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FF633_604F2CB5.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7FFFCC14_E20296E5.xml" ContentType="application/vnd.ms-powerpoint.comments+xml"/>
  <Override PartName="/ppt/notesSlides/notesSlide38.xml" ContentType="application/vnd.openxmlformats-officedocument.presentationml.notesSlide+xml"/>
  <Override PartName="/ppt/comments/modernComment_7FFFF604_57419B85.xml" ContentType="application/vnd.ms-powerpoint.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modernComment_7FFFD8FE_14261607.xml" ContentType="application/vnd.ms-powerpoint.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4"/>
  </p:sldMasterIdLst>
  <p:notesMasterIdLst>
    <p:notesMasterId r:id="rId83"/>
  </p:notesMasterIdLst>
  <p:sldIdLst>
    <p:sldId id="322" r:id="rId5"/>
    <p:sldId id="2147481098" r:id="rId6"/>
    <p:sldId id="2145705706" r:id="rId7"/>
    <p:sldId id="2147473669" r:id="rId8"/>
    <p:sldId id="2147473670" r:id="rId9"/>
    <p:sldId id="2147481138" r:id="rId10"/>
    <p:sldId id="2147481118" r:id="rId11"/>
    <p:sldId id="2147481139" r:id="rId12"/>
    <p:sldId id="2147480957" r:id="rId13"/>
    <p:sldId id="2147481008" r:id="rId14"/>
    <p:sldId id="2147481011" r:id="rId15"/>
    <p:sldId id="2147481140" r:id="rId16"/>
    <p:sldId id="2147481113" r:id="rId17"/>
    <p:sldId id="2147481114" r:id="rId18"/>
    <p:sldId id="3088" r:id="rId19"/>
    <p:sldId id="522" r:id="rId20"/>
    <p:sldId id="2147481128" r:id="rId21"/>
    <p:sldId id="2147481009" r:id="rId22"/>
    <p:sldId id="2147481145" r:id="rId23"/>
    <p:sldId id="2147481141" r:id="rId24"/>
    <p:sldId id="590" r:id="rId25"/>
    <p:sldId id="552" r:id="rId26"/>
    <p:sldId id="2147481122" r:id="rId27"/>
    <p:sldId id="2147481123" r:id="rId28"/>
    <p:sldId id="2147481012" r:id="rId29"/>
    <p:sldId id="537" r:id="rId30"/>
    <p:sldId id="2147480999" r:id="rId31"/>
    <p:sldId id="263" r:id="rId32"/>
    <p:sldId id="2147481116" r:id="rId33"/>
    <p:sldId id="2147481117" r:id="rId34"/>
    <p:sldId id="2147481142" r:id="rId35"/>
    <p:sldId id="2147481088" r:id="rId36"/>
    <p:sldId id="2147481143" r:id="rId37"/>
    <p:sldId id="2147481144" r:id="rId38"/>
    <p:sldId id="2147481089" r:id="rId39"/>
    <p:sldId id="2147481014" r:id="rId40"/>
    <p:sldId id="2147481146" r:id="rId41"/>
    <p:sldId id="2147481090" r:id="rId42"/>
    <p:sldId id="583" r:id="rId43"/>
    <p:sldId id="2147481119" r:id="rId44"/>
    <p:sldId id="2147481120" r:id="rId45"/>
    <p:sldId id="2147473959" r:id="rId46"/>
    <p:sldId id="2147481091" r:id="rId47"/>
    <p:sldId id="2147475287" r:id="rId48"/>
    <p:sldId id="2147473964" r:id="rId49"/>
    <p:sldId id="2147473970" r:id="rId50"/>
    <p:sldId id="2147470356" r:id="rId51"/>
    <p:sldId id="2147481092" r:id="rId52"/>
    <p:sldId id="2147481121" r:id="rId53"/>
    <p:sldId id="2147481101" r:id="rId54"/>
    <p:sldId id="2147481102" r:id="rId55"/>
    <p:sldId id="2147481147" r:id="rId56"/>
    <p:sldId id="2147481148" r:id="rId57"/>
    <p:sldId id="2147481126" r:id="rId58"/>
    <p:sldId id="2147481115" r:id="rId59"/>
    <p:sldId id="2147481127" r:id="rId60"/>
    <p:sldId id="2147481003" r:id="rId61"/>
    <p:sldId id="2141411962" r:id="rId62"/>
    <p:sldId id="2141411925" r:id="rId63"/>
    <p:sldId id="2147481124" r:id="rId64"/>
    <p:sldId id="2147481015" r:id="rId65"/>
    <p:sldId id="2147481083" r:id="rId66"/>
    <p:sldId id="2147481110" r:id="rId67"/>
    <p:sldId id="2147481149" r:id="rId68"/>
    <p:sldId id="2147481107" r:id="rId69"/>
    <p:sldId id="2147481150" r:id="rId70"/>
    <p:sldId id="2147481109" r:id="rId71"/>
    <p:sldId id="2147481112" r:id="rId72"/>
    <p:sldId id="2147481130" r:id="rId73"/>
    <p:sldId id="2147481133" r:id="rId74"/>
    <p:sldId id="2147481131" r:id="rId75"/>
    <p:sldId id="2147481134" r:id="rId76"/>
    <p:sldId id="2147473660" r:id="rId77"/>
    <p:sldId id="2147473662" r:id="rId78"/>
    <p:sldId id="2147481016" r:id="rId79"/>
    <p:sldId id="2147481095" r:id="rId80"/>
    <p:sldId id="332" r:id="rId81"/>
    <p:sldId id="318"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3E5D09-8AFF-42FE-90D8-C461A0BDF31D}">
          <p14:sldIdLst>
            <p14:sldId id="322"/>
            <p14:sldId id="2147481098"/>
            <p14:sldId id="2145705706"/>
            <p14:sldId id="2147473669"/>
            <p14:sldId id="2147473670"/>
            <p14:sldId id="2147481138"/>
            <p14:sldId id="2147481118"/>
            <p14:sldId id="2147481139"/>
            <p14:sldId id="2147480957"/>
            <p14:sldId id="2147481008"/>
            <p14:sldId id="2147481011"/>
            <p14:sldId id="2147481140"/>
            <p14:sldId id="2147481113"/>
            <p14:sldId id="2147481114"/>
            <p14:sldId id="3088"/>
            <p14:sldId id="522"/>
            <p14:sldId id="2147481128"/>
            <p14:sldId id="2147481009"/>
            <p14:sldId id="2147481145"/>
            <p14:sldId id="2147481141"/>
            <p14:sldId id="590"/>
            <p14:sldId id="552"/>
            <p14:sldId id="2147481122"/>
            <p14:sldId id="2147481123"/>
            <p14:sldId id="2147481012"/>
            <p14:sldId id="537"/>
            <p14:sldId id="2147480999"/>
            <p14:sldId id="263"/>
            <p14:sldId id="2147481116"/>
            <p14:sldId id="2147481117"/>
            <p14:sldId id="2147481142"/>
            <p14:sldId id="2147481088"/>
            <p14:sldId id="2147481143"/>
            <p14:sldId id="2147481144"/>
            <p14:sldId id="2147481089"/>
            <p14:sldId id="2147481014"/>
            <p14:sldId id="2147481146"/>
            <p14:sldId id="2147481090"/>
            <p14:sldId id="583"/>
            <p14:sldId id="2147481119"/>
            <p14:sldId id="2147481120"/>
            <p14:sldId id="2147473959"/>
            <p14:sldId id="2147481091"/>
            <p14:sldId id="2147475287"/>
            <p14:sldId id="2147473964"/>
            <p14:sldId id="2147473970"/>
            <p14:sldId id="2147470356"/>
            <p14:sldId id="2147481092"/>
            <p14:sldId id="2147481121"/>
            <p14:sldId id="2147481101"/>
            <p14:sldId id="2147481102"/>
            <p14:sldId id="2147481147"/>
            <p14:sldId id="2147481148"/>
            <p14:sldId id="2147481126"/>
            <p14:sldId id="2147481115"/>
            <p14:sldId id="2147481127"/>
            <p14:sldId id="2147481003"/>
            <p14:sldId id="2141411962"/>
            <p14:sldId id="2141411925"/>
            <p14:sldId id="2147481124"/>
            <p14:sldId id="2147481015"/>
            <p14:sldId id="2147481083"/>
            <p14:sldId id="2147481110"/>
            <p14:sldId id="2147481149"/>
            <p14:sldId id="2147481107"/>
            <p14:sldId id="2147481150"/>
            <p14:sldId id="2147481109"/>
            <p14:sldId id="2147481112"/>
            <p14:sldId id="2147481130"/>
            <p14:sldId id="2147481133"/>
            <p14:sldId id="2147481131"/>
            <p14:sldId id="2147481134"/>
            <p14:sldId id="2147473660"/>
            <p14:sldId id="2147473662"/>
            <p14:sldId id="2147481016"/>
            <p14:sldId id="2147481095"/>
            <p14:sldId id="332"/>
            <p14:sldId id="31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29FD2F-A5C7-3C72-4DD6-81720A41B40A}" name="Allison Weckerle" initials="AW" userId="S::aweckerle@cealliance.com::2aecc5db-e215-47aa-9eb4-82d4e2a56303" providerId="AD"/>
  <p188:author id="{6A06AE4B-8471-60DC-9A22-959755011D1F}" name="Ryan Topping" initials="RT" userId="Ryan Topping" providerId="None"/>
  <p188:author id="{A1646475-44AF-26ED-33BF-CEB88D0001B7}" name="Wainberg, Zev" initials="ZW" userId="S::ZWainberg@mednet.ucla.edu::8d9b5e29-8039-4edd-949e-6bc9f1e569ac" providerId="AD"/>
  <p188:author id="{8E106879-44A6-6153-D304-320D3A65F507}" name="Nicole Mitchell" initials="NM" userId="S::nmitchell@practicingclinicians.com::e6112baa-5d07-499c-8da8-7bdc6749eb49" providerId="AD"/>
  <p188:author id="{1ACF2E7F-FE84-E57C-C16C-823D8A07DF3A}" name="Carli Gurtshaw" initials="CG" userId="S::Carli.Gurtshaw@asco.org::f74d51bf-418e-427a-8c07-d6e6b4b0436b" providerId="AD"/>
  <p188:author id="{66D8FF86-2809-2AE5-A86D-2CC29531F6DD}" name="Liz Donohue" initials="LD" userId="S::ldonohue@practicingclinicians.com::1dd2b9cf-45e8-40ae-9123-4564d15e2785" providerId="AD"/>
  <p188:author id="{9C2F6C9A-2183-074D-168A-63C6CFA86537}" name="Lauren Risser" initials="LR" userId="S::Lauren.Risser@asco.org::df6cb96a-0d37-4eb2-a1e0-9a84b75c1597" providerId="AD"/>
  <p188:author id="{97AD4CA0-9528-8830-4168-1C1B27696414}" name="Kristen Rosenthal" initials="KR" userId="S::krosenthal@clinicaloptions.com::67a58a6d-22ff-4b03-8f01-10ea3f44af52" providerId="AD"/>
  <p188:author id="{1BBA57A4-81E7-5F53-1B73-E6CFE465A0F2}" name="Melanie Couton" initials="MC" userId="ef8730672ba86646" providerId="Windows Live"/>
  <p188:author id="{6D1A11EC-B3F6-6B80-55A3-82016E1810AE}" name="Abigail West" initials="AW" userId="dlretu_s8wfkiswjgsmkealicnpp21bifzlodc3tzm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yan Topping" initials="RT" lastIdx="128" clrIdx="0">
    <p:extLst>
      <p:ext uri="{19B8F6BF-5375-455C-9EA6-DF929625EA0E}">
        <p15:presenceInfo xmlns:p15="http://schemas.microsoft.com/office/powerpoint/2012/main" userId="Ryan Topping" providerId="None"/>
      </p:ext>
    </p:extLst>
  </p:cmAuthor>
  <p:cmAuthor id="2" name="Timothy Quill" initials="TQ" lastIdx="7" clrIdx="1">
    <p:extLst>
      <p:ext uri="{19B8F6BF-5375-455C-9EA6-DF929625EA0E}">
        <p15:presenceInfo xmlns:p15="http://schemas.microsoft.com/office/powerpoint/2012/main" userId="S::tquill@clinicaloptions.com::b1dc6efb-2995-45e7-a306-57a2c67aa886" providerId="AD"/>
      </p:ext>
    </p:extLst>
  </p:cmAuthor>
  <p:cmAuthor id="3" name="Melanie Couton" initials="MC" lastIdx="5" clrIdx="2">
    <p:extLst>
      <p:ext uri="{19B8F6BF-5375-455C-9EA6-DF929625EA0E}">
        <p15:presenceInfo xmlns:p15="http://schemas.microsoft.com/office/powerpoint/2012/main" userId="ef8730672ba86646" providerId="Windows Live"/>
      </p:ext>
    </p:extLst>
  </p:cmAuthor>
  <p:cmAuthor id="4" name="Nicolle Rochino" initials="NR" lastIdx="11" clrIdx="3">
    <p:extLst>
      <p:ext uri="{19B8F6BF-5375-455C-9EA6-DF929625EA0E}">
        <p15:presenceInfo xmlns:p15="http://schemas.microsoft.com/office/powerpoint/2012/main" userId="S::nrochino@cealliance.com::4c37dfe7-ad61-47f6-91fb-42a0366ac35b" providerId="AD"/>
      </p:ext>
    </p:extLst>
  </p:cmAuthor>
  <p:cmAuthor id="5" name="Andrea Boecler" initials="AB" lastIdx="7" clrIdx="4">
    <p:extLst>
      <p:ext uri="{19B8F6BF-5375-455C-9EA6-DF929625EA0E}">
        <p15:presenceInfo xmlns:p15="http://schemas.microsoft.com/office/powerpoint/2012/main" userId="S::aboecler@clinicaloptions.com::28e82037-1239-4052-943b-ae184e0bc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838"/>
    <a:srgbClr val="697124"/>
    <a:srgbClr val="11204F"/>
    <a:srgbClr val="76232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40" autoAdjust="0"/>
    <p:restoredTop sz="93662" autoAdjust="0"/>
  </p:normalViewPr>
  <p:slideViewPr>
    <p:cSldViewPr snapToGrid="0">
      <p:cViewPr varScale="1">
        <p:scale>
          <a:sx n="71" d="100"/>
          <a:sy n="71" d="100"/>
        </p:scale>
        <p:origin x="4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ommentAuthors" Target="commentAuthors.xml"/><Relationship Id="rId89"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7.9712679534882216E-2"/>
          <c:w val="0.92701328746089717"/>
          <c:h val="0.92028732046511774"/>
        </c:manualLayout>
      </c:layout>
      <c:pie3DChart>
        <c:varyColors val="1"/>
        <c:ser>
          <c:idx val="0"/>
          <c:order val="0"/>
          <c:tx>
            <c:strRef>
              <c:f>Sheet1!$B$1</c:f>
              <c:strCache>
                <c:ptCount val="1"/>
                <c:pt idx="0">
                  <c:v>Sales</c:v>
                </c:pt>
              </c:strCache>
            </c:strRef>
          </c:tx>
          <c:spPr>
            <a:effectLst>
              <a:outerShdw blurRad="50800" dist="38100" dir="10800000" algn="r" rotWithShape="0">
                <a:schemeClr val="tx1">
                  <a:lumMod val="75000"/>
                  <a:alpha val="40000"/>
                </a:schemeClr>
              </a:outerShdw>
            </a:effectLst>
            <a:scene3d>
              <a:camera prst="orthographicFront"/>
              <a:lightRig rig="threePt" dir="t"/>
            </a:scene3d>
            <a:sp3d>
              <a:bevelT w="95250" h="107950"/>
              <a:bevelB/>
              <a:contourClr>
                <a:srgbClr val="000000"/>
              </a:contourClr>
            </a:sp3d>
          </c:spPr>
          <c:dPt>
            <c:idx val="0"/>
            <c:bubble3D val="0"/>
            <c:spPr>
              <a:solidFill>
                <a:schemeClr val="accent3"/>
              </a:solidFill>
              <a:ln w="25400">
                <a:solidFill>
                  <a:schemeClr val="lt1"/>
                </a:solidFill>
              </a:ln>
              <a:effectLst>
                <a:outerShdw blurRad="50800" dist="38100" dir="10800000" algn="r" rotWithShape="0">
                  <a:schemeClr val="tx1">
                    <a:lumMod val="75000"/>
                    <a:alpha val="40000"/>
                  </a:schemeClr>
                </a:outerShdw>
              </a:effectLst>
              <a:scene3d>
                <a:camera prst="orthographicFront"/>
                <a:lightRig rig="threePt" dir="t"/>
              </a:scene3d>
              <a:sp3d contourW="25400">
                <a:bevelT w="95250" h="107950"/>
                <a:bevelB/>
                <a:contourClr>
                  <a:schemeClr val="lt1"/>
                </a:contourClr>
              </a:sp3d>
            </c:spPr>
            <c:extLst>
              <c:ext xmlns:c16="http://schemas.microsoft.com/office/drawing/2014/chart" uri="{C3380CC4-5D6E-409C-BE32-E72D297353CC}">
                <c16:uniqueId val="{00000001-C808-4C5E-8278-A728D4AD2AF8}"/>
              </c:ext>
            </c:extLst>
          </c:dPt>
          <c:dPt>
            <c:idx val="1"/>
            <c:bubble3D val="0"/>
            <c:spPr>
              <a:solidFill>
                <a:schemeClr val="accent4"/>
              </a:solidFill>
              <a:ln w="25400">
                <a:solidFill>
                  <a:schemeClr val="lt1"/>
                </a:solidFill>
              </a:ln>
              <a:effectLst>
                <a:outerShdw blurRad="50800" dist="38100" dir="10800000" algn="r" rotWithShape="0">
                  <a:schemeClr val="tx1">
                    <a:lumMod val="75000"/>
                    <a:alpha val="40000"/>
                  </a:schemeClr>
                </a:outerShdw>
              </a:effectLst>
              <a:scene3d>
                <a:camera prst="orthographicFront"/>
                <a:lightRig rig="threePt" dir="t"/>
              </a:scene3d>
              <a:sp3d contourW="25400">
                <a:bevelT w="95250" h="107950"/>
                <a:bevelB/>
                <a:contourClr>
                  <a:schemeClr val="lt1"/>
                </a:contourClr>
              </a:sp3d>
            </c:spPr>
            <c:extLst>
              <c:ext xmlns:c16="http://schemas.microsoft.com/office/drawing/2014/chart" uri="{C3380CC4-5D6E-409C-BE32-E72D297353CC}">
                <c16:uniqueId val="{00000003-C808-4C5E-8278-A728D4AD2AF8}"/>
              </c:ext>
            </c:extLst>
          </c:dPt>
          <c:dPt>
            <c:idx val="2"/>
            <c:bubble3D val="0"/>
            <c:spPr>
              <a:solidFill>
                <a:schemeClr val="accent6"/>
              </a:solidFill>
              <a:ln w="25400">
                <a:solidFill>
                  <a:schemeClr val="lt1"/>
                </a:solidFill>
              </a:ln>
              <a:effectLst>
                <a:outerShdw blurRad="50800" dist="38100" dir="10800000" algn="r" rotWithShape="0">
                  <a:schemeClr val="tx1">
                    <a:lumMod val="75000"/>
                    <a:alpha val="40000"/>
                  </a:schemeClr>
                </a:outerShdw>
              </a:effectLst>
              <a:scene3d>
                <a:camera prst="orthographicFront"/>
                <a:lightRig rig="threePt" dir="t"/>
              </a:scene3d>
              <a:sp3d contourW="25400">
                <a:bevelT w="95250" h="107950"/>
                <a:bevelB/>
                <a:contourClr>
                  <a:schemeClr val="lt1"/>
                </a:contourClr>
              </a:sp3d>
            </c:spPr>
            <c:extLst>
              <c:ext xmlns:c16="http://schemas.microsoft.com/office/drawing/2014/chart" uri="{C3380CC4-5D6E-409C-BE32-E72D297353CC}">
                <c16:uniqueId val="{00000005-C808-4C5E-8278-A728D4AD2AF8}"/>
              </c:ext>
            </c:extLst>
          </c:dPt>
          <c:dPt>
            <c:idx val="3"/>
            <c:bubble3D val="0"/>
            <c:spPr>
              <a:solidFill>
                <a:schemeClr val="accent5"/>
              </a:solidFill>
              <a:ln w="25400">
                <a:solidFill>
                  <a:schemeClr val="lt1"/>
                </a:solidFill>
              </a:ln>
              <a:effectLst>
                <a:outerShdw blurRad="50800" dist="38100" dir="10800000" algn="r" rotWithShape="0">
                  <a:schemeClr val="tx1">
                    <a:lumMod val="75000"/>
                    <a:alpha val="40000"/>
                  </a:schemeClr>
                </a:outerShdw>
              </a:effectLst>
              <a:scene3d>
                <a:camera prst="orthographicFront"/>
                <a:lightRig rig="threePt" dir="t"/>
              </a:scene3d>
              <a:sp3d contourW="25400">
                <a:bevelT w="95250" h="107950"/>
                <a:bevelB/>
                <a:contourClr>
                  <a:schemeClr val="lt1"/>
                </a:contourClr>
              </a:sp3d>
            </c:spPr>
            <c:extLst>
              <c:ext xmlns:c16="http://schemas.microsoft.com/office/drawing/2014/chart" uri="{C3380CC4-5D6E-409C-BE32-E72D297353CC}">
                <c16:uniqueId val="{00000007-C808-4C5E-8278-A728D4AD2AF8}"/>
              </c:ext>
            </c:extLst>
          </c:dPt>
          <c:dPt>
            <c:idx val="4"/>
            <c:bubble3D val="0"/>
            <c:spPr>
              <a:solidFill>
                <a:schemeClr val="tx2"/>
              </a:solidFill>
              <a:ln w="25400">
                <a:solidFill>
                  <a:schemeClr val="lt1"/>
                </a:solidFill>
              </a:ln>
              <a:effectLst>
                <a:outerShdw blurRad="50800" dist="38100" dir="10800000" algn="r" rotWithShape="0">
                  <a:schemeClr val="tx1">
                    <a:lumMod val="75000"/>
                    <a:alpha val="40000"/>
                  </a:schemeClr>
                </a:outerShdw>
              </a:effectLst>
              <a:scene3d>
                <a:camera prst="orthographicFront"/>
                <a:lightRig rig="threePt" dir="t"/>
              </a:scene3d>
              <a:sp3d contourW="25400">
                <a:bevelT w="95250" h="107950"/>
                <a:bevelB/>
                <a:contourClr>
                  <a:schemeClr val="lt1"/>
                </a:contourClr>
              </a:sp3d>
            </c:spPr>
            <c:extLst>
              <c:ext xmlns:c16="http://schemas.microsoft.com/office/drawing/2014/chart" uri="{C3380CC4-5D6E-409C-BE32-E72D297353CC}">
                <c16:uniqueId val="{00000009-C808-4C5E-8278-A728D4AD2AF8}"/>
              </c:ext>
            </c:extLst>
          </c:dPt>
          <c:dPt>
            <c:idx val="5"/>
            <c:bubble3D val="0"/>
            <c:spPr>
              <a:solidFill>
                <a:schemeClr val="accent6">
                  <a:lumMod val="40000"/>
                  <a:lumOff val="60000"/>
                </a:schemeClr>
              </a:solidFill>
              <a:ln w="25400">
                <a:solidFill>
                  <a:schemeClr val="lt1"/>
                </a:solidFill>
              </a:ln>
              <a:effectLst>
                <a:outerShdw blurRad="50800" dist="38100" dir="10800000" algn="r" rotWithShape="0">
                  <a:schemeClr val="tx1">
                    <a:lumMod val="75000"/>
                    <a:alpha val="40000"/>
                  </a:schemeClr>
                </a:outerShdw>
              </a:effectLst>
              <a:scene3d>
                <a:camera prst="orthographicFront"/>
                <a:lightRig rig="threePt" dir="t"/>
              </a:scene3d>
              <a:sp3d contourW="25400">
                <a:bevelT w="95250" h="107950"/>
                <a:bevelB/>
                <a:contourClr>
                  <a:schemeClr val="lt1"/>
                </a:contourClr>
              </a:sp3d>
            </c:spPr>
            <c:extLst>
              <c:ext xmlns:c16="http://schemas.microsoft.com/office/drawing/2014/chart" uri="{C3380CC4-5D6E-409C-BE32-E72D297353CC}">
                <c16:uniqueId val="{0000000B-C808-4C5E-8278-A728D4AD2AF8}"/>
              </c:ext>
            </c:extLst>
          </c:dPt>
          <c:dPt>
            <c:idx val="6"/>
            <c:bubble3D val="0"/>
            <c:spPr>
              <a:solidFill>
                <a:schemeClr val="accent2"/>
              </a:solidFill>
              <a:ln w="25400">
                <a:solidFill>
                  <a:schemeClr val="lt1"/>
                </a:solidFill>
              </a:ln>
              <a:effectLst>
                <a:outerShdw blurRad="50800" dist="38100" dir="10800000" algn="r" rotWithShape="0">
                  <a:schemeClr val="tx1">
                    <a:lumMod val="75000"/>
                    <a:alpha val="40000"/>
                  </a:schemeClr>
                </a:outerShdw>
              </a:effectLst>
              <a:scene3d>
                <a:camera prst="orthographicFront"/>
                <a:lightRig rig="threePt" dir="t"/>
              </a:scene3d>
              <a:sp3d contourW="25400">
                <a:bevelT w="95250" h="107950"/>
                <a:bevelB/>
                <a:contourClr>
                  <a:schemeClr val="lt1"/>
                </a:contourClr>
              </a:sp3d>
            </c:spPr>
            <c:extLst>
              <c:ext xmlns:c16="http://schemas.microsoft.com/office/drawing/2014/chart" uri="{C3380CC4-5D6E-409C-BE32-E72D297353CC}">
                <c16:uniqueId val="{0000000D-C808-4C5E-8278-A728D4AD2AF8}"/>
              </c:ext>
            </c:extLst>
          </c:dPt>
          <c:dPt>
            <c:idx val="7"/>
            <c:bubble3D val="0"/>
            <c:spPr>
              <a:solidFill>
                <a:schemeClr val="bg2"/>
              </a:solidFill>
              <a:ln w="25400">
                <a:solidFill>
                  <a:schemeClr val="lt1"/>
                </a:solidFill>
              </a:ln>
              <a:effectLst>
                <a:outerShdw blurRad="50800" dist="38100" dir="10800000" algn="r" rotWithShape="0">
                  <a:schemeClr val="tx1">
                    <a:lumMod val="75000"/>
                    <a:alpha val="40000"/>
                  </a:schemeClr>
                </a:outerShdw>
              </a:effectLst>
              <a:scene3d>
                <a:camera prst="orthographicFront"/>
                <a:lightRig rig="threePt" dir="t"/>
              </a:scene3d>
              <a:sp3d contourW="25400">
                <a:bevelT w="95250" h="107950"/>
                <a:bevelB/>
                <a:contourClr>
                  <a:schemeClr val="lt1"/>
                </a:contourClr>
              </a:sp3d>
            </c:spPr>
            <c:extLst>
              <c:ext xmlns:c16="http://schemas.microsoft.com/office/drawing/2014/chart" uri="{C3380CC4-5D6E-409C-BE32-E72D297353CC}">
                <c16:uniqueId val="{0000000F-C808-4C5E-8278-A728D4AD2AF8}"/>
              </c:ext>
            </c:extLst>
          </c:dPt>
          <c:dPt>
            <c:idx val="8"/>
            <c:bubble3D val="0"/>
            <c:spPr>
              <a:solidFill>
                <a:schemeClr val="accent5">
                  <a:lumMod val="60000"/>
                  <a:lumOff val="40000"/>
                </a:schemeClr>
              </a:solidFill>
              <a:ln w="25400">
                <a:solidFill>
                  <a:schemeClr val="lt1"/>
                </a:solidFill>
              </a:ln>
              <a:effectLst>
                <a:outerShdw blurRad="50800" dist="38100" dir="10800000" algn="r" rotWithShape="0">
                  <a:schemeClr val="tx1">
                    <a:lumMod val="75000"/>
                    <a:alpha val="40000"/>
                  </a:schemeClr>
                </a:outerShdw>
              </a:effectLst>
              <a:scene3d>
                <a:camera prst="orthographicFront"/>
                <a:lightRig rig="threePt" dir="t"/>
              </a:scene3d>
              <a:sp3d contourW="25400">
                <a:bevelT w="95250" h="107950"/>
                <a:bevelB/>
                <a:contourClr>
                  <a:schemeClr val="lt1"/>
                </a:contourClr>
              </a:sp3d>
            </c:spPr>
            <c:extLst>
              <c:ext xmlns:c16="http://schemas.microsoft.com/office/drawing/2014/chart" uri="{C3380CC4-5D6E-409C-BE32-E72D297353CC}">
                <c16:uniqueId val="{00000011-C808-4C5E-8278-A728D4AD2AF8}"/>
              </c:ext>
            </c:extLst>
          </c:dPt>
          <c:dPt>
            <c:idx val="9"/>
            <c:bubble3D val="0"/>
            <c:spPr>
              <a:solidFill>
                <a:schemeClr val="accent5">
                  <a:lumMod val="50000"/>
                </a:schemeClr>
              </a:solidFill>
              <a:ln w="25400">
                <a:solidFill>
                  <a:schemeClr val="lt1"/>
                </a:solidFill>
              </a:ln>
              <a:effectLst>
                <a:outerShdw blurRad="50800" dist="38100" dir="10800000" algn="r" rotWithShape="0">
                  <a:schemeClr val="tx1">
                    <a:lumMod val="75000"/>
                    <a:alpha val="40000"/>
                  </a:schemeClr>
                </a:outerShdw>
              </a:effectLst>
              <a:scene3d>
                <a:camera prst="orthographicFront"/>
                <a:lightRig rig="threePt" dir="t"/>
              </a:scene3d>
              <a:sp3d contourW="25400">
                <a:bevelT w="95250" h="107950"/>
                <a:bevelB/>
                <a:contourClr>
                  <a:schemeClr val="lt1"/>
                </a:contourClr>
              </a:sp3d>
            </c:spPr>
            <c:extLst>
              <c:ext xmlns:c16="http://schemas.microsoft.com/office/drawing/2014/chart" uri="{C3380CC4-5D6E-409C-BE32-E72D297353CC}">
                <c16:uniqueId val="{00000013-C808-4C5E-8278-A728D4AD2AF8}"/>
              </c:ext>
            </c:extLst>
          </c:dPt>
          <c:dPt>
            <c:idx val="10"/>
            <c:bubble3D val="0"/>
            <c:spPr>
              <a:solidFill>
                <a:schemeClr val="accent1"/>
              </a:solidFill>
              <a:ln w="25400">
                <a:solidFill>
                  <a:schemeClr val="lt1"/>
                </a:solidFill>
              </a:ln>
              <a:effectLst>
                <a:outerShdw blurRad="50800" dist="38100" dir="10800000" algn="r" rotWithShape="0">
                  <a:schemeClr val="tx1">
                    <a:lumMod val="75000"/>
                    <a:alpha val="40000"/>
                  </a:schemeClr>
                </a:outerShdw>
              </a:effectLst>
              <a:scene3d>
                <a:camera prst="orthographicFront"/>
                <a:lightRig rig="threePt" dir="t"/>
              </a:scene3d>
              <a:sp3d contourW="25400">
                <a:bevelT w="95250" h="107950"/>
                <a:bevelB/>
                <a:contourClr>
                  <a:schemeClr val="lt1"/>
                </a:contourClr>
              </a:sp3d>
            </c:spPr>
            <c:extLst>
              <c:ext xmlns:c16="http://schemas.microsoft.com/office/drawing/2014/chart" uri="{C3380CC4-5D6E-409C-BE32-E72D297353CC}">
                <c16:uniqueId val="{00000015-C808-4C5E-8278-A728D4AD2AF8}"/>
              </c:ext>
            </c:extLst>
          </c:dPt>
          <c:cat>
            <c:strRef>
              <c:f>Sheet1!$A$2:$A$12</c:f>
              <c:strCache>
                <c:ptCount val="11"/>
                <c:pt idx="0">
                  <c:v>PIK3CA/PTEN mutation</c:v>
                </c:pt>
                <c:pt idx="1">
                  <c:v>Wild type</c:v>
                </c:pt>
                <c:pt idx="2">
                  <c:v>BRAF V600E</c:v>
                </c:pt>
                <c:pt idx="3">
                  <c:v>BRAF non-V600</c:v>
                </c:pt>
                <c:pt idx="4">
                  <c:v>MSI</c:v>
                </c:pt>
                <c:pt idx="5">
                  <c:v>MSI + other</c:v>
                </c:pt>
                <c:pt idx="6">
                  <c:v>POLE mutation</c:v>
                </c:pt>
                <c:pt idx="7">
                  <c:v>HER2 amp</c:v>
                </c:pt>
                <c:pt idx="8">
                  <c:v>MET amp</c:v>
                </c:pt>
                <c:pt idx="9">
                  <c:v>Gene fusion</c:v>
                </c:pt>
                <c:pt idx="10">
                  <c:v>RAS mutation + PIK3CA/PTEN</c:v>
                </c:pt>
              </c:strCache>
            </c:strRef>
          </c:cat>
          <c:val>
            <c:numRef>
              <c:f>Sheet1!$B$2:$B$12</c:f>
              <c:numCache>
                <c:formatCode>0%</c:formatCode>
                <c:ptCount val="11"/>
                <c:pt idx="0">
                  <c:v>0.08</c:v>
                </c:pt>
                <c:pt idx="1">
                  <c:v>0.26</c:v>
                </c:pt>
                <c:pt idx="2">
                  <c:v>0.08</c:v>
                </c:pt>
                <c:pt idx="3">
                  <c:v>0.02</c:v>
                </c:pt>
                <c:pt idx="4">
                  <c:v>0.02</c:v>
                </c:pt>
                <c:pt idx="5">
                  <c:v>0.02</c:v>
                </c:pt>
                <c:pt idx="6">
                  <c:v>0.01</c:v>
                </c:pt>
                <c:pt idx="7">
                  <c:v>2.4E-2</c:v>
                </c:pt>
                <c:pt idx="8">
                  <c:v>0.02</c:v>
                </c:pt>
                <c:pt idx="9">
                  <c:v>0.01</c:v>
                </c:pt>
                <c:pt idx="10">
                  <c:v>0.45</c:v>
                </c:pt>
              </c:numCache>
            </c:numRef>
          </c:val>
          <c:extLst>
            <c:ext xmlns:c16="http://schemas.microsoft.com/office/drawing/2014/chart" uri="{C3380CC4-5D6E-409C-BE32-E72D297353CC}">
              <c16:uniqueId val="{00000016-C808-4C5E-8278-A728D4AD2AF8}"/>
            </c:ext>
          </c:extLst>
        </c:ser>
        <c:dLbls>
          <c:showLegendKey val="0"/>
          <c:showVal val="0"/>
          <c:showCatName val="0"/>
          <c:showSerName val="0"/>
          <c:showPercent val="0"/>
          <c:showBubbleSize val="0"/>
          <c:showLeaderLines val="1"/>
        </c:dLbls>
      </c:pie3DChart>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n-US" b="1" dirty="0"/>
              <a:t>Mutational Landscape of Metastatic CRC </a:t>
            </a:r>
          </a:p>
          <a:p>
            <a:pPr>
              <a:defRPr b="1"/>
            </a:pPr>
            <a:r>
              <a:rPr lang="en-US" b="1" dirty="0"/>
              <a:t>(N = 15,489)</a:t>
            </a:r>
          </a:p>
        </c:rich>
      </c:tx>
      <c:layout>
        <c:manualLayout>
          <c:xMode val="edge"/>
          <c:yMode val="edge"/>
          <c:x val="0.13734252124571025"/>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Sheet1!$B$1</c:f>
              <c:strCache>
                <c:ptCount val="1"/>
                <c:pt idx="0">
                  <c:v>Mutational Landscape of Metastatic CRC (N= 15,489 )</c:v>
                </c:pt>
              </c:strCache>
            </c:strRef>
          </c:tx>
          <c:spPr>
            <a:ln w="9525">
              <a:solidFill>
                <a:schemeClr val="bg1"/>
              </a:solidFill>
            </a:ln>
          </c:spPr>
          <c:dPt>
            <c:idx val="0"/>
            <c:bubble3D val="0"/>
            <c:explosion val="3"/>
            <c:spPr>
              <a:solidFill>
                <a:schemeClr val="accent3"/>
              </a:solidFill>
              <a:ln w="9525">
                <a:solidFill>
                  <a:schemeClr val="bg1"/>
                </a:solidFill>
              </a:ln>
              <a:effectLst/>
            </c:spPr>
            <c:extLst>
              <c:ext xmlns:c16="http://schemas.microsoft.com/office/drawing/2014/chart" uri="{C3380CC4-5D6E-409C-BE32-E72D297353CC}">
                <c16:uniqueId val="{00000001-F476-4E7A-AFA0-BCA98F706888}"/>
              </c:ext>
            </c:extLst>
          </c:dPt>
          <c:dPt>
            <c:idx val="1"/>
            <c:bubble3D val="0"/>
            <c:spPr>
              <a:solidFill>
                <a:schemeClr val="accent6"/>
              </a:solidFill>
              <a:ln w="9525">
                <a:solidFill>
                  <a:schemeClr val="bg1"/>
                </a:solidFill>
              </a:ln>
              <a:effectLst/>
            </c:spPr>
            <c:extLst>
              <c:ext xmlns:c16="http://schemas.microsoft.com/office/drawing/2014/chart" uri="{C3380CC4-5D6E-409C-BE32-E72D297353CC}">
                <c16:uniqueId val="{00000003-F476-4E7A-AFA0-BCA98F706888}"/>
              </c:ext>
            </c:extLst>
          </c:dPt>
          <c:dPt>
            <c:idx val="2"/>
            <c:bubble3D val="0"/>
            <c:spPr>
              <a:solidFill>
                <a:schemeClr val="accent4"/>
              </a:solidFill>
              <a:ln w="9525">
                <a:solidFill>
                  <a:schemeClr val="bg1"/>
                </a:solidFill>
              </a:ln>
              <a:effectLst/>
            </c:spPr>
            <c:extLst>
              <c:ext xmlns:c16="http://schemas.microsoft.com/office/drawing/2014/chart" uri="{C3380CC4-5D6E-409C-BE32-E72D297353CC}">
                <c16:uniqueId val="{00000005-F476-4E7A-AFA0-BCA98F706888}"/>
              </c:ext>
            </c:extLst>
          </c:dPt>
          <c:dPt>
            <c:idx val="3"/>
            <c:bubble3D val="0"/>
            <c:spPr>
              <a:solidFill>
                <a:schemeClr val="accent1"/>
              </a:solidFill>
              <a:ln w="9525">
                <a:solidFill>
                  <a:schemeClr val="bg1"/>
                </a:solidFill>
              </a:ln>
              <a:effectLst/>
            </c:spPr>
            <c:extLst>
              <c:ext xmlns:c16="http://schemas.microsoft.com/office/drawing/2014/chart" uri="{C3380CC4-5D6E-409C-BE32-E72D297353CC}">
                <c16:uniqueId val="{00000007-F476-4E7A-AFA0-BCA98F706888}"/>
              </c:ext>
            </c:extLst>
          </c:dPt>
          <c:dPt>
            <c:idx val="4"/>
            <c:bubble3D val="0"/>
            <c:spPr>
              <a:solidFill>
                <a:schemeClr val="accent5"/>
              </a:solidFill>
              <a:ln w="9525">
                <a:solidFill>
                  <a:schemeClr val="bg1"/>
                </a:solidFill>
              </a:ln>
              <a:effectLst/>
            </c:spPr>
            <c:extLst>
              <c:ext xmlns:c16="http://schemas.microsoft.com/office/drawing/2014/chart" uri="{C3380CC4-5D6E-409C-BE32-E72D297353CC}">
                <c16:uniqueId val="{00000009-F476-4E7A-AFA0-BCA98F706888}"/>
              </c:ext>
            </c:extLst>
          </c:dPt>
          <c:dPt>
            <c:idx val="5"/>
            <c:bubble3D val="0"/>
            <c:spPr>
              <a:solidFill>
                <a:schemeClr val="tx2">
                  <a:lumMod val="75000"/>
                </a:schemeClr>
              </a:solidFill>
              <a:ln w="9525">
                <a:solidFill>
                  <a:schemeClr val="bg1"/>
                </a:solidFill>
              </a:ln>
              <a:effectLst/>
            </c:spPr>
            <c:extLst>
              <c:ext xmlns:c16="http://schemas.microsoft.com/office/drawing/2014/chart" uri="{C3380CC4-5D6E-409C-BE32-E72D297353CC}">
                <c16:uniqueId val="{0000000B-F476-4E7A-AFA0-BCA98F706888}"/>
              </c:ext>
            </c:extLst>
          </c:dPt>
          <c:dLbls>
            <c:dLbl>
              <c:idx val="0"/>
              <c:tx>
                <c:rich>
                  <a:bodyPr/>
                  <a:lstStyle/>
                  <a:p>
                    <a:fld id="{EE46827E-E4E5-47F1-9378-11176E9D43D8}" type="CATEGORYNAME">
                      <a:rPr lang="en-US" i="0"/>
                      <a:pPr/>
                      <a:t>[CATEGORY NAME]</a:t>
                    </a:fld>
                    <a:r>
                      <a:rPr lang="en-US" baseline="0" dirty="0"/>
                      <a:t>
</a:t>
                    </a:r>
                    <a:fld id="{2FDACDEB-74EF-4404-ADDA-3DEF7E298438}" type="VALUE">
                      <a:rPr lang="en-US" baseline="0"/>
                      <a:pPr/>
                      <a:t>[VALUE]</a:t>
                    </a:fld>
                    <a:endParaRPr lang="en-US" baseline="0" dirty="0"/>
                  </a:p>
                </c:rich>
              </c:tx>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F476-4E7A-AFA0-BCA98F706888}"/>
                </c:ext>
              </c:extLst>
            </c:dLbl>
            <c:dLbl>
              <c:idx val="1"/>
              <c:layout>
                <c:manualLayout>
                  <c:x val="5.6187639462587794E-3"/>
                  <c:y val="-1.164671983331453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46845325073367"/>
                      <c:h val="0.13093480873395977"/>
                    </c:manualLayout>
                  </c15:layout>
                </c:ext>
                <c:ext xmlns:c16="http://schemas.microsoft.com/office/drawing/2014/chart" uri="{C3380CC4-5D6E-409C-BE32-E72D297353CC}">
                  <c16:uniqueId val="{00000003-F476-4E7A-AFA0-BCA98F706888}"/>
                </c:ext>
              </c:extLst>
            </c:dLbl>
            <c:dLbl>
              <c:idx val="2"/>
              <c:layout>
                <c:manualLayout>
                  <c:x val="1.1237527892517559E-2"/>
                  <c:y val="-1.8979620474168808E-16"/>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476-4E7A-AFA0-BCA98F706888}"/>
                </c:ext>
              </c:extLst>
            </c:dLbl>
            <c:dLbl>
              <c:idx val="3"/>
              <c:layout>
                <c:manualLayout>
                  <c:x val="-5.39401338840843E-2"/>
                  <c:y val="-2.5881599629589335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476-4E7A-AFA0-BCA98F706888}"/>
                </c:ext>
              </c:extLst>
            </c:dLbl>
            <c:dLbl>
              <c:idx val="5"/>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16840559299726812"/>
                      <c:h val="0.10885800804204476"/>
                    </c:manualLayout>
                  </c15:layout>
                </c:ext>
                <c:ext xmlns:c16="http://schemas.microsoft.com/office/drawing/2014/chart" uri="{C3380CC4-5D6E-409C-BE32-E72D297353CC}">
                  <c16:uniqueId val="{0000000B-F476-4E7A-AFA0-BCA98F706888}"/>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KRAS mutated</c:v>
                </c:pt>
                <c:pt idx="1">
                  <c:v>NRAS mutated</c:v>
                </c:pt>
                <c:pt idx="2">
                  <c:v>BRAF V600E</c:v>
                </c:pt>
                <c:pt idx="3">
                  <c:v>HER2 amp</c:v>
                </c:pt>
                <c:pt idx="4">
                  <c:v>RAS/BRAF WT and HER2 non-amp</c:v>
                </c:pt>
                <c:pt idx="5">
                  <c:v>MSI-H</c:v>
                </c:pt>
              </c:strCache>
            </c:strRef>
          </c:cat>
          <c:val>
            <c:numRef>
              <c:f>Sheet1!$B$2:$B$7</c:f>
              <c:numCache>
                <c:formatCode>0%</c:formatCode>
                <c:ptCount val="6"/>
                <c:pt idx="0">
                  <c:v>0.43</c:v>
                </c:pt>
                <c:pt idx="1">
                  <c:v>0.04</c:v>
                </c:pt>
                <c:pt idx="2">
                  <c:v>0.08</c:v>
                </c:pt>
                <c:pt idx="3">
                  <c:v>0.02</c:v>
                </c:pt>
                <c:pt idx="4">
                  <c:v>0.4</c:v>
                </c:pt>
                <c:pt idx="5">
                  <c:v>0.03</c:v>
                </c:pt>
              </c:numCache>
            </c:numRef>
          </c:val>
          <c:extLst>
            <c:ext xmlns:c16="http://schemas.microsoft.com/office/drawing/2014/chart" uri="{C3380CC4-5D6E-409C-BE32-E72D297353CC}">
              <c16:uniqueId val="{0000000C-F476-4E7A-AFA0-BCA98F70688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FCC14_E20296E5.xml><?xml version="1.0" encoding="utf-8"?>
<p188:cmLst xmlns:a="http://schemas.openxmlformats.org/drawingml/2006/main" xmlns:r="http://schemas.openxmlformats.org/officeDocument/2006/relationships" xmlns:p188="http://schemas.microsoft.com/office/powerpoint/2018/8/main">
  <p188:cm id="{AA2DEE82-E02C-45BB-87D4-728133C10730}" authorId="{97AD4CA0-9528-8830-4168-1C1B27696414}" created="2025-06-19T02:47:21.199">
    <pc:sldMkLst xmlns:pc="http://schemas.microsoft.com/office/powerpoint/2013/main/command">
      <pc:docMk/>
      <pc:sldMk cId="3791820517" sldId="2147470356"/>
    </pc:sldMkLst>
    <p188:txBody>
      <a:bodyPr/>
      <a:lstStyle/>
      <a:p>
        <a:r>
          <a:rPr lang="en-US"/>
          <a:t>FACULTY: please see next slide for updated data - which do you prefer to use?</a:t>
        </a:r>
      </a:p>
    </p188:txBody>
  </p188:cm>
</p188:cmLst>
</file>

<file path=ppt/comments/modernComment_7FFFD8FE_14261607.xml><?xml version="1.0" encoding="utf-8"?>
<p188:cmLst xmlns:a="http://schemas.openxmlformats.org/drawingml/2006/main" xmlns:r="http://schemas.openxmlformats.org/officeDocument/2006/relationships" xmlns:p188="http://schemas.microsoft.com/office/powerpoint/2018/8/main">
  <p188:cm id="{1A99E249-EA24-4E20-A8E5-266EDAFC92F7}" authorId="{97AD4CA0-9528-8830-4168-1C1B27696414}" created="2025-06-23T22:05:19.901">
    <pc:sldMkLst xmlns:pc="http://schemas.microsoft.com/office/powerpoint/2013/main/command">
      <pc:docMk/>
      <pc:sldMk cId="338040327" sldId="2147473662"/>
    </pc:sldMkLst>
    <p188:txBody>
      <a:bodyPr/>
      <a:lstStyle/>
      <a:p>
        <a:r>
          <a:rPr lang="en-US"/>
          <a:t>CMM Global: Please use this slide and format with or without QR code as needed.</a:t>
        </a:r>
      </a:p>
    </p188:txBody>
  </p188:cm>
</p188:cmLst>
</file>

<file path=ppt/comments/modernComment_7FFFF604_57419B85.xml><?xml version="1.0" encoding="utf-8"?>
<p188:cmLst xmlns:a="http://schemas.openxmlformats.org/drawingml/2006/main" xmlns:r="http://schemas.openxmlformats.org/officeDocument/2006/relationships" xmlns:p188="http://schemas.microsoft.com/office/powerpoint/2018/8/main">
  <p188:cm id="{38AD74B9-518D-43D0-BACE-96A6767DC54F}" authorId="{97AD4CA0-9528-8830-4168-1C1B27696414}" created="2025-06-19T02:59:05.382">
    <pc:sldMkLst xmlns:pc="http://schemas.microsoft.com/office/powerpoint/2013/main/command">
      <pc:docMk/>
      <pc:sldMk cId="1463917445" sldId="2147481092"/>
    </pc:sldMkLst>
    <p188:txBody>
      <a:bodyPr/>
      <a:lstStyle/>
      <a:p>
        <a:r>
          <a:rPr lang="en-US"/>
          <a:t>FACULTY: Please see updated data on this slide - which do you prefer?</a:t>
        </a:r>
      </a:p>
    </p188:txBody>
  </p188:cm>
</p188:cmLst>
</file>

<file path=ppt/comments/modernComment_7FFFF633_604F2CB5.xml><?xml version="1.0" encoding="utf-8"?>
<p188:cmLst xmlns:a="http://schemas.openxmlformats.org/drawingml/2006/main" xmlns:r="http://schemas.openxmlformats.org/officeDocument/2006/relationships" xmlns:p188="http://schemas.microsoft.com/office/powerpoint/2018/8/main">
  <p188:cm id="{EB49BAB5-7545-4AF5-9252-7467ECB1000D}" authorId="{97AD4CA0-9528-8830-4168-1C1B27696414}" created="2025-06-17T15:53:25.232">
    <ac:deMkLst xmlns:ac="http://schemas.microsoft.com/office/drawing/2013/main/command">
      <pc:docMk xmlns:pc="http://schemas.microsoft.com/office/powerpoint/2013/main/command"/>
      <pc:sldMk xmlns:pc="http://schemas.microsoft.com/office/powerpoint/2013/main/command" cId="1615801525" sldId="2147481139"/>
      <ac:spMk id="6" creationId="{F50035FE-1F35-8425-BC62-4989EA64E1D6}"/>
    </ac:deMkLst>
    <p188:txBody>
      <a:bodyPr/>
      <a:lstStyle/>
      <a:p>
        <a:r>
          <a:rPr lang="en-US"/>
          <a:t>CMM Global: Please use this slide and format with or without QR code as needed.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C5FA9-1EFB-4AE2-BD0E-A50C81FAD59D}" type="datetimeFigureOut">
              <a:rPr lang="en-US" smtClean="0"/>
              <a:t>9/19/25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1F691-4431-4D91-9809-E9F3FDEDF90B}" type="slidenum">
              <a:rPr lang="en-US" smtClean="0"/>
              <a:t>‹#›</a:t>
            </a:fld>
            <a:endParaRPr lang="en-US"/>
          </a:p>
        </p:txBody>
      </p:sp>
    </p:spTree>
    <p:extLst>
      <p:ext uri="{BB962C8B-B14F-4D97-AF65-F5344CB8AC3E}">
        <p14:creationId xmlns:p14="http://schemas.microsoft.com/office/powerpoint/2010/main" val="158363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73E3C-3A3D-667E-0DFF-E00EBF3DA69D}"/>
            </a:ext>
          </a:extLst>
        </p:cNvPr>
        <p:cNvGrpSpPr/>
        <p:nvPr/>
      </p:nvGrpSpPr>
      <p:grpSpPr>
        <a:xfrm>
          <a:off x="0" y="0"/>
          <a:ext cx="0" cy="0"/>
          <a:chOff x="0" y="0"/>
          <a:chExt cx="0" cy="0"/>
        </a:xfrm>
      </p:grpSpPr>
      <p:sp>
        <p:nvSpPr>
          <p:cNvPr id="39938" name="Rectangle 7">
            <a:extLst>
              <a:ext uri="{FF2B5EF4-FFF2-40B4-BE49-F238E27FC236}">
                <a16:creationId xmlns:a16="http://schemas.microsoft.com/office/drawing/2014/main" id="{0495892A-C3DD-26A0-5A4C-8228CD9F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978B31-E2A9-42F9-87A7-58A14B1A990D}" type="slidenum">
              <a:rPr lang="en-US" altLang="en-US" smtClean="0"/>
              <a:pPr>
                <a:spcBef>
                  <a:spcPct val="0"/>
                </a:spcBef>
              </a:pPr>
              <a:t>2</a:t>
            </a:fld>
            <a:endParaRPr lang="en-US" altLang="en-US"/>
          </a:p>
        </p:txBody>
      </p:sp>
      <p:sp>
        <p:nvSpPr>
          <p:cNvPr id="39939" name="Rectangle 2">
            <a:extLst>
              <a:ext uri="{FF2B5EF4-FFF2-40B4-BE49-F238E27FC236}">
                <a16:creationId xmlns:a16="http://schemas.microsoft.com/office/drawing/2014/main" id="{6C166F55-2B36-B212-4673-F500F2035E49}"/>
              </a:ext>
            </a:extLst>
          </p:cNvPr>
          <p:cNvSpPr>
            <a:spLocks noGrp="1" noRot="1" noChangeAspect="1" noChangeArrowheads="1" noTextEdit="1"/>
          </p:cNvSpPr>
          <p:nvPr>
            <p:ph type="sldImg"/>
          </p:nvPr>
        </p:nvSpPr>
        <p:spPr>
          <a:xfrm>
            <a:off x="457200" y="720725"/>
            <a:ext cx="6400800" cy="3600450"/>
          </a:xfrm>
          <a:ln/>
        </p:spPr>
      </p:sp>
      <p:sp>
        <p:nvSpPr>
          <p:cNvPr id="39940" name="Rectangle 3">
            <a:extLst>
              <a:ext uri="{FF2B5EF4-FFF2-40B4-BE49-F238E27FC236}">
                <a16:creationId xmlns:a16="http://schemas.microsoft.com/office/drawing/2014/main" id="{F93EBF1C-E03A-0950-C714-DC66194643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lists the faculty who were involved in the production of these slides.</a:t>
            </a:r>
          </a:p>
        </p:txBody>
      </p:sp>
    </p:spTree>
    <p:extLst>
      <p:ext uri="{BB962C8B-B14F-4D97-AF65-F5344CB8AC3E}">
        <p14:creationId xmlns:p14="http://schemas.microsoft.com/office/powerpoint/2010/main" val="2155539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BEV, bevacizumab.</a:t>
            </a:r>
          </a:p>
        </p:txBody>
      </p:sp>
      <p:sp>
        <p:nvSpPr>
          <p:cNvPr id="4" name="Slide Number Placeholder 3"/>
          <p:cNvSpPr>
            <a:spLocks noGrp="1"/>
          </p:cNvSpPr>
          <p:nvPr>
            <p:ph type="sldNum" sz="quarter" idx="5"/>
          </p:nvPr>
        </p:nvSpPr>
        <p:spPr/>
        <p:txBody>
          <a:bodyPr/>
          <a:lstStyle/>
          <a:p>
            <a:fld id="{0FD1F691-4431-4D91-9809-E9F3FDEDF90B}" type="slidenum">
              <a:rPr lang="en-US" smtClean="0"/>
              <a:t>14</a:t>
            </a:fld>
            <a:endParaRPr lang="en-US" dirty="0"/>
          </a:p>
        </p:txBody>
      </p:sp>
    </p:spTree>
    <p:extLst>
      <p:ext uri="{BB962C8B-B14F-4D97-AF65-F5344CB8AC3E}">
        <p14:creationId xmlns:p14="http://schemas.microsoft.com/office/powerpoint/2010/main" val="351951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3925" rtl="0" eaLnBrk="0" fontAlgn="base" latinLnBrk="0" hangingPunct="0">
              <a:lnSpc>
                <a:spcPct val="100000"/>
              </a:lnSpc>
              <a:spcBef>
                <a:spcPct val="0"/>
              </a:spcBef>
              <a:spcAft>
                <a:spcPct val="0"/>
              </a:spcAft>
              <a:buClrTx/>
              <a:buSzTx/>
              <a:buFontTx/>
              <a:buNone/>
              <a:tabLst/>
              <a:defRPr/>
            </a:pPr>
            <a:fld id="{A55D8C14-65D4-41E5-8E5E-5FAC4527146B}" type="slidenum">
              <a:rPr kumimoji="0" lang="en-US" sz="1200" b="0" i="0" u="none" strike="noStrike" kern="1200" cap="none" spc="0" normalizeH="0" baseline="0" noProof="0" smtClean="0">
                <a:ln>
                  <a:noFill/>
                </a:ln>
                <a:solidFill>
                  <a:srgbClr val="000000"/>
                </a:solidFill>
                <a:effectLst/>
                <a:uLnTx/>
                <a:uFillTx/>
                <a:latin typeface="Times New Roman" pitchFamily="-106" charset="0"/>
                <a:ea typeface="+mn-ea"/>
                <a:cs typeface="Arial" panose="020B0604020202020204" pitchFamily="34" charset="0"/>
              </a:rPr>
              <a:pPr marL="0" marR="0" lvl="0" indent="0" algn="r" defTabSz="923925"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06" charset="0"/>
              <a:ea typeface="+mn-ea"/>
              <a:cs typeface="Arial" panose="020B0604020202020204" pitchFamily="34" charset="0"/>
            </a:endParaRPr>
          </a:p>
        </p:txBody>
      </p:sp>
    </p:spTree>
    <p:extLst>
      <p:ext uri="{BB962C8B-B14F-4D97-AF65-F5344CB8AC3E}">
        <p14:creationId xmlns:p14="http://schemas.microsoft.com/office/powerpoint/2010/main" val="1241420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2"/>
                </a:solidFill>
              </a:rPr>
              <a:t>The role of maintenance strategy in mCRC: A systematic review and meta-analysis</a:t>
            </a:r>
            <a:endParaRPr lang="en-US"/>
          </a:p>
        </p:txBody>
      </p:sp>
      <p:sp>
        <p:nvSpPr>
          <p:cNvPr id="4" name="Slide Number Placeholder 3"/>
          <p:cNvSpPr>
            <a:spLocks noGrp="1"/>
          </p:cNvSpPr>
          <p:nvPr>
            <p:ph type="sldNum" sz="quarter" idx="10"/>
          </p:nvPr>
        </p:nvSpPr>
        <p:spPr/>
        <p:txBody>
          <a:bodyPr/>
          <a:lstStyle/>
          <a:p>
            <a:fld id="{D018F560-7671-9943-9A27-E72342DFB0A1}" type="slidenum">
              <a:rPr lang="en-US" smtClean="0"/>
              <a:pPr/>
              <a:t>16</a:t>
            </a:fld>
            <a:endParaRPr lang="en-US"/>
          </a:p>
        </p:txBody>
      </p:sp>
    </p:spTree>
    <p:extLst>
      <p:ext uri="{BB962C8B-B14F-4D97-AF65-F5344CB8AC3E}">
        <p14:creationId xmlns:p14="http://schemas.microsoft.com/office/powerpoint/2010/main" val="203030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0FD1F691-4431-4D91-9809-E9F3FDEDF90B}" type="slidenum">
              <a:rPr lang="en-US" smtClean="0"/>
              <a:t>18</a:t>
            </a:fld>
            <a:endParaRPr lang="en-US"/>
          </a:p>
        </p:txBody>
      </p:sp>
    </p:spTree>
    <p:extLst>
      <p:ext uri="{BB962C8B-B14F-4D97-AF65-F5344CB8AC3E}">
        <p14:creationId xmlns:p14="http://schemas.microsoft.com/office/powerpoint/2010/main" val="968723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27B69-8921-138C-D5FF-4ACDD2ED5A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B685B-9FDC-4F34-6788-04A6A66E1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5DE92A-451C-6572-D688-ECBAABB2E6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A668A1-3A46-E686-BFFC-5FB523B8F3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FF67F-15D2-4181-B8C8-93B786966F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40612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82575-2426-B1EE-A950-8A6E38B908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60819-55F4-B535-92CE-A7613CE9A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FCFB6-86ED-6191-3BC0-BA132C264E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226DBE-47A9-B6F7-BB9F-B425AC91AAB5}"/>
              </a:ext>
            </a:extLst>
          </p:cNvPr>
          <p:cNvSpPr>
            <a:spLocks noGrp="1"/>
          </p:cNvSpPr>
          <p:nvPr>
            <p:ph type="sldNum" sz="quarter" idx="5"/>
          </p:nvPr>
        </p:nvSpPr>
        <p:spPr/>
        <p:txBody>
          <a:bodyPr/>
          <a:lstStyle/>
          <a:p>
            <a:fld id="{0FD1F691-4431-4D91-9809-E9F3FDEDF90B}" type="slidenum">
              <a:rPr lang="en-US" smtClean="0"/>
              <a:t>20</a:t>
            </a:fld>
            <a:endParaRPr lang="en-US" dirty="0"/>
          </a:p>
        </p:txBody>
      </p:sp>
    </p:spTree>
    <p:extLst>
      <p:ext uri="{BB962C8B-B14F-4D97-AF65-F5344CB8AC3E}">
        <p14:creationId xmlns:p14="http://schemas.microsoft.com/office/powerpoint/2010/main" val="1129322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513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ABAA2-6C4E-466F-9BAE-1C454D0B24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870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2242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0FD1F691-4431-4D91-9809-E9F3FDEDF90B}" type="slidenum">
              <a:rPr lang="en-US" smtClean="0"/>
              <a:t>24</a:t>
            </a:fld>
            <a:endParaRPr lang="en-US"/>
          </a:p>
        </p:txBody>
      </p:sp>
    </p:spTree>
    <p:extLst>
      <p:ext uri="{BB962C8B-B14F-4D97-AF65-F5344CB8AC3E}">
        <p14:creationId xmlns:p14="http://schemas.microsoft.com/office/powerpoint/2010/main" val="110374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0FB21-881B-CAE4-B430-78233D21CE1B}"/>
            </a:ext>
          </a:extLst>
        </p:cNvPr>
        <p:cNvGrpSpPr/>
        <p:nvPr/>
      </p:nvGrpSpPr>
      <p:grpSpPr>
        <a:xfrm>
          <a:off x="0" y="0"/>
          <a:ext cx="0" cy="0"/>
          <a:chOff x="0" y="0"/>
          <a:chExt cx="0" cy="0"/>
        </a:xfrm>
      </p:grpSpPr>
      <p:sp>
        <p:nvSpPr>
          <p:cNvPr id="48130" name="Rectangle 7">
            <a:extLst>
              <a:ext uri="{FF2B5EF4-FFF2-40B4-BE49-F238E27FC236}">
                <a16:creationId xmlns:a16="http://schemas.microsoft.com/office/drawing/2014/main" id="{1817CBE2-83BF-19DE-A497-2A37B3BFFB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77A2DE-C173-4395-83E9-B5734CC76E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131" name="Rectangle 2">
            <a:extLst>
              <a:ext uri="{FF2B5EF4-FFF2-40B4-BE49-F238E27FC236}">
                <a16:creationId xmlns:a16="http://schemas.microsoft.com/office/drawing/2014/main" id="{2B9278B8-E0D9-33E7-7869-2333DCE081B2}"/>
              </a:ext>
            </a:extLst>
          </p:cNvPr>
          <p:cNvSpPr>
            <a:spLocks noGrp="1" noRot="1" noChangeAspect="1" noChangeArrowheads="1" noTextEdit="1"/>
          </p:cNvSpPr>
          <p:nvPr>
            <p:ph type="sldImg"/>
          </p:nvPr>
        </p:nvSpPr>
        <p:spPr>
          <a:xfrm>
            <a:off x="457200" y="720725"/>
            <a:ext cx="6400800" cy="3600450"/>
          </a:xfrm>
          <a:ln/>
        </p:spPr>
      </p:sp>
      <p:sp>
        <p:nvSpPr>
          <p:cNvPr id="48132" name="Rectangle 3">
            <a:extLst>
              <a:ext uri="{FF2B5EF4-FFF2-40B4-BE49-F238E27FC236}">
                <a16:creationId xmlns:a16="http://schemas.microsoft.com/office/drawing/2014/main" id="{A7CE9A7F-03EA-2360-8634-0C5197F351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rPr>
              <a:t>This slide summarizes the target audience, goal, and learning objectives for this CME activity.</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74012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3199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27</a:t>
            </a:fld>
            <a:endParaRPr lang="en-US" altLang="en-US"/>
          </a:p>
        </p:txBody>
      </p:sp>
    </p:spTree>
    <p:extLst>
      <p:ext uri="{BB962C8B-B14F-4D97-AF65-F5344CB8AC3E}">
        <p14:creationId xmlns:p14="http://schemas.microsoft.com/office/powerpoint/2010/main" val="4271490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28</a:t>
            </a:fld>
            <a:endParaRPr lang="en-US" altLang="en-US"/>
          </a:p>
        </p:txBody>
      </p:sp>
    </p:spTree>
    <p:extLst>
      <p:ext uri="{BB962C8B-B14F-4D97-AF65-F5344CB8AC3E}">
        <p14:creationId xmlns:p14="http://schemas.microsoft.com/office/powerpoint/2010/main" val="553938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effectLst/>
                <a:latin typeface="+mn-lt"/>
                <a:ea typeface="Times New Roman" panose="02020603050405020304" pitchFamily="18" charset="0"/>
                <a:cs typeface="Aptos" panose="020B0004020202020204" pitchFamily="34" charset="0"/>
              </a:rPr>
              <a:t>EC, encorafenib/cetuximab; mFOLFOX-6, modified fluorouracil/leucovorin/oxaliplatin; SoC, standard of care; TEAE, treatment-emergent adverse event.</a:t>
            </a:r>
            <a:endParaRPr lang="en-US" i="1" dirty="0"/>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31</a:t>
            </a:fld>
            <a:endParaRPr lang="en-US" altLang="en-US" dirty="0"/>
          </a:p>
        </p:txBody>
      </p:sp>
    </p:spTree>
    <p:extLst>
      <p:ext uri="{BB962C8B-B14F-4D97-AF65-F5344CB8AC3E}">
        <p14:creationId xmlns:p14="http://schemas.microsoft.com/office/powerpoint/2010/main" val="2845940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55B05-B78A-3698-B459-99BD560D0F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C69D1F-511E-6C65-750A-C2DC4ED3B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7F092-33E8-2F12-2FFA-DDC271BDF9C2}"/>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i="0" dirty="0">
                <a:latin typeface="Arial" panose="020B0604020202020204" pitchFamily="34" charset="0"/>
              </a:rPr>
              <a:t>Learning</a:t>
            </a:r>
            <a:r>
              <a:rPr lang="en-US" altLang="en-US" dirty="0">
                <a:latin typeface="Arial" panose="020B0604020202020204" pitchFamily="34" charset="0"/>
              </a:rPr>
              <a:t> objectives: </a:t>
            </a:r>
            <a:r>
              <a:rPr lang="en-US" sz="1200" kern="1200" dirty="0">
                <a:solidFill>
                  <a:schemeClr val="tx1"/>
                </a:solidFill>
                <a:latin typeface="Arial" panose="020B0604020202020204" pitchFamily="34" charset="0"/>
                <a:ea typeface="+mn-ea"/>
                <a:cs typeface="+mn-cs"/>
              </a:rPr>
              <a:t>Identify patients appropriate for treatment with available therapies after progression on first-line treatment for mCRC</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Arial" panose="020B0604020202020204" pitchFamily="34" charset="0"/>
                <a:ea typeface="+mn-ea"/>
                <a:cs typeface="+mn-cs"/>
              </a:rPr>
              <a:t>Correct answer: </a:t>
            </a:r>
            <a:r>
              <a:rPr lang="en-US" altLang="en-US" sz="1200" kern="1200" dirty="0">
                <a:solidFill>
                  <a:schemeClr val="tx1"/>
                </a:solidFill>
                <a:latin typeface="Arial" panose="020B0604020202020204" pitchFamily="34" charset="0"/>
                <a:ea typeface="+mn-ea"/>
                <a:cs typeface="+mn-cs"/>
              </a:rPr>
              <a:t>Encorafenib + cetuximab + FOLFOX</a:t>
            </a:r>
          </a:p>
          <a:p>
            <a:r>
              <a:rPr lang="en-US" sz="1200" kern="1200" dirty="0">
                <a:solidFill>
                  <a:schemeClr val="tx1"/>
                </a:solidFill>
                <a:latin typeface="Arial" panose="020B0604020202020204" pitchFamily="34" charset="0"/>
                <a:ea typeface="+mn-ea"/>
                <a:cs typeface="+mn-cs"/>
              </a:rPr>
              <a:t>MLO: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mn-cs"/>
              </a:rPr>
              <a:t>Rationale: </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Encorafenib is currently approved by the FDA in combination with cetuximab and mFOLFOX6 for treating patients with mCRC with a </a:t>
            </a:r>
            <a:r>
              <a:rPr kumimoji="0" lang="en-US" b="0" i="1"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BRAF</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V600E mutation and is approved in combination with cetuximab for treating patients with mCRC with a </a:t>
            </a:r>
            <a:r>
              <a:rPr kumimoji="0" lang="en-US" b="0" i="1"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BRAF</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V600E mutation after prior therapy. Targeted therapy with </a:t>
            </a:r>
            <a:r>
              <a:rPr kumimoji="0" lang="en-US" b="0" i="0" u="none" strike="noStrike" kern="1200" cap="none" spc="0" normalizeH="0" baseline="0" noProof="0" dirty="0" err="1">
                <a:ln>
                  <a:noFill/>
                </a:ln>
                <a:solidFill>
                  <a:srgbClr val="000000"/>
                </a:solidFill>
                <a:effectLst/>
                <a:uLnTx/>
                <a:uFillTx/>
                <a:ea typeface="Times New Roman" panose="02020603050405020304" pitchFamily="18" charset="0"/>
                <a:cs typeface="Aptos" panose="020B0004020202020204" pitchFamily="34" charset="0"/>
              </a:rPr>
              <a:t>encorafenib</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 cetuximab with or without chemotherapy has become the preferred strategy for patients with </a:t>
            </a:r>
            <a:r>
              <a:rPr kumimoji="0" lang="en-US" b="0" i="1"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BRAF</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V600E mutations, and other listed options are not preferred for this patient.</a:t>
            </a:r>
            <a:endParaRPr kumimoji="0" lang="en-US" b="0" i="0" u="none" strike="noStrike" kern="1200" cap="none" spc="0" normalizeH="0" baseline="0" noProof="0" dirty="0">
              <a:ln>
                <a:noFill/>
              </a:ln>
              <a:solidFill>
                <a:prstClr val="black"/>
              </a:solidFill>
              <a:effectLst/>
              <a:uLnTx/>
              <a:uFillTx/>
              <a:ea typeface="Aptos" panose="020B0004020202020204" pitchFamily="34" charset="0"/>
              <a:cs typeface="Aptos" panose="020B0004020202020204" pitchFamily="34" charset="0"/>
            </a:endParaRPr>
          </a:p>
          <a:p>
            <a:pPr>
              <a:buNone/>
            </a:pPr>
            <a:endParaRPr lang="en-US" sz="1200" kern="1200" dirty="0">
              <a:solidFill>
                <a:schemeClr val="tx1"/>
              </a:solidFill>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13BF648B-C66E-A24E-36D6-8EEABB40EBE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6134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36C38-4AD8-1C6E-EC02-0E76E9ADC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9C30B6-F09D-A773-94C9-3C51D9CBB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6528C-0A7A-4F5C-2D08-B82BED519BCE}"/>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i="0" dirty="0">
                <a:latin typeface="Arial" panose="020B0604020202020204" pitchFamily="34" charset="0"/>
              </a:rPr>
              <a:t>Learning</a:t>
            </a:r>
            <a:r>
              <a:rPr lang="en-US" altLang="en-US" dirty="0">
                <a:latin typeface="Arial" panose="020B0604020202020204" pitchFamily="34" charset="0"/>
              </a:rPr>
              <a:t> objectives: </a:t>
            </a:r>
            <a:r>
              <a:rPr lang="en-US" sz="1200" kern="1200" dirty="0">
                <a:solidFill>
                  <a:schemeClr val="tx1"/>
                </a:solidFill>
                <a:latin typeface="Arial" panose="020B0604020202020204" pitchFamily="34" charset="0"/>
                <a:ea typeface="+mn-ea"/>
                <a:cs typeface="+mn-cs"/>
              </a:rPr>
              <a:t>Identify patients appropriate for treatment with available therapies after progression on first-line treatment for mCRC</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Arial" panose="020B0604020202020204" pitchFamily="34" charset="0"/>
                <a:ea typeface="+mn-ea"/>
                <a:cs typeface="+mn-cs"/>
              </a:rPr>
              <a:t>Correct answer: </a:t>
            </a:r>
            <a:r>
              <a:rPr lang="en-US" altLang="en-US" sz="1200" kern="1200" dirty="0">
                <a:solidFill>
                  <a:schemeClr val="tx1"/>
                </a:solidFill>
                <a:latin typeface="Arial" panose="020B0604020202020204" pitchFamily="34" charset="0"/>
                <a:ea typeface="+mn-ea"/>
                <a:cs typeface="+mn-cs"/>
              </a:rPr>
              <a:t>Encorafenib + cetuximab + FOLFOX</a:t>
            </a:r>
          </a:p>
          <a:p>
            <a:r>
              <a:rPr lang="en-US" sz="1200" kern="1200" dirty="0">
                <a:solidFill>
                  <a:schemeClr val="tx1"/>
                </a:solidFill>
                <a:latin typeface="Arial" panose="020B0604020202020204" pitchFamily="34" charset="0"/>
                <a:ea typeface="+mn-ea"/>
                <a:cs typeface="+mn-cs"/>
              </a:rPr>
              <a:t>MLO: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mn-cs"/>
              </a:rPr>
              <a:t>Rationale: </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Encorafenib is currently approved by the FDA in combination with cetuximab and mFOLFOX6 for treating patients with mCRC with a </a:t>
            </a:r>
            <a:r>
              <a:rPr kumimoji="0" lang="en-US" b="0" i="1"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BRAF</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V600E mutation and is approved in combination with cetuximab for treating patients with mCRC with a </a:t>
            </a:r>
            <a:r>
              <a:rPr kumimoji="0" lang="en-US" b="0" i="1"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BRAF</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V600E mutation after prior therapy. Targeted therapy with </a:t>
            </a:r>
            <a:r>
              <a:rPr kumimoji="0" lang="en-US" b="0" i="0" u="none" strike="noStrike" kern="1200" cap="none" spc="0" normalizeH="0" baseline="0" noProof="0" dirty="0" err="1">
                <a:ln>
                  <a:noFill/>
                </a:ln>
                <a:solidFill>
                  <a:srgbClr val="000000"/>
                </a:solidFill>
                <a:effectLst/>
                <a:uLnTx/>
                <a:uFillTx/>
                <a:ea typeface="Times New Roman" panose="02020603050405020304" pitchFamily="18" charset="0"/>
                <a:cs typeface="Aptos" panose="020B0004020202020204" pitchFamily="34" charset="0"/>
              </a:rPr>
              <a:t>encorafenib</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 cetuximab with or without chemotherapy has become the preferred strategy for patients with </a:t>
            </a:r>
            <a:r>
              <a:rPr kumimoji="0" lang="en-US" b="0" i="1"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BRAF</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V600E mutations, and other listed options are not preferred for this patient.</a:t>
            </a:r>
            <a:endParaRPr kumimoji="0" lang="en-US" b="0" i="0" u="none" strike="noStrike" kern="1200" cap="none" spc="0" normalizeH="0" baseline="0" noProof="0" dirty="0">
              <a:ln>
                <a:noFill/>
              </a:ln>
              <a:solidFill>
                <a:prstClr val="black"/>
              </a:solidFill>
              <a:effectLst/>
              <a:uLnTx/>
              <a:uFillTx/>
              <a:ea typeface="Aptos" panose="020B0004020202020204" pitchFamily="34" charset="0"/>
              <a:cs typeface="Aptos" panose="020B0004020202020204" pitchFamily="34" charset="0"/>
            </a:endParaRPr>
          </a:p>
          <a:p>
            <a:pPr>
              <a:buNone/>
            </a:pPr>
            <a:endParaRPr lang="en-US" sz="1200" kern="1200" dirty="0">
              <a:solidFill>
                <a:schemeClr val="tx1"/>
              </a:solidFill>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E6BEB6EE-BFD5-ED00-1852-8CFCE3917FDE}"/>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55770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F46E4-5B0F-A981-8A30-13A28DC06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663B2-9FC4-CA09-A150-0C0403CCBA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755CC2-99C2-89F6-3753-55A0CBE84C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F361B7-3C2A-B4BC-9BA5-78B8812D188E}"/>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2365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5DA7B-A3F6-E30A-34D1-037544D96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B5FB2-83A2-3576-E11C-F1D989384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63D884-1F1E-33D2-4022-2DB079C587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37D167-197D-C1FD-8BC5-E950B6FA99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FF67F-15D2-4181-B8C8-93B786966F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30505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D1F691-4431-4D91-9809-E9F3FDEDF90B}" type="slidenum">
              <a:rPr lang="en-US" smtClean="0"/>
              <a:t>38</a:t>
            </a:fld>
            <a:endParaRPr lang="en-US"/>
          </a:p>
        </p:txBody>
      </p:sp>
    </p:spTree>
    <p:extLst>
      <p:ext uri="{BB962C8B-B14F-4D97-AF65-F5344CB8AC3E}">
        <p14:creationId xmlns:p14="http://schemas.microsoft.com/office/powerpoint/2010/main" val="1075970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OS, overall survival.</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39</a:t>
            </a:fld>
            <a:endParaRPr lang="en-US" altLang="en-US"/>
          </a:p>
        </p:txBody>
      </p:sp>
    </p:spTree>
    <p:extLst>
      <p:ext uri="{BB962C8B-B14F-4D97-AF65-F5344CB8AC3E}">
        <p14:creationId xmlns:p14="http://schemas.microsoft.com/office/powerpoint/2010/main" val="3981595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ABDF3-119C-7060-3A84-83C94215F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B447E-6EA3-3992-CEA2-B7B6668FA5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BB9B0F-F0F2-9DDD-B3E7-33E052030649}"/>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i="0" dirty="0">
                <a:latin typeface="Arial" panose="020B0604020202020204" pitchFamily="34" charset="0"/>
              </a:rPr>
              <a:t>Learning</a:t>
            </a:r>
            <a:r>
              <a:rPr lang="en-US" altLang="en-US" dirty="0">
                <a:latin typeface="Arial" panose="020B0604020202020204" pitchFamily="34" charset="0"/>
              </a:rPr>
              <a:t> objectives: </a:t>
            </a:r>
            <a:r>
              <a:rPr lang="en-US" sz="1200" kern="1200" dirty="0">
                <a:solidFill>
                  <a:schemeClr val="tx1"/>
                </a:solidFill>
                <a:latin typeface="Arial" panose="020B0604020202020204" pitchFamily="34" charset="0"/>
                <a:ea typeface="+mn-ea"/>
                <a:cs typeface="+mn-cs"/>
              </a:rPr>
              <a:t>Identify patients appropriate for treatment with available therapies after progression on first-line treatment for mCRC</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Arial" panose="020B0604020202020204" pitchFamily="34" charset="0"/>
                <a:ea typeface="+mn-ea"/>
                <a:cs typeface="+mn-cs"/>
              </a:rPr>
              <a:t>Correct answer: </a:t>
            </a:r>
            <a:r>
              <a:rPr lang="en-US" altLang="en-US" sz="1200" kern="1200" dirty="0">
                <a:solidFill>
                  <a:schemeClr val="tx1"/>
                </a:solidFill>
                <a:latin typeface="Arial" panose="020B0604020202020204" pitchFamily="34" charset="0"/>
                <a:ea typeface="+mn-ea"/>
                <a:cs typeface="+mn-cs"/>
              </a:rPr>
              <a:t>Encorafenib + cetuximab + FOLFOX</a:t>
            </a:r>
          </a:p>
          <a:p>
            <a:r>
              <a:rPr lang="en-US" sz="1200" kern="1200" dirty="0">
                <a:solidFill>
                  <a:schemeClr val="tx1"/>
                </a:solidFill>
                <a:latin typeface="Arial" panose="020B0604020202020204" pitchFamily="34" charset="0"/>
                <a:ea typeface="+mn-ea"/>
                <a:cs typeface="+mn-cs"/>
              </a:rPr>
              <a:t>MLO: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mn-cs"/>
              </a:rPr>
              <a:t>Rationale: </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Encorafenib is currently approved by the FDA in combination with cetuximab and mFOLFOX6 for treating patients with mCRC with a </a:t>
            </a:r>
            <a:r>
              <a:rPr kumimoji="0" lang="en-US" b="0" i="1"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BRAF</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V600E mutation and is approved in combination with cetuximab for treating patients with mCRC with a </a:t>
            </a:r>
            <a:r>
              <a:rPr kumimoji="0" lang="en-US" b="0" i="1"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BRAF</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V600E mutation after prior therapy. Targeted therapy with </a:t>
            </a:r>
            <a:r>
              <a:rPr kumimoji="0" lang="en-US" b="0" i="0" u="none" strike="noStrike" kern="1200" cap="none" spc="0" normalizeH="0" baseline="0" noProof="0" dirty="0" err="1">
                <a:ln>
                  <a:noFill/>
                </a:ln>
                <a:solidFill>
                  <a:srgbClr val="000000"/>
                </a:solidFill>
                <a:effectLst/>
                <a:uLnTx/>
                <a:uFillTx/>
                <a:ea typeface="Times New Roman" panose="02020603050405020304" pitchFamily="18" charset="0"/>
                <a:cs typeface="Aptos" panose="020B0004020202020204" pitchFamily="34" charset="0"/>
              </a:rPr>
              <a:t>encorafenib</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 cetuximab with or without chemotherapy has become the preferred strategy for patients with </a:t>
            </a:r>
            <a:r>
              <a:rPr kumimoji="0" lang="en-US" b="0" i="1"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BRAF</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V600E mutations, and other listed options are not preferred for this patient.</a:t>
            </a:r>
            <a:endParaRPr kumimoji="0" lang="en-US" b="0" i="0" u="none" strike="noStrike" kern="1200" cap="none" spc="0" normalizeH="0" baseline="0" noProof="0" dirty="0">
              <a:ln>
                <a:noFill/>
              </a:ln>
              <a:solidFill>
                <a:prstClr val="black"/>
              </a:solidFill>
              <a:effectLst/>
              <a:uLnTx/>
              <a:uFillTx/>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7AFD8E94-446C-1840-9092-DA6A474D950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5409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3, multi-site, multicountry</a:t>
            </a:r>
          </a:p>
          <a:p>
            <a:r>
              <a:rPr lang="en-US" dirty="0"/>
              <a:t>PR on regorafenib + Lonsurf</a:t>
            </a:r>
          </a:p>
          <a:p>
            <a:r>
              <a:rPr lang="en-US" dirty="0"/>
              <a:t>ORR 2%, DCR 56 vs 16%, PR 2%.</a:t>
            </a:r>
          </a:p>
          <a:p>
            <a:r>
              <a:rPr lang="en-US" dirty="0"/>
              <a:t>mOS 7.4 vs 4.8 mo HR 0.66 and PFS 3.7 vs 1.8 mo (HR 0.32)</a:t>
            </a:r>
          </a:p>
          <a:p>
            <a:r>
              <a:rPr lang="en-US" dirty="0"/>
              <a:t>63% &gt;G2 SE inc  HTN, fatigue and HFS</a:t>
            </a:r>
          </a:p>
        </p:txBody>
      </p:sp>
      <p:sp>
        <p:nvSpPr>
          <p:cNvPr id="4" name="Slide Number Placeholder 3"/>
          <p:cNvSpPr>
            <a:spLocks noGrp="1"/>
          </p:cNvSpPr>
          <p:nvPr>
            <p:ph type="sldNum" sz="quarter" idx="5"/>
          </p:nvPr>
        </p:nvSpPr>
        <p:spPr/>
        <p:txBody>
          <a:bodyPr/>
          <a:lstStyle/>
          <a:p>
            <a:fld id="{0D5B3853-5099-412A-8810-4E2D156B9A75}" type="slidenum">
              <a:rPr lang="en-US" smtClean="0"/>
              <a:t>40</a:t>
            </a:fld>
            <a:endParaRPr lang="en-US" dirty="0"/>
          </a:p>
        </p:txBody>
      </p:sp>
    </p:spTree>
    <p:extLst>
      <p:ext uri="{BB962C8B-B14F-4D97-AF65-F5344CB8AC3E}">
        <p14:creationId xmlns:p14="http://schemas.microsoft.com/office/powerpoint/2010/main" val="3604326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Regorafenib is a multikinase</a:t>
            </a:r>
            <a:r>
              <a:rPr lang="en-US" baseline="0" dirty="0"/>
              <a:t> inhibitor blocks VEGFR1/2, PDGFR and RAF</a:t>
            </a:r>
            <a:endParaRPr lang="en-US" dirty="0"/>
          </a:p>
          <a:p>
            <a:r>
              <a:rPr lang="en-US" dirty="0"/>
              <a:t>PD within 3 months after last therapy</a:t>
            </a:r>
          </a:p>
          <a:p>
            <a:r>
              <a:rPr lang="en-US" dirty="0"/>
              <a:t>OS was endpoint</a:t>
            </a:r>
          </a:p>
          <a:p>
            <a:r>
              <a:rPr lang="en-US" dirty="0"/>
              <a:t>505 ti Reg and 255 placebo</a:t>
            </a:r>
          </a:p>
          <a:p>
            <a:r>
              <a:rPr lang="en-US" dirty="0"/>
              <a:t>High rates of PPE, fatigue, diarrhea, HTN and rash</a:t>
            </a:r>
          </a:p>
        </p:txBody>
      </p:sp>
      <p:sp>
        <p:nvSpPr>
          <p:cNvPr id="4" name="Slide Number Placeholder 3"/>
          <p:cNvSpPr>
            <a:spLocks noGrp="1"/>
          </p:cNvSpPr>
          <p:nvPr>
            <p:ph type="sldNum" sz="quarter" idx="10"/>
          </p:nvPr>
        </p:nvSpPr>
        <p:spPr/>
        <p:txBody>
          <a:bodyPr/>
          <a:lstStyle/>
          <a:p>
            <a:fld id="{0D5B3853-5099-412A-8810-4E2D156B9A75}" type="slidenum">
              <a:rPr lang="en-US" smtClean="0"/>
              <a:t>41</a:t>
            </a:fld>
            <a:endParaRPr lang="en-US" dirty="0"/>
          </a:p>
        </p:txBody>
      </p:sp>
    </p:spTree>
    <p:extLst>
      <p:ext uri="{BB962C8B-B14F-4D97-AF65-F5344CB8AC3E}">
        <p14:creationId xmlns:p14="http://schemas.microsoft.com/office/powerpoint/2010/main" val="2052239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420B3210-FFCA-934D-B735-E7ECA4BEB335}" type="slidenum">
              <a:rPr lang="en-US" smtClean="0"/>
              <a:t>42</a:t>
            </a:fld>
            <a:endParaRPr lang="en-US"/>
          </a:p>
        </p:txBody>
      </p:sp>
    </p:spTree>
    <p:extLst>
      <p:ext uri="{BB962C8B-B14F-4D97-AF65-F5344CB8AC3E}">
        <p14:creationId xmlns:p14="http://schemas.microsoft.com/office/powerpoint/2010/main" val="2311480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D1F691-4431-4D91-9809-E9F3FDEDF90B}" type="slidenum">
              <a:rPr lang="en-US" smtClean="0"/>
              <a:t>43</a:t>
            </a:fld>
            <a:endParaRPr lang="en-US"/>
          </a:p>
        </p:txBody>
      </p:sp>
    </p:spTree>
    <p:extLst>
      <p:ext uri="{BB962C8B-B14F-4D97-AF65-F5344CB8AC3E}">
        <p14:creationId xmlns:p14="http://schemas.microsoft.com/office/powerpoint/2010/main" val="275385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44</a:t>
            </a:fld>
            <a:endParaRPr lang="en-US" altLang="en-US"/>
          </a:p>
        </p:txBody>
      </p:sp>
    </p:spTree>
    <p:extLst>
      <p:ext uri="{BB962C8B-B14F-4D97-AF65-F5344CB8AC3E}">
        <p14:creationId xmlns:p14="http://schemas.microsoft.com/office/powerpoint/2010/main" val="3864859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B3210-FFCA-934D-B735-E7ECA4BEB335}" type="slidenum">
              <a:rPr lang="en-US" smtClean="0"/>
              <a:t>45</a:t>
            </a:fld>
            <a:endParaRPr lang="en-US"/>
          </a:p>
        </p:txBody>
      </p:sp>
    </p:spTree>
    <p:extLst>
      <p:ext uri="{BB962C8B-B14F-4D97-AF65-F5344CB8AC3E}">
        <p14:creationId xmlns:p14="http://schemas.microsoft.com/office/powerpoint/2010/main" val="2716751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B3210-FFCA-934D-B735-E7ECA4BE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977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383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570E3-DFE5-F517-D618-EC44A403B4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B86ACB-4011-2738-9A7B-BD88ABFE6F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96121D-40C1-94DE-2920-CF342CEF7F0F}"/>
              </a:ext>
            </a:extLst>
          </p:cNvPr>
          <p:cNvSpPr>
            <a:spLocks noGrp="1"/>
          </p:cNvSpPr>
          <p:nvPr>
            <p:ph type="body" idx="1"/>
          </p:nvPr>
        </p:nvSpPr>
        <p:spPr/>
        <p:txBody>
          <a:bodyPr/>
          <a:lstStyle/>
          <a:p>
            <a:endParaRPr lang="en-US" i="1" dirty="0"/>
          </a:p>
        </p:txBody>
      </p:sp>
      <p:sp>
        <p:nvSpPr>
          <p:cNvPr id="4" name="Slide Number Placeholder 3">
            <a:extLst>
              <a:ext uri="{FF2B5EF4-FFF2-40B4-BE49-F238E27FC236}">
                <a16:creationId xmlns:a16="http://schemas.microsoft.com/office/drawing/2014/main" id="{3268A52C-F4CB-3526-7802-9BDF7F037B4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82532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B3210-FFCA-934D-B735-E7ECA4BE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1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6BDB7-B1BE-562A-D6B2-792210241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B698E-129C-A4F2-D09B-DB3553A7F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3B8F6-2525-B112-3F74-B058B788E655}"/>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i="0" dirty="0">
                <a:latin typeface="Arial" panose="020B0604020202020204" pitchFamily="34" charset="0"/>
              </a:rPr>
              <a:t>Learning</a:t>
            </a:r>
            <a:r>
              <a:rPr lang="en-US" altLang="en-US" dirty="0">
                <a:latin typeface="Arial" panose="020B0604020202020204" pitchFamily="34" charset="0"/>
              </a:rPr>
              <a:t> objectives: </a:t>
            </a:r>
            <a:r>
              <a:rPr lang="en-US" sz="1200" kern="1200" dirty="0">
                <a:solidFill>
                  <a:schemeClr val="tx1"/>
                </a:solidFill>
                <a:latin typeface="Arial" panose="020B0604020202020204" pitchFamily="34" charset="0"/>
                <a:ea typeface="+mn-ea"/>
                <a:cs typeface="+mn-cs"/>
              </a:rPr>
              <a:t>Identify patients appropriate for treatment with available therapies after progression on first-line treatment for mCRC; Apply treatment strategies for the later-line treatment of mCRC based on clinical trial data, guideline recommendations, and patient- and disease-related factors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Arial" panose="020B0604020202020204" pitchFamily="34" charset="0"/>
                <a:ea typeface="+mn-ea"/>
                <a:cs typeface="+mn-cs"/>
              </a:rPr>
              <a:t>Correct answer: </a:t>
            </a:r>
            <a:r>
              <a:rPr lang="en-US" altLang="en-US" sz="1200" kern="1200" dirty="0">
                <a:solidFill>
                  <a:schemeClr val="tx1"/>
                </a:solidFill>
                <a:latin typeface="Arial" panose="020B0604020202020204" pitchFamily="34" charset="0"/>
                <a:ea typeface="+mn-ea"/>
                <a:cs typeface="+mn-cs"/>
              </a:rPr>
              <a:t>Previous </a:t>
            </a:r>
            <a:r>
              <a:rPr lang="en-US" sz="1200" kern="1200" dirty="0">
                <a:solidFill>
                  <a:schemeClr val="tx1"/>
                </a:solidFill>
                <a:latin typeface="Arial" panose="020B0604020202020204" pitchFamily="34" charset="0"/>
                <a:ea typeface="+mn-ea"/>
                <a:cs typeface="+mn-cs"/>
              </a:rPr>
              <a:t>FOLFOXIRI + bevacizumab, </a:t>
            </a:r>
            <a:r>
              <a:rPr lang="en-US" sz="1200" i="1" kern="1200" dirty="0">
                <a:solidFill>
                  <a:schemeClr val="tx1"/>
                </a:solidFill>
                <a:latin typeface="Arial" panose="020B0604020202020204" pitchFamily="34" charset="0"/>
                <a:ea typeface="+mn-ea"/>
                <a:cs typeface="+mn-cs"/>
              </a:rPr>
              <a:t>KRAS</a:t>
            </a:r>
            <a:r>
              <a:rPr lang="en-US" sz="1200" kern="1200" dirty="0">
                <a:solidFill>
                  <a:schemeClr val="tx1"/>
                </a:solidFill>
                <a:latin typeface="Arial" panose="020B0604020202020204" pitchFamily="34" charset="0"/>
                <a:ea typeface="+mn-ea"/>
                <a:cs typeface="+mn-cs"/>
              </a:rPr>
              <a:t> G12C mutation</a:t>
            </a:r>
            <a:endParaRPr lang="en-US" altLang="en-US" sz="1200" kern="1200" dirty="0">
              <a:solidFill>
                <a:schemeClr val="tx1"/>
              </a:solidFill>
              <a:latin typeface="Arial" panose="020B0604020202020204" pitchFamily="34" charset="0"/>
              <a:ea typeface="+mn-ea"/>
              <a:cs typeface="+mn-cs"/>
            </a:endParaRPr>
          </a:p>
          <a:p>
            <a:r>
              <a:rPr lang="en-US" sz="1200" kern="1200" dirty="0">
                <a:solidFill>
                  <a:schemeClr val="tx1"/>
                </a:solidFill>
                <a:latin typeface="Arial" panose="020B0604020202020204" pitchFamily="34" charset="0"/>
                <a:ea typeface="+mn-ea"/>
                <a:cs typeface="+mn-cs"/>
              </a:rPr>
              <a:t>MLO: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mn-cs"/>
              </a:rPr>
              <a:t>Rationale: </a:t>
            </a:r>
            <a:r>
              <a:rPr kumimoji="0" lang="en-US" b="0" i="0" u="none" strike="noStrike" kern="1200" cap="none" spc="0" normalizeH="0" baseline="0" noProof="0" dirty="0" err="1">
                <a:ln>
                  <a:noFill/>
                </a:ln>
                <a:solidFill>
                  <a:srgbClr val="000000"/>
                </a:solidFill>
                <a:effectLst/>
                <a:uLnTx/>
                <a:uFillTx/>
                <a:ea typeface="Times New Roman" panose="02020603050405020304" pitchFamily="18" charset="0"/>
                <a:cs typeface="Aptos" panose="020B0004020202020204" pitchFamily="34" charset="0"/>
              </a:rPr>
              <a:t>Adagrasib</a:t>
            </a:r>
            <a:r>
              <a:rPr kumimoji="0" lang="en-US" b="0" i="0" u="none" strike="noStrike" kern="1200" cap="none" spc="0" normalizeH="0" baseline="0" noProof="0">
                <a:ln>
                  <a:noFill/>
                </a:ln>
                <a:solidFill>
                  <a:srgbClr val="000000"/>
                </a:solidFill>
                <a:effectLst/>
                <a:uLnTx/>
                <a:uFillTx/>
                <a:ea typeface="Times New Roman" panose="02020603050405020304" pitchFamily="18" charset="0"/>
                <a:cs typeface="Aptos" panose="020B0004020202020204" pitchFamily="34" charset="0"/>
              </a:rPr>
              <a:t> or sotorasib + an EGFR inhibitor (cetuximab or panitumumab) are currently recommended by national guidelines as second-line or later-line therapy for mCRC with a </a:t>
            </a:r>
            <a:r>
              <a:rPr kumimoji="0" lang="en-US" b="0" i="1" u="none" strike="noStrike" kern="1200" cap="none" spc="0" normalizeH="0" baseline="0" noProof="0">
                <a:ln>
                  <a:noFill/>
                </a:ln>
                <a:solidFill>
                  <a:srgbClr val="000000"/>
                </a:solidFill>
                <a:effectLst/>
                <a:uLnTx/>
                <a:uFillTx/>
                <a:ea typeface="Times New Roman" panose="02020603050405020304" pitchFamily="18" charset="0"/>
                <a:cs typeface="Aptos" panose="020B0004020202020204" pitchFamily="34" charset="0"/>
              </a:rPr>
              <a:t>KRAS</a:t>
            </a:r>
            <a:r>
              <a:rPr kumimoji="0" lang="en-US" b="0" i="0" u="none" strike="noStrike" kern="1200" cap="none" spc="0" normalizeH="0" baseline="0" noProof="0">
                <a:ln>
                  <a:noFill/>
                </a:ln>
                <a:solidFill>
                  <a:srgbClr val="000000"/>
                </a:solidFill>
                <a:effectLst/>
                <a:uLnTx/>
                <a:uFillTx/>
                <a:ea typeface="Times New Roman" panose="02020603050405020304" pitchFamily="18" charset="0"/>
                <a:cs typeface="Aptos" panose="020B0004020202020204" pitchFamily="34" charset="0"/>
              </a:rPr>
              <a:t> G12C mutation.</a:t>
            </a:r>
            <a:endParaRPr kumimoji="0" lang="en-US" b="0" i="0" u="none" strike="noStrike" kern="1200" cap="none" spc="0" normalizeH="0" baseline="0" noProof="0">
              <a:ln>
                <a:noFill/>
              </a:ln>
              <a:solidFill>
                <a:prstClr val="black"/>
              </a:solidFill>
              <a:effectLst/>
              <a:uLnTx/>
              <a:uFillTx/>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DF2E6B2C-4DE5-DD44-6195-06CDE0638D7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959909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D1F691-4431-4D91-9809-E9F3FDEDF90B}" type="slidenum">
              <a:rPr lang="en-US" smtClean="0"/>
              <a:t>53</a:t>
            </a:fld>
            <a:endParaRPr lang="en-US" dirty="0"/>
          </a:p>
        </p:txBody>
      </p:sp>
    </p:spTree>
    <p:extLst>
      <p:ext uri="{BB962C8B-B14F-4D97-AF65-F5344CB8AC3E}">
        <p14:creationId xmlns:p14="http://schemas.microsoft.com/office/powerpoint/2010/main" val="107143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A6FE7-7351-25D3-14EB-7E346117D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1F742-5EF4-1C60-8CBB-892EC1524A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CE4B23-6566-9FA5-2E57-0ABB40B841D5}"/>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i="0" dirty="0">
                <a:latin typeface="Arial" panose="020B0604020202020204" pitchFamily="34" charset="0"/>
                <a:cs typeface="Arial" panose="020B0604020202020204" pitchFamily="34" charset="0"/>
              </a:rPr>
              <a:t>Learning</a:t>
            </a:r>
            <a:r>
              <a:rPr lang="en-US" altLang="en-US" sz="1200" dirty="0">
                <a:latin typeface="Arial" panose="020B0604020202020204" pitchFamily="34" charset="0"/>
                <a:cs typeface="Arial" panose="020B0604020202020204" pitchFamily="34" charset="0"/>
              </a:rPr>
              <a:t> objectives: </a:t>
            </a:r>
            <a:r>
              <a:rPr lang="en-US" sz="1200" dirty="0">
                <a:effectLst/>
                <a:latin typeface="Arial" panose="020B0604020202020204" pitchFamily="34" charset="0"/>
                <a:ea typeface="Aptos" panose="020B0004020202020204" pitchFamily="34" charset="0"/>
                <a:cs typeface="Arial" panose="020B0604020202020204" pitchFamily="34" charset="0"/>
              </a:rPr>
              <a:t>Apply guidelines and expert recommendations to identify and manage TRAEs in patients being treated for mCRC</a:t>
            </a:r>
            <a:endParaRPr lang="en-US" sz="1200" kern="100" dirty="0">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Correct answer: </a:t>
            </a:r>
            <a:r>
              <a:rPr lang="en-US" altLang="en-US" sz="1200" dirty="0">
                <a:latin typeface="Arial" panose="020B0604020202020204" pitchFamily="34" charset="0"/>
                <a:cs typeface="Arial" panose="020B0604020202020204" pitchFamily="34" charset="0"/>
              </a:rPr>
              <a:t>Hold T-DXd until resolved to grade 0, then restart at starting dose if resolved in ≤28 days</a:t>
            </a:r>
          </a:p>
          <a:p>
            <a:r>
              <a:rPr lang="en-US" sz="1200" dirty="0">
                <a:effectLst/>
                <a:latin typeface="Arial" panose="020B0604020202020204" pitchFamily="34" charset="0"/>
                <a:ea typeface="Calibri" panose="020F0502020204030204" pitchFamily="34" charset="0"/>
                <a:cs typeface="Arial" panose="020B0604020202020204" pitchFamily="34" charset="0"/>
              </a:rPr>
              <a:t>MLO: 4</a:t>
            </a:r>
          </a:p>
          <a:p>
            <a:pPr marL="12700" marR="0" lvl="0" indent="0" algn="l" defTabSz="914400" rtl="0" eaLnBrk="1" fontAlgn="base" latinLnBrk="0" hangingPunct="1">
              <a:lnSpc>
                <a:spcPct val="100000"/>
              </a:lnSpc>
              <a:spcBef>
                <a:spcPts val="240"/>
              </a:spcBef>
              <a:spcAft>
                <a:spcPct val="25000"/>
              </a:spcAft>
              <a:buClr>
                <a:srgbClr val="000000"/>
              </a:buClr>
              <a:buSzTx/>
              <a:buFont typeface="Arial" panose="020B0604020202020204" pitchFamily="34" charset="0"/>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Rationale: </a:t>
            </a:r>
            <a:r>
              <a:rPr lang="en-US" sz="1200" b="0" i="0" dirty="0">
                <a:solidFill>
                  <a:srgbClr val="333333"/>
                </a:solidFill>
                <a:effectLst/>
                <a:latin typeface="Arial" panose="020B0604020202020204" pitchFamily="34" charset="0"/>
                <a:cs typeface="Arial" panose="020B0604020202020204" pitchFamily="34" charset="0"/>
              </a:rPr>
              <a:t>Recommended management for patients with grade 1 ILD (asymptomatic): hold T-DXd until resolution to grade 0; </a:t>
            </a:r>
            <a:r>
              <a:rPr lang="en-US" sz="1200" b="0" i="1" dirty="0">
                <a:solidFill>
                  <a:srgbClr val="333333"/>
                </a:solidFill>
                <a:effectLst/>
                <a:latin typeface="Arial" panose="020B0604020202020204" pitchFamily="34" charset="0"/>
                <a:cs typeface="Arial" panose="020B0604020202020204" pitchFamily="34" charset="0"/>
              </a:rPr>
              <a:t>if ILD resolves in &lt;28 days</a:t>
            </a:r>
            <a:r>
              <a:rPr lang="en-US" sz="1200" b="0" i="0" dirty="0">
                <a:solidFill>
                  <a:srgbClr val="333333"/>
                </a:solidFill>
                <a:effectLst/>
                <a:latin typeface="Arial" panose="020B0604020202020204" pitchFamily="34" charset="0"/>
                <a:cs typeface="Arial" panose="020B0604020202020204" pitchFamily="34" charset="0"/>
              </a:rPr>
              <a:t>: resume with same dose of T-DXd; </a:t>
            </a:r>
            <a:r>
              <a:rPr lang="en-US" sz="1200" b="0" i="1" dirty="0">
                <a:solidFill>
                  <a:srgbClr val="333333"/>
                </a:solidFill>
                <a:effectLst/>
                <a:latin typeface="Arial" panose="020B0604020202020204" pitchFamily="34" charset="0"/>
                <a:cs typeface="Arial" panose="020B0604020202020204" pitchFamily="34" charset="0"/>
              </a:rPr>
              <a:t>if ILD resolves in &gt;28 days</a:t>
            </a:r>
            <a:r>
              <a:rPr lang="en-US" sz="1200" b="0" i="0" dirty="0">
                <a:solidFill>
                  <a:srgbClr val="333333"/>
                </a:solidFill>
                <a:effectLst/>
                <a:latin typeface="Arial" panose="020B0604020202020204" pitchFamily="34" charset="0"/>
                <a:cs typeface="Arial" panose="020B0604020202020204" pitchFamily="34" charset="0"/>
              </a:rPr>
              <a:t>: reduce dose of T-DXd. Corticosteroid treatment (</a:t>
            </a:r>
            <a:r>
              <a:rPr lang="en-US" sz="1200" b="0" i="0" dirty="0" err="1">
                <a:solidFill>
                  <a:srgbClr val="333333"/>
                </a:solidFill>
                <a:effectLst/>
                <a:latin typeface="Arial" panose="020B0604020202020204" pitchFamily="34" charset="0"/>
                <a:cs typeface="Arial" panose="020B0604020202020204" pitchFamily="34" charset="0"/>
              </a:rPr>
              <a:t>eg</a:t>
            </a:r>
            <a:r>
              <a:rPr lang="en-US" sz="1200" b="0" i="0" dirty="0">
                <a:solidFill>
                  <a:srgbClr val="333333"/>
                </a:solidFill>
                <a:effectLst/>
                <a:latin typeface="Arial" panose="020B0604020202020204" pitchFamily="34" charset="0"/>
                <a:cs typeface="Arial" panose="020B0604020202020204" pitchFamily="34" charset="0"/>
              </a:rPr>
              <a:t>, prednisone ≥0.5 mg/kg/day) also can be considered.</a:t>
            </a:r>
            <a:endParaRPr lang="en-US" sz="1200" b="0"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1BD1900-F71A-F671-FF15-4518CD08F2E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96537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0529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8446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8818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D8C05-6DE4-50BF-5467-E6600E9A0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A0DB0-7121-A4AD-2ECA-2A05CCA4D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C975B-E157-943B-655F-8848E0F80DF4}"/>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i="0" dirty="0">
                <a:latin typeface="Arial" panose="020B0604020202020204" pitchFamily="34" charset="0"/>
              </a:rPr>
              <a:t>Learning</a:t>
            </a:r>
            <a:r>
              <a:rPr lang="en-US" altLang="en-US" dirty="0">
                <a:latin typeface="Arial" panose="020B0604020202020204" pitchFamily="34" charset="0"/>
              </a:rPr>
              <a:t> objectives: </a:t>
            </a:r>
            <a:r>
              <a:rPr lang="en-US" sz="1200" kern="1200" dirty="0">
                <a:solidFill>
                  <a:schemeClr val="tx1"/>
                </a:solidFill>
                <a:latin typeface="Arial" panose="020B0604020202020204" pitchFamily="34" charset="0"/>
                <a:ea typeface="+mn-ea"/>
                <a:cs typeface="+mn-cs"/>
              </a:rPr>
              <a:t>Apply treatment strategies for the later-line treatment of mCRC based on clinical trial data, guideline recommendations, and patient- and disease-related factors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Arial" panose="020B0604020202020204" pitchFamily="34" charset="0"/>
                <a:ea typeface="+mn-ea"/>
                <a:cs typeface="+mn-cs"/>
              </a:rPr>
              <a:t>Correct answer: </a:t>
            </a:r>
            <a:r>
              <a:rPr lang="en-US" altLang="en-US" sz="1200" kern="1200" dirty="0">
                <a:solidFill>
                  <a:schemeClr val="tx1"/>
                </a:solidFill>
                <a:latin typeface="Arial" panose="020B0604020202020204" pitchFamily="34" charset="0"/>
                <a:ea typeface="+mn-ea"/>
                <a:cs typeface="+mn-cs"/>
              </a:rPr>
              <a:t>Previous </a:t>
            </a:r>
            <a:r>
              <a:rPr lang="en-US" sz="1200" kern="1200" dirty="0">
                <a:solidFill>
                  <a:schemeClr val="tx1"/>
                </a:solidFill>
                <a:latin typeface="Arial" panose="020B0604020202020204" pitchFamily="34" charset="0"/>
                <a:ea typeface="+mn-ea"/>
                <a:cs typeface="+mn-cs"/>
              </a:rPr>
              <a:t>FOLFOXIRI + bevacizumab, KRAS G12C mutation</a:t>
            </a:r>
            <a:endParaRPr lang="en-US" altLang="en-US" sz="1200" kern="1200" dirty="0">
              <a:solidFill>
                <a:schemeClr val="tx1"/>
              </a:solidFill>
              <a:latin typeface="Arial" panose="020B0604020202020204" pitchFamily="34" charset="0"/>
              <a:ea typeface="+mn-ea"/>
              <a:cs typeface="+mn-cs"/>
            </a:endParaRPr>
          </a:p>
          <a:p>
            <a:r>
              <a:rPr lang="en-US" sz="1200" kern="1200" dirty="0">
                <a:solidFill>
                  <a:schemeClr val="tx1"/>
                </a:solidFill>
                <a:latin typeface="Arial" panose="020B0604020202020204" pitchFamily="34" charset="0"/>
                <a:ea typeface="+mn-ea"/>
                <a:cs typeface="+mn-cs"/>
              </a:rPr>
              <a:t>MLO: 4</a:t>
            </a:r>
          </a:p>
          <a:p>
            <a:pPr>
              <a:buNone/>
            </a:pPr>
            <a:r>
              <a:rPr lang="en-US" sz="1200" kern="1200" dirty="0">
                <a:solidFill>
                  <a:schemeClr val="tx1"/>
                </a:solidFill>
                <a:latin typeface="Arial" panose="020B0604020202020204" pitchFamily="34" charset="0"/>
                <a:ea typeface="+mn-ea"/>
                <a:cs typeface="+mn-cs"/>
              </a:rPr>
              <a:t>Rationale: Adagrasib or </a:t>
            </a:r>
            <a:r>
              <a:rPr lang="en-US" sz="1200" kern="1200" dirty="0" err="1">
                <a:solidFill>
                  <a:schemeClr val="tx1"/>
                </a:solidFill>
                <a:latin typeface="Arial" panose="020B0604020202020204" pitchFamily="34" charset="0"/>
                <a:ea typeface="+mn-ea"/>
                <a:cs typeface="+mn-cs"/>
              </a:rPr>
              <a:t>sotorasib</a:t>
            </a:r>
            <a:r>
              <a:rPr lang="en-US" sz="1200" kern="1200" dirty="0">
                <a:solidFill>
                  <a:schemeClr val="tx1"/>
                </a:solidFill>
                <a:latin typeface="Arial" panose="020B0604020202020204" pitchFamily="34" charset="0"/>
                <a:ea typeface="+mn-ea"/>
                <a:cs typeface="+mn-cs"/>
              </a:rPr>
              <a:t> + an EGFR inhibitor (cetuximab or panitumumab) are currently recommended by national guidelines as second- or later-line therapy for mCRC with a </a:t>
            </a:r>
            <a:r>
              <a:rPr lang="en-US" sz="1200" i="1" kern="1200" dirty="0">
                <a:solidFill>
                  <a:schemeClr val="tx1"/>
                </a:solidFill>
                <a:latin typeface="Arial" panose="020B0604020202020204" pitchFamily="34" charset="0"/>
                <a:ea typeface="+mn-ea"/>
                <a:cs typeface="+mn-cs"/>
              </a:rPr>
              <a:t>KRAS</a:t>
            </a:r>
            <a:r>
              <a:rPr lang="en-US" sz="1200" kern="1200" dirty="0">
                <a:solidFill>
                  <a:schemeClr val="tx1"/>
                </a:solidFill>
                <a:latin typeface="Arial" panose="020B0604020202020204" pitchFamily="34" charset="0"/>
                <a:ea typeface="+mn-ea"/>
                <a:cs typeface="+mn-cs"/>
              </a:rPr>
              <a:t> G12C mutation.</a:t>
            </a:r>
          </a:p>
        </p:txBody>
      </p:sp>
      <p:sp>
        <p:nvSpPr>
          <p:cNvPr id="4" name="Slide Number Placeholder 3">
            <a:extLst>
              <a:ext uri="{FF2B5EF4-FFF2-40B4-BE49-F238E27FC236}">
                <a16:creationId xmlns:a16="http://schemas.microsoft.com/office/drawing/2014/main" id="{B71C4A23-B7F6-82C7-C0BD-058549AF3E6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77199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84913-CACF-D66E-F79A-471610828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D7FDE0-3CAF-331E-4210-7CCF1AD8F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48C376-C32D-FD3C-DB58-C1FA3B9EF47F}"/>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i="0" dirty="0">
                <a:latin typeface="Arial" panose="020B0604020202020204" pitchFamily="34" charset="0"/>
              </a:rPr>
              <a:t>Learning</a:t>
            </a:r>
            <a:r>
              <a:rPr lang="en-US" altLang="en-US" dirty="0">
                <a:latin typeface="Arial" panose="020B0604020202020204" pitchFamily="34" charset="0"/>
              </a:rPr>
              <a:t> objectives: </a:t>
            </a:r>
            <a:r>
              <a:rPr lang="en-US" sz="1200" kern="1200" dirty="0">
                <a:solidFill>
                  <a:schemeClr val="tx1"/>
                </a:solidFill>
                <a:latin typeface="Arial" panose="020B0604020202020204" pitchFamily="34" charset="0"/>
                <a:ea typeface="+mn-ea"/>
                <a:cs typeface="+mn-cs"/>
              </a:rPr>
              <a:t>Apply treatment strategies for the later-line treatment of mCRC based on clinical trial data, guideline recommendations, and patient- and disease-related factors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Arial" panose="020B0604020202020204" pitchFamily="34" charset="0"/>
                <a:ea typeface="+mn-ea"/>
                <a:cs typeface="+mn-cs"/>
              </a:rPr>
              <a:t>Correct answer: </a:t>
            </a:r>
            <a:r>
              <a:rPr lang="en-US" altLang="en-US" sz="1200" kern="1200" dirty="0">
                <a:solidFill>
                  <a:schemeClr val="tx1"/>
                </a:solidFill>
                <a:latin typeface="Arial" panose="020B0604020202020204" pitchFamily="34" charset="0"/>
                <a:ea typeface="+mn-ea"/>
                <a:cs typeface="+mn-cs"/>
              </a:rPr>
              <a:t>Previous </a:t>
            </a:r>
            <a:r>
              <a:rPr lang="en-US" sz="1200" kern="1200" dirty="0">
                <a:solidFill>
                  <a:schemeClr val="tx1"/>
                </a:solidFill>
                <a:latin typeface="Arial" panose="020B0604020202020204" pitchFamily="34" charset="0"/>
                <a:ea typeface="+mn-ea"/>
                <a:cs typeface="+mn-cs"/>
              </a:rPr>
              <a:t>FOLFOXIRI + bevacizumab, KRAS G12C mutation</a:t>
            </a:r>
            <a:endParaRPr lang="en-US" altLang="en-US" sz="1200" kern="1200" dirty="0">
              <a:solidFill>
                <a:schemeClr val="tx1"/>
              </a:solidFill>
              <a:latin typeface="Arial" panose="020B0604020202020204" pitchFamily="34" charset="0"/>
              <a:ea typeface="+mn-ea"/>
              <a:cs typeface="+mn-cs"/>
            </a:endParaRPr>
          </a:p>
          <a:p>
            <a:r>
              <a:rPr lang="en-US" sz="1200" kern="1200" dirty="0">
                <a:solidFill>
                  <a:schemeClr val="tx1"/>
                </a:solidFill>
                <a:latin typeface="Arial" panose="020B0604020202020204" pitchFamily="34" charset="0"/>
                <a:ea typeface="+mn-ea"/>
                <a:cs typeface="+mn-cs"/>
              </a:rPr>
              <a:t>MLO: 4</a:t>
            </a:r>
          </a:p>
          <a:p>
            <a:pPr>
              <a:buNone/>
            </a:pPr>
            <a:r>
              <a:rPr lang="en-US" sz="1200" kern="1200" dirty="0">
                <a:solidFill>
                  <a:schemeClr val="tx1"/>
                </a:solidFill>
                <a:latin typeface="Arial" panose="020B0604020202020204" pitchFamily="34" charset="0"/>
                <a:ea typeface="+mn-ea"/>
                <a:cs typeface="+mn-cs"/>
              </a:rPr>
              <a:t>Rationale: Adagrasib or </a:t>
            </a:r>
            <a:r>
              <a:rPr lang="en-US" sz="1200" kern="1200" dirty="0" err="1">
                <a:solidFill>
                  <a:schemeClr val="tx1"/>
                </a:solidFill>
                <a:latin typeface="Arial" panose="020B0604020202020204" pitchFamily="34" charset="0"/>
                <a:ea typeface="+mn-ea"/>
                <a:cs typeface="+mn-cs"/>
              </a:rPr>
              <a:t>sotorasib</a:t>
            </a:r>
            <a:r>
              <a:rPr lang="en-US" sz="1200" kern="1200" dirty="0">
                <a:solidFill>
                  <a:schemeClr val="tx1"/>
                </a:solidFill>
                <a:latin typeface="Arial" panose="020B0604020202020204" pitchFamily="34" charset="0"/>
                <a:ea typeface="+mn-ea"/>
                <a:cs typeface="+mn-cs"/>
              </a:rPr>
              <a:t> + an EGFR inhibitor (cetuximab or panitumumab) are currently recommended by national guidelines as second- or later-line therapy for mCRC with a </a:t>
            </a:r>
            <a:r>
              <a:rPr lang="en-US" sz="1200" i="1" kern="1200" dirty="0">
                <a:solidFill>
                  <a:schemeClr val="tx1"/>
                </a:solidFill>
                <a:latin typeface="Arial" panose="020B0604020202020204" pitchFamily="34" charset="0"/>
                <a:ea typeface="+mn-ea"/>
                <a:cs typeface="+mn-cs"/>
              </a:rPr>
              <a:t>KRAS</a:t>
            </a:r>
            <a:r>
              <a:rPr lang="en-US" sz="1200" kern="1200" dirty="0">
                <a:solidFill>
                  <a:schemeClr val="tx1"/>
                </a:solidFill>
                <a:latin typeface="Arial" panose="020B0604020202020204" pitchFamily="34" charset="0"/>
                <a:ea typeface="+mn-ea"/>
                <a:cs typeface="+mn-cs"/>
              </a:rPr>
              <a:t> G12C mutation.</a:t>
            </a:r>
          </a:p>
        </p:txBody>
      </p:sp>
      <p:sp>
        <p:nvSpPr>
          <p:cNvPr id="4" name="Slide Number Placeholder 3">
            <a:extLst>
              <a:ext uri="{FF2B5EF4-FFF2-40B4-BE49-F238E27FC236}">
                <a16:creationId xmlns:a16="http://schemas.microsoft.com/office/drawing/2014/main" id="{30C33D51-8A46-3883-7639-5397FB0DECC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83401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FD16A-C247-FBFC-EC12-C557BE2C9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B6D3F-81B2-A644-C4AE-1BB6CF552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DAD504-6E96-20FD-C379-135A1D9B41F0}"/>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i="0" dirty="0">
                <a:latin typeface="Arial" panose="020B0604020202020204" pitchFamily="34" charset="0"/>
                <a:cs typeface="Arial" panose="020B0604020202020204" pitchFamily="34" charset="0"/>
              </a:rPr>
              <a:t>Learning</a:t>
            </a:r>
            <a:r>
              <a:rPr lang="en-US" altLang="en-US" sz="1200" dirty="0">
                <a:latin typeface="Arial" panose="020B0604020202020204" pitchFamily="34" charset="0"/>
                <a:cs typeface="Arial" panose="020B0604020202020204" pitchFamily="34" charset="0"/>
              </a:rPr>
              <a:t> objectives: </a:t>
            </a:r>
            <a:r>
              <a:rPr lang="en-US" sz="1200" dirty="0">
                <a:effectLst/>
                <a:latin typeface="Arial" panose="020B0604020202020204" pitchFamily="34" charset="0"/>
                <a:ea typeface="Aptos" panose="020B0004020202020204" pitchFamily="34" charset="0"/>
                <a:cs typeface="Arial" panose="020B0604020202020204" pitchFamily="34" charset="0"/>
              </a:rPr>
              <a:t>Apply guidelines and expert recommendations to identify and manage TRAEs in patients being treated for mCRC</a:t>
            </a:r>
            <a:endParaRPr lang="en-US" sz="1200" kern="100" dirty="0">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Correct answer: </a:t>
            </a:r>
            <a:r>
              <a:rPr lang="en-US" altLang="en-US" sz="1200" dirty="0">
                <a:latin typeface="Arial" panose="020B0604020202020204" pitchFamily="34" charset="0"/>
                <a:cs typeface="Arial" panose="020B0604020202020204" pitchFamily="34" charset="0"/>
              </a:rPr>
              <a:t>Hold T-DXd until resolved to grade 0, then restart at starting dose if resolved in ≤28 days</a:t>
            </a:r>
          </a:p>
          <a:p>
            <a:r>
              <a:rPr lang="en-US" sz="1200" dirty="0">
                <a:effectLst/>
                <a:latin typeface="Arial" panose="020B0604020202020204" pitchFamily="34" charset="0"/>
                <a:ea typeface="Calibri" panose="020F0502020204030204" pitchFamily="34" charset="0"/>
                <a:cs typeface="Arial" panose="020B0604020202020204" pitchFamily="34" charset="0"/>
              </a:rPr>
              <a:t>MLO: 4</a:t>
            </a:r>
          </a:p>
          <a:p>
            <a:pPr marL="12700" marR="0" lvl="0" indent="0" algn="l" defTabSz="914400" rtl="0" eaLnBrk="1" fontAlgn="base" latinLnBrk="0" hangingPunct="1">
              <a:lnSpc>
                <a:spcPct val="100000"/>
              </a:lnSpc>
              <a:spcBef>
                <a:spcPts val="240"/>
              </a:spcBef>
              <a:spcAft>
                <a:spcPct val="25000"/>
              </a:spcAft>
              <a:buClr>
                <a:srgbClr val="000000"/>
              </a:buClr>
              <a:buSzTx/>
              <a:buFont typeface="Arial" panose="020B0604020202020204" pitchFamily="34" charset="0"/>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Rationale: </a:t>
            </a:r>
            <a:r>
              <a:rPr lang="en-US" sz="1200" b="0" i="0" dirty="0">
                <a:solidFill>
                  <a:srgbClr val="333333"/>
                </a:solidFill>
                <a:effectLst/>
                <a:latin typeface="Arial" panose="020B0604020202020204" pitchFamily="34" charset="0"/>
                <a:cs typeface="Arial" panose="020B0604020202020204" pitchFamily="34" charset="0"/>
              </a:rPr>
              <a:t>Recommended management for patients with grade 1 ILD (asymptomatic): hold T-DXd until resolution to grade 0; </a:t>
            </a:r>
            <a:r>
              <a:rPr lang="en-US" sz="1200" b="0" i="1" dirty="0">
                <a:solidFill>
                  <a:srgbClr val="333333"/>
                </a:solidFill>
                <a:effectLst/>
                <a:latin typeface="Arial" panose="020B0604020202020204" pitchFamily="34" charset="0"/>
                <a:cs typeface="Arial" panose="020B0604020202020204" pitchFamily="34" charset="0"/>
              </a:rPr>
              <a:t>if ILD resolves in &lt;28 days</a:t>
            </a:r>
            <a:r>
              <a:rPr lang="en-US" sz="1200" b="0" i="0" dirty="0">
                <a:solidFill>
                  <a:srgbClr val="333333"/>
                </a:solidFill>
                <a:effectLst/>
                <a:latin typeface="Arial" panose="020B0604020202020204" pitchFamily="34" charset="0"/>
                <a:cs typeface="Arial" panose="020B0604020202020204" pitchFamily="34" charset="0"/>
              </a:rPr>
              <a:t>: resume with same dose of T-DXd; </a:t>
            </a:r>
            <a:r>
              <a:rPr lang="en-US" sz="1200" b="0" i="1" dirty="0">
                <a:solidFill>
                  <a:srgbClr val="333333"/>
                </a:solidFill>
                <a:effectLst/>
                <a:latin typeface="Arial" panose="020B0604020202020204" pitchFamily="34" charset="0"/>
                <a:cs typeface="Arial" panose="020B0604020202020204" pitchFamily="34" charset="0"/>
              </a:rPr>
              <a:t>if ILD resolves in &gt;28 days</a:t>
            </a:r>
            <a:r>
              <a:rPr lang="en-US" sz="1200" b="0" i="0" dirty="0">
                <a:solidFill>
                  <a:srgbClr val="333333"/>
                </a:solidFill>
                <a:effectLst/>
                <a:latin typeface="Arial" panose="020B0604020202020204" pitchFamily="34" charset="0"/>
                <a:cs typeface="Arial" panose="020B0604020202020204" pitchFamily="34" charset="0"/>
              </a:rPr>
              <a:t>: reduce dose of T-DXd. Corticosteroid treatment (</a:t>
            </a:r>
            <a:r>
              <a:rPr lang="en-US" sz="1200" b="0" i="0" dirty="0" err="1">
                <a:solidFill>
                  <a:srgbClr val="333333"/>
                </a:solidFill>
                <a:effectLst/>
                <a:latin typeface="Arial" panose="020B0604020202020204" pitchFamily="34" charset="0"/>
                <a:cs typeface="Arial" panose="020B0604020202020204" pitchFamily="34" charset="0"/>
              </a:rPr>
              <a:t>eg</a:t>
            </a:r>
            <a:r>
              <a:rPr lang="en-US" sz="1200" b="0" i="0" dirty="0">
                <a:solidFill>
                  <a:srgbClr val="333333"/>
                </a:solidFill>
                <a:effectLst/>
                <a:latin typeface="Arial" panose="020B0604020202020204" pitchFamily="34" charset="0"/>
                <a:cs typeface="Arial" panose="020B0604020202020204" pitchFamily="34" charset="0"/>
              </a:rPr>
              <a:t>, prednisone ≥0.5 mg/kg/day) also can be considered.</a:t>
            </a:r>
            <a:endParaRPr lang="en-US" sz="1200" b="0"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C6312EA-7592-BED7-E57D-D1F8C3854B2A}"/>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1179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BC8C7-C7A5-ECE6-9346-BCAB0BDFA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7CA23-1AD5-A68E-240A-1FE8E9FE19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F2A25-A782-E38D-7E50-28CF358344F4}"/>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i="0" dirty="0">
                <a:latin typeface="Arial" panose="020B0604020202020204" pitchFamily="34" charset="0"/>
                <a:cs typeface="Arial" panose="020B0604020202020204" pitchFamily="34" charset="0"/>
              </a:rPr>
              <a:t>Learning</a:t>
            </a:r>
            <a:r>
              <a:rPr lang="en-US" altLang="en-US" sz="1200" dirty="0">
                <a:latin typeface="Arial" panose="020B0604020202020204" pitchFamily="34" charset="0"/>
                <a:cs typeface="Arial" panose="020B0604020202020204" pitchFamily="34" charset="0"/>
              </a:rPr>
              <a:t> objectives: </a:t>
            </a:r>
            <a:r>
              <a:rPr lang="en-US" sz="1200" dirty="0">
                <a:effectLst/>
                <a:latin typeface="Arial" panose="020B0604020202020204" pitchFamily="34" charset="0"/>
                <a:ea typeface="Aptos" panose="020B0004020202020204" pitchFamily="34" charset="0"/>
                <a:cs typeface="Arial" panose="020B0604020202020204" pitchFamily="34" charset="0"/>
              </a:rPr>
              <a:t>Apply guidelines and expert recommendations to identify and manage TRAEs in patients being treated for mCRC</a:t>
            </a:r>
            <a:endParaRPr lang="en-US" sz="1200" kern="100" dirty="0">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Correct answer: </a:t>
            </a:r>
            <a:r>
              <a:rPr lang="en-US" altLang="en-US" sz="1200" dirty="0">
                <a:latin typeface="Arial" panose="020B0604020202020204" pitchFamily="34" charset="0"/>
                <a:cs typeface="Arial" panose="020B0604020202020204" pitchFamily="34" charset="0"/>
              </a:rPr>
              <a:t>Hold T-DXd until resolved to grade 0, then restart at starting dose if resolved in ≤28 days</a:t>
            </a:r>
          </a:p>
          <a:p>
            <a:r>
              <a:rPr lang="en-US" sz="1200" dirty="0">
                <a:effectLst/>
                <a:latin typeface="Arial" panose="020B0604020202020204" pitchFamily="34" charset="0"/>
                <a:ea typeface="Calibri" panose="020F0502020204030204" pitchFamily="34" charset="0"/>
                <a:cs typeface="Arial" panose="020B0604020202020204" pitchFamily="34" charset="0"/>
              </a:rPr>
              <a:t>MLO: 4</a:t>
            </a:r>
          </a:p>
          <a:p>
            <a:pPr marL="12700" marR="0" lvl="0" indent="0" algn="l" defTabSz="914400" rtl="0" eaLnBrk="1" fontAlgn="base" latinLnBrk="0" hangingPunct="1">
              <a:lnSpc>
                <a:spcPct val="100000"/>
              </a:lnSpc>
              <a:spcBef>
                <a:spcPts val="240"/>
              </a:spcBef>
              <a:spcAft>
                <a:spcPct val="25000"/>
              </a:spcAft>
              <a:buClr>
                <a:srgbClr val="000000"/>
              </a:buClr>
              <a:buSzTx/>
              <a:buFont typeface="Arial" panose="020B0604020202020204" pitchFamily="34" charset="0"/>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Rationale: </a:t>
            </a:r>
            <a:r>
              <a:rPr lang="en-US" sz="1200" b="0" i="0" dirty="0">
                <a:solidFill>
                  <a:srgbClr val="333333"/>
                </a:solidFill>
                <a:effectLst/>
                <a:latin typeface="Arial" panose="020B0604020202020204" pitchFamily="34" charset="0"/>
                <a:cs typeface="Arial" panose="020B0604020202020204" pitchFamily="34" charset="0"/>
              </a:rPr>
              <a:t>Recommended management for patients with grade 1 ILD (asymptomatic): hold T-DXd until resolution to grade 0; </a:t>
            </a:r>
            <a:r>
              <a:rPr lang="en-US" sz="1200" b="0" i="1" dirty="0">
                <a:solidFill>
                  <a:srgbClr val="333333"/>
                </a:solidFill>
                <a:effectLst/>
                <a:latin typeface="Arial" panose="020B0604020202020204" pitchFamily="34" charset="0"/>
                <a:cs typeface="Arial" panose="020B0604020202020204" pitchFamily="34" charset="0"/>
              </a:rPr>
              <a:t>if ILD resolves in &lt;28 days</a:t>
            </a:r>
            <a:r>
              <a:rPr lang="en-US" sz="1200" b="0" i="0" dirty="0">
                <a:solidFill>
                  <a:srgbClr val="333333"/>
                </a:solidFill>
                <a:effectLst/>
                <a:latin typeface="Arial" panose="020B0604020202020204" pitchFamily="34" charset="0"/>
                <a:cs typeface="Arial" panose="020B0604020202020204" pitchFamily="34" charset="0"/>
              </a:rPr>
              <a:t>: resume with same dose of T-DXd; </a:t>
            </a:r>
            <a:r>
              <a:rPr lang="en-US" sz="1200" b="0" i="1" dirty="0">
                <a:solidFill>
                  <a:srgbClr val="333333"/>
                </a:solidFill>
                <a:effectLst/>
                <a:latin typeface="Arial" panose="020B0604020202020204" pitchFamily="34" charset="0"/>
                <a:cs typeface="Arial" panose="020B0604020202020204" pitchFamily="34" charset="0"/>
              </a:rPr>
              <a:t>if ILD resolves in &gt;28 days</a:t>
            </a:r>
            <a:r>
              <a:rPr lang="en-US" sz="1200" b="0" i="0" dirty="0">
                <a:solidFill>
                  <a:srgbClr val="333333"/>
                </a:solidFill>
                <a:effectLst/>
                <a:latin typeface="Arial" panose="020B0604020202020204" pitchFamily="34" charset="0"/>
                <a:cs typeface="Arial" panose="020B0604020202020204" pitchFamily="34" charset="0"/>
              </a:rPr>
              <a:t>: reduce dose of T-DXd. Corticosteroid treatment (</a:t>
            </a:r>
            <a:r>
              <a:rPr lang="en-US" sz="1200" b="0" i="0" dirty="0" err="1">
                <a:solidFill>
                  <a:srgbClr val="333333"/>
                </a:solidFill>
                <a:effectLst/>
                <a:latin typeface="Arial" panose="020B0604020202020204" pitchFamily="34" charset="0"/>
                <a:cs typeface="Arial" panose="020B0604020202020204" pitchFamily="34" charset="0"/>
              </a:rPr>
              <a:t>eg</a:t>
            </a:r>
            <a:r>
              <a:rPr lang="en-US" sz="1200" b="0" i="0" dirty="0">
                <a:solidFill>
                  <a:srgbClr val="333333"/>
                </a:solidFill>
                <a:effectLst/>
                <a:latin typeface="Arial" panose="020B0604020202020204" pitchFamily="34" charset="0"/>
                <a:cs typeface="Arial" panose="020B0604020202020204" pitchFamily="34" charset="0"/>
              </a:rPr>
              <a:t>, prednisone ≥0.5 mg/kg/day) also can be considered.</a:t>
            </a:r>
            <a:endParaRPr lang="en-US" sz="1200" b="0"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6115B0E-B716-BF66-EC7D-D5DC899A656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16299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AAB0A-2E17-4741-BD4F-9ACFF90F1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2674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AAB0A-2E17-4741-BD4F-9ACFF90F1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0836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AAB0A-2E17-4741-BD4F-9ACFF90F1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642152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4"/>
        <p:cNvGrpSpPr/>
        <p:nvPr/>
      </p:nvGrpSpPr>
      <p:grpSpPr>
        <a:xfrm>
          <a:off x="0" y="0"/>
          <a:ext cx="0" cy="0"/>
          <a:chOff x="0" y="0"/>
          <a:chExt cx="0" cy="0"/>
        </a:xfrm>
      </p:grpSpPr>
      <p:sp>
        <p:nvSpPr>
          <p:cNvPr id="3815" name="Google Shape;3815;p7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16" name="Google Shape;3816;p77: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817" name="Google Shape;3817;p77: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534A179-E39B-41F6-A134-70AD643745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293E11-97E1-4AFF-B992-260501D5E438}" type="slidenum">
              <a:rPr lang="en-US" altLang="en-US" smtClean="0"/>
              <a:pPr>
                <a:spcBef>
                  <a:spcPct val="0"/>
                </a:spcBef>
              </a:pPr>
              <a:t>78</a:t>
            </a:fld>
            <a:endParaRPr lang="en-US" altLang="en-US" dirty="0"/>
          </a:p>
        </p:txBody>
      </p:sp>
      <p:sp>
        <p:nvSpPr>
          <p:cNvPr id="63491" name="Rectangle 2">
            <a:extLst>
              <a:ext uri="{FF2B5EF4-FFF2-40B4-BE49-F238E27FC236}">
                <a16:creationId xmlns:a16="http://schemas.microsoft.com/office/drawing/2014/main" id="{3671BDAA-FAED-47D2-81E5-5DBE3E10D80F}"/>
              </a:ext>
            </a:extLst>
          </p:cNvPr>
          <p:cNvSpPr>
            <a:spLocks noGrp="1" noRot="1" noChangeAspect="1" noChangeArrowheads="1" noTextEdit="1"/>
          </p:cNvSpPr>
          <p:nvPr>
            <p:ph type="sldImg"/>
          </p:nvPr>
        </p:nvSpPr>
        <p:spPr>
          <a:xfrm>
            <a:off x="458788" y="720725"/>
            <a:ext cx="6400800" cy="3600450"/>
          </a:xfrm>
          <a:ln/>
        </p:spPr>
      </p:sp>
      <p:sp>
        <p:nvSpPr>
          <p:cNvPr id="63492" name="Rectangle 3">
            <a:extLst>
              <a:ext uri="{FF2B5EF4-FFF2-40B4-BE49-F238E27FC236}">
                <a16:creationId xmlns:a16="http://schemas.microsoft.com/office/drawing/2014/main" id="{6D7C1693-38A2-462F-B2C4-8F8BC62505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8F5D1-C74D-D69A-E42E-99E2C8DCBD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A5DD3-FD4F-8EAD-671C-058FDF93A7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1E541A-37EB-62CF-392F-A63A90B9C8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B7DD1B-0694-9266-7B3D-07326115AF0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5573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D1F691-4431-4D91-9809-E9F3FDEDF90B}" type="slidenum">
              <a:rPr lang="en-US" smtClean="0"/>
              <a:t>11</a:t>
            </a:fld>
            <a:endParaRPr lang="en-US"/>
          </a:p>
        </p:txBody>
      </p:sp>
    </p:spTree>
    <p:extLst>
      <p:ext uri="{BB962C8B-B14F-4D97-AF65-F5344CB8AC3E}">
        <p14:creationId xmlns:p14="http://schemas.microsoft.com/office/powerpoint/2010/main" val="3587278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FOLFOX then FOLFIRI or visa versa.</a:t>
            </a:r>
          </a:p>
          <a:p>
            <a:r>
              <a:rPr lang="en-US" dirty="0"/>
              <a:t>FOLFOX</a:t>
            </a:r>
            <a:r>
              <a:rPr lang="en-US" baseline="0" dirty="0"/>
              <a:t> and FOLFIRI not compared head to head. N9741 compared FOLFOX4 to IFL and FOLXO4 slightly more efficacious; thus, FOLFOX typically 1</a:t>
            </a:r>
            <a:r>
              <a:rPr lang="en-US" baseline="30000" dirty="0"/>
              <a:t>st</a:t>
            </a:r>
            <a:r>
              <a:rPr lang="en-US" baseline="0" dirty="0"/>
              <a:t> line (1997-2004, granted FDA approval for FOLFOX)</a:t>
            </a:r>
            <a:endParaRPr lang="en-US" dirty="0"/>
          </a:p>
        </p:txBody>
      </p:sp>
      <p:sp>
        <p:nvSpPr>
          <p:cNvPr id="4" name="Slide Number Placeholder 3"/>
          <p:cNvSpPr>
            <a:spLocks noGrp="1"/>
          </p:cNvSpPr>
          <p:nvPr>
            <p:ph type="sldNum" sz="quarter" idx="10"/>
          </p:nvPr>
        </p:nvSpPr>
        <p:spPr/>
        <p:txBody>
          <a:bodyPr/>
          <a:lstStyle/>
          <a:p>
            <a:fld id="{0D5B3853-5099-412A-8810-4E2D156B9A75}" type="slidenum">
              <a:rPr lang="en-US" smtClean="0"/>
              <a:t>12</a:t>
            </a:fld>
            <a:endParaRPr lang="en-US" dirty="0"/>
          </a:p>
        </p:txBody>
      </p:sp>
    </p:spTree>
    <p:extLst>
      <p:ext uri="{BB962C8B-B14F-4D97-AF65-F5344CB8AC3E}">
        <p14:creationId xmlns:p14="http://schemas.microsoft.com/office/powerpoint/2010/main" val="261728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244 patients/ FOLFOXIRI</a:t>
            </a:r>
            <a:r>
              <a:rPr lang="en-US" baseline="0" dirty="0"/>
              <a:t> v FOLFIRI.  </a:t>
            </a:r>
          </a:p>
          <a:p>
            <a:r>
              <a:rPr lang="en-US" baseline="0" dirty="0"/>
              <a:t>Improved mPFS, mOS, 5-yr survival (absolute 7% benefit), improved resectability</a:t>
            </a:r>
            <a:endParaRPr lang="en-US" dirty="0"/>
          </a:p>
        </p:txBody>
      </p:sp>
      <p:sp>
        <p:nvSpPr>
          <p:cNvPr id="4" name="Slide Number Placeholder 3"/>
          <p:cNvSpPr>
            <a:spLocks noGrp="1"/>
          </p:cNvSpPr>
          <p:nvPr>
            <p:ph type="sldNum" sz="quarter" idx="10"/>
          </p:nvPr>
        </p:nvSpPr>
        <p:spPr/>
        <p:txBody>
          <a:bodyPr/>
          <a:lstStyle/>
          <a:p>
            <a:fld id="{0D5B3853-5099-412A-8810-4E2D156B9A75}" type="slidenum">
              <a:rPr lang="en-US" smtClean="0"/>
              <a:t>13</a:t>
            </a:fld>
            <a:endParaRPr lang="en-US" dirty="0"/>
          </a:p>
        </p:txBody>
      </p:sp>
    </p:spTree>
    <p:extLst>
      <p:ext uri="{BB962C8B-B14F-4D97-AF65-F5344CB8AC3E}">
        <p14:creationId xmlns:p14="http://schemas.microsoft.com/office/powerpoint/2010/main" val="3689339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descr="A close-up of a human body&#10;&#10;AI-generated content may be incorrect.">
            <a:extLst>
              <a:ext uri="{FF2B5EF4-FFF2-40B4-BE49-F238E27FC236}">
                <a16:creationId xmlns:a16="http://schemas.microsoft.com/office/drawing/2014/main" id="{3444FD6A-21B0-F261-3A52-F9C17D63696B}"/>
              </a:ext>
            </a:extLst>
          </p:cNvPr>
          <p:cNvPicPr>
            <a:picLocks noChangeAspect="1"/>
          </p:cNvPicPr>
          <p:nvPr userDrawn="1"/>
        </p:nvPicPr>
        <p:blipFill>
          <a:blip r:embed="rId2">
            <a:extLst>
              <a:ext uri="{28A0092B-C50C-407E-A947-70E740481C1C}">
                <a14:useLocalDpi xmlns:a14="http://schemas.microsoft.com/office/drawing/2010/main" val="0"/>
              </a:ext>
            </a:extLst>
          </a:blip>
          <a:srcRect t="10239" b="19760"/>
          <a:stretch/>
        </p:blipFill>
        <p:spPr>
          <a:xfrm>
            <a:off x="6104801" y="3657600"/>
            <a:ext cx="6077740" cy="3190869"/>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p>
        </p:txBody>
      </p:sp>
      <p:sp>
        <p:nvSpPr>
          <p:cNvPr id="8" name="Rectangle 7">
            <a:extLst>
              <a:ext uri="{FF2B5EF4-FFF2-40B4-BE49-F238E27FC236}">
                <a16:creationId xmlns:a16="http://schemas.microsoft.com/office/drawing/2014/main" id="{02294B36-D511-4E23-A768-EAFA149B5CC7}"/>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p>
        </p:txBody>
      </p:sp>
      <p:pic>
        <p:nvPicPr>
          <p:cNvPr id="11" name="Picture 10">
            <a:extLst>
              <a:ext uri="{FF2B5EF4-FFF2-40B4-BE49-F238E27FC236}">
                <a16:creationId xmlns:a16="http://schemas.microsoft.com/office/drawing/2014/main" id="{D2C404A3-49E3-6AE3-6316-79D1DE70A5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6132" y="244938"/>
            <a:ext cx="1681179" cy="896629"/>
          </a:xfrm>
          <a:prstGeom prst="rect">
            <a:avLst/>
          </a:prstGeom>
        </p:spPr>
      </p:pic>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92771735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grpSp>
        <p:nvGrpSpPr>
          <p:cNvPr id="3" name="Group 2">
            <a:extLst>
              <a:ext uri="{FF2B5EF4-FFF2-40B4-BE49-F238E27FC236}">
                <a16:creationId xmlns:a16="http://schemas.microsoft.com/office/drawing/2014/main" id="{71FCB4C5-8216-244E-3D93-41E212F40457}"/>
              </a:ext>
            </a:extLst>
          </p:cNvPr>
          <p:cNvGrpSpPr/>
          <p:nvPr userDrawn="1"/>
        </p:nvGrpSpPr>
        <p:grpSpPr>
          <a:xfrm>
            <a:off x="8869472" y="6298815"/>
            <a:ext cx="2877113" cy="394353"/>
            <a:chOff x="8869472" y="6298815"/>
            <a:chExt cx="2877113" cy="394353"/>
          </a:xfrm>
        </p:grpSpPr>
        <p:pic>
          <p:nvPicPr>
            <p:cNvPr id="4" name="Picture 3">
              <a:extLst>
                <a:ext uri="{FF2B5EF4-FFF2-40B4-BE49-F238E27FC236}">
                  <a16:creationId xmlns:a16="http://schemas.microsoft.com/office/drawing/2014/main" id="{7CB3AFF3-C9AF-6406-A52C-986F17667A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5" name="Rectangle 4">
              <a:extLst>
                <a:ext uri="{FF2B5EF4-FFF2-40B4-BE49-F238E27FC236}">
                  <a16:creationId xmlns:a16="http://schemas.microsoft.com/office/drawing/2014/main" id="{8BE472F0-4C6A-6FBF-3D23-4A0861C31415}"/>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44579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474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3A659D-6BF1-8E0D-2D7B-19BCEFEA43F4}"/>
              </a:ext>
            </a:extLst>
          </p:cNvPr>
          <p:cNvGrpSpPr/>
          <p:nvPr userDrawn="1"/>
        </p:nvGrpSpPr>
        <p:grpSpPr>
          <a:xfrm>
            <a:off x="8869472" y="6298815"/>
            <a:ext cx="2877113" cy="394353"/>
            <a:chOff x="8869472" y="6298815"/>
            <a:chExt cx="2877113" cy="394353"/>
          </a:xfrm>
        </p:grpSpPr>
        <p:pic>
          <p:nvPicPr>
            <p:cNvPr id="3" name="Picture 2">
              <a:extLst>
                <a:ext uri="{FF2B5EF4-FFF2-40B4-BE49-F238E27FC236}">
                  <a16:creationId xmlns:a16="http://schemas.microsoft.com/office/drawing/2014/main" id="{335B2744-BE30-7F59-641C-E8EE271BFE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4" name="Rectangle 3">
              <a:extLst>
                <a:ext uri="{FF2B5EF4-FFF2-40B4-BE49-F238E27FC236}">
                  <a16:creationId xmlns:a16="http://schemas.microsoft.com/office/drawing/2014/main" id="{E061F54A-476D-1E85-D460-3390FD497657}"/>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398817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31A8939-5D7B-DDA0-442D-AFC6D9C41D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106510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975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9778E9B7-4949-28BD-165C-8A19BAED805F}"/>
              </a:ext>
            </a:extLst>
          </p:cNvPr>
          <p:cNvGrpSpPr/>
          <p:nvPr userDrawn="1"/>
        </p:nvGrpSpPr>
        <p:grpSpPr>
          <a:xfrm>
            <a:off x="8869472" y="6298815"/>
            <a:ext cx="2877113" cy="394353"/>
            <a:chOff x="8869472" y="6298815"/>
            <a:chExt cx="2877113" cy="394353"/>
          </a:xfrm>
        </p:grpSpPr>
        <p:pic>
          <p:nvPicPr>
            <p:cNvPr id="5" name="Picture 4">
              <a:extLst>
                <a:ext uri="{FF2B5EF4-FFF2-40B4-BE49-F238E27FC236}">
                  <a16:creationId xmlns:a16="http://schemas.microsoft.com/office/drawing/2014/main" id="{7E6E1A95-6077-6510-20C5-471AD5466E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6" name="Rectangle 5">
              <a:extLst>
                <a:ext uri="{FF2B5EF4-FFF2-40B4-BE49-F238E27FC236}">
                  <a16:creationId xmlns:a16="http://schemas.microsoft.com/office/drawing/2014/main" id="{0C6C0729-2E40-00EB-212A-99D70594C81B}"/>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22487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1A963A4-9BB1-F8FF-4636-271CB68984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277084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14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482E1199-B50F-0114-1C29-82C8B63ED0EB}"/>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7F4C4F00-A86F-1C51-F733-91E92FCA1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8" name="Rectangle 7">
              <a:extLst>
                <a:ext uri="{FF2B5EF4-FFF2-40B4-BE49-F238E27FC236}">
                  <a16:creationId xmlns:a16="http://schemas.microsoft.com/office/drawing/2014/main" id="{D20CF191-AD96-1DB9-DF2E-4B2B4833E872}"/>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66997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42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5FB0C27F-8158-D95C-0270-6C5A18C09C1F}"/>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E1715040-51BB-5EAD-7551-4E1CFE3430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7" name="Rectangle 6">
              <a:extLst>
                <a:ext uri="{FF2B5EF4-FFF2-40B4-BE49-F238E27FC236}">
                  <a16:creationId xmlns:a16="http://schemas.microsoft.com/office/drawing/2014/main" id="{C850B323-4A45-FF99-0514-1788CD0017E0}"/>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49582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5960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981762"/>
      </p:ext>
    </p:extLst>
  </p:cSld>
  <p:clrMap bg1="dk2" tx1="lt1" bg2="dk1"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452">
          <p15:clr>
            <a:srgbClr val="F26B43"/>
          </p15:clr>
        </p15:guide>
        <p15:guide id="3" orient="horz" pos="1008">
          <p15:clr>
            <a:srgbClr val="F26B43"/>
          </p15:clr>
        </p15:guide>
        <p15:guide id="4" orient="horz" pos="4128">
          <p15:clr>
            <a:srgbClr val="F26B43"/>
          </p15:clr>
        </p15:guide>
        <p15:guide id="5" orient="horz" pos="3888">
          <p15:clr>
            <a:srgbClr val="F26B43"/>
          </p15:clr>
        </p15:guide>
        <p15:guide id="6" orient="horz" pos="4032">
          <p15:clr>
            <a:srgbClr val="F26B43"/>
          </p15:clr>
        </p15:guide>
        <p15:guide id="7" pos="312">
          <p15:clr>
            <a:srgbClr val="F26B43"/>
          </p15:clr>
        </p15:guide>
        <p15:guide id="8" pos="7248">
          <p15:clr>
            <a:srgbClr val="F26B43"/>
          </p15:clr>
        </p15:guide>
        <p15:guide id="9" pos="74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10.xml"/><Relationship Id="rId16" Type="http://schemas.openxmlformats.org/officeDocument/2006/relationships/image" Target="../media/image38.svg"/><Relationship Id="rId1" Type="http://schemas.openxmlformats.org/officeDocument/2006/relationships/slideLayout" Target="../slideLayouts/slideLayout3.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10.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0.xml"/><Relationship Id="rId5" Type="http://schemas.openxmlformats.org/officeDocument/2006/relationships/image" Target="../media/image54.sv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microsoft.com/office/2018/10/relationships/comments" Target="../comments/modernComment_7FFFCC14_E20296E5.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microsoft.com/office/2018/10/relationships/comments" Target="../comments/modernComment_7FFFF604_57419B85.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18/10/relationships/comments" Target="../comments/modernComment_7FFFD8FE_14261607.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www.clinicaloptions.com/LocalCRC2025Program" TargetMode="External"/><Relationship Id="rId7"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mailto:becky.griffin@cmmglobal.com" TargetMode="External"/><Relationship Id="rId5" Type="http://schemas.openxmlformats.org/officeDocument/2006/relationships/hyperlink" Target="https://www.clinicaloptions.com/" TargetMode="External"/><Relationship Id="rId4" Type="http://schemas.openxmlformats.org/officeDocument/2006/relationships/hyperlink" Target="http://clinicaloptions.com/ProstateChicago2023Program"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clinicaloptions.com/program/oncology/metastatic-crc/38537"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microsoft.com/office/2018/10/relationships/comments" Target="../comments/modernComment_7FFFF633_604F2CB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a:extLst>
              <a:ext uri="{FF2B5EF4-FFF2-40B4-BE49-F238E27FC236}">
                <a16:creationId xmlns:a16="http://schemas.microsoft.com/office/drawing/2014/main" id="{0E81FCD2-40DC-4171-ABA4-037A09681174}"/>
              </a:ext>
            </a:extLst>
          </p:cNvPr>
          <p:cNvSpPr>
            <a:spLocks noGrp="1" noChangeArrowheads="1"/>
          </p:cNvSpPr>
          <p:nvPr>
            <p:ph type="ctrTitle"/>
          </p:nvPr>
        </p:nvSpPr>
        <p:spPr>
          <a:xfrm>
            <a:off x="609601" y="1600200"/>
            <a:ext cx="10408920" cy="2057400"/>
          </a:xfrm>
        </p:spPr>
        <p:txBody>
          <a:bodyPr>
            <a:normAutofit/>
          </a:bodyPr>
          <a:lstStyle/>
          <a:p>
            <a:r>
              <a:rPr lang="en-US" altLang="en-US" dirty="0"/>
              <a:t>Metastatic CRC: Personalizing Patient Care Using Current Evidence and Innovative Therapeutic Strategies</a:t>
            </a:r>
          </a:p>
        </p:txBody>
      </p:sp>
      <p:sp>
        <p:nvSpPr>
          <p:cNvPr id="2" name="Text Box 19">
            <a:extLst>
              <a:ext uri="{FF2B5EF4-FFF2-40B4-BE49-F238E27FC236}">
                <a16:creationId xmlns:a16="http://schemas.microsoft.com/office/drawing/2014/main" id="{21AEAF7B-6F90-DEF3-D677-1E84F6E6176D}"/>
              </a:ext>
            </a:extLst>
          </p:cNvPr>
          <p:cNvSpPr txBox="1">
            <a:spLocks noChangeArrowheads="1"/>
          </p:cNvSpPr>
          <p:nvPr/>
        </p:nvSpPr>
        <p:spPr bwMode="auto">
          <a:xfrm>
            <a:off x="6201646" y="1227880"/>
            <a:ext cx="58761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Provided by Clinical Care Options, LLC</a:t>
            </a:r>
          </a:p>
        </p:txBody>
      </p:sp>
      <p:sp>
        <p:nvSpPr>
          <p:cNvPr id="4" name="Text Box 21">
            <a:extLst>
              <a:ext uri="{FF2B5EF4-FFF2-40B4-BE49-F238E27FC236}">
                <a16:creationId xmlns:a16="http://schemas.microsoft.com/office/drawing/2014/main" id="{861B22B2-1F66-1FC0-E7F4-D604FB706D7B}"/>
              </a:ext>
            </a:extLst>
          </p:cNvPr>
          <p:cNvSpPr txBox="1">
            <a:spLocks noChangeArrowheads="1"/>
          </p:cNvSpPr>
          <p:nvPr/>
        </p:nvSpPr>
        <p:spPr bwMode="auto">
          <a:xfrm>
            <a:off x="407583" y="6367641"/>
            <a:ext cx="5464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ts val="1000"/>
              </a:spcBef>
              <a:spcAft>
                <a:spcPts val="700"/>
              </a:spcAft>
              <a:buClr>
                <a:srgbClr val="FEFDDE"/>
              </a:buClr>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Supported by a grant from Pfizer Inc.</a:t>
            </a:r>
          </a:p>
        </p:txBody>
      </p:sp>
      <p:sp>
        <p:nvSpPr>
          <p:cNvPr id="3" name="Subtitle 2">
            <a:extLst>
              <a:ext uri="{FF2B5EF4-FFF2-40B4-BE49-F238E27FC236}">
                <a16:creationId xmlns:a16="http://schemas.microsoft.com/office/drawing/2014/main" id="{320B41E7-648B-E727-63A7-8EFEE8674CE8}"/>
              </a:ext>
            </a:extLst>
          </p:cNvPr>
          <p:cNvSpPr>
            <a:spLocks noGrp="1"/>
          </p:cNvSpPr>
          <p:nvPr>
            <p:ph type="subTitle" idx="1"/>
          </p:nvPr>
        </p:nvSpPr>
        <p:spPr>
          <a:xfrm>
            <a:off x="609601" y="4339362"/>
            <a:ext cx="5181600" cy="1120775"/>
          </a:xfrm>
        </p:spPr>
        <p:txBody>
          <a:bodyPr/>
          <a:lstStyle/>
          <a:p>
            <a:pPr>
              <a:spcBef>
                <a:spcPts val="0"/>
              </a:spcBef>
              <a:spcAft>
                <a:spcPts val="0"/>
              </a:spcAft>
            </a:pPr>
            <a:r>
              <a:rPr lang="en-US" dirty="0"/>
              <a:t>Saturday, September 27, 2025</a:t>
            </a:r>
          </a:p>
          <a:p>
            <a:pPr>
              <a:spcBef>
                <a:spcPts val="0"/>
              </a:spcBef>
              <a:spcAft>
                <a:spcPts val="0"/>
              </a:spcAft>
            </a:pPr>
            <a:r>
              <a:rPr lang="en-US" dirty="0"/>
              <a:t>3:10 PM PT</a:t>
            </a:r>
          </a:p>
          <a:p>
            <a:pPr>
              <a:spcBef>
                <a:spcPts val="0"/>
              </a:spcBef>
              <a:spcAft>
                <a:spcPts val="0"/>
              </a:spcAft>
            </a:pPr>
            <a:r>
              <a:rPr lang="en-US" dirty="0"/>
              <a:t>Host Group: Los Angeles, 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E9A3-EB7D-4354-87B2-AB33BE8C7571}"/>
              </a:ext>
            </a:extLst>
          </p:cNvPr>
          <p:cNvSpPr>
            <a:spLocks noGrp="1"/>
          </p:cNvSpPr>
          <p:nvPr>
            <p:ph type="title"/>
          </p:nvPr>
        </p:nvSpPr>
        <p:spPr/>
        <p:txBody>
          <a:bodyPr/>
          <a:lstStyle/>
          <a:p>
            <a:r>
              <a:rPr lang="en-US"/>
              <a:t>Case Presentation	</a:t>
            </a:r>
          </a:p>
        </p:txBody>
      </p:sp>
      <p:sp>
        <p:nvSpPr>
          <p:cNvPr id="3" name="Content Placeholder 2">
            <a:extLst>
              <a:ext uri="{FF2B5EF4-FFF2-40B4-BE49-F238E27FC236}">
                <a16:creationId xmlns:a16="http://schemas.microsoft.com/office/drawing/2014/main" id="{42B90A7F-84E2-4538-9911-69A21B71E3E0}"/>
              </a:ext>
            </a:extLst>
          </p:cNvPr>
          <p:cNvSpPr>
            <a:spLocks noGrp="1"/>
          </p:cNvSpPr>
          <p:nvPr>
            <p:ph sz="half" idx="1"/>
          </p:nvPr>
        </p:nvSpPr>
        <p:spPr>
          <a:xfrm>
            <a:off x="601820" y="1510730"/>
            <a:ext cx="5898132" cy="4678738"/>
          </a:xfrm>
        </p:spPr>
        <p:txBody>
          <a:bodyPr/>
          <a:lstStyle/>
          <a:p>
            <a:r>
              <a:rPr lang="en-US" sz="2400" dirty="0"/>
              <a:t>59-yr-old White female with a PMH of HTN presents to her PCP with complaints of rectal bleeding for 3 </a:t>
            </a:r>
            <a:r>
              <a:rPr lang="en-US" sz="2400" dirty="0" err="1"/>
              <a:t>mo</a:t>
            </a:r>
            <a:r>
              <a:rPr lang="en-US" sz="2400" dirty="0"/>
              <a:t>; first only on toilet tissue but now turning toilet water red</a:t>
            </a:r>
          </a:p>
          <a:p>
            <a:r>
              <a:rPr lang="en-US" sz="2400" dirty="0"/>
              <a:t>No prior screening colonoscopy</a:t>
            </a:r>
          </a:p>
          <a:p>
            <a:r>
              <a:rPr lang="en-US" sz="2400" dirty="0"/>
              <a:t>PCP refers to GI, who performs a colonoscopy and finds a friable mass at the splenic flexure that is biopsied and returns as moderately differentiated adenocarcinoma</a:t>
            </a:r>
          </a:p>
          <a:p>
            <a:r>
              <a:rPr lang="en-US" sz="2400" dirty="0"/>
              <a:t>CT for staging shows multiple liver lesions and retroperitoneal lymphadenopathy</a:t>
            </a:r>
          </a:p>
        </p:txBody>
      </p:sp>
      <p:pic>
        <p:nvPicPr>
          <p:cNvPr id="4" name="Picture 3">
            <a:extLst>
              <a:ext uri="{FF2B5EF4-FFF2-40B4-BE49-F238E27FC236}">
                <a16:creationId xmlns:a16="http://schemas.microsoft.com/office/drawing/2014/main" id="{93974F63-4515-4598-9040-ADB5369411A1}"/>
              </a:ext>
            </a:extLst>
          </p:cNvPr>
          <p:cNvPicPr>
            <a:picLocks noChangeAspect="1"/>
          </p:cNvPicPr>
          <p:nvPr/>
        </p:nvPicPr>
        <p:blipFill>
          <a:blip r:embed="rId2"/>
          <a:srcRect b="7398"/>
          <a:stretch>
            <a:fillRect/>
          </a:stretch>
        </p:blipFill>
        <p:spPr>
          <a:xfrm>
            <a:off x="6698839" y="1600201"/>
            <a:ext cx="5074061" cy="4306614"/>
          </a:xfrm>
          <a:prstGeom prst="rect">
            <a:avLst/>
          </a:prstGeom>
        </p:spPr>
      </p:pic>
    </p:spTree>
    <p:extLst>
      <p:ext uri="{BB962C8B-B14F-4D97-AF65-F5344CB8AC3E}">
        <p14:creationId xmlns:p14="http://schemas.microsoft.com/office/powerpoint/2010/main" val="1824129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E9A3-EB7D-4354-87B2-AB33BE8C7571}"/>
              </a:ext>
            </a:extLst>
          </p:cNvPr>
          <p:cNvSpPr>
            <a:spLocks noGrp="1"/>
          </p:cNvSpPr>
          <p:nvPr>
            <p:ph type="title"/>
          </p:nvPr>
        </p:nvSpPr>
        <p:spPr/>
        <p:txBody>
          <a:bodyPr/>
          <a:lstStyle/>
          <a:p>
            <a:r>
              <a:rPr lang="en-US"/>
              <a:t>Case Presentation: What About pMMR mCRC?</a:t>
            </a:r>
          </a:p>
        </p:txBody>
      </p:sp>
      <p:sp>
        <p:nvSpPr>
          <p:cNvPr id="3" name="Content Placeholder 2">
            <a:extLst>
              <a:ext uri="{FF2B5EF4-FFF2-40B4-BE49-F238E27FC236}">
                <a16:creationId xmlns:a16="http://schemas.microsoft.com/office/drawing/2014/main" id="{42B90A7F-84E2-4538-9911-69A21B71E3E0}"/>
              </a:ext>
            </a:extLst>
          </p:cNvPr>
          <p:cNvSpPr>
            <a:spLocks noGrp="1"/>
          </p:cNvSpPr>
          <p:nvPr>
            <p:ph sz="half" idx="1"/>
          </p:nvPr>
        </p:nvSpPr>
        <p:spPr/>
        <p:txBody>
          <a:bodyPr/>
          <a:lstStyle/>
          <a:p>
            <a:r>
              <a:rPr lang="en-US" dirty="0"/>
              <a:t>Pathology sent for NGS and MMR testing</a:t>
            </a:r>
          </a:p>
          <a:p>
            <a:r>
              <a:rPr lang="en-US" dirty="0"/>
              <a:t>NGS reveals the patient to be </a:t>
            </a:r>
            <a:r>
              <a:rPr lang="en-US" i="1" dirty="0"/>
              <a:t>KRAS/NRAS/BRAF </a:t>
            </a:r>
            <a:r>
              <a:rPr lang="en-US" dirty="0"/>
              <a:t>wild-type</a:t>
            </a:r>
          </a:p>
          <a:p>
            <a:r>
              <a:rPr lang="en-US" dirty="0"/>
              <a:t>MMR testing shows </a:t>
            </a:r>
            <a:r>
              <a:rPr lang="en-US" dirty="0" err="1"/>
              <a:t>pMMR</a:t>
            </a:r>
            <a:endParaRPr lang="en-US" dirty="0"/>
          </a:p>
          <a:p>
            <a:r>
              <a:rPr lang="en-US" dirty="0"/>
              <a:t>What should be offered for first-line therapy?</a:t>
            </a:r>
          </a:p>
        </p:txBody>
      </p:sp>
      <p:pic>
        <p:nvPicPr>
          <p:cNvPr id="5" name="Picture 4">
            <a:extLst>
              <a:ext uri="{FF2B5EF4-FFF2-40B4-BE49-F238E27FC236}">
                <a16:creationId xmlns:a16="http://schemas.microsoft.com/office/drawing/2014/main" id="{9F903037-B9F4-455A-A264-E1CE6D76E900}"/>
              </a:ext>
            </a:extLst>
          </p:cNvPr>
          <p:cNvPicPr>
            <a:picLocks noChangeAspect="1"/>
          </p:cNvPicPr>
          <p:nvPr/>
        </p:nvPicPr>
        <p:blipFill>
          <a:blip r:embed="rId3"/>
          <a:srcRect b="7398"/>
          <a:stretch>
            <a:fillRect/>
          </a:stretch>
        </p:blipFill>
        <p:spPr>
          <a:xfrm>
            <a:off x="6698839" y="1600201"/>
            <a:ext cx="5074061" cy="4306614"/>
          </a:xfrm>
          <a:prstGeom prst="rect">
            <a:avLst/>
          </a:prstGeom>
        </p:spPr>
      </p:pic>
    </p:spTree>
    <p:extLst>
      <p:ext uri="{BB962C8B-B14F-4D97-AF65-F5344CB8AC3E}">
        <p14:creationId xmlns:p14="http://schemas.microsoft.com/office/powerpoint/2010/main" val="392082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3719F4F-8D3A-6BFF-0824-EB262A82F54B}"/>
              </a:ext>
            </a:extLst>
          </p:cNvPr>
          <p:cNvSpPr>
            <a:spLocks noGrp="1"/>
          </p:cNvSpPr>
          <p:nvPr>
            <p:ph type="title"/>
          </p:nvPr>
        </p:nvSpPr>
        <p:spPr/>
        <p:txBody>
          <a:bodyPr/>
          <a:lstStyle/>
          <a:p>
            <a:r>
              <a:rPr lang="en-US" dirty="0"/>
              <a:t>Randomized GERCOR Study: FOLFIRI Followed by FOLFOX6 vs Reverse Sequence in Advanced CRC</a:t>
            </a:r>
          </a:p>
        </p:txBody>
      </p:sp>
      <p:sp>
        <p:nvSpPr>
          <p:cNvPr id="9" name="TextBox 8"/>
          <p:cNvSpPr txBox="1"/>
          <p:nvPr/>
        </p:nvSpPr>
        <p:spPr>
          <a:xfrm>
            <a:off x="975276" y="5993296"/>
            <a:ext cx="8684291" cy="430887"/>
          </a:xfrm>
          <a:prstGeom prst="rect">
            <a:avLst/>
          </a:prstGeom>
          <a:noFill/>
        </p:spPr>
        <p:txBody>
          <a:bodyPr wrap="square" rtlCol="0">
            <a:spAutoFit/>
          </a:bodyPr>
          <a:lstStyle/>
          <a:p>
            <a:pPr marL="457200" indent="-457200">
              <a:buFont typeface="Wingdings" panose="05000000000000000000" pitchFamily="2" charset="2"/>
              <a:buChar char="§"/>
            </a:pPr>
            <a:r>
              <a:rPr lang="en-US" sz="2200" dirty="0">
                <a:solidFill>
                  <a:schemeClr val="bg1"/>
                </a:solidFill>
              </a:rPr>
              <a:t>Starting with FOLFIRI or FOLFOX6 does not affect survival</a:t>
            </a:r>
          </a:p>
        </p:txBody>
      </p:sp>
      <p:sp>
        <p:nvSpPr>
          <p:cNvPr id="6" name="TextBox 5">
            <a:extLst>
              <a:ext uri="{FF2B5EF4-FFF2-40B4-BE49-F238E27FC236}">
                <a16:creationId xmlns:a16="http://schemas.microsoft.com/office/drawing/2014/main" id="{5284FDFA-EDB1-1BE7-77BA-08D0681C1AD2}"/>
              </a:ext>
            </a:extLst>
          </p:cNvPr>
          <p:cNvSpPr txBox="1"/>
          <p:nvPr/>
        </p:nvSpPr>
        <p:spPr bwMode="auto">
          <a:xfrm>
            <a:off x="2890011" y="1341440"/>
            <a:ext cx="14494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PFS</a:t>
            </a:r>
          </a:p>
        </p:txBody>
      </p:sp>
      <p:sp>
        <p:nvSpPr>
          <p:cNvPr id="10" name="Text Box 15">
            <a:extLst>
              <a:ext uri="{FF2B5EF4-FFF2-40B4-BE49-F238E27FC236}">
                <a16:creationId xmlns:a16="http://schemas.microsoft.com/office/drawing/2014/main" id="{0C2005FD-4E54-F4A5-547D-829C33C55F7D}"/>
              </a:ext>
            </a:extLst>
          </p:cNvPr>
          <p:cNvSpPr txBox="1">
            <a:spLocks noChangeArrowheads="1"/>
          </p:cNvSpPr>
          <p:nvPr/>
        </p:nvSpPr>
        <p:spPr bwMode="auto">
          <a:xfrm>
            <a:off x="412751" y="637341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fr-FR" sz="1200" b="0" dirty="0">
                <a:solidFill>
                  <a:schemeClr val="bg2"/>
                </a:solidFill>
                <a:latin typeface="+mn-lt"/>
              </a:rPr>
              <a:t>Tournigand. JCO. 2004;22:229.</a:t>
            </a:r>
          </a:p>
        </p:txBody>
      </p:sp>
      <p:sp>
        <p:nvSpPr>
          <p:cNvPr id="12" name="TextBox 11">
            <a:extLst>
              <a:ext uri="{FF2B5EF4-FFF2-40B4-BE49-F238E27FC236}">
                <a16:creationId xmlns:a16="http://schemas.microsoft.com/office/drawing/2014/main" id="{0519CA6A-55B8-4C70-97EF-DE2C13E059D5}"/>
              </a:ext>
            </a:extLst>
          </p:cNvPr>
          <p:cNvSpPr txBox="1"/>
          <p:nvPr/>
        </p:nvSpPr>
        <p:spPr bwMode="auto">
          <a:xfrm>
            <a:off x="8042428" y="1341440"/>
            <a:ext cx="14494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OS</a:t>
            </a:r>
          </a:p>
        </p:txBody>
      </p:sp>
      <p:sp>
        <p:nvSpPr>
          <p:cNvPr id="3" name="TextBox 2">
            <a:extLst>
              <a:ext uri="{FF2B5EF4-FFF2-40B4-BE49-F238E27FC236}">
                <a16:creationId xmlns:a16="http://schemas.microsoft.com/office/drawing/2014/main" id="{525282E3-5553-06C3-1730-2708C22F7273}"/>
              </a:ext>
            </a:extLst>
          </p:cNvPr>
          <p:cNvSpPr txBox="1"/>
          <p:nvPr/>
        </p:nvSpPr>
        <p:spPr bwMode="auto">
          <a:xfrm rot="16200000">
            <a:off x="5460826" y="3129428"/>
            <a:ext cx="14389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Probability (%)</a:t>
            </a:r>
          </a:p>
        </p:txBody>
      </p:sp>
      <p:sp>
        <p:nvSpPr>
          <p:cNvPr id="4" name="TextBox 3">
            <a:extLst>
              <a:ext uri="{FF2B5EF4-FFF2-40B4-BE49-F238E27FC236}">
                <a16:creationId xmlns:a16="http://schemas.microsoft.com/office/drawing/2014/main" id="{F1605C54-C0A5-7AFC-F621-4B75F997D843}"/>
              </a:ext>
            </a:extLst>
          </p:cNvPr>
          <p:cNvSpPr txBox="1"/>
          <p:nvPr/>
        </p:nvSpPr>
        <p:spPr bwMode="auto">
          <a:xfrm rot="16200000">
            <a:off x="512719" y="2332054"/>
            <a:ext cx="14389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Probability (%)</a:t>
            </a:r>
          </a:p>
        </p:txBody>
      </p:sp>
      <p:sp>
        <p:nvSpPr>
          <p:cNvPr id="5" name="TextBox 4">
            <a:extLst>
              <a:ext uri="{FF2B5EF4-FFF2-40B4-BE49-F238E27FC236}">
                <a16:creationId xmlns:a16="http://schemas.microsoft.com/office/drawing/2014/main" id="{034695E6-D6E9-96FB-02E4-2A891FF60648}"/>
              </a:ext>
            </a:extLst>
          </p:cNvPr>
          <p:cNvSpPr txBox="1"/>
          <p:nvPr/>
        </p:nvSpPr>
        <p:spPr bwMode="auto">
          <a:xfrm rot="16200000">
            <a:off x="693366" y="4578235"/>
            <a:ext cx="14389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Probability (%)</a:t>
            </a:r>
          </a:p>
        </p:txBody>
      </p:sp>
      <p:sp>
        <p:nvSpPr>
          <p:cNvPr id="13" name="TextBox 12">
            <a:extLst>
              <a:ext uri="{FF2B5EF4-FFF2-40B4-BE49-F238E27FC236}">
                <a16:creationId xmlns:a16="http://schemas.microsoft.com/office/drawing/2014/main" id="{5B0F9298-6AD6-3532-5397-618D46AD301A}"/>
              </a:ext>
            </a:extLst>
          </p:cNvPr>
          <p:cNvSpPr txBox="1"/>
          <p:nvPr/>
        </p:nvSpPr>
        <p:spPr bwMode="auto">
          <a:xfrm>
            <a:off x="8186496" y="5083771"/>
            <a:ext cx="474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Mo</a:t>
            </a:r>
          </a:p>
        </p:txBody>
      </p:sp>
      <p:sp>
        <p:nvSpPr>
          <p:cNvPr id="14" name="TextBox 13">
            <a:extLst>
              <a:ext uri="{FF2B5EF4-FFF2-40B4-BE49-F238E27FC236}">
                <a16:creationId xmlns:a16="http://schemas.microsoft.com/office/drawing/2014/main" id="{6170B3B5-8D43-DE78-7D14-545E13FC87BD}"/>
              </a:ext>
            </a:extLst>
          </p:cNvPr>
          <p:cNvSpPr txBox="1"/>
          <p:nvPr/>
        </p:nvSpPr>
        <p:spPr bwMode="auto">
          <a:xfrm>
            <a:off x="2928242" y="3473170"/>
            <a:ext cx="474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Mo</a:t>
            </a:r>
          </a:p>
        </p:txBody>
      </p:sp>
      <p:sp>
        <p:nvSpPr>
          <p:cNvPr id="15" name="TextBox 14">
            <a:extLst>
              <a:ext uri="{FF2B5EF4-FFF2-40B4-BE49-F238E27FC236}">
                <a16:creationId xmlns:a16="http://schemas.microsoft.com/office/drawing/2014/main" id="{9BEA78D6-6F10-F91E-1D53-4EC126725894}"/>
              </a:ext>
            </a:extLst>
          </p:cNvPr>
          <p:cNvSpPr txBox="1"/>
          <p:nvPr/>
        </p:nvSpPr>
        <p:spPr bwMode="auto">
          <a:xfrm>
            <a:off x="2928242" y="5668274"/>
            <a:ext cx="474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Mo</a:t>
            </a:r>
          </a:p>
        </p:txBody>
      </p:sp>
      <p:grpSp>
        <p:nvGrpSpPr>
          <p:cNvPr id="20" name="Group 19">
            <a:extLst>
              <a:ext uri="{FF2B5EF4-FFF2-40B4-BE49-F238E27FC236}">
                <a16:creationId xmlns:a16="http://schemas.microsoft.com/office/drawing/2014/main" id="{E3AE1827-C077-E26D-4158-F19C1FD66378}"/>
              </a:ext>
            </a:extLst>
          </p:cNvPr>
          <p:cNvGrpSpPr/>
          <p:nvPr/>
        </p:nvGrpSpPr>
        <p:grpSpPr>
          <a:xfrm>
            <a:off x="3547712" y="1992680"/>
            <a:ext cx="2254182" cy="830997"/>
            <a:chOff x="3547712" y="2122975"/>
            <a:chExt cx="2254182" cy="830997"/>
          </a:xfrm>
        </p:grpSpPr>
        <p:sp>
          <p:nvSpPr>
            <p:cNvPr id="16" name="TextBox 15">
              <a:extLst>
                <a:ext uri="{FF2B5EF4-FFF2-40B4-BE49-F238E27FC236}">
                  <a16:creationId xmlns:a16="http://schemas.microsoft.com/office/drawing/2014/main" id="{34E91C1D-5DBB-8A31-2655-749A3AD5F8F2}"/>
                </a:ext>
              </a:extLst>
            </p:cNvPr>
            <p:cNvSpPr txBox="1"/>
            <p:nvPr/>
          </p:nvSpPr>
          <p:spPr bwMode="auto">
            <a:xfrm>
              <a:off x="3782996" y="2122975"/>
              <a:ext cx="20188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FOLFIRI first line</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FOLFOX6 first line</a:t>
              </a:r>
              <a:br>
                <a:rPr lang="en-US" sz="1600" b="0" dirty="0">
                  <a:solidFill>
                    <a:schemeClr val="bg1"/>
                  </a:solidFill>
                  <a:latin typeface="Calibri" panose="020F0502020204030204" pitchFamily="34" charset="0"/>
                </a:rPr>
              </a:br>
              <a:r>
                <a:rPr lang="en-US" sz="1600" i="1" dirty="0">
                  <a:solidFill>
                    <a:schemeClr val="bg1"/>
                  </a:solidFill>
                  <a:latin typeface="Calibri" panose="020F0502020204030204" pitchFamily="34" charset="0"/>
                </a:rPr>
                <a:t>P </a:t>
              </a:r>
              <a:r>
                <a:rPr lang="en-US" sz="1600" dirty="0">
                  <a:solidFill>
                    <a:schemeClr val="bg1"/>
                  </a:solidFill>
                  <a:latin typeface="Calibri" panose="020F0502020204030204" pitchFamily="34" charset="0"/>
                </a:rPr>
                <a:t>= .26</a:t>
              </a:r>
              <a:endParaRPr lang="en-US" sz="1600" b="0" dirty="0">
                <a:solidFill>
                  <a:schemeClr val="bg1"/>
                </a:solidFill>
                <a:latin typeface="Calibri" panose="020F0502020204030204" pitchFamily="34" charset="0"/>
              </a:endParaRPr>
            </a:p>
          </p:txBody>
        </p:sp>
        <p:cxnSp>
          <p:nvCxnSpPr>
            <p:cNvPr id="18" name="Straight Connector 17">
              <a:extLst>
                <a:ext uri="{FF2B5EF4-FFF2-40B4-BE49-F238E27FC236}">
                  <a16:creationId xmlns:a16="http://schemas.microsoft.com/office/drawing/2014/main" id="{D9468980-F890-1809-2DE5-3349A2F35D50}"/>
                </a:ext>
              </a:extLst>
            </p:cNvPr>
            <p:cNvCxnSpPr/>
            <p:nvPr/>
          </p:nvCxnSpPr>
          <p:spPr bwMode="auto">
            <a:xfrm>
              <a:off x="3547712" y="2299369"/>
              <a:ext cx="235284" cy="0"/>
            </a:xfrm>
            <a:prstGeom prst="line">
              <a:avLst/>
            </a:prstGeom>
            <a:noFill/>
            <a:ln w="28575" cap="flat" cmpd="sng" algn="ctr">
              <a:solidFill>
                <a:schemeClr val="accent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3FC5EB9D-FE88-6970-950B-56E5F550DF31}"/>
                </a:ext>
              </a:extLst>
            </p:cNvPr>
            <p:cNvCxnSpPr/>
            <p:nvPr/>
          </p:nvCxnSpPr>
          <p:spPr bwMode="auto">
            <a:xfrm>
              <a:off x="3547712" y="2531980"/>
              <a:ext cx="235284"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21" name="Group 20">
            <a:extLst>
              <a:ext uri="{FF2B5EF4-FFF2-40B4-BE49-F238E27FC236}">
                <a16:creationId xmlns:a16="http://schemas.microsoft.com/office/drawing/2014/main" id="{A724D82E-E552-0421-7A9E-42163A04DF0E}"/>
              </a:ext>
            </a:extLst>
          </p:cNvPr>
          <p:cNvGrpSpPr/>
          <p:nvPr/>
        </p:nvGrpSpPr>
        <p:grpSpPr>
          <a:xfrm>
            <a:off x="3212341" y="4059266"/>
            <a:ext cx="2254182" cy="830997"/>
            <a:chOff x="3547712" y="2122975"/>
            <a:chExt cx="2254182" cy="830997"/>
          </a:xfrm>
        </p:grpSpPr>
        <p:sp>
          <p:nvSpPr>
            <p:cNvPr id="22" name="TextBox 21">
              <a:extLst>
                <a:ext uri="{FF2B5EF4-FFF2-40B4-BE49-F238E27FC236}">
                  <a16:creationId xmlns:a16="http://schemas.microsoft.com/office/drawing/2014/main" id="{F69846C3-E6D9-5499-66A2-C5A2656771DA}"/>
                </a:ext>
              </a:extLst>
            </p:cNvPr>
            <p:cNvSpPr txBox="1"/>
            <p:nvPr/>
          </p:nvSpPr>
          <p:spPr bwMode="auto">
            <a:xfrm>
              <a:off x="3782996" y="2122975"/>
              <a:ext cx="20188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spcBef>
                  <a:spcPct val="50000"/>
                </a:spcBef>
                <a:spcAft>
                  <a:spcPct val="0"/>
                </a:spcAft>
              </a:pPr>
              <a:r>
                <a:rPr lang="en-US" sz="1600" b="0" dirty="0">
                  <a:solidFill>
                    <a:schemeClr val="bg1"/>
                  </a:solidFill>
                  <a:latin typeface="Calibri" panose="020F0502020204030204" pitchFamily="34" charset="0"/>
                </a:rPr>
                <a:t>FOLFOX6 second-line</a:t>
              </a:r>
              <a:br>
                <a:rPr lang="en-US" sz="1600" dirty="0">
                  <a:solidFill>
                    <a:schemeClr val="bg1"/>
                  </a:solidFill>
                  <a:latin typeface="Calibri" panose="020F0502020204030204" pitchFamily="34" charset="0"/>
                </a:rPr>
              </a:br>
              <a:r>
                <a:rPr lang="en-US" sz="1600" dirty="0">
                  <a:solidFill>
                    <a:schemeClr val="bg1"/>
                  </a:solidFill>
                  <a:latin typeface="Calibri" panose="020F0502020204030204" pitchFamily="34" charset="0"/>
                </a:rPr>
                <a:t>FOLFIRI </a:t>
              </a:r>
              <a:r>
                <a:rPr lang="en-US" sz="1600" b="0" dirty="0">
                  <a:solidFill>
                    <a:schemeClr val="bg1"/>
                  </a:solidFill>
                  <a:latin typeface="Calibri" panose="020F0502020204030204" pitchFamily="34" charset="0"/>
                </a:rPr>
                <a:t>second-line</a:t>
              </a:r>
              <a:br>
                <a:rPr lang="en-US" sz="1600" b="0" dirty="0">
                  <a:solidFill>
                    <a:schemeClr val="bg1"/>
                  </a:solidFill>
                  <a:latin typeface="Calibri" panose="020F0502020204030204" pitchFamily="34" charset="0"/>
                </a:rPr>
              </a:br>
              <a:r>
                <a:rPr lang="en-US" sz="1600" i="1" dirty="0">
                  <a:solidFill>
                    <a:schemeClr val="bg1"/>
                  </a:solidFill>
                  <a:latin typeface="Calibri" panose="020F0502020204030204" pitchFamily="34" charset="0"/>
                </a:rPr>
                <a:t>P </a:t>
              </a:r>
              <a:r>
                <a:rPr lang="en-US" sz="1600" dirty="0">
                  <a:solidFill>
                    <a:schemeClr val="bg1"/>
                  </a:solidFill>
                  <a:latin typeface="Calibri" panose="020F0502020204030204" pitchFamily="34" charset="0"/>
                </a:rPr>
                <a:t>= .003</a:t>
              </a:r>
              <a:endParaRPr lang="en-US" sz="1600" b="0" dirty="0">
                <a:solidFill>
                  <a:schemeClr val="bg1"/>
                </a:solidFill>
                <a:latin typeface="Calibri" panose="020F0502020204030204" pitchFamily="34" charset="0"/>
              </a:endParaRPr>
            </a:p>
          </p:txBody>
        </p:sp>
        <p:cxnSp>
          <p:nvCxnSpPr>
            <p:cNvPr id="23" name="Straight Connector 22">
              <a:extLst>
                <a:ext uri="{FF2B5EF4-FFF2-40B4-BE49-F238E27FC236}">
                  <a16:creationId xmlns:a16="http://schemas.microsoft.com/office/drawing/2014/main" id="{34E1E27B-0099-5CE6-DF7B-FBD64BE98E55}"/>
                </a:ext>
              </a:extLst>
            </p:cNvPr>
            <p:cNvCxnSpPr/>
            <p:nvPr/>
          </p:nvCxnSpPr>
          <p:spPr bwMode="auto">
            <a:xfrm>
              <a:off x="3547712" y="2299369"/>
              <a:ext cx="235284" cy="0"/>
            </a:xfrm>
            <a:prstGeom prst="line">
              <a:avLst/>
            </a:prstGeom>
            <a:noFill/>
            <a:ln w="28575" cap="flat" cmpd="sng" algn="ctr">
              <a:solidFill>
                <a:schemeClr val="accent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50B84394-3343-D923-F471-58F296B81110}"/>
                </a:ext>
              </a:extLst>
            </p:cNvPr>
            <p:cNvCxnSpPr/>
            <p:nvPr/>
          </p:nvCxnSpPr>
          <p:spPr bwMode="auto">
            <a:xfrm>
              <a:off x="3547712" y="2531980"/>
              <a:ext cx="235284"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25" name="Group 24">
            <a:extLst>
              <a:ext uri="{FF2B5EF4-FFF2-40B4-BE49-F238E27FC236}">
                <a16:creationId xmlns:a16="http://schemas.microsoft.com/office/drawing/2014/main" id="{ED08510F-40D5-8E06-5534-2BE5A0D3AAF6}"/>
              </a:ext>
            </a:extLst>
          </p:cNvPr>
          <p:cNvGrpSpPr/>
          <p:nvPr/>
        </p:nvGrpSpPr>
        <p:grpSpPr>
          <a:xfrm>
            <a:off x="9031606" y="2694484"/>
            <a:ext cx="2254182" cy="830997"/>
            <a:chOff x="3547712" y="2122975"/>
            <a:chExt cx="2254182" cy="830997"/>
          </a:xfrm>
        </p:grpSpPr>
        <p:sp>
          <p:nvSpPr>
            <p:cNvPr id="26" name="TextBox 25">
              <a:extLst>
                <a:ext uri="{FF2B5EF4-FFF2-40B4-BE49-F238E27FC236}">
                  <a16:creationId xmlns:a16="http://schemas.microsoft.com/office/drawing/2014/main" id="{555F4E0B-0D25-4C19-7030-02990B142F6C}"/>
                </a:ext>
              </a:extLst>
            </p:cNvPr>
            <p:cNvSpPr txBox="1"/>
            <p:nvPr/>
          </p:nvSpPr>
          <p:spPr bwMode="auto">
            <a:xfrm>
              <a:off x="3782996" y="2122975"/>
              <a:ext cx="20188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spcBef>
                  <a:spcPct val="50000"/>
                </a:spcBef>
                <a:spcAft>
                  <a:spcPct val="0"/>
                </a:spcAft>
              </a:pPr>
              <a:r>
                <a:rPr lang="en-US" sz="1600" b="0" dirty="0">
                  <a:solidFill>
                    <a:schemeClr val="bg1"/>
                  </a:solidFill>
                  <a:latin typeface="Calibri" panose="020F0502020204030204" pitchFamily="34" charset="0"/>
                </a:rPr>
                <a:t>FOLFIRI/FOLFOX6</a:t>
              </a:r>
              <a:br>
                <a:rPr lang="en-US" sz="1600" dirty="0">
                  <a:solidFill>
                    <a:schemeClr val="bg1"/>
                  </a:solidFill>
                  <a:latin typeface="Calibri" panose="020F0502020204030204" pitchFamily="34" charset="0"/>
                </a:rPr>
              </a:br>
              <a:r>
                <a:rPr lang="en-US" sz="1600" dirty="0">
                  <a:solidFill>
                    <a:schemeClr val="bg1"/>
                  </a:solidFill>
                  <a:latin typeface="Calibri" panose="020F0502020204030204" pitchFamily="34" charset="0"/>
                </a:rPr>
                <a:t>FOLFOX6/FOLFIRI</a:t>
              </a:r>
              <a:br>
                <a:rPr lang="en-US" sz="1600" b="0" dirty="0">
                  <a:solidFill>
                    <a:schemeClr val="bg1"/>
                  </a:solidFill>
                  <a:latin typeface="Calibri" panose="020F0502020204030204" pitchFamily="34" charset="0"/>
                </a:rPr>
              </a:br>
              <a:r>
                <a:rPr lang="en-US" sz="1600" i="1" dirty="0">
                  <a:solidFill>
                    <a:schemeClr val="bg1"/>
                  </a:solidFill>
                  <a:latin typeface="Calibri" panose="020F0502020204030204" pitchFamily="34" charset="0"/>
                </a:rPr>
                <a:t>P </a:t>
              </a:r>
              <a:r>
                <a:rPr lang="en-US" sz="1600" dirty="0">
                  <a:solidFill>
                    <a:schemeClr val="bg1"/>
                  </a:solidFill>
                  <a:latin typeface="Calibri" panose="020F0502020204030204" pitchFamily="34" charset="0"/>
                </a:rPr>
                <a:t>= .99</a:t>
              </a:r>
              <a:endParaRPr lang="en-US" sz="1600" b="0" dirty="0">
                <a:solidFill>
                  <a:schemeClr val="bg1"/>
                </a:solidFill>
                <a:latin typeface="Calibri" panose="020F0502020204030204" pitchFamily="34" charset="0"/>
              </a:endParaRPr>
            </a:p>
          </p:txBody>
        </p:sp>
        <p:cxnSp>
          <p:nvCxnSpPr>
            <p:cNvPr id="27" name="Straight Connector 26">
              <a:extLst>
                <a:ext uri="{FF2B5EF4-FFF2-40B4-BE49-F238E27FC236}">
                  <a16:creationId xmlns:a16="http://schemas.microsoft.com/office/drawing/2014/main" id="{E2BF8466-4F0E-D17B-7E5E-AB389B06A71A}"/>
                </a:ext>
              </a:extLst>
            </p:cNvPr>
            <p:cNvCxnSpPr/>
            <p:nvPr/>
          </p:nvCxnSpPr>
          <p:spPr bwMode="auto">
            <a:xfrm>
              <a:off x="3547712" y="2299369"/>
              <a:ext cx="235284" cy="0"/>
            </a:xfrm>
            <a:prstGeom prst="line">
              <a:avLst/>
            </a:prstGeom>
            <a:noFill/>
            <a:ln w="28575" cap="flat" cmpd="sng" algn="ctr">
              <a:solidFill>
                <a:schemeClr val="accent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D21C2ED4-24E1-023F-4B88-194FC8C50D1C}"/>
                </a:ext>
              </a:extLst>
            </p:cNvPr>
            <p:cNvCxnSpPr/>
            <p:nvPr/>
          </p:nvCxnSpPr>
          <p:spPr bwMode="auto">
            <a:xfrm>
              <a:off x="3547712" y="2531980"/>
              <a:ext cx="235284"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38" name="Group 37">
            <a:extLst>
              <a:ext uri="{FF2B5EF4-FFF2-40B4-BE49-F238E27FC236}">
                <a16:creationId xmlns:a16="http://schemas.microsoft.com/office/drawing/2014/main" id="{A8B0E72C-5AE5-72AD-7B52-68EFA508D0BE}"/>
              </a:ext>
            </a:extLst>
          </p:cNvPr>
          <p:cNvGrpSpPr/>
          <p:nvPr/>
        </p:nvGrpSpPr>
        <p:grpSpPr>
          <a:xfrm>
            <a:off x="6641432" y="4916401"/>
            <a:ext cx="3629025" cy="88007"/>
            <a:chOff x="6641432" y="5046696"/>
            <a:chExt cx="3629025" cy="88007"/>
          </a:xfrm>
        </p:grpSpPr>
        <p:cxnSp>
          <p:nvCxnSpPr>
            <p:cNvPr id="31" name="Straight Connector 30">
              <a:extLst>
                <a:ext uri="{FF2B5EF4-FFF2-40B4-BE49-F238E27FC236}">
                  <a16:creationId xmlns:a16="http://schemas.microsoft.com/office/drawing/2014/main" id="{9C475E9E-1F98-CBC1-D7F4-0F847FC9982B}"/>
                </a:ext>
              </a:extLst>
            </p:cNvPr>
            <p:cNvCxnSpPr>
              <a:cxnSpLocks/>
            </p:cNvCxnSpPr>
            <p:nvPr/>
          </p:nvCxnSpPr>
          <p:spPr bwMode="auto">
            <a:xfrm>
              <a:off x="6641432" y="5046697"/>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6B729E4E-7BF7-0F7F-41AA-EEF217F6239C}"/>
                </a:ext>
              </a:extLst>
            </p:cNvPr>
            <p:cNvCxnSpPr>
              <a:cxnSpLocks/>
            </p:cNvCxnSpPr>
            <p:nvPr/>
          </p:nvCxnSpPr>
          <p:spPr bwMode="auto">
            <a:xfrm>
              <a:off x="7367237" y="5047480"/>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C800EF0B-2C5F-7BA9-4BBB-CF61E4FF1A83}"/>
                </a:ext>
              </a:extLst>
            </p:cNvPr>
            <p:cNvCxnSpPr>
              <a:cxnSpLocks/>
            </p:cNvCxnSpPr>
            <p:nvPr/>
          </p:nvCxnSpPr>
          <p:spPr bwMode="auto">
            <a:xfrm>
              <a:off x="8093042" y="5046697"/>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32755496-0073-7D5C-ECA1-14C4573417F7}"/>
                </a:ext>
              </a:extLst>
            </p:cNvPr>
            <p:cNvCxnSpPr>
              <a:cxnSpLocks/>
            </p:cNvCxnSpPr>
            <p:nvPr/>
          </p:nvCxnSpPr>
          <p:spPr bwMode="auto">
            <a:xfrm>
              <a:off x="8818847" y="5047480"/>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F010FF3A-EC92-8F92-EB4F-4003F0499B2C}"/>
                </a:ext>
              </a:extLst>
            </p:cNvPr>
            <p:cNvCxnSpPr>
              <a:cxnSpLocks/>
            </p:cNvCxnSpPr>
            <p:nvPr/>
          </p:nvCxnSpPr>
          <p:spPr bwMode="auto">
            <a:xfrm>
              <a:off x="9544652" y="5046696"/>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296E9FE4-BD56-1F13-C02D-A29859B41C1E}"/>
                </a:ext>
              </a:extLst>
            </p:cNvPr>
            <p:cNvCxnSpPr>
              <a:cxnSpLocks/>
            </p:cNvCxnSpPr>
            <p:nvPr/>
          </p:nvCxnSpPr>
          <p:spPr bwMode="auto">
            <a:xfrm>
              <a:off x="10270457" y="5047479"/>
              <a:ext cx="0" cy="87223"/>
            </a:xfrm>
            <a:prstGeom prst="line">
              <a:avLst/>
            </a:prstGeom>
            <a:noFill/>
            <a:ln w="28575" cap="flat" cmpd="sng" algn="ctr">
              <a:solidFill>
                <a:schemeClr val="bg1"/>
              </a:solidFill>
              <a:prstDash val="solid"/>
              <a:round/>
              <a:headEnd type="none" w="med" len="med"/>
              <a:tailEnd type="none" w="med" len="med"/>
            </a:ln>
            <a:effectLst/>
          </p:spPr>
        </p:cxnSp>
      </p:grpSp>
      <p:grpSp>
        <p:nvGrpSpPr>
          <p:cNvPr id="39" name="Group 38">
            <a:extLst>
              <a:ext uri="{FF2B5EF4-FFF2-40B4-BE49-F238E27FC236}">
                <a16:creationId xmlns:a16="http://schemas.microsoft.com/office/drawing/2014/main" id="{443BBE6A-ED3A-2F0B-AC4A-8C46BB9F1F6C}"/>
              </a:ext>
            </a:extLst>
          </p:cNvPr>
          <p:cNvGrpSpPr/>
          <p:nvPr/>
        </p:nvGrpSpPr>
        <p:grpSpPr>
          <a:xfrm>
            <a:off x="1897982" y="5499202"/>
            <a:ext cx="2266214" cy="88007"/>
            <a:chOff x="6641432" y="5046696"/>
            <a:chExt cx="2903220" cy="88007"/>
          </a:xfrm>
        </p:grpSpPr>
        <p:cxnSp>
          <p:nvCxnSpPr>
            <p:cNvPr id="40" name="Straight Connector 39">
              <a:extLst>
                <a:ext uri="{FF2B5EF4-FFF2-40B4-BE49-F238E27FC236}">
                  <a16:creationId xmlns:a16="http://schemas.microsoft.com/office/drawing/2014/main" id="{4D045E2D-D76A-4D94-46C2-2D9F4D00FBBA}"/>
                </a:ext>
              </a:extLst>
            </p:cNvPr>
            <p:cNvCxnSpPr>
              <a:cxnSpLocks/>
            </p:cNvCxnSpPr>
            <p:nvPr/>
          </p:nvCxnSpPr>
          <p:spPr bwMode="auto">
            <a:xfrm>
              <a:off x="6641432" y="5046697"/>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DD7200DC-E9DC-A9F0-01C1-5CB9ED832A41}"/>
                </a:ext>
              </a:extLst>
            </p:cNvPr>
            <p:cNvCxnSpPr>
              <a:cxnSpLocks/>
            </p:cNvCxnSpPr>
            <p:nvPr/>
          </p:nvCxnSpPr>
          <p:spPr bwMode="auto">
            <a:xfrm>
              <a:off x="7367237" y="5047480"/>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BA9AF75B-9384-C011-B152-95F51F1AAFE1}"/>
                </a:ext>
              </a:extLst>
            </p:cNvPr>
            <p:cNvCxnSpPr>
              <a:cxnSpLocks/>
            </p:cNvCxnSpPr>
            <p:nvPr/>
          </p:nvCxnSpPr>
          <p:spPr bwMode="auto">
            <a:xfrm>
              <a:off x="8093042" y="5046697"/>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4A0A8304-0423-B2CF-7AF0-2689EF1DC009}"/>
                </a:ext>
              </a:extLst>
            </p:cNvPr>
            <p:cNvCxnSpPr>
              <a:cxnSpLocks/>
            </p:cNvCxnSpPr>
            <p:nvPr/>
          </p:nvCxnSpPr>
          <p:spPr bwMode="auto">
            <a:xfrm>
              <a:off x="8818847" y="5047480"/>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6BB79473-9287-7F13-E2D3-B555EB989BAB}"/>
                </a:ext>
              </a:extLst>
            </p:cNvPr>
            <p:cNvCxnSpPr>
              <a:cxnSpLocks/>
            </p:cNvCxnSpPr>
            <p:nvPr/>
          </p:nvCxnSpPr>
          <p:spPr bwMode="auto">
            <a:xfrm>
              <a:off x="9544652" y="5046696"/>
              <a:ext cx="0" cy="87223"/>
            </a:xfrm>
            <a:prstGeom prst="line">
              <a:avLst/>
            </a:prstGeom>
            <a:noFill/>
            <a:ln w="28575" cap="flat" cmpd="sng" algn="ctr">
              <a:solidFill>
                <a:schemeClr val="bg1"/>
              </a:solidFill>
              <a:prstDash val="solid"/>
              <a:round/>
              <a:headEnd type="none" w="med" len="med"/>
              <a:tailEnd type="none" w="med" len="med"/>
            </a:ln>
            <a:effectLst/>
          </p:spPr>
        </p:cxnSp>
      </p:grpSp>
      <p:grpSp>
        <p:nvGrpSpPr>
          <p:cNvPr id="46" name="Group 45">
            <a:extLst>
              <a:ext uri="{FF2B5EF4-FFF2-40B4-BE49-F238E27FC236}">
                <a16:creationId xmlns:a16="http://schemas.microsoft.com/office/drawing/2014/main" id="{BBF13754-4A6F-F1D9-4A55-6BF9B6E1F068}"/>
              </a:ext>
            </a:extLst>
          </p:cNvPr>
          <p:cNvGrpSpPr/>
          <p:nvPr/>
        </p:nvGrpSpPr>
        <p:grpSpPr>
          <a:xfrm>
            <a:off x="1744204" y="3328081"/>
            <a:ext cx="1853429" cy="88007"/>
            <a:chOff x="6641432" y="5046696"/>
            <a:chExt cx="2903220" cy="88007"/>
          </a:xfrm>
        </p:grpSpPr>
        <p:cxnSp>
          <p:nvCxnSpPr>
            <p:cNvPr id="47" name="Straight Connector 46">
              <a:extLst>
                <a:ext uri="{FF2B5EF4-FFF2-40B4-BE49-F238E27FC236}">
                  <a16:creationId xmlns:a16="http://schemas.microsoft.com/office/drawing/2014/main" id="{DF53073B-BB89-CD0A-CE2D-7CD8C5AE4FA5}"/>
                </a:ext>
              </a:extLst>
            </p:cNvPr>
            <p:cNvCxnSpPr>
              <a:cxnSpLocks/>
            </p:cNvCxnSpPr>
            <p:nvPr/>
          </p:nvCxnSpPr>
          <p:spPr bwMode="auto">
            <a:xfrm>
              <a:off x="6641432" y="5046697"/>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3951CBDA-B52C-2337-4DD1-F7AEEEA45E46}"/>
                </a:ext>
              </a:extLst>
            </p:cNvPr>
            <p:cNvCxnSpPr>
              <a:cxnSpLocks/>
            </p:cNvCxnSpPr>
            <p:nvPr/>
          </p:nvCxnSpPr>
          <p:spPr bwMode="auto">
            <a:xfrm>
              <a:off x="7367237" y="5047480"/>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1B78ECEC-DDD0-706E-A376-D556B0A1C5C3}"/>
                </a:ext>
              </a:extLst>
            </p:cNvPr>
            <p:cNvCxnSpPr>
              <a:cxnSpLocks/>
            </p:cNvCxnSpPr>
            <p:nvPr/>
          </p:nvCxnSpPr>
          <p:spPr bwMode="auto">
            <a:xfrm>
              <a:off x="8093042" y="5046697"/>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9AF15F37-F943-D5C2-A5FC-0ADC392846A4}"/>
                </a:ext>
              </a:extLst>
            </p:cNvPr>
            <p:cNvCxnSpPr>
              <a:cxnSpLocks/>
            </p:cNvCxnSpPr>
            <p:nvPr/>
          </p:nvCxnSpPr>
          <p:spPr bwMode="auto">
            <a:xfrm>
              <a:off x="8818847" y="5047480"/>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5467FC62-EE93-336D-BE87-C4CEFBCB35BD}"/>
                </a:ext>
              </a:extLst>
            </p:cNvPr>
            <p:cNvCxnSpPr>
              <a:cxnSpLocks/>
            </p:cNvCxnSpPr>
            <p:nvPr/>
          </p:nvCxnSpPr>
          <p:spPr bwMode="auto">
            <a:xfrm>
              <a:off x="9544652" y="5046696"/>
              <a:ext cx="0" cy="87223"/>
            </a:xfrm>
            <a:prstGeom prst="line">
              <a:avLst/>
            </a:prstGeom>
            <a:noFill/>
            <a:ln w="28575" cap="flat" cmpd="sng" algn="ctr">
              <a:solidFill>
                <a:schemeClr val="bg1"/>
              </a:solidFill>
              <a:prstDash val="solid"/>
              <a:round/>
              <a:headEnd type="none" w="med" len="med"/>
              <a:tailEnd type="none" w="med" len="med"/>
            </a:ln>
            <a:effectLst/>
          </p:spPr>
        </p:cxnSp>
      </p:grpSp>
      <p:grpSp>
        <p:nvGrpSpPr>
          <p:cNvPr id="52" name="Group 51">
            <a:extLst>
              <a:ext uri="{FF2B5EF4-FFF2-40B4-BE49-F238E27FC236}">
                <a16:creationId xmlns:a16="http://schemas.microsoft.com/office/drawing/2014/main" id="{1BD03D90-1063-804E-AA05-2BC0A433F72D}"/>
              </a:ext>
            </a:extLst>
          </p:cNvPr>
          <p:cNvGrpSpPr/>
          <p:nvPr/>
        </p:nvGrpSpPr>
        <p:grpSpPr>
          <a:xfrm>
            <a:off x="4060992" y="3326333"/>
            <a:ext cx="926715" cy="88006"/>
            <a:chOff x="6641432" y="5046697"/>
            <a:chExt cx="1451610" cy="88006"/>
          </a:xfrm>
        </p:grpSpPr>
        <p:cxnSp>
          <p:nvCxnSpPr>
            <p:cNvPr id="53" name="Straight Connector 52">
              <a:extLst>
                <a:ext uri="{FF2B5EF4-FFF2-40B4-BE49-F238E27FC236}">
                  <a16:creationId xmlns:a16="http://schemas.microsoft.com/office/drawing/2014/main" id="{9B2D3486-2C6D-2D7C-FE6E-6BA34C00AB5A}"/>
                </a:ext>
              </a:extLst>
            </p:cNvPr>
            <p:cNvCxnSpPr>
              <a:cxnSpLocks/>
            </p:cNvCxnSpPr>
            <p:nvPr/>
          </p:nvCxnSpPr>
          <p:spPr bwMode="auto">
            <a:xfrm>
              <a:off x="6641432" y="5046697"/>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5AEA25E8-85FD-D181-A1FD-387D674A05A4}"/>
                </a:ext>
              </a:extLst>
            </p:cNvPr>
            <p:cNvCxnSpPr>
              <a:cxnSpLocks/>
            </p:cNvCxnSpPr>
            <p:nvPr/>
          </p:nvCxnSpPr>
          <p:spPr bwMode="auto">
            <a:xfrm>
              <a:off x="7367237" y="5047480"/>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91A1F503-D77A-CA1C-ABE4-6DDCBA1FF546}"/>
                </a:ext>
              </a:extLst>
            </p:cNvPr>
            <p:cNvCxnSpPr>
              <a:cxnSpLocks/>
            </p:cNvCxnSpPr>
            <p:nvPr/>
          </p:nvCxnSpPr>
          <p:spPr bwMode="auto">
            <a:xfrm>
              <a:off x="8093042" y="5046697"/>
              <a:ext cx="0" cy="87223"/>
            </a:xfrm>
            <a:prstGeom prst="line">
              <a:avLst/>
            </a:prstGeom>
            <a:noFill/>
            <a:ln w="28575" cap="flat" cmpd="sng" algn="ctr">
              <a:solidFill>
                <a:schemeClr val="bg1"/>
              </a:solidFill>
              <a:prstDash val="solid"/>
              <a:round/>
              <a:headEnd type="none" w="med" len="med"/>
              <a:tailEnd type="none" w="med" len="med"/>
            </a:ln>
            <a:effectLst/>
          </p:spPr>
        </p:cxnSp>
      </p:grpSp>
      <p:grpSp>
        <p:nvGrpSpPr>
          <p:cNvPr id="60" name="Group 59">
            <a:extLst>
              <a:ext uri="{FF2B5EF4-FFF2-40B4-BE49-F238E27FC236}">
                <a16:creationId xmlns:a16="http://schemas.microsoft.com/office/drawing/2014/main" id="{F2DF7937-7F38-97D9-E521-E6258B2140B3}"/>
              </a:ext>
            </a:extLst>
          </p:cNvPr>
          <p:cNvGrpSpPr/>
          <p:nvPr/>
        </p:nvGrpSpPr>
        <p:grpSpPr>
          <a:xfrm>
            <a:off x="1818696" y="3828930"/>
            <a:ext cx="78582" cy="1669831"/>
            <a:chOff x="936401" y="1921396"/>
            <a:chExt cx="635552" cy="2273059"/>
          </a:xfrm>
        </p:grpSpPr>
        <p:cxnSp>
          <p:nvCxnSpPr>
            <p:cNvPr id="61" name="Straight Connector 60">
              <a:extLst>
                <a:ext uri="{FF2B5EF4-FFF2-40B4-BE49-F238E27FC236}">
                  <a16:creationId xmlns:a16="http://schemas.microsoft.com/office/drawing/2014/main" id="{1507F467-8648-928F-EBC8-1C69E947CD82}"/>
                </a:ext>
              </a:extLst>
            </p:cNvPr>
            <p:cNvCxnSpPr>
              <a:cxnSpLocks/>
            </p:cNvCxnSpPr>
            <p:nvPr/>
          </p:nvCxnSpPr>
          <p:spPr bwMode="auto">
            <a:xfrm>
              <a:off x="936401" y="1921396"/>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E4DB6D8B-0E8D-C7C6-AF1E-87AF14D4F902}"/>
                </a:ext>
              </a:extLst>
            </p:cNvPr>
            <p:cNvCxnSpPr>
              <a:cxnSpLocks/>
            </p:cNvCxnSpPr>
            <p:nvPr/>
          </p:nvCxnSpPr>
          <p:spPr bwMode="auto">
            <a:xfrm>
              <a:off x="936401" y="2376008"/>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8B974903-5358-68F1-E91D-B0B2F777A3D1}"/>
                </a:ext>
              </a:extLst>
            </p:cNvPr>
            <p:cNvCxnSpPr>
              <a:cxnSpLocks/>
            </p:cNvCxnSpPr>
            <p:nvPr/>
          </p:nvCxnSpPr>
          <p:spPr bwMode="auto">
            <a:xfrm>
              <a:off x="936401" y="2830620"/>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0759568C-217A-14E2-BF1B-1FF162F2CC73}"/>
                </a:ext>
              </a:extLst>
            </p:cNvPr>
            <p:cNvCxnSpPr>
              <a:cxnSpLocks/>
            </p:cNvCxnSpPr>
            <p:nvPr/>
          </p:nvCxnSpPr>
          <p:spPr bwMode="auto">
            <a:xfrm>
              <a:off x="936401" y="3285232"/>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DBD329BA-0AED-5A17-8FFD-13446D020F0A}"/>
                </a:ext>
              </a:extLst>
            </p:cNvPr>
            <p:cNvCxnSpPr>
              <a:cxnSpLocks/>
            </p:cNvCxnSpPr>
            <p:nvPr/>
          </p:nvCxnSpPr>
          <p:spPr bwMode="auto">
            <a:xfrm>
              <a:off x="936401" y="3739844"/>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0C1DDC14-8958-2151-AE1B-945D76A3CA32}"/>
                </a:ext>
              </a:extLst>
            </p:cNvPr>
            <p:cNvCxnSpPr>
              <a:cxnSpLocks/>
            </p:cNvCxnSpPr>
            <p:nvPr/>
          </p:nvCxnSpPr>
          <p:spPr bwMode="auto">
            <a:xfrm>
              <a:off x="936401" y="4194455"/>
              <a:ext cx="635552" cy="0"/>
            </a:xfrm>
            <a:prstGeom prst="line">
              <a:avLst/>
            </a:prstGeom>
            <a:noFill/>
            <a:ln w="28575" cap="flat" cmpd="sng" algn="ctr">
              <a:solidFill>
                <a:schemeClr val="bg1"/>
              </a:solidFill>
              <a:prstDash val="solid"/>
              <a:round/>
              <a:headEnd type="none" w="med" len="med"/>
              <a:tailEnd type="none" w="med" len="med"/>
            </a:ln>
            <a:effectLst/>
          </p:spPr>
        </p:cxnSp>
      </p:grpSp>
      <p:grpSp>
        <p:nvGrpSpPr>
          <p:cNvPr id="67" name="Group 66">
            <a:extLst>
              <a:ext uri="{FF2B5EF4-FFF2-40B4-BE49-F238E27FC236}">
                <a16:creationId xmlns:a16="http://schemas.microsoft.com/office/drawing/2014/main" id="{5B370E27-96B2-B260-327D-DC6EEC8417FF}"/>
              </a:ext>
            </a:extLst>
          </p:cNvPr>
          <p:cNvGrpSpPr/>
          <p:nvPr/>
        </p:nvGrpSpPr>
        <p:grpSpPr>
          <a:xfrm>
            <a:off x="1661226" y="1654418"/>
            <a:ext cx="78582" cy="1669831"/>
            <a:chOff x="936401" y="1921396"/>
            <a:chExt cx="635552" cy="2273059"/>
          </a:xfrm>
        </p:grpSpPr>
        <p:cxnSp>
          <p:nvCxnSpPr>
            <p:cNvPr id="68" name="Straight Connector 67">
              <a:extLst>
                <a:ext uri="{FF2B5EF4-FFF2-40B4-BE49-F238E27FC236}">
                  <a16:creationId xmlns:a16="http://schemas.microsoft.com/office/drawing/2014/main" id="{D5BEA651-03F7-3B4F-DCEA-9581C2700E8A}"/>
                </a:ext>
              </a:extLst>
            </p:cNvPr>
            <p:cNvCxnSpPr>
              <a:cxnSpLocks/>
            </p:cNvCxnSpPr>
            <p:nvPr/>
          </p:nvCxnSpPr>
          <p:spPr bwMode="auto">
            <a:xfrm>
              <a:off x="936401" y="1921396"/>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CA751591-DFC0-827F-7F3A-21AA80167F14}"/>
                </a:ext>
              </a:extLst>
            </p:cNvPr>
            <p:cNvCxnSpPr>
              <a:cxnSpLocks/>
            </p:cNvCxnSpPr>
            <p:nvPr/>
          </p:nvCxnSpPr>
          <p:spPr bwMode="auto">
            <a:xfrm>
              <a:off x="936401" y="2376008"/>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7FAB1C61-7408-8AE6-BE10-09E5A550E1B0}"/>
                </a:ext>
              </a:extLst>
            </p:cNvPr>
            <p:cNvCxnSpPr>
              <a:cxnSpLocks/>
            </p:cNvCxnSpPr>
            <p:nvPr/>
          </p:nvCxnSpPr>
          <p:spPr bwMode="auto">
            <a:xfrm>
              <a:off x="936401" y="2830620"/>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82A37BE4-6E5D-DF64-05CB-D7D1D3AD1D27}"/>
                </a:ext>
              </a:extLst>
            </p:cNvPr>
            <p:cNvCxnSpPr>
              <a:cxnSpLocks/>
            </p:cNvCxnSpPr>
            <p:nvPr/>
          </p:nvCxnSpPr>
          <p:spPr bwMode="auto">
            <a:xfrm>
              <a:off x="936401" y="3285232"/>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8523E74C-B9C3-F7BE-F8D1-C109E96FE661}"/>
                </a:ext>
              </a:extLst>
            </p:cNvPr>
            <p:cNvCxnSpPr>
              <a:cxnSpLocks/>
            </p:cNvCxnSpPr>
            <p:nvPr/>
          </p:nvCxnSpPr>
          <p:spPr bwMode="auto">
            <a:xfrm>
              <a:off x="936401" y="3739844"/>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0BC2D817-D2F5-AC34-12CD-71F6B0D8B799}"/>
                </a:ext>
              </a:extLst>
            </p:cNvPr>
            <p:cNvCxnSpPr>
              <a:cxnSpLocks/>
            </p:cNvCxnSpPr>
            <p:nvPr/>
          </p:nvCxnSpPr>
          <p:spPr bwMode="auto">
            <a:xfrm>
              <a:off x="936401" y="4194455"/>
              <a:ext cx="635552" cy="0"/>
            </a:xfrm>
            <a:prstGeom prst="line">
              <a:avLst/>
            </a:prstGeom>
            <a:noFill/>
            <a:ln w="28575" cap="flat" cmpd="sng" algn="ctr">
              <a:solidFill>
                <a:schemeClr val="bg1"/>
              </a:solidFill>
              <a:prstDash val="solid"/>
              <a:round/>
              <a:headEnd type="none" w="med" len="med"/>
              <a:tailEnd type="none" w="med" len="med"/>
            </a:ln>
            <a:effectLst/>
          </p:spPr>
        </p:cxnSp>
      </p:grpSp>
      <p:grpSp>
        <p:nvGrpSpPr>
          <p:cNvPr id="75" name="Group 74">
            <a:extLst>
              <a:ext uri="{FF2B5EF4-FFF2-40B4-BE49-F238E27FC236}">
                <a16:creationId xmlns:a16="http://schemas.microsoft.com/office/drawing/2014/main" id="{04F47BBC-E5B5-C406-439C-D454E5FFACDD}"/>
              </a:ext>
            </a:extLst>
          </p:cNvPr>
          <p:cNvGrpSpPr/>
          <p:nvPr/>
        </p:nvGrpSpPr>
        <p:grpSpPr>
          <a:xfrm>
            <a:off x="6562849" y="2045739"/>
            <a:ext cx="78582" cy="2870662"/>
            <a:chOff x="936401" y="1921396"/>
            <a:chExt cx="635552" cy="2273059"/>
          </a:xfrm>
        </p:grpSpPr>
        <p:cxnSp>
          <p:nvCxnSpPr>
            <p:cNvPr id="76" name="Straight Connector 75">
              <a:extLst>
                <a:ext uri="{FF2B5EF4-FFF2-40B4-BE49-F238E27FC236}">
                  <a16:creationId xmlns:a16="http://schemas.microsoft.com/office/drawing/2014/main" id="{E0B01296-6FDF-9259-00BC-8619280D3FBC}"/>
                </a:ext>
              </a:extLst>
            </p:cNvPr>
            <p:cNvCxnSpPr>
              <a:cxnSpLocks/>
            </p:cNvCxnSpPr>
            <p:nvPr/>
          </p:nvCxnSpPr>
          <p:spPr bwMode="auto">
            <a:xfrm>
              <a:off x="936401" y="1921396"/>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967B00E7-48C0-295B-A76F-48F3E6FFDA53}"/>
                </a:ext>
              </a:extLst>
            </p:cNvPr>
            <p:cNvCxnSpPr>
              <a:cxnSpLocks/>
            </p:cNvCxnSpPr>
            <p:nvPr/>
          </p:nvCxnSpPr>
          <p:spPr bwMode="auto">
            <a:xfrm>
              <a:off x="936401" y="2376008"/>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F6E724B8-F0F4-DBD7-6FE6-547D6AE72114}"/>
                </a:ext>
              </a:extLst>
            </p:cNvPr>
            <p:cNvCxnSpPr>
              <a:cxnSpLocks/>
            </p:cNvCxnSpPr>
            <p:nvPr/>
          </p:nvCxnSpPr>
          <p:spPr bwMode="auto">
            <a:xfrm>
              <a:off x="936401" y="2830620"/>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CA24D36A-DEE0-C045-8682-5F07C13FF48C}"/>
                </a:ext>
              </a:extLst>
            </p:cNvPr>
            <p:cNvCxnSpPr>
              <a:cxnSpLocks/>
            </p:cNvCxnSpPr>
            <p:nvPr/>
          </p:nvCxnSpPr>
          <p:spPr bwMode="auto">
            <a:xfrm>
              <a:off x="936401" y="3285232"/>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C6E41F54-764E-950B-B595-44D697FFCD80}"/>
                </a:ext>
              </a:extLst>
            </p:cNvPr>
            <p:cNvCxnSpPr>
              <a:cxnSpLocks/>
            </p:cNvCxnSpPr>
            <p:nvPr/>
          </p:nvCxnSpPr>
          <p:spPr bwMode="auto">
            <a:xfrm>
              <a:off x="936401" y="3739844"/>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4E125FCD-B1C2-B748-B254-83E2A6C67DA7}"/>
                </a:ext>
              </a:extLst>
            </p:cNvPr>
            <p:cNvCxnSpPr>
              <a:cxnSpLocks/>
            </p:cNvCxnSpPr>
            <p:nvPr/>
          </p:nvCxnSpPr>
          <p:spPr bwMode="auto">
            <a:xfrm>
              <a:off x="936401" y="4194455"/>
              <a:ext cx="635552" cy="0"/>
            </a:xfrm>
            <a:prstGeom prst="line">
              <a:avLst/>
            </a:prstGeom>
            <a:noFill/>
            <a:ln w="28575" cap="flat" cmpd="sng" algn="ctr">
              <a:solidFill>
                <a:schemeClr val="bg1"/>
              </a:solidFill>
              <a:prstDash val="solid"/>
              <a:round/>
              <a:headEnd type="none" w="med" len="med"/>
              <a:tailEnd type="none" w="med" len="med"/>
            </a:ln>
            <a:effectLst/>
          </p:spPr>
        </p:cxnSp>
      </p:grpSp>
      <p:grpSp>
        <p:nvGrpSpPr>
          <p:cNvPr id="82" name="Group 81">
            <a:extLst>
              <a:ext uri="{FF2B5EF4-FFF2-40B4-BE49-F238E27FC236}">
                <a16:creationId xmlns:a16="http://schemas.microsoft.com/office/drawing/2014/main" id="{93B347E2-DB0D-2C45-359C-928FCFFE6753}"/>
              </a:ext>
            </a:extLst>
          </p:cNvPr>
          <p:cNvGrpSpPr/>
          <p:nvPr/>
        </p:nvGrpSpPr>
        <p:grpSpPr>
          <a:xfrm>
            <a:off x="6163846" y="1891850"/>
            <a:ext cx="458779" cy="3186231"/>
            <a:chOff x="782513" y="1157350"/>
            <a:chExt cx="458779" cy="3186231"/>
          </a:xfrm>
        </p:grpSpPr>
        <p:sp>
          <p:nvSpPr>
            <p:cNvPr id="83" name="TextBox 82">
              <a:extLst>
                <a:ext uri="{FF2B5EF4-FFF2-40B4-BE49-F238E27FC236}">
                  <a16:creationId xmlns:a16="http://schemas.microsoft.com/office/drawing/2014/main" id="{87EFA647-1483-4C09-4250-8E7266181A98}"/>
                </a:ext>
              </a:extLst>
            </p:cNvPr>
            <p:cNvSpPr txBox="1"/>
            <p:nvPr/>
          </p:nvSpPr>
          <p:spPr bwMode="auto">
            <a:xfrm>
              <a:off x="782513" y="1157350"/>
              <a:ext cx="4587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84" name="TextBox 83">
              <a:extLst>
                <a:ext uri="{FF2B5EF4-FFF2-40B4-BE49-F238E27FC236}">
                  <a16:creationId xmlns:a16="http://schemas.microsoft.com/office/drawing/2014/main" id="{6F099289-47B2-1682-3FB2-201F18C44B1B}"/>
                </a:ext>
              </a:extLst>
            </p:cNvPr>
            <p:cNvSpPr txBox="1"/>
            <p:nvPr/>
          </p:nvSpPr>
          <p:spPr bwMode="auto">
            <a:xfrm>
              <a:off x="873884" y="1731458"/>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85" name="TextBox 84">
              <a:extLst>
                <a:ext uri="{FF2B5EF4-FFF2-40B4-BE49-F238E27FC236}">
                  <a16:creationId xmlns:a16="http://schemas.microsoft.com/office/drawing/2014/main" id="{93F6907B-2FDC-1CED-EE7C-B2CD3179A1F5}"/>
                </a:ext>
              </a:extLst>
            </p:cNvPr>
            <p:cNvSpPr txBox="1"/>
            <p:nvPr/>
          </p:nvSpPr>
          <p:spPr bwMode="auto">
            <a:xfrm>
              <a:off x="873884" y="230473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86" name="TextBox 85">
              <a:extLst>
                <a:ext uri="{FF2B5EF4-FFF2-40B4-BE49-F238E27FC236}">
                  <a16:creationId xmlns:a16="http://schemas.microsoft.com/office/drawing/2014/main" id="{79AD3A7B-5738-0FA3-AFFD-806E17DA5A4D}"/>
                </a:ext>
              </a:extLst>
            </p:cNvPr>
            <p:cNvSpPr txBox="1"/>
            <p:nvPr/>
          </p:nvSpPr>
          <p:spPr bwMode="auto">
            <a:xfrm>
              <a:off x="873884" y="288134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87" name="TextBox 86">
              <a:extLst>
                <a:ext uri="{FF2B5EF4-FFF2-40B4-BE49-F238E27FC236}">
                  <a16:creationId xmlns:a16="http://schemas.microsoft.com/office/drawing/2014/main" id="{47107F43-6248-B0AB-324B-EFE8501B95E3}"/>
                </a:ext>
              </a:extLst>
            </p:cNvPr>
            <p:cNvSpPr txBox="1"/>
            <p:nvPr/>
          </p:nvSpPr>
          <p:spPr bwMode="auto">
            <a:xfrm>
              <a:off x="873884" y="345341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88" name="TextBox 87">
              <a:extLst>
                <a:ext uri="{FF2B5EF4-FFF2-40B4-BE49-F238E27FC236}">
                  <a16:creationId xmlns:a16="http://schemas.microsoft.com/office/drawing/2014/main" id="{3AB6EC0C-2338-8607-DCD2-3CFB72136EBE}"/>
                </a:ext>
              </a:extLst>
            </p:cNvPr>
            <p:cNvSpPr txBox="1"/>
            <p:nvPr/>
          </p:nvSpPr>
          <p:spPr bwMode="auto">
            <a:xfrm>
              <a:off x="965255" y="4035804"/>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grpSp>
      <p:grpSp>
        <p:nvGrpSpPr>
          <p:cNvPr id="89" name="Group 88">
            <a:extLst>
              <a:ext uri="{FF2B5EF4-FFF2-40B4-BE49-F238E27FC236}">
                <a16:creationId xmlns:a16="http://schemas.microsoft.com/office/drawing/2014/main" id="{9A8EA602-CF6C-2AE4-A55E-050BACD91B79}"/>
              </a:ext>
            </a:extLst>
          </p:cNvPr>
          <p:cNvGrpSpPr/>
          <p:nvPr/>
        </p:nvGrpSpPr>
        <p:grpSpPr>
          <a:xfrm>
            <a:off x="1439512" y="3678920"/>
            <a:ext cx="458779" cy="1982708"/>
            <a:chOff x="782513" y="2360873"/>
            <a:chExt cx="458779" cy="1982708"/>
          </a:xfrm>
        </p:grpSpPr>
        <p:sp>
          <p:nvSpPr>
            <p:cNvPr id="90" name="TextBox 89">
              <a:extLst>
                <a:ext uri="{FF2B5EF4-FFF2-40B4-BE49-F238E27FC236}">
                  <a16:creationId xmlns:a16="http://schemas.microsoft.com/office/drawing/2014/main" id="{DF6F18E6-278B-45BC-3668-BF0534214942}"/>
                </a:ext>
              </a:extLst>
            </p:cNvPr>
            <p:cNvSpPr txBox="1"/>
            <p:nvPr/>
          </p:nvSpPr>
          <p:spPr bwMode="auto">
            <a:xfrm>
              <a:off x="782513" y="2360873"/>
              <a:ext cx="4587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91" name="TextBox 90">
              <a:extLst>
                <a:ext uri="{FF2B5EF4-FFF2-40B4-BE49-F238E27FC236}">
                  <a16:creationId xmlns:a16="http://schemas.microsoft.com/office/drawing/2014/main" id="{F4250FB1-3295-F8AC-4D48-D02D3C827D6C}"/>
                </a:ext>
              </a:extLst>
            </p:cNvPr>
            <p:cNvSpPr txBox="1"/>
            <p:nvPr/>
          </p:nvSpPr>
          <p:spPr bwMode="auto">
            <a:xfrm>
              <a:off x="873884" y="269352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92" name="TextBox 91">
              <a:extLst>
                <a:ext uri="{FF2B5EF4-FFF2-40B4-BE49-F238E27FC236}">
                  <a16:creationId xmlns:a16="http://schemas.microsoft.com/office/drawing/2014/main" id="{107C8696-D66E-8A20-1C46-314EC1679EB5}"/>
                </a:ext>
              </a:extLst>
            </p:cNvPr>
            <p:cNvSpPr txBox="1"/>
            <p:nvPr/>
          </p:nvSpPr>
          <p:spPr bwMode="auto">
            <a:xfrm>
              <a:off x="873884" y="302931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93" name="TextBox 92">
              <a:extLst>
                <a:ext uri="{FF2B5EF4-FFF2-40B4-BE49-F238E27FC236}">
                  <a16:creationId xmlns:a16="http://schemas.microsoft.com/office/drawing/2014/main" id="{620788B0-EC03-5EF1-A998-A6AF0F017A92}"/>
                </a:ext>
              </a:extLst>
            </p:cNvPr>
            <p:cNvSpPr txBox="1"/>
            <p:nvPr/>
          </p:nvSpPr>
          <p:spPr bwMode="auto">
            <a:xfrm>
              <a:off x="873884" y="336145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94" name="TextBox 93">
              <a:extLst>
                <a:ext uri="{FF2B5EF4-FFF2-40B4-BE49-F238E27FC236}">
                  <a16:creationId xmlns:a16="http://schemas.microsoft.com/office/drawing/2014/main" id="{4AD79753-987C-4489-73B5-66051077AA4D}"/>
                </a:ext>
              </a:extLst>
            </p:cNvPr>
            <p:cNvSpPr txBox="1"/>
            <p:nvPr/>
          </p:nvSpPr>
          <p:spPr bwMode="auto">
            <a:xfrm>
              <a:off x="873884" y="369724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95" name="TextBox 94">
              <a:extLst>
                <a:ext uri="{FF2B5EF4-FFF2-40B4-BE49-F238E27FC236}">
                  <a16:creationId xmlns:a16="http://schemas.microsoft.com/office/drawing/2014/main" id="{823B4010-6EC4-2ECC-1507-8728B27B975E}"/>
                </a:ext>
              </a:extLst>
            </p:cNvPr>
            <p:cNvSpPr txBox="1"/>
            <p:nvPr/>
          </p:nvSpPr>
          <p:spPr bwMode="auto">
            <a:xfrm>
              <a:off x="965255" y="4035804"/>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grpSp>
      <p:grpSp>
        <p:nvGrpSpPr>
          <p:cNvPr id="96" name="Group 95">
            <a:extLst>
              <a:ext uri="{FF2B5EF4-FFF2-40B4-BE49-F238E27FC236}">
                <a16:creationId xmlns:a16="http://schemas.microsoft.com/office/drawing/2014/main" id="{3C7316AF-992F-F6CD-2B38-28FBF8CE3333}"/>
              </a:ext>
            </a:extLst>
          </p:cNvPr>
          <p:cNvGrpSpPr/>
          <p:nvPr/>
        </p:nvGrpSpPr>
        <p:grpSpPr>
          <a:xfrm>
            <a:off x="1275128" y="1504155"/>
            <a:ext cx="458779" cy="1982708"/>
            <a:chOff x="782513" y="2360873"/>
            <a:chExt cx="458779" cy="1982708"/>
          </a:xfrm>
        </p:grpSpPr>
        <p:sp>
          <p:nvSpPr>
            <p:cNvPr id="97" name="TextBox 96">
              <a:extLst>
                <a:ext uri="{FF2B5EF4-FFF2-40B4-BE49-F238E27FC236}">
                  <a16:creationId xmlns:a16="http://schemas.microsoft.com/office/drawing/2014/main" id="{51CCF250-0608-2266-3AB7-4DA155ECD4E3}"/>
                </a:ext>
              </a:extLst>
            </p:cNvPr>
            <p:cNvSpPr txBox="1"/>
            <p:nvPr/>
          </p:nvSpPr>
          <p:spPr bwMode="auto">
            <a:xfrm>
              <a:off x="782513" y="2360873"/>
              <a:ext cx="4587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98" name="TextBox 97">
              <a:extLst>
                <a:ext uri="{FF2B5EF4-FFF2-40B4-BE49-F238E27FC236}">
                  <a16:creationId xmlns:a16="http://schemas.microsoft.com/office/drawing/2014/main" id="{506BC8F2-1F55-950F-ADAB-D65A50B9ED9B}"/>
                </a:ext>
              </a:extLst>
            </p:cNvPr>
            <p:cNvSpPr txBox="1"/>
            <p:nvPr/>
          </p:nvSpPr>
          <p:spPr bwMode="auto">
            <a:xfrm>
              <a:off x="873884" y="269352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99" name="TextBox 98">
              <a:extLst>
                <a:ext uri="{FF2B5EF4-FFF2-40B4-BE49-F238E27FC236}">
                  <a16:creationId xmlns:a16="http://schemas.microsoft.com/office/drawing/2014/main" id="{B4709845-CB31-9E08-14B9-4209E9F22144}"/>
                </a:ext>
              </a:extLst>
            </p:cNvPr>
            <p:cNvSpPr txBox="1"/>
            <p:nvPr/>
          </p:nvSpPr>
          <p:spPr bwMode="auto">
            <a:xfrm>
              <a:off x="873884" y="302931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100" name="TextBox 99">
              <a:extLst>
                <a:ext uri="{FF2B5EF4-FFF2-40B4-BE49-F238E27FC236}">
                  <a16:creationId xmlns:a16="http://schemas.microsoft.com/office/drawing/2014/main" id="{A08A83E9-8A63-087F-BB5B-100752A157AA}"/>
                </a:ext>
              </a:extLst>
            </p:cNvPr>
            <p:cNvSpPr txBox="1"/>
            <p:nvPr/>
          </p:nvSpPr>
          <p:spPr bwMode="auto">
            <a:xfrm>
              <a:off x="873884" y="336145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101" name="TextBox 100">
              <a:extLst>
                <a:ext uri="{FF2B5EF4-FFF2-40B4-BE49-F238E27FC236}">
                  <a16:creationId xmlns:a16="http://schemas.microsoft.com/office/drawing/2014/main" id="{5767C932-FADC-DE31-1912-DD65D7ECD0B8}"/>
                </a:ext>
              </a:extLst>
            </p:cNvPr>
            <p:cNvSpPr txBox="1"/>
            <p:nvPr/>
          </p:nvSpPr>
          <p:spPr bwMode="auto">
            <a:xfrm>
              <a:off x="873884" y="369724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102" name="TextBox 101">
              <a:extLst>
                <a:ext uri="{FF2B5EF4-FFF2-40B4-BE49-F238E27FC236}">
                  <a16:creationId xmlns:a16="http://schemas.microsoft.com/office/drawing/2014/main" id="{7A4CBC14-DABD-1E47-CE0D-46C267DD2EDE}"/>
                </a:ext>
              </a:extLst>
            </p:cNvPr>
            <p:cNvSpPr txBox="1"/>
            <p:nvPr/>
          </p:nvSpPr>
          <p:spPr bwMode="auto">
            <a:xfrm>
              <a:off x="965255" y="4035804"/>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grpSp>
      <p:grpSp>
        <p:nvGrpSpPr>
          <p:cNvPr id="103" name="Group 102">
            <a:extLst>
              <a:ext uri="{FF2B5EF4-FFF2-40B4-BE49-F238E27FC236}">
                <a16:creationId xmlns:a16="http://schemas.microsoft.com/office/drawing/2014/main" id="{9C428ACE-15B7-B714-EABB-86BA6BD764FA}"/>
              </a:ext>
            </a:extLst>
          </p:cNvPr>
          <p:cNvGrpSpPr/>
          <p:nvPr/>
        </p:nvGrpSpPr>
        <p:grpSpPr>
          <a:xfrm>
            <a:off x="6506346" y="4932907"/>
            <a:ext cx="3965695" cy="307777"/>
            <a:chOff x="1079624" y="4229100"/>
            <a:chExt cx="3965695" cy="307777"/>
          </a:xfrm>
        </p:grpSpPr>
        <p:sp>
          <p:nvSpPr>
            <p:cNvPr id="104" name="TextBox 103">
              <a:extLst>
                <a:ext uri="{FF2B5EF4-FFF2-40B4-BE49-F238E27FC236}">
                  <a16:creationId xmlns:a16="http://schemas.microsoft.com/office/drawing/2014/main" id="{EC615E5C-D0C3-1457-5F99-D53ECD799F9A}"/>
                </a:ext>
              </a:extLst>
            </p:cNvPr>
            <p:cNvSpPr txBox="1"/>
            <p:nvPr/>
          </p:nvSpPr>
          <p:spPr bwMode="auto">
            <a:xfrm>
              <a:off x="1079624"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07" name="TextBox 106">
              <a:extLst>
                <a:ext uri="{FF2B5EF4-FFF2-40B4-BE49-F238E27FC236}">
                  <a16:creationId xmlns:a16="http://schemas.microsoft.com/office/drawing/2014/main" id="{97B6CD40-33D7-2978-DD7F-36D48D626081}"/>
                </a:ext>
              </a:extLst>
            </p:cNvPr>
            <p:cNvSpPr txBox="1"/>
            <p:nvPr/>
          </p:nvSpPr>
          <p:spPr bwMode="auto">
            <a:xfrm>
              <a:off x="1758877"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110" name="TextBox 109">
              <a:extLst>
                <a:ext uri="{FF2B5EF4-FFF2-40B4-BE49-F238E27FC236}">
                  <a16:creationId xmlns:a16="http://schemas.microsoft.com/office/drawing/2014/main" id="{D24903B9-D588-7562-173A-3D702AEDBA35}"/>
                </a:ext>
              </a:extLst>
            </p:cNvPr>
            <p:cNvSpPr txBox="1"/>
            <p:nvPr/>
          </p:nvSpPr>
          <p:spPr bwMode="auto">
            <a:xfrm>
              <a:off x="2471983"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113" name="TextBox 112">
              <a:extLst>
                <a:ext uri="{FF2B5EF4-FFF2-40B4-BE49-F238E27FC236}">
                  <a16:creationId xmlns:a16="http://schemas.microsoft.com/office/drawing/2014/main" id="{85B6966B-2561-CB3E-23B6-693A18A3F747}"/>
                </a:ext>
              </a:extLst>
            </p:cNvPr>
            <p:cNvSpPr txBox="1"/>
            <p:nvPr/>
          </p:nvSpPr>
          <p:spPr bwMode="auto">
            <a:xfrm>
              <a:off x="3212131"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36</a:t>
              </a:r>
            </a:p>
          </p:txBody>
        </p:sp>
        <p:sp>
          <p:nvSpPr>
            <p:cNvPr id="116" name="TextBox 115">
              <a:extLst>
                <a:ext uri="{FF2B5EF4-FFF2-40B4-BE49-F238E27FC236}">
                  <a16:creationId xmlns:a16="http://schemas.microsoft.com/office/drawing/2014/main" id="{A81AF094-6C19-4C0C-15AC-59B9B0077F37}"/>
                </a:ext>
              </a:extLst>
            </p:cNvPr>
            <p:cNvSpPr txBox="1"/>
            <p:nvPr/>
          </p:nvSpPr>
          <p:spPr bwMode="auto">
            <a:xfrm>
              <a:off x="3938168"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48</a:t>
              </a:r>
            </a:p>
          </p:txBody>
        </p:sp>
        <p:sp>
          <p:nvSpPr>
            <p:cNvPr id="118" name="TextBox 117">
              <a:extLst>
                <a:ext uri="{FF2B5EF4-FFF2-40B4-BE49-F238E27FC236}">
                  <a16:creationId xmlns:a16="http://schemas.microsoft.com/office/drawing/2014/main" id="{55AF528B-A833-76A4-EF34-80039765D275}"/>
                </a:ext>
              </a:extLst>
            </p:cNvPr>
            <p:cNvSpPr txBox="1"/>
            <p:nvPr/>
          </p:nvSpPr>
          <p:spPr bwMode="auto">
            <a:xfrm>
              <a:off x="4677911"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grpSp>
      <p:grpSp>
        <p:nvGrpSpPr>
          <p:cNvPr id="124" name="Group 123">
            <a:extLst>
              <a:ext uri="{FF2B5EF4-FFF2-40B4-BE49-F238E27FC236}">
                <a16:creationId xmlns:a16="http://schemas.microsoft.com/office/drawing/2014/main" id="{47FBE93E-024D-D7D6-F9FC-37E6BA6503A2}"/>
              </a:ext>
            </a:extLst>
          </p:cNvPr>
          <p:cNvGrpSpPr/>
          <p:nvPr/>
        </p:nvGrpSpPr>
        <p:grpSpPr>
          <a:xfrm>
            <a:off x="1759793" y="5511098"/>
            <a:ext cx="2659990" cy="307777"/>
            <a:chOff x="1079624" y="4229100"/>
            <a:chExt cx="2659990" cy="307777"/>
          </a:xfrm>
        </p:grpSpPr>
        <p:sp>
          <p:nvSpPr>
            <p:cNvPr id="125" name="TextBox 124">
              <a:extLst>
                <a:ext uri="{FF2B5EF4-FFF2-40B4-BE49-F238E27FC236}">
                  <a16:creationId xmlns:a16="http://schemas.microsoft.com/office/drawing/2014/main" id="{37E8C4BF-2465-1D1E-EB04-488F32D46D0F}"/>
                </a:ext>
              </a:extLst>
            </p:cNvPr>
            <p:cNvSpPr txBox="1"/>
            <p:nvPr/>
          </p:nvSpPr>
          <p:spPr bwMode="auto">
            <a:xfrm>
              <a:off x="1079624"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26" name="TextBox 125">
              <a:extLst>
                <a:ext uri="{FF2B5EF4-FFF2-40B4-BE49-F238E27FC236}">
                  <a16:creationId xmlns:a16="http://schemas.microsoft.com/office/drawing/2014/main" id="{FC90AE72-650E-FDBE-AAD2-049FEA91DF2C}"/>
                </a:ext>
              </a:extLst>
            </p:cNvPr>
            <p:cNvSpPr txBox="1"/>
            <p:nvPr/>
          </p:nvSpPr>
          <p:spPr bwMode="auto">
            <a:xfrm>
              <a:off x="1580997" y="4229100"/>
              <a:ext cx="412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2.5</a:t>
              </a:r>
            </a:p>
          </p:txBody>
        </p:sp>
        <p:sp>
          <p:nvSpPr>
            <p:cNvPr id="127" name="TextBox 126">
              <a:extLst>
                <a:ext uri="{FF2B5EF4-FFF2-40B4-BE49-F238E27FC236}">
                  <a16:creationId xmlns:a16="http://schemas.microsoft.com/office/drawing/2014/main" id="{5CD21F30-7535-DA71-B905-1592853D5470}"/>
                </a:ext>
              </a:extLst>
            </p:cNvPr>
            <p:cNvSpPr txBox="1"/>
            <p:nvPr/>
          </p:nvSpPr>
          <p:spPr bwMode="auto">
            <a:xfrm>
              <a:off x="2141566" y="4229100"/>
              <a:ext cx="412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5.0</a:t>
              </a:r>
            </a:p>
          </p:txBody>
        </p:sp>
        <p:sp>
          <p:nvSpPr>
            <p:cNvPr id="128" name="TextBox 127">
              <a:extLst>
                <a:ext uri="{FF2B5EF4-FFF2-40B4-BE49-F238E27FC236}">
                  <a16:creationId xmlns:a16="http://schemas.microsoft.com/office/drawing/2014/main" id="{EC3C0A16-A74F-63C2-B23B-EA8F0AC7FAFA}"/>
                </a:ext>
              </a:extLst>
            </p:cNvPr>
            <p:cNvSpPr txBox="1"/>
            <p:nvPr/>
          </p:nvSpPr>
          <p:spPr bwMode="auto">
            <a:xfrm>
              <a:off x="2702525" y="4229100"/>
              <a:ext cx="412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7.5</a:t>
              </a:r>
            </a:p>
          </p:txBody>
        </p:sp>
        <p:sp>
          <p:nvSpPr>
            <p:cNvPr id="129" name="TextBox 128">
              <a:extLst>
                <a:ext uri="{FF2B5EF4-FFF2-40B4-BE49-F238E27FC236}">
                  <a16:creationId xmlns:a16="http://schemas.microsoft.com/office/drawing/2014/main" id="{E9838D20-1162-2263-4C29-B67663890244}"/>
                </a:ext>
              </a:extLst>
            </p:cNvPr>
            <p:cNvSpPr txBox="1"/>
            <p:nvPr/>
          </p:nvSpPr>
          <p:spPr bwMode="auto">
            <a:xfrm>
              <a:off x="3235950" y="4229100"/>
              <a:ext cx="5036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grpSp>
      <p:grpSp>
        <p:nvGrpSpPr>
          <p:cNvPr id="131" name="Group 130">
            <a:extLst>
              <a:ext uri="{FF2B5EF4-FFF2-40B4-BE49-F238E27FC236}">
                <a16:creationId xmlns:a16="http://schemas.microsoft.com/office/drawing/2014/main" id="{0B127DC0-3005-AAB2-0B6D-148178380B39}"/>
              </a:ext>
            </a:extLst>
          </p:cNvPr>
          <p:cNvGrpSpPr/>
          <p:nvPr/>
        </p:nvGrpSpPr>
        <p:grpSpPr>
          <a:xfrm>
            <a:off x="1610942" y="3344605"/>
            <a:ext cx="3563335" cy="307777"/>
            <a:chOff x="1079624" y="4229100"/>
            <a:chExt cx="3563335" cy="307777"/>
          </a:xfrm>
        </p:grpSpPr>
        <p:sp>
          <p:nvSpPr>
            <p:cNvPr id="132" name="TextBox 131">
              <a:extLst>
                <a:ext uri="{FF2B5EF4-FFF2-40B4-BE49-F238E27FC236}">
                  <a16:creationId xmlns:a16="http://schemas.microsoft.com/office/drawing/2014/main" id="{8E77953E-21E8-BC14-FB65-2C25A421F105}"/>
                </a:ext>
              </a:extLst>
            </p:cNvPr>
            <p:cNvSpPr txBox="1"/>
            <p:nvPr/>
          </p:nvSpPr>
          <p:spPr bwMode="auto">
            <a:xfrm>
              <a:off x="1079624"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33" name="TextBox 132">
              <a:extLst>
                <a:ext uri="{FF2B5EF4-FFF2-40B4-BE49-F238E27FC236}">
                  <a16:creationId xmlns:a16="http://schemas.microsoft.com/office/drawing/2014/main" id="{6FE8509E-66D2-3DD0-400C-4D4F61C8AA73}"/>
                </a:ext>
              </a:extLst>
            </p:cNvPr>
            <p:cNvSpPr txBox="1"/>
            <p:nvPr/>
          </p:nvSpPr>
          <p:spPr bwMode="auto">
            <a:xfrm>
              <a:off x="1539252" y="4229100"/>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a:t>
              </a:r>
            </a:p>
          </p:txBody>
        </p:sp>
        <p:sp>
          <p:nvSpPr>
            <p:cNvPr id="134" name="TextBox 133">
              <a:extLst>
                <a:ext uri="{FF2B5EF4-FFF2-40B4-BE49-F238E27FC236}">
                  <a16:creationId xmlns:a16="http://schemas.microsoft.com/office/drawing/2014/main" id="{9DBD30F8-8716-AECE-1DC3-EBC634C2272E}"/>
                </a:ext>
              </a:extLst>
            </p:cNvPr>
            <p:cNvSpPr txBox="1"/>
            <p:nvPr/>
          </p:nvSpPr>
          <p:spPr bwMode="auto">
            <a:xfrm>
              <a:off x="1952818"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135" name="TextBox 134">
              <a:extLst>
                <a:ext uri="{FF2B5EF4-FFF2-40B4-BE49-F238E27FC236}">
                  <a16:creationId xmlns:a16="http://schemas.microsoft.com/office/drawing/2014/main" id="{CD2ECEE9-5F6C-23FA-96CC-211C5EADDAA4}"/>
                </a:ext>
              </a:extLst>
            </p:cNvPr>
            <p:cNvSpPr txBox="1"/>
            <p:nvPr/>
          </p:nvSpPr>
          <p:spPr bwMode="auto">
            <a:xfrm>
              <a:off x="2418381"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a:t>
              </a:r>
            </a:p>
          </p:txBody>
        </p:sp>
        <p:sp>
          <p:nvSpPr>
            <p:cNvPr id="136" name="TextBox 135">
              <a:extLst>
                <a:ext uri="{FF2B5EF4-FFF2-40B4-BE49-F238E27FC236}">
                  <a16:creationId xmlns:a16="http://schemas.microsoft.com/office/drawing/2014/main" id="{35AF2BEF-F6CB-CE30-FA78-4986B7A520BA}"/>
                </a:ext>
              </a:extLst>
            </p:cNvPr>
            <p:cNvSpPr txBox="1"/>
            <p:nvPr/>
          </p:nvSpPr>
          <p:spPr bwMode="auto">
            <a:xfrm>
              <a:off x="2883343"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137" name="TextBox 136">
              <a:extLst>
                <a:ext uri="{FF2B5EF4-FFF2-40B4-BE49-F238E27FC236}">
                  <a16:creationId xmlns:a16="http://schemas.microsoft.com/office/drawing/2014/main" id="{9909A363-455B-AA0B-401B-772D45F2B527}"/>
                </a:ext>
              </a:extLst>
            </p:cNvPr>
            <p:cNvSpPr txBox="1"/>
            <p:nvPr/>
          </p:nvSpPr>
          <p:spPr bwMode="auto">
            <a:xfrm>
              <a:off x="4275551"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35</a:t>
              </a:r>
            </a:p>
          </p:txBody>
        </p:sp>
      </p:grpSp>
      <p:sp>
        <p:nvSpPr>
          <p:cNvPr id="138" name="TextBox 137">
            <a:extLst>
              <a:ext uri="{FF2B5EF4-FFF2-40B4-BE49-F238E27FC236}">
                <a16:creationId xmlns:a16="http://schemas.microsoft.com/office/drawing/2014/main" id="{ADCF2226-186D-F5A4-A3EE-4449A60D0B9A}"/>
              </a:ext>
            </a:extLst>
          </p:cNvPr>
          <p:cNvSpPr txBox="1"/>
          <p:nvPr/>
        </p:nvSpPr>
        <p:spPr bwMode="auto">
          <a:xfrm>
            <a:off x="4354269" y="334644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30</a:t>
            </a:r>
          </a:p>
        </p:txBody>
      </p:sp>
      <p:sp>
        <p:nvSpPr>
          <p:cNvPr id="139" name="TextBox 138">
            <a:extLst>
              <a:ext uri="{FF2B5EF4-FFF2-40B4-BE49-F238E27FC236}">
                <a16:creationId xmlns:a16="http://schemas.microsoft.com/office/drawing/2014/main" id="{D4C8BFF3-A2C3-F7E1-1B20-8D1DDA7D64D0}"/>
              </a:ext>
            </a:extLst>
          </p:cNvPr>
          <p:cNvSpPr txBox="1"/>
          <p:nvPr/>
        </p:nvSpPr>
        <p:spPr bwMode="auto">
          <a:xfrm>
            <a:off x="3879548" y="334644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25</a:t>
            </a:r>
          </a:p>
        </p:txBody>
      </p:sp>
      <p:pic>
        <p:nvPicPr>
          <p:cNvPr id="141" name="Graphic 140">
            <a:extLst>
              <a:ext uri="{FF2B5EF4-FFF2-40B4-BE49-F238E27FC236}">
                <a16:creationId xmlns:a16="http://schemas.microsoft.com/office/drawing/2014/main" id="{D1C91702-B59D-3B34-24E1-14E4F8D90F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2165" y="1594441"/>
            <a:ext cx="2324210" cy="1765445"/>
          </a:xfrm>
          <a:prstGeom prst="rect">
            <a:avLst/>
          </a:prstGeom>
        </p:spPr>
      </p:pic>
      <p:pic>
        <p:nvPicPr>
          <p:cNvPr id="143" name="Graphic 142">
            <a:extLst>
              <a:ext uri="{FF2B5EF4-FFF2-40B4-BE49-F238E27FC236}">
                <a16:creationId xmlns:a16="http://schemas.microsoft.com/office/drawing/2014/main" id="{49C609F8-BE0B-B7BC-724B-D792867B28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2166" y="1607935"/>
            <a:ext cx="2978016" cy="1734707"/>
          </a:xfrm>
          <a:prstGeom prst="rect">
            <a:avLst/>
          </a:prstGeom>
        </p:spPr>
      </p:pic>
      <p:sp>
        <p:nvSpPr>
          <p:cNvPr id="59" name="Freeform 58">
            <a:extLst>
              <a:ext uri="{FF2B5EF4-FFF2-40B4-BE49-F238E27FC236}">
                <a16:creationId xmlns:a16="http://schemas.microsoft.com/office/drawing/2014/main" id="{7A8E200E-EA8A-D9E2-F823-3368A355CA25}"/>
              </a:ext>
            </a:extLst>
          </p:cNvPr>
          <p:cNvSpPr/>
          <p:nvPr/>
        </p:nvSpPr>
        <p:spPr bwMode="auto">
          <a:xfrm>
            <a:off x="1744575" y="1628628"/>
            <a:ext cx="3268750" cy="1693538"/>
          </a:xfrm>
          <a:custGeom>
            <a:avLst/>
            <a:gdLst>
              <a:gd name="connsiteX0" fmla="*/ 0 w 3646905"/>
              <a:gd name="connsiteY0" fmla="*/ 0 h 2887579"/>
              <a:gd name="connsiteX1" fmla="*/ 0 w 3646905"/>
              <a:gd name="connsiteY1" fmla="*/ 2887579 h 2887579"/>
              <a:gd name="connsiteX2" fmla="*/ 3646905 w 3646905"/>
              <a:gd name="connsiteY2" fmla="*/ 2887579 h 2887579"/>
            </a:gdLst>
            <a:ahLst/>
            <a:cxnLst>
              <a:cxn ang="0">
                <a:pos x="connsiteX0" y="connsiteY0"/>
              </a:cxn>
              <a:cxn ang="0">
                <a:pos x="connsiteX1" y="connsiteY1"/>
              </a:cxn>
              <a:cxn ang="0">
                <a:pos x="connsiteX2" y="connsiteY2"/>
              </a:cxn>
            </a:cxnLst>
            <a:rect l="l" t="t" r="r" b="b"/>
            <a:pathLst>
              <a:path w="3646905" h="2887579">
                <a:moveTo>
                  <a:pt x="0" y="0"/>
                </a:moveTo>
                <a:lnTo>
                  <a:pt x="0" y="2887579"/>
                </a:lnTo>
                <a:lnTo>
                  <a:pt x="3646905" y="2887579"/>
                </a:lnTo>
              </a:path>
            </a:pathLst>
          </a:custGeom>
          <a:noFill/>
          <a:ln w="28575">
            <a:solidFill>
              <a:schemeClr val="bg1"/>
            </a:solidFill>
            <a:miter lim="800000"/>
            <a:headEnd/>
            <a:tailEnd/>
          </a:ln>
        </p:spPr>
        <p:txBody>
          <a:bodyPr rtlCol="0" anchor="ctr"/>
          <a:lstStyle/>
          <a:p>
            <a:pPr algn="ctr"/>
            <a:endParaRPr lang="en-US" dirty="0"/>
          </a:p>
        </p:txBody>
      </p:sp>
      <p:pic>
        <p:nvPicPr>
          <p:cNvPr id="147" name="Graphic 146">
            <a:extLst>
              <a:ext uri="{FF2B5EF4-FFF2-40B4-BE49-F238E27FC236}">
                <a16:creationId xmlns:a16="http://schemas.microsoft.com/office/drawing/2014/main" id="{825A2758-FFE1-289E-2FCA-040CA77758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3971" y="3811723"/>
            <a:ext cx="2775965" cy="1623967"/>
          </a:xfrm>
          <a:prstGeom prst="rect">
            <a:avLst/>
          </a:prstGeom>
        </p:spPr>
      </p:pic>
      <p:pic>
        <p:nvPicPr>
          <p:cNvPr id="149" name="Graphic 148">
            <a:extLst>
              <a:ext uri="{FF2B5EF4-FFF2-40B4-BE49-F238E27FC236}">
                <a16:creationId xmlns:a16="http://schemas.microsoft.com/office/drawing/2014/main" id="{255C634E-8348-D401-E634-A385DA8715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77146" y="3810734"/>
            <a:ext cx="2670352" cy="1706997"/>
          </a:xfrm>
          <a:prstGeom prst="rect">
            <a:avLst/>
          </a:prstGeom>
        </p:spPr>
      </p:pic>
      <p:sp>
        <p:nvSpPr>
          <p:cNvPr id="58" name="Freeform 57">
            <a:extLst>
              <a:ext uri="{FF2B5EF4-FFF2-40B4-BE49-F238E27FC236}">
                <a16:creationId xmlns:a16="http://schemas.microsoft.com/office/drawing/2014/main" id="{DDA7BBFF-F55C-75D5-50B8-1FCF22D1E2F7}"/>
              </a:ext>
            </a:extLst>
          </p:cNvPr>
          <p:cNvSpPr/>
          <p:nvPr/>
        </p:nvSpPr>
        <p:spPr bwMode="auto">
          <a:xfrm>
            <a:off x="1897314" y="3796209"/>
            <a:ext cx="2750110" cy="1702993"/>
          </a:xfrm>
          <a:custGeom>
            <a:avLst/>
            <a:gdLst>
              <a:gd name="connsiteX0" fmla="*/ 0 w 3646905"/>
              <a:gd name="connsiteY0" fmla="*/ 0 h 2887579"/>
              <a:gd name="connsiteX1" fmla="*/ 0 w 3646905"/>
              <a:gd name="connsiteY1" fmla="*/ 2887579 h 2887579"/>
              <a:gd name="connsiteX2" fmla="*/ 3646905 w 3646905"/>
              <a:gd name="connsiteY2" fmla="*/ 2887579 h 2887579"/>
            </a:gdLst>
            <a:ahLst/>
            <a:cxnLst>
              <a:cxn ang="0">
                <a:pos x="connsiteX0" y="connsiteY0"/>
              </a:cxn>
              <a:cxn ang="0">
                <a:pos x="connsiteX1" y="connsiteY1"/>
              </a:cxn>
              <a:cxn ang="0">
                <a:pos x="connsiteX2" y="connsiteY2"/>
              </a:cxn>
            </a:cxnLst>
            <a:rect l="l" t="t" r="r" b="b"/>
            <a:pathLst>
              <a:path w="3646905" h="2887579">
                <a:moveTo>
                  <a:pt x="0" y="0"/>
                </a:moveTo>
                <a:lnTo>
                  <a:pt x="0" y="2887579"/>
                </a:lnTo>
                <a:lnTo>
                  <a:pt x="3646905" y="2887579"/>
                </a:lnTo>
              </a:path>
            </a:pathLst>
          </a:custGeom>
          <a:noFill/>
          <a:ln w="28575">
            <a:solidFill>
              <a:schemeClr val="bg1"/>
            </a:solidFill>
            <a:miter lim="800000"/>
            <a:headEnd/>
            <a:tailEnd/>
          </a:ln>
        </p:spPr>
        <p:txBody>
          <a:bodyPr rtlCol="0" anchor="ctr"/>
          <a:lstStyle/>
          <a:p>
            <a:pPr algn="ctr"/>
            <a:endParaRPr lang="en-US" dirty="0"/>
          </a:p>
        </p:txBody>
      </p:sp>
      <p:pic>
        <p:nvPicPr>
          <p:cNvPr id="155" name="Graphic 154">
            <a:extLst>
              <a:ext uri="{FF2B5EF4-FFF2-40B4-BE49-F238E27FC236}">
                <a16:creationId xmlns:a16="http://schemas.microsoft.com/office/drawing/2014/main" id="{0989738F-01C2-B4A6-CE5E-8CA595BAE06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25570" y="2026864"/>
            <a:ext cx="3662767" cy="2887579"/>
          </a:xfrm>
          <a:prstGeom prst="rect">
            <a:avLst/>
          </a:prstGeom>
        </p:spPr>
      </p:pic>
      <p:pic>
        <p:nvPicPr>
          <p:cNvPr id="151" name="Graphic 150">
            <a:extLst>
              <a:ext uri="{FF2B5EF4-FFF2-40B4-BE49-F238E27FC236}">
                <a16:creationId xmlns:a16="http://schemas.microsoft.com/office/drawing/2014/main" id="{318A2AD3-85A1-29C6-864D-7C47A731FF0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25571" y="2030041"/>
            <a:ext cx="3690035" cy="2373683"/>
          </a:xfrm>
          <a:prstGeom prst="rect">
            <a:avLst/>
          </a:prstGeom>
        </p:spPr>
      </p:pic>
      <p:sp>
        <p:nvSpPr>
          <p:cNvPr id="29" name="Freeform 28">
            <a:extLst>
              <a:ext uri="{FF2B5EF4-FFF2-40B4-BE49-F238E27FC236}">
                <a16:creationId xmlns:a16="http://schemas.microsoft.com/office/drawing/2014/main" id="{6A0EFC17-B8FE-FFD5-4064-D90F7024467E}"/>
              </a:ext>
            </a:extLst>
          </p:cNvPr>
          <p:cNvSpPr/>
          <p:nvPr/>
        </p:nvSpPr>
        <p:spPr bwMode="auto">
          <a:xfrm>
            <a:off x="6641432" y="2030042"/>
            <a:ext cx="3646905" cy="2887579"/>
          </a:xfrm>
          <a:custGeom>
            <a:avLst/>
            <a:gdLst>
              <a:gd name="connsiteX0" fmla="*/ 0 w 3646905"/>
              <a:gd name="connsiteY0" fmla="*/ 0 h 2887579"/>
              <a:gd name="connsiteX1" fmla="*/ 0 w 3646905"/>
              <a:gd name="connsiteY1" fmla="*/ 2887579 h 2887579"/>
              <a:gd name="connsiteX2" fmla="*/ 3646905 w 3646905"/>
              <a:gd name="connsiteY2" fmla="*/ 2887579 h 2887579"/>
            </a:gdLst>
            <a:ahLst/>
            <a:cxnLst>
              <a:cxn ang="0">
                <a:pos x="connsiteX0" y="connsiteY0"/>
              </a:cxn>
              <a:cxn ang="0">
                <a:pos x="connsiteX1" y="connsiteY1"/>
              </a:cxn>
              <a:cxn ang="0">
                <a:pos x="connsiteX2" y="connsiteY2"/>
              </a:cxn>
            </a:cxnLst>
            <a:rect l="l" t="t" r="r" b="b"/>
            <a:pathLst>
              <a:path w="3646905" h="2887579">
                <a:moveTo>
                  <a:pt x="0" y="0"/>
                </a:moveTo>
                <a:lnTo>
                  <a:pt x="0" y="2887579"/>
                </a:lnTo>
                <a:lnTo>
                  <a:pt x="3646905" y="2887579"/>
                </a:lnTo>
              </a:path>
            </a:pathLst>
          </a:custGeom>
          <a:noFill/>
          <a:ln w="28575">
            <a:solidFill>
              <a:schemeClr val="bg1"/>
            </a:solidFill>
            <a:miter lim="800000"/>
            <a:headEnd/>
            <a:tailEnd/>
          </a:ln>
        </p:spPr>
        <p:txBody>
          <a:bodyPr rtlCol="0" anchor="ctr"/>
          <a:lstStyle/>
          <a:p>
            <a:pPr algn="ctr"/>
            <a:endParaRPr lang="en-US" dirty="0"/>
          </a:p>
        </p:txBody>
      </p:sp>
    </p:spTree>
    <p:extLst>
      <p:ext uri="{BB962C8B-B14F-4D97-AF65-F5344CB8AC3E}">
        <p14:creationId xmlns:p14="http://schemas.microsoft.com/office/powerpoint/2010/main" val="1788507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latin typeface="+mj-lt"/>
                <a:cs typeface="Arial" panose="020B0604020202020204" pitchFamily="34" charset="0"/>
              </a:rPr>
              <a:t>Randomized Trial of FOLFOXIRI vs FOLFIRI in </a:t>
            </a:r>
            <a:br>
              <a:rPr lang="en-US" b="1" dirty="0">
                <a:latin typeface="+mj-lt"/>
                <a:cs typeface="Arial" panose="020B0604020202020204" pitchFamily="34" charset="0"/>
              </a:rPr>
            </a:br>
            <a:r>
              <a:rPr lang="en-US" b="1" dirty="0">
                <a:latin typeface="+mj-lt"/>
                <a:cs typeface="Arial" panose="020B0604020202020204" pitchFamily="34" charset="0"/>
              </a:rPr>
              <a:t>Metastatic CRC</a:t>
            </a:r>
          </a:p>
        </p:txBody>
      </p:sp>
      <p:sp>
        <p:nvSpPr>
          <p:cNvPr id="3" name="TextBox 2">
            <a:extLst>
              <a:ext uri="{FF2B5EF4-FFF2-40B4-BE49-F238E27FC236}">
                <a16:creationId xmlns:a16="http://schemas.microsoft.com/office/drawing/2014/main" id="{4A5AB368-442D-2E5B-DA13-A9E4AD661163}"/>
              </a:ext>
            </a:extLst>
          </p:cNvPr>
          <p:cNvSpPr txBox="1"/>
          <p:nvPr/>
        </p:nvSpPr>
        <p:spPr bwMode="auto">
          <a:xfrm>
            <a:off x="609759" y="5964102"/>
            <a:ext cx="73054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342900" indent="-342900" algn="l">
              <a:lnSpc>
                <a:spcPct val="100000"/>
              </a:lnSpc>
              <a:spcBef>
                <a:spcPct val="50000"/>
              </a:spcBef>
              <a:spcAft>
                <a:spcPct val="0"/>
              </a:spcAft>
              <a:buClrTx/>
              <a:buFont typeface="Wingdings" panose="05000000000000000000" pitchFamily="2" charset="2"/>
              <a:buChar char="§"/>
            </a:pPr>
            <a:r>
              <a:rPr lang="en-US" sz="2200" dirty="0">
                <a:solidFill>
                  <a:schemeClr val="bg1"/>
                </a:solidFill>
                <a:cs typeface="Arial" panose="020B0604020202020204" pitchFamily="34" charset="0"/>
              </a:rPr>
              <a:t>FOLFOXIRI resulted in longer PFS and OS vs FOLFIRI</a:t>
            </a:r>
            <a:endParaRPr lang="en-US" sz="2200" dirty="0">
              <a:solidFill>
                <a:schemeClr val="bg1"/>
              </a:solidFill>
            </a:endParaRPr>
          </a:p>
        </p:txBody>
      </p:sp>
      <p:sp>
        <p:nvSpPr>
          <p:cNvPr id="4" name="Text Box 15">
            <a:extLst>
              <a:ext uri="{FF2B5EF4-FFF2-40B4-BE49-F238E27FC236}">
                <a16:creationId xmlns:a16="http://schemas.microsoft.com/office/drawing/2014/main" id="{880028AC-0170-35F0-95C8-0CF81263CEE5}"/>
              </a:ext>
            </a:extLst>
          </p:cNvPr>
          <p:cNvSpPr txBox="1">
            <a:spLocks noChangeArrowheads="1"/>
          </p:cNvSpPr>
          <p:nvPr/>
        </p:nvSpPr>
        <p:spPr bwMode="auto">
          <a:xfrm>
            <a:off x="412751" y="637341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1200" b="0" dirty="0">
                <a:solidFill>
                  <a:schemeClr val="bg2"/>
                </a:solidFill>
                <a:latin typeface="+mn-lt"/>
              </a:rPr>
              <a:t>Masi. J Natl Cancer Inst. 2011;103:21.</a:t>
            </a:r>
            <a:endParaRPr lang="fr-FR" sz="1200" b="0" dirty="0">
              <a:solidFill>
                <a:schemeClr val="bg2"/>
              </a:solidFill>
              <a:latin typeface="+mn-lt"/>
            </a:endParaRPr>
          </a:p>
        </p:txBody>
      </p:sp>
      <p:sp>
        <p:nvSpPr>
          <p:cNvPr id="5" name="TextBox 4">
            <a:extLst>
              <a:ext uri="{FF2B5EF4-FFF2-40B4-BE49-F238E27FC236}">
                <a16:creationId xmlns:a16="http://schemas.microsoft.com/office/drawing/2014/main" id="{824F8FD7-E52B-56EC-26B9-B71873D3D6E6}"/>
              </a:ext>
            </a:extLst>
          </p:cNvPr>
          <p:cNvSpPr txBox="1"/>
          <p:nvPr/>
        </p:nvSpPr>
        <p:spPr bwMode="auto">
          <a:xfrm>
            <a:off x="2638480" y="1350423"/>
            <a:ext cx="14494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PFS</a:t>
            </a:r>
          </a:p>
        </p:txBody>
      </p:sp>
      <p:sp>
        <p:nvSpPr>
          <p:cNvPr id="6" name="TextBox 5">
            <a:extLst>
              <a:ext uri="{FF2B5EF4-FFF2-40B4-BE49-F238E27FC236}">
                <a16:creationId xmlns:a16="http://schemas.microsoft.com/office/drawing/2014/main" id="{74E897A1-AA19-4348-485C-021DA975B47C}"/>
              </a:ext>
            </a:extLst>
          </p:cNvPr>
          <p:cNvSpPr txBox="1"/>
          <p:nvPr/>
        </p:nvSpPr>
        <p:spPr bwMode="auto">
          <a:xfrm>
            <a:off x="8103078" y="1320263"/>
            <a:ext cx="14494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OS</a:t>
            </a:r>
          </a:p>
        </p:txBody>
      </p:sp>
      <p:sp>
        <p:nvSpPr>
          <p:cNvPr id="8" name="TextBox 7">
            <a:extLst>
              <a:ext uri="{FF2B5EF4-FFF2-40B4-BE49-F238E27FC236}">
                <a16:creationId xmlns:a16="http://schemas.microsoft.com/office/drawing/2014/main" id="{1844B135-67A1-4B05-BA82-92052A83B540}"/>
              </a:ext>
            </a:extLst>
          </p:cNvPr>
          <p:cNvSpPr txBox="1"/>
          <p:nvPr/>
        </p:nvSpPr>
        <p:spPr bwMode="auto">
          <a:xfrm rot="16200000">
            <a:off x="945925" y="2785378"/>
            <a:ext cx="8071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PFS (%)</a:t>
            </a:r>
          </a:p>
        </p:txBody>
      </p:sp>
      <p:sp>
        <p:nvSpPr>
          <p:cNvPr id="9" name="TextBox 8">
            <a:extLst>
              <a:ext uri="{FF2B5EF4-FFF2-40B4-BE49-F238E27FC236}">
                <a16:creationId xmlns:a16="http://schemas.microsoft.com/office/drawing/2014/main" id="{25DD820C-ABFC-F18A-3EDF-93C54B814979}"/>
              </a:ext>
            </a:extLst>
          </p:cNvPr>
          <p:cNvSpPr txBox="1"/>
          <p:nvPr/>
        </p:nvSpPr>
        <p:spPr bwMode="auto">
          <a:xfrm rot="16200000">
            <a:off x="6262414" y="2785378"/>
            <a:ext cx="7457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OS (%)</a:t>
            </a:r>
          </a:p>
        </p:txBody>
      </p:sp>
      <p:grpSp>
        <p:nvGrpSpPr>
          <p:cNvPr id="10" name="Group 9">
            <a:extLst>
              <a:ext uri="{FF2B5EF4-FFF2-40B4-BE49-F238E27FC236}">
                <a16:creationId xmlns:a16="http://schemas.microsoft.com/office/drawing/2014/main" id="{99730D27-75B3-784C-ED75-9DB8B99A7FFF}"/>
              </a:ext>
            </a:extLst>
          </p:cNvPr>
          <p:cNvGrpSpPr/>
          <p:nvPr/>
        </p:nvGrpSpPr>
        <p:grpSpPr>
          <a:xfrm>
            <a:off x="1349497" y="1664824"/>
            <a:ext cx="458779" cy="2982491"/>
            <a:chOff x="782513" y="1330306"/>
            <a:chExt cx="458779" cy="2982491"/>
          </a:xfrm>
        </p:grpSpPr>
        <p:sp>
          <p:nvSpPr>
            <p:cNvPr id="11" name="TextBox 10">
              <a:extLst>
                <a:ext uri="{FF2B5EF4-FFF2-40B4-BE49-F238E27FC236}">
                  <a16:creationId xmlns:a16="http://schemas.microsoft.com/office/drawing/2014/main" id="{96FEADD7-269C-348F-0F01-C59821735E35}"/>
                </a:ext>
              </a:extLst>
            </p:cNvPr>
            <p:cNvSpPr txBox="1"/>
            <p:nvPr/>
          </p:nvSpPr>
          <p:spPr bwMode="auto">
            <a:xfrm>
              <a:off x="782513" y="1330306"/>
              <a:ext cx="4587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12" name="TextBox 11">
              <a:extLst>
                <a:ext uri="{FF2B5EF4-FFF2-40B4-BE49-F238E27FC236}">
                  <a16:creationId xmlns:a16="http://schemas.microsoft.com/office/drawing/2014/main" id="{379F5617-DEBF-BFBB-5B4D-D8D0D6B63D84}"/>
                </a:ext>
              </a:extLst>
            </p:cNvPr>
            <p:cNvSpPr txBox="1"/>
            <p:nvPr/>
          </p:nvSpPr>
          <p:spPr bwMode="auto">
            <a:xfrm>
              <a:off x="873884" y="186524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13" name="TextBox 12">
              <a:extLst>
                <a:ext uri="{FF2B5EF4-FFF2-40B4-BE49-F238E27FC236}">
                  <a16:creationId xmlns:a16="http://schemas.microsoft.com/office/drawing/2014/main" id="{EC819D53-6081-72DB-B19C-93DAAA383B80}"/>
                </a:ext>
              </a:extLst>
            </p:cNvPr>
            <p:cNvSpPr txBox="1"/>
            <p:nvPr/>
          </p:nvSpPr>
          <p:spPr bwMode="auto">
            <a:xfrm>
              <a:off x="873884" y="240019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14" name="TextBox 13">
              <a:extLst>
                <a:ext uri="{FF2B5EF4-FFF2-40B4-BE49-F238E27FC236}">
                  <a16:creationId xmlns:a16="http://schemas.microsoft.com/office/drawing/2014/main" id="{3EC1989D-8FAF-3B2B-A45E-7CBE5D8E4B9A}"/>
                </a:ext>
              </a:extLst>
            </p:cNvPr>
            <p:cNvSpPr txBox="1"/>
            <p:nvPr/>
          </p:nvSpPr>
          <p:spPr bwMode="auto">
            <a:xfrm>
              <a:off x="873884" y="293513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15" name="TextBox 14">
              <a:extLst>
                <a:ext uri="{FF2B5EF4-FFF2-40B4-BE49-F238E27FC236}">
                  <a16:creationId xmlns:a16="http://schemas.microsoft.com/office/drawing/2014/main" id="{F40CC938-01A5-B15C-DA0A-DFA0DFCF7967}"/>
                </a:ext>
              </a:extLst>
            </p:cNvPr>
            <p:cNvSpPr txBox="1"/>
            <p:nvPr/>
          </p:nvSpPr>
          <p:spPr bwMode="auto">
            <a:xfrm>
              <a:off x="873884" y="3470078"/>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16" name="TextBox 15">
              <a:extLst>
                <a:ext uri="{FF2B5EF4-FFF2-40B4-BE49-F238E27FC236}">
                  <a16:creationId xmlns:a16="http://schemas.microsoft.com/office/drawing/2014/main" id="{CAE72646-53C7-2790-A3D9-3E271FEB242B}"/>
                </a:ext>
              </a:extLst>
            </p:cNvPr>
            <p:cNvSpPr txBox="1"/>
            <p:nvPr/>
          </p:nvSpPr>
          <p:spPr bwMode="auto">
            <a:xfrm>
              <a:off x="965255" y="4005020"/>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grpSp>
      <p:sp>
        <p:nvSpPr>
          <p:cNvPr id="18" name="TextBox 17">
            <a:extLst>
              <a:ext uri="{FF2B5EF4-FFF2-40B4-BE49-F238E27FC236}">
                <a16:creationId xmlns:a16="http://schemas.microsoft.com/office/drawing/2014/main" id="{DEA6D522-2A4F-266F-C6D8-1B3CD83E393D}"/>
              </a:ext>
            </a:extLst>
          </p:cNvPr>
          <p:cNvSpPr txBox="1"/>
          <p:nvPr/>
        </p:nvSpPr>
        <p:spPr bwMode="auto">
          <a:xfrm>
            <a:off x="3305663" y="4715425"/>
            <a:ext cx="474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Mo</a:t>
            </a:r>
          </a:p>
        </p:txBody>
      </p:sp>
      <p:grpSp>
        <p:nvGrpSpPr>
          <p:cNvPr id="19" name="Group 18">
            <a:extLst>
              <a:ext uri="{FF2B5EF4-FFF2-40B4-BE49-F238E27FC236}">
                <a16:creationId xmlns:a16="http://schemas.microsoft.com/office/drawing/2014/main" id="{F1FF6334-6445-824D-CEC3-76A6EF0166F6}"/>
              </a:ext>
            </a:extLst>
          </p:cNvPr>
          <p:cNvGrpSpPr/>
          <p:nvPr/>
        </p:nvGrpSpPr>
        <p:grpSpPr>
          <a:xfrm>
            <a:off x="1818944" y="4487428"/>
            <a:ext cx="3445336" cy="88007"/>
            <a:chOff x="6641432" y="5046696"/>
            <a:chExt cx="3629025" cy="88007"/>
          </a:xfrm>
        </p:grpSpPr>
        <p:cxnSp>
          <p:nvCxnSpPr>
            <p:cNvPr id="21" name="Straight Connector 20">
              <a:extLst>
                <a:ext uri="{FF2B5EF4-FFF2-40B4-BE49-F238E27FC236}">
                  <a16:creationId xmlns:a16="http://schemas.microsoft.com/office/drawing/2014/main" id="{BDD091E0-2940-2039-5218-2B84C70F2482}"/>
                </a:ext>
              </a:extLst>
            </p:cNvPr>
            <p:cNvCxnSpPr>
              <a:cxnSpLocks/>
            </p:cNvCxnSpPr>
            <p:nvPr/>
          </p:nvCxnSpPr>
          <p:spPr bwMode="auto">
            <a:xfrm>
              <a:off x="6641432" y="5046697"/>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B5AAF88C-4E90-AEF6-5FE0-09666DFFE56E}"/>
                </a:ext>
              </a:extLst>
            </p:cNvPr>
            <p:cNvCxnSpPr>
              <a:cxnSpLocks/>
            </p:cNvCxnSpPr>
            <p:nvPr/>
          </p:nvCxnSpPr>
          <p:spPr bwMode="auto">
            <a:xfrm>
              <a:off x="7367237" y="5047480"/>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8D59C021-CB4A-7807-9D35-8CEF43A2909B}"/>
                </a:ext>
              </a:extLst>
            </p:cNvPr>
            <p:cNvCxnSpPr>
              <a:cxnSpLocks/>
            </p:cNvCxnSpPr>
            <p:nvPr/>
          </p:nvCxnSpPr>
          <p:spPr bwMode="auto">
            <a:xfrm>
              <a:off x="8093042" y="5046697"/>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29F5F6E7-C4C2-D439-7DEC-D26C2D6CE3FF}"/>
                </a:ext>
              </a:extLst>
            </p:cNvPr>
            <p:cNvCxnSpPr>
              <a:cxnSpLocks/>
            </p:cNvCxnSpPr>
            <p:nvPr/>
          </p:nvCxnSpPr>
          <p:spPr bwMode="auto">
            <a:xfrm>
              <a:off x="8818847" y="5047480"/>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9EF4B532-EAEF-7DC7-DA31-64037A53FC68}"/>
                </a:ext>
              </a:extLst>
            </p:cNvPr>
            <p:cNvCxnSpPr>
              <a:cxnSpLocks/>
            </p:cNvCxnSpPr>
            <p:nvPr/>
          </p:nvCxnSpPr>
          <p:spPr bwMode="auto">
            <a:xfrm>
              <a:off x="9544652" y="5046696"/>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4822EFB4-D618-9F23-073A-63CE477C0576}"/>
                </a:ext>
              </a:extLst>
            </p:cNvPr>
            <p:cNvCxnSpPr>
              <a:cxnSpLocks/>
            </p:cNvCxnSpPr>
            <p:nvPr/>
          </p:nvCxnSpPr>
          <p:spPr bwMode="auto">
            <a:xfrm>
              <a:off x="10270457" y="5047479"/>
              <a:ext cx="0" cy="87223"/>
            </a:xfrm>
            <a:prstGeom prst="line">
              <a:avLst/>
            </a:prstGeom>
            <a:noFill/>
            <a:ln w="28575" cap="flat" cmpd="sng" algn="ctr">
              <a:solidFill>
                <a:schemeClr val="bg1"/>
              </a:solidFill>
              <a:prstDash val="solid"/>
              <a:round/>
              <a:headEnd type="none" w="med" len="med"/>
              <a:tailEnd type="none" w="med" len="med"/>
            </a:ln>
            <a:effectLst/>
          </p:spPr>
        </p:cxnSp>
      </p:grpSp>
      <p:grpSp>
        <p:nvGrpSpPr>
          <p:cNvPr id="27" name="Group 26">
            <a:extLst>
              <a:ext uri="{FF2B5EF4-FFF2-40B4-BE49-F238E27FC236}">
                <a16:creationId xmlns:a16="http://schemas.microsoft.com/office/drawing/2014/main" id="{648603C6-FCE9-2C90-252B-5FF2BE10A842}"/>
              </a:ext>
            </a:extLst>
          </p:cNvPr>
          <p:cNvGrpSpPr/>
          <p:nvPr/>
        </p:nvGrpSpPr>
        <p:grpSpPr>
          <a:xfrm>
            <a:off x="1683857" y="4503934"/>
            <a:ext cx="3764965" cy="307777"/>
            <a:chOff x="1079624" y="4229100"/>
            <a:chExt cx="3965695" cy="307777"/>
          </a:xfrm>
        </p:grpSpPr>
        <p:sp>
          <p:nvSpPr>
            <p:cNvPr id="28" name="TextBox 27">
              <a:extLst>
                <a:ext uri="{FF2B5EF4-FFF2-40B4-BE49-F238E27FC236}">
                  <a16:creationId xmlns:a16="http://schemas.microsoft.com/office/drawing/2014/main" id="{6A2F579C-E5D1-CEFC-DAD9-AB787B2B55D1}"/>
                </a:ext>
              </a:extLst>
            </p:cNvPr>
            <p:cNvSpPr txBox="1"/>
            <p:nvPr/>
          </p:nvSpPr>
          <p:spPr bwMode="auto">
            <a:xfrm>
              <a:off x="1079624"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29" name="TextBox 28">
              <a:extLst>
                <a:ext uri="{FF2B5EF4-FFF2-40B4-BE49-F238E27FC236}">
                  <a16:creationId xmlns:a16="http://schemas.microsoft.com/office/drawing/2014/main" id="{49EDC98C-65EF-5502-FAC0-8DF39566961C}"/>
                </a:ext>
              </a:extLst>
            </p:cNvPr>
            <p:cNvSpPr txBox="1"/>
            <p:nvPr/>
          </p:nvSpPr>
          <p:spPr bwMode="auto">
            <a:xfrm>
              <a:off x="1758877"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30" name="TextBox 29">
              <a:extLst>
                <a:ext uri="{FF2B5EF4-FFF2-40B4-BE49-F238E27FC236}">
                  <a16:creationId xmlns:a16="http://schemas.microsoft.com/office/drawing/2014/main" id="{A6895FE8-C2E6-512A-36DE-108957A3FC0D}"/>
                </a:ext>
              </a:extLst>
            </p:cNvPr>
            <p:cNvSpPr txBox="1"/>
            <p:nvPr/>
          </p:nvSpPr>
          <p:spPr bwMode="auto">
            <a:xfrm>
              <a:off x="2471983"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31" name="TextBox 30">
              <a:extLst>
                <a:ext uri="{FF2B5EF4-FFF2-40B4-BE49-F238E27FC236}">
                  <a16:creationId xmlns:a16="http://schemas.microsoft.com/office/drawing/2014/main" id="{C0C51BE5-AEC7-75B1-AE17-156A98B9BB8E}"/>
                </a:ext>
              </a:extLst>
            </p:cNvPr>
            <p:cNvSpPr txBox="1"/>
            <p:nvPr/>
          </p:nvSpPr>
          <p:spPr bwMode="auto">
            <a:xfrm>
              <a:off x="3212131"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36</a:t>
              </a:r>
            </a:p>
          </p:txBody>
        </p:sp>
        <p:sp>
          <p:nvSpPr>
            <p:cNvPr id="32" name="TextBox 31">
              <a:extLst>
                <a:ext uri="{FF2B5EF4-FFF2-40B4-BE49-F238E27FC236}">
                  <a16:creationId xmlns:a16="http://schemas.microsoft.com/office/drawing/2014/main" id="{9CC91641-2E8C-A25A-9F0A-252897A3B605}"/>
                </a:ext>
              </a:extLst>
            </p:cNvPr>
            <p:cNvSpPr txBox="1"/>
            <p:nvPr/>
          </p:nvSpPr>
          <p:spPr bwMode="auto">
            <a:xfrm>
              <a:off x="3938168"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48</a:t>
              </a:r>
            </a:p>
          </p:txBody>
        </p:sp>
        <p:sp>
          <p:nvSpPr>
            <p:cNvPr id="33" name="TextBox 32">
              <a:extLst>
                <a:ext uri="{FF2B5EF4-FFF2-40B4-BE49-F238E27FC236}">
                  <a16:creationId xmlns:a16="http://schemas.microsoft.com/office/drawing/2014/main" id="{0740466C-75A5-25B9-FA29-90048725FF1A}"/>
                </a:ext>
              </a:extLst>
            </p:cNvPr>
            <p:cNvSpPr txBox="1"/>
            <p:nvPr/>
          </p:nvSpPr>
          <p:spPr bwMode="auto">
            <a:xfrm>
              <a:off x="4677911"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grpSp>
      <p:grpSp>
        <p:nvGrpSpPr>
          <p:cNvPr id="34" name="Group 33">
            <a:extLst>
              <a:ext uri="{FF2B5EF4-FFF2-40B4-BE49-F238E27FC236}">
                <a16:creationId xmlns:a16="http://schemas.microsoft.com/office/drawing/2014/main" id="{85D4A7A3-77D1-7D05-5512-EA7450D2AB0B}"/>
              </a:ext>
            </a:extLst>
          </p:cNvPr>
          <p:cNvGrpSpPr/>
          <p:nvPr/>
        </p:nvGrpSpPr>
        <p:grpSpPr>
          <a:xfrm>
            <a:off x="1739880" y="1829420"/>
            <a:ext cx="78582" cy="2665193"/>
            <a:chOff x="936401" y="1921396"/>
            <a:chExt cx="635552" cy="2273059"/>
          </a:xfrm>
        </p:grpSpPr>
        <p:cxnSp>
          <p:nvCxnSpPr>
            <p:cNvPr id="35" name="Straight Connector 34">
              <a:extLst>
                <a:ext uri="{FF2B5EF4-FFF2-40B4-BE49-F238E27FC236}">
                  <a16:creationId xmlns:a16="http://schemas.microsoft.com/office/drawing/2014/main" id="{13FEA070-3DB9-EE53-563C-1484F4EF482E}"/>
                </a:ext>
              </a:extLst>
            </p:cNvPr>
            <p:cNvCxnSpPr>
              <a:cxnSpLocks/>
            </p:cNvCxnSpPr>
            <p:nvPr/>
          </p:nvCxnSpPr>
          <p:spPr bwMode="auto">
            <a:xfrm>
              <a:off x="936401" y="1921396"/>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16060132-C682-5467-1B55-F575BF784010}"/>
                </a:ext>
              </a:extLst>
            </p:cNvPr>
            <p:cNvCxnSpPr>
              <a:cxnSpLocks/>
            </p:cNvCxnSpPr>
            <p:nvPr/>
          </p:nvCxnSpPr>
          <p:spPr bwMode="auto">
            <a:xfrm>
              <a:off x="936401" y="2376008"/>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A38397F3-DE79-3055-80C1-DDF9EA37995C}"/>
                </a:ext>
              </a:extLst>
            </p:cNvPr>
            <p:cNvCxnSpPr>
              <a:cxnSpLocks/>
            </p:cNvCxnSpPr>
            <p:nvPr/>
          </p:nvCxnSpPr>
          <p:spPr bwMode="auto">
            <a:xfrm>
              <a:off x="936401" y="2830620"/>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D19AB670-459A-28C4-C5CF-02D0B0589D30}"/>
                </a:ext>
              </a:extLst>
            </p:cNvPr>
            <p:cNvCxnSpPr>
              <a:cxnSpLocks/>
            </p:cNvCxnSpPr>
            <p:nvPr/>
          </p:nvCxnSpPr>
          <p:spPr bwMode="auto">
            <a:xfrm>
              <a:off x="936401" y="3285232"/>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2AC94BC2-4505-99FE-C3F1-862A47FB7F9E}"/>
                </a:ext>
              </a:extLst>
            </p:cNvPr>
            <p:cNvCxnSpPr>
              <a:cxnSpLocks/>
            </p:cNvCxnSpPr>
            <p:nvPr/>
          </p:nvCxnSpPr>
          <p:spPr bwMode="auto">
            <a:xfrm>
              <a:off x="936401" y="3739844"/>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D4AF6CAF-74E7-CDCC-D066-5615C57D7B3A}"/>
                </a:ext>
              </a:extLst>
            </p:cNvPr>
            <p:cNvCxnSpPr>
              <a:cxnSpLocks/>
            </p:cNvCxnSpPr>
            <p:nvPr/>
          </p:nvCxnSpPr>
          <p:spPr bwMode="auto">
            <a:xfrm>
              <a:off x="936401" y="4194455"/>
              <a:ext cx="635552" cy="0"/>
            </a:xfrm>
            <a:prstGeom prst="line">
              <a:avLst/>
            </a:prstGeom>
            <a:noFill/>
            <a:ln w="28575" cap="flat" cmpd="sng" algn="ctr">
              <a:solidFill>
                <a:schemeClr val="bg1"/>
              </a:solidFill>
              <a:prstDash val="solid"/>
              <a:round/>
              <a:headEnd type="none" w="med" len="med"/>
              <a:tailEnd type="none" w="med" len="med"/>
            </a:ln>
            <a:effectLst/>
          </p:spPr>
        </p:cxnSp>
      </p:grpSp>
      <p:grpSp>
        <p:nvGrpSpPr>
          <p:cNvPr id="71" name="Group 70">
            <a:extLst>
              <a:ext uri="{FF2B5EF4-FFF2-40B4-BE49-F238E27FC236}">
                <a16:creationId xmlns:a16="http://schemas.microsoft.com/office/drawing/2014/main" id="{82CF5251-171C-C788-78B1-808054EE2BDD}"/>
              </a:ext>
            </a:extLst>
          </p:cNvPr>
          <p:cNvGrpSpPr/>
          <p:nvPr/>
        </p:nvGrpSpPr>
        <p:grpSpPr>
          <a:xfrm>
            <a:off x="6602972" y="1666148"/>
            <a:ext cx="458779" cy="2982491"/>
            <a:chOff x="782513" y="1330306"/>
            <a:chExt cx="458779" cy="2982491"/>
          </a:xfrm>
        </p:grpSpPr>
        <p:sp>
          <p:nvSpPr>
            <p:cNvPr id="72" name="TextBox 71">
              <a:extLst>
                <a:ext uri="{FF2B5EF4-FFF2-40B4-BE49-F238E27FC236}">
                  <a16:creationId xmlns:a16="http://schemas.microsoft.com/office/drawing/2014/main" id="{A72B1A39-43AB-4C7F-1980-5B12C8EA8FDB}"/>
                </a:ext>
              </a:extLst>
            </p:cNvPr>
            <p:cNvSpPr txBox="1"/>
            <p:nvPr/>
          </p:nvSpPr>
          <p:spPr bwMode="auto">
            <a:xfrm>
              <a:off x="782513" y="1330306"/>
              <a:ext cx="4587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73" name="TextBox 72">
              <a:extLst>
                <a:ext uri="{FF2B5EF4-FFF2-40B4-BE49-F238E27FC236}">
                  <a16:creationId xmlns:a16="http://schemas.microsoft.com/office/drawing/2014/main" id="{495D1CCE-D690-463D-AE65-B3797B6890C0}"/>
                </a:ext>
              </a:extLst>
            </p:cNvPr>
            <p:cNvSpPr txBox="1"/>
            <p:nvPr/>
          </p:nvSpPr>
          <p:spPr bwMode="auto">
            <a:xfrm>
              <a:off x="873884" y="186524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74" name="TextBox 73">
              <a:extLst>
                <a:ext uri="{FF2B5EF4-FFF2-40B4-BE49-F238E27FC236}">
                  <a16:creationId xmlns:a16="http://schemas.microsoft.com/office/drawing/2014/main" id="{402B027C-EC09-5AB3-DA87-F0FBD3A41580}"/>
                </a:ext>
              </a:extLst>
            </p:cNvPr>
            <p:cNvSpPr txBox="1"/>
            <p:nvPr/>
          </p:nvSpPr>
          <p:spPr bwMode="auto">
            <a:xfrm>
              <a:off x="873884" y="240019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75" name="TextBox 74">
              <a:extLst>
                <a:ext uri="{FF2B5EF4-FFF2-40B4-BE49-F238E27FC236}">
                  <a16:creationId xmlns:a16="http://schemas.microsoft.com/office/drawing/2014/main" id="{DA118D36-CF0E-A951-5118-1128CCC039EA}"/>
                </a:ext>
              </a:extLst>
            </p:cNvPr>
            <p:cNvSpPr txBox="1"/>
            <p:nvPr/>
          </p:nvSpPr>
          <p:spPr bwMode="auto">
            <a:xfrm>
              <a:off x="873884" y="293513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76" name="TextBox 75">
              <a:extLst>
                <a:ext uri="{FF2B5EF4-FFF2-40B4-BE49-F238E27FC236}">
                  <a16:creationId xmlns:a16="http://schemas.microsoft.com/office/drawing/2014/main" id="{CF0ED8E2-C121-5EA7-7E0B-86CB451A44D5}"/>
                </a:ext>
              </a:extLst>
            </p:cNvPr>
            <p:cNvSpPr txBox="1"/>
            <p:nvPr/>
          </p:nvSpPr>
          <p:spPr bwMode="auto">
            <a:xfrm>
              <a:off x="873884" y="3470078"/>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77" name="TextBox 76">
              <a:extLst>
                <a:ext uri="{FF2B5EF4-FFF2-40B4-BE49-F238E27FC236}">
                  <a16:creationId xmlns:a16="http://schemas.microsoft.com/office/drawing/2014/main" id="{CD6A14DF-B524-A9D4-149D-76216FA50D30}"/>
                </a:ext>
              </a:extLst>
            </p:cNvPr>
            <p:cNvSpPr txBox="1"/>
            <p:nvPr/>
          </p:nvSpPr>
          <p:spPr bwMode="auto">
            <a:xfrm>
              <a:off x="965255" y="4005020"/>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grpSp>
      <p:grpSp>
        <p:nvGrpSpPr>
          <p:cNvPr id="79" name="Group 78">
            <a:extLst>
              <a:ext uri="{FF2B5EF4-FFF2-40B4-BE49-F238E27FC236}">
                <a16:creationId xmlns:a16="http://schemas.microsoft.com/office/drawing/2014/main" id="{76E5CED8-3CDF-2542-463F-8791E0C06943}"/>
              </a:ext>
            </a:extLst>
          </p:cNvPr>
          <p:cNvGrpSpPr/>
          <p:nvPr/>
        </p:nvGrpSpPr>
        <p:grpSpPr>
          <a:xfrm>
            <a:off x="7072419" y="4488752"/>
            <a:ext cx="3445336" cy="88007"/>
            <a:chOff x="6641432" y="5046696"/>
            <a:chExt cx="3629025" cy="88007"/>
          </a:xfrm>
        </p:grpSpPr>
        <p:cxnSp>
          <p:nvCxnSpPr>
            <p:cNvPr id="80" name="Straight Connector 79">
              <a:extLst>
                <a:ext uri="{FF2B5EF4-FFF2-40B4-BE49-F238E27FC236}">
                  <a16:creationId xmlns:a16="http://schemas.microsoft.com/office/drawing/2014/main" id="{2327B923-8B21-5135-A5B1-9ACF8CC1868B}"/>
                </a:ext>
              </a:extLst>
            </p:cNvPr>
            <p:cNvCxnSpPr>
              <a:cxnSpLocks/>
            </p:cNvCxnSpPr>
            <p:nvPr/>
          </p:nvCxnSpPr>
          <p:spPr bwMode="auto">
            <a:xfrm>
              <a:off x="6641432" y="5046697"/>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281C2399-B43E-ED18-5BB9-128FEF366A1F}"/>
                </a:ext>
              </a:extLst>
            </p:cNvPr>
            <p:cNvCxnSpPr>
              <a:cxnSpLocks/>
            </p:cNvCxnSpPr>
            <p:nvPr/>
          </p:nvCxnSpPr>
          <p:spPr bwMode="auto">
            <a:xfrm>
              <a:off x="7367237" y="5047480"/>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015FC124-30A1-227D-33C5-12C57216BAA7}"/>
                </a:ext>
              </a:extLst>
            </p:cNvPr>
            <p:cNvCxnSpPr>
              <a:cxnSpLocks/>
            </p:cNvCxnSpPr>
            <p:nvPr/>
          </p:nvCxnSpPr>
          <p:spPr bwMode="auto">
            <a:xfrm>
              <a:off x="8093042" y="5046697"/>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6A196FD3-05ED-38A1-ABAB-78945603C138}"/>
                </a:ext>
              </a:extLst>
            </p:cNvPr>
            <p:cNvCxnSpPr>
              <a:cxnSpLocks/>
            </p:cNvCxnSpPr>
            <p:nvPr/>
          </p:nvCxnSpPr>
          <p:spPr bwMode="auto">
            <a:xfrm>
              <a:off x="8818847" y="5047480"/>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ECA84256-42A5-3E2C-8B33-DF54A2CC6474}"/>
                </a:ext>
              </a:extLst>
            </p:cNvPr>
            <p:cNvCxnSpPr>
              <a:cxnSpLocks/>
            </p:cNvCxnSpPr>
            <p:nvPr/>
          </p:nvCxnSpPr>
          <p:spPr bwMode="auto">
            <a:xfrm>
              <a:off x="9544652" y="5046696"/>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35967D6F-A74C-568A-3904-E34CC4B6743F}"/>
                </a:ext>
              </a:extLst>
            </p:cNvPr>
            <p:cNvCxnSpPr>
              <a:cxnSpLocks/>
            </p:cNvCxnSpPr>
            <p:nvPr/>
          </p:nvCxnSpPr>
          <p:spPr bwMode="auto">
            <a:xfrm>
              <a:off x="10270457" y="5047479"/>
              <a:ext cx="0" cy="87223"/>
            </a:xfrm>
            <a:prstGeom prst="line">
              <a:avLst/>
            </a:prstGeom>
            <a:noFill/>
            <a:ln w="28575" cap="flat" cmpd="sng" algn="ctr">
              <a:solidFill>
                <a:schemeClr val="bg1"/>
              </a:solidFill>
              <a:prstDash val="solid"/>
              <a:round/>
              <a:headEnd type="none" w="med" len="med"/>
              <a:tailEnd type="none" w="med" len="med"/>
            </a:ln>
            <a:effectLst/>
          </p:spPr>
        </p:cxnSp>
      </p:grpSp>
      <p:grpSp>
        <p:nvGrpSpPr>
          <p:cNvPr id="86" name="Group 85">
            <a:extLst>
              <a:ext uri="{FF2B5EF4-FFF2-40B4-BE49-F238E27FC236}">
                <a16:creationId xmlns:a16="http://schemas.microsoft.com/office/drawing/2014/main" id="{744F9AA9-2F17-9ACF-BA5A-8A9FDC688AB3}"/>
              </a:ext>
            </a:extLst>
          </p:cNvPr>
          <p:cNvGrpSpPr/>
          <p:nvPr/>
        </p:nvGrpSpPr>
        <p:grpSpPr>
          <a:xfrm>
            <a:off x="6937332" y="4505258"/>
            <a:ext cx="3764965" cy="307777"/>
            <a:chOff x="1079624" y="4229100"/>
            <a:chExt cx="3965695" cy="307777"/>
          </a:xfrm>
        </p:grpSpPr>
        <p:sp>
          <p:nvSpPr>
            <p:cNvPr id="87" name="TextBox 86">
              <a:extLst>
                <a:ext uri="{FF2B5EF4-FFF2-40B4-BE49-F238E27FC236}">
                  <a16:creationId xmlns:a16="http://schemas.microsoft.com/office/drawing/2014/main" id="{1998B80E-45FF-A2C6-3209-0E8F6D322B1A}"/>
                </a:ext>
              </a:extLst>
            </p:cNvPr>
            <p:cNvSpPr txBox="1"/>
            <p:nvPr/>
          </p:nvSpPr>
          <p:spPr bwMode="auto">
            <a:xfrm>
              <a:off x="1079624"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88" name="TextBox 87">
              <a:extLst>
                <a:ext uri="{FF2B5EF4-FFF2-40B4-BE49-F238E27FC236}">
                  <a16:creationId xmlns:a16="http://schemas.microsoft.com/office/drawing/2014/main" id="{295906E2-1DEC-D2F8-50BE-12E69008BE15}"/>
                </a:ext>
              </a:extLst>
            </p:cNvPr>
            <p:cNvSpPr txBox="1"/>
            <p:nvPr/>
          </p:nvSpPr>
          <p:spPr bwMode="auto">
            <a:xfrm>
              <a:off x="1758877"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89" name="TextBox 88">
              <a:extLst>
                <a:ext uri="{FF2B5EF4-FFF2-40B4-BE49-F238E27FC236}">
                  <a16:creationId xmlns:a16="http://schemas.microsoft.com/office/drawing/2014/main" id="{73C9640E-95A7-5D4E-1FD6-64CE2B092BE9}"/>
                </a:ext>
              </a:extLst>
            </p:cNvPr>
            <p:cNvSpPr txBox="1"/>
            <p:nvPr/>
          </p:nvSpPr>
          <p:spPr bwMode="auto">
            <a:xfrm>
              <a:off x="2471983"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90" name="TextBox 89">
              <a:extLst>
                <a:ext uri="{FF2B5EF4-FFF2-40B4-BE49-F238E27FC236}">
                  <a16:creationId xmlns:a16="http://schemas.microsoft.com/office/drawing/2014/main" id="{B3C08354-DB79-81EF-BB26-98B7CC802C8C}"/>
                </a:ext>
              </a:extLst>
            </p:cNvPr>
            <p:cNvSpPr txBox="1"/>
            <p:nvPr/>
          </p:nvSpPr>
          <p:spPr bwMode="auto">
            <a:xfrm>
              <a:off x="3212131"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36</a:t>
              </a:r>
            </a:p>
          </p:txBody>
        </p:sp>
        <p:sp>
          <p:nvSpPr>
            <p:cNvPr id="91" name="TextBox 90">
              <a:extLst>
                <a:ext uri="{FF2B5EF4-FFF2-40B4-BE49-F238E27FC236}">
                  <a16:creationId xmlns:a16="http://schemas.microsoft.com/office/drawing/2014/main" id="{DAAEE73E-E6EF-39D9-447A-DD9336724FD9}"/>
                </a:ext>
              </a:extLst>
            </p:cNvPr>
            <p:cNvSpPr txBox="1"/>
            <p:nvPr/>
          </p:nvSpPr>
          <p:spPr bwMode="auto">
            <a:xfrm>
              <a:off x="3938168"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48</a:t>
              </a:r>
            </a:p>
          </p:txBody>
        </p:sp>
        <p:sp>
          <p:nvSpPr>
            <p:cNvPr id="92" name="TextBox 91">
              <a:extLst>
                <a:ext uri="{FF2B5EF4-FFF2-40B4-BE49-F238E27FC236}">
                  <a16:creationId xmlns:a16="http://schemas.microsoft.com/office/drawing/2014/main" id="{A033B295-DB78-EF8B-6AD9-55C38F277A35}"/>
                </a:ext>
              </a:extLst>
            </p:cNvPr>
            <p:cNvSpPr txBox="1"/>
            <p:nvPr/>
          </p:nvSpPr>
          <p:spPr bwMode="auto">
            <a:xfrm>
              <a:off x="4677911"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grpSp>
      <p:grpSp>
        <p:nvGrpSpPr>
          <p:cNvPr id="93" name="Group 92">
            <a:extLst>
              <a:ext uri="{FF2B5EF4-FFF2-40B4-BE49-F238E27FC236}">
                <a16:creationId xmlns:a16="http://schemas.microsoft.com/office/drawing/2014/main" id="{F1C4E83E-C545-A6C2-F1A3-E17F237E3CBD}"/>
              </a:ext>
            </a:extLst>
          </p:cNvPr>
          <p:cNvGrpSpPr/>
          <p:nvPr/>
        </p:nvGrpSpPr>
        <p:grpSpPr>
          <a:xfrm>
            <a:off x="6993355" y="1830744"/>
            <a:ext cx="78582" cy="2665193"/>
            <a:chOff x="936401" y="1921396"/>
            <a:chExt cx="635552" cy="2273059"/>
          </a:xfrm>
        </p:grpSpPr>
        <p:cxnSp>
          <p:nvCxnSpPr>
            <p:cNvPr id="94" name="Straight Connector 93">
              <a:extLst>
                <a:ext uri="{FF2B5EF4-FFF2-40B4-BE49-F238E27FC236}">
                  <a16:creationId xmlns:a16="http://schemas.microsoft.com/office/drawing/2014/main" id="{1196C7E5-179F-5CC4-7A13-88074815DA5D}"/>
                </a:ext>
              </a:extLst>
            </p:cNvPr>
            <p:cNvCxnSpPr>
              <a:cxnSpLocks/>
            </p:cNvCxnSpPr>
            <p:nvPr/>
          </p:nvCxnSpPr>
          <p:spPr bwMode="auto">
            <a:xfrm>
              <a:off x="936401" y="1921396"/>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77C259E4-6F41-6399-00E7-7C7244BED967}"/>
                </a:ext>
              </a:extLst>
            </p:cNvPr>
            <p:cNvCxnSpPr>
              <a:cxnSpLocks/>
            </p:cNvCxnSpPr>
            <p:nvPr/>
          </p:nvCxnSpPr>
          <p:spPr bwMode="auto">
            <a:xfrm>
              <a:off x="936401" y="2376008"/>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6927C4B0-CB61-A90D-6851-939FC6415F91}"/>
                </a:ext>
              </a:extLst>
            </p:cNvPr>
            <p:cNvCxnSpPr>
              <a:cxnSpLocks/>
            </p:cNvCxnSpPr>
            <p:nvPr/>
          </p:nvCxnSpPr>
          <p:spPr bwMode="auto">
            <a:xfrm>
              <a:off x="936401" y="2830620"/>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35866963-E03B-2EE5-F41F-97106573960C}"/>
                </a:ext>
              </a:extLst>
            </p:cNvPr>
            <p:cNvCxnSpPr>
              <a:cxnSpLocks/>
            </p:cNvCxnSpPr>
            <p:nvPr/>
          </p:nvCxnSpPr>
          <p:spPr bwMode="auto">
            <a:xfrm>
              <a:off x="936401" y="3285232"/>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59D30F65-EB7F-2569-58A2-B23524643E78}"/>
                </a:ext>
              </a:extLst>
            </p:cNvPr>
            <p:cNvCxnSpPr>
              <a:cxnSpLocks/>
            </p:cNvCxnSpPr>
            <p:nvPr/>
          </p:nvCxnSpPr>
          <p:spPr bwMode="auto">
            <a:xfrm>
              <a:off x="936401" y="3739844"/>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8CB709FD-6613-F7AC-E35D-0D4CC8BBAB9A}"/>
                </a:ext>
              </a:extLst>
            </p:cNvPr>
            <p:cNvCxnSpPr>
              <a:cxnSpLocks/>
            </p:cNvCxnSpPr>
            <p:nvPr/>
          </p:nvCxnSpPr>
          <p:spPr bwMode="auto">
            <a:xfrm>
              <a:off x="936401" y="4194455"/>
              <a:ext cx="635552" cy="0"/>
            </a:xfrm>
            <a:prstGeom prst="line">
              <a:avLst/>
            </a:prstGeom>
            <a:noFill/>
            <a:ln w="28575" cap="flat" cmpd="sng" algn="ctr">
              <a:solidFill>
                <a:schemeClr val="bg1"/>
              </a:solidFill>
              <a:prstDash val="solid"/>
              <a:round/>
              <a:headEnd type="none" w="med" len="med"/>
              <a:tailEnd type="none" w="med" len="med"/>
            </a:ln>
            <a:effectLst/>
          </p:spPr>
        </p:cxnSp>
      </p:grpSp>
      <p:graphicFrame>
        <p:nvGraphicFramePr>
          <p:cNvPr id="100" name="Table 99">
            <a:extLst>
              <a:ext uri="{FF2B5EF4-FFF2-40B4-BE49-F238E27FC236}">
                <a16:creationId xmlns:a16="http://schemas.microsoft.com/office/drawing/2014/main" id="{9FACFD2B-70DA-F8D7-2BDB-6AAFF431C243}"/>
              </a:ext>
            </a:extLst>
          </p:cNvPr>
          <p:cNvGraphicFramePr>
            <a:graphicFrameLocks noGrp="1"/>
          </p:cNvGraphicFramePr>
          <p:nvPr>
            <p:extLst>
              <p:ext uri="{D42A27DB-BD31-4B8C-83A1-F6EECF244321}">
                <p14:modId xmlns:p14="http://schemas.microsoft.com/office/powerpoint/2010/main" val="130527663"/>
              </p:ext>
            </p:extLst>
          </p:nvPr>
        </p:nvGraphicFramePr>
        <p:xfrm>
          <a:off x="2319475" y="1819991"/>
          <a:ext cx="3509368" cy="1493520"/>
        </p:xfrm>
        <a:graphic>
          <a:graphicData uri="http://schemas.openxmlformats.org/drawingml/2006/table">
            <a:tbl>
              <a:tblPr firstRow="1" bandRow="1">
                <a:tableStyleId>{5C22544A-7EE6-4342-B048-85BDC9FD1C3A}</a:tableStyleId>
              </a:tblPr>
              <a:tblGrid>
                <a:gridCol w="1283761">
                  <a:extLst>
                    <a:ext uri="{9D8B030D-6E8A-4147-A177-3AD203B41FA5}">
                      <a16:colId xmlns:a16="http://schemas.microsoft.com/office/drawing/2014/main" val="3153263837"/>
                    </a:ext>
                  </a:extLst>
                </a:gridCol>
                <a:gridCol w="1064264">
                  <a:extLst>
                    <a:ext uri="{9D8B030D-6E8A-4147-A177-3AD203B41FA5}">
                      <a16:colId xmlns:a16="http://schemas.microsoft.com/office/drawing/2014/main" val="586810380"/>
                    </a:ext>
                  </a:extLst>
                </a:gridCol>
                <a:gridCol w="1161343">
                  <a:extLst>
                    <a:ext uri="{9D8B030D-6E8A-4147-A177-3AD203B41FA5}">
                      <a16:colId xmlns:a16="http://schemas.microsoft.com/office/drawing/2014/main" val="2398254184"/>
                    </a:ext>
                  </a:extLst>
                </a:gridCol>
              </a:tblGrid>
              <a:tr h="0">
                <a:tc>
                  <a:txBody>
                    <a:bodyPr/>
                    <a:lstStyle/>
                    <a:p>
                      <a:endParaRPr lang="en-US" sz="1400" dirty="0">
                        <a:solidFill>
                          <a:schemeClr val="bg1"/>
                        </a:solidFill>
                      </a:endParaRPr>
                    </a:p>
                  </a:txBody>
                  <a:tcPr marL="45720" marR="4572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tx1"/>
                          </a:solidFill>
                        </a:rPr>
                        <a:t>FOLFIRI</a:t>
                      </a:r>
                    </a:p>
                  </a:txBody>
                  <a:tcPr marL="45720" marR="4572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400" dirty="0">
                          <a:solidFill>
                            <a:schemeClr val="tx1"/>
                          </a:solidFill>
                        </a:rPr>
                        <a:t>FOLFOXIRI</a:t>
                      </a:r>
                    </a:p>
                  </a:txBody>
                  <a:tcPr marL="45720" marR="4572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13382016"/>
                  </a:ext>
                </a:extLst>
              </a:tr>
              <a:tr h="0">
                <a:tc>
                  <a:txBody>
                    <a:bodyPr/>
                    <a:lstStyle/>
                    <a:p>
                      <a:pPr algn="r"/>
                      <a:r>
                        <a:rPr lang="en-US" sz="1400" dirty="0">
                          <a:solidFill>
                            <a:schemeClr val="bg1"/>
                          </a:solidFill>
                        </a:rPr>
                        <a:t>Patients, n</a:t>
                      </a:r>
                    </a:p>
                  </a:txBody>
                  <a:tcPr marL="45720" marR="4572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122</a:t>
                      </a:r>
                    </a:p>
                  </a:txBody>
                  <a:tcPr marL="45720" marR="4572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122</a:t>
                      </a:r>
                    </a:p>
                  </a:txBody>
                  <a:tcPr marL="45720" marR="4572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8270763"/>
                  </a:ext>
                </a:extLst>
              </a:tr>
              <a:tr h="0">
                <a:tc>
                  <a:txBody>
                    <a:bodyPr/>
                    <a:lstStyle/>
                    <a:p>
                      <a:pPr algn="r"/>
                      <a:r>
                        <a:rPr lang="en-US" sz="1400" dirty="0">
                          <a:solidFill>
                            <a:schemeClr val="bg1"/>
                          </a:solidFill>
                        </a:rPr>
                        <a:t>Events, n</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121</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115</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1448770"/>
                  </a:ext>
                </a:extLst>
              </a:tr>
              <a:tr h="0">
                <a:tc>
                  <a:txBody>
                    <a:bodyPr/>
                    <a:lstStyle/>
                    <a:p>
                      <a:pPr algn="r"/>
                      <a:r>
                        <a:rPr lang="en-US" sz="1400" dirty="0">
                          <a:solidFill>
                            <a:schemeClr val="bg1"/>
                          </a:solidFill>
                        </a:rPr>
                        <a:t>Median PFS</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6.8 mo</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9.8 mo</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1597819"/>
                  </a:ext>
                </a:extLst>
              </a:tr>
              <a:tr h="0">
                <a:tc>
                  <a:txBody>
                    <a:bodyPr/>
                    <a:lstStyle/>
                    <a:p>
                      <a:pPr algn="r"/>
                      <a:r>
                        <a:rPr lang="en-US" sz="1400" dirty="0">
                          <a:solidFill>
                            <a:schemeClr val="bg1"/>
                          </a:solidFill>
                        </a:rPr>
                        <a:t>95% Cl</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5.5-7.8 mo</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9.4-10.6 mo</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3882428"/>
                  </a:ext>
                </a:extLst>
              </a:tr>
              <a:tr h="0">
                <a:tc>
                  <a:txBody>
                    <a:bodyPr/>
                    <a:lstStyle/>
                    <a:p>
                      <a:pPr algn="r"/>
                      <a:r>
                        <a:rPr lang="en-US" sz="1400" dirty="0">
                          <a:solidFill>
                            <a:schemeClr val="bg1"/>
                          </a:solidFill>
                        </a:rPr>
                        <a:t>5-yr PFS rate</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1%</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5%</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76629"/>
                  </a:ext>
                </a:extLst>
              </a:tr>
              <a:tr h="0">
                <a:tc>
                  <a:txBody>
                    <a:bodyPr/>
                    <a:lstStyle/>
                    <a:p>
                      <a:pPr algn="r"/>
                      <a:r>
                        <a:rPr lang="en-US" sz="1400" dirty="0">
                          <a:solidFill>
                            <a:schemeClr val="bg1"/>
                          </a:solidFill>
                        </a:rPr>
                        <a:t>95% Cl</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0-3</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1-8</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8005152"/>
                  </a:ext>
                </a:extLst>
              </a:tr>
            </a:tbl>
          </a:graphicData>
        </a:graphic>
      </p:graphicFrame>
      <p:graphicFrame>
        <p:nvGraphicFramePr>
          <p:cNvPr id="101" name="Table 100">
            <a:extLst>
              <a:ext uri="{FF2B5EF4-FFF2-40B4-BE49-F238E27FC236}">
                <a16:creationId xmlns:a16="http://schemas.microsoft.com/office/drawing/2014/main" id="{B4100F76-0E2E-DB4C-901D-AC279AD8695C}"/>
              </a:ext>
            </a:extLst>
          </p:cNvPr>
          <p:cNvGraphicFramePr>
            <a:graphicFrameLocks noGrp="1"/>
          </p:cNvGraphicFramePr>
          <p:nvPr>
            <p:extLst>
              <p:ext uri="{D42A27DB-BD31-4B8C-83A1-F6EECF244321}">
                <p14:modId xmlns:p14="http://schemas.microsoft.com/office/powerpoint/2010/main" val="377704162"/>
              </p:ext>
            </p:extLst>
          </p:nvPr>
        </p:nvGraphicFramePr>
        <p:xfrm>
          <a:off x="8415380" y="1797853"/>
          <a:ext cx="3509368" cy="1493520"/>
        </p:xfrm>
        <a:graphic>
          <a:graphicData uri="http://schemas.openxmlformats.org/drawingml/2006/table">
            <a:tbl>
              <a:tblPr firstRow="1" bandRow="1">
                <a:tableStyleId>{5C22544A-7EE6-4342-B048-85BDC9FD1C3A}</a:tableStyleId>
              </a:tblPr>
              <a:tblGrid>
                <a:gridCol w="1283761">
                  <a:extLst>
                    <a:ext uri="{9D8B030D-6E8A-4147-A177-3AD203B41FA5}">
                      <a16:colId xmlns:a16="http://schemas.microsoft.com/office/drawing/2014/main" val="3153263837"/>
                    </a:ext>
                  </a:extLst>
                </a:gridCol>
                <a:gridCol w="1064264">
                  <a:extLst>
                    <a:ext uri="{9D8B030D-6E8A-4147-A177-3AD203B41FA5}">
                      <a16:colId xmlns:a16="http://schemas.microsoft.com/office/drawing/2014/main" val="586810380"/>
                    </a:ext>
                  </a:extLst>
                </a:gridCol>
                <a:gridCol w="1161343">
                  <a:extLst>
                    <a:ext uri="{9D8B030D-6E8A-4147-A177-3AD203B41FA5}">
                      <a16:colId xmlns:a16="http://schemas.microsoft.com/office/drawing/2014/main" val="2398254184"/>
                    </a:ext>
                  </a:extLst>
                </a:gridCol>
              </a:tblGrid>
              <a:tr h="0">
                <a:tc>
                  <a:txBody>
                    <a:bodyPr/>
                    <a:lstStyle/>
                    <a:p>
                      <a:endParaRPr lang="en-US" sz="1400" dirty="0">
                        <a:solidFill>
                          <a:schemeClr val="bg1"/>
                        </a:solidFill>
                      </a:endParaRPr>
                    </a:p>
                  </a:txBody>
                  <a:tcPr marL="45720" marR="4572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tx1"/>
                          </a:solidFill>
                        </a:rPr>
                        <a:t>FOLFIRI</a:t>
                      </a:r>
                    </a:p>
                  </a:txBody>
                  <a:tcPr marL="45720" marR="4572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400" dirty="0">
                          <a:solidFill>
                            <a:schemeClr val="tx1"/>
                          </a:solidFill>
                        </a:rPr>
                        <a:t>FOLFOXIRI</a:t>
                      </a:r>
                    </a:p>
                  </a:txBody>
                  <a:tcPr marL="45720" marR="4572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13382016"/>
                  </a:ext>
                </a:extLst>
              </a:tr>
              <a:tr h="0">
                <a:tc>
                  <a:txBody>
                    <a:bodyPr/>
                    <a:lstStyle/>
                    <a:p>
                      <a:pPr algn="r"/>
                      <a:r>
                        <a:rPr lang="en-US" sz="1400" dirty="0">
                          <a:solidFill>
                            <a:schemeClr val="bg1"/>
                          </a:solidFill>
                        </a:rPr>
                        <a:t>Patients, n</a:t>
                      </a:r>
                    </a:p>
                  </a:txBody>
                  <a:tcPr marL="45720" marR="4572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122</a:t>
                      </a:r>
                    </a:p>
                  </a:txBody>
                  <a:tcPr marL="45720" marR="4572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122</a:t>
                      </a:r>
                    </a:p>
                  </a:txBody>
                  <a:tcPr marL="45720" marR="4572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8270763"/>
                  </a:ext>
                </a:extLst>
              </a:tr>
              <a:tr h="0">
                <a:tc>
                  <a:txBody>
                    <a:bodyPr/>
                    <a:lstStyle/>
                    <a:p>
                      <a:pPr algn="r"/>
                      <a:r>
                        <a:rPr lang="en-US" sz="1400" dirty="0">
                          <a:solidFill>
                            <a:schemeClr val="bg1"/>
                          </a:solidFill>
                        </a:rPr>
                        <a:t>Events, n</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112</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104</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1448770"/>
                  </a:ext>
                </a:extLst>
              </a:tr>
              <a:tr h="0">
                <a:tc>
                  <a:txBody>
                    <a:bodyPr/>
                    <a:lstStyle/>
                    <a:p>
                      <a:pPr algn="r"/>
                      <a:r>
                        <a:rPr lang="en-US" sz="1400" dirty="0">
                          <a:solidFill>
                            <a:schemeClr val="bg1"/>
                          </a:solidFill>
                        </a:rPr>
                        <a:t>Median OS</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16.7 mo</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23.4 mo</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1597819"/>
                  </a:ext>
                </a:extLst>
              </a:tr>
              <a:tr h="0">
                <a:tc>
                  <a:txBody>
                    <a:bodyPr/>
                    <a:lstStyle/>
                    <a:p>
                      <a:pPr algn="r"/>
                      <a:r>
                        <a:rPr lang="en-US" sz="1400" dirty="0">
                          <a:solidFill>
                            <a:schemeClr val="bg1"/>
                          </a:solidFill>
                        </a:rPr>
                        <a:t>95% Cl</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13.8-19.4 mo</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19.8-25.6 mo</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3882428"/>
                  </a:ext>
                </a:extLst>
              </a:tr>
              <a:tr h="0">
                <a:tc>
                  <a:txBody>
                    <a:bodyPr/>
                    <a:lstStyle/>
                    <a:p>
                      <a:pPr algn="r"/>
                      <a:r>
                        <a:rPr lang="en-US" sz="1400" dirty="0">
                          <a:solidFill>
                            <a:schemeClr val="bg1"/>
                          </a:solidFill>
                        </a:rPr>
                        <a:t>5-yr OS rate</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8%</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15%</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76629"/>
                  </a:ext>
                </a:extLst>
              </a:tr>
              <a:tr h="0">
                <a:tc>
                  <a:txBody>
                    <a:bodyPr/>
                    <a:lstStyle/>
                    <a:p>
                      <a:pPr algn="r"/>
                      <a:r>
                        <a:rPr lang="en-US" sz="1400" dirty="0">
                          <a:solidFill>
                            <a:schemeClr val="bg1"/>
                          </a:solidFill>
                        </a:rPr>
                        <a:t>95% Cl</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4-14</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9-23</a:t>
                      </a:r>
                    </a:p>
                  </a:txBody>
                  <a:tcPr marL="4572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8005152"/>
                  </a:ext>
                </a:extLst>
              </a:tr>
            </a:tbl>
          </a:graphicData>
        </a:graphic>
      </p:graphicFrame>
      <p:sp>
        <p:nvSpPr>
          <p:cNvPr id="102" name="TextBox 101">
            <a:extLst>
              <a:ext uri="{FF2B5EF4-FFF2-40B4-BE49-F238E27FC236}">
                <a16:creationId xmlns:a16="http://schemas.microsoft.com/office/drawing/2014/main" id="{FDDC43F0-EAE3-486B-D0C6-836A068F6B12}"/>
              </a:ext>
            </a:extLst>
          </p:cNvPr>
          <p:cNvSpPr txBox="1"/>
          <p:nvPr/>
        </p:nvSpPr>
        <p:spPr bwMode="auto">
          <a:xfrm>
            <a:off x="3049180" y="3323890"/>
            <a:ext cx="2453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HR: 0.59 (95% Cl: 0.45-0.76;</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log-rank </a:t>
            </a:r>
            <a:r>
              <a:rPr lang="en-US" sz="1400" i="1" dirty="0">
                <a:solidFill>
                  <a:schemeClr val="bg1"/>
                </a:solidFill>
                <a:latin typeface="Calibri" panose="020F0502020204030204" pitchFamily="34" charset="0"/>
              </a:rPr>
              <a:t>P</a:t>
            </a:r>
            <a:r>
              <a:rPr lang="en-US" sz="1400" dirty="0">
                <a:solidFill>
                  <a:schemeClr val="bg1"/>
                </a:solidFill>
                <a:latin typeface="Calibri" panose="020F0502020204030204" pitchFamily="34" charset="0"/>
              </a:rPr>
              <a:t> &lt;.001)</a:t>
            </a:r>
            <a:endParaRPr lang="en-US" sz="1400" b="0" dirty="0">
              <a:solidFill>
                <a:schemeClr val="bg1"/>
              </a:solidFill>
              <a:latin typeface="Calibri" panose="020F0502020204030204" pitchFamily="34" charset="0"/>
            </a:endParaRPr>
          </a:p>
        </p:txBody>
      </p:sp>
      <p:cxnSp>
        <p:nvCxnSpPr>
          <p:cNvPr id="104" name="Straight Connector 103">
            <a:extLst>
              <a:ext uri="{FF2B5EF4-FFF2-40B4-BE49-F238E27FC236}">
                <a16:creationId xmlns:a16="http://schemas.microsoft.com/office/drawing/2014/main" id="{3DCCF2DF-D70A-F863-57CA-7E31AD4CC9A6}"/>
              </a:ext>
            </a:extLst>
          </p:cNvPr>
          <p:cNvCxnSpPr/>
          <p:nvPr/>
        </p:nvCxnSpPr>
        <p:spPr bwMode="auto">
          <a:xfrm>
            <a:off x="2731884" y="3358227"/>
            <a:ext cx="3096959" cy="0"/>
          </a:xfrm>
          <a:prstGeom prst="line">
            <a:avLst/>
          </a:prstGeom>
          <a:noFill/>
          <a:ln w="28575" cap="flat" cmpd="sng" algn="ctr">
            <a:solidFill>
              <a:schemeClr val="bg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69F129ED-8EBE-59A8-1063-005855B2D011}"/>
              </a:ext>
            </a:extLst>
          </p:cNvPr>
          <p:cNvCxnSpPr/>
          <p:nvPr/>
        </p:nvCxnSpPr>
        <p:spPr bwMode="auto">
          <a:xfrm>
            <a:off x="2731884" y="2035856"/>
            <a:ext cx="3096959" cy="0"/>
          </a:xfrm>
          <a:prstGeom prst="line">
            <a:avLst/>
          </a:prstGeom>
          <a:noFill/>
          <a:ln w="28575" cap="flat" cmpd="sng" algn="ctr">
            <a:solidFill>
              <a:schemeClr val="bg1"/>
            </a:solidFill>
            <a:prstDash val="solid"/>
            <a:round/>
            <a:headEnd type="none" w="med" len="med"/>
            <a:tailEnd type="none" w="med" len="med"/>
          </a:ln>
          <a:effectLst/>
        </p:spPr>
      </p:cxnSp>
      <p:sp>
        <p:nvSpPr>
          <p:cNvPr id="106" name="TextBox 105">
            <a:extLst>
              <a:ext uri="{FF2B5EF4-FFF2-40B4-BE49-F238E27FC236}">
                <a16:creationId xmlns:a16="http://schemas.microsoft.com/office/drawing/2014/main" id="{F17A09A2-B199-0AFC-5601-C8E7D9403628}"/>
              </a:ext>
            </a:extLst>
          </p:cNvPr>
          <p:cNvSpPr txBox="1"/>
          <p:nvPr/>
        </p:nvSpPr>
        <p:spPr bwMode="auto">
          <a:xfrm>
            <a:off x="9146501" y="3281227"/>
            <a:ext cx="2453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HR: 0.74 (95% Cl: 0.56-0.96;</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log-rank </a:t>
            </a:r>
            <a:r>
              <a:rPr lang="en-US" sz="1400" i="1" dirty="0">
                <a:solidFill>
                  <a:schemeClr val="bg1"/>
                </a:solidFill>
                <a:latin typeface="Calibri" panose="020F0502020204030204" pitchFamily="34" charset="0"/>
              </a:rPr>
              <a:t>P</a:t>
            </a:r>
            <a:r>
              <a:rPr lang="en-US" sz="1400" dirty="0">
                <a:solidFill>
                  <a:schemeClr val="bg1"/>
                </a:solidFill>
                <a:latin typeface="Calibri" panose="020F0502020204030204" pitchFamily="34" charset="0"/>
              </a:rPr>
              <a:t> = .026)</a:t>
            </a:r>
            <a:endParaRPr lang="en-US" sz="1400" b="0" dirty="0">
              <a:solidFill>
                <a:schemeClr val="bg1"/>
              </a:solidFill>
              <a:latin typeface="Calibri" panose="020F0502020204030204" pitchFamily="34" charset="0"/>
            </a:endParaRPr>
          </a:p>
        </p:txBody>
      </p:sp>
      <p:cxnSp>
        <p:nvCxnSpPr>
          <p:cNvPr id="107" name="Straight Connector 106">
            <a:extLst>
              <a:ext uri="{FF2B5EF4-FFF2-40B4-BE49-F238E27FC236}">
                <a16:creationId xmlns:a16="http://schemas.microsoft.com/office/drawing/2014/main" id="{204E273C-A4BD-637C-1AD5-C51A8AF250C9}"/>
              </a:ext>
            </a:extLst>
          </p:cNvPr>
          <p:cNvCxnSpPr/>
          <p:nvPr/>
        </p:nvCxnSpPr>
        <p:spPr bwMode="auto">
          <a:xfrm>
            <a:off x="8827789" y="3331043"/>
            <a:ext cx="3096959" cy="0"/>
          </a:xfrm>
          <a:prstGeom prst="line">
            <a:avLst/>
          </a:prstGeom>
          <a:noFill/>
          <a:ln w="28575" cap="flat" cmpd="sng" algn="ctr">
            <a:solidFill>
              <a:schemeClr val="bg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B980B4C4-51FD-D8EC-CF75-DF1C4B0DC489}"/>
              </a:ext>
            </a:extLst>
          </p:cNvPr>
          <p:cNvCxnSpPr/>
          <p:nvPr/>
        </p:nvCxnSpPr>
        <p:spPr bwMode="auto">
          <a:xfrm>
            <a:off x="8827789" y="2008672"/>
            <a:ext cx="3096959" cy="0"/>
          </a:xfrm>
          <a:prstGeom prst="line">
            <a:avLst/>
          </a:prstGeom>
          <a:noFill/>
          <a:ln w="28575" cap="flat" cmpd="sng" algn="ctr">
            <a:solidFill>
              <a:schemeClr val="bg1"/>
            </a:solidFill>
            <a:prstDash val="solid"/>
            <a:round/>
            <a:headEnd type="none" w="med" len="med"/>
            <a:tailEnd type="none" w="med" len="med"/>
          </a:ln>
          <a:effectLst/>
        </p:spPr>
      </p:cxnSp>
      <p:sp>
        <p:nvSpPr>
          <p:cNvPr id="109" name="TextBox 108">
            <a:extLst>
              <a:ext uri="{FF2B5EF4-FFF2-40B4-BE49-F238E27FC236}">
                <a16:creationId xmlns:a16="http://schemas.microsoft.com/office/drawing/2014/main" id="{99972C8F-C8D4-EBB3-4DBD-A342301A976E}"/>
              </a:ext>
            </a:extLst>
          </p:cNvPr>
          <p:cNvSpPr txBox="1"/>
          <p:nvPr/>
        </p:nvSpPr>
        <p:spPr bwMode="auto">
          <a:xfrm>
            <a:off x="127204" y="4531039"/>
            <a:ext cx="1469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Patients at risk, n</a:t>
            </a:r>
            <a:br>
              <a:rPr lang="en-US" sz="1400" b="1" dirty="0">
                <a:solidFill>
                  <a:schemeClr val="bg1"/>
                </a:solidFill>
                <a:latin typeface="Calibri" panose="020F0502020204030204" pitchFamily="34" charset="0"/>
              </a:rPr>
            </a:br>
            <a:r>
              <a:rPr lang="en-US" sz="1400" b="1" dirty="0">
                <a:solidFill>
                  <a:schemeClr val="bg1"/>
                </a:solidFill>
                <a:latin typeface="Calibri" panose="020F0502020204030204" pitchFamily="34" charset="0"/>
              </a:rPr>
              <a:t>PFS rate (95% Cl)</a:t>
            </a:r>
          </a:p>
        </p:txBody>
      </p:sp>
      <p:sp>
        <p:nvSpPr>
          <p:cNvPr id="110" name="TextBox 109">
            <a:extLst>
              <a:ext uri="{FF2B5EF4-FFF2-40B4-BE49-F238E27FC236}">
                <a16:creationId xmlns:a16="http://schemas.microsoft.com/office/drawing/2014/main" id="{854DBCA9-B28E-F9E6-0779-8A70F9BAE33A}"/>
              </a:ext>
            </a:extLst>
          </p:cNvPr>
          <p:cNvSpPr txBox="1"/>
          <p:nvPr/>
        </p:nvSpPr>
        <p:spPr bwMode="auto">
          <a:xfrm>
            <a:off x="5520523" y="4531039"/>
            <a:ext cx="1469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Patients at risk, n</a:t>
            </a:r>
            <a:br>
              <a:rPr lang="en-US" sz="1400" b="1" dirty="0">
                <a:solidFill>
                  <a:schemeClr val="bg1"/>
                </a:solidFill>
                <a:latin typeface="Calibri" panose="020F0502020204030204" pitchFamily="34" charset="0"/>
              </a:rPr>
            </a:br>
            <a:r>
              <a:rPr lang="en-US" sz="1400" b="1" dirty="0">
                <a:solidFill>
                  <a:schemeClr val="bg1"/>
                </a:solidFill>
                <a:latin typeface="Calibri" panose="020F0502020204030204" pitchFamily="34" charset="0"/>
              </a:rPr>
              <a:t>OS rate (95% Cl)</a:t>
            </a:r>
          </a:p>
        </p:txBody>
      </p:sp>
      <p:grpSp>
        <p:nvGrpSpPr>
          <p:cNvPr id="127" name="Group 126">
            <a:extLst>
              <a:ext uri="{FF2B5EF4-FFF2-40B4-BE49-F238E27FC236}">
                <a16:creationId xmlns:a16="http://schemas.microsoft.com/office/drawing/2014/main" id="{A2753731-69F2-374C-8AA6-34E0F9C23080}"/>
              </a:ext>
            </a:extLst>
          </p:cNvPr>
          <p:cNvGrpSpPr/>
          <p:nvPr/>
        </p:nvGrpSpPr>
        <p:grpSpPr>
          <a:xfrm>
            <a:off x="630877" y="4966663"/>
            <a:ext cx="4904991" cy="1078436"/>
            <a:chOff x="630877" y="4966663"/>
            <a:chExt cx="4904991" cy="1078436"/>
          </a:xfrm>
        </p:grpSpPr>
        <p:grpSp>
          <p:nvGrpSpPr>
            <p:cNvPr id="111" name="Group 110">
              <a:extLst>
                <a:ext uri="{FF2B5EF4-FFF2-40B4-BE49-F238E27FC236}">
                  <a16:creationId xmlns:a16="http://schemas.microsoft.com/office/drawing/2014/main" id="{C5067B7F-3775-8B53-703A-DFABDAA6AA6E}"/>
                </a:ext>
              </a:extLst>
            </p:cNvPr>
            <p:cNvGrpSpPr/>
            <p:nvPr/>
          </p:nvGrpSpPr>
          <p:grpSpPr>
            <a:xfrm>
              <a:off x="1578287" y="4966663"/>
              <a:ext cx="3957581" cy="584775"/>
              <a:chOff x="968424" y="4229100"/>
              <a:chExt cx="4168580" cy="584775"/>
            </a:xfrm>
          </p:grpSpPr>
          <p:sp>
            <p:nvSpPr>
              <p:cNvPr id="112" name="TextBox 111">
                <a:extLst>
                  <a:ext uri="{FF2B5EF4-FFF2-40B4-BE49-F238E27FC236}">
                    <a16:creationId xmlns:a16="http://schemas.microsoft.com/office/drawing/2014/main" id="{5EA0C90E-A2A2-B369-04E7-E0D6C0D38752}"/>
                  </a:ext>
                </a:extLst>
              </p:cNvPr>
              <p:cNvSpPr txBox="1"/>
              <p:nvPr/>
            </p:nvSpPr>
            <p:spPr bwMode="auto">
              <a:xfrm>
                <a:off x="968424" y="4229100"/>
                <a:ext cx="4984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122</a:t>
                </a:r>
                <a:br>
                  <a:rPr lang="en-US" sz="1200" b="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100%</a:t>
                </a:r>
              </a:p>
            </p:txBody>
          </p:sp>
          <p:sp>
            <p:nvSpPr>
              <p:cNvPr id="113" name="TextBox 112">
                <a:extLst>
                  <a:ext uri="{FF2B5EF4-FFF2-40B4-BE49-F238E27FC236}">
                    <a16:creationId xmlns:a16="http://schemas.microsoft.com/office/drawing/2014/main" id="{314D3168-8C53-B959-00B1-54031ED79B61}"/>
                  </a:ext>
                </a:extLst>
              </p:cNvPr>
              <p:cNvSpPr txBox="1"/>
              <p:nvPr/>
            </p:nvSpPr>
            <p:spPr bwMode="auto">
              <a:xfrm>
                <a:off x="1597965" y="4229100"/>
                <a:ext cx="6892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39</a:t>
                </a:r>
                <a:br>
                  <a:rPr lang="en-US" sz="1200" b="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31% </a:t>
                </a:r>
                <a:br>
                  <a:rPr lang="en-US" sz="1000" b="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(23-39%)</a:t>
                </a:r>
              </a:p>
            </p:txBody>
          </p:sp>
          <p:sp>
            <p:nvSpPr>
              <p:cNvPr id="114" name="TextBox 113">
                <a:extLst>
                  <a:ext uri="{FF2B5EF4-FFF2-40B4-BE49-F238E27FC236}">
                    <a16:creationId xmlns:a16="http://schemas.microsoft.com/office/drawing/2014/main" id="{1A232844-1AF3-6BAC-17B8-90B66B2BCFD5}"/>
                  </a:ext>
                </a:extLst>
              </p:cNvPr>
              <p:cNvSpPr txBox="1"/>
              <p:nvPr/>
            </p:nvSpPr>
            <p:spPr bwMode="auto">
              <a:xfrm>
                <a:off x="2345685" y="4229100"/>
                <a:ext cx="6200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dirty="0">
                    <a:solidFill>
                      <a:schemeClr val="bg1"/>
                    </a:solidFill>
                    <a:latin typeface="Calibri" panose="020F0502020204030204" pitchFamily="34" charset="0"/>
                  </a:rPr>
                  <a:t>12</a:t>
                </a:r>
                <a:br>
                  <a:rPr lang="en-US" sz="120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9%</a:t>
                </a:r>
                <a:br>
                  <a:rPr lang="en-US" sz="1000" b="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(5-13%)</a:t>
                </a:r>
              </a:p>
            </p:txBody>
          </p:sp>
          <p:sp>
            <p:nvSpPr>
              <p:cNvPr id="115" name="TextBox 114">
                <a:extLst>
                  <a:ext uri="{FF2B5EF4-FFF2-40B4-BE49-F238E27FC236}">
                    <a16:creationId xmlns:a16="http://schemas.microsoft.com/office/drawing/2014/main" id="{C3D5A514-0DAE-69EE-B314-61833652122B}"/>
                  </a:ext>
                </a:extLst>
              </p:cNvPr>
              <p:cNvSpPr txBox="1"/>
              <p:nvPr/>
            </p:nvSpPr>
            <p:spPr bwMode="auto">
              <a:xfrm>
                <a:off x="3085832" y="4229100"/>
                <a:ext cx="6200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dirty="0">
                    <a:solidFill>
                      <a:schemeClr val="bg1"/>
                    </a:solidFill>
                    <a:latin typeface="Calibri" panose="020F0502020204030204" pitchFamily="34" charset="0"/>
                  </a:rPr>
                  <a:t>7</a:t>
                </a:r>
                <a:br>
                  <a:rPr lang="en-US" sz="12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9%</a:t>
                </a:r>
                <a:br>
                  <a:rPr lang="en-US" sz="10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(5-13%)</a:t>
                </a:r>
                <a:endParaRPr lang="en-US" sz="1000" b="0" dirty="0">
                  <a:solidFill>
                    <a:schemeClr val="bg1"/>
                  </a:solidFill>
                  <a:latin typeface="Calibri" panose="020F0502020204030204" pitchFamily="34" charset="0"/>
                </a:endParaRPr>
              </a:p>
            </p:txBody>
          </p:sp>
          <p:sp>
            <p:nvSpPr>
              <p:cNvPr id="116" name="TextBox 115">
                <a:extLst>
                  <a:ext uri="{FF2B5EF4-FFF2-40B4-BE49-F238E27FC236}">
                    <a16:creationId xmlns:a16="http://schemas.microsoft.com/office/drawing/2014/main" id="{8EA87E3B-AFC5-2915-E155-913310F2A734}"/>
                  </a:ext>
                </a:extLst>
              </p:cNvPr>
              <p:cNvSpPr txBox="1"/>
              <p:nvPr/>
            </p:nvSpPr>
            <p:spPr bwMode="auto">
              <a:xfrm>
                <a:off x="3846483" y="4229100"/>
                <a:ext cx="5507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dirty="0">
                    <a:solidFill>
                      <a:schemeClr val="bg1"/>
                    </a:solidFill>
                    <a:latin typeface="Calibri" panose="020F0502020204030204" pitchFamily="34" charset="0"/>
                  </a:rPr>
                  <a:t>5</a:t>
                </a:r>
                <a:br>
                  <a:rPr lang="en-US" sz="12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5%</a:t>
                </a:r>
                <a:br>
                  <a:rPr lang="en-US" sz="10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(1-8%)</a:t>
                </a:r>
              </a:p>
            </p:txBody>
          </p:sp>
          <p:sp>
            <p:nvSpPr>
              <p:cNvPr id="117" name="TextBox 116">
                <a:extLst>
                  <a:ext uri="{FF2B5EF4-FFF2-40B4-BE49-F238E27FC236}">
                    <a16:creationId xmlns:a16="http://schemas.microsoft.com/office/drawing/2014/main" id="{25611E3C-620D-6F92-9920-BC59E452AD80}"/>
                  </a:ext>
                </a:extLst>
              </p:cNvPr>
              <p:cNvSpPr txBox="1"/>
              <p:nvPr/>
            </p:nvSpPr>
            <p:spPr bwMode="auto">
              <a:xfrm>
                <a:off x="4586226" y="4229100"/>
                <a:ext cx="5507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dirty="0">
                    <a:solidFill>
                      <a:schemeClr val="bg1"/>
                    </a:solidFill>
                    <a:latin typeface="Calibri" panose="020F0502020204030204" pitchFamily="34" charset="0"/>
                  </a:rPr>
                  <a:t>3</a:t>
                </a:r>
                <a:br>
                  <a:rPr lang="en-US" sz="12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5%</a:t>
                </a:r>
                <a:br>
                  <a:rPr lang="en-US" sz="10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(1-8%)</a:t>
                </a:r>
              </a:p>
            </p:txBody>
          </p:sp>
        </p:grpSp>
        <p:sp>
          <p:nvSpPr>
            <p:cNvPr id="118" name="TextBox 117">
              <a:extLst>
                <a:ext uri="{FF2B5EF4-FFF2-40B4-BE49-F238E27FC236}">
                  <a16:creationId xmlns:a16="http://schemas.microsoft.com/office/drawing/2014/main" id="{AB4FBF89-4AD8-3D43-7759-9454BD779488}"/>
                </a:ext>
              </a:extLst>
            </p:cNvPr>
            <p:cNvSpPr txBox="1"/>
            <p:nvPr/>
          </p:nvSpPr>
          <p:spPr bwMode="auto">
            <a:xfrm>
              <a:off x="630877" y="4972325"/>
              <a:ext cx="8471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200" b="1" dirty="0">
                  <a:solidFill>
                    <a:schemeClr val="accent1"/>
                  </a:solidFill>
                  <a:latin typeface="Calibri" panose="020F0502020204030204" pitchFamily="34" charset="0"/>
                </a:rPr>
                <a:t>FOLFOXIRI</a:t>
              </a:r>
              <a:endParaRPr lang="en-US" sz="1000" b="1" dirty="0">
                <a:solidFill>
                  <a:schemeClr val="accent1"/>
                </a:solidFill>
                <a:latin typeface="Calibri" panose="020F0502020204030204" pitchFamily="34" charset="0"/>
              </a:endParaRPr>
            </a:p>
          </p:txBody>
        </p:sp>
        <p:grpSp>
          <p:nvGrpSpPr>
            <p:cNvPr id="119" name="Group 118">
              <a:extLst>
                <a:ext uri="{FF2B5EF4-FFF2-40B4-BE49-F238E27FC236}">
                  <a16:creationId xmlns:a16="http://schemas.microsoft.com/office/drawing/2014/main" id="{C3CA2A48-CAC9-1D64-1AF4-941E1DD391C3}"/>
                </a:ext>
              </a:extLst>
            </p:cNvPr>
            <p:cNvGrpSpPr/>
            <p:nvPr/>
          </p:nvGrpSpPr>
          <p:grpSpPr>
            <a:xfrm>
              <a:off x="1578287" y="5460324"/>
              <a:ext cx="3957581" cy="584775"/>
              <a:chOff x="968424" y="4229100"/>
              <a:chExt cx="4168580" cy="584775"/>
            </a:xfrm>
          </p:grpSpPr>
          <p:sp>
            <p:nvSpPr>
              <p:cNvPr id="120" name="TextBox 119">
                <a:extLst>
                  <a:ext uri="{FF2B5EF4-FFF2-40B4-BE49-F238E27FC236}">
                    <a16:creationId xmlns:a16="http://schemas.microsoft.com/office/drawing/2014/main" id="{7003BC28-36BB-77AE-6F9F-B4CE76EAE345}"/>
                  </a:ext>
                </a:extLst>
              </p:cNvPr>
              <p:cNvSpPr txBox="1"/>
              <p:nvPr/>
            </p:nvSpPr>
            <p:spPr bwMode="auto">
              <a:xfrm>
                <a:off x="968424" y="4229100"/>
                <a:ext cx="4984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122</a:t>
                </a:r>
                <a:br>
                  <a:rPr lang="en-US" sz="1200" b="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100%</a:t>
                </a:r>
              </a:p>
            </p:txBody>
          </p:sp>
          <p:sp>
            <p:nvSpPr>
              <p:cNvPr id="121" name="TextBox 120">
                <a:extLst>
                  <a:ext uri="{FF2B5EF4-FFF2-40B4-BE49-F238E27FC236}">
                    <a16:creationId xmlns:a16="http://schemas.microsoft.com/office/drawing/2014/main" id="{4766F025-25E2-000C-42CB-BF8B7FA05880}"/>
                  </a:ext>
                </a:extLst>
              </p:cNvPr>
              <p:cNvSpPr txBox="1"/>
              <p:nvPr/>
            </p:nvSpPr>
            <p:spPr bwMode="auto">
              <a:xfrm>
                <a:off x="1597965" y="4229100"/>
                <a:ext cx="689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23</a:t>
                </a:r>
                <a:br>
                  <a:rPr lang="en-US" sz="1200" b="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16% </a:t>
                </a:r>
                <a:br>
                  <a:rPr lang="en-US" sz="1000" b="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(10-23%)</a:t>
                </a:r>
              </a:p>
            </p:txBody>
          </p:sp>
          <p:sp>
            <p:nvSpPr>
              <p:cNvPr id="122" name="TextBox 121">
                <a:extLst>
                  <a:ext uri="{FF2B5EF4-FFF2-40B4-BE49-F238E27FC236}">
                    <a16:creationId xmlns:a16="http://schemas.microsoft.com/office/drawing/2014/main" id="{ACFBEAF4-AB70-9601-D785-0C1FEBA3E1C7}"/>
                  </a:ext>
                </a:extLst>
              </p:cNvPr>
              <p:cNvSpPr txBox="1"/>
              <p:nvPr/>
            </p:nvSpPr>
            <p:spPr bwMode="auto">
              <a:xfrm>
                <a:off x="2380298" y="4229100"/>
                <a:ext cx="5507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dirty="0">
                    <a:solidFill>
                      <a:schemeClr val="bg1"/>
                    </a:solidFill>
                    <a:latin typeface="Calibri" panose="020F0502020204030204" pitchFamily="34" charset="0"/>
                  </a:rPr>
                  <a:t>6</a:t>
                </a:r>
                <a:br>
                  <a:rPr lang="en-US" sz="120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4%</a:t>
                </a:r>
                <a:br>
                  <a:rPr lang="en-US" sz="1000" b="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(2-8%)</a:t>
                </a:r>
              </a:p>
            </p:txBody>
          </p:sp>
          <p:sp>
            <p:nvSpPr>
              <p:cNvPr id="123" name="TextBox 122">
                <a:extLst>
                  <a:ext uri="{FF2B5EF4-FFF2-40B4-BE49-F238E27FC236}">
                    <a16:creationId xmlns:a16="http://schemas.microsoft.com/office/drawing/2014/main" id="{3F7421B9-FAE1-969F-97EF-949E3127FE07}"/>
                  </a:ext>
                </a:extLst>
              </p:cNvPr>
              <p:cNvSpPr txBox="1"/>
              <p:nvPr/>
            </p:nvSpPr>
            <p:spPr bwMode="auto">
              <a:xfrm>
                <a:off x="3120445" y="4229100"/>
                <a:ext cx="5507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dirty="0">
                    <a:solidFill>
                      <a:schemeClr val="bg1"/>
                    </a:solidFill>
                    <a:latin typeface="Calibri" panose="020F0502020204030204" pitchFamily="34" charset="0"/>
                  </a:rPr>
                  <a:t>4</a:t>
                </a:r>
                <a:br>
                  <a:rPr lang="en-US" sz="12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2%</a:t>
                </a:r>
                <a:br>
                  <a:rPr lang="en-US" sz="10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(0-6%)</a:t>
                </a:r>
                <a:endParaRPr lang="en-US" sz="1000" b="0" dirty="0">
                  <a:solidFill>
                    <a:schemeClr val="bg1"/>
                  </a:solidFill>
                  <a:latin typeface="Calibri" panose="020F0502020204030204" pitchFamily="34" charset="0"/>
                </a:endParaRPr>
              </a:p>
            </p:txBody>
          </p:sp>
          <p:sp>
            <p:nvSpPr>
              <p:cNvPr id="124" name="TextBox 123">
                <a:extLst>
                  <a:ext uri="{FF2B5EF4-FFF2-40B4-BE49-F238E27FC236}">
                    <a16:creationId xmlns:a16="http://schemas.microsoft.com/office/drawing/2014/main" id="{E2CA0CE1-B0C6-745E-448D-9D36FF29153B}"/>
                  </a:ext>
                </a:extLst>
              </p:cNvPr>
              <p:cNvSpPr txBox="1"/>
              <p:nvPr/>
            </p:nvSpPr>
            <p:spPr bwMode="auto">
              <a:xfrm>
                <a:off x="3846484" y="4229100"/>
                <a:ext cx="5507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dirty="0">
                    <a:solidFill>
                      <a:schemeClr val="bg1"/>
                    </a:solidFill>
                    <a:latin typeface="Calibri" panose="020F0502020204030204" pitchFamily="34" charset="0"/>
                  </a:rPr>
                  <a:t>2</a:t>
                </a:r>
                <a:br>
                  <a:rPr lang="en-US" sz="12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1%</a:t>
                </a:r>
                <a:br>
                  <a:rPr lang="en-US" sz="10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(0-3%)</a:t>
                </a:r>
              </a:p>
            </p:txBody>
          </p:sp>
          <p:sp>
            <p:nvSpPr>
              <p:cNvPr id="125" name="TextBox 124">
                <a:extLst>
                  <a:ext uri="{FF2B5EF4-FFF2-40B4-BE49-F238E27FC236}">
                    <a16:creationId xmlns:a16="http://schemas.microsoft.com/office/drawing/2014/main" id="{5E528652-655D-2BF1-7106-B92D5F4222D0}"/>
                  </a:ext>
                </a:extLst>
              </p:cNvPr>
              <p:cNvSpPr txBox="1"/>
              <p:nvPr/>
            </p:nvSpPr>
            <p:spPr bwMode="auto">
              <a:xfrm>
                <a:off x="4586226" y="4229100"/>
                <a:ext cx="5507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dirty="0">
                    <a:solidFill>
                      <a:schemeClr val="bg1"/>
                    </a:solidFill>
                    <a:latin typeface="Calibri" panose="020F0502020204030204" pitchFamily="34" charset="0"/>
                  </a:rPr>
                  <a:t>2</a:t>
                </a:r>
                <a:br>
                  <a:rPr lang="en-US" sz="12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1%</a:t>
                </a:r>
                <a:br>
                  <a:rPr lang="en-US" sz="10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(0-3%)</a:t>
                </a:r>
              </a:p>
            </p:txBody>
          </p:sp>
        </p:grpSp>
        <p:sp>
          <p:nvSpPr>
            <p:cNvPr id="126" name="TextBox 125">
              <a:extLst>
                <a:ext uri="{FF2B5EF4-FFF2-40B4-BE49-F238E27FC236}">
                  <a16:creationId xmlns:a16="http://schemas.microsoft.com/office/drawing/2014/main" id="{064AB89E-4F9B-10D0-34DC-8B7DE6B2782E}"/>
                </a:ext>
              </a:extLst>
            </p:cNvPr>
            <p:cNvSpPr txBox="1"/>
            <p:nvPr/>
          </p:nvSpPr>
          <p:spPr bwMode="auto">
            <a:xfrm>
              <a:off x="813619" y="5465986"/>
              <a:ext cx="664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200" b="1" dirty="0">
                  <a:solidFill>
                    <a:schemeClr val="accent3"/>
                  </a:solidFill>
                  <a:latin typeface="Calibri" panose="020F0502020204030204" pitchFamily="34" charset="0"/>
                </a:rPr>
                <a:t>FOLFIRI</a:t>
              </a:r>
              <a:endParaRPr lang="en-US" sz="1000" b="1" dirty="0">
                <a:solidFill>
                  <a:schemeClr val="accent3"/>
                </a:solidFill>
                <a:latin typeface="Calibri" panose="020F0502020204030204" pitchFamily="34" charset="0"/>
              </a:endParaRPr>
            </a:p>
          </p:txBody>
        </p:sp>
      </p:grpSp>
      <p:grpSp>
        <p:nvGrpSpPr>
          <p:cNvPr id="145" name="Group 144">
            <a:extLst>
              <a:ext uri="{FF2B5EF4-FFF2-40B4-BE49-F238E27FC236}">
                <a16:creationId xmlns:a16="http://schemas.microsoft.com/office/drawing/2014/main" id="{69D9FA32-FA14-9DFE-1FAC-CB488BB1FF9C}"/>
              </a:ext>
            </a:extLst>
          </p:cNvPr>
          <p:cNvGrpSpPr/>
          <p:nvPr/>
        </p:nvGrpSpPr>
        <p:grpSpPr>
          <a:xfrm>
            <a:off x="5916055" y="4966663"/>
            <a:ext cx="4937854" cy="1078436"/>
            <a:chOff x="630877" y="4966663"/>
            <a:chExt cx="4937854" cy="1078436"/>
          </a:xfrm>
        </p:grpSpPr>
        <p:grpSp>
          <p:nvGrpSpPr>
            <p:cNvPr id="146" name="Group 145">
              <a:extLst>
                <a:ext uri="{FF2B5EF4-FFF2-40B4-BE49-F238E27FC236}">
                  <a16:creationId xmlns:a16="http://schemas.microsoft.com/office/drawing/2014/main" id="{0E12F1E3-02E4-68A1-A6DC-DCC465A919D2}"/>
                </a:ext>
              </a:extLst>
            </p:cNvPr>
            <p:cNvGrpSpPr/>
            <p:nvPr/>
          </p:nvGrpSpPr>
          <p:grpSpPr>
            <a:xfrm>
              <a:off x="1578287" y="4966663"/>
              <a:ext cx="3990444" cy="584775"/>
              <a:chOff x="968424" y="4229100"/>
              <a:chExt cx="4203195" cy="584775"/>
            </a:xfrm>
          </p:grpSpPr>
          <p:sp>
            <p:nvSpPr>
              <p:cNvPr id="156" name="TextBox 155">
                <a:extLst>
                  <a:ext uri="{FF2B5EF4-FFF2-40B4-BE49-F238E27FC236}">
                    <a16:creationId xmlns:a16="http://schemas.microsoft.com/office/drawing/2014/main" id="{7B7AF24C-7A07-B14F-A9E2-313D06DB6E8C}"/>
                  </a:ext>
                </a:extLst>
              </p:cNvPr>
              <p:cNvSpPr txBox="1"/>
              <p:nvPr/>
            </p:nvSpPr>
            <p:spPr bwMode="auto">
              <a:xfrm>
                <a:off x="968424" y="4229100"/>
                <a:ext cx="4984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122</a:t>
                </a:r>
                <a:br>
                  <a:rPr lang="en-US" sz="1200" b="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100%</a:t>
                </a:r>
              </a:p>
            </p:txBody>
          </p:sp>
          <p:sp>
            <p:nvSpPr>
              <p:cNvPr id="157" name="TextBox 156">
                <a:extLst>
                  <a:ext uri="{FF2B5EF4-FFF2-40B4-BE49-F238E27FC236}">
                    <a16:creationId xmlns:a16="http://schemas.microsoft.com/office/drawing/2014/main" id="{577766C9-680D-615E-9225-041CCC5C9E42}"/>
                  </a:ext>
                </a:extLst>
              </p:cNvPr>
              <p:cNvSpPr txBox="1"/>
              <p:nvPr/>
            </p:nvSpPr>
            <p:spPr bwMode="auto">
              <a:xfrm>
                <a:off x="1597965" y="4229100"/>
                <a:ext cx="689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99</a:t>
                </a:r>
                <a:br>
                  <a:rPr lang="en-US" sz="1200" b="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80% </a:t>
                </a:r>
                <a:br>
                  <a:rPr lang="en-US" sz="1000" b="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(72-86%)</a:t>
                </a:r>
              </a:p>
            </p:txBody>
          </p:sp>
          <p:sp>
            <p:nvSpPr>
              <p:cNvPr id="158" name="TextBox 157">
                <a:extLst>
                  <a:ext uri="{FF2B5EF4-FFF2-40B4-BE49-F238E27FC236}">
                    <a16:creationId xmlns:a16="http://schemas.microsoft.com/office/drawing/2014/main" id="{78CFFFAC-DB63-67F4-4BCA-D1644EAE3878}"/>
                  </a:ext>
                </a:extLst>
              </p:cNvPr>
              <p:cNvSpPr txBox="1"/>
              <p:nvPr/>
            </p:nvSpPr>
            <p:spPr bwMode="auto">
              <a:xfrm>
                <a:off x="2311072" y="4229100"/>
                <a:ext cx="689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dirty="0">
                    <a:solidFill>
                      <a:schemeClr val="bg1"/>
                    </a:solidFill>
                    <a:latin typeface="Calibri" panose="020F0502020204030204" pitchFamily="34" charset="0"/>
                  </a:rPr>
                  <a:t>59</a:t>
                </a:r>
                <a:br>
                  <a:rPr lang="en-US" sz="120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48%</a:t>
                </a:r>
                <a:br>
                  <a:rPr lang="en-US" sz="1000" b="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(39-57%)</a:t>
                </a:r>
              </a:p>
            </p:txBody>
          </p:sp>
          <p:sp>
            <p:nvSpPr>
              <p:cNvPr id="159" name="TextBox 158">
                <a:extLst>
                  <a:ext uri="{FF2B5EF4-FFF2-40B4-BE49-F238E27FC236}">
                    <a16:creationId xmlns:a16="http://schemas.microsoft.com/office/drawing/2014/main" id="{9666078B-2368-057C-424A-7082022895BE}"/>
                  </a:ext>
                </a:extLst>
              </p:cNvPr>
              <p:cNvSpPr txBox="1"/>
              <p:nvPr/>
            </p:nvSpPr>
            <p:spPr bwMode="auto">
              <a:xfrm>
                <a:off x="3051219" y="4229100"/>
                <a:ext cx="689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dirty="0">
                    <a:solidFill>
                      <a:schemeClr val="bg1"/>
                    </a:solidFill>
                    <a:latin typeface="Calibri" panose="020F0502020204030204" pitchFamily="34" charset="0"/>
                  </a:rPr>
                  <a:t>29</a:t>
                </a:r>
                <a:br>
                  <a:rPr lang="en-US" sz="12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24%</a:t>
                </a:r>
                <a:br>
                  <a:rPr lang="en-US" sz="10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(17-32%)</a:t>
                </a:r>
                <a:endParaRPr lang="en-US" sz="1000" b="0" dirty="0">
                  <a:solidFill>
                    <a:schemeClr val="bg1"/>
                  </a:solidFill>
                  <a:latin typeface="Calibri" panose="020F0502020204030204" pitchFamily="34" charset="0"/>
                </a:endParaRPr>
              </a:p>
            </p:txBody>
          </p:sp>
          <p:sp>
            <p:nvSpPr>
              <p:cNvPr id="160" name="TextBox 159">
                <a:extLst>
                  <a:ext uri="{FF2B5EF4-FFF2-40B4-BE49-F238E27FC236}">
                    <a16:creationId xmlns:a16="http://schemas.microsoft.com/office/drawing/2014/main" id="{3E0CFE5A-BFA1-5C02-DF5E-7ADD74264088}"/>
                  </a:ext>
                </a:extLst>
              </p:cNvPr>
              <p:cNvSpPr txBox="1"/>
              <p:nvPr/>
            </p:nvSpPr>
            <p:spPr bwMode="auto">
              <a:xfrm>
                <a:off x="3777256" y="4229100"/>
                <a:ext cx="689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dirty="0">
                    <a:solidFill>
                      <a:schemeClr val="bg1"/>
                    </a:solidFill>
                    <a:latin typeface="Calibri" panose="020F0502020204030204" pitchFamily="34" charset="0"/>
                  </a:rPr>
                  <a:t>22</a:t>
                </a:r>
                <a:br>
                  <a:rPr lang="en-US" sz="12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21%</a:t>
                </a:r>
                <a:br>
                  <a:rPr lang="en-US" sz="10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(13-29%)</a:t>
                </a:r>
              </a:p>
            </p:txBody>
          </p:sp>
          <p:sp>
            <p:nvSpPr>
              <p:cNvPr id="161" name="TextBox 160">
                <a:extLst>
                  <a:ext uri="{FF2B5EF4-FFF2-40B4-BE49-F238E27FC236}">
                    <a16:creationId xmlns:a16="http://schemas.microsoft.com/office/drawing/2014/main" id="{12DD5F97-4F46-0C15-A510-F44588F0CBD7}"/>
                  </a:ext>
                </a:extLst>
              </p:cNvPr>
              <p:cNvSpPr txBox="1"/>
              <p:nvPr/>
            </p:nvSpPr>
            <p:spPr bwMode="auto">
              <a:xfrm>
                <a:off x="4551612" y="4229100"/>
                <a:ext cx="6200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dirty="0">
                    <a:solidFill>
                      <a:schemeClr val="bg1"/>
                    </a:solidFill>
                    <a:latin typeface="Calibri" panose="020F0502020204030204" pitchFamily="34" charset="0"/>
                  </a:rPr>
                  <a:t>10</a:t>
                </a:r>
                <a:br>
                  <a:rPr lang="en-US" sz="12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15%</a:t>
                </a:r>
                <a:br>
                  <a:rPr lang="en-US" sz="10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(9-23%)</a:t>
                </a:r>
              </a:p>
            </p:txBody>
          </p:sp>
        </p:grpSp>
        <p:sp>
          <p:nvSpPr>
            <p:cNvPr id="147" name="TextBox 146">
              <a:extLst>
                <a:ext uri="{FF2B5EF4-FFF2-40B4-BE49-F238E27FC236}">
                  <a16:creationId xmlns:a16="http://schemas.microsoft.com/office/drawing/2014/main" id="{DFC2899A-288D-52D7-4A89-F42B6500E096}"/>
                </a:ext>
              </a:extLst>
            </p:cNvPr>
            <p:cNvSpPr txBox="1"/>
            <p:nvPr/>
          </p:nvSpPr>
          <p:spPr bwMode="auto">
            <a:xfrm>
              <a:off x="630877" y="4972325"/>
              <a:ext cx="8471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200" b="1" dirty="0">
                  <a:solidFill>
                    <a:schemeClr val="accent1"/>
                  </a:solidFill>
                  <a:latin typeface="Calibri" panose="020F0502020204030204" pitchFamily="34" charset="0"/>
                </a:rPr>
                <a:t>FOLFOXIRI</a:t>
              </a:r>
              <a:endParaRPr lang="en-US" sz="1000" b="1" dirty="0">
                <a:solidFill>
                  <a:schemeClr val="accent1"/>
                </a:solidFill>
                <a:latin typeface="Calibri" panose="020F0502020204030204" pitchFamily="34" charset="0"/>
              </a:endParaRPr>
            </a:p>
          </p:txBody>
        </p:sp>
        <p:grpSp>
          <p:nvGrpSpPr>
            <p:cNvPr id="148" name="Group 147">
              <a:extLst>
                <a:ext uri="{FF2B5EF4-FFF2-40B4-BE49-F238E27FC236}">
                  <a16:creationId xmlns:a16="http://schemas.microsoft.com/office/drawing/2014/main" id="{79708BEC-9BFD-2702-E84A-7C376077A3E4}"/>
                </a:ext>
              </a:extLst>
            </p:cNvPr>
            <p:cNvGrpSpPr/>
            <p:nvPr/>
          </p:nvGrpSpPr>
          <p:grpSpPr>
            <a:xfrm>
              <a:off x="1578287" y="5460324"/>
              <a:ext cx="3990443" cy="584775"/>
              <a:chOff x="968424" y="4229100"/>
              <a:chExt cx="4203194" cy="584775"/>
            </a:xfrm>
          </p:grpSpPr>
          <p:sp>
            <p:nvSpPr>
              <p:cNvPr id="150" name="TextBox 149">
                <a:extLst>
                  <a:ext uri="{FF2B5EF4-FFF2-40B4-BE49-F238E27FC236}">
                    <a16:creationId xmlns:a16="http://schemas.microsoft.com/office/drawing/2014/main" id="{B4D25C8F-EF9F-6B3B-2BE2-6EDC0AA495E6}"/>
                  </a:ext>
                </a:extLst>
              </p:cNvPr>
              <p:cNvSpPr txBox="1"/>
              <p:nvPr/>
            </p:nvSpPr>
            <p:spPr bwMode="auto">
              <a:xfrm>
                <a:off x="968424" y="4229100"/>
                <a:ext cx="4984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122</a:t>
                </a:r>
                <a:br>
                  <a:rPr lang="en-US" sz="1200" b="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100%</a:t>
                </a:r>
              </a:p>
            </p:txBody>
          </p:sp>
          <p:sp>
            <p:nvSpPr>
              <p:cNvPr id="151" name="TextBox 150">
                <a:extLst>
                  <a:ext uri="{FF2B5EF4-FFF2-40B4-BE49-F238E27FC236}">
                    <a16:creationId xmlns:a16="http://schemas.microsoft.com/office/drawing/2014/main" id="{7936BB24-6094-F741-A07B-F0646EDDBD0B}"/>
                  </a:ext>
                </a:extLst>
              </p:cNvPr>
              <p:cNvSpPr txBox="1"/>
              <p:nvPr/>
            </p:nvSpPr>
            <p:spPr bwMode="auto">
              <a:xfrm>
                <a:off x="1597965" y="4229100"/>
                <a:ext cx="689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82</a:t>
                </a:r>
                <a:br>
                  <a:rPr lang="en-US" sz="1200" b="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67% </a:t>
                </a:r>
                <a:br>
                  <a:rPr lang="en-US" sz="1000" b="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(58-74%)</a:t>
                </a:r>
              </a:p>
            </p:txBody>
          </p:sp>
          <p:sp>
            <p:nvSpPr>
              <p:cNvPr id="152" name="TextBox 151">
                <a:extLst>
                  <a:ext uri="{FF2B5EF4-FFF2-40B4-BE49-F238E27FC236}">
                    <a16:creationId xmlns:a16="http://schemas.microsoft.com/office/drawing/2014/main" id="{9E55C145-63B5-0DE6-B84C-76B146A6D84A}"/>
                  </a:ext>
                </a:extLst>
              </p:cNvPr>
              <p:cNvSpPr txBox="1"/>
              <p:nvPr/>
            </p:nvSpPr>
            <p:spPr bwMode="auto">
              <a:xfrm>
                <a:off x="2311071" y="4229100"/>
                <a:ext cx="689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dirty="0">
                    <a:solidFill>
                      <a:schemeClr val="bg1"/>
                    </a:solidFill>
                    <a:latin typeface="Calibri" panose="020F0502020204030204" pitchFamily="34" charset="0"/>
                  </a:rPr>
                  <a:t>43</a:t>
                </a:r>
                <a:br>
                  <a:rPr lang="en-US" sz="120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34%</a:t>
                </a:r>
                <a:br>
                  <a:rPr lang="en-US" sz="1000" b="0" dirty="0">
                    <a:solidFill>
                      <a:schemeClr val="bg1"/>
                    </a:solidFill>
                    <a:latin typeface="Calibri" panose="020F0502020204030204" pitchFamily="34" charset="0"/>
                  </a:rPr>
                </a:br>
                <a:r>
                  <a:rPr lang="en-US" sz="1000" b="0" dirty="0">
                    <a:solidFill>
                      <a:schemeClr val="bg1"/>
                    </a:solidFill>
                    <a:latin typeface="Calibri" panose="020F0502020204030204" pitchFamily="34" charset="0"/>
                  </a:rPr>
                  <a:t>(26-43%)</a:t>
                </a:r>
              </a:p>
            </p:txBody>
          </p:sp>
          <p:sp>
            <p:nvSpPr>
              <p:cNvPr id="153" name="TextBox 152">
                <a:extLst>
                  <a:ext uri="{FF2B5EF4-FFF2-40B4-BE49-F238E27FC236}">
                    <a16:creationId xmlns:a16="http://schemas.microsoft.com/office/drawing/2014/main" id="{E3EF36F9-7F98-3D61-E435-D7644FDB8192}"/>
                  </a:ext>
                </a:extLst>
              </p:cNvPr>
              <p:cNvSpPr txBox="1"/>
              <p:nvPr/>
            </p:nvSpPr>
            <p:spPr bwMode="auto">
              <a:xfrm>
                <a:off x="3051218" y="4229100"/>
                <a:ext cx="689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dirty="0">
                    <a:solidFill>
                      <a:schemeClr val="bg1"/>
                    </a:solidFill>
                    <a:latin typeface="Calibri" panose="020F0502020204030204" pitchFamily="34" charset="0"/>
                  </a:rPr>
                  <a:t>26</a:t>
                </a:r>
                <a:br>
                  <a:rPr lang="en-US" sz="12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20%</a:t>
                </a:r>
                <a:br>
                  <a:rPr lang="en-US" sz="10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(14-28%)</a:t>
                </a:r>
                <a:endParaRPr lang="en-US" sz="1000" b="0" dirty="0">
                  <a:solidFill>
                    <a:schemeClr val="bg1"/>
                  </a:solidFill>
                  <a:latin typeface="Calibri" panose="020F0502020204030204" pitchFamily="34" charset="0"/>
                </a:endParaRPr>
              </a:p>
            </p:txBody>
          </p:sp>
          <p:sp>
            <p:nvSpPr>
              <p:cNvPr id="154" name="TextBox 153">
                <a:extLst>
                  <a:ext uri="{FF2B5EF4-FFF2-40B4-BE49-F238E27FC236}">
                    <a16:creationId xmlns:a16="http://schemas.microsoft.com/office/drawing/2014/main" id="{1C8D9E62-1140-977E-61AE-9CC6B3956291}"/>
                  </a:ext>
                </a:extLst>
              </p:cNvPr>
              <p:cNvSpPr txBox="1"/>
              <p:nvPr/>
            </p:nvSpPr>
            <p:spPr bwMode="auto">
              <a:xfrm>
                <a:off x="3811870" y="4229100"/>
                <a:ext cx="6200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dirty="0">
                    <a:solidFill>
                      <a:schemeClr val="bg1"/>
                    </a:solidFill>
                    <a:latin typeface="Calibri" panose="020F0502020204030204" pitchFamily="34" charset="0"/>
                  </a:rPr>
                  <a:t>16</a:t>
                </a:r>
                <a:br>
                  <a:rPr lang="en-US" sz="12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14%</a:t>
                </a:r>
                <a:br>
                  <a:rPr lang="en-US" sz="10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(8-20%)</a:t>
                </a:r>
              </a:p>
            </p:txBody>
          </p:sp>
          <p:sp>
            <p:nvSpPr>
              <p:cNvPr id="155" name="TextBox 154">
                <a:extLst>
                  <a:ext uri="{FF2B5EF4-FFF2-40B4-BE49-F238E27FC236}">
                    <a16:creationId xmlns:a16="http://schemas.microsoft.com/office/drawing/2014/main" id="{415B6F5E-FB54-16C2-3B03-E076137104F5}"/>
                  </a:ext>
                </a:extLst>
              </p:cNvPr>
              <p:cNvSpPr txBox="1"/>
              <p:nvPr/>
            </p:nvSpPr>
            <p:spPr bwMode="auto">
              <a:xfrm>
                <a:off x="4551611" y="4229100"/>
                <a:ext cx="6200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dirty="0">
                    <a:solidFill>
                      <a:schemeClr val="bg1"/>
                    </a:solidFill>
                    <a:latin typeface="Calibri" panose="020F0502020204030204" pitchFamily="34" charset="0"/>
                  </a:rPr>
                  <a:t>7</a:t>
                </a:r>
                <a:br>
                  <a:rPr lang="en-US" sz="12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8%</a:t>
                </a:r>
                <a:br>
                  <a:rPr lang="en-US" sz="10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(4-14%)</a:t>
                </a:r>
              </a:p>
            </p:txBody>
          </p:sp>
        </p:grpSp>
        <p:sp>
          <p:nvSpPr>
            <p:cNvPr id="149" name="TextBox 148">
              <a:extLst>
                <a:ext uri="{FF2B5EF4-FFF2-40B4-BE49-F238E27FC236}">
                  <a16:creationId xmlns:a16="http://schemas.microsoft.com/office/drawing/2014/main" id="{15BD8186-85AB-2CE1-BDCE-F3783009377E}"/>
                </a:ext>
              </a:extLst>
            </p:cNvPr>
            <p:cNvSpPr txBox="1"/>
            <p:nvPr/>
          </p:nvSpPr>
          <p:spPr bwMode="auto">
            <a:xfrm>
              <a:off x="813619" y="5465986"/>
              <a:ext cx="664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200" b="1" dirty="0">
                  <a:solidFill>
                    <a:schemeClr val="accent3"/>
                  </a:solidFill>
                  <a:latin typeface="Calibri" panose="020F0502020204030204" pitchFamily="34" charset="0"/>
                </a:rPr>
                <a:t>FOLFIRI</a:t>
              </a:r>
              <a:endParaRPr lang="en-US" sz="1000" b="1" dirty="0">
                <a:solidFill>
                  <a:schemeClr val="accent3"/>
                </a:solidFill>
                <a:latin typeface="Calibri" panose="020F0502020204030204" pitchFamily="34" charset="0"/>
              </a:endParaRPr>
            </a:p>
          </p:txBody>
        </p:sp>
      </p:grpSp>
      <p:pic>
        <p:nvPicPr>
          <p:cNvPr id="163" name="Graphic 162">
            <a:extLst>
              <a:ext uri="{FF2B5EF4-FFF2-40B4-BE49-F238E27FC236}">
                <a16:creationId xmlns:a16="http://schemas.microsoft.com/office/drawing/2014/main" id="{C69F4477-9EA8-AA54-902E-A21806E90A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7123" y="1780836"/>
            <a:ext cx="3579641" cy="2616597"/>
          </a:xfrm>
          <a:prstGeom prst="rect">
            <a:avLst/>
          </a:prstGeom>
        </p:spPr>
      </p:pic>
      <p:pic>
        <p:nvPicPr>
          <p:cNvPr id="165" name="Graphic 164">
            <a:extLst>
              <a:ext uri="{FF2B5EF4-FFF2-40B4-BE49-F238E27FC236}">
                <a16:creationId xmlns:a16="http://schemas.microsoft.com/office/drawing/2014/main" id="{C01185B6-417B-2D32-1E7E-F2467A7A82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50011" y="1780835"/>
            <a:ext cx="3595756" cy="2713778"/>
          </a:xfrm>
          <a:prstGeom prst="rect">
            <a:avLst/>
          </a:prstGeom>
        </p:spPr>
      </p:pic>
      <p:sp>
        <p:nvSpPr>
          <p:cNvPr id="17" name="Freeform 16">
            <a:extLst>
              <a:ext uri="{FF2B5EF4-FFF2-40B4-BE49-F238E27FC236}">
                <a16:creationId xmlns:a16="http://schemas.microsoft.com/office/drawing/2014/main" id="{054BD03B-35EA-5CCE-C9C3-F48226108983}"/>
              </a:ext>
            </a:extLst>
          </p:cNvPr>
          <p:cNvSpPr/>
          <p:nvPr/>
        </p:nvSpPr>
        <p:spPr bwMode="auto">
          <a:xfrm>
            <a:off x="1818943" y="1808347"/>
            <a:ext cx="3448251" cy="2686266"/>
          </a:xfrm>
          <a:custGeom>
            <a:avLst/>
            <a:gdLst>
              <a:gd name="connsiteX0" fmla="*/ 0 w 3646905"/>
              <a:gd name="connsiteY0" fmla="*/ 0 h 2887579"/>
              <a:gd name="connsiteX1" fmla="*/ 0 w 3646905"/>
              <a:gd name="connsiteY1" fmla="*/ 2887579 h 2887579"/>
              <a:gd name="connsiteX2" fmla="*/ 3646905 w 3646905"/>
              <a:gd name="connsiteY2" fmla="*/ 2887579 h 2887579"/>
            </a:gdLst>
            <a:ahLst/>
            <a:cxnLst>
              <a:cxn ang="0">
                <a:pos x="connsiteX0" y="connsiteY0"/>
              </a:cxn>
              <a:cxn ang="0">
                <a:pos x="connsiteX1" y="connsiteY1"/>
              </a:cxn>
              <a:cxn ang="0">
                <a:pos x="connsiteX2" y="connsiteY2"/>
              </a:cxn>
            </a:cxnLst>
            <a:rect l="l" t="t" r="r" b="b"/>
            <a:pathLst>
              <a:path w="3646905" h="2887579">
                <a:moveTo>
                  <a:pt x="0" y="0"/>
                </a:moveTo>
                <a:lnTo>
                  <a:pt x="0" y="2887579"/>
                </a:lnTo>
                <a:lnTo>
                  <a:pt x="3646905" y="2887579"/>
                </a:lnTo>
              </a:path>
            </a:pathLst>
          </a:custGeom>
          <a:noFill/>
          <a:ln w="28575">
            <a:solidFill>
              <a:schemeClr val="bg1"/>
            </a:solidFill>
            <a:miter lim="800000"/>
            <a:headEnd/>
            <a:tailEnd/>
          </a:ln>
        </p:spPr>
        <p:txBody>
          <a:bodyPr rtlCol="0" anchor="ctr"/>
          <a:lstStyle/>
          <a:p>
            <a:pPr algn="ctr"/>
            <a:endParaRPr lang="en-US" dirty="0"/>
          </a:p>
        </p:txBody>
      </p:sp>
      <p:sp>
        <p:nvSpPr>
          <p:cNvPr id="167" name="TextBox 166">
            <a:extLst>
              <a:ext uri="{FF2B5EF4-FFF2-40B4-BE49-F238E27FC236}">
                <a16:creationId xmlns:a16="http://schemas.microsoft.com/office/drawing/2014/main" id="{3E6EC41C-55A7-D6F0-751F-549B3614A277}"/>
              </a:ext>
            </a:extLst>
          </p:cNvPr>
          <p:cNvSpPr txBox="1"/>
          <p:nvPr/>
        </p:nvSpPr>
        <p:spPr bwMode="auto">
          <a:xfrm>
            <a:off x="8546807" y="4715425"/>
            <a:ext cx="474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Mo</a:t>
            </a:r>
          </a:p>
        </p:txBody>
      </p:sp>
      <p:pic>
        <p:nvPicPr>
          <p:cNvPr id="169" name="Graphic 168">
            <a:extLst>
              <a:ext uri="{FF2B5EF4-FFF2-40B4-BE49-F238E27FC236}">
                <a16:creationId xmlns:a16="http://schemas.microsoft.com/office/drawing/2014/main" id="{EFC8C1D3-BF32-A8DB-6E8B-7F82FD8D4C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42464" y="1829144"/>
            <a:ext cx="3500903" cy="2294281"/>
          </a:xfrm>
          <a:prstGeom prst="rect">
            <a:avLst/>
          </a:prstGeom>
        </p:spPr>
      </p:pic>
      <p:pic>
        <p:nvPicPr>
          <p:cNvPr id="171" name="Graphic 170">
            <a:extLst>
              <a:ext uri="{FF2B5EF4-FFF2-40B4-BE49-F238E27FC236}">
                <a16:creationId xmlns:a16="http://schemas.microsoft.com/office/drawing/2014/main" id="{A39D3A69-6DB4-B165-204E-36C6C7B572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56861" y="1832698"/>
            <a:ext cx="3463808" cy="2466907"/>
          </a:xfrm>
          <a:prstGeom prst="rect">
            <a:avLst/>
          </a:prstGeom>
        </p:spPr>
      </p:pic>
      <p:sp>
        <p:nvSpPr>
          <p:cNvPr id="78" name="Freeform 77">
            <a:extLst>
              <a:ext uri="{FF2B5EF4-FFF2-40B4-BE49-F238E27FC236}">
                <a16:creationId xmlns:a16="http://schemas.microsoft.com/office/drawing/2014/main" id="{72734712-980B-9D9E-0D81-E72ACB5AB102}"/>
              </a:ext>
            </a:extLst>
          </p:cNvPr>
          <p:cNvSpPr/>
          <p:nvPr/>
        </p:nvSpPr>
        <p:spPr bwMode="auto">
          <a:xfrm>
            <a:off x="7072418" y="1809671"/>
            <a:ext cx="3448251" cy="2686266"/>
          </a:xfrm>
          <a:custGeom>
            <a:avLst/>
            <a:gdLst>
              <a:gd name="connsiteX0" fmla="*/ 0 w 3646905"/>
              <a:gd name="connsiteY0" fmla="*/ 0 h 2887579"/>
              <a:gd name="connsiteX1" fmla="*/ 0 w 3646905"/>
              <a:gd name="connsiteY1" fmla="*/ 2887579 h 2887579"/>
              <a:gd name="connsiteX2" fmla="*/ 3646905 w 3646905"/>
              <a:gd name="connsiteY2" fmla="*/ 2887579 h 2887579"/>
            </a:gdLst>
            <a:ahLst/>
            <a:cxnLst>
              <a:cxn ang="0">
                <a:pos x="connsiteX0" y="connsiteY0"/>
              </a:cxn>
              <a:cxn ang="0">
                <a:pos x="connsiteX1" y="connsiteY1"/>
              </a:cxn>
              <a:cxn ang="0">
                <a:pos x="connsiteX2" y="connsiteY2"/>
              </a:cxn>
            </a:cxnLst>
            <a:rect l="l" t="t" r="r" b="b"/>
            <a:pathLst>
              <a:path w="3646905" h="2887579">
                <a:moveTo>
                  <a:pt x="0" y="0"/>
                </a:moveTo>
                <a:lnTo>
                  <a:pt x="0" y="2887579"/>
                </a:lnTo>
                <a:lnTo>
                  <a:pt x="3646905" y="2887579"/>
                </a:lnTo>
              </a:path>
            </a:pathLst>
          </a:custGeom>
          <a:noFill/>
          <a:ln w="28575">
            <a:solidFill>
              <a:schemeClr val="bg1"/>
            </a:solidFill>
            <a:miter lim="800000"/>
            <a:headEnd/>
            <a:tailEnd/>
          </a:ln>
        </p:spPr>
        <p:txBody>
          <a:bodyPr rtlCol="0" anchor="ctr"/>
          <a:lstStyle/>
          <a:p>
            <a:pPr algn="ctr"/>
            <a:endParaRPr lang="en-US" dirty="0"/>
          </a:p>
        </p:txBody>
      </p:sp>
    </p:spTree>
    <p:extLst>
      <p:ext uri="{BB962C8B-B14F-4D97-AF65-F5344CB8AC3E}">
        <p14:creationId xmlns:p14="http://schemas.microsoft.com/office/powerpoint/2010/main" val="2338925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a:latin typeface="+mj-lt"/>
                <a:cs typeface="Arial" panose="020B0604020202020204" pitchFamily="34" charset="0"/>
              </a:rPr>
              <a:t>STEAM: Phase II Study of Concurrent or Sequential FOLFOXIRI-BEV vs FOLFOX-BEV as 1L Therapy</a:t>
            </a:r>
          </a:p>
        </p:txBody>
      </p:sp>
      <p:sp>
        <p:nvSpPr>
          <p:cNvPr id="4" name="Content Placeholder 3"/>
          <p:cNvSpPr>
            <a:spLocks noGrp="1"/>
          </p:cNvSpPr>
          <p:nvPr>
            <p:ph idx="1"/>
          </p:nvPr>
        </p:nvSpPr>
        <p:spPr/>
        <p:txBody>
          <a:bodyPr>
            <a:normAutofit/>
          </a:bodyPr>
          <a:lstStyle/>
          <a:p>
            <a:r>
              <a:rPr lang="en-US" sz="2200" dirty="0"/>
              <a:t>ORR: 72% vs 73% vs 62% (cFOLFOXIRI-BEV vs sFOLFOXIRI-BEV vs FOLFOX-BEV)</a:t>
            </a:r>
          </a:p>
          <a:p>
            <a:r>
              <a:rPr lang="en-US" sz="2200" dirty="0"/>
              <a:t>Liver resection rates: 17.2% vs 9.8% vs 8.4%</a:t>
            </a:r>
          </a:p>
          <a:p>
            <a:endParaRPr lang="en-US" sz="2200" dirty="0"/>
          </a:p>
        </p:txBody>
      </p:sp>
      <p:sp>
        <p:nvSpPr>
          <p:cNvPr id="5" name="Text Box 15">
            <a:extLst>
              <a:ext uri="{FF2B5EF4-FFF2-40B4-BE49-F238E27FC236}">
                <a16:creationId xmlns:a16="http://schemas.microsoft.com/office/drawing/2014/main" id="{C3AFFC85-AF25-0D1A-F366-40F191673E11}"/>
              </a:ext>
            </a:extLst>
          </p:cNvPr>
          <p:cNvSpPr txBox="1">
            <a:spLocks noChangeArrowheads="1"/>
          </p:cNvSpPr>
          <p:nvPr/>
        </p:nvSpPr>
        <p:spPr bwMode="auto">
          <a:xfrm>
            <a:off x="405002" y="637341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indent="0">
              <a:buNone/>
            </a:pPr>
            <a:r>
              <a:rPr lang="en-US" sz="1200" b="0" dirty="0">
                <a:solidFill>
                  <a:schemeClr val="bg2"/>
                </a:solidFill>
                <a:latin typeface="+mn-lt"/>
                <a:cs typeface="Arial" panose="020B0604020202020204" pitchFamily="34" charset="0"/>
              </a:rPr>
              <a:t>Hurwitz. Oncologist. 2018;24:921.</a:t>
            </a:r>
          </a:p>
        </p:txBody>
      </p:sp>
      <p:graphicFrame>
        <p:nvGraphicFramePr>
          <p:cNvPr id="2" name="Table 1">
            <a:extLst>
              <a:ext uri="{FF2B5EF4-FFF2-40B4-BE49-F238E27FC236}">
                <a16:creationId xmlns:a16="http://schemas.microsoft.com/office/drawing/2014/main" id="{84A9A205-7C77-3F56-1392-86AEA9112536}"/>
              </a:ext>
            </a:extLst>
          </p:cNvPr>
          <p:cNvGraphicFramePr>
            <a:graphicFrameLocks noGrp="1"/>
          </p:cNvGraphicFramePr>
          <p:nvPr>
            <p:extLst>
              <p:ext uri="{D42A27DB-BD31-4B8C-83A1-F6EECF244321}">
                <p14:modId xmlns:p14="http://schemas.microsoft.com/office/powerpoint/2010/main" val="3263744784"/>
              </p:ext>
            </p:extLst>
          </p:nvPr>
        </p:nvGraphicFramePr>
        <p:xfrm>
          <a:off x="42544" y="4618020"/>
          <a:ext cx="6719426" cy="137160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1926259152"/>
                    </a:ext>
                  </a:extLst>
                </a:gridCol>
                <a:gridCol w="1239212">
                  <a:extLst>
                    <a:ext uri="{9D8B030D-6E8A-4147-A177-3AD203B41FA5}">
                      <a16:colId xmlns:a16="http://schemas.microsoft.com/office/drawing/2014/main" val="3338041337"/>
                    </a:ext>
                  </a:extLst>
                </a:gridCol>
                <a:gridCol w="1236113">
                  <a:extLst>
                    <a:ext uri="{9D8B030D-6E8A-4147-A177-3AD203B41FA5}">
                      <a16:colId xmlns:a16="http://schemas.microsoft.com/office/drawing/2014/main" val="2053024033"/>
                    </a:ext>
                  </a:extLst>
                </a:gridCol>
                <a:gridCol w="1641350">
                  <a:extLst>
                    <a:ext uri="{9D8B030D-6E8A-4147-A177-3AD203B41FA5}">
                      <a16:colId xmlns:a16="http://schemas.microsoft.com/office/drawing/2014/main" val="2686557209"/>
                    </a:ext>
                  </a:extLst>
                </a:gridCol>
                <a:gridCol w="1048271">
                  <a:extLst>
                    <a:ext uri="{9D8B030D-6E8A-4147-A177-3AD203B41FA5}">
                      <a16:colId xmlns:a16="http://schemas.microsoft.com/office/drawing/2014/main" val="2374353647"/>
                    </a:ext>
                  </a:extLst>
                </a:gridCol>
              </a:tblGrid>
              <a:tr h="440245">
                <a:tc>
                  <a:txBody>
                    <a:bodyPr/>
                    <a:lstStyle/>
                    <a:p>
                      <a:r>
                        <a:rPr lang="en-US" sz="1200" dirty="0"/>
                        <a:t>Outcome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1200" dirty="0"/>
                        <a:t>cFOLFOXIRI-BEV </a:t>
                      </a:r>
                    </a:p>
                    <a:p>
                      <a:pPr algn="ctr"/>
                      <a:r>
                        <a:rPr lang="en-US" sz="1200" dirty="0"/>
                        <a:t>(n = 93)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sFOLFOXIRI-BEV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 = 92)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Pooled FOLFOXIRI-BEV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 = 185)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r>
                        <a:rPr lang="en-US" sz="1200" dirty="0"/>
                        <a:t>FOLFOX-BEV </a:t>
                      </a:r>
                    </a:p>
                    <a:p>
                      <a:pPr algn="ctr"/>
                      <a:r>
                        <a:rPr lang="en-US" sz="1200" dirty="0"/>
                        <a:t>(n = 95)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91317132"/>
                  </a:ext>
                </a:extLst>
              </a:tr>
              <a:tr h="382426">
                <a:tc>
                  <a:txBody>
                    <a:bodyPr/>
                    <a:lstStyle/>
                    <a:p>
                      <a:r>
                        <a:rPr lang="en-US" sz="1200" dirty="0">
                          <a:solidFill>
                            <a:schemeClr val="bg1"/>
                          </a:solidFill>
                        </a:rPr>
                        <a:t>Median PFS, </a:t>
                      </a:r>
                    </a:p>
                    <a:p>
                      <a:r>
                        <a:rPr lang="en-US" sz="1200" dirty="0">
                          <a:solidFill>
                            <a:schemeClr val="bg1"/>
                          </a:solidFill>
                        </a:rPr>
                        <a:t>mo (90% CI)</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11.9 (10.0-16.6)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11.4 (9.2-13.3)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11.7 (10.4-13.3)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9.5 (8.1-11.2)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62007546"/>
                  </a:ext>
                </a:extLst>
              </a:tr>
              <a:tr h="440245">
                <a:tc>
                  <a:txBody>
                    <a:bodyPr/>
                    <a:lstStyle/>
                    <a:p>
                      <a:r>
                        <a:rPr lang="en-US" sz="1200" dirty="0">
                          <a:solidFill>
                            <a:schemeClr val="bg1"/>
                          </a:solidFill>
                        </a:rPr>
                        <a:t>Stratified HR vs </a:t>
                      </a:r>
                    </a:p>
                    <a:p>
                      <a:r>
                        <a:rPr lang="en-US" sz="1200" dirty="0">
                          <a:solidFill>
                            <a:schemeClr val="bg1"/>
                          </a:solidFill>
                        </a:rPr>
                        <a:t>FOLFOX-BEV (90% CI)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rPr>
                        <a:t>0.7 (0.5-0.9)</a:t>
                      </a:r>
                    </a:p>
                    <a:p>
                      <a:pPr algn="ctr"/>
                      <a:r>
                        <a:rPr lang="en-US" sz="1200" i="1" dirty="0">
                          <a:solidFill>
                            <a:schemeClr val="bg1"/>
                          </a:solidFill>
                        </a:rPr>
                        <a:t>P</a:t>
                      </a:r>
                      <a:r>
                        <a:rPr lang="en-US" sz="1200" dirty="0">
                          <a:solidFill>
                            <a:schemeClr val="bg1"/>
                          </a:solidFill>
                        </a:rPr>
                        <a:t> &lt;.01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rPr>
                        <a:t>0.7 (0.5-1.0)</a:t>
                      </a:r>
                    </a:p>
                    <a:p>
                      <a:pPr algn="ctr"/>
                      <a:r>
                        <a:rPr lang="en-US" sz="1200" i="1" dirty="0">
                          <a:solidFill>
                            <a:schemeClr val="bg1"/>
                          </a:solidFill>
                        </a:rPr>
                        <a:t>P</a:t>
                      </a:r>
                      <a:r>
                        <a:rPr lang="en-US" sz="1200" dirty="0">
                          <a:solidFill>
                            <a:schemeClr val="bg1"/>
                          </a:solidFill>
                        </a:rPr>
                        <a:t> = .03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rPr>
                        <a:t>0.7 (0.5-0.9)</a:t>
                      </a:r>
                    </a:p>
                    <a:p>
                      <a:pPr algn="ctr"/>
                      <a:r>
                        <a:rPr lang="en-US" sz="1200" i="1" dirty="0">
                          <a:solidFill>
                            <a:schemeClr val="bg1"/>
                          </a:solidFill>
                        </a:rPr>
                        <a:t>P</a:t>
                      </a:r>
                      <a:r>
                        <a:rPr lang="en-US" sz="1200" dirty="0">
                          <a:solidFill>
                            <a:schemeClr val="bg1"/>
                          </a:solidFill>
                        </a:rPr>
                        <a:t> &lt;.01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494577111"/>
                  </a:ext>
                </a:extLst>
              </a:tr>
            </a:tbl>
          </a:graphicData>
        </a:graphic>
      </p:graphicFrame>
      <p:graphicFrame>
        <p:nvGraphicFramePr>
          <p:cNvPr id="6" name="Table 5">
            <a:extLst>
              <a:ext uri="{FF2B5EF4-FFF2-40B4-BE49-F238E27FC236}">
                <a16:creationId xmlns:a16="http://schemas.microsoft.com/office/drawing/2014/main" id="{4CD65E68-4FEB-2CCC-B768-3B52E895804C}"/>
              </a:ext>
            </a:extLst>
          </p:cNvPr>
          <p:cNvGraphicFramePr>
            <a:graphicFrameLocks noGrp="1"/>
          </p:cNvGraphicFramePr>
          <p:nvPr>
            <p:extLst>
              <p:ext uri="{D42A27DB-BD31-4B8C-83A1-F6EECF244321}">
                <p14:modId xmlns:p14="http://schemas.microsoft.com/office/powerpoint/2010/main" val="3670940677"/>
              </p:ext>
            </p:extLst>
          </p:nvPr>
        </p:nvGraphicFramePr>
        <p:xfrm>
          <a:off x="6772755" y="4618020"/>
          <a:ext cx="5271580" cy="1371600"/>
        </p:xfrm>
        <a:graphic>
          <a:graphicData uri="http://schemas.openxmlformats.org/drawingml/2006/table">
            <a:tbl>
              <a:tblPr firstRow="1" bandRow="1">
                <a:tableStyleId>{5C22544A-7EE6-4342-B048-85BDC9FD1C3A}</a:tableStyleId>
              </a:tblPr>
              <a:tblGrid>
                <a:gridCol w="1531176">
                  <a:extLst>
                    <a:ext uri="{9D8B030D-6E8A-4147-A177-3AD203B41FA5}">
                      <a16:colId xmlns:a16="http://schemas.microsoft.com/office/drawing/2014/main" val="1926259152"/>
                    </a:ext>
                  </a:extLst>
                </a:gridCol>
                <a:gridCol w="1269174">
                  <a:extLst>
                    <a:ext uri="{9D8B030D-6E8A-4147-A177-3AD203B41FA5}">
                      <a16:colId xmlns:a16="http://schemas.microsoft.com/office/drawing/2014/main" val="3338041337"/>
                    </a:ext>
                  </a:extLst>
                </a:gridCol>
                <a:gridCol w="1266000">
                  <a:extLst>
                    <a:ext uri="{9D8B030D-6E8A-4147-A177-3AD203B41FA5}">
                      <a16:colId xmlns:a16="http://schemas.microsoft.com/office/drawing/2014/main" val="2053024033"/>
                    </a:ext>
                  </a:extLst>
                </a:gridCol>
                <a:gridCol w="1205230">
                  <a:extLst>
                    <a:ext uri="{9D8B030D-6E8A-4147-A177-3AD203B41FA5}">
                      <a16:colId xmlns:a16="http://schemas.microsoft.com/office/drawing/2014/main" val="2374353647"/>
                    </a:ext>
                  </a:extLst>
                </a:gridCol>
              </a:tblGrid>
              <a:tr h="407610">
                <a:tc>
                  <a:txBody>
                    <a:bodyPr/>
                    <a:lstStyle/>
                    <a:p>
                      <a:r>
                        <a:rPr lang="en-US" sz="1200" dirty="0"/>
                        <a:t>Outcome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1200" dirty="0"/>
                        <a:t>cFOLFOXIRI-BEV </a:t>
                      </a:r>
                    </a:p>
                    <a:p>
                      <a:pPr algn="ctr"/>
                      <a:r>
                        <a:rPr lang="en-US" sz="1200" dirty="0"/>
                        <a:t>(n = 93)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sFOLFOXIRI-BEV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 = 92)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200" dirty="0"/>
                        <a:t>FOLFOX-BEV </a:t>
                      </a:r>
                    </a:p>
                    <a:p>
                      <a:pPr algn="ctr"/>
                      <a:r>
                        <a:rPr lang="en-US" sz="1200" dirty="0"/>
                        <a:t>(n = 95)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91317132"/>
                  </a:ext>
                </a:extLst>
              </a:tr>
              <a:tr h="382426">
                <a:tc>
                  <a:txBody>
                    <a:bodyPr/>
                    <a:lstStyle/>
                    <a:p>
                      <a:r>
                        <a:rPr lang="en-US" sz="1200" dirty="0">
                          <a:solidFill>
                            <a:schemeClr val="bg1"/>
                          </a:solidFill>
                        </a:rPr>
                        <a:t>Median OS, </a:t>
                      </a:r>
                    </a:p>
                    <a:p>
                      <a:r>
                        <a:rPr lang="en-US" sz="1200" dirty="0">
                          <a:solidFill>
                            <a:schemeClr val="bg1"/>
                          </a:solidFill>
                        </a:rPr>
                        <a:t>mo (90% CI)</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34.0 (23.7-40.0)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28.3 (22.2-NE)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30.7 (25.2-30.7)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62007546"/>
                  </a:ext>
                </a:extLst>
              </a:tr>
              <a:tr h="440245">
                <a:tc>
                  <a:txBody>
                    <a:bodyPr/>
                    <a:lstStyle/>
                    <a:p>
                      <a:r>
                        <a:rPr lang="en-US" sz="1200" dirty="0">
                          <a:solidFill>
                            <a:schemeClr val="bg1"/>
                          </a:solidFill>
                        </a:rPr>
                        <a:t>Stratified HR vs </a:t>
                      </a:r>
                    </a:p>
                    <a:p>
                      <a:r>
                        <a:rPr lang="en-US" sz="1200" dirty="0">
                          <a:solidFill>
                            <a:schemeClr val="bg1"/>
                          </a:solidFill>
                        </a:rPr>
                        <a:t>FOLFOX-BEV (90% CI)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rPr>
                        <a:t>0.8 (0.5-1.2)</a:t>
                      </a:r>
                    </a:p>
                    <a:p>
                      <a:pPr algn="ctr"/>
                      <a:r>
                        <a:rPr lang="en-US" sz="1200" i="1" dirty="0">
                          <a:solidFill>
                            <a:schemeClr val="bg1"/>
                          </a:solidFill>
                        </a:rPr>
                        <a:t>P</a:t>
                      </a:r>
                      <a:r>
                        <a:rPr lang="en-US" sz="1200" dirty="0">
                          <a:solidFill>
                            <a:schemeClr val="bg1"/>
                          </a:solidFill>
                        </a:rPr>
                        <a:t> = .20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rPr>
                        <a:t>1.0 (0.7-1.5)</a:t>
                      </a:r>
                    </a:p>
                    <a:p>
                      <a:pPr algn="ctr"/>
                      <a:r>
                        <a:rPr lang="en-US" sz="1200" i="1" dirty="0">
                          <a:solidFill>
                            <a:schemeClr val="bg1"/>
                          </a:solidFill>
                        </a:rPr>
                        <a:t>P</a:t>
                      </a:r>
                      <a:r>
                        <a:rPr lang="en-US" sz="1200" dirty="0">
                          <a:solidFill>
                            <a:schemeClr val="bg1"/>
                          </a:solidFill>
                        </a:rPr>
                        <a:t> = .49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494577111"/>
                  </a:ext>
                </a:extLst>
              </a:tr>
            </a:tbl>
          </a:graphicData>
        </a:graphic>
      </p:graphicFrame>
      <p:sp>
        <p:nvSpPr>
          <p:cNvPr id="9" name="TextBox 8">
            <a:extLst>
              <a:ext uri="{FF2B5EF4-FFF2-40B4-BE49-F238E27FC236}">
                <a16:creationId xmlns:a16="http://schemas.microsoft.com/office/drawing/2014/main" id="{55E416AB-1DD6-CC1A-C76A-ED1B60FBB9C5}"/>
              </a:ext>
            </a:extLst>
          </p:cNvPr>
          <p:cNvSpPr txBox="1"/>
          <p:nvPr/>
        </p:nvSpPr>
        <p:spPr bwMode="auto">
          <a:xfrm>
            <a:off x="3216139" y="2375676"/>
            <a:ext cx="9243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PFS</a:t>
            </a:r>
          </a:p>
        </p:txBody>
      </p:sp>
      <p:sp>
        <p:nvSpPr>
          <p:cNvPr id="10" name="TextBox 9">
            <a:extLst>
              <a:ext uri="{FF2B5EF4-FFF2-40B4-BE49-F238E27FC236}">
                <a16:creationId xmlns:a16="http://schemas.microsoft.com/office/drawing/2014/main" id="{6F89BA43-0588-25F7-B847-BD2850D4C661}"/>
              </a:ext>
            </a:extLst>
          </p:cNvPr>
          <p:cNvSpPr txBox="1"/>
          <p:nvPr/>
        </p:nvSpPr>
        <p:spPr bwMode="auto">
          <a:xfrm>
            <a:off x="8613881" y="2652394"/>
            <a:ext cx="9243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OS</a:t>
            </a:r>
          </a:p>
        </p:txBody>
      </p:sp>
      <p:sp>
        <p:nvSpPr>
          <p:cNvPr id="12" name="TextBox 11">
            <a:extLst>
              <a:ext uri="{FF2B5EF4-FFF2-40B4-BE49-F238E27FC236}">
                <a16:creationId xmlns:a16="http://schemas.microsoft.com/office/drawing/2014/main" id="{FFA56128-5A91-47CA-D107-A45DE6666977}"/>
              </a:ext>
            </a:extLst>
          </p:cNvPr>
          <p:cNvSpPr txBox="1"/>
          <p:nvPr/>
        </p:nvSpPr>
        <p:spPr bwMode="auto">
          <a:xfrm rot="16200000">
            <a:off x="-74298" y="3472871"/>
            <a:ext cx="8071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PFS (%)</a:t>
            </a:r>
          </a:p>
        </p:txBody>
      </p:sp>
      <p:grpSp>
        <p:nvGrpSpPr>
          <p:cNvPr id="13" name="Group 12">
            <a:extLst>
              <a:ext uri="{FF2B5EF4-FFF2-40B4-BE49-F238E27FC236}">
                <a16:creationId xmlns:a16="http://schemas.microsoft.com/office/drawing/2014/main" id="{EDF4C1D7-19CE-FB05-F1CD-F164E7ECFCA6}"/>
              </a:ext>
            </a:extLst>
          </p:cNvPr>
          <p:cNvGrpSpPr/>
          <p:nvPr/>
        </p:nvGrpSpPr>
        <p:grpSpPr>
          <a:xfrm>
            <a:off x="329274" y="2652394"/>
            <a:ext cx="458779" cy="1450926"/>
            <a:chOff x="782513" y="1330306"/>
            <a:chExt cx="458779" cy="2982491"/>
          </a:xfrm>
        </p:grpSpPr>
        <p:sp>
          <p:nvSpPr>
            <p:cNvPr id="14" name="TextBox 13">
              <a:extLst>
                <a:ext uri="{FF2B5EF4-FFF2-40B4-BE49-F238E27FC236}">
                  <a16:creationId xmlns:a16="http://schemas.microsoft.com/office/drawing/2014/main" id="{64676623-1427-678F-A475-C37B6C071750}"/>
                </a:ext>
              </a:extLst>
            </p:cNvPr>
            <p:cNvSpPr txBox="1"/>
            <p:nvPr/>
          </p:nvSpPr>
          <p:spPr bwMode="auto">
            <a:xfrm>
              <a:off x="782513" y="1330306"/>
              <a:ext cx="4587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15" name="TextBox 14">
              <a:extLst>
                <a:ext uri="{FF2B5EF4-FFF2-40B4-BE49-F238E27FC236}">
                  <a16:creationId xmlns:a16="http://schemas.microsoft.com/office/drawing/2014/main" id="{491AB2DC-6EF8-24F9-713B-44D3A399E08E}"/>
                </a:ext>
              </a:extLst>
            </p:cNvPr>
            <p:cNvSpPr txBox="1"/>
            <p:nvPr/>
          </p:nvSpPr>
          <p:spPr bwMode="auto">
            <a:xfrm>
              <a:off x="873884" y="186524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16" name="TextBox 15">
              <a:extLst>
                <a:ext uri="{FF2B5EF4-FFF2-40B4-BE49-F238E27FC236}">
                  <a16:creationId xmlns:a16="http://schemas.microsoft.com/office/drawing/2014/main" id="{3E559F50-F099-975A-BA54-334DD2EDF0D7}"/>
                </a:ext>
              </a:extLst>
            </p:cNvPr>
            <p:cNvSpPr txBox="1"/>
            <p:nvPr/>
          </p:nvSpPr>
          <p:spPr bwMode="auto">
            <a:xfrm>
              <a:off x="873884" y="240019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17" name="TextBox 16">
              <a:extLst>
                <a:ext uri="{FF2B5EF4-FFF2-40B4-BE49-F238E27FC236}">
                  <a16:creationId xmlns:a16="http://schemas.microsoft.com/office/drawing/2014/main" id="{FBCDDF14-8481-F10F-6653-F90B5FC4227C}"/>
                </a:ext>
              </a:extLst>
            </p:cNvPr>
            <p:cNvSpPr txBox="1"/>
            <p:nvPr/>
          </p:nvSpPr>
          <p:spPr bwMode="auto">
            <a:xfrm>
              <a:off x="873884" y="293513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18" name="TextBox 17">
              <a:extLst>
                <a:ext uri="{FF2B5EF4-FFF2-40B4-BE49-F238E27FC236}">
                  <a16:creationId xmlns:a16="http://schemas.microsoft.com/office/drawing/2014/main" id="{A459F88A-4726-E6CC-32F7-D10D37427C16}"/>
                </a:ext>
              </a:extLst>
            </p:cNvPr>
            <p:cNvSpPr txBox="1"/>
            <p:nvPr/>
          </p:nvSpPr>
          <p:spPr bwMode="auto">
            <a:xfrm>
              <a:off x="873884" y="3470078"/>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19" name="TextBox 18">
              <a:extLst>
                <a:ext uri="{FF2B5EF4-FFF2-40B4-BE49-F238E27FC236}">
                  <a16:creationId xmlns:a16="http://schemas.microsoft.com/office/drawing/2014/main" id="{9CBCCAF5-0364-B496-7F93-39A07B9BEE4F}"/>
                </a:ext>
              </a:extLst>
            </p:cNvPr>
            <p:cNvSpPr txBox="1"/>
            <p:nvPr/>
          </p:nvSpPr>
          <p:spPr bwMode="auto">
            <a:xfrm>
              <a:off x="965255" y="4005020"/>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grpSp>
      <p:sp>
        <p:nvSpPr>
          <p:cNvPr id="20" name="TextBox 19">
            <a:extLst>
              <a:ext uri="{FF2B5EF4-FFF2-40B4-BE49-F238E27FC236}">
                <a16:creationId xmlns:a16="http://schemas.microsoft.com/office/drawing/2014/main" id="{8F0D4DCC-6B7D-1160-96DC-4D1D42076258}"/>
              </a:ext>
            </a:extLst>
          </p:cNvPr>
          <p:cNvSpPr txBox="1"/>
          <p:nvPr/>
        </p:nvSpPr>
        <p:spPr bwMode="auto">
          <a:xfrm>
            <a:off x="3023688" y="4256845"/>
            <a:ext cx="474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Mo</a:t>
            </a:r>
          </a:p>
        </p:txBody>
      </p:sp>
      <p:grpSp>
        <p:nvGrpSpPr>
          <p:cNvPr id="21" name="Group 20">
            <a:extLst>
              <a:ext uri="{FF2B5EF4-FFF2-40B4-BE49-F238E27FC236}">
                <a16:creationId xmlns:a16="http://schemas.microsoft.com/office/drawing/2014/main" id="{2EE51DEF-2586-53F2-F7CD-A872FC714D3B}"/>
              </a:ext>
            </a:extLst>
          </p:cNvPr>
          <p:cNvGrpSpPr/>
          <p:nvPr/>
        </p:nvGrpSpPr>
        <p:grpSpPr>
          <a:xfrm>
            <a:off x="719657" y="2804910"/>
            <a:ext cx="78582" cy="1298410"/>
            <a:chOff x="936401" y="1921396"/>
            <a:chExt cx="635552" cy="2273059"/>
          </a:xfrm>
        </p:grpSpPr>
        <p:cxnSp>
          <p:nvCxnSpPr>
            <p:cNvPr id="22" name="Straight Connector 21">
              <a:extLst>
                <a:ext uri="{FF2B5EF4-FFF2-40B4-BE49-F238E27FC236}">
                  <a16:creationId xmlns:a16="http://schemas.microsoft.com/office/drawing/2014/main" id="{D6343563-8C04-AD68-07F8-39564A41710B}"/>
                </a:ext>
              </a:extLst>
            </p:cNvPr>
            <p:cNvCxnSpPr>
              <a:cxnSpLocks/>
            </p:cNvCxnSpPr>
            <p:nvPr/>
          </p:nvCxnSpPr>
          <p:spPr bwMode="auto">
            <a:xfrm>
              <a:off x="936401" y="1921396"/>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CF51BCF9-B6AB-3CCF-61D4-89CD635CAB69}"/>
                </a:ext>
              </a:extLst>
            </p:cNvPr>
            <p:cNvCxnSpPr>
              <a:cxnSpLocks/>
            </p:cNvCxnSpPr>
            <p:nvPr/>
          </p:nvCxnSpPr>
          <p:spPr bwMode="auto">
            <a:xfrm>
              <a:off x="936401" y="2376008"/>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193D36DF-15C3-535A-EBB5-F79222E1CDA7}"/>
                </a:ext>
              </a:extLst>
            </p:cNvPr>
            <p:cNvCxnSpPr>
              <a:cxnSpLocks/>
            </p:cNvCxnSpPr>
            <p:nvPr/>
          </p:nvCxnSpPr>
          <p:spPr bwMode="auto">
            <a:xfrm>
              <a:off x="936401" y="2830620"/>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158FD2EB-3135-2613-C497-B209DE5C8442}"/>
                </a:ext>
              </a:extLst>
            </p:cNvPr>
            <p:cNvCxnSpPr>
              <a:cxnSpLocks/>
            </p:cNvCxnSpPr>
            <p:nvPr/>
          </p:nvCxnSpPr>
          <p:spPr bwMode="auto">
            <a:xfrm>
              <a:off x="936401" y="3285232"/>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91E286D7-02E0-B2AF-A063-4CE1BF09CEE5}"/>
                </a:ext>
              </a:extLst>
            </p:cNvPr>
            <p:cNvCxnSpPr>
              <a:cxnSpLocks/>
            </p:cNvCxnSpPr>
            <p:nvPr/>
          </p:nvCxnSpPr>
          <p:spPr bwMode="auto">
            <a:xfrm>
              <a:off x="936401" y="3739844"/>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210AE5CA-0B6C-7326-EF7C-7E5588CCD5E3}"/>
                </a:ext>
              </a:extLst>
            </p:cNvPr>
            <p:cNvCxnSpPr>
              <a:cxnSpLocks/>
            </p:cNvCxnSpPr>
            <p:nvPr/>
          </p:nvCxnSpPr>
          <p:spPr bwMode="auto">
            <a:xfrm>
              <a:off x="936401" y="4194455"/>
              <a:ext cx="635552" cy="0"/>
            </a:xfrm>
            <a:prstGeom prst="line">
              <a:avLst/>
            </a:prstGeom>
            <a:noFill/>
            <a:ln w="28575" cap="flat" cmpd="sng" algn="ctr">
              <a:solidFill>
                <a:schemeClr val="bg1"/>
              </a:solidFill>
              <a:prstDash val="solid"/>
              <a:round/>
              <a:headEnd type="none" w="med" len="med"/>
              <a:tailEnd type="none" w="med" len="med"/>
            </a:ln>
            <a:effectLst/>
          </p:spPr>
        </p:cxnSp>
      </p:grpSp>
      <p:grpSp>
        <p:nvGrpSpPr>
          <p:cNvPr id="29" name="Group 28">
            <a:extLst>
              <a:ext uri="{FF2B5EF4-FFF2-40B4-BE49-F238E27FC236}">
                <a16:creationId xmlns:a16="http://schemas.microsoft.com/office/drawing/2014/main" id="{CFE67D71-C5DA-160A-B8AD-08F62D455578}"/>
              </a:ext>
            </a:extLst>
          </p:cNvPr>
          <p:cNvGrpSpPr/>
          <p:nvPr/>
        </p:nvGrpSpPr>
        <p:grpSpPr>
          <a:xfrm>
            <a:off x="653646" y="4125941"/>
            <a:ext cx="4808284" cy="307777"/>
            <a:chOff x="1079624" y="4229100"/>
            <a:chExt cx="4808284" cy="307777"/>
          </a:xfrm>
        </p:grpSpPr>
        <p:sp>
          <p:nvSpPr>
            <p:cNvPr id="30" name="TextBox 29">
              <a:extLst>
                <a:ext uri="{FF2B5EF4-FFF2-40B4-BE49-F238E27FC236}">
                  <a16:creationId xmlns:a16="http://schemas.microsoft.com/office/drawing/2014/main" id="{C17FC9BE-462D-0352-F2FA-61C57B66309D}"/>
                </a:ext>
              </a:extLst>
            </p:cNvPr>
            <p:cNvSpPr txBox="1"/>
            <p:nvPr/>
          </p:nvSpPr>
          <p:spPr bwMode="auto">
            <a:xfrm>
              <a:off x="1079624"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31" name="TextBox 30">
              <a:extLst>
                <a:ext uri="{FF2B5EF4-FFF2-40B4-BE49-F238E27FC236}">
                  <a16:creationId xmlns:a16="http://schemas.microsoft.com/office/drawing/2014/main" id="{0CF64E34-65FF-8C6B-0A47-C029CC9035B5}"/>
                </a:ext>
              </a:extLst>
            </p:cNvPr>
            <p:cNvSpPr txBox="1"/>
            <p:nvPr/>
          </p:nvSpPr>
          <p:spPr bwMode="auto">
            <a:xfrm>
              <a:off x="1526506"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a:t>
              </a:r>
            </a:p>
          </p:txBody>
        </p:sp>
        <p:sp>
          <p:nvSpPr>
            <p:cNvPr id="35" name="TextBox 34">
              <a:extLst>
                <a:ext uri="{FF2B5EF4-FFF2-40B4-BE49-F238E27FC236}">
                  <a16:creationId xmlns:a16="http://schemas.microsoft.com/office/drawing/2014/main" id="{20B951F1-4D62-E259-037D-6C114752F76D}"/>
                </a:ext>
              </a:extLst>
            </p:cNvPr>
            <p:cNvSpPr txBox="1"/>
            <p:nvPr/>
          </p:nvSpPr>
          <p:spPr bwMode="auto">
            <a:xfrm>
              <a:off x="1983856"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6</a:t>
              </a:r>
              <a:endParaRPr lang="en-US" sz="1400" b="0" dirty="0">
                <a:solidFill>
                  <a:schemeClr val="bg1"/>
                </a:solidFill>
                <a:latin typeface="Calibri" panose="020F0502020204030204" pitchFamily="34" charset="0"/>
              </a:endParaRPr>
            </a:p>
          </p:txBody>
        </p:sp>
        <p:sp>
          <p:nvSpPr>
            <p:cNvPr id="36" name="TextBox 35">
              <a:extLst>
                <a:ext uri="{FF2B5EF4-FFF2-40B4-BE49-F238E27FC236}">
                  <a16:creationId xmlns:a16="http://schemas.microsoft.com/office/drawing/2014/main" id="{B9890288-8A81-0894-C55E-17BDEDCF10F8}"/>
                </a:ext>
              </a:extLst>
            </p:cNvPr>
            <p:cNvSpPr txBox="1"/>
            <p:nvPr/>
          </p:nvSpPr>
          <p:spPr bwMode="auto">
            <a:xfrm>
              <a:off x="2423532" y="4229100"/>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9</a:t>
              </a:r>
            </a:p>
          </p:txBody>
        </p:sp>
        <p:sp>
          <p:nvSpPr>
            <p:cNvPr id="38" name="TextBox 37">
              <a:extLst>
                <a:ext uri="{FF2B5EF4-FFF2-40B4-BE49-F238E27FC236}">
                  <a16:creationId xmlns:a16="http://schemas.microsoft.com/office/drawing/2014/main" id="{80F5A1FE-8752-A62C-8A3E-A017CF9EC571}"/>
                </a:ext>
              </a:extLst>
            </p:cNvPr>
            <p:cNvSpPr txBox="1"/>
            <p:nvPr/>
          </p:nvSpPr>
          <p:spPr bwMode="auto">
            <a:xfrm>
              <a:off x="2837915"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39" name="TextBox 38">
              <a:extLst>
                <a:ext uri="{FF2B5EF4-FFF2-40B4-BE49-F238E27FC236}">
                  <a16:creationId xmlns:a16="http://schemas.microsoft.com/office/drawing/2014/main" id="{3604FC43-FFED-B5C7-EDEB-DD0DAEE9F28C}"/>
                </a:ext>
              </a:extLst>
            </p:cNvPr>
            <p:cNvSpPr txBox="1"/>
            <p:nvPr/>
          </p:nvSpPr>
          <p:spPr bwMode="auto">
            <a:xfrm>
              <a:off x="3278806"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a:t>
              </a:r>
            </a:p>
          </p:txBody>
        </p:sp>
        <p:sp>
          <p:nvSpPr>
            <p:cNvPr id="40" name="TextBox 39">
              <a:extLst>
                <a:ext uri="{FF2B5EF4-FFF2-40B4-BE49-F238E27FC236}">
                  <a16:creationId xmlns:a16="http://schemas.microsoft.com/office/drawing/2014/main" id="{023CA57F-595A-B323-5B5E-699CB6712D95}"/>
                </a:ext>
              </a:extLst>
            </p:cNvPr>
            <p:cNvSpPr txBox="1"/>
            <p:nvPr/>
          </p:nvSpPr>
          <p:spPr bwMode="auto">
            <a:xfrm>
              <a:off x="3735217"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18</a:t>
              </a:r>
            </a:p>
          </p:txBody>
        </p:sp>
        <p:sp>
          <p:nvSpPr>
            <p:cNvPr id="42" name="TextBox 41">
              <a:extLst>
                <a:ext uri="{FF2B5EF4-FFF2-40B4-BE49-F238E27FC236}">
                  <a16:creationId xmlns:a16="http://schemas.microsoft.com/office/drawing/2014/main" id="{4903F916-52C3-0157-3A5F-47D247516476}"/>
                </a:ext>
              </a:extLst>
            </p:cNvPr>
            <p:cNvSpPr txBox="1"/>
            <p:nvPr/>
          </p:nvSpPr>
          <p:spPr bwMode="auto">
            <a:xfrm>
              <a:off x="4174803"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45" name="TextBox 44">
              <a:extLst>
                <a:ext uri="{FF2B5EF4-FFF2-40B4-BE49-F238E27FC236}">
                  <a16:creationId xmlns:a16="http://schemas.microsoft.com/office/drawing/2014/main" id="{80F385BF-E0BB-B2AA-08F5-E8B4985A6535}"/>
                </a:ext>
              </a:extLst>
            </p:cNvPr>
            <p:cNvSpPr txBox="1"/>
            <p:nvPr/>
          </p:nvSpPr>
          <p:spPr bwMode="auto">
            <a:xfrm>
              <a:off x="4630088"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46" name="TextBox 45">
              <a:extLst>
                <a:ext uri="{FF2B5EF4-FFF2-40B4-BE49-F238E27FC236}">
                  <a16:creationId xmlns:a16="http://schemas.microsoft.com/office/drawing/2014/main" id="{10771623-0CFC-288B-58E1-CF5B27D7C1FD}"/>
                </a:ext>
              </a:extLst>
            </p:cNvPr>
            <p:cNvSpPr txBox="1"/>
            <p:nvPr/>
          </p:nvSpPr>
          <p:spPr bwMode="auto">
            <a:xfrm>
              <a:off x="5085714"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27</a:t>
              </a:r>
            </a:p>
          </p:txBody>
        </p:sp>
        <p:sp>
          <p:nvSpPr>
            <p:cNvPr id="47" name="TextBox 46">
              <a:extLst>
                <a:ext uri="{FF2B5EF4-FFF2-40B4-BE49-F238E27FC236}">
                  <a16:creationId xmlns:a16="http://schemas.microsoft.com/office/drawing/2014/main" id="{B86E18EB-A132-91C5-B522-72FEC0D7B59E}"/>
                </a:ext>
              </a:extLst>
            </p:cNvPr>
            <p:cNvSpPr txBox="1"/>
            <p:nvPr/>
          </p:nvSpPr>
          <p:spPr bwMode="auto">
            <a:xfrm>
              <a:off x="5520500"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30</a:t>
              </a:r>
            </a:p>
          </p:txBody>
        </p:sp>
      </p:grpSp>
      <p:cxnSp>
        <p:nvCxnSpPr>
          <p:cNvPr id="51" name="Straight Connector 50">
            <a:extLst>
              <a:ext uri="{FF2B5EF4-FFF2-40B4-BE49-F238E27FC236}">
                <a16:creationId xmlns:a16="http://schemas.microsoft.com/office/drawing/2014/main" id="{65E2387F-9BA3-E7BE-E639-FE4E925303FF}"/>
              </a:ext>
            </a:extLst>
          </p:cNvPr>
          <p:cNvCxnSpPr>
            <a:cxnSpLocks/>
          </p:cNvCxnSpPr>
          <p:nvPr/>
        </p:nvCxnSpPr>
        <p:spPr bwMode="auto">
          <a:xfrm rot="5400000">
            <a:off x="1645236" y="4141961"/>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168B06AD-14DC-B1E3-053D-32C7B6DD8054}"/>
              </a:ext>
            </a:extLst>
          </p:cNvPr>
          <p:cNvCxnSpPr>
            <a:cxnSpLocks/>
          </p:cNvCxnSpPr>
          <p:nvPr/>
        </p:nvCxnSpPr>
        <p:spPr bwMode="auto">
          <a:xfrm rot="5400000">
            <a:off x="1191532" y="4141961"/>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AA430CD6-F3B1-7CBC-561C-359B0031C27B}"/>
              </a:ext>
            </a:extLst>
          </p:cNvPr>
          <p:cNvCxnSpPr>
            <a:cxnSpLocks/>
          </p:cNvCxnSpPr>
          <p:nvPr/>
        </p:nvCxnSpPr>
        <p:spPr bwMode="auto">
          <a:xfrm rot="5400000">
            <a:off x="744178" y="4141961"/>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D23F777F-22E5-B05B-9824-59E94F26FC9D}"/>
              </a:ext>
            </a:extLst>
          </p:cNvPr>
          <p:cNvCxnSpPr>
            <a:cxnSpLocks/>
          </p:cNvCxnSpPr>
          <p:nvPr/>
        </p:nvCxnSpPr>
        <p:spPr bwMode="auto">
          <a:xfrm rot="5400000">
            <a:off x="2985871" y="4141959"/>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45A1DDFD-AE20-CBF9-166C-E826DC2ABD34}"/>
              </a:ext>
            </a:extLst>
          </p:cNvPr>
          <p:cNvCxnSpPr>
            <a:cxnSpLocks/>
          </p:cNvCxnSpPr>
          <p:nvPr/>
        </p:nvCxnSpPr>
        <p:spPr bwMode="auto">
          <a:xfrm rot="5400000">
            <a:off x="2545118" y="4141959"/>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7A6A78B5-21ED-A126-1687-9AAD01656736}"/>
              </a:ext>
            </a:extLst>
          </p:cNvPr>
          <p:cNvCxnSpPr>
            <a:cxnSpLocks/>
          </p:cNvCxnSpPr>
          <p:nvPr/>
        </p:nvCxnSpPr>
        <p:spPr bwMode="auto">
          <a:xfrm rot="5400000">
            <a:off x="2089415" y="4141959"/>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5BD8BE09-BAA4-9CA8-7318-7EA56AD8A5AF}"/>
              </a:ext>
            </a:extLst>
          </p:cNvPr>
          <p:cNvCxnSpPr>
            <a:cxnSpLocks/>
          </p:cNvCxnSpPr>
          <p:nvPr/>
        </p:nvCxnSpPr>
        <p:spPr bwMode="auto">
          <a:xfrm rot="5400000">
            <a:off x="4786954" y="414196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47397919-7CBD-AC67-DCCB-96A44B0227F6}"/>
              </a:ext>
            </a:extLst>
          </p:cNvPr>
          <p:cNvCxnSpPr>
            <a:cxnSpLocks/>
          </p:cNvCxnSpPr>
          <p:nvPr/>
        </p:nvCxnSpPr>
        <p:spPr bwMode="auto">
          <a:xfrm rot="5400000">
            <a:off x="4342380" y="414196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46AA004A-B781-0F14-5846-644BE66AD562}"/>
              </a:ext>
            </a:extLst>
          </p:cNvPr>
          <p:cNvCxnSpPr>
            <a:cxnSpLocks/>
          </p:cNvCxnSpPr>
          <p:nvPr/>
        </p:nvCxnSpPr>
        <p:spPr bwMode="auto">
          <a:xfrm rot="5400000">
            <a:off x="3891982" y="414196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8FACB4BB-A6B4-DDCB-B71C-74D53364AC09}"/>
              </a:ext>
            </a:extLst>
          </p:cNvPr>
          <p:cNvCxnSpPr>
            <a:cxnSpLocks/>
          </p:cNvCxnSpPr>
          <p:nvPr/>
        </p:nvCxnSpPr>
        <p:spPr bwMode="auto">
          <a:xfrm rot="5400000">
            <a:off x="3449099" y="414196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5B4A83FB-E3BA-79A5-7C86-22F438835639}"/>
              </a:ext>
            </a:extLst>
          </p:cNvPr>
          <p:cNvCxnSpPr>
            <a:cxnSpLocks/>
          </p:cNvCxnSpPr>
          <p:nvPr/>
        </p:nvCxnSpPr>
        <p:spPr bwMode="auto">
          <a:xfrm rot="5400000">
            <a:off x="5227563" y="414196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1357041A-E6F8-345C-8EEF-6A7AAC01EDAD}"/>
              </a:ext>
            </a:extLst>
          </p:cNvPr>
          <p:cNvCxnSpPr>
            <a:cxnSpLocks/>
          </p:cNvCxnSpPr>
          <p:nvPr/>
        </p:nvCxnSpPr>
        <p:spPr bwMode="auto">
          <a:xfrm rot="5400000">
            <a:off x="5672806" y="4141959"/>
            <a:ext cx="101322" cy="0"/>
          </a:xfrm>
          <a:prstGeom prst="line">
            <a:avLst/>
          </a:prstGeom>
          <a:noFill/>
          <a:ln w="28575" cap="flat" cmpd="sng" algn="ctr">
            <a:solidFill>
              <a:schemeClr val="bg1"/>
            </a:solidFill>
            <a:prstDash val="solid"/>
            <a:round/>
            <a:headEnd type="none" w="med" len="med"/>
            <a:tailEnd type="none" w="med" len="med"/>
          </a:ln>
          <a:effectLst/>
        </p:spPr>
      </p:cxnSp>
      <p:sp>
        <p:nvSpPr>
          <p:cNvPr id="72" name="TextBox 71">
            <a:extLst>
              <a:ext uri="{FF2B5EF4-FFF2-40B4-BE49-F238E27FC236}">
                <a16:creationId xmlns:a16="http://schemas.microsoft.com/office/drawing/2014/main" id="{C0BE406E-1D5D-1465-6B70-36E74739200A}"/>
              </a:ext>
            </a:extLst>
          </p:cNvPr>
          <p:cNvSpPr txBox="1"/>
          <p:nvPr/>
        </p:nvSpPr>
        <p:spPr bwMode="auto">
          <a:xfrm>
            <a:off x="5543483" y="412718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33</a:t>
            </a:r>
          </a:p>
        </p:txBody>
      </p:sp>
      <p:sp>
        <p:nvSpPr>
          <p:cNvPr id="117" name="TextBox 116">
            <a:extLst>
              <a:ext uri="{FF2B5EF4-FFF2-40B4-BE49-F238E27FC236}">
                <a16:creationId xmlns:a16="http://schemas.microsoft.com/office/drawing/2014/main" id="{E40B64A8-F940-DEC6-7C74-8A223D105D20}"/>
              </a:ext>
            </a:extLst>
          </p:cNvPr>
          <p:cNvSpPr txBox="1"/>
          <p:nvPr/>
        </p:nvSpPr>
        <p:spPr bwMode="auto">
          <a:xfrm rot="16200000">
            <a:off x="5793067" y="3472871"/>
            <a:ext cx="7457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OS (%)</a:t>
            </a:r>
          </a:p>
        </p:txBody>
      </p:sp>
      <p:grpSp>
        <p:nvGrpSpPr>
          <p:cNvPr id="118" name="Group 117">
            <a:extLst>
              <a:ext uri="{FF2B5EF4-FFF2-40B4-BE49-F238E27FC236}">
                <a16:creationId xmlns:a16="http://schemas.microsoft.com/office/drawing/2014/main" id="{940158C6-DF43-60B1-149F-8596D60FEBCE}"/>
              </a:ext>
            </a:extLst>
          </p:cNvPr>
          <p:cNvGrpSpPr/>
          <p:nvPr/>
        </p:nvGrpSpPr>
        <p:grpSpPr>
          <a:xfrm>
            <a:off x="6165925" y="2652394"/>
            <a:ext cx="458779" cy="1450926"/>
            <a:chOff x="782513" y="1330306"/>
            <a:chExt cx="458779" cy="2982491"/>
          </a:xfrm>
        </p:grpSpPr>
        <p:sp>
          <p:nvSpPr>
            <p:cNvPr id="119" name="TextBox 118">
              <a:extLst>
                <a:ext uri="{FF2B5EF4-FFF2-40B4-BE49-F238E27FC236}">
                  <a16:creationId xmlns:a16="http://schemas.microsoft.com/office/drawing/2014/main" id="{D4098886-8526-74DF-5609-CD699A84B62F}"/>
                </a:ext>
              </a:extLst>
            </p:cNvPr>
            <p:cNvSpPr txBox="1"/>
            <p:nvPr/>
          </p:nvSpPr>
          <p:spPr bwMode="auto">
            <a:xfrm>
              <a:off x="782513" y="1330306"/>
              <a:ext cx="4587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120" name="TextBox 119">
              <a:extLst>
                <a:ext uri="{FF2B5EF4-FFF2-40B4-BE49-F238E27FC236}">
                  <a16:creationId xmlns:a16="http://schemas.microsoft.com/office/drawing/2014/main" id="{033040B2-947E-9F82-5ABF-9C6ACDC6B72C}"/>
                </a:ext>
              </a:extLst>
            </p:cNvPr>
            <p:cNvSpPr txBox="1"/>
            <p:nvPr/>
          </p:nvSpPr>
          <p:spPr bwMode="auto">
            <a:xfrm>
              <a:off x="873884" y="186524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121" name="TextBox 120">
              <a:extLst>
                <a:ext uri="{FF2B5EF4-FFF2-40B4-BE49-F238E27FC236}">
                  <a16:creationId xmlns:a16="http://schemas.microsoft.com/office/drawing/2014/main" id="{5B1E77C9-49BA-DE88-F358-3323F33CFE44}"/>
                </a:ext>
              </a:extLst>
            </p:cNvPr>
            <p:cNvSpPr txBox="1"/>
            <p:nvPr/>
          </p:nvSpPr>
          <p:spPr bwMode="auto">
            <a:xfrm>
              <a:off x="873884" y="240019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122" name="TextBox 121">
              <a:extLst>
                <a:ext uri="{FF2B5EF4-FFF2-40B4-BE49-F238E27FC236}">
                  <a16:creationId xmlns:a16="http://schemas.microsoft.com/office/drawing/2014/main" id="{ECE43538-5819-EF34-9623-E6BD71139954}"/>
                </a:ext>
              </a:extLst>
            </p:cNvPr>
            <p:cNvSpPr txBox="1"/>
            <p:nvPr/>
          </p:nvSpPr>
          <p:spPr bwMode="auto">
            <a:xfrm>
              <a:off x="873884" y="293513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123" name="TextBox 122">
              <a:extLst>
                <a:ext uri="{FF2B5EF4-FFF2-40B4-BE49-F238E27FC236}">
                  <a16:creationId xmlns:a16="http://schemas.microsoft.com/office/drawing/2014/main" id="{4B97471C-0979-E755-7B8F-7C140371DF08}"/>
                </a:ext>
              </a:extLst>
            </p:cNvPr>
            <p:cNvSpPr txBox="1"/>
            <p:nvPr/>
          </p:nvSpPr>
          <p:spPr bwMode="auto">
            <a:xfrm>
              <a:off x="873884" y="3470078"/>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124" name="TextBox 123">
              <a:extLst>
                <a:ext uri="{FF2B5EF4-FFF2-40B4-BE49-F238E27FC236}">
                  <a16:creationId xmlns:a16="http://schemas.microsoft.com/office/drawing/2014/main" id="{F6892019-87B9-1586-77BF-DED0D7E90633}"/>
                </a:ext>
              </a:extLst>
            </p:cNvPr>
            <p:cNvSpPr txBox="1"/>
            <p:nvPr/>
          </p:nvSpPr>
          <p:spPr bwMode="auto">
            <a:xfrm>
              <a:off x="965255" y="4005020"/>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grpSp>
      <p:sp>
        <p:nvSpPr>
          <p:cNvPr id="125" name="TextBox 124">
            <a:extLst>
              <a:ext uri="{FF2B5EF4-FFF2-40B4-BE49-F238E27FC236}">
                <a16:creationId xmlns:a16="http://schemas.microsoft.com/office/drawing/2014/main" id="{2A550F7B-404A-561F-6648-1EF8730D2A6F}"/>
              </a:ext>
            </a:extLst>
          </p:cNvPr>
          <p:cNvSpPr txBox="1"/>
          <p:nvPr/>
        </p:nvSpPr>
        <p:spPr bwMode="auto">
          <a:xfrm>
            <a:off x="8860339" y="4256845"/>
            <a:ext cx="474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Mo</a:t>
            </a:r>
          </a:p>
        </p:txBody>
      </p:sp>
      <p:grpSp>
        <p:nvGrpSpPr>
          <p:cNvPr id="126" name="Group 125">
            <a:extLst>
              <a:ext uri="{FF2B5EF4-FFF2-40B4-BE49-F238E27FC236}">
                <a16:creationId xmlns:a16="http://schemas.microsoft.com/office/drawing/2014/main" id="{7388770F-8F95-08C6-23C4-979BFD790059}"/>
              </a:ext>
            </a:extLst>
          </p:cNvPr>
          <p:cNvGrpSpPr/>
          <p:nvPr/>
        </p:nvGrpSpPr>
        <p:grpSpPr>
          <a:xfrm>
            <a:off x="6556308" y="2804910"/>
            <a:ext cx="78582" cy="1298410"/>
            <a:chOff x="936401" y="1921396"/>
            <a:chExt cx="635552" cy="2273059"/>
          </a:xfrm>
        </p:grpSpPr>
        <p:cxnSp>
          <p:nvCxnSpPr>
            <p:cNvPr id="127" name="Straight Connector 126">
              <a:extLst>
                <a:ext uri="{FF2B5EF4-FFF2-40B4-BE49-F238E27FC236}">
                  <a16:creationId xmlns:a16="http://schemas.microsoft.com/office/drawing/2014/main" id="{7A19C575-17B9-FFA5-C91F-1AAE25D97E58}"/>
                </a:ext>
              </a:extLst>
            </p:cNvPr>
            <p:cNvCxnSpPr>
              <a:cxnSpLocks/>
            </p:cNvCxnSpPr>
            <p:nvPr/>
          </p:nvCxnSpPr>
          <p:spPr bwMode="auto">
            <a:xfrm>
              <a:off x="936401" y="1921396"/>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AA755ACD-4FB3-C030-BEB8-5632493706A8}"/>
                </a:ext>
              </a:extLst>
            </p:cNvPr>
            <p:cNvCxnSpPr>
              <a:cxnSpLocks/>
            </p:cNvCxnSpPr>
            <p:nvPr/>
          </p:nvCxnSpPr>
          <p:spPr bwMode="auto">
            <a:xfrm>
              <a:off x="936401" y="2376008"/>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68F31EBD-FE22-4D31-DA71-A2CE29F92E1A}"/>
                </a:ext>
              </a:extLst>
            </p:cNvPr>
            <p:cNvCxnSpPr>
              <a:cxnSpLocks/>
            </p:cNvCxnSpPr>
            <p:nvPr/>
          </p:nvCxnSpPr>
          <p:spPr bwMode="auto">
            <a:xfrm>
              <a:off x="936401" y="2830620"/>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330F98F6-58D6-EC40-9866-7145253DF88D}"/>
                </a:ext>
              </a:extLst>
            </p:cNvPr>
            <p:cNvCxnSpPr>
              <a:cxnSpLocks/>
            </p:cNvCxnSpPr>
            <p:nvPr/>
          </p:nvCxnSpPr>
          <p:spPr bwMode="auto">
            <a:xfrm>
              <a:off x="936401" y="3285232"/>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1ED568FF-4192-3334-89CE-9DC17E1DDA0F}"/>
                </a:ext>
              </a:extLst>
            </p:cNvPr>
            <p:cNvCxnSpPr>
              <a:cxnSpLocks/>
            </p:cNvCxnSpPr>
            <p:nvPr/>
          </p:nvCxnSpPr>
          <p:spPr bwMode="auto">
            <a:xfrm>
              <a:off x="936401" y="3739844"/>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982CD290-1AC9-ADA4-9BE0-081F7A2B9621}"/>
                </a:ext>
              </a:extLst>
            </p:cNvPr>
            <p:cNvCxnSpPr>
              <a:cxnSpLocks/>
            </p:cNvCxnSpPr>
            <p:nvPr/>
          </p:nvCxnSpPr>
          <p:spPr bwMode="auto">
            <a:xfrm>
              <a:off x="936401" y="4194455"/>
              <a:ext cx="635552" cy="0"/>
            </a:xfrm>
            <a:prstGeom prst="line">
              <a:avLst/>
            </a:prstGeom>
            <a:noFill/>
            <a:ln w="28575" cap="flat" cmpd="sng" algn="ctr">
              <a:solidFill>
                <a:schemeClr val="bg1"/>
              </a:solidFill>
              <a:prstDash val="solid"/>
              <a:round/>
              <a:headEnd type="none" w="med" len="med"/>
              <a:tailEnd type="none" w="med" len="med"/>
            </a:ln>
            <a:effectLst/>
          </p:spPr>
        </p:cxnSp>
      </p:grpSp>
      <p:grpSp>
        <p:nvGrpSpPr>
          <p:cNvPr id="134" name="Group 133">
            <a:extLst>
              <a:ext uri="{FF2B5EF4-FFF2-40B4-BE49-F238E27FC236}">
                <a16:creationId xmlns:a16="http://schemas.microsoft.com/office/drawing/2014/main" id="{17DB22B4-7B07-CBEC-F169-D9EE40B6E068}"/>
              </a:ext>
            </a:extLst>
          </p:cNvPr>
          <p:cNvGrpSpPr/>
          <p:nvPr/>
        </p:nvGrpSpPr>
        <p:grpSpPr>
          <a:xfrm>
            <a:off x="6490297" y="4125941"/>
            <a:ext cx="4808284" cy="307777"/>
            <a:chOff x="1079624" y="4229100"/>
            <a:chExt cx="4808284" cy="307777"/>
          </a:xfrm>
        </p:grpSpPr>
        <p:sp>
          <p:nvSpPr>
            <p:cNvPr id="135" name="TextBox 134">
              <a:extLst>
                <a:ext uri="{FF2B5EF4-FFF2-40B4-BE49-F238E27FC236}">
                  <a16:creationId xmlns:a16="http://schemas.microsoft.com/office/drawing/2014/main" id="{EF27F27F-2C73-EB02-ABF0-148113EF3E17}"/>
                </a:ext>
              </a:extLst>
            </p:cNvPr>
            <p:cNvSpPr txBox="1"/>
            <p:nvPr/>
          </p:nvSpPr>
          <p:spPr bwMode="auto">
            <a:xfrm>
              <a:off x="1079624"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36" name="TextBox 135">
              <a:extLst>
                <a:ext uri="{FF2B5EF4-FFF2-40B4-BE49-F238E27FC236}">
                  <a16:creationId xmlns:a16="http://schemas.microsoft.com/office/drawing/2014/main" id="{796AC0B6-56C1-8B68-6159-5631DA6780E0}"/>
                </a:ext>
              </a:extLst>
            </p:cNvPr>
            <p:cNvSpPr txBox="1"/>
            <p:nvPr/>
          </p:nvSpPr>
          <p:spPr bwMode="auto">
            <a:xfrm>
              <a:off x="1526506"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a:t>
              </a:r>
            </a:p>
          </p:txBody>
        </p:sp>
        <p:sp>
          <p:nvSpPr>
            <p:cNvPr id="137" name="TextBox 136">
              <a:extLst>
                <a:ext uri="{FF2B5EF4-FFF2-40B4-BE49-F238E27FC236}">
                  <a16:creationId xmlns:a16="http://schemas.microsoft.com/office/drawing/2014/main" id="{3E9CF0CD-E5F8-9A7A-41A6-22CF9E1F840B}"/>
                </a:ext>
              </a:extLst>
            </p:cNvPr>
            <p:cNvSpPr txBox="1"/>
            <p:nvPr/>
          </p:nvSpPr>
          <p:spPr bwMode="auto">
            <a:xfrm>
              <a:off x="1983856"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6</a:t>
              </a:r>
              <a:endParaRPr lang="en-US" sz="1400" b="0" dirty="0">
                <a:solidFill>
                  <a:schemeClr val="bg1"/>
                </a:solidFill>
                <a:latin typeface="Calibri" panose="020F0502020204030204" pitchFamily="34" charset="0"/>
              </a:endParaRPr>
            </a:p>
          </p:txBody>
        </p:sp>
        <p:sp>
          <p:nvSpPr>
            <p:cNvPr id="138" name="TextBox 137">
              <a:extLst>
                <a:ext uri="{FF2B5EF4-FFF2-40B4-BE49-F238E27FC236}">
                  <a16:creationId xmlns:a16="http://schemas.microsoft.com/office/drawing/2014/main" id="{92685B77-A2D1-C052-607D-783C1C8237F7}"/>
                </a:ext>
              </a:extLst>
            </p:cNvPr>
            <p:cNvSpPr txBox="1"/>
            <p:nvPr/>
          </p:nvSpPr>
          <p:spPr bwMode="auto">
            <a:xfrm>
              <a:off x="2423532" y="4229100"/>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9</a:t>
              </a:r>
            </a:p>
          </p:txBody>
        </p:sp>
        <p:sp>
          <p:nvSpPr>
            <p:cNvPr id="139" name="TextBox 138">
              <a:extLst>
                <a:ext uri="{FF2B5EF4-FFF2-40B4-BE49-F238E27FC236}">
                  <a16:creationId xmlns:a16="http://schemas.microsoft.com/office/drawing/2014/main" id="{0651FC1D-434F-A8FA-782F-0B0313539280}"/>
                </a:ext>
              </a:extLst>
            </p:cNvPr>
            <p:cNvSpPr txBox="1"/>
            <p:nvPr/>
          </p:nvSpPr>
          <p:spPr bwMode="auto">
            <a:xfrm>
              <a:off x="2837915"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140" name="TextBox 139">
              <a:extLst>
                <a:ext uri="{FF2B5EF4-FFF2-40B4-BE49-F238E27FC236}">
                  <a16:creationId xmlns:a16="http://schemas.microsoft.com/office/drawing/2014/main" id="{8E53918B-CBB6-8F99-9C1E-C1A010EC99C9}"/>
                </a:ext>
              </a:extLst>
            </p:cNvPr>
            <p:cNvSpPr txBox="1"/>
            <p:nvPr/>
          </p:nvSpPr>
          <p:spPr bwMode="auto">
            <a:xfrm>
              <a:off x="3278806"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a:t>
              </a:r>
            </a:p>
          </p:txBody>
        </p:sp>
        <p:sp>
          <p:nvSpPr>
            <p:cNvPr id="141" name="TextBox 140">
              <a:extLst>
                <a:ext uri="{FF2B5EF4-FFF2-40B4-BE49-F238E27FC236}">
                  <a16:creationId xmlns:a16="http://schemas.microsoft.com/office/drawing/2014/main" id="{760AA467-C57F-E51B-7F56-32F9D556B67B}"/>
                </a:ext>
              </a:extLst>
            </p:cNvPr>
            <p:cNvSpPr txBox="1"/>
            <p:nvPr/>
          </p:nvSpPr>
          <p:spPr bwMode="auto">
            <a:xfrm>
              <a:off x="3735217"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18</a:t>
              </a:r>
            </a:p>
          </p:txBody>
        </p:sp>
        <p:sp>
          <p:nvSpPr>
            <p:cNvPr id="142" name="TextBox 141">
              <a:extLst>
                <a:ext uri="{FF2B5EF4-FFF2-40B4-BE49-F238E27FC236}">
                  <a16:creationId xmlns:a16="http://schemas.microsoft.com/office/drawing/2014/main" id="{776E6F45-A378-F710-38F4-A90C895E01C8}"/>
                </a:ext>
              </a:extLst>
            </p:cNvPr>
            <p:cNvSpPr txBox="1"/>
            <p:nvPr/>
          </p:nvSpPr>
          <p:spPr bwMode="auto">
            <a:xfrm>
              <a:off x="4174803"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143" name="TextBox 142">
              <a:extLst>
                <a:ext uri="{FF2B5EF4-FFF2-40B4-BE49-F238E27FC236}">
                  <a16:creationId xmlns:a16="http://schemas.microsoft.com/office/drawing/2014/main" id="{5DB4CAE1-C4D9-8418-E269-0E106EB180BE}"/>
                </a:ext>
              </a:extLst>
            </p:cNvPr>
            <p:cNvSpPr txBox="1"/>
            <p:nvPr/>
          </p:nvSpPr>
          <p:spPr bwMode="auto">
            <a:xfrm>
              <a:off x="4630088"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144" name="TextBox 143">
              <a:extLst>
                <a:ext uri="{FF2B5EF4-FFF2-40B4-BE49-F238E27FC236}">
                  <a16:creationId xmlns:a16="http://schemas.microsoft.com/office/drawing/2014/main" id="{9293EA33-6E30-51DF-B41E-455522A3A88F}"/>
                </a:ext>
              </a:extLst>
            </p:cNvPr>
            <p:cNvSpPr txBox="1"/>
            <p:nvPr/>
          </p:nvSpPr>
          <p:spPr bwMode="auto">
            <a:xfrm>
              <a:off x="5085714"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27</a:t>
              </a:r>
            </a:p>
          </p:txBody>
        </p:sp>
        <p:sp>
          <p:nvSpPr>
            <p:cNvPr id="145" name="TextBox 144">
              <a:extLst>
                <a:ext uri="{FF2B5EF4-FFF2-40B4-BE49-F238E27FC236}">
                  <a16:creationId xmlns:a16="http://schemas.microsoft.com/office/drawing/2014/main" id="{73467BBC-1869-14FF-801B-7D2624AA810D}"/>
                </a:ext>
              </a:extLst>
            </p:cNvPr>
            <p:cNvSpPr txBox="1"/>
            <p:nvPr/>
          </p:nvSpPr>
          <p:spPr bwMode="auto">
            <a:xfrm>
              <a:off x="5520500"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30</a:t>
              </a:r>
            </a:p>
          </p:txBody>
        </p:sp>
      </p:grpSp>
      <p:cxnSp>
        <p:nvCxnSpPr>
          <p:cNvPr id="146" name="Straight Connector 145">
            <a:extLst>
              <a:ext uri="{FF2B5EF4-FFF2-40B4-BE49-F238E27FC236}">
                <a16:creationId xmlns:a16="http://schemas.microsoft.com/office/drawing/2014/main" id="{E03A8FAB-3CED-A2DA-E60B-A2A322A072EC}"/>
              </a:ext>
            </a:extLst>
          </p:cNvPr>
          <p:cNvCxnSpPr>
            <a:cxnSpLocks/>
          </p:cNvCxnSpPr>
          <p:nvPr/>
        </p:nvCxnSpPr>
        <p:spPr bwMode="auto">
          <a:xfrm rot="5400000">
            <a:off x="7481887" y="4141961"/>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2B4F107C-0D8C-037D-E03C-A24E4C0EE0FE}"/>
              </a:ext>
            </a:extLst>
          </p:cNvPr>
          <p:cNvCxnSpPr>
            <a:cxnSpLocks/>
          </p:cNvCxnSpPr>
          <p:nvPr/>
        </p:nvCxnSpPr>
        <p:spPr bwMode="auto">
          <a:xfrm rot="5400000">
            <a:off x="7028183" y="4141961"/>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B4E91396-4C7D-94A6-980D-5838F8FDC395}"/>
              </a:ext>
            </a:extLst>
          </p:cNvPr>
          <p:cNvCxnSpPr>
            <a:cxnSpLocks/>
          </p:cNvCxnSpPr>
          <p:nvPr/>
        </p:nvCxnSpPr>
        <p:spPr bwMode="auto">
          <a:xfrm rot="5400000">
            <a:off x="6580829" y="4141961"/>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5B01DD2B-17C4-BF0E-B72C-857D07C6C842}"/>
              </a:ext>
            </a:extLst>
          </p:cNvPr>
          <p:cNvCxnSpPr>
            <a:cxnSpLocks/>
          </p:cNvCxnSpPr>
          <p:nvPr/>
        </p:nvCxnSpPr>
        <p:spPr bwMode="auto">
          <a:xfrm rot="5400000">
            <a:off x="8822522" y="4141959"/>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4A416D35-737A-61CE-D5DB-9AC79C8EB749}"/>
              </a:ext>
            </a:extLst>
          </p:cNvPr>
          <p:cNvCxnSpPr>
            <a:cxnSpLocks/>
          </p:cNvCxnSpPr>
          <p:nvPr/>
        </p:nvCxnSpPr>
        <p:spPr bwMode="auto">
          <a:xfrm rot="5400000">
            <a:off x="8381769" y="4141959"/>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09027E1F-5936-63CC-A8BD-B85D4514CFFD}"/>
              </a:ext>
            </a:extLst>
          </p:cNvPr>
          <p:cNvCxnSpPr>
            <a:cxnSpLocks/>
          </p:cNvCxnSpPr>
          <p:nvPr/>
        </p:nvCxnSpPr>
        <p:spPr bwMode="auto">
          <a:xfrm rot="5400000">
            <a:off x="7926066" y="4141959"/>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8A2ADB84-36FE-B64D-389F-2DB41B86E1D3}"/>
              </a:ext>
            </a:extLst>
          </p:cNvPr>
          <p:cNvCxnSpPr>
            <a:cxnSpLocks/>
          </p:cNvCxnSpPr>
          <p:nvPr/>
        </p:nvCxnSpPr>
        <p:spPr bwMode="auto">
          <a:xfrm rot="5400000">
            <a:off x="10623605" y="414196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49283BDB-83D3-2770-460C-02F1CBEAC862}"/>
              </a:ext>
            </a:extLst>
          </p:cNvPr>
          <p:cNvCxnSpPr>
            <a:cxnSpLocks/>
          </p:cNvCxnSpPr>
          <p:nvPr/>
        </p:nvCxnSpPr>
        <p:spPr bwMode="auto">
          <a:xfrm rot="5400000">
            <a:off x="10179031" y="414196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53626ADE-62C7-DCB1-E480-C1ABBA9D0A2B}"/>
              </a:ext>
            </a:extLst>
          </p:cNvPr>
          <p:cNvCxnSpPr>
            <a:cxnSpLocks/>
          </p:cNvCxnSpPr>
          <p:nvPr/>
        </p:nvCxnSpPr>
        <p:spPr bwMode="auto">
          <a:xfrm rot="5400000">
            <a:off x="9728633" y="414196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93C2AD90-8A43-B10C-C77E-DFFD7FE5988D}"/>
              </a:ext>
            </a:extLst>
          </p:cNvPr>
          <p:cNvCxnSpPr>
            <a:cxnSpLocks/>
          </p:cNvCxnSpPr>
          <p:nvPr/>
        </p:nvCxnSpPr>
        <p:spPr bwMode="auto">
          <a:xfrm rot="5400000">
            <a:off x="9285750" y="414196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7FDDDDC7-3916-E3A0-767E-65F12F7B07AC}"/>
              </a:ext>
            </a:extLst>
          </p:cNvPr>
          <p:cNvCxnSpPr>
            <a:cxnSpLocks/>
          </p:cNvCxnSpPr>
          <p:nvPr/>
        </p:nvCxnSpPr>
        <p:spPr bwMode="auto">
          <a:xfrm rot="5400000">
            <a:off x="11064214" y="414196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A940283B-67E9-1A96-6151-8EE0DFC39FD6}"/>
              </a:ext>
            </a:extLst>
          </p:cNvPr>
          <p:cNvCxnSpPr>
            <a:cxnSpLocks/>
          </p:cNvCxnSpPr>
          <p:nvPr/>
        </p:nvCxnSpPr>
        <p:spPr bwMode="auto">
          <a:xfrm rot="5400000">
            <a:off x="11509457" y="4141959"/>
            <a:ext cx="101322" cy="0"/>
          </a:xfrm>
          <a:prstGeom prst="line">
            <a:avLst/>
          </a:prstGeom>
          <a:noFill/>
          <a:ln w="28575" cap="flat" cmpd="sng" algn="ctr">
            <a:solidFill>
              <a:schemeClr val="bg1"/>
            </a:solidFill>
            <a:prstDash val="solid"/>
            <a:round/>
            <a:headEnd type="none" w="med" len="med"/>
            <a:tailEnd type="none" w="med" len="med"/>
          </a:ln>
          <a:effectLst/>
        </p:spPr>
      </p:cxnSp>
      <p:sp>
        <p:nvSpPr>
          <p:cNvPr id="158" name="TextBox 157">
            <a:extLst>
              <a:ext uri="{FF2B5EF4-FFF2-40B4-BE49-F238E27FC236}">
                <a16:creationId xmlns:a16="http://schemas.microsoft.com/office/drawing/2014/main" id="{229A45A0-4E6B-C75C-68C2-D33DE02F0EA6}"/>
              </a:ext>
            </a:extLst>
          </p:cNvPr>
          <p:cNvSpPr txBox="1"/>
          <p:nvPr/>
        </p:nvSpPr>
        <p:spPr bwMode="auto">
          <a:xfrm>
            <a:off x="11380134" y="412718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33</a:t>
            </a:r>
          </a:p>
        </p:txBody>
      </p:sp>
      <p:cxnSp>
        <p:nvCxnSpPr>
          <p:cNvPr id="159" name="Straight Connector 158">
            <a:extLst>
              <a:ext uri="{FF2B5EF4-FFF2-40B4-BE49-F238E27FC236}">
                <a16:creationId xmlns:a16="http://schemas.microsoft.com/office/drawing/2014/main" id="{475A3372-D656-BCBA-5276-E20585715DEE}"/>
              </a:ext>
            </a:extLst>
          </p:cNvPr>
          <p:cNvCxnSpPr>
            <a:cxnSpLocks/>
          </p:cNvCxnSpPr>
          <p:nvPr/>
        </p:nvCxnSpPr>
        <p:spPr bwMode="auto">
          <a:xfrm rot="5400000">
            <a:off x="11939844" y="4141959"/>
            <a:ext cx="101322" cy="0"/>
          </a:xfrm>
          <a:prstGeom prst="line">
            <a:avLst/>
          </a:prstGeom>
          <a:noFill/>
          <a:ln w="28575" cap="flat" cmpd="sng" algn="ctr">
            <a:solidFill>
              <a:schemeClr val="bg1"/>
            </a:solidFill>
            <a:prstDash val="solid"/>
            <a:round/>
            <a:headEnd type="none" w="med" len="med"/>
            <a:tailEnd type="none" w="med" len="med"/>
          </a:ln>
          <a:effectLst/>
        </p:spPr>
      </p:cxnSp>
      <p:sp>
        <p:nvSpPr>
          <p:cNvPr id="160" name="TextBox 159">
            <a:extLst>
              <a:ext uri="{FF2B5EF4-FFF2-40B4-BE49-F238E27FC236}">
                <a16:creationId xmlns:a16="http://schemas.microsoft.com/office/drawing/2014/main" id="{AD5C8238-EE65-3933-A360-4004ED7B0C2D}"/>
              </a:ext>
            </a:extLst>
          </p:cNvPr>
          <p:cNvSpPr txBox="1"/>
          <p:nvPr/>
        </p:nvSpPr>
        <p:spPr bwMode="auto">
          <a:xfrm>
            <a:off x="11810521" y="412718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36</a:t>
            </a:r>
          </a:p>
        </p:txBody>
      </p:sp>
      <p:grpSp>
        <p:nvGrpSpPr>
          <p:cNvPr id="167" name="Group 166">
            <a:extLst>
              <a:ext uri="{FF2B5EF4-FFF2-40B4-BE49-F238E27FC236}">
                <a16:creationId xmlns:a16="http://schemas.microsoft.com/office/drawing/2014/main" id="{F903BF70-7BB9-C344-2261-B752EBB3052F}"/>
              </a:ext>
            </a:extLst>
          </p:cNvPr>
          <p:cNvGrpSpPr/>
          <p:nvPr/>
        </p:nvGrpSpPr>
        <p:grpSpPr>
          <a:xfrm>
            <a:off x="9471455" y="1859315"/>
            <a:ext cx="2418323" cy="1200329"/>
            <a:chOff x="9450813" y="1897188"/>
            <a:chExt cx="2418323" cy="1200329"/>
          </a:xfrm>
        </p:grpSpPr>
        <p:sp>
          <p:nvSpPr>
            <p:cNvPr id="161" name="TextBox 160">
              <a:extLst>
                <a:ext uri="{FF2B5EF4-FFF2-40B4-BE49-F238E27FC236}">
                  <a16:creationId xmlns:a16="http://schemas.microsoft.com/office/drawing/2014/main" id="{7417BFDC-928B-14D4-ED83-C5FE1E421845}"/>
                </a:ext>
              </a:extLst>
            </p:cNvPr>
            <p:cNvSpPr txBox="1"/>
            <p:nvPr/>
          </p:nvSpPr>
          <p:spPr bwMode="auto">
            <a:xfrm>
              <a:off x="9581266" y="1897188"/>
              <a:ext cx="22878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cFOLFOXIRI-BEV</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sFOLFOXIRI-BEV</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FOLFOX-BEV</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Pooled FOLFOXIRI-BEV</a:t>
              </a:r>
            </a:p>
          </p:txBody>
        </p:sp>
        <p:cxnSp>
          <p:nvCxnSpPr>
            <p:cNvPr id="163" name="Straight Connector 162">
              <a:extLst>
                <a:ext uri="{FF2B5EF4-FFF2-40B4-BE49-F238E27FC236}">
                  <a16:creationId xmlns:a16="http://schemas.microsoft.com/office/drawing/2014/main" id="{10F2BC53-521C-9371-B43D-BDBEAE2AE5E3}"/>
                </a:ext>
              </a:extLst>
            </p:cNvPr>
            <p:cNvCxnSpPr>
              <a:cxnSpLocks/>
            </p:cNvCxnSpPr>
            <p:nvPr/>
          </p:nvCxnSpPr>
          <p:spPr bwMode="auto">
            <a:xfrm>
              <a:off x="9450813" y="2109469"/>
              <a:ext cx="174814" cy="0"/>
            </a:xfrm>
            <a:prstGeom prst="line">
              <a:avLst/>
            </a:prstGeom>
            <a:noFill/>
            <a:ln w="28575" cap="flat" cmpd="sng" algn="ctr">
              <a:solidFill>
                <a:schemeClr val="accent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911D8CCD-F0CC-0F18-40D5-DC2AC29C469D}"/>
                </a:ext>
              </a:extLst>
            </p:cNvPr>
            <p:cNvCxnSpPr>
              <a:cxnSpLocks/>
            </p:cNvCxnSpPr>
            <p:nvPr/>
          </p:nvCxnSpPr>
          <p:spPr bwMode="auto">
            <a:xfrm>
              <a:off x="9450813" y="2376592"/>
              <a:ext cx="174814" cy="0"/>
            </a:xfrm>
            <a:prstGeom prst="line">
              <a:avLst/>
            </a:prstGeom>
            <a:noFill/>
            <a:ln w="28575" cap="flat" cmpd="sng" algn="ctr">
              <a:solidFill>
                <a:schemeClr val="accent3"/>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FAB226D2-A544-FE53-6B0A-17CE16B07E7D}"/>
                </a:ext>
              </a:extLst>
            </p:cNvPr>
            <p:cNvCxnSpPr>
              <a:cxnSpLocks/>
            </p:cNvCxnSpPr>
            <p:nvPr/>
          </p:nvCxnSpPr>
          <p:spPr bwMode="auto">
            <a:xfrm>
              <a:off x="9450813" y="2643715"/>
              <a:ext cx="174814" cy="0"/>
            </a:xfrm>
            <a:prstGeom prst="line">
              <a:avLst/>
            </a:prstGeom>
            <a:noFill/>
            <a:ln w="28575" cap="flat" cmpd="sng" algn="ctr">
              <a:solidFill>
                <a:schemeClr val="accent4"/>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BC7F3BF0-A2F0-D67F-A0F4-476F0EB7070C}"/>
                </a:ext>
              </a:extLst>
            </p:cNvPr>
            <p:cNvCxnSpPr>
              <a:cxnSpLocks/>
            </p:cNvCxnSpPr>
            <p:nvPr/>
          </p:nvCxnSpPr>
          <p:spPr bwMode="auto">
            <a:xfrm>
              <a:off x="9450813" y="2910838"/>
              <a:ext cx="174814" cy="0"/>
            </a:xfrm>
            <a:prstGeom prst="line">
              <a:avLst/>
            </a:prstGeom>
            <a:noFill/>
            <a:ln w="28575" cap="flat" cmpd="sng" algn="ctr">
              <a:solidFill>
                <a:schemeClr val="accent6"/>
              </a:solidFill>
              <a:prstDash val="solid"/>
              <a:round/>
              <a:headEnd type="none" w="med" len="med"/>
              <a:tailEnd type="none" w="med" len="med"/>
            </a:ln>
            <a:effectLst/>
          </p:spPr>
        </p:cxnSp>
      </p:grpSp>
      <p:pic>
        <p:nvPicPr>
          <p:cNvPr id="169" name="Graphic 168">
            <a:extLst>
              <a:ext uri="{FF2B5EF4-FFF2-40B4-BE49-F238E27FC236}">
                <a16:creationId xmlns:a16="http://schemas.microsoft.com/office/drawing/2014/main" id="{BDE46D25-581F-A6E3-760D-E0547D2EE8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664" y="2795318"/>
            <a:ext cx="3896120" cy="1287414"/>
          </a:xfrm>
          <a:prstGeom prst="rect">
            <a:avLst/>
          </a:prstGeom>
        </p:spPr>
      </p:pic>
      <p:pic>
        <p:nvPicPr>
          <p:cNvPr id="171" name="Graphic 170">
            <a:extLst>
              <a:ext uri="{FF2B5EF4-FFF2-40B4-BE49-F238E27FC236}">
                <a16:creationId xmlns:a16="http://schemas.microsoft.com/office/drawing/2014/main" id="{7D1142B9-F8B5-BBC7-23DD-18818D2BE0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43494" y="2809275"/>
            <a:ext cx="4585987" cy="1290870"/>
          </a:xfrm>
          <a:prstGeom prst="rect">
            <a:avLst/>
          </a:prstGeom>
        </p:spPr>
      </p:pic>
      <p:pic>
        <p:nvPicPr>
          <p:cNvPr id="173" name="Graphic 172">
            <a:extLst>
              <a:ext uri="{FF2B5EF4-FFF2-40B4-BE49-F238E27FC236}">
                <a16:creationId xmlns:a16="http://schemas.microsoft.com/office/drawing/2014/main" id="{3006049F-9908-477E-D698-73F67303BF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5789" y="2794077"/>
            <a:ext cx="4719893" cy="1273352"/>
          </a:xfrm>
          <a:prstGeom prst="rect">
            <a:avLst/>
          </a:prstGeom>
        </p:spPr>
      </p:pic>
      <p:pic>
        <p:nvPicPr>
          <p:cNvPr id="175" name="Graphic 174">
            <a:extLst>
              <a:ext uri="{FF2B5EF4-FFF2-40B4-BE49-F238E27FC236}">
                <a16:creationId xmlns:a16="http://schemas.microsoft.com/office/drawing/2014/main" id="{9042860B-4A13-D021-06ED-9DA8348A9C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27618" y="2802008"/>
            <a:ext cx="5220981" cy="714271"/>
          </a:xfrm>
          <a:prstGeom prst="rect">
            <a:avLst/>
          </a:prstGeom>
        </p:spPr>
      </p:pic>
      <p:pic>
        <p:nvPicPr>
          <p:cNvPr id="177" name="Graphic 176">
            <a:extLst>
              <a:ext uri="{FF2B5EF4-FFF2-40B4-BE49-F238E27FC236}">
                <a16:creationId xmlns:a16="http://schemas.microsoft.com/office/drawing/2014/main" id="{D3CFB149-E244-8162-8B08-6D7B24E8F1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26216" y="2809275"/>
            <a:ext cx="5113574" cy="1329936"/>
          </a:xfrm>
          <a:prstGeom prst="rect">
            <a:avLst/>
          </a:prstGeom>
        </p:spPr>
      </p:pic>
      <p:sp>
        <p:nvSpPr>
          <p:cNvPr id="133" name="Freeform 132">
            <a:extLst>
              <a:ext uri="{FF2B5EF4-FFF2-40B4-BE49-F238E27FC236}">
                <a16:creationId xmlns:a16="http://schemas.microsoft.com/office/drawing/2014/main" id="{B614E40F-4B85-81FB-90B5-82224358728B}"/>
              </a:ext>
            </a:extLst>
          </p:cNvPr>
          <p:cNvSpPr/>
          <p:nvPr/>
        </p:nvSpPr>
        <p:spPr bwMode="auto">
          <a:xfrm>
            <a:off x="6635371" y="2795318"/>
            <a:ext cx="5356537" cy="1308002"/>
          </a:xfrm>
          <a:custGeom>
            <a:avLst/>
            <a:gdLst>
              <a:gd name="connsiteX0" fmla="*/ 0 w 3646905"/>
              <a:gd name="connsiteY0" fmla="*/ 0 h 2887579"/>
              <a:gd name="connsiteX1" fmla="*/ 0 w 3646905"/>
              <a:gd name="connsiteY1" fmla="*/ 2887579 h 2887579"/>
              <a:gd name="connsiteX2" fmla="*/ 3646905 w 3646905"/>
              <a:gd name="connsiteY2" fmla="*/ 2887579 h 2887579"/>
            </a:gdLst>
            <a:ahLst/>
            <a:cxnLst>
              <a:cxn ang="0">
                <a:pos x="connsiteX0" y="connsiteY0"/>
              </a:cxn>
              <a:cxn ang="0">
                <a:pos x="connsiteX1" y="connsiteY1"/>
              </a:cxn>
              <a:cxn ang="0">
                <a:pos x="connsiteX2" y="connsiteY2"/>
              </a:cxn>
            </a:cxnLst>
            <a:rect l="l" t="t" r="r" b="b"/>
            <a:pathLst>
              <a:path w="3646905" h="2887579">
                <a:moveTo>
                  <a:pt x="0" y="0"/>
                </a:moveTo>
                <a:lnTo>
                  <a:pt x="0" y="2887579"/>
                </a:lnTo>
                <a:lnTo>
                  <a:pt x="3646905" y="2887579"/>
                </a:lnTo>
              </a:path>
            </a:pathLst>
          </a:custGeom>
          <a:noFill/>
          <a:ln w="28575">
            <a:solidFill>
              <a:schemeClr val="bg1"/>
            </a:solidFill>
            <a:miter lim="800000"/>
            <a:headEnd/>
            <a:tailEnd/>
          </a:ln>
        </p:spPr>
        <p:txBody>
          <a:bodyPr rtlCol="0" anchor="ctr"/>
          <a:lstStyle/>
          <a:p>
            <a:pPr algn="ctr"/>
            <a:endParaRPr lang="en-US" dirty="0"/>
          </a:p>
        </p:txBody>
      </p:sp>
      <p:pic>
        <p:nvPicPr>
          <p:cNvPr id="179" name="Graphic 178">
            <a:extLst>
              <a:ext uri="{FF2B5EF4-FFF2-40B4-BE49-F238E27FC236}">
                <a16:creationId xmlns:a16="http://schemas.microsoft.com/office/drawing/2014/main" id="{403AAAA4-030D-414D-4FBD-6C25C1818B2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8718" y="2809226"/>
            <a:ext cx="4746161" cy="1266769"/>
          </a:xfrm>
          <a:prstGeom prst="rect">
            <a:avLst/>
          </a:prstGeom>
        </p:spPr>
      </p:pic>
      <p:pic>
        <p:nvPicPr>
          <p:cNvPr id="181" name="Graphic 180">
            <a:extLst>
              <a:ext uri="{FF2B5EF4-FFF2-40B4-BE49-F238E27FC236}">
                <a16:creationId xmlns:a16="http://schemas.microsoft.com/office/drawing/2014/main" id="{44598F9C-310E-DE7A-217D-F6917DB42DF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75787" y="2804648"/>
            <a:ext cx="3962559" cy="1219249"/>
          </a:xfrm>
          <a:prstGeom prst="rect">
            <a:avLst/>
          </a:prstGeom>
        </p:spPr>
      </p:pic>
      <p:sp>
        <p:nvSpPr>
          <p:cNvPr id="28" name="Freeform 27">
            <a:extLst>
              <a:ext uri="{FF2B5EF4-FFF2-40B4-BE49-F238E27FC236}">
                <a16:creationId xmlns:a16="http://schemas.microsoft.com/office/drawing/2014/main" id="{10F50E57-7C40-4638-8A10-F2A5A2BAB067}"/>
              </a:ext>
            </a:extLst>
          </p:cNvPr>
          <p:cNvSpPr/>
          <p:nvPr/>
        </p:nvSpPr>
        <p:spPr bwMode="auto">
          <a:xfrm>
            <a:off x="798720" y="2795318"/>
            <a:ext cx="4924747" cy="1308002"/>
          </a:xfrm>
          <a:custGeom>
            <a:avLst/>
            <a:gdLst>
              <a:gd name="connsiteX0" fmla="*/ 0 w 3646905"/>
              <a:gd name="connsiteY0" fmla="*/ 0 h 2887579"/>
              <a:gd name="connsiteX1" fmla="*/ 0 w 3646905"/>
              <a:gd name="connsiteY1" fmla="*/ 2887579 h 2887579"/>
              <a:gd name="connsiteX2" fmla="*/ 3646905 w 3646905"/>
              <a:gd name="connsiteY2" fmla="*/ 2887579 h 2887579"/>
            </a:gdLst>
            <a:ahLst/>
            <a:cxnLst>
              <a:cxn ang="0">
                <a:pos x="connsiteX0" y="connsiteY0"/>
              </a:cxn>
              <a:cxn ang="0">
                <a:pos x="connsiteX1" y="connsiteY1"/>
              </a:cxn>
              <a:cxn ang="0">
                <a:pos x="connsiteX2" y="connsiteY2"/>
              </a:cxn>
            </a:cxnLst>
            <a:rect l="l" t="t" r="r" b="b"/>
            <a:pathLst>
              <a:path w="3646905" h="2887579">
                <a:moveTo>
                  <a:pt x="0" y="0"/>
                </a:moveTo>
                <a:lnTo>
                  <a:pt x="0" y="2887579"/>
                </a:lnTo>
                <a:lnTo>
                  <a:pt x="3646905" y="2887579"/>
                </a:lnTo>
              </a:path>
            </a:pathLst>
          </a:custGeom>
          <a:noFill/>
          <a:ln w="28575">
            <a:solidFill>
              <a:schemeClr val="bg1"/>
            </a:solidFill>
            <a:miter lim="800000"/>
            <a:headEnd/>
            <a:tailEnd/>
          </a:ln>
        </p:spPr>
        <p:txBody>
          <a:bodyPr rtlCol="0" anchor="ctr"/>
          <a:lstStyle/>
          <a:p>
            <a:pPr algn="ctr"/>
            <a:endParaRPr lang="en-US" dirty="0"/>
          </a:p>
        </p:txBody>
      </p:sp>
    </p:spTree>
    <p:extLst>
      <p:ext uri="{BB962C8B-B14F-4D97-AF65-F5344CB8AC3E}">
        <p14:creationId xmlns:p14="http://schemas.microsoft.com/office/powerpoint/2010/main" val="100055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06456EC-E318-419E-A99D-670EC75F9AAB}"/>
              </a:ext>
            </a:extLst>
          </p:cNvPr>
          <p:cNvSpPr/>
          <p:nvPr/>
        </p:nvSpPr>
        <p:spPr bwMode="auto">
          <a:xfrm>
            <a:off x="2651760" y="1637607"/>
            <a:ext cx="6741622" cy="3582786"/>
          </a:xfrm>
          <a:custGeom>
            <a:avLst/>
            <a:gdLst>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67691 w 6741622"/>
              <a:gd name="connsiteY43" fmla="*/ 831273 h 3582786"/>
              <a:gd name="connsiteX44" fmla="*/ 1267691 w 6741622"/>
              <a:gd name="connsiteY44" fmla="*/ 864524 h 3582786"/>
              <a:gd name="connsiteX45" fmla="*/ 1309255 w 6741622"/>
              <a:gd name="connsiteY45" fmla="*/ 864524 h 3582786"/>
              <a:gd name="connsiteX46" fmla="*/ 1309255 w 6741622"/>
              <a:gd name="connsiteY46" fmla="*/ 897775 h 3582786"/>
              <a:gd name="connsiteX47" fmla="*/ 1375756 w 6741622"/>
              <a:gd name="connsiteY47" fmla="*/ 897775 h 3582786"/>
              <a:gd name="connsiteX48" fmla="*/ 1375756 w 6741622"/>
              <a:gd name="connsiteY48" fmla="*/ 935182 h 3582786"/>
              <a:gd name="connsiteX49" fmla="*/ 1409007 w 6741622"/>
              <a:gd name="connsiteY49" fmla="*/ 935182 h 3582786"/>
              <a:gd name="connsiteX50" fmla="*/ 1409007 w 6741622"/>
              <a:gd name="connsiteY50" fmla="*/ 976746 h 3582786"/>
              <a:gd name="connsiteX51" fmla="*/ 1450571 w 6741622"/>
              <a:gd name="connsiteY51" fmla="*/ 976746 h 3582786"/>
              <a:gd name="connsiteX52" fmla="*/ 1450571 w 6741622"/>
              <a:gd name="connsiteY52" fmla="*/ 1009997 h 3582786"/>
              <a:gd name="connsiteX53" fmla="*/ 1483822 w 6741622"/>
              <a:gd name="connsiteY53" fmla="*/ 1009997 h 3582786"/>
              <a:gd name="connsiteX54" fmla="*/ 1483822 w 6741622"/>
              <a:gd name="connsiteY54" fmla="*/ 1064029 h 3582786"/>
              <a:gd name="connsiteX55" fmla="*/ 1517073 w 6741622"/>
              <a:gd name="connsiteY55" fmla="*/ 1064029 h 3582786"/>
              <a:gd name="connsiteX56" fmla="*/ 1517073 w 6741622"/>
              <a:gd name="connsiteY56" fmla="*/ 1155469 h 3582786"/>
              <a:gd name="connsiteX57" fmla="*/ 1537855 w 6741622"/>
              <a:gd name="connsiteY57" fmla="*/ 1155469 h 3582786"/>
              <a:gd name="connsiteX58" fmla="*/ 1537855 w 6741622"/>
              <a:gd name="connsiteY58" fmla="*/ 1188720 h 3582786"/>
              <a:gd name="connsiteX59" fmla="*/ 1579418 w 6741622"/>
              <a:gd name="connsiteY59" fmla="*/ 1188720 h 3582786"/>
              <a:gd name="connsiteX60" fmla="*/ 1579418 w 6741622"/>
              <a:gd name="connsiteY60" fmla="*/ 1230284 h 3582786"/>
              <a:gd name="connsiteX61" fmla="*/ 1625138 w 6741622"/>
              <a:gd name="connsiteY61" fmla="*/ 1230284 h 3582786"/>
              <a:gd name="connsiteX62" fmla="*/ 1625138 w 6741622"/>
              <a:gd name="connsiteY62" fmla="*/ 1263535 h 3582786"/>
              <a:gd name="connsiteX63" fmla="*/ 1687484 w 6741622"/>
              <a:gd name="connsiteY63" fmla="*/ 1263535 h 3582786"/>
              <a:gd name="connsiteX64" fmla="*/ 1687484 w 6741622"/>
              <a:gd name="connsiteY64" fmla="*/ 1288473 h 3582786"/>
              <a:gd name="connsiteX65" fmla="*/ 1720735 w 6741622"/>
              <a:gd name="connsiteY65" fmla="*/ 1288473 h 3582786"/>
              <a:gd name="connsiteX66" fmla="*/ 1720735 w 6741622"/>
              <a:gd name="connsiteY66" fmla="*/ 1334193 h 3582786"/>
              <a:gd name="connsiteX67" fmla="*/ 1753985 w 6741622"/>
              <a:gd name="connsiteY67" fmla="*/ 1334193 h 3582786"/>
              <a:gd name="connsiteX68" fmla="*/ 1753985 w 6741622"/>
              <a:gd name="connsiteY68" fmla="*/ 1359131 h 3582786"/>
              <a:gd name="connsiteX69" fmla="*/ 1824644 w 6741622"/>
              <a:gd name="connsiteY69" fmla="*/ 1359131 h 3582786"/>
              <a:gd name="connsiteX70" fmla="*/ 1824644 w 6741622"/>
              <a:gd name="connsiteY70" fmla="*/ 1375757 h 3582786"/>
              <a:gd name="connsiteX71" fmla="*/ 1866207 w 6741622"/>
              <a:gd name="connsiteY71" fmla="*/ 1375757 h 3582786"/>
              <a:gd name="connsiteX72" fmla="*/ 1866207 w 6741622"/>
              <a:gd name="connsiteY72" fmla="*/ 1458884 h 3582786"/>
              <a:gd name="connsiteX73" fmla="*/ 1891145 w 6741622"/>
              <a:gd name="connsiteY73" fmla="*/ 1458884 h 3582786"/>
              <a:gd name="connsiteX74" fmla="*/ 1891145 w 6741622"/>
              <a:gd name="connsiteY74" fmla="*/ 1504604 h 3582786"/>
              <a:gd name="connsiteX75" fmla="*/ 1916084 w 6741622"/>
              <a:gd name="connsiteY75" fmla="*/ 1504604 h 3582786"/>
              <a:gd name="connsiteX76" fmla="*/ 1916084 w 6741622"/>
              <a:gd name="connsiteY76" fmla="*/ 1529542 h 3582786"/>
              <a:gd name="connsiteX77" fmla="*/ 1932709 w 6741622"/>
              <a:gd name="connsiteY77" fmla="*/ 1529542 h 3582786"/>
              <a:gd name="connsiteX78" fmla="*/ 1932709 w 6741622"/>
              <a:gd name="connsiteY78" fmla="*/ 1575262 h 3582786"/>
              <a:gd name="connsiteX79" fmla="*/ 1986742 w 6741622"/>
              <a:gd name="connsiteY79" fmla="*/ 1575262 h 3582786"/>
              <a:gd name="connsiteX80" fmla="*/ 1986742 w 6741622"/>
              <a:gd name="connsiteY80" fmla="*/ 1604357 h 3582786"/>
              <a:gd name="connsiteX81" fmla="*/ 2003367 w 6741622"/>
              <a:gd name="connsiteY81" fmla="*/ 1604357 h 3582786"/>
              <a:gd name="connsiteX82" fmla="*/ 2003367 w 6741622"/>
              <a:gd name="connsiteY82" fmla="*/ 1658389 h 3582786"/>
              <a:gd name="connsiteX83" fmla="*/ 2061556 w 6741622"/>
              <a:gd name="connsiteY83" fmla="*/ 1658389 h 3582786"/>
              <a:gd name="connsiteX84" fmla="*/ 2061556 w 6741622"/>
              <a:gd name="connsiteY84" fmla="*/ 1679171 h 3582786"/>
              <a:gd name="connsiteX85" fmla="*/ 2061556 w 6741622"/>
              <a:gd name="connsiteY85" fmla="*/ 1679171 h 3582786"/>
              <a:gd name="connsiteX86" fmla="*/ 2061556 w 6741622"/>
              <a:gd name="connsiteY86" fmla="*/ 1733204 h 3582786"/>
              <a:gd name="connsiteX87" fmla="*/ 2148840 w 6741622"/>
              <a:gd name="connsiteY87" fmla="*/ 1733204 h 3582786"/>
              <a:gd name="connsiteX88" fmla="*/ 2148840 w 6741622"/>
              <a:gd name="connsiteY88" fmla="*/ 1778924 h 3582786"/>
              <a:gd name="connsiteX89" fmla="*/ 2182091 w 6741622"/>
              <a:gd name="connsiteY89" fmla="*/ 1778924 h 3582786"/>
              <a:gd name="connsiteX90" fmla="*/ 2182091 w 6741622"/>
              <a:gd name="connsiteY90" fmla="*/ 1808018 h 3582786"/>
              <a:gd name="connsiteX91" fmla="*/ 2182091 w 6741622"/>
              <a:gd name="connsiteY91" fmla="*/ 1808018 h 3582786"/>
              <a:gd name="connsiteX92" fmla="*/ 2215342 w 6741622"/>
              <a:gd name="connsiteY92" fmla="*/ 1841269 h 3582786"/>
              <a:gd name="connsiteX93" fmla="*/ 2281844 w 6741622"/>
              <a:gd name="connsiteY93" fmla="*/ 1841269 h 3582786"/>
              <a:gd name="connsiteX94" fmla="*/ 2281844 w 6741622"/>
              <a:gd name="connsiteY94" fmla="*/ 1874520 h 3582786"/>
              <a:gd name="connsiteX95" fmla="*/ 2356658 w 6741622"/>
              <a:gd name="connsiteY95" fmla="*/ 1874520 h 3582786"/>
              <a:gd name="connsiteX96" fmla="*/ 2356658 w 6741622"/>
              <a:gd name="connsiteY96" fmla="*/ 1903615 h 3582786"/>
              <a:gd name="connsiteX97" fmla="*/ 2410691 w 6741622"/>
              <a:gd name="connsiteY97" fmla="*/ 1903615 h 3582786"/>
              <a:gd name="connsiteX98" fmla="*/ 2410691 w 6741622"/>
              <a:gd name="connsiteY98" fmla="*/ 1965960 h 3582786"/>
              <a:gd name="connsiteX99" fmla="*/ 2464724 w 6741622"/>
              <a:gd name="connsiteY99" fmla="*/ 1965960 h 3582786"/>
              <a:gd name="connsiteX100" fmla="*/ 2464724 w 6741622"/>
              <a:gd name="connsiteY100" fmla="*/ 2053244 h 3582786"/>
              <a:gd name="connsiteX101" fmla="*/ 2493818 w 6741622"/>
              <a:gd name="connsiteY101" fmla="*/ 2053244 h 3582786"/>
              <a:gd name="connsiteX102" fmla="*/ 2493818 w 6741622"/>
              <a:gd name="connsiteY102" fmla="*/ 2103120 h 3582786"/>
              <a:gd name="connsiteX103" fmla="*/ 2514600 w 6741622"/>
              <a:gd name="connsiteY103" fmla="*/ 2103120 h 3582786"/>
              <a:gd name="connsiteX104" fmla="*/ 2514600 w 6741622"/>
              <a:gd name="connsiteY104" fmla="*/ 2144684 h 3582786"/>
              <a:gd name="connsiteX105" fmla="*/ 2531225 w 6741622"/>
              <a:gd name="connsiteY105" fmla="*/ 2144684 h 3582786"/>
              <a:gd name="connsiteX106" fmla="*/ 2531225 w 6741622"/>
              <a:gd name="connsiteY106" fmla="*/ 2190404 h 3582786"/>
              <a:gd name="connsiteX107" fmla="*/ 2556164 w 6741622"/>
              <a:gd name="connsiteY107" fmla="*/ 2190404 h 3582786"/>
              <a:gd name="connsiteX108" fmla="*/ 2556164 w 6741622"/>
              <a:gd name="connsiteY108" fmla="*/ 2215342 h 3582786"/>
              <a:gd name="connsiteX109" fmla="*/ 2618509 w 6741622"/>
              <a:gd name="connsiteY109" fmla="*/ 2215342 h 3582786"/>
              <a:gd name="connsiteX110" fmla="*/ 2618509 w 6741622"/>
              <a:gd name="connsiteY110" fmla="*/ 2302626 h 3582786"/>
              <a:gd name="connsiteX111" fmla="*/ 2655916 w 6741622"/>
              <a:gd name="connsiteY111" fmla="*/ 2302626 h 3582786"/>
              <a:gd name="connsiteX112" fmla="*/ 2655916 w 6741622"/>
              <a:gd name="connsiteY112" fmla="*/ 2335877 h 3582786"/>
              <a:gd name="connsiteX113" fmla="*/ 2743200 w 6741622"/>
              <a:gd name="connsiteY113" fmla="*/ 2335877 h 3582786"/>
              <a:gd name="connsiteX114" fmla="*/ 2743200 w 6741622"/>
              <a:gd name="connsiteY114" fmla="*/ 2335877 h 3582786"/>
              <a:gd name="connsiteX115" fmla="*/ 2776451 w 6741622"/>
              <a:gd name="connsiteY115" fmla="*/ 2369128 h 3582786"/>
              <a:gd name="connsiteX116" fmla="*/ 2776451 w 6741622"/>
              <a:gd name="connsiteY116" fmla="*/ 2419004 h 3582786"/>
              <a:gd name="connsiteX117" fmla="*/ 2938549 w 6741622"/>
              <a:gd name="connsiteY117" fmla="*/ 2419004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36160 w 6741622"/>
              <a:gd name="connsiteY43" fmla="*/ 831273 h 3582786"/>
              <a:gd name="connsiteX44" fmla="*/ 1267691 w 6741622"/>
              <a:gd name="connsiteY44" fmla="*/ 864524 h 3582786"/>
              <a:gd name="connsiteX45" fmla="*/ 1309255 w 6741622"/>
              <a:gd name="connsiteY45" fmla="*/ 864524 h 3582786"/>
              <a:gd name="connsiteX46" fmla="*/ 1309255 w 6741622"/>
              <a:gd name="connsiteY46" fmla="*/ 897775 h 3582786"/>
              <a:gd name="connsiteX47" fmla="*/ 1375756 w 6741622"/>
              <a:gd name="connsiteY47" fmla="*/ 897775 h 3582786"/>
              <a:gd name="connsiteX48" fmla="*/ 1375756 w 6741622"/>
              <a:gd name="connsiteY48" fmla="*/ 935182 h 3582786"/>
              <a:gd name="connsiteX49" fmla="*/ 1409007 w 6741622"/>
              <a:gd name="connsiteY49" fmla="*/ 935182 h 3582786"/>
              <a:gd name="connsiteX50" fmla="*/ 1409007 w 6741622"/>
              <a:gd name="connsiteY50" fmla="*/ 976746 h 3582786"/>
              <a:gd name="connsiteX51" fmla="*/ 1450571 w 6741622"/>
              <a:gd name="connsiteY51" fmla="*/ 976746 h 3582786"/>
              <a:gd name="connsiteX52" fmla="*/ 1450571 w 6741622"/>
              <a:gd name="connsiteY52" fmla="*/ 1009997 h 3582786"/>
              <a:gd name="connsiteX53" fmla="*/ 1483822 w 6741622"/>
              <a:gd name="connsiteY53" fmla="*/ 1009997 h 3582786"/>
              <a:gd name="connsiteX54" fmla="*/ 1483822 w 6741622"/>
              <a:gd name="connsiteY54" fmla="*/ 1064029 h 3582786"/>
              <a:gd name="connsiteX55" fmla="*/ 1517073 w 6741622"/>
              <a:gd name="connsiteY55" fmla="*/ 1064029 h 3582786"/>
              <a:gd name="connsiteX56" fmla="*/ 1517073 w 6741622"/>
              <a:gd name="connsiteY56" fmla="*/ 1155469 h 3582786"/>
              <a:gd name="connsiteX57" fmla="*/ 1537855 w 6741622"/>
              <a:gd name="connsiteY57" fmla="*/ 1155469 h 3582786"/>
              <a:gd name="connsiteX58" fmla="*/ 1537855 w 6741622"/>
              <a:gd name="connsiteY58" fmla="*/ 1188720 h 3582786"/>
              <a:gd name="connsiteX59" fmla="*/ 1579418 w 6741622"/>
              <a:gd name="connsiteY59" fmla="*/ 1188720 h 3582786"/>
              <a:gd name="connsiteX60" fmla="*/ 1579418 w 6741622"/>
              <a:gd name="connsiteY60" fmla="*/ 1230284 h 3582786"/>
              <a:gd name="connsiteX61" fmla="*/ 1625138 w 6741622"/>
              <a:gd name="connsiteY61" fmla="*/ 1230284 h 3582786"/>
              <a:gd name="connsiteX62" fmla="*/ 1625138 w 6741622"/>
              <a:gd name="connsiteY62" fmla="*/ 1263535 h 3582786"/>
              <a:gd name="connsiteX63" fmla="*/ 1687484 w 6741622"/>
              <a:gd name="connsiteY63" fmla="*/ 1263535 h 3582786"/>
              <a:gd name="connsiteX64" fmla="*/ 1687484 w 6741622"/>
              <a:gd name="connsiteY64" fmla="*/ 1288473 h 3582786"/>
              <a:gd name="connsiteX65" fmla="*/ 1720735 w 6741622"/>
              <a:gd name="connsiteY65" fmla="*/ 1288473 h 3582786"/>
              <a:gd name="connsiteX66" fmla="*/ 1720735 w 6741622"/>
              <a:gd name="connsiteY66" fmla="*/ 1334193 h 3582786"/>
              <a:gd name="connsiteX67" fmla="*/ 1753985 w 6741622"/>
              <a:gd name="connsiteY67" fmla="*/ 1334193 h 3582786"/>
              <a:gd name="connsiteX68" fmla="*/ 1753985 w 6741622"/>
              <a:gd name="connsiteY68" fmla="*/ 1359131 h 3582786"/>
              <a:gd name="connsiteX69" fmla="*/ 1824644 w 6741622"/>
              <a:gd name="connsiteY69" fmla="*/ 1359131 h 3582786"/>
              <a:gd name="connsiteX70" fmla="*/ 1824644 w 6741622"/>
              <a:gd name="connsiteY70" fmla="*/ 1375757 h 3582786"/>
              <a:gd name="connsiteX71" fmla="*/ 1866207 w 6741622"/>
              <a:gd name="connsiteY71" fmla="*/ 1375757 h 3582786"/>
              <a:gd name="connsiteX72" fmla="*/ 1866207 w 6741622"/>
              <a:gd name="connsiteY72" fmla="*/ 1458884 h 3582786"/>
              <a:gd name="connsiteX73" fmla="*/ 1891145 w 6741622"/>
              <a:gd name="connsiteY73" fmla="*/ 1458884 h 3582786"/>
              <a:gd name="connsiteX74" fmla="*/ 1891145 w 6741622"/>
              <a:gd name="connsiteY74" fmla="*/ 1504604 h 3582786"/>
              <a:gd name="connsiteX75" fmla="*/ 1916084 w 6741622"/>
              <a:gd name="connsiteY75" fmla="*/ 1504604 h 3582786"/>
              <a:gd name="connsiteX76" fmla="*/ 1916084 w 6741622"/>
              <a:gd name="connsiteY76" fmla="*/ 1529542 h 3582786"/>
              <a:gd name="connsiteX77" fmla="*/ 1932709 w 6741622"/>
              <a:gd name="connsiteY77" fmla="*/ 1529542 h 3582786"/>
              <a:gd name="connsiteX78" fmla="*/ 1932709 w 6741622"/>
              <a:gd name="connsiteY78" fmla="*/ 1575262 h 3582786"/>
              <a:gd name="connsiteX79" fmla="*/ 1986742 w 6741622"/>
              <a:gd name="connsiteY79" fmla="*/ 1575262 h 3582786"/>
              <a:gd name="connsiteX80" fmla="*/ 1986742 w 6741622"/>
              <a:gd name="connsiteY80" fmla="*/ 1604357 h 3582786"/>
              <a:gd name="connsiteX81" fmla="*/ 2003367 w 6741622"/>
              <a:gd name="connsiteY81" fmla="*/ 1604357 h 3582786"/>
              <a:gd name="connsiteX82" fmla="*/ 2003367 w 6741622"/>
              <a:gd name="connsiteY82" fmla="*/ 1658389 h 3582786"/>
              <a:gd name="connsiteX83" fmla="*/ 2061556 w 6741622"/>
              <a:gd name="connsiteY83" fmla="*/ 1658389 h 3582786"/>
              <a:gd name="connsiteX84" fmla="*/ 2061556 w 6741622"/>
              <a:gd name="connsiteY84" fmla="*/ 1679171 h 3582786"/>
              <a:gd name="connsiteX85" fmla="*/ 2061556 w 6741622"/>
              <a:gd name="connsiteY85" fmla="*/ 1679171 h 3582786"/>
              <a:gd name="connsiteX86" fmla="*/ 2061556 w 6741622"/>
              <a:gd name="connsiteY86" fmla="*/ 1733204 h 3582786"/>
              <a:gd name="connsiteX87" fmla="*/ 2148840 w 6741622"/>
              <a:gd name="connsiteY87" fmla="*/ 1733204 h 3582786"/>
              <a:gd name="connsiteX88" fmla="*/ 2148840 w 6741622"/>
              <a:gd name="connsiteY88" fmla="*/ 1778924 h 3582786"/>
              <a:gd name="connsiteX89" fmla="*/ 2182091 w 6741622"/>
              <a:gd name="connsiteY89" fmla="*/ 1778924 h 3582786"/>
              <a:gd name="connsiteX90" fmla="*/ 2182091 w 6741622"/>
              <a:gd name="connsiteY90" fmla="*/ 1808018 h 3582786"/>
              <a:gd name="connsiteX91" fmla="*/ 2182091 w 6741622"/>
              <a:gd name="connsiteY91" fmla="*/ 1808018 h 3582786"/>
              <a:gd name="connsiteX92" fmla="*/ 2215342 w 6741622"/>
              <a:gd name="connsiteY92" fmla="*/ 1841269 h 3582786"/>
              <a:gd name="connsiteX93" fmla="*/ 2281844 w 6741622"/>
              <a:gd name="connsiteY93" fmla="*/ 1841269 h 3582786"/>
              <a:gd name="connsiteX94" fmla="*/ 2281844 w 6741622"/>
              <a:gd name="connsiteY94" fmla="*/ 1874520 h 3582786"/>
              <a:gd name="connsiteX95" fmla="*/ 2356658 w 6741622"/>
              <a:gd name="connsiteY95" fmla="*/ 1874520 h 3582786"/>
              <a:gd name="connsiteX96" fmla="*/ 2356658 w 6741622"/>
              <a:gd name="connsiteY96" fmla="*/ 1903615 h 3582786"/>
              <a:gd name="connsiteX97" fmla="*/ 2410691 w 6741622"/>
              <a:gd name="connsiteY97" fmla="*/ 1903615 h 3582786"/>
              <a:gd name="connsiteX98" fmla="*/ 2410691 w 6741622"/>
              <a:gd name="connsiteY98" fmla="*/ 1965960 h 3582786"/>
              <a:gd name="connsiteX99" fmla="*/ 2464724 w 6741622"/>
              <a:gd name="connsiteY99" fmla="*/ 1965960 h 3582786"/>
              <a:gd name="connsiteX100" fmla="*/ 2464724 w 6741622"/>
              <a:gd name="connsiteY100" fmla="*/ 2053244 h 3582786"/>
              <a:gd name="connsiteX101" fmla="*/ 2493818 w 6741622"/>
              <a:gd name="connsiteY101" fmla="*/ 2053244 h 3582786"/>
              <a:gd name="connsiteX102" fmla="*/ 2493818 w 6741622"/>
              <a:gd name="connsiteY102" fmla="*/ 2103120 h 3582786"/>
              <a:gd name="connsiteX103" fmla="*/ 2514600 w 6741622"/>
              <a:gd name="connsiteY103" fmla="*/ 2103120 h 3582786"/>
              <a:gd name="connsiteX104" fmla="*/ 2514600 w 6741622"/>
              <a:gd name="connsiteY104" fmla="*/ 2144684 h 3582786"/>
              <a:gd name="connsiteX105" fmla="*/ 2531225 w 6741622"/>
              <a:gd name="connsiteY105" fmla="*/ 2144684 h 3582786"/>
              <a:gd name="connsiteX106" fmla="*/ 2531225 w 6741622"/>
              <a:gd name="connsiteY106" fmla="*/ 2190404 h 3582786"/>
              <a:gd name="connsiteX107" fmla="*/ 2556164 w 6741622"/>
              <a:gd name="connsiteY107" fmla="*/ 2190404 h 3582786"/>
              <a:gd name="connsiteX108" fmla="*/ 2556164 w 6741622"/>
              <a:gd name="connsiteY108" fmla="*/ 2215342 h 3582786"/>
              <a:gd name="connsiteX109" fmla="*/ 2618509 w 6741622"/>
              <a:gd name="connsiteY109" fmla="*/ 2215342 h 3582786"/>
              <a:gd name="connsiteX110" fmla="*/ 2618509 w 6741622"/>
              <a:gd name="connsiteY110" fmla="*/ 2302626 h 3582786"/>
              <a:gd name="connsiteX111" fmla="*/ 2655916 w 6741622"/>
              <a:gd name="connsiteY111" fmla="*/ 2302626 h 3582786"/>
              <a:gd name="connsiteX112" fmla="*/ 2655916 w 6741622"/>
              <a:gd name="connsiteY112" fmla="*/ 2335877 h 3582786"/>
              <a:gd name="connsiteX113" fmla="*/ 2743200 w 6741622"/>
              <a:gd name="connsiteY113" fmla="*/ 2335877 h 3582786"/>
              <a:gd name="connsiteX114" fmla="*/ 2743200 w 6741622"/>
              <a:gd name="connsiteY114" fmla="*/ 2335877 h 3582786"/>
              <a:gd name="connsiteX115" fmla="*/ 2776451 w 6741622"/>
              <a:gd name="connsiteY115" fmla="*/ 2369128 h 3582786"/>
              <a:gd name="connsiteX116" fmla="*/ 2776451 w 6741622"/>
              <a:gd name="connsiteY116" fmla="*/ 2419004 h 3582786"/>
              <a:gd name="connsiteX117" fmla="*/ 2938549 w 6741622"/>
              <a:gd name="connsiteY117" fmla="*/ 2419004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64524 h 3582786"/>
              <a:gd name="connsiteX45" fmla="*/ 1309255 w 6741622"/>
              <a:gd name="connsiteY45" fmla="*/ 864524 h 3582786"/>
              <a:gd name="connsiteX46" fmla="*/ 1309255 w 6741622"/>
              <a:gd name="connsiteY46" fmla="*/ 897775 h 3582786"/>
              <a:gd name="connsiteX47" fmla="*/ 1375756 w 6741622"/>
              <a:gd name="connsiteY47" fmla="*/ 897775 h 3582786"/>
              <a:gd name="connsiteX48" fmla="*/ 1375756 w 6741622"/>
              <a:gd name="connsiteY48" fmla="*/ 935182 h 3582786"/>
              <a:gd name="connsiteX49" fmla="*/ 1409007 w 6741622"/>
              <a:gd name="connsiteY49" fmla="*/ 935182 h 3582786"/>
              <a:gd name="connsiteX50" fmla="*/ 1409007 w 6741622"/>
              <a:gd name="connsiteY50" fmla="*/ 976746 h 3582786"/>
              <a:gd name="connsiteX51" fmla="*/ 1450571 w 6741622"/>
              <a:gd name="connsiteY51" fmla="*/ 976746 h 3582786"/>
              <a:gd name="connsiteX52" fmla="*/ 1450571 w 6741622"/>
              <a:gd name="connsiteY52" fmla="*/ 1009997 h 3582786"/>
              <a:gd name="connsiteX53" fmla="*/ 1483822 w 6741622"/>
              <a:gd name="connsiteY53" fmla="*/ 1009997 h 3582786"/>
              <a:gd name="connsiteX54" fmla="*/ 1483822 w 6741622"/>
              <a:gd name="connsiteY54" fmla="*/ 1064029 h 3582786"/>
              <a:gd name="connsiteX55" fmla="*/ 1517073 w 6741622"/>
              <a:gd name="connsiteY55" fmla="*/ 1064029 h 3582786"/>
              <a:gd name="connsiteX56" fmla="*/ 1517073 w 6741622"/>
              <a:gd name="connsiteY56" fmla="*/ 1155469 h 3582786"/>
              <a:gd name="connsiteX57" fmla="*/ 1537855 w 6741622"/>
              <a:gd name="connsiteY57" fmla="*/ 1155469 h 3582786"/>
              <a:gd name="connsiteX58" fmla="*/ 1537855 w 6741622"/>
              <a:gd name="connsiteY58" fmla="*/ 1188720 h 3582786"/>
              <a:gd name="connsiteX59" fmla="*/ 1579418 w 6741622"/>
              <a:gd name="connsiteY59" fmla="*/ 1188720 h 3582786"/>
              <a:gd name="connsiteX60" fmla="*/ 1579418 w 6741622"/>
              <a:gd name="connsiteY60" fmla="*/ 1230284 h 3582786"/>
              <a:gd name="connsiteX61" fmla="*/ 1625138 w 6741622"/>
              <a:gd name="connsiteY61" fmla="*/ 1230284 h 3582786"/>
              <a:gd name="connsiteX62" fmla="*/ 1625138 w 6741622"/>
              <a:gd name="connsiteY62" fmla="*/ 1263535 h 3582786"/>
              <a:gd name="connsiteX63" fmla="*/ 1687484 w 6741622"/>
              <a:gd name="connsiteY63" fmla="*/ 1263535 h 3582786"/>
              <a:gd name="connsiteX64" fmla="*/ 1687484 w 6741622"/>
              <a:gd name="connsiteY64" fmla="*/ 1288473 h 3582786"/>
              <a:gd name="connsiteX65" fmla="*/ 1720735 w 6741622"/>
              <a:gd name="connsiteY65" fmla="*/ 1288473 h 3582786"/>
              <a:gd name="connsiteX66" fmla="*/ 1720735 w 6741622"/>
              <a:gd name="connsiteY66" fmla="*/ 1334193 h 3582786"/>
              <a:gd name="connsiteX67" fmla="*/ 1753985 w 6741622"/>
              <a:gd name="connsiteY67" fmla="*/ 1334193 h 3582786"/>
              <a:gd name="connsiteX68" fmla="*/ 1753985 w 6741622"/>
              <a:gd name="connsiteY68" fmla="*/ 1359131 h 3582786"/>
              <a:gd name="connsiteX69" fmla="*/ 1824644 w 6741622"/>
              <a:gd name="connsiteY69" fmla="*/ 1359131 h 3582786"/>
              <a:gd name="connsiteX70" fmla="*/ 1824644 w 6741622"/>
              <a:gd name="connsiteY70" fmla="*/ 1375757 h 3582786"/>
              <a:gd name="connsiteX71" fmla="*/ 1866207 w 6741622"/>
              <a:gd name="connsiteY71" fmla="*/ 1375757 h 3582786"/>
              <a:gd name="connsiteX72" fmla="*/ 1866207 w 6741622"/>
              <a:gd name="connsiteY72" fmla="*/ 1458884 h 3582786"/>
              <a:gd name="connsiteX73" fmla="*/ 1891145 w 6741622"/>
              <a:gd name="connsiteY73" fmla="*/ 1458884 h 3582786"/>
              <a:gd name="connsiteX74" fmla="*/ 1891145 w 6741622"/>
              <a:gd name="connsiteY74" fmla="*/ 1504604 h 3582786"/>
              <a:gd name="connsiteX75" fmla="*/ 1916084 w 6741622"/>
              <a:gd name="connsiteY75" fmla="*/ 1504604 h 3582786"/>
              <a:gd name="connsiteX76" fmla="*/ 1916084 w 6741622"/>
              <a:gd name="connsiteY76" fmla="*/ 1529542 h 3582786"/>
              <a:gd name="connsiteX77" fmla="*/ 1932709 w 6741622"/>
              <a:gd name="connsiteY77" fmla="*/ 1529542 h 3582786"/>
              <a:gd name="connsiteX78" fmla="*/ 1932709 w 6741622"/>
              <a:gd name="connsiteY78" fmla="*/ 1575262 h 3582786"/>
              <a:gd name="connsiteX79" fmla="*/ 1986742 w 6741622"/>
              <a:gd name="connsiteY79" fmla="*/ 1575262 h 3582786"/>
              <a:gd name="connsiteX80" fmla="*/ 1986742 w 6741622"/>
              <a:gd name="connsiteY80" fmla="*/ 1604357 h 3582786"/>
              <a:gd name="connsiteX81" fmla="*/ 2003367 w 6741622"/>
              <a:gd name="connsiteY81" fmla="*/ 1604357 h 3582786"/>
              <a:gd name="connsiteX82" fmla="*/ 2003367 w 6741622"/>
              <a:gd name="connsiteY82" fmla="*/ 1658389 h 3582786"/>
              <a:gd name="connsiteX83" fmla="*/ 2061556 w 6741622"/>
              <a:gd name="connsiteY83" fmla="*/ 1658389 h 3582786"/>
              <a:gd name="connsiteX84" fmla="*/ 2061556 w 6741622"/>
              <a:gd name="connsiteY84" fmla="*/ 1679171 h 3582786"/>
              <a:gd name="connsiteX85" fmla="*/ 2061556 w 6741622"/>
              <a:gd name="connsiteY85" fmla="*/ 1679171 h 3582786"/>
              <a:gd name="connsiteX86" fmla="*/ 2061556 w 6741622"/>
              <a:gd name="connsiteY86" fmla="*/ 1733204 h 3582786"/>
              <a:gd name="connsiteX87" fmla="*/ 2148840 w 6741622"/>
              <a:gd name="connsiteY87" fmla="*/ 1733204 h 3582786"/>
              <a:gd name="connsiteX88" fmla="*/ 2148840 w 6741622"/>
              <a:gd name="connsiteY88" fmla="*/ 1778924 h 3582786"/>
              <a:gd name="connsiteX89" fmla="*/ 2182091 w 6741622"/>
              <a:gd name="connsiteY89" fmla="*/ 1778924 h 3582786"/>
              <a:gd name="connsiteX90" fmla="*/ 2182091 w 6741622"/>
              <a:gd name="connsiteY90" fmla="*/ 1808018 h 3582786"/>
              <a:gd name="connsiteX91" fmla="*/ 2182091 w 6741622"/>
              <a:gd name="connsiteY91" fmla="*/ 1808018 h 3582786"/>
              <a:gd name="connsiteX92" fmla="*/ 2215342 w 6741622"/>
              <a:gd name="connsiteY92" fmla="*/ 1841269 h 3582786"/>
              <a:gd name="connsiteX93" fmla="*/ 2281844 w 6741622"/>
              <a:gd name="connsiteY93" fmla="*/ 1841269 h 3582786"/>
              <a:gd name="connsiteX94" fmla="*/ 2281844 w 6741622"/>
              <a:gd name="connsiteY94" fmla="*/ 1874520 h 3582786"/>
              <a:gd name="connsiteX95" fmla="*/ 2356658 w 6741622"/>
              <a:gd name="connsiteY95" fmla="*/ 1874520 h 3582786"/>
              <a:gd name="connsiteX96" fmla="*/ 2356658 w 6741622"/>
              <a:gd name="connsiteY96" fmla="*/ 1903615 h 3582786"/>
              <a:gd name="connsiteX97" fmla="*/ 2410691 w 6741622"/>
              <a:gd name="connsiteY97" fmla="*/ 1903615 h 3582786"/>
              <a:gd name="connsiteX98" fmla="*/ 2410691 w 6741622"/>
              <a:gd name="connsiteY98" fmla="*/ 1965960 h 3582786"/>
              <a:gd name="connsiteX99" fmla="*/ 2464724 w 6741622"/>
              <a:gd name="connsiteY99" fmla="*/ 1965960 h 3582786"/>
              <a:gd name="connsiteX100" fmla="*/ 2464724 w 6741622"/>
              <a:gd name="connsiteY100" fmla="*/ 2053244 h 3582786"/>
              <a:gd name="connsiteX101" fmla="*/ 2493818 w 6741622"/>
              <a:gd name="connsiteY101" fmla="*/ 2053244 h 3582786"/>
              <a:gd name="connsiteX102" fmla="*/ 2493818 w 6741622"/>
              <a:gd name="connsiteY102" fmla="*/ 2103120 h 3582786"/>
              <a:gd name="connsiteX103" fmla="*/ 2514600 w 6741622"/>
              <a:gd name="connsiteY103" fmla="*/ 2103120 h 3582786"/>
              <a:gd name="connsiteX104" fmla="*/ 2514600 w 6741622"/>
              <a:gd name="connsiteY104" fmla="*/ 2144684 h 3582786"/>
              <a:gd name="connsiteX105" fmla="*/ 2531225 w 6741622"/>
              <a:gd name="connsiteY105" fmla="*/ 2144684 h 3582786"/>
              <a:gd name="connsiteX106" fmla="*/ 2531225 w 6741622"/>
              <a:gd name="connsiteY106" fmla="*/ 2190404 h 3582786"/>
              <a:gd name="connsiteX107" fmla="*/ 2556164 w 6741622"/>
              <a:gd name="connsiteY107" fmla="*/ 2190404 h 3582786"/>
              <a:gd name="connsiteX108" fmla="*/ 2556164 w 6741622"/>
              <a:gd name="connsiteY108" fmla="*/ 2215342 h 3582786"/>
              <a:gd name="connsiteX109" fmla="*/ 2618509 w 6741622"/>
              <a:gd name="connsiteY109" fmla="*/ 2215342 h 3582786"/>
              <a:gd name="connsiteX110" fmla="*/ 2618509 w 6741622"/>
              <a:gd name="connsiteY110" fmla="*/ 2302626 h 3582786"/>
              <a:gd name="connsiteX111" fmla="*/ 2655916 w 6741622"/>
              <a:gd name="connsiteY111" fmla="*/ 2302626 h 3582786"/>
              <a:gd name="connsiteX112" fmla="*/ 2655916 w 6741622"/>
              <a:gd name="connsiteY112" fmla="*/ 2335877 h 3582786"/>
              <a:gd name="connsiteX113" fmla="*/ 2743200 w 6741622"/>
              <a:gd name="connsiteY113" fmla="*/ 2335877 h 3582786"/>
              <a:gd name="connsiteX114" fmla="*/ 2743200 w 6741622"/>
              <a:gd name="connsiteY114" fmla="*/ 2335877 h 3582786"/>
              <a:gd name="connsiteX115" fmla="*/ 2776451 w 6741622"/>
              <a:gd name="connsiteY115" fmla="*/ 2369128 h 3582786"/>
              <a:gd name="connsiteX116" fmla="*/ 2776451 w 6741622"/>
              <a:gd name="connsiteY116" fmla="*/ 2419004 h 3582786"/>
              <a:gd name="connsiteX117" fmla="*/ 2938549 w 6741622"/>
              <a:gd name="connsiteY117" fmla="*/ 2419004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64524 h 3582786"/>
              <a:gd name="connsiteX45" fmla="*/ 1247946 w 6741622"/>
              <a:gd name="connsiteY45" fmla="*/ 851482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2091 w 6741622"/>
              <a:gd name="connsiteY91" fmla="*/ 1808018 h 3582786"/>
              <a:gd name="connsiteX92" fmla="*/ 2182091 w 6741622"/>
              <a:gd name="connsiteY92" fmla="*/ 1808018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64524 h 3582786"/>
              <a:gd name="connsiteX45" fmla="*/ 1267954 w 6741622"/>
              <a:gd name="connsiteY45" fmla="*/ 82146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2091 w 6741622"/>
              <a:gd name="connsiteY91" fmla="*/ 1808018 h 3582786"/>
              <a:gd name="connsiteX92" fmla="*/ 2182091 w 6741622"/>
              <a:gd name="connsiteY92" fmla="*/ 1808018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64524 h 3582786"/>
              <a:gd name="connsiteX45" fmla="*/ 1418019 w 6741622"/>
              <a:gd name="connsiteY45" fmla="*/ 789455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2091 w 6741622"/>
              <a:gd name="connsiteY91" fmla="*/ 1808018 h 3582786"/>
              <a:gd name="connsiteX92" fmla="*/ 2182091 w 6741622"/>
              <a:gd name="connsiteY92" fmla="*/ 1808018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75695 w 6741622"/>
              <a:gd name="connsiteY44" fmla="*/ 836512 h 3582786"/>
              <a:gd name="connsiteX45" fmla="*/ 1418019 w 6741622"/>
              <a:gd name="connsiteY45" fmla="*/ 789455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2091 w 6741622"/>
              <a:gd name="connsiteY91" fmla="*/ 1808018 h 3582786"/>
              <a:gd name="connsiteX92" fmla="*/ 2182091 w 6741622"/>
              <a:gd name="connsiteY92" fmla="*/ 1808018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75695 w 6741622"/>
              <a:gd name="connsiteY44" fmla="*/ 836512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2091 w 6741622"/>
              <a:gd name="connsiteY91" fmla="*/ 1808018 h 3582786"/>
              <a:gd name="connsiteX92" fmla="*/ 2182091 w 6741622"/>
              <a:gd name="connsiteY92" fmla="*/ 1808018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75695 w 6741622"/>
              <a:gd name="connsiteY44" fmla="*/ 836512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2091 w 6741622"/>
              <a:gd name="connsiteY91" fmla="*/ 1808018 h 3582786"/>
              <a:gd name="connsiteX92" fmla="*/ 2182091 w 6741622"/>
              <a:gd name="connsiteY92" fmla="*/ 1808018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75695 w 6741622"/>
              <a:gd name="connsiteY44" fmla="*/ 836512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2091 w 6741622"/>
              <a:gd name="connsiteY91" fmla="*/ 1808018 h 3582786"/>
              <a:gd name="connsiteX92" fmla="*/ 2182091 w 6741622"/>
              <a:gd name="connsiteY92" fmla="*/ 1808018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28508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2091 w 6741622"/>
              <a:gd name="connsiteY91" fmla="*/ 1808018 h 3582786"/>
              <a:gd name="connsiteX92" fmla="*/ 2182091 w 6741622"/>
              <a:gd name="connsiteY92" fmla="*/ 1808018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2091 w 6741622"/>
              <a:gd name="connsiteY91" fmla="*/ 1808018 h 3582786"/>
              <a:gd name="connsiteX92" fmla="*/ 2182091 w 6741622"/>
              <a:gd name="connsiteY92" fmla="*/ 1808018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2091 w 6741622"/>
              <a:gd name="connsiteY91" fmla="*/ 1808018 h 3582786"/>
              <a:gd name="connsiteX92" fmla="*/ 2216106 w 6741622"/>
              <a:gd name="connsiteY92" fmla="*/ 1798014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2091 w 6741622"/>
              <a:gd name="connsiteY91" fmla="*/ 1808018 h 3582786"/>
              <a:gd name="connsiteX92" fmla="*/ 2216106 w 6741622"/>
              <a:gd name="connsiteY92" fmla="*/ 1798014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8093 w 6741622"/>
              <a:gd name="connsiteY91" fmla="*/ 1800014 h 3582786"/>
              <a:gd name="connsiteX92" fmla="*/ 2216106 w 6741622"/>
              <a:gd name="connsiteY92" fmla="*/ 1798014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8093 w 6741622"/>
              <a:gd name="connsiteY91" fmla="*/ 1800014 h 3582786"/>
              <a:gd name="connsiteX92" fmla="*/ 2212105 w 6741622"/>
              <a:gd name="connsiteY92" fmla="*/ 1800015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8093 w 6741622"/>
              <a:gd name="connsiteY91" fmla="*/ 1800014 h 3582786"/>
              <a:gd name="connsiteX92" fmla="*/ 2212105 w 6741622"/>
              <a:gd name="connsiteY92" fmla="*/ 1800015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8093 w 6741622"/>
              <a:gd name="connsiteY91" fmla="*/ 1800014 h 3582786"/>
              <a:gd name="connsiteX92" fmla="*/ 2212105 w 6741622"/>
              <a:gd name="connsiteY92" fmla="*/ 1800015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0014 h 3582786"/>
              <a:gd name="connsiteX92" fmla="*/ 2212105 w 6741622"/>
              <a:gd name="connsiteY92" fmla="*/ 1800015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0014 h 3582786"/>
              <a:gd name="connsiteX92" fmla="*/ 2212105 w 6741622"/>
              <a:gd name="connsiteY92" fmla="*/ 1800015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0014 h 3582786"/>
              <a:gd name="connsiteX92" fmla="*/ 2212105 w 6741622"/>
              <a:gd name="connsiteY92" fmla="*/ 1800015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0014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43200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43200 w 6741622"/>
              <a:gd name="connsiteY114" fmla="*/ 2335877 h 3582786"/>
              <a:gd name="connsiteX115" fmla="*/ 2715188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85219 w 6741622"/>
              <a:gd name="connsiteY114" fmla="*/ 2251840 h 3582786"/>
              <a:gd name="connsiteX115" fmla="*/ 2715188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9194 w 6741622"/>
              <a:gd name="connsiteY114" fmla="*/ 2301862 h 3582786"/>
              <a:gd name="connsiteX115" fmla="*/ 2715188 w 6741622"/>
              <a:gd name="connsiteY115" fmla="*/ 233587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9194 w 6741622"/>
              <a:gd name="connsiteY114" fmla="*/ 2301862 h 3582786"/>
              <a:gd name="connsiteX115" fmla="*/ 2717189 w 6741622"/>
              <a:gd name="connsiteY115" fmla="*/ 2353885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17189 w 6741622"/>
              <a:gd name="connsiteY115" fmla="*/ 2353885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17189 w 6741622"/>
              <a:gd name="connsiteY115" fmla="*/ 2353885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17189 w 6741622"/>
              <a:gd name="connsiteY115" fmla="*/ 235788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17189 w 6741622"/>
              <a:gd name="connsiteY115" fmla="*/ 235788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17189 w 6741622"/>
              <a:gd name="connsiteY115" fmla="*/ 235788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17189 w 6741622"/>
              <a:gd name="connsiteY115" fmla="*/ 2357887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19190 w 6741622"/>
              <a:gd name="connsiteY115" fmla="*/ 2363890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19190 w 6741622"/>
              <a:gd name="connsiteY115" fmla="*/ 2363890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19190 w 6741622"/>
              <a:gd name="connsiteY115" fmla="*/ 2363890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19190 w 6741622"/>
              <a:gd name="connsiteY115" fmla="*/ 2363890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19190 w 6741622"/>
              <a:gd name="connsiteY115" fmla="*/ 2363890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19190 w 6741622"/>
              <a:gd name="connsiteY115" fmla="*/ 2369893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19190 w 6741622"/>
              <a:gd name="connsiteY115" fmla="*/ 2369893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19190 w 6741622"/>
              <a:gd name="connsiteY115" fmla="*/ 2369893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19190 w 6741622"/>
              <a:gd name="connsiteY115" fmla="*/ 2369893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29195 w 6741622"/>
              <a:gd name="connsiteY115" fmla="*/ 2375896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17190 w 6741622"/>
              <a:gd name="connsiteY115" fmla="*/ 2375896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17190 w 6741622"/>
              <a:gd name="connsiteY115" fmla="*/ 2375896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27194 w 6741622"/>
              <a:gd name="connsiteY115" fmla="*/ 2457932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27194 w 6741622"/>
              <a:gd name="connsiteY115" fmla="*/ 2457932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21192 w 6741622"/>
              <a:gd name="connsiteY115" fmla="*/ 2365891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21192 w 6741622"/>
              <a:gd name="connsiteY115" fmla="*/ 2365891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21192 w 6741622"/>
              <a:gd name="connsiteY115" fmla="*/ 2365891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21192 w 6741622"/>
              <a:gd name="connsiteY115" fmla="*/ 2381898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21192 w 6741622"/>
              <a:gd name="connsiteY115" fmla="*/ 2381898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21192 w 6741622"/>
              <a:gd name="connsiteY115" fmla="*/ 2381898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37199 w 6741622"/>
              <a:gd name="connsiteY115" fmla="*/ 2453930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01183 w 6741622"/>
              <a:gd name="connsiteY115" fmla="*/ 2487945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01183 w 6741622"/>
              <a:gd name="connsiteY115" fmla="*/ 2487945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691178 w 6741622"/>
              <a:gd name="connsiteY115" fmla="*/ 2483944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691178 w 6741622"/>
              <a:gd name="connsiteY115" fmla="*/ 2483944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691178 w 6741622"/>
              <a:gd name="connsiteY115" fmla="*/ 2483944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09186 w 6741622"/>
              <a:gd name="connsiteY115" fmla="*/ 2371895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09186 w 6741622"/>
              <a:gd name="connsiteY115" fmla="*/ 2371895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09186 w 6741622"/>
              <a:gd name="connsiteY115" fmla="*/ 2371895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1875 h 3582786"/>
              <a:gd name="connsiteX115" fmla="*/ 2709186 w 6741622"/>
              <a:gd name="connsiteY115" fmla="*/ 2371895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15188 w 6741622"/>
              <a:gd name="connsiteY114" fmla="*/ 2337878 h 3582786"/>
              <a:gd name="connsiteX115" fmla="*/ 2709186 w 6741622"/>
              <a:gd name="connsiteY115" fmla="*/ 2371895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07184 w 6741622"/>
              <a:gd name="connsiteY114" fmla="*/ 2345881 h 3582786"/>
              <a:gd name="connsiteX115" fmla="*/ 2709186 w 6741622"/>
              <a:gd name="connsiteY115" fmla="*/ 2371895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07184 w 6741622"/>
              <a:gd name="connsiteY114" fmla="*/ 2345881 h 3582786"/>
              <a:gd name="connsiteX115" fmla="*/ 2723192 w 6741622"/>
              <a:gd name="connsiteY115" fmla="*/ 2369894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07184 w 6741622"/>
              <a:gd name="connsiteY114" fmla="*/ 2345881 h 3582786"/>
              <a:gd name="connsiteX115" fmla="*/ 2723192 w 6741622"/>
              <a:gd name="connsiteY115" fmla="*/ 2369894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3191 w 6741622"/>
              <a:gd name="connsiteY114" fmla="*/ 2335876 h 3582786"/>
              <a:gd name="connsiteX115" fmla="*/ 2723192 w 6741622"/>
              <a:gd name="connsiteY115" fmla="*/ 2369894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3191 w 6741622"/>
              <a:gd name="connsiteY114" fmla="*/ 2343880 h 3582786"/>
              <a:gd name="connsiteX115" fmla="*/ 2723192 w 6741622"/>
              <a:gd name="connsiteY115" fmla="*/ 2369894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23192 w 6741622"/>
              <a:gd name="connsiteY115" fmla="*/ 2369894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23192 w 6741622"/>
              <a:gd name="connsiteY115" fmla="*/ 2369894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23192 w 6741622"/>
              <a:gd name="connsiteY115" fmla="*/ 2369894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23192 w 6741622"/>
              <a:gd name="connsiteY115" fmla="*/ 2369894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23192 w 6741622"/>
              <a:gd name="connsiteY115" fmla="*/ 2369894 h 3582786"/>
              <a:gd name="connsiteX116" fmla="*/ 2782454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23192 w 6741622"/>
              <a:gd name="connsiteY115" fmla="*/ 2369894 h 3582786"/>
              <a:gd name="connsiteX116" fmla="*/ 2782454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23192 w 6741622"/>
              <a:gd name="connsiteY115" fmla="*/ 2369894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23192 w 6741622"/>
              <a:gd name="connsiteY115" fmla="*/ 2369894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23192 w 6741622"/>
              <a:gd name="connsiteY115" fmla="*/ 2369894 h 3582786"/>
              <a:gd name="connsiteX116" fmla="*/ 2776451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23192 w 6741622"/>
              <a:gd name="connsiteY115" fmla="*/ 2369894 h 3582786"/>
              <a:gd name="connsiteX116" fmla="*/ 2782454 w 6741622"/>
              <a:gd name="connsiteY116" fmla="*/ 2363125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23192 w 6741622"/>
              <a:gd name="connsiteY115" fmla="*/ 2369894 h 3582786"/>
              <a:gd name="connsiteX116" fmla="*/ 2782454 w 6741622"/>
              <a:gd name="connsiteY116" fmla="*/ 2363125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23192 w 6741622"/>
              <a:gd name="connsiteY115" fmla="*/ 2369894 h 3582786"/>
              <a:gd name="connsiteX116" fmla="*/ 2790457 w 6741622"/>
              <a:gd name="connsiteY116" fmla="*/ 230109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23192 w 6741622"/>
              <a:gd name="connsiteY115" fmla="*/ 2369894 h 3582786"/>
              <a:gd name="connsiteX116" fmla="*/ 2790457 w 6741622"/>
              <a:gd name="connsiteY116" fmla="*/ 2351120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23192 w 6741622"/>
              <a:gd name="connsiteY115" fmla="*/ 2361890 h 3582786"/>
              <a:gd name="connsiteX116" fmla="*/ 2790457 w 6741622"/>
              <a:gd name="connsiteY116" fmla="*/ 2351120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23192 w 6741622"/>
              <a:gd name="connsiteY115" fmla="*/ 2361890 h 3582786"/>
              <a:gd name="connsiteX116" fmla="*/ 2790457 w 6741622"/>
              <a:gd name="connsiteY116" fmla="*/ 2351120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0457 w 6741622"/>
              <a:gd name="connsiteY116" fmla="*/ 2351120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0457 w 6741622"/>
              <a:gd name="connsiteY116" fmla="*/ 2351120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0457 w 6741622"/>
              <a:gd name="connsiteY116" fmla="*/ 2351120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0457 w 6741622"/>
              <a:gd name="connsiteY116" fmla="*/ 2351120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0457 w 6741622"/>
              <a:gd name="connsiteY116" fmla="*/ 2351120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82453 w 6741622"/>
              <a:gd name="connsiteY116" fmla="*/ 2369128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82453 w 6741622"/>
              <a:gd name="connsiteY116" fmla="*/ 2355122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82453 w 6741622"/>
              <a:gd name="connsiteY116" fmla="*/ 2359124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82453 w 6741622"/>
              <a:gd name="connsiteY116" fmla="*/ 2359124 h 3582786"/>
              <a:gd name="connsiteX117" fmla="*/ 2776451 w 6741622"/>
              <a:gd name="connsiteY117" fmla="*/ 241900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76451 w 6741622"/>
              <a:gd name="connsiteY116" fmla="*/ 2419004 h 3582786"/>
              <a:gd name="connsiteX117" fmla="*/ 2938549 w 6741622"/>
              <a:gd name="connsiteY117" fmla="*/ 2419004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10466 w 6741622"/>
              <a:gd name="connsiteY116" fmla="*/ 2352975 h 3582786"/>
              <a:gd name="connsiteX117" fmla="*/ 2938549 w 6741622"/>
              <a:gd name="connsiteY117" fmla="*/ 2419004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10466 w 6741622"/>
              <a:gd name="connsiteY116" fmla="*/ 2352975 h 3582786"/>
              <a:gd name="connsiteX117" fmla="*/ 2938549 w 6741622"/>
              <a:gd name="connsiteY117" fmla="*/ 2419004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10466 w 6741622"/>
              <a:gd name="connsiteY116" fmla="*/ 2352975 h 3582786"/>
              <a:gd name="connsiteX117" fmla="*/ 2938549 w 6741622"/>
              <a:gd name="connsiteY117" fmla="*/ 2419004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10466 w 6741622"/>
              <a:gd name="connsiteY116" fmla="*/ 2352975 h 3582786"/>
              <a:gd name="connsiteX117" fmla="*/ 2938549 w 6741622"/>
              <a:gd name="connsiteY117" fmla="*/ 2419004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10466 w 6741622"/>
              <a:gd name="connsiteY116" fmla="*/ 2360979 h 3582786"/>
              <a:gd name="connsiteX117" fmla="*/ 2938549 w 6741622"/>
              <a:gd name="connsiteY117" fmla="*/ 2419004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10466 w 6741622"/>
              <a:gd name="connsiteY116" fmla="*/ 2360979 h 3582786"/>
              <a:gd name="connsiteX117" fmla="*/ 2938549 w 6741622"/>
              <a:gd name="connsiteY117" fmla="*/ 2419004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10466 w 6741622"/>
              <a:gd name="connsiteY116" fmla="*/ 2360979 h 3582786"/>
              <a:gd name="connsiteX117" fmla="*/ 2938549 w 6741622"/>
              <a:gd name="connsiteY117" fmla="*/ 2419004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10466 w 6741622"/>
              <a:gd name="connsiteY116" fmla="*/ 2360979 h 3582786"/>
              <a:gd name="connsiteX117" fmla="*/ 2938549 w 6741622"/>
              <a:gd name="connsiteY117" fmla="*/ 2419004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10466 w 6741622"/>
              <a:gd name="connsiteY116" fmla="*/ 2360979 h 3582786"/>
              <a:gd name="connsiteX117" fmla="*/ 2938549 w 6741622"/>
              <a:gd name="connsiteY117" fmla="*/ 2419004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10466 w 6741622"/>
              <a:gd name="connsiteY116" fmla="*/ 2366982 h 3582786"/>
              <a:gd name="connsiteX117" fmla="*/ 2938549 w 6741622"/>
              <a:gd name="connsiteY117" fmla="*/ 2419004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10466 w 6741622"/>
              <a:gd name="connsiteY116" fmla="*/ 2366982 h 3582786"/>
              <a:gd name="connsiteX117" fmla="*/ 2856650 w 6741622"/>
              <a:gd name="connsiteY117" fmla="*/ 2388154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10466 w 6741622"/>
              <a:gd name="connsiteY116" fmla="*/ 2366982 h 3582786"/>
              <a:gd name="connsiteX117" fmla="*/ 2816632 w 6741622"/>
              <a:gd name="connsiteY117" fmla="*/ 2426171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16632 w 6741622"/>
              <a:gd name="connsiteY117" fmla="*/ 2426171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16632 w 6741622"/>
              <a:gd name="connsiteY117" fmla="*/ 2426171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16632 w 6741622"/>
              <a:gd name="connsiteY117" fmla="*/ 2426171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16632 w 6741622"/>
              <a:gd name="connsiteY117" fmla="*/ 2426171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16632 w 6741622"/>
              <a:gd name="connsiteY117" fmla="*/ 2426171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16632 w 6741622"/>
              <a:gd name="connsiteY117" fmla="*/ 2426171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02626 w 6741622"/>
              <a:gd name="connsiteY117" fmla="*/ 2426171 h 3582786"/>
              <a:gd name="connsiteX118" fmla="*/ 2938549 w 6741622"/>
              <a:gd name="connsiteY118" fmla="*/ 2419004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02626 w 6741622"/>
              <a:gd name="connsiteY117" fmla="*/ 2426171 h 3582786"/>
              <a:gd name="connsiteX118" fmla="*/ 2938549 w 6741622"/>
              <a:gd name="connsiteY118" fmla="*/ 2425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02626 w 6741622"/>
              <a:gd name="connsiteY117" fmla="*/ 2426171 h 3582786"/>
              <a:gd name="connsiteX118" fmla="*/ 2938549 w 6741622"/>
              <a:gd name="connsiteY118" fmla="*/ 2425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02626 w 6741622"/>
              <a:gd name="connsiteY117" fmla="*/ 2426171 h 3582786"/>
              <a:gd name="connsiteX118" fmla="*/ 2938549 w 6741622"/>
              <a:gd name="connsiteY118" fmla="*/ 2425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02626 w 6741622"/>
              <a:gd name="connsiteY117" fmla="*/ 2426171 h 3582786"/>
              <a:gd name="connsiteX118" fmla="*/ 2938549 w 6741622"/>
              <a:gd name="connsiteY118" fmla="*/ 2425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02626 w 6741622"/>
              <a:gd name="connsiteY117" fmla="*/ 2426171 h 3582786"/>
              <a:gd name="connsiteX118" fmla="*/ 2938549 w 6741622"/>
              <a:gd name="connsiteY118" fmla="*/ 2425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02626 w 6741622"/>
              <a:gd name="connsiteY117" fmla="*/ 2426171 h 3582786"/>
              <a:gd name="connsiteX118" fmla="*/ 2938549 w 6741622"/>
              <a:gd name="connsiteY118" fmla="*/ 2406999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02626 w 6741622"/>
              <a:gd name="connsiteY117" fmla="*/ 2426171 h 3582786"/>
              <a:gd name="connsiteX118" fmla="*/ 2938549 w 6741622"/>
              <a:gd name="connsiteY118" fmla="*/ 2406999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6464 w 6741622"/>
              <a:gd name="connsiteY116" fmla="*/ 2366982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0457 w 6741622"/>
              <a:gd name="connsiteY116" fmla="*/ 2364982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0457 w 6741622"/>
              <a:gd name="connsiteY116" fmla="*/ 2364982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0457 w 6741622"/>
              <a:gd name="connsiteY116" fmla="*/ 2364982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0457 w 6741622"/>
              <a:gd name="connsiteY116" fmla="*/ 2364982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4459 w 6741622"/>
              <a:gd name="connsiteY116" fmla="*/ 2350976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6460 w 6741622"/>
              <a:gd name="connsiteY116" fmla="*/ 2362981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6460 w 6741622"/>
              <a:gd name="connsiteY116" fmla="*/ 2354978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6460 w 6741622"/>
              <a:gd name="connsiteY116" fmla="*/ 2354978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2626 w 6741622"/>
              <a:gd name="connsiteY116" fmla="*/ 2426171 h 3582786"/>
              <a:gd name="connsiteX117" fmla="*/ 2936549 w 6741622"/>
              <a:gd name="connsiteY117" fmla="*/ 2427007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2626 w 6741622"/>
              <a:gd name="connsiteY116" fmla="*/ 2426171 h 3582786"/>
              <a:gd name="connsiteX117" fmla="*/ 2936549 w 6741622"/>
              <a:gd name="connsiteY117" fmla="*/ 2427007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2626 w 6741622"/>
              <a:gd name="connsiteY116" fmla="*/ 2426171 h 3582786"/>
              <a:gd name="connsiteX117" fmla="*/ 2936549 w 6741622"/>
              <a:gd name="connsiteY117" fmla="*/ 2427007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2626 w 6741622"/>
              <a:gd name="connsiteY116" fmla="*/ 2426171 h 3582786"/>
              <a:gd name="connsiteX117" fmla="*/ 2936549 w 6741622"/>
              <a:gd name="connsiteY117" fmla="*/ 2427007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2626 w 6741622"/>
              <a:gd name="connsiteY116" fmla="*/ 2426171 h 3582786"/>
              <a:gd name="connsiteX117" fmla="*/ 2936549 w 6741622"/>
              <a:gd name="connsiteY117" fmla="*/ 2427007 h 3582786"/>
              <a:gd name="connsiteX118" fmla="*/ 2938549 w 6741622"/>
              <a:gd name="connsiteY118" fmla="*/ 2452255 h 3582786"/>
              <a:gd name="connsiteX119" fmla="*/ 2988425 w 6741622"/>
              <a:gd name="connsiteY119" fmla="*/ 2452255 h 3582786"/>
              <a:gd name="connsiteX120" fmla="*/ 2988425 w 6741622"/>
              <a:gd name="connsiteY120" fmla="*/ 2552008 h 3582786"/>
              <a:gd name="connsiteX121" fmla="*/ 3017520 w 6741622"/>
              <a:gd name="connsiteY121" fmla="*/ 2552008 h 3582786"/>
              <a:gd name="connsiteX122" fmla="*/ 3017520 w 6741622"/>
              <a:gd name="connsiteY122" fmla="*/ 2593571 h 3582786"/>
              <a:gd name="connsiteX123" fmla="*/ 3063240 w 6741622"/>
              <a:gd name="connsiteY123" fmla="*/ 2593571 h 3582786"/>
              <a:gd name="connsiteX124" fmla="*/ 3063240 w 6741622"/>
              <a:gd name="connsiteY124" fmla="*/ 2626822 h 3582786"/>
              <a:gd name="connsiteX125" fmla="*/ 3129742 w 6741622"/>
              <a:gd name="connsiteY125" fmla="*/ 2626822 h 3582786"/>
              <a:gd name="connsiteX126" fmla="*/ 3129742 w 6741622"/>
              <a:gd name="connsiteY126" fmla="*/ 2664229 h 3582786"/>
              <a:gd name="connsiteX127" fmla="*/ 3262745 w 6741622"/>
              <a:gd name="connsiteY127" fmla="*/ 2664229 h 3582786"/>
              <a:gd name="connsiteX128" fmla="*/ 3262745 w 6741622"/>
              <a:gd name="connsiteY128" fmla="*/ 2705793 h 3582786"/>
              <a:gd name="connsiteX129" fmla="*/ 3304309 w 6741622"/>
              <a:gd name="connsiteY129" fmla="*/ 2705793 h 3582786"/>
              <a:gd name="connsiteX130" fmla="*/ 3304309 w 6741622"/>
              <a:gd name="connsiteY130" fmla="*/ 2743200 h 3582786"/>
              <a:gd name="connsiteX131" fmla="*/ 3628505 w 6741622"/>
              <a:gd name="connsiteY131" fmla="*/ 2743200 h 3582786"/>
              <a:gd name="connsiteX132" fmla="*/ 3628505 w 6741622"/>
              <a:gd name="connsiteY132" fmla="*/ 2780608 h 3582786"/>
              <a:gd name="connsiteX133" fmla="*/ 3695007 w 6741622"/>
              <a:gd name="connsiteY133" fmla="*/ 2780608 h 3582786"/>
              <a:gd name="connsiteX134" fmla="*/ 3695007 w 6741622"/>
              <a:gd name="connsiteY134" fmla="*/ 2838797 h 3582786"/>
              <a:gd name="connsiteX135" fmla="*/ 3773978 w 6741622"/>
              <a:gd name="connsiteY135" fmla="*/ 2838797 h 3582786"/>
              <a:gd name="connsiteX136" fmla="*/ 3773978 w 6741622"/>
              <a:gd name="connsiteY136" fmla="*/ 2951018 h 3582786"/>
              <a:gd name="connsiteX137" fmla="*/ 3873731 w 6741622"/>
              <a:gd name="connsiteY137" fmla="*/ 2951018 h 3582786"/>
              <a:gd name="connsiteX138" fmla="*/ 3873731 w 6741622"/>
              <a:gd name="connsiteY138" fmla="*/ 3009208 h 3582786"/>
              <a:gd name="connsiteX139" fmla="*/ 3911138 w 6741622"/>
              <a:gd name="connsiteY139" fmla="*/ 3009208 h 3582786"/>
              <a:gd name="connsiteX140" fmla="*/ 3911138 w 6741622"/>
              <a:gd name="connsiteY140" fmla="*/ 3100648 h 3582786"/>
              <a:gd name="connsiteX141" fmla="*/ 4077393 w 6741622"/>
              <a:gd name="connsiteY141" fmla="*/ 3100648 h 3582786"/>
              <a:gd name="connsiteX142" fmla="*/ 4077393 w 6741622"/>
              <a:gd name="connsiteY142" fmla="*/ 3167149 h 3582786"/>
              <a:gd name="connsiteX143" fmla="*/ 4493029 w 6741622"/>
              <a:gd name="connsiteY143" fmla="*/ 3167149 h 3582786"/>
              <a:gd name="connsiteX144" fmla="*/ 4493029 w 6741622"/>
              <a:gd name="connsiteY144" fmla="*/ 3291840 h 3582786"/>
              <a:gd name="connsiteX145" fmla="*/ 4804756 w 6741622"/>
              <a:gd name="connsiteY145" fmla="*/ 3291840 h 3582786"/>
              <a:gd name="connsiteX146" fmla="*/ 4804756 w 6741622"/>
              <a:gd name="connsiteY146" fmla="*/ 3582786 h 3582786"/>
              <a:gd name="connsiteX147" fmla="*/ 6741622 w 6741622"/>
              <a:gd name="connsiteY147"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62608 w 6741622"/>
              <a:gd name="connsiteY116" fmla="*/ 2384152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6623 w 6741622"/>
              <a:gd name="connsiteY116" fmla="*/ 2360142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6623 w 6741622"/>
              <a:gd name="connsiteY116" fmla="*/ 2360142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6623 w 6741622"/>
              <a:gd name="connsiteY116" fmla="*/ 2360142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6623 w 6741622"/>
              <a:gd name="connsiteY116" fmla="*/ 2360142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6623 w 6741622"/>
              <a:gd name="connsiteY116" fmla="*/ 2360142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798624 w 6741622"/>
              <a:gd name="connsiteY116" fmla="*/ 2360142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8628 w 6741622"/>
              <a:gd name="connsiteY116" fmla="*/ 2372147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8628 w 6741622"/>
              <a:gd name="connsiteY116" fmla="*/ 2372147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8628 w 6741622"/>
              <a:gd name="connsiteY116" fmla="*/ 2372147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2625 w 6741622"/>
              <a:gd name="connsiteY116" fmla="*/ 2368145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2625 w 6741622"/>
              <a:gd name="connsiteY116" fmla="*/ 2368145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2625 w 6741622"/>
              <a:gd name="connsiteY116" fmla="*/ 2368145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2625 w 6741622"/>
              <a:gd name="connsiteY116" fmla="*/ 2368145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2625 w 6741622"/>
              <a:gd name="connsiteY116" fmla="*/ 2368145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 name="connsiteX0" fmla="*/ 0 w 6741622"/>
              <a:gd name="connsiteY0" fmla="*/ 0 h 3582786"/>
              <a:gd name="connsiteX1" fmla="*/ 112222 w 6741622"/>
              <a:gd name="connsiteY1" fmla="*/ 0 h 3582786"/>
              <a:gd name="connsiteX2" fmla="*/ 112222 w 6741622"/>
              <a:gd name="connsiteY2" fmla="*/ 29095 h 3582786"/>
              <a:gd name="connsiteX3" fmla="*/ 182880 w 6741622"/>
              <a:gd name="connsiteY3" fmla="*/ 29095 h 3582786"/>
              <a:gd name="connsiteX4" fmla="*/ 182880 w 6741622"/>
              <a:gd name="connsiteY4" fmla="*/ 74815 h 3582786"/>
              <a:gd name="connsiteX5" fmla="*/ 245225 w 6741622"/>
              <a:gd name="connsiteY5" fmla="*/ 74815 h 3582786"/>
              <a:gd name="connsiteX6" fmla="*/ 245225 w 6741622"/>
              <a:gd name="connsiteY6" fmla="*/ 112222 h 3582786"/>
              <a:gd name="connsiteX7" fmla="*/ 274320 w 6741622"/>
              <a:gd name="connsiteY7" fmla="*/ 112222 h 3582786"/>
              <a:gd name="connsiteX8" fmla="*/ 274320 w 6741622"/>
              <a:gd name="connsiteY8" fmla="*/ 157942 h 3582786"/>
              <a:gd name="connsiteX9" fmla="*/ 315884 w 6741622"/>
              <a:gd name="connsiteY9" fmla="*/ 157942 h 3582786"/>
              <a:gd name="connsiteX10" fmla="*/ 315884 w 6741622"/>
              <a:gd name="connsiteY10" fmla="*/ 203662 h 3582786"/>
              <a:gd name="connsiteX11" fmla="*/ 344978 w 6741622"/>
              <a:gd name="connsiteY11" fmla="*/ 203662 h 3582786"/>
              <a:gd name="connsiteX12" fmla="*/ 344978 w 6741622"/>
              <a:gd name="connsiteY12" fmla="*/ 203662 h 3582786"/>
              <a:gd name="connsiteX13" fmla="*/ 365760 w 6741622"/>
              <a:gd name="connsiteY13" fmla="*/ 224444 h 3582786"/>
              <a:gd name="connsiteX14" fmla="*/ 365760 w 6741622"/>
              <a:gd name="connsiteY14" fmla="*/ 278477 h 3582786"/>
              <a:gd name="connsiteX15" fmla="*/ 440575 w 6741622"/>
              <a:gd name="connsiteY15" fmla="*/ 278477 h 3582786"/>
              <a:gd name="connsiteX16" fmla="*/ 440575 w 6741622"/>
              <a:gd name="connsiteY16" fmla="*/ 344978 h 3582786"/>
              <a:gd name="connsiteX17" fmla="*/ 532015 w 6741622"/>
              <a:gd name="connsiteY17" fmla="*/ 344978 h 3582786"/>
              <a:gd name="connsiteX18" fmla="*/ 532015 w 6741622"/>
              <a:gd name="connsiteY18" fmla="*/ 411480 h 3582786"/>
              <a:gd name="connsiteX19" fmla="*/ 569422 w 6741622"/>
              <a:gd name="connsiteY19" fmla="*/ 411480 h 3582786"/>
              <a:gd name="connsiteX20" fmla="*/ 569422 w 6741622"/>
              <a:gd name="connsiteY20" fmla="*/ 436418 h 3582786"/>
              <a:gd name="connsiteX21" fmla="*/ 610985 w 6741622"/>
              <a:gd name="connsiteY21" fmla="*/ 436418 h 3582786"/>
              <a:gd name="connsiteX22" fmla="*/ 610985 w 6741622"/>
              <a:gd name="connsiteY22" fmla="*/ 465513 h 3582786"/>
              <a:gd name="connsiteX23" fmla="*/ 673331 w 6741622"/>
              <a:gd name="connsiteY23" fmla="*/ 465513 h 3582786"/>
              <a:gd name="connsiteX24" fmla="*/ 673331 w 6741622"/>
              <a:gd name="connsiteY24" fmla="*/ 511233 h 3582786"/>
              <a:gd name="connsiteX25" fmla="*/ 698269 w 6741622"/>
              <a:gd name="connsiteY25" fmla="*/ 511233 h 3582786"/>
              <a:gd name="connsiteX26" fmla="*/ 698269 w 6741622"/>
              <a:gd name="connsiteY26" fmla="*/ 569422 h 3582786"/>
              <a:gd name="connsiteX27" fmla="*/ 764771 w 6741622"/>
              <a:gd name="connsiteY27" fmla="*/ 569422 h 3582786"/>
              <a:gd name="connsiteX28" fmla="*/ 764771 w 6741622"/>
              <a:gd name="connsiteY28" fmla="*/ 590204 h 3582786"/>
              <a:gd name="connsiteX29" fmla="*/ 864524 w 6741622"/>
              <a:gd name="connsiteY29" fmla="*/ 590204 h 3582786"/>
              <a:gd name="connsiteX30" fmla="*/ 864524 w 6741622"/>
              <a:gd name="connsiteY30" fmla="*/ 631768 h 3582786"/>
              <a:gd name="connsiteX31" fmla="*/ 897775 w 6741622"/>
              <a:gd name="connsiteY31" fmla="*/ 631768 h 3582786"/>
              <a:gd name="connsiteX32" fmla="*/ 897775 w 6741622"/>
              <a:gd name="connsiteY32" fmla="*/ 685800 h 3582786"/>
              <a:gd name="connsiteX33" fmla="*/ 960120 w 6741622"/>
              <a:gd name="connsiteY33" fmla="*/ 685800 h 3582786"/>
              <a:gd name="connsiteX34" fmla="*/ 960120 w 6741622"/>
              <a:gd name="connsiteY34" fmla="*/ 727364 h 3582786"/>
              <a:gd name="connsiteX35" fmla="*/ 1034935 w 6741622"/>
              <a:gd name="connsiteY35" fmla="*/ 727364 h 3582786"/>
              <a:gd name="connsiteX36" fmla="*/ 1034935 w 6741622"/>
              <a:gd name="connsiteY36" fmla="*/ 756458 h 3582786"/>
              <a:gd name="connsiteX37" fmla="*/ 1147156 w 6741622"/>
              <a:gd name="connsiteY37" fmla="*/ 756458 h 3582786"/>
              <a:gd name="connsiteX38" fmla="*/ 1147156 w 6741622"/>
              <a:gd name="connsiteY38" fmla="*/ 773084 h 3582786"/>
              <a:gd name="connsiteX39" fmla="*/ 1184564 w 6741622"/>
              <a:gd name="connsiteY39" fmla="*/ 773084 h 3582786"/>
              <a:gd name="connsiteX40" fmla="*/ 1184564 w 6741622"/>
              <a:gd name="connsiteY40" fmla="*/ 806335 h 3582786"/>
              <a:gd name="connsiteX41" fmla="*/ 1242753 w 6741622"/>
              <a:gd name="connsiteY41" fmla="*/ 806335 h 3582786"/>
              <a:gd name="connsiteX42" fmla="*/ 1242753 w 6741622"/>
              <a:gd name="connsiteY42" fmla="*/ 806335 h 3582786"/>
              <a:gd name="connsiteX43" fmla="*/ 1241415 w 6741622"/>
              <a:gd name="connsiteY43" fmla="*/ 831273 h 3582786"/>
              <a:gd name="connsiteX44" fmla="*/ 1267691 w 6741622"/>
              <a:gd name="connsiteY44" fmla="*/ 834511 h 3582786"/>
              <a:gd name="connsiteX45" fmla="*/ 1267954 w 6741622"/>
              <a:gd name="connsiteY45" fmla="*/ 867489 h 3582786"/>
              <a:gd name="connsiteX46" fmla="*/ 1309255 w 6741622"/>
              <a:gd name="connsiteY46" fmla="*/ 864524 h 3582786"/>
              <a:gd name="connsiteX47" fmla="*/ 1309255 w 6741622"/>
              <a:gd name="connsiteY47" fmla="*/ 897775 h 3582786"/>
              <a:gd name="connsiteX48" fmla="*/ 1375756 w 6741622"/>
              <a:gd name="connsiteY48" fmla="*/ 897775 h 3582786"/>
              <a:gd name="connsiteX49" fmla="*/ 1375756 w 6741622"/>
              <a:gd name="connsiteY49" fmla="*/ 935182 h 3582786"/>
              <a:gd name="connsiteX50" fmla="*/ 1409007 w 6741622"/>
              <a:gd name="connsiteY50" fmla="*/ 935182 h 3582786"/>
              <a:gd name="connsiteX51" fmla="*/ 1409007 w 6741622"/>
              <a:gd name="connsiteY51" fmla="*/ 976746 h 3582786"/>
              <a:gd name="connsiteX52" fmla="*/ 1450571 w 6741622"/>
              <a:gd name="connsiteY52" fmla="*/ 976746 h 3582786"/>
              <a:gd name="connsiteX53" fmla="*/ 1450571 w 6741622"/>
              <a:gd name="connsiteY53" fmla="*/ 1009997 h 3582786"/>
              <a:gd name="connsiteX54" fmla="*/ 1483822 w 6741622"/>
              <a:gd name="connsiteY54" fmla="*/ 1009997 h 3582786"/>
              <a:gd name="connsiteX55" fmla="*/ 1483822 w 6741622"/>
              <a:gd name="connsiteY55" fmla="*/ 1064029 h 3582786"/>
              <a:gd name="connsiteX56" fmla="*/ 1517073 w 6741622"/>
              <a:gd name="connsiteY56" fmla="*/ 1064029 h 3582786"/>
              <a:gd name="connsiteX57" fmla="*/ 1517073 w 6741622"/>
              <a:gd name="connsiteY57" fmla="*/ 1155469 h 3582786"/>
              <a:gd name="connsiteX58" fmla="*/ 1537855 w 6741622"/>
              <a:gd name="connsiteY58" fmla="*/ 1155469 h 3582786"/>
              <a:gd name="connsiteX59" fmla="*/ 1537855 w 6741622"/>
              <a:gd name="connsiteY59" fmla="*/ 1188720 h 3582786"/>
              <a:gd name="connsiteX60" fmla="*/ 1579418 w 6741622"/>
              <a:gd name="connsiteY60" fmla="*/ 1188720 h 3582786"/>
              <a:gd name="connsiteX61" fmla="*/ 1579418 w 6741622"/>
              <a:gd name="connsiteY61" fmla="*/ 1230284 h 3582786"/>
              <a:gd name="connsiteX62" fmla="*/ 1625138 w 6741622"/>
              <a:gd name="connsiteY62" fmla="*/ 1230284 h 3582786"/>
              <a:gd name="connsiteX63" fmla="*/ 1625138 w 6741622"/>
              <a:gd name="connsiteY63" fmla="*/ 1263535 h 3582786"/>
              <a:gd name="connsiteX64" fmla="*/ 1687484 w 6741622"/>
              <a:gd name="connsiteY64" fmla="*/ 1263535 h 3582786"/>
              <a:gd name="connsiteX65" fmla="*/ 1687484 w 6741622"/>
              <a:gd name="connsiteY65" fmla="*/ 1288473 h 3582786"/>
              <a:gd name="connsiteX66" fmla="*/ 1720735 w 6741622"/>
              <a:gd name="connsiteY66" fmla="*/ 1288473 h 3582786"/>
              <a:gd name="connsiteX67" fmla="*/ 1720735 w 6741622"/>
              <a:gd name="connsiteY67" fmla="*/ 1334193 h 3582786"/>
              <a:gd name="connsiteX68" fmla="*/ 1753985 w 6741622"/>
              <a:gd name="connsiteY68" fmla="*/ 1334193 h 3582786"/>
              <a:gd name="connsiteX69" fmla="*/ 1753985 w 6741622"/>
              <a:gd name="connsiteY69" fmla="*/ 1359131 h 3582786"/>
              <a:gd name="connsiteX70" fmla="*/ 1824644 w 6741622"/>
              <a:gd name="connsiteY70" fmla="*/ 1359131 h 3582786"/>
              <a:gd name="connsiteX71" fmla="*/ 1824644 w 6741622"/>
              <a:gd name="connsiteY71" fmla="*/ 1375757 h 3582786"/>
              <a:gd name="connsiteX72" fmla="*/ 1866207 w 6741622"/>
              <a:gd name="connsiteY72" fmla="*/ 1375757 h 3582786"/>
              <a:gd name="connsiteX73" fmla="*/ 1866207 w 6741622"/>
              <a:gd name="connsiteY73" fmla="*/ 1458884 h 3582786"/>
              <a:gd name="connsiteX74" fmla="*/ 1891145 w 6741622"/>
              <a:gd name="connsiteY74" fmla="*/ 1458884 h 3582786"/>
              <a:gd name="connsiteX75" fmla="*/ 1891145 w 6741622"/>
              <a:gd name="connsiteY75" fmla="*/ 1504604 h 3582786"/>
              <a:gd name="connsiteX76" fmla="*/ 1916084 w 6741622"/>
              <a:gd name="connsiteY76" fmla="*/ 1504604 h 3582786"/>
              <a:gd name="connsiteX77" fmla="*/ 1916084 w 6741622"/>
              <a:gd name="connsiteY77" fmla="*/ 1529542 h 3582786"/>
              <a:gd name="connsiteX78" fmla="*/ 1932709 w 6741622"/>
              <a:gd name="connsiteY78" fmla="*/ 1529542 h 3582786"/>
              <a:gd name="connsiteX79" fmla="*/ 1932709 w 6741622"/>
              <a:gd name="connsiteY79" fmla="*/ 1575262 h 3582786"/>
              <a:gd name="connsiteX80" fmla="*/ 1986742 w 6741622"/>
              <a:gd name="connsiteY80" fmla="*/ 1575262 h 3582786"/>
              <a:gd name="connsiteX81" fmla="*/ 1986742 w 6741622"/>
              <a:gd name="connsiteY81" fmla="*/ 1604357 h 3582786"/>
              <a:gd name="connsiteX82" fmla="*/ 2003367 w 6741622"/>
              <a:gd name="connsiteY82" fmla="*/ 1604357 h 3582786"/>
              <a:gd name="connsiteX83" fmla="*/ 2003367 w 6741622"/>
              <a:gd name="connsiteY83" fmla="*/ 1658389 h 3582786"/>
              <a:gd name="connsiteX84" fmla="*/ 2061556 w 6741622"/>
              <a:gd name="connsiteY84" fmla="*/ 1658389 h 3582786"/>
              <a:gd name="connsiteX85" fmla="*/ 2061556 w 6741622"/>
              <a:gd name="connsiteY85" fmla="*/ 1679171 h 3582786"/>
              <a:gd name="connsiteX86" fmla="*/ 2061556 w 6741622"/>
              <a:gd name="connsiteY86" fmla="*/ 1679171 h 3582786"/>
              <a:gd name="connsiteX87" fmla="*/ 2061556 w 6741622"/>
              <a:gd name="connsiteY87" fmla="*/ 1733204 h 3582786"/>
              <a:gd name="connsiteX88" fmla="*/ 2148840 w 6741622"/>
              <a:gd name="connsiteY88" fmla="*/ 1733204 h 3582786"/>
              <a:gd name="connsiteX89" fmla="*/ 2148840 w 6741622"/>
              <a:gd name="connsiteY89" fmla="*/ 1778924 h 3582786"/>
              <a:gd name="connsiteX90" fmla="*/ 2182091 w 6741622"/>
              <a:gd name="connsiteY90" fmla="*/ 1778924 h 3582786"/>
              <a:gd name="connsiteX91" fmla="*/ 2184092 w 6741622"/>
              <a:gd name="connsiteY91" fmla="*/ 1804015 h 3582786"/>
              <a:gd name="connsiteX92" fmla="*/ 2216107 w 6741622"/>
              <a:gd name="connsiteY92" fmla="*/ 1810020 h 3582786"/>
              <a:gd name="connsiteX93" fmla="*/ 2215342 w 6741622"/>
              <a:gd name="connsiteY93" fmla="*/ 1841269 h 3582786"/>
              <a:gd name="connsiteX94" fmla="*/ 2281844 w 6741622"/>
              <a:gd name="connsiteY94" fmla="*/ 1841269 h 3582786"/>
              <a:gd name="connsiteX95" fmla="*/ 2281844 w 6741622"/>
              <a:gd name="connsiteY95" fmla="*/ 1874520 h 3582786"/>
              <a:gd name="connsiteX96" fmla="*/ 2356658 w 6741622"/>
              <a:gd name="connsiteY96" fmla="*/ 1874520 h 3582786"/>
              <a:gd name="connsiteX97" fmla="*/ 2356658 w 6741622"/>
              <a:gd name="connsiteY97" fmla="*/ 1903615 h 3582786"/>
              <a:gd name="connsiteX98" fmla="*/ 2410691 w 6741622"/>
              <a:gd name="connsiteY98" fmla="*/ 1903615 h 3582786"/>
              <a:gd name="connsiteX99" fmla="*/ 2410691 w 6741622"/>
              <a:gd name="connsiteY99" fmla="*/ 1965960 h 3582786"/>
              <a:gd name="connsiteX100" fmla="*/ 2464724 w 6741622"/>
              <a:gd name="connsiteY100" fmla="*/ 1965960 h 3582786"/>
              <a:gd name="connsiteX101" fmla="*/ 2464724 w 6741622"/>
              <a:gd name="connsiteY101" fmla="*/ 2053244 h 3582786"/>
              <a:gd name="connsiteX102" fmla="*/ 2493818 w 6741622"/>
              <a:gd name="connsiteY102" fmla="*/ 2053244 h 3582786"/>
              <a:gd name="connsiteX103" fmla="*/ 2493818 w 6741622"/>
              <a:gd name="connsiteY103" fmla="*/ 2103120 h 3582786"/>
              <a:gd name="connsiteX104" fmla="*/ 2514600 w 6741622"/>
              <a:gd name="connsiteY104" fmla="*/ 2103120 h 3582786"/>
              <a:gd name="connsiteX105" fmla="*/ 2514600 w 6741622"/>
              <a:gd name="connsiteY105" fmla="*/ 2144684 h 3582786"/>
              <a:gd name="connsiteX106" fmla="*/ 2531225 w 6741622"/>
              <a:gd name="connsiteY106" fmla="*/ 2144684 h 3582786"/>
              <a:gd name="connsiteX107" fmla="*/ 2531225 w 6741622"/>
              <a:gd name="connsiteY107" fmla="*/ 2190404 h 3582786"/>
              <a:gd name="connsiteX108" fmla="*/ 2556164 w 6741622"/>
              <a:gd name="connsiteY108" fmla="*/ 2190404 h 3582786"/>
              <a:gd name="connsiteX109" fmla="*/ 2556164 w 6741622"/>
              <a:gd name="connsiteY109" fmla="*/ 2215342 h 3582786"/>
              <a:gd name="connsiteX110" fmla="*/ 2618509 w 6741622"/>
              <a:gd name="connsiteY110" fmla="*/ 2215342 h 3582786"/>
              <a:gd name="connsiteX111" fmla="*/ 2618509 w 6741622"/>
              <a:gd name="connsiteY111" fmla="*/ 2302626 h 3582786"/>
              <a:gd name="connsiteX112" fmla="*/ 2655916 w 6741622"/>
              <a:gd name="connsiteY112" fmla="*/ 2302626 h 3582786"/>
              <a:gd name="connsiteX113" fmla="*/ 2655916 w 6741622"/>
              <a:gd name="connsiteY113" fmla="*/ 2335877 h 3582786"/>
              <a:gd name="connsiteX114" fmla="*/ 2725192 w 6741622"/>
              <a:gd name="connsiteY114" fmla="*/ 2337877 h 3582786"/>
              <a:gd name="connsiteX115" fmla="*/ 2731195 w 6741622"/>
              <a:gd name="connsiteY115" fmla="*/ 2361890 h 3582786"/>
              <a:gd name="connsiteX116" fmla="*/ 2802625 w 6741622"/>
              <a:gd name="connsiteY116" fmla="*/ 2368145 h 3582786"/>
              <a:gd name="connsiteX117" fmla="*/ 2802626 w 6741622"/>
              <a:gd name="connsiteY117" fmla="*/ 2426171 h 3582786"/>
              <a:gd name="connsiteX118" fmla="*/ 2936549 w 6741622"/>
              <a:gd name="connsiteY118" fmla="*/ 2427007 h 3582786"/>
              <a:gd name="connsiteX119" fmla="*/ 2938549 w 6741622"/>
              <a:gd name="connsiteY119" fmla="*/ 2452255 h 3582786"/>
              <a:gd name="connsiteX120" fmla="*/ 2988425 w 6741622"/>
              <a:gd name="connsiteY120" fmla="*/ 2452255 h 3582786"/>
              <a:gd name="connsiteX121" fmla="*/ 2988425 w 6741622"/>
              <a:gd name="connsiteY121" fmla="*/ 2552008 h 3582786"/>
              <a:gd name="connsiteX122" fmla="*/ 3017520 w 6741622"/>
              <a:gd name="connsiteY122" fmla="*/ 2552008 h 3582786"/>
              <a:gd name="connsiteX123" fmla="*/ 3017520 w 6741622"/>
              <a:gd name="connsiteY123" fmla="*/ 2593571 h 3582786"/>
              <a:gd name="connsiteX124" fmla="*/ 3063240 w 6741622"/>
              <a:gd name="connsiteY124" fmla="*/ 2593571 h 3582786"/>
              <a:gd name="connsiteX125" fmla="*/ 3063240 w 6741622"/>
              <a:gd name="connsiteY125" fmla="*/ 2626822 h 3582786"/>
              <a:gd name="connsiteX126" fmla="*/ 3129742 w 6741622"/>
              <a:gd name="connsiteY126" fmla="*/ 2626822 h 3582786"/>
              <a:gd name="connsiteX127" fmla="*/ 3129742 w 6741622"/>
              <a:gd name="connsiteY127" fmla="*/ 2664229 h 3582786"/>
              <a:gd name="connsiteX128" fmla="*/ 3262745 w 6741622"/>
              <a:gd name="connsiteY128" fmla="*/ 2664229 h 3582786"/>
              <a:gd name="connsiteX129" fmla="*/ 3262745 w 6741622"/>
              <a:gd name="connsiteY129" fmla="*/ 2705793 h 3582786"/>
              <a:gd name="connsiteX130" fmla="*/ 3304309 w 6741622"/>
              <a:gd name="connsiteY130" fmla="*/ 2705793 h 3582786"/>
              <a:gd name="connsiteX131" fmla="*/ 3304309 w 6741622"/>
              <a:gd name="connsiteY131" fmla="*/ 2743200 h 3582786"/>
              <a:gd name="connsiteX132" fmla="*/ 3628505 w 6741622"/>
              <a:gd name="connsiteY132" fmla="*/ 2743200 h 3582786"/>
              <a:gd name="connsiteX133" fmla="*/ 3628505 w 6741622"/>
              <a:gd name="connsiteY133" fmla="*/ 2780608 h 3582786"/>
              <a:gd name="connsiteX134" fmla="*/ 3695007 w 6741622"/>
              <a:gd name="connsiteY134" fmla="*/ 2780608 h 3582786"/>
              <a:gd name="connsiteX135" fmla="*/ 3695007 w 6741622"/>
              <a:gd name="connsiteY135" fmla="*/ 2838797 h 3582786"/>
              <a:gd name="connsiteX136" fmla="*/ 3773978 w 6741622"/>
              <a:gd name="connsiteY136" fmla="*/ 2838797 h 3582786"/>
              <a:gd name="connsiteX137" fmla="*/ 3773978 w 6741622"/>
              <a:gd name="connsiteY137" fmla="*/ 2951018 h 3582786"/>
              <a:gd name="connsiteX138" fmla="*/ 3873731 w 6741622"/>
              <a:gd name="connsiteY138" fmla="*/ 2951018 h 3582786"/>
              <a:gd name="connsiteX139" fmla="*/ 3873731 w 6741622"/>
              <a:gd name="connsiteY139" fmla="*/ 3009208 h 3582786"/>
              <a:gd name="connsiteX140" fmla="*/ 3911138 w 6741622"/>
              <a:gd name="connsiteY140" fmla="*/ 3009208 h 3582786"/>
              <a:gd name="connsiteX141" fmla="*/ 3911138 w 6741622"/>
              <a:gd name="connsiteY141" fmla="*/ 3100648 h 3582786"/>
              <a:gd name="connsiteX142" fmla="*/ 4077393 w 6741622"/>
              <a:gd name="connsiteY142" fmla="*/ 3100648 h 3582786"/>
              <a:gd name="connsiteX143" fmla="*/ 4077393 w 6741622"/>
              <a:gd name="connsiteY143" fmla="*/ 3167149 h 3582786"/>
              <a:gd name="connsiteX144" fmla="*/ 4493029 w 6741622"/>
              <a:gd name="connsiteY144" fmla="*/ 3167149 h 3582786"/>
              <a:gd name="connsiteX145" fmla="*/ 4493029 w 6741622"/>
              <a:gd name="connsiteY145" fmla="*/ 3291840 h 3582786"/>
              <a:gd name="connsiteX146" fmla="*/ 4804756 w 6741622"/>
              <a:gd name="connsiteY146" fmla="*/ 3291840 h 3582786"/>
              <a:gd name="connsiteX147" fmla="*/ 4804756 w 6741622"/>
              <a:gd name="connsiteY147" fmla="*/ 3582786 h 3582786"/>
              <a:gd name="connsiteX148" fmla="*/ 6741622 w 6741622"/>
              <a:gd name="connsiteY148" fmla="*/ 3582786 h 358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741622" h="3582786">
                <a:moveTo>
                  <a:pt x="0" y="0"/>
                </a:moveTo>
                <a:lnTo>
                  <a:pt x="112222" y="0"/>
                </a:lnTo>
                <a:lnTo>
                  <a:pt x="112222" y="29095"/>
                </a:lnTo>
                <a:lnTo>
                  <a:pt x="182880" y="29095"/>
                </a:lnTo>
                <a:lnTo>
                  <a:pt x="182880" y="74815"/>
                </a:lnTo>
                <a:lnTo>
                  <a:pt x="245225" y="74815"/>
                </a:lnTo>
                <a:lnTo>
                  <a:pt x="245225" y="112222"/>
                </a:lnTo>
                <a:lnTo>
                  <a:pt x="274320" y="112222"/>
                </a:lnTo>
                <a:lnTo>
                  <a:pt x="274320" y="157942"/>
                </a:lnTo>
                <a:lnTo>
                  <a:pt x="315884" y="157942"/>
                </a:lnTo>
                <a:lnTo>
                  <a:pt x="315884" y="203662"/>
                </a:lnTo>
                <a:lnTo>
                  <a:pt x="344978" y="203662"/>
                </a:lnTo>
                <a:lnTo>
                  <a:pt x="344978" y="203662"/>
                </a:lnTo>
                <a:lnTo>
                  <a:pt x="365760" y="224444"/>
                </a:lnTo>
                <a:lnTo>
                  <a:pt x="365760" y="278477"/>
                </a:lnTo>
                <a:lnTo>
                  <a:pt x="440575" y="278477"/>
                </a:lnTo>
                <a:lnTo>
                  <a:pt x="440575" y="344978"/>
                </a:lnTo>
                <a:lnTo>
                  <a:pt x="532015" y="344978"/>
                </a:lnTo>
                <a:lnTo>
                  <a:pt x="532015" y="411480"/>
                </a:lnTo>
                <a:lnTo>
                  <a:pt x="569422" y="411480"/>
                </a:lnTo>
                <a:lnTo>
                  <a:pt x="569422" y="436418"/>
                </a:lnTo>
                <a:lnTo>
                  <a:pt x="610985" y="436418"/>
                </a:lnTo>
                <a:lnTo>
                  <a:pt x="610985" y="465513"/>
                </a:lnTo>
                <a:lnTo>
                  <a:pt x="673331" y="465513"/>
                </a:lnTo>
                <a:lnTo>
                  <a:pt x="673331" y="511233"/>
                </a:lnTo>
                <a:lnTo>
                  <a:pt x="698269" y="511233"/>
                </a:lnTo>
                <a:lnTo>
                  <a:pt x="698269" y="569422"/>
                </a:lnTo>
                <a:lnTo>
                  <a:pt x="764771" y="569422"/>
                </a:lnTo>
                <a:lnTo>
                  <a:pt x="764771" y="590204"/>
                </a:lnTo>
                <a:lnTo>
                  <a:pt x="864524" y="590204"/>
                </a:lnTo>
                <a:lnTo>
                  <a:pt x="864524" y="631768"/>
                </a:lnTo>
                <a:lnTo>
                  <a:pt x="897775" y="631768"/>
                </a:lnTo>
                <a:lnTo>
                  <a:pt x="897775" y="685800"/>
                </a:lnTo>
                <a:lnTo>
                  <a:pt x="960120" y="685800"/>
                </a:lnTo>
                <a:lnTo>
                  <a:pt x="960120" y="727364"/>
                </a:lnTo>
                <a:lnTo>
                  <a:pt x="1034935" y="727364"/>
                </a:lnTo>
                <a:lnTo>
                  <a:pt x="1034935" y="756458"/>
                </a:lnTo>
                <a:lnTo>
                  <a:pt x="1147156" y="756458"/>
                </a:lnTo>
                <a:lnTo>
                  <a:pt x="1147156" y="773084"/>
                </a:lnTo>
                <a:lnTo>
                  <a:pt x="1184564" y="773084"/>
                </a:lnTo>
                <a:lnTo>
                  <a:pt x="1184564" y="806335"/>
                </a:lnTo>
                <a:lnTo>
                  <a:pt x="1242753" y="806335"/>
                </a:lnTo>
                <a:lnTo>
                  <a:pt x="1242753" y="806335"/>
                </a:lnTo>
                <a:lnTo>
                  <a:pt x="1241415" y="831273"/>
                </a:lnTo>
                <a:lnTo>
                  <a:pt x="1267691" y="834511"/>
                </a:lnTo>
                <a:cubicBezTo>
                  <a:pt x="1267779" y="847505"/>
                  <a:pt x="1267866" y="854495"/>
                  <a:pt x="1267954" y="867489"/>
                </a:cubicBezTo>
                <a:lnTo>
                  <a:pt x="1309255" y="864524"/>
                </a:lnTo>
                <a:lnTo>
                  <a:pt x="1309255" y="897775"/>
                </a:lnTo>
                <a:lnTo>
                  <a:pt x="1375756" y="897775"/>
                </a:lnTo>
                <a:lnTo>
                  <a:pt x="1375756" y="935182"/>
                </a:lnTo>
                <a:lnTo>
                  <a:pt x="1409007" y="935182"/>
                </a:lnTo>
                <a:lnTo>
                  <a:pt x="1409007" y="976746"/>
                </a:lnTo>
                <a:lnTo>
                  <a:pt x="1450571" y="976746"/>
                </a:lnTo>
                <a:lnTo>
                  <a:pt x="1450571" y="1009997"/>
                </a:lnTo>
                <a:lnTo>
                  <a:pt x="1483822" y="1009997"/>
                </a:lnTo>
                <a:lnTo>
                  <a:pt x="1483822" y="1064029"/>
                </a:lnTo>
                <a:lnTo>
                  <a:pt x="1517073" y="1064029"/>
                </a:lnTo>
                <a:lnTo>
                  <a:pt x="1517073" y="1155469"/>
                </a:lnTo>
                <a:lnTo>
                  <a:pt x="1537855" y="1155469"/>
                </a:lnTo>
                <a:lnTo>
                  <a:pt x="1537855" y="1188720"/>
                </a:lnTo>
                <a:lnTo>
                  <a:pt x="1579418" y="1188720"/>
                </a:lnTo>
                <a:lnTo>
                  <a:pt x="1579418" y="1230284"/>
                </a:lnTo>
                <a:lnTo>
                  <a:pt x="1625138" y="1230284"/>
                </a:lnTo>
                <a:lnTo>
                  <a:pt x="1625138" y="1263535"/>
                </a:lnTo>
                <a:lnTo>
                  <a:pt x="1687484" y="1263535"/>
                </a:lnTo>
                <a:lnTo>
                  <a:pt x="1687484" y="1288473"/>
                </a:lnTo>
                <a:lnTo>
                  <a:pt x="1720735" y="1288473"/>
                </a:lnTo>
                <a:lnTo>
                  <a:pt x="1720735" y="1334193"/>
                </a:lnTo>
                <a:lnTo>
                  <a:pt x="1753985" y="1334193"/>
                </a:lnTo>
                <a:lnTo>
                  <a:pt x="1753985" y="1359131"/>
                </a:lnTo>
                <a:lnTo>
                  <a:pt x="1824644" y="1359131"/>
                </a:lnTo>
                <a:lnTo>
                  <a:pt x="1824644" y="1375757"/>
                </a:lnTo>
                <a:lnTo>
                  <a:pt x="1866207" y="1375757"/>
                </a:lnTo>
                <a:lnTo>
                  <a:pt x="1866207" y="1458884"/>
                </a:lnTo>
                <a:lnTo>
                  <a:pt x="1891145" y="1458884"/>
                </a:lnTo>
                <a:lnTo>
                  <a:pt x="1891145" y="1504604"/>
                </a:lnTo>
                <a:lnTo>
                  <a:pt x="1916084" y="1504604"/>
                </a:lnTo>
                <a:lnTo>
                  <a:pt x="1916084" y="1529542"/>
                </a:lnTo>
                <a:lnTo>
                  <a:pt x="1932709" y="1529542"/>
                </a:lnTo>
                <a:lnTo>
                  <a:pt x="1932709" y="1575262"/>
                </a:lnTo>
                <a:lnTo>
                  <a:pt x="1986742" y="1575262"/>
                </a:lnTo>
                <a:lnTo>
                  <a:pt x="1986742" y="1604357"/>
                </a:lnTo>
                <a:lnTo>
                  <a:pt x="2003367" y="1604357"/>
                </a:lnTo>
                <a:lnTo>
                  <a:pt x="2003367" y="1658389"/>
                </a:lnTo>
                <a:lnTo>
                  <a:pt x="2061556" y="1658389"/>
                </a:lnTo>
                <a:lnTo>
                  <a:pt x="2061556" y="1679171"/>
                </a:lnTo>
                <a:lnTo>
                  <a:pt x="2061556" y="1679171"/>
                </a:lnTo>
                <a:lnTo>
                  <a:pt x="2061556" y="1733204"/>
                </a:lnTo>
                <a:lnTo>
                  <a:pt x="2148840" y="1733204"/>
                </a:lnTo>
                <a:lnTo>
                  <a:pt x="2148840" y="1778924"/>
                </a:lnTo>
                <a:lnTo>
                  <a:pt x="2182091" y="1778924"/>
                </a:lnTo>
                <a:cubicBezTo>
                  <a:pt x="2182091" y="1788622"/>
                  <a:pt x="2183091" y="1791469"/>
                  <a:pt x="2184092" y="1804015"/>
                </a:cubicBezTo>
                <a:cubicBezTo>
                  <a:pt x="2189094" y="1807530"/>
                  <a:pt x="2217568" y="1809147"/>
                  <a:pt x="2216107" y="1810020"/>
                </a:cubicBezTo>
                <a:cubicBezTo>
                  <a:pt x="2216647" y="1804890"/>
                  <a:pt x="2215597" y="1826851"/>
                  <a:pt x="2215342" y="1841269"/>
                </a:cubicBezTo>
                <a:lnTo>
                  <a:pt x="2281844" y="1841269"/>
                </a:lnTo>
                <a:lnTo>
                  <a:pt x="2281844" y="1874520"/>
                </a:lnTo>
                <a:lnTo>
                  <a:pt x="2356658" y="1874520"/>
                </a:lnTo>
                <a:lnTo>
                  <a:pt x="2356658" y="1903615"/>
                </a:lnTo>
                <a:lnTo>
                  <a:pt x="2410691" y="1903615"/>
                </a:lnTo>
                <a:lnTo>
                  <a:pt x="2410691" y="1965960"/>
                </a:lnTo>
                <a:lnTo>
                  <a:pt x="2464724" y="1965960"/>
                </a:lnTo>
                <a:lnTo>
                  <a:pt x="2464724" y="2053244"/>
                </a:lnTo>
                <a:lnTo>
                  <a:pt x="2493818" y="2053244"/>
                </a:lnTo>
                <a:lnTo>
                  <a:pt x="2493818" y="2103120"/>
                </a:lnTo>
                <a:lnTo>
                  <a:pt x="2514600" y="2103120"/>
                </a:lnTo>
                <a:lnTo>
                  <a:pt x="2514600" y="2144684"/>
                </a:lnTo>
                <a:lnTo>
                  <a:pt x="2531225" y="2144684"/>
                </a:lnTo>
                <a:lnTo>
                  <a:pt x="2531225" y="2190404"/>
                </a:lnTo>
                <a:lnTo>
                  <a:pt x="2556164" y="2190404"/>
                </a:lnTo>
                <a:lnTo>
                  <a:pt x="2556164" y="2215342"/>
                </a:lnTo>
                <a:lnTo>
                  <a:pt x="2618509" y="2215342"/>
                </a:lnTo>
                <a:lnTo>
                  <a:pt x="2618509" y="2302626"/>
                </a:lnTo>
                <a:lnTo>
                  <a:pt x="2655916" y="2302626"/>
                </a:lnTo>
                <a:lnTo>
                  <a:pt x="2655916" y="2335877"/>
                </a:lnTo>
                <a:cubicBezTo>
                  <a:pt x="2675673" y="2334543"/>
                  <a:pt x="2727444" y="2333208"/>
                  <a:pt x="2725192" y="2337877"/>
                </a:cubicBezTo>
                <a:cubicBezTo>
                  <a:pt x="2723399" y="2339544"/>
                  <a:pt x="2724191" y="2360888"/>
                  <a:pt x="2731195" y="2361890"/>
                </a:cubicBezTo>
                <a:cubicBezTo>
                  <a:pt x="2737431" y="2369603"/>
                  <a:pt x="2790720" y="2357432"/>
                  <a:pt x="2802625" y="2368145"/>
                </a:cubicBezTo>
                <a:cubicBezTo>
                  <a:pt x="2806526" y="2366853"/>
                  <a:pt x="2798313" y="2428366"/>
                  <a:pt x="2802626" y="2426171"/>
                </a:cubicBezTo>
                <a:cubicBezTo>
                  <a:pt x="2806939" y="2423976"/>
                  <a:pt x="2913895" y="2422660"/>
                  <a:pt x="2936549" y="2427007"/>
                </a:cubicBezTo>
                <a:cubicBezTo>
                  <a:pt x="2941195" y="2425352"/>
                  <a:pt x="2937882" y="2443839"/>
                  <a:pt x="2938549" y="2452255"/>
                </a:cubicBezTo>
                <a:lnTo>
                  <a:pt x="2988425" y="2452255"/>
                </a:lnTo>
                <a:lnTo>
                  <a:pt x="2988425" y="2552008"/>
                </a:lnTo>
                <a:lnTo>
                  <a:pt x="3017520" y="2552008"/>
                </a:lnTo>
                <a:lnTo>
                  <a:pt x="3017520" y="2593571"/>
                </a:lnTo>
                <a:lnTo>
                  <a:pt x="3063240" y="2593571"/>
                </a:lnTo>
                <a:lnTo>
                  <a:pt x="3063240" y="2626822"/>
                </a:lnTo>
                <a:lnTo>
                  <a:pt x="3129742" y="2626822"/>
                </a:lnTo>
                <a:lnTo>
                  <a:pt x="3129742" y="2664229"/>
                </a:lnTo>
                <a:lnTo>
                  <a:pt x="3262745" y="2664229"/>
                </a:lnTo>
                <a:lnTo>
                  <a:pt x="3262745" y="2705793"/>
                </a:lnTo>
                <a:lnTo>
                  <a:pt x="3304309" y="2705793"/>
                </a:lnTo>
                <a:lnTo>
                  <a:pt x="3304309" y="2743200"/>
                </a:lnTo>
                <a:lnTo>
                  <a:pt x="3628505" y="2743200"/>
                </a:lnTo>
                <a:lnTo>
                  <a:pt x="3628505" y="2780608"/>
                </a:lnTo>
                <a:lnTo>
                  <a:pt x="3695007" y="2780608"/>
                </a:lnTo>
                <a:lnTo>
                  <a:pt x="3695007" y="2838797"/>
                </a:lnTo>
                <a:lnTo>
                  <a:pt x="3773978" y="2838797"/>
                </a:lnTo>
                <a:lnTo>
                  <a:pt x="3773978" y="2951018"/>
                </a:lnTo>
                <a:lnTo>
                  <a:pt x="3873731" y="2951018"/>
                </a:lnTo>
                <a:lnTo>
                  <a:pt x="3873731" y="3009208"/>
                </a:lnTo>
                <a:lnTo>
                  <a:pt x="3911138" y="3009208"/>
                </a:lnTo>
                <a:lnTo>
                  <a:pt x="3911138" y="3100648"/>
                </a:lnTo>
                <a:lnTo>
                  <a:pt x="4077393" y="3100648"/>
                </a:lnTo>
                <a:lnTo>
                  <a:pt x="4077393" y="3167149"/>
                </a:lnTo>
                <a:lnTo>
                  <a:pt x="4493029" y="3167149"/>
                </a:lnTo>
                <a:lnTo>
                  <a:pt x="4493029" y="3291840"/>
                </a:lnTo>
                <a:lnTo>
                  <a:pt x="4804756" y="3291840"/>
                </a:lnTo>
                <a:lnTo>
                  <a:pt x="4804756" y="3582786"/>
                </a:lnTo>
                <a:lnTo>
                  <a:pt x="6741622" y="3582786"/>
                </a:lnTo>
              </a:path>
            </a:pathLst>
          </a:cu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endParaRPr>
          </a:p>
        </p:txBody>
      </p:sp>
      <p:sp>
        <p:nvSpPr>
          <p:cNvPr id="31" name="TextBox 30"/>
          <p:cNvSpPr txBox="1"/>
          <p:nvPr/>
        </p:nvSpPr>
        <p:spPr bwMode="auto">
          <a:xfrm>
            <a:off x="2055377" y="1425058"/>
            <a:ext cx="535724" cy="369332"/>
          </a:xfrm>
          <a:prstGeom prst="rect">
            <a:avLst/>
          </a:prstGeom>
          <a:noFill/>
          <a:ln>
            <a:noFill/>
          </a:ln>
        </p:spPr>
        <p:txBody>
          <a:bodyPr vert="horz" wrap="none" lIns="91440" tIns="45720" rIns="91440" bIns="45720" numCol="1" rtlCol="0" anchor="b" anchorCtr="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32" name="TextBox 31"/>
          <p:cNvSpPr txBox="1"/>
          <p:nvPr/>
        </p:nvSpPr>
        <p:spPr bwMode="auto">
          <a:xfrm>
            <a:off x="2172397" y="2204559"/>
            <a:ext cx="418704" cy="369332"/>
          </a:xfrm>
          <a:prstGeom prst="rect">
            <a:avLst/>
          </a:prstGeom>
          <a:noFill/>
          <a:ln>
            <a:noFill/>
          </a:ln>
        </p:spPr>
        <p:txBody>
          <a:bodyPr vert="horz" wrap="none" lIns="91440" tIns="45720" rIns="91440" bIns="45720" numCol="1" rtlCol="0" anchor="b" anchorCtr="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33" name="TextBox 32"/>
          <p:cNvSpPr txBox="1"/>
          <p:nvPr/>
        </p:nvSpPr>
        <p:spPr bwMode="auto">
          <a:xfrm>
            <a:off x="2172397" y="2984060"/>
            <a:ext cx="418704" cy="369332"/>
          </a:xfrm>
          <a:prstGeom prst="rect">
            <a:avLst/>
          </a:prstGeom>
          <a:noFill/>
          <a:ln>
            <a:noFill/>
          </a:ln>
        </p:spPr>
        <p:txBody>
          <a:bodyPr vert="horz" wrap="none" lIns="91440" tIns="45720" rIns="91440" bIns="45720" numCol="1" rtlCol="0" anchor="b" anchorCtr="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34" name="TextBox 33"/>
          <p:cNvSpPr txBox="1"/>
          <p:nvPr/>
        </p:nvSpPr>
        <p:spPr bwMode="auto">
          <a:xfrm>
            <a:off x="2172397" y="3763561"/>
            <a:ext cx="418704" cy="369332"/>
          </a:xfrm>
          <a:prstGeom prst="rect">
            <a:avLst/>
          </a:prstGeom>
          <a:noFill/>
          <a:ln>
            <a:noFill/>
          </a:ln>
        </p:spPr>
        <p:txBody>
          <a:bodyPr vert="horz" wrap="none" lIns="91440" tIns="45720" rIns="91440" bIns="45720" numCol="1" rtlCol="0" anchor="b" anchorCtr="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35" name="TextBox 34"/>
          <p:cNvSpPr txBox="1"/>
          <p:nvPr/>
        </p:nvSpPr>
        <p:spPr bwMode="auto">
          <a:xfrm>
            <a:off x="2172397" y="4543062"/>
            <a:ext cx="418704" cy="369332"/>
          </a:xfrm>
          <a:prstGeom prst="rect">
            <a:avLst/>
          </a:prstGeom>
          <a:noFill/>
          <a:ln>
            <a:noFill/>
          </a:ln>
        </p:spPr>
        <p:txBody>
          <a:bodyPr vert="horz" wrap="none" lIns="91440" tIns="45720" rIns="91440" bIns="45720" numCol="1" rtlCol="0" anchor="b" anchorCtr="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36" name="TextBox 35"/>
          <p:cNvSpPr txBox="1"/>
          <p:nvPr/>
        </p:nvSpPr>
        <p:spPr bwMode="auto">
          <a:xfrm>
            <a:off x="2304829" y="5322561"/>
            <a:ext cx="312906" cy="369332"/>
          </a:xfrm>
          <a:prstGeom prst="rect">
            <a:avLst/>
          </a:prstGeom>
          <a:noFill/>
          <a:ln>
            <a:noFill/>
          </a:ln>
        </p:spPr>
        <p:txBody>
          <a:bodyPr vert="horz" wrap="none" lIns="91440" tIns="45720" rIns="91440" bIns="45720" numCol="1" rtlCol="0" anchor="b" anchorCtr="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37" name="TextBox 36"/>
          <p:cNvSpPr txBox="1"/>
          <p:nvPr/>
        </p:nvSpPr>
        <p:spPr bwMode="auto">
          <a:xfrm>
            <a:off x="2497491" y="5549987"/>
            <a:ext cx="312906" cy="369332"/>
          </a:xfrm>
          <a:prstGeom prst="rect">
            <a:avLst/>
          </a:prstGeom>
          <a:noFill/>
          <a:ln>
            <a:noFill/>
          </a:ln>
        </p:spPr>
        <p:txBody>
          <a:bodyPr vert="horz" wrap="none" lIns="91440" tIns="45720" rIns="91440" bIns="45720" numCol="1" rtlCol="0" anchor="b"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38" name="TextBox 37"/>
          <p:cNvSpPr txBox="1"/>
          <p:nvPr/>
        </p:nvSpPr>
        <p:spPr bwMode="auto">
          <a:xfrm>
            <a:off x="3161027" y="5567743"/>
            <a:ext cx="418704" cy="369332"/>
          </a:xfrm>
          <a:prstGeom prst="rect">
            <a:avLst/>
          </a:prstGeom>
          <a:noFill/>
          <a:ln>
            <a:noFill/>
          </a:ln>
        </p:spPr>
        <p:txBody>
          <a:bodyPr vert="horz" wrap="none" lIns="91440" tIns="45720" rIns="91440" bIns="45720" numCol="1" rtlCol="0" anchor="b"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39" name="TextBox 38"/>
          <p:cNvSpPr txBox="1"/>
          <p:nvPr/>
        </p:nvSpPr>
        <p:spPr bwMode="auto">
          <a:xfrm>
            <a:off x="3894176" y="5567743"/>
            <a:ext cx="418704" cy="369332"/>
          </a:xfrm>
          <a:prstGeom prst="rect">
            <a:avLst/>
          </a:prstGeom>
          <a:noFill/>
          <a:ln>
            <a:noFill/>
          </a:ln>
        </p:spPr>
        <p:txBody>
          <a:bodyPr vert="horz" wrap="none" lIns="91440" tIns="45720" rIns="91440" bIns="45720" numCol="1" rtlCol="0" anchor="b"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40" name="TextBox 39"/>
          <p:cNvSpPr txBox="1"/>
          <p:nvPr/>
        </p:nvSpPr>
        <p:spPr bwMode="auto">
          <a:xfrm>
            <a:off x="4627325" y="5567743"/>
            <a:ext cx="418704" cy="369332"/>
          </a:xfrm>
          <a:prstGeom prst="rect">
            <a:avLst/>
          </a:prstGeom>
          <a:noFill/>
          <a:ln>
            <a:noFill/>
          </a:ln>
        </p:spPr>
        <p:txBody>
          <a:bodyPr vert="horz" wrap="none" lIns="91440" tIns="45720" rIns="91440" bIns="45720" numCol="1" rtlCol="0" anchor="b"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41" name="TextBox 40"/>
          <p:cNvSpPr txBox="1"/>
          <p:nvPr/>
        </p:nvSpPr>
        <p:spPr bwMode="auto">
          <a:xfrm>
            <a:off x="5360474" y="5567743"/>
            <a:ext cx="418704" cy="369332"/>
          </a:xfrm>
          <a:prstGeom prst="rect">
            <a:avLst/>
          </a:prstGeom>
          <a:noFill/>
          <a:ln>
            <a:noFill/>
          </a:ln>
        </p:spPr>
        <p:txBody>
          <a:bodyPr vert="horz" wrap="none" lIns="91440" tIns="45720" rIns="91440" bIns="45720" numCol="1" rtlCol="0" anchor="b"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a:t>
            </a:r>
          </a:p>
        </p:txBody>
      </p:sp>
      <p:sp>
        <p:nvSpPr>
          <p:cNvPr id="42" name="TextBox 41"/>
          <p:cNvSpPr txBox="1"/>
          <p:nvPr/>
        </p:nvSpPr>
        <p:spPr bwMode="auto">
          <a:xfrm>
            <a:off x="6093623" y="5567743"/>
            <a:ext cx="418704" cy="369332"/>
          </a:xfrm>
          <a:prstGeom prst="rect">
            <a:avLst/>
          </a:prstGeom>
          <a:noFill/>
          <a:ln>
            <a:noFill/>
          </a:ln>
        </p:spPr>
        <p:txBody>
          <a:bodyPr vert="horz" wrap="none" lIns="91440" tIns="45720" rIns="91440" bIns="45720" numCol="1" rtlCol="0" anchor="b"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43" name="TextBox 42"/>
          <p:cNvSpPr txBox="1"/>
          <p:nvPr/>
        </p:nvSpPr>
        <p:spPr bwMode="auto">
          <a:xfrm>
            <a:off x="6826772" y="5567743"/>
            <a:ext cx="418704" cy="369332"/>
          </a:xfrm>
          <a:prstGeom prst="rect">
            <a:avLst/>
          </a:prstGeom>
          <a:noFill/>
          <a:ln>
            <a:noFill/>
          </a:ln>
        </p:spPr>
        <p:txBody>
          <a:bodyPr vert="horz" wrap="none" lIns="91440" tIns="45720" rIns="91440" bIns="45720" numCol="1" rtlCol="0" anchor="b"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72</a:t>
            </a:r>
          </a:p>
        </p:txBody>
      </p:sp>
      <p:sp>
        <p:nvSpPr>
          <p:cNvPr id="44" name="TextBox 43"/>
          <p:cNvSpPr txBox="1"/>
          <p:nvPr/>
        </p:nvSpPr>
        <p:spPr bwMode="auto">
          <a:xfrm>
            <a:off x="7559921" y="5567743"/>
            <a:ext cx="418704" cy="369332"/>
          </a:xfrm>
          <a:prstGeom prst="rect">
            <a:avLst/>
          </a:prstGeom>
          <a:noFill/>
          <a:ln>
            <a:noFill/>
          </a:ln>
        </p:spPr>
        <p:txBody>
          <a:bodyPr vert="horz" wrap="none" lIns="91440" tIns="45720" rIns="91440" bIns="45720" numCol="1" rtlCol="0" anchor="b"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84</a:t>
            </a:r>
          </a:p>
        </p:txBody>
      </p:sp>
      <p:sp>
        <p:nvSpPr>
          <p:cNvPr id="45" name="TextBox 44"/>
          <p:cNvSpPr txBox="1"/>
          <p:nvPr/>
        </p:nvSpPr>
        <p:spPr bwMode="auto">
          <a:xfrm>
            <a:off x="8293070" y="5567743"/>
            <a:ext cx="418704" cy="369332"/>
          </a:xfrm>
          <a:prstGeom prst="rect">
            <a:avLst/>
          </a:prstGeom>
          <a:noFill/>
          <a:ln>
            <a:noFill/>
          </a:ln>
        </p:spPr>
        <p:txBody>
          <a:bodyPr vert="horz" wrap="none" lIns="91440" tIns="45720" rIns="91440" bIns="45720" numCol="1" rtlCol="0" anchor="b"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96</a:t>
            </a:r>
          </a:p>
        </p:txBody>
      </p:sp>
      <p:sp>
        <p:nvSpPr>
          <p:cNvPr id="46" name="TextBox 45"/>
          <p:cNvSpPr txBox="1"/>
          <p:nvPr/>
        </p:nvSpPr>
        <p:spPr bwMode="auto">
          <a:xfrm>
            <a:off x="8984420" y="5567743"/>
            <a:ext cx="535724" cy="369332"/>
          </a:xfrm>
          <a:prstGeom prst="rect">
            <a:avLst/>
          </a:prstGeom>
          <a:noFill/>
          <a:ln>
            <a:noFill/>
          </a:ln>
        </p:spPr>
        <p:txBody>
          <a:bodyPr vert="horz" wrap="none" lIns="91440" tIns="45720" rIns="91440" bIns="45720" numCol="1" rtlCol="0" anchor="b"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108</a:t>
            </a:r>
          </a:p>
        </p:txBody>
      </p:sp>
      <p:sp>
        <p:nvSpPr>
          <p:cNvPr id="47" name="TextBox 46"/>
          <p:cNvSpPr txBox="1"/>
          <p:nvPr/>
        </p:nvSpPr>
        <p:spPr bwMode="auto">
          <a:xfrm>
            <a:off x="4830489" y="5881787"/>
            <a:ext cx="2218876" cy="369332"/>
          </a:xfrm>
          <a:prstGeom prst="rect">
            <a:avLst/>
          </a:prstGeom>
          <a:noFill/>
          <a:ln>
            <a:noFill/>
          </a:ln>
        </p:spPr>
        <p:txBody>
          <a:bodyPr vert="horz" wrap="none" lIns="91440" tIns="45720" rIns="91440" bIns="45720" numCol="1" rtlCol="0" anchor="b"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 From Study Entry</a:t>
            </a:r>
          </a:p>
        </p:txBody>
      </p:sp>
      <p:sp>
        <p:nvSpPr>
          <p:cNvPr id="48" name="TextBox 47"/>
          <p:cNvSpPr txBox="1"/>
          <p:nvPr/>
        </p:nvSpPr>
        <p:spPr bwMode="auto">
          <a:xfrm>
            <a:off x="1692127" y="2886971"/>
            <a:ext cx="461665" cy="1469312"/>
          </a:xfrm>
          <a:prstGeom prst="rect">
            <a:avLst/>
          </a:prstGeom>
          <a:noFill/>
          <a:ln>
            <a:noFill/>
          </a:ln>
        </p:spPr>
        <p:txBody>
          <a:bodyPr vert="vert270" wrap="none" lIns="91440" tIns="45720" rIns="91440" bIns="45720" numCol="1" rtlCol="0" anchor="b"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Event Free (%)</a:t>
            </a:r>
          </a:p>
        </p:txBody>
      </p:sp>
      <p:sp>
        <p:nvSpPr>
          <p:cNvPr id="2" name="Title 1"/>
          <p:cNvSpPr>
            <a:spLocks noGrp="1"/>
          </p:cNvSpPr>
          <p:nvPr>
            <p:ph type="title"/>
          </p:nvPr>
        </p:nvSpPr>
        <p:spPr>
          <a:xfrm>
            <a:off x="609759" y="238127"/>
            <a:ext cx="11141055" cy="1103313"/>
          </a:xfrm>
        </p:spPr>
        <p:txBody>
          <a:bodyPr/>
          <a:lstStyle/>
          <a:p>
            <a:r>
              <a:rPr lang="en-US" dirty="0"/>
              <a:t>CALGB/SWOG 80405 (FOLFIRI/FOLFOX + Bev or Cetuximab): OS by Tumor Location (RAS WT)</a:t>
            </a:r>
          </a:p>
        </p:txBody>
      </p:sp>
      <p:graphicFrame>
        <p:nvGraphicFramePr>
          <p:cNvPr id="51" name="Table 50"/>
          <p:cNvGraphicFramePr>
            <a:graphicFrameLocks noGrp="1"/>
          </p:cNvGraphicFramePr>
          <p:nvPr/>
        </p:nvGraphicFramePr>
        <p:xfrm>
          <a:off x="5741889" y="2615936"/>
          <a:ext cx="5212080" cy="481584"/>
        </p:xfrm>
        <a:graphic>
          <a:graphicData uri="http://schemas.openxmlformats.org/drawingml/2006/table">
            <a:tbl>
              <a:tblPr firstRow="1" bandRow="1"/>
              <a:tblGrid>
                <a:gridCol w="128016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tblGrid>
              <a:tr h="228600">
                <a:tc>
                  <a:txBody>
                    <a:bodyPr/>
                    <a:lstStyle>
                      <a:lvl1pPr marL="0" algn="l" defTabSz="457200" rtl="0" eaLnBrk="1" latinLnBrk="0" hangingPunct="1">
                        <a:defRPr sz="1800" b="1" kern="1200">
                          <a:solidFill>
                            <a:schemeClr val="lt1"/>
                          </a:solidFill>
                          <a:latin typeface="Arial"/>
                          <a:ea typeface=""/>
                          <a:cs typeface=""/>
                        </a:defRPr>
                      </a:lvl1pPr>
                      <a:lvl2pPr marL="457200" algn="l" defTabSz="457200" rtl="0" eaLnBrk="1" latinLnBrk="0" hangingPunct="1">
                        <a:defRPr sz="1800" b="1" kern="1200">
                          <a:solidFill>
                            <a:schemeClr val="lt1"/>
                          </a:solidFill>
                          <a:latin typeface="Arial"/>
                          <a:ea typeface=""/>
                          <a:cs typeface=""/>
                        </a:defRPr>
                      </a:lvl2pPr>
                      <a:lvl3pPr marL="914400" algn="l" defTabSz="457200" rtl="0" eaLnBrk="1" latinLnBrk="0" hangingPunct="1">
                        <a:defRPr sz="1800" b="1" kern="1200">
                          <a:solidFill>
                            <a:schemeClr val="lt1"/>
                          </a:solidFill>
                          <a:latin typeface="Arial"/>
                          <a:ea typeface=""/>
                          <a:cs typeface=""/>
                        </a:defRPr>
                      </a:lvl3pPr>
                      <a:lvl4pPr marL="1371600" algn="l" defTabSz="457200" rtl="0" eaLnBrk="1" latinLnBrk="0" hangingPunct="1">
                        <a:defRPr sz="1800" b="1" kern="1200">
                          <a:solidFill>
                            <a:schemeClr val="lt1"/>
                          </a:solidFill>
                          <a:latin typeface="Arial"/>
                          <a:ea typeface=""/>
                          <a:cs typeface=""/>
                        </a:defRPr>
                      </a:lvl4pPr>
                      <a:lvl5pPr marL="1828800" algn="l" defTabSz="457200" rtl="0" eaLnBrk="1" latinLnBrk="0" hangingPunct="1">
                        <a:defRPr sz="1800" b="1" kern="1200">
                          <a:solidFill>
                            <a:schemeClr val="lt1"/>
                          </a:solidFill>
                          <a:latin typeface="Arial"/>
                          <a:ea typeface=""/>
                          <a:cs typeface=""/>
                        </a:defRPr>
                      </a:lvl5pPr>
                      <a:lvl6pPr marL="2286000" algn="l" defTabSz="457200" rtl="0" eaLnBrk="1" latinLnBrk="0" hangingPunct="1">
                        <a:defRPr sz="1800" b="1" kern="1200">
                          <a:solidFill>
                            <a:schemeClr val="lt1"/>
                          </a:solidFill>
                          <a:latin typeface="Arial"/>
                          <a:ea typeface=""/>
                          <a:cs typeface=""/>
                        </a:defRPr>
                      </a:lvl6pPr>
                      <a:lvl7pPr marL="2743200" algn="l" defTabSz="457200" rtl="0" eaLnBrk="1" latinLnBrk="0" hangingPunct="1">
                        <a:defRPr sz="1800" b="1" kern="1200">
                          <a:solidFill>
                            <a:schemeClr val="lt1"/>
                          </a:solidFill>
                          <a:latin typeface="Arial"/>
                          <a:ea typeface=""/>
                          <a:cs typeface=""/>
                        </a:defRPr>
                      </a:lvl7pPr>
                      <a:lvl8pPr marL="3200400" algn="l" defTabSz="457200" rtl="0" eaLnBrk="1" latinLnBrk="0" hangingPunct="1">
                        <a:defRPr sz="1800" b="1" kern="1200">
                          <a:solidFill>
                            <a:schemeClr val="lt1"/>
                          </a:solidFill>
                          <a:latin typeface="Arial"/>
                          <a:ea typeface=""/>
                          <a:cs typeface=""/>
                        </a:defRPr>
                      </a:lvl8pPr>
                      <a:lvl9pPr marL="3657600" algn="l" defTabSz="457200" rtl="0" eaLnBrk="1" latinLnBrk="0" hangingPunct="1">
                        <a:defRPr sz="1800" b="1" kern="1200">
                          <a:solidFill>
                            <a:schemeClr val="lt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Calibri" panose="020F0502020204030204" pitchFamily="34" charset="0"/>
                          <a:cs typeface="Arial" panose="020B0604020202020204" pitchFamily="34" charset="0"/>
                        </a:rPr>
                        <a:t>Bevacizumab</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Calibri" panose="020F0502020204030204" pitchFamily="34" charset="0"/>
                          <a:cs typeface="Arial" panose="020B0604020202020204" pitchFamily="34" charset="0"/>
                        </a:rPr>
                        <a:t>(n = 152</a:t>
                      </a:r>
                      <a:r>
                        <a:rPr lang="en-US" sz="1400" b="0" baseline="0" dirty="0">
                          <a:solidFill>
                            <a:schemeClr val="bg1"/>
                          </a:solidFill>
                          <a:latin typeface="Calibri" panose="020F0502020204030204" pitchFamily="34" charset="0"/>
                          <a:cs typeface="Arial" panose="020B0604020202020204" pitchFamily="34" charset="0"/>
                        </a:rPr>
                        <a:t> vs 78)</a:t>
                      </a:r>
                      <a:endParaRPr lang="en-US" sz="1400" b="0" dirty="0">
                        <a:solidFill>
                          <a:schemeClr val="bg1"/>
                        </a:solidFill>
                        <a:latin typeface="Calibri" panose="020F0502020204030204" pitchFamily="34" charset="0"/>
                        <a:cs typeface="Arial" panose="020B0604020202020204" pitchFamily="34" charset="0"/>
                      </a:endParaRP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a:ea typeface=""/>
                          <a:cs typeface=""/>
                        </a:defRPr>
                      </a:lvl1pPr>
                      <a:lvl2pPr marL="457200" algn="l" defTabSz="457200" rtl="0" eaLnBrk="1" latinLnBrk="0" hangingPunct="1">
                        <a:defRPr sz="1800" b="1" kern="1200">
                          <a:solidFill>
                            <a:schemeClr val="lt1"/>
                          </a:solidFill>
                          <a:latin typeface="Arial"/>
                          <a:ea typeface=""/>
                          <a:cs typeface=""/>
                        </a:defRPr>
                      </a:lvl2pPr>
                      <a:lvl3pPr marL="914400" algn="l" defTabSz="457200" rtl="0" eaLnBrk="1" latinLnBrk="0" hangingPunct="1">
                        <a:defRPr sz="1800" b="1" kern="1200">
                          <a:solidFill>
                            <a:schemeClr val="lt1"/>
                          </a:solidFill>
                          <a:latin typeface="Arial"/>
                          <a:ea typeface=""/>
                          <a:cs typeface=""/>
                        </a:defRPr>
                      </a:lvl3pPr>
                      <a:lvl4pPr marL="1371600" algn="l" defTabSz="457200" rtl="0" eaLnBrk="1" latinLnBrk="0" hangingPunct="1">
                        <a:defRPr sz="1800" b="1" kern="1200">
                          <a:solidFill>
                            <a:schemeClr val="lt1"/>
                          </a:solidFill>
                          <a:latin typeface="Arial"/>
                          <a:ea typeface=""/>
                          <a:cs typeface=""/>
                        </a:defRPr>
                      </a:lvl4pPr>
                      <a:lvl5pPr marL="1828800" algn="l" defTabSz="457200" rtl="0" eaLnBrk="1" latinLnBrk="0" hangingPunct="1">
                        <a:defRPr sz="1800" b="1" kern="1200">
                          <a:solidFill>
                            <a:schemeClr val="lt1"/>
                          </a:solidFill>
                          <a:latin typeface="Arial"/>
                          <a:ea typeface=""/>
                          <a:cs typeface=""/>
                        </a:defRPr>
                      </a:lvl5pPr>
                      <a:lvl6pPr marL="2286000" algn="l" defTabSz="457200" rtl="0" eaLnBrk="1" latinLnBrk="0" hangingPunct="1">
                        <a:defRPr sz="1800" b="1" kern="1200">
                          <a:solidFill>
                            <a:schemeClr val="lt1"/>
                          </a:solidFill>
                          <a:latin typeface="Arial"/>
                          <a:ea typeface=""/>
                          <a:cs typeface=""/>
                        </a:defRPr>
                      </a:lvl6pPr>
                      <a:lvl7pPr marL="2743200" algn="l" defTabSz="457200" rtl="0" eaLnBrk="1" latinLnBrk="0" hangingPunct="1">
                        <a:defRPr sz="1800" b="1" kern="1200">
                          <a:solidFill>
                            <a:schemeClr val="lt1"/>
                          </a:solidFill>
                          <a:latin typeface="Arial"/>
                          <a:ea typeface=""/>
                          <a:cs typeface=""/>
                        </a:defRPr>
                      </a:lvl7pPr>
                      <a:lvl8pPr marL="3200400" algn="l" defTabSz="457200" rtl="0" eaLnBrk="1" latinLnBrk="0" hangingPunct="1">
                        <a:defRPr sz="1800" b="1" kern="1200">
                          <a:solidFill>
                            <a:schemeClr val="lt1"/>
                          </a:solidFill>
                          <a:latin typeface="Arial"/>
                          <a:ea typeface=""/>
                          <a:cs typeface=""/>
                        </a:defRPr>
                      </a:lvl8pPr>
                      <a:lvl9pPr marL="3657600" algn="l" defTabSz="457200" rtl="0" eaLnBrk="1" latinLnBrk="0" hangingPunct="1">
                        <a:defRPr sz="1800" b="1" kern="1200">
                          <a:solidFill>
                            <a:schemeClr val="lt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cap="none" normalizeH="0" baseline="0" dirty="0">
                          <a:ln>
                            <a:noFill/>
                          </a:ln>
                          <a:solidFill>
                            <a:schemeClr val="accent4"/>
                          </a:solidFill>
                          <a:effectLst/>
                          <a:latin typeface="Calibri" panose="020F0502020204030204" pitchFamily="34" charset="0"/>
                          <a:ea typeface="ＭＳ Ｐゴシック" pitchFamily="34" charset="-128"/>
                          <a:cs typeface="Arial" panose="020B0604020202020204" pitchFamily="34" charset="0"/>
                        </a:rPr>
                        <a:t>32.6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cap="none" normalizeH="0" baseline="0" dirty="0">
                          <a:ln>
                            <a:noFill/>
                          </a:ln>
                          <a:solidFill>
                            <a:schemeClr val="accent4"/>
                          </a:solidFill>
                          <a:effectLst/>
                          <a:latin typeface="Calibri" panose="020F0502020204030204" pitchFamily="34" charset="0"/>
                          <a:ea typeface="ＭＳ Ｐゴシック" pitchFamily="34" charset="-128"/>
                          <a:cs typeface="Arial" panose="020B0604020202020204" pitchFamily="34" charset="0"/>
                        </a:rPr>
                        <a:t>(28.3-36.2</a:t>
                      </a:r>
                      <a:r>
                        <a:rPr kumimoji="0" lang="en-GB" altLang="en-US" sz="1400" b="1" i="0" u="none" strike="noStrike" cap="none" normalizeH="0" baseline="0" dirty="0">
                          <a:ln>
                            <a:noFill/>
                          </a:ln>
                          <a:solidFill>
                            <a:schemeClr val="accent1"/>
                          </a:solidFill>
                          <a:effectLst/>
                          <a:latin typeface="Calibri" panose="020F0502020204030204" pitchFamily="34" charset="0"/>
                          <a:ea typeface="ＭＳ Ｐゴシック" pitchFamily="34" charset="-128"/>
                          <a:cs typeface="Arial" panose="020B0604020202020204" pitchFamily="34" charset="0"/>
                        </a:rPr>
                        <a:t>)</a:t>
                      </a:r>
                    </a:p>
                  </a:txBody>
                  <a:tcPr marL="18288" marR="18288"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a:ea typeface=""/>
                          <a:cs typeface=""/>
                        </a:defRPr>
                      </a:lvl1pPr>
                      <a:lvl2pPr marL="457200" algn="l" defTabSz="457200" rtl="0" eaLnBrk="1" latinLnBrk="0" hangingPunct="1">
                        <a:defRPr sz="1800" b="1" kern="1200">
                          <a:solidFill>
                            <a:schemeClr val="lt1"/>
                          </a:solidFill>
                          <a:latin typeface="Arial"/>
                          <a:ea typeface=""/>
                          <a:cs typeface=""/>
                        </a:defRPr>
                      </a:lvl2pPr>
                      <a:lvl3pPr marL="914400" algn="l" defTabSz="457200" rtl="0" eaLnBrk="1" latinLnBrk="0" hangingPunct="1">
                        <a:defRPr sz="1800" b="1" kern="1200">
                          <a:solidFill>
                            <a:schemeClr val="lt1"/>
                          </a:solidFill>
                          <a:latin typeface="Arial"/>
                          <a:ea typeface=""/>
                          <a:cs typeface=""/>
                        </a:defRPr>
                      </a:lvl3pPr>
                      <a:lvl4pPr marL="1371600" algn="l" defTabSz="457200" rtl="0" eaLnBrk="1" latinLnBrk="0" hangingPunct="1">
                        <a:defRPr sz="1800" b="1" kern="1200">
                          <a:solidFill>
                            <a:schemeClr val="lt1"/>
                          </a:solidFill>
                          <a:latin typeface="Arial"/>
                          <a:ea typeface=""/>
                          <a:cs typeface=""/>
                        </a:defRPr>
                      </a:lvl4pPr>
                      <a:lvl5pPr marL="1828800" algn="l" defTabSz="457200" rtl="0" eaLnBrk="1" latinLnBrk="0" hangingPunct="1">
                        <a:defRPr sz="1800" b="1" kern="1200">
                          <a:solidFill>
                            <a:schemeClr val="lt1"/>
                          </a:solidFill>
                          <a:latin typeface="Arial"/>
                          <a:ea typeface=""/>
                          <a:cs typeface=""/>
                        </a:defRPr>
                      </a:lvl5pPr>
                      <a:lvl6pPr marL="2286000" algn="l" defTabSz="457200" rtl="0" eaLnBrk="1" latinLnBrk="0" hangingPunct="1">
                        <a:defRPr sz="1800" b="1" kern="1200">
                          <a:solidFill>
                            <a:schemeClr val="lt1"/>
                          </a:solidFill>
                          <a:latin typeface="Arial"/>
                          <a:ea typeface=""/>
                          <a:cs typeface=""/>
                        </a:defRPr>
                      </a:lvl6pPr>
                      <a:lvl7pPr marL="2743200" algn="l" defTabSz="457200" rtl="0" eaLnBrk="1" latinLnBrk="0" hangingPunct="1">
                        <a:defRPr sz="1800" b="1" kern="1200">
                          <a:solidFill>
                            <a:schemeClr val="lt1"/>
                          </a:solidFill>
                          <a:latin typeface="Arial"/>
                          <a:ea typeface=""/>
                          <a:cs typeface=""/>
                        </a:defRPr>
                      </a:lvl7pPr>
                      <a:lvl8pPr marL="3200400" algn="l" defTabSz="457200" rtl="0" eaLnBrk="1" latinLnBrk="0" hangingPunct="1">
                        <a:defRPr sz="1800" b="1" kern="1200">
                          <a:solidFill>
                            <a:schemeClr val="lt1"/>
                          </a:solidFill>
                          <a:latin typeface="Arial"/>
                          <a:ea typeface=""/>
                          <a:cs typeface=""/>
                        </a:defRPr>
                      </a:lvl8pPr>
                      <a:lvl9pPr marL="3657600" algn="l" defTabSz="457200" rtl="0" eaLnBrk="1" latinLnBrk="0" hangingPunct="1">
                        <a:defRPr sz="1800" b="1" kern="1200">
                          <a:solidFill>
                            <a:schemeClr val="lt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cap="none" normalizeH="0" baseline="0" dirty="0">
                          <a:ln>
                            <a:noFill/>
                          </a:ln>
                          <a:solidFill>
                            <a:schemeClr val="accent6"/>
                          </a:solidFill>
                          <a:effectLst/>
                          <a:latin typeface="Calibri" panose="020F0502020204030204" pitchFamily="34" charset="0"/>
                          <a:ea typeface="ＭＳ Ｐゴシック" pitchFamily="34" charset="-128"/>
                          <a:cs typeface="Arial" panose="020B0604020202020204" pitchFamily="34" charset="0"/>
                        </a:rPr>
                        <a:t>29.2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cap="none" normalizeH="0" baseline="0" dirty="0">
                          <a:ln>
                            <a:noFill/>
                          </a:ln>
                          <a:solidFill>
                            <a:schemeClr val="accent6"/>
                          </a:solidFill>
                          <a:effectLst/>
                          <a:latin typeface="Calibri" panose="020F0502020204030204" pitchFamily="34" charset="0"/>
                          <a:ea typeface="ＭＳ Ｐゴシック" pitchFamily="34" charset="-128"/>
                          <a:cs typeface="Arial" panose="020B0604020202020204" pitchFamily="34" charset="0"/>
                        </a:rPr>
                        <a:t>(22.4-36.9)</a:t>
                      </a:r>
                    </a:p>
                  </a:txBody>
                  <a:tcPr marL="18288" marR="18288"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a:ea typeface=""/>
                          <a:cs typeface=""/>
                        </a:defRPr>
                      </a:lvl1pPr>
                      <a:lvl2pPr marL="457200" algn="l" defTabSz="457200" rtl="0" eaLnBrk="1" latinLnBrk="0" hangingPunct="1">
                        <a:defRPr sz="1800" b="1" kern="1200">
                          <a:solidFill>
                            <a:schemeClr val="lt1"/>
                          </a:solidFill>
                          <a:latin typeface="Arial"/>
                          <a:ea typeface=""/>
                          <a:cs typeface=""/>
                        </a:defRPr>
                      </a:lvl2pPr>
                      <a:lvl3pPr marL="914400" algn="l" defTabSz="457200" rtl="0" eaLnBrk="1" latinLnBrk="0" hangingPunct="1">
                        <a:defRPr sz="1800" b="1" kern="1200">
                          <a:solidFill>
                            <a:schemeClr val="lt1"/>
                          </a:solidFill>
                          <a:latin typeface="Arial"/>
                          <a:ea typeface=""/>
                          <a:cs typeface=""/>
                        </a:defRPr>
                      </a:lvl3pPr>
                      <a:lvl4pPr marL="1371600" algn="l" defTabSz="457200" rtl="0" eaLnBrk="1" latinLnBrk="0" hangingPunct="1">
                        <a:defRPr sz="1800" b="1" kern="1200">
                          <a:solidFill>
                            <a:schemeClr val="lt1"/>
                          </a:solidFill>
                          <a:latin typeface="Arial"/>
                          <a:ea typeface=""/>
                          <a:cs typeface=""/>
                        </a:defRPr>
                      </a:lvl4pPr>
                      <a:lvl5pPr marL="1828800" algn="l" defTabSz="457200" rtl="0" eaLnBrk="1" latinLnBrk="0" hangingPunct="1">
                        <a:defRPr sz="1800" b="1" kern="1200">
                          <a:solidFill>
                            <a:schemeClr val="lt1"/>
                          </a:solidFill>
                          <a:latin typeface="Arial"/>
                          <a:ea typeface=""/>
                          <a:cs typeface=""/>
                        </a:defRPr>
                      </a:lvl5pPr>
                      <a:lvl6pPr marL="2286000" algn="l" defTabSz="457200" rtl="0" eaLnBrk="1" latinLnBrk="0" hangingPunct="1">
                        <a:defRPr sz="1800" b="1" kern="1200">
                          <a:solidFill>
                            <a:schemeClr val="lt1"/>
                          </a:solidFill>
                          <a:latin typeface="Arial"/>
                          <a:ea typeface=""/>
                          <a:cs typeface=""/>
                        </a:defRPr>
                      </a:lvl6pPr>
                      <a:lvl7pPr marL="2743200" algn="l" defTabSz="457200" rtl="0" eaLnBrk="1" latinLnBrk="0" hangingPunct="1">
                        <a:defRPr sz="1800" b="1" kern="1200">
                          <a:solidFill>
                            <a:schemeClr val="lt1"/>
                          </a:solidFill>
                          <a:latin typeface="Arial"/>
                          <a:ea typeface=""/>
                          <a:cs typeface=""/>
                        </a:defRPr>
                      </a:lvl7pPr>
                      <a:lvl8pPr marL="3200400" algn="l" defTabSz="457200" rtl="0" eaLnBrk="1" latinLnBrk="0" hangingPunct="1">
                        <a:defRPr sz="1800" b="1" kern="1200">
                          <a:solidFill>
                            <a:schemeClr val="lt1"/>
                          </a:solidFill>
                          <a:latin typeface="Arial"/>
                          <a:ea typeface=""/>
                          <a:cs typeface=""/>
                        </a:defRPr>
                      </a:lvl8pPr>
                      <a:lvl9pPr marL="3657600" algn="l" defTabSz="457200" rtl="0" eaLnBrk="1" latinLnBrk="0" hangingPunct="1">
                        <a:defRPr sz="1800" b="1" kern="1200">
                          <a:solidFill>
                            <a:schemeClr val="lt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0" u="none" strike="noStrike" cap="none" normalizeH="0" baseline="0" dirty="0">
                          <a:ln>
                            <a:noFill/>
                          </a:ln>
                          <a:solidFill>
                            <a:schemeClr val="bg1"/>
                          </a:solidFill>
                          <a:effectLst/>
                          <a:latin typeface="Calibri" panose="020F0502020204030204" pitchFamily="34" charset="0"/>
                          <a:ea typeface="ＭＳ Ｐゴシック" pitchFamily="34" charset="-128"/>
                          <a:cs typeface="Arial" panose="020B0604020202020204" pitchFamily="34" charset="0"/>
                        </a:rPr>
                        <a:t>0.88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0" u="none" strike="noStrike" cap="none" normalizeH="0" baseline="0" dirty="0">
                          <a:ln>
                            <a:noFill/>
                          </a:ln>
                          <a:solidFill>
                            <a:schemeClr val="bg1"/>
                          </a:solidFill>
                          <a:effectLst/>
                          <a:latin typeface="Calibri" panose="020F0502020204030204" pitchFamily="34" charset="0"/>
                          <a:ea typeface="ＭＳ Ｐゴシック" pitchFamily="34" charset="-128"/>
                          <a:cs typeface="Arial" panose="020B0604020202020204" pitchFamily="34" charset="0"/>
                        </a:rPr>
                        <a:t>(0.62-1.25)</a:t>
                      </a:r>
                    </a:p>
                  </a:txBody>
                  <a:tcPr marL="18288" marR="18288"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a:ea typeface=""/>
                          <a:cs typeface=""/>
                        </a:defRPr>
                      </a:lvl1pPr>
                      <a:lvl2pPr marL="457200" algn="l" defTabSz="457200" rtl="0" eaLnBrk="1" latinLnBrk="0" hangingPunct="1">
                        <a:defRPr sz="1800" b="1" kern="1200">
                          <a:solidFill>
                            <a:schemeClr val="lt1"/>
                          </a:solidFill>
                          <a:latin typeface="Arial"/>
                          <a:ea typeface=""/>
                          <a:cs typeface=""/>
                        </a:defRPr>
                      </a:lvl2pPr>
                      <a:lvl3pPr marL="914400" algn="l" defTabSz="457200" rtl="0" eaLnBrk="1" latinLnBrk="0" hangingPunct="1">
                        <a:defRPr sz="1800" b="1" kern="1200">
                          <a:solidFill>
                            <a:schemeClr val="lt1"/>
                          </a:solidFill>
                          <a:latin typeface="Arial"/>
                          <a:ea typeface=""/>
                          <a:cs typeface=""/>
                        </a:defRPr>
                      </a:lvl3pPr>
                      <a:lvl4pPr marL="1371600" algn="l" defTabSz="457200" rtl="0" eaLnBrk="1" latinLnBrk="0" hangingPunct="1">
                        <a:defRPr sz="1800" b="1" kern="1200">
                          <a:solidFill>
                            <a:schemeClr val="lt1"/>
                          </a:solidFill>
                          <a:latin typeface="Arial"/>
                          <a:ea typeface=""/>
                          <a:cs typeface=""/>
                        </a:defRPr>
                      </a:lvl4pPr>
                      <a:lvl5pPr marL="1828800" algn="l" defTabSz="457200" rtl="0" eaLnBrk="1" latinLnBrk="0" hangingPunct="1">
                        <a:defRPr sz="1800" b="1" kern="1200">
                          <a:solidFill>
                            <a:schemeClr val="lt1"/>
                          </a:solidFill>
                          <a:latin typeface="Arial"/>
                          <a:ea typeface=""/>
                          <a:cs typeface=""/>
                        </a:defRPr>
                      </a:lvl5pPr>
                      <a:lvl6pPr marL="2286000" algn="l" defTabSz="457200" rtl="0" eaLnBrk="1" latinLnBrk="0" hangingPunct="1">
                        <a:defRPr sz="1800" b="1" kern="1200">
                          <a:solidFill>
                            <a:schemeClr val="lt1"/>
                          </a:solidFill>
                          <a:latin typeface="Arial"/>
                          <a:ea typeface=""/>
                          <a:cs typeface=""/>
                        </a:defRPr>
                      </a:lvl6pPr>
                      <a:lvl7pPr marL="2743200" algn="l" defTabSz="457200" rtl="0" eaLnBrk="1" latinLnBrk="0" hangingPunct="1">
                        <a:defRPr sz="1800" b="1" kern="1200">
                          <a:solidFill>
                            <a:schemeClr val="lt1"/>
                          </a:solidFill>
                          <a:latin typeface="Arial"/>
                          <a:ea typeface=""/>
                          <a:cs typeface=""/>
                        </a:defRPr>
                      </a:lvl7pPr>
                      <a:lvl8pPr marL="3200400" algn="l" defTabSz="457200" rtl="0" eaLnBrk="1" latinLnBrk="0" hangingPunct="1">
                        <a:defRPr sz="1800" b="1" kern="1200">
                          <a:solidFill>
                            <a:schemeClr val="lt1"/>
                          </a:solidFill>
                          <a:latin typeface="Arial"/>
                          <a:ea typeface=""/>
                          <a:cs typeface=""/>
                        </a:defRPr>
                      </a:lvl8pPr>
                      <a:lvl9pPr marL="3657600" algn="l" defTabSz="457200" rtl="0" eaLnBrk="1" latinLnBrk="0" hangingPunct="1">
                        <a:defRPr sz="1800" b="1" kern="1200">
                          <a:solidFill>
                            <a:schemeClr val="lt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0" u="none" strike="noStrike" cap="none" normalizeH="0" baseline="0" dirty="0">
                          <a:ln>
                            <a:noFill/>
                          </a:ln>
                          <a:solidFill>
                            <a:schemeClr val="bg1"/>
                          </a:solidFill>
                          <a:effectLst/>
                          <a:latin typeface="Calibri" panose="020F0502020204030204" pitchFamily="34" charset="0"/>
                          <a:ea typeface="ＭＳ Ｐゴシック" pitchFamily="34" charset="-128"/>
                          <a:cs typeface="Arial" panose="020B0604020202020204" pitchFamily="34" charset="0"/>
                        </a:rPr>
                        <a:t>.50</a:t>
                      </a:r>
                    </a:p>
                  </a:txBody>
                  <a:tcPr marL="18288" marR="18288"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785447509"/>
              </p:ext>
            </p:extLst>
          </p:nvPr>
        </p:nvGraphicFramePr>
        <p:xfrm>
          <a:off x="5741889" y="1602704"/>
          <a:ext cx="5212080" cy="1018032"/>
        </p:xfrm>
        <a:graphic>
          <a:graphicData uri="http://schemas.openxmlformats.org/drawingml/2006/table">
            <a:tbl>
              <a:tblPr firstRow="1" bandRow="1"/>
              <a:tblGrid>
                <a:gridCol w="128016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tblGrid>
              <a:tr h="228600">
                <a:tc rowSpan="2">
                  <a:txBody>
                    <a:bodyPr/>
                    <a:lstStyle>
                      <a:lvl1pPr marL="0" algn="l" defTabSz="457200" rtl="0" eaLnBrk="1" latinLnBrk="0" hangingPunct="1">
                        <a:defRPr sz="1800" b="1" kern="1200">
                          <a:solidFill>
                            <a:schemeClr val="lt1"/>
                          </a:solidFill>
                          <a:latin typeface="Arial"/>
                          <a:ea typeface=""/>
                          <a:cs typeface=""/>
                        </a:defRPr>
                      </a:lvl1pPr>
                      <a:lvl2pPr marL="457200" algn="l" defTabSz="457200" rtl="0" eaLnBrk="1" latinLnBrk="0" hangingPunct="1">
                        <a:defRPr sz="1800" b="1" kern="1200">
                          <a:solidFill>
                            <a:schemeClr val="lt1"/>
                          </a:solidFill>
                          <a:latin typeface="Arial"/>
                          <a:ea typeface=""/>
                          <a:cs typeface=""/>
                        </a:defRPr>
                      </a:lvl2pPr>
                      <a:lvl3pPr marL="914400" algn="l" defTabSz="457200" rtl="0" eaLnBrk="1" latinLnBrk="0" hangingPunct="1">
                        <a:defRPr sz="1800" b="1" kern="1200">
                          <a:solidFill>
                            <a:schemeClr val="lt1"/>
                          </a:solidFill>
                          <a:latin typeface="Arial"/>
                          <a:ea typeface=""/>
                          <a:cs typeface=""/>
                        </a:defRPr>
                      </a:lvl3pPr>
                      <a:lvl4pPr marL="1371600" algn="l" defTabSz="457200" rtl="0" eaLnBrk="1" latinLnBrk="0" hangingPunct="1">
                        <a:defRPr sz="1800" b="1" kern="1200">
                          <a:solidFill>
                            <a:schemeClr val="lt1"/>
                          </a:solidFill>
                          <a:latin typeface="Arial"/>
                          <a:ea typeface=""/>
                          <a:cs typeface=""/>
                        </a:defRPr>
                      </a:lvl4pPr>
                      <a:lvl5pPr marL="1828800" algn="l" defTabSz="457200" rtl="0" eaLnBrk="1" latinLnBrk="0" hangingPunct="1">
                        <a:defRPr sz="1800" b="1" kern="1200">
                          <a:solidFill>
                            <a:schemeClr val="lt1"/>
                          </a:solidFill>
                          <a:latin typeface="Arial"/>
                          <a:ea typeface=""/>
                          <a:cs typeface=""/>
                        </a:defRPr>
                      </a:lvl5pPr>
                      <a:lvl6pPr marL="2286000" algn="l" defTabSz="457200" rtl="0" eaLnBrk="1" latinLnBrk="0" hangingPunct="1">
                        <a:defRPr sz="1800" b="1" kern="1200">
                          <a:solidFill>
                            <a:schemeClr val="lt1"/>
                          </a:solidFill>
                          <a:latin typeface="Arial"/>
                          <a:ea typeface=""/>
                          <a:cs typeface=""/>
                        </a:defRPr>
                      </a:lvl6pPr>
                      <a:lvl7pPr marL="2743200" algn="l" defTabSz="457200" rtl="0" eaLnBrk="1" latinLnBrk="0" hangingPunct="1">
                        <a:defRPr sz="1800" b="1" kern="1200">
                          <a:solidFill>
                            <a:schemeClr val="lt1"/>
                          </a:solidFill>
                          <a:latin typeface="Arial"/>
                          <a:ea typeface=""/>
                          <a:cs typeface=""/>
                        </a:defRPr>
                      </a:lvl7pPr>
                      <a:lvl8pPr marL="3200400" algn="l" defTabSz="457200" rtl="0" eaLnBrk="1" latinLnBrk="0" hangingPunct="1">
                        <a:defRPr sz="1800" b="1" kern="1200">
                          <a:solidFill>
                            <a:schemeClr val="lt1"/>
                          </a:solidFill>
                          <a:latin typeface="Arial"/>
                          <a:ea typeface=""/>
                          <a:cs typeface=""/>
                        </a:defRPr>
                      </a:lvl8pPr>
                      <a:lvl9pPr marL="3657600" algn="l" defTabSz="457200" rtl="0" eaLnBrk="1" latinLnBrk="0" hangingPunct="1">
                        <a:defRPr sz="1800" b="1" kern="1200">
                          <a:solidFill>
                            <a:schemeClr val="lt1"/>
                          </a:solidFill>
                          <a:latin typeface="Arial"/>
                          <a:ea typeface=""/>
                          <a:cs typeface=""/>
                        </a:defRPr>
                      </a:lvl9pPr>
                    </a:lstStyle>
                    <a:p>
                      <a:endParaRPr lang="en-US" sz="1400" b="1" dirty="0">
                        <a:solidFill>
                          <a:schemeClr val="bg1"/>
                        </a:solidFill>
                        <a:latin typeface="Calibri" panose="020F0502020204030204" pitchFamily="34" charset="0"/>
                        <a:cs typeface="Arial" panose="020B0604020202020204" pitchFamily="34" charset="0"/>
                      </a:endParaRP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457200" rtl="0" eaLnBrk="1" latinLnBrk="0" hangingPunct="1">
                        <a:defRPr sz="1800" b="1" kern="1200">
                          <a:solidFill>
                            <a:schemeClr val="lt1"/>
                          </a:solidFill>
                          <a:latin typeface="Arial"/>
                          <a:ea typeface=""/>
                          <a:cs typeface=""/>
                        </a:defRPr>
                      </a:lvl1pPr>
                      <a:lvl2pPr marL="457200" algn="l" defTabSz="457200" rtl="0" eaLnBrk="1" latinLnBrk="0" hangingPunct="1">
                        <a:defRPr sz="1800" b="1" kern="1200">
                          <a:solidFill>
                            <a:schemeClr val="lt1"/>
                          </a:solidFill>
                          <a:latin typeface="Arial"/>
                          <a:ea typeface=""/>
                          <a:cs typeface=""/>
                        </a:defRPr>
                      </a:lvl2pPr>
                      <a:lvl3pPr marL="914400" algn="l" defTabSz="457200" rtl="0" eaLnBrk="1" latinLnBrk="0" hangingPunct="1">
                        <a:defRPr sz="1800" b="1" kern="1200">
                          <a:solidFill>
                            <a:schemeClr val="lt1"/>
                          </a:solidFill>
                          <a:latin typeface="Arial"/>
                          <a:ea typeface=""/>
                          <a:cs typeface=""/>
                        </a:defRPr>
                      </a:lvl3pPr>
                      <a:lvl4pPr marL="1371600" algn="l" defTabSz="457200" rtl="0" eaLnBrk="1" latinLnBrk="0" hangingPunct="1">
                        <a:defRPr sz="1800" b="1" kern="1200">
                          <a:solidFill>
                            <a:schemeClr val="lt1"/>
                          </a:solidFill>
                          <a:latin typeface="Arial"/>
                          <a:ea typeface=""/>
                          <a:cs typeface=""/>
                        </a:defRPr>
                      </a:lvl4pPr>
                      <a:lvl5pPr marL="1828800" algn="l" defTabSz="457200" rtl="0" eaLnBrk="1" latinLnBrk="0" hangingPunct="1">
                        <a:defRPr sz="1800" b="1" kern="1200">
                          <a:solidFill>
                            <a:schemeClr val="lt1"/>
                          </a:solidFill>
                          <a:latin typeface="Arial"/>
                          <a:ea typeface=""/>
                          <a:cs typeface=""/>
                        </a:defRPr>
                      </a:lvl5pPr>
                      <a:lvl6pPr marL="2286000" algn="l" defTabSz="457200" rtl="0" eaLnBrk="1" latinLnBrk="0" hangingPunct="1">
                        <a:defRPr sz="1800" b="1" kern="1200">
                          <a:solidFill>
                            <a:schemeClr val="lt1"/>
                          </a:solidFill>
                          <a:latin typeface="Arial"/>
                          <a:ea typeface=""/>
                          <a:cs typeface=""/>
                        </a:defRPr>
                      </a:lvl6pPr>
                      <a:lvl7pPr marL="2743200" algn="l" defTabSz="457200" rtl="0" eaLnBrk="1" latinLnBrk="0" hangingPunct="1">
                        <a:defRPr sz="1800" b="1" kern="1200">
                          <a:solidFill>
                            <a:schemeClr val="lt1"/>
                          </a:solidFill>
                          <a:latin typeface="Arial"/>
                          <a:ea typeface=""/>
                          <a:cs typeface=""/>
                        </a:defRPr>
                      </a:lvl7pPr>
                      <a:lvl8pPr marL="3200400" algn="l" defTabSz="457200" rtl="0" eaLnBrk="1" latinLnBrk="0" hangingPunct="1">
                        <a:defRPr sz="1800" b="1" kern="1200">
                          <a:solidFill>
                            <a:schemeClr val="lt1"/>
                          </a:solidFill>
                          <a:latin typeface="Arial"/>
                          <a:ea typeface=""/>
                          <a:cs typeface=""/>
                        </a:defRPr>
                      </a:lvl8pPr>
                      <a:lvl9pPr marL="3657600" algn="l" defTabSz="457200" rtl="0" eaLnBrk="1" latinLnBrk="0" hangingPunct="1">
                        <a:defRPr sz="1800" b="1" kern="1200">
                          <a:solidFill>
                            <a:schemeClr val="lt1"/>
                          </a:solidFill>
                          <a:latin typeface="Arial"/>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a:ln>
                            <a:noFill/>
                          </a:ln>
                          <a:solidFill>
                            <a:schemeClr val="bg1"/>
                          </a:solidFill>
                          <a:effectLst/>
                          <a:latin typeface="Calibri" panose="020F0502020204030204" pitchFamily="34" charset="0"/>
                          <a:ea typeface="Calibri" pitchFamily="34" charset="0"/>
                          <a:cs typeface="Arial" panose="020B0604020202020204" pitchFamily="34" charset="0"/>
                        </a:rPr>
                        <a:t>OS (95% CI), Mo</a:t>
                      </a:r>
                    </a:p>
                  </a:txBody>
                  <a:tcPr marL="18288" marR="182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2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endParaRPr>
                    </a:p>
                  </a:txBody>
                  <a:tcPr marL="18288" marR="18288"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8082C"/>
                    </a:solidFill>
                  </a:tcPr>
                </a:tc>
                <a:tc rowSpan="2">
                  <a:txBody>
                    <a:bodyPr/>
                    <a:lstStyle>
                      <a:lvl1pPr marL="0" algn="l" defTabSz="457200" rtl="0" eaLnBrk="1" latinLnBrk="0" hangingPunct="1">
                        <a:defRPr sz="1800" b="1" kern="1200">
                          <a:solidFill>
                            <a:schemeClr val="lt1"/>
                          </a:solidFill>
                          <a:latin typeface="Arial"/>
                          <a:ea typeface=""/>
                          <a:cs typeface=""/>
                        </a:defRPr>
                      </a:lvl1pPr>
                      <a:lvl2pPr marL="457200" algn="l" defTabSz="457200" rtl="0" eaLnBrk="1" latinLnBrk="0" hangingPunct="1">
                        <a:defRPr sz="1800" b="1" kern="1200">
                          <a:solidFill>
                            <a:schemeClr val="lt1"/>
                          </a:solidFill>
                          <a:latin typeface="Arial"/>
                          <a:ea typeface=""/>
                          <a:cs typeface=""/>
                        </a:defRPr>
                      </a:lvl2pPr>
                      <a:lvl3pPr marL="914400" algn="l" defTabSz="457200" rtl="0" eaLnBrk="1" latinLnBrk="0" hangingPunct="1">
                        <a:defRPr sz="1800" b="1" kern="1200">
                          <a:solidFill>
                            <a:schemeClr val="lt1"/>
                          </a:solidFill>
                          <a:latin typeface="Arial"/>
                          <a:ea typeface=""/>
                          <a:cs typeface=""/>
                        </a:defRPr>
                      </a:lvl3pPr>
                      <a:lvl4pPr marL="1371600" algn="l" defTabSz="457200" rtl="0" eaLnBrk="1" latinLnBrk="0" hangingPunct="1">
                        <a:defRPr sz="1800" b="1" kern="1200">
                          <a:solidFill>
                            <a:schemeClr val="lt1"/>
                          </a:solidFill>
                          <a:latin typeface="Arial"/>
                          <a:ea typeface=""/>
                          <a:cs typeface=""/>
                        </a:defRPr>
                      </a:lvl4pPr>
                      <a:lvl5pPr marL="1828800" algn="l" defTabSz="457200" rtl="0" eaLnBrk="1" latinLnBrk="0" hangingPunct="1">
                        <a:defRPr sz="1800" b="1" kern="1200">
                          <a:solidFill>
                            <a:schemeClr val="lt1"/>
                          </a:solidFill>
                          <a:latin typeface="Arial"/>
                          <a:ea typeface=""/>
                          <a:cs typeface=""/>
                        </a:defRPr>
                      </a:lvl5pPr>
                      <a:lvl6pPr marL="2286000" algn="l" defTabSz="457200" rtl="0" eaLnBrk="1" latinLnBrk="0" hangingPunct="1">
                        <a:defRPr sz="1800" b="1" kern="1200">
                          <a:solidFill>
                            <a:schemeClr val="lt1"/>
                          </a:solidFill>
                          <a:latin typeface="Arial"/>
                          <a:ea typeface=""/>
                          <a:cs typeface=""/>
                        </a:defRPr>
                      </a:lvl6pPr>
                      <a:lvl7pPr marL="2743200" algn="l" defTabSz="457200" rtl="0" eaLnBrk="1" latinLnBrk="0" hangingPunct="1">
                        <a:defRPr sz="1800" b="1" kern="1200">
                          <a:solidFill>
                            <a:schemeClr val="lt1"/>
                          </a:solidFill>
                          <a:latin typeface="Arial"/>
                          <a:ea typeface=""/>
                          <a:cs typeface=""/>
                        </a:defRPr>
                      </a:lvl7pPr>
                      <a:lvl8pPr marL="3200400" algn="l" defTabSz="457200" rtl="0" eaLnBrk="1" latinLnBrk="0" hangingPunct="1">
                        <a:defRPr sz="1800" b="1" kern="1200">
                          <a:solidFill>
                            <a:schemeClr val="lt1"/>
                          </a:solidFill>
                          <a:latin typeface="Arial"/>
                          <a:ea typeface=""/>
                          <a:cs typeface=""/>
                        </a:defRPr>
                      </a:lvl8pPr>
                      <a:lvl9pPr marL="3657600" algn="l" defTabSz="457200" rtl="0" eaLnBrk="1" latinLnBrk="0" hangingPunct="1">
                        <a:defRPr sz="1800" b="1" kern="1200">
                          <a:solidFill>
                            <a:schemeClr val="lt1"/>
                          </a:solidFill>
                          <a:latin typeface="Arial"/>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a:ln>
                            <a:noFill/>
                          </a:ln>
                          <a:solidFill>
                            <a:schemeClr val="bg1"/>
                          </a:solidFill>
                          <a:effectLst/>
                          <a:latin typeface="Calibri" panose="020F0502020204030204" pitchFamily="34" charset="0"/>
                          <a:ea typeface="Calibri" pitchFamily="34" charset="0"/>
                          <a:cs typeface="Arial" panose="020B0604020202020204" pitchFamily="34" charset="0"/>
                        </a:rPr>
                        <a:t>HR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a:ln>
                            <a:noFill/>
                          </a:ln>
                          <a:solidFill>
                            <a:schemeClr val="bg1"/>
                          </a:solidFill>
                          <a:effectLst/>
                          <a:latin typeface="Calibri" panose="020F0502020204030204" pitchFamily="34" charset="0"/>
                          <a:ea typeface="Calibri" pitchFamily="34" charset="0"/>
                          <a:cs typeface="Arial" panose="020B0604020202020204" pitchFamily="34" charset="0"/>
                        </a:rPr>
                        <a:t>(95% CI)</a:t>
                      </a:r>
                    </a:p>
                  </a:txBody>
                  <a:tcPr marL="18288" marR="182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457200" rtl="0" eaLnBrk="1" latinLnBrk="0" hangingPunct="1">
                        <a:defRPr sz="1800" b="1" kern="1200">
                          <a:solidFill>
                            <a:schemeClr val="lt1"/>
                          </a:solidFill>
                          <a:latin typeface="Arial"/>
                          <a:ea typeface=""/>
                          <a:cs typeface=""/>
                        </a:defRPr>
                      </a:lvl1pPr>
                      <a:lvl2pPr marL="457200" algn="l" defTabSz="457200" rtl="0" eaLnBrk="1" latinLnBrk="0" hangingPunct="1">
                        <a:defRPr sz="1800" b="1" kern="1200">
                          <a:solidFill>
                            <a:schemeClr val="lt1"/>
                          </a:solidFill>
                          <a:latin typeface="Arial"/>
                          <a:ea typeface=""/>
                          <a:cs typeface=""/>
                        </a:defRPr>
                      </a:lvl2pPr>
                      <a:lvl3pPr marL="914400" algn="l" defTabSz="457200" rtl="0" eaLnBrk="1" latinLnBrk="0" hangingPunct="1">
                        <a:defRPr sz="1800" b="1" kern="1200">
                          <a:solidFill>
                            <a:schemeClr val="lt1"/>
                          </a:solidFill>
                          <a:latin typeface="Arial"/>
                          <a:ea typeface=""/>
                          <a:cs typeface=""/>
                        </a:defRPr>
                      </a:lvl3pPr>
                      <a:lvl4pPr marL="1371600" algn="l" defTabSz="457200" rtl="0" eaLnBrk="1" latinLnBrk="0" hangingPunct="1">
                        <a:defRPr sz="1800" b="1" kern="1200">
                          <a:solidFill>
                            <a:schemeClr val="lt1"/>
                          </a:solidFill>
                          <a:latin typeface="Arial"/>
                          <a:ea typeface=""/>
                          <a:cs typeface=""/>
                        </a:defRPr>
                      </a:lvl4pPr>
                      <a:lvl5pPr marL="1828800" algn="l" defTabSz="457200" rtl="0" eaLnBrk="1" latinLnBrk="0" hangingPunct="1">
                        <a:defRPr sz="1800" b="1" kern="1200">
                          <a:solidFill>
                            <a:schemeClr val="lt1"/>
                          </a:solidFill>
                          <a:latin typeface="Arial"/>
                          <a:ea typeface=""/>
                          <a:cs typeface=""/>
                        </a:defRPr>
                      </a:lvl5pPr>
                      <a:lvl6pPr marL="2286000" algn="l" defTabSz="457200" rtl="0" eaLnBrk="1" latinLnBrk="0" hangingPunct="1">
                        <a:defRPr sz="1800" b="1" kern="1200">
                          <a:solidFill>
                            <a:schemeClr val="lt1"/>
                          </a:solidFill>
                          <a:latin typeface="Arial"/>
                          <a:ea typeface=""/>
                          <a:cs typeface=""/>
                        </a:defRPr>
                      </a:lvl6pPr>
                      <a:lvl7pPr marL="2743200" algn="l" defTabSz="457200" rtl="0" eaLnBrk="1" latinLnBrk="0" hangingPunct="1">
                        <a:defRPr sz="1800" b="1" kern="1200">
                          <a:solidFill>
                            <a:schemeClr val="lt1"/>
                          </a:solidFill>
                          <a:latin typeface="Arial"/>
                          <a:ea typeface=""/>
                          <a:cs typeface=""/>
                        </a:defRPr>
                      </a:lvl7pPr>
                      <a:lvl8pPr marL="3200400" algn="l" defTabSz="457200" rtl="0" eaLnBrk="1" latinLnBrk="0" hangingPunct="1">
                        <a:defRPr sz="1800" b="1" kern="1200">
                          <a:solidFill>
                            <a:schemeClr val="lt1"/>
                          </a:solidFill>
                          <a:latin typeface="Arial"/>
                          <a:ea typeface=""/>
                          <a:cs typeface=""/>
                        </a:defRPr>
                      </a:lvl8pPr>
                      <a:lvl9pPr marL="3657600" algn="l" defTabSz="457200" rtl="0" eaLnBrk="1" latinLnBrk="0" hangingPunct="1">
                        <a:defRPr sz="1800" b="1" kern="1200">
                          <a:solidFill>
                            <a:schemeClr val="lt1"/>
                          </a:solidFill>
                          <a:latin typeface="Arial"/>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1" u="none" strike="noStrike" cap="none" normalizeH="0" baseline="0" dirty="0">
                          <a:ln>
                            <a:noFill/>
                          </a:ln>
                          <a:solidFill>
                            <a:schemeClr val="bg1"/>
                          </a:solidFill>
                          <a:effectLst/>
                          <a:latin typeface="Calibri" panose="020F0502020204030204" pitchFamily="34" charset="0"/>
                          <a:ea typeface="Calibri" pitchFamily="34" charset="0"/>
                          <a:cs typeface="Arial" panose="020B0604020202020204" pitchFamily="34" charset="0"/>
                        </a:rPr>
                        <a:t>P</a:t>
                      </a:r>
                      <a:r>
                        <a:rPr kumimoji="0" lang="en-US" altLang="en-US" sz="1400" b="1" i="0" u="none" strike="noStrike" cap="none" normalizeH="0" baseline="0" dirty="0">
                          <a:ln>
                            <a:noFill/>
                          </a:ln>
                          <a:solidFill>
                            <a:schemeClr val="bg1"/>
                          </a:solidFill>
                          <a:effectLst/>
                          <a:latin typeface="Calibri" panose="020F0502020204030204" pitchFamily="34" charset="0"/>
                          <a:ea typeface="Calibri" pitchFamily="34" charset="0"/>
                          <a:cs typeface="Arial" panose="020B0604020202020204" pitchFamily="34" charset="0"/>
                        </a:rPr>
                        <a:t> Value</a:t>
                      </a:r>
                    </a:p>
                  </a:txBody>
                  <a:tcPr marL="18288" marR="182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600">
                <a:tc vMerge="1">
                  <a:txBody>
                    <a:bodyPr/>
                    <a:lstStyle/>
                    <a:p>
                      <a:endParaRPr lang="en-US" sz="1200" b="1" dirty="0">
                        <a:solidFill>
                          <a:schemeClr val="bg1"/>
                        </a:solidFill>
                        <a:latin typeface="Arial" panose="020B0604020202020204" pitchFamily="34" charset="0"/>
                        <a:cs typeface="Arial" panose="020B0604020202020204" pitchFamily="34"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8082C"/>
                    </a:solidFill>
                  </a:tcPr>
                </a:tc>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a:ln>
                            <a:noFill/>
                          </a:ln>
                          <a:solidFill>
                            <a:schemeClr val="bg1"/>
                          </a:solidFill>
                          <a:effectLst/>
                          <a:latin typeface="Calibri" panose="020F0502020204030204" pitchFamily="34" charset="0"/>
                          <a:ea typeface="Calibri" pitchFamily="34" charset="0"/>
                          <a:cs typeface="Arial" panose="020B0604020202020204" pitchFamily="34" charset="0"/>
                        </a:rPr>
                        <a:t>Left</a:t>
                      </a:r>
                    </a:p>
                  </a:txBody>
                  <a:tcPr marL="18288" marR="182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1" i="0" u="none" strike="noStrike" cap="none" normalizeH="0" baseline="0" dirty="0">
                          <a:ln>
                            <a:noFill/>
                          </a:ln>
                          <a:solidFill>
                            <a:schemeClr val="bg1"/>
                          </a:solidFill>
                          <a:effectLst/>
                          <a:latin typeface="Calibri" panose="020F0502020204030204" pitchFamily="34" charset="0"/>
                          <a:ea typeface="Calibri" pitchFamily="34" charset="0"/>
                          <a:cs typeface="Arial" panose="020B0604020202020204" pitchFamily="34" charset="0"/>
                        </a:rPr>
                        <a:t>Right</a:t>
                      </a:r>
                    </a:p>
                  </a:txBody>
                  <a:tcPr marL="18288" marR="182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2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endParaRPr>
                    </a:p>
                  </a:txBody>
                  <a:tcPr marL="18288" marR="18288"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2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endParaRPr>
                    </a:p>
                  </a:txBody>
                  <a:tcPr marL="18288" marR="18288"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1"/>
                  </a:ext>
                </a:extLst>
              </a:tr>
              <a:tr h="228600">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Calibri" panose="020F0502020204030204" pitchFamily="34" charset="0"/>
                          <a:cs typeface="Arial" panose="020B0604020202020204" pitchFamily="34" charset="0"/>
                        </a:rPr>
                        <a:t>Cetuximab</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Calibri" panose="020F0502020204030204" pitchFamily="34" charset="0"/>
                          <a:cs typeface="Arial" panose="020B0604020202020204" pitchFamily="34" charset="0"/>
                        </a:rPr>
                        <a:t>(n = 173</a:t>
                      </a:r>
                      <a:r>
                        <a:rPr lang="en-US" sz="1400" b="0" baseline="0" dirty="0">
                          <a:solidFill>
                            <a:schemeClr val="bg1"/>
                          </a:solidFill>
                          <a:latin typeface="Calibri" panose="020F0502020204030204" pitchFamily="34" charset="0"/>
                          <a:cs typeface="Arial" panose="020B0604020202020204" pitchFamily="34" charset="0"/>
                        </a:rPr>
                        <a:t> vs 71)</a:t>
                      </a:r>
                      <a:endParaRPr lang="en-US" sz="1400" b="0" dirty="0">
                        <a:solidFill>
                          <a:schemeClr val="bg1"/>
                        </a:solidFill>
                        <a:latin typeface="Calibri" panose="020F0502020204030204" pitchFamily="34" charset="0"/>
                        <a:cs typeface="Arial" panose="020B0604020202020204" pitchFamily="34" charset="0"/>
                      </a:endParaRP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cap="none" normalizeH="0" baseline="0" dirty="0">
                          <a:ln>
                            <a:noFill/>
                          </a:ln>
                          <a:solidFill>
                            <a:schemeClr val="accent1"/>
                          </a:solidFill>
                          <a:effectLst/>
                          <a:latin typeface="Calibri" panose="020F0502020204030204" pitchFamily="34" charset="0"/>
                          <a:ea typeface="ＭＳ Ｐゴシック" pitchFamily="34" charset="-128"/>
                          <a:cs typeface="Arial" panose="020B0604020202020204" pitchFamily="34" charset="0"/>
                        </a:rPr>
                        <a:t>39.3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cap="none" normalizeH="0" baseline="0" dirty="0">
                          <a:ln>
                            <a:noFill/>
                          </a:ln>
                          <a:solidFill>
                            <a:schemeClr val="accent1"/>
                          </a:solidFill>
                          <a:effectLst/>
                          <a:latin typeface="Calibri" panose="020F0502020204030204" pitchFamily="34" charset="0"/>
                          <a:ea typeface="ＭＳ Ｐゴシック" pitchFamily="34" charset="-128"/>
                          <a:cs typeface="Arial" panose="020B0604020202020204" pitchFamily="34" charset="0"/>
                        </a:rPr>
                        <a:t>(32.9-42.9)</a:t>
                      </a:r>
                    </a:p>
                  </a:txBody>
                  <a:tcPr marL="18288" marR="18288"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cap="none" normalizeH="0" baseline="0" dirty="0">
                          <a:ln>
                            <a:noFill/>
                          </a:ln>
                          <a:solidFill>
                            <a:schemeClr val="accent3"/>
                          </a:solidFill>
                          <a:effectLst/>
                          <a:latin typeface="Calibri" panose="020F0502020204030204" pitchFamily="34" charset="0"/>
                          <a:ea typeface="ＭＳ Ｐゴシック" pitchFamily="34" charset="-128"/>
                          <a:cs typeface="Arial" panose="020B0604020202020204" pitchFamily="34" charset="0"/>
                        </a:rPr>
                        <a:t>13.7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cap="none" normalizeH="0" baseline="0" dirty="0">
                          <a:ln>
                            <a:noFill/>
                          </a:ln>
                          <a:solidFill>
                            <a:schemeClr val="accent3"/>
                          </a:solidFill>
                          <a:effectLst/>
                          <a:latin typeface="Calibri" panose="020F0502020204030204" pitchFamily="34" charset="0"/>
                          <a:ea typeface="ＭＳ Ｐゴシック" pitchFamily="34" charset="-128"/>
                          <a:cs typeface="Arial" panose="020B0604020202020204" pitchFamily="34" charset="0"/>
                        </a:rPr>
                        <a:t>(11.3-19.0)</a:t>
                      </a:r>
                    </a:p>
                  </a:txBody>
                  <a:tcPr marL="18288" marR="18288"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0" u="none" strike="noStrike" cap="none" normalizeH="0" baseline="0" dirty="0">
                          <a:ln>
                            <a:noFill/>
                          </a:ln>
                          <a:solidFill>
                            <a:schemeClr val="bg1"/>
                          </a:solidFill>
                          <a:effectLst/>
                          <a:latin typeface="Calibri" panose="020F0502020204030204" pitchFamily="34" charset="0"/>
                          <a:ea typeface="ＭＳ Ｐゴシック" pitchFamily="34" charset="-128"/>
                          <a:cs typeface="Arial" panose="020B0604020202020204" pitchFamily="34" charset="0"/>
                        </a:rPr>
                        <a:t>0.55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0" u="none" strike="noStrike" cap="none" normalizeH="0" baseline="0" dirty="0">
                          <a:ln>
                            <a:noFill/>
                          </a:ln>
                          <a:solidFill>
                            <a:schemeClr val="bg1"/>
                          </a:solidFill>
                          <a:effectLst/>
                          <a:latin typeface="Calibri" panose="020F0502020204030204" pitchFamily="34" charset="0"/>
                          <a:ea typeface="ＭＳ Ｐゴシック" pitchFamily="34" charset="-128"/>
                          <a:cs typeface="Arial" panose="020B0604020202020204" pitchFamily="34" charset="0"/>
                        </a:rPr>
                        <a:t>(0.39-0.79)</a:t>
                      </a:r>
                    </a:p>
                  </a:txBody>
                  <a:tcPr marL="18288" marR="18288"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ea typeface=""/>
                          <a:cs typeface=""/>
                        </a:defRPr>
                      </a:lvl1pPr>
                      <a:lvl2pPr marL="457200" algn="l" defTabSz="457200" rtl="0" eaLnBrk="1" latinLnBrk="0" hangingPunct="1">
                        <a:defRPr sz="1800" kern="1200">
                          <a:solidFill>
                            <a:schemeClr val="dk1"/>
                          </a:solidFill>
                          <a:latin typeface="Arial"/>
                          <a:ea typeface=""/>
                          <a:cs typeface=""/>
                        </a:defRPr>
                      </a:lvl2pPr>
                      <a:lvl3pPr marL="914400" algn="l" defTabSz="457200" rtl="0" eaLnBrk="1" latinLnBrk="0" hangingPunct="1">
                        <a:defRPr sz="1800" kern="1200">
                          <a:solidFill>
                            <a:schemeClr val="dk1"/>
                          </a:solidFill>
                          <a:latin typeface="Arial"/>
                          <a:ea typeface=""/>
                          <a:cs typeface=""/>
                        </a:defRPr>
                      </a:lvl3pPr>
                      <a:lvl4pPr marL="1371600" algn="l" defTabSz="457200" rtl="0" eaLnBrk="1" latinLnBrk="0" hangingPunct="1">
                        <a:defRPr sz="1800" kern="1200">
                          <a:solidFill>
                            <a:schemeClr val="dk1"/>
                          </a:solidFill>
                          <a:latin typeface="Arial"/>
                          <a:ea typeface=""/>
                          <a:cs typeface=""/>
                        </a:defRPr>
                      </a:lvl4pPr>
                      <a:lvl5pPr marL="1828800" algn="l" defTabSz="457200" rtl="0" eaLnBrk="1" latinLnBrk="0" hangingPunct="1">
                        <a:defRPr sz="1800" kern="1200">
                          <a:solidFill>
                            <a:schemeClr val="dk1"/>
                          </a:solidFill>
                          <a:latin typeface="Arial"/>
                          <a:ea typeface=""/>
                          <a:cs typeface=""/>
                        </a:defRPr>
                      </a:lvl5pPr>
                      <a:lvl6pPr marL="2286000" algn="l" defTabSz="457200" rtl="0" eaLnBrk="1" latinLnBrk="0" hangingPunct="1">
                        <a:defRPr sz="1800" kern="1200">
                          <a:solidFill>
                            <a:schemeClr val="dk1"/>
                          </a:solidFill>
                          <a:latin typeface="Arial"/>
                          <a:ea typeface=""/>
                          <a:cs typeface=""/>
                        </a:defRPr>
                      </a:lvl6pPr>
                      <a:lvl7pPr marL="2743200" algn="l" defTabSz="457200" rtl="0" eaLnBrk="1" latinLnBrk="0" hangingPunct="1">
                        <a:defRPr sz="1800" kern="1200">
                          <a:solidFill>
                            <a:schemeClr val="dk1"/>
                          </a:solidFill>
                          <a:latin typeface="Arial"/>
                          <a:ea typeface=""/>
                          <a:cs typeface=""/>
                        </a:defRPr>
                      </a:lvl7pPr>
                      <a:lvl8pPr marL="3200400" algn="l" defTabSz="457200" rtl="0" eaLnBrk="1" latinLnBrk="0" hangingPunct="1">
                        <a:defRPr sz="1800" kern="1200">
                          <a:solidFill>
                            <a:schemeClr val="dk1"/>
                          </a:solidFill>
                          <a:latin typeface="Arial"/>
                          <a:ea typeface=""/>
                          <a:cs typeface=""/>
                        </a:defRPr>
                      </a:lvl8pPr>
                      <a:lvl9pPr marL="3657600" algn="l" defTabSz="457200" rtl="0" eaLnBrk="1" latinLnBrk="0" hangingPunct="1">
                        <a:defRPr sz="1800" kern="1200">
                          <a:solidFill>
                            <a:schemeClr val="dk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0" u="none" strike="noStrike" cap="none" normalizeH="0" baseline="0" dirty="0">
                          <a:ln>
                            <a:noFill/>
                          </a:ln>
                          <a:solidFill>
                            <a:schemeClr val="bg1"/>
                          </a:solidFill>
                          <a:effectLst/>
                          <a:latin typeface="Calibri" panose="020F0502020204030204" pitchFamily="34" charset="0"/>
                          <a:ea typeface="ＭＳ Ｐゴシック" pitchFamily="34" charset="-128"/>
                          <a:cs typeface="Arial" panose="020B0604020202020204" pitchFamily="34" charset="0"/>
                        </a:rPr>
                        <a:t>.001</a:t>
                      </a:r>
                    </a:p>
                  </a:txBody>
                  <a:tcPr marL="18288" marR="18288"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3" name="Text Box 11"/>
          <p:cNvSpPr txBox="1">
            <a:spLocks noChangeArrowheads="1"/>
          </p:cNvSpPr>
          <p:nvPr/>
        </p:nvSpPr>
        <p:spPr bwMode="auto">
          <a:xfrm>
            <a:off x="412750" y="6385739"/>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charset="2"/>
              <a:buChar char="§"/>
              <a:defRPr sz="28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6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4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charset="0"/>
              </a:rPr>
              <a:t>Venook. ESMO 2016. Abstr 3504.</a:t>
            </a:r>
          </a:p>
        </p:txBody>
      </p:sp>
      <p:sp>
        <p:nvSpPr>
          <p:cNvPr id="4" name="Freeform: Shape 3">
            <a:extLst>
              <a:ext uri="{FF2B5EF4-FFF2-40B4-BE49-F238E27FC236}">
                <a16:creationId xmlns:a16="http://schemas.microsoft.com/office/drawing/2014/main" id="{AB9BC044-9457-4B58-AD04-BF14FE3E3E22}"/>
              </a:ext>
            </a:extLst>
          </p:cNvPr>
          <p:cNvSpPr/>
          <p:nvPr/>
        </p:nvSpPr>
        <p:spPr bwMode="auto">
          <a:xfrm>
            <a:off x="2642223" y="1604407"/>
            <a:ext cx="6933733" cy="3932481"/>
          </a:xfrm>
          <a:custGeom>
            <a:avLst/>
            <a:gdLst>
              <a:gd name="connsiteX0" fmla="*/ 0 w 6933733"/>
              <a:gd name="connsiteY0" fmla="*/ 0 h 3932481"/>
              <a:gd name="connsiteX1" fmla="*/ 0 w 6933733"/>
              <a:gd name="connsiteY1" fmla="*/ 3932481 h 3932481"/>
              <a:gd name="connsiteX2" fmla="*/ 6933733 w 6933733"/>
              <a:gd name="connsiteY2" fmla="*/ 3932481 h 3932481"/>
            </a:gdLst>
            <a:ahLst/>
            <a:cxnLst>
              <a:cxn ang="0">
                <a:pos x="connsiteX0" y="connsiteY0"/>
              </a:cxn>
              <a:cxn ang="0">
                <a:pos x="connsiteX1" y="connsiteY1"/>
              </a:cxn>
              <a:cxn ang="0">
                <a:pos x="connsiteX2" y="connsiteY2"/>
              </a:cxn>
            </a:cxnLst>
            <a:rect l="l" t="t" r="r" b="b"/>
            <a:pathLst>
              <a:path w="6933733" h="3932481">
                <a:moveTo>
                  <a:pt x="0" y="0"/>
                </a:moveTo>
                <a:lnTo>
                  <a:pt x="0" y="3932481"/>
                </a:lnTo>
                <a:lnTo>
                  <a:pt x="6933733" y="3932481"/>
                </a:lnTo>
              </a:path>
            </a:pathLst>
          </a:cu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endParaRPr>
          </a:p>
        </p:txBody>
      </p:sp>
      <p:grpSp>
        <p:nvGrpSpPr>
          <p:cNvPr id="8" name="Group 7">
            <a:extLst>
              <a:ext uri="{FF2B5EF4-FFF2-40B4-BE49-F238E27FC236}">
                <a16:creationId xmlns:a16="http://schemas.microsoft.com/office/drawing/2014/main" id="{B8D86DE3-3EC1-4FD5-9055-4C913555305C}"/>
              </a:ext>
            </a:extLst>
          </p:cNvPr>
          <p:cNvGrpSpPr/>
          <p:nvPr/>
        </p:nvGrpSpPr>
        <p:grpSpPr>
          <a:xfrm>
            <a:off x="2569585" y="1614620"/>
            <a:ext cx="72638" cy="774605"/>
            <a:chOff x="2569585" y="1614620"/>
            <a:chExt cx="72638" cy="774605"/>
          </a:xfrm>
        </p:grpSpPr>
        <p:cxnSp>
          <p:nvCxnSpPr>
            <p:cNvPr id="6" name="Straight Connector 5">
              <a:extLst>
                <a:ext uri="{FF2B5EF4-FFF2-40B4-BE49-F238E27FC236}">
                  <a16:creationId xmlns:a16="http://schemas.microsoft.com/office/drawing/2014/main" id="{706CACFE-C32B-41C7-976C-AAD1B935F7DB}"/>
                </a:ext>
              </a:extLst>
            </p:cNvPr>
            <p:cNvCxnSpPr/>
            <p:nvPr/>
          </p:nvCxnSpPr>
          <p:spPr bwMode="auto">
            <a:xfrm>
              <a:off x="2578215" y="161462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59EE91CF-18E3-4E0E-8782-56E9FE46A8E7}"/>
                </a:ext>
              </a:extLst>
            </p:cNvPr>
            <p:cNvCxnSpPr/>
            <p:nvPr/>
          </p:nvCxnSpPr>
          <p:spPr bwMode="auto">
            <a:xfrm>
              <a:off x="2569585" y="2389225"/>
              <a:ext cx="64008" cy="0"/>
            </a:xfrm>
            <a:prstGeom prst="line">
              <a:avLst/>
            </a:prstGeom>
            <a:noFill/>
            <a:ln w="28575" cap="flat" cmpd="sng" algn="ctr">
              <a:solidFill>
                <a:schemeClr val="bg1"/>
              </a:solidFill>
              <a:prstDash val="solid"/>
              <a:round/>
              <a:headEnd type="none" w="med" len="med"/>
              <a:tailEnd type="none" w="med" len="med"/>
            </a:ln>
            <a:effectLst/>
          </p:spPr>
        </p:cxnSp>
      </p:grpSp>
      <p:grpSp>
        <p:nvGrpSpPr>
          <p:cNvPr id="7" name="Group 6">
            <a:extLst>
              <a:ext uri="{FF2B5EF4-FFF2-40B4-BE49-F238E27FC236}">
                <a16:creationId xmlns:a16="http://schemas.microsoft.com/office/drawing/2014/main" id="{EB5CCECD-CDA8-4A6E-9CD7-B74E5163A323}"/>
              </a:ext>
            </a:extLst>
          </p:cNvPr>
          <p:cNvGrpSpPr/>
          <p:nvPr/>
        </p:nvGrpSpPr>
        <p:grpSpPr>
          <a:xfrm>
            <a:off x="2566241" y="3169394"/>
            <a:ext cx="72638" cy="774605"/>
            <a:chOff x="2721985" y="1767020"/>
            <a:chExt cx="72638" cy="774605"/>
          </a:xfrm>
        </p:grpSpPr>
        <p:cxnSp>
          <p:nvCxnSpPr>
            <p:cNvPr id="89" name="Straight Connector 88">
              <a:extLst>
                <a:ext uri="{FF2B5EF4-FFF2-40B4-BE49-F238E27FC236}">
                  <a16:creationId xmlns:a16="http://schemas.microsoft.com/office/drawing/2014/main" id="{8F1F7CD7-EF2C-4871-838A-87588291C1FA}"/>
                </a:ext>
              </a:extLst>
            </p:cNvPr>
            <p:cNvCxnSpPr/>
            <p:nvPr/>
          </p:nvCxnSpPr>
          <p:spPr bwMode="auto">
            <a:xfrm>
              <a:off x="2730615" y="176702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AD9B108C-68D8-4760-9B82-CF5A867C1222}"/>
                </a:ext>
              </a:extLst>
            </p:cNvPr>
            <p:cNvCxnSpPr/>
            <p:nvPr/>
          </p:nvCxnSpPr>
          <p:spPr bwMode="auto">
            <a:xfrm>
              <a:off x="2721985" y="2541625"/>
              <a:ext cx="64008" cy="0"/>
            </a:xfrm>
            <a:prstGeom prst="line">
              <a:avLst/>
            </a:prstGeom>
            <a:noFill/>
            <a:ln w="28575" cap="flat" cmpd="sng" algn="ctr">
              <a:solidFill>
                <a:schemeClr val="bg1"/>
              </a:solidFill>
              <a:prstDash val="solid"/>
              <a:round/>
              <a:headEnd type="none" w="med" len="med"/>
              <a:tailEnd type="none" w="med" len="med"/>
            </a:ln>
            <a:effectLst/>
          </p:spPr>
        </p:cxnSp>
      </p:grpSp>
      <p:grpSp>
        <p:nvGrpSpPr>
          <p:cNvPr id="91" name="Group 90">
            <a:extLst>
              <a:ext uri="{FF2B5EF4-FFF2-40B4-BE49-F238E27FC236}">
                <a16:creationId xmlns:a16="http://schemas.microsoft.com/office/drawing/2014/main" id="{1568499E-AC6D-4E2D-B955-5161FB84CBF2}"/>
              </a:ext>
            </a:extLst>
          </p:cNvPr>
          <p:cNvGrpSpPr/>
          <p:nvPr/>
        </p:nvGrpSpPr>
        <p:grpSpPr>
          <a:xfrm>
            <a:off x="2571162" y="4762283"/>
            <a:ext cx="72638" cy="774605"/>
            <a:chOff x="2721985" y="1767020"/>
            <a:chExt cx="72638" cy="774605"/>
          </a:xfrm>
        </p:grpSpPr>
        <p:cxnSp>
          <p:nvCxnSpPr>
            <p:cNvPr id="92" name="Straight Connector 91">
              <a:extLst>
                <a:ext uri="{FF2B5EF4-FFF2-40B4-BE49-F238E27FC236}">
                  <a16:creationId xmlns:a16="http://schemas.microsoft.com/office/drawing/2014/main" id="{9A8A18CA-1FAD-4AB5-B080-D822FBEC8615}"/>
                </a:ext>
              </a:extLst>
            </p:cNvPr>
            <p:cNvCxnSpPr/>
            <p:nvPr/>
          </p:nvCxnSpPr>
          <p:spPr bwMode="auto">
            <a:xfrm>
              <a:off x="2730615" y="176702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8130D880-44CF-4E61-82CA-543E27140F25}"/>
                </a:ext>
              </a:extLst>
            </p:cNvPr>
            <p:cNvCxnSpPr/>
            <p:nvPr/>
          </p:nvCxnSpPr>
          <p:spPr bwMode="auto">
            <a:xfrm>
              <a:off x="2721985" y="2541625"/>
              <a:ext cx="64008" cy="0"/>
            </a:xfrm>
            <a:prstGeom prst="line">
              <a:avLst/>
            </a:prstGeom>
            <a:noFill/>
            <a:ln w="28575" cap="flat" cmpd="sng" algn="ctr">
              <a:solidFill>
                <a:schemeClr val="bg1"/>
              </a:solidFill>
              <a:prstDash val="solid"/>
              <a:round/>
              <a:headEnd type="none" w="med" len="med"/>
              <a:tailEnd type="none" w="med" len="med"/>
            </a:ln>
            <a:effectLst/>
          </p:spPr>
        </p:cxnSp>
      </p:grpSp>
      <p:grpSp>
        <p:nvGrpSpPr>
          <p:cNvPr id="94" name="Group 93">
            <a:extLst>
              <a:ext uri="{FF2B5EF4-FFF2-40B4-BE49-F238E27FC236}">
                <a16:creationId xmlns:a16="http://schemas.microsoft.com/office/drawing/2014/main" id="{9D738D6C-AE2A-4D33-AC68-C68356657BAD}"/>
              </a:ext>
            </a:extLst>
          </p:cNvPr>
          <p:cNvGrpSpPr/>
          <p:nvPr/>
        </p:nvGrpSpPr>
        <p:grpSpPr>
          <a:xfrm rot="5400000">
            <a:off x="5910357" y="5209909"/>
            <a:ext cx="76921" cy="724453"/>
            <a:chOff x="2569585" y="1614620"/>
            <a:chExt cx="67700" cy="774605"/>
          </a:xfrm>
        </p:grpSpPr>
        <p:cxnSp>
          <p:nvCxnSpPr>
            <p:cNvPr id="95" name="Straight Connector 94">
              <a:extLst>
                <a:ext uri="{FF2B5EF4-FFF2-40B4-BE49-F238E27FC236}">
                  <a16:creationId xmlns:a16="http://schemas.microsoft.com/office/drawing/2014/main" id="{BC09BAA0-6DE9-406C-9596-C726B65618CD}"/>
                </a:ext>
              </a:extLst>
            </p:cNvPr>
            <p:cNvCxnSpPr/>
            <p:nvPr/>
          </p:nvCxnSpPr>
          <p:spPr bwMode="auto">
            <a:xfrm>
              <a:off x="2573277" y="161462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24627558-F676-40C6-AF5E-9A35310E217A}"/>
                </a:ext>
              </a:extLst>
            </p:cNvPr>
            <p:cNvCxnSpPr/>
            <p:nvPr/>
          </p:nvCxnSpPr>
          <p:spPr bwMode="auto">
            <a:xfrm>
              <a:off x="2569585" y="2389225"/>
              <a:ext cx="64008" cy="0"/>
            </a:xfrm>
            <a:prstGeom prst="line">
              <a:avLst/>
            </a:prstGeom>
            <a:noFill/>
            <a:ln w="28575" cap="flat" cmpd="sng" algn="ctr">
              <a:solidFill>
                <a:schemeClr val="bg1"/>
              </a:solidFill>
              <a:prstDash val="solid"/>
              <a:round/>
              <a:headEnd type="none" w="med" len="med"/>
              <a:tailEnd type="none" w="med" len="med"/>
            </a:ln>
            <a:effectLst/>
          </p:spPr>
        </p:cxnSp>
      </p:grpSp>
      <p:grpSp>
        <p:nvGrpSpPr>
          <p:cNvPr id="97" name="Group 96">
            <a:extLst>
              <a:ext uri="{FF2B5EF4-FFF2-40B4-BE49-F238E27FC236}">
                <a16:creationId xmlns:a16="http://schemas.microsoft.com/office/drawing/2014/main" id="{056C55EF-3515-457F-A0A7-6178F993FB8E}"/>
              </a:ext>
            </a:extLst>
          </p:cNvPr>
          <p:cNvGrpSpPr/>
          <p:nvPr/>
        </p:nvGrpSpPr>
        <p:grpSpPr>
          <a:xfrm rot="5400000">
            <a:off x="4456248" y="5209909"/>
            <a:ext cx="76921" cy="724453"/>
            <a:chOff x="2721985" y="1767020"/>
            <a:chExt cx="67700" cy="774605"/>
          </a:xfrm>
        </p:grpSpPr>
        <p:cxnSp>
          <p:nvCxnSpPr>
            <p:cNvPr id="98" name="Straight Connector 97">
              <a:extLst>
                <a:ext uri="{FF2B5EF4-FFF2-40B4-BE49-F238E27FC236}">
                  <a16:creationId xmlns:a16="http://schemas.microsoft.com/office/drawing/2014/main" id="{4E628F95-52F6-4525-956C-874C4BB174D5}"/>
                </a:ext>
              </a:extLst>
            </p:cNvPr>
            <p:cNvCxnSpPr/>
            <p:nvPr/>
          </p:nvCxnSpPr>
          <p:spPr bwMode="auto">
            <a:xfrm>
              <a:off x="2725677" y="176702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13665601-0AF6-42A7-88D5-426EE0DCD568}"/>
                </a:ext>
              </a:extLst>
            </p:cNvPr>
            <p:cNvCxnSpPr/>
            <p:nvPr/>
          </p:nvCxnSpPr>
          <p:spPr bwMode="auto">
            <a:xfrm>
              <a:off x="2721985" y="2541625"/>
              <a:ext cx="64008" cy="0"/>
            </a:xfrm>
            <a:prstGeom prst="line">
              <a:avLst/>
            </a:prstGeom>
            <a:noFill/>
            <a:ln w="28575" cap="flat" cmpd="sng" algn="ctr">
              <a:solidFill>
                <a:schemeClr val="bg1"/>
              </a:solidFill>
              <a:prstDash val="solid"/>
              <a:round/>
              <a:headEnd type="none" w="med" len="med"/>
              <a:tailEnd type="none" w="med" len="med"/>
            </a:ln>
            <a:effectLst/>
          </p:spPr>
        </p:cxnSp>
      </p:grpSp>
      <p:grpSp>
        <p:nvGrpSpPr>
          <p:cNvPr id="100" name="Group 99">
            <a:extLst>
              <a:ext uri="{FF2B5EF4-FFF2-40B4-BE49-F238E27FC236}">
                <a16:creationId xmlns:a16="http://schemas.microsoft.com/office/drawing/2014/main" id="{BA007A6A-1529-4051-A54F-E5B5FD56A8F3}"/>
              </a:ext>
            </a:extLst>
          </p:cNvPr>
          <p:cNvGrpSpPr/>
          <p:nvPr/>
        </p:nvGrpSpPr>
        <p:grpSpPr>
          <a:xfrm rot="5400000">
            <a:off x="2966491" y="5209909"/>
            <a:ext cx="76921" cy="724453"/>
            <a:chOff x="2721985" y="1767020"/>
            <a:chExt cx="67700" cy="774605"/>
          </a:xfrm>
        </p:grpSpPr>
        <p:cxnSp>
          <p:nvCxnSpPr>
            <p:cNvPr id="101" name="Straight Connector 100">
              <a:extLst>
                <a:ext uri="{FF2B5EF4-FFF2-40B4-BE49-F238E27FC236}">
                  <a16:creationId xmlns:a16="http://schemas.microsoft.com/office/drawing/2014/main" id="{3EA7AC3D-CE15-42A6-AA2D-EF7DDC6343E5}"/>
                </a:ext>
              </a:extLst>
            </p:cNvPr>
            <p:cNvCxnSpPr/>
            <p:nvPr/>
          </p:nvCxnSpPr>
          <p:spPr bwMode="auto">
            <a:xfrm>
              <a:off x="2725677" y="176702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065441AD-82A6-49F4-AFBB-840CBF183CA1}"/>
                </a:ext>
              </a:extLst>
            </p:cNvPr>
            <p:cNvCxnSpPr/>
            <p:nvPr/>
          </p:nvCxnSpPr>
          <p:spPr bwMode="auto">
            <a:xfrm>
              <a:off x="2721985" y="2541625"/>
              <a:ext cx="64008" cy="0"/>
            </a:xfrm>
            <a:prstGeom prst="line">
              <a:avLst/>
            </a:prstGeom>
            <a:noFill/>
            <a:ln w="28575" cap="flat" cmpd="sng" algn="ctr">
              <a:solidFill>
                <a:schemeClr val="bg1"/>
              </a:solidFill>
              <a:prstDash val="solid"/>
              <a:round/>
              <a:headEnd type="none" w="med" len="med"/>
              <a:tailEnd type="none" w="med" len="med"/>
            </a:ln>
            <a:effectLst/>
          </p:spPr>
        </p:cxnSp>
      </p:grpSp>
      <p:grpSp>
        <p:nvGrpSpPr>
          <p:cNvPr id="103" name="Group 102">
            <a:extLst>
              <a:ext uri="{FF2B5EF4-FFF2-40B4-BE49-F238E27FC236}">
                <a16:creationId xmlns:a16="http://schemas.microsoft.com/office/drawing/2014/main" id="{4969EDB3-0552-4F7E-B70B-A0423340212D}"/>
              </a:ext>
            </a:extLst>
          </p:cNvPr>
          <p:cNvGrpSpPr/>
          <p:nvPr/>
        </p:nvGrpSpPr>
        <p:grpSpPr>
          <a:xfrm rot="5400000">
            <a:off x="8834447" y="5205988"/>
            <a:ext cx="76921" cy="724453"/>
            <a:chOff x="2569585" y="1614620"/>
            <a:chExt cx="67700" cy="774605"/>
          </a:xfrm>
        </p:grpSpPr>
        <p:cxnSp>
          <p:nvCxnSpPr>
            <p:cNvPr id="104" name="Straight Connector 103">
              <a:extLst>
                <a:ext uri="{FF2B5EF4-FFF2-40B4-BE49-F238E27FC236}">
                  <a16:creationId xmlns:a16="http://schemas.microsoft.com/office/drawing/2014/main" id="{CEFF6F35-611E-455C-98A0-1761E67CFDB7}"/>
                </a:ext>
              </a:extLst>
            </p:cNvPr>
            <p:cNvCxnSpPr/>
            <p:nvPr/>
          </p:nvCxnSpPr>
          <p:spPr bwMode="auto">
            <a:xfrm>
              <a:off x="2573277" y="161462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AE934178-BB40-4E96-A711-B42D71733428}"/>
                </a:ext>
              </a:extLst>
            </p:cNvPr>
            <p:cNvCxnSpPr/>
            <p:nvPr/>
          </p:nvCxnSpPr>
          <p:spPr bwMode="auto">
            <a:xfrm>
              <a:off x="2569585" y="2389225"/>
              <a:ext cx="64008" cy="0"/>
            </a:xfrm>
            <a:prstGeom prst="line">
              <a:avLst/>
            </a:prstGeom>
            <a:noFill/>
            <a:ln w="28575" cap="flat" cmpd="sng" algn="ctr">
              <a:solidFill>
                <a:schemeClr val="bg1"/>
              </a:solidFill>
              <a:prstDash val="solid"/>
              <a:round/>
              <a:headEnd type="none" w="med" len="med"/>
              <a:tailEnd type="none" w="med" len="med"/>
            </a:ln>
            <a:effectLst/>
          </p:spPr>
        </p:cxnSp>
      </p:grpSp>
      <p:grpSp>
        <p:nvGrpSpPr>
          <p:cNvPr id="106" name="Group 105">
            <a:extLst>
              <a:ext uri="{FF2B5EF4-FFF2-40B4-BE49-F238E27FC236}">
                <a16:creationId xmlns:a16="http://schemas.microsoft.com/office/drawing/2014/main" id="{195881E7-A43C-401A-8004-AC613A13EADA}"/>
              </a:ext>
            </a:extLst>
          </p:cNvPr>
          <p:cNvGrpSpPr/>
          <p:nvPr/>
        </p:nvGrpSpPr>
        <p:grpSpPr>
          <a:xfrm rot="5400000">
            <a:off x="7374728" y="5205988"/>
            <a:ext cx="76921" cy="724453"/>
            <a:chOff x="2721985" y="1767020"/>
            <a:chExt cx="67700" cy="774605"/>
          </a:xfrm>
        </p:grpSpPr>
        <p:cxnSp>
          <p:nvCxnSpPr>
            <p:cNvPr id="107" name="Straight Connector 106">
              <a:extLst>
                <a:ext uri="{FF2B5EF4-FFF2-40B4-BE49-F238E27FC236}">
                  <a16:creationId xmlns:a16="http://schemas.microsoft.com/office/drawing/2014/main" id="{DDA759D4-CDC7-4293-8BB3-D4AC516A70A5}"/>
                </a:ext>
              </a:extLst>
            </p:cNvPr>
            <p:cNvCxnSpPr/>
            <p:nvPr/>
          </p:nvCxnSpPr>
          <p:spPr bwMode="auto">
            <a:xfrm>
              <a:off x="2725677" y="176702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DB896C03-2F57-4F18-B940-EAD9F5AB88E6}"/>
                </a:ext>
              </a:extLst>
            </p:cNvPr>
            <p:cNvCxnSpPr/>
            <p:nvPr/>
          </p:nvCxnSpPr>
          <p:spPr bwMode="auto">
            <a:xfrm>
              <a:off x="2721985" y="2541625"/>
              <a:ext cx="64008" cy="0"/>
            </a:xfrm>
            <a:prstGeom prst="line">
              <a:avLst/>
            </a:prstGeom>
            <a:noFill/>
            <a:ln w="28575" cap="flat" cmpd="sng" algn="ctr">
              <a:solidFill>
                <a:schemeClr val="bg1"/>
              </a:solidFill>
              <a:prstDash val="solid"/>
              <a:round/>
              <a:headEnd type="none" w="med" len="med"/>
              <a:tailEnd type="none" w="med" len="med"/>
            </a:ln>
            <a:effectLst/>
          </p:spPr>
        </p:cxnSp>
      </p:grpSp>
      <p:sp>
        <p:nvSpPr>
          <p:cNvPr id="5" name="Freeform: Shape 4">
            <a:extLst>
              <a:ext uri="{FF2B5EF4-FFF2-40B4-BE49-F238E27FC236}">
                <a16:creationId xmlns:a16="http://schemas.microsoft.com/office/drawing/2014/main" id="{B62DF83F-7097-4420-A557-48379433C650}"/>
              </a:ext>
            </a:extLst>
          </p:cNvPr>
          <p:cNvSpPr/>
          <p:nvPr/>
        </p:nvSpPr>
        <p:spPr bwMode="auto">
          <a:xfrm>
            <a:off x="2662280" y="1618407"/>
            <a:ext cx="4693380" cy="3443161"/>
          </a:xfrm>
          <a:custGeom>
            <a:avLst/>
            <a:gdLst>
              <a:gd name="connsiteX0" fmla="*/ 0 w 4693380"/>
              <a:gd name="connsiteY0" fmla="*/ 0 h 3443161"/>
              <a:gd name="connsiteX1" fmla="*/ 0 w 4693380"/>
              <a:gd name="connsiteY1" fmla="*/ 64736 h 3443161"/>
              <a:gd name="connsiteX2" fmla="*/ 48552 w 4693380"/>
              <a:gd name="connsiteY2" fmla="*/ 64736 h 3443161"/>
              <a:gd name="connsiteX3" fmla="*/ 48552 w 4693380"/>
              <a:gd name="connsiteY3" fmla="*/ 105197 h 3443161"/>
              <a:gd name="connsiteX4" fmla="*/ 76874 w 4693380"/>
              <a:gd name="connsiteY4" fmla="*/ 105197 h 3443161"/>
              <a:gd name="connsiteX5" fmla="*/ 76874 w 4693380"/>
              <a:gd name="connsiteY5" fmla="*/ 173979 h 3443161"/>
              <a:gd name="connsiteX6" fmla="*/ 105196 w 4693380"/>
              <a:gd name="connsiteY6" fmla="*/ 173979 h 3443161"/>
              <a:gd name="connsiteX7" fmla="*/ 105196 w 4693380"/>
              <a:gd name="connsiteY7" fmla="*/ 226577 h 3443161"/>
              <a:gd name="connsiteX8" fmla="*/ 165886 w 4693380"/>
              <a:gd name="connsiteY8" fmla="*/ 226577 h 3443161"/>
              <a:gd name="connsiteX9" fmla="*/ 165886 w 4693380"/>
              <a:gd name="connsiteY9" fmla="*/ 287267 h 3443161"/>
              <a:gd name="connsiteX10" fmla="*/ 218485 w 4693380"/>
              <a:gd name="connsiteY10" fmla="*/ 287267 h 3443161"/>
              <a:gd name="connsiteX11" fmla="*/ 218485 w 4693380"/>
              <a:gd name="connsiteY11" fmla="*/ 335820 h 3443161"/>
              <a:gd name="connsiteX12" fmla="*/ 267037 w 4693380"/>
              <a:gd name="connsiteY12" fmla="*/ 335820 h 3443161"/>
              <a:gd name="connsiteX13" fmla="*/ 267037 w 4693380"/>
              <a:gd name="connsiteY13" fmla="*/ 449108 h 3443161"/>
              <a:gd name="connsiteX14" fmla="*/ 299405 w 4693380"/>
              <a:gd name="connsiteY14" fmla="*/ 449108 h 3443161"/>
              <a:gd name="connsiteX15" fmla="*/ 299405 w 4693380"/>
              <a:gd name="connsiteY15" fmla="*/ 497660 h 3443161"/>
              <a:gd name="connsiteX16" fmla="*/ 319635 w 4693380"/>
              <a:gd name="connsiteY16" fmla="*/ 497660 h 3443161"/>
              <a:gd name="connsiteX17" fmla="*/ 319635 w 4693380"/>
              <a:gd name="connsiteY17" fmla="*/ 602857 h 3443161"/>
              <a:gd name="connsiteX18" fmla="*/ 335819 w 4693380"/>
              <a:gd name="connsiteY18" fmla="*/ 602857 h 3443161"/>
              <a:gd name="connsiteX19" fmla="*/ 335819 w 4693380"/>
              <a:gd name="connsiteY19" fmla="*/ 659501 h 3443161"/>
              <a:gd name="connsiteX20" fmla="*/ 368187 w 4693380"/>
              <a:gd name="connsiteY20" fmla="*/ 659501 h 3443161"/>
              <a:gd name="connsiteX21" fmla="*/ 368187 w 4693380"/>
              <a:gd name="connsiteY21" fmla="*/ 736375 h 3443161"/>
              <a:gd name="connsiteX22" fmla="*/ 392463 w 4693380"/>
              <a:gd name="connsiteY22" fmla="*/ 736375 h 3443161"/>
              <a:gd name="connsiteX23" fmla="*/ 392463 w 4693380"/>
              <a:gd name="connsiteY23" fmla="*/ 845618 h 3443161"/>
              <a:gd name="connsiteX24" fmla="*/ 461246 w 4693380"/>
              <a:gd name="connsiteY24" fmla="*/ 845618 h 3443161"/>
              <a:gd name="connsiteX25" fmla="*/ 461246 w 4693380"/>
              <a:gd name="connsiteY25" fmla="*/ 894170 h 3443161"/>
              <a:gd name="connsiteX26" fmla="*/ 501706 w 4693380"/>
              <a:gd name="connsiteY26" fmla="*/ 894170 h 3443161"/>
              <a:gd name="connsiteX27" fmla="*/ 501706 w 4693380"/>
              <a:gd name="connsiteY27" fmla="*/ 1007458 h 3443161"/>
              <a:gd name="connsiteX28" fmla="*/ 542166 w 4693380"/>
              <a:gd name="connsiteY28" fmla="*/ 1007458 h 3443161"/>
              <a:gd name="connsiteX29" fmla="*/ 542166 w 4693380"/>
              <a:gd name="connsiteY29" fmla="*/ 1068149 h 3443161"/>
              <a:gd name="connsiteX30" fmla="*/ 562396 w 4693380"/>
              <a:gd name="connsiteY30" fmla="*/ 1068149 h 3443161"/>
              <a:gd name="connsiteX31" fmla="*/ 562396 w 4693380"/>
              <a:gd name="connsiteY31" fmla="*/ 1120747 h 3443161"/>
              <a:gd name="connsiteX32" fmla="*/ 590718 w 4693380"/>
              <a:gd name="connsiteY32" fmla="*/ 1120747 h 3443161"/>
              <a:gd name="connsiteX33" fmla="*/ 590718 w 4693380"/>
              <a:gd name="connsiteY33" fmla="*/ 1221897 h 3443161"/>
              <a:gd name="connsiteX34" fmla="*/ 631178 w 4693380"/>
              <a:gd name="connsiteY34" fmla="*/ 1221897 h 3443161"/>
              <a:gd name="connsiteX35" fmla="*/ 631178 w 4693380"/>
              <a:gd name="connsiteY35" fmla="*/ 1323048 h 3443161"/>
              <a:gd name="connsiteX36" fmla="*/ 651408 w 4693380"/>
              <a:gd name="connsiteY36" fmla="*/ 1323048 h 3443161"/>
              <a:gd name="connsiteX37" fmla="*/ 651408 w 4693380"/>
              <a:gd name="connsiteY37" fmla="*/ 1452520 h 3443161"/>
              <a:gd name="connsiteX38" fmla="*/ 675685 w 4693380"/>
              <a:gd name="connsiteY38" fmla="*/ 1452520 h 3443161"/>
              <a:gd name="connsiteX39" fmla="*/ 675685 w 4693380"/>
              <a:gd name="connsiteY39" fmla="*/ 1610315 h 3443161"/>
              <a:gd name="connsiteX40" fmla="*/ 695915 w 4693380"/>
              <a:gd name="connsiteY40" fmla="*/ 1610315 h 3443161"/>
              <a:gd name="connsiteX41" fmla="*/ 695915 w 4693380"/>
              <a:gd name="connsiteY41" fmla="*/ 1723604 h 3443161"/>
              <a:gd name="connsiteX42" fmla="*/ 724237 w 4693380"/>
              <a:gd name="connsiteY42" fmla="*/ 1723604 h 3443161"/>
              <a:gd name="connsiteX43" fmla="*/ 724237 w 4693380"/>
              <a:gd name="connsiteY43" fmla="*/ 1776202 h 3443161"/>
              <a:gd name="connsiteX44" fmla="*/ 760651 w 4693380"/>
              <a:gd name="connsiteY44" fmla="*/ 1776202 h 3443161"/>
              <a:gd name="connsiteX45" fmla="*/ 760651 w 4693380"/>
              <a:gd name="connsiteY45" fmla="*/ 1849030 h 3443161"/>
              <a:gd name="connsiteX46" fmla="*/ 813249 w 4693380"/>
              <a:gd name="connsiteY46" fmla="*/ 1849030 h 3443161"/>
              <a:gd name="connsiteX47" fmla="*/ 813249 w 4693380"/>
              <a:gd name="connsiteY47" fmla="*/ 1946135 h 3443161"/>
              <a:gd name="connsiteX48" fmla="*/ 829433 w 4693380"/>
              <a:gd name="connsiteY48" fmla="*/ 1946135 h 3443161"/>
              <a:gd name="connsiteX49" fmla="*/ 829433 w 4693380"/>
              <a:gd name="connsiteY49" fmla="*/ 2055377 h 3443161"/>
              <a:gd name="connsiteX50" fmla="*/ 979136 w 4693380"/>
              <a:gd name="connsiteY50" fmla="*/ 2055377 h 3443161"/>
              <a:gd name="connsiteX51" fmla="*/ 979136 w 4693380"/>
              <a:gd name="connsiteY51" fmla="*/ 2180804 h 3443161"/>
              <a:gd name="connsiteX52" fmla="*/ 1023642 w 4693380"/>
              <a:gd name="connsiteY52" fmla="*/ 2180804 h 3443161"/>
              <a:gd name="connsiteX53" fmla="*/ 1023642 w 4693380"/>
              <a:gd name="connsiteY53" fmla="*/ 2229356 h 3443161"/>
              <a:gd name="connsiteX54" fmla="*/ 1072194 w 4693380"/>
              <a:gd name="connsiteY54" fmla="*/ 2229356 h 3443161"/>
              <a:gd name="connsiteX55" fmla="*/ 1072194 w 4693380"/>
              <a:gd name="connsiteY55" fmla="*/ 2286000 h 3443161"/>
              <a:gd name="connsiteX56" fmla="*/ 1132885 w 4693380"/>
              <a:gd name="connsiteY56" fmla="*/ 2286000 h 3443161"/>
              <a:gd name="connsiteX57" fmla="*/ 1132885 w 4693380"/>
              <a:gd name="connsiteY57" fmla="*/ 2395243 h 3443161"/>
              <a:gd name="connsiteX58" fmla="*/ 1169299 w 4693380"/>
              <a:gd name="connsiteY58" fmla="*/ 2395243 h 3443161"/>
              <a:gd name="connsiteX59" fmla="*/ 1169299 w 4693380"/>
              <a:gd name="connsiteY59" fmla="*/ 2451887 h 3443161"/>
              <a:gd name="connsiteX60" fmla="*/ 1310909 w 4693380"/>
              <a:gd name="connsiteY60" fmla="*/ 2451887 h 3443161"/>
              <a:gd name="connsiteX61" fmla="*/ 1310909 w 4693380"/>
              <a:gd name="connsiteY61" fmla="*/ 2561129 h 3443161"/>
              <a:gd name="connsiteX62" fmla="*/ 1351370 w 4693380"/>
              <a:gd name="connsiteY62" fmla="*/ 2561129 h 3443161"/>
              <a:gd name="connsiteX63" fmla="*/ 1351370 w 4693380"/>
              <a:gd name="connsiteY63" fmla="*/ 2613728 h 3443161"/>
              <a:gd name="connsiteX64" fmla="*/ 1586039 w 4693380"/>
              <a:gd name="connsiteY64" fmla="*/ 2613728 h 3443161"/>
              <a:gd name="connsiteX65" fmla="*/ 1586039 w 4693380"/>
              <a:gd name="connsiteY65" fmla="*/ 2670372 h 3443161"/>
              <a:gd name="connsiteX66" fmla="*/ 1800478 w 4693380"/>
              <a:gd name="connsiteY66" fmla="*/ 2670372 h 3443161"/>
              <a:gd name="connsiteX67" fmla="*/ 1800478 w 4693380"/>
              <a:gd name="connsiteY67" fmla="*/ 2727016 h 3443161"/>
              <a:gd name="connsiteX68" fmla="*/ 1925904 w 4693380"/>
              <a:gd name="connsiteY68" fmla="*/ 2727016 h 3443161"/>
              <a:gd name="connsiteX69" fmla="*/ 1925904 w 4693380"/>
              <a:gd name="connsiteY69" fmla="*/ 2795798 h 3443161"/>
              <a:gd name="connsiteX70" fmla="*/ 2083699 w 4693380"/>
              <a:gd name="connsiteY70" fmla="*/ 2795798 h 3443161"/>
              <a:gd name="connsiteX71" fmla="*/ 2083699 w 4693380"/>
              <a:gd name="connsiteY71" fmla="*/ 2844351 h 3443161"/>
              <a:gd name="connsiteX72" fmla="*/ 2136297 w 4693380"/>
              <a:gd name="connsiteY72" fmla="*/ 2844351 h 3443161"/>
              <a:gd name="connsiteX73" fmla="*/ 2136297 w 4693380"/>
              <a:gd name="connsiteY73" fmla="*/ 2909087 h 3443161"/>
              <a:gd name="connsiteX74" fmla="*/ 2176757 w 4693380"/>
              <a:gd name="connsiteY74" fmla="*/ 2909087 h 3443161"/>
              <a:gd name="connsiteX75" fmla="*/ 2176757 w 4693380"/>
              <a:gd name="connsiteY75" fmla="*/ 2981915 h 3443161"/>
              <a:gd name="connsiteX76" fmla="*/ 2650141 w 4693380"/>
              <a:gd name="connsiteY76" fmla="*/ 2981915 h 3443161"/>
              <a:gd name="connsiteX77" fmla="*/ 2650141 w 4693380"/>
              <a:gd name="connsiteY77" fmla="*/ 3042605 h 3443161"/>
              <a:gd name="connsiteX78" fmla="*/ 3309642 w 4693380"/>
              <a:gd name="connsiteY78" fmla="*/ 3042605 h 3443161"/>
              <a:gd name="connsiteX79" fmla="*/ 3309642 w 4693380"/>
              <a:gd name="connsiteY79" fmla="*/ 3212538 h 3443161"/>
              <a:gd name="connsiteX80" fmla="*/ 4252364 w 4693380"/>
              <a:gd name="connsiteY80" fmla="*/ 3212538 h 3443161"/>
              <a:gd name="connsiteX81" fmla="*/ 4252364 w 4693380"/>
              <a:gd name="connsiteY81" fmla="*/ 3443161 h 3443161"/>
              <a:gd name="connsiteX82" fmla="*/ 4693380 w 4693380"/>
              <a:gd name="connsiteY82" fmla="*/ 3443161 h 34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693380" h="3443161">
                <a:moveTo>
                  <a:pt x="0" y="0"/>
                </a:moveTo>
                <a:lnTo>
                  <a:pt x="0" y="64736"/>
                </a:lnTo>
                <a:lnTo>
                  <a:pt x="48552" y="64736"/>
                </a:lnTo>
                <a:lnTo>
                  <a:pt x="48552" y="105197"/>
                </a:lnTo>
                <a:lnTo>
                  <a:pt x="76874" y="105197"/>
                </a:lnTo>
                <a:lnTo>
                  <a:pt x="76874" y="173979"/>
                </a:lnTo>
                <a:lnTo>
                  <a:pt x="105196" y="173979"/>
                </a:lnTo>
                <a:lnTo>
                  <a:pt x="105196" y="226577"/>
                </a:lnTo>
                <a:lnTo>
                  <a:pt x="165886" y="226577"/>
                </a:lnTo>
                <a:lnTo>
                  <a:pt x="165886" y="287267"/>
                </a:lnTo>
                <a:lnTo>
                  <a:pt x="218485" y="287267"/>
                </a:lnTo>
                <a:lnTo>
                  <a:pt x="218485" y="335820"/>
                </a:lnTo>
                <a:lnTo>
                  <a:pt x="267037" y="335820"/>
                </a:lnTo>
                <a:lnTo>
                  <a:pt x="267037" y="449108"/>
                </a:lnTo>
                <a:lnTo>
                  <a:pt x="299405" y="449108"/>
                </a:lnTo>
                <a:lnTo>
                  <a:pt x="299405" y="497660"/>
                </a:lnTo>
                <a:lnTo>
                  <a:pt x="319635" y="497660"/>
                </a:lnTo>
                <a:lnTo>
                  <a:pt x="319635" y="602857"/>
                </a:lnTo>
                <a:lnTo>
                  <a:pt x="335819" y="602857"/>
                </a:lnTo>
                <a:lnTo>
                  <a:pt x="335819" y="659501"/>
                </a:lnTo>
                <a:lnTo>
                  <a:pt x="368187" y="659501"/>
                </a:lnTo>
                <a:lnTo>
                  <a:pt x="368187" y="736375"/>
                </a:lnTo>
                <a:lnTo>
                  <a:pt x="392463" y="736375"/>
                </a:lnTo>
                <a:lnTo>
                  <a:pt x="392463" y="845618"/>
                </a:lnTo>
                <a:lnTo>
                  <a:pt x="461246" y="845618"/>
                </a:lnTo>
                <a:lnTo>
                  <a:pt x="461246" y="894170"/>
                </a:lnTo>
                <a:lnTo>
                  <a:pt x="501706" y="894170"/>
                </a:lnTo>
                <a:lnTo>
                  <a:pt x="501706" y="1007458"/>
                </a:lnTo>
                <a:lnTo>
                  <a:pt x="542166" y="1007458"/>
                </a:lnTo>
                <a:lnTo>
                  <a:pt x="542166" y="1068149"/>
                </a:lnTo>
                <a:lnTo>
                  <a:pt x="562396" y="1068149"/>
                </a:lnTo>
                <a:lnTo>
                  <a:pt x="562396" y="1120747"/>
                </a:lnTo>
                <a:lnTo>
                  <a:pt x="590718" y="1120747"/>
                </a:lnTo>
                <a:lnTo>
                  <a:pt x="590718" y="1221897"/>
                </a:lnTo>
                <a:lnTo>
                  <a:pt x="631178" y="1221897"/>
                </a:lnTo>
                <a:lnTo>
                  <a:pt x="631178" y="1323048"/>
                </a:lnTo>
                <a:lnTo>
                  <a:pt x="651408" y="1323048"/>
                </a:lnTo>
                <a:lnTo>
                  <a:pt x="651408" y="1452520"/>
                </a:lnTo>
                <a:lnTo>
                  <a:pt x="675685" y="1452520"/>
                </a:lnTo>
                <a:lnTo>
                  <a:pt x="675685" y="1610315"/>
                </a:lnTo>
                <a:lnTo>
                  <a:pt x="695915" y="1610315"/>
                </a:lnTo>
                <a:lnTo>
                  <a:pt x="695915" y="1723604"/>
                </a:lnTo>
                <a:lnTo>
                  <a:pt x="724237" y="1723604"/>
                </a:lnTo>
                <a:lnTo>
                  <a:pt x="724237" y="1776202"/>
                </a:lnTo>
                <a:lnTo>
                  <a:pt x="760651" y="1776202"/>
                </a:lnTo>
                <a:lnTo>
                  <a:pt x="760651" y="1849030"/>
                </a:lnTo>
                <a:lnTo>
                  <a:pt x="813249" y="1849030"/>
                </a:lnTo>
                <a:lnTo>
                  <a:pt x="813249" y="1946135"/>
                </a:lnTo>
                <a:lnTo>
                  <a:pt x="829433" y="1946135"/>
                </a:lnTo>
                <a:lnTo>
                  <a:pt x="829433" y="2055377"/>
                </a:lnTo>
                <a:lnTo>
                  <a:pt x="979136" y="2055377"/>
                </a:lnTo>
                <a:lnTo>
                  <a:pt x="979136" y="2180804"/>
                </a:lnTo>
                <a:lnTo>
                  <a:pt x="1023642" y="2180804"/>
                </a:lnTo>
                <a:lnTo>
                  <a:pt x="1023642" y="2229356"/>
                </a:lnTo>
                <a:lnTo>
                  <a:pt x="1072194" y="2229356"/>
                </a:lnTo>
                <a:lnTo>
                  <a:pt x="1072194" y="2286000"/>
                </a:lnTo>
                <a:lnTo>
                  <a:pt x="1132885" y="2286000"/>
                </a:lnTo>
                <a:lnTo>
                  <a:pt x="1132885" y="2395243"/>
                </a:lnTo>
                <a:lnTo>
                  <a:pt x="1169299" y="2395243"/>
                </a:lnTo>
                <a:lnTo>
                  <a:pt x="1169299" y="2451887"/>
                </a:lnTo>
                <a:lnTo>
                  <a:pt x="1310909" y="2451887"/>
                </a:lnTo>
                <a:lnTo>
                  <a:pt x="1310909" y="2561129"/>
                </a:lnTo>
                <a:lnTo>
                  <a:pt x="1351370" y="2561129"/>
                </a:lnTo>
                <a:lnTo>
                  <a:pt x="1351370" y="2613728"/>
                </a:lnTo>
                <a:lnTo>
                  <a:pt x="1586039" y="2613728"/>
                </a:lnTo>
                <a:lnTo>
                  <a:pt x="1586039" y="2670372"/>
                </a:lnTo>
                <a:lnTo>
                  <a:pt x="1800478" y="2670372"/>
                </a:lnTo>
                <a:lnTo>
                  <a:pt x="1800478" y="2727016"/>
                </a:lnTo>
                <a:lnTo>
                  <a:pt x="1925904" y="2727016"/>
                </a:lnTo>
                <a:lnTo>
                  <a:pt x="1925904" y="2795798"/>
                </a:lnTo>
                <a:lnTo>
                  <a:pt x="2083699" y="2795798"/>
                </a:lnTo>
                <a:lnTo>
                  <a:pt x="2083699" y="2844351"/>
                </a:lnTo>
                <a:lnTo>
                  <a:pt x="2136297" y="2844351"/>
                </a:lnTo>
                <a:lnTo>
                  <a:pt x="2136297" y="2909087"/>
                </a:lnTo>
                <a:lnTo>
                  <a:pt x="2176757" y="2909087"/>
                </a:lnTo>
                <a:lnTo>
                  <a:pt x="2176757" y="2981915"/>
                </a:lnTo>
                <a:lnTo>
                  <a:pt x="2650141" y="2981915"/>
                </a:lnTo>
                <a:lnTo>
                  <a:pt x="2650141" y="3042605"/>
                </a:lnTo>
                <a:lnTo>
                  <a:pt x="3309642" y="3042605"/>
                </a:lnTo>
                <a:lnTo>
                  <a:pt x="3309642" y="3212538"/>
                </a:lnTo>
                <a:lnTo>
                  <a:pt x="4252364" y="3212538"/>
                </a:lnTo>
                <a:lnTo>
                  <a:pt x="4252364" y="3443161"/>
                </a:lnTo>
                <a:lnTo>
                  <a:pt x="4693380" y="3443161"/>
                </a:lnTo>
              </a:path>
            </a:pathLst>
          </a:cu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endParaRPr>
          </a:p>
        </p:txBody>
      </p:sp>
      <p:sp>
        <p:nvSpPr>
          <p:cNvPr id="9" name="Freeform: Shape 8">
            <a:extLst>
              <a:ext uri="{FF2B5EF4-FFF2-40B4-BE49-F238E27FC236}">
                <a16:creationId xmlns:a16="http://schemas.microsoft.com/office/drawing/2014/main" id="{D17E7F17-6787-474D-983D-02199DD31845}"/>
              </a:ext>
            </a:extLst>
          </p:cNvPr>
          <p:cNvSpPr/>
          <p:nvPr/>
        </p:nvSpPr>
        <p:spPr bwMode="auto">
          <a:xfrm>
            <a:off x="2654461" y="1616597"/>
            <a:ext cx="5660020" cy="3352800"/>
          </a:xfrm>
          <a:custGeom>
            <a:avLst/>
            <a:gdLst>
              <a:gd name="connsiteX0" fmla="*/ 0 w 5660020"/>
              <a:gd name="connsiteY0" fmla="*/ 0 h 3352800"/>
              <a:gd name="connsiteX1" fmla="*/ 123463 w 5660020"/>
              <a:gd name="connsiteY1" fmla="*/ 0 h 3352800"/>
              <a:gd name="connsiteX2" fmla="*/ 123463 w 5660020"/>
              <a:gd name="connsiteY2" fmla="*/ 50157 h 3352800"/>
              <a:gd name="connsiteX3" fmla="*/ 246926 w 5660020"/>
              <a:gd name="connsiteY3" fmla="*/ 50157 h 3352800"/>
              <a:gd name="connsiteX4" fmla="*/ 246926 w 5660020"/>
              <a:gd name="connsiteY4" fmla="*/ 77165 h 3352800"/>
              <a:gd name="connsiteX5" fmla="*/ 293225 w 5660020"/>
              <a:gd name="connsiteY5" fmla="*/ 77165 h 3352800"/>
              <a:gd name="connsiteX6" fmla="*/ 293225 w 5660020"/>
              <a:gd name="connsiteY6" fmla="*/ 119606 h 3352800"/>
              <a:gd name="connsiteX7" fmla="*/ 339524 w 5660020"/>
              <a:gd name="connsiteY7" fmla="*/ 119606 h 3352800"/>
              <a:gd name="connsiteX8" fmla="*/ 339524 w 5660020"/>
              <a:gd name="connsiteY8" fmla="*/ 196770 h 3352800"/>
              <a:gd name="connsiteX9" fmla="*/ 381964 w 5660020"/>
              <a:gd name="connsiteY9" fmla="*/ 196770 h 3352800"/>
              <a:gd name="connsiteX10" fmla="*/ 381964 w 5660020"/>
              <a:gd name="connsiteY10" fmla="*/ 212203 h 3352800"/>
              <a:gd name="connsiteX11" fmla="*/ 420547 w 5660020"/>
              <a:gd name="connsiteY11" fmla="*/ 212203 h 3352800"/>
              <a:gd name="connsiteX12" fmla="*/ 420547 w 5660020"/>
              <a:gd name="connsiteY12" fmla="*/ 239211 h 3352800"/>
              <a:gd name="connsiteX13" fmla="*/ 455271 w 5660020"/>
              <a:gd name="connsiteY13" fmla="*/ 239211 h 3352800"/>
              <a:gd name="connsiteX14" fmla="*/ 455271 w 5660020"/>
              <a:gd name="connsiteY14" fmla="*/ 266218 h 3352800"/>
              <a:gd name="connsiteX15" fmla="*/ 489995 w 5660020"/>
              <a:gd name="connsiteY15" fmla="*/ 266218 h 3352800"/>
              <a:gd name="connsiteX16" fmla="*/ 489995 w 5660020"/>
              <a:gd name="connsiteY16" fmla="*/ 285509 h 3352800"/>
              <a:gd name="connsiteX17" fmla="*/ 544010 w 5660020"/>
              <a:gd name="connsiteY17" fmla="*/ 285509 h 3352800"/>
              <a:gd name="connsiteX18" fmla="*/ 544010 w 5660020"/>
              <a:gd name="connsiteY18" fmla="*/ 320233 h 3352800"/>
              <a:gd name="connsiteX19" fmla="*/ 578734 w 5660020"/>
              <a:gd name="connsiteY19" fmla="*/ 320233 h 3352800"/>
              <a:gd name="connsiteX20" fmla="*/ 578734 w 5660020"/>
              <a:gd name="connsiteY20" fmla="*/ 389681 h 3352800"/>
              <a:gd name="connsiteX21" fmla="*/ 625033 w 5660020"/>
              <a:gd name="connsiteY21" fmla="*/ 389681 h 3352800"/>
              <a:gd name="connsiteX22" fmla="*/ 625033 w 5660020"/>
              <a:gd name="connsiteY22" fmla="*/ 416689 h 3352800"/>
              <a:gd name="connsiteX23" fmla="*/ 652040 w 5660020"/>
              <a:gd name="connsiteY23" fmla="*/ 416689 h 3352800"/>
              <a:gd name="connsiteX24" fmla="*/ 652040 w 5660020"/>
              <a:gd name="connsiteY24" fmla="*/ 578735 h 3352800"/>
              <a:gd name="connsiteX25" fmla="*/ 694481 w 5660020"/>
              <a:gd name="connsiteY25" fmla="*/ 578735 h 3352800"/>
              <a:gd name="connsiteX26" fmla="*/ 694481 w 5660020"/>
              <a:gd name="connsiteY26" fmla="*/ 617317 h 3352800"/>
              <a:gd name="connsiteX27" fmla="*/ 733063 w 5660020"/>
              <a:gd name="connsiteY27" fmla="*/ 617317 h 3352800"/>
              <a:gd name="connsiteX28" fmla="*/ 733063 w 5660020"/>
              <a:gd name="connsiteY28" fmla="*/ 671332 h 3352800"/>
              <a:gd name="connsiteX29" fmla="*/ 763929 w 5660020"/>
              <a:gd name="connsiteY29" fmla="*/ 671332 h 3352800"/>
              <a:gd name="connsiteX30" fmla="*/ 763929 w 5660020"/>
              <a:gd name="connsiteY30" fmla="*/ 698340 h 3352800"/>
              <a:gd name="connsiteX31" fmla="*/ 783220 w 5660020"/>
              <a:gd name="connsiteY31" fmla="*/ 698340 h 3352800"/>
              <a:gd name="connsiteX32" fmla="*/ 783220 w 5660020"/>
              <a:gd name="connsiteY32" fmla="*/ 744638 h 3352800"/>
              <a:gd name="connsiteX33" fmla="*/ 817944 w 5660020"/>
              <a:gd name="connsiteY33" fmla="*/ 744638 h 3352800"/>
              <a:gd name="connsiteX34" fmla="*/ 817944 w 5660020"/>
              <a:gd name="connsiteY34" fmla="*/ 775504 h 3352800"/>
              <a:gd name="connsiteX35" fmla="*/ 868101 w 5660020"/>
              <a:gd name="connsiteY35" fmla="*/ 775504 h 3352800"/>
              <a:gd name="connsiteX36" fmla="*/ 868101 w 5660020"/>
              <a:gd name="connsiteY36" fmla="*/ 829519 h 3352800"/>
              <a:gd name="connsiteX37" fmla="*/ 879676 w 5660020"/>
              <a:gd name="connsiteY37" fmla="*/ 829519 h 3352800"/>
              <a:gd name="connsiteX38" fmla="*/ 879676 w 5660020"/>
              <a:gd name="connsiteY38" fmla="*/ 871960 h 3352800"/>
              <a:gd name="connsiteX39" fmla="*/ 910542 w 5660020"/>
              <a:gd name="connsiteY39" fmla="*/ 871960 h 3352800"/>
              <a:gd name="connsiteX40" fmla="*/ 910542 w 5660020"/>
              <a:gd name="connsiteY40" fmla="*/ 910542 h 3352800"/>
              <a:gd name="connsiteX41" fmla="*/ 983848 w 5660020"/>
              <a:gd name="connsiteY41" fmla="*/ 910542 h 3352800"/>
              <a:gd name="connsiteX42" fmla="*/ 983848 w 5660020"/>
              <a:gd name="connsiteY42" fmla="*/ 933692 h 3352800"/>
              <a:gd name="connsiteX43" fmla="*/ 1006997 w 5660020"/>
              <a:gd name="connsiteY43" fmla="*/ 933692 h 3352800"/>
              <a:gd name="connsiteX44" fmla="*/ 1006997 w 5660020"/>
              <a:gd name="connsiteY44" fmla="*/ 987707 h 3352800"/>
              <a:gd name="connsiteX45" fmla="*/ 1049438 w 5660020"/>
              <a:gd name="connsiteY45" fmla="*/ 987707 h 3352800"/>
              <a:gd name="connsiteX46" fmla="*/ 1049438 w 5660020"/>
              <a:gd name="connsiteY46" fmla="*/ 1037864 h 3352800"/>
              <a:gd name="connsiteX47" fmla="*/ 1176759 w 5660020"/>
              <a:gd name="connsiteY47" fmla="*/ 1037864 h 3352800"/>
              <a:gd name="connsiteX48" fmla="*/ 1176759 w 5660020"/>
              <a:gd name="connsiteY48" fmla="*/ 1061013 h 3352800"/>
              <a:gd name="connsiteX49" fmla="*/ 1226916 w 5660020"/>
              <a:gd name="connsiteY49" fmla="*/ 1061013 h 3352800"/>
              <a:gd name="connsiteX50" fmla="*/ 1226916 w 5660020"/>
              <a:gd name="connsiteY50" fmla="*/ 1091879 h 3352800"/>
              <a:gd name="connsiteX51" fmla="*/ 1277073 w 5660020"/>
              <a:gd name="connsiteY51" fmla="*/ 1091879 h 3352800"/>
              <a:gd name="connsiteX52" fmla="*/ 1277073 w 5660020"/>
              <a:gd name="connsiteY52" fmla="*/ 1122745 h 3352800"/>
              <a:gd name="connsiteX53" fmla="*/ 1346521 w 5660020"/>
              <a:gd name="connsiteY53" fmla="*/ 1122745 h 3352800"/>
              <a:gd name="connsiteX54" fmla="*/ 1346521 w 5660020"/>
              <a:gd name="connsiteY54" fmla="*/ 1115028 h 3352800"/>
              <a:gd name="connsiteX55" fmla="*/ 1346521 w 5660020"/>
              <a:gd name="connsiteY55" fmla="*/ 1138178 h 3352800"/>
              <a:gd name="connsiteX56" fmla="*/ 1415969 w 5660020"/>
              <a:gd name="connsiteY56" fmla="*/ 1138178 h 3352800"/>
              <a:gd name="connsiteX57" fmla="*/ 1415969 w 5660020"/>
              <a:gd name="connsiteY57" fmla="*/ 1196051 h 3352800"/>
              <a:gd name="connsiteX58" fmla="*/ 1458410 w 5660020"/>
              <a:gd name="connsiteY58" fmla="*/ 1196051 h 3352800"/>
              <a:gd name="connsiteX59" fmla="*/ 1458410 w 5660020"/>
              <a:gd name="connsiteY59" fmla="*/ 1277074 h 3352800"/>
              <a:gd name="connsiteX60" fmla="*/ 1477701 w 5660020"/>
              <a:gd name="connsiteY60" fmla="*/ 1277074 h 3352800"/>
              <a:gd name="connsiteX61" fmla="*/ 1477701 w 5660020"/>
              <a:gd name="connsiteY61" fmla="*/ 1331089 h 3352800"/>
              <a:gd name="connsiteX62" fmla="*/ 1496992 w 5660020"/>
              <a:gd name="connsiteY62" fmla="*/ 1331089 h 3352800"/>
              <a:gd name="connsiteX63" fmla="*/ 1496992 w 5660020"/>
              <a:gd name="connsiteY63" fmla="*/ 1373530 h 3352800"/>
              <a:gd name="connsiteX64" fmla="*/ 1539433 w 5660020"/>
              <a:gd name="connsiteY64" fmla="*/ 1373530 h 3352800"/>
              <a:gd name="connsiteX65" fmla="*/ 1539433 w 5660020"/>
              <a:gd name="connsiteY65" fmla="*/ 1412112 h 3352800"/>
              <a:gd name="connsiteX66" fmla="*/ 1554866 w 5660020"/>
              <a:gd name="connsiteY66" fmla="*/ 1412112 h 3352800"/>
              <a:gd name="connsiteX67" fmla="*/ 1554866 w 5660020"/>
              <a:gd name="connsiteY67" fmla="*/ 1435261 h 3352800"/>
              <a:gd name="connsiteX68" fmla="*/ 1593448 w 5660020"/>
              <a:gd name="connsiteY68" fmla="*/ 1435261 h 3352800"/>
              <a:gd name="connsiteX69" fmla="*/ 1593448 w 5660020"/>
              <a:gd name="connsiteY69" fmla="*/ 1477702 h 3352800"/>
              <a:gd name="connsiteX70" fmla="*/ 1635888 w 5660020"/>
              <a:gd name="connsiteY70" fmla="*/ 1477702 h 3352800"/>
              <a:gd name="connsiteX71" fmla="*/ 1635888 w 5660020"/>
              <a:gd name="connsiteY71" fmla="*/ 1551008 h 3352800"/>
              <a:gd name="connsiteX72" fmla="*/ 1659038 w 5660020"/>
              <a:gd name="connsiteY72" fmla="*/ 1551008 h 3352800"/>
              <a:gd name="connsiteX73" fmla="*/ 1659038 w 5660020"/>
              <a:gd name="connsiteY73" fmla="*/ 1578016 h 3352800"/>
              <a:gd name="connsiteX74" fmla="*/ 1686045 w 5660020"/>
              <a:gd name="connsiteY74" fmla="*/ 1578016 h 3352800"/>
              <a:gd name="connsiteX75" fmla="*/ 1686045 w 5660020"/>
              <a:gd name="connsiteY75" fmla="*/ 1605023 h 3352800"/>
              <a:gd name="connsiteX76" fmla="*/ 1686045 w 5660020"/>
              <a:gd name="connsiteY76" fmla="*/ 1605023 h 3352800"/>
              <a:gd name="connsiteX77" fmla="*/ 1713053 w 5660020"/>
              <a:gd name="connsiteY77" fmla="*/ 1632031 h 3352800"/>
              <a:gd name="connsiteX78" fmla="*/ 1774785 w 5660020"/>
              <a:gd name="connsiteY78" fmla="*/ 1632031 h 3352800"/>
              <a:gd name="connsiteX79" fmla="*/ 1774785 w 5660020"/>
              <a:gd name="connsiteY79" fmla="*/ 1720770 h 3352800"/>
              <a:gd name="connsiteX80" fmla="*/ 1797934 w 5660020"/>
              <a:gd name="connsiteY80" fmla="*/ 1720770 h 3352800"/>
              <a:gd name="connsiteX81" fmla="*/ 1797934 w 5660020"/>
              <a:gd name="connsiteY81" fmla="*/ 1767069 h 3352800"/>
              <a:gd name="connsiteX82" fmla="*/ 1863524 w 5660020"/>
              <a:gd name="connsiteY82" fmla="*/ 1767069 h 3352800"/>
              <a:gd name="connsiteX83" fmla="*/ 1863524 w 5660020"/>
              <a:gd name="connsiteY83" fmla="*/ 1794076 h 3352800"/>
              <a:gd name="connsiteX84" fmla="*/ 1917539 w 5660020"/>
              <a:gd name="connsiteY84" fmla="*/ 1794076 h 3352800"/>
              <a:gd name="connsiteX85" fmla="*/ 1917539 w 5660020"/>
              <a:gd name="connsiteY85" fmla="*/ 1867383 h 3352800"/>
              <a:gd name="connsiteX86" fmla="*/ 1971554 w 5660020"/>
              <a:gd name="connsiteY86" fmla="*/ 1867383 h 3352800"/>
              <a:gd name="connsiteX87" fmla="*/ 1971554 w 5660020"/>
              <a:gd name="connsiteY87" fmla="*/ 1929114 h 3352800"/>
              <a:gd name="connsiteX88" fmla="*/ 2017853 w 5660020"/>
              <a:gd name="connsiteY88" fmla="*/ 1929114 h 3352800"/>
              <a:gd name="connsiteX89" fmla="*/ 2017853 w 5660020"/>
              <a:gd name="connsiteY89" fmla="*/ 1971555 h 3352800"/>
              <a:gd name="connsiteX90" fmla="*/ 2044861 w 5660020"/>
              <a:gd name="connsiteY90" fmla="*/ 1971555 h 3352800"/>
              <a:gd name="connsiteX91" fmla="*/ 2044861 w 5660020"/>
              <a:gd name="connsiteY91" fmla="*/ 2064152 h 3352800"/>
              <a:gd name="connsiteX92" fmla="*/ 2075726 w 5660020"/>
              <a:gd name="connsiteY92" fmla="*/ 2064152 h 3352800"/>
              <a:gd name="connsiteX93" fmla="*/ 2075726 w 5660020"/>
              <a:gd name="connsiteY93" fmla="*/ 2098876 h 3352800"/>
              <a:gd name="connsiteX94" fmla="*/ 2114309 w 5660020"/>
              <a:gd name="connsiteY94" fmla="*/ 2098876 h 3352800"/>
              <a:gd name="connsiteX95" fmla="*/ 2114309 w 5660020"/>
              <a:gd name="connsiteY95" fmla="*/ 2141317 h 3352800"/>
              <a:gd name="connsiteX96" fmla="*/ 2141316 w 5660020"/>
              <a:gd name="connsiteY96" fmla="*/ 2141317 h 3352800"/>
              <a:gd name="connsiteX97" fmla="*/ 2141316 w 5660020"/>
              <a:gd name="connsiteY97" fmla="*/ 2168325 h 3352800"/>
              <a:gd name="connsiteX98" fmla="*/ 2176040 w 5660020"/>
              <a:gd name="connsiteY98" fmla="*/ 2168325 h 3352800"/>
              <a:gd name="connsiteX99" fmla="*/ 2176040 w 5660020"/>
              <a:gd name="connsiteY99" fmla="*/ 2210765 h 3352800"/>
              <a:gd name="connsiteX100" fmla="*/ 2210764 w 5660020"/>
              <a:gd name="connsiteY100" fmla="*/ 2210765 h 3352800"/>
              <a:gd name="connsiteX101" fmla="*/ 2210764 w 5660020"/>
              <a:gd name="connsiteY101" fmla="*/ 2291788 h 3352800"/>
              <a:gd name="connsiteX102" fmla="*/ 2245488 w 5660020"/>
              <a:gd name="connsiteY102" fmla="*/ 2291788 h 3352800"/>
              <a:gd name="connsiteX103" fmla="*/ 2245488 w 5660020"/>
              <a:gd name="connsiteY103" fmla="*/ 2330370 h 3352800"/>
              <a:gd name="connsiteX104" fmla="*/ 2299504 w 5660020"/>
              <a:gd name="connsiteY104" fmla="*/ 2330370 h 3352800"/>
              <a:gd name="connsiteX105" fmla="*/ 2299504 w 5660020"/>
              <a:gd name="connsiteY105" fmla="*/ 2357378 h 3352800"/>
              <a:gd name="connsiteX106" fmla="*/ 2372810 w 5660020"/>
              <a:gd name="connsiteY106" fmla="*/ 2357378 h 3352800"/>
              <a:gd name="connsiteX107" fmla="*/ 2372810 w 5660020"/>
              <a:gd name="connsiteY107" fmla="*/ 2415251 h 3352800"/>
              <a:gd name="connsiteX108" fmla="*/ 2399817 w 5660020"/>
              <a:gd name="connsiteY108" fmla="*/ 2415251 h 3352800"/>
              <a:gd name="connsiteX109" fmla="*/ 2399817 w 5660020"/>
              <a:gd name="connsiteY109" fmla="*/ 2476983 h 3352800"/>
              <a:gd name="connsiteX110" fmla="*/ 2438400 w 5660020"/>
              <a:gd name="connsiteY110" fmla="*/ 2476983 h 3352800"/>
              <a:gd name="connsiteX111" fmla="*/ 2438400 w 5660020"/>
              <a:gd name="connsiteY111" fmla="*/ 2503990 h 3352800"/>
              <a:gd name="connsiteX112" fmla="*/ 2507848 w 5660020"/>
              <a:gd name="connsiteY112" fmla="*/ 2503990 h 3352800"/>
              <a:gd name="connsiteX113" fmla="*/ 2507848 w 5660020"/>
              <a:gd name="connsiteY113" fmla="*/ 2546431 h 3352800"/>
              <a:gd name="connsiteX114" fmla="*/ 2530997 w 5660020"/>
              <a:gd name="connsiteY114" fmla="*/ 2546431 h 3352800"/>
              <a:gd name="connsiteX115" fmla="*/ 2530997 w 5660020"/>
              <a:gd name="connsiteY115" fmla="*/ 2600446 h 3352800"/>
              <a:gd name="connsiteX116" fmla="*/ 2577296 w 5660020"/>
              <a:gd name="connsiteY116" fmla="*/ 2600446 h 3352800"/>
              <a:gd name="connsiteX117" fmla="*/ 2577296 w 5660020"/>
              <a:gd name="connsiteY117" fmla="*/ 2669894 h 3352800"/>
              <a:gd name="connsiteX118" fmla="*/ 2608162 w 5660020"/>
              <a:gd name="connsiteY118" fmla="*/ 2669894 h 3352800"/>
              <a:gd name="connsiteX119" fmla="*/ 2608162 w 5660020"/>
              <a:gd name="connsiteY119" fmla="*/ 2712335 h 3352800"/>
              <a:gd name="connsiteX120" fmla="*/ 2646744 w 5660020"/>
              <a:gd name="connsiteY120" fmla="*/ 2712335 h 3352800"/>
              <a:gd name="connsiteX121" fmla="*/ 2646744 w 5660020"/>
              <a:gd name="connsiteY121" fmla="*/ 2789499 h 3352800"/>
              <a:gd name="connsiteX122" fmla="*/ 2720050 w 5660020"/>
              <a:gd name="connsiteY122" fmla="*/ 2789499 h 3352800"/>
              <a:gd name="connsiteX123" fmla="*/ 2720050 w 5660020"/>
              <a:gd name="connsiteY123" fmla="*/ 2808790 h 3352800"/>
              <a:gd name="connsiteX124" fmla="*/ 2747058 w 5660020"/>
              <a:gd name="connsiteY124" fmla="*/ 2808790 h 3352800"/>
              <a:gd name="connsiteX125" fmla="*/ 2747058 w 5660020"/>
              <a:gd name="connsiteY125" fmla="*/ 2851231 h 3352800"/>
              <a:gd name="connsiteX126" fmla="*/ 2777924 w 5660020"/>
              <a:gd name="connsiteY126" fmla="*/ 2851231 h 3352800"/>
              <a:gd name="connsiteX127" fmla="*/ 2777924 w 5660020"/>
              <a:gd name="connsiteY127" fmla="*/ 2882097 h 3352800"/>
              <a:gd name="connsiteX128" fmla="*/ 2928395 w 5660020"/>
              <a:gd name="connsiteY128" fmla="*/ 2882097 h 3352800"/>
              <a:gd name="connsiteX129" fmla="*/ 2928395 w 5660020"/>
              <a:gd name="connsiteY129" fmla="*/ 2928395 h 3352800"/>
              <a:gd name="connsiteX130" fmla="*/ 2993985 w 5660020"/>
              <a:gd name="connsiteY130" fmla="*/ 2928395 h 3352800"/>
              <a:gd name="connsiteX131" fmla="*/ 2993985 w 5660020"/>
              <a:gd name="connsiteY131" fmla="*/ 2963119 h 3352800"/>
              <a:gd name="connsiteX132" fmla="*/ 3028709 w 5660020"/>
              <a:gd name="connsiteY132" fmla="*/ 2963119 h 3352800"/>
              <a:gd name="connsiteX133" fmla="*/ 3028709 w 5660020"/>
              <a:gd name="connsiteY133" fmla="*/ 3005560 h 3352800"/>
              <a:gd name="connsiteX134" fmla="*/ 3121306 w 5660020"/>
              <a:gd name="connsiteY134" fmla="*/ 3005560 h 3352800"/>
              <a:gd name="connsiteX135" fmla="*/ 3121306 w 5660020"/>
              <a:gd name="connsiteY135" fmla="*/ 3036426 h 3352800"/>
              <a:gd name="connsiteX136" fmla="*/ 3260202 w 5660020"/>
              <a:gd name="connsiteY136" fmla="*/ 3036426 h 3352800"/>
              <a:gd name="connsiteX137" fmla="*/ 3260202 w 5660020"/>
              <a:gd name="connsiteY137" fmla="*/ 3059575 h 3352800"/>
              <a:gd name="connsiteX138" fmla="*/ 3321934 w 5660020"/>
              <a:gd name="connsiteY138" fmla="*/ 3059575 h 3352800"/>
              <a:gd name="connsiteX139" fmla="*/ 3321934 w 5660020"/>
              <a:gd name="connsiteY139" fmla="*/ 3117449 h 3352800"/>
              <a:gd name="connsiteX140" fmla="*/ 3487838 w 5660020"/>
              <a:gd name="connsiteY140" fmla="*/ 3117449 h 3352800"/>
              <a:gd name="connsiteX141" fmla="*/ 3487838 w 5660020"/>
              <a:gd name="connsiteY141" fmla="*/ 3194613 h 3352800"/>
              <a:gd name="connsiteX142" fmla="*/ 3518704 w 5660020"/>
              <a:gd name="connsiteY142" fmla="*/ 3194613 h 3352800"/>
              <a:gd name="connsiteX143" fmla="*/ 3518704 w 5660020"/>
              <a:gd name="connsiteY143" fmla="*/ 3256345 h 3352800"/>
              <a:gd name="connsiteX144" fmla="*/ 3688466 w 5660020"/>
              <a:gd name="connsiteY144" fmla="*/ 3256345 h 3352800"/>
              <a:gd name="connsiteX145" fmla="*/ 3688466 w 5660020"/>
              <a:gd name="connsiteY145" fmla="*/ 3302644 h 3352800"/>
              <a:gd name="connsiteX146" fmla="*/ 3804212 w 5660020"/>
              <a:gd name="connsiteY146" fmla="*/ 3302644 h 3352800"/>
              <a:gd name="connsiteX147" fmla="*/ 3804212 w 5660020"/>
              <a:gd name="connsiteY147" fmla="*/ 3352800 h 3352800"/>
              <a:gd name="connsiteX148" fmla="*/ 5660020 w 5660020"/>
              <a:gd name="connsiteY148" fmla="*/ 3352800 h 3352800"/>
              <a:gd name="connsiteX0" fmla="*/ 0 w 5660020"/>
              <a:gd name="connsiteY0" fmla="*/ 0 h 3352800"/>
              <a:gd name="connsiteX1" fmla="*/ 123463 w 5660020"/>
              <a:gd name="connsiteY1" fmla="*/ 0 h 3352800"/>
              <a:gd name="connsiteX2" fmla="*/ 123463 w 5660020"/>
              <a:gd name="connsiteY2" fmla="*/ 50157 h 3352800"/>
              <a:gd name="connsiteX3" fmla="*/ 246926 w 5660020"/>
              <a:gd name="connsiteY3" fmla="*/ 50157 h 3352800"/>
              <a:gd name="connsiteX4" fmla="*/ 246926 w 5660020"/>
              <a:gd name="connsiteY4" fmla="*/ 77165 h 3352800"/>
              <a:gd name="connsiteX5" fmla="*/ 293225 w 5660020"/>
              <a:gd name="connsiteY5" fmla="*/ 77165 h 3352800"/>
              <a:gd name="connsiteX6" fmla="*/ 293225 w 5660020"/>
              <a:gd name="connsiteY6" fmla="*/ 119606 h 3352800"/>
              <a:gd name="connsiteX7" fmla="*/ 339524 w 5660020"/>
              <a:gd name="connsiteY7" fmla="*/ 119606 h 3352800"/>
              <a:gd name="connsiteX8" fmla="*/ 339524 w 5660020"/>
              <a:gd name="connsiteY8" fmla="*/ 196770 h 3352800"/>
              <a:gd name="connsiteX9" fmla="*/ 381964 w 5660020"/>
              <a:gd name="connsiteY9" fmla="*/ 196770 h 3352800"/>
              <a:gd name="connsiteX10" fmla="*/ 381964 w 5660020"/>
              <a:gd name="connsiteY10" fmla="*/ 212203 h 3352800"/>
              <a:gd name="connsiteX11" fmla="*/ 420547 w 5660020"/>
              <a:gd name="connsiteY11" fmla="*/ 212203 h 3352800"/>
              <a:gd name="connsiteX12" fmla="*/ 420547 w 5660020"/>
              <a:gd name="connsiteY12" fmla="*/ 239211 h 3352800"/>
              <a:gd name="connsiteX13" fmla="*/ 455271 w 5660020"/>
              <a:gd name="connsiteY13" fmla="*/ 239211 h 3352800"/>
              <a:gd name="connsiteX14" fmla="*/ 455271 w 5660020"/>
              <a:gd name="connsiteY14" fmla="*/ 266218 h 3352800"/>
              <a:gd name="connsiteX15" fmla="*/ 489995 w 5660020"/>
              <a:gd name="connsiteY15" fmla="*/ 266218 h 3352800"/>
              <a:gd name="connsiteX16" fmla="*/ 489995 w 5660020"/>
              <a:gd name="connsiteY16" fmla="*/ 285509 h 3352800"/>
              <a:gd name="connsiteX17" fmla="*/ 544010 w 5660020"/>
              <a:gd name="connsiteY17" fmla="*/ 285509 h 3352800"/>
              <a:gd name="connsiteX18" fmla="*/ 544010 w 5660020"/>
              <a:gd name="connsiteY18" fmla="*/ 320233 h 3352800"/>
              <a:gd name="connsiteX19" fmla="*/ 578734 w 5660020"/>
              <a:gd name="connsiteY19" fmla="*/ 320233 h 3352800"/>
              <a:gd name="connsiteX20" fmla="*/ 578734 w 5660020"/>
              <a:gd name="connsiteY20" fmla="*/ 389681 h 3352800"/>
              <a:gd name="connsiteX21" fmla="*/ 625033 w 5660020"/>
              <a:gd name="connsiteY21" fmla="*/ 389681 h 3352800"/>
              <a:gd name="connsiteX22" fmla="*/ 625033 w 5660020"/>
              <a:gd name="connsiteY22" fmla="*/ 416689 h 3352800"/>
              <a:gd name="connsiteX23" fmla="*/ 652040 w 5660020"/>
              <a:gd name="connsiteY23" fmla="*/ 416689 h 3352800"/>
              <a:gd name="connsiteX24" fmla="*/ 652040 w 5660020"/>
              <a:gd name="connsiteY24" fmla="*/ 578735 h 3352800"/>
              <a:gd name="connsiteX25" fmla="*/ 694481 w 5660020"/>
              <a:gd name="connsiteY25" fmla="*/ 578735 h 3352800"/>
              <a:gd name="connsiteX26" fmla="*/ 694481 w 5660020"/>
              <a:gd name="connsiteY26" fmla="*/ 617317 h 3352800"/>
              <a:gd name="connsiteX27" fmla="*/ 733063 w 5660020"/>
              <a:gd name="connsiteY27" fmla="*/ 617317 h 3352800"/>
              <a:gd name="connsiteX28" fmla="*/ 733063 w 5660020"/>
              <a:gd name="connsiteY28" fmla="*/ 671332 h 3352800"/>
              <a:gd name="connsiteX29" fmla="*/ 763929 w 5660020"/>
              <a:gd name="connsiteY29" fmla="*/ 671332 h 3352800"/>
              <a:gd name="connsiteX30" fmla="*/ 763929 w 5660020"/>
              <a:gd name="connsiteY30" fmla="*/ 698340 h 3352800"/>
              <a:gd name="connsiteX31" fmla="*/ 783220 w 5660020"/>
              <a:gd name="connsiteY31" fmla="*/ 698340 h 3352800"/>
              <a:gd name="connsiteX32" fmla="*/ 783220 w 5660020"/>
              <a:gd name="connsiteY32" fmla="*/ 744638 h 3352800"/>
              <a:gd name="connsiteX33" fmla="*/ 817944 w 5660020"/>
              <a:gd name="connsiteY33" fmla="*/ 744638 h 3352800"/>
              <a:gd name="connsiteX34" fmla="*/ 817944 w 5660020"/>
              <a:gd name="connsiteY34" fmla="*/ 775504 h 3352800"/>
              <a:gd name="connsiteX35" fmla="*/ 868101 w 5660020"/>
              <a:gd name="connsiteY35" fmla="*/ 775504 h 3352800"/>
              <a:gd name="connsiteX36" fmla="*/ 868101 w 5660020"/>
              <a:gd name="connsiteY36" fmla="*/ 829519 h 3352800"/>
              <a:gd name="connsiteX37" fmla="*/ 879676 w 5660020"/>
              <a:gd name="connsiteY37" fmla="*/ 829519 h 3352800"/>
              <a:gd name="connsiteX38" fmla="*/ 879676 w 5660020"/>
              <a:gd name="connsiteY38" fmla="*/ 871960 h 3352800"/>
              <a:gd name="connsiteX39" fmla="*/ 910542 w 5660020"/>
              <a:gd name="connsiteY39" fmla="*/ 871960 h 3352800"/>
              <a:gd name="connsiteX40" fmla="*/ 910542 w 5660020"/>
              <a:gd name="connsiteY40" fmla="*/ 910542 h 3352800"/>
              <a:gd name="connsiteX41" fmla="*/ 983848 w 5660020"/>
              <a:gd name="connsiteY41" fmla="*/ 910542 h 3352800"/>
              <a:gd name="connsiteX42" fmla="*/ 983848 w 5660020"/>
              <a:gd name="connsiteY42" fmla="*/ 933692 h 3352800"/>
              <a:gd name="connsiteX43" fmla="*/ 1006997 w 5660020"/>
              <a:gd name="connsiteY43" fmla="*/ 933692 h 3352800"/>
              <a:gd name="connsiteX44" fmla="*/ 1006997 w 5660020"/>
              <a:gd name="connsiteY44" fmla="*/ 987707 h 3352800"/>
              <a:gd name="connsiteX45" fmla="*/ 1049438 w 5660020"/>
              <a:gd name="connsiteY45" fmla="*/ 987707 h 3352800"/>
              <a:gd name="connsiteX46" fmla="*/ 1049438 w 5660020"/>
              <a:gd name="connsiteY46" fmla="*/ 1037864 h 3352800"/>
              <a:gd name="connsiteX47" fmla="*/ 1176759 w 5660020"/>
              <a:gd name="connsiteY47" fmla="*/ 1037864 h 3352800"/>
              <a:gd name="connsiteX48" fmla="*/ 1176759 w 5660020"/>
              <a:gd name="connsiteY48" fmla="*/ 1061013 h 3352800"/>
              <a:gd name="connsiteX49" fmla="*/ 1226916 w 5660020"/>
              <a:gd name="connsiteY49" fmla="*/ 1061013 h 3352800"/>
              <a:gd name="connsiteX50" fmla="*/ 1226916 w 5660020"/>
              <a:gd name="connsiteY50" fmla="*/ 1091879 h 3352800"/>
              <a:gd name="connsiteX51" fmla="*/ 1277073 w 5660020"/>
              <a:gd name="connsiteY51" fmla="*/ 1091879 h 3352800"/>
              <a:gd name="connsiteX52" fmla="*/ 1277073 w 5660020"/>
              <a:gd name="connsiteY52" fmla="*/ 1122745 h 3352800"/>
              <a:gd name="connsiteX53" fmla="*/ 1346521 w 5660020"/>
              <a:gd name="connsiteY53" fmla="*/ 1122745 h 3352800"/>
              <a:gd name="connsiteX54" fmla="*/ 1346521 w 5660020"/>
              <a:gd name="connsiteY54" fmla="*/ 1115028 h 3352800"/>
              <a:gd name="connsiteX55" fmla="*/ 1346521 w 5660020"/>
              <a:gd name="connsiteY55" fmla="*/ 1138178 h 3352800"/>
              <a:gd name="connsiteX56" fmla="*/ 1415969 w 5660020"/>
              <a:gd name="connsiteY56" fmla="*/ 1138178 h 3352800"/>
              <a:gd name="connsiteX57" fmla="*/ 1415969 w 5660020"/>
              <a:gd name="connsiteY57" fmla="*/ 1196051 h 3352800"/>
              <a:gd name="connsiteX58" fmla="*/ 1458410 w 5660020"/>
              <a:gd name="connsiteY58" fmla="*/ 1196051 h 3352800"/>
              <a:gd name="connsiteX59" fmla="*/ 1458410 w 5660020"/>
              <a:gd name="connsiteY59" fmla="*/ 1277074 h 3352800"/>
              <a:gd name="connsiteX60" fmla="*/ 1477701 w 5660020"/>
              <a:gd name="connsiteY60" fmla="*/ 1277074 h 3352800"/>
              <a:gd name="connsiteX61" fmla="*/ 1477701 w 5660020"/>
              <a:gd name="connsiteY61" fmla="*/ 1331089 h 3352800"/>
              <a:gd name="connsiteX62" fmla="*/ 1496992 w 5660020"/>
              <a:gd name="connsiteY62" fmla="*/ 1331089 h 3352800"/>
              <a:gd name="connsiteX63" fmla="*/ 1496992 w 5660020"/>
              <a:gd name="connsiteY63" fmla="*/ 1373530 h 3352800"/>
              <a:gd name="connsiteX64" fmla="*/ 1539433 w 5660020"/>
              <a:gd name="connsiteY64" fmla="*/ 1373530 h 3352800"/>
              <a:gd name="connsiteX65" fmla="*/ 1539433 w 5660020"/>
              <a:gd name="connsiteY65" fmla="*/ 1412112 h 3352800"/>
              <a:gd name="connsiteX66" fmla="*/ 1554866 w 5660020"/>
              <a:gd name="connsiteY66" fmla="*/ 1412112 h 3352800"/>
              <a:gd name="connsiteX67" fmla="*/ 1554866 w 5660020"/>
              <a:gd name="connsiteY67" fmla="*/ 1435261 h 3352800"/>
              <a:gd name="connsiteX68" fmla="*/ 1593448 w 5660020"/>
              <a:gd name="connsiteY68" fmla="*/ 1435261 h 3352800"/>
              <a:gd name="connsiteX69" fmla="*/ 1593448 w 5660020"/>
              <a:gd name="connsiteY69" fmla="*/ 1477702 h 3352800"/>
              <a:gd name="connsiteX70" fmla="*/ 1635888 w 5660020"/>
              <a:gd name="connsiteY70" fmla="*/ 1477702 h 3352800"/>
              <a:gd name="connsiteX71" fmla="*/ 1635888 w 5660020"/>
              <a:gd name="connsiteY71" fmla="*/ 1551008 h 3352800"/>
              <a:gd name="connsiteX72" fmla="*/ 1659038 w 5660020"/>
              <a:gd name="connsiteY72" fmla="*/ 1551008 h 3352800"/>
              <a:gd name="connsiteX73" fmla="*/ 1659038 w 5660020"/>
              <a:gd name="connsiteY73" fmla="*/ 1578016 h 3352800"/>
              <a:gd name="connsiteX74" fmla="*/ 1686045 w 5660020"/>
              <a:gd name="connsiteY74" fmla="*/ 1578016 h 3352800"/>
              <a:gd name="connsiteX75" fmla="*/ 1686045 w 5660020"/>
              <a:gd name="connsiteY75" fmla="*/ 1605023 h 3352800"/>
              <a:gd name="connsiteX76" fmla="*/ 1686045 w 5660020"/>
              <a:gd name="connsiteY76" fmla="*/ 1605023 h 3352800"/>
              <a:gd name="connsiteX77" fmla="*/ 1713053 w 5660020"/>
              <a:gd name="connsiteY77" fmla="*/ 1632031 h 3352800"/>
              <a:gd name="connsiteX78" fmla="*/ 1774785 w 5660020"/>
              <a:gd name="connsiteY78" fmla="*/ 1632031 h 3352800"/>
              <a:gd name="connsiteX79" fmla="*/ 1774785 w 5660020"/>
              <a:gd name="connsiteY79" fmla="*/ 1720770 h 3352800"/>
              <a:gd name="connsiteX80" fmla="*/ 1797934 w 5660020"/>
              <a:gd name="connsiteY80" fmla="*/ 1720770 h 3352800"/>
              <a:gd name="connsiteX81" fmla="*/ 1797934 w 5660020"/>
              <a:gd name="connsiteY81" fmla="*/ 1767069 h 3352800"/>
              <a:gd name="connsiteX82" fmla="*/ 1863524 w 5660020"/>
              <a:gd name="connsiteY82" fmla="*/ 1767069 h 3352800"/>
              <a:gd name="connsiteX83" fmla="*/ 1863524 w 5660020"/>
              <a:gd name="connsiteY83" fmla="*/ 1794076 h 3352800"/>
              <a:gd name="connsiteX84" fmla="*/ 1917539 w 5660020"/>
              <a:gd name="connsiteY84" fmla="*/ 1794076 h 3352800"/>
              <a:gd name="connsiteX85" fmla="*/ 1917539 w 5660020"/>
              <a:gd name="connsiteY85" fmla="*/ 1867383 h 3352800"/>
              <a:gd name="connsiteX86" fmla="*/ 1971554 w 5660020"/>
              <a:gd name="connsiteY86" fmla="*/ 1867383 h 3352800"/>
              <a:gd name="connsiteX87" fmla="*/ 1971554 w 5660020"/>
              <a:gd name="connsiteY87" fmla="*/ 1929114 h 3352800"/>
              <a:gd name="connsiteX88" fmla="*/ 2017853 w 5660020"/>
              <a:gd name="connsiteY88" fmla="*/ 1929114 h 3352800"/>
              <a:gd name="connsiteX89" fmla="*/ 2017853 w 5660020"/>
              <a:gd name="connsiteY89" fmla="*/ 1971555 h 3352800"/>
              <a:gd name="connsiteX90" fmla="*/ 2044861 w 5660020"/>
              <a:gd name="connsiteY90" fmla="*/ 1971555 h 3352800"/>
              <a:gd name="connsiteX91" fmla="*/ 2044861 w 5660020"/>
              <a:gd name="connsiteY91" fmla="*/ 2064152 h 3352800"/>
              <a:gd name="connsiteX92" fmla="*/ 2075726 w 5660020"/>
              <a:gd name="connsiteY92" fmla="*/ 2064152 h 3352800"/>
              <a:gd name="connsiteX93" fmla="*/ 2075726 w 5660020"/>
              <a:gd name="connsiteY93" fmla="*/ 2098876 h 3352800"/>
              <a:gd name="connsiteX94" fmla="*/ 2114309 w 5660020"/>
              <a:gd name="connsiteY94" fmla="*/ 2098876 h 3352800"/>
              <a:gd name="connsiteX95" fmla="*/ 2114309 w 5660020"/>
              <a:gd name="connsiteY95" fmla="*/ 2141317 h 3352800"/>
              <a:gd name="connsiteX96" fmla="*/ 2141316 w 5660020"/>
              <a:gd name="connsiteY96" fmla="*/ 2141317 h 3352800"/>
              <a:gd name="connsiteX97" fmla="*/ 2141316 w 5660020"/>
              <a:gd name="connsiteY97" fmla="*/ 2168325 h 3352800"/>
              <a:gd name="connsiteX98" fmla="*/ 2176040 w 5660020"/>
              <a:gd name="connsiteY98" fmla="*/ 2168325 h 3352800"/>
              <a:gd name="connsiteX99" fmla="*/ 2176040 w 5660020"/>
              <a:gd name="connsiteY99" fmla="*/ 2210765 h 3352800"/>
              <a:gd name="connsiteX100" fmla="*/ 2210764 w 5660020"/>
              <a:gd name="connsiteY100" fmla="*/ 2210765 h 3352800"/>
              <a:gd name="connsiteX101" fmla="*/ 2210764 w 5660020"/>
              <a:gd name="connsiteY101" fmla="*/ 2291788 h 3352800"/>
              <a:gd name="connsiteX102" fmla="*/ 2245488 w 5660020"/>
              <a:gd name="connsiteY102" fmla="*/ 2291788 h 3352800"/>
              <a:gd name="connsiteX103" fmla="*/ 2245488 w 5660020"/>
              <a:gd name="connsiteY103" fmla="*/ 2330370 h 3352800"/>
              <a:gd name="connsiteX104" fmla="*/ 2299504 w 5660020"/>
              <a:gd name="connsiteY104" fmla="*/ 2330370 h 3352800"/>
              <a:gd name="connsiteX105" fmla="*/ 2299504 w 5660020"/>
              <a:gd name="connsiteY105" fmla="*/ 2357378 h 3352800"/>
              <a:gd name="connsiteX106" fmla="*/ 2372810 w 5660020"/>
              <a:gd name="connsiteY106" fmla="*/ 2357378 h 3352800"/>
              <a:gd name="connsiteX107" fmla="*/ 2372810 w 5660020"/>
              <a:gd name="connsiteY107" fmla="*/ 2415251 h 3352800"/>
              <a:gd name="connsiteX108" fmla="*/ 2399817 w 5660020"/>
              <a:gd name="connsiteY108" fmla="*/ 2415251 h 3352800"/>
              <a:gd name="connsiteX109" fmla="*/ 2399817 w 5660020"/>
              <a:gd name="connsiteY109" fmla="*/ 2476983 h 3352800"/>
              <a:gd name="connsiteX110" fmla="*/ 2438400 w 5660020"/>
              <a:gd name="connsiteY110" fmla="*/ 2476983 h 3352800"/>
              <a:gd name="connsiteX111" fmla="*/ 2438400 w 5660020"/>
              <a:gd name="connsiteY111" fmla="*/ 2503990 h 3352800"/>
              <a:gd name="connsiteX112" fmla="*/ 2507848 w 5660020"/>
              <a:gd name="connsiteY112" fmla="*/ 2503990 h 3352800"/>
              <a:gd name="connsiteX113" fmla="*/ 2507848 w 5660020"/>
              <a:gd name="connsiteY113" fmla="*/ 2546431 h 3352800"/>
              <a:gd name="connsiteX114" fmla="*/ 2530997 w 5660020"/>
              <a:gd name="connsiteY114" fmla="*/ 2546431 h 3352800"/>
              <a:gd name="connsiteX115" fmla="*/ 2530997 w 5660020"/>
              <a:gd name="connsiteY115" fmla="*/ 2600446 h 3352800"/>
              <a:gd name="connsiteX116" fmla="*/ 2577296 w 5660020"/>
              <a:gd name="connsiteY116" fmla="*/ 2600446 h 3352800"/>
              <a:gd name="connsiteX117" fmla="*/ 2577296 w 5660020"/>
              <a:gd name="connsiteY117" fmla="*/ 2669894 h 3352800"/>
              <a:gd name="connsiteX118" fmla="*/ 2608162 w 5660020"/>
              <a:gd name="connsiteY118" fmla="*/ 2669894 h 3352800"/>
              <a:gd name="connsiteX119" fmla="*/ 2608162 w 5660020"/>
              <a:gd name="connsiteY119" fmla="*/ 2712335 h 3352800"/>
              <a:gd name="connsiteX120" fmla="*/ 2646744 w 5660020"/>
              <a:gd name="connsiteY120" fmla="*/ 2712335 h 3352800"/>
              <a:gd name="connsiteX121" fmla="*/ 2646744 w 5660020"/>
              <a:gd name="connsiteY121" fmla="*/ 2789499 h 3352800"/>
              <a:gd name="connsiteX122" fmla="*/ 2720050 w 5660020"/>
              <a:gd name="connsiteY122" fmla="*/ 2789499 h 3352800"/>
              <a:gd name="connsiteX123" fmla="*/ 2720050 w 5660020"/>
              <a:gd name="connsiteY123" fmla="*/ 2808790 h 3352800"/>
              <a:gd name="connsiteX124" fmla="*/ 2747058 w 5660020"/>
              <a:gd name="connsiteY124" fmla="*/ 2808790 h 3352800"/>
              <a:gd name="connsiteX125" fmla="*/ 2747058 w 5660020"/>
              <a:gd name="connsiteY125" fmla="*/ 2851231 h 3352800"/>
              <a:gd name="connsiteX126" fmla="*/ 2777924 w 5660020"/>
              <a:gd name="connsiteY126" fmla="*/ 2851231 h 3352800"/>
              <a:gd name="connsiteX127" fmla="*/ 2777924 w 5660020"/>
              <a:gd name="connsiteY127" fmla="*/ 2882097 h 3352800"/>
              <a:gd name="connsiteX128" fmla="*/ 2928395 w 5660020"/>
              <a:gd name="connsiteY128" fmla="*/ 2882097 h 3352800"/>
              <a:gd name="connsiteX129" fmla="*/ 2928395 w 5660020"/>
              <a:gd name="connsiteY129" fmla="*/ 2928395 h 3352800"/>
              <a:gd name="connsiteX130" fmla="*/ 2993985 w 5660020"/>
              <a:gd name="connsiteY130" fmla="*/ 2928395 h 3352800"/>
              <a:gd name="connsiteX131" fmla="*/ 2993985 w 5660020"/>
              <a:gd name="connsiteY131" fmla="*/ 2963119 h 3352800"/>
              <a:gd name="connsiteX132" fmla="*/ 3028709 w 5660020"/>
              <a:gd name="connsiteY132" fmla="*/ 2963119 h 3352800"/>
              <a:gd name="connsiteX133" fmla="*/ 3028709 w 5660020"/>
              <a:gd name="connsiteY133" fmla="*/ 3005560 h 3352800"/>
              <a:gd name="connsiteX134" fmla="*/ 3121306 w 5660020"/>
              <a:gd name="connsiteY134" fmla="*/ 3005560 h 3352800"/>
              <a:gd name="connsiteX135" fmla="*/ 3121306 w 5660020"/>
              <a:gd name="connsiteY135" fmla="*/ 3036426 h 3352800"/>
              <a:gd name="connsiteX136" fmla="*/ 3260202 w 5660020"/>
              <a:gd name="connsiteY136" fmla="*/ 3036426 h 3352800"/>
              <a:gd name="connsiteX137" fmla="*/ 3260202 w 5660020"/>
              <a:gd name="connsiteY137" fmla="*/ 3059575 h 3352800"/>
              <a:gd name="connsiteX138" fmla="*/ 3321934 w 5660020"/>
              <a:gd name="connsiteY138" fmla="*/ 3059575 h 3352800"/>
              <a:gd name="connsiteX139" fmla="*/ 3321934 w 5660020"/>
              <a:gd name="connsiteY139" fmla="*/ 3117449 h 3352800"/>
              <a:gd name="connsiteX140" fmla="*/ 3487838 w 5660020"/>
              <a:gd name="connsiteY140" fmla="*/ 3117449 h 3352800"/>
              <a:gd name="connsiteX141" fmla="*/ 3487838 w 5660020"/>
              <a:gd name="connsiteY141" fmla="*/ 3194613 h 3352800"/>
              <a:gd name="connsiteX142" fmla="*/ 3518704 w 5660020"/>
              <a:gd name="connsiteY142" fmla="*/ 3194613 h 3352800"/>
              <a:gd name="connsiteX143" fmla="*/ 3518704 w 5660020"/>
              <a:gd name="connsiteY143" fmla="*/ 3256345 h 3352800"/>
              <a:gd name="connsiteX144" fmla="*/ 3688466 w 5660020"/>
              <a:gd name="connsiteY144" fmla="*/ 3256345 h 3352800"/>
              <a:gd name="connsiteX145" fmla="*/ 3688466 w 5660020"/>
              <a:gd name="connsiteY145" fmla="*/ 3302644 h 3352800"/>
              <a:gd name="connsiteX146" fmla="*/ 3804212 w 5660020"/>
              <a:gd name="connsiteY146" fmla="*/ 3302644 h 3352800"/>
              <a:gd name="connsiteX147" fmla="*/ 3804212 w 5660020"/>
              <a:gd name="connsiteY147" fmla="*/ 3352800 h 3352800"/>
              <a:gd name="connsiteX148" fmla="*/ 5660020 w 5660020"/>
              <a:gd name="connsiteY148" fmla="*/ 3352800 h 3352800"/>
              <a:gd name="connsiteX0" fmla="*/ 0 w 5660020"/>
              <a:gd name="connsiteY0" fmla="*/ 0 h 3352800"/>
              <a:gd name="connsiteX1" fmla="*/ 123463 w 5660020"/>
              <a:gd name="connsiteY1" fmla="*/ 0 h 3352800"/>
              <a:gd name="connsiteX2" fmla="*/ 123463 w 5660020"/>
              <a:gd name="connsiteY2" fmla="*/ 50157 h 3352800"/>
              <a:gd name="connsiteX3" fmla="*/ 246926 w 5660020"/>
              <a:gd name="connsiteY3" fmla="*/ 50157 h 3352800"/>
              <a:gd name="connsiteX4" fmla="*/ 246926 w 5660020"/>
              <a:gd name="connsiteY4" fmla="*/ 77165 h 3352800"/>
              <a:gd name="connsiteX5" fmla="*/ 293225 w 5660020"/>
              <a:gd name="connsiteY5" fmla="*/ 77165 h 3352800"/>
              <a:gd name="connsiteX6" fmla="*/ 293225 w 5660020"/>
              <a:gd name="connsiteY6" fmla="*/ 119606 h 3352800"/>
              <a:gd name="connsiteX7" fmla="*/ 339524 w 5660020"/>
              <a:gd name="connsiteY7" fmla="*/ 119606 h 3352800"/>
              <a:gd name="connsiteX8" fmla="*/ 339524 w 5660020"/>
              <a:gd name="connsiteY8" fmla="*/ 196770 h 3352800"/>
              <a:gd name="connsiteX9" fmla="*/ 381964 w 5660020"/>
              <a:gd name="connsiteY9" fmla="*/ 196770 h 3352800"/>
              <a:gd name="connsiteX10" fmla="*/ 381964 w 5660020"/>
              <a:gd name="connsiteY10" fmla="*/ 212203 h 3352800"/>
              <a:gd name="connsiteX11" fmla="*/ 420547 w 5660020"/>
              <a:gd name="connsiteY11" fmla="*/ 212203 h 3352800"/>
              <a:gd name="connsiteX12" fmla="*/ 420547 w 5660020"/>
              <a:gd name="connsiteY12" fmla="*/ 239211 h 3352800"/>
              <a:gd name="connsiteX13" fmla="*/ 455271 w 5660020"/>
              <a:gd name="connsiteY13" fmla="*/ 239211 h 3352800"/>
              <a:gd name="connsiteX14" fmla="*/ 455271 w 5660020"/>
              <a:gd name="connsiteY14" fmla="*/ 266218 h 3352800"/>
              <a:gd name="connsiteX15" fmla="*/ 489995 w 5660020"/>
              <a:gd name="connsiteY15" fmla="*/ 266218 h 3352800"/>
              <a:gd name="connsiteX16" fmla="*/ 489995 w 5660020"/>
              <a:gd name="connsiteY16" fmla="*/ 285509 h 3352800"/>
              <a:gd name="connsiteX17" fmla="*/ 544010 w 5660020"/>
              <a:gd name="connsiteY17" fmla="*/ 285509 h 3352800"/>
              <a:gd name="connsiteX18" fmla="*/ 544010 w 5660020"/>
              <a:gd name="connsiteY18" fmla="*/ 320233 h 3352800"/>
              <a:gd name="connsiteX19" fmla="*/ 578734 w 5660020"/>
              <a:gd name="connsiteY19" fmla="*/ 320233 h 3352800"/>
              <a:gd name="connsiteX20" fmla="*/ 578734 w 5660020"/>
              <a:gd name="connsiteY20" fmla="*/ 389681 h 3352800"/>
              <a:gd name="connsiteX21" fmla="*/ 625033 w 5660020"/>
              <a:gd name="connsiteY21" fmla="*/ 389681 h 3352800"/>
              <a:gd name="connsiteX22" fmla="*/ 625033 w 5660020"/>
              <a:gd name="connsiteY22" fmla="*/ 416689 h 3352800"/>
              <a:gd name="connsiteX23" fmla="*/ 652040 w 5660020"/>
              <a:gd name="connsiteY23" fmla="*/ 416689 h 3352800"/>
              <a:gd name="connsiteX24" fmla="*/ 652040 w 5660020"/>
              <a:gd name="connsiteY24" fmla="*/ 578735 h 3352800"/>
              <a:gd name="connsiteX25" fmla="*/ 694481 w 5660020"/>
              <a:gd name="connsiteY25" fmla="*/ 578735 h 3352800"/>
              <a:gd name="connsiteX26" fmla="*/ 694481 w 5660020"/>
              <a:gd name="connsiteY26" fmla="*/ 617317 h 3352800"/>
              <a:gd name="connsiteX27" fmla="*/ 733063 w 5660020"/>
              <a:gd name="connsiteY27" fmla="*/ 617317 h 3352800"/>
              <a:gd name="connsiteX28" fmla="*/ 733063 w 5660020"/>
              <a:gd name="connsiteY28" fmla="*/ 671332 h 3352800"/>
              <a:gd name="connsiteX29" fmla="*/ 763929 w 5660020"/>
              <a:gd name="connsiteY29" fmla="*/ 671332 h 3352800"/>
              <a:gd name="connsiteX30" fmla="*/ 763929 w 5660020"/>
              <a:gd name="connsiteY30" fmla="*/ 698340 h 3352800"/>
              <a:gd name="connsiteX31" fmla="*/ 783220 w 5660020"/>
              <a:gd name="connsiteY31" fmla="*/ 698340 h 3352800"/>
              <a:gd name="connsiteX32" fmla="*/ 783220 w 5660020"/>
              <a:gd name="connsiteY32" fmla="*/ 744638 h 3352800"/>
              <a:gd name="connsiteX33" fmla="*/ 817944 w 5660020"/>
              <a:gd name="connsiteY33" fmla="*/ 744638 h 3352800"/>
              <a:gd name="connsiteX34" fmla="*/ 817944 w 5660020"/>
              <a:gd name="connsiteY34" fmla="*/ 775504 h 3352800"/>
              <a:gd name="connsiteX35" fmla="*/ 868101 w 5660020"/>
              <a:gd name="connsiteY35" fmla="*/ 775504 h 3352800"/>
              <a:gd name="connsiteX36" fmla="*/ 868101 w 5660020"/>
              <a:gd name="connsiteY36" fmla="*/ 829519 h 3352800"/>
              <a:gd name="connsiteX37" fmla="*/ 879676 w 5660020"/>
              <a:gd name="connsiteY37" fmla="*/ 829519 h 3352800"/>
              <a:gd name="connsiteX38" fmla="*/ 879676 w 5660020"/>
              <a:gd name="connsiteY38" fmla="*/ 871960 h 3352800"/>
              <a:gd name="connsiteX39" fmla="*/ 910542 w 5660020"/>
              <a:gd name="connsiteY39" fmla="*/ 871960 h 3352800"/>
              <a:gd name="connsiteX40" fmla="*/ 910542 w 5660020"/>
              <a:gd name="connsiteY40" fmla="*/ 910542 h 3352800"/>
              <a:gd name="connsiteX41" fmla="*/ 983848 w 5660020"/>
              <a:gd name="connsiteY41" fmla="*/ 910542 h 3352800"/>
              <a:gd name="connsiteX42" fmla="*/ 983848 w 5660020"/>
              <a:gd name="connsiteY42" fmla="*/ 933692 h 3352800"/>
              <a:gd name="connsiteX43" fmla="*/ 1006997 w 5660020"/>
              <a:gd name="connsiteY43" fmla="*/ 933692 h 3352800"/>
              <a:gd name="connsiteX44" fmla="*/ 1006997 w 5660020"/>
              <a:gd name="connsiteY44" fmla="*/ 987707 h 3352800"/>
              <a:gd name="connsiteX45" fmla="*/ 1049438 w 5660020"/>
              <a:gd name="connsiteY45" fmla="*/ 987707 h 3352800"/>
              <a:gd name="connsiteX46" fmla="*/ 1049438 w 5660020"/>
              <a:gd name="connsiteY46" fmla="*/ 1037864 h 3352800"/>
              <a:gd name="connsiteX47" fmla="*/ 1176759 w 5660020"/>
              <a:gd name="connsiteY47" fmla="*/ 1037864 h 3352800"/>
              <a:gd name="connsiteX48" fmla="*/ 1176759 w 5660020"/>
              <a:gd name="connsiteY48" fmla="*/ 1061013 h 3352800"/>
              <a:gd name="connsiteX49" fmla="*/ 1226916 w 5660020"/>
              <a:gd name="connsiteY49" fmla="*/ 1061013 h 3352800"/>
              <a:gd name="connsiteX50" fmla="*/ 1226916 w 5660020"/>
              <a:gd name="connsiteY50" fmla="*/ 1091879 h 3352800"/>
              <a:gd name="connsiteX51" fmla="*/ 1277073 w 5660020"/>
              <a:gd name="connsiteY51" fmla="*/ 1091879 h 3352800"/>
              <a:gd name="connsiteX52" fmla="*/ 1277073 w 5660020"/>
              <a:gd name="connsiteY52" fmla="*/ 1122745 h 3352800"/>
              <a:gd name="connsiteX53" fmla="*/ 1346521 w 5660020"/>
              <a:gd name="connsiteY53" fmla="*/ 1122745 h 3352800"/>
              <a:gd name="connsiteX54" fmla="*/ 1371730 w 5660020"/>
              <a:gd name="connsiteY54" fmla="*/ 1087527 h 3352800"/>
              <a:gd name="connsiteX55" fmla="*/ 1346521 w 5660020"/>
              <a:gd name="connsiteY55" fmla="*/ 1138178 h 3352800"/>
              <a:gd name="connsiteX56" fmla="*/ 1415969 w 5660020"/>
              <a:gd name="connsiteY56" fmla="*/ 1138178 h 3352800"/>
              <a:gd name="connsiteX57" fmla="*/ 1415969 w 5660020"/>
              <a:gd name="connsiteY57" fmla="*/ 1196051 h 3352800"/>
              <a:gd name="connsiteX58" fmla="*/ 1458410 w 5660020"/>
              <a:gd name="connsiteY58" fmla="*/ 1196051 h 3352800"/>
              <a:gd name="connsiteX59" fmla="*/ 1458410 w 5660020"/>
              <a:gd name="connsiteY59" fmla="*/ 1277074 h 3352800"/>
              <a:gd name="connsiteX60" fmla="*/ 1477701 w 5660020"/>
              <a:gd name="connsiteY60" fmla="*/ 1277074 h 3352800"/>
              <a:gd name="connsiteX61" fmla="*/ 1477701 w 5660020"/>
              <a:gd name="connsiteY61" fmla="*/ 1331089 h 3352800"/>
              <a:gd name="connsiteX62" fmla="*/ 1496992 w 5660020"/>
              <a:gd name="connsiteY62" fmla="*/ 1331089 h 3352800"/>
              <a:gd name="connsiteX63" fmla="*/ 1496992 w 5660020"/>
              <a:gd name="connsiteY63" fmla="*/ 1373530 h 3352800"/>
              <a:gd name="connsiteX64" fmla="*/ 1539433 w 5660020"/>
              <a:gd name="connsiteY64" fmla="*/ 1373530 h 3352800"/>
              <a:gd name="connsiteX65" fmla="*/ 1539433 w 5660020"/>
              <a:gd name="connsiteY65" fmla="*/ 1412112 h 3352800"/>
              <a:gd name="connsiteX66" fmla="*/ 1554866 w 5660020"/>
              <a:gd name="connsiteY66" fmla="*/ 1412112 h 3352800"/>
              <a:gd name="connsiteX67" fmla="*/ 1554866 w 5660020"/>
              <a:gd name="connsiteY67" fmla="*/ 1435261 h 3352800"/>
              <a:gd name="connsiteX68" fmla="*/ 1593448 w 5660020"/>
              <a:gd name="connsiteY68" fmla="*/ 1435261 h 3352800"/>
              <a:gd name="connsiteX69" fmla="*/ 1593448 w 5660020"/>
              <a:gd name="connsiteY69" fmla="*/ 1477702 h 3352800"/>
              <a:gd name="connsiteX70" fmla="*/ 1635888 w 5660020"/>
              <a:gd name="connsiteY70" fmla="*/ 1477702 h 3352800"/>
              <a:gd name="connsiteX71" fmla="*/ 1635888 w 5660020"/>
              <a:gd name="connsiteY71" fmla="*/ 1551008 h 3352800"/>
              <a:gd name="connsiteX72" fmla="*/ 1659038 w 5660020"/>
              <a:gd name="connsiteY72" fmla="*/ 1551008 h 3352800"/>
              <a:gd name="connsiteX73" fmla="*/ 1659038 w 5660020"/>
              <a:gd name="connsiteY73" fmla="*/ 1578016 h 3352800"/>
              <a:gd name="connsiteX74" fmla="*/ 1686045 w 5660020"/>
              <a:gd name="connsiteY74" fmla="*/ 1578016 h 3352800"/>
              <a:gd name="connsiteX75" fmla="*/ 1686045 w 5660020"/>
              <a:gd name="connsiteY75" fmla="*/ 1605023 h 3352800"/>
              <a:gd name="connsiteX76" fmla="*/ 1686045 w 5660020"/>
              <a:gd name="connsiteY76" fmla="*/ 1605023 h 3352800"/>
              <a:gd name="connsiteX77" fmla="*/ 1713053 w 5660020"/>
              <a:gd name="connsiteY77" fmla="*/ 1632031 h 3352800"/>
              <a:gd name="connsiteX78" fmla="*/ 1774785 w 5660020"/>
              <a:gd name="connsiteY78" fmla="*/ 1632031 h 3352800"/>
              <a:gd name="connsiteX79" fmla="*/ 1774785 w 5660020"/>
              <a:gd name="connsiteY79" fmla="*/ 1720770 h 3352800"/>
              <a:gd name="connsiteX80" fmla="*/ 1797934 w 5660020"/>
              <a:gd name="connsiteY80" fmla="*/ 1720770 h 3352800"/>
              <a:gd name="connsiteX81" fmla="*/ 1797934 w 5660020"/>
              <a:gd name="connsiteY81" fmla="*/ 1767069 h 3352800"/>
              <a:gd name="connsiteX82" fmla="*/ 1863524 w 5660020"/>
              <a:gd name="connsiteY82" fmla="*/ 1767069 h 3352800"/>
              <a:gd name="connsiteX83" fmla="*/ 1863524 w 5660020"/>
              <a:gd name="connsiteY83" fmla="*/ 1794076 h 3352800"/>
              <a:gd name="connsiteX84" fmla="*/ 1917539 w 5660020"/>
              <a:gd name="connsiteY84" fmla="*/ 1794076 h 3352800"/>
              <a:gd name="connsiteX85" fmla="*/ 1917539 w 5660020"/>
              <a:gd name="connsiteY85" fmla="*/ 1867383 h 3352800"/>
              <a:gd name="connsiteX86" fmla="*/ 1971554 w 5660020"/>
              <a:gd name="connsiteY86" fmla="*/ 1867383 h 3352800"/>
              <a:gd name="connsiteX87" fmla="*/ 1971554 w 5660020"/>
              <a:gd name="connsiteY87" fmla="*/ 1929114 h 3352800"/>
              <a:gd name="connsiteX88" fmla="*/ 2017853 w 5660020"/>
              <a:gd name="connsiteY88" fmla="*/ 1929114 h 3352800"/>
              <a:gd name="connsiteX89" fmla="*/ 2017853 w 5660020"/>
              <a:gd name="connsiteY89" fmla="*/ 1971555 h 3352800"/>
              <a:gd name="connsiteX90" fmla="*/ 2044861 w 5660020"/>
              <a:gd name="connsiteY90" fmla="*/ 1971555 h 3352800"/>
              <a:gd name="connsiteX91" fmla="*/ 2044861 w 5660020"/>
              <a:gd name="connsiteY91" fmla="*/ 2064152 h 3352800"/>
              <a:gd name="connsiteX92" fmla="*/ 2075726 w 5660020"/>
              <a:gd name="connsiteY92" fmla="*/ 2064152 h 3352800"/>
              <a:gd name="connsiteX93" fmla="*/ 2075726 w 5660020"/>
              <a:gd name="connsiteY93" fmla="*/ 2098876 h 3352800"/>
              <a:gd name="connsiteX94" fmla="*/ 2114309 w 5660020"/>
              <a:gd name="connsiteY94" fmla="*/ 2098876 h 3352800"/>
              <a:gd name="connsiteX95" fmla="*/ 2114309 w 5660020"/>
              <a:gd name="connsiteY95" fmla="*/ 2141317 h 3352800"/>
              <a:gd name="connsiteX96" fmla="*/ 2141316 w 5660020"/>
              <a:gd name="connsiteY96" fmla="*/ 2141317 h 3352800"/>
              <a:gd name="connsiteX97" fmla="*/ 2141316 w 5660020"/>
              <a:gd name="connsiteY97" fmla="*/ 2168325 h 3352800"/>
              <a:gd name="connsiteX98" fmla="*/ 2176040 w 5660020"/>
              <a:gd name="connsiteY98" fmla="*/ 2168325 h 3352800"/>
              <a:gd name="connsiteX99" fmla="*/ 2176040 w 5660020"/>
              <a:gd name="connsiteY99" fmla="*/ 2210765 h 3352800"/>
              <a:gd name="connsiteX100" fmla="*/ 2210764 w 5660020"/>
              <a:gd name="connsiteY100" fmla="*/ 2210765 h 3352800"/>
              <a:gd name="connsiteX101" fmla="*/ 2210764 w 5660020"/>
              <a:gd name="connsiteY101" fmla="*/ 2291788 h 3352800"/>
              <a:gd name="connsiteX102" fmla="*/ 2245488 w 5660020"/>
              <a:gd name="connsiteY102" fmla="*/ 2291788 h 3352800"/>
              <a:gd name="connsiteX103" fmla="*/ 2245488 w 5660020"/>
              <a:gd name="connsiteY103" fmla="*/ 2330370 h 3352800"/>
              <a:gd name="connsiteX104" fmla="*/ 2299504 w 5660020"/>
              <a:gd name="connsiteY104" fmla="*/ 2330370 h 3352800"/>
              <a:gd name="connsiteX105" fmla="*/ 2299504 w 5660020"/>
              <a:gd name="connsiteY105" fmla="*/ 2357378 h 3352800"/>
              <a:gd name="connsiteX106" fmla="*/ 2372810 w 5660020"/>
              <a:gd name="connsiteY106" fmla="*/ 2357378 h 3352800"/>
              <a:gd name="connsiteX107" fmla="*/ 2372810 w 5660020"/>
              <a:gd name="connsiteY107" fmla="*/ 2415251 h 3352800"/>
              <a:gd name="connsiteX108" fmla="*/ 2399817 w 5660020"/>
              <a:gd name="connsiteY108" fmla="*/ 2415251 h 3352800"/>
              <a:gd name="connsiteX109" fmla="*/ 2399817 w 5660020"/>
              <a:gd name="connsiteY109" fmla="*/ 2476983 h 3352800"/>
              <a:gd name="connsiteX110" fmla="*/ 2438400 w 5660020"/>
              <a:gd name="connsiteY110" fmla="*/ 2476983 h 3352800"/>
              <a:gd name="connsiteX111" fmla="*/ 2438400 w 5660020"/>
              <a:gd name="connsiteY111" fmla="*/ 2503990 h 3352800"/>
              <a:gd name="connsiteX112" fmla="*/ 2507848 w 5660020"/>
              <a:gd name="connsiteY112" fmla="*/ 2503990 h 3352800"/>
              <a:gd name="connsiteX113" fmla="*/ 2507848 w 5660020"/>
              <a:gd name="connsiteY113" fmla="*/ 2546431 h 3352800"/>
              <a:gd name="connsiteX114" fmla="*/ 2530997 w 5660020"/>
              <a:gd name="connsiteY114" fmla="*/ 2546431 h 3352800"/>
              <a:gd name="connsiteX115" fmla="*/ 2530997 w 5660020"/>
              <a:gd name="connsiteY115" fmla="*/ 2600446 h 3352800"/>
              <a:gd name="connsiteX116" fmla="*/ 2577296 w 5660020"/>
              <a:gd name="connsiteY116" fmla="*/ 2600446 h 3352800"/>
              <a:gd name="connsiteX117" fmla="*/ 2577296 w 5660020"/>
              <a:gd name="connsiteY117" fmla="*/ 2669894 h 3352800"/>
              <a:gd name="connsiteX118" fmla="*/ 2608162 w 5660020"/>
              <a:gd name="connsiteY118" fmla="*/ 2669894 h 3352800"/>
              <a:gd name="connsiteX119" fmla="*/ 2608162 w 5660020"/>
              <a:gd name="connsiteY119" fmla="*/ 2712335 h 3352800"/>
              <a:gd name="connsiteX120" fmla="*/ 2646744 w 5660020"/>
              <a:gd name="connsiteY120" fmla="*/ 2712335 h 3352800"/>
              <a:gd name="connsiteX121" fmla="*/ 2646744 w 5660020"/>
              <a:gd name="connsiteY121" fmla="*/ 2789499 h 3352800"/>
              <a:gd name="connsiteX122" fmla="*/ 2720050 w 5660020"/>
              <a:gd name="connsiteY122" fmla="*/ 2789499 h 3352800"/>
              <a:gd name="connsiteX123" fmla="*/ 2720050 w 5660020"/>
              <a:gd name="connsiteY123" fmla="*/ 2808790 h 3352800"/>
              <a:gd name="connsiteX124" fmla="*/ 2747058 w 5660020"/>
              <a:gd name="connsiteY124" fmla="*/ 2808790 h 3352800"/>
              <a:gd name="connsiteX125" fmla="*/ 2747058 w 5660020"/>
              <a:gd name="connsiteY125" fmla="*/ 2851231 h 3352800"/>
              <a:gd name="connsiteX126" fmla="*/ 2777924 w 5660020"/>
              <a:gd name="connsiteY126" fmla="*/ 2851231 h 3352800"/>
              <a:gd name="connsiteX127" fmla="*/ 2777924 w 5660020"/>
              <a:gd name="connsiteY127" fmla="*/ 2882097 h 3352800"/>
              <a:gd name="connsiteX128" fmla="*/ 2928395 w 5660020"/>
              <a:gd name="connsiteY128" fmla="*/ 2882097 h 3352800"/>
              <a:gd name="connsiteX129" fmla="*/ 2928395 w 5660020"/>
              <a:gd name="connsiteY129" fmla="*/ 2928395 h 3352800"/>
              <a:gd name="connsiteX130" fmla="*/ 2993985 w 5660020"/>
              <a:gd name="connsiteY130" fmla="*/ 2928395 h 3352800"/>
              <a:gd name="connsiteX131" fmla="*/ 2993985 w 5660020"/>
              <a:gd name="connsiteY131" fmla="*/ 2963119 h 3352800"/>
              <a:gd name="connsiteX132" fmla="*/ 3028709 w 5660020"/>
              <a:gd name="connsiteY132" fmla="*/ 2963119 h 3352800"/>
              <a:gd name="connsiteX133" fmla="*/ 3028709 w 5660020"/>
              <a:gd name="connsiteY133" fmla="*/ 3005560 h 3352800"/>
              <a:gd name="connsiteX134" fmla="*/ 3121306 w 5660020"/>
              <a:gd name="connsiteY134" fmla="*/ 3005560 h 3352800"/>
              <a:gd name="connsiteX135" fmla="*/ 3121306 w 5660020"/>
              <a:gd name="connsiteY135" fmla="*/ 3036426 h 3352800"/>
              <a:gd name="connsiteX136" fmla="*/ 3260202 w 5660020"/>
              <a:gd name="connsiteY136" fmla="*/ 3036426 h 3352800"/>
              <a:gd name="connsiteX137" fmla="*/ 3260202 w 5660020"/>
              <a:gd name="connsiteY137" fmla="*/ 3059575 h 3352800"/>
              <a:gd name="connsiteX138" fmla="*/ 3321934 w 5660020"/>
              <a:gd name="connsiteY138" fmla="*/ 3059575 h 3352800"/>
              <a:gd name="connsiteX139" fmla="*/ 3321934 w 5660020"/>
              <a:gd name="connsiteY139" fmla="*/ 3117449 h 3352800"/>
              <a:gd name="connsiteX140" fmla="*/ 3487838 w 5660020"/>
              <a:gd name="connsiteY140" fmla="*/ 3117449 h 3352800"/>
              <a:gd name="connsiteX141" fmla="*/ 3487838 w 5660020"/>
              <a:gd name="connsiteY141" fmla="*/ 3194613 h 3352800"/>
              <a:gd name="connsiteX142" fmla="*/ 3518704 w 5660020"/>
              <a:gd name="connsiteY142" fmla="*/ 3194613 h 3352800"/>
              <a:gd name="connsiteX143" fmla="*/ 3518704 w 5660020"/>
              <a:gd name="connsiteY143" fmla="*/ 3256345 h 3352800"/>
              <a:gd name="connsiteX144" fmla="*/ 3688466 w 5660020"/>
              <a:gd name="connsiteY144" fmla="*/ 3256345 h 3352800"/>
              <a:gd name="connsiteX145" fmla="*/ 3688466 w 5660020"/>
              <a:gd name="connsiteY145" fmla="*/ 3302644 h 3352800"/>
              <a:gd name="connsiteX146" fmla="*/ 3804212 w 5660020"/>
              <a:gd name="connsiteY146" fmla="*/ 3302644 h 3352800"/>
              <a:gd name="connsiteX147" fmla="*/ 3804212 w 5660020"/>
              <a:gd name="connsiteY147" fmla="*/ 3352800 h 3352800"/>
              <a:gd name="connsiteX148" fmla="*/ 5660020 w 5660020"/>
              <a:gd name="connsiteY148" fmla="*/ 3352800 h 3352800"/>
              <a:gd name="connsiteX0" fmla="*/ 0 w 5660020"/>
              <a:gd name="connsiteY0" fmla="*/ 0 h 3352800"/>
              <a:gd name="connsiteX1" fmla="*/ 123463 w 5660020"/>
              <a:gd name="connsiteY1" fmla="*/ 0 h 3352800"/>
              <a:gd name="connsiteX2" fmla="*/ 123463 w 5660020"/>
              <a:gd name="connsiteY2" fmla="*/ 50157 h 3352800"/>
              <a:gd name="connsiteX3" fmla="*/ 246926 w 5660020"/>
              <a:gd name="connsiteY3" fmla="*/ 50157 h 3352800"/>
              <a:gd name="connsiteX4" fmla="*/ 246926 w 5660020"/>
              <a:gd name="connsiteY4" fmla="*/ 77165 h 3352800"/>
              <a:gd name="connsiteX5" fmla="*/ 293225 w 5660020"/>
              <a:gd name="connsiteY5" fmla="*/ 77165 h 3352800"/>
              <a:gd name="connsiteX6" fmla="*/ 293225 w 5660020"/>
              <a:gd name="connsiteY6" fmla="*/ 119606 h 3352800"/>
              <a:gd name="connsiteX7" fmla="*/ 339524 w 5660020"/>
              <a:gd name="connsiteY7" fmla="*/ 119606 h 3352800"/>
              <a:gd name="connsiteX8" fmla="*/ 339524 w 5660020"/>
              <a:gd name="connsiteY8" fmla="*/ 196770 h 3352800"/>
              <a:gd name="connsiteX9" fmla="*/ 381964 w 5660020"/>
              <a:gd name="connsiteY9" fmla="*/ 196770 h 3352800"/>
              <a:gd name="connsiteX10" fmla="*/ 381964 w 5660020"/>
              <a:gd name="connsiteY10" fmla="*/ 212203 h 3352800"/>
              <a:gd name="connsiteX11" fmla="*/ 420547 w 5660020"/>
              <a:gd name="connsiteY11" fmla="*/ 212203 h 3352800"/>
              <a:gd name="connsiteX12" fmla="*/ 420547 w 5660020"/>
              <a:gd name="connsiteY12" fmla="*/ 239211 h 3352800"/>
              <a:gd name="connsiteX13" fmla="*/ 455271 w 5660020"/>
              <a:gd name="connsiteY13" fmla="*/ 239211 h 3352800"/>
              <a:gd name="connsiteX14" fmla="*/ 455271 w 5660020"/>
              <a:gd name="connsiteY14" fmla="*/ 266218 h 3352800"/>
              <a:gd name="connsiteX15" fmla="*/ 489995 w 5660020"/>
              <a:gd name="connsiteY15" fmla="*/ 266218 h 3352800"/>
              <a:gd name="connsiteX16" fmla="*/ 489995 w 5660020"/>
              <a:gd name="connsiteY16" fmla="*/ 285509 h 3352800"/>
              <a:gd name="connsiteX17" fmla="*/ 544010 w 5660020"/>
              <a:gd name="connsiteY17" fmla="*/ 285509 h 3352800"/>
              <a:gd name="connsiteX18" fmla="*/ 544010 w 5660020"/>
              <a:gd name="connsiteY18" fmla="*/ 320233 h 3352800"/>
              <a:gd name="connsiteX19" fmla="*/ 578734 w 5660020"/>
              <a:gd name="connsiteY19" fmla="*/ 320233 h 3352800"/>
              <a:gd name="connsiteX20" fmla="*/ 578734 w 5660020"/>
              <a:gd name="connsiteY20" fmla="*/ 389681 h 3352800"/>
              <a:gd name="connsiteX21" fmla="*/ 625033 w 5660020"/>
              <a:gd name="connsiteY21" fmla="*/ 389681 h 3352800"/>
              <a:gd name="connsiteX22" fmla="*/ 625033 w 5660020"/>
              <a:gd name="connsiteY22" fmla="*/ 416689 h 3352800"/>
              <a:gd name="connsiteX23" fmla="*/ 652040 w 5660020"/>
              <a:gd name="connsiteY23" fmla="*/ 416689 h 3352800"/>
              <a:gd name="connsiteX24" fmla="*/ 652040 w 5660020"/>
              <a:gd name="connsiteY24" fmla="*/ 578735 h 3352800"/>
              <a:gd name="connsiteX25" fmla="*/ 694481 w 5660020"/>
              <a:gd name="connsiteY25" fmla="*/ 578735 h 3352800"/>
              <a:gd name="connsiteX26" fmla="*/ 694481 w 5660020"/>
              <a:gd name="connsiteY26" fmla="*/ 617317 h 3352800"/>
              <a:gd name="connsiteX27" fmla="*/ 733063 w 5660020"/>
              <a:gd name="connsiteY27" fmla="*/ 617317 h 3352800"/>
              <a:gd name="connsiteX28" fmla="*/ 733063 w 5660020"/>
              <a:gd name="connsiteY28" fmla="*/ 671332 h 3352800"/>
              <a:gd name="connsiteX29" fmla="*/ 763929 w 5660020"/>
              <a:gd name="connsiteY29" fmla="*/ 671332 h 3352800"/>
              <a:gd name="connsiteX30" fmla="*/ 763929 w 5660020"/>
              <a:gd name="connsiteY30" fmla="*/ 698340 h 3352800"/>
              <a:gd name="connsiteX31" fmla="*/ 783220 w 5660020"/>
              <a:gd name="connsiteY31" fmla="*/ 698340 h 3352800"/>
              <a:gd name="connsiteX32" fmla="*/ 783220 w 5660020"/>
              <a:gd name="connsiteY32" fmla="*/ 744638 h 3352800"/>
              <a:gd name="connsiteX33" fmla="*/ 817944 w 5660020"/>
              <a:gd name="connsiteY33" fmla="*/ 744638 h 3352800"/>
              <a:gd name="connsiteX34" fmla="*/ 817944 w 5660020"/>
              <a:gd name="connsiteY34" fmla="*/ 775504 h 3352800"/>
              <a:gd name="connsiteX35" fmla="*/ 868101 w 5660020"/>
              <a:gd name="connsiteY35" fmla="*/ 775504 h 3352800"/>
              <a:gd name="connsiteX36" fmla="*/ 868101 w 5660020"/>
              <a:gd name="connsiteY36" fmla="*/ 829519 h 3352800"/>
              <a:gd name="connsiteX37" fmla="*/ 879676 w 5660020"/>
              <a:gd name="connsiteY37" fmla="*/ 829519 h 3352800"/>
              <a:gd name="connsiteX38" fmla="*/ 879676 w 5660020"/>
              <a:gd name="connsiteY38" fmla="*/ 871960 h 3352800"/>
              <a:gd name="connsiteX39" fmla="*/ 910542 w 5660020"/>
              <a:gd name="connsiteY39" fmla="*/ 871960 h 3352800"/>
              <a:gd name="connsiteX40" fmla="*/ 910542 w 5660020"/>
              <a:gd name="connsiteY40" fmla="*/ 910542 h 3352800"/>
              <a:gd name="connsiteX41" fmla="*/ 983848 w 5660020"/>
              <a:gd name="connsiteY41" fmla="*/ 910542 h 3352800"/>
              <a:gd name="connsiteX42" fmla="*/ 983848 w 5660020"/>
              <a:gd name="connsiteY42" fmla="*/ 933692 h 3352800"/>
              <a:gd name="connsiteX43" fmla="*/ 1006997 w 5660020"/>
              <a:gd name="connsiteY43" fmla="*/ 933692 h 3352800"/>
              <a:gd name="connsiteX44" fmla="*/ 1006997 w 5660020"/>
              <a:gd name="connsiteY44" fmla="*/ 987707 h 3352800"/>
              <a:gd name="connsiteX45" fmla="*/ 1049438 w 5660020"/>
              <a:gd name="connsiteY45" fmla="*/ 987707 h 3352800"/>
              <a:gd name="connsiteX46" fmla="*/ 1049438 w 5660020"/>
              <a:gd name="connsiteY46" fmla="*/ 1037864 h 3352800"/>
              <a:gd name="connsiteX47" fmla="*/ 1176759 w 5660020"/>
              <a:gd name="connsiteY47" fmla="*/ 1037864 h 3352800"/>
              <a:gd name="connsiteX48" fmla="*/ 1176759 w 5660020"/>
              <a:gd name="connsiteY48" fmla="*/ 1061013 h 3352800"/>
              <a:gd name="connsiteX49" fmla="*/ 1226916 w 5660020"/>
              <a:gd name="connsiteY49" fmla="*/ 1061013 h 3352800"/>
              <a:gd name="connsiteX50" fmla="*/ 1226916 w 5660020"/>
              <a:gd name="connsiteY50" fmla="*/ 1091879 h 3352800"/>
              <a:gd name="connsiteX51" fmla="*/ 1277073 w 5660020"/>
              <a:gd name="connsiteY51" fmla="*/ 1091879 h 3352800"/>
              <a:gd name="connsiteX52" fmla="*/ 1277073 w 5660020"/>
              <a:gd name="connsiteY52" fmla="*/ 1122745 h 3352800"/>
              <a:gd name="connsiteX53" fmla="*/ 1346521 w 5660020"/>
              <a:gd name="connsiteY53" fmla="*/ 1122745 h 3352800"/>
              <a:gd name="connsiteX54" fmla="*/ 1346521 w 5660020"/>
              <a:gd name="connsiteY54" fmla="*/ 1138178 h 3352800"/>
              <a:gd name="connsiteX55" fmla="*/ 1415969 w 5660020"/>
              <a:gd name="connsiteY55" fmla="*/ 1138178 h 3352800"/>
              <a:gd name="connsiteX56" fmla="*/ 1415969 w 5660020"/>
              <a:gd name="connsiteY56" fmla="*/ 1196051 h 3352800"/>
              <a:gd name="connsiteX57" fmla="*/ 1458410 w 5660020"/>
              <a:gd name="connsiteY57" fmla="*/ 1196051 h 3352800"/>
              <a:gd name="connsiteX58" fmla="*/ 1458410 w 5660020"/>
              <a:gd name="connsiteY58" fmla="*/ 1277074 h 3352800"/>
              <a:gd name="connsiteX59" fmla="*/ 1477701 w 5660020"/>
              <a:gd name="connsiteY59" fmla="*/ 1277074 h 3352800"/>
              <a:gd name="connsiteX60" fmla="*/ 1477701 w 5660020"/>
              <a:gd name="connsiteY60" fmla="*/ 1331089 h 3352800"/>
              <a:gd name="connsiteX61" fmla="*/ 1496992 w 5660020"/>
              <a:gd name="connsiteY61" fmla="*/ 1331089 h 3352800"/>
              <a:gd name="connsiteX62" fmla="*/ 1496992 w 5660020"/>
              <a:gd name="connsiteY62" fmla="*/ 1373530 h 3352800"/>
              <a:gd name="connsiteX63" fmla="*/ 1539433 w 5660020"/>
              <a:gd name="connsiteY63" fmla="*/ 1373530 h 3352800"/>
              <a:gd name="connsiteX64" fmla="*/ 1539433 w 5660020"/>
              <a:gd name="connsiteY64" fmla="*/ 1412112 h 3352800"/>
              <a:gd name="connsiteX65" fmla="*/ 1554866 w 5660020"/>
              <a:gd name="connsiteY65" fmla="*/ 1412112 h 3352800"/>
              <a:gd name="connsiteX66" fmla="*/ 1554866 w 5660020"/>
              <a:gd name="connsiteY66" fmla="*/ 1435261 h 3352800"/>
              <a:gd name="connsiteX67" fmla="*/ 1593448 w 5660020"/>
              <a:gd name="connsiteY67" fmla="*/ 1435261 h 3352800"/>
              <a:gd name="connsiteX68" fmla="*/ 1593448 w 5660020"/>
              <a:gd name="connsiteY68" fmla="*/ 1477702 h 3352800"/>
              <a:gd name="connsiteX69" fmla="*/ 1635888 w 5660020"/>
              <a:gd name="connsiteY69" fmla="*/ 1477702 h 3352800"/>
              <a:gd name="connsiteX70" fmla="*/ 1635888 w 5660020"/>
              <a:gd name="connsiteY70" fmla="*/ 1551008 h 3352800"/>
              <a:gd name="connsiteX71" fmla="*/ 1659038 w 5660020"/>
              <a:gd name="connsiteY71" fmla="*/ 1551008 h 3352800"/>
              <a:gd name="connsiteX72" fmla="*/ 1659038 w 5660020"/>
              <a:gd name="connsiteY72" fmla="*/ 1578016 h 3352800"/>
              <a:gd name="connsiteX73" fmla="*/ 1686045 w 5660020"/>
              <a:gd name="connsiteY73" fmla="*/ 1578016 h 3352800"/>
              <a:gd name="connsiteX74" fmla="*/ 1686045 w 5660020"/>
              <a:gd name="connsiteY74" fmla="*/ 1605023 h 3352800"/>
              <a:gd name="connsiteX75" fmla="*/ 1686045 w 5660020"/>
              <a:gd name="connsiteY75" fmla="*/ 1605023 h 3352800"/>
              <a:gd name="connsiteX76" fmla="*/ 1713053 w 5660020"/>
              <a:gd name="connsiteY76" fmla="*/ 1632031 h 3352800"/>
              <a:gd name="connsiteX77" fmla="*/ 1774785 w 5660020"/>
              <a:gd name="connsiteY77" fmla="*/ 1632031 h 3352800"/>
              <a:gd name="connsiteX78" fmla="*/ 1774785 w 5660020"/>
              <a:gd name="connsiteY78" fmla="*/ 1720770 h 3352800"/>
              <a:gd name="connsiteX79" fmla="*/ 1797934 w 5660020"/>
              <a:gd name="connsiteY79" fmla="*/ 1720770 h 3352800"/>
              <a:gd name="connsiteX80" fmla="*/ 1797934 w 5660020"/>
              <a:gd name="connsiteY80" fmla="*/ 1767069 h 3352800"/>
              <a:gd name="connsiteX81" fmla="*/ 1863524 w 5660020"/>
              <a:gd name="connsiteY81" fmla="*/ 1767069 h 3352800"/>
              <a:gd name="connsiteX82" fmla="*/ 1863524 w 5660020"/>
              <a:gd name="connsiteY82" fmla="*/ 1794076 h 3352800"/>
              <a:gd name="connsiteX83" fmla="*/ 1917539 w 5660020"/>
              <a:gd name="connsiteY83" fmla="*/ 1794076 h 3352800"/>
              <a:gd name="connsiteX84" fmla="*/ 1917539 w 5660020"/>
              <a:gd name="connsiteY84" fmla="*/ 1867383 h 3352800"/>
              <a:gd name="connsiteX85" fmla="*/ 1971554 w 5660020"/>
              <a:gd name="connsiteY85" fmla="*/ 1867383 h 3352800"/>
              <a:gd name="connsiteX86" fmla="*/ 1971554 w 5660020"/>
              <a:gd name="connsiteY86" fmla="*/ 1929114 h 3352800"/>
              <a:gd name="connsiteX87" fmla="*/ 2017853 w 5660020"/>
              <a:gd name="connsiteY87" fmla="*/ 1929114 h 3352800"/>
              <a:gd name="connsiteX88" fmla="*/ 2017853 w 5660020"/>
              <a:gd name="connsiteY88" fmla="*/ 1971555 h 3352800"/>
              <a:gd name="connsiteX89" fmla="*/ 2044861 w 5660020"/>
              <a:gd name="connsiteY89" fmla="*/ 1971555 h 3352800"/>
              <a:gd name="connsiteX90" fmla="*/ 2044861 w 5660020"/>
              <a:gd name="connsiteY90" fmla="*/ 2064152 h 3352800"/>
              <a:gd name="connsiteX91" fmla="*/ 2075726 w 5660020"/>
              <a:gd name="connsiteY91" fmla="*/ 2064152 h 3352800"/>
              <a:gd name="connsiteX92" fmla="*/ 2075726 w 5660020"/>
              <a:gd name="connsiteY92" fmla="*/ 2098876 h 3352800"/>
              <a:gd name="connsiteX93" fmla="*/ 2114309 w 5660020"/>
              <a:gd name="connsiteY93" fmla="*/ 2098876 h 3352800"/>
              <a:gd name="connsiteX94" fmla="*/ 2114309 w 5660020"/>
              <a:gd name="connsiteY94" fmla="*/ 2141317 h 3352800"/>
              <a:gd name="connsiteX95" fmla="*/ 2141316 w 5660020"/>
              <a:gd name="connsiteY95" fmla="*/ 2141317 h 3352800"/>
              <a:gd name="connsiteX96" fmla="*/ 2141316 w 5660020"/>
              <a:gd name="connsiteY96" fmla="*/ 2168325 h 3352800"/>
              <a:gd name="connsiteX97" fmla="*/ 2176040 w 5660020"/>
              <a:gd name="connsiteY97" fmla="*/ 2168325 h 3352800"/>
              <a:gd name="connsiteX98" fmla="*/ 2176040 w 5660020"/>
              <a:gd name="connsiteY98" fmla="*/ 2210765 h 3352800"/>
              <a:gd name="connsiteX99" fmla="*/ 2210764 w 5660020"/>
              <a:gd name="connsiteY99" fmla="*/ 2210765 h 3352800"/>
              <a:gd name="connsiteX100" fmla="*/ 2210764 w 5660020"/>
              <a:gd name="connsiteY100" fmla="*/ 2291788 h 3352800"/>
              <a:gd name="connsiteX101" fmla="*/ 2245488 w 5660020"/>
              <a:gd name="connsiteY101" fmla="*/ 2291788 h 3352800"/>
              <a:gd name="connsiteX102" fmla="*/ 2245488 w 5660020"/>
              <a:gd name="connsiteY102" fmla="*/ 2330370 h 3352800"/>
              <a:gd name="connsiteX103" fmla="*/ 2299504 w 5660020"/>
              <a:gd name="connsiteY103" fmla="*/ 2330370 h 3352800"/>
              <a:gd name="connsiteX104" fmla="*/ 2299504 w 5660020"/>
              <a:gd name="connsiteY104" fmla="*/ 2357378 h 3352800"/>
              <a:gd name="connsiteX105" fmla="*/ 2372810 w 5660020"/>
              <a:gd name="connsiteY105" fmla="*/ 2357378 h 3352800"/>
              <a:gd name="connsiteX106" fmla="*/ 2372810 w 5660020"/>
              <a:gd name="connsiteY106" fmla="*/ 2415251 h 3352800"/>
              <a:gd name="connsiteX107" fmla="*/ 2399817 w 5660020"/>
              <a:gd name="connsiteY107" fmla="*/ 2415251 h 3352800"/>
              <a:gd name="connsiteX108" fmla="*/ 2399817 w 5660020"/>
              <a:gd name="connsiteY108" fmla="*/ 2476983 h 3352800"/>
              <a:gd name="connsiteX109" fmla="*/ 2438400 w 5660020"/>
              <a:gd name="connsiteY109" fmla="*/ 2476983 h 3352800"/>
              <a:gd name="connsiteX110" fmla="*/ 2438400 w 5660020"/>
              <a:gd name="connsiteY110" fmla="*/ 2503990 h 3352800"/>
              <a:gd name="connsiteX111" fmla="*/ 2507848 w 5660020"/>
              <a:gd name="connsiteY111" fmla="*/ 2503990 h 3352800"/>
              <a:gd name="connsiteX112" fmla="*/ 2507848 w 5660020"/>
              <a:gd name="connsiteY112" fmla="*/ 2546431 h 3352800"/>
              <a:gd name="connsiteX113" fmla="*/ 2530997 w 5660020"/>
              <a:gd name="connsiteY113" fmla="*/ 2546431 h 3352800"/>
              <a:gd name="connsiteX114" fmla="*/ 2530997 w 5660020"/>
              <a:gd name="connsiteY114" fmla="*/ 2600446 h 3352800"/>
              <a:gd name="connsiteX115" fmla="*/ 2577296 w 5660020"/>
              <a:gd name="connsiteY115" fmla="*/ 2600446 h 3352800"/>
              <a:gd name="connsiteX116" fmla="*/ 2577296 w 5660020"/>
              <a:gd name="connsiteY116" fmla="*/ 2669894 h 3352800"/>
              <a:gd name="connsiteX117" fmla="*/ 2608162 w 5660020"/>
              <a:gd name="connsiteY117" fmla="*/ 2669894 h 3352800"/>
              <a:gd name="connsiteX118" fmla="*/ 2608162 w 5660020"/>
              <a:gd name="connsiteY118" fmla="*/ 2712335 h 3352800"/>
              <a:gd name="connsiteX119" fmla="*/ 2646744 w 5660020"/>
              <a:gd name="connsiteY119" fmla="*/ 2712335 h 3352800"/>
              <a:gd name="connsiteX120" fmla="*/ 2646744 w 5660020"/>
              <a:gd name="connsiteY120" fmla="*/ 2789499 h 3352800"/>
              <a:gd name="connsiteX121" fmla="*/ 2720050 w 5660020"/>
              <a:gd name="connsiteY121" fmla="*/ 2789499 h 3352800"/>
              <a:gd name="connsiteX122" fmla="*/ 2720050 w 5660020"/>
              <a:gd name="connsiteY122" fmla="*/ 2808790 h 3352800"/>
              <a:gd name="connsiteX123" fmla="*/ 2747058 w 5660020"/>
              <a:gd name="connsiteY123" fmla="*/ 2808790 h 3352800"/>
              <a:gd name="connsiteX124" fmla="*/ 2747058 w 5660020"/>
              <a:gd name="connsiteY124" fmla="*/ 2851231 h 3352800"/>
              <a:gd name="connsiteX125" fmla="*/ 2777924 w 5660020"/>
              <a:gd name="connsiteY125" fmla="*/ 2851231 h 3352800"/>
              <a:gd name="connsiteX126" fmla="*/ 2777924 w 5660020"/>
              <a:gd name="connsiteY126" fmla="*/ 2882097 h 3352800"/>
              <a:gd name="connsiteX127" fmla="*/ 2928395 w 5660020"/>
              <a:gd name="connsiteY127" fmla="*/ 2882097 h 3352800"/>
              <a:gd name="connsiteX128" fmla="*/ 2928395 w 5660020"/>
              <a:gd name="connsiteY128" fmla="*/ 2928395 h 3352800"/>
              <a:gd name="connsiteX129" fmla="*/ 2993985 w 5660020"/>
              <a:gd name="connsiteY129" fmla="*/ 2928395 h 3352800"/>
              <a:gd name="connsiteX130" fmla="*/ 2993985 w 5660020"/>
              <a:gd name="connsiteY130" fmla="*/ 2963119 h 3352800"/>
              <a:gd name="connsiteX131" fmla="*/ 3028709 w 5660020"/>
              <a:gd name="connsiteY131" fmla="*/ 2963119 h 3352800"/>
              <a:gd name="connsiteX132" fmla="*/ 3028709 w 5660020"/>
              <a:gd name="connsiteY132" fmla="*/ 3005560 h 3352800"/>
              <a:gd name="connsiteX133" fmla="*/ 3121306 w 5660020"/>
              <a:gd name="connsiteY133" fmla="*/ 3005560 h 3352800"/>
              <a:gd name="connsiteX134" fmla="*/ 3121306 w 5660020"/>
              <a:gd name="connsiteY134" fmla="*/ 3036426 h 3352800"/>
              <a:gd name="connsiteX135" fmla="*/ 3260202 w 5660020"/>
              <a:gd name="connsiteY135" fmla="*/ 3036426 h 3352800"/>
              <a:gd name="connsiteX136" fmla="*/ 3260202 w 5660020"/>
              <a:gd name="connsiteY136" fmla="*/ 3059575 h 3352800"/>
              <a:gd name="connsiteX137" fmla="*/ 3321934 w 5660020"/>
              <a:gd name="connsiteY137" fmla="*/ 3059575 h 3352800"/>
              <a:gd name="connsiteX138" fmla="*/ 3321934 w 5660020"/>
              <a:gd name="connsiteY138" fmla="*/ 3117449 h 3352800"/>
              <a:gd name="connsiteX139" fmla="*/ 3487838 w 5660020"/>
              <a:gd name="connsiteY139" fmla="*/ 3117449 h 3352800"/>
              <a:gd name="connsiteX140" fmla="*/ 3487838 w 5660020"/>
              <a:gd name="connsiteY140" fmla="*/ 3194613 h 3352800"/>
              <a:gd name="connsiteX141" fmla="*/ 3518704 w 5660020"/>
              <a:gd name="connsiteY141" fmla="*/ 3194613 h 3352800"/>
              <a:gd name="connsiteX142" fmla="*/ 3518704 w 5660020"/>
              <a:gd name="connsiteY142" fmla="*/ 3256345 h 3352800"/>
              <a:gd name="connsiteX143" fmla="*/ 3688466 w 5660020"/>
              <a:gd name="connsiteY143" fmla="*/ 3256345 h 3352800"/>
              <a:gd name="connsiteX144" fmla="*/ 3688466 w 5660020"/>
              <a:gd name="connsiteY144" fmla="*/ 3302644 h 3352800"/>
              <a:gd name="connsiteX145" fmla="*/ 3804212 w 5660020"/>
              <a:gd name="connsiteY145" fmla="*/ 3302644 h 3352800"/>
              <a:gd name="connsiteX146" fmla="*/ 3804212 w 5660020"/>
              <a:gd name="connsiteY146" fmla="*/ 3352800 h 3352800"/>
              <a:gd name="connsiteX147" fmla="*/ 5660020 w 5660020"/>
              <a:gd name="connsiteY147" fmla="*/ 3352800 h 3352800"/>
              <a:gd name="connsiteX0" fmla="*/ 0 w 5660020"/>
              <a:gd name="connsiteY0" fmla="*/ 0 h 3352800"/>
              <a:gd name="connsiteX1" fmla="*/ 123463 w 5660020"/>
              <a:gd name="connsiteY1" fmla="*/ 0 h 3352800"/>
              <a:gd name="connsiteX2" fmla="*/ 123463 w 5660020"/>
              <a:gd name="connsiteY2" fmla="*/ 50157 h 3352800"/>
              <a:gd name="connsiteX3" fmla="*/ 246926 w 5660020"/>
              <a:gd name="connsiteY3" fmla="*/ 50157 h 3352800"/>
              <a:gd name="connsiteX4" fmla="*/ 246926 w 5660020"/>
              <a:gd name="connsiteY4" fmla="*/ 77165 h 3352800"/>
              <a:gd name="connsiteX5" fmla="*/ 293225 w 5660020"/>
              <a:gd name="connsiteY5" fmla="*/ 77165 h 3352800"/>
              <a:gd name="connsiteX6" fmla="*/ 293225 w 5660020"/>
              <a:gd name="connsiteY6" fmla="*/ 119606 h 3352800"/>
              <a:gd name="connsiteX7" fmla="*/ 339524 w 5660020"/>
              <a:gd name="connsiteY7" fmla="*/ 119606 h 3352800"/>
              <a:gd name="connsiteX8" fmla="*/ 339524 w 5660020"/>
              <a:gd name="connsiteY8" fmla="*/ 196770 h 3352800"/>
              <a:gd name="connsiteX9" fmla="*/ 381964 w 5660020"/>
              <a:gd name="connsiteY9" fmla="*/ 196770 h 3352800"/>
              <a:gd name="connsiteX10" fmla="*/ 381964 w 5660020"/>
              <a:gd name="connsiteY10" fmla="*/ 212203 h 3352800"/>
              <a:gd name="connsiteX11" fmla="*/ 420547 w 5660020"/>
              <a:gd name="connsiteY11" fmla="*/ 212203 h 3352800"/>
              <a:gd name="connsiteX12" fmla="*/ 420547 w 5660020"/>
              <a:gd name="connsiteY12" fmla="*/ 239211 h 3352800"/>
              <a:gd name="connsiteX13" fmla="*/ 455271 w 5660020"/>
              <a:gd name="connsiteY13" fmla="*/ 239211 h 3352800"/>
              <a:gd name="connsiteX14" fmla="*/ 455271 w 5660020"/>
              <a:gd name="connsiteY14" fmla="*/ 266218 h 3352800"/>
              <a:gd name="connsiteX15" fmla="*/ 489995 w 5660020"/>
              <a:gd name="connsiteY15" fmla="*/ 266218 h 3352800"/>
              <a:gd name="connsiteX16" fmla="*/ 489995 w 5660020"/>
              <a:gd name="connsiteY16" fmla="*/ 285509 h 3352800"/>
              <a:gd name="connsiteX17" fmla="*/ 544010 w 5660020"/>
              <a:gd name="connsiteY17" fmla="*/ 285509 h 3352800"/>
              <a:gd name="connsiteX18" fmla="*/ 544010 w 5660020"/>
              <a:gd name="connsiteY18" fmla="*/ 320233 h 3352800"/>
              <a:gd name="connsiteX19" fmla="*/ 578734 w 5660020"/>
              <a:gd name="connsiteY19" fmla="*/ 320233 h 3352800"/>
              <a:gd name="connsiteX20" fmla="*/ 578734 w 5660020"/>
              <a:gd name="connsiteY20" fmla="*/ 389681 h 3352800"/>
              <a:gd name="connsiteX21" fmla="*/ 625033 w 5660020"/>
              <a:gd name="connsiteY21" fmla="*/ 389681 h 3352800"/>
              <a:gd name="connsiteX22" fmla="*/ 625033 w 5660020"/>
              <a:gd name="connsiteY22" fmla="*/ 416689 h 3352800"/>
              <a:gd name="connsiteX23" fmla="*/ 652040 w 5660020"/>
              <a:gd name="connsiteY23" fmla="*/ 416689 h 3352800"/>
              <a:gd name="connsiteX24" fmla="*/ 652040 w 5660020"/>
              <a:gd name="connsiteY24" fmla="*/ 578735 h 3352800"/>
              <a:gd name="connsiteX25" fmla="*/ 694481 w 5660020"/>
              <a:gd name="connsiteY25" fmla="*/ 578735 h 3352800"/>
              <a:gd name="connsiteX26" fmla="*/ 694481 w 5660020"/>
              <a:gd name="connsiteY26" fmla="*/ 617317 h 3352800"/>
              <a:gd name="connsiteX27" fmla="*/ 733063 w 5660020"/>
              <a:gd name="connsiteY27" fmla="*/ 617317 h 3352800"/>
              <a:gd name="connsiteX28" fmla="*/ 733063 w 5660020"/>
              <a:gd name="connsiteY28" fmla="*/ 671332 h 3352800"/>
              <a:gd name="connsiteX29" fmla="*/ 763929 w 5660020"/>
              <a:gd name="connsiteY29" fmla="*/ 671332 h 3352800"/>
              <a:gd name="connsiteX30" fmla="*/ 763929 w 5660020"/>
              <a:gd name="connsiteY30" fmla="*/ 698340 h 3352800"/>
              <a:gd name="connsiteX31" fmla="*/ 783220 w 5660020"/>
              <a:gd name="connsiteY31" fmla="*/ 698340 h 3352800"/>
              <a:gd name="connsiteX32" fmla="*/ 783220 w 5660020"/>
              <a:gd name="connsiteY32" fmla="*/ 744638 h 3352800"/>
              <a:gd name="connsiteX33" fmla="*/ 817944 w 5660020"/>
              <a:gd name="connsiteY33" fmla="*/ 744638 h 3352800"/>
              <a:gd name="connsiteX34" fmla="*/ 817944 w 5660020"/>
              <a:gd name="connsiteY34" fmla="*/ 775504 h 3352800"/>
              <a:gd name="connsiteX35" fmla="*/ 868101 w 5660020"/>
              <a:gd name="connsiteY35" fmla="*/ 775504 h 3352800"/>
              <a:gd name="connsiteX36" fmla="*/ 868101 w 5660020"/>
              <a:gd name="connsiteY36" fmla="*/ 829519 h 3352800"/>
              <a:gd name="connsiteX37" fmla="*/ 879676 w 5660020"/>
              <a:gd name="connsiteY37" fmla="*/ 829519 h 3352800"/>
              <a:gd name="connsiteX38" fmla="*/ 879676 w 5660020"/>
              <a:gd name="connsiteY38" fmla="*/ 871960 h 3352800"/>
              <a:gd name="connsiteX39" fmla="*/ 910542 w 5660020"/>
              <a:gd name="connsiteY39" fmla="*/ 871960 h 3352800"/>
              <a:gd name="connsiteX40" fmla="*/ 910542 w 5660020"/>
              <a:gd name="connsiteY40" fmla="*/ 910542 h 3352800"/>
              <a:gd name="connsiteX41" fmla="*/ 983848 w 5660020"/>
              <a:gd name="connsiteY41" fmla="*/ 910542 h 3352800"/>
              <a:gd name="connsiteX42" fmla="*/ 983848 w 5660020"/>
              <a:gd name="connsiteY42" fmla="*/ 933692 h 3352800"/>
              <a:gd name="connsiteX43" fmla="*/ 1006997 w 5660020"/>
              <a:gd name="connsiteY43" fmla="*/ 933692 h 3352800"/>
              <a:gd name="connsiteX44" fmla="*/ 1006997 w 5660020"/>
              <a:gd name="connsiteY44" fmla="*/ 987707 h 3352800"/>
              <a:gd name="connsiteX45" fmla="*/ 1049438 w 5660020"/>
              <a:gd name="connsiteY45" fmla="*/ 987707 h 3352800"/>
              <a:gd name="connsiteX46" fmla="*/ 1049438 w 5660020"/>
              <a:gd name="connsiteY46" fmla="*/ 1037864 h 3352800"/>
              <a:gd name="connsiteX47" fmla="*/ 1176759 w 5660020"/>
              <a:gd name="connsiteY47" fmla="*/ 1037864 h 3352800"/>
              <a:gd name="connsiteX48" fmla="*/ 1176759 w 5660020"/>
              <a:gd name="connsiteY48" fmla="*/ 1061013 h 3352800"/>
              <a:gd name="connsiteX49" fmla="*/ 1226916 w 5660020"/>
              <a:gd name="connsiteY49" fmla="*/ 1061013 h 3352800"/>
              <a:gd name="connsiteX50" fmla="*/ 1226916 w 5660020"/>
              <a:gd name="connsiteY50" fmla="*/ 1091879 h 3352800"/>
              <a:gd name="connsiteX51" fmla="*/ 1277073 w 5660020"/>
              <a:gd name="connsiteY51" fmla="*/ 1091879 h 3352800"/>
              <a:gd name="connsiteX52" fmla="*/ 1277073 w 5660020"/>
              <a:gd name="connsiteY52" fmla="*/ 1122745 h 3352800"/>
              <a:gd name="connsiteX53" fmla="*/ 1346521 w 5660020"/>
              <a:gd name="connsiteY53" fmla="*/ 1122745 h 3352800"/>
              <a:gd name="connsiteX54" fmla="*/ 1346521 w 5660020"/>
              <a:gd name="connsiteY54" fmla="*/ 1138178 h 3352800"/>
              <a:gd name="connsiteX55" fmla="*/ 1415969 w 5660020"/>
              <a:gd name="connsiteY55" fmla="*/ 1138178 h 3352800"/>
              <a:gd name="connsiteX56" fmla="*/ 1415969 w 5660020"/>
              <a:gd name="connsiteY56" fmla="*/ 1196051 h 3352800"/>
              <a:gd name="connsiteX57" fmla="*/ 1458410 w 5660020"/>
              <a:gd name="connsiteY57" fmla="*/ 1196051 h 3352800"/>
              <a:gd name="connsiteX58" fmla="*/ 1458410 w 5660020"/>
              <a:gd name="connsiteY58" fmla="*/ 1277074 h 3352800"/>
              <a:gd name="connsiteX59" fmla="*/ 1477701 w 5660020"/>
              <a:gd name="connsiteY59" fmla="*/ 1277074 h 3352800"/>
              <a:gd name="connsiteX60" fmla="*/ 1477701 w 5660020"/>
              <a:gd name="connsiteY60" fmla="*/ 1331089 h 3352800"/>
              <a:gd name="connsiteX61" fmla="*/ 1496992 w 5660020"/>
              <a:gd name="connsiteY61" fmla="*/ 1331089 h 3352800"/>
              <a:gd name="connsiteX62" fmla="*/ 1496992 w 5660020"/>
              <a:gd name="connsiteY62" fmla="*/ 1373530 h 3352800"/>
              <a:gd name="connsiteX63" fmla="*/ 1539433 w 5660020"/>
              <a:gd name="connsiteY63" fmla="*/ 1373530 h 3352800"/>
              <a:gd name="connsiteX64" fmla="*/ 1539433 w 5660020"/>
              <a:gd name="connsiteY64" fmla="*/ 1412112 h 3352800"/>
              <a:gd name="connsiteX65" fmla="*/ 1554866 w 5660020"/>
              <a:gd name="connsiteY65" fmla="*/ 1412112 h 3352800"/>
              <a:gd name="connsiteX66" fmla="*/ 1554866 w 5660020"/>
              <a:gd name="connsiteY66" fmla="*/ 1435261 h 3352800"/>
              <a:gd name="connsiteX67" fmla="*/ 1593448 w 5660020"/>
              <a:gd name="connsiteY67" fmla="*/ 1435261 h 3352800"/>
              <a:gd name="connsiteX68" fmla="*/ 1593448 w 5660020"/>
              <a:gd name="connsiteY68" fmla="*/ 1477702 h 3352800"/>
              <a:gd name="connsiteX69" fmla="*/ 1635888 w 5660020"/>
              <a:gd name="connsiteY69" fmla="*/ 1477702 h 3352800"/>
              <a:gd name="connsiteX70" fmla="*/ 1635888 w 5660020"/>
              <a:gd name="connsiteY70" fmla="*/ 1551008 h 3352800"/>
              <a:gd name="connsiteX71" fmla="*/ 1659038 w 5660020"/>
              <a:gd name="connsiteY71" fmla="*/ 1551008 h 3352800"/>
              <a:gd name="connsiteX72" fmla="*/ 1659038 w 5660020"/>
              <a:gd name="connsiteY72" fmla="*/ 1578016 h 3352800"/>
              <a:gd name="connsiteX73" fmla="*/ 1686045 w 5660020"/>
              <a:gd name="connsiteY73" fmla="*/ 1578016 h 3352800"/>
              <a:gd name="connsiteX74" fmla="*/ 1686045 w 5660020"/>
              <a:gd name="connsiteY74" fmla="*/ 1605023 h 3352800"/>
              <a:gd name="connsiteX75" fmla="*/ 1686045 w 5660020"/>
              <a:gd name="connsiteY75" fmla="*/ 1627941 h 3352800"/>
              <a:gd name="connsiteX76" fmla="*/ 1713053 w 5660020"/>
              <a:gd name="connsiteY76" fmla="*/ 1632031 h 3352800"/>
              <a:gd name="connsiteX77" fmla="*/ 1774785 w 5660020"/>
              <a:gd name="connsiteY77" fmla="*/ 1632031 h 3352800"/>
              <a:gd name="connsiteX78" fmla="*/ 1774785 w 5660020"/>
              <a:gd name="connsiteY78" fmla="*/ 1720770 h 3352800"/>
              <a:gd name="connsiteX79" fmla="*/ 1797934 w 5660020"/>
              <a:gd name="connsiteY79" fmla="*/ 1720770 h 3352800"/>
              <a:gd name="connsiteX80" fmla="*/ 1797934 w 5660020"/>
              <a:gd name="connsiteY80" fmla="*/ 1767069 h 3352800"/>
              <a:gd name="connsiteX81" fmla="*/ 1863524 w 5660020"/>
              <a:gd name="connsiteY81" fmla="*/ 1767069 h 3352800"/>
              <a:gd name="connsiteX82" fmla="*/ 1863524 w 5660020"/>
              <a:gd name="connsiteY82" fmla="*/ 1794076 h 3352800"/>
              <a:gd name="connsiteX83" fmla="*/ 1917539 w 5660020"/>
              <a:gd name="connsiteY83" fmla="*/ 1794076 h 3352800"/>
              <a:gd name="connsiteX84" fmla="*/ 1917539 w 5660020"/>
              <a:gd name="connsiteY84" fmla="*/ 1867383 h 3352800"/>
              <a:gd name="connsiteX85" fmla="*/ 1971554 w 5660020"/>
              <a:gd name="connsiteY85" fmla="*/ 1867383 h 3352800"/>
              <a:gd name="connsiteX86" fmla="*/ 1971554 w 5660020"/>
              <a:gd name="connsiteY86" fmla="*/ 1929114 h 3352800"/>
              <a:gd name="connsiteX87" fmla="*/ 2017853 w 5660020"/>
              <a:gd name="connsiteY87" fmla="*/ 1929114 h 3352800"/>
              <a:gd name="connsiteX88" fmla="*/ 2017853 w 5660020"/>
              <a:gd name="connsiteY88" fmla="*/ 1971555 h 3352800"/>
              <a:gd name="connsiteX89" fmla="*/ 2044861 w 5660020"/>
              <a:gd name="connsiteY89" fmla="*/ 1971555 h 3352800"/>
              <a:gd name="connsiteX90" fmla="*/ 2044861 w 5660020"/>
              <a:gd name="connsiteY90" fmla="*/ 2064152 h 3352800"/>
              <a:gd name="connsiteX91" fmla="*/ 2075726 w 5660020"/>
              <a:gd name="connsiteY91" fmla="*/ 2064152 h 3352800"/>
              <a:gd name="connsiteX92" fmla="*/ 2075726 w 5660020"/>
              <a:gd name="connsiteY92" fmla="*/ 2098876 h 3352800"/>
              <a:gd name="connsiteX93" fmla="*/ 2114309 w 5660020"/>
              <a:gd name="connsiteY93" fmla="*/ 2098876 h 3352800"/>
              <a:gd name="connsiteX94" fmla="*/ 2114309 w 5660020"/>
              <a:gd name="connsiteY94" fmla="*/ 2141317 h 3352800"/>
              <a:gd name="connsiteX95" fmla="*/ 2141316 w 5660020"/>
              <a:gd name="connsiteY95" fmla="*/ 2141317 h 3352800"/>
              <a:gd name="connsiteX96" fmla="*/ 2141316 w 5660020"/>
              <a:gd name="connsiteY96" fmla="*/ 2168325 h 3352800"/>
              <a:gd name="connsiteX97" fmla="*/ 2176040 w 5660020"/>
              <a:gd name="connsiteY97" fmla="*/ 2168325 h 3352800"/>
              <a:gd name="connsiteX98" fmla="*/ 2176040 w 5660020"/>
              <a:gd name="connsiteY98" fmla="*/ 2210765 h 3352800"/>
              <a:gd name="connsiteX99" fmla="*/ 2210764 w 5660020"/>
              <a:gd name="connsiteY99" fmla="*/ 2210765 h 3352800"/>
              <a:gd name="connsiteX100" fmla="*/ 2210764 w 5660020"/>
              <a:gd name="connsiteY100" fmla="*/ 2291788 h 3352800"/>
              <a:gd name="connsiteX101" fmla="*/ 2245488 w 5660020"/>
              <a:gd name="connsiteY101" fmla="*/ 2291788 h 3352800"/>
              <a:gd name="connsiteX102" fmla="*/ 2245488 w 5660020"/>
              <a:gd name="connsiteY102" fmla="*/ 2330370 h 3352800"/>
              <a:gd name="connsiteX103" fmla="*/ 2299504 w 5660020"/>
              <a:gd name="connsiteY103" fmla="*/ 2330370 h 3352800"/>
              <a:gd name="connsiteX104" fmla="*/ 2299504 w 5660020"/>
              <a:gd name="connsiteY104" fmla="*/ 2357378 h 3352800"/>
              <a:gd name="connsiteX105" fmla="*/ 2372810 w 5660020"/>
              <a:gd name="connsiteY105" fmla="*/ 2357378 h 3352800"/>
              <a:gd name="connsiteX106" fmla="*/ 2372810 w 5660020"/>
              <a:gd name="connsiteY106" fmla="*/ 2415251 h 3352800"/>
              <a:gd name="connsiteX107" fmla="*/ 2399817 w 5660020"/>
              <a:gd name="connsiteY107" fmla="*/ 2415251 h 3352800"/>
              <a:gd name="connsiteX108" fmla="*/ 2399817 w 5660020"/>
              <a:gd name="connsiteY108" fmla="*/ 2476983 h 3352800"/>
              <a:gd name="connsiteX109" fmla="*/ 2438400 w 5660020"/>
              <a:gd name="connsiteY109" fmla="*/ 2476983 h 3352800"/>
              <a:gd name="connsiteX110" fmla="*/ 2438400 w 5660020"/>
              <a:gd name="connsiteY110" fmla="*/ 2503990 h 3352800"/>
              <a:gd name="connsiteX111" fmla="*/ 2507848 w 5660020"/>
              <a:gd name="connsiteY111" fmla="*/ 2503990 h 3352800"/>
              <a:gd name="connsiteX112" fmla="*/ 2507848 w 5660020"/>
              <a:gd name="connsiteY112" fmla="*/ 2546431 h 3352800"/>
              <a:gd name="connsiteX113" fmla="*/ 2530997 w 5660020"/>
              <a:gd name="connsiteY113" fmla="*/ 2546431 h 3352800"/>
              <a:gd name="connsiteX114" fmla="*/ 2530997 w 5660020"/>
              <a:gd name="connsiteY114" fmla="*/ 2600446 h 3352800"/>
              <a:gd name="connsiteX115" fmla="*/ 2577296 w 5660020"/>
              <a:gd name="connsiteY115" fmla="*/ 2600446 h 3352800"/>
              <a:gd name="connsiteX116" fmla="*/ 2577296 w 5660020"/>
              <a:gd name="connsiteY116" fmla="*/ 2669894 h 3352800"/>
              <a:gd name="connsiteX117" fmla="*/ 2608162 w 5660020"/>
              <a:gd name="connsiteY117" fmla="*/ 2669894 h 3352800"/>
              <a:gd name="connsiteX118" fmla="*/ 2608162 w 5660020"/>
              <a:gd name="connsiteY118" fmla="*/ 2712335 h 3352800"/>
              <a:gd name="connsiteX119" fmla="*/ 2646744 w 5660020"/>
              <a:gd name="connsiteY119" fmla="*/ 2712335 h 3352800"/>
              <a:gd name="connsiteX120" fmla="*/ 2646744 w 5660020"/>
              <a:gd name="connsiteY120" fmla="*/ 2789499 h 3352800"/>
              <a:gd name="connsiteX121" fmla="*/ 2720050 w 5660020"/>
              <a:gd name="connsiteY121" fmla="*/ 2789499 h 3352800"/>
              <a:gd name="connsiteX122" fmla="*/ 2720050 w 5660020"/>
              <a:gd name="connsiteY122" fmla="*/ 2808790 h 3352800"/>
              <a:gd name="connsiteX123" fmla="*/ 2747058 w 5660020"/>
              <a:gd name="connsiteY123" fmla="*/ 2808790 h 3352800"/>
              <a:gd name="connsiteX124" fmla="*/ 2747058 w 5660020"/>
              <a:gd name="connsiteY124" fmla="*/ 2851231 h 3352800"/>
              <a:gd name="connsiteX125" fmla="*/ 2777924 w 5660020"/>
              <a:gd name="connsiteY125" fmla="*/ 2851231 h 3352800"/>
              <a:gd name="connsiteX126" fmla="*/ 2777924 w 5660020"/>
              <a:gd name="connsiteY126" fmla="*/ 2882097 h 3352800"/>
              <a:gd name="connsiteX127" fmla="*/ 2928395 w 5660020"/>
              <a:gd name="connsiteY127" fmla="*/ 2882097 h 3352800"/>
              <a:gd name="connsiteX128" fmla="*/ 2928395 w 5660020"/>
              <a:gd name="connsiteY128" fmla="*/ 2928395 h 3352800"/>
              <a:gd name="connsiteX129" fmla="*/ 2993985 w 5660020"/>
              <a:gd name="connsiteY129" fmla="*/ 2928395 h 3352800"/>
              <a:gd name="connsiteX130" fmla="*/ 2993985 w 5660020"/>
              <a:gd name="connsiteY130" fmla="*/ 2963119 h 3352800"/>
              <a:gd name="connsiteX131" fmla="*/ 3028709 w 5660020"/>
              <a:gd name="connsiteY131" fmla="*/ 2963119 h 3352800"/>
              <a:gd name="connsiteX132" fmla="*/ 3028709 w 5660020"/>
              <a:gd name="connsiteY132" fmla="*/ 3005560 h 3352800"/>
              <a:gd name="connsiteX133" fmla="*/ 3121306 w 5660020"/>
              <a:gd name="connsiteY133" fmla="*/ 3005560 h 3352800"/>
              <a:gd name="connsiteX134" fmla="*/ 3121306 w 5660020"/>
              <a:gd name="connsiteY134" fmla="*/ 3036426 h 3352800"/>
              <a:gd name="connsiteX135" fmla="*/ 3260202 w 5660020"/>
              <a:gd name="connsiteY135" fmla="*/ 3036426 h 3352800"/>
              <a:gd name="connsiteX136" fmla="*/ 3260202 w 5660020"/>
              <a:gd name="connsiteY136" fmla="*/ 3059575 h 3352800"/>
              <a:gd name="connsiteX137" fmla="*/ 3321934 w 5660020"/>
              <a:gd name="connsiteY137" fmla="*/ 3059575 h 3352800"/>
              <a:gd name="connsiteX138" fmla="*/ 3321934 w 5660020"/>
              <a:gd name="connsiteY138" fmla="*/ 3117449 h 3352800"/>
              <a:gd name="connsiteX139" fmla="*/ 3487838 w 5660020"/>
              <a:gd name="connsiteY139" fmla="*/ 3117449 h 3352800"/>
              <a:gd name="connsiteX140" fmla="*/ 3487838 w 5660020"/>
              <a:gd name="connsiteY140" fmla="*/ 3194613 h 3352800"/>
              <a:gd name="connsiteX141" fmla="*/ 3518704 w 5660020"/>
              <a:gd name="connsiteY141" fmla="*/ 3194613 h 3352800"/>
              <a:gd name="connsiteX142" fmla="*/ 3518704 w 5660020"/>
              <a:gd name="connsiteY142" fmla="*/ 3256345 h 3352800"/>
              <a:gd name="connsiteX143" fmla="*/ 3688466 w 5660020"/>
              <a:gd name="connsiteY143" fmla="*/ 3256345 h 3352800"/>
              <a:gd name="connsiteX144" fmla="*/ 3688466 w 5660020"/>
              <a:gd name="connsiteY144" fmla="*/ 3302644 h 3352800"/>
              <a:gd name="connsiteX145" fmla="*/ 3804212 w 5660020"/>
              <a:gd name="connsiteY145" fmla="*/ 3302644 h 3352800"/>
              <a:gd name="connsiteX146" fmla="*/ 3804212 w 5660020"/>
              <a:gd name="connsiteY146" fmla="*/ 3352800 h 3352800"/>
              <a:gd name="connsiteX147" fmla="*/ 5660020 w 5660020"/>
              <a:gd name="connsiteY147" fmla="*/ 3352800 h 3352800"/>
              <a:gd name="connsiteX0" fmla="*/ 0 w 5660020"/>
              <a:gd name="connsiteY0" fmla="*/ 0 h 3352800"/>
              <a:gd name="connsiteX1" fmla="*/ 123463 w 5660020"/>
              <a:gd name="connsiteY1" fmla="*/ 0 h 3352800"/>
              <a:gd name="connsiteX2" fmla="*/ 123463 w 5660020"/>
              <a:gd name="connsiteY2" fmla="*/ 50157 h 3352800"/>
              <a:gd name="connsiteX3" fmla="*/ 246926 w 5660020"/>
              <a:gd name="connsiteY3" fmla="*/ 50157 h 3352800"/>
              <a:gd name="connsiteX4" fmla="*/ 246926 w 5660020"/>
              <a:gd name="connsiteY4" fmla="*/ 77165 h 3352800"/>
              <a:gd name="connsiteX5" fmla="*/ 293225 w 5660020"/>
              <a:gd name="connsiteY5" fmla="*/ 77165 h 3352800"/>
              <a:gd name="connsiteX6" fmla="*/ 293225 w 5660020"/>
              <a:gd name="connsiteY6" fmla="*/ 119606 h 3352800"/>
              <a:gd name="connsiteX7" fmla="*/ 339524 w 5660020"/>
              <a:gd name="connsiteY7" fmla="*/ 119606 h 3352800"/>
              <a:gd name="connsiteX8" fmla="*/ 339524 w 5660020"/>
              <a:gd name="connsiteY8" fmla="*/ 196770 h 3352800"/>
              <a:gd name="connsiteX9" fmla="*/ 381964 w 5660020"/>
              <a:gd name="connsiteY9" fmla="*/ 196770 h 3352800"/>
              <a:gd name="connsiteX10" fmla="*/ 381964 w 5660020"/>
              <a:gd name="connsiteY10" fmla="*/ 212203 h 3352800"/>
              <a:gd name="connsiteX11" fmla="*/ 420547 w 5660020"/>
              <a:gd name="connsiteY11" fmla="*/ 212203 h 3352800"/>
              <a:gd name="connsiteX12" fmla="*/ 420547 w 5660020"/>
              <a:gd name="connsiteY12" fmla="*/ 239211 h 3352800"/>
              <a:gd name="connsiteX13" fmla="*/ 455271 w 5660020"/>
              <a:gd name="connsiteY13" fmla="*/ 239211 h 3352800"/>
              <a:gd name="connsiteX14" fmla="*/ 455271 w 5660020"/>
              <a:gd name="connsiteY14" fmla="*/ 266218 h 3352800"/>
              <a:gd name="connsiteX15" fmla="*/ 489995 w 5660020"/>
              <a:gd name="connsiteY15" fmla="*/ 266218 h 3352800"/>
              <a:gd name="connsiteX16" fmla="*/ 489995 w 5660020"/>
              <a:gd name="connsiteY16" fmla="*/ 285509 h 3352800"/>
              <a:gd name="connsiteX17" fmla="*/ 544010 w 5660020"/>
              <a:gd name="connsiteY17" fmla="*/ 285509 h 3352800"/>
              <a:gd name="connsiteX18" fmla="*/ 544010 w 5660020"/>
              <a:gd name="connsiteY18" fmla="*/ 320233 h 3352800"/>
              <a:gd name="connsiteX19" fmla="*/ 578734 w 5660020"/>
              <a:gd name="connsiteY19" fmla="*/ 320233 h 3352800"/>
              <a:gd name="connsiteX20" fmla="*/ 578734 w 5660020"/>
              <a:gd name="connsiteY20" fmla="*/ 389681 h 3352800"/>
              <a:gd name="connsiteX21" fmla="*/ 625033 w 5660020"/>
              <a:gd name="connsiteY21" fmla="*/ 389681 h 3352800"/>
              <a:gd name="connsiteX22" fmla="*/ 625033 w 5660020"/>
              <a:gd name="connsiteY22" fmla="*/ 416689 h 3352800"/>
              <a:gd name="connsiteX23" fmla="*/ 652040 w 5660020"/>
              <a:gd name="connsiteY23" fmla="*/ 416689 h 3352800"/>
              <a:gd name="connsiteX24" fmla="*/ 652040 w 5660020"/>
              <a:gd name="connsiteY24" fmla="*/ 578735 h 3352800"/>
              <a:gd name="connsiteX25" fmla="*/ 694481 w 5660020"/>
              <a:gd name="connsiteY25" fmla="*/ 578735 h 3352800"/>
              <a:gd name="connsiteX26" fmla="*/ 694481 w 5660020"/>
              <a:gd name="connsiteY26" fmla="*/ 617317 h 3352800"/>
              <a:gd name="connsiteX27" fmla="*/ 733063 w 5660020"/>
              <a:gd name="connsiteY27" fmla="*/ 617317 h 3352800"/>
              <a:gd name="connsiteX28" fmla="*/ 733063 w 5660020"/>
              <a:gd name="connsiteY28" fmla="*/ 671332 h 3352800"/>
              <a:gd name="connsiteX29" fmla="*/ 763929 w 5660020"/>
              <a:gd name="connsiteY29" fmla="*/ 671332 h 3352800"/>
              <a:gd name="connsiteX30" fmla="*/ 763929 w 5660020"/>
              <a:gd name="connsiteY30" fmla="*/ 698340 h 3352800"/>
              <a:gd name="connsiteX31" fmla="*/ 783220 w 5660020"/>
              <a:gd name="connsiteY31" fmla="*/ 698340 h 3352800"/>
              <a:gd name="connsiteX32" fmla="*/ 783220 w 5660020"/>
              <a:gd name="connsiteY32" fmla="*/ 744638 h 3352800"/>
              <a:gd name="connsiteX33" fmla="*/ 817944 w 5660020"/>
              <a:gd name="connsiteY33" fmla="*/ 744638 h 3352800"/>
              <a:gd name="connsiteX34" fmla="*/ 817944 w 5660020"/>
              <a:gd name="connsiteY34" fmla="*/ 775504 h 3352800"/>
              <a:gd name="connsiteX35" fmla="*/ 868101 w 5660020"/>
              <a:gd name="connsiteY35" fmla="*/ 775504 h 3352800"/>
              <a:gd name="connsiteX36" fmla="*/ 868101 w 5660020"/>
              <a:gd name="connsiteY36" fmla="*/ 829519 h 3352800"/>
              <a:gd name="connsiteX37" fmla="*/ 879676 w 5660020"/>
              <a:gd name="connsiteY37" fmla="*/ 829519 h 3352800"/>
              <a:gd name="connsiteX38" fmla="*/ 879676 w 5660020"/>
              <a:gd name="connsiteY38" fmla="*/ 871960 h 3352800"/>
              <a:gd name="connsiteX39" fmla="*/ 910542 w 5660020"/>
              <a:gd name="connsiteY39" fmla="*/ 871960 h 3352800"/>
              <a:gd name="connsiteX40" fmla="*/ 910542 w 5660020"/>
              <a:gd name="connsiteY40" fmla="*/ 910542 h 3352800"/>
              <a:gd name="connsiteX41" fmla="*/ 983848 w 5660020"/>
              <a:gd name="connsiteY41" fmla="*/ 910542 h 3352800"/>
              <a:gd name="connsiteX42" fmla="*/ 983848 w 5660020"/>
              <a:gd name="connsiteY42" fmla="*/ 933692 h 3352800"/>
              <a:gd name="connsiteX43" fmla="*/ 1006997 w 5660020"/>
              <a:gd name="connsiteY43" fmla="*/ 933692 h 3352800"/>
              <a:gd name="connsiteX44" fmla="*/ 1006997 w 5660020"/>
              <a:gd name="connsiteY44" fmla="*/ 987707 h 3352800"/>
              <a:gd name="connsiteX45" fmla="*/ 1049438 w 5660020"/>
              <a:gd name="connsiteY45" fmla="*/ 987707 h 3352800"/>
              <a:gd name="connsiteX46" fmla="*/ 1049438 w 5660020"/>
              <a:gd name="connsiteY46" fmla="*/ 1037864 h 3352800"/>
              <a:gd name="connsiteX47" fmla="*/ 1176759 w 5660020"/>
              <a:gd name="connsiteY47" fmla="*/ 1037864 h 3352800"/>
              <a:gd name="connsiteX48" fmla="*/ 1176759 w 5660020"/>
              <a:gd name="connsiteY48" fmla="*/ 1061013 h 3352800"/>
              <a:gd name="connsiteX49" fmla="*/ 1226916 w 5660020"/>
              <a:gd name="connsiteY49" fmla="*/ 1061013 h 3352800"/>
              <a:gd name="connsiteX50" fmla="*/ 1226916 w 5660020"/>
              <a:gd name="connsiteY50" fmla="*/ 1091879 h 3352800"/>
              <a:gd name="connsiteX51" fmla="*/ 1277073 w 5660020"/>
              <a:gd name="connsiteY51" fmla="*/ 1091879 h 3352800"/>
              <a:gd name="connsiteX52" fmla="*/ 1277073 w 5660020"/>
              <a:gd name="connsiteY52" fmla="*/ 1122745 h 3352800"/>
              <a:gd name="connsiteX53" fmla="*/ 1346521 w 5660020"/>
              <a:gd name="connsiteY53" fmla="*/ 1122745 h 3352800"/>
              <a:gd name="connsiteX54" fmla="*/ 1346521 w 5660020"/>
              <a:gd name="connsiteY54" fmla="*/ 1138178 h 3352800"/>
              <a:gd name="connsiteX55" fmla="*/ 1415969 w 5660020"/>
              <a:gd name="connsiteY55" fmla="*/ 1138178 h 3352800"/>
              <a:gd name="connsiteX56" fmla="*/ 1415969 w 5660020"/>
              <a:gd name="connsiteY56" fmla="*/ 1196051 h 3352800"/>
              <a:gd name="connsiteX57" fmla="*/ 1458410 w 5660020"/>
              <a:gd name="connsiteY57" fmla="*/ 1196051 h 3352800"/>
              <a:gd name="connsiteX58" fmla="*/ 1458410 w 5660020"/>
              <a:gd name="connsiteY58" fmla="*/ 1277074 h 3352800"/>
              <a:gd name="connsiteX59" fmla="*/ 1477701 w 5660020"/>
              <a:gd name="connsiteY59" fmla="*/ 1277074 h 3352800"/>
              <a:gd name="connsiteX60" fmla="*/ 1477701 w 5660020"/>
              <a:gd name="connsiteY60" fmla="*/ 1331089 h 3352800"/>
              <a:gd name="connsiteX61" fmla="*/ 1496992 w 5660020"/>
              <a:gd name="connsiteY61" fmla="*/ 1331089 h 3352800"/>
              <a:gd name="connsiteX62" fmla="*/ 1496992 w 5660020"/>
              <a:gd name="connsiteY62" fmla="*/ 1373530 h 3352800"/>
              <a:gd name="connsiteX63" fmla="*/ 1539433 w 5660020"/>
              <a:gd name="connsiteY63" fmla="*/ 1373530 h 3352800"/>
              <a:gd name="connsiteX64" fmla="*/ 1539433 w 5660020"/>
              <a:gd name="connsiteY64" fmla="*/ 1412112 h 3352800"/>
              <a:gd name="connsiteX65" fmla="*/ 1554866 w 5660020"/>
              <a:gd name="connsiteY65" fmla="*/ 1412112 h 3352800"/>
              <a:gd name="connsiteX66" fmla="*/ 1554866 w 5660020"/>
              <a:gd name="connsiteY66" fmla="*/ 1435261 h 3352800"/>
              <a:gd name="connsiteX67" fmla="*/ 1593448 w 5660020"/>
              <a:gd name="connsiteY67" fmla="*/ 1435261 h 3352800"/>
              <a:gd name="connsiteX68" fmla="*/ 1593448 w 5660020"/>
              <a:gd name="connsiteY68" fmla="*/ 1477702 h 3352800"/>
              <a:gd name="connsiteX69" fmla="*/ 1635888 w 5660020"/>
              <a:gd name="connsiteY69" fmla="*/ 1477702 h 3352800"/>
              <a:gd name="connsiteX70" fmla="*/ 1635888 w 5660020"/>
              <a:gd name="connsiteY70" fmla="*/ 1551008 h 3352800"/>
              <a:gd name="connsiteX71" fmla="*/ 1659038 w 5660020"/>
              <a:gd name="connsiteY71" fmla="*/ 1551008 h 3352800"/>
              <a:gd name="connsiteX72" fmla="*/ 1659038 w 5660020"/>
              <a:gd name="connsiteY72" fmla="*/ 1578016 h 3352800"/>
              <a:gd name="connsiteX73" fmla="*/ 1686045 w 5660020"/>
              <a:gd name="connsiteY73" fmla="*/ 1578016 h 3352800"/>
              <a:gd name="connsiteX74" fmla="*/ 1686045 w 5660020"/>
              <a:gd name="connsiteY74" fmla="*/ 1605023 h 3352800"/>
              <a:gd name="connsiteX75" fmla="*/ 1686045 w 5660020"/>
              <a:gd name="connsiteY75" fmla="*/ 1630232 h 3352800"/>
              <a:gd name="connsiteX76" fmla="*/ 1713053 w 5660020"/>
              <a:gd name="connsiteY76" fmla="*/ 1632031 h 3352800"/>
              <a:gd name="connsiteX77" fmla="*/ 1774785 w 5660020"/>
              <a:gd name="connsiteY77" fmla="*/ 1632031 h 3352800"/>
              <a:gd name="connsiteX78" fmla="*/ 1774785 w 5660020"/>
              <a:gd name="connsiteY78" fmla="*/ 1720770 h 3352800"/>
              <a:gd name="connsiteX79" fmla="*/ 1797934 w 5660020"/>
              <a:gd name="connsiteY79" fmla="*/ 1720770 h 3352800"/>
              <a:gd name="connsiteX80" fmla="*/ 1797934 w 5660020"/>
              <a:gd name="connsiteY80" fmla="*/ 1767069 h 3352800"/>
              <a:gd name="connsiteX81" fmla="*/ 1863524 w 5660020"/>
              <a:gd name="connsiteY81" fmla="*/ 1767069 h 3352800"/>
              <a:gd name="connsiteX82" fmla="*/ 1863524 w 5660020"/>
              <a:gd name="connsiteY82" fmla="*/ 1794076 h 3352800"/>
              <a:gd name="connsiteX83" fmla="*/ 1917539 w 5660020"/>
              <a:gd name="connsiteY83" fmla="*/ 1794076 h 3352800"/>
              <a:gd name="connsiteX84" fmla="*/ 1917539 w 5660020"/>
              <a:gd name="connsiteY84" fmla="*/ 1867383 h 3352800"/>
              <a:gd name="connsiteX85" fmla="*/ 1971554 w 5660020"/>
              <a:gd name="connsiteY85" fmla="*/ 1867383 h 3352800"/>
              <a:gd name="connsiteX86" fmla="*/ 1971554 w 5660020"/>
              <a:gd name="connsiteY86" fmla="*/ 1929114 h 3352800"/>
              <a:gd name="connsiteX87" fmla="*/ 2017853 w 5660020"/>
              <a:gd name="connsiteY87" fmla="*/ 1929114 h 3352800"/>
              <a:gd name="connsiteX88" fmla="*/ 2017853 w 5660020"/>
              <a:gd name="connsiteY88" fmla="*/ 1971555 h 3352800"/>
              <a:gd name="connsiteX89" fmla="*/ 2044861 w 5660020"/>
              <a:gd name="connsiteY89" fmla="*/ 1971555 h 3352800"/>
              <a:gd name="connsiteX90" fmla="*/ 2044861 w 5660020"/>
              <a:gd name="connsiteY90" fmla="*/ 2064152 h 3352800"/>
              <a:gd name="connsiteX91" fmla="*/ 2075726 w 5660020"/>
              <a:gd name="connsiteY91" fmla="*/ 2064152 h 3352800"/>
              <a:gd name="connsiteX92" fmla="*/ 2075726 w 5660020"/>
              <a:gd name="connsiteY92" fmla="*/ 2098876 h 3352800"/>
              <a:gd name="connsiteX93" fmla="*/ 2114309 w 5660020"/>
              <a:gd name="connsiteY93" fmla="*/ 2098876 h 3352800"/>
              <a:gd name="connsiteX94" fmla="*/ 2114309 w 5660020"/>
              <a:gd name="connsiteY94" fmla="*/ 2141317 h 3352800"/>
              <a:gd name="connsiteX95" fmla="*/ 2141316 w 5660020"/>
              <a:gd name="connsiteY95" fmla="*/ 2141317 h 3352800"/>
              <a:gd name="connsiteX96" fmla="*/ 2141316 w 5660020"/>
              <a:gd name="connsiteY96" fmla="*/ 2168325 h 3352800"/>
              <a:gd name="connsiteX97" fmla="*/ 2176040 w 5660020"/>
              <a:gd name="connsiteY97" fmla="*/ 2168325 h 3352800"/>
              <a:gd name="connsiteX98" fmla="*/ 2176040 w 5660020"/>
              <a:gd name="connsiteY98" fmla="*/ 2210765 h 3352800"/>
              <a:gd name="connsiteX99" fmla="*/ 2210764 w 5660020"/>
              <a:gd name="connsiteY99" fmla="*/ 2210765 h 3352800"/>
              <a:gd name="connsiteX100" fmla="*/ 2210764 w 5660020"/>
              <a:gd name="connsiteY100" fmla="*/ 2291788 h 3352800"/>
              <a:gd name="connsiteX101" fmla="*/ 2245488 w 5660020"/>
              <a:gd name="connsiteY101" fmla="*/ 2291788 h 3352800"/>
              <a:gd name="connsiteX102" fmla="*/ 2245488 w 5660020"/>
              <a:gd name="connsiteY102" fmla="*/ 2330370 h 3352800"/>
              <a:gd name="connsiteX103" fmla="*/ 2299504 w 5660020"/>
              <a:gd name="connsiteY103" fmla="*/ 2330370 h 3352800"/>
              <a:gd name="connsiteX104" fmla="*/ 2299504 w 5660020"/>
              <a:gd name="connsiteY104" fmla="*/ 2357378 h 3352800"/>
              <a:gd name="connsiteX105" fmla="*/ 2372810 w 5660020"/>
              <a:gd name="connsiteY105" fmla="*/ 2357378 h 3352800"/>
              <a:gd name="connsiteX106" fmla="*/ 2372810 w 5660020"/>
              <a:gd name="connsiteY106" fmla="*/ 2415251 h 3352800"/>
              <a:gd name="connsiteX107" fmla="*/ 2399817 w 5660020"/>
              <a:gd name="connsiteY107" fmla="*/ 2415251 h 3352800"/>
              <a:gd name="connsiteX108" fmla="*/ 2399817 w 5660020"/>
              <a:gd name="connsiteY108" fmla="*/ 2476983 h 3352800"/>
              <a:gd name="connsiteX109" fmla="*/ 2438400 w 5660020"/>
              <a:gd name="connsiteY109" fmla="*/ 2476983 h 3352800"/>
              <a:gd name="connsiteX110" fmla="*/ 2438400 w 5660020"/>
              <a:gd name="connsiteY110" fmla="*/ 2503990 h 3352800"/>
              <a:gd name="connsiteX111" fmla="*/ 2507848 w 5660020"/>
              <a:gd name="connsiteY111" fmla="*/ 2503990 h 3352800"/>
              <a:gd name="connsiteX112" fmla="*/ 2507848 w 5660020"/>
              <a:gd name="connsiteY112" fmla="*/ 2546431 h 3352800"/>
              <a:gd name="connsiteX113" fmla="*/ 2530997 w 5660020"/>
              <a:gd name="connsiteY113" fmla="*/ 2546431 h 3352800"/>
              <a:gd name="connsiteX114" fmla="*/ 2530997 w 5660020"/>
              <a:gd name="connsiteY114" fmla="*/ 2600446 h 3352800"/>
              <a:gd name="connsiteX115" fmla="*/ 2577296 w 5660020"/>
              <a:gd name="connsiteY115" fmla="*/ 2600446 h 3352800"/>
              <a:gd name="connsiteX116" fmla="*/ 2577296 w 5660020"/>
              <a:gd name="connsiteY116" fmla="*/ 2669894 h 3352800"/>
              <a:gd name="connsiteX117" fmla="*/ 2608162 w 5660020"/>
              <a:gd name="connsiteY117" fmla="*/ 2669894 h 3352800"/>
              <a:gd name="connsiteX118" fmla="*/ 2608162 w 5660020"/>
              <a:gd name="connsiteY118" fmla="*/ 2712335 h 3352800"/>
              <a:gd name="connsiteX119" fmla="*/ 2646744 w 5660020"/>
              <a:gd name="connsiteY119" fmla="*/ 2712335 h 3352800"/>
              <a:gd name="connsiteX120" fmla="*/ 2646744 w 5660020"/>
              <a:gd name="connsiteY120" fmla="*/ 2789499 h 3352800"/>
              <a:gd name="connsiteX121" fmla="*/ 2720050 w 5660020"/>
              <a:gd name="connsiteY121" fmla="*/ 2789499 h 3352800"/>
              <a:gd name="connsiteX122" fmla="*/ 2720050 w 5660020"/>
              <a:gd name="connsiteY122" fmla="*/ 2808790 h 3352800"/>
              <a:gd name="connsiteX123" fmla="*/ 2747058 w 5660020"/>
              <a:gd name="connsiteY123" fmla="*/ 2808790 h 3352800"/>
              <a:gd name="connsiteX124" fmla="*/ 2747058 w 5660020"/>
              <a:gd name="connsiteY124" fmla="*/ 2851231 h 3352800"/>
              <a:gd name="connsiteX125" fmla="*/ 2777924 w 5660020"/>
              <a:gd name="connsiteY125" fmla="*/ 2851231 h 3352800"/>
              <a:gd name="connsiteX126" fmla="*/ 2777924 w 5660020"/>
              <a:gd name="connsiteY126" fmla="*/ 2882097 h 3352800"/>
              <a:gd name="connsiteX127" fmla="*/ 2928395 w 5660020"/>
              <a:gd name="connsiteY127" fmla="*/ 2882097 h 3352800"/>
              <a:gd name="connsiteX128" fmla="*/ 2928395 w 5660020"/>
              <a:gd name="connsiteY128" fmla="*/ 2928395 h 3352800"/>
              <a:gd name="connsiteX129" fmla="*/ 2993985 w 5660020"/>
              <a:gd name="connsiteY129" fmla="*/ 2928395 h 3352800"/>
              <a:gd name="connsiteX130" fmla="*/ 2993985 w 5660020"/>
              <a:gd name="connsiteY130" fmla="*/ 2963119 h 3352800"/>
              <a:gd name="connsiteX131" fmla="*/ 3028709 w 5660020"/>
              <a:gd name="connsiteY131" fmla="*/ 2963119 h 3352800"/>
              <a:gd name="connsiteX132" fmla="*/ 3028709 w 5660020"/>
              <a:gd name="connsiteY132" fmla="*/ 3005560 h 3352800"/>
              <a:gd name="connsiteX133" fmla="*/ 3121306 w 5660020"/>
              <a:gd name="connsiteY133" fmla="*/ 3005560 h 3352800"/>
              <a:gd name="connsiteX134" fmla="*/ 3121306 w 5660020"/>
              <a:gd name="connsiteY134" fmla="*/ 3036426 h 3352800"/>
              <a:gd name="connsiteX135" fmla="*/ 3260202 w 5660020"/>
              <a:gd name="connsiteY135" fmla="*/ 3036426 h 3352800"/>
              <a:gd name="connsiteX136" fmla="*/ 3260202 w 5660020"/>
              <a:gd name="connsiteY136" fmla="*/ 3059575 h 3352800"/>
              <a:gd name="connsiteX137" fmla="*/ 3321934 w 5660020"/>
              <a:gd name="connsiteY137" fmla="*/ 3059575 h 3352800"/>
              <a:gd name="connsiteX138" fmla="*/ 3321934 w 5660020"/>
              <a:gd name="connsiteY138" fmla="*/ 3117449 h 3352800"/>
              <a:gd name="connsiteX139" fmla="*/ 3487838 w 5660020"/>
              <a:gd name="connsiteY139" fmla="*/ 3117449 h 3352800"/>
              <a:gd name="connsiteX140" fmla="*/ 3487838 w 5660020"/>
              <a:gd name="connsiteY140" fmla="*/ 3194613 h 3352800"/>
              <a:gd name="connsiteX141" fmla="*/ 3518704 w 5660020"/>
              <a:gd name="connsiteY141" fmla="*/ 3194613 h 3352800"/>
              <a:gd name="connsiteX142" fmla="*/ 3518704 w 5660020"/>
              <a:gd name="connsiteY142" fmla="*/ 3256345 h 3352800"/>
              <a:gd name="connsiteX143" fmla="*/ 3688466 w 5660020"/>
              <a:gd name="connsiteY143" fmla="*/ 3256345 h 3352800"/>
              <a:gd name="connsiteX144" fmla="*/ 3688466 w 5660020"/>
              <a:gd name="connsiteY144" fmla="*/ 3302644 h 3352800"/>
              <a:gd name="connsiteX145" fmla="*/ 3804212 w 5660020"/>
              <a:gd name="connsiteY145" fmla="*/ 3302644 h 3352800"/>
              <a:gd name="connsiteX146" fmla="*/ 3804212 w 5660020"/>
              <a:gd name="connsiteY146" fmla="*/ 3352800 h 3352800"/>
              <a:gd name="connsiteX147" fmla="*/ 5660020 w 5660020"/>
              <a:gd name="connsiteY147" fmla="*/ 3352800 h 3352800"/>
              <a:gd name="connsiteX0" fmla="*/ 0 w 5660020"/>
              <a:gd name="connsiteY0" fmla="*/ 0 h 3352800"/>
              <a:gd name="connsiteX1" fmla="*/ 123463 w 5660020"/>
              <a:gd name="connsiteY1" fmla="*/ 0 h 3352800"/>
              <a:gd name="connsiteX2" fmla="*/ 123463 w 5660020"/>
              <a:gd name="connsiteY2" fmla="*/ 50157 h 3352800"/>
              <a:gd name="connsiteX3" fmla="*/ 246926 w 5660020"/>
              <a:gd name="connsiteY3" fmla="*/ 50157 h 3352800"/>
              <a:gd name="connsiteX4" fmla="*/ 246926 w 5660020"/>
              <a:gd name="connsiteY4" fmla="*/ 77165 h 3352800"/>
              <a:gd name="connsiteX5" fmla="*/ 293225 w 5660020"/>
              <a:gd name="connsiteY5" fmla="*/ 77165 h 3352800"/>
              <a:gd name="connsiteX6" fmla="*/ 293225 w 5660020"/>
              <a:gd name="connsiteY6" fmla="*/ 119606 h 3352800"/>
              <a:gd name="connsiteX7" fmla="*/ 339524 w 5660020"/>
              <a:gd name="connsiteY7" fmla="*/ 119606 h 3352800"/>
              <a:gd name="connsiteX8" fmla="*/ 339524 w 5660020"/>
              <a:gd name="connsiteY8" fmla="*/ 196770 h 3352800"/>
              <a:gd name="connsiteX9" fmla="*/ 381964 w 5660020"/>
              <a:gd name="connsiteY9" fmla="*/ 196770 h 3352800"/>
              <a:gd name="connsiteX10" fmla="*/ 381964 w 5660020"/>
              <a:gd name="connsiteY10" fmla="*/ 212203 h 3352800"/>
              <a:gd name="connsiteX11" fmla="*/ 420547 w 5660020"/>
              <a:gd name="connsiteY11" fmla="*/ 212203 h 3352800"/>
              <a:gd name="connsiteX12" fmla="*/ 420547 w 5660020"/>
              <a:gd name="connsiteY12" fmla="*/ 239211 h 3352800"/>
              <a:gd name="connsiteX13" fmla="*/ 455271 w 5660020"/>
              <a:gd name="connsiteY13" fmla="*/ 239211 h 3352800"/>
              <a:gd name="connsiteX14" fmla="*/ 455271 w 5660020"/>
              <a:gd name="connsiteY14" fmla="*/ 266218 h 3352800"/>
              <a:gd name="connsiteX15" fmla="*/ 489995 w 5660020"/>
              <a:gd name="connsiteY15" fmla="*/ 266218 h 3352800"/>
              <a:gd name="connsiteX16" fmla="*/ 489995 w 5660020"/>
              <a:gd name="connsiteY16" fmla="*/ 285509 h 3352800"/>
              <a:gd name="connsiteX17" fmla="*/ 544010 w 5660020"/>
              <a:gd name="connsiteY17" fmla="*/ 285509 h 3352800"/>
              <a:gd name="connsiteX18" fmla="*/ 544010 w 5660020"/>
              <a:gd name="connsiteY18" fmla="*/ 320233 h 3352800"/>
              <a:gd name="connsiteX19" fmla="*/ 578734 w 5660020"/>
              <a:gd name="connsiteY19" fmla="*/ 320233 h 3352800"/>
              <a:gd name="connsiteX20" fmla="*/ 578734 w 5660020"/>
              <a:gd name="connsiteY20" fmla="*/ 389681 h 3352800"/>
              <a:gd name="connsiteX21" fmla="*/ 625033 w 5660020"/>
              <a:gd name="connsiteY21" fmla="*/ 389681 h 3352800"/>
              <a:gd name="connsiteX22" fmla="*/ 625033 w 5660020"/>
              <a:gd name="connsiteY22" fmla="*/ 416689 h 3352800"/>
              <a:gd name="connsiteX23" fmla="*/ 652040 w 5660020"/>
              <a:gd name="connsiteY23" fmla="*/ 416689 h 3352800"/>
              <a:gd name="connsiteX24" fmla="*/ 652040 w 5660020"/>
              <a:gd name="connsiteY24" fmla="*/ 578735 h 3352800"/>
              <a:gd name="connsiteX25" fmla="*/ 694481 w 5660020"/>
              <a:gd name="connsiteY25" fmla="*/ 578735 h 3352800"/>
              <a:gd name="connsiteX26" fmla="*/ 694481 w 5660020"/>
              <a:gd name="connsiteY26" fmla="*/ 617317 h 3352800"/>
              <a:gd name="connsiteX27" fmla="*/ 733063 w 5660020"/>
              <a:gd name="connsiteY27" fmla="*/ 617317 h 3352800"/>
              <a:gd name="connsiteX28" fmla="*/ 733063 w 5660020"/>
              <a:gd name="connsiteY28" fmla="*/ 671332 h 3352800"/>
              <a:gd name="connsiteX29" fmla="*/ 763929 w 5660020"/>
              <a:gd name="connsiteY29" fmla="*/ 671332 h 3352800"/>
              <a:gd name="connsiteX30" fmla="*/ 763929 w 5660020"/>
              <a:gd name="connsiteY30" fmla="*/ 698340 h 3352800"/>
              <a:gd name="connsiteX31" fmla="*/ 783220 w 5660020"/>
              <a:gd name="connsiteY31" fmla="*/ 698340 h 3352800"/>
              <a:gd name="connsiteX32" fmla="*/ 783220 w 5660020"/>
              <a:gd name="connsiteY32" fmla="*/ 744638 h 3352800"/>
              <a:gd name="connsiteX33" fmla="*/ 817944 w 5660020"/>
              <a:gd name="connsiteY33" fmla="*/ 744638 h 3352800"/>
              <a:gd name="connsiteX34" fmla="*/ 817944 w 5660020"/>
              <a:gd name="connsiteY34" fmla="*/ 775504 h 3352800"/>
              <a:gd name="connsiteX35" fmla="*/ 868101 w 5660020"/>
              <a:gd name="connsiteY35" fmla="*/ 775504 h 3352800"/>
              <a:gd name="connsiteX36" fmla="*/ 868101 w 5660020"/>
              <a:gd name="connsiteY36" fmla="*/ 829519 h 3352800"/>
              <a:gd name="connsiteX37" fmla="*/ 879676 w 5660020"/>
              <a:gd name="connsiteY37" fmla="*/ 829519 h 3352800"/>
              <a:gd name="connsiteX38" fmla="*/ 879676 w 5660020"/>
              <a:gd name="connsiteY38" fmla="*/ 871960 h 3352800"/>
              <a:gd name="connsiteX39" fmla="*/ 910542 w 5660020"/>
              <a:gd name="connsiteY39" fmla="*/ 871960 h 3352800"/>
              <a:gd name="connsiteX40" fmla="*/ 910542 w 5660020"/>
              <a:gd name="connsiteY40" fmla="*/ 910542 h 3352800"/>
              <a:gd name="connsiteX41" fmla="*/ 983848 w 5660020"/>
              <a:gd name="connsiteY41" fmla="*/ 910542 h 3352800"/>
              <a:gd name="connsiteX42" fmla="*/ 983848 w 5660020"/>
              <a:gd name="connsiteY42" fmla="*/ 933692 h 3352800"/>
              <a:gd name="connsiteX43" fmla="*/ 1006997 w 5660020"/>
              <a:gd name="connsiteY43" fmla="*/ 933692 h 3352800"/>
              <a:gd name="connsiteX44" fmla="*/ 1006997 w 5660020"/>
              <a:gd name="connsiteY44" fmla="*/ 987707 h 3352800"/>
              <a:gd name="connsiteX45" fmla="*/ 1049438 w 5660020"/>
              <a:gd name="connsiteY45" fmla="*/ 987707 h 3352800"/>
              <a:gd name="connsiteX46" fmla="*/ 1049438 w 5660020"/>
              <a:gd name="connsiteY46" fmla="*/ 1037864 h 3352800"/>
              <a:gd name="connsiteX47" fmla="*/ 1176759 w 5660020"/>
              <a:gd name="connsiteY47" fmla="*/ 1037864 h 3352800"/>
              <a:gd name="connsiteX48" fmla="*/ 1176759 w 5660020"/>
              <a:gd name="connsiteY48" fmla="*/ 1061013 h 3352800"/>
              <a:gd name="connsiteX49" fmla="*/ 1226916 w 5660020"/>
              <a:gd name="connsiteY49" fmla="*/ 1061013 h 3352800"/>
              <a:gd name="connsiteX50" fmla="*/ 1226916 w 5660020"/>
              <a:gd name="connsiteY50" fmla="*/ 1091879 h 3352800"/>
              <a:gd name="connsiteX51" fmla="*/ 1277073 w 5660020"/>
              <a:gd name="connsiteY51" fmla="*/ 1091879 h 3352800"/>
              <a:gd name="connsiteX52" fmla="*/ 1277073 w 5660020"/>
              <a:gd name="connsiteY52" fmla="*/ 1122745 h 3352800"/>
              <a:gd name="connsiteX53" fmla="*/ 1346521 w 5660020"/>
              <a:gd name="connsiteY53" fmla="*/ 1122745 h 3352800"/>
              <a:gd name="connsiteX54" fmla="*/ 1346521 w 5660020"/>
              <a:gd name="connsiteY54" fmla="*/ 1138178 h 3352800"/>
              <a:gd name="connsiteX55" fmla="*/ 1415969 w 5660020"/>
              <a:gd name="connsiteY55" fmla="*/ 1138178 h 3352800"/>
              <a:gd name="connsiteX56" fmla="*/ 1415969 w 5660020"/>
              <a:gd name="connsiteY56" fmla="*/ 1196051 h 3352800"/>
              <a:gd name="connsiteX57" fmla="*/ 1458410 w 5660020"/>
              <a:gd name="connsiteY57" fmla="*/ 1196051 h 3352800"/>
              <a:gd name="connsiteX58" fmla="*/ 1458410 w 5660020"/>
              <a:gd name="connsiteY58" fmla="*/ 1277074 h 3352800"/>
              <a:gd name="connsiteX59" fmla="*/ 1477701 w 5660020"/>
              <a:gd name="connsiteY59" fmla="*/ 1277074 h 3352800"/>
              <a:gd name="connsiteX60" fmla="*/ 1477701 w 5660020"/>
              <a:gd name="connsiteY60" fmla="*/ 1331089 h 3352800"/>
              <a:gd name="connsiteX61" fmla="*/ 1496992 w 5660020"/>
              <a:gd name="connsiteY61" fmla="*/ 1331089 h 3352800"/>
              <a:gd name="connsiteX62" fmla="*/ 1496992 w 5660020"/>
              <a:gd name="connsiteY62" fmla="*/ 1373530 h 3352800"/>
              <a:gd name="connsiteX63" fmla="*/ 1539433 w 5660020"/>
              <a:gd name="connsiteY63" fmla="*/ 1373530 h 3352800"/>
              <a:gd name="connsiteX64" fmla="*/ 1539433 w 5660020"/>
              <a:gd name="connsiteY64" fmla="*/ 1412112 h 3352800"/>
              <a:gd name="connsiteX65" fmla="*/ 1554866 w 5660020"/>
              <a:gd name="connsiteY65" fmla="*/ 1412112 h 3352800"/>
              <a:gd name="connsiteX66" fmla="*/ 1554866 w 5660020"/>
              <a:gd name="connsiteY66" fmla="*/ 1435261 h 3352800"/>
              <a:gd name="connsiteX67" fmla="*/ 1593448 w 5660020"/>
              <a:gd name="connsiteY67" fmla="*/ 1435261 h 3352800"/>
              <a:gd name="connsiteX68" fmla="*/ 1593448 w 5660020"/>
              <a:gd name="connsiteY68" fmla="*/ 1477702 h 3352800"/>
              <a:gd name="connsiteX69" fmla="*/ 1635888 w 5660020"/>
              <a:gd name="connsiteY69" fmla="*/ 1477702 h 3352800"/>
              <a:gd name="connsiteX70" fmla="*/ 1635888 w 5660020"/>
              <a:gd name="connsiteY70" fmla="*/ 1551008 h 3352800"/>
              <a:gd name="connsiteX71" fmla="*/ 1659038 w 5660020"/>
              <a:gd name="connsiteY71" fmla="*/ 1551008 h 3352800"/>
              <a:gd name="connsiteX72" fmla="*/ 1659038 w 5660020"/>
              <a:gd name="connsiteY72" fmla="*/ 1578016 h 3352800"/>
              <a:gd name="connsiteX73" fmla="*/ 1686045 w 5660020"/>
              <a:gd name="connsiteY73" fmla="*/ 1578016 h 3352800"/>
              <a:gd name="connsiteX74" fmla="*/ 1686045 w 5660020"/>
              <a:gd name="connsiteY74" fmla="*/ 1605023 h 3352800"/>
              <a:gd name="connsiteX75" fmla="*/ 1686045 w 5660020"/>
              <a:gd name="connsiteY75" fmla="*/ 1630232 h 3352800"/>
              <a:gd name="connsiteX76" fmla="*/ 1713053 w 5660020"/>
              <a:gd name="connsiteY76" fmla="*/ 1632031 h 3352800"/>
              <a:gd name="connsiteX77" fmla="*/ 1774785 w 5660020"/>
              <a:gd name="connsiteY77" fmla="*/ 1632031 h 3352800"/>
              <a:gd name="connsiteX78" fmla="*/ 1774785 w 5660020"/>
              <a:gd name="connsiteY78" fmla="*/ 1720770 h 3352800"/>
              <a:gd name="connsiteX79" fmla="*/ 1797934 w 5660020"/>
              <a:gd name="connsiteY79" fmla="*/ 1720770 h 3352800"/>
              <a:gd name="connsiteX80" fmla="*/ 1797934 w 5660020"/>
              <a:gd name="connsiteY80" fmla="*/ 1767069 h 3352800"/>
              <a:gd name="connsiteX81" fmla="*/ 1863524 w 5660020"/>
              <a:gd name="connsiteY81" fmla="*/ 1767069 h 3352800"/>
              <a:gd name="connsiteX82" fmla="*/ 1863524 w 5660020"/>
              <a:gd name="connsiteY82" fmla="*/ 1794076 h 3352800"/>
              <a:gd name="connsiteX83" fmla="*/ 1917539 w 5660020"/>
              <a:gd name="connsiteY83" fmla="*/ 1794076 h 3352800"/>
              <a:gd name="connsiteX84" fmla="*/ 1917539 w 5660020"/>
              <a:gd name="connsiteY84" fmla="*/ 1867383 h 3352800"/>
              <a:gd name="connsiteX85" fmla="*/ 1971554 w 5660020"/>
              <a:gd name="connsiteY85" fmla="*/ 1867383 h 3352800"/>
              <a:gd name="connsiteX86" fmla="*/ 1971554 w 5660020"/>
              <a:gd name="connsiteY86" fmla="*/ 1929114 h 3352800"/>
              <a:gd name="connsiteX87" fmla="*/ 2017853 w 5660020"/>
              <a:gd name="connsiteY87" fmla="*/ 1929114 h 3352800"/>
              <a:gd name="connsiteX88" fmla="*/ 2017853 w 5660020"/>
              <a:gd name="connsiteY88" fmla="*/ 1971555 h 3352800"/>
              <a:gd name="connsiteX89" fmla="*/ 2044861 w 5660020"/>
              <a:gd name="connsiteY89" fmla="*/ 1971555 h 3352800"/>
              <a:gd name="connsiteX90" fmla="*/ 2044861 w 5660020"/>
              <a:gd name="connsiteY90" fmla="*/ 2064152 h 3352800"/>
              <a:gd name="connsiteX91" fmla="*/ 2075726 w 5660020"/>
              <a:gd name="connsiteY91" fmla="*/ 2064152 h 3352800"/>
              <a:gd name="connsiteX92" fmla="*/ 2075726 w 5660020"/>
              <a:gd name="connsiteY92" fmla="*/ 2098876 h 3352800"/>
              <a:gd name="connsiteX93" fmla="*/ 2114309 w 5660020"/>
              <a:gd name="connsiteY93" fmla="*/ 2098876 h 3352800"/>
              <a:gd name="connsiteX94" fmla="*/ 2114309 w 5660020"/>
              <a:gd name="connsiteY94" fmla="*/ 2141317 h 3352800"/>
              <a:gd name="connsiteX95" fmla="*/ 2141316 w 5660020"/>
              <a:gd name="connsiteY95" fmla="*/ 2141317 h 3352800"/>
              <a:gd name="connsiteX96" fmla="*/ 2141316 w 5660020"/>
              <a:gd name="connsiteY96" fmla="*/ 2168325 h 3352800"/>
              <a:gd name="connsiteX97" fmla="*/ 2176040 w 5660020"/>
              <a:gd name="connsiteY97" fmla="*/ 2168325 h 3352800"/>
              <a:gd name="connsiteX98" fmla="*/ 2176040 w 5660020"/>
              <a:gd name="connsiteY98" fmla="*/ 2210765 h 3352800"/>
              <a:gd name="connsiteX99" fmla="*/ 2210764 w 5660020"/>
              <a:gd name="connsiteY99" fmla="*/ 2210765 h 3352800"/>
              <a:gd name="connsiteX100" fmla="*/ 2210764 w 5660020"/>
              <a:gd name="connsiteY100" fmla="*/ 2291788 h 3352800"/>
              <a:gd name="connsiteX101" fmla="*/ 2245488 w 5660020"/>
              <a:gd name="connsiteY101" fmla="*/ 2291788 h 3352800"/>
              <a:gd name="connsiteX102" fmla="*/ 2245488 w 5660020"/>
              <a:gd name="connsiteY102" fmla="*/ 2330370 h 3352800"/>
              <a:gd name="connsiteX103" fmla="*/ 2299504 w 5660020"/>
              <a:gd name="connsiteY103" fmla="*/ 2330370 h 3352800"/>
              <a:gd name="connsiteX104" fmla="*/ 2299504 w 5660020"/>
              <a:gd name="connsiteY104" fmla="*/ 2357378 h 3352800"/>
              <a:gd name="connsiteX105" fmla="*/ 2372810 w 5660020"/>
              <a:gd name="connsiteY105" fmla="*/ 2357378 h 3352800"/>
              <a:gd name="connsiteX106" fmla="*/ 2372810 w 5660020"/>
              <a:gd name="connsiteY106" fmla="*/ 2415251 h 3352800"/>
              <a:gd name="connsiteX107" fmla="*/ 2399817 w 5660020"/>
              <a:gd name="connsiteY107" fmla="*/ 2415251 h 3352800"/>
              <a:gd name="connsiteX108" fmla="*/ 2399817 w 5660020"/>
              <a:gd name="connsiteY108" fmla="*/ 2476983 h 3352800"/>
              <a:gd name="connsiteX109" fmla="*/ 2438400 w 5660020"/>
              <a:gd name="connsiteY109" fmla="*/ 2476983 h 3352800"/>
              <a:gd name="connsiteX110" fmla="*/ 2438400 w 5660020"/>
              <a:gd name="connsiteY110" fmla="*/ 2503990 h 3352800"/>
              <a:gd name="connsiteX111" fmla="*/ 2507848 w 5660020"/>
              <a:gd name="connsiteY111" fmla="*/ 2503990 h 3352800"/>
              <a:gd name="connsiteX112" fmla="*/ 2507848 w 5660020"/>
              <a:gd name="connsiteY112" fmla="*/ 2546431 h 3352800"/>
              <a:gd name="connsiteX113" fmla="*/ 2530997 w 5660020"/>
              <a:gd name="connsiteY113" fmla="*/ 2546431 h 3352800"/>
              <a:gd name="connsiteX114" fmla="*/ 2530997 w 5660020"/>
              <a:gd name="connsiteY114" fmla="*/ 2600446 h 3352800"/>
              <a:gd name="connsiteX115" fmla="*/ 2577296 w 5660020"/>
              <a:gd name="connsiteY115" fmla="*/ 2600446 h 3352800"/>
              <a:gd name="connsiteX116" fmla="*/ 2577296 w 5660020"/>
              <a:gd name="connsiteY116" fmla="*/ 2669894 h 3352800"/>
              <a:gd name="connsiteX117" fmla="*/ 2608162 w 5660020"/>
              <a:gd name="connsiteY117" fmla="*/ 2669894 h 3352800"/>
              <a:gd name="connsiteX118" fmla="*/ 2608162 w 5660020"/>
              <a:gd name="connsiteY118" fmla="*/ 2712335 h 3352800"/>
              <a:gd name="connsiteX119" fmla="*/ 2646744 w 5660020"/>
              <a:gd name="connsiteY119" fmla="*/ 2712335 h 3352800"/>
              <a:gd name="connsiteX120" fmla="*/ 2646744 w 5660020"/>
              <a:gd name="connsiteY120" fmla="*/ 2789499 h 3352800"/>
              <a:gd name="connsiteX121" fmla="*/ 2720050 w 5660020"/>
              <a:gd name="connsiteY121" fmla="*/ 2789499 h 3352800"/>
              <a:gd name="connsiteX122" fmla="*/ 2720050 w 5660020"/>
              <a:gd name="connsiteY122" fmla="*/ 2808790 h 3352800"/>
              <a:gd name="connsiteX123" fmla="*/ 2747058 w 5660020"/>
              <a:gd name="connsiteY123" fmla="*/ 2808790 h 3352800"/>
              <a:gd name="connsiteX124" fmla="*/ 2747058 w 5660020"/>
              <a:gd name="connsiteY124" fmla="*/ 2851231 h 3352800"/>
              <a:gd name="connsiteX125" fmla="*/ 2777924 w 5660020"/>
              <a:gd name="connsiteY125" fmla="*/ 2851231 h 3352800"/>
              <a:gd name="connsiteX126" fmla="*/ 2777924 w 5660020"/>
              <a:gd name="connsiteY126" fmla="*/ 2882097 h 3352800"/>
              <a:gd name="connsiteX127" fmla="*/ 2928395 w 5660020"/>
              <a:gd name="connsiteY127" fmla="*/ 2882097 h 3352800"/>
              <a:gd name="connsiteX128" fmla="*/ 2928395 w 5660020"/>
              <a:gd name="connsiteY128" fmla="*/ 2928395 h 3352800"/>
              <a:gd name="connsiteX129" fmla="*/ 2993985 w 5660020"/>
              <a:gd name="connsiteY129" fmla="*/ 2928395 h 3352800"/>
              <a:gd name="connsiteX130" fmla="*/ 2993985 w 5660020"/>
              <a:gd name="connsiteY130" fmla="*/ 2963119 h 3352800"/>
              <a:gd name="connsiteX131" fmla="*/ 3028709 w 5660020"/>
              <a:gd name="connsiteY131" fmla="*/ 2963119 h 3352800"/>
              <a:gd name="connsiteX132" fmla="*/ 3028709 w 5660020"/>
              <a:gd name="connsiteY132" fmla="*/ 3005560 h 3352800"/>
              <a:gd name="connsiteX133" fmla="*/ 3121306 w 5660020"/>
              <a:gd name="connsiteY133" fmla="*/ 3005560 h 3352800"/>
              <a:gd name="connsiteX134" fmla="*/ 3121306 w 5660020"/>
              <a:gd name="connsiteY134" fmla="*/ 3036426 h 3352800"/>
              <a:gd name="connsiteX135" fmla="*/ 3260202 w 5660020"/>
              <a:gd name="connsiteY135" fmla="*/ 3036426 h 3352800"/>
              <a:gd name="connsiteX136" fmla="*/ 3260202 w 5660020"/>
              <a:gd name="connsiteY136" fmla="*/ 3059575 h 3352800"/>
              <a:gd name="connsiteX137" fmla="*/ 3321934 w 5660020"/>
              <a:gd name="connsiteY137" fmla="*/ 3059575 h 3352800"/>
              <a:gd name="connsiteX138" fmla="*/ 3321934 w 5660020"/>
              <a:gd name="connsiteY138" fmla="*/ 3117449 h 3352800"/>
              <a:gd name="connsiteX139" fmla="*/ 3487838 w 5660020"/>
              <a:gd name="connsiteY139" fmla="*/ 3117449 h 3352800"/>
              <a:gd name="connsiteX140" fmla="*/ 3487838 w 5660020"/>
              <a:gd name="connsiteY140" fmla="*/ 3194613 h 3352800"/>
              <a:gd name="connsiteX141" fmla="*/ 3518704 w 5660020"/>
              <a:gd name="connsiteY141" fmla="*/ 3194613 h 3352800"/>
              <a:gd name="connsiteX142" fmla="*/ 3518704 w 5660020"/>
              <a:gd name="connsiteY142" fmla="*/ 3256345 h 3352800"/>
              <a:gd name="connsiteX143" fmla="*/ 3688466 w 5660020"/>
              <a:gd name="connsiteY143" fmla="*/ 3256345 h 3352800"/>
              <a:gd name="connsiteX144" fmla="*/ 3688466 w 5660020"/>
              <a:gd name="connsiteY144" fmla="*/ 3302644 h 3352800"/>
              <a:gd name="connsiteX145" fmla="*/ 3804212 w 5660020"/>
              <a:gd name="connsiteY145" fmla="*/ 3302644 h 3352800"/>
              <a:gd name="connsiteX146" fmla="*/ 3804212 w 5660020"/>
              <a:gd name="connsiteY146" fmla="*/ 3352800 h 3352800"/>
              <a:gd name="connsiteX147" fmla="*/ 5660020 w 5660020"/>
              <a:gd name="connsiteY147" fmla="*/ 3352800 h 3352800"/>
              <a:gd name="connsiteX0" fmla="*/ 0 w 5660020"/>
              <a:gd name="connsiteY0" fmla="*/ 0 h 3352800"/>
              <a:gd name="connsiteX1" fmla="*/ 123463 w 5660020"/>
              <a:gd name="connsiteY1" fmla="*/ 0 h 3352800"/>
              <a:gd name="connsiteX2" fmla="*/ 123463 w 5660020"/>
              <a:gd name="connsiteY2" fmla="*/ 50157 h 3352800"/>
              <a:gd name="connsiteX3" fmla="*/ 246926 w 5660020"/>
              <a:gd name="connsiteY3" fmla="*/ 50157 h 3352800"/>
              <a:gd name="connsiteX4" fmla="*/ 246926 w 5660020"/>
              <a:gd name="connsiteY4" fmla="*/ 77165 h 3352800"/>
              <a:gd name="connsiteX5" fmla="*/ 293225 w 5660020"/>
              <a:gd name="connsiteY5" fmla="*/ 77165 h 3352800"/>
              <a:gd name="connsiteX6" fmla="*/ 293225 w 5660020"/>
              <a:gd name="connsiteY6" fmla="*/ 119606 h 3352800"/>
              <a:gd name="connsiteX7" fmla="*/ 339524 w 5660020"/>
              <a:gd name="connsiteY7" fmla="*/ 119606 h 3352800"/>
              <a:gd name="connsiteX8" fmla="*/ 339524 w 5660020"/>
              <a:gd name="connsiteY8" fmla="*/ 196770 h 3352800"/>
              <a:gd name="connsiteX9" fmla="*/ 381964 w 5660020"/>
              <a:gd name="connsiteY9" fmla="*/ 196770 h 3352800"/>
              <a:gd name="connsiteX10" fmla="*/ 381964 w 5660020"/>
              <a:gd name="connsiteY10" fmla="*/ 212203 h 3352800"/>
              <a:gd name="connsiteX11" fmla="*/ 420547 w 5660020"/>
              <a:gd name="connsiteY11" fmla="*/ 212203 h 3352800"/>
              <a:gd name="connsiteX12" fmla="*/ 420547 w 5660020"/>
              <a:gd name="connsiteY12" fmla="*/ 239211 h 3352800"/>
              <a:gd name="connsiteX13" fmla="*/ 455271 w 5660020"/>
              <a:gd name="connsiteY13" fmla="*/ 239211 h 3352800"/>
              <a:gd name="connsiteX14" fmla="*/ 455271 w 5660020"/>
              <a:gd name="connsiteY14" fmla="*/ 266218 h 3352800"/>
              <a:gd name="connsiteX15" fmla="*/ 489995 w 5660020"/>
              <a:gd name="connsiteY15" fmla="*/ 266218 h 3352800"/>
              <a:gd name="connsiteX16" fmla="*/ 489995 w 5660020"/>
              <a:gd name="connsiteY16" fmla="*/ 285509 h 3352800"/>
              <a:gd name="connsiteX17" fmla="*/ 544010 w 5660020"/>
              <a:gd name="connsiteY17" fmla="*/ 285509 h 3352800"/>
              <a:gd name="connsiteX18" fmla="*/ 544010 w 5660020"/>
              <a:gd name="connsiteY18" fmla="*/ 320233 h 3352800"/>
              <a:gd name="connsiteX19" fmla="*/ 578734 w 5660020"/>
              <a:gd name="connsiteY19" fmla="*/ 320233 h 3352800"/>
              <a:gd name="connsiteX20" fmla="*/ 578734 w 5660020"/>
              <a:gd name="connsiteY20" fmla="*/ 389681 h 3352800"/>
              <a:gd name="connsiteX21" fmla="*/ 625033 w 5660020"/>
              <a:gd name="connsiteY21" fmla="*/ 389681 h 3352800"/>
              <a:gd name="connsiteX22" fmla="*/ 625033 w 5660020"/>
              <a:gd name="connsiteY22" fmla="*/ 416689 h 3352800"/>
              <a:gd name="connsiteX23" fmla="*/ 652040 w 5660020"/>
              <a:gd name="connsiteY23" fmla="*/ 416689 h 3352800"/>
              <a:gd name="connsiteX24" fmla="*/ 652040 w 5660020"/>
              <a:gd name="connsiteY24" fmla="*/ 578735 h 3352800"/>
              <a:gd name="connsiteX25" fmla="*/ 694481 w 5660020"/>
              <a:gd name="connsiteY25" fmla="*/ 578735 h 3352800"/>
              <a:gd name="connsiteX26" fmla="*/ 694481 w 5660020"/>
              <a:gd name="connsiteY26" fmla="*/ 617317 h 3352800"/>
              <a:gd name="connsiteX27" fmla="*/ 733063 w 5660020"/>
              <a:gd name="connsiteY27" fmla="*/ 617317 h 3352800"/>
              <a:gd name="connsiteX28" fmla="*/ 733063 w 5660020"/>
              <a:gd name="connsiteY28" fmla="*/ 671332 h 3352800"/>
              <a:gd name="connsiteX29" fmla="*/ 763929 w 5660020"/>
              <a:gd name="connsiteY29" fmla="*/ 671332 h 3352800"/>
              <a:gd name="connsiteX30" fmla="*/ 763929 w 5660020"/>
              <a:gd name="connsiteY30" fmla="*/ 698340 h 3352800"/>
              <a:gd name="connsiteX31" fmla="*/ 783220 w 5660020"/>
              <a:gd name="connsiteY31" fmla="*/ 698340 h 3352800"/>
              <a:gd name="connsiteX32" fmla="*/ 783220 w 5660020"/>
              <a:gd name="connsiteY32" fmla="*/ 744638 h 3352800"/>
              <a:gd name="connsiteX33" fmla="*/ 817944 w 5660020"/>
              <a:gd name="connsiteY33" fmla="*/ 744638 h 3352800"/>
              <a:gd name="connsiteX34" fmla="*/ 817944 w 5660020"/>
              <a:gd name="connsiteY34" fmla="*/ 775504 h 3352800"/>
              <a:gd name="connsiteX35" fmla="*/ 868101 w 5660020"/>
              <a:gd name="connsiteY35" fmla="*/ 775504 h 3352800"/>
              <a:gd name="connsiteX36" fmla="*/ 868101 w 5660020"/>
              <a:gd name="connsiteY36" fmla="*/ 829519 h 3352800"/>
              <a:gd name="connsiteX37" fmla="*/ 879676 w 5660020"/>
              <a:gd name="connsiteY37" fmla="*/ 829519 h 3352800"/>
              <a:gd name="connsiteX38" fmla="*/ 879676 w 5660020"/>
              <a:gd name="connsiteY38" fmla="*/ 871960 h 3352800"/>
              <a:gd name="connsiteX39" fmla="*/ 910542 w 5660020"/>
              <a:gd name="connsiteY39" fmla="*/ 871960 h 3352800"/>
              <a:gd name="connsiteX40" fmla="*/ 910542 w 5660020"/>
              <a:gd name="connsiteY40" fmla="*/ 910542 h 3352800"/>
              <a:gd name="connsiteX41" fmla="*/ 983848 w 5660020"/>
              <a:gd name="connsiteY41" fmla="*/ 910542 h 3352800"/>
              <a:gd name="connsiteX42" fmla="*/ 983848 w 5660020"/>
              <a:gd name="connsiteY42" fmla="*/ 933692 h 3352800"/>
              <a:gd name="connsiteX43" fmla="*/ 1006997 w 5660020"/>
              <a:gd name="connsiteY43" fmla="*/ 933692 h 3352800"/>
              <a:gd name="connsiteX44" fmla="*/ 1006997 w 5660020"/>
              <a:gd name="connsiteY44" fmla="*/ 987707 h 3352800"/>
              <a:gd name="connsiteX45" fmla="*/ 1049438 w 5660020"/>
              <a:gd name="connsiteY45" fmla="*/ 987707 h 3352800"/>
              <a:gd name="connsiteX46" fmla="*/ 1049438 w 5660020"/>
              <a:gd name="connsiteY46" fmla="*/ 1037864 h 3352800"/>
              <a:gd name="connsiteX47" fmla="*/ 1176759 w 5660020"/>
              <a:gd name="connsiteY47" fmla="*/ 1037864 h 3352800"/>
              <a:gd name="connsiteX48" fmla="*/ 1176759 w 5660020"/>
              <a:gd name="connsiteY48" fmla="*/ 1061013 h 3352800"/>
              <a:gd name="connsiteX49" fmla="*/ 1226916 w 5660020"/>
              <a:gd name="connsiteY49" fmla="*/ 1061013 h 3352800"/>
              <a:gd name="connsiteX50" fmla="*/ 1226916 w 5660020"/>
              <a:gd name="connsiteY50" fmla="*/ 1091879 h 3352800"/>
              <a:gd name="connsiteX51" fmla="*/ 1277073 w 5660020"/>
              <a:gd name="connsiteY51" fmla="*/ 1091879 h 3352800"/>
              <a:gd name="connsiteX52" fmla="*/ 1277073 w 5660020"/>
              <a:gd name="connsiteY52" fmla="*/ 1122745 h 3352800"/>
              <a:gd name="connsiteX53" fmla="*/ 1346521 w 5660020"/>
              <a:gd name="connsiteY53" fmla="*/ 1122745 h 3352800"/>
              <a:gd name="connsiteX54" fmla="*/ 1346521 w 5660020"/>
              <a:gd name="connsiteY54" fmla="*/ 1138178 h 3352800"/>
              <a:gd name="connsiteX55" fmla="*/ 1415969 w 5660020"/>
              <a:gd name="connsiteY55" fmla="*/ 1138178 h 3352800"/>
              <a:gd name="connsiteX56" fmla="*/ 1415969 w 5660020"/>
              <a:gd name="connsiteY56" fmla="*/ 1196051 h 3352800"/>
              <a:gd name="connsiteX57" fmla="*/ 1458410 w 5660020"/>
              <a:gd name="connsiteY57" fmla="*/ 1196051 h 3352800"/>
              <a:gd name="connsiteX58" fmla="*/ 1458410 w 5660020"/>
              <a:gd name="connsiteY58" fmla="*/ 1277074 h 3352800"/>
              <a:gd name="connsiteX59" fmla="*/ 1477701 w 5660020"/>
              <a:gd name="connsiteY59" fmla="*/ 1277074 h 3352800"/>
              <a:gd name="connsiteX60" fmla="*/ 1477701 w 5660020"/>
              <a:gd name="connsiteY60" fmla="*/ 1331089 h 3352800"/>
              <a:gd name="connsiteX61" fmla="*/ 1496992 w 5660020"/>
              <a:gd name="connsiteY61" fmla="*/ 1331089 h 3352800"/>
              <a:gd name="connsiteX62" fmla="*/ 1496992 w 5660020"/>
              <a:gd name="connsiteY62" fmla="*/ 1373530 h 3352800"/>
              <a:gd name="connsiteX63" fmla="*/ 1539433 w 5660020"/>
              <a:gd name="connsiteY63" fmla="*/ 1373530 h 3352800"/>
              <a:gd name="connsiteX64" fmla="*/ 1539433 w 5660020"/>
              <a:gd name="connsiteY64" fmla="*/ 1412112 h 3352800"/>
              <a:gd name="connsiteX65" fmla="*/ 1554866 w 5660020"/>
              <a:gd name="connsiteY65" fmla="*/ 1412112 h 3352800"/>
              <a:gd name="connsiteX66" fmla="*/ 1554866 w 5660020"/>
              <a:gd name="connsiteY66" fmla="*/ 1435261 h 3352800"/>
              <a:gd name="connsiteX67" fmla="*/ 1593448 w 5660020"/>
              <a:gd name="connsiteY67" fmla="*/ 1435261 h 3352800"/>
              <a:gd name="connsiteX68" fmla="*/ 1593448 w 5660020"/>
              <a:gd name="connsiteY68" fmla="*/ 1477702 h 3352800"/>
              <a:gd name="connsiteX69" fmla="*/ 1635888 w 5660020"/>
              <a:gd name="connsiteY69" fmla="*/ 1477702 h 3352800"/>
              <a:gd name="connsiteX70" fmla="*/ 1635888 w 5660020"/>
              <a:gd name="connsiteY70" fmla="*/ 1551008 h 3352800"/>
              <a:gd name="connsiteX71" fmla="*/ 1659038 w 5660020"/>
              <a:gd name="connsiteY71" fmla="*/ 1551008 h 3352800"/>
              <a:gd name="connsiteX72" fmla="*/ 1659038 w 5660020"/>
              <a:gd name="connsiteY72" fmla="*/ 1578016 h 3352800"/>
              <a:gd name="connsiteX73" fmla="*/ 1686045 w 5660020"/>
              <a:gd name="connsiteY73" fmla="*/ 1578016 h 3352800"/>
              <a:gd name="connsiteX74" fmla="*/ 1686045 w 5660020"/>
              <a:gd name="connsiteY74" fmla="*/ 1605023 h 3352800"/>
              <a:gd name="connsiteX75" fmla="*/ 1686045 w 5660020"/>
              <a:gd name="connsiteY75" fmla="*/ 1632523 h 3352800"/>
              <a:gd name="connsiteX76" fmla="*/ 1713053 w 5660020"/>
              <a:gd name="connsiteY76" fmla="*/ 1632031 h 3352800"/>
              <a:gd name="connsiteX77" fmla="*/ 1774785 w 5660020"/>
              <a:gd name="connsiteY77" fmla="*/ 1632031 h 3352800"/>
              <a:gd name="connsiteX78" fmla="*/ 1774785 w 5660020"/>
              <a:gd name="connsiteY78" fmla="*/ 1720770 h 3352800"/>
              <a:gd name="connsiteX79" fmla="*/ 1797934 w 5660020"/>
              <a:gd name="connsiteY79" fmla="*/ 1720770 h 3352800"/>
              <a:gd name="connsiteX80" fmla="*/ 1797934 w 5660020"/>
              <a:gd name="connsiteY80" fmla="*/ 1767069 h 3352800"/>
              <a:gd name="connsiteX81" fmla="*/ 1863524 w 5660020"/>
              <a:gd name="connsiteY81" fmla="*/ 1767069 h 3352800"/>
              <a:gd name="connsiteX82" fmla="*/ 1863524 w 5660020"/>
              <a:gd name="connsiteY82" fmla="*/ 1794076 h 3352800"/>
              <a:gd name="connsiteX83" fmla="*/ 1917539 w 5660020"/>
              <a:gd name="connsiteY83" fmla="*/ 1794076 h 3352800"/>
              <a:gd name="connsiteX84" fmla="*/ 1917539 w 5660020"/>
              <a:gd name="connsiteY84" fmla="*/ 1867383 h 3352800"/>
              <a:gd name="connsiteX85" fmla="*/ 1971554 w 5660020"/>
              <a:gd name="connsiteY85" fmla="*/ 1867383 h 3352800"/>
              <a:gd name="connsiteX86" fmla="*/ 1971554 w 5660020"/>
              <a:gd name="connsiteY86" fmla="*/ 1929114 h 3352800"/>
              <a:gd name="connsiteX87" fmla="*/ 2017853 w 5660020"/>
              <a:gd name="connsiteY87" fmla="*/ 1929114 h 3352800"/>
              <a:gd name="connsiteX88" fmla="*/ 2017853 w 5660020"/>
              <a:gd name="connsiteY88" fmla="*/ 1971555 h 3352800"/>
              <a:gd name="connsiteX89" fmla="*/ 2044861 w 5660020"/>
              <a:gd name="connsiteY89" fmla="*/ 1971555 h 3352800"/>
              <a:gd name="connsiteX90" fmla="*/ 2044861 w 5660020"/>
              <a:gd name="connsiteY90" fmla="*/ 2064152 h 3352800"/>
              <a:gd name="connsiteX91" fmla="*/ 2075726 w 5660020"/>
              <a:gd name="connsiteY91" fmla="*/ 2064152 h 3352800"/>
              <a:gd name="connsiteX92" fmla="*/ 2075726 w 5660020"/>
              <a:gd name="connsiteY92" fmla="*/ 2098876 h 3352800"/>
              <a:gd name="connsiteX93" fmla="*/ 2114309 w 5660020"/>
              <a:gd name="connsiteY93" fmla="*/ 2098876 h 3352800"/>
              <a:gd name="connsiteX94" fmla="*/ 2114309 w 5660020"/>
              <a:gd name="connsiteY94" fmla="*/ 2141317 h 3352800"/>
              <a:gd name="connsiteX95" fmla="*/ 2141316 w 5660020"/>
              <a:gd name="connsiteY95" fmla="*/ 2141317 h 3352800"/>
              <a:gd name="connsiteX96" fmla="*/ 2141316 w 5660020"/>
              <a:gd name="connsiteY96" fmla="*/ 2168325 h 3352800"/>
              <a:gd name="connsiteX97" fmla="*/ 2176040 w 5660020"/>
              <a:gd name="connsiteY97" fmla="*/ 2168325 h 3352800"/>
              <a:gd name="connsiteX98" fmla="*/ 2176040 w 5660020"/>
              <a:gd name="connsiteY98" fmla="*/ 2210765 h 3352800"/>
              <a:gd name="connsiteX99" fmla="*/ 2210764 w 5660020"/>
              <a:gd name="connsiteY99" fmla="*/ 2210765 h 3352800"/>
              <a:gd name="connsiteX100" fmla="*/ 2210764 w 5660020"/>
              <a:gd name="connsiteY100" fmla="*/ 2291788 h 3352800"/>
              <a:gd name="connsiteX101" fmla="*/ 2245488 w 5660020"/>
              <a:gd name="connsiteY101" fmla="*/ 2291788 h 3352800"/>
              <a:gd name="connsiteX102" fmla="*/ 2245488 w 5660020"/>
              <a:gd name="connsiteY102" fmla="*/ 2330370 h 3352800"/>
              <a:gd name="connsiteX103" fmla="*/ 2299504 w 5660020"/>
              <a:gd name="connsiteY103" fmla="*/ 2330370 h 3352800"/>
              <a:gd name="connsiteX104" fmla="*/ 2299504 w 5660020"/>
              <a:gd name="connsiteY104" fmla="*/ 2357378 h 3352800"/>
              <a:gd name="connsiteX105" fmla="*/ 2372810 w 5660020"/>
              <a:gd name="connsiteY105" fmla="*/ 2357378 h 3352800"/>
              <a:gd name="connsiteX106" fmla="*/ 2372810 w 5660020"/>
              <a:gd name="connsiteY106" fmla="*/ 2415251 h 3352800"/>
              <a:gd name="connsiteX107" fmla="*/ 2399817 w 5660020"/>
              <a:gd name="connsiteY107" fmla="*/ 2415251 h 3352800"/>
              <a:gd name="connsiteX108" fmla="*/ 2399817 w 5660020"/>
              <a:gd name="connsiteY108" fmla="*/ 2476983 h 3352800"/>
              <a:gd name="connsiteX109" fmla="*/ 2438400 w 5660020"/>
              <a:gd name="connsiteY109" fmla="*/ 2476983 h 3352800"/>
              <a:gd name="connsiteX110" fmla="*/ 2438400 w 5660020"/>
              <a:gd name="connsiteY110" fmla="*/ 2503990 h 3352800"/>
              <a:gd name="connsiteX111" fmla="*/ 2507848 w 5660020"/>
              <a:gd name="connsiteY111" fmla="*/ 2503990 h 3352800"/>
              <a:gd name="connsiteX112" fmla="*/ 2507848 w 5660020"/>
              <a:gd name="connsiteY112" fmla="*/ 2546431 h 3352800"/>
              <a:gd name="connsiteX113" fmla="*/ 2530997 w 5660020"/>
              <a:gd name="connsiteY113" fmla="*/ 2546431 h 3352800"/>
              <a:gd name="connsiteX114" fmla="*/ 2530997 w 5660020"/>
              <a:gd name="connsiteY114" fmla="*/ 2600446 h 3352800"/>
              <a:gd name="connsiteX115" fmla="*/ 2577296 w 5660020"/>
              <a:gd name="connsiteY115" fmla="*/ 2600446 h 3352800"/>
              <a:gd name="connsiteX116" fmla="*/ 2577296 w 5660020"/>
              <a:gd name="connsiteY116" fmla="*/ 2669894 h 3352800"/>
              <a:gd name="connsiteX117" fmla="*/ 2608162 w 5660020"/>
              <a:gd name="connsiteY117" fmla="*/ 2669894 h 3352800"/>
              <a:gd name="connsiteX118" fmla="*/ 2608162 w 5660020"/>
              <a:gd name="connsiteY118" fmla="*/ 2712335 h 3352800"/>
              <a:gd name="connsiteX119" fmla="*/ 2646744 w 5660020"/>
              <a:gd name="connsiteY119" fmla="*/ 2712335 h 3352800"/>
              <a:gd name="connsiteX120" fmla="*/ 2646744 w 5660020"/>
              <a:gd name="connsiteY120" fmla="*/ 2789499 h 3352800"/>
              <a:gd name="connsiteX121" fmla="*/ 2720050 w 5660020"/>
              <a:gd name="connsiteY121" fmla="*/ 2789499 h 3352800"/>
              <a:gd name="connsiteX122" fmla="*/ 2720050 w 5660020"/>
              <a:gd name="connsiteY122" fmla="*/ 2808790 h 3352800"/>
              <a:gd name="connsiteX123" fmla="*/ 2747058 w 5660020"/>
              <a:gd name="connsiteY123" fmla="*/ 2808790 h 3352800"/>
              <a:gd name="connsiteX124" fmla="*/ 2747058 w 5660020"/>
              <a:gd name="connsiteY124" fmla="*/ 2851231 h 3352800"/>
              <a:gd name="connsiteX125" fmla="*/ 2777924 w 5660020"/>
              <a:gd name="connsiteY125" fmla="*/ 2851231 h 3352800"/>
              <a:gd name="connsiteX126" fmla="*/ 2777924 w 5660020"/>
              <a:gd name="connsiteY126" fmla="*/ 2882097 h 3352800"/>
              <a:gd name="connsiteX127" fmla="*/ 2928395 w 5660020"/>
              <a:gd name="connsiteY127" fmla="*/ 2882097 h 3352800"/>
              <a:gd name="connsiteX128" fmla="*/ 2928395 w 5660020"/>
              <a:gd name="connsiteY128" fmla="*/ 2928395 h 3352800"/>
              <a:gd name="connsiteX129" fmla="*/ 2993985 w 5660020"/>
              <a:gd name="connsiteY129" fmla="*/ 2928395 h 3352800"/>
              <a:gd name="connsiteX130" fmla="*/ 2993985 w 5660020"/>
              <a:gd name="connsiteY130" fmla="*/ 2963119 h 3352800"/>
              <a:gd name="connsiteX131" fmla="*/ 3028709 w 5660020"/>
              <a:gd name="connsiteY131" fmla="*/ 2963119 h 3352800"/>
              <a:gd name="connsiteX132" fmla="*/ 3028709 w 5660020"/>
              <a:gd name="connsiteY132" fmla="*/ 3005560 h 3352800"/>
              <a:gd name="connsiteX133" fmla="*/ 3121306 w 5660020"/>
              <a:gd name="connsiteY133" fmla="*/ 3005560 h 3352800"/>
              <a:gd name="connsiteX134" fmla="*/ 3121306 w 5660020"/>
              <a:gd name="connsiteY134" fmla="*/ 3036426 h 3352800"/>
              <a:gd name="connsiteX135" fmla="*/ 3260202 w 5660020"/>
              <a:gd name="connsiteY135" fmla="*/ 3036426 h 3352800"/>
              <a:gd name="connsiteX136" fmla="*/ 3260202 w 5660020"/>
              <a:gd name="connsiteY136" fmla="*/ 3059575 h 3352800"/>
              <a:gd name="connsiteX137" fmla="*/ 3321934 w 5660020"/>
              <a:gd name="connsiteY137" fmla="*/ 3059575 h 3352800"/>
              <a:gd name="connsiteX138" fmla="*/ 3321934 w 5660020"/>
              <a:gd name="connsiteY138" fmla="*/ 3117449 h 3352800"/>
              <a:gd name="connsiteX139" fmla="*/ 3487838 w 5660020"/>
              <a:gd name="connsiteY139" fmla="*/ 3117449 h 3352800"/>
              <a:gd name="connsiteX140" fmla="*/ 3487838 w 5660020"/>
              <a:gd name="connsiteY140" fmla="*/ 3194613 h 3352800"/>
              <a:gd name="connsiteX141" fmla="*/ 3518704 w 5660020"/>
              <a:gd name="connsiteY141" fmla="*/ 3194613 h 3352800"/>
              <a:gd name="connsiteX142" fmla="*/ 3518704 w 5660020"/>
              <a:gd name="connsiteY142" fmla="*/ 3256345 h 3352800"/>
              <a:gd name="connsiteX143" fmla="*/ 3688466 w 5660020"/>
              <a:gd name="connsiteY143" fmla="*/ 3256345 h 3352800"/>
              <a:gd name="connsiteX144" fmla="*/ 3688466 w 5660020"/>
              <a:gd name="connsiteY144" fmla="*/ 3302644 h 3352800"/>
              <a:gd name="connsiteX145" fmla="*/ 3804212 w 5660020"/>
              <a:gd name="connsiteY145" fmla="*/ 3302644 h 3352800"/>
              <a:gd name="connsiteX146" fmla="*/ 3804212 w 5660020"/>
              <a:gd name="connsiteY146" fmla="*/ 3352800 h 3352800"/>
              <a:gd name="connsiteX147" fmla="*/ 5660020 w 5660020"/>
              <a:gd name="connsiteY147" fmla="*/ 33528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660020" h="3352800">
                <a:moveTo>
                  <a:pt x="0" y="0"/>
                </a:moveTo>
                <a:lnTo>
                  <a:pt x="123463" y="0"/>
                </a:lnTo>
                <a:lnTo>
                  <a:pt x="123463" y="50157"/>
                </a:lnTo>
                <a:lnTo>
                  <a:pt x="246926" y="50157"/>
                </a:lnTo>
                <a:lnTo>
                  <a:pt x="246926" y="77165"/>
                </a:lnTo>
                <a:lnTo>
                  <a:pt x="293225" y="77165"/>
                </a:lnTo>
                <a:lnTo>
                  <a:pt x="293225" y="119606"/>
                </a:lnTo>
                <a:lnTo>
                  <a:pt x="339524" y="119606"/>
                </a:lnTo>
                <a:lnTo>
                  <a:pt x="339524" y="196770"/>
                </a:lnTo>
                <a:lnTo>
                  <a:pt x="381964" y="196770"/>
                </a:lnTo>
                <a:lnTo>
                  <a:pt x="381964" y="212203"/>
                </a:lnTo>
                <a:lnTo>
                  <a:pt x="420547" y="212203"/>
                </a:lnTo>
                <a:lnTo>
                  <a:pt x="420547" y="239211"/>
                </a:lnTo>
                <a:lnTo>
                  <a:pt x="455271" y="239211"/>
                </a:lnTo>
                <a:lnTo>
                  <a:pt x="455271" y="266218"/>
                </a:lnTo>
                <a:lnTo>
                  <a:pt x="489995" y="266218"/>
                </a:lnTo>
                <a:lnTo>
                  <a:pt x="489995" y="285509"/>
                </a:lnTo>
                <a:lnTo>
                  <a:pt x="544010" y="285509"/>
                </a:lnTo>
                <a:lnTo>
                  <a:pt x="544010" y="320233"/>
                </a:lnTo>
                <a:lnTo>
                  <a:pt x="578734" y="320233"/>
                </a:lnTo>
                <a:lnTo>
                  <a:pt x="578734" y="389681"/>
                </a:lnTo>
                <a:lnTo>
                  <a:pt x="625033" y="389681"/>
                </a:lnTo>
                <a:lnTo>
                  <a:pt x="625033" y="416689"/>
                </a:lnTo>
                <a:lnTo>
                  <a:pt x="652040" y="416689"/>
                </a:lnTo>
                <a:lnTo>
                  <a:pt x="652040" y="578735"/>
                </a:lnTo>
                <a:lnTo>
                  <a:pt x="694481" y="578735"/>
                </a:lnTo>
                <a:lnTo>
                  <a:pt x="694481" y="617317"/>
                </a:lnTo>
                <a:lnTo>
                  <a:pt x="733063" y="617317"/>
                </a:lnTo>
                <a:lnTo>
                  <a:pt x="733063" y="671332"/>
                </a:lnTo>
                <a:lnTo>
                  <a:pt x="763929" y="671332"/>
                </a:lnTo>
                <a:lnTo>
                  <a:pt x="763929" y="698340"/>
                </a:lnTo>
                <a:lnTo>
                  <a:pt x="783220" y="698340"/>
                </a:lnTo>
                <a:lnTo>
                  <a:pt x="783220" y="744638"/>
                </a:lnTo>
                <a:lnTo>
                  <a:pt x="817944" y="744638"/>
                </a:lnTo>
                <a:lnTo>
                  <a:pt x="817944" y="775504"/>
                </a:lnTo>
                <a:lnTo>
                  <a:pt x="868101" y="775504"/>
                </a:lnTo>
                <a:lnTo>
                  <a:pt x="868101" y="829519"/>
                </a:lnTo>
                <a:lnTo>
                  <a:pt x="879676" y="829519"/>
                </a:lnTo>
                <a:lnTo>
                  <a:pt x="879676" y="871960"/>
                </a:lnTo>
                <a:lnTo>
                  <a:pt x="910542" y="871960"/>
                </a:lnTo>
                <a:lnTo>
                  <a:pt x="910542" y="910542"/>
                </a:lnTo>
                <a:lnTo>
                  <a:pt x="983848" y="910542"/>
                </a:lnTo>
                <a:lnTo>
                  <a:pt x="983848" y="933692"/>
                </a:lnTo>
                <a:lnTo>
                  <a:pt x="1006997" y="933692"/>
                </a:lnTo>
                <a:lnTo>
                  <a:pt x="1006997" y="987707"/>
                </a:lnTo>
                <a:lnTo>
                  <a:pt x="1049438" y="987707"/>
                </a:lnTo>
                <a:lnTo>
                  <a:pt x="1049438" y="1037864"/>
                </a:lnTo>
                <a:lnTo>
                  <a:pt x="1176759" y="1037864"/>
                </a:lnTo>
                <a:lnTo>
                  <a:pt x="1176759" y="1061013"/>
                </a:lnTo>
                <a:lnTo>
                  <a:pt x="1226916" y="1061013"/>
                </a:lnTo>
                <a:lnTo>
                  <a:pt x="1226916" y="1091879"/>
                </a:lnTo>
                <a:lnTo>
                  <a:pt x="1277073" y="1091879"/>
                </a:lnTo>
                <a:lnTo>
                  <a:pt x="1277073" y="1122745"/>
                </a:lnTo>
                <a:lnTo>
                  <a:pt x="1346521" y="1122745"/>
                </a:lnTo>
                <a:lnTo>
                  <a:pt x="1346521" y="1138178"/>
                </a:lnTo>
                <a:lnTo>
                  <a:pt x="1415969" y="1138178"/>
                </a:lnTo>
                <a:lnTo>
                  <a:pt x="1415969" y="1196051"/>
                </a:lnTo>
                <a:lnTo>
                  <a:pt x="1458410" y="1196051"/>
                </a:lnTo>
                <a:lnTo>
                  <a:pt x="1458410" y="1277074"/>
                </a:lnTo>
                <a:lnTo>
                  <a:pt x="1477701" y="1277074"/>
                </a:lnTo>
                <a:lnTo>
                  <a:pt x="1477701" y="1331089"/>
                </a:lnTo>
                <a:lnTo>
                  <a:pt x="1496992" y="1331089"/>
                </a:lnTo>
                <a:lnTo>
                  <a:pt x="1496992" y="1373530"/>
                </a:lnTo>
                <a:lnTo>
                  <a:pt x="1539433" y="1373530"/>
                </a:lnTo>
                <a:lnTo>
                  <a:pt x="1539433" y="1412112"/>
                </a:lnTo>
                <a:lnTo>
                  <a:pt x="1554866" y="1412112"/>
                </a:lnTo>
                <a:lnTo>
                  <a:pt x="1554866" y="1435261"/>
                </a:lnTo>
                <a:lnTo>
                  <a:pt x="1593448" y="1435261"/>
                </a:lnTo>
                <a:lnTo>
                  <a:pt x="1593448" y="1477702"/>
                </a:lnTo>
                <a:lnTo>
                  <a:pt x="1635888" y="1477702"/>
                </a:lnTo>
                <a:lnTo>
                  <a:pt x="1635888" y="1551008"/>
                </a:lnTo>
                <a:lnTo>
                  <a:pt x="1659038" y="1551008"/>
                </a:lnTo>
                <a:lnTo>
                  <a:pt x="1659038" y="1578016"/>
                </a:lnTo>
                <a:lnTo>
                  <a:pt x="1686045" y="1578016"/>
                </a:lnTo>
                <a:lnTo>
                  <a:pt x="1686045" y="1605023"/>
                </a:lnTo>
                <a:lnTo>
                  <a:pt x="1686045" y="1632523"/>
                </a:lnTo>
                <a:lnTo>
                  <a:pt x="1713053" y="1632031"/>
                </a:lnTo>
                <a:lnTo>
                  <a:pt x="1774785" y="1632031"/>
                </a:lnTo>
                <a:lnTo>
                  <a:pt x="1774785" y="1720770"/>
                </a:lnTo>
                <a:lnTo>
                  <a:pt x="1797934" y="1720770"/>
                </a:lnTo>
                <a:lnTo>
                  <a:pt x="1797934" y="1767069"/>
                </a:lnTo>
                <a:lnTo>
                  <a:pt x="1863524" y="1767069"/>
                </a:lnTo>
                <a:lnTo>
                  <a:pt x="1863524" y="1794076"/>
                </a:lnTo>
                <a:lnTo>
                  <a:pt x="1917539" y="1794076"/>
                </a:lnTo>
                <a:lnTo>
                  <a:pt x="1917539" y="1867383"/>
                </a:lnTo>
                <a:lnTo>
                  <a:pt x="1971554" y="1867383"/>
                </a:lnTo>
                <a:lnTo>
                  <a:pt x="1971554" y="1929114"/>
                </a:lnTo>
                <a:lnTo>
                  <a:pt x="2017853" y="1929114"/>
                </a:lnTo>
                <a:lnTo>
                  <a:pt x="2017853" y="1971555"/>
                </a:lnTo>
                <a:lnTo>
                  <a:pt x="2044861" y="1971555"/>
                </a:lnTo>
                <a:lnTo>
                  <a:pt x="2044861" y="2064152"/>
                </a:lnTo>
                <a:lnTo>
                  <a:pt x="2075726" y="2064152"/>
                </a:lnTo>
                <a:lnTo>
                  <a:pt x="2075726" y="2098876"/>
                </a:lnTo>
                <a:lnTo>
                  <a:pt x="2114309" y="2098876"/>
                </a:lnTo>
                <a:lnTo>
                  <a:pt x="2114309" y="2141317"/>
                </a:lnTo>
                <a:lnTo>
                  <a:pt x="2141316" y="2141317"/>
                </a:lnTo>
                <a:lnTo>
                  <a:pt x="2141316" y="2168325"/>
                </a:lnTo>
                <a:lnTo>
                  <a:pt x="2176040" y="2168325"/>
                </a:lnTo>
                <a:lnTo>
                  <a:pt x="2176040" y="2210765"/>
                </a:lnTo>
                <a:lnTo>
                  <a:pt x="2210764" y="2210765"/>
                </a:lnTo>
                <a:lnTo>
                  <a:pt x="2210764" y="2291788"/>
                </a:lnTo>
                <a:lnTo>
                  <a:pt x="2245488" y="2291788"/>
                </a:lnTo>
                <a:lnTo>
                  <a:pt x="2245488" y="2330370"/>
                </a:lnTo>
                <a:lnTo>
                  <a:pt x="2299504" y="2330370"/>
                </a:lnTo>
                <a:lnTo>
                  <a:pt x="2299504" y="2357378"/>
                </a:lnTo>
                <a:lnTo>
                  <a:pt x="2372810" y="2357378"/>
                </a:lnTo>
                <a:lnTo>
                  <a:pt x="2372810" y="2415251"/>
                </a:lnTo>
                <a:lnTo>
                  <a:pt x="2399817" y="2415251"/>
                </a:lnTo>
                <a:lnTo>
                  <a:pt x="2399817" y="2476983"/>
                </a:lnTo>
                <a:lnTo>
                  <a:pt x="2438400" y="2476983"/>
                </a:lnTo>
                <a:lnTo>
                  <a:pt x="2438400" y="2503990"/>
                </a:lnTo>
                <a:lnTo>
                  <a:pt x="2507848" y="2503990"/>
                </a:lnTo>
                <a:lnTo>
                  <a:pt x="2507848" y="2546431"/>
                </a:lnTo>
                <a:lnTo>
                  <a:pt x="2530997" y="2546431"/>
                </a:lnTo>
                <a:lnTo>
                  <a:pt x="2530997" y="2600446"/>
                </a:lnTo>
                <a:lnTo>
                  <a:pt x="2577296" y="2600446"/>
                </a:lnTo>
                <a:lnTo>
                  <a:pt x="2577296" y="2669894"/>
                </a:lnTo>
                <a:lnTo>
                  <a:pt x="2608162" y="2669894"/>
                </a:lnTo>
                <a:lnTo>
                  <a:pt x="2608162" y="2712335"/>
                </a:lnTo>
                <a:lnTo>
                  <a:pt x="2646744" y="2712335"/>
                </a:lnTo>
                <a:lnTo>
                  <a:pt x="2646744" y="2789499"/>
                </a:lnTo>
                <a:lnTo>
                  <a:pt x="2720050" y="2789499"/>
                </a:lnTo>
                <a:lnTo>
                  <a:pt x="2720050" y="2808790"/>
                </a:lnTo>
                <a:lnTo>
                  <a:pt x="2747058" y="2808790"/>
                </a:lnTo>
                <a:lnTo>
                  <a:pt x="2747058" y="2851231"/>
                </a:lnTo>
                <a:lnTo>
                  <a:pt x="2777924" y="2851231"/>
                </a:lnTo>
                <a:lnTo>
                  <a:pt x="2777924" y="2882097"/>
                </a:lnTo>
                <a:lnTo>
                  <a:pt x="2928395" y="2882097"/>
                </a:lnTo>
                <a:lnTo>
                  <a:pt x="2928395" y="2928395"/>
                </a:lnTo>
                <a:lnTo>
                  <a:pt x="2993985" y="2928395"/>
                </a:lnTo>
                <a:lnTo>
                  <a:pt x="2993985" y="2963119"/>
                </a:lnTo>
                <a:lnTo>
                  <a:pt x="3028709" y="2963119"/>
                </a:lnTo>
                <a:lnTo>
                  <a:pt x="3028709" y="3005560"/>
                </a:lnTo>
                <a:lnTo>
                  <a:pt x="3121306" y="3005560"/>
                </a:lnTo>
                <a:lnTo>
                  <a:pt x="3121306" y="3036426"/>
                </a:lnTo>
                <a:lnTo>
                  <a:pt x="3260202" y="3036426"/>
                </a:lnTo>
                <a:lnTo>
                  <a:pt x="3260202" y="3059575"/>
                </a:lnTo>
                <a:lnTo>
                  <a:pt x="3321934" y="3059575"/>
                </a:lnTo>
                <a:lnTo>
                  <a:pt x="3321934" y="3117449"/>
                </a:lnTo>
                <a:lnTo>
                  <a:pt x="3487838" y="3117449"/>
                </a:lnTo>
                <a:lnTo>
                  <a:pt x="3487838" y="3194613"/>
                </a:lnTo>
                <a:lnTo>
                  <a:pt x="3518704" y="3194613"/>
                </a:lnTo>
                <a:lnTo>
                  <a:pt x="3518704" y="3256345"/>
                </a:lnTo>
                <a:lnTo>
                  <a:pt x="3688466" y="3256345"/>
                </a:lnTo>
                <a:lnTo>
                  <a:pt x="3688466" y="3302644"/>
                </a:lnTo>
                <a:lnTo>
                  <a:pt x="3804212" y="3302644"/>
                </a:lnTo>
                <a:lnTo>
                  <a:pt x="3804212" y="3352800"/>
                </a:lnTo>
                <a:lnTo>
                  <a:pt x="5660020" y="3352800"/>
                </a:lnTo>
              </a:path>
            </a:pathLst>
          </a:cu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endParaRPr>
          </a:p>
        </p:txBody>
      </p:sp>
      <p:sp>
        <p:nvSpPr>
          <p:cNvPr id="10" name="Freeform: Shape 9">
            <a:extLst>
              <a:ext uri="{FF2B5EF4-FFF2-40B4-BE49-F238E27FC236}">
                <a16:creationId xmlns:a16="http://schemas.microsoft.com/office/drawing/2014/main" id="{935FFE86-CDFC-425A-8127-F112B2575B71}"/>
              </a:ext>
            </a:extLst>
          </p:cNvPr>
          <p:cNvSpPr/>
          <p:nvPr/>
        </p:nvSpPr>
        <p:spPr bwMode="auto">
          <a:xfrm>
            <a:off x="2653553" y="1627094"/>
            <a:ext cx="5015753" cy="3890682"/>
          </a:xfrm>
          <a:custGeom>
            <a:avLst/>
            <a:gdLst>
              <a:gd name="connsiteX0" fmla="*/ 0 w 5015753"/>
              <a:gd name="connsiteY0" fmla="*/ 0 h 3890682"/>
              <a:gd name="connsiteX1" fmla="*/ 147918 w 5015753"/>
              <a:gd name="connsiteY1" fmla="*/ 0 h 3890682"/>
              <a:gd name="connsiteX2" fmla="*/ 147918 w 5015753"/>
              <a:gd name="connsiteY2" fmla="*/ 85165 h 3890682"/>
              <a:gd name="connsiteX3" fmla="*/ 170329 w 5015753"/>
              <a:gd name="connsiteY3" fmla="*/ 85165 h 3890682"/>
              <a:gd name="connsiteX4" fmla="*/ 170329 w 5015753"/>
              <a:gd name="connsiteY4" fmla="*/ 143435 h 3890682"/>
              <a:gd name="connsiteX5" fmla="*/ 215153 w 5015753"/>
              <a:gd name="connsiteY5" fmla="*/ 143435 h 3890682"/>
              <a:gd name="connsiteX6" fmla="*/ 215153 w 5015753"/>
              <a:gd name="connsiteY6" fmla="*/ 259977 h 3890682"/>
              <a:gd name="connsiteX7" fmla="*/ 215153 w 5015753"/>
              <a:gd name="connsiteY7" fmla="*/ 340659 h 3890682"/>
              <a:gd name="connsiteX8" fmla="*/ 363071 w 5015753"/>
              <a:gd name="connsiteY8" fmla="*/ 340659 h 3890682"/>
              <a:gd name="connsiteX9" fmla="*/ 363071 w 5015753"/>
              <a:gd name="connsiteY9" fmla="*/ 385482 h 3890682"/>
              <a:gd name="connsiteX10" fmla="*/ 385482 w 5015753"/>
              <a:gd name="connsiteY10" fmla="*/ 385482 h 3890682"/>
              <a:gd name="connsiteX11" fmla="*/ 385482 w 5015753"/>
              <a:gd name="connsiteY11" fmla="*/ 461682 h 3890682"/>
              <a:gd name="connsiteX12" fmla="*/ 416859 w 5015753"/>
              <a:gd name="connsiteY12" fmla="*/ 461682 h 3890682"/>
              <a:gd name="connsiteX13" fmla="*/ 416859 w 5015753"/>
              <a:gd name="connsiteY13" fmla="*/ 461682 h 3890682"/>
              <a:gd name="connsiteX14" fmla="*/ 416859 w 5015753"/>
              <a:gd name="connsiteY14" fmla="*/ 497541 h 3890682"/>
              <a:gd name="connsiteX15" fmla="*/ 475129 w 5015753"/>
              <a:gd name="connsiteY15" fmla="*/ 497541 h 3890682"/>
              <a:gd name="connsiteX16" fmla="*/ 475129 w 5015753"/>
              <a:gd name="connsiteY16" fmla="*/ 640977 h 3890682"/>
              <a:gd name="connsiteX17" fmla="*/ 681318 w 5015753"/>
              <a:gd name="connsiteY17" fmla="*/ 640977 h 3890682"/>
              <a:gd name="connsiteX18" fmla="*/ 681318 w 5015753"/>
              <a:gd name="connsiteY18" fmla="*/ 753035 h 3890682"/>
              <a:gd name="connsiteX19" fmla="*/ 779929 w 5015753"/>
              <a:gd name="connsiteY19" fmla="*/ 753035 h 3890682"/>
              <a:gd name="connsiteX20" fmla="*/ 779929 w 5015753"/>
              <a:gd name="connsiteY20" fmla="*/ 860612 h 3890682"/>
              <a:gd name="connsiteX21" fmla="*/ 797859 w 5015753"/>
              <a:gd name="connsiteY21" fmla="*/ 860612 h 3890682"/>
              <a:gd name="connsiteX22" fmla="*/ 797859 w 5015753"/>
              <a:gd name="connsiteY22" fmla="*/ 900953 h 3890682"/>
              <a:gd name="connsiteX23" fmla="*/ 842682 w 5015753"/>
              <a:gd name="connsiteY23" fmla="*/ 900953 h 3890682"/>
              <a:gd name="connsiteX24" fmla="*/ 842682 w 5015753"/>
              <a:gd name="connsiteY24" fmla="*/ 945777 h 3890682"/>
              <a:gd name="connsiteX25" fmla="*/ 878541 w 5015753"/>
              <a:gd name="connsiteY25" fmla="*/ 945777 h 3890682"/>
              <a:gd name="connsiteX26" fmla="*/ 878541 w 5015753"/>
              <a:gd name="connsiteY26" fmla="*/ 1004047 h 3890682"/>
              <a:gd name="connsiteX27" fmla="*/ 932329 w 5015753"/>
              <a:gd name="connsiteY27" fmla="*/ 1004047 h 3890682"/>
              <a:gd name="connsiteX28" fmla="*/ 932329 w 5015753"/>
              <a:gd name="connsiteY28" fmla="*/ 1080247 h 3890682"/>
              <a:gd name="connsiteX29" fmla="*/ 968188 w 5015753"/>
              <a:gd name="connsiteY29" fmla="*/ 1080247 h 3890682"/>
              <a:gd name="connsiteX30" fmla="*/ 968188 w 5015753"/>
              <a:gd name="connsiteY30" fmla="*/ 1165412 h 3890682"/>
              <a:gd name="connsiteX31" fmla="*/ 1004047 w 5015753"/>
              <a:gd name="connsiteY31" fmla="*/ 1165412 h 3890682"/>
              <a:gd name="connsiteX32" fmla="*/ 1004047 w 5015753"/>
              <a:gd name="connsiteY32" fmla="*/ 1210235 h 3890682"/>
              <a:gd name="connsiteX33" fmla="*/ 1048871 w 5015753"/>
              <a:gd name="connsiteY33" fmla="*/ 1210235 h 3890682"/>
              <a:gd name="connsiteX34" fmla="*/ 1048871 w 5015753"/>
              <a:gd name="connsiteY34" fmla="*/ 1264024 h 3890682"/>
              <a:gd name="connsiteX35" fmla="*/ 1098176 w 5015753"/>
              <a:gd name="connsiteY35" fmla="*/ 1264024 h 3890682"/>
              <a:gd name="connsiteX36" fmla="*/ 1098176 w 5015753"/>
              <a:gd name="connsiteY36" fmla="*/ 1367118 h 3890682"/>
              <a:gd name="connsiteX37" fmla="*/ 1246094 w 5015753"/>
              <a:gd name="connsiteY37" fmla="*/ 1367118 h 3890682"/>
              <a:gd name="connsiteX38" fmla="*/ 1246094 w 5015753"/>
              <a:gd name="connsiteY38" fmla="*/ 1420906 h 3890682"/>
              <a:gd name="connsiteX39" fmla="*/ 1349188 w 5015753"/>
              <a:gd name="connsiteY39" fmla="*/ 1420906 h 3890682"/>
              <a:gd name="connsiteX40" fmla="*/ 1349188 w 5015753"/>
              <a:gd name="connsiteY40" fmla="*/ 1474694 h 3890682"/>
              <a:gd name="connsiteX41" fmla="*/ 1385047 w 5015753"/>
              <a:gd name="connsiteY41" fmla="*/ 1474694 h 3890682"/>
              <a:gd name="connsiteX42" fmla="*/ 1385047 w 5015753"/>
              <a:gd name="connsiteY42" fmla="*/ 1573306 h 3890682"/>
              <a:gd name="connsiteX43" fmla="*/ 1456765 w 5015753"/>
              <a:gd name="connsiteY43" fmla="*/ 1573306 h 3890682"/>
              <a:gd name="connsiteX44" fmla="*/ 1456765 w 5015753"/>
              <a:gd name="connsiteY44" fmla="*/ 1739153 h 3890682"/>
              <a:gd name="connsiteX45" fmla="*/ 1568823 w 5015753"/>
              <a:gd name="connsiteY45" fmla="*/ 1739153 h 3890682"/>
              <a:gd name="connsiteX46" fmla="*/ 1568823 w 5015753"/>
              <a:gd name="connsiteY46" fmla="*/ 1797424 h 3890682"/>
              <a:gd name="connsiteX47" fmla="*/ 1658471 w 5015753"/>
              <a:gd name="connsiteY47" fmla="*/ 1797424 h 3890682"/>
              <a:gd name="connsiteX48" fmla="*/ 1658471 w 5015753"/>
              <a:gd name="connsiteY48" fmla="*/ 1837765 h 3890682"/>
              <a:gd name="connsiteX49" fmla="*/ 1761565 w 5015753"/>
              <a:gd name="connsiteY49" fmla="*/ 1837765 h 3890682"/>
              <a:gd name="connsiteX50" fmla="*/ 1761565 w 5015753"/>
              <a:gd name="connsiteY50" fmla="*/ 1896035 h 3890682"/>
              <a:gd name="connsiteX51" fmla="*/ 1797423 w 5015753"/>
              <a:gd name="connsiteY51" fmla="*/ 1896035 h 3890682"/>
              <a:gd name="connsiteX52" fmla="*/ 1797423 w 5015753"/>
              <a:gd name="connsiteY52" fmla="*/ 1999130 h 3890682"/>
              <a:gd name="connsiteX53" fmla="*/ 1846729 w 5015753"/>
              <a:gd name="connsiteY53" fmla="*/ 1999130 h 3890682"/>
              <a:gd name="connsiteX54" fmla="*/ 1846729 w 5015753"/>
              <a:gd name="connsiteY54" fmla="*/ 2061882 h 3890682"/>
              <a:gd name="connsiteX55" fmla="*/ 1990165 w 5015753"/>
              <a:gd name="connsiteY55" fmla="*/ 2061882 h 3890682"/>
              <a:gd name="connsiteX56" fmla="*/ 1990165 w 5015753"/>
              <a:gd name="connsiteY56" fmla="*/ 2115671 h 3890682"/>
              <a:gd name="connsiteX57" fmla="*/ 2021541 w 5015753"/>
              <a:gd name="connsiteY57" fmla="*/ 2115671 h 3890682"/>
              <a:gd name="connsiteX58" fmla="*/ 2021541 w 5015753"/>
              <a:gd name="connsiteY58" fmla="*/ 2160494 h 3890682"/>
              <a:gd name="connsiteX59" fmla="*/ 2120153 w 5015753"/>
              <a:gd name="connsiteY59" fmla="*/ 2160494 h 3890682"/>
              <a:gd name="connsiteX60" fmla="*/ 2120153 w 5015753"/>
              <a:gd name="connsiteY60" fmla="*/ 2268071 h 3890682"/>
              <a:gd name="connsiteX61" fmla="*/ 2156012 w 5015753"/>
              <a:gd name="connsiteY61" fmla="*/ 2268071 h 3890682"/>
              <a:gd name="connsiteX62" fmla="*/ 2156012 w 5015753"/>
              <a:gd name="connsiteY62" fmla="*/ 2339788 h 3890682"/>
              <a:gd name="connsiteX63" fmla="*/ 2259106 w 5015753"/>
              <a:gd name="connsiteY63" fmla="*/ 2339788 h 3890682"/>
              <a:gd name="connsiteX64" fmla="*/ 2259106 w 5015753"/>
              <a:gd name="connsiteY64" fmla="*/ 2447365 h 3890682"/>
              <a:gd name="connsiteX65" fmla="*/ 2312894 w 5015753"/>
              <a:gd name="connsiteY65" fmla="*/ 2447365 h 3890682"/>
              <a:gd name="connsiteX66" fmla="*/ 2312894 w 5015753"/>
              <a:gd name="connsiteY66" fmla="*/ 2510118 h 3890682"/>
              <a:gd name="connsiteX67" fmla="*/ 2411506 w 5015753"/>
              <a:gd name="connsiteY67" fmla="*/ 2510118 h 3890682"/>
              <a:gd name="connsiteX68" fmla="*/ 2411506 w 5015753"/>
              <a:gd name="connsiteY68" fmla="*/ 2577353 h 3890682"/>
              <a:gd name="connsiteX69" fmla="*/ 2554941 w 5015753"/>
              <a:gd name="connsiteY69" fmla="*/ 2577353 h 3890682"/>
              <a:gd name="connsiteX70" fmla="*/ 2554941 w 5015753"/>
              <a:gd name="connsiteY70" fmla="*/ 2631141 h 3890682"/>
              <a:gd name="connsiteX71" fmla="*/ 2599765 w 5015753"/>
              <a:gd name="connsiteY71" fmla="*/ 2631141 h 3890682"/>
              <a:gd name="connsiteX72" fmla="*/ 2599765 w 5015753"/>
              <a:gd name="connsiteY72" fmla="*/ 2702859 h 3890682"/>
              <a:gd name="connsiteX73" fmla="*/ 2675965 w 5015753"/>
              <a:gd name="connsiteY73" fmla="*/ 2702859 h 3890682"/>
              <a:gd name="connsiteX74" fmla="*/ 2675965 w 5015753"/>
              <a:gd name="connsiteY74" fmla="*/ 2832847 h 3890682"/>
              <a:gd name="connsiteX75" fmla="*/ 2734235 w 5015753"/>
              <a:gd name="connsiteY75" fmla="*/ 2832847 h 3890682"/>
              <a:gd name="connsiteX76" fmla="*/ 2734235 w 5015753"/>
              <a:gd name="connsiteY76" fmla="*/ 2891118 h 3890682"/>
              <a:gd name="connsiteX77" fmla="*/ 3182471 w 5015753"/>
              <a:gd name="connsiteY77" fmla="*/ 2891118 h 3890682"/>
              <a:gd name="connsiteX78" fmla="*/ 3182471 w 5015753"/>
              <a:gd name="connsiteY78" fmla="*/ 2980765 h 3890682"/>
              <a:gd name="connsiteX79" fmla="*/ 3415553 w 5015753"/>
              <a:gd name="connsiteY79" fmla="*/ 2980765 h 3890682"/>
              <a:gd name="connsiteX80" fmla="*/ 3415553 w 5015753"/>
              <a:gd name="connsiteY80" fmla="*/ 3079377 h 3890682"/>
              <a:gd name="connsiteX81" fmla="*/ 3563471 w 5015753"/>
              <a:gd name="connsiteY81" fmla="*/ 3079377 h 3890682"/>
              <a:gd name="connsiteX82" fmla="*/ 3563471 w 5015753"/>
              <a:gd name="connsiteY82" fmla="*/ 3160059 h 3890682"/>
              <a:gd name="connsiteX83" fmla="*/ 5015753 w 5015753"/>
              <a:gd name="connsiteY83" fmla="*/ 3160059 h 3890682"/>
              <a:gd name="connsiteX84" fmla="*/ 5015753 w 5015753"/>
              <a:gd name="connsiteY84" fmla="*/ 3890682 h 389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15753" h="3890682">
                <a:moveTo>
                  <a:pt x="0" y="0"/>
                </a:moveTo>
                <a:lnTo>
                  <a:pt x="147918" y="0"/>
                </a:lnTo>
                <a:lnTo>
                  <a:pt x="147918" y="85165"/>
                </a:lnTo>
                <a:lnTo>
                  <a:pt x="170329" y="85165"/>
                </a:lnTo>
                <a:lnTo>
                  <a:pt x="170329" y="143435"/>
                </a:lnTo>
                <a:lnTo>
                  <a:pt x="215153" y="143435"/>
                </a:lnTo>
                <a:lnTo>
                  <a:pt x="215153" y="259977"/>
                </a:lnTo>
                <a:lnTo>
                  <a:pt x="215153" y="340659"/>
                </a:lnTo>
                <a:lnTo>
                  <a:pt x="363071" y="340659"/>
                </a:lnTo>
                <a:lnTo>
                  <a:pt x="363071" y="385482"/>
                </a:lnTo>
                <a:lnTo>
                  <a:pt x="385482" y="385482"/>
                </a:lnTo>
                <a:lnTo>
                  <a:pt x="385482" y="461682"/>
                </a:lnTo>
                <a:lnTo>
                  <a:pt x="416859" y="461682"/>
                </a:lnTo>
                <a:lnTo>
                  <a:pt x="416859" y="461682"/>
                </a:lnTo>
                <a:lnTo>
                  <a:pt x="416859" y="497541"/>
                </a:lnTo>
                <a:lnTo>
                  <a:pt x="475129" y="497541"/>
                </a:lnTo>
                <a:lnTo>
                  <a:pt x="475129" y="640977"/>
                </a:lnTo>
                <a:lnTo>
                  <a:pt x="681318" y="640977"/>
                </a:lnTo>
                <a:lnTo>
                  <a:pt x="681318" y="753035"/>
                </a:lnTo>
                <a:lnTo>
                  <a:pt x="779929" y="753035"/>
                </a:lnTo>
                <a:lnTo>
                  <a:pt x="779929" y="860612"/>
                </a:lnTo>
                <a:lnTo>
                  <a:pt x="797859" y="860612"/>
                </a:lnTo>
                <a:lnTo>
                  <a:pt x="797859" y="900953"/>
                </a:lnTo>
                <a:lnTo>
                  <a:pt x="842682" y="900953"/>
                </a:lnTo>
                <a:lnTo>
                  <a:pt x="842682" y="945777"/>
                </a:lnTo>
                <a:lnTo>
                  <a:pt x="878541" y="945777"/>
                </a:lnTo>
                <a:lnTo>
                  <a:pt x="878541" y="1004047"/>
                </a:lnTo>
                <a:lnTo>
                  <a:pt x="932329" y="1004047"/>
                </a:lnTo>
                <a:lnTo>
                  <a:pt x="932329" y="1080247"/>
                </a:lnTo>
                <a:lnTo>
                  <a:pt x="968188" y="1080247"/>
                </a:lnTo>
                <a:lnTo>
                  <a:pt x="968188" y="1165412"/>
                </a:lnTo>
                <a:lnTo>
                  <a:pt x="1004047" y="1165412"/>
                </a:lnTo>
                <a:lnTo>
                  <a:pt x="1004047" y="1210235"/>
                </a:lnTo>
                <a:lnTo>
                  <a:pt x="1048871" y="1210235"/>
                </a:lnTo>
                <a:lnTo>
                  <a:pt x="1048871" y="1264024"/>
                </a:lnTo>
                <a:lnTo>
                  <a:pt x="1098176" y="1264024"/>
                </a:lnTo>
                <a:lnTo>
                  <a:pt x="1098176" y="1367118"/>
                </a:lnTo>
                <a:lnTo>
                  <a:pt x="1246094" y="1367118"/>
                </a:lnTo>
                <a:lnTo>
                  <a:pt x="1246094" y="1420906"/>
                </a:lnTo>
                <a:lnTo>
                  <a:pt x="1349188" y="1420906"/>
                </a:lnTo>
                <a:lnTo>
                  <a:pt x="1349188" y="1474694"/>
                </a:lnTo>
                <a:lnTo>
                  <a:pt x="1385047" y="1474694"/>
                </a:lnTo>
                <a:lnTo>
                  <a:pt x="1385047" y="1573306"/>
                </a:lnTo>
                <a:lnTo>
                  <a:pt x="1456765" y="1573306"/>
                </a:lnTo>
                <a:lnTo>
                  <a:pt x="1456765" y="1739153"/>
                </a:lnTo>
                <a:lnTo>
                  <a:pt x="1568823" y="1739153"/>
                </a:lnTo>
                <a:lnTo>
                  <a:pt x="1568823" y="1797424"/>
                </a:lnTo>
                <a:lnTo>
                  <a:pt x="1658471" y="1797424"/>
                </a:lnTo>
                <a:lnTo>
                  <a:pt x="1658471" y="1837765"/>
                </a:lnTo>
                <a:lnTo>
                  <a:pt x="1761565" y="1837765"/>
                </a:lnTo>
                <a:lnTo>
                  <a:pt x="1761565" y="1896035"/>
                </a:lnTo>
                <a:lnTo>
                  <a:pt x="1797423" y="1896035"/>
                </a:lnTo>
                <a:lnTo>
                  <a:pt x="1797423" y="1999130"/>
                </a:lnTo>
                <a:lnTo>
                  <a:pt x="1846729" y="1999130"/>
                </a:lnTo>
                <a:lnTo>
                  <a:pt x="1846729" y="2061882"/>
                </a:lnTo>
                <a:lnTo>
                  <a:pt x="1990165" y="2061882"/>
                </a:lnTo>
                <a:lnTo>
                  <a:pt x="1990165" y="2115671"/>
                </a:lnTo>
                <a:lnTo>
                  <a:pt x="2021541" y="2115671"/>
                </a:lnTo>
                <a:lnTo>
                  <a:pt x="2021541" y="2160494"/>
                </a:lnTo>
                <a:lnTo>
                  <a:pt x="2120153" y="2160494"/>
                </a:lnTo>
                <a:lnTo>
                  <a:pt x="2120153" y="2268071"/>
                </a:lnTo>
                <a:lnTo>
                  <a:pt x="2156012" y="2268071"/>
                </a:lnTo>
                <a:lnTo>
                  <a:pt x="2156012" y="2339788"/>
                </a:lnTo>
                <a:lnTo>
                  <a:pt x="2259106" y="2339788"/>
                </a:lnTo>
                <a:lnTo>
                  <a:pt x="2259106" y="2447365"/>
                </a:lnTo>
                <a:lnTo>
                  <a:pt x="2312894" y="2447365"/>
                </a:lnTo>
                <a:lnTo>
                  <a:pt x="2312894" y="2510118"/>
                </a:lnTo>
                <a:lnTo>
                  <a:pt x="2411506" y="2510118"/>
                </a:lnTo>
                <a:lnTo>
                  <a:pt x="2411506" y="2577353"/>
                </a:lnTo>
                <a:lnTo>
                  <a:pt x="2554941" y="2577353"/>
                </a:lnTo>
                <a:lnTo>
                  <a:pt x="2554941" y="2631141"/>
                </a:lnTo>
                <a:lnTo>
                  <a:pt x="2599765" y="2631141"/>
                </a:lnTo>
                <a:lnTo>
                  <a:pt x="2599765" y="2702859"/>
                </a:lnTo>
                <a:lnTo>
                  <a:pt x="2675965" y="2702859"/>
                </a:lnTo>
                <a:lnTo>
                  <a:pt x="2675965" y="2832847"/>
                </a:lnTo>
                <a:lnTo>
                  <a:pt x="2734235" y="2832847"/>
                </a:lnTo>
                <a:lnTo>
                  <a:pt x="2734235" y="2891118"/>
                </a:lnTo>
                <a:lnTo>
                  <a:pt x="3182471" y="2891118"/>
                </a:lnTo>
                <a:lnTo>
                  <a:pt x="3182471" y="2980765"/>
                </a:lnTo>
                <a:lnTo>
                  <a:pt x="3415553" y="2980765"/>
                </a:lnTo>
                <a:lnTo>
                  <a:pt x="3415553" y="3079377"/>
                </a:lnTo>
                <a:lnTo>
                  <a:pt x="3563471" y="3079377"/>
                </a:lnTo>
                <a:lnTo>
                  <a:pt x="3563471" y="3160059"/>
                </a:lnTo>
                <a:lnTo>
                  <a:pt x="5015753" y="3160059"/>
                </a:lnTo>
                <a:lnTo>
                  <a:pt x="5015753" y="3890682"/>
                </a:lnTo>
              </a:path>
            </a:pathLst>
          </a:cu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endParaRPr>
          </a:p>
        </p:txBody>
      </p:sp>
    </p:spTree>
    <p:extLst>
      <p:ext uri="{BB962C8B-B14F-4D97-AF65-F5344CB8AC3E}">
        <p14:creationId xmlns:p14="http://schemas.microsoft.com/office/powerpoint/2010/main" val="987427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41F4-73E0-5D4C-B9DF-AA787CA7A92F}"/>
              </a:ext>
            </a:extLst>
          </p:cNvPr>
          <p:cNvSpPr>
            <a:spLocks noGrp="1"/>
          </p:cNvSpPr>
          <p:nvPr>
            <p:ph type="title"/>
          </p:nvPr>
        </p:nvSpPr>
        <p:spPr/>
        <p:txBody>
          <a:bodyPr>
            <a:noAutofit/>
          </a:bodyPr>
          <a:lstStyle/>
          <a:p>
            <a:r>
              <a:rPr lang="en-US" b="1" dirty="0">
                <a:latin typeface="+mj-lt"/>
                <a:cs typeface="Arial" panose="020B0604020202020204" pitchFamily="34" charset="0"/>
              </a:rPr>
              <a:t>Role of Maintenance Strategy in mCRC</a:t>
            </a:r>
          </a:p>
        </p:txBody>
      </p:sp>
      <p:sp>
        <p:nvSpPr>
          <p:cNvPr id="8" name="Content Placeholder 7">
            <a:extLst>
              <a:ext uri="{FF2B5EF4-FFF2-40B4-BE49-F238E27FC236}">
                <a16:creationId xmlns:a16="http://schemas.microsoft.com/office/drawing/2014/main" id="{E444EB45-1845-29A3-CCFF-0E7F11C9EE7B}"/>
              </a:ext>
            </a:extLst>
          </p:cNvPr>
          <p:cNvSpPr>
            <a:spLocks noGrp="1"/>
          </p:cNvSpPr>
          <p:nvPr>
            <p:ph sz="half" idx="1"/>
          </p:nvPr>
        </p:nvSpPr>
        <p:spPr>
          <a:xfrm>
            <a:off x="601820" y="1510730"/>
            <a:ext cx="5248262" cy="4678738"/>
          </a:xfrm>
        </p:spPr>
        <p:txBody>
          <a:bodyPr/>
          <a:lstStyle/>
          <a:p>
            <a:r>
              <a:rPr lang="en-US" sz="2600" dirty="0">
                <a:latin typeface="+mn-lt"/>
                <a:cs typeface="Arial" panose="020B0604020202020204" pitchFamily="34" charset="0"/>
              </a:rPr>
              <a:t>Patients with mCRC:</a:t>
            </a:r>
            <a:r>
              <a:rPr lang="en-US" sz="2600" dirty="0">
                <a:latin typeface="+mn-lt"/>
                <a:cs typeface="Arial" panose="020B0604020202020204" pitchFamily="34" charset="0"/>
                <a:sym typeface="Wingdings" pitchFamily="2" charset="2"/>
              </a:rPr>
              <a:t> </a:t>
            </a:r>
            <a:r>
              <a:rPr lang="en-US" sz="2600" dirty="0">
                <a:latin typeface="+mn-lt"/>
                <a:cs typeface="Arial" panose="020B0604020202020204" pitchFamily="34" charset="0"/>
              </a:rPr>
              <a:t> no benefit to continuing full induction regimen until progression without either observation or maintenance </a:t>
            </a:r>
          </a:p>
          <a:p>
            <a:r>
              <a:rPr lang="en-US" sz="2600" dirty="0">
                <a:latin typeface="+mn-lt"/>
                <a:cs typeface="Arial" panose="020B0604020202020204" pitchFamily="34" charset="0"/>
              </a:rPr>
              <a:t>A maintenance strategy with a fluoropyrimidine ± bevacizumab is preferred</a:t>
            </a:r>
          </a:p>
          <a:p>
            <a:r>
              <a:rPr lang="en-US" sz="2600" dirty="0">
                <a:latin typeface="+mn-lt"/>
                <a:cs typeface="Arial" panose="020B0604020202020204" pitchFamily="34" charset="0"/>
              </a:rPr>
              <a:t>However, given the lack of a clear OS benefit, shared decision-making should include observation as an acceptable alternative</a:t>
            </a:r>
          </a:p>
        </p:txBody>
      </p:sp>
      <p:pic>
        <p:nvPicPr>
          <p:cNvPr id="4" name="Picture 3">
            <a:extLst>
              <a:ext uri="{FF2B5EF4-FFF2-40B4-BE49-F238E27FC236}">
                <a16:creationId xmlns:a16="http://schemas.microsoft.com/office/drawing/2014/main" id="{5CDF543E-1FA2-8946-A6F0-9D96D79600CF}"/>
              </a:ext>
            </a:extLst>
          </p:cNvPr>
          <p:cNvPicPr>
            <a:picLocks noChangeAspect="1"/>
          </p:cNvPicPr>
          <p:nvPr/>
        </p:nvPicPr>
        <p:blipFill>
          <a:blip r:embed="rId3"/>
          <a:stretch>
            <a:fillRect/>
          </a:stretch>
        </p:blipFill>
        <p:spPr>
          <a:xfrm>
            <a:off x="5953991" y="1497465"/>
            <a:ext cx="5964381" cy="4622128"/>
          </a:xfrm>
          <a:prstGeom prst="rect">
            <a:avLst/>
          </a:prstGeom>
        </p:spPr>
      </p:pic>
      <p:sp>
        <p:nvSpPr>
          <p:cNvPr id="6" name="Text Box 11">
            <a:extLst>
              <a:ext uri="{FF2B5EF4-FFF2-40B4-BE49-F238E27FC236}">
                <a16:creationId xmlns:a16="http://schemas.microsoft.com/office/drawing/2014/main" id="{8A575697-5131-4BFF-32C3-4C54A7466434}"/>
              </a:ext>
            </a:extLst>
          </p:cNvPr>
          <p:cNvSpPr txBox="1">
            <a:spLocks noChangeArrowheads="1"/>
          </p:cNvSpPr>
          <p:nvPr/>
        </p:nvSpPr>
        <p:spPr bwMode="auto">
          <a:xfrm>
            <a:off x="414339" y="6363706"/>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200">
                <a:solidFill>
                  <a:schemeClr val="bg2"/>
                </a:solidFill>
                <a:latin typeface="Calibri" panose="020F0502020204030204" pitchFamily="34" charset="0"/>
              </a:rPr>
              <a:t>Sonbol. JAMA Oncol. 2019;6:e194489.</a:t>
            </a:r>
            <a:endParaRPr lang="en-US" altLang="en-US" sz="1200" b="0">
              <a:solidFill>
                <a:schemeClr val="bg2"/>
              </a:solidFill>
              <a:latin typeface="Calibri" panose="020F0502020204030204" pitchFamily="34" charset="0"/>
            </a:endParaRPr>
          </a:p>
        </p:txBody>
      </p:sp>
    </p:spTree>
    <p:extLst>
      <p:ext uri="{BB962C8B-B14F-4D97-AF65-F5344CB8AC3E}">
        <p14:creationId xmlns:p14="http://schemas.microsoft.com/office/powerpoint/2010/main" val="1407124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8BFFB-6AB9-5021-F997-01304B087E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933D8-9EC1-5B0E-DF31-BCB40395E888}"/>
              </a:ext>
            </a:extLst>
          </p:cNvPr>
          <p:cNvSpPr>
            <a:spLocks noGrp="1"/>
          </p:cNvSpPr>
          <p:nvPr>
            <p:ph type="title"/>
          </p:nvPr>
        </p:nvSpPr>
        <p:spPr/>
        <p:txBody>
          <a:bodyPr/>
          <a:lstStyle/>
          <a:p>
            <a:r>
              <a:rPr lang="en-US"/>
              <a:t>Case Presentation	</a:t>
            </a:r>
          </a:p>
        </p:txBody>
      </p:sp>
      <p:sp>
        <p:nvSpPr>
          <p:cNvPr id="3" name="Content Placeholder 2">
            <a:extLst>
              <a:ext uri="{FF2B5EF4-FFF2-40B4-BE49-F238E27FC236}">
                <a16:creationId xmlns:a16="http://schemas.microsoft.com/office/drawing/2014/main" id="{896289CA-0F32-276D-6AF8-006CD35D6B50}"/>
              </a:ext>
            </a:extLst>
          </p:cNvPr>
          <p:cNvSpPr>
            <a:spLocks noGrp="1"/>
          </p:cNvSpPr>
          <p:nvPr>
            <p:ph sz="half" idx="1"/>
          </p:nvPr>
        </p:nvSpPr>
        <p:spPr>
          <a:xfrm>
            <a:off x="601820" y="1510730"/>
            <a:ext cx="5931182" cy="4678738"/>
          </a:xfrm>
        </p:spPr>
        <p:txBody>
          <a:bodyPr/>
          <a:lstStyle/>
          <a:p>
            <a:r>
              <a:rPr lang="en-US" sz="2400" dirty="0"/>
              <a:t>59-yr-old White female with a PMH of HTN presents to her PCP with complaints of rectal bleeding for 3 </a:t>
            </a:r>
            <a:r>
              <a:rPr lang="en-US" sz="2400" dirty="0" err="1"/>
              <a:t>mo</a:t>
            </a:r>
            <a:r>
              <a:rPr lang="en-US" sz="2400" dirty="0"/>
              <a:t>; first only on toilet tissue but now turning toilet water red</a:t>
            </a:r>
          </a:p>
          <a:p>
            <a:r>
              <a:rPr lang="en-US" sz="2400" dirty="0"/>
              <a:t>No prior screening colonoscopy</a:t>
            </a:r>
          </a:p>
          <a:p>
            <a:r>
              <a:rPr lang="en-US" sz="2400" dirty="0"/>
              <a:t>PCP refers to GI, who performs a colonoscopy and finds a friable mass at the splenic flexure that is biopsied and returns as moderately differentiated adenocarcinoma</a:t>
            </a:r>
          </a:p>
          <a:p>
            <a:r>
              <a:rPr lang="en-US" sz="2400" dirty="0"/>
              <a:t>CT for staging shows multiple liver lesions and retroperitoneal lymphadenopathy</a:t>
            </a:r>
          </a:p>
        </p:txBody>
      </p:sp>
      <p:pic>
        <p:nvPicPr>
          <p:cNvPr id="4" name="Picture 3">
            <a:extLst>
              <a:ext uri="{FF2B5EF4-FFF2-40B4-BE49-F238E27FC236}">
                <a16:creationId xmlns:a16="http://schemas.microsoft.com/office/drawing/2014/main" id="{CDCA672D-F1A1-4E68-3822-4D544AB18DA1}"/>
              </a:ext>
            </a:extLst>
          </p:cNvPr>
          <p:cNvPicPr>
            <a:picLocks noChangeAspect="1"/>
          </p:cNvPicPr>
          <p:nvPr/>
        </p:nvPicPr>
        <p:blipFill>
          <a:blip r:embed="rId2"/>
          <a:srcRect b="7625"/>
          <a:stretch>
            <a:fillRect/>
          </a:stretch>
        </p:blipFill>
        <p:spPr>
          <a:xfrm>
            <a:off x="6698839" y="1600200"/>
            <a:ext cx="5074061" cy="4296103"/>
          </a:xfrm>
          <a:prstGeom prst="rect">
            <a:avLst/>
          </a:prstGeom>
        </p:spPr>
      </p:pic>
    </p:spTree>
    <p:extLst>
      <p:ext uri="{BB962C8B-B14F-4D97-AF65-F5344CB8AC3E}">
        <p14:creationId xmlns:p14="http://schemas.microsoft.com/office/powerpoint/2010/main" val="347504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E9A3-EB7D-4354-87B2-AB33BE8C7571}"/>
              </a:ext>
            </a:extLst>
          </p:cNvPr>
          <p:cNvSpPr>
            <a:spLocks noGrp="1"/>
          </p:cNvSpPr>
          <p:nvPr>
            <p:ph type="title"/>
          </p:nvPr>
        </p:nvSpPr>
        <p:spPr/>
        <p:txBody>
          <a:bodyPr/>
          <a:lstStyle/>
          <a:p>
            <a:r>
              <a:rPr lang="en-US"/>
              <a:t>Case Presentation	</a:t>
            </a:r>
          </a:p>
        </p:txBody>
      </p:sp>
      <p:sp>
        <p:nvSpPr>
          <p:cNvPr id="3" name="Content Placeholder 2">
            <a:extLst>
              <a:ext uri="{FF2B5EF4-FFF2-40B4-BE49-F238E27FC236}">
                <a16:creationId xmlns:a16="http://schemas.microsoft.com/office/drawing/2014/main" id="{42B90A7F-84E2-4538-9911-69A21B71E3E0}"/>
              </a:ext>
            </a:extLst>
          </p:cNvPr>
          <p:cNvSpPr>
            <a:spLocks noGrp="1"/>
          </p:cNvSpPr>
          <p:nvPr>
            <p:ph sz="half" idx="1"/>
          </p:nvPr>
        </p:nvSpPr>
        <p:spPr/>
        <p:txBody>
          <a:bodyPr/>
          <a:lstStyle/>
          <a:p>
            <a:r>
              <a:rPr lang="en-US" dirty="0"/>
              <a:t>Pathology sent for NGS and MMR testing</a:t>
            </a:r>
          </a:p>
          <a:p>
            <a:r>
              <a:rPr lang="en-US" dirty="0"/>
              <a:t>NGS reveals the patient to be </a:t>
            </a:r>
            <a:r>
              <a:rPr lang="en-US" i="1" dirty="0"/>
              <a:t>KRAS/NRAS/BRAF </a:t>
            </a:r>
            <a:r>
              <a:rPr lang="en-US" dirty="0"/>
              <a:t>wild-type</a:t>
            </a:r>
          </a:p>
          <a:p>
            <a:r>
              <a:rPr lang="en-US" dirty="0"/>
              <a:t>MMR testing shows the IHC findings shown on right</a:t>
            </a:r>
          </a:p>
        </p:txBody>
      </p:sp>
      <p:pic>
        <p:nvPicPr>
          <p:cNvPr id="6" name="Picture 5">
            <a:extLst>
              <a:ext uri="{FF2B5EF4-FFF2-40B4-BE49-F238E27FC236}">
                <a16:creationId xmlns:a16="http://schemas.microsoft.com/office/drawing/2014/main" id="{BA246B84-48FB-4BE6-A238-9804D34F6109}"/>
              </a:ext>
            </a:extLst>
          </p:cNvPr>
          <p:cNvPicPr>
            <a:picLocks noChangeAspect="1"/>
          </p:cNvPicPr>
          <p:nvPr/>
        </p:nvPicPr>
        <p:blipFill>
          <a:blip r:embed="rId3"/>
          <a:stretch>
            <a:fillRect/>
          </a:stretch>
        </p:blipFill>
        <p:spPr>
          <a:xfrm>
            <a:off x="6196922" y="1600200"/>
            <a:ext cx="5309278" cy="4005721"/>
          </a:xfrm>
          <a:prstGeom prst="rect">
            <a:avLst/>
          </a:prstGeom>
        </p:spPr>
      </p:pic>
      <p:sp>
        <p:nvSpPr>
          <p:cNvPr id="5" name="Text Box 11">
            <a:extLst>
              <a:ext uri="{FF2B5EF4-FFF2-40B4-BE49-F238E27FC236}">
                <a16:creationId xmlns:a16="http://schemas.microsoft.com/office/drawing/2014/main" id="{392A1B27-58CA-36F9-B4E6-027F1B7760E6}"/>
              </a:ext>
            </a:extLst>
          </p:cNvPr>
          <p:cNvSpPr txBox="1">
            <a:spLocks noChangeArrowheads="1"/>
          </p:cNvSpPr>
          <p:nvPr/>
        </p:nvSpPr>
        <p:spPr bwMode="auto">
          <a:xfrm>
            <a:off x="414339" y="6363968"/>
            <a:ext cx="8010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Image provided </a:t>
            </a:r>
            <a:r>
              <a:rPr kumimoji="0" lang="en-US" altLang="en-US" sz="1200" b="0" i="0" u="none" strike="noStrike" kern="1200" cap="none" spc="0" normalizeH="0" baseline="0" noProof="0">
                <a:ln>
                  <a:noFill/>
                </a:ln>
                <a:solidFill>
                  <a:schemeClr val="bg2"/>
                </a:solidFill>
                <a:effectLst/>
                <a:uLnTx/>
                <a:uFillTx/>
                <a:latin typeface="+mn-lt"/>
                <a:ea typeface="+mn-ea"/>
                <a:cs typeface="Arial" panose="020B0604020202020204" pitchFamily="34" charset="0"/>
              </a:rPr>
              <a:t>courtesy of Dr. </a:t>
            </a:r>
            <a:r>
              <a:rPr lang="en-US" altLang="en-US" sz="1200">
                <a:solidFill>
                  <a:schemeClr val="bg2"/>
                </a:solidFill>
                <a:latin typeface="+mn-lt"/>
              </a:rPr>
              <a:t>Nilofer </a:t>
            </a:r>
            <a:r>
              <a:rPr kumimoji="0" lang="en-US" altLang="en-US" sz="1200" b="0" i="0" u="none" strike="noStrike" kern="1200" cap="none" spc="0" normalizeH="0" baseline="0" noProof="0">
                <a:ln>
                  <a:noFill/>
                </a:ln>
                <a:solidFill>
                  <a:schemeClr val="bg2"/>
                </a:solidFill>
                <a:effectLst/>
                <a:uLnTx/>
                <a:uFillTx/>
                <a:latin typeface="+mn-lt"/>
                <a:ea typeface="+mn-ea"/>
                <a:cs typeface="Arial" panose="020B0604020202020204" pitchFamily="34" charset="0"/>
              </a:rPr>
              <a:t>Azad.</a:t>
            </a:r>
          </a:p>
        </p:txBody>
      </p:sp>
    </p:spTree>
    <p:extLst>
      <p:ext uri="{BB962C8B-B14F-4D97-AF65-F5344CB8AC3E}">
        <p14:creationId xmlns:p14="http://schemas.microsoft.com/office/powerpoint/2010/main" val="3781564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A01A9-AF57-D8D3-F3FA-25C8CF2A34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B53782-A133-C007-9810-4D7B845CB6CE}"/>
              </a:ext>
            </a:extLst>
          </p:cNvPr>
          <p:cNvSpPr>
            <a:spLocks noGrp="1"/>
          </p:cNvSpPr>
          <p:nvPr>
            <p:ph type="title"/>
          </p:nvPr>
        </p:nvSpPr>
        <p:spPr>
          <a:solidFill>
            <a:schemeClr val="tx2"/>
          </a:solidFill>
          <a:ln>
            <a:noFill/>
          </a:ln>
        </p:spPr>
        <p:txBody>
          <a:bodyPr vert="horz" wrap="square" lIns="91440" tIns="45720" rIns="91440" bIns="45720" numCol="1" anchor="ctr" anchorCtr="0" compatLnSpc="1">
            <a:prstTxWarp prst="textNoShape">
              <a:avLst/>
            </a:prstTxWarp>
          </a:bodyPr>
          <a:lstStyle/>
          <a:p>
            <a:r>
              <a:rPr lang="en-US" dirty="0">
                <a:latin typeface="Calibri"/>
                <a:ea typeface="Calibri"/>
                <a:cs typeface="Calibri"/>
              </a:rPr>
              <a:t>Poll 4: In your current practice, what would be your recommendation for this patient’s treatment?</a:t>
            </a:r>
          </a:p>
        </p:txBody>
      </p:sp>
      <p:sp>
        <p:nvSpPr>
          <p:cNvPr id="294915" name="Content Placeholder 3">
            <a:extLst>
              <a:ext uri="{FF2B5EF4-FFF2-40B4-BE49-F238E27FC236}">
                <a16:creationId xmlns:a16="http://schemas.microsoft.com/office/drawing/2014/main" id="{4AEAA6CE-9954-2ACC-7F53-F8CFD6CF55A6}"/>
              </a:ext>
            </a:extLst>
          </p:cNvPr>
          <p:cNvSpPr>
            <a:spLocks noGrp="1" noChangeArrowheads="1"/>
          </p:cNvSpPr>
          <p:nvPr>
            <p:ph idx="1"/>
          </p:nvPr>
        </p:nvSpPr>
        <p:spPr/>
        <p:txBody>
          <a:bodyPr/>
          <a:lstStyle/>
          <a:p>
            <a:pPr marL="514350" indent="-514350">
              <a:buFont typeface="+mj-lt"/>
              <a:buAutoNum type="alphaUcPeriod"/>
            </a:pPr>
            <a:r>
              <a:rPr lang="en-US" altLang="en-US" dirty="0"/>
              <a:t>FOLFOXIRI + bevacizumab</a:t>
            </a:r>
          </a:p>
          <a:p>
            <a:pPr marL="514350" indent="-514350">
              <a:buFont typeface="+mj-lt"/>
              <a:buAutoNum type="alphaUcPeriod"/>
            </a:pPr>
            <a:r>
              <a:rPr lang="en-US" altLang="en-US" dirty="0"/>
              <a:t>Pembrolizumab or nivolumab monotherapy</a:t>
            </a:r>
            <a:endParaRPr lang="en-US" altLang="en-US" dirty="0">
              <a:ea typeface="Calibri"/>
              <a:cs typeface="Calibri" panose="020F0502020204030204" pitchFamily="34" charset="0"/>
            </a:endParaRPr>
          </a:p>
          <a:p>
            <a:pPr marL="514350" indent="-514350">
              <a:buFont typeface="+mj-lt"/>
              <a:buAutoNum type="alphaUcPeriod"/>
            </a:pPr>
            <a:r>
              <a:rPr lang="en-US" altLang="en-US" dirty="0"/>
              <a:t>Nivolumab + ipilimumab</a:t>
            </a:r>
          </a:p>
          <a:p>
            <a:pPr marL="514350" indent="-514350">
              <a:buFont typeface="+mj-lt"/>
              <a:buAutoNum type="alphaUcPeriod"/>
            </a:pPr>
            <a:r>
              <a:rPr lang="en-US" altLang="en-US" dirty="0"/>
              <a:t>Pembrolizumab + FOLFOX</a:t>
            </a:r>
          </a:p>
          <a:p>
            <a:pPr marL="514350" indent="-514350">
              <a:buFont typeface="+mj-lt"/>
              <a:buAutoNum type="alphaUcPeriod"/>
            </a:pPr>
            <a:r>
              <a:rPr lang="en-US" altLang="en-US" dirty="0"/>
              <a:t>Encorafenib + cetuximab + FOLFOX</a:t>
            </a:r>
          </a:p>
        </p:txBody>
      </p:sp>
    </p:spTree>
    <p:custDataLst>
      <p:tags r:id="rId1"/>
    </p:custDataLst>
    <p:extLst>
      <p:ext uri="{BB962C8B-B14F-4D97-AF65-F5344CB8AC3E}">
        <p14:creationId xmlns:p14="http://schemas.microsoft.com/office/powerpoint/2010/main" val="142737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260BB-CC67-3D6D-1418-4A2EDA96F362}"/>
            </a:ext>
          </a:extLst>
        </p:cNvPr>
        <p:cNvGrpSpPr/>
        <p:nvPr/>
      </p:nvGrpSpPr>
      <p:grpSpPr>
        <a:xfrm>
          <a:off x="0" y="0"/>
          <a:ext cx="0" cy="0"/>
          <a:chOff x="0" y="0"/>
          <a:chExt cx="0" cy="0"/>
        </a:xfrm>
      </p:grpSpPr>
      <p:sp>
        <p:nvSpPr>
          <p:cNvPr id="38914" name="Rectangle 2">
            <a:extLst>
              <a:ext uri="{FF2B5EF4-FFF2-40B4-BE49-F238E27FC236}">
                <a16:creationId xmlns:a16="http://schemas.microsoft.com/office/drawing/2014/main" id="{C932543C-1A3E-86B0-0C6F-DDD672337350}"/>
              </a:ext>
            </a:extLst>
          </p:cNvPr>
          <p:cNvSpPr>
            <a:spLocks noGrp="1" noChangeArrowheads="1"/>
          </p:cNvSpPr>
          <p:nvPr>
            <p:ph type="title"/>
          </p:nvPr>
        </p:nvSpPr>
        <p:spPr/>
        <p:txBody>
          <a:bodyPr/>
          <a:lstStyle/>
          <a:p>
            <a:pPr eaLnBrk="1" hangingPunct="1"/>
            <a:r>
              <a:rPr lang="en-US" altLang="en-US" dirty="0"/>
              <a:t>Presenting Faculty</a:t>
            </a:r>
          </a:p>
        </p:txBody>
      </p:sp>
      <p:sp>
        <p:nvSpPr>
          <p:cNvPr id="38915" name="Rectangle 3">
            <a:extLst>
              <a:ext uri="{FF2B5EF4-FFF2-40B4-BE49-F238E27FC236}">
                <a16:creationId xmlns:a16="http://schemas.microsoft.com/office/drawing/2014/main" id="{563CE866-9779-8D1B-E218-789F87C67BBB}"/>
              </a:ext>
            </a:extLst>
          </p:cNvPr>
          <p:cNvSpPr>
            <a:spLocks noGrp="1" noChangeArrowheads="1"/>
          </p:cNvSpPr>
          <p:nvPr>
            <p:ph idx="1"/>
          </p:nvPr>
        </p:nvSpPr>
        <p:spPr/>
        <p:txBody>
          <a:bodyPr/>
          <a:lstStyle/>
          <a:p>
            <a:pPr marL="0" indent="0">
              <a:spcBef>
                <a:spcPts val="0"/>
              </a:spcBef>
              <a:spcAft>
                <a:spcPts val="0"/>
              </a:spcAft>
              <a:buNone/>
            </a:pPr>
            <a:r>
              <a:rPr lang="en-US" b="1" dirty="0">
                <a:solidFill>
                  <a:srgbClr val="E1471D"/>
                </a:solidFill>
                <a:latin typeface="Calibri"/>
                <a:cs typeface="Calibri"/>
              </a:rPr>
              <a:t>J. Randolf Hecht, MD</a:t>
            </a:r>
            <a:br>
              <a:rPr lang="en-US" altLang="en-US" b="1" kern="0" dirty="0">
                <a:solidFill>
                  <a:schemeClr val="hlink"/>
                </a:solidFill>
              </a:rPr>
            </a:br>
            <a:r>
              <a:rPr lang="en-US" sz="2600" b="0" dirty="0"/>
              <a:t>Professor of Clinical Medicine</a:t>
            </a:r>
          </a:p>
          <a:p>
            <a:pPr marL="0" indent="0">
              <a:spcBef>
                <a:spcPts val="0"/>
              </a:spcBef>
              <a:spcAft>
                <a:spcPts val="0"/>
              </a:spcAft>
              <a:buNone/>
            </a:pPr>
            <a:r>
              <a:rPr lang="en-US" sz="2600" b="0" dirty="0"/>
              <a:t>Director, UCLA GI Oncology Program</a:t>
            </a:r>
          </a:p>
          <a:p>
            <a:pPr marL="0" indent="0">
              <a:spcBef>
                <a:spcPts val="0"/>
              </a:spcBef>
              <a:spcAft>
                <a:spcPts val="0"/>
              </a:spcAft>
              <a:buNone/>
            </a:pPr>
            <a:r>
              <a:rPr lang="en-US" sz="2600" b="0" dirty="0"/>
              <a:t>Carol and Saul Rosenzweig Chair for Cancer Therapies Development</a:t>
            </a:r>
          </a:p>
          <a:p>
            <a:pPr marL="0" indent="0">
              <a:spcBef>
                <a:spcPts val="0"/>
              </a:spcBef>
              <a:spcAft>
                <a:spcPts val="0"/>
              </a:spcAft>
              <a:buNone/>
            </a:pPr>
            <a:r>
              <a:rPr lang="en-US" sz="2600" b="0" dirty="0"/>
              <a:t>Santa Monica, California</a:t>
            </a:r>
          </a:p>
          <a:p>
            <a:pPr marL="0" indent="0">
              <a:spcBef>
                <a:spcPts val="0"/>
              </a:spcBef>
              <a:spcAft>
                <a:spcPts val="0"/>
              </a:spcAft>
              <a:buNone/>
            </a:pPr>
            <a:endParaRPr lang="en-US" sz="2600" dirty="0">
              <a:solidFill>
                <a:srgbClr val="E1471D"/>
              </a:solidFill>
              <a:latin typeface="Calibri"/>
              <a:cs typeface="Calibri"/>
            </a:endParaRPr>
          </a:p>
          <a:p>
            <a:pPr marL="0" indent="0">
              <a:spcBef>
                <a:spcPts val="0"/>
              </a:spcBef>
              <a:spcAft>
                <a:spcPts val="0"/>
              </a:spcAft>
              <a:buNone/>
            </a:pPr>
            <a:r>
              <a:rPr lang="en-US" sz="2600" b="1" dirty="0">
                <a:solidFill>
                  <a:srgbClr val="E1471D"/>
                </a:solidFill>
                <a:latin typeface="Calibri"/>
                <a:cs typeface="Calibri"/>
              </a:rPr>
              <a:t>J. Randolf Hecht, MD: </a:t>
            </a:r>
            <a:r>
              <a:rPr lang="en-US" sz="2600" i="1" dirty="0"/>
              <a:t>consultant/advisor: </a:t>
            </a:r>
            <a:r>
              <a:rPr lang="en-US" sz="2600" dirty="0" err="1"/>
              <a:t>BeiGene</a:t>
            </a:r>
            <a:r>
              <a:rPr lang="en-US" sz="2600" dirty="0"/>
              <a:t>, Hexagon, </a:t>
            </a:r>
            <a:r>
              <a:rPr lang="en-US" sz="2600" dirty="0" err="1"/>
              <a:t>Parabilis</a:t>
            </a:r>
            <a:r>
              <a:rPr lang="en-US" sz="2600" dirty="0"/>
              <a:t>, Revolution Medicine, </a:t>
            </a:r>
            <a:r>
              <a:rPr lang="en-US" sz="2600" dirty="0" err="1"/>
              <a:t>UroGen</a:t>
            </a:r>
            <a:r>
              <a:rPr lang="en-US" sz="2600" dirty="0"/>
              <a:t>, </a:t>
            </a:r>
            <a:r>
              <a:rPr lang="en-US" sz="2600" dirty="0" err="1"/>
              <a:t>Xilio</a:t>
            </a:r>
            <a:r>
              <a:rPr lang="en-US" sz="2600" dirty="0"/>
              <a:t>; </a:t>
            </a:r>
            <a:r>
              <a:rPr lang="en-US" sz="2600" i="1" dirty="0"/>
              <a:t>steering committee: </a:t>
            </a:r>
            <a:r>
              <a:rPr lang="en-US" sz="2600" dirty="0"/>
              <a:t>Mirati;</a:t>
            </a:r>
            <a:r>
              <a:rPr lang="en-US" sz="2600" i="1" dirty="0"/>
              <a:t> individually publicly traded stock/stock options: </a:t>
            </a:r>
            <a:r>
              <a:rPr lang="en-US" sz="2600" dirty="0" err="1"/>
              <a:t>Actym</a:t>
            </a:r>
            <a:r>
              <a:rPr lang="en-US" sz="2600" dirty="0"/>
              <a:t>, Radical AI, </a:t>
            </a:r>
            <a:r>
              <a:rPr lang="en-US" sz="2600" dirty="0" err="1"/>
              <a:t>Triumvira</a:t>
            </a:r>
            <a:r>
              <a:rPr lang="en-US" sz="2600" dirty="0"/>
              <a:t>; </a:t>
            </a:r>
            <a:r>
              <a:rPr lang="en-US" sz="2600" i="1" dirty="0"/>
              <a:t>researcher (paid to institution): </a:t>
            </a:r>
            <a:r>
              <a:rPr lang="en-US" sz="2600" dirty="0"/>
              <a:t>A2, Affini-T, </a:t>
            </a:r>
            <a:r>
              <a:rPr lang="en-US" sz="2600" dirty="0" err="1"/>
              <a:t>Ageneus</a:t>
            </a:r>
            <a:r>
              <a:rPr lang="en-US" sz="2600" dirty="0"/>
              <a:t>, AstraZeneca, Bold Therapeutics, </a:t>
            </a:r>
            <a:r>
              <a:rPr lang="en-US" sz="2600" dirty="0" err="1"/>
              <a:t>Camurus</a:t>
            </a:r>
            <a:r>
              <a:rPr lang="en-US" sz="2600" dirty="0"/>
              <a:t>, CG Pharmaceuticals, </a:t>
            </a:r>
            <a:r>
              <a:rPr lang="en-US" sz="2600" dirty="0" err="1"/>
              <a:t>Crinetics</a:t>
            </a:r>
            <a:r>
              <a:rPr lang="en-US" sz="2600" dirty="0"/>
              <a:t>, Exelixis, Gilead, Gritstone Oncology, GlaxoSmithKline, IGM Biosciences, Janssen, Mirati, Pfizer, Regeneron, Revolution Medicine, </a:t>
            </a:r>
            <a:r>
              <a:rPr lang="en-US" sz="2600" dirty="0" err="1"/>
              <a:t>Tizona</a:t>
            </a:r>
            <a:r>
              <a:rPr lang="en-US" sz="2600" dirty="0"/>
              <a:t> Therapeutics, </a:t>
            </a:r>
            <a:r>
              <a:rPr lang="en-US" sz="2600" dirty="0" err="1"/>
              <a:t>Xilio</a:t>
            </a:r>
            <a:r>
              <a:rPr lang="en-US" sz="2600" dirty="0"/>
              <a:t>.</a:t>
            </a:r>
            <a:endParaRPr lang="en-US" altLang="en-US" sz="2600" dirty="0"/>
          </a:p>
        </p:txBody>
      </p:sp>
    </p:spTree>
    <p:extLst>
      <p:ext uri="{BB962C8B-B14F-4D97-AF65-F5344CB8AC3E}">
        <p14:creationId xmlns:p14="http://schemas.microsoft.com/office/powerpoint/2010/main" val="1473311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77B0F-B9B1-3F6C-8027-D9C20669434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261E5D0-CA29-FCC3-4F48-284B76C8D745}"/>
              </a:ext>
            </a:extLst>
          </p:cNvPr>
          <p:cNvSpPr>
            <a:spLocks noGrp="1"/>
          </p:cNvSpPr>
          <p:nvPr>
            <p:ph type="title"/>
          </p:nvPr>
        </p:nvSpPr>
        <p:spPr/>
        <p:txBody>
          <a:bodyPr/>
          <a:lstStyle/>
          <a:p>
            <a:r>
              <a:rPr lang="en-US" dirty="0"/>
              <a:t>Phase III RCTs of Immunotherapy vs Chemotherapy as First-line Therapy for dMMR/MSI-H mCRC</a:t>
            </a:r>
          </a:p>
        </p:txBody>
      </p:sp>
      <p:sp>
        <p:nvSpPr>
          <p:cNvPr id="7" name="Content Placeholder 6">
            <a:extLst>
              <a:ext uri="{FF2B5EF4-FFF2-40B4-BE49-F238E27FC236}">
                <a16:creationId xmlns:a16="http://schemas.microsoft.com/office/drawing/2014/main" id="{FDDEE4AA-4B9E-39E8-C496-1CBAF078E9BD}"/>
              </a:ext>
            </a:extLst>
          </p:cNvPr>
          <p:cNvSpPr>
            <a:spLocks noGrp="1"/>
          </p:cNvSpPr>
          <p:nvPr>
            <p:ph sz="half" idx="1"/>
          </p:nvPr>
        </p:nvSpPr>
        <p:spPr>
          <a:xfrm>
            <a:off x="601820" y="1658210"/>
            <a:ext cx="5309278" cy="4678738"/>
          </a:xfrm>
        </p:spPr>
        <p:txBody>
          <a:bodyPr/>
          <a:lstStyle/>
          <a:p>
            <a:pPr marL="0" indent="0" algn="ctr">
              <a:buNone/>
            </a:pPr>
            <a:r>
              <a:rPr lang="en-US" dirty="0"/>
              <a:t>KEYNOTE-177</a:t>
            </a:r>
          </a:p>
        </p:txBody>
      </p:sp>
      <p:sp>
        <p:nvSpPr>
          <p:cNvPr id="8" name="Content Placeholder 7">
            <a:extLst>
              <a:ext uri="{FF2B5EF4-FFF2-40B4-BE49-F238E27FC236}">
                <a16:creationId xmlns:a16="http://schemas.microsoft.com/office/drawing/2014/main" id="{19920982-5C83-3E87-6B5F-980F663A8A43}"/>
              </a:ext>
            </a:extLst>
          </p:cNvPr>
          <p:cNvSpPr>
            <a:spLocks noGrp="1"/>
          </p:cNvSpPr>
          <p:nvPr>
            <p:ph sz="half" idx="2"/>
          </p:nvPr>
        </p:nvSpPr>
        <p:spPr>
          <a:xfrm>
            <a:off x="6252634" y="1658210"/>
            <a:ext cx="5229570" cy="4679462"/>
          </a:xfrm>
        </p:spPr>
        <p:txBody>
          <a:bodyPr/>
          <a:lstStyle/>
          <a:p>
            <a:pPr marL="0" indent="0" algn="ctr">
              <a:buNone/>
            </a:pPr>
            <a:r>
              <a:rPr lang="en-US" dirty="0"/>
              <a:t>CheckMate 8HW</a:t>
            </a:r>
          </a:p>
          <a:p>
            <a:pPr algn="ctr"/>
            <a:endParaRPr lang="en-US" dirty="0"/>
          </a:p>
        </p:txBody>
      </p:sp>
      <p:sp>
        <p:nvSpPr>
          <p:cNvPr id="125" name="Text Box 11">
            <a:extLst>
              <a:ext uri="{FF2B5EF4-FFF2-40B4-BE49-F238E27FC236}">
                <a16:creationId xmlns:a16="http://schemas.microsoft.com/office/drawing/2014/main" id="{EC6FC628-6723-7B5D-4FAB-0D057650A7D5}"/>
              </a:ext>
            </a:extLst>
          </p:cNvPr>
          <p:cNvSpPr txBox="1">
            <a:spLocks noChangeArrowheads="1"/>
          </p:cNvSpPr>
          <p:nvPr/>
        </p:nvSpPr>
        <p:spPr bwMode="auto">
          <a:xfrm>
            <a:off x="414339" y="6370242"/>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fontAlgn="base">
              <a:lnSpc>
                <a:spcPct val="100000"/>
              </a:lnSpc>
              <a:spcBef>
                <a:spcPct val="0"/>
              </a:spcBef>
              <a:spcAft>
                <a:spcPct val="0"/>
              </a:spcAft>
              <a:buClrTx/>
              <a:buNone/>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Andre. </a:t>
            </a:r>
            <a:r>
              <a:rPr kumimoji="0" lang="it-IT"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Ann Oncol. 2025;36:277. Andre. Lancet. 2025;405:383. </a:t>
            </a:r>
            <a:r>
              <a:rPr lang="en-US" altLang="en-US" sz="1200" dirty="0">
                <a:solidFill>
                  <a:schemeClr val="bg2"/>
                </a:solidFill>
                <a:latin typeface="Calibri" panose="020F0502020204030204" pitchFamily="34" charset="0"/>
              </a:rPr>
              <a:t>Lenz. ASCO 2025. Abstr 3501.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26" name="Rectangle 125">
            <a:extLst>
              <a:ext uri="{FF2B5EF4-FFF2-40B4-BE49-F238E27FC236}">
                <a16:creationId xmlns:a16="http://schemas.microsoft.com/office/drawing/2014/main" id="{037BBAF0-B974-0678-4E3F-E5FA25C09FBE}"/>
              </a:ext>
            </a:extLst>
          </p:cNvPr>
          <p:cNvSpPr/>
          <p:nvPr/>
        </p:nvSpPr>
        <p:spPr bwMode="auto">
          <a:xfrm>
            <a:off x="8683000" y="2576339"/>
            <a:ext cx="535724" cy="834719"/>
          </a:xfrm>
          <a:prstGeom prst="rect">
            <a:avLst/>
          </a:prstGeom>
          <a:no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aphicFrame>
        <p:nvGraphicFramePr>
          <p:cNvPr id="9" name="Table 8">
            <a:extLst>
              <a:ext uri="{FF2B5EF4-FFF2-40B4-BE49-F238E27FC236}">
                <a16:creationId xmlns:a16="http://schemas.microsoft.com/office/drawing/2014/main" id="{4764262D-11AC-9DD3-9B08-DF907CC987D9}"/>
              </a:ext>
            </a:extLst>
          </p:cNvPr>
          <p:cNvGraphicFramePr>
            <a:graphicFrameLocks noGrp="1"/>
          </p:cNvGraphicFramePr>
          <p:nvPr/>
        </p:nvGraphicFramePr>
        <p:xfrm>
          <a:off x="3861335" y="2094664"/>
          <a:ext cx="2243585" cy="865920"/>
        </p:xfrm>
        <a:graphic>
          <a:graphicData uri="http://schemas.openxmlformats.org/drawingml/2006/table">
            <a:tbl>
              <a:tblPr firstRow="1" bandRow="1"/>
              <a:tblGrid>
                <a:gridCol w="672200">
                  <a:extLst>
                    <a:ext uri="{9D8B030D-6E8A-4147-A177-3AD203B41FA5}">
                      <a16:colId xmlns:a16="http://schemas.microsoft.com/office/drawing/2014/main" val="20000"/>
                    </a:ext>
                  </a:extLst>
                </a:gridCol>
                <a:gridCol w="1571385">
                  <a:extLst>
                    <a:ext uri="{9D8B030D-6E8A-4147-A177-3AD203B41FA5}">
                      <a16:colId xmlns:a16="http://schemas.microsoft.com/office/drawing/2014/main" val="20002"/>
                    </a:ext>
                  </a:extLst>
                </a:gridCol>
              </a:tblGrid>
              <a:tr h="87937">
                <a:tc>
                  <a:txBody>
                    <a:bodyPr/>
                    <a:lstStyle>
                      <a:lvl1pPr marL="0" algn="l" defTabSz="457200" rtl="0" eaLnBrk="1" latinLnBrk="0" hangingPunct="1">
                        <a:defRPr sz="1800" b="1" kern="1200">
                          <a:solidFill>
                            <a:schemeClr val="bg1"/>
                          </a:solidFill>
                          <a:latin typeface="Calibri"/>
                        </a:defRPr>
                      </a:lvl1pPr>
                      <a:lvl2pPr marL="457200" algn="l" defTabSz="457200" rtl="0" eaLnBrk="1" latinLnBrk="0" hangingPunct="1">
                        <a:defRPr sz="1800" b="1" kern="1200">
                          <a:solidFill>
                            <a:schemeClr val="bg1"/>
                          </a:solidFill>
                          <a:latin typeface="Calibri"/>
                        </a:defRPr>
                      </a:lvl2pPr>
                      <a:lvl3pPr marL="914400" algn="l" defTabSz="457200" rtl="0" eaLnBrk="1" latinLnBrk="0" hangingPunct="1">
                        <a:defRPr sz="1800" b="1" kern="1200">
                          <a:solidFill>
                            <a:schemeClr val="bg1"/>
                          </a:solidFill>
                          <a:latin typeface="Calibri"/>
                        </a:defRPr>
                      </a:lvl3pPr>
                      <a:lvl4pPr marL="1371600" algn="l" defTabSz="457200" rtl="0" eaLnBrk="1" latinLnBrk="0" hangingPunct="1">
                        <a:defRPr sz="1800" b="1" kern="1200">
                          <a:solidFill>
                            <a:schemeClr val="bg1"/>
                          </a:solidFill>
                          <a:latin typeface="Calibri"/>
                        </a:defRPr>
                      </a:lvl4pPr>
                      <a:lvl5pPr marL="1828800" algn="l" defTabSz="457200" rtl="0" eaLnBrk="1" latinLnBrk="0" hangingPunct="1">
                        <a:defRPr sz="1800" b="1" kern="1200">
                          <a:solidFill>
                            <a:schemeClr val="bg1"/>
                          </a:solidFill>
                          <a:latin typeface="Calibri"/>
                        </a:defRPr>
                      </a:lvl5pPr>
                      <a:lvl6pPr marL="2286000" algn="l" defTabSz="457200" rtl="0" eaLnBrk="1" latinLnBrk="0" hangingPunct="1">
                        <a:defRPr sz="1800" b="1" kern="1200">
                          <a:solidFill>
                            <a:schemeClr val="bg1"/>
                          </a:solidFill>
                          <a:latin typeface="Calibri"/>
                        </a:defRPr>
                      </a:lvl6pPr>
                      <a:lvl7pPr marL="2743200" algn="l" defTabSz="457200" rtl="0" eaLnBrk="1" latinLnBrk="0" hangingPunct="1">
                        <a:defRPr sz="1800" b="1" kern="1200">
                          <a:solidFill>
                            <a:schemeClr val="bg1"/>
                          </a:solidFill>
                          <a:latin typeface="Calibri"/>
                        </a:defRPr>
                      </a:lvl7pPr>
                      <a:lvl8pPr marL="3200400" algn="l" defTabSz="457200" rtl="0" eaLnBrk="1" latinLnBrk="0" hangingPunct="1">
                        <a:defRPr sz="1800" b="1" kern="1200">
                          <a:solidFill>
                            <a:schemeClr val="bg1"/>
                          </a:solidFill>
                          <a:latin typeface="Calibri"/>
                        </a:defRPr>
                      </a:lvl8pPr>
                      <a:lvl9pPr marL="3657600" algn="l" defTabSz="457200" rtl="0" eaLnBrk="1" latinLnBrk="0" hangingPunct="1">
                        <a:defRPr sz="1800" b="1" kern="1200">
                          <a:solidFill>
                            <a:schemeClr val="bg1"/>
                          </a:solidFill>
                          <a:latin typeface="Calibri"/>
                        </a:defRPr>
                      </a:lvl9pPr>
                    </a:lstStyle>
                    <a:p>
                      <a:pPr marL="0" marR="0">
                        <a:lnSpc>
                          <a:spcPct val="90000"/>
                        </a:lnSpc>
                        <a:spcBef>
                          <a:spcPts val="0"/>
                        </a:spcBef>
                        <a:spcAft>
                          <a:spcPts val="0"/>
                        </a:spcAft>
                      </a:pPr>
                      <a:endParaRPr lang="en-US" sz="1400" b="0" noProof="0" dirty="0">
                        <a:solidFill>
                          <a:schemeClr val="bg1"/>
                        </a:solidFill>
                        <a:effectLst/>
                        <a:latin typeface="Calibri" panose="020F0502020204030204" pitchFamily="34" charset="0"/>
                        <a:ea typeface="Calibri"/>
                        <a:cs typeface="Arial" panose="020B0604020202020204" pitchFamily="34" charset="0"/>
                      </a:endParaRPr>
                    </a:p>
                  </a:txBody>
                  <a:tcPr marL="56637" marR="10789" marT="16304" marB="16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bg1"/>
                          </a:solidFill>
                          <a:latin typeface="Calibri"/>
                        </a:defRPr>
                      </a:lvl1pPr>
                      <a:lvl2pPr marL="457200" algn="l" defTabSz="457200" rtl="0" eaLnBrk="1" latinLnBrk="0" hangingPunct="1">
                        <a:defRPr sz="1800" b="1" kern="1200">
                          <a:solidFill>
                            <a:schemeClr val="bg1"/>
                          </a:solidFill>
                          <a:latin typeface="Calibri"/>
                        </a:defRPr>
                      </a:lvl2pPr>
                      <a:lvl3pPr marL="914400" algn="l" defTabSz="457200" rtl="0" eaLnBrk="1" latinLnBrk="0" hangingPunct="1">
                        <a:defRPr sz="1800" b="1" kern="1200">
                          <a:solidFill>
                            <a:schemeClr val="bg1"/>
                          </a:solidFill>
                          <a:latin typeface="Calibri"/>
                        </a:defRPr>
                      </a:lvl3pPr>
                      <a:lvl4pPr marL="1371600" algn="l" defTabSz="457200" rtl="0" eaLnBrk="1" latinLnBrk="0" hangingPunct="1">
                        <a:defRPr sz="1800" b="1" kern="1200">
                          <a:solidFill>
                            <a:schemeClr val="bg1"/>
                          </a:solidFill>
                          <a:latin typeface="Calibri"/>
                        </a:defRPr>
                      </a:lvl4pPr>
                      <a:lvl5pPr marL="1828800" algn="l" defTabSz="457200" rtl="0" eaLnBrk="1" latinLnBrk="0" hangingPunct="1">
                        <a:defRPr sz="1800" b="1" kern="1200">
                          <a:solidFill>
                            <a:schemeClr val="bg1"/>
                          </a:solidFill>
                          <a:latin typeface="Calibri"/>
                        </a:defRPr>
                      </a:lvl5pPr>
                      <a:lvl6pPr marL="2286000" algn="l" defTabSz="457200" rtl="0" eaLnBrk="1" latinLnBrk="0" hangingPunct="1">
                        <a:defRPr sz="1800" b="1" kern="1200">
                          <a:solidFill>
                            <a:schemeClr val="bg1"/>
                          </a:solidFill>
                          <a:latin typeface="Calibri"/>
                        </a:defRPr>
                      </a:lvl6pPr>
                      <a:lvl7pPr marL="2743200" algn="l" defTabSz="457200" rtl="0" eaLnBrk="1" latinLnBrk="0" hangingPunct="1">
                        <a:defRPr sz="1800" b="1" kern="1200">
                          <a:solidFill>
                            <a:schemeClr val="bg1"/>
                          </a:solidFill>
                          <a:latin typeface="Calibri"/>
                        </a:defRPr>
                      </a:lvl7pPr>
                      <a:lvl8pPr marL="3200400" algn="l" defTabSz="457200" rtl="0" eaLnBrk="1" latinLnBrk="0" hangingPunct="1">
                        <a:defRPr sz="1800" b="1" kern="1200">
                          <a:solidFill>
                            <a:schemeClr val="bg1"/>
                          </a:solidFill>
                          <a:latin typeface="Calibri"/>
                        </a:defRPr>
                      </a:lvl8pPr>
                      <a:lvl9pPr marL="3657600" algn="l" defTabSz="457200" rtl="0" eaLnBrk="1" latinLnBrk="0" hangingPunct="1">
                        <a:defRPr sz="1800" b="1" kern="1200">
                          <a:solidFill>
                            <a:schemeClr val="bg1"/>
                          </a:solidFill>
                          <a:latin typeface="Calibri"/>
                        </a:defRPr>
                      </a:lvl9pPr>
                    </a:lstStyle>
                    <a:p>
                      <a:pPr marL="0" marR="0" algn="ctr">
                        <a:lnSpc>
                          <a:spcPct val="90000"/>
                        </a:lnSpc>
                        <a:spcBef>
                          <a:spcPts val="0"/>
                        </a:spcBef>
                        <a:spcAft>
                          <a:spcPts val="0"/>
                        </a:spcAft>
                      </a:pPr>
                      <a:r>
                        <a:rPr lang="en-US" sz="1400" b="1" noProof="0" dirty="0">
                          <a:solidFill>
                            <a:schemeClr val="bg1"/>
                          </a:solidFill>
                          <a:effectLst/>
                          <a:latin typeface="Calibri" panose="020F0502020204030204" pitchFamily="34" charset="0"/>
                          <a:ea typeface="Calibri"/>
                          <a:cs typeface="Arial" panose="020B0604020202020204" pitchFamily="34" charset="0"/>
                        </a:rPr>
                        <a:t>Median PFS, </a:t>
                      </a:r>
                    </a:p>
                    <a:p>
                      <a:pPr marL="0" marR="0" algn="ctr">
                        <a:lnSpc>
                          <a:spcPct val="90000"/>
                        </a:lnSpc>
                        <a:spcBef>
                          <a:spcPts val="0"/>
                        </a:spcBef>
                        <a:spcAft>
                          <a:spcPts val="0"/>
                        </a:spcAft>
                      </a:pPr>
                      <a:r>
                        <a:rPr lang="en-US" sz="1400" b="1" noProof="0" dirty="0">
                          <a:solidFill>
                            <a:schemeClr val="bg1"/>
                          </a:solidFill>
                          <a:effectLst/>
                          <a:latin typeface="Calibri" panose="020F0502020204030204" pitchFamily="34" charset="0"/>
                          <a:ea typeface="Calibri"/>
                          <a:cs typeface="Arial" panose="020B0604020202020204" pitchFamily="34" charset="0"/>
                        </a:rPr>
                        <a:t>Mo (95% CI)</a:t>
                      </a:r>
                    </a:p>
                  </a:txBody>
                  <a:tcPr marL="10789" marR="10789" marT="16304" marB="16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marL="0" marR="0" algn="l">
                        <a:lnSpc>
                          <a:spcPct val="90000"/>
                        </a:lnSpc>
                        <a:spcBef>
                          <a:spcPts val="0"/>
                        </a:spcBef>
                        <a:spcAft>
                          <a:spcPts val="0"/>
                        </a:spcAft>
                        <a:tabLst/>
                      </a:pPr>
                      <a:r>
                        <a:rPr lang="en-US" sz="1400" b="0" noProof="0" dirty="0">
                          <a:solidFill>
                            <a:schemeClr val="accent1"/>
                          </a:solidFill>
                          <a:effectLst/>
                          <a:latin typeface="Calibri" panose="020F0502020204030204" pitchFamily="34" charset="0"/>
                          <a:cs typeface="Arial" panose="020B0604020202020204" pitchFamily="34" charset="0"/>
                        </a:rPr>
                        <a:t>Pembro</a:t>
                      </a:r>
                    </a:p>
                  </a:txBody>
                  <a:tcPr marL="56637" marR="10789" marT="16304" marB="16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0000"/>
                        </a:lnSpc>
                        <a:spcBef>
                          <a:spcPts val="0"/>
                        </a:spcBef>
                        <a:spcAft>
                          <a:spcPts val="0"/>
                        </a:spcAft>
                      </a:pPr>
                      <a:r>
                        <a:rPr lang="en-US" sz="1400" b="0" noProof="0" dirty="0">
                          <a:solidFill>
                            <a:schemeClr val="bg1"/>
                          </a:solidFill>
                          <a:effectLst/>
                          <a:latin typeface="Calibri" panose="020F0502020204030204" pitchFamily="34" charset="0"/>
                          <a:ea typeface="Calibri"/>
                          <a:cs typeface="Arial" panose="020B0604020202020204" pitchFamily="34" charset="0"/>
                        </a:rPr>
                        <a:t>16.5 (5.4-38.1)</a:t>
                      </a:r>
                    </a:p>
                  </a:txBody>
                  <a:tcPr marL="10789" marR="10789" marT="16304" marB="16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0003">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marL="0" marR="0" algn="l">
                        <a:lnSpc>
                          <a:spcPct val="90000"/>
                        </a:lnSpc>
                        <a:spcBef>
                          <a:spcPts val="0"/>
                        </a:spcBef>
                        <a:spcAft>
                          <a:spcPts val="0"/>
                        </a:spcAft>
                        <a:tabLst/>
                      </a:pPr>
                      <a:r>
                        <a:rPr lang="en-US" sz="1400" b="0" noProof="0" dirty="0">
                          <a:solidFill>
                            <a:schemeClr val="accent3"/>
                          </a:solidFill>
                          <a:effectLst/>
                          <a:latin typeface="Calibri" panose="020F0502020204030204" pitchFamily="34" charset="0"/>
                          <a:cs typeface="Arial" panose="020B0604020202020204" pitchFamily="34" charset="0"/>
                        </a:rPr>
                        <a:t>CT</a:t>
                      </a:r>
                    </a:p>
                  </a:txBody>
                  <a:tcPr marL="56637" marR="10789" marT="16304" marB="16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0000"/>
                        </a:lnSpc>
                        <a:spcBef>
                          <a:spcPts val="0"/>
                        </a:spcBef>
                        <a:spcAft>
                          <a:spcPts val="0"/>
                        </a:spcAft>
                      </a:pPr>
                      <a:r>
                        <a:rPr lang="en-US" sz="1400" b="0" noProof="0" dirty="0">
                          <a:solidFill>
                            <a:schemeClr val="bg1"/>
                          </a:solidFill>
                          <a:effectLst/>
                          <a:latin typeface="Calibri" panose="020F0502020204030204" pitchFamily="34" charset="0"/>
                          <a:ea typeface="Calibri"/>
                          <a:cs typeface="Arial" panose="020B0604020202020204" pitchFamily="34" charset="0"/>
                        </a:rPr>
                        <a:t>8.2 (6.2-10.3)</a:t>
                      </a:r>
                    </a:p>
                  </a:txBody>
                  <a:tcPr marL="10789" marR="10789" marT="16304" marB="1630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1605076"/>
                  </a:ext>
                </a:extLst>
              </a:tr>
            </a:tbl>
          </a:graphicData>
        </a:graphic>
      </p:graphicFrame>
      <p:cxnSp>
        <p:nvCxnSpPr>
          <p:cNvPr id="10" name="Straight Connector 9">
            <a:extLst>
              <a:ext uri="{FF2B5EF4-FFF2-40B4-BE49-F238E27FC236}">
                <a16:creationId xmlns:a16="http://schemas.microsoft.com/office/drawing/2014/main" id="{A62B4A6A-2709-58C9-DDCB-838ACE81CCE9}"/>
              </a:ext>
            </a:extLst>
          </p:cNvPr>
          <p:cNvCxnSpPr/>
          <p:nvPr/>
        </p:nvCxnSpPr>
        <p:spPr bwMode="auto">
          <a:xfrm>
            <a:off x="3660416" y="2626851"/>
            <a:ext cx="210934" cy="0"/>
          </a:xfrm>
          <a:prstGeom prst="line">
            <a:avLst/>
          </a:prstGeom>
          <a:noFill/>
          <a:ln w="28575" cap="flat" cmpd="sng" algn="ctr">
            <a:solidFill>
              <a:srgbClr val="015873"/>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F0D94B45-B0A1-3950-5E4A-60DCF581513B}"/>
              </a:ext>
            </a:extLst>
          </p:cNvPr>
          <p:cNvCxnSpPr/>
          <p:nvPr/>
        </p:nvCxnSpPr>
        <p:spPr bwMode="auto">
          <a:xfrm>
            <a:off x="3662587" y="2840343"/>
            <a:ext cx="210934" cy="0"/>
          </a:xfrm>
          <a:prstGeom prst="line">
            <a:avLst/>
          </a:prstGeom>
          <a:noFill/>
          <a:ln w="28575" cap="flat" cmpd="sng" algn="ctr">
            <a:solidFill>
              <a:srgbClr val="E1471D"/>
            </a:solidFill>
            <a:prstDash val="solid"/>
            <a:round/>
            <a:headEnd type="none" w="med" len="med"/>
            <a:tailEnd type="none" w="med" len="med"/>
          </a:ln>
          <a:effectLst/>
        </p:spPr>
      </p:cxnSp>
      <p:graphicFrame>
        <p:nvGraphicFramePr>
          <p:cNvPr id="4" name="Table 3">
            <a:extLst>
              <a:ext uri="{FF2B5EF4-FFF2-40B4-BE49-F238E27FC236}">
                <a16:creationId xmlns:a16="http://schemas.microsoft.com/office/drawing/2014/main" id="{A6F5FEC1-F6D9-5FE6-61E1-10F940259450}"/>
              </a:ext>
            </a:extLst>
          </p:cNvPr>
          <p:cNvGraphicFramePr>
            <a:graphicFrameLocks noGrp="1"/>
          </p:cNvGraphicFramePr>
          <p:nvPr>
            <p:extLst>
              <p:ext uri="{D42A27DB-BD31-4B8C-83A1-F6EECF244321}">
                <p14:modId xmlns:p14="http://schemas.microsoft.com/office/powerpoint/2010/main" val="2895201786"/>
              </p:ext>
            </p:extLst>
          </p:nvPr>
        </p:nvGraphicFramePr>
        <p:xfrm>
          <a:off x="9311524" y="1939524"/>
          <a:ext cx="2062228" cy="1090552"/>
        </p:xfrm>
        <a:graphic>
          <a:graphicData uri="http://schemas.openxmlformats.org/drawingml/2006/table">
            <a:tbl>
              <a:tblPr firstRow="1" bandRow="1"/>
              <a:tblGrid>
                <a:gridCol w="782068">
                  <a:extLst>
                    <a:ext uri="{9D8B030D-6E8A-4147-A177-3AD203B41FA5}">
                      <a16:colId xmlns:a16="http://schemas.microsoft.com/office/drawing/2014/main" val="20000"/>
                    </a:ext>
                  </a:extLst>
                </a:gridCol>
                <a:gridCol w="1280160">
                  <a:extLst>
                    <a:ext uri="{9D8B030D-6E8A-4147-A177-3AD203B41FA5}">
                      <a16:colId xmlns:a16="http://schemas.microsoft.com/office/drawing/2014/main" val="20002"/>
                    </a:ext>
                  </a:extLst>
                </a:gridCol>
              </a:tblGrid>
              <a:tr h="87937">
                <a:tc>
                  <a:txBody>
                    <a:bodyPr/>
                    <a:lstStyle>
                      <a:lvl1pPr marL="0" algn="l" defTabSz="457200" rtl="0" eaLnBrk="1" latinLnBrk="0" hangingPunct="1">
                        <a:defRPr sz="1800" b="1" kern="1200">
                          <a:solidFill>
                            <a:schemeClr val="bg1"/>
                          </a:solidFill>
                          <a:latin typeface="Calibri"/>
                        </a:defRPr>
                      </a:lvl1pPr>
                      <a:lvl2pPr marL="457200" algn="l" defTabSz="457200" rtl="0" eaLnBrk="1" latinLnBrk="0" hangingPunct="1">
                        <a:defRPr sz="1800" b="1" kern="1200">
                          <a:solidFill>
                            <a:schemeClr val="bg1"/>
                          </a:solidFill>
                          <a:latin typeface="Calibri"/>
                        </a:defRPr>
                      </a:lvl2pPr>
                      <a:lvl3pPr marL="914400" algn="l" defTabSz="457200" rtl="0" eaLnBrk="1" latinLnBrk="0" hangingPunct="1">
                        <a:defRPr sz="1800" b="1" kern="1200">
                          <a:solidFill>
                            <a:schemeClr val="bg1"/>
                          </a:solidFill>
                          <a:latin typeface="Calibri"/>
                        </a:defRPr>
                      </a:lvl3pPr>
                      <a:lvl4pPr marL="1371600" algn="l" defTabSz="457200" rtl="0" eaLnBrk="1" latinLnBrk="0" hangingPunct="1">
                        <a:defRPr sz="1800" b="1" kern="1200">
                          <a:solidFill>
                            <a:schemeClr val="bg1"/>
                          </a:solidFill>
                          <a:latin typeface="Calibri"/>
                        </a:defRPr>
                      </a:lvl4pPr>
                      <a:lvl5pPr marL="1828800" algn="l" defTabSz="457200" rtl="0" eaLnBrk="1" latinLnBrk="0" hangingPunct="1">
                        <a:defRPr sz="1800" b="1" kern="1200">
                          <a:solidFill>
                            <a:schemeClr val="bg1"/>
                          </a:solidFill>
                          <a:latin typeface="Calibri"/>
                        </a:defRPr>
                      </a:lvl5pPr>
                      <a:lvl6pPr marL="2286000" algn="l" defTabSz="457200" rtl="0" eaLnBrk="1" latinLnBrk="0" hangingPunct="1">
                        <a:defRPr sz="1800" b="1" kern="1200">
                          <a:solidFill>
                            <a:schemeClr val="bg1"/>
                          </a:solidFill>
                          <a:latin typeface="Calibri"/>
                        </a:defRPr>
                      </a:lvl6pPr>
                      <a:lvl7pPr marL="2743200" algn="l" defTabSz="457200" rtl="0" eaLnBrk="1" latinLnBrk="0" hangingPunct="1">
                        <a:defRPr sz="1800" b="1" kern="1200">
                          <a:solidFill>
                            <a:schemeClr val="bg1"/>
                          </a:solidFill>
                          <a:latin typeface="Calibri"/>
                        </a:defRPr>
                      </a:lvl7pPr>
                      <a:lvl8pPr marL="3200400" algn="l" defTabSz="457200" rtl="0" eaLnBrk="1" latinLnBrk="0" hangingPunct="1">
                        <a:defRPr sz="1800" b="1" kern="1200">
                          <a:solidFill>
                            <a:schemeClr val="bg1"/>
                          </a:solidFill>
                          <a:latin typeface="Calibri"/>
                        </a:defRPr>
                      </a:lvl8pPr>
                      <a:lvl9pPr marL="3657600" algn="l" defTabSz="457200" rtl="0" eaLnBrk="1" latinLnBrk="0" hangingPunct="1">
                        <a:defRPr sz="1800" b="1" kern="1200">
                          <a:solidFill>
                            <a:schemeClr val="bg1"/>
                          </a:solidFill>
                          <a:latin typeface="Calibri"/>
                        </a:defRPr>
                      </a:lvl9pPr>
                    </a:lstStyle>
                    <a:p>
                      <a:pPr marL="0" marR="0">
                        <a:lnSpc>
                          <a:spcPct val="90000"/>
                        </a:lnSpc>
                        <a:spcBef>
                          <a:spcPts val="0"/>
                        </a:spcBef>
                        <a:spcAft>
                          <a:spcPts val="0"/>
                        </a:spcAft>
                      </a:pPr>
                      <a:endParaRPr lang="en-US" sz="1400" b="0" noProof="0" dirty="0">
                        <a:solidFill>
                          <a:schemeClr val="bg1"/>
                        </a:solidFill>
                        <a:effectLst/>
                        <a:latin typeface="Calibri" panose="020F0502020204030204" pitchFamily="34" charset="0"/>
                        <a:ea typeface="Calibri"/>
                        <a:cs typeface="Arial" panose="020B0604020202020204" pitchFamily="34" charset="0"/>
                      </a:endParaRPr>
                    </a:p>
                  </a:txBody>
                  <a:tcPr marL="56637" marR="10789" marT="16304" marB="16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bg1"/>
                          </a:solidFill>
                          <a:latin typeface="Calibri"/>
                        </a:defRPr>
                      </a:lvl1pPr>
                      <a:lvl2pPr marL="457200" algn="l" defTabSz="457200" rtl="0" eaLnBrk="1" latinLnBrk="0" hangingPunct="1">
                        <a:defRPr sz="1800" b="1" kern="1200">
                          <a:solidFill>
                            <a:schemeClr val="bg1"/>
                          </a:solidFill>
                          <a:latin typeface="Calibri"/>
                        </a:defRPr>
                      </a:lvl2pPr>
                      <a:lvl3pPr marL="914400" algn="l" defTabSz="457200" rtl="0" eaLnBrk="1" latinLnBrk="0" hangingPunct="1">
                        <a:defRPr sz="1800" b="1" kern="1200">
                          <a:solidFill>
                            <a:schemeClr val="bg1"/>
                          </a:solidFill>
                          <a:latin typeface="Calibri"/>
                        </a:defRPr>
                      </a:lvl3pPr>
                      <a:lvl4pPr marL="1371600" algn="l" defTabSz="457200" rtl="0" eaLnBrk="1" latinLnBrk="0" hangingPunct="1">
                        <a:defRPr sz="1800" b="1" kern="1200">
                          <a:solidFill>
                            <a:schemeClr val="bg1"/>
                          </a:solidFill>
                          <a:latin typeface="Calibri"/>
                        </a:defRPr>
                      </a:lvl4pPr>
                      <a:lvl5pPr marL="1828800" algn="l" defTabSz="457200" rtl="0" eaLnBrk="1" latinLnBrk="0" hangingPunct="1">
                        <a:defRPr sz="1800" b="1" kern="1200">
                          <a:solidFill>
                            <a:schemeClr val="bg1"/>
                          </a:solidFill>
                          <a:latin typeface="Calibri"/>
                        </a:defRPr>
                      </a:lvl5pPr>
                      <a:lvl6pPr marL="2286000" algn="l" defTabSz="457200" rtl="0" eaLnBrk="1" latinLnBrk="0" hangingPunct="1">
                        <a:defRPr sz="1800" b="1" kern="1200">
                          <a:solidFill>
                            <a:schemeClr val="bg1"/>
                          </a:solidFill>
                          <a:latin typeface="Calibri"/>
                        </a:defRPr>
                      </a:lvl6pPr>
                      <a:lvl7pPr marL="2743200" algn="l" defTabSz="457200" rtl="0" eaLnBrk="1" latinLnBrk="0" hangingPunct="1">
                        <a:defRPr sz="1800" b="1" kern="1200">
                          <a:solidFill>
                            <a:schemeClr val="bg1"/>
                          </a:solidFill>
                          <a:latin typeface="Calibri"/>
                        </a:defRPr>
                      </a:lvl7pPr>
                      <a:lvl8pPr marL="3200400" algn="l" defTabSz="457200" rtl="0" eaLnBrk="1" latinLnBrk="0" hangingPunct="1">
                        <a:defRPr sz="1800" b="1" kern="1200">
                          <a:solidFill>
                            <a:schemeClr val="bg1"/>
                          </a:solidFill>
                          <a:latin typeface="Calibri"/>
                        </a:defRPr>
                      </a:lvl8pPr>
                      <a:lvl9pPr marL="3657600" algn="l" defTabSz="457200" rtl="0" eaLnBrk="1" latinLnBrk="0" hangingPunct="1">
                        <a:defRPr sz="1800" b="1" kern="1200">
                          <a:solidFill>
                            <a:schemeClr val="bg1"/>
                          </a:solidFill>
                          <a:latin typeface="Calibri"/>
                        </a:defRPr>
                      </a:lvl9pPr>
                    </a:lstStyle>
                    <a:p>
                      <a:pPr marL="0" marR="0" algn="ctr">
                        <a:lnSpc>
                          <a:spcPct val="90000"/>
                        </a:lnSpc>
                        <a:spcBef>
                          <a:spcPts val="0"/>
                        </a:spcBef>
                        <a:spcAft>
                          <a:spcPts val="0"/>
                        </a:spcAft>
                      </a:pPr>
                      <a:r>
                        <a:rPr lang="en-US" sz="1400" b="1" noProof="0" dirty="0">
                          <a:solidFill>
                            <a:schemeClr val="bg1"/>
                          </a:solidFill>
                          <a:effectLst/>
                          <a:latin typeface="Calibri" panose="020F0502020204030204" pitchFamily="34" charset="0"/>
                          <a:ea typeface="Calibri"/>
                          <a:cs typeface="Arial" panose="020B0604020202020204" pitchFamily="34" charset="0"/>
                        </a:rPr>
                        <a:t>Median PFS, </a:t>
                      </a:r>
                    </a:p>
                    <a:p>
                      <a:pPr marL="0" marR="0" algn="ctr">
                        <a:lnSpc>
                          <a:spcPct val="90000"/>
                        </a:lnSpc>
                        <a:spcBef>
                          <a:spcPts val="0"/>
                        </a:spcBef>
                        <a:spcAft>
                          <a:spcPts val="0"/>
                        </a:spcAft>
                      </a:pPr>
                      <a:r>
                        <a:rPr lang="en-US" sz="1400" b="1" noProof="0" dirty="0">
                          <a:solidFill>
                            <a:schemeClr val="bg1"/>
                          </a:solidFill>
                          <a:effectLst/>
                          <a:latin typeface="Calibri" panose="020F0502020204030204" pitchFamily="34" charset="0"/>
                          <a:ea typeface="Calibri"/>
                          <a:cs typeface="Arial" panose="020B0604020202020204" pitchFamily="34" charset="0"/>
                        </a:rPr>
                        <a:t>Mo (95% CI)</a:t>
                      </a:r>
                    </a:p>
                  </a:txBody>
                  <a:tcPr marL="10789" marR="10789" marT="16304" marB="16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marL="0" marR="0" algn="l">
                        <a:lnSpc>
                          <a:spcPct val="90000"/>
                        </a:lnSpc>
                        <a:spcBef>
                          <a:spcPts val="0"/>
                        </a:spcBef>
                        <a:spcAft>
                          <a:spcPts val="0"/>
                        </a:spcAft>
                        <a:tabLst/>
                      </a:pPr>
                      <a:r>
                        <a:rPr lang="en-US" sz="1400" b="0" noProof="0" dirty="0">
                          <a:solidFill>
                            <a:schemeClr val="accent1"/>
                          </a:solidFill>
                          <a:effectLst/>
                          <a:latin typeface="Calibri" panose="020F0502020204030204" pitchFamily="34" charset="0"/>
                          <a:cs typeface="Arial" panose="020B0604020202020204" pitchFamily="34" charset="0"/>
                        </a:rPr>
                        <a:t>Nivo + Ipi</a:t>
                      </a:r>
                    </a:p>
                  </a:txBody>
                  <a:tcPr marL="56637" marR="10789" marT="16304" marB="16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0000"/>
                        </a:lnSpc>
                        <a:spcBef>
                          <a:spcPts val="0"/>
                        </a:spcBef>
                        <a:spcAft>
                          <a:spcPts val="0"/>
                        </a:spcAft>
                      </a:pPr>
                      <a:r>
                        <a:rPr lang="en-US" sz="1400" b="0" noProof="0" dirty="0">
                          <a:solidFill>
                            <a:schemeClr val="bg1"/>
                          </a:solidFill>
                          <a:effectLst/>
                          <a:latin typeface="Calibri" panose="020F0502020204030204" pitchFamily="34" charset="0"/>
                          <a:ea typeface="Calibri"/>
                          <a:cs typeface="Arial" panose="020B0604020202020204" pitchFamily="34" charset="0"/>
                        </a:rPr>
                        <a:t>54.1 (54.1-NE)</a:t>
                      </a:r>
                    </a:p>
                  </a:txBody>
                  <a:tcPr marL="10789" marR="10789" marT="16304" marB="16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0003">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marL="0" marR="0" algn="l">
                        <a:lnSpc>
                          <a:spcPct val="90000"/>
                        </a:lnSpc>
                        <a:spcBef>
                          <a:spcPts val="0"/>
                        </a:spcBef>
                        <a:spcAft>
                          <a:spcPts val="0"/>
                        </a:spcAft>
                        <a:tabLst/>
                      </a:pPr>
                      <a:r>
                        <a:rPr lang="en-US" sz="1400" b="0" noProof="0" dirty="0">
                          <a:solidFill>
                            <a:schemeClr val="accent3"/>
                          </a:solidFill>
                          <a:effectLst/>
                          <a:latin typeface="Calibri" panose="020F0502020204030204" pitchFamily="34" charset="0"/>
                          <a:cs typeface="Arial" panose="020B0604020202020204" pitchFamily="34" charset="0"/>
                        </a:rPr>
                        <a:t>CT</a:t>
                      </a:r>
                    </a:p>
                  </a:txBody>
                  <a:tcPr marL="56637" marR="10789" marT="16304" marB="16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0000"/>
                        </a:lnSpc>
                        <a:spcBef>
                          <a:spcPts val="0"/>
                        </a:spcBef>
                        <a:spcAft>
                          <a:spcPts val="0"/>
                        </a:spcAft>
                      </a:pPr>
                      <a:r>
                        <a:rPr lang="en-US" sz="1400" b="0" noProof="0" dirty="0">
                          <a:solidFill>
                            <a:schemeClr val="bg1"/>
                          </a:solidFill>
                          <a:effectLst/>
                          <a:latin typeface="Calibri" panose="020F0502020204030204" pitchFamily="34" charset="0"/>
                          <a:ea typeface="Calibri"/>
                          <a:cs typeface="Arial" panose="020B0604020202020204" pitchFamily="34" charset="0"/>
                        </a:rPr>
                        <a:t>5.9 (4.4-7.8)</a:t>
                      </a:r>
                    </a:p>
                  </a:txBody>
                  <a:tcPr marL="10789" marR="10789" marT="16304" marB="1630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1605076"/>
                  </a:ext>
                </a:extLst>
              </a:tr>
              <a:tr h="70003">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lang="en-US" sz="1400" b="0" noProof="0" dirty="0">
                        <a:solidFill>
                          <a:schemeClr val="bg1"/>
                        </a:solidFill>
                        <a:effectLst/>
                        <a:latin typeface="Calibri" panose="020F0502020204030204" pitchFamily="34" charset="0"/>
                        <a:ea typeface="Calibri"/>
                        <a:cs typeface="Arial" panose="020B0604020202020204" pitchFamily="34" charset="0"/>
                      </a:endParaRPr>
                    </a:p>
                  </a:txBody>
                  <a:tcPr marL="56637" marR="10789" marT="16304" marB="16304"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marL="10789" marR="10789" marT="16304" marB="1630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94292110"/>
                  </a:ext>
                </a:extLst>
              </a:tr>
            </a:tbl>
          </a:graphicData>
        </a:graphic>
      </p:graphicFrame>
      <p:cxnSp>
        <p:nvCxnSpPr>
          <p:cNvPr id="5" name="Straight Connector 4">
            <a:extLst>
              <a:ext uri="{FF2B5EF4-FFF2-40B4-BE49-F238E27FC236}">
                <a16:creationId xmlns:a16="http://schemas.microsoft.com/office/drawing/2014/main" id="{9D41F616-D324-DED8-C2FB-2F2BDA585273}"/>
              </a:ext>
            </a:extLst>
          </p:cNvPr>
          <p:cNvCxnSpPr/>
          <p:nvPr/>
        </p:nvCxnSpPr>
        <p:spPr bwMode="auto">
          <a:xfrm>
            <a:off x="9066329" y="2467795"/>
            <a:ext cx="210934" cy="0"/>
          </a:xfrm>
          <a:prstGeom prst="line">
            <a:avLst/>
          </a:prstGeom>
          <a:noFill/>
          <a:ln w="28575" cap="flat" cmpd="sng" algn="ctr">
            <a:solidFill>
              <a:srgbClr val="015873"/>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E1AF7B52-1A85-9E7F-3F6E-F969FA04B3D2}"/>
              </a:ext>
            </a:extLst>
          </p:cNvPr>
          <p:cNvCxnSpPr/>
          <p:nvPr/>
        </p:nvCxnSpPr>
        <p:spPr bwMode="auto">
          <a:xfrm>
            <a:off x="9068500" y="2681287"/>
            <a:ext cx="210934" cy="0"/>
          </a:xfrm>
          <a:prstGeom prst="line">
            <a:avLst/>
          </a:prstGeom>
          <a:noFill/>
          <a:ln w="28575" cap="flat" cmpd="sng" algn="ctr">
            <a:solidFill>
              <a:srgbClr val="E1471D"/>
            </a:solidFill>
            <a:prstDash val="solid"/>
            <a:round/>
            <a:headEnd type="none" w="med" len="med"/>
            <a:tailEnd type="none" w="med" len="med"/>
          </a:ln>
          <a:effectLst/>
        </p:spPr>
      </p:cxnSp>
      <p:grpSp>
        <p:nvGrpSpPr>
          <p:cNvPr id="12" name="Group 11">
            <a:extLst>
              <a:ext uri="{FF2B5EF4-FFF2-40B4-BE49-F238E27FC236}">
                <a16:creationId xmlns:a16="http://schemas.microsoft.com/office/drawing/2014/main" id="{548EC3F9-377A-B5DA-3EFF-9DA4A034B3BC}"/>
              </a:ext>
            </a:extLst>
          </p:cNvPr>
          <p:cNvGrpSpPr/>
          <p:nvPr/>
        </p:nvGrpSpPr>
        <p:grpSpPr>
          <a:xfrm>
            <a:off x="6991754" y="5126896"/>
            <a:ext cx="4830511" cy="307777"/>
            <a:chOff x="1079624" y="4229100"/>
            <a:chExt cx="4830511" cy="307777"/>
          </a:xfrm>
        </p:grpSpPr>
        <p:sp>
          <p:nvSpPr>
            <p:cNvPr id="13" name="TextBox 12">
              <a:extLst>
                <a:ext uri="{FF2B5EF4-FFF2-40B4-BE49-F238E27FC236}">
                  <a16:creationId xmlns:a16="http://schemas.microsoft.com/office/drawing/2014/main" id="{8402F2D0-8349-D610-D972-46839037C313}"/>
                </a:ext>
              </a:extLst>
            </p:cNvPr>
            <p:cNvSpPr txBox="1"/>
            <p:nvPr/>
          </p:nvSpPr>
          <p:spPr bwMode="auto">
            <a:xfrm>
              <a:off x="1079624"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4" name="TextBox 13">
              <a:extLst>
                <a:ext uri="{FF2B5EF4-FFF2-40B4-BE49-F238E27FC236}">
                  <a16:creationId xmlns:a16="http://schemas.microsoft.com/office/drawing/2014/main" id="{4AE66C07-6906-AA03-2162-61FCC340EE42}"/>
                </a:ext>
              </a:extLst>
            </p:cNvPr>
            <p:cNvSpPr txBox="1"/>
            <p:nvPr/>
          </p:nvSpPr>
          <p:spPr bwMode="auto">
            <a:xfrm>
              <a:off x="1545679"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a:t>
              </a:r>
            </a:p>
          </p:txBody>
        </p:sp>
        <p:sp>
          <p:nvSpPr>
            <p:cNvPr id="15" name="TextBox 14">
              <a:extLst>
                <a:ext uri="{FF2B5EF4-FFF2-40B4-BE49-F238E27FC236}">
                  <a16:creationId xmlns:a16="http://schemas.microsoft.com/office/drawing/2014/main" id="{1543DECE-B64F-091B-0480-397FAB23958C}"/>
                </a:ext>
              </a:extLst>
            </p:cNvPr>
            <p:cNvSpPr txBox="1"/>
            <p:nvPr/>
          </p:nvSpPr>
          <p:spPr bwMode="auto">
            <a:xfrm>
              <a:off x="1307654"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a:t>
              </a:r>
            </a:p>
          </p:txBody>
        </p:sp>
        <p:sp>
          <p:nvSpPr>
            <p:cNvPr id="16" name="TextBox 15">
              <a:extLst>
                <a:ext uri="{FF2B5EF4-FFF2-40B4-BE49-F238E27FC236}">
                  <a16:creationId xmlns:a16="http://schemas.microsoft.com/office/drawing/2014/main" id="{0FBFAD13-3F31-E634-D49C-B4F2729C68B1}"/>
                </a:ext>
              </a:extLst>
            </p:cNvPr>
            <p:cNvSpPr txBox="1"/>
            <p:nvPr/>
          </p:nvSpPr>
          <p:spPr bwMode="auto">
            <a:xfrm>
              <a:off x="1789817"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9</a:t>
              </a:r>
            </a:p>
          </p:txBody>
        </p:sp>
        <p:sp>
          <p:nvSpPr>
            <p:cNvPr id="17" name="TextBox 16">
              <a:extLst>
                <a:ext uri="{FF2B5EF4-FFF2-40B4-BE49-F238E27FC236}">
                  <a16:creationId xmlns:a16="http://schemas.microsoft.com/office/drawing/2014/main" id="{3E2E5D8A-FC57-A25E-5285-1A9E339794F3}"/>
                </a:ext>
              </a:extLst>
            </p:cNvPr>
            <p:cNvSpPr txBox="1"/>
            <p:nvPr/>
          </p:nvSpPr>
          <p:spPr bwMode="auto">
            <a:xfrm>
              <a:off x="2219713"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a:t>
              </a:r>
            </a:p>
          </p:txBody>
        </p:sp>
        <p:sp>
          <p:nvSpPr>
            <p:cNvPr id="18" name="TextBox 17">
              <a:extLst>
                <a:ext uri="{FF2B5EF4-FFF2-40B4-BE49-F238E27FC236}">
                  <a16:creationId xmlns:a16="http://schemas.microsoft.com/office/drawing/2014/main" id="{E2850574-9527-7836-7F64-6620E5225781}"/>
                </a:ext>
              </a:extLst>
            </p:cNvPr>
            <p:cNvSpPr txBox="1"/>
            <p:nvPr/>
          </p:nvSpPr>
          <p:spPr bwMode="auto">
            <a:xfrm>
              <a:off x="1986451"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19" name="TextBox 18">
              <a:extLst>
                <a:ext uri="{FF2B5EF4-FFF2-40B4-BE49-F238E27FC236}">
                  <a16:creationId xmlns:a16="http://schemas.microsoft.com/office/drawing/2014/main" id="{B8A84358-8AA6-09B7-B58E-2479DC4BFC09}"/>
                </a:ext>
              </a:extLst>
            </p:cNvPr>
            <p:cNvSpPr txBox="1"/>
            <p:nvPr/>
          </p:nvSpPr>
          <p:spPr bwMode="auto">
            <a:xfrm>
              <a:off x="2457269"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18</a:t>
              </a:r>
            </a:p>
          </p:txBody>
        </p:sp>
        <p:sp>
          <p:nvSpPr>
            <p:cNvPr id="20" name="TextBox 19">
              <a:extLst>
                <a:ext uri="{FF2B5EF4-FFF2-40B4-BE49-F238E27FC236}">
                  <a16:creationId xmlns:a16="http://schemas.microsoft.com/office/drawing/2014/main" id="{1B44DD41-BEE5-C458-3DFC-2FDD13E8BEC5}"/>
                </a:ext>
              </a:extLst>
            </p:cNvPr>
            <p:cNvSpPr txBox="1"/>
            <p:nvPr/>
          </p:nvSpPr>
          <p:spPr bwMode="auto">
            <a:xfrm>
              <a:off x="2923324"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21" name="TextBox 20">
              <a:extLst>
                <a:ext uri="{FF2B5EF4-FFF2-40B4-BE49-F238E27FC236}">
                  <a16:creationId xmlns:a16="http://schemas.microsoft.com/office/drawing/2014/main" id="{178F8942-EA3D-9331-FA22-FFF127485BEB}"/>
                </a:ext>
              </a:extLst>
            </p:cNvPr>
            <p:cNvSpPr txBox="1"/>
            <p:nvPr/>
          </p:nvSpPr>
          <p:spPr bwMode="auto">
            <a:xfrm>
              <a:off x="2685299"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22" name="TextBox 21">
              <a:extLst>
                <a:ext uri="{FF2B5EF4-FFF2-40B4-BE49-F238E27FC236}">
                  <a16:creationId xmlns:a16="http://schemas.microsoft.com/office/drawing/2014/main" id="{804DF108-5288-E838-FB03-CBE0EDF48673}"/>
                </a:ext>
              </a:extLst>
            </p:cNvPr>
            <p:cNvSpPr txBox="1"/>
            <p:nvPr/>
          </p:nvSpPr>
          <p:spPr bwMode="auto">
            <a:xfrm>
              <a:off x="3167462"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27</a:t>
              </a:r>
            </a:p>
          </p:txBody>
        </p:sp>
        <p:sp>
          <p:nvSpPr>
            <p:cNvPr id="23" name="TextBox 22">
              <a:extLst>
                <a:ext uri="{FF2B5EF4-FFF2-40B4-BE49-F238E27FC236}">
                  <a16:creationId xmlns:a16="http://schemas.microsoft.com/office/drawing/2014/main" id="{6FC52E1D-B3EB-2E21-CC23-7C8A7ED77D5D}"/>
                </a:ext>
              </a:extLst>
            </p:cNvPr>
            <p:cNvSpPr txBox="1"/>
            <p:nvPr/>
          </p:nvSpPr>
          <p:spPr bwMode="auto">
            <a:xfrm>
              <a:off x="3643043"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35</a:t>
              </a:r>
            </a:p>
          </p:txBody>
        </p:sp>
        <p:sp>
          <p:nvSpPr>
            <p:cNvPr id="24" name="TextBox 23">
              <a:extLst>
                <a:ext uri="{FF2B5EF4-FFF2-40B4-BE49-F238E27FC236}">
                  <a16:creationId xmlns:a16="http://schemas.microsoft.com/office/drawing/2014/main" id="{F929191C-F0C2-7D26-34F9-2D5160C7A1C7}"/>
                </a:ext>
              </a:extLst>
            </p:cNvPr>
            <p:cNvSpPr txBox="1"/>
            <p:nvPr/>
          </p:nvSpPr>
          <p:spPr bwMode="auto">
            <a:xfrm>
              <a:off x="3409781"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30</a:t>
              </a:r>
            </a:p>
          </p:txBody>
        </p:sp>
        <p:sp>
          <p:nvSpPr>
            <p:cNvPr id="25" name="TextBox 24">
              <a:extLst>
                <a:ext uri="{FF2B5EF4-FFF2-40B4-BE49-F238E27FC236}">
                  <a16:creationId xmlns:a16="http://schemas.microsoft.com/office/drawing/2014/main" id="{0BC74B95-2131-2910-3C2B-87F6D5138771}"/>
                </a:ext>
              </a:extLst>
            </p:cNvPr>
            <p:cNvSpPr txBox="1"/>
            <p:nvPr/>
          </p:nvSpPr>
          <p:spPr bwMode="auto">
            <a:xfrm>
              <a:off x="3877186"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36</a:t>
              </a:r>
            </a:p>
          </p:txBody>
        </p:sp>
        <p:sp>
          <p:nvSpPr>
            <p:cNvPr id="26" name="TextBox 25">
              <a:extLst>
                <a:ext uri="{FF2B5EF4-FFF2-40B4-BE49-F238E27FC236}">
                  <a16:creationId xmlns:a16="http://schemas.microsoft.com/office/drawing/2014/main" id="{1F580C4B-2ADC-23F1-D967-4B7E30925F75}"/>
                </a:ext>
              </a:extLst>
            </p:cNvPr>
            <p:cNvSpPr txBox="1"/>
            <p:nvPr/>
          </p:nvSpPr>
          <p:spPr bwMode="auto">
            <a:xfrm>
              <a:off x="4119505"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39</a:t>
              </a:r>
            </a:p>
          </p:txBody>
        </p:sp>
        <p:sp>
          <p:nvSpPr>
            <p:cNvPr id="27" name="TextBox 26">
              <a:extLst>
                <a:ext uri="{FF2B5EF4-FFF2-40B4-BE49-F238E27FC236}">
                  <a16:creationId xmlns:a16="http://schemas.microsoft.com/office/drawing/2014/main" id="{2DB27DC8-93B2-7117-AC49-419631B02BF3}"/>
                </a:ext>
              </a:extLst>
            </p:cNvPr>
            <p:cNvSpPr txBox="1"/>
            <p:nvPr/>
          </p:nvSpPr>
          <p:spPr bwMode="auto">
            <a:xfrm>
              <a:off x="4585560"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45</a:t>
              </a:r>
            </a:p>
          </p:txBody>
        </p:sp>
        <p:sp>
          <p:nvSpPr>
            <p:cNvPr id="28" name="TextBox 27">
              <a:extLst>
                <a:ext uri="{FF2B5EF4-FFF2-40B4-BE49-F238E27FC236}">
                  <a16:creationId xmlns:a16="http://schemas.microsoft.com/office/drawing/2014/main" id="{0581FB29-683D-ABC5-7E1B-FBAF61DFF63B}"/>
                </a:ext>
              </a:extLst>
            </p:cNvPr>
            <p:cNvSpPr txBox="1"/>
            <p:nvPr/>
          </p:nvSpPr>
          <p:spPr bwMode="auto">
            <a:xfrm>
              <a:off x="4347535"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42</a:t>
              </a:r>
            </a:p>
          </p:txBody>
        </p:sp>
        <p:sp>
          <p:nvSpPr>
            <p:cNvPr id="29" name="TextBox 28">
              <a:extLst>
                <a:ext uri="{FF2B5EF4-FFF2-40B4-BE49-F238E27FC236}">
                  <a16:creationId xmlns:a16="http://schemas.microsoft.com/office/drawing/2014/main" id="{9A514B51-19FB-45D4-AA1F-5E597DD54EB1}"/>
                </a:ext>
              </a:extLst>
            </p:cNvPr>
            <p:cNvSpPr txBox="1"/>
            <p:nvPr/>
          </p:nvSpPr>
          <p:spPr bwMode="auto">
            <a:xfrm>
              <a:off x="4829698"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48</a:t>
              </a:r>
            </a:p>
          </p:txBody>
        </p:sp>
        <p:sp>
          <p:nvSpPr>
            <p:cNvPr id="30" name="TextBox 29">
              <a:extLst>
                <a:ext uri="{FF2B5EF4-FFF2-40B4-BE49-F238E27FC236}">
                  <a16:creationId xmlns:a16="http://schemas.microsoft.com/office/drawing/2014/main" id="{96E716C0-1302-F58C-0CF4-E16EA1FBABE2}"/>
                </a:ext>
              </a:extLst>
            </p:cNvPr>
            <p:cNvSpPr txBox="1"/>
            <p:nvPr/>
          </p:nvSpPr>
          <p:spPr bwMode="auto">
            <a:xfrm>
              <a:off x="5305279"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54</a:t>
              </a:r>
            </a:p>
          </p:txBody>
        </p:sp>
        <p:sp>
          <p:nvSpPr>
            <p:cNvPr id="31" name="TextBox 30">
              <a:extLst>
                <a:ext uri="{FF2B5EF4-FFF2-40B4-BE49-F238E27FC236}">
                  <a16:creationId xmlns:a16="http://schemas.microsoft.com/office/drawing/2014/main" id="{2925F356-06FE-BF9A-1624-05CD09640E5C}"/>
                </a:ext>
              </a:extLst>
            </p:cNvPr>
            <p:cNvSpPr txBox="1"/>
            <p:nvPr/>
          </p:nvSpPr>
          <p:spPr bwMode="auto">
            <a:xfrm>
              <a:off x="5072017"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51</a:t>
              </a:r>
            </a:p>
          </p:txBody>
        </p:sp>
        <p:sp>
          <p:nvSpPr>
            <p:cNvPr id="32" name="TextBox 31">
              <a:extLst>
                <a:ext uri="{FF2B5EF4-FFF2-40B4-BE49-F238E27FC236}">
                  <a16:creationId xmlns:a16="http://schemas.microsoft.com/office/drawing/2014/main" id="{2505628C-64C5-F856-E8C1-98116E921FB7}"/>
                </a:ext>
              </a:extLst>
            </p:cNvPr>
            <p:cNvSpPr txBox="1"/>
            <p:nvPr/>
          </p:nvSpPr>
          <p:spPr bwMode="auto">
            <a:xfrm>
              <a:off x="5542727"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57</a:t>
              </a:r>
            </a:p>
          </p:txBody>
        </p:sp>
      </p:grpSp>
      <p:sp>
        <p:nvSpPr>
          <p:cNvPr id="54" name="TextBox 53">
            <a:extLst>
              <a:ext uri="{FF2B5EF4-FFF2-40B4-BE49-F238E27FC236}">
                <a16:creationId xmlns:a16="http://schemas.microsoft.com/office/drawing/2014/main" id="{82A23F97-6925-A796-BB3C-62A4865AF6F6}"/>
              </a:ext>
            </a:extLst>
          </p:cNvPr>
          <p:cNvSpPr txBox="1"/>
          <p:nvPr/>
        </p:nvSpPr>
        <p:spPr bwMode="auto">
          <a:xfrm>
            <a:off x="9154903" y="5305712"/>
            <a:ext cx="4379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Mo</a:t>
            </a:r>
          </a:p>
        </p:txBody>
      </p:sp>
      <p:sp>
        <p:nvSpPr>
          <p:cNvPr id="55" name="TextBox 54">
            <a:extLst>
              <a:ext uri="{FF2B5EF4-FFF2-40B4-BE49-F238E27FC236}">
                <a16:creationId xmlns:a16="http://schemas.microsoft.com/office/drawing/2014/main" id="{AE036FE9-12C5-4D01-E1A9-9B0C430D28B8}"/>
              </a:ext>
            </a:extLst>
          </p:cNvPr>
          <p:cNvSpPr txBox="1"/>
          <p:nvPr/>
        </p:nvSpPr>
        <p:spPr bwMode="auto">
          <a:xfrm rot="16200000">
            <a:off x="6330184" y="3661883"/>
            <a:ext cx="7289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PFS (%)</a:t>
            </a:r>
          </a:p>
        </p:txBody>
      </p:sp>
      <p:grpSp>
        <p:nvGrpSpPr>
          <p:cNvPr id="56" name="Group 55">
            <a:extLst>
              <a:ext uri="{FF2B5EF4-FFF2-40B4-BE49-F238E27FC236}">
                <a16:creationId xmlns:a16="http://schemas.microsoft.com/office/drawing/2014/main" id="{9B9425A3-4876-EC16-FC27-E86F4A759E8F}"/>
              </a:ext>
            </a:extLst>
          </p:cNvPr>
          <p:cNvGrpSpPr/>
          <p:nvPr/>
        </p:nvGrpSpPr>
        <p:grpSpPr>
          <a:xfrm>
            <a:off x="6694643" y="2661452"/>
            <a:ext cx="458779" cy="2579925"/>
            <a:chOff x="782513" y="1763656"/>
            <a:chExt cx="458779" cy="2579925"/>
          </a:xfrm>
        </p:grpSpPr>
        <p:sp>
          <p:nvSpPr>
            <p:cNvPr id="57" name="TextBox 56">
              <a:extLst>
                <a:ext uri="{FF2B5EF4-FFF2-40B4-BE49-F238E27FC236}">
                  <a16:creationId xmlns:a16="http://schemas.microsoft.com/office/drawing/2014/main" id="{ABBD8CD7-0A3F-FEF8-AB81-FBFDB8E4FFB7}"/>
                </a:ext>
              </a:extLst>
            </p:cNvPr>
            <p:cNvSpPr txBox="1"/>
            <p:nvPr/>
          </p:nvSpPr>
          <p:spPr bwMode="auto">
            <a:xfrm>
              <a:off x="782513" y="1763656"/>
              <a:ext cx="4587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58" name="TextBox 57">
              <a:extLst>
                <a:ext uri="{FF2B5EF4-FFF2-40B4-BE49-F238E27FC236}">
                  <a16:creationId xmlns:a16="http://schemas.microsoft.com/office/drawing/2014/main" id="{3E93A0FB-9588-A8AD-AC51-220E2669F477}"/>
                </a:ext>
              </a:extLst>
            </p:cNvPr>
            <p:cNvSpPr txBox="1"/>
            <p:nvPr/>
          </p:nvSpPr>
          <p:spPr bwMode="auto">
            <a:xfrm>
              <a:off x="873884" y="221928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59" name="TextBox 58">
              <a:extLst>
                <a:ext uri="{FF2B5EF4-FFF2-40B4-BE49-F238E27FC236}">
                  <a16:creationId xmlns:a16="http://schemas.microsoft.com/office/drawing/2014/main" id="{790BC0BA-FE0F-46A8-83C3-454D95A9946A}"/>
                </a:ext>
              </a:extLst>
            </p:cNvPr>
            <p:cNvSpPr txBox="1"/>
            <p:nvPr/>
          </p:nvSpPr>
          <p:spPr bwMode="auto">
            <a:xfrm>
              <a:off x="873884" y="264748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60" name="TextBox 59">
              <a:extLst>
                <a:ext uri="{FF2B5EF4-FFF2-40B4-BE49-F238E27FC236}">
                  <a16:creationId xmlns:a16="http://schemas.microsoft.com/office/drawing/2014/main" id="{E1C885A2-86AA-95A3-C415-5697A9CC234C}"/>
                </a:ext>
              </a:extLst>
            </p:cNvPr>
            <p:cNvSpPr txBox="1"/>
            <p:nvPr/>
          </p:nvSpPr>
          <p:spPr bwMode="auto">
            <a:xfrm>
              <a:off x="873884" y="310311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61" name="TextBox 60">
              <a:extLst>
                <a:ext uri="{FF2B5EF4-FFF2-40B4-BE49-F238E27FC236}">
                  <a16:creationId xmlns:a16="http://schemas.microsoft.com/office/drawing/2014/main" id="{0F07E783-92F5-A35E-BFD7-689CB20CCB2D}"/>
                </a:ext>
              </a:extLst>
            </p:cNvPr>
            <p:cNvSpPr txBox="1"/>
            <p:nvPr/>
          </p:nvSpPr>
          <p:spPr bwMode="auto">
            <a:xfrm>
              <a:off x="873884" y="358017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62" name="TextBox 61">
              <a:extLst>
                <a:ext uri="{FF2B5EF4-FFF2-40B4-BE49-F238E27FC236}">
                  <a16:creationId xmlns:a16="http://schemas.microsoft.com/office/drawing/2014/main" id="{B1B0BBC8-F857-E6FB-1F30-9B340547CFE4}"/>
                </a:ext>
              </a:extLst>
            </p:cNvPr>
            <p:cNvSpPr txBox="1"/>
            <p:nvPr/>
          </p:nvSpPr>
          <p:spPr bwMode="auto">
            <a:xfrm>
              <a:off x="965255" y="4035804"/>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grpSp>
      <p:sp>
        <p:nvSpPr>
          <p:cNvPr id="63" name="Freeform: Shape 62">
            <a:extLst>
              <a:ext uri="{FF2B5EF4-FFF2-40B4-BE49-F238E27FC236}">
                <a16:creationId xmlns:a16="http://schemas.microsoft.com/office/drawing/2014/main" id="{379B2D81-23CF-352C-3E3E-E945A46B7A66}"/>
              </a:ext>
            </a:extLst>
          </p:cNvPr>
          <p:cNvSpPr/>
          <p:nvPr/>
        </p:nvSpPr>
        <p:spPr bwMode="auto">
          <a:xfrm>
            <a:off x="7131330" y="2812321"/>
            <a:ext cx="4500563" cy="2281238"/>
          </a:xfrm>
          <a:custGeom>
            <a:avLst/>
            <a:gdLst>
              <a:gd name="connsiteX0" fmla="*/ 0 w 4500563"/>
              <a:gd name="connsiteY0" fmla="*/ 0 h 2281238"/>
              <a:gd name="connsiteX1" fmla="*/ 0 w 4500563"/>
              <a:gd name="connsiteY1" fmla="*/ 2281238 h 2281238"/>
              <a:gd name="connsiteX2" fmla="*/ 4500563 w 4500563"/>
              <a:gd name="connsiteY2" fmla="*/ 2281238 h 2281238"/>
            </a:gdLst>
            <a:ahLst/>
            <a:cxnLst>
              <a:cxn ang="0">
                <a:pos x="connsiteX0" y="connsiteY0"/>
              </a:cxn>
              <a:cxn ang="0">
                <a:pos x="connsiteX1" y="connsiteY1"/>
              </a:cxn>
              <a:cxn ang="0">
                <a:pos x="connsiteX2" y="connsiteY2"/>
              </a:cxn>
            </a:cxnLst>
            <a:rect l="l" t="t" r="r" b="b"/>
            <a:pathLst>
              <a:path w="4500563" h="2281238">
                <a:moveTo>
                  <a:pt x="0" y="0"/>
                </a:moveTo>
                <a:lnTo>
                  <a:pt x="0" y="2281238"/>
                </a:lnTo>
                <a:lnTo>
                  <a:pt x="4500563" y="2281238"/>
                </a:lnTo>
              </a:path>
            </a:pathLst>
          </a:custGeom>
          <a:noFill/>
          <a:ln w="28575">
            <a:solidFill>
              <a:schemeClr val="bg1"/>
            </a:solidFill>
            <a:miter lim="800000"/>
            <a:headEnd/>
            <a:tailEnd/>
          </a:ln>
        </p:spPr>
        <p:txBody>
          <a:bodyPr rtlCol="0" anchor="ctr"/>
          <a:lstStyle/>
          <a:p>
            <a:pPr algn="ctr"/>
            <a:endParaRPr lang="en-US" dirty="0"/>
          </a:p>
        </p:txBody>
      </p:sp>
      <p:grpSp>
        <p:nvGrpSpPr>
          <p:cNvPr id="65" name="Group 64">
            <a:extLst>
              <a:ext uri="{FF2B5EF4-FFF2-40B4-BE49-F238E27FC236}">
                <a16:creationId xmlns:a16="http://schemas.microsoft.com/office/drawing/2014/main" id="{793381BD-5CDD-8974-FE52-BC39036CF8C1}"/>
              </a:ext>
            </a:extLst>
          </p:cNvPr>
          <p:cNvGrpSpPr/>
          <p:nvPr/>
        </p:nvGrpSpPr>
        <p:grpSpPr>
          <a:xfrm>
            <a:off x="7069418" y="2819192"/>
            <a:ext cx="71438" cy="2273059"/>
            <a:chOff x="936401" y="1921396"/>
            <a:chExt cx="635552" cy="2273059"/>
          </a:xfrm>
        </p:grpSpPr>
        <p:cxnSp>
          <p:nvCxnSpPr>
            <p:cNvPr id="66" name="Straight Connector 65">
              <a:extLst>
                <a:ext uri="{FF2B5EF4-FFF2-40B4-BE49-F238E27FC236}">
                  <a16:creationId xmlns:a16="http://schemas.microsoft.com/office/drawing/2014/main" id="{E1A385DD-0D87-5864-6422-E7DFED5F92C0}"/>
                </a:ext>
              </a:extLst>
            </p:cNvPr>
            <p:cNvCxnSpPr>
              <a:cxnSpLocks/>
            </p:cNvCxnSpPr>
            <p:nvPr/>
          </p:nvCxnSpPr>
          <p:spPr bwMode="auto">
            <a:xfrm>
              <a:off x="936401" y="1921396"/>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06EFD48F-89EB-A70D-0B72-DDF6505C7F16}"/>
                </a:ext>
              </a:extLst>
            </p:cNvPr>
            <p:cNvCxnSpPr>
              <a:cxnSpLocks/>
            </p:cNvCxnSpPr>
            <p:nvPr/>
          </p:nvCxnSpPr>
          <p:spPr bwMode="auto">
            <a:xfrm>
              <a:off x="936401" y="2376008"/>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BC736060-44A4-97BC-F93F-9AAB675253CA}"/>
                </a:ext>
              </a:extLst>
            </p:cNvPr>
            <p:cNvCxnSpPr>
              <a:cxnSpLocks/>
            </p:cNvCxnSpPr>
            <p:nvPr/>
          </p:nvCxnSpPr>
          <p:spPr bwMode="auto">
            <a:xfrm>
              <a:off x="936401" y="2830620"/>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42BC918B-99E0-ECF9-B962-6AC49BDA5AE1}"/>
                </a:ext>
              </a:extLst>
            </p:cNvPr>
            <p:cNvCxnSpPr>
              <a:cxnSpLocks/>
            </p:cNvCxnSpPr>
            <p:nvPr/>
          </p:nvCxnSpPr>
          <p:spPr bwMode="auto">
            <a:xfrm>
              <a:off x="936401" y="3285232"/>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62CA432D-AC93-5C36-2FC6-89C3125F1E72}"/>
                </a:ext>
              </a:extLst>
            </p:cNvPr>
            <p:cNvCxnSpPr>
              <a:cxnSpLocks/>
            </p:cNvCxnSpPr>
            <p:nvPr/>
          </p:nvCxnSpPr>
          <p:spPr bwMode="auto">
            <a:xfrm>
              <a:off x="936401" y="3739844"/>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0C3AEB11-A93A-D7C1-4B2F-13796151EC8F}"/>
                </a:ext>
              </a:extLst>
            </p:cNvPr>
            <p:cNvCxnSpPr>
              <a:cxnSpLocks/>
            </p:cNvCxnSpPr>
            <p:nvPr/>
          </p:nvCxnSpPr>
          <p:spPr bwMode="auto">
            <a:xfrm>
              <a:off x="936401" y="4194455"/>
              <a:ext cx="635552" cy="0"/>
            </a:xfrm>
            <a:prstGeom prst="line">
              <a:avLst/>
            </a:prstGeom>
            <a:noFill/>
            <a:ln w="28575" cap="flat" cmpd="sng" algn="ctr">
              <a:solidFill>
                <a:schemeClr val="bg1"/>
              </a:solidFill>
              <a:prstDash val="solid"/>
              <a:round/>
              <a:headEnd type="none" w="med" len="med"/>
              <a:tailEnd type="none" w="med" len="med"/>
            </a:ln>
            <a:effectLst/>
          </p:spPr>
        </p:cxnSp>
      </p:grpSp>
      <p:grpSp>
        <p:nvGrpSpPr>
          <p:cNvPr id="72" name="Group 71">
            <a:extLst>
              <a:ext uri="{FF2B5EF4-FFF2-40B4-BE49-F238E27FC236}">
                <a16:creationId xmlns:a16="http://schemas.microsoft.com/office/drawing/2014/main" id="{20F73738-C1B8-81A4-BE5D-4E8110293262}"/>
              </a:ext>
            </a:extLst>
          </p:cNvPr>
          <p:cNvGrpSpPr/>
          <p:nvPr/>
        </p:nvGrpSpPr>
        <p:grpSpPr>
          <a:xfrm>
            <a:off x="7129772" y="5092253"/>
            <a:ext cx="4498180" cy="101328"/>
            <a:chOff x="1217642" y="4194457"/>
            <a:chExt cx="4498180" cy="101328"/>
          </a:xfrm>
        </p:grpSpPr>
        <p:cxnSp>
          <p:nvCxnSpPr>
            <p:cNvPr id="73" name="Straight Connector 72">
              <a:extLst>
                <a:ext uri="{FF2B5EF4-FFF2-40B4-BE49-F238E27FC236}">
                  <a16:creationId xmlns:a16="http://schemas.microsoft.com/office/drawing/2014/main" id="{D2A5474F-F448-501B-41CD-A0655B72BC7D}"/>
                </a:ext>
              </a:extLst>
            </p:cNvPr>
            <p:cNvCxnSpPr>
              <a:cxnSpLocks/>
            </p:cNvCxnSpPr>
            <p:nvPr/>
          </p:nvCxnSpPr>
          <p:spPr bwMode="auto">
            <a:xfrm rot="5400000">
              <a:off x="2349639" y="4245120"/>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8833B09E-DCF6-D871-6575-F8FC435193B9}"/>
                </a:ext>
              </a:extLst>
            </p:cNvPr>
            <p:cNvCxnSpPr>
              <a:cxnSpLocks/>
            </p:cNvCxnSpPr>
            <p:nvPr/>
          </p:nvCxnSpPr>
          <p:spPr bwMode="auto">
            <a:xfrm rot="5400000">
              <a:off x="2113107" y="4245120"/>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40C50996-8B45-7FCE-2FAF-8BD15758815A}"/>
                </a:ext>
              </a:extLst>
            </p:cNvPr>
            <p:cNvCxnSpPr>
              <a:cxnSpLocks/>
            </p:cNvCxnSpPr>
            <p:nvPr/>
          </p:nvCxnSpPr>
          <p:spPr bwMode="auto">
            <a:xfrm rot="5400000">
              <a:off x="1876576" y="4245120"/>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5CDAA14E-E3F2-9195-CF1E-040840CBBAB9}"/>
                </a:ext>
              </a:extLst>
            </p:cNvPr>
            <p:cNvCxnSpPr>
              <a:cxnSpLocks/>
            </p:cNvCxnSpPr>
            <p:nvPr/>
          </p:nvCxnSpPr>
          <p:spPr bwMode="auto">
            <a:xfrm rot="5400000">
              <a:off x="1640044" y="4245120"/>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78997EC3-8CD0-A491-E4E2-39475BF6896C}"/>
                </a:ext>
              </a:extLst>
            </p:cNvPr>
            <p:cNvCxnSpPr>
              <a:cxnSpLocks/>
            </p:cNvCxnSpPr>
            <p:nvPr/>
          </p:nvCxnSpPr>
          <p:spPr bwMode="auto">
            <a:xfrm rot="5400000">
              <a:off x="1403512" y="4245120"/>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A86B0713-9635-7DB2-B02B-110366536AA4}"/>
                </a:ext>
              </a:extLst>
            </p:cNvPr>
            <p:cNvCxnSpPr>
              <a:cxnSpLocks/>
            </p:cNvCxnSpPr>
            <p:nvPr/>
          </p:nvCxnSpPr>
          <p:spPr bwMode="auto">
            <a:xfrm rot="5400000">
              <a:off x="1166981" y="4245120"/>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4AA489AB-F325-9D74-719F-718AEAE4291D}"/>
                </a:ext>
              </a:extLst>
            </p:cNvPr>
            <p:cNvCxnSpPr>
              <a:cxnSpLocks/>
            </p:cNvCxnSpPr>
            <p:nvPr/>
          </p:nvCxnSpPr>
          <p:spPr bwMode="auto">
            <a:xfrm rot="5400000">
              <a:off x="3768655" y="4245118"/>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15E624EF-6F9B-7408-17B5-BB13F212CCEC}"/>
                </a:ext>
              </a:extLst>
            </p:cNvPr>
            <p:cNvCxnSpPr>
              <a:cxnSpLocks/>
            </p:cNvCxnSpPr>
            <p:nvPr/>
          </p:nvCxnSpPr>
          <p:spPr bwMode="auto">
            <a:xfrm rot="5400000">
              <a:off x="3532123" y="4245118"/>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319066BA-875C-14D2-858F-0418055F1D77}"/>
                </a:ext>
              </a:extLst>
            </p:cNvPr>
            <p:cNvCxnSpPr>
              <a:cxnSpLocks/>
            </p:cNvCxnSpPr>
            <p:nvPr/>
          </p:nvCxnSpPr>
          <p:spPr bwMode="auto">
            <a:xfrm rot="5400000">
              <a:off x="3295592" y="4245118"/>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7DF0D885-3E28-F638-4AF7-1177B2DC84C2}"/>
                </a:ext>
              </a:extLst>
            </p:cNvPr>
            <p:cNvCxnSpPr>
              <a:cxnSpLocks/>
            </p:cNvCxnSpPr>
            <p:nvPr/>
          </p:nvCxnSpPr>
          <p:spPr bwMode="auto">
            <a:xfrm rot="5400000">
              <a:off x="3059060" y="4245118"/>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7C558F6D-B9FB-81FC-0E83-4F40A7F1A125}"/>
                </a:ext>
              </a:extLst>
            </p:cNvPr>
            <p:cNvCxnSpPr>
              <a:cxnSpLocks/>
            </p:cNvCxnSpPr>
            <p:nvPr/>
          </p:nvCxnSpPr>
          <p:spPr bwMode="auto">
            <a:xfrm rot="5400000">
              <a:off x="2822528" y="4245118"/>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9CB624F8-CFBB-1503-2E4E-8A3630F3EC7C}"/>
                </a:ext>
              </a:extLst>
            </p:cNvPr>
            <p:cNvCxnSpPr>
              <a:cxnSpLocks/>
            </p:cNvCxnSpPr>
            <p:nvPr/>
          </p:nvCxnSpPr>
          <p:spPr bwMode="auto">
            <a:xfrm rot="5400000">
              <a:off x="2585997" y="4245118"/>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36FD3681-DDA7-AB87-56F8-8101D3F0B041}"/>
                </a:ext>
              </a:extLst>
            </p:cNvPr>
            <p:cNvCxnSpPr>
              <a:cxnSpLocks/>
            </p:cNvCxnSpPr>
            <p:nvPr/>
          </p:nvCxnSpPr>
          <p:spPr bwMode="auto">
            <a:xfrm rot="5400000">
              <a:off x="5193750" y="4245123"/>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A7DF9D65-3DFD-86F4-E54F-344AE40831E0}"/>
                </a:ext>
              </a:extLst>
            </p:cNvPr>
            <p:cNvCxnSpPr>
              <a:cxnSpLocks/>
            </p:cNvCxnSpPr>
            <p:nvPr/>
          </p:nvCxnSpPr>
          <p:spPr bwMode="auto">
            <a:xfrm rot="5400000">
              <a:off x="4957218" y="4245123"/>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0325503E-989D-3015-B6BE-973E03453E9F}"/>
                </a:ext>
              </a:extLst>
            </p:cNvPr>
            <p:cNvCxnSpPr>
              <a:cxnSpLocks/>
            </p:cNvCxnSpPr>
            <p:nvPr/>
          </p:nvCxnSpPr>
          <p:spPr bwMode="auto">
            <a:xfrm rot="5400000">
              <a:off x="4720687" y="4245123"/>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17931D6B-D6FF-22B3-88BB-7CD0B15D9792}"/>
                </a:ext>
              </a:extLst>
            </p:cNvPr>
            <p:cNvCxnSpPr>
              <a:cxnSpLocks/>
            </p:cNvCxnSpPr>
            <p:nvPr/>
          </p:nvCxnSpPr>
          <p:spPr bwMode="auto">
            <a:xfrm rot="5400000">
              <a:off x="4484155" y="4245123"/>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3CAB5BF1-2F55-9588-315E-06DE66B4AF6B}"/>
                </a:ext>
              </a:extLst>
            </p:cNvPr>
            <p:cNvCxnSpPr>
              <a:cxnSpLocks/>
            </p:cNvCxnSpPr>
            <p:nvPr/>
          </p:nvCxnSpPr>
          <p:spPr bwMode="auto">
            <a:xfrm rot="5400000">
              <a:off x="4247624" y="4245123"/>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04D12235-7177-3C60-4D08-D30E6C00A171}"/>
                </a:ext>
              </a:extLst>
            </p:cNvPr>
            <p:cNvCxnSpPr>
              <a:cxnSpLocks/>
            </p:cNvCxnSpPr>
            <p:nvPr/>
          </p:nvCxnSpPr>
          <p:spPr bwMode="auto">
            <a:xfrm rot="5400000">
              <a:off x="4011092" y="4245123"/>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B1B90CAF-32A1-0194-8386-E6ADFA3729C5}"/>
                </a:ext>
              </a:extLst>
            </p:cNvPr>
            <p:cNvCxnSpPr>
              <a:cxnSpLocks/>
            </p:cNvCxnSpPr>
            <p:nvPr/>
          </p:nvCxnSpPr>
          <p:spPr bwMode="auto">
            <a:xfrm rot="5400000">
              <a:off x="5665160" y="4245123"/>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78BBE035-B2A3-DB74-715A-958712FBF7B9}"/>
                </a:ext>
              </a:extLst>
            </p:cNvPr>
            <p:cNvCxnSpPr>
              <a:cxnSpLocks/>
            </p:cNvCxnSpPr>
            <p:nvPr/>
          </p:nvCxnSpPr>
          <p:spPr bwMode="auto">
            <a:xfrm rot="5400000">
              <a:off x="5428627" y="4245123"/>
              <a:ext cx="101324" cy="0"/>
            </a:xfrm>
            <a:prstGeom prst="line">
              <a:avLst/>
            </a:prstGeom>
            <a:noFill/>
            <a:ln w="28575" cap="flat" cmpd="sng" algn="ctr">
              <a:solidFill>
                <a:schemeClr val="bg1"/>
              </a:solidFill>
              <a:prstDash val="solid"/>
              <a:round/>
              <a:headEnd type="none" w="med" len="med"/>
              <a:tailEnd type="none" w="med" len="med"/>
            </a:ln>
            <a:effectLst/>
          </p:spPr>
        </p:cxnSp>
      </p:grpSp>
      <p:cxnSp>
        <p:nvCxnSpPr>
          <p:cNvPr id="93" name="Straight Connector 92">
            <a:extLst>
              <a:ext uri="{FF2B5EF4-FFF2-40B4-BE49-F238E27FC236}">
                <a16:creationId xmlns:a16="http://schemas.microsoft.com/office/drawing/2014/main" id="{71733C70-4AC9-A6AE-1F50-76E43D9F4885}"/>
              </a:ext>
            </a:extLst>
          </p:cNvPr>
          <p:cNvCxnSpPr/>
          <p:nvPr/>
        </p:nvCxnSpPr>
        <p:spPr bwMode="auto">
          <a:xfrm flipH="1">
            <a:off x="8076312" y="3273804"/>
            <a:ext cx="12282" cy="1819755"/>
          </a:xfrm>
          <a:prstGeom prst="line">
            <a:avLst/>
          </a:prstGeom>
          <a:noFill/>
          <a:ln w="28575" cap="flat" cmpd="sng" algn="ctr">
            <a:solidFill>
              <a:schemeClr val="tx2">
                <a:lumMod val="90000"/>
              </a:schemeClr>
            </a:solidFill>
            <a:prstDash val="sysDash"/>
            <a:round/>
            <a:headEnd type="none" w="med" len="med"/>
            <a:tailEnd type="none" w="med" len="med"/>
          </a:ln>
          <a:effectLst/>
        </p:spPr>
      </p:cxnSp>
      <p:cxnSp>
        <p:nvCxnSpPr>
          <p:cNvPr id="94" name="Straight Connector 93">
            <a:extLst>
              <a:ext uri="{FF2B5EF4-FFF2-40B4-BE49-F238E27FC236}">
                <a16:creationId xmlns:a16="http://schemas.microsoft.com/office/drawing/2014/main" id="{A2D65E0F-9EE2-F36B-3F5C-C1C29BC3B2F7}"/>
              </a:ext>
            </a:extLst>
          </p:cNvPr>
          <p:cNvCxnSpPr>
            <a:cxnSpLocks/>
          </p:cNvCxnSpPr>
          <p:nvPr/>
        </p:nvCxnSpPr>
        <p:spPr bwMode="auto">
          <a:xfrm flipH="1">
            <a:off x="9027435" y="3400364"/>
            <a:ext cx="11428" cy="1693195"/>
          </a:xfrm>
          <a:prstGeom prst="line">
            <a:avLst/>
          </a:prstGeom>
          <a:noFill/>
          <a:ln w="28575" cap="flat" cmpd="sng" algn="ctr">
            <a:solidFill>
              <a:schemeClr val="tx2">
                <a:lumMod val="90000"/>
              </a:schemeClr>
            </a:solidFill>
            <a:prstDash val="sysDash"/>
            <a:round/>
            <a:headEnd type="none" w="med" len="med"/>
            <a:tailEnd type="none" w="med" len="med"/>
          </a:ln>
          <a:effectLst/>
        </p:spPr>
      </p:cxnSp>
      <p:cxnSp>
        <p:nvCxnSpPr>
          <p:cNvPr id="95" name="Straight Connector 94">
            <a:extLst>
              <a:ext uri="{FF2B5EF4-FFF2-40B4-BE49-F238E27FC236}">
                <a16:creationId xmlns:a16="http://schemas.microsoft.com/office/drawing/2014/main" id="{37B60D24-D837-B752-6BD5-69350489E900}"/>
              </a:ext>
            </a:extLst>
          </p:cNvPr>
          <p:cNvCxnSpPr>
            <a:cxnSpLocks/>
          </p:cNvCxnSpPr>
          <p:nvPr/>
        </p:nvCxnSpPr>
        <p:spPr bwMode="auto">
          <a:xfrm flipH="1">
            <a:off x="9975802" y="3526156"/>
            <a:ext cx="10579" cy="1567403"/>
          </a:xfrm>
          <a:prstGeom prst="line">
            <a:avLst/>
          </a:prstGeom>
          <a:noFill/>
          <a:ln w="28575" cap="flat" cmpd="sng" algn="ctr">
            <a:solidFill>
              <a:schemeClr val="tx2">
                <a:lumMod val="90000"/>
              </a:schemeClr>
            </a:solidFill>
            <a:prstDash val="sysDash"/>
            <a:round/>
            <a:headEnd type="none" w="med" len="med"/>
            <a:tailEnd type="none" w="med" len="med"/>
          </a:ln>
          <a:effectLst/>
        </p:spPr>
      </p:cxnSp>
      <p:sp>
        <p:nvSpPr>
          <p:cNvPr id="96" name="Freeform: Shape 95">
            <a:extLst>
              <a:ext uri="{FF2B5EF4-FFF2-40B4-BE49-F238E27FC236}">
                <a16:creationId xmlns:a16="http://schemas.microsoft.com/office/drawing/2014/main" id="{FF76AAA5-0F6B-A050-4A80-CCF7D32DB512}"/>
              </a:ext>
            </a:extLst>
          </p:cNvPr>
          <p:cNvSpPr/>
          <p:nvPr/>
        </p:nvSpPr>
        <p:spPr bwMode="auto">
          <a:xfrm>
            <a:off x="7168275" y="2818960"/>
            <a:ext cx="4374958" cy="1173018"/>
          </a:xfrm>
          <a:custGeom>
            <a:avLst/>
            <a:gdLst>
              <a:gd name="connsiteX0" fmla="*/ 4374958 w 4374958"/>
              <a:gd name="connsiteY0" fmla="*/ 1173018 h 1173018"/>
              <a:gd name="connsiteX1" fmla="*/ 4227176 w 4374958"/>
              <a:gd name="connsiteY1" fmla="*/ 1173018 h 1173018"/>
              <a:gd name="connsiteX2" fmla="*/ 4227176 w 4374958"/>
              <a:gd name="connsiteY2" fmla="*/ 899006 h 1173018"/>
              <a:gd name="connsiteX3" fmla="*/ 3439007 w 4374958"/>
              <a:gd name="connsiteY3" fmla="*/ 899006 h 1173018"/>
              <a:gd name="connsiteX4" fmla="*/ 3439007 w 4374958"/>
              <a:gd name="connsiteY4" fmla="*/ 846666 h 1173018"/>
              <a:gd name="connsiteX5" fmla="*/ 3026449 w 4374958"/>
              <a:gd name="connsiteY5" fmla="*/ 846666 h 1173018"/>
              <a:gd name="connsiteX6" fmla="*/ 3026449 w 4374958"/>
              <a:gd name="connsiteY6" fmla="*/ 806642 h 1173018"/>
              <a:gd name="connsiteX7" fmla="*/ 2995661 w 4374958"/>
              <a:gd name="connsiteY7" fmla="*/ 806642 h 1173018"/>
              <a:gd name="connsiteX8" fmla="*/ 2995661 w 4374958"/>
              <a:gd name="connsiteY8" fmla="*/ 738909 h 1173018"/>
              <a:gd name="connsiteX9" fmla="*/ 2983346 w 4374958"/>
              <a:gd name="connsiteY9" fmla="*/ 738909 h 1173018"/>
              <a:gd name="connsiteX10" fmla="*/ 2983346 w 4374958"/>
              <a:gd name="connsiteY10" fmla="*/ 701963 h 1173018"/>
              <a:gd name="connsiteX11" fmla="*/ 2669310 w 4374958"/>
              <a:gd name="connsiteY11" fmla="*/ 701963 h 1173018"/>
              <a:gd name="connsiteX12" fmla="*/ 2669310 w 4374958"/>
              <a:gd name="connsiteY12" fmla="*/ 677333 h 1173018"/>
              <a:gd name="connsiteX13" fmla="*/ 2564631 w 4374958"/>
              <a:gd name="connsiteY13" fmla="*/ 677333 h 1173018"/>
              <a:gd name="connsiteX14" fmla="*/ 2564631 w 4374958"/>
              <a:gd name="connsiteY14" fmla="*/ 649624 h 1173018"/>
              <a:gd name="connsiteX15" fmla="*/ 2072025 w 4374958"/>
              <a:gd name="connsiteY15" fmla="*/ 649624 h 1173018"/>
              <a:gd name="connsiteX16" fmla="*/ 2072025 w 4374958"/>
              <a:gd name="connsiteY16" fmla="*/ 621915 h 1173018"/>
              <a:gd name="connsiteX17" fmla="*/ 2044316 w 4374958"/>
              <a:gd name="connsiteY17" fmla="*/ 621915 h 1173018"/>
              <a:gd name="connsiteX18" fmla="*/ 2044316 w 4374958"/>
              <a:gd name="connsiteY18" fmla="*/ 606521 h 1173018"/>
              <a:gd name="connsiteX19" fmla="*/ 1961188 w 4374958"/>
              <a:gd name="connsiteY19" fmla="*/ 606521 h 1173018"/>
              <a:gd name="connsiteX20" fmla="*/ 1961188 w 4374958"/>
              <a:gd name="connsiteY20" fmla="*/ 588048 h 1173018"/>
              <a:gd name="connsiteX21" fmla="*/ 1751831 w 4374958"/>
              <a:gd name="connsiteY21" fmla="*/ 588048 h 1173018"/>
              <a:gd name="connsiteX22" fmla="*/ 1751831 w 4374958"/>
              <a:gd name="connsiteY22" fmla="*/ 575733 h 1173018"/>
              <a:gd name="connsiteX23" fmla="*/ 1570182 w 4374958"/>
              <a:gd name="connsiteY23" fmla="*/ 575733 h 1173018"/>
              <a:gd name="connsiteX24" fmla="*/ 1570182 w 4374958"/>
              <a:gd name="connsiteY24" fmla="*/ 535709 h 1173018"/>
              <a:gd name="connsiteX25" fmla="*/ 1271540 w 4374958"/>
              <a:gd name="connsiteY25" fmla="*/ 535709 h 1173018"/>
              <a:gd name="connsiteX26" fmla="*/ 1271540 w 4374958"/>
              <a:gd name="connsiteY26" fmla="*/ 535709 h 1173018"/>
              <a:gd name="connsiteX27" fmla="*/ 1271540 w 4374958"/>
              <a:gd name="connsiteY27" fmla="*/ 517236 h 1173018"/>
              <a:gd name="connsiteX28" fmla="*/ 1102207 w 4374958"/>
              <a:gd name="connsiteY28" fmla="*/ 517236 h 1173018"/>
              <a:gd name="connsiteX29" fmla="*/ 1092970 w 4374958"/>
              <a:gd name="connsiteY29" fmla="*/ 508000 h 1173018"/>
              <a:gd name="connsiteX30" fmla="*/ 1009843 w 4374958"/>
              <a:gd name="connsiteY30" fmla="*/ 508000 h 1173018"/>
              <a:gd name="connsiteX31" fmla="*/ 1000607 w 4374958"/>
              <a:gd name="connsiteY31" fmla="*/ 489527 h 1173018"/>
              <a:gd name="connsiteX32" fmla="*/ 945188 w 4374958"/>
              <a:gd name="connsiteY32" fmla="*/ 489527 h 1173018"/>
              <a:gd name="connsiteX33" fmla="*/ 929794 w 4374958"/>
              <a:gd name="connsiteY33" fmla="*/ 480291 h 1173018"/>
              <a:gd name="connsiteX34" fmla="*/ 834352 w 4374958"/>
              <a:gd name="connsiteY34" fmla="*/ 480291 h 1173018"/>
              <a:gd name="connsiteX35" fmla="*/ 834352 w 4374958"/>
              <a:gd name="connsiteY35" fmla="*/ 458739 h 1173018"/>
              <a:gd name="connsiteX36" fmla="*/ 822037 w 4374958"/>
              <a:gd name="connsiteY36" fmla="*/ 458739 h 1173018"/>
              <a:gd name="connsiteX37" fmla="*/ 822037 w 4374958"/>
              <a:gd name="connsiteY37" fmla="*/ 440266 h 1173018"/>
              <a:gd name="connsiteX38" fmla="*/ 566497 w 4374958"/>
              <a:gd name="connsiteY38" fmla="*/ 440266 h 1173018"/>
              <a:gd name="connsiteX39" fmla="*/ 566497 w 4374958"/>
              <a:gd name="connsiteY39" fmla="*/ 415636 h 1173018"/>
              <a:gd name="connsiteX40" fmla="*/ 532631 w 4374958"/>
              <a:gd name="connsiteY40" fmla="*/ 415636 h 1173018"/>
              <a:gd name="connsiteX41" fmla="*/ 532631 w 4374958"/>
              <a:gd name="connsiteY41" fmla="*/ 409478 h 1173018"/>
              <a:gd name="connsiteX42" fmla="*/ 427952 w 4374958"/>
              <a:gd name="connsiteY42" fmla="*/ 409478 h 1173018"/>
              <a:gd name="connsiteX43" fmla="*/ 415637 w 4374958"/>
              <a:gd name="connsiteY43" fmla="*/ 394084 h 1173018"/>
              <a:gd name="connsiteX44" fmla="*/ 372534 w 4374958"/>
              <a:gd name="connsiteY44" fmla="*/ 394084 h 1173018"/>
              <a:gd name="connsiteX45" fmla="*/ 369455 w 4374958"/>
              <a:gd name="connsiteY45" fmla="*/ 384848 h 1173018"/>
              <a:gd name="connsiteX46" fmla="*/ 320194 w 4374958"/>
              <a:gd name="connsiteY46" fmla="*/ 384848 h 1173018"/>
              <a:gd name="connsiteX47" fmla="*/ 320194 w 4374958"/>
              <a:gd name="connsiteY47" fmla="*/ 372533 h 1173018"/>
              <a:gd name="connsiteX48" fmla="*/ 289407 w 4374958"/>
              <a:gd name="connsiteY48" fmla="*/ 372533 h 1173018"/>
              <a:gd name="connsiteX49" fmla="*/ 277091 w 4374958"/>
              <a:gd name="connsiteY49" fmla="*/ 344824 h 1173018"/>
              <a:gd name="connsiteX50" fmla="*/ 227831 w 4374958"/>
              <a:gd name="connsiteY50" fmla="*/ 344824 h 1173018"/>
              <a:gd name="connsiteX51" fmla="*/ 227831 w 4374958"/>
              <a:gd name="connsiteY51" fmla="*/ 323272 h 1173018"/>
              <a:gd name="connsiteX52" fmla="*/ 203200 w 4374958"/>
              <a:gd name="connsiteY52" fmla="*/ 323272 h 1173018"/>
              <a:gd name="connsiteX53" fmla="*/ 193964 w 4374958"/>
              <a:gd name="connsiteY53" fmla="*/ 314036 h 1173018"/>
              <a:gd name="connsiteX54" fmla="*/ 110837 w 4374958"/>
              <a:gd name="connsiteY54" fmla="*/ 314036 h 1173018"/>
              <a:gd name="connsiteX55" fmla="*/ 110837 w 4374958"/>
              <a:gd name="connsiteY55" fmla="*/ 289406 h 1173018"/>
              <a:gd name="connsiteX56" fmla="*/ 92364 w 4374958"/>
              <a:gd name="connsiteY56" fmla="*/ 289406 h 1173018"/>
              <a:gd name="connsiteX57" fmla="*/ 92364 w 4374958"/>
              <a:gd name="connsiteY57" fmla="*/ 224751 h 1173018"/>
              <a:gd name="connsiteX58" fmla="*/ 92364 w 4374958"/>
              <a:gd name="connsiteY58" fmla="*/ 224751 h 1173018"/>
              <a:gd name="connsiteX59" fmla="*/ 92364 w 4374958"/>
              <a:gd name="connsiteY59" fmla="*/ 172412 h 1173018"/>
              <a:gd name="connsiteX60" fmla="*/ 67734 w 4374958"/>
              <a:gd name="connsiteY60" fmla="*/ 172412 h 1173018"/>
              <a:gd name="connsiteX61" fmla="*/ 67734 w 4374958"/>
              <a:gd name="connsiteY61" fmla="*/ 98521 h 1173018"/>
              <a:gd name="connsiteX62" fmla="*/ 61576 w 4374958"/>
              <a:gd name="connsiteY62" fmla="*/ 98521 h 1173018"/>
              <a:gd name="connsiteX63" fmla="*/ 61576 w 4374958"/>
              <a:gd name="connsiteY63" fmla="*/ 70812 h 1173018"/>
              <a:gd name="connsiteX64" fmla="*/ 46182 w 4374958"/>
              <a:gd name="connsiteY64" fmla="*/ 70812 h 1173018"/>
              <a:gd name="connsiteX65" fmla="*/ 46182 w 4374958"/>
              <a:gd name="connsiteY65" fmla="*/ 61575 h 1173018"/>
              <a:gd name="connsiteX66" fmla="*/ 21552 w 4374958"/>
              <a:gd name="connsiteY66" fmla="*/ 61575 h 1173018"/>
              <a:gd name="connsiteX67" fmla="*/ 21552 w 4374958"/>
              <a:gd name="connsiteY67" fmla="*/ 36945 h 1173018"/>
              <a:gd name="connsiteX68" fmla="*/ 0 w 4374958"/>
              <a:gd name="connsiteY68" fmla="*/ 36945 h 1173018"/>
              <a:gd name="connsiteX69" fmla="*/ 0 w 4374958"/>
              <a:gd name="connsiteY69" fmla="*/ 0 h 117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74958" h="1173018">
                <a:moveTo>
                  <a:pt x="4374958" y="1173018"/>
                </a:moveTo>
                <a:lnTo>
                  <a:pt x="4227176" y="1173018"/>
                </a:lnTo>
                <a:lnTo>
                  <a:pt x="4227176" y="899006"/>
                </a:lnTo>
                <a:lnTo>
                  <a:pt x="3439007" y="899006"/>
                </a:lnTo>
                <a:lnTo>
                  <a:pt x="3439007" y="846666"/>
                </a:lnTo>
                <a:lnTo>
                  <a:pt x="3026449" y="846666"/>
                </a:lnTo>
                <a:lnTo>
                  <a:pt x="3026449" y="806642"/>
                </a:lnTo>
                <a:lnTo>
                  <a:pt x="2995661" y="806642"/>
                </a:lnTo>
                <a:lnTo>
                  <a:pt x="2995661" y="738909"/>
                </a:lnTo>
                <a:lnTo>
                  <a:pt x="2983346" y="738909"/>
                </a:lnTo>
                <a:lnTo>
                  <a:pt x="2983346" y="701963"/>
                </a:lnTo>
                <a:lnTo>
                  <a:pt x="2669310" y="701963"/>
                </a:lnTo>
                <a:lnTo>
                  <a:pt x="2669310" y="677333"/>
                </a:lnTo>
                <a:lnTo>
                  <a:pt x="2564631" y="677333"/>
                </a:lnTo>
                <a:lnTo>
                  <a:pt x="2564631" y="649624"/>
                </a:lnTo>
                <a:lnTo>
                  <a:pt x="2072025" y="649624"/>
                </a:lnTo>
                <a:lnTo>
                  <a:pt x="2072025" y="621915"/>
                </a:lnTo>
                <a:lnTo>
                  <a:pt x="2044316" y="621915"/>
                </a:lnTo>
                <a:lnTo>
                  <a:pt x="2044316" y="606521"/>
                </a:lnTo>
                <a:lnTo>
                  <a:pt x="1961188" y="606521"/>
                </a:lnTo>
                <a:lnTo>
                  <a:pt x="1961188" y="588048"/>
                </a:lnTo>
                <a:lnTo>
                  <a:pt x="1751831" y="588048"/>
                </a:lnTo>
                <a:lnTo>
                  <a:pt x="1751831" y="575733"/>
                </a:lnTo>
                <a:lnTo>
                  <a:pt x="1570182" y="575733"/>
                </a:lnTo>
                <a:lnTo>
                  <a:pt x="1570182" y="535709"/>
                </a:lnTo>
                <a:lnTo>
                  <a:pt x="1271540" y="535709"/>
                </a:lnTo>
                <a:lnTo>
                  <a:pt x="1271540" y="535709"/>
                </a:lnTo>
                <a:lnTo>
                  <a:pt x="1271540" y="517236"/>
                </a:lnTo>
                <a:lnTo>
                  <a:pt x="1102207" y="517236"/>
                </a:lnTo>
                <a:lnTo>
                  <a:pt x="1092970" y="508000"/>
                </a:lnTo>
                <a:lnTo>
                  <a:pt x="1009843" y="508000"/>
                </a:lnTo>
                <a:lnTo>
                  <a:pt x="1000607" y="489527"/>
                </a:lnTo>
                <a:lnTo>
                  <a:pt x="945188" y="489527"/>
                </a:lnTo>
                <a:lnTo>
                  <a:pt x="929794" y="480291"/>
                </a:lnTo>
                <a:lnTo>
                  <a:pt x="834352" y="480291"/>
                </a:lnTo>
                <a:lnTo>
                  <a:pt x="834352" y="458739"/>
                </a:lnTo>
                <a:lnTo>
                  <a:pt x="822037" y="458739"/>
                </a:lnTo>
                <a:lnTo>
                  <a:pt x="822037" y="440266"/>
                </a:lnTo>
                <a:lnTo>
                  <a:pt x="566497" y="440266"/>
                </a:lnTo>
                <a:lnTo>
                  <a:pt x="566497" y="415636"/>
                </a:lnTo>
                <a:lnTo>
                  <a:pt x="532631" y="415636"/>
                </a:lnTo>
                <a:lnTo>
                  <a:pt x="532631" y="409478"/>
                </a:lnTo>
                <a:lnTo>
                  <a:pt x="427952" y="409478"/>
                </a:lnTo>
                <a:lnTo>
                  <a:pt x="415637" y="394084"/>
                </a:lnTo>
                <a:lnTo>
                  <a:pt x="372534" y="394084"/>
                </a:lnTo>
                <a:lnTo>
                  <a:pt x="369455" y="384848"/>
                </a:lnTo>
                <a:lnTo>
                  <a:pt x="320194" y="384848"/>
                </a:lnTo>
                <a:lnTo>
                  <a:pt x="320194" y="372533"/>
                </a:lnTo>
                <a:lnTo>
                  <a:pt x="289407" y="372533"/>
                </a:lnTo>
                <a:lnTo>
                  <a:pt x="277091" y="344824"/>
                </a:lnTo>
                <a:lnTo>
                  <a:pt x="227831" y="344824"/>
                </a:lnTo>
                <a:lnTo>
                  <a:pt x="227831" y="323272"/>
                </a:lnTo>
                <a:lnTo>
                  <a:pt x="203200" y="323272"/>
                </a:lnTo>
                <a:lnTo>
                  <a:pt x="193964" y="314036"/>
                </a:lnTo>
                <a:lnTo>
                  <a:pt x="110837" y="314036"/>
                </a:lnTo>
                <a:lnTo>
                  <a:pt x="110837" y="289406"/>
                </a:lnTo>
                <a:lnTo>
                  <a:pt x="92364" y="289406"/>
                </a:lnTo>
                <a:lnTo>
                  <a:pt x="92364" y="224751"/>
                </a:lnTo>
                <a:lnTo>
                  <a:pt x="92364" y="224751"/>
                </a:lnTo>
                <a:lnTo>
                  <a:pt x="92364" y="172412"/>
                </a:lnTo>
                <a:lnTo>
                  <a:pt x="67734" y="172412"/>
                </a:lnTo>
                <a:lnTo>
                  <a:pt x="67734" y="98521"/>
                </a:lnTo>
                <a:lnTo>
                  <a:pt x="61576" y="98521"/>
                </a:lnTo>
                <a:lnTo>
                  <a:pt x="61576" y="70812"/>
                </a:lnTo>
                <a:lnTo>
                  <a:pt x="46182" y="70812"/>
                </a:lnTo>
                <a:lnTo>
                  <a:pt x="46182" y="61575"/>
                </a:lnTo>
                <a:lnTo>
                  <a:pt x="21552" y="61575"/>
                </a:lnTo>
                <a:lnTo>
                  <a:pt x="21552" y="36945"/>
                </a:lnTo>
                <a:lnTo>
                  <a:pt x="0" y="36945"/>
                </a:lnTo>
                <a:lnTo>
                  <a:pt x="0" y="0"/>
                </a:lnTo>
              </a:path>
            </a:pathLst>
          </a:custGeom>
          <a:noFill/>
          <a:ln w="28575">
            <a:solidFill>
              <a:schemeClr val="accent1"/>
            </a:solidFill>
            <a:miter lim="800000"/>
            <a:headEnd/>
            <a:tailEnd/>
          </a:ln>
        </p:spPr>
        <p:txBody>
          <a:bodyPr rtlCol="0" anchor="ctr"/>
          <a:lstStyle/>
          <a:p>
            <a:pPr algn="ctr"/>
            <a:endParaRPr lang="en-US" dirty="0"/>
          </a:p>
        </p:txBody>
      </p:sp>
      <p:grpSp>
        <p:nvGrpSpPr>
          <p:cNvPr id="346" name="Group 345">
            <a:extLst>
              <a:ext uri="{FF2B5EF4-FFF2-40B4-BE49-F238E27FC236}">
                <a16:creationId xmlns:a16="http://schemas.microsoft.com/office/drawing/2014/main" id="{4C812B6A-7CB3-18E3-891B-523BB73B3637}"/>
              </a:ext>
            </a:extLst>
          </p:cNvPr>
          <p:cNvGrpSpPr/>
          <p:nvPr/>
        </p:nvGrpSpPr>
        <p:grpSpPr>
          <a:xfrm>
            <a:off x="7148208" y="2821908"/>
            <a:ext cx="3071146" cy="2010579"/>
            <a:chOff x="1236078" y="1924112"/>
            <a:chExt cx="3071146" cy="2010579"/>
          </a:xfrm>
        </p:grpSpPr>
        <p:sp>
          <p:nvSpPr>
            <p:cNvPr id="347" name="Freeform: Shape 346">
              <a:extLst>
                <a:ext uri="{FF2B5EF4-FFF2-40B4-BE49-F238E27FC236}">
                  <a16:creationId xmlns:a16="http://schemas.microsoft.com/office/drawing/2014/main" id="{8E609B5D-D74E-7376-ECD8-07CC3487C968}"/>
                </a:ext>
              </a:extLst>
            </p:cNvPr>
            <p:cNvSpPr/>
            <p:nvPr/>
          </p:nvSpPr>
          <p:spPr bwMode="auto">
            <a:xfrm>
              <a:off x="1447030" y="2309091"/>
              <a:ext cx="2860194" cy="1625600"/>
            </a:xfrm>
            <a:custGeom>
              <a:avLst/>
              <a:gdLst>
                <a:gd name="connsiteX0" fmla="*/ 2860194 w 2860194"/>
                <a:gd name="connsiteY0" fmla="*/ 1625600 h 1625600"/>
                <a:gd name="connsiteX1" fmla="*/ 1379297 w 2860194"/>
                <a:gd name="connsiteY1" fmla="*/ 1625600 h 1625600"/>
                <a:gd name="connsiteX2" fmla="*/ 1379297 w 2860194"/>
                <a:gd name="connsiteY2" fmla="*/ 1604048 h 1625600"/>
                <a:gd name="connsiteX3" fmla="*/ 1345431 w 2860194"/>
                <a:gd name="connsiteY3" fmla="*/ 1604048 h 1625600"/>
                <a:gd name="connsiteX4" fmla="*/ 1345431 w 2860194"/>
                <a:gd name="connsiteY4" fmla="*/ 1579418 h 1625600"/>
                <a:gd name="connsiteX5" fmla="*/ 1219200 w 2860194"/>
                <a:gd name="connsiteY5" fmla="*/ 1579418 h 1625600"/>
                <a:gd name="connsiteX6" fmla="*/ 1219200 w 2860194"/>
                <a:gd name="connsiteY6" fmla="*/ 1530157 h 1625600"/>
                <a:gd name="connsiteX7" fmla="*/ 935952 w 2860194"/>
                <a:gd name="connsiteY7" fmla="*/ 1530157 h 1625600"/>
                <a:gd name="connsiteX8" fmla="*/ 935952 w 2860194"/>
                <a:gd name="connsiteY8" fmla="*/ 1493212 h 1625600"/>
                <a:gd name="connsiteX9" fmla="*/ 880534 w 2860194"/>
                <a:gd name="connsiteY9" fmla="*/ 1493212 h 1625600"/>
                <a:gd name="connsiteX10" fmla="*/ 880534 w 2860194"/>
                <a:gd name="connsiteY10" fmla="*/ 1437794 h 1625600"/>
                <a:gd name="connsiteX11" fmla="*/ 803564 w 2860194"/>
                <a:gd name="connsiteY11" fmla="*/ 1437794 h 1625600"/>
                <a:gd name="connsiteX12" fmla="*/ 803564 w 2860194"/>
                <a:gd name="connsiteY12" fmla="*/ 1403927 h 1625600"/>
                <a:gd name="connsiteX13" fmla="*/ 701964 w 2860194"/>
                <a:gd name="connsiteY13" fmla="*/ 1403927 h 1625600"/>
                <a:gd name="connsiteX14" fmla="*/ 701964 w 2860194"/>
                <a:gd name="connsiteY14" fmla="*/ 1320800 h 1625600"/>
                <a:gd name="connsiteX15" fmla="*/ 621915 w 2860194"/>
                <a:gd name="connsiteY15" fmla="*/ 1320800 h 1625600"/>
                <a:gd name="connsiteX16" fmla="*/ 621915 w 2860194"/>
                <a:gd name="connsiteY16" fmla="*/ 1237673 h 1625600"/>
                <a:gd name="connsiteX17" fmla="*/ 532631 w 2860194"/>
                <a:gd name="connsiteY17" fmla="*/ 1237673 h 1625600"/>
                <a:gd name="connsiteX18" fmla="*/ 532631 w 2860194"/>
                <a:gd name="connsiteY18" fmla="*/ 1194570 h 1625600"/>
                <a:gd name="connsiteX19" fmla="*/ 508000 w 2860194"/>
                <a:gd name="connsiteY19" fmla="*/ 1194570 h 1625600"/>
                <a:gd name="connsiteX20" fmla="*/ 508000 w 2860194"/>
                <a:gd name="connsiteY20" fmla="*/ 1148388 h 1625600"/>
                <a:gd name="connsiteX21" fmla="*/ 495685 w 2860194"/>
                <a:gd name="connsiteY21" fmla="*/ 1148388 h 1625600"/>
                <a:gd name="connsiteX22" fmla="*/ 495685 w 2860194"/>
                <a:gd name="connsiteY22" fmla="*/ 1099127 h 1625600"/>
                <a:gd name="connsiteX23" fmla="*/ 486449 w 2860194"/>
                <a:gd name="connsiteY23" fmla="*/ 1099127 h 1625600"/>
                <a:gd name="connsiteX24" fmla="*/ 486449 w 2860194"/>
                <a:gd name="connsiteY24" fmla="*/ 1056024 h 1625600"/>
                <a:gd name="connsiteX25" fmla="*/ 477212 w 2860194"/>
                <a:gd name="connsiteY25" fmla="*/ 1056024 h 1625600"/>
                <a:gd name="connsiteX26" fmla="*/ 477212 w 2860194"/>
                <a:gd name="connsiteY26" fmla="*/ 1031394 h 1625600"/>
                <a:gd name="connsiteX27" fmla="*/ 387928 w 2860194"/>
                <a:gd name="connsiteY27" fmla="*/ 1031394 h 1625600"/>
                <a:gd name="connsiteX28" fmla="*/ 387928 w 2860194"/>
                <a:gd name="connsiteY28" fmla="*/ 985212 h 1625600"/>
                <a:gd name="connsiteX29" fmla="*/ 360218 w 2860194"/>
                <a:gd name="connsiteY29" fmla="*/ 985212 h 1625600"/>
                <a:gd name="connsiteX30" fmla="*/ 360218 w 2860194"/>
                <a:gd name="connsiteY30" fmla="*/ 951345 h 1625600"/>
                <a:gd name="connsiteX31" fmla="*/ 335588 w 2860194"/>
                <a:gd name="connsiteY31" fmla="*/ 951345 h 1625600"/>
                <a:gd name="connsiteX32" fmla="*/ 335588 w 2860194"/>
                <a:gd name="connsiteY32" fmla="*/ 874376 h 1625600"/>
                <a:gd name="connsiteX33" fmla="*/ 289406 w 2860194"/>
                <a:gd name="connsiteY33" fmla="*/ 874376 h 1625600"/>
                <a:gd name="connsiteX34" fmla="*/ 289406 w 2860194"/>
                <a:gd name="connsiteY34" fmla="*/ 843588 h 1625600"/>
                <a:gd name="connsiteX35" fmla="*/ 261697 w 2860194"/>
                <a:gd name="connsiteY35" fmla="*/ 843588 h 1625600"/>
                <a:gd name="connsiteX36" fmla="*/ 261697 w 2860194"/>
                <a:gd name="connsiteY36" fmla="*/ 812800 h 1625600"/>
                <a:gd name="connsiteX37" fmla="*/ 246303 w 2860194"/>
                <a:gd name="connsiteY37" fmla="*/ 812800 h 1625600"/>
                <a:gd name="connsiteX38" fmla="*/ 246303 w 2860194"/>
                <a:gd name="connsiteY38" fmla="*/ 760461 h 1625600"/>
                <a:gd name="connsiteX39" fmla="*/ 240146 w 2860194"/>
                <a:gd name="connsiteY39" fmla="*/ 760461 h 1625600"/>
                <a:gd name="connsiteX40" fmla="*/ 240146 w 2860194"/>
                <a:gd name="connsiteY40" fmla="*/ 717357 h 1625600"/>
                <a:gd name="connsiteX41" fmla="*/ 224752 w 2860194"/>
                <a:gd name="connsiteY41" fmla="*/ 717357 h 1625600"/>
                <a:gd name="connsiteX42" fmla="*/ 224752 w 2860194"/>
                <a:gd name="connsiteY42" fmla="*/ 692727 h 1625600"/>
                <a:gd name="connsiteX43" fmla="*/ 215515 w 2860194"/>
                <a:gd name="connsiteY43" fmla="*/ 692727 h 1625600"/>
                <a:gd name="connsiteX44" fmla="*/ 215515 w 2860194"/>
                <a:gd name="connsiteY44" fmla="*/ 661939 h 1625600"/>
                <a:gd name="connsiteX45" fmla="*/ 200122 w 2860194"/>
                <a:gd name="connsiteY45" fmla="*/ 661939 h 1625600"/>
                <a:gd name="connsiteX46" fmla="*/ 200122 w 2860194"/>
                <a:gd name="connsiteY46" fmla="*/ 578812 h 1625600"/>
                <a:gd name="connsiteX47" fmla="*/ 163176 w 2860194"/>
                <a:gd name="connsiteY47" fmla="*/ 578812 h 1625600"/>
                <a:gd name="connsiteX48" fmla="*/ 163176 w 2860194"/>
                <a:gd name="connsiteY48" fmla="*/ 548024 h 1625600"/>
                <a:gd name="connsiteX49" fmla="*/ 144703 w 2860194"/>
                <a:gd name="connsiteY49" fmla="*/ 548024 h 1625600"/>
                <a:gd name="connsiteX50" fmla="*/ 144703 w 2860194"/>
                <a:gd name="connsiteY50" fmla="*/ 474133 h 1625600"/>
                <a:gd name="connsiteX51" fmla="*/ 126231 w 2860194"/>
                <a:gd name="connsiteY51" fmla="*/ 474133 h 1625600"/>
                <a:gd name="connsiteX52" fmla="*/ 126231 w 2860194"/>
                <a:gd name="connsiteY52" fmla="*/ 418715 h 1625600"/>
                <a:gd name="connsiteX53" fmla="*/ 116994 w 2860194"/>
                <a:gd name="connsiteY53" fmla="*/ 418715 h 1625600"/>
                <a:gd name="connsiteX54" fmla="*/ 116994 w 2860194"/>
                <a:gd name="connsiteY54" fmla="*/ 391006 h 1625600"/>
                <a:gd name="connsiteX55" fmla="*/ 107758 w 2860194"/>
                <a:gd name="connsiteY55" fmla="*/ 391006 h 1625600"/>
                <a:gd name="connsiteX56" fmla="*/ 107758 w 2860194"/>
                <a:gd name="connsiteY56" fmla="*/ 298642 h 1625600"/>
                <a:gd name="connsiteX57" fmla="*/ 98522 w 2860194"/>
                <a:gd name="connsiteY57" fmla="*/ 298642 h 1625600"/>
                <a:gd name="connsiteX58" fmla="*/ 98522 w 2860194"/>
                <a:gd name="connsiteY58" fmla="*/ 218594 h 1625600"/>
                <a:gd name="connsiteX59" fmla="*/ 70812 w 2860194"/>
                <a:gd name="connsiteY59" fmla="*/ 218594 h 1625600"/>
                <a:gd name="connsiteX60" fmla="*/ 70812 w 2860194"/>
                <a:gd name="connsiteY60" fmla="*/ 178570 h 1625600"/>
                <a:gd name="connsiteX61" fmla="*/ 43103 w 2860194"/>
                <a:gd name="connsiteY61" fmla="*/ 178570 h 1625600"/>
                <a:gd name="connsiteX62" fmla="*/ 43103 w 2860194"/>
                <a:gd name="connsiteY62" fmla="*/ 153939 h 1625600"/>
                <a:gd name="connsiteX63" fmla="*/ 27709 w 2860194"/>
                <a:gd name="connsiteY63" fmla="*/ 153939 h 1625600"/>
                <a:gd name="connsiteX64" fmla="*/ 27709 w 2860194"/>
                <a:gd name="connsiteY64" fmla="*/ 83127 h 1625600"/>
                <a:gd name="connsiteX65" fmla="*/ 12315 w 2860194"/>
                <a:gd name="connsiteY65" fmla="*/ 83127 h 1625600"/>
                <a:gd name="connsiteX66" fmla="*/ 12315 w 2860194"/>
                <a:gd name="connsiteY66" fmla="*/ 46182 h 1625600"/>
                <a:gd name="connsiteX67" fmla="*/ 0 w 2860194"/>
                <a:gd name="connsiteY67" fmla="*/ 46182 h 1625600"/>
                <a:gd name="connsiteX68" fmla="*/ 0 w 2860194"/>
                <a:gd name="connsiteY68" fmla="*/ 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860194" h="1625600">
                  <a:moveTo>
                    <a:pt x="2860194" y="1625600"/>
                  </a:moveTo>
                  <a:lnTo>
                    <a:pt x="1379297" y="1625600"/>
                  </a:lnTo>
                  <a:lnTo>
                    <a:pt x="1379297" y="1604048"/>
                  </a:lnTo>
                  <a:lnTo>
                    <a:pt x="1345431" y="1604048"/>
                  </a:lnTo>
                  <a:lnTo>
                    <a:pt x="1345431" y="1579418"/>
                  </a:lnTo>
                  <a:lnTo>
                    <a:pt x="1219200" y="1579418"/>
                  </a:lnTo>
                  <a:lnTo>
                    <a:pt x="1219200" y="1530157"/>
                  </a:lnTo>
                  <a:lnTo>
                    <a:pt x="935952" y="1530157"/>
                  </a:lnTo>
                  <a:lnTo>
                    <a:pt x="935952" y="1493212"/>
                  </a:lnTo>
                  <a:lnTo>
                    <a:pt x="880534" y="1493212"/>
                  </a:lnTo>
                  <a:lnTo>
                    <a:pt x="880534" y="1437794"/>
                  </a:lnTo>
                  <a:lnTo>
                    <a:pt x="803564" y="1437794"/>
                  </a:lnTo>
                  <a:lnTo>
                    <a:pt x="803564" y="1403927"/>
                  </a:lnTo>
                  <a:lnTo>
                    <a:pt x="701964" y="1403927"/>
                  </a:lnTo>
                  <a:lnTo>
                    <a:pt x="701964" y="1320800"/>
                  </a:lnTo>
                  <a:lnTo>
                    <a:pt x="621915" y="1320800"/>
                  </a:lnTo>
                  <a:lnTo>
                    <a:pt x="621915" y="1237673"/>
                  </a:lnTo>
                  <a:lnTo>
                    <a:pt x="532631" y="1237673"/>
                  </a:lnTo>
                  <a:lnTo>
                    <a:pt x="532631" y="1194570"/>
                  </a:lnTo>
                  <a:lnTo>
                    <a:pt x="508000" y="1194570"/>
                  </a:lnTo>
                  <a:lnTo>
                    <a:pt x="508000" y="1148388"/>
                  </a:lnTo>
                  <a:lnTo>
                    <a:pt x="495685" y="1148388"/>
                  </a:lnTo>
                  <a:lnTo>
                    <a:pt x="495685" y="1099127"/>
                  </a:lnTo>
                  <a:lnTo>
                    <a:pt x="486449" y="1099127"/>
                  </a:lnTo>
                  <a:lnTo>
                    <a:pt x="486449" y="1056024"/>
                  </a:lnTo>
                  <a:lnTo>
                    <a:pt x="477212" y="1056024"/>
                  </a:lnTo>
                  <a:lnTo>
                    <a:pt x="477212" y="1031394"/>
                  </a:lnTo>
                  <a:lnTo>
                    <a:pt x="387928" y="1031394"/>
                  </a:lnTo>
                  <a:lnTo>
                    <a:pt x="387928" y="985212"/>
                  </a:lnTo>
                  <a:lnTo>
                    <a:pt x="360218" y="985212"/>
                  </a:lnTo>
                  <a:lnTo>
                    <a:pt x="360218" y="951345"/>
                  </a:lnTo>
                  <a:lnTo>
                    <a:pt x="335588" y="951345"/>
                  </a:lnTo>
                  <a:lnTo>
                    <a:pt x="335588" y="874376"/>
                  </a:lnTo>
                  <a:lnTo>
                    <a:pt x="289406" y="874376"/>
                  </a:lnTo>
                  <a:lnTo>
                    <a:pt x="289406" y="843588"/>
                  </a:lnTo>
                  <a:lnTo>
                    <a:pt x="261697" y="843588"/>
                  </a:lnTo>
                  <a:lnTo>
                    <a:pt x="261697" y="812800"/>
                  </a:lnTo>
                  <a:lnTo>
                    <a:pt x="246303" y="812800"/>
                  </a:lnTo>
                  <a:lnTo>
                    <a:pt x="246303" y="760461"/>
                  </a:lnTo>
                  <a:lnTo>
                    <a:pt x="240146" y="760461"/>
                  </a:lnTo>
                  <a:lnTo>
                    <a:pt x="240146" y="717357"/>
                  </a:lnTo>
                  <a:lnTo>
                    <a:pt x="224752" y="717357"/>
                  </a:lnTo>
                  <a:lnTo>
                    <a:pt x="224752" y="692727"/>
                  </a:lnTo>
                  <a:lnTo>
                    <a:pt x="215515" y="692727"/>
                  </a:lnTo>
                  <a:lnTo>
                    <a:pt x="215515" y="661939"/>
                  </a:lnTo>
                  <a:lnTo>
                    <a:pt x="200122" y="661939"/>
                  </a:lnTo>
                  <a:lnTo>
                    <a:pt x="200122" y="578812"/>
                  </a:lnTo>
                  <a:lnTo>
                    <a:pt x="163176" y="578812"/>
                  </a:lnTo>
                  <a:lnTo>
                    <a:pt x="163176" y="548024"/>
                  </a:lnTo>
                  <a:lnTo>
                    <a:pt x="144703" y="548024"/>
                  </a:lnTo>
                  <a:lnTo>
                    <a:pt x="144703" y="474133"/>
                  </a:lnTo>
                  <a:lnTo>
                    <a:pt x="126231" y="474133"/>
                  </a:lnTo>
                  <a:lnTo>
                    <a:pt x="126231" y="418715"/>
                  </a:lnTo>
                  <a:lnTo>
                    <a:pt x="116994" y="418715"/>
                  </a:lnTo>
                  <a:lnTo>
                    <a:pt x="116994" y="391006"/>
                  </a:lnTo>
                  <a:lnTo>
                    <a:pt x="107758" y="391006"/>
                  </a:lnTo>
                  <a:lnTo>
                    <a:pt x="107758" y="298642"/>
                  </a:lnTo>
                  <a:lnTo>
                    <a:pt x="98522" y="298642"/>
                  </a:lnTo>
                  <a:lnTo>
                    <a:pt x="98522" y="218594"/>
                  </a:lnTo>
                  <a:lnTo>
                    <a:pt x="70812" y="218594"/>
                  </a:lnTo>
                  <a:lnTo>
                    <a:pt x="70812" y="178570"/>
                  </a:lnTo>
                  <a:lnTo>
                    <a:pt x="43103" y="178570"/>
                  </a:lnTo>
                  <a:lnTo>
                    <a:pt x="43103" y="153939"/>
                  </a:lnTo>
                  <a:lnTo>
                    <a:pt x="27709" y="153939"/>
                  </a:lnTo>
                  <a:lnTo>
                    <a:pt x="27709" y="83127"/>
                  </a:lnTo>
                  <a:lnTo>
                    <a:pt x="12315" y="83127"/>
                  </a:lnTo>
                  <a:lnTo>
                    <a:pt x="12315" y="46182"/>
                  </a:lnTo>
                  <a:lnTo>
                    <a:pt x="0" y="46182"/>
                  </a:lnTo>
                  <a:lnTo>
                    <a:pt x="0" y="0"/>
                  </a:lnTo>
                </a:path>
              </a:pathLst>
            </a:custGeom>
            <a:noFill/>
            <a:ln w="28575">
              <a:solidFill>
                <a:schemeClr val="accent3"/>
              </a:solidFill>
              <a:miter lim="800000"/>
              <a:headEnd/>
              <a:tailEnd/>
            </a:ln>
          </p:spPr>
          <p:txBody>
            <a:bodyPr rtlCol="0" anchor="ctr"/>
            <a:lstStyle/>
            <a:p>
              <a:pPr algn="ctr"/>
              <a:endParaRPr lang="en-US" dirty="0"/>
            </a:p>
          </p:txBody>
        </p:sp>
        <p:sp>
          <p:nvSpPr>
            <p:cNvPr id="348" name="Freeform: Shape 347">
              <a:extLst>
                <a:ext uri="{FF2B5EF4-FFF2-40B4-BE49-F238E27FC236}">
                  <a16:creationId xmlns:a16="http://schemas.microsoft.com/office/drawing/2014/main" id="{5932612C-497F-043D-D82F-A69AF68424B9}"/>
                </a:ext>
              </a:extLst>
            </p:cNvPr>
            <p:cNvSpPr/>
            <p:nvPr/>
          </p:nvSpPr>
          <p:spPr bwMode="auto">
            <a:xfrm>
              <a:off x="1236078" y="1924112"/>
              <a:ext cx="205517" cy="411033"/>
            </a:xfrm>
            <a:custGeom>
              <a:avLst/>
              <a:gdLst>
                <a:gd name="connsiteX0" fmla="*/ 205517 w 205517"/>
                <a:gd name="connsiteY0" fmla="*/ 411033 h 411033"/>
                <a:gd name="connsiteX1" fmla="*/ 205517 w 205517"/>
                <a:gd name="connsiteY1" fmla="*/ 360399 h 411033"/>
                <a:gd name="connsiteX2" fmla="*/ 184667 w 205517"/>
                <a:gd name="connsiteY2" fmla="*/ 360399 h 411033"/>
                <a:gd name="connsiteX3" fmla="*/ 184667 w 205517"/>
                <a:gd name="connsiteY3" fmla="*/ 330614 h 411033"/>
                <a:gd name="connsiteX4" fmla="*/ 166796 w 205517"/>
                <a:gd name="connsiteY4" fmla="*/ 330614 h 411033"/>
                <a:gd name="connsiteX5" fmla="*/ 166796 w 205517"/>
                <a:gd name="connsiteY5" fmla="*/ 300829 h 411033"/>
                <a:gd name="connsiteX6" fmla="*/ 131054 w 205517"/>
                <a:gd name="connsiteY6" fmla="*/ 300829 h 411033"/>
                <a:gd name="connsiteX7" fmla="*/ 131054 w 205517"/>
                <a:gd name="connsiteY7" fmla="*/ 274022 h 411033"/>
                <a:gd name="connsiteX8" fmla="*/ 113183 w 205517"/>
                <a:gd name="connsiteY8" fmla="*/ 274022 h 411033"/>
                <a:gd name="connsiteX9" fmla="*/ 113183 w 205517"/>
                <a:gd name="connsiteY9" fmla="*/ 172753 h 411033"/>
                <a:gd name="connsiteX10" fmla="*/ 92334 w 205517"/>
                <a:gd name="connsiteY10" fmla="*/ 172753 h 411033"/>
                <a:gd name="connsiteX11" fmla="*/ 92334 w 205517"/>
                <a:gd name="connsiteY11" fmla="*/ 92334 h 411033"/>
                <a:gd name="connsiteX12" fmla="*/ 71484 w 205517"/>
                <a:gd name="connsiteY12" fmla="*/ 92334 h 411033"/>
                <a:gd name="connsiteX13" fmla="*/ 71484 w 205517"/>
                <a:gd name="connsiteY13" fmla="*/ 53613 h 411033"/>
                <a:gd name="connsiteX14" fmla="*/ 56592 w 205517"/>
                <a:gd name="connsiteY14" fmla="*/ 53613 h 411033"/>
                <a:gd name="connsiteX15" fmla="*/ 56592 w 205517"/>
                <a:gd name="connsiteY15" fmla="*/ 29785 h 411033"/>
                <a:gd name="connsiteX16" fmla="*/ 38721 w 205517"/>
                <a:gd name="connsiteY16" fmla="*/ 29785 h 411033"/>
                <a:gd name="connsiteX17" fmla="*/ 38721 w 205517"/>
                <a:gd name="connsiteY17" fmla="*/ 0 h 411033"/>
                <a:gd name="connsiteX18" fmla="*/ 0 w 205517"/>
                <a:gd name="connsiteY18" fmla="*/ 0 h 41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517" h="411033">
                  <a:moveTo>
                    <a:pt x="205517" y="411033"/>
                  </a:moveTo>
                  <a:lnTo>
                    <a:pt x="205517" y="360399"/>
                  </a:lnTo>
                  <a:lnTo>
                    <a:pt x="184667" y="360399"/>
                  </a:lnTo>
                  <a:lnTo>
                    <a:pt x="184667" y="330614"/>
                  </a:lnTo>
                  <a:lnTo>
                    <a:pt x="166796" y="330614"/>
                  </a:lnTo>
                  <a:lnTo>
                    <a:pt x="166796" y="300829"/>
                  </a:lnTo>
                  <a:lnTo>
                    <a:pt x="131054" y="300829"/>
                  </a:lnTo>
                  <a:lnTo>
                    <a:pt x="131054" y="274022"/>
                  </a:lnTo>
                  <a:lnTo>
                    <a:pt x="113183" y="274022"/>
                  </a:lnTo>
                  <a:lnTo>
                    <a:pt x="113183" y="172753"/>
                  </a:lnTo>
                  <a:lnTo>
                    <a:pt x="92334" y="172753"/>
                  </a:lnTo>
                  <a:lnTo>
                    <a:pt x="92334" y="92334"/>
                  </a:lnTo>
                  <a:lnTo>
                    <a:pt x="71484" y="92334"/>
                  </a:lnTo>
                  <a:lnTo>
                    <a:pt x="71484" y="53613"/>
                  </a:lnTo>
                  <a:lnTo>
                    <a:pt x="56592" y="53613"/>
                  </a:lnTo>
                  <a:lnTo>
                    <a:pt x="56592" y="29785"/>
                  </a:lnTo>
                  <a:lnTo>
                    <a:pt x="38721" y="29785"/>
                  </a:lnTo>
                  <a:lnTo>
                    <a:pt x="38721" y="0"/>
                  </a:lnTo>
                  <a:lnTo>
                    <a:pt x="0" y="0"/>
                  </a:lnTo>
                </a:path>
              </a:pathLst>
            </a:custGeom>
            <a:noFill/>
            <a:ln w="28575">
              <a:solidFill>
                <a:schemeClr val="accent3"/>
              </a:solidFill>
              <a:miter lim="800000"/>
              <a:headEnd/>
              <a:tailEnd/>
            </a:ln>
          </p:spPr>
          <p:txBody>
            <a:bodyPr rtlCol="0" anchor="ctr"/>
            <a:lstStyle/>
            <a:p>
              <a:pPr algn="ctr"/>
              <a:endParaRPr lang="en-US" dirty="0"/>
            </a:p>
          </p:txBody>
        </p:sp>
      </p:grpSp>
      <p:sp>
        <p:nvSpPr>
          <p:cNvPr id="363" name="TextBox 362">
            <a:extLst>
              <a:ext uri="{FF2B5EF4-FFF2-40B4-BE49-F238E27FC236}">
                <a16:creationId xmlns:a16="http://schemas.microsoft.com/office/drawing/2014/main" id="{232B80B0-7762-338C-AF63-A2B01BF67C54}"/>
              </a:ext>
            </a:extLst>
          </p:cNvPr>
          <p:cNvSpPr txBox="1"/>
          <p:nvPr/>
        </p:nvSpPr>
        <p:spPr bwMode="auto">
          <a:xfrm>
            <a:off x="7658653" y="2897489"/>
            <a:ext cx="991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12-mo rate</a:t>
            </a:r>
          </a:p>
        </p:txBody>
      </p:sp>
      <p:sp>
        <p:nvSpPr>
          <p:cNvPr id="364" name="TextBox 363">
            <a:extLst>
              <a:ext uri="{FF2B5EF4-FFF2-40B4-BE49-F238E27FC236}">
                <a16:creationId xmlns:a16="http://schemas.microsoft.com/office/drawing/2014/main" id="{4011D917-D770-5E34-A57F-EB1D44E580A9}"/>
              </a:ext>
            </a:extLst>
          </p:cNvPr>
          <p:cNvSpPr txBox="1"/>
          <p:nvPr/>
        </p:nvSpPr>
        <p:spPr bwMode="auto">
          <a:xfrm>
            <a:off x="8724518" y="3066885"/>
            <a:ext cx="991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24-mo rate</a:t>
            </a:r>
          </a:p>
        </p:txBody>
      </p:sp>
      <p:sp>
        <p:nvSpPr>
          <p:cNvPr id="365" name="TextBox 364">
            <a:extLst>
              <a:ext uri="{FF2B5EF4-FFF2-40B4-BE49-F238E27FC236}">
                <a16:creationId xmlns:a16="http://schemas.microsoft.com/office/drawing/2014/main" id="{4617C33D-3558-9EBC-FC7C-7B9BC4DC2115}"/>
              </a:ext>
            </a:extLst>
          </p:cNvPr>
          <p:cNvSpPr txBox="1"/>
          <p:nvPr/>
        </p:nvSpPr>
        <p:spPr bwMode="auto">
          <a:xfrm>
            <a:off x="9801625" y="3169947"/>
            <a:ext cx="991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36-mo rate</a:t>
            </a:r>
          </a:p>
        </p:txBody>
      </p:sp>
      <p:sp>
        <p:nvSpPr>
          <p:cNvPr id="368" name="TextBox 367">
            <a:extLst>
              <a:ext uri="{FF2B5EF4-FFF2-40B4-BE49-F238E27FC236}">
                <a16:creationId xmlns:a16="http://schemas.microsoft.com/office/drawing/2014/main" id="{38A5EB9E-07BF-D485-75E7-A527BBA10A94}"/>
              </a:ext>
            </a:extLst>
          </p:cNvPr>
          <p:cNvSpPr txBox="1"/>
          <p:nvPr/>
        </p:nvSpPr>
        <p:spPr bwMode="auto">
          <a:xfrm>
            <a:off x="9477933" y="3507994"/>
            <a:ext cx="606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spcAft>
                <a:spcPct val="0"/>
              </a:spcAft>
            </a:pPr>
            <a:r>
              <a:rPr lang="en-US" sz="1400" b="1" dirty="0">
                <a:solidFill>
                  <a:schemeClr val="accent1"/>
                </a:solidFill>
              </a:rPr>
              <a:t>69%</a:t>
            </a:r>
          </a:p>
        </p:txBody>
      </p:sp>
      <p:sp>
        <p:nvSpPr>
          <p:cNvPr id="369" name="TextBox 368">
            <a:extLst>
              <a:ext uri="{FF2B5EF4-FFF2-40B4-BE49-F238E27FC236}">
                <a16:creationId xmlns:a16="http://schemas.microsoft.com/office/drawing/2014/main" id="{EB8AC00D-D2FF-7295-1C71-257A742254FD}"/>
              </a:ext>
            </a:extLst>
          </p:cNvPr>
          <p:cNvSpPr txBox="1"/>
          <p:nvPr/>
        </p:nvSpPr>
        <p:spPr bwMode="auto">
          <a:xfrm>
            <a:off x="8942074" y="3477724"/>
            <a:ext cx="606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spcAft>
                <a:spcPct val="0"/>
              </a:spcAft>
            </a:pPr>
            <a:r>
              <a:rPr lang="en-US" sz="1400" b="1" dirty="0">
                <a:solidFill>
                  <a:schemeClr val="accent1"/>
                </a:solidFill>
              </a:rPr>
              <a:t>74%</a:t>
            </a:r>
          </a:p>
        </p:txBody>
      </p:sp>
      <p:sp>
        <p:nvSpPr>
          <p:cNvPr id="370" name="TextBox 369">
            <a:extLst>
              <a:ext uri="{FF2B5EF4-FFF2-40B4-BE49-F238E27FC236}">
                <a16:creationId xmlns:a16="http://schemas.microsoft.com/office/drawing/2014/main" id="{9E5C0D38-D409-C301-D17A-B3CB122A44FE}"/>
              </a:ext>
            </a:extLst>
          </p:cNvPr>
          <p:cNvSpPr txBox="1"/>
          <p:nvPr/>
        </p:nvSpPr>
        <p:spPr bwMode="auto">
          <a:xfrm>
            <a:off x="8012008" y="3323836"/>
            <a:ext cx="606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spcAft>
                <a:spcPct val="0"/>
              </a:spcAft>
            </a:pPr>
            <a:r>
              <a:rPr lang="en-US" sz="1400" b="1" dirty="0">
                <a:solidFill>
                  <a:schemeClr val="accent1"/>
                </a:solidFill>
              </a:rPr>
              <a:t>79%</a:t>
            </a:r>
          </a:p>
        </p:txBody>
      </p:sp>
      <p:sp>
        <p:nvSpPr>
          <p:cNvPr id="371" name="TextBox 370">
            <a:extLst>
              <a:ext uri="{FF2B5EF4-FFF2-40B4-BE49-F238E27FC236}">
                <a16:creationId xmlns:a16="http://schemas.microsoft.com/office/drawing/2014/main" id="{0D75D1EF-446D-B681-1D82-35AE9C36BD6C}"/>
              </a:ext>
            </a:extLst>
          </p:cNvPr>
          <p:cNvSpPr txBox="1"/>
          <p:nvPr/>
        </p:nvSpPr>
        <p:spPr bwMode="auto">
          <a:xfrm>
            <a:off x="8001461" y="4331421"/>
            <a:ext cx="606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spcAft>
                <a:spcPct val="0"/>
              </a:spcAft>
            </a:pPr>
            <a:r>
              <a:rPr lang="en-US" sz="1400" b="1" dirty="0">
                <a:solidFill>
                  <a:schemeClr val="accent3"/>
                </a:solidFill>
              </a:rPr>
              <a:t>22%</a:t>
            </a:r>
          </a:p>
        </p:txBody>
      </p:sp>
      <p:sp>
        <p:nvSpPr>
          <p:cNvPr id="372" name="TextBox 371">
            <a:extLst>
              <a:ext uri="{FF2B5EF4-FFF2-40B4-BE49-F238E27FC236}">
                <a16:creationId xmlns:a16="http://schemas.microsoft.com/office/drawing/2014/main" id="{C8DCE26B-4914-D676-493B-FD77A680FB22}"/>
              </a:ext>
            </a:extLst>
          </p:cNvPr>
          <p:cNvSpPr txBox="1"/>
          <p:nvPr/>
        </p:nvSpPr>
        <p:spPr bwMode="auto">
          <a:xfrm>
            <a:off x="8920402" y="4512983"/>
            <a:ext cx="606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spcAft>
                <a:spcPct val="0"/>
              </a:spcAft>
            </a:pPr>
            <a:r>
              <a:rPr lang="en-US" sz="1400" b="1" dirty="0">
                <a:solidFill>
                  <a:schemeClr val="accent3"/>
                </a:solidFill>
              </a:rPr>
              <a:t>11%</a:t>
            </a:r>
          </a:p>
        </p:txBody>
      </p:sp>
      <p:sp>
        <p:nvSpPr>
          <p:cNvPr id="373" name="TextBox 372">
            <a:extLst>
              <a:ext uri="{FF2B5EF4-FFF2-40B4-BE49-F238E27FC236}">
                <a16:creationId xmlns:a16="http://schemas.microsoft.com/office/drawing/2014/main" id="{7A27532E-E15F-A13D-3CBA-AFED22E0AB77}"/>
              </a:ext>
            </a:extLst>
          </p:cNvPr>
          <p:cNvSpPr txBox="1"/>
          <p:nvPr/>
        </p:nvSpPr>
        <p:spPr bwMode="auto">
          <a:xfrm>
            <a:off x="9885508" y="4512983"/>
            <a:ext cx="606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spcAft>
                <a:spcPct val="0"/>
              </a:spcAft>
            </a:pPr>
            <a:r>
              <a:rPr lang="en-US" sz="1400" b="1" dirty="0">
                <a:solidFill>
                  <a:schemeClr val="accent3"/>
                </a:solidFill>
              </a:rPr>
              <a:t>11%</a:t>
            </a:r>
          </a:p>
        </p:txBody>
      </p:sp>
      <p:sp>
        <p:nvSpPr>
          <p:cNvPr id="376" name="TextBox 375">
            <a:extLst>
              <a:ext uri="{FF2B5EF4-FFF2-40B4-BE49-F238E27FC236}">
                <a16:creationId xmlns:a16="http://schemas.microsoft.com/office/drawing/2014/main" id="{74EB432E-EB8D-C960-7C81-5749E7C2C3D9}"/>
              </a:ext>
            </a:extLst>
          </p:cNvPr>
          <p:cNvSpPr txBox="1"/>
          <p:nvPr/>
        </p:nvSpPr>
        <p:spPr bwMode="auto">
          <a:xfrm>
            <a:off x="7137539" y="4799002"/>
            <a:ext cx="429768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lang="en-US" sz="1600" b="0" noProof="0" dirty="0">
                <a:solidFill>
                  <a:schemeClr val="bg1"/>
                </a:solidFill>
                <a:effectLst/>
                <a:latin typeface="Calibri" panose="020F0502020204030204" pitchFamily="34" charset="0"/>
                <a:ea typeface="Calibri"/>
                <a:cs typeface="Arial" panose="020B0604020202020204" pitchFamily="34" charset="0"/>
              </a:rPr>
              <a:t>HR: 0.21 (95% CI: 0.14-0.31)</a:t>
            </a:r>
          </a:p>
        </p:txBody>
      </p:sp>
      <p:sp>
        <p:nvSpPr>
          <p:cNvPr id="34" name="TextBox 33">
            <a:extLst>
              <a:ext uri="{FF2B5EF4-FFF2-40B4-BE49-F238E27FC236}">
                <a16:creationId xmlns:a16="http://schemas.microsoft.com/office/drawing/2014/main" id="{D9ADEAD1-4962-70F9-DF09-FE38A7E5B715}"/>
              </a:ext>
            </a:extLst>
          </p:cNvPr>
          <p:cNvSpPr txBox="1"/>
          <p:nvPr/>
        </p:nvSpPr>
        <p:spPr bwMode="auto">
          <a:xfrm rot="16200000">
            <a:off x="363221" y="3667553"/>
            <a:ext cx="7289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PFS (%)</a:t>
            </a:r>
          </a:p>
        </p:txBody>
      </p:sp>
      <p:grpSp>
        <p:nvGrpSpPr>
          <p:cNvPr id="35" name="Group 34">
            <a:extLst>
              <a:ext uri="{FF2B5EF4-FFF2-40B4-BE49-F238E27FC236}">
                <a16:creationId xmlns:a16="http://schemas.microsoft.com/office/drawing/2014/main" id="{A4AF64B6-DE5D-1F99-5817-ACC71D9EEFAE}"/>
              </a:ext>
            </a:extLst>
          </p:cNvPr>
          <p:cNvGrpSpPr/>
          <p:nvPr/>
        </p:nvGrpSpPr>
        <p:grpSpPr>
          <a:xfrm>
            <a:off x="727680" y="2667122"/>
            <a:ext cx="458779" cy="2579925"/>
            <a:chOff x="782513" y="1763656"/>
            <a:chExt cx="458779" cy="2579925"/>
          </a:xfrm>
        </p:grpSpPr>
        <p:sp>
          <p:nvSpPr>
            <p:cNvPr id="36" name="TextBox 35">
              <a:extLst>
                <a:ext uri="{FF2B5EF4-FFF2-40B4-BE49-F238E27FC236}">
                  <a16:creationId xmlns:a16="http://schemas.microsoft.com/office/drawing/2014/main" id="{15FD0043-60CC-CCE3-D6E2-3321C14ECF05}"/>
                </a:ext>
              </a:extLst>
            </p:cNvPr>
            <p:cNvSpPr txBox="1"/>
            <p:nvPr/>
          </p:nvSpPr>
          <p:spPr bwMode="auto">
            <a:xfrm>
              <a:off x="782513" y="1763656"/>
              <a:ext cx="4587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37" name="TextBox 36">
              <a:extLst>
                <a:ext uri="{FF2B5EF4-FFF2-40B4-BE49-F238E27FC236}">
                  <a16:creationId xmlns:a16="http://schemas.microsoft.com/office/drawing/2014/main" id="{42B1B209-5474-0F46-0AAF-07A370F5E374}"/>
                </a:ext>
              </a:extLst>
            </p:cNvPr>
            <p:cNvSpPr txBox="1"/>
            <p:nvPr/>
          </p:nvSpPr>
          <p:spPr bwMode="auto">
            <a:xfrm>
              <a:off x="873884" y="221928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38" name="TextBox 37">
              <a:extLst>
                <a:ext uri="{FF2B5EF4-FFF2-40B4-BE49-F238E27FC236}">
                  <a16:creationId xmlns:a16="http://schemas.microsoft.com/office/drawing/2014/main" id="{196762C9-BFA0-DB6B-0A2E-73D4E81F9A5F}"/>
                </a:ext>
              </a:extLst>
            </p:cNvPr>
            <p:cNvSpPr txBox="1"/>
            <p:nvPr/>
          </p:nvSpPr>
          <p:spPr bwMode="auto">
            <a:xfrm>
              <a:off x="873884" y="264748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39" name="TextBox 38">
              <a:extLst>
                <a:ext uri="{FF2B5EF4-FFF2-40B4-BE49-F238E27FC236}">
                  <a16:creationId xmlns:a16="http://schemas.microsoft.com/office/drawing/2014/main" id="{973A1ABF-9F19-89DF-A479-05D3031CC358}"/>
                </a:ext>
              </a:extLst>
            </p:cNvPr>
            <p:cNvSpPr txBox="1"/>
            <p:nvPr/>
          </p:nvSpPr>
          <p:spPr bwMode="auto">
            <a:xfrm>
              <a:off x="873884" y="310311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40" name="TextBox 39">
              <a:extLst>
                <a:ext uri="{FF2B5EF4-FFF2-40B4-BE49-F238E27FC236}">
                  <a16:creationId xmlns:a16="http://schemas.microsoft.com/office/drawing/2014/main" id="{884D89C4-CD5C-8089-BF4F-6274069F611A}"/>
                </a:ext>
              </a:extLst>
            </p:cNvPr>
            <p:cNvSpPr txBox="1"/>
            <p:nvPr/>
          </p:nvSpPr>
          <p:spPr bwMode="auto">
            <a:xfrm>
              <a:off x="873884" y="358017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41" name="TextBox 40">
              <a:extLst>
                <a:ext uri="{FF2B5EF4-FFF2-40B4-BE49-F238E27FC236}">
                  <a16:creationId xmlns:a16="http://schemas.microsoft.com/office/drawing/2014/main" id="{386FF8B2-D2C3-EAB6-E521-2F0AA55ADBB6}"/>
                </a:ext>
              </a:extLst>
            </p:cNvPr>
            <p:cNvSpPr txBox="1"/>
            <p:nvPr/>
          </p:nvSpPr>
          <p:spPr bwMode="auto">
            <a:xfrm>
              <a:off x="965255" y="4035804"/>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grpSp>
      <p:grpSp>
        <p:nvGrpSpPr>
          <p:cNvPr id="43" name="Group 42">
            <a:extLst>
              <a:ext uri="{FF2B5EF4-FFF2-40B4-BE49-F238E27FC236}">
                <a16:creationId xmlns:a16="http://schemas.microsoft.com/office/drawing/2014/main" id="{35B160B3-6D15-D505-55BC-0C96E50EBA36}"/>
              </a:ext>
            </a:extLst>
          </p:cNvPr>
          <p:cNvGrpSpPr/>
          <p:nvPr/>
        </p:nvGrpSpPr>
        <p:grpSpPr>
          <a:xfrm>
            <a:off x="1022427" y="5130551"/>
            <a:ext cx="5058221" cy="307777"/>
            <a:chOff x="1079624" y="4229100"/>
            <a:chExt cx="5058221" cy="307777"/>
          </a:xfrm>
        </p:grpSpPr>
        <p:sp>
          <p:nvSpPr>
            <p:cNvPr id="44" name="TextBox 43">
              <a:extLst>
                <a:ext uri="{FF2B5EF4-FFF2-40B4-BE49-F238E27FC236}">
                  <a16:creationId xmlns:a16="http://schemas.microsoft.com/office/drawing/2014/main" id="{E135B6EF-1768-BF37-2CE4-3BC3B43AED3C}"/>
                </a:ext>
              </a:extLst>
            </p:cNvPr>
            <p:cNvSpPr txBox="1"/>
            <p:nvPr/>
          </p:nvSpPr>
          <p:spPr bwMode="auto">
            <a:xfrm>
              <a:off x="1079624"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45" name="TextBox 44">
              <a:extLst>
                <a:ext uri="{FF2B5EF4-FFF2-40B4-BE49-F238E27FC236}">
                  <a16:creationId xmlns:a16="http://schemas.microsoft.com/office/drawing/2014/main" id="{79D3603D-1829-60D3-71DD-1CCC971F56C7}"/>
                </a:ext>
              </a:extLst>
            </p:cNvPr>
            <p:cNvSpPr txBox="1"/>
            <p:nvPr/>
          </p:nvSpPr>
          <p:spPr bwMode="auto">
            <a:xfrm>
              <a:off x="1574979"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a:t>
              </a:r>
            </a:p>
          </p:txBody>
        </p:sp>
        <p:sp>
          <p:nvSpPr>
            <p:cNvPr id="46" name="TextBox 45">
              <a:extLst>
                <a:ext uri="{FF2B5EF4-FFF2-40B4-BE49-F238E27FC236}">
                  <a16:creationId xmlns:a16="http://schemas.microsoft.com/office/drawing/2014/main" id="{A13F6B44-1146-5DBF-B989-8D19A8FCB3F4}"/>
                </a:ext>
              </a:extLst>
            </p:cNvPr>
            <p:cNvSpPr txBox="1"/>
            <p:nvPr/>
          </p:nvSpPr>
          <p:spPr bwMode="auto">
            <a:xfrm>
              <a:off x="1325902"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a:t>
              </a:r>
            </a:p>
          </p:txBody>
        </p:sp>
        <p:sp>
          <p:nvSpPr>
            <p:cNvPr id="47" name="TextBox 46">
              <a:extLst>
                <a:ext uri="{FF2B5EF4-FFF2-40B4-BE49-F238E27FC236}">
                  <a16:creationId xmlns:a16="http://schemas.microsoft.com/office/drawing/2014/main" id="{612B94AE-195F-CFD3-B4B7-128805BBF735}"/>
                </a:ext>
              </a:extLst>
            </p:cNvPr>
            <p:cNvSpPr txBox="1"/>
            <p:nvPr/>
          </p:nvSpPr>
          <p:spPr bwMode="auto">
            <a:xfrm>
              <a:off x="1781102"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48" name="TextBox 47">
              <a:extLst>
                <a:ext uri="{FF2B5EF4-FFF2-40B4-BE49-F238E27FC236}">
                  <a16:creationId xmlns:a16="http://schemas.microsoft.com/office/drawing/2014/main" id="{342F8310-7730-799A-00CC-8BF7B3890AC2}"/>
                </a:ext>
              </a:extLst>
            </p:cNvPr>
            <p:cNvSpPr txBox="1"/>
            <p:nvPr/>
          </p:nvSpPr>
          <p:spPr bwMode="auto">
            <a:xfrm>
              <a:off x="2281979"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49" name="TextBox 48">
              <a:extLst>
                <a:ext uri="{FF2B5EF4-FFF2-40B4-BE49-F238E27FC236}">
                  <a16:creationId xmlns:a16="http://schemas.microsoft.com/office/drawing/2014/main" id="{C37C1CD1-CD10-B13B-F6C6-48D64FB78CB4}"/>
                </a:ext>
              </a:extLst>
            </p:cNvPr>
            <p:cNvSpPr txBox="1"/>
            <p:nvPr/>
          </p:nvSpPr>
          <p:spPr bwMode="auto">
            <a:xfrm>
              <a:off x="2032122"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16</a:t>
              </a:r>
            </a:p>
          </p:txBody>
        </p:sp>
        <p:sp>
          <p:nvSpPr>
            <p:cNvPr id="50" name="TextBox 49">
              <a:extLst>
                <a:ext uri="{FF2B5EF4-FFF2-40B4-BE49-F238E27FC236}">
                  <a16:creationId xmlns:a16="http://schemas.microsoft.com/office/drawing/2014/main" id="{A5F6E9FF-89FA-5844-12D1-506AFB2710AA}"/>
                </a:ext>
              </a:extLst>
            </p:cNvPr>
            <p:cNvSpPr txBox="1"/>
            <p:nvPr/>
          </p:nvSpPr>
          <p:spPr bwMode="auto">
            <a:xfrm>
              <a:off x="2531575"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51" name="TextBox 50">
              <a:extLst>
                <a:ext uri="{FF2B5EF4-FFF2-40B4-BE49-F238E27FC236}">
                  <a16:creationId xmlns:a16="http://schemas.microsoft.com/office/drawing/2014/main" id="{FE64BB0E-C7CA-E98D-26F5-C1631E9DE2AA}"/>
                </a:ext>
              </a:extLst>
            </p:cNvPr>
            <p:cNvSpPr txBox="1"/>
            <p:nvPr/>
          </p:nvSpPr>
          <p:spPr bwMode="auto">
            <a:xfrm>
              <a:off x="3029729"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32</a:t>
              </a:r>
            </a:p>
          </p:txBody>
        </p:sp>
        <p:sp>
          <p:nvSpPr>
            <p:cNvPr id="52" name="TextBox 51">
              <a:extLst>
                <a:ext uri="{FF2B5EF4-FFF2-40B4-BE49-F238E27FC236}">
                  <a16:creationId xmlns:a16="http://schemas.microsoft.com/office/drawing/2014/main" id="{B85BC291-F914-CB44-73EE-7AE895544D8A}"/>
                </a:ext>
              </a:extLst>
            </p:cNvPr>
            <p:cNvSpPr txBox="1"/>
            <p:nvPr/>
          </p:nvSpPr>
          <p:spPr bwMode="auto">
            <a:xfrm>
              <a:off x="2780652"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sp>
          <p:nvSpPr>
            <p:cNvPr id="53" name="TextBox 52">
              <a:extLst>
                <a:ext uri="{FF2B5EF4-FFF2-40B4-BE49-F238E27FC236}">
                  <a16:creationId xmlns:a16="http://schemas.microsoft.com/office/drawing/2014/main" id="{5F3555B1-EBA5-B6C2-3F0B-604F122578C4}"/>
                </a:ext>
              </a:extLst>
            </p:cNvPr>
            <p:cNvSpPr txBox="1"/>
            <p:nvPr/>
          </p:nvSpPr>
          <p:spPr bwMode="auto">
            <a:xfrm>
              <a:off x="3278806"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36</a:t>
              </a:r>
            </a:p>
          </p:txBody>
        </p:sp>
        <p:sp>
          <p:nvSpPr>
            <p:cNvPr id="64" name="TextBox 63">
              <a:extLst>
                <a:ext uri="{FF2B5EF4-FFF2-40B4-BE49-F238E27FC236}">
                  <a16:creationId xmlns:a16="http://schemas.microsoft.com/office/drawing/2014/main" id="{4F2F5595-98A1-9566-C3B5-E35CC1ADC420}"/>
                </a:ext>
              </a:extLst>
            </p:cNvPr>
            <p:cNvSpPr txBox="1"/>
            <p:nvPr/>
          </p:nvSpPr>
          <p:spPr bwMode="auto">
            <a:xfrm>
              <a:off x="3776214"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44</a:t>
              </a:r>
            </a:p>
          </p:txBody>
        </p:sp>
        <p:sp>
          <p:nvSpPr>
            <p:cNvPr id="199" name="TextBox 198">
              <a:extLst>
                <a:ext uri="{FF2B5EF4-FFF2-40B4-BE49-F238E27FC236}">
                  <a16:creationId xmlns:a16="http://schemas.microsoft.com/office/drawing/2014/main" id="{9EB7B9EC-C939-0D9E-454C-0A7F68D5A8EF}"/>
                </a:ext>
              </a:extLst>
            </p:cNvPr>
            <p:cNvSpPr txBox="1"/>
            <p:nvPr/>
          </p:nvSpPr>
          <p:spPr bwMode="auto">
            <a:xfrm>
              <a:off x="3527884"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366" name="TextBox 365">
              <a:extLst>
                <a:ext uri="{FF2B5EF4-FFF2-40B4-BE49-F238E27FC236}">
                  <a16:creationId xmlns:a16="http://schemas.microsoft.com/office/drawing/2014/main" id="{310C9CE7-F4B3-9A36-676D-706A8819AA37}"/>
                </a:ext>
              </a:extLst>
            </p:cNvPr>
            <p:cNvSpPr txBox="1"/>
            <p:nvPr/>
          </p:nvSpPr>
          <p:spPr bwMode="auto">
            <a:xfrm>
              <a:off x="4023893"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48</a:t>
              </a:r>
            </a:p>
          </p:txBody>
        </p:sp>
        <p:sp>
          <p:nvSpPr>
            <p:cNvPr id="367" name="TextBox 366">
              <a:extLst>
                <a:ext uri="{FF2B5EF4-FFF2-40B4-BE49-F238E27FC236}">
                  <a16:creationId xmlns:a16="http://schemas.microsoft.com/office/drawing/2014/main" id="{38BAFED7-C0F0-5DD6-2965-54FB2A23DC29}"/>
                </a:ext>
              </a:extLst>
            </p:cNvPr>
            <p:cNvSpPr txBox="1"/>
            <p:nvPr/>
          </p:nvSpPr>
          <p:spPr bwMode="auto">
            <a:xfrm>
              <a:off x="4274972"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52</a:t>
              </a:r>
            </a:p>
          </p:txBody>
        </p:sp>
        <p:sp>
          <p:nvSpPr>
            <p:cNvPr id="374" name="TextBox 373">
              <a:extLst>
                <a:ext uri="{FF2B5EF4-FFF2-40B4-BE49-F238E27FC236}">
                  <a16:creationId xmlns:a16="http://schemas.microsoft.com/office/drawing/2014/main" id="{C978DD8F-DBDB-42B7-22D8-4CEB5FBBBA79}"/>
                </a:ext>
              </a:extLst>
            </p:cNvPr>
            <p:cNvSpPr txBox="1"/>
            <p:nvPr/>
          </p:nvSpPr>
          <p:spPr bwMode="auto">
            <a:xfrm>
              <a:off x="4770093"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375" name="TextBox 374">
              <a:extLst>
                <a:ext uri="{FF2B5EF4-FFF2-40B4-BE49-F238E27FC236}">
                  <a16:creationId xmlns:a16="http://schemas.microsoft.com/office/drawing/2014/main" id="{D73CCA9A-2673-7DCA-6F84-93668002A235}"/>
                </a:ext>
              </a:extLst>
            </p:cNvPr>
            <p:cNvSpPr txBox="1"/>
            <p:nvPr/>
          </p:nvSpPr>
          <p:spPr bwMode="auto">
            <a:xfrm>
              <a:off x="4522876"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56</a:t>
              </a:r>
            </a:p>
          </p:txBody>
        </p:sp>
        <p:sp>
          <p:nvSpPr>
            <p:cNvPr id="377" name="TextBox 376">
              <a:extLst>
                <a:ext uri="{FF2B5EF4-FFF2-40B4-BE49-F238E27FC236}">
                  <a16:creationId xmlns:a16="http://schemas.microsoft.com/office/drawing/2014/main" id="{4F8B33C9-66B0-4BDB-E813-F607AAB66C33}"/>
                </a:ext>
              </a:extLst>
            </p:cNvPr>
            <p:cNvSpPr txBox="1"/>
            <p:nvPr/>
          </p:nvSpPr>
          <p:spPr bwMode="auto">
            <a:xfrm>
              <a:off x="5021046"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64</a:t>
              </a:r>
            </a:p>
          </p:txBody>
        </p:sp>
        <p:sp>
          <p:nvSpPr>
            <p:cNvPr id="378" name="TextBox 377">
              <a:extLst>
                <a:ext uri="{FF2B5EF4-FFF2-40B4-BE49-F238E27FC236}">
                  <a16:creationId xmlns:a16="http://schemas.microsoft.com/office/drawing/2014/main" id="{A66A25FB-4F0E-D67F-3638-6FE78A45FD6D}"/>
                </a:ext>
              </a:extLst>
            </p:cNvPr>
            <p:cNvSpPr txBox="1"/>
            <p:nvPr/>
          </p:nvSpPr>
          <p:spPr bwMode="auto">
            <a:xfrm>
              <a:off x="5520500"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72</a:t>
              </a:r>
            </a:p>
          </p:txBody>
        </p:sp>
        <p:sp>
          <p:nvSpPr>
            <p:cNvPr id="379" name="TextBox 378">
              <a:extLst>
                <a:ext uri="{FF2B5EF4-FFF2-40B4-BE49-F238E27FC236}">
                  <a16:creationId xmlns:a16="http://schemas.microsoft.com/office/drawing/2014/main" id="{20EAADCB-D108-9F88-913B-C3B71283E80F}"/>
                </a:ext>
              </a:extLst>
            </p:cNvPr>
            <p:cNvSpPr txBox="1"/>
            <p:nvPr/>
          </p:nvSpPr>
          <p:spPr bwMode="auto">
            <a:xfrm>
              <a:off x="5271423"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68</a:t>
              </a:r>
            </a:p>
          </p:txBody>
        </p:sp>
        <p:sp>
          <p:nvSpPr>
            <p:cNvPr id="380" name="TextBox 379">
              <a:extLst>
                <a:ext uri="{FF2B5EF4-FFF2-40B4-BE49-F238E27FC236}">
                  <a16:creationId xmlns:a16="http://schemas.microsoft.com/office/drawing/2014/main" id="{D6780D62-0774-4689-FABC-33121297F0CB}"/>
                </a:ext>
              </a:extLst>
            </p:cNvPr>
            <p:cNvSpPr txBox="1"/>
            <p:nvPr/>
          </p:nvSpPr>
          <p:spPr bwMode="auto">
            <a:xfrm>
              <a:off x="5770437"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76</a:t>
              </a:r>
            </a:p>
          </p:txBody>
        </p:sp>
      </p:grpSp>
      <p:cxnSp>
        <p:nvCxnSpPr>
          <p:cNvPr id="382" name="Straight Connector 381">
            <a:extLst>
              <a:ext uri="{FF2B5EF4-FFF2-40B4-BE49-F238E27FC236}">
                <a16:creationId xmlns:a16="http://schemas.microsoft.com/office/drawing/2014/main" id="{B36B9148-088E-2936-165C-559B4AE94CDD}"/>
              </a:ext>
            </a:extLst>
          </p:cNvPr>
          <p:cNvCxnSpPr>
            <a:cxnSpLocks/>
          </p:cNvCxnSpPr>
          <p:nvPr/>
        </p:nvCxnSpPr>
        <p:spPr bwMode="auto">
          <a:xfrm rot="5400000">
            <a:off x="2358344" y="5146571"/>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E1BC7426-80BB-D1D4-95A0-AC0CE7371003}"/>
              </a:ext>
            </a:extLst>
          </p:cNvPr>
          <p:cNvCxnSpPr>
            <a:cxnSpLocks/>
          </p:cNvCxnSpPr>
          <p:nvPr/>
        </p:nvCxnSpPr>
        <p:spPr bwMode="auto">
          <a:xfrm rot="5400000">
            <a:off x="2109267" y="5146571"/>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id="{F5EAB93D-668A-3F4D-457A-118BB5C90809}"/>
              </a:ext>
            </a:extLst>
          </p:cNvPr>
          <p:cNvCxnSpPr>
            <a:cxnSpLocks/>
          </p:cNvCxnSpPr>
          <p:nvPr/>
        </p:nvCxnSpPr>
        <p:spPr bwMode="auto">
          <a:xfrm rot="5400000">
            <a:off x="1860190" y="5146571"/>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id="{D7F51F91-9906-DCE5-1CA5-406A1942AB3C}"/>
              </a:ext>
            </a:extLst>
          </p:cNvPr>
          <p:cNvCxnSpPr>
            <a:cxnSpLocks/>
          </p:cNvCxnSpPr>
          <p:nvPr/>
        </p:nvCxnSpPr>
        <p:spPr bwMode="auto">
          <a:xfrm rot="5400000">
            <a:off x="1611113" y="5146571"/>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9DFB5DB0-FFF4-71C1-CB1F-6A2637F66B7F}"/>
              </a:ext>
            </a:extLst>
          </p:cNvPr>
          <p:cNvCxnSpPr>
            <a:cxnSpLocks/>
          </p:cNvCxnSpPr>
          <p:nvPr/>
        </p:nvCxnSpPr>
        <p:spPr bwMode="auto">
          <a:xfrm rot="5400000">
            <a:off x="1362036" y="5146571"/>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id="{D1BE844D-884A-A215-CFAA-3AE8714FB63F}"/>
              </a:ext>
            </a:extLst>
          </p:cNvPr>
          <p:cNvCxnSpPr>
            <a:cxnSpLocks/>
          </p:cNvCxnSpPr>
          <p:nvPr/>
        </p:nvCxnSpPr>
        <p:spPr bwMode="auto">
          <a:xfrm rot="5400000">
            <a:off x="1112959" y="5146571"/>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id="{780FF876-35B5-D759-4DF4-90BA2BAC4567}"/>
              </a:ext>
            </a:extLst>
          </p:cNvPr>
          <p:cNvCxnSpPr>
            <a:cxnSpLocks/>
          </p:cNvCxnSpPr>
          <p:nvPr/>
        </p:nvCxnSpPr>
        <p:spPr bwMode="auto">
          <a:xfrm rot="5400000">
            <a:off x="3603729" y="5146569"/>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389" name="Straight Connector 388">
            <a:extLst>
              <a:ext uri="{FF2B5EF4-FFF2-40B4-BE49-F238E27FC236}">
                <a16:creationId xmlns:a16="http://schemas.microsoft.com/office/drawing/2014/main" id="{1B2A43F6-0729-DF07-0FCC-3D94FF650272}"/>
              </a:ext>
            </a:extLst>
          </p:cNvPr>
          <p:cNvCxnSpPr>
            <a:cxnSpLocks/>
          </p:cNvCxnSpPr>
          <p:nvPr/>
        </p:nvCxnSpPr>
        <p:spPr bwMode="auto">
          <a:xfrm rot="5400000">
            <a:off x="5845422" y="5146569"/>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390" name="Straight Connector 389">
            <a:extLst>
              <a:ext uri="{FF2B5EF4-FFF2-40B4-BE49-F238E27FC236}">
                <a16:creationId xmlns:a16="http://schemas.microsoft.com/office/drawing/2014/main" id="{E4807C77-09D0-FB7F-DEAF-EE5F0D65FCE0}"/>
              </a:ext>
            </a:extLst>
          </p:cNvPr>
          <p:cNvCxnSpPr>
            <a:cxnSpLocks/>
          </p:cNvCxnSpPr>
          <p:nvPr/>
        </p:nvCxnSpPr>
        <p:spPr bwMode="auto">
          <a:xfrm rot="5400000">
            <a:off x="3354652" y="5146569"/>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391" name="Straight Connector 390">
            <a:extLst>
              <a:ext uri="{FF2B5EF4-FFF2-40B4-BE49-F238E27FC236}">
                <a16:creationId xmlns:a16="http://schemas.microsoft.com/office/drawing/2014/main" id="{5277D481-6ACC-3EBD-B3C9-099626A9EA47}"/>
              </a:ext>
            </a:extLst>
          </p:cNvPr>
          <p:cNvCxnSpPr>
            <a:cxnSpLocks/>
          </p:cNvCxnSpPr>
          <p:nvPr/>
        </p:nvCxnSpPr>
        <p:spPr bwMode="auto">
          <a:xfrm rot="5400000">
            <a:off x="3105575" y="5146569"/>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392" name="Straight Connector 391">
            <a:extLst>
              <a:ext uri="{FF2B5EF4-FFF2-40B4-BE49-F238E27FC236}">
                <a16:creationId xmlns:a16="http://schemas.microsoft.com/office/drawing/2014/main" id="{DBA755D9-CC03-7F8F-2A31-0A531E264BF3}"/>
              </a:ext>
            </a:extLst>
          </p:cNvPr>
          <p:cNvCxnSpPr>
            <a:cxnSpLocks/>
          </p:cNvCxnSpPr>
          <p:nvPr/>
        </p:nvCxnSpPr>
        <p:spPr bwMode="auto">
          <a:xfrm rot="5400000">
            <a:off x="2856498" y="5146569"/>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393" name="Straight Connector 392">
            <a:extLst>
              <a:ext uri="{FF2B5EF4-FFF2-40B4-BE49-F238E27FC236}">
                <a16:creationId xmlns:a16="http://schemas.microsoft.com/office/drawing/2014/main" id="{DDACD61B-904B-56A2-46E1-FE14A2FCF3DC}"/>
              </a:ext>
            </a:extLst>
          </p:cNvPr>
          <p:cNvCxnSpPr>
            <a:cxnSpLocks/>
          </p:cNvCxnSpPr>
          <p:nvPr/>
        </p:nvCxnSpPr>
        <p:spPr bwMode="auto">
          <a:xfrm rot="5400000">
            <a:off x="2607421" y="5146569"/>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394" name="Straight Connector 393">
            <a:extLst>
              <a:ext uri="{FF2B5EF4-FFF2-40B4-BE49-F238E27FC236}">
                <a16:creationId xmlns:a16="http://schemas.microsoft.com/office/drawing/2014/main" id="{1CB37878-6357-3448-F3A5-EC35ABA48111}"/>
              </a:ext>
            </a:extLst>
          </p:cNvPr>
          <p:cNvCxnSpPr>
            <a:cxnSpLocks/>
          </p:cNvCxnSpPr>
          <p:nvPr/>
        </p:nvCxnSpPr>
        <p:spPr bwMode="auto">
          <a:xfrm rot="5400000">
            <a:off x="5098190" y="514657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395" name="Straight Connector 394">
            <a:extLst>
              <a:ext uri="{FF2B5EF4-FFF2-40B4-BE49-F238E27FC236}">
                <a16:creationId xmlns:a16="http://schemas.microsoft.com/office/drawing/2014/main" id="{F4AA4977-3157-CB2E-0D01-A21EBA4DBB86}"/>
              </a:ext>
            </a:extLst>
          </p:cNvPr>
          <p:cNvCxnSpPr>
            <a:cxnSpLocks/>
          </p:cNvCxnSpPr>
          <p:nvPr/>
        </p:nvCxnSpPr>
        <p:spPr bwMode="auto">
          <a:xfrm rot="5400000">
            <a:off x="4849113" y="514657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396" name="Straight Connector 395">
            <a:extLst>
              <a:ext uri="{FF2B5EF4-FFF2-40B4-BE49-F238E27FC236}">
                <a16:creationId xmlns:a16="http://schemas.microsoft.com/office/drawing/2014/main" id="{38509466-7278-A87B-BB3E-52657152B506}"/>
              </a:ext>
            </a:extLst>
          </p:cNvPr>
          <p:cNvCxnSpPr>
            <a:cxnSpLocks/>
          </p:cNvCxnSpPr>
          <p:nvPr/>
        </p:nvCxnSpPr>
        <p:spPr bwMode="auto">
          <a:xfrm rot="5400000">
            <a:off x="4600036" y="514657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397" name="Straight Connector 396">
            <a:extLst>
              <a:ext uri="{FF2B5EF4-FFF2-40B4-BE49-F238E27FC236}">
                <a16:creationId xmlns:a16="http://schemas.microsoft.com/office/drawing/2014/main" id="{A7B32DC0-2A22-9C1D-33E8-7639B730F813}"/>
              </a:ext>
            </a:extLst>
          </p:cNvPr>
          <p:cNvCxnSpPr>
            <a:cxnSpLocks/>
          </p:cNvCxnSpPr>
          <p:nvPr/>
        </p:nvCxnSpPr>
        <p:spPr bwMode="auto">
          <a:xfrm rot="5400000">
            <a:off x="4350959" y="514657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398" name="Straight Connector 397">
            <a:extLst>
              <a:ext uri="{FF2B5EF4-FFF2-40B4-BE49-F238E27FC236}">
                <a16:creationId xmlns:a16="http://schemas.microsoft.com/office/drawing/2014/main" id="{44815549-57EA-242B-0CFB-8F3A6D122B30}"/>
              </a:ext>
            </a:extLst>
          </p:cNvPr>
          <p:cNvCxnSpPr>
            <a:cxnSpLocks/>
          </p:cNvCxnSpPr>
          <p:nvPr/>
        </p:nvCxnSpPr>
        <p:spPr bwMode="auto">
          <a:xfrm rot="5400000">
            <a:off x="4101882" y="514657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399" name="Straight Connector 398">
            <a:extLst>
              <a:ext uri="{FF2B5EF4-FFF2-40B4-BE49-F238E27FC236}">
                <a16:creationId xmlns:a16="http://schemas.microsoft.com/office/drawing/2014/main" id="{4A894DE4-7199-94AC-7575-1028918C62EE}"/>
              </a:ext>
            </a:extLst>
          </p:cNvPr>
          <p:cNvCxnSpPr>
            <a:cxnSpLocks/>
          </p:cNvCxnSpPr>
          <p:nvPr/>
        </p:nvCxnSpPr>
        <p:spPr bwMode="auto">
          <a:xfrm rot="5400000">
            <a:off x="3852805" y="514657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400" name="Straight Connector 399">
            <a:extLst>
              <a:ext uri="{FF2B5EF4-FFF2-40B4-BE49-F238E27FC236}">
                <a16:creationId xmlns:a16="http://schemas.microsoft.com/office/drawing/2014/main" id="{E059C652-C908-EE5B-CFF2-85119760EDD3}"/>
              </a:ext>
            </a:extLst>
          </p:cNvPr>
          <p:cNvCxnSpPr>
            <a:cxnSpLocks/>
          </p:cNvCxnSpPr>
          <p:nvPr/>
        </p:nvCxnSpPr>
        <p:spPr bwMode="auto">
          <a:xfrm rot="5400000">
            <a:off x="5596344" y="514657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401" name="Straight Connector 400">
            <a:extLst>
              <a:ext uri="{FF2B5EF4-FFF2-40B4-BE49-F238E27FC236}">
                <a16:creationId xmlns:a16="http://schemas.microsoft.com/office/drawing/2014/main" id="{EB0F49FA-1DC0-5860-69FF-40C377E5E994}"/>
              </a:ext>
            </a:extLst>
          </p:cNvPr>
          <p:cNvCxnSpPr>
            <a:cxnSpLocks/>
          </p:cNvCxnSpPr>
          <p:nvPr/>
        </p:nvCxnSpPr>
        <p:spPr bwMode="auto">
          <a:xfrm rot="5400000">
            <a:off x="5347267" y="5146574"/>
            <a:ext cx="101324" cy="0"/>
          </a:xfrm>
          <a:prstGeom prst="line">
            <a:avLst/>
          </a:prstGeom>
          <a:noFill/>
          <a:ln w="28575" cap="flat" cmpd="sng" algn="ctr">
            <a:solidFill>
              <a:schemeClr val="bg1"/>
            </a:solidFill>
            <a:prstDash val="solid"/>
            <a:round/>
            <a:headEnd type="none" w="med" len="med"/>
            <a:tailEnd type="none" w="med" len="med"/>
          </a:ln>
          <a:effectLst/>
        </p:spPr>
      </p:cxnSp>
      <p:cxnSp>
        <p:nvCxnSpPr>
          <p:cNvPr id="402" name="Straight Connector 401">
            <a:extLst>
              <a:ext uri="{FF2B5EF4-FFF2-40B4-BE49-F238E27FC236}">
                <a16:creationId xmlns:a16="http://schemas.microsoft.com/office/drawing/2014/main" id="{4605C9E6-BE3A-E6B5-37B6-456DE1FEF040}"/>
              </a:ext>
            </a:extLst>
          </p:cNvPr>
          <p:cNvCxnSpPr>
            <a:cxnSpLocks/>
          </p:cNvCxnSpPr>
          <p:nvPr/>
        </p:nvCxnSpPr>
        <p:spPr bwMode="auto">
          <a:xfrm rot="5400000">
            <a:off x="6343579" y="5146569"/>
            <a:ext cx="101322" cy="0"/>
          </a:xfrm>
          <a:prstGeom prst="line">
            <a:avLst/>
          </a:prstGeom>
          <a:noFill/>
          <a:ln w="28575" cap="flat" cmpd="sng" algn="ctr">
            <a:solidFill>
              <a:schemeClr val="bg1"/>
            </a:solidFill>
            <a:prstDash val="solid"/>
            <a:round/>
            <a:headEnd type="none" w="med" len="med"/>
            <a:tailEnd type="none" w="med" len="med"/>
          </a:ln>
          <a:effectLst/>
        </p:spPr>
      </p:cxnSp>
      <p:cxnSp>
        <p:nvCxnSpPr>
          <p:cNvPr id="403" name="Straight Connector 402">
            <a:extLst>
              <a:ext uri="{FF2B5EF4-FFF2-40B4-BE49-F238E27FC236}">
                <a16:creationId xmlns:a16="http://schemas.microsoft.com/office/drawing/2014/main" id="{65D47F02-FAA8-7FB3-276B-D275C333399D}"/>
              </a:ext>
            </a:extLst>
          </p:cNvPr>
          <p:cNvCxnSpPr>
            <a:cxnSpLocks/>
          </p:cNvCxnSpPr>
          <p:nvPr/>
        </p:nvCxnSpPr>
        <p:spPr bwMode="auto">
          <a:xfrm rot="5400000">
            <a:off x="6094498" y="5146574"/>
            <a:ext cx="101324" cy="0"/>
          </a:xfrm>
          <a:prstGeom prst="line">
            <a:avLst/>
          </a:prstGeom>
          <a:noFill/>
          <a:ln w="28575" cap="flat" cmpd="sng" algn="ctr">
            <a:solidFill>
              <a:schemeClr val="bg1"/>
            </a:solidFill>
            <a:prstDash val="solid"/>
            <a:round/>
            <a:headEnd type="none" w="med" len="med"/>
            <a:tailEnd type="none" w="med" len="med"/>
          </a:ln>
          <a:effectLst/>
        </p:spPr>
      </p:cxnSp>
      <p:sp>
        <p:nvSpPr>
          <p:cNvPr id="404" name="TextBox 403">
            <a:extLst>
              <a:ext uri="{FF2B5EF4-FFF2-40B4-BE49-F238E27FC236}">
                <a16:creationId xmlns:a16="http://schemas.microsoft.com/office/drawing/2014/main" id="{E20490CF-CBCB-30FB-AB87-D8982A739241}"/>
              </a:ext>
            </a:extLst>
          </p:cNvPr>
          <p:cNvSpPr txBox="1"/>
          <p:nvPr/>
        </p:nvSpPr>
        <p:spPr bwMode="auto">
          <a:xfrm>
            <a:off x="5960498" y="513179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405" name="TextBox 404">
            <a:extLst>
              <a:ext uri="{FF2B5EF4-FFF2-40B4-BE49-F238E27FC236}">
                <a16:creationId xmlns:a16="http://schemas.microsoft.com/office/drawing/2014/main" id="{407DCA01-11FB-0ACA-B413-0FAB806C6140}"/>
              </a:ext>
            </a:extLst>
          </p:cNvPr>
          <p:cNvSpPr txBox="1"/>
          <p:nvPr/>
        </p:nvSpPr>
        <p:spPr bwMode="auto">
          <a:xfrm>
            <a:off x="6210435" y="513179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84</a:t>
            </a:r>
          </a:p>
        </p:txBody>
      </p:sp>
      <p:cxnSp>
        <p:nvCxnSpPr>
          <p:cNvPr id="407" name="Straight Connector 406">
            <a:extLst>
              <a:ext uri="{FF2B5EF4-FFF2-40B4-BE49-F238E27FC236}">
                <a16:creationId xmlns:a16="http://schemas.microsoft.com/office/drawing/2014/main" id="{258F71CF-693E-5EC7-856C-B68D1E9F3EF3}"/>
              </a:ext>
            </a:extLst>
          </p:cNvPr>
          <p:cNvCxnSpPr>
            <a:cxnSpLocks/>
          </p:cNvCxnSpPr>
          <p:nvPr/>
        </p:nvCxnSpPr>
        <p:spPr bwMode="auto">
          <a:xfrm flipH="1">
            <a:off x="3403221" y="3220773"/>
            <a:ext cx="11617" cy="1863261"/>
          </a:xfrm>
          <a:prstGeom prst="line">
            <a:avLst/>
          </a:prstGeom>
          <a:noFill/>
          <a:ln w="28575" cap="flat" cmpd="sng" algn="ctr">
            <a:solidFill>
              <a:schemeClr val="tx2">
                <a:lumMod val="90000"/>
              </a:schemeClr>
            </a:solidFill>
            <a:prstDash val="sysDash"/>
            <a:round/>
            <a:headEnd type="none" w="med" len="med"/>
            <a:tailEnd type="none" w="med" len="med"/>
          </a:ln>
          <a:effectLst/>
        </p:spPr>
      </p:cxnSp>
      <p:cxnSp>
        <p:nvCxnSpPr>
          <p:cNvPr id="410" name="Straight Connector 409">
            <a:extLst>
              <a:ext uri="{FF2B5EF4-FFF2-40B4-BE49-F238E27FC236}">
                <a16:creationId xmlns:a16="http://schemas.microsoft.com/office/drawing/2014/main" id="{5A78F82D-2E7A-E441-2E57-E0FB7A935BC9}"/>
              </a:ext>
            </a:extLst>
          </p:cNvPr>
          <p:cNvCxnSpPr>
            <a:cxnSpLocks/>
          </p:cNvCxnSpPr>
          <p:nvPr/>
        </p:nvCxnSpPr>
        <p:spPr bwMode="auto">
          <a:xfrm flipH="1">
            <a:off x="4900316" y="3451312"/>
            <a:ext cx="5809" cy="1621025"/>
          </a:xfrm>
          <a:prstGeom prst="line">
            <a:avLst/>
          </a:prstGeom>
          <a:noFill/>
          <a:ln w="28575" cap="flat" cmpd="sng" algn="ctr">
            <a:solidFill>
              <a:schemeClr val="tx2">
                <a:lumMod val="90000"/>
              </a:schemeClr>
            </a:solidFill>
            <a:prstDash val="sysDash"/>
            <a:round/>
            <a:headEnd type="none" w="med" len="med"/>
            <a:tailEnd type="none" w="med" len="med"/>
          </a:ln>
          <a:effectLst/>
        </p:spPr>
      </p:cxnSp>
      <p:grpSp>
        <p:nvGrpSpPr>
          <p:cNvPr id="412" name="Group 411">
            <a:extLst>
              <a:ext uri="{FF2B5EF4-FFF2-40B4-BE49-F238E27FC236}">
                <a16:creationId xmlns:a16="http://schemas.microsoft.com/office/drawing/2014/main" id="{687A0AE6-602C-FBEF-9328-2EF94F351EFC}"/>
              </a:ext>
            </a:extLst>
          </p:cNvPr>
          <p:cNvGrpSpPr/>
          <p:nvPr/>
        </p:nvGrpSpPr>
        <p:grpSpPr>
          <a:xfrm>
            <a:off x="1091436" y="2818960"/>
            <a:ext cx="71438" cy="2273059"/>
            <a:chOff x="936401" y="1921396"/>
            <a:chExt cx="635552" cy="2273059"/>
          </a:xfrm>
        </p:grpSpPr>
        <p:cxnSp>
          <p:nvCxnSpPr>
            <p:cNvPr id="413" name="Straight Connector 412">
              <a:extLst>
                <a:ext uri="{FF2B5EF4-FFF2-40B4-BE49-F238E27FC236}">
                  <a16:creationId xmlns:a16="http://schemas.microsoft.com/office/drawing/2014/main" id="{43F3F569-9DCF-95E7-356B-09C0772CD730}"/>
                </a:ext>
              </a:extLst>
            </p:cNvPr>
            <p:cNvCxnSpPr>
              <a:cxnSpLocks/>
            </p:cNvCxnSpPr>
            <p:nvPr/>
          </p:nvCxnSpPr>
          <p:spPr bwMode="auto">
            <a:xfrm>
              <a:off x="936401" y="1921396"/>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414" name="Straight Connector 413">
              <a:extLst>
                <a:ext uri="{FF2B5EF4-FFF2-40B4-BE49-F238E27FC236}">
                  <a16:creationId xmlns:a16="http://schemas.microsoft.com/office/drawing/2014/main" id="{6B808987-210A-A3DC-F3D1-9DA5EA5A772F}"/>
                </a:ext>
              </a:extLst>
            </p:cNvPr>
            <p:cNvCxnSpPr>
              <a:cxnSpLocks/>
            </p:cNvCxnSpPr>
            <p:nvPr/>
          </p:nvCxnSpPr>
          <p:spPr bwMode="auto">
            <a:xfrm>
              <a:off x="936401" y="2376008"/>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415" name="Straight Connector 414">
              <a:extLst>
                <a:ext uri="{FF2B5EF4-FFF2-40B4-BE49-F238E27FC236}">
                  <a16:creationId xmlns:a16="http://schemas.microsoft.com/office/drawing/2014/main" id="{8DF77243-4078-A8F9-4A93-0E0D6D4D8570}"/>
                </a:ext>
              </a:extLst>
            </p:cNvPr>
            <p:cNvCxnSpPr>
              <a:cxnSpLocks/>
            </p:cNvCxnSpPr>
            <p:nvPr/>
          </p:nvCxnSpPr>
          <p:spPr bwMode="auto">
            <a:xfrm>
              <a:off x="936401" y="2830620"/>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416" name="Straight Connector 415">
              <a:extLst>
                <a:ext uri="{FF2B5EF4-FFF2-40B4-BE49-F238E27FC236}">
                  <a16:creationId xmlns:a16="http://schemas.microsoft.com/office/drawing/2014/main" id="{E52E6D59-3646-498C-73BD-A552AFEE00E5}"/>
                </a:ext>
              </a:extLst>
            </p:cNvPr>
            <p:cNvCxnSpPr>
              <a:cxnSpLocks/>
            </p:cNvCxnSpPr>
            <p:nvPr/>
          </p:nvCxnSpPr>
          <p:spPr bwMode="auto">
            <a:xfrm>
              <a:off x="936401" y="3285232"/>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417" name="Straight Connector 416">
              <a:extLst>
                <a:ext uri="{FF2B5EF4-FFF2-40B4-BE49-F238E27FC236}">
                  <a16:creationId xmlns:a16="http://schemas.microsoft.com/office/drawing/2014/main" id="{9DB1939F-CC18-1848-46D7-C9A8B3E6ACBA}"/>
                </a:ext>
              </a:extLst>
            </p:cNvPr>
            <p:cNvCxnSpPr>
              <a:cxnSpLocks/>
            </p:cNvCxnSpPr>
            <p:nvPr/>
          </p:nvCxnSpPr>
          <p:spPr bwMode="auto">
            <a:xfrm>
              <a:off x="936401" y="3739844"/>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418" name="Straight Connector 417">
              <a:extLst>
                <a:ext uri="{FF2B5EF4-FFF2-40B4-BE49-F238E27FC236}">
                  <a16:creationId xmlns:a16="http://schemas.microsoft.com/office/drawing/2014/main" id="{D3D84B4B-0741-6DE0-4F15-966CA9660F26}"/>
                </a:ext>
              </a:extLst>
            </p:cNvPr>
            <p:cNvCxnSpPr>
              <a:cxnSpLocks/>
            </p:cNvCxnSpPr>
            <p:nvPr/>
          </p:nvCxnSpPr>
          <p:spPr bwMode="auto">
            <a:xfrm>
              <a:off x="936401" y="4194455"/>
              <a:ext cx="635552" cy="0"/>
            </a:xfrm>
            <a:prstGeom prst="line">
              <a:avLst/>
            </a:prstGeom>
            <a:noFill/>
            <a:ln w="28575" cap="flat" cmpd="sng" algn="ctr">
              <a:solidFill>
                <a:schemeClr val="bg1"/>
              </a:solidFill>
              <a:prstDash val="solid"/>
              <a:round/>
              <a:headEnd type="none" w="med" len="med"/>
              <a:tailEnd type="none" w="med" len="med"/>
            </a:ln>
            <a:effectLst/>
          </p:spPr>
        </p:cxnSp>
      </p:grpSp>
      <p:sp>
        <p:nvSpPr>
          <p:cNvPr id="422" name="TextBox 421">
            <a:extLst>
              <a:ext uri="{FF2B5EF4-FFF2-40B4-BE49-F238E27FC236}">
                <a16:creationId xmlns:a16="http://schemas.microsoft.com/office/drawing/2014/main" id="{D67AD948-ECCA-81A4-0ADE-A44CF068BB7F}"/>
              </a:ext>
            </a:extLst>
          </p:cNvPr>
          <p:cNvSpPr txBox="1"/>
          <p:nvPr/>
        </p:nvSpPr>
        <p:spPr bwMode="auto">
          <a:xfrm>
            <a:off x="2918965" y="2987476"/>
            <a:ext cx="991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36-mo rate</a:t>
            </a:r>
          </a:p>
        </p:txBody>
      </p:sp>
      <p:sp>
        <p:nvSpPr>
          <p:cNvPr id="423" name="TextBox 422">
            <a:extLst>
              <a:ext uri="{FF2B5EF4-FFF2-40B4-BE49-F238E27FC236}">
                <a16:creationId xmlns:a16="http://schemas.microsoft.com/office/drawing/2014/main" id="{9B8D68ED-DA48-5D29-605F-359B9A497BD2}"/>
              </a:ext>
            </a:extLst>
          </p:cNvPr>
          <p:cNvSpPr txBox="1"/>
          <p:nvPr/>
        </p:nvSpPr>
        <p:spPr bwMode="auto">
          <a:xfrm>
            <a:off x="4392448" y="3201322"/>
            <a:ext cx="991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60-mo rate</a:t>
            </a:r>
          </a:p>
        </p:txBody>
      </p:sp>
      <p:sp>
        <p:nvSpPr>
          <p:cNvPr id="424" name="TextBox 423">
            <a:extLst>
              <a:ext uri="{FF2B5EF4-FFF2-40B4-BE49-F238E27FC236}">
                <a16:creationId xmlns:a16="http://schemas.microsoft.com/office/drawing/2014/main" id="{A1B161DC-7ACE-68EA-22E7-CC9F82A6D9ED}"/>
              </a:ext>
            </a:extLst>
          </p:cNvPr>
          <p:cNvSpPr txBox="1"/>
          <p:nvPr/>
        </p:nvSpPr>
        <p:spPr bwMode="auto">
          <a:xfrm>
            <a:off x="3378413" y="3837313"/>
            <a:ext cx="668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Aft>
                <a:spcPct val="0"/>
              </a:spcAft>
            </a:pPr>
            <a:r>
              <a:rPr lang="en-US" sz="1400" b="1" dirty="0">
                <a:solidFill>
                  <a:schemeClr val="accent1"/>
                </a:solidFill>
              </a:rPr>
              <a:t>42.7%</a:t>
            </a:r>
          </a:p>
        </p:txBody>
      </p:sp>
      <p:sp>
        <p:nvSpPr>
          <p:cNvPr id="426" name="TextBox 425">
            <a:extLst>
              <a:ext uri="{FF2B5EF4-FFF2-40B4-BE49-F238E27FC236}">
                <a16:creationId xmlns:a16="http://schemas.microsoft.com/office/drawing/2014/main" id="{D7CE7A16-6745-D64C-F42F-A9E4D1D02053}"/>
              </a:ext>
            </a:extLst>
          </p:cNvPr>
          <p:cNvSpPr txBox="1"/>
          <p:nvPr/>
        </p:nvSpPr>
        <p:spPr bwMode="auto">
          <a:xfrm>
            <a:off x="3378413" y="4520843"/>
            <a:ext cx="7129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Aft>
                <a:spcPct val="0"/>
              </a:spcAft>
            </a:pPr>
            <a:r>
              <a:rPr lang="en-US" sz="1400" b="1" dirty="0">
                <a:solidFill>
                  <a:schemeClr val="accent3"/>
                </a:solidFill>
              </a:rPr>
              <a:t>13.4%</a:t>
            </a:r>
          </a:p>
        </p:txBody>
      </p:sp>
      <p:sp>
        <p:nvSpPr>
          <p:cNvPr id="427" name="TextBox 426">
            <a:extLst>
              <a:ext uri="{FF2B5EF4-FFF2-40B4-BE49-F238E27FC236}">
                <a16:creationId xmlns:a16="http://schemas.microsoft.com/office/drawing/2014/main" id="{0ED392EF-C639-08AF-8593-A64557F373DB}"/>
              </a:ext>
            </a:extLst>
          </p:cNvPr>
          <p:cNvSpPr txBox="1"/>
          <p:nvPr/>
        </p:nvSpPr>
        <p:spPr bwMode="auto">
          <a:xfrm>
            <a:off x="4904550" y="3973300"/>
            <a:ext cx="668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Aft>
                <a:spcPct val="0"/>
              </a:spcAft>
            </a:pPr>
            <a:r>
              <a:rPr lang="en-US" sz="1400" b="1" dirty="0">
                <a:solidFill>
                  <a:schemeClr val="accent1"/>
                </a:solidFill>
              </a:rPr>
              <a:t>34%</a:t>
            </a:r>
          </a:p>
        </p:txBody>
      </p:sp>
      <p:sp>
        <p:nvSpPr>
          <p:cNvPr id="428" name="TextBox 427">
            <a:extLst>
              <a:ext uri="{FF2B5EF4-FFF2-40B4-BE49-F238E27FC236}">
                <a16:creationId xmlns:a16="http://schemas.microsoft.com/office/drawing/2014/main" id="{E340E253-8642-9DE7-B493-7C91A2E79296}"/>
              </a:ext>
            </a:extLst>
          </p:cNvPr>
          <p:cNvSpPr txBox="1"/>
          <p:nvPr/>
        </p:nvSpPr>
        <p:spPr bwMode="auto">
          <a:xfrm>
            <a:off x="4904550" y="4656830"/>
            <a:ext cx="7129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Aft>
                <a:spcPct val="0"/>
              </a:spcAft>
            </a:pPr>
            <a:r>
              <a:rPr lang="en-US" sz="1400" b="1" dirty="0">
                <a:solidFill>
                  <a:schemeClr val="accent3"/>
                </a:solidFill>
              </a:rPr>
              <a:t>7.6%</a:t>
            </a:r>
          </a:p>
        </p:txBody>
      </p:sp>
      <p:sp>
        <p:nvSpPr>
          <p:cNvPr id="430" name="TextBox 429">
            <a:extLst>
              <a:ext uri="{FF2B5EF4-FFF2-40B4-BE49-F238E27FC236}">
                <a16:creationId xmlns:a16="http://schemas.microsoft.com/office/drawing/2014/main" id="{B5CEFC47-961E-ED08-5DCF-315E308C0D0D}"/>
              </a:ext>
            </a:extLst>
          </p:cNvPr>
          <p:cNvSpPr txBox="1"/>
          <p:nvPr/>
        </p:nvSpPr>
        <p:spPr bwMode="auto">
          <a:xfrm>
            <a:off x="1146737" y="4799002"/>
            <a:ext cx="272291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lang="en-US" sz="1600" b="0" noProof="0" dirty="0">
                <a:solidFill>
                  <a:schemeClr val="bg1"/>
                </a:solidFill>
                <a:effectLst/>
                <a:latin typeface="Calibri" panose="020F0502020204030204" pitchFamily="34" charset="0"/>
                <a:ea typeface="Calibri"/>
                <a:cs typeface="Arial" panose="020B0604020202020204" pitchFamily="34" charset="0"/>
              </a:rPr>
              <a:t>HR: 0.60 (95% CI: 0.45-0.79)</a:t>
            </a:r>
          </a:p>
        </p:txBody>
      </p:sp>
      <p:pic>
        <p:nvPicPr>
          <p:cNvPr id="432" name="Graphic 431">
            <a:extLst>
              <a:ext uri="{FF2B5EF4-FFF2-40B4-BE49-F238E27FC236}">
                <a16:creationId xmlns:a16="http://schemas.microsoft.com/office/drawing/2014/main" id="{4E088A50-76DF-1684-35E2-0B56D19436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0063" y="2782963"/>
            <a:ext cx="5264179" cy="1828075"/>
          </a:xfrm>
          <a:prstGeom prst="rect">
            <a:avLst/>
          </a:prstGeom>
        </p:spPr>
      </p:pic>
      <p:pic>
        <p:nvPicPr>
          <p:cNvPr id="421" name="Graphic 420">
            <a:extLst>
              <a:ext uri="{FF2B5EF4-FFF2-40B4-BE49-F238E27FC236}">
                <a16:creationId xmlns:a16="http://schemas.microsoft.com/office/drawing/2014/main" id="{4D627CD3-988F-1E39-04BA-F305816EFB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5662" y="2754211"/>
            <a:ext cx="4709801" cy="2346399"/>
          </a:xfrm>
          <a:prstGeom prst="rect">
            <a:avLst/>
          </a:prstGeom>
        </p:spPr>
      </p:pic>
      <p:sp>
        <p:nvSpPr>
          <p:cNvPr id="42" name="Freeform: Shape 62">
            <a:extLst>
              <a:ext uri="{FF2B5EF4-FFF2-40B4-BE49-F238E27FC236}">
                <a16:creationId xmlns:a16="http://schemas.microsoft.com/office/drawing/2014/main" id="{6D0C0947-B716-5133-6C99-51EDF966C9E0}"/>
              </a:ext>
            </a:extLst>
          </p:cNvPr>
          <p:cNvSpPr/>
          <p:nvPr/>
        </p:nvSpPr>
        <p:spPr bwMode="auto">
          <a:xfrm>
            <a:off x="1164367" y="2817991"/>
            <a:ext cx="5226698" cy="2281238"/>
          </a:xfrm>
          <a:custGeom>
            <a:avLst/>
            <a:gdLst>
              <a:gd name="connsiteX0" fmla="*/ 0 w 4500563"/>
              <a:gd name="connsiteY0" fmla="*/ 0 h 2281238"/>
              <a:gd name="connsiteX1" fmla="*/ 0 w 4500563"/>
              <a:gd name="connsiteY1" fmla="*/ 2281238 h 2281238"/>
              <a:gd name="connsiteX2" fmla="*/ 4500563 w 4500563"/>
              <a:gd name="connsiteY2" fmla="*/ 2281238 h 2281238"/>
            </a:gdLst>
            <a:ahLst/>
            <a:cxnLst>
              <a:cxn ang="0">
                <a:pos x="connsiteX0" y="connsiteY0"/>
              </a:cxn>
              <a:cxn ang="0">
                <a:pos x="connsiteX1" y="connsiteY1"/>
              </a:cxn>
              <a:cxn ang="0">
                <a:pos x="connsiteX2" y="connsiteY2"/>
              </a:cxn>
            </a:cxnLst>
            <a:rect l="l" t="t" r="r" b="b"/>
            <a:pathLst>
              <a:path w="4500563" h="2281238">
                <a:moveTo>
                  <a:pt x="0" y="0"/>
                </a:moveTo>
                <a:lnTo>
                  <a:pt x="0" y="2281238"/>
                </a:lnTo>
                <a:lnTo>
                  <a:pt x="4500563" y="2281238"/>
                </a:lnTo>
              </a:path>
            </a:pathLst>
          </a:custGeom>
          <a:noFill/>
          <a:ln w="28575">
            <a:solidFill>
              <a:schemeClr val="bg1"/>
            </a:solidFill>
            <a:miter lim="800000"/>
            <a:headEnd/>
            <a:tailEnd/>
          </a:ln>
        </p:spPr>
        <p:txBody>
          <a:bodyPr rtlCol="0" anchor="ctr"/>
          <a:lstStyle/>
          <a:p>
            <a:pPr algn="ctr"/>
            <a:endParaRPr lang="en-US" dirty="0"/>
          </a:p>
        </p:txBody>
      </p:sp>
    </p:spTree>
    <p:extLst>
      <p:ext uri="{BB962C8B-B14F-4D97-AF65-F5344CB8AC3E}">
        <p14:creationId xmlns:p14="http://schemas.microsoft.com/office/powerpoint/2010/main" val="1140880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Freeform: Shape 109">
            <a:extLst>
              <a:ext uri="{FF2B5EF4-FFF2-40B4-BE49-F238E27FC236}">
                <a16:creationId xmlns:a16="http://schemas.microsoft.com/office/drawing/2014/main" id="{505CDB66-4D06-C202-6C3A-4EA90E849F60}"/>
              </a:ext>
            </a:extLst>
          </p:cNvPr>
          <p:cNvSpPr/>
          <p:nvPr/>
        </p:nvSpPr>
        <p:spPr bwMode="auto">
          <a:xfrm>
            <a:off x="1022296" y="2523890"/>
            <a:ext cx="6126179" cy="1143754"/>
          </a:xfrm>
          <a:custGeom>
            <a:avLst/>
            <a:gdLst>
              <a:gd name="connsiteX0" fmla="*/ 0 w 6126179"/>
              <a:gd name="connsiteY0" fmla="*/ 0 h 1143754"/>
              <a:gd name="connsiteX1" fmla="*/ 84499 w 6126179"/>
              <a:gd name="connsiteY1" fmla="*/ 0 h 1143754"/>
              <a:gd name="connsiteX2" fmla="*/ 84499 w 6126179"/>
              <a:gd name="connsiteY2" fmla="*/ 21125 h 1143754"/>
              <a:gd name="connsiteX3" fmla="*/ 108642 w 6126179"/>
              <a:gd name="connsiteY3" fmla="*/ 21125 h 1143754"/>
              <a:gd name="connsiteX4" fmla="*/ 108642 w 6126179"/>
              <a:gd name="connsiteY4" fmla="*/ 45267 h 1143754"/>
              <a:gd name="connsiteX5" fmla="*/ 126749 w 6126179"/>
              <a:gd name="connsiteY5" fmla="*/ 45267 h 1143754"/>
              <a:gd name="connsiteX6" fmla="*/ 126749 w 6126179"/>
              <a:gd name="connsiteY6" fmla="*/ 184087 h 1143754"/>
              <a:gd name="connsiteX7" fmla="*/ 135802 w 6126179"/>
              <a:gd name="connsiteY7" fmla="*/ 184087 h 1143754"/>
              <a:gd name="connsiteX8" fmla="*/ 135802 w 6126179"/>
              <a:gd name="connsiteY8" fmla="*/ 331960 h 1143754"/>
              <a:gd name="connsiteX9" fmla="*/ 162963 w 6126179"/>
              <a:gd name="connsiteY9" fmla="*/ 331960 h 1143754"/>
              <a:gd name="connsiteX10" fmla="*/ 168998 w 6126179"/>
              <a:gd name="connsiteY10" fmla="*/ 337995 h 1143754"/>
              <a:gd name="connsiteX11" fmla="*/ 184087 w 6126179"/>
              <a:gd name="connsiteY11" fmla="*/ 337995 h 1143754"/>
              <a:gd name="connsiteX12" fmla="*/ 184087 w 6126179"/>
              <a:gd name="connsiteY12" fmla="*/ 359121 h 1143754"/>
              <a:gd name="connsiteX13" fmla="*/ 274622 w 6126179"/>
              <a:gd name="connsiteY13" fmla="*/ 359121 h 1143754"/>
              <a:gd name="connsiteX14" fmla="*/ 274622 w 6126179"/>
              <a:gd name="connsiteY14" fmla="*/ 380245 h 1143754"/>
              <a:gd name="connsiteX15" fmla="*/ 328943 w 6126179"/>
              <a:gd name="connsiteY15" fmla="*/ 380245 h 1143754"/>
              <a:gd name="connsiteX16" fmla="*/ 328943 w 6126179"/>
              <a:gd name="connsiteY16" fmla="*/ 380245 h 1143754"/>
              <a:gd name="connsiteX17" fmla="*/ 337996 w 6126179"/>
              <a:gd name="connsiteY17" fmla="*/ 389298 h 1143754"/>
              <a:gd name="connsiteX18" fmla="*/ 419478 w 6126179"/>
              <a:gd name="connsiteY18" fmla="*/ 389298 h 1143754"/>
              <a:gd name="connsiteX19" fmla="*/ 419478 w 6126179"/>
              <a:gd name="connsiteY19" fmla="*/ 407406 h 1143754"/>
              <a:gd name="connsiteX20" fmla="*/ 443620 w 6126179"/>
              <a:gd name="connsiteY20" fmla="*/ 407406 h 1143754"/>
              <a:gd name="connsiteX21" fmla="*/ 443620 w 6126179"/>
              <a:gd name="connsiteY21" fmla="*/ 440602 h 1143754"/>
              <a:gd name="connsiteX22" fmla="*/ 510012 w 6126179"/>
              <a:gd name="connsiteY22" fmla="*/ 440602 h 1143754"/>
              <a:gd name="connsiteX23" fmla="*/ 510012 w 6126179"/>
              <a:gd name="connsiteY23" fmla="*/ 464744 h 1143754"/>
              <a:gd name="connsiteX24" fmla="*/ 555280 w 6126179"/>
              <a:gd name="connsiteY24" fmla="*/ 464744 h 1143754"/>
              <a:gd name="connsiteX25" fmla="*/ 555280 w 6126179"/>
              <a:gd name="connsiteY25" fmla="*/ 473798 h 1143754"/>
              <a:gd name="connsiteX26" fmla="*/ 612618 w 6126179"/>
              <a:gd name="connsiteY26" fmla="*/ 473798 h 1143754"/>
              <a:gd name="connsiteX27" fmla="*/ 612618 w 6126179"/>
              <a:gd name="connsiteY27" fmla="*/ 482851 h 1143754"/>
              <a:gd name="connsiteX28" fmla="*/ 781616 w 6126179"/>
              <a:gd name="connsiteY28" fmla="*/ 482851 h 1143754"/>
              <a:gd name="connsiteX29" fmla="*/ 781616 w 6126179"/>
              <a:gd name="connsiteY29" fmla="*/ 503976 h 1143754"/>
              <a:gd name="connsiteX30" fmla="*/ 781616 w 6126179"/>
              <a:gd name="connsiteY30" fmla="*/ 503976 h 1143754"/>
              <a:gd name="connsiteX31" fmla="*/ 805759 w 6126179"/>
              <a:gd name="connsiteY31" fmla="*/ 503976 h 1143754"/>
              <a:gd name="connsiteX32" fmla="*/ 805759 w 6126179"/>
              <a:gd name="connsiteY32" fmla="*/ 522083 h 1143754"/>
              <a:gd name="connsiteX33" fmla="*/ 923454 w 6126179"/>
              <a:gd name="connsiteY33" fmla="*/ 522083 h 1143754"/>
              <a:gd name="connsiteX34" fmla="*/ 923454 w 6126179"/>
              <a:gd name="connsiteY34" fmla="*/ 537172 h 1143754"/>
              <a:gd name="connsiteX35" fmla="*/ 974757 w 6126179"/>
              <a:gd name="connsiteY35" fmla="*/ 537172 h 1143754"/>
              <a:gd name="connsiteX36" fmla="*/ 974757 w 6126179"/>
              <a:gd name="connsiteY36" fmla="*/ 543208 h 1143754"/>
              <a:gd name="connsiteX37" fmla="*/ 1152808 w 6126179"/>
              <a:gd name="connsiteY37" fmla="*/ 543208 h 1143754"/>
              <a:gd name="connsiteX38" fmla="*/ 1152808 w 6126179"/>
              <a:gd name="connsiteY38" fmla="*/ 567350 h 1143754"/>
              <a:gd name="connsiteX39" fmla="*/ 1179969 w 6126179"/>
              <a:gd name="connsiteY39" fmla="*/ 567350 h 1143754"/>
              <a:gd name="connsiteX40" fmla="*/ 1179969 w 6126179"/>
              <a:gd name="connsiteY40" fmla="*/ 603564 h 1143754"/>
              <a:gd name="connsiteX41" fmla="*/ 1210147 w 6126179"/>
              <a:gd name="connsiteY41" fmla="*/ 603564 h 1143754"/>
              <a:gd name="connsiteX42" fmla="*/ 1210147 w 6126179"/>
              <a:gd name="connsiteY42" fmla="*/ 603564 h 1143754"/>
              <a:gd name="connsiteX43" fmla="*/ 1198076 w 6126179"/>
              <a:gd name="connsiteY43" fmla="*/ 615635 h 1143754"/>
              <a:gd name="connsiteX44" fmla="*/ 1315771 w 6126179"/>
              <a:gd name="connsiteY44" fmla="*/ 615635 h 1143754"/>
              <a:gd name="connsiteX45" fmla="*/ 1315771 w 6126179"/>
              <a:gd name="connsiteY45" fmla="*/ 624689 h 1143754"/>
              <a:gd name="connsiteX46" fmla="*/ 1394234 w 6126179"/>
              <a:gd name="connsiteY46" fmla="*/ 624689 h 1143754"/>
              <a:gd name="connsiteX47" fmla="*/ 1400270 w 6126179"/>
              <a:gd name="connsiteY47" fmla="*/ 630725 h 1143754"/>
              <a:gd name="connsiteX48" fmla="*/ 1517965 w 6126179"/>
              <a:gd name="connsiteY48" fmla="*/ 630725 h 1143754"/>
              <a:gd name="connsiteX49" fmla="*/ 1517965 w 6126179"/>
              <a:gd name="connsiteY49" fmla="*/ 630725 h 1143754"/>
              <a:gd name="connsiteX50" fmla="*/ 1542107 w 6126179"/>
              <a:gd name="connsiteY50" fmla="*/ 654867 h 1143754"/>
              <a:gd name="connsiteX51" fmla="*/ 1572285 w 6126179"/>
              <a:gd name="connsiteY51" fmla="*/ 654867 h 1143754"/>
              <a:gd name="connsiteX52" fmla="*/ 1572285 w 6126179"/>
              <a:gd name="connsiteY52" fmla="*/ 663921 h 1143754"/>
              <a:gd name="connsiteX53" fmla="*/ 1774480 w 6126179"/>
              <a:gd name="connsiteY53" fmla="*/ 663921 h 1143754"/>
              <a:gd name="connsiteX54" fmla="*/ 1774480 w 6126179"/>
              <a:gd name="connsiteY54" fmla="*/ 694099 h 1143754"/>
              <a:gd name="connsiteX55" fmla="*/ 1976674 w 6126179"/>
              <a:gd name="connsiteY55" fmla="*/ 694099 h 1143754"/>
              <a:gd name="connsiteX56" fmla="*/ 1979692 w 6126179"/>
              <a:gd name="connsiteY56" fmla="*/ 697117 h 1143754"/>
              <a:gd name="connsiteX57" fmla="*/ 2027977 w 6126179"/>
              <a:gd name="connsiteY57" fmla="*/ 697117 h 1143754"/>
              <a:gd name="connsiteX58" fmla="*/ 2027977 w 6126179"/>
              <a:gd name="connsiteY58" fmla="*/ 706170 h 1143754"/>
              <a:gd name="connsiteX59" fmla="*/ 2148689 w 6126179"/>
              <a:gd name="connsiteY59" fmla="*/ 706170 h 1143754"/>
              <a:gd name="connsiteX60" fmla="*/ 2154725 w 6126179"/>
              <a:gd name="connsiteY60" fmla="*/ 712206 h 1143754"/>
              <a:gd name="connsiteX61" fmla="*/ 2154725 w 6126179"/>
              <a:gd name="connsiteY61" fmla="*/ 712206 h 1143754"/>
              <a:gd name="connsiteX62" fmla="*/ 2154725 w 6126179"/>
              <a:gd name="connsiteY62" fmla="*/ 730313 h 1143754"/>
              <a:gd name="connsiteX63" fmla="*/ 2399169 w 6126179"/>
              <a:gd name="connsiteY63" fmla="*/ 730313 h 1143754"/>
              <a:gd name="connsiteX64" fmla="*/ 2399169 w 6126179"/>
              <a:gd name="connsiteY64" fmla="*/ 742384 h 1143754"/>
              <a:gd name="connsiteX65" fmla="*/ 2710004 w 6126179"/>
              <a:gd name="connsiteY65" fmla="*/ 742384 h 1143754"/>
              <a:gd name="connsiteX66" fmla="*/ 2710004 w 6126179"/>
              <a:gd name="connsiteY66" fmla="*/ 754455 h 1143754"/>
              <a:gd name="connsiteX67" fmla="*/ 2752254 w 6126179"/>
              <a:gd name="connsiteY67" fmla="*/ 754455 h 1143754"/>
              <a:gd name="connsiteX68" fmla="*/ 2752254 w 6126179"/>
              <a:gd name="connsiteY68" fmla="*/ 775580 h 1143754"/>
              <a:gd name="connsiteX69" fmla="*/ 2839771 w 6126179"/>
              <a:gd name="connsiteY69" fmla="*/ 775580 h 1143754"/>
              <a:gd name="connsiteX70" fmla="*/ 2839771 w 6126179"/>
              <a:gd name="connsiteY70" fmla="*/ 790669 h 1143754"/>
              <a:gd name="connsiteX71" fmla="*/ 3527834 w 6126179"/>
              <a:gd name="connsiteY71" fmla="*/ 790669 h 1143754"/>
              <a:gd name="connsiteX72" fmla="*/ 3527834 w 6126179"/>
              <a:gd name="connsiteY72" fmla="*/ 790669 h 1143754"/>
              <a:gd name="connsiteX73" fmla="*/ 3527834 w 6126179"/>
              <a:gd name="connsiteY73" fmla="*/ 808776 h 1143754"/>
              <a:gd name="connsiteX74" fmla="*/ 3672689 w 6126179"/>
              <a:gd name="connsiteY74" fmla="*/ 808776 h 1143754"/>
              <a:gd name="connsiteX75" fmla="*/ 3672689 w 6126179"/>
              <a:gd name="connsiteY75" fmla="*/ 826883 h 1143754"/>
              <a:gd name="connsiteX76" fmla="*/ 3974472 w 6126179"/>
              <a:gd name="connsiteY76" fmla="*/ 826883 h 1143754"/>
              <a:gd name="connsiteX77" fmla="*/ 3974472 w 6126179"/>
              <a:gd name="connsiteY77" fmla="*/ 835936 h 1143754"/>
              <a:gd name="connsiteX78" fmla="*/ 4104238 w 6126179"/>
              <a:gd name="connsiteY78" fmla="*/ 835936 h 1143754"/>
              <a:gd name="connsiteX79" fmla="*/ 4104238 w 6126179"/>
              <a:gd name="connsiteY79" fmla="*/ 875168 h 1143754"/>
              <a:gd name="connsiteX80" fmla="*/ 4140452 w 6126179"/>
              <a:gd name="connsiteY80" fmla="*/ 875168 h 1143754"/>
              <a:gd name="connsiteX81" fmla="*/ 4140452 w 6126179"/>
              <a:gd name="connsiteY81" fmla="*/ 911382 h 1143754"/>
              <a:gd name="connsiteX82" fmla="*/ 4728927 w 6126179"/>
              <a:gd name="connsiteY82" fmla="*/ 911382 h 1143754"/>
              <a:gd name="connsiteX83" fmla="*/ 4728927 w 6126179"/>
              <a:gd name="connsiteY83" fmla="*/ 935525 h 1143754"/>
              <a:gd name="connsiteX84" fmla="*/ 4988460 w 6126179"/>
              <a:gd name="connsiteY84" fmla="*/ 935525 h 1143754"/>
              <a:gd name="connsiteX85" fmla="*/ 4988460 w 6126179"/>
              <a:gd name="connsiteY85" fmla="*/ 959667 h 1143754"/>
              <a:gd name="connsiteX86" fmla="*/ 5730844 w 6126179"/>
              <a:gd name="connsiteY86" fmla="*/ 959667 h 1143754"/>
              <a:gd name="connsiteX87" fmla="*/ 5730844 w 6126179"/>
              <a:gd name="connsiteY87" fmla="*/ 1020024 h 1143754"/>
              <a:gd name="connsiteX88" fmla="*/ 5758004 w 6126179"/>
              <a:gd name="connsiteY88" fmla="*/ 1020024 h 1143754"/>
              <a:gd name="connsiteX89" fmla="*/ 5758004 w 6126179"/>
              <a:gd name="connsiteY89" fmla="*/ 1089433 h 1143754"/>
              <a:gd name="connsiteX90" fmla="*/ 5788183 w 6126179"/>
              <a:gd name="connsiteY90" fmla="*/ 1089433 h 1143754"/>
              <a:gd name="connsiteX91" fmla="*/ 5788183 w 6126179"/>
              <a:gd name="connsiteY91" fmla="*/ 1143754 h 1143754"/>
              <a:gd name="connsiteX92" fmla="*/ 6126179 w 6126179"/>
              <a:gd name="connsiteY92" fmla="*/ 1143754 h 114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126179" h="1143754">
                <a:moveTo>
                  <a:pt x="0" y="0"/>
                </a:moveTo>
                <a:lnTo>
                  <a:pt x="84499" y="0"/>
                </a:lnTo>
                <a:lnTo>
                  <a:pt x="84499" y="21125"/>
                </a:lnTo>
                <a:lnTo>
                  <a:pt x="108642" y="21125"/>
                </a:lnTo>
                <a:lnTo>
                  <a:pt x="108642" y="45267"/>
                </a:lnTo>
                <a:lnTo>
                  <a:pt x="126749" y="45267"/>
                </a:lnTo>
                <a:lnTo>
                  <a:pt x="126749" y="184087"/>
                </a:lnTo>
                <a:lnTo>
                  <a:pt x="135802" y="184087"/>
                </a:lnTo>
                <a:lnTo>
                  <a:pt x="135802" y="331960"/>
                </a:lnTo>
                <a:lnTo>
                  <a:pt x="162963" y="331960"/>
                </a:lnTo>
                <a:lnTo>
                  <a:pt x="168998" y="337995"/>
                </a:lnTo>
                <a:lnTo>
                  <a:pt x="184087" y="337995"/>
                </a:lnTo>
                <a:lnTo>
                  <a:pt x="184087" y="359121"/>
                </a:lnTo>
                <a:lnTo>
                  <a:pt x="274622" y="359121"/>
                </a:lnTo>
                <a:lnTo>
                  <a:pt x="274622" y="380245"/>
                </a:lnTo>
                <a:lnTo>
                  <a:pt x="328943" y="380245"/>
                </a:lnTo>
                <a:lnTo>
                  <a:pt x="328943" y="380245"/>
                </a:lnTo>
                <a:lnTo>
                  <a:pt x="337996" y="389298"/>
                </a:lnTo>
                <a:lnTo>
                  <a:pt x="419478" y="389298"/>
                </a:lnTo>
                <a:lnTo>
                  <a:pt x="419478" y="407406"/>
                </a:lnTo>
                <a:lnTo>
                  <a:pt x="443620" y="407406"/>
                </a:lnTo>
                <a:lnTo>
                  <a:pt x="443620" y="440602"/>
                </a:lnTo>
                <a:lnTo>
                  <a:pt x="510012" y="440602"/>
                </a:lnTo>
                <a:lnTo>
                  <a:pt x="510012" y="464744"/>
                </a:lnTo>
                <a:lnTo>
                  <a:pt x="555280" y="464744"/>
                </a:lnTo>
                <a:lnTo>
                  <a:pt x="555280" y="473798"/>
                </a:lnTo>
                <a:lnTo>
                  <a:pt x="612618" y="473798"/>
                </a:lnTo>
                <a:lnTo>
                  <a:pt x="612618" y="482851"/>
                </a:lnTo>
                <a:lnTo>
                  <a:pt x="781616" y="482851"/>
                </a:lnTo>
                <a:lnTo>
                  <a:pt x="781616" y="503976"/>
                </a:lnTo>
                <a:lnTo>
                  <a:pt x="781616" y="503976"/>
                </a:lnTo>
                <a:lnTo>
                  <a:pt x="805759" y="503976"/>
                </a:lnTo>
                <a:lnTo>
                  <a:pt x="805759" y="522083"/>
                </a:lnTo>
                <a:lnTo>
                  <a:pt x="923454" y="522083"/>
                </a:lnTo>
                <a:lnTo>
                  <a:pt x="923454" y="537172"/>
                </a:lnTo>
                <a:lnTo>
                  <a:pt x="974757" y="537172"/>
                </a:lnTo>
                <a:lnTo>
                  <a:pt x="974757" y="543208"/>
                </a:lnTo>
                <a:lnTo>
                  <a:pt x="1152808" y="543208"/>
                </a:lnTo>
                <a:lnTo>
                  <a:pt x="1152808" y="567350"/>
                </a:lnTo>
                <a:lnTo>
                  <a:pt x="1179969" y="567350"/>
                </a:lnTo>
                <a:lnTo>
                  <a:pt x="1179969" y="603564"/>
                </a:lnTo>
                <a:lnTo>
                  <a:pt x="1210147" y="603564"/>
                </a:lnTo>
                <a:lnTo>
                  <a:pt x="1210147" y="603564"/>
                </a:lnTo>
                <a:lnTo>
                  <a:pt x="1198076" y="615635"/>
                </a:lnTo>
                <a:lnTo>
                  <a:pt x="1315771" y="615635"/>
                </a:lnTo>
                <a:lnTo>
                  <a:pt x="1315771" y="624689"/>
                </a:lnTo>
                <a:lnTo>
                  <a:pt x="1394234" y="624689"/>
                </a:lnTo>
                <a:lnTo>
                  <a:pt x="1400270" y="630725"/>
                </a:lnTo>
                <a:lnTo>
                  <a:pt x="1517965" y="630725"/>
                </a:lnTo>
                <a:lnTo>
                  <a:pt x="1517965" y="630725"/>
                </a:lnTo>
                <a:lnTo>
                  <a:pt x="1542107" y="654867"/>
                </a:lnTo>
                <a:lnTo>
                  <a:pt x="1572285" y="654867"/>
                </a:lnTo>
                <a:lnTo>
                  <a:pt x="1572285" y="663921"/>
                </a:lnTo>
                <a:lnTo>
                  <a:pt x="1774480" y="663921"/>
                </a:lnTo>
                <a:lnTo>
                  <a:pt x="1774480" y="694099"/>
                </a:lnTo>
                <a:lnTo>
                  <a:pt x="1976674" y="694099"/>
                </a:lnTo>
                <a:lnTo>
                  <a:pt x="1979692" y="697117"/>
                </a:lnTo>
                <a:lnTo>
                  <a:pt x="2027977" y="697117"/>
                </a:lnTo>
                <a:lnTo>
                  <a:pt x="2027977" y="706170"/>
                </a:lnTo>
                <a:lnTo>
                  <a:pt x="2148689" y="706170"/>
                </a:lnTo>
                <a:lnTo>
                  <a:pt x="2154725" y="712206"/>
                </a:lnTo>
                <a:lnTo>
                  <a:pt x="2154725" y="712206"/>
                </a:lnTo>
                <a:lnTo>
                  <a:pt x="2154725" y="730313"/>
                </a:lnTo>
                <a:lnTo>
                  <a:pt x="2399169" y="730313"/>
                </a:lnTo>
                <a:lnTo>
                  <a:pt x="2399169" y="742384"/>
                </a:lnTo>
                <a:lnTo>
                  <a:pt x="2710004" y="742384"/>
                </a:lnTo>
                <a:lnTo>
                  <a:pt x="2710004" y="754455"/>
                </a:lnTo>
                <a:lnTo>
                  <a:pt x="2752254" y="754455"/>
                </a:lnTo>
                <a:lnTo>
                  <a:pt x="2752254" y="775580"/>
                </a:lnTo>
                <a:lnTo>
                  <a:pt x="2839771" y="775580"/>
                </a:lnTo>
                <a:lnTo>
                  <a:pt x="2839771" y="790669"/>
                </a:lnTo>
                <a:lnTo>
                  <a:pt x="3527834" y="790669"/>
                </a:lnTo>
                <a:lnTo>
                  <a:pt x="3527834" y="790669"/>
                </a:lnTo>
                <a:lnTo>
                  <a:pt x="3527834" y="808776"/>
                </a:lnTo>
                <a:lnTo>
                  <a:pt x="3672689" y="808776"/>
                </a:lnTo>
                <a:lnTo>
                  <a:pt x="3672689" y="826883"/>
                </a:lnTo>
                <a:lnTo>
                  <a:pt x="3974472" y="826883"/>
                </a:lnTo>
                <a:lnTo>
                  <a:pt x="3974472" y="835936"/>
                </a:lnTo>
                <a:lnTo>
                  <a:pt x="4104238" y="835936"/>
                </a:lnTo>
                <a:lnTo>
                  <a:pt x="4104238" y="875168"/>
                </a:lnTo>
                <a:lnTo>
                  <a:pt x="4140452" y="875168"/>
                </a:lnTo>
                <a:lnTo>
                  <a:pt x="4140452" y="911382"/>
                </a:lnTo>
                <a:lnTo>
                  <a:pt x="4728927" y="911382"/>
                </a:lnTo>
                <a:lnTo>
                  <a:pt x="4728927" y="935525"/>
                </a:lnTo>
                <a:lnTo>
                  <a:pt x="4988460" y="935525"/>
                </a:lnTo>
                <a:lnTo>
                  <a:pt x="4988460" y="959667"/>
                </a:lnTo>
                <a:lnTo>
                  <a:pt x="5730844" y="959667"/>
                </a:lnTo>
                <a:lnTo>
                  <a:pt x="5730844" y="1020024"/>
                </a:lnTo>
                <a:lnTo>
                  <a:pt x="5758004" y="1020024"/>
                </a:lnTo>
                <a:lnTo>
                  <a:pt x="5758004" y="1089433"/>
                </a:lnTo>
                <a:lnTo>
                  <a:pt x="5788183" y="1089433"/>
                </a:lnTo>
                <a:lnTo>
                  <a:pt x="5788183" y="1143754"/>
                </a:lnTo>
                <a:lnTo>
                  <a:pt x="6126179" y="1143754"/>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1" name="Freeform: Shape 110">
            <a:extLst>
              <a:ext uri="{FF2B5EF4-FFF2-40B4-BE49-F238E27FC236}">
                <a16:creationId xmlns:a16="http://schemas.microsoft.com/office/drawing/2014/main" id="{EEAA6905-1C9F-B836-24EB-DE9890B2BF12}"/>
              </a:ext>
            </a:extLst>
          </p:cNvPr>
          <p:cNvSpPr/>
          <p:nvPr/>
        </p:nvSpPr>
        <p:spPr bwMode="auto">
          <a:xfrm>
            <a:off x="1004189" y="2526908"/>
            <a:ext cx="6189553" cy="1318788"/>
          </a:xfrm>
          <a:custGeom>
            <a:avLst/>
            <a:gdLst>
              <a:gd name="connsiteX0" fmla="*/ 0 w 6189553"/>
              <a:gd name="connsiteY0" fmla="*/ 0 h 1318788"/>
              <a:gd name="connsiteX1" fmla="*/ 60357 w 6189553"/>
              <a:gd name="connsiteY1" fmla="*/ 0 h 1318788"/>
              <a:gd name="connsiteX2" fmla="*/ 60357 w 6189553"/>
              <a:gd name="connsiteY2" fmla="*/ 45267 h 1318788"/>
              <a:gd name="connsiteX3" fmla="*/ 75446 w 6189553"/>
              <a:gd name="connsiteY3" fmla="*/ 45267 h 1318788"/>
              <a:gd name="connsiteX4" fmla="*/ 81482 w 6189553"/>
              <a:gd name="connsiteY4" fmla="*/ 51303 h 1318788"/>
              <a:gd name="connsiteX5" fmla="*/ 114678 w 6189553"/>
              <a:gd name="connsiteY5" fmla="*/ 51303 h 1318788"/>
              <a:gd name="connsiteX6" fmla="*/ 114678 w 6189553"/>
              <a:gd name="connsiteY6" fmla="*/ 51303 h 1318788"/>
              <a:gd name="connsiteX7" fmla="*/ 141838 w 6189553"/>
              <a:gd name="connsiteY7" fmla="*/ 78463 h 1318788"/>
              <a:gd name="connsiteX8" fmla="*/ 141838 w 6189553"/>
              <a:gd name="connsiteY8" fmla="*/ 181069 h 1318788"/>
              <a:gd name="connsiteX9" fmla="*/ 150891 w 6189553"/>
              <a:gd name="connsiteY9" fmla="*/ 181069 h 1318788"/>
              <a:gd name="connsiteX10" fmla="*/ 150891 w 6189553"/>
              <a:gd name="connsiteY10" fmla="*/ 325924 h 1318788"/>
              <a:gd name="connsiteX11" fmla="*/ 168998 w 6189553"/>
              <a:gd name="connsiteY11" fmla="*/ 325924 h 1318788"/>
              <a:gd name="connsiteX12" fmla="*/ 168998 w 6189553"/>
              <a:gd name="connsiteY12" fmla="*/ 458708 h 1318788"/>
              <a:gd name="connsiteX13" fmla="*/ 184088 w 6189553"/>
              <a:gd name="connsiteY13" fmla="*/ 458708 h 1318788"/>
              <a:gd name="connsiteX14" fmla="*/ 184088 w 6189553"/>
              <a:gd name="connsiteY14" fmla="*/ 479833 h 1318788"/>
              <a:gd name="connsiteX15" fmla="*/ 226337 w 6189553"/>
              <a:gd name="connsiteY15" fmla="*/ 479833 h 1318788"/>
              <a:gd name="connsiteX16" fmla="*/ 226337 w 6189553"/>
              <a:gd name="connsiteY16" fmla="*/ 510011 h 1318788"/>
              <a:gd name="connsiteX17" fmla="*/ 265569 w 6189553"/>
              <a:gd name="connsiteY17" fmla="*/ 510011 h 1318788"/>
              <a:gd name="connsiteX18" fmla="*/ 265569 w 6189553"/>
              <a:gd name="connsiteY18" fmla="*/ 522083 h 1318788"/>
              <a:gd name="connsiteX19" fmla="*/ 301783 w 6189553"/>
              <a:gd name="connsiteY19" fmla="*/ 522083 h 1318788"/>
              <a:gd name="connsiteX20" fmla="*/ 301783 w 6189553"/>
              <a:gd name="connsiteY20" fmla="*/ 636760 h 1318788"/>
              <a:gd name="connsiteX21" fmla="*/ 395335 w 6189553"/>
              <a:gd name="connsiteY21" fmla="*/ 636760 h 1318788"/>
              <a:gd name="connsiteX22" fmla="*/ 395335 w 6189553"/>
              <a:gd name="connsiteY22" fmla="*/ 654867 h 1318788"/>
              <a:gd name="connsiteX23" fmla="*/ 431549 w 6189553"/>
              <a:gd name="connsiteY23" fmla="*/ 654867 h 1318788"/>
              <a:gd name="connsiteX24" fmla="*/ 431549 w 6189553"/>
              <a:gd name="connsiteY24" fmla="*/ 679009 h 1318788"/>
              <a:gd name="connsiteX25" fmla="*/ 449656 w 6189553"/>
              <a:gd name="connsiteY25" fmla="*/ 679009 h 1318788"/>
              <a:gd name="connsiteX26" fmla="*/ 449656 w 6189553"/>
              <a:gd name="connsiteY26" fmla="*/ 712206 h 1318788"/>
              <a:gd name="connsiteX27" fmla="*/ 464745 w 6189553"/>
              <a:gd name="connsiteY27" fmla="*/ 712206 h 1318788"/>
              <a:gd name="connsiteX28" fmla="*/ 464745 w 6189553"/>
              <a:gd name="connsiteY28" fmla="*/ 751437 h 1318788"/>
              <a:gd name="connsiteX29" fmla="*/ 503977 w 6189553"/>
              <a:gd name="connsiteY29" fmla="*/ 751437 h 1318788"/>
              <a:gd name="connsiteX30" fmla="*/ 503977 w 6189553"/>
              <a:gd name="connsiteY30" fmla="*/ 751437 h 1318788"/>
              <a:gd name="connsiteX31" fmla="*/ 633743 w 6189553"/>
              <a:gd name="connsiteY31" fmla="*/ 751437 h 1318788"/>
              <a:gd name="connsiteX32" fmla="*/ 633743 w 6189553"/>
              <a:gd name="connsiteY32" fmla="*/ 778598 h 1318788"/>
              <a:gd name="connsiteX33" fmla="*/ 712206 w 6189553"/>
              <a:gd name="connsiteY33" fmla="*/ 778598 h 1318788"/>
              <a:gd name="connsiteX34" fmla="*/ 712206 w 6189553"/>
              <a:gd name="connsiteY34" fmla="*/ 790669 h 1318788"/>
              <a:gd name="connsiteX35" fmla="*/ 796705 w 6189553"/>
              <a:gd name="connsiteY35" fmla="*/ 790669 h 1318788"/>
              <a:gd name="connsiteX36" fmla="*/ 796705 w 6189553"/>
              <a:gd name="connsiteY36" fmla="*/ 848007 h 1318788"/>
              <a:gd name="connsiteX37" fmla="*/ 998899 w 6189553"/>
              <a:gd name="connsiteY37" fmla="*/ 848007 h 1318788"/>
              <a:gd name="connsiteX38" fmla="*/ 998899 w 6189553"/>
              <a:gd name="connsiteY38" fmla="*/ 881204 h 1318788"/>
              <a:gd name="connsiteX39" fmla="*/ 1026060 w 6189553"/>
              <a:gd name="connsiteY39" fmla="*/ 881204 h 1318788"/>
              <a:gd name="connsiteX40" fmla="*/ 1026060 w 6189553"/>
              <a:gd name="connsiteY40" fmla="*/ 896293 h 1318788"/>
              <a:gd name="connsiteX41" fmla="*/ 1143755 w 6189553"/>
              <a:gd name="connsiteY41" fmla="*/ 896293 h 1318788"/>
              <a:gd name="connsiteX42" fmla="*/ 1143755 w 6189553"/>
              <a:gd name="connsiteY42" fmla="*/ 932507 h 1318788"/>
              <a:gd name="connsiteX43" fmla="*/ 1264468 w 6189553"/>
              <a:gd name="connsiteY43" fmla="*/ 932507 h 1318788"/>
              <a:gd name="connsiteX44" fmla="*/ 1264468 w 6189553"/>
              <a:gd name="connsiteY44" fmla="*/ 941560 h 1318788"/>
              <a:gd name="connsiteX45" fmla="*/ 1333878 w 6189553"/>
              <a:gd name="connsiteY45" fmla="*/ 941560 h 1318788"/>
              <a:gd name="connsiteX46" fmla="*/ 1333878 w 6189553"/>
              <a:gd name="connsiteY46" fmla="*/ 953631 h 1318788"/>
              <a:gd name="connsiteX47" fmla="*/ 1448555 w 6189553"/>
              <a:gd name="connsiteY47" fmla="*/ 953631 h 1318788"/>
              <a:gd name="connsiteX48" fmla="*/ 1448555 w 6189553"/>
              <a:gd name="connsiteY48" fmla="*/ 968720 h 1318788"/>
              <a:gd name="connsiteX49" fmla="*/ 1566250 w 6189553"/>
              <a:gd name="connsiteY49" fmla="*/ 968720 h 1318788"/>
              <a:gd name="connsiteX50" fmla="*/ 1566250 w 6189553"/>
              <a:gd name="connsiteY50" fmla="*/ 983809 h 1318788"/>
              <a:gd name="connsiteX51" fmla="*/ 1608499 w 6189553"/>
              <a:gd name="connsiteY51" fmla="*/ 983809 h 1318788"/>
              <a:gd name="connsiteX52" fmla="*/ 1608499 w 6189553"/>
              <a:gd name="connsiteY52" fmla="*/ 989845 h 1318788"/>
              <a:gd name="connsiteX53" fmla="*/ 1708088 w 6189553"/>
              <a:gd name="connsiteY53" fmla="*/ 989845 h 1318788"/>
              <a:gd name="connsiteX54" fmla="*/ 1708088 w 6189553"/>
              <a:gd name="connsiteY54" fmla="*/ 1004934 h 1318788"/>
              <a:gd name="connsiteX55" fmla="*/ 1861996 w 6189553"/>
              <a:gd name="connsiteY55" fmla="*/ 1004934 h 1318788"/>
              <a:gd name="connsiteX56" fmla="*/ 1861996 w 6189553"/>
              <a:gd name="connsiteY56" fmla="*/ 1020023 h 1318788"/>
              <a:gd name="connsiteX57" fmla="*/ 1955549 w 6189553"/>
              <a:gd name="connsiteY57" fmla="*/ 1020023 h 1318788"/>
              <a:gd name="connsiteX58" fmla="*/ 1955549 w 6189553"/>
              <a:gd name="connsiteY58" fmla="*/ 1059255 h 1318788"/>
              <a:gd name="connsiteX59" fmla="*/ 2181886 w 6189553"/>
              <a:gd name="connsiteY59" fmla="*/ 1059255 h 1318788"/>
              <a:gd name="connsiteX60" fmla="*/ 2181886 w 6189553"/>
              <a:gd name="connsiteY60" fmla="*/ 1092451 h 1318788"/>
              <a:gd name="connsiteX61" fmla="*/ 2272420 w 6189553"/>
              <a:gd name="connsiteY61" fmla="*/ 1092451 h 1318788"/>
              <a:gd name="connsiteX62" fmla="*/ 2272420 w 6189553"/>
              <a:gd name="connsiteY62" fmla="*/ 1104522 h 1318788"/>
              <a:gd name="connsiteX63" fmla="*/ 2362955 w 6189553"/>
              <a:gd name="connsiteY63" fmla="*/ 1104522 h 1318788"/>
              <a:gd name="connsiteX64" fmla="*/ 2362955 w 6189553"/>
              <a:gd name="connsiteY64" fmla="*/ 1122629 h 1318788"/>
              <a:gd name="connsiteX65" fmla="*/ 2480650 w 6189553"/>
              <a:gd name="connsiteY65" fmla="*/ 1122629 h 1318788"/>
              <a:gd name="connsiteX66" fmla="*/ 2480650 w 6189553"/>
              <a:gd name="connsiteY66" fmla="*/ 1134701 h 1318788"/>
              <a:gd name="connsiteX67" fmla="*/ 2673791 w 6189553"/>
              <a:gd name="connsiteY67" fmla="*/ 1134701 h 1318788"/>
              <a:gd name="connsiteX68" fmla="*/ 2673791 w 6189553"/>
              <a:gd name="connsiteY68" fmla="*/ 1140736 h 1318788"/>
              <a:gd name="connsiteX69" fmla="*/ 2755272 w 6189553"/>
              <a:gd name="connsiteY69" fmla="*/ 1140736 h 1318788"/>
              <a:gd name="connsiteX70" fmla="*/ 2755272 w 6189553"/>
              <a:gd name="connsiteY70" fmla="*/ 1167897 h 1318788"/>
              <a:gd name="connsiteX71" fmla="*/ 3011787 w 6189553"/>
              <a:gd name="connsiteY71" fmla="*/ 1167897 h 1318788"/>
              <a:gd name="connsiteX72" fmla="*/ 3011787 w 6189553"/>
              <a:gd name="connsiteY72" fmla="*/ 1179968 h 1318788"/>
              <a:gd name="connsiteX73" fmla="*/ 3132499 w 6189553"/>
              <a:gd name="connsiteY73" fmla="*/ 1179968 h 1318788"/>
              <a:gd name="connsiteX74" fmla="*/ 3153624 w 6189553"/>
              <a:gd name="connsiteY74" fmla="*/ 1201093 h 1318788"/>
              <a:gd name="connsiteX75" fmla="*/ 3545941 w 6189553"/>
              <a:gd name="connsiteY75" fmla="*/ 1201093 h 1318788"/>
              <a:gd name="connsiteX76" fmla="*/ 3545941 w 6189553"/>
              <a:gd name="connsiteY76" fmla="*/ 1237307 h 1318788"/>
              <a:gd name="connsiteX77" fmla="*/ 4152523 w 6189553"/>
              <a:gd name="connsiteY77" fmla="*/ 1237307 h 1318788"/>
              <a:gd name="connsiteX78" fmla="*/ 4152523 w 6189553"/>
              <a:gd name="connsiteY78" fmla="*/ 1258431 h 1318788"/>
              <a:gd name="connsiteX79" fmla="*/ 4264183 w 6189553"/>
              <a:gd name="connsiteY79" fmla="*/ 1258431 h 1318788"/>
              <a:gd name="connsiteX80" fmla="*/ 4264183 w 6189553"/>
              <a:gd name="connsiteY80" fmla="*/ 1270503 h 1318788"/>
              <a:gd name="connsiteX81" fmla="*/ 4734963 w 6189553"/>
              <a:gd name="connsiteY81" fmla="*/ 1270503 h 1318788"/>
              <a:gd name="connsiteX82" fmla="*/ 4734963 w 6189553"/>
              <a:gd name="connsiteY82" fmla="*/ 1297663 h 1318788"/>
              <a:gd name="connsiteX83" fmla="*/ 4774194 w 6189553"/>
              <a:gd name="connsiteY83" fmla="*/ 1297663 h 1318788"/>
              <a:gd name="connsiteX84" fmla="*/ 4774194 w 6189553"/>
              <a:gd name="connsiteY84" fmla="*/ 1318788 h 1318788"/>
              <a:gd name="connsiteX85" fmla="*/ 6189553 w 6189553"/>
              <a:gd name="connsiteY85" fmla="*/ 1318788 h 131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189553" h="1318788">
                <a:moveTo>
                  <a:pt x="0" y="0"/>
                </a:moveTo>
                <a:lnTo>
                  <a:pt x="60357" y="0"/>
                </a:lnTo>
                <a:lnTo>
                  <a:pt x="60357" y="45267"/>
                </a:lnTo>
                <a:lnTo>
                  <a:pt x="75446" y="45267"/>
                </a:lnTo>
                <a:lnTo>
                  <a:pt x="81482" y="51303"/>
                </a:lnTo>
                <a:lnTo>
                  <a:pt x="114678" y="51303"/>
                </a:lnTo>
                <a:lnTo>
                  <a:pt x="114678" y="51303"/>
                </a:lnTo>
                <a:lnTo>
                  <a:pt x="141838" y="78463"/>
                </a:lnTo>
                <a:lnTo>
                  <a:pt x="141838" y="181069"/>
                </a:lnTo>
                <a:lnTo>
                  <a:pt x="150891" y="181069"/>
                </a:lnTo>
                <a:lnTo>
                  <a:pt x="150891" y="325924"/>
                </a:lnTo>
                <a:lnTo>
                  <a:pt x="168998" y="325924"/>
                </a:lnTo>
                <a:lnTo>
                  <a:pt x="168998" y="458708"/>
                </a:lnTo>
                <a:lnTo>
                  <a:pt x="184088" y="458708"/>
                </a:lnTo>
                <a:lnTo>
                  <a:pt x="184088" y="479833"/>
                </a:lnTo>
                <a:lnTo>
                  <a:pt x="226337" y="479833"/>
                </a:lnTo>
                <a:lnTo>
                  <a:pt x="226337" y="510011"/>
                </a:lnTo>
                <a:lnTo>
                  <a:pt x="265569" y="510011"/>
                </a:lnTo>
                <a:lnTo>
                  <a:pt x="265569" y="522083"/>
                </a:lnTo>
                <a:lnTo>
                  <a:pt x="301783" y="522083"/>
                </a:lnTo>
                <a:lnTo>
                  <a:pt x="301783" y="636760"/>
                </a:lnTo>
                <a:lnTo>
                  <a:pt x="395335" y="636760"/>
                </a:lnTo>
                <a:lnTo>
                  <a:pt x="395335" y="654867"/>
                </a:lnTo>
                <a:lnTo>
                  <a:pt x="431549" y="654867"/>
                </a:lnTo>
                <a:lnTo>
                  <a:pt x="431549" y="679009"/>
                </a:lnTo>
                <a:lnTo>
                  <a:pt x="449656" y="679009"/>
                </a:lnTo>
                <a:lnTo>
                  <a:pt x="449656" y="712206"/>
                </a:lnTo>
                <a:lnTo>
                  <a:pt x="464745" y="712206"/>
                </a:lnTo>
                <a:lnTo>
                  <a:pt x="464745" y="751437"/>
                </a:lnTo>
                <a:lnTo>
                  <a:pt x="503977" y="751437"/>
                </a:lnTo>
                <a:lnTo>
                  <a:pt x="503977" y="751437"/>
                </a:lnTo>
                <a:lnTo>
                  <a:pt x="633743" y="751437"/>
                </a:lnTo>
                <a:lnTo>
                  <a:pt x="633743" y="778598"/>
                </a:lnTo>
                <a:lnTo>
                  <a:pt x="712206" y="778598"/>
                </a:lnTo>
                <a:lnTo>
                  <a:pt x="712206" y="790669"/>
                </a:lnTo>
                <a:lnTo>
                  <a:pt x="796705" y="790669"/>
                </a:lnTo>
                <a:lnTo>
                  <a:pt x="796705" y="848007"/>
                </a:lnTo>
                <a:lnTo>
                  <a:pt x="998899" y="848007"/>
                </a:lnTo>
                <a:lnTo>
                  <a:pt x="998899" y="881204"/>
                </a:lnTo>
                <a:lnTo>
                  <a:pt x="1026060" y="881204"/>
                </a:lnTo>
                <a:lnTo>
                  <a:pt x="1026060" y="896293"/>
                </a:lnTo>
                <a:lnTo>
                  <a:pt x="1143755" y="896293"/>
                </a:lnTo>
                <a:lnTo>
                  <a:pt x="1143755" y="932507"/>
                </a:lnTo>
                <a:lnTo>
                  <a:pt x="1264468" y="932507"/>
                </a:lnTo>
                <a:lnTo>
                  <a:pt x="1264468" y="941560"/>
                </a:lnTo>
                <a:lnTo>
                  <a:pt x="1333878" y="941560"/>
                </a:lnTo>
                <a:lnTo>
                  <a:pt x="1333878" y="953631"/>
                </a:lnTo>
                <a:lnTo>
                  <a:pt x="1448555" y="953631"/>
                </a:lnTo>
                <a:lnTo>
                  <a:pt x="1448555" y="968720"/>
                </a:lnTo>
                <a:lnTo>
                  <a:pt x="1566250" y="968720"/>
                </a:lnTo>
                <a:lnTo>
                  <a:pt x="1566250" y="983809"/>
                </a:lnTo>
                <a:lnTo>
                  <a:pt x="1608499" y="983809"/>
                </a:lnTo>
                <a:lnTo>
                  <a:pt x="1608499" y="989845"/>
                </a:lnTo>
                <a:lnTo>
                  <a:pt x="1708088" y="989845"/>
                </a:lnTo>
                <a:lnTo>
                  <a:pt x="1708088" y="1004934"/>
                </a:lnTo>
                <a:lnTo>
                  <a:pt x="1861996" y="1004934"/>
                </a:lnTo>
                <a:lnTo>
                  <a:pt x="1861996" y="1020023"/>
                </a:lnTo>
                <a:lnTo>
                  <a:pt x="1955549" y="1020023"/>
                </a:lnTo>
                <a:lnTo>
                  <a:pt x="1955549" y="1059255"/>
                </a:lnTo>
                <a:lnTo>
                  <a:pt x="2181886" y="1059255"/>
                </a:lnTo>
                <a:lnTo>
                  <a:pt x="2181886" y="1092451"/>
                </a:lnTo>
                <a:lnTo>
                  <a:pt x="2272420" y="1092451"/>
                </a:lnTo>
                <a:lnTo>
                  <a:pt x="2272420" y="1104522"/>
                </a:lnTo>
                <a:lnTo>
                  <a:pt x="2362955" y="1104522"/>
                </a:lnTo>
                <a:lnTo>
                  <a:pt x="2362955" y="1122629"/>
                </a:lnTo>
                <a:lnTo>
                  <a:pt x="2480650" y="1122629"/>
                </a:lnTo>
                <a:lnTo>
                  <a:pt x="2480650" y="1134701"/>
                </a:lnTo>
                <a:lnTo>
                  <a:pt x="2673791" y="1134701"/>
                </a:lnTo>
                <a:lnTo>
                  <a:pt x="2673791" y="1140736"/>
                </a:lnTo>
                <a:lnTo>
                  <a:pt x="2755272" y="1140736"/>
                </a:lnTo>
                <a:lnTo>
                  <a:pt x="2755272" y="1167897"/>
                </a:lnTo>
                <a:lnTo>
                  <a:pt x="3011787" y="1167897"/>
                </a:lnTo>
                <a:lnTo>
                  <a:pt x="3011787" y="1179968"/>
                </a:lnTo>
                <a:lnTo>
                  <a:pt x="3132499" y="1179968"/>
                </a:lnTo>
                <a:lnTo>
                  <a:pt x="3153624" y="1201093"/>
                </a:lnTo>
                <a:lnTo>
                  <a:pt x="3545941" y="1201093"/>
                </a:lnTo>
                <a:lnTo>
                  <a:pt x="3545941" y="1237307"/>
                </a:lnTo>
                <a:lnTo>
                  <a:pt x="4152523" y="1237307"/>
                </a:lnTo>
                <a:lnTo>
                  <a:pt x="4152523" y="1258431"/>
                </a:lnTo>
                <a:lnTo>
                  <a:pt x="4264183" y="1258431"/>
                </a:lnTo>
                <a:lnTo>
                  <a:pt x="4264183" y="1270503"/>
                </a:lnTo>
                <a:lnTo>
                  <a:pt x="4734963" y="1270503"/>
                </a:lnTo>
                <a:lnTo>
                  <a:pt x="4734963" y="1297663"/>
                </a:lnTo>
                <a:lnTo>
                  <a:pt x="4774194" y="1297663"/>
                </a:lnTo>
                <a:lnTo>
                  <a:pt x="4774194" y="1318788"/>
                </a:lnTo>
                <a:lnTo>
                  <a:pt x="6189553" y="1318788"/>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9DD77903-FB1B-9A65-67AA-419A021EAAB8}"/>
              </a:ext>
            </a:extLst>
          </p:cNvPr>
          <p:cNvSpPr>
            <a:spLocks noGrp="1"/>
          </p:cNvSpPr>
          <p:nvPr>
            <p:ph type="title"/>
          </p:nvPr>
        </p:nvSpPr>
        <p:spPr/>
        <p:txBody>
          <a:bodyPr/>
          <a:lstStyle/>
          <a:p>
            <a:r>
              <a:rPr lang="en-US"/>
              <a:t>CheckMate 8HW: </a:t>
            </a:r>
            <a:r>
              <a:rPr lang="en-US" altLang="en-US" sz="3600"/>
              <a:t>Nivolumab + Ipilimumab vs Nivolumab for MSI-H or dMMR mCRC</a:t>
            </a:r>
            <a:endParaRPr lang="en-US"/>
          </a:p>
        </p:txBody>
      </p:sp>
      <p:sp>
        <p:nvSpPr>
          <p:cNvPr id="10" name="Content Placeholder 9">
            <a:extLst>
              <a:ext uri="{FF2B5EF4-FFF2-40B4-BE49-F238E27FC236}">
                <a16:creationId xmlns:a16="http://schemas.microsoft.com/office/drawing/2014/main" id="{E6962B0F-7A46-37FE-DC8E-96F1FC5C0B49}"/>
              </a:ext>
            </a:extLst>
          </p:cNvPr>
          <p:cNvSpPr>
            <a:spLocks noGrp="1"/>
          </p:cNvSpPr>
          <p:nvPr>
            <p:ph idx="1"/>
          </p:nvPr>
        </p:nvSpPr>
        <p:spPr>
          <a:xfrm>
            <a:off x="604675" y="1513047"/>
            <a:ext cx="10877529" cy="444606"/>
          </a:xfrm>
        </p:spPr>
        <p:txBody>
          <a:bodyPr/>
          <a:lstStyle/>
          <a:p>
            <a:r>
              <a:rPr lang="en-US" sz="2000"/>
              <a:t>Randomized phase III study of </a:t>
            </a:r>
            <a:r>
              <a:rPr lang="en-US" altLang="en-US" sz="2000"/>
              <a:t>nivolumab + ipilimumab vs nivolumab for MSI-H or dMMR mCRC </a:t>
            </a:r>
            <a:r>
              <a:rPr kumimoji="0" lang="en-GB"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with or without prior treatment (no prior immunotherapy)</a:t>
            </a:r>
            <a:endParaRPr lang="en-US" sz="2000"/>
          </a:p>
        </p:txBody>
      </p:sp>
      <p:sp>
        <p:nvSpPr>
          <p:cNvPr id="4" name="Text Box 11">
            <a:extLst>
              <a:ext uri="{FF2B5EF4-FFF2-40B4-BE49-F238E27FC236}">
                <a16:creationId xmlns:a16="http://schemas.microsoft.com/office/drawing/2014/main" id="{5FE47E96-0E9A-1076-CB46-373B77D5D2E1}"/>
              </a:ext>
            </a:extLst>
          </p:cNvPr>
          <p:cNvSpPr txBox="1">
            <a:spLocks noChangeArrowheads="1"/>
          </p:cNvSpPr>
          <p:nvPr/>
        </p:nvSpPr>
        <p:spPr bwMode="auto">
          <a:xfrm>
            <a:off x="414339" y="6363706"/>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fontAlgn="base">
              <a:lnSpc>
                <a:spcPct val="100000"/>
              </a:lnSpc>
              <a:spcBef>
                <a:spcPct val="0"/>
              </a:spcBef>
              <a:spcAft>
                <a:spcPct val="0"/>
              </a:spcAft>
              <a:buClrTx/>
              <a:buNone/>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Andre. Lancet. 2025;405:383. </a:t>
            </a:r>
            <a:r>
              <a:rPr lang="en-US" altLang="en-US" sz="1200" dirty="0">
                <a:solidFill>
                  <a:schemeClr val="bg2"/>
                </a:solidFill>
                <a:latin typeface="Calibri" panose="020F0502020204030204" pitchFamily="34" charset="0"/>
              </a:rPr>
              <a:t>Lenz. ASCO 2025. </a:t>
            </a:r>
            <a:r>
              <a:rPr lang="en-US" altLang="en-US" sz="1200" dirty="0" err="1">
                <a:solidFill>
                  <a:schemeClr val="bg2"/>
                </a:solidFill>
                <a:latin typeface="Calibri" panose="020F0502020204030204" pitchFamily="34" charset="0"/>
              </a:rPr>
              <a:t>Abstr</a:t>
            </a:r>
            <a:r>
              <a:rPr lang="en-US" altLang="en-US" sz="1200" dirty="0">
                <a:solidFill>
                  <a:schemeClr val="bg2"/>
                </a:solidFill>
                <a:latin typeface="Calibri" panose="020F0502020204030204" pitchFamily="34" charset="0"/>
              </a:rPr>
              <a:t> 3501.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7DB5E6E2-2210-7E06-52BB-07FBD5FC001D}"/>
              </a:ext>
            </a:extLst>
          </p:cNvPr>
          <p:cNvSpPr txBox="1"/>
          <p:nvPr/>
        </p:nvSpPr>
        <p:spPr bwMode="auto">
          <a:xfrm>
            <a:off x="1474856" y="2257590"/>
            <a:ext cx="55006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PFS, Patients With Centrally Confirmed MSI-H/dMMR</a:t>
            </a:r>
          </a:p>
        </p:txBody>
      </p:sp>
      <p:sp>
        <p:nvSpPr>
          <p:cNvPr id="13" name="TextBox 12">
            <a:extLst>
              <a:ext uri="{FF2B5EF4-FFF2-40B4-BE49-F238E27FC236}">
                <a16:creationId xmlns:a16="http://schemas.microsoft.com/office/drawing/2014/main" id="{FB4E0EE8-59B2-8A2D-64E8-12687EC9F389}"/>
              </a:ext>
            </a:extLst>
          </p:cNvPr>
          <p:cNvSpPr txBox="1"/>
          <p:nvPr/>
        </p:nvSpPr>
        <p:spPr bwMode="auto">
          <a:xfrm>
            <a:off x="3190356" y="5228070"/>
            <a:ext cx="19026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Mo</a:t>
            </a:r>
          </a:p>
        </p:txBody>
      </p:sp>
      <p:sp>
        <p:nvSpPr>
          <p:cNvPr id="14" name="TextBox 13">
            <a:extLst>
              <a:ext uri="{FF2B5EF4-FFF2-40B4-BE49-F238E27FC236}">
                <a16:creationId xmlns:a16="http://schemas.microsoft.com/office/drawing/2014/main" id="{7731E72D-6EB3-2A8B-4488-19145860743C}"/>
              </a:ext>
            </a:extLst>
          </p:cNvPr>
          <p:cNvSpPr txBox="1"/>
          <p:nvPr/>
        </p:nvSpPr>
        <p:spPr bwMode="auto">
          <a:xfrm rot="16200000">
            <a:off x="-488020" y="3728332"/>
            <a:ext cx="19026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PFS (%)</a:t>
            </a:r>
          </a:p>
        </p:txBody>
      </p:sp>
      <p:sp>
        <p:nvSpPr>
          <p:cNvPr id="15" name="TextBox 14">
            <a:extLst>
              <a:ext uri="{FF2B5EF4-FFF2-40B4-BE49-F238E27FC236}">
                <a16:creationId xmlns:a16="http://schemas.microsoft.com/office/drawing/2014/main" id="{DAB8F281-C4EF-EECB-62AA-E12E9E7F3A3C}"/>
              </a:ext>
            </a:extLst>
          </p:cNvPr>
          <p:cNvSpPr txBox="1"/>
          <p:nvPr/>
        </p:nvSpPr>
        <p:spPr bwMode="auto">
          <a:xfrm>
            <a:off x="2240521" y="2884712"/>
            <a:ext cx="533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76%</a:t>
            </a:r>
          </a:p>
        </p:txBody>
      </p:sp>
      <p:sp>
        <p:nvSpPr>
          <p:cNvPr id="17" name="TextBox 16">
            <a:extLst>
              <a:ext uri="{FF2B5EF4-FFF2-40B4-BE49-F238E27FC236}">
                <a16:creationId xmlns:a16="http://schemas.microsoft.com/office/drawing/2014/main" id="{8D3D3DF2-A8F5-15B2-6168-DC0E2E1179CF}"/>
              </a:ext>
            </a:extLst>
          </p:cNvPr>
          <p:cNvSpPr txBox="1"/>
          <p:nvPr/>
        </p:nvSpPr>
        <p:spPr bwMode="auto">
          <a:xfrm>
            <a:off x="3526986" y="2938459"/>
            <a:ext cx="533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71%</a:t>
            </a:r>
          </a:p>
        </p:txBody>
      </p:sp>
      <p:sp>
        <p:nvSpPr>
          <p:cNvPr id="18" name="TextBox 17">
            <a:extLst>
              <a:ext uri="{FF2B5EF4-FFF2-40B4-BE49-F238E27FC236}">
                <a16:creationId xmlns:a16="http://schemas.microsoft.com/office/drawing/2014/main" id="{4D26AB6B-C849-0756-3B8D-92C17844F851}"/>
              </a:ext>
            </a:extLst>
          </p:cNvPr>
          <p:cNvSpPr txBox="1"/>
          <p:nvPr/>
        </p:nvSpPr>
        <p:spPr bwMode="auto">
          <a:xfrm>
            <a:off x="3533007" y="3704420"/>
            <a:ext cx="533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55%</a:t>
            </a:r>
          </a:p>
        </p:txBody>
      </p:sp>
      <p:sp>
        <p:nvSpPr>
          <p:cNvPr id="21" name="TextBox 20">
            <a:extLst>
              <a:ext uri="{FF2B5EF4-FFF2-40B4-BE49-F238E27FC236}">
                <a16:creationId xmlns:a16="http://schemas.microsoft.com/office/drawing/2014/main" id="{9D719183-D08D-1C1C-86A7-F6EADC214649}"/>
              </a:ext>
            </a:extLst>
          </p:cNvPr>
          <p:cNvSpPr txBox="1"/>
          <p:nvPr/>
        </p:nvSpPr>
        <p:spPr bwMode="auto">
          <a:xfrm>
            <a:off x="4804859" y="3031131"/>
            <a:ext cx="533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67%</a:t>
            </a:r>
          </a:p>
        </p:txBody>
      </p:sp>
      <p:sp>
        <p:nvSpPr>
          <p:cNvPr id="22" name="TextBox 21">
            <a:extLst>
              <a:ext uri="{FF2B5EF4-FFF2-40B4-BE49-F238E27FC236}">
                <a16:creationId xmlns:a16="http://schemas.microsoft.com/office/drawing/2014/main" id="{6B0F8AED-DFDE-A4BA-BAA7-0F9C7C548DE8}"/>
              </a:ext>
            </a:extLst>
          </p:cNvPr>
          <p:cNvSpPr txBox="1"/>
          <p:nvPr/>
        </p:nvSpPr>
        <p:spPr bwMode="auto">
          <a:xfrm>
            <a:off x="4821298" y="3775714"/>
            <a:ext cx="533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51%</a:t>
            </a:r>
          </a:p>
        </p:txBody>
      </p:sp>
      <p:sp>
        <p:nvSpPr>
          <p:cNvPr id="24" name="TextBox 23">
            <a:extLst>
              <a:ext uri="{FF2B5EF4-FFF2-40B4-BE49-F238E27FC236}">
                <a16:creationId xmlns:a16="http://schemas.microsoft.com/office/drawing/2014/main" id="{0029A332-90B7-5866-768A-E12667597C77}"/>
              </a:ext>
            </a:extLst>
          </p:cNvPr>
          <p:cNvSpPr txBox="1"/>
          <p:nvPr/>
        </p:nvSpPr>
        <p:spPr bwMode="auto">
          <a:xfrm>
            <a:off x="1879990" y="2630682"/>
            <a:ext cx="1081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12-mo rate</a:t>
            </a:r>
          </a:p>
        </p:txBody>
      </p:sp>
      <p:sp>
        <p:nvSpPr>
          <p:cNvPr id="25" name="TextBox 24">
            <a:extLst>
              <a:ext uri="{FF2B5EF4-FFF2-40B4-BE49-F238E27FC236}">
                <a16:creationId xmlns:a16="http://schemas.microsoft.com/office/drawing/2014/main" id="{78D873C2-335F-9700-D690-6D01B81DFF34}"/>
              </a:ext>
            </a:extLst>
          </p:cNvPr>
          <p:cNvSpPr txBox="1"/>
          <p:nvPr/>
        </p:nvSpPr>
        <p:spPr bwMode="auto">
          <a:xfrm>
            <a:off x="3185117" y="2696420"/>
            <a:ext cx="1081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24-mo rate</a:t>
            </a:r>
          </a:p>
        </p:txBody>
      </p:sp>
      <p:sp>
        <p:nvSpPr>
          <p:cNvPr id="26" name="TextBox 25">
            <a:extLst>
              <a:ext uri="{FF2B5EF4-FFF2-40B4-BE49-F238E27FC236}">
                <a16:creationId xmlns:a16="http://schemas.microsoft.com/office/drawing/2014/main" id="{0055105D-19DC-48FC-5B93-9041A34F960D}"/>
              </a:ext>
            </a:extLst>
          </p:cNvPr>
          <p:cNvSpPr txBox="1"/>
          <p:nvPr/>
        </p:nvSpPr>
        <p:spPr bwMode="auto">
          <a:xfrm>
            <a:off x="4551988" y="2761599"/>
            <a:ext cx="1081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36-mo rate</a:t>
            </a:r>
          </a:p>
        </p:txBody>
      </p:sp>
      <p:sp>
        <p:nvSpPr>
          <p:cNvPr id="8" name="TextBox 7">
            <a:extLst>
              <a:ext uri="{FF2B5EF4-FFF2-40B4-BE49-F238E27FC236}">
                <a16:creationId xmlns:a16="http://schemas.microsoft.com/office/drawing/2014/main" id="{EA8B607C-3844-3A2F-2F6B-074CA3BC792B}"/>
              </a:ext>
            </a:extLst>
          </p:cNvPr>
          <p:cNvSpPr txBox="1"/>
          <p:nvPr/>
        </p:nvSpPr>
        <p:spPr bwMode="auto">
          <a:xfrm>
            <a:off x="1019905" y="4380347"/>
            <a:ext cx="512921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HR: 0.62 (95% CI: 0.48-0.81); </a:t>
            </a:r>
            <a:r>
              <a:rPr kumimoji="0" lang="en-US" sz="14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 .0003</a:t>
            </a:r>
          </a:p>
          <a:p>
            <a:pPr marL="0" marR="0" lvl="0" indent="0"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Median follow-up: 47.0 mo (range: 16.7-60.5 mo)</a:t>
            </a:r>
          </a:p>
        </p:txBody>
      </p:sp>
      <p:sp>
        <p:nvSpPr>
          <p:cNvPr id="5" name="Freeform: Shape 4">
            <a:extLst>
              <a:ext uri="{FF2B5EF4-FFF2-40B4-BE49-F238E27FC236}">
                <a16:creationId xmlns:a16="http://schemas.microsoft.com/office/drawing/2014/main" id="{D5968146-6C2C-1D20-3C16-7488D6994DE1}"/>
              </a:ext>
            </a:extLst>
          </p:cNvPr>
          <p:cNvSpPr/>
          <p:nvPr/>
        </p:nvSpPr>
        <p:spPr bwMode="auto">
          <a:xfrm>
            <a:off x="1009761" y="2534572"/>
            <a:ext cx="6446017" cy="2497028"/>
          </a:xfrm>
          <a:custGeom>
            <a:avLst/>
            <a:gdLst>
              <a:gd name="connsiteX0" fmla="*/ 0 w 6446017"/>
              <a:gd name="connsiteY0" fmla="*/ 0 h 2481943"/>
              <a:gd name="connsiteX1" fmla="*/ 0 w 6446017"/>
              <a:gd name="connsiteY1" fmla="*/ 2481943 h 2481943"/>
              <a:gd name="connsiteX2" fmla="*/ 6446017 w 6446017"/>
              <a:gd name="connsiteY2" fmla="*/ 2481943 h 2481943"/>
            </a:gdLst>
            <a:ahLst/>
            <a:cxnLst>
              <a:cxn ang="0">
                <a:pos x="connsiteX0" y="connsiteY0"/>
              </a:cxn>
              <a:cxn ang="0">
                <a:pos x="connsiteX1" y="connsiteY1"/>
              </a:cxn>
              <a:cxn ang="0">
                <a:pos x="connsiteX2" y="connsiteY2"/>
              </a:cxn>
            </a:cxnLst>
            <a:rect l="l" t="t" r="r" b="b"/>
            <a:pathLst>
              <a:path w="6446017" h="2481943">
                <a:moveTo>
                  <a:pt x="0" y="0"/>
                </a:moveTo>
                <a:lnTo>
                  <a:pt x="0" y="2481943"/>
                </a:lnTo>
                <a:lnTo>
                  <a:pt x="6446017" y="2481943"/>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0" name="Group 29">
            <a:extLst>
              <a:ext uri="{FF2B5EF4-FFF2-40B4-BE49-F238E27FC236}">
                <a16:creationId xmlns:a16="http://schemas.microsoft.com/office/drawing/2014/main" id="{D3D572CA-0681-6DAE-0D4C-48BC117F3DED}"/>
              </a:ext>
            </a:extLst>
          </p:cNvPr>
          <p:cNvGrpSpPr/>
          <p:nvPr/>
        </p:nvGrpSpPr>
        <p:grpSpPr>
          <a:xfrm>
            <a:off x="936616" y="2542612"/>
            <a:ext cx="83951" cy="2481943"/>
            <a:chOff x="1263287" y="2180492"/>
            <a:chExt cx="88956" cy="2481943"/>
          </a:xfrm>
        </p:grpSpPr>
        <p:cxnSp>
          <p:nvCxnSpPr>
            <p:cNvPr id="12" name="Straight Connector 11">
              <a:extLst>
                <a:ext uri="{FF2B5EF4-FFF2-40B4-BE49-F238E27FC236}">
                  <a16:creationId xmlns:a16="http://schemas.microsoft.com/office/drawing/2014/main" id="{A583A2C9-A8A0-84FE-BF58-892CCF5B26CB}"/>
                </a:ext>
              </a:extLst>
            </p:cNvPr>
            <p:cNvCxnSpPr>
              <a:cxnSpLocks/>
            </p:cNvCxnSpPr>
            <p:nvPr/>
          </p:nvCxnSpPr>
          <p:spPr bwMode="auto">
            <a:xfrm>
              <a:off x="1263287" y="2180492"/>
              <a:ext cx="88956"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9BA05246-E122-6814-9B96-0F89E6B7A9C9}"/>
                </a:ext>
              </a:extLst>
            </p:cNvPr>
            <p:cNvCxnSpPr>
              <a:cxnSpLocks/>
            </p:cNvCxnSpPr>
            <p:nvPr/>
          </p:nvCxnSpPr>
          <p:spPr bwMode="auto">
            <a:xfrm>
              <a:off x="1263287" y="2676881"/>
              <a:ext cx="88956"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46B95684-F4FC-4F83-8F52-315CE602711E}"/>
                </a:ext>
              </a:extLst>
            </p:cNvPr>
            <p:cNvCxnSpPr>
              <a:cxnSpLocks/>
            </p:cNvCxnSpPr>
            <p:nvPr/>
          </p:nvCxnSpPr>
          <p:spPr bwMode="auto">
            <a:xfrm>
              <a:off x="1263287" y="3173270"/>
              <a:ext cx="88956"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3A833499-DF39-B3E5-F6EA-79F6CA42173B}"/>
                </a:ext>
              </a:extLst>
            </p:cNvPr>
            <p:cNvCxnSpPr>
              <a:cxnSpLocks/>
            </p:cNvCxnSpPr>
            <p:nvPr/>
          </p:nvCxnSpPr>
          <p:spPr bwMode="auto">
            <a:xfrm>
              <a:off x="1263287" y="3669659"/>
              <a:ext cx="88956"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42458A97-935D-03FB-BD77-BA1C9786D37F}"/>
                </a:ext>
              </a:extLst>
            </p:cNvPr>
            <p:cNvCxnSpPr>
              <a:cxnSpLocks/>
            </p:cNvCxnSpPr>
            <p:nvPr/>
          </p:nvCxnSpPr>
          <p:spPr bwMode="auto">
            <a:xfrm>
              <a:off x="1263287" y="4166048"/>
              <a:ext cx="88956"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62B3D227-939F-4D70-5444-4B8CEE3E5C85}"/>
                </a:ext>
              </a:extLst>
            </p:cNvPr>
            <p:cNvCxnSpPr>
              <a:cxnSpLocks/>
            </p:cNvCxnSpPr>
            <p:nvPr/>
          </p:nvCxnSpPr>
          <p:spPr bwMode="auto">
            <a:xfrm>
              <a:off x="1263287" y="4662435"/>
              <a:ext cx="88956" cy="0"/>
            </a:xfrm>
            <a:prstGeom prst="line">
              <a:avLst/>
            </a:prstGeom>
            <a:noFill/>
            <a:ln w="28575" cap="flat" cmpd="sng" algn="ctr">
              <a:solidFill>
                <a:schemeClr val="bg1"/>
              </a:solidFill>
              <a:prstDash val="solid"/>
              <a:round/>
              <a:headEnd type="none" w="med" len="med"/>
              <a:tailEnd type="none" w="med" len="med"/>
            </a:ln>
            <a:effectLst/>
          </p:spPr>
        </p:cxnSp>
      </p:grpSp>
      <p:sp>
        <p:nvSpPr>
          <p:cNvPr id="57" name="TextBox 56">
            <a:extLst>
              <a:ext uri="{FF2B5EF4-FFF2-40B4-BE49-F238E27FC236}">
                <a16:creationId xmlns:a16="http://schemas.microsoft.com/office/drawing/2014/main" id="{B742CB71-73BE-1534-E727-C4BE31175C79}"/>
              </a:ext>
            </a:extLst>
          </p:cNvPr>
          <p:cNvSpPr txBox="1"/>
          <p:nvPr/>
        </p:nvSpPr>
        <p:spPr bwMode="auto">
          <a:xfrm>
            <a:off x="522316" y="2395768"/>
            <a:ext cx="4587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58" name="TextBox 57">
            <a:extLst>
              <a:ext uri="{FF2B5EF4-FFF2-40B4-BE49-F238E27FC236}">
                <a16:creationId xmlns:a16="http://schemas.microsoft.com/office/drawing/2014/main" id="{7DE3790E-D39B-1E4E-5C33-5E2158E1A962}"/>
              </a:ext>
            </a:extLst>
          </p:cNvPr>
          <p:cNvSpPr txBox="1"/>
          <p:nvPr/>
        </p:nvSpPr>
        <p:spPr bwMode="auto">
          <a:xfrm>
            <a:off x="605781" y="289046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59" name="TextBox 58">
            <a:extLst>
              <a:ext uri="{FF2B5EF4-FFF2-40B4-BE49-F238E27FC236}">
                <a16:creationId xmlns:a16="http://schemas.microsoft.com/office/drawing/2014/main" id="{BAB553A2-DB1D-3970-19D9-894396331870}"/>
              </a:ext>
            </a:extLst>
          </p:cNvPr>
          <p:cNvSpPr txBox="1"/>
          <p:nvPr/>
        </p:nvSpPr>
        <p:spPr bwMode="auto">
          <a:xfrm>
            <a:off x="620114" y="3382286"/>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60" name="TextBox 59">
            <a:extLst>
              <a:ext uri="{FF2B5EF4-FFF2-40B4-BE49-F238E27FC236}">
                <a16:creationId xmlns:a16="http://schemas.microsoft.com/office/drawing/2014/main" id="{81A09A0F-88CE-2E54-4136-3957B4490953}"/>
              </a:ext>
            </a:extLst>
          </p:cNvPr>
          <p:cNvSpPr txBox="1"/>
          <p:nvPr/>
        </p:nvSpPr>
        <p:spPr bwMode="auto">
          <a:xfrm>
            <a:off x="612208" y="387698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61" name="TextBox 60">
            <a:extLst>
              <a:ext uri="{FF2B5EF4-FFF2-40B4-BE49-F238E27FC236}">
                <a16:creationId xmlns:a16="http://schemas.microsoft.com/office/drawing/2014/main" id="{13F9652A-6B9A-0D3B-A9C4-13E9EBF68BBC}"/>
              </a:ext>
            </a:extLst>
          </p:cNvPr>
          <p:cNvSpPr txBox="1"/>
          <p:nvPr/>
        </p:nvSpPr>
        <p:spPr bwMode="auto">
          <a:xfrm>
            <a:off x="622352" y="4378946"/>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62" name="TextBox 61">
            <a:extLst>
              <a:ext uri="{FF2B5EF4-FFF2-40B4-BE49-F238E27FC236}">
                <a16:creationId xmlns:a16="http://schemas.microsoft.com/office/drawing/2014/main" id="{D2193031-1417-A0AC-C44B-5F6834FB3C99}"/>
              </a:ext>
            </a:extLst>
          </p:cNvPr>
          <p:cNvSpPr txBox="1"/>
          <p:nvPr/>
        </p:nvSpPr>
        <p:spPr bwMode="auto">
          <a:xfrm>
            <a:off x="715865" y="4873642"/>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63" name="TextBox 62">
            <a:extLst>
              <a:ext uri="{FF2B5EF4-FFF2-40B4-BE49-F238E27FC236}">
                <a16:creationId xmlns:a16="http://schemas.microsoft.com/office/drawing/2014/main" id="{89A73149-7DCA-4B08-615D-1AF5F3E6A7B2}"/>
              </a:ext>
            </a:extLst>
          </p:cNvPr>
          <p:cNvSpPr txBox="1"/>
          <p:nvPr/>
        </p:nvSpPr>
        <p:spPr bwMode="auto">
          <a:xfrm>
            <a:off x="873584" y="5050423"/>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64" name="TextBox 63">
            <a:extLst>
              <a:ext uri="{FF2B5EF4-FFF2-40B4-BE49-F238E27FC236}">
                <a16:creationId xmlns:a16="http://schemas.microsoft.com/office/drawing/2014/main" id="{ACCCF16D-1588-6578-A549-042E11881CEC}"/>
              </a:ext>
            </a:extLst>
          </p:cNvPr>
          <p:cNvSpPr txBox="1"/>
          <p:nvPr/>
        </p:nvSpPr>
        <p:spPr bwMode="auto">
          <a:xfrm>
            <a:off x="1203854" y="5050423"/>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65" name="TextBox 64">
            <a:extLst>
              <a:ext uri="{FF2B5EF4-FFF2-40B4-BE49-F238E27FC236}">
                <a16:creationId xmlns:a16="http://schemas.microsoft.com/office/drawing/2014/main" id="{F7DE12DD-C2F3-F5A9-0814-4B23CF286972}"/>
              </a:ext>
            </a:extLst>
          </p:cNvPr>
          <p:cNvSpPr txBox="1"/>
          <p:nvPr/>
        </p:nvSpPr>
        <p:spPr bwMode="auto">
          <a:xfrm>
            <a:off x="1517925" y="5050423"/>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66" name="TextBox 65">
            <a:extLst>
              <a:ext uri="{FF2B5EF4-FFF2-40B4-BE49-F238E27FC236}">
                <a16:creationId xmlns:a16="http://schemas.microsoft.com/office/drawing/2014/main" id="{5E574A6C-82AA-3739-3D35-0C04722A0866}"/>
              </a:ext>
            </a:extLst>
          </p:cNvPr>
          <p:cNvSpPr txBox="1"/>
          <p:nvPr/>
        </p:nvSpPr>
        <p:spPr bwMode="auto">
          <a:xfrm>
            <a:off x="1848195" y="5050423"/>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67" name="TextBox 66">
            <a:extLst>
              <a:ext uri="{FF2B5EF4-FFF2-40B4-BE49-F238E27FC236}">
                <a16:creationId xmlns:a16="http://schemas.microsoft.com/office/drawing/2014/main" id="{11EAC462-8C63-414F-D0A5-03FD4224FDAD}"/>
              </a:ext>
            </a:extLst>
          </p:cNvPr>
          <p:cNvSpPr txBox="1"/>
          <p:nvPr/>
        </p:nvSpPr>
        <p:spPr bwMode="auto">
          <a:xfrm>
            <a:off x="2106219" y="50504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68" name="TextBox 67">
            <a:extLst>
              <a:ext uri="{FF2B5EF4-FFF2-40B4-BE49-F238E27FC236}">
                <a16:creationId xmlns:a16="http://schemas.microsoft.com/office/drawing/2014/main" id="{492907DA-D2E2-0D8B-740D-D758F72E2295}"/>
              </a:ext>
            </a:extLst>
          </p:cNvPr>
          <p:cNvSpPr txBox="1"/>
          <p:nvPr/>
        </p:nvSpPr>
        <p:spPr bwMode="auto">
          <a:xfrm>
            <a:off x="2436489" y="50504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69" name="TextBox 68">
            <a:extLst>
              <a:ext uri="{FF2B5EF4-FFF2-40B4-BE49-F238E27FC236}">
                <a16:creationId xmlns:a16="http://schemas.microsoft.com/office/drawing/2014/main" id="{C3AA915E-A032-B2F3-C14C-BA95D195DEDF}"/>
              </a:ext>
            </a:extLst>
          </p:cNvPr>
          <p:cNvSpPr txBox="1"/>
          <p:nvPr/>
        </p:nvSpPr>
        <p:spPr bwMode="auto">
          <a:xfrm>
            <a:off x="2750560" y="50504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70" name="TextBox 69">
            <a:extLst>
              <a:ext uri="{FF2B5EF4-FFF2-40B4-BE49-F238E27FC236}">
                <a16:creationId xmlns:a16="http://schemas.microsoft.com/office/drawing/2014/main" id="{5C18E7A8-8785-4A13-F86E-A49ED978D7F5}"/>
              </a:ext>
            </a:extLst>
          </p:cNvPr>
          <p:cNvSpPr txBox="1"/>
          <p:nvPr/>
        </p:nvSpPr>
        <p:spPr bwMode="auto">
          <a:xfrm>
            <a:off x="3080830" y="50504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71" name="TextBox 70">
            <a:extLst>
              <a:ext uri="{FF2B5EF4-FFF2-40B4-BE49-F238E27FC236}">
                <a16:creationId xmlns:a16="http://schemas.microsoft.com/office/drawing/2014/main" id="{8B4DC01E-7447-5E52-AF05-81F0912E7161}"/>
              </a:ext>
            </a:extLst>
          </p:cNvPr>
          <p:cNvSpPr txBox="1"/>
          <p:nvPr/>
        </p:nvSpPr>
        <p:spPr bwMode="auto">
          <a:xfrm>
            <a:off x="3395832" y="50504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72" name="TextBox 71">
            <a:extLst>
              <a:ext uri="{FF2B5EF4-FFF2-40B4-BE49-F238E27FC236}">
                <a16:creationId xmlns:a16="http://schemas.microsoft.com/office/drawing/2014/main" id="{A0330F01-5DB2-905C-DFC9-E2E852CE93FA}"/>
              </a:ext>
            </a:extLst>
          </p:cNvPr>
          <p:cNvSpPr txBox="1"/>
          <p:nvPr/>
        </p:nvSpPr>
        <p:spPr bwMode="auto">
          <a:xfrm>
            <a:off x="3726102" y="50504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73" name="TextBox 72">
            <a:extLst>
              <a:ext uri="{FF2B5EF4-FFF2-40B4-BE49-F238E27FC236}">
                <a16:creationId xmlns:a16="http://schemas.microsoft.com/office/drawing/2014/main" id="{14028C5E-148F-F450-E72B-FF14DDE51E6E}"/>
              </a:ext>
            </a:extLst>
          </p:cNvPr>
          <p:cNvSpPr txBox="1"/>
          <p:nvPr/>
        </p:nvSpPr>
        <p:spPr bwMode="auto">
          <a:xfrm>
            <a:off x="4040173" y="50504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74" name="TextBox 73">
            <a:extLst>
              <a:ext uri="{FF2B5EF4-FFF2-40B4-BE49-F238E27FC236}">
                <a16:creationId xmlns:a16="http://schemas.microsoft.com/office/drawing/2014/main" id="{77D30D06-0581-634B-6034-2821880E034D}"/>
              </a:ext>
            </a:extLst>
          </p:cNvPr>
          <p:cNvSpPr txBox="1"/>
          <p:nvPr/>
        </p:nvSpPr>
        <p:spPr bwMode="auto">
          <a:xfrm>
            <a:off x="4370443" y="50504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33</a:t>
            </a:r>
          </a:p>
        </p:txBody>
      </p:sp>
      <p:sp>
        <p:nvSpPr>
          <p:cNvPr id="75" name="TextBox 74">
            <a:extLst>
              <a:ext uri="{FF2B5EF4-FFF2-40B4-BE49-F238E27FC236}">
                <a16:creationId xmlns:a16="http://schemas.microsoft.com/office/drawing/2014/main" id="{7A5C5940-9B03-9C69-72D5-D85EC98E5A4A}"/>
              </a:ext>
            </a:extLst>
          </p:cNvPr>
          <p:cNvSpPr txBox="1"/>
          <p:nvPr/>
        </p:nvSpPr>
        <p:spPr bwMode="auto">
          <a:xfrm>
            <a:off x="4674152" y="50504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76" name="TextBox 75">
            <a:extLst>
              <a:ext uri="{FF2B5EF4-FFF2-40B4-BE49-F238E27FC236}">
                <a16:creationId xmlns:a16="http://schemas.microsoft.com/office/drawing/2014/main" id="{95E3E40F-787A-70C0-32A7-9D2E15590C98}"/>
              </a:ext>
            </a:extLst>
          </p:cNvPr>
          <p:cNvSpPr txBox="1"/>
          <p:nvPr/>
        </p:nvSpPr>
        <p:spPr bwMode="auto">
          <a:xfrm>
            <a:off x="5004422" y="50504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39</a:t>
            </a:r>
          </a:p>
        </p:txBody>
      </p:sp>
      <p:sp>
        <p:nvSpPr>
          <p:cNvPr id="77" name="TextBox 76">
            <a:extLst>
              <a:ext uri="{FF2B5EF4-FFF2-40B4-BE49-F238E27FC236}">
                <a16:creationId xmlns:a16="http://schemas.microsoft.com/office/drawing/2014/main" id="{4E26F9A8-2E10-540A-0820-56A3B733362E}"/>
              </a:ext>
            </a:extLst>
          </p:cNvPr>
          <p:cNvSpPr txBox="1"/>
          <p:nvPr/>
        </p:nvSpPr>
        <p:spPr bwMode="auto">
          <a:xfrm>
            <a:off x="5318493" y="50504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42</a:t>
            </a:r>
          </a:p>
        </p:txBody>
      </p:sp>
      <p:sp>
        <p:nvSpPr>
          <p:cNvPr id="78" name="TextBox 77">
            <a:extLst>
              <a:ext uri="{FF2B5EF4-FFF2-40B4-BE49-F238E27FC236}">
                <a16:creationId xmlns:a16="http://schemas.microsoft.com/office/drawing/2014/main" id="{6E5FA807-082F-6E7D-0937-02550F725309}"/>
              </a:ext>
            </a:extLst>
          </p:cNvPr>
          <p:cNvSpPr txBox="1"/>
          <p:nvPr/>
        </p:nvSpPr>
        <p:spPr bwMode="auto">
          <a:xfrm>
            <a:off x="5648763" y="50504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45</a:t>
            </a:r>
          </a:p>
        </p:txBody>
      </p:sp>
      <p:sp>
        <p:nvSpPr>
          <p:cNvPr id="79" name="TextBox 78">
            <a:extLst>
              <a:ext uri="{FF2B5EF4-FFF2-40B4-BE49-F238E27FC236}">
                <a16:creationId xmlns:a16="http://schemas.microsoft.com/office/drawing/2014/main" id="{9D59E274-C008-AC31-D028-8BCDCF15BF4C}"/>
              </a:ext>
            </a:extLst>
          </p:cNvPr>
          <p:cNvSpPr txBox="1"/>
          <p:nvPr/>
        </p:nvSpPr>
        <p:spPr bwMode="auto">
          <a:xfrm>
            <a:off x="5982977" y="50504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48</a:t>
            </a:r>
          </a:p>
        </p:txBody>
      </p:sp>
      <p:sp>
        <p:nvSpPr>
          <p:cNvPr id="80" name="TextBox 79">
            <a:extLst>
              <a:ext uri="{FF2B5EF4-FFF2-40B4-BE49-F238E27FC236}">
                <a16:creationId xmlns:a16="http://schemas.microsoft.com/office/drawing/2014/main" id="{BA1F7578-9F8A-4136-CE9D-06DDE4C60524}"/>
              </a:ext>
            </a:extLst>
          </p:cNvPr>
          <p:cNvSpPr txBox="1"/>
          <p:nvPr/>
        </p:nvSpPr>
        <p:spPr bwMode="auto">
          <a:xfrm>
            <a:off x="6297048" y="50504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51</a:t>
            </a:r>
          </a:p>
        </p:txBody>
      </p:sp>
      <p:sp>
        <p:nvSpPr>
          <p:cNvPr id="81" name="TextBox 80">
            <a:extLst>
              <a:ext uri="{FF2B5EF4-FFF2-40B4-BE49-F238E27FC236}">
                <a16:creationId xmlns:a16="http://schemas.microsoft.com/office/drawing/2014/main" id="{01DD1679-85D6-B181-20B1-1123723807A8}"/>
              </a:ext>
            </a:extLst>
          </p:cNvPr>
          <p:cNvSpPr txBox="1"/>
          <p:nvPr/>
        </p:nvSpPr>
        <p:spPr bwMode="auto">
          <a:xfrm>
            <a:off x="6627318" y="50504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54</a:t>
            </a:r>
          </a:p>
        </p:txBody>
      </p:sp>
      <p:sp>
        <p:nvSpPr>
          <p:cNvPr id="82" name="TextBox 81">
            <a:extLst>
              <a:ext uri="{FF2B5EF4-FFF2-40B4-BE49-F238E27FC236}">
                <a16:creationId xmlns:a16="http://schemas.microsoft.com/office/drawing/2014/main" id="{DB406A84-A1EF-1B22-C3A3-EB5C977F6A0C}"/>
              </a:ext>
            </a:extLst>
          </p:cNvPr>
          <p:cNvSpPr txBox="1"/>
          <p:nvPr/>
        </p:nvSpPr>
        <p:spPr bwMode="auto">
          <a:xfrm>
            <a:off x="6931027" y="50504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57</a:t>
            </a:r>
          </a:p>
        </p:txBody>
      </p:sp>
      <p:sp>
        <p:nvSpPr>
          <p:cNvPr id="83" name="TextBox 82">
            <a:extLst>
              <a:ext uri="{FF2B5EF4-FFF2-40B4-BE49-F238E27FC236}">
                <a16:creationId xmlns:a16="http://schemas.microsoft.com/office/drawing/2014/main" id="{C4DEAD2C-71B9-48D1-057D-48FF69AA1DFC}"/>
              </a:ext>
            </a:extLst>
          </p:cNvPr>
          <p:cNvSpPr txBox="1"/>
          <p:nvPr/>
        </p:nvSpPr>
        <p:spPr bwMode="auto">
          <a:xfrm>
            <a:off x="7261297" y="50504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108" name="TextBox 107">
            <a:extLst>
              <a:ext uri="{FF2B5EF4-FFF2-40B4-BE49-F238E27FC236}">
                <a16:creationId xmlns:a16="http://schemas.microsoft.com/office/drawing/2014/main" id="{2140EC5D-1351-EE93-F76A-5B8F841E2FE7}"/>
              </a:ext>
            </a:extLst>
          </p:cNvPr>
          <p:cNvSpPr txBox="1"/>
          <p:nvPr/>
        </p:nvSpPr>
        <p:spPr bwMode="auto">
          <a:xfrm>
            <a:off x="5079759" y="4612124"/>
            <a:ext cx="1388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Nivo (n = 286)</a:t>
            </a:r>
          </a:p>
        </p:txBody>
      </p:sp>
      <p:sp>
        <p:nvSpPr>
          <p:cNvPr id="109" name="TextBox 108">
            <a:extLst>
              <a:ext uri="{FF2B5EF4-FFF2-40B4-BE49-F238E27FC236}">
                <a16:creationId xmlns:a16="http://schemas.microsoft.com/office/drawing/2014/main" id="{C51D2191-E9D9-550A-ABC0-D64EAB41A658}"/>
              </a:ext>
            </a:extLst>
          </p:cNvPr>
          <p:cNvSpPr txBox="1"/>
          <p:nvPr/>
        </p:nvSpPr>
        <p:spPr bwMode="auto">
          <a:xfrm>
            <a:off x="5065187" y="4418205"/>
            <a:ext cx="15992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Nivo + Ipi (n = 296)</a:t>
            </a:r>
          </a:p>
        </p:txBody>
      </p:sp>
      <p:grpSp>
        <p:nvGrpSpPr>
          <p:cNvPr id="186" name="Group 185">
            <a:extLst>
              <a:ext uri="{FF2B5EF4-FFF2-40B4-BE49-F238E27FC236}">
                <a16:creationId xmlns:a16="http://schemas.microsoft.com/office/drawing/2014/main" id="{5CB272A1-33D9-D956-475F-B04AA8DD5265}"/>
              </a:ext>
            </a:extLst>
          </p:cNvPr>
          <p:cNvGrpSpPr/>
          <p:nvPr/>
        </p:nvGrpSpPr>
        <p:grpSpPr>
          <a:xfrm>
            <a:off x="1302046" y="2851457"/>
            <a:ext cx="5812685" cy="864639"/>
            <a:chOff x="1628716" y="2482292"/>
            <a:chExt cx="5812685" cy="864639"/>
          </a:xfrm>
        </p:grpSpPr>
        <p:cxnSp>
          <p:nvCxnSpPr>
            <p:cNvPr id="115" name="Straight Connector 114">
              <a:extLst>
                <a:ext uri="{FF2B5EF4-FFF2-40B4-BE49-F238E27FC236}">
                  <a16:creationId xmlns:a16="http://schemas.microsoft.com/office/drawing/2014/main" id="{E84B1F36-4D9D-F814-7F5A-F990B5648750}"/>
                </a:ext>
              </a:extLst>
            </p:cNvPr>
            <p:cNvCxnSpPr>
              <a:cxnSpLocks/>
            </p:cNvCxnSpPr>
            <p:nvPr/>
          </p:nvCxnSpPr>
          <p:spPr bwMode="auto">
            <a:xfrm>
              <a:off x="1741884" y="2503414"/>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A5D2D25C-74DA-F4E4-668D-1A6007FB5AA6}"/>
                </a:ext>
              </a:extLst>
            </p:cNvPr>
            <p:cNvCxnSpPr>
              <a:cxnSpLocks/>
            </p:cNvCxnSpPr>
            <p:nvPr/>
          </p:nvCxnSpPr>
          <p:spPr bwMode="auto">
            <a:xfrm>
              <a:off x="1628716" y="2482292"/>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5034800A-BC07-3E5C-CFE0-666091283AE9}"/>
                </a:ext>
              </a:extLst>
            </p:cNvPr>
            <p:cNvCxnSpPr>
              <a:cxnSpLocks/>
            </p:cNvCxnSpPr>
            <p:nvPr/>
          </p:nvCxnSpPr>
          <p:spPr bwMode="auto">
            <a:xfrm>
              <a:off x="1801526" y="2550190"/>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29920F41-6B04-D3D5-7BA3-94A7EA881EBC}"/>
                </a:ext>
              </a:extLst>
            </p:cNvPr>
            <p:cNvCxnSpPr>
              <a:cxnSpLocks/>
            </p:cNvCxnSpPr>
            <p:nvPr/>
          </p:nvCxnSpPr>
          <p:spPr bwMode="auto">
            <a:xfrm>
              <a:off x="2123650" y="2602351"/>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E0CACBF6-5DC6-FE65-82C8-0C01BE832A1D}"/>
                </a:ext>
              </a:extLst>
            </p:cNvPr>
            <p:cNvCxnSpPr>
              <a:cxnSpLocks/>
            </p:cNvCxnSpPr>
            <p:nvPr/>
          </p:nvCxnSpPr>
          <p:spPr bwMode="auto">
            <a:xfrm>
              <a:off x="2233800" y="2633162"/>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A766981A-A081-F80D-0FAE-AECF1DF3E005}"/>
                </a:ext>
              </a:extLst>
            </p:cNvPr>
            <p:cNvCxnSpPr>
              <a:cxnSpLocks/>
            </p:cNvCxnSpPr>
            <p:nvPr/>
          </p:nvCxnSpPr>
          <p:spPr bwMode="auto">
            <a:xfrm>
              <a:off x="2517500" y="2682699"/>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38E1C127-4922-8778-96A9-16510E3CBCD8}"/>
                </a:ext>
              </a:extLst>
            </p:cNvPr>
            <p:cNvCxnSpPr>
              <a:cxnSpLocks/>
            </p:cNvCxnSpPr>
            <p:nvPr/>
          </p:nvCxnSpPr>
          <p:spPr bwMode="auto">
            <a:xfrm>
              <a:off x="2536219" y="2710590"/>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7EE624B1-63F4-5A36-443D-4ADCE4E50376}"/>
                </a:ext>
              </a:extLst>
            </p:cNvPr>
            <p:cNvCxnSpPr>
              <a:cxnSpLocks/>
            </p:cNvCxnSpPr>
            <p:nvPr/>
          </p:nvCxnSpPr>
          <p:spPr bwMode="auto">
            <a:xfrm>
              <a:off x="2917337" y="2776805"/>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8B261209-C2EB-E0DD-67C4-CB6C628271FA}"/>
                </a:ext>
              </a:extLst>
            </p:cNvPr>
            <p:cNvCxnSpPr>
              <a:cxnSpLocks/>
            </p:cNvCxnSpPr>
            <p:nvPr/>
          </p:nvCxnSpPr>
          <p:spPr bwMode="auto">
            <a:xfrm>
              <a:off x="3118073" y="2782841"/>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05285AE5-90F1-3514-153D-A4163ECCBD01}"/>
                </a:ext>
              </a:extLst>
            </p:cNvPr>
            <p:cNvCxnSpPr>
              <a:cxnSpLocks/>
            </p:cNvCxnSpPr>
            <p:nvPr/>
          </p:nvCxnSpPr>
          <p:spPr bwMode="auto">
            <a:xfrm>
              <a:off x="3141580" y="2799123"/>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D954E31C-88FD-4031-A6E9-E3A23D0D7558}"/>
                </a:ext>
              </a:extLst>
            </p:cNvPr>
            <p:cNvCxnSpPr>
              <a:cxnSpLocks/>
            </p:cNvCxnSpPr>
            <p:nvPr/>
          </p:nvCxnSpPr>
          <p:spPr bwMode="auto">
            <a:xfrm>
              <a:off x="3315792" y="2802141"/>
              <a:ext cx="0" cy="87002"/>
            </a:xfrm>
            <a:prstGeom prst="line">
              <a:avLst/>
            </a:prstGeom>
            <a:noFill/>
            <a:ln w="28575" cap="flat" cmpd="sng" algn="ctr">
              <a:solidFill>
                <a:schemeClr val="accent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C931559C-7F53-A26E-AF16-1A10BDB5C32B}"/>
                </a:ext>
              </a:extLst>
            </p:cNvPr>
            <p:cNvCxnSpPr>
              <a:cxnSpLocks/>
            </p:cNvCxnSpPr>
            <p:nvPr/>
          </p:nvCxnSpPr>
          <p:spPr bwMode="auto">
            <a:xfrm>
              <a:off x="3342900" y="2805159"/>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F07A748D-123F-8572-D597-E55ABF23A923}"/>
                </a:ext>
              </a:extLst>
            </p:cNvPr>
            <p:cNvCxnSpPr>
              <a:cxnSpLocks/>
            </p:cNvCxnSpPr>
            <p:nvPr/>
          </p:nvCxnSpPr>
          <p:spPr bwMode="auto">
            <a:xfrm>
              <a:off x="3366460" y="2805159"/>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A1DAF965-26BA-6060-F14F-082032C4F3D6}"/>
                </a:ext>
              </a:extLst>
            </p:cNvPr>
            <p:cNvCxnSpPr>
              <a:cxnSpLocks/>
            </p:cNvCxnSpPr>
            <p:nvPr/>
          </p:nvCxnSpPr>
          <p:spPr bwMode="auto">
            <a:xfrm>
              <a:off x="3413536" y="2823324"/>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1BE47964-6670-09D0-C2CE-5CB6F0ECE0D5}"/>
                </a:ext>
              </a:extLst>
            </p:cNvPr>
            <p:cNvCxnSpPr>
              <a:cxnSpLocks/>
            </p:cNvCxnSpPr>
            <p:nvPr/>
          </p:nvCxnSpPr>
          <p:spPr bwMode="auto">
            <a:xfrm>
              <a:off x="3445301" y="2823324"/>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4A5001A0-3610-CF7B-7C1E-CBC75F6F801C}"/>
                </a:ext>
              </a:extLst>
            </p:cNvPr>
            <p:cNvCxnSpPr>
              <a:cxnSpLocks/>
            </p:cNvCxnSpPr>
            <p:nvPr/>
          </p:nvCxnSpPr>
          <p:spPr bwMode="auto">
            <a:xfrm>
              <a:off x="3509484" y="2823324"/>
              <a:ext cx="0" cy="87002"/>
            </a:xfrm>
            <a:prstGeom prst="line">
              <a:avLst/>
            </a:prstGeom>
            <a:noFill/>
            <a:ln w="28575" cap="flat" cmpd="sng" algn="ctr">
              <a:solidFill>
                <a:schemeClr val="accent1"/>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393F52FD-24A6-A467-5DA4-2D95EE7118FF}"/>
                </a:ext>
              </a:extLst>
            </p:cNvPr>
            <p:cNvCxnSpPr>
              <a:cxnSpLocks/>
            </p:cNvCxnSpPr>
            <p:nvPr/>
          </p:nvCxnSpPr>
          <p:spPr bwMode="auto">
            <a:xfrm>
              <a:off x="3540362" y="2836588"/>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760D7EE9-715E-BA35-6043-3C877895CF96}"/>
                </a:ext>
              </a:extLst>
            </p:cNvPr>
            <p:cNvCxnSpPr>
              <a:cxnSpLocks/>
            </p:cNvCxnSpPr>
            <p:nvPr/>
          </p:nvCxnSpPr>
          <p:spPr bwMode="auto">
            <a:xfrm>
              <a:off x="3690516" y="2836482"/>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B41F2DF2-126F-10CB-E54C-C24658061ECA}"/>
                </a:ext>
              </a:extLst>
            </p:cNvPr>
            <p:cNvCxnSpPr>
              <a:cxnSpLocks/>
            </p:cNvCxnSpPr>
            <p:nvPr/>
          </p:nvCxnSpPr>
          <p:spPr bwMode="auto">
            <a:xfrm>
              <a:off x="3757646" y="2836588"/>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753DA357-04BD-2032-DC48-53476CC3A725}"/>
                </a:ext>
              </a:extLst>
            </p:cNvPr>
            <p:cNvCxnSpPr>
              <a:cxnSpLocks/>
            </p:cNvCxnSpPr>
            <p:nvPr/>
          </p:nvCxnSpPr>
          <p:spPr bwMode="auto">
            <a:xfrm>
              <a:off x="3768872" y="2848660"/>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05A31686-79A3-E7D2-409E-FC625E1325F3}"/>
                </a:ext>
              </a:extLst>
            </p:cNvPr>
            <p:cNvCxnSpPr>
              <a:cxnSpLocks/>
            </p:cNvCxnSpPr>
            <p:nvPr/>
          </p:nvCxnSpPr>
          <p:spPr bwMode="auto">
            <a:xfrm>
              <a:off x="3884394" y="2845641"/>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C5B0229B-A357-A516-0B38-12B81F02D9FF}"/>
                </a:ext>
              </a:extLst>
            </p:cNvPr>
            <p:cNvCxnSpPr>
              <a:cxnSpLocks/>
            </p:cNvCxnSpPr>
            <p:nvPr/>
          </p:nvCxnSpPr>
          <p:spPr bwMode="auto">
            <a:xfrm>
              <a:off x="3719484" y="2837991"/>
              <a:ext cx="0" cy="87002"/>
            </a:xfrm>
            <a:prstGeom prst="line">
              <a:avLst/>
            </a:prstGeom>
            <a:noFill/>
            <a:ln w="38100" cap="flat" cmpd="sng" algn="ctr">
              <a:solidFill>
                <a:schemeClr val="accent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C13CC5EA-EFAF-D194-4034-9E3139D6BD70}"/>
                </a:ext>
              </a:extLst>
            </p:cNvPr>
            <p:cNvCxnSpPr>
              <a:cxnSpLocks/>
            </p:cNvCxnSpPr>
            <p:nvPr/>
          </p:nvCxnSpPr>
          <p:spPr bwMode="auto">
            <a:xfrm>
              <a:off x="3925134" y="2846890"/>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EF053432-42D9-28BF-7B9E-C3AA42AC4AF0}"/>
                </a:ext>
              </a:extLst>
            </p:cNvPr>
            <p:cNvCxnSpPr>
              <a:cxnSpLocks/>
            </p:cNvCxnSpPr>
            <p:nvPr/>
          </p:nvCxnSpPr>
          <p:spPr bwMode="auto">
            <a:xfrm>
              <a:off x="4056551" y="2864998"/>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2E825590-4F21-CBE5-920C-CA7700A7C58D}"/>
                </a:ext>
              </a:extLst>
            </p:cNvPr>
            <p:cNvCxnSpPr>
              <a:cxnSpLocks/>
            </p:cNvCxnSpPr>
            <p:nvPr/>
          </p:nvCxnSpPr>
          <p:spPr bwMode="auto">
            <a:xfrm>
              <a:off x="4083874" y="2871034"/>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1F617149-5A41-416A-2ABA-333D182C8DAC}"/>
                </a:ext>
              </a:extLst>
            </p:cNvPr>
            <p:cNvCxnSpPr>
              <a:cxnSpLocks/>
            </p:cNvCxnSpPr>
            <p:nvPr/>
          </p:nvCxnSpPr>
          <p:spPr bwMode="auto">
            <a:xfrm>
              <a:off x="4108474" y="2871034"/>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838AE8EA-357A-F169-BCE1-24CBA54B4D8D}"/>
                </a:ext>
              </a:extLst>
            </p:cNvPr>
            <p:cNvCxnSpPr>
              <a:cxnSpLocks/>
            </p:cNvCxnSpPr>
            <p:nvPr/>
          </p:nvCxnSpPr>
          <p:spPr bwMode="auto">
            <a:xfrm>
              <a:off x="4151471" y="2882741"/>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97477EE2-2E0F-BEC6-37BD-CF7DD77659B0}"/>
                </a:ext>
              </a:extLst>
            </p:cNvPr>
            <p:cNvCxnSpPr>
              <a:cxnSpLocks/>
            </p:cNvCxnSpPr>
            <p:nvPr/>
          </p:nvCxnSpPr>
          <p:spPr bwMode="auto">
            <a:xfrm>
              <a:off x="4195229" y="2897831"/>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F130974D-857A-3209-C9BF-C83E7C534609}"/>
                </a:ext>
              </a:extLst>
            </p:cNvPr>
            <p:cNvCxnSpPr>
              <a:cxnSpLocks/>
            </p:cNvCxnSpPr>
            <p:nvPr/>
          </p:nvCxnSpPr>
          <p:spPr bwMode="auto">
            <a:xfrm>
              <a:off x="4398011" y="2898659"/>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D874A691-00B9-69A8-92CE-2276387C4127}"/>
                </a:ext>
              </a:extLst>
            </p:cNvPr>
            <p:cNvCxnSpPr>
              <a:cxnSpLocks/>
            </p:cNvCxnSpPr>
            <p:nvPr/>
          </p:nvCxnSpPr>
          <p:spPr bwMode="auto">
            <a:xfrm>
              <a:off x="4483442" y="2897044"/>
              <a:ext cx="0" cy="87002"/>
            </a:xfrm>
            <a:prstGeom prst="line">
              <a:avLst/>
            </a:prstGeom>
            <a:noFill/>
            <a:ln w="38100" cap="flat" cmpd="sng" algn="ctr">
              <a:solidFill>
                <a:schemeClr val="accent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4F039EDF-14CB-BD98-18B2-A959D37661A3}"/>
                </a:ext>
              </a:extLst>
            </p:cNvPr>
            <p:cNvCxnSpPr>
              <a:cxnSpLocks/>
            </p:cNvCxnSpPr>
            <p:nvPr/>
          </p:nvCxnSpPr>
          <p:spPr bwMode="auto">
            <a:xfrm>
              <a:off x="4528957" y="2900849"/>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C9D1AAEE-5611-95A6-91B6-898CD84B1CC6}"/>
                </a:ext>
              </a:extLst>
            </p:cNvPr>
            <p:cNvCxnSpPr>
              <a:cxnSpLocks/>
            </p:cNvCxnSpPr>
            <p:nvPr/>
          </p:nvCxnSpPr>
          <p:spPr bwMode="auto">
            <a:xfrm>
              <a:off x="4569537" y="2900849"/>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482B9BDE-CA19-D303-DFAB-A83C46E1C9ED}"/>
                </a:ext>
              </a:extLst>
            </p:cNvPr>
            <p:cNvCxnSpPr>
              <a:cxnSpLocks/>
            </p:cNvCxnSpPr>
            <p:nvPr/>
          </p:nvCxnSpPr>
          <p:spPr bwMode="auto">
            <a:xfrm>
              <a:off x="4849177" y="2900374"/>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1E0EE75C-8F2E-DD96-69CF-76C6C2FD646E}"/>
                </a:ext>
              </a:extLst>
            </p:cNvPr>
            <p:cNvCxnSpPr>
              <a:cxnSpLocks/>
            </p:cNvCxnSpPr>
            <p:nvPr/>
          </p:nvCxnSpPr>
          <p:spPr bwMode="auto">
            <a:xfrm>
              <a:off x="4875640" y="2898865"/>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FCA9EF4A-6566-06B3-1E8E-5C627FBEACD7}"/>
                </a:ext>
              </a:extLst>
            </p:cNvPr>
            <p:cNvCxnSpPr>
              <a:cxnSpLocks/>
            </p:cNvCxnSpPr>
            <p:nvPr/>
          </p:nvCxnSpPr>
          <p:spPr bwMode="auto">
            <a:xfrm>
              <a:off x="4904675" y="2921552"/>
              <a:ext cx="0" cy="87002"/>
            </a:xfrm>
            <a:prstGeom prst="line">
              <a:avLst/>
            </a:prstGeom>
            <a:noFill/>
            <a:ln w="28575" cap="flat" cmpd="sng" algn="ctr">
              <a:solidFill>
                <a:schemeClr val="accent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0B9CFA0C-B163-0AD1-8B8F-FBAAAB747B63}"/>
                </a:ext>
              </a:extLst>
            </p:cNvPr>
            <p:cNvCxnSpPr>
              <a:cxnSpLocks/>
            </p:cNvCxnSpPr>
            <p:nvPr/>
          </p:nvCxnSpPr>
          <p:spPr bwMode="auto">
            <a:xfrm>
              <a:off x="5019976" y="2926231"/>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D19A2235-BD9C-908C-16B7-F39DBD93C1FA}"/>
                </a:ext>
              </a:extLst>
            </p:cNvPr>
            <p:cNvCxnSpPr>
              <a:cxnSpLocks/>
            </p:cNvCxnSpPr>
            <p:nvPr/>
          </p:nvCxnSpPr>
          <p:spPr bwMode="auto">
            <a:xfrm>
              <a:off x="5293070" y="2929260"/>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84304128-101C-0874-C984-E61296C6A41C}"/>
                </a:ext>
              </a:extLst>
            </p:cNvPr>
            <p:cNvCxnSpPr>
              <a:cxnSpLocks/>
            </p:cNvCxnSpPr>
            <p:nvPr/>
          </p:nvCxnSpPr>
          <p:spPr bwMode="auto">
            <a:xfrm>
              <a:off x="5392160" y="2946975"/>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F706CE4A-3E06-3DE1-84F9-8A4635148E35}"/>
                </a:ext>
              </a:extLst>
            </p:cNvPr>
            <p:cNvCxnSpPr>
              <a:cxnSpLocks/>
            </p:cNvCxnSpPr>
            <p:nvPr/>
          </p:nvCxnSpPr>
          <p:spPr bwMode="auto">
            <a:xfrm>
              <a:off x="5458776" y="2945476"/>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D8C8878B-B6EC-93C4-F939-CFC001A2CFC9}"/>
                </a:ext>
              </a:extLst>
            </p:cNvPr>
            <p:cNvCxnSpPr>
              <a:cxnSpLocks/>
            </p:cNvCxnSpPr>
            <p:nvPr/>
          </p:nvCxnSpPr>
          <p:spPr bwMode="auto">
            <a:xfrm>
              <a:off x="5466322" y="2993753"/>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ABD80B98-9E12-8470-2DA3-B822FEAFE802}"/>
                </a:ext>
              </a:extLst>
            </p:cNvPr>
            <p:cNvCxnSpPr>
              <a:cxnSpLocks/>
            </p:cNvCxnSpPr>
            <p:nvPr/>
          </p:nvCxnSpPr>
          <p:spPr bwMode="auto">
            <a:xfrm>
              <a:off x="5488955" y="2993494"/>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8EAEB04D-4E7A-C676-70A5-CBE3683A5DDA}"/>
                </a:ext>
              </a:extLst>
            </p:cNvPr>
            <p:cNvCxnSpPr>
              <a:cxnSpLocks/>
            </p:cNvCxnSpPr>
            <p:nvPr/>
          </p:nvCxnSpPr>
          <p:spPr bwMode="auto">
            <a:xfrm>
              <a:off x="5517814" y="3027941"/>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F5EBB0B3-B730-1BBF-736B-D12CE72C2C37}"/>
                </a:ext>
              </a:extLst>
            </p:cNvPr>
            <p:cNvCxnSpPr>
              <a:cxnSpLocks/>
            </p:cNvCxnSpPr>
            <p:nvPr/>
          </p:nvCxnSpPr>
          <p:spPr bwMode="auto">
            <a:xfrm>
              <a:off x="5543275" y="3027941"/>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20FF7DF0-5179-868B-5AC5-D9B33FDE4971}"/>
                </a:ext>
              </a:extLst>
            </p:cNvPr>
            <p:cNvCxnSpPr>
              <a:cxnSpLocks/>
            </p:cNvCxnSpPr>
            <p:nvPr/>
          </p:nvCxnSpPr>
          <p:spPr bwMode="auto">
            <a:xfrm>
              <a:off x="5708388" y="3030959"/>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E4EF9ADF-57E9-02DF-F498-892FD7B7CD74}"/>
                </a:ext>
              </a:extLst>
            </p:cNvPr>
            <p:cNvCxnSpPr>
              <a:cxnSpLocks/>
            </p:cNvCxnSpPr>
            <p:nvPr/>
          </p:nvCxnSpPr>
          <p:spPr bwMode="auto">
            <a:xfrm>
              <a:off x="5875237" y="3030959"/>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0F446550-74C1-7A34-F0AC-2486BBEF677D}"/>
                </a:ext>
              </a:extLst>
            </p:cNvPr>
            <p:cNvCxnSpPr>
              <a:cxnSpLocks/>
            </p:cNvCxnSpPr>
            <p:nvPr/>
          </p:nvCxnSpPr>
          <p:spPr bwMode="auto">
            <a:xfrm>
              <a:off x="5954592" y="3030959"/>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3823BE70-EF2E-87F3-BCEB-7F2F7E960C10}"/>
                </a:ext>
              </a:extLst>
            </p:cNvPr>
            <p:cNvCxnSpPr>
              <a:cxnSpLocks/>
            </p:cNvCxnSpPr>
            <p:nvPr/>
          </p:nvCxnSpPr>
          <p:spPr bwMode="auto">
            <a:xfrm>
              <a:off x="5978272" y="3030959"/>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142E66A0-A683-5C63-BEDB-F3146CF9E68E}"/>
                </a:ext>
              </a:extLst>
            </p:cNvPr>
            <p:cNvCxnSpPr>
              <a:cxnSpLocks/>
            </p:cNvCxnSpPr>
            <p:nvPr/>
          </p:nvCxnSpPr>
          <p:spPr bwMode="auto">
            <a:xfrm>
              <a:off x="6003517" y="3030959"/>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FBBF53C9-2DC4-8819-78B6-362603366155}"/>
                </a:ext>
              </a:extLst>
            </p:cNvPr>
            <p:cNvCxnSpPr>
              <a:cxnSpLocks/>
            </p:cNvCxnSpPr>
            <p:nvPr/>
          </p:nvCxnSpPr>
          <p:spPr bwMode="auto">
            <a:xfrm>
              <a:off x="6030466" y="3030959"/>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0606184A-E07B-2D51-7056-8A9485FAD9C7}"/>
                </a:ext>
              </a:extLst>
            </p:cNvPr>
            <p:cNvCxnSpPr>
              <a:cxnSpLocks/>
            </p:cNvCxnSpPr>
            <p:nvPr/>
          </p:nvCxnSpPr>
          <p:spPr bwMode="auto">
            <a:xfrm>
              <a:off x="6054610" y="3030959"/>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4B31BF01-E76E-CCF7-EDE1-F0B29EA76DB7}"/>
                </a:ext>
              </a:extLst>
            </p:cNvPr>
            <p:cNvCxnSpPr>
              <a:cxnSpLocks/>
            </p:cNvCxnSpPr>
            <p:nvPr/>
          </p:nvCxnSpPr>
          <p:spPr bwMode="auto">
            <a:xfrm>
              <a:off x="6132216" y="3046049"/>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50CA29E2-90ED-3F1D-BADE-23BC17ED95FD}"/>
                </a:ext>
              </a:extLst>
            </p:cNvPr>
            <p:cNvCxnSpPr>
              <a:cxnSpLocks/>
            </p:cNvCxnSpPr>
            <p:nvPr/>
          </p:nvCxnSpPr>
          <p:spPr bwMode="auto">
            <a:xfrm>
              <a:off x="6176842" y="3044371"/>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9FD41AFF-E4F2-7454-21C5-48B49096620F}"/>
                </a:ext>
              </a:extLst>
            </p:cNvPr>
            <p:cNvCxnSpPr>
              <a:cxnSpLocks/>
            </p:cNvCxnSpPr>
            <p:nvPr/>
          </p:nvCxnSpPr>
          <p:spPr bwMode="auto">
            <a:xfrm>
              <a:off x="6086946" y="3044371"/>
              <a:ext cx="0" cy="87002"/>
            </a:xfrm>
            <a:prstGeom prst="line">
              <a:avLst/>
            </a:prstGeom>
            <a:noFill/>
            <a:ln w="57150" cap="flat" cmpd="sng" algn="ctr">
              <a:solidFill>
                <a:schemeClr val="accent1"/>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732E3AE7-1013-BBEF-978F-FF4F9BD316D0}"/>
                </a:ext>
              </a:extLst>
            </p:cNvPr>
            <p:cNvCxnSpPr>
              <a:cxnSpLocks/>
            </p:cNvCxnSpPr>
            <p:nvPr/>
          </p:nvCxnSpPr>
          <p:spPr bwMode="auto">
            <a:xfrm>
              <a:off x="6283148" y="3041353"/>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39A1BBFD-04B7-BEFA-F39B-20C23392AD86}"/>
                </a:ext>
              </a:extLst>
            </p:cNvPr>
            <p:cNvCxnSpPr>
              <a:cxnSpLocks/>
            </p:cNvCxnSpPr>
            <p:nvPr/>
          </p:nvCxnSpPr>
          <p:spPr bwMode="auto">
            <a:xfrm>
              <a:off x="6307243" y="3043031"/>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503514D9-A052-3644-9FA4-EB335ED01F59}"/>
                </a:ext>
              </a:extLst>
            </p:cNvPr>
            <p:cNvCxnSpPr>
              <a:cxnSpLocks/>
            </p:cNvCxnSpPr>
            <p:nvPr/>
          </p:nvCxnSpPr>
          <p:spPr bwMode="auto">
            <a:xfrm>
              <a:off x="6322333" y="3041353"/>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F56F3C9D-DC30-6068-ED84-E853FEE72992}"/>
                </a:ext>
              </a:extLst>
            </p:cNvPr>
            <p:cNvCxnSpPr>
              <a:cxnSpLocks/>
            </p:cNvCxnSpPr>
            <p:nvPr/>
          </p:nvCxnSpPr>
          <p:spPr bwMode="auto">
            <a:xfrm>
              <a:off x="6388090" y="3067935"/>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B63B6468-4C39-F8FF-F68B-7804F430A36A}"/>
                </a:ext>
              </a:extLst>
            </p:cNvPr>
            <p:cNvCxnSpPr>
              <a:cxnSpLocks/>
            </p:cNvCxnSpPr>
            <p:nvPr/>
          </p:nvCxnSpPr>
          <p:spPr bwMode="auto">
            <a:xfrm>
              <a:off x="6627606" y="3070953"/>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E70C8FAC-32F9-AC4C-C375-19D75CE6D895}"/>
                </a:ext>
              </a:extLst>
            </p:cNvPr>
            <p:cNvCxnSpPr>
              <a:cxnSpLocks/>
            </p:cNvCxnSpPr>
            <p:nvPr/>
          </p:nvCxnSpPr>
          <p:spPr bwMode="auto">
            <a:xfrm>
              <a:off x="6698925" y="3070953"/>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0086010D-F00E-A709-D1B8-717413D5933C}"/>
                </a:ext>
              </a:extLst>
            </p:cNvPr>
            <p:cNvCxnSpPr>
              <a:cxnSpLocks/>
            </p:cNvCxnSpPr>
            <p:nvPr/>
          </p:nvCxnSpPr>
          <p:spPr bwMode="auto">
            <a:xfrm>
              <a:off x="6661713" y="3070953"/>
              <a:ext cx="0" cy="87002"/>
            </a:xfrm>
            <a:prstGeom prst="line">
              <a:avLst/>
            </a:prstGeom>
            <a:noFill/>
            <a:ln w="38100" cap="flat" cmpd="sng" algn="ctr">
              <a:solidFill>
                <a:schemeClr val="accent1"/>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D5CF38DE-2BF6-CAAA-0F37-9E4495A7C78F}"/>
                </a:ext>
              </a:extLst>
            </p:cNvPr>
            <p:cNvCxnSpPr>
              <a:cxnSpLocks/>
            </p:cNvCxnSpPr>
            <p:nvPr/>
          </p:nvCxnSpPr>
          <p:spPr bwMode="auto">
            <a:xfrm>
              <a:off x="6727594" y="3071336"/>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68ED64D1-2A16-ED15-1081-F752D2F31D77}"/>
                </a:ext>
              </a:extLst>
            </p:cNvPr>
            <p:cNvCxnSpPr>
              <a:cxnSpLocks/>
            </p:cNvCxnSpPr>
            <p:nvPr/>
          </p:nvCxnSpPr>
          <p:spPr bwMode="auto">
            <a:xfrm>
              <a:off x="6861888" y="3065497"/>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91E32E1D-0738-FDA1-7F98-32C33979837A}"/>
                </a:ext>
              </a:extLst>
            </p:cNvPr>
            <p:cNvCxnSpPr>
              <a:cxnSpLocks/>
            </p:cNvCxnSpPr>
            <p:nvPr/>
          </p:nvCxnSpPr>
          <p:spPr bwMode="auto">
            <a:xfrm>
              <a:off x="6896592" y="3065497"/>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D639C938-1181-D294-025A-0688ABA686C1}"/>
                </a:ext>
              </a:extLst>
            </p:cNvPr>
            <p:cNvCxnSpPr>
              <a:cxnSpLocks/>
            </p:cNvCxnSpPr>
            <p:nvPr/>
          </p:nvCxnSpPr>
          <p:spPr bwMode="auto">
            <a:xfrm>
              <a:off x="7027868" y="3067935"/>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7EAB27B0-AFE7-B6DB-F77B-F6CC04EB0BAE}"/>
                </a:ext>
              </a:extLst>
            </p:cNvPr>
            <p:cNvCxnSpPr>
              <a:cxnSpLocks/>
            </p:cNvCxnSpPr>
            <p:nvPr/>
          </p:nvCxnSpPr>
          <p:spPr bwMode="auto">
            <a:xfrm>
              <a:off x="7242607" y="3258420"/>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B6B1AB06-C23D-25C3-5D17-91C2856175C1}"/>
                </a:ext>
              </a:extLst>
            </p:cNvPr>
            <p:cNvCxnSpPr>
              <a:cxnSpLocks/>
            </p:cNvCxnSpPr>
            <p:nvPr/>
          </p:nvCxnSpPr>
          <p:spPr bwMode="auto">
            <a:xfrm>
              <a:off x="7272821" y="3257996"/>
              <a:ext cx="0" cy="87002"/>
            </a:xfrm>
            <a:prstGeom prst="line">
              <a:avLst/>
            </a:prstGeom>
            <a:noFill/>
            <a:ln w="38100" cap="flat" cmpd="sng" algn="ctr">
              <a:solidFill>
                <a:schemeClr val="accent1"/>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C261D319-B8A1-046D-A310-56F036F177ED}"/>
                </a:ext>
              </a:extLst>
            </p:cNvPr>
            <p:cNvCxnSpPr>
              <a:cxnSpLocks/>
            </p:cNvCxnSpPr>
            <p:nvPr/>
          </p:nvCxnSpPr>
          <p:spPr bwMode="auto">
            <a:xfrm>
              <a:off x="7306925" y="3259566"/>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879BE002-D52B-8139-51AA-9A9861A07D12}"/>
                </a:ext>
              </a:extLst>
            </p:cNvPr>
            <p:cNvCxnSpPr>
              <a:cxnSpLocks/>
            </p:cNvCxnSpPr>
            <p:nvPr/>
          </p:nvCxnSpPr>
          <p:spPr bwMode="auto">
            <a:xfrm>
              <a:off x="7327368" y="3257996"/>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E5EC1A57-864C-F6F3-338A-E98E6BC21CB1}"/>
                </a:ext>
              </a:extLst>
            </p:cNvPr>
            <p:cNvCxnSpPr>
              <a:cxnSpLocks/>
            </p:cNvCxnSpPr>
            <p:nvPr/>
          </p:nvCxnSpPr>
          <p:spPr bwMode="auto">
            <a:xfrm>
              <a:off x="7352444" y="3259566"/>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52835649-DA37-A365-B6D0-7633898B0B13}"/>
                </a:ext>
              </a:extLst>
            </p:cNvPr>
            <p:cNvCxnSpPr>
              <a:cxnSpLocks/>
            </p:cNvCxnSpPr>
            <p:nvPr/>
          </p:nvCxnSpPr>
          <p:spPr bwMode="auto">
            <a:xfrm>
              <a:off x="7386989" y="3259929"/>
              <a:ext cx="0" cy="87002"/>
            </a:xfrm>
            <a:prstGeom prst="line">
              <a:avLst/>
            </a:prstGeom>
            <a:noFill/>
            <a:ln w="19050" cap="flat" cmpd="sng" algn="ctr">
              <a:solidFill>
                <a:schemeClr val="accent1"/>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73353D64-756F-C8BD-CE2D-18DD7C38443D}"/>
                </a:ext>
              </a:extLst>
            </p:cNvPr>
            <p:cNvCxnSpPr>
              <a:cxnSpLocks/>
            </p:cNvCxnSpPr>
            <p:nvPr/>
          </p:nvCxnSpPr>
          <p:spPr bwMode="auto">
            <a:xfrm>
              <a:off x="7441401" y="3258420"/>
              <a:ext cx="0" cy="87002"/>
            </a:xfrm>
            <a:prstGeom prst="line">
              <a:avLst/>
            </a:prstGeom>
            <a:noFill/>
            <a:ln w="19050" cap="flat" cmpd="sng" algn="ctr">
              <a:solidFill>
                <a:schemeClr val="accent1"/>
              </a:solidFill>
              <a:prstDash val="solid"/>
              <a:round/>
              <a:headEnd type="none" w="med" len="med"/>
              <a:tailEnd type="none" w="med" len="med"/>
            </a:ln>
            <a:effectLst/>
          </p:spPr>
        </p:cxnSp>
      </p:grpSp>
      <p:grpSp>
        <p:nvGrpSpPr>
          <p:cNvPr id="340" name="Group 339">
            <a:extLst>
              <a:ext uri="{FF2B5EF4-FFF2-40B4-BE49-F238E27FC236}">
                <a16:creationId xmlns:a16="http://schemas.microsoft.com/office/drawing/2014/main" id="{70FADBB0-F6E3-3F86-D9E6-C58740269103}"/>
              </a:ext>
            </a:extLst>
          </p:cNvPr>
          <p:cNvGrpSpPr/>
          <p:nvPr/>
        </p:nvGrpSpPr>
        <p:grpSpPr>
          <a:xfrm>
            <a:off x="977029" y="2482155"/>
            <a:ext cx="6240126" cy="1397731"/>
            <a:chOff x="1303699" y="2112990"/>
            <a:chExt cx="6240126" cy="1397731"/>
          </a:xfrm>
        </p:grpSpPr>
        <p:sp>
          <p:nvSpPr>
            <p:cNvPr id="16" name="TextBox 15">
              <a:extLst>
                <a:ext uri="{FF2B5EF4-FFF2-40B4-BE49-F238E27FC236}">
                  <a16:creationId xmlns:a16="http://schemas.microsoft.com/office/drawing/2014/main" id="{F4190B01-6C7B-B7AD-5DC8-20CC51F3A41D}"/>
                </a:ext>
              </a:extLst>
            </p:cNvPr>
            <p:cNvSpPr txBox="1"/>
            <p:nvPr/>
          </p:nvSpPr>
          <p:spPr bwMode="auto">
            <a:xfrm>
              <a:off x="2578702" y="3137409"/>
              <a:ext cx="533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62%</a:t>
              </a:r>
            </a:p>
          </p:txBody>
        </p:sp>
        <p:cxnSp>
          <p:nvCxnSpPr>
            <p:cNvPr id="113" name="Straight Connector 112">
              <a:extLst>
                <a:ext uri="{FF2B5EF4-FFF2-40B4-BE49-F238E27FC236}">
                  <a16:creationId xmlns:a16="http://schemas.microsoft.com/office/drawing/2014/main" id="{39F27CA7-0A3A-FD3F-1CF5-D0BDB5C61ABC}"/>
                </a:ext>
              </a:extLst>
            </p:cNvPr>
            <p:cNvCxnSpPr>
              <a:cxnSpLocks/>
            </p:cNvCxnSpPr>
            <p:nvPr/>
          </p:nvCxnSpPr>
          <p:spPr bwMode="auto">
            <a:xfrm>
              <a:off x="1332969" y="2112990"/>
              <a:ext cx="0" cy="87002"/>
            </a:xfrm>
            <a:prstGeom prst="line">
              <a:avLst/>
            </a:prstGeom>
            <a:noFill/>
            <a:ln w="19050" cap="flat" cmpd="sng" algn="ctr">
              <a:solidFill>
                <a:schemeClr val="accent1"/>
              </a:solidFill>
              <a:prstDash val="solid"/>
              <a:round/>
              <a:headEnd type="none" w="med" len="med"/>
              <a:tailEnd type="none" w="med" len="med"/>
            </a:ln>
            <a:effectLst/>
          </p:spPr>
        </p:cxnSp>
        <p:sp>
          <p:nvSpPr>
            <p:cNvPr id="259" name="Isosceles Triangle 258">
              <a:extLst>
                <a:ext uri="{FF2B5EF4-FFF2-40B4-BE49-F238E27FC236}">
                  <a16:creationId xmlns:a16="http://schemas.microsoft.com/office/drawing/2014/main" id="{AA9F2B9D-CD50-BC8F-20D7-743B87A89561}"/>
                </a:ext>
              </a:extLst>
            </p:cNvPr>
            <p:cNvSpPr/>
            <p:nvPr/>
          </p:nvSpPr>
          <p:spPr bwMode="auto">
            <a:xfrm>
              <a:off x="1303699" y="2116606"/>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60" name="Isosceles Triangle 259">
              <a:extLst>
                <a:ext uri="{FF2B5EF4-FFF2-40B4-BE49-F238E27FC236}">
                  <a16:creationId xmlns:a16="http://schemas.microsoft.com/office/drawing/2014/main" id="{1D25BECF-3AFF-88E5-2909-325623497763}"/>
                </a:ext>
              </a:extLst>
            </p:cNvPr>
            <p:cNvSpPr/>
            <p:nvPr/>
          </p:nvSpPr>
          <p:spPr bwMode="auto">
            <a:xfrm>
              <a:off x="1443075" y="2277112"/>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61" name="Isosceles Triangle 260">
              <a:extLst>
                <a:ext uri="{FF2B5EF4-FFF2-40B4-BE49-F238E27FC236}">
                  <a16:creationId xmlns:a16="http://schemas.microsoft.com/office/drawing/2014/main" id="{38E9500D-5B66-D67A-41AC-C21D218AD4F4}"/>
                </a:ext>
              </a:extLst>
            </p:cNvPr>
            <p:cNvSpPr/>
            <p:nvPr/>
          </p:nvSpPr>
          <p:spPr bwMode="auto">
            <a:xfrm>
              <a:off x="1518727" y="2640801"/>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62" name="Isosceles Triangle 261">
              <a:extLst>
                <a:ext uri="{FF2B5EF4-FFF2-40B4-BE49-F238E27FC236}">
                  <a16:creationId xmlns:a16="http://schemas.microsoft.com/office/drawing/2014/main" id="{0FDDA7CF-4780-6198-78EE-2C47F1E41000}"/>
                </a:ext>
              </a:extLst>
            </p:cNvPr>
            <p:cNvSpPr/>
            <p:nvPr/>
          </p:nvSpPr>
          <p:spPr bwMode="auto">
            <a:xfrm>
              <a:off x="1749341" y="2862459"/>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63" name="Isosceles Triangle 262">
              <a:extLst>
                <a:ext uri="{FF2B5EF4-FFF2-40B4-BE49-F238E27FC236}">
                  <a16:creationId xmlns:a16="http://schemas.microsoft.com/office/drawing/2014/main" id="{8901BD36-D392-325B-0E4E-803C88422B90}"/>
                </a:ext>
              </a:extLst>
            </p:cNvPr>
            <p:cNvSpPr/>
            <p:nvPr/>
          </p:nvSpPr>
          <p:spPr bwMode="auto">
            <a:xfrm>
              <a:off x="1831133" y="2880482"/>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64" name="Isosceles Triangle 263">
              <a:extLst>
                <a:ext uri="{FF2B5EF4-FFF2-40B4-BE49-F238E27FC236}">
                  <a16:creationId xmlns:a16="http://schemas.microsoft.com/office/drawing/2014/main" id="{EA6BA676-F868-619D-A393-D6CD05561C8A}"/>
                </a:ext>
              </a:extLst>
            </p:cNvPr>
            <p:cNvSpPr/>
            <p:nvPr/>
          </p:nvSpPr>
          <p:spPr bwMode="auto">
            <a:xfrm>
              <a:off x="1875389" y="2880857"/>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65" name="Isosceles Triangle 264">
              <a:extLst>
                <a:ext uri="{FF2B5EF4-FFF2-40B4-BE49-F238E27FC236}">
                  <a16:creationId xmlns:a16="http://schemas.microsoft.com/office/drawing/2014/main" id="{0EFDCA76-9AE1-BEEB-4E66-00C5808F3055}"/>
                </a:ext>
              </a:extLst>
            </p:cNvPr>
            <p:cNvSpPr/>
            <p:nvPr/>
          </p:nvSpPr>
          <p:spPr bwMode="auto">
            <a:xfrm>
              <a:off x="1892642" y="2880857"/>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66" name="Isosceles Triangle 265">
              <a:extLst>
                <a:ext uri="{FF2B5EF4-FFF2-40B4-BE49-F238E27FC236}">
                  <a16:creationId xmlns:a16="http://schemas.microsoft.com/office/drawing/2014/main" id="{878A0104-94D4-932B-91B9-B62CB2E7B454}"/>
                </a:ext>
              </a:extLst>
            </p:cNvPr>
            <p:cNvSpPr/>
            <p:nvPr/>
          </p:nvSpPr>
          <p:spPr bwMode="auto">
            <a:xfrm>
              <a:off x="2102835" y="2969743"/>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67" name="Isosceles Triangle 266">
              <a:extLst>
                <a:ext uri="{FF2B5EF4-FFF2-40B4-BE49-F238E27FC236}">
                  <a16:creationId xmlns:a16="http://schemas.microsoft.com/office/drawing/2014/main" id="{6CA80E05-0A62-D5A5-1810-21F5B8EFEC20}"/>
                </a:ext>
              </a:extLst>
            </p:cNvPr>
            <p:cNvSpPr/>
            <p:nvPr/>
          </p:nvSpPr>
          <p:spPr bwMode="auto">
            <a:xfrm>
              <a:off x="2109659" y="2977788"/>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68" name="Isosceles Triangle 267">
              <a:extLst>
                <a:ext uri="{FF2B5EF4-FFF2-40B4-BE49-F238E27FC236}">
                  <a16:creationId xmlns:a16="http://schemas.microsoft.com/office/drawing/2014/main" id="{BB15665C-97E5-683E-BE07-F8A386A06195}"/>
                </a:ext>
              </a:extLst>
            </p:cNvPr>
            <p:cNvSpPr/>
            <p:nvPr/>
          </p:nvSpPr>
          <p:spPr bwMode="auto">
            <a:xfrm>
              <a:off x="2483102" y="3053515"/>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69" name="Isosceles Triangle 268">
              <a:extLst>
                <a:ext uri="{FF2B5EF4-FFF2-40B4-BE49-F238E27FC236}">
                  <a16:creationId xmlns:a16="http://schemas.microsoft.com/office/drawing/2014/main" id="{1CD092FF-4E3C-2E69-93F2-7008FBE5B204}"/>
                </a:ext>
              </a:extLst>
            </p:cNvPr>
            <p:cNvSpPr/>
            <p:nvPr/>
          </p:nvSpPr>
          <p:spPr bwMode="auto">
            <a:xfrm>
              <a:off x="2770493" y="3088207"/>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70" name="Isosceles Triangle 269">
              <a:extLst>
                <a:ext uri="{FF2B5EF4-FFF2-40B4-BE49-F238E27FC236}">
                  <a16:creationId xmlns:a16="http://schemas.microsoft.com/office/drawing/2014/main" id="{B06E1898-0AE4-BA02-4FC0-C4D0549A7E60}"/>
                </a:ext>
              </a:extLst>
            </p:cNvPr>
            <p:cNvSpPr/>
            <p:nvPr/>
          </p:nvSpPr>
          <p:spPr bwMode="auto">
            <a:xfrm>
              <a:off x="2933026" y="3117241"/>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71" name="Isosceles Triangle 270">
              <a:extLst>
                <a:ext uri="{FF2B5EF4-FFF2-40B4-BE49-F238E27FC236}">
                  <a16:creationId xmlns:a16="http://schemas.microsoft.com/office/drawing/2014/main" id="{1D25F153-18E2-852F-4FC2-6AE1FACCD47F}"/>
                </a:ext>
              </a:extLst>
            </p:cNvPr>
            <p:cNvSpPr/>
            <p:nvPr/>
          </p:nvSpPr>
          <p:spPr bwMode="auto">
            <a:xfrm>
              <a:off x="3077230" y="3133612"/>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72" name="Isosceles Triangle 271">
              <a:extLst>
                <a:ext uri="{FF2B5EF4-FFF2-40B4-BE49-F238E27FC236}">
                  <a16:creationId xmlns:a16="http://schemas.microsoft.com/office/drawing/2014/main" id="{08416EC3-821A-AE95-C8FC-655A9CC648DD}"/>
                </a:ext>
              </a:extLst>
            </p:cNvPr>
            <p:cNvSpPr/>
            <p:nvPr/>
          </p:nvSpPr>
          <p:spPr bwMode="auto">
            <a:xfrm>
              <a:off x="3119938" y="3134963"/>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73" name="Isosceles Triangle 272">
              <a:extLst>
                <a:ext uri="{FF2B5EF4-FFF2-40B4-BE49-F238E27FC236}">
                  <a16:creationId xmlns:a16="http://schemas.microsoft.com/office/drawing/2014/main" id="{3FF0912A-39AC-2BA3-D09E-75B9F7944C1D}"/>
                </a:ext>
              </a:extLst>
            </p:cNvPr>
            <p:cNvSpPr/>
            <p:nvPr/>
          </p:nvSpPr>
          <p:spPr bwMode="auto">
            <a:xfrm>
              <a:off x="3237646" y="3151847"/>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74" name="Isosceles Triangle 273">
              <a:extLst>
                <a:ext uri="{FF2B5EF4-FFF2-40B4-BE49-F238E27FC236}">
                  <a16:creationId xmlns:a16="http://schemas.microsoft.com/office/drawing/2014/main" id="{63E00D49-4713-846C-600A-91DA23F2CFF7}"/>
                </a:ext>
              </a:extLst>
            </p:cNvPr>
            <p:cNvSpPr/>
            <p:nvPr/>
          </p:nvSpPr>
          <p:spPr bwMode="auto">
            <a:xfrm>
              <a:off x="3260934" y="3156591"/>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75" name="Isosceles Triangle 274">
              <a:extLst>
                <a:ext uri="{FF2B5EF4-FFF2-40B4-BE49-F238E27FC236}">
                  <a16:creationId xmlns:a16="http://schemas.microsoft.com/office/drawing/2014/main" id="{E5D85E8B-04E0-EE1C-B659-4A4C7BF30E0A}"/>
                </a:ext>
              </a:extLst>
            </p:cNvPr>
            <p:cNvSpPr/>
            <p:nvPr/>
          </p:nvSpPr>
          <p:spPr bwMode="auto">
            <a:xfrm>
              <a:off x="3288389" y="3181068"/>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76" name="Isosceles Triangle 275">
              <a:extLst>
                <a:ext uri="{FF2B5EF4-FFF2-40B4-BE49-F238E27FC236}">
                  <a16:creationId xmlns:a16="http://schemas.microsoft.com/office/drawing/2014/main" id="{69666E4E-BB1C-C970-6C4A-F5880E1DA9DE}"/>
                </a:ext>
              </a:extLst>
            </p:cNvPr>
            <p:cNvSpPr/>
            <p:nvPr/>
          </p:nvSpPr>
          <p:spPr bwMode="auto">
            <a:xfrm>
              <a:off x="3462530" y="3183345"/>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77" name="Isosceles Triangle 276">
              <a:extLst>
                <a:ext uri="{FF2B5EF4-FFF2-40B4-BE49-F238E27FC236}">
                  <a16:creationId xmlns:a16="http://schemas.microsoft.com/office/drawing/2014/main" id="{AC9DA5EA-A29F-4870-5CAD-707295E4C8D8}"/>
                </a:ext>
              </a:extLst>
            </p:cNvPr>
            <p:cNvSpPr/>
            <p:nvPr/>
          </p:nvSpPr>
          <p:spPr bwMode="auto">
            <a:xfrm>
              <a:off x="3474605" y="3201507"/>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78" name="Isosceles Triangle 277">
              <a:extLst>
                <a:ext uri="{FF2B5EF4-FFF2-40B4-BE49-F238E27FC236}">
                  <a16:creationId xmlns:a16="http://schemas.microsoft.com/office/drawing/2014/main" id="{0EB527D0-3B02-6142-4CFD-D4788962E5A8}"/>
                </a:ext>
              </a:extLst>
            </p:cNvPr>
            <p:cNvSpPr/>
            <p:nvPr/>
          </p:nvSpPr>
          <p:spPr bwMode="auto">
            <a:xfrm>
              <a:off x="3485164" y="3200563"/>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79" name="Isosceles Triangle 278">
              <a:extLst>
                <a:ext uri="{FF2B5EF4-FFF2-40B4-BE49-F238E27FC236}">
                  <a16:creationId xmlns:a16="http://schemas.microsoft.com/office/drawing/2014/main" id="{98B1ACA7-C5AB-AB93-39EB-E7E89FB99380}"/>
                </a:ext>
              </a:extLst>
            </p:cNvPr>
            <p:cNvSpPr/>
            <p:nvPr/>
          </p:nvSpPr>
          <p:spPr bwMode="auto">
            <a:xfrm>
              <a:off x="3643375" y="3221385"/>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80" name="Isosceles Triangle 279">
              <a:extLst>
                <a:ext uri="{FF2B5EF4-FFF2-40B4-BE49-F238E27FC236}">
                  <a16:creationId xmlns:a16="http://schemas.microsoft.com/office/drawing/2014/main" id="{C6CFBE9D-7836-9E2F-3875-9976470A95FB}"/>
                </a:ext>
              </a:extLst>
            </p:cNvPr>
            <p:cNvSpPr/>
            <p:nvPr/>
          </p:nvSpPr>
          <p:spPr bwMode="auto">
            <a:xfrm>
              <a:off x="3662895" y="3224141"/>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81" name="Isosceles Triangle 280">
              <a:extLst>
                <a:ext uri="{FF2B5EF4-FFF2-40B4-BE49-F238E27FC236}">
                  <a16:creationId xmlns:a16="http://schemas.microsoft.com/office/drawing/2014/main" id="{6DA1D625-FE3E-D417-C6CD-B2F4A166B1AF}"/>
                </a:ext>
              </a:extLst>
            </p:cNvPr>
            <p:cNvSpPr/>
            <p:nvPr/>
          </p:nvSpPr>
          <p:spPr bwMode="auto">
            <a:xfrm>
              <a:off x="3684086" y="3238264"/>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82" name="Isosceles Triangle 281">
              <a:extLst>
                <a:ext uri="{FF2B5EF4-FFF2-40B4-BE49-F238E27FC236}">
                  <a16:creationId xmlns:a16="http://schemas.microsoft.com/office/drawing/2014/main" id="{916B00C9-5351-67D8-B658-41930E7EF12F}"/>
                </a:ext>
              </a:extLst>
            </p:cNvPr>
            <p:cNvSpPr/>
            <p:nvPr/>
          </p:nvSpPr>
          <p:spPr bwMode="auto">
            <a:xfrm>
              <a:off x="3798051" y="3238566"/>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83" name="Isosceles Triangle 282">
              <a:extLst>
                <a:ext uri="{FF2B5EF4-FFF2-40B4-BE49-F238E27FC236}">
                  <a16:creationId xmlns:a16="http://schemas.microsoft.com/office/drawing/2014/main" id="{0BD5857A-C0BE-CCEC-20B9-852C7E9D45CF}"/>
                </a:ext>
              </a:extLst>
            </p:cNvPr>
            <p:cNvSpPr/>
            <p:nvPr/>
          </p:nvSpPr>
          <p:spPr bwMode="auto">
            <a:xfrm>
              <a:off x="3804875" y="3239329"/>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84" name="Isosceles Triangle 283">
              <a:extLst>
                <a:ext uri="{FF2B5EF4-FFF2-40B4-BE49-F238E27FC236}">
                  <a16:creationId xmlns:a16="http://schemas.microsoft.com/office/drawing/2014/main" id="{F99D6CC6-2378-E534-AF4E-E519D9396897}"/>
                </a:ext>
              </a:extLst>
            </p:cNvPr>
            <p:cNvSpPr/>
            <p:nvPr/>
          </p:nvSpPr>
          <p:spPr bwMode="auto">
            <a:xfrm>
              <a:off x="3829539" y="3237462"/>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85" name="Isosceles Triangle 284">
              <a:extLst>
                <a:ext uri="{FF2B5EF4-FFF2-40B4-BE49-F238E27FC236}">
                  <a16:creationId xmlns:a16="http://schemas.microsoft.com/office/drawing/2014/main" id="{D78E0B1E-61E1-405E-3A28-95348B4B9E99}"/>
                </a:ext>
              </a:extLst>
            </p:cNvPr>
            <p:cNvSpPr/>
            <p:nvPr/>
          </p:nvSpPr>
          <p:spPr bwMode="auto">
            <a:xfrm>
              <a:off x="3869578" y="3243223"/>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86" name="Isosceles Triangle 285">
              <a:extLst>
                <a:ext uri="{FF2B5EF4-FFF2-40B4-BE49-F238E27FC236}">
                  <a16:creationId xmlns:a16="http://schemas.microsoft.com/office/drawing/2014/main" id="{680691E4-5C44-47FB-2BD1-9292AFD578AC}"/>
                </a:ext>
              </a:extLst>
            </p:cNvPr>
            <p:cNvSpPr/>
            <p:nvPr/>
          </p:nvSpPr>
          <p:spPr bwMode="auto">
            <a:xfrm>
              <a:off x="4059596" y="3258104"/>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87" name="Isosceles Triangle 286">
              <a:extLst>
                <a:ext uri="{FF2B5EF4-FFF2-40B4-BE49-F238E27FC236}">
                  <a16:creationId xmlns:a16="http://schemas.microsoft.com/office/drawing/2014/main" id="{986FAA9A-C115-8FA3-B65D-D359EFCE22DC}"/>
                </a:ext>
              </a:extLst>
            </p:cNvPr>
            <p:cNvSpPr/>
            <p:nvPr/>
          </p:nvSpPr>
          <p:spPr bwMode="auto">
            <a:xfrm>
              <a:off x="4064474" y="3285041"/>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88" name="Isosceles Triangle 287">
              <a:extLst>
                <a:ext uri="{FF2B5EF4-FFF2-40B4-BE49-F238E27FC236}">
                  <a16:creationId xmlns:a16="http://schemas.microsoft.com/office/drawing/2014/main" id="{D0F00073-BAAC-E243-D8BE-84B5EA9BF968}"/>
                </a:ext>
              </a:extLst>
            </p:cNvPr>
            <p:cNvSpPr/>
            <p:nvPr/>
          </p:nvSpPr>
          <p:spPr bwMode="auto">
            <a:xfrm>
              <a:off x="4086498" y="3286534"/>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89" name="Isosceles Triangle 288">
              <a:extLst>
                <a:ext uri="{FF2B5EF4-FFF2-40B4-BE49-F238E27FC236}">
                  <a16:creationId xmlns:a16="http://schemas.microsoft.com/office/drawing/2014/main" id="{5FDF8033-B83A-1B17-1875-CA2AE1B534FB}"/>
                </a:ext>
              </a:extLst>
            </p:cNvPr>
            <p:cNvSpPr/>
            <p:nvPr/>
          </p:nvSpPr>
          <p:spPr bwMode="auto">
            <a:xfrm>
              <a:off x="4119520" y="3294977"/>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90" name="Isosceles Triangle 289">
              <a:extLst>
                <a:ext uri="{FF2B5EF4-FFF2-40B4-BE49-F238E27FC236}">
                  <a16:creationId xmlns:a16="http://schemas.microsoft.com/office/drawing/2014/main" id="{BAD4F309-1779-C922-F820-794C2898CEB4}"/>
                </a:ext>
              </a:extLst>
            </p:cNvPr>
            <p:cNvSpPr/>
            <p:nvPr/>
          </p:nvSpPr>
          <p:spPr bwMode="auto">
            <a:xfrm>
              <a:off x="4245050" y="3292754"/>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91" name="Isosceles Triangle 290">
              <a:extLst>
                <a:ext uri="{FF2B5EF4-FFF2-40B4-BE49-F238E27FC236}">
                  <a16:creationId xmlns:a16="http://schemas.microsoft.com/office/drawing/2014/main" id="{88EBA9D2-1371-C4BE-07EA-6890A5F68719}"/>
                </a:ext>
              </a:extLst>
            </p:cNvPr>
            <p:cNvSpPr/>
            <p:nvPr/>
          </p:nvSpPr>
          <p:spPr bwMode="auto">
            <a:xfrm>
              <a:off x="4423013" y="3300861"/>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92" name="Isosceles Triangle 291">
              <a:extLst>
                <a:ext uri="{FF2B5EF4-FFF2-40B4-BE49-F238E27FC236}">
                  <a16:creationId xmlns:a16="http://schemas.microsoft.com/office/drawing/2014/main" id="{19292EBE-B154-D601-CE59-29A6DE7FFC76}"/>
                </a:ext>
              </a:extLst>
            </p:cNvPr>
            <p:cNvSpPr/>
            <p:nvPr/>
          </p:nvSpPr>
          <p:spPr bwMode="auto">
            <a:xfrm>
              <a:off x="4458036" y="3323880"/>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93" name="Isosceles Triangle 292">
              <a:extLst>
                <a:ext uri="{FF2B5EF4-FFF2-40B4-BE49-F238E27FC236}">
                  <a16:creationId xmlns:a16="http://schemas.microsoft.com/office/drawing/2014/main" id="{231D4A8F-6AEF-3485-9E95-C96CA59BBCEE}"/>
                </a:ext>
              </a:extLst>
            </p:cNvPr>
            <p:cNvSpPr/>
            <p:nvPr/>
          </p:nvSpPr>
          <p:spPr bwMode="auto">
            <a:xfrm>
              <a:off x="4540797" y="3323880"/>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94" name="Isosceles Triangle 293">
              <a:extLst>
                <a:ext uri="{FF2B5EF4-FFF2-40B4-BE49-F238E27FC236}">
                  <a16:creationId xmlns:a16="http://schemas.microsoft.com/office/drawing/2014/main" id="{CB72BA08-8033-6DCF-1F29-D23A8C8F2F98}"/>
                </a:ext>
              </a:extLst>
            </p:cNvPr>
            <p:cNvSpPr/>
            <p:nvPr/>
          </p:nvSpPr>
          <p:spPr bwMode="auto">
            <a:xfrm>
              <a:off x="4760806" y="3325343"/>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95" name="Isosceles Triangle 294">
              <a:extLst>
                <a:ext uri="{FF2B5EF4-FFF2-40B4-BE49-F238E27FC236}">
                  <a16:creationId xmlns:a16="http://schemas.microsoft.com/office/drawing/2014/main" id="{A1415498-5C4D-DD15-79F9-4399FA50BDC5}"/>
                </a:ext>
              </a:extLst>
            </p:cNvPr>
            <p:cNvSpPr/>
            <p:nvPr/>
          </p:nvSpPr>
          <p:spPr bwMode="auto">
            <a:xfrm>
              <a:off x="4838618" y="3330654"/>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96" name="Isosceles Triangle 295">
              <a:extLst>
                <a:ext uri="{FF2B5EF4-FFF2-40B4-BE49-F238E27FC236}">
                  <a16:creationId xmlns:a16="http://schemas.microsoft.com/office/drawing/2014/main" id="{0B25FB2D-CE9A-449E-C5CA-848953DDCFB3}"/>
                </a:ext>
              </a:extLst>
            </p:cNvPr>
            <p:cNvSpPr/>
            <p:nvPr/>
          </p:nvSpPr>
          <p:spPr bwMode="auto">
            <a:xfrm>
              <a:off x="4852266" y="3331474"/>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97" name="Isosceles Triangle 296">
              <a:extLst>
                <a:ext uri="{FF2B5EF4-FFF2-40B4-BE49-F238E27FC236}">
                  <a16:creationId xmlns:a16="http://schemas.microsoft.com/office/drawing/2014/main" id="{1B0B5A8D-419A-CC48-D5C6-7419AFBFD3EA}"/>
                </a:ext>
              </a:extLst>
            </p:cNvPr>
            <p:cNvSpPr/>
            <p:nvPr/>
          </p:nvSpPr>
          <p:spPr bwMode="auto">
            <a:xfrm>
              <a:off x="4850105" y="3360108"/>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98" name="Isosceles Triangle 297">
              <a:extLst>
                <a:ext uri="{FF2B5EF4-FFF2-40B4-BE49-F238E27FC236}">
                  <a16:creationId xmlns:a16="http://schemas.microsoft.com/office/drawing/2014/main" id="{3B3D72D5-DF44-002A-33BF-FFE0C25FBFD9}"/>
                </a:ext>
              </a:extLst>
            </p:cNvPr>
            <p:cNvSpPr/>
            <p:nvPr/>
          </p:nvSpPr>
          <p:spPr bwMode="auto">
            <a:xfrm>
              <a:off x="4871720" y="3362381"/>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99" name="Isosceles Triangle 298">
              <a:extLst>
                <a:ext uri="{FF2B5EF4-FFF2-40B4-BE49-F238E27FC236}">
                  <a16:creationId xmlns:a16="http://schemas.microsoft.com/office/drawing/2014/main" id="{04CA2E0B-4EE6-98A5-A190-DF9DC2EBC401}"/>
                </a:ext>
              </a:extLst>
            </p:cNvPr>
            <p:cNvSpPr/>
            <p:nvPr/>
          </p:nvSpPr>
          <p:spPr bwMode="auto">
            <a:xfrm>
              <a:off x="4966969" y="3362381"/>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00" name="Isosceles Triangle 299">
              <a:extLst>
                <a:ext uri="{FF2B5EF4-FFF2-40B4-BE49-F238E27FC236}">
                  <a16:creationId xmlns:a16="http://schemas.microsoft.com/office/drawing/2014/main" id="{FB7B6495-46D9-D539-3FA0-7830DD1FCF27}"/>
                </a:ext>
              </a:extLst>
            </p:cNvPr>
            <p:cNvSpPr/>
            <p:nvPr/>
          </p:nvSpPr>
          <p:spPr bwMode="auto">
            <a:xfrm>
              <a:off x="5016408" y="3360065"/>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01" name="Isosceles Triangle 300">
              <a:extLst>
                <a:ext uri="{FF2B5EF4-FFF2-40B4-BE49-F238E27FC236}">
                  <a16:creationId xmlns:a16="http://schemas.microsoft.com/office/drawing/2014/main" id="{A91972BF-CEC6-E33C-8804-BA67D17D9CCC}"/>
                </a:ext>
              </a:extLst>
            </p:cNvPr>
            <p:cNvSpPr/>
            <p:nvPr/>
          </p:nvSpPr>
          <p:spPr bwMode="auto">
            <a:xfrm>
              <a:off x="5131529" y="3362888"/>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02" name="Isosceles Triangle 301">
              <a:extLst>
                <a:ext uri="{FF2B5EF4-FFF2-40B4-BE49-F238E27FC236}">
                  <a16:creationId xmlns:a16="http://schemas.microsoft.com/office/drawing/2014/main" id="{CA76C46B-1311-2CF0-715B-002768003C12}"/>
                </a:ext>
              </a:extLst>
            </p:cNvPr>
            <p:cNvSpPr/>
            <p:nvPr/>
          </p:nvSpPr>
          <p:spPr bwMode="auto">
            <a:xfrm>
              <a:off x="5408058" y="3361159"/>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03" name="Isosceles Triangle 302">
              <a:extLst>
                <a:ext uri="{FF2B5EF4-FFF2-40B4-BE49-F238E27FC236}">
                  <a16:creationId xmlns:a16="http://schemas.microsoft.com/office/drawing/2014/main" id="{2A6BB9CE-F855-9E8F-F7AE-C050B685BA92}"/>
                </a:ext>
              </a:extLst>
            </p:cNvPr>
            <p:cNvSpPr/>
            <p:nvPr/>
          </p:nvSpPr>
          <p:spPr bwMode="auto">
            <a:xfrm>
              <a:off x="5441541" y="3360065"/>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04" name="Isosceles Triangle 303">
              <a:extLst>
                <a:ext uri="{FF2B5EF4-FFF2-40B4-BE49-F238E27FC236}">
                  <a16:creationId xmlns:a16="http://schemas.microsoft.com/office/drawing/2014/main" id="{132F31AB-44C7-11EA-A0AF-4857396745B8}"/>
                </a:ext>
              </a:extLst>
            </p:cNvPr>
            <p:cNvSpPr/>
            <p:nvPr/>
          </p:nvSpPr>
          <p:spPr bwMode="auto">
            <a:xfrm>
              <a:off x="5465783" y="3359287"/>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05" name="Isosceles Triangle 304">
              <a:extLst>
                <a:ext uri="{FF2B5EF4-FFF2-40B4-BE49-F238E27FC236}">
                  <a16:creationId xmlns:a16="http://schemas.microsoft.com/office/drawing/2014/main" id="{D436CB0C-92A6-EB68-06FD-E72687E4B5F7}"/>
                </a:ext>
              </a:extLst>
            </p:cNvPr>
            <p:cNvSpPr/>
            <p:nvPr/>
          </p:nvSpPr>
          <p:spPr bwMode="auto">
            <a:xfrm>
              <a:off x="5501169" y="3379698"/>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06" name="Isosceles Triangle 305">
              <a:extLst>
                <a:ext uri="{FF2B5EF4-FFF2-40B4-BE49-F238E27FC236}">
                  <a16:creationId xmlns:a16="http://schemas.microsoft.com/office/drawing/2014/main" id="{471FBF04-A6B1-4831-FB09-4933E0DE134C}"/>
                </a:ext>
              </a:extLst>
            </p:cNvPr>
            <p:cNvSpPr/>
            <p:nvPr/>
          </p:nvSpPr>
          <p:spPr bwMode="auto">
            <a:xfrm>
              <a:off x="5562624" y="3379077"/>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07" name="Isosceles Triangle 306">
              <a:extLst>
                <a:ext uri="{FF2B5EF4-FFF2-40B4-BE49-F238E27FC236}">
                  <a16:creationId xmlns:a16="http://schemas.microsoft.com/office/drawing/2014/main" id="{9B272F51-A91C-EE4F-29C0-C46613D14D0B}"/>
                </a:ext>
              </a:extLst>
            </p:cNvPr>
            <p:cNvSpPr/>
            <p:nvPr/>
          </p:nvSpPr>
          <p:spPr bwMode="auto">
            <a:xfrm>
              <a:off x="5880917" y="3396439"/>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08" name="Isosceles Triangle 307">
              <a:extLst>
                <a:ext uri="{FF2B5EF4-FFF2-40B4-BE49-F238E27FC236}">
                  <a16:creationId xmlns:a16="http://schemas.microsoft.com/office/drawing/2014/main" id="{1A0FDDE4-B53B-F9F1-8A1A-A3CA75F11C8D}"/>
                </a:ext>
              </a:extLst>
            </p:cNvPr>
            <p:cNvSpPr/>
            <p:nvPr/>
          </p:nvSpPr>
          <p:spPr bwMode="auto">
            <a:xfrm>
              <a:off x="5980245" y="3396156"/>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09" name="Isosceles Triangle 308">
              <a:extLst>
                <a:ext uri="{FF2B5EF4-FFF2-40B4-BE49-F238E27FC236}">
                  <a16:creationId xmlns:a16="http://schemas.microsoft.com/office/drawing/2014/main" id="{5CE49A47-74C4-BB5C-5D91-C1BAE618D518}"/>
                </a:ext>
              </a:extLst>
            </p:cNvPr>
            <p:cNvSpPr/>
            <p:nvPr/>
          </p:nvSpPr>
          <p:spPr bwMode="auto">
            <a:xfrm>
              <a:off x="5998472" y="3394427"/>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10" name="Isosceles Triangle 309">
              <a:extLst>
                <a:ext uri="{FF2B5EF4-FFF2-40B4-BE49-F238E27FC236}">
                  <a16:creationId xmlns:a16="http://schemas.microsoft.com/office/drawing/2014/main" id="{EC7ABF8B-A271-596E-8976-6BF822DDD146}"/>
                </a:ext>
              </a:extLst>
            </p:cNvPr>
            <p:cNvSpPr/>
            <p:nvPr/>
          </p:nvSpPr>
          <p:spPr bwMode="auto">
            <a:xfrm>
              <a:off x="6029569" y="3394355"/>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11" name="Isosceles Triangle 310">
              <a:extLst>
                <a:ext uri="{FF2B5EF4-FFF2-40B4-BE49-F238E27FC236}">
                  <a16:creationId xmlns:a16="http://schemas.microsoft.com/office/drawing/2014/main" id="{D70AF0E4-BCD0-6183-CBFC-82644F01426D}"/>
                </a:ext>
              </a:extLst>
            </p:cNvPr>
            <p:cNvSpPr/>
            <p:nvPr/>
          </p:nvSpPr>
          <p:spPr bwMode="auto">
            <a:xfrm>
              <a:off x="6042538" y="3394427"/>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12" name="Isosceles Triangle 311">
              <a:extLst>
                <a:ext uri="{FF2B5EF4-FFF2-40B4-BE49-F238E27FC236}">
                  <a16:creationId xmlns:a16="http://schemas.microsoft.com/office/drawing/2014/main" id="{04A9F601-ECD4-3C03-3ED2-CE07EDA9A267}"/>
                </a:ext>
              </a:extLst>
            </p:cNvPr>
            <p:cNvSpPr/>
            <p:nvPr/>
          </p:nvSpPr>
          <p:spPr bwMode="auto">
            <a:xfrm>
              <a:off x="6054711" y="3426927"/>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13" name="Isosceles Triangle 312">
              <a:extLst>
                <a:ext uri="{FF2B5EF4-FFF2-40B4-BE49-F238E27FC236}">
                  <a16:creationId xmlns:a16="http://schemas.microsoft.com/office/drawing/2014/main" id="{B608E459-34AE-F471-3E59-E6F8C64916B6}"/>
                </a:ext>
              </a:extLst>
            </p:cNvPr>
            <p:cNvSpPr/>
            <p:nvPr/>
          </p:nvSpPr>
          <p:spPr bwMode="auto">
            <a:xfrm>
              <a:off x="6079058" y="3424790"/>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14" name="Isosceles Triangle 313">
              <a:extLst>
                <a:ext uri="{FF2B5EF4-FFF2-40B4-BE49-F238E27FC236}">
                  <a16:creationId xmlns:a16="http://schemas.microsoft.com/office/drawing/2014/main" id="{10E10A99-8634-60CE-3ABE-728B50333062}"/>
                </a:ext>
              </a:extLst>
            </p:cNvPr>
            <p:cNvSpPr/>
            <p:nvPr/>
          </p:nvSpPr>
          <p:spPr bwMode="auto">
            <a:xfrm>
              <a:off x="6099894" y="3451309"/>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15" name="Isosceles Triangle 314">
              <a:extLst>
                <a:ext uri="{FF2B5EF4-FFF2-40B4-BE49-F238E27FC236}">
                  <a16:creationId xmlns:a16="http://schemas.microsoft.com/office/drawing/2014/main" id="{AF263D5E-8348-0CD9-590A-8D7FD2D54E9A}"/>
                </a:ext>
              </a:extLst>
            </p:cNvPr>
            <p:cNvSpPr/>
            <p:nvPr/>
          </p:nvSpPr>
          <p:spPr bwMode="auto">
            <a:xfrm>
              <a:off x="6125921" y="3447202"/>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16" name="Isosceles Triangle 315">
              <a:extLst>
                <a:ext uri="{FF2B5EF4-FFF2-40B4-BE49-F238E27FC236}">
                  <a16:creationId xmlns:a16="http://schemas.microsoft.com/office/drawing/2014/main" id="{DA2FD4CE-3AF0-2828-7369-518DD7E40137}"/>
                </a:ext>
              </a:extLst>
            </p:cNvPr>
            <p:cNvSpPr/>
            <p:nvPr/>
          </p:nvSpPr>
          <p:spPr bwMode="auto">
            <a:xfrm>
              <a:off x="6152313" y="3445560"/>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17" name="Isosceles Triangle 316">
              <a:extLst>
                <a:ext uri="{FF2B5EF4-FFF2-40B4-BE49-F238E27FC236}">
                  <a16:creationId xmlns:a16="http://schemas.microsoft.com/office/drawing/2014/main" id="{3805A85A-B2CF-E1D8-50B1-50756E5508ED}"/>
                </a:ext>
              </a:extLst>
            </p:cNvPr>
            <p:cNvSpPr/>
            <p:nvPr/>
          </p:nvSpPr>
          <p:spPr bwMode="auto">
            <a:xfrm>
              <a:off x="6194028" y="3450041"/>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18" name="Isosceles Triangle 317">
              <a:extLst>
                <a:ext uri="{FF2B5EF4-FFF2-40B4-BE49-F238E27FC236}">
                  <a16:creationId xmlns:a16="http://schemas.microsoft.com/office/drawing/2014/main" id="{D0A019C1-1D13-9557-3816-F572E267D02E}"/>
                </a:ext>
              </a:extLst>
            </p:cNvPr>
            <p:cNvSpPr/>
            <p:nvPr/>
          </p:nvSpPr>
          <p:spPr bwMode="auto">
            <a:xfrm>
              <a:off x="6283234" y="3446629"/>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19" name="Isosceles Triangle 318">
              <a:extLst>
                <a:ext uri="{FF2B5EF4-FFF2-40B4-BE49-F238E27FC236}">
                  <a16:creationId xmlns:a16="http://schemas.microsoft.com/office/drawing/2014/main" id="{0CD5433B-8B05-A9C7-5A76-DC9D13137029}"/>
                </a:ext>
              </a:extLst>
            </p:cNvPr>
            <p:cNvSpPr/>
            <p:nvPr/>
          </p:nvSpPr>
          <p:spPr bwMode="auto">
            <a:xfrm>
              <a:off x="6391399" y="3449215"/>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20" name="Isosceles Triangle 319">
              <a:extLst>
                <a:ext uri="{FF2B5EF4-FFF2-40B4-BE49-F238E27FC236}">
                  <a16:creationId xmlns:a16="http://schemas.microsoft.com/office/drawing/2014/main" id="{EA8CE98F-78B9-8838-F687-0D4541F20D50}"/>
                </a:ext>
              </a:extLst>
            </p:cNvPr>
            <p:cNvSpPr/>
            <p:nvPr/>
          </p:nvSpPr>
          <p:spPr bwMode="auto">
            <a:xfrm>
              <a:off x="6432581" y="3452627"/>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21" name="Isosceles Triangle 320">
              <a:extLst>
                <a:ext uri="{FF2B5EF4-FFF2-40B4-BE49-F238E27FC236}">
                  <a16:creationId xmlns:a16="http://schemas.microsoft.com/office/drawing/2014/main" id="{3A100C0D-E7FE-8FBC-7CC0-DE5E6FA653FB}"/>
                </a:ext>
              </a:extLst>
            </p:cNvPr>
            <p:cNvSpPr/>
            <p:nvPr/>
          </p:nvSpPr>
          <p:spPr bwMode="auto">
            <a:xfrm>
              <a:off x="6423508" y="3451309"/>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22" name="Isosceles Triangle 321">
              <a:extLst>
                <a:ext uri="{FF2B5EF4-FFF2-40B4-BE49-F238E27FC236}">
                  <a16:creationId xmlns:a16="http://schemas.microsoft.com/office/drawing/2014/main" id="{E6F72D1B-8BFB-3CAF-C205-9067907FB368}"/>
                </a:ext>
              </a:extLst>
            </p:cNvPr>
            <p:cNvSpPr/>
            <p:nvPr/>
          </p:nvSpPr>
          <p:spPr bwMode="auto">
            <a:xfrm>
              <a:off x="6325989" y="3449092"/>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23" name="Isosceles Triangle 322">
              <a:extLst>
                <a:ext uri="{FF2B5EF4-FFF2-40B4-BE49-F238E27FC236}">
                  <a16:creationId xmlns:a16="http://schemas.microsoft.com/office/drawing/2014/main" id="{4D9715A4-917F-A529-E5F6-F7B1CF6FFACE}"/>
                </a:ext>
              </a:extLst>
            </p:cNvPr>
            <p:cNvSpPr/>
            <p:nvPr/>
          </p:nvSpPr>
          <p:spPr bwMode="auto">
            <a:xfrm>
              <a:off x="6577041" y="3451659"/>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24" name="Isosceles Triangle 323">
              <a:extLst>
                <a:ext uri="{FF2B5EF4-FFF2-40B4-BE49-F238E27FC236}">
                  <a16:creationId xmlns:a16="http://schemas.microsoft.com/office/drawing/2014/main" id="{3B04C527-FBA6-492C-D379-97677381CA33}"/>
                </a:ext>
              </a:extLst>
            </p:cNvPr>
            <p:cNvSpPr/>
            <p:nvPr/>
          </p:nvSpPr>
          <p:spPr bwMode="auto">
            <a:xfrm>
              <a:off x="6460135" y="3453453"/>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25" name="Isosceles Triangle 324">
              <a:extLst>
                <a:ext uri="{FF2B5EF4-FFF2-40B4-BE49-F238E27FC236}">
                  <a16:creationId xmlns:a16="http://schemas.microsoft.com/office/drawing/2014/main" id="{6C83C6F6-FF77-CF22-47FC-52187440951C}"/>
                </a:ext>
              </a:extLst>
            </p:cNvPr>
            <p:cNvSpPr/>
            <p:nvPr/>
          </p:nvSpPr>
          <p:spPr bwMode="auto">
            <a:xfrm>
              <a:off x="6619602" y="3450485"/>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26" name="Isosceles Triangle 325">
              <a:extLst>
                <a:ext uri="{FF2B5EF4-FFF2-40B4-BE49-F238E27FC236}">
                  <a16:creationId xmlns:a16="http://schemas.microsoft.com/office/drawing/2014/main" id="{B241BCB3-C4CD-0EA5-2299-6E5C424036D5}"/>
                </a:ext>
              </a:extLst>
            </p:cNvPr>
            <p:cNvSpPr/>
            <p:nvPr/>
          </p:nvSpPr>
          <p:spPr bwMode="auto">
            <a:xfrm>
              <a:off x="6640427" y="3450403"/>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27" name="Isosceles Triangle 326">
              <a:extLst>
                <a:ext uri="{FF2B5EF4-FFF2-40B4-BE49-F238E27FC236}">
                  <a16:creationId xmlns:a16="http://schemas.microsoft.com/office/drawing/2014/main" id="{94F2578D-DF45-1302-9E6B-6A962237B88A}"/>
                </a:ext>
              </a:extLst>
            </p:cNvPr>
            <p:cNvSpPr/>
            <p:nvPr/>
          </p:nvSpPr>
          <p:spPr bwMode="auto">
            <a:xfrm>
              <a:off x="6667749" y="3450041"/>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28" name="Isosceles Triangle 327">
              <a:extLst>
                <a:ext uri="{FF2B5EF4-FFF2-40B4-BE49-F238E27FC236}">
                  <a16:creationId xmlns:a16="http://schemas.microsoft.com/office/drawing/2014/main" id="{7A4A0F80-3286-6B3A-64F5-5AB1D7A1FF3B}"/>
                </a:ext>
              </a:extLst>
            </p:cNvPr>
            <p:cNvSpPr/>
            <p:nvPr/>
          </p:nvSpPr>
          <p:spPr bwMode="auto">
            <a:xfrm>
              <a:off x="6714035" y="3450250"/>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29" name="Isosceles Triangle 328">
              <a:extLst>
                <a:ext uri="{FF2B5EF4-FFF2-40B4-BE49-F238E27FC236}">
                  <a16:creationId xmlns:a16="http://schemas.microsoft.com/office/drawing/2014/main" id="{E16FA52E-2338-CE4A-204C-CEA781A85B6B}"/>
                </a:ext>
              </a:extLst>
            </p:cNvPr>
            <p:cNvSpPr/>
            <p:nvPr/>
          </p:nvSpPr>
          <p:spPr bwMode="auto">
            <a:xfrm>
              <a:off x="6886946" y="3450041"/>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30" name="Isosceles Triangle 329">
              <a:extLst>
                <a:ext uri="{FF2B5EF4-FFF2-40B4-BE49-F238E27FC236}">
                  <a16:creationId xmlns:a16="http://schemas.microsoft.com/office/drawing/2014/main" id="{2581A9CC-E9D1-2E39-C48C-3AF3C9EC5B70}"/>
                </a:ext>
              </a:extLst>
            </p:cNvPr>
            <p:cNvSpPr/>
            <p:nvPr/>
          </p:nvSpPr>
          <p:spPr bwMode="auto">
            <a:xfrm>
              <a:off x="7021608" y="3450041"/>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31" name="Isosceles Triangle 330">
              <a:extLst>
                <a:ext uri="{FF2B5EF4-FFF2-40B4-BE49-F238E27FC236}">
                  <a16:creationId xmlns:a16="http://schemas.microsoft.com/office/drawing/2014/main" id="{9DB8C969-F517-77A8-A8FF-0672038B46B4}"/>
                </a:ext>
              </a:extLst>
            </p:cNvPr>
            <p:cNvSpPr/>
            <p:nvPr/>
          </p:nvSpPr>
          <p:spPr bwMode="auto">
            <a:xfrm>
              <a:off x="6987714" y="3449176"/>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32" name="Isosceles Triangle 331">
              <a:extLst>
                <a:ext uri="{FF2B5EF4-FFF2-40B4-BE49-F238E27FC236}">
                  <a16:creationId xmlns:a16="http://schemas.microsoft.com/office/drawing/2014/main" id="{3B1D0F03-F2BC-BBD7-E532-627053DE4600}"/>
                </a:ext>
              </a:extLst>
            </p:cNvPr>
            <p:cNvSpPr/>
            <p:nvPr/>
          </p:nvSpPr>
          <p:spPr bwMode="auto">
            <a:xfrm>
              <a:off x="7130868" y="3451637"/>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33" name="Isosceles Triangle 332">
              <a:extLst>
                <a:ext uri="{FF2B5EF4-FFF2-40B4-BE49-F238E27FC236}">
                  <a16:creationId xmlns:a16="http://schemas.microsoft.com/office/drawing/2014/main" id="{41322FED-7059-E806-E5B6-B24AEF8014A7}"/>
                </a:ext>
              </a:extLst>
            </p:cNvPr>
            <p:cNvSpPr/>
            <p:nvPr/>
          </p:nvSpPr>
          <p:spPr bwMode="auto">
            <a:xfrm>
              <a:off x="7095853" y="3449053"/>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34" name="Isosceles Triangle 333">
              <a:extLst>
                <a:ext uri="{FF2B5EF4-FFF2-40B4-BE49-F238E27FC236}">
                  <a16:creationId xmlns:a16="http://schemas.microsoft.com/office/drawing/2014/main" id="{6734E008-C7BD-EDDE-3C2A-58744EC2CA70}"/>
                </a:ext>
              </a:extLst>
            </p:cNvPr>
            <p:cNvSpPr/>
            <p:nvPr/>
          </p:nvSpPr>
          <p:spPr bwMode="auto">
            <a:xfrm>
              <a:off x="7187854" y="3450041"/>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35" name="Isosceles Triangle 334">
              <a:extLst>
                <a:ext uri="{FF2B5EF4-FFF2-40B4-BE49-F238E27FC236}">
                  <a16:creationId xmlns:a16="http://schemas.microsoft.com/office/drawing/2014/main" id="{40E936C9-5F0A-5F52-3DFB-BFB4DE2FDECA}"/>
                </a:ext>
              </a:extLst>
            </p:cNvPr>
            <p:cNvSpPr/>
            <p:nvPr/>
          </p:nvSpPr>
          <p:spPr bwMode="auto">
            <a:xfrm>
              <a:off x="7211957" y="3445384"/>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36" name="Isosceles Triangle 335">
              <a:extLst>
                <a:ext uri="{FF2B5EF4-FFF2-40B4-BE49-F238E27FC236}">
                  <a16:creationId xmlns:a16="http://schemas.microsoft.com/office/drawing/2014/main" id="{B79FE945-811C-62C0-61DD-44250E511C30}"/>
                </a:ext>
              </a:extLst>
            </p:cNvPr>
            <p:cNvSpPr/>
            <p:nvPr/>
          </p:nvSpPr>
          <p:spPr bwMode="auto">
            <a:xfrm>
              <a:off x="7477394" y="3451276"/>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37" name="Isosceles Triangle 336">
              <a:extLst>
                <a:ext uri="{FF2B5EF4-FFF2-40B4-BE49-F238E27FC236}">
                  <a16:creationId xmlns:a16="http://schemas.microsoft.com/office/drawing/2014/main" id="{57964963-CB3B-7E02-6B3E-121F3334C5AD}"/>
                </a:ext>
              </a:extLst>
            </p:cNvPr>
            <p:cNvSpPr/>
            <p:nvPr/>
          </p:nvSpPr>
          <p:spPr bwMode="auto">
            <a:xfrm>
              <a:off x="7288180" y="3450041"/>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38" name="Isosceles Triangle 337">
              <a:extLst>
                <a:ext uri="{FF2B5EF4-FFF2-40B4-BE49-F238E27FC236}">
                  <a16:creationId xmlns:a16="http://schemas.microsoft.com/office/drawing/2014/main" id="{A3FF390A-1ED9-BE1E-7DB5-B442F4559F55}"/>
                </a:ext>
              </a:extLst>
            </p:cNvPr>
            <p:cNvSpPr/>
            <p:nvPr/>
          </p:nvSpPr>
          <p:spPr bwMode="auto">
            <a:xfrm>
              <a:off x="7242076" y="3448466"/>
              <a:ext cx="66431" cy="57268"/>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6" name="Group 5">
            <a:extLst>
              <a:ext uri="{FF2B5EF4-FFF2-40B4-BE49-F238E27FC236}">
                <a16:creationId xmlns:a16="http://schemas.microsoft.com/office/drawing/2014/main" id="{A5ACCFB3-ADE9-F5A1-5F36-4635D4D82A53}"/>
              </a:ext>
            </a:extLst>
          </p:cNvPr>
          <p:cNvGrpSpPr/>
          <p:nvPr/>
        </p:nvGrpSpPr>
        <p:grpSpPr>
          <a:xfrm>
            <a:off x="1008463" y="5016439"/>
            <a:ext cx="6445716" cy="93075"/>
            <a:chOff x="1335133" y="4647274"/>
            <a:chExt cx="6445716" cy="93075"/>
          </a:xfrm>
        </p:grpSpPr>
        <p:cxnSp>
          <p:nvCxnSpPr>
            <p:cNvPr id="32" name="Straight Connector 31">
              <a:extLst>
                <a:ext uri="{FF2B5EF4-FFF2-40B4-BE49-F238E27FC236}">
                  <a16:creationId xmlns:a16="http://schemas.microsoft.com/office/drawing/2014/main" id="{921BB186-6C22-9D13-4775-3E4B07091FB0}"/>
                </a:ext>
              </a:extLst>
            </p:cNvPr>
            <p:cNvCxnSpPr>
              <a:cxnSpLocks/>
            </p:cNvCxnSpPr>
            <p:nvPr/>
          </p:nvCxnSpPr>
          <p:spPr bwMode="auto">
            <a:xfrm rot="5400000">
              <a:off x="3544598" y="4693812"/>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FA9D85DA-D5DF-B257-7591-48B86A3E4B26}"/>
                </a:ext>
              </a:extLst>
            </p:cNvPr>
            <p:cNvCxnSpPr>
              <a:cxnSpLocks/>
            </p:cNvCxnSpPr>
            <p:nvPr/>
          </p:nvCxnSpPr>
          <p:spPr bwMode="auto">
            <a:xfrm rot="5400000">
              <a:off x="2900026" y="4693812"/>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338D5107-E1AD-F911-8032-6A93EE4249A2}"/>
                </a:ext>
              </a:extLst>
            </p:cNvPr>
            <p:cNvCxnSpPr>
              <a:cxnSpLocks/>
            </p:cNvCxnSpPr>
            <p:nvPr/>
          </p:nvCxnSpPr>
          <p:spPr bwMode="auto">
            <a:xfrm rot="5400000">
              <a:off x="2255454" y="4693812"/>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C1C5FAAC-17AF-4040-4EB1-FDDC6AF6247A}"/>
                </a:ext>
              </a:extLst>
            </p:cNvPr>
            <p:cNvCxnSpPr>
              <a:cxnSpLocks/>
            </p:cNvCxnSpPr>
            <p:nvPr/>
          </p:nvCxnSpPr>
          <p:spPr bwMode="auto">
            <a:xfrm rot="5400000">
              <a:off x="1933168" y="4693812"/>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35728497-13AF-92DA-0D0F-EE38A85BE1C9}"/>
                </a:ext>
              </a:extLst>
            </p:cNvPr>
            <p:cNvCxnSpPr>
              <a:cxnSpLocks/>
            </p:cNvCxnSpPr>
            <p:nvPr/>
          </p:nvCxnSpPr>
          <p:spPr bwMode="auto">
            <a:xfrm rot="5400000">
              <a:off x="1610882" y="4693812"/>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C53FBA78-AACB-2B59-4BC1-8E5C1C79D60B}"/>
                </a:ext>
              </a:extLst>
            </p:cNvPr>
            <p:cNvCxnSpPr>
              <a:cxnSpLocks/>
            </p:cNvCxnSpPr>
            <p:nvPr/>
          </p:nvCxnSpPr>
          <p:spPr bwMode="auto">
            <a:xfrm rot="5400000">
              <a:off x="1288596" y="4693812"/>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ACF0FB2A-D221-F963-DEE1-D9CCDE479FAB}"/>
                </a:ext>
              </a:extLst>
            </p:cNvPr>
            <p:cNvCxnSpPr>
              <a:cxnSpLocks/>
            </p:cNvCxnSpPr>
            <p:nvPr/>
          </p:nvCxnSpPr>
          <p:spPr bwMode="auto">
            <a:xfrm rot="5400000">
              <a:off x="5478314" y="4693813"/>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09292A0A-AD1D-6DB0-5387-E5FE8CC8D8F0}"/>
                </a:ext>
              </a:extLst>
            </p:cNvPr>
            <p:cNvCxnSpPr>
              <a:cxnSpLocks/>
            </p:cNvCxnSpPr>
            <p:nvPr/>
          </p:nvCxnSpPr>
          <p:spPr bwMode="auto">
            <a:xfrm rot="5400000">
              <a:off x="4833742" y="4693813"/>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ACAA68DD-56AC-C4A2-503A-CE08AC5B9A56}"/>
                </a:ext>
              </a:extLst>
            </p:cNvPr>
            <p:cNvCxnSpPr>
              <a:cxnSpLocks/>
            </p:cNvCxnSpPr>
            <p:nvPr/>
          </p:nvCxnSpPr>
          <p:spPr bwMode="auto">
            <a:xfrm rot="5400000">
              <a:off x="4189170" y="4693813"/>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CD92F49F-60B9-8962-9FAA-9E412F209E95}"/>
                </a:ext>
              </a:extLst>
            </p:cNvPr>
            <p:cNvCxnSpPr>
              <a:cxnSpLocks/>
            </p:cNvCxnSpPr>
            <p:nvPr/>
          </p:nvCxnSpPr>
          <p:spPr bwMode="auto">
            <a:xfrm rot="5400000">
              <a:off x="3866884" y="4693813"/>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D3B785D2-CAD6-96A0-6705-74B937FEF16F}"/>
                </a:ext>
              </a:extLst>
            </p:cNvPr>
            <p:cNvCxnSpPr>
              <a:cxnSpLocks/>
            </p:cNvCxnSpPr>
            <p:nvPr/>
          </p:nvCxnSpPr>
          <p:spPr bwMode="auto">
            <a:xfrm rot="5400000">
              <a:off x="3222312" y="4693813"/>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1D597BFB-3CB9-4975-D38E-E1F16087529B}"/>
                </a:ext>
              </a:extLst>
            </p:cNvPr>
            <p:cNvCxnSpPr>
              <a:cxnSpLocks/>
            </p:cNvCxnSpPr>
            <p:nvPr/>
          </p:nvCxnSpPr>
          <p:spPr bwMode="auto">
            <a:xfrm rot="5400000">
              <a:off x="2577740" y="4693813"/>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5BA54CB8-41D5-B5E9-A1DE-A887B38A261A}"/>
                </a:ext>
              </a:extLst>
            </p:cNvPr>
            <p:cNvCxnSpPr>
              <a:cxnSpLocks/>
            </p:cNvCxnSpPr>
            <p:nvPr/>
          </p:nvCxnSpPr>
          <p:spPr bwMode="auto">
            <a:xfrm rot="5400000">
              <a:off x="7734312" y="4693813"/>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B5D1426F-85FB-BCBA-1FCB-256E3FC83484}"/>
                </a:ext>
              </a:extLst>
            </p:cNvPr>
            <p:cNvCxnSpPr>
              <a:cxnSpLocks/>
            </p:cNvCxnSpPr>
            <p:nvPr/>
          </p:nvCxnSpPr>
          <p:spPr bwMode="auto">
            <a:xfrm rot="5400000">
              <a:off x="7412030" y="4693813"/>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C7FE91CF-C828-D2EF-AE9B-48DC4EC51A91}"/>
                </a:ext>
              </a:extLst>
            </p:cNvPr>
            <p:cNvCxnSpPr>
              <a:cxnSpLocks/>
            </p:cNvCxnSpPr>
            <p:nvPr/>
          </p:nvCxnSpPr>
          <p:spPr bwMode="auto">
            <a:xfrm rot="5400000">
              <a:off x="6767458" y="4693813"/>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CDCF0FC6-E194-036A-0028-A83AC4AF90F7}"/>
                </a:ext>
              </a:extLst>
            </p:cNvPr>
            <p:cNvCxnSpPr>
              <a:cxnSpLocks/>
            </p:cNvCxnSpPr>
            <p:nvPr/>
          </p:nvCxnSpPr>
          <p:spPr bwMode="auto">
            <a:xfrm rot="5400000">
              <a:off x="5800600" y="4693813"/>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09D385E7-7815-9127-21FD-96B9166BAEE8}"/>
                </a:ext>
              </a:extLst>
            </p:cNvPr>
            <p:cNvCxnSpPr>
              <a:cxnSpLocks/>
            </p:cNvCxnSpPr>
            <p:nvPr/>
          </p:nvCxnSpPr>
          <p:spPr bwMode="auto">
            <a:xfrm rot="5400000">
              <a:off x="5156028" y="4693813"/>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927E89CC-6963-948A-97F0-7FDC4B5DD80F}"/>
                </a:ext>
              </a:extLst>
            </p:cNvPr>
            <p:cNvCxnSpPr>
              <a:cxnSpLocks/>
            </p:cNvCxnSpPr>
            <p:nvPr/>
          </p:nvCxnSpPr>
          <p:spPr bwMode="auto">
            <a:xfrm rot="5400000">
              <a:off x="4511456" y="4693813"/>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DC8DF0C7-D969-22D3-66F9-CB3080378581}"/>
                </a:ext>
              </a:extLst>
            </p:cNvPr>
            <p:cNvCxnSpPr>
              <a:cxnSpLocks/>
            </p:cNvCxnSpPr>
            <p:nvPr/>
          </p:nvCxnSpPr>
          <p:spPr bwMode="auto">
            <a:xfrm rot="5400000">
              <a:off x="7089744" y="4693811"/>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01CD2DE9-B29E-5046-6610-A99D2583086F}"/>
                </a:ext>
              </a:extLst>
            </p:cNvPr>
            <p:cNvCxnSpPr>
              <a:cxnSpLocks/>
            </p:cNvCxnSpPr>
            <p:nvPr/>
          </p:nvCxnSpPr>
          <p:spPr bwMode="auto">
            <a:xfrm rot="5400000">
              <a:off x="6445172" y="4693811"/>
              <a:ext cx="93073"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FEDFF99A-2349-E15C-3943-64DDF2726A05}"/>
                </a:ext>
              </a:extLst>
            </p:cNvPr>
            <p:cNvCxnSpPr>
              <a:cxnSpLocks/>
            </p:cNvCxnSpPr>
            <p:nvPr/>
          </p:nvCxnSpPr>
          <p:spPr bwMode="auto">
            <a:xfrm rot="5400000">
              <a:off x="6122886" y="4693811"/>
              <a:ext cx="93073" cy="0"/>
            </a:xfrm>
            <a:prstGeom prst="line">
              <a:avLst/>
            </a:prstGeom>
            <a:noFill/>
            <a:ln w="28575" cap="flat" cmpd="sng" algn="ctr">
              <a:solidFill>
                <a:schemeClr val="bg1"/>
              </a:solidFill>
              <a:prstDash val="solid"/>
              <a:round/>
              <a:headEnd type="none" w="med" len="med"/>
              <a:tailEnd type="none" w="med" len="med"/>
            </a:ln>
            <a:effectLst/>
          </p:spPr>
        </p:cxnSp>
      </p:grpSp>
      <p:sp>
        <p:nvSpPr>
          <p:cNvPr id="9" name="Content Placeholder 9">
            <a:extLst>
              <a:ext uri="{FF2B5EF4-FFF2-40B4-BE49-F238E27FC236}">
                <a16:creationId xmlns:a16="http://schemas.microsoft.com/office/drawing/2014/main" id="{3E1FEB47-9821-0F24-6745-8A69DB954E70}"/>
              </a:ext>
            </a:extLst>
          </p:cNvPr>
          <p:cNvSpPr txBox="1">
            <a:spLocks/>
          </p:cNvSpPr>
          <p:nvPr/>
        </p:nvSpPr>
        <p:spPr bwMode="auto">
          <a:xfrm>
            <a:off x="604675" y="5574981"/>
            <a:ext cx="11263734" cy="7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sz="1800" kern="0"/>
              <a:t>mPFS benefit for Nivo + Ipi vs Nivo across all randomized patients: 54.1 vs 18.4 mo (HR: 0.64; 95% CI: 0.52-0.79)</a:t>
            </a:r>
          </a:p>
          <a:p>
            <a:r>
              <a:rPr lang="en-US" sz="1800" kern="0"/>
              <a:t>18% of patients not MSI-H confirmed</a:t>
            </a:r>
          </a:p>
        </p:txBody>
      </p:sp>
      <p:sp>
        <p:nvSpPr>
          <p:cNvPr id="11" name="TextBox 10">
            <a:extLst>
              <a:ext uri="{FF2B5EF4-FFF2-40B4-BE49-F238E27FC236}">
                <a16:creationId xmlns:a16="http://schemas.microsoft.com/office/drawing/2014/main" id="{8AD797C9-3476-FDD9-088B-38282C5BCCD4}"/>
              </a:ext>
            </a:extLst>
          </p:cNvPr>
          <p:cNvSpPr txBox="1"/>
          <p:nvPr/>
        </p:nvSpPr>
        <p:spPr bwMode="auto">
          <a:xfrm>
            <a:off x="6095223" y="4201500"/>
            <a:ext cx="13526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Aft>
                <a:spcPct val="0"/>
              </a:spcAft>
              <a:buClrTx/>
              <a:buSzTx/>
              <a:buFontTx/>
              <a:buNone/>
              <a:tabLst/>
              <a:defRPr/>
            </a:pPr>
            <a:r>
              <a:rPr kumimoji="0" lang="en-US" sz="1400" b="0" i="0" u="sng"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Median PFS, </a:t>
            </a:r>
            <a:r>
              <a:rPr kumimoji="0" lang="en-US" sz="1400" b="0" i="0" u="sng" strike="noStrike" kern="1200" cap="none" spc="0" normalizeH="0" baseline="0" noProof="0" err="1">
                <a:ln>
                  <a:noFill/>
                </a:ln>
                <a:solidFill>
                  <a:srgbClr val="000000"/>
                </a:solidFill>
                <a:effectLst/>
                <a:uLnTx/>
                <a:uFillTx/>
                <a:latin typeface="Calibri" panose="020F0502020204030204" pitchFamily="34" charset="0"/>
                <a:ea typeface="+mn-ea"/>
                <a:cs typeface="Arial" panose="020B0604020202020204" pitchFamily="34" charset="0"/>
              </a:rPr>
              <a:t>mo</a:t>
            </a:r>
            <a:endParaRPr kumimoji="0" lang="en-US" sz="1400" b="0" i="0" u="sng"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Aft>
                <a:spcPct val="0"/>
              </a:spcAft>
              <a:buClrTx/>
              <a:buSzTx/>
              <a:buFontTx/>
              <a:buNone/>
              <a:tabLst/>
              <a:defRPr/>
            </a:pPr>
            <a:r>
              <a:rPr lang="en-US" sz="1400">
                <a:solidFill>
                  <a:srgbClr val="000000"/>
                </a:solidFill>
                <a:latin typeface="Calibri" panose="020F0502020204030204" pitchFamily="34" charset="0"/>
                <a:cs typeface="Arial" panose="020B0604020202020204" pitchFamily="34" charset="0"/>
              </a:rPr>
              <a:t>NR</a:t>
            </a:r>
          </a:p>
          <a:p>
            <a:pPr marL="0" marR="0" lvl="0" indent="0" algn="ctr" defTabSz="914400" rtl="0" eaLnBrk="0" fontAlgn="base" latinLnBrk="0" hangingPunct="0">
              <a:lnSpc>
                <a:spcPct val="100000"/>
              </a:lnSpc>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39.3</a:t>
            </a:r>
          </a:p>
        </p:txBody>
      </p:sp>
      <p:graphicFrame>
        <p:nvGraphicFramePr>
          <p:cNvPr id="27" name="Group 3">
            <a:extLst>
              <a:ext uri="{FF2B5EF4-FFF2-40B4-BE49-F238E27FC236}">
                <a16:creationId xmlns:a16="http://schemas.microsoft.com/office/drawing/2014/main" id="{4F2BDB76-6EED-66E4-5052-70A143B90A45}"/>
              </a:ext>
            </a:extLst>
          </p:cNvPr>
          <p:cNvGraphicFramePr>
            <a:graphicFrameLocks/>
          </p:cNvGraphicFramePr>
          <p:nvPr>
            <p:extLst>
              <p:ext uri="{D42A27DB-BD31-4B8C-83A1-F6EECF244321}">
                <p14:modId xmlns:p14="http://schemas.microsoft.com/office/powerpoint/2010/main" val="70252613"/>
              </p:ext>
            </p:extLst>
          </p:nvPr>
        </p:nvGraphicFramePr>
        <p:xfrm>
          <a:off x="7708649" y="1966694"/>
          <a:ext cx="4297680" cy="3261376"/>
        </p:xfrm>
        <a:graphic>
          <a:graphicData uri="http://schemas.openxmlformats.org/drawingml/2006/table">
            <a:tbl>
              <a:tblPr/>
              <a:tblGrid>
                <a:gridCol w="2103120">
                  <a:extLst>
                    <a:ext uri="{9D8B030D-6E8A-4147-A177-3AD203B41FA5}">
                      <a16:colId xmlns:a16="http://schemas.microsoft.com/office/drawing/2014/main" val="20001"/>
                    </a:ext>
                  </a:extLst>
                </a:gridCol>
                <a:gridCol w="1097280">
                  <a:extLst>
                    <a:ext uri="{9D8B030D-6E8A-4147-A177-3AD203B41FA5}">
                      <a16:colId xmlns:a16="http://schemas.microsoft.com/office/drawing/2014/main" val="2885085526"/>
                    </a:ext>
                  </a:extLst>
                </a:gridCol>
                <a:gridCol w="1097280">
                  <a:extLst>
                    <a:ext uri="{9D8B030D-6E8A-4147-A177-3AD203B41FA5}">
                      <a16:colId xmlns:a16="http://schemas.microsoft.com/office/drawing/2014/main" val="20002"/>
                    </a:ext>
                  </a:extLst>
                </a:gridCol>
              </a:tblGrid>
              <a:tr h="20871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mj-lt"/>
                        </a:rPr>
                        <a:t>Patients With Centrally </a:t>
                      </a: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mj-lt"/>
                        </a:rPr>
                        <a:t>Confirmed MSI-H/</a:t>
                      </a:r>
                      <a:br>
                        <a:rPr kumimoji="0" lang="en-US" sz="1600" b="1" i="0" u="none" strike="noStrike" cap="none" normalizeH="0" baseline="0" dirty="0">
                          <a:ln>
                            <a:noFill/>
                          </a:ln>
                          <a:solidFill>
                            <a:schemeClr val="tx1"/>
                          </a:solidFill>
                          <a:effectLst/>
                          <a:latin typeface="+mj-lt"/>
                        </a:rPr>
                      </a:br>
                      <a:r>
                        <a:rPr kumimoji="0" lang="en-US" sz="1600" b="1" i="0" u="none" strike="noStrike" cap="none" normalizeH="0" baseline="0" dirty="0" err="1">
                          <a:ln>
                            <a:noFill/>
                          </a:ln>
                          <a:solidFill>
                            <a:schemeClr val="tx1"/>
                          </a:solidFill>
                          <a:effectLst/>
                          <a:latin typeface="+mj-lt"/>
                        </a:rPr>
                        <a:t>dMMR</a:t>
                      </a:r>
                      <a:r>
                        <a:rPr kumimoji="0" lang="en-US" sz="1600" b="1" i="0" u="none" strike="noStrike" cap="none" normalizeH="0" baseline="0" dirty="0">
                          <a:ln>
                            <a:noFill/>
                          </a:ln>
                          <a:solidFill>
                            <a:schemeClr val="tx1"/>
                          </a:solidFill>
                          <a:effectLst/>
                          <a:latin typeface="+mj-lt"/>
                        </a:rPr>
                        <a:t>, %</a:t>
                      </a:r>
                    </a:p>
                  </a:txBody>
                  <a:tcPr marL="121699" marR="121699" marT="45728" marB="4572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a:ln>
                            <a:noFill/>
                          </a:ln>
                          <a:solidFill>
                            <a:schemeClr val="tx1"/>
                          </a:solidFill>
                          <a:effectLst/>
                          <a:latin typeface="+mj-lt"/>
                        </a:rPr>
                        <a:t>Nivo + Ipi</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a:ln>
                            <a:noFill/>
                          </a:ln>
                          <a:solidFill>
                            <a:schemeClr val="tx1"/>
                          </a:solidFill>
                          <a:effectLst/>
                          <a:latin typeface="+mj-lt"/>
                        </a:rPr>
                        <a:t>(n = 296)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a:ln>
                            <a:noFill/>
                          </a:ln>
                          <a:solidFill>
                            <a:schemeClr val="tx1"/>
                          </a:solidFill>
                          <a:effectLst/>
                          <a:latin typeface="+mj-lt"/>
                        </a:rPr>
                        <a:t>Nivo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a:ln>
                            <a:noFill/>
                          </a:ln>
                          <a:solidFill>
                            <a:schemeClr val="tx1"/>
                          </a:solidFill>
                          <a:effectLst/>
                          <a:latin typeface="+mj-lt"/>
                        </a:rPr>
                        <a:t>(n = 286)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1"/>
                  </a:ext>
                </a:extLst>
              </a:tr>
              <a:tr h="221170">
                <a:tc>
                  <a:txBody>
                    <a:bodyPr/>
                    <a:lstStyle/>
                    <a:p>
                      <a:pPr marL="0" marR="0">
                        <a:lnSpc>
                          <a:spcPct val="100000"/>
                        </a:lnSpc>
                        <a:spcAft>
                          <a:spcPts val="800"/>
                        </a:spcAft>
                      </a:pPr>
                      <a:r>
                        <a:rPr lang="en-US" sz="1600" kern="100">
                          <a:solidFill>
                            <a:schemeClr val="bg1"/>
                          </a:solidFill>
                          <a:effectLst/>
                          <a:latin typeface="+mj-lt"/>
                          <a:ea typeface="Aptos" panose="020B0004020202020204" pitchFamily="34" charset="0"/>
                          <a:cs typeface="Times New Roman" panose="02020603050405020304" pitchFamily="18" charset="0"/>
                        </a:rPr>
                        <a:t>ORR* (95% CI)</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algn="ctr">
                        <a:lnSpc>
                          <a:spcPct val="100000"/>
                        </a:lnSpc>
                        <a:spcAft>
                          <a:spcPts val="800"/>
                        </a:spcAft>
                      </a:pPr>
                      <a:r>
                        <a:rPr lang="en-US" sz="1600" kern="100">
                          <a:solidFill>
                            <a:schemeClr val="bg1"/>
                          </a:solidFill>
                          <a:effectLst/>
                          <a:latin typeface="+mj-lt"/>
                          <a:ea typeface="Aptos" panose="020B0004020202020204" pitchFamily="34" charset="0"/>
                          <a:cs typeface="Times New Roman" panose="02020603050405020304" pitchFamily="18" charset="0"/>
                        </a:rPr>
                        <a:t>71 (65-76)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algn="ctr">
                        <a:lnSpc>
                          <a:spcPct val="100000"/>
                        </a:lnSpc>
                        <a:spcAft>
                          <a:spcPts val="800"/>
                        </a:spcAft>
                      </a:pPr>
                      <a:r>
                        <a:rPr lang="en-US" sz="1600" kern="100">
                          <a:solidFill>
                            <a:schemeClr val="bg1"/>
                          </a:solidFill>
                          <a:effectLst/>
                          <a:latin typeface="+mj-lt"/>
                          <a:ea typeface="Aptos" panose="020B0004020202020204" pitchFamily="34" charset="0"/>
                          <a:cs typeface="Times New Roman" panose="02020603050405020304" pitchFamily="18" charset="0"/>
                        </a:rPr>
                        <a:t>58 (52-64)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912589816"/>
                  </a:ext>
                </a:extLst>
              </a:tr>
              <a:tr h="221170">
                <a:tc>
                  <a:txBody>
                    <a:bodyPr/>
                    <a:lstStyle/>
                    <a:p>
                      <a:pPr marL="112713"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defRPr/>
                      </a:pPr>
                      <a:r>
                        <a:rPr lang="en-US" sz="1600" kern="100">
                          <a:solidFill>
                            <a:schemeClr val="bg1"/>
                          </a:solidFill>
                          <a:effectLst/>
                          <a:latin typeface="+mj-lt"/>
                          <a:ea typeface="Aptos" panose="020B0004020202020204" pitchFamily="34" charset="0"/>
                          <a:cs typeface="Times New Roman" panose="02020603050405020304" pitchFamily="18" charset="0"/>
                        </a:rPr>
                        <a:t>Difference in ORR (95% CI)</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gridSpan="2">
                  <a:txBody>
                    <a:bodyPr/>
                    <a:lstStyle/>
                    <a:p>
                      <a:pPr marL="0" marR="0" algn="ctr">
                        <a:lnSpc>
                          <a:spcPct val="100000"/>
                        </a:lnSpc>
                        <a:spcAft>
                          <a:spcPts val="800"/>
                        </a:spcAft>
                      </a:pPr>
                      <a:r>
                        <a:rPr lang="en-US" sz="1600" kern="100">
                          <a:solidFill>
                            <a:schemeClr val="bg1"/>
                          </a:solidFill>
                          <a:effectLst/>
                          <a:latin typeface="+mj-lt"/>
                          <a:ea typeface="Aptos" panose="020B0004020202020204" pitchFamily="34" charset="0"/>
                          <a:cs typeface="Times New Roman" panose="02020603050405020304" pitchFamily="18" charset="0"/>
                        </a:rPr>
                        <a:t>13 (5-21)</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hMerge="1">
                  <a:txBody>
                    <a:bodyPr/>
                    <a:lstStyle/>
                    <a:p>
                      <a:pPr marL="0" marR="0" algn="ctr">
                        <a:lnSpc>
                          <a:spcPct val="100000"/>
                        </a:lnSpc>
                        <a:spcAft>
                          <a:spcPts val="800"/>
                        </a:spcAft>
                      </a:pPr>
                      <a:endParaRPr lang="en-US" sz="1400" kern="100">
                        <a:solidFill>
                          <a:schemeClr val="bg1"/>
                        </a:solidFill>
                        <a:effectLst/>
                        <a:latin typeface="+mj-lt"/>
                        <a:ea typeface="Aptos" panose="020B0004020202020204" pitchFamily="34" charset="0"/>
                        <a:cs typeface="Times New Roman" panose="02020603050405020304" pitchFamily="18" charset="0"/>
                      </a:endParaRP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556498604"/>
                  </a:ext>
                </a:extLst>
              </a:tr>
              <a:tr h="221170">
                <a:tc>
                  <a:txBody>
                    <a:bodyPr/>
                    <a:lstStyle/>
                    <a:p>
                      <a:pPr marL="112713"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defRPr/>
                      </a:pPr>
                      <a:r>
                        <a:rPr lang="en-US" sz="1600" i="1" kern="100">
                          <a:solidFill>
                            <a:schemeClr val="bg1"/>
                          </a:solidFill>
                          <a:effectLst/>
                          <a:latin typeface="+mj-lt"/>
                          <a:ea typeface="Aptos" panose="020B0004020202020204" pitchFamily="34" charset="0"/>
                          <a:cs typeface="Times New Roman" panose="02020603050405020304" pitchFamily="18" charset="0"/>
                        </a:rPr>
                        <a:t>P</a:t>
                      </a:r>
                      <a:r>
                        <a:rPr lang="en-US" sz="1600" i="0" kern="100">
                          <a:solidFill>
                            <a:schemeClr val="bg1"/>
                          </a:solidFill>
                          <a:effectLst/>
                          <a:latin typeface="+mj-lt"/>
                          <a:ea typeface="Aptos" panose="020B0004020202020204" pitchFamily="34" charset="0"/>
                          <a:cs typeface="Times New Roman" panose="02020603050405020304" pitchFamily="18" charset="0"/>
                        </a:rPr>
                        <a:t> value</a:t>
                      </a:r>
                      <a:r>
                        <a:rPr lang="en-US" sz="1600" b="0" kern="100" baseline="30000">
                          <a:solidFill>
                            <a:schemeClr val="bg1"/>
                          </a:solidFill>
                          <a:latin typeface="+mn-lt"/>
                          <a:ea typeface="Aptos" panose="020B0004020202020204" pitchFamily="34" charset="0"/>
                          <a:cs typeface="Times New Roman" panose="02020603050405020304" pitchFamily="18" charset="0"/>
                        </a:rPr>
                        <a:t>‡</a:t>
                      </a:r>
                      <a:endParaRPr lang="en-US" sz="1600" i="1" kern="100" baseline="30000">
                        <a:solidFill>
                          <a:schemeClr val="bg1"/>
                        </a:solidFill>
                        <a:effectLst/>
                        <a:latin typeface="+mj-lt"/>
                        <a:ea typeface="Aptos" panose="020B0004020202020204" pitchFamily="34" charset="0"/>
                        <a:cs typeface="Times New Roman" panose="02020603050405020304" pitchFamily="18" charset="0"/>
                      </a:endParaRP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gridSpan="2">
                  <a:txBody>
                    <a:bodyPr/>
                    <a:lstStyle/>
                    <a:p>
                      <a:pPr marL="0" marR="0" algn="ctr">
                        <a:lnSpc>
                          <a:spcPct val="100000"/>
                        </a:lnSpc>
                        <a:spcAft>
                          <a:spcPts val="800"/>
                        </a:spcAft>
                      </a:pPr>
                      <a:r>
                        <a:rPr lang="en-US" sz="1600" kern="100">
                          <a:solidFill>
                            <a:schemeClr val="bg1"/>
                          </a:solidFill>
                          <a:effectLst/>
                          <a:latin typeface="+mj-lt"/>
                          <a:ea typeface="Aptos" panose="020B0004020202020204" pitchFamily="34" charset="0"/>
                          <a:cs typeface="Times New Roman" panose="02020603050405020304" pitchFamily="18" charset="0"/>
                        </a:rPr>
                        <a:t>.0011</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pPr marL="0" marR="0" algn="ctr">
                        <a:lnSpc>
                          <a:spcPct val="100000"/>
                        </a:lnSpc>
                        <a:spcAft>
                          <a:spcPts val="800"/>
                        </a:spcAft>
                      </a:pPr>
                      <a:endParaRPr lang="en-US" sz="1400" kern="100">
                        <a:solidFill>
                          <a:schemeClr val="bg1"/>
                        </a:solidFill>
                        <a:effectLst/>
                        <a:latin typeface="+mj-lt"/>
                        <a:ea typeface="Aptos" panose="020B0004020202020204" pitchFamily="34" charset="0"/>
                        <a:cs typeface="Times New Roman" panose="02020603050405020304" pitchFamily="18" charset="0"/>
                      </a:endParaRP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282929288"/>
                  </a:ext>
                </a:extLst>
              </a:tr>
              <a:tr h="221170">
                <a:tc>
                  <a:txBody>
                    <a:bodyPr/>
                    <a:lstStyle/>
                    <a:p>
                      <a:pPr marL="0" marR="0">
                        <a:lnSpc>
                          <a:spcPct val="100000"/>
                        </a:lnSpc>
                        <a:spcAft>
                          <a:spcPts val="800"/>
                        </a:spcAft>
                      </a:pPr>
                      <a:r>
                        <a:rPr lang="en-US" sz="1600" kern="100">
                          <a:solidFill>
                            <a:schemeClr val="bg1"/>
                          </a:solidFill>
                          <a:effectLst/>
                          <a:latin typeface="+mj-lt"/>
                          <a:ea typeface="Aptos" panose="020B0004020202020204" pitchFamily="34" charset="0"/>
                          <a:cs typeface="Times New Roman" panose="02020603050405020304" pitchFamily="18" charset="0"/>
                        </a:rPr>
                        <a:t>Best overall response*</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algn="ctr">
                        <a:lnSpc>
                          <a:spcPct val="100000"/>
                        </a:lnSpc>
                        <a:spcAft>
                          <a:spcPts val="800"/>
                        </a:spcAft>
                      </a:pPr>
                      <a:endParaRPr lang="en-US" sz="1600" kern="100">
                        <a:solidFill>
                          <a:schemeClr val="bg1"/>
                        </a:solidFill>
                        <a:effectLst/>
                        <a:latin typeface="+mj-lt"/>
                        <a:ea typeface="Aptos" panose="020B0004020202020204" pitchFamily="34" charset="0"/>
                        <a:cs typeface="Times New Roman" panose="02020603050405020304" pitchFamily="18" charset="0"/>
                      </a:endParaRP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algn="ctr">
                        <a:lnSpc>
                          <a:spcPct val="100000"/>
                        </a:lnSpc>
                        <a:spcAft>
                          <a:spcPts val="800"/>
                        </a:spcAft>
                      </a:pPr>
                      <a:endParaRPr lang="en-US" sz="1600" kern="100">
                        <a:solidFill>
                          <a:schemeClr val="bg1"/>
                        </a:solidFill>
                        <a:effectLst/>
                        <a:latin typeface="+mj-lt"/>
                        <a:ea typeface="Aptos" panose="020B0004020202020204" pitchFamily="34" charset="0"/>
                        <a:cs typeface="Times New Roman" panose="02020603050405020304" pitchFamily="18" charset="0"/>
                      </a:endParaRP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126887408"/>
                  </a:ext>
                </a:extLst>
              </a:tr>
              <a:tr h="221170">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lang="en-US" sz="1600" kern="100">
                          <a:solidFill>
                            <a:schemeClr val="bg1"/>
                          </a:solidFill>
                          <a:effectLst/>
                          <a:latin typeface="+mj-lt"/>
                          <a:ea typeface="Aptos" panose="020B0004020202020204" pitchFamily="34" charset="0"/>
                          <a:cs typeface="Times New Roman" panose="02020603050405020304" pitchFamily="18" charset="0"/>
                        </a:rPr>
                        <a:t>CR</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algn="ctr">
                        <a:lnSpc>
                          <a:spcPct val="100000"/>
                        </a:lnSpc>
                        <a:spcAft>
                          <a:spcPts val="800"/>
                        </a:spcAft>
                      </a:pPr>
                      <a:r>
                        <a:rPr lang="en-US" sz="1600" kern="100">
                          <a:solidFill>
                            <a:schemeClr val="bg1"/>
                          </a:solidFill>
                          <a:effectLst/>
                          <a:latin typeface="+mj-lt"/>
                          <a:ea typeface="Aptos" panose="020B0004020202020204" pitchFamily="34" charset="0"/>
                          <a:cs typeface="Times New Roman" panose="02020603050405020304" pitchFamily="18" charset="0"/>
                        </a:rPr>
                        <a:t>30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algn="ctr">
                        <a:lnSpc>
                          <a:spcPct val="100000"/>
                        </a:lnSpc>
                        <a:spcAft>
                          <a:spcPts val="800"/>
                        </a:spcAft>
                      </a:pPr>
                      <a:r>
                        <a:rPr lang="en-US" sz="1600" kern="100">
                          <a:solidFill>
                            <a:schemeClr val="bg1"/>
                          </a:solidFill>
                          <a:effectLst/>
                          <a:latin typeface="+mj-lt"/>
                          <a:ea typeface="Aptos" panose="020B0004020202020204" pitchFamily="34" charset="0"/>
                          <a:cs typeface="Times New Roman" panose="02020603050405020304" pitchFamily="18" charset="0"/>
                        </a:rPr>
                        <a:t>28</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825306402"/>
                  </a:ext>
                </a:extLst>
              </a:tr>
              <a:tr h="221170">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lang="en-US" sz="1600" kern="100" baseline="0">
                          <a:solidFill>
                            <a:schemeClr val="bg1"/>
                          </a:solidFill>
                          <a:effectLst/>
                          <a:latin typeface="+mj-lt"/>
                          <a:ea typeface="Aptos" panose="020B0004020202020204" pitchFamily="34" charset="0"/>
                          <a:cs typeface="Times New Roman" panose="02020603050405020304" pitchFamily="18" charset="0"/>
                        </a:rPr>
                        <a:t>PR</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algn="ctr">
                        <a:lnSpc>
                          <a:spcPct val="100000"/>
                        </a:lnSpc>
                        <a:spcAft>
                          <a:spcPts val="800"/>
                        </a:spcAft>
                      </a:pPr>
                      <a:r>
                        <a:rPr lang="en-US" sz="1600" kern="100">
                          <a:solidFill>
                            <a:schemeClr val="bg1"/>
                          </a:solidFill>
                          <a:effectLst/>
                          <a:latin typeface="+mj-lt"/>
                          <a:ea typeface="Aptos" panose="020B0004020202020204" pitchFamily="34" charset="0"/>
                          <a:cs typeface="Times New Roman" panose="02020603050405020304" pitchFamily="18" charset="0"/>
                        </a:rPr>
                        <a:t>40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algn="ctr">
                        <a:lnSpc>
                          <a:spcPct val="100000"/>
                        </a:lnSpc>
                        <a:spcAft>
                          <a:spcPts val="800"/>
                        </a:spcAft>
                      </a:pPr>
                      <a:r>
                        <a:rPr lang="en-US" sz="1600" kern="100">
                          <a:solidFill>
                            <a:schemeClr val="bg1"/>
                          </a:solidFill>
                          <a:effectLst/>
                          <a:latin typeface="+mj-lt"/>
                          <a:ea typeface="Aptos" panose="020B0004020202020204" pitchFamily="34" charset="0"/>
                          <a:cs typeface="Times New Roman" panose="02020603050405020304" pitchFamily="18" charset="0"/>
                        </a:rPr>
                        <a:t>30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037284709"/>
                  </a:ext>
                </a:extLst>
              </a:tr>
              <a:tr h="221170">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lang="en-US" sz="1600" kern="100" baseline="0">
                          <a:solidFill>
                            <a:schemeClr val="bg1"/>
                          </a:solidFill>
                          <a:effectLst/>
                          <a:latin typeface="+mj-lt"/>
                          <a:ea typeface="Aptos" panose="020B0004020202020204" pitchFamily="34" charset="0"/>
                          <a:cs typeface="Times New Roman" panose="02020603050405020304" pitchFamily="18" charset="0"/>
                        </a:rPr>
                        <a:t>SD</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algn="ctr">
                        <a:lnSpc>
                          <a:spcPct val="100000"/>
                        </a:lnSpc>
                        <a:spcAft>
                          <a:spcPts val="800"/>
                        </a:spcAft>
                      </a:pPr>
                      <a:r>
                        <a:rPr lang="en-US" sz="1600" kern="100">
                          <a:solidFill>
                            <a:schemeClr val="bg1"/>
                          </a:solidFill>
                          <a:effectLst/>
                          <a:latin typeface="+mj-lt"/>
                          <a:ea typeface="Aptos" panose="020B0004020202020204" pitchFamily="34" charset="0"/>
                          <a:cs typeface="Times New Roman" panose="02020603050405020304" pitchFamily="18" charset="0"/>
                        </a:rPr>
                        <a:t>14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algn="ctr">
                        <a:lnSpc>
                          <a:spcPct val="100000"/>
                        </a:lnSpc>
                        <a:spcAft>
                          <a:spcPts val="800"/>
                        </a:spcAft>
                      </a:pPr>
                      <a:r>
                        <a:rPr lang="en-US" sz="1600" kern="100">
                          <a:solidFill>
                            <a:schemeClr val="bg1"/>
                          </a:solidFill>
                          <a:effectLst/>
                          <a:latin typeface="+mj-lt"/>
                          <a:ea typeface="Aptos" panose="020B0004020202020204" pitchFamily="34" charset="0"/>
                          <a:cs typeface="Times New Roman" panose="02020603050405020304" pitchFamily="18" charset="0"/>
                        </a:rPr>
                        <a:t>19</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191750718"/>
                  </a:ext>
                </a:extLst>
              </a:tr>
              <a:tr h="221170">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lang="en-US" sz="1600" kern="100" baseline="0">
                          <a:solidFill>
                            <a:schemeClr val="bg1"/>
                          </a:solidFill>
                          <a:effectLst/>
                          <a:latin typeface="+mj-lt"/>
                          <a:ea typeface="Aptos" panose="020B0004020202020204" pitchFamily="34" charset="0"/>
                          <a:cs typeface="Times New Roman" panose="02020603050405020304" pitchFamily="18" charset="0"/>
                        </a:rPr>
                        <a:t>PD</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algn="ctr">
                        <a:lnSpc>
                          <a:spcPct val="100000"/>
                        </a:lnSpc>
                        <a:spcAft>
                          <a:spcPts val="800"/>
                        </a:spcAft>
                      </a:pPr>
                      <a:r>
                        <a:rPr lang="en-US" sz="1600" kern="100">
                          <a:solidFill>
                            <a:schemeClr val="bg1"/>
                          </a:solidFill>
                          <a:effectLst/>
                          <a:latin typeface="+mj-lt"/>
                          <a:ea typeface="Aptos" panose="020B0004020202020204" pitchFamily="34" charset="0"/>
                          <a:cs typeface="Times New Roman" panose="02020603050405020304" pitchFamily="18" charset="0"/>
                        </a:rPr>
                        <a:t>10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algn="ctr">
                        <a:lnSpc>
                          <a:spcPct val="100000"/>
                        </a:lnSpc>
                        <a:spcAft>
                          <a:spcPts val="800"/>
                        </a:spcAft>
                      </a:pPr>
                      <a:r>
                        <a:rPr lang="en-US" sz="1600" kern="100" dirty="0">
                          <a:solidFill>
                            <a:schemeClr val="bg1"/>
                          </a:solidFill>
                          <a:effectLst/>
                          <a:latin typeface="+mj-lt"/>
                          <a:ea typeface="Aptos" panose="020B0004020202020204" pitchFamily="34" charset="0"/>
                          <a:cs typeface="Times New Roman" panose="02020603050405020304" pitchFamily="18" charset="0"/>
                        </a:rPr>
                        <a:t>19</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705504163"/>
                  </a:ext>
                </a:extLst>
              </a:tr>
            </a:tbl>
          </a:graphicData>
        </a:graphic>
      </p:graphicFrame>
      <p:sp>
        <p:nvSpPr>
          <p:cNvPr id="31" name="Rectangle 30">
            <a:extLst>
              <a:ext uri="{FF2B5EF4-FFF2-40B4-BE49-F238E27FC236}">
                <a16:creationId xmlns:a16="http://schemas.microsoft.com/office/drawing/2014/main" id="{C216FD02-7B49-B0B9-B64A-43A9C7C91039}"/>
              </a:ext>
            </a:extLst>
          </p:cNvPr>
          <p:cNvSpPr/>
          <p:nvPr/>
        </p:nvSpPr>
        <p:spPr bwMode="auto">
          <a:xfrm>
            <a:off x="7708649" y="4959171"/>
            <a:ext cx="4297680" cy="276999"/>
          </a:xfrm>
          <a:prstGeom prst="rect">
            <a:avLst/>
          </a:prstGeom>
          <a:noFill/>
          <a:ln w="28575">
            <a:solidFill>
              <a:srgbClr val="FF0000"/>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a:solidFill>
                <a:schemeClr val="tx1"/>
              </a:solidFill>
              <a:latin typeface="Calibri" panose="020F0502020204030204" pitchFamily="34" charset="0"/>
            </a:endParaRPr>
          </a:p>
        </p:txBody>
      </p:sp>
    </p:spTree>
    <p:extLst>
      <p:ext uri="{BB962C8B-B14F-4D97-AF65-F5344CB8AC3E}">
        <p14:creationId xmlns:p14="http://schemas.microsoft.com/office/powerpoint/2010/main" val="2033090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Box 180">
            <a:extLst>
              <a:ext uri="{FF2B5EF4-FFF2-40B4-BE49-F238E27FC236}">
                <a16:creationId xmlns:a16="http://schemas.microsoft.com/office/drawing/2014/main" id="{9136609D-0BE3-A9D0-A666-7F94E1D41788}"/>
              </a:ext>
            </a:extLst>
          </p:cNvPr>
          <p:cNvSpPr txBox="1"/>
          <p:nvPr/>
        </p:nvSpPr>
        <p:spPr bwMode="auto">
          <a:xfrm>
            <a:off x="6177013" y="3745142"/>
            <a:ext cx="5405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49%</a:t>
            </a:r>
          </a:p>
        </p:txBody>
      </p:sp>
      <p:sp>
        <p:nvSpPr>
          <p:cNvPr id="175" name="TextBox 174">
            <a:extLst>
              <a:ext uri="{FF2B5EF4-FFF2-40B4-BE49-F238E27FC236}">
                <a16:creationId xmlns:a16="http://schemas.microsoft.com/office/drawing/2014/main" id="{87B88BE2-8809-1B60-0490-18D226886128}"/>
              </a:ext>
            </a:extLst>
          </p:cNvPr>
          <p:cNvSpPr txBox="1"/>
          <p:nvPr/>
        </p:nvSpPr>
        <p:spPr bwMode="auto">
          <a:xfrm>
            <a:off x="7198778" y="3171523"/>
            <a:ext cx="6270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E1471D"/>
                </a:solidFill>
                <a:effectLst/>
                <a:uLnTx/>
                <a:uFillTx/>
                <a:latin typeface="Calibri" panose="020F0502020204030204" pitchFamily="34" charset="0"/>
                <a:ea typeface="+mn-ea"/>
                <a:cs typeface="+mn-cs"/>
              </a:rPr>
              <a:t>68%</a:t>
            </a:r>
          </a:p>
        </p:txBody>
      </p:sp>
      <p:sp>
        <p:nvSpPr>
          <p:cNvPr id="180" name="TextBox 179">
            <a:extLst>
              <a:ext uri="{FF2B5EF4-FFF2-40B4-BE49-F238E27FC236}">
                <a16:creationId xmlns:a16="http://schemas.microsoft.com/office/drawing/2014/main" id="{482C27CD-101E-2AC7-7A6B-CD7EF57BEB6D}"/>
              </a:ext>
            </a:extLst>
          </p:cNvPr>
          <p:cNvSpPr txBox="1"/>
          <p:nvPr/>
        </p:nvSpPr>
        <p:spPr bwMode="auto">
          <a:xfrm>
            <a:off x="4588310" y="2557996"/>
            <a:ext cx="12054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823B"/>
                </a:solidFill>
                <a:effectLst/>
                <a:uLnTx/>
                <a:uFillTx/>
                <a:latin typeface="Calibri" panose="020F0502020204030204" pitchFamily="34" charset="0"/>
                <a:ea typeface="+mn-ea"/>
                <a:cs typeface="+mn-cs"/>
              </a:rPr>
              <a:t>1L Nivo + Ipi</a:t>
            </a:r>
          </a:p>
        </p:txBody>
      </p:sp>
      <p:grpSp>
        <p:nvGrpSpPr>
          <p:cNvPr id="11" name="Group 10">
            <a:extLst>
              <a:ext uri="{FF2B5EF4-FFF2-40B4-BE49-F238E27FC236}">
                <a16:creationId xmlns:a16="http://schemas.microsoft.com/office/drawing/2014/main" id="{D79EE142-2CA9-D492-E874-E8C56781AFA6}"/>
              </a:ext>
            </a:extLst>
          </p:cNvPr>
          <p:cNvGrpSpPr/>
          <p:nvPr/>
        </p:nvGrpSpPr>
        <p:grpSpPr>
          <a:xfrm>
            <a:off x="2037219" y="2237850"/>
            <a:ext cx="6656643" cy="904924"/>
            <a:chOff x="2364174" y="1700879"/>
            <a:chExt cx="6656643" cy="904924"/>
          </a:xfrm>
        </p:grpSpPr>
        <p:sp>
          <p:nvSpPr>
            <p:cNvPr id="5" name="Freeform: Shape 4">
              <a:extLst>
                <a:ext uri="{FF2B5EF4-FFF2-40B4-BE49-F238E27FC236}">
                  <a16:creationId xmlns:a16="http://schemas.microsoft.com/office/drawing/2014/main" id="{A7B0CE18-AABA-E413-6666-2B218CB004FA}"/>
                </a:ext>
              </a:extLst>
            </p:cNvPr>
            <p:cNvSpPr/>
            <p:nvPr/>
          </p:nvSpPr>
          <p:spPr bwMode="auto">
            <a:xfrm>
              <a:off x="2364174" y="1700879"/>
              <a:ext cx="4789940" cy="857546"/>
            </a:xfrm>
            <a:custGeom>
              <a:avLst/>
              <a:gdLst>
                <a:gd name="connsiteX0" fmla="*/ 0 w 4789940"/>
                <a:gd name="connsiteY0" fmla="*/ 0 h 857546"/>
                <a:gd name="connsiteX1" fmla="*/ 66330 w 4789940"/>
                <a:gd name="connsiteY1" fmla="*/ 0 h 857546"/>
                <a:gd name="connsiteX2" fmla="*/ 66330 w 4789940"/>
                <a:gd name="connsiteY2" fmla="*/ 0 h 857546"/>
                <a:gd name="connsiteX3" fmla="*/ 42641 w 4789940"/>
                <a:gd name="connsiteY3" fmla="*/ 23689 h 857546"/>
                <a:gd name="connsiteX4" fmla="*/ 146873 w 4789940"/>
                <a:gd name="connsiteY4" fmla="*/ 23689 h 857546"/>
                <a:gd name="connsiteX5" fmla="*/ 146873 w 4789940"/>
                <a:gd name="connsiteY5" fmla="*/ 66329 h 857546"/>
                <a:gd name="connsiteX6" fmla="*/ 198989 w 4789940"/>
                <a:gd name="connsiteY6" fmla="*/ 66329 h 857546"/>
                <a:gd name="connsiteX7" fmla="*/ 198989 w 4789940"/>
                <a:gd name="connsiteY7" fmla="*/ 118445 h 857546"/>
                <a:gd name="connsiteX8" fmla="*/ 251105 w 4789940"/>
                <a:gd name="connsiteY8" fmla="*/ 118445 h 857546"/>
                <a:gd name="connsiteX9" fmla="*/ 251105 w 4789940"/>
                <a:gd name="connsiteY9" fmla="*/ 146872 h 857546"/>
                <a:gd name="connsiteX10" fmla="*/ 284270 w 4789940"/>
                <a:gd name="connsiteY10" fmla="*/ 146872 h 857546"/>
                <a:gd name="connsiteX11" fmla="*/ 284270 w 4789940"/>
                <a:gd name="connsiteY11" fmla="*/ 213202 h 857546"/>
                <a:gd name="connsiteX12" fmla="*/ 426404 w 4789940"/>
                <a:gd name="connsiteY12" fmla="*/ 213202 h 857546"/>
                <a:gd name="connsiteX13" fmla="*/ 426404 w 4789940"/>
                <a:gd name="connsiteY13" fmla="*/ 289007 h 857546"/>
                <a:gd name="connsiteX14" fmla="*/ 578015 w 4789940"/>
                <a:gd name="connsiteY14" fmla="*/ 289007 h 857546"/>
                <a:gd name="connsiteX15" fmla="*/ 578015 w 4789940"/>
                <a:gd name="connsiteY15" fmla="*/ 307958 h 857546"/>
                <a:gd name="connsiteX16" fmla="*/ 653820 w 4789940"/>
                <a:gd name="connsiteY16" fmla="*/ 307958 h 857546"/>
                <a:gd name="connsiteX17" fmla="*/ 653820 w 4789940"/>
                <a:gd name="connsiteY17" fmla="*/ 336385 h 857546"/>
                <a:gd name="connsiteX18" fmla="*/ 715411 w 4789940"/>
                <a:gd name="connsiteY18" fmla="*/ 336385 h 857546"/>
                <a:gd name="connsiteX19" fmla="*/ 715411 w 4789940"/>
                <a:gd name="connsiteY19" fmla="*/ 360074 h 857546"/>
                <a:gd name="connsiteX20" fmla="*/ 795954 w 4789940"/>
                <a:gd name="connsiteY20" fmla="*/ 360074 h 857546"/>
                <a:gd name="connsiteX21" fmla="*/ 795954 w 4789940"/>
                <a:gd name="connsiteY21" fmla="*/ 383763 h 857546"/>
                <a:gd name="connsiteX22" fmla="*/ 895449 w 4789940"/>
                <a:gd name="connsiteY22" fmla="*/ 383763 h 857546"/>
                <a:gd name="connsiteX23" fmla="*/ 895449 w 4789940"/>
                <a:gd name="connsiteY23" fmla="*/ 426404 h 857546"/>
                <a:gd name="connsiteX24" fmla="*/ 1118127 w 4789940"/>
                <a:gd name="connsiteY24" fmla="*/ 426404 h 857546"/>
                <a:gd name="connsiteX25" fmla="*/ 1118127 w 4789940"/>
                <a:gd name="connsiteY25" fmla="*/ 450093 h 857546"/>
                <a:gd name="connsiteX26" fmla="*/ 1231834 w 4789940"/>
                <a:gd name="connsiteY26" fmla="*/ 450093 h 857546"/>
                <a:gd name="connsiteX27" fmla="*/ 1231834 w 4789940"/>
                <a:gd name="connsiteY27" fmla="*/ 497471 h 857546"/>
                <a:gd name="connsiteX28" fmla="*/ 1260261 w 4789940"/>
                <a:gd name="connsiteY28" fmla="*/ 497471 h 857546"/>
                <a:gd name="connsiteX29" fmla="*/ 1260261 w 4789940"/>
                <a:gd name="connsiteY29" fmla="*/ 525898 h 857546"/>
                <a:gd name="connsiteX30" fmla="*/ 1397658 w 4789940"/>
                <a:gd name="connsiteY30" fmla="*/ 525898 h 857546"/>
                <a:gd name="connsiteX31" fmla="*/ 1397658 w 4789940"/>
                <a:gd name="connsiteY31" fmla="*/ 554325 h 857546"/>
                <a:gd name="connsiteX32" fmla="*/ 1445036 w 4789940"/>
                <a:gd name="connsiteY32" fmla="*/ 554325 h 857546"/>
                <a:gd name="connsiteX33" fmla="*/ 1445036 w 4789940"/>
                <a:gd name="connsiteY33" fmla="*/ 596966 h 857546"/>
                <a:gd name="connsiteX34" fmla="*/ 1497152 w 4789940"/>
                <a:gd name="connsiteY34" fmla="*/ 596966 h 857546"/>
                <a:gd name="connsiteX35" fmla="*/ 1497152 w 4789940"/>
                <a:gd name="connsiteY35" fmla="*/ 596966 h 857546"/>
                <a:gd name="connsiteX36" fmla="*/ 1525579 w 4789940"/>
                <a:gd name="connsiteY36" fmla="*/ 625393 h 857546"/>
                <a:gd name="connsiteX37" fmla="*/ 1525579 w 4789940"/>
                <a:gd name="connsiteY37" fmla="*/ 668033 h 857546"/>
                <a:gd name="connsiteX38" fmla="*/ 1989886 w 4789940"/>
                <a:gd name="connsiteY38" fmla="*/ 668033 h 857546"/>
                <a:gd name="connsiteX39" fmla="*/ 1989886 w 4789940"/>
                <a:gd name="connsiteY39" fmla="*/ 701198 h 857546"/>
                <a:gd name="connsiteX40" fmla="*/ 2037264 w 4789940"/>
                <a:gd name="connsiteY40" fmla="*/ 701198 h 857546"/>
                <a:gd name="connsiteX41" fmla="*/ 2037264 w 4789940"/>
                <a:gd name="connsiteY41" fmla="*/ 715411 h 857546"/>
                <a:gd name="connsiteX42" fmla="*/ 2610541 w 4789940"/>
                <a:gd name="connsiteY42" fmla="*/ 715411 h 857546"/>
                <a:gd name="connsiteX43" fmla="*/ 2610541 w 4789940"/>
                <a:gd name="connsiteY43" fmla="*/ 734362 h 857546"/>
                <a:gd name="connsiteX44" fmla="*/ 2705298 w 4789940"/>
                <a:gd name="connsiteY44" fmla="*/ 734362 h 857546"/>
                <a:gd name="connsiteX45" fmla="*/ 2724249 w 4789940"/>
                <a:gd name="connsiteY45" fmla="*/ 753313 h 857546"/>
                <a:gd name="connsiteX46" fmla="*/ 2847432 w 4789940"/>
                <a:gd name="connsiteY46" fmla="*/ 753313 h 857546"/>
                <a:gd name="connsiteX47" fmla="*/ 2847432 w 4789940"/>
                <a:gd name="connsiteY47" fmla="*/ 791216 h 857546"/>
                <a:gd name="connsiteX48" fmla="*/ 2994305 w 4789940"/>
                <a:gd name="connsiteY48" fmla="*/ 791216 h 857546"/>
                <a:gd name="connsiteX49" fmla="*/ 2994305 w 4789940"/>
                <a:gd name="connsiteY49" fmla="*/ 824381 h 857546"/>
                <a:gd name="connsiteX50" fmla="*/ 3586533 w 4789940"/>
                <a:gd name="connsiteY50" fmla="*/ 824381 h 857546"/>
                <a:gd name="connsiteX51" fmla="*/ 3586533 w 4789940"/>
                <a:gd name="connsiteY51" fmla="*/ 843332 h 857546"/>
                <a:gd name="connsiteX52" fmla="*/ 4680970 w 4789940"/>
                <a:gd name="connsiteY52" fmla="*/ 843332 h 857546"/>
                <a:gd name="connsiteX53" fmla="*/ 4680970 w 4789940"/>
                <a:gd name="connsiteY53" fmla="*/ 857546 h 857546"/>
                <a:gd name="connsiteX54" fmla="*/ 4789940 w 4789940"/>
                <a:gd name="connsiteY54" fmla="*/ 857546 h 85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789940" h="857546">
                  <a:moveTo>
                    <a:pt x="0" y="0"/>
                  </a:moveTo>
                  <a:lnTo>
                    <a:pt x="66330" y="0"/>
                  </a:lnTo>
                  <a:lnTo>
                    <a:pt x="66330" y="0"/>
                  </a:lnTo>
                  <a:lnTo>
                    <a:pt x="42641" y="23689"/>
                  </a:lnTo>
                  <a:lnTo>
                    <a:pt x="146873" y="23689"/>
                  </a:lnTo>
                  <a:lnTo>
                    <a:pt x="146873" y="66329"/>
                  </a:lnTo>
                  <a:lnTo>
                    <a:pt x="198989" y="66329"/>
                  </a:lnTo>
                  <a:lnTo>
                    <a:pt x="198989" y="118445"/>
                  </a:lnTo>
                  <a:lnTo>
                    <a:pt x="251105" y="118445"/>
                  </a:lnTo>
                  <a:lnTo>
                    <a:pt x="251105" y="146872"/>
                  </a:lnTo>
                  <a:lnTo>
                    <a:pt x="284270" y="146872"/>
                  </a:lnTo>
                  <a:lnTo>
                    <a:pt x="284270" y="213202"/>
                  </a:lnTo>
                  <a:lnTo>
                    <a:pt x="426404" y="213202"/>
                  </a:lnTo>
                  <a:lnTo>
                    <a:pt x="426404" y="289007"/>
                  </a:lnTo>
                  <a:lnTo>
                    <a:pt x="578015" y="289007"/>
                  </a:lnTo>
                  <a:lnTo>
                    <a:pt x="578015" y="307958"/>
                  </a:lnTo>
                  <a:lnTo>
                    <a:pt x="653820" y="307958"/>
                  </a:lnTo>
                  <a:lnTo>
                    <a:pt x="653820" y="336385"/>
                  </a:lnTo>
                  <a:lnTo>
                    <a:pt x="715411" y="336385"/>
                  </a:lnTo>
                  <a:lnTo>
                    <a:pt x="715411" y="360074"/>
                  </a:lnTo>
                  <a:lnTo>
                    <a:pt x="795954" y="360074"/>
                  </a:lnTo>
                  <a:lnTo>
                    <a:pt x="795954" y="383763"/>
                  </a:lnTo>
                  <a:lnTo>
                    <a:pt x="895449" y="383763"/>
                  </a:lnTo>
                  <a:lnTo>
                    <a:pt x="895449" y="426404"/>
                  </a:lnTo>
                  <a:lnTo>
                    <a:pt x="1118127" y="426404"/>
                  </a:lnTo>
                  <a:lnTo>
                    <a:pt x="1118127" y="450093"/>
                  </a:lnTo>
                  <a:lnTo>
                    <a:pt x="1231834" y="450093"/>
                  </a:lnTo>
                  <a:lnTo>
                    <a:pt x="1231834" y="497471"/>
                  </a:lnTo>
                  <a:lnTo>
                    <a:pt x="1260261" y="497471"/>
                  </a:lnTo>
                  <a:lnTo>
                    <a:pt x="1260261" y="525898"/>
                  </a:lnTo>
                  <a:lnTo>
                    <a:pt x="1397658" y="525898"/>
                  </a:lnTo>
                  <a:lnTo>
                    <a:pt x="1397658" y="554325"/>
                  </a:lnTo>
                  <a:lnTo>
                    <a:pt x="1445036" y="554325"/>
                  </a:lnTo>
                  <a:lnTo>
                    <a:pt x="1445036" y="596966"/>
                  </a:lnTo>
                  <a:lnTo>
                    <a:pt x="1497152" y="596966"/>
                  </a:lnTo>
                  <a:lnTo>
                    <a:pt x="1497152" y="596966"/>
                  </a:lnTo>
                  <a:lnTo>
                    <a:pt x="1525579" y="625393"/>
                  </a:lnTo>
                  <a:lnTo>
                    <a:pt x="1525579" y="668033"/>
                  </a:lnTo>
                  <a:lnTo>
                    <a:pt x="1989886" y="668033"/>
                  </a:lnTo>
                  <a:lnTo>
                    <a:pt x="1989886" y="701198"/>
                  </a:lnTo>
                  <a:lnTo>
                    <a:pt x="2037264" y="701198"/>
                  </a:lnTo>
                  <a:lnTo>
                    <a:pt x="2037264" y="715411"/>
                  </a:lnTo>
                  <a:lnTo>
                    <a:pt x="2610541" y="715411"/>
                  </a:lnTo>
                  <a:lnTo>
                    <a:pt x="2610541" y="734362"/>
                  </a:lnTo>
                  <a:lnTo>
                    <a:pt x="2705298" y="734362"/>
                  </a:lnTo>
                  <a:lnTo>
                    <a:pt x="2724249" y="753313"/>
                  </a:lnTo>
                  <a:lnTo>
                    <a:pt x="2847432" y="753313"/>
                  </a:lnTo>
                  <a:lnTo>
                    <a:pt x="2847432" y="791216"/>
                  </a:lnTo>
                  <a:lnTo>
                    <a:pt x="2994305" y="791216"/>
                  </a:lnTo>
                  <a:lnTo>
                    <a:pt x="2994305" y="824381"/>
                  </a:lnTo>
                  <a:lnTo>
                    <a:pt x="3586533" y="824381"/>
                  </a:lnTo>
                  <a:lnTo>
                    <a:pt x="3586533" y="843332"/>
                  </a:lnTo>
                  <a:lnTo>
                    <a:pt x="4680970" y="843332"/>
                  </a:lnTo>
                  <a:lnTo>
                    <a:pt x="4680970" y="857546"/>
                  </a:lnTo>
                  <a:lnTo>
                    <a:pt x="4789940" y="857546"/>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660C4784-A063-E243-630C-D7687C161133}"/>
                </a:ext>
              </a:extLst>
            </p:cNvPr>
            <p:cNvSpPr/>
            <p:nvPr/>
          </p:nvSpPr>
          <p:spPr bwMode="auto">
            <a:xfrm>
              <a:off x="7149376" y="2548949"/>
              <a:ext cx="1871441" cy="56854"/>
            </a:xfrm>
            <a:custGeom>
              <a:avLst/>
              <a:gdLst>
                <a:gd name="connsiteX0" fmla="*/ 0 w 1871441"/>
                <a:gd name="connsiteY0" fmla="*/ 0 h 56854"/>
                <a:gd name="connsiteX1" fmla="*/ 0 w 1871441"/>
                <a:gd name="connsiteY1" fmla="*/ 52116 h 56854"/>
                <a:gd name="connsiteX2" fmla="*/ 431142 w 1871441"/>
                <a:gd name="connsiteY2" fmla="*/ 52116 h 56854"/>
                <a:gd name="connsiteX3" fmla="*/ 435880 w 1871441"/>
                <a:gd name="connsiteY3" fmla="*/ 56854 h 56854"/>
                <a:gd name="connsiteX4" fmla="*/ 1871441 w 1871441"/>
                <a:gd name="connsiteY4" fmla="*/ 56854 h 5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441" h="56854">
                  <a:moveTo>
                    <a:pt x="0" y="0"/>
                  </a:moveTo>
                  <a:lnTo>
                    <a:pt x="0" y="52116"/>
                  </a:lnTo>
                  <a:lnTo>
                    <a:pt x="431142" y="52116"/>
                  </a:lnTo>
                  <a:lnTo>
                    <a:pt x="435880" y="56854"/>
                  </a:lnTo>
                  <a:lnTo>
                    <a:pt x="1871441" y="56854"/>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2" name="Freeform: Shape 1">
            <a:extLst>
              <a:ext uri="{FF2B5EF4-FFF2-40B4-BE49-F238E27FC236}">
                <a16:creationId xmlns:a16="http://schemas.microsoft.com/office/drawing/2014/main" id="{5B38EF97-3A08-A698-9E9D-489E1CC8CD72}"/>
              </a:ext>
            </a:extLst>
          </p:cNvPr>
          <p:cNvSpPr/>
          <p:nvPr/>
        </p:nvSpPr>
        <p:spPr bwMode="auto">
          <a:xfrm>
            <a:off x="2037219" y="2237850"/>
            <a:ext cx="4941550" cy="786479"/>
          </a:xfrm>
          <a:custGeom>
            <a:avLst/>
            <a:gdLst>
              <a:gd name="connsiteX0" fmla="*/ 0 w 4941550"/>
              <a:gd name="connsiteY0" fmla="*/ 0 h 786479"/>
              <a:gd name="connsiteX1" fmla="*/ 66330 w 4941550"/>
              <a:gd name="connsiteY1" fmla="*/ 0 h 786479"/>
              <a:gd name="connsiteX2" fmla="*/ 66330 w 4941550"/>
              <a:gd name="connsiteY2" fmla="*/ 61591 h 786479"/>
              <a:gd name="connsiteX3" fmla="*/ 175300 w 4941550"/>
              <a:gd name="connsiteY3" fmla="*/ 61591 h 786479"/>
              <a:gd name="connsiteX4" fmla="*/ 184775 w 4941550"/>
              <a:gd name="connsiteY4" fmla="*/ 61591 h 786479"/>
              <a:gd name="connsiteX5" fmla="*/ 184775 w 4941550"/>
              <a:gd name="connsiteY5" fmla="*/ 132659 h 786479"/>
              <a:gd name="connsiteX6" fmla="*/ 270056 w 4941550"/>
              <a:gd name="connsiteY6" fmla="*/ 132659 h 786479"/>
              <a:gd name="connsiteX7" fmla="*/ 270056 w 4941550"/>
              <a:gd name="connsiteY7" fmla="*/ 198988 h 786479"/>
              <a:gd name="connsiteX8" fmla="*/ 426404 w 4941550"/>
              <a:gd name="connsiteY8" fmla="*/ 198988 h 786479"/>
              <a:gd name="connsiteX9" fmla="*/ 426404 w 4941550"/>
              <a:gd name="connsiteY9" fmla="*/ 255842 h 786479"/>
              <a:gd name="connsiteX10" fmla="*/ 701198 w 4941550"/>
              <a:gd name="connsiteY10" fmla="*/ 255842 h 786479"/>
              <a:gd name="connsiteX11" fmla="*/ 701198 w 4941550"/>
              <a:gd name="connsiteY11" fmla="*/ 322172 h 786479"/>
              <a:gd name="connsiteX12" fmla="*/ 795954 w 4941550"/>
              <a:gd name="connsiteY12" fmla="*/ 322172 h 786479"/>
              <a:gd name="connsiteX13" fmla="*/ 795954 w 4941550"/>
              <a:gd name="connsiteY13" fmla="*/ 388501 h 786479"/>
              <a:gd name="connsiteX14" fmla="*/ 1009157 w 4941550"/>
              <a:gd name="connsiteY14" fmla="*/ 388501 h 786479"/>
              <a:gd name="connsiteX15" fmla="*/ 1009157 w 4941550"/>
              <a:gd name="connsiteY15" fmla="*/ 454831 h 786479"/>
              <a:gd name="connsiteX16" fmla="*/ 1378707 w 4941550"/>
              <a:gd name="connsiteY16" fmla="*/ 454831 h 786479"/>
              <a:gd name="connsiteX17" fmla="*/ 1378707 w 4941550"/>
              <a:gd name="connsiteY17" fmla="*/ 516423 h 786479"/>
              <a:gd name="connsiteX18" fmla="*/ 1719830 w 4941550"/>
              <a:gd name="connsiteY18" fmla="*/ 516423 h 786479"/>
              <a:gd name="connsiteX19" fmla="*/ 1719830 w 4941550"/>
              <a:gd name="connsiteY19" fmla="*/ 578014 h 786479"/>
              <a:gd name="connsiteX20" fmla="*/ 2098856 w 4941550"/>
              <a:gd name="connsiteY20" fmla="*/ 578014 h 786479"/>
              <a:gd name="connsiteX21" fmla="*/ 2098856 w 4941550"/>
              <a:gd name="connsiteY21" fmla="*/ 658557 h 786479"/>
              <a:gd name="connsiteX22" fmla="*/ 2511047 w 4941550"/>
              <a:gd name="connsiteY22" fmla="*/ 658557 h 786479"/>
              <a:gd name="connsiteX23" fmla="*/ 2511047 w 4941550"/>
              <a:gd name="connsiteY23" fmla="*/ 710673 h 786479"/>
              <a:gd name="connsiteX24" fmla="*/ 2946927 w 4941550"/>
              <a:gd name="connsiteY24" fmla="*/ 710673 h 786479"/>
              <a:gd name="connsiteX25" fmla="*/ 2946927 w 4941550"/>
              <a:gd name="connsiteY25" fmla="*/ 786479 h 786479"/>
              <a:gd name="connsiteX26" fmla="*/ 4941550 w 4941550"/>
              <a:gd name="connsiteY26" fmla="*/ 786479 h 78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41550" h="786479">
                <a:moveTo>
                  <a:pt x="0" y="0"/>
                </a:moveTo>
                <a:lnTo>
                  <a:pt x="66330" y="0"/>
                </a:lnTo>
                <a:lnTo>
                  <a:pt x="66330" y="61591"/>
                </a:lnTo>
                <a:lnTo>
                  <a:pt x="175300" y="61591"/>
                </a:lnTo>
                <a:lnTo>
                  <a:pt x="184775" y="61591"/>
                </a:lnTo>
                <a:lnTo>
                  <a:pt x="184775" y="132659"/>
                </a:lnTo>
                <a:lnTo>
                  <a:pt x="270056" y="132659"/>
                </a:lnTo>
                <a:lnTo>
                  <a:pt x="270056" y="198988"/>
                </a:lnTo>
                <a:lnTo>
                  <a:pt x="426404" y="198988"/>
                </a:lnTo>
                <a:lnTo>
                  <a:pt x="426404" y="255842"/>
                </a:lnTo>
                <a:lnTo>
                  <a:pt x="701198" y="255842"/>
                </a:lnTo>
                <a:lnTo>
                  <a:pt x="701198" y="322172"/>
                </a:lnTo>
                <a:lnTo>
                  <a:pt x="795954" y="322172"/>
                </a:lnTo>
                <a:lnTo>
                  <a:pt x="795954" y="388501"/>
                </a:lnTo>
                <a:lnTo>
                  <a:pt x="1009157" y="388501"/>
                </a:lnTo>
                <a:lnTo>
                  <a:pt x="1009157" y="454831"/>
                </a:lnTo>
                <a:lnTo>
                  <a:pt x="1378707" y="454831"/>
                </a:lnTo>
                <a:lnTo>
                  <a:pt x="1378707" y="516423"/>
                </a:lnTo>
                <a:lnTo>
                  <a:pt x="1719830" y="516423"/>
                </a:lnTo>
                <a:lnTo>
                  <a:pt x="1719830" y="578014"/>
                </a:lnTo>
                <a:lnTo>
                  <a:pt x="2098856" y="578014"/>
                </a:lnTo>
                <a:lnTo>
                  <a:pt x="2098856" y="658557"/>
                </a:lnTo>
                <a:lnTo>
                  <a:pt x="2511047" y="658557"/>
                </a:lnTo>
                <a:lnTo>
                  <a:pt x="2511047" y="710673"/>
                </a:lnTo>
                <a:lnTo>
                  <a:pt x="2946927" y="710673"/>
                </a:lnTo>
                <a:lnTo>
                  <a:pt x="2946927" y="786479"/>
                </a:lnTo>
                <a:lnTo>
                  <a:pt x="4941550" y="786479"/>
                </a:lnTo>
              </a:path>
            </a:pathLst>
          </a:custGeom>
          <a:noFill/>
          <a:ln w="28575">
            <a:solidFill>
              <a:schemeClr val="accent4"/>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1746" name="Rectangle 2">
            <a:extLst>
              <a:ext uri="{FF2B5EF4-FFF2-40B4-BE49-F238E27FC236}">
                <a16:creationId xmlns:a16="http://schemas.microsoft.com/office/drawing/2014/main" id="{A1457023-DE41-402D-A931-2A013B742D40}"/>
              </a:ext>
            </a:extLst>
          </p:cNvPr>
          <p:cNvSpPr>
            <a:spLocks noGrp="1" noChangeArrowheads="1"/>
          </p:cNvSpPr>
          <p:nvPr>
            <p:ph type="title"/>
          </p:nvPr>
        </p:nvSpPr>
        <p:spPr/>
        <p:txBody>
          <a:bodyPr/>
          <a:lstStyle/>
          <a:p>
            <a:r>
              <a:rPr lang="en-US" altLang="en-US"/>
              <a:t>CheckMate 142</a:t>
            </a:r>
            <a:r>
              <a:rPr lang="en-US"/>
              <a:t>: OS</a:t>
            </a:r>
            <a:endParaRPr lang="en-US" altLang="en-US"/>
          </a:p>
        </p:txBody>
      </p:sp>
      <p:sp>
        <p:nvSpPr>
          <p:cNvPr id="4" name="Text Box 15">
            <a:extLst>
              <a:ext uri="{FF2B5EF4-FFF2-40B4-BE49-F238E27FC236}">
                <a16:creationId xmlns:a16="http://schemas.microsoft.com/office/drawing/2014/main" id="{ECB4FD5E-5340-C9FE-85A7-C0B8B86DE40B}"/>
              </a:ext>
            </a:extLst>
          </p:cNvPr>
          <p:cNvSpPr txBox="1">
            <a:spLocks noChangeArrowheads="1"/>
          </p:cNvSpPr>
          <p:nvPr/>
        </p:nvSpPr>
        <p:spPr bwMode="auto">
          <a:xfrm>
            <a:off x="412751" y="6370443"/>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Overman. ASCO 2022. </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mn-cs"/>
              </a:rPr>
              <a:t>Abstr</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 3510.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sp>
        <p:nvSpPr>
          <p:cNvPr id="7" name="Text Box 30">
            <a:extLst>
              <a:ext uri="{FF2B5EF4-FFF2-40B4-BE49-F238E27FC236}">
                <a16:creationId xmlns:a16="http://schemas.microsoft.com/office/drawing/2014/main" id="{3442E882-1435-94B1-2142-19BA167E795F}"/>
              </a:ext>
            </a:extLst>
          </p:cNvPr>
          <p:cNvSpPr txBox="1">
            <a:spLocks noChangeArrowheads="1"/>
          </p:cNvSpPr>
          <p:nvPr/>
        </p:nvSpPr>
        <p:spPr bwMode="auto">
          <a:xfrm>
            <a:off x="717550" y="5957797"/>
            <a:ext cx="1076465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*Cohorts not randomized, nor was trial designed for formal comparison. </a:t>
            </a:r>
            <a:r>
              <a:rPr kumimoji="0" lang="en-US" alt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Median follow-up for cohort 3: 47.6 mo.</a:t>
            </a:r>
          </a:p>
        </p:txBody>
      </p:sp>
      <p:cxnSp>
        <p:nvCxnSpPr>
          <p:cNvPr id="6" name="Straight Connector 5">
            <a:extLst>
              <a:ext uri="{FF2B5EF4-FFF2-40B4-BE49-F238E27FC236}">
                <a16:creationId xmlns:a16="http://schemas.microsoft.com/office/drawing/2014/main" id="{3374F5D9-49B5-60FD-7F20-696AAAD008BC}"/>
              </a:ext>
            </a:extLst>
          </p:cNvPr>
          <p:cNvCxnSpPr/>
          <p:nvPr/>
        </p:nvCxnSpPr>
        <p:spPr bwMode="auto">
          <a:xfrm flipV="1">
            <a:off x="6229388" y="3671276"/>
            <a:ext cx="0" cy="1416592"/>
          </a:xfrm>
          <a:prstGeom prst="line">
            <a:avLst/>
          </a:prstGeom>
          <a:noFill/>
          <a:ln w="28575" cap="flat" cmpd="sng" algn="ctr">
            <a:solidFill>
              <a:schemeClr val="tx2"/>
            </a:solidFill>
            <a:prstDash val="sysDash"/>
            <a:round/>
            <a:headEnd type="none" w="med" len="med"/>
            <a:tailEnd type="none" w="med" len="med"/>
          </a:ln>
          <a:effectLst/>
        </p:spPr>
      </p:cxnSp>
      <p:cxnSp>
        <p:nvCxnSpPr>
          <p:cNvPr id="8" name="Straight Connector 7">
            <a:extLst>
              <a:ext uri="{FF2B5EF4-FFF2-40B4-BE49-F238E27FC236}">
                <a16:creationId xmlns:a16="http://schemas.microsoft.com/office/drawing/2014/main" id="{A93C4D9F-65AE-8502-6A1F-B5A4F41AAA6D}"/>
              </a:ext>
            </a:extLst>
          </p:cNvPr>
          <p:cNvCxnSpPr/>
          <p:nvPr/>
        </p:nvCxnSpPr>
        <p:spPr bwMode="auto">
          <a:xfrm flipV="1">
            <a:off x="7263850" y="3645439"/>
            <a:ext cx="0" cy="1416592"/>
          </a:xfrm>
          <a:prstGeom prst="line">
            <a:avLst/>
          </a:prstGeom>
          <a:noFill/>
          <a:ln w="28575" cap="flat" cmpd="sng" algn="ctr">
            <a:solidFill>
              <a:schemeClr val="tx2"/>
            </a:solidFill>
            <a:prstDash val="sysDash"/>
            <a:round/>
            <a:headEnd type="none" w="med" len="med"/>
            <a:tailEnd type="none" w="med" len="med"/>
          </a:ln>
          <a:effectLst/>
        </p:spPr>
      </p:cxnSp>
      <p:sp>
        <p:nvSpPr>
          <p:cNvPr id="12" name="Freeform: Shape 11">
            <a:extLst>
              <a:ext uri="{FF2B5EF4-FFF2-40B4-BE49-F238E27FC236}">
                <a16:creationId xmlns:a16="http://schemas.microsoft.com/office/drawing/2014/main" id="{378A9A6B-3A56-4A70-5FE0-EEDE373DB480}"/>
              </a:ext>
            </a:extLst>
          </p:cNvPr>
          <p:cNvSpPr/>
          <p:nvPr/>
        </p:nvSpPr>
        <p:spPr bwMode="auto">
          <a:xfrm>
            <a:off x="2039173" y="2233796"/>
            <a:ext cx="7833674" cy="2846895"/>
          </a:xfrm>
          <a:custGeom>
            <a:avLst/>
            <a:gdLst>
              <a:gd name="connsiteX0" fmla="*/ 0 w 7833674"/>
              <a:gd name="connsiteY0" fmla="*/ 0 h 2846895"/>
              <a:gd name="connsiteX1" fmla="*/ 0 w 7833674"/>
              <a:gd name="connsiteY1" fmla="*/ 2846895 h 2846895"/>
              <a:gd name="connsiteX2" fmla="*/ 7833674 w 7833674"/>
              <a:gd name="connsiteY2" fmla="*/ 2846895 h 2846895"/>
            </a:gdLst>
            <a:ahLst/>
            <a:cxnLst>
              <a:cxn ang="0">
                <a:pos x="connsiteX0" y="connsiteY0"/>
              </a:cxn>
              <a:cxn ang="0">
                <a:pos x="connsiteX1" y="connsiteY1"/>
              </a:cxn>
              <a:cxn ang="0">
                <a:pos x="connsiteX2" y="connsiteY2"/>
              </a:cxn>
            </a:cxnLst>
            <a:rect l="l" t="t" r="r" b="b"/>
            <a:pathLst>
              <a:path w="7833674" h="2846895">
                <a:moveTo>
                  <a:pt x="0" y="0"/>
                </a:moveTo>
                <a:lnTo>
                  <a:pt x="0" y="2846895"/>
                </a:lnTo>
                <a:lnTo>
                  <a:pt x="7833674" y="2846895"/>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99FF6FA1-6FCF-8414-4C7F-D30AA42458CE}"/>
              </a:ext>
            </a:extLst>
          </p:cNvPr>
          <p:cNvGrpSpPr/>
          <p:nvPr/>
        </p:nvGrpSpPr>
        <p:grpSpPr>
          <a:xfrm>
            <a:off x="1959943" y="2233796"/>
            <a:ext cx="87085" cy="2842438"/>
            <a:chOff x="2286898" y="1696825"/>
            <a:chExt cx="87085" cy="2842438"/>
          </a:xfrm>
        </p:grpSpPr>
        <p:cxnSp>
          <p:nvCxnSpPr>
            <p:cNvPr id="14" name="Straight Connector 13">
              <a:extLst>
                <a:ext uri="{FF2B5EF4-FFF2-40B4-BE49-F238E27FC236}">
                  <a16:creationId xmlns:a16="http://schemas.microsoft.com/office/drawing/2014/main" id="{C7461FCB-D34D-80DE-7510-C96C03A5BF09}"/>
                </a:ext>
              </a:extLst>
            </p:cNvPr>
            <p:cNvCxnSpPr>
              <a:cxnSpLocks/>
            </p:cNvCxnSpPr>
            <p:nvPr/>
          </p:nvCxnSpPr>
          <p:spPr bwMode="auto">
            <a:xfrm>
              <a:off x="2286898" y="1696825"/>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B34D0070-1AE3-131F-768A-49BE741013A0}"/>
                </a:ext>
              </a:extLst>
            </p:cNvPr>
            <p:cNvCxnSpPr>
              <a:cxnSpLocks/>
            </p:cNvCxnSpPr>
            <p:nvPr/>
          </p:nvCxnSpPr>
          <p:spPr bwMode="auto">
            <a:xfrm>
              <a:off x="2286898" y="2265313"/>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14D17D92-1DA0-DBEF-344C-C35668B73B84}"/>
                </a:ext>
              </a:extLst>
            </p:cNvPr>
            <p:cNvCxnSpPr>
              <a:cxnSpLocks/>
            </p:cNvCxnSpPr>
            <p:nvPr/>
          </p:nvCxnSpPr>
          <p:spPr bwMode="auto">
            <a:xfrm>
              <a:off x="2286898" y="283380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CEDACD7F-F17F-EB07-EE9E-1CEDF80FB5DF}"/>
                </a:ext>
              </a:extLst>
            </p:cNvPr>
            <p:cNvCxnSpPr>
              <a:cxnSpLocks/>
            </p:cNvCxnSpPr>
            <p:nvPr/>
          </p:nvCxnSpPr>
          <p:spPr bwMode="auto">
            <a:xfrm>
              <a:off x="2286898" y="3402289"/>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9DDAF7FD-543E-9F5F-7FE8-2C0DE09EDA7A}"/>
                </a:ext>
              </a:extLst>
            </p:cNvPr>
            <p:cNvCxnSpPr>
              <a:cxnSpLocks/>
            </p:cNvCxnSpPr>
            <p:nvPr/>
          </p:nvCxnSpPr>
          <p:spPr bwMode="auto">
            <a:xfrm>
              <a:off x="2286898" y="3970777"/>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1B2BA8C2-D215-0C5B-54FF-67F762F254D8}"/>
                </a:ext>
              </a:extLst>
            </p:cNvPr>
            <p:cNvCxnSpPr>
              <a:cxnSpLocks/>
            </p:cNvCxnSpPr>
            <p:nvPr/>
          </p:nvCxnSpPr>
          <p:spPr bwMode="auto">
            <a:xfrm>
              <a:off x="2286898" y="4539263"/>
              <a:ext cx="8708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id="{FD5C0A48-A0F4-7582-5F44-E59FED4DAFA1}"/>
              </a:ext>
            </a:extLst>
          </p:cNvPr>
          <p:cNvGrpSpPr/>
          <p:nvPr/>
        </p:nvGrpSpPr>
        <p:grpSpPr>
          <a:xfrm>
            <a:off x="2047028" y="5076234"/>
            <a:ext cx="7825881" cy="87085"/>
            <a:chOff x="2373983" y="4539263"/>
            <a:chExt cx="7825881" cy="87085"/>
          </a:xfrm>
        </p:grpSpPr>
        <p:grpSp>
          <p:nvGrpSpPr>
            <p:cNvPr id="21" name="Group 20">
              <a:extLst>
                <a:ext uri="{FF2B5EF4-FFF2-40B4-BE49-F238E27FC236}">
                  <a16:creationId xmlns:a16="http://schemas.microsoft.com/office/drawing/2014/main" id="{BE7EE7DF-942C-E27C-4ADC-86B0768668BD}"/>
                </a:ext>
              </a:extLst>
            </p:cNvPr>
            <p:cNvGrpSpPr/>
            <p:nvPr/>
          </p:nvGrpSpPr>
          <p:grpSpPr>
            <a:xfrm rot="5400000">
              <a:off x="3636952" y="3280753"/>
              <a:ext cx="82626" cy="2608564"/>
              <a:chOff x="2286898" y="1696825"/>
              <a:chExt cx="87085" cy="2842438"/>
            </a:xfrm>
          </p:grpSpPr>
          <p:cxnSp>
            <p:nvCxnSpPr>
              <p:cNvPr id="34" name="Straight Connector 33">
                <a:extLst>
                  <a:ext uri="{FF2B5EF4-FFF2-40B4-BE49-F238E27FC236}">
                    <a16:creationId xmlns:a16="http://schemas.microsoft.com/office/drawing/2014/main" id="{169B714D-1CA7-7E99-8E19-C3F6E5CF19D8}"/>
                  </a:ext>
                </a:extLst>
              </p:cNvPr>
              <p:cNvCxnSpPr>
                <a:cxnSpLocks/>
              </p:cNvCxnSpPr>
              <p:nvPr/>
            </p:nvCxnSpPr>
            <p:spPr bwMode="auto">
              <a:xfrm>
                <a:off x="2286898" y="1696825"/>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1D121802-A919-AC0D-56B2-F77362E27279}"/>
                  </a:ext>
                </a:extLst>
              </p:cNvPr>
              <p:cNvCxnSpPr>
                <a:cxnSpLocks/>
              </p:cNvCxnSpPr>
              <p:nvPr/>
            </p:nvCxnSpPr>
            <p:spPr bwMode="auto">
              <a:xfrm>
                <a:off x="2286898" y="2265313"/>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BDFBB3EE-8D18-932D-0D73-F34F44C76B57}"/>
                  </a:ext>
                </a:extLst>
              </p:cNvPr>
              <p:cNvCxnSpPr>
                <a:cxnSpLocks/>
              </p:cNvCxnSpPr>
              <p:nvPr/>
            </p:nvCxnSpPr>
            <p:spPr bwMode="auto">
              <a:xfrm>
                <a:off x="2286898" y="283380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3A600FA-FF3D-D0AA-D348-4A7733119297}"/>
                  </a:ext>
                </a:extLst>
              </p:cNvPr>
              <p:cNvCxnSpPr>
                <a:cxnSpLocks/>
              </p:cNvCxnSpPr>
              <p:nvPr/>
            </p:nvCxnSpPr>
            <p:spPr bwMode="auto">
              <a:xfrm>
                <a:off x="2286898" y="3402289"/>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4B3BC5BE-9695-6DCD-5463-65A620D4CE5D}"/>
                  </a:ext>
                </a:extLst>
              </p:cNvPr>
              <p:cNvCxnSpPr>
                <a:cxnSpLocks/>
              </p:cNvCxnSpPr>
              <p:nvPr/>
            </p:nvCxnSpPr>
            <p:spPr bwMode="auto">
              <a:xfrm>
                <a:off x="2286898" y="3970777"/>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964BC464-A5EB-B406-4D30-DCF58AC5EFCB}"/>
                  </a:ext>
                </a:extLst>
              </p:cNvPr>
              <p:cNvCxnSpPr>
                <a:cxnSpLocks/>
              </p:cNvCxnSpPr>
              <p:nvPr/>
            </p:nvCxnSpPr>
            <p:spPr bwMode="auto">
              <a:xfrm>
                <a:off x="2286898" y="4539263"/>
                <a:ext cx="8708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2" name="Group 21">
              <a:extLst>
                <a:ext uri="{FF2B5EF4-FFF2-40B4-BE49-F238E27FC236}">
                  <a16:creationId xmlns:a16="http://schemas.microsoft.com/office/drawing/2014/main" id="{041C3E51-A0D4-4D18-D7A1-A6BA9BF12B1E}"/>
                </a:ext>
              </a:extLst>
            </p:cNvPr>
            <p:cNvGrpSpPr/>
            <p:nvPr/>
          </p:nvGrpSpPr>
          <p:grpSpPr>
            <a:xfrm rot="5400000">
              <a:off x="6767229" y="3280753"/>
              <a:ext cx="82626" cy="2608564"/>
              <a:chOff x="2286898" y="1696825"/>
              <a:chExt cx="87085" cy="2842438"/>
            </a:xfrm>
          </p:grpSpPr>
          <p:cxnSp>
            <p:nvCxnSpPr>
              <p:cNvPr id="28" name="Straight Connector 27">
                <a:extLst>
                  <a:ext uri="{FF2B5EF4-FFF2-40B4-BE49-F238E27FC236}">
                    <a16:creationId xmlns:a16="http://schemas.microsoft.com/office/drawing/2014/main" id="{2979D0F0-EA3C-D332-D0C0-19AE0EF2BB12}"/>
                  </a:ext>
                </a:extLst>
              </p:cNvPr>
              <p:cNvCxnSpPr>
                <a:cxnSpLocks/>
              </p:cNvCxnSpPr>
              <p:nvPr/>
            </p:nvCxnSpPr>
            <p:spPr bwMode="auto">
              <a:xfrm>
                <a:off x="2286898" y="1696825"/>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0C505B18-BB16-F0C9-91E1-8E9C91B47280}"/>
                  </a:ext>
                </a:extLst>
              </p:cNvPr>
              <p:cNvCxnSpPr>
                <a:cxnSpLocks/>
              </p:cNvCxnSpPr>
              <p:nvPr/>
            </p:nvCxnSpPr>
            <p:spPr bwMode="auto">
              <a:xfrm>
                <a:off x="2286898" y="2265313"/>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26928E32-1704-C824-A2D9-98797D24B92A}"/>
                  </a:ext>
                </a:extLst>
              </p:cNvPr>
              <p:cNvCxnSpPr>
                <a:cxnSpLocks/>
              </p:cNvCxnSpPr>
              <p:nvPr/>
            </p:nvCxnSpPr>
            <p:spPr bwMode="auto">
              <a:xfrm>
                <a:off x="2286898" y="283380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B4C8EF3C-A2FC-18DC-D6B3-F2DE5D1FC858}"/>
                  </a:ext>
                </a:extLst>
              </p:cNvPr>
              <p:cNvCxnSpPr>
                <a:cxnSpLocks/>
              </p:cNvCxnSpPr>
              <p:nvPr/>
            </p:nvCxnSpPr>
            <p:spPr bwMode="auto">
              <a:xfrm>
                <a:off x="2286898" y="3402289"/>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95A594D5-168F-EAD4-D7A7-0313F3642E6F}"/>
                  </a:ext>
                </a:extLst>
              </p:cNvPr>
              <p:cNvCxnSpPr>
                <a:cxnSpLocks/>
              </p:cNvCxnSpPr>
              <p:nvPr/>
            </p:nvCxnSpPr>
            <p:spPr bwMode="auto">
              <a:xfrm>
                <a:off x="2286898" y="3970777"/>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2489B995-66FA-6715-9079-92A9DB1B06A2}"/>
                  </a:ext>
                </a:extLst>
              </p:cNvPr>
              <p:cNvCxnSpPr>
                <a:cxnSpLocks/>
              </p:cNvCxnSpPr>
              <p:nvPr/>
            </p:nvCxnSpPr>
            <p:spPr bwMode="auto">
              <a:xfrm>
                <a:off x="2286898" y="4539263"/>
                <a:ext cx="8708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3" name="Group 22">
              <a:extLst>
                <a:ext uri="{FF2B5EF4-FFF2-40B4-BE49-F238E27FC236}">
                  <a16:creationId xmlns:a16="http://schemas.microsoft.com/office/drawing/2014/main" id="{6B3A0B98-37AB-E3B7-0A6A-E8A0B774F8BA}"/>
                </a:ext>
              </a:extLst>
            </p:cNvPr>
            <p:cNvGrpSpPr/>
            <p:nvPr/>
          </p:nvGrpSpPr>
          <p:grpSpPr>
            <a:xfrm rot="5400000">
              <a:off x="9375982" y="3798007"/>
              <a:ext cx="82626" cy="1565138"/>
              <a:chOff x="2286898" y="2833801"/>
              <a:chExt cx="87085" cy="1705462"/>
            </a:xfrm>
          </p:grpSpPr>
          <p:cxnSp>
            <p:nvCxnSpPr>
              <p:cNvPr id="24" name="Straight Connector 23">
                <a:extLst>
                  <a:ext uri="{FF2B5EF4-FFF2-40B4-BE49-F238E27FC236}">
                    <a16:creationId xmlns:a16="http://schemas.microsoft.com/office/drawing/2014/main" id="{496CD320-E318-D061-7136-C57ADC276E93}"/>
                  </a:ext>
                </a:extLst>
              </p:cNvPr>
              <p:cNvCxnSpPr>
                <a:cxnSpLocks/>
              </p:cNvCxnSpPr>
              <p:nvPr/>
            </p:nvCxnSpPr>
            <p:spPr bwMode="auto">
              <a:xfrm>
                <a:off x="2286898" y="283380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0A943D3B-F34D-359B-2B4B-F4753D2A4267}"/>
                  </a:ext>
                </a:extLst>
              </p:cNvPr>
              <p:cNvCxnSpPr>
                <a:cxnSpLocks/>
              </p:cNvCxnSpPr>
              <p:nvPr/>
            </p:nvCxnSpPr>
            <p:spPr bwMode="auto">
              <a:xfrm>
                <a:off x="2286898" y="3402289"/>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7AF729F8-3D10-F60E-FDD0-86D0E4894B88}"/>
                  </a:ext>
                </a:extLst>
              </p:cNvPr>
              <p:cNvCxnSpPr>
                <a:cxnSpLocks/>
              </p:cNvCxnSpPr>
              <p:nvPr/>
            </p:nvCxnSpPr>
            <p:spPr bwMode="auto">
              <a:xfrm>
                <a:off x="2286898" y="3970777"/>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5321A298-4F7B-974B-4FDA-CBA72BB36E7C}"/>
                  </a:ext>
                </a:extLst>
              </p:cNvPr>
              <p:cNvCxnSpPr>
                <a:cxnSpLocks/>
              </p:cNvCxnSpPr>
              <p:nvPr/>
            </p:nvCxnSpPr>
            <p:spPr bwMode="auto">
              <a:xfrm>
                <a:off x="2286898" y="4539263"/>
                <a:ext cx="87085" cy="0"/>
              </a:xfrm>
              <a:prstGeom prst="line">
                <a:avLst/>
              </a:prstGeom>
              <a:noFill/>
              <a:ln w="28575" cap="flat" cmpd="sng" algn="ctr">
                <a:solidFill>
                  <a:schemeClr val="bg1"/>
                </a:solidFill>
                <a:prstDash val="solid"/>
                <a:round/>
                <a:headEnd type="none" w="med" len="med"/>
                <a:tailEnd type="none" w="med" len="med"/>
              </a:ln>
              <a:effectLst/>
            </p:spPr>
          </p:cxnSp>
        </p:grpSp>
      </p:grpSp>
      <p:sp>
        <p:nvSpPr>
          <p:cNvPr id="40" name="TextBox 39">
            <a:extLst>
              <a:ext uri="{FF2B5EF4-FFF2-40B4-BE49-F238E27FC236}">
                <a16:creationId xmlns:a16="http://schemas.microsoft.com/office/drawing/2014/main" id="{03B5A281-7619-4FFB-41EF-4748C995C86E}"/>
              </a:ext>
            </a:extLst>
          </p:cNvPr>
          <p:cNvSpPr txBox="1"/>
          <p:nvPr/>
        </p:nvSpPr>
        <p:spPr bwMode="auto">
          <a:xfrm>
            <a:off x="1482574" y="2044555"/>
            <a:ext cx="535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100</a:t>
            </a:r>
          </a:p>
        </p:txBody>
      </p:sp>
      <p:sp>
        <p:nvSpPr>
          <p:cNvPr id="41" name="TextBox 40">
            <a:extLst>
              <a:ext uri="{FF2B5EF4-FFF2-40B4-BE49-F238E27FC236}">
                <a16:creationId xmlns:a16="http://schemas.microsoft.com/office/drawing/2014/main" id="{A19251B4-585E-4D80-F0CB-6E702000DFB7}"/>
              </a:ext>
            </a:extLst>
          </p:cNvPr>
          <p:cNvSpPr txBox="1"/>
          <p:nvPr/>
        </p:nvSpPr>
        <p:spPr bwMode="auto">
          <a:xfrm>
            <a:off x="1599594" y="2614132"/>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80</a:t>
            </a:r>
          </a:p>
        </p:txBody>
      </p:sp>
      <p:sp>
        <p:nvSpPr>
          <p:cNvPr id="42" name="TextBox 41">
            <a:extLst>
              <a:ext uri="{FF2B5EF4-FFF2-40B4-BE49-F238E27FC236}">
                <a16:creationId xmlns:a16="http://schemas.microsoft.com/office/drawing/2014/main" id="{9AA5F5B2-070B-958E-B693-4588FBB93B0E}"/>
              </a:ext>
            </a:extLst>
          </p:cNvPr>
          <p:cNvSpPr txBox="1"/>
          <p:nvPr/>
        </p:nvSpPr>
        <p:spPr bwMode="auto">
          <a:xfrm>
            <a:off x="1599705" y="3187240"/>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60</a:t>
            </a:r>
          </a:p>
        </p:txBody>
      </p:sp>
      <p:sp>
        <p:nvSpPr>
          <p:cNvPr id="43" name="TextBox 42">
            <a:extLst>
              <a:ext uri="{FF2B5EF4-FFF2-40B4-BE49-F238E27FC236}">
                <a16:creationId xmlns:a16="http://schemas.microsoft.com/office/drawing/2014/main" id="{B714240A-17EA-F1C0-26DF-617E088FDF55}"/>
              </a:ext>
            </a:extLst>
          </p:cNvPr>
          <p:cNvSpPr txBox="1"/>
          <p:nvPr/>
        </p:nvSpPr>
        <p:spPr bwMode="auto">
          <a:xfrm>
            <a:off x="1599705" y="3756817"/>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40</a:t>
            </a:r>
          </a:p>
        </p:txBody>
      </p:sp>
      <p:sp>
        <p:nvSpPr>
          <p:cNvPr id="44" name="TextBox 43">
            <a:extLst>
              <a:ext uri="{FF2B5EF4-FFF2-40B4-BE49-F238E27FC236}">
                <a16:creationId xmlns:a16="http://schemas.microsoft.com/office/drawing/2014/main" id="{C5F703BA-0A21-444D-E2DF-EFEECB8B5A33}"/>
              </a:ext>
            </a:extLst>
          </p:cNvPr>
          <p:cNvSpPr txBox="1"/>
          <p:nvPr/>
        </p:nvSpPr>
        <p:spPr bwMode="auto">
          <a:xfrm>
            <a:off x="1616448" y="432427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20</a:t>
            </a:r>
          </a:p>
        </p:txBody>
      </p:sp>
      <p:sp>
        <p:nvSpPr>
          <p:cNvPr id="45" name="TextBox 44">
            <a:extLst>
              <a:ext uri="{FF2B5EF4-FFF2-40B4-BE49-F238E27FC236}">
                <a16:creationId xmlns:a16="http://schemas.microsoft.com/office/drawing/2014/main" id="{20A77686-78F3-085C-A1CF-4E6F390BC27E}"/>
              </a:ext>
            </a:extLst>
          </p:cNvPr>
          <p:cNvSpPr txBox="1"/>
          <p:nvPr/>
        </p:nvSpPr>
        <p:spPr bwMode="auto">
          <a:xfrm>
            <a:off x="1733467" y="4893850"/>
            <a:ext cx="301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p:txBody>
      </p:sp>
      <p:sp>
        <p:nvSpPr>
          <p:cNvPr id="46" name="TextBox 45">
            <a:extLst>
              <a:ext uri="{FF2B5EF4-FFF2-40B4-BE49-F238E27FC236}">
                <a16:creationId xmlns:a16="http://schemas.microsoft.com/office/drawing/2014/main" id="{DE42537D-A8A5-2788-E9B3-8863059DC951}"/>
              </a:ext>
            </a:extLst>
          </p:cNvPr>
          <p:cNvSpPr txBox="1"/>
          <p:nvPr/>
        </p:nvSpPr>
        <p:spPr bwMode="auto">
          <a:xfrm rot="16200000">
            <a:off x="1084806" y="3446707"/>
            <a:ext cx="814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OS (%)</a:t>
            </a:r>
          </a:p>
        </p:txBody>
      </p:sp>
      <p:sp>
        <p:nvSpPr>
          <p:cNvPr id="47" name="TextBox 46">
            <a:extLst>
              <a:ext uri="{FF2B5EF4-FFF2-40B4-BE49-F238E27FC236}">
                <a16:creationId xmlns:a16="http://schemas.microsoft.com/office/drawing/2014/main" id="{33C23740-8ADD-2C6A-BC59-5B5DEED6645E}"/>
              </a:ext>
            </a:extLst>
          </p:cNvPr>
          <p:cNvSpPr txBox="1"/>
          <p:nvPr/>
        </p:nvSpPr>
        <p:spPr bwMode="auto">
          <a:xfrm>
            <a:off x="1905408" y="5100797"/>
            <a:ext cx="301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p:txBody>
      </p:sp>
      <p:sp>
        <p:nvSpPr>
          <p:cNvPr id="48" name="TextBox 47">
            <a:extLst>
              <a:ext uri="{FF2B5EF4-FFF2-40B4-BE49-F238E27FC236}">
                <a16:creationId xmlns:a16="http://schemas.microsoft.com/office/drawing/2014/main" id="{30693274-AFA3-0B42-C04A-B6CE0BF0E286}"/>
              </a:ext>
            </a:extLst>
          </p:cNvPr>
          <p:cNvSpPr txBox="1"/>
          <p:nvPr/>
        </p:nvSpPr>
        <p:spPr bwMode="auto">
          <a:xfrm>
            <a:off x="2411864" y="5100797"/>
            <a:ext cx="301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a:t>
            </a:r>
          </a:p>
        </p:txBody>
      </p:sp>
      <p:sp>
        <p:nvSpPr>
          <p:cNvPr id="49" name="TextBox 48">
            <a:extLst>
              <a:ext uri="{FF2B5EF4-FFF2-40B4-BE49-F238E27FC236}">
                <a16:creationId xmlns:a16="http://schemas.microsoft.com/office/drawing/2014/main" id="{F31B05CC-E9CE-C04D-A7DC-833A800A4C16}"/>
              </a:ext>
            </a:extLst>
          </p:cNvPr>
          <p:cNvSpPr txBox="1"/>
          <p:nvPr/>
        </p:nvSpPr>
        <p:spPr bwMode="auto">
          <a:xfrm>
            <a:off x="2882792" y="5100797"/>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12</a:t>
            </a:r>
          </a:p>
        </p:txBody>
      </p:sp>
      <p:sp>
        <p:nvSpPr>
          <p:cNvPr id="50" name="TextBox 49">
            <a:extLst>
              <a:ext uri="{FF2B5EF4-FFF2-40B4-BE49-F238E27FC236}">
                <a16:creationId xmlns:a16="http://schemas.microsoft.com/office/drawing/2014/main" id="{DDF0D094-E123-8671-8BD0-FDD1DE18F1D2}"/>
              </a:ext>
            </a:extLst>
          </p:cNvPr>
          <p:cNvSpPr txBox="1"/>
          <p:nvPr/>
        </p:nvSpPr>
        <p:spPr bwMode="auto">
          <a:xfrm>
            <a:off x="3401688" y="5100797"/>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18</a:t>
            </a:r>
          </a:p>
        </p:txBody>
      </p:sp>
      <p:sp>
        <p:nvSpPr>
          <p:cNvPr id="51" name="TextBox 50">
            <a:extLst>
              <a:ext uri="{FF2B5EF4-FFF2-40B4-BE49-F238E27FC236}">
                <a16:creationId xmlns:a16="http://schemas.microsoft.com/office/drawing/2014/main" id="{9F1CF71B-CC3C-530F-8C88-F4B30DC9D1EE}"/>
              </a:ext>
            </a:extLst>
          </p:cNvPr>
          <p:cNvSpPr txBox="1"/>
          <p:nvPr/>
        </p:nvSpPr>
        <p:spPr bwMode="auto">
          <a:xfrm>
            <a:off x="3935629" y="509408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24</a:t>
            </a:r>
          </a:p>
        </p:txBody>
      </p:sp>
      <p:sp>
        <p:nvSpPr>
          <p:cNvPr id="52" name="TextBox 51">
            <a:extLst>
              <a:ext uri="{FF2B5EF4-FFF2-40B4-BE49-F238E27FC236}">
                <a16:creationId xmlns:a16="http://schemas.microsoft.com/office/drawing/2014/main" id="{64844832-2FCD-2E31-B844-EE301AD70F6E}"/>
              </a:ext>
            </a:extLst>
          </p:cNvPr>
          <p:cNvSpPr txBox="1"/>
          <p:nvPr/>
        </p:nvSpPr>
        <p:spPr bwMode="auto">
          <a:xfrm>
            <a:off x="4442085" y="509408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30</a:t>
            </a:r>
          </a:p>
        </p:txBody>
      </p:sp>
      <p:sp>
        <p:nvSpPr>
          <p:cNvPr id="53" name="TextBox 52">
            <a:extLst>
              <a:ext uri="{FF2B5EF4-FFF2-40B4-BE49-F238E27FC236}">
                <a16:creationId xmlns:a16="http://schemas.microsoft.com/office/drawing/2014/main" id="{37F5A791-0F34-2741-D9A2-0E3EA6F9DB07}"/>
              </a:ext>
            </a:extLst>
          </p:cNvPr>
          <p:cNvSpPr txBox="1"/>
          <p:nvPr/>
        </p:nvSpPr>
        <p:spPr bwMode="auto">
          <a:xfrm>
            <a:off x="4971522" y="509408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36</a:t>
            </a:r>
          </a:p>
        </p:txBody>
      </p:sp>
      <p:sp>
        <p:nvSpPr>
          <p:cNvPr id="54" name="TextBox 53">
            <a:extLst>
              <a:ext uri="{FF2B5EF4-FFF2-40B4-BE49-F238E27FC236}">
                <a16:creationId xmlns:a16="http://schemas.microsoft.com/office/drawing/2014/main" id="{8C3E166F-571E-316D-A6F3-6F7A528D8F85}"/>
              </a:ext>
            </a:extLst>
          </p:cNvPr>
          <p:cNvSpPr txBox="1"/>
          <p:nvPr/>
        </p:nvSpPr>
        <p:spPr bwMode="auto">
          <a:xfrm>
            <a:off x="5496638" y="509408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42</a:t>
            </a:r>
          </a:p>
        </p:txBody>
      </p:sp>
      <p:sp>
        <p:nvSpPr>
          <p:cNvPr id="55" name="TextBox 54">
            <a:extLst>
              <a:ext uri="{FF2B5EF4-FFF2-40B4-BE49-F238E27FC236}">
                <a16:creationId xmlns:a16="http://schemas.microsoft.com/office/drawing/2014/main" id="{8B2924D1-9C61-8E5B-3FB4-F94825C47854}"/>
              </a:ext>
            </a:extLst>
          </p:cNvPr>
          <p:cNvSpPr txBox="1"/>
          <p:nvPr/>
        </p:nvSpPr>
        <p:spPr bwMode="auto">
          <a:xfrm>
            <a:off x="6021728" y="5094577"/>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48</a:t>
            </a:r>
          </a:p>
        </p:txBody>
      </p:sp>
      <p:sp>
        <p:nvSpPr>
          <p:cNvPr id="56" name="TextBox 55">
            <a:extLst>
              <a:ext uri="{FF2B5EF4-FFF2-40B4-BE49-F238E27FC236}">
                <a16:creationId xmlns:a16="http://schemas.microsoft.com/office/drawing/2014/main" id="{2E30F53F-3AA2-ABC3-EECB-622447CF401A}"/>
              </a:ext>
            </a:extLst>
          </p:cNvPr>
          <p:cNvSpPr txBox="1"/>
          <p:nvPr/>
        </p:nvSpPr>
        <p:spPr bwMode="auto">
          <a:xfrm>
            <a:off x="6528184" y="5094577"/>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54</a:t>
            </a:r>
          </a:p>
        </p:txBody>
      </p:sp>
      <p:sp>
        <p:nvSpPr>
          <p:cNvPr id="57" name="TextBox 56">
            <a:extLst>
              <a:ext uri="{FF2B5EF4-FFF2-40B4-BE49-F238E27FC236}">
                <a16:creationId xmlns:a16="http://schemas.microsoft.com/office/drawing/2014/main" id="{BB80F6CD-967E-B26D-3392-015B6D81A8A0}"/>
              </a:ext>
            </a:extLst>
          </p:cNvPr>
          <p:cNvSpPr txBox="1"/>
          <p:nvPr/>
        </p:nvSpPr>
        <p:spPr bwMode="auto">
          <a:xfrm>
            <a:off x="7057621" y="5094577"/>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60</a:t>
            </a:r>
          </a:p>
        </p:txBody>
      </p:sp>
      <p:sp>
        <p:nvSpPr>
          <p:cNvPr id="58" name="TextBox 57">
            <a:extLst>
              <a:ext uri="{FF2B5EF4-FFF2-40B4-BE49-F238E27FC236}">
                <a16:creationId xmlns:a16="http://schemas.microsoft.com/office/drawing/2014/main" id="{D94B8D35-A14D-6367-905F-A5FB7292E6C0}"/>
              </a:ext>
            </a:extLst>
          </p:cNvPr>
          <p:cNvSpPr txBox="1"/>
          <p:nvPr/>
        </p:nvSpPr>
        <p:spPr bwMode="auto">
          <a:xfrm>
            <a:off x="7576517" y="5094577"/>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66</a:t>
            </a:r>
          </a:p>
        </p:txBody>
      </p:sp>
      <p:sp>
        <p:nvSpPr>
          <p:cNvPr id="59" name="TextBox 58">
            <a:extLst>
              <a:ext uri="{FF2B5EF4-FFF2-40B4-BE49-F238E27FC236}">
                <a16:creationId xmlns:a16="http://schemas.microsoft.com/office/drawing/2014/main" id="{01FC5347-B074-37F6-1CAC-66846688E686}"/>
              </a:ext>
            </a:extLst>
          </p:cNvPr>
          <p:cNvSpPr txBox="1"/>
          <p:nvPr/>
        </p:nvSpPr>
        <p:spPr bwMode="auto">
          <a:xfrm>
            <a:off x="8110458" y="508786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72</a:t>
            </a:r>
          </a:p>
        </p:txBody>
      </p:sp>
      <p:sp>
        <p:nvSpPr>
          <p:cNvPr id="60" name="TextBox 59">
            <a:extLst>
              <a:ext uri="{FF2B5EF4-FFF2-40B4-BE49-F238E27FC236}">
                <a16:creationId xmlns:a16="http://schemas.microsoft.com/office/drawing/2014/main" id="{E2F5E49C-0955-B8DC-F2FD-5BF603693DD3}"/>
              </a:ext>
            </a:extLst>
          </p:cNvPr>
          <p:cNvSpPr txBox="1"/>
          <p:nvPr/>
        </p:nvSpPr>
        <p:spPr bwMode="auto">
          <a:xfrm>
            <a:off x="8616914" y="508786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78</a:t>
            </a:r>
          </a:p>
        </p:txBody>
      </p:sp>
      <p:sp>
        <p:nvSpPr>
          <p:cNvPr id="61" name="TextBox 60">
            <a:extLst>
              <a:ext uri="{FF2B5EF4-FFF2-40B4-BE49-F238E27FC236}">
                <a16:creationId xmlns:a16="http://schemas.microsoft.com/office/drawing/2014/main" id="{C4D3F1D5-A8FB-B869-3188-4B52325A8E31}"/>
              </a:ext>
            </a:extLst>
          </p:cNvPr>
          <p:cNvSpPr txBox="1"/>
          <p:nvPr/>
        </p:nvSpPr>
        <p:spPr bwMode="auto">
          <a:xfrm>
            <a:off x="9146351" y="508786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84</a:t>
            </a:r>
          </a:p>
        </p:txBody>
      </p:sp>
      <p:sp>
        <p:nvSpPr>
          <p:cNvPr id="62" name="TextBox 61">
            <a:extLst>
              <a:ext uri="{FF2B5EF4-FFF2-40B4-BE49-F238E27FC236}">
                <a16:creationId xmlns:a16="http://schemas.microsoft.com/office/drawing/2014/main" id="{B582B3F2-3EDE-44C1-9239-6730DC5A662D}"/>
              </a:ext>
            </a:extLst>
          </p:cNvPr>
          <p:cNvSpPr txBox="1"/>
          <p:nvPr/>
        </p:nvSpPr>
        <p:spPr bwMode="auto">
          <a:xfrm>
            <a:off x="9671467" y="508786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90</a:t>
            </a:r>
          </a:p>
        </p:txBody>
      </p:sp>
      <p:sp>
        <p:nvSpPr>
          <p:cNvPr id="63" name="TextBox 62">
            <a:extLst>
              <a:ext uri="{FF2B5EF4-FFF2-40B4-BE49-F238E27FC236}">
                <a16:creationId xmlns:a16="http://schemas.microsoft.com/office/drawing/2014/main" id="{3A288FFA-9274-464B-FC64-D31535CBED00}"/>
              </a:ext>
            </a:extLst>
          </p:cNvPr>
          <p:cNvSpPr txBox="1"/>
          <p:nvPr/>
        </p:nvSpPr>
        <p:spPr bwMode="auto">
          <a:xfrm>
            <a:off x="5744177" y="5387930"/>
            <a:ext cx="510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Mo</a:t>
            </a:r>
          </a:p>
        </p:txBody>
      </p:sp>
      <p:sp>
        <p:nvSpPr>
          <p:cNvPr id="81" name="TextBox 80">
            <a:extLst>
              <a:ext uri="{FF2B5EF4-FFF2-40B4-BE49-F238E27FC236}">
                <a16:creationId xmlns:a16="http://schemas.microsoft.com/office/drawing/2014/main" id="{118CB70F-CDB6-A2E9-8BC4-7F2412A3B28D}"/>
              </a:ext>
            </a:extLst>
          </p:cNvPr>
          <p:cNvSpPr txBox="1"/>
          <p:nvPr/>
        </p:nvSpPr>
        <p:spPr bwMode="auto">
          <a:xfrm>
            <a:off x="5875799" y="2231019"/>
            <a:ext cx="1468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Median OS, mo</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95% CI</a:t>
            </a:r>
          </a:p>
        </p:txBody>
      </p:sp>
      <p:sp>
        <p:nvSpPr>
          <p:cNvPr id="82" name="TextBox 81">
            <a:extLst>
              <a:ext uri="{FF2B5EF4-FFF2-40B4-BE49-F238E27FC236}">
                <a16:creationId xmlns:a16="http://schemas.microsoft.com/office/drawing/2014/main" id="{D8BFDBA9-7F64-008E-70DE-330A4ECE0CB7}"/>
              </a:ext>
            </a:extLst>
          </p:cNvPr>
          <p:cNvSpPr txBox="1"/>
          <p:nvPr/>
        </p:nvSpPr>
        <p:spPr bwMode="auto">
          <a:xfrm>
            <a:off x="7396444" y="1494587"/>
            <a:ext cx="98264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1" i="0" u="none" strike="noStrike" kern="1200" cap="none" spc="0" normalizeH="0" baseline="0" noProof="0">
                <a:ln>
                  <a:noFill/>
                </a:ln>
                <a:solidFill>
                  <a:srgbClr val="015873"/>
                </a:solidFill>
                <a:effectLst/>
                <a:uLnTx/>
                <a:uFillTx/>
                <a:latin typeface="Calibri" panose="020F0502020204030204" pitchFamily="34" charset="0"/>
                <a:ea typeface="+mn-ea"/>
                <a:cs typeface="+mn-cs"/>
              </a:rPr>
              <a:t>Cohort 1</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1" i="0" u="none" strike="noStrike" kern="1200" cap="none" spc="0" normalizeH="0" baseline="0" noProof="0">
                <a:ln>
                  <a:noFill/>
                </a:ln>
                <a:solidFill>
                  <a:srgbClr val="015873"/>
                </a:solidFill>
                <a:effectLst/>
                <a:uLnTx/>
                <a:uFillTx/>
                <a:latin typeface="Calibri" panose="020F0502020204030204" pitchFamily="34" charset="0"/>
                <a:ea typeface="+mn-ea"/>
                <a:cs typeface="+mn-cs"/>
              </a:rPr>
              <a:t>2L+ Nivo</a:t>
            </a:r>
            <a:r>
              <a:rPr kumimoji="0" lang="en-US" sz="1600" b="1" i="0" u="none" strike="noStrike" kern="1200" cap="none" spc="0" normalizeH="0" baseline="30000" noProof="0">
                <a:ln>
                  <a:noFill/>
                </a:ln>
                <a:solidFill>
                  <a:srgbClr val="015873"/>
                </a:solidFill>
                <a:effectLst/>
                <a:uLnTx/>
                <a:uFillTx/>
                <a:latin typeface="Calibri" panose="020F0502020204030204" pitchFamily="34" charset="0"/>
                <a:ea typeface="+mn-ea"/>
                <a:cs typeface="+mn-cs"/>
              </a:rPr>
              <a:t>*</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 = 74)</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44.2</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20.9-75.1</a:t>
            </a:r>
          </a:p>
        </p:txBody>
      </p:sp>
      <p:sp>
        <p:nvSpPr>
          <p:cNvPr id="83" name="TextBox 82">
            <a:extLst>
              <a:ext uri="{FF2B5EF4-FFF2-40B4-BE49-F238E27FC236}">
                <a16:creationId xmlns:a16="http://schemas.microsoft.com/office/drawing/2014/main" id="{94F3FB28-616F-6B8C-192A-A82BF02393AE}"/>
              </a:ext>
            </a:extLst>
          </p:cNvPr>
          <p:cNvSpPr txBox="1"/>
          <p:nvPr/>
        </p:nvSpPr>
        <p:spPr bwMode="auto">
          <a:xfrm>
            <a:off x="8310380" y="1492355"/>
            <a:ext cx="13930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Cohort 2</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2L+ Nivo + Ipi</a:t>
            </a:r>
            <a:r>
              <a:rPr kumimoji="0" lang="en-US" sz="1600" b="1" i="0" u="none" strike="noStrike" kern="1200" cap="none" spc="0" normalizeH="0" baseline="30000" noProof="0" dirty="0">
                <a:ln>
                  <a:noFill/>
                </a:ln>
                <a:solidFill>
                  <a:srgbClr val="E1471D"/>
                </a:solidFill>
                <a:effectLst/>
                <a:uLnTx/>
                <a:uFillTx/>
                <a:latin typeface="Calibri" panose="020F0502020204030204" pitchFamily="34" charset="0"/>
                <a:ea typeface="+mn-ea"/>
                <a:cs typeface="+mn-cs"/>
              </a:rPr>
              <a:t>*</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119)</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NR</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a:t>
            </a:r>
          </a:p>
        </p:txBody>
      </p:sp>
      <p:sp>
        <p:nvSpPr>
          <p:cNvPr id="84" name="TextBox 83">
            <a:extLst>
              <a:ext uri="{FF2B5EF4-FFF2-40B4-BE49-F238E27FC236}">
                <a16:creationId xmlns:a16="http://schemas.microsoft.com/office/drawing/2014/main" id="{375142E2-6311-A8AA-A47E-26723C8F7D21}"/>
              </a:ext>
            </a:extLst>
          </p:cNvPr>
          <p:cNvSpPr txBox="1"/>
          <p:nvPr/>
        </p:nvSpPr>
        <p:spPr bwMode="auto">
          <a:xfrm>
            <a:off x="9663391" y="1490123"/>
            <a:ext cx="12936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1" i="0" u="none" strike="noStrike" kern="1200" cap="none" spc="0" normalizeH="0" baseline="0" noProof="0">
                <a:ln>
                  <a:noFill/>
                </a:ln>
                <a:solidFill>
                  <a:srgbClr val="00823B"/>
                </a:solidFill>
                <a:effectLst/>
                <a:uLnTx/>
                <a:uFillTx/>
                <a:latin typeface="Calibri" panose="020F0502020204030204" pitchFamily="34" charset="0"/>
                <a:ea typeface="+mn-ea"/>
                <a:cs typeface="+mn-cs"/>
              </a:rPr>
              <a:t>Cohort 3</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1" i="0" u="none" strike="noStrike" kern="1200" cap="none" spc="0" normalizeH="0" baseline="0" noProof="0">
                <a:ln>
                  <a:noFill/>
                </a:ln>
                <a:solidFill>
                  <a:srgbClr val="00823B"/>
                </a:solidFill>
                <a:effectLst/>
                <a:uLnTx/>
                <a:uFillTx/>
                <a:latin typeface="Calibri" panose="020F0502020204030204" pitchFamily="34" charset="0"/>
                <a:ea typeface="+mn-ea"/>
                <a:cs typeface="+mn-cs"/>
              </a:rPr>
              <a:t>1L Nivo + Ipi</a:t>
            </a:r>
            <a:r>
              <a:rPr kumimoji="0" lang="en-US" sz="1600" b="1" i="0" u="none" strike="noStrike" kern="1200" cap="none" spc="0" normalizeH="0" baseline="30000" noProof="0">
                <a:ln>
                  <a:noFill/>
                </a:ln>
                <a:solidFill>
                  <a:srgbClr val="00823B"/>
                </a:solidFill>
                <a:effectLst/>
                <a:uLnTx/>
                <a:uFillTx/>
                <a:latin typeface="Calibri" panose="020F0502020204030204" pitchFamily="34" charset="0"/>
                <a:ea typeface="+mn-ea"/>
                <a:cs typeface="+mn-cs"/>
              </a:rPr>
              <a:t>*</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 = 45)</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NR</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NE</a:t>
            </a:r>
          </a:p>
        </p:txBody>
      </p:sp>
      <p:cxnSp>
        <p:nvCxnSpPr>
          <p:cNvPr id="85" name="Straight Connector 84">
            <a:extLst>
              <a:ext uri="{FF2B5EF4-FFF2-40B4-BE49-F238E27FC236}">
                <a16:creationId xmlns:a16="http://schemas.microsoft.com/office/drawing/2014/main" id="{2772FEDC-956A-5092-0F0F-AB858F380B2A}"/>
              </a:ext>
            </a:extLst>
          </p:cNvPr>
          <p:cNvCxnSpPr/>
          <p:nvPr/>
        </p:nvCxnSpPr>
        <p:spPr bwMode="auto">
          <a:xfrm>
            <a:off x="7344017" y="2020319"/>
            <a:ext cx="3635437" cy="0"/>
          </a:xfrm>
          <a:prstGeom prst="line">
            <a:avLst/>
          </a:prstGeom>
          <a:noFill/>
          <a:ln w="19050" cap="flat" cmpd="sng" algn="ctr">
            <a:solidFill>
              <a:schemeClr val="bg1"/>
            </a:solidFill>
            <a:prstDash val="solid"/>
            <a:round/>
            <a:headEnd type="none" w="med" len="med"/>
            <a:tailEnd type="none" w="med" len="med"/>
          </a:ln>
          <a:effectLst/>
        </p:spPr>
      </p:cxnSp>
      <p:sp>
        <p:nvSpPr>
          <p:cNvPr id="87" name="Isosceles Triangle 86">
            <a:extLst>
              <a:ext uri="{FF2B5EF4-FFF2-40B4-BE49-F238E27FC236}">
                <a16:creationId xmlns:a16="http://schemas.microsoft.com/office/drawing/2014/main" id="{076F9F8E-FF3C-178E-DF47-1A03D5909A13}"/>
              </a:ext>
            </a:extLst>
          </p:cNvPr>
          <p:cNvSpPr/>
          <p:nvPr/>
        </p:nvSpPr>
        <p:spPr bwMode="auto">
          <a:xfrm>
            <a:off x="7790071" y="3765962"/>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8" name="Isosceles Triangle 87">
            <a:extLst>
              <a:ext uri="{FF2B5EF4-FFF2-40B4-BE49-F238E27FC236}">
                <a16:creationId xmlns:a16="http://schemas.microsoft.com/office/drawing/2014/main" id="{A71A580A-1F5E-625D-1D4E-3797C2CB5A96}"/>
              </a:ext>
            </a:extLst>
          </p:cNvPr>
          <p:cNvSpPr/>
          <p:nvPr/>
        </p:nvSpPr>
        <p:spPr bwMode="auto">
          <a:xfrm>
            <a:off x="7831700" y="3763082"/>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9" name="Isosceles Triangle 88">
            <a:extLst>
              <a:ext uri="{FF2B5EF4-FFF2-40B4-BE49-F238E27FC236}">
                <a16:creationId xmlns:a16="http://schemas.microsoft.com/office/drawing/2014/main" id="{80E0C80F-D647-1685-222C-FC5E8D8BE6B2}"/>
              </a:ext>
            </a:extLst>
          </p:cNvPr>
          <p:cNvSpPr/>
          <p:nvPr/>
        </p:nvSpPr>
        <p:spPr bwMode="auto">
          <a:xfrm>
            <a:off x="8119470" y="3872579"/>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90" name="Isosceles Triangle 89">
            <a:extLst>
              <a:ext uri="{FF2B5EF4-FFF2-40B4-BE49-F238E27FC236}">
                <a16:creationId xmlns:a16="http://schemas.microsoft.com/office/drawing/2014/main" id="{1FC2889F-0761-1A58-06FF-70E15C19AF92}"/>
              </a:ext>
            </a:extLst>
          </p:cNvPr>
          <p:cNvSpPr/>
          <p:nvPr/>
        </p:nvSpPr>
        <p:spPr bwMode="auto">
          <a:xfrm>
            <a:off x="7857636" y="3763082"/>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91" name="Isosceles Triangle 90">
            <a:extLst>
              <a:ext uri="{FF2B5EF4-FFF2-40B4-BE49-F238E27FC236}">
                <a16:creationId xmlns:a16="http://schemas.microsoft.com/office/drawing/2014/main" id="{0EAE12E8-9AB7-5327-433E-3D847AC2EF49}"/>
              </a:ext>
            </a:extLst>
          </p:cNvPr>
          <p:cNvSpPr/>
          <p:nvPr/>
        </p:nvSpPr>
        <p:spPr bwMode="auto">
          <a:xfrm>
            <a:off x="7868014" y="3805742"/>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96" name="Isosceles Triangle 95">
            <a:extLst>
              <a:ext uri="{FF2B5EF4-FFF2-40B4-BE49-F238E27FC236}">
                <a16:creationId xmlns:a16="http://schemas.microsoft.com/office/drawing/2014/main" id="{23223126-04EA-79B2-8DC2-954B46FCA466}"/>
              </a:ext>
            </a:extLst>
          </p:cNvPr>
          <p:cNvSpPr/>
          <p:nvPr/>
        </p:nvSpPr>
        <p:spPr bwMode="auto">
          <a:xfrm>
            <a:off x="7959871" y="3809860"/>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97" name="Isosceles Triangle 96">
            <a:extLst>
              <a:ext uri="{FF2B5EF4-FFF2-40B4-BE49-F238E27FC236}">
                <a16:creationId xmlns:a16="http://schemas.microsoft.com/office/drawing/2014/main" id="{DAE5965C-0662-50BA-F48A-EA97831C927B}"/>
              </a:ext>
            </a:extLst>
          </p:cNvPr>
          <p:cNvSpPr/>
          <p:nvPr/>
        </p:nvSpPr>
        <p:spPr bwMode="auto">
          <a:xfrm>
            <a:off x="7931442" y="3811183"/>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98" name="Isosceles Triangle 97">
            <a:extLst>
              <a:ext uri="{FF2B5EF4-FFF2-40B4-BE49-F238E27FC236}">
                <a16:creationId xmlns:a16="http://schemas.microsoft.com/office/drawing/2014/main" id="{FC6DB739-BDD1-FB6B-1AA3-BF55BC4193E0}"/>
              </a:ext>
            </a:extLst>
          </p:cNvPr>
          <p:cNvSpPr/>
          <p:nvPr/>
        </p:nvSpPr>
        <p:spPr bwMode="auto">
          <a:xfrm>
            <a:off x="7905227" y="3812440"/>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99" name="Isosceles Triangle 98">
            <a:extLst>
              <a:ext uri="{FF2B5EF4-FFF2-40B4-BE49-F238E27FC236}">
                <a16:creationId xmlns:a16="http://schemas.microsoft.com/office/drawing/2014/main" id="{6DF1E299-4545-1DE9-F453-F91F2D4A724A}"/>
              </a:ext>
            </a:extLst>
          </p:cNvPr>
          <p:cNvSpPr/>
          <p:nvPr/>
        </p:nvSpPr>
        <p:spPr bwMode="auto">
          <a:xfrm>
            <a:off x="8051737" y="3873921"/>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00" name="Isosceles Triangle 99">
            <a:extLst>
              <a:ext uri="{FF2B5EF4-FFF2-40B4-BE49-F238E27FC236}">
                <a16:creationId xmlns:a16="http://schemas.microsoft.com/office/drawing/2014/main" id="{E0BE9E57-3CBD-7F40-D789-287E464B23AF}"/>
              </a:ext>
            </a:extLst>
          </p:cNvPr>
          <p:cNvSpPr/>
          <p:nvPr/>
        </p:nvSpPr>
        <p:spPr bwMode="auto">
          <a:xfrm>
            <a:off x="8003036" y="3871410"/>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01" name="Isosceles Triangle 100">
            <a:extLst>
              <a:ext uri="{FF2B5EF4-FFF2-40B4-BE49-F238E27FC236}">
                <a16:creationId xmlns:a16="http://schemas.microsoft.com/office/drawing/2014/main" id="{C1F2CE57-0368-DC2E-7BA8-8471186C74AA}"/>
              </a:ext>
            </a:extLst>
          </p:cNvPr>
          <p:cNvSpPr/>
          <p:nvPr/>
        </p:nvSpPr>
        <p:spPr bwMode="auto">
          <a:xfrm>
            <a:off x="8180526" y="3870593"/>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02" name="Isosceles Triangle 101">
            <a:extLst>
              <a:ext uri="{FF2B5EF4-FFF2-40B4-BE49-F238E27FC236}">
                <a16:creationId xmlns:a16="http://schemas.microsoft.com/office/drawing/2014/main" id="{BD3EE548-0FD9-D83D-3DCB-20F9601F073A}"/>
              </a:ext>
            </a:extLst>
          </p:cNvPr>
          <p:cNvSpPr/>
          <p:nvPr/>
        </p:nvSpPr>
        <p:spPr bwMode="auto">
          <a:xfrm>
            <a:off x="8941915" y="3969841"/>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03" name="Isosceles Triangle 102">
            <a:extLst>
              <a:ext uri="{FF2B5EF4-FFF2-40B4-BE49-F238E27FC236}">
                <a16:creationId xmlns:a16="http://schemas.microsoft.com/office/drawing/2014/main" id="{2ED05A8A-F4E1-73A8-D3C3-33EFCA322542}"/>
              </a:ext>
            </a:extLst>
          </p:cNvPr>
          <p:cNvSpPr/>
          <p:nvPr/>
        </p:nvSpPr>
        <p:spPr bwMode="auto">
          <a:xfrm>
            <a:off x="8951938" y="3969841"/>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04" name="Isosceles Triangle 103">
            <a:extLst>
              <a:ext uri="{FF2B5EF4-FFF2-40B4-BE49-F238E27FC236}">
                <a16:creationId xmlns:a16="http://schemas.microsoft.com/office/drawing/2014/main" id="{645BFA34-B6CB-AD78-2FBE-67D751DCF30A}"/>
              </a:ext>
            </a:extLst>
          </p:cNvPr>
          <p:cNvSpPr/>
          <p:nvPr/>
        </p:nvSpPr>
        <p:spPr bwMode="auto">
          <a:xfrm>
            <a:off x="8998555" y="3969841"/>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05" name="Isosceles Triangle 104">
            <a:extLst>
              <a:ext uri="{FF2B5EF4-FFF2-40B4-BE49-F238E27FC236}">
                <a16:creationId xmlns:a16="http://schemas.microsoft.com/office/drawing/2014/main" id="{652DF491-06BD-6B2D-D32A-96026042AC1B}"/>
              </a:ext>
            </a:extLst>
          </p:cNvPr>
          <p:cNvSpPr/>
          <p:nvPr/>
        </p:nvSpPr>
        <p:spPr bwMode="auto">
          <a:xfrm>
            <a:off x="8692424" y="3969841"/>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06" name="Isosceles Triangle 105">
            <a:extLst>
              <a:ext uri="{FF2B5EF4-FFF2-40B4-BE49-F238E27FC236}">
                <a16:creationId xmlns:a16="http://schemas.microsoft.com/office/drawing/2014/main" id="{B746C4DF-BAA7-6326-DB42-C51A8FA8146D}"/>
              </a:ext>
            </a:extLst>
          </p:cNvPr>
          <p:cNvSpPr/>
          <p:nvPr/>
        </p:nvSpPr>
        <p:spPr bwMode="auto">
          <a:xfrm>
            <a:off x="9232849" y="3969841"/>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07" name="Isosceles Triangle 106">
            <a:extLst>
              <a:ext uri="{FF2B5EF4-FFF2-40B4-BE49-F238E27FC236}">
                <a16:creationId xmlns:a16="http://schemas.microsoft.com/office/drawing/2014/main" id="{B7FFC2F5-06DB-1B9A-8B68-04F0AC5A5B5B}"/>
              </a:ext>
            </a:extLst>
          </p:cNvPr>
          <p:cNvSpPr/>
          <p:nvPr/>
        </p:nvSpPr>
        <p:spPr bwMode="auto">
          <a:xfrm>
            <a:off x="9258896" y="3969841"/>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08" name="Isosceles Triangle 107">
            <a:extLst>
              <a:ext uri="{FF2B5EF4-FFF2-40B4-BE49-F238E27FC236}">
                <a16:creationId xmlns:a16="http://schemas.microsoft.com/office/drawing/2014/main" id="{4A5F5145-45EA-6E3C-4853-BD9635FF2587}"/>
              </a:ext>
            </a:extLst>
          </p:cNvPr>
          <p:cNvSpPr/>
          <p:nvPr/>
        </p:nvSpPr>
        <p:spPr bwMode="auto">
          <a:xfrm>
            <a:off x="9442598" y="3969841"/>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09" name="Isosceles Triangle 108">
            <a:extLst>
              <a:ext uri="{FF2B5EF4-FFF2-40B4-BE49-F238E27FC236}">
                <a16:creationId xmlns:a16="http://schemas.microsoft.com/office/drawing/2014/main" id="{3AA01AF9-C2D1-BF6E-B881-32A8667FCF34}"/>
              </a:ext>
            </a:extLst>
          </p:cNvPr>
          <p:cNvSpPr/>
          <p:nvPr/>
        </p:nvSpPr>
        <p:spPr bwMode="auto">
          <a:xfrm>
            <a:off x="9463446" y="3969841"/>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10" name="Isosceles Triangle 109">
            <a:extLst>
              <a:ext uri="{FF2B5EF4-FFF2-40B4-BE49-F238E27FC236}">
                <a16:creationId xmlns:a16="http://schemas.microsoft.com/office/drawing/2014/main" id="{E88EBB05-495D-FD57-5F0C-E9A4EC1C1993}"/>
              </a:ext>
            </a:extLst>
          </p:cNvPr>
          <p:cNvSpPr/>
          <p:nvPr/>
        </p:nvSpPr>
        <p:spPr bwMode="auto">
          <a:xfrm>
            <a:off x="9654905" y="3969841"/>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pSp>
        <p:nvGrpSpPr>
          <p:cNvPr id="184" name="Group 183">
            <a:extLst>
              <a:ext uri="{FF2B5EF4-FFF2-40B4-BE49-F238E27FC236}">
                <a16:creationId xmlns:a16="http://schemas.microsoft.com/office/drawing/2014/main" id="{DEAD1A56-C06E-B8C0-7C93-9B9150BF4DD4}"/>
              </a:ext>
            </a:extLst>
          </p:cNvPr>
          <p:cNvGrpSpPr/>
          <p:nvPr/>
        </p:nvGrpSpPr>
        <p:grpSpPr>
          <a:xfrm>
            <a:off x="2149745" y="2263607"/>
            <a:ext cx="4844167" cy="801628"/>
            <a:chOff x="2476700" y="1726636"/>
            <a:chExt cx="4844167" cy="801628"/>
          </a:xfrm>
        </p:grpSpPr>
        <p:sp>
          <p:nvSpPr>
            <p:cNvPr id="112" name="Rectangle 111">
              <a:extLst>
                <a:ext uri="{FF2B5EF4-FFF2-40B4-BE49-F238E27FC236}">
                  <a16:creationId xmlns:a16="http://schemas.microsoft.com/office/drawing/2014/main" id="{C90E2FBD-851E-C25A-6DBC-C3FFE9CCAD05}"/>
                </a:ext>
              </a:extLst>
            </p:cNvPr>
            <p:cNvSpPr/>
            <p:nvPr/>
          </p:nvSpPr>
          <p:spPr bwMode="auto">
            <a:xfrm>
              <a:off x="2476700" y="1726636"/>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13" name="Rectangle 112">
              <a:extLst>
                <a:ext uri="{FF2B5EF4-FFF2-40B4-BE49-F238E27FC236}">
                  <a16:creationId xmlns:a16="http://schemas.microsoft.com/office/drawing/2014/main" id="{4264E8D2-9E82-E369-9C83-46CAFDD2C5A9}"/>
                </a:ext>
              </a:extLst>
            </p:cNvPr>
            <p:cNvSpPr/>
            <p:nvPr/>
          </p:nvSpPr>
          <p:spPr bwMode="auto">
            <a:xfrm>
              <a:off x="3130039" y="2047906"/>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14" name="Rectangle 113">
              <a:extLst>
                <a:ext uri="{FF2B5EF4-FFF2-40B4-BE49-F238E27FC236}">
                  <a16:creationId xmlns:a16="http://schemas.microsoft.com/office/drawing/2014/main" id="{2DD0D09E-6905-272E-911C-D5A4EDE2256D}"/>
                </a:ext>
              </a:extLst>
            </p:cNvPr>
            <p:cNvSpPr/>
            <p:nvPr/>
          </p:nvSpPr>
          <p:spPr bwMode="auto">
            <a:xfrm>
              <a:off x="6219516" y="2449546"/>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15" name="Rectangle 114">
              <a:extLst>
                <a:ext uri="{FF2B5EF4-FFF2-40B4-BE49-F238E27FC236}">
                  <a16:creationId xmlns:a16="http://schemas.microsoft.com/office/drawing/2014/main" id="{93B5D6E9-5602-FB4C-075A-6CA3B47DF355}"/>
                </a:ext>
              </a:extLst>
            </p:cNvPr>
            <p:cNvSpPr/>
            <p:nvPr/>
          </p:nvSpPr>
          <p:spPr bwMode="auto">
            <a:xfrm>
              <a:off x="6728182" y="2450292"/>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16" name="Rectangle 115">
              <a:extLst>
                <a:ext uri="{FF2B5EF4-FFF2-40B4-BE49-F238E27FC236}">
                  <a16:creationId xmlns:a16="http://schemas.microsoft.com/office/drawing/2014/main" id="{7101CC31-86B3-96A6-22BB-242249C1082F}"/>
                </a:ext>
              </a:extLst>
            </p:cNvPr>
            <p:cNvSpPr/>
            <p:nvPr/>
          </p:nvSpPr>
          <p:spPr bwMode="auto">
            <a:xfrm>
              <a:off x="6544736" y="2450622"/>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17" name="Rectangle 116">
              <a:extLst>
                <a:ext uri="{FF2B5EF4-FFF2-40B4-BE49-F238E27FC236}">
                  <a16:creationId xmlns:a16="http://schemas.microsoft.com/office/drawing/2014/main" id="{94934ED3-626D-7CBA-628F-A98B9F497749}"/>
                </a:ext>
              </a:extLst>
            </p:cNvPr>
            <p:cNvSpPr/>
            <p:nvPr/>
          </p:nvSpPr>
          <p:spPr bwMode="auto">
            <a:xfrm>
              <a:off x="7030348" y="2450983"/>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18" name="Rectangle 117">
              <a:extLst>
                <a:ext uri="{FF2B5EF4-FFF2-40B4-BE49-F238E27FC236}">
                  <a16:creationId xmlns:a16="http://schemas.microsoft.com/office/drawing/2014/main" id="{4D109F8B-5B34-5065-E891-CF97946D83F1}"/>
                </a:ext>
              </a:extLst>
            </p:cNvPr>
            <p:cNvSpPr/>
            <p:nvPr/>
          </p:nvSpPr>
          <p:spPr bwMode="auto">
            <a:xfrm>
              <a:off x="6505706" y="2454792"/>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19" name="Rectangle 118">
              <a:extLst>
                <a:ext uri="{FF2B5EF4-FFF2-40B4-BE49-F238E27FC236}">
                  <a16:creationId xmlns:a16="http://schemas.microsoft.com/office/drawing/2014/main" id="{A998BF70-5493-C890-6015-FB6EC2B53131}"/>
                </a:ext>
              </a:extLst>
            </p:cNvPr>
            <p:cNvSpPr/>
            <p:nvPr/>
          </p:nvSpPr>
          <p:spPr bwMode="auto">
            <a:xfrm>
              <a:off x="6776009" y="2448218"/>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20" name="Rectangle 119">
              <a:extLst>
                <a:ext uri="{FF2B5EF4-FFF2-40B4-BE49-F238E27FC236}">
                  <a16:creationId xmlns:a16="http://schemas.microsoft.com/office/drawing/2014/main" id="{6BB73EAA-6EF9-1F22-C58F-F96BEEC308D0}"/>
                </a:ext>
              </a:extLst>
            </p:cNvPr>
            <p:cNvSpPr/>
            <p:nvPr/>
          </p:nvSpPr>
          <p:spPr bwMode="auto">
            <a:xfrm>
              <a:off x="7138910" y="2447377"/>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23" name="Rectangle 122">
              <a:extLst>
                <a:ext uri="{FF2B5EF4-FFF2-40B4-BE49-F238E27FC236}">
                  <a16:creationId xmlns:a16="http://schemas.microsoft.com/office/drawing/2014/main" id="{3B0A8BFF-A153-9DEC-9812-F8EE54084914}"/>
                </a:ext>
              </a:extLst>
            </p:cNvPr>
            <p:cNvSpPr/>
            <p:nvPr/>
          </p:nvSpPr>
          <p:spPr bwMode="auto">
            <a:xfrm>
              <a:off x="6581694" y="2449884"/>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24" name="Rectangle 123">
              <a:extLst>
                <a:ext uri="{FF2B5EF4-FFF2-40B4-BE49-F238E27FC236}">
                  <a16:creationId xmlns:a16="http://schemas.microsoft.com/office/drawing/2014/main" id="{28F78F2E-9C24-9FD9-CD53-FF9C493CE53B}"/>
                </a:ext>
              </a:extLst>
            </p:cNvPr>
            <p:cNvSpPr/>
            <p:nvPr/>
          </p:nvSpPr>
          <p:spPr bwMode="auto">
            <a:xfrm>
              <a:off x="6625601" y="2449649"/>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25" name="Rectangle 124">
              <a:extLst>
                <a:ext uri="{FF2B5EF4-FFF2-40B4-BE49-F238E27FC236}">
                  <a16:creationId xmlns:a16="http://schemas.microsoft.com/office/drawing/2014/main" id="{2B0E5E43-71DA-F336-8C1B-6629CD81C2E6}"/>
                </a:ext>
              </a:extLst>
            </p:cNvPr>
            <p:cNvSpPr/>
            <p:nvPr/>
          </p:nvSpPr>
          <p:spPr bwMode="auto">
            <a:xfrm>
              <a:off x="6674333" y="2449884"/>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26" name="Rectangle 125">
              <a:extLst>
                <a:ext uri="{FF2B5EF4-FFF2-40B4-BE49-F238E27FC236}">
                  <a16:creationId xmlns:a16="http://schemas.microsoft.com/office/drawing/2014/main" id="{DE0DC9E3-7FCA-C687-BBA2-FD7FE416C172}"/>
                </a:ext>
              </a:extLst>
            </p:cNvPr>
            <p:cNvSpPr/>
            <p:nvPr/>
          </p:nvSpPr>
          <p:spPr bwMode="auto">
            <a:xfrm>
              <a:off x="6842436" y="2450214"/>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27" name="Rectangle 126">
              <a:extLst>
                <a:ext uri="{FF2B5EF4-FFF2-40B4-BE49-F238E27FC236}">
                  <a16:creationId xmlns:a16="http://schemas.microsoft.com/office/drawing/2014/main" id="{BDF15375-BC99-4D76-DA00-B4AE372794A9}"/>
                </a:ext>
              </a:extLst>
            </p:cNvPr>
            <p:cNvSpPr/>
            <p:nvPr/>
          </p:nvSpPr>
          <p:spPr bwMode="auto">
            <a:xfrm>
              <a:off x="6880093" y="2449884"/>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28" name="Rectangle 127">
              <a:extLst>
                <a:ext uri="{FF2B5EF4-FFF2-40B4-BE49-F238E27FC236}">
                  <a16:creationId xmlns:a16="http://schemas.microsoft.com/office/drawing/2014/main" id="{04239E3A-78FF-7A2B-BEBB-59D92140EA95}"/>
                </a:ext>
              </a:extLst>
            </p:cNvPr>
            <p:cNvSpPr/>
            <p:nvPr/>
          </p:nvSpPr>
          <p:spPr bwMode="auto">
            <a:xfrm>
              <a:off x="6924000" y="2449649"/>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29" name="Rectangle 128">
              <a:extLst>
                <a:ext uri="{FF2B5EF4-FFF2-40B4-BE49-F238E27FC236}">
                  <a16:creationId xmlns:a16="http://schemas.microsoft.com/office/drawing/2014/main" id="{1A736702-1816-9D7C-10C7-A9B92A1BA952}"/>
                </a:ext>
              </a:extLst>
            </p:cNvPr>
            <p:cNvSpPr/>
            <p:nvPr/>
          </p:nvSpPr>
          <p:spPr bwMode="auto">
            <a:xfrm>
              <a:off x="6972732" y="2449884"/>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30" name="Rectangle 129">
              <a:extLst>
                <a:ext uri="{FF2B5EF4-FFF2-40B4-BE49-F238E27FC236}">
                  <a16:creationId xmlns:a16="http://schemas.microsoft.com/office/drawing/2014/main" id="{504EAD8A-6CD0-C340-B2DE-65191C650960}"/>
                </a:ext>
              </a:extLst>
            </p:cNvPr>
            <p:cNvSpPr/>
            <p:nvPr/>
          </p:nvSpPr>
          <p:spPr bwMode="auto">
            <a:xfrm>
              <a:off x="7083556" y="2450119"/>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31" name="Rectangle 130">
              <a:extLst>
                <a:ext uri="{FF2B5EF4-FFF2-40B4-BE49-F238E27FC236}">
                  <a16:creationId xmlns:a16="http://schemas.microsoft.com/office/drawing/2014/main" id="{A861B363-56A9-915F-D02B-AF172D0C0099}"/>
                </a:ext>
              </a:extLst>
            </p:cNvPr>
            <p:cNvSpPr/>
            <p:nvPr/>
          </p:nvSpPr>
          <p:spPr bwMode="auto">
            <a:xfrm>
              <a:off x="7198663" y="2449884"/>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32" name="Rectangle 131">
              <a:extLst>
                <a:ext uri="{FF2B5EF4-FFF2-40B4-BE49-F238E27FC236}">
                  <a16:creationId xmlns:a16="http://schemas.microsoft.com/office/drawing/2014/main" id="{82D60B50-4E7B-3280-061A-9F34322C055F}"/>
                </a:ext>
              </a:extLst>
            </p:cNvPr>
            <p:cNvSpPr/>
            <p:nvPr/>
          </p:nvSpPr>
          <p:spPr bwMode="auto">
            <a:xfrm>
              <a:off x="7247395" y="2450119"/>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33" name="Rectangle 132">
              <a:extLst>
                <a:ext uri="{FF2B5EF4-FFF2-40B4-BE49-F238E27FC236}">
                  <a16:creationId xmlns:a16="http://schemas.microsoft.com/office/drawing/2014/main" id="{F1A8B83B-4BE4-CF51-5DCA-27ABCD26926D}"/>
                </a:ext>
              </a:extLst>
            </p:cNvPr>
            <p:cNvSpPr/>
            <p:nvPr/>
          </p:nvSpPr>
          <p:spPr bwMode="auto">
            <a:xfrm>
              <a:off x="7166242" y="2450791"/>
              <a:ext cx="73472" cy="73472"/>
            </a:xfrm>
            <a:prstGeom prst="rect">
              <a:avLst/>
            </a:prstGeom>
            <a:noFill/>
            <a:ln w="19050">
              <a:solidFill>
                <a:schemeClr val="accent4"/>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pSp>
      <p:grpSp>
        <p:nvGrpSpPr>
          <p:cNvPr id="185" name="Group 184">
            <a:extLst>
              <a:ext uri="{FF2B5EF4-FFF2-40B4-BE49-F238E27FC236}">
                <a16:creationId xmlns:a16="http://schemas.microsoft.com/office/drawing/2014/main" id="{E1AF9337-B726-B58D-455B-3E4C801C63A2}"/>
              </a:ext>
            </a:extLst>
          </p:cNvPr>
          <p:cNvGrpSpPr/>
          <p:nvPr/>
        </p:nvGrpSpPr>
        <p:grpSpPr>
          <a:xfrm>
            <a:off x="5425663" y="3020875"/>
            <a:ext cx="3285934" cy="173103"/>
            <a:chOff x="5752618" y="2483904"/>
            <a:chExt cx="3285934" cy="173103"/>
          </a:xfrm>
        </p:grpSpPr>
        <p:sp>
          <p:nvSpPr>
            <p:cNvPr id="135" name="Oval 134">
              <a:extLst>
                <a:ext uri="{FF2B5EF4-FFF2-40B4-BE49-F238E27FC236}">
                  <a16:creationId xmlns:a16="http://schemas.microsoft.com/office/drawing/2014/main" id="{23BF370D-028A-0CAF-B259-C64E25F5EF12}"/>
                </a:ext>
              </a:extLst>
            </p:cNvPr>
            <p:cNvSpPr/>
            <p:nvPr/>
          </p:nvSpPr>
          <p:spPr bwMode="auto">
            <a:xfrm>
              <a:off x="5752618" y="2483904"/>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36" name="Oval 135">
              <a:extLst>
                <a:ext uri="{FF2B5EF4-FFF2-40B4-BE49-F238E27FC236}">
                  <a16:creationId xmlns:a16="http://schemas.microsoft.com/office/drawing/2014/main" id="{278F9F64-833B-B780-3C3F-500CA87BACAF}"/>
                </a:ext>
              </a:extLst>
            </p:cNvPr>
            <p:cNvSpPr/>
            <p:nvPr/>
          </p:nvSpPr>
          <p:spPr bwMode="auto">
            <a:xfrm>
              <a:off x="6675520" y="2501242"/>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42" name="Oval 141">
              <a:extLst>
                <a:ext uri="{FF2B5EF4-FFF2-40B4-BE49-F238E27FC236}">
                  <a16:creationId xmlns:a16="http://schemas.microsoft.com/office/drawing/2014/main" id="{543CCCF0-0E38-6129-568E-1AE438CA8CC4}"/>
                </a:ext>
              </a:extLst>
            </p:cNvPr>
            <p:cNvSpPr/>
            <p:nvPr/>
          </p:nvSpPr>
          <p:spPr bwMode="auto">
            <a:xfrm>
              <a:off x="8539924" y="2577656"/>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43" name="Oval 142">
              <a:extLst>
                <a:ext uri="{FF2B5EF4-FFF2-40B4-BE49-F238E27FC236}">
                  <a16:creationId xmlns:a16="http://schemas.microsoft.com/office/drawing/2014/main" id="{3091651A-22AD-1187-2234-5AECD8AE390D}"/>
                </a:ext>
              </a:extLst>
            </p:cNvPr>
            <p:cNvSpPr/>
            <p:nvPr/>
          </p:nvSpPr>
          <p:spPr bwMode="auto">
            <a:xfrm>
              <a:off x="8875948" y="2579172"/>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45" name="Oval 144">
              <a:extLst>
                <a:ext uri="{FF2B5EF4-FFF2-40B4-BE49-F238E27FC236}">
                  <a16:creationId xmlns:a16="http://schemas.microsoft.com/office/drawing/2014/main" id="{27F5DC4B-D6AA-F68B-C83C-B91FC7DC681B}"/>
                </a:ext>
              </a:extLst>
            </p:cNvPr>
            <p:cNvSpPr/>
            <p:nvPr/>
          </p:nvSpPr>
          <p:spPr bwMode="auto">
            <a:xfrm>
              <a:off x="8912710" y="2574560"/>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49" name="Oval 148">
              <a:extLst>
                <a:ext uri="{FF2B5EF4-FFF2-40B4-BE49-F238E27FC236}">
                  <a16:creationId xmlns:a16="http://schemas.microsoft.com/office/drawing/2014/main" id="{DD8E65FB-6A81-DDAC-DCF1-98F0EF84E51A}"/>
                </a:ext>
              </a:extLst>
            </p:cNvPr>
            <p:cNvSpPr/>
            <p:nvPr/>
          </p:nvSpPr>
          <p:spPr bwMode="auto">
            <a:xfrm>
              <a:off x="7224662" y="2552771"/>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50" name="Oval 149">
              <a:extLst>
                <a:ext uri="{FF2B5EF4-FFF2-40B4-BE49-F238E27FC236}">
                  <a16:creationId xmlns:a16="http://schemas.microsoft.com/office/drawing/2014/main" id="{58136EC6-0B19-5C74-BB04-10D307C9A3DF}"/>
                </a:ext>
              </a:extLst>
            </p:cNvPr>
            <p:cNvSpPr/>
            <p:nvPr/>
          </p:nvSpPr>
          <p:spPr bwMode="auto">
            <a:xfrm>
              <a:off x="6568097" y="2503553"/>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53" name="Oval 152">
              <a:extLst>
                <a:ext uri="{FF2B5EF4-FFF2-40B4-BE49-F238E27FC236}">
                  <a16:creationId xmlns:a16="http://schemas.microsoft.com/office/drawing/2014/main" id="{27751089-BE82-DA99-C9CB-DFD137AB4E87}"/>
                </a:ext>
              </a:extLst>
            </p:cNvPr>
            <p:cNvSpPr/>
            <p:nvPr/>
          </p:nvSpPr>
          <p:spPr bwMode="auto">
            <a:xfrm>
              <a:off x="7474193" y="2552771"/>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54" name="Oval 153">
              <a:extLst>
                <a:ext uri="{FF2B5EF4-FFF2-40B4-BE49-F238E27FC236}">
                  <a16:creationId xmlns:a16="http://schemas.microsoft.com/office/drawing/2014/main" id="{033D9B5B-C4C5-F443-C747-CFE5FCC4FA4A}"/>
                </a:ext>
              </a:extLst>
            </p:cNvPr>
            <p:cNvSpPr/>
            <p:nvPr/>
          </p:nvSpPr>
          <p:spPr bwMode="auto">
            <a:xfrm>
              <a:off x="7584534" y="2576656"/>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55" name="Oval 154">
              <a:extLst>
                <a:ext uri="{FF2B5EF4-FFF2-40B4-BE49-F238E27FC236}">
                  <a16:creationId xmlns:a16="http://schemas.microsoft.com/office/drawing/2014/main" id="{18F43DEA-6060-2D58-E390-D112698EF536}"/>
                </a:ext>
              </a:extLst>
            </p:cNvPr>
            <p:cNvSpPr/>
            <p:nvPr/>
          </p:nvSpPr>
          <p:spPr bwMode="auto">
            <a:xfrm>
              <a:off x="7630358" y="2567329"/>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56" name="Oval 155">
              <a:extLst>
                <a:ext uri="{FF2B5EF4-FFF2-40B4-BE49-F238E27FC236}">
                  <a16:creationId xmlns:a16="http://schemas.microsoft.com/office/drawing/2014/main" id="{28021D16-1666-6A3B-E247-A68814C60B30}"/>
                </a:ext>
              </a:extLst>
            </p:cNvPr>
            <p:cNvSpPr/>
            <p:nvPr/>
          </p:nvSpPr>
          <p:spPr bwMode="auto">
            <a:xfrm>
              <a:off x="7658243" y="2567337"/>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57" name="Oval 156">
              <a:extLst>
                <a:ext uri="{FF2B5EF4-FFF2-40B4-BE49-F238E27FC236}">
                  <a16:creationId xmlns:a16="http://schemas.microsoft.com/office/drawing/2014/main" id="{BAC409B4-FB7F-16EC-663C-72C8A4281A78}"/>
                </a:ext>
              </a:extLst>
            </p:cNvPr>
            <p:cNvSpPr/>
            <p:nvPr/>
          </p:nvSpPr>
          <p:spPr bwMode="auto">
            <a:xfrm>
              <a:off x="7718392" y="2577865"/>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58" name="Oval 157">
              <a:extLst>
                <a:ext uri="{FF2B5EF4-FFF2-40B4-BE49-F238E27FC236}">
                  <a16:creationId xmlns:a16="http://schemas.microsoft.com/office/drawing/2014/main" id="{73E5B0F6-5BAF-5B76-30B3-D59522DF15AA}"/>
                </a:ext>
              </a:extLst>
            </p:cNvPr>
            <p:cNvSpPr/>
            <p:nvPr/>
          </p:nvSpPr>
          <p:spPr bwMode="auto">
            <a:xfrm>
              <a:off x="7769140" y="2577865"/>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59" name="Oval 158">
              <a:extLst>
                <a:ext uri="{FF2B5EF4-FFF2-40B4-BE49-F238E27FC236}">
                  <a16:creationId xmlns:a16="http://schemas.microsoft.com/office/drawing/2014/main" id="{21B0A6B8-1D65-7E76-0315-C94A4143F7CE}"/>
                </a:ext>
              </a:extLst>
            </p:cNvPr>
            <p:cNvSpPr/>
            <p:nvPr/>
          </p:nvSpPr>
          <p:spPr bwMode="auto">
            <a:xfrm>
              <a:off x="7878244" y="2577865"/>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0" name="Oval 159">
              <a:extLst>
                <a:ext uri="{FF2B5EF4-FFF2-40B4-BE49-F238E27FC236}">
                  <a16:creationId xmlns:a16="http://schemas.microsoft.com/office/drawing/2014/main" id="{BCBB06BB-F1A5-D235-1062-93C6E9E73799}"/>
                </a:ext>
              </a:extLst>
            </p:cNvPr>
            <p:cNvSpPr/>
            <p:nvPr/>
          </p:nvSpPr>
          <p:spPr bwMode="auto">
            <a:xfrm>
              <a:off x="7955416" y="2577865"/>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1" name="Oval 160">
              <a:extLst>
                <a:ext uri="{FF2B5EF4-FFF2-40B4-BE49-F238E27FC236}">
                  <a16:creationId xmlns:a16="http://schemas.microsoft.com/office/drawing/2014/main" id="{73E9DC07-8DBD-E01D-F41C-5CBCFCF3F843}"/>
                </a:ext>
              </a:extLst>
            </p:cNvPr>
            <p:cNvSpPr/>
            <p:nvPr/>
          </p:nvSpPr>
          <p:spPr bwMode="auto">
            <a:xfrm>
              <a:off x="8160630" y="2577865"/>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2" name="Oval 161">
              <a:extLst>
                <a:ext uri="{FF2B5EF4-FFF2-40B4-BE49-F238E27FC236}">
                  <a16:creationId xmlns:a16="http://schemas.microsoft.com/office/drawing/2014/main" id="{69E27F24-95B5-C437-2FDA-0AD3681B7245}"/>
                </a:ext>
              </a:extLst>
            </p:cNvPr>
            <p:cNvSpPr/>
            <p:nvPr/>
          </p:nvSpPr>
          <p:spPr bwMode="auto">
            <a:xfrm>
              <a:off x="8578842" y="2577865"/>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3" name="Oval 162">
              <a:extLst>
                <a:ext uri="{FF2B5EF4-FFF2-40B4-BE49-F238E27FC236}">
                  <a16:creationId xmlns:a16="http://schemas.microsoft.com/office/drawing/2014/main" id="{FF5A2F95-FFC1-0CEB-4597-E5ACA9047841}"/>
                </a:ext>
              </a:extLst>
            </p:cNvPr>
            <p:cNvSpPr/>
            <p:nvPr/>
          </p:nvSpPr>
          <p:spPr bwMode="auto">
            <a:xfrm>
              <a:off x="8696202" y="2577865"/>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4" name="Oval 163">
              <a:extLst>
                <a:ext uri="{FF2B5EF4-FFF2-40B4-BE49-F238E27FC236}">
                  <a16:creationId xmlns:a16="http://schemas.microsoft.com/office/drawing/2014/main" id="{24D9F5CF-72DB-E20E-7052-0C0198B2E28B}"/>
                </a:ext>
              </a:extLst>
            </p:cNvPr>
            <p:cNvSpPr/>
            <p:nvPr/>
          </p:nvSpPr>
          <p:spPr bwMode="auto">
            <a:xfrm>
              <a:off x="8805823" y="2577865"/>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5" name="Oval 164">
              <a:extLst>
                <a:ext uri="{FF2B5EF4-FFF2-40B4-BE49-F238E27FC236}">
                  <a16:creationId xmlns:a16="http://schemas.microsoft.com/office/drawing/2014/main" id="{37499773-E345-1531-479C-292E784CDABF}"/>
                </a:ext>
              </a:extLst>
            </p:cNvPr>
            <p:cNvSpPr/>
            <p:nvPr/>
          </p:nvSpPr>
          <p:spPr bwMode="auto">
            <a:xfrm>
              <a:off x="8837429" y="2577865"/>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6" name="Oval 165">
              <a:extLst>
                <a:ext uri="{FF2B5EF4-FFF2-40B4-BE49-F238E27FC236}">
                  <a16:creationId xmlns:a16="http://schemas.microsoft.com/office/drawing/2014/main" id="{5913273F-524A-8859-F20C-91E4691131F9}"/>
                </a:ext>
              </a:extLst>
            </p:cNvPr>
            <p:cNvSpPr/>
            <p:nvPr/>
          </p:nvSpPr>
          <p:spPr bwMode="auto">
            <a:xfrm>
              <a:off x="8960717" y="2574133"/>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8" name="Oval 167">
              <a:extLst>
                <a:ext uri="{FF2B5EF4-FFF2-40B4-BE49-F238E27FC236}">
                  <a16:creationId xmlns:a16="http://schemas.microsoft.com/office/drawing/2014/main" id="{7C419E36-2D72-AE6C-D8BA-D9AAD021CCC9}"/>
                </a:ext>
              </a:extLst>
            </p:cNvPr>
            <p:cNvSpPr/>
            <p:nvPr/>
          </p:nvSpPr>
          <p:spPr bwMode="auto">
            <a:xfrm>
              <a:off x="7908137" y="2577865"/>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9" name="Oval 168">
              <a:extLst>
                <a:ext uri="{FF2B5EF4-FFF2-40B4-BE49-F238E27FC236}">
                  <a16:creationId xmlns:a16="http://schemas.microsoft.com/office/drawing/2014/main" id="{3B4E9F6C-D3A4-62DC-EFE3-DE63B20007B4}"/>
                </a:ext>
              </a:extLst>
            </p:cNvPr>
            <p:cNvSpPr/>
            <p:nvPr/>
          </p:nvSpPr>
          <p:spPr bwMode="auto">
            <a:xfrm>
              <a:off x="7985309" y="2577865"/>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70" name="Oval 169">
              <a:extLst>
                <a:ext uri="{FF2B5EF4-FFF2-40B4-BE49-F238E27FC236}">
                  <a16:creationId xmlns:a16="http://schemas.microsoft.com/office/drawing/2014/main" id="{90FBDA0F-35F7-906D-BA72-B362B093F7C5}"/>
                </a:ext>
              </a:extLst>
            </p:cNvPr>
            <p:cNvSpPr/>
            <p:nvPr/>
          </p:nvSpPr>
          <p:spPr bwMode="auto">
            <a:xfrm>
              <a:off x="7809799" y="2577865"/>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71" name="Oval 170">
              <a:extLst>
                <a:ext uri="{FF2B5EF4-FFF2-40B4-BE49-F238E27FC236}">
                  <a16:creationId xmlns:a16="http://schemas.microsoft.com/office/drawing/2014/main" id="{CE024F43-6963-C05A-1C1A-958D38CFC67E}"/>
                </a:ext>
              </a:extLst>
            </p:cNvPr>
            <p:cNvSpPr/>
            <p:nvPr/>
          </p:nvSpPr>
          <p:spPr bwMode="auto">
            <a:xfrm>
              <a:off x="8132069" y="2577865"/>
              <a:ext cx="77835" cy="77835"/>
            </a:xfrm>
            <a:prstGeom prst="ellipse">
              <a:avLst/>
            </a:prstGeom>
            <a:no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72" name="Rectangle 171">
              <a:extLst>
                <a:ext uri="{FF2B5EF4-FFF2-40B4-BE49-F238E27FC236}">
                  <a16:creationId xmlns:a16="http://schemas.microsoft.com/office/drawing/2014/main" id="{87B3CB00-9F33-F62D-B9AB-4A2B63F96264}"/>
                </a:ext>
              </a:extLst>
            </p:cNvPr>
            <p:cNvSpPr/>
            <p:nvPr/>
          </p:nvSpPr>
          <p:spPr bwMode="auto">
            <a:xfrm>
              <a:off x="7802283" y="2577214"/>
              <a:ext cx="116146" cy="79137"/>
            </a:xfrm>
            <a:prstGeom prst="rect">
              <a:avLst/>
            </a:prstGeom>
            <a:solidFill>
              <a:schemeClr val="accent3"/>
            </a:solid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73" name="Rectangle 172">
              <a:extLst>
                <a:ext uri="{FF2B5EF4-FFF2-40B4-BE49-F238E27FC236}">
                  <a16:creationId xmlns:a16="http://schemas.microsoft.com/office/drawing/2014/main" id="{9FD36B41-8AF3-B686-A610-97CFBAE214A9}"/>
                </a:ext>
              </a:extLst>
            </p:cNvPr>
            <p:cNvSpPr/>
            <p:nvPr/>
          </p:nvSpPr>
          <p:spPr bwMode="auto">
            <a:xfrm>
              <a:off x="8013809" y="2577214"/>
              <a:ext cx="157776" cy="79137"/>
            </a:xfrm>
            <a:prstGeom prst="rect">
              <a:avLst/>
            </a:prstGeom>
            <a:solidFill>
              <a:schemeClr val="accent3"/>
            </a:solidFill>
            <a:ln w="19050">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pSp>
      <p:sp>
        <p:nvSpPr>
          <p:cNvPr id="174" name="TextBox 173">
            <a:extLst>
              <a:ext uri="{FF2B5EF4-FFF2-40B4-BE49-F238E27FC236}">
                <a16:creationId xmlns:a16="http://schemas.microsoft.com/office/drawing/2014/main" id="{404D4CBD-A183-4009-1478-BE77AD450653}"/>
              </a:ext>
            </a:extLst>
          </p:cNvPr>
          <p:cNvSpPr txBox="1"/>
          <p:nvPr/>
        </p:nvSpPr>
        <p:spPr bwMode="auto">
          <a:xfrm>
            <a:off x="6185164" y="3147693"/>
            <a:ext cx="5405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71%</a:t>
            </a:r>
          </a:p>
        </p:txBody>
      </p:sp>
      <p:sp>
        <p:nvSpPr>
          <p:cNvPr id="176" name="TextBox 175">
            <a:extLst>
              <a:ext uri="{FF2B5EF4-FFF2-40B4-BE49-F238E27FC236}">
                <a16:creationId xmlns:a16="http://schemas.microsoft.com/office/drawing/2014/main" id="{5CCDB5A1-E6BE-71A2-CBD3-F45445B7B1FD}"/>
              </a:ext>
            </a:extLst>
          </p:cNvPr>
          <p:cNvSpPr txBox="1"/>
          <p:nvPr/>
        </p:nvSpPr>
        <p:spPr bwMode="auto">
          <a:xfrm>
            <a:off x="8310424" y="3155925"/>
            <a:ext cx="1308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2L+ Nivo + Ipi</a:t>
            </a:r>
          </a:p>
        </p:txBody>
      </p:sp>
      <p:sp>
        <p:nvSpPr>
          <p:cNvPr id="177" name="TextBox 176">
            <a:extLst>
              <a:ext uri="{FF2B5EF4-FFF2-40B4-BE49-F238E27FC236}">
                <a16:creationId xmlns:a16="http://schemas.microsoft.com/office/drawing/2014/main" id="{C81DCDB8-DF65-3B8D-3369-D62C7272543F}"/>
              </a:ext>
            </a:extLst>
          </p:cNvPr>
          <p:cNvSpPr txBox="1"/>
          <p:nvPr/>
        </p:nvSpPr>
        <p:spPr bwMode="auto">
          <a:xfrm>
            <a:off x="6129386" y="2687197"/>
            <a:ext cx="5405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823B"/>
                </a:solidFill>
                <a:effectLst/>
                <a:uLnTx/>
                <a:uFillTx/>
                <a:latin typeface="Calibri" panose="020F0502020204030204" pitchFamily="34" charset="0"/>
                <a:ea typeface="+mn-ea"/>
                <a:cs typeface="+mn-cs"/>
              </a:rPr>
              <a:t>72%</a:t>
            </a:r>
          </a:p>
        </p:txBody>
      </p:sp>
      <p:sp>
        <p:nvSpPr>
          <p:cNvPr id="178" name="TextBox 177">
            <a:extLst>
              <a:ext uri="{FF2B5EF4-FFF2-40B4-BE49-F238E27FC236}">
                <a16:creationId xmlns:a16="http://schemas.microsoft.com/office/drawing/2014/main" id="{D9C99D9F-D769-36FF-2C20-F29142988B37}"/>
              </a:ext>
            </a:extLst>
          </p:cNvPr>
          <p:cNvSpPr txBox="1"/>
          <p:nvPr/>
        </p:nvSpPr>
        <p:spPr bwMode="auto">
          <a:xfrm>
            <a:off x="7200390" y="2767974"/>
            <a:ext cx="5036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823B"/>
                </a:solidFill>
                <a:effectLst/>
                <a:uLnTx/>
                <a:uFillTx/>
                <a:latin typeface="Calibri" panose="020F0502020204030204" pitchFamily="34" charset="0"/>
                <a:ea typeface="+mn-ea"/>
                <a:cs typeface="+mn-cs"/>
              </a:rPr>
              <a:t>NA</a:t>
            </a:r>
            <a:r>
              <a:rPr kumimoji="0" lang="en-US" sz="1600" b="0" i="0" u="none" strike="noStrike" kern="1200" cap="none" spc="0" normalizeH="0" baseline="30000" noProof="0">
                <a:ln>
                  <a:noFill/>
                </a:ln>
                <a:solidFill>
                  <a:srgbClr val="00823B"/>
                </a:solidFill>
                <a:effectLst/>
                <a:uLnTx/>
                <a:uFillTx/>
                <a:latin typeface="Calibri" panose="020F0502020204030204" pitchFamily="34" charset="0"/>
                <a:ea typeface="+mn-ea"/>
                <a:cs typeface="+mn-cs"/>
              </a:rPr>
              <a:t>†</a:t>
            </a:r>
          </a:p>
        </p:txBody>
      </p:sp>
      <p:sp>
        <p:nvSpPr>
          <p:cNvPr id="179" name="TextBox 178">
            <a:extLst>
              <a:ext uri="{FF2B5EF4-FFF2-40B4-BE49-F238E27FC236}">
                <a16:creationId xmlns:a16="http://schemas.microsoft.com/office/drawing/2014/main" id="{27CF4A09-0AB3-9306-2039-CFF9A14DF6C9}"/>
              </a:ext>
            </a:extLst>
          </p:cNvPr>
          <p:cNvSpPr txBox="1"/>
          <p:nvPr/>
        </p:nvSpPr>
        <p:spPr bwMode="auto">
          <a:xfrm>
            <a:off x="8941085" y="3654834"/>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2L+ Nivo</a:t>
            </a:r>
          </a:p>
        </p:txBody>
      </p:sp>
      <p:sp>
        <p:nvSpPr>
          <p:cNvPr id="182" name="TextBox 181">
            <a:extLst>
              <a:ext uri="{FF2B5EF4-FFF2-40B4-BE49-F238E27FC236}">
                <a16:creationId xmlns:a16="http://schemas.microsoft.com/office/drawing/2014/main" id="{7B6EE528-1D9F-B6E8-C8BC-D32073245FD7}"/>
              </a:ext>
            </a:extLst>
          </p:cNvPr>
          <p:cNvSpPr txBox="1"/>
          <p:nvPr/>
        </p:nvSpPr>
        <p:spPr bwMode="auto">
          <a:xfrm>
            <a:off x="7181004" y="3793414"/>
            <a:ext cx="6270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15873"/>
                </a:solidFill>
                <a:effectLst/>
                <a:uLnTx/>
                <a:uFillTx/>
                <a:latin typeface="Calibri" panose="020F0502020204030204" pitchFamily="34" charset="0"/>
                <a:ea typeface="+mn-ea"/>
                <a:cs typeface="+mn-cs"/>
              </a:rPr>
              <a:t>46%</a:t>
            </a:r>
          </a:p>
        </p:txBody>
      </p:sp>
      <p:sp>
        <p:nvSpPr>
          <p:cNvPr id="183" name="Freeform: Shape 182">
            <a:extLst>
              <a:ext uri="{FF2B5EF4-FFF2-40B4-BE49-F238E27FC236}">
                <a16:creationId xmlns:a16="http://schemas.microsoft.com/office/drawing/2014/main" id="{D36FAA80-532D-7C92-4128-B0FA5EC4F605}"/>
              </a:ext>
            </a:extLst>
          </p:cNvPr>
          <p:cNvSpPr/>
          <p:nvPr/>
        </p:nvSpPr>
        <p:spPr bwMode="auto">
          <a:xfrm>
            <a:off x="2065646" y="2223636"/>
            <a:ext cx="7623159" cy="1776684"/>
          </a:xfrm>
          <a:custGeom>
            <a:avLst/>
            <a:gdLst>
              <a:gd name="connsiteX0" fmla="*/ 0 w 7623159"/>
              <a:gd name="connsiteY0" fmla="*/ 0 h 1776684"/>
              <a:gd name="connsiteX1" fmla="*/ 0 w 7623159"/>
              <a:gd name="connsiteY1" fmla="*/ 52116 h 1776684"/>
              <a:gd name="connsiteX2" fmla="*/ 33165 w 7623159"/>
              <a:gd name="connsiteY2" fmla="*/ 52116 h 1776684"/>
              <a:gd name="connsiteX3" fmla="*/ 33165 w 7623159"/>
              <a:gd name="connsiteY3" fmla="*/ 80543 h 1776684"/>
              <a:gd name="connsiteX4" fmla="*/ 52117 w 7623159"/>
              <a:gd name="connsiteY4" fmla="*/ 99495 h 1776684"/>
              <a:gd name="connsiteX5" fmla="*/ 52117 w 7623159"/>
              <a:gd name="connsiteY5" fmla="*/ 142135 h 1776684"/>
              <a:gd name="connsiteX6" fmla="*/ 90019 w 7623159"/>
              <a:gd name="connsiteY6" fmla="*/ 142135 h 1776684"/>
              <a:gd name="connsiteX7" fmla="*/ 90019 w 7623159"/>
              <a:gd name="connsiteY7" fmla="*/ 208465 h 1776684"/>
              <a:gd name="connsiteX8" fmla="*/ 146873 w 7623159"/>
              <a:gd name="connsiteY8" fmla="*/ 208465 h 1776684"/>
              <a:gd name="connsiteX9" fmla="*/ 146873 w 7623159"/>
              <a:gd name="connsiteY9" fmla="*/ 241629 h 1776684"/>
              <a:gd name="connsiteX10" fmla="*/ 165824 w 7623159"/>
              <a:gd name="connsiteY10" fmla="*/ 241629 h 1776684"/>
              <a:gd name="connsiteX11" fmla="*/ 165824 w 7623159"/>
              <a:gd name="connsiteY11" fmla="*/ 284270 h 1776684"/>
              <a:gd name="connsiteX12" fmla="*/ 217940 w 7623159"/>
              <a:gd name="connsiteY12" fmla="*/ 284270 h 1776684"/>
              <a:gd name="connsiteX13" fmla="*/ 217940 w 7623159"/>
              <a:gd name="connsiteY13" fmla="*/ 303221 h 1776684"/>
              <a:gd name="connsiteX14" fmla="*/ 236891 w 7623159"/>
              <a:gd name="connsiteY14" fmla="*/ 303221 h 1776684"/>
              <a:gd name="connsiteX15" fmla="*/ 236891 w 7623159"/>
              <a:gd name="connsiteY15" fmla="*/ 360075 h 1776684"/>
              <a:gd name="connsiteX16" fmla="*/ 312696 w 7623159"/>
              <a:gd name="connsiteY16" fmla="*/ 360075 h 1776684"/>
              <a:gd name="connsiteX17" fmla="*/ 312696 w 7623159"/>
              <a:gd name="connsiteY17" fmla="*/ 388502 h 1776684"/>
              <a:gd name="connsiteX18" fmla="*/ 331648 w 7623159"/>
              <a:gd name="connsiteY18" fmla="*/ 388502 h 1776684"/>
              <a:gd name="connsiteX19" fmla="*/ 331648 w 7623159"/>
              <a:gd name="connsiteY19" fmla="*/ 435880 h 1776684"/>
              <a:gd name="connsiteX20" fmla="*/ 360075 w 7623159"/>
              <a:gd name="connsiteY20" fmla="*/ 435880 h 1776684"/>
              <a:gd name="connsiteX21" fmla="*/ 360075 w 7623159"/>
              <a:gd name="connsiteY21" fmla="*/ 478520 h 1776684"/>
              <a:gd name="connsiteX22" fmla="*/ 383764 w 7623159"/>
              <a:gd name="connsiteY22" fmla="*/ 478520 h 1776684"/>
              <a:gd name="connsiteX23" fmla="*/ 383764 w 7623159"/>
              <a:gd name="connsiteY23" fmla="*/ 521161 h 1776684"/>
              <a:gd name="connsiteX24" fmla="*/ 445355 w 7623159"/>
              <a:gd name="connsiteY24" fmla="*/ 521161 h 1776684"/>
              <a:gd name="connsiteX25" fmla="*/ 445355 w 7623159"/>
              <a:gd name="connsiteY25" fmla="*/ 559063 h 1776684"/>
              <a:gd name="connsiteX26" fmla="*/ 568539 w 7623159"/>
              <a:gd name="connsiteY26" fmla="*/ 559063 h 1776684"/>
              <a:gd name="connsiteX27" fmla="*/ 568539 w 7623159"/>
              <a:gd name="connsiteY27" fmla="*/ 601704 h 1776684"/>
              <a:gd name="connsiteX28" fmla="*/ 592228 w 7623159"/>
              <a:gd name="connsiteY28" fmla="*/ 601704 h 1776684"/>
              <a:gd name="connsiteX29" fmla="*/ 592228 w 7623159"/>
              <a:gd name="connsiteY29" fmla="*/ 601704 h 1776684"/>
              <a:gd name="connsiteX30" fmla="*/ 620655 w 7623159"/>
              <a:gd name="connsiteY30" fmla="*/ 630131 h 1776684"/>
              <a:gd name="connsiteX31" fmla="*/ 620655 w 7623159"/>
              <a:gd name="connsiteY31" fmla="*/ 668033 h 1776684"/>
              <a:gd name="connsiteX32" fmla="*/ 696460 w 7623159"/>
              <a:gd name="connsiteY32" fmla="*/ 668033 h 1776684"/>
              <a:gd name="connsiteX33" fmla="*/ 696460 w 7623159"/>
              <a:gd name="connsiteY33" fmla="*/ 715412 h 1776684"/>
              <a:gd name="connsiteX34" fmla="*/ 710674 w 7623159"/>
              <a:gd name="connsiteY34" fmla="*/ 715412 h 1776684"/>
              <a:gd name="connsiteX35" fmla="*/ 710674 w 7623159"/>
              <a:gd name="connsiteY35" fmla="*/ 748576 h 1776684"/>
              <a:gd name="connsiteX36" fmla="*/ 838595 w 7623159"/>
              <a:gd name="connsiteY36" fmla="*/ 748576 h 1776684"/>
              <a:gd name="connsiteX37" fmla="*/ 838595 w 7623159"/>
              <a:gd name="connsiteY37" fmla="*/ 791217 h 1776684"/>
              <a:gd name="connsiteX38" fmla="*/ 871760 w 7623159"/>
              <a:gd name="connsiteY38" fmla="*/ 791217 h 1776684"/>
              <a:gd name="connsiteX39" fmla="*/ 852808 w 7623159"/>
              <a:gd name="connsiteY39" fmla="*/ 810169 h 1776684"/>
              <a:gd name="connsiteX40" fmla="*/ 871758 w 7623159"/>
              <a:gd name="connsiteY40" fmla="*/ 829119 h 1776684"/>
              <a:gd name="connsiteX41" fmla="*/ 871758 w 7623159"/>
              <a:gd name="connsiteY41" fmla="*/ 862284 h 1776684"/>
              <a:gd name="connsiteX42" fmla="*/ 975992 w 7623159"/>
              <a:gd name="connsiteY42" fmla="*/ 862284 h 1776684"/>
              <a:gd name="connsiteX43" fmla="*/ 975992 w 7623159"/>
              <a:gd name="connsiteY43" fmla="*/ 895449 h 1776684"/>
              <a:gd name="connsiteX44" fmla="*/ 1203407 w 7623159"/>
              <a:gd name="connsiteY44" fmla="*/ 895449 h 1776684"/>
              <a:gd name="connsiteX45" fmla="*/ 1203407 w 7623159"/>
              <a:gd name="connsiteY45" fmla="*/ 933352 h 1776684"/>
              <a:gd name="connsiteX46" fmla="*/ 1392920 w 7623159"/>
              <a:gd name="connsiteY46" fmla="*/ 933352 h 1776684"/>
              <a:gd name="connsiteX47" fmla="*/ 1392920 w 7623159"/>
              <a:gd name="connsiteY47" fmla="*/ 975992 h 1776684"/>
              <a:gd name="connsiteX48" fmla="*/ 1449774 w 7623159"/>
              <a:gd name="connsiteY48" fmla="*/ 975992 h 1776684"/>
              <a:gd name="connsiteX49" fmla="*/ 1449774 w 7623159"/>
              <a:gd name="connsiteY49" fmla="*/ 1023370 h 1776684"/>
              <a:gd name="connsiteX50" fmla="*/ 1530317 w 7623159"/>
              <a:gd name="connsiteY50" fmla="*/ 1023370 h 1776684"/>
              <a:gd name="connsiteX51" fmla="*/ 1530317 w 7623159"/>
              <a:gd name="connsiteY51" fmla="*/ 1056535 h 1776684"/>
              <a:gd name="connsiteX52" fmla="*/ 1677190 w 7623159"/>
              <a:gd name="connsiteY52" fmla="*/ 1056535 h 1776684"/>
              <a:gd name="connsiteX53" fmla="*/ 1677190 w 7623159"/>
              <a:gd name="connsiteY53" fmla="*/ 1103913 h 1776684"/>
              <a:gd name="connsiteX54" fmla="*/ 1776684 w 7623159"/>
              <a:gd name="connsiteY54" fmla="*/ 1103913 h 1776684"/>
              <a:gd name="connsiteX55" fmla="*/ 1776684 w 7623159"/>
              <a:gd name="connsiteY55" fmla="*/ 1137078 h 1776684"/>
              <a:gd name="connsiteX56" fmla="*/ 1942508 w 7623159"/>
              <a:gd name="connsiteY56" fmla="*/ 1137078 h 1776684"/>
              <a:gd name="connsiteX57" fmla="*/ 1942508 w 7623159"/>
              <a:gd name="connsiteY57" fmla="*/ 1160767 h 1776684"/>
              <a:gd name="connsiteX58" fmla="*/ 2027789 w 7623159"/>
              <a:gd name="connsiteY58" fmla="*/ 1160767 h 1776684"/>
              <a:gd name="connsiteX59" fmla="*/ 2027789 w 7623159"/>
              <a:gd name="connsiteY59" fmla="*/ 1208145 h 1776684"/>
              <a:gd name="connsiteX60" fmla="*/ 2250466 w 7623159"/>
              <a:gd name="connsiteY60" fmla="*/ 1208145 h 1776684"/>
              <a:gd name="connsiteX61" fmla="*/ 2250466 w 7623159"/>
              <a:gd name="connsiteY61" fmla="*/ 1250786 h 1776684"/>
              <a:gd name="connsiteX62" fmla="*/ 2326272 w 7623159"/>
              <a:gd name="connsiteY62" fmla="*/ 1250786 h 1776684"/>
              <a:gd name="connsiteX63" fmla="*/ 2326272 w 7623159"/>
              <a:gd name="connsiteY63" fmla="*/ 1279213 h 1776684"/>
              <a:gd name="connsiteX64" fmla="*/ 2667395 w 7623159"/>
              <a:gd name="connsiteY64" fmla="*/ 1279213 h 1776684"/>
              <a:gd name="connsiteX65" fmla="*/ 2667395 w 7623159"/>
              <a:gd name="connsiteY65" fmla="*/ 1336067 h 1776684"/>
              <a:gd name="connsiteX66" fmla="*/ 3250147 w 7623159"/>
              <a:gd name="connsiteY66" fmla="*/ 1336067 h 1776684"/>
              <a:gd name="connsiteX67" fmla="*/ 3250147 w 7623159"/>
              <a:gd name="connsiteY67" fmla="*/ 1364494 h 1776684"/>
              <a:gd name="connsiteX68" fmla="*/ 3657600 w 7623159"/>
              <a:gd name="connsiteY68" fmla="*/ 1364494 h 1776684"/>
              <a:gd name="connsiteX69" fmla="*/ 3657600 w 7623159"/>
              <a:gd name="connsiteY69" fmla="*/ 1402396 h 1776684"/>
              <a:gd name="connsiteX70" fmla="*/ 3700240 w 7623159"/>
              <a:gd name="connsiteY70" fmla="*/ 1402396 h 1776684"/>
              <a:gd name="connsiteX71" fmla="*/ 3700240 w 7623159"/>
              <a:gd name="connsiteY71" fmla="*/ 1440299 h 1776684"/>
              <a:gd name="connsiteX72" fmla="*/ 3927656 w 7623159"/>
              <a:gd name="connsiteY72" fmla="*/ 1440299 h 1776684"/>
              <a:gd name="connsiteX73" fmla="*/ 3927656 w 7623159"/>
              <a:gd name="connsiteY73" fmla="*/ 1473463 h 1776684"/>
              <a:gd name="connsiteX74" fmla="*/ 4439341 w 7623159"/>
              <a:gd name="connsiteY74" fmla="*/ 1473463 h 1776684"/>
              <a:gd name="connsiteX75" fmla="*/ 4439341 w 7623159"/>
              <a:gd name="connsiteY75" fmla="*/ 1511366 h 1776684"/>
              <a:gd name="connsiteX76" fmla="*/ 4562524 w 7623159"/>
              <a:gd name="connsiteY76" fmla="*/ 1511366 h 1776684"/>
              <a:gd name="connsiteX77" fmla="*/ 4562524 w 7623159"/>
              <a:gd name="connsiteY77" fmla="*/ 1554007 h 1776684"/>
              <a:gd name="connsiteX78" fmla="*/ 5704340 w 7623159"/>
              <a:gd name="connsiteY78" fmla="*/ 1554007 h 1776684"/>
              <a:gd name="connsiteX79" fmla="*/ 5728029 w 7623159"/>
              <a:gd name="connsiteY79" fmla="*/ 1577696 h 1776684"/>
              <a:gd name="connsiteX80" fmla="*/ 5860688 w 7623159"/>
              <a:gd name="connsiteY80" fmla="*/ 1577696 h 1776684"/>
              <a:gd name="connsiteX81" fmla="*/ 5860688 w 7623159"/>
              <a:gd name="connsiteY81" fmla="*/ 1644025 h 1776684"/>
              <a:gd name="connsiteX82" fmla="*/ 5955445 w 7623159"/>
              <a:gd name="connsiteY82" fmla="*/ 1644025 h 1776684"/>
              <a:gd name="connsiteX83" fmla="*/ 5955445 w 7623159"/>
              <a:gd name="connsiteY83" fmla="*/ 1700879 h 1776684"/>
              <a:gd name="connsiteX84" fmla="*/ 6509770 w 7623159"/>
              <a:gd name="connsiteY84" fmla="*/ 1700879 h 1776684"/>
              <a:gd name="connsiteX85" fmla="*/ 6509770 w 7623159"/>
              <a:gd name="connsiteY85" fmla="*/ 1776684 h 1776684"/>
              <a:gd name="connsiteX86" fmla="*/ 7623159 w 7623159"/>
              <a:gd name="connsiteY86" fmla="*/ 1776684 h 1776684"/>
              <a:gd name="connsiteX0" fmla="*/ 0 w 7623159"/>
              <a:gd name="connsiteY0" fmla="*/ 0 h 1776684"/>
              <a:gd name="connsiteX1" fmla="*/ 0 w 7623159"/>
              <a:gd name="connsiteY1" fmla="*/ 52116 h 1776684"/>
              <a:gd name="connsiteX2" fmla="*/ 33165 w 7623159"/>
              <a:gd name="connsiteY2" fmla="*/ 52116 h 1776684"/>
              <a:gd name="connsiteX3" fmla="*/ 33165 w 7623159"/>
              <a:gd name="connsiteY3" fmla="*/ 80543 h 1776684"/>
              <a:gd name="connsiteX4" fmla="*/ 52117 w 7623159"/>
              <a:gd name="connsiteY4" fmla="*/ 99495 h 1776684"/>
              <a:gd name="connsiteX5" fmla="*/ 52117 w 7623159"/>
              <a:gd name="connsiteY5" fmla="*/ 142135 h 1776684"/>
              <a:gd name="connsiteX6" fmla="*/ 90019 w 7623159"/>
              <a:gd name="connsiteY6" fmla="*/ 142135 h 1776684"/>
              <a:gd name="connsiteX7" fmla="*/ 90019 w 7623159"/>
              <a:gd name="connsiteY7" fmla="*/ 208465 h 1776684"/>
              <a:gd name="connsiteX8" fmla="*/ 146873 w 7623159"/>
              <a:gd name="connsiteY8" fmla="*/ 208465 h 1776684"/>
              <a:gd name="connsiteX9" fmla="*/ 146873 w 7623159"/>
              <a:gd name="connsiteY9" fmla="*/ 241629 h 1776684"/>
              <a:gd name="connsiteX10" fmla="*/ 165824 w 7623159"/>
              <a:gd name="connsiteY10" fmla="*/ 241629 h 1776684"/>
              <a:gd name="connsiteX11" fmla="*/ 165824 w 7623159"/>
              <a:gd name="connsiteY11" fmla="*/ 284270 h 1776684"/>
              <a:gd name="connsiteX12" fmla="*/ 217940 w 7623159"/>
              <a:gd name="connsiteY12" fmla="*/ 284270 h 1776684"/>
              <a:gd name="connsiteX13" fmla="*/ 217940 w 7623159"/>
              <a:gd name="connsiteY13" fmla="*/ 303221 h 1776684"/>
              <a:gd name="connsiteX14" fmla="*/ 236891 w 7623159"/>
              <a:gd name="connsiteY14" fmla="*/ 303221 h 1776684"/>
              <a:gd name="connsiteX15" fmla="*/ 236891 w 7623159"/>
              <a:gd name="connsiteY15" fmla="*/ 360075 h 1776684"/>
              <a:gd name="connsiteX16" fmla="*/ 312696 w 7623159"/>
              <a:gd name="connsiteY16" fmla="*/ 360075 h 1776684"/>
              <a:gd name="connsiteX17" fmla="*/ 312696 w 7623159"/>
              <a:gd name="connsiteY17" fmla="*/ 388502 h 1776684"/>
              <a:gd name="connsiteX18" fmla="*/ 331648 w 7623159"/>
              <a:gd name="connsiteY18" fmla="*/ 388502 h 1776684"/>
              <a:gd name="connsiteX19" fmla="*/ 331648 w 7623159"/>
              <a:gd name="connsiteY19" fmla="*/ 435880 h 1776684"/>
              <a:gd name="connsiteX20" fmla="*/ 360075 w 7623159"/>
              <a:gd name="connsiteY20" fmla="*/ 435880 h 1776684"/>
              <a:gd name="connsiteX21" fmla="*/ 360075 w 7623159"/>
              <a:gd name="connsiteY21" fmla="*/ 478520 h 1776684"/>
              <a:gd name="connsiteX22" fmla="*/ 383764 w 7623159"/>
              <a:gd name="connsiteY22" fmla="*/ 478520 h 1776684"/>
              <a:gd name="connsiteX23" fmla="*/ 383764 w 7623159"/>
              <a:gd name="connsiteY23" fmla="*/ 521161 h 1776684"/>
              <a:gd name="connsiteX24" fmla="*/ 445355 w 7623159"/>
              <a:gd name="connsiteY24" fmla="*/ 521161 h 1776684"/>
              <a:gd name="connsiteX25" fmla="*/ 445355 w 7623159"/>
              <a:gd name="connsiteY25" fmla="*/ 559063 h 1776684"/>
              <a:gd name="connsiteX26" fmla="*/ 568539 w 7623159"/>
              <a:gd name="connsiteY26" fmla="*/ 559063 h 1776684"/>
              <a:gd name="connsiteX27" fmla="*/ 568539 w 7623159"/>
              <a:gd name="connsiteY27" fmla="*/ 601704 h 1776684"/>
              <a:gd name="connsiteX28" fmla="*/ 592228 w 7623159"/>
              <a:gd name="connsiteY28" fmla="*/ 601704 h 1776684"/>
              <a:gd name="connsiteX29" fmla="*/ 592228 w 7623159"/>
              <a:gd name="connsiteY29" fmla="*/ 601704 h 1776684"/>
              <a:gd name="connsiteX30" fmla="*/ 620655 w 7623159"/>
              <a:gd name="connsiteY30" fmla="*/ 630131 h 1776684"/>
              <a:gd name="connsiteX31" fmla="*/ 620655 w 7623159"/>
              <a:gd name="connsiteY31" fmla="*/ 668033 h 1776684"/>
              <a:gd name="connsiteX32" fmla="*/ 696460 w 7623159"/>
              <a:gd name="connsiteY32" fmla="*/ 668033 h 1776684"/>
              <a:gd name="connsiteX33" fmla="*/ 696460 w 7623159"/>
              <a:gd name="connsiteY33" fmla="*/ 715412 h 1776684"/>
              <a:gd name="connsiteX34" fmla="*/ 710674 w 7623159"/>
              <a:gd name="connsiteY34" fmla="*/ 715412 h 1776684"/>
              <a:gd name="connsiteX35" fmla="*/ 710674 w 7623159"/>
              <a:gd name="connsiteY35" fmla="*/ 748576 h 1776684"/>
              <a:gd name="connsiteX36" fmla="*/ 838595 w 7623159"/>
              <a:gd name="connsiteY36" fmla="*/ 748576 h 1776684"/>
              <a:gd name="connsiteX37" fmla="*/ 838595 w 7623159"/>
              <a:gd name="connsiteY37" fmla="*/ 791217 h 1776684"/>
              <a:gd name="connsiteX38" fmla="*/ 852808 w 7623159"/>
              <a:gd name="connsiteY38" fmla="*/ 791217 h 1776684"/>
              <a:gd name="connsiteX39" fmla="*/ 852808 w 7623159"/>
              <a:gd name="connsiteY39" fmla="*/ 810169 h 1776684"/>
              <a:gd name="connsiteX40" fmla="*/ 871758 w 7623159"/>
              <a:gd name="connsiteY40" fmla="*/ 829119 h 1776684"/>
              <a:gd name="connsiteX41" fmla="*/ 871758 w 7623159"/>
              <a:gd name="connsiteY41" fmla="*/ 862284 h 1776684"/>
              <a:gd name="connsiteX42" fmla="*/ 975992 w 7623159"/>
              <a:gd name="connsiteY42" fmla="*/ 862284 h 1776684"/>
              <a:gd name="connsiteX43" fmla="*/ 975992 w 7623159"/>
              <a:gd name="connsiteY43" fmla="*/ 895449 h 1776684"/>
              <a:gd name="connsiteX44" fmla="*/ 1203407 w 7623159"/>
              <a:gd name="connsiteY44" fmla="*/ 895449 h 1776684"/>
              <a:gd name="connsiteX45" fmla="*/ 1203407 w 7623159"/>
              <a:gd name="connsiteY45" fmla="*/ 933352 h 1776684"/>
              <a:gd name="connsiteX46" fmla="*/ 1392920 w 7623159"/>
              <a:gd name="connsiteY46" fmla="*/ 933352 h 1776684"/>
              <a:gd name="connsiteX47" fmla="*/ 1392920 w 7623159"/>
              <a:gd name="connsiteY47" fmla="*/ 975992 h 1776684"/>
              <a:gd name="connsiteX48" fmla="*/ 1449774 w 7623159"/>
              <a:gd name="connsiteY48" fmla="*/ 975992 h 1776684"/>
              <a:gd name="connsiteX49" fmla="*/ 1449774 w 7623159"/>
              <a:gd name="connsiteY49" fmla="*/ 1023370 h 1776684"/>
              <a:gd name="connsiteX50" fmla="*/ 1530317 w 7623159"/>
              <a:gd name="connsiteY50" fmla="*/ 1023370 h 1776684"/>
              <a:gd name="connsiteX51" fmla="*/ 1530317 w 7623159"/>
              <a:gd name="connsiteY51" fmla="*/ 1056535 h 1776684"/>
              <a:gd name="connsiteX52" fmla="*/ 1677190 w 7623159"/>
              <a:gd name="connsiteY52" fmla="*/ 1056535 h 1776684"/>
              <a:gd name="connsiteX53" fmla="*/ 1677190 w 7623159"/>
              <a:gd name="connsiteY53" fmla="*/ 1103913 h 1776684"/>
              <a:gd name="connsiteX54" fmla="*/ 1776684 w 7623159"/>
              <a:gd name="connsiteY54" fmla="*/ 1103913 h 1776684"/>
              <a:gd name="connsiteX55" fmla="*/ 1776684 w 7623159"/>
              <a:gd name="connsiteY55" fmla="*/ 1137078 h 1776684"/>
              <a:gd name="connsiteX56" fmla="*/ 1942508 w 7623159"/>
              <a:gd name="connsiteY56" fmla="*/ 1137078 h 1776684"/>
              <a:gd name="connsiteX57" fmla="*/ 1942508 w 7623159"/>
              <a:gd name="connsiteY57" fmla="*/ 1160767 h 1776684"/>
              <a:gd name="connsiteX58" fmla="*/ 2027789 w 7623159"/>
              <a:gd name="connsiteY58" fmla="*/ 1160767 h 1776684"/>
              <a:gd name="connsiteX59" fmla="*/ 2027789 w 7623159"/>
              <a:gd name="connsiteY59" fmla="*/ 1208145 h 1776684"/>
              <a:gd name="connsiteX60" fmla="*/ 2250466 w 7623159"/>
              <a:gd name="connsiteY60" fmla="*/ 1208145 h 1776684"/>
              <a:gd name="connsiteX61" fmla="*/ 2250466 w 7623159"/>
              <a:gd name="connsiteY61" fmla="*/ 1250786 h 1776684"/>
              <a:gd name="connsiteX62" fmla="*/ 2326272 w 7623159"/>
              <a:gd name="connsiteY62" fmla="*/ 1250786 h 1776684"/>
              <a:gd name="connsiteX63" fmla="*/ 2326272 w 7623159"/>
              <a:gd name="connsiteY63" fmla="*/ 1279213 h 1776684"/>
              <a:gd name="connsiteX64" fmla="*/ 2667395 w 7623159"/>
              <a:gd name="connsiteY64" fmla="*/ 1279213 h 1776684"/>
              <a:gd name="connsiteX65" fmla="*/ 2667395 w 7623159"/>
              <a:gd name="connsiteY65" fmla="*/ 1336067 h 1776684"/>
              <a:gd name="connsiteX66" fmla="*/ 3250147 w 7623159"/>
              <a:gd name="connsiteY66" fmla="*/ 1336067 h 1776684"/>
              <a:gd name="connsiteX67" fmla="*/ 3250147 w 7623159"/>
              <a:gd name="connsiteY67" fmla="*/ 1364494 h 1776684"/>
              <a:gd name="connsiteX68" fmla="*/ 3657600 w 7623159"/>
              <a:gd name="connsiteY68" fmla="*/ 1364494 h 1776684"/>
              <a:gd name="connsiteX69" fmla="*/ 3657600 w 7623159"/>
              <a:gd name="connsiteY69" fmla="*/ 1402396 h 1776684"/>
              <a:gd name="connsiteX70" fmla="*/ 3700240 w 7623159"/>
              <a:gd name="connsiteY70" fmla="*/ 1402396 h 1776684"/>
              <a:gd name="connsiteX71" fmla="*/ 3700240 w 7623159"/>
              <a:gd name="connsiteY71" fmla="*/ 1440299 h 1776684"/>
              <a:gd name="connsiteX72" fmla="*/ 3927656 w 7623159"/>
              <a:gd name="connsiteY72" fmla="*/ 1440299 h 1776684"/>
              <a:gd name="connsiteX73" fmla="*/ 3927656 w 7623159"/>
              <a:gd name="connsiteY73" fmla="*/ 1473463 h 1776684"/>
              <a:gd name="connsiteX74" fmla="*/ 4439341 w 7623159"/>
              <a:gd name="connsiteY74" fmla="*/ 1473463 h 1776684"/>
              <a:gd name="connsiteX75" fmla="*/ 4439341 w 7623159"/>
              <a:gd name="connsiteY75" fmla="*/ 1511366 h 1776684"/>
              <a:gd name="connsiteX76" fmla="*/ 4562524 w 7623159"/>
              <a:gd name="connsiteY76" fmla="*/ 1511366 h 1776684"/>
              <a:gd name="connsiteX77" fmla="*/ 4562524 w 7623159"/>
              <a:gd name="connsiteY77" fmla="*/ 1554007 h 1776684"/>
              <a:gd name="connsiteX78" fmla="*/ 5704340 w 7623159"/>
              <a:gd name="connsiteY78" fmla="*/ 1554007 h 1776684"/>
              <a:gd name="connsiteX79" fmla="*/ 5728029 w 7623159"/>
              <a:gd name="connsiteY79" fmla="*/ 1577696 h 1776684"/>
              <a:gd name="connsiteX80" fmla="*/ 5860688 w 7623159"/>
              <a:gd name="connsiteY80" fmla="*/ 1577696 h 1776684"/>
              <a:gd name="connsiteX81" fmla="*/ 5860688 w 7623159"/>
              <a:gd name="connsiteY81" fmla="*/ 1644025 h 1776684"/>
              <a:gd name="connsiteX82" fmla="*/ 5955445 w 7623159"/>
              <a:gd name="connsiteY82" fmla="*/ 1644025 h 1776684"/>
              <a:gd name="connsiteX83" fmla="*/ 5955445 w 7623159"/>
              <a:gd name="connsiteY83" fmla="*/ 1700879 h 1776684"/>
              <a:gd name="connsiteX84" fmla="*/ 6509770 w 7623159"/>
              <a:gd name="connsiteY84" fmla="*/ 1700879 h 1776684"/>
              <a:gd name="connsiteX85" fmla="*/ 6509770 w 7623159"/>
              <a:gd name="connsiteY85" fmla="*/ 1776684 h 1776684"/>
              <a:gd name="connsiteX86" fmla="*/ 7623159 w 7623159"/>
              <a:gd name="connsiteY86" fmla="*/ 1776684 h 1776684"/>
              <a:gd name="connsiteX0" fmla="*/ 0 w 7623159"/>
              <a:gd name="connsiteY0" fmla="*/ 0 h 1776684"/>
              <a:gd name="connsiteX1" fmla="*/ 0 w 7623159"/>
              <a:gd name="connsiteY1" fmla="*/ 52116 h 1776684"/>
              <a:gd name="connsiteX2" fmla="*/ 33165 w 7623159"/>
              <a:gd name="connsiteY2" fmla="*/ 52116 h 1776684"/>
              <a:gd name="connsiteX3" fmla="*/ 33165 w 7623159"/>
              <a:gd name="connsiteY3" fmla="*/ 80543 h 1776684"/>
              <a:gd name="connsiteX4" fmla="*/ 52117 w 7623159"/>
              <a:gd name="connsiteY4" fmla="*/ 99495 h 1776684"/>
              <a:gd name="connsiteX5" fmla="*/ 52117 w 7623159"/>
              <a:gd name="connsiteY5" fmla="*/ 142135 h 1776684"/>
              <a:gd name="connsiteX6" fmla="*/ 90019 w 7623159"/>
              <a:gd name="connsiteY6" fmla="*/ 142135 h 1776684"/>
              <a:gd name="connsiteX7" fmla="*/ 90019 w 7623159"/>
              <a:gd name="connsiteY7" fmla="*/ 208465 h 1776684"/>
              <a:gd name="connsiteX8" fmla="*/ 146873 w 7623159"/>
              <a:gd name="connsiteY8" fmla="*/ 208465 h 1776684"/>
              <a:gd name="connsiteX9" fmla="*/ 146873 w 7623159"/>
              <a:gd name="connsiteY9" fmla="*/ 241629 h 1776684"/>
              <a:gd name="connsiteX10" fmla="*/ 165824 w 7623159"/>
              <a:gd name="connsiteY10" fmla="*/ 241629 h 1776684"/>
              <a:gd name="connsiteX11" fmla="*/ 165824 w 7623159"/>
              <a:gd name="connsiteY11" fmla="*/ 284270 h 1776684"/>
              <a:gd name="connsiteX12" fmla="*/ 217940 w 7623159"/>
              <a:gd name="connsiteY12" fmla="*/ 284270 h 1776684"/>
              <a:gd name="connsiteX13" fmla="*/ 217940 w 7623159"/>
              <a:gd name="connsiteY13" fmla="*/ 303221 h 1776684"/>
              <a:gd name="connsiteX14" fmla="*/ 236891 w 7623159"/>
              <a:gd name="connsiteY14" fmla="*/ 303221 h 1776684"/>
              <a:gd name="connsiteX15" fmla="*/ 236891 w 7623159"/>
              <a:gd name="connsiteY15" fmla="*/ 360075 h 1776684"/>
              <a:gd name="connsiteX16" fmla="*/ 312696 w 7623159"/>
              <a:gd name="connsiteY16" fmla="*/ 360075 h 1776684"/>
              <a:gd name="connsiteX17" fmla="*/ 312696 w 7623159"/>
              <a:gd name="connsiteY17" fmla="*/ 388502 h 1776684"/>
              <a:gd name="connsiteX18" fmla="*/ 331648 w 7623159"/>
              <a:gd name="connsiteY18" fmla="*/ 388502 h 1776684"/>
              <a:gd name="connsiteX19" fmla="*/ 331648 w 7623159"/>
              <a:gd name="connsiteY19" fmla="*/ 435880 h 1776684"/>
              <a:gd name="connsiteX20" fmla="*/ 360075 w 7623159"/>
              <a:gd name="connsiteY20" fmla="*/ 435880 h 1776684"/>
              <a:gd name="connsiteX21" fmla="*/ 360075 w 7623159"/>
              <a:gd name="connsiteY21" fmla="*/ 478520 h 1776684"/>
              <a:gd name="connsiteX22" fmla="*/ 383764 w 7623159"/>
              <a:gd name="connsiteY22" fmla="*/ 478520 h 1776684"/>
              <a:gd name="connsiteX23" fmla="*/ 383764 w 7623159"/>
              <a:gd name="connsiteY23" fmla="*/ 521161 h 1776684"/>
              <a:gd name="connsiteX24" fmla="*/ 445355 w 7623159"/>
              <a:gd name="connsiteY24" fmla="*/ 521161 h 1776684"/>
              <a:gd name="connsiteX25" fmla="*/ 445355 w 7623159"/>
              <a:gd name="connsiteY25" fmla="*/ 559063 h 1776684"/>
              <a:gd name="connsiteX26" fmla="*/ 568539 w 7623159"/>
              <a:gd name="connsiteY26" fmla="*/ 559063 h 1776684"/>
              <a:gd name="connsiteX27" fmla="*/ 568539 w 7623159"/>
              <a:gd name="connsiteY27" fmla="*/ 601704 h 1776684"/>
              <a:gd name="connsiteX28" fmla="*/ 592228 w 7623159"/>
              <a:gd name="connsiteY28" fmla="*/ 601704 h 1776684"/>
              <a:gd name="connsiteX29" fmla="*/ 592228 w 7623159"/>
              <a:gd name="connsiteY29" fmla="*/ 601704 h 1776684"/>
              <a:gd name="connsiteX30" fmla="*/ 620655 w 7623159"/>
              <a:gd name="connsiteY30" fmla="*/ 630131 h 1776684"/>
              <a:gd name="connsiteX31" fmla="*/ 620655 w 7623159"/>
              <a:gd name="connsiteY31" fmla="*/ 668033 h 1776684"/>
              <a:gd name="connsiteX32" fmla="*/ 696460 w 7623159"/>
              <a:gd name="connsiteY32" fmla="*/ 668033 h 1776684"/>
              <a:gd name="connsiteX33" fmla="*/ 696460 w 7623159"/>
              <a:gd name="connsiteY33" fmla="*/ 715412 h 1776684"/>
              <a:gd name="connsiteX34" fmla="*/ 710674 w 7623159"/>
              <a:gd name="connsiteY34" fmla="*/ 715412 h 1776684"/>
              <a:gd name="connsiteX35" fmla="*/ 710674 w 7623159"/>
              <a:gd name="connsiteY35" fmla="*/ 748576 h 1776684"/>
              <a:gd name="connsiteX36" fmla="*/ 838595 w 7623159"/>
              <a:gd name="connsiteY36" fmla="*/ 748576 h 1776684"/>
              <a:gd name="connsiteX37" fmla="*/ 838595 w 7623159"/>
              <a:gd name="connsiteY37" fmla="*/ 791217 h 1776684"/>
              <a:gd name="connsiteX38" fmla="*/ 852808 w 7623159"/>
              <a:gd name="connsiteY38" fmla="*/ 791217 h 1776684"/>
              <a:gd name="connsiteX39" fmla="*/ 852808 w 7623159"/>
              <a:gd name="connsiteY39" fmla="*/ 810169 h 1776684"/>
              <a:gd name="connsiteX40" fmla="*/ 871758 w 7623159"/>
              <a:gd name="connsiteY40" fmla="*/ 829119 h 1776684"/>
              <a:gd name="connsiteX41" fmla="*/ 871758 w 7623159"/>
              <a:gd name="connsiteY41" fmla="*/ 862284 h 1776684"/>
              <a:gd name="connsiteX42" fmla="*/ 975992 w 7623159"/>
              <a:gd name="connsiteY42" fmla="*/ 862284 h 1776684"/>
              <a:gd name="connsiteX43" fmla="*/ 975992 w 7623159"/>
              <a:gd name="connsiteY43" fmla="*/ 895449 h 1776684"/>
              <a:gd name="connsiteX44" fmla="*/ 1203407 w 7623159"/>
              <a:gd name="connsiteY44" fmla="*/ 895449 h 1776684"/>
              <a:gd name="connsiteX45" fmla="*/ 1203407 w 7623159"/>
              <a:gd name="connsiteY45" fmla="*/ 933352 h 1776684"/>
              <a:gd name="connsiteX46" fmla="*/ 1392920 w 7623159"/>
              <a:gd name="connsiteY46" fmla="*/ 933352 h 1776684"/>
              <a:gd name="connsiteX47" fmla="*/ 1392920 w 7623159"/>
              <a:gd name="connsiteY47" fmla="*/ 975992 h 1776684"/>
              <a:gd name="connsiteX48" fmla="*/ 1449774 w 7623159"/>
              <a:gd name="connsiteY48" fmla="*/ 975992 h 1776684"/>
              <a:gd name="connsiteX49" fmla="*/ 1449774 w 7623159"/>
              <a:gd name="connsiteY49" fmla="*/ 1023370 h 1776684"/>
              <a:gd name="connsiteX50" fmla="*/ 1530317 w 7623159"/>
              <a:gd name="connsiteY50" fmla="*/ 1023370 h 1776684"/>
              <a:gd name="connsiteX51" fmla="*/ 1530317 w 7623159"/>
              <a:gd name="connsiteY51" fmla="*/ 1056535 h 1776684"/>
              <a:gd name="connsiteX52" fmla="*/ 1677190 w 7623159"/>
              <a:gd name="connsiteY52" fmla="*/ 1056535 h 1776684"/>
              <a:gd name="connsiteX53" fmla="*/ 1677190 w 7623159"/>
              <a:gd name="connsiteY53" fmla="*/ 1103913 h 1776684"/>
              <a:gd name="connsiteX54" fmla="*/ 1776684 w 7623159"/>
              <a:gd name="connsiteY54" fmla="*/ 1103913 h 1776684"/>
              <a:gd name="connsiteX55" fmla="*/ 1776684 w 7623159"/>
              <a:gd name="connsiteY55" fmla="*/ 1137078 h 1776684"/>
              <a:gd name="connsiteX56" fmla="*/ 1942508 w 7623159"/>
              <a:gd name="connsiteY56" fmla="*/ 1137078 h 1776684"/>
              <a:gd name="connsiteX57" fmla="*/ 1942508 w 7623159"/>
              <a:gd name="connsiteY57" fmla="*/ 1160767 h 1776684"/>
              <a:gd name="connsiteX58" fmla="*/ 2027789 w 7623159"/>
              <a:gd name="connsiteY58" fmla="*/ 1160767 h 1776684"/>
              <a:gd name="connsiteX59" fmla="*/ 2027789 w 7623159"/>
              <a:gd name="connsiteY59" fmla="*/ 1208145 h 1776684"/>
              <a:gd name="connsiteX60" fmla="*/ 2250466 w 7623159"/>
              <a:gd name="connsiteY60" fmla="*/ 1208145 h 1776684"/>
              <a:gd name="connsiteX61" fmla="*/ 2250466 w 7623159"/>
              <a:gd name="connsiteY61" fmla="*/ 1250786 h 1776684"/>
              <a:gd name="connsiteX62" fmla="*/ 2326272 w 7623159"/>
              <a:gd name="connsiteY62" fmla="*/ 1250786 h 1776684"/>
              <a:gd name="connsiteX63" fmla="*/ 2326272 w 7623159"/>
              <a:gd name="connsiteY63" fmla="*/ 1279213 h 1776684"/>
              <a:gd name="connsiteX64" fmla="*/ 2667395 w 7623159"/>
              <a:gd name="connsiteY64" fmla="*/ 1279213 h 1776684"/>
              <a:gd name="connsiteX65" fmla="*/ 2667395 w 7623159"/>
              <a:gd name="connsiteY65" fmla="*/ 1336067 h 1776684"/>
              <a:gd name="connsiteX66" fmla="*/ 3250147 w 7623159"/>
              <a:gd name="connsiteY66" fmla="*/ 1336067 h 1776684"/>
              <a:gd name="connsiteX67" fmla="*/ 3250147 w 7623159"/>
              <a:gd name="connsiteY67" fmla="*/ 1364494 h 1776684"/>
              <a:gd name="connsiteX68" fmla="*/ 3657600 w 7623159"/>
              <a:gd name="connsiteY68" fmla="*/ 1364494 h 1776684"/>
              <a:gd name="connsiteX69" fmla="*/ 3657600 w 7623159"/>
              <a:gd name="connsiteY69" fmla="*/ 1402396 h 1776684"/>
              <a:gd name="connsiteX70" fmla="*/ 3700240 w 7623159"/>
              <a:gd name="connsiteY70" fmla="*/ 1402396 h 1776684"/>
              <a:gd name="connsiteX71" fmla="*/ 3700240 w 7623159"/>
              <a:gd name="connsiteY71" fmla="*/ 1440299 h 1776684"/>
              <a:gd name="connsiteX72" fmla="*/ 3927656 w 7623159"/>
              <a:gd name="connsiteY72" fmla="*/ 1440299 h 1776684"/>
              <a:gd name="connsiteX73" fmla="*/ 3927656 w 7623159"/>
              <a:gd name="connsiteY73" fmla="*/ 1473463 h 1776684"/>
              <a:gd name="connsiteX74" fmla="*/ 4439341 w 7623159"/>
              <a:gd name="connsiteY74" fmla="*/ 1473463 h 1776684"/>
              <a:gd name="connsiteX75" fmla="*/ 4439341 w 7623159"/>
              <a:gd name="connsiteY75" fmla="*/ 1511366 h 1776684"/>
              <a:gd name="connsiteX76" fmla="*/ 4562524 w 7623159"/>
              <a:gd name="connsiteY76" fmla="*/ 1511366 h 1776684"/>
              <a:gd name="connsiteX77" fmla="*/ 4562524 w 7623159"/>
              <a:gd name="connsiteY77" fmla="*/ 1554007 h 1776684"/>
              <a:gd name="connsiteX78" fmla="*/ 5704340 w 7623159"/>
              <a:gd name="connsiteY78" fmla="*/ 1554007 h 1776684"/>
              <a:gd name="connsiteX79" fmla="*/ 5728029 w 7623159"/>
              <a:gd name="connsiteY79" fmla="*/ 1577696 h 1776684"/>
              <a:gd name="connsiteX80" fmla="*/ 5860688 w 7623159"/>
              <a:gd name="connsiteY80" fmla="*/ 1577696 h 1776684"/>
              <a:gd name="connsiteX81" fmla="*/ 5860688 w 7623159"/>
              <a:gd name="connsiteY81" fmla="*/ 1644025 h 1776684"/>
              <a:gd name="connsiteX82" fmla="*/ 5955445 w 7623159"/>
              <a:gd name="connsiteY82" fmla="*/ 1644025 h 1776684"/>
              <a:gd name="connsiteX83" fmla="*/ 5955445 w 7623159"/>
              <a:gd name="connsiteY83" fmla="*/ 1700879 h 1776684"/>
              <a:gd name="connsiteX84" fmla="*/ 6509770 w 7623159"/>
              <a:gd name="connsiteY84" fmla="*/ 1700879 h 1776684"/>
              <a:gd name="connsiteX85" fmla="*/ 6509770 w 7623159"/>
              <a:gd name="connsiteY85" fmla="*/ 1776684 h 1776684"/>
              <a:gd name="connsiteX86" fmla="*/ 7623159 w 7623159"/>
              <a:gd name="connsiteY86" fmla="*/ 1776684 h 1776684"/>
              <a:gd name="connsiteX0" fmla="*/ 0 w 7623159"/>
              <a:gd name="connsiteY0" fmla="*/ 0 h 1776684"/>
              <a:gd name="connsiteX1" fmla="*/ 0 w 7623159"/>
              <a:gd name="connsiteY1" fmla="*/ 52116 h 1776684"/>
              <a:gd name="connsiteX2" fmla="*/ 33165 w 7623159"/>
              <a:gd name="connsiteY2" fmla="*/ 52116 h 1776684"/>
              <a:gd name="connsiteX3" fmla="*/ 33165 w 7623159"/>
              <a:gd name="connsiteY3" fmla="*/ 80543 h 1776684"/>
              <a:gd name="connsiteX4" fmla="*/ 52117 w 7623159"/>
              <a:gd name="connsiteY4" fmla="*/ 99495 h 1776684"/>
              <a:gd name="connsiteX5" fmla="*/ 52117 w 7623159"/>
              <a:gd name="connsiteY5" fmla="*/ 142135 h 1776684"/>
              <a:gd name="connsiteX6" fmla="*/ 90019 w 7623159"/>
              <a:gd name="connsiteY6" fmla="*/ 142135 h 1776684"/>
              <a:gd name="connsiteX7" fmla="*/ 90019 w 7623159"/>
              <a:gd name="connsiteY7" fmla="*/ 208465 h 1776684"/>
              <a:gd name="connsiteX8" fmla="*/ 146873 w 7623159"/>
              <a:gd name="connsiteY8" fmla="*/ 208465 h 1776684"/>
              <a:gd name="connsiteX9" fmla="*/ 146873 w 7623159"/>
              <a:gd name="connsiteY9" fmla="*/ 241629 h 1776684"/>
              <a:gd name="connsiteX10" fmla="*/ 165824 w 7623159"/>
              <a:gd name="connsiteY10" fmla="*/ 241629 h 1776684"/>
              <a:gd name="connsiteX11" fmla="*/ 165824 w 7623159"/>
              <a:gd name="connsiteY11" fmla="*/ 284270 h 1776684"/>
              <a:gd name="connsiteX12" fmla="*/ 217940 w 7623159"/>
              <a:gd name="connsiteY12" fmla="*/ 284270 h 1776684"/>
              <a:gd name="connsiteX13" fmla="*/ 217940 w 7623159"/>
              <a:gd name="connsiteY13" fmla="*/ 303221 h 1776684"/>
              <a:gd name="connsiteX14" fmla="*/ 236891 w 7623159"/>
              <a:gd name="connsiteY14" fmla="*/ 303221 h 1776684"/>
              <a:gd name="connsiteX15" fmla="*/ 236891 w 7623159"/>
              <a:gd name="connsiteY15" fmla="*/ 360075 h 1776684"/>
              <a:gd name="connsiteX16" fmla="*/ 312696 w 7623159"/>
              <a:gd name="connsiteY16" fmla="*/ 360075 h 1776684"/>
              <a:gd name="connsiteX17" fmla="*/ 312696 w 7623159"/>
              <a:gd name="connsiteY17" fmla="*/ 388502 h 1776684"/>
              <a:gd name="connsiteX18" fmla="*/ 331648 w 7623159"/>
              <a:gd name="connsiteY18" fmla="*/ 388502 h 1776684"/>
              <a:gd name="connsiteX19" fmla="*/ 331648 w 7623159"/>
              <a:gd name="connsiteY19" fmla="*/ 435880 h 1776684"/>
              <a:gd name="connsiteX20" fmla="*/ 360075 w 7623159"/>
              <a:gd name="connsiteY20" fmla="*/ 435880 h 1776684"/>
              <a:gd name="connsiteX21" fmla="*/ 360075 w 7623159"/>
              <a:gd name="connsiteY21" fmla="*/ 478520 h 1776684"/>
              <a:gd name="connsiteX22" fmla="*/ 383764 w 7623159"/>
              <a:gd name="connsiteY22" fmla="*/ 478520 h 1776684"/>
              <a:gd name="connsiteX23" fmla="*/ 383764 w 7623159"/>
              <a:gd name="connsiteY23" fmla="*/ 521161 h 1776684"/>
              <a:gd name="connsiteX24" fmla="*/ 445355 w 7623159"/>
              <a:gd name="connsiteY24" fmla="*/ 521161 h 1776684"/>
              <a:gd name="connsiteX25" fmla="*/ 445355 w 7623159"/>
              <a:gd name="connsiteY25" fmla="*/ 559063 h 1776684"/>
              <a:gd name="connsiteX26" fmla="*/ 568539 w 7623159"/>
              <a:gd name="connsiteY26" fmla="*/ 559063 h 1776684"/>
              <a:gd name="connsiteX27" fmla="*/ 568539 w 7623159"/>
              <a:gd name="connsiteY27" fmla="*/ 601704 h 1776684"/>
              <a:gd name="connsiteX28" fmla="*/ 592228 w 7623159"/>
              <a:gd name="connsiteY28" fmla="*/ 601704 h 1776684"/>
              <a:gd name="connsiteX29" fmla="*/ 592228 w 7623159"/>
              <a:gd name="connsiteY29" fmla="*/ 625393 h 1776684"/>
              <a:gd name="connsiteX30" fmla="*/ 620655 w 7623159"/>
              <a:gd name="connsiteY30" fmla="*/ 630131 h 1776684"/>
              <a:gd name="connsiteX31" fmla="*/ 620655 w 7623159"/>
              <a:gd name="connsiteY31" fmla="*/ 668033 h 1776684"/>
              <a:gd name="connsiteX32" fmla="*/ 696460 w 7623159"/>
              <a:gd name="connsiteY32" fmla="*/ 668033 h 1776684"/>
              <a:gd name="connsiteX33" fmla="*/ 696460 w 7623159"/>
              <a:gd name="connsiteY33" fmla="*/ 715412 h 1776684"/>
              <a:gd name="connsiteX34" fmla="*/ 710674 w 7623159"/>
              <a:gd name="connsiteY34" fmla="*/ 715412 h 1776684"/>
              <a:gd name="connsiteX35" fmla="*/ 710674 w 7623159"/>
              <a:gd name="connsiteY35" fmla="*/ 748576 h 1776684"/>
              <a:gd name="connsiteX36" fmla="*/ 838595 w 7623159"/>
              <a:gd name="connsiteY36" fmla="*/ 748576 h 1776684"/>
              <a:gd name="connsiteX37" fmla="*/ 838595 w 7623159"/>
              <a:gd name="connsiteY37" fmla="*/ 791217 h 1776684"/>
              <a:gd name="connsiteX38" fmla="*/ 852808 w 7623159"/>
              <a:gd name="connsiteY38" fmla="*/ 791217 h 1776684"/>
              <a:gd name="connsiteX39" fmla="*/ 852808 w 7623159"/>
              <a:gd name="connsiteY39" fmla="*/ 810169 h 1776684"/>
              <a:gd name="connsiteX40" fmla="*/ 871758 w 7623159"/>
              <a:gd name="connsiteY40" fmla="*/ 829119 h 1776684"/>
              <a:gd name="connsiteX41" fmla="*/ 871758 w 7623159"/>
              <a:gd name="connsiteY41" fmla="*/ 862284 h 1776684"/>
              <a:gd name="connsiteX42" fmla="*/ 975992 w 7623159"/>
              <a:gd name="connsiteY42" fmla="*/ 862284 h 1776684"/>
              <a:gd name="connsiteX43" fmla="*/ 975992 w 7623159"/>
              <a:gd name="connsiteY43" fmla="*/ 895449 h 1776684"/>
              <a:gd name="connsiteX44" fmla="*/ 1203407 w 7623159"/>
              <a:gd name="connsiteY44" fmla="*/ 895449 h 1776684"/>
              <a:gd name="connsiteX45" fmla="*/ 1203407 w 7623159"/>
              <a:gd name="connsiteY45" fmla="*/ 933352 h 1776684"/>
              <a:gd name="connsiteX46" fmla="*/ 1392920 w 7623159"/>
              <a:gd name="connsiteY46" fmla="*/ 933352 h 1776684"/>
              <a:gd name="connsiteX47" fmla="*/ 1392920 w 7623159"/>
              <a:gd name="connsiteY47" fmla="*/ 975992 h 1776684"/>
              <a:gd name="connsiteX48" fmla="*/ 1449774 w 7623159"/>
              <a:gd name="connsiteY48" fmla="*/ 975992 h 1776684"/>
              <a:gd name="connsiteX49" fmla="*/ 1449774 w 7623159"/>
              <a:gd name="connsiteY49" fmla="*/ 1023370 h 1776684"/>
              <a:gd name="connsiteX50" fmla="*/ 1530317 w 7623159"/>
              <a:gd name="connsiteY50" fmla="*/ 1023370 h 1776684"/>
              <a:gd name="connsiteX51" fmla="*/ 1530317 w 7623159"/>
              <a:gd name="connsiteY51" fmla="*/ 1056535 h 1776684"/>
              <a:gd name="connsiteX52" fmla="*/ 1677190 w 7623159"/>
              <a:gd name="connsiteY52" fmla="*/ 1056535 h 1776684"/>
              <a:gd name="connsiteX53" fmla="*/ 1677190 w 7623159"/>
              <a:gd name="connsiteY53" fmla="*/ 1103913 h 1776684"/>
              <a:gd name="connsiteX54" fmla="*/ 1776684 w 7623159"/>
              <a:gd name="connsiteY54" fmla="*/ 1103913 h 1776684"/>
              <a:gd name="connsiteX55" fmla="*/ 1776684 w 7623159"/>
              <a:gd name="connsiteY55" fmla="*/ 1137078 h 1776684"/>
              <a:gd name="connsiteX56" fmla="*/ 1942508 w 7623159"/>
              <a:gd name="connsiteY56" fmla="*/ 1137078 h 1776684"/>
              <a:gd name="connsiteX57" fmla="*/ 1942508 w 7623159"/>
              <a:gd name="connsiteY57" fmla="*/ 1160767 h 1776684"/>
              <a:gd name="connsiteX58" fmla="*/ 2027789 w 7623159"/>
              <a:gd name="connsiteY58" fmla="*/ 1160767 h 1776684"/>
              <a:gd name="connsiteX59" fmla="*/ 2027789 w 7623159"/>
              <a:gd name="connsiteY59" fmla="*/ 1208145 h 1776684"/>
              <a:gd name="connsiteX60" fmla="*/ 2250466 w 7623159"/>
              <a:gd name="connsiteY60" fmla="*/ 1208145 h 1776684"/>
              <a:gd name="connsiteX61" fmla="*/ 2250466 w 7623159"/>
              <a:gd name="connsiteY61" fmla="*/ 1250786 h 1776684"/>
              <a:gd name="connsiteX62" fmla="*/ 2326272 w 7623159"/>
              <a:gd name="connsiteY62" fmla="*/ 1250786 h 1776684"/>
              <a:gd name="connsiteX63" fmla="*/ 2326272 w 7623159"/>
              <a:gd name="connsiteY63" fmla="*/ 1279213 h 1776684"/>
              <a:gd name="connsiteX64" fmla="*/ 2667395 w 7623159"/>
              <a:gd name="connsiteY64" fmla="*/ 1279213 h 1776684"/>
              <a:gd name="connsiteX65" fmla="*/ 2667395 w 7623159"/>
              <a:gd name="connsiteY65" fmla="*/ 1336067 h 1776684"/>
              <a:gd name="connsiteX66" fmla="*/ 3250147 w 7623159"/>
              <a:gd name="connsiteY66" fmla="*/ 1336067 h 1776684"/>
              <a:gd name="connsiteX67" fmla="*/ 3250147 w 7623159"/>
              <a:gd name="connsiteY67" fmla="*/ 1364494 h 1776684"/>
              <a:gd name="connsiteX68" fmla="*/ 3657600 w 7623159"/>
              <a:gd name="connsiteY68" fmla="*/ 1364494 h 1776684"/>
              <a:gd name="connsiteX69" fmla="*/ 3657600 w 7623159"/>
              <a:gd name="connsiteY69" fmla="*/ 1402396 h 1776684"/>
              <a:gd name="connsiteX70" fmla="*/ 3700240 w 7623159"/>
              <a:gd name="connsiteY70" fmla="*/ 1402396 h 1776684"/>
              <a:gd name="connsiteX71" fmla="*/ 3700240 w 7623159"/>
              <a:gd name="connsiteY71" fmla="*/ 1440299 h 1776684"/>
              <a:gd name="connsiteX72" fmla="*/ 3927656 w 7623159"/>
              <a:gd name="connsiteY72" fmla="*/ 1440299 h 1776684"/>
              <a:gd name="connsiteX73" fmla="*/ 3927656 w 7623159"/>
              <a:gd name="connsiteY73" fmla="*/ 1473463 h 1776684"/>
              <a:gd name="connsiteX74" fmla="*/ 4439341 w 7623159"/>
              <a:gd name="connsiteY74" fmla="*/ 1473463 h 1776684"/>
              <a:gd name="connsiteX75" fmla="*/ 4439341 w 7623159"/>
              <a:gd name="connsiteY75" fmla="*/ 1511366 h 1776684"/>
              <a:gd name="connsiteX76" fmla="*/ 4562524 w 7623159"/>
              <a:gd name="connsiteY76" fmla="*/ 1511366 h 1776684"/>
              <a:gd name="connsiteX77" fmla="*/ 4562524 w 7623159"/>
              <a:gd name="connsiteY77" fmla="*/ 1554007 h 1776684"/>
              <a:gd name="connsiteX78" fmla="*/ 5704340 w 7623159"/>
              <a:gd name="connsiteY78" fmla="*/ 1554007 h 1776684"/>
              <a:gd name="connsiteX79" fmla="*/ 5728029 w 7623159"/>
              <a:gd name="connsiteY79" fmla="*/ 1577696 h 1776684"/>
              <a:gd name="connsiteX80" fmla="*/ 5860688 w 7623159"/>
              <a:gd name="connsiteY80" fmla="*/ 1577696 h 1776684"/>
              <a:gd name="connsiteX81" fmla="*/ 5860688 w 7623159"/>
              <a:gd name="connsiteY81" fmla="*/ 1644025 h 1776684"/>
              <a:gd name="connsiteX82" fmla="*/ 5955445 w 7623159"/>
              <a:gd name="connsiteY82" fmla="*/ 1644025 h 1776684"/>
              <a:gd name="connsiteX83" fmla="*/ 5955445 w 7623159"/>
              <a:gd name="connsiteY83" fmla="*/ 1700879 h 1776684"/>
              <a:gd name="connsiteX84" fmla="*/ 6509770 w 7623159"/>
              <a:gd name="connsiteY84" fmla="*/ 1700879 h 1776684"/>
              <a:gd name="connsiteX85" fmla="*/ 6509770 w 7623159"/>
              <a:gd name="connsiteY85" fmla="*/ 1776684 h 1776684"/>
              <a:gd name="connsiteX86" fmla="*/ 7623159 w 7623159"/>
              <a:gd name="connsiteY86" fmla="*/ 1776684 h 177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623159" h="1776684">
                <a:moveTo>
                  <a:pt x="0" y="0"/>
                </a:moveTo>
                <a:lnTo>
                  <a:pt x="0" y="52116"/>
                </a:lnTo>
                <a:lnTo>
                  <a:pt x="33165" y="52116"/>
                </a:lnTo>
                <a:lnTo>
                  <a:pt x="33165" y="80543"/>
                </a:lnTo>
                <a:lnTo>
                  <a:pt x="52117" y="99495"/>
                </a:lnTo>
                <a:lnTo>
                  <a:pt x="52117" y="142135"/>
                </a:lnTo>
                <a:lnTo>
                  <a:pt x="90019" y="142135"/>
                </a:lnTo>
                <a:lnTo>
                  <a:pt x="90019" y="208465"/>
                </a:lnTo>
                <a:lnTo>
                  <a:pt x="146873" y="208465"/>
                </a:lnTo>
                <a:lnTo>
                  <a:pt x="146873" y="241629"/>
                </a:lnTo>
                <a:lnTo>
                  <a:pt x="165824" y="241629"/>
                </a:lnTo>
                <a:lnTo>
                  <a:pt x="165824" y="284270"/>
                </a:lnTo>
                <a:lnTo>
                  <a:pt x="217940" y="284270"/>
                </a:lnTo>
                <a:lnTo>
                  <a:pt x="217940" y="303221"/>
                </a:lnTo>
                <a:lnTo>
                  <a:pt x="236891" y="303221"/>
                </a:lnTo>
                <a:lnTo>
                  <a:pt x="236891" y="360075"/>
                </a:lnTo>
                <a:lnTo>
                  <a:pt x="312696" y="360075"/>
                </a:lnTo>
                <a:lnTo>
                  <a:pt x="312696" y="388502"/>
                </a:lnTo>
                <a:lnTo>
                  <a:pt x="331648" y="388502"/>
                </a:lnTo>
                <a:lnTo>
                  <a:pt x="331648" y="435880"/>
                </a:lnTo>
                <a:lnTo>
                  <a:pt x="360075" y="435880"/>
                </a:lnTo>
                <a:lnTo>
                  <a:pt x="360075" y="478520"/>
                </a:lnTo>
                <a:lnTo>
                  <a:pt x="383764" y="478520"/>
                </a:lnTo>
                <a:lnTo>
                  <a:pt x="383764" y="521161"/>
                </a:lnTo>
                <a:lnTo>
                  <a:pt x="445355" y="521161"/>
                </a:lnTo>
                <a:lnTo>
                  <a:pt x="445355" y="559063"/>
                </a:lnTo>
                <a:lnTo>
                  <a:pt x="568539" y="559063"/>
                </a:lnTo>
                <a:lnTo>
                  <a:pt x="568539" y="601704"/>
                </a:lnTo>
                <a:lnTo>
                  <a:pt x="592228" y="601704"/>
                </a:lnTo>
                <a:lnTo>
                  <a:pt x="592228" y="625393"/>
                </a:lnTo>
                <a:lnTo>
                  <a:pt x="620655" y="630131"/>
                </a:lnTo>
                <a:lnTo>
                  <a:pt x="620655" y="668033"/>
                </a:lnTo>
                <a:lnTo>
                  <a:pt x="696460" y="668033"/>
                </a:lnTo>
                <a:lnTo>
                  <a:pt x="696460" y="715412"/>
                </a:lnTo>
                <a:lnTo>
                  <a:pt x="710674" y="715412"/>
                </a:lnTo>
                <a:lnTo>
                  <a:pt x="710674" y="748576"/>
                </a:lnTo>
                <a:lnTo>
                  <a:pt x="838595" y="748576"/>
                </a:lnTo>
                <a:lnTo>
                  <a:pt x="838595" y="791217"/>
                </a:lnTo>
                <a:lnTo>
                  <a:pt x="852808" y="791217"/>
                </a:lnTo>
                <a:lnTo>
                  <a:pt x="852808" y="810169"/>
                </a:lnTo>
                <a:lnTo>
                  <a:pt x="871758" y="829119"/>
                </a:lnTo>
                <a:lnTo>
                  <a:pt x="871758" y="862284"/>
                </a:lnTo>
                <a:lnTo>
                  <a:pt x="975992" y="862284"/>
                </a:lnTo>
                <a:lnTo>
                  <a:pt x="975992" y="895449"/>
                </a:lnTo>
                <a:lnTo>
                  <a:pt x="1203407" y="895449"/>
                </a:lnTo>
                <a:lnTo>
                  <a:pt x="1203407" y="933352"/>
                </a:lnTo>
                <a:lnTo>
                  <a:pt x="1392920" y="933352"/>
                </a:lnTo>
                <a:lnTo>
                  <a:pt x="1392920" y="975992"/>
                </a:lnTo>
                <a:lnTo>
                  <a:pt x="1449774" y="975992"/>
                </a:lnTo>
                <a:lnTo>
                  <a:pt x="1449774" y="1023370"/>
                </a:lnTo>
                <a:lnTo>
                  <a:pt x="1530317" y="1023370"/>
                </a:lnTo>
                <a:lnTo>
                  <a:pt x="1530317" y="1056535"/>
                </a:lnTo>
                <a:lnTo>
                  <a:pt x="1677190" y="1056535"/>
                </a:lnTo>
                <a:lnTo>
                  <a:pt x="1677190" y="1103913"/>
                </a:lnTo>
                <a:lnTo>
                  <a:pt x="1776684" y="1103913"/>
                </a:lnTo>
                <a:lnTo>
                  <a:pt x="1776684" y="1137078"/>
                </a:lnTo>
                <a:lnTo>
                  <a:pt x="1942508" y="1137078"/>
                </a:lnTo>
                <a:lnTo>
                  <a:pt x="1942508" y="1160767"/>
                </a:lnTo>
                <a:lnTo>
                  <a:pt x="2027789" y="1160767"/>
                </a:lnTo>
                <a:lnTo>
                  <a:pt x="2027789" y="1208145"/>
                </a:lnTo>
                <a:lnTo>
                  <a:pt x="2250466" y="1208145"/>
                </a:lnTo>
                <a:lnTo>
                  <a:pt x="2250466" y="1250786"/>
                </a:lnTo>
                <a:lnTo>
                  <a:pt x="2326272" y="1250786"/>
                </a:lnTo>
                <a:lnTo>
                  <a:pt x="2326272" y="1279213"/>
                </a:lnTo>
                <a:lnTo>
                  <a:pt x="2667395" y="1279213"/>
                </a:lnTo>
                <a:lnTo>
                  <a:pt x="2667395" y="1336067"/>
                </a:lnTo>
                <a:lnTo>
                  <a:pt x="3250147" y="1336067"/>
                </a:lnTo>
                <a:lnTo>
                  <a:pt x="3250147" y="1364494"/>
                </a:lnTo>
                <a:lnTo>
                  <a:pt x="3657600" y="1364494"/>
                </a:lnTo>
                <a:lnTo>
                  <a:pt x="3657600" y="1402396"/>
                </a:lnTo>
                <a:lnTo>
                  <a:pt x="3700240" y="1402396"/>
                </a:lnTo>
                <a:lnTo>
                  <a:pt x="3700240" y="1440299"/>
                </a:lnTo>
                <a:lnTo>
                  <a:pt x="3927656" y="1440299"/>
                </a:lnTo>
                <a:lnTo>
                  <a:pt x="3927656" y="1473463"/>
                </a:lnTo>
                <a:lnTo>
                  <a:pt x="4439341" y="1473463"/>
                </a:lnTo>
                <a:lnTo>
                  <a:pt x="4439341" y="1511366"/>
                </a:lnTo>
                <a:lnTo>
                  <a:pt x="4562524" y="1511366"/>
                </a:lnTo>
                <a:lnTo>
                  <a:pt x="4562524" y="1554007"/>
                </a:lnTo>
                <a:lnTo>
                  <a:pt x="5704340" y="1554007"/>
                </a:lnTo>
                <a:lnTo>
                  <a:pt x="5728029" y="1577696"/>
                </a:lnTo>
                <a:lnTo>
                  <a:pt x="5860688" y="1577696"/>
                </a:lnTo>
                <a:lnTo>
                  <a:pt x="5860688" y="1644025"/>
                </a:lnTo>
                <a:lnTo>
                  <a:pt x="5955445" y="1644025"/>
                </a:lnTo>
                <a:lnTo>
                  <a:pt x="5955445" y="1700879"/>
                </a:lnTo>
                <a:lnTo>
                  <a:pt x="6509770" y="1700879"/>
                </a:lnTo>
                <a:lnTo>
                  <a:pt x="6509770" y="1776684"/>
                </a:lnTo>
                <a:lnTo>
                  <a:pt x="7623159" y="1776684"/>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7" name="Isosceles Triangle 186">
            <a:extLst>
              <a:ext uri="{FF2B5EF4-FFF2-40B4-BE49-F238E27FC236}">
                <a16:creationId xmlns:a16="http://schemas.microsoft.com/office/drawing/2014/main" id="{6E51B0A7-C96B-AE72-B688-3238B59ED2A6}"/>
              </a:ext>
            </a:extLst>
          </p:cNvPr>
          <p:cNvSpPr/>
          <p:nvPr/>
        </p:nvSpPr>
        <p:spPr bwMode="auto">
          <a:xfrm>
            <a:off x="8888747" y="3969841"/>
            <a:ext cx="82521" cy="71139"/>
          </a:xfrm>
          <a:prstGeom prst="triangle">
            <a:avLst/>
          </a:prstGeom>
          <a:noFill/>
          <a:ln w="19050">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3" name="Arrow: Right 2">
            <a:extLst>
              <a:ext uri="{FF2B5EF4-FFF2-40B4-BE49-F238E27FC236}">
                <a16:creationId xmlns:a16="http://schemas.microsoft.com/office/drawing/2014/main" id="{ABB1D31F-F3F4-1E93-C4A5-F3C752B3CEEE}"/>
              </a:ext>
            </a:extLst>
          </p:cNvPr>
          <p:cNvSpPr/>
          <p:nvPr/>
        </p:nvSpPr>
        <p:spPr>
          <a:xfrm rot="10800000">
            <a:off x="7386985" y="4468901"/>
            <a:ext cx="972686" cy="44514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srgbClr val="FFFFFF"/>
              </a:solidFill>
              <a:latin typeface="Arial" panose="020B0604020202020204"/>
            </a:endParaRPr>
          </a:p>
        </p:txBody>
      </p:sp>
      <p:sp>
        <p:nvSpPr>
          <p:cNvPr id="9" name="TextBox 8">
            <a:extLst>
              <a:ext uri="{FF2B5EF4-FFF2-40B4-BE49-F238E27FC236}">
                <a16:creationId xmlns:a16="http://schemas.microsoft.com/office/drawing/2014/main" id="{53D3937A-C82D-D08D-09A3-FB244542B284}"/>
              </a:ext>
            </a:extLst>
          </p:cNvPr>
          <p:cNvSpPr txBox="1"/>
          <p:nvPr/>
        </p:nvSpPr>
        <p:spPr>
          <a:xfrm>
            <a:off x="8375372" y="4383371"/>
            <a:ext cx="3448352" cy="584775"/>
          </a:xfrm>
          <a:prstGeom prst="rect">
            <a:avLst/>
          </a:prstGeom>
          <a:noFill/>
        </p:spPr>
        <p:txBody>
          <a:bodyPr wrap="square" rtlCol="0">
            <a:spAutoFit/>
          </a:bodyPr>
          <a:lstStyle/>
          <a:p>
            <a:pPr defTabSz="609585"/>
            <a:r>
              <a:rPr lang="en-US" sz="3200" b="1">
                <a:solidFill>
                  <a:srgbClr val="C00000"/>
                </a:solidFill>
              </a:rPr>
              <a:t>5-yr follow-up</a:t>
            </a:r>
          </a:p>
        </p:txBody>
      </p:sp>
    </p:spTree>
    <p:extLst>
      <p:ext uri="{BB962C8B-B14F-4D97-AF65-F5344CB8AC3E}">
        <p14:creationId xmlns:p14="http://schemas.microsoft.com/office/powerpoint/2010/main" val="1612744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9">
            <a:extLst>
              <a:ext uri="{FF2B5EF4-FFF2-40B4-BE49-F238E27FC236}">
                <a16:creationId xmlns:a16="http://schemas.microsoft.com/office/drawing/2014/main" id="{44F33FD0-EA79-322C-38B8-5513078DC827}"/>
              </a:ext>
            </a:extLst>
          </p:cNvPr>
          <p:cNvSpPr/>
          <p:nvPr/>
        </p:nvSpPr>
        <p:spPr bwMode="auto">
          <a:xfrm>
            <a:off x="1097158" y="4343065"/>
            <a:ext cx="6845478" cy="571500"/>
          </a:xfrm>
          <a:prstGeom prst="roundRect">
            <a:avLst/>
          </a:prstGeom>
          <a:solidFill>
            <a:schemeClr val="accent1"/>
          </a:solidFill>
          <a:ln w="0">
            <a:noFill/>
            <a:miter lim="800000"/>
            <a:headEnd/>
            <a:tailEnd/>
          </a:ln>
        </p:spPr>
        <p:txBody>
          <a:bodyPr rtlCol="0" anchor="ct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Symptomatic and supportive care</a:t>
            </a:r>
          </a:p>
        </p:txBody>
      </p:sp>
      <p:sp>
        <p:nvSpPr>
          <p:cNvPr id="5" name="Title 4">
            <a:extLst>
              <a:ext uri="{FF2B5EF4-FFF2-40B4-BE49-F238E27FC236}">
                <a16:creationId xmlns:a16="http://schemas.microsoft.com/office/drawing/2014/main" id="{E7CC889B-1558-C9B4-DECD-C7AD12D4E8DA}"/>
              </a:ext>
            </a:extLst>
          </p:cNvPr>
          <p:cNvSpPr>
            <a:spLocks noGrp="1"/>
          </p:cNvSpPr>
          <p:nvPr>
            <p:ph type="title"/>
          </p:nvPr>
        </p:nvSpPr>
        <p:spPr/>
        <p:txBody>
          <a:bodyPr>
            <a:normAutofit/>
          </a:bodyPr>
          <a:lstStyle/>
          <a:p>
            <a:r>
              <a:rPr lang="en-US"/>
              <a:t>General Recommendations for Treatment of irAEs</a:t>
            </a:r>
          </a:p>
        </p:txBody>
      </p:sp>
      <p:sp>
        <p:nvSpPr>
          <p:cNvPr id="4" name="Content Placeholder 3">
            <a:extLst>
              <a:ext uri="{FF2B5EF4-FFF2-40B4-BE49-F238E27FC236}">
                <a16:creationId xmlns:a16="http://schemas.microsoft.com/office/drawing/2014/main" id="{DFEA63CF-F410-CB0C-74BA-C84DD9CD875D}"/>
              </a:ext>
            </a:extLst>
          </p:cNvPr>
          <p:cNvSpPr>
            <a:spLocks noGrp="1"/>
          </p:cNvSpPr>
          <p:nvPr>
            <p:ph idx="1"/>
          </p:nvPr>
        </p:nvSpPr>
        <p:spPr>
          <a:xfrm>
            <a:off x="8340436" y="1513047"/>
            <a:ext cx="3432464" cy="4650686"/>
          </a:xfrm>
        </p:spPr>
        <p:txBody>
          <a:bodyPr/>
          <a:lstStyle/>
          <a:p>
            <a:r>
              <a:rPr lang="en-US" sz="2400" dirty="0"/>
              <a:t>Steroids (PO/IV): 0.5-2 mg/kg/day prednisone or equivalent; slow taper over 4-6 </a:t>
            </a:r>
            <a:r>
              <a:rPr lang="en-US" sz="2400" dirty="0" err="1"/>
              <a:t>wk</a:t>
            </a:r>
            <a:endParaRPr lang="en-US" sz="2400" dirty="0"/>
          </a:p>
          <a:p>
            <a:r>
              <a:rPr lang="en-US" sz="2400" dirty="0"/>
              <a:t>For some </a:t>
            </a:r>
            <a:r>
              <a:rPr lang="en-US" sz="2400" dirty="0" err="1"/>
              <a:t>irAEs</a:t>
            </a:r>
            <a:r>
              <a:rPr lang="en-US" sz="2400" dirty="0"/>
              <a:t>, ICI can be restarted after resolution (</a:t>
            </a:r>
            <a:r>
              <a:rPr lang="en-US" sz="2400" dirty="0" err="1"/>
              <a:t>eg</a:t>
            </a:r>
            <a:r>
              <a:rPr lang="en-US" sz="2400" dirty="0"/>
              <a:t>, rash)</a:t>
            </a:r>
          </a:p>
          <a:p>
            <a:endParaRPr lang="en-US" sz="1600" dirty="0"/>
          </a:p>
        </p:txBody>
      </p:sp>
      <p:sp>
        <p:nvSpPr>
          <p:cNvPr id="7" name="Text Box 15">
            <a:extLst>
              <a:ext uri="{FF2B5EF4-FFF2-40B4-BE49-F238E27FC236}">
                <a16:creationId xmlns:a16="http://schemas.microsoft.com/office/drawing/2014/main" id="{FE71340F-1D32-534B-AB0D-2378E553FF49}"/>
              </a:ext>
            </a:extLst>
          </p:cNvPr>
          <p:cNvSpPr txBox="1">
            <a:spLocks noChangeArrowheads="1"/>
          </p:cNvSpPr>
          <p:nvPr/>
        </p:nvSpPr>
        <p:spPr bwMode="auto">
          <a:xfrm>
            <a:off x="413329" y="6184661"/>
            <a:ext cx="7853362" cy="461665"/>
          </a:xfrm>
          <a:prstGeom prst="rect">
            <a:avLst/>
          </a:prstGeom>
          <a:noFill/>
          <a:ln>
            <a:noFill/>
          </a:ln>
        </p:spPr>
        <p:txBody>
          <a:bodyPr wrap="square" anchor="b">
            <a:spAutoFit/>
          </a:bodyPr>
          <a:lstStyle>
            <a:defPPr>
              <a:defRPr lang="en-US"/>
            </a:defPPr>
            <a:lvl1pPr marL="0" marR="0" lvl="0" indent="0" defTabSz="457200" eaLnBrk="1" fontAlgn="auto" latinLnBrk="0" hangingPunct="1">
              <a:lnSpc>
                <a:spcPct val="100000"/>
              </a:lnSpc>
              <a:buClrTx/>
              <a:buSzTx/>
              <a:buFont typeface="Wingdings" panose="05000000000000000000" pitchFamily="2" charset="2"/>
              <a:buNone/>
              <a:tabLst/>
              <a:defRPr kumimoji="0" sz="1050" b="0" i="0" u="none" strike="noStrike" cap="none" spc="0" normalizeH="0" baseline="0">
                <a:ln>
                  <a:noFill/>
                </a:ln>
                <a:solidFill>
                  <a:srgbClr val="455560"/>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l" defTabSz="4572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Haanen. Ann Oncol. 2022;33:1217. NCCN. Clinical practice guidelines in oncology: </a:t>
            </a:r>
            <a:b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management of immunotherapy-related toxicities. v.1.2025. </a:t>
            </a:r>
            <a:r>
              <a:rPr kumimoji="0" lang="en-US" altLang="en-US" sz="1200" b="0" i="0" u="none" strike="noStrike" kern="1200" cap="none" spc="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nccn.org</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t>
            </a:r>
          </a:p>
        </p:txBody>
      </p:sp>
      <p:sp>
        <p:nvSpPr>
          <p:cNvPr id="28" name="Rectangle: Rounded Corners 27">
            <a:extLst>
              <a:ext uri="{FF2B5EF4-FFF2-40B4-BE49-F238E27FC236}">
                <a16:creationId xmlns:a16="http://schemas.microsoft.com/office/drawing/2014/main" id="{A183BB28-F829-AB04-6CB1-2924BDE3317E}"/>
              </a:ext>
            </a:extLst>
          </p:cNvPr>
          <p:cNvSpPr/>
          <p:nvPr/>
        </p:nvSpPr>
        <p:spPr bwMode="auto">
          <a:xfrm>
            <a:off x="2849758" y="3064809"/>
            <a:ext cx="5114391" cy="571500"/>
          </a:xfrm>
          <a:prstGeom prst="roundRect">
            <a:avLst/>
          </a:prstGeom>
          <a:solidFill>
            <a:schemeClr val="accent3"/>
          </a:solidFill>
          <a:ln w="0">
            <a:noFill/>
            <a:miter lim="800000"/>
            <a:headEnd/>
            <a:tailEnd/>
          </a:ln>
        </p:spPr>
        <p:txBody>
          <a:bodyPr rtlCol="0" anchor="ctr"/>
          <a:lstStyle/>
          <a:p>
            <a:pPr marL="0" marR="0" lvl="0" indent="0" algn="l" defTabSz="914400" rtl="0" eaLnBrk="1" fontAlgn="base" latinLnBrk="0" hangingPunct="1">
              <a:lnSpc>
                <a:spcPct val="100000"/>
              </a:lnSpc>
              <a:spcBef>
                <a:spcPct val="35000"/>
              </a:spcBef>
              <a:spcAft>
                <a:spcPct val="25000"/>
              </a:spcAft>
              <a:buClr>
                <a:srgbClr val="015873"/>
              </a:buClr>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Oral steroids</a:t>
            </a:r>
          </a:p>
        </p:txBody>
      </p:sp>
      <p:cxnSp>
        <p:nvCxnSpPr>
          <p:cNvPr id="32" name="Straight Arrow Connector 31">
            <a:extLst>
              <a:ext uri="{FF2B5EF4-FFF2-40B4-BE49-F238E27FC236}">
                <a16:creationId xmlns:a16="http://schemas.microsoft.com/office/drawing/2014/main" id="{9BE3921C-D5E3-FA3E-7265-D84363DDF9A5}"/>
              </a:ext>
            </a:extLst>
          </p:cNvPr>
          <p:cNvCxnSpPr/>
          <p:nvPr/>
        </p:nvCxnSpPr>
        <p:spPr bwMode="auto">
          <a:xfrm>
            <a:off x="4545030" y="3993815"/>
            <a:ext cx="3172181" cy="0"/>
          </a:xfrm>
          <a:prstGeom prst="straightConnector1">
            <a:avLst/>
          </a:prstGeom>
          <a:noFill/>
          <a:ln w="28575" cap="flat" cmpd="sng" algn="ctr">
            <a:solidFill>
              <a:schemeClr val="bg1"/>
            </a:solidFill>
            <a:prstDash val="solid"/>
            <a:round/>
            <a:headEnd type="none" w="med" len="med"/>
            <a:tailEnd type="triangle"/>
          </a:ln>
          <a:effectLst/>
        </p:spPr>
      </p:cxnSp>
      <p:sp>
        <p:nvSpPr>
          <p:cNvPr id="26" name="Rectangle: Rounded Corners 25">
            <a:extLst>
              <a:ext uri="{FF2B5EF4-FFF2-40B4-BE49-F238E27FC236}">
                <a16:creationId xmlns:a16="http://schemas.microsoft.com/office/drawing/2014/main" id="{8D0E2BE1-4FC2-89D7-E6A4-EEC1893DE447}"/>
              </a:ext>
            </a:extLst>
          </p:cNvPr>
          <p:cNvSpPr/>
          <p:nvPr/>
        </p:nvSpPr>
        <p:spPr bwMode="auto">
          <a:xfrm>
            <a:off x="4573605" y="2309569"/>
            <a:ext cx="3381731" cy="687612"/>
          </a:xfrm>
          <a:prstGeom prst="roundRect">
            <a:avLst/>
          </a:prstGeom>
          <a:solidFill>
            <a:schemeClr val="accent1"/>
          </a:solidFill>
          <a:ln w="0">
            <a:noFill/>
            <a:miter lim="800000"/>
            <a:headEnd/>
            <a:tailEnd/>
          </a:ln>
        </p:spPr>
        <p:txBody>
          <a:bodyPr lIns="0" rIns="0" rtlCol="0" anchor="ctr"/>
          <a:lstStyle/>
          <a:p>
            <a:pPr marL="285750" marR="0" lvl="0" indent="-160338"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Referral to specialist</a:t>
            </a:r>
          </a:p>
          <a:p>
            <a:pPr marL="285750" marR="0" lvl="0" indent="-160338"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Strong immunosuppressive tx</a:t>
            </a:r>
          </a:p>
        </p:txBody>
      </p:sp>
      <p:sp>
        <p:nvSpPr>
          <p:cNvPr id="29" name="Rectangle: Rounded Corners 28">
            <a:extLst>
              <a:ext uri="{FF2B5EF4-FFF2-40B4-BE49-F238E27FC236}">
                <a16:creationId xmlns:a16="http://schemas.microsoft.com/office/drawing/2014/main" id="{B1DC1ECC-226E-A65A-B7D8-6AB4CA50BE25}"/>
              </a:ext>
            </a:extLst>
          </p:cNvPr>
          <p:cNvSpPr/>
          <p:nvPr/>
        </p:nvSpPr>
        <p:spPr bwMode="auto">
          <a:xfrm>
            <a:off x="4573605" y="3064809"/>
            <a:ext cx="3390544" cy="571500"/>
          </a:xfrm>
          <a:prstGeom prst="roundRect">
            <a:avLst/>
          </a:prstGeom>
          <a:solidFill>
            <a:schemeClr val="accent1"/>
          </a:solidFill>
          <a:ln w="0">
            <a:no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IV steroids</a:t>
            </a:r>
          </a:p>
        </p:txBody>
      </p:sp>
      <p:sp>
        <p:nvSpPr>
          <p:cNvPr id="30" name="Rectangle: Rounded Corners 29">
            <a:extLst>
              <a:ext uri="{FF2B5EF4-FFF2-40B4-BE49-F238E27FC236}">
                <a16:creationId xmlns:a16="http://schemas.microsoft.com/office/drawing/2014/main" id="{A4C9D51F-AEA2-6FF6-1769-8E1732DBDF88}"/>
              </a:ext>
            </a:extLst>
          </p:cNvPr>
          <p:cNvSpPr/>
          <p:nvPr/>
        </p:nvSpPr>
        <p:spPr bwMode="auto">
          <a:xfrm>
            <a:off x="2849758" y="3703937"/>
            <a:ext cx="5114391" cy="571500"/>
          </a:xfrm>
          <a:prstGeom prst="roundRect">
            <a:avLst/>
          </a:prstGeom>
          <a:solidFill>
            <a:schemeClr val="accent3"/>
          </a:solidFill>
          <a:ln w="0">
            <a:noFill/>
            <a:miter lim="800000"/>
            <a:headEnd/>
            <a:tailEnd/>
          </a:ln>
        </p:spPr>
        <p:txBody>
          <a:bodyPr rtlCol="0" anchor="ctr"/>
          <a:lstStyle/>
          <a:p>
            <a:pPr marL="0" marR="0" lvl="0" indent="0" algn="l" defTabSz="914400" rtl="0" eaLnBrk="1" fontAlgn="base" latinLnBrk="0" hangingPunct="1">
              <a:lnSpc>
                <a:spcPct val="100000"/>
              </a:lnSpc>
              <a:spcBef>
                <a:spcPct val="35000"/>
              </a:spcBef>
              <a:spcAft>
                <a:spcPct val="25000"/>
              </a:spcAft>
              <a:buClr>
                <a:srgbClr val="015873"/>
              </a:buClr>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Stop treatment</a:t>
            </a:r>
          </a:p>
        </p:txBody>
      </p:sp>
      <p:cxnSp>
        <p:nvCxnSpPr>
          <p:cNvPr id="6" name="Straight Arrow Connector 5">
            <a:extLst>
              <a:ext uri="{FF2B5EF4-FFF2-40B4-BE49-F238E27FC236}">
                <a16:creationId xmlns:a16="http://schemas.microsoft.com/office/drawing/2014/main" id="{3BAFE06E-B499-7965-649C-28E1C776E38D}"/>
              </a:ext>
            </a:extLst>
          </p:cNvPr>
          <p:cNvCxnSpPr/>
          <p:nvPr/>
        </p:nvCxnSpPr>
        <p:spPr bwMode="auto">
          <a:xfrm>
            <a:off x="1287836" y="5861745"/>
            <a:ext cx="6692900" cy="0"/>
          </a:xfrm>
          <a:prstGeom prst="straightConnector1">
            <a:avLst/>
          </a:prstGeom>
          <a:noFill/>
          <a:ln w="28575" cap="flat" cmpd="sng" algn="ctr">
            <a:solidFill>
              <a:schemeClr val="bg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C1C283E9-F4A0-D21B-B2D7-B8699668F865}"/>
              </a:ext>
            </a:extLst>
          </p:cNvPr>
          <p:cNvCxnSpPr>
            <a:cxnSpLocks/>
          </p:cNvCxnSpPr>
          <p:nvPr/>
        </p:nvCxnSpPr>
        <p:spPr bwMode="auto">
          <a:xfrm>
            <a:off x="4545030" y="4651658"/>
            <a:ext cx="3194406" cy="0"/>
          </a:xfrm>
          <a:prstGeom prst="straightConnector1">
            <a:avLst/>
          </a:prstGeom>
          <a:noFill/>
          <a:ln w="28575"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C9681B3A-D017-2219-44D9-82A1DDCF2F79}"/>
              </a:ext>
            </a:extLst>
          </p:cNvPr>
          <p:cNvCxnSpPr>
            <a:cxnSpLocks/>
          </p:cNvCxnSpPr>
          <p:nvPr/>
        </p:nvCxnSpPr>
        <p:spPr bwMode="auto">
          <a:xfrm flipV="1">
            <a:off x="899077" y="2182436"/>
            <a:ext cx="0" cy="3514209"/>
          </a:xfrm>
          <a:prstGeom prst="straightConnector1">
            <a:avLst/>
          </a:prstGeom>
          <a:noFill/>
          <a:ln w="28575" cap="flat" cmpd="sng" algn="ctr">
            <a:solidFill>
              <a:schemeClr val="bg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6BCF9AF-75A5-007E-72BB-A34DC3AC61BE}"/>
              </a:ext>
            </a:extLst>
          </p:cNvPr>
          <p:cNvCxnSpPr>
            <a:cxnSpLocks/>
          </p:cNvCxnSpPr>
          <p:nvPr/>
        </p:nvCxnSpPr>
        <p:spPr bwMode="auto">
          <a:xfrm>
            <a:off x="1160836" y="2166045"/>
            <a:ext cx="3340100" cy="0"/>
          </a:xfrm>
          <a:prstGeom prst="straightConnector1">
            <a:avLst/>
          </a:prstGeom>
          <a:noFill/>
          <a:ln w="28575" cap="flat" cmpd="sng" algn="ctr">
            <a:solidFill>
              <a:schemeClr val="bg1"/>
            </a:solidFill>
            <a:prstDash val="solid"/>
            <a:round/>
            <a:headEnd type="triangle" w="med" len="med"/>
            <a:tailEnd type="triangle" w="med" len="med"/>
          </a:ln>
          <a:effectLst/>
        </p:spPr>
      </p:cxnSp>
      <p:cxnSp>
        <p:nvCxnSpPr>
          <p:cNvPr id="15" name="Straight Arrow Connector 14">
            <a:extLst>
              <a:ext uri="{FF2B5EF4-FFF2-40B4-BE49-F238E27FC236}">
                <a16:creationId xmlns:a16="http://schemas.microsoft.com/office/drawing/2014/main" id="{6545BE83-5D90-BDEB-E8C0-A274CD777B71}"/>
              </a:ext>
            </a:extLst>
          </p:cNvPr>
          <p:cNvCxnSpPr>
            <a:cxnSpLocks/>
          </p:cNvCxnSpPr>
          <p:nvPr/>
        </p:nvCxnSpPr>
        <p:spPr bwMode="auto">
          <a:xfrm>
            <a:off x="4640636" y="2166045"/>
            <a:ext cx="3340100" cy="0"/>
          </a:xfrm>
          <a:prstGeom prst="straightConnector1">
            <a:avLst/>
          </a:prstGeom>
          <a:noFill/>
          <a:ln w="28575" cap="flat" cmpd="sng" algn="ctr">
            <a:solidFill>
              <a:schemeClr val="bg1"/>
            </a:solidFill>
            <a:prstDash val="solid"/>
            <a:round/>
            <a:headEnd type="triangle" w="med" len="med"/>
            <a:tailEnd type="triangle" w="med" len="med"/>
          </a:ln>
          <a:effectLst/>
        </p:spPr>
      </p:cxnSp>
      <p:sp>
        <p:nvSpPr>
          <p:cNvPr id="16" name="TextBox 15">
            <a:extLst>
              <a:ext uri="{FF2B5EF4-FFF2-40B4-BE49-F238E27FC236}">
                <a16:creationId xmlns:a16="http://schemas.microsoft.com/office/drawing/2014/main" id="{5946A2B6-5C9C-212C-C244-1DB56BBCAC6C}"/>
              </a:ext>
            </a:extLst>
          </p:cNvPr>
          <p:cNvSpPr txBox="1"/>
          <p:nvPr/>
        </p:nvSpPr>
        <p:spPr bwMode="auto">
          <a:xfrm>
            <a:off x="1363806" y="1489770"/>
            <a:ext cx="2870430" cy="646331"/>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Managed in outpatient/</a:t>
            </a:r>
            <a:b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community setting</a:t>
            </a:r>
          </a:p>
        </p:txBody>
      </p:sp>
      <p:sp>
        <p:nvSpPr>
          <p:cNvPr id="21" name="TextBox 20">
            <a:extLst>
              <a:ext uri="{FF2B5EF4-FFF2-40B4-BE49-F238E27FC236}">
                <a16:creationId xmlns:a16="http://schemas.microsoft.com/office/drawing/2014/main" id="{199F5849-CEB4-0B3F-1731-BE4AF40D2F88}"/>
              </a:ext>
            </a:extLst>
          </p:cNvPr>
          <p:cNvSpPr txBox="1"/>
          <p:nvPr/>
        </p:nvSpPr>
        <p:spPr bwMode="auto">
          <a:xfrm>
            <a:off x="4691436" y="1489770"/>
            <a:ext cx="3213100" cy="646331"/>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Generally, requires </a:t>
            </a:r>
            <a:b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hospital admission</a:t>
            </a:r>
          </a:p>
        </p:txBody>
      </p:sp>
      <p:sp>
        <p:nvSpPr>
          <p:cNvPr id="22" name="TextBox 21">
            <a:extLst>
              <a:ext uri="{FF2B5EF4-FFF2-40B4-BE49-F238E27FC236}">
                <a16:creationId xmlns:a16="http://schemas.microsoft.com/office/drawing/2014/main" id="{1D08C41B-AEE4-F932-20AE-23C9D9E953F5}"/>
              </a:ext>
            </a:extLst>
          </p:cNvPr>
          <p:cNvSpPr txBox="1"/>
          <p:nvPr/>
        </p:nvSpPr>
        <p:spPr bwMode="auto">
          <a:xfrm rot="16200000">
            <a:off x="-1582366" y="3606980"/>
            <a:ext cx="4368803"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Increasing intensity of treatment required</a:t>
            </a:r>
          </a:p>
        </p:txBody>
      </p:sp>
      <p:sp>
        <p:nvSpPr>
          <p:cNvPr id="25" name="Rectangle: Rounded Corners 29">
            <a:extLst>
              <a:ext uri="{FF2B5EF4-FFF2-40B4-BE49-F238E27FC236}">
                <a16:creationId xmlns:a16="http://schemas.microsoft.com/office/drawing/2014/main" id="{2A4D644D-0BC1-B8EF-A561-52F5BA0C28E2}"/>
              </a:ext>
            </a:extLst>
          </p:cNvPr>
          <p:cNvSpPr/>
          <p:nvPr/>
        </p:nvSpPr>
        <p:spPr bwMode="auto">
          <a:xfrm>
            <a:off x="1109858" y="5028865"/>
            <a:ext cx="1638478" cy="413780"/>
          </a:xfrm>
          <a:prstGeom prst="roundRect">
            <a:avLst/>
          </a:prstGeom>
          <a:solidFill>
            <a:schemeClr val="accent1"/>
          </a:solidFill>
          <a:ln w="0">
            <a:noFill/>
            <a:miter lim="800000"/>
            <a:headEnd/>
            <a:tailEnd/>
          </a:ln>
        </p:spPr>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Grade 1</a:t>
            </a:r>
          </a:p>
        </p:txBody>
      </p:sp>
      <p:sp>
        <p:nvSpPr>
          <p:cNvPr id="27" name="Rectangle: Rounded Corners 29">
            <a:extLst>
              <a:ext uri="{FF2B5EF4-FFF2-40B4-BE49-F238E27FC236}">
                <a16:creationId xmlns:a16="http://schemas.microsoft.com/office/drawing/2014/main" id="{5B424B18-C337-3675-1430-F059655F27C6}"/>
              </a:ext>
            </a:extLst>
          </p:cNvPr>
          <p:cNvSpPr/>
          <p:nvPr/>
        </p:nvSpPr>
        <p:spPr bwMode="auto">
          <a:xfrm>
            <a:off x="2845525" y="5028865"/>
            <a:ext cx="1638478" cy="413780"/>
          </a:xfrm>
          <a:prstGeom prst="roundRect">
            <a:avLst/>
          </a:prstGeom>
          <a:solidFill>
            <a:schemeClr val="accent3"/>
          </a:solidFill>
          <a:ln w="0">
            <a:noFill/>
            <a:miter lim="800000"/>
            <a:headEnd/>
            <a:tailEnd/>
          </a:ln>
        </p:spPr>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Grade 2</a:t>
            </a:r>
          </a:p>
        </p:txBody>
      </p:sp>
      <p:sp>
        <p:nvSpPr>
          <p:cNvPr id="31" name="Rectangle: Rounded Corners 29">
            <a:extLst>
              <a:ext uri="{FF2B5EF4-FFF2-40B4-BE49-F238E27FC236}">
                <a16:creationId xmlns:a16="http://schemas.microsoft.com/office/drawing/2014/main" id="{B07FD368-A886-619E-0B1C-C0353F225A4F}"/>
              </a:ext>
            </a:extLst>
          </p:cNvPr>
          <p:cNvSpPr/>
          <p:nvPr/>
        </p:nvSpPr>
        <p:spPr bwMode="auto">
          <a:xfrm>
            <a:off x="4581192" y="5028865"/>
            <a:ext cx="1638478" cy="413780"/>
          </a:xfrm>
          <a:prstGeom prst="roundRect">
            <a:avLst/>
          </a:prstGeom>
          <a:solidFill>
            <a:schemeClr val="accent3"/>
          </a:solidFill>
          <a:ln w="0">
            <a:noFill/>
            <a:miter lim="800000"/>
            <a:headEnd/>
            <a:tailEnd/>
          </a:ln>
        </p:spPr>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Grade 3</a:t>
            </a:r>
          </a:p>
        </p:txBody>
      </p:sp>
      <p:sp>
        <p:nvSpPr>
          <p:cNvPr id="33" name="Rectangle: Rounded Corners 29">
            <a:extLst>
              <a:ext uri="{FF2B5EF4-FFF2-40B4-BE49-F238E27FC236}">
                <a16:creationId xmlns:a16="http://schemas.microsoft.com/office/drawing/2014/main" id="{E23EA69B-20EC-7BD6-5527-0CD1AF8BD516}"/>
              </a:ext>
            </a:extLst>
          </p:cNvPr>
          <p:cNvSpPr/>
          <p:nvPr/>
        </p:nvSpPr>
        <p:spPr bwMode="auto">
          <a:xfrm>
            <a:off x="6316858" y="5028865"/>
            <a:ext cx="1638478" cy="413780"/>
          </a:xfrm>
          <a:prstGeom prst="roundRect">
            <a:avLst/>
          </a:prstGeom>
          <a:solidFill>
            <a:schemeClr val="accent1"/>
          </a:solidFill>
          <a:ln w="0">
            <a:noFill/>
            <a:miter lim="800000"/>
            <a:headEnd/>
            <a:tailEnd/>
          </a:ln>
        </p:spPr>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Grade 4</a:t>
            </a:r>
          </a:p>
        </p:txBody>
      </p:sp>
      <p:sp>
        <p:nvSpPr>
          <p:cNvPr id="35" name="TextBox 34">
            <a:extLst>
              <a:ext uri="{FF2B5EF4-FFF2-40B4-BE49-F238E27FC236}">
                <a16:creationId xmlns:a16="http://schemas.microsoft.com/office/drawing/2014/main" id="{C7212521-81E2-3003-0374-6DF4104BC5BC}"/>
              </a:ext>
            </a:extLst>
          </p:cNvPr>
          <p:cNvSpPr txBox="1"/>
          <p:nvPr/>
        </p:nvSpPr>
        <p:spPr bwMode="auto">
          <a:xfrm>
            <a:off x="1110036" y="5439470"/>
            <a:ext cx="1638300"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Mild</a:t>
            </a:r>
          </a:p>
        </p:txBody>
      </p:sp>
      <p:sp>
        <p:nvSpPr>
          <p:cNvPr id="36" name="TextBox 35">
            <a:extLst>
              <a:ext uri="{FF2B5EF4-FFF2-40B4-BE49-F238E27FC236}">
                <a16:creationId xmlns:a16="http://schemas.microsoft.com/office/drawing/2014/main" id="{86E6B3B7-54B8-3AD9-1FE7-3A9A604567C9}"/>
              </a:ext>
            </a:extLst>
          </p:cNvPr>
          <p:cNvSpPr txBox="1"/>
          <p:nvPr/>
        </p:nvSpPr>
        <p:spPr bwMode="auto">
          <a:xfrm>
            <a:off x="2845703" y="5439470"/>
            <a:ext cx="1638300"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Moderate</a:t>
            </a:r>
          </a:p>
        </p:txBody>
      </p:sp>
      <p:sp>
        <p:nvSpPr>
          <p:cNvPr id="37" name="TextBox 36">
            <a:extLst>
              <a:ext uri="{FF2B5EF4-FFF2-40B4-BE49-F238E27FC236}">
                <a16:creationId xmlns:a16="http://schemas.microsoft.com/office/drawing/2014/main" id="{8CCDB535-0080-F79A-22BA-3888B7474655}"/>
              </a:ext>
            </a:extLst>
          </p:cNvPr>
          <p:cNvSpPr txBox="1"/>
          <p:nvPr/>
        </p:nvSpPr>
        <p:spPr bwMode="auto">
          <a:xfrm>
            <a:off x="4581370" y="5439470"/>
            <a:ext cx="1638300"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Severe</a:t>
            </a:r>
          </a:p>
        </p:txBody>
      </p:sp>
      <p:sp>
        <p:nvSpPr>
          <p:cNvPr id="38" name="TextBox 37">
            <a:extLst>
              <a:ext uri="{FF2B5EF4-FFF2-40B4-BE49-F238E27FC236}">
                <a16:creationId xmlns:a16="http://schemas.microsoft.com/office/drawing/2014/main" id="{C264A697-0D7E-7CB5-F8B9-23946E61DCDD}"/>
              </a:ext>
            </a:extLst>
          </p:cNvPr>
          <p:cNvSpPr txBox="1"/>
          <p:nvPr/>
        </p:nvSpPr>
        <p:spPr bwMode="auto">
          <a:xfrm>
            <a:off x="6317036" y="5439470"/>
            <a:ext cx="1638300"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Very severe</a:t>
            </a:r>
          </a:p>
        </p:txBody>
      </p:sp>
    </p:spTree>
    <p:extLst>
      <p:ext uri="{BB962C8B-B14F-4D97-AF65-F5344CB8AC3E}">
        <p14:creationId xmlns:p14="http://schemas.microsoft.com/office/powerpoint/2010/main" val="2308880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9082-527C-18EF-16BC-2C3AE765B80B}"/>
              </a:ext>
            </a:extLst>
          </p:cNvPr>
          <p:cNvSpPr>
            <a:spLocks noGrp="1"/>
          </p:cNvSpPr>
          <p:nvPr>
            <p:ph type="title"/>
          </p:nvPr>
        </p:nvSpPr>
        <p:spPr/>
        <p:txBody>
          <a:bodyPr/>
          <a:lstStyle/>
          <a:p>
            <a:r>
              <a:rPr lang="en-US"/>
              <a:t>Management of Immune-Related Hepatobiliary Toxicities: AST/ALT Elevations</a:t>
            </a:r>
          </a:p>
        </p:txBody>
      </p:sp>
      <p:sp>
        <p:nvSpPr>
          <p:cNvPr id="7" name="Content Placeholder 6">
            <a:extLst>
              <a:ext uri="{FF2B5EF4-FFF2-40B4-BE49-F238E27FC236}">
                <a16:creationId xmlns:a16="http://schemas.microsoft.com/office/drawing/2014/main" id="{467D8AA9-5BB0-9C02-F997-CE5ECAE710F1}"/>
              </a:ext>
            </a:extLst>
          </p:cNvPr>
          <p:cNvSpPr>
            <a:spLocks noGrp="1"/>
          </p:cNvSpPr>
          <p:nvPr>
            <p:ph idx="1"/>
          </p:nvPr>
        </p:nvSpPr>
        <p:spPr/>
        <p:txBody>
          <a:bodyPr/>
          <a:lstStyle/>
          <a:p>
            <a:r>
              <a:rPr lang="en-US" sz="1800" dirty="0"/>
              <a:t>HCPs should consider differential diagnosis for viral etiology, disease-related hepatic dysfunction, and other causes of drug-induced liver injury; consider CK, aldolase, and ferritin to rule out other cases of elevated ALT/AST, as well as abdominal ultrasound </a:t>
            </a:r>
          </a:p>
          <a:p>
            <a:endParaRPr lang="en-US" sz="1800" dirty="0"/>
          </a:p>
        </p:txBody>
      </p:sp>
      <p:sp>
        <p:nvSpPr>
          <p:cNvPr id="5" name="Text Box 11">
            <a:extLst>
              <a:ext uri="{FF2B5EF4-FFF2-40B4-BE49-F238E27FC236}">
                <a16:creationId xmlns:a16="http://schemas.microsoft.com/office/drawing/2014/main" id="{EB765A3E-21E1-865B-B804-4E2AC62F8B72}"/>
              </a:ext>
            </a:extLst>
          </p:cNvPr>
          <p:cNvSpPr txBox="1">
            <a:spLocks noChangeArrowheads="1"/>
          </p:cNvSpPr>
          <p:nvPr/>
        </p:nvSpPr>
        <p:spPr bwMode="auto">
          <a:xfrm>
            <a:off x="414339" y="6184909"/>
            <a:ext cx="8010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NCCN. Clinical practice guidelines in oncology: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management of immunotherapy-related toxicities</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 v.1.2025. </a:t>
            </a:r>
            <a:r>
              <a:rPr kumimoji="0" lang="en-US" altLang="en-US" sz="1200" b="0" i="0" u="none" strike="noStrike" kern="1200" cap="none" spc="0" normalizeH="0" baseline="0" noProof="0" dirty="0" err="1">
                <a:ln>
                  <a:noFill/>
                </a:ln>
                <a:solidFill>
                  <a:srgbClr val="455560"/>
                </a:solidFill>
                <a:effectLst/>
                <a:uLnTx/>
                <a:uFillTx/>
                <a:latin typeface="Calibri" panose="020F0502020204030204" pitchFamily="34" charset="0"/>
                <a:ea typeface="+mn-ea"/>
                <a:cs typeface="+mn-cs"/>
              </a:rPr>
              <a:t>nccn.org</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a:t>
            </a:r>
            <a:b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b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Infliximab PI. Reynolds. Oncologist. 2018;23:991.  </a:t>
            </a:r>
          </a:p>
        </p:txBody>
      </p:sp>
      <p:graphicFrame>
        <p:nvGraphicFramePr>
          <p:cNvPr id="9" name="Table 8">
            <a:extLst>
              <a:ext uri="{FF2B5EF4-FFF2-40B4-BE49-F238E27FC236}">
                <a16:creationId xmlns:a16="http://schemas.microsoft.com/office/drawing/2014/main" id="{51ED3D7A-B6BF-0589-2CA8-EF6194F26461}"/>
              </a:ext>
            </a:extLst>
          </p:cNvPr>
          <p:cNvGraphicFramePr>
            <a:graphicFrameLocks noGrp="1"/>
          </p:cNvGraphicFramePr>
          <p:nvPr>
            <p:extLst>
              <p:ext uri="{D42A27DB-BD31-4B8C-83A1-F6EECF244321}">
                <p14:modId xmlns:p14="http://schemas.microsoft.com/office/powerpoint/2010/main" val="3902077360"/>
              </p:ext>
            </p:extLst>
          </p:nvPr>
        </p:nvGraphicFramePr>
        <p:xfrm>
          <a:off x="717548" y="2370469"/>
          <a:ext cx="10788650" cy="3566160"/>
        </p:xfrm>
        <a:graphic>
          <a:graphicData uri="http://schemas.openxmlformats.org/drawingml/2006/table">
            <a:tbl>
              <a:tblPr firstRow="1" bandRow="1">
                <a:tableStyleId>{93296810-A885-4BE3-A3E7-6D5BEEA58F35}</a:tableStyleId>
              </a:tblPr>
              <a:tblGrid>
                <a:gridCol w="2122718">
                  <a:extLst>
                    <a:ext uri="{9D8B030D-6E8A-4147-A177-3AD203B41FA5}">
                      <a16:colId xmlns:a16="http://schemas.microsoft.com/office/drawing/2014/main" val="2588632858"/>
                    </a:ext>
                  </a:extLst>
                </a:gridCol>
                <a:gridCol w="2122718">
                  <a:extLst>
                    <a:ext uri="{9D8B030D-6E8A-4147-A177-3AD203B41FA5}">
                      <a16:colId xmlns:a16="http://schemas.microsoft.com/office/drawing/2014/main" val="1758716866"/>
                    </a:ext>
                  </a:extLst>
                </a:gridCol>
                <a:gridCol w="3271607">
                  <a:extLst>
                    <a:ext uri="{9D8B030D-6E8A-4147-A177-3AD203B41FA5}">
                      <a16:colId xmlns:a16="http://schemas.microsoft.com/office/drawing/2014/main" val="2071864458"/>
                    </a:ext>
                  </a:extLst>
                </a:gridCol>
                <a:gridCol w="3271607">
                  <a:extLst>
                    <a:ext uri="{9D8B030D-6E8A-4147-A177-3AD203B41FA5}">
                      <a16:colId xmlns:a16="http://schemas.microsoft.com/office/drawing/2014/main" val="2330155765"/>
                    </a:ext>
                  </a:extLst>
                </a:gridCol>
              </a:tblGrid>
              <a:tr h="1392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Management Strategies By Grade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lnSpc>
                          <a:spcPct val="90000"/>
                        </a:lnSpc>
                      </a:pPr>
                      <a:endParaRPr lang="en-US" sz="140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lgn="ctr">
                        <a:lnSpc>
                          <a:spcPct val="90000"/>
                        </a:lnSpc>
                      </a:pPr>
                      <a:endParaRPr lang="en-US" sz="140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pPr algn="ctr">
                        <a:lnSpc>
                          <a:spcPct val="90000"/>
                        </a:lnSpc>
                      </a:pPr>
                      <a:endParaRPr lang="en-US" sz="140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74914478"/>
                  </a:ext>
                </a:extLst>
              </a:tr>
              <a:tr h="2366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Grade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(&lt;3x ULN)</a:t>
                      </a:r>
                    </a:p>
                  </a:txBody>
                  <a:tcPr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lnSpc>
                          <a:spcPct val="90000"/>
                        </a:lnSpc>
                      </a:pPr>
                      <a:r>
                        <a:rPr lang="en-US" sz="1400" b="1">
                          <a:solidFill>
                            <a:schemeClr val="tx1"/>
                          </a:solidFill>
                        </a:rPr>
                        <a:t>Grade 2</a:t>
                      </a:r>
                    </a:p>
                    <a:p>
                      <a:pPr algn="ctr">
                        <a:lnSpc>
                          <a:spcPct val="90000"/>
                        </a:lnSpc>
                      </a:pPr>
                      <a:r>
                        <a:rPr lang="en-US" sz="1400" b="1">
                          <a:solidFill>
                            <a:schemeClr val="tx1"/>
                          </a:solidFill>
                        </a:rPr>
                        <a:t>(3-5x ULN)</a:t>
                      </a:r>
                    </a:p>
                  </a:txBody>
                  <a:tcPr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lnSpc>
                          <a:spcPct val="90000"/>
                        </a:lnSpc>
                      </a:pPr>
                      <a:r>
                        <a:rPr lang="en-US" sz="1400" b="1">
                          <a:solidFill>
                            <a:schemeClr val="tx1"/>
                          </a:solidFill>
                        </a:rPr>
                        <a:t>Grade 3</a:t>
                      </a:r>
                    </a:p>
                    <a:p>
                      <a:pPr algn="ctr">
                        <a:lnSpc>
                          <a:spcPct val="90000"/>
                        </a:lnSpc>
                      </a:pPr>
                      <a:r>
                        <a:rPr lang="en-US" sz="1400" b="1">
                          <a:solidFill>
                            <a:schemeClr val="tx1"/>
                          </a:solidFill>
                        </a:rPr>
                        <a:t>(&gt;5-20x ULN)</a:t>
                      </a:r>
                    </a:p>
                  </a:txBody>
                  <a:tcPr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solidFill>
                  </a:tcPr>
                </a:tc>
                <a:tc>
                  <a:txBody>
                    <a:bodyPr/>
                    <a:lstStyle/>
                    <a:p>
                      <a:pPr algn="ctr">
                        <a:lnSpc>
                          <a:spcPct val="90000"/>
                        </a:lnSpc>
                      </a:pPr>
                      <a:r>
                        <a:rPr lang="en-US" sz="1400" b="1">
                          <a:solidFill>
                            <a:schemeClr val="tx1"/>
                          </a:solidFill>
                        </a:rPr>
                        <a:t>Grade 4</a:t>
                      </a:r>
                    </a:p>
                    <a:p>
                      <a:pPr algn="ctr">
                        <a:lnSpc>
                          <a:spcPct val="90000"/>
                        </a:lnSpc>
                      </a:pPr>
                      <a:r>
                        <a:rPr lang="en-US" sz="1400" b="1">
                          <a:solidFill>
                            <a:schemeClr val="tx1"/>
                          </a:solidFill>
                        </a:rPr>
                        <a:t>(&gt;20x ULN)</a:t>
                      </a:r>
                    </a:p>
                  </a:txBody>
                  <a:tcPr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52783066"/>
                  </a:ext>
                </a:extLst>
              </a:tr>
              <a:tr h="431582">
                <a:tc rowSpan="2">
                  <a:txBody>
                    <a:bodyPr/>
                    <a:lstStyle/>
                    <a:p>
                      <a:pPr marL="285750" indent="-285750" algn="l">
                        <a:buFont typeface="Wingdings" panose="05000000000000000000" pitchFamily="2" charset="2"/>
                        <a:buChar char="§"/>
                      </a:pPr>
                      <a:r>
                        <a:rPr lang="en-US" sz="1400" dirty="0">
                          <a:solidFill>
                            <a:schemeClr val="bg1"/>
                          </a:solidFill>
                        </a:rPr>
                        <a:t>Consider withholding ICI </a:t>
                      </a:r>
                    </a:p>
                    <a:p>
                      <a:pPr marL="285750" indent="-285750" algn="l">
                        <a:buFont typeface="Wingdings" panose="05000000000000000000" pitchFamily="2" charset="2"/>
                        <a:buChar char="§"/>
                      </a:pPr>
                      <a:r>
                        <a:rPr lang="en-US" sz="1400" dirty="0">
                          <a:solidFill>
                            <a:schemeClr val="bg1"/>
                          </a:solidFill>
                        </a:rPr>
                        <a:t>Perform liver testing with greater frequency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rowSpan="2">
                  <a:txBody>
                    <a:bodyPr/>
                    <a:lstStyle/>
                    <a:p>
                      <a:pPr marL="285750" indent="-285750" algn="l">
                        <a:buFont typeface="Wingdings" panose="05000000000000000000" pitchFamily="2" charset="2"/>
                        <a:buChar char="§"/>
                      </a:pPr>
                      <a:r>
                        <a:rPr lang="en-US" sz="1400" dirty="0">
                          <a:solidFill>
                            <a:schemeClr val="bg1"/>
                          </a:solidFill>
                        </a:rPr>
                        <a:t>Withhold ICI </a:t>
                      </a:r>
                    </a:p>
                    <a:p>
                      <a:pPr marL="285750" indent="-285750" algn="l">
                        <a:buFont typeface="Wingdings" panose="05000000000000000000" pitchFamily="2" charset="2"/>
                        <a:buChar char="§"/>
                      </a:pPr>
                      <a:r>
                        <a:rPr lang="en-US" sz="1400" dirty="0">
                          <a:solidFill>
                            <a:schemeClr val="bg1"/>
                          </a:solidFill>
                        </a:rPr>
                        <a:t>Consider prednisone 0.5-1 mg/kg/day</a:t>
                      </a:r>
                    </a:p>
                    <a:p>
                      <a:pPr marL="285750" indent="-285750" algn="l">
                        <a:buFont typeface="Wingdings" panose="05000000000000000000" pitchFamily="2" charset="2"/>
                        <a:buChar char="§"/>
                      </a:pPr>
                      <a:r>
                        <a:rPr lang="en-US" sz="1400" dirty="0">
                          <a:solidFill>
                            <a:schemeClr val="bg1"/>
                          </a:solidFill>
                        </a:rPr>
                        <a:t>Perform liver testing Q3-5 days</a:t>
                      </a:r>
                    </a:p>
                    <a:p>
                      <a:pPr marL="285750" indent="-285750" algn="l">
                        <a:buFont typeface="Wingdings" panose="05000000000000000000" pitchFamily="2" charset="2"/>
                        <a:buChar char="§"/>
                      </a:pPr>
                      <a:r>
                        <a:rPr lang="en-US" sz="1400" dirty="0">
                          <a:solidFill>
                            <a:schemeClr val="bg1"/>
                          </a:solidFill>
                        </a:rPr>
                        <a:t>Monitor PT/INR regularly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285750" indent="-285750" algn="l">
                        <a:buFont typeface="Wingdings" panose="05000000000000000000" pitchFamily="2" charset="2"/>
                        <a:buChar char="§"/>
                      </a:pPr>
                      <a:r>
                        <a:rPr lang="en-US" sz="1400" b="1">
                          <a:solidFill>
                            <a:schemeClr val="bg1"/>
                          </a:solidFill>
                        </a:rPr>
                        <a:t>Withhold ICI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i="0">
                          <a:solidFill>
                            <a:schemeClr val="bg1"/>
                          </a:solidFill>
                        </a:rPr>
                        <a:t>Perform liver testing Q1-5 days depending on grade and magnitude and rate of change</a:t>
                      </a:r>
                      <a:endParaRPr lang="en-US" sz="1400" b="1">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285750" indent="-285750" algn="l">
                        <a:buFont typeface="Wingdings" panose="05000000000000000000" pitchFamily="2" charset="2"/>
                        <a:buChar char="§"/>
                      </a:pPr>
                      <a:r>
                        <a:rPr lang="en-US" sz="1400" b="1">
                          <a:solidFill>
                            <a:schemeClr val="bg1"/>
                          </a:solidFill>
                        </a:rPr>
                        <a:t>Discontinue ICI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i="0">
                          <a:solidFill>
                            <a:schemeClr val="bg1"/>
                          </a:solidFill>
                        </a:rPr>
                        <a:t>Perform liver testing Q1-3 days</a:t>
                      </a:r>
                      <a:endParaRPr lang="en-US" sz="140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93836529"/>
                  </a:ext>
                </a:extLst>
              </a:tr>
              <a:tr h="821398">
                <a:tc vMerge="1">
                  <a:txBody>
                    <a:bodyPr/>
                    <a:lstStyle/>
                    <a:p>
                      <a:pPr marL="285750" indent="-285750" algn="l">
                        <a:buFont typeface="Arial" panose="020B0604020202020204" pitchFamily="34" charset="0"/>
                        <a:buChar char="•"/>
                      </a:pPr>
                      <a:endParaRPr lang="en-US" sz="140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vMerge="1">
                  <a:txBody>
                    <a:bodyPr/>
                    <a:lstStyle/>
                    <a:p>
                      <a:pPr marL="0" indent="0" algn="l">
                        <a:buFont typeface="Arial" panose="020B0604020202020204" pitchFamily="34" charset="0"/>
                        <a:buNone/>
                      </a:pPr>
                      <a:endParaRPr lang="en-US" sz="1400" i="1">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dirty="0">
                          <a:solidFill>
                            <a:schemeClr val="bg1"/>
                          </a:solidFill>
                        </a:rPr>
                        <a:t>Start prednisone/IV methylprednisolone 1 mg/kg/day</a:t>
                      </a:r>
                    </a:p>
                    <a:p>
                      <a:pPr marL="742950" lvl="1" indent="-285750" algn="l">
                        <a:buFont typeface="Calibri" panose="020F0502020204030204" pitchFamily="34" charset="0"/>
                        <a:buChar char="−"/>
                      </a:pPr>
                      <a:r>
                        <a:rPr lang="en-US" sz="1400" i="0" dirty="0">
                          <a:solidFill>
                            <a:schemeClr val="bg1"/>
                          </a:solidFill>
                        </a:rPr>
                        <a:t>Consider mycophenolate mofetil or other steroid-sparing immunosuppressant if no improvement after 1-2 days</a:t>
                      </a:r>
                    </a:p>
                    <a:p>
                      <a:pPr marL="742950" lvl="1" indent="-285750" algn="l">
                        <a:buFont typeface="Calibri" panose="020F0502020204030204" pitchFamily="34" charset="0"/>
                        <a:buChar char="−"/>
                      </a:pPr>
                      <a:r>
                        <a:rPr lang="en-US" sz="1400" i="0" dirty="0">
                          <a:solidFill>
                            <a:schemeClr val="bg1"/>
                          </a:solidFill>
                        </a:rPr>
                        <a:t>Urgent referral to GI/hepatology if no improvement after 7 days or </a:t>
                      </a:r>
                      <a:br>
                        <a:rPr lang="en-US" sz="1400" i="0" dirty="0">
                          <a:solidFill>
                            <a:schemeClr val="bg1"/>
                          </a:solidFill>
                        </a:rPr>
                      </a:br>
                      <a:r>
                        <a:rPr lang="en-US" sz="1400" i="0" dirty="0">
                          <a:solidFill>
                            <a:schemeClr val="bg1"/>
                          </a:solidFill>
                        </a:rPr>
                        <a:t>if 2 immunosuppressants not sufficient within additional 7 days</a:t>
                      </a:r>
                    </a:p>
                    <a:p>
                      <a:pPr marL="285750" lvl="0" indent="-285750" algn="l">
                        <a:buFont typeface="Wingdings" panose="05000000000000000000" pitchFamily="2" charset="2"/>
                        <a:buChar char="§"/>
                      </a:pPr>
                      <a:r>
                        <a:rPr lang="en-US" sz="1400" i="0" dirty="0">
                          <a:solidFill>
                            <a:schemeClr val="bg1"/>
                          </a:solidFill>
                        </a:rPr>
                        <a:t>Consider inpatient </a:t>
                      </a:r>
                      <a:r>
                        <a:rPr lang="en-US" sz="1400" i="0" dirty="0" err="1">
                          <a:solidFill>
                            <a:schemeClr val="bg1"/>
                          </a:solidFill>
                        </a:rPr>
                        <a:t>tx</a:t>
                      </a:r>
                      <a:r>
                        <a:rPr lang="en-US" sz="1400" i="0" dirty="0">
                          <a:solidFill>
                            <a:schemeClr val="bg1"/>
                          </a:solidFill>
                        </a:rPr>
                        <a:t> especially if synthetic hepatic dysfunction present</a:t>
                      </a:r>
                    </a:p>
                    <a:p>
                      <a:pPr marL="285750" lvl="0" indent="-285750" algn="l">
                        <a:buFont typeface="Wingdings" panose="05000000000000000000" pitchFamily="2" charset="2"/>
                        <a:buChar char="§"/>
                      </a:pPr>
                      <a:r>
                        <a:rPr lang="en-US" sz="1400" i="0" dirty="0">
                          <a:solidFill>
                            <a:schemeClr val="bg1"/>
                          </a:solidFill>
                        </a:rPr>
                        <a:t>Monitor PT/INR regularly</a:t>
                      </a:r>
                    </a:p>
                    <a:p>
                      <a:pPr marL="285750" lvl="0" indent="-285750" algn="l">
                        <a:buFont typeface="Wingdings" panose="05000000000000000000" pitchFamily="2" charset="2"/>
                        <a:buChar char="§"/>
                      </a:pPr>
                      <a:r>
                        <a:rPr lang="en-US" sz="1400" i="0" dirty="0">
                          <a:solidFill>
                            <a:schemeClr val="bg1"/>
                          </a:solidFill>
                        </a:rPr>
                        <a:t>Consider diagnostic parenchymal liver biopsy if no contraindications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hMerge="1">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i="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98757859"/>
                  </a:ext>
                </a:extLst>
              </a:tr>
            </a:tbl>
          </a:graphicData>
        </a:graphic>
      </p:graphicFrame>
      <p:sp>
        <p:nvSpPr>
          <p:cNvPr id="10" name="Text Box 11">
            <a:extLst>
              <a:ext uri="{FF2B5EF4-FFF2-40B4-BE49-F238E27FC236}">
                <a16:creationId xmlns:a16="http://schemas.microsoft.com/office/drawing/2014/main" id="{8A61CCF3-12BD-8CB8-474F-BCA357C15971}"/>
              </a:ext>
            </a:extLst>
          </p:cNvPr>
          <p:cNvSpPr txBox="1">
            <a:spLocks noChangeArrowheads="1"/>
          </p:cNvSpPr>
          <p:nvPr/>
        </p:nvSpPr>
        <p:spPr bwMode="auto">
          <a:xfrm>
            <a:off x="717550" y="5960258"/>
            <a:ext cx="106817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Infliximab not generally recommended for marked transaminase elevations due to rare potential for immune‐mediated hepatitis. </a:t>
            </a:r>
          </a:p>
        </p:txBody>
      </p:sp>
    </p:spTree>
    <p:extLst>
      <p:ext uri="{BB962C8B-B14F-4D97-AF65-F5344CB8AC3E}">
        <p14:creationId xmlns:p14="http://schemas.microsoft.com/office/powerpoint/2010/main" val="1685460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E9A3-EB7D-4354-87B2-AB33BE8C7571}"/>
              </a:ext>
            </a:extLst>
          </p:cNvPr>
          <p:cNvSpPr>
            <a:spLocks noGrp="1"/>
          </p:cNvSpPr>
          <p:nvPr>
            <p:ph type="title"/>
          </p:nvPr>
        </p:nvSpPr>
        <p:spPr/>
        <p:txBody>
          <a:bodyPr/>
          <a:lstStyle/>
          <a:p>
            <a:r>
              <a:rPr lang="en-US" dirty="0"/>
              <a:t>Case Presentation: What About </a:t>
            </a:r>
            <a:r>
              <a:rPr lang="en-US" i="1" dirty="0"/>
              <a:t>BRAF</a:t>
            </a:r>
            <a:r>
              <a:rPr lang="en-US" dirty="0"/>
              <a:t> V600E–Mutated mCRC?</a:t>
            </a:r>
          </a:p>
        </p:txBody>
      </p:sp>
      <p:sp>
        <p:nvSpPr>
          <p:cNvPr id="3" name="Content Placeholder 2">
            <a:extLst>
              <a:ext uri="{FF2B5EF4-FFF2-40B4-BE49-F238E27FC236}">
                <a16:creationId xmlns:a16="http://schemas.microsoft.com/office/drawing/2014/main" id="{42B90A7F-84E2-4538-9911-69A21B71E3E0}"/>
              </a:ext>
            </a:extLst>
          </p:cNvPr>
          <p:cNvSpPr>
            <a:spLocks noGrp="1"/>
          </p:cNvSpPr>
          <p:nvPr>
            <p:ph idx="1"/>
          </p:nvPr>
        </p:nvSpPr>
        <p:spPr>
          <a:xfrm>
            <a:off x="604676" y="1513047"/>
            <a:ext cx="5862226" cy="4650686"/>
          </a:xfrm>
        </p:spPr>
        <p:txBody>
          <a:bodyPr/>
          <a:lstStyle/>
          <a:p>
            <a:r>
              <a:rPr lang="en-US" dirty="0"/>
              <a:t>Pathology sent for NGS and MMR testing</a:t>
            </a:r>
          </a:p>
          <a:p>
            <a:r>
              <a:rPr lang="en-US" dirty="0"/>
              <a:t>NGS reveals the patient to be </a:t>
            </a:r>
            <a:r>
              <a:rPr lang="en-US" i="1" dirty="0"/>
              <a:t>KRAS/NRAS </a:t>
            </a:r>
            <a:r>
              <a:rPr lang="en-US" dirty="0"/>
              <a:t>wild-type</a:t>
            </a:r>
          </a:p>
          <a:p>
            <a:r>
              <a:rPr lang="en-US" dirty="0"/>
              <a:t>MMR testing shows </a:t>
            </a:r>
            <a:r>
              <a:rPr lang="en-US" dirty="0" err="1"/>
              <a:t>pMMR</a:t>
            </a:r>
            <a:r>
              <a:rPr lang="en-US" dirty="0"/>
              <a:t> with a </a:t>
            </a:r>
            <a:r>
              <a:rPr lang="en-US" i="1" dirty="0"/>
              <a:t>BRAF </a:t>
            </a:r>
            <a:r>
              <a:rPr lang="en-US" dirty="0"/>
              <a:t>V600E mutation</a:t>
            </a:r>
          </a:p>
          <a:p>
            <a:r>
              <a:rPr lang="en-US" dirty="0"/>
              <a:t>What should be offered for first-line therapy?</a:t>
            </a:r>
          </a:p>
        </p:txBody>
      </p:sp>
      <p:pic>
        <p:nvPicPr>
          <p:cNvPr id="5" name="Picture 4">
            <a:extLst>
              <a:ext uri="{FF2B5EF4-FFF2-40B4-BE49-F238E27FC236}">
                <a16:creationId xmlns:a16="http://schemas.microsoft.com/office/drawing/2014/main" id="{9F903037-B9F4-455A-A264-E1CE6D76E900}"/>
              </a:ext>
            </a:extLst>
          </p:cNvPr>
          <p:cNvPicPr>
            <a:picLocks noChangeAspect="1"/>
          </p:cNvPicPr>
          <p:nvPr/>
        </p:nvPicPr>
        <p:blipFill>
          <a:blip r:embed="rId2"/>
          <a:srcRect b="7625"/>
          <a:stretch>
            <a:fillRect/>
          </a:stretch>
        </p:blipFill>
        <p:spPr>
          <a:xfrm>
            <a:off x="6698839" y="1600200"/>
            <a:ext cx="5074061" cy="4296103"/>
          </a:xfrm>
          <a:prstGeom prst="rect">
            <a:avLst/>
          </a:prstGeom>
        </p:spPr>
      </p:pic>
    </p:spTree>
    <p:extLst>
      <p:ext uri="{BB962C8B-B14F-4D97-AF65-F5344CB8AC3E}">
        <p14:creationId xmlns:p14="http://schemas.microsoft.com/office/powerpoint/2010/main" val="2495404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A0C7-B29D-4AD0-B415-88E3375EBE8D}"/>
              </a:ext>
            </a:extLst>
          </p:cNvPr>
          <p:cNvSpPr>
            <a:spLocks noGrp="1"/>
          </p:cNvSpPr>
          <p:nvPr>
            <p:ph type="title"/>
          </p:nvPr>
        </p:nvSpPr>
        <p:spPr/>
        <p:txBody>
          <a:bodyPr/>
          <a:lstStyle/>
          <a:p>
            <a:r>
              <a:rPr lang="en-US"/>
              <a:t>Molecular Alterations in mCRC</a:t>
            </a:r>
          </a:p>
        </p:txBody>
      </p:sp>
      <p:sp>
        <p:nvSpPr>
          <p:cNvPr id="9" name="Text Box 11">
            <a:extLst>
              <a:ext uri="{FF2B5EF4-FFF2-40B4-BE49-F238E27FC236}">
                <a16:creationId xmlns:a16="http://schemas.microsoft.com/office/drawing/2014/main" id="{7D0036A5-F739-45FF-8819-53B6199E3771}"/>
              </a:ext>
            </a:extLst>
          </p:cNvPr>
          <p:cNvSpPr txBox="1">
            <a:spLocks noChangeArrowheads="1"/>
          </p:cNvSpPr>
          <p:nvPr/>
        </p:nvSpPr>
        <p:spPr bwMode="auto">
          <a:xfrm>
            <a:off x="414339" y="6363706"/>
            <a:ext cx="82282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Dienstmann</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Am Soc Clin Oncol Educ Book. 2018;38:231.</a:t>
            </a:r>
          </a:p>
        </p:txBody>
      </p:sp>
      <p:grpSp>
        <p:nvGrpSpPr>
          <p:cNvPr id="4106" name="Group 4105">
            <a:extLst>
              <a:ext uri="{FF2B5EF4-FFF2-40B4-BE49-F238E27FC236}">
                <a16:creationId xmlns:a16="http://schemas.microsoft.com/office/drawing/2014/main" id="{ED933DA4-A486-4D67-A406-074C87753C2F}"/>
              </a:ext>
            </a:extLst>
          </p:cNvPr>
          <p:cNvGrpSpPr/>
          <p:nvPr/>
        </p:nvGrpSpPr>
        <p:grpSpPr>
          <a:xfrm>
            <a:off x="1569171" y="1025912"/>
            <a:ext cx="9179130" cy="5137040"/>
            <a:chOff x="5071858" y="1911353"/>
            <a:chExt cx="6348201" cy="3597982"/>
          </a:xfrm>
        </p:grpSpPr>
        <p:graphicFrame>
          <p:nvGraphicFramePr>
            <p:cNvPr id="44" name="Chart 43">
              <a:extLst>
                <a:ext uri="{FF2B5EF4-FFF2-40B4-BE49-F238E27FC236}">
                  <a16:creationId xmlns:a16="http://schemas.microsoft.com/office/drawing/2014/main" id="{9F36751C-DAF8-476D-8109-38E9E122CD41}"/>
                </a:ext>
              </a:extLst>
            </p:cNvPr>
            <p:cNvGraphicFramePr/>
            <p:nvPr>
              <p:extLst>
                <p:ext uri="{D42A27DB-BD31-4B8C-83A1-F6EECF244321}">
                  <p14:modId xmlns:p14="http://schemas.microsoft.com/office/powerpoint/2010/main" val="4116782303"/>
                </p:ext>
              </p:extLst>
            </p:nvPr>
          </p:nvGraphicFramePr>
          <p:xfrm>
            <a:off x="5877060" y="1911353"/>
            <a:ext cx="5396972" cy="3597982"/>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tangle 31">
              <a:extLst>
                <a:ext uri="{FF2B5EF4-FFF2-40B4-BE49-F238E27FC236}">
                  <a16:creationId xmlns:a16="http://schemas.microsoft.com/office/drawing/2014/main" id="{AD2907D0-AD5B-48A3-8925-6978CFDA09A0}"/>
                </a:ext>
              </a:extLst>
            </p:cNvPr>
            <p:cNvSpPr>
              <a:spLocks noChangeArrowheads="1"/>
            </p:cNvSpPr>
            <p:nvPr/>
          </p:nvSpPr>
          <p:spPr bwMode="auto">
            <a:xfrm>
              <a:off x="9851184" y="2806388"/>
              <a:ext cx="219507" cy="21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8%</a:t>
              </a:r>
              <a:endParaRPr kumimoji="0" lang="en-US" altLang="en-US" sz="20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30" name="Rectangle 32">
              <a:extLst>
                <a:ext uri="{FF2B5EF4-FFF2-40B4-BE49-F238E27FC236}">
                  <a16:creationId xmlns:a16="http://schemas.microsoft.com/office/drawing/2014/main" id="{AAA767EB-FA1E-4555-ACB7-0CE8D4E3C0E0}"/>
                </a:ext>
              </a:extLst>
            </p:cNvPr>
            <p:cNvSpPr>
              <a:spLocks noChangeArrowheads="1"/>
            </p:cNvSpPr>
            <p:nvPr/>
          </p:nvSpPr>
          <p:spPr bwMode="auto">
            <a:xfrm>
              <a:off x="9709614" y="3913145"/>
              <a:ext cx="309306" cy="21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26%</a:t>
              </a:r>
              <a:endParaRPr kumimoji="0" lang="en-US" altLang="en-US" sz="20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31" name="Rectangle 33">
              <a:extLst>
                <a:ext uri="{FF2B5EF4-FFF2-40B4-BE49-F238E27FC236}">
                  <a16:creationId xmlns:a16="http://schemas.microsoft.com/office/drawing/2014/main" id="{1B08D6AC-F54A-443F-AFF8-8E14253F8A43}"/>
                </a:ext>
              </a:extLst>
            </p:cNvPr>
            <p:cNvSpPr>
              <a:spLocks noChangeArrowheads="1"/>
            </p:cNvSpPr>
            <p:nvPr/>
          </p:nvSpPr>
          <p:spPr bwMode="auto">
            <a:xfrm>
              <a:off x="7968369" y="4268733"/>
              <a:ext cx="219507" cy="21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8%</a:t>
              </a:r>
              <a:endParaRPr kumimoji="0" lang="en-US" altLang="en-US" sz="20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4096" name="Rectangle 34">
              <a:extLst>
                <a:ext uri="{FF2B5EF4-FFF2-40B4-BE49-F238E27FC236}">
                  <a16:creationId xmlns:a16="http://schemas.microsoft.com/office/drawing/2014/main" id="{0A714461-5991-465E-A209-3872740DDF24}"/>
                </a:ext>
              </a:extLst>
            </p:cNvPr>
            <p:cNvSpPr>
              <a:spLocks noChangeArrowheads="1"/>
            </p:cNvSpPr>
            <p:nvPr/>
          </p:nvSpPr>
          <p:spPr bwMode="auto">
            <a:xfrm>
              <a:off x="7108001" y="4641674"/>
              <a:ext cx="304099" cy="21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2%</a:t>
              </a:r>
              <a:endParaRPr kumimoji="0" lang="en-US" altLang="en-US" sz="20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4097" name="Rectangle 35">
              <a:extLst>
                <a:ext uri="{FF2B5EF4-FFF2-40B4-BE49-F238E27FC236}">
                  <a16:creationId xmlns:a16="http://schemas.microsoft.com/office/drawing/2014/main" id="{1D5027F5-2C13-4B90-A5BC-A6CC7AC550D8}"/>
                </a:ext>
              </a:extLst>
            </p:cNvPr>
            <p:cNvSpPr>
              <a:spLocks noChangeArrowheads="1"/>
            </p:cNvSpPr>
            <p:nvPr/>
          </p:nvSpPr>
          <p:spPr bwMode="auto">
            <a:xfrm>
              <a:off x="6822991" y="4494087"/>
              <a:ext cx="219507" cy="21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2%</a:t>
              </a:r>
              <a:endParaRPr kumimoji="0" lang="en-US" altLang="en-US" sz="20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4098" name="Rectangle 36">
              <a:extLst>
                <a:ext uri="{FF2B5EF4-FFF2-40B4-BE49-F238E27FC236}">
                  <a16:creationId xmlns:a16="http://schemas.microsoft.com/office/drawing/2014/main" id="{48B9BA04-3FFF-4EFB-BE7C-79F1483B05A9}"/>
                </a:ext>
              </a:extLst>
            </p:cNvPr>
            <p:cNvSpPr>
              <a:spLocks noChangeArrowheads="1"/>
            </p:cNvSpPr>
            <p:nvPr/>
          </p:nvSpPr>
          <p:spPr bwMode="auto">
            <a:xfrm>
              <a:off x="6569717" y="4343394"/>
              <a:ext cx="219507" cy="21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2%</a:t>
              </a:r>
              <a:endParaRPr kumimoji="0" lang="en-US" altLang="en-US" sz="20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4099" name="Rectangle 37">
              <a:extLst>
                <a:ext uri="{FF2B5EF4-FFF2-40B4-BE49-F238E27FC236}">
                  <a16:creationId xmlns:a16="http://schemas.microsoft.com/office/drawing/2014/main" id="{761C9A3F-5F9F-4342-83CF-F3C6814DC10B}"/>
                </a:ext>
              </a:extLst>
            </p:cNvPr>
            <p:cNvSpPr>
              <a:spLocks noChangeArrowheads="1"/>
            </p:cNvSpPr>
            <p:nvPr/>
          </p:nvSpPr>
          <p:spPr bwMode="auto">
            <a:xfrm>
              <a:off x="6569717" y="3951148"/>
              <a:ext cx="219507" cy="21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1%</a:t>
              </a:r>
              <a:endParaRPr kumimoji="0" lang="en-US" altLang="en-US" sz="20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4100" name="Rectangle 38">
              <a:extLst>
                <a:ext uri="{FF2B5EF4-FFF2-40B4-BE49-F238E27FC236}">
                  <a16:creationId xmlns:a16="http://schemas.microsoft.com/office/drawing/2014/main" id="{362749F2-D52D-44E3-925B-BCFBBA7D6CFA}"/>
                </a:ext>
              </a:extLst>
            </p:cNvPr>
            <p:cNvSpPr>
              <a:spLocks noChangeArrowheads="1"/>
            </p:cNvSpPr>
            <p:nvPr/>
          </p:nvSpPr>
          <p:spPr bwMode="auto">
            <a:xfrm>
              <a:off x="6279537" y="4022512"/>
              <a:ext cx="219507" cy="21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2%</a:t>
              </a:r>
              <a:endParaRPr kumimoji="0" lang="en-US" altLang="en-US" sz="20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4103" name="Rectangle 39">
              <a:extLst>
                <a:ext uri="{FF2B5EF4-FFF2-40B4-BE49-F238E27FC236}">
                  <a16:creationId xmlns:a16="http://schemas.microsoft.com/office/drawing/2014/main" id="{BCB65660-475A-4D41-926E-05A7599BA775}"/>
                </a:ext>
              </a:extLst>
            </p:cNvPr>
            <p:cNvSpPr>
              <a:spLocks noChangeArrowheads="1"/>
            </p:cNvSpPr>
            <p:nvPr/>
          </p:nvSpPr>
          <p:spPr bwMode="auto">
            <a:xfrm>
              <a:off x="6261997" y="3730372"/>
              <a:ext cx="219507" cy="21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2%</a:t>
              </a:r>
              <a:endParaRPr kumimoji="0" lang="en-US" altLang="en-US" sz="20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4104" name="Rectangle 40">
              <a:extLst>
                <a:ext uri="{FF2B5EF4-FFF2-40B4-BE49-F238E27FC236}">
                  <a16:creationId xmlns:a16="http://schemas.microsoft.com/office/drawing/2014/main" id="{41DF7013-8517-4E95-8678-D6EBEF3A5C1A}"/>
                </a:ext>
              </a:extLst>
            </p:cNvPr>
            <p:cNvSpPr>
              <a:spLocks noChangeArrowheads="1"/>
            </p:cNvSpPr>
            <p:nvPr/>
          </p:nvSpPr>
          <p:spPr bwMode="auto">
            <a:xfrm>
              <a:off x="6167972" y="3575219"/>
              <a:ext cx="219507" cy="21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1%</a:t>
              </a:r>
              <a:endParaRPr kumimoji="0" lang="en-US" altLang="en-US" sz="20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4105" name="Rectangle 41">
              <a:extLst>
                <a:ext uri="{FF2B5EF4-FFF2-40B4-BE49-F238E27FC236}">
                  <a16:creationId xmlns:a16="http://schemas.microsoft.com/office/drawing/2014/main" id="{E3A82F5F-70F6-47A0-A09F-89EE0896DE9E}"/>
                </a:ext>
              </a:extLst>
            </p:cNvPr>
            <p:cNvSpPr>
              <a:spLocks noChangeArrowheads="1"/>
            </p:cNvSpPr>
            <p:nvPr/>
          </p:nvSpPr>
          <p:spPr bwMode="auto">
            <a:xfrm>
              <a:off x="7516149" y="2705717"/>
              <a:ext cx="309306" cy="21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45%</a:t>
              </a:r>
              <a:endParaRPr kumimoji="0" lang="en-US" altLang="en-US" sz="20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45" name="TextBox 44">
              <a:extLst>
                <a:ext uri="{FF2B5EF4-FFF2-40B4-BE49-F238E27FC236}">
                  <a16:creationId xmlns:a16="http://schemas.microsoft.com/office/drawing/2014/main" id="{9E51508F-5A2F-46E9-8329-E0C6BE2036A4}"/>
                </a:ext>
              </a:extLst>
            </p:cNvPr>
            <p:cNvSpPr txBox="1"/>
            <p:nvPr/>
          </p:nvSpPr>
          <p:spPr bwMode="auto">
            <a:xfrm>
              <a:off x="5190464" y="2170126"/>
              <a:ext cx="1837076" cy="49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RAS</a:t>
              </a:r>
              <a:r>
                <a:rPr kumimoji="0" lang="en-US" sz="20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 mutation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PIK3CA/PTEN </a:t>
              </a:r>
              <a:r>
                <a:rPr kumimoji="0" lang="en-US" sz="20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mutation</a:t>
              </a:r>
            </a:p>
          </p:txBody>
        </p:sp>
        <p:sp>
          <p:nvSpPr>
            <p:cNvPr id="46" name="TextBox 45">
              <a:extLst>
                <a:ext uri="{FF2B5EF4-FFF2-40B4-BE49-F238E27FC236}">
                  <a16:creationId xmlns:a16="http://schemas.microsoft.com/office/drawing/2014/main" id="{65738670-119F-468B-AD48-A4D5A6244544}"/>
                </a:ext>
              </a:extLst>
            </p:cNvPr>
            <p:cNvSpPr txBox="1"/>
            <p:nvPr/>
          </p:nvSpPr>
          <p:spPr bwMode="auto">
            <a:xfrm rot="20878412">
              <a:off x="5071858" y="4183783"/>
              <a:ext cx="1012393" cy="28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DB338">
                      <a:lumMod val="50000"/>
                    </a:srgbClr>
                  </a:solidFill>
                  <a:effectLst/>
                  <a:uLnTx/>
                  <a:uFillTx/>
                  <a:latin typeface="Calibri" panose="020F0502020204030204" pitchFamily="34" charset="0"/>
                  <a:ea typeface="+mn-ea"/>
                  <a:cs typeface="Arial" panose="020B0604020202020204" pitchFamily="34" charset="0"/>
                </a:rPr>
                <a:t>Gene fusion</a:t>
              </a:r>
            </a:p>
          </p:txBody>
        </p:sp>
        <p:sp>
          <p:nvSpPr>
            <p:cNvPr id="47" name="TextBox 46">
              <a:extLst>
                <a:ext uri="{FF2B5EF4-FFF2-40B4-BE49-F238E27FC236}">
                  <a16:creationId xmlns:a16="http://schemas.microsoft.com/office/drawing/2014/main" id="{00A8D881-C240-4312-AB14-0C0072B9462C}"/>
                </a:ext>
              </a:extLst>
            </p:cNvPr>
            <p:cNvSpPr txBox="1"/>
            <p:nvPr/>
          </p:nvSpPr>
          <p:spPr bwMode="auto">
            <a:xfrm rot="20511445">
              <a:off x="5324853" y="4344263"/>
              <a:ext cx="823928" cy="28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DB338">
                      <a:lumMod val="40000"/>
                      <a:lumOff val="60000"/>
                    </a:srgbClr>
                  </a:solidFill>
                  <a:effectLst/>
                  <a:uLnTx/>
                  <a:uFillTx/>
                  <a:latin typeface="Calibri" panose="020F0502020204030204" pitchFamily="34" charset="0"/>
                  <a:ea typeface="+mn-ea"/>
                  <a:cs typeface="Arial" panose="020B0604020202020204" pitchFamily="34" charset="0"/>
                </a:rPr>
                <a:t>MET amp</a:t>
              </a:r>
            </a:p>
          </p:txBody>
        </p:sp>
        <p:sp>
          <p:nvSpPr>
            <p:cNvPr id="48" name="TextBox 47">
              <a:extLst>
                <a:ext uri="{FF2B5EF4-FFF2-40B4-BE49-F238E27FC236}">
                  <a16:creationId xmlns:a16="http://schemas.microsoft.com/office/drawing/2014/main" id="{4581636A-013A-4C9E-B36C-2B64F1B15DA8}"/>
                </a:ext>
              </a:extLst>
            </p:cNvPr>
            <p:cNvSpPr txBox="1"/>
            <p:nvPr/>
          </p:nvSpPr>
          <p:spPr bwMode="auto">
            <a:xfrm rot="20511445">
              <a:off x="5460492" y="4510201"/>
              <a:ext cx="882685" cy="28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HER2 amp</a:t>
              </a:r>
            </a:p>
          </p:txBody>
        </p:sp>
        <p:sp>
          <p:nvSpPr>
            <p:cNvPr id="49" name="TextBox 48">
              <a:extLst>
                <a:ext uri="{FF2B5EF4-FFF2-40B4-BE49-F238E27FC236}">
                  <a16:creationId xmlns:a16="http://schemas.microsoft.com/office/drawing/2014/main" id="{FC052E7E-4E5F-41C4-A73B-1047AA9CC7FD}"/>
                </a:ext>
              </a:extLst>
            </p:cNvPr>
            <p:cNvSpPr txBox="1"/>
            <p:nvPr/>
          </p:nvSpPr>
          <p:spPr bwMode="auto">
            <a:xfrm rot="20511445">
              <a:off x="5616041" y="4678432"/>
              <a:ext cx="870490" cy="28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4DA1BB"/>
                  </a:solidFill>
                  <a:effectLst/>
                  <a:uLnTx/>
                  <a:uFillTx/>
                  <a:latin typeface="Calibri" panose="020F0502020204030204" pitchFamily="34" charset="0"/>
                  <a:ea typeface="+mn-ea"/>
                  <a:cs typeface="Arial" panose="020B0604020202020204" pitchFamily="34" charset="0"/>
                </a:rPr>
                <a:t>POLE amp</a:t>
              </a:r>
            </a:p>
          </p:txBody>
        </p:sp>
        <p:sp>
          <p:nvSpPr>
            <p:cNvPr id="50" name="TextBox 49">
              <a:extLst>
                <a:ext uri="{FF2B5EF4-FFF2-40B4-BE49-F238E27FC236}">
                  <a16:creationId xmlns:a16="http://schemas.microsoft.com/office/drawing/2014/main" id="{25890522-7C40-49D1-A2A1-59AD922F9AE8}"/>
                </a:ext>
              </a:extLst>
            </p:cNvPr>
            <p:cNvSpPr txBox="1"/>
            <p:nvPr/>
          </p:nvSpPr>
          <p:spPr bwMode="auto">
            <a:xfrm rot="20511445">
              <a:off x="5722373" y="4843225"/>
              <a:ext cx="988004" cy="28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682E74">
                      <a:lumMod val="40000"/>
                      <a:lumOff val="60000"/>
                    </a:srgbClr>
                  </a:solidFill>
                  <a:effectLst/>
                  <a:uLnTx/>
                  <a:uFillTx/>
                  <a:latin typeface="Calibri" panose="020F0502020204030204" pitchFamily="34" charset="0"/>
                  <a:ea typeface="+mn-ea"/>
                  <a:cs typeface="Arial" panose="020B0604020202020204" pitchFamily="34" charset="0"/>
                </a:rPr>
                <a:t>MSI + other</a:t>
              </a:r>
            </a:p>
          </p:txBody>
        </p:sp>
        <p:sp>
          <p:nvSpPr>
            <p:cNvPr id="51" name="TextBox 50">
              <a:extLst>
                <a:ext uri="{FF2B5EF4-FFF2-40B4-BE49-F238E27FC236}">
                  <a16:creationId xmlns:a16="http://schemas.microsoft.com/office/drawing/2014/main" id="{EEFE8262-B657-487D-8600-B24538B9408A}"/>
                </a:ext>
              </a:extLst>
            </p:cNvPr>
            <p:cNvSpPr txBox="1"/>
            <p:nvPr/>
          </p:nvSpPr>
          <p:spPr bwMode="auto">
            <a:xfrm rot="20511445">
              <a:off x="6511938" y="4879433"/>
              <a:ext cx="414847" cy="28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A3A3A3"/>
                  </a:solidFill>
                  <a:effectLst/>
                  <a:uLnTx/>
                  <a:uFillTx/>
                  <a:latin typeface="Calibri" panose="020F0502020204030204" pitchFamily="34" charset="0"/>
                  <a:ea typeface="+mn-ea"/>
                  <a:cs typeface="Arial" panose="020B0604020202020204" pitchFamily="34" charset="0"/>
                </a:rPr>
                <a:t>MSI</a:t>
              </a:r>
            </a:p>
          </p:txBody>
        </p:sp>
        <p:sp>
          <p:nvSpPr>
            <p:cNvPr id="52" name="TextBox 51">
              <a:extLst>
                <a:ext uri="{FF2B5EF4-FFF2-40B4-BE49-F238E27FC236}">
                  <a16:creationId xmlns:a16="http://schemas.microsoft.com/office/drawing/2014/main" id="{3E123A36-4139-4F17-BFE5-4941E70471F7}"/>
                </a:ext>
              </a:extLst>
            </p:cNvPr>
            <p:cNvSpPr txBox="1"/>
            <p:nvPr/>
          </p:nvSpPr>
          <p:spPr bwMode="auto">
            <a:xfrm rot="20511445">
              <a:off x="5956654" y="5148523"/>
              <a:ext cx="1270703" cy="28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schemeClr val="accent5"/>
                  </a:solidFill>
                  <a:effectLst/>
                  <a:uLnTx/>
                  <a:uFillTx/>
                  <a:latin typeface="Calibri" panose="020F0502020204030204" pitchFamily="34" charset="0"/>
                  <a:ea typeface="+mn-ea"/>
                  <a:cs typeface="Arial" panose="020B0604020202020204" pitchFamily="34" charset="0"/>
                </a:rPr>
                <a:t>BRAF</a:t>
              </a:r>
              <a:r>
                <a:rPr kumimoji="0" lang="en-US" sz="2000" b="1" i="0" u="none" strike="noStrike" kern="1200" cap="none" spc="0" normalizeH="0" baseline="0" noProof="0">
                  <a:ln>
                    <a:noFill/>
                  </a:ln>
                  <a:solidFill>
                    <a:schemeClr val="accent5"/>
                  </a:solidFill>
                  <a:effectLst/>
                  <a:uLnTx/>
                  <a:uFillTx/>
                  <a:latin typeface="Calibri" panose="020F0502020204030204" pitchFamily="34" charset="0"/>
                  <a:ea typeface="+mn-ea"/>
                  <a:cs typeface="Arial" panose="020B0604020202020204" pitchFamily="34" charset="0"/>
                </a:rPr>
                <a:t> non-V600</a:t>
              </a:r>
            </a:p>
          </p:txBody>
        </p:sp>
        <p:sp>
          <p:nvSpPr>
            <p:cNvPr id="53" name="TextBox 52">
              <a:extLst>
                <a:ext uri="{FF2B5EF4-FFF2-40B4-BE49-F238E27FC236}">
                  <a16:creationId xmlns:a16="http://schemas.microsoft.com/office/drawing/2014/main" id="{5DB52A75-00B8-45D8-88A3-89B0707406EE}"/>
                </a:ext>
              </a:extLst>
            </p:cNvPr>
            <p:cNvSpPr txBox="1"/>
            <p:nvPr/>
          </p:nvSpPr>
          <p:spPr bwMode="auto">
            <a:xfrm>
              <a:off x="7442212" y="5158721"/>
              <a:ext cx="1016828" cy="28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schemeClr val="accent6"/>
                  </a:solidFill>
                  <a:effectLst/>
                  <a:uLnTx/>
                  <a:uFillTx/>
                  <a:latin typeface="Calibri" panose="020F0502020204030204" pitchFamily="34" charset="0"/>
                  <a:ea typeface="+mn-ea"/>
                  <a:cs typeface="Arial" panose="020B0604020202020204" pitchFamily="34" charset="0"/>
                </a:rPr>
                <a:t>BRAF</a:t>
              </a:r>
              <a:r>
                <a:rPr kumimoji="0" lang="en-US" sz="2000" b="1" i="0" u="none" strike="noStrike" kern="1200" cap="none" spc="0" normalizeH="0" baseline="0" noProof="0">
                  <a:ln>
                    <a:noFill/>
                  </a:ln>
                  <a:solidFill>
                    <a:schemeClr val="accent6"/>
                  </a:solidFill>
                  <a:effectLst/>
                  <a:uLnTx/>
                  <a:uFillTx/>
                  <a:latin typeface="Calibri" panose="020F0502020204030204" pitchFamily="34" charset="0"/>
                  <a:ea typeface="+mn-ea"/>
                  <a:cs typeface="Arial" panose="020B0604020202020204" pitchFamily="34" charset="0"/>
                </a:rPr>
                <a:t> V600E</a:t>
              </a:r>
            </a:p>
          </p:txBody>
        </p:sp>
        <p:sp>
          <p:nvSpPr>
            <p:cNvPr id="60" name="TextBox 59">
              <a:extLst>
                <a:ext uri="{FF2B5EF4-FFF2-40B4-BE49-F238E27FC236}">
                  <a16:creationId xmlns:a16="http://schemas.microsoft.com/office/drawing/2014/main" id="{667EFCF1-B4DD-45CD-9821-F8F8C566EB46}"/>
                </a:ext>
              </a:extLst>
            </p:cNvPr>
            <p:cNvSpPr txBox="1"/>
            <p:nvPr/>
          </p:nvSpPr>
          <p:spPr bwMode="auto">
            <a:xfrm>
              <a:off x="10262524" y="2371180"/>
              <a:ext cx="1157535" cy="49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PIK3CA/PTEN </a:t>
              </a:r>
              <a:br>
                <a:rPr kumimoji="0" lang="en-US" sz="20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br>
              <a:r>
                <a:rPr kumimoji="0" lang="en-US" sz="20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mutation</a:t>
              </a:r>
            </a:p>
          </p:txBody>
        </p:sp>
        <p:sp>
          <p:nvSpPr>
            <p:cNvPr id="61" name="TextBox 60">
              <a:extLst>
                <a:ext uri="{FF2B5EF4-FFF2-40B4-BE49-F238E27FC236}">
                  <a16:creationId xmlns:a16="http://schemas.microsoft.com/office/drawing/2014/main" id="{4968B7A3-3BD1-4EED-B6B4-DA5F3742B1A1}"/>
                </a:ext>
              </a:extLst>
            </p:cNvPr>
            <p:cNvSpPr txBox="1"/>
            <p:nvPr/>
          </p:nvSpPr>
          <p:spPr bwMode="auto">
            <a:xfrm>
              <a:off x="9740383" y="4855815"/>
              <a:ext cx="854969" cy="28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Wild-type</a:t>
              </a:r>
            </a:p>
          </p:txBody>
        </p:sp>
      </p:grpSp>
    </p:spTree>
    <p:extLst>
      <p:ext uri="{BB962C8B-B14F-4D97-AF65-F5344CB8AC3E}">
        <p14:creationId xmlns:p14="http://schemas.microsoft.com/office/powerpoint/2010/main" val="1865121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1457023-DE41-402D-A931-2A013B742D40}"/>
              </a:ext>
            </a:extLst>
          </p:cNvPr>
          <p:cNvSpPr>
            <a:spLocks noGrp="1" noChangeArrowheads="1"/>
          </p:cNvSpPr>
          <p:nvPr>
            <p:ph type="title"/>
          </p:nvPr>
        </p:nvSpPr>
        <p:spPr/>
        <p:txBody>
          <a:bodyPr/>
          <a:lstStyle/>
          <a:p>
            <a:r>
              <a:rPr lang="en-US" dirty="0"/>
              <a:t>Considerations for </a:t>
            </a:r>
            <a:r>
              <a:rPr lang="en-US" i="1" dirty="0"/>
              <a:t>BRAF</a:t>
            </a:r>
            <a:r>
              <a:rPr lang="en-US" dirty="0"/>
              <a:t> V600E–Mutated mCRC</a:t>
            </a:r>
            <a:endParaRPr lang="en-US" altLang="en-US" dirty="0"/>
          </a:p>
        </p:txBody>
      </p:sp>
      <p:sp>
        <p:nvSpPr>
          <p:cNvPr id="2" name="Content Placeholder 1">
            <a:extLst>
              <a:ext uri="{FF2B5EF4-FFF2-40B4-BE49-F238E27FC236}">
                <a16:creationId xmlns:a16="http://schemas.microsoft.com/office/drawing/2014/main" id="{801F2D4E-5881-9D2E-BCF4-7A92CF8422BC}"/>
              </a:ext>
            </a:extLst>
          </p:cNvPr>
          <p:cNvSpPr>
            <a:spLocks noGrp="1"/>
          </p:cNvSpPr>
          <p:nvPr>
            <p:ph sz="half" idx="1"/>
          </p:nvPr>
        </p:nvSpPr>
        <p:spPr>
          <a:xfrm>
            <a:off x="601820" y="1510730"/>
            <a:ext cx="11144994" cy="4678738"/>
          </a:xfrm>
        </p:spPr>
        <p:txBody>
          <a:bodyPr/>
          <a:lstStyle/>
          <a:p>
            <a:r>
              <a:rPr lang="en-US" sz="2400" i="1" dirty="0"/>
              <a:t>BRAF</a:t>
            </a:r>
            <a:r>
              <a:rPr lang="en-US" sz="2400" dirty="0"/>
              <a:t> V600E mutations are present in 8%-12% of mCRC cases</a:t>
            </a:r>
            <a:r>
              <a:rPr lang="en-US" sz="2400" baseline="30000" dirty="0"/>
              <a:t>1,2</a:t>
            </a:r>
          </a:p>
          <a:p>
            <a:pPr lvl="1"/>
            <a:r>
              <a:rPr lang="en-US" sz="2200" dirty="0"/>
              <a:t>First-line chemotherapy ± biologic agent is less effective for these patients</a:t>
            </a:r>
            <a:r>
              <a:rPr lang="en-US" sz="2200" baseline="30000" dirty="0"/>
              <a:t>3</a:t>
            </a:r>
          </a:p>
        </p:txBody>
      </p:sp>
      <p:sp>
        <p:nvSpPr>
          <p:cNvPr id="4" name="Content Placeholder 3">
            <a:extLst>
              <a:ext uri="{FF2B5EF4-FFF2-40B4-BE49-F238E27FC236}">
                <a16:creationId xmlns:a16="http://schemas.microsoft.com/office/drawing/2014/main" id="{BDA93357-0808-21ED-FEBE-1EEB58F1A67E}"/>
              </a:ext>
            </a:extLst>
          </p:cNvPr>
          <p:cNvSpPr>
            <a:spLocks noGrp="1"/>
          </p:cNvSpPr>
          <p:nvPr>
            <p:ph sz="half" idx="2"/>
          </p:nvPr>
        </p:nvSpPr>
        <p:spPr>
          <a:xfrm>
            <a:off x="6252634" y="2722183"/>
            <a:ext cx="5494180" cy="3016068"/>
          </a:xfrm>
        </p:spPr>
        <p:txBody>
          <a:bodyPr/>
          <a:lstStyle/>
          <a:p>
            <a:r>
              <a:rPr lang="en-US" sz="2400" b="1" dirty="0"/>
              <a:t>Encorafenib + cetuximab + mFOLFOX6: </a:t>
            </a:r>
            <a:r>
              <a:rPr lang="en-US" sz="2400" dirty="0"/>
              <a:t>accelerated</a:t>
            </a:r>
            <a:r>
              <a:rPr lang="en-US" sz="2400" b="1" dirty="0"/>
              <a:t> </a:t>
            </a:r>
            <a:r>
              <a:rPr lang="en-US" sz="2400" dirty="0"/>
              <a:t>FDA approval for patients with mCRC and </a:t>
            </a:r>
            <a:r>
              <a:rPr lang="en-US" sz="2400" i="1" dirty="0"/>
              <a:t>BRAF</a:t>
            </a:r>
            <a:r>
              <a:rPr lang="en-US" sz="2400" dirty="0"/>
              <a:t> V600E mutation </a:t>
            </a:r>
            <a:endParaRPr lang="en-US" sz="2400" b="1" dirty="0"/>
          </a:p>
          <a:p>
            <a:pPr lvl="1"/>
            <a:r>
              <a:rPr lang="en-US" sz="2200" dirty="0"/>
              <a:t>BREAKWATER: phase III study evaluating the combination of </a:t>
            </a:r>
            <a:r>
              <a:rPr lang="en-US" sz="2200" b="1" dirty="0" err="1"/>
              <a:t>encorafenib</a:t>
            </a:r>
            <a:r>
              <a:rPr lang="en-US" sz="2200" b="1" dirty="0"/>
              <a:t> + cetuximab ± chemotherapy </a:t>
            </a:r>
            <a:r>
              <a:rPr lang="en-US" sz="2200" dirty="0"/>
              <a:t>vs SoC in previously untreated </a:t>
            </a:r>
            <a:r>
              <a:rPr lang="en-US" sz="2200" i="1" dirty="0"/>
              <a:t>BRAF</a:t>
            </a:r>
            <a:r>
              <a:rPr lang="en-US" sz="2200" dirty="0"/>
              <a:t> V600E–mutant mCRC</a:t>
            </a:r>
            <a:r>
              <a:rPr lang="en-US" sz="2200" baseline="30000" dirty="0"/>
              <a:t>5,6</a:t>
            </a:r>
          </a:p>
          <a:p>
            <a:endParaRPr lang="en-US" dirty="0"/>
          </a:p>
        </p:txBody>
      </p:sp>
      <p:sp>
        <p:nvSpPr>
          <p:cNvPr id="3" name="Text Box 11">
            <a:extLst>
              <a:ext uri="{FF2B5EF4-FFF2-40B4-BE49-F238E27FC236}">
                <a16:creationId xmlns:a16="http://schemas.microsoft.com/office/drawing/2014/main" id="{B4A78D76-F54C-F192-EBAA-37715141935A}"/>
              </a:ext>
            </a:extLst>
          </p:cNvPr>
          <p:cNvSpPr txBox="1">
            <a:spLocks noChangeArrowheads="1"/>
          </p:cNvSpPr>
          <p:nvPr/>
        </p:nvSpPr>
        <p:spPr bwMode="auto">
          <a:xfrm>
            <a:off x="414339" y="5997936"/>
            <a:ext cx="8010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bg2"/>
                </a:solidFill>
                <a:latin typeface="Calibri" panose="020F0502020204030204" pitchFamily="34" charset="0"/>
              </a:rPr>
              <a:t>1. Tabernero. Am Soc Clin Oncol Educ Book. 2022;42:1. 2. Tran. Cancer. 2011;117:4623. </a:t>
            </a:r>
            <a:br>
              <a:rPr lang="en-US" altLang="en-US" sz="1200" b="0" dirty="0">
                <a:solidFill>
                  <a:schemeClr val="bg2"/>
                </a:solidFill>
                <a:latin typeface="Calibri" panose="020F0502020204030204" pitchFamily="34" charset="0"/>
              </a:rPr>
            </a:br>
            <a:r>
              <a:rPr lang="en-US" altLang="en-US" sz="1200" b="0" dirty="0">
                <a:solidFill>
                  <a:schemeClr val="bg2"/>
                </a:solidFill>
                <a:latin typeface="Calibri" panose="020F0502020204030204" pitchFamily="34" charset="0"/>
              </a:rPr>
              <a:t>3. Cohen. J Natl Cancer Inst. 2021;113:1386. 4. Kopetz. NEJM. 2019;381:1632. 5. Kopetz. ASCO GI 2025. </a:t>
            </a:r>
            <a:r>
              <a:rPr lang="en-US" altLang="en-US" sz="1200" b="0" dirty="0" err="1">
                <a:solidFill>
                  <a:schemeClr val="bg2"/>
                </a:solidFill>
                <a:latin typeface="Calibri" panose="020F0502020204030204" pitchFamily="34" charset="0"/>
              </a:rPr>
              <a:t>Abstr</a:t>
            </a:r>
            <a:r>
              <a:rPr lang="en-US" altLang="en-US" sz="1200" b="0" dirty="0">
                <a:solidFill>
                  <a:schemeClr val="bg2"/>
                </a:solidFill>
                <a:latin typeface="Calibri" panose="020F0502020204030204" pitchFamily="34" charset="0"/>
              </a:rPr>
              <a:t> 16. </a:t>
            </a:r>
            <a:br>
              <a:rPr lang="en-US" altLang="en-US" sz="1200" b="0" dirty="0">
                <a:solidFill>
                  <a:schemeClr val="bg2"/>
                </a:solidFill>
                <a:latin typeface="Calibri" panose="020F0502020204030204" pitchFamily="34" charset="0"/>
              </a:rPr>
            </a:br>
            <a:r>
              <a:rPr lang="en-US" altLang="en-US" sz="1200" b="0" dirty="0">
                <a:solidFill>
                  <a:schemeClr val="bg2"/>
                </a:solidFill>
                <a:latin typeface="Calibri" panose="020F0502020204030204" pitchFamily="34" charset="0"/>
              </a:rPr>
              <a:t>6. Kopetz. Nat Med. 2025;[</a:t>
            </a:r>
            <a:r>
              <a:rPr lang="en-US" altLang="en-US" sz="1200" b="0" dirty="0" err="1">
                <a:solidFill>
                  <a:schemeClr val="bg2"/>
                </a:solidFill>
                <a:latin typeface="Calibri" panose="020F0502020204030204" pitchFamily="34" charset="0"/>
              </a:rPr>
              <a:t>Epub</a:t>
            </a:r>
            <a:r>
              <a:rPr lang="en-US" altLang="en-US" sz="1200" b="0" dirty="0">
                <a:solidFill>
                  <a:schemeClr val="bg2"/>
                </a:solidFill>
                <a:latin typeface="Calibri" panose="020F0502020204030204" pitchFamily="34" charset="0"/>
              </a:rPr>
              <a:t>].</a:t>
            </a:r>
          </a:p>
        </p:txBody>
      </p:sp>
      <p:sp>
        <p:nvSpPr>
          <p:cNvPr id="5" name="Content Placeholder 3">
            <a:extLst>
              <a:ext uri="{FF2B5EF4-FFF2-40B4-BE49-F238E27FC236}">
                <a16:creationId xmlns:a16="http://schemas.microsoft.com/office/drawing/2014/main" id="{9A713C5E-696B-1DE8-DE87-198B282D90AC}"/>
              </a:ext>
            </a:extLst>
          </p:cNvPr>
          <p:cNvSpPr txBox="1">
            <a:spLocks/>
          </p:cNvSpPr>
          <p:nvPr/>
        </p:nvSpPr>
        <p:spPr bwMode="auto">
          <a:xfrm>
            <a:off x="609759" y="2722183"/>
            <a:ext cx="5494180" cy="301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r>
              <a:rPr lang="en-US" sz="2400" b="1" dirty="0"/>
              <a:t>Encorafenib + cetuximab:</a:t>
            </a:r>
            <a:r>
              <a:rPr lang="en-US" sz="2400" dirty="0"/>
              <a:t>                   FDA approved for patients with mCRC and </a:t>
            </a:r>
            <a:r>
              <a:rPr lang="en-US" sz="2400" i="1" dirty="0"/>
              <a:t>BRAF</a:t>
            </a:r>
            <a:r>
              <a:rPr lang="en-US" sz="2400" dirty="0"/>
              <a:t> V600E mutation after prior therapy based on BEACON study</a:t>
            </a:r>
            <a:r>
              <a:rPr lang="en-US" sz="2400" baseline="30000" dirty="0"/>
              <a:t>4</a:t>
            </a:r>
          </a:p>
          <a:p>
            <a:pPr lvl="1"/>
            <a:r>
              <a:rPr lang="en-US" sz="2200" dirty="0"/>
              <a:t>Median OS: 8.4 </a:t>
            </a:r>
            <a:r>
              <a:rPr lang="en-US" sz="2200" dirty="0" err="1"/>
              <a:t>mo</a:t>
            </a:r>
            <a:r>
              <a:rPr lang="en-US" sz="2200" dirty="0"/>
              <a:t> vs 5.4 </a:t>
            </a:r>
            <a:r>
              <a:rPr lang="en-US" sz="2200" dirty="0" err="1"/>
              <a:t>mo</a:t>
            </a:r>
            <a:r>
              <a:rPr lang="en-US" sz="2200" dirty="0"/>
              <a:t> with cetuximab + irinotecan or FOLFIRI     (HR: 0.60; 95% CI: 0.45-0.79; </a:t>
            </a:r>
            <a:r>
              <a:rPr lang="en-US" sz="2200" i="1" dirty="0"/>
              <a:t>P </a:t>
            </a:r>
            <a:r>
              <a:rPr lang="en-US" sz="2200" dirty="0"/>
              <a:t>&lt;.001)</a:t>
            </a:r>
          </a:p>
        </p:txBody>
      </p:sp>
    </p:spTree>
    <p:extLst>
      <p:ext uri="{BB962C8B-B14F-4D97-AF65-F5344CB8AC3E}">
        <p14:creationId xmlns:p14="http://schemas.microsoft.com/office/powerpoint/2010/main" val="2651472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4">
            <a:extLst>
              <a:ext uri="{FF2B5EF4-FFF2-40B4-BE49-F238E27FC236}">
                <a16:creationId xmlns:a16="http://schemas.microsoft.com/office/drawing/2014/main" id="{65B1167D-D62E-BA0C-DCC4-B733D34E819A}"/>
              </a:ext>
            </a:extLst>
          </p:cNvPr>
          <p:cNvSpPr txBox="1">
            <a:spLocks/>
          </p:cNvSpPr>
          <p:nvPr/>
        </p:nvSpPr>
        <p:spPr bwMode="auto">
          <a:xfrm>
            <a:off x="604675" y="5477790"/>
            <a:ext cx="10877529" cy="102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sz="2200" b="1" kern="0" dirty="0"/>
              <a:t>Coprimary endpoints: </a:t>
            </a:r>
            <a:r>
              <a:rPr lang="en-US" sz="2200" b="0" kern="0" dirty="0"/>
              <a:t>ORR by BICR, PFS </a:t>
            </a:r>
          </a:p>
          <a:p>
            <a:r>
              <a:rPr lang="en-US" sz="2200" b="1" kern="0" dirty="0"/>
              <a:t>Key secondary endpoints: </a:t>
            </a:r>
            <a:r>
              <a:rPr lang="en-US" sz="2200" b="0" kern="0" dirty="0"/>
              <a:t>OS, safety</a:t>
            </a:r>
          </a:p>
          <a:p>
            <a:endParaRPr lang="en-US" sz="2200" b="0" kern="0" dirty="0"/>
          </a:p>
          <a:p>
            <a:endParaRPr lang="en-US" sz="2200" b="0" kern="0" dirty="0"/>
          </a:p>
          <a:p>
            <a:endParaRPr lang="en-US" sz="2200" b="0" kern="0" dirty="0"/>
          </a:p>
          <a:p>
            <a:endParaRPr lang="en-US" sz="2200" b="0" kern="0" dirty="0"/>
          </a:p>
          <a:p>
            <a:endParaRPr lang="en-US" sz="2200" b="0" kern="0" dirty="0"/>
          </a:p>
          <a:p>
            <a:pPr marL="0" indent="0">
              <a:buFont typeface="Wingdings" panose="05000000000000000000" pitchFamily="2" charset="2"/>
              <a:buNone/>
            </a:pPr>
            <a:endParaRPr lang="en-US" sz="2200" b="0" kern="0" dirty="0">
              <a:latin typeface="+mn-lt"/>
            </a:endParaRPr>
          </a:p>
        </p:txBody>
      </p:sp>
      <p:sp>
        <p:nvSpPr>
          <p:cNvPr id="20482" name="Rectangle 2">
            <a:extLst>
              <a:ext uri="{FF2B5EF4-FFF2-40B4-BE49-F238E27FC236}">
                <a16:creationId xmlns:a16="http://schemas.microsoft.com/office/drawing/2014/main" id="{6110A220-92F4-4770-96E4-EE8D0CE02C3E}"/>
              </a:ext>
            </a:extLst>
          </p:cNvPr>
          <p:cNvSpPr>
            <a:spLocks noGrp="1" noChangeArrowheads="1"/>
          </p:cNvSpPr>
          <p:nvPr>
            <p:ph type="title"/>
          </p:nvPr>
        </p:nvSpPr>
        <p:spPr/>
        <p:txBody>
          <a:bodyPr/>
          <a:lstStyle/>
          <a:p>
            <a:pPr eaLnBrk="1" hangingPunct="1"/>
            <a:r>
              <a:rPr lang="en-US" altLang="en-US" sz="3600" dirty="0"/>
              <a:t>BREAKWATER: First-line Encorafenib + Cetuximab + Chemotherapy vs SoC for </a:t>
            </a:r>
            <a:r>
              <a:rPr lang="en-US" altLang="en-US" sz="3600" i="1" dirty="0"/>
              <a:t>BRAF</a:t>
            </a:r>
            <a:r>
              <a:rPr lang="en-US" altLang="en-US" sz="3600" dirty="0"/>
              <a:t> V600E</a:t>
            </a:r>
            <a:r>
              <a:rPr lang="en-US" altLang="en-US" dirty="0"/>
              <a:t>–</a:t>
            </a:r>
            <a:r>
              <a:rPr lang="en-US" altLang="en-US" sz="3600" dirty="0"/>
              <a:t>Mutant mCRC</a:t>
            </a:r>
            <a:endParaRPr lang="en-US" altLang="en-US" dirty="0"/>
          </a:p>
        </p:txBody>
      </p:sp>
      <p:sp>
        <p:nvSpPr>
          <p:cNvPr id="17411" name="Content Placeholder 14">
            <a:extLst>
              <a:ext uri="{FF2B5EF4-FFF2-40B4-BE49-F238E27FC236}">
                <a16:creationId xmlns:a16="http://schemas.microsoft.com/office/drawing/2014/main" id="{812C223A-C745-4AC6-9B7E-5CC4E03D06FC}"/>
              </a:ext>
            </a:extLst>
          </p:cNvPr>
          <p:cNvSpPr>
            <a:spLocks noGrp="1"/>
          </p:cNvSpPr>
          <p:nvPr>
            <p:ph idx="1"/>
          </p:nvPr>
        </p:nvSpPr>
        <p:spPr>
          <a:xfrm>
            <a:off x="604675" y="1513047"/>
            <a:ext cx="10877529" cy="496298"/>
          </a:xfrm>
        </p:spPr>
        <p:txBody>
          <a:bodyPr rtlCol="0">
            <a:normAutofit/>
          </a:bodyPr>
          <a:lstStyle/>
          <a:p>
            <a:r>
              <a:rPr lang="en-US" sz="2200" b="0" kern="0"/>
              <a:t>International, open-label, randomized phase III trial</a:t>
            </a:r>
          </a:p>
          <a:p>
            <a:endParaRPr lang="en-US" sz="2200"/>
          </a:p>
          <a:p>
            <a:endParaRPr lang="en-US" sz="2200" b="0" kern="0"/>
          </a:p>
          <a:p>
            <a:endParaRPr lang="en-US" sz="2200"/>
          </a:p>
          <a:p>
            <a:endParaRPr lang="en-US" sz="2200" b="0" kern="0"/>
          </a:p>
          <a:p>
            <a:endParaRPr lang="en-US" sz="2200"/>
          </a:p>
          <a:p>
            <a:endParaRPr lang="en-US" sz="2200" b="0" kern="0"/>
          </a:p>
          <a:p>
            <a:pPr marL="0" indent="0">
              <a:buNone/>
            </a:pPr>
            <a:endParaRPr lang="en-US" sz="2200">
              <a:solidFill>
                <a:schemeClr val="bg1"/>
              </a:solidFill>
              <a:latin typeface="+mn-lt"/>
            </a:endParaRPr>
          </a:p>
        </p:txBody>
      </p:sp>
      <p:sp>
        <p:nvSpPr>
          <p:cNvPr id="20484" name="Text Box 23">
            <a:extLst>
              <a:ext uri="{FF2B5EF4-FFF2-40B4-BE49-F238E27FC236}">
                <a16:creationId xmlns:a16="http://schemas.microsoft.com/office/drawing/2014/main" id="{64FE162B-3EC3-45F7-BE70-11BF0B9D4D72}"/>
              </a:ext>
            </a:extLst>
          </p:cNvPr>
          <p:cNvSpPr txBox="1">
            <a:spLocks noChangeArrowheads="1"/>
          </p:cNvSpPr>
          <p:nvPr/>
        </p:nvSpPr>
        <p:spPr bwMode="auto">
          <a:xfrm>
            <a:off x="942134" y="2620878"/>
            <a:ext cx="353314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None/>
            </a:pPr>
            <a:r>
              <a:rPr lang="en-US" altLang="en-US" sz="1600" b="0">
                <a:solidFill>
                  <a:schemeClr val="bg1"/>
                </a:solidFill>
                <a:latin typeface="Calibri" panose="020F0502020204030204" pitchFamily="34" charset="0"/>
              </a:rPr>
              <a:t>Patients aged ≥16 yr (or ≥18 yr depending on country) with </a:t>
            </a:r>
            <a:r>
              <a:rPr lang="en-US" altLang="en-US" sz="1600" b="0" i="1">
                <a:solidFill>
                  <a:schemeClr val="bg1"/>
                </a:solidFill>
                <a:latin typeface="Calibri" panose="020F0502020204030204" pitchFamily="34" charset="0"/>
              </a:rPr>
              <a:t>BRAF</a:t>
            </a:r>
            <a:r>
              <a:rPr lang="en-US" altLang="en-US" sz="1600" b="0">
                <a:solidFill>
                  <a:schemeClr val="bg1"/>
                </a:solidFill>
                <a:latin typeface="Calibri" panose="020F0502020204030204" pitchFamily="34" charset="0"/>
              </a:rPr>
              <a:t> V600E–mutant mCRC; no prior systemic tx for metastatic disease; ECOG PS 0/1</a:t>
            </a:r>
          </a:p>
          <a:p>
            <a:pPr algn="ctr">
              <a:lnSpc>
                <a:spcPct val="100000"/>
              </a:lnSpc>
              <a:spcBef>
                <a:spcPct val="0"/>
              </a:spcBef>
              <a:spcAft>
                <a:spcPct val="0"/>
              </a:spcAft>
              <a:buClrTx/>
              <a:buFontTx/>
              <a:buNone/>
            </a:pPr>
            <a:r>
              <a:rPr lang="en-US" altLang="en-US" sz="1600" b="0">
                <a:solidFill>
                  <a:schemeClr val="bg1"/>
                </a:solidFill>
                <a:latin typeface="Calibri" panose="020F0502020204030204" pitchFamily="34" charset="0"/>
              </a:rPr>
              <a:t>(N = 637)</a:t>
            </a:r>
          </a:p>
        </p:txBody>
      </p:sp>
      <p:sp>
        <p:nvSpPr>
          <p:cNvPr id="20487" name="Line 26">
            <a:extLst>
              <a:ext uri="{FF2B5EF4-FFF2-40B4-BE49-F238E27FC236}">
                <a16:creationId xmlns:a16="http://schemas.microsoft.com/office/drawing/2014/main" id="{9555F710-4B64-46BC-971C-7B76A8CFDC37}"/>
              </a:ext>
            </a:extLst>
          </p:cNvPr>
          <p:cNvSpPr>
            <a:spLocks noChangeShapeType="1"/>
          </p:cNvSpPr>
          <p:nvPr/>
        </p:nvSpPr>
        <p:spPr bwMode="auto">
          <a:xfrm>
            <a:off x="4432246" y="3730217"/>
            <a:ext cx="640891" cy="30777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1"/>
              </a:solidFill>
              <a:latin typeface="Calibri" panose="020F0502020204030204" pitchFamily="34" charset="0"/>
            </a:endParaRPr>
          </a:p>
        </p:txBody>
      </p:sp>
      <p:sp>
        <p:nvSpPr>
          <p:cNvPr id="20488" name="Line 27">
            <a:extLst>
              <a:ext uri="{FF2B5EF4-FFF2-40B4-BE49-F238E27FC236}">
                <a16:creationId xmlns:a16="http://schemas.microsoft.com/office/drawing/2014/main" id="{893A8A7E-5AD0-4FDC-A595-497C4C9E50BC}"/>
              </a:ext>
            </a:extLst>
          </p:cNvPr>
          <p:cNvSpPr>
            <a:spLocks noChangeShapeType="1"/>
          </p:cNvSpPr>
          <p:nvPr/>
        </p:nvSpPr>
        <p:spPr bwMode="auto">
          <a:xfrm flipV="1">
            <a:off x="4442853" y="2558210"/>
            <a:ext cx="640882" cy="39217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1"/>
              </a:solidFill>
              <a:latin typeface="Calibri" panose="020F0502020204030204" pitchFamily="34" charset="0"/>
            </a:endParaRPr>
          </a:p>
        </p:txBody>
      </p:sp>
      <p:sp>
        <p:nvSpPr>
          <p:cNvPr id="4" name="Text Box 11">
            <a:extLst>
              <a:ext uri="{FF2B5EF4-FFF2-40B4-BE49-F238E27FC236}">
                <a16:creationId xmlns:a16="http://schemas.microsoft.com/office/drawing/2014/main" id="{69322A40-CF21-38CE-53AB-D1013B8425BA}"/>
              </a:ext>
            </a:extLst>
          </p:cNvPr>
          <p:cNvSpPr txBox="1">
            <a:spLocks noChangeArrowheads="1"/>
          </p:cNvSpPr>
          <p:nvPr/>
        </p:nvSpPr>
        <p:spPr bwMode="auto">
          <a:xfrm>
            <a:off x="414339" y="6376504"/>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200" b="0" dirty="0">
                <a:solidFill>
                  <a:schemeClr val="bg2"/>
                </a:solidFill>
                <a:latin typeface="Calibri" panose="020F0502020204030204" pitchFamily="34" charset="0"/>
              </a:rPr>
              <a:t>Kopetz. ASCO GI 2025. </a:t>
            </a:r>
            <a:r>
              <a:rPr lang="en-US" altLang="en-US" sz="1200" b="0" dirty="0" err="1">
                <a:solidFill>
                  <a:schemeClr val="bg2"/>
                </a:solidFill>
                <a:latin typeface="Calibri" panose="020F0502020204030204" pitchFamily="34" charset="0"/>
              </a:rPr>
              <a:t>Abstr</a:t>
            </a:r>
            <a:r>
              <a:rPr lang="en-US" altLang="en-US" sz="1200" b="0" dirty="0">
                <a:solidFill>
                  <a:schemeClr val="bg2"/>
                </a:solidFill>
                <a:latin typeface="Calibri" panose="020F0502020204030204" pitchFamily="34" charset="0"/>
              </a:rPr>
              <a:t> 16. </a:t>
            </a:r>
            <a:r>
              <a:rPr lang="en-US" altLang="en-US" sz="1200" dirty="0">
                <a:solidFill>
                  <a:schemeClr val="bg2"/>
                </a:solidFill>
                <a:latin typeface="Calibri" panose="020F0502020204030204" pitchFamily="34" charset="0"/>
              </a:rPr>
              <a:t>Kopetz. Nat Med. 2025;31:901. Elez. ASCO 2025. </a:t>
            </a:r>
            <a:r>
              <a:rPr lang="en-US" altLang="en-US" sz="1200" dirty="0" err="1">
                <a:solidFill>
                  <a:schemeClr val="bg2"/>
                </a:solidFill>
                <a:latin typeface="Calibri" panose="020F0502020204030204" pitchFamily="34" charset="0"/>
              </a:rPr>
              <a:t>Abstr</a:t>
            </a:r>
            <a:r>
              <a:rPr lang="en-US" altLang="en-US" sz="1200" dirty="0">
                <a:solidFill>
                  <a:schemeClr val="bg2"/>
                </a:solidFill>
                <a:latin typeface="Calibri" panose="020F0502020204030204" pitchFamily="34" charset="0"/>
              </a:rPr>
              <a:t> LBA3500.</a:t>
            </a:r>
          </a:p>
        </p:txBody>
      </p:sp>
      <p:sp>
        <p:nvSpPr>
          <p:cNvPr id="10" name="TextBox 9">
            <a:extLst>
              <a:ext uri="{FF2B5EF4-FFF2-40B4-BE49-F238E27FC236}">
                <a16:creationId xmlns:a16="http://schemas.microsoft.com/office/drawing/2014/main" id="{EDC39580-79A2-6699-8A50-59DF96BFF6B4}"/>
              </a:ext>
            </a:extLst>
          </p:cNvPr>
          <p:cNvSpPr txBox="1"/>
          <p:nvPr/>
        </p:nvSpPr>
        <p:spPr bwMode="auto">
          <a:xfrm>
            <a:off x="717549" y="4475315"/>
            <a:ext cx="107595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a:spcBef>
                <a:spcPts val="100"/>
              </a:spcBef>
            </a:pPr>
            <a:r>
              <a:rPr lang="en-US" sz="1200" b="0" i="0" dirty="0">
                <a:solidFill>
                  <a:srgbClr val="111111"/>
                </a:solidFill>
                <a:effectLst/>
                <a:latin typeface="+mn-lt"/>
              </a:rPr>
              <a:t>*</a:t>
            </a:r>
            <a:r>
              <a:rPr lang="en-US" sz="1200" b="0" i="0" dirty="0" err="1">
                <a:solidFill>
                  <a:srgbClr val="111111"/>
                </a:solidFill>
                <a:effectLst/>
                <a:latin typeface="+mn-lt"/>
              </a:rPr>
              <a:t>Encorafenib</a:t>
            </a:r>
            <a:r>
              <a:rPr lang="en-US" sz="1200" b="0" i="0" dirty="0">
                <a:solidFill>
                  <a:srgbClr val="111111"/>
                </a:solidFill>
                <a:effectLst/>
                <a:latin typeface="+mn-lt"/>
              </a:rPr>
              <a:t> 300 mg PO QD</a:t>
            </a:r>
            <a:r>
              <a:rPr lang="en-US" sz="1200" b="0" dirty="0">
                <a:solidFill>
                  <a:srgbClr val="111111"/>
                </a:solidFill>
                <a:latin typeface="+mn-lt"/>
              </a:rPr>
              <a:t> +</a:t>
            </a:r>
            <a:r>
              <a:rPr lang="en-US" sz="1200" b="0" i="0" dirty="0">
                <a:solidFill>
                  <a:srgbClr val="111111"/>
                </a:solidFill>
                <a:effectLst/>
                <a:latin typeface="+mn-lt"/>
              </a:rPr>
              <a:t> cetuximab 500 mg/m² </a:t>
            </a:r>
            <a:r>
              <a:rPr lang="en-US" sz="1200" b="0" dirty="0">
                <a:solidFill>
                  <a:srgbClr val="111111"/>
                </a:solidFill>
                <a:latin typeface="+mn-lt"/>
              </a:rPr>
              <a:t>IV </a:t>
            </a:r>
            <a:r>
              <a:rPr lang="en-US" sz="1200" b="0" i="0" dirty="0">
                <a:solidFill>
                  <a:srgbClr val="111111"/>
                </a:solidFill>
                <a:effectLst/>
                <a:latin typeface="+mn-lt"/>
              </a:rPr>
              <a:t>Q2W. </a:t>
            </a:r>
            <a:r>
              <a:rPr lang="en-US" sz="1200" b="0" i="0" baseline="30000" dirty="0">
                <a:solidFill>
                  <a:srgbClr val="1B1B1B"/>
                </a:solidFill>
                <a:effectLst/>
                <a:latin typeface="+mn-lt"/>
              </a:rPr>
              <a:t>†</a:t>
            </a:r>
            <a:r>
              <a:rPr lang="en-US" sz="1200" b="0" i="0" dirty="0">
                <a:solidFill>
                  <a:srgbClr val="111111"/>
                </a:solidFill>
                <a:effectLst/>
                <a:latin typeface="+mn-lt"/>
              </a:rPr>
              <a:t>After a protocol amendment, enrollment to the EC arm was halted, and patients were randomized 1:1 to either the EC + mFOLFOX-6 or SoC arm. </a:t>
            </a:r>
            <a:r>
              <a:rPr lang="en-US" sz="1200" baseline="30000" dirty="0">
                <a:solidFill>
                  <a:schemeClr val="bg1"/>
                </a:solidFill>
                <a:latin typeface="+mn-lt"/>
              </a:rPr>
              <a:t>‡</a:t>
            </a:r>
            <a:r>
              <a:rPr lang="en-US" sz="1200" b="0" i="0" dirty="0">
                <a:solidFill>
                  <a:srgbClr val="111111"/>
                </a:solidFill>
                <a:effectLst/>
                <a:latin typeface="+mn-lt"/>
              </a:rPr>
              <a:t>Oxaliplatin 85 mg/m² IV Q2W</a:t>
            </a:r>
            <a:r>
              <a:rPr lang="en-US" sz="1200" b="0" dirty="0">
                <a:solidFill>
                  <a:srgbClr val="111111"/>
                </a:solidFill>
                <a:latin typeface="+mn-lt"/>
              </a:rPr>
              <a:t> +</a:t>
            </a:r>
            <a:r>
              <a:rPr lang="en-US" sz="1200" b="0" i="0" dirty="0">
                <a:solidFill>
                  <a:srgbClr val="111111"/>
                </a:solidFill>
                <a:effectLst/>
                <a:latin typeface="+mn-lt"/>
              </a:rPr>
              <a:t> leucovorin 400 mg/m² IV Q2W</a:t>
            </a:r>
            <a:r>
              <a:rPr lang="en-US" sz="1200" b="0" dirty="0">
                <a:solidFill>
                  <a:srgbClr val="111111"/>
                </a:solidFill>
                <a:latin typeface="+mn-lt"/>
              </a:rPr>
              <a:t> +</a:t>
            </a:r>
            <a:r>
              <a:rPr lang="en-US" sz="1200" b="0" i="0" dirty="0">
                <a:solidFill>
                  <a:srgbClr val="111111"/>
                </a:solidFill>
                <a:effectLst/>
                <a:latin typeface="+mn-lt"/>
              </a:rPr>
              <a:t> 5-FU 400 mg/m² IV bolus, then 2400 mg/m² continuous IV over </a:t>
            </a:r>
            <a:br>
              <a:rPr lang="en-US" sz="1200" b="0" i="0" dirty="0">
                <a:solidFill>
                  <a:srgbClr val="111111"/>
                </a:solidFill>
                <a:effectLst/>
                <a:latin typeface="+mn-lt"/>
              </a:rPr>
            </a:br>
            <a:r>
              <a:rPr lang="en-US" sz="1200" b="0" i="0" dirty="0">
                <a:solidFill>
                  <a:srgbClr val="111111"/>
                </a:solidFill>
                <a:effectLst/>
                <a:latin typeface="+mn-lt"/>
              </a:rPr>
              <a:t>46-48 </a:t>
            </a:r>
            <a:r>
              <a:rPr lang="en-US" sz="1200" b="0" i="0" dirty="0" err="1">
                <a:solidFill>
                  <a:srgbClr val="111111"/>
                </a:solidFill>
                <a:effectLst/>
                <a:latin typeface="+mn-lt"/>
              </a:rPr>
              <a:t>hr</a:t>
            </a:r>
            <a:r>
              <a:rPr lang="en-US" sz="1200" b="0" i="0" dirty="0">
                <a:solidFill>
                  <a:srgbClr val="111111"/>
                </a:solidFill>
                <a:effectLst/>
                <a:latin typeface="+mn-lt"/>
              </a:rPr>
              <a:t> Q2W. </a:t>
            </a:r>
            <a:r>
              <a:rPr lang="en-US" sz="1200" baseline="30000" dirty="0">
                <a:solidFill>
                  <a:schemeClr val="bg1"/>
                </a:solidFill>
                <a:latin typeface="+mn-lt"/>
              </a:rPr>
              <a:t>§</a:t>
            </a:r>
            <a:r>
              <a:rPr lang="en-US" sz="1200" b="0" i="0" dirty="0">
                <a:solidFill>
                  <a:srgbClr val="111111"/>
                </a:solidFill>
                <a:effectLst/>
                <a:latin typeface="+mn-lt"/>
              </a:rPr>
              <a:t>Oxaliplatin 85 mg/m² IV + leucovorin 400 mg/m² IV + 5-FU 400 mg/m² IV bolus, then 2400 mg/m² continuous IV over 46-48 </a:t>
            </a:r>
            <a:r>
              <a:rPr lang="en-US" sz="1200" b="0" i="0" dirty="0" err="1">
                <a:solidFill>
                  <a:srgbClr val="111111"/>
                </a:solidFill>
                <a:effectLst/>
                <a:latin typeface="+mn-lt"/>
              </a:rPr>
              <a:t>hr</a:t>
            </a:r>
            <a:r>
              <a:rPr lang="en-US" sz="1200" b="0" i="0" dirty="0">
                <a:solidFill>
                  <a:srgbClr val="111111"/>
                </a:solidFill>
                <a:effectLst/>
                <a:latin typeface="+mn-lt"/>
              </a:rPr>
              <a:t> </a:t>
            </a:r>
            <a:r>
              <a:rPr lang="en-US" sz="1200" b="0" i="1" dirty="0">
                <a:solidFill>
                  <a:srgbClr val="111111"/>
                </a:solidFill>
                <a:effectLst/>
                <a:latin typeface="+mn-lt"/>
              </a:rPr>
              <a:t>OR</a:t>
            </a:r>
            <a:r>
              <a:rPr lang="en-US" sz="1200" b="0" i="0" dirty="0">
                <a:solidFill>
                  <a:srgbClr val="111111"/>
                </a:solidFill>
                <a:effectLst/>
                <a:latin typeface="+mn-lt"/>
              </a:rPr>
              <a:t> irinotecan 165 mg/m² </a:t>
            </a:r>
            <a:br>
              <a:rPr lang="en-US" sz="1200" b="0" i="0" dirty="0">
                <a:solidFill>
                  <a:srgbClr val="111111"/>
                </a:solidFill>
                <a:effectLst/>
                <a:latin typeface="+mn-lt"/>
              </a:rPr>
            </a:br>
            <a:r>
              <a:rPr lang="en-US" sz="1200" b="0" i="0" dirty="0">
                <a:solidFill>
                  <a:srgbClr val="111111"/>
                </a:solidFill>
                <a:effectLst/>
                <a:latin typeface="+mn-lt"/>
              </a:rPr>
              <a:t>IV + </a:t>
            </a:r>
            <a:r>
              <a:rPr lang="en-US" sz="1200" b="0" dirty="0">
                <a:solidFill>
                  <a:srgbClr val="111111"/>
                </a:solidFill>
                <a:latin typeface="+mn-lt"/>
              </a:rPr>
              <a:t>o</a:t>
            </a:r>
            <a:r>
              <a:rPr lang="en-US" sz="1200" b="0" i="0" dirty="0">
                <a:solidFill>
                  <a:srgbClr val="111111"/>
                </a:solidFill>
                <a:effectLst/>
                <a:latin typeface="+mn-lt"/>
              </a:rPr>
              <a:t>xaliplatin 85 mg/m² IV + </a:t>
            </a:r>
            <a:r>
              <a:rPr lang="en-US" sz="1200" b="0" dirty="0">
                <a:solidFill>
                  <a:srgbClr val="111111"/>
                </a:solidFill>
                <a:latin typeface="+mn-lt"/>
              </a:rPr>
              <a:t>l</a:t>
            </a:r>
            <a:r>
              <a:rPr lang="en-US" sz="1200" b="0" i="0" dirty="0">
                <a:solidFill>
                  <a:srgbClr val="111111"/>
                </a:solidFill>
                <a:effectLst/>
                <a:latin typeface="+mn-lt"/>
              </a:rPr>
              <a:t>eucovorin 400 mg/m² IV + 5-FU 2400 or 3200 mg/m² continuous IV over 46-48 </a:t>
            </a:r>
            <a:r>
              <a:rPr lang="en-US" sz="1200" b="0" i="0" dirty="0" err="1">
                <a:solidFill>
                  <a:srgbClr val="111111"/>
                </a:solidFill>
                <a:effectLst/>
                <a:latin typeface="+mn-lt"/>
              </a:rPr>
              <a:t>hr</a:t>
            </a:r>
            <a:r>
              <a:rPr lang="en-US" sz="1200" b="0" i="0" dirty="0">
                <a:solidFill>
                  <a:srgbClr val="111111"/>
                </a:solidFill>
                <a:effectLst/>
                <a:latin typeface="+mn-lt"/>
              </a:rPr>
              <a:t> Q2W </a:t>
            </a:r>
            <a:r>
              <a:rPr lang="en-US" sz="1200" b="0" i="1" dirty="0">
                <a:solidFill>
                  <a:srgbClr val="111111"/>
                </a:solidFill>
                <a:effectLst/>
                <a:latin typeface="+mn-lt"/>
              </a:rPr>
              <a:t>OR</a:t>
            </a:r>
            <a:r>
              <a:rPr lang="en-US" sz="1200" b="0" i="0" dirty="0">
                <a:solidFill>
                  <a:srgbClr val="111111"/>
                </a:solidFill>
                <a:effectLst/>
                <a:latin typeface="+mn-lt"/>
              </a:rPr>
              <a:t> oxaliplatin 130 mg/m² Q3W</a:t>
            </a:r>
            <a:r>
              <a:rPr lang="en-US" sz="1200" b="0" dirty="0">
                <a:solidFill>
                  <a:srgbClr val="111111"/>
                </a:solidFill>
                <a:latin typeface="+mn-lt"/>
              </a:rPr>
              <a:t> +</a:t>
            </a:r>
            <a:r>
              <a:rPr lang="en-US" sz="1200" b="0" i="0" dirty="0">
                <a:solidFill>
                  <a:srgbClr val="111111"/>
                </a:solidFill>
                <a:effectLst/>
                <a:latin typeface="+mn-lt"/>
              </a:rPr>
              <a:t> capecitabine </a:t>
            </a:r>
            <a:br>
              <a:rPr lang="en-US" sz="1200" b="0" i="0" dirty="0">
                <a:solidFill>
                  <a:srgbClr val="111111"/>
                </a:solidFill>
                <a:effectLst/>
                <a:latin typeface="+mn-lt"/>
              </a:rPr>
            </a:br>
            <a:r>
              <a:rPr lang="en-US" sz="1200" b="0" i="0" dirty="0">
                <a:solidFill>
                  <a:srgbClr val="111111"/>
                </a:solidFill>
                <a:effectLst/>
                <a:latin typeface="+mn-lt"/>
              </a:rPr>
              <a:t>1000 mg/m² PO BID on Days 1-14; bevacizumab was optional in all 3 regimens.</a:t>
            </a:r>
          </a:p>
        </p:txBody>
      </p:sp>
      <p:cxnSp>
        <p:nvCxnSpPr>
          <p:cNvPr id="11" name="Straight Arrow Connector 10">
            <a:extLst>
              <a:ext uri="{FF2B5EF4-FFF2-40B4-BE49-F238E27FC236}">
                <a16:creationId xmlns:a16="http://schemas.microsoft.com/office/drawing/2014/main" id="{27A5EA2F-BB03-D8E1-3887-233C5219BF31}"/>
              </a:ext>
            </a:extLst>
          </p:cNvPr>
          <p:cNvCxnSpPr>
            <a:cxnSpLocks/>
          </p:cNvCxnSpPr>
          <p:nvPr/>
        </p:nvCxnSpPr>
        <p:spPr bwMode="auto">
          <a:xfrm>
            <a:off x="4594914" y="2410597"/>
            <a:ext cx="0" cy="263810"/>
          </a:xfrm>
          <a:prstGeom prst="straightConnector1">
            <a:avLst/>
          </a:prstGeom>
          <a:noFill/>
          <a:ln w="28575" cap="flat" cmpd="sng" algn="ctr">
            <a:solidFill>
              <a:schemeClr val="bg1"/>
            </a:solidFill>
            <a:prstDash val="dash"/>
            <a:round/>
            <a:headEnd type="none" w="med" len="med"/>
            <a:tailEnd type="triangle"/>
          </a:ln>
          <a:effectLst/>
        </p:spPr>
      </p:cxnSp>
      <p:sp>
        <p:nvSpPr>
          <p:cNvPr id="13" name="TextBox 12">
            <a:extLst>
              <a:ext uri="{FF2B5EF4-FFF2-40B4-BE49-F238E27FC236}">
                <a16:creationId xmlns:a16="http://schemas.microsoft.com/office/drawing/2014/main" id="{AC38278E-83CA-32BE-58B4-50857AD046A2}"/>
              </a:ext>
            </a:extLst>
          </p:cNvPr>
          <p:cNvSpPr txBox="1"/>
          <p:nvPr/>
        </p:nvSpPr>
        <p:spPr bwMode="auto">
          <a:xfrm>
            <a:off x="1718631" y="1887377"/>
            <a:ext cx="32249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i="1">
                <a:solidFill>
                  <a:schemeClr val="bg1"/>
                </a:solidFill>
                <a:latin typeface="Calibri" panose="020F0502020204030204" pitchFamily="34" charset="0"/>
              </a:rPr>
              <a:t>Stratified by region (US/Canada vs Europe vs ROW) and ECOG PS (0 vs 1)</a:t>
            </a:r>
          </a:p>
        </p:txBody>
      </p:sp>
      <p:sp>
        <p:nvSpPr>
          <p:cNvPr id="14" name="Rectangle 13">
            <a:extLst>
              <a:ext uri="{FF2B5EF4-FFF2-40B4-BE49-F238E27FC236}">
                <a16:creationId xmlns:a16="http://schemas.microsoft.com/office/drawing/2014/main" id="{1CB1C286-18DA-A3DA-EE1C-8D52FCF77790}"/>
              </a:ext>
            </a:extLst>
          </p:cNvPr>
          <p:cNvSpPr/>
          <p:nvPr/>
        </p:nvSpPr>
        <p:spPr bwMode="auto">
          <a:xfrm>
            <a:off x="5292326" y="2076673"/>
            <a:ext cx="4293462" cy="735027"/>
          </a:xfrm>
          <a:prstGeom prst="rect">
            <a:avLst/>
          </a:prstGeom>
          <a:solidFill>
            <a:schemeClr val="tx2">
              <a:lumMod val="75000"/>
            </a:schemeClr>
          </a:solidFill>
          <a:ln w="0">
            <a:noFill/>
            <a:miter lim="800000"/>
            <a:headEnd/>
            <a:tailEnd/>
          </a:ln>
        </p:spPr>
        <p:txBody>
          <a:bodyPr rtlCol="0" anchor="ctr"/>
          <a:lstStyle/>
          <a:p>
            <a:pPr algn="ctr" eaLnBrk="1" hangingPunct="1">
              <a:spcBef>
                <a:spcPct val="35000"/>
              </a:spcBef>
              <a:spcAft>
                <a:spcPct val="25000"/>
              </a:spcAft>
              <a:buClr>
                <a:schemeClr val="folHlink"/>
              </a:buClr>
              <a:buNone/>
            </a:pPr>
            <a:r>
              <a:rPr lang="en-US" sz="1800" b="1">
                <a:solidFill>
                  <a:schemeClr val="tx1"/>
                </a:solidFill>
                <a:latin typeface="Calibri" panose="020F0502020204030204" pitchFamily="34" charset="0"/>
              </a:rPr>
              <a:t>Encorafenib + Cetuximab</a:t>
            </a:r>
            <a:r>
              <a:rPr lang="en-US" sz="1800">
                <a:solidFill>
                  <a:schemeClr val="tx1"/>
                </a:solidFill>
                <a:latin typeface="Calibri" panose="020F0502020204030204" pitchFamily="34" charset="0"/>
              </a:rPr>
              <a:t>*</a:t>
            </a:r>
            <a:r>
              <a:rPr lang="en-US" sz="1800" b="1" i="0" u="none" strike="noStrike" baseline="30000">
                <a:solidFill>
                  <a:srgbClr val="FFFFFF"/>
                </a:solidFill>
                <a:effectLst/>
                <a:latin typeface="Calibri" panose="020F0502020204030204" pitchFamily="34" charset="0"/>
              </a:rPr>
              <a:t>†</a:t>
            </a:r>
            <a:br>
              <a:rPr lang="en-US" sz="1800">
                <a:solidFill>
                  <a:schemeClr val="tx1"/>
                </a:solidFill>
                <a:latin typeface="Calibri" panose="020F0502020204030204" pitchFamily="34" charset="0"/>
              </a:rPr>
            </a:br>
            <a:r>
              <a:rPr lang="en-US" sz="1800" b="0">
                <a:solidFill>
                  <a:schemeClr val="tx1"/>
                </a:solidFill>
                <a:latin typeface="Calibri" panose="020F0502020204030204" pitchFamily="34" charset="0"/>
              </a:rPr>
              <a:t>(n = 158)</a:t>
            </a:r>
          </a:p>
        </p:txBody>
      </p:sp>
      <p:sp>
        <p:nvSpPr>
          <p:cNvPr id="16" name="Rectangle 28">
            <a:extLst>
              <a:ext uri="{FF2B5EF4-FFF2-40B4-BE49-F238E27FC236}">
                <a16:creationId xmlns:a16="http://schemas.microsoft.com/office/drawing/2014/main" id="{B1BF5E26-AA5D-4854-9D56-E590AB6C873E}"/>
              </a:ext>
            </a:extLst>
          </p:cNvPr>
          <p:cNvSpPr>
            <a:spLocks noChangeArrowheads="1"/>
          </p:cNvSpPr>
          <p:nvPr/>
        </p:nvSpPr>
        <p:spPr bwMode="auto">
          <a:xfrm>
            <a:off x="5285476" y="2858505"/>
            <a:ext cx="4300313" cy="759400"/>
          </a:xfrm>
          <a:prstGeom prst="rect">
            <a:avLst/>
          </a:prstGeom>
          <a:solidFill>
            <a:schemeClr val="accent1"/>
          </a:solidFill>
          <a:ln w="9525">
            <a:noFill/>
            <a:miter lim="800000"/>
            <a:headEnd/>
            <a:tailEnd/>
          </a:ln>
        </p:spPr>
        <p:txBody>
          <a:bodyPr wrap="none" anchor="ctr" anchorCtr="1"/>
          <a:lstStyle/>
          <a:p>
            <a:pPr algn="ctr">
              <a:defRPr/>
            </a:pPr>
            <a:r>
              <a:rPr lang="en-US" sz="1800" b="1">
                <a:solidFill>
                  <a:schemeClr val="tx1"/>
                </a:solidFill>
                <a:latin typeface="Calibri" panose="020F0502020204030204" pitchFamily="34" charset="0"/>
              </a:rPr>
              <a:t>Encorafenib + Cetuximab</a:t>
            </a:r>
            <a:r>
              <a:rPr lang="en-US" sz="1800">
                <a:effectLst/>
                <a:latin typeface="+mn-lt"/>
                <a:ea typeface="Times New Roman" panose="02020603050405020304" pitchFamily="18" charset="0"/>
                <a:cs typeface="Aptos" panose="020B0004020202020204" pitchFamily="34" charset="0"/>
              </a:rPr>
              <a:t>*</a:t>
            </a:r>
            <a:r>
              <a:rPr lang="en-US" sz="1800" b="1">
                <a:effectLst/>
                <a:latin typeface="+mn-lt"/>
                <a:ea typeface="Times New Roman" panose="02020603050405020304" pitchFamily="18" charset="0"/>
                <a:cs typeface="Aptos" panose="020B0004020202020204" pitchFamily="34" charset="0"/>
              </a:rPr>
              <a:t> </a:t>
            </a:r>
            <a:r>
              <a:rPr lang="en-US" b="1">
                <a:latin typeface="Calibri" panose="020F0502020204030204" pitchFamily="34" charset="0"/>
                <a:cs typeface="+mn-cs"/>
              </a:rPr>
              <a:t>+ </a:t>
            </a:r>
            <a:r>
              <a:rPr lang="en-US" sz="1800" b="1">
                <a:effectLst/>
                <a:latin typeface="+mn-lt"/>
                <a:ea typeface="Times New Roman" panose="02020603050405020304" pitchFamily="18" charset="0"/>
                <a:cs typeface="Aptos" panose="020B0004020202020204" pitchFamily="34" charset="0"/>
              </a:rPr>
              <a:t>mFOLFOX-6</a:t>
            </a:r>
            <a:r>
              <a:rPr lang="en-US" baseline="30000">
                <a:latin typeface="Calibri" panose="020F0502020204030204" pitchFamily="34" charset="0"/>
                <a:cs typeface="Arial" charset="0"/>
              </a:rPr>
              <a:t>‡ </a:t>
            </a:r>
            <a:r>
              <a:rPr lang="en-US" sz="1800" b="0" i="0" baseline="30000">
                <a:solidFill>
                  <a:srgbClr val="000000"/>
                </a:solidFill>
                <a:effectLst/>
                <a:latin typeface="Calibri" panose="020F0502020204030204" pitchFamily="34" charset="0"/>
              </a:rPr>
              <a:t>​</a:t>
            </a:r>
            <a:r>
              <a:rPr lang="en-US" sz="1800" baseline="30000">
                <a:effectLst/>
                <a:latin typeface="+mn-lt"/>
                <a:ea typeface="Times New Roman" panose="02020603050405020304" pitchFamily="18" charset="0"/>
                <a:cs typeface="Aptos" panose="020B0004020202020204" pitchFamily="34" charset="0"/>
              </a:rPr>
              <a:t> </a:t>
            </a:r>
          </a:p>
          <a:p>
            <a:pPr algn="ctr">
              <a:defRPr/>
            </a:pPr>
            <a:r>
              <a:rPr lang="en-US" b="0">
                <a:latin typeface="Calibri" panose="020F0502020204030204" pitchFamily="34" charset="0"/>
                <a:cs typeface="+mn-cs"/>
              </a:rPr>
              <a:t>(n = 236)</a:t>
            </a:r>
          </a:p>
        </p:txBody>
      </p:sp>
      <p:sp>
        <p:nvSpPr>
          <p:cNvPr id="17" name="Rectangle 25">
            <a:extLst>
              <a:ext uri="{FF2B5EF4-FFF2-40B4-BE49-F238E27FC236}">
                <a16:creationId xmlns:a16="http://schemas.microsoft.com/office/drawing/2014/main" id="{FD07461B-B65E-49D9-8F9A-419AF61467E9}"/>
              </a:ext>
            </a:extLst>
          </p:cNvPr>
          <p:cNvSpPr>
            <a:spLocks noChangeArrowheads="1"/>
          </p:cNvSpPr>
          <p:nvPr/>
        </p:nvSpPr>
        <p:spPr bwMode="auto">
          <a:xfrm>
            <a:off x="5267162" y="3683798"/>
            <a:ext cx="4318626" cy="708393"/>
          </a:xfrm>
          <a:prstGeom prst="rect">
            <a:avLst/>
          </a:prstGeom>
          <a:solidFill>
            <a:schemeClr val="accent3"/>
          </a:solidFill>
          <a:ln w="9525">
            <a:noFill/>
            <a:miter lim="800000"/>
            <a:headEnd/>
            <a:tailEnd/>
          </a:ln>
        </p:spPr>
        <p:txBody>
          <a:bodyPr wrap="none" anchor="ctr" anchorCtr="1"/>
          <a:lstStyle/>
          <a:p>
            <a:pPr algn="ctr">
              <a:defRPr/>
            </a:pPr>
            <a:r>
              <a:rPr lang="en-US" b="1">
                <a:latin typeface="Calibri" panose="020F0502020204030204" pitchFamily="34" charset="0"/>
                <a:cs typeface="Arial" charset="0"/>
              </a:rPr>
              <a:t>SoC</a:t>
            </a:r>
            <a:r>
              <a:rPr lang="en-US" b="1" baseline="30000">
                <a:latin typeface="Calibri" panose="020F0502020204030204" pitchFamily="34" charset="0"/>
                <a:cs typeface="Arial" charset="0"/>
              </a:rPr>
              <a:t>§</a:t>
            </a:r>
          </a:p>
          <a:p>
            <a:pPr algn="ctr">
              <a:defRPr/>
            </a:pPr>
            <a:r>
              <a:rPr lang="en-US" b="0">
                <a:latin typeface="Calibri" panose="020F0502020204030204" pitchFamily="34" charset="0"/>
                <a:cs typeface="+mn-cs"/>
              </a:rPr>
              <a:t>(n = 243)</a:t>
            </a:r>
          </a:p>
        </p:txBody>
      </p:sp>
      <p:cxnSp>
        <p:nvCxnSpPr>
          <p:cNvPr id="22" name="Straight Arrow Connector 21">
            <a:extLst>
              <a:ext uri="{FF2B5EF4-FFF2-40B4-BE49-F238E27FC236}">
                <a16:creationId xmlns:a16="http://schemas.microsoft.com/office/drawing/2014/main" id="{97359093-4D15-B8FE-AD01-99D8F6020D45}"/>
              </a:ext>
            </a:extLst>
          </p:cNvPr>
          <p:cNvCxnSpPr>
            <a:cxnSpLocks/>
          </p:cNvCxnSpPr>
          <p:nvPr/>
        </p:nvCxnSpPr>
        <p:spPr bwMode="auto">
          <a:xfrm>
            <a:off x="4442852" y="3288783"/>
            <a:ext cx="650107" cy="0"/>
          </a:xfrm>
          <a:prstGeom prst="straightConnector1">
            <a:avLst/>
          </a:prstGeom>
          <a:noFill/>
          <a:ln w="28575" cap="flat" cmpd="sng" algn="ctr">
            <a:solidFill>
              <a:schemeClr val="bg1"/>
            </a:solidFill>
            <a:prstDash val="solid"/>
            <a:round/>
            <a:headEnd type="none" w="med" len="med"/>
            <a:tailEnd type="triangle"/>
          </a:ln>
          <a:effec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529A6A-5C8D-64BA-DFC4-D73A0C8A0D06}"/>
              </a:ext>
            </a:extLst>
          </p:cNvPr>
          <p:cNvSpPr>
            <a:spLocks noGrp="1"/>
          </p:cNvSpPr>
          <p:nvPr>
            <p:ph type="title"/>
          </p:nvPr>
        </p:nvSpPr>
        <p:spPr/>
        <p:txBody>
          <a:bodyPr>
            <a:noAutofit/>
          </a:bodyPr>
          <a:lstStyle/>
          <a:p>
            <a:r>
              <a:rPr lang="en-US" b="1" dirty="0">
                <a:latin typeface="+mj-lt"/>
                <a:cs typeface="Arial" panose="020B0604020202020204" pitchFamily="34" charset="0"/>
              </a:rPr>
              <a:t>BREAKWATER: ORR With Chemotherapy + Anti-BRAF Strategy</a:t>
            </a:r>
          </a:p>
        </p:txBody>
      </p:sp>
      <p:sp>
        <p:nvSpPr>
          <p:cNvPr id="5" name="Text Box 11">
            <a:extLst>
              <a:ext uri="{FF2B5EF4-FFF2-40B4-BE49-F238E27FC236}">
                <a16:creationId xmlns:a16="http://schemas.microsoft.com/office/drawing/2014/main" id="{3888AE5B-DE7D-6C65-4332-FC4D1CF3B40F}"/>
              </a:ext>
            </a:extLst>
          </p:cNvPr>
          <p:cNvSpPr txBox="1">
            <a:spLocks noChangeArrowheads="1"/>
          </p:cNvSpPr>
          <p:nvPr/>
        </p:nvSpPr>
        <p:spPr bwMode="auto">
          <a:xfrm>
            <a:off x="414339" y="6370242"/>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200" dirty="0">
                <a:solidFill>
                  <a:schemeClr val="bg2"/>
                </a:solidFill>
                <a:latin typeface="Calibri" panose="020F0502020204030204" pitchFamily="34" charset="0"/>
              </a:rPr>
              <a:t>Elez. ASCO 2025. Abstr LBA3500.</a:t>
            </a:r>
          </a:p>
        </p:txBody>
      </p:sp>
      <p:graphicFrame>
        <p:nvGraphicFramePr>
          <p:cNvPr id="9" name="Table 8">
            <a:extLst>
              <a:ext uri="{FF2B5EF4-FFF2-40B4-BE49-F238E27FC236}">
                <a16:creationId xmlns:a16="http://schemas.microsoft.com/office/drawing/2014/main" id="{EA46A3ED-A757-E3A0-98C2-565CA1D5FCBB}"/>
              </a:ext>
            </a:extLst>
          </p:cNvPr>
          <p:cNvGraphicFramePr>
            <a:graphicFrameLocks noGrp="1"/>
          </p:cNvGraphicFramePr>
          <p:nvPr/>
        </p:nvGraphicFramePr>
        <p:xfrm>
          <a:off x="248901" y="4877449"/>
          <a:ext cx="4924298" cy="1554480"/>
        </p:xfrm>
        <a:graphic>
          <a:graphicData uri="http://schemas.openxmlformats.org/drawingml/2006/table">
            <a:tbl>
              <a:tblPr firstRow="1" bandRow="1">
                <a:tableStyleId>{5C22544A-7EE6-4342-B048-85BDC9FD1C3A}</a:tableStyleId>
              </a:tblPr>
              <a:tblGrid>
                <a:gridCol w="1740766">
                  <a:extLst>
                    <a:ext uri="{9D8B030D-6E8A-4147-A177-3AD203B41FA5}">
                      <a16:colId xmlns:a16="http://schemas.microsoft.com/office/drawing/2014/main" val="1926259152"/>
                    </a:ext>
                  </a:extLst>
                </a:gridCol>
                <a:gridCol w="876450">
                  <a:extLst>
                    <a:ext uri="{9D8B030D-6E8A-4147-A177-3AD203B41FA5}">
                      <a16:colId xmlns:a16="http://schemas.microsoft.com/office/drawing/2014/main" val="3338041337"/>
                    </a:ext>
                  </a:extLst>
                </a:gridCol>
                <a:gridCol w="1241552">
                  <a:extLst>
                    <a:ext uri="{9D8B030D-6E8A-4147-A177-3AD203B41FA5}">
                      <a16:colId xmlns:a16="http://schemas.microsoft.com/office/drawing/2014/main" val="2053024033"/>
                    </a:ext>
                  </a:extLst>
                </a:gridCol>
                <a:gridCol w="1065530">
                  <a:extLst>
                    <a:ext uri="{9D8B030D-6E8A-4147-A177-3AD203B41FA5}">
                      <a16:colId xmlns:a16="http://schemas.microsoft.com/office/drawing/2014/main" val="2686557209"/>
                    </a:ext>
                  </a:extLst>
                </a:gridCol>
              </a:tblGrid>
              <a:tr h="370520">
                <a:tc>
                  <a:txBody>
                    <a:bodyPr/>
                    <a:lstStyle/>
                    <a:p>
                      <a:r>
                        <a:rPr lang="en-US" sz="1200" dirty="0"/>
                        <a:t>Confirmed Best </a:t>
                      </a:r>
                    </a:p>
                    <a:p>
                      <a:r>
                        <a:rPr lang="en-US" sz="1200" dirty="0"/>
                        <a:t>Overall Response, n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1200" dirty="0"/>
                        <a:t>EC </a:t>
                      </a:r>
                      <a:br>
                        <a:rPr lang="en-US" sz="1200" dirty="0"/>
                      </a:br>
                      <a:r>
                        <a:rPr lang="en-US" sz="1200" dirty="0"/>
                        <a:t>(n = 158)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EC + mFOLFOX6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 = 236)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SoC (n = 243)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91317132"/>
                  </a:ext>
                </a:extLst>
              </a:tr>
              <a:tr h="222312">
                <a:tc>
                  <a:txBody>
                    <a:bodyPr/>
                    <a:lstStyle/>
                    <a:p>
                      <a:r>
                        <a:rPr lang="en-US" sz="1200" dirty="0">
                          <a:solidFill>
                            <a:schemeClr val="bg1"/>
                          </a:solidFill>
                        </a:rPr>
                        <a:t>CR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3 (1.9)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11 (4.7)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8 (3.3)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62007546"/>
                  </a:ext>
                </a:extLst>
              </a:tr>
              <a:tr h="222312">
                <a:tc>
                  <a:txBody>
                    <a:bodyPr/>
                    <a:lstStyle/>
                    <a:p>
                      <a:r>
                        <a:rPr lang="en-US" sz="1200" dirty="0">
                          <a:solidFill>
                            <a:schemeClr val="bg1"/>
                          </a:solidFill>
                        </a:rPr>
                        <a:t>PR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rPr>
                        <a:t>69 (43.7)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rPr>
                        <a:t>144 (61.0)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rPr>
                        <a:t>83 (34.2)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494577111"/>
                  </a:ext>
                </a:extLst>
              </a:tr>
              <a:tr h="222312">
                <a:tc>
                  <a:txBody>
                    <a:bodyPr/>
                    <a:lstStyle/>
                    <a:p>
                      <a:r>
                        <a:rPr lang="en-US" sz="1200" dirty="0">
                          <a:solidFill>
                            <a:schemeClr val="bg1"/>
                          </a:solidFill>
                        </a:rPr>
                        <a:t>SD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57 (36.1)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8 (3.4)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21 (8.6)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35801992"/>
                  </a:ext>
                </a:extLst>
              </a:tr>
              <a:tr h="222312">
                <a:tc>
                  <a:txBody>
                    <a:bodyPr/>
                    <a:lstStyle/>
                    <a:p>
                      <a:r>
                        <a:rPr lang="en-US" sz="1200" dirty="0">
                          <a:solidFill>
                            <a:schemeClr val="bg1"/>
                          </a:solidFill>
                        </a:rPr>
                        <a:t>PD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rPr>
                        <a:t>12 (7.6)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rPr>
                        <a:t>8 (3.4)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rPr>
                        <a:t>21 (8.6)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287401020"/>
                  </a:ext>
                </a:extLst>
              </a:tr>
            </a:tbl>
          </a:graphicData>
        </a:graphic>
      </p:graphicFrame>
      <p:graphicFrame>
        <p:nvGraphicFramePr>
          <p:cNvPr id="10" name="Table 9">
            <a:extLst>
              <a:ext uri="{FF2B5EF4-FFF2-40B4-BE49-F238E27FC236}">
                <a16:creationId xmlns:a16="http://schemas.microsoft.com/office/drawing/2014/main" id="{51F1300F-6304-A487-CEA5-7281CC32CFBD}"/>
              </a:ext>
            </a:extLst>
          </p:cNvPr>
          <p:cNvGraphicFramePr>
            <a:graphicFrameLocks noGrp="1"/>
          </p:cNvGraphicFramePr>
          <p:nvPr/>
        </p:nvGraphicFramePr>
        <p:xfrm>
          <a:off x="5400631" y="5263366"/>
          <a:ext cx="6266484" cy="822960"/>
        </p:xfrm>
        <a:graphic>
          <a:graphicData uri="http://schemas.openxmlformats.org/drawingml/2006/table">
            <a:tbl>
              <a:tblPr firstRow="1" bandRow="1">
                <a:tableStyleId>{5C22544A-7EE6-4342-B048-85BDC9FD1C3A}</a:tableStyleId>
              </a:tblPr>
              <a:tblGrid>
                <a:gridCol w="2100834">
                  <a:extLst>
                    <a:ext uri="{9D8B030D-6E8A-4147-A177-3AD203B41FA5}">
                      <a16:colId xmlns:a16="http://schemas.microsoft.com/office/drawing/2014/main" val="1926259152"/>
                    </a:ext>
                  </a:extLst>
                </a:gridCol>
                <a:gridCol w="1301356">
                  <a:extLst>
                    <a:ext uri="{9D8B030D-6E8A-4147-A177-3AD203B41FA5}">
                      <a16:colId xmlns:a16="http://schemas.microsoft.com/office/drawing/2014/main" val="3338041337"/>
                    </a:ext>
                  </a:extLst>
                </a:gridCol>
                <a:gridCol w="1798764">
                  <a:extLst>
                    <a:ext uri="{9D8B030D-6E8A-4147-A177-3AD203B41FA5}">
                      <a16:colId xmlns:a16="http://schemas.microsoft.com/office/drawing/2014/main" val="2053024033"/>
                    </a:ext>
                  </a:extLst>
                </a:gridCol>
                <a:gridCol w="1065530">
                  <a:extLst>
                    <a:ext uri="{9D8B030D-6E8A-4147-A177-3AD203B41FA5}">
                      <a16:colId xmlns:a16="http://schemas.microsoft.com/office/drawing/2014/main" val="2686557209"/>
                    </a:ext>
                  </a:extLst>
                </a:gridCol>
              </a:tblGrid>
              <a:tr h="145915">
                <a:tc>
                  <a:txBody>
                    <a:bodyPr/>
                    <a:lstStyle/>
                    <a:p>
                      <a:r>
                        <a:rPr lang="en-US" sz="1200" dirty="0"/>
                        <a:t>Event, n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75000"/>
                        <a:lumOff val="25000"/>
                      </a:schemeClr>
                    </a:solidFill>
                  </a:tcPr>
                </a:tc>
                <a:tc>
                  <a:txBody>
                    <a:bodyPr/>
                    <a:lstStyle/>
                    <a:p>
                      <a:pPr algn="ctr"/>
                      <a:r>
                        <a:rPr lang="en-US" sz="1200" dirty="0"/>
                        <a:t>EC (n = 158)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EC + mFOLFOX6 (n = 236)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SoC (n = 243)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91317132"/>
                  </a:ext>
                </a:extLst>
              </a:tr>
              <a:tr h="145915">
                <a:tc>
                  <a:txBody>
                    <a:bodyPr/>
                    <a:lstStyle/>
                    <a:p>
                      <a:r>
                        <a:rPr lang="en-US" sz="1200" dirty="0">
                          <a:solidFill>
                            <a:schemeClr val="bg1"/>
                          </a:solidFill>
                        </a:rPr>
                        <a:t>Patients with DoR of ≥6 mo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29 (40.3)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110 (71.0)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rPr>
                        <a:t>38 (41.8)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62007546"/>
                  </a:ext>
                </a:extLst>
              </a:tr>
              <a:tr h="145915">
                <a:tc>
                  <a:txBody>
                    <a:bodyPr/>
                    <a:lstStyle/>
                    <a:p>
                      <a:r>
                        <a:rPr lang="en-US" sz="1200" dirty="0">
                          <a:solidFill>
                            <a:schemeClr val="bg1"/>
                          </a:solidFill>
                        </a:rPr>
                        <a:t>Patients with DoR of ≥12 mo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rPr>
                        <a:t>15 20.8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rPr>
                        <a:t>54 (34.8)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rPr>
                        <a:t>16 (17.6)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494577111"/>
                  </a:ext>
                </a:extLst>
              </a:tr>
            </a:tbl>
          </a:graphicData>
        </a:graphic>
      </p:graphicFrame>
      <p:sp>
        <p:nvSpPr>
          <p:cNvPr id="3" name="TextBox 2">
            <a:extLst>
              <a:ext uri="{FF2B5EF4-FFF2-40B4-BE49-F238E27FC236}">
                <a16:creationId xmlns:a16="http://schemas.microsoft.com/office/drawing/2014/main" id="{99DFC598-7126-0F71-7F2D-A278BAEE667E}"/>
              </a:ext>
            </a:extLst>
          </p:cNvPr>
          <p:cNvSpPr txBox="1"/>
          <p:nvPr/>
        </p:nvSpPr>
        <p:spPr bwMode="auto">
          <a:xfrm rot="16200000">
            <a:off x="62215" y="2807522"/>
            <a:ext cx="11962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Patients (%)</a:t>
            </a:r>
          </a:p>
        </p:txBody>
      </p:sp>
      <p:sp>
        <p:nvSpPr>
          <p:cNvPr id="6" name="TextBox 5">
            <a:extLst>
              <a:ext uri="{FF2B5EF4-FFF2-40B4-BE49-F238E27FC236}">
                <a16:creationId xmlns:a16="http://schemas.microsoft.com/office/drawing/2014/main" id="{61B913CD-C7D5-53CD-EEF3-BE3028D1C2C4}"/>
              </a:ext>
            </a:extLst>
          </p:cNvPr>
          <p:cNvSpPr txBox="1"/>
          <p:nvPr/>
        </p:nvSpPr>
        <p:spPr bwMode="auto">
          <a:xfrm>
            <a:off x="1417701" y="4055464"/>
            <a:ext cx="3900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EC</a:t>
            </a:r>
          </a:p>
        </p:txBody>
      </p:sp>
      <p:sp>
        <p:nvSpPr>
          <p:cNvPr id="7" name="TextBox 6">
            <a:extLst>
              <a:ext uri="{FF2B5EF4-FFF2-40B4-BE49-F238E27FC236}">
                <a16:creationId xmlns:a16="http://schemas.microsoft.com/office/drawing/2014/main" id="{3FE86EB8-BD46-037D-19E3-B666309CB0C8}"/>
              </a:ext>
            </a:extLst>
          </p:cNvPr>
          <p:cNvSpPr txBox="1"/>
          <p:nvPr/>
        </p:nvSpPr>
        <p:spPr bwMode="auto">
          <a:xfrm>
            <a:off x="2089232" y="4055464"/>
            <a:ext cx="1114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EC + </a:t>
            </a:r>
            <a:br>
              <a:rPr lang="en-US" sz="1600" b="1" dirty="0">
                <a:solidFill>
                  <a:schemeClr val="bg1"/>
                </a:solidFill>
                <a:latin typeface="Calibri" panose="020F0502020204030204" pitchFamily="34" charset="0"/>
              </a:rPr>
            </a:br>
            <a:r>
              <a:rPr lang="en-US" sz="1600" b="1" dirty="0">
                <a:solidFill>
                  <a:schemeClr val="bg1"/>
                </a:solidFill>
                <a:latin typeface="Calibri" panose="020F0502020204030204" pitchFamily="34" charset="0"/>
              </a:rPr>
              <a:t>mFOLFOX6</a:t>
            </a:r>
          </a:p>
        </p:txBody>
      </p:sp>
      <p:sp>
        <p:nvSpPr>
          <p:cNvPr id="8" name="TextBox 7">
            <a:extLst>
              <a:ext uri="{FF2B5EF4-FFF2-40B4-BE49-F238E27FC236}">
                <a16:creationId xmlns:a16="http://schemas.microsoft.com/office/drawing/2014/main" id="{5585031E-AB28-C55D-4C4A-B137652D4D98}"/>
              </a:ext>
            </a:extLst>
          </p:cNvPr>
          <p:cNvSpPr txBox="1"/>
          <p:nvPr/>
        </p:nvSpPr>
        <p:spPr bwMode="auto">
          <a:xfrm>
            <a:off x="3444232" y="4055464"/>
            <a:ext cx="5020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SoC</a:t>
            </a:r>
          </a:p>
        </p:txBody>
      </p:sp>
      <p:sp>
        <p:nvSpPr>
          <p:cNvPr id="11" name="TextBox 10">
            <a:extLst>
              <a:ext uri="{FF2B5EF4-FFF2-40B4-BE49-F238E27FC236}">
                <a16:creationId xmlns:a16="http://schemas.microsoft.com/office/drawing/2014/main" id="{66A3859E-BA2E-BAA6-4E53-0F1BFF9943E3}"/>
              </a:ext>
            </a:extLst>
          </p:cNvPr>
          <p:cNvSpPr txBox="1"/>
          <p:nvPr/>
        </p:nvSpPr>
        <p:spPr bwMode="auto">
          <a:xfrm>
            <a:off x="205070" y="4429025"/>
            <a:ext cx="53268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Data cutoff: January 6, 2025</a:t>
            </a:r>
            <a:br>
              <a:rPr lang="en-US" sz="1200" b="1" dirty="0">
                <a:solidFill>
                  <a:schemeClr val="bg1"/>
                </a:solidFill>
                <a:latin typeface="Calibri" panose="020F0502020204030204" pitchFamily="34" charset="0"/>
              </a:rPr>
            </a:br>
            <a:r>
              <a:rPr lang="en-US" sz="1200" dirty="0">
                <a:solidFill>
                  <a:schemeClr val="bg1"/>
                </a:solidFill>
                <a:latin typeface="Calibri" panose="020F0502020204030204" pitchFamily="34" charset="0"/>
              </a:rPr>
              <a:t>Non-CR/PD: 7 (4.4%), 5 (2.1%), and 9 (3.7%), respectively; not evaluable: 10 (6.3%)</a:t>
            </a:r>
          </a:p>
        </p:txBody>
      </p:sp>
      <p:sp>
        <p:nvSpPr>
          <p:cNvPr id="12" name="TextBox 11">
            <a:extLst>
              <a:ext uri="{FF2B5EF4-FFF2-40B4-BE49-F238E27FC236}">
                <a16:creationId xmlns:a16="http://schemas.microsoft.com/office/drawing/2014/main" id="{C7AD3C0A-516F-90E7-6C3F-1DA0708F2678}"/>
              </a:ext>
            </a:extLst>
          </p:cNvPr>
          <p:cNvSpPr txBox="1"/>
          <p:nvPr/>
        </p:nvSpPr>
        <p:spPr bwMode="auto">
          <a:xfrm>
            <a:off x="1510541" y="1372071"/>
            <a:ext cx="2194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Confirmed ORR by BICR</a:t>
            </a:r>
            <a:br>
              <a:rPr lang="en-US" sz="1600" b="1" dirty="0">
                <a:solidFill>
                  <a:schemeClr val="bg1"/>
                </a:solidFill>
                <a:latin typeface="Calibri" panose="020F0502020204030204" pitchFamily="34" charset="0"/>
              </a:rPr>
            </a:br>
            <a:r>
              <a:rPr lang="en-US" sz="1600" dirty="0">
                <a:solidFill>
                  <a:schemeClr val="bg1"/>
                </a:solidFill>
                <a:latin typeface="Calibri" panose="020F0502020204030204" pitchFamily="34" charset="0"/>
              </a:rPr>
              <a:t>(95% Cl)</a:t>
            </a:r>
          </a:p>
        </p:txBody>
      </p:sp>
      <p:grpSp>
        <p:nvGrpSpPr>
          <p:cNvPr id="14" name="Group 13">
            <a:extLst>
              <a:ext uri="{FF2B5EF4-FFF2-40B4-BE49-F238E27FC236}">
                <a16:creationId xmlns:a16="http://schemas.microsoft.com/office/drawing/2014/main" id="{DFBD2ABC-EA61-8B17-7B93-3D4BBF128A64}"/>
              </a:ext>
            </a:extLst>
          </p:cNvPr>
          <p:cNvGrpSpPr/>
          <p:nvPr/>
        </p:nvGrpSpPr>
        <p:grpSpPr>
          <a:xfrm>
            <a:off x="603231" y="1752816"/>
            <a:ext cx="458779" cy="2499928"/>
            <a:chOff x="782513" y="2360873"/>
            <a:chExt cx="458779" cy="2499928"/>
          </a:xfrm>
        </p:grpSpPr>
        <p:sp>
          <p:nvSpPr>
            <p:cNvPr id="15" name="TextBox 14">
              <a:extLst>
                <a:ext uri="{FF2B5EF4-FFF2-40B4-BE49-F238E27FC236}">
                  <a16:creationId xmlns:a16="http://schemas.microsoft.com/office/drawing/2014/main" id="{98B56DDA-8BDE-1128-BD7A-CADB02285F87}"/>
                </a:ext>
              </a:extLst>
            </p:cNvPr>
            <p:cNvSpPr txBox="1"/>
            <p:nvPr/>
          </p:nvSpPr>
          <p:spPr bwMode="auto">
            <a:xfrm>
              <a:off x="782513" y="2360873"/>
              <a:ext cx="4587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16" name="TextBox 15">
              <a:extLst>
                <a:ext uri="{FF2B5EF4-FFF2-40B4-BE49-F238E27FC236}">
                  <a16:creationId xmlns:a16="http://schemas.microsoft.com/office/drawing/2014/main" id="{62BF2714-93A3-0E9A-3CE8-F68932745405}"/>
                </a:ext>
              </a:extLst>
            </p:cNvPr>
            <p:cNvSpPr txBox="1"/>
            <p:nvPr/>
          </p:nvSpPr>
          <p:spPr bwMode="auto">
            <a:xfrm>
              <a:off x="873884" y="279930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17" name="TextBox 16">
              <a:extLst>
                <a:ext uri="{FF2B5EF4-FFF2-40B4-BE49-F238E27FC236}">
                  <a16:creationId xmlns:a16="http://schemas.microsoft.com/office/drawing/2014/main" id="{72DDD4A0-2121-2579-076B-A3B56AF5EA8D}"/>
                </a:ext>
              </a:extLst>
            </p:cNvPr>
            <p:cNvSpPr txBox="1"/>
            <p:nvPr/>
          </p:nvSpPr>
          <p:spPr bwMode="auto">
            <a:xfrm>
              <a:off x="873884" y="323773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18" name="TextBox 17">
              <a:extLst>
                <a:ext uri="{FF2B5EF4-FFF2-40B4-BE49-F238E27FC236}">
                  <a16:creationId xmlns:a16="http://schemas.microsoft.com/office/drawing/2014/main" id="{7A5CA595-B598-5265-2DE3-9C8F019BA4A6}"/>
                </a:ext>
              </a:extLst>
            </p:cNvPr>
            <p:cNvSpPr txBox="1"/>
            <p:nvPr/>
          </p:nvSpPr>
          <p:spPr bwMode="auto">
            <a:xfrm>
              <a:off x="873884" y="367616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19" name="TextBox 18">
              <a:extLst>
                <a:ext uri="{FF2B5EF4-FFF2-40B4-BE49-F238E27FC236}">
                  <a16:creationId xmlns:a16="http://schemas.microsoft.com/office/drawing/2014/main" id="{05015DE5-91B1-C7EF-C083-D0A54B91CD8A}"/>
                </a:ext>
              </a:extLst>
            </p:cNvPr>
            <p:cNvSpPr txBox="1"/>
            <p:nvPr/>
          </p:nvSpPr>
          <p:spPr bwMode="auto">
            <a:xfrm>
              <a:off x="873884" y="411459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20" name="TextBox 19">
              <a:extLst>
                <a:ext uri="{FF2B5EF4-FFF2-40B4-BE49-F238E27FC236}">
                  <a16:creationId xmlns:a16="http://schemas.microsoft.com/office/drawing/2014/main" id="{9EEE414E-7ED0-9EDE-B509-0994F022A353}"/>
                </a:ext>
              </a:extLst>
            </p:cNvPr>
            <p:cNvSpPr txBox="1"/>
            <p:nvPr/>
          </p:nvSpPr>
          <p:spPr bwMode="auto">
            <a:xfrm>
              <a:off x="965255" y="4553024"/>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grpSp>
      <p:cxnSp>
        <p:nvCxnSpPr>
          <p:cNvPr id="22" name="Straight Connector 21">
            <a:extLst>
              <a:ext uri="{FF2B5EF4-FFF2-40B4-BE49-F238E27FC236}">
                <a16:creationId xmlns:a16="http://schemas.microsoft.com/office/drawing/2014/main" id="{87534F70-7F31-999C-193E-CE5E5BF81832}"/>
              </a:ext>
            </a:extLst>
          </p:cNvPr>
          <p:cNvCxnSpPr/>
          <p:nvPr/>
        </p:nvCxnSpPr>
        <p:spPr bwMode="auto">
          <a:xfrm>
            <a:off x="1006261" y="1911009"/>
            <a:ext cx="93616"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BA483287-D182-ABDF-303E-252F8D398C3F}"/>
              </a:ext>
            </a:extLst>
          </p:cNvPr>
          <p:cNvCxnSpPr/>
          <p:nvPr/>
        </p:nvCxnSpPr>
        <p:spPr bwMode="auto">
          <a:xfrm>
            <a:off x="1008405" y="2342495"/>
            <a:ext cx="93616"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5E690176-4F97-E76E-AE3D-B4F10E3715BB}"/>
              </a:ext>
            </a:extLst>
          </p:cNvPr>
          <p:cNvCxnSpPr/>
          <p:nvPr/>
        </p:nvCxnSpPr>
        <p:spPr bwMode="auto">
          <a:xfrm>
            <a:off x="998914" y="2787275"/>
            <a:ext cx="93616"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373F4A5B-55B6-1322-FD3D-20C6E0B37D88}"/>
              </a:ext>
            </a:extLst>
          </p:cNvPr>
          <p:cNvCxnSpPr/>
          <p:nvPr/>
        </p:nvCxnSpPr>
        <p:spPr bwMode="auto">
          <a:xfrm>
            <a:off x="1001058" y="3218761"/>
            <a:ext cx="93616"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0FB42379-2E2F-1729-130D-C48B094AB8C4}"/>
              </a:ext>
            </a:extLst>
          </p:cNvPr>
          <p:cNvCxnSpPr/>
          <p:nvPr/>
        </p:nvCxnSpPr>
        <p:spPr bwMode="auto">
          <a:xfrm>
            <a:off x="993711" y="3660926"/>
            <a:ext cx="93616"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07BB88E4-01DF-33E7-0D94-5484C17676B5}"/>
              </a:ext>
            </a:extLst>
          </p:cNvPr>
          <p:cNvCxnSpPr/>
          <p:nvPr/>
        </p:nvCxnSpPr>
        <p:spPr bwMode="auto">
          <a:xfrm>
            <a:off x="995855" y="4092412"/>
            <a:ext cx="93616"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046E966D-80A7-2419-7FE6-9EFC6BAEBF85}"/>
              </a:ext>
            </a:extLst>
          </p:cNvPr>
          <p:cNvCxnSpPr>
            <a:cxnSpLocks/>
          </p:cNvCxnSpPr>
          <p:nvPr/>
        </p:nvCxnSpPr>
        <p:spPr bwMode="auto">
          <a:xfrm flipV="1">
            <a:off x="1087263" y="4092412"/>
            <a:ext cx="0" cy="74053"/>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6DEB7C3F-D9B1-7F7C-9F57-5120182DBDB2}"/>
              </a:ext>
            </a:extLst>
          </p:cNvPr>
          <p:cNvCxnSpPr>
            <a:cxnSpLocks/>
          </p:cNvCxnSpPr>
          <p:nvPr/>
        </p:nvCxnSpPr>
        <p:spPr bwMode="auto">
          <a:xfrm flipV="1">
            <a:off x="2103263" y="4088956"/>
            <a:ext cx="0" cy="74053"/>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C012321C-154A-78FF-4C97-5AC039AD324A}"/>
              </a:ext>
            </a:extLst>
          </p:cNvPr>
          <p:cNvCxnSpPr>
            <a:cxnSpLocks/>
          </p:cNvCxnSpPr>
          <p:nvPr/>
        </p:nvCxnSpPr>
        <p:spPr bwMode="auto">
          <a:xfrm flipV="1">
            <a:off x="3179588" y="4098855"/>
            <a:ext cx="0" cy="74053"/>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9C0B0A8F-42E2-F3EF-C4F0-2240FB027B82}"/>
              </a:ext>
            </a:extLst>
          </p:cNvPr>
          <p:cNvCxnSpPr>
            <a:cxnSpLocks/>
          </p:cNvCxnSpPr>
          <p:nvPr/>
        </p:nvCxnSpPr>
        <p:spPr bwMode="auto">
          <a:xfrm flipV="1">
            <a:off x="4221266" y="4088956"/>
            <a:ext cx="0" cy="74053"/>
          </a:xfrm>
          <a:prstGeom prst="line">
            <a:avLst/>
          </a:prstGeom>
          <a:noFill/>
          <a:ln w="28575" cap="flat" cmpd="sng" algn="ctr">
            <a:solidFill>
              <a:schemeClr val="bg1"/>
            </a:solidFill>
            <a:prstDash val="solid"/>
            <a:round/>
            <a:headEnd type="none" w="med" len="med"/>
            <a:tailEnd type="none" w="med" len="med"/>
          </a:ln>
          <a:effectLst/>
        </p:spPr>
      </p:cxnSp>
      <p:sp>
        <p:nvSpPr>
          <p:cNvPr id="33" name="TextBox 32">
            <a:extLst>
              <a:ext uri="{FF2B5EF4-FFF2-40B4-BE49-F238E27FC236}">
                <a16:creationId xmlns:a16="http://schemas.microsoft.com/office/drawing/2014/main" id="{B8D53149-76E7-13C2-7670-685335F1152E}"/>
              </a:ext>
            </a:extLst>
          </p:cNvPr>
          <p:cNvSpPr txBox="1"/>
          <p:nvPr/>
        </p:nvSpPr>
        <p:spPr bwMode="auto">
          <a:xfrm>
            <a:off x="3554840" y="1768205"/>
            <a:ext cx="4058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CR</a:t>
            </a:r>
            <a:br>
              <a:rPr lang="en-US" sz="1600" dirty="0">
                <a:solidFill>
                  <a:schemeClr val="bg1"/>
                </a:solidFill>
                <a:latin typeface="Calibri" panose="020F0502020204030204" pitchFamily="34" charset="0"/>
              </a:rPr>
            </a:br>
            <a:r>
              <a:rPr lang="en-US" sz="1600" dirty="0">
                <a:solidFill>
                  <a:schemeClr val="bg1"/>
                </a:solidFill>
                <a:latin typeface="Calibri" panose="020F0502020204030204" pitchFamily="34" charset="0"/>
              </a:rPr>
              <a:t>PR</a:t>
            </a:r>
          </a:p>
        </p:txBody>
      </p:sp>
      <p:sp>
        <p:nvSpPr>
          <p:cNvPr id="34" name="Rectangle 33">
            <a:extLst>
              <a:ext uri="{FF2B5EF4-FFF2-40B4-BE49-F238E27FC236}">
                <a16:creationId xmlns:a16="http://schemas.microsoft.com/office/drawing/2014/main" id="{81A4ADB5-BFE1-59FC-A8EF-2BA29117E016}"/>
              </a:ext>
            </a:extLst>
          </p:cNvPr>
          <p:cNvSpPr/>
          <p:nvPr/>
        </p:nvSpPr>
        <p:spPr bwMode="auto">
          <a:xfrm>
            <a:off x="3938091" y="1891871"/>
            <a:ext cx="106297" cy="106297"/>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 name="Rectangle 34">
            <a:extLst>
              <a:ext uri="{FF2B5EF4-FFF2-40B4-BE49-F238E27FC236}">
                <a16:creationId xmlns:a16="http://schemas.microsoft.com/office/drawing/2014/main" id="{513189C0-A7B0-507C-C923-44868CA74589}"/>
              </a:ext>
            </a:extLst>
          </p:cNvPr>
          <p:cNvSpPr/>
          <p:nvPr/>
        </p:nvSpPr>
        <p:spPr bwMode="auto">
          <a:xfrm>
            <a:off x="4060760" y="1891871"/>
            <a:ext cx="106297" cy="10629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 name="Rectangle 35">
            <a:extLst>
              <a:ext uri="{FF2B5EF4-FFF2-40B4-BE49-F238E27FC236}">
                <a16:creationId xmlns:a16="http://schemas.microsoft.com/office/drawing/2014/main" id="{4B6E336A-9856-91B9-18D5-D9F4D142DFBD}"/>
              </a:ext>
            </a:extLst>
          </p:cNvPr>
          <p:cNvSpPr/>
          <p:nvPr/>
        </p:nvSpPr>
        <p:spPr bwMode="auto">
          <a:xfrm>
            <a:off x="4183429" y="1891871"/>
            <a:ext cx="106297" cy="106297"/>
          </a:xfrm>
          <a:prstGeom prst="rect">
            <a:avLst/>
          </a:prstGeom>
          <a:solidFill>
            <a:schemeClr val="bg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 name="Rectangle 36">
            <a:extLst>
              <a:ext uri="{FF2B5EF4-FFF2-40B4-BE49-F238E27FC236}">
                <a16:creationId xmlns:a16="http://schemas.microsoft.com/office/drawing/2014/main" id="{37BBC19C-8724-00A5-F17C-8A02A53078B2}"/>
              </a:ext>
            </a:extLst>
          </p:cNvPr>
          <p:cNvSpPr/>
          <p:nvPr/>
        </p:nvSpPr>
        <p:spPr bwMode="auto">
          <a:xfrm>
            <a:off x="3938091" y="2131447"/>
            <a:ext cx="106297" cy="106297"/>
          </a:xfrm>
          <a:prstGeom prst="rect">
            <a:avLst/>
          </a:prstGeom>
          <a:solidFill>
            <a:schemeClr val="accent3">
              <a:lumMod val="20000"/>
              <a:lumOff val="8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 name="Rectangle 37">
            <a:extLst>
              <a:ext uri="{FF2B5EF4-FFF2-40B4-BE49-F238E27FC236}">
                <a16:creationId xmlns:a16="http://schemas.microsoft.com/office/drawing/2014/main" id="{27D7C6EE-6195-B17D-5650-9C60EEF7F683}"/>
              </a:ext>
            </a:extLst>
          </p:cNvPr>
          <p:cNvSpPr/>
          <p:nvPr/>
        </p:nvSpPr>
        <p:spPr bwMode="auto">
          <a:xfrm>
            <a:off x="4060760" y="2131447"/>
            <a:ext cx="106297" cy="106297"/>
          </a:xfrm>
          <a:prstGeom prst="rect">
            <a:avLst/>
          </a:prstGeom>
          <a:solidFill>
            <a:schemeClr val="accent2">
              <a:lumMod val="40000"/>
              <a:lumOff val="6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 name="Rectangle 38">
            <a:extLst>
              <a:ext uri="{FF2B5EF4-FFF2-40B4-BE49-F238E27FC236}">
                <a16:creationId xmlns:a16="http://schemas.microsoft.com/office/drawing/2014/main" id="{4EA4DF32-851B-0762-21DA-93837886A330}"/>
              </a:ext>
            </a:extLst>
          </p:cNvPr>
          <p:cNvSpPr/>
          <p:nvPr/>
        </p:nvSpPr>
        <p:spPr bwMode="auto">
          <a:xfrm>
            <a:off x="4183429" y="2131447"/>
            <a:ext cx="106297" cy="106297"/>
          </a:xfrm>
          <a:prstGeom prst="rect">
            <a:avLst/>
          </a:prstGeom>
          <a:solidFill>
            <a:schemeClr val="tx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 name="TextBox 39">
            <a:extLst>
              <a:ext uri="{FF2B5EF4-FFF2-40B4-BE49-F238E27FC236}">
                <a16:creationId xmlns:a16="http://schemas.microsoft.com/office/drawing/2014/main" id="{A68E8730-12C3-D631-9673-002F1A5D48B2}"/>
              </a:ext>
            </a:extLst>
          </p:cNvPr>
          <p:cNvSpPr txBox="1"/>
          <p:nvPr/>
        </p:nvSpPr>
        <p:spPr bwMode="auto">
          <a:xfrm>
            <a:off x="1062732" y="2384616"/>
            <a:ext cx="10999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45.6%</a:t>
            </a:r>
            <a:br>
              <a:rPr lang="en-US" sz="1600" b="1" dirty="0">
                <a:solidFill>
                  <a:schemeClr val="bg1"/>
                </a:solidFill>
                <a:latin typeface="Calibri" panose="020F0502020204030204" pitchFamily="34" charset="0"/>
              </a:rPr>
            </a:br>
            <a:r>
              <a:rPr lang="en-US" sz="1600" dirty="0">
                <a:solidFill>
                  <a:schemeClr val="bg1"/>
                </a:solidFill>
                <a:latin typeface="Calibri" panose="020F0502020204030204" pitchFamily="34" charset="0"/>
              </a:rPr>
              <a:t>(38.0-53.5)</a:t>
            </a:r>
          </a:p>
        </p:txBody>
      </p:sp>
      <p:sp>
        <p:nvSpPr>
          <p:cNvPr id="41" name="TextBox 40">
            <a:extLst>
              <a:ext uri="{FF2B5EF4-FFF2-40B4-BE49-F238E27FC236}">
                <a16:creationId xmlns:a16="http://schemas.microsoft.com/office/drawing/2014/main" id="{30EF5E27-48D9-0CB4-F5DA-C559DB84A6F0}"/>
              </a:ext>
            </a:extLst>
          </p:cNvPr>
          <p:cNvSpPr txBox="1"/>
          <p:nvPr/>
        </p:nvSpPr>
        <p:spPr bwMode="auto">
          <a:xfrm>
            <a:off x="2096284" y="2015786"/>
            <a:ext cx="10999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65.7%</a:t>
            </a:r>
            <a:br>
              <a:rPr lang="en-US" sz="1600" b="1" dirty="0">
                <a:solidFill>
                  <a:schemeClr val="bg1"/>
                </a:solidFill>
                <a:latin typeface="Calibri" panose="020F0502020204030204" pitchFamily="34" charset="0"/>
              </a:rPr>
            </a:br>
            <a:r>
              <a:rPr lang="en-US" sz="1600" dirty="0">
                <a:solidFill>
                  <a:schemeClr val="bg1"/>
                </a:solidFill>
                <a:latin typeface="Calibri" panose="020F0502020204030204" pitchFamily="34" charset="0"/>
              </a:rPr>
              <a:t>(59.4-71.4)</a:t>
            </a:r>
          </a:p>
        </p:txBody>
      </p:sp>
      <p:sp>
        <p:nvSpPr>
          <p:cNvPr id="42" name="TextBox 41">
            <a:extLst>
              <a:ext uri="{FF2B5EF4-FFF2-40B4-BE49-F238E27FC236}">
                <a16:creationId xmlns:a16="http://schemas.microsoft.com/office/drawing/2014/main" id="{F68A2D3E-761F-A140-9701-B583D005FC73}"/>
              </a:ext>
            </a:extLst>
          </p:cNvPr>
          <p:cNvSpPr txBox="1"/>
          <p:nvPr/>
        </p:nvSpPr>
        <p:spPr bwMode="auto">
          <a:xfrm>
            <a:off x="3145273" y="2434331"/>
            <a:ext cx="10999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37.4%</a:t>
            </a:r>
            <a:br>
              <a:rPr lang="en-US" sz="1600" b="1" dirty="0">
                <a:solidFill>
                  <a:schemeClr val="bg1"/>
                </a:solidFill>
                <a:latin typeface="Calibri" panose="020F0502020204030204" pitchFamily="34" charset="0"/>
              </a:rPr>
            </a:br>
            <a:r>
              <a:rPr lang="en-US" sz="1600" dirty="0">
                <a:solidFill>
                  <a:schemeClr val="bg1"/>
                </a:solidFill>
                <a:latin typeface="Calibri" panose="020F0502020204030204" pitchFamily="34" charset="0"/>
              </a:rPr>
              <a:t>(31.6-43.7)</a:t>
            </a:r>
          </a:p>
        </p:txBody>
      </p:sp>
      <p:sp>
        <p:nvSpPr>
          <p:cNvPr id="57" name="Rectangle 56">
            <a:extLst>
              <a:ext uri="{FF2B5EF4-FFF2-40B4-BE49-F238E27FC236}">
                <a16:creationId xmlns:a16="http://schemas.microsoft.com/office/drawing/2014/main" id="{8A804A24-ECB7-5686-3187-E762F83C0BF1}"/>
              </a:ext>
            </a:extLst>
          </p:cNvPr>
          <p:cNvSpPr/>
          <p:nvPr/>
        </p:nvSpPr>
        <p:spPr bwMode="auto">
          <a:xfrm>
            <a:off x="1391849" y="4054367"/>
            <a:ext cx="429046" cy="41563"/>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8" name="Rectangle 57">
            <a:extLst>
              <a:ext uri="{FF2B5EF4-FFF2-40B4-BE49-F238E27FC236}">
                <a16:creationId xmlns:a16="http://schemas.microsoft.com/office/drawing/2014/main" id="{BC044783-870D-0266-D5A7-FB7A423CC5CA}"/>
              </a:ext>
            </a:extLst>
          </p:cNvPr>
          <p:cNvSpPr/>
          <p:nvPr/>
        </p:nvSpPr>
        <p:spPr bwMode="auto">
          <a:xfrm>
            <a:off x="2439470" y="3996063"/>
            <a:ext cx="429046" cy="92890"/>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9" name="Rectangle 58">
            <a:extLst>
              <a:ext uri="{FF2B5EF4-FFF2-40B4-BE49-F238E27FC236}">
                <a16:creationId xmlns:a16="http://schemas.microsoft.com/office/drawing/2014/main" id="{247F072E-5556-A96E-FA5C-0250CAEEC197}"/>
              </a:ext>
            </a:extLst>
          </p:cNvPr>
          <p:cNvSpPr/>
          <p:nvPr/>
        </p:nvSpPr>
        <p:spPr bwMode="auto">
          <a:xfrm>
            <a:off x="3490273" y="4018757"/>
            <a:ext cx="429046" cy="70192"/>
          </a:xfrm>
          <a:prstGeom prst="rect">
            <a:avLst/>
          </a:prstGeom>
          <a:solidFill>
            <a:schemeClr val="bg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0" name="Rectangle 59">
            <a:extLst>
              <a:ext uri="{FF2B5EF4-FFF2-40B4-BE49-F238E27FC236}">
                <a16:creationId xmlns:a16="http://schemas.microsoft.com/office/drawing/2014/main" id="{BC550BF2-62F4-9A15-C80A-F9A6D0EB7854}"/>
              </a:ext>
            </a:extLst>
          </p:cNvPr>
          <p:cNvSpPr/>
          <p:nvPr/>
        </p:nvSpPr>
        <p:spPr bwMode="auto">
          <a:xfrm>
            <a:off x="1391849" y="3102670"/>
            <a:ext cx="429046" cy="951693"/>
          </a:xfrm>
          <a:prstGeom prst="rect">
            <a:avLst/>
          </a:prstGeom>
          <a:solidFill>
            <a:schemeClr val="accent3">
              <a:lumMod val="20000"/>
              <a:lumOff val="8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1" name="Rectangle 60">
            <a:extLst>
              <a:ext uri="{FF2B5EF4-FFF2-40B4-BE49-F238E27FC236}">
                <a16:creationId xmlns:a16="http://schemas.microsoft.com/office/drawing/2014/main" id="{641D5D4E-8508-961F-C36D-AB6CF0358FAF}"/>
              </a:ext>
            </a:extLst>
          </p:cNvPr>
          <p:cNvSpPr/>
          <p:nvPr/>
        </p:nvSpPr>
        <p:spPr bwMode="auto">
          <a:xfrm>
            <a:off x="2439470" y="2659962"/>
            <a:ext cx="429046" cy="1336098"/>
          </a:xfrm>
          <a:prstGeom prst="rect">
            <a:avLst/>
          </a:prstGeom>
          <a:solidFill>
            <a:schemeClr val="accent1">
              <a:lumMod val="20000"/>
              <a:lumOff val="8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2" name="Rectangle 61">
            <a:extLst>
              <a:ext uri="{FF2B5EF4-FFF2-40B4-BE49-F238E27FC236}">
                <a16:creationId xmlns:a16="http://schemas.microsoft.com/office/drawing/2014/main" id="{427D1909-E51F-70C0-2053-BB51256274D4}"/>
              </a:ext>
            </a:extLst>
          </p:cNvPr>
          <p:cNvSpPr/>
          <p:nvPr/>
        </p:nvSpPr>
        <p:spPr bwMode="auto">
          <a:xfrm>
            <a:off x="3490273" y="3271358"/>
            <a:ext cx="429046" cy="747390"/>
          </a:xfrm>
          <a:prstGeom prst="rect">
            <a:avLst/>
          </a:prstGeom>
          <a:solidFill>
            <a:schemeClr val="tx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nvGrpSpPr>
          <p:cNvPr id="48" name="Group 47">
            <a:extLst>
              <a:ext uri="{FF2B5EF4-FFF2-40B4-BE49-F238E27FC236}">
                <a16:creationId xmlns:a16="http://schemas.microsoft.com/office/drawing/2014/main" id="{7BB95EFF-02F9-4175-F6F7-34BFA981FC35}"/>
              </a:ext>
            </a:extLst>
          </p:cNvPr>
          <p:cNvGrpSpPr/>
          <p:nvPr/>
        </p:nvGrpSpPr>
        <p:grpSpPr>
          <a:xfrm>
            <a:off x="1581153" y="2925894"/>
            <a:ext cx="60593" cy="338545"/>
            <a:chOff x="2936875" y="3092638"/>
            <a:chExt cx="142875" cy="336362"/>
          </a:xfrm>
        </p:grpSpPr>
        <p:cxnSp>
          <p:nvCxnSpPr>
            <p:cNvPr id="44" name="Straight Connector 43">
              <a:extLst>
                <a:ext uri="{FF2B5EF4-FFF2-40B4-BE49-F238E27FC236}">
                  <a16:creationId xmlns:a16="http://schemas.microsoft.com/office/drawing/2014/main" id="{2964F548-3A7A-0158-30C7-A52334BDE55D}"/>
                </a:ext>
              </a:extLst>
            </p:cNvPr>
            <p:cNvCxnSpPr>
              <a:cxnSpLocks/>
            </p:cNvCxnSpPr>
            <p:nvPr/>
          </p:nvCxnSpPr>
          <p:spPr bwMode="auto">
            <a:xfrm>
              <a:off x="2936875" y="3092638"/>
              <a:ext cx="142875" cy="0"/>
            </a:xfrm>
            <a:prstGeom prst="line">
              <a:avLst/>
            </a:prstGeom>
            <a:noFill/>
            <a:ln w="12700"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AD138B68-2A34-52B6-ED44-28D304CB2F46}"/>
                </a:ext>
              </a:extLst>
            </p:cNvPr>
            <p:cNvCxnSpPr>
              <a:cxnSpLocks/>
            </p:cNvCxnSpPr>
            <p:nvPr/>
          </p:nvCxnSpPr>
          <p:spPr bwMode="auto">
            <a:xfrm>
              <a:off x="2936875" y="3429000"/>
              <a:ext cx="142875" cy="0"/>
            </a:xfrm>
            <a:prstGeom prst="line">
              <a:avLst/>
            </a:prstGeom>
            <a:noFill/>
            <a:ln w="12700"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CBEA4BA1-0048-047A-66AA-14E5F09D6EA9}"/>
                </a:ext>
              </a:extLst>
            </p:cNvPr>
            <p:cNvCxnSpPr>
              <a:cxnSpLocks/>
            </p:cNvCxnSpPr>
            <p:nvPr/>
          </p:nvCxnSpPr>
          <p:spPr bwMode="auto">
            <a:xfrm>
              <a:off x="3008312" y="3092638"/>
              <a:ext cx="0" cy="336362"/>
            </a:xfrm>
            <a:prstGeom prst="line">
              <a:avLst/>
            </a:prstGeom>
            <a:noFill/>
            <a:ln w="12700" cap="flat" cmpd="sng" algn="ctr">
              <a:solidFill>
                <a:schemeClr val="bg1"/>
              </a:solidFill>
              <a:prstDash val="solid"/>
              <a:round/>
              <a:headEnd type="none" w="med" len="med"/>
              <a:tailEnd type="none" w="med" len="med"/>
            </a:ln>
            <a:effectLst/>
          </p:spPr>
        </p:cxnSp>
      </p:grpSp>
      <p:grpSp>
        <p:nvGrpSpPr>
          <p:cNvPr id="49" name="Group 48">
            <a:extLst>
              <a:ext uri="{FF2B5EF4-FFF2-40B4-BE49-F238E27FC236}">
                <a16:creationId xmlns:a16="http://schemas.microsoft.com/office/drawing/2014/main" id="{99258164-977C-8952-1371-9D9CB0FCA50F}"/>
              </a:ext>
            </a:extLst>
          </p:cNvPr>
          <p:cNvGrpSpPr/>
          <p:nvPr/>
        </p:nvGrpSpPr>
        <p:grpSpPr>
          <a:xfrm>
            <a:off x="2623697" y="2535324"/>
            <a:ext cx="60593" cy="258301"/>
            <a:chOff x="2936875" y="3092638"/>
            <a:chExt cx="142875" cy="336362"/>
          </a:xfrm>
        </p:grpSpPr>
        <p:cxnSp>
          <p:nvCxnSpPr>
            <p:cNvPr id="50" name="Straight Connector 49">
              <a:extLst>
                <a:ext uri="{FF2B5EF4-FFF2-40B4-BE49-F238E27FC236}">
                  <a16:creationId xmlns:a16="http://schemas.microsoft.com/office/drawing/2014/main" id="{38270D37-B42C-D347-D369-E4AA9EB4CCC6}"/>
                </a:ext>
              </a:extLst>
            </p:cNvPr>
            <p:cNvCxnSpPr>
              <a:cxnSpLocks/>
            </p:cNvCxnSpPr>
            <p:nvPr/>
          </p:nvCxnSpPr>
          <p:spPr bwMode="auto">
            <a:xfrm>
              <a:off x="2936875" y="3092638"/>
              <a:ext cx="142875" cy="0"/>
            </a:xfrm>
            <a:prstGeom prst="line">
              <a:avLst/>
            </a:prstGeom>
            <a:noFill/>
            <a:ln w="12700"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ACE9E7C4-002A-2EE3-A5C0-761D33214F19}"/>
                </a:ext>
              </a:extLst>
            </p:cNvPr>
            <p:cNvCxnSpPr>
              <a:cxnSpLocks/>
            </p:cNvCxnSpPr>
            <p:nvPr/>
          </p:nvCxnSpPr>
          <p:spPr bwMode="auto">
            <a:xfrm>
              <a:off x="2936875" y="3429000"/>
              <a:ext cx="142875" cy="0"/>
            </a:xfrm>
            <a:prstGeom prst="line">
              <a:avLst/>
            </a:prstGeom>
            <a:noFill/>
            <a:ln w="12700"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D1D0BD1C-45D2-3D62-24A0-EC1CC74E4B99}"/>
                </a:ext>
              </a:extLst>
            </p:cNvPr>
            <p:cNvCxnSpPr>
              <a:cxnSpLocks/>
            </p:cNvCxnSpPr>
            <p:nvPr/>
          </p:nvCxnSpPr>
          <p:spPr bwMode="auto">
            <a:xfrm>
              <a:off x="3008312" y="3092638"/>
              <a:ext cx="0" cy="336362"/>
            </a:xfrm>
            <a:prstGeom prst="line">
              <a:avLst/>
            </a:prstGeom>
            <a:noFill/>
            <a:ln w="12700" cap="flat" cmpd="sng" algn="ctr">
              <a:solidFill>
                <a:schemeClr val="bg1"/>
              </a:solidFill>
              <a:prstDash val="solid"/>
              <a:round/>
              <a:headEnd type="none" w="med" len="med"/>
              <a:tailEnd type="none" w="med" len="med"/>
            </a:ln>
            <a:effectLst/>
          </p:spPr>
        </p:cxnSp>
      </p:grpSp>
      <p:grpSp>
        <p:nvGrpSpPr>
          <p:cNvPr id="53" name="Group 52">
            <a:extLst>
              <a:ext uri="{FF2B5EF4-FFF2-40B4-BE49-F238E27FC236}">
                <a16:creationId xmlns:a16="http://schemas.microsoft.com/office/drawing/2014/main" id="{937967F5-8437-28FB-8E50-0941466B8FA8}"/>
              </a:ext>
            </a:extLst>
          </p:cNvPr>
          <p:cNvGrpSpPr/>
          <p:nvPr/>
        </p:nvGrpSpPr>
        <p:grpSpPr>
          <a:xfrm>
            <a:off x="3664965" y="3145231"/>
            <a:ext cx="60593" cy="250458"/>
            <a:chOff x="2936875" y="3092638"/>
            <a:chExt cx="142875" cy="336362"/>
          </a:xfrm>
        </p:grpSpPr>
        <p:cxnSp>
          <p:nvCxnSpPr>
            <p:cNvPr id="54" name="Straight Connector 53">
              <a:extLst>
                <a:ext uri="{FF2B5EF4-FFF2-40B4-BE49-F238E27FC236}">
                  <a16:creationId xmlns:a16="http://schemas.microsoft.com/office/drawing/2014/main" id="{76AEE018-7618-F138-721E-BFB246A04265}"/>
                </a:ext>
              </a:extLst>
            </p:cNvPr>
            <p:cNvCxnSpPr>
              <a:cxnSpLocks/>
            </p:cNvCxnSpPr>
            <p:nvPr/>
          </p:nvCxnSpPr>
          <p:spPr bwMode="auto">
            <a:xfrm>
              <a:off x="2936875" y="3092638"/>
              <a:ext cx="142875" cy="0"/>
            </a:xfrm>
            <a:prstGeom prst="line">
              <a:avLst/>
            </a:prstGeom>
            <a:noFill/>
            <a:ln w="12700"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80730BD2-C1D5-25FA-B384-49929DA647B8}"/>
                </a:ext>
              </a:extLst>
            </p:cNvPr>
            <p:cNvCxnSpPr>
              <a:cxnSpLocks/>
            </p:cNvCxnSpPr>
            <p:nvPr/>
          </p:nvCxnSpPr>
          <p:spPr bwMode="auto">
            <a:xfrm>
              <a:off x="2936875" y="3429000"/>
              <a:ext cx="142875" cy="0"/>
            </a:xfrm>
            <a:prstGeom prst="line">
              <a:avLst/>
            </a:prstGeom>
            <a:noFill/>
            <a:ln w="12700"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76F407AA-45FE-5F5B-CCB2-201BD9988603}"/>
                </a:ext>
              </a:extLst>
            </p:cNvPr>
            <p:cNvCxnSpPr>
              <a:cxnSpLocks/>
            </p:cNvCxnSpPr>
            <p:nvPr/>
          </p:nvCxnSpPr>
          <p:spPr bwMode="auto">
            <a:xfrm>
              <a:off x="3008312" y="3092638"/>
              <a:ext cx="0" cy="336362"/>
            </a:xfrm>
            <a:prstGeom prst="line">
              <a:avLst/>
            </a:prstGeom>
            <a:noFill/>
            <a:ln w="12700" cap="flat" cmpd="sng" algn="ctr">
              <a:solidFill>
                <a:schemeClr val="bg1"/>
              </a:solidFill>
              <a:prstDash val="solid"/>
              <a:round/>
              <a:headEnd type="none" w="med" len="med"/>
              <a:tailEnd type="none" w="med" len="med"/>
            </a:ln>
            <a:effectLst/>
          </p:spPr>
        </p:cxnSp>
      </p:grpSp>
      <p:sp>
        <p:nvSpPr>
          <p:cNvPr id="13" name="Freeform 12">
            <a:extLst>
              <a:ext uri="{FF2B5EF4-FFF2-40B4-BE49-F238E27FC236}">
                <a16:creationId xmlns:a16="http://schemas.microsoft.com/office/drawing/2014/main" id="{5705FB2E-68EB-31D6-7E96-7E21812456AC}"/>
              </a:ext>
            </a:extLst>
          </p:cNvPr>
          <p:cNvSpPr/>
          <p:nvPr/>
        </p:nvSpPr>
        <p:spPr bwMode="auto">
          <a:xfrm>
            <a:off x="1092530" y="1901484"/>
            <a:ext cx="3135086" cy="2190997"/>
          </a:xfrm>
          <a:custGeom>
            <a:avLst/>
            <a:gdLst>
              <a:gd name="connsiteX0" fmla="*/ 0 w 3135086"/>
              <a:gd name="connsiteY0" fmla="*/ 0 h 2190997"/>
              <a:gd name="connsiteX1" fmla="*/ 0 w 3135086"/>
              <a:gd name="connsiteY1" fmla="*/ 2190997 h 2190997"/>
              <a:gd name="connsiteX2" fmla="*/ 3135086 w 3135086"/>
              <a:gd name="connsiteY2" fmla="*/ 2190997 h 2190997"/>
            </a:gdLst>
            <a:ahLst/>
            <a:cxnLst>
              <a:cxn ang="0">
                <a:pos x="connsiteX0" y="connsiteY0"/>
              </a:cxn>
              <a:cxn ang="0">
                <a:pos x="connsiteX1" y="connsiteY1"/>
              </a:cxn>
              <a:cxn ang="0">
                <a:pos x="connsiteX2" y="connsiteY2"/>
              </a:cxn>
            </a:cxnLst>
            <a:rect l="l" t="t" r="r" b="b"/>
            <a:pathLst>
              <a:path w="3135086" h="2190997">
                <a:moveTo>
                  <a:pt x="0" y="0"/>
                </a:moveTo>
                <a:lnTo>
                  <a:pt x="0" y="2190997"/>
                </a:lnTo>
                <a:lnTo>
                  <a:pt x="3135086" y="2190997"/>
                </a:lnTo>
              </a:path>
            </a:pathLst>
          </a:custGeom>
          <a:noFill/>
          <a:ln w="28575">
            <a:solidFill>
              <a:schemeClr val="bg1"/>
            </a:solidFill>
            <a:miter lim="800000"/>
            <a:headEnd/>
            <a:tailEnd/>
          </a:ln>
        </p:spPr>
        <p:txBody>
          <a:bodyPr rtlCol="0" anchor="ctr"/>
          <a:lstStyle/>
          <a:p>
            <a:pPr algn="ctr"/>
            <a:endParaRPr lang="en-US" dirty="0"/>
          </a:p>
        </p:txBody>
      </p:sp>
      <p:sp>
        <p:nvSpPr>
          <p:cNvPr id="1024" name="TextBox 1023">
            <a:extLst>
              <a:ext uri="{FF2B5EF4-FFF2-40B4-BE49-F238E27FC236}">
                <a16:creationId xmlns:a16="http://schemas.microsoft.com/office/drawing/2014/main" id="{B1FC0635-8445-00B0-9A0F-F30869DDDC7C}"/>
              </a:ext>
            </a:extLst>
          </p:cNvPr>
          <p:cNvSpPr txBox="1"/>
          <p:nvPr/>
        </p:nvSpPr>
        <p:spPr bwMode="auto">
          <a:xfrm>
            <a:off x="7026061" y="1372071"/>
            <a:ext cx="2070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PFS by BICR (All Arms)</a:t>
            </a:r>
            <a:endParaRPr lang="en-US" sz="1600" dirty="0">
              <a:solidFill>
                <a:schemeClr val="bg1"/>
              </a:solidFill>
              <a:latin typeface="Calibri" panose="020F0502020204030204" pitchFamily="34" charset="0"/>
            </a:endParaRPr>
          </a:p>
        </p:txBody>
      </p:sp>
      <p:sp>
        <p:nvSpPr>
          <p:cNvPr id="1025" name="TextBox 1024">
            <a:extLst>
              <a:ext uri="{FF2B5EF4-FFF2-40B4-BE49-F238E27FC236}">
                <a16:creationId xmlns:a16="http://schemas.microsoft.com/office/drawing/2014/main" id="{D27A9DAB-9FB6-FDD7-244B-9DDB3D121211}"/>
              </a:ext>
            </a:extLst>
          </p:cNvPr>
          <p:cNvSpPr txBox="1"/>
          <p:nvPr/>
        </p:nvSpPr>
        <p:spPr bwMode="auto">
          <a:xfrm rot="16200000">
            <a:off x="5186283" y="3092664"/>
            <a:ext cx="20068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Probability of PFS (%)</a:t>
            </a:r>
          </a:p>
        </p:txBody>
      </p:sp>
      <p:sp>
        <p:nvSpPr>
          <p:cNvPr id="1027" name="TextBox 1026">
            <a:extLst>
              <a:ext uri="{FF2B5EF4-FFF2-40B4-BE49-F238E27FC236}">
                <a16:creationId xmlns:a16="http://schemas.microsoft.com/office/drawing/2014/main" id="{78EDAB61-95A4-6CBE-373E-5462BEE8AC55}"/>
              </a:ext>
            </a:extLst>
          </p:cNvPr>
          <p:cNvSpPr txBox="1"/>
          <p:nvPr/>
        </p:nvSpPr>
        <p:spPr bwMode="auto">
          <a:xfrm>
            <a:off x="8336515" y="4241482"/>
            <a:ext cx="474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Mo</a:t>
            </a:r>
          </a:p>
        </p:txBody>
      </p:sp>
      <p:cxnSp>
        <p:nvCxnSpPr>
          <p:cNvPr id="1030" name="Straight Connector 1029">
            <a:extLst>
              <a:ext uri="{FF2B5EF4-FFF2-40B4-BE49-F238E27FC236}">
                <a16:creationId xmlns:a16="http://schemas.microsoft.com/office/drawing/2014/main" id="{B1CC85F7-8F7C-355D-B4D5-5DD4307FA95F}"/>
              </a:ext>
            </a:extLst>
          </p:cNvPr>
          <p:cNvCxnSpPr>
            <a:cxnSpLocks/>
          </p:cNvCxnSpPr>
          <p:nvPr/>
        </p:nvCxnSpPr>
        <p:spPr bwMode="auto">
          <a:xfrm>
            <a:off x="6791451" y="4074113"/>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1031" name="Straight Connector 1030">
            <a:extLst>
              <a:ext uri="{FF2B5EF4-FFF2-40B4-BE49-F238E27FC236}">
                <a16:creationId xmlns:a16="http://schemas.microsoft.com/office/drawing/2014/main" id="{BCD09395-481B-E250-4C94-8DB2064C346F}"/>
              </a:ext>
            </a:extLst>
          </p:cNvPr>
          <p:cNvCxnSpPr>
            <a:cxnSpLocks/>
          </p:cNvCxnSpPr>
          <p:nvPr/>
        </p:nvCxnSpPr>
        <p:spPr bwMode="auto">
          <a:xfrm>
            <a:off x="7390793" y="4074896"/>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1032" name="Straight Connector 1031">
            <a:extLst>
              <a:ext uri="{FF2B5EF4-FFF2-40B4-BE49-F238E27FC236}">
                <a16:creationId xmlns:a16="http://schemas.microsoft.com/office/drawing/2014/main" id="{433C20A3-928D-4C50-029E-6FE56B37E6F3}"/>
              </a:ext>
            </a:extLst>
          </p:cNvPr>
          <p:cNvCxnSpPr>
            <a:cxnSpLocks/>
          </p:cNvCxnSpPr>
          <p:nvPr/>
        </p:nvCxnSpPr>
        <p:spPr bwMode="auto">
          <a:xfrm>
            <a:off x="7999862" y="4074113"/>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1033" name="Straight Connector 1032">
            <a:extLst>
              <a:ext uri="{FF2B5EF4-FFF2-40B4-BE49-F238E27FC236}">
                <a16:creationId xmlns:a16="http://schemas.microsoft.com/office/drawing/2014/main" id="{C58DE173-7FA8-35AE-2096-10F9C66FEA22}"/>
              </a:ext>
            </a:extLst>
          </p:cNvPr>
          <p:cNvCxnSpPr>
            <a:cxnSpLocks/>
          </p:cNvCxnSpPr>
          <p:nvPr/>
        </p:nvCxnSpPr>
        <p:spPr bwMode="auto">
          <a:xfrm>
            <a:off x="8592718" y="4074896"/>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1034" name="Straight Connector 1033">
            <a:extLst>
              <a:ext uri="{FF2B5EF4-FFF2-40B4-BE49-F238E27FC236}">
                <a16:creationId xmlns:a16="http://schemas.microsoft.com/office/drawing/2014/main" id="{601ACA3F-AE8C-CD9B-BE77-0647B67F6A8E}"/>
              </a:ext>
            </a:extLst>
          </p:cNvPr>
          <p:cNvCxnSpPr>
            <a:cxnSpLocks/>
          </p:cNvCxnSpPr>
          <p:nvPr/>
        </p:nvCxnSpPr>
        <p:spPr bwMode="auto">
          <a:xfrm>
            <a:off x="9192060" y="4074112"/>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1035" name="Straight Connector 1034">
            <a:extLst>
              <a:ext uri="{FF2B5EF4-FFF2-40B4-BE49-F238E27FC236}">
                <a16:creationId xmlns:a16="http://schemas.microsoft.com/office/drawing/2014/main" id="{68B87238-7723-216C-58C1-ED6EF3FF1A0E}"/>
              </a:ext>
            </a:extLst>
          </p:cNvPr>
          <p:cNvCxnSpPr>
            <a:cxnSpLocks/>
          </p:cNvCxnSpPr>
          <p:nvPr/>
        </p:nvCxnSpPr>
        <p:spPr bwMode="auto">
          <a:xfrm>
            <a:off x="9791404" y="4074895"/>
            <a:ext cx="0" cy="87223"/>
          </a:xfrm>
          <a:prstGeom prst="line">
            <a:avLst/>
          </a:prstGeom>
          <a:noFill/>
          <a:ln w="28575" cap="flat" cmpd="sng" algn="ctr">
            <a:solidFill>
              <a:schemeClr val="bg1"/>
            </a:solidFill>
            <a:prstDash val="solid"/>
            <a:round/>
            <a:headEnd type="none" w="med" len="med"/>
            <a:tailEnd type="none" w="med" len="med"/>
          </a:ln>
          <a:effectLst/>
        </p:spPr>
      </p:cxnSp>
      <p:grpSp>
        <p:nvGrpSpPr>
          <p:cNvPr id="1036" name="Group 1035">
            <a:extLst>
              <a:ext uri="{FF2B5EF4-FFF2-40B4-BE49-F238E27FC236}">
                <a16:creationId xmlns:a16="http://schemas.microsoft.com/office/drawing/2014/main" id="{22A95A0A-6E41-224A-9286-57DF481183A2}"/>
              </a:ext>
            </a:extLst>
          </p:cNvPr>
          <p:cNvGrpSpPr/>
          <p:nvPr/>
        </p:nvGrpSpPr>
        <p:grpSpPr>
          <a:xfrm>
            <a:off x="6712868" y="2252530"/>
            <a:ext cx="78582" cy="1821581"/>
            <a:chOff x="936401" y="1921396"/>
            <a:chExt cx="635552" cy="2273059"/>
          </a:xfrm>
        </p:grpSpPr>
        <p:cxnSp>
          <p:nvCxnSpPr>
            <p:cNvPr id="1037" name="Straight Connector 1036">
              <a:extLst>
                <a:ext uri="{FF2B5EF4-FFF2-40B4-BE49-F238E27FC236}">
                  <a16:creationId xmlns:a16="http://schemas.microsoft.com/office/drawing/2014/main" id="{6CEE42B9-9273-CB48-0AAF-A4BAE77578EE}"/>
                </a:ext>
              </a:extLst>
            </p:cNvPr>
            <p:cNvCxnSpPr>
              <a:cxnSpLocks/>
            </p:cNvCxnSpPr>
            <p:nvPr/>
          </p:nvCxnSpPr>
          <p:spPr bwMode="auto">
            <a:xfrm>
              <a:off x="936401" y="1921396"/>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1038" name="Straight Connector 1037">
              <a:extLst>
                <a:ext uri="{FF2B5EF4-FFF2-40B4-BE49-F238E27FC236}">
                  <a16:creationId xmlns:a16="http://schemas.microsoft.com/office/drawing/2014/main" id="{8D7CD6A5-CBD5-919E-9127-FA897D13794C}"/>
                </a:ext>
              </a:extLst>
            </p:cNvPr>
            <p:cNvCxnSpPr>
              <a:cxnSpLocks/>
            </p:cNvCxnSpPr>
            <p:nvPr/>
          </p:nvCxnSpPr>
          <p:spPr bwMode="auto">
            <a:xfrm>
              <a:off x="936401" y="2376008"/>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1039" name="Straight Connector 1038">
              <a:extLst>
                <a:ext uri="{FF2B5EF4-FFF2-40B4-BE49-F238E27FC236}">
                  <a16:creationId xmlns:a16="http://schemas.microsoft.com/office/drawing/2014/main" id="{2155A89A-34B3-71F8-8972-DDF3E1C22AB0}"/>
                </a:ext>
              </a:extLst>
            </p:cNvPr>
            <p:cNvCxnSpPr>
              <a:cxnSpLocks/>
            </p:cNvCxnSpPr>
            <p:nvPr/>
          </p:nvCxnSpPr>
          <p:spPr bwMode="auto">
            <a:xfrm>
              <a:off x="936401" y="2830620"/>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1040" name="Straight Connector 1039">
              <a:extLst>
                <a:ext uri="{FF2B5EF4-FFF2-40B4-BE49-F238E27FC236}">
                  <a16:creationId xmlns:a16="http://schemas.microsoft.com/office/drawing/2014/main" id="{4EB76B17-6BEB-164F-DE72-5AA1F8075DDA}"/>
                </a:ext>
              </a:extLst>
            </p:cNvPr>
            <p:cNvCxnSpPr>
              <a:cxnSpLocks/>
            </p:cNvCxnSpPr>
            <p:nvPr/>
          </p:nvCxnSpPr>
          <p:spPr bwMode="auto">
            <a:xfrm>
              <a:off x="936401" y="3285232"/>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1041" name="Straight Connector 1040">
              <a:extLst>
                <a:ext uri="{FF2B5EF4-FFF2-40B4-BE49-F238E27FC236}">
                  <a16:creationId xmlns:a16="http://schemas.microsoft.com/office/drawing/2014/main" id="{E8F03D86-4C88-0115-DEFC-07A665A6FACE}"/>
                </a:ext>
              </a:extLst>
            </p:cNvPr>
            <p:cNvCxnSpPr>
              <a:cxnSpLocks/>
            </p:cNvCxnSpPr>
            <p:nvPr/>
          </p:nvCxnSpPr>
          <p:spPr bwMode="auto">
            <a:xfrm>
              <a:off x="936401" y="3739844"/>
              <a:ext cx="635552" cy="0"/>
            </a:xfrm>
            <a:prstGeom prst="line">
              <a:avLst/>
            </a:prstGeom>
            <a:noFill/>
            <a:ln w="28575" cap="flat" cmpd="sng" algn="ctr">
              <a:solidFill>
                <a:schemeClr val="bg1"/>
              </a:solidFill>
              <a:prstDash val="solid"/>
              <a:round/>
              <a:headEnd type="none" w="med" len="med"/>
              <a:tailEnd type="none" w="med" len="med"/>
            </a:ln>
            <a:effectLst/>
          </p:spPr>
        </p:cxnSp>
        <p:cxnSp>
          <p:nvCxnSpPr>
            <p:cNvPr id="1042" name="Straight Connector 1041">
              <a:extLst>
                <a:ext uri="{FF2B5EF4-FFF2-40B4-BE49-F238E27FC236}">
                  <a16:creationId xmlns:a16="http://schemas.microsoft.com/office/drawing/2014/main" id="{77476B4A-33EA-A48B-9961-394BF182B785}"/>
                </a:ext>
              </a:extLst>
            </p:cNvPr>
            <p:cNvCxnSpPr>
              <a:cxnSpLocks/>
            </p:cNvCxnSpPr>
            <p:nvPr/>
          </p:nvCxnSpPr>
          <p:spPr bwMode="auto">
            <a:xfrm>
              <a:off x="936401" y="4194455"/>
              <a:ext cx="635552" cy="0"/>
            </a:xfrm>
            <a:prstGeom prst="line">
              <a:avLst/>
            </a:prstGeom>
            <a:noFill/>
            <a:ln w="28575" cap="flat" cmpd="sng" algn="ctr">
              <a:solidFill>
                <a:schemeClr val="bg1"/>
              </a:solidFill>
              <a:prstDash val="solid"/>
              <a:round/>
              <a:headEnd type="none" w="med" len="med"/>
              <a:tailEnd type="none" w="med" len="med"/>
            </a:ln>
            <a:effectLst/>
          </p:spPr>
        </p:cxnSp>
      </p:grpSp>
      <p:grpSp>
        <p:nvGrpSpPr>
          <p:cNvPr id="1043" name="Group 1042">
            <a:extLst>
              <a:ext uri="{FF2B5EF4-FFF2-40B4-BE49-F238E27FC236}">
                <a16:creationId xmlns:a16="http://schemas.microsoft.com/office/drawing/2014/main" id="{0DFBD009-631D-6A65-8137-AE754D15E850}"/>
              </a:ext>
            </a:extLst>
          </p:cNvPr>
          <p:cNvGrpSpPr/>
          <p:nvPr/>
        </p:nvGrpSpPr>
        <p:grpSpPr>
          <a:xfrm>
            <a:off x="6313865" y="2111621"/>
            <a:ext cx="458779" cy="2124171"/>
            <a:chOff x="782513" y="1157350"/>
            <a:chExt cx="458779" cy="3186231"/>
          </a:xfrm>
        </p:grpSpPr>
        <p:sp>
          <p:nvSpPr>
            <p:cNvPr id="1044" name="TextBox 1043">
              <a:extLst>
                <a:ext uri="{FF2B5EF4-FFF2-40B4-BE49-F238E27FC236}">
                  <a16:creationId xmlns:a16="http://schemas.microsoft.com/office/drawing/2014/main" id="{42CD67F3-C38B-1576-C8B0-2638280EDC23}"/>
                </a:ext>
              </a:extLst>
            </p:cNvPr>
            <p:cNvSpPr txBox="1"/>
            <p:nvPr/>
          </p:nvSpPr>
          <p:spPr bwMode="auto">
            <a:xfrm>
              <a:off x="782513" y="1157350"/>
              <a:ext cx="4587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1045" name="TextBox 1044">
              <a:extLst>
                <a:ext uri="{FF2B5EF4-FFF2-40B4-BE49-F238E27FC236}">
                  <a16:creationId xmlns:a16="http://schemas.microsoft.com/office/drawing/2014/main" id="{AAAEBE6C-0F40-D8A4-20B3-3C1DF308E157}"/>
                </a:ext>
              </a:extLst>
            </p:cNvPr>
            <p:cNvSpPr txBox="1"/>
            <p:nvPr/>
          </p:nvSpPr>
          <p:spPr bwMode="auto">
            <a:xfrm>
              <a:off x="873884" y="1731458"/>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1046" name="TextBox 1045">
              <a:extLst>
                <a:ext uri="{FF2B5EF4-FFF2-40B4-BE49-F238E27FC236}">
                  <a16:creationId xmlns:a16="http://schemas.microsoft.com/office/drawing/2014/main" id="{F812BABB-45BB-8748-EC9A-F96155092B94}"/>
                </a:ext>
              </a:extLst>
            </p:cNvPr>
            <p:cNvSpPr txBox="1"/>
            <p:nvPr/>
          </p:nvSpPr>
          <p:spPr bwMode="auto">
            <a:xfrm>
              <a:off x="873884" y="230473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1047" name="TextBox 1046">
              <a:extLst>
                <a:ext uri="{FF2B5EF4-FFF2-40B4-BE49-F238E27FC236}">
                  <a16:creationId xmlns:a16="http://schemas.microsoft.com/office/drawing/2014/main" id="{2737F235-ABA6-9501-29D6-6B11BBC1CEA1}"/>
                </a:ext>
              </a:extLst>
            </p:cNvPr>
            <p:cNvSpPr txBox="1"/>
            <p:nvPr/>
          </p:nvSpPr>
          <p:spPr bwMode="auto">
            <a:xfrm>
              <a:off x="873884" y="288134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1048" name="TextBox 1047">
              <a:extLst>
                <a:ext uri="{FF2B5EF4-FFF2-40B4-BE49-F238E27FC236}">
                  <a16:creationId xmlns:a16="http://schemas.microsoft.com/office/drawing/2014/main" id="{ED1D896D-4815-30E2-2BC6-3BC005DF15FF}"/>
                </a:ext>
              </a:extLst>
            </p:cNvPr>
            <p:cNvSpPr txBox="1"/>
            <p:nvPr/>
          </p:nvSpPr>
          <p:spPr bwMode="auto">
            <a:xfrm>
              <a:off x="873884" y="345341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1049" name="TextBox 1048">
              <a:extLst>
                <a:ext uri="{FF2B5EF4-FFF2-40B4-BE49-F238E27FC236}">
                  <a16:creationId xmlns:a16="http://schemas.microsoft.com/office/drawing/2014/main" id="{49ADC8FE-C711-0F3C-4C6B-54C731783D0B}"/>
                </a:ext>
              </a:extLst>
            </p:cNvPr>
            <p:cNvSpPr txBox="1"/>
            <p:nvPr/>
          </p:nvSpPr>
          <p:spPr bwMode="auto">
            <a:xfrm>
              <a:off x="965255" y="4035804"/>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grpSp>
      <p:grpSp>
        <p:nvGrpSpPr>
          <p:cNvPr id="1050" name="Group 1049">
            <a:extLst>
              <a:ext uri="{FF2B5EF4-FFF2-40B4-BE49-F238E27FC236}">
                <a16:creationId xmlns:a16="http://schemas.microsoft.com/office/drawing/2014/main" id="{EFCE5B75-4C5A-6AF4-4798-CD29F8F55A5E}"/>
              </a:ext>
            </a:extLst>
          </p:cNvPr>
          <p:cNvGrpSpPr/>
          <p:nvPr/>
        </p:nvGrpSpPr>
        <p:grpSpPr>
          <a:xfrm>
            <a:off x="6656365" y="4090618"/>
            <a:ext cx="3311028" cy="307777"/>
            <a:chOff x="1079624" y="4229100"/>
            <a:chExt cx="3311028" cy="307777"/>
          </a:xfrm>
        </p:grpSpPr>
        <p:sp>
          <p:nvSpPr>
            <p:cNvPr id="1051" name="TextBox 1050">
              <a:extLst>
                <a:ext uri="{FF2B5EF4-FFF2-40B4-BE49-F238E27FC236}">
                  <a16:creationId xmlns:a16="http://schemas.microsoft.com/office/drawing/2014/main" id="{3002EA2F-2E46-5C76-B047-7C62AC2DFBEE}"/>
                </a:ext>
              </a:extLst>
            </p:cNvPr>
            <p:cNvSpPr txBox="1"/>
            <p:nvPr/>
          </p:nvSpPr>
          <p:spPr bwMode="auto">
            <a:xfrm>
              <a:off x="1079624" y="42291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052" name="TextBox 1051">
              <a:extLst>
                <a:ext uri="{FF2B5EF4-FFF2-40B4-BE49-F238E27FC236}">
                  <a16:creationId xmlns:a16="http://schemas.microsoft.com/office/drawing/2014/main" id="{7D27F919-A783-11B4-6907-ABD6CCC89662}"/>
                </a:ext>
              </a:extLst>
            </p:cNvPr>
            <p:cNvSpPr txBox="1"/>
            <p:nvPr/>
          </p:nvSpPr>
          <p:spPr bwMode="auto">
            <a:xfrm>
              <a:off x="1676384" y="4229100"/>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a:t>
              </a:r>
            </a:p>
          </p:txBody>
        </p:sp>
        <p:sp>
          <p:nvSpPr>
            <p:cNvPr id="1053" name="TextBox 1052">
              <a:extLst>
                <a:ext uri="{FF2B5EF4-FFF2-40B4-BE49-F238E27FC236}">
                  <a16:creationId xmlns:a16="http://schemas.microsoft.com/office/drawing/2014/main" id="{668F83DA-C671-18AB-882E-2D05FF6B29CB}"/>
                </a:ext>
              </a:extLst>
            </p:cNvPr>
            <p:cNvSpPr txBox="1"/>
            <p:nvPr/>
          </p:nvSpPr>
          <p:spPr bwMode="auto">
            <a:xfrm>
              <a:off x="2236778"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1054" name="TextBox 1053">
              <a:extLst>
                <a:ext uri="{FF2B5EF4-FFF2-40B4-BE49-F238E27FC236}">
                  <a16:creationId xmlns:a16="http://schemas.microsoft.com/office/drawing/2014/main" id="{8CACBC68-463B-5F20-68FB-84B27C0F8BDF}"/>
                </a:ext>
              </a:extLst>
            </p:cNvPr>
            <p:cNvSpPr txBox="1"/>
            <p:nvPr/>
          </p:nvSpPr>
          <p:spPr bwMode="auto">
            <a:xfrm>
              <a:off x="2832977"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18</a:t>
              </a:r>
            </a:p>
          </p:txBody>
        </p:sp>
        <p:sp>
          <p:nvSpPr>
            <p:cNvPr id="1055" name="TextBox 1054">
              <a:extLst>
                <a:ext uri="{FF2B5EF4-FFF2-40B4-BE49-F238E27FC236}">
                  <a16:creationId xmlns:a16="http://schemas.microsoft.com/office/drawing/2014/main" id="{42216AE2-5A98-45F5-2086-42514E38F1DE}"/>
                </a:ext>
              </a:extLst>
            </p:cNvPr>
            <p:cNvSpPr txBox="1"/>
            <p:nvPr/>
          </p:nvSpPr>
          <p:spPr bwMode="auto">
            <a:xfrm>
              <a:off x="3416294"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1056" name="TextBox 1055">
              <a:extLst>
                <a:ext uri="{FF2B5EF4-FFF2-40B4-BE49-F238E27FC236}">
                  <a16:creationId xmlns:a16="http://schemas.microsoft.com/office/drawing/2014/main" id="{5DCC03AF-42E2-FEDD-B4FE-50785A6994C1}"/>
                </a:ext>
              </a:extLst>
            </p:cNvPr>
            <p:cNvSpPr txBox="1"/>
            <p:nvPr/>
          </p:nvSpPr>
          <p:spPr bwMode="auto">
            <a:xfrm>
              <a:off x="4023244" y="42291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30</a:t>
              </a:r>
            </a:p>
          </p:txBody>
        </p:sp>
      </p:grpSp>
      <p:sp>
        <p:nvSpPr>
          <p:cNvPr id="1060" name="TextBox 1059">
            <a:extLst>
              <a:ext uri="{FF2B5EF4-FFF2-40B4-BE49-F238E27FC236}">
                <a16:creationId xmlns:a16="http://schemas.microsoft.com/office/drawing/2014/main" id="{275AF1E1-8EF8-3D16-B6A5-9C2DE6C12849}"/>
              </a:ext>
            </a:extLst>
          </p:cNvPr>
          <p:cNvSpPr txBox="1"/>
          <p:nvPr/>
        </p:nvSpPr>
        <p:spPr bwMode="auto">
          <a:xfrm>
            <a:off x="10200554" y="408759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36</a:t>
            </a:r>
          </a:p>
        </p:txBody>
      </p:sp>
      <p:sp>
        <p:nvSpPr>
          <p:cNvPr id="1061" name="TextBox 1060">
            <a:extLst>
              <a:ext uri="{FF2B5EF4-FFF2-40B4-BE49-F238E27FC236}">
                <a16:creationId xmlns:a16="http://schemas.microsoft.com/office/drawing/2014/main" id="{C7581F45-EA5D-751B-E2CA-9AC9BEBA7BD0}"/>
              </a:ext>
            </a:extLst>
          </p:cNvPr>
          <p:cNvSpPr txBox="1"/>
          <p:nvPr/>
        </p:nvSpPr>
        <p:spPr bwMode="auto">
          <a:xfrm>
            <a:off x="10807504" y="408759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42</a:t>
            </a:r>
          </a:p>
        </p:txBody>
      </p:sp>
      <p:cxnSp>
        <p:nvCxnSpPr>
          <p:cNvPr id="1062" name="Straight Connector 1061">
            <a:extLst>
              <a:ext uri="{FF2B5EF4-FFF2-40B4-BE49-F238E27FC236}">
                <a16:creationId xmlns:a16="http://schemas.microsoft.com/office/drawing/2014/main" id="{E28CA4F7-EDAF-A431-5292-D01EEBA792DB}"/>
              </a:ext>
            </a:extLst>
          </p:cNvPr>
          <p:cNvCxnSpPr>
            <a:cxnSpLocks/>
          </p:cNvCxnSpPr>
          <p:nvPr/>
        </p:nvCxnSpPr>
        <p:spPr bwMode="auto">
          <a:xfrm>
            <a:off x="10388034" y="4074112"/>
            <a:ext cx="0" cy="87223"/>
          </a:xfrm>
          <a:prstGeom prst="line">
            <a:avLst/>
          </a:prstGeom>
          <a:noFill/>
          <a:ln w="28575" cap="flat" cmpd="sng" algn="ctr">
            <a:solidFill>
              <a:schemeClr val="bg1"/>
            </a:solidFill>
            <a:prstDash val="solid"/>
            <a:round/>
            <a:headEnd type="none" w="med" len="med"/>
            <a:tailEnd type="none" w="med" len="med"/>
          </a:ln>
          <a:effectLst/>
        </p:spPr>
      </p:cxnSp>
      <p:cxnSp>
        <p:nvCxnSpPr>
          <p:cNvPr id="1063" name="Straight Connector 1062">
            <a:extLst>
              <a:ext uri="{FF2B5EF4-FFF2-40B4-BE49-F238E27FC236}">
                <a16:creationId xmlns:a16="http://schemas.microsoft.com/office/drawing/2014/main" id="{5349A0A2-5195-D161-C765-995369897454}"/>
              </a:ext>
            </a:extLst>
          </p:cNvPr>
          <p:cNvCxnSpPr>
            <a:cxnSpLocks/>
          </p:cNvCxnSpPr>
          <p:nvPr/>
        </p:nvCxnSpPr>
        <p:spPr bwMode="auto">
          <a:xfrm>
            <a:off x="10987907" y="4074112"/>
            <a:ext cx="0" cy="87223"/>
          </a:xfrm>
          <a:prstGeom prst="line">
            <a:avLst/>
          </a:prstGeom>
          <a:noFill/>
          <a:ln w="28575" cap="flat" cmpd="sng" algn="ctr">
            <a:solidFill>
              <a:schemeClr val="bg1"/>
            </a:solidFill>
            <a:prstDash val="solid"/>
            <a:round/>
            <a:headEnd type="none" w="med" len="med"/>
            <a:tailEnd type="none" w="med" len="med"/>
          </a:ln>
          <a:effectLst/>
        </p:spPr>
      </p:cxnSp>
      <p:grpSp>
        <p:nvGrpSpPr>
          <p:cNvPr id="1064" name="Group 1063">
            <a:extLst>
              <a:ext uri="{FF2B5EF4-FFF2-40B4-BE49-F238E27FC236}">
                <a16:creationId xmlns:a16="http://schemas.microsoft.com/office/drawing/2014/main" id="{052973E4-F9FB-7C24-26C6-868C1B2FE386}"/>
              </a:ext>
            </a:extLst>
          </p:cNvPr>
          <p:cNvGrpSpPr/>
          <p:nvPr/>
        </p:nvGrpSpPr>
        <p:grpSpPr>
          <a:xfrm>
            <a:off x="6583004" y="4556981"/>
            <a:ext cx="3331066" cy="646331"/>
            <a:chOff x="1007489" y="4229100"/>
            <a:chExt cx="3331066" cy="646331"/>
          </a:xfrm>
        </p:grpSpPr>
        <p:sp>
          <p:nvSpPr>
            <p:cNvPr id="1065" name="TextBox 1064">
              <a:extLst>
                <a:ext uri="{FF2B5EF4-FFF2-40B4-BE49-F238E27FC236}">
                  <a16:creationId xmlns:a16="http://schemas.microsoft.com/office/drawing/2014/main" id="{1BAFF1FF-AABA-AD40-50CD-517759A73927}"/>
                </a:ext>
              </a:extLst>
            </p:cNvPr>
            <p:cNvSpPr txBox="1"/>
            <p:nvPr/>
          </p:nvSpPr>
          <p:spPr bwMode="auto">
            <a:xfrm>
              <a:off x="1007489" y="4229100"/>
              <a:ext cx="4203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158</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236</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243</a:t>
              </a:r>
            </a:p>
          </p:txBody>
        </p:sp>
        <p:sp>
          <p:nvSpPr>
            <p:cNvPr id="1066" name="TextBox 1065">
              <a:extLst>
                <a:ext uri="{FF2B5EF4-FFF2-40B4-BE49-F238E27FC236}">
                  <a16:creationId xmlns:a16="http://schemas.microsoft.com/office/drawing/2014/main" id="{6CBED2FD-2F3E-6E92-F2EE-195E7011CA12}"/>
                </a:ext>
              </a:extLst>
            </p:cNvPr>
            <p:cNvSpPr txBox="1"/>
            <p:nvPr/>
          </p:nvSpPr>
          <p:spPr bwMode="auto">
            <a:xfrm>
              <a:off x="1604248" y="4229100"/>
              <a:ext cx="4203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60</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156</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100</a:t>
              </a:r>
            </a:p>
          </p:txBody>
        </p:sp>
        <p:sp>
          <p:nvSpPr>
            <p:cNvPr id="1067" name="TextBox 1066">
              <a:extLst>
                <a:ext uri="{FF2B5EF4-FFF2-40B4-BE49-F238E27FC236}">
                  <a16:creationId xmlns:a16="http://schemas.microsoft.com/office/drawing/2014/main" id="{C707FFD8-915F-D943-1E6F-26C4D23F75E1}"/>
                </a:ext>
              </a:extLst>
            </p:cNvPr>
            <p:cNvSpPr txBox="1"/>
            <p:nvPr/>
          </p:nvSpPr>
          <p:spPr bwMode="auto">
            <a:xfrm>
              <a:off x="2249602" y="4229100"/>
              <a:ext cx="341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24</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96</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34</a:t>
              </a:r>
            </a:p>
          </p:txBody>
        </p:sp>
        <p:sp>
          <p:nvSpPr>
            <p:cNvPr id="1068" name="TextBox 1067">
              <a:extLst>
                <a:ext uri="{FF2B5EF4-FFF2-40B4-BE49-F238E27FC236}">
                  <a16:creationId xmlns:a16="http://schemas.microsoft.com/office/drawing/2014/main" id="{D5CD0232-79FD-7616-0410-CCD3AEA7A7F3}"/>
                </a:ext>
              </a:extLst>
            </p:cNvPr>
            <p:cNvSpPr txBox="1"/>
            <p:nvPr/>
          </p:nvSpPr>
          <p:spPr bwMode="auto">
            <a:xfrm>
              <a:off x="2845801" y="4229100"/>
              <a:ext cx="341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12</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39</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11</a:t>
              </a:r>
            </a:p>
          </p:txBody>
        </p:sp>
        <p:sp>
          <p:nvSpPr>
            <p:cNvPr id="1069" name="TextBox 1068">
              <a:extLst>
                <a:ext uri="{FF2B5EF4-FFF2-40B4-BE49-F238E27FC236}">
                  <a16:creationId xmlns:a16="http://schemas.microsoft.com/office/drawing/2014/main" id="{57286546-B85B-84A4-5538-EBC0E7FC3D1D}"/>
                </a:ext>
              </a:extLst>
            </p:cNvPr>
            <p:cNvSpPr txBox="1"/>
            <p:nvPr/>
          </p:nvSpPr>
          <p:spPr bwMode="auto">
            <a:xfrm>
              <a:off x="3429118" y="4229100"/>
              <a:ext cx="341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16</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3</a:t>
              </a:r>
            </a:p>
          </p:txBody>
        </p:sp>
        <p:sp>
          <p:nvSpPr>
            <p:cNvPr id="1070" name="TextBox 1069">
              <a:extLst>
                <a:ext uri="{FF2B5EF4-FFF2-40B4-BE49-F238E27FC236}">
                  <a16:creationId xmlns:a16="http://schemas.microsoft.com/office/drawing/2014/main" id="{45F9499E-4901-4EEB-2991-21C9A4623C79}"/>
                </a:ext>
              </a:extLst>
            </p:cNvPr>
            <p:cNvSpPr txBox="1"/>
            <p:nvPr/>
          </p:nvSpPr>
          <p:spPr bwMode="auto">
            <a:xfrm>
              <a:off x="4075341" y="4229100"/>
              <a:ext cx="2632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4</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a:t>
              </a:r>
            </a:p>
          </p:txBody>
        </p:sp>
      </p:grpSp>
      <p:sp>
        <p:nvSpPr>
          <p:cNvPr id="1071" name="TextBox 1070">
            <a:extLst>
              <a:ext uri="{FF2B5EF4-FFF2-40B4-BE49-F238E27FC236}">
                <a16:creationId xmlns:a16="http://schemas.microsoft.com/office/drawing/2014/main" id="{44F7AE71-64FD-0C57-3C2D-08188CC761CB}"/>
              </a:ext>
            </a:extLst>
          </p:cNvPr>
          <p:cNvSpPr txBox="1"/>
          <p:nvPr/>
        </p:nvSpPr>
        <p:spPr bwMode="auto">
          <a:xfrm>
            <a:off x="10251425" y="4553955"/>
            <a:ext cx="2632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0</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0</a:t>
            </a:r>
          </a:p>
        </p:txBody>
      </p:sp>
      <p:sp>
        <p:nvSpPr>
          <p:cNvPr id="1072" name="TextBox 1071">
            <a:extLst>
              <a:ext uri="{FF2B5EF4-FFF2-40B4-BE49-F238E27FC236}">
                <a16:creationId xmlns:a16="http://schemas.microsoft.com/office/drawing/2014/main" id="{8F5BF3A2-4837-360B-2348-8DAE25ECB24E}"/>
              </a:ext>
            </a:extLst>
          </p:cNvPr>
          <p:cNvSpPr txBox="1"/>
          <p:nvPr/>
        </p:nvSpPr>
        <p:spPr bwMode="auto">
          <a:xfrm>
            <a:off x="5649321" y="4373511"/>
            <a:ext cx="1034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No at risk</a:t>
            </a:r>
            <a:br>
              <a:rPr lang="en-US" sz="1200" b="1" dirty="0">
                <a:solidFill>
                  <a:schemeClr val="bg1"/>
                </a:solidFill>
                <a:latin typeface="Calibri" panose="020F0502020204030204" pitchFamily="34" charset="0"/>
              </a:rPr>
            </a:br>
            <a:r>
              <a:rPr lang="en-US" sz="1200" b="1" dirty="0">
                <a:solidFill>
                  <a:schemeClr val="bg1"/>
                </a:solidFill>
                <a:latin typeface="Calibri" panose="020F0502020204030204" pitchFamily="34" charset="0"/>
              </a:rPr>
              <a:t>EC</a:t>
            </a:r>
            <a:br>
              <a:rPr lang="en-US" sz="1200" b="1" dirty="0">
                <a:solidFill>
                  <a:schemeClr val="bg1"/>
                </a:solidFill>
                <a:latin typeface="Calibri" panose="020F0502020204030204" pitchFamily="34" charset="0"/>
              </a:rPr>
            </a:br>
            <a:r>
              <a:rPr lang="en-US" sz="1200" b="1" dirty="0">
                <a:solidFill>
                  <a:schemeClr val="bg1"/>
                </a:solidFill>
                <a:latin typeface="Calibri" panose="020F0502020204030204" pitchFamily="34" charset="0"/>
              </a:rPr>
              <a:t>EC+mFOLFOX</a:t>
            </a:r>
            <a:br>
              <a:rPr lang="en-US" sz="1200" b="1" dirty="0">
                <a:solidFill>
                  <a:schemeClr val="bg1"/>
                </a:solidFill>
                <a:latin typeface="Calibri" panose="020F0502020204030204" pitchFamily="34" charset="0"/>
              </a:rPr>
            </a:br>
            <a:r>
              <a:rPr lang="en-US" sz="1200" b="1" dirty="0">
                <a:solidFill>
                  <a:schemeClr val="bg1"/>
                </a:solidFill>
                <a:latin typeface="Calibri" panose="020F0502020204030204" pitchFamily="34" charset="0"/>
              </a:rPr>
              <a:t>SoC</a:t>
            </a:r>
          </a:p>
        </p:txBody>
      </p:sp>
      <p:sp>
        <p:nvSpPr>
          <p:cNvPr id="1073" name="TextBox 1072">
            <a:extLst>
              <a:ext uri="{FF2B5EF4-FFF2-40B4-BE49-F238E27FC236}">
                <a16:creationId xmlns:a16="http://schemas.microsoft.com/office/drawing/2014/main" id="{1983652E-0C29-AC9D-633D-784F3734A207}"/>
              </a:ext>
            </a:extLst>
          </p:cNvPr>
          <p:cNvSpPr txBox="1"/>
          <p:nvPr/>
        </p:nvSpPr>
        <p:spPr bwMode="auto">
          <a:xfrm>
            <a:off x="9575094" y="3275111"/>
            <a:ext cx="12509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accent1"/>
                </a:solidFill>
                <a:latin typeface="Calibri" panose="020F0502020204030204" pitchFamily="34" charset="0"/>
              </a:rPr>
              <a:t>EC+mFOLFOX6</a:t>
            </a:r>
          </a:p>
        </p:txBody>
      </p:sp>
      <p:sp>
        <p:nvSpPr>
          <p:cNvPr id="1074" name="TextBox 1073">
            <a:extLst>
              <a:ext uri="{FF2B5EF4-FFF2-40B4-BE49-F238E27FC236}">
                <a16:creationId xmlns:a16="http://schemas.microsoft.com/office/drawing/2014/main" id="{0DD26EF0-70EC-0442-0D7F-6E1732F60AC1}"/>
              </a:ext>
            </a:extLst>
          </p:cNvPr>
          <p:cNvSpPr txBox="1"/>
          <p:nvPr/>
        </p:nvSpPr>
        <p:spPr bwMode="auto">
          <a:xfrm>
            <a:off x="9587116" y="3550614"/>
            <a:ext cx="457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accent3"/>
                </a:solidFill>
                <a:latin typeface="Calibri" panose="020F0502020204030204" pitchFamily="34" charset="0"/>
              </a:rPr>
              <a:t>SoC</a:t>
            </a:r>
          </a:p>
        </p:txBody>
      </p:sp>
      <p:sp>
        <p:nvSpPr>
          <p:cNvPr id="1075" name="TextBox 1074">
            <a:extLst>
              <a:ext uri="{FF2B5EF4-FFF2-40B4-BE49-F238E27FC236}">
                <a16:creationId xmlns:a16="http://schemas.microsoft.com/office/drawing/2014/main" id="{EEC64879-1D9D-04C4-0264-45E1A10B5904}"/>
              </a:ext>
            </a:extLst>
          </p:cNvPr>
          <p:cNvSpPr txBox="1"/>
          <p:nvPr/>
        </p:nvSpPr>
        <p:spPr bwMode="auto">
          <a:xfrm>
            <a:off x="9614353" y="3823303"/>
            <a:ext cx="3668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accent4"/>
                </a:solidFill>
                <a:latin typeface="Calibri" panose="020F0502020204030204" pitchFamily="34" charset="0"/>
              </a:rPr>
              <a:t>EC</a:t>
            </a:r>
          </a:p>
        </p:txBody>
      </p:sp>
      <p:pic>
        <p:nvPicPr>
          <p:cNvPr id="1078" name="Graphic 1077">
            <a:extLst>
              <a:ext uri="{FF2B5EF4-FFF2-40B4-BE49-F238E27FC236}">
                <a16:creationId xmlns:a16="http://schemas.microsoft.com/office/drawing/2014/main" id="{F37561D4-9EBC-108D-5B3B-5332A1B9BB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39731" y="2227827"/>
            <a:ext cx="3756776" cy="1624552"/>
          </a:xfrm>
          <a:prstGeom prst="rect">
            <a:avLst/>
          </a:prstGeom>
        </p:spPr>
      </p:pic>
      <p:pic>
        <p:nvPicPr>
          <p:cNvPr id="1080" name="Graphic 1079">
            <a:extLst>
              <a:ext uri="{FF2B5EF4-FFF2-40B4-BE49-F238E27FC236}">
                <a16:creationId xmlns:a16="http://schemas.microsoft.com/office/drawing/2014/main" id="{F77C88FD-6215-0A9B-8751-94E94A9238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48321" y="2224584"/>
            <a:ext cx="3766318" cy="1631700"/>
          </a:xfrm>
          <a:prstGeom prst="rect">
            <a:avLst/>
          </a:prstGeom>
        </p:spPr>
      </p:pic>
      <p:pic>
        <p:nvPicPr>
          <p:cNvPr id="1086" name="Graphic 1085">
            <a:extLst>
              <a:ext uri="{FF2B5EF4-FFF2-40B4-BE49-F238E27FC236}">
                <a16:creationId xmlns:a16="http://schemas.microsoft.com/office/drawing/2014/main" id="{3CCA2771-9203-23BC-56BE-08FF653382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78477" y="2251585"/>
            <a:ext cx="3530349" cy="1654318"/>
          </a:xfrm>
          <a:prstGeom prst="rect">
            <a:avLst/>
          </a:prstGeom>
        </p:spPr>
      </p:pic>
      <p:sp>
        <p:nvSpPr>
          <p:cNvPr id="1059" name="Freeform 1058">
            <a:extLst>
              <a:ext uri="{FF2B5EF4-FFF2-40B4-BE49-F238E27FC236}">
                <a16:creationId xmlns:a16="http://schemas.microsoft.com/office/drawing/2014/main" id="{BA75CB62-CC02-1B82-25AF-2CDE5112386D}"/>
              </a:ext>
            </a:extLst>
          </p:cNvPr>
          <p:cNvSpPr/>
          <p:nvPr/>
        </p:nvSpPr>
        <p:spPr bwMode="auto">
          <a:xfrm>
            <a:off x="6791451" y="2216372"/>
            <a:ext cx="4256430" cy="1858960"/>
          </a:xfrm>
          <a:custGeom>
            <a:avLst/>
            <a:gdLst>
              <a:gd name="connsiteX0" fmla="*/ 0 w 3646905"/>
              <a:gd name="connsiteY0" fmla="*/ 0 h 2887579"/>
              <a:gd name="connsiteX1" fmla="*/ 0 w 3646905"/>
              <a:gd name="connsiteY1" fmla="*/ 2887579 h 2887579"/>
              <a:gd name="connsiteX2" fmla="*/ 3646905 w 3646905"/>
              <a:gd name="connsiteY2" fmla="*/ 2887579 h 2887579"/>
            </a:gdLst>
            <a:ahLst/>
            <a:cxnLst>
              <a:cxn ang="0">
                <a:pos x="connsiteX0" y="connsiteY0"/>
              </a:cxn>
              <a:cxn ang="0">
                <a:pos x="connsiteX1" y="connsiteY1"/>
              </a:cxn>
              <a:cxn ang="0">
                <a:pos x="connsiteX2" y="connsiteY2"/>
              </a:cxn>
            </a:cxnLst>
            <a:rect l="l" t="t" r="r" b="b"/>
            <a:pathLst>
              <a:path w="3646905" h="2887579">
                <a:moveTo>
                  <a:pt x="0" y="0"/>
                </a:moveTo>
                <a:lnTo>
                  <a:pt x="0" y="2887579"/>
                </a:lnTo>
                <a:lnTo>
                  <a:pt x="3646905" y="2887579"/>
                </a:lnTo>
              </a:path>
            </a:pathLst>
          </a:custGeom>
          <a:noFill/>
          <a:ln w="28575">
            <a:solidFill>
              <a:schemeClr val="bg1"/>
            </a:solidFill>
            <a:miter lim="800000"/>
            <a:headEnd/>
            <a:tailEnd/>
          </a:ln>
        </p:spPr>
        <p:txBody>
          <a:bodyPr rtlCol="0" anchor="ctr"/>
          <a:lstStyle/>
          <a:p>
            <a:pPr algn="ctr"/>
            <a:endParaRPr lang="en-US" dirty="0"/>
          </a:p>
        </p:txBody>
      </p:sp>
      <p:graphicFrame>
        <p:nvGraphicFramePr>
          <p:cNvPr id="2" name="Table 1">
            <a:extLst>
              <a:ext uri="{FF2B5EF4-FFF2-40B4-BE49-F238E27FC236}">
                <a16:creationId xmlns:a16="http://schemas.microsoft.com/office/drawing/2014/main" id="{8E90914D-D5F1-8F32-212A-0A8E68FCF2EE}"/>
              </a:ext>
            </a:extLst>
          </p:cNvPr>
          <p:cNvGraphicFramePr>
            <a:graphicFrameLocks noGrp="1"/>
          </p:cNvGraphicFramePr>
          <p:nvPr>
            <p:extLst>
              <p:ext uri="{D42A27DB-BD31-4B8C-83A1-F6EECF244321}">
                <p14:modId xmlns:p14="http://schemas.microsoft.com/office/powerpoint/2010/main" val="2170054828"/>
              </p:ext>
            </p:extLst>
          </p:nvPr>
        </p:nvGraphicFramePr>
        <p:xfrm>
          <a:off x="9311524" y="1939524"/>
          <a:ext cx="2443215" cy="1315184"/>
        </p:xfrm>
        <a:graphic>
          <a:graphicData uri="http://schemas.openxmlformats.org/drawingml/2006/table">
            <a:tbl>
              <a:tblPr firstRow="1" bandRow="1"/>
              <a:tblGrid>
                <a:gridCol w="1163055">
                  <a:extLst>
                    <a:ext uri="{9D8B030D-6E8A-4147-A177-3AD203B41FA5}">
                      <a16:colId xmlns:a16="http://schemas.microsoft.com/office/drawing/2014/main" val="20000"/>
                    </a:ext>
                  </a:extLst>
                </a:gridCol>
                <a:gridCol w="1280160">
                  <a:extLst>
                    <a:ext uri="{9D8B030D-6E8A-4147-A177-3AD203B41FA5}">
                      <a16:colId xmlns:a16="http://schemas.microsoft.com/office/drawing/2014/main" val="20002"/>
                    </a:ext>
                  </a:extLst>
                </a:gridCol>
              </a:tblGrid>
              <a:tr h="87937">
                <a:tc>
                  <a:txBody>
                    <a:bodyPr/>
                    <a:lstStyle>
                      <a:lvl1pPr marL="0" algn="l" defTabSz="457200" rtl="0" eaLnBrk="1" latinLnBrk="0" hangingPunct="1">
                        <a:defRPr sz="1800" b="1" kern="1200">
                          <a:solidFill>
                            <a:schemeClr val="bg1"/>
                          </a:solidFill>
                          <a:latin typeface="Calibri"/>
                        </a:defRPr>
                      </a:lvl1pPr>
                      <a:lvl2pPr marL="457200" algn="l" defTabSz="457200" rtl="0" eaLnBrk="1" latinLnBrk="0" hangingPunct="1">
                        <a:defRPr sz="1800" b="1" kern="1200">
                          <a:solidFill>
                            <a:schemeClr val="bg1"/>
                          </a:solidFill>
                          <a:latin typeface="Calibri"/>
                        </a:defRPr>
                      </a:lvl2pPr>
                      <a:lvl3pPr marL="914400" algn="l" defTabSz="457200" rtl="0" eaLnBrk="1" latinLnBrk="0" hangingPunct="1">
                        <a:defRPr sz="1800" b="1" kern="1200">
                          <a:solidFill>
                            <a:schemeClr val="bg1"/>
                          </a:solidFill>
                          <a:latin typeface="Calibri"/>
                        </a:defRPr>
                      </a:lvl3pPr>
                      <a:lvl4pPr marL="1371600" algn="l" defTabSz="457200" rtl="0" eaLnBrk="1" latinLnBrk="0" hangingPunct="1">
                        <a:defRPr sz="1800" b="1" kern="1200">
                          <a:solidFill>
                            <a:schemeClr val="bg1"/>
                          </a:solidFill>
                          <a:latin typeface="Calibri"/>
                        </a:defRPr>
                      </a:lvl4pPr>
                      <a:lvl5pPr marL="1828800" algn="l" defTabSz="457200" rtl="0" eaLnBrk="1" latinLnBrk="0" hangingPunct="1">
                        <a:defRPr sz="1800" b="1" kern="1200">
                          <a:solidFill>
                            <a:schemeClr val="bg1"/>
                          </a:solidFill>
                          <a:latin typeface="Calibri"/>
                        </a:defRPr>
                      </a:lvl5pPr>
                      <a:lvl6pPr marL="2286000" algn="l" defTabSz="457200" rtl="0" eaLnBrk="1" latinLnBrk="0" hangingPunct="1">
                        <a:defRPr sz="1800" b="1" kern="1200">
                          <a:solidFill>
                            <a:schemeClr val="bg1"/>
                          </a:solidFill>
                          <a:latin typeface="Calibri"/>
                        </a:defRPr>
                      </a:lvl6pPr>
                      <a:lvl7pPr marL="2743200" algn="l" defTabSz="457200" rtl="0" eaLnBrk="1" latinLnBrk="0" hangingPunct="1">
                        <a:defRPr sz="1800" b="1" kern="1200">
                          <a:solidFill>
                            <a:schemeClr val="bg1"/>
                          </a:solidFill>
                          <a:latin typeface="Calibri"/>
                        </a:defRPr>
                      </a:lvl7pPr>
                      <a:lvl8pPr marL="3200400" algn="l" defTabSz="457200" rtl="0" eaLnBrk="1" latinLnBrk="0" hangingPunct="1">
                        <a:defRPr sz="1800" b="1" kern="1200">
                          <a:solidFill>
                            <a:schemeClr val="bg1"/>
                          </a:solidFill>
                          <a:latin typeface="Calibri"/>
                        </a:defRPr>
                      </a:lvl8pPr>
                      <a:lvl9pPr marL="3657600" algn="l" defTabSz="457200" rtl="0" eaLnBrk="1" latinLnBrk="0" hangingPunct="1">
                        <a:defRPr sz="1800" b="1" kern="1200">
                          <a:solidFill>
                            <a:schemeClr val="bg1"/>
                          </a:solidFill>
                          <a:latin typeface="Calibri"/>
                        </a:defRPr>
                      </a:lvl9pPr>
                    </a:lstStyle>
                    <a:p>
                      <a:pPr marL="0" marR="0">
                        <a:lnSpc>
                          <a:spcPct val="90000"/>
                        </a:lnSpc>
                        <a:spcBef>
                          <a:spcPts val="0"/>
                        </a:spcBef>
                        <a:spcAft>
                          <a:spcPts val="0"/>
                        </a:spcAft>
                      </a:pPr>
                      <a:endParaRPr lang="en-US" sz="1400" b="0" noProof="0" dirty="0">
                        <a:solidFill>
                          <a:schemeClr val="bg1"/>
                        </a:solidFill>
                        <a:effectLst/>
                        <a:latin typeface="Calibri" panose="020F0502020204030204" pitchFamily="34" charset="0"/>
                        <a:ea typeface="Calibri"/>
                        <a:cs typeface="Arial" panose="020B0604020202020204" pitchFamily="34" charset="0"/>
                      </a:endParaRPr>
                    </a:p>
                  </a:txBody>
                  <a:tcPr marL="56637" marR="10789" marT="16304" marB="16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bg1"/>
                          </a:solidFill>
                          <a:latin typeface="Calibri"/>
                        </a:defRPr>
                      </a:lvl1pPr>
                      <a:lvl2pPr marL="457200" algn="l" defTabSz="457200" rtl="0" eaLnBrk="1" latinLnBrk="0" hangingPunct="1">
                        <a:defRPr sz="1800" b="1" kern="1200">
                          <a:solidFill>
                            <a:schemeClr val="bg1"/>
                          </a:solidFill>
                          <a:latin typeface="Calibri"/>
                        </a:defRPr>
                      </a:lvl2pPr>
                      <a:lvl3pPr marL="914400" algn="l" defTabSz="457200" rtl="0" eaLnBrk="1" latinLnBrk="0" hangingPunct="1">
                        <a:defRPr sz="1800" b="1" kern="1200">
                          <a:solidFill>
                            <a:schemeClr val="bg1"/>
                          </a:solidFill>
                          <a:latin typeface="Calibri"/>
                        </a:defRPr>
                      </a:lvl3pPr>
                      <a:lvl4pPr marL="1371600" algn="l" defTabSz="457200" rtl="0" eaLnBrk="1" latinLnBrk="0" hangingPunct="1">
                        <a:defRPr sz="1800" b="1" kern="1200">
                          <a:solidFill>
                            <a:schemeClr val="bg1"/>
                          </a:solidFill>
                          <a:latin typeface="Calibri"/>
                        </a:defRPr>
                      </a:lvl4pPr>
                      <a:lvl5pPr marL="1828800" algn="l" defTabSz="457200" rtl="0" eaLnBrk="1" latinLnBrk="0" hangingPunct="1">
                        <a:defRPr sz="1800" b="1" kern="1200">
                          <a:solidFill>
                            <a:schemeClr val="bg1"/>
                          </a:solidFill>
                          <a:latin typeface="Calibri"/>
                        </a:defRPr>
                      </a:lvl5pPr>
                      <a:lvl6pPr marL="2286000" algn="l" defTabSz="457200" rtl="0" eaLnBrk="1" latinLnBrk="0" hangingPunct="1">
                        <a:defRPr sz="1800" b="1" kern="1200">
                          <a:solidFill>
                            <a:schemeClr val="bg1"/>
                          </a:solidFill>
                          <a:latin typeface="Calibri"/>
                        </a:defRPr>
                      </a:lvl6pPr>
                      <a:lvl7pPr marL="2743200" algn="l" defTabSz="457200" rtl="0" eaLnBrk="1" latinLnBrk="0" hangingPunct="1">
                        <a:defRPr sz="1800" b="1" kern="1200">
                          <a:solidFill>
                            <a:schemeClr val="bg1"/>
                          </a:solidFill>
                          <a:latin typeface="Calibri"/>
                        </a:defRPr>
                      </a:lvl7pPr>
                      <a:lvl8pPr marL="3200400" algn="l" defTabSz="457200" rtl="0" eaLnBrk="1" latinLnBrk="0" hangingPunct="1">
                        <a:defRPr sz="1800" b="1" kern="1200">
                          <a:solidFill>
                            <a:schemeClr val="bg1"/>
                          </a:solidFill>
                          <a:latin typeface="Calibri"/>
                        </a:defRPr>
                      </a:lvl8pPr>
                      <a:lvl9pPr marL="3657600" algn="l" defTabSz="457200" rtl="0" eaLnBrk="1" latinLnBrk="0" hangingPunct="1">
                        <a:defRPr sz="1800" b="1" kern="1200">
                          <a:solidFill>
                            <a:schemeClr val="bg1"/>
                          </a:solidFill>
                          <a:latin typeface="Calibri"/>
                        </a:defRPr>
                      </a:lvl9pPr>
                    </a:lstStyle>
                    <a:p>
                      <a:pPr marL="0" marR="0" algn="ctr">
                        <a:lnSpc>
                          <a:spcPct val="90000"/>
                        </a:lnSpc>
                        <a:spcBef>
                          <a:spcPts val="0"/>
                        </a:spcBef>
                        <a:spcAft>
                          <a:spcPts val="0"/>
                        </a:spcAft>
                      </a:pPr>
                      <a:r>
                        <a:rPr lang="en-US" sz="1400" b="1" noProof="0" dirty="0">
                          <a:solidFill>
                            <a:schemeClr val="bg1"/>
                          </a:solidFill>
                          <a:effectLst/>
                          <a:latin typeface="Calibri" panose="020F0502020204030204" pitchFamily="34" charset="0"/>
                          <a:ea typeface="Calibri"/>
                          <a:cs typeface="Arial" panose="020B0604020202020204" pitchFamily="34" charset="0"/>
                        </a:rPr>
                        <a:t>Median PFS, </a:t>
                      </a:r>
                    </a:p>
                    <a:p>
                      <a:pPr marL="0" marR="0" algn="ctr">
                        <a:lnSpc>
                          <a:spcPct val="90000"/>
                        </a:lnSpc>
                        <a:spcBef>
                          <a:spcPts val="0"/>
                        </a:spcBef>
                        <a:spcAft>
                          <a:spcPts val="0"/>
                        </a:spcAft>
                      </a:pPr>
                      <a:r>
                        <a:rPr lang="en-US" sz="1400" b="1" noProof="0" dirty="0">
                          <a:solidFill>
                            <a:schemeClr val="bg1"/>
                          </a:solidFill>
                          <a:effectLst/>
                          <a:latin typeface="Calibri" panose="020F0502020204030204" pitchFamily="34" charset="0"/>
                          <a:ea typeface="Calibri"/>
                          <a:cs typeface="Arial" panose="020B0604020202020204" pitchFamily="34" charset="0"/>
                        </a:rPr>
                        <a:t>Mo (95% CI)</a:t>
                      </a:r>
                    </a:p>
                  </a:txBody>
                  <a:tcPr marL="10789" marR="10789" marT="16304" marB="16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marL="0" marR="0" algn="l">
                        <a:lnSpc>
                          <a:spcPct val="90000"/>
                        </a:lnSpc>
                        <a:spcBef>
                          <a:spcPts val="0"/>
                        </a:spcBef>
                        <a:spcAft>
                          <a:spcPts val="0"/>
                        </a:spcAft>
                        <a:tabLst/>
                      </a:pPr>
                      <a:r>
                        <a:rPr lang="en-US" sz="1400" b="0" noProof="0" dirty="0">
                          <a:solidFill>
                            <a:schemeClr val="accent1"/>
                          </a:solidFill>
                          <a:effectLst/>
                          <a:latin typeface="Calibri" panose="020F0502020204030204" pitchFamily="34" charset="0"/>
                          <a:cs typeface="Arial" panose="020B0604020202020204" pitchFamily="34" charset="0"/>
                        </a:rPr>
                        <a:t>EC+mFOLFOX6</a:t>
                      </a:r>
                    </a:p>
                  </a:txBody>
                  <a:tcPr marL="56637" marR="10789" marT="16304" marB="16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0000"/>
                        </a:lnSpc>
                        <a:spcBef>
                          <a:spcPts val="0"/>
                        </a:spcBef>
                        <a:spcAft>
                          <a:spcPts val="0"/>
                        </a:spcAft>
                      </a:pPr>
                      <a:r>
                        <a:rPr lang="en-US" sz="1400" b="0" noProof="0" dirty="0">
                          <a:solidFill>
                            <a:schemeClr val="bg1"/>
                          </a:solidFill>
                          <a:effectLst/>
                          <a:latin typeface="Calibri" panose="020F0502020204030204" pitchFamily="34" charset="0"/>
                          <a:ea typeface="Calibri"/>
                          <a:cs typeface="Arial" panose="020B0604020202020204" pitchFamily="34" charset="0"/>
                        </a:rPr>
                        <a:t>12.8 (11.2-15.9)</a:t>
                      </a:r>
                    </a:p>
                  </a:txBody>
                  <a:tcPr marL="10789" marR="10789" marT="16304" marB="16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0003">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marL="0" marR="0" algn="l">
                        <a:lnSpc>
                          <a:spcPct val="90000"/>
                        </a:lnSpc>
                        <a:spcBef>
                          <a:spcPts val="0"/>
                        </a:spcBef>
                        <a:spcAft>
                          <a:spcPts val="0"/>
                        </a:spcAft>
                        <a:tabLst/>
                      </a:pPr>
                      <a:r>
                        <a:rPr lang="en-US" sz="1400" b="0" noProof="0" dirty="0">
                          <a:solidFill>
                            <a:schemeClr val="accent4"/>
                          </a:solidFill>
                          <a:effectLst/>
                          <a:latin typeface="Calibri" panose="020F0502020204030204" pitchFamily="34" charset="0"/>
                          <a:cs typeface="Arial" panose="020B0604020202020204" pitchFamily="34" charset="0"/>
                        </a:rPr>
                        <a:t>EC</a:t>
                      </a:r>
                    </a:p>
                  </a:txBody>
                  <a:tcPr marL="56637" marR="10789" marT="16304" marB="16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lnSpc>
                          <a:spcPct val="90000"/>
                        </a:lnSpc>
                        <a:spcBef>
                          <a:spcPts val="0"/>
                        </a:spcBef>
                        <a:spcAft>
                          <a:spcPts val="0"/>
                        </a:spcAft>
                      </a:pPr>
                      <a:r>
                        <a:rPr lang="en-US" sz="1400" b="0" noProof="0" dirty="0">
                          <a:solidFill>
                            <a:schemeClr val="bg1"/>
                          </a:solidFill>
                          <a:effectLst/>
                          <a:latin typeface="Calibri" panose="020F0502020204030204" pitchFamily="34" charset="0"/>
                          <a:ea typeface="Calibri"/>
                          <a:cs typeface="Arial" panose="020B0604020202020204" pitchFamily="34" charset="0"/>
                        </a:rPr>
                        <a:t>6.8 (5.7-8.3)</a:t>
                      </a:r>
                    </a:p>
                  </a:txBody>
                  <a:tcPr marL="10789" marR="10789" marT="16304" marB="1630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1605076"/>
                  </a:ext>
                </a:extLst>
              </a:tr>
              <a:tr h="70003">
                <a:tc>
                  <a:txBody>
                    <a:bodyPr/>
                    <a:lstStyle/>
                    <a:p>
                      <a:pPr marL="0" marR="0" algn="l">
                        <a:lnSpc>
                          <a:spcPct val="90000"/>
                        </a:lnSpc>
                        <a:spcBef>
                          <a:spcPts val="0"/>
                        </a:spcBef>
                        <a:spcAft>
                          <a:spcPts val="0"/>
                        </a:spcAft>
                        <a:tabLst/>
                      </a:pPr>
                      <a:r>
                        <a:rPr lang="en-US" sz="1400" b="0" noProof="0" dirty="0">
                          <a:solidFill>
                            <a:schemeClr val="accent3"/>
                          </a:solidFill>
                          <a:effectLst/>
                          <a:latin typeface="Calibri" panose="020F0502020204030204" pitchFamily="34" charset="0"/>
                          <a:cs typeface="Arial" panose="020B0604020202020204" pitchFamily="34" charset="0"/>
                        </a:rPr>
                        <a:t>SoC</a:t>
                      </a:r>
                    </a:p>
                  </a:txBody>
                  <a:tcPr marL="56637" marR="10789" marT="16304" marB="16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400" b="0" noProof="0" dirty="0">
                          <a:solidFill>
                            <a:schemeClr val="bg1"/>
                          </a:solidFill>
                          <a:effectLst/>
                          <a:latin typeface="Calibri" panose="020F0502020204030204" pitchFamily="34" charset="0"/>
                          <a:ea typeface="Calibri"/>
                          <a:cs typeface="Arial" panose="020B0604020202020204" pitchFamily="34" charset="0"/>
                        </a:rPr>
                        <a:t>7.1 (6.8-8.5)</a:t>
                      </a:r>
                    </a:p>
                  </a:txBody>
                  <a:tcPr marL="10789" marR="10789" marT="16304" marB="1630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3989682"/>
                  </a:ext>
                </a:extLst>
              </a:tr>
              <a:tr h="70003">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lang="en-US" sz="1400" b="0" noProof="0" dirty="0">
                        <a:solidFill>
                          <a:schemeClr val="bg1"/>
                        </a:solidFill>
                        <a:effectLst/>
                        <a:latin typeface="Calibri" panose="020F0502020204030204" pitchFamily="34" charset="0"/>
                        <a:ea typeface="Calibri"/>
                        <a:cs typeface="Arial" panose="020B0604020202020204" pitchFamily="34" charset="0"/>
                      </a:endParaRPr>
                    </a:p>
                  </a:txBody>
                  <a:tcPr marL="56637" marR="10789" marT="16304" marB="16304"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marL="10789" marR="10789" marT="16304" marB="1630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94292110"/>
                  </a:ext>
                </a:extLst>
              </a:tr>
            </a:tbl>
          </a:graphicData>
        </a:graphic>
      </p:graphicFrame>
      <p:cxnSp>
        <p:nvCxnSpPr>
          <p:cNvPr id="21" name="Straight Connector 20">
            <a:extLst>
              <a:ext uri="{FF2B5EF4-FFF2-40B4-BE49-F238E27FC236}">
                <a16:creationId xmlns:a16="http://schemas.microsoft.com/office/drawing/2014/main" id="{0D3FA5C2-CACB-B197-E8CC-134B76483602}"/>
              </a:ext>
            </a:extLst>
          </p:cNvPr>
          <p:cNvCxnSpPr/>
          <p:nvPr/>
        </p:nvCxnSpPr>
        <p:spPr bwMode="auto">
          <a:xfrm>
            <a:off x="9066329" y="2467795"/>
            <a:ext cx="210934" cy="0"/>
          </a:xfrm>
          <a:prstGeom prst="line">
            <a:avLst/>
          </a:prstGeom>
          <a:noFill/>
          <a:ln w="28575" cap="flat" cmpd="sng" algn="ctr">
            <a:solidFill>
              <a:srgbClr val="015873"/>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226926D6-2CAF-DC03-E02A-0BAFA8D38751}"/>
              </a:ext>
            </a:extLst>
          </p:cNvPr>
          <p:cNvCxnSpPr/>
          <p:nvPr/>
        </p:nvCxnSpPr>
        <p:spPr bwMode="auto">
          <a:xfrm>
            <a:off x="9068500" y="2681287"/>
            <a:ext cx="210934" cy="0"/>
          </a:xfrm>
          <a:prstGeom prst="line">
            <a:avLst/>
          </a:prstGeom>
          <a:noFill/>
          <a:ln w="28575" cap="flat" cmpd="sng" algn="ctr">
            <a:solidFill>
              <a:schemeClr val="accent4"/>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6D623093-2F02-5838-58AF-5F40238E1B12}"/>
              </a:ext>
            </a:extLst>
          </p:cNvPr>
          <p:cNvCxnSpPr/>
          <p:nvPr/>
        </p:nvCxnSpPr>
        <p:spPr bwMode="auto">
          <a:xfrm>
            <a:off x="9068500" y="2904642"/>
            <a:ext cx="210934" cy="0"/>
          </a:xfrm>
          <a:prstGeom prst="line">
            <a:avLst/>
          </a:prstGeom>
          <a:noFill/>
          <a:ln w="28575" cap="flat" cmpd="sng" algn="ctr">
            <a:solidFill>
              <a:srgbClr val="E1471D"/>
            </a:solidFill>
            <a:prstDash val="solid"/>
            <a:round/>
            <a:headEnd type="none" w="med" len="med"/>
            <a:tailEnd type="none" w="med" len="med"/>
          </a:ln>
          <a:effectLst/>
        </p:spPr>
      </p:cxnSp>
    </p:spTree>
    <p:extLst>
      <p:ext uri="{BB962C8B-B14F-4D97-AF65-F5344CB8AC3E}">
        <p14:creationId xmlns:p14="http://schemas.microsoft.com/office/powerpoint/2010/main" val="192405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F794-A03E-33D4-1463-EB6060C076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F51469-7F1F-9C08-19EB-C8073504F748}"/>
              </a:ext>
            </a:extLst>
          </p:cNvPr>
          <p:cNvSpPr>
            <a:spLocks noGrp="1"/>
          </p:cNvSpPr>
          <p:nvPr>
            <p:ph type="title"/>
          </p:nvPr>
        </p:nvSpPr>
        <p:spPr>
          <a:xfrm>
            <a:off x="609759" y="238127"/>
            <a:ext cx="10872444" cy="1103313"/>
          </a:xfrm>
        </p:spPr>
        <p:txBody>
          <a:bodyPr/>
          <a:lstStyle/>
          <a:p>
            <a:r>
              <a:rPr lang="en-US" dirty="0"/>
              <a:t>Learning Objectives</a:t>
            </a:r>
          </a:p>
        </p:txBody>
      </p:sp>
      <p:sp>
        <p:nvSpPr>
          <p:cNvPr id="6" name="Content Placeholder 5">
            <a:extLst>
              <a:ext uri="{FF2B5EF4-FFF2-40B4-BE49-F238E27FC236}">
                <a16:creationId xmlns:a16="http://schemas.microsoft.com/office/drawing/2014/main" id="{841C68EB-3F24-F413-09F6-8E73139733FB}"/>
              </a:ext>
            </a:extLst>
          </p:cNvPr>
          <p:cNvSpPr>
            <a:spLocks noGrp="1"/>
          </p:cNvSpPr>
          <p:nvPr>
            <p:ph idx="1"/>
          </p:nvPr>
        </p:nvSpPr>
        <p:spPr>
          <a:xfrm>
            <a:off x="604675" y="1513047"/>
            <a:ext cx="10877529" cy="4650686"/>
          </a:xfrm>
        </p:spPr>
        <p:txBody>
          <a:bodyPr/>
          <a:lstStyle/>
          <a:p>
            <a:r>
              <a:rPr lang="en-US" dirty="0"/>
              <a:t>Identify patients appropriate for treatment with available therapies after progression on first-line treatment for mCRC</a:t>
            </a:r>
          </a:p>
          <a:p>
            <a:r>
              <a:rPr lang="en-US" dirty="0"/>
              <a:t>Apply treatment strategies for the later-line treatment of mCRC based on clinical trial data, guideline recommendations, and patient- and disease-related factors</a:t>
            </a:r>
          </a:p>
          <a:p>
            <a:r>
              <a:rPr lang="en-US" dirty="0"/>
              <a:t>Apply guidelines and expert recommendations to identify and manage TRAEs in patients being treated for mCRC</a:t>
            </a:r>
          </a:p>
          <a:p>
            <a:r>
              <a:rPr lang="en-US" dirty="0"/>
              <a:t>Identify patients with mCRC appropriate for enrollment in ongoing clinical trials investigating novel therapies and immunotherapy-based strategies</a:t>
            </a:r>
          </a:p>
        </p:txBody>
      </p:sp>
    </p:spTree>
    <p:extLst>
      <p:ext uri="{BB962C8B-B14F-4D97-AF65-F5344CB8AC3E}">
        <p14:creationId xmlns:p14="http://schemas.microsoft.com/office/powerpoint/2010/main" val="21339749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6F873B-4BA9-9ABC-1290-7DD32EBF2C5A}"/>
              </a:ext>
            </a:extLst>
          </p:cNvPr>
          <p:cNvSpPr>
            <a:spLocks noGrp="1"/>
          </p:cNvSpPr>
          <p:nvPr>
            <p:ph type="title"/>
          </p:nvPr>
        </p:nvSpPr>
        <p:spPr/>
        <p:txBody>
          <a:bodyPr>
            <a:noAutofit/>
          </a:bodyPr>
          <a:lstStyle/>
          <a:p>
            <a:r>
              <a:rPr lang="en-US" b="1" dirty="0">
                <a:latin typeface="+mj-lt"/>
                <a:cs typeface="Arial" panose="020B0604020202020204" pitchFamily="34" charset="0"/>
              </a:rPr>
              <a:t>BREAKWATER: Interim </a:t>
            </a:r>
            <a:r>
              <a:rPr lang="en-US" dirty="0">
                <a:latin typeface="+mj-lt"/>
                <a:cs typeface="Arial" panose="020B0604020202020204" pitchFamily="34" charset="0"/>
              </a:rPr>
              <a:t>OS </a:t>
            </a:r>
            <a:r>
              <a:rPr lang="en-US" dirty="0">
                <a:cs typeface="Arial" panose="020B0604020202020204" pitchFamily="34" charset="0"/>
              </a:rPr>
              <a:t>With Chemotherapy + </a:t>
            </a:r>
            <a:br>
              <a:rPr lang="en-US" dirty="0">
                <a:cs typeface="Arial" panose="020B0604020202020204" pitchFamily="34" charset="0"/>
              </a:rPr>
            </a:br>
            <a:r>
              <a:rPr lang="en-US" dirty="0">
                <a:cs typeface="Arial" panose="020B0604020202020204" pitchFamily="34" charset="0"/>
              </a:rPr>
              <a:t>Anti-BRAF Strategy</a:t>
            </a:r>
            <a:endParaRPr lang="en-US" b="1" dirty="0">
              <a:latin typeface="+mj-lt"/>
              <a:cs typeface="Arial" panose="020B0604020202020204" pitchFamily="34" charset="0"/>
            </a:endParaRPr>
          </a:p>
        </p:txBody>
      </p:sp>
      <p:sp>
        <p:nvSpPr>
          <p:cNvPr id="6" name="Text Box 11">
            <a:extLst>
              <a:ext uri="{FF2B5EF4-FFF2-40B4-BE49-F238E27FC236}">
                <a16:creationId xmlns:a16="http://schemas.microsoft.com/office/drawing/2014/main" id="{4833CB15-D58F-3F53-06AA-7EE8D0E05C84}"/>
              </a:ext>
            </a:extLst>
          </p:cNvPr>
          <p:cNvSpPr txBox="1">
            <a:spLocks noChangeArrowheads="1"/>
          </p:cNvSpPr>
          <p:nvPr/>
        </p:nvSpPr>
        <p:spPr bwMode="auto">
          <a:xfrm>
            <a:off x="414339" y="6370242"/>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bg2"/>
                </a:solidFill>
                <a:latin typeface="Calibri" panose="020F0502020204030204" pitchFamily="34" charset="0"/>
              </a:rPr>
              <a:t>Elez. ASCO 2025. Abstr LBA3500.</a:t>
            </a:r>
          </a:p>
        </p:txBody>
      </p:sp>
      <p:sp>
        <p:nvSpPr>
          <p:cNvPr id="5" name="TextBox 4">
            <a:extLst>
              <a:ext uri="{FF2B5EF4-FFF2-40B4-BE49-F238E27FC236}">
                <a16:creationId xmlns:a16="http://schemas.microsoft.com/office/drawing/2014/main" id="{1DFC1A70-D6E0-2A59-8A06-A716D5D48DD7}"/>
              </a:ext>
            </a:extLst>
          </p:cNvPr>
          <p:cNvSpPr txBox="1"/>
          <p:nvPr/>
        </p:nvSpPr>
        <p:spPr bwMode="auto">
          <a:xfrm>
            <a:off x="414339" y="6018311"/>
            <a:ext cx="77406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Data cutoff: January 6, 2025. *Exceeding the threshold for statistical significance in this interim analysis.</a:t>
            </a:r>
          </a:p>
        </p:txBody>
      </p:sp>
      <p:sp>
        <p:nvSpPr>
          <p:cNvPr id="7" name="TextBox 6">
            <a:extLst>
              <a:ext uri="{FF2B5EF4-FFF2-40B4-BE49-F238E27FC236}">
                <a16:creationId xmlns:a16="http://schemas.microsoft.com/office/drawing/2014/main" id="{A2D9A717-942B-7196-CCB8-F1C72ED9CED6}"/>
              </a:ext>
            </a:extLst>
          </p:cNvPr>
          <p:cNvSpPr txBox="1"/>
          <p:nvPr/>
        </p:nvSpPr>
        <p:spPr bwMode="auto">
          <a:xfrm rot="16200000">
            <a:off x="1390040" y="3253687"/>
            <a:ext cx="814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OS (%)</a:t>
            </a:r>
          </a:p>
        </p:txBody>
      </p:sp>
      <p:sp>
        <p:nvSpPr>
          <p:cNvPr id="8" name="TextBox 7">
            <a:extLst>
              <a:ext uri="{FF2B5EF4-FFF2-40B4-BE49-F238E27FC236}">
                <a16:creationId xmlns:a16="http://schemas.microsoft.com/office/drawing/2014/main" id="{7A8FC118-7266-D43E-FBA3-77EE6E00B1F3}"/>
              </a:ext>
            </a:extLst>
          </p:cNvPr>
          <p:cNvSpPr txBox="1"/>
          <p:nvPr/>
        </p:nvSpPr>
        <p:spPr bwMode="auto">
          <a:xfrm>
            <a:off x="5134262" y="5014483"/>
            <a:ext cx="510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a:t>
            </a:r>
          </a:p>
        </p:txBody>
      </p:sp>
      <p:cxnSp>
        <p:nvCxnSpPr>
          <p:cNvPr id="10" name="Straight Connector 9">
            <a:extLst>
              <a:ext uri="{FF2B5EF4-FFF2-40B4-BE49-F238E27FC236}">
                <a16:creationId xmlns:a16="http://schemas.microsoft.com/office/drawing/2014/main" id="{62D0BA8A-EC74-5675-29D6-A1B5C7FFD230}"/>
              </a:ext>
            </a:extLst>
          </p:cNvPr>
          <p:cNvCxnSpPr>
            <a:cxnSpLocks/>
          </p:cNvCxnSpPr>
          <p:nvPr/>
        </p:nvCxnSpPr>
        <p:spPr bwMode="auto">
          <a:xfrm>
            <a:off x="2364438" y="2181225"/>
            <a:ext cx="99230" cy="0"/>
          </a:xfrm>
          <a:prstGeom prst="line">
            <a:avLst/>
          </a:prstGeom>
          <a:noFill/>
          <a:ln w="2857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35B3D69E-509B-0987-BDC3-4DD5E3439A61}"/>
              </a:ext>
            </a:extLst>
          </p:cNvPr>
          <p:cNvCxnSpPr>
            <a:cxnSpLocks/>
          </p:cNvCxnSpPr>
          <p:nvPr/>
        </p:nvCxnSpPr>
        <p:spPr bwMode="auto">
          <a:xfrm>
            <a:off x="2364438" y="2685415"/>
            <a:ext cx="99230" cy="0"/>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B7F05ABC-0B87-1ED0-EC46-9C62E23D3797}"/>
              </a:ext>
            </a:extLst>
          </p:cNvPr>
          <p:cNvCxnSpPr>
            <a:cxnSpLocks/>
          </p:cNvCxnSpPr>
          <p:nvPr/>
        </p:nvCxnSpPr>
        <p:spPr bwMode="auto">
          <a:xfrm>
            <a:off x="2364438" y="3189605"/>
            <a:ext cx="99230"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245A6A34-A4FB-4AF2-0C0B-AA70CC5FFF84}"/>
              </a:ext>
            </a:extLst>
          </p:cNvPr>
          <p:cNvCxnSpPr>
            <a:cxnSpLocks/>
          </p:cNvCxnSpPr>
          <p:nvPr/>
        </p:nvCxnSpPr>
        <p:spPr bwMode="auto">
          <a:xfrm>
            <a:off x="2364438" y="3693795"/>
            <a:ext cx="99230"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BBA78E73-849C-E9DF-D909-5DEF8A883D2F}"/>
              </a:ext>
            </a:extLst>
          </p:cNvPr>
          <p:cNvCxnSpPr>
            <a:cxnSpLocks/>
          </p:cNvCxnSpPr>
          <p:nvPr/>
        </p:nvCxnSpPr>
        <p:spPr bwMode="auto">
          <a:xfrm>
            <a:off x="2364438" y="4197985"/>
            <a:ext cx="99230"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6EB00314-A574-448D-98EB-6BDCAE7C998A}"/>
              </a:ext>
            </a:extLst>
          </p:cNvPr>
          <p:cNvCxnSpPr>
            <a:cxnSpLocks/>
          </p:cNvCxnSpPr>
          <p:nvPr/>
        </p:nvCxnSpPr>
        <p:spPr bwMode="auto">
          <a:xfrm>
            <a:off x="2364438" y="4702175"/>
            <a:ext cx="99230" cy="0"/>
          </a:xfrm>
          <a:prstGeom prst="line">
            <a:avLst/>
          </a:prstGeom>
          <a:noFill/>
          <a:ln w="28575" cap="flat" cmpd="sng" algn="ctr">
            <a:solidFill>
              <a:schemeClr val="bg1"/>
            </a:solidFill>
            <a:prstDash val="solid"/>
            <a:round/>
            <a:headEnd type="none" w="med" len="med"/>
            <a:tailEnd type="none" w="med" len="med"/>
          </a:ln>
          <a:effectLst/>
        </p:spPr>
      </p:cxnSp>
      <p:sp>
        <p:nvSpPr>
          <p:cNvPr id="22" name="TextBox 21">
            <a:extLst>
              <a:ext uri="{FF2B5EF4-FFF2-40B4-BE49-F238E27FC236}">
                <a16:creationId xmlns:a16="http://schemas.microsoft.com/office/drawing/2014/main" id="{DE63F4C1-3548-4452-58E6-8D05566CB981}"/>
              </a:ext>
            </a:extLst>
          </p:cNvPr>
          <p:cNvSpPr txBox="1"/>
          <p:nvPr/>
        </p:nvSpPr>
        <p:spPr bwMode="auto">
          <a:xfrm>
            <a:off x="1901536" y="1994408"/>
            <a:ext cx="535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23" name="TextBox 22">
            <a:extLst>
              <a:ext uri="{FF2B5EF4-FFF2-40B4-BE49-F238E27FC236}">
                <a16:creationId xmlns:a16="http://schemas.microsoft.com/office/drawing/2014/main" id="{1E63724E-39C3-B69B-3555-CF331476AF41}"/>
              </a:ext>
            </a:extLst>
          </p:cNvPr>
          <p:cNvSpPr txBox="1"/>
          <p:nvPr/>
        </p:nvSpPr>
        <p:spPr bwMode="auto">
          <a:xfrm>
            <a:off x="2018556" y="249972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24" name="TextBox 23">
            <a:extLst>
              <a:ext uri="{FF2B5EF4-FFF2-40B4-BE49-F238E27FC236}">
                <a16:creationId xmlns:a16="http://schemas.microsoft.com/office/drawing/2014/main" id="{B6BEC0CC-0EA6-95E5-AA00-4149655F1026}"/>
              </a:ext>
            </a:extLst>
          </p:cNvPr>
          <p:cNvSpPr txBox="1"/>
          <p:nvPr/>
        </p:nvSpPr>
        <p:spPr bwMode="auto">
          <a:xfrm>
            <a:off x="2018556" y="30050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25" name="TextBox 24">
            <a:extLst>
              <a:ext uri="{FF2B5EF4-FFF2-40B4-BE49-F238E27FC236}">
                <a16:creationId xmlns:a16="http://schemas.microsoft.com/office/drawing/2014/main" id="{4ECF57EA-9195-F19E-2240-533218090C86}"/>
              </a:ext>
            </a:extLst>
          </p:cNvPr>
          <p:cNvSpPr txBox="1"/>
          <p:nvPr/>
        </p:nvSpPr>
        <p:spPr bwMode="auto">
          <a:xfrm>
            <a:off x="2018556" y="3505850"/>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26" name="TextBox 25">
            <a:extLst>
              <a:ext uri="{FF2B5EF4-FFF2-40B4-BE49-F238E27FC236}">
                <a16:creationId xmlns:a16="http://schemas.microsoft.com/office/drawing/2014/main" id="{38493985-6D6C-AC5F-735C-C5EAB4A4940D}"/>
              </a:ext>
            </a:extLst>
          </p:cNvPr>
          <p:cNvSpPr txBox="1"/>
          <p:nvPr/>
        </p:nvSpPr>
        <p:spPr bwMode="auto">
          <a:xfrm>
            <a:off x="2018556" y="401116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27" name="TextBox 26">
            <a:extLst>
              <a:ext uri="{FF2B5EF4-FFF2-40B4-BE49-F238E27FC236}">
                <a16:creationId xmlns:a16="http://schemas.microsoft.com/office/drawing/2014/main" id="{E2CA35A2-4E22-8597-C872-89414A423CA5}"/>
              </a:ext>
            </a:extLst>
          </p:cNvPr>
          <p:cNvSpPr txBox="1"/>
          <p:nvPr/>
        </p:nvSpPr>
        <p:spPr bwMode="auto">
          <a:xfrm>
            <a:off x="2135575" y="4516486"/>
            <a:ext cx="301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28" name="TextBox 27">
            <a:extLst>
              <a:ext uri="{FF2B5EF4-FFF2-40B4-BE49-F238E27FC236}">
                <a16:creationId xmlns:a16="http://schemas.microsoft.com/office/drawing/2014/main" id="{EAE1C9E7-4ACF-8E59-B846-A07B61768A17}"/>
              </a:ext>
            </a:extLst>
          </p:cNvPr>
          <p:cNvSpPr txBox="1"/>
          <p:nvPr/>
        </p:nvSpPr>
        <p:spPr bwMode="auto">
          <a:xfrm>
            <a:off x="2741658" y="3788029"/>
            <a:ext cx="19784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accent3"/>
                </a:solidFill>
                <a:latin typeface="Calibri" panose="020F0502020204030204" pitchFamily="34" charset="0"/>
              </a:rPr>
              <a:t>mOS: 15.1 mo</a:t>
            </a:r>
            <a:br>
              <a:rPr lang="en-US" b="1" dirty="0">
                <a:solidFill>
                  <a:schemeClr val="accent3"/>
                </a:solidFill>
                <a:latin typeface="Calibri" panose="020F0502020204030204" pitchFamily="34" charset="0"/>
              </a:rPr>
            </a:br>
            <a:r>
              <a:rPr lang="en-US" b="1" dirty="0">
                <a:solidFill>
                  <a:schemeClr val="accent3"/>
                </a:solidFill>
                <a:latin typeface="Calibri" panose="020F0502020204030204" pitchFamily="34" charset="0"/>
              </a:rPr>
              <a:t>(95% CI: 13.7-17.7)</a:t>
            </a:r>
          </a:p>
        </p:txBody>
      </p:sp>
      <p:sp>
        <p:nvSpPr>
          <p:cNvPr id="29" name="TextBox 28">
            <a:extLst>
              <a:ext uri="{FF2B5EF4-FFF2-40B4-BE49-F238E27FC236}">
                <a16:creationId xmlns:a16="http://schemas.microsoft.com/office/drawing/2014/main" id="{FC22E0D9-329F-F6CF-C1BD-A6B99FA78EC7}"/>
              </a:ext>
            </a:extLst>
          </p:cNvPr>
          <p:cNvSpPr txBox="1"/>
          <p:nvPr/>
        </p:nvSpPr>
        <p:spPr bwMode="auto">
          <a:xfrm>
            <a:off x="6623570" y="4201976"/>
            <a:ext cx="18149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accent1"/>
                </a:solidFill>
                <a:latin typeface="Calibri" panose="020F0502020204030204" pitchFamily="34" charset="0"/>
              </a:rPr>
              <a:t>mOS: 30.3 mo</a:t>
            </a:r>
            <a:br>
              <a:rPr lang="en-US" b="1" dirty="0">
                <a:solidFill>
                  <a:schemeClr val="accent1"/>
                </a:solidFill>
                <a:latin typeface="Calibri" panose="020F0502020204030204" pitchFamily="34" charset="0"/>
              </a:rPr>
            </a:br>
            <a:r>
              <a:rPr lang="en-US" b="1" dirty="0">
                <a:solidFill>
                  <a:schemeClr val="accent1"/>
                </a:solidFill>
                <a:latin typeface="Calibri" panose="020F0502020204030204" pitchFamily="34" charset="0"/>
              </a:rPr>
              <a:t>(95% CI: 21.7-NE)</a:t>
            </a:r>
          </a:p>
        </p:txBody>
      </p:sp>
      <p:sp>
        <p:nvSpPr>
          <p:cNvPr id="33" name="Rectangle 32">
            <a:extLst>
              <a:ext uri="{FF2B5EF4-FFF2-40B4-BE49-F238E27FC236}">
                <a16:creationId xmlns:a16="http://schemas.microsoft.com/office/drawing/2014/main" id="{B3365FAA-F5A1-102C-DF0F-2799502E644F}"/>
              </a:ext>
            </a:extLst>
          </p:cNvPr>
          <p:cNvSpPr/>
          <p:nvPr/>
        </p:nvSpPr>
        <p:spPr bwMode="auto">
          <a:xfrm>
            <a:off x="2463668" y="4428442"/>
            <a:ext cx="2228982" cy="184727"/>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 name="Rectangle 33">
            <a:extLst>
              <a:ext uri="{FF2B5EF4-FFF2-40B4-BE49-F238E27FC236}">
                <a16:creationId xmlns:a16="http://schemas.microsoft.com/office/drawing/2014/main" id="{A67756CC-A155-6C7B-A8F9-2804AE6ACC7A}"/>
              </a:ext>
            </a:extLst>
          </p:cNvPr>
          <p:cNvSpPr/>
          <p:nvPr/>
        </p:nvSpPr>
        <p:spPr bwMode="auto">
          <a:xfrm>
            <a:off x="2463668" y="4608199"/>
            <a:ext cx="4222882" cy="18472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36" name="Straight Connector 35">
            <a:extLst>
              <a:ext uri="{FF2B5EF4-FFF2-40B4-BE49-F238E27FC236}">
                <a16:creationId xmlns:a16="http://schemas.microsoft.com/office/drawing/2014/main" id="{C3C7D6FD-9D1D-6BA0-5FBD-5A8837C74533}"/>
              </a:ext>
            </a:extLst>
          </p:cNvPr>
          <p:cNvCxnSpPr>
            <a:cxnSpLocks/>
          </p:cNvCxnSpPr>
          <p:nvPr/>
        </p:nvCxnSpPr>
        <p:spPr bwMode="auto">
          <a:xfrm>
            <a:off x="2552188" y="4800389"/>
            <a:ext cx="0" cy="87313"/>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1A9D51E3-4FD3-36E2-A7F5-B31C4A8D95C7}"/>
              </a:ext>
            </a:extLst>
          </p:cNvPr>
          <p:cNvCxnSpPr>
            <a:cxnSpLocks/>
          </p:cNvCxnSpPr>
          <p:nvPr/>
        </p:nvCxnSpPr>
        <p:spPr bwMode="auto">
          <a:xfrm>
            <a:off x="3368617" y="4800389"/>
            <a:ext cx="0" cy="87313"/>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7AB7E559-F8B2-CDE9-BB86-35100C460F84}"/>
              </a:ext>
            </a:extLst>
          </p:cNvPr>
          <p:cNvCxnSpPr>
            <a:cxnSpLocks/>
          </p:cNvCxnSpPr>
          <p:nvPr/>
        </p:nvCxnSpPr>
        <p:spPr bwMode="auto">
          <a:xfrm>
            <a:off x="4185046" y="4800389"/>
            <a:ext cx="0" cy="87313"/>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90FCF9A9-589B-DC06-B373-3398DA419C92}"/>
              </a:ext>
            </a:extLst>
          </p:cNvPr>
          <p:cNvCxnSpPr>
            <a:cxnSpLocks/>
          </p:cNvCxnSpPr>
          <p:nvPr/>
        </p:nvCxnSpPr>
        <p:spPr bwMode="auto">
          <a:xfrm>
            <a:off x="5001475" y="4800389"/>
            <a:ext cx="0" cy="87313"/>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BB284855-B5DE-F9BA-3D86-AADF337EFB37}"/>
              </a:ext>
            </a:extLst>
          </p:cNvPr>
          <p:cNvCxnSpPr>
            <a:cxnSpLocks/>
          </p:cNvCxnSpPr>
          <p:nvPr/>
        </p:nvCxnSpPr>
        <p:spPr bwMode="auto">
          <a:xfrm>
            <a:off x="5817904" y="4800389"/>
            <a:ext cx="0" cy="87313"/>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B32F46A8-2DAF-B1E2-F677-57B32F3B552D}"/>
              </a:ext>
            </a:extLst>
          </p:cNvPr>
          <p:cNvCxnSpPr>
            <a:cxnSpLocks/>
          </p:cNvCxnSpPr>
          <p:nvPr/>
        </p:nvCxnSpPr>
        <p:spPr bwMode="auto">
          <a:xfrm>
            <a:off x="6634333" y="4800389"/>
            <a:ext cx="0" cy="87313"/>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91C20807-E2A6-04D4-C2E3-ACDCB89F9B10}"/>
              </a:ext>
            </a:extLst>
          </p:cNvPr>
          <p:cNvCxnSpPr>
            <a:cxnSpLocks/>
          </p:cNvCxnSpPr>
          <p:nvPr/>
        </p:nvCxnSpPr>
        <p:spPr bwMode="auto">
          <a:xfrm>
            <a:off x="7450762" y="4800389"/>
            <a:ext cx="0" cy="87313"/>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E7FEE6CF-E9BE-57C2-EC03-D629D89BA5E0}"/>
              </a:ext>
            </a:extLst>
          </p:cNvPr>
          <p:cNvCxnSpPr>
            <a:cxnSpLocks/>
          </p:cNvCxnSpPr>
          <p:nvPr/>
        </p:nvCxnSpPr>
        <p:spPr bwMode="auto">
          <a:xfrm>
            <a:off x="8267188" y="4800389"/>
            <a:ext cx="0" cy="87313"/>
          </a:xfrm>
          <a:prstGeom prst="line">
            <a:avLst/>
          </a:prstGeom>
          <a:noFill/>
          <a:ln w="28575" cap="flat" cmpd="sng" algn="ctr">
            <a:solidFill>
              <a:schemeClr val="bg1"/>
            </a:solidFill>
            <a:prstDash val="solid"/>
            <a:round/>
            <a:headEnd type="none" w="med" len="med"/>
            <a:tailEnd type="none" w="med" len="med"/>
          </a:ln>
          <a:effectLst/>
        </p:spPr>
      </p:cxnSp>
      <p:sp>
        <p:nvSpPr>
          <p:cNvPr id="44" name="TextBox 43">
            <a:extLst>
              <a:ext uri="{FF2B5EF4-FFF2-40B4-BE49-F238E27FC236}">
                <a16:creationId xmlns:a16="http://schemas.microsoft.com/office/drawing/2014/main" id="{F0918439-BF0F-A387-F3E7-9A27B18DF105}"/>
              </a:ext>
            </a:extLst>
          </p:cNvPr>
          <p:cNvSpPr txBox="1"/>
          <p:nvPr/>
        </p:nvSpPr>
        <p:spPr bwMode="auto">
          <a:xfrm>
            <a:off x="2399915" y="4813006"/>
            <a:ext cx="301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45" name="TextBox 44">
            <a:extLst>
              <a:ext uri="{FF2B5EF4-FFF2-40B4-BE49-F238E27FC236}">
                <a16:creationId xmlns:a16="http://schemas.microsoft.com/office/drawing/2014/main" id="{4F09CFE0-600C-B6D5-1D43-4845C6A42AF2}"/>
              </a:ext>
            </a:extLst>
          </p:cNvPr>
          <p:cNvSpPr txBox="1"/>
          <p:nvPr/>
        </p:nvSpPr>
        <p:spPr bwMode="auto">
          <a:xfrm>
            <a:off x="3215602" y="4813006"/>
            <a:ext cx="301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6</a:t>
            </a:r>
          </a:p>
        </p:txBody>
      </p:sp>
      <p:sp>
        <p:nvSpPr>
          <p:cNvPr id="46" name="TextBox 45">
            <a:extLst>
              <a:ext uri="{FF2B5EF4-FFF2-40B4-BE49-F238E27FC236}">
                <a16:creationId xmlns:a16="http://schemas.microsoft.com/office/drawing/2014/main" id="{4F3C5185-D3ED-6FD6-0460-171FD625D2A1}"/>
              </a:ext>
            </a:extLst>
          </p:cNvPr>
          <p:cNvSpPr txBox="1"/>
          <p:nvPr/>
        </p:nvSpPr>
        <p:spPr bwMode="auto">
          <a:xfrm>
            <a:off x="3974952" y="481300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12</a:t>
            </a:r>
          </a:p>
        </p:txBody>
      </p:sp>
      <p:sp>
        <p:nvSpPr>
          <p:cNvPr id="47" name="TextBox 46">
            <a:extLst>
              <a:ext uri="{FF2B5EF4-FFF2-40B4-BE49-F238E27FC236}">
                <a16:creationId xmlns:a16="http://schemas.microsoft.com/office/drawing/2014/main" id="{B207B0E6-7BA8-834D-5CFD-46A1CD37DF26}"/>
              </a:ext>
            </a:extLst>
          </p:cNvPr>
          <p:cNvSpPr txBox="1"/>
          <p:nvPr/>
        </p:nvSpPr>
        <p:spPr bwMode="auto">
          <a:xfrm>
            <a:off x="4790639" y="481300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18</a:t>
            </a:r>
          </a:p>
        </p:txBody>
      </p:sp>
      <p:sp>
        <p:nvSpPr>
          <p:cNvPr id="48" name="TextBox 47">
            <a:extLst>
              <a:ext uri="{FF2B5EF4-FFF2-40B4-BE49-F238E27FC236}">
                <a16:creationId xmlns:a16="http://schemas.microsoft.com/office/drawing/2014/main" id="{38FEFAE6-8143-4A1D-39A1-877A180F803C}"/>
              </a:ext>
            </a:extLst>
          </p:cNvPr>
          <p:cNvSpPr txBox="1"/>
          <p:nvPr/>
        </p:nvSpPr>
        <p:spPr bwMode="auto">
          <a:xfrm>
            <a:off x="5607810" y="481300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24</a:t>
            </a:r>
          </a:p>
        </p:txBody>
      </p:sp>
      <p:sp>
        <p:nvSpPr>
          <p:cNvPr id="49" name="TextBox 48">
            <a:extLst>
              <a:ext uri="{FF2B5EF4-FFF2-40B4-BE49-F238E27FC236}">
                <a16:creationId xmlns:a16="http://schemas.microsoft.com/office/drawing/2014/main" id="{73BD66D8-EC2F-F6E2-EDC3-812C1D2E9A65}"/>
              </a:ext>
            </a:extLst>
          </p:cNvPr>
          <p:cNvSpPr txBox="1"/>
          <p:nvPr/>
        </p:nvSpPr>
        <p:spPr bwMode="auto">
          <a:xfrm>
            <a:off x="6423497" y="481300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50" name="TextBox 49">
            <a:extLst>
              <a:ext uri="{FF2B5EF4-FFF2-40B4-BE49-F238E27FC236}">
                <a16:creationId xmlns:a16="http://schemas.microsoft.com/office/drawing/2014/main" id="{1CD1ACF7-BB24-687A-FD63-E599C09DE62E}"/>
              </a:ext>
            </a:extLst>
          </p:cNvPr>
          <p:cNvSpPr txBox="1"/>
          <p:nvPr/>
        </p:nvSpPr>
        <p:spPr bwMode="auto">
          <a:xfrm>
            <a:off x="7241356" y="481300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36</a:t>
            </a:r>
          </a:p>
        </p:txBody>
      </p:sp>
      <p:sp>
        <p:nvSpPr>
          <p:cNvPr id="51" name="TextBox 50">
            <a:extLst>
              <a:ext uri="{FF2B5EF4-FFF2-40B4-BE49-F238E27FC236}">
                <a16:creationId xmlns:a16="http://schemas.microsoft.com/office/drawing/2014/main" id="{3C472E49-5579-942C-DBD6-9F23C6E2BAE6}"/>
              </a:ext>
            </a:extLst>
          </p:cNvPr>
          <p:cNvSpPr txBox="1"/>
          <p:nvPr/>
        </p:nvSpPr>
        <p:spPr bwMode="auto">
          <a:xfrm>
            <a:off x="8057043" y="481300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42</a:t>
            </a:r>
          </a:p>
        </p:txBody>
      </p:sp>
      <p:sp>
        <p:nvSpPr>
          <p:cNvPr id="52" name="TextBox 51">
            <a:extLst>
              <a:ext uri="{FF2B5EF4-FFF2-40B4-BE49-F238E27FC236}">
                <a16:creationId xmlns:a16="http://schemas.microsoft.com/office/drawing/2014/main" id="{AA6390A8-D502-DFF8-3F41-662769963BF1}"/>
              </a:ext>
            </a:extLst>
          </p:cNvPr>
          <p:cNvSpPr txBox="1"/>
          <p:nvPr/>
        </p:nvSpPr>
        <p:spPr bwMode="auto">
          <a:xfrm>
            <a:off x="2282404" y="5349903"/>
            <a:ext cx="535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236</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243</a:t>
            </a:r>
          </a:p>
        </p:txBody>
      </p:sp>
      <p:sp>
        <p:nvSpPr>
          <p:cNvPr id="53" name="TextBox 52">
            <a:extLst>
              <a:ext uri="{FF2B5EF4-FFF2-40B4-BE49-F238E27FC236}">
                <a16:creationId xmlns:a16="http://schemas.microsoft.com/office/drawing/2014/main" id="{397621D1-E5C6-76BF-5CCB-5B44096C187C}"/>
              </a:ext>
            </a:extLst>
          </p:cNvPr>
          <p:cNvSpPr txBox="1"/>
          <p:nvPr/>
        </p:nvSpPr>
        <p:spPr bwMode="auto">
          <a:xfrm>
            <a:off x="3098091" y="5349903"/>
            <a:ext cx="535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216</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202</a:t>
            </a:r>
          </a:p>
        </p:txBody>
      </p:sp>
      <p:sp>
        <p:nvSpPr>
          <p:cNvPr id="54" name="TextBox 53">
            <a:extLst>
              <a:ext uri="{FF2B5EF4-FFF2-40B4-BE49-F238E27FC236}">
                <a16:creationId xmlns:a16="http://schemas.microsoft.com/office/drawing/2014/main" id="{4B1D4C95-C6E9-47BA-9EF8-AA3510AA2BF4}"/>
              </a:ext>
            </a:extLst>
          </p:cNvPr>
          <p:cNvSpPr txBox="1"/>
          <p:nvPr/>
        </p:nvSpPr>
        <p:spPr bwMode="auto">
          <a:xfrm>
            <a:off x="3915950" y="5349903"/>
            <a:ext cx="535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182</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147</a:t>
            </a:r>
          </a:p>
        </p:txBody>
      </p:sp>
      <p:sp>
        <p:nvSpPr>
          <p:cNvPr id="55" name="TextBox 54">
            <a:extLst>
              <a:ext uri="{FF2B5EF4-FFF2-40B4-BE49-F238E27FC236}">
                <a16:creationId xmlns:a16="http://schemas.microsoft.com/office/drawing/2014/main" id="{EE1AB2C8-A853-62A7-6B94-FC26D12AFB46}"/>
              </a:ext>
            </a:extLst>
          </p:cNvPr>
          <p:cNvSpPr txBox="1"/>
          <p:nvPr/>
        </p:nvSpPr>
        <p:spPr bwMode="auto">
          <a:xfrm>
            <a:off x="4731637" y="5349903"/>
            <a:ext cx="535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121</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64</a:t>
            </a:r>
          </a:p>
        </p:txBody>
      </p:sp>
      <p:sp>
        <p:nvSpPr>
          <p:cNvPr id="56" name="TextBox 55">
            <a:extLst>
              <a:ext uri="{FF2B5EF4-FFF2-40B4-BE49-F238E27FC236}">
                <a16:creationId xmlns:a16="http://schemas.microsoft.com/office/drawing/2014/main" id="{D7D6A04B-7A97-23CD-4609-0683515D8920}"/>
              </a:ext>
            </a:extLst>
          </p:cNvPr>
          <p:cNvSpPr txBox="1"/>
          <p:nvPr/>
        </p:nvSpPr>
        <p:spPr bwMode="auto">
          <a:xfrm>
            <a:off x="5607318" y="5349903"/>
            <a:ext cx="418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48</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27</a:t>
            </a:r>
          </a:p>
        </p:txBody>
      </p:sp>
      <p:sp>
        <p:nvSpPr>
          <p:cNvPr id="57" name="TextBox 56">
            <a:extLst>
              <a:ext uri="{FF2B5EF4-FFF2-40B4-BE49-F238E27FC236}">
                <a16:creationId xmlns:a16="http://schemas.microsoft.com/office/drawing/2014/main" id="{9671D23E-3F6D-3B0D-0114-2A91308BFC54}"/>
              </a:ext>
            </a:extLst>
          </p:cNvPr>
          <p:cNvSpPr txBox="1"/>
          <p:nvPr/>
        </p:nvSpPr>
        <p:spPr bwMode="auto">
          <a:xfrm>
            <a:off x="6423005" y="5349903"/>
            <a:ext cx="418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17</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9</a:t>
            </a:r>
          </a:p>
        </p:txBody>
      </p:sp>
      <p:sp>
        <p:nvSpPr>
          <p:cNvPr id="58" name="TextBox 57">
            <a:extLst>
              <a:ext uri="{FF2B5EF4-FFF2-40B4-BE49-F238E27FC236}">
                <a16:creationId xmlns:a16="http://schemas.microsoft.com/office/drawing/2014/main" id="{BBDB3041-8DD7-9328-A87D-1FA18BD6D22F}"/>
              </a:ext>
            </a:extLst>
          </p:cNvPr>
          <p:cNvSpPr txBox="1"/>
          <p:nvPr/>
        </p:nvSpPr>
        <p:spPr bwMode="auto">
          <a:xfrm>
            <a:off x="7299373" y="5349903"/>
            <a:ext cx="301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0</a:t>
            </a:r>
          </a:p>
        </p:txBody>
      </p:sp>
      <p:sp>
        <p:nvSpPr>
          <p:cNvPr id="59" name="TextBox 58">
            <a:extLst>
              <a:ext uri="{FF2B5EF4-FFF2-40B4-BE49-F238E27FC236}">
                <a16:creationId xmlns:a16="http://schemas.microsoft.com/office/drawing/2014/main" id="{6B8239EC-62B5-A8EC-E155-1797F3813EE0}"/>
              </a:ext>
            </a:extLst>
          </p:cNvPr>
          <p:cNvSpPr txBox="1"/>
          <p:nvPr/>
        </p:nvSpPr>
        <p:spPr bwMode="auto">
          <a:xfrm>
            <a:off x="8115060" y="5349903"/>
            <a:ext cx="301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0</a:t>
            </a:r>
          </a:p>
        </p:txBody>
      </p:sp>
      <p:sp>
        <p:nvSpPr>
          <p:cNvPr id="60" name="TextBox 59">
            <a:extLst>
              <a:ext uri="{FF2B5EF4-FFF2-40B4-BE49-F238E27FC236}">
                <a16:creationId xmlns:a16="http://schemas.microsoft.com/office/drawing/2014/main" id="{0489EC41-F3C1-FD94-E14C-3CB91391C62A}"/>
              </a:ext>
            </a:extLst>
          </p:cNvPr>
          <p:cNvSpPr txBox="1"/>
          <p:nvPr/>
        </p:nvSpPr>
        <p:spPr bwMode="auto">
          <a:xfrm>
            <a:off x="461024" y="5076184"/>
            <a:ext cx="1832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1" dirty="0">
                <a:solidFill>
                  <a:schemeClr val="bg1"/>
                </a:solidFill>
                <a:latin typeface="Calibri" panose="020F0502020204030204" pitchFamily="34" charset="0"/>
              </a:rPr>
              <a:t>Patients at risk, n</a:t>
            </a:r>
            <a:br>
              <a:rPr lang="en-US" b="0" dirty="0">
                <a:solidFill>
                  <a:schemeClr val="bg1"/>
                </a:solidFill>
                <a:latin typeface="Calibri" panose="020F0502020204030204" pitchFamily="34" charset="0"/>
              </a:rPr>
            </a:br>
            <a:r>
              <a:rPr lang="en-US" b="0" dirty="0">
                <a:solidFill>
                  <a:schemeClr val="accent1"/>
                </a:solidFill>
                <a:latin typeface="Calibri" panose="020F0502020204030204" pitchFamily="34" charset="0"/>
              </a:rPr>
              <a:t>EC+FOLFOX6</a:t>
            </a:r>
            <a:br>
              <a:rPr lang="en-US" b="0" dirty="0">
                <a:solidFill>
                  <a:schemeClr val="bg1"/>
                </a:solidFill>
                <a:latin typeface="Calibri" panose="020F0502020204030204" pitchFamily="34" charset="0"/>
              </a:rPr>
            </a:br>
            <a:r>
              <a:rPr lang="en-US" b="0" dirty="0">
                <a:solidFill>
                  <a:schemeClr val="accent3"/>
                </a:solidFill>
                <a:latin typeface="Calibri" panose="020F0502020204030204" pitchFamily="34" charset="0"/>
              </a:rPr>
              <a:t>SoC</a:t>
            </a:r>
          </a:p>
        </p:txBody>
      </p:sp>
      <p:sp>
        <p:nvSpPr>
          <p:cNvPr id="61" name="Freeform 60">
            <a:extLst>
              <a:ext uri="{FF2B5EF4-FFF2-40B4-BE49-F238E27FC236}">
                <a16:creationId xmlns:a16="http://schemas.microsoft.com/office/drawing/2014/main" id="{737A32F9-EA86-5A5C-6809-89E5E1D424DF}"/>
              </a:ext>
            </a:extLst>
          </p:cNvPr>
          <p:cNvSpPr/>
          <p:nvPr/>
        </p:nvSpPr>
        <p:spPr bwMode="auto">
          <a:xfrm>
            <a:off x="2454275" y="3438526"/>
            <a:ext cx="4222750" cy="1151534"/>
          </a:xfrm>
          <a:custGeom>
            <a:avLst/>
            <a:gdLst>
              <a:gd name="connsiteX0" fmla="*/ 0 w 4222750"/>
              <a:gd name="connsiteY0" fmla="*/ 0 h 1368425"/>
              <a:gd name="connsiteX1" fmla="*/ 4222750 w 4222750"/>
              <a:gd name="connsiteY1" fmla="*/ 0 h 1368425"/>
              <a:gd name="connsiteX2" fmla="*/ 4222750 w 4222750"/>
              <a:gd name="connsiteY2" fmla="*/ 1368425 h 1368425"/>
            </a:gdLst>
            <a:ahLst/>
            <a:cxnLst>
              <a:cxn ang="0">
                <a:pos x="connsiteX0" y="connsiteY0"/>
              </a:cxn>
              <a:cxn ang="0">
                <a:pos x="connsiteX1" y="connsiteY1"/>
              </a:cxn>
              <a:cxn ang="0">
                <a:pos x="connsiteX2" y="connsiteY2"/>
              </a:cxn>
            </a:cxnLst>
            <a:rect l="l" t="t" r="r" b="b"/>
            <a:pathLst>
              <a:path w="4222750" h="1368425">
                <a:moveTo>
                  <a:pt x="0" y="0"/>
                </a:moveTo>
                <a:lnTo>
                  <a:pt x="4222750" y="0"/>
                </a:lnTo>
                <a:lnTo>
                  <a:pt x="4222750" y="1368425"/>
                </a:lnTo>
              </a:path>
            </a:pathLst>
          </a:custGeom>
          <a:noFill/>
          <a:ln w="28575">
            <a:solidFill>
              <a:schemeClr val="bg1">
                <a:lumMod val="50000"/>
                <a:lumOff val="50000"/>
              </a:schemeClr>
            </a:solidFill>
            <a:prstDash val="sysDash"/>
            <a:miter lim="800000"/>
            <a:headEnd/>
            <a:tailEnd/>
          </a:ln>
        </p:spPr>
        <p:txBody>
          <a:bodyPr rtlCol="0" anchor="ctr"/>
          <a:lstStyle/>
          <a:p>
            <a:pPr algn="ctr"/>
            <a:endParaRPr lang="en-US" dirty="0"/>
          </a:p>
        </p:txBody>
      </p:sp>
      <p:cxnSp>
        <p:nvCxnSpPr>
          <p:cNvPr id="63" name="Straight Connector 62">
            <a:extLst>
              <a:ext uri="{FF2B5EF4-FFF2-40B4-BE49-F238E27FC236}">
                <a16:creationId xmlns:a16="http://schemas.microsoft.com/office/drawing/2014/main" id="{16BF2677-C0B6-2405-38C3-70873632A5BF}"/>
              </a:ext>
            </a:extLst>
          </p:cNvPr>
          <p:cNvCxnSpPr>
            <a:cxnSpLocks/>
          </p:cNvCxnSpPr>
          <p:nvPr/>
        </p:nvCxnSpPr>
        <p:spPr bwMode="auto">
          <a:xfrm>
            <a:off x="4686300" y="3438525"/>
            <a:ext cx="0" cy="941975"/>
          </a:xfrm>
          <a:prstGeom prst="line">
            <a:avLst/>
          </a:prstGeom>
          <a:noFill/>
          <a:ln w="28575" cap="flat" cmpd="sng" algn="ctr">
            <a:solidFill>
              <a:schemeClr val="bg1">
                <a:lumMod val="50000"/>
                <a:lumOff val="50000"/>
              </a:schemeClr>
            </a:solidFill>
            <a:prstDash val="sysDash"/>
            <a:round/>
            <a:headEnd type="none" w="med" len="med"/>
            <a:tailEnd type="none" w="med" len="med"/>
          </a:ln>
          <a:effectLst/>
        </p:spPr>
      </p:cxnSp>
      <p:sp>
        <p:nvSpPr>
          <p:cNvPr id="2" name="Freeform 1">
            <a:extLst>
              <a:ext uri="{FF2B5EF4-FFF2-40B4-BE49-F238E27FC236}">
                <a16:creationId xmlns:a16="http://schemas.microsoft.com/office/drawing/2014/main" id="{F4A60E43-AF43-D162-F54A-909E2FC8F9D2}"/>
              </a:ext>
            </a:extLst>
          </p:cNvPr>
          <p:cNvSpPr/>
          <p:nvPr/>
        </p:nvSpPr>
        <p:spPr bwMode="auto">
          <a:xfrm>
            <a:off x="2463668" y="2169923"/>
            <a:ext cx="5917542" cy="2634230"/>
          </a:xfrm>
          <a:custGeom>
            <a:avLst/>
            <a:gdLst>
              <a:gd name="connsiteX0" fmla="*/ 0 w 5917542"/>
              <a:gd name="connsiteY0" fmla="*/ 0 h 2534736"/>
              <a:gd name="connsiteX1" fmla="*/ 0 w 5917542"/>
              <a:gd name="connsiteY1" fmla="*/ 2534736 h 2534736"/>
              <a:gd name="connsiteX2" fmla="*/ 5917542 w 5917542"/>
              <a:gd name="connsiteY2" fmla="*/ 2534736 h 2534736"/>
            </a:gdLst>
            <a:ahLst/>
            <a:cxnLst>
              <a:cxn ang="0">
                <a:pos x="connsiteX0" y="connsiteY0"/>
              </a:cxn>
              <a:cxn ang="0">
                <a:pos x="connsiteX1" y="connsiteY1"/>
              </a:cxn>
              <a:cxn ang="0">
                <a:pos x="connsiteX2" y="connsiteY2"/>
              </a:cxn>
            </a:cxnLst>
            <a:rect l="l" t="t" r="r" b="b"/>
            <a:pathLst>
              <a:path w="5917542" h="2534736">
                <a:moveTo>
                  <a:pt x="0" y="0"/>
                </a:moveTo>
                <a:lnTo>
                  <a:pt x="0" y="2534736"/>
                </a:lnTo>
                <a:lnTo>
                  <a:pt x="5917542" y="2534736"/>
                </a:lnTo>
              </a:path>
            </a:pathLst>
          </a:custGeom>
          <a:noFill/>
          <a:ln w="28575">
            <a:solidFill>
              <a:schemeClr val="bg1"/>
            </a:solidFill>
            <a:miter lim="800000"/>
            <a:headEnd/>
            <a:tailEnd/>
          </a:ln>
        </p:spPr>
        <p:txBody>
          <a:bodyPr rtlCol="0" anchor="ctr"/>
          <a:lstStyle/>
          <a:p>
            <a:pPr algn="ctr"/>
            <a:endParaRPr lang="en-US" dirty="0"/>
          </a:p>
        </p:txBody>
      </p:sp>
      <p:pic>
        <p:nvPicPr>
          <p:cNvPr id="2056" name="Graphic 2055">
            <a:extLst>
              <a:ext uri="{FF2B5EF4-FFF2-40B4-BE49-F238E27FC236}">
                <a16:creationId xmlns:a16="http://schemas.microsoft.com/office/drawing/2014/main" id="{D0925A7C-F96D-B5AB-6926-5D5E42EAC6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73647" y="2127079"/>
            <a:ext cx="5269763" cy="1444935"/>
          </a:xfrm>
          <a:prstGeom prst="rect">
            <a:avLst/>
          </a:prstGeom>
        </p:spPr>
      </p:pic>
      <p:pic>
        <p:nvPicPr>
          <p:cNvPr id="2051" name="Graphic 2050">
            <a:extLst>
              <a:ext uri="{FF2B5EF4-FFF2-40B4-BE49-F238E27FC236}">
                <a16:creationId xmlns:a16="http://schemas.microsoft.com/office/drawing/2014/main" id="{B04DA350-B62D-C7F6-DD5D-9B1369BFF6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285" y="2109582"/>
            <a:ext cx="4898649" cy="2143159"/>
          </a:xfrm>
          <a:prstGeom prst="rect">
            <a:avLst/>
          </a:prstGeom>
        </p:spPr>
      </p:pic>
      <p:sp>
        <p:nvSpPr>
          <p:cNvPr id="11" name="TextBox 10">
            <a:extLst>
              <a:ext uri="{FF2B5EF4-FFF2-40B4-BE49-F238E27FC236}">
                <a16:creationId xmlns:a16="http://schemas.microsoft.com/office/drawing/2014/main" id="{01726842-DEF2-98DE-5424-67C5B54621D2}"/>
              </a:ext>
            </a:extLst>
          </p:cNvPr>
          <p:cNvSpPr txBox="1"/>
          <p:nvPr/>
        </p:nvSpPr>
        <p:spPr bwMode="auto">
          <a:xfrm>
            <a:off x="7711440" y="3388080"/>
            <a:ext cx="44805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2000" dirty="0">
                <a:solidFill>
                  <a:schemeClr val="bg1"/>
                </a:solidFill>
              </a:rPr>
              <a:t>HR: 0.49 (95% CI: 0.375-0.632)</a:t>
            </a:r>
            <a:br>
              <a:rPr lang="en-US" sz="2000" dirty="0">
                <a:solidFill>
                  <a:schemeClr val="bg1"/>
                </a:solidFill>
              </a:rPr>
            </a:br>
            <a:r>
              <a:rPr lang="en-US" sz="2000" b="1" i="1" dirty="0">
                <a:solidFill>
                  <a:schemeClr val="bg1"/>
                </a:solidFill>
              </a:rPr>
              <a:t>P </a:t>
            </a:r>
            <a:r>
              <a:rPr lang="en-US" sz="2000" b="1" i="0" dirty="0">
                <a:solidFill>
                  <a:schemeClr val="bg1"/>
                </a:solidFill>
              </a:rPr>
              <a:t>&lt;.0001*</a:t>
            </a:r>
            <a:endParaRPr lang="en-US" sz="2000" baseline="30000" dirty="0">
              <a:solidFill>
                <a:schemeClr val="bg1"/>
              </a:solidFill>
            </a:endParaRPr>
          </a:p>
        </p:txBody>
      </p:sp>
      <p:sp>
        <p:nvSpPr>
          <p:cNvPr id="12" name="TextBox 11">
            <a:extLst>
              <a:ext uri="{FF2B5EF4-FFF2-40B4-BE49-F238E27FC236}">
                <a16:creationId xmlns:a16="http://schemas.microsoft.com/office/drawing/2014/main" id="{9CFACDC8-8AF7-B606-3B66-452D01D2CE3E}"/>
              </a:ext>
            </a:extLst>
          </p:cNvPr>
          <p:cNvSpPr txBox="1"/>
          <p:nvPr/>
        </p:nvSpPr>
        <p:spPr bwMode="auto">
          <a:xfrm>
            <a:off x="7031240" y="2383229"/>
            <a:ext cx="25510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EC + mFOLFOX6 (n = 236)</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SoC (n = 243)</a:t>
            </a:r>
          </a:p>
        </p:txBody>
      </p:sp>
      <p:sp>
        <p:nvSpPr>
          <p:cNvPr id="14" name="Rectangle 13">
            <a:extLst>
              <a:ext uri="{FF2B5EF4-FFF2-40B4-BE49-F238E27FC236}">
                <a16:creationId xmlns:a16="http://schemas.microsoft.com/office/drawing/2014/main" id="{43FFA1C7-E26F-D0F1-2DCE-2A4130BB0581}"/>
              </a:ext>
            </a:extLst>
          </p:cNvPr>
          <p:cNvSpPr/>
          <p:nvPr/>
        </p:nvSpPr>
        <p:spPr bwMode="auto">
          <a:xfrm>
            <a:off x="6922443" y="2506260"/>
            <a:ext cx="134940" cy="134940"/>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 name="Rectangle 15">
            <a:extLst>
              <a:ext uri="{FF2B5EF4-FFF2-40B4-BE49-F238E27FC236}">
                <a16:creationId xmlns:a16="http://schemas.microsoft.com/office/drawing/2014/main" id="{4A4416FF-84ED-474B-E1E2-968C52846221}"/>
              </a:ext>
            </a:extLst>
          </p:cNvPr>
          <p:cNvSpPr/>
          <p:nvPr/>
        </p:nvSpPr>
        <p:spPr bwMode="auto">
          <a:xfrm>
            <a:off x="6922443" y="2787906"/>
            <a:ext cx="134940" cy="134940"/>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430114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0497C-61D1-BEAE-ECF7-1117010BD027}"/>
              </a:ext>
            </a:extLst>
          </p:cNvPr>
          <p:cNvSpPr>
            <a:spLocks noGrp="1"/>
          </p:cNvSpPr>
          <p:nvPr>
            <p:ph type="title"/>
          </p:nvPr>
        </p:nvSpPr>
        <p:spPr/>
        <p:txBody>
          <a:bodyPr/>
          <a:lstStyle/>
          <a:p>
            <a:r>
              <a:rPr lang="en-US" altLang="en-US" sz="3600" dirty="0"/>
              <a:t>BREAKWATER: Most Frequent All-Causality TEAEs</a:t>
            </a:r>
            <a:endParaRPr lang="en-US" dirty="0"/>
          </a:p>
        </p:txBody>
      </p:sp>
      <p:sp>
        <p:nvSpPr>
          <p:cNvPr id="8" name="Text Box 11">
            <a:extLst>
              <a:ext uri="{FF2B5EF4-FFF2-40B4-BE49-F238E27FC236}">
                <a16:creationId xmlns:a16="http://schemas.microsoft.com/office/drawing/2014/main" id="{BC6C21B0-EBBD-DECC-B136-95A31EE5561E}"/>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200" b="0" dirty="0">
                <a:solidFill>
                  <a:schemeClr val="bg2"/>
                </a:solidFill>
                <a:latin typeface="Calibri" panose="020F0502020204030204" pitchFamily="34" charset="0"/>
              </a:rPr>
              <a:t>Kopetz. Nat Med. </a:t>
            </a:r>
            <a:r>
              <a:rPr lang="en-US" altLang="en-US" sz="1200" dirty="0">
                <a:solidFill>
                  <a:schemeClr val="bg2"/>
                </a:solidFill>
                <a:latin typeface="Calibri" panose="020F0502020204030204" pitchFamily="34" charset="0"/>
              </a:rPr>
              <a:t>2025;31:901. </a:t>
            </a:r>
            <a:r>
              <a:rPr lang="en-US" altLang="en-US" sz="1200" b="0" dirty="0">
                <a:solidFill>
                  <a:schemeClr val="bg2"/>
                </a:solidFill>
                <a:latin typeface="Calibri" panose="020F0502020204030204" pitchFamily="34" charset="0"/>
              </a:rPr>
              <a:t>Kopetz. ASCO GI 2025. Abstr 16. </a:t>
            </a:r>
          </a:p>
        </p:txBody>
      </p:sp>
      <p:graphicFrame>
        <p:nvGraphicFramePr>
          <p:cNvPr id="3169" name="Table 3168">
            <a:extLst>
              <a:ext uri="{FF2B5EF4-FFF2-40B4-BE49-F238E27FC236}">
                <a16:creationId xmlns:a16="http://schemas.microsoft.com/office/drawing/2014/main" id="{25C428E6-7DF1-3E21-279B-7566089169F6}"/>
              </a:ext>
            </a:extLst>
          </p:cNvPr>
          <p:cNvGraphicFramePr>
            <a:graphicFrameLocks noGrp="1"/>
          </p:cNvGraphicFramePr>
          <p:nvPr/>
        </p:nvGraphicFramePr>
        <p:xfrm>
          <a:off x="10070458" y="1845247"/>
          <a:ext cx="1879584" cy="3779847"/>
        </p:xfrm>
        <a:graphic>
          <a:graphicData uri="http://schemas.openxmlformats.org/drawingml/2006/table">
            <a:tbl>
              <a:tblPr firstRow="1" bandRow="1">
                <a:tableStyleId>{5C22544A-7EE6-4342-B048-85BDC9FD1C3A}</a:tableStyleId>
              </a:tblPr>
              <a:tblGrid>
                <a:gridCol w="922511">
                  <a:extLst>
                    <a:ext uri="{9D8B030D-6E8A-4147-A177-3AD203B41FA5}">
                      <a16:colId xmlns:a16="http://schemas.microsoft.com/office/drawing/2014/main" val="1093688968"/>
                    </a:ext>
                  </a:extLst>
                </a:gridCol>
                <a:gridCol w="957073">
                  <a:extLst>
                    <a:ext uri="{9D8B030D-6E8A-4147-A177-3AD203B41FA5}">
                      <a16:colId xmlns:a16="http://schemas.microsoft.com/office/drawing/2014/main" val="3878790627"/>
                    </a:ext>
                  </a:extLst>
                </a:gridCol>
              </a:tblGrid>
              <a:tr h="327769">
                <a:tc>
                  <a:txBody>
                    <a:bodyPr/>
                    <a:lstStyle/>
                    <a:p>
                      <a:pPr algn="ctr">
                        <a:lnSpc>
                          <a:spcPct val="80000"/>
                        </a:lnSpc>
                      </a:pPr>
                      <a:r>
                        <a:rPr lang="en-US" sz="1200" dirty="0"/>
                        <a:t>Grade 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pPr algn="ctr">
                        <a:lnSpc>
                          <a:spcPct val="80000"/>
                        </a:lnSpc>
                      </a:pPr>
                      <a:r>
                        <a:rPr lang="en-US" sz="1200" dirty="0">
                          <a:solidFill>
                            <a:schemeClr val="bg1"/>
                          </a:solidFill>
                        </a:rPr>
                        <a:t>Grade 3/4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205425"/>
                  </a:ext>
                </a:extLst>
              </a:tr>
              <a:tr h="246577">
                <a:tc>
                  <a:txBody>
                    <a:bodyPr/>
                    <a:lstStyle/>
                    <a:p>
                      <a:pPr algn="ctr">
                        <a:lnSpc>
                          <a:spcPct val="80000"/>
                        </a:lnSpc>
                      </a:pPr>
                      <a:r>
                        <a:rPr lang="en-US" sz="1200" dirty="0">
                          <a:solidFill>
                            <a:schemeClr val="tx1"/>
                          </a:solidFill>
                        </a:rPr>
                        <a:t>19%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lnSpc>
                          <a:spcPct val="80000"/>
                        </a:lnSpc>
                      </a:pPr>
                      <a:r>
                        <a:rPr lang="en-US" sz="1200" dirty="0">
                          <a:solidFill>
                            <a:schemeClr val="bg1"/>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093254127"/>
                  </a:ext>
                </a:extLst>
              </a:tr>
              <a:tr h="246577">
                <a:tc>
                  <a:txBody>
                    <a:bodyPr/>
                    <a:lstStyle/>
                    <a:p>
                      <a:pPr algn="ctr">
                        <a:lnSpc>
                          <a:spcPct val="80000"/>
                        </a:lnSpc>
                      </a:pPr>
                      <a:r>
                        <a:rPr lang="en-US" sz="1200" dirty="0">
                          <a:solidFill>
                            <a:schemeClr val="tx1"/>
                          </a:solidFill>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lnSpc>
                          <a:spcPct val="80000"/>
                        </a:lnSpc>
                      </a:pPr>
                      <a:r>
                        <a:rPr lang="en-US" sz="1200" dirty="0">
                          <a:solidFill>
                            <a:schemeClr val="bg1"/>
                          </a:solidFill>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047593176"/>
                  </a:ext>
                </a:extLst>
              </a:tr>
              <a:tr h="246577">
                <a:tc>
                  <a:txBody>
                    <a:bodyPr/>
                    <a:lstStyle/>
                    <a:p>
                      <a:pPr algn="ctr">
                        <a:lnSpc>
                          <a:spcPct val="80000"/>
                        </a:lnSpc>
                      </a:pPr>
                      <a:r>
                        <a:rPr lang="en-US" sz="1200" dirty="0">
                          <a:solidFill>
                            <a:schemeClr val="tx1"/>
                          </a:solidFill>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lnSpc>
                          <a:spcPct val="80000"/>
                        </a:lnSpc>
                      </a:pPr>
                      <a:r>
                        <a:rPr lang="en-US" sz="1200" dirty="0">
                          <a:solidFill>
                            <a:schemeClr val="bg1"/>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60053212"/>
                  </a:ext>
                </a:extLst>
              </a:tr>
              <a:tr h="246577">
                <a:tc>
                  <a:txBody>
                    <a:bodyPr/>
                    <a:lstStyle/>
                    <a:p>
                      <a:pPr algn="ctr">
                        <a:lnSpc>
                          <a:spcPct val="80000"/>
                        </a:lnSpc>
                      </a:pPr>
                      <a:r>
                        <a:rPr lang="en-US" sz="1200" dirty="0">
                          <a:solidFill>
                            <a:schemeClr val="tx1"/>
                          </a:solidFill>
                        </a:rPr>
                        <a:t>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lnSpc>
                          <a:spcPct val="80000"/>
                        </a:lnSpc>
                      </a:pPr>
                      <a:r>
                        <a:rPr lang="en-US" sz="1200" dirty="0">
                          <a:solidFill>
                            <a:schemeClr val="bg1"/>
                          </a:solidFill>
                        </a:rPr>
                        <a:t>&lt;1%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52602917"/>
                  </a:ext>
                </a:extLst>
              </a:tr>
              <a:tr h="246577">
                <a:tc>
                  <a:txBody>
                    <a:bodyPr/>
                    <a:lstStyle/>
                    <a:p>
                      <a:pPr algn="ctr">
                        <a:lnSpc>
                          <a:spcPct val="80000"/>
                        </a:lnSpc>
                      </a:pPr>
                      <a:r>
                        <a:rPr lang="en-US" sz="1200" dirty="0">
                          <a:solidFill>
                            <a:schemeClr val="tx1"/>
                          </a:solidFill>
                        </a:rPr>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lnSpc>
                          <a:spcPct val="80000"/>
                        </a:lnSpc>
                      </a:pPr>
                      <a:r>
                        <a:rPr lang="en-US" sz="1200" dirty="0">
                          <a:solidFill>
                            <a:schemeClr val="bg1"/>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36693904"/>
                  </a:ext>
                </a:extLst>
              </a:tr>
              <a:tr h="246577">
                <a:tc>
                  <a:txBody>
                    <a:bodyPr/>
                    <a:lstStyle/>
                    <a:p>
                      <a:pPr algn="ctr">
                        <a:lnSpc>
                          <a:spcPct val="80000"/>
                        </a:lnSpc>
                      </a:pPr>
                      <a:r>
                        <a:rPr lang="en-US" sz="1200" dirty="0">
                          <a:solidFill>
                            <a:schemeClr val="tx1"/>
                          </a:solidFill>
                        </a:rPr>
                        <a:t>&lt;1%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lnSpc>
                          <a:spcPct val="80000"/>
                        </a:lnSpc>
                      </a:pPr>
                      <a:r>
                        <a:rPr lang="en-US" sz="1200" dirty="0">
                          <a:solidFill>
                            <a:schemeClr val="bg1"/>
                          </a:solidFill>
                        </a:rPr>
                        <a:t>&lt;1%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46972158"/>
                  </a:ext>
                </a:extLst>
              </a:tr>
              <a:tr h="246577">
                <a:tc>
                  <a:txBody>
                    <a:bodyPr/>
                    <a:lstStyle/>
                    <a:p>
                      <a:pPr algn="ctr">
                        <a:lnSpc>
                          <a:spcPct val="80000"/>
                        </a:lnSpc>
                      </a:pPr>
                      <a:r>
                        <a:rPr lang="en-US" sz="1200" dirty="0">
                          <a:solidFill>
                            <a:schemeClr val="tx1"/>
                          </a:solidFill>
                        </a:rPr>
                        <a:t>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lnSpc>
                          <a:spcPct val="80000"/>
                        </a:lnSpc>
                      </a:pPr>
                      <a:r>
                        <a:rPr lang="en-US" sz="1200" dirty="0">
                          <a:solidFill>
                            <a:schemeClr val="bg1"/>
                          </a:solidFill>
                        </a:rPr>
                        <a:t>&lt;1%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541477256"/>
                  </a:ext>
                </a:extLst>
              </a:tr>
              <a:tr h="246577">
                <a:tc>
                  <a:txBody>
                    <a:bodyPr/>
                    <a:lstStyle/>
                    <a:p>
                      <a:pPr algn="ctr">
                        <a:lnSpc>
                          <a:spcPct val="80000"/>
                        </a:lnSpc>
                      </a:pPr>
                      <a:r>
                        <a:rPr lang="en-US" sz="1200" dirty="0">
                          <a:solidFill>
                            <a:schemeClr val="tx1"/>
                          </a:solidFill>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lnSpc>
                          <a:spcPct val="80000"/>
                        </a:lnSpc>
                      </a:pPr>
                      <a:r>
                        <a:rPr lang="en-US" sz="1200" dirty="0">
                          <a:solidFill>
                            <a:schemeClr val="bg1"/>
                          </a:solidFill>
                        </a:rPr>
                        <a:t>&lt;1%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700619440"/>
                  </a:ext>
                </a:extLst>
              </a:tr>
              <a:tr h="246577">
                <a:tc>
                  <a:txBody>
                    <a:bodyPr/>
                    <a:lstStyle/>
                    <a:p>
                      <a:pPr algn="ctr">
                        <a:lnSpc>
                          <a:spcPct val="80000"/>
                        </a:lnSpc>
                      </a:pPr>
                      <a:r>
                        <a:rPr lang="en-US" sz="1200" dirty="0">
                          <a:solidFill>
                            <a:schemeClr val="tx1"/>
                          </a:solidFill>
                        </a:rPr>
                        <a:t>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lnSpc>
                          <a:spcPct val="80000"/>
                        </a:lnSpc>
                      </a:pPr>
                      <a:r>
                        <a:rPr lang="en-US" sz="1200" dirty="0">
                          <a:solidFill>
                            <a:schemeClr val="bg1"/>
                          </a:solidFill>
                        </a:rPr>
                        <a:t>&lt;1%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51036711"/>
                  </a:ext>
                </a:extLst>
              </a:tr>
              <a:tr h="246577">
                <a:tc>
                  <a:txBody>
                    <a:bodyPr/>
                    <a:lstStyle/>
                    <a:p>
                      <a:pPr algn="ctr">
                        <a:lnSpc>
                          <a:spcPct val="80000"/>
                        </a:lnSpc>
                      </a:pPr>
                      <a:r>
                        <a:rPr lang="en-US" sz="1200" dirty="0">
                          <a:solidFill>
                            <a:schemeClr val="tx1"/>
                          </a:solidFill>
                        </a:rPr>
                        <a:t>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lnSpc>
                          <a:spcPct val="80000"/>
                        </a:lnSpc>
                      </a:pPr>
                      <a:r>
                        <a:rPr lang="en-US" sz="1200" dirty="0">
                          <a:solidFill>
                            <a:schemeClr val="bg1"/>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47630357"/>
                  </a:ext>
                </a:extLst>
              </a:tr>
              <a:tr h="246577">
                <a:tc>
                  <a:txBody>
                    <a:bodyPr/>
                    <a:lstStyle/>
                    <a:p>
                      <a:pPr algn="ctr">
                        <a:lnSpc>
                          <a:spcPct val="80000"/>
                        </a:lnSpc>
                      </a:pPr>
                      <a:r>
                        <a:rPr lang="en-US" sz="1200" dirty="0">
                          <a:solidFill>
                            <a:schemeClr val="tx1"/>
                          </a:solidFill>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lnSpc>
                          <a:spcPct val="80000"/>
                        </a:lnSpc>
                      </a:pPr>
                      <a:r>
                        <a:rPr lang="en-US" sz="1200" dirty="0">
                          <a:solidFill>
                            <a:schemeClr val="bg1"/>
                          </a:solidFill>
                        </a:rPr>
                        <a:t>&lt;1%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849705891"/>
                  </a:ext>
                </a:extLst>
              </a:tr>
              <a:tr h="246577">
                <a:tc>
                  <a:txBody>
                    <a:bodyPr/>
                    <a:lstStyle/>
                    <a:p>
                      <a:pPr algn="ctr">
                        <a:lnSpc>
                          <a:spcPct val="80000"/>
                        </a:lnSpc>
                      </a:pPr>
                      <a:r>
                        <a:rPr lang="en-US" sz="1200" dirty="0">
                          <a:solidFill>
                            <a:schemeClr val="tx1"/>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lnSpc>
                          <a:spcPct val="80000"/>
                        </a:lnSpc>
                      </a:pPr>
                      <a:r>
                        <a:rPr lang="en-US" sz="1200" dirty="0">
                          <a:solidFill>
                            <a:schemeClr val="bg1"/>
                          </a:solidFill>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568784772"/>
                  </a:ext>
                </a:extLst>
              </a:tr>
              <a:tr h="246577">
                <a:tc>
                  <a:txBody>
                    <a:bodyPr/>
                    <a:lstStyle/>
                    <a:p>
                      <a:pPr algn="ctr">
                        <a:lnSpc>
                          <a:spcPct val="80000"/>
                        </a:lnSpc>
                      </a:pPr>
                      <a:r>
                        <a:rPr lang="en-US" sz="1200" dirty="0">
                          <a:solidFill>
                            <a:schemeClr val="tx1"/>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lnSpc>
                          <a:spcPct val="80000"/>
                        </a:lnSpc>
                      </a:pPr>
                      <a:r>
                        <a:rPr lang="en-US" sz="1200" dirty="0">
                          <a:solidFill>
                            <a:schemeClr val="bg1"/>
                          </a:solidFill>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532862442"/>
                  </a:ext>
                </a:extLst>
              </a:tr>
              <a:tr h="246577">
                <a:tc>
                  <a:txBody>
                    <a:bodyPr/>
                    <a:lstStyle/>
                    <a:p>
                      <a:pPr algn="ctr">
                        <a:lnSpc>
                          <a:spcPct val="80000"/>
                        </a:lnSpc>
                      </a:pPr>
                      <a:r>
                        <a:rPr lang="en-US" sz="1200" dirty="0">
                          <a:solidFill>
                            <a:schemeClr val="tx1"/>
                          </a:solidFill>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lnSpc>
                          <a:spcPct val="80000"/>
                        </a:lnSpc>
                      </a:pPr>
                      <a:r>
                        <a:rPr lang="en-US" sz="1200" dirty="0">
                          <a:solidFill>
                            <a:schemeClr val="bg1"/>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90880261"/>
                  </a:ext>
                </a:extLst>
              </a:tr>
            </a:tbl>
          </a:graphicData>
        </a:graphic>
      </p:graphicFrame>
      <p:sp>
        <p:nvSpPr>
          <p:cNvPr id="39" name="Rectangle 38">
            <a:extLst>
              <a:ext uri="{FF2B5EF4-FFF2-40B4-BE49-F238E27FC236}">
                <a16:creationId xmlns:a16="http://schemas.microsoft.com/office/drawing/2014/main" id="{60C12926-EF33-9F5D-0DAD-4140865355B1}"/>
              </a:ext>
            </a:extLst>
          </p:cNvPr>
          <p:cNvSpPr/>
          <p:nvPr/>
        </p:nvSpPr>
        <p:spPr bwMode="auto">
          <a:xfrm>
            <a:off x="4533344" y="2258007"/>
            <a:ext cx="105303" cy="210605"/>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 name="TextBox 3">
            <a:extLst>
              <a:ext uri="{FF2B5EF4-FFF2-40B4-BE49-F238E27FC236}">
                <a16:creationId xmlns:a16="http://schemas.microsoft.com/office/drawing/2014/main" id="{FA5E85CE-9A32-60C9-66AD-531CCE4BAC0B}"/>
              </a:ext>
            </a:extLst>
          </p:cNvPr>
          <p:cNvSpPr txBox="1"/>
          <p:nvPr/>
        </p:nvSpPr>
        <p:spPr bwMode="auto">
          <a:xfrm>
            <a:off x="52937" y="2166258"/>
            <a:ext cx="273953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Aft>
                <a:spcPct val="0"/>
              </a:spcAft>
              <a:buClrTx/>
              <a:buFontTx/>
              <a:buNone/>
            </a:pPr>
            <a:r>
              <a:rPr lang="en-US" sz="1600" b="0" dirty="0">
                <a:solidFill>
                  <a:schemeClr val="bg1"/>
                </a:solidFill>
                <a:latin typeface="Calibri" panose="020F0502020204030204" pitchFamily="34" charset="0"/>
              </a:rPr>
              <a:t>Nausea</a:t>
            </a:r>
          </a:p>
          <a:p>
            <a:pPr algn="r">
              <a:lnSpc>
                <a:spcPct val="100000"/>
              </a:lnSpc>
              <a:spcAft>
                <a:spcPct val="0"/>
              </a:spcAft>
              <a:buClrTx/>
              <a:buFontTx/>
              <a:buNone/>
            </a:pPr>
            <a:r>
              <a:rPr lang="en-US" sz="1600" dirty="0">
                <a:solidFill>
                  <a:schemeClr val="bg1"/>
                </a:solidFill>
                <a:latin typeface="Calibri" panose="020F0502020204030204" pitchFamily="34" charset="0"/>
              </a:rPr>
              <a:t>Anemia</a:t>
            </a:r>
          </a:p>
          <a:p>
            <a:pPr algn="r">
              <a:lnSpc>
                <a:spcPct val="100000"/>
              </a:lnSpc>
              <a:spcAft>
                <a:spcPct val="0"/>
              </a:spcAft>
              <a:buClrTx/>
              <a:buFontTx/>
              <a:buNone/>
            </a:pPr>
            <a:r>
              <a:rPr lang="en-US" sz="1600" b="0" dirty="0">
                <a:solidFill>
                  <a:schemeClr val="bg1"/>
                </a:solidFill>
                <a:latin typeface="Calibri" panose="020F0502020204030204" pitchFamily="34" charset="0"/>
              </a:rPr>
              <a:t>Diarrhea</a:t>
            </a:r>
          </a:p>
          <a:p>
            <a:pPr algn="r">
              <a:lnSpc>
                <a:spcPct val="100000"/>
              </a:lnSpc>
              <a:spcAft>
                <a:spcPct val="0"/>
              </a:spcAft>
              <a:buClrTx/>
              <a:buFontTx/>
              <a:buNone/>
            </a:pPr>
            <a:r>
              <a:rPr lang="en-US" sz="1600" dirty="0">
                <a:solidFill>
                  <a:schemeClr val="bg1"/>
                </a:solidFill>
                <a:latin typeface="Calibri" panose="020F0502020204030204" pitchFamily="34" charset="0"/>
              </a:rPr>
              <a:t>Decreased appetite</a:t>
            </a:r>
          </a:p>
          <a:p>
            <a:pPr algn="r">
              <a:lnSpc>
                <a:spcPct val="100000"/>
              </a:lnSpc>
              <a:spcAft>
                <a:spcPct val="0"/>
              </a:spcAft>
              <a:buClrTx/>
              <a:buFontTx/>
              <a:buNone/>
            </a:pPr>
            <a:r>
              <a:rPr lang="en-US" sz="1600" b="0" dirty="0">
                <a:solidFill>
                  <a:schemeClr val="bg1"/>
                </a:solidFill>
                <a:latin typeface="Calibri" panose="020F0502020204030204" pitchFamily="34" charset="0"/>
              </a:rPr>
              <a:t>Vomiting</a:t>
            </a:r>
          </a:p>
          <a:p>
            <a:pPr algn="r">
              <a:lnSpc>
                <a:spcPct val="100000"/>
              </a:lnSpc>
              <a:spcAft>
                <a:spcPct val="0"/>
              </a:spcAft>
              <a:buClrTx/>
              <a:buFontTx/>
              <a:buNone/>
            </a:pPr>
            <a:r>
              <a:rPr lang="en-US" sz="1600" dirty="0">
                <a:solidFill>
                  <a:schemeClr val="bg1"/>
                </a:solidFill>
                <a:latin typeface="Calibri" panose="020F0502020204030204" pitchFamily="34" charset="0"/>
              </a:rPr>
              <a:t>Neutrophil count decrease</a:t>
            </a:r>
          </a:p>
          <a:p>
            <a:pPr algn="r">
              <a:lnSpc>
                <a:spcPct val="100000"/>
              </a:lnSpc>
              <a:spcAft>
                <a:spcPct val="0"/>
              </a:spcAft>
              <a:buClrTx/>
              <a:buFontTx/>
              <a:buNone/>
            </a:pPr>
            <a:r>
              <a:rPr lang="en-US" sz="1600" b="0" dirty="0">
                <a:solidFill>
                  <a:schemeClr val="bg1"/>
                </a:solidFill>
                <a:latin typeface="Calibri" panose="020F0502020204030204" pitchFamily="34" charset="0"/>
              </a:rPr>
              <a:t>Arthralgia</a:t>
            </a:r>
          </a:p>
          <a:p>
            <a:pPr algn="r">
              <a:lnSpc>
                <a:spcPct val="100000"/>
              </a:lnSpc>
              <a:spcAft>
                <a:spcPct val="0"/>
              </a:spcAft>
              <a:buClrTx/>
              <a:buFontTx/>
              <a:buNone/>
            </a:pPr>
            <a:r>
              <a:rPr lang="en-US" sz="1600" dirty="0">
                <a:solidFill>
                  <a:schemeClr val="bg1"/>
                </a:solidFill>
                <a:latin typeface="Calibri" panose="020F0502020204030204" pitchFamily="34" charset="0"/>
              </a:rPr>
              <a:t>Rash</a:t>
            </a:r>
          </a:p>
          <a:p>
            <a:pPr algn="r">
              <a:lnSpc>
                <a:spcPct val="100000"/>
              </a:lnSpc>
              <a:spcAft>
                <a:spcPct val="0"/>
              </a:spcAft>
              <a:buClrTx/>
              <a:buFontTx/>
              <a:buNone/>
            </a:pPr>
            <a:r>
              <a:rPr lang="en-US" sz="1600" b="0" dirty="0">
                <a:solidFill>
                  <a:schemeClr val="bg1"/>
                </a:solidFill>
                <a:latin typeface="Calibri" panose="020F0502020204030204" pitchFamily="34" charset="0"/>
              </a:rPr>
              <a:t>Asthenia</a:t>
            </a:r>
          </a:p>
          <a:p>
            <a:pPr algn="r">
              <a:lnSpc>
                <a:spcPct val="100000"/>
              </a:lnSpc>
              <a:spcAft>
                <a:spcPct val="0"/>
              </a:spcAft>
              <a:buClrTx/>
              <a:buFontTx/>
              <a:buNone/>
            </a:pPr>
            <a:r>
              <a:rPr lang="en-US" sz="1600" dirty="0">
                <a:solidFill>
                  <a:schemeClr val="bg1"/>
                </a:solidFill>
                <a:latin typeface="Calibri" panose="020F0502020204030204" pitchFamily="34" charset="0"/>
              </a:rPr>
              <a:t>Pyrexia</a:t>
            </a:r>
          </a:p>
          <a:p>
            <a:pPr algn="r">
              <a:lnSpc>
                <a:spcPct val="100000"/>
              </a:lnSpc>
              <a:spcAft>
                <a:spcPct val="0"/>
              </a:spcAft>
              <a:buClrTx/>
              <a:buFontTx/>
              <a:buNone/>
            </a:pPr>
            <a:r>
              <a:rPr lang="en-US" sz="1600" b="0" dirty="0">
                <a:solidFill>
                  <a:schemeClr val="bg1"/>
                </a:solidFill>
                <a:latin typeface="Calibri" panose="020F0502020204030204" pitchFamily="34" charset="0"/>
              </a:rPr>
              <a:t>Constipation</a:t>
            </a:r>
          </a:p>
          <a:p>
            <a:pPr algn="r">
              <a:lnSpc>
                <a:spcPct val="100000"/>
              </a:lnSpc>
              <a:spcAft>
                <a:spcPct val="0"/>
              </a:spcAft>
              <a:buClrTx/>
              <a:buFontTx/>
              <a:buNone/>
            </a:pPr>
            <a:r>
              <a:rPr lang="en-US" sz="1600" dirty="0">
                <a:solidFill>
                  <a:schemeClr val="bg1"/>
                </a:solidFill>
                <a:latin typeface="Calibri" panose="020F0502020204030204" pitchFamily="34" charset="0"/>
              </a:rPr>
              <a:t>Peripheral sensory neuropathy</a:t>
            </a:r>
          </a:p>
          <a:p>
            <a:pPr algn="r">
              <a:lnSpc>
                <a:spcPct val="100000"/>
              </a:lnSpc>
              <a:spcAft>
                <a:spcPct val="0"/>
              </a:spcAft>
              <a:buClrTx/>
              <a:buFontTx/>
              <a:buNone/>
            </a:pPr>
            <a:r>
              <a:rPr lang="en-US" sz="1600" b="0" dirty="0">
                <a:solidFill>
                  <a:schemeClr val="bg1"/>
                </a:solidFill>
                <a:latin typeface="Calibri" panose="020F0502020204030204" pitchFamily="34" charset="0"/>
              </a:rPr>
              <a:t>Neuropathy peripheral</a:t>
            </a:r>
            <a:endParaRPr lang="en-US" sz="1600" dirty="0">
              <a:solidFill>
                <a:schemeClr val="bg1"/>
              </a:solidFill>
              <a:latin typeface="Calibri" panose="020F0502020204030204" pitchFamily="34" charset="0"/>
            </a:endParaRPr>
          </a:p>
          <a:p>
            <a:pPr algn="r">
              <a:lnSpc>
                <a:spcPct val="100000"/>
              </a:lnSpc>
              <a:spcAft>
                <a:spcPct val="0"/>
              </a:spcAft>
              <a:buClrTx/>
              <a:buFontTx/>
              <a:buNone/>
            </a:pPr>
            <a:r>
              <a:rPr lang="en-US" sz="1600" b="0" dirty="0">
                <a:solidFill>
                  <a:schemeClr val="bg1"/>
                </a:solidFill>
                <a:latin typeface="Calibri" panose="020F0502020204030204" pitchFamily="34" charset="0"/>
              </a:rPr>
              <a:t>Fatigue</a:t>
            </a:r>
          </a:p>
        </p:txBody>
      </p:sp>
      <p:cxnSp>
        <p:nvCxnSpPr>
          <p:cNvPr id="6" name="Straight Connector 5">
            <a:extLst>
              <a:ext uri="{FF2B5EF4-FFF2-40B4-BE49-F238E27FC236}">
                <a16:creationId xmlns:a16="http://schemas.microsoft.com/office/drawing/2014/main" id="{C6937344-8FF3-50B1-5B71-0F04655C1816}"/>
              </a:ext>
            </a:extLst>
          </p:cNvPr>
          <p:cNvCxnSpPr>
            <a:cxnSpLocks/>
          </p:cNvCxnSpPr>
          <p:nvPr/>
        </p:nvCxnSpPr>
        <p:spPr bwMode="auto">
          <a:xfrm>
            <a:off x="2669721" y="5612947"/>
            <a:ext cx="8086241" cy="0"/>
          </a:xfrm>
          <a:prstGeom prst="line">
            <a:avLst/>
          </a:prstGeom>
          <a:noFill/>
          <a:ln w="28575" cap="flat" cmpd="sng" algn="ctr">
            <a:solidFill>
              <a:schemeClr val="bg1"/>
            </a:solidFill>
            <a:prstDash val="solid"/>
            <a:round/>
            <a:headEnd type="none" w="med" len="med"/>
            <a:tailEnd type="none" w="med" len="med"/>
          </a:ln>
          <a:effectLst/>
        </p:spPr>
      </p:cxnSp>
      <p:sp>
        <p:nvSpPr>
          <p:cNvPr id="23" name="TextBox 22">
            <a:extLst>
              <a:ext uri="{FF2B5EF4-FFF2-40B4-BE49-F238E27FC236}">
                <a16:creationId xmlns:a16="http://schemas.microsoft.com/office/drawing/2014/main" id="{D24C9B22-164C-F479-4AFD-A9B69ACD4349}"/>
              </a:ext>
            </a:extLst>
          </p:cNvPr>
          <p:cNvSpPr txBox="1"/>
          <p:nvPr/>
        </p:nvSpPr>
        <p:spPr bwMode="auto">
          <a:xfrm>
            <a:off x="6110978" y="5843775"/>
            <a:ext cx="13252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Patients (%)</a:t>
            </a:r>
          </a:p>
        </p:txBody>
      </p:sp>
      <p:sp>
        <p:nvSpPr>
          <p:cNvPr id="24" name="TextBox 23">
            <a:extLst>
              <a:ext uri="{FF2B5EF4-FFF2-40B4-BE49-F238E27FC236}">
                <a16:creationId xmlns:a16="http://schemas.microsoft.com/office/drawing/2014/main" id="{E5ABA93A-1542-1B24-3297-9BFDCBF7CA71}"/>
              </a:ext>
            </a:extLst>
          </p:cNvPr>
          <p:cNvSpPr txBox="1"/>
          <p:nvPr/>
        </p:nvSpPr>
        <p:spPr bwMode="auto">
          <a:xfrm>
            <a:off x="6559079" y="561094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0</a:t>
            </a:r>
          </a:p>
        </p:txBody>
      </p:sp>
      <p:sp>
        <p:nvSpPr>
          <p:cNvPr id="25" name="TextBox 24">
            <a:extLst>
              <a:ext uri="{FF2B5EF4-FFF2-40B4-BE49-F238E27FC236}">
                <a16:creationId xmlns:a16="http://schemas.microsoft.com/office/drawing/2014/main" id="{E516A720-60FE-D5BF-E91A-0B974157AD3E}"/>
              </a:ext>
            </a:extLst>
          </p:cNvPr>
          <p:cNvSpPr txBox="1"/>
          <p:nvPr/>
        </p:nvSpPr>
        <p:spPr bwMode="auto">
          <a:xfrm>
            <a:off x="5497449" y="561094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25</a:t>
            </a:r>
          </a:p>
        </p:txBody>
      </p:sp>
      <p:sp>
        <p:nvSpPr>
          <p:cNvPr id="26" name="TextBox 25">
            <a:extLst>
              <a:ext uri="{FF2B5EF4-FFF2-40B4-BE49-F238E27FC236}">
                <a16:creationId xmlns:a16="http://schemas.microsoft.com/office/drawing/2014/main" id="{019A24C9-4673-9FDA-FB28-35660BD66095}"/>
              </a:ext>
            </a:extLst>
          </p:cNvPr>
          <p:cNvSpPr txBox="1"/>
          <p:nvPr/>
        </p:nvSpPr>
        <p:spPr bwMode="auto">
          <a:xfrm>
            <a:off x="4487568" y="561094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50</a:t>
            </a:r>
          </a:p>
        </p:txBody>
      </p:sp>
      <p:sp>
        <p:nvSpPr>
          <p:cNvPr id="27" name="TextBox 26">
            <a:extLst>
              <a:ext uri="{FF2B5EF4-FFF2-40B4-BE49-F238E27FC236}">
                <a16:creationId xmlns:a16="http://schemas.microsoft.com/office/drawing/2014/main" id="{B9F70DFD-BFAF-1E40-19A5-2EACACB1DF9D}"/>
              </a:ext>
            </a:extLst>
          </p:cNvPr>
          <p:cNvSpPr txBox="1"/>
          <p:nvPr/>
        </p:nvSpPr>
        <p:spPr bwMode="auto">
          <a:xfrm>
            <a:off x="3449470" y="561094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75</a:t>
            </a:r>
          </a:p>
        </p:txBody>
      </p:sp>
      <p:sp>
        <p:nvSpPr>
          <p:cNvPr id="28" name="TextBox 27">
            <a:extLst>
              <a:ext uri="{FF2B5EF4-FFF2-40B4-BE49-F238E27FC236}">
                <a16:creationId xmlns:a16="http://schemas.microsoft.com/office/drawing/2014/main" id="{F43EC53C-4E82-4B67-0521-77D96F72E708}"/>
              </a:ext>
            </a:extLst>
          </p:cNvPr>
          <p:cNvSpPr txBox="1"/>
          <p:nvPr/>
        </p:nvSpPr>
        <p:spPr bwMode="auto">
          <a:xfrm>
            <a:off x="2405814" y="5610941"/>
            <a:ext cx="535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100</a:t>
            </a:r>
          </a:p>
        </p:txBody>
      </p:sp>
      <p:sp>
        <p:nvSpPr>
          <p:cNvPr id="29" name="TextBox 28">
            <a:extLst>
              <a:ext uri="{FF2B5EF4-FFF2-40B4-BE49-F238E27FC236}">
                <a16:creationId xmlns:a16="http://schemas.microsoft.com/office/drawing/2014/main" id="{96EBDA05-7A66-C3C1-B757-F366106E5DE9}"/>
              </a:ext>
            </a:extLst>
          </p:cNvPr>
          <p:cNvSpPr txBox="1"/>
          <p:nvPr/>
        </p:nvSpPr>
        <p:spPr bwMode="auto">
          <a:xfrm>
            <a:off x="10463246" y="5610941"/>
            <a:ext cx="535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100</a:t>
            </a:r>
          </a:p>
        </p:txBody>
      </p:sp>
      <p:sp>
        <p:nvSpPr>
          <p:cNvPr id="30" name="TextBox 29">
            <a:extLst>
              <a:ext uri="{FF2B5EF4-FFF2-40B4-BE49-F238E27FC236}">
                <a16:creationId xmlns:a16="http://schemas.microsoft.com/office/drawing/2014/main" id="{05AD23C0-1644-2891-4AF8-DC01A6C288D4}"/>
              </a:ext>
            </a:extLst>
          </p:cNvPr>
          <p:cNvSpPr txBox="1"/>
          <p:nvPr/>
        </p:nvSpPr>
        <p:spPr bwMode="auto">
          <a:xfrm>
            <a:off x="9543976" y="561094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75</a:t>
            </a:r>
          </a:p>
        </p:txBody>
      </p:sp>
      <p:sp>
        <p:nvSpPr>
          <p:cNvPr id="31" name="TextBox 30">
            <a:extLst>
              <a:ext uri="{FF2B5EF4-FFF2-40B4-BE49-F238E27FC236}">
                <a16:creationId xmlns:a16="http://schemas.microsoft.com/office/drawing/2014/main" id="{5A04ED93-3038-403C-C338-DE706D4E2556}"/>
              </a:ext>
            </a:extLst>
          </p:cNvPr>
          <p:cNvSpPr txBox="1"/>
          <p:nvPr/>
        </p:nvSpPr>
        <p:spPr bwMode="auto">
          <a:xfrm>
            <a:off x="8538483" y="561094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50</a:t>
            </a:r>
          </a:p>
        </p:txBody>
      </p:sp>
      <p:sp>
        <p:nvSpPr>
          <p:cNvPr id="32" name="TextBox 31">
            <a:extLst>
              <a:ext uri="{FF2B5EF4-FFF2-40B4-BE49-F238E27FC236}">
                <a16:creationId xmlns:a16="http://schemas.microsoft.com/office/drawing/2014/main" id="{E877E919-2D4A-A019-3B56-832DEC56218F}"/>
              </a:ext>
            </a:extLst>
          </p:cNvPr>
          <p:cNvSpPr txBox="1"/>
          <p:nvPr/>
        </p:nvSpPr>
        <p:spPr bwMode="auto">
          <a:xfrm>
            <a:off x="7530884" y="561094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25</a:t>
            </a:r>
          </a:p>
        </p:txBody>
      </p:sp>
      <p:sp>
        <p:nvSpPr>
          <p:cNvPr id="33" name="TextBox 32">
            <a:extLst>
              <a:ext uri="{FF2B5EF4-FFF2-40B4-BE49-F238E27FC236}">
                <a16:creationId xmlns:a16="http://schemas.microsoft.com/office/drawing/2014/main" id="{5A139575-C290-FDF9-9109-E9F40FDDCF50}"/>
              </a:ext>
            </a:extLst>
          </p:cNvPr>
          <p:cNvSpPr txBox="1"/>
          <p:nvPr/>
        </p:nvSpPr>
        <p:spPr bwMode="auto">
          <a:xfrm>
            <a:off x="3773546" y="1529369"/>
            <a:ext cx="16630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EC + mFOLFOX6</a:t>
            </a:r>
          </a:p>
        </p:txBody>
      </p:sp>
      <p:sp>
        <p:nvSpPr>
          <p:cNvPr id="34" name="TextBox 33">
            <a:extLst>
              <a:ext uri="{FF2B5EF4-FFF2-40B4-BE49-F238E27FC236}">
                <a16:creationId xmlns:a16="http://schemas.microsoft.com/office/drawing/2014/main" id="{E584733A-35FA-EB9B-6993-5BB14BA0BA5B}"/>
              </a:ext>
            </a:extLst>
          </p:cNvPr>
          <p:cNvSpPr txBox="1"/>
          <p:nvPr/>
        </p:nvSpPr>
        <p:spPr bwMode="auto">
          <a:xfrm>
            <a:off x="3611034" y="1854200"/>
            <a:ext cx="10236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Grade 1/2</a:t>
            </a:r>
          </a:p>
        </p:txBody>
      </p:sp>
      <p:sp>
        <p:nvSpPr>
          <p:cNvPr id="35" name="TextBox 34">
            <a:extLst>
              <a:ext uri="{FF2B5EF4-FFF2-40B4-BE49-F238E27FC236}">
                <a16:creationId xmlns:a16="http://schemas.microsoft.com/office/drawing/2014/main" id="{1A584B56-284E-CC36-D153-0871314F3FE7}"/>
              </a:ext>
            </a:extLst>
          </p:cNvPr>
          <p:cNvSpPr txBox="1"/>
          <p:nvPr/>
        </p:nvSpPr>
        <p:spPr bwMode="auto">
          <a:xfrm>
            <a:off x="4827419" y="1854200"/>
            <a:ext cx="10236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Grade 3/4</a:t>
            </a:r>
          </a:p>
        </p:txBody>
      </p:sp>
      <p:sp>
        <p:nvSpPr>
          <p:cNvPr id="36" name="Rectangle 35">
            <a:extLst>
              <a:ext uri="{FF2B5EF4-FFF2-40B4-BE49-F238E27FC236}">
                <a16:creationId xmlns:a16="http://schemas.microsoft.com/office/drawing/2014/main" id="{23A87A60-FEFA-9F7C-2EA2-24FF417EF575}"/>
              </a:ext>
            </a:extLst>
          </p:cNvPr>
          <p:cNvSpPr/>
          <p:nvPr/>
        </p:nvSpPr>
        <p:spPr bwMode="auto">
          <a:xfrm>
            <a:off x="3529636" y="1948765"/>
            <a:ext cx="138627" cy="13862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 name="Rectangle 36">
            <a:extLst>
              <a:ext uri="{FF2B5EF4-FFF2-40B4-BE49-F238E27FC236}">
                <a16:creationId xmlns:a16="http://schemas.microsoft.com/office/drawing/2014/main" id="{61BAD400-7DD0-C92D-079C-8AA40A24AFEC}"/>
              </a:ext>
            </a:extLst>
          </p:cNvPr>
          <p:cNvSpPr/>
          <p:nvPr/>
        </p:nvSpPr>
        <p:spPr bwMode="auto">
          <a:xfrm>
            <a:off x="4734618" y="1948765"/>
            <a:ext cx="138627" cy="138627"/>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 name="Rectangle 37">
            <a:extLst>
              <a:ext uri="{FF2B5EF4-FFF2-40B4-BE49-F238E27FC236}">
                <a16:creationId xmlns:a16="http://schemas.microsoft.com/office/drawing/2014/main" id="{7EFD542D-E799-3459-4BC1-EBC3B58CAC6F}"/>
              </a:ext>
            </a:extLst>
          </p:cNvPr>
          <p:cNvSpPr/>
          <p:nvPr/>
        </p:nvSpPr>
        <p:spPr bwMode="auto">
          <a:xfrm>
            <a:off x="4634648" y="2258007"/>
            <a:ext cx="2070063" cy="21060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 name="Rectangle 39">
            <a:extLst>
              <a:ext uri="{FF2B5EF4-FFF2-40B4-BE49-F238E27FC236}">
                <a16:creationId xmlns:a16="http://schemas.microsoft.com/office/drawing/2014/main" id="{7D9F2FD7-4176-B4F2-61A4-AAC9C39E572A}"/>
              </a:ext>
            </a:extLst>
          </p:cNvPr>
          <p:cNvSpPr/>
          <p:nvPr/>
        </p:nvSpPr>
        <p:spPr bwMode="auto">
          <a:xfrm>
            <a:off x="4846588" y="2503268"/>
            <a:ext cx="605156" cy="210605"/>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 name="Rectangle 40">
            <a:extLst>
              <a:ext uri="{FF2B5EF4-FFF2-40B4-BE49-F238E27FC236}">
                <a16:creationId xmlns:a16="http://schemas.microsoft.com/office/drawing/2014/main" id="{B07A48D5-2101-1A5E-540E-921742F1E6F5}"/>
              </a:ext>
            </a:extLst>
          </p:cNvPr>
          <p:cNvSpPr/>
          <p:nvPr/>
        </p:nvSpPr>
        <p:spPr bwMode="auto">
          <a:xfrm>
            <a:off x="5451743" y="2503268"/>
            <a:ext cx="1250302" cy="21060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 name="Rectangle 41">
            <a:extLst>
              <a:ext uri="{FF2B5EF4-FFF2-40B4-BE49-F238E27FC236}">
                <a16:creationId xmlns:a16="http://schemas.microsoft.com/office/drawing/2014/main" id="{6A332660-DFF1-A8CE-5DD2-397FEC90B50A}"/>
              </a:ext>
            </a:extLst>
          </p:cNvPr>
          <p:cNvSpPr/>
          <p:nvPr/>
        </p:nvSpPr>
        <p:spPr bwMode="auto">
          <a:xfrm>
            <a:off x="5019868" y="2735201"/>
            <a:ext cx="45719" cy="210605"/>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 name="Rectangle 42">
            <a:extLst>
              <a:ext uri="{FF2B5EF4-FFF2-40B4-BE49-F238E27FC236}">
                <a16:creationId xmlns:a16="http://schemas.microsoft.com/office/drawing/2014/main" id="{B64ABB06-433D-A3A2-AEB5-B06F6B0F67D5}"/>
              </a:ext>
            </a:extLst>
          </p:cNvPr>
          <p:cNvSpPr/>
          <p:nvPr/>
        </p:nvSpPr>
        <p:spPr bwMode="auto">
          <a:xfrm>
            <a:off x="5057192" y="2735201"/>
            <a:ext cx="1644853" cy="21060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 name="Rectangle 43">
            <a:extLst>
              <a:ext uri="{FF2B5EF4-FFF2-40B4-BE49-F238E27FC236}">
                <a16:creationId xmlns:a16="http://schemas.microsoft.com/office/drawing/2014/main" id="{CEB55D05-3669-5433-8E8E-6B0A28E83B5F}"/>
              </a:ext>
            </a:extLst>
          </p:cNvPr>
          <p:cNvSpPr/>
          <p:nvPr/>
        </p:nvSpPr>
        <p:spPr bwMode="auto">
          <a:xfrm>
            <a:off x="5190487" y="2980463"/>
            <a:ext cx="88372" cy="210605"/>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 name="Rectangle 44">
            <a:extLst>
              <a:ext uri="{FF2B5EF4-FFF2-40B4-BE49-F238E27FC236}">
                <a16:creationId xmlns:a16="http://schemas.microsoft.com/office/drawing/2014/main" id="{CCAC584A-2AB3-FD7D-E513-6F336896E120}"/>
              </a:ext>
            </a:extLst>
          </p:cNvPr>
          <p:cNvSpPr/>
          <p:nvPr/>
        </p:nvSpPr>
        <p:spPr bwMode="auto">
          <a:xfrm>
            <a:off x="5278461" y="2980463"/>
            <a:ext cx="1423584" cy="21060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 name="Rectangle 45">
            <a:extLst>
              <a:ext uri="{FF2B5EF4-FFF2-40B4-BE49-F238E27FC236}">
                <a16:creationId xmlns:a16="http://schemas.microsoft.com/office/drawing/2014/main" id="{EFED7EA6-F5E4-908D-81B9-06B779C39A54}"/>
              </a:ext>
            </a:extLst>
          </p:cNvPr>
          <p:cNvSpPr/>
          <p:nvPr/>
        </p:nvSpPr>
        <p:spPr bwMode="auto">
          <a:xfrm>
            <a:off x="5251802" y="3225725"/>
            <a:ext cx="152354" cy="210605"/>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 name="Rectangle 46">
            <a:extLst>
              <a:ext uri="{FF2B5EF4-FFF2-40B4-BE49-F238E27FC236}">
                <a16:creationId xmlns:a16="http://schemas.microsoft.com/office/drawing/2014/main" id="{153CE8D1-BCC4-3C7B-6BF8-6C3890E4953F}"/>
              </a:ext>
            </a:extLst>
          </p:cNvPr>
          <p:cNvSpPr/>
          <p:nvPr/>
        </p:nvSpPr>
        <p:spPr bwMode="auto">
          <a:xfrm>
            <a:off x="5403757" y="3225725"/>
            <a:ext cx="1298288" cy="21060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 name="Rectangle 47">
            <a:extLst>
              <a:ext uri="{FF2B5EF4-FFF2-40B4-BE49-F238E27FC236}">
                <a16:creationId xmlns:a16="http://schemas.microsoft.com/office/drawing/2014/main" id="{39DD3CAD-533D-2A1C-C246-4C919E139ECF}"/>
              </a:ext>
            </a:extLst>
          </p:cNvPr>
          <p:cNvSpPr/>
          <p:nvPr/>
        </p:nvSpPr>
        <p:spPr bwMode="auto">
          <a:xfrm>
            <a:off x="5326447" y="3465655"/>
            <a:ext cx="770840" cy="210605"/>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 name="Rectangle 48">
            <a:extLst>
              <a:ext uri="{FF2B5EF4-FFF2-40B4-BE49-F238E27FC236}">
                <a16:creationId xmlns:a16="http://schemas.microsoft.com/office/drawing/2014/main" id="{15EDAAAF-E586-2CE5-EDA2-E06081741168}"/>
              </a:ext>
            </a:extLst>
          </p:cNvPr>
          <p:cNvSpPr/>
          <p:nvPr/>
        </p:nvSpPr>
        <p:spPr bwMode="auto">
          <a:xfrm>
            <a:off x="6099555" y="3465655"/>
            <a:ext cx="602490" cy="21060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 name="Rectangle 49">
            <a:extLst>
              <a:ext uri="{FF2B5EF4-FFF2-40B4-BE49-F238E27FC236}">
                <a16:creationId xmlns:a16="http://schemas.microsoft.com/office/drawing/2014/main" id="{4F1190F8-C14A-4050-6DBE-8DB300A5DD62}"/>
              </a:ext>
            </a:extLst>
          </p:cNvPr>
          <p:cNvSpPr/>
          <p:nvPr/>
        </p:nvSpPr>
        <p:spPr bwMode="auto">
          <a:xfrm>
            <a:off x="5430416" y="3702919"/>
            <a:ext cx="111968" cy="210605"/>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 name="Rectangle 50">
            <a:extLst>
              <a:ext uri="{FF2B5EF4-FFF2-40B4-BE49-F238E27FC236}">
                <a16:creationId xmlns:a16="http://schemas.microsoft.com/office/drawing/2014/main" id="{F9D6AA9B-B23B-6382-1A0E-1BB6B8B9F786}"/>
              </a:ext>
            </a:extLst>
          </p:cNvPr>
          <p:cNvSpPr/>
          <p:nvPr/>
        </p:nvSpPr>
        <p:spPr bwMode="auto">
          <a:xfrm>
            <a:off x="5542384" y="3702919"/>
            <a:ext cx="1159661" cy="21060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 name="Rectangle 51">
            <a:extLst>
              <a:ext uri="{FF2B5EF4-FFF2-40B4-BE49-F238E27FC236}">
                <a16:creationId xmlns:a16="http://schemas.microsoft.com/office/drawing/2014/main" id="{32BE1B4B-EF1C-1EFC-09B3-6E85747E4494}"/>
              </a:ext>
            </a:extLst>
          </p:cNvPr>
          <p:cNvSpPr/>
          <p:nvPr/>
        </p:nvSpPr>
        <p:spPr bwMode="auto">
          <a:xfrm>
            <a:off x="5489066" y="3942849"/>
            <a:ext cx="47986" cy="210605"/>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 name="Rectangle 52">
            <a:extLst>
              <a:ext uri="{FF2B5EF4-FFF2-40B4-BE49-F238E27FC236}">
                <a16:creationId xmlns:a16="http://schemas.microsoft.com/office/drawing/2014/main" id="{BEED0197-B598-6B3F-AD8B-11A457CE65D0}"/>
              </a:ext>
            </a:extLst>
          </p:cNvPr>
          <p:cNvSpPr/>
          <p:nvPr/>
        </p:nvSpPr>
        <p:spPr bwMode="auto">
          <a:xfrm>
            <a:off x="5537052" y="3942849"/>
            <a:ext cx="1164993" cy="21060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4" name="Rectangle 53">
            <a:extLst>
              <a:ext uri="{FF2B5EF4-FFF2-40B4-BE49-F238E27FC236}">
                <a16:creationId xmlns:a16="http://schemas.microsoft.com/office/drawing/2014/main" id="{DF14D300-836A-EAA9-77C1-D801EA366849}"/>
              </a:ext>
            </a:extLst>
          </p:cNvPr>
          <p:cNvSpPr/>
          <p:nvPr/>
        </p:nvSpPr>
        <p:spPr bwMode="auto">
          <a:xfrm>
            <a:off x="5515725" y="4182779"/>
            <a:ext cx="218603" cy="210605"/>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5" name="Rectangle 54">
            <a:extLst>
              <a:ext uri="{FF2B5EF4-FFF2-40B4-BE49-F238E27FC236}">
                <a16:creationId xmlns:a16="http://schemas.microsoft.com/office/drawing/2014/main" id="{9F6BDA46-0B09-60F6-ABD0-EADC88387DBD}"/>
              </a:ext>
            </a:extLst>
          </p:cNvPr>
          <p:cNvSpPr/>
          <p:nvPr/>
        </p:nvSpPr>
        <p:spPr bwMode="auto">
          <a:xfrm>
            <a:off x="5731662" y="4182779"/>
            <a:ext cx="970383" cy="21060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6" name="Rectangle 55">
            <a:extLst>
              <a:ext uri="{FF2B5EF4-FFF2-40B4-BE49-F238E27FC236}">
                <a16:creationId xmlns:a16="http://schemas.microsoft.com/office/drawing/2014/main" id="{255F3DE3-8D58-7097-59D4-6259D035AE30}"/>
              </a:ext>
            </a:extLst>
          </p:cNvPr>
          <p:cNvSpPr/>
          <p:nvPr/>
        </p:nvSpPr>
        <p:spPr bwMode="auto">
          <a:xfrm>
            <a:off x="5545050" y="4428040"/>
            <a:ext cx="82642" cy="210605"/>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7" name="Rectangle 56">
            <a:extLst>
              <a:ext uri="{FF2B5EF4-FFF2-40B4-BE49-F238E27FC236}">
                <a16:creationId xmlns:a16="http://schemas.microsoft.com/office/drawing/2014/main" id="{705119B0-FD35-83B6-8883-F02435E28A51}"/>
              </a:ext>
            </a:extLst>
          </p:cNvPr>
          <p:cNvSpPr/>
          <p:nvPr/>
        </p:nvSpPr>
        <p:spPr bwMode="auto">
          <a:xfrm>
            <a:off x="5619694" y="4428040"/>
            <a:ext cx="1082351" cy="21060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9" name="Rectangle 58">
            <a:extLst>
              <a:ext uri="{FF2B5EF4-FFF2-40B4-BE49-F238E27FC236}">
                <a16:creationId xmlns:a16="http://schemas.microsoft.com/office/drawing/2014/main" id="{8D929BD8-60A8-423C-33BD-4A3808B5E4F7}"/>
              </a:ext>
            </a:extLst>
          </p:cNvPr>
          <p:cNvSpPr/>
          <p:nvPr/>
        </p:nvSpPr>
        <p:spPr bwMode="auto">
          <a:xfrm>
            <a:off x="5619694" y="4670637"/>
            <a:ext cx="1082351" cy="21060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0" name="Rectangle 59">
            <a:extLst>
              <a:ext uri="{FF2B5EF4-FFF2-40B4-BE49-F238E27FC236}">
                <a16:creationId xmlns:a16="http://schemas.microsoft.com/office/drawing/2014/main" id="{98833F32-4EFE-A355-5BBF-105C1D3AF860}"/>
              </a:ext>
            </a:extLst>
          </p:cNvPr>
          <p:cNvSpPr/>
          <p:nvPr/>
        </p:nvSpPr>
        <p:spPr bwMode="auto">
          <a:xfrm>
            <a:off x="5625026" y="4913232"/>
            <a:ext cx="282585" cy="210605"/>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1" name="Rectangle 60">
            <a:extLst>
              <a:ext uri="{FF2B5EF4-FFF2-40B4-BE49-F238E27FC236}">
                <a16:creationId xmlns:a16="http://schemas.microsoft.com/office/drawing/2014/main" id="{9F486027-B14D-B4EF-62B5-1FEFA955DC9C}"/>
              </a:ext>
            </a:extLst>
          </p:cNvPr>
          <p:cNvSpPr/>
          <p:nvPr/>
        </p:nvSpPr>
        <p:spPr bwMode="auto">
          <a:xfrm>
            <a:off x="5910276" y="4913232"/>
            <a:ext cx="791769" cy="21060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2" name="Rectangle 61">
            <a:extLst>
              <a:ext uri="{FF2B5EF4-FFF2-40B4-BE49-F238E27FC236}">
                <a16:creationId xmlns:a16="http://schemas.microsoft.com/office/drawing/2014/main" id="{94EA7F2E-00C1-0F99-07EA-FA5C3D57081D}"/>
              </a:ext>
            </a:extLst>
          </p:cNvPr>
          <p:cNvSpPr/>
          <p:nvPr/>
        </p:nvSpPr>
        <p:spPr bwMode="auto">
          <a:xfrm>
            <a:off x="5625026" y="5155828"/>
            <a:ext cx="295914" cy="210605"/>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3" name="Rectangle 62">
            <a:extLst>
              <a:ext uri="{FF2B5EF4-FFF2-40B4-BE49-F238E27FC236}">
                <a16:creationId xmlns:a16="http://schemas.microsoft.com/office/drawing/2014/main" id="{3CF33F2D-C4F4-1951-CD6B-CD5AAB316687}"/>
              </a:ext>
            </a:extLst>
          </p:cNvPr>
          <p:cNvSpPr/>
          <p:nvPr/>
        </p:nvSpPr>
        <p:spPr bwMode="auto">
          <a:xfrm>
            <a:off x="5923606" y="5155828"/>
            <a:ext cx="778439" cy="21060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72" name="Rectangle 3071">
            <a:extLst>
              <a:ext uri="{FF2B5EF4-FFF2-40B4-BE49-F238E27FC236}">
                <a16:creationId xmlns:a16="http://schemas.microsoft.com/office/drawing/2014/main" id="{2133D6F7-BD4B-616A-D132-77CAD5D6632E}"/>
              </a:ext>
            </a:extLst>
          </p:cNvPr>
          <p:cNvSpPr/>
          <p:nvPr/>
        </p:nvSpPr>
        <p:spPr bwMode="auto">
          <a:xfrm>
            <a:off x="5646353" y="5385094"/>
            <a:ext cx="106636" cy="210605"/>
          </a:xfrm>
          <a:prstGeom prst="rect">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73" name="Rectangle 3072">
            <a:extLst>
              <a:ext uri="{FF2B5EF4-FFF2-40B4-BE49-F238E27FC236}">
                <a16:creationId xmlns:a16="http://schemas.microsoft.com/office/drawing/2014/main" id="{15E0FC2B-6BBC-D645-F12F-564B66AB8D6B}"/>
              </a:ext>
            </a:extLst>
          </p:cNvPr>
          <p:cNvSpPr/>
          <p:nvPr/>
        </p:nvSpPr>
        <p:spPr bwMode="auto">
          <a:xfrm>
            <a:off x="5750324" y="5385094"/>
            <a:ext cx="951722" cy="21060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75" name="Rectangle 3074">
            <a:extLst>
              <a:ext uri="{FF2B5EF4-FFF2-40B4-BE49-F238E27FC236}">
                <a16:creationId xmlns:a16="http://schemas.microsoft.com/office/drawing/2014/main" id="{9A9A499A-2017-97B2-CE6B-DA22651EA61F}"/>
              </a:ext>
            </a:extLst>
          </p:cNvPr>
          <p:cNvSpPr/>
          <p:nvPr/>
        </p:nvSpPr>
        <p:spPr bwMode="auto">
          <a:xfrm>
            <a:off x="6714041" y="2258007"/>
            <a:ext cx="1848795" cy="21060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76" name="Rectangle 3075">
            <a:extLst>
              <a:ext uri="{FF2B5EF4-FFF2-40B4-BE49-F238E27FC236}">
                <a16:creationId xmlns:a16="http://schemas.microsoft.com/office/drawing/2014/main" id="{387F755B-F75E-43B0-B0F9-A298BB585D45}"/>
              </a:ext>
            </a:extLst>
          </p:cNvPr>
          <p:cNvSpPr/>
          <p:nvPr/>
        </p:nvSpPr>
        <p:spPr bwMode="auto">
          <a:xfrm>
            <a:off x="8565502" y="2258007"/>
            <a:ext cx="146623" cy="210605"/>
          </a:xfrm>
          <a:prstGeom prst="rect">
            <a:avLst/>
          </a:prstGeom>
          <a:solidFill>
            <a:schemeClr val="accent3">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79" name="Rectangle 3078">
            <a:extLst>
              <a:ext uri="{FF2B5EF4-FFF2-40B4-BE49-F238E27FC236}">
                <a16:creationId xmlns:a16="http://schemas.microsoft.com/office/drawing/2014/main" id="{E498581D-796E-EEE4-E01D-6D6860CFC8FF}"/>
              </a:ext>
            </a:extLst>
          </p:cNvPr>
          <p:cNvSpPr/>
          <p:nvPr/>
        </p:nvSpPr>
        <p:spPr bwMode="auto">
          <a:xfrm>
            <a:off x="6712709" y="2503268"/>
            <a:ext cx="855750" cy="21060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80" name="Rectangle 3079">
            <a:extLst>
              <a:ext uri="{FF2B5EF4-FFF2-40B4-BE49-F238E27FC236}">
                <a16:creationId xmlns:a16="http://schemas.microsoft.com/office/drawing/2014/main" id="{EA18E3D5-771B-C125-9AE9-5F1F261EE0AF}"/>
              </a:ext>
            </a:extLst>
          </p:cNvPr>
          <p:cNvSpPr/>
          <p:nvPr/>
        </p:nvSpPr>
        <p:spPr bwMode="auto">
          <a:xfrm>
            <a:off x="7568458" y="2503268"/>
            <a:ext cx="157287" cy="210605"/>
          </a:xfrm>
          <a:prstGeom prst="rect">
            <a:avLst/>
          </a:prstGeom>
          <a:solidFill>
            <a:schemeClr val="accent3">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81" name="Rectangle 3080">
            <a:extLst>
              <a:ext uri="{FF2B5EF4-FFF2-40B4-BE49-F238E27FC236}">
                <a16:creationId xmlns:a16="http://schemas.microsoft.com/office/drawing/2014/main" id="{4DDFF69F-5689-25B7-EE58-1F229135F704}"/>
              </a:ext>
            </a:extLst>
          </p:cNvPr>
          <p:cNvSpPr/>
          <p:nvPr/>
        </p:nvSpPr>
        <p:spPr bwMode="auto">
          <a:xfrm>
            <a:off x="6707377" y="2735201"/>
            <a:ext cx="1842129" cy="21060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82" name="Rectangle 3081">
            <a:extLst>
              <a:ext uri="{FF2B5EF4-FFF2-40B4-BE49-F238E27FC236}">
                <a16:creationId xmlns:a16="http://schemas.microsoft.com/office/drawing/2014/main" id="{66E46724-8AAA-4A8F-43A8-12E328A72FE3}"/>
              </a:ext>
            </a:extLst>
          </p:cNvPr>
          <p:cNvSpPr/>
          <p:nvPr/>
        </p:nvSpPr>
        <p:spPr bwMode="auto">
          <a:xfrm>
            <a:off x="8549507" y="2735201"/>
            <a:ext cx="194609" cy="210605"/>
          </a:xfrm>
          <a:prstGeom prst="rect">
            <a:avLst/>
          </a:prstGeom>
          <a:solidFill>
            <a:schemeClr val="accent3">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83" name="Rectangle 3082">
            <a:extLst>
              <a:ext uri="{FF2B5EF4-FFF2-40B4-BE49-F238E27FC236}">
                <a16:creationId xmlns:a16="http://schemas.microsoft.com/office/drawing/2014/main" id="{D9636C3A-E72B-C5BE-C2CB-6F9160B06488}"/>
              </a:ext>
            </a:extLst>
          </p:cNvPr>
          <p:cNvSpPr/>
          <p:nvPr/>
        </p:nvSpPr>
        <p:spPr bwMode="auto">
          <a:xfrm>
            <a:off x="6715374" y="2980463"/>
            <a:ext cx="1034365" cy="21060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84" name="Rectangle 3083">
            <a:extLst>
              <a:ext uri="{FF2B5EF4-FFF2-40B4-BE49-F238E27FC236}">
                <a16:creationId xmlns:a16="http://schemas.microsoft.com/office/drawing/2014/main" id="{A3372FB1-0D0D-15D2-82B2-C46AA8122F36}"/>
              </a:ext>
            </a:extLst>
          </p:cNvPr>
          <p:cNvSpPr/>
          <p:nvPr/>
        </p:nvSpPr>
        <p:spPr bwMode="auto">
          <a:xfrm>
            <a:off x="7749740" y="2980463"/>
            <a:ext cx="47985" cy="210605"/>
          </a:xfrm>
          <a:prstGeom prst="rect">
            <a:avLst/>
          </a:prstGeom>
          <a:solidFill>
            <a:schemeClr val="accent3">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85" name="Rectangle 3084">
            <a:extLst>
              <a:ext uri="{FF2B5EF4-FFF2-40B4-BE49-F238E27FC236}">
                <a16:creationId xmlns:a16="http://schemas.microsoft.com/office/drawing/2014/main" id="{7009AFFC-D3D5-19CE-6485-9BEFA83C54AC}"/>
              </a:ext>
            </a:extLst>
          </p:cNvPr>
          <p:cNvSpPr/>
          <p:nvPr/>
        </p:nvSpPr>
        <p:spPr bwMode="auto">
          <a:xfrm>
            <a:off x="6718040" y="3225725"/>
            <a:ext cx="797102" cy="21060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86" name="Rectangle 3085">
            <a:extLst>
              <a:ext uri="{FF2B5EF4-FFF2-40B4-BE49-F238E27FC236}">
                <a16:creationId xmlns:a16="http://schemas.microsoft.com/office/drawing/2014/main" id="{E5F018D6-78CC-00A6-20C6-8B505B5D8248}"/>
              </a:ext>
            </a:extLst>
          </p:cNvPr>
          <p:cNvSpPr/>
          <p:nvPr/>
        </p:nvSpPr>
        <p:spPr bwMode="auto">
          <a:xfrm>
            <a:off x="7515142" y="3225725"/>
            <a:ext cx="90640" cy="210605"/>
          </a:xfrm>
          <a:prstGeom prst="rect">
            <a:avLst/>
          </a:prstGeom>
          <a:solidFill>
            <a:schemeClr val="accent3">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87" name="Rectangle 3086">
            <a:extLst>
              <a:ext uri="{FF2B5EF4-FFF2-40B4-BE49-F238E27FC236}">
                <a16:creationId xmlns:a16="http://schemas.microsoft.com/office/drawing/2014/main" id="{6D1562F4-F81A-F943-9BD5-7475BE557391}"/>
              </a:ext>
            </a:extLst>
          </p:cNvPr>
          <p:cNvSpPr/>
          <p:nvPr/>
        </p:nvSpPr>
        <p:spPr bwMode="auto">
          <a:xfrm>
            <a:off x="6712708" y="3465655"/>
            <a:ext cx="477193" cy="21060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88" name="Rectangle 3087">
            <a:extLst>
              <a:ext uri="{FF2B5EF4-FFF2-40B4-BE49-F238E27FC236}">
                <a16:creationId xmlns:a16="http://schemas.microsoft.com/office/drawing/2014/main" id="{FEB6A0D5-68AC-2850-A420-743F403C5222}"/>
              </a:ext>
            </a:extLst>
          </p:cNvPr>
          <p:cNvSpPr/>
          <p:nvPr/>
        </p:nvSpPr>
        <p:spPr bwMode="auto">
          <a:xfrm>
            <a:off x="7187236" y="3465655"/>
            <a:ext cx="693133" cy="210605"/>
          </a:xfrm>
          <a:prstGeom prst="rect">
            <a:avLst/>
          </a:prstGeom>
          <a:solidFill>
            <a:schemeClr val="accent3">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89" name="Rectangle 3088">
            <a:extLst>
              <a:ext uri="{FF2B5EF4-FFF2-40B4-BE49-F238E27FC236}">
                <a16:creationId xmlns:a16="http://schemas.microsoft.com/office/drawing/2014/main" id="{6198C224-9368-5A67-2FB3-1536542EB720}"/>
              </a:ext>
            </a:extLst>
          </p:cNvPr>
          <p:cNvSpPr/>
          <p:nvPr/>
        </p:nvSpPr>
        <p:spPr bwMode="auto">
          <a:xfrm>
            <a:off x="6715375" y="3702919"/>
            <a:ext cx="189277" cy="21060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90" name="Rectangle 3089">
            <a:extLst>
              <a:ext uri="{FF2B5EF4-FFF2-40B4-BE49-F238E27FC236}">
                <a16:creationId xmlns:a16="http://schemas.microsoft.com/office/drawing/2014/main" id="{157BB3D9-F784-D960-992B-047E44574D72}"/>
              </a:ext>
            </a:extLst>
          </p:cNvPr>
          <p:cNvSpPr/>
          <p:nvPr/>
        </p:nvSpPr>
        <p:spPr bwMode="auto">
          <a:xfrm>
            <a:off x="6704711" y="3942849"/>
            <a:ext cx="165285" cy="21060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91" name="Rectangle 3090">
            <a:extLst>
              <a:ext uri="{FF2B5EF4-FFF2-40B4-BE49-F238E27FC236}">
                <a16:creationId xmlns:a16="http://schemas.microsoft.com/office/drawing/2014/main" id="{DEAA7FCD-5489-2689-ECBA-BAC6E441FB89}"/>
              </a:ext>
            </a:extLst>
          </p:cNvPr>
          <p:cNvSpPr/>
          <p:nvPr/>
        </p:nvSpPr>
        <p:spPr bwMode="auto">
          <a:xfrm>
            <a:off x="6710043" y="4182779"/>
            <a:ext cx="543841" cy="21060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92" name="Rectangle 3091">
            <a:extLst>
              <a:ext uri="{FF2B5EF4-FFF2-40B4-BE49-F238E27FC236}">
                <a16:creationId xmlns:a16="http://schemas.microsoft.com/office/drawing/2014/main" id="{9980AD96-E958-9B05-90E5-9DE9C4BBDCCA}"/>
              </a:ext>
            </a:extLst>
          </p:cNvPr>
          <p:cNvSpPr/>
          <p:nvPr/>
        </p:nvSpPr>
        <p:spPr bwMode="auto">
          <a:xfrm>
            <a:off x="7250819" y="4182779"/>
            <a:ext cx="45719" cy="210605"/>
          </a:xfrm>
          <a:prstGeom prst="rect">
            <a:avLst/>
          </a:prstGeom>
          <a:solidFill>
            <a:schemeClr val="accent3">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93" name="Rectangle 3092">
            <a:extLst>
              <a:ext uri="{FF2B5EF4-FFF2-40B4-BE49-F238E27FC236}">
                <a16:creationId xmlns:a16="http://schemas.microsoft.com/office/drawing/2014/main" id="{FFDA3B7A-5535-38A4-FA7D-A1E4AFB58F3A}"/>
              </a:ext>
            </a:extLst>
          </p:cNvPr>
          <p:cNvSpPr/>
          <p:nvPr/>
        </p:nvSpPr>
        <p:spPr bwMode="auto">
          <a:xfrm>
            <a:off x="6723372" y="4428040"/>
            <a:ext cx="586495" cy="21060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94" name="Rectangle 3093">
            <a:extLst>
              <a:ext uri="{FF2B5EF4-FFF2-40B4-BE49-F238E27FC236}">
                <a16:creationId xmlns:a16="http://schemas.microsoft.com/office/drawing/2014/main" id="{AE0970FF-71E9-BF68-C45E-306C03BABA55}"/>
              </a:ext>
            </a:extLst>
          </p:cNvPr>
          <p:cNvSpPr/>
          <p:nvPr/>
        </p:nvSpPr>
        <p:spPr bwMode="auto">
          <a:xfrm>
            <a:off x="6707377" y="4670637"/>
            <a:ext cx="906402" cy="21060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95" name="Rectangle 3094">
            <a:extLst>
              <a:ext uri="{FF2B5EF4-FFF2-40B4-BE49-F238E27FC236}">
                <a16:creationId xmlns:a16="http://schemas.microsoft.com/office/drawing/2014/main" id="{4E24CB78-FA2F-4C02-9A19-1F418873E696}"/>
              </a:ext>
            </a:extLst>
          </p:cNvPr>
          <p:cNvSpPr/>
          <p:nvPr/>
        </p:nvSpPr>
        <p:spPr bwMode="auto">
          <a:xfrm>
            <a:off x="6718040" y="4913232"/>
            <a:ext cx="791769" cy="21060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96" name="Rectangle 3095">
            <a:extLst>
              <a:ext uri="{FF2B5EF4-FFF2-40B4-BE49-F238E27FC236}">
                <a16:creationId xmlns:a16="http://schemas.microsoft.com/office/drawing/2014/main" id="{E9912720-2CE0-9473-AEEB-0C7276C973FE}"/>
              </a:ext>
            </a:extLst>
          </p:cNvPr>
          <p:cNvSpPr/>
          <p:nvPr/>
        </p:nvSpPr>
        <p:spPr bwMode="auto">
          <a:xfrm>
            <a:off x="7508684" y="4913232"/>
            <a:ext cx="150414" cy="210605"/>
          </a:xfrm>
          <a:prstGeom prst="rect">
            <a:avLst/>
          </a:prstGeom>
          <a:solidFill>
            <a:schemeClr val="accent3">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97" name="Rectangle 3096">
            <a:extLst>
              <a:ext uri="{FF2B5EF4-FFF2-40B4-BE49-F238E27FC236}">
                <a16:creationId xmlns:a16="http://schemas.microsoft.com/office/drawing/2014/main" id="{5051F678-A1C4-96A1-F708-E2966AA425F6}"/>
              </a:ext>
            </a:extLst>
          </p:cNvPr>
          <p:cNvSpPr/>
          <p:nvPr/>
        </p:nvSpPr>
        <p:spPr bwMode="auto">
          <a:xfrm>
            <a:off x="6707297" y="5155828"/>
            <a:ext cx="797182" cy="21060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98" name="Rectangle 3097">
            <a:extLst>
              <a:ext uri="{FF2B5EF4-FFF2-40B4-BE49-F238E27FC236}">
                <a16:creationId xmlns:a16="http://schemas.microsoft.com/office/drawing/2014/main" id="{0EC47C5D-BEBB-0150-153D-FCBF4F051E0A}"/>
              </a:ext>
            </a:extLst>
          </p:cNvPr>
          <p:cNvSpPr/>
          <p:nvPr/>
        </p:nvSpPr>
        <p:spPr bwMode="auto">
          <a:xfrm>
            <a:off x="7504478" y="5155828"/>
            <a:ext cx="130629" cy="210605"/>
          </a:xfrm>
          <a:prstGeom prst="rect">
            <a:avLst/>
          </a:prstGeom>
          <a:solidFill>
            <a:schemeClr val="accent3">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99" name="Rectangle 3098">
            <a:extLst>
              <a:ext uri="{FF2B5EF4-FFF2-40B4-BE49-F238E27FC236}">
                <a16:creationId xmlns:a16="http://schemas.microsoft.com/office/drawing/2014/main" id="{042C9737-083F-8AA2-8037-E1AD31D06FBF}"/>
              </a:ext>
            </a:extLst>
          </p:cNvPr>
          <p:cNvSpPr/>
          <p:nvPr/>
        </p:nvSpPr>
        <p:spPr bwMode="auto">
          <a:xfrm>
            <a:off x="6712709" y="5385094"/>
            <a:ext cx="978382" cy="21060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00" name="Rectangle 3099">
            <a:extLst>
              <a:ext uri="{FF2B5EF4-FFF2-40B4-BE49-F238E27FC236}">
                <a16:creationId xmlns:a16="http://schemas.microsoft.com/office/drawing/2014/main" id="{93CB3AAF-07F7-94E6-8148-D7E968A86677}"/>
              </a:ext>
            </a:extLst>
          </p:cNvPr>
          <p:cNvSpPr/>
          <p:nvPr/>
        </p:nvSpPr>
        <p:spPr bwMode="auto">
          <a:xfrm>
            <a:off x="7688423" y="5385094"/>
            <a:ext cx="146625" cy="210605"/>
          </a:xfrm>
          <a:prstGeom prst="rect">
            <a:avLst/>
          </a:prstGeom>
          <a:solidFill>
            <a:schemeClr val="accent3">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01" name="TextBox 3100">
            <a:extLst>
              <a:ext uri="{FF2B5EF4-FFF2-40B4-BE49-F238E27FC236}">
                <a16:creationId xmlns:a16="http://schemas.microsoft.com/office/drawing/2014/main" id="{D0CB81FF-D4C7-5766-5196-8C51B4C89C07}"/>
              </a:ext>
            </a:extLst>
          </p:cNvPr>
          <p:cNvSpPr txBox="1"/>
          <p:nvPr/>
        </p:nvSpPr>
        <p:spPr bwMode="auto">
          <a:xfrm>
            <a:off x="7623198" y="1854200"/>
            <a:ext cx="10236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Grade 1/2</a:t>
            </a:r>
          </a:p>
        </p:txBody>
      </p:sp>
      <p:sp>
        <p:nvSpPr>
          <p:cNvPr id="3102" name="TextBox 3101">
            <a:extLst>
              <a:ext uri="{FF2B5EF4-FFF2-40B4-BE49-F238E27FC236}">
                <a16:creationId xmlns:a16="http://schemas.microsoft.com/office/drawing/2014/main" id="{144FC956-B5F8-7774-5754-3AE6265C3C34}"/>
              </a:ext>
            </a:extLst>
          </p:cNvPr>
          <p:cNvSpPr txBox="1"/>
          <p:nvPr/>
        </p:nvSpPr>
        <p:spPr bwMode="auto">
          <a:xfrm>
            <a:off x="8839583" y="1854200"/>
            <a:ext cx="10236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Grade 3/4</a:t>
            </a:r>
          </a:p>
        </p:txBody>
      </p:sp>
      <p:sp>
        <p:nvSpPr>
          <p:cNvPr id="3103" name="Rectangle 3102">
            <a:extLst>
              <a:ext uri="{FF2B5EF4-FFF2-40B4-BE49-F238E27FC236}">
                <a16:creationId xmlns:a16="http://schemas.microsoft.com/office/drawing/2014/main" id="{9E7762B9-D348-0EF7-F4E6-CBA762861D96}"/>
              </a:ext>
            </a:extLst>
          </p:cNvPr>
          <p:cNvSpPr/>
          <p:nvPr/>
        </p:nvSpPr>
        <p:spPr bwMode="auto">
          <a:xfrm>
            <a:off x="7541800" y="1948765"/>
            <a:ext cx="138627" cy="138627"/>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04" name="Rectangle 3103">
            <a:extLst>
              <a:ext uri="{FF2B5EF4-FFF2-40B4-BE49-F238E27FC236}">
                <a16:creationId xmlns:a16="http://schemas.microsoft.com/office/drawing/2014/main" id="{8545440D-7516-1442-5827-8E1A264753B9}"/>
              </a:ext>
            </a:extLst>
          </p:cNvPr>
          <p:cNvSpPr/>
          <p:nvPr/>
        </p:nvSpPr>
        <p:spPr bwMode="auto">
          <a:xfrm>
            <a:off x="8746782" y="1948765"/>
            <a:ext cx="138627" cy="138627"/>
          </a:xfrm>
          <a:prstGeom prst="rect">
            <a:avLst/>
          </a:prstGeom>
          <a:solidFill>
            <a:schemeClr val="accent3">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05" name="TextBox 3104">
            <a:extLst>
              <a:ext uri="{FF2B5EF4-FFF2-40B4-BE49-F238E27FC236}">
                <a16:creationId xmlns:a16="http://schemas.microsoft.com/office/drawing/2014/main" id="{E756E8A7-B654-1656-CD33-A43AC1698BCB}"/>
              </a:ext>
            </a:extLst>
          </p:cNvPr>
          <p:cNvSpPr txBox="1"/>
          <p:nvPr/>
        </p:nvSpPr>
        <p:spPr bwMode="auto">
          <a:xfrm>
            <a:off x="4125506" y="2167368"/>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a:t>
            </a:r>
          </a:p>
        </p:txBody>
      </p:sp>
      <p:sp>
        <p:nvSpPr>
          <p:cNvPr id="3106" name="TextBox 3105">
            <a:extLst>
              <a:ext uri="{FF2B5EF4-FFF2-40B4-BE49-F238E27FC236}">
                <a16:creationId xmlns:a16="http://schemas.microsoft.com/office/drawing/2014/main" id="{5F9C6B2C-0F22-4D13-8AED-E2763277BA11}"/>
              </a:ext>
            </a:extLst>
          </p:cNvPr>
          <p:cNvSpPr txBox="1"/>
          <p:nvPr/>
        </p:nvSpPr>
        <p:spPr bwMode="auto">
          <a:xfrm>
            <a:off x="4594395" y="2649171"/>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a:t>
            </a:r>
          </a:p>
        </p:txBody>
      </p:sp>
      <p:sp>
        <p:nvSpPr>
          <p:cNvPr id="3107" name="TextBox 3106">
            <a:extLst>
              <a:ext uri="{FF2B5EF4-FFF2-40B4-BE49-F238E27FC236}">
                <a16:creationId xmlns:a16="http://schemas.microsoft.com/office/drawing/2014/main" id="{6262E8F3-9CC3-AC5D-090D-A9B12941E86F}"/>
              </a:ext>
            </a:extLst>
          </p:cNvPr>
          <p:cNvSpPr txBox="1"/>
          <p:nvPr/>
        </p:nvSpPr>
        <p:spPr bwMode="auto">
          <a:xfrm>
            <a:off x="4803670" y="2877627"/>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a:t>
            </a:r>
          </a:p>
        </p:txBody>
      </p:sp>
      <p:sp>
        <p:nvSpPr>
          <p:cNvPr id="3108" name="TextBox 3107">
            <a:extLst>
              <a:ext uri="{FF2B5EF4-FFF2-40B4-BE49-F238E27FC236}">
                <a16:creationId xmlns:a16="http://schemas.microsoft.com/office/drawing/2014/main" id="{B48DFC13-ED53-25DF-3F20-EFC34D3E3FB5}"/>
              </a:ext>
            </a:extLst>
          </p:cNvPr>
          <p:cNvSpPr txBox="1"/>
          <p:nvPr/>
        </p:nvSpPr>
        <p:spPr bwMode="auto">
          <a:xfrm>
            <a:off x="4846324" y="3136217"/>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a:t>
            </a:r>
          </a:p>
        </p:txBody>
      </p:sp>
      <p:sp>
        <p:nvSpPr>
          <p:cNvPr id="3109" name="TextBox 3108">
            <a:extLst>
              <a:ext uri="{FF2B5EF4-FFF2-40B4-BE49-F238E27FC236}">
                <a16:creationId xmlns:a16="http://schemas.microsoft.com/office/drawing/2014/main" id="{FA5C8F8E-8118-6B1E-FE88-3AE8B101A7A3}"/>
              </a:ext>
            </a:extLst>
          </p:cNvPr>
          <p:cNvSpPr txBox="1"/>
          <p:nvPr/>
        </p:nvSpPr>
        <p:spPr bwMode="auto">
          <a:xfrm>
            <a:off x="5043985" y="3618338"/>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a:t>
            </a:r>
          </a:p>
        </p:txBody>
      </p:sp>
      <p:sp>
        <p:nvSpPr>
          <p:cNvPr id="3110" name="TextBox 3109">
            <a:extLst>
              <a:ext uri="{FF2B5EF4-FFF2-40B4-BE49-F238E27FC236}">
                <a16:creationId xmlns:a16="http://schemas.microsoft.com/office/drawing/2014/main" id="{CF56978A-6143-80A1-96D5-74E8B35B426B}"/>
              </a:ext>
            </a:extLst>
          </p:cNvPr>
          <p:cNvSpPr txBox="1"/>
          <p:nvPr/>
        </p:nvSpPr>
        <p:spPr bwMode="auto">
          <a:xfrm>
            <a:off x="5081308" y="3854531"/>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a:t>
            </a:r>
          </a:p>
        </p:txBody>
      </p:sp>
      <p:sp>
        <p:nvSpPr>
          <p:cNvPr id="3111" name="TextBox 3110">
            <a:extLst>
              <a:ext uri="{FF2B5EF4-FFF2-40B4-BE49-F238E27FC236}">
                <a16:creationId xmlns:a16="http://schemas.microsoft.com/office/drawing/2014/main" id="{7DE0A340-A91D-6CE9-E567-6601E5C40F61}"/>
              </a:ext>
            </a:extLst>
          </p:cNvPr>
          <p:cNvSpPr txBox="1"/>
          <p:nvPr/>
        </p:nvSpPr>
        <p:spPr bwMode="auto">
          <a:xfrm>
            <a:off x="5137292" y="4347721"/>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a:t>
            </a:r>
          </a:p>
        </p:txBody>
      </p:sp>
      <p:sp>
        <p:nvSpPr>
          <p:cNvPr id="3112" name="TextBox 3111">
            <a:extLst>
              <a:ext uri="{FF2B5EF4-FFF2-40B4-BE49-F238E27FC236}">
                <a16:creationId xmlns:a16="http://schemas.microsoft.com/office/drawing/2014/main" id="{CCBD419D-1EAE-002C-6528-27AE95F0431F}"/>
              </a:ext>
            </a:extLst>
          </p:cNvPr>
          <p:cNvSpPr txBox="1"/>
          <p:nvPr/>
        </p:nvSpPr>
        <p:spPr bwMode="auto">
          <a:xfrm>
            <a:off x="5091972" y="4582319"/>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&lt;1%</a:t>
            </a:r>
          </a:p>
        </p:txBody>
      </p:sp>
      <p:sp>
        <p:nvSpPr>
          <p:cNvPr id="3113" name="TextBox 3112">
            <a:extLst>
              <a:ext uri="{FF2B5EF4-FFF2-40B4-BE49-F238E27FC236}">
                <a16:creationId xmlns:a16="http://schemas.microsoft.com/office/drawing/2014/main" id="{C171A474-415B-0897-D822-187539729350}"/>
              </a:ext>
            </a:extLst>
          </p:cNvPr>
          <p:cNvSpPr txBox="1"/>
          <p:nvPr/>
        </p:nvSpPr>
        <p:spPr bwMode="auto">
          <a:xfrm>
            <a:off x="5231545" y="5306686"/>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a:t>
            </a:r>
          </a:p>
        </p:txBody>
      </p:sp>
      <p:sp>
        <p:nvSpPr>
          <p:cNvPr id="3114" name="TextBox 3113">
            <a:extLst>
              <a:ext uri="{FF2B5EF4-FFF2-40B4-BE49-F238E27FC236}">
                <a16:creationId xmlns:a16="http://schemas.microsoft.com/office/drawing/2014/main" id="{4D02A0A0-FED2-BEAB-10AA-A5870DEEAC9D}"/>
              </a:ext>
            </a:extLst>
          </p:cNvPr>
          <p:cNvSpPr txBox="1"/>
          <p:nvPr/>
        </p:nvSpPr>
        <p:spPr bwMode="auto">
          <a:xfrm>
            <a:off x="4670133" y="2167368"/>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latin typeface="Calibri" panose="020F0502020204030204" pitchFamily="34" charset="0"/>
              </a:rPr>
              <a:t>51%</a:t>
            </a:r>
          </a:p>
        </p:txBody>
      </p:sp>
      <p:sp>
        <p:nvSpPr>
          <p:cNvPr id="3115" name="TextBox 3114">
            <a:extLst>
              <a:ext uri="{FF2B5EF4-FFF2-40B4-BE49-F238E27FC236}">
                <a16:creationId xmlns:a16="http://schemas.microsoft.com/office/drawing/2014/main" id="{AA87E79C-CA9F-FD38-4A48-3BED01EDA0FE}"/>
              </a:ext>
            </a:extLst>
          </p:cNvPr>
          <p:cNvSpPr txBox="1"/>
          <p:nvPr/>
        </p:nvSpPr>
        <p:spPr bwMode="auto">
          <a:xfrm>
            <a:off x="5449077" y="2423904"/>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latin typeface="Calibri" panose="020F0502020204030204" pitchFamily="34" charset="0"/>
              </a:rPr>
              <a:t>31%</a:t>
            </a:r>
          </a:p>
        </p:txBody>
      </p:sp>
      <p:sp>
        <p:nvSpPr>
          <p:cNvPr id="3116" name="TextBox 3115">
            <a:extLst>
              <a:ext uri="{FF2B5EF4-FFF2-40B4-BE49-F238E27FC236}">
                <a16:creationId xmlns:a16="http://schemas.microsoft.com/office/drawing/2014/main" id="{EECA2720-CB66-41AD-D2FF-79D367920AE7}"/>
              </a:ext>
            </a:extLst>
          </p:cNvPr>
          <p:cNvSpPr txBox="1"/>
          <p:nvPr/>
        </p:nvSpPr>
        <p:spPr bwMode="auto">
          <a:xfrm>
            <a:off x="4814865" y="2423904"/>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latin typeface="Calibri" panose="020F0502020204030204" pitchFamily="34" charset="0"/>
              </a:rPr>
              <a:t>15%</a:t>
            </a:r>
          </a:p>
        </p:txBody>
      </p:sp>
      <p:sp>
        <p:nvSpPr>
          <p:cNvPr id="3117" name="TextBox 3116">
            <a:extLst>
              <a:ext uri="{FF2B5EF4-FFF2-40B4-BE49-F238E27FC236}">
                <a16:creationId xmlns:a16="http://schemas.microsoft.com/office/drawing/2014/main" id="{B0A8F91D-4E7D-B7F0-0D08-B81985F9612F}"/>
              </a:ext>
            </a:extLst>
          </p:cNvPr>
          <p:cNvSpPr txBox="1"/>
          <p:nvPr/>
        </p:nvSpPr>
        <p:spPr bwMode="auto">
          <a:xfrm>
            <a:off x="5049209" y="2649888"/>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4</a:t>
            </a:r>
            <a:r>
              <a:rPr lang="en-US" b="0" dirty="0">
                <a:latin typeface="Calibri" panose="020F0502020204030204" pitchFamily="34" charset="0"/>
              </a:rPr>
              <a:t>1%</a:t>
            </a:r>
          </a:p>
        </p:txBody>
      </p:sp>
      <p:sp>
        <p:nvSpPr>
          <p:cNvPr id="3118" name="TextBox 3117">
            <a:extLst>
              <a:ext uri="{FF2B5EF4-FFF2-40B4-BE49-F238E27FC236}">
                <a16:creationId xmlns:a16="http://schemas.microsoft.com/office/drawing/2014/main" id="{38E18F16-0115-126C-E832-0F38AFFAC63F}"/>
              </a:ext>
            </a:extLst>
          </p:cNvPr>
          <p:cNvSpPr txBox="1"/>
          <p:nvPr/>
        </p:nvSpPr>
        <p:spPr bwMode="auto">
          <a:xfrm>
            <a:off x="5261141" y="2898409"/>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35</a:t>
            </a:r>
            <a:r>
              <a:rPr lang="en-US" b="0" dirty="0">
                <a:latin typeface="Calibri" panose="020F0502020204030204" pitchFamily="34" charset="0"/>
              </a:rPr>
              <a:t>%</a:t>
            </a:r>
          </a:p>
        </p:txBody>
      </p:sp>
      <p:sp>
        <p:nvSpPr>
          <p:cNvPr id="3119" name="TextBox 3118">
            <a:extLst>
              <a:ext uri="{FF2B5EF4-FFF2-40B4-BE49-F238E27FC236}">
                <a16:creationId xmlns:a16="http://schemas.microsoft.com/office/drawing/2014/main" id="{16B69CF6-2459-0E34-21A3-9CEEE463566A}"/>
              </a:ext>
            </a:extLst>
          </p:cNvPr>
          <p:cNvSpPr txBox="1"/>
          <p:nvPr/>
        </p:nvSpPr>
        <p:spPr bwMode="auto">
          <a:xfrm>
            <a:off x="5389493" y="3148442"/>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32</a:t>
            </a:r>
            <a:r>
              <a:rPr lang="en-US" b="0" dirty="0">
                <a:latin typeface="Calibri" panose="020F0502020204030204" pitchFamily="34" charset="0"/>
              </a:rPr>
              <a:t>%</a:t>
            </a:r>
          </a:p>
        </p:txBody>
      </p:sp>
      <p:sp>
        <p:nvSpPr>
          <p:cNvPr id="3120" name="TextBox 3119">
            <a:extLst>
              <a:ext uri="{FF2B5EF4-FFF2-40B4-BE49-F238E27FC236}">
                <a16:creationId xmlns:a16="http://schemas.microsoft.com/office/drawing/2014/main" id="{5374FECC-9891-70FA-9359-DE91C761A994}"/>
              </a:ext>
            </a:extLst>
          </p:cNvPr>
          <p:cNvSpPr txBox="1"/>
          <p:nvPr/>
        </p:nvSpPr>
        <p:spPr bwMode="auto">
          <a:xfrm>
            <a:off x="6044904" y="3383626"/>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15</a:t>
            </a:r>
            <a:r>
              <a:rPr lang="en-US" b="0" dirty="0">
                <a:latin typeface="Calibri" panose="020F0502020204030204" pitchFamily="34" charset="0"/>
              </a:rPr>
              <a:t>%</a:t>
            </a:r>
          </a:p>
        </p:txBody>
      </p:sp>
      <p:sp>
        <p:nvSpPr>
          <p:cNvPr id="3121" name="TextBox 3120">
            <a:extLst>
              <a:ext uri="{FF2B5EF4-FFF2-40B4-BE49-F238E27FC236}">
                <a16:creationId xmlns:a16="http://schemas.microsoft.com/office/drawing/2014/main" id="{2A02F1B2-D00E-3C70-D899-FC7DD9FD34FC}"/>
              </a:ext>
            </a:extLst>
          </p:cNvPr>
          <p:cNvSpPr txBox="1"/>
          <p:nvPr/>
        </p:nvSpPr>
        <p:spPr bwMode="auto">
          <a:xfrm>
            <a:off x="5304226" y="3383626"/>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19</a:t>
            </a:r>
            <a:r>
              <a:rPr lang="en-US" b="0" dirty="0">
                <a:latin typeface="Calibri" panose="020F0502020204030204" pitchFamily="34" charset="0"/>
              </a:rPr>
              <a:t>%</a:t>
            </a:r>
          </a:p>
        </p:txBody>
      </p:sp>
      <p:sp>
        <p:nvSpPr>
          <p:cNvPr id="3122" name="TextBox 3121">
            <a:extLst>
              <a:ext uri="{FF2B5EF4-FFF2-40B4-BE49-F238E27FC236}">
                <a16:creationId xmlns:a16="http://schemas.microsoft.com/office/drawing/2014/main" id="{66FCB09F-84A4-E640-CAE5-82DD176226B6}"/>
              </a:ext>
            </a:extLst>
          </p:cNvPr>
          <p:cNvSpPr txBox="1"/>
          <p:nvPr/>
        </p:nvSpPr>
        <p:spPr bwMode="auto">
          <a:xfrm>
            <a:off x="5519739" y="3624073"/>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29</a:t>
            </a:r>
            <a:r>
              <a:rPr lang="en-US" b="0" dirty="0">
                <a:latin typeface="Calibri" panose="020F0502020204030204" pitchFamily="34" charset="0"/>
              </a:rPr>
              <a:t>%</a:t>
            </a:r>
          </a:p>
        </p:txBody>
      </p:sp>
      <p:sp>
        <p:nvSpPr>
          <p:cNvPr id="3123" name="TextBox 3122">
            <a:extLst>
              <a:ext uri="{FF2B5EF4-FFF2-40B4-BE49-F238E27FC236}">
                <a16:creationId xmlns:a16="http://schemas.microsoft.com/office/drawing/2014/main" id="{CC9E5364-DA36-6161-C46C-6F1A42199539}"/>
              </a:ext>
            </a:extLst>
          </p:cNvPr>
          <p:cNvSpPr txBox="1"/>
          <p:nvPr/>
        </p:nvSpPr>
        <p:spPr bwMode="auto">
          <a:xfrm>
            <a:off x="5527744" y="3864004"/>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29</a:t>
            </a:r>
            <a:r>
              <a:rPr lang="en-US" b="0" dirty="0">
                <a:latin typeface="Calibri" panose="020F0502020204030204" pitchFamily="34" charset="0"/>
              </a:rPr>
              <a:t>%</a:t>
            </a:r>
          </a:p>
        </p:txBody>
      </p:sp>
      <p:sp>
        <p:nvSpPr>
          <p:cNvPr id="3124" name="TextBox 3123">
            <a:extLst>
              <a:ext uri="{FF2B5EF4-FFF2-40B4-BE49-F238E27FC236}">
                <a16:creationId xmlns:a16="http://schemas.microsoft.com/office/drawing/2014/main" id="{CE4440D9-8909-30F2-492E-31AAA0CB8BF0}"/>
              </a:ext>
            </a:extLst>
          </p:cNvPr>
          <p:cNvSpPr txBox="1"/>
          <p:nvPr/>
        </p:nvSpPr>
        <p:spPr bwMode="auto">
          <a:xfrm>
            <a:off x="5804093" y="4101269"/>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24</a:t>
            </a:r>
            <a:r>
              <a:rPr lang="en-US" b="0" dirty="0">
                <a:latin typeface="Calibri" panose="020F0502020204030204" pitchFamily="34" charset="0"/>
              </a:rPr>
              <a:t>%</a:t>
            </a:r>
          </a:p>
        </p:txBody>
      </p:sp>
      <p:sp>
        <p:nvSpPr>
          <p:cNvPr id="3125" name="TextBox 3124">
            <a:extLst>
              <a:ext uri="{FF2B5EF4-FFF2-40B4-BE49-F238E27FC236}">
                <a16:creationId xmlns:a16="http://schemas.microsoft.com/office/drawing/2014/main" id="{5F77C02C-4087-8DB9-0D90-6133335B1238}"/>
              </a:ext>
            </a:extLst>
          </p:cNvPr>
          <p:cNvSpPr txBox="1"/>
          <p:nvPr/>
        </p:nvSpPr>
        <p:spPr bwMode="auto">
          <a:xfrm>
            <a:off x="5440817" y="4101269"/>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5</a:t>
            </a:r>
            <a:r>
              <a:rPr lang="en-US" b="0" dirty="0">
                <a:latin typeface="Calibri" panose="020F0502020204030204" pitchFamily="34" charset="0"/>
              </a:rPr>
              <a:t>%</a:t>
            </a:r>
          </a:p>
        </p:txBody>
      </p:sp>
      <p:sp>
        <p:nvSpPr>
          <p:cNvPr id="3126" name="TextBox 3125">
            <a:extLst>
              <a:ext uri="{FF2B5EF4-FFF2-40B4-BE49-F238E27FC236}">
                <a16:creationId xmlns:a16="http://schemas.microsoft.com/office/drawing/2014/main" id="{ECFE827C-16F4-B4DC-7777-B64EC737E7E4}"/>
              </a:ext>
            </a:extLst>
          </p:cNvPr>
          <p:cNvSpPr txBox="1"/>
          <p:nvPr/>
        </p:nvSpPr>
        <p:spPr bwMode="auto">
          <a:xfrm>
            <a:off x="5618842" y="4348524"/>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27</a:t>
            </a:r>
            <a:r>
              <a:rPr lang="en-US" b="0" dirty="0">
                <a:latin typeface="Calibri" panose="020F0502020204030204" pitchFamily="34" charset="0"/>
              </a:rPr>
              <a:t>%</a:t>
            </a:r>
          </a:p>
        </p:txBody>
      </p:sp>
      <p:sp>
        <p:nvSpPr>
          <p:cNvPr id="3127" name="TextBox 3126">
            <a:extLst>
              <a:ext uri="{FF2B5EF4-FFF2-40B4-BE49-F238E27FC236}">
                <a16:creationId xmlns:a16="http://schemas.microsoft.com/office/drawing/2014/main" id="{68787CA5-69ED-9D7B-813A-C23FA00BC197}"/>
              </a:ext>
            </a:extLst>
          </p:cNvPr>
          <p:cNvSpPr txBox="1"/>
          <p:nvPr/>
        </p:nvSpPr>
        <p:spPr bwMode="auto">
          <a:xfrm>
            <a:off x="5626840" y="4583122"/>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27</a:t>
            </a:r>
            <a:r>
              <a:rPr lang="en-US" b="0" dirty="0">
                <a:latin typeface="Calibri" panose="020F0502020204030204" pitchFamily="34" charset="0"/>
              </a:rPr>
              <a:t>%</a:t>
            </a:r>
          </a:p>
        </p:txBody>
      </p:sp>
      <p:sp>
        <p:nvSpPr>
          <p:cNvPr id="3128" name="TextBox 3127">
            <a:extLst>
              <a:ext uri="{FF2B5EF4-FFF2-40B4-BE49-F238E27FC236}">
                <a16:creationId xmlns:a16="http://schemas.microsoft.com/office/drawing/2014/main" id="{02931BEB-7CAC-D55D-606B-EF7A4C2DD7B6}"/>
              </a:ext>
            </a:extLst>
          </p:cNvPr>
          <p:cNvSpPr txBox="1"/>
          <p:nvPr/>
        </p:nvSpPr>
        <p:spPr bwMode="auto">
          <a:xfrm>
            <a:off x="5981403" y="4823053"/>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20</a:t>
            </a:r>
            <a:r>
              <a:rPr lang="en-US" b="0" dirty="0">
                <a:latin typeface="Calibri" panose="020F0502020204030204" pitchFamily="34" charset="0"/>
              </a:rPr>
              <a:t>%</a:t>
            </a:r>
          </a:p>
        </p:txBody>
      </p:sp>
      <p:sp>
        <p:nvSpPr>
          <p:cNvPr id="3129" name="TextBox 3128">
            <a:extLst>
              <a:ext uri="{FF2B5EF4-FFF2-40B4-BE49-F238E27FC236}">
                <a16:creationId xmlns:a16="http://schemas.microsoft.com/office/drawing/2014/main" id="{26681DBA-BDAA-B83C-7FC0-440D67ADB9E8}"/>
              </a:ext>
            </a:extLst>
          </p:cNvPr>
          <p:cNvSpPr txBox="1"/>
          <p:nvPr/>
        </p:nvSpPr>
        <p:spPr bwMode="auto">
          <a:xfrm>
            <a:off x="6000065" y="5062983"/>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19</a:t>
            </a:r>
            <a:r>
              <a:rPr lang="en-US" b="0" dirty="0">
                <a:latin typeface="Calibri" panose="020F0502020204030204" pitchFamily="34" charset="0"/>
              </a:rPr>
              <a:t>%</a:t>
            </a:r>
          </a:p>
        </p:txBody>
      </p:sp>
      <p:sp>
        <p:nvSpPr>
          <p:cNvPr id="3132" name="TextBox 3131">
            <a:extLst>
              <a:ext uri="{FF2B5EF4-FFF2-40B4-BE49-F238E27FC236}">
                <a16:creationId xmlns:a16="http://schemas.microsoft.com/office/drawing/2014/main" id="{ED5D16E3-B299-016D-C0C0-CEBC66DDE906}"/>
              </a:ext>
            </a:extLst>
          </p:cNvPr>
          <p:cNvSpPr txBox="1"/>
          <p:nvPr/>
        </p:nvSpPr>
        <p:spPr bwMode="auto">
          <a:xfrm>
            <a:off x="5736141" y="5316243"/>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24</a:t>
            </a:r>
            <a:r>
              <a:rPr lang="en-US" b="0" dirty="0">
                <a:latin typeface="Calibri" panose="020F0502020204030204" pitchFamily="34" charset="0"/>
              </a:rPr>
              <a:t>%</a:t>
            </a:r>
          </a:p>
        </p:txBody>
      </p:sp>
      <p:sp>
        <p:nvSpPr>
          <p:cNvPr id="3133" name="TextBox 3132">
            <a:extLst>
              <a:ext uri="{FF2B5EF4-FFF2-40B4-BE49-F238E27FC236}">
                <a16:creationId xmlns:a16="http://schemas.microsoft.com/office/drawing/2014/main" id="{63EB1BC7-40C6-1D07-C5DA-0B5B285F1527}"/>
              </a:ext>
            </a:extLst>
          </p:cNvPr>
          <p:cNvSpPr txBox="1"/>
          <p:nvPr/>
        </p:nvSpPr>
        <p:spPr bwMode="auto">
          <a:xfrm>
            <a:off x="5541066" y="5068315"/>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7</a:t>
            </a:r>
            <a:r>
              <a:rPr lang="en-US" b="0" dirty="0">
                <a:latin typeface="Calibri" panose="020F0502020204030204" pitchFamily="34" charset="0"/>
              </a:rPr>
              <a:t>%</a:t>
            </a:r>
          </a:p>
        </p:txBody>
      </p:sp>
      <p:sp>
        <p:nvSpPr>
          <p:cNvPr id="3134" name="TextBox 3133">
            <a:extLst>
              <a:ext uri="{FF2B5EF4-FFF2-40B4-BE49-F238E27FC236}">
                <a16:creationId xmlns:a16="http://schemas.microsoft.com/office/drawing/2014/main" id="{F765F123-1908-0B51-ED2D-DA7441C439E9}"/>
              </a:ext>
            </a:extLst>
          </p:cNvPr>
          <p:cNvSpPr txBox="1"/>
          <p:nvPr/>
        </p:nvSpPr>
        <p:spPr bwMode="auto">
          <a:xfrm>
            <a:off x="5541066" y="4831051"/>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7</a:t>
            </a:r>
            <a:r>
              <a:rPr lang="en-US" b="0" dirty="0">
                <a:latin typeface="Calibri" panose="020F0502020204030204" pitchFamily="34" charset="0"/>
              </a:rPr>
              <a:t>%</a:t>
            </a:r>
          </a:p>
        </p:txBody>
      </p:sp>
      <p:sp>
        <p:nvSpPr>
          <p:cNvPr id="3135" name="TextBox 3134">
            <a:extLst>
              <a:ext uri="{FF2B5EF4-FFF2-40B4-BE49-F238E27FC236}">
                <a16:creationId xmlns:a16="http://schemas.microsoft.com/office/drawing/2014/main" id="{0508008C-9FCA-94A1-472C-5EF6052419C1}"/>
              </a:ext>
            </a:extLst>
          </p:cNvPr>
          <p:cNvSpPr txBox="1"/>
          <p:nvPr/>
        </p:nvSpPr>
        <p:spPr bwMode="auto">
          <a:xfrm>
            <a:off x="8012257" y="2167368"/>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latin typeface="Calibri" panose="020F0502020204030204" pitchFamily="34" charset="0"/>
              </a:rPr>
              <a:t>46%</a:t>
            </a:r>
          </a:p>
        </p:txBody>
      </p:sp>
      <p:sp>
        <p:nvSpPr>
          <p:cNvPr id="3136" name="TextBox 3135">
            <a:extLst>
              <a:ext uri="{FF2B5EF4-FFF2-40B4-BE49-F238E27FC236}">
                <a16:creationId xmlns:a16="http://schemas.microsoft.com/office/drawing/2014/main" id="{01038E2B-6E80-17F4-EFD3-230D354D0FE3}"/>
              </a:ext>
            </a:extLst>
          </p:cNvPr>
          <p:cNvSpPr txBox="1"/>
          <p:nvPr/>
        </p:nvSpPr>
        <p:spPr bwMode="auto">
          <a:xfrm>
            <a:off x="8665515" y="2167368"/>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4</a:t>
            </a:r>
            <a:r>
              <a:rPr lang="en-US" b="0" dirty="0">
                <a:solidFill>
                  <a:schemeClr val="bg1"/>
                </a:solidFill>
                <a:latin typeface="Calibri" panose="020F0502020204030204" pitchFamily="34" charset="0"/>
              </a:rPr>
              <a:t>%</a:t>
            </a:r>
          </a:p>
        </p:txBody>
      </p:sp>
      <p:sp>
        <p:nvSpPr>
          <p:cNvPr id="3137" name="TextBox 3136">
            <a:extLst>
              <a:ext uri="{FF2B5EF4-FFF2-40B4-BE49-F238E27FC236}">
                <a16:creationId xmlns:a16="http://schemas.microsoft.com/office/drawing/2014/main" id="{F8EC92A9-6811-8EDD-07BC-2AA83E7920C4}"/>
              </a:ext>
            </a:extLst>
          </p:cNvPr>
          <p:cNvSpPr txBox="1"/>
          <p:nvPr/>
        </p:nvSpPr>
        <p:spPr bwMode="auto">
          <a:xfrm>
            <a:off x="7673804" y="2425960"/>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4</a:t>
            </a:r>
            <a:r>
              <a:rPr lang="en-US" b="0" dirty="0">
                <a:solidFill>
                  <a:schemeClr val="bg1"/>
                </a:solidFill>
                <a:latin typeface="Calibri" panose="020F0502020204030204" pitchFamily="34" charset="0"/>
              </a:rPr>
              <a:t>%</a:t>
            </a:r>
          </a:p>
        </p:txBody>
      </p:sp>
      <p:sp>
        <p:nvSpPr>
          <p:cNvPr id="3138" name="TextBox 3137">
            <a:extLst>
              <a:ext uri="{FF2B5EF4-FFF2-40B4-BE49-F238E27FC236}">
                <a16:creationId xmlns:a16="http://schemas.microsoft.com/office/drawing/2014/main" id="{C7B404FD-A9D1-4EF6-1441-E57AB85E8565}"/>
              </a:ext>
            </a:extLst>
          </p:cNvPr>
          <p:cNvSpPr txBox="1"/>
          <p:nvPr/>
        </p:nvSpPr>
        <p:spPr bwMode="auto">
          <a:xfrm>
            <a:off x="7739568" y="2896995"/>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1</a:t>
            </a:r>
            <a:r>
              <a:rPr lang="en-US" b="0" dirty="0">
                <a:solidFill>
                  <a:schemeClr val="bg1"/>
                </a:solidFill>
                <a:latin typeface="Calibri" panose="020F0502020204030204" pitchFamily="34" charset="0"/>
              </a:rPr>
              <a:t>%</a:t>
            </a:r>
          </a:p>
        </p:txBody>
      </p:sp>
      <p:sp>
        <p:nvSpPr>
          <p:cNvPr id="3139" name="TextBox 3138">
            <a:extLst>
              <a:ext uri="{FF2B5EF4-FFF2-40B4-BE49-F238E27FC236}">
                <a16:creationId xmlns:a16="http://schemas.microsoft.com/office/drawing/2014/main" id="{CF208CA0-5B68-8D19-FC1F-82A0BBFAA475}"/>
              </a:ext>
            </a:extLst>
          </p:cNvPr>
          <p:cNvSpPr txBox="1"/>
          <p:nvPr/>
        </p:nvSpPr>
        <p:spPr bwMode="auto">
          <a:xfrm>
            <a:off x="7572115" y="3137033"/>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2</a:t>
            </a:r>
            <a:r>
              <a:rPr lang="en-US" b="0" dirty="0">
                <a:solidFill>
                  <a:schemeClr val="bg1"/>
                </a:solidFill>
                <a:latin typeface="Calibri" panose="020F0502020204030204" pitchFamily="34" charset="0"/>
              </a:rPr>
              <a:t>%</a:t>
            </a:r>
          </a:p>
        </p:txBody>
      </p:sp>
      <p:sp>
        <p:nvSpPr>
          <p:cNvPr id="3140" name="TextBox 3139">
            <a:extLst>
              <a:ext uri="{FF2B5EF4-FFF2-40B4-BE49-F238E27FC236}">
                <a16:creationId xmlns:a16="http://schemas.microsoft.com/office/drawing/2014/main" id="{AFF467B0-4284-4869-484D-240727B52118}"/>
              </a:ext>
            </a:extLst>
          </p:cNvPr>
          <p:cNvSpPr txBox="1"/>
          <p:nvPr/>
        </p:nvSpPr>
        <p:spPr bwMode="auto">
          <a:xfrm>
            <a:off x="7212039" y="3611075"/>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&lt;1</a:t>
            </a:r>
            <a:r>
              <a:rPr lang="en-US" b="0" dirty="0">
                <a:solidFill>
                  <a:schemeClr val="bg1"/>
                </a:solidFill>
                <a:latin typeface="Calibri" panose="020F0502020204030204" pitchFamily="34" charset="0"/>
              </a:rPr>
              <a:t>%</a:t>
            </a:r>
          </a:p>
        </p:txBody>
      </p:sp>
      <p:sp>
        <p:nvSpPr>
          <p:cNvPr id="3141" name="TextBox 3140">
            <a:extLst>
              <a:ext uri="{FF2B5EF4-FFF2-40B4-BE49-F238E27FC236}">
                <a16:creationId xmlns:a16="http://schemas.microsoft.com/office/drawing/2014/main" id="{DA2B0931-5786-8377-A5F7-8D43E3C93D89}"/>
              </a:ext>
            </a:extLst>
          </p:cNvPr>
          <p:cNvSpPr txBox="1"/>
          <p:nvPr/>
        </p:nvSpPr>
        <p:spPr bwMode="auto">
          <a:xfrm>
            <a:off x="7232556" y="4100642"/>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1</a:t>
            </a:r>
            <a:r>
              <a:rPr lang="en-US" b="0" dirty="0">
                <a:solidFill>
                  <a:schemeClr val="bg1"/>
                </a:solidFill>
                <a:latin typeface="Calibri" panose="020F0502020204030204" pitchFamily="34" charset="0"/>
              </a:rPr>
              <a:t>%</a:t>
            </a:r>
          </a:p>
        </p:txBody>
      </p:sp>
      <p:sp>
        <p:nvSpPr>
          <p:cNvPr id="3142" name="TextBox 3141">
            <a:extLst>
              <a:ext uri="{FF2B5EF4-FFF2-40B4-BE49-F238E27FC236}">
                <a16:creationId xmlns:a16="http://schemas.microsoft.com/office/drawing/2014/main" id="{0F73CC32-1E40-A21B-F4E8-38DAC5FA3327}"/>
              </a:ext>
            </a:extLst>
          </p:cNvPr>
          <p:cNvSpPr txBox="1"/>
          <p:nvPr/>
        </p:nvSpPr>
        <p:spPr bwMode="auto">
          <a:xfrm>
            <a:off x="7256191" y="4349290"/>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&lt;1</a:t>
            </a:r>
            <a:r>
              <a:rPr lang="en-US" b="0" dirty="0">
                <a:solidFill>
                  <a:schemeClr val="bg1"/>
                </a:solidFill>
                <a:latin typeface="Calibri" panose="020F0502020204030204" pitchFamily="34" charset="0"/>
              </a:rPr>
              <a:t>%</a:t>
            </a:r>
          </a:p>
        </p:txBody>
      </p:sp>
      <p:sp>
        <p:nvSpPr>
          <p:cNvPr id="3143" name="TextBox 3142">
            <a:extLst>
              <a:ext uri="{FF2B5EF4-FFF2-40B4-BE49-F238E27FC236}">
                <a16:creationId xmlns:a16="http://schemas.microsoft.com/office/drawing/2014/main" id="{719B0EAC-D602-FD1D-9FDE-6DB28683ACDE}"/>
              </a:ext>
            </a:extLst>
          </p:cNvPr>
          <p:cNvSpPr txBox="1"/>
          <p:nvPr/>
        </p:nvSpPr>
        <p:spPr bwMode="auto">
          <a:xfrm>
            <a:off x="7565434" y="4581223"/>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&lt;1</a:t>
            </a:r>
            <a:r>
              <a:rPr lang="en-US" b="0" dirty="0">
                <a:solidFill>
                  <a:schemeClr val="bg1"/>
                </a:solidFill>
                <a:latin typeface="Calibri" panose="020F0502020204030204" pitchFamily="34" charset="0"/>
              </a:rPr>
              <a:t>%</a:t>
            </a:r>
          </a:p>
        </p:txBody>
      </p:sp>
      <p:sp>
        <p:nvSpPr>
          <p:cNvPr id="3144" name="TextBox 3143">
            <a:extLst>
              <a:ext uri="{FF2B5EF4-FFF2-40B4-BE49-F238E27FC236}">
                <a16:creationId xmlns:a16="http://schemas.microsoft.com/office/drawing/2014/main" id="{26E4EC45-AFCF-C7A8-63A7-73EB5CB4BCD0}"/>
              </a:ext>
            </a:extLst>
          </p:cNvPr>
          <p:cNvSpPr txBox="1"/>
          <p:nvPr/>
        </p:nvSpPr>
        <p:spPr bwMode="auto">
          <a:xfrm>
            <a:off x="7616443" y="4828430"/>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4</a:t>
            </a:r>
            <a:r>
              <a:rPr lang="en-US" b="0" dirty="0">
                <a:solidFill>
                  <a:schemeClr val="bg1"/>
                </a:solidFill>
                <a:latin typeface="Calibri" panose="020F0502020204030204" pitchFamily="34" charset="0"/>
              </a:rPr>
              <a:t>%</a:t>
            </a:r>
          </a:p>
        </p:txBody>
      </p:sp>
      <p:sp>
        <p:nvSpPr>
          <p:cNvPr id="3145" name="TextBox 3144">
            <a:extLst>
              <a:ext uri="{FF2B5EF4-FFF2-40B4-BE49-F238E27FC236}">
                <a16:creationId xmlns:a16="http://schemas.microsoft.com/office/drawing/2014/main" id="{71B842FA-B005-B25A-2484-32DA47CAE01D}"/>
              </a:ext>
            </a:extLst>
          </p:cNvPr>
          <p:cNvSpPr txBox="1"/>
          <p:nvPr/>
        </p:nvSpPr>
        <p:spPr bwMode="auto">
          <a:xfrm>
            <a:off x="7587118" y="5068360"/>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4</a:t>
            </a:r>
            <a:r>
              <a:rPr lang="en-US" b="0" dirty="0">
                <a:solidFill>
                  <a:schemeClr val="bg1"/>
                </a:solidFill>
                <a:latin typeface="Calibri" panose="020F0502020204030204" pitchFamily="34" charset="0"/>
              </a:rPr>
              <a:t>%</a:t>
            </a:r>
          </a:p>
        </p:txBody>
      </p:sp>
      <p:sp>
        <p:nvSpPr>
          <p:cNvPr id="3146" name="TextBox 3145">
            <a:extLst>
              <a:ext uri="{FF2B5EF4-FFF2-40B4-BE49-F238E27FC236}">
                <a16:creationId xmlns:a16="http://schemas.microsoft.com/office/drawing/2014/main" id="{32DB4C11-FA83-A04D-278B-EB4370D13651}"/>
              </a:ext>
            </a:extLst>
          </p:cNvPr>
          <p:cNvSpPr txBox="1"/>
          <p:nvPr/>
        </p:nvSpPr>
        <p:spPr bwMode="auto">
          <a:xfrm>
            <a:off x="7768399" y="5305624"/>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4</a:t>
            </a:r>
            <a:r>
              <a:rPr lang="en-US" b="0" dirty="0">
                <a:solidFill>
                  <a:schemeClr val="bg1"/>
                </a:solidFill>
                <a:latin typeface="Calibri" panose="020F0502020204030204" pitchFamily="34" charset="0"/>
              </a:rPr>
              <a:t>%</a:t>
            </a:r>
          </a:p>
        </p:txBody>
      </p:sp>
      <p:sp>
        <p:nvSpPr>
          <p:cNvPr id="3147" name="TextBox 3146">
            <a:extLst>
              <a:ext uri="{FF2B5EF4-FFF2-40B4-BE49-F238E27FC236}">
                <a16:creationId xmlns:a16="http://schemas.microsoft.com/office/drawing/2014/main" id="{DC62A93E-E88B-F378-0ED2-33A79A4D18E3}"/>
              </a:ext>
            </a:extLst>
          </p:cNvPr>
          <p:cNvSpPr txBox="1"/>
          <p:nvPr/>
        </p:nvSpPr>
        <p:spPr bwMode="auto">
          <a:xfrm>
            <a:off x="7039384" y="2418468"/>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latin typeface="Calibri" panose="020F0502020204030204" pitchFamily="34" charset="0"/>
              </a:rPr>
              <a:t>21%</a:t>
            </a:r>
          </a:p>
        </p:txBody>
      </p:sp>
      <p:sp>
        <p:nvSpPr>
          <p:cNvPr id="3150" name="TextBox 3149">
            <a:extLst>
              <a:ext uri="{FF2B5EF4-FFF2-40B4-BE49-F238E27FC236}">
                <a16:creationId xmlns:a16="http://schemas.microsoft.com/office/drawing/2014/main" id="{A732C599-67DC-F73A-B104-B6CE6BD0394A}"/>
              </a:ext>
            </a:extLst>
          </p:cNvPr>
          <p:cNvSpPr txBox="1"/>
          <p:nvPr/>
        </p:nvSpPr>
        <p:spPr bwMode="auto">
          <a:xfrm>
            <a:off x="7837729" y="2649888"/>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4</a:t>
            </a:r>
            <a:r>
              <a:rPr lang="en-US" b="0" dirty="0">
                <a:latin typeface="Calibri" panose="020F0502020204030204" pitchFamily="34" charset="0"/>
              </a:rPr>
              <a:t>6%</a:t>
            </a:r>
          </a:p>
        </p:txBody>
      </p:sp>
      <p:sp>
        <p:nvSpPr>
          <p:cNvPr id="3151" name="TextBox 3150">
            <a:extLst>
              <a:ext uri="{FF2B5EF4-FFF2-40B4-BE49-F238E27FC236}">
                <a16:creationId xmlns:a16="http://schemas.microsoft.com/office/drawing/2014/main" id="{F5C4DF57-27C2-2260-0888-1CE399D8795A}"/>
              </a:ext>
            </a:extLst>
          </p:cNvPr>
          <p:cNvSpPr txBox="1"/>
          <p:nvPr/>
        </p:nvSpPr>
        <p:spPr bwMode="auto">
          <a:xfrm>
            <a:off x="8352247" y="2649888"/>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5</a:t>
            </a:r>
            <a:r>
              <a:rPr lang="en-US" b="0" dirty="0">
                <a:latin typeface="Calibri" panose="020F0502020204030204" pitchFamily="34" charset="0"/>
              </a:rPr>
              <a:t>%</a:t>
            </a:r>
          </a:p>
        </p:txBody>
      </p:sp>
      <p:sp>
        <p:nvSpPr>
          <p:cNvPr id="3152" name="TextBox 3151">
            <a:extLst>
              <a:ext uri="{FF2B5EF4-FFF2-40B4-BE49-F238E27FC236}">
                <a16:creationId xmlns:a16="http://schemas.microsoft.com/office/drawing/2014/main" id="{52AE5BEF-5951-769C-3942-94B39F339C22}"/>
              </a:ext>
            </a:extLst>
          </p:cNvPr>
          <p:cNvSpPr txBox="1"/>
          <p:nvPr/>
        </p:nvSpPr>
        <p:spPr bwMode="auto">
          <a:xfrm>
            <a:off x="7180582" y="2898409"/>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26</a:t>
            </a:r>
            <a:r>
              <a:rPr lang="en-US" b="0" dirty="0">
                <a:latin typeface="Calibri" panose="020F0502020204030204" pitchFamily="34" charset="0"/>
              </a:rPr>
              <a:t>%</a:t>
            </a:r>
          </a:p>
        </p:txBody>
      </p:sp>
      <p:sp>
        <p:nvSpPr>
          <p:cNvPr id="3153" name="TextBox 3152">
            <a:extLst>
              <a:ext uri="{FF2B5EF4-FFF2-40B4-BE49-F238E27FC236}">
                <a16:creationId xmlns:a16="http://schemas.microsoft.com/office/drawing/2014/main" id="{509DB7D9-F433-A08A-DE8C-0D98208CCBEA}"/>
              </a:ext>
            </a:extLst>
          </p:cNvPr>
          <p:cNvSpPr txBox="1"/>
          <p:nvPr/>
        </p:nvSpPr>
        <p:spPr bwMode="auto">
          <a:xfrm>
            <a:off x="6983695" y="3148442"/>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20</a:t>
            </a:r>
            <a:r>
              <a:rPr lang="en-US" b="0" dirty="0">
                <a:latin typeface="Calibri" panose="020F0502020204030204" pitchFamily="34" charset="0"/>
              </a:rPr>
              <a:t>%</a:t>
            </a:r>
          </a:p>
        </p:txBody>
      </p:sp>
      <p:sp>
        <p:nvSpPr>
          <p:cNvPr id="3154" name="TextBox 3153">
            <a:extLst>
              <a:ext uri="{FF2B5EF4-FFF2-40B4-BE49-F238E27FC236}">
                <a16:creationId xmlns:a16="http://schemas.microsoft.com/office/drawing/2014/main" id="{7CFB34A1-1658-82D5-5330-71A35AD720AC}"/>
              </a:ext>
            </a:extLst>
          </p:cNvPr>
          <p:cNvSpPr txBox="1"/>
          <p:nvPr/>
        </p:nvSpPr>
        <p:spPr bwMode="auto">
          <a:xfrm>
            <a:off x="6714042" y="3383626"/>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12</a:t>
            </a:r>
            <a:r>
              <a:rPr lang="en-US" b="0" dirty="0">
                <a:latin typeface="Calibri" panose="020F0502020204030204" pitchFamily="34" charset="0"/>
              </a:rPr>
              <a:t>%</a:t>
            </a:r>
          </a:p>
        </p:txBody>
      </p:sp>
      <p:sp>
        <p:nvSpPr>
          <p:cNvPr id="3155" name="TextBox 3154">
            <a:extLst>
              <a:ext uri="{FF2B5EF4-FFF2-40B4-BE49-F238E27FC236}">
                <a16:creationId xmlns:a16="http://schemas.microsoft.com/office/drawing/2014/main" id="{AF0C62ED-0CC2-D490-45AB-92349233433C}"/>
              </a:ext>
            </a:extLst>
          </p:cNvPr>
          <p:cNvSpPr txBox="1"/>
          <p:nvPr/>
        </p:nvSpPr>
        <p:spPr bwMode="auto">
          <a:xfrm>
            <a:off x="7356520" y="3383626"/>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17</a:t>
            </a:r>
            <a:r>
              <a:rPr lang="en-US" b="0" dirty="0">
                <a:latin typeface="Calibri" panose="020F0502020204030204" pitchFamily="34" charset="0"/>
              </a:rPr>
              <a:t>%</a:t>
            </a:r>
          </a:p>
        </p:txBody>
      </p:sp>
      <p:sp>
        <p:nvSpPr>
          <p:cNvPr id="3156" name="TextBox 3155">
            <a:extLst>
              <a:ext uri="{FF2B5EF4-FFF2-40B4-BE49-F238E27FC236}">
                <a16:creationId xmlns:a16="http://schemas.microsoft.com/office/drawing/2014/main" id="{5F3F7C6A-3D09-C55E-9E99-BCACC722AE23}"/>
              </a:ext>
            </a:extLst>
          </p:cNvPr>
          <p:cNvSpPr txBox="1"/>
          <p:nvPr/>
        </p:nvSpPr>
        <p:spPr bwMode="auto">
          <a:xfrm>
            <a:off x="6684733" y="3624073"/>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5</a:t>
            </a:r>
            <a:r>
              <a:rPr lang="en-US" b="0" dirty="0">
                <a:solidFill>
                  <a:schemeClr val="bg1"/>
                </a:solidFill>
                <a:latin typeface="Calibri" panose="020F0502020204030204" pitchFamily="34" charset="0"/>
              </a:rPr>
              <a:t>%</a:t>
            </a:r>
          </a:p>
        </p:txBody>
      </p:sp>
      <p:sp>
        <p:nvSpPr>
          <p:cNvPr id="3157" name="TextBox 3156">
            <a:extLst>
              <a:ext uri="{FF2B5EF4-FFF2-40B4-BE49-F238E27FC236}">
                <a16:creationId xmlns:a16="http://schemas.microsoft.com/office/drawing/2014/main" id="{77A68BD3-FBDD-51F5-B777-0562C2E8CE2C}"/>
              </a:ext>
            </a:extLst>
          </p:cNvPr>
          <p:cNvSpPr txBox="1"/>
          <p:nvPr/>
        </p:nvSpPr>
        <p:spPr bwMode="auto">
          <a:xfrm>
            <a:off x="6652743" y="3861337"/>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4</a:t>
            </a:r>
            <a:r>
              <a:rPr lang="en-US" b="0" dirty="0">
                <a:solidFill>
                  <a:schemeClr val="bg1"/>
                </a:solidFill>
                <a:latin typeface="Calibri" panose="020F0502020204030204" pitchFamily="34" charset="0"/>
              </a:rPr>
              <a:t>%</a:t>
            </a:r>
          </a:p>
        </p:txBody>
      </p:sp>
      <p:sp>
        <p:nvSpPr>
          <p:cNvPr id="3158" name="TextBox 3157">
            <a:extLst>
              <a:ext uri="{FF2B5EF4-FFF2-40B4-BE49-F238E27FC236}">
                <a16:creationId xmlns:a16="http://schemas.microsoft.com/office/drawing/2014/main" id="{059801DB-F3FA-C9EE-AD24-E3AFE70E485A}"/>
              </a:ext>
            </a:extLst>
          </p:cNvPr>
          <p:cNvSpPr txBox="1"/>
          <p:nvPr/>
        </p:nvSpPr>
        <p:spPr bwMode="auto">
          <a:xfrm>
            <a:off x="6710042" y="4101269"/>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14</a:t>
            </a:r>
            <a:r>
              <a:rPr lang="en-US" b="0" dirty="0">
                <a:latin typeface="Calibri" panose="020F0502020204030204" pitchFamily="34" charset="0"/>
              </a:rPr>
              <a:t>%</a:t>
            </a:r>
          </a:p>
        </p:txBody>
      </p:sp>
      <p:sp>
        <p:nvSpPr>
          <p:cNvPr id="3159" name="TextBox 3158">
            <a:extLst>
              <a:ext uri="{FF2B5EF4-FFF2-40B4-BE49-F238E27FC236}">
                <a16:creationId xmlns:a16="http://schemas.microsoft.com/office/drawing/2014/main" id="{66E1002E-8CF3-BA77-7119-70C0335E9141}"/>
              </a:ext>
            </a:extLst>
          </p:cNvPr>
          <p:cNvSpPr txBox="1"/>
          <p:nvPr/>
        </p:nvSpPr>
        <p:spPr bwMode="auto">
          <a:xfrm>
            <a:off x="6750030" y="4343865"/>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15</a:t>
            </a:r>
            <a:r>
              <a:rPr lang="en-US" b="0" dirty="0">
                <a:latin typeface="Calibri" panose="020F0502020204030204" pitchFamily="34" charset="0"/>
              </a:rPr>
              <a:t>%</a:t>
            </a:r>
          </a:p>
        </p:txBody>
      </p:sp>
      <p:sp>
        <p:nvSpPr>
          <p:cNvPr id="3162" name="TextBox 3161">
            <a:extLst>
              <a:ext uri="{FF2B5EF4-FFF2-40B4-BE49-F238E27FC236}">
                <a16:creationId xmlns:a16="http://schemas.microsoft.com/office/drawing/2014/main" id="{8D6A6272-451D-1956-CCBB-D9410FB51F73}"/>
              </a:ext>
            </a:extLst>
          </p:cNvPr>
          <p:cNvSpPr txBox="1"/>
          <p:nvPr/>
        </p:nvSpPr>
        <p:spPr bwMode="auto">
          <a:xfrm>
            <a:off x="7039384" y="4583122"/>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22</a:t>
            </a:r>
            <a:r>
              <a:rPr lang="en-US" b="0" dirty="0">
                <a:latin typeface="Calibri" panose="020F0502020204030204" pitchFamily="34" charset="0"/>
              </a:rPr>
              <a:t>%</a:t>
            </a:r>
          </a:p>
        </p:txBody>
      </p:sp>
      <p:sp>
        <p:nvSpPr>
          <p:cNvPr id="3163" name="TextBox 3162">
            <a:extLst>
              <a:ext uri="{FF2B5EF4-FFF2-40B4-BE49-F238E27FC236}">
                <a16:creationId xmlns:a16="http://schemas.microsoft.com/office/drawing/2014/main" id="{A4BEDBB1-EF56-0808-09CE-71DCEAF13BAF}"/>
              </a:ext>
            </a:extLst>
          </p:cNvPr>
          <p:cNvSpPr txBox="1"/>
          <p:nvPr/>
        </p:nvSpPr>
        <p:spPr bwMode="auto">
          <a:xfrm>
            <a:off x="6941123" y="4823053"/>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20</a:t>
            </a:r>
            <a:r>
              <a:rPr lang="en-US" b="0" dirty="0">
                <a:latin typeface="Calibri" panose="020F0502020204030204" pitchFamily="34" charset="0"/>
              </a:rPr>
              <a:t>%</a:t>
            </a:r>
          </a:p>
        </p:txBody>
      </p:sp>
      <p:sp>
        <p:nvSpPr>
          <p:cNvPr id="3164" name="TextBox 3163">
            <a:extLst>
              <a:ext uri="{FF2B5EF4-FFF2-40B4-BE49-F238E27FC236}">
                <a16:creationId xmlns:a16="http://schemas.microsoft.com/office/drawing/2014/main" id="{2715764A-5431-ED4E-0E59-83B6F2480CB6}"/>
              </a:ext>
            </a:extLst>
          </p:cNvPr>
          <p:cNvSpPr txBox="1"/>
          <p:nvPr/>
        </p:nvSpPr>
        <p:spPr bwMode="auto">
          <a:xfrm>
            <a:off x="6946456" y="5062983"/>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20</a:t>
            </a:r>
            <a:r>
              <a:rPr lang="en-US" b="0" dirty="0">
                <a:latin typeface="Calibri" panose="020F0502020204030204" pitchFamily="34" charset="0"/>
              </a:rPr>
              <a:t>%</a:t>
            </a:r>
          </a:p>
        </p:txBody>
      </p:sp>
      <p:sp>
        <p:nvSpPr>
          <p:cNvPr id="3166" name="TextBox 3165">
            <a:extLst>
              <a:ext uri="{FF2B5EF4-FFF2-40B4-BE49-F238E27FC236}">
                <a16:creationId xmlns:a16="http://schemas.microsoft.com/office/drawing/2014/main" id="{B30EF55B-8DEA-CFDF-DD4E-5700FA068A7C}"/>
              </a:ext>
            </a:extLst>
          </p:cNvPr>
          <p:cNvSpPr txBox="1"/>
          <p:nvPr/>
        </p:nvSpPr>
        <p:spPr bwMode="auto">
          <a:xfrm>
            <a:off x="7149062" y="5316243"/>
            <a:ext cx="583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24</a:t>
            </a:r>
            <a:r>
              <a:rPr lang="en-US" b="0" dirty="0">
                <a:latin typeface="Calibri" panose="020F0502020204030204" pitchFamily="34" charset="0"/>
              </a:rPr>
              <a:t>%</a:t>
            </a:r>
          </a:p>
        </p:txBody>
      </p:sp>
      <p:grpSp>
        <p:nvGrpSpPr>
          <p:cNvPr id="21" name="Group 20">
            <a:extLst>
              <a:ext uri="{FF2B5EF4-FFF2-40B4-BE49-F238E27FC236}">
                <a16:creationId xmlns:a16="http://schemas.microsoft.com/office/drawing/2014/main" id="{57AB7540-4935-E4CB-BA7C-62CA3703E00B}"/>
              </a:ext>
            </a:extLst>
          </p:cNvPr>
          <p:cNvGrpSpPr/>
          <p:nvPr/>
        </p:nvGrpSpPr>
        <p:grpSpPr>
          <a:xfrm>
            <a:off x="2657475" y="2239433"/>
            <a:ext cx="8101347" cy="3458634"/>
            <a:chOff x="2657475" y="-1039815"/>
            <a:chExt cx="8101347" cy="6833342"/>
          </a:xfrm>
        </p:grpSpPr>
        <p:cxnSp>
          <p:nvCxnSpPr>
            <p:cNvPr id="10" name="Straight Connector 9">
              <a:extLst>
                <a:ext uri="{FF2B5EF4-FFF2-40B4-BE49-F238E27FC236}">
                  <a16:creationId xmlns:a16="http://schemas.microsoft.com/office/drawing/2014/main" id="{D48A4F6F-EDA5-6478-C549-252E494B2DC0}"/>
                </a:ext>
              </a:extLst>
            </p:cNvPr>
            <p:cNvCxnSpPr>
              <a:cxnSpLocks/>
            </p:cNvCxnSpPr>
            <p:nvPr/>
          </p:nvCxnSpPr>
          <p:spPr bwMode="auto">
            <a:xfrm>
              <a:off x="2657475" y="5600233"/>
              <a:ext cx="0" cy="193294"/>
            </a:xfrm>
            <a:prstGeom prst="line">
              <a:avLst/>
            </a:prstGeom>
            <a:noFill/>
            <a:ln w="28575" cap="flat" cmpd="sng" algn="ctr">
              <a:solidFill>
                <a:schemeClr val="bg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DA6A86E5-143B-9874-8850-B628DE94828D}"/>
                </a:ext>
              </a:extLst>
            </p:cNvPr>
            <p:cNvCxnSpPr>
              <a:cxnSpLocks/>
            </p:cNvCxnSpPr>
            <p:nvPr/>
          </p:nvCxnSpPr>
          <p:spPr bwMode="auto">
            <a:xfrm>
              <a:off x="3670143" y="5600233"/>
              <a:ext cx="0" cy="193294"/>
            </a:xfrm>
            <a:prstGeom prst="line">
              <a:avLst/>
            </a:prstGeom>
            <a:noFill/>
            <a:ln w="2857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9460D9F6-F472-4579-6A89-32A551C27F1F}"/>
                </a:ext>
              </a:extLst>
            </p:cNvPr>
            <p:cNvCxnSpPr>
              <a:cxnSpLocks/>
            </p:cNvCxnSpPr>
            <p:nvPr/>
          </p:nvCxnSpPr>
          <p:spPr bwMode="auto">
            <a:xfrm>
              <a:off x="4682811" y="5600233"/>
              <a:ext cx="0" cy="193294"/>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30D968FD-7CED-F44F-90A3-0AD65BC64458}"/>
                </a:ext>
              </a:extLst>
            </p:cNvPr>
            <p:cNvCxnSpPr>
              <a:cxnSpLocks/>
            </p:cNvCxnSpPr>
            <p:nvPr/>
          </p:nvCxnSpPr>
          <p:spPr bwMode="auto">
            <a:xfrm>
              <a:off x="5695479" y="5600233"/>
              <a:ext cx="0" cy="193294"/>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499B8166-45B0-8F75-6D23-7CB6C9C3CC40}"/>
                </a:ext>
              </a:extLst>
            </p:cNvPr>
            <p:cNvCxnSpPr>
              <a:cxnSpLocks/>
            </p:cNvCxnSpPr>
            <p:nvPr/>
          </p:nvCxnSpPr>
          <p:spPr bwMode="auto">
            <a:xfrm>
              <a:off x="6708147" y="-1039815"/>
              <a:ext cx="0" cy="6833342"/>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4385C47B-62C4-58AB-B8D6-BE31F4FBEE1E}"/>
                </a:ext>
              </a:extLst>
            </p:cNvPr>
            <p:cNvCxnSpPr>
              <a:cxnSpLocks/>
            </p:cNvCxnSpPr>
            <p:nvPr/>
          </p:nvCxnSpPr>
          <p:spPr bwMode="auto">
            <a:xfrm>
              <a:off x="7720815" y="5600233"/>
              <a:ext cx="0" cy="193294"/>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4BE7B87A-55C3-4240-FA97-4D304AE74A20}"/>
                </a:ext>
              </a:extLst>
            </p:cNvPr>
            <p:cNvCxnSpPr>
              <a:cxnSpLocks/>
            </p:cNvCxnSpPr>
            <p:nvPr/>
          </p:nvCxnSpPr>
          <p:spPr bwMode="auto">
            <a:xfrm>
              <a:off x="8733483" y="5600233"/>
              <a:ext cx="0" cy="193294"/>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1538CD4-D4A4-F145-DD6D-EA2346333A6E}"/>
                </a:ext>
              </a:extLst>
            </p:cNvPr>
            <p:cNvCxnSpPr>
              <a:cxnSpLocks/>
            </p:cNvCxnSpPr>
            <p:nvPr/>
          </p:nvCxnSpPr>
          <p:spPr bwMode="auto">
            <a:xfrm>
              <a:off x="9746151" y="5600233"/>
              <a:ext cx="0" cy="193294"/>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01CDDC16-0602-DEF4-B822-AE7C41B0B0E6}"/>
                </a:ext>
              </a:extLst>
            </p:cNvPr>
            <p:cNvCxnSpPr>
              <a:cxnSpLocks/>
            </p:cNvCxnSpPr>
            <p:nvPr/>
          </p:nvCxnSpPr>
          <p:spPr bwMode="auto">
            <a:xfrm>
              <a:off x="10758822" y="5600233"/>
              <a:ext cx="0" cy="193294"/>
            </a:xfrm>
            <a:prstGeom prst="line">
              <a:avLst/>
            </a:prstGeom>
            <a:noFill/>
            <a:ln w="28575" cap="flat" cmpd="sng" algn="ctr">
              <a:solidFill>
                <a:schemeClr val="bg1"/>
              </a:solidFill>
              <a:prstDash val="solid"/>
              <a:round/>
              <a:headEnd type="none" w="med" len="med"/>
              <a:tailEnd type="none" w="med" len="med"/>
            </a:ln>
            <a:effectLst/>
          </p:spPr>
        </p:cxnSp>
      </p:grpSp>
      <p:sp>
        <p:nvSpPr>
          <p:cNvPr id="3167" name="TextBox 3166">
            <a:extLst>
              <a:ext uri="{FF2B5EF4-FFF2-40B4-BE49-F238E27FC236}">
                <a16:creationId xmlns:a16="http://schemas.microsoft.com/office/drawing/2014/main" id="{6F99B6C8-A040-66BA-2F7C-A990B93529BC}"/>
              </a:ext>
            </a:extLst>
          </p:cNvPr>
          <p:cNvSpPr txBox="1"/>
          <p:nvPr/>
        </p:nvSpPr>
        <p:spPr bwMode="auto">
          <a:xfrm>
            <a:off x="8310677" y="1529369"/>
            <a:ext cx="53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SoC</a:t>
            </a:r>
          </a:p>
        </p:txBody>
      </p:sp>
      <p:sp>
        <p:nvSpPr>
          <p:cNvPr id="3168" name="TextBox 3167">
            <a:extLst>
              <a:ext uri="{FF2B5EF4-FFF2-40B4-BE49-F238E27FC236}">
                <a16:creationId xmlns:a16="http://schemas.microsoft.com/office/drawing/2014/main" id="{17BCE3B0-A981-FA92-3A1B-37968BC24CCA}"/>
              </a:ext>
            </a:extLst>
          </p:cNvPr>
          <p:cNvSpPr txBox="1"/>
          <p:nvPr/>
        </p:nvSpPr>
        <p:spPr bwMode="auto">
          <a:xfrm>
            <a:off x="10665675" y="1529369"/>
            <a:ext cx="4153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EC</a:t>
            </a:r>
          </a:p>
        </p:txBody>
      </p:sp>
      <p:sp>
        <p:nvSpPr>
          <p:cNvPr id="3170" name="TextBox 3169">
            <a:extLst>
              <a:ext uri="{FF2B5EF4-FFF2-40B4-BE49-F238E27FC236}">
                <a16:creationId xmlns:a16="http://schemas.microsoft.com/office/drawing/2014/main" id="{7A124529-0335-6042-5DD1-CC355E71380A}"/>
              </a:ext>
            </a:extLst>
          </p:cNvPr>
          <p:cNvSpPr txBox="1"/>
          <p:nvPr/>
        </p:nvSpPr>
        <p:spPr bwMode="auto">
          <a:xfrm>
            <a:off x="402794" y="5921601"/>
            <a:ext cx="3653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Aft>
                <a:spcPct val="0"/>
              </a:spcAft>
              <a:buClrTx/>
              <a:buFontTx/>
              <a:buNone/>
            </a:pPr>
            <a:r>
              <a:rPr lang="en-US" sz="1400" b="0" dirty="0">
                <a:solidFill>
                  <a:schemeClr val="bg1"/>
                </a:solidFill>
                <a:latin typeface="Calibri" panose="020F0502020204030204" pitchFamily="34" charset="0"/>
              </a:rPr>
              <a:t>Data cutoff: January 6, 2025.</a:t>
            </a:r>
          </a:p>
          <a:p>
            <a:pPr algn="l">
              <a:lnSpc>
                <a:spcPct val="100000"/>
              </a:lnSpc>
              <a:spcAft>
                <a:spcPct val="0"/>
              </a:spcAft>
              <a:buClrTx/>
              <a:buFontTx/>
              <a:buNone/>
            </a:pPr>
            <a:r>
              <a:rPr lang="en-US" sz="1400" dirty="0">
                <a:solidFill>
                  <a:schemeClr val="bg1"/>
                </a:solidFill>
                <a:latin typeface="Calibri" panose="020F0502020204030204" pitchFamily="34" charset="0"/>
              </a:rPr>
              <a:t>Frequency is based on the EC + mFOLFOX6 arm.</a:t>
            </a:r>
            <a:endParaRPr lang="en-US" sz="14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8327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Arrow Connector 49">
            <a:extLst>
              <a:ext uri="{FF2B5EF4-FFF2-40B4-BE49-F238E27FC236}">
                <a16:creationId xmlns:a16="http://schemas.microsoft.com/office/drawing/2014/main" id="{2D44230F-BE3C-89FB-B705-611400844132}"/>
              </a:ext>
            </a:extLst>
          </p:cNvPr>
          <p:cNvCxnSpPr>
            <a:cxnSpLocks/>
          </p:cNvCxnSpPr>
          <p:nvPr/>
        </p:nvCxnSpPr>
        <p:spPr bwMode="auto">
          <a:xfrm>
            <a:off x="7464708" y="5274083"/>
            <a:ext cx="1905" cy="274320"/>
          </a:xfrm>
          <a:prstGeom prst="straightConnector1">
            <a:avLst/>
          </a:prstGeom>
          <a:noFill/>
          <a:ln w="28575" cap="flat" cmpd="sng" algn="ctr">
            <a:solidFill>
              <a:schemeClr val="bg1"/>
            </a:solidFill>
            <a:prstDash val="solid"/>
            <a:round/>
            <a:headEnd type="none" w="med" len="med"/>
            <a:tailEnd type="triangle"/>
          </a:ln>
          <a:effectLst/>
        </p:spPr>
      </p:cxnSp>
      <p:sp>
        <p:nvSpPr>
          <p:cNvPr id="2" name="Title 1">
            <a:extLst>
              <a:ext uri="{FF2B5EF4-FFF2-40B4-BE49-F238E27FC236}">
                <a16:creationId xmlns:a16="http://schemas.microsoft.com/office/drawing/2014/main" id="{57FDBC54-0902-67B1-D8D7-007FEEDBF30D}"/>
              </a:ext>
            </a:extLst>
          </p:cNvPr>
          <p:cNvSpPr>
            <a:spLocks noGrp="1"/>
          </p:cNvSpPr>
          <p:nvPr>
            <p:ph type="title"/>
          </p:nvPr>
        </p:nvSpPr>
        <p:spPr/>
        <p:txBody>
          <a:bodyPr/>
          <a:lstStyle/>
          <a:p>
            <a:r>
              <a:rPr lang="en-US" sz="3600" dirty="0"/>
              <a:t>Considerations for Initial Therapy of mCRC</a:t>
            </a:r>
            <a:endParaRPr lang="en-US" dirty="0"/>
          </a:p>
        </p:txBody>
      </p:sp>
      <p:sp>
        <p:nvSpPr>
          <p:cNvPr id="6" name="TextBox 5">
            <a:extLst>
              <a:ext uri="{FF2B5EF4-FFF2-40B4-BE49-F238E27FC236}">
                <a16:creationId xmlns:a16="http://schemas.microsoft.com/office/drawing/2014/main" id="{C2B3F674-13C6-A1D9-214B-FF95E5494086}"/>
              </a:ext>
            </a:extLst>
          </p:cNvPr>
          <p:cNvSpPr txBox="1"/>
          <p:nvPr/>
        </p:nvSpPr>
        <p:spPr bwMode="auto">
          <a:xfrm>
            <a:off x="8834308" y="1608099"/>
            <a:ext cx="2671892" cy="369332"/>
          </a:xfrm>
          <a:prstGeom prst="rect">
            <a:avLst/>
          </a:prstGeom>
          <a:solidFill>
            <a:schemeClr val="accent3"/>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MSI-H/</a:t>
            </a:r>
            <a:r>
              <a:rPr lang="en-US" sz="1800" b="1" dirty="0" err="1"/>
              <a:t>dMMR</a:t>
            </a:r>
            <a:endParaRPr lang="en-US" sz="1800" b="1" dirty="0"/>
          </a:p>
        </p:txBody>
      </p:sp>
      <p:sp>
        <p:nvSpPr>
          <p:cNvPr id="7" name="TextBox 6">
            <a:extLst>
              <a:ext uri="{FF2B5EF4-FFF2-40B4-BE49-F238E27FC236}">
                <a16:creationId xmlns:a16="http://schemas.microsoft.com/office/drawing/2014/main" id="{0D441D86-F1DC-1D26-090C-DD4353DB3A61}"/>
              </a:ext>
            </a:extLst>
          </p:cNvPr>
          <p:cNvSpPr txBox="1"/>
          <p:nvPr/>
        </p:nvSpPr>
        <p:spPr bwMode="auto">
          <a:xfrm>
            <a:off x="3481829" y="1608099"/>
            <a:ext cx="2626519" cy="646331"/>
          </a:xfrm>
          <a:prstGeom prst="rect">
            <a:avLst/>
          </a:prstGeom>
          <a:solidFill>
            <a:schemeClr val="accent3"/>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t>MSS/</a:t>
            </a:r>
            <a:r>
              <a:rPr lang="en-US" b="1" err="1"/>
              <a:t>p</a:t>
            </a:r>
            <a:r>
              <a:rPr lang="en-US" sz="1800" b="1" err="1"/>
              <a:t>MMR</a:t>
            </a:r>
            <a:r>
              <a:rPr lang="en-US" sz="1800" b="1"/>
              <a:t>, Left-Sided, </a:t>
            </a:r>
            <a:r>
              <a:rPr lang="en-US" sz="1800" b="1" i="1"/>
              <a:t>KRAS/NRAS/BRAF</a:t>
            </a:r>
            <a:r>
              <a:rPr lang="en-US" sz="1800" b="1"/>
              <a:t> WT</a:t>
            </a:r>
          </a:p>
        </p:txBody>
      </p:sp>
      <p:sp>
        <p:nvSpPr>
          <p:cNvPr id="8" name="TextBox 7">
            <a:extLst>
              <a:ext uri="{FF2B5EF4-FFF2-40B4-BE49-F238E27FC236}">
                <a16:creationId xmlns:a16="http://schemas.microsoft.com/office/drawing/2014/main" id="{BB4C6967-0FD7-30E2-D8A1-CE408EFA76BC}"/>
              </a:ext>
            </a:extLst>
          </p:cNvPr>
          <p:cNvSpPr txBox="1"/>
          <p:nvPr/>
        </p:nvSpPr>
        <p:spPr bwMode="auto">
          <a:xfrm>
            <a:off x="6155258" y="1608099"/>
            <a:ext cx="2626519" cy="646331"/>
          </a:xfrm>
          <a:prstGeom prst="rect">
            <a:avLst/>
          </a:prstGeom>
          <a:solidFill>
            <a:schemeClr val="accent3"/>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MSS/</a:t>
            </a:r>
            <a:r>
              <a:rPr lang="en-US" b="1" dirty="0" err="1"/>
              <a:t>p</a:t>
            </a:r>
            <a:r>
              <a:rPr lang="en-US" sz="1800" b="1" dirty="0" err="1"/>
              <a:t>MMR</a:t>
            </a:r>
            <a:r>
              <a:rPr lang="en-US" sz="1800" b="1" dirty="0"/>
              <a:t>, </a:t>
            </a:r>
            <a:r>
              <a:rPr lang="en-US" b="1" i="1" dirty="0"/>
              <a:t>BRAF</a:t>
            </a:r>
            <a:r>
              <a:rPr lang="en-US" b="1" dirty="0"/>
              <a:t> V600E Mutation Positive</a:t>
            </a:r>
            <a:endParaRPr lang="en-US" sz="1800" b="1" dirty="0"/>
          </a:p>
        </p:txBody>
      </p:sp>
      <p:sp>
        <p:nvSpPr>
          <p:cNvPr id="9" name="TextBox 8">
            <a:extLst>
              <a:ext uri="{FF2B5EF4-FFF2-40B4-BE49-F238E27FC236}">
                <a16:creationId xmlns:a16="http://schemas.microsoft.com/office/drawing/2014/main" id="{A9400C28-FF63-83B2-FE42-6CF8B25F4D92}"/>
              </a:ext>
            </a:extLst>
          </p:cNvPr>
          <p:cNvSpPr txBox="1"/>
          <p:nvPr/>
        </p:nvSpPr>
        <p:spPr bwMode="auto">
          <a:xfrm>
            <a:off x="798871" y="1608099"/>
            <a:ext cx="2626519" cy="369332"/>
          </a:xfrm>
          <a:prstGeom prst="rect">
            <a:avLst/>
          </a:prstGeom>
          <a:solidFill>
            <a:schemeClr val="accent3"/>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MSS/</a:t>
            </a:r>
            <a:r>
              <a:rPr lang="en-US" b="1" dirty="0" err="1"/>
              <a:t>p</a:t>
            </a:r>
            <a:r>
              <a:rPr lang="en-US" sz="1800" b="1" dirty="0" err="1"/>
              <a:t>MMR</a:t>
            </a:r>
            <a:endParaRPr lang="en-US" sz="1800" b="1" dirty="0"/>
          </a:p>
        </p:txBody>
      </p:sp>
      <p:sp>
        <p:nvSpPr>
          <p:cNvPr id="10" name="TextBox 9">
            <a:extLst>
              <a:ext uri="{FF2B5EF4-FFF2-40B4-BE49-F238E27FC236}">
                <a16:creationId xmlns:a16="http://schemas.microsoft.com/office/drawing/2014/main" id="{C1C2811E-09B8-6F2D-1962-8D74C092CEEC}"/>
              </a:ext>
            </a:extLst>
          </p:cNvPr>
          <p:cNvSpPr txBox="1"/>
          <p:nvPr/>
        </p:nvSpPr>
        <p:spPr bwMode="auto">
          <a:xfrm>
            <a:off x="8781776" y="2978330"/>
            <a:ext cx="283225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N</a:t>
            </a:r>
            <a:r>
              <a:rPr lang="en-US" sz="1800" dirty="0">
                <a:solidFill>
                  <a:schemeClr val="bg1"/>
                </a:solidFill>
              </a:rPr>
              <a:t>ivolumab ± ipilimumab, pembrolizumab, dostarlimab, cemiplimab, retifanlimab, toripalimab, 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tislelizumab</a:t>
            </a:r>
          </a:p>
        </p:txBody>
      </p:sp>
      <p:sp>
        <p:nvSpPr>
          <p:cNvPr id="11" name="TextBox 10">
            <a:extLst>
              <a:ext uri="{FF2B5EF4-FFF2-40B4-BE49-F238E27FC236}">
                <a16:creationId xmlns:a16="http://schemas.microsoft.com/office/drawing/2014/main" id="{058644FC-B88F-C747-6B3C-2A09BD280980}"/>
              </a:ext>
            </a:extLst>
          </p:cNvPr>
          <p:cNvSpPr txBox="1"/>
          <p:nvPr/>
        </p:nvSpPr>
        <p:spPr bwMode="auto">
          <a:xfrm>
            <a:off x="3484210" y="3061949"/>
            <a:ext cx="26265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CT ± Cetuximab 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CT ± Panitumumab</a:t>
            </a:r>
          </a:p>
          <a:p>
            <a:pPr algn="ctr">
              <a:defRPr/>
            </a:pPr>
            <a:r>
              <a:rPr lang="en-US" sz="1800">
                <a:solidFill>
                  <a:schemeClr val="bg1"/>
                </a:solidFill>
              </a:rPr>
              <a:t>CT: FOLFOX, FOLFIRI, or CAPEOX</a:t>
            </a:r>
          </a:p>
        </p:txBody>
      </p:sp>
      <p:sp>
        <p:nvSpPr>
          <p:cNvPr id="12" name="TextBox 11">
            <a:extLst>
              <a:ext uri="{FF2B5EF4-FFF2-40B4-BE49-F238E27FC236}">
                <a16:creationId xmlns:a16="http://schemas.microsoft.com/office/drawing/2014/main" id="{21D623C6-9C26-8F46-4FB9-5151E7974D34}"/>
              </a:ext>
            </a:extLst>
          </p:cNvPr>
          <p:cNvSpPr txBox="1"/>
          <p:nvPr/>
        </p:nvSpPr>
        <p:spPr bwMode="auto">
          <a:xfrm>
            <a:off x="6051197" y="3061949"/>
            <a:ext cx="28346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Encorafenib + cetuximab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 FOLFOX or</a:t>
            </a:r>
          </a:p>
          <a:p>
            <a:pPr algn="ctr">
              <a:defRPr/>
            </a:pPr>
            <a:r>
              <a:rPr lang="en-US">
                <a:solidFill>
                  <a:schemeClr val="bg1"/>
                </a:solidFill>
              </a:rPr>
              <a:t>Encorafenib + panitumumab + FOLFOX</a:t>
            </a:r>
          </a:p>
        </p:txBody>
      </p:sp>
      <p:sp>
        <p:nvSpPr>
          <p:cNvPr id="13" name="TextBox 12">
            <a:extLst>
              <a:ext uri="{FF2B5EF4-FFF2-40B4-BE49-F238E27FC236}">
                <a16:creationId xmlns:a16="http://schemas.microsoft.com/office/drawing/2014/main" id="{76E43708-8657-59C4-7D22-2CA914A8FD31}"/>
              </a:ext>
            </a:extLst>
          </p:cNvPr>
          <p:cNvSpPr txBox="1"/>
          <p:nvPr/>
        </p:nvSpPr>
        <p:spPr bwMode="auto">
          <a:xfrm>
            <a:off x="798871" y="3061949"/>
            <a:ext cx="26265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rPr>
              <a:t>CT ± bevacizumab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rPr>
              <a:t>CT: FOLFOX, FOLFIRI, CAPEOX, or FOLFOXIRI</a:t>
            </a:r>
          </a:p>
        </p:txBody>
      </p:sp>
      <p:cxnSp>
        <p:nvCxnSpPr>
          <p:cNvPr id="15" name="Straight Arrow Connector 14">
            <a:extLst>
              <a:ext uri="{FF2B5EF4-FFF2-40B4-BE49-F238E27FC236}">
                <a16:creationId xmlns:a16="http://schemas.microsoft.com/office/drawing/2014/main" id="{D03F261A-6F85-FCED-DB10-86D2722F4FDB}"/>
              </a:ext>
            </a:extLst>
          </p:cNvPr>
          <p:cNvCxnSpPr>
            <a:cxnSpLocks/>
            <a:stCxn id="6" idx="2"/>
          </p:cNvCxnSpPr>
          <p:nvPr/>
        </p:nvCxnSpPr>
        <p:spPr bwMode="auto">
          <a:xfrm flipH="1">
            <a:off x="10147568" y="1977431"/>
            <a:ext cx="0" cy="1084518"/>
          </a:xfrm>
          <a:prstGeom prst="straightConnector1">
            <a:avLst/>
          </a:prstGeom>
          <a:noFill/>
          <a:ln w="28575" cap="flat" cmpd="sng" algn="ctr">
            <a:solidFill>
              <a:schemeClr val="bg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4606AB97-96D8-85AB-607A-EADEED9F0567}"/>
              </a:ext>
            </a:extLst>
          </p:cNvPr>
          <p:cNvCxnSpPr>
            <a:stCxn id="7" idx="2"/>
            <a:endCxn id="11" idx="0"/>
          </p:cNvCxnSpPr>
          <p:nvPr/>
        </p:nvCxnSpPr>
        <p:spPr bwMode="auto">
          <a:xfrm>
            <a:off x="4795089" y="2254430"/>
            <a:ext cx="2381" cy="807519"/>
          </a:xfrm>
          <a:prstGeom prst="straightConnector1">
            <a:avLst/>
          </a:prstGeom>
          <a:noFill/>
          <a:ln w="28575" cap="flat" cmpd="sng" algn="ctr">
            <a:solidFill>
              <a:schemeClr val="bg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EC73CC36-217F-9E4D-53E7-936900DAB473}"/>
              </a:ext>
            </a:extLst>
          </p:cNvPr>
          <p:cNvCxnSpPr>
            <a:stCxn id="8" idx="2"/>
            <a:endCxn id="12" idx="0"/>
          </p:cNvCxnSpPr>
          <p:nvPr/>
        </p:nvCxnSpPr>
        <p:spPr bwMode="auto">
          <a:xfrm flipH="1">
            <a:off x="7468517" y="2254430"/>
            <a:ext cx="1" cy="807519"/>
          </a:xfrm>
          <a:prstGeom prst="straightConnector1">
            <a:avLst/>
          </a:prstGeom>
          <a:noFill/>
          <a:ln w="28575" cap="flat" cmpd="sng" algn="ctr">
            <a:solidFill>
              <a:schemeClr val="bg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BBDA8937-CB0E-6D8C-DAA0-F7C19054FF19}"/>
              </a:ext>
            </a:extLst>
          </p:cNvPr>
          <p:cNvCxnSpPr>
            <a:stCxn id="9" idx="2"/>
            <a:endCxn id="13" idx="0"/>
          </p:cNvCxnSpPr>
          <p:nvPr/>
        </p:nvCxnSpPr>
        <p:spPr bwMode="auto">
          <a:xfrm>
            <a:off x="2112131" y="1977431"/>
            <a:ext cx="0" cy="1084518"/>
          </a:xfrm>
          <a:prstGeom prst="straightConnector1">
            <a:avLst/>
          </a:prstGeom>
          <a:noFill/>
          <a:ln w="28575" cap="flat" cmpd="sng" algn="ctr">
            <a:solidFill>
              <a:schemeClr val="bg1"/>
            </a:solidFill>
            <a:prstDash val="solid"/>
            <a:round/>
            <a:headEnd type="none" w="med" len="med"/>
            <a:tailEnd type="triangle"/>
          </a:ln>
          <a:effectLst/>
        </p:spPr>
      </p:cxnSp>
      <p:sp>
        <p:nvSpPr>
          <p:cNvPr id="23" name="TextBox 22">
            <a:extLst>
              <a:ext uri="{FF2B5EF4-FFF2-40B4-BE49-F238E27FC236}">
                <a16:creationId xmlns:a16="http://schemas.microsoft.com/office/drawing/2014/main" id="{695CC925-B0D4-80D1-E586-DDE4CFFD787A}"/>
              </a:ext>
            </a:extLst>
          </p:cNvPr>
          <p:cNvSpPr txBox="1"/>
          <p:nvPr/>
        </p:nvSpPr>
        <p:spPr bwMode="auto">
          <a:xfrm>
            <a:off x="711124" y="2483841"/>
            <a:ext cx="10795076" cy="369332"/>
          </a:xfrm>
          <a:prstGeom prst="rect">
            <a:avLst/>
          </a:prstGeom>
          <a:solidFill>
            <a:schemeClr val="accent3">
              <a:lumMod val="20000"/>
              <a:lumOff val="80000"/>
            </a:schemeClr>
          </a:solidFill>
          <a:ln>
            <a:noFill/>
          </a:ln>
        </p:spPr>
        <p:txBody>
          <a:bodyPr wrap="square">
            <a:spAutoFit/>
          </a:bodyPr>
          <a:lstStyle/>
          <a:p>
            <a:pPr algn="ctr"/>
            <a:r>
              <a:rPr lang="en-US" sz="1800">
                <a:solidFill>
                  <a:schemeClr val="bg1"/>
                </a:solidFill>
              </a:rPr>
              <a:t>Patients Appropriate for Intensive Therapy </a:t>
            </a:r>
            <a:endParaRPr lang="en-US">
              <a:solidFill>
                <a:schemeClr val="bg1"/>
              </a:solidFill>
            </a:endParaRPr>
          </a:p>
        </p:txBody>
      </p:sp>
      <p:sp>
        <p:nvSpPr>
          <p:cNvPr id="28" name="TextBox 27">
            <a:extLst>
              <a:ext uri="{FF2B5EF4-FFF2-40B4-BE49-F238E27FC236}">
                <a16:creationId xmlns:a16="http://schemas.microsoft.com/office/drawing/2014/main" id="{B8EE2A59-8232-1ABA-3856-84788F68B1B7}"/>
              </a:ext>
            </a:extLst>
          </p:cNvPr>
          <p:cNvSpPr txBox="1"/>
          <p:nvPr/>
        </p:nvSpPr>
        <p:spPr bwMode="auto">
          <a:xfrm>
            <a:off x="8836213" y="4930409"/>
            <a:ext cx="26265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P</a:t>
            </a:r>
            <a:r>
              <a:rPr lang="en-US" sz="1800" dirty="0">
                <a:solidFill>
                  <a:schemeClr val="bg1"/>
                </a:solidFill>
              </a:rPr>
              <a:t>embrolizumab, dostarlimab, cemiplimab, retifanlimab, toripalimab, or tislelizumab</a:t>
            </a:r>
          </a:p>
        </p:txBody>
      </p:sp>
      <p:sp>
        <p:nvSpPr>
          <p:cNvPr id="31" name="TextBox 30">
            <a:extLst>
              <a:ext uri="{FF2B5EF4-FFF2-40B4-BE49-F238E27FC236}">
                <a16:creationId xmlns:a16="http://schemas.microsoft.com/office/drawing/2014/main" id="{ACEEEC7F-2A84-0D05-AD7A-D3CD3DD36E28}"/>
              </a:ext>
            </a:extLst>
          </p:cNvPr>
          <p:cNvSpPr txBox="1"/>
          <p:nvPr/>
        </p:nvSpPr>
        <p:spPr bwMode="auto">
          <a:xfrm>
            <a:off x="710379" y="4930409"/>
            <a:ext cx="28291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5-fluorouracil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leucovorin ± bevacizumab 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Capecitabine ± bevacizumab</a:t>
            </a:r>
          </a:p>
        </p:txBody>
      </p:sp>
      <p:cxnSp>
        <p:nvCxnSpPr>
          <p:cNvPr id="35" name="Straight Arrow Connector 34">
            <a:extLst>
              <a:ext uri="{FF2B5EF4-FFF2-40B4-BE49-F238E27FC236}">
                <a16:creationId xmlns:a16="http://schemas.microsoft.com/office/drawing/2014/main" id="{7003B88D-4510-6DB4-EFC3-33B716D38DA5}"/>
              </a:ext>
            </a:extLst>
          </p:cNvPr>
          <p:cNvCxnSpPr>
            <a:cxnSpLocks/>
          </p:cNvCxnSpPr>
          <p:nvPr/>
        </p:nvCxnSpPr>
        <p:spPr bwMode="auto">
          <a:xfrm>
            <a:off x="10147568" y="4693058"/>
            <a:ext cx="1905" cy="274320"/>
          </a:xfrm>
          <a:prstGeom prst="straightConnector1">
            <a:avLst/>
          </a:prstGeom>
          <a:noFill/>
          <a:ln w="28575" cap="flat" cmpd="sng" algn="ctr">
            <a:solidFill>
              <a:schemeClr val="bg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B579A9B9-694D-7257-C7EC-44FA1DA39A27}"/>
              </a:ext>
            </a:extLst>
          </p:cNvPr>
          <p:cNvCxnSpPr>
            <a:cxnSpLocks/>
          </p:cNvCxnSpPr>
          <p:nvPr/>
        </p:nvCxnSpPr>
        <p:spPr bwMode="auto">
          <a:xfrm>
            <a:off x="2114987" y="4693058"/>
            <a:ext cx="0" cy="274320"/>
          </a:xfrm>
          <a:prstGeom prst="straightConnector1">
            <a:avLst/>
          </a:prstGeom>
          <a:noFill/>
          <a:ln w="28575" cap="flat" cmpd="sng" algn="ctr">
            <a:solidFill>
              <a:schemeClr val="bg1"/>
            </a:solidFill>
            <a:prstDash val="solid"/>
            <a:round/>
            <a:headEnd type="none" w="med" len="med"/>
            <a:tailEnd type="triangle"/>
          </a:ln>
          <a:effectLst/>
        </p:spPr>
      </p:cxnSp>
      <p:sp>
        <p:nvSpPr>
          <p:cNvPr id="45" name="TextBox 44">
            <a:extLst>
              <a:ext uri="{FF2B5EF4-FFF2-40B4-BE49-F238E27FC236}">
                <a16:creationId xmlns:a16="http://schemas.microsoft.com/office/drawing/2014/main" id="{A62FA399-FEF6-4651-19A7-5680D16F7DAB}"/>
              </a:ext>
            </a:extLst>
          </p:cNvPr>
          <p:cNvSpPr txBox="1"/>
          <p:nvPr/>
        </p:nvSpPr>
        <p:spPr bwMode="auto">
          <a:xfrm>
            <a:off x="6186929" y="4759733"/>
            <a:ext cx="2626519" cy="646331"/>
          </a:xfrm>
          <a:prstGeom prst="rect">
            <a:avLst/>
          </a:prstGeom>
          <a:solidFill>
            <a:schemeClr val="accent3"/>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MSS/</a:t>
            </a:r>
            <a:r>
              <a:rPr lang="en-US" b="1" dirty="0" err="1"/>
              <a:t>p</a:t>
            </a:r>
            <a:r>
              <a:rPr lang="en-US" sz="1800" b="1" dirty="0" err="1"/>
              <a:t>MMR</a:t>
            </a:r>
            <a:r>
              <a:rPr lang="en-US" sz="1800" b="1" dirty="0"/>
              <a:t>, </a:t>
            </a:r>
            <a:r>
              <a:rPr lang="en-US" b="1" dirty="0"/>
              <a:t>HER2-amplified, </a:t>
            </a:r>
            <a:r>
              <a:rPr lang="en-US" b="1" i="1" dirty="0"/>
              <a:t>RAS</a:t>
            </a:r>
            <a:r>
              <a:rPr lang="en-US" b="1" dirty="0"/>
              <a:t>/</a:t>
            </a:r>
            <a:r>
              <a:rPr lang="en-US" b="1" i="1" dirty="0"/>
              <a:t>BRAF</a:t>
            </a:r>
            <a:r>
              <a:rPr lang="en-US" b="1" dirty="0"/>
              <a:t> WT</a:t>
            </a:r>
            <a:endParaRPr lang="en-US" sz="1800" b="1" dirty="0"/>
          </a:p>
        </p:txBody>
      </p:sp>
      <p:sp>
        <p:nvSpPr>
          <p:cNvPr id="46" name="TextBox 45">
            <a:extLst>
              <a:ext uri="{FF2B5EF4-FFF2-40B4-BE49-F238E27FC236}">
                <a16:creationId xmlns:a16="http://schemas.microsoft.com/office/drawing/2014/main" id="{9598C76B-8785-1FEB-1186-0278FA7F37EB}"/>
              </a:ext>
            </a:extLst>
          </p:cNvPr>
          <p:cNvSpPr txBox="1"/>
          <p:nvPr/>
        </p:nvSpPr>
        <p:spPr bwMode="auto">
          <a:xfrm>
            <a:off x="6072711" y="5512472"/>
            <a:ext cx="26265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bg1"/>
                </a:solidFill>
              </a:rPr>
              <a:t>Trastuzumab + either pertuzumab, lapatinib or tucatinib</a:t>
            </a:r>
            <a:endParaRPr lang="en-US" dirty="0">
              <a:solidFill>
                <a:schemeClr val="bg1"/>
              </a:solidFill>
            </a:endParaRPr>
          </a:p>
        </p:txBody>
      </p:sp>
      <p:sp>
        <p:nvSpPr>
          <p:cNvPr id="48" name="TextBox 47">
            <a:extLst>
              <a:ext uri="{FF2B5EF4-FFF2-40B4-BE49-F238E27FC236}">
                <a16:creationId xmlns:a16="http://schemas.microsoft.com/office/drawing/2014/main" id="{78C30D50-AEA8-C1CE-7E24-E3C795AE927D}"/>
              </a:ext>
            </a:extLst>
          </p:cNvPr>
          <p:cNvSpPr txBox="1"/>
          <p:nvPr/>
        </p:nvSpPr>
        <p:spPr bwMode="auto">
          <a:xfrm>
            <a:off x="3484210" y="4975801"/>
            <a:ext cx="26265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Cetuximab 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Panitumumab</a:t>
            </a:r>
          </a:p>
        </p:txBody>
      </p:sp>
      <p:cxnSp>
        <p:nvCxnSpPr>
          <p:cNvPr id="49" name="Straight Arrow Connector 48">
            <a:extLst>
              <a:ext uri="{FF2B5EF4-FFF2-40B4-BE49-F238E27FC236}">
                <a16:creationId xmlns:a16="http://schemas.microsoft.com/office/drawing/2014/main" id="{5908C21B-F00E-4920-13F5-6E48044BAF7F}"/>
              </a:ext>
            </a:extLst>
          </p:cNvPr>
          <p:cNvCxnSpPr>
            <a:cxnSpLocks/>
          </p:cNvCxnSpPr>
          <p:nvPr/>
        </p:nvCxnSpPr>
        <p:spPr bwMode="auto">
          <a:xfrm>
            <a:off x="4771037" y="4693058"/>
            <a:ext cx="1905" cy="274320"/>
          </a:xfrm>
          <a:prstGeom prst="straightConnector1">
            <a:avLst/>
          </a:prstGeom>
          <a:noFill/>
          <a:ln w="28575" cap="flat" cmpd="sng" algn="ctr">
            <a:solidFill>
              <a:schemeClr val="bg1"/>
            </a:solidFill>
            <a:prstDash val="solid"/>
            <a:round/>
            <a:headEnd type="none" w="med" len="med"/>
            <a:tailEnd type="triangle"/>
          </a:ln>
          <a:effectLst/>
        </p:spPr>
      </p:cxnSp>
      <p:sp>
        <p:nvSpPr>
          <p:cNvPr id="32" name="TextBox 31">
            <a:extLst>
              <a:ext uri="{FF2B5EF4-FFF2-40B4-BE49-F238E27FC236}">
                <a16:creationId xmlns:a16="http://schemas.microsoft.com/office/drawing/2014/main" id="{2543BDC1-CEAE-8A9B-B2D3-F0C76CF73488}"/>
              </a:ext>
            </a:extLst>
          </p:cNvPr>
          <p:cNvSpPr txBox="1"/>
          <p:nvPr/>
        </p:nvSpPr>
        <p:spPr bwMode="auto">
          <a:xfrm>
            <a:off x="711124" y="4390401"/>
            <a:ext cx="10795076" cy="369332"/>
          </a:xfrm>
          <a:prstGeom prst="rect">
            <a:avLst/>
          </a:prstGeom>
          <a:solidFill>
            <a:schemeClr val="accent3">
              <a:lumMod val="20000"/>
              <a:lumOff val="80000"/>
            </a:schemeClr>
          </a:solidFill>
          <a:ln>
            <a:noFill/>
          </a:ln>
        </p:spPr>
        <p:txBody>
          <a:bodyPr wrap="square">
            <a:spAutoFit/>
          </a:bodyPr>
          <a:lstStyle/>
          <a:p>
            <a:pPr algn="ctr"/>
            <a:r>
              <a:rPr lang="en-US" sz="1800">
                <a:solidFill>
                  <a:schemeClr val="bg1"/>
                </a:solidFill>
              </a:rPr>
              <a:t>Patients Not Appropriate for Intensive Therapy </a:t>
            </a:r>
            <a:endParaRPr lang="en-US">
              <a:solidFill>
                <a:schemeClr val="bg1"/>
              </a:solidFill>
            </a:endParaRPr>
          </a:p>
        </p:txBody>
      </p:sp>
      <p:sp>
        <p:nvSpPr>
          <p:cNvPr id="53" name="Text Box 11">
            <a:extLst>
              <a:ext uri="{FF2B5EF4-FFF2-40B4-BE49-F238E27FC236}">
                <a16:creationId xmlns:a16="http://schemas.microsoft.com/office/drawing/2014/main" id="{FD894B0C-7862-8646-F391-51DAE83F8E4D}"/>
              </a:ext>
            </a:extLst>
          </p:cNvPr>
          <p:cNvSpPr txBox="1">
            <a:spLocks noChangeArrowheads="1"/>
          </p:cNvSpPr>
          <p:nvPr/>
        </p:nvSpPr>
        <p:spPr bwMode="auto">
          <a:xfrm>
            <a:off x="414339" y="6363706"/>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NCCN. Colon cancer. V3.2025. NCCN. Rectal cancer. V2.2025.</a:t>
            </a:r>
          </a:p>
        </p:txBody>
      </p:sp>
    </p:spTree>
    <p:extLst>
      <p:ext uri="{BB962C8B-B14F-4D97-AF65-F5344CB8AC3E}">
        <p14:creationId xmlns:p14="http://schemas.microsoft.com/office/powerpoint/2010/main" val="606272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99874-CFB4-8E81-C01F-3C37111FB97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2A6F42-3ED3-5795-7F64-0CB79B0BB3DC}"/>
              </a:ext>
            </a:extLst>
          </p:cNvPr>
          <p:cNvSpPr>
            <a:spLocks noGrp="1"/>
          </p:cNvSpPr>
          <p:nvPr>
            <p:ph type="title"/>
          </p:nvPr>
        </p:nvSpPr>
        <p:spPr>
          <a:xfrm>
            <a:off x="609759" y="238127"/>
            <a:ext cx="10872444" cy="2549678"/>
          </a:xfrm>
          <a:solidFill>
            <a:schemeClr val="tx2"/>
          </a:solidFill>
        </p:spPr>
        <p:txBody>
          <a:bodyPr/>
          <a:lstStyle/>
          <a:p>
            <a:r>
              <a:rPr lang="en-US" sz="3200" dirty="0"/>
              <a:t>Posttest 1: A patient was recently diagnosed with mCRC, including multiple liver lesions and retroperitoneal lymphadenopathy. Their molecular profile is: </a:t>
            </a:r>
            <a:r>
              <a:rPr lang="en-US" sz="3200" dirty="0" err="1"/>
              <a:t>pMMR</a:t>
            </a:r>
            <a:r>
              <a:rPr lang="en-US" sz="3200" dirty="0"/>
              <a:t>/MSS, </a:t>
            </a:r>
            <a:r>
              <a:rPr lang="en-US" sz="3200" i="1" dirty="0"/>
              <a:t>BRAF</a:t>
            </a:r>
            <a:r>
              <a:rPr lang="en-US" sz="3200" dirty="0"/>
              <a:t> V600E mutation, HER2 negative, </a:t>
            </a:r>
            <a:r>
              <a:rPr lang="en-US" sz="3200" i="1" dirty="0"/>
              <a:t>KRAS</a:t>
            </a:r>
            <a:r>
              <a:rPr lang="en-US" sz="3200" dirty="0"/>
              <a:t> wild type. </a:t>
            </a:r>
            <a:r>
              <a:rPr lang="en-US" sz="3200" dirty="0">
                <a:latin typeface="Calibri"/>
                <a:ea typeface="Calibri"/>
                <a:cs typeface="Calibri"/>
              </a:rPr>
              <a:t>What would be your recommendation for this patient’s treatment?</a:t>
            </a:r>
            <a:endParaRPr lang="en-US" sz="3200" dirty="0"/>
          </a:p>
        </p:txBody>
      </p:sp>
      <p:sp>
        <p:nvSpPr>
          <p:cNvPr id="4" name="Content Placeholder 3">
            <a:extLst>
              <a:ext uri="{FF2B5EF4-FFF2-40B4-BE49-F238E27FC236}">
                <a16:creationId xmlns:a16="http://schemas.microsoft.com/office/drawing/2014/main" id="{7502A5B0-AC05-0C39-A9C4-417C783526FE}"/>
              </a:ext>
            </a:extLst>
          </p:cNvPr>
          <p:cNvSpPr>
            <a:spLocks noGrp="1"/>
          </p:cNvSpPr>
          <p:nvPr>
            <p:ph idx="1"/>
          </p:nvPr>
        </p:nvSpPr>
        <p:spPr>
          <a:xfrm>
            <a:off x="604675" y="2899317"/>
            <a:ext cx="10877529" cy="3264416"/>
          </a:xfrm>
        </p:spPr>
        <p:txBody>
          <a:bodyPr/>
          <a:lstStyle/>
          <a:p>
            <a:pPr marL="514350" indent="-514350">
              <a:buFont typeface="+mj-lt"/>
              <a:buAutoNum type="alphaUcPeriod"/>
            </a:pPr>
            <a:r>
              <a:rPr lang="en-US" altLang="en-US" sz="2400" dirty="0"/>
              <a:t>FOLFOXIRI + bevacizumab</a:t>
            </a:r>
          </a:p>
          <a:p>
            <a:pPr marL="514350" indent="-514350">
              <a:buFont typeface="+mj-lt"/>
              <a:buAutoNum type="alphaUcPeriod"/>
            </a:pPr>
            <a:r>
              <a:rPr lang="en-US" altLang="en-US" sz="2400" dirty="0"/>
              <a:t>Dabrafenib + trametinib</a:t>
            </a:r>
          </a:p>
          <a:p>
            <a:pPr marL="514350" indent="-514350">
              <a:buFont typeface="+mj-lt"/>
              <a:buAutoNum type="alphaUcPeriod"/>
            </a:pPr>
            <a:r>
              <a:rPr lang="en-US" altLang="en-US" sz="2400" dirty="0"/>
              <a:t>Dabrafenib + panitumumab</a:t>
            </a:r>
          </a:p>
          <a:p>
            <a:pPr marL="514350" indent="-514350">
              <a:buFont typeface="+mj-lt"/>
              <a:buAutoNum type="alphaUcPeriod"/>
            </a:pPr>
            <a:r>
              <a:rPr lang="en-US" altLang="en-US" sz="2400" dirty="0"/>
              <a:t>Encorafenib + cetuximab</a:t>
            </a:r>
          </a:p>
          <a:p>
            <a:pPr marL="514350" indent="-514350">
              <a:buFont typeface="+mj-lt"/>
              <a:buAutoNum type="alphaUcPeriod"/>
            </a:pPr>
            <a:r>
              <a:rPr lang="en-US" altLang="en-US" sz="2400" dirty="0"/>
              <a:t>Encorafenib + cetuximab + FOLFOX</a:t>
            </a:r>
          </a:p>
          <a:p>
            <a:pPr marL="514350" indent="-514350">
              <a:buFont typeface="+mj-lt"/>
              <a:buAutoNum type="alphaUcPeriod"/>
            </a:pPr>
            <a:r>
              <a:rPr lang="en-US" altLang="en-US" sz="2400" dirty="0"/>
              <a:t>Vemurafenib + bevacizumab + FOLFOXIRI</a:t>
            </a:r>
          </a:p>
          <a:p>
            <a:pPr marL="514350" indent="-514350">
              <a:buFont typeface="+mj-lt"/>
              <a:buAutoNum type="alphaUcPeriod"/>
            </a:pPr>
            <a:endParaRPr lang="en-US" altLang="en-US" sz="2400" dirty="0"/>
          </a:p>
        </p:txBody>
      </p:sp>
    </p:spTree>
    <p:extLst>
      <p:ext uri="{BB962C8B-B14F-4D97-AF65-F5344CB8AC3E}">
        <p14:creationId xmlns:p14="http://schemas.microsoft.com/office/powerpoint/2010/main" val="2380651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959FC-8FF1-1C72-86FB-810DF05DAD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E92BC9-33AE-71CF-F761-9912B32F6CC2}"/>
              </a:ext>
            </a:extLst>
          </p:cNvPr>
          <p:cNvSpPr>
            <a:spLocks noGrp="1"/>
          </p:cNvSpPr>
          <p:nvPr>
            <p:ph type="title"/>
          </p:nvPr>
        </p:nvSpPr>
        <p:spPr>
          <a:xfrm>
            <a:off x="609759" y="238127"/>
            <a:ext cx="10872444" cy="2549678"/>
          </a:xfrm>
          <a:solidFill>
            <a:schemeClr val="tx2"/>
          </a:solidFill>
        </p:spPr>
        <p:txBody>
          <a:bodyPr/>
          <a:lstStyle/>
          <a:p>
            <a:r>
              <a:rPr lang="en-US" sz="3200" dirty="0"/>
              <a:t>Posttest 1: A patient was recently diagnosed with mCRC, including multiple liver lesions and retroperitoneal lymphadenopathy. Their molecular profile is: </a:t>
            </a:r>
            <a:r>
              <a:rPr lang="en-US" sz="3200" dirty="0" err="1"/>
              <a:t>pMMR</a:t>
            </a:r>
            <a:r>
              <a:rPr lang="en-US" sz="3200" dirty="0"/>
              <a:t>/MSS, </a:t>
            </a:r>
            <a:r>
              <a:rPr lang="en-US" sz="3200" i="1" dirty="0"/>
              <a:t>BRAF</a:t>
            </a:r>
            <a:r>
              <a:rPr lang="en-US" sz="3200" dirty="0"/>
              <a:t> V600E mutation, HER2 negative, </a:t>
            </a:r>
            <a:r>
              <a:rPr lang="en-US" sz="3200" i="1" dirty="0"/>
              <a:t>KRAS</a:t>
            </a:r>
            <a:r>
              <a:rPr lang="en-US" sz="3200" dirty="0"/>
              <a:t> wild type. </a:t>
            </a:r>
            <a:r>
              <a:rPr lang="en-US" sz="3200" dirty="0">
                <a:latin typeface="Calibri"/>
                <a:ea typeface="Calibri"/>
                <a:cs typeface="Calibri"/>
              </a:rPr>
              <a:t>What would be your recommendation for this patient’s treatment?</a:t>
            </a:r>
            <a:endParaRPr lang="en-US" sz="3200" dirty="0"/>
          </a:p>
        </p:txBody>
      </p:sp>
      <p:sp>
        <p:nvSpPr>
          <p:cNvPr id="4" name="Content Placeholder 3">
            <a:extLst>
              <a:ext uri="{FF2B5EF4-FFF2-40B4-BE49-F238E27FC236}">
                <a16:creationId xmlns:a16="http://schemas.microsoft.com/office/drawing/2014/main" id="{FAA131B8-209D-F41D-BD9B-6AA61182DD0C}"/>
              </a:ext>
            </a:extLst>
          </p:cNvPr>
          <p:cNvSpPr>
            <a:spLocks noGrp="1"/>
          </p:cNvSpPr>
          <p:nvPr>
            <p:ph idx="1"/>
          </p:nvPr>
        </p:nvSpPr>
        <p:spPr>
          <a:xfrm>
            <a:off x="604675" y="2899317"/>
            <a:ext cx="10877529" cy="3264416"/>
          </a:xfrm>
        </p:spPr>
        <p:txBody>
          <a:bodyPr/>
          <a:lstStyle/>
          <a:p>
            <a:pPr marL="514350" indent="-514350">
              <a:buFont typeface="+mj-lt"/>
              <a:buAutoNum type="alphaUcPeriod"/>
            </a:pPr>
            <a:r>
              <a:rPr lang="en-US" altLang="en-US" sz="2400" dirty="0"/>
              <a:t>FOLFOXIRI + bevacizumab</a:t>
            </a:r>
          </a:p>
          <a:p>
            <a:pPr marL="514350" indent="-514350">
              <a:buFont typeface="+mj-lt"/>
              <a:buAutoNum type="alphaUcPeriod"/>
            </a:pPr>
            <a:r>
              <a:rPr lang="en-US" altLang="en-US" sz="2400" dirty="0"/>
              <a:t>Dabrafenib + trametinib</a:t>
            </a:r>
          </a:p>
          <a:p>
            <a:pPr marL="514350" indent="-514350">
              <a:buFont typeface="+mj-lt"/>
              <a:buAutoNum type="alphaUcPeriod"/>
            </a:pPr>
            <a:r>
              <a:rPr lang="en-US" altLang="en-US" sz="2400" dirty="0"/>
              <a:t>Dabrafenib + panitumumab</a:t>
            </a:r>
          </a:p>
          <a:p>
            <a:pPr marL="514350" indent="-514350">
              <a:buFont typeface="+mj-lt"/>
              <a:buAutoNum type="alphaUcPeriod"/>
            </a:pPr>
            <a:r>
              <a:rPr lang="en-US" altLang="en-US" sz="2400" dirty="0"/>
              <a:t>Encorafenib + cetuximab</a:t>
            </a:r>
          </a:p>
          <a:p>
            <a:pPr marL="514350" indent="-514350">
              <a:buFont typeface="+mj-lt"/>
              <a:buAutoNum type="alphaUcPeriod"/>
            </a:pPr>
            <a:r>
              <a:rPr lang="en-US" altLang="en-US" sz="2400" dirty="0"/>
              <a:t>Encorafenib + cetuximab + FOLFOX</a:t>
            </a:r>
          </a:p>
          <a:p>
            <a:pPr marL="514350" indent="-514350">
              <a:buFont typeface="+mj-lt"/>
              <a:buAutoNum type="alphaUcPeriod"/>
            </a:pPr>
            <a:r>
              <a:rPr lang="en-US" altLang="en-US" sz="2400" dirty="0"/>
              <a:t>Vemurafenib + bevacizumab + FOLFOXIRI</a:t>
            </a:r>
          </a:p>
          <a:p>
            <a:pPr marL="514350" indent="-514350">
              <a:buFont typeface="+mj-lt"/>
              <a:buAutoNum type="alphaUcPeriod"/>
            </a:pPr>
            <a:endParaRPr lang="en-US" altLang="en-US" sz="2400" dirty="0"/>
          </a:p>
        </p:txBody>
      </p:sp>
      <p:sp>
        <p:nvSpPr>
          <p:cNvPr id="2" name="Rounded Rectangle 10">
            <a:extLst>
              <a:ext uri="{FF2B5EF4-FFF2-40B4-BE49-F238E27FC236}">
                <a16:creationId xmlns:a16="http://schemas.microsoft.com/office/drawing/2014/main" id="{33AEC71D-3DFC-5DED-E3E9-A993F154796F}"/>
              </a:ext>
            </a:extLst>
          </p:cNvPr>
          <p:cNvSpPr/>
          <p:nvPr/>
        </p:nvSpPr>
        <p:spPr bwMode="auto">
          <a:xfrm>
            <a:off x="7231299" y="2826324"/>
            <a:ext cx="4718957" cy="3788241"/>
          </a:xfrm>
          <a:prstGeom prst="roundRect">
            <a:avLst>
              <a:gd name="adj" fmla="val 7090"/>
            </a:avLst>
          </a:prstGeom>
          <a:solidFill>
            <a:schemeClr val="tx1"/>
          </a:solidFill>
          <a:ln w="22225">
            <a:solidFill>
              <a:schemeClr val="accent3"/>
            </a:solidFill>
            <a:miter lim="800000"/>
            <a:headEnd/>
            <a:tailEnd/>
          </a:ln>
          <a:effectLst>
            <a:outerShdw blurRad="595461" dist="50800" dir="5400000" sx="77000" sy="77000" algn="ctr" rotWithShape="0">
              <a:srgbClr val="000000"/>
            </a:outerShdw>
          </a:effectLst>
        </p:spPr>
        <p:txBody>
          <a:bodyPr wrap="square" tIns="2743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Encorafenib is currently approved by the FDA in combination with cetuximab and mFOLFOX6 for treating patients with mCRC with a </a:t>
            </a:r>
            <a:r>
              <a:rPr kumimoji="0" lang="en-US" b="0" i="1"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BRAF</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V600E mutation and is approved in combination with cetuximab for treating patients with mCRC with a </a:t>
            </a:r>
            <a:r>
              <a:rPr kumimoji="0" lang="en-US" b="0" i="1"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BRAF</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V600E mutation after prior therapy. Targeted therapy with </a:t>
            </a:r>
            <a:r>
              <a:rPr kumimoji="0" lang="en-US" b="0" i="0" u="none" strike="noStrike" kern="1200" cap="none" spc="0" normalizeH="0" baseline="0" noProof="0" dirty="0" err="1">
                <a:ln>
                  <a:noFill/>
                </a:ln>
                <a:solidFill>
                  <a:srgbClr val="000000"/>
                </a:solidFill>
                <a:effectLst/>
                <a:uLnTx/>
                <a:uFillTx/>
                <a:ea typeface="Times New Roman" panose="02020603050405020304" pitchFamily="18" charset="0"/>
                <a:cs typeface="Aptos" panose="020B0004020202020204" pitchFamily="34" charset="0"/>
              </a:rPr>
              <a:t>encorafenib</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 cetuximab with or without chemotherapy has become the preferred strategy for patients with </a:t>
            </a:r>
            <a:r>
              <a:rPr kumimoji="0" lang="en-US" b="0" i="1"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BRAF</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V600E mutations, and other listed options are not preferred for this patient.</a:t>
            </a:r>
            <a:endParaRPr kumimoji="0" lang="en-US" b="0" i="0" u="none" strike="noStrike" kern="1200" cap="none" spc="0" normalizeH="0" baseline="0" noProof="0" dirty="0">
              <a:ln>
                <a:noFill/>
              </a:ln>
              <a:solidFill>
                <a:prstClr val="black"/>
              </a:solidFill>
              <a:effectLst/>
              <a:uLnTx/>
              <a:uFillTx/>
              <a:ea typeface="Aptos" panose="020B0004020202020204" pitchFamily="34" charset="0"/>
              <a:cs typeface="Aptos" panose="020B0004020202020204" pitchFamily="34" charset="0"/>
            </a:endParaRPr>
          </a:p>
        </p:txBody>
      </p:sp>
      <p:sp>
        <p:nvSpPr>
          <p:cNvPr id="5" name="Rounded Rectangle 11">
            <a:extLst>
              <a:ext uri="{FF2B5EF4-FFF2-40B4-BE49-F238E27FC236}">
                <a16:creationId xmlns:a16="http://schemas.microsoft.com/office/drawing/2014/main" id="{0C404248-60DB-0633-EB27-5D1C82F087EB}"/>
              </a:ext>
            </a:extLst>
          </p:cNvPr>
          <p:cNvSpPr/>
          <p:nvPr/>
        </p:nvSpPr>
        <p:spPr bwMode="auto">
          <a:xfrm>
            <a:off x="6933776" y="2714812"/>
            <a:ext cx="1838428" cy="477078"/>
          </a:xfrm>
          <a:prstGeom prst="roundRect">
            <a:avLst>
              <a:gd name="adj" fmla="val 12627"/>
            </a:avLst>
          </a:prstGeom>
          <a:solidFill>
            <a:schemeClr val="accent3"/>
          </a:solidFill>
          <a:ln w="0">
            <a:noFill/>
            <a:miter lim="800000"/>
            <a:headEnd/>
            <a:tailEnd/>
          </a:ln>
          <a:effectLst/>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35000"/>
              </a:spcBef>
              <a:spcAft>
                <a:spcPct val="25000"/>
              </a:spcAft>
              <a:buClr>
                <a:schemeClr val="folHlink"/>
              </a:buClr>
              <a:buNone/>
            </a:pPr>
            <a:r>
              <a:rPr lang="en-US" sz="2400" b="1" spc="100" dirty="0">
                <a:solidFill>
                  <a:schemeClr val="tx1"/>
                </a:solidFill>
                <a:latin typeface="Calibri" panose="020F0502020204030204" pitchFamily="34" charset="0"/>
              </a:rPr>
              <a:t>RATIONALE</a:t>
            </a:r>
          </a:p>
        </p:txBody>
      </p:sp>
      <p:sp>
        <p:nvSpPr>
          <p:cNvPr id="6" name="Rectangle: Rounded Corners 5">
            <a:extLst>
              <a:ext uri="{FF2B5EF4-FFF2-40B4-BE49-F238E27FC236}">
                <a16:creationId xmlns:a16="http://schemas.microsoft.com/office/drawing/2014/main" id="{58AB5509-FEC5-C625-7B05-97177D249AAD}"/>
              </a:ext>
            </a:extLst>
          </p:cNvPr>
          <p:cNvSpPr/>
          <p:nvPr/>
        </p:nvSpPr>
        <p:spPr bwMode="auto">
          <a:xfrm>
            <a:off x="604675" y="5041828"/>
            <a:ext cx="6329101" cy="522332"/>
          </a:xfrm>
          <a:prstGeom prst="roundRect">
            <a:avLst/>
          </a:prstGeom>
          <a:noFill/>
          <a:ln w="381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4213520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B8139-F218-7A3F-8A9A-A8BF80490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E22060-2C05-2624-B4E2-64C051E7A168}"/>
              </a:ext>
            </a:extLst>
          </p:cNvPr>
          <p:cNvSpPr>
            <a:spLocks noGrp="1"/>
          </p:cNvSpPr>
          <p:nvPr>
            <p:ph type="title"/>
          </p:nvPr>
        </p:nvSpPr>
        <p:spPr/>
        <p:txBody>
          <a:bodyPr/>
          <a:lstStyle/>
          <a:p>
            <a:r>
              <a:rPr lang="en-US"/>
              <a:t>Treatment for Metastatic Colorectal Cancer</a:t>
            </a:r>
            <a:br>
              <a:rPr lang="en-US"/>
            </a:br>
            <a:r>
              <a:rPr lang="en-US"/>
              <a:t>After Disease Progression</a:t>
            </a:r>
          </a:p>
        </p:txBody>
      </p:sp>
    </p:spTree>
    <p:extLst>
      <p:ext uri="{BB962C8B-B14F-4D97-AF65-F5344CB8AC3E}">
        <p14:creationId xmlns:p14="http://schemas.microsoft.com/office/powerpoint/2010/main" val="333361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E9A3-EB7D-4354-87B2-AB33BE8C7571}"/>
              </a:ext>
            </a:extLst>
          </p:cNvPr>
          <p:cNvSpPr>
            <a:spLocks noGrp="1"/>
          </p:cNvSpPr>
          <p:nvPr>
            <p:ph type="title"/>
          </p:nvPr>
        </p:nvSpPr>
        <p:spPr/>
        <p:txBody>
          <a:bodyPr/>
          <a:lstStyle/>
          <a:p>
            <a:r>
              <a:rPr lang="en-US"/>
              <a:t>Case Presentation: What are Options at Progression?</a:t>
            </a:r>
          </a:p>
        </p:txBody>
      </p:sp>
      <p:sp>
        <p:nvSpPr>
          <p:cNvPr id="3" name="Content Placeholder 2">
            <a:extLst>
              <a:ext uri="{FF2B5EF4-FFF2-40B4-BE49-F238E27FC236}">
                <a16:creationId xmlns:a16="http://schemas.microsoft.com/office/drawing/2014/main" id="{42B90A7F-84E2-4538-9911-69A21B71E3E0}"/>
              </a:ext>
            </a:extLst>
          </p:cNvPr>
          <p:cNvSpPr>
            <a:spLocks noGrp="1"/>
          </p:cNvSpPr>
          <p:nvPr>
            <p:ph idx="1"/>
          </p:nvPr>
        </p:nvSpPr>
        <p:spPr>
          <a:xfrm>
            <a:off x="604675" y="1513047"/>
            <a:ext cx="5741041" cy="4650686"/>
          </a:xfrm>
        </p:spPr>
        <p:txBody>
          <a:bodyPr/>
          <a:lstStyle/>
          <a:p>
            <a:r>
              <a:rPr lang="en-US" dirty="0"/>
              <a:t>For our patient who is </a:t>
            </a:r>
            <a:r>
              <a:rPr lang="en-US" i="1" dirty="0"/>
              <a:t>KRAS/BRAF/NRAS</a:t>
            </a:r>
            <a:r>
              <a:rPr lang="en-US" dirty="0"/>
              <a:t> WT:</a:t>
            </a:r>
          </a:p>
          <a:p>
            <a:pPr lvl="1"/>
            <a:r>
              <a:rPr lang="en-US" dirty="0"/>
              <a:t>After 6 </a:t>
            </a:r>
            <a:r>
              <a:rPr lang="en-US" dirty="0" err="1"/>
              <a:t>mo</a:t>
            </a:r>
            <a:r>
              <a:rPr lang="en-US" dirty="0"/>
              <a:t> of FOLFOXIRI + bevacizumab followed by 4 </a:t>
            </a:r>
            <a:r>
              <a:rPr lang="en-US" dirty="0" err="1"/>
              <a:t>mo</a:t>
            </a:r>
            <a:r>
              <a:rPr lang="en-US" dirty="0"/>
              <a:t> of maintenance, the patient has progressive disease</a:t>
            </a:r>
          </a:p>
          <a:p>
            <a:r>
              <a:rPr lang="en-US" dirty="0"/>
              <a:t>What are options for next-line therapy?</a:t>
            </a:r>
          </a:p>
          <a:p>
            <a:r>
              <a:rPr lang="en-US" dirty="0"/>
              <a:t>What considerations should be taken into account when choosing next-line therapy?</a:t>
            </a:r>
          </a:p>
        </p:txBody>
      </p:sp>
      <p:pic>
        <p:nvPicPr>
          <p:cNvPr id="1026" name="Picture 2" descr="Liver Metastases | UCSF Department of Surgery">
            <a:extLst>
              <a:ext uri="{FF2B5EF4-FFF2-40B4-BE49-F238E27FC236}">
                <a16:creationId xmlns:a16="http://schemas.microsoft.com/office/drawing/2014/main" id="{420E2800-D28C-40E9-81E6-06BB0C260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1600200"/>
            <a:ext cx="531495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893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67084-42B1-7174-4B1A-F2257E93B8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AFFEC7-2926-8114-63B0-BC3FB1282678}"/>
              </a:ext>
            </a:extLst>
          </p:cNvPr>
          <p:cNvSpPr>
            <a:spLocks noGrp="1"/>
          </p:cNvSpPr>
          <p:nvPr>
            <p:ph type="title"/>
          </p:nvPr>
        </p:nvSpPr>
        <p:spPr>
          <a:solidFill>
            <a:schemeClr val="tx2"/>
          </a:solidFill>
          <a:ln>
            <a:noFill/>
          </a:ln>
        </p:spPr>
        <p:txBody>
          <a:bodyPr vert="horz" wrap="square" lIns="91440" tIns="45720" rIns="91440" bIns="45720" numCol="1" anchor="ctr" anchorCtr="0" compatLnSpc="1">
            <a:prstTxWarp prst="textNoShape">
              <a:avLst/>
            </a:prstTxWarp>
          </a:bodyPr>
          <a:lstStyle/>
          <a:p>
            <a:r>
              <a:rPr lang="en-US" dirty="0">
                <a:latin typeface="Calibri"/>
                <a:ea typeface="Calibri"/>
                <a:cs typeface="Calibri"/>
              </a:rPr>
              <a:t>Poll 5: In your current practice, what would be your recommendation for this patient’s treatment?</a:t>
            </a:r>
          </a:p>
        </p:txBody>
      </p:sp>
      <p:sp>
        <p:nvSpPr>
          <p:cNvPr id="294915" name="Content Placeholder 3">
            <a:extLst>
              <a:ext uri="{FF2B5EF4-FFF2-40B4-BE49-F238E27FC236}">
                <a16:creationId xmlns:a16="http://schemas.microsoft.com/office/drawing/2014/main" id="{FEB5310A-45A8-0817-70D9-79557B6AED49}"/>
              </a:ext>
            </a:extLst>
          </p:cNvPr>
          <p:cNvSpPr>
            <a:spLocks noGrp="1" noChangeArrowheads="1"/>
          </p:cNvSpPr>
          <p:nvPr>
            <p:ph idx="1"/>
          </p:nvPr>
        </p:nvSpPr>
        <p:spPr/>
        <p:txBody>
          <a:bodyPr/>
          <a:lstStyle/>
          <a:p>
            <a:pPr marL="514350" indent="-514350">
              <a:buFont typeface="+mj-lt"/>
              <a:buAutoNum type="alphaUcPeriod"/>
            </a:pPr>
            <a:r>
              <a:rPr lang="en-US" altLang="en-US" sz="2800" dirty="0" err="1"/>
              <a:t>Fruquintinib</a:t>
            </a:r>
            <a:endParaRPr lang="en-US" altLang="en-US" sz="2800" dirty="0"/>
          </a:p>
          <a:p>
            <a:pPr marL="514350" indent="-514350">
              <a:buFont typeface="+mj-lt"/>
              <a:buAutoNum type="alphaUcPeriod"/>
            </a:pPr>
            <a:r>
              <a:rPr lang="en-US" altLang="en-US" sz="2800" dirty="0"/>
              <a:t>Regorafenib </a:t>
            </a:r>
          </a:p>
          <a:p>
            <a:pPr marL="514350" indent="-514350">
              <a:buFont typeface="+mj-lt"/>
              <a:buAutoNum type="alphaUcPeriod"/>
            </a:pPr>
            <a:r>
              <a:rPr lang="en-US" altLang="en-US" sz="2800" dirty="0"/>
              <a:t>TAS-102</a:t>
            </a:r>
          </a:p>
          <a:p>
            <a:pPr marL="514350" indent="-514350">
              <a:buFont typeface="+mj-lt"/>
              <a:buAutoNum type="alphaUcPeriod"/>
            </a:pPr>
            <a:r>
              <a:rPr lang="en-US" altLang="en-US" sz="2800" dirty="0"/>
              <a:t>Encorafenib + cetuximab ± FOLFOX</a:t>
            </a:r>
          </a:p>
          <a:p>
            <a:pPr marL="514350" indent="-514350">
              <a:buFont typeface="+mj-lt"/>
              <a:buAutoNum type="alphaUcPeriod"/>
            </a:pPr>
            <a:r>
              <a:rPr lang="en-US" altLang="en-US" sz="2800" dirty="0"/>
              <a:t>Pembrolizumab</a:t>
            </a:r>
          </a:p>
          <a:p>
            <a:pPr marL="514350" indent="-514350">
              <a:buFont typeface="+mj-lt"/>
              <a:buAutoNum type="alphaUcPeriod"/>
            </a:pPr>
            <a:endParaRPr lang="en-US" altLang="en-US" dirty="0"/>
          </a:p>
        </p:txBody>
      </p:sp>
    </p:spTree>
    <p:custDataLst>
      <p:tags r:id="rId1"/>
    </p:custDataLst>
    <p:extLst>
      <p:ext uri="{BB962C8B-B14F-4D97-AF65-F5344CB8AC3E}">
        <p14:creationId xmlns:p14="http://schemas.microsoft.com/office/powerpoint/2010/main" val="3279499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B3932-3443-E50C-A97B-0AEA08827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C99F43-BA42-81A6-5237-29CEA4B9A98B}"/>
              </a:ext>
            </a:extLst>
          </p:cNvPr>
          <p:cNvSpPr>
            <a:spLocks noGrp="1"/>
          </p:cNvSpPr>
          <p:nvPr>
            <p:ph type="title"/>
          </p:nvPr>
        </p:nvSpPr>
        <p:spPr/>
        <p:txBody>
          <a:bodyPr/>
          <a:lstStyle/>
          <a:p>
            <a:r>
              <a:rPr lang="en-US" sz="3600" dirty="0"/>
              <a:t>Considerations for Second and Subsequent Lines of Therapy of mCRC</a:t>
            </a:r>
            <a:endParaRPr lang="en-US" dirty="0"/>
          </a:p>
        </p:txBody>
      </p:sp>
      <p:sp>
        <p:nvSpPr>
          <p:cNvPr id="36" name="Text Box 11">
            <a:extLst>
              <a:ext uri="{FF2B5EF4-FFF2-40B4-BE49-F238E27FC236}">
                <a16:creationId xmlns:a16="http://schemas.microsoft.com/office/drawing/2014/main" id="{44C441E7-2A2A-E595-7947-FE19E041EF66}"/>
              </a:ext>
            </a:extLst>
          </p:cNvPr>
          <p:cNvSpPr txBox="1">
            <a:spLocks noChangeArrowheads="1"/>
          </p:cNvSpPr>
          <p:nvPr/>
        </p:nvSpPr>
        <p:spPr bwMode="auto">
          <a:xfrm>
            <a:off x="414339" y="6363706"/>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NCCN. Colon cancer. V3.2025. NCCN. Rectal cancer. V2.2025.</a:t>
            </a:r>
          </a:p>
        </p:txBody>
      </p:sp>
      <p:sp>
        <p:nvSpPr>
          <p:cNvPr id="68" name="TextBox 67">
            <a:extLst>
              <a:ext uri="{FF2B5EF4-FFF2-40B4-BE49-F238E27FC236}">
                <a16:creationId xmlns:a16="http://schemas.microsoft.com/office/drawing/2014/main" id="{02E31493-656D-DEF6-71B8-655C95F08B46}"/>
              </a:ext>
            </a:extLst>
          </p:cNvPr>
          <p:cNvSpPr txBox="1"/>
          <p:nvPr/>
        </p:nvSpPr>
        <p:spPr bwMode="auto">
          <a:xfrm>
            <a:off x="495300" y="1330471"/>
            <a:ext cx="11282192" cy="369332"/>
          </a:xfrm>
          <a:prstGeom prst="rect">
            <a:avLst/>
          </a:prstGeom>
          <a:solidFill>
            <a:schemeClr val="accent3">
              <a:lumMod val="20000"/>
              <a:lumOff val="80000"/>
            </a:schemeClr>
          </a:solidFill>
          <a:ln>
            <a:noFill/>
          </a:ln>
        </p:spPr>
        <p:txBody>
          <a:bodyPr wrap="square">
            <a:spAutoFit/>
          </a:bodyPr>
          <a:lstStyle/>
          <a:p>
            <a:pPr algn="ctr"/>
            <a:r>
              <a:rPr lang="en-US" sz="1800" b="1" dirty="0">
                <a:solidFill>
                  <a:schemeClr val="bg1"/>
                </a:solidFill>
              </a:rPr>
              <a:t>Non–biomarker directed therapy</a:t>
            </a:r>
            <a:endParaRPr lang="en-US" b="1" dirty="0">
              <a:solidFill>
                <a:schemeClr val="bg1"/>
              </a:solidFill>
            </a:endParaRPr>
          </a:p>
        </p:txBody>
      </p:sp>
      <p:sp>
        <p:nvSpPr>
          <p:cNvPr id="69" name="TextBox 68">
            <a:extLst>
              <a:ext uri="{FF2B5EF4-FFF2-40B4-BE49-F238E27FC236}">
                <a16:creationId xmlns:a16="http://schemas.microsoft.com/office/drawing/2014/main" id="{08172C49-D77A-891B-0C7E-DC65A7AE57BD}"/>
              </a:ext>
            </a:extLst>
          </p:cNvPr>
          <p:cNvSpPr txBox="1"/>
          <p:nvPr/>
        </p:nvSpPr>
        <p:spPr bwMode="auto">
          <a:xfrm>
            <a:off x="3345983" y="1707829"/>
            <a:ext cx="2194560" cy="612648"/>
          </a:xfrm>
          <a:prstGeom prst="rect">
            <a:avLst/>
          </a:prstGeom>
          <a:solidFill>
            <a:schemeClr val="accent3"/>
          </a:solid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t>Previous oxaliplatin</a:t>
            </a:r>
            <a:endParaRPr lang="en-US" sz="1800" b="1"/>
          </a:p>
        </p:txBody>
      </p:sp>
      <p:sp>
        <p:nvSpPr>
          <p:cNvPr id="70" name="TextBox 69">
            <a:extLst>
              <a:ext uri="{FF2B5EF4-FFF2-40B4-BE49-F238E27FC236}">
                <a16:creationId xmlns:a16="http://schemas.microsoft.com/office/drawing/2014/main" id="{D4F86585-8AC7-4D67-F0DB-119FE2BDAEFE}"/>
              </a:ext>
            </a:extLst>
          </p:cNvPr>
          <p:cNvSpPr txBox="1"/>
          <p:nvPr/>
        </p:nvSpPr>
        <p:spPr bwMode="auto">
          <a:xfrm>
            <a:off x="5645153" y="1707829"/>
            <a:ext cx="2194560" cy="612648"/>
          </a:xfrm>
          <a:prstGeom prst="rect">
            <a:avLst/>
          </a:prstGeom>
          <a:solidFill>
            <a:schemeClr val="accent3"/>
          </a:solid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t>Previous irinotecan</a:t>
            </a:r>
            <a:endParaRPr lang="en-US" sz="1800" b="1"/>
          </a:p>
        </p:txBody>
      </p:sp>
      <p:sp>
        <p:nvSpPr>
          <p:cNvPr id="71" name="TextBox 70">
            <a:extLst>
              <a:ext uri="{FF2B5EF4-FFF2-40B4-BE49-F238E27FC236}">
                <a16:creationId xmlns:a16="http://schemas.microsoft.com/office/drawing/2014/main" id="{80FBA089-99F5-F778-43E9-835008BFDF85}"/>
              </a:ext>
            </a:extLst>
          </p:cNvPr>
          <p:cNvSpPr txBox="1"/>
          <p:nvPr/>
        </p:nvSpPr>
        <p:spPr bwMode="auto">
          <a:xfrm>
            <a:off x="498173" y="1707829"/>
            <a:ext cx="2743200" cy="612648"/>
          </a:xfrm>
          <a:prstGeom prst="rect">
            <a:avLst/>
          </a:prstGeom>
          <a:solidFill>
            <a:schemeClr val="accent3"/>
          </a:solid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t>Previous irinotecan and oxaliplatin</a:t>
            </a:r>
            <a:endParaRPr lang="en-US" sz="1800" b="1"/>
          </a:p>
        </p:txBody>
      </p:sp>
      <p:sp>
        <p:nvSpPr>
          <p:cNvPr id="72" name="TextBox 71">
            <a:extLst>
              <a:ext uri="{FF2B5EF4-FFF2-40B4-BE49-F238E27FC236}">
                <a16:creationId xmlns:a16="http://schemas.microsoft.com/office/drawing/2014/main" id="{54A9B56A-2A3D-5BBC-CAF1-1405DD1FEF85}"/>
              </a:ext>
            </a:extLst>
          </p:cNvPr>
          <p:cNvSpPr txBox="1"/>
          <p:nvPr/>
        </p:nvSpPr>
        <p:spPr bwMode="auto">
          <a:xfrm>
            <a:off x="7944322" y="1707829"/>
            <a:ext cx="3840480" cy="612648"/>
          </a:xfrm>
          <a:prstGeom prst="rect">
            <a:avLst/>
          </a:prstGeom>
          <a:solidFill>
            <a:schemeClr val="accent3"/>
          </a:solid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t>No previous irinotecan or oxaliplatin</a:t>
            </a:r>
            <a:endParaRPr lang="en-US" sz="1800" b="1"/>
          </a:p>
        </p:txBody>
      </p:sp>
      <p:sp>
        <p:nvSpPr>
          <p:cNvPr id="73" name="TextBox 72">
            <a:extLst>
              <a:ext uri="{FF2B5EF4-FFF2-40B4-BE49-F238E27FC236}">
                <a16:creationId xmlns:a16="http://schemas.microsoft.com/office/drawing/2014/main" id="{B25D20F3-0B63-B8A4-3EF3-2EEFB42FDCC6}"/>
              </a:ext>
            </a:extLst>
          </p:cNvPr>
          <p:cNvSpPr txBox="1"/>
          <p:nvPr/>
        </p:nvSpPr>
        <p:spPr bwMode="auto">
          <a:xfrm>
            <a:off x="3276240" y="2324043"/>
            <a:ext cx="2421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182880" indent="-182880">
              <a:buFont typeface="Arial" panose="020B0604020202020204" pitchFamily="34" charset="0"/>
              <a:buChar char="•"/>
              <a:defRPr/>
            </a:pPr>
            <a:r>
              <a:rPr lang="en-US" dirty="0">
                <a:solidFill>
                  <a:schemeClr val="bg1"/>
                </a:solidFill>
              </a:rPr>
              <a:t>FOLFIRI or irinotecan ± bevacizumab, aflibercept or ramucirumab</a:t>
            </a:r>
          </a:p>
        </p:txBody>
      </p:sp>
      <p:sp>
        <p:nvSpPr>
          <p:cNvPr id="74" name="TextBox 73">
            <a:extLst>
              <a:ext uri="{FF2B5EF4-FFF2-40B4-BE49-F238E27FC236}">
                <a16:creationId xmlns:a16="http://schemas.microsoft.com/office/drawing/2014/main" id="{8E660510-BA02-F34E-E27F-492A1FEFC60D}"/>
              </a:ext>
            </a:extLst>
          </p:cNvPr>
          <p:cNvSpPr txBox="1"/>
          <p:nvPr/>
        </p:nvSpPr>
        <p:spPr bwMode="auto">
          <a:xfrm>
            <a:off x="5581376" y="2324043"/>
            <a:ext cx="219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182880" indent="-182880">
              <a:buFont typeface="Arial" panose="020B0604020202020204" pitchFamily="34" charset="0"/>
              <a:buChar char="•"/>
              <a:defRPr/>
            </a:pPr>
            <a:r>
              <a:rPr lang="en-US">
                <a:solidFill>
                  <a:schemeClr val="bg1"/>
                </a:solidFill>
              </a:rPr>
              <a:t>FOLFOX or CAPEOX ± bevacizumab</a:t>
            </a:r>
          </a:p>
        </p:txBody>
      </p:sp>
      <p:sp>
        <p:nvSpPr>
          <p:cNvPr id="75" name="TextBox 74">
            <a:extLst>
              <a:ext uri="{FF2B5EF4-FFF2-40B4-BE49-F238E27FC236}">
                <a16:creationId xmlns:a16="http://schemas.microsoft.com/office/drawing/2014/main" id="{783F6FFE-B5AA-937A-9EA0-D332591793F1}"/>
              </a:ext>
            </a:extLst>
          </p:cNvPr>
          <p:cNvSpPr txBox="1"/>
          <p:nvPr/>
        </p:nvSpPr>
        <p:spPr bwMode="auto">
          <a:xfrm>
            <a:off x="475870" y="2324043"/>
            <a:ext cx="292982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R="0" lvl="0" fontAlgn="auto">
              <a:lnSpc>
                <a:spcPct val="100000"/>
              </a:lnSpc>
              <a:spcBef>
                <a:spcPts val="0"/>
              </a:spcBef>
              <a:spcAft>
                <a:spcPts val="0"/>
              </a:spcAft>
              <a:buClrTx/>
              <a:buSzTx/>
              <a:tabLst/>
              <a:defRPr/>
            </a:pPr>
            <a:r>
              <a:rPr lang="en-US" dirty="0">
                <a:solidFill>
                  <a:schemeClr val="bg1"/>
                </a:solidFill>
              </a:rPr>
              <a:t>(After all available regimens) </a:t>
            </a:r>
          </a:p>
          <a:p>
            <a:pPr marL="182880" marR="0" lvl="0" indent="-182880" fontAlgn="auto">
              <a:lnSpc>
                <a:spcPct val="100000"/>
              </a:lnSpc>
              <a:spcBef>
                <a:spcPts val="0"/>
              </a:spcBef>
              <a:spcAft>
                <a:spcPts val="0"/>
              </a:spcAft>
              <a:buClrTx/>
              <a:buSzTx/>
              <a:buFont typeface="Arial" panose="020B0604020202020204" pitchFamily="34" charset="0"/>
              <a:buChar char="•"/>
              <a:tabLst/>
              <a:defRPr/>
            </a:pPr>
            <a:r>
              <a:rPr lang="en-US" dirty="0">
                <a:solidFill>
                  <a:schemeClr val="bg1"/>
                </a:solidFill>
              </a:rPr>
              <a:t>Fruquintinib</a:t>
            </a:r>
          </a:p>
          <a:p>
            <a:pPr marL="182880" marR="0" lvl="0" indent="-182880" fontAlgn="auto">
              <a:lnSpc>
                <a:spcPct val="100000"/>
              </a:lnSpc>
              <a:spcBef>
                <a:spcPts val="0"/>
              </a:spcBef>
              <a:spcAft>
                <a:spcPts val="0"/>
              </a:spcAft>
              <a:buClrTx/>
              <a:buSzTx/>
              <a:buFont typeface="Arial" panose="020B0604020202020204" pitchFamily="34" charset="0"/>
              <a:buChar char="•"/>
              <a:tabLst/>
              <a:defRPr/>
            </a:pPr>
            <a:r>
              <a:rPr lang="en-US" dirty="0">
                <a:solidFill>
                  <a:schemeClr val="bg1"/>
                </a:solidFill>
              </a:rPr>
              <a:t>Regorafenib</a:t>
            </a:r>
          </a:p>
          <a:p>
            <a:pPr marL="182880" marR="0" lvl="0" indent="-182880" fontAlgn="auto">
              <a:lnSpc>
                <a:spcPct val="100000"/>
              </a:lnSpc>
              <a:spcBef>
                <a:spcPts val="0"/>
              </a:spcBef>
              <a:spcAft>
                <a:spcPts val="0"/>
              </a:spcAft>
              <a:buClrTx/>
              <a:buSzTx/>
              <a:buFont typeface="Arial" panose="020B0604020202020204" pitchFamily="34" charset="0"/>
              <a:buChar char="•"/>
              <a:tabLst/>
              <a:defRPr/>
            </a:pPr>
            <a:r>
              <a:rPr lang="en-US" dirty="0">
                <a:solidFill>
                  <a:schemeClr val="bg1"/>
                </a:solidFill>
              </a:rPr>
              <a:t>Trifluridine + tipiracil ± bevacizumab</a:t>
            </a:r>
            <a:endParaRPr lang="en-US" sz="1800" dirty="0">
              <a:solidFill>
                <a:schemeClr val="bg1"/>
              </a:solidFill>
            </a:endParaRPr>
          </a:p>
        </p:txBody>
      </p:sp>
      <p:sp>
        <p:nvSpPr>
          <p:cNvPr id="76" name="TextBox 75">
            <a:extLst>
              <a:ext uri="{FF2B5EF4-FFF2-40B4-BE49-F238E27FC236}">
                <a16:creationId xmlns:a16="http://schemas.microsoft.com/office/drawing/2014/main" id="{1DA5E7A9-4D20-61A4-2383-E2ED562E72CB}"/>
              </a:ext>
            </a:extLst>
          </p:cNvPr>
          <p:cNvSpPr txBox="1"/>
          <p:nvPr/>
        </p:nvSpPr>
        <p:spPr bwMode="auto">
          <a:xfrm>
            <a:off x="7877415" y="2324043"/>
            <a:ext cx="398236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182880" marR="0" lvl="0" indent="-18288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solidFill>
              </a:rPr>
              <a:t>FOLFOX or CAPEOX ± bevacizumab</a:t>
            </a:r>
          </a:p>
          <a:p>
            <a:pPr marL="182880" indent="-182880">
              <a:buFont typeface="Arial" panose="020B0604020202020204" pitchFamily="34" charset="0"/>
              <a:buChar char="•"/>
              <a:defRPr/>
            </a:pPr>
            <a:r>
              <a:rPr lang="en-US" dirty="0">
                <a:solidFill>
                  <a:schemeClr val="bg1"/>
                </a:solidFill>
              </a:rPr>
              <a:t>FOLFIRI or irinotecan ± bevacizumab, aflibercept or ramucirumab</a:t>
            </a:r>
          </a:p>
          <a:p>
            <a:pPr marL="182880" indent="-182880">
              <a:buFont typeface="Arial" panose="020B0604020202020204" pitchFamily="34" charset="0"/>
              <a:buChar char="•"/>
              <a:defRPr/>
            </a:pPr>
            <a:r>
              <a:rPr lang="en-US" sz="1800" dirty="0">
                <a:solidFill>
                  <a:schemeClr val="bg1"/>
                </a:solidFill>
              </a:rPr>
              <a:t>Irinotecan + oxaliplatin ± bevacizumab</a:t>
            </a:r>
          </a:p>
          <a:p>
            <a:pPr marL="182880" indent="-182880">
              <a:buFont typeface="Arial" panose="020B0604020202020204" pitchFamily="34" charset="0"/>
              <a:buChar char="•"/>
              <a:defRPr/>
            </a:pPr>
            <a:r>
              <a:rPr lang="en-US" sz="1800" dirty="0">
                <a:solidFill>
                  <a:schemeClr val="bg1"/>
                </a:solidFill>
              </a:rPr>
              <a:t>FOLFIRINOX ± bevacizumab</a:t>
            </a:r>
          </a:p>
        </p:txBody>
      </p:sp>
      <p:sp>
        <p:nvSpPr>
          <p:cNvPr id="82" name="TextBox 81">
            <a:extLst>
              <a:ext uri="{FF2B5EF4-FFF2-40B4-BE49-F238E27FC236}">
                <a16:creationId xmlns:a16="http://schemas.microsoft.com/office/drawing/2014/main" id="{9E082A3C-A663-267B-340D-853A3A141A6B}"/>
              </a:ext>
            </a:extLst>
          </p:cNvPr>
          <p:cNvSpPr txBox="1"/>
          <p:nvPr/>
        </p:nvSpPr>
        <p:spPr bwMode="auto">
          <a:xfrm>
            <a:off x="3276240" y="4162407"/>
            <a:ext cx="242162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182880" indent="-182880">
              <a:buFont typeface="Arial" panose="020B0604020202020204" pitchFamily="34" charset="0"/>
              <a:buChar char="•"/>
              <a:defRPr/>
            </a:pPr>
            <a:r>
              <a:rPr lang="en-US">
                <a:solidFill>
                  <a:schemeClr val="bg1"/>
                </a:solidFill>
              </a:rPr>
              <a:t>FOLFIRI + cetuximab or panitumumab</a:t>
            </a:r>
          </a:p>
          <a:p>
            <a:pPr marL="182880" indent="-182880">
              <a:buFont typeface="Arial" panose="020B0604020202020204" pitchFamily="34" charset="0"/>
              <a:buChar char="•"/>
              <a:defRPr/>
            </a:pPr>
            <a:r>
              <a:rPr lang="en-US">
                <a:solidFill>
                  <a:schemeClr val="bg1"/>
                </a:solidFill>
              </a:rPr>
              <a:t>Cetuximab or panitumumab ± irinotecan</a:t>
            </a:r>
          </a:p>
        </p:txBody>
      </p:sp>
      <p:sp>
        <p:nvSpPr>
          <p:cNvPr id="83" name="TextBox 82">
            <a:extLst>
              <a:ext uri="{FF2B5EF4-FFF2-40B4-BE49-F238E27FC236}">
                <a16:creationId xmlns:a16="http://schemas.microsoft.com/office/drawing/2014/main" id="{F22B9FCA-BB6F-E4A5-FB42-4B49BB93B1E0}"/>
              </a:ext>
            </a:extLst>
          </p:cNvPr>
          <p:cNvSpPr txBox="1"/>
          <p:nvPr/>
        </p:nvSpPr>
        <p:spPr bwMode="auto">
          <a:xfrm>
            <a:off x="5581376" y="4162407"/>
            <a:ext cx="219456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182880" indent="-182880">
              <a:buFont typeface="Arial" panose="020B0604020202020204" pitchFamily="34" charset="0"/>
              <a:buChar char="•"/>
              <a:defRPr/>
            </a:pPr>
            <a:r>
              <a:rPr lang="en-US">
                <a:solidFill>
                  <a:schemeClr val="bg1"/>
                </a:solidFill>
              </a:rPr>
              <a:t>FOLFOX or CAPEOX + cetuximab or panitumumab</a:t>
            </a:r>
          </a:p>
          <a:p>
            <a:pPr marL="182880" indent="-182880">
              <a:buFont typeface="Arial" panose="020B0604020202020204" pitchFamily="34" charset="0"/>
              <a:buChar char="•"/>
              <a:defRPr/>
            </a:pPr>
            <a:r>
              <a:rPr lang="en-US">
                <a:solidFill>
                  <a:schemeClr val="bg1"/>
                </a:solidFill>
              </a:rPr>
              <a:t>Cetuximab or panitumumab ± irinotecan</a:t>
            </a:r>
          </a:p>
        </p:txBody>
      </p:sp>
      <p:sp>
        <p:nvSpPr>
          <p:cNvPr id="84" name="TextBox 83">
            <a:extLst>
              <a:ext uri="{FF2B5EF4-FFF2-40B4-BE49-F238E27FC236}">
                <a16:creationId xmlns:a16="http://schemas.microsoft.com/office/drawing/2014/main" id="{30DB6671-C3A2-75D3-30F2-74CDF3664979}"/>
              </a:ext>
            </a:extLst>
          </p:cNvPr>
          <p:cNvSpPr txBox="1"/>
          <p:nvPr/>
        </p:nvSpPr>
        <p:spPr bwMode="auto">
          <a:xfrm>
            <a:off x="475870" y="4162407"/>
            <a:ext cx="29298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182880" indent="-182880">
              <a:buFont typeface="Arial" panose="020B0604020202020204" pitchFamily="34" charset="0"/>
              <a:buChar char="•"/>
              <a:defRPr/>
            </a:pPr>
            <a:r>
              <a:rPr lang="pt-BR">
                <a:solidFill>
                  <a:schemeClr val="bg1"/>
                </a:solidFill>
              </a:rPr>
              <a:t>Cetuximab or panitumumab ±   irinotecan</a:t>
            </a:r>
            <a:endParaRPr lang="en-US">
              <a:solidFill>
                <a:schemeClr val="bg1"/>
              </a:solidFill>
            </a:endParaRPr>
          </a:p>
        </p:txBody>
      </p:sp>
      <p:sp>
        <p:nvSpPr>
          <p:cNvPr id="85" name="TextBox 84">
            <a:extLst>
              <a:ext uri="{FF2B5EF4-FFF2-40B4-BE49-F238E27FC236}">
                <a16:creationId xmlns:a16="http://schemas.microsoft.com/office/drawing/2014/main" id="{1C473EAE-34F9-2E80-C0CD-EFA84DAC7220}"/>
              </a:ext>
            </a:extLst>
          </p:cNvPr>
          <p:cNvSpPr txBox="1"/>
          <p:nvPr/>
        </p:nvSpPr>
        <p:spPr bwMode="auto">
          <a:xfrm>
            <a:off x="7877415" y="4162407"/>
            <a:ext cx="39823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182880" marR="0" lvl="0" indent="-18288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chemeClr val="bg1"/>
                </a:solidFill>
              </a:rPr>
              <a:t>FOLFIRI + cetuximab or panitumumab</a:t>
            </a:r>
          </a:p>
          <a:p>
            <a:pPr marL="182880" marR="0" lvl="0" indent="-18288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chemeClr val="bg1"/>
                </a:solidFill>
              </a:rPr>
              <a:t>Cetuximab or panitumumab ± irinotecan</a:t>
            </a:r>
            <a:endParaRPr lang="en-US" sz="1800">
              <a:solidFill>
                <a:schemeClr val="bg1"/>
              </a:solidFill>
            </a:endParaRPr>
          </a:p>
        </p:txBody>
      </p:sp>
      <p:cxnSp>
        <p:nvCxnSpPr>
          <p:cNvPr id="87" name="Straight Connector 86">
            <a:extLst>
              <a:ext uri="{FF2B5EF4-FFF2-40B4-BE49-F238E27FC236}">
                <a16:creationId xmlns:a16="http://schemas.microsoft.com/office/drawing/2014/main" id="{52B9A029-921B-A890-3831-A90D2FF1C302}"/>
              </a:ext>
            </a:extLst>
          </p:cNvPr>
          <p:cNvCxnSpPr/>
          <p:nvPr/>
        </p:nvCxnSpPr>
        <p:spPr bwMode="auto">
          <a:xfrm flipH="1">
            <a:off x="3285843" y="1707829"/>
            <a:ext cx="0" cy="4206240"/>
          </a:xfrm>
          <a:prstGeom prst="line">
            <a:avLst/>
          </a:prstGeom>
          <a:noFill/>
          <a:ln w="28575" cap="flat" cmpd="sng" algn="ctr">
            <a:solidFill>
              <a:schemeClr val="accent3">
                <a:lumMod val="20000"/>
                <a:lumOff val="80000"/>
              </a:schemeClr>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540B344C-1897-04E3-30AD-4335A4979146}"/>
              </a:ext>
            </a:extLst>
          </p:cNvPr>
          <p:cNvCxnSpPr/>
          <p:nvPr/>
        </p:nvCxnSpPr>
        <p:spPr bwMode="auto">
          <a:xfrm flipH="1">
            <a:off x="5582856" y="1707829"/>
            <a:ext cx="0" cy="4206240"/>
          </a:xfrm>
          <a:prstGeom prst="line">
            <a:avLst/>
          </a:prstGeom>
          <a:noFill/>
          <a:ln w="28575" cap="flat" cmpd="sng" algn="ctr">
            <a:solidFill>
              <a:schemeClr val="accent3">
                <a:lumMod val="20000"/>
                <a:lumOff val="80000"/>
              </a:schemeClr>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4E651A14-4634-1316-65D4-C86E64AC1C30}"/>
              </a:ext>
            </a:extLst>
          </p:cNvPr>
          <p:cNvCxnSpPr/>
          <p:nvPr/>
        </p:nvCxnSpPr>
        <p:spPr bwMode="auto">
          <a:xfrm flipH="1">
            <a:off x="7883676" y="1707829"/>
            <a:ext cx="0" cy="4206240"/>
          </a:xfrm>
          <a:prstGeom prst="line">
            <a:avLst/>
          </a:prstGeom>
          <a:noFill/>
          <a:ln w="28575" cap="flat" cmpd="sng" algn="ctr">
            <a:solidFill>
              <a:schemeClr val="accent3">
                <a:lumMod val="20000"/>
                <a:lumOff val="80000"/>
              </a:schemeClr>
            </a:solidFill>
            <a:prstDash val="solid"/>
            <a:round/>
            <a:headEnd type="none" w="med" len="med"/>
            <a:tailEnd type="none" w="med" len="med"/>
          </a:ln>
          <a:effectLst/>
        </p:spPr>
      </p:cxnSp>
      <p:sp>
        <p:nvSpPr>
          <p:cNvPr id="80" name="TextBox 79">
            <a:extLst>
              <a:ext uri="{FF2B5EF4-FFF2-40B4-BE49-F238E27FC236}">
                <a16:creationId xmlns:a16="http://schemas.microsoft.com/office/drawing/2014/main" id="{5928F23C-A943-EF59-1A14-2EE92E8F8DB7}"/>
              </a:ext>
            </a:extLst>
          </p:cNvPr>
          <p:cNvSpPr txBox="1"/>
          <p:nvPr/>
        </p:nvSpPr>
        <p:spPr bwMode="auto">
          <a:xfrm>
            <a:off x="595915" y="3778170"/>
            <a:ext cx="11155680" cy="369332"/>
          </a:xfrm>
          <a:prstGeom prst="rect">
            <a:avLst/>
          </a:prstGeom>
          <a:solidFill>
            <a:schemeClr val="tx2"/>
          </a:solidFill>
          <a:ln>
            <a:noFill/>
          </a:ln>
        </p:spPr>
        <p:txBody>
          <a:bodyPr wrap="square" anchor="ctr">
            <a:spAutoFit/>
          </a:bodyPr>
          <a:lstStyle/>
          <a:p>
            <a:pPr algn="ctr"/>
            <a:r>
              <a:rPr lang="en-US">
                <a:solidFill>
                  <a:schemeClr val="bg1"/>
                </a:solidFill>
              </a:rPr>
              <a:t>If </a:t>
            </a:r>
            <a:r>
              <a:rPr lang="en-US" i="1">
                <a:solidFill>
                  <a:schemeClr val="bg1"/>
                </a:solidFill>
              </a:rPr>
              <a:t>KRAS/NRAS/BRAF </a:t>
            </a:r>
            <a:r>
              <a:rPr lang="en-US">
                <a:solidFill>
                  <a:schemeClr val="bg1"/>
                </a:solidFill>
              </a:rPr>
              <a:t>WT</a:t>
            </a:r>
          </a:p>
        </p:txBody>
      </p:sp>
      <p:sp>
        <p:nvSpPr>
          <p:cNvPr id="90" name="TextBox 89">
            <a:extLst>
              <a:ext uri="{FF2B5EF4-FFF2-40B4-BE49-F238E27FC236}">
                <a16:creationId xmlns:a16="http://schemas.microsoft.com/office/drawing/2014/main" id="{28AB2418-98DE-9C69-F6D6-70818BFB2041}"/>
              </a:ext>
            </a:extLst>
          </p:cNvPr>
          <p:cNvSpPr txBox="1"/>
          <p:nvPr/>
        </p:nvSpPr>
        <p:spPr bwMode="auto">
          <a:xfrm>
            <a:off x="495300" y="5891306"/>
            <a:ext cx="11282192" cy="369332"/>
          </a:xfrm>
          <a:prstGeom prst="rect">
            <a:avLst/>
          </a:prstGeom>
          <a:solidFill>
            <a:schemeClr val="accent3">
              <a:lumMod val="20000"/>
              <a:lumOff val="80000"/>
            </a:schemeClr>
          </a:solidFill>
          <a:ln>
            <a:noFill/>
          </a:ln>
        </p:spPr>
        <p:txBody>
          <a:bodyPr wrap="square">
            <a:spAutoFit/>
          </a:bodyPr>
          <a:lstStyle/>
          <a:p>
            <a:pPr algn="ctr"/>
            <a:r>
              <a:rPr lang="en-US" sz="1800" b="1" dirty="0">
                <a:solidFill>
                  <a:schemeClr val="bg1"/>
                </a:solidFill>
              </a:rPr>
              <a:t>Consider biomarker directed therapy, if appropriate</a:t>
            </a:r>
            <a:endParaRPr lang="en-US" b="1" dirty="0">
              <a:solidFill>
                <a:schemeClr val="bg1"/>
              </a:solidFill>
            </a:endParaRPr>
          </a:p>
        </p:txBody>
      </p:sp>
    </p:spTree>
    <p:extLst>
      <p:ext uri="{BB962C8B-B14F-4D97-AF65-F5344CB8AC3E}">
        <p14:creationId xmlns:p14="http://schemas.microsoft.com/office/powerpoint/2010/main" val="4104217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1457023-DE41-402D-A931-2A013B742D40}"/>
              </a:ext>
            </a:extLst>
          </p:cNvPr>
          <p:cNvSpPr>
            <a:spLocks noGrp="1" noChangeArrowheads="1"/>
          </p:cNvSpPr>
          <p:nvPr>
            <p:ph type="title"/>
          </p:nvPr>
        </p:nvSpPr>
        <p:spPr/>
        <p:txBody>
          <a:bodyPr/>
          <a:lstStyle/>
          <a:p>
            <a:r>
              <a:rPr lang="en-US" dirty="0"/>
              <a:t>SUNLIGHT: Efficacy With TAS-102 (Trifluridine–</a:t>
            </a:r>
            <a:r>
              <a:rPr lang="en-US" dirty="0" err="1"/>
              <a:t>Tipiracil</a:t>
            </a:r>
            <a:r>
              <a:rPr lang="en-US" dirty="0"/>
              <a:t>) ± Bevacizumab </a:t>
            </a:r>
            <a:endParaRPr lang="en-US" altLang="en-US" dirty="0"/>
          </a:p>
        </p:txBody>
      </p:sp>
      <p:sp>
        <p:nvSpPr>
          <p:cNvPr id="3" name="Content Placeholder 2">
            <a:extLst>
              <a:ext uri="{FF2B5EF4-FFF2-40B4-BE49-F238E27FC236}">
                <a16:creationId xmlns:a16="http://schemas.microsoft.com/office/drawing/2014/main" id="{924A608D-9AEC-A310-9DB1-E9C282E09F76}"/>
              </a:ext>
            </a:extLst>
          </p:cNvPr>
          <p:cNvSpPr>
            <a:spLocks noGrp="1"/>
          </p:cNvSpPr>
          <p:nvPr>
            <p:ph idx="1"/>
          </p:nvPr>
        </p:nvSpPr>
        <p:spPr/>
        <p:txBody>
          <a:bodyPr/>
          <a:lstStyle/>
          <a:p>
            <a:r>
              <a:rPr lang="en-US" sz="2200" dirty="0"/>
              <a:t>International, open-label, randomized phase III trial in patients with mCRC after 2 prior treatment regimens* with disease progression or intolerance</a:t>
            </a:r>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4" name="Text Box 15">
            <a:extLst>
              <a:ext uri="{FF2B5EF4-FFF2-40B4-BE49-F238E27FC236}">
                <a16:creationId xmlns:a16="http://schemas.microsoft.com/office/drawing/2014/main" id="{ECB4FD5E-5340-C9FE-85A7-C0B8B86DE40B}"/>
              </a:ext>
            </a:extLst>
          </p:cNvPr>
          <p:cNvSpPr txBox="1">
            <a:spLocks noChangeArrowheads="1"/>
          </p:cNvSpPr>
          <p:nvPr/>
        </p:nvSpPr>
        <p:spPr bwMode="auto">
          <a:xfrm>
            <a:off x="412751" y="6355462"/>
            <a:ext cx="4640060"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Tabernero</a:t>
            </a:r>
            <a:r>
              <a:rPr kumimoji="0" lang="it-IT"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ASCO GI 2023. </a:t>
            </a:r>
            <a:r>
              <a:rPr kumimoji="0" lang="it-IT"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Abstr</a:t>
            </a:r>
            <a:r>
              <a:rPr kumimoji="0" lang="it-IT"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4</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Prager. NEJM. 2023;388:1657</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31832" name="Freeform 31831">
            <a:extLst>
              <a:ext uri="{FF2B5EF4-FFF2-40B4-BE49-F238E27FC236}">
                <a16:creationId xmlns:a16="http://schemas.microsoft.com/office/drawing/2014/main" id="{B9237F00-686D-B40F-BA25-E828E2785335}"/>
              </a:ext>
            </a:extLst>
          </p:cNvPr>
          <p:cNvSpPr/>
          <p:nvPr/>
        </p:nvSpPr>
        <p:spPr bwMode="auto">
          <a:xfrm>
            <a:off x="6937579" y="2938596"/>
            <a:ext cx="4812177" cy="1957963"/>
          </a:xfrm>
          <a:custGeom>
            <a:avLst/>
            <a:gdLst>
              <a:gd name="connsiteX0" fmla="*/ 0 w 6350758"/>
              <a:gd name="connsiteY0" fmla="*/ 0 h 2583976"/>
              <a:gd name="connsiteX1" fmla="*/ 327546 w 6350758"/>
              <a:gd name="connsiteY1" fmla="*/ 0 h 2583976"/>
              <a:gd name="connsiteX2" fmla="*/ 354842 w 6350758"/>
              <a:gd name="connsiteY2" fmla="*/ 27296 h 2583976"/>
              <a:gd name="connsiteX3" fmla="*/ 354842 w 6350758"/>
              <a:gd name="connsiteY3" fmla="*/ 81887 h 2583976"/>
              <a:gd name="connsiteX4" fmla="*/ 609600 w 6350758"/>
              <a:gd name="connsiteY4" fmla="*/ 81887 h 2583976"/>
              <a:gd name="connsiteX5" fmla="*/ 609600 w 6350758"/>
              <a:gd name="connsiteY5" fmla="*/ 136478 h 2583976"/>
              <a:gd name="connsiteX6" fmla="*/ 659642 w 6350758"/>
              <a:gd name="connsiteY6" fmla="*/ 136478 h 2583976"/>
              <a:gd name="connsiteX7" fmla="*/ 659642 w 6350758"/>
              <a:gd name="connsiteY7" fmla="*/ 181970 h 2583976"/>
              <a:gd name="connsiteX8" fmla="*/ 705134 w 6350758"/>
              <a:gd name="connsiteY8" fmla="*/ 181970 h 2583976"/>
              <a:gd name="connsiteX9" fmla="*/ 705134 w 6350758"/>
              <a:gd name="connsiteY9" fmla="*/ 259308 h 2583976"/>
              <a:gd name="connsiteX10" fmla="*/ 814316 w 6350758"/>
              <a:gd name="connsiteY10" fmla="*/ 259308 h 2583976"/>
              <a:gd name="connsiteX11" fmla="*/ 814316 w 6350758"/>
              <a:gd name="connsiteY11" fmla="*/ 300251 h 2583976"/>
              <a:gd name="connsiteX12" fmla="*/ 923498 w 6350758"/>
              <a:gd name="connsiteY12" fmla="*/ 300251 h 2583976"/>
              <a:gd name="connsiteX13" fmla="*/ 923498 w 6350758"/>
              <a:gd name="connsiteY13" fmla="*/ 418532 h 2583976"/>
              <a:gd name="connsiteX14" fmla="*/ 1014483 w 6350758"/>
              <a:gd name="connsiteY14" fmla="*/ 418532 h 2583976"/>
              <a:gd name="connsiteX15" fmla="*/ 1014483 w 6350758"/>
              <a:gd name="connsiteY15" fmla="*/ 473123 h 2583976"/>
              <a:gd name="connsiteX16" fmla="*/ 1059976 w 6350758"/>
              <a:gd name="connsiteY16" fmla="*/ 473123 h 2583976"/>
              <a:gd name="connsiteX17" fmla="*/ 1059976 w 6350758"/>
              <a:gd name="connsiteY17" fmla="*/ 541362 h 2583976"/>
              <a:gd name="connsiteX18" fmla="*/ 1160059 w 6350758"/>
              <a:gd name="connsiteY18" fmla="*/ 541362 h 2583976"/>
              <a:gd name="connsiteX19" fmla="*/ 1160059 w 6350758"/>
              <a:gd name="connsiteY19" fmla="*/ 586854 h 2583976"/>
              <a:gd name="connsiteX20" fmla="*/ 1228298 w 6350758"/>
              <a:gd name="connsiteY20" fmla="*/ 586854 h 2583976"/>
              <a:gd name="connsiteX21" fmla="*/ 1228298 w 6350758"/>
              <a:gd name="connsiteY21" fmla="*/ 636896 h 2583976"/>
              <a:gd name="connsiteX22" fmla="*/ 1269242 w 6350758"/>
              <a:gd name="connsiteY22" fmla="*/ 636896 h 2583976"/>
              <a:gd name="connsiteX23" fmla="*/ 1269242 w 6350758"/>
              <a:gd name="connsiteY23" fmla="*/ 700585 h 2583976"/>
              <a:gd name="connsiteX24" fmla="*/ 1323833 w 6350758"/>
              <a:gd name="connsiteY24" fmla="*/ 700585 h 2583976"/>
              <a:gd name="connsiteX25" fmla="*/ 1323833 w 6350758"/>
              <a:gd name="connsiteY25" fmla="*/ 750627 h 2583976"/>
              <a:gd name="connsiteX26" fmla="*/ 1382973 w 6350758"/>
              <a:gd name="connsiteY26" fmla="*/ 750627 h 2583976"/>
              <a:gd name="connsiteX27" fmla="*/ 1382973 w 6350758"/>
              <a:gd name="connsiteY27" fmla="*/ 814317 h 2583976"/>
              <a:gd name="connsiteX28" fmla="*/ 1433015 w 6350758"/>
              <a:gd name="connsiteY28" fmla="*/ 814317 h 2583976"/>
              <a:gd name="connsiteX29" fmla="*/ 1433015 w 6350758"/>
              <a:gd name="connsiteY29" fmla="*/ 868908 h 2583976"/>
              <a:gd name="connsiteX30" fmla="*/ 1546746 w 6350758"/>
              <a:gd name="connsiteY30" fmla="*/ 868908 h 2583976"/>
              <a:gd name="connsiteX31" fmla="*/ 1546746 w 6350758"/>
              <a:gd name="connsiteY31" fmla="*/ 909851 h 2583976"/>
              <a:gd name="connsiteX32" fmla="*/ 1605886 w 6350758"/>
              <a:gd name="connsiteY32" fmla="*/ 909851 h 2583976"/>
              <a:gd name="connsiteX33" fmla="*/ 1605886 w 6350758"/>
              <a:gd name="connsiteY33" fmla="*/ 964442 h 2583976"/>
              <a:gd name="connsiteX34" fmla="*/ 1669576 w 6350758"/>
              <a:gd name="connsiteY34" fmla="*/ 964442 h 2583976"/>
              <a:gd name="connsiteX35" fmla="*/ 1669576 w 6350758"/>
              <a:gd name="connsiteY35" fmla="*/ 1019033 h 2583976"/>
              <a:gd name="connsiteX36" fmla="*/ 1733265 w 6350758"/>
              <a:gd name="connsiteY36" fmla="*/ 1019033 h 2583976"/>
              <a:gd name="connsiteX37" fmla="*/ 1733265 w 6350758"/>
              <a:gd name="connsiteY37" fmla="*/ 1082723 h 2583976"/>
              <a:gd name="connsiteX38" fmla="*/ 1828800 w 6350758"/>
              <a:gd name="connsiteY38" fmla="*/ 1082723 h 2583976"/>
              <a:gd name="connsiteX39" fmla="*/ 1828800 w 6350758"/>
              <a:gd name="connsiteY39" fmla="*/ 1132765 h 2583976"/>
              <a:gd name="connsiteX40" fmla="*/ 1956179 w 6350758"/>
              <a:gd name="connsiteY40" fmla="*/ 1132765 h 2583976"/>
              <a:gd name="connsiteX41" fmla="*/ 1956179 w 6350758"/>
              <a:gd name="connsiteY41" fmla="*/ 1173708 h 2583976"/>
              <a:gd name="connsiteX42" fmla="*/ 2001671 w 6350758"/>
              <a:gd name="connsiteY42" fmla="*/ 1173708 h 2583976"/>
              <a:gd name="connsiteX43" fmla="*/ 2001671 w 6350758"/>
              <a:gd name="connsiteY43" fmla="*/ 1241947 h 2583976"/>
              <a:gd name="connsiteX44" fmla="*/ 2065361 w 6350758"/>
              <a:gd name="connsiteY44" fmla="*/ 1241947 h 2583976"/>
              <a:gd name="connsiteX45" fmla="*/ 2065361 w 6350758"/>
              <a:gd name="connsiteY45" fmla="*/ 1342030 h 2583976"/>
              <a:gd name="connsiteX46" fmla="*/ 2156346 w 6350758"/>
              <a:gd name="connsiteY46" fmla="*/ 1342030 h 2583976"/>
              <a:gd name="connsiteX47" fmla="*/ 2156346 w 6350758"/>
              <a:gd name="connsiteY47" fmla="*/ 1387523 h 2583976"/>
              <a:gd name="connsiteX48" fmla="*/ 2210937 w 6350758"/>
              <a:gd name="connsiteY48" fmla="*/ 1392072 h 2583976"/>
              <a:gd name="connsiteX49" fmla="*/ 2292824 w 6350758"/>
              <a:gd name="connsiteY49" fmla="*/ 1392072 h 2583976"/>
              <a:gd name="connsiteX50" fmla="*/ 2292824 w 6350758"/>
              <a:gd name="connsiteY50" fmla="*/ 1455762 h 2583976"/>
              <a:gd name="connsiteX51" fmla="*/ 2365612 w 6350758"/>
              <a:gd name="connsiteY51" fmla="*/ 1455762 h 2583976"/>
              <a:gd name="connsiteX52" fmla="*/ 2365612 w 6350758"/>
              <a:gd name="connsiteY52" fmla="*/ 1505803 h 2583976"/>
              <a:gd name="connsiteX53" fmla="*/ 2483892 w 6350758"/>
              <a:gd name="connsiteY53" fmla="*/ 1505803 h 2583976"/>
              <a:gd name="connsiteX54" fmla="*/ 2483892 w 6350758"/>
              <a:gd name="connsiteY54" fmla="*/ 1551296 h 2583976"/>
              <a:gd name="connsiteX55" fmla="*/ 2588525 w 6350758"/>
              <a:gd name="connsiteY55" fmla="*/ 1551296 h 2583976"/>
              <a:gd name="connsiteX56" fmla="*/ 2588525 w 6350758"/>
              <a:gd name="connsiteY56" fmla="*/ 1596788 h 2583976"/>
              <a:gd name="connsiteX57" fmla="*/ 2665862 w 6350758"/>
              <a:gd name="connsiteY57" fmla="*/ 1596788 h 2583976"/>
              <a:gd name="connsiteX58" fmla="*/ 2665862 w 6350758"/>
              <a:gd name="connsiteY58" fmla="*/ 1651379 h 2583976"/>
              <a:gd name="connsiteX59" fmla="*/ 2784143 w 6350758"/>
              <a:gd name="connsiteY59" fmla="*/ 1651379 h 2583976"/>
              <a:gd name="connsiteX60" fmla="*/ 2784143 w 6350758"/>
              <a:gd name="connsiteY60" fmla="*/ 1710520 h 2583976"/>
              <a:gd name="connsiteX61" fmla="*/ 2884227 w 6350758"/>
              <a:gd name="connsiteY61" fmla="*/ 1710520 h 2583976"/>
              <a:gd name="connsiteX62" fmla="*/ 2884227 w 6350758"/>
              <a:gd name="connsiteY62" fmla="*/ 1760562 h 2583976"/>
              <a:gd name="connsiteX63" fmla="*/ 2979761 w 6350758"/>
              <a:gd name="connsiteY63" fmla="*/ 1760562 h 2583976"/>
              <a:gd name="connsiteX64" fmla="*/ 2979761 w 6350758"/>
              <a:gd name="connsiteY64" fmla="*/ 1796956 h 2583976"/>
              <a:gd name="connsiteX65" fmla="*/ 3066197 w 6350758"/>
              <a:gd name="connsiteY65" fmla="*/ 1796956 h 2583976"/>
              <a:gd name="connsiteX66" fmla="*/ 3066197 w 6350758"/>
              <a:gd name="connsiteY66" fmla="*/ 1842448 h 2583976"/>
              <a:gd name="connsiteX67" fmla="*/ 3211773 w 6350758"/>
              <a:gd name="connsiteY67" fmla="*/ 1842448 h 2583976"/>
              <a:gd name="connsiteX68" fmla="*/ 3211773 w 6350758"/>
              <a:gd name="connsiteY68" fmla="*/ 1892490 h 2583976"/>
              <a:gd name="connsiteX69" fmla="*/ 3311857 w 6350758"/>
              <a:gd name="connsiteY69" fmla="*/ 1892490 h 2583976"/>
              <a:gd name="connsiteX70" fmla="*/ 3370997 w 6350758"/>
              <a:gd name="connsiteY70" fmla="*/ 1892490 h 2583976"/>
              <a:gd name="connsiteX71" fmla="*/ 3370997 w 6350758"/>
              <a:gd name="connsiteY71" fmla="*/ 1947081 h 2583976"/>
              <a:gd name="connsiteX72" fmla="*/ 3516573 w 6350758"/>
              <a:gd name="connsiteY72" fmla="*/ 1947081 h 2583976"/>
              <a:gd name="connsiteX73" fmla="*/ 3516573 w 6350758"/>
              <a:gd name="connsiteY73" fmla="*/ 1947081 h 2583976"/>
              <a:gd name="connsiteX74" fmla="*/ 3516573 w 6350758"/>
              <a:gd name="connsiteY74" fmla="*/ 1997123 h 2583976"/>
              <a:gd name="connsiteX75" fmla="*/ 3630304 w 6350758"/>
              <a:gd name="connsiteY75" fmla="*/ 1997123 h 2583976"/>
              <a:gd name="connsiteX76" fmla="*/ 3630304 w 6350758"/>
              <a:gd name="connsiteY76" fmla="*/ 2038066 h 2583976"/>
              <a:gd name="connsiteX77" fmla="*/ 3721289 w 6350758"/>
              <a:gd name="connsiteY77" fmla="*/ 2038066 h 2583976"/>
              <a:gd name="connsiteX78" fmla="*/ 3721289 w 6350758"/>
              <a:gd name="connsiteY78" fmla="*/ 2083559 h 2583976"/>
              <a:gd name="connsiteX79" fmla="*/ 3889612 w 6350758"/>
              <a:gd name="connsiteY79" fmla="*/ 2083559 h 2583976"/>
              <a:gd name="connsiteX80" fmla="*/ 3889612 w 6350758"/>
              <a:gd name="connsiteY80" fmla="*/ 2129051 h 2583976"/>
              <a:gd name="connsiteX81" fmla="*/ 3998794 w 6350758"/>
              <a:gd name="connsiteY81" fmla="*/ 2129051 h 2583976"/>
              <a:gd name="connsiteX82" fmla="*/ 3998794 w 6350758"/>
              <a:gd name="connsiteY82" fmla="*/ 2169994 h 2583976"/>
              <a:gd name="connsiteX83" fmla="*/ 4117074 w 6350758"/>
              <a:gd name="connsiteY83" fmla="*/ 2169994 h 2583976"/>
              <a:gd name="connsiteX84" fmla="*/ 4117074 w 6350758"/>
              <a:gd name="connsiteY84" fmla="*/ 2169994 h 2583976"/>
              <a:gd name="connsiteX85" fmla="*/ 4230806 w 6350758"/>
              <a:gd name="connsiteY85" fmla="*/ 2169994 h 2583976"/>
              <a:gd name="connsiteX86" fmla="*/ 4230806 w 6350758"/>
              <a:gd name="connsiteY86" fmla="*/ 2251881 h 2583976"/>
              <a:gd name="connsiteX87" fmla="*/ 4358185 w 6350758"/>
              <a:gd name="connsiteY87" fmla="*/ 2251881 h 2583976"/>
              <a:gd name="connsiteX88" fmla="*/ 4358185 w 6350758"/>
              <a:gd name="connsiteY88" fmla="*/ 2292824 h 2583976"/>
              <a:gd name="connsiteX89" fmla="*/ 4435522 w 6350758"/>
              <a:gd name="connsiteY89" fmla="*/ 2292824 h 2583976"/>
              <a:gd name="connsiteX90" fmla="*/ 4435522 w 6350758"/>
              <a:gd name="connsiteY90" fmla="*/ 2333767 h 2583976"/>
              <a:gd name="connsiteX91" fmla="*/ 4594746 w 6350758"/>
              <a:gd name="connsiteY91" fmla="*/ 2333767 h 2583976"/>
              <a:gd name="connsiteX92" fmla="*/ 4594746 w 6350758"/>
              <a:gd name="connsiteY92" fmla="*/ 2333767 h 2583976"/>
              <a:gd name="connsiteX93" fmla="*/ 4622042 w 6350758"/>
              <a:gd name="connsiteY93" fmla="*/ 2361063 h 2583976"/>
              <a:gd name="connsiteX94" fmla="*/ 4622042 w 6350758"/>
              <a:gd name="connsiteY94" fmla="*/ 2420203 h 2583976"/>
              <a:gd name="connsiteX95" fmla="*/ 5049671 w 6350758"/>
              <a:gd name="connsiteY95" fmla="*/ 2420203 h 2583976"/>
              <a:gd name="connsiteX96" fmla="*/ 5049671 w 6350758"/>
              <a:gd name="connsiteY96" fmla="*/ 2483893 h 2583976"/>
              <a:gd name="connsiteX97" fmla="*/ 5263486 w 6350758"/>
              <a:gd name="connsiteY97" fmla="*/ 2483893 h 2583976"/>
              <a:gd name="connsiteX98" fmla="*/ 5263486 w 6350758"/>
              <a:gd name="connsiteY98" fmla="*/ 2529385 h 2583976"/>
              <a:gd name="connsiteX99" fmla="*/ 5359021 w 6350758"/>
              <a:gd name="connsiteY99" fmla="*/ 2529385 h 2583976"/>
              <a:gd name="connsiteX100" fmla="*/ 5359021 w 6350758"/>
              <a:gd name="connsiteY100" fmla="*/ 2583976 h 2583976"/>
              <a:gd name="connsiteX101" fmla="*/ 6350758 w 6350758"/>
              <a:gd name="connsiteY101" fmla="*/ 2583976 h 258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350758" h="2583976">
                <a:moveTo>
                  <a:pt x="0" y="0"/>
                </a:moveTo>
                <a:lnTo>
                  <a:pt x="327546" y="0"/>
                </a:lnTo>
                <a:lnTo>
                  <a:pt x="354842" y="27296"/>
                </a:lnTo>
                <a:lnTo>
                  <a:pt x="354842" y="81887"/>
                </a:lnTo>
                <a:lnTo>
                  <a:pt x="609600" y="81887"/>
                </a:lnTo>
                <a:lnTo>
                  <a:pt x="609600" y="136478"/>
                </a:lnTo>
                <a:lnTo>
                  <a:pt x="659642" y="136478"/>
                </a:lnTo>
                <a:lnTo>
                  <a:pt x="659642" y="181970"/>
                </a:lnTo>
                <a:lnTo>
                  <a:pt x="705134" y="181970"/>
                </a:lnTo>
                <a:lnTo>
                  <a:pt x="705134" y="259308"/>
                </a:lnTo>
                <a:lnTo>
                  <a:pt x="814316" y="259308"/>
                </a:lnTo>
                <a:lnTo>
                  <a:pt x="814316" y="300251"/>
                </a:lnTo>
                <a:lnTo>
                  <a:pt x="923498" y="300251"/>
                </a:lnTo>
                <a:lnTo>
                  <a:pt x="923498" y="418532"/>
                </a:lnTo>
                <a:lnTo>
                  <a:pt x="1014483" y="418532"/>
                </a:lnTo>
                <a:lnTo>
                  <a:pt x="1014483" y="473123"/>
                </a:lnTo>
                <a:lnTo>
                  <a:pt x="1059976" y="473123"/>
                </a:lnTo>
                <a:lnTo>
                  <a:pt x="1059976" y="541362"/>
                </a:lnTo>
                <a:lnTo>
                  <a:pt x="1160059" y="541362"/>
                </a:lnTo>
                <a:lnTo>
                  <a:pt x="1160059" y="586854"/>
                </a:lnTo>
                <a:lnTo>
                  <a:pt x="1228298" y="586854"/>
                </a:lnTo>
                <a:lnTo>
                  <a:pt x="1228298" y="636896"/>
                </a:lnTo>
                <a:lnTo>
                  <a:pt x="1269242" y="636896"/>
                </a:lnTo>
                <a:lnTo>
                  <a:pt x="1269242" y="700585"/>
                </a:lnTo>
                <a:lnTo>
                  <a:pt x="1323833" y="700585"/>
                </a:lnTo>
                <a:lnTo>
                  <a:pt x="1323833" y="750627"/>
                </a:lnTo>
                <a:lnTo>
                  <a:pt x="1382973" y="750627"/>
                </a:lnTo>
                <a:lnTo>
                  <a:pt x="1382973" y="814317"/>
                </a:lnTo>
                <a:lnTo>
                  <a:pt x="1433015" y="814317"/>
                </a:lnTo>
                <a:lnTo>
                  <a:pt x="1433015" y="868908"/>
                </a:lnTo>
                <a:lnTo>
                  <a:pt x="1546746" y="868908"/>
                </a:lnTo>
                <a:lnTo>
                  <a:pt x="1546746" y="909851"/>
                </a:lnTo>
                <a:lnTo>
                  <a:pt x="1605886" y="909851"/>
                </a:lnTo>
                <a:lnTo>
                  <a:pt x="1605886" y="964442"/>
                </a:lnTo>
                <a:lnTo>
                  <a:pt x="1669576" y="964442"/>
                </a:lnTo>
                <a:lnTo>
                  <a:pt x="1669576" y="1019033"/>
                </a:lnTo>
                <a:lnTo>
                  <a:pt x="1733265" y="1019033"/>
                </a:lnTo>
                <a:lnTo>
                  <a:pt x="1733265" y="1082723"/>
                </a:lnTo>
                <a:lnTo>
                  <a:pt x="1828800" y="1082723"/>
                </a:lnTo>
                <a:lnTo>
                  <a:pt x="1828800" y="1132765"/>
                </a:lnTo>
                <a:lnTo>
                  <a:pt x="1956179" y="1132765"/>
                </a:lnTo>
                <a:lnTo>
                  <a:pt x="1956179" y="1173708"/>
                </a:lnTo>
                <a:lnTo>
                  <a:pt x="2001671" y="1173708"/>
                </a:lnTo>
                <a:lnTo>
                  <a:pt x="2001671" y="1241947"/>
                </a:lnTo>
                <a:lnTo>
                  <a:pt x="2065361" y="1241947"/>
                </a:lnTo>
                <a:lnTo>
                  <a:pt x="2065361" y="1342030"/>
                </a:lnTo>
                <a:lnTo>
                  <a:pt x="2156346" y="1342030"/>
                </a:lnTo>
                <a:lnTo>
                  <a:pt x="2156346" y="1387523"/>
                </a:lnTo>
                <a:lnTo>
                  <a:pt x="2210937" y="1392072"/>
                </a:lnTo>
                <a:lnTo>
                  <a:pt x="2292824" y="1392072"/>
                </a:lnTo>
                <a:lnTo>
                  <a:pt x="2292824" y="1455762"/>
                </a:lnTo>
                <a:lnTo>
                  <a:pt x="2365612" y="1455762"/>
                </a:lnTo>
                <a:lnTo>
                  <a:pt x="2365612" y="1505803"/>
                </a:lnTo>
                <a:lnTo>
                  <a:pt x="2483892" y="1505803"/>
                </a:lnTo>
                <a:lnTo>
                  <a:pt x="2483892" y="1551296"/>
                </a:lnTo>
                <a:lnTo>
                  <a:pt x="2588525" y="1551296"/>
                </a:lnTo>
                <a:lnTo>
                  <a:pt x="2588525" y="1596788"/>
                </a:lnTo>
                <a:lnTo>
                  <a:pt x="2665862" y="1596788"/>
                </a:lnTo>
                <a:lnTo>
                  <a:pt x="2665862" y="1651379"/>
                </a:lnTo>
                <a:lnTo>
                  <a:pt x="2784143" y="1651379"/>
                </a:lnTo>
                <a:lnTo>
                  <a:pt x="2784143" y="1710520"/>
                </a:lnTo>
                <a:lnTo>
                  <a:pt x="2884227" y="1710520"/>
                </a:lnTo>
                <a:lnTo>
                  <a:pt x="2884227" y="1760562"/>
                </a:lnTo>
                <a:lnTo>
                  <a:pt x="2979761" y="1760562"/>
                </a:lnTo>
                <a:lnTo>
                  <a:pt x="2979761" y="1796956"/>
                </a:lnTo>
                <a:lnTo>
                  <a:pt x="3066197" y="1796956"/>
                </a:lnTo>
                <a:lnTo>
                  <a:pt x="3066197" y="1842448"/>
                </a:lnTo>
                <a:lnTo>
                  <a:pt x="3211773" y="1842448"/>
                </a:lnTo>
                <a:lnTo>
                  <a:pt x="3211773" y="1892490"/>
                </a:lnTo>
                <a:lnTo>
                  <a:pt x="3311857" y="1892490"/>
                </a:lnTo>
                <a:lnTo>
                  <a:pt x="3370997" y="1892490"/>
                </a:lnTo>
                <a:lnTo>
                  <a:pt x="3370997" y="1947081"/>
                </a:lnTo>
                <a:lnTo>
                  <a:pt x="3516573" y="1947081"/>
                </a:lnTo>
                <a:lnTo>
                  <a:pt x="3516573" y="1947081"/>
                </a:lnTo>
                <a:lnTo>
                  <a:pt x="3516573" y="1997123"/>
                </a:lnTo>
                <a:lnTo>
                  <a:pt x="3630304" y="1997123"/>
                </a:lnTo>
                <a:lnTo>
                  <a:pt x="3630304" y="2038066"/>
                </a:lnTo>
                <a:lnTo>
                  <a:pt x="3721289" y="2038066"/>
                </a:lnTo>
                <a:lnTo>
                  <a:pt x="3721289" y="2083559"/>
                </a:lnTo>
                <a:lnTo>
                  <a:pt x="3889612" y="2083559"/>
                </a:lnTo>
                <a:lnTo>
                  <a:pt x="3889612" y="2129051"/>
                </a:lnTo>
                <a:lnTo>
                  <a:pt x="3998794" y="2129051"/>
                </a:lnTo>
                <a:lnTo>
                  <a:pt x="3998794" y="2169994"/>
                </a:lnTo>
                <a:lnTo>
                  <a:pt x="4117074" y="2169994"/>
                </a:lnTo>
                <a:lnTo>
                  <a:pt x="4117074" y="2169994"/>
                </a:lnTo>
                <a:lnTo>
                  <a:pt x="4230806" y="2169994"/>
                </a:lnTo>
                <a:lnTo>
                  <a:pt x="4230806" y="2251881"/>
                </a:lnTo>
                <a:lnTo>
                  <a:pt x="4358185" y="2251881"/>
                </a:lnTo>
                <a:lnTo>
                  <a:pt x="4358185" y="2292824"/>
                </a:lnTo>
                <a:lnTo>
                  <a:pt x="4435522" y="2292824"/>
                </a:lnTo>
                <a:lnTo>
                  <a:pt x="4435522" y="2333767"/>
                </a:lnTo>
                <a:lnTo>
                  <a:pt x="4594746" y="2333767"/>
                </a:lnTo>
                <a:lnTo>
                  <a:pt x="4594746" y="2333767"/>
                </a:lnTo>
                <a:lnTo>
                  <a:pt x="4622042" y="2361063"/>
                </a:lnTo>
                <a:lnTo>
                  <a:pt x="4622042" y="2420203"/>
                </a:lnTo>
                <a:lnTo>
                  <a:pt x="5049671" y="2420203"/>
                </a:lnTo>
                <a:lnTo>
                  <a:pt x="5049671" y="2483893"/>
                </a:lnTo>
                <a:lnTo>
                  <a:pt x="5263486" y="2483893"/>
                </a:lnTo>
                <a:lnTo>
                  <a:pt x="5263486" y="2529385"/>
                </a:lnTo>
                <a:lnTo>
                  <a:pt x="5359021" y="2529385"/>
                </a:lnTo>
                <a:lnTo>
                  <a:pt x="5359021" y="2583976"/>
                </a:lnTo>
                <a:lnTo>
                  <a:pt x="6350758" y="2583976"/>
                </a:lnTo>
              </a:path>
            </a:pathLst>
          </a:custGeom>
          <a:noFill/>
          <a:ln w="28575">
            <a:solidFill>
              <a:srgbClr val="E1471D"/>
            </a:solidFill>
            <a:miter lim="800000"/>
            <a:headEnd/>
            <a:tailEnd/>
          </a:ln>
        </p:spPr>
        <p:txBody>
          <a:bodyPr rtlCol="0" anchor="ctr"/>
          <a:lstStyle/>
          <a:p>
            <a:pPr algn="ctr"/>
            <a:endParaRPr lang="en-US"/>
          </a:p>
        </p:txBody>
      </p:sp>
      <p:sp>
        <p:nvSpPr>
          <p:cNvPr id="19" name="TextBox 18">
            <a:extLst>
              <a:ext uri="{FF2B5EF4-FFF2-40B4-BE49-F238E27FC236}">
                <a16:creationId xmlns:a16="http://schemas.microsoft.com/office/drawing/2014/main" id="{893EAB44-3C56-888F-C57C-DBF2090968FC}"/>
              </a:ext>
            </a:extLst>
          </p:cNvPr>
          <p:cNvSpPr txBox="1"/>
          <p:nvPr/>
        </p:nvSpPr>
        <p:spPr bwMode="auto">
          <a:xfrm>
            <a:off x="7005711" y="4582191"/>
            <a:ext cx="26837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a:solidFill>
                  <a:schemeClr val="bg1"/>
                </a:solidFill>
                <a:latin typeface="Calibri" panose="020F0502020204030204" pitchFamily="34" charset="0"/>
              </a:rPr>
              <a:t>HR 0.61 (95% CI 0.49-0.77)</a:t>
            </a:r>
            <a:br>
              <a:rPr lang="en-US" b="0">
                <a:solidFill>
                  <a:schemeClr val="bg1"/>
                </a:solidFill>
                <a:latin typeface="Calibri" panose="020F0502020204030204" pitchFamily="34" charset="0"/>
              </a:rPr>
            </a:br>
            <a:r>
              <a:rPr lang="en-US" b="0" i="1">
                <a:solidFill>
                  <a:schemeClr val="bg1"/>
                </a:solidFill>
                <a:latin typeface="Calibri" panose="020F0502020204030204" pitchFamily="34" charset="0"/>
              </a:rPr>
              <a:t>P </a:t>
            </a:r>
            <a:r>
              <a:rPr lang="en-US" b="0">
                <a:solidFill>
                  <a:schemeClr val="bg1"/>
                </a:solidFill>
                <a:latin typeface="Calibri" panose="020F0502020204030204" pitchFamily="34" charset="0"/>
              </a:rPr>
              <a:t>&lt;.001</a:t>
            </a:r>
          </a:p>
        </p:txBody>
      </p:sp>
      <p:sp>
        <p:nvSpPr>
          <p:cNvPr id="21" name="Freeform 20">
            <a:extLst>
              <a:ext uri="{FF2B5EF4-FFF2-40B4-BE49-F238E27FC236}">
                <a16:creationId xmlns:a16="http://schemas.microsoft.com/office/drawing/2014/main" id="{6E690C07-0DED-DA3A-6572-8A8668DE5760}"/>
              </a:ext>
            </a:extLst>
          </p:cNvPr>
          <p:cNvSpPr/>
          <p:nvPr/>
        </p:nvSpPr>
        <p:spPr bwMode="auto">
          <a:xfrm>
            <a:off x="6930871" y="2847480"/>
            <a:ext cx="5099779" cy="2384474"/>
          </a:xfrm>
          <a:custGeom>
            <a:avLst/>
            <a:gdLst>
              <a:gd name="connsiteX0" fmla="*/ 0 w 6730314"/>
              <a:gd name="connsiteY0" fmla="*/ 0 h 3146854"/>
              <a:gd name="connsiteX1" fmla="*/ 0 w 6730314"/>
              <a:gd name="connsiteY1" fmla="*/ 3146854 h 3146854"/>
              <a:gd name="connsiteX2" fmla="*/ 6730314 w 6730314"/>
              <a:gd name="connsiteY2" fmla="*/ 3146854 h 3146854"/>
            </a:gdLst>
            <a:ahLst/>
            <a:cxnLst>
              <a:cxn ang="0">
                <a:pos x="connsiteX0" y="connsiteY0"/>
              </a:cxn>
              <a:cxn ang="0">
                <a:pos x="connsiteX1" y="connsiteY1"/>
              </a:cxn>
              <a:cxn ang="0">
                <a:pos x="connsiteX2" y="connsiteY2"/>
              </a:cxn>
            </a:cxnLst>
            <a:rect l="l" t="t" r="r" b="b"/>
            <a:pathLst>
              <a:path w="6730314" h="3146854">
                <a:moveTo>
                  <a:pt x="0" y="0"/>
                </a:moveTo>
                <a:lnTo>
                  <a:pt x="0" y="3146854"/>
                </a:lnTo>
                <a:lnTo>
                  <a:pt x="6730314" y="3146854"/>
                </a:lnTo>
              </a:path>
            </a:pathLst>
          </a:custGeom>
          <a:noFill/>
          <a:ln w="28575">
            <a:solidFill>
              <a:schemeClr val="bg1"/>
            </a:solidFill>
            <a:miter lim="800000"/>
            <a:headEnd/>
            <a:tailEnd/>
          </a:ln>
        </p:spPr>
        <p:txBody>
          <a:bodyPr rtlCol="0" anchor="ctr"/>
          <a:lstStyle/>
          <a:p>
            <a:pPr algn="ctr"/>
            <a:endParaRPr lang="en-US"/>
          </a:p>
        </p:txBody>
      </p:sp>
      <p:sp>
        <p:nvSpPr>
          <p:cNvPr id="22" name="TextBox 21">
            <a:extLst>
              <a:ext uri="{FF2B5EF4-FFF2-40B4-BE49-F238E27FC236}">
                <a16:creationId xmlns:a16="http://schemas.microsoft.com/office/drawing/2014/main" id="{3ABA9F17-E3E5-C0B4-043C-548A5B810672}"/>
              </a:ext>
            </a:extLst>
          </p:cNvPr>
          <p:cNvSpPr txBox="1"/>
          <p:nvPr/>
        </p:nvSpPr>
        <p:spPr bwMode="auto">
          <a:xfrm rot="16200000">
            <a:off x="5363382" y="3904583"/>
            <a:ext cx="21622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Survival Probability (%)</a:t>
            </a:r>
          </a:p>
        </p:txBody>
      </p:sp>
      <p:sp>
        <p:nvSpPr>
          <p:cNvPr id="23" name="TextBox 22">
            <a:extLst>
              <a:ext uri="{FF2B5EF4-FFF2-40B4-BE49-F238E27FC236}">
                <a16:creationId xmlns:a16="http://schemas.microsoft.com/office/drawing/2014/main" id="{FF5BB609-A443-8214-B549-242B7B366AE9}"/>
              </a:ext>
            </a:extLst>
          </p:cNvPr>
          <p:cNvSpPr txBox="1"/>
          <p:nvPr/>
        </p:nvSpPr>
        <p:spPr bwMode="auto">
          <a:xfrm>
            <a:off x="9203504" y="5441160"/>
            <a:ext cx="474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a:solidFill>
                  <a:schemeClr val="bg1"/>
                </a:solidFill>
                <a:latin typeface="Calibri" panose="020F0502020204030204" pitchFamily="34" charset="0"/>
              </a:rPr>
              <a:t>Mo</a:t>
            </a:r>
          </a:p>
        </p:txBody>
      </p:sp>
      <p:grpSp>
        <p:nvGrpSpPr>
          <p:cNvPr id="30" name="Group 29">
            <a:extLst>
              <a:ext uri="{FF2B5EF4-FFF2-40B4-BE49-F238E27FC236}">
                <a16:creationId xmlns:a16="http://schemas.microsoft.com/office/drawing/2014/main" id="{4D5BEDC3-84B0-67DD-128B-76838DF37AB0}"/>
              </a:ext>
            </a:extLst>
          </p:cNvPr>
          <p:cNvGrpSpPr/>
          <p:nvPr/>
        </p:nvGrpSpPr>
        <p:grpSpPr>
          <a:xfrm>
            <a:off x="6546301" y="2806822"/>
            <a:ext cx="376784" cy="2553096"/>
            <a:chOff x="2683376" y="1445628"/>
            <a:chExt cx="497252" cy="3369388"/>
          </a:xfrm>
        </p:grpSpPr>
        <p:sp>
          <p:nvSpPr>
            <p:cNvPr id="24" name="TextBox 23">
              <a:extLst>
                <a:ext uri="{FF2B5EF4-FFF2-40B4-BE49-F238E27FC236}">
                  <a16:creationId xmlns:a16="http://schemas.microsoft.com/office/drawing/2014/main" id="{7174EF91-10C7-C2B3-6CA3-1B7241E1AC60}"/>
                </a:ext>
              </a:extLst>
            </p:cNvPr>
            <p:cNvSpPr txBox="1"/>
            <p:nvPr/>
          </p:nvSpPr>
          <p:spPr bwMode="auto">
            <a:xfrm>
              <a:off x="2683376" y="1445628"/>
              <a:ext cx="4972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a:solidFill>
                    <a:schemeClr val="bg1"/>
                  </a:solidFill>
                  <a:latin typeface="Calibri" panose="020F0502020204030204" pitchFamily="34" charset="0"/>
                </a:rPr>
                <a:t>100</a:t>
              </a:r>
            </a:p>
          </p:txBody>
        </p:sp>
        <p:sp>
          <p:nvSpPr>
            <p:cNvPr id="25" name="TextBox 24">
              <a:extLst>
                <a:ext uri="{FF2B5EF4-FFF2-40B4-BE49-F238E27FC236}">
                  <a16:creationId xmlns:a16="http://schemas.microsoft.com/office/drawing/2014/main" id="{33F0F966-5C78-4F1E-4C94-EF22D936B2AF}"/>
                </a:ext>
              </a:extLst>
            </p:cNvPr>
            <p:cNvSpPr txBox="1"/>
            <p:nvPr/>
          </p:nvSpPr>
          <p:spPr bwMode="auto">
            <a:xfrm>
              <a:off x="2787572" y="265796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a:solidFill>
                    <a:schemeClr val="bg1"/>
                  </a:solidFill>
                  <a:latin typeface="Calibri" panose="020F0502020204030204" pitchFamily="34" charset="0"/>
                </a:rPr>
                <a:t>60</a:t>
              </a:r>
            </a:p>
          </p:txBody>
        </p:sp>
        <p:sp>
          <p:nvSpPr>
            <p:cNvPr id="26" name="TextBox 25">
              <a:extLst>
                <a:ext uri="{FF2B5EF4-FFF2-40B4-BE49-F238E27FC236}">
                  <a16:creationId xmlns:a16="http://schemas.microsoft.com/office/drawing/2014/main" id="{C38E5E7B-377A-D3A1-6EE3-545617FDF2C2}"/>
                </a:ext>
              </a:extLst>
            </p:cNvPr>
            <p:cNvSpPr txBox="1"/>
            <p:nvPr/>
          </p:nvSpPr>
          <p:spPr bwMode="auto">
            <a:xfrm>
              <a:off x="2787572" y="2051795"/>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a:solidFill>
                    <a:schemeClr val="bg1"/>
                  </a:solidFill>
                  <a:latin typeface="Calibri" panose="020F0502020204030204" pitchFamily="34" charset="0"/>
                </a:rPr>
                <a:t>80</a:t>
              </a:r>
            </a:p>
          </p:txBody>
        </p:sp>
        <p:sp>
          <p:nvSpPr>
            <p:cNvPr id="27" name="TextBox 26">
              <a:extLst>
                <a:ext uri="{FF2B5EF4-FFF2-40B4-BE49-F238E27FC236}">
                  <a16:creationId xmlns:a16="http://schemas.microsoft.com/office/drawing/2014/main" id="{93B31A7C-D409-C32B-87C6-D82DC660040C}"/>
                </a:ext>
              </a:extLst>
            </p:cNvPr>
            <p:cNvSpPr txBox="1"/>
            <p:nvPr/>
          </p:nvSpPr>
          <p:spPr bwMode="auto">
            <a:xfrm>
              <a:off x="2787572" y="3264129"/>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a:solidFill>
                    <a:schemeClr val="bg1"/>
                  </a:solidFill>
                  <a:latin typeface="Calibri" panose="020F0502020204030204" pitchFamily="34" charset="0"/>
                </a:rPr>
                <a:t>40</a:t>
              </a:r>
            </a:p>
          </p:txBody>
        </p:sp>
        <p:sp>
          <p:nvSpPr>
            <p:cNvPr id="28" name="TextBox 27">
              <a:extLst>
                <a:ext uri="{FF2B5EF4-FFF2-40B4-BE49-F238E27FC236}">
                  <a16:creationId xmlns:a16="http://schemas.microsoft.com/office/drawing/2014/main" id="{7A25B4A7-2246-A1A1-E682-0C1917F77842}"/>
                </a:ext>
              </a:extLst>
            </p:cNvPr>
            <p:cNvSpPr txBox="1"/>
            <p:nvPr/>
          </p:nvSpPr>
          <p:spPr bwMode="auto">
            <a:xfrm>
              <a:off x="2891767" y="4476462"/>
              <a:ext cx="2888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a:solidFill>
                    <a:schemeClr val="bg1"/>
                  </a:solidFill>
                  <a:latin typeface="Calibri" panose="020F0502020204030204" pitchFamily="34" charset="0"/>
                </a:rPr>
                <a:t>0</a:t>
              </a:r>
            </a:p>
          </p:txBody>
        </p:sp>
        <p:sp>
          <p:nvSpPr>
            <p:cNvPr id="29" name="TextBox 28">
              <a:extLst>
                <a:ext uri="{FF2B5EF4-FFF2-40B4-BE49-F238E27FC236}">
                  <a16:creationId xmlns:a16="http://schemas.microsoft.com/office/drawing/2014/main" id="{42247599-1191-A7F8-F01B-C8FD5FE9AE3E}"/>
                </a:ext>
              </a:extLst>
            </p:cNvPr>
            <p:cNvSpPr txBox="1"/>
            <p:nvPr/>
          </p:nvSpPr>
          <p:spPr bwMode="auto">
            <a:xfrm>
              <a:off x="2787572" y="3870296"/>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a:solidFill>
                    <a:schemeClr val="bg1"/>
                  </a:solidFill>
                  <a:latin typeface="Calibri" panose="020F0502020204030204" pitchFamily="34" charset="0"/>
                </a:rPr>
                <a:t>20</a:t>
              </a:r>
            </a:p>
          </p:txBody>
        </p:sp>
      </p:grpSp>
      <p:sp>
        <p:nvSpPr>
          <p:cNvPr id="31" name="TextBox 30">
            <a:extLst>
              <a:ext uri="{FF2B5EF4-FFF2-40B4-BE49-F238E27FC236}">
                <a16:creationId xmlns:a16="http://schemas.microsoft.com/office/drawing/2014/main" id="{EA300069-62D4-01D1-A539-A1CB1D66694A}"/>
              </a:ext>
            </a:extLst>
          </p:cNvPr>
          <p:cNvSpPr txBox="1"/>
          <p:nvPr/>
        </p:nvSpPr>
        <p:spPr bwMode="auto">
          <a:xfrm>
            <a:off x="7331208" y="5250949"/>
            <a:ext cx="209163"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2</a:t>
            </a:r>
          </a:p>
        </p:txBody>
      </p:sp>
      <p:sp>
        <p:nvSpPr>
          <p:cNvPr id="32" name="TextBox 31">
            <a:extLst>
              <a:ext uri="{FF2B5EF4-FFF2-40B4-BE49-F238E27FC236}">
                <a16:creationId xmlns:a16="http://schemas.microsoft.com/office/drawing/2014/main" id="{C1AC7A64-8EAF-90CF-747E-D035DDD5AAE5}"/>
              </a:ext>
            </a:extLst>
          </p:cNvPr>
          <p:cNvSpPr txBox="1"/>
          <p:nvPr/>
        </p:nvSpPr>
        <p:spPr bwMode="auto">
          <a:xfrm>
            <a:off x="6824905" y="5250949"/>
            <a:ext cx="209163"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0</a:t>
            </a:r>
          </a:p>
        </p:txBody>
      </p:sp>
      <p:sp>
        <p:nvSpPr>
          <p:cNvPr id="33" name="TextBox 32">
            <a:extLst>
              <a:ext uri="{FF2B5EF4-FFF2-40B4-BE49-F238E27FC236}">
                <a16:creationId xmlns:a16="http://schemas.microsoft.com/office/drawing/2014/main" id="{89572FB5-0425-1799-BB8D-C90FB3070A3D}"/>
              </a:ext>
            </a:extLst>
          </p:cNvPr>
          <p:cNvSpPr txBox="1"/>
          <p:nvPr/>
        </p:nvSpPr>
        <p:spPr bwMode="auto">
          <a:xfrm>
            <a:off x="7080871" y="5250949"/>
            <a:ext cx="209163"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a:t>
            </a:r>
          </a:p>
        </p:txBody>
      </p:sp>
      <p:grpSp>
        <p:nvGrpSpPr>
          <p:cNvPr id="31797" name="Group 31796">
            <a:extLst>
              <a:ext uri="{FF2B5EF4-FFF2-40B4-BE49-F238E27FC236}">
                <a16:creationId xmlns:a16="http://schemas.microsoft.com/office/drawing/2014/main" id="{680777CF-8B29-05F0-6DDC-D48DC4380AB4}"/>
              </a:ext>
            </a:extLst>
          </p:cNvPr>
          <p:cNvGrpSpPr/>
          <p:nvPr/>
        </p:nvGrpSpPr>
        <p:grpSpPr>
          <a:xfrm>
            <a:off x="8555740" y="2048705"/>
            <a:ext cx="3564995" cy="1540784"/>
            <a:chOff x="7807862" y="1110474"/>
            <a:chExt cx="3130714" cy="2033414"/>
          </a:xfrm>
        </p:grpSpPr>
        <p:sp>
          <p:nvSpPr>
            <p:cNvPr id="6" name="TextBox 5">
              <a:extLst>
                <a:ext uri="{FF2B5EF4-FFF2-40B4-BE49-F238E27FC236}">
                  <a16:creationId xmlns:a16="http://schemas.microsoft.com/office/drawing/2014/main" id="{E9E7B1E0-CB68-1282-CDA3-BC192E38CB15}"/>
                </a:ext>
              </a:extLst>
            </p:cNvPr>
            <p:cNvSpPr txBox="1"/>
            <p:nvPr/>
          </p:nvSpPr>
          <p:spPr bwMode="auto">
            <a:xfrm>
              <a:off x="10126036" y="1325918"/>
              <a:ext cx="812540" cy="771743"/>
            </a:xfrm>
            <a:prstGeom prst="rect">
              <a:avLst/>
            </a:prstGeom>
            <a:solidFill>
              <a:schemeClr val="tx1"/>
            </a:solidFill>
            <a:ln>
              <a:noFill/>
            </a:ln>
          </p:spPr>
          <p:txBody>
            <a:bodyPr wrap="none" rtlCol="0">
              <a:spAutoFit/>
            </a:bodyPr>
            <a:lstStyle/>
            <a:p>
              <a:pPr algn="l">
                <a:lnSpc>
                  <a:spcPct val="100000"/>
                </a:lnSpc>
                <a:spcBef>
                  <a:spcPct val="50000"/>
                </a:spcBef>
                <a:spcAft>
                  <a:spcPct val="0"/>
                </a:spcAft>
                <a:buClrTx/>
                <a:buFontTx/>
                <a:buNone/>
              </a:pPr>
              <a:r>
                <a:rPr lang="en-US" sz="1600" b="1">
                  <a:solidFill>
                    <a:schemeClr val="accent3"/>
                  </a:solidFill>
                  <a:latin typeface="Calibri" panose="020F0502020204030204" pitchFamily="34" charset="0"/>
                </a:rPr>
                <a:t>TAS-102</a:t>
              </a:r>
              <a:br>
                <a:rPr lang="en-US" sz="1600" b="1">
                  <a:solidFill>
                    <a:schemeClr val="accent3"/>
                  </a:solidFill>
                  <a:latin typeface="Calibri" panose="020F0502020204030204" pitchFamily="34" charset="0"/>
                </a:rPr>
              </a:br>
              <a:r>
                <a:rPr lang="en-US" sz="1600" b="1">
                  <a:solidFill>
                    <a:schemeClr val="accent3"/>
                  </a:solidFill>
                  <a:latin typeface="Calibri" panose="020F0502020204030204" pitchFamily="34" charset="0"/>
                </a:rPr>
                <a:t>(n = 246)</a:t>
              </a:r>
            </a:p>
          </p:txBody>
        </p:sp>
        <p:sp>
          <p:nvSpPr>
            <p:cNvPr id="11" name="TextBox 10">
              <a:extLst>
                <a:ext uri="{FF2B5EF4-FFF2-40B4-BE49-F238E27FC236}">
                  <a16:creationId xmlns:a16="http://schemas.microsoft.com/office/drawing/2014/main" id="{723B48B7-D592-33C1-A717-0A75ACACF5E2}"/>
                </a:ext>
              </a:extLst>
            </p:cNvPr>
            <p:cNvSpPr txBox="1"/>
            <p:nvPr/>
          </p:nvSpPr>
          <p:spPr bwMode="auto">
            <a:xfrm>
              <a:off x="8906645" y="1110474"/>
              <a:ext cx="1203960" cy="1096689"/>
            </a:xfrm>
            <a:prstGeom prst="rect">
              <a:avLst/>
            </a:prstGeom>
            <a:solidFill>
              <a:schemeClr val="tx1"/>
            </a:solidFill>
            <a:ln>
              <a:noFill/>
            </a:ln>
          </p:spPr>
          <p:txBody>
            <a:bodyPr wrap="square" rtlCol="0">
              <a:spAutoFit/>
            </a:bodyPr>
            <a:lstStyle/>
            <a:p>
              <a:pPr algn="ctr">
                <a:lnSpc>
                  <a:spcPct val="100000"/>
                </a:lnSpc>
                <a:spcBef>
                  <a:spcPct val="50000"/>
                </a:spcBef>
                <a:spcAft>
                  <a:spcPct val="0"/>
                </a:spcAft>
                <a:buClrTx/>
                <a:buFontTx/>
                <a:buNone/>
              </a:pPr>
              <a:r>
                <a:rPr lang="en-US" sz="1600" b="1">
                  <a:solidFill>
                    <a:schemeClr val="accent1"/>
                  </a:solidFill>
                  <a:latin typeface="Calibri" panose="020F0502020204030204" pitchFamily="34" charset="0"/>
                </a:rPr>
                <a:t>TAS-102 + Bevacizumab</a:t>
              </a:r>
              <a:br>
                <a:rPr lang="en-US" sz="1600" b="1">
                  <a:solidFill>
                    <a:schemeClr val="accent1"/>
                  </a:solidFill>
                  <a:latin typeface="Calibri" panose="020F0502020204030204" pitchFamily="34" charset="0"/>
                </a:rPr>
              </a:br>
              <a:r>
                <a:rPr lang="en-US" sz="1600" b="1">
                  <a:solidFill>
                    <a:schemeClr val="accent1"/>
                  </a:solidFill>
                  <a:latin typeface="Calibri" panose="020F0502020204030204" pitchFamily="34" charset="0"/>
                </a:rPr>
                <a:t>(n = 246)</a:t>
              </a:r>
            </a:p>
          </p:txBody>
        </p:sp>
        <p:sp>
          <p:nvSpPr>
            <p:cNvPr id="37" name="TextBox 36">
              <a:extLst>
                <a:ext uri="{FF2B5EF4-FFF2-40B4-BE49-F238E27FC236}">
                  <a16:creationId xmlns:a16="http://schemas.microsoft.com/office/drawing/2014/main" id="{86734930-FA40-B200-739F-399056E139D3}"/>
                </a:ext>
              </a:extLst>
            </p:cNvPr>
            <p:cNvSpPr txBox="1"/>
            <p:nvPr/>
          </p:nvSpPr>
          <p:spPr bwMode="auto">
            <a:xfrm>
              <a:off x="7807862" y="2047199"/>
              <a:ext cx="2151489" cy="109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sz="1600" b="0">
                  <a:solidFill>
                    <a:schemeClr val="bg1"/>
                  </a:solidFill>
                  <a:latin typeface="Calibri" panose="020F0502020204030204" pitchFamily="34" charset="0"/>
                </a:rPr>
                <a:t>Median OS, mo</a:t>
              </a:r>
              <a:br>
                <a:rPr lang="en-US" sz="1600" b="0">
                  <a:solidFill>
                    <a:schemeClr val="bg1"/>
                  </a:solidFill>
                  <a:latin typeface="Calibri" panose="020F0502020204030204" pitchFamily="34" charset="0"/>
                </a:rPr>
              </a:br>
              <a:r>
                <a:rPr lang="en-US" sz="1600" b="0">
                  <a:solidFill>
                    <a:schemeClr val="bg1"/>
                  </a:solidFill>
                  <a:latin typeface="Calibri" panose="020F0502020204030204" pitchFamily="34" charset="0"/>
                </a:rPr>
                <a:t>6-mo OS rate, %</a:t>
              </a:r>
              <a:br>
                <a:rPr lang="en-US" sz="1600" b="0">
                  <a:solidFill>
                    <a:schemeClr val="bg1"/>
                  </a:solidFill>
                  <a:latin typeface="Calibri" panose="020F0502020204030204" pitchFamily="34" charset="0"/>
                </a:rPr>
              </a:br>
              <a:r>
                <a:rPr lang="en-US" sz="1600" b="0">
                  <a:solidFill>
                    <a:schemeClr val="bg1"/>
                  </a:solidFill>
                  <a:latin typeface="Calibri" panose="020F0502020204030204" pitchFamily="34" charset="0"/>
                </a:rPr>
                <a:t>12-mo OS rate, %</a:t>
              </a:r>
            </a:p>
          </p:txBody>
        </p:sp>
        <p:sp>
          <p:nvSpPr>
            <p:cNvPr id="38" name="TextBox 37">
              <a:extLst>
                <a:ext uri="{FF2B5EF4-FFF2-40B4-BE49-F238E27FC236}">
                  <a16:creationId xmlns:a16="http://schemas.microsoft.com/office/drawing/2014/main" id="{F7D5B0DD-7B7E-2D24-6139-688CE7DD052A}"/>
                </a:ext>
              </a:extLst>
            </p:cNvPr>
            <p:cNvSpPr txBox="1"/>
            <p:nvPr/>
          </p:nvSpPr>
          <p:spPr bwMode="auto">
            <a:xfrm>
              <a:off x="10239094" y="2047199"/>
              <a:ext cx="586424" cy="109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a:solidFill>
                    <a:schemeClr val="bg1"/>
                  </a:solidFill>
                  <a:latin typeface="Calibri" panose="020F0502020204030204" pitchFamily="34" charset="0"/>
                </a:rPr>
                <a:t>7.5</a:t>
              </a:r>
              <a:br>
                <a:rPr lang="en-US" sz="1600" b="0">
                  <a:solidFill>
                    <a:schemeClr val="bg1"/>
                  </a:solidFill>
                  <a:latin typeface="Calibri" panose="020F0502020204030204" pitchFamily="34" charset="0"/>
                </a:rPr>
              </a:br>
              <a:r>
                <a:rPr lang="en-US" sz="1600" b="0">
                  <a:solidFill>
                    <a:schemeClr val="bg1"/>
                  </a:solidFill>
                  <a:latin typeface="Calibri" panose="020F0502020204030204" pitchFamily="34" charset="0"/>
                </a:rPr>
                <a:t>61</a:t>
              </a:r>
              <a:br>
                <a:rPr lang="en-US" sz="1600" b="0">
                  <a:solidFill>
                    <a:schemeClr val="bg1"/>
                  </a:solidFill>
                  <a:latin typeface="Calibri" panose="020F0502020204030204" pitchFamily="34" charset="0"/>
                </a:rPr>
              </a:br>
              <a:r>
                <a:rPr lang="en-US" sz="1600" b="0">
                  <a:solidFill>
                    <a:schemeClr val="bg1"/>
                  </a:solidFill>
                  <a:latin typeface="Calibri" panose="020F0502020204030204" pitchFamily="34" charset="0"/>
                </a:rPr>
                <a:t>30</a:t>
              </a:r>
            </a:p>
          </p:txBody>
        </p:sp>
        <p:sp>
          <p:nvSpPr>
            <p:cNvPr id="39" name="TextBox 38">
              <a:extLst>
                <a:ext uri="{FF2B5EF4-FFF2-40B4-BE49-F238E27FC236}">
                  <a16:creationId xmlns:a16="http://schemas.microsoft.com/office/drawing/2014/main" id="{51F36C8E-B20D-7C89-E4EE-BA51E6D48B1F}"/>
                </a:ext>
              </a:extLst>
            </p:cNvPr>
            <p:cNvSpPr txBox="1"/>
            <p:nvPr/>
          </p:nvSpPr>
          <p:spPr bwMode="auto">
            <a:xfrm>
              <a:off x="9146658" y="2047199"/>
              <a:ext cx="723933" cy="109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a:solidFill>
                    <a:schemeClr val="bg1"/>
                  </a:solidFill>
                  <a:latin typeface="Calibri" panose="020F0502020204030204" pitchFamily="34" charset="0"/>
                </a:rPr>
                <a:t>10.8</a:t>
              </a:r>
              <a:br>
                <a:rPr lang="en-US" sz="1600" b="0">
                  <a:solidFill>
                    <a:schemeClr val="bg1"/>
                  </a:solidFill>
                  <a:latin typeface="Calibri" panose="020F0502020204030204" pitchFamily="34" charset="0"/>
                </a:rPr>
              </a:br>
              <a:r>
                <a:rPr lang="en-US" sz="1600" b="0">
                  <a:solidFill>
                    <a:schemeClr val="bg1"/>
                  </a:solidFill>
                  <a:latin typeface="Calibri" panose="020F0502020204030204" pitchFamily="34" charset="0"/>
                </a:rPr>
                <a:t>77</a:t>
              </a:r>
              <a:br>
                <a:rPr lang="en-US" sz="1600" b="0">
                  <a:solidFill>
                    <a:schemeClr val="bg1"/>
                  </a:solidFill>
                  <a:latin typeface="Calibri" panose="020F0502020204030204" pitchFamily="34" charset="0"/>
                </a:rPr>
              </a:br>
              <a:r>
                <a:rPr lang="en-US" sz="1600" b="0">
                  <a:solidFill>
                    <a:schemeClr val="bg1"/>
                  </a:solidFill>
                  <a:latin typeface="Calibri" panose="020F0502020204030204" pitchFamily="34" charset="0"/>
                </a:rPr>
                <a:t>43</a:t>
              </a:r>
            </a:p>
          </p:txBody>
        </p:sp>
      </p:grpSp>
      <p:grpSp>
        <p:nvGrpSpPr>
          <p:cNvPr id="47" name="Group 46">
            <a:extLst>
              <a:ext uri="{FF2B5EF4-FFF2-40B4-BE49-F238E27FC236}">
                <a16:creationId xmlns:a16="http://schemas.microsoft.com/office/drawing/2014/main" id="{4C65E009-ECDF-3DE5-D8A5-477A6E20BDE2}"/>
              </a:ext>
            </a:extLst>
          </p:cNvPr>
          <p:cNvGrpSpPr/>
          <p:nvPr/>
        </p:nvGrpSpPr>
        <p:grpSpPr>
          <a:xfrm>
            <a:off x="6879889" y="2932395"/>
            <a:ext cx="48501" cy="2299560"/>
            <a:chOff x="3349011" y="1611350"/>
            <a:chExt cx="64008" cy="3034790"/>
          </a:xfrm>
        </p:grpSpPr>
        <p:cxnSp>
          <p:nvCxnSpPr>
            <p:cNvPr id="41" name="Straight Connector 40">
              <a:extLst>
                <a:ext uri="{FF2B5EF4-FFF2-40B4-BE49-F238E27FC236}">
                  <a16:creationId xmlns:a16="http://schemas.microsoft.com/office/drawing/2014/main" id="{A4E080D4-6F98-BE0D-C902-A036FE8320B1}"/>
                </a:ext>
              </a:extLst>
            </p:cNvPr>
            <p:cNvCxnSpPr>
              <a:cxnSpLocks/>
            </p:cNvCxnSpPr>
            <p:nvPr/>
          </p:nvCxnSpPr>
          <p:spPr bwMode="auto">
            <a:xfrm>
              <a:off x="3349011" y="161135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C6ED5C75-740D-1158-86A3-ADC8067285D7}"/>
                </a:ext>
              </a:extLst>
            </p:cNvPr>
            <p:cNvCxnSpPr>
              <a:cxnSpLocks/>
            </p:cNvCxnSpPr>
            <p:nvPr/>
          </p:nvCxnSpPr>
          <p:spPr bwMode="auto">
            <a:xfrm>
              <a:off x="3349011" y="2218308"/>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F7391114-5FA3-2285-EAD0-FB14BE6BAB51}"/>
                </a:ext>
              </a:extLst>
            </p:cNvPr>
            <p:cNvCxnSpPr>
              <a:cxnSpLocks/>
            </p:cNvCxnSpPr>
            <p:nvPr/>
          </p:nvCxnSpPr>
          <p:spPr bwMode="auto">
            <a:xfrm>
              <a:off x="3349011" y="282526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708F9DB7-0AC4-3190-1EA4-D29061AA1F48}"/>
                </a:ext>
              </a:extLst>
            </p:cNvPr>
            <p:cNvCxnSpPr>
              <a:cxnSpLocks/>
            </p:cNvCxnSpPr>
            <p:nvPr/>
          </p:nvCxnSpPr>
          <p:spPr bwMode="auto">
            <a:xfrm>
              <a:off x="3349011" y="343222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C8DC1D64-64CD-6130-1957-9828D50CAACC}"/>
                </a:ext>
              </a:extLst>
            </p:cNvPr>
            <p:cNvCxnSpPr>
              <a:cxnSpLocks/>
            </p:cNvCxnSpPr>
            <p:nvPr/>
          </p:nvCxnSpPr>
          <p:spPr bwMode="auto">
            <a:xfrm>
              <a:off x="3349011" y="403918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37D1C897-F926-E0F3-8835-2174F8F47894}"/>
                </a:ext>
              </a:extLst>
            </p:cNvPr>
            <p:cNvCxnSpPr>
              <a:cxnSpLocks/>
            </p:cNvCxnSpPr>
            <p:nvPr/>
          </p:nvCxnSpPr>
          <p:spPr bwMode="auto">
            <a:xfrm>
              <a:off x="3349011" y="4646140"/>
              <a:ext cx="64008" cy="0"/>
            </a:xfrm>
            <a:prstGeom prst="line">
              <a:avLst/>
            </a:prstGeom>
            <a:noFill/>
            <a:ln w="28575" cap="flat" cmpd="sng" algn="ctr">
              <a:solidFill>
                <a:schemeClr val="bg1"/>
              </a:solidFill>
              <a:prstDash val="solid"/>
              <a:round/>
              <a:headEnd type="none" w="med" len="med"/>
              <a:tailEnd type="none" w="med" len="med"/>
            </a:ln>
            <a:effectLst/>
          </p:spPr>
        </p:cxnSp>
      </p:grpSp>
      <p:grpSp>
        <p:nvGrpSpPr>
          <p:cNvPr id="31757" name="Group 31756">
            <a:extLst>
              <a:ext uri="{FF2B5EF4-FFF2-40B4-BE49-F238E27FC236}">
                <a16:creationId xmlns:a16="http://schemas.microsoft.com/office/drawing/2014/main" id="{07E439A8-CFB3-E0ED-FABE-86012FB35910}"/>
              </a:ext>
            </a:extLst>
          </p:cNvPr>
          <p:cNvGrpSpPr/>
          <p:nvPr/>
        </p:nvGrpSpPr>
        <p:grpSpPr>
          <a:xfrm>
            <a:off x="6930399" y="5238533"/>
            <a:ext cx="5029667" cy="48502"/>
            <a:chOff x="3393366" y="4654822"/>
            <a:chExt cx="6637785" cy="64009"/>
          </a:xfrm>
        </p:grpSpPr>
        <p:cxnSp>
          <p:nvCxnSpPr>
            <p:cNvPr id="49" name="Straight Connector 48">
              <a:extLst>
                <a:ext uri="{FF2B5EF4-FFF2-40B4-BE49-F238E27FC236}">
                  <a16:creationId xmlns:a16="http://schemas.microsoft.com/office/drawing/2014/main" id="{3E216BF6-004C-5B07-4129-B43B5193B80D}"/>
                </a:ext>
              </a:extLst>
            </p:cNvPr>
            <p:cNvCxnSpPr>
              <a:cxnSpLocks/>
            </p:cNvCxnSpPr>
            <p:nvPr/>
          </p:nvCxnSpPr>
          <p:spPr bwMode="auto">
            <a:xfrm rot="16200000">
              <a:off x="3361362" y="468682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4FDE84C5-BBBB-6FC1-E16A-2E0302F3BBC0}"/>
                </a:ext>
              </a:extLst>
            </p:cNvPr>
            <p:cNvCxnSpPr>
              <a:cxnSpLocks/>
            </p:cNvCxnSpPr>
            <p:nvPr/>
          </p:nvCxnSpPr>
          <p:spPr bwMode="auto">
            <a:xfrm rot="16200000">
              <a:off x="3693251"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72207BD0-0697-60A5-B370-B8D67BFA2BC8}"/>
                </a:ext>
              </a:extLst>
            </p:cNvPr>
            <p:cNvCxnSpPr>
              <a:cxnSpLocks/>
            </p:cNvCxnSpPr>
            <p:nvPr/>
          </p:nvCxnSpPr>
          <p:spPr bwMode="auto">
            <a:xfrm rot="16200000">
              <a:off x="4025140"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E93D617A-1EE9-5FB3-8220-4D5A85185420}"/>
                </a:ext>
              </a:extLst>
            </p:cNvPr>
            <p:cNvCxnSpPr>
              <a:cxnSpLocks/>
            </p:cNvCxnSpPr>
            <p:nvPr/>
          </p:nvCxnSpPr>
          <p:spPr bwMode="auto">
            <a:xfrm rot="16200000">
              <a:off x="4357029"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CB7E3634-FFBB-A72E-57B5-68F456F1EA95}"/>
                </a:ext>
              </a:extLst>
            </p:cNvPr>
            <p:cNvCxnSpPr>
              <a:cxnSpLocks/>
            </p:cNvCxnSpPr>
            <p:nvPr/>
          </p:nvCxnSpPr>
          <p:spPr bwMode="auto">
            <a:xfrm rot="16200000">
              <a:off x="4688918"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36448F39-BC3A-0F0E-0418-4AE80B158ABD}"/>
                </a:ext>
              </a:extLst>
            </p:cNvPr>
            <p:cNvCxnSpPr>
              <a:cxnSpLocks/>
            </p:cNvCxnSpPr>
            <p:nvPr/>
          </p:nvCxnSpPr>
          <p:spPr bwMode="auto">
            <a:xfrm rot="16200000">
              <a:off x="5020807"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D2A30A48-6ADA-3970-B498-A7032971F1F2}"/>
                </a:ext>
              </a:extLst>
            </p:cNvPr>
            <p:cNvCxnSpPr>
              <a:cxnSpLocks/>
            </p:cNvCxnSpPr>
            <p:nvPr/>
          </p:nvCxnSpPr>
          <p:spPr bwMode="auto">
            <a:xfrm rot="16200000">
              <a:off x="5352696"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64F0B890-110C-E217-2D38-DF9E89E0ED9D}"/>
                </a:ext>
              </a:extLst>
            </p:cNvPr>
            <p:cNvCxnSpPr>
              <a:cxnSpLocks/>
            </p:cNvCxnSpPr>
            <p:nvPr/>
          </p:nvCxnSpPr>
          <p:spPr bwMode="auto">
            <a:xfrm rot="16200000">
              <a:off x="5684585"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3B0E3D9E-3587-1870-3138-C3290433E68D}"/>
                </a:ext>
              </a:extLst>
            </p:cNvPr>
            <p:cNvCxnSpPr>
              <a:cxnSpLocks/>
            </p:cNvCxnSpPr>
            <p:nvPr/>
          </p:nvCxnSpPr>
          <p:spPr bwMode="auto">
            <a:xfrm rot="16200000">
              <a:off x="6016474"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744" name="Straight Connector 31743">
              <a:extLst>
                <a:ext uri="{FF2B5EF4-FFF2-40B4-BE49-F238E27FC236}">
                  <a16:creationId xmlns:a16="http://schemas.microsoft.com/office/drawing/2014/main" id="{5B4285E3-61E9-CB98-47EC-E7DEB8D18A05}"/>
                </a:ext>
              </a:extLst>
            </p:cNvPr>
            <p:cNvCxnSpPr>
              <a:cxnSpLocks/>
            </p:cNvCxnSpPr>
            <p:nvPr/>
          </p:nvCxnSpPr>
          <p:spPr bwMode="auto">
            <a:xfrm rot="16200000">
              <a:off x="6348363"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745" name="Straight Connector 31744">
              <a:extLst>
                <a:ext uri="{FF2B5EF4-FFF2-40B4-BE49-F238E27FC236}">
                  <a16:creationId xmlns:a16="http://schemas.microsoft.com/office/drawing/2014/main" id="{CE1484A6-86BF-E264-AB04-B7D7180012D9}"/>
                </a:ext>
              </a:extLst>
            </p:cNvPr>
            <p:cNvCxnSpPr>
              <a:cxnSpLocks/>
            </p:cNvCxnSpPr>
            <p:nvPr/>
          </p:nvCxnSpPr>
          <p:spPr bwMode="auto">
            <a:xfrm rot="16200000">
              <a:off x="6680252"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747" name="Straight Connector 31746">
              <a:extLst>
                <a:ext uri="{FF2B5EF4-FFF2-40B4-BE49-F238E27FC236}">
                  <a16:creationId xmlns:a16="http://schemas.microsoft.com/office/drawing/2014/main" id="{6267C786-29F5-EE47-A598-0ADAB0958F9C}"/>
                </a:ext>
              </a:extLst>
            </p:cNvPr>
            <p:cNvCxnSpPr>
              <a:cxnSpLocks/>
            </p:cNvCxnSpPr>
            <p:nvPr/>
          </p:nvCxnSpPr>
          <p:spPr bwMode="auto">
            <a:xfrm rot="16200000">
              <a:off x="7012141"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748" name="Straight Connector 31747">
              <a:extLst>
                <a:ext uri="{FF2B5EF4-FFF2-40B4-BE49-F238E27FC236}">
                  <a16:creationId xmlns:a16="http://schemas.microsoft.com/office/drawing/2014/main" id="{8021CD8B-151B-9E53-A75E-7FE285667CD4}"/>
                </a:ext>
              </a:extLst>
            </p:cNvPr>
            <p:cNvCxnSpPr>
              <a:cxnSpLocks/>
            </p:cNvCxnSpPr>
            <p:nvPr/>
          </p:nvCxnSpPr>
          <p:spPr bwMode="auto">
            <a:xfrm rot="16200000">
              <a:off x="7344030"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749" name="Straight Connector 31748">
              <a:extLst>
                <a:ext uri="{FF2B5EF4-FFF2-40B4-BE49-F238E27FC236}">
                  <a16:creationId xmlns:a16="http://schemas.microsoft.com/office/drawing/2014/main" id="{5F1C9511-D1FA-878B-3711-2842D641857B}"/>
                </a:ext>
              </a:extLst>
            </p:cNvPr>
            <p:cNvCxnSpPr>
              <a:cxnSpLocks/>
            </p:cNvCxnSpPr>
            <p:nvPr/>
          </p:nvCxnSpPr>
          <p:spPr bwMode="auto">
            <a:xfrm rot="16200000">
              <a:off x="7675919"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750" name="Straight Connector 31749">
              <a:extLst>
                <a:ext uri="{FF2B5EF4-FFF2-40B4-BE49-F238E27FC236}">
                  <a16:creationId xmlns:a16="http://schemas.microsoft.com/office/drawing/2014/main" id="{3976EE07-3F9A-840D-7189-A3BB8505A122}"/>
                </a:ext>
              </a:extLst>
            </p:cNvPr>
            <p:cNvCxnSpPr>
              <a:cxnSpLocks/>
            </p:cNvCxnSpPr>
            <p:nvPr/>
          </p:nvCxnSpPr>
          <p:spPr bwMode="auto">
            <a:xfrm rot="16200000">
              <a:off x="8007808"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751" name="Straight Connector 31750">
              <a:extLst>
                <a:ext uri="{FF2B5EF4-FFF2-40B4-BE49-F238E27FC236}">
                  <a16:creationId xmlns:a16="http://schemas.microsoft.com/office/drawing/2014/main" id="{2981C691-5F54-608B-6365-EA9A716CCEF1}"/>
                </a:ext>
              </a:extLst>
            </p:cNvPr>
            <p:cNvCxnSpPr>
              <a:cxnSpLocks/>
            </p:cNvCxnSpPr>
            <p:nvPr/>
          </p:nvCxnSpPr>
          <p:spPr bwMode="auto">
            <a:xfrm rot="16200000">
              <a:off x="8339697" y="468682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752" name="Straight Connector 31751">
              <a:extLst>
                <a:ext uri="{FF2B5EF4-FFF2-40B4-BE49-F238E27FC236}">
                  <a16:creationId xmlns:a16="http://schemas.microsoft.com/office/drawing/2014/main" id="{88797A2F-8644-4B81-9B1E-B32877483D25}"/>
                </a:ext>
              </a:extLst>
            </p:cNvPr>
            <p:cNvCxnSpPr>
              <a:cxnSpLocks/>
            </p:cNvCxnSpPr>
            <p:nvPr/>
          </p:nvCxnSpPr>
          <p:spPr bwMode="auto">
            <a:xfrm rot="16200000">
              <a:off x="8671586" y="468682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753" name="Straight Connector 31752">
              <a:extLst>
                <a:ext uri="{FF2B5EF4-FFF2-40B4-BE49-F238E27FC236}">
                  <a16:creationId xmlns:a16="http://schemas.microsoft.com/office/drawing/2014/main" id="{4B6345EB-DE2A-7D52-9EE2-103EED3877C7}"/>
                </a:ext>
              </a:extLst>
            </p:cNvPr>
            <p:cNvCxnSpPr>
              <a:cxnSpLocks/>
            </p:cNvCxnSpPr>
            <p:nvPr/>
          </p:nvCxnSpPr>
          <p:spPr bwMode="auto">
            <a:xfrm rot="16200000">
              <a:off x="9003475" y="468682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754" name="Straight Connector 31753">
              <a:extLst>
                <a:ext uri="{FF2B5EF4-FFF2-40B4-BE49-F238E27FC236}">
                  <a16:creationId xmlns:a16="http://schemas.microsoft.com/office/drawing/2014/main" id="{46D68991-46A1-DEF3-B9D5-28BBD521C30A}"/>
                </a:ext>
              </a:extLst>
            </p:cNvPr>
            <p:cNvCxnSpPr>
              <a:cxnSpLocks/>
            </p:cNvCxnSpPr>
            <p:nvPr/>
          </p:nvCxnSpPr>
          <p:spPr bwMode="auto">
            <a:xfrm rot="16200000">
              <a:off x="9335364" y="468682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755" name="Straight Connector 31754">
              <a:extLst>
                <a:ext uri="{FF2B5EF4-FFF2-40B4-BE49-F238E27FC236}">
                  <a16:creationId xmlns:a16="http://schemas.microsoft.com/office/drawing/2014/main" id="{6557C888-F82C-1517-AC88-3F28C6C1CB42}"/>
                </a:ext>
              </a:extLst>
            </p:cNvPr>
            <p:cNvCxnSpPr>
              <a:cxnSpLocks/>
            </p:cNvCxnSpPr>
            <p:nvPr/>
          </p:nvCxnSpPr>
          <p:spPr bwMode="auto">
            <a:xfrm rot="16200000">
              <a:off x="9667253" y="468682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756" name="Straight Connector 31755">
              <a:extLst>
                <a:ext uri="{FF2B5EF4-FFF2-40B4-BE49-F238E27FC236}">
                  <a16:creationId xmlns:a16="http://schemas.microsoft.com/office/drawing/2014/main" id="{85061FB4-B950-A224-16DD-AE8635AF1C93}"/>
                </a:ext>
              </a:extLst>
            </p:cNvPr>
            <p:cNvCxnSpPr>
              <a:cxnSpLocks/>
            </p:cNvCxnSpPr>
            <p:nvPr/>
          </p:nvCxnSpPr>
          <p:spPr bwMode="auto">
            <a:xfrm rot="16200000">
              <a:off x="9999147" y="4686826"/>
              <a:ext cx="64008" cy="0"/>
            </a:xfrm>
            <a:prstGeom prst="line">
              <a:avLst/>
            </a:prstGeom>
            <a:noFill/>
            <a:ln w="28575" cap="flat" cmpd="sng" algn="ctr">
              <a:solidFill>
                <a:schemeClr val="bg1"/>
              </a:solidFill>
              <a:prstDash val="solid"/>
              <a:round/>
              <a:headEnd type="none" w="med" len="med"/>
              <a:tailEnd type="none" w="med" len="med"/>
            </a:ln>
            <a:effectLst/>
          </p:spPr>
        </p:cxnSp>
      </p:grpSp>
      <p:sp>
        <p:nvSpPr>
          <p:cNvPr id="31758" name="TextBox 31757">
            <a:extLst>
              <a:ext uri="{FF2B5EF4-FFF2-40B4-BE49-F238E27FC236}">
                <a16:creationId xmlns:a16="http://schemas.microsoft.com/office/drawing/2014/main" id="{A3B07CE4-4BC8-BD61-188A-159E2B1BD056}"/>
              </a:ext>
            </a:extLst>
          </p:cNvPr>
          <p:cNvSpPr txBox="1"/>
          <p:nvPr/>
        </p:nvSpPr>
        <p:spPr bwMode="auto">
          <a:xfrm>
            <a:off x="8084958" y="5250949"/>
            <a:ext cx="209163"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5</a:t>
            </a:r>
          </a:p>
        </p:txBody>
      </p:sp>
      <p:sp>
        <p:nvSpPr>
          <p:cNvPr id="31759" name="TextBox 31758">
            <a:extLst>
              <a:ext uri="{FF2B5EF4-FFF2-40B4-BE49-F238E27FC236}">
                <a16:creationId xmlns:a16="http://schemas.microsoft.com/office/drawing/2014/main" id="{7D9317C7-F9BE-1B71-77A0-09DE9933B9C6}"/>
              </a:ext>
            </a:extLst>
          </p:cNvPr>
          <p:cNvSpPr txBox="1"/>
          <p:nvPr/>
        </p:nvSpPr>
        <p:spPr bwMode="auto">
          <a:xfrm>
            <a:off x="7582362" y="5250949"/>
            <a:ext cx="209163"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3</a:t>
            </a:r>
          </a:p>
        </p:txBody>
      </p:sp>
      <p:sp>
        <p:nvSpPr>
          <p:cNvPr id="31760" name="TextBox 31759">
            <a:extLst>
              <a:ext uri="{FF2B5EF4-FFF2-40B4-BE49-F238E27FC236}">
                <a16:creationId xmlns:a16="http://schemas.microsoft.com/office/drawing/2014/main" id="{4B7C5AB9-5069-9E59-AE04-9BB94518431C}"/>
              </a:ext>
            </a:extLst>
          </p:cNvPr>
          <p:cNvSpPr txBox="1"/>
          <p:nvPr/>
        </p:nvSpPr>
        <p:spPr bwMode="auto">
          <a:xfrm>
            <a:off x="7831398" y="5250949"/>
            <a:ext cx="209163"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4</a:t>
            </a:r>
          </a:p>
        </p:txBody>
      </p:sp>
      <p:sp>
        <p:nvSpPr>
          <p:cNvPr id="31761" name="TextBox 31760">
            <a:extLst>
              <a:ext uri="{FF2B5EF4-FFF2-40B4-BE49-F238E27FC236}">
                <a16:creationId xmlns:a16="http://schemas.microsoft.com/office/drawing/2014/main" id="{8E0762C4-47EF-C172-62FD-275841A06536}"/>
              </a:ext>
            </a:extLst>
          </p:cNvPr>
          <p:cNvSpPr txBox="1"/>
          <p:nvPr/>
        </p:nvSpPr>
        <p:spPr bwMode="auto">
          <a:xfrm>
            <a:off x="8836169" y="5250949"/>
            <a:ext cx="209163"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8</a:t>
            </a:r>
          </a:p>
        </p:txBody>
      </p:sp>
      <p:sp>
        <p:nvSpPr>
          <p:cNvPr id="31762" name="TextBox 31761">
            <a:extLst>
              <a:ext uri="{FF2B5EF4-FFF2-40B4-BE49-F238E27FC236}">
                <a16:creationId xmlns:a16="http://schemas.microsoft.com/office/drawing/2014/main" id="{A6E886FF-1614-08C3-1730-B912D773568F}"/>
              </a:ext>
            </a:extLst>
          </p:cNvPr>
          <p:cNvSpPr txBox="1"/>
          <p:nvPr/>
        </p:nvSpPr>
        <p:spPr bwMode="auto">
          <a:xfrm>
            <a:off x="8335295" y="5250949"/>
            <a:ext cx="209163"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6</a:t>
            </a:r>
          </a:p>
        </p:txBody>
      </p:sp>
      <p:sp>
        <p:nvSpPr>
          <p:cNvPr id="31763" name="TextBox 31762">
            <a:extLst>
              <a:ext uri="{FF2B5EF4-FFF2-40B4-BE49-F238E27FC236}">
                <a16:creationId xmlns:a16="http://schemas.microsoft.com/office/drawing/2014/main" id="{2C227E26-01CA-11AC-E56D-C1AA4AC1C3C1}"/>
              </a:ext>
            </a:extLst>
          </p:cNvPr>
          <p:cNvSpPr txBox="1"/>
          <p:nvPr/>
        </p:nvSpPr>
        <p:spPr bwMode="auto">
          <a:xfrm>
            <a:off x="8586449" y="5250949"/>
            <a:ext cx="209163"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7</a:t>
            </a:r>
          </a:p>
        </p:txBody>
      </p:sp>
      <p:sp>
        <p:nvSpPr>
          <p:cNvPr id="31764" name="TextBox 31763">
            <a:extLst>
              <a:ext uri="{FF2B5EF4-FFF2-40B4-BE49-F238E27FC236}">
                <a16:creationId xmlns:a16="http://schemas.microsoft.com/office/drawing/2014/main" id="{BE4452AC-4508-2C3E-0B91-EC7C05FE6857}"/>
              </a:ext>
            </a:extLst>
          </p:cNvPr>
          <p:cNvSpPr txBox="1"/>
          <p:nvPr/>
        </p:nvSpPr>
        <p:spPr bwMode="auto">
          <a:xfrm>
            <a:off x="9556603" y="5250949"/>
            <a:ext cx="278397"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11</a:t>
            </a:r>
          </a:p>
        </p:txBody>
      </p:sp>
      <p:sp>
        <p:nvSpPr>
          <p:cNvPr id="31765" name="TextBox 31764">
            <a:extLst>
              <a:ext uri="{FF2B5EF4-FFF2-40B4-BE49-F238E27FC236}">
                <a16:creationId xmlns:a16="http://schemas.microsoft.com/office/drawing/2014/main" id="{47BEC3AB-8C8E-1012-45D9-840E2E6D6C74}"/>
              </a:ext>
            </a:extLst>
          </p:cNvPr>
          <p:cNvSpPr txBox="1"/>
          <p:nvPr/>
        </p:nvSpPr>
        <p:spPr bwMode="auto">
          <a:xfrm>
            <a:off x="9089729" y="5250949"/>
            <a:ext cx="209163"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9</a:t>
            </a:r>
          </a:p>
        </p:txBody>
      </p:sp>
      <p:sp>
        <p:nvSpPr>
          <p:cNvPr id="31766" name="TextBox 31765">
            <a:extLst>
              <a:ext uri="{FF2B5EF4-FFF2-40B4-BE49-F238E27FC236}">
                <a16:creationId xmlns:a16="http://schemas.microsoft.com/office/drawing/2014/main" id="{C45955D4-2077-97FD-BA2E-7EF6A1704B89}"/>
              </a:ext>
            </a:extLst>
          </p:cNvPr>
          <p:cNvSpPr txBox="1"/>
          <p:nvPr/>
        </p:nvSpPr>
        <p:spPr bwMode="auto">
          <a:xfrm>
            <a:off x="9307855" y="5250949"/>
            <a:ext cx="278397"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10</a:t>
            </a:r>
          </a:p>
        </p:txBody>
      </p:sp>
      <p:sp>
        <p:nvSpPr>
          <p:cNvPr id="31767" name="TextBox 31766">
            <a:extLst>
              <a:ext uri="{FF2B5EF4-FFF2-40B4-BE49-F238E27FC236}">
                <a16:creationId xmlns:a16="http://schemas.microsoft.com/office/drawing/2014/main" id="{8FC99372-ABF4-FAE9-3BC0-847FA8F90CF0}"/>
              </a:ext>
            </a:extLst>
          </p:cNvPr>
          <p:cNvSpPr txBox="1"/>
          <p:nvPr/>
        </p:nvSpPr>
        <p:spPr bwMode="auto">
          <a:xfrm>
            <a:off x="10311012" y="5250949"/>
            <a:ext cx="278397"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14</a:t>
            </a:r>
          </a:p>
        </p:txBody>
      </p:sp>
      <p:sp>
        <p:nvSpPr>
          <p:cNvPr id="31768" name="TextBox 31767">
            <a:extLst>
              <a:ext uri="{FF2B5EF4-FFF2-40B4-BE49-F238E27FC236}">
                <a16:creationId xmlns:a16="http://schemas.microsoft.com/office/drawing/2014/main" id="{F8418E29-29FE-757A-59F0-8D196C745D88}"/>
              </a:ext>
            </a:extLst>
          </p:cNvPr>
          <p:cNvSpPr txBox="1"/>
          <p:nvPr/>
        </p:nvSpPr>
        <p:spPr bwMode="auto">
          <a:xfrm>
            <a:off x="9810450" y="5250949"/>
            <a:ext cx="278397"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12</a:t>
            </a:r>
          </a:p>
        </p:txBody>
      </p:sp>
      <p:sp>
        <p:nvSpPr>
          <p:cNvPr id="31769" name="TextBox 31768">
            <a:extLst>
              <a:ext uri="{FF2B5EF4-FFF2-40B4-BE49-F238E27FC236}">
                <a16:creationId xmlns:a16="http://schemas.microsoft.com/office/drawing/2014/main" id="{7ED3EFF4-9E9E-E28E-A785-605B6E986F3E}"/>
              </a:ext>
            </a:extLst>
          </p:cNvPr>
          <p:cNvSpPr txBox="1"/>
          <p:nvPr/>
        </p:nvSpPr>
        <p:spPr bwMode="auto">
          <a:xfrm>
            <a:off x="10059841" y="5250949"/>
            <a:ext cx="278397"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13</a:t>
            </a:r>
          </a:p>
        </p:txBody>
      </p:sp>
      <p:sp>
        <p:nvSpPr>
          <p:cNvPr id="31770" name="TextBox 31769">
            <a:extLst>
              <a:ext uri="{FF2B5EF4-FFF2-40B4-BE49-F238E27FC236}">
                <a16:creationId xmlns:a16="http://schemas.microsoft.com/office/drawing/2014/main" id="{2F78A501-605D-7646-0C85-25E7AFD7C6C2}"/>
              </a:ext>
            </a:extLst>
          </p:cNvPr>
          <p:cNvSpPr txBox="1"/>
          <p:nvPr/>
        </p:nvSpPr>
        <p:spPr bwMode="auto">
          <a:xfrm>
            <a:off x="11067979" y="5250949"/>
            <a:ext cx="278397"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17</a:t>
            </a:r>
          </a:p>
        </p:txBody>
      </p:sp>
      <p:sp>
        <p:nvSpPr>
          <p:cNvPr id="31771" name="TextBox 31770">
            <a:extLst>
              <a:ext uri="{FF2B5EF4-FFF2-40B4-BE49-F238E27FC236}">
                <a16:creationId xmlns:a16="http://schemas.microsoft.com/office/drawing/2014/main" id="{8026B2AE-A49E-AB21-478F-224F3244C2DB}"/>
              </a:ext>
            </a:extLst>
          </p:cNvPr>
          <p:cNvSpPr txBox="1"/>
          <p:nvPr/>
        </p:nvSpPr>
        <p:spPr bwMode="auto">
          <a:xfrm>
            <a:off x="10563794" y="5250949"/>
            <a:ext cx="278397"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15</a:t>
            </a:r>
          </a:p>
        </p:txBody>
      </p:sp>
      <p:sp>
        <p:nvSpPr>
          <p:cNvPr id="31772" name="TextBox 31771">
            <a:extLst>
              <a:ext uri="{FF2B5EF4-FFF2-40B4-BE49-F238E27FC236}">
                <a16:creationId xmlns:a16="http://schemas.microsoft.com/office/drawing/2014/main" id="{D78D016E-CA63-AA87-0FBB-AE05F8161E81}"/>
              </a:ext>
            </a:extLst>
          </p:cNvPr>
          <p:cNvSpPr txBox="1"/>
          <p:nvPr/>
        </p:nvSpPr>
        <p:spPr bwMode="auto">
          <a:xfrm>
            <a:off x="10816538" y="5250949"/>
            <a:ext cx="278397"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16</a:t>
            </a:r>
          </a:p>
        </p:txBody>
      </p:sp>
      <p:sp>
        <p:nvSpPr>
          <p:cNvPr id="31773" name="TextBox 31772">
            <a:extLst>
              <a:ext uri="{FF2B5EF4-FFF2-40B4-BE49-F238E27FC236}">
                <a16:creationId xmlns:a16="http://schemas.microsoft.com/office/drawing/2014/main" id="{5F99966B-CEF3-EF2C-BD6F-3FBEC42852FD}"/>
              </a:ext>
            </a:extLst>
          </p:cNvPr>
          <p:cNvSpPr txBox="1"/>
          <p:nvPr/>
        </p:nvSpPr>
        <p:spPr bwMode="auto">
          <a:xfrm>
            <a:off x="11824337" y="5250949"/>
            <a:ext cx="278397"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20</a:t>
            </a:r>
          </a:p>
        </p:txBody>
      </p:sp>
      <p:sp>
        <p:nvSpPr>
          <p:cNvPr id="31774" name="TextBox 31773">
            <a:extLst>
              <a:ext uri="{FF2B5EF4-FFF2-40B4-BE49-F238E27FC236}">
                <a16:creationId xmlns:a16="http://schemas.microsoft.com/office/drawing/2014/main" id="{EAE764A4-7110-5CEB-EB4D-B5928CF1C4EF}"/>
              </a:ext>
            </a:extLst>
          </p:cNvPr>
          <p:cNvSpPr txBox="1"/>
          <p:nvPr/>
        </p:nvSpPr>
        <p:spPr bwMode="auto">
          <a:xfrm>
            <a:off x="11318332" y="5250949"/>
            <a:ext cx="278397"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18</a:t>
            </a:r>
          </a:p>
        </p:txBody>
      </p:sp>
      <p:sp>
        <p:nvSpPr>
          <p:cNvPr id="31775" name="TextBox 31774">
            <a:extLst>
              <a:ext uri="{FF2B5EF4-FFF2-40B4-BE49-F238E27FC236}">
                <a16:creationId xmlns:a16="http://schemas.microsoft.com/office/drawing/2014/main" id="{8DC67F48-1C98-18F2-A43A-509A21BADE10}"/>
              </a:ext>
            </a:extLst>
          </p:cNvPr>
          <p:cNvSpPr txBox="1"/>
          <p:nvPr/>
        </p:nvSpPr>
        <p:spPr bwMode="auto">
          <a:xfrm>
            <a:off x="11569150" y="5250949"/>
            <a:ext cx="278397" cy="2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19</a:t>
            </a:r>
          </a:p>
        </p:txBody>
      </p:sp>
      <p:sp>
        <p:nvSpPr>
          <p:cNvPr id="31833" name="Freeform 31832">
            <a:extLst>
              <a:ext uri="{FF2B5EF4-FFF2-40B4-BE49-F238E27FC236}">
                <a16:creationId xmlns:a16="http://schemas.microsoft.com/office/drawing/2014/main" id="{996D5502-DFB2-5ED0-9BFD-0175EF6B5D45}"/>
              </a:ext>
            </a:extLst>
          </p:cNvPr>
          <p:cNvSpPr/>
          <p:nvPr/>
        </p:nvSpPr>
        <p:spPr bwMode="auto">
          <a:xfrm>
            <a:off x="6947921" y="2952384"/>
            <a:ext cx="4746682" cy="1654617"/>
          </a:xfrm>
          <a:custGeom>
            <a:avLst/>
            <a:gdLst>
              <a:gd name="connsiteX0" fmla="*/ 0 w 6264322"/>
              <a:gd name="connsiteY0" fmla="*/ 0 h 2183642"/>
              <a:gd name="connsiteX1" fmla="*/ 509516 w 6264322"/>
              <a:gd name="connsiteY1" fmla="*/ 0 h 2183642"/>
              <a:gd name="connsiteX2" fmla="*/ 509516 w 6264322"/>
              <a:gd name="connsiteY2" fmla="*/ 54591 h 2183642"/>
              <a:gd name="connsiteX3" fmla="*/ 664191 w 6264322"/>
              <a:gd name="connsiteY3" fmla="*/ 54591 h 2183642"/>
              <a:gd name="connsiteX4" fmla="*/ 664191 w 6264322"/>
              <a:gd name="connsiteY4" fmla="*/ 100084 h 2183642"/>
              <a:gd name="connsiteX5" fmla="*/ 887104 w 6264322"/>
              <a:gd name="connsiteY5" fmla="*/ 100084 h 2183642"/>
              <a:gd name="connsiteX6" fmla="*/ 887104 w 6264322"/>
              <a:gd name="connsiteY6" fmla="*/ 145576 h 2183642"/>
              <a:gd name="connsiteX7" fmla="*/ 991737 w 6264322"/>
              <a:gd name="connsiteY7" fmla="*/ 145576 h 2183642"/>
              <a:gd name="connsiteX8" fmla="*/ 991737 w 6264322"/>
              <a:gd name="connsiteY8" fmla="*/ 191069 h 2183642"/>
              <a:gd name="connsiteX9" fmla="*/ 1182806 w 6264322"/>
              <a:gd name="connsiteY9" fmla="*/ 191069 h 2183642"/>
              <a:gd name="connsiteX10" fmla="*/ 1182806 w 6264322"/>
              <a:gd name="connsiteY10" fmla="*/ 254759 h 2183642"/>
              <a:gd name="connsiteX11" fmla="*/ 1251044 w 6264322"/>
              <a:gd name="connsiteY11" fmla="*/ 254759 h 2183642"/>
              <a:gd name="connsiteX12" fmla="*/ 1251044 w 6264322"/>
              <a:gd name="connsiteY12" fmla="*/ 322997 h 2183642"/>
              <a:gd name="connsiteX13" fmla="*/ 1419367 w 6264322"/>
              <a:gd name="connsiteY13" fmla="*/ 322997 h 2183642"/>
              <a:gd name="connsiteX14" fmla="*/ 1419367 w 6264322"/>
              <a:gd name="connsiteY14" fmla="*/ 322997 h 2183642"/>
              <a:gd name="connsiteX15" fmla="*/ 1419367 w 6264322"/>
              <a:gd name="connsiteY15" fmla="*/ 368490 h 2183642"/>
              <a:gd name="connsiteX16" fmla="*/ 1537647 w 6264322"/>
              <a:gd name="connsiteY16" fmla="*/ 368490 h 2183642"/>
              <a:gd name="connsiteX17" fmla="*/ 1537647 w 6264322"/>
              <a:gd name="connsiteY17" fmla="*/ 441278 h 2183642"/>
              <a:gd name="connsiteX18" fmla="*/ 1619534 w 6264322"/>
              <a:gd name="connsiteY18" fmla="*/ 441278 h 2183642"/>
              <a:gd name="connsiteX19" fmla="*/ 1619534 w 6264322"/>
              <a:gd name="connsiteY19" fmla="*/ 491320 h 2183642"/>
              <a:gd name="connsiteX20" fmla="*/ 1705970 w 6264322"/>
              <a:gd name="connsiteY20" fmla="*/ 491320 h 2183642"/>
              <a:gd name="connsiteX21" fmla="*/ 1705970 w 6264322"/>
              <a:gd name="connsiteY21" fmla="*/ 545911 h 2183642"/>
              <a:gd name="connsiteX22" fmla="*/ 1846997 w 6264322"/>
              <a:gd name="connsiteY22" fmla="*/ 545911 h 2183642"/>
              <a:gd name="connsiteX23" fmla="*/ 1846997 w 6264322"/>
              <a:gd name="connsiteY23" fmla="*/ 609600 h 2183642"/>
              <a:gd name="connsiteX24" fmla="*/ 1933432 w 6264322"/>
              <a:gd name="connsiteY24" fmla="*/ 609600 h 2183642"/>
              <a:gd name="connsiteX25" fmla="*/ 1933432 w 6264322"/>
              <a:gd name="connsiteY25" fmla="*/ 686938 h 2183642"/>
              <a:gd name="connsiteX26" fmla="*/ 2001671 w 6264322"/>
              <a:gd name="connsiteY26" fmla="*/ 686938 h 2183642"/>
              <a:gd name="connsiteX27" fmla="*/ 2001671 w 6264322"/>
              <a:gd name="connsiteY27" fmla="*/ 755176 h 2183642"/>
              <a:gd name="connsiteX28" fmla="*/ 2056262 w 6264322"/>
              <a:gd name="connsiteY28" fmla="*/ 755176 h 2183642"/>
              <a:gd name="connsiteX29" fmla="*/ 2056262 w 6264322"/>
              <a:gd name="connsiteY29" fmla="*/ 805218 h 2183642"/>
              <a:gd name="connsiteX30" fmla="*/ 2215486 w 6264322"/>
              <a:gd name="connsiteY30" fmla="*/ 805218 h 2183642"/>
              <a:gd name="connsiteX31" fmla="*/ 2215486 w 6264322"/>
              <a:gd name="connsiteY31" fmla="*/ 868908 h 2183642"/>
              <a:gd name="connsiteX32" fmla="*/ 2374710 w 6264322"/>
              <a:gd name="connsiteY32" fmla="*/ 868908 h 2183642"/>
              <a:gd name="connsiteX33" fmla="*/ 2374710 w 6264322"/>
              <a:gd name="connsiteY33" fmla="*/ 928048 h 2183642"/>
              <a:gd name="connsiteX34" fmla="*/ 2483892 w 6264322"/>
              <a:gd name="connsiteY34" fmla="*/ 928048 h 2183642"/>
              <a:gd name="connsiteX35" fmla="*/ 2483892 w 6264322"/>
              <a:gd name="connsiteY35" fmla="*/ 978090 h 2183642"/>
              <a:gd name="connsiteX36" fmla="*/ 2588525 w 6264322"/>
              <a:gd name="connsiteY36" fmla="*/ 978090 h 2183642"/>
              <a:gd name="connsiteX37" fmla="*/ 2588525 w 6264322"/>
              <a:gd name="connsiteY37" fmla="*/ 1028132 h 2183642"/>
              <a:gd name="connsiteX38" fmla="*/ 2715904 w 6264322"/>
              <a:gd name="connsiteY38" fmla="*/ 1028132 h 2183642"/>
              <a:gd name="connsiteX39" fmla="*/ 2715904 w 6264322"/>
              <a:gd name="connsiteY39" fmla="*/ 1091821 h 2183642"/>
              <a:gd name="connsiteX40" fmla="*/ 2770495 w 6264322"/>
              <a:gd name="connsiteY40" fmla="*/ 1091821 h 2183642"/>
              <a:gd name="connsiteX41" fmla="*/ 2770495 w 6264322"/>
              <a:gd name="connsiteY41" fmla="*/ 1137314 h 2183642"/>
              <a:gd name="connsiteX42" fmla="*/ 2838734 w 6264322"/>
              <a:gd name="connsiteY42" fmla="*/ 1137314 h 2183642"/>
              <a:gd name="connsiteX43" fmla="*/ 2838734 w 6264322"/>
              <a:gd name="connsiteY43" fmla="*/ 1196454 h 2183642"/>
              <a:gd name="connsiteX44" fmla="*/ 2957014 w 6264322"/>
              <a:gd name="connsiteY44" fmla="*/ 1196454 h 2183642"/>
              <a:gd name="connsiteX45" fmla="*/ 2957014 w 6264322"/>
              <a:gd name="connsiteY45" fmla="*/ 1251045 h 2183642"/>
              <a:gd name="connsiteX46" fmla="*/ 3002507 w 6264322"/>
              <a:gd name="connsiteY46" fmla="*/ 1251045 h 2183642"/>
              <a:gd name="connsiteX47" fmla="*/ 3002507 w 6264322"/>
              <a:gd name="connsiteY47" fmla="*/ 1296538 h 2183642"/>
              <a:gd name="connsiteX48" fmla="*/ 3098041 w 6264322"/>
              <a:gd name="connsiteY48" fmla="*/ 1296538 h 2183642"/>
              <a:gd name="connsiteX49" fmla="*/ 3098041 w 6264322"/>
              <a:gd name="connsiteY49" fmla="*/ 1342030 h 2183642"/>
              <a:gd name="connsiteX50" fmla="*/ 3298209 w 6264322"/>
              <a:gd name="connsiteY50" fmla="*/ 1342030 h 2183642"/>
              <a:gd name="connsiteX51" fmla="*/ 3298209 w 6264322"/>
              <a:gd name="connsiteY51" fmla="*/ 1396621 h 2183642"/>
              <a:gd name="connsiteX52" fmla="*/ 3370997 w 6264322"/>
              <a:gd name="connsiteY52" fmla="*/ 1396621 h 2183642"/>
              <a:gd name="connsiteX53" fmla="*/ 3370997 w 6264322"/>
              <a:gd name="connsiteY53" fmla="*/ 1396621 h 2183642"/>
              <a:gd name="connsiteX54" fmla="*/ 3471080 w 6264322"/>
              <a:gd name="connsiteY54" fmla="*/ 1396621 h 2183642"/>
              <a:gd name="connsiteX55" fmla="*/ 3471080 w 6264322"/>
              <a:gd name="connsiteY55" fmla="*/ 1455762 h 2183642"/>
              <a:gd name="connsiteX56" fmla="*/ 3530220 w 6264322"/>
              <a:gd name="connsiteY56" fmla="*/ 1455762 h 2183642"/>
              <a:gd name="connsiteX57" fmla="*/ 3530220 w 6264322"/>
              <a:gd name="connsiteY57" fmla="*/ 1501254 h 2183642"/>
              <a:gd name="connsiteX58" fmla="*/ 3589361 w 6264322"/>
              <a:gd name="connsiteY58" fmla="*/ 1501254 h 2183642"/>
              <a:gd name="connsiteX59" fmla="*/ 3589361 w 6264322"/>
              <a:gd name="connsiteY59" fmla="*/ 1569493 h 2183642"/>
              <a:gd name="connsiteX60" fmla="*/ 3653050 w 6264322"/>
              <a:gd name="connsiteY60" fmla="*/ 1569493 h 2183642"/>
              <a:gd name="connsiteX61" fmla="*/ 3653050 w 6264322"/>
              <a:gd name="connsiteY61" fmla="*/ 1614985 h 2183642"/>
              <a:gd name="connsiteX62" fmla="*/ 3725838 w 6264322"/>
              <a:gd name="connsiteY62" fmla="*/ 1614985 h 2183642"/>
              <a:gd name="connsiteX63" fmla="*/ 3725838 w 6264322"/>
              <a:gd name="connsiteY63" fmla="*/ 1660478 h 2183642"/>
              <a:gd name="connsiteX64" fmla="*/ 3798626 w 6264322"/>
              <a:gd name="connsiteY64" fmla="*/ 1660478 h 2183642"/>
              <a:gd name="connsiteX65" fmla="*/ 3821373 w 6264322"/>
              <a:gd name="connsiteY65" fmla="*/ 1683225 h 2183642"/>
              <a:gd name="connsiteX66" fmla="*/ 3926006 w 6264322"/>
              <a:gd name="connsiteY66" fmla="*/ 1683225 h 2183642"/>
              <a:gd name="connsiteX67" fmla="*/ 3926006 w 6264322"/>
              <a:gd name="connsiteY67" fmla="*/ 1746914 h 2183642"/>
              <a:gd name="connsiteX68" fmla="*/ 4044286 w 6264322"/>
              <a:gd name="connsiteY68" fmla="*/ 1746914 h 2183642"/>
              <a:gd name="connsiteX69" fmla="*/ 4044286 w 6264322"/>
              <a:gd name="connsiteY69" fmla="*/ 1796956 h 2183642"/>
              <a:gd name="connsiteX70" fmla="*/ 4280847 w 6264322"/>
              <a:gd name="connsiteY70" fmla="*/ 1796956 h 2183642"/>
              <a:gd name="connsiteX71" fmla="*/ 4280847 w 6264322"/>
              <a:gd name="connsiteY71" fmla="*/ 1846997 h 2183642"/>
              <a:gd name="connsiteX72" fmla="*/ 4699379 w 6264322"/>
              <a:gd name="connsiteY72" fmla="*/ 1846997 h 2183642"/>
              <a:gd name="connsiteX73" fmla="*/ 4767617 w 6264322"/>
              <a:gd name="connsiteY73" fmla="*/ 1846997 h 2183642"/>
              <a:gd name="connsiteX74" fmla="*/ 4817659 w 6264322"/>
              <a:gd name="connsiteY74" fmla="*/ 1846997 h 2183642"/>
              <a:gd name="connsiteX75" fmla="*/ 4817659 w 6264322"/>
              <a:gd name="connsiteY75" fmla="*/ 1892490 h 2183642"/>
              <a:gd name="connsiteX76" fmla="*/ 4931391 w 6264322"/>
              <a:gd name="connsiteY76" fmla="*/ 1892490 h 2183642"/>
              <a:gd name="connsiteX77" fmla="*/ 4931391 w 6264322"/>
              <a:gd name="connsiteY77" fmla="*/ 1951630 h 2183642"/>
              <a:gd name="connsiteX78" fmla="*/ 5072417 w 6264322"/>
              <a:gd name="connsiteY78" fmla="*/ 1951630 h 2183642"/>
              <a:gd name="connsiteX79" fmla="*/ 5072417 w 6264322"/>
              <a:gd name="connsiteY79" fmla="*/ 2001672 h 2183642"/>
              <a:gd name="connsiteX80" fmla="*/ 5127009 w 6264322"/>
              <a:gd name="connsiteY80" fmla="*/ 2001672 h 2183642"/>
              <a:gd name="connsiteX81" fmla="*/ 5127009 w 6264322"/>
              <a:gd name="connsiteY81" fmla="*/ 2042615 h 2183642"/>
              <a:gd name="connsiteX82" fmla="*/ 5418161 w 6264322"/>
              <a:gd name="connsiteY82" fmla="*/ 2042615 h 2183642"/>
              <a:gd name="connsiteX83" fmla="*/ 5418161 w 6264322"/>
              <a:gd name="connsiteY83" fmla="*/ 2092657 h 2183642"/>
              <a:gd name="connsiteX84" fmla="*/ 5677468 w 6264322"/>
              <a:gd name="connsiteY84" fmla="*/ 2092657 h 2183642"/>
              <a:gd name="connsiteX85" fmla="*/ 5677468 w 6264322"/>
              <a:gd name="connsiteY85" fmla="*/ 2183642 h 2183642"/>
              <a:gd name="connsiteX86" fmla="*/ 6264322 w 6264322"/>
              <a:gd name="connsiteY86" fmla="*/ 2183642 h 218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264322" h="2183642">
                <a:moveTo>
                  <a:pt x="0" y="0"/>
                </a:moveTo>
                <a:lnTo>
                  <a:pt x="509516" y="0"/>
                </a:lnTo>
                <a:lnTo>
                  <a:pt x="509516" y="54591"/>
                </a:lnTo>
                <a:lnTo>
                  <a:pt x="664191" y="54591"/>
                </a:lnTo>
                <a:lnTo>
                  <a:pt x="664191" y="100084"/>
                </a:lnTo>
                <a:lnTo>
                  <a:pt x="887104" y="100084"/>
                </a:lnTo>
                <a:lnTo>
                  <a:pt x="887104" y="145576"/>
                </a:lnTo>
                <a:lnTo>
                  <a:pt x="991737" y="145576"/>
                </a:lnTo>
                <a:lnTo>
                  <a:pt x="991737" y="191069"/>
                </a:lnTo>
                <a:lnTo>
                  <a:pt x="1182806" y="191069"/>
                </a:lnTo>
                <a:lnTo>
                  <a:pt x="1182806" y="254759"/>
                </a:lnTo>
                <a:lnTo>
                  <a:pt x="1251044" y="254759"/>
                </a:lnTo>
                <a:lnTo>
                  <a:pt x="1251044" y="322997"/>
                </a:lnTo>
                <a:lnTo>
                  <a:pt x="1419367" y="322997"/>
                </a:lnTo>
                <a:lnTo>
                  <a:pt x="1419367" y="322997"/>
                </a:lnTo>
                <a:lnTo>
                  <a:pt x="1419367" y="368490"/>
                </a:lnTo>
                <a:lnTo>
                  <a:pt x="1537647" y="368490"/>
                </a:lnTo>
                <a:lnTo>
                  <a:pt x="1537647" y="441278"/>
                </a:lnTo>
                <a:lnTo>
                  <a:pt x="1619534" y="441278"/>
                </a:lnTo>
                <a:lnTo>
                  <a:pt x="1619534" y="491320"/>
                </a:lnTo>
                <a:lnTo>
                  <a:pt x="1705970" y="491320"/>
                </a:lnTo>
                <a:lnTo>
                  <a:pt x="1705970" y="545911"/>
                </a:lnTo>
                <a:lnTo>
                  <a:pt x="1846997" y="545911"/>
                </a:lnTo>
                <a:lnTo>
                  <a:pt x="1846997" y="609600"/>
                </a:lnTo>
                <a:lnTo>
                  <a:pt x="1933432" y="609600"/>
                </a:lnTo>
                <a:lnTo>
                  <a:pt x="1933432" y="686938"/>
                </a:lnTo>
                <a:lnTo>
                  <a:pt x="2001671" y="686938"/>
                </a:lnTo>
                <a:lnTo>
                  <a:pt x="2001671" y="755176"/>
                </a:lnTo>
                <a:lnTo>
                  <a:pt x="2056262" y="755176"/>
                </a:lnTo>
                <a:lnTo>
                  <a:pt x="2056262" y="805218"/>
                </a:lnTo>
                <a:lnTo>
                  <a:pt x="2215486" y="805218"/>
                </a:lnTo>
                <a:lnTo>
                  <a:pt x="2215486" y="868908"/>
                </a:lnTo>
                <a:lnTo>
                  <a:pt x="2374710" y="868908"/>
                </a:lnTo>
                <a:lnTo>
                  <a:pt x="2374710" y="928048"/>
                </a:lnTo>
                <a:lnTo>
                  <a:pt x="2483892" y="928048"/>
                </a:lnTo>
                <a:lnTo>
                  <a:pt x="2483892" y="978090"/>
                </a:lnTo>
                <a:lnTo>
                  <a:pt x="2588525" y="978090"/>
                </a:lnTo>
                <a:lnTo>
                  <a:pt x="2588525" y="1028132"/>
                </a:lnTo>
                <a:lnTo>
                  <a:pt x="2715904" y="1028132"/>
                </a:lnTo>
                <a:lnTo>
                  <a:pt x="2715904" y="1091821"/>
                </a:lnTo>
                <a:lnTo>
                  <a:pt x="2770495" y="1091821"/>
                </a:lnTo>
                <a:lnTo>
                  <a:pt x="2770495" y="1137314"/>
                </a:lnTo>
                <a:lnTo>
                  <a:pt x="2838734" y="1137314"/>
                </a:lnTo>
                <a:lnTo>
                  <a:pt x="2838734" y="1196454"/>
                </a:lnTo>
                <a:lnTo>
                  <a:pt x="2957014" y="1196454"/>
                </a:lnTo>
                <a:lnTo>
                  <a:pt x="2957014" y="1251045"/>
                </a:lnTo>
                <a:lnTo>
                  <a:pt x="3002507" y="1251045"/>
                </a:lnTo>
                <a:lnTo>
                  <a:pt x="3002507" y="1296538"/>
                </a:lnTo>
                <a:lnTo>
                  <a:pt x="3098041" y="1296538"/>
                </a:lnTo>
                <a:lnTo>
                  <a:pt x="3098041" y="1342030"/>
                </a:lnTo>
                <a:lnTo>
                  <a:pt x="3298209" y="1342030"/>
                </a:lnTo>
                <a:lnTo>
                  <a:pt x="3298209" y="1396621"/>
                </a:lnTo>
                <a:lnTo>
                  <a:pt x="3370997" y="1396621"/>
                </a:lnTo>
                <a:lnTo>
                  <a:pt x="3370997" y="1396621"/>
                </a:lnTo>
                <a:lnTo>
                  <a:pt x="3471080" y="1396621"/>
                </a:lnTo>
                <a:lnTo>
                  <a:pt x="3471080" y="1455762"/>
                </a:lnTo>
                <a:lnTo>
                  <a:pt x="3530220" y="1455762"/>
                </a:lnTo>
                <a:lnTo>
                  <a:pt x="3530220" y="1501254"/>
                </a:lnTo>
                <a:lnTo>
                  <a:pt x="3589361" y="1501254"/>
                </a:lnTo>
                <a:lnTo>
                  <a:pt x="3589361" y="1569493"/>
                </a:lnTo>
                <a:lnTo>
                  <a:pt x="3653050" y="1569493"/>
                </a:lnTo>
                <a:lnTo>
                  <a:pt x="3653050" y="1614985"/>
                </a:lnTo>
                <a:lnTo>
                  <a:pt x="3725838" y="1614985"/>
                </a:lnTo>
                <a:lnTo>
                  <a:pt x="3725838" y="1660478"/>
                </a:lnTo>
                <a:lnTo>
                  <a:pt x="3798626" y="1660478"/>
                </a:lnTo>
                <a:lnTo>
                  <a:pt x="3821373" y="1683225"/>
                </a:lnTo>
                <a:lnTo>
                  <a:pt x="3926006" y="1683225"/>
                </a:lnTo>
                <a:lnTo>
                  <a:pt x="3926006" y="1746914"/>
                </a:lnTo>
                <a:lnTo>
                  <a:pt x="4044286" y="1746914"/>
                </a:lnTo>
                <a:lnTo>
                  <a:pt x="4044286" y="1796956"/>
                </a:lnTo>
                <a:lnTo>
                  <a:pt x="4280847" y="1796956"/>
                </a:lnTo>
                <a:lnTo>
                  <a:pt x="4280847" y="1846997"/>
                </a:lnTo>
                <a:lnTo>
                  <a:pt x="4699379" y="1846997"/>
                </a:lnTo>
                <a:lnTo>
                  <a:pt x="4767617" y="1846997"/>
                </a:lnTo>
                <a:lnTo>
                  <a:pt x="4817659" y="1846997"/>
                </a:lnTo>
                <a:lnTo>
                  <a:pt x="4817659" y="1892490"/>
                </a:lnTo>
                <a:lnTo>
                  <a:pt x="4931391" y="1892490"/>
                </a:lnTo>
                <a:lnTo>
                  <a:pt x="4931391" y="1951630"/>
                </a:lnTo>
                <a:lnTo>
                  <a:pt x="5072417" y="1951630"/>
                </a:lnTo>
                <a:lnTo>
                  <a:pt x="5072417" y="2001672"/>
                </a:lnTo>
                <a:lnTo>
                  <a:pt x="5127009" y="2001672"/>
                </a:lnTo>
                <a:lnTo>
                  <a:pt x="5127009" y="2042615"/>
                </a:lnTo>
                <a:lnTo>
                  <a:pt x="5418161" y="2042615"/>
                </a:lnTo>
                <a:lnTo>
                  <a:pt x="5418161" y="2092657"/>
                </a:lnTo>
                <a:lnTo>
                  <a:pt x="5677468" y="2092657"/>
                </a:lnTo>
                <a:lnTo>
                  <a:pt x="5677468" y="2183642"/>
                </a:lnTo>
                <a:lnTo>
                  <a:pt x="6264322" y="2183642"/>
                </a:lnTo>
              </a:path>
            </a:pathLst>
          </a:custGeom>
          <a:noFill/>
          <a:ln w="28575">
            <a:solidFill>
              <a:srgbClr val="015873"/>
            </a:solidFill>
            <a:miter lim="800000"/>
            <a:headEnd/>
            <a:tailEnd/>
          </a:ln>
        </p:spPr>
        <p:txBody>
          <a:bodyPr rtlCol="0" anchor="ctr"/>
          <a:lstStyle/>
          <a:p>
            <a:pPr algn="ctr"/>
            <a:endParaRPr lang="en-US"/>
          </a:p>
        </p:txBody>
      </p:sp>
      <p:grpSp>
        <p:nvGrpSpPr>
          <p:cNvPr id="31804" name="Group 31803">
            <a:extLst>
              <a:ext uri="{FF2B5EF4-FFF2-40B4-BE49-F238E27FC236}">
                <a16:creationId xmlns:a16="http://schemas.microsoft.com/office/drawing/2014/main" id="{EF671BCD-7438-A341-6795-2F3B2D984BA6}"/>
              </a:ext>
            </a:extLst>
          </p:cNvPr>
          <p:cNvGrpSpPr/>
          <p:nvPr/>
        </p:nvGrpSpPr>
        <p:grpSpPr>
          <a:xfrm>
            <a:off x="7425180" y="3044879"/>
            <a:ext cx="69287" cy="70502"/>
            <a:chOff x="5908460" y="1615439"/>
            <a:chExt cx="91440" cy="93044"/>
          </a:xfrm>
        </p:grpSpPr>
        <p:cxnSp>
          <p:nvCxnSpPr>
            <p:cNvPr id="31801" name="Straight Connector 31800">
              <a:extLst>
                <a:ext uri="{FF2B5EF4-FFF2-40B4-BE49-F238E27FC236}">
                  <a16:creationId xmlns:a16="http://schemas.microsoft.com/office/drawing/2014/main" id="{F48A3390-FFC7-48B9-4DA0-2619A6C9BAEF}"/>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1802" name="Straight Connector 31801">
              <a:extLst>
                <a:ext uri="{FF2B5EF4-FFF2-40B4-BE49-F238E27FC236}">
                  <a16:creationId xmlns:a16="http://schemas.microsoft.com/office/drawing/2014/main" id="{2FC54F65-1077-7EDE-868A-8F9DA93EDAD6}"/>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1805" name="Group 31804">
            <a:extLst>
              <a:ext uri="{FF2B5EF4-FFF2-40B4-BE49-F238E27FC236}">
                <a16:creationId xmlns:a16="http://schemas.microsoft.com/office/drawing/2014/main" id="{CF118B6D-DEC9-DF71-B47E-BA472C027115}"/>
              </a:ext>
            </a:extLst>
          </p:cNvPr>
          <p:cNvGrpSpPr/>
          <p:nvPr/>
        </p:nvGrpSpPr>
        <p:grpSpPr>
          <a:xfrm>
            <a:off x="8414912" y="3838126"/>
            <a:ext cx="69287" cy="70502"/>
            <a:chOff x="5908460" y="1615439"/>
            <a:chExt cx="91440" cy="93044"/>
          </a:xfrm>
        </p:grpSpPr>
        <p:cxnSp>
          <p:nvCxnSpPr>
            <p:cNvPr id="31806" name="Straight Connector 31805">
              <a:extLst>
                <a:ext uri="{FF2B5EF4-FFF2-40B4-BE49-F238E27FC236}">
                  <a16:creationId xmlns:a16="http://schemas.microsoft.com/office/drawing/2014/main" id="{8A7BC7E4-FB63-CEE9-E8E0-A87B7574637B}"/>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1807" name="Straight Connector 31806">
              <a:extLst>
                <a:ext uri="{FF2B5EF4-FFF2-40B4-BE49-F238E27FC236}">
                  <a16:creationId xmlns:a16="http://schemas.microsoft.com/office/drawing/2014/main" id="{B29D9051-22A6-B316-81DD-3DA9D56E32DA}"/>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1808" name="Group 31807">
            <a:extLst>
              <a:ext uri="{FF2B5EF4-FFF2-40B4-BE49-F238E27FC236}">
                <a16:creationId xmlns:a16="http://schemas.microsoft.com/office/drawing/2014/main" id="{E644CCDF-636D-E05A-1571-E5ED891ACA57}"/>
              </a:ext>
            </a:extLst>
          </p:cNvPr>
          <p:cNvGrpSpPr/>
          <p:nvPr/>
        </p:nvGrpSpPr>
        <p:grpSpPr>
          <a:xfrm>
            <a:off x="8014445" y="3554921"/>
            <a:ext cx="69287" cy="70502"/>
            <a:chOff x="5908460" y="1615439"/>
            <a:chExt cx="91440" cy="93044"/>
          </a:xfrm>
        </p:grpSpPr>
        <p:cxnSp>
          <p:nvCxnSpPr>
            <p:cNvPr id="31809" name="Straight Connector 31808">
              <a:extLst>
                <a:ext uri="{FF2B5EF4-FFF2-40B4-BE49-F238E27FC236}">
                  <a16:creationId xmlns:a16="http://schemas.microsoft.com/office/drawing/2014/main" id="{223F0507-B4E5-2199-D8A2-A7EA4BE8BE0C}"/>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1810" name="Straight Connector 31809">
              <a:extLst>
                <a:ext uri="{FF2B5EF4-FFF2-40B4-BE49-F238E27FC236}">
                  <a16:creationId xmlns:a16="http://schemas.microsoft.com/office/drawing/2014/main" id="{BBB3DDAC-F347-CF9C-0355-6C77616EC19A}"/>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1811" name="Group 31810">
            <a:extLst>
              <a:ext uri="{FF2B5EF4-FFF2-40B4-BE49-F238E27FC236}">
                <a16:creationId xmlns:a16="http://schemas.microsoft.com/office/drawing/2014/main" id="{3DCD47F5-1B33-FE73-F19F-B3A4F724EEC0}"/>
              </a:ext>
            </a:extLst>
          </p:cNvPr>
          <p:cNvGrpSpPr/>
          <p:nvPr/>
        </p:nvGrpSpPr>
        <p:grpSpPr>
          <a:xfrm>
            <a:off x="8170970" y="3654741"/>
            <a:ext cx="69287" cy="70502"/>
            <a:chOff x="5908460" y="1615439"/>
            <a:chExt cx="91440" cy="93044"/>
          </a:xfrm>
        </p:grpSpPr>
        <p:cxnSp>
          <p:nvCxnSpPr>
            <p:cNvPr id="31812" name="Straight Connector 31811">
              <a:extLst>
                <a:ext uri="{FF2B5EF4-FFF2-40B4-BE49-F238E27FC236}">
                  <a16:creationId xmlns:a16="http://schemas.microsoft.com/office/drawing/2014/main" id="{8B87ADB1-5660-F87E-FB2B-F83435DAD0D9}"/>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1813" name="Straight Connector 31812">
              <a:extLst>
                <a:ext uri="{FF2B5EF4-FFF2-40B4-BE49-F238E27FC236}">
                  <a16:creationId xmlns:a16="http://schemas.microsoft.com/office/drawing/2014/main" id="{AFBFAE80-75BC-8CAA-7522-FD6BD85BD7C1}"/>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1820" name="Group 31819">
            <a:extLst>
              <a:ext uri="{FF2B5EF4-FFF2-40B4-BE49-F238E27FC236}">
                <a16:creationId xmlns:a16="http://schemas.microsoft.com/office/drawing/2014/main" id="{7451D4E5-AF19-C639-E9FD-44B39DECDD82}"/>
              </a:ext>
            </a:extLst>
          </p:cNvPr>
          <p:cNvGrpSpPr/>
          <p:nvPr/>
        </p:nvGrpSpPr>
        <p:grpSpPr>
          <a:xfrm>
            <a:off x="7523725" y="2999555"/>
            <a:ext cx="69287" cy="70502"/>
            <a:chOff x="5908460" y="1615439"/>
            <a:chExt cx="91440" cy="93044"/>
          </a:xfrm>
        </p:grpSpPr>
        <p:cxnSp>
          <p:nvCxnSpPr>
            <p:cNvPr id="31821" name="Straight Connector 31820">
              <a:extLst>
                <a:ext uri="{FF2B5EF4-FFF2-40B4-BE49-F238E27FC236}">
                  <a16:creationId xmlns:a16="http://schemas.microsoft.com/office/drawing/2014/main" id="{4C93D89E-838F-21C5-E9EA-187C3E9FAD1B}"/>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22" name="Straight Connector 31821">
              <a:extLst>
                <a:ext uri="{FF2B5EF4-FFF2-40B4-BE49-F238E27FC236}">
                  <a16:creationId xmlns:a16="http://schemas.microsoft.com/office/drawing/2014/main" id="{ED7EDAAD-2856-7B64-D401-ED9DA7F0B9F5}"/>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23" name="Group 31822">
            <a:extLst>
              <a:ext uri="{FF2B5EF4-FFF2-40B4-BE49-F238E27FC236}">
                <a16:creationId xmlns:a16="http://schemas.microsoft.com/office/drawing/2014/main" id="{C65EA272-8CEA-AAFD-EB9F-7832732F80B1}"/>
              </a:ext>
            </a:extLst>
          </p:cNvPr>
          <p:cNvGrpSpPr/>
          <p:nvPr/>
        </p:nvGrpSpPr>
        <p:grpSpPr>
          <a:xfrm>
            <a:off x="7113695" y="2917132"/>
            <a:ext cx="69287" cy="70502"/>
            <a:chOff x="5908460" y="1615439"/>
            <a:chExt cx="91440" cy="93044"/>
          </a:xfrm>
        </p:grpSpPr>
        <p:cxnSp>
          <p:nvCxnSpPr>
            <p:cNvPr id="31824" name="Straight Connector 31823">
              <a:extLst>
                <a:ext uri="{FF2B5EF4-FFF2-40B4-BE49-F238E27FC236}">
                  <a16:creationId xmlns:a16="http://schemas.microsoft.com/office/drawing/2014/main" id="{0E3027E1-FB01-DF62-A4AE-71AEEF110D1B}"/>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25" name="Straight Connector 31824">
              <a:extLst>
                <a:ext uri="{FF2B5EF4-FFF2-40B4-BE49-F238E27FC236}">
                  <a16:creationId xmlns:a16="http://schemas.microsoft.com/office/drawing/2014/main" id="{F66A98DB-C557-0B8E-3818-3693321E4BC2}"/>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26" name="Group 31825">
            <a:extLst>
              <a:ext uri="{FF2B5EF4-FFF2-40B4-BE49-F238E27FC236}">
                <a16:creationId xmlns:a16="http://schemas.microsoft.com/office/drawing/2014/main" id="{08E55620-E106-C229-4FC0-4355A216AF6E}"/>
              </a:ext>
            </a:extLst>
          </p:cNvPr>
          <p:cNvGrpSpPr/>
          <p:nvPr/>
        </p:nvGrpSpPr>
        <p:grpSpPr>
          <a:xfrm>
            <a:off x="7777666" y="3070057"/>
            <a:ext cx="69287" cy="70502"/>
            <a:chOff x="5908460" y="1615439"/>
            <a:chExt cx="91440" cy="93044"/>
          </a:xfrm>
        </p:grpSpPr>
        <p:cxnSp>
          <p:nvCxnSpPr>
            <p:cNvPr id="31827" name="Straight Connector 31826">
              <a:extLst>
                <a:ext uri="{FF2B5EF4-FFF2-40B4-BE49-F238E27FC236}">
                  <a16:creationId xmlns:a16="http://schemas.microsoft.com/office/drawing/2014/main" id="{E6EFF63D-8986-62EC-531E-AEC5977EA581}"/>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28" name="Straight Connector 31827">
              <a:extLst>
                <a:ext uri="{FF2B5EF4-FFF2-40B4-BE49-F238E27FC236}">
                  <a16:creationId xmlns:a16="http://schemas.microsoft.com/office/drawing/2014/main" id="{838B00E0-9FE5-4198-A751-4C9EDD02B1A9}"/>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29" name="Group 31828">
            <a:extLst>
              <a:ext uri="{FF2B5EF4-FFF2-40B4-BE49-F238E27FC236}">
                <a16:creationId xmlns:a16="http://schemas.microsoft.com/office/drawing/2014/main" id="{4EB76273-2179-0AC8-DA59-B70739A7BCC8}"/>
              </a:ext>
            </a:extLst>
          </p:cNvPr>
          <p:cNvGrpSpPr/>
          <p:nvPr/>
        </p:nvGrpSpPr>
        <p:grpSpPr>
          <a:xfrm>
            <a:off x="7055521" y="2917132"/>
            <a:ext cx="69287" cy="70502"/>
            <a:chOff x="5908460" y="1615439"/>
            <a:chExt cx="91440" cy="93044"/>
          </a:xfrm>
        </p:grpSpPr>
        <p:cxnSp>
          <p:nvCxnSpPr>
            <p:cNvPr id="31830" name="Straight Connector 31829">
              <a:extLst>
                <a:ext uri="{FF2B5EF4-FFF2-40B4-BE49-F238E27FC236}">
                  <a16:creationId xmlns:a16="http://schemas.microsoft.com/office/drawing/2014/main" id="{29A61616-A92A-23E9-2214-5743DAF89D24}"/>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31" name="Straight Connector 31830">
              <a:extLst>
                <a:ext uri="{FF2B5EF4-FFF2-40B4-BE49-F238E27FC236}">
                  <a16:creationId xmlns:a16="http://schemas.microsoft.com/office/drawing/2014/main" id="{FC6A5D00-FCF9-522E-A46F-B0DE49DB6004}"/>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34" name="Group 31833">
            <a:extLst>
              <a:ext uri="{FF2B5EF4-FFF2-40B4-BE49-F238E27FC236}">
                <a16:creationId xmlns:a16="http://schemas.microsoft.com/office/drawing/2014/main" id="{4BBFB187-3464-9AE3-EC30-D0CD66BD38B3}"/>
              </a:ext>
            </a:extLst>
          </p:cNvPr>
          <p:cNvGrpSpPr/>
          <p:nvPr/>
        </p:nvGrpSpPr>
        <p:grpSpPr>
          <a:xfrm>
            <a:off x="8272357" y="3350206"/>
            <a:ext cx="69287" cy="70502"/>
            <a:chOff x="5908460" y="1615439"/>
            <a:chExt cx="91440" cy="93044"/>
          </a:xfrm>
        </p:grpSpPr>
        <p:cxnSp>
          <p:nvCxnSpPr>
            <p:cNvPr id="31835" name="Straight Connector 31834">
              <a:extLst>
                <a:ext uri="{FF2B5EF4-FFF2-40B4-BE49-F238E27FC236}">
                  <a16:creationId xmlns:a16="http://schemas.microsoft.com/office/drawing/2014/main" id="{95D026E9-08B4-9216-56F7-09CB733196FF}"/>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36" name="Straight Connector 31835">
              <a:extLst>
                <a:ext uri="{FF2B5EF4-FFF2-40B4-BE49-F238E27FC236}">
                  <a16:creationId xmlns:a16="http://schemas.microsoft.com/office/drawing/2014/main" id="{2C38C5B7-DE23-077E-D975-898D85DD37DA}"/>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37" name="Group 31836">
            <a:extLst>
              <a:ext uri="{FF2B5EF4-FFF2-40B4-BE49-F238E27FC236}">
                <a16:creationId xmlns:a16="http://schemas.microsoft.com/office/drawing/2014/main" id="{F0549908-A6EB-B5A2-26E3-9AE1D2497494}"/>
              </a:ext>
            </a:extLst>
          </p:cNvPr>
          <p:cNvGrpSpPr/>
          <p:nvPr/>
        </p:nvGrpSpPr>
        <p:grpSpPr>
          <a:xfrm>
            <a:off x="8070105" y="3237344"/>
            <a:ext cx="69287" cy="70502"/>
            <a:chOff x="5908460" y="1615439"/>
            <a:chExt cx="91440" cy="93044"/>
          </a:xfrm>
        </p:grpSpPr>
        <p:cxnSp>
          <p:nvCxnSpPr>
            <p:cNvPr id="31838" name="Straight Connector 31837">
              <a:extLst>
                <a:ext uri="{FF2B5EF4-FFF2-40B4-BE49-F238E27FC236}">
                  <a16:creationId xmlns:a16="http://schemas.microsoft.com/office/drawing/2014/main" id="{CA26297D-4572-2CDE-20EE-B07E20AA9DBA}"/>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39" name="Straight Connector 31838">
              <a:extLst>
                <a:ext uri="{FF2B5EF4-FFF2-40B4-BE49-F238E27FC236}">
                  <a16:creationId xmlns:a16="http://schemas.microsoft.com/office/drawing/2014/main" id="{8BC1B80E-DA9D-628E-447B-4B1F5F68835D}"/>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40" name="Group 31839">
            <a:extLst>
              <a:ext uri="{FF2B5EF4-FFF2-40B4-BE49-F238E27FC236}">
                <a16:creationId xmlns:a16="http://schemas.microsoft.com/office/drawing/2014/main" id="{892A6CE5-28D6-52B9-6F64-2BED24D7A72B}"/>
              </a:ext>
            </a:extLst>
          </p:cNvPr>
          <p:cNvGrpSpPr/>
          <p:nvPr/>
        </p:nvGrpSpPr>
        <p:grpSpPr>
          <a:xfrm>
            <a:off x="8300585" y="3352676"/>
            <a:ext cx="69287" cy="70502"/>
            <a:chOff x="5908460" y="1615439"/>
            <a:chExt cx="91440" cy="93044"/>
          </a:xfrm>
        </p:grpSpPr>
        <p:cxnSp>
          <p:nvCxnSpPr>
            <p:cNvPr id="31841" name="Straight Connector 31840">
              <a:extLst>
                <a:ext uri="{FF2B5EF4-FFF2-40B4-BE49-F238E27FC236}">
                  <a16:creationId xmlns:a16="http://schemas.microsoft.com/office/drawing/2014/main" id="{82DB23EA-FA8E-8C35-6387-2C8D42884541}"/>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42" name="Straight Connector 31841">
              <a:extLst>
                <a:ext uri="{FF2B5EF4-FFF2-40B4-BE49-F238E27FC236}">
                  <a16:creationId xmlns:a16="http://schemas.microsoft.com/office/drawing/2014/main" id="{FD1240F3-740D-85D1-CACB-B49D4650ABA2}"/>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43" name="Group 31842">
            <a:extLst>
              <a:ext uri="{FF2B5EF4-FFF2-40B4-BE49-F238E27FC236}">
                <a16:creationId xmlns:a16="http://schemas.microsoft.com/office/drawing/2014/main" id="{70AF6D6B-AF73-4EA8-A21D-47D02C093455}"/>
              </a:ext>
            </a:extLst>
          </p:cNvPr>
          <p:cNvGrpSpPr/>
          <p:nvPr/>
        </p:nvGrpSpPr>
        <p:grpSpPr>
          <a:xfrm>
            <a:off x="8417284" y="3462898"/>
            <a:ext cx="69287" cy="70502"/>
            <a:chOff x="5908460" y="1615439"/>
            <a:chExt cx="91440" cy="93044"/>
          </a:xfrm>
        </p:grpSpPr>
        <p:cxnSp>
          <p:nvCxnSpPr>
            <p:cNvPr id="31844" name="Straight Connector 31843">
              <a:extLst>
                <a:ext uri="{FF2B5EF4-FFF2-40B4-BE49-F238E27FC236}">
                  <a16:creationId xmlns:a16="http://schemas.microsoft.com/office/drawing/2014/main" id="{217C4B37-EF89-AA3E-F22B-400B079042C3}"/>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45" name="Straight Connector 31844">
              <a:extLst>
                <a:ext uri="{FF2B5EF4-FFF2-40B4-BE49-F238E27FC236}">
                  <a16:creationId xmlns:a16="http://schemas.microsoft.com/office/drawing/2014/main" id="{DFB373B3-7CB5-D1BB-FBE0-247544C4C447}"/>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46" name="Group 31845">
            <a:extLst>
              <a:ext uri="{FF2B5EF4-FFF2-40B4-BE49-F238E27FC236}">
                <a16:creationId xmlns:a16="http://schemas.microsoft.com/office/drawing/2014/main" id="{0AAD5CE9-0FF4-5960-AA01-7C21B14956B7}"/>
              </a:ext>
            </a:extLst>
          </p:cNvPr>
          <p:cNvGrpSpPr/>
          <p:nvPr/>
        </p:nvGrpSpPr>
        <p:grpSpPr>
          <a:xfrm>
            <a:off x="8390912" y="3427756"/>
            <a:ext cx="69287" cy="70502"/>
            <a:chOff x="5908460" y="1615439"/>
            <a:chExt cx="91440" cy="93044"/>
          </a:xfrm>
        </p:grpSpPr>
        <p:cxnSp>
          <p:nvCxnSpPr>
            <p:cNvPr id="31847" name="Straight Connector 31846">
              <a:extLst>
                <a:ext uri="{FF2B5EF4-FFF2-40B4-BE49-F238E27FC236}">
                  <a16:creationId xmlns:a16="http://schemas.microsoft.com/office/drawing/2014/main" id="{35219B30-225E-0BCA-6A76-11D4B1C4315F}"/>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48" name="Straight Connector 31847">
              <a:extLst>
                <a:ext uri="{FF2B5EF4-FFF2-40B4-BE49-F238E27FC236}">
                  <a16:creationId xmlns:a16="http://schemas.microsoft.com/office/drawing/2014/main" id="{324A9842-196C-7B35-8C43-D7E21F34D574}"/>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49" name="Group 31848">
            <a:extLst>
              <a:ext uri="{FF2B5EF4-FFF2-40B4-BE49-F238E27FC236}">
                <a16:creationId xmlns:a16="http://schemas.microsoft.com/office/drawing/2014/main" id="{3ED1DA33-4049-2D1F-BA1C-408B34148B0C}"/>
              </a:ext>
            </a:extLst>
          </p:cNvPr>
          <p:cNvGrpSpPr/>
          <p:nvPr/>
        </p:nvGrpSpPr>
        <p:grpSpPr>
          <a:xfrm>
            <a:off x="8628080" y="3571438"/>
            <a:ext cx="69287" cy="70502"/>
            <a:chOff x="5908460" y="1615439"/>
            <a:chExt cx="91440" cy="93044"/>
          </a:xfrm>
        </p:grpSpPr>
        <p:cxnSp>
          <p:nvCxnSpPr>
            <p:cNvPr id="31850" name="Straight Connector 31849">
              <a:extLst>
                <a:ext uri="{FF2B5EF4-FFF2-40B4-BE49-F238E27FC236}">
                  <a16:creationId xmlns:a16="http://schemas.microsoft.com/office/drawing/2014/main" id="{041025C8-34C3-04EF-CAC8-2EA44F315735}"/>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51" name="Straight Connector 31850">
              <a:extLst>
                <a:ext uri="{FF2B5EF4-FFF2-40B4-BE49-F238E27FC236}">
                  <a16:creationId xmlns:a16="http://schemas.microsoft.com/office/drawing/2014/main" id="{6936D438-ADD0-A788-51AB-815FC6FA83A6}"/>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52" name="Group 31851">
            <a:extLst>
              <a:ext uri="{FF2B5EF4-FFF2-40B4-BE49-F238E27FC236}">
                <a16:creationId xmlns:a16="http://schemas.microsoft.com/office/drawing/2014/main" id="{1F2CC9A3-4CB4-AACF-0864-C95832944FCA}"/>
              </a:ext>
            </a:extLst>
          </p:cNvPr>
          <p:cNvGrpSpPr/>
          <p:nvPr/>
        </p:nvGrpSpPr>
        <p:grpSpPr>
          <a:xfrm>
            <a:off x="8679541" y="3590173"/>
            <a:ext cx="69287" cy="70502"/>
            <a:chOff x="5908460" y="1615439"/>
            <a:chExt cx="91440" cy="93044"/>
          </a:xfrm>
        </p:grpSpPr>
        <p:cxnSp>
          <p:nvCxnSpPr>
            <p:cNvPr id="31853" name="Straight Connector 31852">
              <a:extLst>
                <a:ext uri="{FF2B5EF4-FFF2-40B4-BE49-F238E27FC236}">
                  <a16:creationId xmlns:a16="http://schemas.microsoft.com/office/drawing/2014/main" id="{DA040E61-0BEF-A181-5461-2FD6B195EC52}"/>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54" name="Straight Connector 31853">
              <a:extLst>
                <a:ext uri="{FF2B5EF4-FFF2-40B4-BE49-F238E27FC236}">
                  <a16:creationId xmlns:a16="http://schemas.microsoft.com/office/drawing/2014/main" id="{DC044275-68A7-E778-06EB-86388B7628F9}"/>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55" name="Group 31854">
            <a:extLst>
              <a:ext uri="{FF2B5EF4-FFF2-40B4-BE49-F238E27FC236}">
                <a16:creationId xmlns:a16="http://schemas.microsoft.com/office/drawing/2014/main" id="{D4F497E5-360D-1EF3-B02A-A45A03C4DA96}"/>
              </a:ext>
            </a:extLst>
          </p:cNvPr>
          <p:cNvGrpSpPr/>
          <p:nvPr/>
        </p:nvGrpSpPr>
        <p:grpSpPr>
          <a:xfrm>
            <a:off x="8454046" y="3506986"/>
            <a:ext cx="69287" cy="70502"/>
            <a:chOff x="5908460" y="1615439"/>
            <a:chExt cx="91440" cy="93044"/>
          </a:xfrm>
        </p:grpSpPr>
        <p:cxnSp>
          <p:nvCxnSpPr>
            <p:cNvPr id="31856" name="Straight Connector 31855">
              <a:extLst>
                <a:ext uri="{FF2B5EF4-FFF2-40B4-BE49-F238E27FC236}">
                  <a16:creationId xmlns:a16="http://schemas.microsoft.com/office/drawing/2014/main" id="{A601FAEC-2F61-6025-4AF9-ECCA0EB4A8D0}"/>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57" name="Straight Connector 31856">
              <a:extLst>
                <a:ext uri="{FF2B5EF4-FFF2-40B4-BE49-F238E27FC236}">
                  <a16:creationId xmlns:a16="http://schemas.microsoft.com/office/drawing/2014/main" id="{7E21B602-6098-6326-9DDF-7E52FC544790}"/>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58" name="Group 31857">
            <a:extLst>
              <a:ext uri="{FF2B5EF4-FFF2-40B4-BE49-F238E27FC236}">
                <a16:creationId xmlns:a16="http://schemas.microsoft.com/office/drawing/2014/main" id="{CCEAAB73-6000-1914-3CFA-AFC7EB1FD75B}"/>
              </a:ext>
            </a:extLst>
          </p:cNvPr>
          <p:cNvGrpSpPr/>
          <p:nvPr/>
        </p:nvGrpSpPr>
        <p:grpSpPr>
          <a:xfrm>
            <a:off x="9914941" y="4215971"/>
            <a:ext cx="69287" cy="70502"/>
            <a:chOff x="5908460" y="1615439"/>
            <a:chExt cx="91440" cy="93044"/>
          </a:xfrm>
        </p:grpSpPr>
        <p:cxnSp>
          <p:nvCxnSpPr>
            <p:cNvPr id="31859" name="Straight Connector 31858">
              <a:extLst>
                <a:ext uri="{FF2B5EF4-FFF2-40B4-BE49-F238E27FC236}">
                  <a16:creationId xmlns:a16="http://schemas.microsoft.com/office/drawing/2014/main" id="{8544FC35-6E6B-5B12-73F7-D154CCCC4BAC}"/>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60" name="Straight Connector 31859">
              <a:extLst>
                <a:ext uri="{FF2B5EF4-FFF2-40B4-BE49-F238E27FC236}">
                  <a16:creationId xmlns:a16="http://schemas.microsoft.com/office/drawing/2014/main" id="{AE21D28C-F0BA-EE00-6837-423CBBD4608F}"/>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61" name="Group 31860">
            <a:extLst>
              <a:ext uri="{FF2B5EF4-FFF2-40B4-BE49-F238E27FC236}">
                <a16:creationId xmlns:a16="http://schemas.microsoft.com/office/drawing/2014/main" id="{D34F676E-F023-E712-1EC4-764AA8C2392D}"/>
              </a:ext>
            </a:extLst>
          </p:cNvPr>
          <p:cNvGrpSpPr/>
          <p:nvPr/>
        </p:nvGrpSpPr>
        <p:grpSpPr>
          <a:xfrm>
            <a:off x="11192871" y="4493635"/>
            <a:ext cx="69287" cy="70502"/>
            <a:chOff x="5908460" y="1615439"/>
            <a:chExt cx="91440" cy="93044"/>
          </a:xfrm>
        </p:grpSpPr>
        <p:cxnSp>
          <p:nvCxnSpPr>
            <p:cNvPr id="31862" name="Straight Connector 31861">
              <a:extLst>
                <a:ext uri="{FF2B5EF4-FFF2-40B4-BE49-F238E27FC236}">
                  <a16:creationId xmlns:a16="http://schemas.microsoft.com/office/drawing/2014/main" id="{A05F3317-C6D6-6F2E-E7F3-A90171999F6B}"/>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63" name="Straight Connector 31862">
              <a:extLst>
                <a:ext uri="{FF2B5EF4-FFF2-40B4-BE49-F238E27FC236}">
                  <a16:creationId xmlns:a16="http://schemas.microsoft.com/office/drawing/2014/main" id="{77EDA1DD-F50E-78EB-EED3-E3AE1BE0E314}"/>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64" name="Group 31863">
            <a:extLst>
              <a:ext uri="{FF2B5EF4-FFF2-40B4-BE49-F238E27FC236}">
                <a16:creationId xmlns:a16="http://schemas.microsoft.com/office/drawing/2014/main" id="{25690C74-94EE-4923-C86E-EB04C74FED40}"/>
              </a:ext>
            </a:extLst>
          </p:cNvPr>
          <p:cNvGrpSpPr/>
          <p:nvPr/>
        </p:nvGrpSpPr>
        <p:grpSpPr>
          <a:xfrm>
            <a:off x="8536199" y="3529912"/>
            <a:ext cx="69287" cy="70502"/>
            <a:chOff x="5908460" y="1615439"/>
            <a:chExt cx="91440" cy="93044"/>
          </a:xfrm>
        </p:grpSpPr>
        <p:cxnSp>
          <p:nvCxnSpPr>
            <p:cNvPr id="31865" name="Straight Connector 31864">
              <a:extLst>
                <a:ext uri="{FF2B5EF4-FFF2-40B4-BE49-F238E27FC236}">
                  <a16:creationId xmlns:a16="http://schemas.microsoft.com/office/drawing/2014/main" id="{96E1A585-E25D-8EAA-BF25-93C6F410E669}"/>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66" name="Straight Connector 31865">
              <a:extLst>
                <a:ext uri="{FF2B5EF4-FFF2-40B4-BE49-F238E27FC236}">
                  <a16:creationId xmlns:a16="http://schemas.microsoft.com/office/drawing/2014/main" id="{92F0B3E3-0D3D-8D5F-5E9D-6D83CF4AE16A}"/>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67" name="Group 31866">
            <a:extLst>
              <a:ext uri="{FF2B5EF4-FFF2-40B4-BE49-F238E27FC236}">
                <a16:creationId xmlns:a16="http://schemas.microsoft.com/office/drawing/2014/main" id="{5064E6FE-6115-1FB4-525E-1B08854FAC53}"/>
              </a:ext>
            </a:extLst>
          </p:cNvPr>
          <p:cNvGrpSpPr/>
          <p:nvPr/>
        </p:nvGrpSpPr>
        <p:grpSpPr>
          <a:xfrm>
            <a:off x="11362080" y="4562692"/>
            <a:ext cx="69287" cy="70502"/>
            <a:chOff x="5908460" y="1615439"/>
            <a:chExt cx="91440" cy="93044"/>
          </a:xfrm>
        </p:grpSpPr>
        <p:cxnSp>
          <p:nvCxnSpPr>
            <p:cNvPr id="31868" name="Straight Connector 31867">
              <a:extLst>
                <a:ext uri="{FF2B5EF4-FFF2-40B4-BE49-F238E27FC236}">
                  <a16:creationId xmlns:a16="http://schemas.microsoft.com/office/drawing/2014/main" id="{33A6BFB8-0FE4-D641-989A-C28277AD722A}"/>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69" name="Straight Connector 31868">
              <a:extLst>
                <a:ext uri="{FF2B5EF4-FFF2-40B4-BE49-F238E27FC236}">
                  <a16:creationId xmlns:a16="http://schemas.microsoft.com/office/drawing/2014/main" id="{3C872EDC-2392-11FA-8818-D24BC75FFF67}"/>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70" name="Group 31869">
            <a:extLst>
              <a:ext uri="{FF2B5EF4-FFF2-40B4-BE49-F238E27FC236}">
                <a16:creationId xmlns:a16="http://schemas.microsoft.com/office/drawing/2014/main" id="{19D851FF-9CEC-673E-7E02-03D00F2FFCD8}"/>
              </a:ext>
            </a:extLst>
          </p:cNvPr>
          <p:cNvGrpSpPr/>
          <p:nvPr/>
        </p:nvGrpSpPr>
        <p:grpSpPr>
          <a:xfrm>
            <a:off x="9687478" y="4117096"/>
            <a:ext cx="69287" cy="70502"/>
            <a:chOff x="5908460" y="1615439"/>
            <a:chExt cx="91440" cy="93044"/>
          </a:xfrm>
        </p:grpSpPr>
        <p:cxnSp>
          <p:nvCxnSpPr>
            <p:cNvPr id="31871" name="Straight Connector 31870">
              <a:extLst>
                <a:ext uri="{FF2B5EF4-FFF2-40B4-BE49-F238E27FC236}">
                  <a16:creationId xmlns:a16="http://schemas.microsoft.com/office/drawing/2014/main" id="{A35318C5-A8B0-D968-62F1-E9E71F15D94B}"/>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72" name="Straight Connector 31871">
              <a:extLst>
                <a:ext uri="{FF2B5EF4-FFF2-40B4-BE49-F238E27FC236}">
                  <a16:creationId xmlns:a16="http://schemas.microsoft.com/office/drawing/2014/main" id="{20DC7633-9B1F-7F4C-65FF-92CE4459E015}"/>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73" name="Group 31872">
            <a:extLst>
              <a:ext uri="{FF2B5EF4-FFF2-40B4-BE49-F238E27FC236}">
                <a16:creationId xmlns:a16="http://schemas.microsoft.com/office/drawing/2014/main" id="{1493C924-D809-BAF9-F097-888110925130}"/>
              </a:ext>
            </a:extLst>
          </p:cNvPr>
          <p:cNvGrpSpPr/>
          <p:nvPr/>
        </p:nvGrpSpPr>
        <p:grpSpPr>
          <a:xfrm>
            <a:off x="8853574" y="3661784"/>
            <a:ext cx="69287" cy="70502"/>
            <a:chOff x="5908460" y="1678211"/>
            <a:chExt cx="91440" cy="93044"/>
          </a:xfrm>
        </p:grpSpPr>
        <p:cxnSp>
          <p:nvCxnSpPr>
            <p:cNvPr id="31875" name="Straight Connector 31874">
              <a:extLst>
                <a:ext uri="{FF2B5EF4-FFF2-40B4-BE49-F238E27FC236}">
                  <a16:creationId xmlns:a16="http://schemas.microsoft.com/office/drawing/2014/main" id="{316DFE77-949C-765F-CBBC-A06EDBC74948}"/>
                </a:ext>
              </a:extLst>
            </p:cNvPr>
            <p:cNvCxnSpPr>
              <a:cxnSpLocks/>
            </p:cNvCxnSpPr>
            <p:nvPr/>
          </p:nvCxnSpPr>
          <p:spPr bwMode="auto">
            <a:xfrm>
              <a:off x="5954180" y="1678211"/>
              <a:ext cx="0" cy="93044"/>
            </a:xfrm>
            <a:prstGeom prst="line">
              <a:avLst/>
            </a:prstGeom>
            <a:noFill/>
            <a:ln w="19050" cap="flat" cmpd="sng" algn="ctr">
              <a:solidFill>
                <a:srgbClr val="015873"/>
              </a:solidFill>
              <a:prstDash val="solid"/>
              <a:round/>
              <a:headEnd type="none" w="med" len="med"/>
              <a:tailEnd type="none" w="med" len="med"/>
            </a:ln>
            <a:effectLst/>
          </p:spPr>
        </p:cxnSp>
        <p:cxnSp>
          <p:nvCxnSpPr>
            <p:cNvPr id="31874" name="Straight Connector 31873">
              <a:extLst>
                <a:ext uri="{FF2B5EF4-FFF2-40B4-BE49-F238E27FC236}">
                  <a16:creationId xmlns:a16="http://schemas.microsoft.com/office/drawing/2014/main" id="{79518072-B1B2-F659-5B9F-958A3FA4BE67}"/>
                </a:ext>
              </a:extLst>
            </p:cNvPr>
            <p:cNvCxnSpPr>
              <a:cxnSpLocks/>
            </p:cNvCxnSpPr>
            <p:nvPr/>
          </p:nvCxnSpPr>
          <p:spPr bwMode="auto">
            <a:xfrm>
              <a:off x="5908460" y="1724733"/>
              <a:ext cx="91440" cy="0"/>
            </a:xfrm>
            <a:prstGeom prst="line">
              <a:avLst/>
            </a:prstGeom>
            <a:noFill/>
            <a:ln w="19050" cap="flat" cmpd="sng" algn="ctr">
              <a:solidFill>
                <a:srgbClr val="015873"/>
              </a:solidFill>
              <a:prstDash val="solid"/>
              <a:round/>
              <a:headEnd type="none" w="med" len="med"/>
              <a:tailEnd type="none" w="med" len="med"/>
            </a:ln>
            <a:effectLst/>
          </p:spPr>
        </p:cxnSp>
      </p:grpSp>
      <p:grpSp>
        <p:nvGrpSpPr>
          <p:cNvPr id="31876" name="Group 31875">
            <a:extLst>
              <a:ext uri="{FF2B5EF4-FFF2-40B4-BE49-F238E27FC236}">
                <a16:creationId xmlns:a16="http://schemas.microsoft.com/office/drawing/2014/main" id="{7257F29D-EEA1-93AB-977B-57B2FB1D81D8}"/>
              </a:ext>
            </a:extLst>
          </p:cNvPr>
          <p:cNvGrpSpPr/>
          <p:nvPr/>
        </p:nvGrpSpPr>
        <p:grpSpPr>
          <a:xfrm>
            <a:off x="11293414" y="4564137"/>
            <a:ext cx="69287" cy="70502"/>
            <a:chOff x="5908460" y="1615439"/>
            <a:chExt cx="91440" cy="93044"/>
          </a:xfrm>
        </p:grpSpPr>
        <p:cxnSp>
          <p:nvCxnSpPr>
            <p:cNvPr id="31877" name="Straight Connector 31876">
              <a:extLst>
                <a:ext uri="{FF2B5EF4-FFF2-40B4-BE49-F238E27FC236}">
                  <a16:creationId xmlns:a16="http://schemas.microsoft.com/office/drawing/2014/main" id="{7A32DF7A-E7A9-09E8-67FB-AC7E8D3A1348}"/>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78" name="Straight Connector 31877">
              <a:extLst>
                <a:ext uri="{FF2B5EF4-FFF2-40B4-BE49-F238E27FC236}">
                  <a16:creationId xmlns:a16="http://schemas.microsoft.com/office/drawing/2014/main" id="{6CE18E0F-825C-FB6A-8D6E-EFDBAC203FD4}"/>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79" name="Group 31878">
            <a:extLst>
              <a:ext uri="{FF2B5EF4-FFF2-40B4-BE49-F238E27FC236}">
                <a16:creationId xmlns:a16="http://schemas.microsoft.com/office/drawing/2014/main" id="{4ED6570E-90BD-FAB0-3042-D303F391AF6B}"/>
              </a:ext>
            </a:extLst>
          </p:cNvPr>
          <p:cNvGrpSpPr/>
          <p:nvPr/>
        </p:nvGrpSpPr>
        <p:grpSpPr>
          <a:xfrm>
            <a:off x="9869618" y="4184759"/>
            <a:ext cx="69287" cy="70502"/>
            <a:chOff x="5908460" y="1615439"/>
            <a:chExt cx="91440" cy="93044"/>
          </a:xfrm>
        </p:grpSpPr>
        <p:cxnSp>
          <p:nvCxnSpPr>
            <p:cNvPr id="31880" name="Straight Connector 31879">
              <a:extLst>
                <a:ext uri="{FF2B5EF4-FFF2-40B4-BE49-F238E27FC236}">
                  <a16:creationId xmlns:a16="http://schemas.microsoft.com/office/drawing/2014/main" id="{366A2173-4445-7ED4-DDE7-4DED97198335}"/>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81" name="Straight Connector 31880">
              <a:extLst>
                <a:ext uri="{FF2B5EF4-FFF2-40B4-BE49-F238E27FC236}">
                  <a16:creationId xmlns:a16="http://schemas.microsoft.com/office/drawing/2014/main" id="{374DD9BA-CA1B-92E2-BBC1-B3443CBED204}"/>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82" name="Group 31881">
            <a:extLst>
              <a:ext uri="{FF2B5EF4-FFF2-40B4-BE49-F238E27FC236}">
                <a16:creationId xmlns:a16="http://schemas.microsoft.com/office/drawing/2014/main" id="{453DB55F-43E7-0E31-86B8-28A9E696D294}"/>
              </a:ext>
            </a:extLst>
          </p:cNvPr>
          <p:cNvGrpSpPr/>
          <p:nvPr/>
        </p:nvGrpSpPr>
        <p:grpSpPr>
          <a:xfrm>
            <a:off x="8921901" y="3686577"/>
            <a:ext cx="69287" cy="70502"/>
            <a:chOff x="5908460" y="1615439"/>
            <a:chExt cx="91440" cy="93044"/>
          </a:xfrm>
        </p:grpSpPr>
        <p:cxnSp>
          <p:nvCxnSpPr>
            <p:cNvPr id="31883" name="Straight Connector 31882">
              <a:extLst>
                <a:ext uri="{FF2B5EF4-FFF2-40B4-BE49-F238E27FC236}">
                  <a16:creationId xmlns:a16="http://schemas.microsoft.com/office/drawing/2014/main" id="{8D76C020-BA2F-9FAE-95F5-D329981A468B}"/>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84" name="Straight Connector 31883">
              <a:extLst>
                <a:ext uri="{FF2B5EF4-FFF2-40B4-BE49-F238E27FC236}">
                  <a16:creationId xmlns:a16="http://schemas.microsoft.com/office/drawing/2014/main" id="{F7C03AC0-137C-42ED-CA78-57B35838A11D}"/>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85" name="Group 31884">
            <a:extLst>
              <a:ext uri="{FF2B5EF4-FFF2-40B4-BE49-F238E27FC236}">
                <a16:creationId xmlns:a16="http://schemas.microsoft.com/office/drawing/2014/main" id="{0D3AA8CA-F04F-A3A4-E519-BB7798E98DEF}"/>
              </a:ext>
            </a:extLst>
          </p:cNvPr>
          <p:cNvGrpSpPr/>
          <p:nvPr/>
        </p:nvGrpSpPr>
        <p:grpSpPr>
          <a:xfrm>
            <a:off x="11397964" y="4558760"/>
            <a:ext cx="69287" cy="70502"/>
            <a:chOff x="5908460" y="1615439"/>
            <a:chExt cx="91440" cy="93044"/>
          </a:xfrm>
        </p:grpSpPr>
        <p:cxnSp>
          <p:nvCxnSpPr>
            <p:cNvPr id="31886" name="Straight Connector 31885">
              <a:extLst>
                <a:ext uri="{FF2B5EF4-FFF2-40B4-BE49-F238E27FC236}">
                  <a16:creationId xmlns:a16="http://schemas.microsoft.com/office/drawing/2014/main" id="{5F66A516-2FFA-8B5F-8F7F-036C64598122}"/>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87" name="Straight Connector 31886">
              <a:extLst>
                <a:ext uri="{FF2B5EF4-FFF2-40B4-BE49-F238E27FC236}">
                  <a16:creationId xmlns:a16="http://schemas.microsoft.com/office/drawing/2014/main" id="{B256A56C-8EDB-CB26-0034-0123BC2BD389}"/>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88" name="Group 31887">
            <a:extLst>
              <a:ext uri="{FF2B5EF4-FFF2-40B4-BE49-F238E27FC236}">
                <a16:creationId xmlns:a16="http://schemas.microsoft.com/office/drawing/2014/main" id="{F6B2E1EC-3934-5E8F-EA00-FE5303FF8EDD}"/>
              </a:ext>
            </a:extLst>
          </p:cNvPr>
          <p:cNvGrpSpPr/>
          <p:nvPr/>
        </p:nvGrpSpPr>
        <p:grpSpPr>
          <a:xfrm>
            <a:off x="11247844" y="4564137"/>
            <a:ext cx="69287" cy="70502"/>
            <a:chOff x="5908460" y="1615439"/>
            <a:chExt cx="91440" cy="93044"/>
          </a:xfrm>
        </p:grpSpPr>
        <p:cxnSp>
          <p:nvCxnSpPr>
            <p:cNvPr id="31889" name="Straight Connector 31888">
              <a:extLst>
                <a:ext uri="{FF2B5EF4-FFF2-40B4-BE49-F238E27FC236}">
                  <a16:creationId xmlns:a16="http://schemas.microsoft.com/office/drawing/2014/main" id="{620B242D-38BB-F3E6-B39C-7C7C82994102}"/>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90" name="Straight Connector 31889">
              <a:extLst>
                <a:ext uri="{FF2B5EF4-FFF2-40B4-BE49-F238E27FC236}">
                  <a16:creationId xmlns:a16="http://schemas.microsoft.com/office/drawing/2014/main" id="{E193BC07-3A63-FC6C-49A8-291BB9C2E924}"/>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91" name="Group 31890">
            <a:extLst>
              <a:ext uri="{FF2B5EF4-FFF2-40B4-BE49-F238E27FC236}">
                <a16:creationId xmlns:a16="http://schemas.microsoft.com/office/drawing/2014/main" id="{443AED57-4793-0AF8-E01D-489168FAB5CE}"/>
              </a:ext>
            </a:extLst>
          </p:cNvPr>
          <p:cNvGrpSpPr/>
          <p:nvPr/>
        </p:nvGrpSpPr>
        <p:grpSpPr>
          <a:xfrm>
            <a:off x="9413726" y="3960899"/>
            <a:ext cx="69287" cy="70502"/>
            <a:chOff x="5908460" y="1615439"/>
            <a:chExt cx="91440" cy="93044"/>
          </a:xfrm>
        </p:grpSpPr>
        <p:cxnSp>
          <p:nvCxnSpPr>
            <p:cNvPr id="31892" name="Straight Connector 31891">
              <a:extLst>
                <a:ext uri="{FF2B5EF4-FFF2-40B4-BE49-F238E27FC236}">
                  <a16:creationId xmlns:a16="http://schemas.microsoft.com/office/drawing/2014/main" id="{73A94026-FD2B-017D-4849-7674A2FB541D}"/>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93" name="Straight Connector 31892">
              <a:extLst>
                <a:ext uri="{FF2B5EF4-FFF2-40B4-BE49-F238E27FC236}">
                  <a16:creationId xmlns:a16="http://schemas.microsoft.com/office/drawing/2014/main" id="{32A57A5C-FAF7-E1FD-E0B2-D1357B31233F}"/>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94" name="Group 31893">
            <a:extLst>
              <a:ext uri="{FF2B5EF4-FFF2-40B4-BE49-F238E27FC236}">
                <a16:creationId xmlns:a16="http://schemas.microsoft.com/office/drawing/2014/main" id="{6AFAE93A-CE4A-A5CB-0D0B-618BD98F7ABC}"/>
              </a:ext>
            </a:extLst>
          </p:cNvPr>
          <p:cNvGrpSpPr/>
          <p:nvPr/>
        </p:nvGrpSpPr>
        <p:grpSpPr>
          <a:xfrm>
            <a:off x="11541312" y="4562842"/>
            <a:ext cx="69287" cy="70502"/>
            <a:chOff x="5908460" y="1615439"/>
            <a:chExt cx="91440" cy="93044"/>
          </a:xfrm>
        </p:grpSpPr>
        <p:cxnSp>
          <p:nvCxnSpPr>
            <p:cNvPr id="31895" name="Straight Connector 31894">
              <a:extLst>
                <a:ext uri="{FF2B5EF4-FFF2-40B4-BE49-F238E27FC236}">
                  <a16:creationId xmlns:a16="http://schemas.microsoft.com/office/drawing/2014/main" id="{832E4C67-90AF-B322-906E-DE0D379E8183}"/>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96" name="Straight Connector 31895">
              <a:extLst>
                <a:ext uri="{FF2B5EF4-FFF2-40B4-BE49-F238E27FC236}">
                  <a16:creationId xmlns:a16="http://schemas.microsoft.com/office/drawing/2014/main" id="{C77BE57D-BED7-C48E-A7EB-421E42858CD0}"/>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897" name="Group 31896">
            <a:extLst>
              <a:ext uri="{FF2B5EF4-FFF2-40B4-BE49-F238E27FC236}">
                <a16:creationId xmlns:a16="http://schemas.microsoft.com/office/drawing/2014/main" id="{8C7B2593-E361-BF94-5646-51AE13112CB5}"/>
              </a:ext>
            </a:extLst>
          </p:cNvPr>
          <p:cNvGrpSpPr/>
          <p:nvPr/>
        </p:nvGrpSpPr>
        <p:grpSpPr>
          <a:xfrm>
            <a:off x="11335843" y="4561900"/>
            <a:ext cx="69287" cy="70502"/>
            <a:chOff x="5908460" y="1615439"/>
            <a:chExt cx="91440" cy="93044"/>
          </a:xfrm>
        </p:grpSpPr>
        <p:cxnSp>
          <p:nvCxnSpPr>
            <p:cNvPr id="31898" name="Straight Connector 31897">
              <a:extLst>
                <a:ext uri="{FF2B5EF4-FFF2-40B4-BE49-F238E27FC236}">
                  <a16:creationId xmlns:a16="http://schemas.microsoft.com/office/drawing/2014/main" id="{CE7FFC7B-219D-8190-318B-0DB58E10A2C0}"/>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899" name="Straight Connector 31898">
              <a:extLst>
                <a:ext uri="{FF2B5EF4-FFF2-40B4-BE49-F238E27FC236}">
                  <a16:creationId xmlns:a16="http://schemas.microsoft.com/office/drawing/2014/main" id="{59DDC2DD-2853-9DB0-1748-B2EE00218589}"/>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00" name="Group 31899">
            <a:extLst>
              <a:ext uri="{FF2B5EF4-FFF2-40B4-BE49-F238E27FC236}">
                <a16:creationId xmlns:a16="http://schemas.microsoft.com/office/drawing/2014/main" id="{B53B7A4D-D8F9-12D8-72A7-99A13E3FFAEF}"/>
              </a:ext>
            </a:extLst>
          </p:cNvPr>
          <p:cNvGrpSpPr/>
          <p:nvPr/>
        </p:nvGrpSpPr>
        <p:grpSpPr>
          <a:xfrm>
            <a:off x="9285639" y="3920677"/>
            <a:ext cx="69287" cy="70502"/>
            <a:chOff x="5908460" y="1615439"/>
            <a:chExt cx="91440" cy="93044"/>
          </a:xfrm>
        </p:grpSpPr>
        <p:cxnSp>
          <p:nvCxnSpPr>
            <p:cNvPr id="31901" name="Straight Connector 31900">
              <a:extLst>
                <a:ext uri="{FF2B5EF4-FFF2-40B4-BE49-F238E27FC236}">
                  <a16:creationId xmlns:a16="http://schemas.microsoft.com/office/drawing/2014/main" id="{3A210922-2681-CC9E-715C-2F6B2A23CB96}"/>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02" name="Straight Connector 31901">
              <a:extLst>
                <a:ext uri="{FF2B5EF4-FFF2-40B4-BE49-F238E27FC236}">
                  <a16:creationId xmlns:a16="http://schemas.microsoft.com/office/drawing/2014/main" id="{EE99C755-7A79-8C97-A250-62881637D181}"/>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03" name="Group 31902">
            <a:extLst>
              <a:ext uri="{FF2B5EF4-FFF2-40B4-BE49-F238E27FC236}">
                <a16:creationId xmlns:a16="http://schemas.microsoft.com/office/drawing/2014/main" id="{9249278A-ED9C-C21E-D4CA-41F6B2B34F02}"/>
              </a:ext>
            </a:extLst>
          </p:cNvPr>
          <p:cNvGrpSpPr/>
          <p:nvPr/>
        </p:nvGrpSpPr>
        <p:grpSpPr>
          <a:xfrm>
            <a:off x="11646483" y="4561900"/>
            <a:ext cx="69287" cy="70502"/>
            <a:chOff x="5908460" y="1615439"/>
            <a:chExt cx="91440" cy="93044"/>
          </a:xfrm>
        </p:grpSpPr>
        <p:cxnSp>
          <p:nvCxnSpPr>
            <p:cNvPr id="31904" name="Straight Connector 31903">
              <a:extLst>
                <a:ext uri="{FF2B5EF4-FFF2-40B4-BE49-F238E27FC236}">
                  <a16:creationId xmlns:a16="http://schemas.microsoft.com/office/drawing/2014/main" id="{C55AE123-CC2E-A0B4-BEF7-2B7AA0862D1B}"/>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05" name="Straight Connector 31904">
              <a:extLst>
                <a:ext uri="{FF2B5EF4-FFF2-40B4-BE49-F238E27FC236}">
                  <a16:creationId xmlns:a16="http://schemas.microsoft.com/office/drawing/2014/main" id="{21B7E44D-E609-F447-EFC1-5C68311E8804}"/>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06" name="Group 31905">
            <a:extLst>
              <a:ext uri="{FF2B5EF4-FFF2-40B4-BE49-F238E27FC236}">
                <a16:creationId xmlns:a16="http://schemas.microsoft.com/office/drawing/2014/main" id="{446D1DDD-2920-90D6-9B1C-CC8E14575A44}"/>
              </a:ext>
            </a:extLst>
          </p:cNvPr>
          <p:cNvGrpSpPr/>
          <p:nvPr/>
        </p:nvGrpSpPr>
        <p:grpSpPr>
          <a:xfrm>
            <a:off x="10261173" y="4295509"/>
            <a:ext cx="69287" cy="70502"/>
            <a:chOff x="5908460" y="1615439"/>
            <a:chExt cx="91440" cy="93044"/>
          </a:xfrm>
        </p:grpSpPr>
        <p:cxnSp>
          <p:nvCxnSpPr>
            <p:cNvPr id="31907" name="Straight Connector 31906">
              <a:extLst>
                <a:ext uri="{FF2B5EF4-FFF2-40B4-BE49-F238E27FC236}">
                  <a16:creationId xmlns:a16="http://schemas.microsoft.com/office/drawing/2014/main" id="{BB77AE37-8F7E-F50A-DB85-9661FBC77874}"/>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08" name="Straight Connector 31907">
              <a:extLst>
                <a:ext uri="{FF2B5EF4-FFF2-40B4-BE49-F238E27FC236}">
                  <a16:creationId xmlns:a16="http://schemas.microsoft.com/office/drawing/2014/main" id="{3930425C-ABD1-ACB8-32B8-99434FC8D262}"/>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09" name="Group 31908">
            <a:extLst>
              <a:ext uri="{FF2B5EF4-FFF2-40B4-BE49-F238E27FC236}">
                <a16:creationId xmlns:a16="http://schemas.microsoft.com/office/drawing/2014/main" id="{E82069AA-2696-DCD3-D532-E246F83B98C4}"/>
              </a:ext>
            </a:extLst>
          </p:cNvPr>
          <p:cNvGrpSpPr/>
          <p:nvPr/>
        </p:nvGrpSpPr>
        <p:grpSpPr>
          <a:xfrm>
            <a:off x="10000845" y="4257113"/>
            <a:ext cx="69287" cy="70502"/>
            <a:chOff x="5908460" y="1615439"/>
            <a:chExt cx="91440" cy="93044"/>
          </a:xfrm>
        </p:grpSpPr>
        <p:cxnSp>
          <p:nvCxnSpPr>
            <p:cNvPr id="31910" name="Straight Connector 31909">
              <a:extLst>
                <a:ext uri="{FF2B5EF4-FFF2-40B4-BE49-F238E27FC236}">
                  <a16:creationId xmlns:a16="http://schemas.microsoft.com/office/drawing/2014/main" id="{F538B38E-6E8A-FABC-F44F-BFB3C6952C53}"/>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11" name="Straight Connector 31910">
              <a:extLst>
                <a:ext uri="{FF2B5EF4-FFF2-40B4-BE49-F238E27FC236}">
                  <a16:creationId xmlns:a16="http://schemas.microsoft.com/office/drawing/2014/main" id="{C1357642-9E07-A8D1-D25D-7831D8B3252B}"/>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12" name="Group 31911">
            <a:extLst>
              <a:ext uri="{FF2B5EF4-FFF2-40B4-BE49-F238E27FC236}">
                <a16:creationId xmlns:a16="http://schemas.microsoft.com/office/drawing/2014/main" id="{C5AC5153-B0D8-E4D4-CBE7-41F34C388D6C}"/>
              </a:ext>
            </a:extLst>
          </p:cNvPr>
          <p:cNvGrpSpPr/>
          <p:nvPr/>
        </p:nvGrpSpPr>
        <p:grpSpPr>
          <a:xfrm>
            <a:off x="10387696" y="4300123"/>
            <a:ext cx="69287" cy="70502"/>
            <a:chOff x="5908460" y="1615439"/>
            <a:chExt cx="91440" cy="93044"/>
          </a:xfrm>
        </p:grpSpPr>
        <p:cxnSp>
          <p:nvCxnSpPr>
            <p:cNvPr id="31913" name="Straight Connector 31912">
              <a:extLst>
                <a:ext uri="{FF2B5EF4-FFF2-40B4-BE49-F238E27FC236}">
                  <a16:creationId xmlns:a16="http://schemas.microsoft.com/office/drawing/2014/main" id="{D3308867-D536-AA43-4811-179AFD18E918}"/>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14" name="Straight Connector 31913">
              <a:extLst>
                <a:ext uri="{FF2B5EF4-FFF2-40B4-BE49-F238E27FC236}">
                  <a16:creationId xmlns:a16="http://schemas.microsoft.com/office/drawing/2014/main" id="{AF4DF410-24B5-0E27-81F7-9DF8E5088B48}"/>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15" name="Group 31914">
            <a:extLst>
              <a:ext uri="{FF2B5EF4-FFF2-40B4-BE49-F238E27FC236}">
                <a16:creationId xmlns:a16="http://schemas.microsoft.com/office/drawing/2014/main" id="{073D7432-A5BF-DC5D-3B9C-4CF470BA41AD}"/>
              </a:ext>
            </a:extLst>
          </p:cNvPr>
          <p:cNvGrpSpPr/>
          <p:nvPr/>
        </p:nvGrpSpPr>
        <p:grpSpPr>
          <a:xfrm>
            <a:off x="10050176" y="4284661"/>
            <a:ext cx="69287" cy="70502"/>
            <a:chOff x="5908460" y="1615439"/>
            <a:chExt cx="91440" cy="93044"/>
          </a:xfrm>
        </p:grpSpPr>
        <p:cxnSp>
          <p:nvCxnSpPr>
            <p:cNvPr id="31916" name="Straight Connector 31915">
              <a:extLst>
                <a:ext uri="{FF2B5EF4-FFF2-40B4-BE49-F238E27FC236}">
                  <a16:creationId xmlns:a16="http://schemas.microsoft.com/office/drawing/2014/main" id="{C0D5AD76-F350-D075-5DF4-C9AC1E2B2C4C}"/>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17" name="Straight Connector 31916">
              <a:extLst>
                <a:ext uri="{FF2B5EF4-FFF2-40B4-BE49-F238E27FC236}">
                  <a16:creationId xmlns:a16="http://schemas.microsoft.com/office/drawing/2014/main" id="{E28A7A74-C3C0-982F-2ACA-606CA7F569D9}"/>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18" name="Group 31917">
            <a:extLst>
              <a:ext uri="{FF2B5EF4-FFF2-40B4-BE49-F238E27FC236}">
                <a16:creationId xmlns:a16="http://schemas.microsoft.com/office/drawing/2014/main" id="{2D5CADF4-C8BE-1D39-3374-EC8DA7AB6F19}"/>
              </a:ext>
            </a:extLst>
          </p:cNvPr>
          <p:cNvGrpSpPr/>
          <p:nvPr/>
        </p:nvGrpSpPr>
        <p:grpSpPr>
          <a:xfrm>
            <a:off x="9951514" y="4250072"/>
            <a:ext cx="69287" cy="70502"/>
            <a:chOff x="5908460" y="1615439"/>
            <a:chExt cx="91440" cy="93044"/>
          </a:xfrm>
        </p:grpSpPr>
        <p:cxnSp>
          <p:nvCxnSpPr>
            <p:cNvPr id="31919" name="Straight Connector 31918">
              <a:extLst>
                <a:ext uri="{FF2B5EF4-FFF2-40B4-BE49-F238E27FC236}">
                  <a16:creationId xmlns:a16="http://schemas.microsoft.com/office/drawing/2014/main" id="{BAE6BEE2-E3D0-A7A1-91DD-4A0486199655}"/>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20" name="Straight Connector 31919">
              <a:extLst>
                <a:ext uri="{FF2B5EF4-FFF2-40B4-BE49-F238E27FC236}">
                  <a16:creationId xmlns:a16="http://schemas.microsoft.com/office/drawing/2014/main" id="{90DC2A89-7685-E544-5A9E-FB89CA29AC9E}"/>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21" name="Group 31920">
            <a:extLst>
              <a:ext uri="{FF2B5EF4-FFF2-40B4-BE49-F238E27FC236}">
                <a16:creationId xmlns:a16="http://schemas.microsoft.com/office/drawing/2014/main" id="{9AE59705-2696-EB7E-BC6C-67C8D31A5871}"/>
              </a:ext>
            </a:extLst>
          </p:cNvPr>
          <p:cNvGrpSpPr/>
          <p:nvPr/>
        </p:nvGrpSpPr>
        <p:grpSpPr>
          <a:xfrm>
            <a:off x="10533080" y="4310067"/>
            <a:ext cx="69287" cy="70502"/>
            <a:chOff x="5908460" y="1615439"/>
            <a:chExt cx="91440" cy="93044"/>
          </a:xfrm>
        </p:grpSpPr>
        <p:cxnSp>
          <p:nvCxnSpPr>
            <p:cNvPr id="31922" name="Straight Connector 31921">
              <a:extLst>
                <a:ext uri="{FF2B5EF4-FFF2-40B4-BE49-F238E27FC236}">
                  <a16:creationId xmlns:a16="http://schemas.microsoft.com/office/drawing/2014/main" id="{598E1AF4-40D1-CF38-A6FC-CE46D447EC01}"/>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23" name="Straight Connector 31922">
              <a:extLst>
                <a:ext uri="{FF2B5EF4-FFF2-40B4-BE49-F238E27FC236}">
                  <a16:creationId xmlns:a16="http://schemas.microsoft.com/office/drawing/2014/main" id="{0B8AD28B-D239-3201-1BE4-5917813CA705}"/>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24" name="Group 31923">
            <a:extLst>
              <a:ext uri="{FF2B5EF4-FFF2-40B4-BE49-F238E27FC236}">
                <a16:creationId xmlns:a16="http://schemas.microsoft.com/office/drawing/2014/main" id="{624E2E5D-F309-2966-64F0-4DF25952FF58}"/>
              </a:ext>
            </a:extLst>
          </p:cNvPr>
          <p:cNvGrpSpPr/>
          <p:nvPr/>
        </p:nvGrpSpPr>
        <p:grpSpPr>
          <a:xfrm>
            <a:off x="10098141" y="4283337"/>
            <a:ext cx="69287" cy="70502"/>
            <a:chOff x="5908460" y="1615439"/>
            <a:chExt cx="91440" cy="93044"/>
          </a:xfrm>
        </p:grpSpPr>
        <p:cxnSp>
          <p:nvCxnSpPr>
            <p:cNvPr id="31925" name="Straight Connector 31924">
              <a:extLst>
                <a:ext uri="{FF2B5EF4-FFF2-40B4-BE49-F238E27FC236}">
                  <a16:creationId xmlns:a16="http://schemas.microsoft.com/office/drawing/2014/main" id="{EC9CA125-18CE-7F0E-FB56-CE87DD5DF8AF}"/>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26" name="Straight Connector 31925">
              <a:extLst>
                <a:ext uri="{FF2B5EF4-FFF2-40B4-BE49-F238E27FC236}">
                  <a16:creationId xmlns:a16="http://schemas.microsoft.com/office/drawing/2014/main" id="{56DE9E76-98A8-8742-2685-FB27A818F6B7}"/>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27" name="Group 31926">
            <a:extLst>
              <a:ext uri="{FF2B5EF4-FFF2-40B4-BE49-F238E27FC236}">
                <a16:creationId xmlns:a16="http://schemas.microsoft.com/office/drawing/2014/main" id="{45CC9F24-C830-9BFB-21AC-BCC32397DA84}"/>
              </a:ext>
            </a:extLst>
          </p:cNvPr>
          <p:cNvGrpSpPr/>
          <p:nvPr/>
        </p:nvGrpSpPr>
        <p:grpSpPr>
          <a:xfrm>
            <a:off x="10472438" y="4314875"/>
            <a:ext cx="69287" cy="70502"/>
            <a:chOff x="5908460" y="1615439"/>
            <a:chExt cx="91440" cy="93044"/>
          </a:xfrm>
        </p:grpSpPr>
        <p:cxnSp>
          <p:nvCxnSpPr>
            <p:cNvPr id="31928" name="Straight Connector 31927">
              <a:extLst>
                <a:ext uri="{FF2B5EF4-FFF2-40B4-BE49-F238E27FC236}">
                  <a16:creationId xmlns:a16="http://schemas.microsoft.com/office/drawing/2014/main" id="{7829F3C1-D6A0-5F68-DC33-3E1AF038AE88}"/>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29" name="Straight Connector 31928">
              <a:extLst>
                <a:ext uri="{FF2B5EF4-FFF2-40B4-BE49-F238E27FC236}">
                  <a16:creationId xmlns:a16="http://schemas.microsoft.com/office/drawing/2014/main" id="{3D964825-46E7-835E-F1FA-055F33721F45}"/>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30" name="Group 31929">
            <a:extLst>
              <a:ext uri="{FF2B5EF4-FFF2-40B4-BE49-F238E27FC236}">
                <a16:creationId xmlns:a16="http://schemas.microsoft.com/office/drawing/2014/main" id="{BB277E91-9DF6-C13D-457D-36925783033C}"/>
              </a:ext>
            </a:extLst>
          </p:cNvPr>
          <p:cNvGrpSpPr/>
          <p:nvPr/>
        </p:nvGrpSpPr>
        <p:grpSpPr>
          <a:xfrm>
            <a:off x="10322500" y="4299219"/>
            <a:ext cx="69287" cy="70502"/>
            <a:chOff x="5908460" y="1615439"/>
            <a:chExt cx="91440" cy="93044"/>
          </a:xfrm>
        </p:grpSpPr>
        <p:cxnSp>
          <p:nvCxnSpPr>
            <p:cNvPr id="31931" name="Straight Connector 31930">
              <a:extLst>
                <a:ext uri="{FF2B5EF4-FFF2-40B4-BE49-F238E27FC236}">
                  <a16:creationId xmlns:a16="http://schemas.microsoft.com/office/drawing/2014/main" id="{C9AE2E30-05D3-F3FD-B288-3E5960B6F117}"/>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32" name="Straight Connector 31931">
              <a:extLst>
                <a:ext uri="{FF2B5EF4-FFF2-40B4-BE49-F238E27FC236}">
                  <a16:creationId xmlns:a16="http://schemas.microsoft.com/office/drawing/2014/main" id="{84520FED-1AB6-C0AD-05E3-ED196F551DFC}"/>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33" name="Group 31932">
            <a:extLst>
              <a:ext uri="{FF2B5EF4-FFF2-40B4-BE49-F238E27FC236}">
                <a16:creationId xmlns:a16="http://schemas.microsoft.com/office/drawing/2014/main" id="{51DAD99D-EB85-099A-2E80-EF4B2C46A79F}"/>
              </a:ext>
            </a:extLst>
          </p:cNvPr>
          <p:cNvGrpSpPr/>
          <p:nvPr/>
        </p:nvGrpSpPr>
        <p:grpSpPr>
          <a:xfrm>
            <a:off x="10180000" y="4297118"/>
            <a:ext cx="69287" cy="70502"/>
            <a:chOff x="5908460" y="1615439"/>
            <a:chExt cx="91440" cy="93044"/>
          </a:xfrm>
        </p:grpSpPr>
        <p:cxnSp>
          <p:nvCxnSpPr>
            <p:cNvPr id="31934" name="Straight Connector 31933">
              <a:extLst>
                <a:ext uri="{FF2B5EF4-FFF2-40B4-BE49-F238E27FC236}">
                  <a16:creationId xmlns:a16="http://schemas.microsoft.com/office/drawing/2014/main" id="{B26E2C3A-0AB0-6831-F62C-AA8D369D3D53}"/>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35" name="Straight Connector 31934">
              <a:extLst>
                <a:ext uri="{FF2B5EF4-FFF2-40B4-BE49-F238E27FC236}">
                  <a16:creationId xmlns:a16="http://schemas.microsoft.com/office/drawing/2014/main" id="{03069665-B6EB-EE5A-A7F7-5353327AF7F6}"/>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36" name="Group 31935">
            <a:extLst>
              <a:ext uri="{FF2B5EF4-FFF2-40B4-BE49-F238E27FC236}">
                <a16:creationId xmlns:a16="http://schemas.microsoft.com/office/drawing/2014/main" id="{6C636B41-528F-33E3-CAEE-6F65FBD2BCC9}"/>
              </a:ext>
            </a:extLst>
          </p:cNvPr>
          <p:cNvGrpSpPr/>
          <p:nvPr/>
        </p:nvGrpSpPr>
        <p:grpSpPr>
          <a:xfrm>
            <a:off x="10953135" y="4455827"/>
            <a:ext cx="69287" cy="70502"/>
            <a:chOff x="5908460" y="1615439"/>
            <a:chExt cx="91440" cy="93044"/>
          </a:xfrm>
        </p:grpSpPr>
        <p:cxnSp>
          <p:nvCxnSpPr>
            <p:cNvPr id="31937" name="Straight Connector 31936">
              <a:extLst>
                <a:ext uri="{FF2B5EF4-FFF2-40B4-BE49-F238E27FC236}">
                  <a16:creationId xmlns:a16="http://schemas.microsoft.com/office/drawing/2014/main" id="{480B8C15-2476-9D0A-6D73-51429C85F6B4}"/>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38" name="Straight Connector 31937">
              <a:extLst>
                <a:ext uri="{FF2B5EF4-FFF2-40B4-BE49-F238E27FC236}">
                  <a16:creationId xmlns:a16="http://schemas.microsoft.com/office/drawing/2014/main" id="{A2C0C872-4631-D8C8-183A-3E9AF87AACCE}"/>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39" name="Group 31938">
            <a:extLst>
              <a:ext uri="{FF2B5EF4-FFF2-40B4-BE49-F238E27FC236}">
                <a16:creationId xmlns:a16="http://schemas.microsoft.com/office/drawing/2014/main" id="{2EC2E5DC-B4C7-F025-42E2-FCD14DD91EAD}"/>
              </a:ext>
            </a:extLst>
          </p:cNvPr>
          <p:cNvGrpSpPr/>
          <p:nvPr/>
        </p:nvGrpSpPr>
        <p:grpSpPr>
          <a:xfrm>
            <a:off x="10830525" y="4457142"/>
            <a:ext cx="69287" cy="70502"/>
            <a:chOff x="5908460" y="1615439"/>
            <a:chExt cx="91440" cy="93044"/>
          </a:xfrm>
        </p:grpSpPr>
        <p:cxnSp>
          <p:nvCxnSpPr>
            <p:cNvPr id="31940" name="Straight Connector 31939">
              <a:extLst>
                <a:ext uri="{FF2B5EF4-FFF2-40B4-BE49-F238E27FC236}">
                  <a16:creationId xmlns:a16="http://schemas.microsoft.com/office/drawing/2014/main" id="{5809353D-C5D7-7F57-6B5B-104C570496BF}"/>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41" name="Straight Connector 31940">
              <a:extLst>
                <a:ext uri="{FF2B5EF4-FFF2-40B4-BE49-F238E27FC236}">
                  <a16:creationId xmlns:a16="http://schemas.microsoft.com/office/drawing/2014/main" id="{F7135121-7E30-CA50-4F13-D1416D482D57}"/>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42" name="Group 31941">
            <a:extLst>
              <a:ext uri="{FF2B5EF4-FFF2-40B4-BE49-F238E27FC236}">
                <a16:creationId xmlns:a16="http://schemas.microsoft.com/office/drawing/2014/main" id="{10AB748F-9F1C-12D3-5662-B12823F96752}"/>
              </a:ext>
            </a:extLst>
          </p:cNvPr>
          <p:cNvGrpSpPr/>
          <p:nvPr/>
        </p:nvGrpSpPr>
        <p:grpSpPr>
          <a:xfrm>
            <a:off x="10600244" y="4355687"/>
            <a:ext cx="69287" cy="70502"/>
            <a:chOff x="5908460" y="1615439"/>
            <a:chExt cx="91440" cy="93044"/>
          </a:xfrm>
        </p:grpSpPr>
        <p:cxnSp>
          <p:nvCxnSpPr>
            <p:cNvPr id="31943" name="Straight Connector 31942">
              <a:extLst>
                <a:ext uri="{FF2B5EF4-FFF2-40B4-BE49-F238E27FC236}">
                  <a16:creationId xmlns:a16="http://schemas.microsoft.com/office/drawing/2014/main" id="{4F401C91-8411-9CA7-E0B4-F024D5C95EAD}"/>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44" name="Straight Connector 31943">
              <a:extLst>
                <a:ext uri="{FF2B5EF4-FFF2-40B4-BE49-F238E27FC236}">
                  <a16:creationId xmlns:a16="http://schemas.microsoft.com/office/drawing/2014/main" id="{623DD911-4820-415D-4A02-0EBFA45C2346}"/>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45" name="Group 31944">
            <a:extLst>
              <a:ext uri="{FF2B5EF4-FFF2-40B4-BE49-F238E27FC236}">
                <a16:creationId xmlns:a16="http://schemas.microsoft.com/office/drawing/2014/main" id="{6E3EEB66-0E21-3DA9-9CC3-34BAF45D956E}"/>
              </a:ext>
            </a:extLst>
          </p:cNvPr>
          <p:cNvGrpSpPr/>
          <p:nvPr/>
        </p:nvGrpSpPr>
        <p:grpSpPr>
          <a:xfrm>
            <a:off x="10986427" y="4455340"/>
            <a:ext cx="69287" cy="70502"/>
            <a:chOff x="5908460" y="1615439"/>
            <a:chExt cx="91440" cy="93044"/>
          </a:xfrm>
        </p:grpSpPr>
        <p:cxnSp>
          <p:nvCxnSpPr>
            <p:cNvPr id="31946" name="Straight Connector 31945">
              <a:extLst>
                <a:ext uri="{FF2B5EF4-FFF2-40B4-BE49-F238E27FC236}">
                  <a16:creationId xmlns:a16="http://schemas.microsoft.com/office/drawing/2014/main" id="{12EDFCDD-4620-01CC-86DB-5A3332D61510}"/>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47" name="Straight Connector 31946">
              <a:extLst>
                <a:ext uri="{FF2B5EF4-FFF2-40B4-BE49-F238E27FC236}">
                  <a16:creationId xmlns:a16="http://schemas.microsoft.com/office/drawing/2014/main" id="{19BBD8DF-81F8-2C56-D0E9-61E4C57A4F83}"/>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48" name="Group 31947">
            <a:extLst>
              <a:ext uri="{FF2B5EF4-FFF2-40B4-BE49-F238E27FC236}">
                <a16:creationId xmlns:a16="http://schemas.microsoft.com/office/drawing/2014/main" id="{28BEB7C4-86F5-8889-9203-856E982BB080}"/>
              </a:ext>
            </a:extLst>
          </p:cNvPr>
          <p:cNvGrpSpPr/>
          <p:nvPr/>
        </p:nvGrpSpPr>
        <p:grpSpPr>
          <a:xfrm>
            <a:off x="10129365" y="4284661"/>
            <a:ext cx="69287" cy="70502"/>
            <a:chOff x="5908460" y="1615439"/>
            <a:chExt cx="91440" cy="93044"/>
          </a:xfrm>
        </p:grpSpPr>
        <p:cxnSp>
          <p:nvCxnSpPr>
            <p:cNvPr id="31949" name="Straight Connector 31948">
              <a:extLst>
                <a:ext uri="{FF2B5EF4-FFF2-40B4-BE49-F238E27FC236}">
                  <a16:creationId xmlns:a16="http://schemas.microsoft.com/office/drawing/2014/main" id="{394C524F-8FCA-A4A2-2174-87B4F7517B6A}"/>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50" name="Straight Connector 31949">
              <a:extLst>
                <a:ext uri="{FF2B5EF4-FFF2-40B4-BE49-F238E27FC236}">
                  <a16:creationId xmlns:a16="http://schemas.microsoft.com/office/drawing/2014/main" id="{30643986-505D-9920-5ED0-92B43404B19F}"/>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51" name="Group 31950">
            <a:extLst>
              <a:ext uri="{FF2B5EF4-FFF2-40B4-BE49-F238E27FC236}">
                <a16:creationId xmlns:a16="http://schemas.microsoft.com/office/drawing/2014/main" id="{202F8E71-6644-5DDF-3613-BB266BB7A78E}"/>
              </a:ext>
            </a:extLst>
          </p:cNvPr>
          <p:cNvGrpSpPr/>
          <p:nvPr/>
        </p:nvGrpSpPr>
        <p:grpSpPr>
          <a:xfrm>
            <a:off x="11119757" y="4500167"/>
            <a:ext cx="69287" cy="70502"/>
            <a:chOff x="5908460" y="1615439"/>
            <a:chExt cx="91440" cy="93044"/>
          </a:xfrm>
        </p:grpSpPr>
        <p:cxnSp>
          <p:nvCxnSpPr>
            <p:cNvPr id="31952" name="Straight Connector 31951">
              <a:extLst>
                <a:ext uri="{FF2B5EF4-FFF2-40B4-BE49-F238E27FC236}">
                  <a16:creationId xmlns:a16="http://schemas.microsoft.com/office/drawing/2014/main" id="{997DE665-8E83-6A31-B52F-C0F1364F9FC4}"/>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53" name="Straight Connector 31952">
              <a:extLst>
                <a:ext uri="{FF2B5EF4-FFF2-40B4-BE49-F238E27FC236}">
                  <a16:creationId xmlns:a16="http://schemas.microsoft.com/office/drawing/2014/main" id="{02D77EEB-3FBB-E6C2-6E6B-23E3BFCF2BB3}"/>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54" name="Group 31953">
            <a:extLst>
              <a:ext uri="{FF2B5EF4-FFF2-40B4-BE49-F238E27FC236}">
                <a16:creationId xmlns:a16="http://schemas.microsoft.com/office/drawing/2014/main" id="{1800A555-D979-EC5F-E35C-B30F6E705819}"/>
              </a:ext>
            </a:extLst>
          </p:cNvPr>
          <p:cNvGrpSpPr/>
          <p:nvPr/>
        </p:nvGrpSpPr>
        <p:grpSpPr>
          <a:xfrm>
            <a:off x="10561542" y="4332830"/>
            <a:ext cx="69287" cy="70502"/>
            <a:chOff x="5908460" y="1615439"/>
            <a:chExt cx="91440" cy="93044"/>
          </a:xfrm>
        </p:grpSpPr>
        <p:cxnSp>
          <p:nvCxnSpPr>
            <p:cNvPr id="31955" name="Straight Connector 31954">
              <a:extLst>
                <a:ext uri="{FF2B5EF4-FFF2-40B4-BE49-F238E27FC236}">
                  <a16:creationId xmlns:a16="http://schemas.microsoft.com/office/drawing/2014/main" id="{5B6B57B5-2C1B-79DE-981F-9596077F52B0}"/>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56" name="Straight Connector 31955">
              <a:extLst>
                <a:ext uri="{FF2B5EF4-FFF2-40B4-BE49-F238E27FC236}">
                  <a16:creationId xmlns:a16="http://schemas.microsoft.com/office/drawing/2014/main" id="{5B5717F9-7476-4816-A387-B2C8B9D69B73}"/>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57" name="Group 31956">
            <a:extLst>
              <a:ext uri="{FF2B5EF4-FFF2-40B4-BE49-F238E27FC236}">
                <a16:creationId xmlns:a16="http://schemas.microsoft.com/office/drawing/2014/main" id="{C68498F4-9107-5845-F4E9-7C7443050E4A}"/>
              </a:ext>
            </a:extLst>
          </p:cNvPr>
          <p:cNvGrpSpPr/>
          <p:nvPr/>
        </p:nvGrpSpPr>
        <p:grpSpPr>
          <a:xfrm>
            <a:off x="11060956" y="4493786"/>
            <a:ext cx="69287" cy="70502"/>
            <a:chOff x="5908460" y="1615439"/>
            <a:chExt cx="91440" cy="93044"/>
          </a:xfrm>
        </p:grpSpPr>
        <p:cxnSp>
          <p:nvCxnSpPr>
            <p:cNvPr id="31958" name="Straight Connector 31957">
              <a:extLst>
                <a:ext uri="{FF2B5EF4-FFF2-40B4-BE49-F238E27FC236}">
                  <a16:creationId xmlns:a16="http://schemas.microsoft.com/office/drawing/2014/main" id="{56BF5DD5-51EE-49AB-EB77-57D48638585E}"/>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59" name="Straight Connector 31958">
              <a:extLst>
                <a:ext uri="{FF2B5EF4-FFF2-40B4-BE49-F238E27FC236}">
                  <a16:creationId xmlns:a16="http://schemas.microsoft.com/office/drawing/2014/main" id="{1B3BD026-0E75-6A7B-E50E-9079E78D0BE6}"/>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60" name="Group 31959">
            <a:extLst>
              <a:ext uri="{FF2B5EF4-FFF2-40B4-BE49-F238E27FC236}">
                <a16:creationId xmlns:a16="http://schemas.microsoft.com/office/drawing/2014/main" id="{7C57F708-94CB-502B-B45C-1A9B10A8E4F1}"/>
              </a:ext>
            </a:extLst>
          </p:cNvPr>
          <p:cNvGrpSpPr/>
          <p:nvPr/>
        </p:nvGrpSpPr>
        <p:grpSpPr>
          <a:xfrm>
            <a:off x="11015827" y="4500167"/>
            <a:ext cx="69287" cy="70502"/>
            <a:chOff x="5908460" y="1615439"/>
            <a:chExt cx="91440" cy="93044"/>
          </a:xfrm>
        </p:grpSpPr>
        <p:cxnSp>
          <p:nvCxnSpPr>
            <p:cNvPr id="31961" name="Straight Connector 31960">
              <a:extLst>
                <a:ext uri="{FF2B5EF4-FFF2-40B4-BE49-F238E27FC236}">
                  <a16:creationId xmlns:a16="http://schemas.microsoft.com/office/drawing/2014/main" id="{D9648CDD-C85A-0EAC-5344-92C6AAD29015}"/>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62" name="Straight Connector 31961">
              <a:extLst>
                <a:ext uri="{FF2B5EF4-FFF2-40B4-BE49-F238E27FC236}">
                  <a16:creationId xmlns:a16="http://schemas.microsoft.com/office/drawing/2014/main" id="{7C7FCC3F-86C1-EBDD-03AD-557F836C671D}"/>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63" name="Group 31962">
            <a:extLst>
              <a:ext uri="{FF2B5EF4-FFF2-40B4-BE49-F238E27FC236}">
                <a16:creationId xmlns:a16="http://schemas.microsoft.com/office/drawing/2014/main" id="{F927EEB0-1D7E-5F52-02B7-FF676D18F598}"/>
              </a:ext>
            </a:extLst>
          </p:cNvPr>
          <p:cNvGrpSpPr/>
          <p:nvPr/>
        </p:nvGrpSpPr>
        <p:grpSpPr>
          <a:xfrm>
            <a:off x="11174112" y="4502634"/>
            <a:ext cx="69287" cy="70502"/>
            <a:chOff x="5908460" y="1615439"/>
            <a:chExt cx="91440" cy="93044"/>
          </a:xfrm>
        </p:grpSpPr>
        <p:cxnSp>
          <p:nvCxnSpPr>
            <p:cNvPr id="31964" name="Straight Connector 31963">
              <a:extLst>
                <a:ext uri="{FF2B5EF4-FFF2-40B4-BE49-F238E27FC236}">
                  <a16:creationId xmlns:a16="http://schemas.microsoft.com/office/drawing/2014/main" id="{38B8CCC4-3C7A-EB7B-A57E-CF17EA002ADD}"/>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65" name="Straight Connector 31964">
              <a:extLst>
                <a:ext uri="{FF2B5EF4-FFF2-40B4-BE49-F238E27FC236}">
                  <a16:creationId xmlns:a16="http://schemas.microsoft.com/office/drawing/2014/main" id="{F899D9E1-A07E-DA21-3B38-21B5E6138410}"/>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66" name="Group 31965">
            <a:extLst>
              <a:ext uri="{FF2B5EF4-FFF2-40B4-BE49-F238E27FC236}">
                <a16:creationId xmlns:a16="http://schemas.microsoft.com/office/drawing/2014/main" id="{1BB4E2C4-4196-963A-3A42-A757254D70E9}"/>
              </a:ext>
            </a:extLst>
          </p:cNvPr>
          <p:cNvGrpSpPr/>
          <p:nvPr/>
        </p:nvGrpSpPr>
        <p:grpSpPr>
          <a:xfrm>
            <a:off x="10709039" y="4403333"/>
            <a:ext cx="69287" cy="70502"/>
            <a:chOff x="5908460" y="1615439"/>
            <a:chExt cx="91440" cy="93044"/>
          </a:xfrm>
        </p:grpSpPr>
        <p:cxnSp>
          <p:nvCxnSpPr>
            <p:cNvPr id="31967" name="Straight Connector 31966">
              <a:extLst>
                <a:ext uri="{FF2B5EF4-FFF2-40B4-BE49-F238E27FC236}">
                  <a16:creationId xmlns:a16="http://schemas.microsoft.com/office/drawing/2014/main" id="{40A7A93B-9315-3F0B-2C08-AF2F50772487}"/>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68" name="Straight Connector 31967">
              <a:extLst>
                <a:ext uri="{FF2B5EF4-FFF2-40B4-BE49-F238E27FC236}">
                  <a16:creationId xmlns:a16="http://schemas.microsoft.com/office/drawing/2014/main" id="{162C9B6D-8704-5393-A203-3F5092875CDF}"/>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69" name="Group 31968">
            <a:extLst>
              <a:ext uri="{FF2B5EF4-FFF2-40B4-BE49-F238E27FC236}">
                <a16:creationId xmlns:a16="http://schemas.microsoft.com/office/drawing/2014/main" id="{765AE7F3-B2EF-45E7-A83B-7B976A53371A}"/>
              </a:ext>
            </a:extLst>
          </p:cNvPr>
          <p:cNvGrpSpPr/>
          <p:nvPr/>
        </p:nvGrpSpPr>
        <p:grpSpPr>
          <a:xfrm>
            <a:off x="10432184" y="4299245"/>
            <a:ext cx="69287" cy="70502"/>
            <a:chOff x="5908460" y="1615439"/>
            <a:chExt cx="91440" cy="93044"/>
          </a:xfrm>
        </p:grpSpPr>
        <p:cxnSp>
          <p:nvCxnSpPr>
            <p:cNvPr id="31970" name="Straight Connector 31969">
              <a:extLst>
                <a:ext uri="{FF2B5EF4-FFF2-40B4-BE49-F238E27FC236}">
                  <a16:creationId xmlns:a16="http://schemas.microsoft.com/office/drawing/2014/main" id="{2055E25A-9B5E-C7F4-38C0-DA1A4610C62A}"/>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71" name="Straight Connector 31970">
              <a:extLst>
                <a:ext uri="{FF2B5EF4-FFF2-40B4-BE49-F238E27FC236}">
                  <a16:creationId xmlns:a16="http://schemas.microsoft.com/office/drawing/2014/main" id="{00E08367-4071-9794-FF70-799F080AD606}"/>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72" name="Group 31971">
            <a:extLst>
              <a:ext uri="{FF2B5EF4-FFF2-40B4-BE49-F238E27FC236}">
                <a16:creationId xmlns:a16="http://schemas.microsoft.com/office/drawing/2014/main" id="{5421236A-C6C0-9F41-D674-99466BC2656D}"/>
              </a:ext>
            </a:extLst>
          </p:cNvPr>
          <p:cNvGrpSpPr/>
          <p:nvPr/>
        </p:nvGrpSpPr>
        <p:grpSpPr>
          <a:xfrm>
            <a:off x="10672241" y="4385084"/>
            <a:ext cx="69287" cy="70502"/>
            <a:chOff x="5908460" y="1615439"/>
            <a:chExt cx="91440" cy="93044"/>
          </a:xfrm>
        </p:grpSpPr>
        <p:cxnSp>
          <p:nvCxnSpPr>
            <p:cNvPr id="31973" name="Straight Connector 31972">
              <a:extLst>
                <a:ext uri="{FF2B5EF4-FFF2-40B4-BE49-F238E27FC236}">
                  <a16:creationId xmlns:a16="http://schemas.microsoft.com/office/drawing/2014/main" id="{52E5F779-9215-EB5A-3BE8-8FDD0C97DEF5}"/>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74" name="Straight Connector 31973">
              <a:extLst>
                <a:ext uri="{FF2B5EF4-FFF2-40B4-BE49-F238E27FC236}">
                  <a16:creationId xmlns:a16="http://schemas.microsoft.com/office/drawing/2014/main" id="{25FEFB29-0085-E649-DF1A-7BB2D8BE617C}"/>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75" name="Group 31974">
            <a:extLst>
              <a:ext uri="{FF2B5EF4-FFF2-40B4-BE49-F238E27FC236}">
                <a16:creationId xmlns:a16="http://schemas.microsoft.com/office/drawing/2014/main" id="{9D0D3A6E-5656-6767-0B20-74DD26E5F0C5}"/>
              </a:ext>
            </a:extLst>
          </p:cNvPr>
          <p:cNvGrpSpPr/>
          <p:nvPr/>
        </p:nvGrpSpPr>
        <p:grpSpPr>
          <a:xfrm>
            <a:off x="10901686" y="4455340"/>
            <a:ext cx="69287" cy="70502"/>
            <a:chOff x="5908460" y="1615439"/>
            <a:chExt cx="91440" cy="93044"/>
          </a:xfrm>
        </p:grpSpPr>
        <p:cxnSp>
          <p:nvCxnSpPr>
            <p:cNvPr id="31976" name="Straight Connector 31975">
              <a:extLst>
                <a:ext uri="{FF2B5EF4-FFF2-40B4-BE49-F238E27FC236}">
                  <a16:creationId xmlns:a16="http://schemas.microsoft.com/office/drawing/2014/main" id="{CF504CC7-B692-51FE-F2D9-8F3EE378FC16}"/>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77" name="Straight Connector 31976">
              <a:extLst>
                <a:ext uri="{FF2B5EF4-FFF2-40B4-BE49-F238E27FC236}">
                  <a16:creationId xmlns:a16="http://schemas.microsoft.com/office/drawing/2014/main" id="{7F291C8F-CC84-5141-114A-7993D7B1C319}"/>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78" name="Group 31977">
            <a:extLst>
              <a:ext uri="{FF2B5EF4-FFF2-40B4-BE49-F238E27FC236}">
                <a16:creationId xmlns:a16="http://schemas.microsoft.com/office/drawing/2014/main" id="{AEC2E6BD-430F-BCED-5486-9C9829D1BBCB}"/>
              </a:ext>
            </a:extLst>
          </p:cNvPr>
          <p:cNvGrpSpPr/>
          <p:nvPr/>
        </p:nvGrpSpPr>
        <p:grpSpPr>
          <a:xfrm>
            <a:off x="10035065" y="4274816"/>
            <a:ext cx="69287" cy="70502"/>
            <a:chOff x="5908460" y="1615439"/>
            <a:chExt cx="91440" cy="93044"/>
          </a:xfrm>
        </p:grpSpPr>
        <p:cxnSp>
          <p:nvCxnSpPr>
            <p:cNvPr id="31979" name="Straight Connector 31978">
              <a:extLst>
                <a:ext uri="{FF2B5EF4-FFF2-40B4-BE49-F238E27FC236}">
                  <a16:creationId xmlns:a16="http://schemas.microsoft.com/office/drawing/2014/main" id="{D1B03A22-72FB-3C08-0182-573001549516}"/>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80" name="Straight Connector 31979">
              <a:extLst>
                <a:ext uri="{FF2B5EF4-FFF2-40B4-BE49-F238E27FC236}">
                  <a16:creationId xmlns:a16="http://schemas.microsoft.com/office/drawing/2014/main" id="{76AC189F-A2F2-A13D-7348-254E03FE4DED}"/>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81" name="Group 31980">
            <a:extLst>
              <a:ext uri="{FF2B5EF4-FFF2-40B4-BE49-F238E27FC236}">
                <a16:creationId xmlns:a16="http://schemas.microsoft.com/office/drawing/2014/main" id="{C90367AE-8072-3845-5BAB-7AF80775CA25}"/>
              </a:ext>
            </a:extLst>
          </p:cNvPr>
          <p:cNvGrpSpPr/>
          <p:nvPr/>
        </p:nvGrpSpPr>
        <p:grpSpPr>
          <a:xfrm>
            <a:off x="10781067" y="4426190"/>
            <a:ext cx="69287" cy="70502"/>
            <a:chOff x="5908460" y="1615439"/>
            <a:chExt cx="91440" cy="93044"/>
          </a:xfrm>
        </p:grpSpPr>
        <p:cxnSp>
          <p:nvCxnSpPr>
            <p:cNvPr id="31982" name="Straight Connector 31981">
              <a:extLst>
                <a:ext uri="{FF2B5EF4-FFF2-40B4-BE49-F238E27FC236}">
                  <a16:creationId xmlns:a16="http://schemas.microsoft.com/office/drawing/2014/main" id="{DF35D1A7-1285-465C-AEC8-8DAB4E3ABAE6}"/>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83" name="Straight Connector 31982">
              <a:extLst>
                <a:ext uri="{FF2B5EF4-FFF2-40B4-BE49-F238E27FC236}">
                  <a16:creationId xmlns:a16="http://schemas.microsoft.com/office/drawing/2014/main" id="{0C31A643-4779-EEAF-2D94-D87703E46D23}"/>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84" name="Group 31983">
            <a:extLst>
              <a:ext uri="{FF2B5EF4-FFF2-40B4-BE49-F238E27FC236}">
                <a16:creationId xmlns:a16="http://schemas.microsoft.com/office/drawing/2014/main" id="{8F13656E-D764-9EB5-3BE5-A22E9F6EA190}"/>
              </a:ext>
            </a:extLst>
          </p:cNvPr>
          <p:cNvGrpSpPr/>
          <p:nvPr/>
        </p:nvGrpSpPr>
        <p:grpSpPr>
          <a:xfrm>
            <a:off x="10289172" y="4290994"/>
            <a:ext cx="69287" cy="70502"/>
            <a:chOff x="5908460" y="1615439"/>
            <a:chExt cx="91440" cy="93044"/>
          </a:xfrm>
        </p:grpSpPr>
        <p:cxnSp>
          <p:nvCxnSpPr>
            <p:cNvPr id="31985" name="Straight Connector 31984">
              <a:extLst>
                <a:ext uri="{FF2B5EF4-FFF2-40B4-BE49-F238E27FC236}">
                  <a16:creationId xmlns:a16="http://schemas.microsoft.com/office/drawing/2014/main" id="{0B3FADCF-DAC1-401F-2671-A983D3F27A1E}"/>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86" name="Straight Connector 31985">
              <a:extLst>
                <a:ext uri="{FF2B5EF4-FFF2-40B4-BE49-F238E27FC236}">
                  <a16:creationId xmlns:a16="http://schemas.microsoft.com/office/drawing/2014/main" id="{3382F9D7-97D1-3443-53D8-F8A4DBE0815A}"/>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87" name="Group 31986">
            <a:extLst>
              <a:ext uri="{FF2B5EF4-FFF2-40B4-BE49-F238E27FC236}">
                <a16:creationId xmlns:a16="http://schemas.microsoft.com/office/drawing/2014/main" id="{CD3D4153-1840-4214-3A22-4CC5227486B8}"/>
              </a:ext>
            </a:extLst>
          </p:cNvPr>
          <p:cNvGrpSpPr/>
          <p:nvPr/>
        </p:nvGrpSpPr>
        <p:grpSpPr>
          <a:xfrm>
            <a:off x="10349698" y="4292317"/>
            <a:ext cx="69287" cy="70502"/>
            <a:chOff x="5908460" y="1615439"/>
            <a:chExt cx="91440" cy="93044"/>
          </a:xfrm>
        </p:grpSpPr>
        <p:cxnSp>
          <p:nvCxnSpPr>
            <p:cNvPr id="31988" name="Straight Connector 31987">
              <a:extLst>
                <a:ext uri="{FF2B5EF4-FFF2-40B4-BE49-F238E27FC236}">
                  <a16:creationId xmlns:a16="http://schemas.microsoft.com/office/drawing/2014/main" id="{4CEDEE36-6C7C-9527-B567-50FAC5BF788E}"/>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89" name="Straight Connector 31988">
              <a:extLst>
                <a:ext uri="{FF2B5EF4-FFF2-40B4-BE49-F238E27FC236}">
                  <a16:creationId xmlns:a16="http://schemas.microsoft.com/office/drawing/2014/main" id="{0AE74732-6ACA-5D84-3E7E-9780B00D21B7}"/>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90" name="Group 31989">
            <a:extLst>
              <a:ext uri="{FF2B5EF4-FFF2-40B4-BE49-F238E27FC236}">
                <a16:creationId xmlns:a16="http://schemas.microsoft.com/office/drawing/2014/main" id="{F552A177-5C11-CEA9-0844-B35F91F49C9F}"/>
              </a:ext>
            </a:extLst>
          </p:cNvPr>
          <p:cNvGrpSpPr/>
          <p:nvPr/>
        </p:nvGrpSpPr>
        <p:grpSpPr>
          <a:xfrm>
            <a:off x="10741528" y="4403333"/>
            <a:ext cx="69287" cy="70502"/>
            <a:chOff x="5908460" y="1615439"/>
            <a:chExt cx="91440" cy="93044"/>
          </a:xfrm>
        </p:grpSpPr>
        <p:cxnSp>
          <p:nvCxnSpPr>
            <p:cNvPr id="31991" name="Straight Connector 31990">
              <a:extLst>
                <a:ext uri="{FF2B5EF4-FFF2-40B4-BE49-F238E27FC236}">
                  <a16:creationId xmlns:a16="http://schemas.microsoft.com/office/drawing/2014/main" id="{0EBC06F1-E551-6E49-D288-01BE79554094}"/>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1992" name="Straight Connector 31991">
              <a:extLst>
                <a:ext uri="{FF2B5EF4-FFF2-40B4-BE49-F238E27FC236}">
                  <a16:creationId xmlns:a16="http://schemas.microsoft.com/office/drawing/2014/main" id="{9E08AEF3-558B-2F1D-7698-FF11EC98422F}"/>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1993" name="Group 31992">
            <a:extLst>
              <a:ext uri="{FF2B5EF4-FFF2-40B4-BE49-F238E27FC236}">
                <a16:creationId xmlns:a16="http://schemas.microsoft.com/office/drawing/2014/main" id="{DFD67D62-F674-F211-1710-B11726F99B34}"/>
              </a:ext>
            </a:extLst>
          </p:cNvPr>
          <p:cNvGrpSpPr/>
          <p:nvPr/>
        </p:nvGrpSpPr>
        <p:grpSpPr>
          <a:xfrm>
            <a:off x="8224882" y="3697035"/>
            <a:ext cx="69287" cy="70502"/>
            <a:chOff x="5908460" y="1615439"/>
            <a:chExt cx="91440" cy="93044"/>
          </a:xfrm>
        </p:grpSpPr>
        <p:cxnSp>
          <p:nvCxnSpPr>
            <p:cNvPr id="31994" name="Straight Connector 31993">
              <a:extLst>
                <a:ext uri="{FF2B5EF4-FFF2-40B4-BE49-F238E27FC236}">
                  <a16:creationId xmlns:a16="http://schemas.microsoft.com/office/drawing/2014/main" id="{4C251B95-0BFE-0A91-3B51-61580F5AC377}"/>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1995" name="Straight Connector 31994">
              <a:extLst>
                <a:ext uri="{FF2B5EF4-FFF2-40B4-BE49-F238E27FC236}">
                  <a16:creationId xmlns:a16="http://schemas.microsoft.com/office/drawing/2014/main" id="{8B70FC43-FF80-88E2-98B9-BD705F60D869}"/>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1996" name="Group 31995">
            <a:extLst>
              <a:ext uri="{FF2B5EF4-FFF2-40B4-BE49-F238E27FC236}">
                <a16:creationId xmlns:a16="http://schemas.microsoft.com/office/drawing/2014/main" id="{8A3261D7-F2C7-5DA5-5D0D-AA0116011D15}"/>
              </a:ext>
            </a:extLst>
          </p:cNvPr>
          <p:cNvGrpSpPr/>
          <p:nvPr/>
        </p:nvGrpSpPr>
        <p:grpSpPr>
          <a:xfrm>
            <a:off x="8938446" y="4142888"/>
            <a:ext cx="69287" cy="70502"/>
            <a:chOff x="5908460" y="1615439"/>
            <a:chExt cx="91440" cy="93044"/>
          </a:xfrm>
        </p:grpSpPr>
        <p:cxnSp>
          <p:nvCxnSpPr>
            <p:cNvPr id="31997" name="Straight Connector 31996">
              <a:extLst>
                <a:ext uri="{FF2B5EF4-FFF2-40B4-BE49-F238E27FC236}">
                  <a16:creationId xmlns:a16="http://schemas.microsoft.com/office/drawing/2014/main" id="{9C95C78A-DCA8-01B4-AF65-C23FFC8E4E51}"/>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1998" name="Straight Connector 31997">
              <a:extLst>
                <a:ext uri="{FF2B5EF4-FFF2-40B4-BE49-F238E27FC236}">
                  <a16:creationId xmlns:a16="http://schemas.microsoft.com/office/drawing/2014/main" id="{3793D28C-C275-7747-6F71-397C03CD3FD0}"/>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1999" name="Group 31998">
            <a:extLst>
              <a:ext uri="{FF2B5EF4-FFF2-40B4-BE49-F238E27FC236}">
                <a16:creationId xmlns:a16="http://schemas.microsoft.com/office/drawing/2014/main" id="{3465C193-D5C9-EF28-C9AD-8D60F79D1916}"/>
              </a:ext>
            </a:extLst>
          </p:cNvPr>
          <p:cNvGrpSpPr/>
          <p:nvPr/>
        </p:nvGrpSpPr>
        <p:grpSpPr>
          <a:xfrm>
            <a:off x="8449555" y="3857075"/>
            <a:ext cx="69287" cy="70502"/>
            <a:chOff x="5908460" y="1615439"/>
            <a:chExt cx="91440" cy="93044"/>
          </a:xfrm>
        </p:grpSpPr>
        <p:cxnSp>
          <p:nvCxnSpPr>
            <p:cNvPr id="32000" name="Straight Connector 31999">
              <a:extLst>
                <a:ext uri="{FF2B5EF4-FFF2-40B4-BE49-F238E27FC236}">
                  <a16:creationId xmlns:a16="http://schemas.microsoft.com/office/drawing/2014/main" id="{AFF9F08F-0C61-54EE-59DA-5BC1C9C2C0D9}"/>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01" name="Straight Connector 32000">
              <a:extLst>
                <a:ext uri="{FF2B5EF4-FFF2-40B4-BE49-F238E27FC236}">
                  <a16:creationId xmlns:a16="http://schemas.microsoft.com/office/drawing/2014/main" id="{5F3D48F9-DE3F-D19C-887B-9E93BE321427}"/>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02" name="Group 32001">
            <a:extLst>
              <a:ext uri="{FF2B5EF4-FFF2-40B4-BE49-F238E27FC236}">
                <a16:creationId xmlns:a16="http://schemas.microsoft.com/office/drawing/2014/main" id="{7978F877-CA5C-B236-2D7F-218555830B01}"/>
              </a:ext>
            </a:extLst>
          </p:cNvPr>
          <p:cNvGrpSpPr/>
          <p:nvPr/>
        </p:nvGrpSpPr>
        <p:grpSpPr>
          <a:xfrm>
            <a:off x="8586449" y="3957646"/>
            <a:ext cx="69287" cy="70502"/>
            <a:chOff x="5908460" y="1615439"/>
            <a:chExt cx="91440" cy="93044"/>
          </a:xfrm>
        </p:grpSpPr>
        <p:cxnSp>
          <p:nvCxnSpPr>
            <p:cNvPr id="32003" name="Straight Connector 32002">
              <a:extLst>
                <a:ext uri="{FF2B5EF4-FFF2-40B4-BE49-F238E27FC236}">
                  <a16:creationId xmlns:a16="http://schemas.microsoft.com/office/drawing/2014/main" id="{9204C650-CFB6-FBCA-0473-58119DFB0695}"/>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04" name="Straight Connector 32003">
              <a:extLst>
                <a:ext uri="{FF2B5EF4-FFF2-40B4-BE49-F238E27FC236}">
                  <a16:creationId xmlns:a16="http://schemas.microsoft.com/office/drawing/2014/main" id="{49AF1DD4-341C-6085-4BE3-B31B66B1D4A3}"/>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05" name="Group 32004">
            <a:extLst>
              <a:ext uri="{FF2B5EF4-FFF2-40B4-BE49-F238E27FC236}">
                <a16:creationId xmlns:a16="http://schemas.microsoft.com/office/drawing/2014/main" id="{8C991F92-E5FB-8759-ECA9-0BCFD0F1CC5B}"/>
              </a:ext>
            </a:extLst>
          </p:cNvPr>
          <p:cNvGrpSpPr/>
          <p:nvPr/>
        </p:nvGrpSpPr>
        <p:grpSpPr>
          <a:xfrm>
            <a:off x="9913554" y="4517431"/>
            <a:ext cx="69287" cy="70502"/>
            <a:chOff x="5908460" y="1615439"/>
            <a:chExt cx="91440" cy="93044"/>
          </a:xfrm>
        </p:grpSpPr>
        <p:cxnSp>
          <p:nvCxnSpPr>
            <p:cNvPr id="32006" name="Straight Connector 32005">
              <a:extLst>
                <a:ext uri="{FF2B5EF4-FFF2-40B4-BE49-F238E27FC236}">
                  <a16:creationId xmlns:a16="http://schemas.microsoft.com/office/drawing/2014/main" id="{5984C42B-7018-D1EA-02BE-3B09FE6657A7}"/>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07" name="Straight Connector 32006">
              <a:extLst>
                <a:ext uri="{FF2B5EF4-FFF2-40B4-BE49-F238E27FC236}">
                  <a16:creationId xmlns:a16="http://schemas.microsoft.com/office/drawing/2014/main" id="{464F43D7-73AA-47F8-4B7A-4775537AE5EA}"/>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08" name="Group 32007">
            <a:extLst>
              <a:ext uri="{FF2B5EF4-FFF2-40B4-BE49-F238E27FC236}">
                <a16:creationId xmlns:a16="http://schemas.microsoft.com/office/drawing/2014/main" id="{290CB453-2828-7C7E-D8EA-F1919BCE3A5B}"/>
              </a:ext>
            </a:extLst>
          </p:cNvPr>
          <p:cNvGrpSpPr/>
          <p:nvPr/>
        </p:nvGrpSpPr>
        <p:grpSpPr>
          <a:xfrm>
            <a:off x="10897582" y="4811603"/>
            <a:ext cx="69287" cy="70502"/>
            <a:chOff x="5908460" y="1615439"/>
            <a:chExt cx="91440" cy="93044"/>
          </a:xfrm>
        </p:grpSpPr>
        <p:cxnSp>
          <p:nvCxnSpPr>
            <p:cNvPr id="32009" name="Straight Connector 32008">
              <a:extLst>
                <a:ext uri="{FF2B5EF4-FFF2-40B4-BE49-F238E27FC236}">
                  <a16:creationId xmlns:a16="http://schemas.microsoft.com/office/drawing/2014/main" id="{D1D69B40-4849-6470-D7FF-952722C6067C}"/>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10" name="Straight Connector 32009">
              <a:extLst>
                <a:ext uri="{FF2B5EF4-FFF2-40B4-BE49-F238E27FC236}">
                  <a16:creationId xmlns:a16="http://schemas.microsoft.com/office/drawing/2014/main" id="{B6622A3B-9604-1130-27A1-F14D014A679C}"/>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11" name="Group 32010">
            <a:extLst>
              <a:ext uri="{FF2B5EF4-FFF2-40B4-BE49-F238E27FC236}">
                <a16:creationId xmlns:a16="http://schemas.microsoft.com/office/drawing/2014/main" id="{21E338A1-1109-5635-7CF3-C30815C5DFA7}"/>
              </a:ext>
            </a:extLst>
          </p:cNvPr>
          <p:cNvGrpSpPr/>
          <p:nvPr/>
        </p:nvGrpSpPr>
        <p:grpSpPr>
          <a:xfrm>
            <a:off x="11452870" y="4857375"/>
            <a:ext cx="69287" cy="70502"/>
            <a:chOff x="5908460" y="1615439"/>
            <a:chExt cx="91440" cy="93044"/>
          </a:xfrm>
        </p:grpSpPr>
        <p:cxnSp>
          <p:nvCxnSpPr>
            <p:cNvPr id="32012" name="Straight Connector 32011">
              <a:extLst>
                <a:ext uri="{FF2B5EF4-FFF2-40B4-BE49-F238E27FC236}">
                  <a16:creationId xmlns:a16="http://schemas.microsoft.com/office/drawing/2014/main" id="{6B99CD3B-781B-CD59-306A-39E262F97AEA}"/>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13" name="Straight Connector 32012">
              <a:extLst>
                <a:ext uri="{FF2B5EF4-FFF2-40B4-BE49-F238E27FC236}">
                  <a16:creationId xmlns:a16="http://schemas.microsoft.com/office/drawing/2014/main" id="{7902F299-541A-881A-F010-ADD8D095E6CD}"/>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14" name="Group 32013">
            <a:extLst>
              <a:ext uri="{FF2B5EF4-FFF2-40B4-BE49-F238E27FC236}">
                <a16:creationId xmlns:a16="http://schemas.microsoft.com/office/drawing/2014/main" id="{E1024AD9-94CC-7E75-E384-31A4CACABB59}"/>
              </a:ext>
            </a:extLst>
          </p:cNvPr>
          <p:cNvGrpSpPr/>
          <p:nvPr/>
        </p:nvGrpSpPr>
        <p:grpSpPr>
          <a:xfrm>
            <a:off x="11137338" y="4858423"/>
            <a:ext cx="69287" cy="70502"/>
            <a:chOff x="5908460" y="1615439"/>
            <a:chExt cx="91440" cy="93044"/>
          </a:xfrm>
        </p:grpSpPr>
        <p:cxnSp>
          <p:nvCxnSpPr>
            <p:cNvPr id="32015" name="Straight Connector 32014">
              <a:extLst>
                <a:ext uri="{FF2B5EF4-FFF2-40B4-BE49-F238E27FC236}">
                  <a16:creationId xmlns:a16="http://schemas.microsoft.com/office/drawing/2014/main" id="{FF356881-14B0-0749-4502-706BA43FDB72}"/>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16" name="Straight Connector 32015">
              <a:extLst>
                <a:ext uri="{FF2B5EF4-FFF2-40B4-BE49-F238E27FC236}">
                  <a16:creationId xmlns:a16="http://schemas.microsoft.com/office/drawing/2014/main" id="{471FE0F9-299C-390E-8A93-7ABFA1A6D10C}"/>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17" name="Group 32016">
            <a:extLst>
              <a:ext uri="{FF2B5EF4-FFF2-40B4-BE49-F238E27FC236}">
                <a16:creationId xmlns:a16="http://schemas.microsoft.com/office/drawing/2014/main" id="{93DBFD78-CC5C-D83C-FA09-7015FDDACF85}"/>
              </a:ext>
            </a:extLst>
          </p:cNvPr>
          <p:cNvGrpSpPr/>
          <p:nvPr/>
        </p:nvGrpSpPr>
        <p:grpSpPr>
          <a:xfrm>
            <a:off x="11106373" y="4856308"/>
            <a:ext cx="69287" cy="70502"/>
            <a:chOff x="5908460" y="1615439"/>
            <a:chExt cx="91440" cy="93044"/>
          </a:xfrm>
        </p:grpSpPr>
        <p:cxnSp>
          <p:nvCxnSpPr>
            <p:cNvPr id="32018" name="Straight Connector 32017">
              <a:extLst>
                <a:ext uri="{FF2B5EF4-FFF2-40B4-BE49-F238E27FC236}">
                  <a16:creationId xmlns:a16="http://schemas.microsoft.com/office/drawing/2014/main" id="{B426F9ED-2A72-EA11-B8BF-EDC845D2AB9B}"/>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19" name="Straight Connector 32018">
              <a:extLst>
                <a:ext uri="{FF2B5EF4-FFF2-40B4-BE49-F238E27FC236}">
                  <a16:creationId xmlns:a16="http://schemas.microsoft.com/office/drawing/2014/main" id="{64372431-8299-5631-18B0-2AA0873F2AB3}"/>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20" name="Group 32019">
            <a:extLst>
              <a:ext uri="{FF2B5EF4-FFF2-40B4-BE49-F238E27FC236}">
                <a16:creationId xmlns:a16="http://schemas.microsoft.com/office/drawing/2014/main" id="{CB5E252E-B01C-1030-545C-2785F02BF010}"/>
              </a:ext>
            </a:extLst>
          </p:cNvPr>
          <p:cNvGrpSpPr/>
          <p:nvPr/>
        </p:nvGrpSpPr>
        <p:grpSpPr>
          <a:xfrm>
            <a:off x="11246923" y="4858602"/>
            <a:ext cx="69287" cy="70502"/>
            <a:chOff x="5908460" y="1615439"/>
            <a:chExt cx="91440" cy="93044"/>
          </a:xfrm>
        </p:grpSpPr>
        <p:cxnSp>
          <p:nvCxnSpPr>
            <p:cNvPr id="32021" name="Straight Connector 32020">
              <a:extLst>
                <a:ext uri="{FF2B5EF4-FFF2-40B4-BE49-F238E27FC236}">
                  <a16:creationId xmlns:a16="http://schemas.microsoft.com/office/drawing/2014/main" id="{AFE835F6-F210-CF86-4DF8-0B6729FAAD57}"/>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22" name="Straight Connector 32021">
              <a:extLst>
                <a:ext uri="{FF2B5EF4-FFF2-40B4-BE49-F238E27FC236}">
                  <a16:creationId xmlns:a16="http://schemas.microsoft.com/office/drawing/2014/main" id="{1A774BD0-A08D-FC2D-6A82-1867F572DAAC}"/>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23" name="Group 32022">
            <a:extLst>
              <a:ext uri="{FF2B5EF4-FFF2-40B4-BE49-F238E27FC236}">
                <a16:creationId xmlns:a16="http://schemas.microsoft.com/office/drawing/2014/main" id="{41812FE8-741D-2120-2966-D18AC93CBCBE}"/>
              </a:ext>
            </a:extLst>
          </p:cNvPr>
          <p:cNvGrpSpPr/>
          <p:nvPr/>
        </p:nvGrpSpPr>
        <p:grpSpPr>
          <a:xfrm>
            <a:off x="10987778" y="4854145"/>
            <a:ext cx="69287" cy="70502"/>
            <a:chOff x="5908460" y="1615439"/>
            <a:chExt cx="91440" cy="93044"/>
          </a:xfrm>
        </p:grpSpPr>
        <p:cxnSp>
          <p:nvCxnSpPr>
            <p:cNvPr id="32024" name="Straight Connector 32023">
              <a:extLst>
                <a:ext uri="{FF2B5EF4-FFF2-40B4-BE49-F238E27FC236}">
                  <a16:creationId xmlns:a16="http://schemas.microsoft.com/office/drawing/2014/main" id="{94D797EF-A484-4048-6261-B04B834BC86A}"/>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25" name="Straight Connector 32024">
              <a:extLst>
                <a:ext uri="{FF2B5EF4-FFF2-40B4-BE49-F238E27FC236}">
                  <a16:creationId xmlns:a16="http://schemas.microsoft.com/office/drawing/2014/main" id="{3DCD2F50-503C-0F45-72E0-5D3AD46F5D38}"/>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26" name="Group 32025">
            <a:extLst>
              <a:ext uri="{FF2B5EF4-FFF2-40B4-BE49-F238E27FC236}">
                <a16:creationId xmlns:a16="http://schemas.microsoft.com/office/drawing/2014/main" id="{DFF08FB8-9F17-8B2C-F692-774C02EA6A42}"/>
              </a:ext>
            </a:extLst>
          </p:cNvPr>
          <p:cNvGrpSpPr/>
          <p:nvPr/>
        </p:nvGrpSpPr>
        <p:grpSpPr>
          <a:xfrm>
            <a:off x="11075645" y="4853932"/>
            <a:ext cx="69287" cy="70502"/>
            <a:chOff x="5908460" y="1615439"/>
            <a:chExt cx="91440" cy="93044"/>
          </a:xfrm>
        </p:grpSpPr>
        <p:cxnSp>
          <p:nvCxnSpPr>
            <p:cNvPr id="32027" name="Straight Connector 32026">
              <a:extLst>
                <a:ext uri="{FF2B5EF4-FFF2-40B4-BE49-F238E27FC236}">
                  <a16:creationId xmlns:a16="http://schemas.microsoft.com/office/drawing/2014/main" id="{C4271CF7-CB40-59CE-F9C5-A388BE3FCFE1}"/>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28" name="Straight Connector 32027">
              <a:extLst>
                <a:ext uri="{FF2B5EF4-FFF2-40B4-BE49-F238E27FC236}">
                  <a16:creationId xmlns:a16="http://schemas.microsoft.com/office/drawing/2014/main" id="{50A46C54-A978-7672-4849-D54705BE5E28}"/>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29" name="Group 32028">
            <a:extLst>
              <a:ext uri="{FF2B5EF4-FFF2-40B4-BE49-F238E27FC236}">
                <a16:creationId xmlns:a16="http://schemas.microsoft.com/office/drawing/2014/main" id="{6B0D9A3F-92E2-A768-0373-5F850EC3B5FD}"/>
              </a:ext>
            </a:extLst>
          </p:cNvPr>
          <p:cNvGrpSpPr/>
          <p:nvPr/>
        </p:nvGrpSpPr>
        <p:grpSpPr>
          <a:xfrm>
            <a:off x="9831269" y="4502634"/>
            <a:ext cx="69287" cy="70502"/>
            <a:chOff x="5908460" y="1615439"/>
            <a:chExt cx="91440" cy="93044"/>
          </a:xfrm>
        </p:grpSpPr>
        <p:cxnSp>
          <p:nvCxnSpPr>
            <p:cNvPr id="32030" name="Straight Connector 32029">
              <a:extLst>
                <a:ext uri="{FF2B5EF4-FFF2-40B4-BE49-F238E27FC236}">
                  <a16:creationId xmlns:a16="http://schemas.microsoft.com/office/drawing/2014/main" id="{91F11C05-48EC-BBCE-BC3B-6B3D4318D63B}"/>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31" name="Straight Connector 32030">
              <a:extLst>
                <a:ext uri="{FF2B5EF4-FFF2-40B4-BE49-F238E27FC236}">
                  <a16:creationId xmlns:a16="http://schemas.microsoft.com/office/drawing/2014/main" id="{92550BCF-CB48-2345-7F96-C12A1EBD636D}"/>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32" name="Group 32031">
            <a:extLst>
              <a:ext uri="{FF2B5EF4-FFF2-40B4-BE49-F238E27FC236}">
                <a16:creationId xmlns:a16="http://schemas.microsoft.com/office/drawing/2014/main" id="{ED3249BE-F4DF-8BD5-494A-E1E14219C556}"/>
              </a:ext>
            </a:extLst>
          </p:cNvPr>
          <p:cNvGrpSpPr/>
          <p:nvPr/>
        </p:nvGrpSpPr>
        <p:grpSpPr>
          <a:xfrm>
            <a:off x="10653084" y="4750292"/>
            <a:ext cx="69287" cy="70502"/>
            <a:chOff x="5908460" y="1615439"/>
            <a:chExt cx="91440" cy="93044"/>
          </a:xfrm>
        </p:grpSpPr>
        <p:cxnSp>
          <p:nvCxnSpPr>
            <p:cNvPr id="32033" name="Straight Connector 32032">
              <a:extLst>
                <a:ext uri="{FF2B5EF4-FFF2-40B4-BE49-F238E27FC236}">
                  <a16:creationId xmlns:a16="http://schemas.microsoft.com/office/drawing/2014/main" id="{12B78D1B-2848-3BE8-BECD-70DE54D7F569}"/>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34" name="Straight Connector 32033">
              <a:extLst>
                <a:ext uri="{FF2B5EF4-FFF2-40B4-BE49-F238E27FC236}">
                  <a16:creationId xmlns:a16="http://schemas.microsoft.com/office/drawing/2014/main" id="{5F3C17F1-7ABD-6F0F-EED3-D460690F6FD8}"/>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35" name="Group 32034">
            <a:extLst>
              <a:ext uri="{FF2B5EF4-FFF2-40B4-BE49-F238E27FC236}">
                <a16:creationId xmlns:a16="http://schemas.microsoft.com/office/drawing/2014/main" id="{9CE2AFD6-5531-C27C-0036-D258D6ACE550}"/>
              </a:ext>
            </a:extLst>
          </p:cNvPr>
          <p:cNvGrpSpPr/>
          <p:nvPr/>
        </p:nvGrpSpPr>
        <p:grpSpPr>
          <a:xfrm>
            <a:off x="10543355" y="4738090"/>
            <a:ext cx="69287" cy="70502"/>
            <a:chOff x="5908460" y="1615439"/>
            <a:chExt cx="91440" cy="93044"/>
          </a:xfrm>
        </p:grpSpPr>
        <p:cxnSp>
          <p:nvCxnSpPr>
            <p:cNvPr id="32036" name="Straight Connector 32035">
              <a:extLst>
                <a:ext uri="{FF2B5EF4-FFF2-40B4-BE49-F238E27FC236}">
                  <a16:creationId xmlns:a16="http://schemas.microsoft.com/office/drawing/2014/main" id="{4E5EA54A-359B-34DB-A3F7-F5C99EA22902}"/>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37" name="Straight Connector 32036">
              <a:extLst>
                <a:ext uri="{FF2B5EF4-FFF2-40B4-BE49-F238E27FC236}">
                  <a16:creationId xmlns:a16="http://schemas.microsoft.com/office/drawing/2014/main" id="{7BFC2EF1-286B-3A33-529C-606B036029AD}"/>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38" name="Group 32037">
            <a:extLst>
              <a:ext uri="{FF2B5EF4-FFF2-40B4-BE49-F238E27FC236}">
                <a16:creationId xmlns:a16="http://schemas.microsoft.com/office/drawing/2014/main" id="{D5DDC340-66F9-0015-9F7B-6F427E06C4FC}"/>
              </a:ext>
            </a:extLst>
          </p:cNvPr>
          <p:cNvGrpSpPr/>
          <p:nvPr/>
        </p:nvGrpSpPr>
        <p:grpSpPr>
          <a:xfrm>
            <a:off x="10787853" y="4780621"/>
            <a:ext cx="69287" cy="70502"/>
            <a:chOff x="5908460" y="1615439"/>
            <a:chExt cx="91440" cy="93044"/>
          </a:xfrm>
        </p:grpSpPr>
        <p:cxnSp>
          <p:nvCxnSpPr>
            <p:cNvPr id="32039" name="Straight Connector 32038">
              <a:extLst>
                <a:ext uri="{FF2B5EF4-FFF2-40B4-BE49-F238E27FC236}">
                  <a16:creationId xmlns:a16="http://schemas.microsoft.com/office/drawing/2014/main" id="{AFD365FA-2746-F605-CBEB-584D5C1C1781}"/>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40" name="Straight Connector 32039">
              <a:extLst>
                <a:ext uri="{FF2B5EF4-FFF2-40B4-BE49-F238E27FC236}">
                  <a16:creationId xmlns:a16="http://schemas.microsoft.com/office/drawing/2014/main" id="{078AFCCE-06D6-DB54-146B-16331B3FA7B0}"/>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41" name="Group 32040">
            <a:extLst>
              <a:ext uri="{FF2B5EF4-FFF2-40B4-BE49-F238E27FC236}">
                <a16:creationId xmlns:a16="http://schemas.microsoft.com/office/drawing/2014/main" id="{B1AD3F2F-FAF0-F896-2509-07A054C12BE6}"/>
              </a:ext>
            </a:extLst>
          </p:cNvPr>
          <p:cNvGrpSpPr/>
          <p:nvPr/>
        </p:nvGrpSpPr>
        <p:grpSpPr>
          <a:xfrm>
            <a:off x="10726598" y="4757277"/>
            <a:ext cx="69287" cy="70502"/>
            <a:chOff x="5908460" y="1615439"/>
            <a:chExt cx="91440" cy="93044"/>
          </a:xfrm>
        </p:grpSpPr>
        <p:cxnSp>
          <p:nvCxnSpPr>
            <p:cNvPr id="32042" name="Straight Connector 32041">
              <a:extLst>
                <a:ext uri="{FF2B5EF4-FFF2-40B4-BE49-F238E27FC236}">
                  <a16:creationId xmlns:a16="http://schemas.microsoft.com/office/drawing/2014/main" id="{52AC6E7F-6CE6-E3CA-0DA4-F37A5CF845BE}"/>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43" name="Straight Connector 32042">
              <a:extLst>
                <a:ext uri="{FF2B5EF4-FFF2-40B4-BE49-F238E27FC236}">
                  <a16:creationId xmlns:a16="http://schemas.microsoft.com/office/drawing/2014/main" id="{418CFB88-61B0-B3DC-CD96-13077CC56B1F}"/>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44" name="Group 32043">
            <a:extLst>
              <a:ext uri="{FF2B5EF4-FFF2-40B4-BE49-F238E27FC236}">
                <a16:creationId xmlns:a16="http://schemas.microsoft.com/office/drawing/2014/main" id="{DFD17726-EF5D-49F9-C7C4-CC2CCBA0E5A1}"/>
              </a:ext>
            </a:extLst>
          </p:cNvPr>
          <p:cNvGrpSpPr/>
          <p:nvPr/>
        </p:nvGrpSpPr>
        <p:grpSpPr>
          <a:xfrm>
            <a:off x="10835111" y="4782878"/>
            <a:ext cx="69287" cy="70502"/>
            <a:chOff x="5908460" y="1615439"/>
            <a:chExt cx="91440" cy="93044"/>
          </a:xfrm>
        </p:grpSpPr>
        <p:cxnSp>
          <p:nvCxnSpPr>
            <p:cNvPr id="32045" name="Straight Connector 32044">
              <a:extLst>
                <a:ext uri="{FF2B5EF4-FFF2-40B4-BE49-F238E27FC236}">
                  <a16:creationId xmlns:a16="http://schemas.microsoft.com/office/drawing/2014/main" id="{B4572148-3EE5-2953-68CB-374943601485}"/>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46" name="Straight Connector 32045">
              <a:extLst>
                <a:ext uri="{FF2B5EF4-FFF2-40B4-BE49-F238E27FC236}">
                  <a16:creationId xmlns:a16="http://schemas.microsoft.com/office/drawing/2014/main" id="{12F3FB9E-0B5E-4305-EA70-C3ABFFB65FC2}"/>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47" name="Group 32046">
            <a:extLst>
              <a:ext uri="{FF2B5EF4-FFF2-40B4-BE49-F238E27FC236}">
                <a16:creationId xmlns:a16="http://schemas.microsoft.com/office/drawing/2014/main" id="{469175D8-D17D-2925-6767-0E90C4C21082}"/>
              </a:ext>
            </a:extLst>
          </p:cNvPr>
          <p:cNvGrpSpPr/>
          <p:nvPr/>
        </p:nvGrpSpPr>
        <p:grpSpPr>
          <a:xfrm>
            <a:off x="11711540" y="4858423"/>
            <a:ext cx="69287" cy="70502"/>
            <a:chOff x="5908460" y="1615439"/>
            <a:chExt cx="91440" cy="93044"/>
          </a:xfrm>
        </p:grpSpPr>
        <p:cxnSp>
          <p:nvCxnSpPr>
            <p:cNvPr id="32048" name="Straight Connector 32047">
              <a:extLst>
                <a:ext uri="{FF2B5EF4-FFF2-40B4-BE49-F238E27FC236}">
                  <a16:creationId xmlns:a16="http://schemas.microsoft.com/office/drawing/2014/main" id="{A0C6A045-AEAA-9AFA-C93B-35E20B4D3FAD}"/>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49" name="Straight Connector 32048">
              <a:extLst>
                <a:ext uri="{FF2B5EF4-FFF2-40B4-BE49-F238E27FC236}">
                  <a16:creationId xmlns:a16="http://schemas.microsoft.com/office/drawing/2014/main" id="{2B2C89DF-23D3-A7D3-FE31-33A7A746DB84}"/>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50" name="Group 32049">
            <a:extLst>
              <a:ext uri="{FF2B5EF4-FFF2-40B4-BE49-F238E27FC236}">
                <a16:creationId xmlns:a16="http://schemas.microsoft.com/office/drawing/2014/main" id="{4210C056-F9A5-6C31-A0A6-7FF7A21CFE21}"/>
              </a:ext>
            </a:extLst>
          </p:cNvPr>
          <p:cNvGrpSpPr/>
          <p:nvPr/>
        </p:nvGrpSpPr>
        <p:grpSpPr>
          <a:xfrm>
            <a:off x="10035065" y="4567921"/>
            <a:ext cx="69287" cy="70502"/>
            <a:chOff x="5908460" y="1615439"/>
            <a:chExt cx="91440" cy="93044"/>
          </a:xfrm>
        </p:grpSpPr>
        <p:cxnSp>
          <p:nvCxnSpPr>
            <p:cNvPr id="32051" name="Straight Connector 32050">
              <a:extLst>
                <a:ext uri="{FF2B5EF4-FFF2-40B4-BE49-F238E27FC236}">
                  <a16:creationId xmlns:a16="http://schemas.microsoft.com/office/drawing/2014/main" id="{D24FAC3B-7D0D-4636-FFA7-0F7EF5BE5C03}"/>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52" name="Straight Connector 32051">
              <a:extLst>
                <a:ext uri="{FF2B5EF4-FFF2-40B4-BE49-F238E27FC236}">
                  <a16:creationId xmlns:a16="http://schemas.microsoft.com/office/drawing/2014/main" id="{5EBC933B-BD73-FAD4-65C8-7AE2F3BD2E05}"/>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53" name="Group 32052">
            <a:extLst>
              <a:ext uri="{FF2B5EF4-FFF2-40B4-BE49-F238E27FC236}">
                <a16:creationId xmlns:a16="http://schemas.microsoft.com/office/drawing/2014/main" id="{2CB4FB7B-8C25-697D-6E3F-415EE6830A39}"/>
              </a:ext>
            </a:extLst>
          </p:cNvPr>
          <p:cNvGrpSpPr/>
          <p:nvPr/>
        </p:nvGrpSpPr>
        <p:grpSpPr>
          <a:xfrm>
            <a:off x="10257054" y="4649295"/>
            <a:ext cx="69287" cy="70502"/>
            <a:chOff x="5908460" y="1615439"/>
            <a:chExt cx="91440" cy="93044"/>
          </a:xfrm>
        </p:grpSpPr>
        <p:cxnSp>
          <p:nvCxnSpPr>
            <p:cNvPr id="32054" name="Straight Connector 32053">
              <a:extLst>
                <a:ext uri="{FF2B5EF4-FFF2-40B4-BE49-F238E27FC236}">
                  <a16:creationId xmlns:a16="http://schemas.microsoft.com/office/drawing/2014/main" id="{5D4498B0-FECA-6217-8529-C2020FCF7507}"/>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55" name="Straight Connector 32054">
              <a:extLst>
                <a:ext uri="{FF2B5EF4-FFF2-40B4-BE49-F238E27FC236}">
                  <a16:creationId xmlns:a16="http://schemas.microsoft.com/office/drawing/2014/main" id="{D9DD76C0-98A8-D0F1-9FDB-1C40C49B3104}"/>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56" name="Group 32055">
            <a:extLst>
              <a:ext uri="{FF2B5EF4-FFF2-40B4-BE49-F238E27FC236}">
                <a16:creationId xmlns:a16="http://schemas.microsoft.com/office/drawing/2014/main" id="{01CB8AE9-7A54-47E4-4FF2-2D3C50C877C3}"/>
              </a:ext>
            </a:extLst>
          </p:cNvPr>
          <p:cNvGrpSpPr/>
          <p:nvPr/>
        </p:nvGrpSpPr>
        <p:grpSpPr>
          <a:xfrm>
            <a:off x="10320270" y="4672312"/>
            <a:ext cx="69287" cy="70502"/>
            <a:chOff x="5908460" y="1615439"/>
            <a:chExt cx="91440" cy="93044"/>
          </a:xfrm>
        </p:grpSpPr>
        <p:cxnSp>
          <p:nvCxnSpPr>
            <p:cNvPr id="32057" name="Straight Connector 32056">
              <a:extLst>
                <a:ext uri="{FF2B5EF4-FFF2-40B4-BE49-F238E27FC236}">
                  <a16:creationId xmlns:a16="http://schemas.microsoft.com/office/drawing/2014/main" id="{E18E6300-0EA9-4864-DE62-C97243F69017}"/>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58" name="Straight Connector 32057">
              <a:extLst>
                <a:ext uri="{FF2B5EF4-FFF2-40B4-BE49-F238E27FC236}">
                  <a16:creationId xmlns:a16="http://schemas.microsoft.com/office/drawing/2014/main" id="{0D365B3E-6992-9A2B-74F2-6422F7848B7B}"/>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59" name="Group 32058">
            <a:extLst>
              <a:ext uri="{FF2B5EF4-FFF2-40B4-BE49-F238E27FC236}">
                <a16:creationId xmlns:a16="http://schemas.microsoft.com/office/drawing/2014/main" id="{22B10B39-29DB-AAEC-D7D3-9BEEA59A40AA}"/>
              </a:ext>
            </a:extLst>
          </p:cNvPr>
          <p:cNvGrpSpPr/>
          <p:nvPr/>
        </p:nvGrpSpPr>
        <p:grpSpPr>
          <a:xfrm>
            <a:off x="10385173" y="4682716"/>
            <a:ext cx="69287" cy="70502"/>
            <a:chOff x="5908460" y="1615439"/>
            <a:chExt cx="91440" cy="93044"/>
          </a:xfrm>
        </p:grpSpPr>
        <p:cxnSp>
          <p:nvCxnSpPr>
            <p:cNvPr id="32060" name="Straight Connector 32059">
              <a:extLst>
                <a:ext uri="{FF2B5EF4-FFF2-40B4-BE49-F238E27FC236}">
                  <a16:creationId xmlns:a16="http://schemas.microsoft.com/office/drawing/2014/main" id="{37ED95BE-122C-2167-6084-EE6D2C527012}"/>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61" name="Straight Connector 32060">
              <a:extLst>
                <a:ext uri="{FF2B5EF4-FFF2-40B4-BE49-F238E27FC236}">
                  <a16:creationId xmlns:a16="http://schemas.microsoft.com/office/drawing/2014/main" id="{72AC95EA-55FB-A8B6-149A-B1095E60502F}"/>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62" name="Group 32061">
            <a:extLst>
              <a:ext uri="{FF2B5EF4-FFF2-40B4-BE49-F238E27FC236}">
                <a16:creationId xmlns:a16="http://schemas.microsoft.com/office/drawing/2014/main" id="{06AD7FAF-3204-4F58-51AC-18B3E1F1088D}"/>
              </a:ext>
            </a:extLst>
          </p:cNvPr>
          <p:cNvGrpSpPr/>
          <p:nvPr/>
        </p:nvGrpSpPr>
        <p:grpSpPr>
          <a:xfrm>
            <a:off x="10128935" y="4607674"/>
            <a:ext cx="69287" cy="70502"/>
            <a:chOff x="5908460" y="1615439"/>
            <a:chExt cx="91440" cy="93044"/>
          </a:xfrm>
        </p:grpSpPr>
        <p:cxnSp>
          <p:nvCxnSpPr>
            <p:cNvPr id="32063" name="Straight Connector 32062">
              <a:extLst>
                <a:ext uri="{FF2B5EF4-FFF2-40B4-BE49-F238E27FC236}">
                  <a16:creationId xmlns:a16="http://schemas.microsoft.com/office/drawing/2014/main" id="{C437562C-78C9-0E23-847D-CE8790B78186}"/>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64" name="Straight Connector 32063">
              <a:extLst>
                <a:ext uri="{FF2B5EF4-FFF2-40B4-BE49-F238E27FC236}">
                  <a16:creationId xmlns:a16="http://schemas.microsoft.com/office/drawing/2014/main" id="{13C50882-5F21-2EA5-5076-BDFD0740A562}"/>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65" name="Group 32064">
            <a:extLst>
              <a:ext uri="{FF2B5EF4-FFF2-40B4-BE49-F238E27FC236}">
                <a16:creationId xmlns:a16="http://schemas.microsoft.com/office/drawing/2014/main" id="{4D983E74-6131-9EF2-D610-8355FCD8BF3C}"/>
              </a:ext>
            </a:extLst>
          </p:cNvPr>
          <p:cNvGrpSpPr/>
          <p:nvPr/>
        </p:nvGrpSpPr>
        <p:grpSpPr>
          <a:xfrm>
            <a:off x="10445280" y="4731236"/>
            <a:ext cx="69287" cy="70502"/>
            <a:chOff x="5908460" y="1615439"/>
            <a:chExt cx="91440" cy="93044"/>
          </a:xfrm>
        </p:grpSpPr>
        <p:cxnSp>
          <p:nvCxnSpPr>
            <p:cNvPr id="32066" name="Straight Connector 32065">
              <a:extLst>
                <a:ext uri="{FF2B5EF4-FFF2-40B4-BE49-F238E27FC236}">
                  <a16:creationId xmlns:a16="http://schemas.microsoft.com/office/drawing/2014/main" id="{B268D290-30E9-78D9-D005-DF5F775F109A}"/>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67" name="Straight Connector 32066">
              <a:extLst>
                <a:ext uri="{FF2B5EF4-FFF2-40B4-BE49-F238E27FC236}">
                  <a16:creationId xmlns:a16="http://schemas.microsoft.com/office/drawing/2014/main" id="{68CC9EBF-BAF2-E538-1610-C3D9E54C35FA}"/>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68" name="Group 32067">
            <a:extLst>
              <a:ext uri="{FF2B5EF4-FFF2-40B4-BE49-F238E27FC236}">
                <a16:creationId xmlns:a16="http://schemas.microsoft.com/office/drawing/2014/main" id="{74D5E3BC-5E6E-1F3B-20CB-0C4C493F3393}"/>
              </a:ext>
            </a:extLst>
          </p:cNvPr>
          <p:cNvGrpSpPr/>
          <p:nvPr/>
        </p:nvGrpSpPr>
        <p:grpSpPr>
          <a:xfrm>
            <a:off x="10609098" y="4745829"/>
            <a:ext cx="69287" cy="70502"/>
            <a:chOff x="5908460" y="1615439"/>
            <a:chExt cx="91440" cy="93044"/>
          </a:xfrm>
        </p:grpSpPr>
        <p:cxnSp>
          <p:nvCxnSpPr>
            <p:cNvPr id="32069" name="Straight Connector 32068">
              <a:extLst>
                <a:ext uri="{FF2B5EF4-FFF2-40B4-BE49-F238E27FC236}">
                  <a16:creationId xmlns:a16="http://schemas.microsoft.com/office/drawing/2014/main" id="{DED8C98C-6BCF-22C7-11BA-615AFEF81462}"/>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70" name="Straight Connector 32069">
              <a:extLst>
                <a:ext uri="{FF2B5EF4-FFF2-40B4-BE49-F238E27FC236}">
                  <a16:creationId xmlns:a16="http://schemas.microsoft.com/office/drawing/2014/main" id="{352D1750-9C6D-D7FF-EA20-AD21325311B8}"/>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71" name="Group 32070">
            <a:extLst>
              <a:ext uri="{FF2B5EF4-FFF2-40B4-BE49-F238E27FC236}">
                <a16:creationId xmlns:a16="http://schemas.microsoft.com/office/drawing/2014/main" id="{D5E40879-F280-15DC-0970-1E467C0BE216}"/>
              </a:ext>
            </a:extLst>
          </p:cNvPr>
          <p:cNvGrpSpPr/>
          <p:nvPr/>
        </p:nvGrpSpPr>
        <p:grpSpPr>
          <a:xfrm>
            <a:off x="7353353" y="2976815"/>
            <a:ext cx="69287" cy="70502"/>
            <a:chOff x="5908460" y="1615439"/>
            <a:chExt cx="91440" cy="93044"/>
          </a:xfrm>
        </p:grpSpPr>
        <p:cxnSp>
          <p:nvCxnSpPr>
            <p:cNvPr id="32072" name="Straight Connector 32071">
              <a:extLst>
                <a:ext uri="{FF2B5EF4-FFF2-40B4-BE49-F238E27FC236}">
                  <a16:creationId xmlns:a16="http://schemas.microsoft.com/office/drawing/2014/main" id="{2748EA74-FDCB-6568-F6C5-FD9E199CD958}"/>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73" name="Straight Connector 32072">
              <a:extLst>
                <a:ext uri="{FF2B5EF4-FFF2-40B4-BE49-F238E27FC236}">
                  <a16:creationId xmlns:a16="http://schemas.microsoft.com/office/drawing/2014/main" id="{A82BAAA2-206A-DEED-4EDE-F004BA50ACC4}"/>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74" name="Group 32073">
            <a:extLst>
              <a:ext uri="{FF2B5EF4-FFF2-40B4-BE49-F238E27FC236}">
                <a16:creationId xmlns:a16="http://schemas.microsoft.com/office/drawing/2014/main" id="{EC313E78-35DD-F9BF-3B63-9FD6C240D627}"/>
              </a:ext>
            </a:extLst>
          </p:cNvPr>
          <p:cNvGrpSpPr/>
          <p:nvPr/>
        </p:nvGrpSpPr>
        <p:grpSpPr>
          <a:xfrm>
            <a:off x="7201391" y="2946388"/>
            <a:ext cx="69287" cy="70502"/>
            <a:chOff x="5908460" y="1615439"/>
            <a:chExt cx="91440" cy="93044"/>
          </a:xfrm>
        </p:grpSpPr>
        <p:cxnSp>
          <p:nvCxnSpPr>
            <p:cNvPr id="32075" name="Straight Connector 32074">
              <a:extLst>
                <a:ext uri="{FF2B5EF4-FFF2-40B4-BE49-F238E27FC236}">
                  <a16:creationId xmlns:a16="http://schemas.microsoft.com/office/drawing/2014/main" id="{854625BD-8EF1-19AA-C6DE-5F91B41D09DB}"/>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76" name="Straight Connector 32075">
              <a:extLst>
                <a:ext uri="{FF2B5EF4-FFF2-40B4-BE49-F238E27FC236}">
                  <a16:creationId xmlns:a16="http://schemas.microsoft.com/office/drawing/2014/main" id="{5E6034E4-DD4F-C0FB-5F4D-39756B8B3E3A}"/>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77" name="Group 32076">
            <a:extLst>
              <a:ext uri="{FF2B5EF4-FFF2-40B4-BE49-F238E27FC236}">
                <a16:creationId xmlns:a16="http://schemas.microsoft.com/office/drawing/2014/main" id="{908A8DA1-49E8-61D0-5464-A1B292A3D154}"/>
              </a:ext>
            </a:extLst>
          </p:cNvPr>
          <p:cNvGrpSpPr/>
          <p:nvPr/>
        </p:nvGrpSpPr>
        <p:grpSpPr>
          <a:xfrm>
            <a:off x="7289087" y="2970886"/>
            <a:ext cx="69287" cy="70502"/>
            <a:chOff x="5908460" y="1615439"/>
            <a:chExt cx="91440" cy="93044"/>
          </a:xfrm>
        </p:grpSpPr>
        <p:cxnSp>
          <p:nvCxnSpPr>
            <p:cNvPr id="32078" name="Straight Connector 32077">
              <a:extLst>
                <a:ext uri="{FF2B5EF4-FFF2-40B4-BE49-F238E27FC236}">
                  <a16:creationId xmlns:a16="http://schemas.microsoft.com/office/drawing/2014/main" id="{F7752745-E289-5D9B-E2EA-F7BC5841C325}"/>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79" name="Straight Connector 32078">
              <a:extLst>
                <a:ext uri="{FF2B5EF4-FFF2-40B4-BE49-F238E27FC236}">
                  <a16:creationId xmlns:a16="http://schemas.microsoft.com/office/drawing/2014/main" id="{3E3D93FC-652A-EAEA-3C6D-B4CB7735B9C0}"/>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80" name="Group 32079">
            <a:extLst>
              <a:ext uri="{FF2B5EF4-FFF2-40B4-BE49-F238E27FC236}">
                <a16:creationId xmlns:a16="http://schemas.microsoft.com/office/drawing/2014/main" id="{240FB294-4DA5-0A93-E108-A69E905DF56B}"/>
              </a:ext>
            </a:extLst>
          </p:cNvPr>
          <p:cNvGrpSpPr/>
          <p:nvPr/>
        </p:nvGrpSpPr>
        <p:grpSpPr>
          <a:xfrm>
            <a:off x="10086506" y="4576164"/>
            <a:ext cx="69287" cy="70502"/>
            <a:chOff x="5908460" y="1615439"/>
            <a:chExt cx="91440" cy="93044"/>
          </a:xfrm>
        </p:grpSpPr>
        <p:cxnSp>
          <p:nvCxnSpPr>
            <p:cNvPr id="32081" name="Straight Connector 32080">
              <a:extLst>
                <a:ext uri="{FF2B5EF4-FFF2-40B4-BE49-F238E27FC236}">
                  <a16:creationId xmlns:a16="http://schemas.microsoft.com/office/drawing/2014/main" id="{81D2CD3F-0EF7-3453-07CF-F7D27A31A579}"/>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82" name="Straight Connector 32081">
              <a:extLst>
                <a:ext uri="{FF2B5EF4-FFF2-40B4-BE49-F238E27FC236}">
                  <a16:creationId xmlns:a16="http://schemas.microsoft.com/office/drawing/2014/main" id="{5F23C61B-AACC-F9E9-E683-A0E90B7027C5}"/>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83" name="Group 32082">
            <a:extLst>
              <a:ext uri="{FF2B5EF4-FFF2-40B4-BE49-F238E27FC236}">
                <a16:creationId xmlns:a16="http://schemas.microsoft.com/office/drawing/2014/main" id="{44167F8B-BC76-32B9-3B79-BC3E34FBAB3D}"/>
              </a:ext>
            </a:extLst>
          </p:cNvPr>
          <p:cNvGrpSpPr/>
          <p:nvPr/>
        </p:nvGrpSpPr>
        <p:grpSpPr>
          <a:xfrm>
            <a:off x="10009623" y="4557622"/>
            <a:ext cx="69287" cy="70502"/>
            <a:chOff x="5908460" y="1615439"/>
            <a:chExt cx="91440" cy="93044"/>
          </a:xfrm>
        </p:grpSpPr>
        <p:cxnSp>
          <p:nvCxnSpPr>
            <p:cNvPr id="32084" name="Straight Connector 32083">
              <a:extLst>
                <a:ext uri="{FF2B5EF4-FFF2-40B4-BE49-F238E27FC236}">
                  <a16:creationId xmlns:a16="http://schemas.microsoft.com/office/drawing/2014/main" id="{D77CDEA5-FC89-5E58-BD64-1C59588DCB80}"/>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85" name="Straight Connector 32084">
              <a:extLst>
                <a:ext uri="{FF2B5EF4-FFF2-40B4-BE49-F238E27FC236}">
                  <a16:creationId xmlns:a16="http://schemas.microsoft.com/office/drawing/2014/main" id="{5B724861-97C7-96A9-E8B3-02410DA13ED1}"/>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86" name="Group 32085">
            <a:extLst>
              <a:ext uri="{FF2B5EF4-FFF2-40B4-BE49-F238E27FC236}">
                <a16:creationId xmlns:a16="http://schemas.microsoft.com/office/drawing/2014/main" id="{B5635FAD-2909-EE41-2A20-2CA0E41E7FE5}"/>
              </a:ext>
            </a:extLst>
          </p:cNvPr>
          <p:cNvGrpSpPr/>
          <p:nvPr/>
        </p:nvGrpSpPr>
        <p:grpSpPr>
          <a:xfrm>
            <a:off x="10172638" y="4624066"/>
            <a:ext cx="69287" cy="70502"/>
            <a:chOff x="5908460" y="1615439"/>
            <a:chExt cx="91440" cy="93044"/>
          </a:xfrm>
        </p:grpSpPr>
        <p:cxnSp>
          <p:nvCxnSpPr>
            <p:cNvPr id="32087" name="Straight Connector 32086">
              <a:extLst>
                <a:ext uri="{FF2B5EF4-FFF2-40B4-BE49-F238E27FC236}">
                  <a16:creationId xmlns:a16="http://schemas.microsoft.com/office/drawing/2014/main" id="{46B470DE-431A-DA99-72C5-2CD002AD03E6}"/>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88" name="Straight Connector 32087">
              <a:extLst>
                <a:ext uri="{FF2B5EF4-FFF2-40B4-BE49-F238E27FC236}">
                  <a16:creationId xmlns:a16="http://schemas.microsoft.com/office/drawing/2014/main" id="{78FB8A6F-0A19-205A-A820-525571A7E840}"/>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89" name="Group 32088">
            <a:extLst>
              <a:ext uri="{FF2B5EF4-FFF2-40B4-BE49-F238E27FC236}">
                <a16:creationId xmlns:a16="http://schemas.microsoft.com/office/drawing/2014/main" id="{CFF7A2E2-8E17-7F6E-0C3B-C2687B505832}"/>
              </a:ext>
            </a:extLst>
          </p:cNvPr>
          <p:cNvGrpSpPr/>
          <p:nvPr/>
        </p:nvGrpSpPr>
        <p:grpSpPr>
          <a:xfrm>
            <a:off x="10207596" y="4624066"/>
            <a:ext cx="69287" cy="70502"/>
            <a:chOff x="5908460" y="1615439"/>
            <a:chExt cx="91440" cy="93044"/>
          </a:xfrm>
        </p:grpSpPr>
        <p:cxnSp>
          <p:nvCxnSpPr>
            <p:cNvPr id="32090" name="Straight Connector 32089">
              <a:extLst>
                <a:ext uri="{FF2B5EF4-FFF2-40B4-BE49-F238E27FC236}">
                  <a16:creationId xmlns:a16="http://schemas.microsoft.com/office/drawing/2014/main" id="{B978E607-F358-06A7-5974-5B20392FDA1E}"/>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91" name="Straight Connector 32090">
              <a:extLst>
                <a:ext uri="{FF2B5EF4-FFF2-40B4-BE49-F238E27FC236}">
                  <a16:creationId xmlns:a16="http://schemas.microsoft.com/office/drawing/2014/main" id="{015C8249-3FF1-C178-1403-CF95EDAE28AD}"/>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92" name="Group 32091">
            <a:extLst>
              <a:ext uri="{FF2B5EF4-FFF2-40B4-BE49-F238E27FC236}">
                <a16:creationId xmlns:a16="http://schemas.microsoft.com/office/drawing/2014/main" id="{1DCA1146-55E6-B6E6-BB5D-647656F0E2B9}"/>
              </a:ext>
            </a:extLst>
          </p:cNvPr>
          <p:cNvGrpSpPr/>
          <p:nvPr/>
        </p:nvGrpSpPr>
        <p:grpSpPr>
          <a:xfrm>
            <a:off x="9967906" y="4540743"/>
            <a:ext cx="69287" cy="70502"/>
            <a:chOff x="5908460" y="1615439"/>
            <a:chExt cx="91440" cy="93044"/>
          </a:xfrm>
        </p:grpSpPr>
        <p:cxnSp>
          <p:nvCxnSpPr>
            <p:cNvPr id="32093" name="Straight Connector 32092">
              <a:extLst>
                <a:ext uri="{FF2B5EF4-FFF2-40B4-BE49-F238E27FC236}">
                  <a16:creationId xmlns:a16="http://schemas.microsoft.com/office/drawing/2014/main" id="{55B13CC8-CC90-7F3F-B377-00A7D27DEE98}"/>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94" name="Straight Connector 32093">
              <a:extLst>
                <a:ext uri="{FF2B5EF4-FFF2-40B4-BE49-F238E27FC236}">
                  <a16:creationId xmlns:a16="http://schemas.microsoft.com/office/drawing/2014/main" id="{188EC0F4-576C-A6B6-1ED1-3E363BE7A5E9}"/>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095" name="Group 32094">
            <a:extLst>
              <a:ext uri="{FF2B5EF4-FFF2-40B4-BE49-F238E27FC236}">
                <a16:creationId xmlns:a16="http://schemas.microsoft.com/office/drawing/2014/main" id="{4DE0F5C3-179F-4605-AC19-AFFFAE6F77E9}"/>
              </a:ext>
            </a:extLst>
          </p:cNvPr>
          <p:cNvGrpSpPr/>
          <p:nvPr/>
        </p:nvGrpSpPr>
        <p:grpSpPr>
          <a:xfrm>
            <a:off x="9866532" y="4506533"/>
            <a:ext cx="69287" cy="70502"/>
            <a:chOff x="5908460" y="1615439"/>
            <a:chExt cx="91440" cy="93044"/>
          </a:xfrm>
        </p:grpSpPr>
        <p:cxnSp>
          <p:nvCxnSpPr>
            <p:cNvPr id="32096" name="Straight Connector 32095">
              <a:extLst>
                <a:ext uri="{FF2B5EF4-FFF2-40B4-BE49-F238E27FC236}">
                  <a16:creationId xmlns:a16="http://schemas.microsoft.com/office/drawing/2014/main" id="{786676D8-755A-09E9-3E38-0DA07DDB370C}"/>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097" name="Straight Connector 32096">
              <a:extLst>
                <a:ext uri="{FF2B5EF4-FFF2-40B4-BE49-F238E27FC236}">
                  <a16:creationId xmlns:a16="http://schemas.microsoft.com/office/drawing/2014/main" id="{D9C5DF75-0D38-D279-552C-869E56B1FB75}"/>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104" name="Group 32103">
            <a:extLst>
              <a:ext uri="{FF2B5EF4-FFF2-40B4-BE49-F238E27FC236}">
                <a16:creationId xmlns:a16="http://schemas.microsoft.com/office/drawing/2014/main" id="{1FA1068E-BAA4-AD79-A199-F8822A5AEA6F}"/>
              </a:ext>
            </a:extLst>
          </p:cNvPr>
          <p:cNvGrpSpPr/>
          <p:nvPr/>
        </p:nvGrpSpPr>
        <p:grpSpPr>
          <a:xfrm>
            <a:off x="9886684" y="4512444"/>
            <a:ext cx="69287" cy="70502"/>
            <a:chOff x="5908460" y="1615439"/>
            <a:chExt cx="91440" cy="93044"/>
          </a:xfrm>
        </p:grpSpPr>
        <p:cxnSp>
          <p:nvCxnSpPr>
            <p:cNvPr id="32105" name="Straight Connector 32104">
              <a:extLst>
                <a:ext uri="{FF2B5EF4-FFF2-40B4-BE49-F238E27FC236}">
                  <a16:creationId xmlns:a16="http://schemas.microsoft.com/office/drawing/2014/main" id="{ADB40A14-B5CC-AD2E-0450-569A11042CAA}"/>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106" name="Straight Connector 32105">
              <a:extLst>
                <a:ext uri="{FF2B5EF4-FFF2-40B4-BE49-F238E27FC236}">
                  <a16:creationId xmlns:a16="http://schemas.microsoft.com/office/drawing/2014/main" id="{570FEC4B-754C-04B6-F3B9-657AA1D39A32}"/>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107" name="Group 32106">
            <a:extLst>
              <a:ext uri="{FF2B5EF4-FFF2-40B4-BE49-F238E27FC236}">
                <a16:creationId xmlns:a16="http://schemas.microsoft.com/office/drawing/2014/main" id="{6A671B08-E264-27A0-72EC-7FC918152713}"/>
              </a:ext>
            </a:extLst>
          </p:cNvPr>
          <p:cNvGrpSpPr/>
          <p:nvPr/>
        </p:nvGrpSpPr>
        <p:grpSpPr>
          <a:xfrm>
            <a:off x="10190894" y="4614830"/>
            <a:ext cx="69287" cy="70502"/>
            <a:chOff x="5908460" y="1615439"/>
            <a:chExt cx="91440" cy="93044"/>
          </a:xfrm>
        </p:grpSpPr>
        <p:cxnSp>
          <p:nvCxnSpPr>
            <p:cNvPr id="32108" name="Straight Connector 32107">
              <a:extLst>
                <a:ext uri="{FF2B5EF4-FFF2-40B4-BE49-F238E27FC236}">
                  <a16:creationId xmlns:a16="http://schemas.microsoft.com/office/drawing/2014/main" id="{7EEEF5C0-BE82-9A22-2342-2F0FC7526AF8}"/>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109" name="Straight Connector 32108">
              <a:extLst>
                <a:ext uri="{FF2B5EF4-FFF2-40B4-BE49-F238E27FC236}">
                  <a16:creationId xmlns:a16="http://schemas.microsoft.com/office/drawing/2014/main" id="{F91069D4-F531-F04A-C8DB-7520CFA963CF}"/>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306" name="Group 32305">
            <a:extLst>
              <a:ext uri="{FF2B5EF4-FFF2-40B4-BE49-F238E27FC236}">
                <a16:creationId xmlns:a16="http://schemas.microsoft.com/office/drawing/2014/main" id="{52B5DFC2-9321-39C5-2921-42E243FF394A}"/>
              </a:ext>
            </a:extLst>
          </p:cNvPr>
          <p:cNvGrpSpPr/>
          <p:nvPr/>
        </p:nvGrpSpPr>
        <p:grpSpPr>
          <a:xfrm>
            <a:off x="170578" y="2422305"/>
            <a:ext cx="5994813" cy="3357766"/>
            <a:chOff x="174826" y="1882910"/>
            <a:chExt cx="6214157" cy="3480623"/>
          </a:xfrm>
        </p:grpSpPr>
        <p:sp>
          <p:nvSpPr>
            <p:cNvPr id="8" name="Freeform 31815">
              <a:extLst>
                <a:ext uri="{FF2B5EF4-FFF2-40B4-BE49-F238E27FC236}">
                  <a16:creationId xmlns:a16="http://schemas.microsoft.com/office/drawing/2014/main" id="{4D6F0161-66B4-0F43-3BB5-639451CEE157}"/>
                </a:ext>
              </a:extLst>
            </p:cNvPr>
            <p:cNvSpPr/>
            <p:nvPr/>
          </p:nvSpPr>
          <p:spPr bwMode="auto">
            <a:xfrm>
              <a:off x="949330" y="2413141"/>
              <a:ext cx="5122266" cy="2288840"/>
            </a:xfrm>
            <a:custGeom>
              <a:avLst/>
              <a:gdLst>
                <a:gd name="connsiteX0" fmla="*/ 0 w 6521380"/>
                <a:gd name="connsiteY0" fmla="*/ 0 h 2914022"/>
                <a:gd name="connsiteX1" fmla="*/ 281353 w 6521380"/>
                <a:gd name="connsiteY1" fmla="*/ 0 h 2914022"/>
                <a:gd name="connsiteX2" fmla="*/ 281353 w 6521380"/>
                <a:gd name="connsiteY2" fmla="*/ 0 h 2914022"/>
                <a:gd name="connsiteX3" fmla="*/ 401934 w 6521380"/>
                <a:gd name="connsiteY3" fmla="*/ 0 h 2914022"/>
                <a:gd name="connsiteX4" fmla="*/ 401934 w 6521380"/>
                <a:gd name="connsiteY4" fmla="*/ 75363 h 2914022"/>
                <a:gd name="connsiteX5" fmla="*/ 537586 w 6521380"/>
                <a:gd name="connsiteY5" fmla="*/ 75363 h 2914022"/>
                <a:gd name="connsiteX6" fmla="*/ 537586 w 6521380"/>
                <a:gd name="connsiteY6" fmla="*/ 75363 h 2914022"/>
                <a:gd name="connsiteX7" fmla="*/ 537586 w 6521380"/>
                <a:gd name="connsiteY7" fmla="*/ 75363 h 2914022"/>
                <a:gd name="connsiteX8" fmla="*/ 537586 w 6521380"/>
                <a:gd name="connsiteY8" fmla="*/ 130629 h 2914022"/>
                <a:gd name="connsiteX9" fmla="*/ 628022 w 6521380"/>
                <a:gd name="connsiteY9" fmla="*/ 130629 h 2914022"/>
                <a:gd name="connsiteX10" fmla="*/ 628022 w 6521380"/>
                <a:gd name="connsiteY10" fmla="*/ 236137 h 2914022"/>
                <a:gd name="connsiteX11" fmla="*/ 673239 w 6521380"/>
                <a:gd name="connsiteY11" fmla="*/ 236137 h 2914022"/>
                <a:gd name="connsiteX12" fmla="*/ 673239 w 6521380"/>
                <a:gd name="connsiteY12" fmla="*/ 522515 h 2914022"/>
                <a:gd name="connsiteX13" fmla="*/ 673239 w 6521380"/>
                <a:gd name="connsiteY13" fmla="*/ 522515 h 2914022"/>
                <a:gd name="connsiteX14" fmla="*/ 673239 w 6521380"/>
                <a:gd name="connsiteY14" fmla="*/ 597877 h 2914022"/>
                <a:gd name="connsiteX15" fmla="*/ 753626 w 6521380"/>
                <a:gd name="connsiteY15" fmla="*/ 597877 h 2914022"/>
                <a:gd name="connsiteX16" fmla="*/ 753626 w 6521380"/>
                <a:gd name="connsiteY16" fmla="*/ 713433 h 2914022"/>
                <a:gd name="connsiteX17" fmla="*/ 834013 w 6521380"/>
                <a:gd name="connsiteY17" fmla="*/ 713433 h 2914022"/>
                <a:gd name="connsiteX18" fmla="*/ 834013 w 6521380"/>
                <a:gd name="connsiteY18" fmla="*/ 793820 h 2914022"/>
                <a:gd name="connsiteX19" fmla="*/ 1065125 w 6521380"/>
                <a:gd name="connsiteY19" fmla="*/ 793820 h 2914022"/>
                <a:gd name="connsiteX20" fmla="*/ 1065125 w 6521380"/>
                <a:gd name="connsiteY20" fmla="*/ 839038 h 2914022"/>
                <a:gd name="connsiteX21" fmla="*/ 1311309 w 6521380"/>
                <a:gd name="connsiteY21" fmla="*/ 839038 h 2914022"/>
                <a:gd name="connsiteX22" fmla="*/ 1311309 w 6521380"/>
                <a:gd name="connsiteY22" fmla="*/ 959618 h 2914022"/>
                <a:gd name="connsiteX23" fmla="*/ 1366575 w 6521380"/>
                <a:gd name="connsiteY23" fmla="*/ 959618 h 2914022"/>
                <a:gd name="connsiteX24" fmla="*/ 1366575 w 6521380"/>
                <a:gd name="connsiteY24" fmla="*/ 1070150 h 2914022"/>
                <a:gd name="connsiteX25" fmla="*/ 1431890 w 6521380"/>
                <a:gd name="connsiteY25" fmla="*/ 1070150 h 2914022"/>
                <a:gd name="connsiteX26" fmla="*/ 1431890 w 6521380"/>
                <a:gd name="connsiteY26" fmla="*/ 1130440 h 2914022"/>
                <a:gd name="connsiteX27" fmla="*/ 1517301 w 6521380"/>
                <a:gd name="connsiteY27" fmla="*/ 1130440 h 2914022"/>
                <a:gd name="connsiteX28" fmla="*/ 1517301 w 6521380"/>
                <a:gd name="connsiteY28" fmla="*/ 1261069 h 2914022"/>
                <a:gd name="connsiteX29" fmla="*/ 1617784 w 6521380"/>
                <a:gd name="connsiteY29" fmla="*/ 1261069 h 2914022"/>
                <a:gd name="connsiteX30" fmla="*/ 1617784 w 6521380"/>
                <a:gd name="connsiteY30" fmla="*/ 1331407 h 2914022"/>
                <a:gd name="connsiteX31" fmla="*/ 1713244 w 6521380"/>
                <a:gd name="connsiteY31" fmla="*/ 1331407 h 2914022"/>
                <a:gd name="connsiteX32" fmla="*/ 1713244 w 6521380"/>
                <a:gd name="connsiteY32" fmla="*/ 1406770 h 2914022"/>
                <a:gd name="connsiteX33" fmla="*/ 1959428 w 6521380"/>
                <a:gd name="connsiteY33" fmla="*/ 1406770 h 2914022"/>
                <a:gd name="connsiteX34" fmla="*/ 1959428 w 6521380"/>
                <a:gd name="connsiteY34" fmla="*/ 1487156 h 2914022"/>
                <a:gd name="connsiteX35" fmla="*/ 2049863 w 6521380"/>
                <a:gd name="connsiteY35" fmla="*/ 1487156 h 2914022"/>
                <a:gd name="connsiteX36" fmla="*/ 2049863 w 6521380"/>
                <a:gd name="connsiteY36" fmla="*/ 1602713 h 2914022"/>
                <a:gd name="connsiteX37" fmla="*/ 2145323 w 6521380"/>
                <a:gd name="connsiteY37" fmla="*/ 1602713 h 2914022"/>
                <a:gd name="connsiteX38" fmla="*/ 2145323 w 6521380"/>
                <a:gd name="connsiteY38" fmla="*/ 1718269 h 2914022"/>
                <a:gd name="connsiteX39" fmla="*/ 2225709 w 6521380"/>
                <a:gd name="connsiteY39" fmla="*/ 1718269 h 2914022"/>
                <a:gd name="connsiteX40" fmla="*/ 2225709 w 6521380"/>
                <a:gd name="connsiteY40" fmla="*/ 1793631 h 2914022"/>
                <a:gd name="connsiteX41" fmla="*/ 2306096 w 6521380"/>
                <a:gd name="connsiteY41" fmla="*/ 1793631 h 2914022"/>
                <a:gd name="connsiteX42" fmla="*/ 2306096 w 6521380"/>
                <a:gd name="connsiteY42" fmla="*/ 1838849 h 2914022"/>
                <a:gd name="connsiteX43" fmla="*/ 2507063 w 6521380"/>
                <a:gd name="connsiteY43" fmla="*/ 1838849 h 2914022"/>
                <a:gd name="connsiteX44" fmla="*/ 2507063 w 6521380"/>
                <a:gd name="connsiteY44" fmla="*/ 1884066 h 2914022"/>
                <a:gd name="connsiteX45" fmla="*/ 2713055 w 6521380"/>
                <a:gd name="connsiteY45" fmla="*/ 1884066 h 2914022"/>
                <a:gd name="connsiteX46" fmla="*/ 2713055 w 6521380"/>
                <a:gd name="connsiteY46" fmla="*/ 1994598 h 2914022"/>
                <a:gd name="connsiteX47" fmla="*/ 2783393 w 6521380"/>
                <a:gd name="connsiteY47" fmla="*/ 1994598 h 2914022"/>
                <a:gd name="connsiteX48" fmla="*/ 2783393 w 6521380"/>
                <a:gd name="connsiteY48" fmla="*/ 2044840 h 2914022"/>
                <a:gd name="connsiteX49" fmla="*/ 2893925 w 6521380"/>
                <a:gd name="connsiteY49" fmla="*/ 2044840 h 2914022"/>
                <a:gd name="connsiteX50" fmla="*/ 2893925 w 6521380"/>
                <a:gd name="connsiteY50" fmla="*/ 2105130 h 2914022"/>
                <a:gd name="connsiteX51" fmla="*/ 3180303 w 6521380"/>
                <a:gd name="connsiteY51" fmla="*/ 2105130 h 2914022"/>
                <a:gd name="connsiteX52" fmla="*/ 3180303 w 6521380"/>
                <a:gd name="connsiteY52" fmla="*/ 2165420 h 2914022"/>
                <a:gd name="connsiteX53" fmla="*/ 3255665 w 6521380"/>
                <a:gd name="connsiteY53" fmla="*/ 2165420 h 2914022"/>
                <a:gd name="connsiteX54" fmla="*/ 3255665 w 6521380"/>
                <a:gd name="connsiteY54" fmla="*/ 2165420 h 2914022"/>
                <a:gd name="connsiteX55" fmla="*/ 3255665 w 6521380"/>
                <a:gd name="connsiteY55" fmla="*/ 2205614 h 2914022"/>
                <a:gd name="connsiteX56" fmla="*/ 3441560 w 6521380"/>
                <a:gd name="connsiteY56" fmla="*/ 2205614 h 2914022"/>
                <a:gd name="connsiteX57" fmla="*/ 3441560 w 6521380"/>
                <a:gd name="connsiteY57" fmla="*/ 2250831 h 2914022"/>
                <a:gd name="connsiteX58" fmla="*/ 3511898 w 6521380"/>
                <a:gd name="connsiteY58" fmla="*/ 2250831 h 2914022"/>
                <a:gd name="connsiteX59" fmla="*/ 3511898 w 6521380"/>
                <a:gd name="connsiteY59" fmla="*/ 2250831 h 2914022"/>
                <a:gd name="connsiteX60" fmla="*/ 3511898 w 6521380"/>
                <a:gd name="connsiteY60" fmla="*/ 2296049 h 2914022"/>
                <a:gd name="connsiteX61" fmla="*/ 3732962 w 6521380"/>
                <a:gd name="connsiteY61" fmla="*/ 2296049 h 2914022"/>
                <a:gd name="connsiteX62" fmla="*/ 3732962 w 6521380"/>
                <a:gd name="connsiteY62" fmla="*/ 2341266 h 2914022"/>
                <a:gd name="connsiteX63" fmla="*/ 3853542 w 6521380"/>
                <a:gd name="connsiteY63" fmla="*/ 2341266 h 2914022"/>
                <a:gd name="connsiteX64" fmla="*/ 3853542 w 6521380"/>
                <a:gd name="connsiteY64" fmla="*/ 2386484 h 2914022"/>
                <a:gd name="connsiteX65" fmla="*/ 4069582 w 6521380"/>
                <a:gd name="connsiteY65" fmla="*/ 2386484 h 2914022"/>
                <a:gd name="connsiteX66" fmla="*/ 4069582 w 6521380"/>
                <a:gd name="connsiteY66" fmla="*/ 2456822 h 2914022"/>
                <a:gd name="connsiteX67" fmla="*/ 4119824 w 6521380"/>
                <a:gd name="connsiteY67" fmla="*/ 2456822 h 2914022"/>
                <a:gd name="connsiteX68" fmla="*/ 4119824 w 6521380"/>
                <a:gd name="connsiteY68" fmla="*/ 2512088 h 2914022"/>
                <a:gd name="connsiteX69" fmla="*/ 4396153 w 6521380"/>
                <a:gd name="connsiteY69" fmla="*/ 2512088 h 2914022"/>
                <a:gd name="connsiteX70" fmla="*/ 4396153 w 6521380"/>
                <a:gd name="connsiteY70" fmla="*/ 2557306 h 2914022"/>
                <a:gd name="connsiteX71" fmla="*/ 4757894 w 6521380"/>
                <a:gd name="connsiteY71" fmla="*/ 2557306 h 2914022"/>
                <a:gd name="connsiteX72" fmla="*/ 4757894 w 6521380"/>
                <a:gd name="connsiteY72" fmla="*/ 2617596 h 2914022"/>
                <a:gd name="connsiteX73" fmla="*/ 4813160 w 6521380"/>
                <a:gd name="connsiteY73" fmla="*/ 2617596 h 2914022"/>
                <a:gd name="connsiteX74" fmla="*/ 4813160 w 6521380"/>
                <a:gd name="connsiteY74" fmla="*/ 2617596 h 2914022"/>
                <a:gd name="connsiteX75" fmla="*/ 5039248 w 6521380"/>
                <a:gd name="connsiteY75" fmla="*/ 2617596 h 2914022"/>
                <a:gd name="connsiteX76" fmla="*/ 5039248 w 6521380"/>
                <a:gd name="connsiteY76" fmla="*/ 2687935 h 2914022"/>
                <a:gd name="connsiteX77" fmla="*/ 5662246 w 6521380"/>
                <a:gd name="connsiteY77" fmla="*/ 2687935 h 2914022"/>
                <a:gd name="connsiteX78" fmla="*/ 5662246 w 6521380"/>
                <a:gd name="connsiteY78" fmla="*/ 2743200 h 2914022"/>
                <a:gd name="connsiteX79" fmla="*/ 5848140 w 6521380"/>
                <a:gd name="connsiteY79" fmla="*/ 2743200 h 2914022"/>
                <a:gd name="connsiteX80" fmla="*/ 5848140 w 6521380"/>
                <a:gd name="connsiteY80" fmla="*/ 2798466 h 2914022"/>
                <a:gd name="connsiteX81" fmla="*/ 6446017 w 6521380"/>
                <a:gd name="connsiteY81" fmla="*/ 2798466 h 2914022"/>
                <a:gd name="connsiteX82" fmla="*/ 6446017 w 6521380"/>
                <a:gd name="connsiteY82" fmla="*/ 2914022 h 2914022"/>
                <a:gd name="connsiteX83" fmla="*/ 6521380 w 6521380"/>
                <a:gd name="connsiteY83" fmla="*/ 2914022 h 29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521380" h="2914022">
                  <a:moveTo>
                    <a:pt x="0" y="0"/>
                  </a:moveTo>
                  <a:lnTo>
                    <a:pt x="281353" y="0"/>
                  </a:lnTo>
                  <a:lnTo>
                    <a:pt x="281353" y="0"/>
                  </a:lnTo>
                  <a:lnTo>
                    <a:pt x="401934" y="0"/>
                  </a:lnTo>
                  <a:lnTo>
                    <a:pt x="401934" y="75363"/>
                  </a:lnTo>
                  <a:lnTo>
                    <a:pt x="537586" y="75363"/>
                  </a:lnTo>
                  <a:lnTo>
                    <a:pt x="537586" y="75363"/>
                  </a:lnTo>
                  <a:lnTo>
                    <a:pt x="537586" y="75363"/>
                  </a:lnTo>
                  <a:lnTo>
                    <a:pt x="537586" y="130629"/>
                  </a:lnTo>
                  <a:lnTo>
                    <a:pt x="628022" y="130629"/>
                  </a:lnTo>
                  <a:lnTo>
                    <a:pt x="628022" y="236137"/>
                  </a:lnTo>
                  <a:lnTo>
                    <a:pt x="673239" y="236137"/>
                  </a:lnTo>
                  <a:lnTo>
                    <a:pt x="673239" y="522515"/>
                  </a:lnTo>
                  <a:lnTo>
                    <a:pt x="673239" y="522515"/>
                  </a:lnTo>
                  <a:lnTo>
                    <a:pt x="673239" y="597877"/>
                  </a:lnTo>
                  <a:lnTo>
                    <a:pt x="753626" y="597877"/>
                  </a:lnTo>
                  <a:lnTo>
                    <a:pt x="753626" y="713433"/>
                  </a:lnTo>
                  <a:lnTo>
                    <a:pt x="834013" y="713433"/>
                  </a:lnTo>
                  <a:lnTo>
                    <a:pt x="834013" y="793820"/>
                  </a:lnTo>
                  <a:lnTo>
                    <a:pt x="1065125" y="793820"/>
                  </a:lnTo>
                  <a:lnTo>
                    <a:pt x="1065125" y="839038"/>
                  </a:lnTo>
                  <a:lnTo>
                    <a:pt x="1311309" y="839038"/>
                  </a:lnTo>
                  <a:lnTo>
                    <a:pt x="1311309" y="959618"/>
                  </a:lnTo>
                  <a:lnTo>
                    <a:pt x="1366575" y="959618"/>
                  </a:lnTo>
                  <a:lnTo>
                    <a:pt x="1366575" y="1070150"/>
                  </a:lnTo>
                  <a:lnTo>
                    <a:pt x="1431890" y="1070150"/>
                  </a:lnTo>
                  <a:lnTo>
                    <a:pt x="1431890" y="1130440"/>
                  </a:lnTo>
                  <a:lnTo>
                    <a:pt x="1517301" y="1130440"/>
                  </a:lnTo>
                  <a:lnTo>
                    <a:pt x="1517301" y="1261069"/>
                  </a:lnTo>
                  <a:lnTo>
                    <a:pt x="1617784" y="1261069"/>
                  </a:lnTo>
                  <a:lnTo>
                    <a:pt x="1617784" y="1331407"/>
                  </a:lnTo>
                  <a:lnTo>
                    <a:pt x="1713244" y="1331407"/>
                  </a:lnTo>
                  <a:lnTo>
                    <a:pt x="1713244" y="1406770"/>
                  </a:lnTo>
                  <a:lnTo>
                    <a:pt x="1959428" y="1406770"/>
                  </a:lnTo>
                  <a:lnTo>
                    <a:pt x="1959428" y="1487156"/>
                  </a:lnTo>
                  <a:lnTo>
                    <a:pt x="2049863" y="1487156"/>
                  </a:lnTo>
                  <a:lnTo>
                    <a:pt x="2049863" y="1602713"/>
                  </a:lnTo>
                  <a:lnTo>
                    <a:pt x="2145323" y="1602713"/>
                  </a:lnTo>
                  <a:lnTo>
                    <a:pt x="2145323" y="1718269"/>
                  </a:lnTo>
                  <a:lnTo>
                    <a:pt x="2225709" y="1718269"/>
                  </a:lnTo>
                  <a:lnTo>
                    <a:pt x="2225709" y="1793631"/>
                  </a:lnTo>
                  <a:lnTo>
                    <a:pt x="2306096" y="1793631"/>
                  </a:lnTo>
                  <a:lnTo>
                    <a:pt x="2306096" y="1838849"/>
                  </a:lnTo>
                  <a:lnTo>
                    <a:pt x="2507063" y="1838849"/>
                  </a:lnTo>
                  <a:lnTo>
                    <a:pt x="2507063" y="1884066"/>
                  </a:lnTo>
                  <a:lnTo>
                    <a:pt x="2713055" y="1884066"/>
                  </a:lnTo>
                  <a:lnTo>
                    <a:pt x="2713055" y="1994598"/>
                  </a:lnTo>
                  <a:lnTo>
                    <a:pt x="2783393" y="1994598"/>
                  </a:lnTo>
                  <a:lnTo>
                    <a:pt x="2783393" y="2044840"/>
                  </a:lnTo>
                  <a:lnTo>
                    <a:pt x="2893925" y="2044840"/>
                  </a:lnTo>
                  <a:lnTo>
                    <a:pt x="2893925" y="2105130"/>
                  </a:lnTo>
                  <a:lnTo>
                    <a:pt x="3180303" y="2105130"/>
                  </a:lnTo>
                  <a:lnTo>
                    <a:pt x="3180303" y="2165420"/>
                  </a:lnTo>
                  <a:lnTo>
                    <a:pt x="3255665" y="2165420"/>
                  </a:lnTo>
                  <a:lnTo>
                    <a:pt x="3255665" y="2165420"/>
                  </a:lnTo>
                  <a:lnTo>
                    <a:pt x="3255665" y="2205614"/>
                  </a:lnTo>
                  <a:lnTo>
                    <a:pt x="3441560" y="2205614"/>
                  </a:lnTo>
                  <a:lnTo>
                    <a:pt x="3441560" y="2250831"/>
                  </a:lnTo>
                  <a:lnTo>
                    <a:pt x="3511898" y="2250831"/>
                  </a:lnTo>
                  <a:lnTo>
                    <a:pt x="3511898" y="2250831"/>
                  </a:lnTo>
                  <a:lnTo>
                    <a:pt x="3511898" y="2296049"/>
                  </a:lnTo>
                  <a:lnTo>
                    <a:pt x="3732962" y="2296049"/>
                  </a:lnTo>
                  <a:lnTo>
                    <a:pt x="3732962" y="2341266"/>
                  </a:lnTo>
                  <a:lnTo>
                    <a:pt x="3853542" y="2341266"/>
                  </a:lnTo>
                  <a:lnTo>
                    <a:pt x="3853542" y="2386484"/>
                  </a:lnTo>
                  <a:lnTo>
                    <a:pt x="4069582" y="2386484"/>
                  </a:lnTo>
                  <a:lnTo>
                    <a:pt x="4069582" y="2456822"/>
                  </a:lnTo>
                  <a:lnTo>
                    <a:pt x="4119824" y="2456822"/>
                  </a:lnTo>
                  <a:lnTo>
                    <a:pt x="4119824" y="2512088"/>
                  </a:lnTo>
                  <a:lnTo>
                    <a:pt x="4396153" y="2512088"/>
                  </a:lnTo>
                  <a:lnTo>
                    <a:pt x="4396153" y="2557306"/>
                  </a:lnTo>
                  <a:lnTo>
                    <a:pt x="4757894" y="2557306"/>
                  </a:lnTo>
                  <a:lnTo>
                    <a:pt x="4757894" y="2617596"/>
                  </a:lnTo>
                  <a:lnTo>
                    <a:pt x="4813160" y="2617596"/>
                  </a:lnTo>
                  <a:lnTo>
                    <a:pt x="4813160" y="2617596"/>
                  </a:lnTo>
                  <a:lnTo>
                    <a:pt x="5039248" y="2617596"/>
                  </a:lnTo>
                  <a:lnTo>
                    <a:pt x="5039248" y="2687935"/>
                  </a:lnTo>
                  <a:lnTo>
                    <a:pt x="5662246" y="2687935"/>
                  </a:lnTo>
                  <a:lnTo>
                    <a:pt x="5662246" y="2743200"/>
                  </a:lnTo>
                  <a:lnTo>
                    <a:pt x="5848140" y="2743200"/>
                  </a:lnTo>
                  <a:lnTo>
                    <a:pt x="5848140" y="2798466"/>
                  </a:lnTo>
                  <a:lnTo>
                    <a:pt x="6446017" y="2798466"/>
                  </a:lnTo>
                  <a:lnTo>
                    <a:pt x="6446017" y="2914022"/>
                  </a:lnTo>
                  <a:lnTo>
                    <a:pt x="6521380" y="2914022"/>
                  </a:lnTo>
                </a:path>
              </a:pathLst>
            </a:custGeom>
            <a:noFill/>
            <a:ln w="28575">
              <a:solidFill>
                <a:srgbClr val="015873"/>
              </a:solidFill>
              <a:miter lim="800000"/>
              <a:headEnd/>
              <a:tailEnd/>
            </a:ln>
          </p:spPr>
          <p:txBody>
            <a:bodyPr rtlCol="0" anchor="ctr"/>
            <a:lstStyle/>
            <a:p>
              <a:pPr algn="ctr"/>
              <a:endParaRPr lang="en-US"/>
            </a:p>
          </p:txBody>
        </p:sp>
        <p:grpSp>
          <p:nvGrpSpPr>
            <p:cNvPr id="9" name="Group 8">
              <a:extLst>
                <a:ext uri="{FF2B5EF4-FFF2-40B4-BE49-F238E27FC236}">
                  <a16:creationId xmlns:a16="http://schemas.microsoft.com/office/drawing/2014/main" id="{AB6F46D1-E802-D255-5A23-69954177ED3E}"/>
                </a:ext>
              </a:extLst>
            </p:cNvPr>
            <p:cNvGrpSpPr/>
            <p:nvPr/>
          </p:nvGrpSpPr>
          <p:grpSpPr>
            <a:xfrm>
              <a:off x="2475309" y="1882910"/>
              <a:ext cx="3913674" cy="1582527"/>
              <a:chOff x="7563511" y="1090392"/>
              <a:chExt cx="3442812" cy="2014786"/>
            </a:xfrm>
          </p:grpSpPr>
          <p:sp>
            <p:nvSpPr>
              <p:cNvPr id="32299" name="TextBox 32298">
                <a:extLst>
                  <a:ext uri="{FF2B5EF4-FFF2-40B4-BE49-F238E27FC236}">
                    <a16:creationId xmlns:a16="http://schemas.microsoft.com/office/drawing/2014/main" id="{75245884-4B1F-8C37-0BA6-95E59794E80A}"/>
                  </a:ext>
                </a:extLst>
              </p:cNvPr>
              <p:cNvSpPr txBox="1"/>
              <p:nvPr/>
            </p:nvSpPr>
            <p:spPr bwMode="auto">
              <a:xfrm>
                <a:off x="10126036" y="1305836"/>
                <a:ext cx="880287" cy="744503"/>
              </a:xfrm>
              <a:prstGeom prst="rect">
                <a:avLst/>
              </a:prstGeom>
              <a:solidFill>
                <a:schemeClr val="tx1"/>
              </a:solidFill>
              <a:ln>
                <a:noFill/>
              </a:ln>
            </p:spPr>
            <p:txBody>
              <a:bodyPr wrap="none" rtlCol="0">
                <a:spAutoFit/>
              </a:bodyPr>
              <a:lstStyle/>
              <a:p>
                <a:pPr algn="l">
                  <a:lnSpc>
                    <a:spcPct val="100000"/>
                  </a:lnSpc>
                  <a:spcBef>
                    <a:spcPct val="50000"/>
                  </a:spcBef>
                  <a:spcAft>
                    <a:spcPct val="0"/>
                  </a:spcAft>
                  <a:buClrTx/>
                  <a:buFontTx/>
                  <a:buNone/>
                </a:pPr>
                <a:r>
                  <a:rPr lang="en-US" sz="1600" b="1">
                    <a:solidFill>
                      <a:schemeClr val="accent3"/>
                    </a:solidFill>
                    <a:latin typeface="Calibri" panose="020F0502020204030204" pitchFamily="34" charset="0"/>
                  </a:rPr>
                  <a:t>TAS-102</a:t>
                </a:r>
                <a:br>
                  <a:rPr lang="en-US" sz="1600" b="1">
                    <a:solidFill>
                      <a:schemeClr val="accent3"/>
                    </a:solidFill>
                    <a:latin typeface="Calibri" panose="020F0502020204030204" pitchFamily="34" charset="0"/>
                  </a:rPr>
                </a:br>
                <a:r>
                  <a:rPr lang="en-US" sz="1600" b="1">
                    <a:solidFill>
                      <a:schemeClr val="accent3"/>
                    </a:solidFill>
                    <a:latin typeface="Calibri" panose="020F0502020204030204" pitchFamily="34" charset="0"/>
                  </a:rPr>
                  <a:t>(n = 246)</a:t>
                </a:r>
              </a:p>
            </p:txBody>
          </p:sp>
          <p:sp>
            <p:nvSpPr>
              <p:cNvPr id="32300" name="TextBox 32299">
                <a:extLst>
                  <a:ext uri="{FF2B5EF4-FFF2-40B4-BE49-F238E27FC236}">
                    <a16:creationId xmlns:a16="http://schemas.microsoft.com/office/drawing/2014/main" id="{1B6A2E08-BB1D-F7A0-1316-231EDEA7227D}"/>
                  </a:ext>
                </a:extLst>
              </p:cNvPr>
              <p:cNvSpPr txBox="1"/>
              <p:nvPr/>
            </p:nvSpPr>
            <p:spPr bwMode="auto">
              <a:xfrm>
                <a:off x="8906643" y="1090392"/>
                <a:ext cx="1203960" cy="1371454"/>
              </a:xfrm>
              <a:prstGeom prst="rect">
                <a:avLst/>
              </a:prstGeom>
              <a:solidFill>
                <a:schemeClr val="tx1"/>
              </a:solidFill>
              <a:ln>
                <a:noFill/>
              </a:ln>
            </p:spPr>
            <p:txBody>
              <a:bodyPr wrap="square" rtlCol="0">
                <a:spAutoFit/>
              </a:bodyPr>
              <a:lstStyle/>
              <a:p>
                <a:pPr algn="ctr">
                  <a:lnSpc>
                    <a:spcPct val="100000"/>
                  </a:lnSpc>
                  <a:spcBef>
                    <a:spcPct val="50000"/>
                  </a:spcBef>
                  <a:spcAft>
                    <a:spcPct val="0"/>
                  </a:spcAft>
                  <a:buClrTx/>
                  <a:buFontTx/>
                  <a:buNone/>
                </a:pPr>
                <a:r>
                  <a:rPr lang="en-US" sz="1600" b="1">
                    <a:solidFill>
                      <a:schemeClr val="accent1"/>
                    </a:solidFill>
                    <a:latin typeface="Calibri" panose="020F0502020204030204" pitchFamily="34" charset="0"/>
                  </a:rPr>
                  <a:t>TAS-102 + Bevacizumab</a:t>
                </a:r>
                <a:br>
                  <a:rPr lang="en-US" sz="1600" b="1">
                    <a:solidFill>
                      <a:schemeClr val="accent1"/>
                    </a:solidFill>
                    <a:latin typeface="Calibri" panose="020F0502020204030204" pitchFamily="34" charset="0"/>
                  </a:rPr>
                </a:br>
                <a:r>
                  <a:rPr lang="en-US" sz="1600" b="1">
                    <a:solidFill>
                      <a:schemeClr val="accent1"/>
                    </a:solidFill>
                    <a:latin typeface="Calibri" panose="020F0502020204030204" pitchFamily="34" charset="0"/>
                  </a:rPr>
                  <a:t>(n = 246)</a:t>
                </a:r>
              </a:p>
            </p:txBody>
          </p:sp>
          <p:sp>
            <p:nvSpPr>
              <p:cNvPr id="32301" name="TextBox 32300">
                <a:extLst>
                  <a:ext uri="{FF2B5EF4-FFF2-40B4-BE49-F238E27FC236}">
                    <a16:creationId xmlns:a16="http://schemas.microsoft.com/office/drawing/2014/main" id="{7A5ADF71-4F84-EBCA-CFB2-853FABD34617}"/>
                  </a:ext>
                </a:extLst>
              </p:cNvPr>
              <p:cNvSpPr txBox="1"/>
              <p:nvPr/>
            </p:nvSpPr>
            <p:spPr bwMode="auto">
              <a:xfrm>
                <a:off x="7563511" y="2047200"/>
                <a:ext cx="2153508" cy="105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sz="1600" b="0">
                    <a:solidFill>
                      <a:schemeClr val="bg1"/>
                    </a:solidFill>
                    <a:latin typeface="Calibri" panose="020F0502020204030204" pitchFamily="34" charset="0"/>
                  </a:rPr>
                  <a:t>Median PFS, mo</a:t>
                </a:r>
                <a:br>
                  <a:rPr lang="en-US" sz="1600" b="0">
                    <a:solidFill>
                      <a:schemeClr val="bg1"/>
                    </a:solidFill>
                    <a:latin typeface="Calibri" panose="020F0502020204030204" pitchFamily="34" charset="0"/>
                  </a:rPr>
                </a:br>
                <a:r>
                  <a:rPr lang="en-US" sz="1600" b="0">
                    <a:solidFill>
                      <a:schemeClr val="bg1"/>
                    </a:solidFill>
                    <a:latin typeface="Calibri" panose="020F0502020204030204" pitchFamily="34" charset="0"/>
                  </a:rPr>
                  <a:t>6-mo PFS rate, %</a:t>
                </a:r>
                <a:br>
                  <a:rPr lang="en-US" sz="1600" b="0">
                    <a:solidFill>
                      <a:schemeClr val="bg1"/>
                    </a:solidFill>
                    <a:latin typeface="Calibri" panose="020F0502020204030204" pitchFamily="34" charset="0"/>
                  </a:rPr>
                </a:br>
                <a:r>
                  <a:rPr lang="en-US" sz="1600" b="0">
                    <a:solidFill>
                      <a:schemeClr val="bg1"/>
                    </a:solidFill>
                    <a:latin typeface="Calibri" panose="020F0502020204030204" pitchFamily="34" charset="0"/>
                  </a:rPr>
                  <a:t>12-mo PFS rate, %</a:t>
                </a:r>
              </a:p>
            </p:txBody>
          </p:sp>
          <p:sp>
            <p:nvSpPr>
              <p:cNvPr id="32302" name="TextBox 32301">
                <a:extLst>
                  <a:ext uri="{FF2B5EF4-FFF2-40B4-BE49-F238E27FC236}">
                    <a16:creationId xmlns:a16="http://schemas.microsoft.com/office/drawing/2014/main" id="{0933533C-57D3-6732-0259-94E39D8637EE}"/>
                  </a:ext>
                </a:extLst>
              </p:cNvPr>
              <p:cNvSpPr txBox="1"/>
              <p:nvPr/>
            </p:nvSpPr>
            <p:spPr bwMode="auto">
              <a:xfrm>
                <a:off x="10261719" y="2047200"/>
                <a:ext cx="565725" cy="105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a:solidFill>
                      <a:schemeClr val="bg1"/>
                    </a:solidFill>
                    <a:latin typeface="Calibri" panose="020F0502020204030204" pitchFamily="34" charset="0"/>
                  </a:rPr>
                  <a:t>2.4</a:t>
                </a:r>
                <a:br>
                  <a:rPr lang="en-US" sz="1600" b="0">
                    <a:solidFill>
                      <a:schemeClr val="bg1"/>
                    </a:solidFill>
                    <a:latin typeface="Calibri" panose="020F0502020204030204" pitchFamily="34" charset="0"/>
                  </a:rPr>
                </a:br>
                <a:r>
                  <a:rPr lang="en-US" sz="1600" b="0">
                    <a:solidFill>
                      <a:schemeClr val="bg1"/>
                    </a:solidFill>
                    <a:latin typeface="Calibri" panose="020F0502020204030204" pitchFamily="34" charset="0"/>
                  </a:rPr>
                  <a:t>16</a:t>
                </a:r>
                <a:br>
                  <a:rPr lang="en-US" sz="1600" b="0">
                    <a:solidFill>
                      <a:schemeClr val="bg1"/>
                    </a:solidFill>
                    <a:latin typeface="Calibri" panose="020F0502020204030204" pitchFamily="34" charset="0"/>
                  </a:rPr>
                </a:br>
                <a:r>
                  <a:rPr lang="en-US" sz="1600" b="0">
                    <a:solidFill>
                      <a:schemeClr val="bg1"/>
                    </a:solidFill>
                    <a:latin typeface="Calibri" panose="020F0502020204030204" pitchFamily="34" charset="0"/>
                  </a:rPr>
                  <a:t>1</a:t>
                </a:r>
              </a:p>
            </p:txBody>
          </p:sp>
          <p:sp>
            <p:nvSpPr>
              <p:cNvPr id="32303" name="TextBox 32302">
                <a:extLst>
                  <a:ext uri="{FF2B5EF4-FFF2-40B4-BE49-F238E27FC236}">
                    <a16:creationId xmlns:a16="http://schemas.microsoft.com/office/drawing/2014/main" id="{42D5BC4C-64B8-462B-73BF-CEE9F8C9217A}"/>
                  </a:ext>
                </a:extLst>
              </p:cNvPr>
              <p:cNvSpPr txBox="1"/>
              <p:nvPr/>
            </p:nvSpPr>
            <p:spPr bwMode="auto">
              <a:xfrm>
                <a:off x="9225762" y="2047200"/>
                <a:ext cx="565725" cy="105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a:solidFill>
                      <a:schemeClr val="bg1"/>
                    </a:solidFill>
                    <a:latin typeface="Calibri" panose="020F0502020204030204" pitchFamily="34" charset="0"/>
                  </a:rPr>
                  <a:t>5.6</a:t>
                </a:r>
                <a:br>
                  <a:rPr lang="en-US" sz="1600" b="0">
                    <a:solidFill>
                      <a:schemeClr val="bg1"/>
                    </a:solidFill>
                    <a:latin typeface="Calibri" panose="020F0502020204030204" pitchFamily="34" charset="0"/>
                  </a:rPr>
                </a:br>
                <a:r>
                  <a:rPr lang="en-US" sz="1600" b="0">
                    <a:solidFill>
                      <a:schemeClr val="bg1"/>
                    </a:solidFill>
                    <a:latin typeface="Calibri" panose="020F0502020204030204" pitchFamily="34" charset="0"/>
                  </a:rPr>
                  <a:t>43</a:t>
                </a:r>
                <a:br>
                  <a:rPr lang="en-US" sz="1600" b="0">
                    <a:solidFill>
                      <a:schemeClr val="bg1"/>
                    </a:solidFill>
                    <a:latin typeface="Calibri" panose="020F0502020204030204" pitchFamily="34" charset="0"/>
                  </a:rPr>
                </a:br>
                <a:r>
                  <a:rPr lang="en-US" sz="1600" b="0">
                    <a:solidFill>
                      <a:schemeClr val="bg1"/>
                    </a:solidFill>
                    <a:latin typeface="Calibri" panose="020F0502020204030204" pitchFamily="34" charset="0"/>
                  </a:rPr>
                  <a:t>16</a:t>
                </a:r>
              </a:p>
            </p:txBody>
          </p:sp>
        </p:grpSp>
        <p:sp>
          <p:nvSpPr>
            <p:cNvPr id="15" name="Freeform 25">
              <a:extLst>
                <a:ext uri="{FF2B5EF4-FFF2-40B4-BE49-F238E27FC236}">
                  <a16:creationId xmlns:a16="http://schemas.microsoft.com/office/drawing/2014/main" id="{0D501110-8227-E942-EF92-ECC5C3FBB204}"/>
                </a:ext>
              </a:extLst>
            </p:cNvPr>
            <p:cNvSpPr/>
            <p:nvPr/>
          </p:nvSpPr>
          <p:spPr bwMode="auto">
            <a:xfrm>
              <a:off x="931696" y="2324012"/>
              <a:ext cx="5286375" cy="2471720"/>
            </a:xfrm>
            <a:custGeom>
              <a:avLst/>
              <a:gdLst>
                <a:gd name="connsiteX0" fmla="*/ 0 w 6730314"/>
                <a:gd name="connsiteY0" fmla="*/ 0 h 3146854"/>
                <a:gd name="connsiteX1" fmla="*/ 0 w 6730314"/>
                <a:gd name="connsiteY1" fmla="*/ 3146854 h 3146854"/>
                <a:gd name="connsiteX2" fmla="*/ 6730314 w 6730314"/>
                <a:gd name="connsiteY2" fmla="*/ 3146854 h 3146854"/>
              </a:gdLst>
              <a:ahLst/>
              <a:cxnLst>
                <a:cxn ang="0">
                  <a:pos x="connsiteX0" y="connsiteY0"/>
                </a:cxn>
                <a:cxn ang="0">
                  <a:pos x="connsiteX1" y="connsiteY1"/>
                </a:cxn>
                <a:cxn ang="0">
                  <a:pos x="connsiteX2" y="connsiteY2"/>
                </a:cxn>
              </a:cxnLst>
              <a:rect l="l" t="t" r="r" b="b"/>
              <a:pathLst>
                <a:path w="6730314" h="3146854">
                  <a:moveTo>
                    <a:pt x="0" y="0"/>
                  </a:moveTo>
                  <a:lnTo>
                    <a:pt x="0" y="3146854"/>
                  </a:lnTo>
                  <a:lnTo>
                    <a:pt x="6730314" y="3146854"/>
                  </a:lnTo>
                </a:path>
              </a:pathLst>
            </a:custGeom>
            <a:noFill/>
            <a:ln w="28575">
              <a:solidFill>
                <a:schemeClr val="bg1"/>
              </a:solidFill>
              <a:miter lim="800000"/>
              <a:headEnd/>
              <a:tailEnd/>
            </a:ln>
          </p:spPr>
          <p:txBody>
            <a:bodyPr rtlCol="0" anchor="ctr"/>
            <a:lstStyle/>
            <a:p>
              <a:pPr algn="ctr"/>
              <a:endParaRPr lang="en-US"/>
            </a:p>
          </p:txBody>
        </p:sp>
        <p:sp>
          <p:nvSpPr>
            <p:cNvPr id="34" name="TextBox 33">
              <a:extLst>
                <a:ext uri="{FF2B5EF4-FFF2-40B4-BE49-F238E27FC236}">
                  <a16:creationId xmlns:a16="http://schemas.microsoft.com/office/drawing/2014/main" id="{85396C3E-2881-597F-2DC2-19E006918152}"/>
                </a:ext>
              </a:extLst>
            </p:cNvPr>
            <p:cNvSpPr txBox="1"/>
            <p:nvPr/>
          </p:nvSpPr>
          <p:spPr bwMode="auto">
            <a:xfrm rot="16200000">
              <a:off x="-770390" y="3419793"/>
              <a:ext cx="2241374" cy="3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Survival Probability (%)</a:t>
              </a:r>
            </a:p>
          </p:txBody>
        </p:sp>
        <p:sp>
          <p:nvSpPr>
            <p:cNvPr id="35" name="TextBox 34">
              <a:extLst>
                <a:ext uri="{FF2B5EF4-FFF2-40B4-BE49-F238E27FC236}">
                  <a16:creationId xmlns:a16="http://schemas.microsoft.com/office/drawing/2014/main" id="{976E1C51-4A43-6E3C-A6EA-8574D926A7B6}"/>
                </a:ext>
              </a:extLst>
            </p:cNvPr>
            <p:cNvSpPr txBox="1"/>
            <p:nvPr/>
          </p:nvSpPr>
          <p:spPr bwMode="auto">
            <a:xfrm>
              <a:off x="3320936" y="5012592"/>
              <a:ext cx="492182" cy="3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a:solidFill>
                    <a:schemeClr val="bg1"/>
                  </a:solidFill>
                  <a:latin typeface="Calibri" panose="020F0502020204030204" pitchFamily="34" charset="0"/>
                </a:rPr>
                <a:t>Mo</a:t>
              </a:r>
            </a:p>
          </p:txBody>
        </p:sp>
        <p:grpSp>
          <p:nvGrpSpPr>
            <p:cNvPr id="36" name="Group 35">
              <a:extLst>
                <a:ext uri="{FF2B5EF4-FFF2-40B4-BE49-F238E27FC236}">
                  <a16:creationId xmlns:a16="http://schemas.microsoft.com/office/drawing/2014/main" id="{716496E5-386A-FA68-50FB-391B236B5B0A}"/>
                </a:ext>
              </a:extLst>
            </p:cNvPr>
            <p:cNvGrpSpPr/>
            <p:nvPr/>
          </p:nvGrpSpPr>
          <p:grpSpPr>
            <a:xfrm>
              <a:off x="533055" y="2281866"/>
              <a:ext cx="390570" cy="2646511"/>
              <a:chOff x="2683376" y="1445628"/>
              <a:chExt cx="497252" cy="3369388"/>
            </a:xfrm>
          </p:grpSpPr>
          <p:sp>
            <p:nvSpPr>
              <p:cNvPr id="32288" name="TextBox 32287">
                <a:extLst>
                  <a:ext uri="{FF2B5EF4-FFF2-40B4-BE49-F238E27FC236}">
                    <a16:creationId xmlns:a16="http://schemas.microsoft.com/office/drawing/2014/main" id="{9CAE0849-AC17-BC4A-FEED-F2E84E18A0E1}"/>
                  </a:ext>
                </a:extLst>
              </p:cNvPr>
              <p:cNvSpPr txBox="1"/>
              <p:nvPr/>
            </p:nvSpPr>
            <p:spPr bwMode="auto">
              <a:xfrm>
                <a:off x="2683376" y="1445628"/>
                <a:ext cx="4972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a:solidFill>
                      <a:schemeClr val="bg1"/>
                    </a:solidFill>
                    <a:latin typeface="Calibri" panose="020F0502020204030204" pitchFamily="34" charset="0"/>
                  </a:rPr>
                  <a:t>100</a:t>
                </a:r>
              </a:p>
            </p:txBody>
          </p:sp>
          <p:sp>
            <p:nvSpPr>
              <p:cNvPr id="32289" name="TextBox 32288">
                <a:extLst>
                  <a:ext uri="{FF2B5EF4-FFF2-40B4-BE49-F238E27FC236}">
                    <a16:creationId xmlns:a16="http://schemas.microsoft.com/office/drawing/2014/main" id="{89054BE5-95B9-FFB0-FC94-F3E0B66F69A3}"/>
                  </a:ext>
                </a:extLst>
              </p:cNvPr>
              <p:cNvSpPr txBox="1"/>
              <p:nvPr/>
            </p:nvSpPr>
            <p:spPr bwMode="auto">
              <a:xfrm>
                <a:off x="2787572" y="265796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a:solidFill>
                      <a:schemeClr val="bg1"/>
                    </a:solidFill>
                    <a:latin typeface="Calibri" panose="020F0502020204030204" pitchFamily="34" charset="0"/>
                  </a:rPr>
                  <a:t>60</a:t>
                </a:r>
              </a:p>
            </p:txBody>
          </p:sp>
          <p:sp>
            <p:nvSpPr>
              <p:cNvPr id="32290" name="TextBox 32289">
                <a:extLst>
                  <a:ext uri="{FF2B5EF4-FFF2-40B4-BE49-F238E27FC236}">
                    <a16:creationId xmlns:a16="http://schemas.microsoft.com/office/drawing/2014/main" id="{B0026B9D-A119-5846-8B83-41BBD4824FA8}"/>
                  </a:ext>
                </a:extLst>
              </p:cNvPr>
              <p:cNvSpPr txBox="1"/>
              <p:nvPr/>
            </p:nvSpPr>
            <p:spPr bwMode="auto">
              <a:xfrm>
                <a:off x="2787572" y="2051795"/>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a:solidFill>
                      <a:schemeClr val="bg1"/>
                    </a:solidFill>
                    <a:latin typeface="Calibri" panose="020F0502020204030204" pitchFamily="34" charset="0"/>
                  </a:rPr>
                  <a:t>80</a:t>
                </a:r>
              </a:p>
            </p:txBody>
          </p:sp>
          <p:sp>
            <p:nvSpPr>
              <p:cNvPr id="32291" name="TextBox 32290">
                <a:extLst>
                  <a:ext uri="{FF2B5EF4-FFF2-40B4-BE49-F238E27FC236}">
                    <a16:creationId xmlns:a16="http://schemas.microsoft.com/office/drawing/2014/main" id="{701537F7-63DB-E8DB-0C59-D42DEE5967F3}"/>
                  </a:ext>
                </a:extLst>
              </p:cNvPr>
              <p:cNvSpPr txBox="1"/>
              <p:nvPr/>
            </p:nvSpPr>
            <p:spPr bwMode="auto">
              <a:xfrm>
                <a:off x="2787572" y="3264129"/>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a:solidFill>
                      <a:schemeClr val="bg1"/>
                    </a:solidFill>
                    <a:latin typeface="Calibri" panose="020F0502020204030204" pitchFamily="34" charset="0"/>
                  </a:rPr>
                  <a:t>40</a:t>
                </a:r>
              </a:p>
            </p:txBody>
          </p:sp>
          <p:sp>
            <p:nvSpPr>
              <p:cNvPr id="32292" name="TextBox 32291">
                <a:extLst>
                  <a:ext uri="{FF2B5EF4-FFF2-40B4-BE49-F238E27FC236}">
                    <a16:creationId xmlns:a16="http://schemas.microsoft.com/office/drawing/2014/main" id="{89C6AE47-B25E-5EC3-DDC2-2653AE74E0C8}"/>
                  </a:ext>
                </a:extLst>
              </p:cNvPr>
              <p:cNvSpPr txBox="1"/>
              <p:nvPr/>
            </p:nvSpPr>
            <p:spPr bwMode="auto">
              <a:xfrm>
                <a:off x="2891767" y="4476462"/>
                <a:ext cx="2888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a:solidFill>
                      <a:schemeClr val="bg1"/>
                    </a:solidFill>
                    <a:latin typeface="Calibri" panose="020F0502020204030204" pitchFamily="34" charset="0"/>
                  </a:rPr>
                  <a:t>0</a:t>
                </a:r>
              </a:p>
            </p:txBody>
          </p:sp>
          <p:sp>
            <p:nvSpPr>
              <p:cNvPr id="32293" name="TextBox 32292">
                <a:extLst>
                  <a:ext uri="{FF2B5EF4-FFF2-40B4-BE49-F238E27FC236}">
                    <a16:creationId xmlns:a16="http://schemas.microsoft.com/office/drawing/2014/main" id="{C55B8486-7258-08F9-9930-DB7DE3EF53F1}"/>
                  </a:ext>
                </a:extLst>
              </p:cNvPr>
              <p:cNvSpPr txBox="1"/>
              <p:nvPr/>
            </p:nvSpPr>
            <p:spPr bwMode="auto">
              <a:xfrm>
                <a:off x="2787572" y="3870296"/>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a:solidFill>
                      <a:schemeClr val="bg1"/>
                    </a:solidFill>
                    <a:latin typeface="Calibri" panose="020F0502020204030204" pitchFamily="34" charset="0"/>
                  </a:rPr>
                  <a:t>20</a:t>
                </a:r>
              </a:p>
            </p:txBody>
          </p:sp>
        </p:grpSp>
        <p:sp>
          <p:nvSpPr>
            <p:cNvPr id="40" name="TextBox 39">
              <a:extLst>
                <a:ext uri="{FF2B5EF4-FFF2-40B4-BE49-F238E27FC236}">
                  <a16:creationId xmlns:a16="http://schemas.microsoft.com/office/drawing/2014/main" id="{47399833-8C8B-4624-B166-3E6E8388B4B7}"/>
                </a:ext>
              </a:extLst>
            </p:cNvPr>
            <p:cNvSpPr txBox="1"/>
            <p:nvPr/>
          </p:nvSpPr>
          <p:spPr bwMode="auto">
            <a:xfrm>
              <a:off x="1406532" y="4815422"/>
              <a:ext cx="216816"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2</a:t>
              </a:r>
            </a:p>
          </p:txBody>
        </p:sp>
        <p:sp>
          <p:nvSpPr>
            <p:cNvPr id="48" name="TextBox 47">
              <a:extLst>
                <a:ext uri="{FF2B5EF4-FFF2-40B4-BE49-F238E27FC236}">
                  <a16:creationId xmlns:a16="http://schemas.microsoft.com/office/drawing/2014/main" id="{0052D89D-1195-4F18-EDDC-0400A7428512}"/>
                </a:ext>
              </a:extLst>
            </p:cNvPr>
            <p:cNvSpPr txBox="1"/>
            <p:nvPr/>
          </p:nvSpPr>
          <p:spPr bwMode="auto">
            <a:xfrm>
              <a:off x="821853" y="4815422"/>
              <a:ext cx="216816"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0</a:t>
              </a:r>
            </a:p>
          </p:txBody>
        </p:sp>
        <p:sp>
          <p:nvSpPr>
            <p:cNvPr id="55" name="TextBox 54">
              <a:extLst>
                <a:ext uri="{FF2B5EF4-FFF2-40B4-BE49-F238E27FC236}">
                  <a16:creationId xmlns:a16="http://schemas.microsoft.com/office/drawing/2014/main" id="{17991766-4D77-4C3D-613B-5D9F25E26A08}"/>
                </a:ext>
              </a:extLst>
            </p:cNvPr>
            <p:cNvSpPr txBox="1"/>
            <p:nvPr/>
          </p:nvSpPr>
          <p:spPr bwMode="auto">
            <a:xfrm>
              <a:off x="1114616" y="4815422"/>
              <a:ext cx="216816"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a:t>
              </a:r>
            </a:p>
          </p:txBody>
        </p:sp>
        <p:grpSp>
          <p:nvGrpSpPr>
            <p:cNvPr id="56" name="Group 55">
              <a:extLst>
                <a:ext uri="{FF2B5EF4-FFF2-40B4-BE49-F238E27FC236}">
                  <a16:creationId xmlns:a16="http://schemas.microsoft.com/office/drawing/2014/main" id="{03056FCA-2573-0F52-3D7C-A0E95E79C636}"/>
                </a:ext>
              </a:extLst>
            </p:cNvPr>
            <p:cNvGrpSpPr/>
            <p:nvPr/>
          </p:nvGrpSpPr>
          <p:grpSpPr>
            <a:xfrm>
              <a:off x="878849" y="2412033"/>
              <a:ext cx="50276" cy="2383698"/>
              <a:chOff x="3349011" y="1611350"/>
              <a:chExt cx="64008" cy="3034790"/>
            </a:xfrm>
          </p:grpSpPr>
          <p:cxnSp>
            <p:nvCxnSpPr>
              <p:cNvPr id="32282" name="Straight Connector 32281">
                <a:extLst>
                  <a:ext uri="{FF2B5EF4-FFF2-40B4-BE49-F238E27FC236}">
                    <a16:creationId xmlns:a16="http://schemas.microsoft.com/office/drawing/2014/main" id="{F60C6BCD-9430-EA36-3B9A-79FB86ECBDFF}"/>
                  </a:ext>
                </a:extLst>
              </p:cNvPr>
              <p:cNvCxnSpPr>
                <a:cxnSpLocks/>
              </p:cNvCxnSpPr>
              <p:nvPr/>
            </p:nvCxnSpPr>
            <p:spPr bwMode="auto">
              <a:xfrm>
                <a:off x="3349011" y="161135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83" name="Straight Connector 32282">
                <a:extLst>
                  <a:ext uri="{FF2B5EF4-FFF2-40B4-BE49-F238E27FC236}">
                    <a16:creationId xmlns:a16="http://schemas.microsoft.com/office/drawing/2014/main" id="{50DD8E44-B834-FB1B-B560-1CEF2266DC95}"/>
                  </a:ext>
                </a:extLst>
              </p:cNvPr>
              <p:cNvCxnSpPr>
                <a:cxnSpLocks/>
              </p:cNvCxnSpPr>
              <p:nvPr/>
            </p:nvCxnSpPr>
            <p:spPr bwMode="auto">
              <a:xfrm>
                <a:off x="3349011" y="2218308"/>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84" name="Straight Connector 32283">
                <a:extLst>
                  <a:ext uri="{FF2B5EF4-FFF2-40B4-BE49-F238E27FC236}">
                    <a16:creationId xmlns:a16="http://schemas.microsoft.com/office/drawing/2014/main" id="{9E9FF1AF-ECD0-9653-F50B-6DA09510148F}"/>
                  </a:ext>
                </a:extLst>
              </p:cNvPr>
              <p:cNvCxnSpPr>
                <a:cxnSpLocks/>
              </p:cNvCxnSpPr>
              <p:nvPr/>
            </p:nvCxnSpPr>
            <p:spPr bwMode="auto">
              <a:xfrm>
                <a:off x="3349011" y="282526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85" name="Straight Connector 32284">
                <a:extLst>
                  <a:ext uri="{FF2B5EF4-FFF2-40B4-BE49-F238E27FC236}">
                    <a16:creationId xmlns:a16="http://schemas.microsoft.com/office/drawing/2014/main" id="{619684E2-334C-09E0-E24E-ACE04FF547E2}"/>
                  </a:ext>
                </a:extLst>
              </p:cNvPr>
              <p:cNvCxnSpPr>
                <a:cxnSpLocks/>
              </p:cNvCxnSpPr>
              <p:nvPr/>
            </p:nvCxnSpPr>
            <p:spPr bwMode="auto">
              <a:xfrm>
                <a:off x="3349011" y="343222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86" name="Straight Connector 32285">
                <a:extLst>
                  <a:ext uri="{FF2B5EF4-FFF2-40B4-BE49-F238E27FC236}">
                    <a16:creationId xmlns:a16="http://schemas.microsoft.com/office/drawing/2014/main" id="{4E851226-C9AF-0D43-A0D2-ECFA1B0B6DAB}"/>
                  </a:ext>
                </a:extLst>
              </p:cNvPr>
              <p:cNvCxnSpPr>
                <a:cxnSpLocks/>
              </p:cNvCxnSpPr>
              <p:nvPr/>
            </p:nvCxnSpPr>
            <p:spPr bwMode="auto">
              <a:xfrm>
                <a:off x="3349011" y="403918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87" name="Straight Connector 32286">
                <a:extLst>
                  <a:ext uri="{FF2B5EF4-FFF2-40B4-BE49-F238E27FC236}">
                    <a16:creationId xmlns:a16="http://schemas.microsoft.com/office/drawing/2014/main" id="{2EFABAB3-998F-3230-3B65-A79458D9E3B0}"/>
                  </a:ext>
                </a:extLst>
              </p:cNvPr>
              <p:cNvCxnSpPr>
                <a:cxnSpLocks/>
              </p:cNvCxnSpPr>
              <p:nvPr/>
            </p:nvCxnSpPr>
            <p:spPr bwMode="auto">
              <a:xfrm>
                <a:off x="3349011" y="4646140"/>
                <a:ext cx="64008" cy="0"/>
              </a:xfrm>
              <a:prstGeom prst="line">
                <a:avLst/>
              </a:prstGeom>
              <a:noFill/>
              <a:ln w="28575" cap="flat" cmpd="sng" algn="ctr">
                <a:solidFill>
                  <a:schemeClr val="bg1"/>
                </a:solidFill>
                <a:prstDash val="solid"/>
                <a:round/>
                <a:headEnd type="none" w="med" len="med"/>
                <a:tailEnd type="none" w="med" len="med"/>
              </a:ln>
              <a:effectLst/>
            </p:spPr>
          </p:cxnSp>
        </p:grpSp>
        <p:grpSp>
          <p:nvGrpSpPr>
            <p:cNvPr id="57" name="Group 56">
              <a:extLst>
                <a:ext uri="{FF2B5EF4-FFF2-40B4-BE49-F238E27FC236}">
                  <a16:creationId xmlns:a16="http://schemas.microsoft.com/office/drawing/2014/main" id="{8511F803-AE5F-1E9C-5E14-06CA1A51A4ED}"/>
                </a:ext>
              </a:extLst>
            </p:cNvPr>
            <p:cNvGrpSpPr/>
            <p:nvPr/>
          </p:nvGrpSpPr>
          <p:grpSpPr>
            <a:xfrm>
              <a:off x="931207" y="4802551"/>
              <a:ext cx="5241682" cy="50276"/>
              <a:chOff x="3393366" y="4654822"/>
              <a:chExt cx="6673413" cy="64009"/>
            </a:xfrm>
          </p:grpSpPr>
          <p:cxnSp>
            <p:nvCxnSpPr>
              <p:cNvPr id="32263" name="Straight Connector 32262">
                <a:extLst>
                  <a:ext uri="{FF2B5EF4-FFF2-40B4-BE49-F238E27FC236}">
                    <a16:creationId xmlns:a16="http://schemas.microsoft.com/office/drawing/2014/main" id="{956A2BFC-A0C8-C511-F2C0-34852B785F8F}"/>
                  </a:ext>
                </a:extLst>
              </p:cNvPr>
              <p:cNvCxnSpPr>
                <a:cxnSpLocks/>
              </p:cNvCxnSpPr>
              <p:nvPr/>
            </p:nvCxnSpPr>
            <p:spPr bwMode="auto">
              <a:xfrm rot="16200000">
                <a:off x="3361362" y="468682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64" name="Straight Connector 32263">
                <a:extLst>
                  <a:ext uri="{FF2B5EF4-FFF2-40B4-BE49-F238E27FC236}">
                    <a16:creationId xmlns:a16="http://schemas.microsoft.com/office/drawing/2014/main" id="{6480A2E9-FC5B-79F1-42B5-215BA4B7D782}"/>
                  </a:ext>
                </a:extLst>
              </p:cNvPr>
              <p:cNvCxnSpPr>
                <a:cxnSpLocks/>
              </p:cNvCxnSpPr>
              <p:nvPr/>
            </p:nvCxnSpPr>
            <p:spPr bwMode="auto">
              <a:xfrm rot="16200000">
                <a:off x="3732107"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65" name="Straight Connector 32264">
                <a:extLst>
                  <a:ext uri="{FF2B5EF4-FFF2-40B4-BE49-F238E27FC236}">
                    <a16:creationId xmlns:a16="http://schemas.microsoft.com/office/drawing/2014/main" id="{1383E919-8F86-F461-848C-3F11172876BC}"/>
                  </a:ext>
                </a:extLst>
              </p:cNvPr>
              <p:cNvCxnSpPr>
                <a:cxnSpLocks/>
              </p:cNvCxnSpPr>
              <p:nvPr/>
            </p:nvCxnSpPr>
            <p:spPr bwMode="auto">
              <a:xfrm rot="16200000">
                <a:off x="4102852"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66" name="Straight Connector 32265">
                <a:extLst>
                  <a:ext uri="{FF2B5EF4-FFF2-40B4-BE49-F238E27FC236}">
                    <a16:creationId xmlns:a16="http://schemas.microsoft.com/office/drawing/2014/main" id="{FA916F71-352E-C67B-564B-ED62277C210E}"/>
                  </a:ext>
                </a:extLst>
              </p:cNvPr>
              <p:cNvCxnSpPr>
                <a:cxnSpLocks/>
              </p:cNvCxnSpPr>
              <p:nvPr/>
            </p:nvCxnSpPr>
            <p:spPr bwMode="auto">
              <a:xfrm rot="16200000">
                <a:off x="4473597"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67" name="Straight Connector 32266">
                <a:extLst>
                  <a:ext uri="{FF2B5EF4-FFF2-40B4-BE49-F238E27FC236}">
                    <a16:creationId xmlns:a16="http://schemas.microsoft.com/office/drawing/2014/main" id="{54557D44-4187-06AC-DD32-C5D04CD8EC3D}"/>
                  </a:ext>
                </a:extLst>
              </p:cNvPr>
              <p:cNvCxnSpPr>
                <a:cxnSpLocks/>
              </p:cNvCxnSpPr>
              <p:nvPr/>
            </p:nvCxnSpPr>
            <p:spPr bwMode="auto">
              <a:xfrm rot="16200000">
                <a:off x="4844342"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68" name="Straight Connector 32267">
                <a:extLst>
                  <a:ext uri="{FF2B5EF4-FFF2-40B4-BE49-F238E27FC236}">
                    <a16:creationId xmlns:a16="http://schemas.microsoft.com/office/drawing/2014/main" id="{68345B2F-CAEA-7A58-B403-2A4001475476}"/>
                  </a:ext>
                </a:extLst>
              </p:cNvPr>
              <p:cNvCxnSpPr>
                <a:cxnSpLocks/>
              </p:cNvCxnSpPr>
              <p:nvPr/>
            </p:nvCxnSpPr>
            <p:spPr bwMode="auto">
              <a:xfrm rot="16200000">
                <a:off x="5215087"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69" name="Straight Connector 32268">
                <a:extLst>
                  <a:ext uri="{FF2B5EF4-FFF2-40B4-BE49-F238E27FC236}">
                    <a16:creationId xmlns:a16="http://schemas.microsoft.com/office/drawing/2014/main" id="{42A26FE9-2018-E2F8-0F71-FB030206A6F1}"/>
                  </a:ext>
                </a:extLst>
              </p:cNvPr>
              <p:cNvCxnSpPr>
                <a:cxnSpLocks/>
              </p:cNvCxnSpPr>
              <p:nvPr/>
            </p:nvCxnSpPr>
            <p:spPr bwMode="auto">
              <a:xfrm rot="16200000">
                <a:off x="5585832"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70" name="Straight Connector 32269">
                <a:extLst>
                  <a:ext uri="{FF2B5EF4-FFF2-40B4-BE49-F238E27FC236}">
                    <a16:creationId xmlns:a16="http://schemas.microsoft.com/office/drawing/2014/main" id="{5D332F3F-F917-12B4-68C7-116EF179B230}"/>
                  </a:ext>
                </a:extLst>
              </p:cNvPr>
              <p:cNvCxnSpPr>
                <a:cxnSpLocks/>
              </p:cNvCxnSpPr>
              <p:nvPr/>
            </p:nvCxnSpPr>
            <p:spPr bwMode="auto">
              <a:xfrm rot="16200000">
                <a:off x="5956577"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71" name="Straight Connector 32270">
                <a:extLst>
                  <a:ext uri="{FF2B5EF4-FFF2-40B4-BE49-F238E27FC236}">
                    <a16:creationId xmlns:a16="http://schemas.microsoft.com/office/drawing/2014/main" id="{C8DFFBCF-92E0-94DC-D603-DFA97E8B08FC}"/>
                  </a:ext>
                </a:extLst>
              </p:cNvPr>
              <p:cNvCxnSpPr>
                <a:cxnSpLocks/>
              </p:cNvCxnSpPr>
              <p:nvPr/>
            </p:nvCxnSpPr>
            <p:spPr bwMode="auto">
              <a:xfrm rot="16200000">
                <a:off x="6327322"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72" name="Straight Connector 32271">
                <a:extLst>
                  <a:ext uri="{FF2B5EF4-FFF2-40B4-BE49-F238E27FC236}">
                    <a16:creationId xmlns:a16="http://schemas.microsoft.com/office/drawing/2014/main" id="{6E02E4D0-2FF9-8DB3-FAAF-D3F5D9C1A53F}"/>
                  </a:ext>
                </a:extLst>
              </p:cNvPr>
              <p:cNvCxnSpPr>
                <a:cxnSpLocks/>
              </p:cNvCxnSpPr>
              <p:nvPr/>
            </p:nvCxnSpPr>
            <p:spPr bwMode="auto">
              <a:xfrm rot="16200000">
                <a:off x="6698067"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73" name="Straight Connector 32272">
                <a:extLst>
                  <a:ext uri="{FF2B5EF4-FFF2-40B4-BE49-F238E27FC236}">
                    <a16:creationId xmlns:a16="http://schemas.microsoft.com/office/drawing/2014/main" id="{37D751BA-9A36-5F77-CDA5-AE0CCED0E61B}"/>
                  </a:ext>
                </a:extLst>
              </p:cNvPr>
              <p:cNvCxnSpPr>
                <a:cxnSpLocks/>
              </p:cNvCxnSpPr>
              <p:nvPr/>
            </p:nvCxnSpPr>
            <p:spPr bwMode="auto">
              <a:xfrm rot="16200000">
                <a:off x="7068812"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74" name="Straight Connector 32273">
                <a:extLst>
                  <a:ext uri="{FF2B5EF4-FFF2-40B4-BE49-F238E27FC236}">
                    <a16:creationId xmlns:a16="http://schemas.microsoft.com/office/drawing/2014/main" id="{7B0672E8-5580-C06D-CF11-AB98DC8F7275}"/>
                  </a:ext>
                </a:extLst>
              </p:cNvPr>
              <p:cNvCxnSpPr>
                <a:cxnSpLocks/>
              </p:cNvCxnSpPr>
              <p:nvPr/>
            </p:nvCxnSpPr>
            <p:spPr bwMode="auto">
              <a:xfrm rot="16200000">
                <a:off x="7439557"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75" name="Straight Connector 32274">
                <a:extLst>
                  <a:ext uri="{FF2B5EF4-FFF2-40B4-BE49-F238E27FC236}">
                    <a16:creationId xmlns:a16="http://schemas.microsoft.com/office/drawing/2014/main" id="{52C27A81-DB8F-6FAE-5D35-021F314A1FF6}"/>
                  </a:ext>
                </a:extLst>
              </p:cNvPr>
              <p:cNvCxnSpPr>
                <a:cxnSpLocks/>
              </p:cNvCxnSpPr>
              <p:nvPr/>
            </p:nvCxnSpPr>
            <p:spPr bwMode="auto">
              <a:xfrm rot="16200000">
                <a:off x="7810302"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76" name="Straight Connector 32275">
                <a:extLst>
                  <a:ext uri="{FF2B5EF4-FFF2-40B4-BE49-F238E27FC236}">
                    <a16:creationId xmlns:a16="http://schemas.microsoft.com/office/drawing/2014/main" id="{20EE887E-DFAA-A17D-5340-7812CFDBAAED}"/>
                  </a:ext>
                </a:extLst>
              </p:cNvPr>
              <p:cNvCxnSpPr>
                <a:cxnSpLocks/>
              </p:cNvCxnSpPr>
              <p:nvPr/>
            </p:nvCxnSpPr>
            <p:spPr bwMode="auto">
              <a:xfrm rot="16200000">
                <a:off x="8181047"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77" name="Straight Connector 32276">
                <a:extLst>
                  <a:ext uri="{FF2B5EF4-FFF2-40B4-BE49-F238E27FC236}">
                    <a16:creationId xmlns:a16="http://schemas.microsoft.com/office/drawing/2014/main" id="{B93CC6C9-A72D-FEAB-57F2-2E2C25BE8BA9}"/>
                  </a:ext>
                </a:extLst>
              </p:cNvPr>
              <p:cNvCxnSpPr>
                <a:cxnSpLocks/>
              </p:cNvCxnSpPr>
              <p:nvPr/>
            </p:nvCxnSpPr>
            <p:spPr bwMode="auto">
              <a:xfrm rot="16200000">
                <a:off x="8551792" y="46868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78" name="Straight Connector 32277">
                <a:extLst>
                  <a:ext uri="{FF2B5EF4-FFF2-40B4-BE49-F238E27FC236}">
                    <a16:creationId xmlns:a16="http://schemas.microsoft.com/office/drawing/2014/main" id="{AC20E557-464B-BCE4-C2CA-D1BF9DEB43B0}"/>
                  </a:ext>
                </a:extLst>
              </p:cNvPr>
              <p:cNvCxnSpPr>
                <a:cxnSpLocks/>
              </p:cNvCxnSpPr>
              <p:nvPr/>
            </p:nvCxnSpPr>
            <p:spPr bwMode="auto">
              <a:xfrm rot="16200000">
                <a:off x="8922537" y="468682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79" name="Straight Connector 32278">
                <a:extLst>
                  <a:ext uri="{FF2B5EF4-FFF2-40B4-BE49-F238E27FC236}">
                    <a16:creationId xmlns:a16="http://schemas.microsoft.com/office/drawing/2014/main" id="{B674121E-B8D4-B5D3-3DE3-B51B047D969C}"/>
                  </a:ext>
                </a:extLst>
              </p:cNvPr>
              <p:cNvCxnSpPr>
                <a:cxnSpLocks/>
              </p:cNvCxnSpPr>
              <p:nvPr/>
            </p:nvCxnSpPr>
            <p:spPr bwMode="auto">
              <a:xfrm rot="16200000">
                <a:off x="9293282" y="468682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80" name="Straight Connector 32279">
                <a:extLst>
                  <a:ext uri="{FF2B5EF4-FFF2-40B4-BE49-F238E27FC236}">
                    <a16:creationId xmlns:a16="http://schemas.microsoft.com/office/drawing/2014/main" id="{B07B1059-80EE-E891-1B12-59008049CB08}"/>
                  </a:ext>
                </a:extLst>
              </p:cNvPr>
              <p:cNvCxnSpPr>
                <a:cxnSpLocks/>
              </p:cNvCxnSpPr>
              <p:nvPr/>
            </p:nvCxnSpPr>
            <p:spPr bwMode="auto">
              <a:xfrm rot="16200000">
                <a:off x="9664027" y="468682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281" name="Straight Connector 32280">
                <a:extLst>
                  <a:ext uri="{FF2B5EF4-FFF2-40B4-BE49-F238E27FC236}">
                    <a16:creationId xmlns:a16="http://schemas.microsoft.com/office/drawing/2014/main" id="{C12DDE4F-F8BF-B4F2-AB18-AE616411E9B1}"/>
                  </a:ext>
                </a:extLst>
              </p:cNvPr>
              <p:cNvCxnSpPr>
                <a:cxnSpLocks/>
              </p:cNvCxnSpPr>
              <p:nvPr/>
            </p:nvCxnSpPr>
            <p:spPr bwMode="auto">
              <a:xfrm rot="16200000">
                <a:off x="10034775" y="4686826"/>
                <a:ext cx="64008" cy="0"/>
              </a:xfrm>
              <a:prstGeom prst="line">
                <a:avLst/>
              </a:prstGeom>
              <a:noFill/>
              <a:ln w="28575" cap="flat" cmpd="sng" algn="ctr">
                <a:solidFill>
                  <a:schemeClr val="bg1"/>
                </a:solidFill>
                <a:prstDash val="solid"/>
                <a:round/>
                <a:headEnd type="none" w="med" len="med"/>
                <a:tailEnd type="none" w="med" len="med"/>
              </a:ln>
              <a:effectLst/>
            </p:spPr>
          </p:cxnSp>
        </p:grpSp>
        <p:sp>
          <p:nvSpPr>
            <p:cNvPr id="58" name="TextBox 57">
              <a:extLst>
                <a:ext uri="{FF2B5EF4-FFF2-40B4-BE49-F238E27FC236}">
                  <a16:creationId xmlns:a16="http://schemas.microsoft.com/office/drawing/2014/main" id="{AB1D8D5B-3E58-0B22-46C5-632EB50F504E}"/>
                </a:ext>
              </a:extLst>
            </p:cNvPr>
            <p:cNvSpPr txBox="1"/>
            <p:nvPr/>
          </p:nvSpPr>
          <p:spPr bwMode="auto">
            <a:xfrm>
              <a:off x="2277639" y="4815422"/>
              <a:ext cx="216816"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5</a:t>
              </a:r>
            </a:p>
          </p:txBody>
        </p:sp>
        <p:sp>
          <p:nvSpPr>
            <p:cNvPr id="59" name="TextBox 58">
              <a:extLst>
                <a:ext uri="{FF2B5EF4-FFF2-40B4-BE49-F238E27FC236}">
                  <a16:creationId xmlns:a16="http://schemas.microsoft.com/office/drawing/2014/main" id="{D8D96132-328D-02E9-9D02-A3CC43514DBD}"/>
                </a:ext>
              </a:extLst>
            </p:cNvPr>
            <p:cNvSpPr txBox="1"/>
            <p:nvPr/>
          </p:nvSpPr>
          <p:spPr bwMode="auto">
            <a:xfrm>
              <a:off x="1696802" y="4815422"/>
              <a:ext cx="216816"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3</a:t>
              </a:r>
            </a:p>
          </p:txBody>
        </p:sp>
        <p:sp>
          <p:nvSpPr>
            <p:cNvPr id="60" name="TextBox 59">
              <a:extLst>
                <a:ext uri="{FF2B5EF4-FFF2-40B4-BE49-F238E27FC236}">
                  <a16:creationId xmlns:a16="http://schemas.microsoft.com/office/drawing/2014/main" id="{6E357CC0-519C-F5F3-62B4-CFF713D45062}"/>
                </a:ext>
              </a:extLst>
            </p:cNvPr>
            <p:cNvSpPr txBox="1"/>
            <p:nvPr/>
          </p:nvSpPr>
          <p:spPr bwMode="auto">
            <a:xfrm>
              <a:off x="1987370" y="4815422"/>
              <a:ext cx="216816"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4</a:t>
              </a:r>
            </a:p>
          </p:txBody>
        </p:sp>
        <p:sp>
          <p:nvSpPr>
            <p:cNvPr id="31814" name="TextBox 31813">
              <a:extLst>
                <a:ext uri="{FF2B5EF4-FFF2-40B4-BE49-F238E27FC236}">
                  <a16:creationId xmlns:a16="http://schemas.microsoft.com/office/drawing/2014/main" id="{CDAE9B46-4B6D-8246-BF47-56844CA32464}"/>
                </a:ext>
              </a:extLst>
            </p:cNvPr>
            <p:cNvSpPr txBox="1"/>
            <p:nvPr/>
          </p:nvSpPr>
          <p:spPr bwMode="auto">
            <a:xfrm>
              <a:off x="3151102" y="4815422"/>
              <a:ext cx="216816"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8</a:t>
              </a:r>
            </a:p>
          </p:txBody>
        </p:sp>
        <p:sp>
          <p:nvSpPr>
            <p:cNvPr id="31815" name="TextBox 31814">
              <a:extLst>
                <a:ext uri="{FF2B5EF4-FFF2-40B4-BE49-F238E27FC236}">
                  <a16:creationId xmlns:a16="http://schemas.microsoft.com/office/drawing/2014/main" id="{6840F365-C4B4-6902-E1BE-E5894B2DDCC9}"/>
                </a:ext>
              </a:extLst>
            </p:cNvPr>
            <p:cNvSpPr txBox="1"/>
            <p:nvPr/>
          </p:nvSpPr>
          <p:spPr bwMode="auto">
            <a:xfrm>
              <a:off x="2569555" y="4815422"/>
              <a:ext cx="216816"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6</a:t>
              </a:r>
            </a:p>
          </p:txBody>
        </p:sp>
        <p:sp>
          <p:nvSpPr>
            <p:cNvPr id="31816" name="TextBox 31815">
              <a:extLst>
                <a:ext uri="{FF2B5EF4-FFF2-40B4-BE49-F238E27FC236}">
                  <a16:creationId xmlns:a16="http://schemas.microsoft.com/office/drawing/2014/main" id="{B0808031-A075-7BE1-CDA2-5F37713B5F06}"/>
                </a:ext>
              </a:extLst>
            </p:cNvPr>
            <p:cNvSpPr txBox="1"/>
            <p:nvPr/>
          </p:nvSpPr>
          <p:spPr bwMode="auto">
            <a:xfrm>
              <a:off x="2859825" y="4815422"/>
              <a:ext cx="216816"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7</a:t>
              </a:r>
            </a:p>
          </p:txBody>
        </p:sp>
        <p:sp>
          <p:nvSpPr>
            <p:cNvPr id="31817" name="TextBox 31816">
              <a:extLst>
                <a:ext uri="{FF2B5EF4-FFF2-40B4-BE49-F238E27FC236}">
                  <a16:creationId xmlns:a16="http://schemas.microsoft.com/office/drawing/2014/main" id="{1170178C-87D8-4C5B-A31A-CBD0A48682EE}"/>
                </a:ext>
              </a:extLst>
            </p:cNvPr>
            <p:cNvSpPr txBox="1"/>
            <p:nvPr/>
          </p:nvSpPr>
          <p:spPr bwMode="auto">
            <a:xfrm>
              <a:off x="3987674" y="4815422"/>
              <a:ext cx="288583"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11</a:t>
              </a:r>
            </a:p>
          </p:txBody>
        </p:sp>
        <p:sp>
          <p:nvSpPr>
            <p:cNvPr id="31818" name="TextBox 31817">
              <a:extLst>
                <a:ext uri="{FF2B5EF4-FFF2-40B4-BE49-F238E27FC236}">
                  <a16:creationId xmlns:a16="http://schemas.microsoft.com/office/drawing/2014/main" id="{C9466A07-B6B8-0A76-591C-2CBF60886922}"/>
                </a:ext>
              </a:extLst>
            </p:cNvPr>
            <p:cNvSpPr txBox="1"/>
            <p:nvPr/>
          </p:nvSpPr>
          <p:spPr bwMode="auto">
            <a:xfrm>
              <a:off x="3443865" y="4815422"/>
              <a:ext cx="216816"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9</a:t>
              </a:r>
            </a:p>
          </p:txBody>
        </p:sp>
        <p:sp>
          <p:nvSpPr>
            <p:cNvPr id="31819" name="TextBox 31818">
              <a:extLst>
                <a:ext uri="{FF2B5EF4-FFF2-40B4-BE49-F238E27FC236}">
                  <a16:creationId xmlns:a16="http://schemas.microsoft.com/office/drawing/2014/main" id="{C7722F66-667E-B0B0-07D8-45A71A8CCAE7}"/>
                </a:ext>
              </a:extLst>
            </p:cNvPr>
            <p:cNvSpPr txBox="1"/>
            <p:nvPr/>
          </p:nvSpPr>
          <p:spPr bwMode="auto">
            <a:xfrm>
              <a:off x="3699898" y="4815422"/>
              <a:ext cx="288583"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10</a:t>
              </a:r>
            </a:p>
          </p:txBody>
        </p:sp>
        <p:sp>
          <p:nvSpPr>
            <p:cNvPr id="32098" name="TextBox 32097">
              <a:extLst>
                <a:ext uri="{FF2B5EF4-FFF2-40B4-BE49-F238E27FC236}">
                  <a16:creationId xmlns:a16="http://schemas.microsoft.com/office/drawing/2014/main" id="{4F909137-9CEB-E5C3-8988-6F836D00ED46}"/>
                </a:ext>
              </a:extLst>
            </p:cNvPr>
            <p:cNvSpPr txBox="1"/>
            <p:nvPr/>
          </p:nvSpPr>
          <p:spPr bwMode="auto">
            <a:xfrm>
              <a:off x="4864451" y="4815422"/>
              <a:ext cx="288583"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14</a:t>
              </a:r>
            </a:p>
          </p:txBody>
        </p:sp>
        <p:sp>
          <p:nvSpPr>
            <p:cNvPr id="32099" name="TextBox 32098">
              <a:extLst>
                <a:ext uri="{FF2B5EF4-FFF2-40B4-BE49-F238E27FC236}">
                  <a16:creationId xmlns:a16="http://schemas.microsoft.com/office/drawing/2014/main" id="{441A548D-34FD-E01A-EBF1-971907662258}"/>
                </a:ext>
              </a:extLst>
            </p:cNvPr>
            <p:cNvSpPr txBox="1"/>
            <p:nvPr/>
          </p:nvSpPr>
          <p:spPr bwMode="auto">
            <a:xfrm>
              <a:off x="4280735" y="4815422"/>
              <a:ext cx="288583"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12</a:t>
              </a:r>
            </a:p>
          </p:txBody>
        </p:sp>
        <p:sp>
          <p:nvSpPr>
            <p:cNvPr id="32100" name="TextBox 32099">
              <a:extLst>
                <a:ext uri="{FF2B5EF4-FFF2-40B4-BE49-F238E27FC236}">
                  <a16:creationId xmlns:a16="http://schemas.microsoft.com/office/drawing/2014/main" id="{4A1C12EC-E3BE-1BCB-239B-6F035760335D}"/>
                </a:ext>
              </a:extLst>
            </p:cNvPr>
            <p:cNvSpPr txBox="1"/>
            <p:nvPr/>
          </p:nvSpPr>
          <p:spPr bwMode="auto">
            <a:xfrm>
              <a:off x="4571671" y="4815422"/>
              <a:ext cx="288583"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13</a:t>
              </a:r>
            </a:p>
          </p:txBody>
        </p:sp>
        <p:sp>
          <p:nvSpPr>
            <p:cNvPr id="32101" name="TextBox 32100">
              <a:extLst>
                <a:ext uri="{FF2B5EF4-FFF2-40B4-BE49-F238E27FC236}">
                  <a16:creationId xmlns:a16="http://schemas.microsoft.com/office/drawing/2014/main" id="{8543CB2D-8365-E11A-8FD0-AB36DDD5B3BE}"/>
                </a:ext>
              </a:extLst>
            </p:cNvPr>
            <p:cNvSpPr txBox="1"/>
            <p:nvPr/>
          </p:nvSpPr>
          <p:spPr bwMode="auto">
            <a:xfrm>
              <a:off x="5738893" y="4815422"/>
              <a:ext cx="288583"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17</a:t>
              </a:r>
            </a:p>
          </p:txBody>
        </p:sp>
        <p:sp>
          <p:nvSpPr>
            <p:cNvPr id="32102" name="TextBox 32101">
              <a:extLst>
                <a:ext uri="{FF2B5EF4-FFF2-40B4-BE49-F238E27FC236}">
                  <a16:creationId xmlns:a16="http://schemas.microsoft.com/office/drawing/2014/main" id="{DD0E3F70-198B-36CD-F71E-8E448DE6228B}"/>
                </a:ext>
              </a:extLst>
            </p:cNvPr>
            <p:cNvSpPr txBox="1"/>
            <p:nvPr/>
          </p:nvSpPr>
          <p:spPr bwMode="auto">
            <a:xfrm>
              <a:off x="5156408" y="4815422"/>
              <a:ext cx="288583"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15</a:t>
              </a:r>
            </a:p>
          </p:txBody>
        </p:sp>
        <p:sp>
          <p:nvSpPr>
            <p:cNvPr id="32103" name="TextBox 32102">
              <a:extLst>
                <a:ext uri="{FF2B5EF4-FFF2-40B4-BE49-F238E27FC236}">
                  <a16:creationId xmlns:a16="http://schemas.microsoft.com/office/drawing/2014/main" id="{9F4E41CD-A8CD-695F-D7FB-A3B8BBE35BEA}"/>
                </a:ext>
              </a:extLst>
            </p:cNvPr>
            <p:cNvSpPr txBox="1"/>
            <p:nvPr/>
          </p:nvSpPr>
          <p:spPr bwMode="auto">
            <a:xfrm>
              <a:off x="5448325" y="4815422"/>
              <a:ext cx="288583"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16</a:t>
              </a:r>
            </a:p>
          </p:txBody>
        </p:sp>
        <p:sp>
          <p:nvSpPr>
            <p:cNvPr id="32110" name="TextBox 32109">
              <a:extLst>
                <a:ext uri="{FF2B5EF4-FFF2-40B4-BE49-F238E27FC236}">
                  <a16:creationId xmlns:a16="http://schemas.microsoft.com/office/drawing/2014/main" id="{BAD035FE-40EA-A78F-53A9-977D466ADD56}"/>
                </a:ext>
              </a:extLst>
            </p:cNvPr>
            <p:cNvSpPr txBox="1"/>
            <p:nvPr/>
          </p:nvSpPr>
          <p:spPr bwMode="auto">
            <a:xfrm>
              <a:off x="6028332" y="4815422"/>
              <a:ext cx="288583" cy="24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a:solidFill>
                    <a:schemeClr val="bg1"/>
                  </a:solidFill>
                  <a:latin typeface="Calibri" panose="020F0502020204030204" pitchFamily="34" charset="0"/>
                </a:rPr>
                <a:t>18</a:t>
              </a:r>
            </a:p>
          </p:txBody>
        </p:sp>
        <p:sp>
          <p:nvSpPr>
            <p:cNvPr id="32130" name="Freeform 31816">
              <a:extLst>
                <a:ext uri="{FF2B5EF4-FFF2-40B4-BE49-F238E27FC236}">
                  <a16:creationId xmlns:a16="http://schemas.microsoft.com/office/drawing/2014/main" id="{166246F7-0CBA-0B74-DD4D-5FAA61598D32}"/>
                </a:ext>
              </a:extLst>
            </p:cNvPr>
            <p:cNvSpPr/>
            <p:nvPr/>
          </p:nvSpPr>
          <p:spPr bwMode="auto">
            <a:xfrm>
              <a:off x="945383" y="2409195"/>
              <a:ext cx="4632929" cy="2379605"/>
            </a:xfrm>
            <a:custGeom>
              <a:avLst/>
              <a:gdLst>
                <a:gd name="connsiteX0" fmla="*/ 0 w 5898383"/>
                <a:gd name="connsiteY0" fmla="*/ 0 h 3029578"/>
                <a:gd name="connsiteX1" fmla="*/ 231112 w 5898383"/>
                <a:gd name="connsiteY1" fmla="*/ 0 h 3029578"/>
                <a:gd name="connsiteX2" fmla="*/ 231112 w 5898383"/>
                <a:gd name="connsiteY2" fmla="*/ 50242 h 3029578"/>
                <a:gd name="connsiteX3" fmla="*/ 401934 w 5898383"/>
                <a:gd name="connsiteY3" fmla="*/ 50242 h 3029578"/>
                <a:gd name="connsiteX4" fmla="*/ 401934 w 5898383"/>
                <a:gd name="connsiteY4" fmla="*/ 130629 h 3029578"/>
                <a:gd name="connsiteX5" fmla="*/ 462225 w 5898383"/>
                <a:gd name="connsiteY5" fmla="*/ 130629 h 3029578"/>
                <a:gd name="connsiteX6" fmla="*/ 462225 w 5898383"/>
                <a:gd name="connsiteY6" fmla="*/ 185895 h 3029578"/>
                <a:gd name="connsiteX7" fmla="*/ 507442 w 5898383"/>
                <a:gd name="connsiteY7" fmla="*/ 185895 h 3029578"/>
                <a:gd name="connsiteX8" fmla="*/ 507442 w 5898383"/>
                <a:gd name="connsiteY8" fmla="*/ 266282 h 3029578"/>
                <a:gd name="connsiteX9" fmla="*/ 607926 w 5898383"/>
                <a:gd name="connsiteY9" fmla="*/ 266282 h 3029578"/>
                <a:gd name="connsiteX10" fmla="*/ 607926 w 5898383"/>
                <a:gd name="connsiteY10" fmla="*/ 396910 h 3029578"/>
                <a:gd name="connsiteX11" fmla="*/ 607926 w 5898383"/>
                <a:gd name="connsiteY11" fmla="*/ 396910 h 3029578"/>
                <a:gd name="connsiteX12" fmla="*/ 653143 w 5898383"/>
                <a:gd name="connsiteY12" fmla="*/ 396910 h 3029578"/>
                <a:gd name="connsiteX13" fmla="*/ 653143 w 5898383"/>
                <a:gd name="connsiteY13" fmla="*/ 1115367 h 3029578"/>
                <a:gd name="connsiteX14" fmla="*/ 698361 w 5898383"/>
                <a:gd name="connsiteY14" fmla="*/ 1115367 h 3029578"/>
                <a:gd name="connsiteX15" fmla="*/ 723482 w 5898383"/>
                <a:gd name="connsiteY15" fmla="*/ 1115367 h 3029578"/>
                <a:gd name="connsiteX16" fmla="*/ 723482 w 5898383"/>
                <a:gd name="connsiteY16" fmla="*/ 1301262 h 3029578"/>
                <a:gd name="connsiteX17" fmla="*/ 778748 w 5898383"/>
                <a:gd name="connsiteY17" fmla="*/ 1301262 h 3029578"/>
                <a:gd name="connsiteX18" fmla="*/ 778748 w 5898383"/>
                <a:gd name="connsiteY18" fmla="*/ 1467060 h 3029578"/>
                <a:gd name="connsiteX19" fmla="*/ 859134 w 5898383"/>
                <a:gd name="connsiteY19" fmla="*/ 1467060 h 3029578"/>
                <a:gd name="connsiteX20" fmla="*/ 859134 w 5898383"/>
                <a:gd name="connsiteY20" fmla="*/ 1542422 h 3029578"/>
                <a:gd name="connsiteX21" fmla="*/ 934497 w 5898383"/>
                <a:gd name="connsiteY21" fmla="*/ 1542422 h 3029578"/>
                <a:gd name="connsiteX22" fmla="*/ 934497 w 5898383"/>
                <a:gd name="connsiteY22" fmla="*/ 1617785 h 3029578"/>
                <a:gd name="connsiteX23" fmla="*/ 1045029 w 5898383"/>
                <a:gd name="connsiteY23" fmla="*/ 1617785 h 3029578"/>
                <a:gd name="connsiteX24" fmla="*/ 1045029 w 5898383"/>
                <a:gd name="connsiteY24" fmla="*/ 1678075 h 3029578"/>
                <a:gd name="connsiteX25" fmla="*/ 1185706 w 5898383"/>
                <a:gd name="connsiteY25" fmla="*/ 1678075 h 3029578"/>
                <a:gd name="connsiteX26" fmla="*/ 1185706 w 5898383"/>
                <a:gd name="connsiteY26" fmla="*/ 1733341 h 3029578"/>
                <a:gd name="connsiteX27" fmla="*/ 1301262 w 5898383"/>
                <a:gd name="connsiteY27" fmla="*/ 1733341 h 3029578"/>
                <a:gd name="connsiteX28" fmla="*/ 1301262 w 5898383"/>
                <a:gd name="connsiteY28" fmla="*/ 1793631 h 3029578"/>
                <a:gd name="connsiteX29" fmla="*/ 1366576 w 5898383"/>
                <a:gd name="connsiteY29" fmla="*/ 1793631 h 3029578"/>
                <a:gd name="connsiteX30" fmla="*/ 1366576 w 5898383"/>
                <a:gd name="connsiteY30" fmla="*/ 1924260 h 3029578"/>
                <a:gd name="connsiteX31" fmla="*/ 1421842 w 5898383"/>
                <a:gd name="connsiteY31" fmla="*/ 1924260 h 3029578"/>
                <a:gd name="connsiteX32" fmla="*/ 1421842 w 5898383"/>
                <a:gd name="connsiteY32" fmla="*/ 2054888 h 3029578"/>
                <a:gd name="connsiteX33" fmla="*/ 1472084 w 5898383"/>
                <a:gd name="connsiteY33" fmla="*/ 2054888 h 3029578"/>
                <a:gd name="connsiteX34" fmla="*/ 1472084 w 5898383"/>
                <a:gd name="connsiteY34" fmla="*/ 2140299 h 3029578"/>
                <a:gd name="connsiteX35" fmla="*/ 1552471 w 5898383"/>
                <a:gd name="connsiteY35" fmla="*/ 2140299 h 3029578"/>
                <a:gd name="connsiteX36" fmla="*/ 1552471 w 5898383"/>
                <a:gd name="connsiteY36" fmla="*/ 2225710 h 3029578"/>
                <a:gd name="connsiteX37" fmla="*/ 1632858 w 5898383"/>
                <a:gd name="connsiteY37" fmla="*/ 2225710 h 3029578"/>
                <a:gd name="connsiteX38" fmla="*/ 1632858 w 5898383"/>
                <a:gd name="connsiteY38" fmla="*/ 2296049 h 3029578"/>
                <a:gd name="connsiteX39" fmla="*/ 1813728 w 5898383"/>
                <a:gd name="connsiteY39" fmla="*/ 2296049 h 3029578"/>
                <a:gd name="connsiteX40" fmla="*/ 1813728 w 5898383"/>
                <a:gd name="connsiteY40" fmla="*/ 2296049 h 3029578"/>
                <a:gd name="connsiteX41" fmla="*/ 2024743 w 5898383"/>
                <a:gd name="connsiteY41" fmla="*/ 2296049 h 3029578"/>
                <a:gd name="connsiteX42" fmla="*/ 2024743 w 5898383"/>
                <a:gd name="connsiteY42" fmla="*/ 2346290 h 3029578"/>
                <a:gd name="connsiteX43" fmla="*/ 2024743 w 5898383"/>
                <a:gd name="connsiteY43" fmla="*/ 2456822 h 3029578"/>
                <a:gd name="connsiteX44" fmla="*/ 2080009 w 5898383"/>
                <a:gd name="connsiteY44" fmla="*/ 2456822 h 3029578"/>
                <a:gd name="connsiteX45" fmla="*/ 2080009 w 5898383"/>
                <a:gd name="connsiteY45" fmla="*/ 2532185 h 3029578"/>
                <a:gd name="connsiteX46" fmla="*/ 2245807 w 5898383"/>
                <a:gd name="connsiteY46" fmla="*/ 2532185 h 3029578"/>
                <a:gd name="connsiteX47" fmla="*/ 2245807 w 5898383"/>
                <a:gd name="connsiteY47" fmla="*/ 2587451 h 3029578"/>
                <a:gd name="connsiteX48" fmla="*/ 2527161 w 5898383"/>
                <a:gd name="connsiteY48" fmla="*/ 2587451 h 3029578"/>
                <a:gd name="connsiteX49" fmla="*/ 2527161 w 5898383"/>
                <a:gd name="connsiteY49" fmla="*/ 2647741 h 3029578"/>
                <a:gd name="connsiteX50" fmla="*/ 2703007 w 5898383"/>
                <a:gd name="connsiteY50" fmla="*/ 2647741 h 3029578"/>
                <a:gd name="connsiteX51" fmla="*/ 2703007 w 5898383"/>
                <a:gd name="connsiteY51" fmla="*/ 2728128 h 3029578"/>
                <a:gd name="connsiteX52" fmla="*/ 2878853 w 5898383"/>
                <a:gd name="connsiteY52" fmla="*/ 2728128 h 3029578"/>
                <a:gd name="connsiteX53" fmla="*/ 2878853 w 5898383"/>
                <a:gd name="connsiteY53" fmla="*/ 2778369 h 3029578"/>
                <a:gd name="connsiteX54" fmla="*/ 3089869 w 5898383"/>
                <a:gd name="connsiteY54" fmla="*/ 2778369 h 3029578"/>
                <a:gd name="connsiteX55" fmla="*/ 3089869 w 5898383"/>
                <a:gd name="connsiteY55" fmla="*/ 2828611 h 3029578"/>
                <a:gd name="connsiteX56" fmla="*/ 3245618 w 5898383"/>
                <a:gd name="connsiteY56" fmla="*/ 2828611 h 3029578"/>
                <a:gd name="connsiteX57" fmla="*/ 3245618 w 5898383"/>
                <a:gd name="connsiteY57" fmla="*/ 2883877 h 3029578"/>
                <a:gd name="connsiteX58" fmla="*/ 3416440 w 5898383"/>
                <a:gd name="connsiteY58" fmla="*/ 2883877 h 3029578"/>
                <a:gd name="connsiteX59" fmla="*/ 3416440 w 5898383"/>
                <a:gd name="connsiteY59" fmla="*/ 2929095 h 3029578"/>
                <a:gd name="connsiteX60" fmla="*/ 3908809 w 5898383"/>
                <a:gd name="connsiteY60" fmla="*/ 2929095 h 3029578"/>
                <a:gd name="connsiteX61" fmla="*/ 3908809 w 5898383"/>
                <a:gd name="connsiteY61" fmla="*/ 2929095 h 3029578"/>
                <a:gd name="connsiteX62" fmla="*/ 4305719 w 5898383"/>
                <a:gd name="connsiteY62" fmla="*/ 2929095 h 3029578"/>
                <a:gd name="connsiteX63" fmla="*/ 4305719 w 5898383"/>
                <a:gd name="connsiteY63" fmla="*/ 2989385 h 3029578"/>
                <a:gd name="connsiteX64" fmla="*/ 5898383 w 5898383"/>
                <a:gd name="connsiteY64" fmla="*/ 2989385 h 3029578"/>
                <a:gd name="connsiteX65" fmla="*/ 5898383 w 5898383"/>
                <a:gd name="connsiteY65" fmla="*/ 3029578 h 302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98383" h="3029578">
                  <a:moveTo>
                    <a:pt x="0" y="0"/>
                  </a:moveTo>
                  <a:lnTo>
                    <a:pt x="231112" y="0"/>
                  </a:lnTo>
                  <a:lnTo>
                    <a:pt x="231112" y="50242"/>
                  </a:lnTo>
                  <a:lnTo>
                    <a:pt x="401934" y="50242"/>
                  </a:lnTo>
                  <a:lnTo>
                    <a:pt x="401934" y="130629"/>
                  </a:lnTo>
                  <a:lnTo>
                    <a:pt x="462225" y="130629"/>
                  </a:lnTo>
                  <a:lnTo>
                    <a:pt x="462225" y="185895"/>
                  </a:lnTo>
                  <a:lnTo>
                    <a:pt x="507442" y="185895"/>
                  </a:lnTo>
                  <a:lnTo>
                    <a:pt x="507442" y="266282"/>
                  </a:lnTo>
                  <a:lnTo>
                    <a:pt x="607926" y="266282"/>
                  </a:lnTo>
                  <a:lnTo>
                    <a:pt x="607926" y="396910"/>
                  </a:lnTo>
                  <a:lnTo>
                    <a:pt x="607926" y="396910"/>
                  </a:lnTo>
                  <a:lnTo>
                    <a:pt x="653143" y="396910"/>
                  </a:lnTo>
                  <a:lnTo>
                    <a:pt x="653143" y="1115367"/>
                  </a:lnTo>
                  <a:lnTo>
                    <a:pt x="698361" y="1115367"/>
                  </a:lnTo>
                  <a:lnTo>
                    <a:pt x="723482" y="1115367"/>
                  </a:lnTo>
                  <a:lnTo>
                    <a:pt x="723482" y="1301262"/>
                  </a:lnTo>
                  <a:lnTo>
                    <a:pt x="778748" y="1301262"/>
                  </a:lnTo>
                  <a:lnTo>
                    <a:pt x="778748" y="1467060"/>
                  </a:lnTo>
                  <a:lnTo>
                    <a:pt x="859134" y="1467060"/>
                  </a:lnTo>
                  <a:lnTo>
                    <a:pt x="859134" y="1542422"/>
                  </a:lnTo>
                  <a:lnTo>
                    <a:pt x="934497" y="1542422"/>
                  </a:lnTo>
                  <a:lnTo>
                    <a:pt x="934497" y="1617785"/>
                  </a:lnTo>
                  <a:lnTo>
                    <a:pt x="1045029" y="1617785"/>
                  </a:lnTo>
                  <a:lnTo>
                    <a:pt x="1045029" y="1678075"/>
                  </a:lnTo>
                  <a:lnTo>
                    <a:pt x="1185706" y="1678075"/>
                  </a:lnTo>
                  <a:lnTo>
                    <a:pt x="1185706" y="1733341"/>
                  </a:lnTo>
                  <a:lnTo>
                    <a:pt x="1301262" y="1733341"/>
                  </a:lnTo>
                  <a:lnTo>
                    <a:pt x="1301262" y="1793631"/>
                  </a:lnTo>
                  <a:lnTo>
                    <a:pt x="1366576" y="1793631"/>
                  </a:lnTo>
                  <a:lnTo>
                    <a:pt x="1366576" y="1924260"/>
                  </a:lnTo>
                  <a:lnTo>
                    <a:pt x="1421842" y="1924260"/>
                  </a:lnTo>
                  <a:lnTo>
                    <a:pt x="1421842" y="2054888"/>
                  </a:lnTo>
                  <a:lnTo>
                    <a:pt x="1472084" y="2054888"/>
                  </a:lnTo>
                  <a:lnTo>
                    <a:pt x="1472084" y="2140299"/>
                  </a:lnTo>
                  <a:lnTo>
                    <a:pt x="1552471" y="2140299"/>
                  </a:lnTo>
                  <a:lnTo>
                    <a:pt x="1552471" y="2225710"/>
                  </a:lnTo>
                  <a:lnTo>
                    <a:pt x="1632858" y="2225710"/>
                  </a:lnTo>
                  <a:lnTo>
                    <a:pt x="1632858" y="2296049"/>
                  </a:lnTo>
                  <a:lnTo>
                    <a:pt x="1813728" y="2296049"/>
                  </a:lnTo>
                  <a:lnTo>
                    <a:pt x="1813728" y="2296049"/>
                  </a:lnTo>
                  <a:lnTo>
                    <a:pt x="2024743" y="2296049"/>
                  </a:lnTo>
                  <a:lnTo>
                    <a:pt x="2024743" y="2346290"/>
                  </a:lnTo>
                  <a:lnTo>
                    <a:pt x="2024743" y="2456822"/>
                  </a:lnTo>
                  <a:lnTo>
                    <a:pt x="2080009" y="2456822"/>
                  </a:lnTo>
                  <a:lnTo>
                    <a:pt x="2080009" y="2532185"/>
                  </a:lnTo>
                  <a:lnTo>
                    <a:pt x="2245807" y="2532185"/>
                  </a:lnTo>
                  <a:lnTo>
                    <a:pt x="2245807" y="2587451"/>
                  </a:lnTo>
                  <a:lnTo>
                    <a:pt x="2527161" y="2587451"/>
                  </a:lnTo>
                  <a:lnTo>
                    <a:pt x="2527161" y="2647741"/>
                  </a:lnTo>
                  <a:lnTo>
                    <a:pt x="2703007" y="2647741"/>
                  </a:lnTo>
                  <a:lnTo>
                    <a:pt x="2703007" y="2728128"/>
                  </a:lnTo>
                  <a:lnTo>
                    <a:pt x="2878853" y="2728128"/>
                  </a:lnTo>
                  <a:lnTo>
                    <a:pt x="2878853" y="2778369"/>
                  </a:lnTo>
                  <a:lnTo>
                    <a:pt x="3089869" y="2778369"/>
                  </a:lnTo>
                  <a:lnTo>
                    <a:pt x="3089869" y="2828611"/>
                  </a:lnTo>
                  <a:lnTo>
                    <a:pt x="3245618" y="2828611"/>
                  </a:lnTo>
                  <a:lnTo>
                    <a:pt x="3245618" y="2883877"/>
                  </a:lnTo>
                  <a:lnTo>
                    <a:pt x="3416440" y="2883877"/>
                  </a:lnTo>
                  <a:lnTo>
                    <a:pt x="3416440" y="2929095"/>
                  </a:lnTo>
                  <a:lnTo>
                    <a:pt x="3908809" y="2929095"/>
                  </a:lnTo>
                  <a:lnTo>
                    <a:pt x="3908809" y="2929095"/>
                  </a:lnTo>
                  <a:lnTo>
                    <a:pt x="4305719" y="2929095"/>
                  </a:lnTo>
                  <a:lnTo>
                    <a:pt x="4305719" y="2989385"/>
                  </a:lnTo>
                  <a:lnTo>
                    <a:pt x="5898383" y="2989385"/>
                  </a:lnTo>
                  <a:lnTo>
                    <a:pt x="5898383" y="3029578"/>
                  </a:lnTo>
                </a:path>
              </a:pathLst>
            </a:custGeom>
            <a:noFill/>
            <a:ln w="28575">
              <a:solidFill>
                <a:srgbClr val="E1471D"/>
              </a:solidFill>
              <a:miter lim="800000"/>
              <a:headEnd/>
              <a:tailEnd/>
            </a:ln>
          </p:spPr>
          <p:txBody>
            <a:bodyPr rtlCol="0" anchor="ctr"/>
            <a:lstStyle/>
            <a:p>
              <a:pPr algn="ctr"/>
              <a:endParaRPr lang="en-US"/>
            </a:p>
          </p:txBody>
        </p:sp>
        <p:grpSp>
          <p:nvGrpSpPr>
            <p:cNvPr id="32131" name="Group 32130">
              <a:extLst>
                <a:ext uri="{FF2B5EF4-FFF2-40B4-BE49-F238E27FC236}">
                  <a16:creationId xmlns:a16="http://schemas.microsoft.com/office/drawing/2014/main" id="{2E4CD1A6-B647-CF72-E7FA-4FD285CA8269}"/>
                </a:ext>
              </a:extLst>
            </p:cNvPr>
            <p:cNvGrpSpPr/>
            <p:nvPr/>
          </p:nvGrpSpPr>
          <p:grpSpPr>
            <a:xfrm>
              <a:off x="2060061" y="4011169"/>
              <a:ext cx="71822" cy="73082"/>
              <a:chOff x="5908460" y="1615439"/>
              <a:chExt cx="91440" cy="93044"/>
            </a:xfrm>
          </p:grpSpPr>
          <p:cxnSp>
            <p:nvCxnSpPr>
              <p:cNvPr id="32261" name="Straight Connector 32260">
                <a:extLst>
                  <a:ext uri="{FF2B5EF4-FFF2-40B4-BE49-F238E27FC236}">
                    <a16:creationId xmlns:a16="http://schemas.microsoft.com/office/drawing/2014/main" id="{35E922FE-A2D6-5993-BD64-658560C245D1}"/>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262" name="Straight Connector 32261">
                <a:extLst>
                  <a:ext uri="{FF2B5EF4-FFF2-40B4-BE49-F238E27FC236}">
                    <a16:creationId xmlns:a16="http://schemas.microsoft.com/office/drawing/2014/main" id="{2F2FCC4A-EC72-D780-9E22-4A1AA4B865DB}"/>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132" name="Group 32131">
              <a:extLst>
                <a:ext uri="{FF2B5EF4-FFF2-40B4-BE49-F238E27FC236}">
                  <a16:creationId xmlns:a16="http://schemas.microsoft.com/office/drawing/2014/main" id="{8C6D89F6-F313-8092-1620-46B2A20F0A92}"/>
                </a:ext>
              </a:extLst>
            </p:cNvPr>
            <p:cNvGrpSpPr/>
            <p:nvPr/>
          </p:nvGrpSpPr>
          <p:grpSpPr>
            <a:xfrm>
              <a:off x="4188715" y="4673815"/>
              <a:ext cx="71822" cy="73082"/>
              <a:chOff x="5908460" y="1615439"/>
              <a:chExt cx="91440" cy="93044"/>
            </a:xfrm>
          </p:grpSpPr>
          <p:cxnSp>
            <p:nvCxnSpPr>
              <p:cNvPr id="32259" name="Straight Connector 32258">
                <a:extLst>
                  <a:ext uri="{FF2B5EF4-FFF2-40B4-BE49-F238E27FC236}">
                    <a16:creationId xmlns:a16="http://schemas.microsoft.com/office/drawing/2014/main" id="{60212F45-46C3-2886-0A14-CA8DC373D259}"/>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260" name="Straight Connector 32259">
                <a:extLst>
                  <a:ext uri="{FF2B5EF4-FFF2-40B4-BE49-F238E27FC236}">
                    <a16:creationId xmlns:a16="http://schemas.microsoft.com/office/drawing/2014/main" id="{6C101672-9286-08EC-D2D9-EFA298663A81}"/>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133" name="Group 32132">
              <a:extLst>
                <a:ext uri="{FF2B5EF4-FFF2-40B4-BE49-F238E27FC236}">
                  <a16:creationId xmlns:a16="http://schemas.microsoft.com/office/drawing/2014/main" id="{5772D977-C791-125A-2856-C9B3749DBE9B}"/>
                </a:ext>
              </a:extLst>
            </p:cNvPr>
            <p:cNvGrpSpPr/>
            <p:nvPr/>
          </p:nvGrpSpPr>
          <p:grpSpPr>
            <a:xfrm>
              <a:off x="2395823" y="4171126"/>
              <a:ext cx="71822" cy="73082"/>
              <a:chOff x="5908460" y="1615439"/>
              <a:chExt cx="91440" cy="93044"/>
            </a:xfrm>
          </p:grpSpPr>
          <p:cxnSp>
            <p:nvCxnSpPr>
              <p:cNvPr id="32257" name="Straight Connector 32256">
                <a:extLst>
                  <a:ext uri="{FF2B5EF4-FFF2-40B4-BE49-F238E27FC236}">
                    <a16:creationId xmlns:a16="http://schemas.microsoft.com/office/drawing/2014/main" id="{925D31C7-BDF6-09F0-8BC4-7EC16A8A666C}"/>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258" name="Straight Connector 32257">
                <a:extLst>
                  <a:ext uri="{FF2B5EF4-FFF2-40B4-BE49-F238E27FC236}">
                    <a16:creationId xmlns:a16="http://schemas.microsoft.com/office/drawing/2014/main" id="{72E00DAD-08F7-1421-7CF3-68877C7BE9C6}"/>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134" name="Group 32133">
              <a:extLst>
                <a:ext uri="{FF2B5EF4-FFF2-40B4-BE49-F238E27FC236}">
                  <a16:creationId xmlns:a16="http://schemas.microsoft.com/office/drawing/2014/main" id="{C6C9C22F-D741-6BFD-1AA4-775AE5EDFB3A}"/>
                </a:ext>
              </a:extLst>
            </p:cNvPr>
            <p:cNvGrpSpPr/>
            <p:nvPr/>
          </p:nvGrpSpPr>
          <p:grpSpPr>
            <a:xfrm>
              <a:off x="1946981" y="3089360"/>
              <a:ext cx="71822" cy="73082"/>
              <a:chOff x="5908460" y="1615439"/>
              <a:chExt cx="91440" cy="93044"/>
            </a:xfrm>
          </p:grpSpPr>
          <p:cxnSp>
            <p:nvCxnSpPr>
              <p:cNvPr id="32255" name="Straight Connector 32254">
                <a:extLst>
                  <a:ext uri="{FF2B5EF4-FFF2-40B4-BE49-F238E27FC236}">
                    <a16:creationId xmlns:a16="http://schemas.microsoft.com/office/drawing/2014/main" id="{9ABF94C8-B359-940E-2171-E66D75011514}"/>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56" name="Straight Connector 32255">
                <a:extLst>
                  <a:ext uri="{FF2B5EF4-FFF2-40B4-BE49-F238E27FC236}">
                    <a16:creationId xmlns:a16="http://schemas.microsoft.com/office/drawing/2014/main" id="{A957E77A-CA36-D74B-F725-BBD26AC984B8}"/>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35" name="Group 32134">
              <a:extLst>
                <a:ext uri="{FF2B5EF4-FFF2-40B4-BE49-F238E27FC236}">
                  <a16:creationId xmlns:a16="http://schemas.microsoft.com/office/drawing/2014/main" id="{EE24E4D3-BE8B-EF25-C268-91B070FEC1B6}"/>
                </a:ext>
              </a:extLst>
            </p:cNvPr>
            <p:cNvGrpSpPr/>
            <p:nvPr/>
          </p:nvGrpSpPr>
          <p:grpSpPr>
            <a:xfrm>
              <a:off x="2168367" y="3392747"/>
              <a:ext cx="71822" cy="73082"/>
              <a:chOff x="5908460" y="1615439"/>
              <a:chExt cx="91440" cy="93044"/>
            </a:xfrm>
          </p:grpSpPr>
          <p:cxnSp>
            <p:nvCxnSpPr>
              <p:cNvPr id="32253" name="Straight Connector 32252">
                <a:extLst>
                  <a:ext uri="{FF2B5EF4-FFF2-40B4-BE49-F238E27FC236}">
                    <a16:creationId xmlns:a16="http://schemas.microsoft.com/office/drawing/2014/main" id="{53E2697A-6FC4-3281-E9FB-6851F62329E7}"/>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54" name="Straight Connector 32253">
                <a:extLst>
                  <a:ext uri="{FF2B5EF4-FFF2-40B4-BE49-F238E27FC236}">
                    <a16:creationId xmlns:a16="http://schemas.microsoft.com/office/drawing/2014/main" id="{475EF157-D1E7-F9DA-FA00-BBB8C6EB35B7}"/>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36" name="Group 32135">
              <a:extLst>
                <a:ext uri="{FF2B5EF4-FFF2-40B4-BE49-F238E27FC236}">
                  <a16:creationId xmlns:a16="http://schemas.microsoft.com/office/drawing/2014/main" id="{7154977A-FB18-5A18-8854-CA296B6F1BCC}"/>
                </a:ext>
              </a:extLst>
            </p:cNvPr>
            <p:cNvGrpSpPr/>
            <p:nvPr/>
          </p:nvGrpSpPr>
          <p:grpSpPr>
            <a:xfrm>
              <a:off x="2107852" y="3336515"/>
              <a:ext cx="71822" cy="73082"/>
              <a:chOff x="5908460" y="1615439"/>
              <a:chExt cx="91440" cy="93044"/>
            </a:xfrm>
          </p:grpSpPr>
          <p:cxnSp>
            <p:nvCxnSpPr>
              <p:cNvPr id="32251" name="Straight Connector 32250">
                <a:extLst>
                  <a:ext uri="{FF2B5EF4-FFF2-40B4-BE49-F238E27FC236}">
                    <a16:creationId xmlns:a16="http://schemas.microsoft.com/office/drawing/2014/main" id="{6A91F3B1-82ED-D5D6-BE6B-2093981C251B}"/>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52" name="Straight Connector 32251">
                <a:extLst>
                  <a:ext uri="{FF2B5EF4-FFF2-40B4-BE49-F238E27FC236}">
                    <a16:creationId xmlns:a16="http://schemas.microsoft.com/office/drawing/2014/main" id="{A137E422-D6A1-3F63-E4B8-617EEAB375F1}"/>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37" name="Group 32136">
              <a:extLst>
                <a:ext uri="{FF2B5EF4-FFF2-40B4-BE49-F238E27FC236}">
                  <a16:creationId xmlns:a16="http://schemas.microsoft.com/office/drawing/2014/main" id="{3D16A976-5148-ADDF-72AE-493B86B155CC}"/>
                </a:ext>
              </a:extLst>
            </p:cNvPr>
            <p:cNvGrpSpPr/>
            <p:nvPr/>
          </p:nvGrpSpPr>
          <p:grpSpPr>
            <a:xfrm>
              <a:off x="2003556" y="3216770"/>
              <a:ext cx="71822" cy="73082"/>
              <a:chOff x="5908460" y="1615439"/>
              <a:chExt cx="91440" cy="93044"/>
            </a:xfrm>
          </p:grpSpPr>
          <p:cxnSp>
            <p:nvCxnSpPr>
              <p:cNvPr id="32249" name="Straight Connector 32248">
                <a:extLst>
                  <a:ext uri="{FF2B5EF4-FFF2-40B4-BE49-F238E27FC236}">
                    <a16:creationId xmlns:a16="http://schemas.microsoft.com/office/drawing/2014/main" id="{249570EC-9092-2120-D41A-ECC9B8D71BF3}"/>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50" name="Straight Connector 32249">
                <a:extLst>
                  <a:ext uri="{FF2B5EF4-FFF2-40B4-BE49-F238E27FC236}">
                    <a16:creationId xmlns:a16="http://schemas.microsoft.com/office/drawing/2014/main" id="{C7BEB3F8-68E5-B356-DA56-5B681A5D978F}"/>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38" name="Group 32137">
              <a:extLst>
                <a:ext uri="{FF2B5EF4-FFF2-40B4-BE49-F238E27FC236}">
                  <a16:creationId xmlns:a16="http://schemas.microsoft.com/office/drawing/2014/main" id="{050EF7DC-5822-B370-336F-FF688A531F05}"/>
                </a:ext>
              </a:extLst>
            </p:cNvPr>
            <p:cNvGrpSpPr/>
            <p:nvPr/>
          </p:nvGrpSpPr>
          <p:grpSpPr>
            <a:xfrm>
              <a:off x="2412763" y="3492545"/>
              <a:ext cx="71822" cy="73082"/>
              <a:chOff x="5908460" y="1615439"/>
              <a:chExt cx="91440" cy="93044"/>
            </a:xfrm>
          </p:grpSpPr>
          <p:cxnSp>
            <p:nvCxnSpPr>
              <p:cNvPr id="32247" name="Straight Connector 32246">
                <a:extLst>
                  <a:ext uri="{FF2B5EF4-FFF2-40B4-BE49-F238E27FC236}">
                    <a16:creationId xmlns:a16="http://schemas.microsoft.com/office/drawing/2014/main" id="{8963166C-4F7F-9DD7-3BA8-820115548DE9}"/>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48" name="Straight Connector 32247">
                <a:extLst>
                  <a:ext uri="{FF2B5EF4-FFF2-40B4-BE49-F238E27FC236}">
                    <a16:creationId xmlns:a16="http://schemas.microsoft.com/office/drawing/2014/main" id="{CA9841DE-C026-6FEC-0D24-383E00B10F88}"/>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39" name="Group 32138">
              <a:extLst>
                <a:ext uri="{FF2B5EF4-FFF2-40B4-BE49-F238E27FC236}">
                  <a16:creationId xmlns:a16="http://schemas.microsoft.com/office/drawing/2014/main" id="{D151EE59-26C7-4CB7-414C-C1E640D91C5B}"/>
                </a:ext>
              </a:extLst>
            </p:cNvPr>
            <p:cNvGrpSpPr/>
            <p:nvPr/>
          </p:nvGrpSpPr>
          <p:grpSpPr>
            <a:xfrm>
              <a:off x="2569771" y="3635625"/>
              <a:ext cx="71822" cy="73082"/>
              <a:chOff x="5908460" y="1615439"/>
              <a:chExt cx="91440" cy="93044"/>
            </a:xfrm>
          </p:grpSpPr>
          <p:cxnSp>
            <p:nvCxnSpPr>
              <p:cNvPr id="32245" name="Straight Connector 32244">
                <a:extLst>
                  <a:ext uri="{FF2B5EF4-FFF2-40B4-BE49-F238E27FC236}">
                    <a16:creationId xmlns:a16="http://schemas.microsoft.com/office/drawing/2014/main" id="{98E272FD-F7C5-E26D-4B95-549EBF8A5413}"/>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46" name="Straight Connector 32245">
                <a:extLst>
                  <a:ext uri="{FF2B5EF4-FFF2-40B4-BE49-F238E27FC236}">
                    <a16:creationId xmlns:a16="http://schemas.microsoft.com/office/drawing/2014/main" id="{67960F1B-FE1E-F1B1-0F65-0132869F1FFC}"/>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40" name="Group 32139">
              <a:extLst>
                <a:ext uri="{FF2B5EF4-FFF2-40B4-BE49-F238E27FC236}">
                  <a16:creationId xmlns:a16="http://schemas.microsoft.com/office/drawing/2014/main" id="{FBDEC70E-2054-BFDF-667B-23706093B7C2}"/>
                </a:ext>
              </a:extLst>
            </p:cNvPr>
            <p:cNvGrpSpPr/>
            <p:nvPr/>
          </p:nvGrpSpPr>
          <p:grpSpPr>
            <a:xfrm>
              <a:off x="4919283" y="4485815"/>
              <a:ext cx="71822" cy="73082"/>
              <a:chOff x="5908460" y="1615439"/>
              <a:chExt cx="91440" cy="93044"/>
            </a:xfrm>
          </p:grpSpPr>
          <p:cxnSp>
            <p:nvCxnSpPr>
              <p:cNvPr id="32243" name="Straight Connector 32242">
                <a:extLst>
                  <a:ext uri="{FF2B5EF4-FFF2-40B4-BE49-F238E27FC236}">
                    <a16:creationId xmlns:a16="http://schemas.microsoft.com/office/drawing/2014/main" id="{062987D2-2C49-AE04-0D9B-F60F5A5FF0C5}"/>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44" name="Straight Connector 32243">
                <a:extLst>
                  <a:ext uri="{FF2B5EF4-FFF2-40B4-BE49-F238E27FC236}">
                    <a16:creationId xmlns:a16="http://schemas.microsoft.com/office/drawing/2014/main" id="{3D906608-E725-2AED-0174-03BC2D409B7B}"/>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41" name="Group 32140">
              <a:extLst>
                <a:ext uri="{FF2B5EF4-FFF2-40B4-BE49-F238E27FC236}">
                  <a16:creationId xmlns:a16="http://schemas.microsoft.com/office/drawing/2014/main" id="{866058D1-B354-31FB-24AA-D600CB90656A}"/>
                </a:ext>
              </a:extLst>
            </p:cNvPr>
            <p:cNvGrpSpPr/>
            <p:nvPr/>
          </p:nvGrpSpPr>
          <p:grpSpPr>
            <a:xfrm>
              <a:off x="4388068" y="4377009"/>
              <a:ext cx="71822" cy="73082"/>
              <a:chOff x="5908460" y="1615439"/>
              <a:chExt cx="91440" cy="93044"/>
            </a:xfrm>
          </p:grpSpPr>
          <p:cxnSp>
            <p:nvCxnSpPr>
              <p:cNvPr id="32241" name="Straight Connector 32240">
                <a:extLst>
                  <a:ext uri="{FF2B5EF4-FFF2-40B4-BE49-F238E27FC236}">
                    <a16:creationId xmlns:a16="http://schemas.microsoft.com/office/drawing/2014/main" id="{1186EFB5-DA67-A183-1538-1C0791618220}"/>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42" name="Straight Connector 32241">
                <a:extLst>
                  <a:ext uri="{FF2B5EF4-FFF2-40B4-BE49-F238E27FC236}">
                    <a16:creationId xmlns:a16="http://schemas.microsoft.com/office/drawing/2014/main" id="{41F47EC1-60C6-908B-2537-D268D187C078}"/>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42" name="Group 32141">
              <a:extLst>
                <a:ext uri="{FF2B5EF4-FFF2-40B4-BE49-F238E27FC236}">
                  <a16:creationId xmlns:a16="http://schemas.microsoft.com/office/drawing/2014/main" id="{6A63749B-E202-3CEF-A8A0-8DC71458A404}"/>
                </a:ext>
              </a:extLst>
            </p:cNvPr>
            <p:cNvGrpSpPr/>
            <p:nvPr/>
          </p:nvGrpSpPr>
          <p:grpSpPr>
            <a:xfrm>
              <a:off x="2525912" y="3610676"/>
              <a:ext cx="71822" cy="73082"/>
              <a:chOff x="5908460" y="1615439"/>
              <a:chExt cx="91440" cy="93044"/>
            </a:xfrm>
          </p:grpSpPr>
          <p:cxnSp>
            <p:nvCxnSpPr>
              <p:cNvPr id="32239" name="Straight Connector 32238">
                <a:extLst>
                  <a:ext uri="{FF2B5EF4-FFF2-40B4-BE49-F238E27FC236}">
                    <a16:creationId xmlns:a16="http://schemas.microsoft.com/office/drawing/2014/main" id="{D8FBE8AD-0E98-783F-B7CC-FD19206B3BCE}"/>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40" name="Straight Connector 32239">
                <a:extLst>
                  <a:ext uri="{FF2B5EF4-FFF2-40B4-BE49-F238E27FC236}">
                    <a16:creationId xmlns:a16="http://schemas.microsoft.com/office/drawing/2014/main" id="{A5345836-3D2D-BFAA-18A8-B89C83BF3293}"/>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43" name="Group 32142">
              <a:extLst>
                <a:ext uri="{FF2B5EF4-FFF2-40B4-BE49-F238E27FC236}">
                  <a16:creationId xmlns:a16="http://schemas.microsoft.com/office/drawing/2014/main" id="{E0C1A024-B333-EFA4-2BED-50DD19267F96}"/>
                </a:ext>
              </a:extLst>
            </p:cNvPr>
            <p:cNvGrpSpPr/>
            <p:nvPr/>
          </p:nvGrpSpPr>
          <p:grpSpPr>
            <a:xfrm>
              <a:off x="4440930" y="4390443"/>
              <a:ext cx="71822" cy="73082"/>
              <a:chOff x="5908460" y="1615439"/>
              <a:chExt cx="91440" cy="93044"/>
            </a:xfrm>
          </p:grpSpPr>
          <p:cxnSp>
            <p:nvCxnSpPr>
              <p:cNvPr id="32237" name="Straight Connector 32236">
                <a:extLst>
                  <a:ext uri="{FF2B5EF4-FFF2-40B4-BE49-F238E27FC236}">
                    <a16:creationId xmlns:a16="http://schemas.microsoft.com/office/drawing/2014/main" id="{0FC78C82-DB6E-13BD-BC8C-51842DB8936F}"/>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38" name="Straight Connector 32237">
                <a:extLst>
                  <a:ext uri="{FF2B5EF4-FFF2-40B4-BE49-F238E27FC236}">
                    <a16:creationId xmlns:a16="http://schemas.microsoft.com/office/drawing/2014/main" id="{C4822C76-B963-E057-DB30-94063D22E48E}"/>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44" name="Group 32143">
              <a:extLst>
                <a:ext uri="{FF2B5EF4-FFF2-40B4-BE49-F238E27FC236}">
                  <a16:creationId xmlns:a16="http://schemas.microsoft.com/office/drawing/2014/main" id="{CFC1444F-274E-F0E3-4175-C3D3A2CABFDC}"/>
                </a:ext>
              </a:extLst>
            </p:cNvPr>
            <p:cNvGrpSpPr/>
            <p:nvPr/>
          </p:nvGrpSpPr>
          <p:grpSpPr>
            <a:xfrm>
              <a:off x="5239294" y="4486128"/>
              <a:ext cx="71822" cy="73082"/>
              <a:chOff x="5908460" y="1615439"/>
              <a:chExt cx="91440" cy="93044"/>
            </a:xfrm>
          </p:grpSpPr>
          <p:cxnSp>
            <p:nvCxnSpPr>
              <p:cNvPr id="32235" name="Straight Connector 32234">
                <a:extLst>
                  <a:ext uri="{FF2B5EF4-FFF2-40B4-BE49-F238E27FC236}">
                    <a16:creationId xmlns:a16="http://schemas.microsoft.com/office/drawing/2014/main" id="{CF7CE22C-7174-58E2-423D-7ED4100A5653}"/>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36" name="Straight Connector 32235">
                <a:extLst>
                  <a:ext uri="{FF2B5EF4-FFF2-40B4-BE49-F238E27FC236}">
                    <a16:creationId xmlns:a16="http://schemas.microsoft.com/office/drawing/2014/main" id="{0A7BDE8D-C48D-F6F3-F57D-0CD91035B16F}"/>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45" name="Group 32144">
              <a:extLst>
                <a:ext uri="{FF2B5EF4-FFF2-40B4-BE49-F238E27FC236}">
                  <a16:creationId xmlns:a16="http://schemas.microsoft.com/office/drawing/2014/main" id="{FA5AB898-BD82-5B19-75D3-E272927ABF70}"/>
                </a:ext>
              </a:extLst>
            </p:cNvPr>
            <p:cNvGrpSpPr/>
            <p:nvPr/>
          </p:nvGrpSpPr>
          <p:grpSpPr>
            <a:xfrm>
              <a:off x="4476152" y="4397578"/>
              <a:ext cx="71822" cy="73082"/>
              <a:chOff x="5908460" y="1615439"/>
              <a:chExt cx="91440" cy="93044"/>
            </a:xfrm>
          </p:grpSpPr>
          <p:cxnSp>
            <p:nvCxnSpPr>
              <p:cNvPr id="32233" name="Straight Connector 32232">
                <a:extLst>
                  <a:ext uri="{FF2B5EF4-FFF2-40B4-BE49-F238E27FC236}">
                    <a16:creationId xmlns:a16="http://schemas.microsoft.com/office/drawing/2014/main" id="{A460F439-617B-94F6-17C4-A41E7A2A289D}"/>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34" name="Straight Connector 32233">
                <a:extLst>
                  <a:ext uri="{FF2B5EF4-FFF2-40B4-BE49-F238E27FC236}">
                    <a16:creationId xmlns:a16="http://schemas.microsoft.com/office/drawing/2014/main" id="{FCE22E4E-41F5-01F7-58AE-20A032FA5C4B}"/>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46" name="Group 32145">
              <a:extLst>
                <a:ext uri="{FF2B5EF4-FFF2-40B4-BE49-F238E27FC236}">
                  <a16:creationId xmlns:a16="http://schemas.microsoft.com/office/drawing/2014/main" id="{1DAF18EF-9A2C-431B-43A5-DAB7297DC4AF}"/>
                </a:ext>
              </a:extLst>
            </p:cNvPr>
            <p:cNvGrpSpPr/>
            <p:nvPr/>
          </p:nvGrpSpPr>
          <p:grpSpPr>
            <a:xfrm>
              <a:off x="6017730" y="4665404"/>
              <a:ext cx="71822" cy="73082"/>
              <a:chOff x="5908460" y="1615439"/>
              <a:chExt cx="91440" cy="93044"/>
            </a:xfrm>
          </p:grpSpPr>
          <p:cxnSp>
            <p:nvCxnSpPr>
              <p:cNvPr id="32231" name="Straight Connector 32230">
                <a:extLst>
                  <a:ext uri="{FF2B5EF4-FFF2-40B4-BE49-F238E27FC236}">
                    <a16:creationId xmlns:a16="http://schemas.microsoft.com/office/drawing/2014/main" id="{DB9C9938-CF50-06F0-595A-D34606ADB667}"/>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32" name="Straight Connector 32231">
                <a:extLst>
                  <a:ext uri="{FF2B5EF4-FFF2-40B4-BE49-F238E27FC236}">
                    <a16:creationId xmlns:a16="http://schemas.microsoft.com/office/drawing/2014/main" id="{A089B89D-D38C-D6D8-30FB-858930F20EDE}"/>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47" name="Group 32146">
              <a:extLst>
                <a:ext uri="{FF2B5EF4-FFF2-40B4-BE49-F238E27FC236}">
                  <a16:creationId xmlns:a16="http://schemas.microsoft.com/office/drawing/2014/main" id="{BDD2BE0C-6001-B39A-4C8B-FD61AD7B93E9}"/>
                </a:ext>
              </a:extLst>
            </p:cNvPr>
            <p:cNvGrpSpPr/>
            <p:nvPr/>
          </p:nvGrpSpPr>
          <p:grpSpPr>
            <a:xfrm>
              <a:off x="4719852" y="4450293"/>
              <a:ext cx="71822" cy="73082"/>
              <a:chOff x="5908460" y="1615439"/>
              <a:chExt cx="91440" cy="93044"/>
            </a:xfrm>
          </p:grpSpPr>
          <p:cxnSp>
            <p:nvCxnSpPr>
              <p:cNvPr id="32229" name="Straight Connector 32228">
                <a:extLst>
                  <a:ext uri="{FF2B5EF4-FFF2-40B4-BE49-F238E27FC236}">
                    <a16:creationId xmlns:a16="http://schemas.microsoft.com/office/drawing/2014/main" id="{FAA74974-0670-FB12-61A4-C584E1EA5C6C}"/>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30" name="Straight Connector 32229">
                <a:extLst>
                  <a:ext uri="{FF2B5EF4-FFF2-40B4-BE49-F238E27FC236}">
                    <a16:creationId xmlns:a16="http://schemas.microsoft.com/office/drawing/2014/main" id="{B2FFC719-A8ED-666E-4D56-DDB30F8CCB62}"/>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48" name="Group 32147">
              <a:extLst>
                <a:ext uri="{FF2B5EF4-FFF2-40B4-BE49-F238E27FC236}">
                  <a16:creationId xmlns:a16="http://schemas.microsoft.com/office/drawing/2014/main" id="{646C6309-E5BE-30E0-1FB0-2173B7A09E7F}"/>
                </a:ext>
              </a:extLst>
            </p:cNvPr>
            <p:cNvGrpSpPr/>
            <p:nvPr/>
          </p:nvGrpSpPr>
          <p:grpSpPr>
            <a:xfrm>
              <a:off x="4192183" y="4347950"/>
              <a:ext cx="71822" cy="73082"/>
              <a:chOff x="5908460" y="1615439"/>
              <a:chExt cx="91440" cy="93044"/>
            </a:xfrm>
          </p:grpSpPr>
          <p:cxnSp>
            <p:nvCxnSpPr>
              <p:cNvPr id="32227" name="Straight Connector 32226">
                <a:extLst>
                  <a:ext uri="{FF2B5EF4-FFF2-40B4-BE49-F238E27FC236}">
                    <a16:creationId xmlns:a16="http://schemas.microsoft.com/office/drawing/2014/main" id="{5AFBBC6E-80C9-92DD-135C-5BD0555DFD68}"/>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28" name="Straight Connector 32227">
                <a:extLst>
                  <a:ext uri="{FF2B5EF4-FFF2-40B4-BE49-F238E27FC236}">
                    <a16:creationId xmlns:a16="http://schemas.microsoft.com/office/drawing/2014/main" id="{C7B88256-EF5B-914F-5238-CA8143ADA906}"/>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49" name="Group 32148">
              <a:extLst>
                <a:ext uri="{FF2B5EF4-FFF2-40B4-BE49-F238E27FC236}">
                  <a16:creationId xmlns:a16="http://schemas.microsoft.com/office/drawing/2014/main" id="{EA2489A0-6AC3-9673-10A5-24BB2C0241D8}"/>
                </a:ext>
              </a:extLst>
            </p:cNvPr>
            <p:cNvGrpSpPr/>
            <p:nvPr/>
          </p:nvGrpSpPr>
          <p:grpSpPr>
            <a:xfrm>
              <a:off x="5021569" y="4486834"/>
              <a:ext cx="71822" cy="73082"/>
              <a:chOff x="5908460" y="1615439"/>
              <a:chExt cx="91440" cy="93044"/>
            </a:xfrm>
          </p:grpSpPr>
          <p:cxnSp>
            <p:nvCxnSpPr>
              <p:cNvPr id="32225" name="Straight Connector 32224">
                <a:extLst>
                  <a:ext uri="{FF2B5EF4-FFF2-40B4-BE49-F238E27FC236}">
                    <a16:creationId xmlns:a16="http://schemas.microsoft.com/office/drawing/2014/main" id="{CDA95A92-7B85-565C-C993-05A49FA3E6D6}"/>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26" name="Straight Connector 32225">
                <a:extLst>
                  <a:ext uri="{FF2B5EF4-FFF2-40B4-BE49-F238E27FC236}">
                    <a16:creationId xmlns:a16="http://schemas.microsoft.com/office/drawing/2014/main" id="{27AA66BF-F48A-1AB4-D3E9-9FFE25288D25}"/>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50" name="Group 32149">
              <a:extLst>
                <a:ext uri="{FF2B5EF4-FFF2-40B4-BE49-F238E27FC236}">
                  <a16:creationId xmlns:a16="http://schemas.microsoft.com/office/drawing/2014/main" id="{A4B86218-E5FC-1C9E-FF78-D7A49520365F}"/>
                </a:ext>
              </a:extLst>
            </p:cNvPr>
            <p:cNvGrpSpPr/>
            <p:nvPr/>
          </p:nvGrpSpPr>
          <p:grpSpPr>
            <a:xfrm>
              <a:off x="4266436" y="4354882"/>
              <a:ext cx="71822" cy="73082"/>
              <a:chOff x="5908460" y="1615439"/>
              <a:chExt cx="91440" cy="93044"/>
            </a:xfrm>
          </p:grpSpPr>
          <p:cxnSp>
            <p:nvCxnSpPr>
              <p:cNvPr id="32223" name="Straight Connector 32222">
                <a:extLst>
                  <a:ext uri="{FF2B5EF4-FFF2-40B4-BE49-F238E27FC236}">
                    <a16:creationId xmlns:a16="http://schemas.microsoft.com/office/drawing/2014/main" id="{C11BCC85-5CBA-4785-A074-B055F4E1DCB1}"/>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24" name="Straight Connector 32223">
                <a:extLst>
                  <a:ext uri="{FF2B5EF4-FFF2-40B4-BE49-F238E27FC236}">
                    <a16:creationId xmlns:a16="http://schemas.microsoft.com/office/drawing/2014/main" id="{5CE4932A-F310-A18C-9823-8117B63A6E66}"/>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51" name="Group 32150">
              <a:extLst>
                <a:ext uri="{FF2B5EF4-FFF2-40B4-BE49-F238E27FC236}">
                  <a16:creationId xmlns:a16="http://schemas.microsoft.com/office/drawing/2014/main" id="{89334D1C-4450-3040-750C-45A7CF6F19F0}"/>
                </a:ext>
              </a:extLst>
            </p:cNvPr>
            <p:cNvGrpSpPr/>
            <p:nvPr/>
          </p:nvGrpSpPr>
          <p:grpSpPr>
            <a:xfrm>
              <a:off x="4230524" y="4354882"/>
              <a:ext cx="71822" cy="73082"/>
              <a:chOff x="5908460" y="1615439"/>
              <a:chExt cx="91440" cy="93044"/>
            </a:xfrm>
          </p:grpSpPr>
          <p:cxnSp>
            <p:nvCxnSpPr>
              <p:cNvPr id="32221" name="Straight Connector 32220">
                <a:extLst>
                  <a:ext uri="{FF2B5EF4-FFF2-40B4-BE49-F238E27FC236}">
                    <a16:creationId xmlns:a16="http://schemas.microsoft.com/office/drawing/2014/main" id="{44FA9739-196A-7F46-CD16-311A61069566}"/>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22" name="Straight Connector 32221">
                <a:extLst>
                  <a:ext uri="{FF2B5EF4-FFF2-40B4-BE49-F238E27FC236}">
                    <a16:creationId xmlns:a16="http://schemas.microsoft.com/office/drawing/2014/main" id="{837CB4F0-EF57-4636-05E6-A18D657B97DA}"/>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52" name="Group 32151">
              <a:extLst>
                <a:ext uri="{FF2B5EF4-FFF2-40B4-BE49-F238E27FC236}">
                  <a16:creationId xmlns:a16="http://schemas.microsoft.com/office/drawing/2014/main" id="{9ABFA086-2230-7197-B730-209965ED2E9B}"/>
                </a:ext>
              </a:extLst>
            </p:cNvPr>
            <p:cNvGrpSpPr/>
            <p:nvPr/>
          </p:nvGrpSpPr>
          <p:grpSpPr>
            <a:xfrm>
              <a:off x="4635135" y="4398558"/>
              <a:ext cx="71822" cy="73082"/>
              <a:chOff x="5908460" y="1615439"/>
              <a:chExt cx="91440" cy="93044"/>
            </a:xfrm>
          </p:grpSpPr>
          <p:cxnSp>
            <p:nvCxnSpPr>
              <p:cNvPr id="32219" name="Straight Connector 32218">
                <a:extLst>
                  <a:ext uri="{FF2B5EF4-FFF2-40B4-BE49-F238E27FC236}">
                    <a16:creationId xmlns:a16="http://schemas.microsoft.com/office/drawing/2014/main" id="{CDD096E5-DFB3-F381-071B-CF83F9CD6983}"/>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20" name="Straight Connector 32219">
                <a:extLst>
                  <a:ext uri="{FF2B5EF4-FFF2-40B4-BE49-F238E27FC236}">
                    <a16:creationId xmlns:a16="http://schemas.microsoft.com/office/drawing/2014/main" id="{B4063B7D-2DB9-5543-E4E4-824DB944542A}"/>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53" name="Group 32152">
              <a:extLst>
                <a:ext uri="{FF2B5EF4-FFF2-40B4-BE49-F238E27FC236}">
                  <a16:creationId xmlns:a16="http://schemas.microsoft.com/office/drawing/2014/main" id="{218AB7DE-2280-EDC3-2AA5-C549D122D004}"/>
                </a:ext>
              </a:extLst>
            </p:cNvPr>
            <p:cNvGrpSpPr/>
            <p:nvPr/>
          </p:nvGrpSpPr>
          <p:grpSpPr>
            <a:xfrm>
              <a:off x="3540477" y="4087589"/>
              <a:ext cx="71822" cy="73082"/>
              <a:chOff x="5908460" y="1615439"/>
              <a:chExt cx="91440" cy="93044"/>
            </a:xfrm>
          </p:grpSpPr>
          <p:cxnSp>
            <p:nvCxnSpPr>
              <p:cNvPr id="32217" name="Straight Connector 32216">
                <a:extLst>
                  <a:ext uri="{FF2B5EF4-FFF2-40B4-BE49-F238E27FC236}">
                    <a16:creationId xmlns:a16="http://schemas.microsoft.com/office/drawing/2014/main" id="{86BE58ED-7D5F-B2A1-23A0-3705AD035DE0}"/>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18" name="Straight Connector 32217">
                <a:extLst>
                  <a:ext uri="{FF2B5EF4-FFF2-40B4-BE49-F238E27FC236}">
                    <a16:creationId xmlns:a16="http://schemas.microsoft.com/office/drawing/2014/main" id="{D262DF91-F73B-CD06-2105-C1F57113A04A}"/>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54" name="Group 32153">
              <a:extLst>
                <a:ext uri="{FF2B5EF4-FFF2-40B4-BE49-F238E27FC236}">
                  <a16:creationId xmlns:a16="http://schemas.microsoft.com/office/drawing/2014/main" id="{D2857EEC-8501-07DC-234B-9510EB61DD72}"/>
                </a:ext>
              </a:extLst>
            </p:cNvPr>
            <p:cNvGrpSpPr/>
            <p:nvPr/>
          </p:nvGrpSpPr>
          <p:grpSpPr>
            <a:xfrm>
              <a:off x="3305840" y="4038944"/>
              <a:ext cx="71822" cy="73082"/>
              <a:chOff x="5908460" y="1615439"/>
              <a:chExt cx="91440" cy="93044"/>
            </a:xfrm>
          </p:grpSpPr>
          <p:cxnSp>
            <p:nvCxnSpPr>
              <p:cNvPr id="32215" name="Straight Connector 32214">
                <a:extLst>
                  <a:ext uri="{FF2B5EF4-FFF2-40B4-BE49-F238E27FC236}">
                    <a16:creationId xmlns:a16="http://schemas.microsoft.com/office/drawing/2014/main" id="{B624E14D-57C3-1CCB-1741-061E8BF6CE53}"/>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16" name="Straight Connector 32215">
                <a:extLst>
                  <a:ext uri="{FF2B5EF4-FFF2-40B4-BE49-F238E27FC236}">
                    <a16:creationId xmlns:a16="http://schemas.microsoft.com/office/drawing/2014/main" id="{0772C30C-C792-45F3-BA6B-4A8CC9DE5FF8}"/>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55" name="Group 32154">
              <a:extLst>
                <a:ext uri="{FF2B5EF4-FFF2-40B4-BE49-F238E27FC236}">
                  <a16:creationId xmlns:a16="http://schemas.microsoft.com/office/drawing/2014/main" id="{F3FDF9F2-B3FB-5182-68D8-2E9E5FAD2668}"/>
                </a:ext>
              </a:extLst>
            </p:cNvPr>
            <p:cNvGrpSpPr/>
            <p:nvPr/>
          </p:nvGrpSpPr>
          <p:grpSpPr>
            <a:xfrm>
              <a:off x="5600599" y="4570660"/>
              <a:ext cx="71822" cy="73082"/>
              <a:chOff x="5908460" y="1615439"/>
              <a:chExt cx="91440" cy="93044"/>
            </a:xfrm>
          </p:grpSpPr>
          <p:cxnSp>
            <p:nvCxnSpPr>
              <p:cNvPr id="32213" name="Straight Connector 32212">
                <a:extLst>
                  <a:ext uri="{FF2B5EF4-FFF2-40B4-BE49-F238E27FC236}">
                    <a16:creationId xmlns:a16="http://schemas.microsoft.com/office/drawing/2014/main" id="{3852B5AF-FBFA-4975-2CC0-E2D06989574B}"/>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14" name="Straight Connector 32213">
                <a:extLst>
                  <a:ext uri="{FF2B5EF4-FFF2-40B4-BE49-F238E27FC236}">
                    <a16:creationId xmlns:a16="http://schemas.microsoft.com/office/drawing/2014/main" id="{222C3202-C23B-B9AD-ED41-0206BF44ECFE}"/>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56" name="Group 32155">
              <a:extLst>
                <a:ext uri="{FF2B5EF4-FFF2-40B4-BE49-F238E27FC236}">
                  <a16:creationId xmlns:a16="http://schemas.microsoft.com/office/drawing/2014/main" id="{E913FF2F-CD85-2AC4-3026-0B3A984D0A1A}"/>
                </a:ext>
              </a:extLst>
            </p:cNvPr>
            <p:cNvGrpSpPr/>
            <p:nvPr/>
          </p:nvGrpSpPr>
          <p:grpSpPr>
            <a:xfrm>
              <a:off x="3540477" y="4087589"/>
              <a:ext cx="71822" cy="73082"/>
              <a:chOff x="5908460" y="1615439"/>
              <a:chExt cx="91440" cy="93044"/>
            </a:xfrm>
          </p:grpSpPr>
          <p:cxnSp>
            <p:nvCxnSpPr>
              <p:cNvPr id="32211" name="Straight Connector 32210">
                <a:extLst>
                  <a:ext uri="{FF2B5EF4-FFF2-40B4-BE49-F238E27FC236}">
                    <a16:creationId xmlns:a16="http://schemas.microsoft.com/office/drawing/2014/main" id="{F5A2FD82-CFA4-D136-B869-088925BA3426}"/>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12" name="Straight Connector 32211">
                <a:extLst>
                  <a:ext uri="{FF2B5EF4-FFF2-40B4-BE49-F238E27FC236}">
                    <a16:creationId xmlns:a16="http://schemas.microsoft.com/office/drawing/2014/main" id="{BC03DDBB-9B4B-4300-603F-3198CA2E318C}"/>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57" name="Group 32156">
              <a:extLst>
                <a:ext uri="{FF2B5EF4-FFF2-40B4-BE49-F238E27FC236}">
                  <a16:creationId xmlns:a16="http://schemas.microsoft.com/office/drawing/2014/main" id="{65EB5AFF-706F-67CD-B04B-4E103730061A}"/>
                </a:ext>
              </a:extLst>
            </p:cNvPr>
            <p:cNvGrpSpPr/>
            <p:nvPr/>
          </p:nvGrpSpPr>
          <p:grpSpPr>
            <a:xfrm>
              <a:off x="5405559" y="4526855"/>
              <a:ext cx="71822" cy="73082"/>
              <a:chOff x="5908460" y="1615439"/>
              <a:chExt cx="91440" cy="93044"/>
            </a:xfrm>
          </p:grpSpPr>
          <p:cxnSp>
            <p:nvCxnSpPr>
              <p:cNvPr id="32209" name="Straight Connector 32208">
                <a:extLst>
                  <a:ext uri="{FF2B5EF4-FFF2-40B4-BE49-F238E27FC236}">
                    <a16:creationId xmlns:a16="http://schemas.microsoft.com/office/drawing/2014/main" id="{F94A6A06-DC9B-7B9B-93C3-CE925368732B}"/>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10" name="Straight Connector 32209">
                <a:extLst>
                  <a:ext uri="{FF2B5EF4-FFF2-40B4-BE49-F238E27FC236}">
                    <a16:creationId xmlns:a16="http://schemas.microsoft.com/office/drawing/2014/main" id="{3EA55AE0-7017-224E-F936-F3958361DAAD}"/>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58" name="Group 32157">
              <a:extLst>
                <a:ext uri="{FF2B5EF4-FFF2-40B4-BE49-F238E27FC236}">
                  <a16:creationId xmlns:a16="http://schemas.microsoft.com/office/drawing/2014/main" id="{79574BBE-595B-95AD-2777-8C86269E0FFA}"/>
                </a:ext>
              </a:extLst>
            </p:cNvPr>
            <p:cNvGrpSpPr/>
            <p:nvPr/>
          </p:nvGrpSpPr>
          <p:grpSpPr>
            <a:xfrm>
              <a:off x="3420417" y="4060658"/>
              <a:ext cx="71822" cy="73082"/>
              <a:chOff x="5908460" y="1615439"/>
              <a:chExt cx="91440" cy="93044"/>
            </a:xfrm>
          </p:grpSpPr>
          <p:cxnSp>
            <p:nvCxnSpPr>
              <p:cNvPr id="32207" name="Straight Connector 32206">
                <a:extLst>
                  <a:ext uri="{FF2B5EF4-FFF2-40B4-BE49-F238E27FC236}">
                    <a16:creationId xmlns:a16="http://schemas.microsoft.com/office/drawing/2014/main" id="{F08193D1-2862-DBB6-69C4-11FAD05CD24A}"/>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08" name="Straight Connector 32207">
                <a:extLst>
                  <a:ext uri="{FF2B5EF4-FFF2-40B4-BE49-F238E27FC236}">
                    <a16:creationId xmlns:a16="http://schemas.microsoft.com/office/drawing/2014/main" id="{D79E5B56-A433-2256-70DD-B7AA20C80378}"/>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59" name="Group 32158">
              <a:extLst>
                <a:ext uri="{FF2B5EF4-FFF2-40B4-BE49-F238E27FC236}">
                  <a16:creationId xmlns:a16="http://schemas.microsoft.com/office/drawing/2014/main" id="{D32D2DFA-B3E6-41CB-BB2E-1DCB48E589FD}"/>
                </a:ext>
              </a:extLst>
            </p:cNvPr>
            <p:cNvGrpSpPr/>
            <p:nvPr/>
          </p:nvGrpSpPr>
          <p:grpSpPr>
            <a:xfrm>
              <a:off x="3540477" y="4087589"/>
              <a:ext cx="71822" cy="73082"/>
              <a:chOff x="5908460" y="1615439"/>
              <a:chExt cx="91440" cy="93044"/>
            </a:xfrm>
          </p:grpSpPr>
          <p:cxnSp>
            <p:nvCxnSpPr>
              <p:cNvPr id="32205" name="Straight Connector 32204">
                <a:extLst>
                  <a:ext uri="{FF2B5EF4-FFF2-40B4-BE49-F238E27FC236}">
                    <a16:creationId xmlns:a16="http://schemas.microsoft.com/office/drawing/2014/main" id="{1198B275-E55F-FB1A-F72B-D091EF1E7816}"/>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06" name="Straight Connector 32205">
                <a:extLst>
                  <a:ext uri="{FF2B5EF4-FFF2-40B4-BE49-F238E27FC236}">
                    <a16:creationId xmlns:a16="http://schemas.microsoft.com/office/drawing/2014/main" id="{358AD7C4-2182-83A0-0BB5-83B044B05ADE}"/>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60" name="Group 32159">
              <a:extLst>
                <a:ext uri="{FF2B5EF4-FFF2-40B4-BE49-F238E27FC236}">
                  <a16:creationId xmlns:a16="http://schemas.microsoft.com/office/drawing/2014/main" id="{D3BB82E4-AAB2-9C56-8C93-306D0C8ABEE1}"/>
                </a:ext>
              </a:extLst>
            </p:cNvPr>
            <p:cNvGrpSpPr/>
            <p:nvPr/>
          </p:nvGrpSpPr>
          <p:grpSpPr>
            <a:xfrm>
              <a:off x="4320302" y="4353902"/>
              <a:ext cx="71822" cy="73082"/>
              <a:chOff x="5908460" y="1615439"/>
              <a:chExt cx="91440" cy="93044"/>
            </a:xfrm>
          </p:grpSpPr>
          <p:cxnSp>
            <p:nvCxnSpPr>
              <p:cNvPr id="32203" name="Straight Connector 32202">
                <a:extLst>
                  <a:ext uri="{FF2B5EF4-FFF2-40B4-BE49-F238E27FC236}">
                    <a16:creationId xmlns:a16="http://schemas.microsoft.com/office/drawing/2014/main" id="{EFE94021-C752-5F42-DF87-C4490DBBCB86}"/>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04" name="Straight Connector 32203">
                <a:extLst>
                  <a:ext uri="{FF2B5EF4-FFF2-40B4-BE49-F238E27FC236}">
                    <a16:creationId xmlns:a16="http://schemas.microsoft.com/office/drawing/2014/main" id="{5908E102-EB38-1443-6D98-B923295588D2}"/>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61" name="Group 32160">
              <a:extLst>
                <a:ext uri="{FF2B5EF4-FFF2-40B4-BE49-F238E27FC236}">
                  <a16:creationId xmlns:a16="http://schemas.microsoft.com/office/drawing/2014/main" id="{902B605D-A340-2014-653C-76AD4015E4D2}"/>
                </a:ext>
              </a:extLst>
            </p:cNvPr>
            <p:cNvGrpSpPr/>
            <p:nvPr/>
          </p:nvGrpSpPr>
          <p:grpSpPr>
            <a:xfrm>
              <a:off x="4122091" y="4312900"/>
              <a:ext cx="71822" cy="73082"/>
              <a:chOff x="5908460" y="1615439"/>
              <a:chExt cx="91440" cy="93044"/>
            </a:xfrm>
          </p:grpSpPr>
          <p:cxnSp>
            <p:nvCxnSpPr>
              <p:cNvPr id="32201" name="Straight Connector 32200">
                <a:extLst>
                  <a:ext uri="{FF2B5EF4-FFF2-40B4-BE49-F238E27FC236}">
                    <a16:creationId xmlns:a16="http://schemas.microsoft.com/office/drawing/2014/main" id="{35D067B0-82C6-B913-901F-A6CFE81784CB}"/>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02" name="Straight Connector 32201">
                <a:extLst>
                  <a:ext uri="{FF2B5EF4-FFF2-40B4-BE49-F238E27FC236}">
                    <a16:creationId xmlns:a16="http://schemas.microsoft.com/office/drawing/2014/main" id="{4E235E95-B33D-3006-C579-62EACE757710}"/>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62" name="Group 32161">
              <a:extLst>
                <a:ext uri="{FF2B5EF4-FFF2-40B4-BE49-F238E27FC236}">
                  <a16:creationId xmlns:a16="http://schemas.microsoft.com/office/drawing/2014/main" id="{9457809D-2D27-AB49-D426-D30894940BC1}"/>
                </a:ext>
              </a:extLst>
            </p:cNvPr>
            <p:cNvGrpSpPr/>
            <p:nvPr/>
          </p:nvGrpSpPr>
          <p:grpSpPr>
            <a:xfrm>
              <a:off x="3540477" y="4087589"/>
              <a:ext cx="71822" cy="73082"/>
              <a:chOff x="5908460" y="1615439"/>
              <a:chExt cx="91440" cy="93044"/>
            </a:xfrm>
          </p:grpSpPr>
          <p:cxnSp>
            <p:nvCxnSpPr>
              <p:cNvPr id="32199" name="Straight Connector 32198">
                <a:extLst>
                  <a:ext uri="{FF2B5EF4-FFF2-40B4-BE49-F238E27FC236}">
                    <a16:creationId xmlns:a16="http://schemas.microsoft.com/office/drawing/2014/main" id="{80C6935D-EC58-C00D-0493-52E56BB5BAB3}"/>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200" name="Straight Connector 32199">
                <a:extLst>
                  <a:ext uri="{FF2B5EF4-FFF2-40B4-BE49-F238E27FC236}">
                    <a16:creationId xmlns:a16="http://schemas.microsoft.com/office/drawing/2014/main" id="{89896A74-98F7-A8E9-F8C8-36C94BB09D6C}"/>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63" name="Group 32162">
              <a:extLst>
                <a:ext uri="{FF2B5EF4-FFF2-40B4-BE49-F238E27FC236}">
                  <a16:creationId xmlns:a16="http://schemas.microsoft.com/office/drawing/2014/main" id="{D61ADAFA-E232-6EE0-F10E-EF369C893287}"/>
                </a:ext>
              </a:extLst>
            </p:cNvPr>
            <p:cNvGrpSpPr/>
            <p:nvPr/>
          </p:nvGrpSpPr>
          <p:grpSpPr>
            <a:xfrm>
              <a:off x="3695764" y="4166744"/>
              <a:ext cx="71822" cy="73082"/>
              <a:chOff x="5908460" y="1615439"/>
              <a:chExt cx="91440" cy="93044"/>
            </a:xfrm>
          </p:grpSpPr>
          <p:cxnSp>
            <p:nvCxnSpPr>
              <p:cNvPr id="32197" name="Straight Connector 32196">
                <a:extLst>
                  <a:ext uri="{FF2B5EF4-FFF2-40B4-BE49-F238E27FC236}">
                    <a16:creationId xmlns:a16="http://schemas.microsoft.com/office/drawing/2014/main" id="{B4F91F7F-FC05-A2E0-371D-DE2831D7B848}"/>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198" name="Straight Connector 32197">
                <a:extLst>
                  <a:ext uri="{FF2B5EF4-FFF2-40B4-BE49-F238E27FC236}">
                    <a16:creationId xmlns:a16="http://schemas.microsoft.com/office/drawing/2014/main" id="{6F46233C-3ADF-81FA-BA56-6900C0F51ECA}"/>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64" name="Group 32163">
              <a:extLst>
                <a:ext uri="{FF2B5EF4-FFF2-40B4-BE49-F238E27FC236}">
                  <a16:creationId xmlns:a16="http://schemas.microsoft.com/office/drawing/2014/main" id="{1863C79B-0748-7DA6-48DB-425CD670D7C0}"/>
                </a:ext>
              </a:extLst>
            </p:cNvPr>
            <p:cNvGrpSpPr/>
            <p:nvPr/>
          </p:nvGrpSpPr>
          <p:grpSpPr>
            <a:xfrm>
              <a:off x="3861543" y="4209663"/>
              <a:ext cx="71822" cy="73082"/>
              <a:chOff x="5908460" y="1615439"/>
              <a:chExt cx="91440" cy="93044"/>
            </a:xfrm>
          </p:grpSpPr>
          <p:cxnSp>
            <p:nvCxnSpPr>
              <p:cNvPr id="32195" name="Straight Connector 32194">
                <a:extLst>
                  <a:ext uri="{FF2B5EF4-FFF2-40B4-BE49-F238E27FC236}">
                    <a16:creationId xmlns:a16="http://schemas.microsoft.com/office/drawing/2014/main" id="{9BF0E414-0BA4-E904-FFAD-1CB95BB08C41}"/>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196" name="Straight Connector 32195">
                <a:extLst>
                  <a:ext uri="{FF2B5EF4-FFF2-40B4-BE49-F238E27FC236}">
                    <a16:creationId xmlns:a16="http://schemas.microsoft.com/office/drawing/2014/main" id="{08542364-E2DF-9393-0DD0-49BDB4AC1155}"/>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65" name="Group 32164">
              <a:extLst>
                <a:ext uri="{FF2B5EF4-FFF2-40B4-BE49-F238E27FC236}">
                  <a16:creationId xmlns:a16="http://schemas.microsoft.com/office/drawing/2014/main" id="{F8946D5B-3148-0002-E780-1C81CA18CD76}"/>
                </a:ext>
              </a:extLst>
            </p:cNvPr>
            <p:cNvGrpSpPr/>
            <p:nvPr/>
          </p:nvGrpSpPr>
          <p:grpSpPr>
            <a:xfrm>
              <a:off x="3961168" y="4249613"/>
              <a:ext cx="71822" cy="73082"/>
              <a:chOff x="5908460" y="1615439"/>
              <a:chExt cx="91440" cy="93044"/>
            </a:xfrm>
          </p:grpSpPr>
          <p:cxnSp>
            <p:nvCxnSpPr>
              <p:cNvPr id="32193" name="Straight Connector 32192">
                <a:extLst>
                  <a:ext uri="{FF2B5EF4-FFF2-40B4-BE49-F238E27FC236}">
                    <a16:creationId xmlns:a16="http://schemas.microsoft.com/office/drawing/2014/main" id="{FC7B4376-BF46-63EC-9230-3B970695470F}"/>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194" name="Straight Connector 32193">
                <a:extLst>
                  <a:ext uri="{FF2B5EF4-FFF2-40B4-BE49-F238E27FC236}">
                    <a16:creationId xmlns:a16="http://schemas.microsoft.com/office/drawing/2014/main" id="{4B890EE3-C04D-004F-BAE0-43F712EAAC68}"/>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66" name="Group 32165">
              <a:extLst>
                <a:ext uri="{FF2B5EF4-FFF2-40B4-BE49-F238E27FC236}">
                  <a16:creationId xmlns:a16="http://schemas.microsoft.com/office/drawing/2014/main" id="{0F3C1327-AB59-1BAA-EF5B-66DCA7732DFB}"/>
                </a:ext>
              </a:extLst>
            </p:cNvPr>
            <p:cNvGrpSpPr/>
            <p:nvPr/>
          </p:nvGrpSpPr>
          <p:grpSpPr>
            <a:xfrm>
              <a:off x="5743762" y="4567916"/>
              <a:ext cx="71822" cy="73082"/>
              <a:chOff x="5908460" y="1615439"/>
              <a:chExt cx="91440" cy="93044"/>
            </a:xfrm>
          </p:grpSpPr>
          <p:cxnSp>
            <p:nvCxnSpPr>
              <p:cNvPr id="32191" name="Straight Connector 32190">
                <a:extLst>
                  <a:ext uri="{FF2B5EF4-FFF2-40B4-BE49-F238E27FC236}">
                    <a16:creationId xmlns:a16="http://schemas.microsoft.com/office/drawing/2014/main" id="{F0140B31-72AB-A5D2-7D58-8B1338921790}"/>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192" name="Straight Connector 32191">
                <a:extLst>
                  <a:ext uri="{FF2B5EF4-FFF2-40B4-BE49-F238E27FC236}">
                    <a16:creationId xmlns:a16="http://schemas.microsoft.com/office/drawing/2014/main" id="{3ED640E6-C817-478C-1668-5F2FC7F87081}"/>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67" name="Group 32166">
              <a:extLst>
                <a:ext uri="{FF2B5EF4-FFF2-40B4-BE49-F238E27FC236}">
                  <a16:creationId xmlns:a16="http://schemas.microsoft.com/office/drawing/2014/main" id="{584E5740-5797-E197-F77A-3F4105DDD91B}"/>
                </a:ext>
              </a:extLst>
            </p:cNvPr>
            <p:cNvGrpSpPr/>
            <p:nvPr/>
          </p:nvGrpSpPr>
          <p:grpSpPr>
            <a:xfrm>
              <a:off x="4656140" y="4403422"/>
              <a:ext cx="71822" cy="73082"/>
              <a:chOff x="5908460" y="1615439"/>
              <a:chExt cx="91440" cy="93044"/>
            </a:xfrm>
          </p:grpSpPr>
          <p:cxnSp>
            <p:nvCxnSpPr>
              <p:cNvPr id="32189" name="Straight Connector 32188">
                <a:extLst>
                  <a:ext uri="{FF2B5EF4-FFF2-40B4-BE49-F238E27FC236}">
                    <a16:creationId xmlns:a16="http://schemas.microsoft.com/office/drawing/2014/main" id="{749047A0-E86D-BC6C-75E1-2A743CB9B245}"/>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190" name="Straight Connector 32189">
                <a:extLst>
                  <a:ext uri="{FF2B5EF4-FFF2-40B4-BE49-F238E27FC236}">
                    <a16:creationId xmlns:a16="http://schemas.microsoft.com/office/drawing/2014/main" id="{2E9D1013-E13A-4FE3-EE7B-F07501E4FA9E}"/>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68" name="Group 32167">
              <a:extLst>
                <a:ext uri="{FF2B5EF4-FFF2-40B4-BE49-F238E27FC236}">
                  <a16:creationId xmlns:a16="http://schemas.microsoft.com/office/drawing/2014/main" id="{66AF3388-9FD0-B345-1BDB-B06E6AA95600}"/>
                </a:ext>
              </a:extLst>
            </p:cNvPr>
            <p:cNvGrpSpPr/>
            <p:nvPr/>
          </p:nvGrpSpPr>
          <p:grpSpPr>
            <a:xfrm>
              <a:off x="5302129" y="4499153"/>
              <a:ext cx="71822" cy="73082"/>
              <a:chOff x="5908460" y="1615439"/>
              <a:chExt cx="91440" cy="93044"/>
            </a:xfrm>
          </p:grpSpPr>
          <p:cxnSp>
            <p:nvCxnSpPr>
              <p:cNvPr id="32187" name="Straight Connector 32186">
                <a:extLst>
                  <a:ext uri="{FF2B5EF4-FFF2-40B4-BE49-F238E27FC236}">
                    <a16:creationId xmlns:a16="http://schemas.microsoft.com/office/drawing/2014/main" id="{93557A6E-A639-A8F3-F318-C749BDF18252}"/>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188" name="Straight Connector 32187">
                <a:extLst>
                  <a:ext uri="{FF2B5EF4-FFF2-40B4-BE49-F238E27FC236}">
                    <a16:creationId xmlns:a16="http://schemas.microsoft.com/office/drawing/2014/main" id="{413197C0-94BA-55DC-6971-A82E40F3FCA2}"/>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69" name="Group 32168">
              <a:extLst>
                <a:ext uri="{FF2B5EF4-FFF2-40B4-BE49-F238E27FC236}">
                  <a16:creationId xmlns:a16="http://schemas.microsoft.com/office/drawing/2014/main" id="{6EFC4576-5DF9-4DE7-2F8C-2B29A8ABDCC4}"/>
                </a:ext>
              </a:extLst>
            </p:cNvPr>
            <p:cNvGrpSpPr/>
            <p:nvPr/>
          </p:nvGrpSpPr>
          <p:grpSpPr>
            <a:xfrm>
              <a:off x="5177318" y="4489578"/>
              <a:ext cx="71822" cy="73082"/>
              <a:chOff x="5908460" y="1615439"/>
              <a:chExt cx="91440" cy="93044"/>
            </a:xfrm>
          </p:grpSpPr>
          <p:cxnSp>
            <p:nvCxnSpPr>
              <p:cNvPr id="32185" name="Straight Connector 32184">
                <a:extLst>
                  <a:ext uri="{FF2B5EF4-FFF2-40B4-BE49-F238E27FC236}">
                    <a16:creationId xmlns:a16="http://schemas.microsoft.com/office/drawing/2014/main" id="{69F4D81C-62E6-100C-DF86-4F7C5907F40A}"/>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186" name="Straight Connector 32185">
                <a:extLst>
                  <a:ext uri="{FF2B5EF4-FFF2-40B4-BE49-F238E27FC236}">
                    <a16:creationId xmlns:a16="http://schemas.microsoft.com/office/drawing/2014/main" id="{7D1BC72B-3EE5-7D78-67B4-B5EB3D49EF3A}"/>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70" name="Group 32169">
              <a:extLst>
                <a:ext uri="{FF2B5EF4-FFF2-40B4-BE49-F238E27FC236}">
                  <a16:creationId xmlns:a16="http://schemas.microsoft.com/office/drawing/2014/main" id="{5055F50A-081F-0E5C-C487-EF5CECE4C1E7}"/>
                </a:ext>
              </a:extLst>
            </p:cNvPr>
            <p:cNvGrpSpPr/>
            <p:nvPr/>
          </p:nvGrpSpPr>
          <p:grpSpPr>
            <a:xfrm>
              <a:off x="5056810" y="4492090"/>
              <a:ext cx="71822" cy="73082"/>
              <a:chOff x="5908460" y="1615439"/>
              <a:chExt cx="91440" cy="93044"/>
            </a:xfrm>
          </p:grpSpPr>
          <p:cxnSp>
            <p:nvCxnSpPr>
              <p:cNvPr id="32183" name="Straight Connector 32182">
                <a:extLst>
                  <a:ext uri="{FF2B5EF4-FFF2-40B4-BE49-F238E27FC236}">
                    <a16:creationId xmlns:a16="http://schemas.microsoft.com/office/drawing/2014/main" id="{8B750AA3-C745-6F3D-9230-4682B2186456}"/>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184" name="Straight Connector 32183">
                <a:extLst>
                  <a:ext uri="{FF2B5EF4-FFF2-40B4-BE49-F238E27FC236}">
                    <a16:creationId xmlns:a16="http://schemas.microsoft.com/office/drawing/2014/main" id="{5F2EAD9A-2C78-A297-6892-46ADFC8A63DD}"/>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71" name="Group 32170">
              <a:extLst>
                <a:ext uri="{FF2B5EF4-FFF2-40B4-BE49-F238E27FC236}">
                  <a16:creationId xmlns:a16="http://schemas.microsoft.com/office/drawing/2014/main" id="{08EF53C2-9FC6-4C08-80ED-FD40F3CA20A4}"/>
                </a:ext>
              </a:extLst>
            </p:cNvPr>
            <p:cNvGrpSpPr/>
            <p:nvPr/>
          </p:nvGrpSpPr>
          <p:grpSpPr>
            <a:xfrm>
              <a:off x="4174630" y="4347950"/>
              <a:ext cx="71822" cy="73082"/>
              <a:chOff x="5908460" y="1615439"/>
              <a:chExt cx="91440" cy="93044"/>
            </a:xfrm>
          </p:grpSpPr>
          <p:cxnSp>
            <p:nvCxnSpPr>
              <p:cNvPr id="32181" name="Straight Connector 32180">
                <a:extLst>
                  <a:ext uri="{FF2B5EF4-FFF2-40B4-BE49-F238E27FC236}">
                    <a16:creationId xmlns:a16="http://schemas.microsoft.com/office/drawing/2014/main" id="{7C4E9CC4-83B3-634B-44E1-16F6FB686D44}"/>
                  </a:ext>
                </a:extLst>
              </p:cNvPr>
              <p:cNvCxnSpPr>
                <a:cxnSpLocks/>
              </p:cNvCxnSpPr>
              <p:nvPr/>
            </p:nvCxnSpPr>
            <p:spPr bwMode="auto">
              <a:xfrm>
                <a:off x="5908460" y="1661961"/>
                <a:ext cx="91440" cy="0"/>
              </a:xfrm>
              <a:prstGeom prst="line">
                <a:avLst/>
              </a:prstGeom>
              <a:noFill/>
              <a:ln w="19050" cap="flat" cmpd="sng" algn="ctr">
                <a:solidFill>
                  <a:srgbClr val="015873"/>
                </a:solidFill>
                <a:prstDash val="solid"/>
                <a:round/>
                <a:headEnd type="none" w="med" len="med"/>
                <a:tailEnd type="none" w="med" len="med"/>
              </a:ln>
              <a:effectLst/>
            </p:spPr>
          </p:cxnSp>
          <p:cxnSp>
            <p:nvCxnSpPr>
              <p:cNvPr id="32182" name="Straight Connector 32181">
                <a:extLst>
                  <a:ext uri="{FF2B5EF4-FFF2-40B4-BE49-F238E27FC236}">
                    <a16:creationId xmlns:a16="http://schemas.microsoft.com/office/drawing/2014/main" id="{40504D60-00B6-E730-3462-BCFD63125E38}"/>
                  </a:ext>
                </a:extLst>
              </p:cNvPr>
              <p:cNvCxnSpPr>
                <a:cxnSpLocks/>
              </p:cNvCxnSpPr>
              <p:nvPr/>
            </p:nvCxnSpPr>
            <p:spPr bwMode="auto">
              <a:xfrm>
                <a:off x="5954180" y="1615439"/>
                <a:ext cx="0" cy="93044"/>
              </a:xfrm>
              <a:prstGeom prst="line">
                <a:avLst/>
              </a:prstGeom>
              <a:noFill/>
              <a:ln w="19050" cap="flat" cmpd="sng" algn="ctr">
                <a:solidFill>
                  <a:srgbClr val="015873"/>
                </a:solidFill>
                <a:prstDash val="solid"/>
                <a:round/>
                <a:headEnd type="none" w="med" len="med"/>
                <a:tailEnd type="none" w="med" len="med"/>
              </a:ln>
              <a:effectLst/>
            </p:spPr>
          </p:cxnSp>
        </p:grpSp>
        <p:grpSp>
          <p:nvGrpSpPr>
            <p:cNvPr id="32172" name="Group 32171">
              <a:extLst>
                <a:ext uri="{FF2B5EF4-FFF2-40B4-BE49-F238E27FC236}">
                  <a16:creationId xmlns:a16="http://schemas.microsoft.com/office/drawing/2014/main" id="{03C0106F-6768-B03A-0311-84626B0BD250}"/>
                </a:ext>
              </a:extLst>
            </p:cNvPr>
            <p:cNvGrpSpPr/>
            <p:nvPr/>
          </p:nvGrpSpPr>
          <p:grpSpPr>
            <a:xfrm>
              <a:off x="2448670" y="4184328"/>
              <a:ext cx="71822" cy="73082"/>
              <a:chOff x="5908460" y="1615439"/>
              <a:chExt cx="91440" cy="93044"/>
            </a:xfrm>
          </p:grpSpPr>
          <p:cxnSp>
            <p:nvCxnSpPr>
              <p:cNvPr id="32179" name="Straight Connector 32178">
                <a:extLst>
                  <a:ext uri="{FF2B5EF4-FFF2-40B4-BE49-F238E27FC236}">
                    <a16:creationId xmlns:a16="http://schemas.microsoft.com/office/drawing/2014/main" id="{4D7B7747-B478-8B7D-226A-CB115F67C833}"/>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180" name="Straight Connector 32179">
                <a:extLst>
                  <a:ext uri="{FF2B5EF4-FFF2-40B4-BE49-F238E27FC236}">
                    <a16:creationId xmlns:a16="http://schemas.microsoft.com/office/drawing/2014/main" id="{7EEA6BEA-DE98-5E55-CD34-6888A5D93F29}"/>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173" name="Group 32172">
              <a:extLst>
                <a:ext uri="{FF2B5EF4-FFF2-40B4-BE49-F238E27FC236}">
                  <a16:creationId xmlns:a16="http://schemas.microsoft.com/office/drawing/2014/main" id="{2ABA1769-BDCB-03BD-6C70-571A6E45E740}"/>
                </a:ext>
              </a:extLst>
            </p:cNvPr>
            <p:cNvGrpSpPr/>
            <p:nvPr/>
          </p:nvGrpSpPr>
          <p:grpSpPr>
            <a:xfrm>
              <a:off x="4788912" y="4724807"/>
              <a:ext cx="71822" cy="73082"/>
              <a:chOff x="5908460" y="1615439"/>
              <a:chExt cx="91440" cy="93044"/>
            </a:xfrm>
          </p:grpSpPr>
          <p:cxnSp>
            <p:nvCxnSpPr>
              <p:cNvPr id="32177" name="Straight Connector 32176">
                <a:extLst>
                  <a:ext uri="{FF2B5EF4-FFF2-40B4-BE49-F238E27FC236}">
                    <a16:creationId xmlns:a16="http://schemas.microsoft.com/office/drawing/2014/main" id="{AFB97333-F627-6159-FD3F-9A5C9D2169DE}"/>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178" name="Straight Connector 32177">
                <a:extLst>
                  <a:ext uri="{FF2B5EF4-FFF2-40B4-BE49-F238E27FC236}">
                    <a16:creationId xmlns:a16="http://schemas.microsoft.com/office/drawing/2014/main" id="{EFA48C5E-482E-C96F-9079-1D473052BB65}"/>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nvGrpSpPr>
            <p:cNvPr id="32174" name="Group 32173">
              <a:extLst>
                <a:ext uri="{FF2B5EF4-FFF2-40B4-BE49-F238E27FC236}">
                  <a16:creationId xmlns:a16="http://schemas.microsoft.com/office/drawing/2014/main" id="{1CD47988-E9D9-2034-1181-BFD499F500C5}"/>
                </a:ext>
              </a:extLst>
            </p:cNvPr>
            <p:cNvGrpSpPr/>
            <p:nvPr/>
          </p:nvGrpSpPr>
          <p:grpSpPr>
            <a:xfrm>
              <a:off x="2853527" y="4404236"/>
              <a:ext cx="71822" cy="73082"/>
              <a:chOff x="5908460" y="1615439"/>
              <a:chExt cx="91440" cy="93044"/>
            </a:xfrm>
          </p:grpSpPr>
          <p:cxnSp>
            <p:nvCxnSpPr>
              <p:cNvPr id="32175" name="Straight Connector 32174">
                <a:extLst>
                  <a:ext uri="{FF2B5EF4-FFF2-40B4-BE49-F238E27FC236}">
                    <a16:creationId xmlns:a16="http://schemas.microsoft.com/office/drawing/2014/main" id="{7CE9286B-A1CF-9DEE-E007-45214241AB05}"/>
                  </a:ext>
                </a:extLst>
              </p:cNvPr>
              <p:cNvCxnSpPr>
                <a:cxnSpLocks/>
              </p:cNvCxnSpPr>
              <p:nvPr/>
            </p:nvCxnSpPr>
            <p:spPr bwMode="auto">
              <a:xfrm>
                <a:off x="5908460" y="1661961"/>
                <a:ext cx="91440" cy="0"/>
              </a:xfrm>
              <a:prstGeom prst="line">
                <a:avLst/>
              </a:prstGeom>
              <a:noFill/>
              <a:ln w="19050" cap="flat" cmpd="sng" algn="ctr">
                <a:solidFill>
                  <a:srgbClr val="E1471D"/>
                </a:solidFill>
                <a:prstDash val="solid"/>
                <a:round/>
                <a:headEnd type="none" w="med" len="med"/>
                <a:tailEnd type="none" w="med" len="med"/>
              </a:ln>
              <a:effectLst/>
            </p:spPr>
          </p:cxnSp>
          <p:cxnSp>
            <p:nvCxnSpPr>
              <p:cNvPr id="32176" name="Straight Connector 32175">
                <a:extLst>
                  <a:ext uri="{FF2B5EF4-FFF2-40B4-BE49-F238E27FC236}">
                    <a16:creationId xmlns:a16="http://schemas.microsoft.com/office/drawing/2014/main" id="{0CF091EF-B5AC-9915-F15D-6EC2C42EF86B}"/>
                  </a:ext>
                </a:extLst>
              </p:cNvPr>
              <p:cNvCxnSpPr>
                <a:cxnSpLocks/>
              </p:cNvCxnSpPr>
              <p:nvPr/>
            </p:nvCxnSpPr>
            <p:spPr bwMode="auto">
              <a:xfrm>
                <a:off x="5954180" y="1615439"/>
                <a:ext cx="0" cy="93044"/>
              </a:xfrm>
              <a:prstGeom prst="line">
                <a:avLst/>
              </a:prstGeom>
              <a:noFill/>
              <a:ln w="19050" cap="flat" cmpd="sng" algn="ctr">
                <a:solidFill>
                  <a:srgbClr val="E1471D"/>
                </a:solidFill>
                <a:prstDash val="solid"/>
                <a:round/>
                <a:headEnd type="none" w="med" len="med"/>
                <a:tailEnd type="none" w="med" len="med"/>
              </a:ln>
              <a:effectLst/>
            </p:spPr>
          </p:cxnSp>
        </p:grpSp>
      </p:grpSp>
      <p:sp>
        <p:nvSpPr>
          <p:cNvPr id="32305" name="TextBox 32304">
            <a:extLst>
              <a:ext uri="{FF2B5EF4-FFF2-40B4-BE49-F238E27FC236}">
                <a16:creationId xmlns:a16="http://schemas.microsoft.com/office/drawing/2014/main" id="{2D365172-0D5C-8B45-3E55-12C22EC602A6}"/>
              </a:ext>
            </a:extLst>
          </p:cNvPr>
          <p:cNvSpPr txBox="1"/>
          <p:nvPr/>
        </p:nvSpPr>
        <p:spPr bwMode="auto">
          <a:xfrm>
            <a:off x="2776401" y="4285300"/>
            <a:ext cx="32918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r">
              <a:lnSpc>
                <a:spcPct val="100000"/>
              </a:lnSpc>
              <a:spcBef>
                <a:spcPct val="50000"/>
              </a:spcBef>
              <a:spcAft>
                <a:spcPct val="0"/>
              </a:spcAft>
              <a:buClrTx/>
              <a:buFontTx/>
              <a:buNone/>
            </a:pPr>
            <a:r>
              <a:rPr lang="en-US" sz="1800" b="0">
                <a:solidFill>
                  <a:schemeClr val="bg1"/>
                </a:solidFill>
                <a:latin typeface="Calibri" panose="020F0502020204030204" pitchFamily="34" charset="0"/>
              </a:rPr>
              <a:t>HR 0.44 (95% CI 0.36-0.54)</a:t>
            </a:r>
            <a:br>
              <a:rPr lang="en-US" sz="1800" b="0">
                <a:solidFill>
                  <a:schemeClr val="bg1"/>
                </a:solidFill>
                <a:latin typeface="Calibri" panose="020F0502020204030204" pitchFamily="34" charset="0"/>
              </a:rPr>
            </a:br>
            <a:r>
              <a:rPr lang="en-US" sz="1800" b="0" i="1">
                <a:solidFill>
                  <a:schemeClr val="bg1"/>
                </a:solidFill>
                <a:latin typeface="Calibri" panose="020F0502020204030204" pitchFamily="34" charset="0"/>
              </a:rPr>
              <a:t>P </a:t>
            </a:r>
            <a:r>
              <a:rPr lang="en-US" sz="1800" b="0">
                <a:solidFill>
                  <a:schemeClr val="bg1"/>
                </a:solidFill>
                <a:latin typeface="Calibri" panose="020F0502020204030204" pitchFamily="34" charset="0"/>
              </a:rPr>
              <a:t>&lt;.001</a:t>
            </a:r>
          </a:p>
        </p:txBody>
      </p:sp>
      <p:sp>
        <p:nvSpPr>
          <p:cNvPr id="32307" name="TextBox 32306">
            <a:extLst>
              <a:ext uri="{FF2B5EF4-FFF2-40B4-BE49-F238E27FC236}">
                <a16:creationId xmlns:a16="http://schemas.microsoft.com/office/drawing/2014/main" id="{DC066BC8-4589-F4AA-9517-1CB1363F0841}"/>
              </a:ext>
            </a:extLst>
          </p:cNvPr>
          <p:cNvSpPr txBox="1"/>
          <p:nvPr/>
        </p:nvSpPr>
        <p:spPr bwMode="auto">
          <a:xfrm>
            <a:off x="7317107" y="2195207"/>
            <a:ext cx="2191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400" b="1">
                <a:solidFill>
                  <a:schemeClr val="bg1"/>
                </a:solidFill>
                <a:latin typeface="Calibri" panose="020F0502020204030204" pitchFamily="34" charset="0"/>
              </a:rPr>
              <a:t>OS (primary EP)</a:t>
            </a:r>
          </a:p>
        </p:txBody>
      </p:sp>
      <p:sp>
        <p:nvSpPr>
          <p:cNvPr id="32308" name="TextBox 32307">
            <a:extLst>
              <a:ext uri="{FF2B5EF4-FFF2-40B4-BE49-F238E27FC236}">
                <a16:creationId xmlns:a16="http://schemas.microsoft.com/office/drawing/2014/main" id="{1D0164D3-1E40-2D3F-65C1-C6ACB5D14C23}"/>
              </a:ext>
            </a:extLst>
          </p:cNvPr>
          <p:cNvSpPr txBox="1"/>
          <p:nvPr/>
        </p:nvSpPr>
        <p:spPr bwMode="auto">
          <a:xfrm>
            <a:off x="2981052" y="2195207"/>
            <a:ext cx="631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400" b="1">
                <a:solidFill>
                  <a:schemeClr val="bg1"/>
                </a:solidFill>
                <a:latin typeface="Calibri" panose="020F0502020204030204" pitchFamily="34" charset="0"/>
              </a:rPr>
              <a:t>PFS</a:t>
            </a:r>
          </a:p>
        </p:txBody>
      </p:sp>
      <p:sp>
        <p:nvSpPr>
          <p:cNvPr id="2" name="Text Box 23">
            <a:extLst>
              <a:ext uri="{FF2B5EF4-FFF2-40B4-BE49-F238E27FC236}">
                <a16:creationId xmlns:a16="http://schemas.microsoft.com/office/drawing/2014/main" id="{8934D782-C4C8-393A-019A-55C530B7F17B}"/>
              </a:ext>
            </a:extLst>
          </p:cNvPr>
          <p:cNvSpPr txBox="1">
            <a:spLocks noChangeArrowheads="1"/>
          </p:cNvSpPr>
          <p:nvPr/>
        </p:nvSpPr>
        <p:spPr bwMode="auto">
          <a:xfrm>
            <a:off x="427497" y="5861162"/>
            <a:ext cx="11337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defRPr/>
            </a:pPr>
            <a:r>
              <a:rPr lang="en-US" altLang="en-US" sz="1400" b="0" dirty="0">
                <a:solidFill>
                  <a:srgbClr val="000000"/>
                </a:solidFill>
                <a:latin typeface="Calibri" panose="020F0502020204030204" pitchFamily="34" charset="0"/>
              </a:rPr>
              <a:t>*Must have included fluoropyrimidine, irinotecan, oxaliplatin, anti-VEGF monoclonal antibody, and (for patients with </a:t>
            </a:r>
            <a:r>
              <a:rPr lang="en-US" altLang="en-US" sz="1400" b="0" i="1" dirty="0">
                <a:solidFill>
                  <a:srgbClr val="000000"/>
                </a:solidFill>
                <a:latin typeface="Calibri" panose="020F0502020204030204" pitchFamily="34" charset="0"/>
              </a:rPr>
              <a:t>RAS</a:t>
            </a:r>
            <a:r>
              <a:rPr lang="en-US" altLang="en-US" sz="1400" b="0" dirty="0">
                <a:solidFill>
                  <a:srgbClr val="000000"/>
                </a:solidFill>
                <a:latin typeface="Calibri" panose="020F0502020204030204" pitchFamily="34" charset="0"/>
              </a:rPr>
              <a:t> wild-type disease) anti-EGFR monoclonal Ab; could have included neoadjuvant CT if disease recurrence during treatment or &lt;6 </a:t>
            </a:r>
            <a:r>
              <a:rPr lang="en-US" altLang="en-US" sz="1400" b="0" dirty="0" err="1">
                <a:solidFill>
                  <a:srgbClr val="000000"/>
                </a:solidFill>
                <a:latin typeface="Calibri" panose="020F0502020204030204" pitchFamily="34" charset="0"/>
              </a:rPr>
              <a:t>mo</a:t>
            </a:r>
            <a:r>
              <a:rPr lang="en-US" altLang="en-US" sz="1400" b="0" dirty="0">
                <a:solidFill>
                  <a:srgbClr val="000000"/>
                </a:solidFill>
                <a:latin typeface="Calibri" panose="020F0502020204030204" pitchFamily="34" charset="0"/>
              </a:rPr>
              <a:t> from last neoadjuvant treatment.</a:t>
            </a:r>
          </a:p>
        </p:txBody>
      </p:sp>
    </p:spTree>
    <p:extLst>
      <p:ext uri="{BB962C8B-B14F-4D97-AF65-F5344CB8AC3E}">
        <p14:creationId xmlns:p14="http://schemas.microsoft.com/office/powerpoint/2010/main" val="4261164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BACDD-23C1-4F80-A49B-E2776B99F98C}"/>
              </a:ext>
            </a:extLst>
          </p:cNvPr>
          <p:cNvSpPr>
            <a:spLocks noGrp="1"/>
          </p:cNvSpPr>
          <p:nvPr>
            <p:ph type="title"/>
          </p:nvPr>
        </p:nvSpPr>
        <p:spPr>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chemeClr val="tx1"/>
                </a:solidFill>
                <a:latin typeface="Calibri"/>
                <a:ea typeface="Calibri"/>
                <a:cs typeface="Calibri"/>
              </a:rPr>
              <a:t>Poll 1: How many people with metastatic CRC do you provide care for in a typical month?</a:t>
            </a:r>
          </a:p>
        </p:txBody>
      </p:sp>
      <p:sp>
        <p:nvSpPr>
          <p:cNvPr id="294915" name="Content Placeholder 3">
            <a:extLst>
              <a:ext uri="{FF2B5EF4-FFF2-40B4-BE49-F238E27FC236}">
                <a16:creationId xmlns:a16="http://schemas.microsoft.com/office/drawing/2014/main" id="{F3C381C5-47E9-4671-97F8-2D2A72B06ACD}"/>
              </a:ext>
            </a:extLst>
          </p:cNvPr>
          <p:cNvSpPr>
            <a:spLocks noGrp="1" noChangeArrowheads="1"/>
          </p:cNvSpPr>
          <p:nvPr>
            <p:ph idx="1"/>
          </p:nvPr>
        </p:nvSpPr>
        <p:spPr/>
        <p:txBody>
          <a:bodyPr/>
          <a:lstStyle/>
          <a:p>
            <a:pPr marL="514350" indent="-514350">
              <a:buAutoNum type="alphaUcPeriod"/>
            </a:pPr>
            <a:r>
              <a:rPr lang="en-US" altLang="en-US" dirty="0"/>
              <a:t>1-4</a:t>
            </a:r>
            <a:endParaRPr lang="en-US" dirty="0"/>
          </a:p>
          <a:p>
            <a:pPr marL="514350" indent="-514350">
              <a:buAutoNum type="alphaUcPeriod"/>
            </a:pPr>
            <a:r>
              <a:rPr lang="en-US" altLang="en-US" dirty="0"/>
              <a:t>5-10</a:t>
            </a:r>
            <a:endParaRPr lang="en-US" altLang="en-US" dirty="0">
              <a:cs typeface="Calibri" panose="020F0502020204030204" pitchFamily="34" charset="0"/>
            </a:endParaRPr>
          </a:p>
          <a:p>
            <a:pPr marL="514350" indent="-514350">
              <a:buAutoNum type="alphaUcPeriod"/>
            </a:pPr>
            <a:r>
              <a:rPr lang="en-US" altLang="en-US" dirty="0"/>
              <a:t>11-15</a:t>
            </a:r>
            <a:endParaRPr lang="en-US" altLang="en-US" dirty="0">
              <a:cs typeface="Calibri" panose="020F0502020204030204" pitchFamily="34" charset="0"/>
            </a:endParaRPr>
          </a:p>
          <a:p>
            <a:pPr marL="514350" indent="-514350">
              <a:buAutoNum type="alphaUcPeriod"/>
            </a:pPr>
            <a:r>
              <a:rPr lang="en-US" altLang="en-US" dirty="0"/>
              <a:t>16-20</a:t>
            </a:r>
            <a:endParaRPr lang="en-US" altLang="en-US" dirty="0">
              <a:cs typeface="Calibri" panose="020F0502020204030204" pitchFamily="34" charset="0"/>
            </a:endParaRPr>
          </a:p>
          <a:p>
            <a:pPr marL="514350" indent="-514350">
              <a:buAutoNum type="alphaUcPeriod"/>
            </a:pPr>
            <a:r>
              <a:rPr lang="en-US" altLang="en-US" dirty="0"/>
              <a:t>&gt;20</a:t>
            </a:r>
          </a:p>
          <a:p>
            <a:pPr marL="514350" indent="-514350">
              <a:buAutoNum type="alphaUcPeriod"/>
            </a:pPr>
            <a:r>
              <a:rPr lang="en-US" altLang="en-US" dirty="0">
                <a:latin typeface="Calibri"/>
                <a:ea typeface="Calibri"/>
                <a:cs typeface="Calibri"/>
              </a:rPr>
              <a:t>Not applicable</a:t>
            </a:r>
            <a:endParaRPr lang="en-US" altLang="en-US" dirty="0">
              <a:ea typeface="Calibri"/>
              <a:cs typeface="Calibri" panose="020F0502020204030204" pitchFamily="34" charset="0"/>
            </a:endParaRPr>
          </a:p>
        </p:txBody>
      </p:sp>
    </p:spTree>
    <p:extLst>
      <p:ext uri="{BB962C8B-B14F-4D97-AF65-F5344CB8AC3E}">
        <p14:creationId xmlns:p14="http://schemas.microsoft.com/office/powerpoint/2010/main" val="1620107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458E5F-7557-4D0C-8628-4BF83DA6742E}"/>
              </a:ext>
            </a:extLst>
          </p:cNvPr>
          <p:cNvSpPr>
            <a:spLocks noGrp="1"/>
          </p:cNvSpPr>
          <p:nvPr>
            <p:ph type="title"/>
          </p:nvPr>
        </p:nvSpPr>
        <p:spPr/>
        <p:txBody>
          <a:bodyPr>
            <a:noAutofit/>
          </a:bodyPr>
          <a:lstStyle/>
          <a:p>
            <a:r>
              <a:rPr lang="en-US" b="1" dirty="0">
                <a:latin typeface="+mj-lt"/>
                <a:cs typeface="Arial" panose="020B0604020202020204" pitchFamily="34" charset="0"/>
              </a:rPr>
              <a:t>FRESCO-2: Fruquintinib vs Placebo in Patients With Refractory mCRC</a:t>
            </a:r>
          </a:p>
        </p:txBody>
      </p:sp>
      <p:sp>
        <p:nvSpPr>
          <p:cNvPr id="25" name="Content Placeholder 24">
            <a:extLst>
              <a:ext uri="{FF2B5EF4-FFF2-40B4-BE49-F238E27FC236}">
                <a16:creationId xmlns:a16="http://schemas.microsoft.com/office/drawing/2014/main" id="{BB4656A4-7FFA-14F8-F804-07C953225DE9}"/>
              </a:ext>
            </a:extLst>
          </p:cNvPr>
          <p:cNvSpPr>
            <a:spLocks noGrp="1"/>
          </p:cNvSpPr>
          <p:nvPr>
            <p:ph idx="1"/>
          </p:nvPr>
        </p:nvSpPr>
        <p:spPr/>
        <p:txBody>
          <a:bodyPr/>
          <a:lstStyle/>
          <a:p>
            <a:r>
              <a:rPr lang="en-US" dirty="0"/>
              <a:t>International, multicenter, randomized, double-blind phase III study</a:t>
            </a:r>
          </a:p>
        </p:txBody>
      </p:sp>
      <p:sp>
        <p:nvSpPr>
          <p:cNvPr id="4" name="Text Box 15">
            <a:extLst>
              <a:ext uri="{FF2B5EF4-FFF2-40B4-BE49-F238E27FC236}">
                <a16:creationId xmlns:a16="http://schemas.microsoft.com/office/drawing/2014/main" id="{6A33E83F-9898-1CFF-C17C-6EB8FF74F6CF}"/>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Dasari. Lancet. 2023;402:41.</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42475254-7364-5D72-BDFF-44C42FC4EF77}"/>
              </a:ext>
            </a:extLst>
          </p:cNvPr>
          <p:cNvSpPr txBox="1"/>
          <p:nvPr/>
        </p:nvSpPr>
        <p:spPr bwMode="auto">
          <a:xfrm>
            <a:off x="10047535" y="2430034"/>
            <a:ext cx="2136417" cy="1077218"/>
          </a:xfrm>
          <a:prstGeom prst="rect">
            <a:avLst/>
          </a:prstGeom>
          <a:solidFill>
            <a:schemeClr val="tx1"/>
          </a:solidFill>
          <a:ln>
            <a:noFill/>
          </a:ln>
        </p:spPr>
        <p:txBody>
          <a:bodyPr wrap="squar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Median OS, </a:t>
            </a:r>
          </a:p>
          <a:p>
            <a:pPr algn="ctr">
              <a:lnSpc>
                <a:spcPct val="100000"/>
              </a:lnSpc>
              <a:spcAft>
                <a:spcPct val="0"/>
              </a:spcAft>
              <a:buClrTx/>
              <a:buFontTx/>
              <a:buNone/>
            </a:pPr>
            <a:r>
              <a:rPr lang="en-US" sz="1600" b="0" u="sng" dirty="0">
                <a:solidFill>
                  <a:schemeClr val="bg1"/>
                </a:solidFill>
                <a:latin typeface="Calibri" panose="020F0502020204030204" pitchFamily="34" charset="0"/>
              </a:rPr>
              <a:t>Mo (95% CI)</a:t>
            </a:r>
          </a:p>
          <a:p>
            <a:pPr algn="ctr">
              <a:lnSpc>
                <a:spcPct val="100000"/>
              </a:lnSpc>
              <a:spcAft>
                <a:spcPct val="0"/>
              </a:spcAft>
              <a:buClrTx/>
              <a:buFontTx/>
              <a:buNone/>
            </a:pPr>
            <a:r>
              <a:rPr lang="en-US" sz="1600" dirty="0">
                <a:solidFill>
                  <a:schemeClr val="bg1"/>
                </a:solidFill>
                <a:latin typeface="Calibri" panose="020F0502020204030204" pitchFamily="34" charset="0"/>
              </a:rPr>
              <a:t>7.4 (6.7-8.2)</a:t>
            </a:r>
          </a:p>
          <a:p>
            <a:pPr algn="ctr">
              <a:lnSpc>
                <a:spcPct val="100000"/>
              </a:lnSpc>
              <a:spcAft>
                <a:spcPct val="0"/>
              </a:spcAft>
              <a:buClrTx/>
              <a:buFontTx/>
              <a:buNone/>
            </a:pPr>
            <a:r>
              <a:rPr lang="en-US" sz="1600" b="0" dirty="0">
                <a:solidFill>
                  <a:schemeClr val="bg1"/>
                </a:solidFill>
                <a:latin typeface="Calibri" panose="020F0502020204030204" pitchFamily="34" charset="0"/>
              </a:rPr>
              <a:t>4.8 (4.0-5.8)</a:t>
            </a:r>
          </a:p>
        </p:txBody>
      </p:sp>
      <p:sp>
        <p:nvSpPr>
          <p:cNvPr id="18" name="TextBox 17">
            <a:extLst>
              <a:ext uri="{FF2B5EF4-FFF2-40B4-BE49-F238E27FC236}">
                <a16:creationId xmlns:a16="http://schemas.microsoft.com/office/drawing/2014/main" id="{4AFFC059-2CAE-8F38-E8E5-C9226B2FF4F3}"/>
              </a:ext>
            </a:extLst>
          </p:cNvPr>
          <p:cNvSpPr txBox="1"/>
          <p:nvPr/>
        </p:nvSpPr>
        <p:spPr bwMode="auto">
          <a:xfrm>
            <a:off x="9171444" y="2053244"/>
            <a:ext cx="538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400" b="1" dirty="0">
                <a:solidFill>
                  <a:schemeClr val="bg1"/>
                </a:solidFill>
                <a:latin typeface="Calibri" panose="020F0502020204030204" pitchFamily="34" charset="0"/>
              </a:rPr>
              <a:t>OS</a:t>
            </a:r>
          </a:p>
        </p:txBody>
      </p:sp>
      <p:sp>
        <p:nvSpPr>
          <p:cNvPr id="19" name="TextBox 18">
            <a:extLst>
              <a:ext uri="{FF2B5EF4-FFF2-40B4-BE49-F238E27FC236}">
                <a16:creationId xmlns:a16="http://schemas.microsoft.com/office/drawing/2014/main" id="{A1DDC1EF-6386-DD8F-8BDF-4B4C2C7F1437}"/>
              </a:ext>
            </a:extLst>
          </p:cNvPr>
          <p:cNvSpPr txBox="1"/>
          <p:nvPr/>
        </p:nvSpPr>
        <p:spPr bwMode="auto">
          <a:xfrm>
            <a:off x="3036807" y="2053244"/>
            <a:ext cx="631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400" b="1" dirty="0">
                <a:solidFill>
                  <a:schemeClr val="bg1"/>
                </a:solidFill>
                <a:latin typeface="Calibri" panose="020F0502020204030204" pitchFamily="34" charset="0"/>
              </a:rPr>
              <a:t>PFS</a:t>
            </a:r>
          </a:p>
        </p:txBody>
      </p:sp>
      <p:sp>
        <p:nvSpPr>
          <p:cNvPr id="13" name="TextBox 12">
            <a:extLst>
              <a:ext uri="{FF2B5EF4-FFF2-40B4-BE49-F238E27FC236}">
                <a16:creationId xmlns:a16="http://schemas.microsoft.com/office/drawing/2014/main" id="{73C3519E-6A4A-86C0-68FA-E8B9995863FB}"/>
              </a:ext>
            </a:extLst>
          </p:cNvPr>
          <p:cNvSpPr txBox="1"/>
          <p:nvPr/>
        </p:nvSpPr>
        <p:spPr bwMode="auto">
          <a:xfrm>
            <a:off x="8402058" y="3161192"/>
            <a:ext cx="1648208" cy="338554"/>
          </a:xfrm>
          <a:prstGeom prst="rect">
            <a:avLst/>
          </a:prstGeom>
          <a:noFill/>
          <a:ln>
            <a:noFill/>
          </a:ln>
        </p:spPr>
        <p:txBody>
          <a:bodyPr wrap="none" rtlCol="0">
            <a:spAutoFit/>
          </a:bodyPr>
          <a:lstStyle/>
          <a:p>
            <a:pPr>
              <a:lnSpc>
                <a:spcPct val="100000"/>
              </a:lnSpc>
              <a:spcBef>
                <a:spcPct val="50000"/>
              </a:spcBef>
              <a:spcAft>
                <a:spcPct val="0"/>
              </a:spcAft>
              <a:buClrTx/>
              <a:buFontTx/>
              <a:buNone/>
            </a:pPr>
            <a:r>
              <a:rPr lang="en-US" sz="1600" b="1" dirty="0">
                <a:solidFill>
                  <a:schemeClr val="accent3"/>
                </a:solidFill>
                <a:latin typeface="Calibri" panose="020F0502020204030204" pitchFamily="34" charset="0"/>
              </a:rPr>
              <a:t>Placebo (n = 230)</a:t>
            </a:r>
          </a:p>
        </p:txBody>
      </p:sp>
      <p:sp>
        <p:nvSpPr>
          <p:cNvPr id="14" name="TextBox 13">
            <a:extLst>
              <a:ext uri="{FF2B5EF4-FFF2-40B4-BE49-F238E27FC236}">
                <a16:creationId xmlns:a16="http://schemas.microsoft.com/office/drawing/2014/main" id="{61E41257-C703-F4AB-9FE4-11A6D631FAE9}"/>
              </a:ext>
            </a:extLst>
          </p:cNvPr>
          <p:cNvSpPr txBox="1"/>
          <p:nvPr/>
        </p:nvSpPr>
        <p:spPr bwMode="auto">
          <a:xfrm>
            <a:off x="8402058" y="2912267"/>
            <a:ext cx="2206225" cy="338554"/>
          </a:xfrm>
          <a:prstGeom prst="rect">
            <a:avLst/>
          </a:prstGeom>
          <a:noFill/>
          <a:ln>
            <a:noFill/>
          </a:ln>
        </p:spPr>
        <p:txBody>
          <a:bodyPr wrap="square" rtlCol="0">
            <a:spAutoFit/>
          </a:bodyPr>
          <a:lstStyle/>
          <a:p>
            <a:pPr>
              <a:lnSpc>
                <a:spcPct val="100000"/>
              </a:lnSpc>
              <a:spcBef>
                <a:spcPct val="50000"/>
              </a:spcBef>
              <a:spcAft>
                <a:spcPct val="0"/>
              </a:spcAft>
              <a:buClrTx/>
              <a:buFontTx/>
              <a:buNone/>
            </a:pPr>
            <a:r>
              <a:rPr lang="en-US" sz="1600" b="1" dirty="0">
                <a:solidFill>
                  <a:schemeClr val="accent1"/>
                </a:solidFill>
                <a:latin typeface="Calibri" panose="020F0502020204030204" pitchFamily="34" charset="0"/>
              </a:rPr>
              <a:t>Fruquintinib (n = 461)</a:t>
            </a:r>
          </a:p>
        </p:txBody>
      </p:sp>
      <p:sp>
        <p:nvSpPr>
          <p:cNvPr id="21" name="TextBox 20">
            <a:extLst>
              <a:ext uri="{FF2B5EF4-FFF2-40B4-BE49-F238E27FC236}">
                <a16:creationId xmlns:a16="http://schemas.microsoft.com/office/drawing/2014/main" id="{5677D158-4E31-6E93-6919-8BC3D8D98568}"/>
              </a:ext>
            </a:extLst>
          </p:cNvPr>
          <p:cNvSpPr txBox="1"/>
          <p:nvPr/>
        </p:nvSpPr>
        <p:spPr bwMode="auto">
          <a:xfrm>
            <a:off x="4015338" y="2430034"/>
            <a:ext cx="2136417" cy="1077218"/>
          </a:xfrm>
          <a:prstGeom prst="rect">
            <a:avLst/>
          </a:prstGeom>
          <a:solidFill>
            <a:schemeClr val="tx1"/>
          </a:solidFill>
          <a:ln>
            <a:noFill/>
          </a:ln>
        </p:spPr>
        <p:txBody>
          <a:bodyPr wrap="squar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Median PFS, </a:t>
            </a:r>
          </a:p>
          <a:p>
            <a:pPr algn="ctr">
              <a:lnSpc>
                <a:spcPct val="100000"/>
              </a:lnSpc>
              <a:spcAft>
                <a:spcPct val="0"/>
              </a:spcAft>
              <a:buClrTx/>
              <a:buFontTx/>
              <a:buNone/>
            </a:pPr>
            <a:r>
              <a:rPr lang="en-US" sz="1600" b="0" u="sng" dirty="0">
                <a:solidFill>
                  <a:schemeClr val="bg1"/>
                </a:solidFill>
                <a:latin typeface="Calibri" panose="020F0502020204030204" pitchFamily="34" charset="0"/>
              </a:rPr>
              <a:t>Mo (95% CI)</a:t>
            </a:r>
          </a:p>
          <a:p>
            <a:pPr algn="ctr">
              <a:lnSpc>
                <a:spcPct val="100000"/>
              </a:lnSpc>
              <a:spcAft>
                <a:spcPct val="0"/>
              </a:spcAft>
              <a:buClrTx/>
              <a:buFontTx/>
              <a:buNone/>
            </a:pPr>
            <a:r>
              <a:rPr lang="en-US" sz="1600" dirty="0">
                <a:solidFill>
                  <a:schemeClr val="bg1"/>
                </a:solidFill>
                <a:latin typeface="Calibri" panose="020F0502020204030204" pitchFamily="34" charset="0"/>
              </a:rPr>
              <a:t>3.7 (3.5-3.8)</a:t>
            </a:r>
          </a:p>
          <a:p>
            <a:pPr algn="ctr">
              <a:lnSpc>
                <a:spcPct val="100000"/>
              </a:lnSpc>
              <a:spcAft>
                <a:spcPct val="0"/>
              </a:spcAft>
              <a:buClrTx/>
              <a:buFontTx/>
              <a:buNone/>
            </a:pPr>
            <a:r>
              <a:rPr lang="en-US" sz="1600" b="0" dirty="0">
                <a:solidFill>
                  <a:schemeClr val="bg1"/>
                </a:solidFill>
                <a:latin typeface="Calibri" panose="020F0502020204030204" pitchFamily="34" charset="0"/>
              </a:rPr>
              <a:t>1.8 (1.8-1.9)</a:t>
            </a:r>
          </a:p>
        </p:txBody>
      </p:sp>
      <p:sp>
        <p:nvSpPr>
          <p:cNvPr id="22" name="TextBox 21">
            <a:extLst>
              <a:ext uri="{FF2B5EF4-FFF2-40B4-BE49-F238E27FC236}">
                <a16:creationId xmlns:a16="http://schemas.microsoft.com/office/drawing/2014/main" id="{F5EFD5D8-32AC-C785-A61B-97D21FE2EB78}"/>
              </a:ext>
            </a:extLst>
          </p:cNvPr>
          <p:cNvSpPr txBox="1"/>
          <p:nvPr/>
        </p:nvSpPr>
        <p:spPr bwMode="auto">
          <a:xfrm>
            <a:off x="2819991" y="4252641"/>
            <a:ext cx="2808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HR: 0.32 (95% CI: 0.27-0.39)</a:t>
            </a:r>
            <a:br>
              <a:rPr lang="en-US" b="0" dirty="0">
                <a:solidFill>
                  <a:schemeClr val="bg1"/>
                </a:solidFill>
                <a:latin typeface="Calibri" panose="020F0502020204030204" pitchFamily="34" charset="0"/>
              </a:rPr>
            </a:br>
            <a:r>
              <a:rPr lang="en-US" b="0" i="1" dirty="0">
                <a:solidFill>
                  <a:schemeClr val="bg1"/>
                </a:solidFill>
                <a:latin typeface="Calibri" panose="020F0502020204030204" pitchFamily="34" charset="0"/>
              </a:rPr>
              <a:t>P </a:t>
            </a:r>
            <a:r>
              <a:rPr lang="en-US" b="0" dirty="0">
                <a:solidFill>
                  <a:schemeClr val="bg1"/>
                </a:solidFill>
                <a:latin typeface="Calibri" panose="020F0502020204030204" pitchFamily="34" charset="0"/>
              </a:rPr>
              <a:t>&lt;.0001</a:t>
            </a:r>
          </a:p>
        </p:txBody>
      </p:sp>
      <p:sp>
        <p:nvSpPr>
          <p:cNvPr id="23" name="TextBox 22">
            <a:extLst>
              <a:ext uri="{FF2B5EF4-FFF2-40B4-BE49-F238E27FC236}">
                <a16:creationId xmlns:a16="http://schemas.microsoft.com/office/drawing/2014/main" id="{2FF764A5-5784-FB84-991C-E2A4A258B73E}"/>
              </a:ext>
            </a:extLst>
          </p:cNvPr>
          <p:cNvSpPr txBox="1"/>
          <p:nvPr/>
        </p:nvSpPr>
        <p:spPr bwMode="auto">
          <a:xfrm>
            <a:off x="2369861" y="3161192"/>
            <a:ext cx="1648208" cy="338554"/>
          </a:xfrm>
          <a:prstGeom prst="rect">
            <a:avLst/>
          </a:prstGeom>
          <a:noFill/>
          <a:ln>
            <a:noFill/>
          </a:ln>
        </p:spPr>
        <p:txBody>
          <a:bodyPr wrap="none" rtlCol="0">
            <a:spAutoFit/>
          </a:bodyPr>
          <a:lstStyle/>
          <a:p>
            <a:pPr>
              <a:lnSpc>
                <a:spcPct val="100000"/>
              </a:lnSpc>
              <a:spcBef>
                <a:spcPct val="50000"/>
              </a:spcBef>
              <a:spcAft>
                <a:spcPct val="0"/>
              </a:spcAft>
              <a:buClrTx/>
              <a:buFontTx/>
              <a:buNone/>
            </a:pPr>
            <a:r>
              <a:rPr lang="en-US" sz="1600" b="1" dirty="0">
                <a:solidFill>
                  <a:schemeClr val="accent3"/>
                </a:solidFill>
                <a:latin typeface="Calibri" panose="020F0502020204030204" pitchFamily="34" charset="0"/>
              </a:rPr>
              <a:t>Placebo (n = 230)</a:t>
            </a:r>
          </a:p>
        </p:txBody>
      </p:sp>
      <p:sp>
        <p:nvSpPr>
          <p:cNvPr id="24" name="TextBox 23">
            <a:extLst>
              <a:ext uri="{FF2B5EF4-FFF2-40B4-BE49-F238E27FC236}">
                <a16:creationId xmlns:a16="http://schemas.microsoft.com/office/drawing/2014/main" id="{7F4F058C-41E3-A96D-1E4B-76F95F1D9DBA}"/>
              </a:ext>
            </a:extLst>
          </p:cNvPr>
          <p:cNvSpPr txBox="1"/>
          <p:nvPr/>
        </p:nvSpPr>
        <p:spPr bwMode="auto">
          <a:xfrm>
            <a:off x="2369861" y="2912267"/>
            <a:ext cx="2206225" cy="338554"/>
          </a:xfrm>
          <a:prstGeom prst="rect">
            <a:avLst/>
          </a:prstGeom>
          <a:noFill/>
          <a:ln>
            <a:noFill/>
          </a:ln>
        </p:spPr>
        <p:txBody>
          <a:bodyPr wrap="square" rtlCol="0">
            <a:spAutoFit/>
          </a:bodyPr>
          <a:lstStyle/>
          <a:p>
            <a:pPr>
              <a:lnSpc>
                <a:spcPct val="100000"/>
              </a:lnSpc>
              <a:spcBef>
                <a:spcPct val="50000"/>
              </a:spcBef>
              <a:spcAft>
                <a:spcPct val="0"/>
              </a:spcAft>
              <a:buClrTx/>
              <a:buFontTx/>
              <a:buNone/>
            </a:pPr>
            <a:r>
              <a:rPr lang="en-US" sz="1600" b="1" dirty="0">
                <a:solidFill>
                  <a:schemeClr val="accent1"/>
                </a:solidFill>
                <a:latin typeface="Calibri" panose="020F0502020204030204" pitchFamily="34" charset="0"/>
              </a:rPr>
              <a:t>Fruquintinib (n = 461)</a:t>
            </a:r>
          </a:p>
        </p:txBody>
      </p:sp>
      <p:sp>
        <p:nvSpPr>
          <p:cNvPr id="3" name="TextBox 2">
            <a:extLst>
              <a:ext uri="{FF2B5EF4-FFF2-40B4-BE49-F238E27FC236}">
                <a16:creationId xmlns:a16="http://schemas.microsoft.com/office/drawing/2014/main" id="{66AFDA3E-C51D-DEF6-E497-90F7E5426132}"/>
              </a:ext>
            </a:extLst>
          </p:cNvPr>
          <p:cNvSpPr txBox="1"/>
          <p:nvPr/>
        </p:nvSpPr>
        <p:spPr bwMode="auto">
          <a:xfrm rot="16200000">
            <a:off x="-176518" y="4093805"/>
            <a:ext cx="8853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PFS (%)</a:t>
            </a:r>
          </a:p>
        </p:txBody>
      </p:sp>
      <p:sp>
        <p:nvSpPr>
          <p:cNvPr id="6" name="TextBox 5">
            <a:extLst>
              <a:ext uri="{FF2B5EF4-FFF2-40B4-BE49-F238E27FC236}">
                <a16:creationId xmlns:a16="http://schemas.microsoft.com/office/drawing/2014/main" id="{3D38F40A-D98C-BE46-9274-E3394E147BB3}"/>
              </a:ext>
            </a:extLst>
          </p:cNvPr>
          <p:cNvSpPr txBox="1"/>
          <p:nvPr/>
        </p:nvSpPr>
        <p:spPr bwMode="auto">
          <a:xfrm>
            <a:off x="2118113" y="5907381"/>
            <a:ext cx="2556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 Since Randomization</a:t>
            </a:r>
          </a:p>
        </p:txBody>
      </p:sp>
      <p:grpSp>
        <p:nvGrpSpPr>
          <p:cNvPr id="53" name="Group 52">
            <a:extLst>
              <a:ext uri="{FF2B5EF4-FFF2-40B4-BE49-F238E27FC236}">
                <a16:creationId xmlns:a16="http://schemas.microsoft.com/office/drawing/2014/main" id="{74714F0F-7AB4-2EE1-AE27-1CAA9EBB2F2D}"/>
              </a:ext>
            </a:extLst>
          </p:cNvPr>
          <p:cNvGrpSpPr/>
          <p:nvPr/>
        </p:nvGrpSpPr>
        <p:grpSpPr>
          <a:xfrm>
            <a:off x="713619" y="5638799"/>
            <a:ext cx="5340846" cy="72572"/>
            <a:chOff x="713619" y="5638799"/>
            <a:chExt cx="5340846" cy="200668"/>
          </a:xfrm>
        </p:grpSpPr>
        <p:cxnSp>
          <p:nvCxnSpPr>
            <p:cNvPr id="32" name="Straight Connector 31">
              <a:extLst>
                <a:ext uri="{FF2B5EF4-FFF2-40B4-BE49-F238E27FC236}">
                  <a16:creationId xmlns:a16="http://schemas.microsoft.com/office/drawing/2014/main" id="{D24E7437-5519-3841-6F05-A3723657C8C6}"/>
                </a:ext>
              </a:extLst>
            </p:cNvPr>
            <p:cNvCxnSpPr>
              <a:cxnSpLocks/>
            </p:cNvCxnSpPr>
            <p:nvPr/>
          </p:nvCxnSpPr>
          <p:spPr bwMode="auto">
            <a:xfrm>
              <a:off x="713619"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9AF6FA53-4091-6E46-1FE8-75BCF8A53730}"/>
                </a:ext>
              </a:extLst>
            </p:cNvPr>
            <p:cNvCxnSpPr>
              <a:cxnSpLocks/>
            </p:cNvCxnSpPr>
            <p:nvPr/>
          </p:nvCxnSpPr>
          <p:spPr bwMode="auto">
            <a:xfrm>
              <a:off x="994716"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D65EE705-AF34-6A36-B080-1CC27FF3B776}"/>
                </a:ext>
              </a:extLst>
            </p:cNvPr>
            <p:cNvCxnSpPr>
              <a:cxnSpLocks/>
            </p:cNvCxnSpPr>
            <p:nvPr/>
          </p:nvCxnSpPr>
          <p:spPr bwMode="auto">
            <a:xfrm>
              <a:off x="1275813"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68DA875E-1417-1853-DBFA-88CEEB3DAA41}"/>
                </a:ext>
              </a:extLst>
            </p:cNvPr>
            <p:cNvCxnSpPr>
              <a:cxnSpLocks/>
            </p:cNvCxnSpPr>
            <p:nvPr/>
          </p:nvCxnSpPr>
          <p:spPr bwMode="auto">
            <a:xfrm>
              <a:off x="1556910"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3EFB7993-7E6D-2297-40D1-DCCBCFC6F4C9}"/>
                </a:ext>
              </a:extLst>
            </p:cNvPr>
            <p:cNvCxnSpPr>
              <a:cxnSpLocks/>
            </p:cNvCxnSpPr>
            <p:nvPr/>
          </p:nvCxnSpPr>
          <p:spPr bwMode="auto">
            <a:xfrm>
              <a:off x="1838007"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CE4E66A3-6BDD-1807-3E0B-F28D0B517324}"/>
                </a:ext>
              </a:extLst>
            </p:cNvPr>
            <p:cNvCxnSpPr>
              <a:cxnSpLocks/>
            </p:cNvCxnSpPr>
            <p:nvPr/>
          </p:nvCxnSpPr>
          <p:spPr bwMode="auto">
            <a:xfrm>
              <a:off x="2119104"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71BD8168-B450-B0B9-AF8B-898A210F0B09}"/>
                </a:ext>
              </a:extLst>
            </p:cNvPr>
            <p:cNvCxnSpPr>
              <a:cxnSpLocks/>
            </p:cNvCxnSpPr>
            <p:nvPr/>
          </p:nvCxnSpPr>
          <p:spPr bwMode="auto">
            <a:xfrm>
              <a:off x="2400201"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D79F5BF5-8431-257A-9E1D-1B139A7DD747}"/>
                </a:ext>
              </a:extLst>
            </p:cNvPr>
            <p:cNvCxnSpPr>
              <a:cxnSpLocks/>
            </p:cNvCxnSpPr>
            <p:nvPr/>
          </p:nvCxnSpPr>
          <p:spPr bwMode="auto">
            <a:xfrm>
              <a:off x="2681298"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FDD33257-5F17-5B45-8906-2008EE9681CE}"/>
                </a:ext>
              </a:extLst>
            </p:cNvPr>
            <p:cNvCxnSpPr>
              <a:cxnSpLocks/>
            </p:cNvCxnSpPr>
            <p:nvPr/>
          </p:nvCxnSpPr>
          <p:spPr bwMode="auto">
            <a:xfrm>
              <a:off x="2962395"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7234EB4E-6054-02E0-4ACD-6D1F75E6624B}"/>
                </a:ext>
              </a:extLst>
            </p:cNvPr>
            <p:cNvCxnSpPr>
              <a:cxnSpLocks/>
            </p:cNvCxnSpPr>
            <p:nvPr/>
          </p:nvCxnSpPr>
          <p:spPr bwMode="auto">
            <a:xfrm>
              <a:off x="3243492"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27EF5B4C-BAC7-7B2A-A153-1923F146F7BD}"/>
                </a:ext>
              </a:extLst>
            </p:cNvPr>
            <p:cNvCxnSpPr>
              <a:cxnSpLocks/>
            </p:cNvCxnSpPr>
            <p:nvPr/>
          </p:nvCxnSpPr>
          <p:spPr bwMode="auto">
            <a:xfrm>
              <a:off x="3524589"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D7D82251-3564-74AB-7FC3-FF22EFB0349D}"/>
                </a:ext>
              </a:extLst>
            </p:cNvPr>
            <p:cNvCxnSpPr>
              <a:cxnSpLocks/>
            </p:cNvCxnSpPr>
            <p:nvPr/>
          </p:nvCxnSpPr>
          <p:spPr bwMode="auto">
            <a:xfrm>
              <a:off x="3805686"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27AAF8C4-4EB6-54BE-5543-A5246550C58E}"/>
                </a:ext>
              </a:extLst>
            </p:cNvPr>
            <p:cNvCxnSpPr>
              <a:cxnSpLocks/>
            </p:cNvCxnSpPr>
            <p:nvPr/>
          </p:nvCxnSpPr>
          <p:spPr bwMode="auto">
            <a:xfrm>
              <a:off x="4086783"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39C20D7E-9EC4-B046-2BC9-A7BD114C0F16}"/>
                </a:ext>
              </a:extLst>
            </p:cNvPr>
            <p:cNvCxnSpPr>
              <a:cxnSpLocks/>
            </p:cNvCxnSpPr>
            <p:nvPr/>
          </p:nvCxnSpPr>
          <p:spPr bwMode="auto">
            <a:xfrm>
              <a:off x="4367880"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DFF6377C-DB20-7F60-9677-D97F23C781E4}"/>
                </a:ext>
              </a:extLst>
            </p:cNvPr>
            <p:cNvCxnSpPr>
              <a:cxnSpLocks/>
            </p:cNvCxnSpPr>
            <p:nvPr/>
          </p:nvCxnSpPr>
          <p:spPr bwMode="auto">
            <a:xfrm>
              <a:off x="4648977"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80BE7BDE-4BB1-0A56-9DE0-B5498852DF4D}"/>
                </a:ext>
              </a:extLst>
            </p:cNvPr>
            <p:cNvCxnSpPr>
              <a:cxnSpLocks/>
            </p:cNvCxnSpPr>
            <p:nvPr/>
          </p:nvCxnSpPr>
          <p:spPr bwMode="auto">
            <a:xfrm>
              <a:off x="4930074"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23174E35-8443-D71E-E0A9-7B98B8E06006}"/>
                </a:ext>
              </a:extLst>
            </p:cNvPr>
            <p:cNvCxnSpPr>
              <a:cxnSpLocks/>
            </p:cNvCxnSpPr>
            <p:nvPr/>
          </p:nvCxnSpPr>
          <p:spPr bwMode="auto">
            <a:xfrm>
              <a:off x="5211171"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F5E2FE8B-CC93-D3B5-21CD-A6EA040E5F59}"/>
                </a:ext>
              </a:extLst>
            </p:cNvPr>
            <p:cNvCxnSpPr>
              <a:cxnSpLocks/>
            </p:cNvCxnSpPr>
            <p:nvPr/>
          </p:nvCxnSpPr>
          <p:spPr bwMode="auto">
            <a:xfrm>
              <a:off x="5492268"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4CBB06AB-D07D-7EFB-440A-726B5AADD502}"/>
                </a:ext>
              </a:extLst>
            </p:cNvPr>
            <p:cNvCxnSpPr>
              <a:cxnSpLocks/>
            </p:cNvCxnSpPr>
            <p:nvPr/>
          </p:nvCxnSpPr>
          <p:spPr bwMode="auto">
            <a:xfrm>
              <a:off x="5773365" y="5638799"/>
              <a:ext cx="0" cy="200668"/>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C68A2049-330A-6A94-B992-63522D389A4C}"/>
                </a:ext>
              </a:extLst>
            </p:cNvPr>
            <p:cNvCxnSpPr>
              <a:cxnSpLocks/>
            </p:cNvCxnSpPr>
            <p:nvPr/>
          </p:nvCxnSpPr>
          <p:spPr bwMode="auto">
            <a:xfrm>
              <a:off x="6054465" y="5638799"/>
              <a:ext cx="0" cy="200668"/>
            </a:xfrm>
            <a:prstGeom prst="line">
              <a:avLst/>
            </a:prstGeom>
            <a:noFill/>
            <a:ln w="28575" cap="flat" cmpd="sng" algn="ctr">
              <a:solidFill>
                <a:schemeClr val="bg1"/>
              </a:solidFill>
              <a:prstDash val="solid"/>
              <a:round/>
              <a:headEnd type="none" w="med" len="med"/>
              <a:tailEnd type="none" w="med" len="med"/>
            </a:ln>
            <a:effectLst/>
          </p:spPr>
        </p:cxnSp>
      </p:grpSp>
      <p:sp>
        <p:nvSpPr>
          <p:cNvPr id="54" name="TextBox 53">
            <a:extLst>
              <a:ext uri="{FF2B5EF4-FFF2-40B4-BE49-F238E27FC236}">
                <a16:creationId xmlns:a16="http://schemas.microsoft.com/office/drawing/2014/main" id="{A556986D-BFDC-F6C2-DBCD-FBA365967E96}"/>
              </a:ext>
            </a:extLst>
          </p:cNvPr>
          <p:cNvSpPr txBox="1"/>
          <p:nvPr/>
        </p:nvSpPr>
        <p:spPr bwMode="auto">
          <a:xfrm>
            <a:off x="558015" y="5619446"/>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55" name="TextBox 54">
            <a:extLst>
              <a:ext uri="{FF2B5EF4-FFF2-40B4-BE49-F238E27FC236}">
                <a16:creationId xmlns:a16="http://schemas.microsoft.com/office/drawing/2014/main" id="{E2B2463D-DC22-D3F9-C664-D22B5FFCA9F3}"/>
              </a:ext>
            </a:extLst>
          </p:cNvPr>
          <p:cNvSpPr txBox="1"/>
          <p:nvPr/>
        </p:nvSpPr>
        <p:spPr bwMode="auto">
          <a:xfrm>
            <a:off x="330747" y="4898526"/>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20</a:t>
            </a:r>
          </a:p>
        </p:txBody>
      </p:sp>
      <p:sp>
        <p:nvSpPr>
          <p:cNvPr id="56" name="TextBox 55">
            <a:extLst>
              <a:ext uri="{FF2B5EF4-FFF2-40B4-BE49-F238E27FC236}">
                <a16:creationId xmlns:a16="http://schemas.microsoft.com/office/drawing/2014/main" id="{493911F3-AF21-5C6E-A754-B0CDE842A6F2}"/>
              </a:ext>
            </a:extLst>
          </p:cNvPr>
          <p:cNvSpPr txBox="1"/>
          <p:nvPr/>
        </p:nvSpPr>
        <p:spPr bwMode="auto">
          <a:xfrm>
            <a:off x="330747" y="433283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40</a:t>
            </a:r>
          </a:p>
        </p:txBody>
      </p:sp>
      <p:sp>
        <p:nvSpPr>
          <p:cNvPr id="57" name="TextBox 56">
            <a:extLst>
              <a:ext uri="{FF2B5EF4-FFF2-40B4-BE49-F238E27FC236}">
                <a16:creationId xmlns:a16="http://schemas.microsoft.com/office/drawing/2014/main" id="{07BA1141-B38F-C759-FF51-9AB99B89BB4A}"/>
              </a:ext>
            </a:extLst>
          </p:cNvPr>
          <p:cNvSpPr txBox="1"/>
          <p:nvPr/>
        </p:nvSpPr>
        <p:spPr bwMode="auto">
          <a:xfrm>
            <a:off x="330747" y="3760027"/>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60</a:t>
            </a:r>
          </a:p>
        </p:txBody>
      </p:sp>
      <p:sp>
        <p:nvSpPr>
          <p:cNvPr id="58" name="TextBox 57">
            <a:extLst>
              <a:ext uri="{FF2B5EF4-FFF2-40B4-BE49-F238E27FC236}">
                <a16:creationId xmlns:a16="http://schemas.microsoft.com/office/drawing/2014/main" id="{A0930428-F56B-333D-2FB3-60F44BD8FF10}"/>
              </a:ext>
            </a:extLst>
          </p:cNvPr>
          <p:cNvSpPr txBox="1"/>
          <p:nvPr/>
        </p:nvSpPr>
        <p:spPr bwMode="auto">
          <a:xfrm>
            <a:off x="330747" y="3185840"/>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80</a:t>
            </a:r>
          </a:p>
        </p:txBody>
      </p:sp>
      <p:sp>
        <p:nvSpPr>
          <p:cNvPr id="59" name="TextBox 58">
            <a:extLst>
              <a:ext uri="{FF2B5EF4-FFF2-40B4-BE49-F238E27FC236}">
                <a16:creationId xmlns:a16="http://schemas.microsoft.com/office/drawing/2014/main" id="{5FC727A8-84E9-92B0-9AB8-CAF017090453}"/>
              </a:ext>
            </a:extLst>
          </p:cNvPr>
          <p:cNvSpPr txBox="1"/>
          <p:nvPr/>
        </p:nvSpPr>
        <p:spPr bwMode="auto">
          <a:xfrm>
            <a:off x="223780" y="2614945"/>
            <a:ext cx="4972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100</a:t>
            </a:r>
          </a:p>
        </p:txBody>
      </p:sp>
      <p:sp>
        <p:nvSpPr>
          <p:cNvPr id="60" name="TextBox 59">
            <a:extLst>
              <a:ext uri="{FF2B5EF4-FFF2-40B4-BE49-F238E27FC236}">
                <a16:creationId xmlns:a16="http://schemas.microsoft.com/office/drawing/2014/main" id="{09B18A68-095C-AF10-9283-A53429964AE2}"/>
              </a:ext>
            </a:extLst>
          </p:cNvPr>
          <p:cNvSpPr txBox="1"/>
          <p:nvPr/>
        </p:nvSpPr>
        <p:spPr bwMode="auto">
          <a:xfrm>
            <a:off x="427509" y="5471840"/>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sp>
        <p:nvSpPr>
          <p:cNvPr id="61" name="TextBox 60">
            <a:extLst>
              <a:ext uri="{FF2B5EF4-FFF2-40B4-BE49-F238E27FC236}">
                <a16:creationId xmlns:a16="http://schemas.microsoft.com/office/drawing/2014/main" id="{3A5589ED-D101-8252-32DA-CA49F0362E55}"/>
              </a:ext>
            </a:extLst>
          </p:cNvPr>
          <p:cNvSpPr txBox="1"/>
          <p:nvPr/>
        </p:nvSpPr>
        <p:spPr bwMode="auto">
          <a:xfrm>
            <a:off x="836205" y="5619446"/>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a:t>
            </a:r>
          </a:p>
        </p:txBody>
      </p:sp>
      <p:sp>
        <p:nvSpPr>
          <p:cNvPr id="62" name="TextBox 61">
            <a:extLst>
              <a:ext uri="{FF2B5EF4-FFF2-40B4-BE49-F238E27FC236}">
                <a16:creationId xmlns:a16="http://schemas.microsoft.com/office/drawing/2014/main" id="{D215CE8D-0D8B-CF3C-0ACE-58D8D72FE18C}"/>
              </a:ext>
            </a:extLst>
          </p:cNvPr>
          <p:cNvSpPr txBox="1"/>
          <p:nvPr/>
        </p:nvSpPr>
        <p:spPr bwMode="auto">
          <a:xfrm>
            <a:off x="1127596" y="5619446"/>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a:t>
            </a:r>
          </a:p>
        </p:txBody>
      </p:sp>
      <p:sp>
        <p:nvSpPr>
          <p:cNvPr id="63" name="TextBox 62">
            <a:extLst>
              <a:ext uri="{FF2B5EF4-FFF2-40B4-BE49-F238E27FC236}">
                <a16:creationId xmlns:a16="http://schemas.microsoft.com/office/drawing/2014/main" id="{7B69805B-E4EE-A77A-3C64-8AF06BFBB27F}"/>
              </a:ext>
            </a:extLst>
          </p:cNvPr>
          <p:cNvSpPr txBox="1"/>
          <p:nvPr/>
        </p:nvSpPr>
        <p:spPr bwMode="auto">
          <a:xfrm>
            <a:off x="1408053" y="5619446"/>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a:t>
            </a:r>
          </a:p>
        </p:txBody>
      </p:sp>
      <p:sp>
        <p:nvSpPr>
          <p:cNvPr id="64" name="TextBox 63">
            <a:extLst>
              <a:ext uri="{FF2B5EF4-FFF2-40B4-BE49-F238E27FC236}">
                <a16:creationId xmlns:a16="http://schemas.microsoft.com/office/drawing/2014/main" id="{8DBAF44E-6F7C-E04A-AAB9-4C2882733C71}"/>
              </a:ext>
            </a:extLst>
          </p:cNvPr>
          <p:cNvSpPr txBox="1"/>
          <p:nvPr/>
        </p:nvSpPr>
        <p:spPr bwMode="auto">
          <a:xfrm>
            <a:off x="1684659" y="5619446"/>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a:t>
            </a:r>
          </a:p>
        </p:txBody>
      </p:sp>
      <p:sp>
        <p:nvSpPr>
          <p:cNvPr id="65" name="TextBox 64">
            <a:extLst>
              <a:ext uri="{FF2B5EF4-FFF2-40B4-BE49-F238E27FC236}">
                <a16:creationId xmlns:a16="http://schemas.microsoft.com/office/drawing/2014/main" id="{F790F3F2-1D2B-1CEC-7605-06D6E42CBC15}"/>
              </a:ext>
            </a:extLst>
          </p:cNvPr>
          <p:cNvSpPr txBox="1"/>
          <p:nvPr/>
        </p:nvSpPr>
        <p:spPr bwMode="auto">
          <a:xfrm>
            <a:off x="1965755" y="5619446"/>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5</a:t>
            </a:r>
          </a:p>
        </p:txBody>
      </p:sp>
      <p:sp>
        <p:nvSpPr>
          <p:cNvPr id="66" name="TextBox 65">
            <a:extLst>
              <a:ext uri="{FF2B5EF4-FFF2-40B4-BE49-F238E27FC236}">
                <a16:creationId xmlns:a16="http://schemas.microsoft.com/office/drawing/2014/main" id="{5073494C-E6F6-425A-44AC-1CEE835937C4}"/>
              </a:ext>
            </a:extLst>
          </p:cNvPr>
          <p:cNvSpPr txBox="1"/>
          <p:nvPr/>
        </p:nvSpPr>
        <p:spPr bwMode="auto">
          <a:xfrm>
            <a:off x="2250508" y="5619446"/>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6</a:t>
            </a:r>
          </a:p>
        </p:txBody>
      </p:sp>
      <p:sp>
        <p:nvSpPr>
          <p:cNvPr id="67" name="TextBox 66">
            <a:extLst>
              <a:ext uri="{FF2B5EF4-FFF2-40B4-BE49-F238E27FC236}">
                <a16:creationId xmlns:a16="http://schemas.microsoft.com/office/drawing/2014/main" id="{703481E0-76F5-07EF-5B47-998853630E72}"/>
              </a:ext>
            </a:extLst>
          </p:cNvPr>
          <p:cNvSpPr txBox="1"/>
          <p:nvPr/>
        </p:nvSpPr>
        <p:spPr bwMode="auto">
          <a:xfrm>
            <a:off x="2521155" y="5619446"/>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68" name="TextBox 67">
            <a:extLst>
              <a:ext uri="{FF2B5EF4-FFF2-40B4-BE49-F238E27FC236}">
                <a16:creationId xmlns:a16="http://schemas.microsoft.com/office/drawing/2014/main" id="{B089C308-A8BF-48E4-38AB-AE1B95916732}"/>
              </a:ext>
            </a:extLst>
          </p:cNvPr>
          <p:cNvSpPr txBox="1"/>
          <p:nvPr/>
        </p:nvSpPr>
        <p:spPr bwMode="auto">
          <a:xfrm>
            <a:off x="2813538" y="5619446"/>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8</a:t>
            </a:r>
          </a:p>
        </p:txBody>
      </p:sp>
      <p:sp>
        <p:nvSpPr>
          <p:cNvPr id="69" name="TextBox 68">
            <a:extLst>
              <a:ext uri="{FF2B5EF4-FFF2-40B4-BE49-F238E27FC236}">
                <a16:creationId xmlns:a16="http://schemas.microsoft.com/office/drawing/2014/main" id="{1688E56E-0475-1DCF-0ED7-5843B86DFF2A}"/>
              </a:ext>
            </a:extLst>
          </p:cNvPr>
          <p:cNvSpPr txBox="1"/>
          <p:nvPr/>
        </p:nvSpPr>
        <p:spPr bwMode="auto">
          <a:xfrm>
            <a:off x="3098385" y="5619446"/>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9</a:t>
            </a:r>
          </a:p>
        </p:txBody>
      </p:sp>
      <p:sp>
        <p:nvSpPr>
          <p:cNvPr id="70" name="TextBox 69">
            <a:extLst>
              <a:ext uri="{FF2B5EF4-FFF2-40B4-BE49-F238E27FC236}">
                <a16:creationId xmlns:a16="http://schemas.microsoft.com/office/drawing/2014/main" id="{0EAB46CC-5D75-2148-6C20-78C5157FE29B}"/>
              </a:ext>
            </a:extLst>
          </p:cNvPr>
          <p:cNvSpPr txBox="1"/>
          <p:nvPr/>
        </p:nvSpPr>
        <p:spPr bwMode="auto">
          <a:xfrm>
            <a:off x="3299905" y="561944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71" name="TextBox 70">
            <a:extLst>
              <a:ext uri="{FF2B5EF4-FFF2-40B4-BE49-F238E27FC236}">
                <a16:creationId xmlns:a16="http://schemas.microsoft.com/office/drawing/2014/main" id="{D4196A78-BA60-D75F-AF84-EBF2782B8EBE}"/>
              </a:ext>
            </a:extLst>
          </p:cNvPr>
          <p:cNvSpPr txBox="1"/>
          <p:nvPr/>
        </p:nvSpPr>
        <p:spPr bwMode="auto">
          <a:xfrm>
            <a:off x="3594891" y="561944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11</a:t>
            </a:r>
          </a:p>
        </p:txBody>
      </p:sp>
      <p:sp>
        <p:nvSpPr>
          <p:cNvPr id="72" name="TextBox 71">
            <a:extLst>
              <a:ext uri="{FF2B5EF4-FFF2-40B4-BE49-F238E27FC236}">
                <a16:creationId xmlns:a16="http://schemas.microsoft.com/office/drawing/2014/main" id="{0E18B5D2-4CDD-0A8F-63F6-39F3A2D8DF69}"/>
              </a:ext>
            </a:extLst>
          </p:cNvPr>
          <p:cNvSpPr txBox="1"/>
          <p:nvPr/>
        </p:nvSpPr>
        <p:spPr bwMode="auto">
          <a:xfrm>
            <a:off x="3886833" y="561944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12</a:t>
            </a:r>
          </a:p>
        </p:txBody>
      </p:sp>
      <p:sp>
        <p:nvSpPr>
          <p:cNvPr id="73" name="TextBox 72">
            <a:extLst>
              <a:ext uri="{FF2B5EF4-FFF2-40B4-BE49-F238E27FC236}">
                <a16:creationId xmlns:a16="http://schemas.microsoft.com/office/drawing/2014/main" id="{E18F007B-E965-FCBB-438D-F3028D347881}"/>
              </a:ext>
            </a:extLst>
          </p:cNvPr>
          <p:cNvSpPr txBox="1"/>
          <p:nvPr/>
        </p:nvSpPr>
        <p:spPr bwMode="auto">
          <a:xfrm>
            <a:off x="4170835" y="561944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13</a:t>
            </a:r>
          </a:p>
        </p:txBody>
      </p:sp>
      <p:sp>
        <p:nvSpPr>
          <p:cNvPr id="74" name="TextBox 73">
            <a:extLst>
              <a:ext uri="{FF2B5EF4-FFF2-40B4-BE49-F238E27FC236}">
                <a16:creationId xmlns:a16="http://schemas.microsoft.com/office/drawing/2014/main" id="{519E7A38-6735-A44C-B9E5-83683AA608C5}"/>
              </a:ext>
            </a:extLst>
          </p:cNvPr>
          <p:cNvSpPr txBox="1"/>
          <p:nvPr/>
        </p:nvSpPr>
        <p:spPr bwMode="auto">
          <a:xfrm>
            <a:off x="4445101" y="561944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75" name="TextBox 74">
            <a:extLst>
              <a:ext uri="{FF2B5EF4-FFF2-40B4-BE49-F238E27FC236}">
                <a16:creationId xmlns:a16="http://schemas.microsoft.com/office/drawing/2014/main" id="{FFEB9A33-49F4-2DB9-0DA1-D00F648071AE}"/>
              </a:ext>
            </a:extLst>
          </p:cNvPr>
          <p:cNvSpPr txBox="1"/>
          <p:nvPr/>
        </p:nvSpPr>
        <p:spPr bwMode="auto">
          <a:xfrm>
            <a:off x="4725634" y="561944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15</a:t>
            </a:r>
          </a:p>
        </p:txBody>
      </p:sp>
      <p:sp>
        <p:nvSpPr>
          <p:cNvPr id="76" name="TextBox 75">
            <a:extLst>
              <a:ext uri="{FF2B5EF4-FFF2-40B4-BE49-F238E27FC236}">
                <a16:creationId xmlns:a16="http://schemas.microsoft.com/office/drawing/2014/main" id="{AD704D23-809E-0D50-EAAE-746EC0CC14BF}"/>
              </a:ext>
            </a:extLst>
          </p:cNvPr>
          <p:cNvSpPr txBox="1"/>
          <p:nvPr/>
        </p:nvSpPr>
        <p:spPr bwMode="auto">
          <a:xfrm>
            <a:off x="5001255" y="561944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16</a:t>
            </a:r>
          </a:p>
        </p:txBody>
      </p:sp>
      <p:sp>
        <p:nvSpPr>
          <p:cNvPr id="77" name="TextBox 76">
            <a:extLst>
              <a:ext uri="{FF2B5EF4-FFF2-40B4-BE49-F238E27FC236}">
                <a16:creationId xmlns:a16="http://schemas.microsoft.com/office/drawing/2014/main" id="{F29403E2-C726-4A51-02CA-79EAAF57F1EB}"/>
              </a:ext>
            </a:extLst>
          </p:cNvPr>
          <p:cNvSpPr txBox="1"/>
          <p:nvPr/>
        </p:nvSpPr>
        <p:spPr bwMode="auto">
          <a:xfrm>
            <a:off x="5278005" y="561944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17</a:t>
            </a:r>
          </a:p>
        </p:txBody>
      </p:sp>
      <p:sp>
        <p:nvSpPr>
          <p:cNvPr id="78" name="TextBox 77">
            <a:extLst>
              <a:ext uri="{FF2B5EF4-FFF2-40B4-BE49-F238E27FC236}">
                <a16:creationId xmlns:a16="http://schemas.microsoft.com/office/drawing/2014/main" id="{0F370557-7F84-E8C7-9547-15675384B568}"/>
              </a:ext>
            </a:extLst>
          </p:cNvPr>
          <p:cNvSpPr txBox="1"/>
          <p:nvPr/>
        </p:nvSpPr>
        <p:spPr bwMode="auto">
          <a:xfrm>
            <a:off x="5559836" y="561944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18</a:t>
            </a:r>
          </a:p>
        </p:txBody>
      </p:sp>
      <p:sp>
        <p:nvSpPr>
          <p:cNvPr id="79" name="TextBox 78">
            <a:extLst>
              <a:ext uri="{FF2B5EF4-FFF2-40B4-BE49-F238E27FC236}">
                <a16:creationId xmlns:a16="http://schemas.microsoft.com/office/drawing/2014/main" id="{4251B9EC-5599-420C-E18C-62A784B4A5BC}"/>
              </a:ext>
            </a:extLst>
          </p:cNvPr>
          <p:cNvSpPr txBox="1"/>
          <p:nvPr/>
        </p:nvSpPr>
        <p:spPr bwMode="auto">
          <a:xfrm>
            <a:off x="5863328" y="561944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19</a:t>
            </a:r>
          </a:p>
        </p:txBody>
      </p:sp>
      <p:sp>
        <p:nvSpPr>
          <p:cNvPr id="80" name="Freeform: Shape 79">
            <a:extLst>
              <a:ext uri="{FF2B5EF4-FFF2-40B4-BE49-F238E27FC236}">
                <a16:creationId xmlns:a16="http://schemas.microsoft.com/office/drawing/2014/main" id="{BD6AF6FB-1266-71E2-D55C-DC04CEA612DE}"/>
              </a:ext>
            </a:extLst>
          </p:cNvPr>
          <p:cNvSpPr/>
          <p:nvPr/>
        </p:nvSpPr>
        <p:spPr bwMode="auto">
          <a:xfrm>
            <a:off x="711200" y="4211561"/>
            <a:ext cx="1045029" cy="1434495"/>
          </a:xfrm>
          <a:custGeom>
            <a:avLst/>
            <a:gdLst>
              <a:gd name="connsiteX0" fmla="*/ 0 w 1057124"/>
              <a:gd name="connsiteY0" fmla="*/ 0 h 1441752"/>
              <a:gd name="connsiteX1" fmla="*/ 1057124 w 1057124"/>
              <a:gd name="connsiteY1" fmla="*/ 0 h 1441752"/>
              <a:gd name="connsiteX2" fmla="*/ 1057124 w 1057124"/>
              <a:gd name="connsiteY2" fmla="*/ 1441752 h 1441752"/>
            </a:gdLst>
            <a:ahLst/>
            <a:cxnLst>
              <a:cxn ang="0">
                <a:pos x="connsiteX0" y="connsiteY0"/>
              </a:cxn>
              <a:cxn ang="0">
                <a:pos x="connsiteX1" y="connsiteY1"/>
              </a:cxn>
              <a:cxn ang="0">
                <a:pos x="connsiteX2" y="connsiteY2"/>
              </a:cxn>
            </a:cxnLst>
            <a:rect l="l" t="t" r="r" b="b"/>
            <a:pathLst>
              <a:path w="1057124" h="1441752">
                <a:moveTo>
                  <a:pt x="0" y="0"/>
                </a:moveTo>
                <a:lnTo>
                  <a:pt x="1057124" y="0"/>
                </a:lnTo>
                <a:lnTo>
                  <a:pt x="1057124" y="1441752"/>
                </a:lnTo>
              </a:path>
            </a:pathLst>
          </a:custGeom>
          <a:noFill/>
          <a:ln w="28575">
            <a:solidFill>
              <a:schemeClr val="bg1"/>
            </a:solidFill>
            <a:prstDash val="dash"/>
            <a:miter lim="800000"/>
            <a:headEnd/>
            <a:tailEnd/>
          </a:ln>
        </p:spPr>
        <p:txBody>
          <a:bodyPr rtlCol="0" anchor="ctr"/>
          <a:lstStyle/>
          <a:p>
            <a:pPr algn="ctr"/>
            <a:endParaRPr lang="en-US" dirty="0"/>
          </a:p>
        </p:txBody>
      </p:sp>
      <p:cxnSp>
        <p:nvCxnSpPr>
          <p:cNvPr id="82" name="Straight Connector 81">
            <a:extLst>
              <a:ext uri="{FF2B5EF4-FFF2-40B4-BE49-F238E27FC236}">
                <a16:creationId xmlns:a16="http://schemas.microsoft.com/office/drawing/2014/main" id="{ADF3F082-1D3A-4C21-6928-99C6C340D024}"/>
              </a:ext>
            </a:extLst>
          </p:cNvPr>
          <p:cNvCxnSpPr>
            <a:cxnSpLocks/>
          </p:cNvCxnSpPr>
          <p:nvPr/>
        </p:nvCxnSpPr>
        <p:spPr bwMode="auto">
          <a:xfrm>
            <a:off x="1243391" y="4223657"/>
            <a:ext cx="0" cy="1422611"/>
          </a:xfrm>
          <a:prstGeom prst="line">
            <a:avLst/>
          </a:prstGeom>
          <a:noFill/>
          <a:ln w="28575" cap="flat" cmpd="sng" algn="ctr">
            <a:solidFill>
              <a:schemeClr val="bg1"/>
            </a:solidFill>
            <a:prstDash val="dash"/>
            <a:round/>
            <a:headEnd type="none" w="med" len="med"/>
            <a:tailEnd type="none" w="med" len="med"/>
          </a:ln>
          <a:effectLst/>
        </p:spPr>
      </p:cxnSp>
      <p:grpSp>
        <p:nvGrpSpPr>
          <p:cNvPr id="87" name="Group 86">
            <a:extLst>
              <a:ext uri="{FF2B5EF4-FFF2-40B4-BE49-F238E27FC236}">
                <a16:creationId xmlns:a16="http://schemas.microsoft.com/office/drawing/2014/main" id="{990F9A84-6F2A-1642-B553-32F0A8935C49}"/>
              </a:ext>
            </a:extLst>
          </p:cNvPr>
          <p:cNvGrpSpPr/>
          <p:nvPr/>
        </p:nvGrpSpPr>
        <p:grpSpPr>
          <a:xfrm>
            <a:off x="706967" y="2783417"/>
            <a:ext cx="3260725" cy="2834216"/>
            <a:chOff x="706967" y="2783417"/>
            <a:chExt cx="3260725" cy="2834216"/>
          </a:xfrm>
        </p:grpSpPr>
        <p:sp>
          <p:nvSpPr>
            <p:cNvPr id="85" name="Freeform: Shape 84">
              <a:extLst>
                <a:ext uri="{FF2B5EF4-FFF2-40B4-BE49-F238E27FC236}">
                  <a16:creationId xmlns:a16="http://schemas.microsoft.com/office/drawing/2014/main" id="{EBB0D54A-045F-DB33-8D7D-F5822B950480}"/>
                </a:ext>
              </a:extLst>
            </p:cNvPr>
            <p:cNvSpPr/>
            <p:nvPr/>
          </p:nvSpPr>
          <p:spPr bwMode="auto">
            <a:xfrm>
              <a:off x="1129242" y="3395133"/>
              <a:ext cx="2838450" cy="2222500"/>
            </a:xfrm>
            <a:custGeom>
              <a:avLst/>
              <a:gdLst>
                <a:gd name="connsiteX0" fmla="*/ 2838450 w 2838450"/>
                <a:gd name="connsiteY0" fmla="*/ 2222500 h 2222500"/>
                <a:gd name="connsiteX1" fmla="*/ 1570566 w 2838450"/>
                <a:gd name="connsiteY1" fmla="*/ 2222500 h 2222500"/>
                <a:gd name="connsiteX2" fmla="*/ 1570566 w 2838450"/>
                <a:gd name="connsiteY2" fmla="*/ 2206625 h 2222500"/>
                <a:gd name="connsiteX3" fmla="*/ 1256241 w 2838450"/>
                <a:gd name="connsiteY3" fmla="*/ 2206625 h 2222500"/>
                <a:gd name="connsiteX4" fmla="*/ 1256241 w 2838450"/>
                <a:gd name="connsiteY4" fmla="*/ 2191809 h 2222500"/>
                <a:gd name="connsiteX5" fmla="*/ 1134533 w 2838450"/>
                <a:gd name="connsiteY5" fmla="*/ 2191809 h 2222500"/>
                <a:gd name="connsiteX6" fmla="*/ 1134533 w 2838450"/>
                <a:gd name="connsiteY6" fmla="*/ 2174875 h 2222500"/>
                <a:gd name="connsiteX7" fmla="*/ 1118658 w 2838450"/>
                <a:gd name="connsiteY7" fmla="*/ 2174875 h 2222500"/>
                <a:gd name="connsiteX8" fmla="*/ 1118658 w 2838450"/>
                <a:gd name="connsiteY8" fmla="*/ 2143125 h 2222500"/>
                <a:gd name="connsiteX9" fmla="*/ 1105958 w 2838450"/>
                <a:gd name="connsiteY9" fmla="*/ 2143125 h 2222500"/>
                <a:gd name="connsiteX10" fmla="*/ 1105958 w 2838450"/>
                <a:gd name="connsiteY10" fmla="*/ 2109259 h 2222500"/>
                <a:gd name="connsiteX11" fmla="*/ 1094316 w 2838450"/>
                <a:gd name="connsiteY11" fmla="*/ 2109259 h 2222500"/>
                <a:gd name="connsiteX12" fmla="*/ 1094316 w 2838450"/>
                <a:gd name="connsiteY12" fmla="*/ 2082800 h 2222500"/>
                <a:gd name="connsiteX13" fmla="*/ 966258 w 2838450"/>
                <a:gd name="connsiteY13" fmla="*/ 2082800 h 2222500"/>
                <a:gd name="connsiteX14" fmla="*/ 966258 w 2838450"/>
                <a:gd name="connsiteY14" fmla="*/ 2066925 h 2222500"/>
                <a:gd name="connsiteX15" fmla="*/ 762000 w 2838450"/>
                <a:gd name="connsiteY15" fmla="*/ 2066925 h 2222500"/>
                <a:gd name="connsiteX16" fmla="*/ 762000 w 2838450"/>
                <a:gd name="connsiteY16" fmla="*/ 2052109 h 2222500"/>
                <a:gd name="connsiteX17" fmla="*/ 710141 w 2838450"/>
                <a:gd name="connsiteY17" fmla="*/ 2052109 h 2222500"/>
                <a:gd name="connsiteX18" fmla="*/ 710141 w 2838450"/>
                <a:gd name="connsiteY18" fmla="*/ 2030942 h 2222500"/>
                <a:gd name="connsiteX19" fmla="*/ 696383 w 2838450"/>
                <a:gd name="connsiteY19" fmla="*/ 2030942 h 2222500"/>
                <a:gd name="connsiteX20" fmla="*/ 696383 w 2838450"/>
                <a:gd name="connsiteY20" fmla="*/ 2019300 h 2222500"/>
                <a:gd name="connsiteX21" fmla="*/ 675216 w 2838450"/>
                <a:gd name="connsiteY21" fmla="*/ 2019300 h 2222500"/>
                <a:gd name="connsiteX22" fmla="*/ 675216 w 2838450"/>
                <a:gd name="connsiteY22" fmla="*/ 2001309 h 2222500"/>
                <a:gd name="connsiteX23" fmla="*/ 648758 w 2838450"/>
                <a:gd name="connsiteY23" fmla="*/ 2001309 h 2222500"/>
                <a:gd name="connsiteX24" fmla="*/ 648758 w 2838450"/>
                <a:gd name="connsiteY24" fmla="*/ 1984375 h 2222500"/>
                <a:gd name="connsiteX25" fmla="*/ 641350 w 2838450"/>
                <a:gd name="connsiteY25" fmla="*/ 1984375 h 2222500"/>
                <a:gd name="connsiteX26" fmla="*/ 641350 w 2838450"/>
                <a:gd name="connsiteY26" fmla="*/ 1943100 h 2222500"/>
                <a:gd name="connsiteX27" fmla="*/ 626533 w 2838450"/>
                <a:gd name="connsiteY27" fmla="*/ 1943100 h 2222500"/>
                <a:gd name="connsiteX28" fmla="*/ 626533 w 2838450"/>
                <a:gd name="connsiteY28" fmla="*/ 1929342 h 2222500"/>
                <a:gd name="connsiteX29" fmla="*/ 614891 w 2838450"/>
                <a:gd name="connsiteY29" fmla="*/ 1929342 h 2222500"/>
                <a:gd name="connsiteX30" fmla="*/ 614891 w 2838450"/>
                <a:gd name="connsiteY30" fmla="*/ 1908175 h 2222500"/>
                <a:gd name="connsiteX31" fmla="*/ 591608 w 2838450"/>
                <a:gd name="connsiteY31" fmla="*/ 1908175 h 2222500"/>
                <a:gd name="connsiteX32" fmla="*/ 591608 w 2838450"/>
                <a:gd name="connsiteY32" fmla="*/ 1870075 h 2222500"/>
                <a:gd name="connsiteX33" fmla="*/ 574675 w 2838450"/>
                <a:gd name="connsiteY33" fmla="*/ 1870075 h 2222500"/>
                <a:gd name="connsiteX34" fmla="*/ 574675 w 2838450"/>
                <a:gd name="connsiteY34" fmla="*/ 1801284 h 2222500"/>
                <a:gd name="connsiteX35" fmla="*/ 546100 w 2838450"/>
                <a:gd name="connsiteY35" fmla="*/ 1801284 h 2222500"/>
                <a:gd name="connsiteX36" fmla="*/ 546100 w 2838450"/>
                <a:gd name="connsiteY36" fmla="*/ 1790700 h 2222500"/>
                <a:gd name="connsiteX37" fmla="*/ 536575 w 2838450"/>
                <a:gd name="connsiteY37" fmla="*/ 1790700 h 2222500"/>
                <a:gd name="connsiteX38" fmla="*/ 536575 w 2838450"/>
                <a:gd name="connsiteY38" fmla="*/ 1770592 h 2222500"/>
                <a:gd name="connsiteX39" fmla="*/ 499533 w 2838450"/>
                <a:gd name="connsiteY39" fmla="*/ 1770592 h 2222500"/>
                <a:gd name="connsiteX40" fmla="*/ 499533 w 2838450"/>
                <a:gd name="connsiteY40" fmla="*/ 1758950 h 2222500"/>
                <a:gd name="connsiteX41" fmla="*/ 484716 w 2838450"/>
                <a:gd name="connsiteY41" fmla="*/ 1758950 h 2222500"/>
                <a:gd name="connsiteX42" fmla="*/ 484716 w 2838450"/>
                <a:gd name="connsiteY42" fmla="*/ 1744134 h 2222500"/>
                <a:gd name="connsiteX43" fmla="*/ 459316 w 2838450"/>
                <a:gd name="connsiteY43" fmla="*/ 1744134 h 2222500"/>
                <a:gd name="connsiteX44" fmla="*/ 459316 w 2838450"/>
                <a:gd name="connsiteY44" fmla="*/ 1729317 h 2222500"/>
                <a:gd name="connsiteX45" fmla="*/ 402166 w 2838450"/>
                <a:gd name="connsiteY45" fmla="*/ 1729317 h 2222500"/>
                <a:gd name="connsiteX46" fmla="*/ 402166 w 2838450"/>
                <a:gd name="connsiteY46" fmla="*/ 1714500 h 2222500"/>
                <a:gd name="connsiteX47" fmla="*/ 368300 w 2838450"/>
                <a:gd name="connsiteY47" fmla="*/ 1714500 h 2222500"/>
                <a:gd name="connsiteX48" fmla="*/ 368300 w 2838450"/>
                <a:gd name="connsiteY48" fmla="*/ 1698625 h 2222500"/>
                <a:gd name="connsiteX49" fmla="*/ 337608 w 2838450"/>
                <a:gd name="connsiteY49" fmla="*/ 1698625 h 2222500"/>
                <a:gd name="connsiteX50" fmla="*/ 337608 w 2838450"/>
                <a:gd name="connsiteY50" fmla="*/ 1690159 h 2222500"/>
                <a:gd name="connsiteX51" fmla="*/ 330200 w 2838450"/>
                <a:gd name="connsiteY51" fmla="*/ 1690159 h 2222500"/>
                <a:gd name="connsiteX52" fmla="*/ 330200 w 2838450"/>
                <a:gd name="connsiteY52" fmla="*/ 1675342 h 2222500"/>
                <a:gd name="connsiteX53" fmla="*/ 296333 w 2838450"/>
                <a:gd name="connsiteY53" fmla="*/ 1675342 h 2222500"/>
                <a:gd name="connsiteX54" fmla="*/ 296333 w 2838450"/>
                <a:gd name="connsiteY54" fmla="*/ 1644650 h 2222500"/>
                <a:gd name="connsiteX55" fmla="*/ 281516 w 2838450"/>
                <a:gd name="connsiteY55" fmla="*/ 1644650 h 2222500"/>
                <a:gd name="connsiteX56" fmla="*/ 281516 w 2838450"/>
                <a:gd name="connsiteY56" fmla="*/ 1631950 h 2222500"/>
                <a:gd name="connsiteX57" fmla="*/ 264583 w 2838450"/>
                <a:gd name="connsiteY57" fmla="*/ 1631950 h 2222500"/>
                <a:gd name="connsiteX58" fmla="*/ 264583 w 2838450"/>
                <a:gd name="connsiteY58" fmla="*/ 1618192 h 2222500"/>
                <a:gd name="connsiteX59" fmla="*/ 244475 w 2838450"/>
                <a:gd name="connsiteY59" fmla="*/ 1618192 h 2222500"/>
                <a:gd name="connsiteX60" fmla="*/ 244475 w 2838450"/>
                <a:gd name="connsiteY60" fmla="*/ 1602317 h 2222500"/>
                <a:gd name="connsiteX61" fmla="*/ 216958 w 2838450"/>
                <a:gd name="connsiteY61" fmla="*/ 1602317 h 2222500"/>
                <a:gd name="connsiteX62" fmla="*/ 216958 w 2838450"/>
                <a:gd name="connsiteY62" fmla="*/ 1581150 h 2222500"/>
                <a:gd name="connsiteX63" fmla="*/ 206375 w 2838450"/>
                <a:gd name="connsiteY63" fmla="*/ 1581150 h 2222500"/>
                <a:gd name="connsiteX64" fmla="*/ 206375 w 2838450"/>
                <a:gd name="connsiteY64" fmla="*/ 1561042 h 2222500"/>
                <a:gd name="connsiteX65" fmla="*/ 187325 w 2838450"/>
                <a:gd name="connsiteY65" fmla="*/ 1561042 h 2222500"/>
                <a:gd name="connsiteX66" fmla="*/ 187325 w 2838450"/>
                <a:gd name="connsiteY66" fmla="*/ 1540934 h 2222500"/>
                <a:gd name="connsiteX67" fmla="*/ 180975 w 2838450"/>
                <a:gd name="connsiteY67" fmla="*/ 1540934 h 2222500"/>
                <a:gd name="connsiteX68" fmla="*/ 180975 w 2838450"/>
                <a:gd name="connsiteY68" fmla="*/ 1492250 h 2222500"/>
                <a:gd name="connsiteX69" fmla="*/ 167216 w 2838450"/>
                <a:gd name="connsiteY69" fmla="*/ 1492250 h 2222500"/>
                <a:gd name="connsiteX70" fmla="*/ 167216 w 2838450"/>
                <a:gd name="connsiteY70" fmla="*/ 1471084 h 2222500"/>
                <a:gd name="connsiteX71" fmla="*/ 156633 w 2838450"/>
                <a:gd name="connsiteY71" fmla="*/ 1471084 h 2222500"/>
                <a:gd name="connsiteX72" fmla="*/ 156633 w 2838450"/>
                <a:gd name="connsiteY72" fmla="*/ 1443567 h 2222500"/>
                <a:gd name="connsiteX73" fmla="*/ 146050 w 2838450"/>
                <a:gd name="connsiteY73" fmla="*/ 1443567 h 2222500"/>
                <a:gd name="connsiteX74" fmla="*/ 146050 w 2838450"/>
                <a:gd name="connsiteY74" fmla="*/ 1397000 h 2222500"/>
                <a:gd name="connsiteX75" fmla="*/ 136525 w 2838450"/>
                <a:gd name="connsiteY75" fmla="*/ 1397000 h 2222500"/>
                <a:gd name="connsiteX76" fmla="*/ 136525 w 2838450"/>
                <a:gd name="connsiteY76" fmla="*/ 1312334 h 2222500"/>
                <a:gd name="connsiteX77" fmla="*/ 128058 w 2838450"/>
                <a:gd name="connsiteY77" fmla="*/ 1312334 h 2222500"/>
                <a:gd name="connsiteX78" fmla="*/ 128058 w 2838450"/>
                <a:gd name="connsiteY78" fmla="*/ 1091142 h 2222500"/>
                <a:gd name="connsiteX79" fmla="*/ 114300 w 2838450"/>
                <a:gd name="connsiteY79" fmla="*/ 1091142 h 2222500"/>
                <a:gd name="connsiteX80" fmla="*/ 114300 w 2838450"/>
                <a:gd name="connsiteY80" fmla="*/ 813859 h 2222500"/>
                <a:gd name="connsiteX81" fmla="*/ 104775 w 2838450"/>
                <a:gd name="connsiteY81" fmla="*/ 813859 h 2222500"/>
                <a:gd name="connsiteX82" fmla="*/ 104775 w 2838450"/>
                <a:gd name="connsiteY82" fmla="*/ 695325 h 2222500"/>
                <a:gd name="connsiteX83" fmla="*/ 98425 w 2838450"/>
                <a:gd name="connsiteY83" fmla="*/ 695325 h 2222500"/>
                <a:gd name="connsiteX84" fmla="*/ 98425 w 2838450"/>
                <a:gd name="connsiteY84" fmla="*/ 546100 h 2222500"/>
                <a:gd name="connsiteX85" fmla="*/ 82550 w 2838450"/>
                <a:gd name="connsiteY85" fmla="*/ 546100 h 2222500"/>
                <a:gd name="connsiteX86" fmla="*/ 82550 w 2838450"/>
                <a:gd name="connsiteY86" fmla="*/ 504825 h 2222500"/>
                <a:gd name="connsiteX87" fmla="*/ 70908 w 2838450"/>
                <a:gd name="connsiteY87" fmla="*/ 504825 h 2222500"/>
                <a:gd name="connsiteX88" fmla="*/ 70908 w 2838450"/>
                <a:gd name="connsiteY88" fmla="*/ 322792 h 2222500"/>
                <a:gd name="connsiteX89" fmla="*/ 62441 w 2838450"/>
                <a:gd name="connsiteY89" fmla="*/ 322792 h 2222500"/>
                <a:gd name="connsiteX90" fmla="*/ 62441 w 2838450"/>
                <a:gd name="connsiteY90" fmla="*/ 233892 h 2222500"/>
                <a:gd name="connsiteX91" fmla="*/ 50800 w 2838450"/>
                <a:gd name="connsiteY91" fmla="*/ 233892 h 2222500"/>
                <a:gd name="connsiteX92" fmla="*/ 50800 w 2838450"/>
                <a:gd name="connsiteY92" fmla="*/ 147109 h 2222500"/>
                <a:gd name="connsiteX93" fmla="*/ 41275 w 2838450"/>
                <a:gd name="connsiteY93" fmla="*/ 147109 h 2222500"/>
                <a:gd name="connsiteX94" fmla="*/ 41275 w 2838450"/>
                <a:gd name="connsiteY94" fmla="*/ 120650 h 2222500"/>
                <a:gd name="connsiteX95" fmla="*/ 32808 w 2838450"/>
                <a:gd name="connsiteY95" fmla="*/ 120650 h 2222500"/>
                <a:gd name="connsiteX96" fmla="*/ 32808 w 2838450"/>
                <a:gd name="connsiteY96" fmla="*/ 92075 h 2222500"/>
                <a:gd name="connsiteX97" fmla="*/ 26458 w 2838450"/>
                <a:gd name="connsiteY97" fmla="*/ 92075 h 2222500"/>
                <a:gd name="connsiteX98" fmla="*/ 26458 w 2838450"/>
                <a:gd name="connsiteY98" fmla="*/ 52917 h 2222500"/>
                <a:gd name="connsiteX99" fmla="*/ 11641 w 2838450"/>
                <a:gd name="connsiteY99" fmla="*/ 52917 h 2222500"/>
                <a:gd name="connsiteX100" fmla="*/ 11641 w 2838450"/>
                <a:gd name="connsiteY100" fmla="*/ 30692 h 2222500"/>
                <a:gd name="connsiteX101" fmla="*/ 0 w 2838450"/>
                <a:gd name="connsiteY101" fmla="*/ 30692 h 2222500"/>
                <a:gd name="connsiteX102" fmla="*/ 0 w 2838450"/>
                <a:gd name="connsiteY102" fmla="*/ 0 h 22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838450" h="2222500">
                  <a:moveTo>
                    <a:pt x="2838450" y="2222500"/>
                  </a:moveTo>
                  <a:lnTo>
                    <a:pt x="1570566" y="2222500"/>
                  </a:lnTo>
                  <a:lnTo>
                    <a:pt x="1570566" y="2206625"/>
                  </a:lnTo>
                  <a:lnTo>
                    <a:pt x="1256241" y="2206625"/>
                  </a:lnTo>
                  <a:lnTo>
                    <a:pt x="1256241" y="2191809"/>
                  </a:lnTo>
                  <a:lnTo>
                    <a:pt x="1134533" y="2191809"/>
                  </a:lnTo>
                  <a:lnTo>
                    <a:pt x="1134533" y="2174875"/>
                  </a:lnTo>
                  <a:lnTo>
                    <a:pt x="1118658" y="2174875"/>
                  </a:lnTo>
                  <a:lnTo>
                    <a:pt x="1118658" y="2143125"/>
                  </a:lnTo>
                  <a:lnTo>
                    <a:pt x="1105958" y="2143125"/>
                  </a:lnTo>
                  <a:lnTo>
                    <a:pt x="1105958" y="2109259"/>
                  </a:lnTo>
                  <a:lnTo>
                    <a:pt x="1094316" y="2109259"/>
                  </a:lnTo>
                  <a:lnTo>
                    <a:pt x="1094316" y="2082800"/>
                  </a:lnTo>
                  <a:lnTo>
                    <a:pt x="966258" y="2082800"/>
                  </a:lnTo>
                  <a:lnTo>
                    <a:pt x="966258" y="2066925"/>
                  </a:lnTo>
                  <a:lnTo>
                    <a:pt x="762000" y="2066925"/>
                  </a:lnTo>
                  <a:lnTo>
                    <a:pt x="762000" y="2052109"/>
                  </a:lnTo>
                  <a:lnTo>
                    <a:pt x="710141" y="2052109"/>
                  </a:lnTo>
                  <a:lnTo>
                    <a:pt x="710141" y="2030942"/>
                  </a:lnTo>
                  <a:lnTo>
                    <a:pt x="696383" y="2030942"/>
                  </a:lnTo>
                  <a:lnTo>
                    <a:pt x="696383" y="2019300"/>
                  </a:lnTo>
                  <a:lnTo>
                    <a:pt x="675216" y="2019300"/>
                  </a:lnTo>
                  <a:lnTo>
                    <a:pt x="675216" y="2001309"/>
                  </a:lnTo>
                  <a:lnTo>
                    <a:pt x="648758" y="2001309"/>
                  </a:lnTo>
                  <a:lnTo>
                    <a:pt x="648758" y="1984375"/>
                  </a:lnTo>
                  <a:lnTo>
                    <a:pt x="641350" y="1984375"/>
                  </a:lnTo>
                  <a:lnTo>
                    <a:pt x="641350" y="1943100"/>
                  </a:lnTo>
                  <a:lnTo>
                    <a:pt x="626533" y="1943100"/>
                  </a:lnTo>
                  <a:lnTo>
                    <a:pt x="626533" y="1929342"/>
                  </a:lnTo>
                  <a:lnTo>
                    <a:pt x="614891" y="1929342"/>
                  </a:lnTo>
                  <a:lnTo>
                    <a:pt x="614891" y="1908175"/>
                  </a:lnTo>
                  <a:lnTo>
                    <a:pt x="591608" y="1908175"/>
                  </a:lnTo>
                  <a:lnTo>
                    <a:pt x="591608" y="1870075"/>
                  </a:lnTo>
                  <a:lnTo>
                    <a:pt x="574675" y="1870075"/>
                  </a:lnTo>
                  <a:lnTo>
                    <a:pt x="574675" y="1801284"/>
                  </a:lnTo>
                  <a:lnTo>
                    <a:pt x="546100" y="1801284"/>
                  </a:lnTo>
                  <a:lnTo>
                    <a:pt x="546100" y="1790700"/>
                  </a:lnTo>
                  <a:lnTo>
                    <a:pt x="536575" y="1790700"/>
                  </a:lnTo>
                  <a:lnTo>
                    <a:pt x="536575" y="1770592"/>
                  </a:lnTo>
                  <a:lnTo>
                    <a:pt x="499533" y="1770592"/>
                  </a:lnTo>
                  <a:lnTo>
                    <a:pt x="499533" y="1758950"/>
                  </a:lnTo>
                  <a:lnTo>
                    <a:pt x="484716" y="1758950"/>
                  </a:lnTo>
                  <a:lnTo>
                    <a:pt x="484716" y="1744134"/>
                  </a:lnTo>
                  <a:lnTo>
                    <a:pt x="459316" y="1744134"/>
                  </a:lnTo>
                  <a:lnTo>
                    <a:pt x="459316" y="1729317"/>
                  </a:lnTo>
                  <a:lnTo>
                    <a:pt x="402166" y="1729317"/>
                  </a:lnTo>
                  <a:lnTo>
                    <a:pt x="402166" y="1714500"/>
                  </a:lnTo>
                  <a:lnTo>
                    <a:pt x="368300" y="1714500"/>
                  </a:lnTo>
                  <a:lnTo>
                    <a:pt x="368300" y="1698625"/>
                  </a:lnTo>
                  <a:lnTo>
                    <a:pt x="337608" y="1698625"/>
                  </a:lnTo>
                  <a:lnTo>
                    <a:pt x="337608" y="1690159"/>
                  </a:lnTo>
                  <a:lnTo>
                    <a:pt x="330200" y="1690159"/>
                  </a:lnTo>
                  <a:lnTo>
                    <a:pt x="330200" y="1675342"/>
                  </a:lnTo>
                  <a:lnTo>
                    <a:pt x="296333" y="1675342"/>
                  </a:lnTo>
                  <a:lnTo>
                    <a:pt x="296333" y="1644650"/>
                  </a:lnTo>
                  <a:lnTo>
                    <a:pt x="281516" y="1644650"/>
                  </a:lnTo>
                  <a:lnTo>
                    <a:pt x="281516" y="1631950"/>
                  </a:lnTo>
                  <a:lnTo>
                    <a:pt x="264583" y="1631950"/>
                  </a:lnTo>
                  <a:lnTo>
                    <a:pt x="264583" y="1618192"/>
                  </a:lnTo>
                  <a:lnTo>
                    <a:pt x="244475" y="1618192"/>
                  </a:lnTo>
                  <a:lnTo>
                    <a:pt x="244475" y="1602317"/>
                  </a:lnTo>
                  <a:lnTo>
                    <a:pt x="216958" y="1602317"/>
                  </a:lnTo>
                  <a:lnTo>
                    <a:pt x="216958" y="1581150"/>
                  </a:lnTo>
                  <a:lnTo>
                    <a:pt x="206375" y="1581150"/>
                  </a:lnTo>
                  <a:lnTo>
                    <a:pt x="206375" y="1561042"/>
                  </a:lnTo>
                  <a:lnTo>
                    <a:pt x="187325" y="1561042"/>
                  </a:lnTo>
                  <a:lnTo>
                    <a:pt x="187325" y="1540934"/>
                  </a:lnTo>
                  <a:lnTo>
                    <a:pt x="180975" y="1540934"/>
                  </a:lnTo>
                  <a:lnTo>
                    <a:pt x="180975" y="1492250"/>
                  </a:lnTo>
                  <a:lnTo>
                    <a:pt x="167216" y="1492250"/>
                  </a:lnTo>
                  <a:lnTo>
                    <a:pt x="167216" y="1471084"/>
                  </a:lnTo>
                  <a:lnTo>
                    <a:pt x="156633" y="1471084"/>
                  </a:lnTo>
                  <a:lnTo>
                    <a:pt x="156633" y="1443567"/>
                  </a:lnTo>
                  <a:lnTo>
                    <a:pt x="146050" y="1443567"/>
                  </a:lnTo>
                  <a:lnTo>
                    <a:pt x="146050" y="1397000"/>
                  </a:lnTo>
                  <a:lnTo>
                    <a:pt x="136525" y="1397000"/>
                  </a:lnTo>
                  <a:lnTo>
                    <a:pt x="136525" y="1312334"/>
                  </a:lnTo>
                  <a:lnTo>
                    <a:pt x="128058" y="1312334"/>
                  </a:lnTo>
                  <a:lnTo>
                    <a:pt x="128058" y="1091142"/>
                  </a:lnTo>
                  <a:lnTo>
                    <a:pt x="114300" y="1091142"/>
                  </a:lnTo>
                  <a:lnTo>
                    <a:pt x="114300" y="813859"/>
                  </a:lnTo>
                  <a:lnTo>
                    <a:pt x="104775" y="813859"/>
                  </a:lnTo>
                  <a:lnTo>
                    <a:pt x="104775" y="695325"/>
                  </a:lnTo>
                  <a:lnTo>
                    <a:pt x="98425" y="695325"/>
                  </a:lnTo>
                  <a:lnTo>
                    <a:pt x="98425" y="546100"/>
                  </a:lnTo>
                  <a:lnTo>
                    <a:pt x="82550" y="546100"/>
                  </a:lnTo>
                  <a:lnTo>
                    <a:pt x="82550" y="504825"/>
                  </a:lnTo>
                  <a:lnTo>
                    <a:pt x="70908" y="504825"/>
                  </a:lnTo>
                  <a:lnTo>
                    <a:pt x="70908" y="322792"/>
                  </a:lnTo>
                  <a:lnTo>
                    <a:pt x="62441" y="322792"/>
                  </a:lnTo>
                  <a:lnTo>
                    <a:pt x="62441" y="233892"/>
                  </a:lnTo>
                  <a:lnTo>
                    <a:pt x="50800" y="233892"/>
                  </a:lnTo>
                  <a:lnTo>
                    <a:pt x="50800" y="147109"/>
                  </a:lnTo>
                  <a:lnTo>
                    <a:pt x="41275" y="147109"/>
                  </a:lnTo>
                  <a:lnTo>
                    <a:pt x="41275" y="120650"/>
                  </a:lnTo>
                  <a:lnTo>
                    <a:pt x="32808" y="120650"/>
                  </a:lnTo>
                  <a:lnTo>
                    <a:pt x="32808" y="92075"/>
                  </a:lnTo>
                  <a:lnTo>
                    <a:pt x="26458" y="92075"/>
                  </a:lnTo>
                  <a:lnTo>
                    <a:pt x="26458" y="52917"/>
                  </a:lnTo>
                  <a:lnTo>
                    <a:pt x="11641" y="52917"/>
                  </a:lnTo>
                  <a:lnTo>
                    <a:pt x="11641" y="30692"/>
                  </a:lnTo>
                  <a:lnTo>
                    <a:pt x="0" y="30692"/>
                  </a:lnTo>
                  <a:lnTo>
                    <a:pt x="0" y="0"/>
                  </a:lnTo>
                </a:path>
              </a:pathLst>
            </a:custGeom>
            <a:noFill/>
            <a:ln w="28575">
              <a:solidFill>
                <a:schemeClr val="accent3"/>
              </a:solidFill>
              <a:miter lim="800000"/>
              <a:headEnd/>
              <a:tailEnd/>
            </a:ln>
          </p:spPr>
          <p:txBody>
            <a:bodyPr rtlCol="0" anchor="ctr"/>
            <a:lstStyle/>
            <a:p>
              <a:pPr algn="ctr"/>
              <a:endParaRPr lang="en-US" dirty="0"/>
            </a:p>
          </p:txBody>
        </p:sp>
        <p:sp>
          <p:nvSpPr>
            <p:cNvPr id="86" name="Freeform: Shape 85">
              <a:extLst>
                <a:ext uri="{FF2B5EF4-FFF2-40B4-BE49-F238E27FC236}">
                  <a16:creationId xmlns:a16="http://schemas.microsoft.com/office/drawing/2014/main" id="{50D16E58-7E80-0AA9-E38D-EF24C3A43402}"/>
                </a:ext>
              </a:extLst>
            </p:cNvPr>
            <p:cNvSpPr/>
            <p:nvPr/>
          </p:nvSpPr>
          <p:spPr bwMode="auto">
            <a:xfrm>
              <a:off x="706967" y="2783417"/>
              <a:ext cx="411691" cy="638175"/>
            </a:xfrm>
            <a:custGeom>
              <a:avLst/>
              <a:gdLst>
                <a:gd name="connsiteX0" fmla="*/ 411691 w 411691"/>
                <a:gd name="connsiteY0" fmla="*/ 638175 h 638175"/>
                <a:gd name="connsiteX1" fmla="*/ 411691 w 411691"/>
                <a:gd name="connsiteY1" fmla="*/ 567266 h 638175"/>
                <a:gd name="connsiteX2" fmla="*/ 396875 w 411691"/>
                <a:gd name="connsiteY2" fmla="*/ 567266 h 638175"/>
                <a:gd name="connsiteX3" fmla="*/ 396875 w 411691"/>
                <a:gd name="connsiteY3" fmla="*/ 515408 h 638175"/>
                <a:gd name="connsiteX4" fmla="*/ 379941 w 411691"/>
                <a:gd name="connsiteY4" fmla="*/ 515408 h 638175"/>
                <a:gd name="connsiteX5" fmla="*/ 379941 w 411691"/>
                <a:gd name="connsiteY5" fmla="*/ 486833 h 638175"/>
                <a:gd name="connsiteX6" fmla="*/ 360891 w 411691"/>
                <a:gd name="connsiteY6" fmla="*/ 486833 h 638175"/>
                <a:gd name="connsiteX7" fmla="*/ 360891 w 411691"/>
                <a:gd name="connsiteY7" fmla="*/ 446616 h 638175"/>
                <a:gd name="connsiteX8" fmla="*/ 352425 w 411691"/>
                <a:gd name="connsiteY8" fmla="*/ 446616 h 638175"/>
                <a:gd name="connsiteX9" fmla="*/ 352425 w 411691"/>
                <a:gd name="connsiteY9" fmla="*/ 436033 h 638175"/>
                <a:gd name="connsiteX10" fmla="*/ 323850 w 411691"/>
                <a:gd name="connsiteY10" fmla="*/ 436033 h 638175"/>
                <a:gd name="connsiteX11" fmla="*/ 323850 w 411691"/>
                <a:gd name="connsiteY11" fmla="*/ 423333 h 638175"/>
                <a:gd name="connsiteX12" fmla="*/ 314325 w 411691"/>
                <a:gd name="connsiteY12" fmla="*/ 423333 h 638175"/>
                <a:gd name="connsiteX13" fmla="*/ 314325 w 411691"/>
                <a:gd name="connsiteY13" fmla="*/ 377825 h 638175"/>
                <a:gd name="connsiteX14" fmla="*/ 292100 w 411691"/>
                <a:gd name="connsiteY14" fmla="*/ 377825 h 638175"/>
                <a:gd name="connsiteX15" fmla="*/ 292100 w 411691"/>
                <a:gd name="connsiteY15" fmla="*/ 318558 h 638175"/>
                <a:gd name="connsiteX16" fmla="*/ 275166 w 411691"/>
                <a:gd name="connsiteY16" fmla="*/ 318558 h 638175"/>
                <a:gd name="connsiteX17" fmla="*/ 275166 w 411691"/>
                <a:gd name="connsiteY17" fmla="*/ 259291 h 638175"/>
                <a:gd name="connsiteX18" fmla="*/ 245533 w 411691"/>
                <a:gd name="connsiteY18" fmla="*/ 259291 h 638175"/>
                <a:gd name="connsiteX19" fmla="*/ 245533 w 411691"/>
                <a:gd name="connsiteY19" fmla="*/ 219075 h 638175"/>
                <a:gd name="connsiteX20" fmla="*/ 232833 w 411691"/>
                <a:gd name="connsiteY20" fmla="*/ 219075 h 638175"/>
                <a:gd name="connsiteX21" fmla="*/ 232833 w 411691"/>
                <a:gd name="connsiteY21" fmla="*/ 188383 h 638175"/>
                <a:gd name="connsiteX22" fmla="*/ 227541 w 411691"/>
                <a:gd name="connsiteY22" fmla="*/ 188383 h 638175"/>
                <a:gd name="connsiteX23" fmla="*/ 227541 w 411691"/>
                <a:gd name="connsiteY23" fmla="*/ 152400 h 638175"/>
                <a:gd name="connsiteX24" fmla="*/ 212725 w 411691"/>
                <a:gd name="connsiteY24" fmla="*/ 152400 h 638175"/>
                <a:gd name="connsiteX25" fmla="*/ 212725 w 411691"/>
                <a:gd name="connsiteY25" fmla="*/ 111125 h 638175"/>
                <a:gd name="connsiteX26" fmla="*/ 200025 w 411691"/>
                <a:gd name="connsiteY26" fmla="*/ 111125 h 638175"/>
                <a:gd name="connsiteX27" fmla="*/ 200025 w 411691"/>
                <a:gd name="connsiteY27" fmla="*/ 100541 h 638175"/>
                <a:gd name="connsiteX28" fmla="*/ 187325 w 411691"/>
                <a:gd name="connsiteY28" fmla="*/ 100541 h 638175"/>
                <a:gd name="connsiteX29" fmla="*/ 187325 w 411691"/>
                <a:gd name="connsiteY29" fmla="*/ 81491 h 638175"/>
                <a:gd name="connsiteX30" fmla="*/ 148166 w 411691"/>
                <a:gd name="connsiteY30" fmla="*/ 81491 h 638175"/>
                <a:gd name="connsiteX31" fmla="*/ 148166 w 411691"/>
                <a:gd name="connsiteY31" fmla="*/ 66675 h 638175"/>
                <a:gd name="connsiteX32" fmla="*/ 131233 w 411691"/>
                <a:gd name="connsiteY32" fmla="*/ 66675 h 638175"/>
                <a:gd name="connsiteX33" fmla="*/ 131233 w 411691"/>
                <a:gd name="connsiteY33" fmla="*/ 50800 h 638175"/>
                <a:gd name="connsiteX34" fmla="*/ 121708 w 411691"/>
                <a:gd name="connsiteY34" fmla="*/ 50800 h 638175"/>
                <a:gd name="connsiteX35" fmla="*/ 121708 w 411691"/>
                <a:gd name="connsiteY35" fmla="*/ 28575 h 638175"/>
                <a:gd name="connsiteX36" fmla="*/ 80433 w 411691"/>
                <a:gd name="connsiteY36" fmla="*/ 28575 h 638175"/>
                <a:gd name="connsiteX37" fmla="*/ 80433 w 411691"/>
                <a:gd name="connsiteY37" fmla="*/ 0 h 638175"/>
                <a:gd name="connsiteX38" fmla="*/ 0 w 411691"/>
                <a:gd name="connsiteY38"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1691" h="638175">
                  <a:moveTo>
                    <a:pt x="411691" y="638175"/>
                  </a:moveTo>
                  <a:lnTo>
                    <a:pt x="411691" y="567266"/>
                  </a:lnTo>
                  <a:lnTo>
                    <a:pt x="396875" y="567266"/>
                  </a:lnTo>
                  <a:lnTo>
                    <a:pt x="396875" y="515408"/>
                  </a:lnTo>
                  <a:lnTo>
                    <a:pt x="379941" y="515408"/>
                  </a:lnTo>
                  <a:lnTo>
                    <a:pt x="379941" y="486833"/>
                  </a:lnTo>
                  <a:lnTo>
                    <a:pt x="360891" y="486833"/>
                  </a:lnTo>
                  <a:lnTo>
                    <a:pt x="360891" y="446616"/>
                  </a:lnTo>
                  <a:lnTo>
                    <a:pt x="352425" y="446616"/>
                  </a:lnTo>
                  <a:lnTo>
                    <a:pt x="352425" y="436033"/>
                  </a:lnTo>
                  <a:lnTo>
                    <a:pt x="323850" y="436033"/>
                  </a:lnTo>
                  <a:lnTo>
                    <a:pt x="323850" y="423333"/>
                  </a:lnTo>
                  <a:lnTo>
                    <a:pt x="314325" y="423333"/>
                  </a:lnTo>
                  <a:lnTo>
                    <a:pt x="314325" y="377825"/>
                  </a:lnTo>
                  <a:lnTo>
                    <a:pt x="292100" y="377825"/>
                  </a:lnTo>
                  <a:lnTo>
                    <a:pt x="292100" y="318558"/>
                  </a:lnTo>
                  <a:lnTo>
                    <a:pt x="275166" y="318558"/>
                  </a:lnTo>
                  <a:lnTo>
                    <a:pt x="275166" y="259291"/>
                  </a:lnTo>
                  <a:lnTo>
                    <a:pt x="245533" y="259291"/>
                  </a:lnTo>
                  <a:lnTo>
                    <a:pt x="245533" y="219075"/>
                  </a:lnTo>
                  <a:lnTo>
                    <a:pt x="232833" y="219075"/>
                  </a:lnTo>
                  <a:lnTo>
                    <a:pt x="232833" y="188383"/>
                  </a:lnTo>
                  <a:lnTo>
                    <a:pt x="227541" y="188383"/>
                  </a:lnTo>
                  <a:lnTo>
                    <a:pt x="227541" y="152400"/>
                  </a:lnTo>
                  <a:lnTo>
                    <a:pt x="212725" y="152400"/>
                  </a:lnTo>
                  <a:lnTo>
                    <a:pt x="212725" y="111125"/>
                  </a:lnTo>
                  <a:lnTo>
                    <a:pt x="200025" y="111125"/>
                  </a:lnTo>
                  <a:lnTo>
                    <a:pt x="200025" y="100541"/>
                  </a:lnTo>
                  <a:lnTo>
                    <a:pt x="187325" y="100541"/>
                  </a:lnTo>
                  <a:lnTo>
                    <a:pt x="187325" y="81491"/>
                  </a:lnTo>
                  <a:lnTo>
                    <a:pt x="148166" y="81491"/>
                  </a:lnTo>
                  <a:lnTo>
                    <a:pt x="148166" y="66675"/>
                  </a:lnTo>
                  <a:lnTo>
                    <a:pt x="131233" y="66675"/>
                  </a:lnTo>
                  <a:lnTo>
                    <a:pt x="131233" y="50800"/>
                  </a:lnTo>
                  <a:lnTo>
                    <a:pt x="121708" y="50800"/>
                  </a:lnTo>
                  <a:lnTo>
                    <a:pt x="121708" y="28575"/>
                  </a:lnTo>
                  <a:lnTo>
                    <a:pt x="80433" y="28575"/>
                  </a:lnTo>
                  <a:lnTo>
                    <a:pt x="80433" y="0"/>
                  </a:lnTo>
                  <a:lnTo>
                    <a:pt x="0" y="0"/>
                  </a:lnTo>
                </a:path>
              </a:pathLst>
            </a:custGeom>
            <a:noFill/>
            <a:ln w="28575">
              <a:solidFill>
                <a:schemeClr val="accent3"/>
              </a:solidFill>
              <a:miter lim="800000"/>
              <a:headEnd/>
              <a:tailEnd/>
            </a:ln>
          </p:spPr>
          <p:txBody>
            <a:bodyPr rtlCol="0" anchor="ctr"/>
            <a:lstStyle/>
            <a:p>
              <a:pPr algn="ctr"/>
              <a:endParaRPr lang="en-US" dirty="0"/>
            </a:p>
          </p:txBody>
        </p:sp>
      </p:grpSp>
      <p:sp>
        <p:nvSpPr>
          <p:cNvPr id="84" name="Freeform: Shape 83">
            <a:extLst>
              <a:ext uri="{FF2B5EF4-FFF2-40B4-BE49-F238E27FC236}">
                <a16:creationId xmlns:a16="http://schemas.microsoft.com/office/drawing/2014/main" id="{798F3046-0B8F-5719-AEE6-7902DC398E2A}"/>
              </a:ext>
            </a:extLst>
          </p:cNvPr>
          <p:cNvSpPr/>
          <p:nvPr/>
        </p:nvSpPr>
        <p:spPr bwMode="auto">
          <a:xfrm>
            <a:off x="722299" y="2785462"/>
            <a:ext cx="5294299" cy="2786743"/>
          </a:xfrm>
          <a:custGeom>
            <a:avLst/>
            <a:gdLst>
              <a:gd name="connsiteX0" fmla="*/ 5294299 w 5294299"/>
              <a:gd name="connsiteY0" fmla="*/ 2786743 h 2786743"/>
              <a:gd name="connsiteX1" fmla="*/ 4041802 w 5294299"/>
              <a:gd name="connsiteY1" fmla="*/ 2786743 h 2786743"/>
              <a:gd name="connsiteX2" fmla="*/ 4041802 w 5294299"/>
              <a:gd name="connsiteY2" fmla="*/ 2779059 h 2786743"/>
              <a:gd name="connsiteX3" fmla="*/ 3898367 w 5294299"/>
              <a:gd name="connsiteY3" fmla="*/ 2779059 h 2786743"/>
              <a:gd name="connsiteX4" fmla="*/ 3898367 w 5294299"/>
              <a:gd name="connsiteY4" fmla="*/ 2762410 h 2786743"/>
              <a:gd name="connsiteX5" fmla="*/ 3786948 w 5294299"/>
              <a:gd name="connsiteY5" fmla="*/ 2762410 h 2786743"/>
              <a:gd name="connsiteX6" fmla="*/ 3786948 w 5294299"/>
              <a:gd name="connsiteY6" fmla="*/ 2753446 h 2786743"/>
              <a:gd name="connsiteX7" fmla="*/ 3634548 w 5294299"/>
              <a:gd name="connsiteY7" fmla="*/ 2753446 h 2786743"/>
              <a:gd name="connsiteX8" fmla="*/ 3634548 w 5294299"/>
              <a:gd name="connsiteY8" fmla="*/ 2739358 h 2786743"/>
              <a:gd name="connsiteX9" fmla="*/ 3265714 w 5294299"/>
              <a:gd name="connsiteY9" fmla="*/ 2739358 h 2786743"/>
              <a:gd name="connsiteX10" fmla="*/ 3265714 w 5294299"/>
              <a:gd name="connsiteY10" fmla="*/ 2730393 h 2786743"/>
              <a:gd name="connsiteX11" fmla="*/ 3187593 w 5294299"/>
              <a:gd name="connsiteY11" fmla="*/ 2730393 h 2786743"/>
              <a:gd name="connsiteX12" fmla="*/ 3187593 w 5294299"/>
              <a:gd name="connsiteY12" fmla="*/ 2716306 h 2786743"/>
              <a:gd name="connsiteX13" fmla="*/ 3140209 w 5294299"/>
              <a:gd name="connsiteY13" fmla="*/ 2716306 h 2786743"/>
              <a:gd name="connsiteX14" fmla="*/ 3140209 w 5294299"/>
              <a:gd name="connsiteY14" fmla="*/ 2698377 h 2786743"/>
              <a:gd name="connsiteX15" fmla="*/ 3114595 w 5294299"/>
              <a:gd name="connsiteY15" fmla="*/ 2698377 h 2786743"/>
              <a:gd name="connsiteX16" fmla="*/ 3114595 w 5294299"/>
              <a:gd name="connsiteY16" fmla="*/ 2671483 h 2786743"/>
              <a:gd name="connsiteX17" fmla="*/ 3108192 w 5294299"/>
              <a:gd name="connsiteY17" fmla="*/ 2671483 h 2786743"/>
              <a:gd name="connsiteX18" fmla="*/ 3108192 w 5294299"/>
              <a:gd name="connsiteY18" fmla="*/ 2657395 h 2786743"/>
              <a:gd name="connsiteX19" fmla="*/ 3049281 w 5294299"/>
              <a:gd name="connsiteY19" fmla="*/ 2657395 h 2786743"/>
              <a:gd name="connsiteX20" fmla="*/ 3049281 w 5294299"/>
              <a:gd name="connsiteY20" fmla="*/ 2640746 h 2786743"/>
              <a:gd name="connsiteX21" fmla="*/ 2820040 w 5294299"/>
              <a:gd name="connsiteY21" fmla="*/ 2640746 h 2786743"/>
              <a:gd name="connsiteX22" fmla="*/ 2820040 w 5294299"/>
              <a:gd name="connsiteY22" fmla="*/ 2624098 h 2786743"/>
              <a:gd name="connsiteX23" fmla="*/ 2666360 w 5294299"/>
              <a:gd name="connsiteY23" fmla="*/ 2624098 h 2786743"/>
              <a:gd name="connsiteX24" fmla="*/ 2666360 w 5294299"/>
              <a:gd name="connsiteY24" fmla="*/ 2607449 h 2786743"/>
              <a:gd name="connsiteX25" fmla="*/ 2620256 w 5294299"/>
              <a:gd name="connsiteY25" fmla="*/ 2607449 h 2786743"/>
              <a:gd name="connsiteX26" fmla="*/ 2620256 w 5294299"/>
              <a:gd name="connsiteY26" fmla="*/ 2594642 h 2786743"/>
              <a:gd name="connsiteX27" fmla="*/ 2606168 w 5294299"/>
              <a:gd name="connsiteY27" fmla="*/ 2594642 h 2786743"/>
              <a:gd name="connsiteX28" fmla="*/ 2606168 w 5294299"/>
              <a:gd name="connsiteY28" fmla="*/ 2556222 h 2786743"/>
              <a:gd name="connsiteX29" fmla="*/ 2592081 w 5294299"/>
              <a:gd name="connsiteY29" fmla="*/ 2556222 h 2786743"/>
              <a:gd name="connsiteX30" fmla="*/ 2592081 w 5294299"/>
              <a:gd name="connsiteY30" fmla="*/ 2548538 h 2786743"/>
              <a:gd name="connsiteX31" fmla="*/ 2571590 w 5294299"/>
              <a:gd name="connsiteY31" fmla="*/ 2548538 h 2786743"/>
              <a:gd name="connsiteX32" fmla="*/ 2571590 w 5294299"/>
              <a:gd name="connsiteY32" fmla="*/ 2534451 h 2786743"/>
              <a:gd name="connsiteX33" fmla="*/ 2490908 w 5294299"/>
              <a:gd name="connsiteY33" fmla="*/ 2534451 h 2786743"/>
              <a:gd name="connsiteX34" fmla="*/ 2490908 w 5294299"/>
              <a:gd name="connsiteY34" fmla="*/ 2522925 h 2786743"/>
              <a:gd name="connsiteX35" fmla="*/ 2458891 w 5294299"/>
              <a:gd name="connsiteY35" fmla="*/ 2522925 h 2786743"/>
              <a:gd name="connsiteX36" fmla="*/ 2458891 w 5294299"/>
              <a:gd name="connsiteY36" fmla="*/ 2511399 h 2786743"/>
              <a:gd name="connsiteX37" fmla="*/ 2383331 w 5294299"/>
              <a:gd name="connsiteY37" fmla="*/ 2511399 h 2786743"/>
              <a:gd name="connsiteX38" fmla="*/ 2383331 w 5294299"/>
              <a:gd name="connsiteY38" fmla="*/ 2502434 h 2786743"/>
              <a:gd name="connsiteX39" fmla="*/ 2338508 w 5294299"/>
              <a:gd name="connsiteY39" fmla="*/ 2502434 h 2786743"/>
              <a:gd name="connsiteX40" fmla="*/ 2338508 w 5294299"/>
              <a:gd name="connsiteY40" fmla="*/ 2490908 h 2786743"/>
              <a:gd name="connsiteX41" fmla="*/ 2309052 w 5294299"/>
              <a:gd name="connsiteY41" fmla="*/ 2490908 h 2786743"/>
              <a:gd name="connsiteX42" fmla="*/ 2309052 w 5294299"/>
              <a:gd name="connsiteY42" fmla="*/ 2483224 h 2786743"/>
              <a:gd name="connsiteX43" fmla="*/ 2261667 w 5294299"/>
              <a:gd name="connsiteY43" fmla="*/ 2483224 h 2786743"/>
              <a:gd name="connsiteX44" fmla="*/ 2261667 w 5294299"/>
              <a:gd name="connsiteY44" fmla="*/ 2470417 h 2786743"/>
              <a:gd name="connsiteX45" fmla="*/ 2225809 w 5294299"/>
              <a:gd name="connsiteY45" fmla="*/ 2470417 h 2786743"/>
              <a:gd name="connsiteX46" fmla="*/ 2225809 w 5294299"/>
              <a:gd name="connsiteY46" fmla="*/ 2457610 h 2786743"/>
              <a:gd name="connsiteX47" fmla="*/ 2154091 w 5294299"/>
              <a:gd name="connsiteY47" fmla="*/ 2457610 h 2786743"/>
              <a:gd name="connsiteX48" fmla="*/ 2154091 w 5294299"/>
              <a:gd name="connsiteY48" fmla="*/ 2433277 h 2786743"/>
              <a:gd name="connsiteX49" fmla="*/ 2119513 w 5294299"/>
              <a:gd name="connsiteY49" fmla="*/ 2433277 h 2786743"/>
              <a:gd name="connsiteX50" fmla="*/ 2119513 w 5294299"/>
              <a:gd name="connsiteY50" fmla="*/ 2421751 h 2786743"/>
              <a:gd name="connsiteX51" fmla="*/ 2093899 w 5294299"/>
              <a:gd name="connsiteY51" fmla="*/ 2421751 h 2786743"/>
              <a:gd name="connsiteX52" fmla="*/ 2093899 w 5294299"/>
              <a:gd name="connsiteY52" fmla="*/ 2402541 h 2786743"/>
              <a:gd name="connsiteX53" fmla="*/ 2078531 w 5294299"/>
              <a:gd name="connsiteY53" fmla="*/ 2402541 h 2786743"/>
              <a:gd name="connsiteX54" fmla="*/ 2078531 w 5294299"/>
              <a:gd name="connsiteY54" fmla="*/ 2355156 h 2786743"/>
              <a:gd name="connsiteX55" fmla="*/ 2078531 w 5294299"/>
              <a:gd name="connsiteY55" fmla="*/ 2355156 h 2786743"/>
              <a:gd name="connsiteX56" fmla="*/ 2078531 w 5294299"/>
              <a:gd name="connsiteY56" fmla="*/ 2329543 h 2786743"/>
              <a:gd name="connsiteX57" fmla="*/ 2043953 w 5294299"/>
              <a:gd name="connsiteY57" fmla="*/ 2329543 h 2786743"/>
              <a:gd name="connsiteX58" fmla="*/ 2043953 w 5294299"/>
              <a:gd name="connsiteY58" fmla="*/ 2319298 h 2786743"/>
              <a:gd name="connsiteX59" fmla="*/ 2019620 w 5294299"/>
              <a:gd name="connsiteY59" fmla="*/ 2319298 h 2786743"/>
              <a:gd name="connsiteX60" fmla="*/ 2019620 w 5294299"/>
              <a:gd name="connsiteY60" fmla="*/ 2310333 h 2786743"/>
              <a:gd name="connsiteX61" fmla="*/ 2004252 w 5294299"/>
              <a:gd name="connsiteY61" fmla="*/ 2310333 h 2786743"/>
              <a:gd name="connsiteX62" fmla="*/ 2004252 w 5294299"/>
              <a:gd name="connsiteY62" fmla="*/ 2298807 h 2786743"/>
              <a:gd name="connsiteX63" fmla="*/ 1983762 w 5294299"/>
              <a:gd name="connsiteY63" fmla="*/ 2298807 h 2786743"/>
              <a:gd name="connsiteX64" fmla="*/ 1983762 w 5294299"/>
              <a:gd name="connsiteY64" fmla="*/ 2286000 h 2786743"/>
              <a:gd name="connsiteX65" fmla="*/ 1946622 w 5294299"/>
              <a:gd name="connsiteY65" fmla="*/ 2286000 h 2786743"/>
              <a:gd name="connsiteX66" fmla="*/ 1946622 w 5294299"/>
              <a:gd name="connsiteY66" fmla="*/ 2270632 h 2786743"/>
              <a:gd name="connsiteX67" fmla="*/ 1804467 w 5294299"/>
              <a:gd name="connsiteY67" fmla="*/ 2270632 h 2786743"/>
              <a:gd name="connsiteX68" fmla="*/ 1804467 w 5294299"/>
              <a:gd name="connsiteY68" fmla="*/ 2260387 h 2786743"/>
              <a:gd name="connsiteX69" fmla="*/ 1789099 w 5294299"/>
              <a:gd name="connsiteY69" fmla="*/ 2260387 h 2786743"/>
              <a:gd name="connsiteX70" fmla="*/ 1789099 w 5294299"/>
              <a:gd name="connsiteY70" fmla="*/ 2247580 h 2786743"/>
              <a:gd name="connsiteX71" fmla="*/ 1775012 w 5294299"/>
              <a:gd name="connsiteY71" fmla="*/ 2247580 h 2786743"/>
              <a:gd name="connsiteX72" fmla="*/ 1775012 w 5294299"/>
              <a:gd name="connsiteY72" fmla="*/ 2220686 h 2786743"/>
              <a:gd name="connsiteX73" fmla="*/ 1748118 w 5294299"/>
              <a:gd name="connsiteY73" fmla="*/ 2220686 h 2786743"/>
              <a:gd name="connsiteX74" fmla="*/ 1748118 w 5294299"/>
              <a:gd name="connsiteY74" fmla="*/ 2205318 h 2786743"/>
              <a:gd name="connsiteX75" fmla="*/ 1732750 w 5294299"/>
              <a:gd name="connsiteY75" fmla="*/ 2205318 h 2786743"/>
              <a:gd name="connsiteX76" fmla="*/ 1732750 w 5294299"/>
              <a:gd name="connsiteY76" fmla="*/ 2192511 h 2786743"/>
              <a:gd name="connsiteX77" fmla="*/ 1698172 w 5294299"/>
              <a:gd name="connsiteY77" fmla="*/ 2192511 h 2786743"/>
              <a:gd name="connsiteX78" fmla="*/ 1698172 w 5294299"/>
              <a:gd name="connsiteY78" fmla="*/ 2180985 h 2786743"/>
              <a:gd name="connsiteX79" fmla="*/ 1689207 w 5294299"/>
              <a:gd name="connsiteY79" fmla="*/ 2180985 h 2786743"/>
              <a:gd name="connsiteX80" fmla="*/ 1689207 w 5294299"/>
              <a:gd name="connsiteY80" fmla="*/ 2168178 h 2786743"/>
              <a:gd name="connsiteX81" fmla="*/ 1640541 w 5294299"/>
              <a:gd name="connsiteY81" fmla="*/ 2168178 h 2786743"/>
              <a:gd name="connsiteX82" fmla="*/ 1640541 w 5294299"/>
              <a:gd name="connsiteY82" fmla="*/ 2154091 h 2786743"/>
              <a:gd name="connsiteX83" fmla="*/ 1630296 w 5294299"/>
              <a:gd name="connsiteY83" fmla="*/ 2154091 h 2786743"/>
              <a:gd name="connsiteX84" fmla="*/ 1630296 w 5294299"/>
              <a:gd name="connsiteY84" fmla="*/ 2128477 h 2786743"/>
              <a:gd name="connsiteX85" fmla="*/ 1618770 w 5294299"/>
              <a:gd name="connsiteY85" fmla="*/ 2128477 h 2786743"/>
              <a:gd name="connsiteX86" fmla="*/ 1618770 w 5294299"/>
              <a:gd name="connsiteY86" fmla="*/ 2111829 h 2786743"/>
              <a:gd name="connsiteX87" fmla="*/ 1595718 w 5294299"/>
              <a:gd name="connsiteY87" fmla="*/ 2111829 h 2786743"/>
              <a:gd name="connsiteX88" fmla="*/ 1595718 w 5294299"/>
              <a:gd name="connsiteY88" fmla="*/ 2077251 h 2786743"/>
              <a:gd name="connsiteX89" fmla="*/ 1579069 w 5294299"/>
              <a:gd name="connsiteY89" fmla="*/ 2077251 h 2786743"/>
              <a:gd name="connsiteX90" fmla="*/ 1579069 w 5294299"/>
              <a:gd name="connsiteY90" fmla="*/ 2054199 h 2786743"/>
              <a:gd name="connsiteX91" fmla="*/ 1564982 w 5294299"/>
              <a:gd name="connsiteY91" fmla="*/ 2054199 h 2786743"/>
              <a:gd name="connsiteX92" fmla="*/ 1564982 w 5294299"/>
              <a:gd name="connsiteY92" fmla="*/ 1967113 h 2786743"/>
              <a:gd name="connsiteX93" fmla="*/ 1556017 w 5294299"/>
              <a:gd name="connsiteY93" fmla="*/ 1967113 h 2786743"/>
              <a:gd name="connsiteX94" fmla="*/ 1556017 w 5294299"/>
              <a:gd name="connsiteY94" fmla="*/ 1921009 h 2786743"/>
              <a:gd name="connsiteX95" fmla="*/ 1538088 w 5294299"/>
              <a:gd name="connsiteY95" fmla="*/ 1921009 h 2786743"/>
              <a:gd name="connsiteX96" fmla="*/ 1538088 w 5294299"/>
              <a:gd name="connsiteY96" fmla="*/ 1909483 h 2786743"/>
              <a:gd name="connsiteX97" fmla="*/ 1521439 w 5294299"/>
              <a:gd name="connsiteY97" fmla="*/ 1909483 h 2786743"/>
              <a:gd name="connsiteX98" fmla="*/ 1521439 w 5294299"/>
              <a:gd name="connsiteY98" fmla="*/ 1892834 h 2786743"/>
              <a:gd name="connsiteX99" fmla="*/ 1506071 w 5294299"/>
              <a:gd name="connsiteY99" fmla="*/ 1892834 h 2786743"/>
              <a:gd name="connsiteX100" fmla="*/ 1506071 w 5294299"/>
              <a:gd name="connsiteY100" fmla="*/ 1858256 h 2786743"/>
              <a:gd name="connsiteX101" fmla="*/ 1442037 w 5294299"/>
              <a:gd name="connsiteY101" fmla="*/ 1858256 h 2786743"/>
              <a:gd name="connsiteX102" fmla="*/ 1442037 w 5294299"/>
              <a:gd name="connsiteY102" fmla="*/ 1845449 h 2786743"/>
              <a:gd name="connsiteX103" fmla="*/ 1421546 w 5294299"/>
              <a:gd name="connsiteY103" fmla="*/ 1845449 h 2786743"/>
              <a:gd name="connsiteX104" fmla="*/ 1421546 w 5294299"/>
              <a:gd name="connsiteY104" fmla="*/ 1826239 h 2786743"/>
              <a:gd name="connsiteX105" fmla="*/ 1384407 w 5294299"/>
              <a:gd name="connsiteY105" fmla="*/ 1826239 h 2786743"/>
              <a:gd name="connsiteX106" fmla="*/ 1384407 w 5294299"/>
              <a:gd name="connsiteY106" fmla="*/ 1809590 h 2786743"/>
              <a:gd name="connsiteX107" fmla="*/ 1347267 w 5294299"/>
              <a:gd name="connsiteY107" fmla="*/ 1809590 h 2786743"/>
              <a:gd name="connsiteX108" fmla="*/ 1347267 w 5294299"/>
              <a:gd name="connsiteY108" fmla="*/ 1799345 h 2786743"/>
              <a:gd name="connsiteX109" fmla="*/ 1324215 w 5294299"/>
              <a:gd name="connsiteY109" fmla="*/ 1799345 h 2786743"/>
              <a:gd name="connsiteX110" fmla="*/ 1324215 w 5294299"/>
              <a:gd name="connsiteY110" fmla="*/ 1783977 h 2786743"/>
              <a:gd name="connsiteX111" fmla="*/ 1299883 w 5294299"/>
              <a:gd name="connsiteY111" fmla="*/ 1783977 h 2786743"/>
              <a:gd name="connsiteX112" fmla="*/ 1299883 w 5294299"/>
              <a:gd name="connsiteY112" fmla="*/ 1768609 h 2786743"/>
              <a:gd name="connsiteX113" fmla="*/ 1249936 w 5294299"/>
              <a:gd name="connsiteY113" fmla="*/ 1768609 h 2786743"/>
              <a:gd name="connsiteX114" fmla="*/ 1249936 w 5294299"/>
              <a:gd name="connsiteY114" fmla="*/ 1750679 h 2786743"/>
              <a:gd name="connsiteX115" fmla="*/ 1237130 w 5294299"/>
              <a:gd name="connsiteY115" fmla="*/ 1750679 h 2786743"/>
              <a:gd name="connsiteX116" fmla="*/ 1237130 w 5294299"/>
              <a:gd name="connsiteY116" fmla="*/ 1736592 h 2786743"/>
              <a:gd name="connsiteX117" fmla="*/ 1210235 w 5294299"/>
              <a:gd name="connsiteY117" fmla="*/ 1736592 h 2786743"/>
              <a:gd name="connsiteX118" fmla="*/ 1210235 w 5294299"/>
              <a:gd name="connsiteY118" fmla="*/ 1716101 h 2786743"/>
              <a:gd name="connsiteX119" fmla="*/ 1183341 w 5294299"/>
              <a:gd name="connsiteY119" fmla="*/ 1716101 h 2786743"/>
              <a:gd name="connsiteX120" fmla="*/ 1183341 w 5294299"/>
              <a:gd name="connsiteY120" fmla="*/ 1698172 h 2786743"/>
              <a:gd name="connsiteX121" fmla="*/ 1166693 w 5294299"/>
              <a:gd name="connsiteY121" fmla="*/ 1698172 h 2786743"/>
              <a:gd name="connsiteX122" fmla="*/ 1166693 w 5294299"/>
              <a:gd name="connsiteY122" fmla="*/ 1678962 h 2786743"/>
              <a:gd name="connsiteX123" fmla="*/ 1126992 w 5294299"/>
              <a:gd name="connsiteY123" fmla="*/ 1678962 h 2786743"/>
              <a:gd name="connsiteX124" fmla="*/ 1126992 w 5294299"/>
              <a:gd name="connsiteY124" fmla="*/ 1663593 h 2786743"/>
              <a:gd name="connsiteX125" fmla="*/ 1115466 w 5294299"/>
              <a:gd name="connsiteY125" fmla="*/ 1663593 h 2786743"/>
              <a:gd name="connsiteX126" fmla="*/ 1115466 w 5294299"/>
              <a:gd name="connsiteY126" fmla="*/ 1639261 h 2786743"/>
              <a:gd name="connsiteX127" fmla="*/ 1092414 w 5294299"/>
              <a:gd name="connsiteY127" fmla="*/ 1639261 h 2786743"/>
              <a:gd name="connsiteX128" fmla="*/ 1092414 w 5294299"/>
              <a:gd name="connsiteY128" fmla="*/ 1617489 h 2786743"/>
              <a:gd name="connsiteX129" fmla="*/ 1077046 w 5294299"/>
              <a:gd name="connsiteY129" fmla="*/ 1617489 h 2786743"/>
              <a:gd name="connsiteX130" fmla="*/ 1077046 w 5294299"/>
              <a:gd name="connsiteY130" fmla="*/ 1550894 h 2786743"/>
              <a:gd name="connsiteX131" fmla="*/ 1056555 w 5294299"/>
              <a:gd name="connsiteY131" fmla="*/ 1550894 h 2786743"/>
              <a:gd name="connsiteX132" fmla="*/ 1056555 w 5294299"/>
              <a:gd name="connsiteY132" fmla="*/ 1508632 h 2786743"/>
              <a:gd name="connsiteX133" fmla="*/ 1032222 w 5294299"/>
              <a:gd name="connsiteY133" fmla="*/ 1508632 h 2786743"/>
              <a:gd name="connsiteX134" fmla="*/ 1032222 w 5294299"/>
              <a:gd name="connsiteY134" fmla="*/ 1410020 h 2786743"/>
              <a:gd name="connsiteX135" fmla="*/ 1025819 w 5294299"/>
              <a:gd name="connsiteY135" fmla="*/ 1410020 h 2786743"/>
              <a:gd name="connsiteX136" fmla="*/ 1025819 w 5294299"/>
              <a:gd name="connsiteY136" fmla="*/ 1337022 h 2786743"/>
              <a:gd name="connsiteX137" fmla="*/ 1007889 w 5294299"/>
              <a:gd name="connsiteY137" fmla="*/ 1337022 h 2786743"/>
              <a:gd name="connsiteX138" fmla="*/ 1007889 w 5294299"/>
              <a:gd name="connsiteY138" fmla="*/ 1298602 h 2786743"/>
              <a:gd name="connsiteX139" fmla="*/ 988679 w 5294299"/>
              <a:gd name="connsiteY139" fmla="*/ 1298602 h 2786743"/>
              <a:gd name="connsiteX140" fmla="*/ 988679 w 5294299"/>
              <a:gd name="connsiteY140" fmla="*/ 1267866 h 2786743"/>
              <a:gd name="connsiteX141" fmla="*/ 969469 w 5294299"/>
              <a:gd name="connsiteY141" fmla="*/ 1267866 h 2786743"/>
              <a:gd name="connsiteX142" fmla="*/ 969469 w 5294299"/>
              <a:gd name="connsiteY142" fmla="*/ 1242252 h 2786743"/>
              <a:gd name="connsiteX143" fmla="*/ 957943 w 5294299"/>
              <a:gd name="connsiteY143" fmla="*/ 1242252 h 2786743"/>
              <a:gd name="connsiteX144" fmla="*/ 957943 w 5294299"/>
              <a:gd name="connsiteY144" fmla="*/ 1229446 h 2786743"/>
              <a:gd name="connsiteX145" fmla="*/ 942575 w 5294299"/>
              <a:gd name="connsiteY145" fmla="*/ 1229446 h 2786743"/>
              <a:gd name="connsiteX146" fmla="*/ 942575 w 5294299"/>
              <a:gd name="connsiteY146" fmla="*/ 1208955 h 2786743"/>
              <a:gd name="connsiteX147" fmla="*/ 923365 w 5294299"/>
              <a:gd name="connsiteY147" fmla="*/ 1208955 h 2786743"/>
              <a:gd name="connsiteX148" fmla="*/ 923365 w 5294299"/>
              <a:gd name="connsiteY148" fmla="*/ 1193587 h 2786743"/>
              <a:gd name="connsiteX149" fmla="*/ 905435 w 5294299"/>
              <a:gd name="connsiteY149" fmla="*/ 1193587 h 2786743"/>
              <a:gd name="connsiteX150" fmla="*/ 905435 w 5294299"/>
              <a:gd name="connsiteY150" fmla="*/ 1182061 h 2786743"/>
              <a:gd name="connsiteX151" fmla="*/ 875980 w 5294299"/>
              <a:gd name="connsiteY151" fmla="*/ 1182061 h 2786743"/>
              <a:gd name="connsiteX152" fmla="*/ 875980 w 5294299"/>
              <a:gd name="connsiteY152" fmla="*/ 1170535 h 2786743"/>
              <a:gd name="connsiteX153" fmla="*/ 849086 w 5294299"/>
              <a:gd name="connsiteY153" fmla="*/ 1170535 h 2786743"/>
              <a:gd name="connsiteX154" fmla="*/ 849086 w 5294299"/>
              <a:gd name="connsiteY154" fmla="*/ 1144921 h 2786743"/>
              <a:gd name="connsiteX155" fmla="*/ 832437 w 5294299"/>
              <a:gd name="connsiteY155" fmla="*/ 1144921 h 2786743"/>
              <a:gd name="connsiteX156" fmla="*/ 832437 w 5294299"/>
              <a:gd name="connsiteY156" fmla="*/ 1133395 h 2786743"/>
              <a:gd name="connsiteX157" fmla="*/ 804262 w 5294299"/>
              <a:gd name="connsiteY157" fmla="*/ 1133395 h 2786743"/>
              <a:gd name="connsiteX158" fmla="*/ 804262 w 5294299"/>
              <a:gd name="connsiteY158" fmla="*/ 1123150 h 2786743"/>
              <a:gd name="connsiteX159" fmla="*/ 783772 w 5294299"/>
              <a:gd name="connsiteY159" fmla="*/ 1123150 h 2786743"/>
              <a:gd name="connsiteX160" fmla="*/ 783772 w 5294299"/>
              <a:gd name="connsiteY160" fmla="*/ 1111624 h 2786743"/>
              <a:gd name="connsiteX161" fmla="*/ 758158 w 5294299"/>
              <a:gd name="connsiteY161" fmla="*/ 1111624 h 2786743"/>
              <a:gd name="connsiteX162" fmla="*/ 758158 w 5294299"/>
              <a:gd name="connsiteY162" fmla="*/ 1101378 h 2786743"/>
              <a:gd name="connsiteX163" fmla="*/ 733825 w 5294299"/>
              <a:gd name="connsiteY163" fmla="*/ 1101378 h 2786743"/>
              <a:gd name="connsiteX164" fmla="*/ 733825 w 5294299"/>
              <a:gd name="connsiteY164" fmla="*/ 1086010 h 2786743"/>
              <a:gd name="connsiteX165" fmla="*/ 705651 w 5294299"/>
              <a:gd name="connsiteY165" fmla="*/ 1086010 h 2786743"/>
              <a:gd name="connsiteX166" fmla="*/ 705651 w 5294299"/>
              <a:gd name="connsiteY166" fmla="*/ 1066800 h 2786743"/>
              <a:gd name="connsiteX167" fmla="*/ 692844 w 5294299"/>
              <a:gd name="connsiteY167" fmla="*/ 1066800 h 2786743"/>
              <a:gd name="connsiteX168" fmla="*/ 692844 w 5294299"/>
              <a:gd name="connsiteY168" fmla="*/ 1059116 h 2786743"/>
              <a:gd name="connsiteX169" fmla="*/ 659546 w 5294299"/>
              <a:gd name="connsiteY169" fmla="*/ 1059116 h 2786743"/>
              <a:gd name="connsiteX170" fmla="*/ 659546 w 5294299"/>
              <a:gd name="connsiteY170" fmla="*/ 1048871 h 2786743"/>
              <a:gd name="connsiteX171" fmla="*/ 627530 w 5294299"/>
              <a:gd name="connsiteY171" fmla="*/ 1048871 h 2786743"/>
              <a:gd name="connsiteX172" fmla="*/ 627530 w 5294299"/>
              <a:gd name="connsiteY172" fmla="*/ 1028380 h 2786743"/>
              <a:gd name="connsiteX173" fmla="*/ 598074 w 5294299"/>
              <a:gd name="connsiteY173" fmla="*/ 1028380 h 2786743"/>
              <a:gd name="connsiteX174" fmla="*/ 598074 w 5294299"/>
              <a:gd name="connsiteY174" fmla="*/ 973311 h 2786743"/>
              <a:gd name="connsiteX175" fmla="*/ 580145 w 5294299"/>
              <a:gd name="connsiteY175" fmla="*/ 973311 h 2786743"/>
              <a:gd name="connsiteX176" fmla="*/ 580145 w 5294299"/>
              <a:gd name="connsiteY176" fmla="*/ 956662 h 2786743"/>
              <a:gd name="connsiteX177" fmla="*/ 563496 w 5294299"/>
              <a:gd name="connsiteY177" fmla="*/ 956662 h 2786743"/>
              <a:gd name="connsiteX178" fmla="*/ 563496 w 5294299"/>
              <a:gd name="connsiteY178" fmla="*/ 925926 h 2786743"/>
              <a:gd name="connsiteX179" fmla="*/ 544286 w 5294299"/>
              <a:gd name="connsiteY179" fmla="*/ 925926 h 2786743"/>
              <a:gd name="connsiteX180" fmla="*/ 544286 w 5294299"/>
              <a:gd name="connsiteY180" fmla="*/ 826034 h 2786743"/>
              <a:gd name="connsiteX181" fmla="*/ 531479 w 5294299"/>
              <a:gd name="connsiteY181" fmla="*/ 826034 h 2786743"/>
              <a:gd name="connsiteX182" fmla="*/ 531479 w 5294299"/>
              <a:gd name="connsiteY182" fmla="*/ 749193 h 2786743"/>
              <a:gd name="connsiteX183" fmla="*/ 519953 w 5294299"/>
              <a:gd name="connsiteY183" fmla="*/ 749193 h 2786743"/>
              <a:gd name="connsiteX184" fmla="*/ 519953 w 5294299"/>
              <a:gd name="connsiteY184" fmla="*/ 564777 h 2786743"/>
              <a:gd name="connsiteX185" fmla="*/ 513550 w 5294299"/>
              <a:gd name="connsiteY185" fmla="*/ 564777 h 2786743"/>
              <a:gd name="connsiteX186" fmla="*/ 513550 w 5294299"/>
              <a:gd name="connsiteY186" fmla="*/ 472568 h 2786743"/>
              <a:gd name="connsiteX187" fmla="*/ 505866 w 5294299"/>
              <a:gd name="connsiteY187" fmla="*/ 472568 h 2786743"/>
              <a:gd name="connsiteX188" fmla="*/ 505866 w 5294299"/>
              <a:gd name="connsiteY188" fmla="*/ 399570 h 2786743"/>
              <a:gd name="connsiteX189" fmla="*/ 498182 w 5294299"/>
              <a:gd name="connsiteY189" fmla="*/ 399570 h 2786743"/>
              <a:gd name="connsiteX190" fmla="*/ 498182 w 5294299"/>
              <a:gd name="connsiteY190" fmla="*/ 322730 h 2786743"/>
              <a:gd name="connsiteX191" fmla="*/ 489217 w 5294299"/>
              <a:gd name="connsiteY191" fmla="*/ 322730 h 2786743"/>
              <a:gd name="connsiteX192" fmla="*/ 489217 w 5294299"/>
              <a:gd name="connsiteY192" fmla="*/ 285590 h 2786743"/>
              <a:gd name="connsiteX193" fmla="*/ 477691 w 5294299"/>
              <a:gd name="connsiteY193" fmla="*/ 285590 h 2786743"/>
              <a:gd name="connsiteX194" fmla="*/ 477691 w 5294299"/>
              <a:gd name="connsiteY194" fmla="*/ 256135 h 2786743"/>
              <a:gd name="connsiteX195" fmla="*/ 467446 w 5294299"/>
              <a:gd name="connsiteY195" fmla="*/ 256135 h 2786743"/>
              <a:gd name="connsiteX196" fmla="*/ 467446 w 5294299"/>
              <a:gd name="connsiteY196" fmla="*/ 215153 h 2786743"/>
              <a:gd name="connsiteX197" fmla="*/ 458481 w 5294299"/>
              <a:gd name="connsiteY197" fmla="*/ 215153 h 2786743"/>
              <a:gd name="connsiteX198" fmla="*/ 458481 w 5294299"/>
              <a:gd name="connsiteY198" fmla="*/ 176733 h 2786743"/>
              <a:gd name="connsiteX199" fmla="*/ 434148 w 5294299"/>
              <a:gd name="connsiteY199" fmla="*/ 176733 h 2786743"/>
              <a:gd name="connsiteX200" fmla="*/ 434148 w 5294299"/>
              <a:gd name="connsiteY200" fmla="*/ 163926 h 2786743"/>
              <a:gd name="connsiteX201" fmla="*/ 416219 w 5294299"/>
              <a:gd name="connsiteY201" fmla="*/ 163926 h 2786743"/>
              <a:gd name="connsiteX202" fmla="*/ 416219 w 5294299"/>
              <a:gd name="connsiteY202" fmla="*/ 144716 h 2786743"/>
              <a:gd name="connsiteX203" fmla="*/ 408535 w 5294299"/>
              <a:gd name="connsiteY203" fmla="*/ 144716 h 2786743"/>
              <a:gd name="connsiteX204" fmla="*/ 408535 w 5294299"/>
              <a:gd name="connsiteY204" fmla="*/ 126787 h 2786743"/>
              <a:gd name="connsiteX205" fmla="*/ 375237 w 5294299"/>
              <a:gd name="connsiteY205" fmla="*/ 126787 h 2786743"/>
              <a:gd name="connsiteX206" fmla="*/ 375237 w 5294299"/>
              <a:gd name="connsiteY206" fmla="*/ 110138 h 2786743"/>
              <a:gd name="connsiteX207" fmla="*/ 316326 w 5294299"/>
              <a:gd name="connsiteY207" fmla="*/ 110138 h 2786743"/>
              <a:gd name="connsiteX208" fmla="*/ 316326 w 5294299"/>
              <a:gd name="connsiteY208" fmla="*/ 97331 h 2786743"/>
              <a:gd name="connsiteX209" fmla="*/ 277906 w 5294299"/>
              <a:gd name="connsiteY209" fmla="*/ 97331 h 2786743"/>
              <a:gd name="connsiteX210" fmla="*/ 277906 w 5294299"/>
              <a:gd name="connsiteY210" fmla="*/ 76841 h 2786743"/>
              <a:gd name="connsiteX211" fmla="*/ 262538 w 5294299"/>
              <a:gd name="connsiteY211" fmla="*/ 76841 h 2786743"/>
              <a:gd name="connsiteX212" fmla="*/ 262538 w 5294299"/>
              <a:gd name="connsiteY212" fmla="*/ 61472 h 2786743"/>
              <a:gd name="connsiteX213" fmla="*/ 238205 w 5294299"/>
              <a:gd name="connsiteY213" fmla="*/ 61472 h 2786743"/>
              <a:gd name="connsiteX214" fmla="*/ 238205 w 5294299"/>
              <a:gd name="connsiteY214" fmla="*/ 47385 h 2786743"/>
              <a:gd name="connsiteX215" fmla="*/ 222837 w 5294299"/>
              <a:gd name="connsiteY215" fmla="*/ 47385 h 2786743"/>
              <a:gd name="connsiteX216" fmla="*/ 222837 w 5294299"/>
              <a:gd name="connsiteY216" fmla="*/ 30736 h 2786743"/>
              <a:gd name="connsiteX217" fmla="*/ 206188 w 5294299"/>
              <a:gd name="connsiteY217" fmla="*/ 30736 h 2786743"/>
              <a:gd name="connsiteX218" fmla="*/ 206188 w 5294299"/>
              <a:gd name="connsiteY218" fmla="*/ 17930 h 2786743"/>
              <a:gd name="connsiteX219" fmla="*/ 169049 w 5294299"/>
              <a:gd name="connsiteY219" fmla="*/ 17930 h 2786743"/>
              <a:gd name="connsiteX220" fmla="*/ 169049 w 5294299"/>
              <a:gd name="connsiteY220" fmla="*/ 11526 h 2786743"/>
              <a:gd name="connsiteX221" fmla="*/ 97331 w 5294299"/>
              <a:gd name="connsiteY221" fmla="*/ 11526 h 2786743"/>
              <a:gd name="connsiteX222" fmla="*/ 97331 w 5294299"/>
              <a:gd name="connsiteY222" fmla="*/ 0 h 2786743"/>
              <a:gd name="connsiteX223" fmla="*/ 0 w 5294299"/>
              <a:gd name="connsiteY223" fmla="*/ 0 h 27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5294299" h="2786743">
                <a:moveTo>
                  <a:pt x="5294299" y="2786743"/>
                </a:moveTo>
                <a:lnTo>
                  <a:pt x="4041802" y="2786743"/>
                </a:lnTo>
                <a:lnTo>
                  <a:pt x="4041802" y="2779059"/>
                </a:lnTo>
                <a:lnTo>
                  <a:pt x="3898367" y="2779059"/>
                </a:lnTo>
                <a:lnTo>
                  <a:pt x="3898367" y="2762410"/>
                </a:lnTo>
                <a:lnTo>
                  <a:pt x="3786948" y="2762410"/>
                </a:lnTo>
                <a:lnTo>
                  <a:pt x="3786948" y="2753446"/>
                </a:lnTo>
                <a:lnTo>
                  <a:pt x="3634548" y="2753446"/>
                </a:lnTo>
                <a:lnTo>
                  <a:pt x="3634548" y="2739358"/>
                </a:lnTo>
                <a:lnTo>
                  <a:pt x="3265714" y="2739358"/>
                </a:lnTo>
                <a:lnTo>
                  <a:pt x="3265714" y="2730393"/>
                </a:lnTo>
                <a:lnTo>
                  <a:pt x="3187593" y="2730393"/>
                </a:lnTo>
                <a:lnTo>
                  <a:pt x="3187593" y="2716306"/>
                </a:lnTo>
                <a:lnTo>
                  <a:pt x="3140209" y="2716306"/>
                </a:lnTo>
                <a:lnTo>
                  <a:pt x="3140209" y="2698377"/>
                </a:lnTo>
                <a:lnTo>
                  <a:pt x="3114595" y="2698377"/>
                </a:lnTo>
                <a:lnTo>
                  <a:pt x="3114595" y="2671483"/>
                </a:lnTo>
                <a:lnTo>
                  <a:pt x="3108192" y="2671483"/>
                </a:lnTo>
                <a:lnTo>
                  <a:pt x="3108192" y="2657395"/>
                </a:lnTo>
                <a:lnTo>
                  <a:pt x="3049281" y="2657395"/>
                </a:lnTo>
                <a:lnTo>
                  <a:pt x="3049281" y="2640746"/>
                </a:lnTo>
                <a:lnTo>
                  <a:pt x="2820040" y="2640746"/>
                </a:lnTo>
                <a:lnTo>
                  <a:pt x="2820040" y="2624098"/>
                </a:lnTo>
                <a:lnTo>
                  <a:pt x="2666360" y="2624098"/>
                </a:lnTo>
                <a:lnTo>
                  <a:pt x="2666360" y="2607449"/>
                </a:lnTo>
                <a:lnTo>
                  <a:pt x="2620256" y="2607449"/>
                </a:lnTo>
                <a:lnTo>
                  <a:pt x="2620256" y="2594642"/>
                </a:lnTo>
                <a:lnTo>
                  <a:pt x="2606168" y="2594642"/>
                </a:lnTo>
                <a:lnTo>
                  <a:pt x="2606168" y="2556222"/>
                </a:lnTo>
                <a:lnTo>
                  <a:pt x="2592081" y="2556222"/>
                </a:lnTo>
                <a:lnTo>
                  <a:pt x="2592081" y="2548538"/>
                </a:lnTo>
                <a:lnTo>
                  <a:pt x="2571590" y="2548538"/>
                </a:lnTo>
                <a:lnTo>
                  <a:pt x="2571590" y="2534451"/>
                </a:lnTo>
                <a:lnTo>
                  <a:pt x="2490908" y="2534451"/>
                </a:lnTo>
                <a:lnTo>
                  <a:pt x="2490908" y="2522925"/>
                </a:lnTo>
                <a:lnTo>
                  <a:pt x="2458891" y="2522925"/>
                </a:lnTo>
                <a:lnTo>
                  <a:pt x="2458891" y="2511399"/>
                </a:lnTo>
                <a:lnTo>
                  <a:pt x="2383331" y="2511399"/>
                </a:lnTo>
                <a:lnTo>
                  <a:pt x="2383331" y="2502434"/>
                </a:lnTo>
                <a:lnTo>
                  <a:pt x="2338508" y="2502434"/>
                </a:lnTo>
                <a:lnTo>
                  <a:pt x="2338508" y="2490908"/>
                </a:lnTo>
                <a:lnTo>
                  <a:pt x="2309052" y="2490908"/>
                </a:lnTo>
                <a:lnTo>
                  <a:pt x="2309052" y="2483224"/>
                </a:lnTo>
                <a:lnTo>
                  <a:pt x="2261667" y="2483224"/>
                </a:lnTo>
                <a:lnTo>
                  <a:pt x="2261667" y="2470417"/>
                </a:lnTo>
                <a:lnTo>
                  <a:pt x="2225809" y="2470417"/>
                </a:lnTo>
                <a:lnTo>
                  <a:pt x="2225809" y="2457610"/>
                </a:lnTo>
                <a:lnTo>
                  <a:pt x="2154091" y="2457610"/>
                </a:lnTo>
                <a:lnTo>
                  <a:pt x="2154091" y="2433277"/>
                </a:lnTo>
                <a:lnTo>
                  <a:pt x="2119513" y="2433277"/>
                </a:lnTo>
                <a:lnTo>
                  <a:pt x="2119513" y="2421751"/>
                </a:lnTo>
                <a:lnTo>
                  <a:pt x="2093899" y="2421751"/>
                </a:lnTo>
                <a:lnTo>
                  <a:pt x="2093899" y="2402541"/>
                </a:lnTo>
                <a:lnTo>
                  <a:pt x="2078531" y="2402541"/>
                </a:lnTo>
                <a:lnTo>
                  <a:pt x="2078531" y="2355156"/>
                </a:lnTo>
                <a:lnTo>
                  <a:pt x="2078531" y="2355156"/>
                </a:lnTo>
                <a:lnTo>
                  <a:pt x="2078531" y="2329543"/>
                </a:lnTo>
                <a:lnTo>
                  <a:pt x="2043953" y="2329543"/>
                </a:lnTo>
                <a:lnTo>
                  <a:pt x="2043953" y="2319298"/>
                </a:lnTo>
                <a:lnTo>
                  <a:pt x="2019620" y="2319298"/>
                </a:lnTo>
                <a:lnTo>
                  <a:pt x="2019620" y="2310333"/>
                </a:lnTo>
                <a:lnTo>
                  <a:pt x="2004252" y="2310333"/>
                </a:lnTo>
                <a:lnTo>
                  <a:pt x="2004252" y="2298807"/>
                </a:lnTo>
                <a:lnTo>
                  <a:pt x="1983762" y="2298807"/>
                </a:lnTo>
                <a:lnTo>
                  <a:pt x="1983762" y="2286000"/>
                </a:lnTo>
                <a:lnTo>
                  <a:pt x="1946622" y="2286000"/>
                </a:lnTo>
                <a:lnTo>
                  <a:pt x="1946622" y="2270632"/>
                </a:lnTo>
                <a:lnTo>
                  <a:pt x="1804467" y="2270632"/>
                </a:lnTo>
                <a:lnTo>
                  <a:pt x="1804467" y="2260387"/>
                </a:lnTo>
                <a:lnTo>
                  <a:pt x="1789099" y="2260387"/>
                </a:lnTo>
                <a:lnTo>
                  <a:pt x="1789099" y="2247580"/>
                </a:lnTo>
                <a:lnTo>
                  <a:pt x="1775012" y="2247580"/>
                </a:lnTo>
                <a:lnTo>
                  <a:pt x="1775012" y="2220686"/>
                </a:lnTo>
                <a:lnTo>
                  <a:pt x="1748118" y="2220686"/>
                </a:lnTo>
                <a:lnTo>
                  <a:pt x="1748118" y="2205318"/>
                </a:lnTo>
                <a:lnTo>
                  <a:pt x="1732750" y="2205318"/>
                </a:lnTo>
                <a:lnTo>
                  <a:pt x="1732750" y="2192511"/>
                </a:lnTo>
                <a:lnTo>
                  <a:pt x="1698172" y="2192511"/>
                </a:lnTo>
                <a:lnTo>
                  <a:pt x="1698172" y="2180985"/>
                </a:lnTo>
                <a:lnTo>
                  <a:pt x="1689207" y="2180985"/>
                </a:lnTo>
                <a:lnTo>
                  <a:pt x="1689207" y="2168178"/>
                </a:lnTo>
                <a:lnTo>
                  <a:pt x="1640541" y="2168178"/>
                </a:lnTo>
                <a:lnTo>
                  <a:pt x="1640541" y="2154091"/>
                </a:lnTo>
                <a:lnTo>
                  <a:pt x="1630296" y="2154091"/>
                </a:lnTo>
                <a:lnTo>
                  <a:pt x="1630296" y="2128477"/>
                </a:lnTo>
                <a:lnTo>
                  <a:pt x="1618770" y="2128477"/>
                </a:lnTo>
                <a:lnTo>
                  <a:pt x="1618770" y="2111829"/>
                </a:lnTo>
                <a:lnTo>
                  <a:pt x="1595718" y="2111829"/>
                </a:lnTo>
                <a:lnTo>
                  <a:pt x="1595718" y="2077251"/>
                </a:lnTo>
                <a:lnTo>
                  <a:pt x="1579069" y="2077251"/>
                </a:lnTo>
                <a:lnTo>
                  <a:pt x="1579069" y="2054199"/>
                </a:lnTo>
                <a:lnTo>
                  <a:pt x="1564982" y="2054199"/>
                </a:lnTo>
                <a:lnTo>
                  <a:pt x="1564982" y="1967113"/>
                </a:lnTo>
                <a:lnTo>
                  <a:pt x="1556017" y="1967113"/>
                </a:lnTo>
                <a:lnTo>
                  <a:pt x="1556017" y="1921009"/>
                </a:lnTo>
                <a:lnTo>
                  <a:pt x="1538088" y="1921009"/>
                </a:lnTo>
                <a:lnTo>
                  <a:pt x="1538088" y="1909483"/>
                </a:lnTo>
                <a:lnTo>
                  <a:pt x="1521439" y="1909483"/>
                </a:lnTo>
                <a:lnTo>
                  <a:pt x="1521439" y="1892834"/>
                </a:lnTo>
                <a:lnTo>
                  <a:pt x="1506071" y="1892834"/>
                </a:lnTo>
                <a:lnTo>
                  <a:pt x="1506071" y="1858256"/>
                </a:lnTo>
                <a:lnTo>
                  <a:pt x="1442037" y="1858256"/>
                </a:lnTo>
                <a:lnTo>
                  <a:pt x="1442037" y="1845449"/>
                </a:lnTo>
                <a:lnTo>
                  <a:pt x="1421546" y="1845449"/>
                </a:lnTo>
                <a:lnTo>
                  <a:pt x="1421546" y="1826239"/>
                </a:lnTo>
                <a:lnTo>
                  <a:pt x="1384407" y="1826239"/>
                </a:lnTo>
                <a:lnTo>
                  <a:pt x="1384407" y="1809590"/>
                </a:lnTo>
                <a:lnTo>
                  <a:pt x="1347267" y="1809590"/>
                </a:lnTo>
                <a:lnTo>
                  <a:pt x="1347267" y="1799345"/>
                </a:lnTo>
                <a:lnTo>
                  <a:pt x="1324215" y="1799345"/>
                </a:lnTo>
                <a:lnTo>
                  <a:pt x="1324215" y="1783977"/>
                </a:lnTo>
                <a:lnTo>
                  <a:pt x="1299883" y="1783977"/>
                </a:lnTo>
                <a:lnTo>
                  <a:pt x="1299883" y="1768609"/>
                </a:lnTo>
                <a:lnTo>
                  <a:pt x="1249936" y="1768609"/>
                </a:lnTo>
                <a:lnTo>
                  <a:pt x="1249936" y="1750679"/>
                </a:lnTo>
                <a:lnTo>
                  <a:pt x="1237130" y="1750679"/>
                </a:lnTo>
                <a:lnTo>
                  <a:pt x="1237130" y="1736592"/>
                </a:lnTo>
                <a:lnTo>
                  <a:pt x="1210235" y="1736592"/>
                </a:lnTo>
                <a:lnTo>
                  <a:pt x="1210235" y="1716101"/>
                </a:lnTo>
                <a:lnTo>
                  <a:pt x="1183341" y="1716101"/>
                </a:lnTo>
                <a:lnTo>
                  <a:pt x="1183341" y="1698172"/>
                </a:lnTo>
                <a:lnTo>
                  <a:pt x="1166693" y="1698172"/>
                </a:lnTo>
                <a:lnTo>
                  <a:pt x="1166693" y="1678962"/>
                </a:lnTo>
                <a:lnTo>
                  <a:pt x="1126992" y="1678962"/>
                </a:lnTo>
                <a:lnTo>
                  <a:pt x="1126992" y="1663593"/>
                </a:lnTo>
                <a:lnTo>
                  <a:pt x="1115466" y="1663593"/>
                </a:lnTo>
                <a:lnTo>
                  <a:pt x="1115466" y="1639261"/>
                </a:lnTo>
                <a:lnTo>
                  <a:pt x="1092414" y="1639261"/>
                </a:lnTo>
                <a:lnTo>
                  <a:pt x="1092414" y="1617489"/>
                </a:lnTo>
                <a:lnTo>
                  <a:pt x="1077046" y="1617489"/>
                </a:lnTo>
                <a:lnTo>
                  <a:pt x="1077046" y="1550894"/>
                </a:lnTo>
                <a:lnTo>
                  <a:pt x="1056555" y="1550894"/>
                </a:lnTo>
                <a:lnTo>
                  <a:pt x="1056555" y="1508632"/>
                </a:lnTo>
                <a:lnTo>
                  <a:pt x="1032222" y="1508632"/>
                </a:lnTo>
                <a:lnTo>
                  <a:pt x="1032222" y="1410020"/>
                </a:lnTo>
                <a:lnTo>
                  <a:pt x="1025819" y="1410020"/>
                </a:lnTo>
                <a:lnTo>
                  <a:pt x="1025819" y="1337022"/>
                </a:lnTo>
                <a:lnTo>
                  <a:pt x="1007889" y="1337022"/>
                </a:lnTo>
                <a:lnTo>
                  <a:pt x="1007889" y="1298602"/>
                </a:lnTo>
                <a:lnTo>
                  <a:pt x="988679" y="1298602"/>
                </a:lnTo>
                <a:lnTo>
                  <a:pt x="988679" y="1267866"/>
                </a:lnTo>
                <a:lnTo>
                  <a:pt x="969469" y="1267866"/>
                </a:lnTo>
                <a:lnTo>
                  <a:pt x="969469" y="1242252"/>
                </a:lnTo>
                <a:lnTo>
                  <a:pt x="957943" y="1242252"/>
                </a:lnTo>
                <a:lnTo>
                  <a:pt x="957943" y="1229446"/>
                </a:lnTo>
                <a:lnTo>
                  <a:pt x="942575" y="1229446"/>
                </a:lnTo>
                <a:lnTo>
                  <a:pt x="942575" y="1208955"/>
                </a:lnTo>
                <a:lnTo>
                  <a:pt x="923365" y="1208955"/>
                </a:lnTo>
                <a:lnTo>
                  <a:pt x="923365" y="1193587"/>
                </a:lnTo>
                <a:lnTo>
                  <a:pt x="905435" y="1193587"/>
                </a:lnTo>
                <a:lnTo>
                  <a:pt x="905435" y="1182061"/>
                </a:lnTo>
                <a:lnTo>
                  <a:pt x="875980" y="1182061"/>
                </a:lnTo>
                <a:lnTo>
                  <a:pt x="875980" y="1170535"/>
                </a:lnTo>
                <a:lnTo>
                  <a:pt x="849086" y="1170535"/>
                </a:lnTo>
                <a:lnTo>
                  <a:pt x="849086" y="1144921"/>
                </a:lnTo>
                <a:lnTo>
                  <a:pt x="832437" y="1144921"/>
                </a:lnTo>
                <a:lnTo>
                  <a:pt x="832437" y="1133395"/>
                </a:lnTo>
                <a:lnTo>
                  <a:pt x="804262" y="1133395"/>
                </a:lnTo>
                <a:lnTo>
                  <a:pt x="804262" y="1123150"/>
                </a:lnTo>
                <a:lnTo>
                  <a:pt x="783772" y="1123150"/>
                </a:lnTo>
                <a:lnTo>
                  <a:pt x="783772" y="1111624"/>
                </a:lnTo>
                <a:lnTo>
                  <a:pt x="758158" y="1111624"/>
                </a:lnTo>
                <a:lnTo>
                  <a:pt x="758158" y="1101378"/>
                </a:lnTo>
                <a:lnTo>
                  <a:pt x="733825" y="1101378"/>
                </a:lnTo>
                <a:lnTo>
                  <a:pt x="733825" y="1086010"/>
                </a:lnTo>
                <a:lnTo>
                  <a:pt x="705651" y="1086010"/>
                </a:lnTo>
                <a:lnTo>
                  <a:pt x="705651" y="1066800"/>
                </a:lnTo>
                <a:lnTo>
                  <a:pt x="692844" y="1066800"/>
                </a:lnTo>
                <a:lnTo>
                  <a:pt x="692844" y="1059116"/>
                </a:lnTo>
                <a:lnTo>
                  <a:pt x="659546" y="1059116"/>
                </a:lnTo>
                <a:lnTo>
                  <a:pt x="659546" y="1048871"/>
                </a:lnTo>
                <a:lnTo>
                  <a:pt x="627530" y="1048871"/>
                </a:lnTo>
                <a:lnTo>
                  <a:pt x="627530" y="1028380"/>
                </a:lnTo>
                <a:lnTo>
                  <a:pt x="598074" y="1028380"/>
                </a:lnTo>
                <a:lnTo>
                  <a:pt x="598074" y="973311"/>
                </a:lnTo>
                <a:lnTo>
                  <a:pt x="580145" y="973311"/>
                </a:lnTo>
                <a:lnTo>
                  <a:pt x="580145" y="956662"/>
                </a:lnTo>
                <a:lnTo>
                  <a:pt x="563496" y="956662"/>
                </a:lnTo>
                <a:lnTo>
                  <a:pt x="563496" y="925926"/>
                </a:lnTo>
                <a:lnTo>
                  <a:pt x="544286" y="925926"/>
                </a:lnTo>
                <a:lnTo>
                  <a:pt x="544286" y="826034"/>
                </a:lnTo>
                <a:lnTo>
                  <a:pt x="531479" y="826034"/>
                </a:lnTo>
                <a:lnTo>
                  <a:pt x="531479" y="749193"/>
                </a:lnTo>
                <a:lnTo>
                  <a:pt x="519953" y="749193"/>
                </a:lnTo>
                <a:lnTo>
                  <a:pt x="519953" y="564777"/>
                </a:lnTo>
                <a:lnTo>
                  <a:pt x="513550" y="564777"/>
                </a:lnTo>
                <a:lnTo>
                  <a:pt x="513550" y="472568"/>
                </a:lnTo>
                <a:lnTo>
                  <a:pt x="505866" y="472568"/>
                </a:lnTo>
                <a:lnTo>
                  <a:pt x="505866" y="399570"/>
                </a:lnTo>
                <a:lnTo>
                  <a:pt x="498182" y="399570"/>
                </a:lnTo>
                <a:lnTo>
                  <a:pt x="498182" y="322730"/>
                </a:lnTo>
                <a:lnTo>
                  <a:pt x="489217" y="322730"/>
                </a:lnTo>
                <a:lnTo>
                  <a:pt x="489217" y="285590"/>
                </a:lnTo>
                <a:lnTo>
                  <a:pt x="477691" y="285590"/>
                </a:lnTo>
                <a:lnTo>
                  <a:pt x="477691" y="256135"/>
                </a:lnTo>
                <a:lnTo>
                  <a:pt x="467446" y="256135"/>
                </a:lnTo>
                <a:lnTo>
                  <a:pt x="467446" y="215153"/>
                </a:lnTo>
                <a:lnTo>
                  <a:pt x="458481" y="215153"/>
                </a:lnTo>
                <a:lnTo>
                  <a:pt x="458481" y="176733"/>
                </a:lnTo>
                <a:lnTo>
                  <a:pt x="434148" y="176733"/>
                </a:lnTo>
                <a:lnTo>
                  <a:pt x="434148" y="163926"/>
                </a:lnTo>
                <a:lnTo>
                  <a:pt x="416219" y="163926"/>
                </a:lnTo>
                <a:lnTo>
                  <a:pt x="416219" y="144716"/>
                </a:lnTo>
                <a:lnTo>
                  <a:pt x="408535" y="144716"/>
                </a:lnTo>
                <a:lnTo>
                  <a:pt x="408535" y="126787"/>
                </a:lnTo>
                <a:lnTo>
                  <a:pt x="375237" y="126787"/>
                </a:lnTo>
                <a:lnTo>
                  <a:pt x="375237" y="110138"/>
                </a:lnTo>
                <a:lnTo>
                  <a:pt x="316326" y="110138"/>
                </a:lnTo>
                <a:lnTo>
                  <a:pt x="316326" y="97331"/>
                </a:lnTo>
                <a:lnTo>
                  <a:pt x="277906" y="97331"/>
                </a:lnTo>
                <a:lnTo>
                  <a:pt x="277906" y="76841"/>
                </a:lnTo>
                <a:lnTo>
                  <a:pt x="262538" y="76841"/>
                </a:lnTo>
                <a:lnTo>
                  <a:pt x="262538" y="61472"/>
                </a:lnTo>
                <a:lnTo>
                  <a:pt x="238205" y="61472"/>
                </a:lnTo>
                <a:lnTo>
                  <a:pt x="238205" y="47385"/>
                </a:lnTo>
                <a:lnTo>
                  <a:pt x="222837" y="47385"/>
                </a:lnTo>
                <a:lnTo>
                  <a:pt x="222837" y="30736"/>
                </a:lnTo>
                <a:lnTo>
                  <a:pt x="206188" y="30736"/>
                </a:lnTo>
                <a:lnTo>
                  <a:pt x="206188" y="17930"/>
                </a:lnTo>
                <a:lnTo>
                  <a:pt x="169049" y="17930"/>
                </a:lnTo>
                <a:lnTo>
                  <a:pt x="169049" y="11526"/>
                </a:lnTo>
                <a:lnTo>
                  <a:pt x="97331" y="11526"/>
                </a:lnTo>
                <a:lnTo>
                  <a:pt x="97331" y="0"/>
                </a:lnTo>
                <a:lnTo>
                  <a:pt x="0" y="0"/>
                </a:lnTo>
              </a:path>
            </a:pathLst>
          </a:custGeom>
          <a:noFill/>
          <a:ln w="28575">
            <a:solidFill>
              <a:schemeClr val="accent1"/>
            </a:solidFill>
            <a:miter lim="800000"/>
            <a:headEnd/>
            <a:tailEnd/>
          </a:ln>
        </p:spPr>
        <p:txBody>
          <a:bodyPr rtlCol="0" anchor="ctr"/>
          <a:lstStyle/>
          <a:p>
            <a:pPr algn="ctr"/>
            <a:endParaRPr lang="en-US" dirty="0"/>
          </a:p>
        </p:txBody>
      </p:sp>
      <p:sp>
        <p:nvSpPr>
          <p:cNvPr id="7" name="Freeform: Shape 6">
            <a:extLst>
              <a:ext uri="{FF2B5EF4-FFF2-40B4-BE49-F238E27FC236}">
                <a16:creationId xmlns:a16="http://schemas.microsoft.com/office/drawing/2014/main" id="{E0E951DB-8FDE-4ADE-4FAC-BC83083FBA9A}"/>
              </a:ext>
            </a:extLst>
          </p:cNvPr>
          <p:cNvSpPr/>
          <p:nvPr/>
        </p:nvSpPr>
        <p:spPr bwMode="auto">
          <a:xfrm>
            <a:off x="713620" y="2781905"/>
            <a:ext cx="5355770" cy="2856895"/>
          </a:xfrm>
          <a:custGeom>
            <a:avLst/>
            <a:gdLst>
              <a:gd name="connsiteX0" fmla="*/ 0 w 5338838"/>
              <a:gd name="connsiteY0" fmla="*/ 0 h 2856895"/>
              <a:gd name="connsiteX1" fmla="*/ 0 w 5338838"/>
              <a:gd name="connsiteY1" fmla="*/ 2856895 h 2856895"/>
              <a:gd name="connsiteX2" fmla="*/ 5338838 w 5338838"/>
              <a:gd name="connsiteY2" fmla="*/ 2856895 h 2856895"/>
            </a:gdLst>
            <a:ahLst/>
            <a:cxnLst>
              <a:cxn ang="0">
                <a:pos x="connsiteX0" y="connsiteY0"/>
              </a:cxn>
              <a:cxn ang="0">
                <a:pos x="connsiteX1" y="connsiteY1"/>
              </a:cxn>
              <a:cxn ang="0">
                <a:pos x="connsiteX2" y="connsiteY2"/>
              </a:cxn>
            </a:cxnLst>
            <a:rect l="l" t="t" r="r" b="b"/>
            <a:pathLst>
              <a:path w="5338838" h="2856895">
                <a:moveTo>
                  <a:pt x="0" y="0"/>
                </a:moveTo>
                <a:lnTo>
                  <a:pt x="0" y="2856895"/>
                </a:lnTo>
                <a:lnTo>
                  <a:pt x="5338838" y="2856895"/>
                </a:lnTo>
              </a:path>
            </a:pathLst>
          </a:custGeom>
          <a:noFill/>
          <a:ln w="28575">
            <a:solidFill>
              <a:schemeClr val="bg1"/>
            </a:solidFill>
            <a:miter lim="800000"/>
            <a:headEnd/>
            <a:tailEnd/>
          </a:ln>
        </p:spPr>
        <p:txBody>
          <a:bodyPr rtlCol="0" anchor="ctr"/>
          <a:lstStyle/>
          <a:p>
            <a:pPr algn="ctr"/>
            <a:endParaRPr lang="en-US" dirty="0"/>
          </a:p>
        </p:txBody>
      </p:sp>
      <p:grpSp>
        <p:nvGrpSpPr>
          <p:cNvPr id="28" name="Group 27">
            <a:extLst>
              <a:ext uri="{FF2B5EF4-FFF2-40B4-BE49-F238E27FC236}">
                <a16:creationId xmlns:a16="http://schemas.microsoft.com/office/drawing/2014/main" id="{8F292711-2FB5-C692-0423-2E4D8BF8FB6A}"/>
              </a:ext>
            </a:extLst>
          </p:cNvPr>
          <p:cNvGrpSpPr/>
          <p:nvPr/>
        </p:nvGrpSpPr>
        <p:grpSpPr>
          <a:xfrm>
            <a:off x="636209" y="2784324"/>
            <a:ext cx="89503" cy="2854476"/>
            <a:chOff x="534609" y="2784324"/>
            <a:chExt cx="191104" cy="2854476"/>
          </a:xfrm>
        </p:grpSpPr>
        <p:cxnSp>
          <p:nvCxnSpPr>
            <p:cNvPr id="11" name="Straight Connector 10">
              <a:extLst>
                <a:ext uri="{FF2B5EF4-FFF2-40B4-BE49-F238E27FC236}">
                  <a16:creationId xmlns:a16="http://schemas.microsoft.com/office/drawing/2014/main" id="{6D046B9D-AB6B-2D8D-7EDA-09617A4C0CCB}"/>
                </a:ext>
              </a:extLst>
            </p:cNvPr>
            <p:cNvCxnSpPr/>
            <p:nvPr/>
          </p:nvCxnSpPr>
          <p:spPr bwMode="auto">
            <a:xfrm>
              <a:off x="534609" y="2784324"/>
              <a:ext cx="191104" cy="0"/>
            </a:xfrm>
            <a:prstGeom prst="line">
              <a:avLst/>
            </a:prstGeom>
            <a:noFill/>
            <a:ln w="28575" cap="flat" cmpd="sng" algn="ctr">
              <a:solidFill>
                <a:schemeClr val="bg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33D69F46-9BCB-8034-D64E-0FC29D366FF4}"/>
                </a:ext>
              </a:extLst>
            </p:cNvPr>
            <p:cNvCxnSpPr/>
            <p:nvPr/>
          </p:nvCxnSpPr>
          <p:spPr bwMode="auto">
            <a:xfrm>
              <a:off x="534609" y="3355219"/>
              <a:ext cx="191104"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B9326AF5-9CA0-E8EE-5EB9-9126BD1567C2}"/>
                </a:ext>
              </a:extLst>
            </p:cNvPr>
            <p:cNvCxnSpPr/>
            <p:nvPr/>
          </p:nvCxnSpPr>
          <p:spPr bwMode="auto">
            <a:xfrm>
              <a:off x="534609" y="3926114"/>
              <a:ext cx="191104"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B7873B2B-5923-851B-E509-00EAE0DA1C9A}"/>
                </a:ext>
              </a:extLst>
            </p:cNvPr>
            <p:cNvCxnSpPr/>
            <p:nvPr/>
          </p:nvCxnSpPr>
          <p:spPr bwMode="auto">
            <a:xfrm>
              <a:off x="534609" y="4497009"/>
              <a:ext cx="191104"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5192F72E-45EA-0797-ECE1-F7C8A9465A57}"/>
                </a:ext>
              </a:extLst>
            </p:cNvPr>
            <p:cNvCxnSpPr/>
            <p:nvPr/>
          </p:nvCxnSpPr>
          <p:spPr bwMode="auto">
            <a:xfrm>
              <a:off x="534609" y="5067904"/>
              <a:ext cx="191104"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5AD567A8-2994-E7D8-0EF4-F793A54E1A6D}"/>
                </a:ext>
              </a:extLst>
            </p:cNvPr>
            <p:cNvCxnSpPr/>
            <p:nvPr/>
          </p:nvCxnSpPr>
          <p:spPr bwMode="auto">
            <a:xfrm>
              <a:off x="534609" y="5638800"/>
              <a:ext cx="191104" cy="0"/>
            </a:xfrm>
            <a:prstGeom prst="line">
              <a:avLst/>
            </a:prstGeom>
            <a:noFill/>
            <a:ln w="28575" cap="flat" cmpd="sng" algn="ctr">
              <a:solidFill>
                <a:schemeClr val="bg1"/>
              </a:solidFill>
              <a:prstDash val="solid"/>
              <a:round/>
              <a:headEnd type="none" w="med" len="med"/>
              <a:tailEnd type="none" w="med" len="med"/>
            </a:ln>
            <a:effectLst/>
          </p:spPr>
        </p:cxnSp>
      </p:grpSp>
      <p:grpSp>
        <p:nvGrpSpPr>
          <p:cNvPr id="99" name="Group 98">
            <a:extLst>
              <a:ext uri="{FF2B5EF4-FFF2-40B4-BE49-F238E27FC236}">
                <a16:creationId xmlns:a16="http://schemas.microsoft.com/office/drawing/2014/main" id="{E83355E9-2034-550F-5AEB-B046A14DE230}"/>
              </a:ext>
            </a:extLst>
          </p:cNvPr>
          <p:cNvGrpSpPr/>
          <p:nvPr/>
        </p:nvGrpSpPr>
        <p:grpSpPr>
          <a:xfrm>
            <a:off x="6454588" y="2790265"/>
            <a:ext cx="82923" cy="2873110"/>
            <a:chOff x="6290982" y="2790265"/>
            <a:chExt cx="246529" cy="2873110"/>
          </a:xfrm>
        </p:grpSpPr>
        <p:cxnSp>
          <p:nvCxnSpPr>
            <p:cNvPr id="90" name="Straight Connector 89">
              <a:extLst>
                <a:ext uri="{FF2B5EF4-FFF2-40B4-BE49-F238E27FC236}">
                  <a16:creationId xmlns:a16="http://schemas.microsoft.com/office/drawing/2014/main" id="{83A6C3F2-C64A-C515-45B7-8E38F14BEACE}"/>
                </a:ext>
              </a:extLst>
            </p:cNvPr>
            <p:cNvCxnSpPr>
              <a:cxnSpLocks/>
            </p:cNvCxnSpPr>
            <p:nvPr/>
          </p:nvCxnSpPr>
          <p:spPr bwMode="auto">
            <a:xfrm>
              <a:off x="6290982" y="2790265"/>
              <a:ext cx="246529" cy="0"/>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1C90EEB9-6189-BD76-46EB-A33236A06734}"/>
                </a:ext>
              </a:extLst>
            </p:cNvPr>
            <p:cNvCxnSpPr>
              <a:cxnSpLocks/>
            </p:cNvCxnSpPr>
            <p:nvPr/>
          </p:nvCxnSpPr>
          <p:spPr bwMode="auto">
            <a:xfrm>
              <a:off x="6290982" y="3364887"/>
              <a:ext cx="246529" cy="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70E617FC-04F4-E38B-E7A9-C2A888C1E322}"/>
                </a:ext>
              </a:extLst>
            </p:cNvPr>
            <p:cNvCxnSpPr>
              <a:cxnSpLocks/>
            </p:cNvCxnSpPr>
            <p:nvPr/>
          </p:nvCxnSpPr>
          <p:spPr bwMode="auto">
            <a:xfrm>
              <a:off x="6290982" y="3939509"/>
              <a:ext cx="246529" cy="0"/>
            </a:xfrm>
            <a:prstGeom prst="line">
              <a:avLst/>
            </a:prstGeom>
            <a:noFill/>
            <a:ln w="28575"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D2762DA2-118C-6692-2D9B-F0A1EE16CA65}"/>
                </a:ext>
              </a:extLst>
            </p:cNvPr>
            <p:cNvCxnSpPr>
              <a:cxnSpLocks/>
            </p:cNvCxnSpPr>
            <p:nvPr/>
          </p:nvCxnSpPr>
          <p:spPr bwMode="auto">
            <a:xfrm>
              <a:off x="6290982" y="4514131"/>
              <a:ext cx="246529" cy="0"/>
            </a:xfrm>
            <a:prstGeom prst="line">
              <a:avLst/>
            </a:prstGeom>
            <a:noFill/>
            <a:ln w="28575" cap="flat" cmpd="sng" algn="ctr">
              <a:solidFill>
                <a:schemeClr val="bg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B0E22B75-6CC3-BC62-A5AF-1D1A101354F1}"/>
                </a:ext>
              </a:extLst>
            </p:cNvPr>
            <p:cNvCxnSpPr>
              <a:cxnSpLocks/>
            </p:cNvCxnSpPr>
            <p:nvPr/>
          </p:nvCxnSpPr>
          <p:spPr bwMode="auto">
            <a:xfrm>
              <a:off x="6290982" y="5088753"/>
              <a:ext cx="246529" cy="0"/>
            </a:xfrm>
            <a:prstGeom prst="line">
              <a:avLst/>
            </a:prstGeom>
            <a:noFill/>
            <a:ln w="285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A5EFA23B-9D35-CA2D-5067-E8BBDE3F51F5}"/>
                </a:ext>
              </a:extLst>
            </p:cNvPr>
            <p:cNvCxnSpPr>
              <a:cxnSpLocks/>
            </p:cNvCxnSpPr>
            <p:nvPr/>
          </p:nvCxnSpPr>
          <p:spPr bwMode="auto">
            <a:xfrm>
              <a:off x="6290982" y="5663375"/>
              <a:ext cx="246529" cy="0"/>
            </a:xfrm>
            <a:prstGeom prst="line">
              <a:avLst/>
            </a:prstGeom>
            <a:noFill/>
            <a:ln w="28575" cap="flat" cmpd="sng" algn="ctr">
              <a:solidFill>
                <a:schemeClr val="bg1"/>
              </a:solidFill>
              <a:prstDash val="solid"/>
              <a:round/>
              <a:headEnd type="none" w="med" len="med"/>
              <a:tailEnd type="none" w="med" len="med"/>
            </a:ln>
            <a:effectLst/>
          </p:spPr>
        </p:cxnSp>
      </p:grpSp>
      <p:grpSp>
        <p:nvGrpSpPr>
          <p:cNvPr id="122" name="Group 121">
            <a:extLst>
              <a:ext uri="{FF2B5EF4-FFF2-40B4-BE49-F238E27FC236}">
                <a16:creationId xmlns:a16="http://schemas.microsoft.com/office/drawing/2014/main" id="{4357C43E-1901-1744-A7CD-67A758F0CC74}"/>
              </a:ext>
            </a:extLst>
          </p:cNvPr>
          <p:cNvGrpSpPr/>
          <p:nvPr/>
        </p:nvGrpSpPr>
        <p:grpSpPr>
          <a:xfrm>
            <a:off x="6524065" y="5665694"/>
            <a:ext cx="5471508" cy="73959"/>
            <a:chOff x="6524065" y="5665694"/>
            <a:chExt cx="5471508" cy="313764"/>
          </a:xfrm>
        </p:grpSpPr>
        <p:cxnSp>
          <p:nvCxnSpPr>
            <p:cNvPr id="101" name="Straight Connector 100">
              <a:extLst>
                <a:ext uri="{FF2B5EF4-FFF2-40B4-BE49-F238E27FC236}">
                  <a16:creationId xmlns:a16="http://schemas.microsoft.com/office/drawing/2014/main" id="{A0FCFEA4-7534-32BF-203F-34C328D3A684}"/>
                </a:ext>
              </a:extLst>
            </p:cNvPr>
            <p:cNvCxnSpPr/>
            <p:nvPr/>
          </p:nvCxnSpPr>
          <p:spPr bwMode="auto">
            <a:xfrm>
              <a:off x="6524065"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A057050B-91B8-F437-788D-15D01D253463}"/>
                </a:ext>
              </a:extLst>
            </p:cNvPr>
            <p:cNvCxnSpPr/>
            <p:nvPr/>
          </p:nvCxnSpPr>
          <p:spPr bwMode="auto">
            <a:xfrm>
              <a:off x="6812039"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9063B9A5-83B2-8622-BA58-EB218867FE7B}"/>
                </a:ext>
              </a:extLst>
            </p:cNvPr>
            <p:cNvCxnSpPr/>
            <p:nvPr/>
          </p:nvCxnSpPr>
          <p:spPr bwMode="auto">
            <a:xfrm>
              <a:off x="7100013"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EB40BD2D-09B6-7475-8D60-B2F278966B06}"/>
                </a:ext>
              </a:extLst>
            </p:cNvPr>
            <p:cNvCxnSpPr/>
            <p:nvPr/>
          </p:nvCxnSpPr>
          <p:spPr bwMode="auto">
            <a:xfrm>
              <a:off x="7387987"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BFB3550D-1637-BB05-C875-C245F4929C18}"/>
                </a:ext>
              </a:extLst>
            </p:cNvPr>
            <p:cNvCxnSpPr/>
            <p:nvPr/>
          </p:nvCxnSpPr>
          <p:spPr bwMode="auto">
            <a:xfrm>
              <a:off x="7675961"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8DAAA432-21E6-FA30-65D7-2EC388A06952}"/>
                </a:ext>
              </a:extLst>
            </p:cNvPr>
            <p:cNvCxnSpPr/>
            <p:nvPr/>
          </p:nvCxnSpPr>
          <p:spPr bwMode="auto">
            <a:xfrm>
              <a:off x="7963935"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2C94B5E7-1F35-E213-A088-2A49E9F33772}"/>
                </a:ext>
              </a:extLst>
            </p:cNvPr>
            <p:cNvCxnSpPr/>
            <p:nvPr/>
          </p:nvCxnSpPr>
          <p:spPr bwMode="auto">
            <a:xfrm>
              <a:off x="8251909"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0039842F-E2A9-4BCD-A848-8C486334E87B}"/>
                </a:ext>
              </a:extLst>
            </p:cNvPr>
            <p:cNvCxnSpPr/>
            <p:nvPr/>
          </p:nvCxnSpPr>
          <p:spPr bwMode="auto">
            <a:xfrm>
              <a:off x="8539883"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462E8736-1895-AECA-BD05-69328CC56DE9}"/>
                </a:ext>
              </a:extLst>
            </p:cNvPr>
            <p:cNvCxnSpPr/>
            <p:nvPr/>
          </p:nvCxnSpPr>
          <p:spPr bwMode="auto">
            <a:xfrm>
              <a:off x="8827857"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8A69ED1D-C2B6-08EF-898B-65D49DEEE924}"/>
                </a:ext>
              </a:extLst>
            </p:cNvPr>
            <p:cNvCxnSpPr/>
            <p:nvPr/>
          </p:nvCxnSpPr>
          <p:spPr bwMode="auto">
            <a:xfrm>
              <a:off x="9115831"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361F2C42-683B-0C2C-1864-2D75BAA689DF}"/>
                </a:ext>
              </a:extLst>
            </p:cNvPr>
            <p:cNvCxnSpPr/>
            <p:nvPr/>
          </p:nvCxnSpPr>
          <p:spPr bwMode="auto">
            <a:xfrm>
              <a:off x="9403805"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703E1133-7307-0AB4-7A24-D303A72F0406}"/>
                </a:ext>
              </a:extLst>
            </p:cNvPr>
            <p:cNvCxnSpPr/>
            <p:nvPr/>
          </p:nvCxnSpPr>
          <p:spPr bwMode="auto">
            <a:xfrm>
              <a:off x="9691779"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0A833BA3-DBF9-D363-1705-0F4C5F20C847}"/>
                </a:ext>
              </a:extLst>
            </p:cNvPr>
            <p:cNvCxnSpPr/>
            <p:nvPr/>
          </p:nvCxnSpPr>
          <p:spPr bwMode="auto">
            <a:xfrm>
              <a:off x="9979753"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8F384C31-E8E6-F71C-6AB8-24256277BE27}"/>
                </a:ext>
              </a:extLst>
            </p:cNvPr>
            <p:cNvCxnSpPr/>
            <p:nvPr/>
          </p:nvCxnSpPr>
          <p:spPr bwMode="auto">
            <a:xfrm>
              <a:off x="10267727"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B02FF83E-1B3E-7B16-AC2F-95A81DB80671}"/>
                </a:ext>
              </a:extLst>
            </p:cNvPr>
            <p:cNvCxnSpPr/>
            <p:nvPr/>
          </p:nvCxnSpPr>
          <p:spPr bwMode="auto">
            <a:xfrm>
              <a:off x="10555701"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91619601-A653-91F2-073C-E354E20C5413}"/>
                </a:ext>
              </a:extLst>
            </p:cNvPr>
            <p:cNvCxnSpPr/>
            <p:nvPr/>
          </p:nvCxnSpPr>
          <p:spPr bwMode="auto">
            <a:xfrm>
              <a:off x="10843675"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C3107A5F-2CDA-2F7A-9C7F-7FF3CB9CB58F}"/>
                </a:ext>
              </a:extLst>
            </p:cNvPr>
            <p:cNvCxnSpPr/>
            <p:nvPr/>
          </p:nvCxnSpPr>
          <p:spPr bwMode="auto">
            <a:xfrm>
              <a:off x="11131649"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9B5A9EED-29D4-86C6-B728-825557642277}"/>
                </a:ext>
              </a:extLst>
            </p:cNvPr>
            <p:cNvCxnSpPr/>
            <p:nvPr/>
          </p:nvCxnSpPr>
          <p:spPr bwMode="auto">
            <a:xfrm>
              <a:off x="11419623"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51326B59-3EE0-5450-A894-C37B2896F549}"/>
                </a:ext>
              </a:extLst>
            </p:cNvPr>
            <p:cNvCxnSpPr/>
            <p:nvPr/>
          </p:nvCxnSpPr>
          <p:spPr bwMode="auto">
            <a:xfrm>
              <a:off x="11707597" y="5669645"/>
              <a:ext cx="0" cy="309813"/>
            </a:xfrm>
            <a:prstGeom prst="line">
              <a:avLst/>
            </a:prstGeom>
            <a:noFill/>
            <a:ln w="28575" cap="flat" cmpd="sng" algn="ctr">
              <a:solidFill>
                <a:schemeClr val="bg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11D02AF1-3815-F61A-1075-DA9F8EC6A550}"/>
                </a:ext>
              </a:extLst>
            </p:cNvPr>
            <p:cNvCxnSpPr>
              <a:cxnSpLocks/>
            </p:cNvCxnSpPr>
            <p:nvPr/>
          </p:nvCxnSpPr>
          <p:spPr bwMode="auto">
            <a:xfrm>
              <a:off x="11995573" y="5665694"/>
              <a:ext cx="0" cy="313764"/>
            </a:xfrm>
            <a:prstGeom prst="line">
              <a:avLst/>
            </a:prstGeom>
            <a:noFill/>
            <a:ln w="28575" cap="flat" cmpd="sng" algn="ctr">
              <a:solidFill>
                <a:schemeClr val="bg1"/>
              </a:solidFill>
              <a:prstDash val="solid"/>
              <a:round/>
              <a:headEnd type="none" w="med" len="med"/>
              <a:tailEnd type="none" w="med" len="med"/>
            </a:ln>
            <a:effectLst/>
          </p:spPr>
        </p:cxnSp>
      </p:grpSp>
      <p:sp>
        <p:nvSpPr>
          <p:cNvPr id="123" name="TextBox 122">
            <a:extLst>
              <a:ext uri="{FF2B5EF4-FFF2-40B4-BE49-F238E27FC236}">
                <a16:creationId xmlns:a16="http://schemas.microsoft.com/office/drawing/2014/main" id="{F437FE0B-847E-2001-8057-1BBA0984F97F}"/>
              </a:ext>
            </a:extLst>
          </p:cNvPr>
          <p:cNvSpPr txBox="1"/>
          <p:nvPr/>
        </p:nvSpPr>
        <p:spPr bwMode="auto">
          <a:xfrm>
            <a:off x="11780035" y="566875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19</a:t>
            </a:r>
          </a:p>
        </p:txBody>
      </p:sp>
      <p:sp>
        <p:nvSpPr>
          <p:cNvPr id="124" name="TextBox 123">
            <a:extLst>
              <a:ext uri="{FF2B5EF4-FFF2-40B4-BE49-F238E27FC236}">
                <a16:creationId xmlns:a16="http://schemas.microsoft.com/office/drawing/2014/main" id="{0D4E156E-CAC2-A668-8252-1F249809EEB7}"/>
              </a:ext>
            </a:extLst>
          </p:cNvPr>
          <p:cNvSpPr txBox="1"/>
          <p:nvPr/>
        </p:nvSpPr>
        <p:spPr bwMode="auto">
          <a:xfrm>
            <a:off x="11504370" y="566875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18</a:t>
            </a:r>
          </a:p>
        </p:txBody>
      </p:sp>
      <p:sp>
        <p:nvSpPr>
          <p:cNvPr id="125" name="TextBox 124">
            <a:extLst>
              <a:ext uri="{FF2B5EF4-FFF2-40B4-BE49-F238E27FC236}">
                <a16:creationId xmlns:a16="http://schemas.microsoft.com/office/drawing/2014/main" id="{E0EFD16D-CD88-AC66-C6F8-85CB143544E6}"/>
              </a:ext>
            </a:extLst>
          </p:cNvPr>
          <p:cNvSpPr txBox="1"/>
          <p:nvPr/>
        </p:nvSpPr>
        <p:spPr bwMode="auto">
          <a:xfrm>
            <a:off x="11215281" y="566875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17</a:t>
            </a:r>
          </a:p>
        </p:txBody>
      </p:sp>
      <p:sp>
        <p:nvSpPr>
          <p:cNvPr id="126" name="TextBox 125">
            <a:extLst>
              <a:ext uri="{FF2B5EF4-FFF2-40B4-BE49-F238E27FC236}">
                <a16:creationId xmlns:a16="http://schemas.microsoft.com/office/drawing/2014/main" id="{80372F5C-6092-EB5E-25E1-73024B4DEEA0}"/>
              </a:ext>
            </a:extLst>
          </p:cNvPr>
          <p:cNvSpPr txBox="1"/>
          <p:nvPr/>
        </p:nvSpPr>
        <p:spPr bwMode="auto">
          <a:xfrm>
            <a:off x="10925707" y="566875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16</a:t>
            </a:r>
          </a:p>
        </p:txBody>
      </p:sp>
      <p:sp>
        <p:nvSpPr>
          <p:cNvPr id="127" name="TextBox 126">
            <a:extLst>
              <a:ext uri="{FF2B5EF4-FFF2-40B4-BE49-F238E27FC236}">
                <a16:creationId xmlns:a16="http://schemas.microsoft.com/office/drawing/2014/main" id="{F4683576-761B-0512-2628-36E870E83FA7}"/>
              </a:ext>
            </a:extLst>
          </p:cNvPr>
          <p:cNvSpPr txBox="1"/>
          <p:nvPr/>
        </p:nvSpPr>
        <p:spPr bwMode="auto">
          <a:xfrm>
            <a:off x="10644796" y="566875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15</a:t>
            </a:r>
          </a:p>
        </p:txBody>
      </p:sp>
      <p:sp>
        <p:nvSpPr>
          <p:cNvPr id="128" name="TextBox 127">
            <a:extLst>
              <a:ext uri="{FF2B5EF4-FFF2-40B4-BE49-F238E27FC236}">
                <a16:creationId xmlns:a16="http://schemas.microsoft.com/office/drawing/2014/main" id="{FDF4F9ED-23DB-DD96-F708-E0554261CD7F}"/>
              </a:ext>
            </a:extLst>
          </p:cNvPr>
          <p:cNvSpPr txBox="1"/>
          <p:nvPr/>
        </p:nvSpPr>
        <p:spPr bwMode="auto">
          <a:xfrm>
            <a:off x="10358199" y="566875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129" name="TextBox 128">
            <a:extLst>
              <a:ext uri="{FF2B5EF4-FFF2-40B4-BE49-F238E27FC236}">
                <a16:creationId xmlns:a16="http://schemas.microsoft.com/office/drawing/2014/main" id="{00144B0F-CEAD-5979-D156-9754915A1CB1}"/>
              </a:ext>
            </a:extLst>
          </p:cNvPr>
          <p:cNvSpPr txBox="1"/>
          <p:nvPr/>
        </p:nvSpPr>
        <p:spPr bwMode="auto">
          <a:xfrm>
            <a:off x="10083298" y="566875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13</a:t>
            </a:r>
          </a:p>
        </p:txBody>
      </p:sp>
      <p:sp>
        <p:nvSpPr>
          <p:cNvPr id="130" name="TextBox 129">
            <a:extLst>
              <a:ext uri="{FF2B5EF4-FFF2-40B4-BE49-F238E27FC236}">
                <a16:creationId xmlns:a16="http://schemas.microsoft.com/office/drawing/2014/main" id="{90E324E5-A76E-D382-6E54-578FF0843ECF}"/>
              </a:ext>
            </a:extLst>
          </p:cNvPr>
          <p:cNvSpPr txBox="1"/>
          <p:nvPr/>
        </p:nvSpPr>
        <p:spPr bwMode="auto">
          <a:xfrm>
            <a:off x="9778238" y="566875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12</a:t>
            </a:r>
          </a:p>
        </p:txBody>
      </p:sp>
      <p:sp>
        <p:nvSpPr>
          <p:cNvPr id="131" name="TextBox 130">
            <a:extLst>
              <a:ext uri="{FF2B5EF4-FFF2-40B4-BE49-F238E27FC236}">
                <a16:creationId xmlns:a16="http://schemas.microsoft.com/office/drawing/2014/main" id="{D8EB4AEE-8A8D-12E7-FBC0-658F0038CC04}"/>
              </a:ext>
            </a:extLst>
          </p:cNvPr>
          <p:cNvSpPr txBox="1"/>
          <p:nvPr/>
        </p:nvSpPr>
        <p:spPr bwMode="auto">
          <a:xfrm>
            <a:off x="9490407" y="566875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11</a:t>
            </a:r>
          </a:p>
        </p:txBody>
      </p:sp>
      <p:sp>
        <p:nvSpPr>
          <p:cNvPr id="132" name="TextBox 131">
            <a:extLst>
              <a:ext uri="{FF2B5EF4-FFF2-40B4-BE49-F238E27FC236}">
                <a16:creationId xmlns:a16="http://schemas.microsoft.com/office/drawing/2014/main" id="{2B6B7B7E-8367-FBE3-64A9-6A87EA47D426}"/>
              </a:ext>
            </a:extLst>
          </p:cNvPr>
          <p:cNvSpPr txBox="1"/>
          <p:nvPr/>
        </p:nvSpPr>
        <p:spPr bwMode="auto">
          <a:xfrm>
            <a:off x="9206653" y="566875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133" name="TextBox 132">
            <a:extLst>
              <a:ext uri="{FF2B5EF4-FFF2-40B4-BE49-F238E27FC236}">
                <a16:creationId xmlns:a16="http://schemas.microsoft.com/office/drawing/2014/main" id="{D52B8A28-3822-1E5E-99C1-9448C826D6D2}"/>
              </a:ext>
            </a:extLst>
          </p:cNvPr>
          <p:cNvSpPr txBox="1"/>
          <p:nvPr/>
        </p:nvSpPr>
        <p:spPr bwMode="auto">
          <a:xfrm>
            <a:off x="8965549" y="566875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9</a:t>
            </a:r>
          </a:p>
        </p:txBody>
      </p:sp>
      <p:sp>
        <p:nvSpPr>
          <p:cNvPr id="134" name="TextBox 133">
            <a:extLst>
              <a:ext uri="{FF2B5EF4-FFF2-40B4-BE49-F238E27FC236}">
                <a16:creationId xmlns:a16="http://schemas.microsoft.com/office/drawing/2014/main" id="{F35B5EE3-9F2A-5649-82EA-D91CF3DD6C77}"/>
              </a:ext>
            </a:extLst>
          </p:cNvPr>
          <p:cNvSpPr txBox="1"/>
          <p:nvPr/>
        </p:nvSpPr>
        <p:spPr bwMode="auto">
          <a:xfrm>
            <a:off x="8680373" y="566875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8</a:t>
            </a:r>
          </a:p>
        </p:txBody>
      </p:sp>
      <p:sp>
        <p:nvSpPr>
          <p:cNvPr id="135" name="TextBox 134">
            <a:extLst>
              <a:ext uri="{FF2B5EF4-FFF2-40B4-BE49-F238E27FC236}">
                <a16:creationId xmlns:a16="http://schemas.microsoft.com/office/drawing/2014/main" id="{7FF64293-3E13-C91B-69B6-8BA51DCDF1E8}"/>
              </a:ext>
            </a:extLst>
          </p:cNvPr>
          <p:cNvSpPr txBox="1"/>
          <p:nvPr/>
        </p:nvSpPr>
        <p:spPr bwMode="auto">
          <a:xfrm>
            <a:off x="8395744" y="566875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136" name="TextBox 135">
            <a:extLst>
              <a:ext uri="{FF2B5EF4-FFF2-40B4-BE49-F238E27FC236}">
                <a16:creationId xmlns:a16="http://schemas.microsoft.com/office/drawing/2014/main" id="{69371854-91A7-1F9B-21E3-34E660F095F3}"/>
              </a:ext>
            </a:extLst>
          </p:cNvPr>
          <p:cNvSpPr txBox="1"/>
          <p:nvPr/>
        </p:nvSpPr>
        <p:spPr bwMode="auto">
          <a:xfrm>
            <a:off x="8085256" y="566875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6</a:t>
            </a:r>
          </a:p>
        </p:txBody>
      </p:sp>
      <p:sp>
        <p:nvSpPr>
          <p:cNvPr id="137" name="TextBox 136">
            <a:extLst>
              <a:ext uri="{FF2B5EF4-FFF2-40B4-BE49-F238E27FC236}">
                <a16:creationId xmlns:a16="http://schemas.microsoft.com/office/drawing/2014/main" id="{065AC885-9DB9-ADBD-C5C0-E469245C1C56}"/>
              </a:ext>
            </a:extLst>
          </p:cNvPr>
          <p:cNvSpPr txBox="1"/>
          <p:nvPr/>
        </p:nvSpPr>
        <p:spPr bwMode="auto">
          <a:xfrm>
            <a:off x="7814071" y="566875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5</a:t>
            </a:r>
          </a:p>
        </p:txBody>
      </p:sp>
      <p:sp>
        <p:nvSpPr>
          <p:cNvPr id="138" name="TextBox 137">
            <a:extLst>
              <a:ext uri="{FF2B5EF4-FFF2-40B4-BE49-F238E27FC236}">
                <a16:creationId xmlns:a16="http://schemas.microsoft.com/office/drawing/2014/main" id="{4B9240C7-72FD-BF06-C51F-158D90383BFB}"/>
              </a:ext>
            </a:extLst>
          </p:cNvPr>
          <p:cNvSpPr txBox="1"/>
          <p:nvPr/>
        </p:nvSpPr>
        <p:spPr bwMode="auto">
          <a:xfrm>
            <a:off x="7534462" y="566875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a:t>
            </a:r>
          </a:p>
        </p:txBody>
      </p:sp>
      <p:sp>
        <p:nvSpPr>
          <p:cNvPr id="139" name="TextBox 138">
            <a:extLst>
              <a:ext uri="{FF2B5EF4-FFF2-40B4-BE49-F238E27FC236}">
                <a16:creationId xmlns:a16="http://schemas.microsoft.com/office/drawing/2014/main" id="{7605FE57-CF47-D299-47EA-7D95D1ABDD9E}"/>
              </a:ext>
            </a:extLst>
          </p:cNvPr>
          <p:cNvSpPr txBox="1"/>
          <p:nvPr/>
        </p:nvSpPr>
        <p:spPr bwMode="auto">
          <a:xfrm>
            <a:off x="7227483" y="566875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a:t>
            </a:r>
          </a:p>
        </p:txBody>
      </p:sp>
      <p:sp>
        <p:nvSpPr>
          <p:cNvPr id="140" name="TextBox 139">
            <a:extLst>
              <a:ext uri="{FF2B5EF4-FFF2-40B4-BE49-F238E27FC236}">
                <a16:creationId xmlns:a16="http://schemas.microsoft.com/office/drawing/2014/main" id="{97718020-4A24-56FB-0051-235E5C2B9695}"/>
              </a:ext>
            </a:extLst>
          </p:cNvPr>
          <p:cNvSpPr txBox="1"/>
          <p:nvPr/>
        </p:nvSpPr>
        <p:spPr bwMode="auto">
          <a:xfrm>
            <a:off x="6964657" y="566875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a:t>
            </a:r>
          </a:p>
        </p:txBody>
      </p:sp>
      <p:sp>
        <p:nvSpPr>
          <p:cNvPr id="141" name="TextBox 140">
            <a:extLst>
              <a:ext uri="{FF2B5EF4-FFF2-40B4-BE49-F238E27FC236}">
                <a16:creationId xmlns:a16="http://schemas.microsoft.com/office/drawing/2014/main" id="{0EC5CDB4-BB0B-D1CA-30F7-44CCB8E2E3CB}"/>
              </a:ext>
            </a:extLst>
          </p:cNvPr>
          <p:cNvSpPr txBox="1"/>
          <p:nvPr/>
        </p:nvSpPr>
        <p:spPr bwMode="auto">
          <a:xfrm>
            <a:off x="6661072" y="566875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a:t>
            </a:r>
          </a:p>
        </p:txBody>
      </p:sp>
      <p:sp>
        <p:nvSpPr>
          <p:cNvPr id="20" name="TextBox 19">
            <a:extLst>
              <a:ext uri="{FF2B5EF4-FFF2-40B4-BE49-F238E27FC236}">
                <a16:creationId xmlns:a16="http://schemas.microsoft.com/office/drawing/2014/main" id="{4D1AEB3B-05AA-9C22-8709-515F072EBCA1}"/>
              </a:ext>
            </a:extLst>
          </p:cNvPr>
          <p:cNvSpPr txBox="1"/>
          <p:nvPr/>
        </p:nvSpPr>
        <p:spPr bwMode="auto">
          <a:xfrm>
            <a:off x="8800632" y="3599851"/>
            <a:ext cx="2808782" cy="646331"/>
          </a:xfrm>
          <a:prstGeom prst="rect">
            <a:avLst/>
          </a:prstGeom>
          <a:solidFill>
            <a:schemeClr val="tx1"/>
          </a:solidFill>
          <a:ln>
            <a:noFill/>
          </a:ln>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HR: 0.66 (95% CI: 0.55-0.80)</a:t>
            </a:r>
            <a:br>
              <a:rPr lang="en-US" b="0" dirty="0">
                <a:solidFill>
                  <a:schemeClr val="bg1"/>
                </a:solidFill>
                <a:latin typeface="Calibri" panose="020F0502020204030204" pitchFamily="34" charset="0"/>
              </a:rPr>
            </a:br>
            <a:r>
              <a:rPr lang="en-US" b="0" i="1" dirty="0">
                <a:solidFill>
                  <a:schemeClr val="bg1"/>
                </a:solidFill>
                <a:latin typeface="Calibri" panose="020F0502020204030204" pitchFamily="34" charset="0"/>
              </a:rPr>
              <a:t>P </a:t>
            </a:r>
            <a:r>
              <a:rPr lang="en-US" b="0" dirty="0">
                <a:solidFill>
                  <a:schemeClr val="bg1"/>
                </a:solidFill>
                <a:latin typeface="Calibri" panose="020F0502020204030204" pitchFamily="34" charset="0"/>
              </a:rPr>
              <a:t>&lt;.0001</a:t>
            </a:r>
          </a:p>
        </p:txBody>
      </p:sp>
      <p:sp>
        <p:nvSpPr>
          <p:cNvPr id="142" name="TextBox 141">
            <a:extLst>
              <a:ext uri="{FF2B5EF4-FFF2-40B4-BE49-F238E27FC236}">
                <a16:creationId xmlns:a16="http://schemas.microsoft.com/office/drawing/2014/main" id="{B7395F1F-99AC-2EF3-BA32-AA7CE40670F6}"/>
              </a:ext>
            </a:extLst>
          </p:cNvPr>
          <p:cNvSpPr txBox="1"/>
          <p:nvPr/>
        </p:nvSpPr>
        <p:spPr bwMode="auto">
          <a:xfrm>
            <a:off x="6372555" y="566875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43" name="TextBox 142">
            <a:extLst>
              <a:ext uri="{FF2B5EF4-FFF2-40B4-BE49-F238E27FC236}">
                <a16:creationId xmlns:a16="http://schemas.microsoft.com/office/drawing/2014/main" id="{AAFBF791-976B-2982-D4CA-B7461EE64499}"/>
              </a:ext>
            </a:extLst>
          </p:cNvPr>
          <p:cNvSpPr txBox="1"/>
          <p:nvPr/>
        </p:nvSpPr>
        <p:spPr bwMode="auto">
          <a:xfrm>
            <a:off x="6221712" y="547347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44" name="TextBox 143">
            <a:extLst>
              <a:ext uri="{FF2B5EF4-FFF2-40B4-BE49-F238E27FC236}">
                <a16:creationId xmlns:a16="http://schemas.microsoft.com/office/drawing/2014/main" id="{EFEE06DB-6183-4859-3864-517C024AAD7E}"/>
              </a:ext>
            </a:extLst>
          </p:cNvPr>
          <p:cNvSpPr txBox="1"/>
          <p:nvPr/>
        </p:nvSpPr>
        <p:spPr bwMode="auto">
          <a:xfrm>
            <a:off x="6113517" y="490136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145" name="TextBox 144">
            <a:extLst>
              <a:ext uri="{FF2B5EF4-FFF2-40B4-BE49-F238E27FC236}">
                <a16:creationId xmlns:a16="http://schemas.microsoft.com/office/drawing/2014/main" id="{2A062DDC-776B-39EB-FBCE-85B3AD6F76CC}"/>
              </a:ext>
            </a:extLst>
          </p:cNvPr>
          <p:cNvSpPr txBox="1"/>
          <p:nvPr/>
        </p:nvSpPr>
        <p:spPr bwMode="auto">
          <a:xfrm>
            <a:off x="6113517" y="4329257"/>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146" name="TextBox 145">
            <a:extLst>
              <a:ext uri="{FF2B5EF4-FFF2-40B4-BE49-F238E27FC236}">
                <a16:creationId xmlns:a16="http://schemas.microsoft.com/office/drawing/2014/main" id="{C5F859C4-E6AE-2D0E-964B-6D3FF9B42BB1}"/>
              </a:ext>
            </a:extLst>
          </p:cNvPr>
          <p:cNvSpPr txBox="1"/>
          <p:nvPr/>
        </p:nvSpPr>
        <p:spPr bwMode="auto">
          <a:xfrm>
            <a:off x="6113517" y="374971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147" name="TextBox 146">
            <a:extLst>
              <a:ext uri="{FF2B5EF4-FFF2-40B4-BE49-F238E27FC236}">
                <a16:creationId xmlns:a16="http://schemas.microsoft.com/office/drawing/2014/main" id="{1652527E-05C4-8B45-8A0E-67FD266A2F9A}"/>
              </a:ext>
            </a:extLst>
          </p:cNvPr>
          <p:cNvSpPr txBox="1"/>
          <p:nvPr/>
        </p:nvSpPr>
        <p:spPr bwMode="auto">
          <a:xfrm>
            <a:off x="6113517" y="318135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148" name="TextBox 147">
            <a:extLst>
              <a:ext uri="{FF2B5EF4-FFF2-40B4-BE49-F238E27FC236}">
                <a16:creationId xmlns:a16="http://schemas.microsoft.com/office/drawing/2014/main" id="{4527F85D-1A83-F951-BC3C-A9FD15ACCFF4}"/>
              </a:ext>
            </a:extLst>
          </p:cNvPr>
          <p:cNvSpPr txBox="1"/>
          <p:nvPr/>
        </p:nvSpPr>
        <p:spPr bwMode="auto">
          <a:xfrm>
            <a:off x="5990252" y="2617236"/>
            <a:ext cx="535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151" name="Freeform: Shape 150">
            <a:extLst>
              <a:ext uri="{FF2B5EF4-FFF2-40B4-BE49-F238E27FC236}">
                <a16:creationId xmlns:a16="http://schemas.microsoft.com/office/drawing/2014/main" id="{87943FC9-4B37-E91B-DC2D-90659C401BE2}"/>
              </a:ext>
            </a:extLst>
          </p:cNvPr>
          <p:cNvSpPr/>
          <p:nvPr/>
        </p:nvSpPr>
        <p:spPr bwMode="auto">
          <a:xfrm>
            <a:off x="6522720" y="4226560"/>
            <a:ext cx="2133600" cy="1419496"/>
          </a:xfrm>
          <a:custGeom>
            <a:avLst/>
            <a:gdLst>
              <a:gd name="connsiteX0" fmla="*/ 0 w 1057124"/>
              <a:gd name="connsiteY0" fmla="*/ 0 h 1441752"/>
              <a:gd name="connsiteX1" fmla="*/ 1057124 w 1057124"/>
              <a:gd name="connsiteY1" fmla="*/ 0 h 1441752"/>
              <a:gd name="connsiteX2" fmla="*/ 1057124 w 1057124"/>
              <a:gd name="connsiteY2" fmla="*/ 1441752 h 1441752"/>
            </a:gdLst>
            <a:ahLst/>
            <a:cxnLst>
              <a:cxn ang="0">
                <a:pos x="connsiteX0" y="connsiteY0"/>
              </a:cxn>
              <a:cxn ang="0">
                <a:pos x="connsiteX1" y="connsiteY1"/>
              </a:cxn>
              <a:cxn ang="0">
                <a:pos x="connsiteX2" y="connsiteY2"/>
              </a:cxn>
            </a:cxnLst>
            <a:rect l="l" t="t" r="r" b="b"/>
            <a:pathLst>
              <a:path w="1057124" h="1441752">
                <a:moveTo>
                  <a:pt x="0" y="0"/>
                </a:moveTo>
                <a:lnTo>
                  <a:pt x="1057124" y="0"/>
                </a:lnTo>
                <a:lnTo>
                  <a:pt x="1057124" y="1441752"/>
                </a:lnTo>
              </a:path>
            </a:pathLst>
          </a:custGeom>
          <a:noFill/>
          <a:ln w="28575">
            <a:solidFill>
              <a:schemeClr val="bg1"/>
            </a:solidFill>
            <a:prstDash val="dash"/>
            <a:miter lim="800000"/>
            <a:headEnd/>
            <a:tailEnd/>
          </a:ln>
        </p:spPr>
        <p:txBody>
          <a:bodyPr rtlCol="0" anchor="ctr"/>
          <a:lstStyle/>
          <a:p>
            <a:pPr algn="ctr"/>
            <a:endParaRPr lang="en-US" dirty="0"/>
          </a:p>
        </p:txBody>
      </p:sp>
      <p:cxnSp>
        <p:nvCxnSpPr>
          <p:cNvPr id="152" name="Straight Connector 151">
            <a:extLst>
              <a:ext uri="{FF2B5EF4-FFF2-40B4-BE49-F238E27FC236}">
                <a16:creationId xmlns:a16="http://schemas.microsoft.com/office/drawing/2014/main" id="{E588151A-2329-E79A-9970-CB9BDAB6175C}"/>
              </a:ext>
            </a:extLst>
          </p:cNvPr>
          <p:cNvCxnSpPr>
            <a:cxnSpLocks/>
          </p:cNvCxnSpPr>
          <p:nvPr/>
        </p:nvCxnSpPr>
        <p:spPr bwMode="auto">
          <a:xfrm>
            <a:off x="7938831" y="4223657"/>
            <a:ext cx="0" cy="1422611"/>
          </a:xfrm>
          <a:prstGeom prst="line">
            <a:avLst/>
          </a:prstGeom>
          <a:noFill/>
          <a:ln w="28575" cap="flat" cmpd="sng" algn="ctr">
            <a:solidFill>
              <a:schemeClr val="bg1"/>
            </a:solidFill>
            <a:prstDash val="dash"/>
            <a:round/>
            <a:headEnd type="none" w="med" len="med"/>
            <a:tailEnd type="none" w="med" len="med"/>
          </a:ln>
          <a:effectLst/>
        </p:spPr>
      </p:cxnSp>
      <p:sp>
        <p:nvSpPr>
          <p:cNvPr id="156" name="Freeform: Shape 155">
            <a:extLst>
              <a:ext uri="{FF2B5EF4-FFF2-40B4-BE49-F238E27FC236}">
                <a16:creationId xmlns:a16="http://schemas.microsoft.com/office/drawing/2014/main" id="{4CB1DD0D-1E8D-ED21-5892-19EB6122FDA1}"/>
              </a:ext>
            </a:extLst>
          </p:cNvPr>
          <p:cNvSpPr/>
          <p:nvPr/>
        </p:nvSpPr>
        <p:spPr bwMode="auto">
          <a:xfrm>
            <a:off x="6527800" y="2784475"/>
            <a:ext cx="5401733" cy="2583392"/>
          </a:xfrm>
          <a:custGeom>
            <a:avLst/>
            <a:gdLst>
              <a:gd name="connsiteX0" fmla="*/ 5401733 w 5401733"/>
              <a:gd name="connsiteY0" fmla="*/ 2583392 h 2583392"/>
              <a:gd name="connsiteX1" fmla="*/ 4314825 w 5401733"/>
              <a:gd name="connsiteY1" fmla="*/ 2583392 h 2583392"/>
              <a:gd name="connsiteX2" fmla="*/ 4314825 w 5401733"/>
              <a:gd name="connsiteY2" fmla="*/ 2529417 h 2583392"/>
              <a:gd name="connsiteX3" fmla="*/ 4141258 w 5401733"/>
              <a:gd name="connsiteY3" fmla="*/ 2529417 h 2583392"/>
              <a:gd name="connsiteX4" fmla="*/ 4141258 w 5401733"/>
              <a:gd name="connsiteY4" fmla="*/ 2474383 h 2583392"/>
              <a:gd name="connsiteX5" fmla="*/ 4072467 w 5401733"/>
              <a:gd name="connsiteY5" fmla="*/ 2474383 h 2583392"/>
              <a:gd name="connsiteX6" fmla="*/ 4072467 w 5401733"/>
              <a:gd name="connsiteY6" fmla="*/ 2435225 h 2583392"/>
              <a:gd name="connsiteX7" fmla="*/ 4002617 w 5401733"/>
              <a:gd name="connsiteY7" fmla="*/ 2435225 h 2583392"/>
              <a:gd name="connsiteX8" fmla="*/ 4002617 w 5401733"/>
              <a:gd name="connsiteY8" fmla="*/ 2396067 h 2583392"/>
              <a:gd name="connsiteX9" fmla="*/ 3885142 w 5401733"/>
              <a:gd name="connsiteY9" fmla="*/ 2396067 h 2583392"/>
              <a:gd name="connsiteX10" fmla="*/ 3885142 w 5401733"/>
              <a:gd name="connsiteY10" fmla="*/ 2354792 h 2583392"/>
              <a:gd name="connsiteX11" fmla="*/ 3802592 w 5401733"/>
              <a:gd name="connsiteY11" fmla="*/ 2354792 h 2583392"/>
              <a:gd name="connsiteX12" fmla="*/ 3802592 w 5401733"/>
              <a:gd name="connsiteY12" fmla="*/ 2313517 h 2583392"/>
              <a:gd name="connsiteX13" fmla="*/ 3678767 w 5401733"/>
              <a:gd name="connsiteY13" fmla="*/ 2313517 h 2583392"/>
              <a:gd name="connsiteX14" fmla="*/ 3678767 w 5401733"/>
              <a:gd name="connsiteY14" fmla="*/ 2278592 h 2583392"/>
              <a:gd name="connsiteX15" fmla="*/ 3500967 w 5401733"/>
              <a:gd name="connsiteY15" fmla="*/ 2278592 h 2583392"/>
              <a:gd name="connsiteX16" fmla="*/ 3500967 w 5401733"/>
              <a:gd name="connsiteY16" fmla="*/ 2241550 h 2583392"/>
              <a:gd name="connsiteX17" fmla="*/ 3471333 w 5401733"/>
              <a:gd name="connsiteY17" fmla="*/ 2241550 h 2583392"/>
              <a:gd name="connsiteX18" fmla="*/ 3471333 w 5401733"/>
              <a:gd name="connsiteY18" fmla="*/ 2208742 h 2583392"/>
              <a:gd name="connsiteX19" fmla="*/ 3215217 w 5401733"/>
              <a:gd name="connsiteY19" fmla="*/ 2208742 h 2583392"/>
              <a:gd name="connsiteX20" fmla="*/ 3215217 w 5401733"/>
              <a:gd name="connsiteY20" fmla="*/ 2184400 h 2583392"/>
              <a:gd name="connsiteX21" fmla="*/ 3076575 w 5401733"/>
              <a:gd name="connsiteY21" fmla="*/ 2184400 h 2583392"/>
              <a:gd name="connsiteX22" fmla="*/ 3076575 w 5401733"/>
              <a:gd name="connsiteY22" fmla="*/ 2164292 h 2583392"/>
              <a:gd name="connsiteX23" fmla="*/ 2906183 w 5401733"/>
              <a:gd name="connsiteY23" fmla="*/ 2164292 h 2583392"/>
              <a:gd name="connsiteX24" fmla="*/ 2906183 w 5401733"/>
              <a:gd name="connsiteY24" fmla="*/ 2141008 h 2583392"/>
              <a:gd name="connsiteX25" fmla="*/ 2880783 w 5401733"/>
              <a:gd name="connsiteY25" fmla="*/ 2141008 h 2583392"/>
              <a:gd name="connsiteX26" fmla="*/ 2880783 w 5401733"/>
              <a:gd name="connsiteY26" fmla="*/ 2119842 h 2583392"/>
              <a:gd name="connsiteX27" fmla="*/ 2786592 w 5401733"/>
              <a:gd name="connsiteY27" fmla="*/ 2119842 h 2583392"/>
              <a:gd name="connsiteX28" fmla="*/ 2786592 w 5401733"/>
              <a:gd name="connsiteY28" fmla="*/ 2105025 h 2583392"/>
              <a:gd name="connsiteX29" fmla="*/ 2725208 w 5401733"/>
              <a:gd name="connsiteY29" fmla="*/ 2105025 h 2583392"/>
              <a:gd name="connsiteX30" fmla="*/ 2725208 w 5401733"/>
              <a:gd name="connsiteY30" fmla="*/ 2082800 h 2583392"/>
              <a:gd name="connsiteX31" fmla="*/ 2628900 w 5401733"/>
              <a:gd name="connsiteY31" fmla="*/ 2082800 h 2583392"/>
              <a:gd name="connsiteX32" fmla="*/ 2628900 w 5401733"/>
              <a:gd name="connsiteY32" fmla="*/ 2065867 h 2583392"/>
              <a:gd name="connsiteX33" fmla="*/ 2522008 w 5401733"/>
              <a:gd name="connsiteY33" fmla="*/ 2065867 h 2583392"/>
              <a:gd name="connsiteX34" fmla="*/ 2522008 w 5401733"/>
              <a:gd name="connsiteY34" fmla="*/ 2044700 h 2583392"/>
              <a:gd name="connsiteX35" fmla="*/ 2494492 w 5401733"/>
              <a:gd name="connsiteY35" fmla="*/ 2044700 h 2583392"/>
              <a:gd name="connsiteX36" fmla="*/ 2494492 w 5401733"/>
              <a:gd name="connsiteY36" fmla="*/ 2034117 h 2583392"/>
              <a:gd name="connsiteX37" fmla="*/ 2454275 w 5401733"/>
              <a:gd name="connsiteY37" fmla="*/ 2034117 h 2583392"/>
              <a:gd name="connsiteX38" fmla="*/ 2454275 w 5401733"/>
              <a:gd name="connsiteY38" fmla="*/ 2026708 h 2583392"/>
              <a:gd name="connsiteX39" fmla="*/ 2437342 w 5401733"/>
              <a:gd name="connsiteY39" fmla="*/ 2026708 h 2583392"/>
              <a:gd name="connsiteX40" fmla="*/ 2437342 w 5401733"/>
              <a:gd name="connsiteY40" fmla="*/ 2007658 h 2583392"/>
              <a:gd name="connsiteX41" fmla="*/ 2407708 w 5401733"/>
              <a:gd name="connsiteY41" fmla="*/ 2007658 h 2583392"/>
              <a:gd name="connsiteX42" fmla="*/ 2407708 w 5401733"/>
              <a:gd name="connsiteY42" fmla="*/ 1991783 h 2583392"/>
              <a:gd name="connsiteX43" fmla="*/ 2383367 w 5401733"/>
              <a:gd name="connsiteY43" fmla="*/ 1991783 h 2583392"/>
              <a:gd name="connsiteX44" fmla="*/ 2383367 w 5401733"/>
              <a:gd name="connsiteY44" fmla="*/ 1982258 h 2583392"/>
              <a:gd name="connsiteX45" fmla="*/ 2328333 w 5401733"/>
              <a:gd name="connsiteY45" fmla="*/ 1982258 h 2583392"/>
              <a:gd name="connsiteX46" fmla="*/ 2328333 w 5401733"/>
              <a:gd name="connsiteY46" fmla="*/ 1969558 h 2583392"/>
              <a:gd name="connsiteX47" fmla="*/ 2294467 w 5401733"/>
              <a:gd name="connsiteY47" fmla="*/ 1969558 h 2583392"/>
              <a:gd name="connsiteX48" fmla="*/ 2294467 w 5401733"/>
              <a:gd name="connsiteY48" fmla="*/ 1954742 h 2583392"/>
              <a:gd name="connsiteX49" fmla="*/ 2223558 w 5401733"/>
              <a:gd name="connsiteY49" fmla="*/ 1954742 h 2583392"/>
              <a:gd name="connsiteX50" fmla="*/ 2223558 w 5401733"/>
              <a:gd name="connsiteY50" fmla="*/ 1946275 h 2583392"/>
              <a:gd name="connsiteX51" fmla="*/ 2204508 w 5401733"/>
              <a:gd name="connsiteY51" fmla="*/ 1946275 h 2583392"/>
              <a:gd name="connsiteX52" fmla="*/ 2204508 w 5401733"/>
              <a:gd name="connsiteY52" fmla="*/ 1926167 h 2583392"/>
              <a:gd name="connsiteX53" fmla="*/ 2169583 w 5401733"/>
              <a:gd name="connsiteY53" fmla="*/ 1926167 h 2583392"/>
              <a:gd name="connsiteX54" fmla="*/ 2169583 w 5401733"/>
              <a:gd name="connsiteY54" fmla="*/ 1915583 h 2583392"/>
              <a:gd name="connsiteX55" fmla="*/ 2155825 w 5401733"/>
              <a:gd name="connsiteY55" fmla="*/ 1915583 h 2583392"/>
              <a:gd name="connsiteX56" fmla="*/ 2155825 w 5401733"/>
              <a:gd name="connsiteY56" fmla="*/ 1882775 h 2583392"/>
              <a:gd name="connsiteX57" fmla="*/ 2019300 w 5401733"/>
              <a:gd name="connsiteY57" fmla="*/ 1882775 h 2583392"/>
              <a:gd name="connsiteX58" fmla="*/ 2019300 w 5401733"/>
              <a:gd name="connsiteY58" fmla="*/ 1871133 h 2583392"/>
              <a:gd name="connsiteX59" fmla="*/ 1939925 w 5401733"/>
              <a:gd name="connsiteY59" fmla="*/ 1871133 h 2583392"/>
              <a:gd name="connsiteX60" fmla="*/ 1939925 w 5401733"/>
              <a:gd name="connsiteY60" fmla="*/ 1822450 h 2583392"/>
              <a:gd name="connsiteX61" fmla="*/ 1909233 w 5401733"/>
              <a:gd name="connsiteY61" fmla="*/ 1822450 h 2583392"/>
              <a:gd name="connsiteX62" fmla="*/ 1909233 w 5401733"/>
              <a:gd name="connsiteY62" fmla="*/ 1804458 h 2583392"/>
              <a:gd name="connsiteX63" fmla="*/ 1888067 w 5401733"/>
              <a:gd name="connsiteY63" fmla="*/ 1804458 h 2583392"/>
              <a:gd name="connsiteX64" fmla="*/ 1888067 w 5401733"/>
              <a:gd name="connsiteY64" fmla="*/ 1774825 h 2583392"/>
              <a:gd name="connsiteX65" fmla="*/ 1822450 w 5401733"/>
              <a:gd name="connsiteY65" fmla="*/ 1774825 h 2583392"/>
              <a:gd name="connsiteX66" fmla="*/ 1822450 w 5401733"/>
              <a:gd name="connsiteY66" fmla="*/ 1750483 h 2583392"/>
              <a:gd name="connsiteX67" fmla="*/ 1803400 w 5401733"/>
              <a:gd name="connsiteY67" fmla="*/ 1750483 h 2583392"/>
              <a:gd name="connsiteX68" fmla="*/ 1803400 w 5401733"/>
              <a:gd name="connsiteY68" fmla="*/ 1733550 h 2583392"/>
              <a:gd name="connsiteX69" fmla="*/ 1792817 w 5401733"/>
              <a:gd name="connsiteY69" fmla="*/ 1733550 h 2583392"/>
              <a:gd name="connsiteX70" fmla="*/ 1792817 w 5401733"/>
              <a:gd name="connsiteY70" fmla="*/ 1718733 h 2583392"/>
              <a:gd name="connsiteX71" fmla="*/ 1774825 w 5401733"/>
              <a:gd name="connsiteY71" fmla="*/ 1718733 h 2583392"/>
              <a:gd name="connsiteX72" fmla="*/ 1774825 w 5401733"/>
              <a:gd name="connsiteY72" fmla="*/ 1699683 h 2583392"/>
              <a:gd name="connsiteX73" fmla="*/ 1738842 w 5401733"/>
              <a:gd name="connsiteY73" fmla="*/ 1699683 h 2583392"/>
              <a:gd name="connsiteX74" fmla="*/ 1738842 w 5401733"/>
              <a:gd name="connsiteY74" fmla="*/ 1688042 h 2583392"/>
              <a:gd name="connsiteX75" fmla="*/ 1707092 w 5401733"/>
              <a:gd name="connsiteY75" fmla="*/ 1688042 h 2583392"/>
              <a:gd name="connsiteX76" fmla="*/ 1707092 w 5401733"/>
              <a:gd name="connsiteY76" fmla="*/ 1675342 h 2583392"/>
              <a:gd name="connsiteX77" fmla="*/ 1686983 w 5401733"/>
              <a:gd name="connsiteY77" fmla="*/ 1675342 h 2583392"/>
              <a:gd name="connsiteX78" fmla="*/ 1686983 w 5401733"/>
              <a:gd name="connsiteY78" fmla="*/ 1652058 h 2583392"/>
              <a:gd name="connsiteX79" fmla="*/ 1672167 w 5401733"/>
              <a:gd name="connsiteY79" fmla="*/ 1652058 h 2583392"/>
              <a:gd name="connsiteX80" fmla="*/ 1672167 w 5401733"/>
              <a:gd name="connsiteY80" fmla="*/ 1618192 h 2583392"/>
              <a:gd name="connsiteX81" fmla="*/ 1609725 w 5401733"/>
              <a:gd name="connsiteY81" fmla="*/ 1618192 h 2583392"/>
              <a:gd name="connsiteX82" fmla="*/ 1609725 w 5401733"/>
              <a:gd name="connsiteY82" fmla="*/ 1599142 h 2583392"/>
              <a:gd name="connsiteX83" fmla="*/ 1535642 w 5401733"/>
              <a:gd name="connsiteY83" fmla="*/ 1599142 h 2583392"/>
              <a:gd name="connsiteX84" fmla="*/ 1535642 w 5401733"/>
              <a:gd name="connsiteY84" fmla="*/ 1577975 h 2583392"/>
              <a:gd name="connsiteX85" fmla="*/ 1521883 w 5401733"/>
              <a:gd name="connsiteY85" fmla="*/ 1577975 h 2583392"/>
              <a:gd name="connsiteX86" fmla="*/ 1521883 w 5401733"/>
              <a:gd name="connsiteY86" fmla="*/ 1564217 h 2583392"/>
              <a:gd name="connsiteX87" fmla="*/ 1503892 w 5401733"/>
              <a:gd name="connsiteY87" fmla="*/ 1564217 h 2583392"/>
              <a:gd name="connsiteX88" fmla="*/ 1503892 w 5401733"/>
              <a:gd name="connsiteY88" fmla="*/ 1536700 h 2583392"/>
              <a:gd name="connsiteX89" fmla="*/ 1497542 w 5401733"/>
              <a:gd name="connsiteY89" fmla="*/ 1536700 h 2583392"/>
              <a:gd name="connsiteX90" fmla="*/ 1497542 w 5401733"/>
              <a:gd name="connsiteY90" fmla="*/ 1514475 h 2583392"/>
              <a:gd name="connsiteX91" fmla="*/ 1480608 w 5401733"/>
              <a:gd name="connsiteY91" fmla="*/ 1514475 h 2583392"/>
              <a:gd name="connsiteX92" fmla="*/ 1480608 w 5401733"/>
              <a:gd name="connsiteY92" fmla="*/ 1492250 h 2583392"/>
              <a:gd name="connsiteX93" fmla="*/ 1458383 w 5401733"/>
              <a:gd name="connsiteY93" fmla="*/ 1492250 h 2583392"/>
              <a:gd name="connsiteX94" fmla="*/ 1458383 w 5401733"/>
              <a:gd name="connsiteY94" fmla="*/ 1481667 h 2583392"/>
              <a:gd name="connsiteX95" fmla="*/ 1408642 w 5401733"/>
              <a:gd name="connsiteY95" fmla="*/ 1481667 h 2583392"/>
              <a:gd name="connsiteX96" fmla="*/ 1408642 w 5401733"/>
              <a:gd name="connsiteY96" fmla="*/ 1448858 h 2583392"/>
              <a:gd name="connsiteX97" fmla="*/ 1391708 w 5401733"/>
              <a:gd name="connsiteY97" fmla="*/ 1448858 h 2583392"/>
              <a:gd name="connsiteX98" fmla="*/ 1391708 w 5401733"/>
              <a:gd name="connsiteY98" fmla="*/ 1431925 h 2583392"/>
              <a:gd name="connsiteX99" fmla="*/ 1368425 w 5401733"/>
              <a:gd name="connsiteY99" fmla="*/ 1431925 h 2583392"/>
              <a:gd name="connsiteX100" fmla="*/ 1368425 w 5401733"/>
              <a:gd name="connsiteY100" fmla="*/ 1418167 h 2583392"/>
              <a:gd name="connsiteX101" fmla="*/ 1350433 w 5401733"/>
              <a:gd name="connsiteY101" fmla="*/ 1418167 h 2583392"/>
              <a:gd name="connsiteX102" fmla="*/ 1350433 w 5401733"/>
              <a:gd name="connsiteY102" fmla="*/ 1401233 h 2583392"/>
              <a:gd name="connsiteX103" fmla="*/ 1339850 w 5401733"/>
              <a:gd name="connsiteY103" fmla="*/ 1401233 h 2583392"/>
              <a:gd name="connsiteX104" fmla="*/ 1339850 w 5401733"/>
              <a:gd name="connsiteY104" fmla="*/ 1386417 h 2583392"/>
              <a:gd name="connsiteX105" fmla="*/ 1317625 w 5401733"/>
              <a:gd name="connsiteY105" fmla="*/ 1386417 h 2583392"/>
              <a:gd name="connsiteX106" fmla="*/ 1317625 w 5401733"/>
              <a:gd name="connsiteY106" fmla="*/ 1363133 h 2583392"/>
              <a:gd name="connsiteX107" fmla="*/ 1303867 w 5401733"/>
              <a:gd name="connsiteY107" fmla="*/ 1363133 h 2583392"/>
              <a:gd name="connsiteX108" fmla="*/ 1303867 w 5401733"/>
              <a:gd name="connsiteY108" fmla="*/ 1349375 h 2583392"/>
              <a:gd name="connsiteX109" fmla="*/ 1270000 w 5401733"/>
              <a:gd name="connsiteY109" fmla="*/ 1349375 h 2583392"/>
              <a:gd name="connsiteX110" fmla="*/ 1270000 w 5401733"/>
              <a:gd name="connsiteY110" fmla="*/ 1336675 h 2583392"/>
              <a:gd name="connsiteX111" fmla="*/ 1260475 w 5401733"/>
              <a:gd name="connsiteY111" fmla="*/ 1336675 h 2583392"/>
              <a:gd name="connsiteX112" fmla="*/ 1260475 w 5401733"/>
              <a:gd name="connsiteY112" fmla="*/ 1316567 h 2583392"/>
              <a:gd name="connsiteX113" fmla="*/ 1242483 w 5401733"/>
              <a:gd name="connsiteY113" fmla="*/ 1316567 h 2583392"/>
              <a:gd name="connsiteX114" fmla="*/ 1242483 w 5401733"/>
              <a:gd name="connsiteY114" fmla="*/ 1299633 h 2583392"/>
              <a:gd name="connsiteX115" fmla="*/ 1212850 w 5401733"/>
              <a:gd name="connsiteY115" fmla="*/ 1299633 h 2583392"/>
              <a:gd name="connsiteX116" fmla="*/ 1212850 w 5401733"/>
              <a:gd name="connsiteY116" fmla="*/ 1285875 h 2583392"/>
              <a:gd name="connsiteX117" fmla="*/ 1190625 w 5401733"/>
              <a:gd name="connsiteY117" fmla="*/ 1285875 h 2583392"/>
              <a:gd name="connsiteX118" fmla="*/ 1190625 w 5401733"/>
              <a:gd name="connsiteY118" fmla="*/ 1271058 h 2583392"/>
              <a:gd name="connsiteX119" fmla="*/ 1171575 w 5401733"/>
              <a:gd name="connsiteY119" fmla="*/ 1271058 h 2583392"/>
              <a:gd name="connsiteX120" fmla="*/ 1171575 w 5401733"/>
              <a:gd name="connsiteY120" fmla="*/ 1260475 h 2583392"/>
              <a:gd name="connsiteX121" fmla="*/ 1145117 w 5401733"/>
              <a:gd name="connsiteY121" fmla="*/ 1260475 h 2583392"/>
              <a:gd name="connsiteX122" fmla="*/ 1145117 w 5401733"/>
              <a:gd name="connsiteY122" fmla="*/ 1246717 h 2583392"/>
              <a:gd name="connsiteX123" fmla="*/ 1126067 w 5401733"/>
              <a:gd name="connsiteY123" fmla="*/ 1246717 h 2583392"/>
              <a:gd name="connsiteX124" fmla="*/ 1126067 w 5401733"/>
              <a:gd name="connsiteY124" fmla="*/ 1217083 h 2583392"/>
              <a:gd name="connsiteX125" fmla="*/ 1107017 w 5401733"/>
              <a:gd name="connsiteY125" fmla="*/ 1217083 h 2583392"/>
              <a:gd name="connsiteX126" fmla="*/ 1107017 w 5401733"/>
              <a:gd name="connsiteY126" fmla="*/ 1194858 h 2583392"/>
              <a:gd name="connsiteX127" fmla="*/ 1069975 w 5401733"/>
              <a:gd name="connsiteY127" fmla="*/ 1194858 h 2583392"/>
              <a:gd name="connsiteX128" fmla="*/ 1069975 w 5401733"/>
              <a:gd name="connsiteY128" fmla="*/ 1174750 h 2583392"/>
              <a:gd name="connsiteX129" fmla="*/ 1056217 w 5401733"/>
              <a:gd name="connsiteY129" fmla="*/ 1174750 h 2583392"/>
              <a:gd name="connsiteX130" fmla="*/ 1056217 w 5401733"/>
              <a:gd name="connsiteY130" fmla="*/ 1141942 h 2583392"/>
              <a:gd name="connsiteX131" fmla="*/ 1022350 w 5401733"/>
              <a:gd name="connsiteY131" fmla="*/ 1141942 h 2583392"/>
              <a:gd name="connsiteX132" fmla="*/ 1022350 w 5401733"/>
              <a:gd name="connsiteY132" fmla="*/ 1108075 h 2583392"/>
              <a:gd name="connsiteX133" fmla="*/ 1006475 w 5401733"/>
              <a:gd name="connsiteY133" fmla="*/ 1108075 h 2583392"/>
              <a:gd name="connsiteX134" fmla="*/ 1006475 w 5401733"/>
              <a:gd name="connsiteY134" fmla="*/ 1083733 h 2583392"/>
              <a:gd name="connsiteX135" fmla="*/ 987425 w 5401733"/>
              <a:gd name="connsiteY135" fmla="*/ 1083733 h 2583392"/>
              <a:gd name="connsiteX136" fmla="*/ 987425 w 5401733"/>
              <a:gd name="connsiteY136" fmla="*/ 1071033 h 2583392"/>
              <a:gd name="connsiteX137" fmla="*/ 971550 w 5401733"/>
              <a:gd name="connsiteY137" fmla="*/ 1071033 h 2583392"/>
              <a:gd name="connsiteX138" fmla="*/ 971550 w 5401733"/>
              <a:gd name="connsiteY138" fmla="*/ 1054100 h 2583392"/>
              <a:gd name="connsiteX139" fmla="*/ 960967 w 5401733"/>
              <a:gd name="connsiteY139" fmla="*/ 1043517 h 2583392"/>
              <a:gd name="connsiteX140" fmla="*/ 960967 w 5401733"/>
              <a:gd name="connsiteY140" fmla="*/ 1022350 h 2583392"/>
              <a:gd name="connsiteX141" fmla="*/ 946150 w 5401733"/>
              <a:gd name="connsiteY141" fmla="*/ 1022350 h 2583392"/>
              <a:gd name="connsiteX142" fmla="*/ 946150 w 5401733"/>
              <a:gd name="connsiteY142" fmla="*/ 1003300 h 2583392"/>
              <a:gd name="connsiteX143" fmla="*/ 927100 w 5401733"/>
              <a:gd name="connsiteY143" fmla="*/ 1003300 h 2583392"/>
              <a:gd name="connsiteX144" fmla="*/ 927100 w 5401733"/>
              <a:gd name="connsiteY144" fmla="*/ 989542 h 2583392"/>
              <a:gd name="connsiteX145" fmla="*/ 905933 w 5401733"/>
              <a:gd name="connsiteY145" fmla="*/ 989542 h 2583392"/>
              <a:gd name="connsiteX146" fmla="*/ 905933 w 5401733"/>
              <a:gd name="connsiteY146" fmla="*/ 950383 h 2583392"/>
              <a:gd name="connsiteX147" fmla="*/ 881592 w 5401733"/>
              <a:gd name="connsiteY147" fmla="*/ 950383 h 2583392"/>
              <a:gd name="connsiteX148" fmla="*/ 881592 w 5401733"/>
              <a:gd name="connsiteY148" fmla="*/ 921808 h 2583392"/>
              <a:gd name="connsiteX149" fmla="*/ 871008 w 5401733"/>
              <a:gd name="connsiteY149" fmla="*/ 921808 h 2583392"/>
              <a:gd name="connsiteX150" fmla="*/ 871008 w 5401733"/>
              <a:gd name="connsiteY150" fmla="*/ 902758 h 2583392"/>
              <a:gd name="connsiteX151" fmla="*/ 830792 w 5401733"/>
              <a:gd name="connsiteY151" fmla="*/ 902758 h 2583392"/>
              <a:gd name="connsiteX152" fmla="*/ 830792 w 5401733"/>
              <a:gd name="connsiteY152" fmla="*/ 891117 h 2583392"/>
              <a:gd name="connsiteX153" fmla="*/ 819150 w 5401733"/>
              <a:gd name="connsiteY153" fmla="*/ 891117 h 2583392"/>
              <a:gd name="connsiteX154" fmla="*/ 819150 w 5401733"/>
              <a:gd name="connsiteY154" fmla="*/ 868892 h 2583392"/>
              <a:gd name="connsiteX155" fmla="*/ 809625 w 5401733"/>
              <a:gd name="connsiteY155" fmla="*/ 868892 h 2583392"/>
              <a:gd name="connsiteX156" fmla="*/ 809625 w 5401733"/>
              <a:gd name="connsiteY156" fmla="*/ 842433 h 2583392"/>
              <a:gd name="connsiteX157" fmla="*/ 804333 w 5401733"/>
              <a:gd name="connsiteY157" fmla="*/ 842433 h 2583392"/>
              <a:gd name="connsiteX158" fmla="*/ 804333 w 5401733"/>
              <a:gd name="connsiteY158" fmla="*/ 820208 h 2583392"/>
              <a:gd name="connsiteX159" fmla="*/ 783167 w 5401733"/>
              <a:gd name="connsiteY159" fmla="*/ 820208 h 2583392"/>
              <a:gd name="connsiteX160" fmla="*/ 783167 w 5401733"/>
              <a:gd name="connsiteY160" fmla="*/ 805392 h 2583392"/>
              <a:gd name="connsiteX161" fmla="*/ 745067 w 5401733"/>
              <a:gd name="connsiteY161" fmla="*/ 805392 h 2583392"/>
              <a:gd name="connsiteX162" fmla="*/ 745067 w 5401733"/>
              <a:gd name="connsiteY162" fmla="*/ 781050 h 2583392"/>
              <a:gd name="connsiteX163" fmla="*/ 715433 w 5401733"/>
              <a:gd name="connsiteY163" fmla="*/ 781050 h 2583392"/>
              <a:gd name="connsiteX164" fmla="*/ 715433 w 5401733"/>
              <a:gd name="connsiteY164" fmla="*/ 732367 h 2583392"/>
              <a:gd name="connsiteX165" fmla="*/ 699558 w 5401733"/>
              <a:gd name="connsiteY165" fmla="*/ 732367 h 2583392"/>
              <a:gd name="connsiteX166" fmla="*/ 699558 w 5401733"/>
              <a:gd name="connsiteY166" fmla="*/ 716492 h 2583392"/>
              <a:gd name="connsiteX167" fmla="*/ 684742 w 5401733"/>
              <a:gd name="connsiteY167" fmla="*/ 716492 h 2583392"/>
              <a:gd name="connsiteX168" fmla="*/ 684742 w 5401733"/>
              <a:gd name="connsiteY168" fmla="*/ 661458 h 2583392"/>
              <a:gd name="connsiteX169" fmla="*/ 664633 w 5401733"/>
              <a:gd name="connsiteY169" fmla="*/ 661458 h 2583392"/>
              <a:gd name="connsiteX170" fmla="*/ 664633 w 5401733"/>
              <a:gd name="connsiteY170" fmla="*/ 643467 h 2583392"/>
              <a:gd name="connsiteX171" fmla="*/ 654050 w 5401733"/>
              <a:gd name="connsiteY171" fmla="*/ 643467 h 2583392"/>
              <a:gd name="connsiteX172" fmla="*/ 654050 w 5401733"/>
              <a:gd name="connsiteY172" fmla="*/ 607483 h 2583392"/>
              <a:gd name="connsiteX173" fmla="*/ 640292 w 5401733"/>
              <a:gd name="connsiteY173" fmla="*/ 607483 h 2583392"/>
              <a:gd name="connsiteX174" fmla="*/ 640292 w 5401733"/>
              <a:gd name="connsiteY174" fmla="*/ 581025 h 2583392"/>
              <a:gd name="connsiteX175" fmla="*/ 623358 w 5401733"/>
              <a:gd name="connsiteY175" fmla="*/ 581025 h 2583392"/>
              <a:gd name="connsiteX176" fmla="*/ 623358 w 5401733"/>
              <a:gd name="connsiteY176" fmla="*/ 552450 h 2583392"/>
              <a:gd name="connsiteX177" fmla="*/ 581025 w 5401733"/>
              <a:gd name="connsiteY177" fmla="*/ 552450 h 2583392"/>
              <a:gd name="connsiteX178" fmla="*/ 581025 w 5401733"/>
              <a:gd name="connsiteY178" fmla="*/ 533400 h 2583392"/>
              <a:gd name="connsiteX179" fmla="*/ 572558 w 5401733"/>
              <a:gd name="connsiteY179" fmla="*/ 533400 h 2583392"/>
              <a:gd name="connsiteX180" fmla="*/ 572558 w 5401733"/>
              <a:gd name="connsiteY180" fmla="*/ 513292 h 2583392"/>
              <a:gd name="connsiteX181" fmla="*/ 558800 w 5401733"/>
              <a:gd name="connsiteY181" fmla="*/ 513292 h 2583392"/>
              <a:gd name="connsiteX182" fmla="*/ 558800 w 5401733"/>
              <a:gd name="connsiteY182" fmla="*/ 496358 h 2583392"/>
              <a:gd name="connsiteX183" fmla="*/ 543983 w 5401733"/>
              <a:gd name="connsiteY183" fmla="*/ 496358 h 2583392"/>
              <a:gd name="connsiteX184" fmla="*/ 543983 w 5401733"/>
              <a:gd name="connsiteY184" fmla="*/ 486833 h 2583392"/>
              <a:gd name="connsiteX185" fmla="*/ 522817 w 5401733"/>
              <a:gd name="connsiteY185" fmla="*/ 486833 h 2583392"/>
              <a:gd name="connsiteX186" fmla="*/ 522817 w 5401733"/>
              <a:gd name="connsiteY186" fmla="*/ 472017 h 2583392"/>
              <a:gd name="connsiteX187" fmla="*/ 512233 w 5401733"/>
              <a:gd name="connsiteY187" fmla="*/ 472017 h 2583392"/>
              <a:gd name="connsiteX188" fmla="*/ 512233 w 5401733"/>
              <a:gd name="connsiteY188" fmla="*/ 452967 h 2583392"/>
              <a:gd name="connsiteX189" fmla="*/ 500592 w 5401733"/>
              <a:gd name="connsiteY189" fmla="*/ 452967 h 2583392"/>
              <a:gd name="connsiteX190" fmla="*/ 500592 w 5401733"/>
              <a:gd name="connsiteY190" fmla="*/ 437092 h 2583392"/>
              <a:gd name="connsiteX191" fmla="*/ 488950 w 5401733"/>
              <a:gd name="connsiteY191" fmla="*/ 437092 h 2583392"/>
              <a:gd name="connsiteX192" fmla="*/ 488950 w 5401733"/>
              <a:gd name="connsiteY192" fmla="*/ 403225 h 2583392"/>
              <a:gd name="connsiteX193" fmla="*/ 463550 w 5401733"/>
              <a:gd name="connsiteY193" fmla="*/ 403225 h 2583392"/>
              <a:gd name="connsiteX194" fmla="*/ 463550 w 5401733"/>
              <a:gd name="connsiteY194" fmla="*/ 366183 h 2583392"/>
              <a:gd name="connsiteX195" fmla="*/ 437092 w 5401733"/>
              <a:gd name="connsiteY195" fmla="*/ 366183 h 2583392"/>
              <a:gd name="connsiteX196" fmla="*/ 437092 w 5401733"/>
              <a:gd name="connsiteY196" fmla="*/ 337608 h 2583392"/>
              <a:gd name="connsiteX197" fmla="*/ 426508 w 5401733"/>
              <a:gd name="connsiteY197" fmla="*/ 337608 h 2583392"/>
              <a:gd name="connsiteX198" fmla="*/ 426508 w 5401733"/>
              <a:gd name="connsiteY198" fmla="*/ 324908 h 2583392"/>
              <a:gd name="connsiteX199" fmla="*/ 412750 w 5401733"/>
              <a:gd name="connsiteY199" fmla="*/ 324908 h 2583392"/>
              <a:gd name="connsiteX200" fmla="*/ 412750 w 5401733"/>
              <a:gd name="connsiteY200" fmla="*/ 298450 h 2583392"/>
              <a:gd name="connsiteX201" fmla="*/ 393700 w 5401733"/>
              <a:gd name="connsiteY201" fmla="*/ 298450 h 2583392"/>
              <a:gd name="connsiteX202" fmla="*/ 393700 w 5401733"/>
              <a:gd name="connsiteY202" fmla="*/ 276225 h 2583392"/>
              <a:gd name="connsiteX203" fmla="*/ 387350 w 5401733"/>
              <a:gd name="connsiteY203" fmla="*/ 276225 h 2583392"/>
              <a:gd name="connsiteX204" fmla="*/ 387350 w 5401733"/>
              <a:gd name="connsiteY204" fmla="*/ 259292 h 2583392"/>
              <a:gd name="connsiteX205" fmla="*/ 367242 w 5401733"/>
              <a:gd name="connsiteY205" fmla="*/ 259292 h 2583392"/>
              <a:gd name="connsiteX206" fmla="*/ 367242 w 5401733"/>
              <a:gd name="connsiteY206" fmla="*/ 221192 h 2583392"/>
              <a:gd name="connsiteX207" fmla="*/ 357717 w 5401733"/>
              <a:gd name="connsiteY207" fmla="*/ 221192 h 2583392"/>
              <a:gd name="connsiteX208" fmla="*/ 357717 w 5401733"/>
              <a:gd name="connsiteY208" fmla="*/ 182033 h 2583392"/>
              <a:gd name="connsiteX209" fmla="*/ 327025 w 5401733"/>
              <a:gd name="connsiteY209" fmla="*/ 182033 h 2583392"/>
              <a:gd name="connsiteX210" fmla="*/ 327025 w 5401733"/>
              <a:gd name="connsiteY210" fmla="*/ 166158 h 2583392"/>
              <a:gd name="connsiteX211" fmla="*/ 304800 w 5401733"/>
              <a:gd name="connsiteY211" fmla="*/ 166158 h 2583392"/>
              <a:gd name="connsiteX212" fmla="*/ 304800 w 5401733"/>
              <a:gd name="connsiteY212" fmla="*/ 155575 h 2583392"/>
              <a:gd name="connsiteX213" fmla="*/ 292100 w 5401733"/>
              <a:gd name="connsiteY213" fmla="*/ 155575 h 2583392"/>
              <a:gd name="connsiteX214" fmla="*/ 292100 w 5401733"/>
              <a:gd name="connsiteY214" fmla="*/ 139700 h 2583392"/>
              <a:gd name="connsiteX215" fmla="*/ 279400 w 5401733"/>
              <a:gd name="connsiteY215" fmla="*/ 139700 h 2583392"/>
              <a:gd name="connsiteX216" fmla="*/ 279400 w 5401733"/>
              <a:gd name="connsiteY216" fmla="*/ 104775 h 2583392"/>
              <a:gd name="connsiteX217" fmla="*/ 251883 w 5401733"/>
              <a:gd name="connsiteY217" fmla="*/ 104775 h 2583392"/>
              <a:gd name="connsiteX218" fmla="*/ 251883 w 5401733"/>
              <a:gd name="connsiteY218" fmla="*/ 91017 h 2583392"/>
              <a:gd name="connsiteX219" fmla="*/ 226483 w 5401733"/>
              <a:gd name="connsiteY219" fmla="*/ 91017 h 2583392"/>
              <a:gd name="connsiteX220" fmla="*/ 226483 w 5401733"/>
              <a:gd name="connsiteY220" fmla="*/ 73025 h 2583392"/>
              <a:gd name="connsiteX221" fmla="*/ 170392 w 5401733"/>
              <a:gd name="connsiteY221" fmla="*/ 73025 h 2583392"/>
              <a:gd name="connsiteX222" fmla="*/ 170392 w 5401733"/>
              <a:gd name="connsiteY222" fmla="*/ 55033 h 2583392"/>
              <a:gd name="connsiteX223" fmla="*/ 118533 w 5401733"/>
              <a:gd name="connsiteY223" fmla="*/ 55033 h 2583392"/>
              <a:gd name="connsiteX224" fmla="*/ 118533 w 5401733"/>
              <a:gd name="connsiteY224" fmla="*/ 43392 h 2583392"/>
              <a:gd name="connsiteX225" fmla="*/ 101600 w 5401733"/>
              <a:gd name="connsiteY225" fmla="*/ 43392 h 2583392"/>
              <a:gd name="connsiteX226" fmla="*/ 101600 w 5401733"/>
              <a:gd name="connsiteY226" fmla="*/ 16933 h 2583392"/>
              <a:gd name="connsiteX227" fmla="*/ 85725 w 5401733"/>
              <a:gd name="connsiteY227" fmla="*/ 16933 h 2583392"/>
              <a:gd name="connsiteX228" fmla="*/ 85725 w 5401733"/>
              <a:gd name="connsiteY228" fmla="*/ 0 h 2583392"/>
              <a:gd name="connsiteX229" fmla="*/ 0 w 5401733"/>
              <a:gd name="connsiteY229" fmla="*/ 0 h 258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5401733" h="2583392">
                <a:moveTo>
                  <a:pt x="5401733" y="2583392"/>
                </a:moveTo>
                <a:lnTo>
                  <a:pt x="4314825" y="2583392"/>
                </a:lnTo>
                <a:lnTo>
                  <a:pt x="4314825" y="2529417"/>
                </a:lnTo>
                <a:lnTo>
                  <a:pt x="4141258" y="2529417"/>
                </a:lnTo>
                <a:lnTo>
                  <a:pt x="4141258" y="2474383"/>
                </a:lnTo>
                <a:lnTo>
                  <a:pt x="4072467" y="2474383"/>
                </a:lnTo>
                <a:lnTo>
                  <a:pt x="4072467" y="2435225"/>
                </a:lnTo>
                <a:lnTo>
                  <a:pt x="4002617" y="2435225"/>
                </a:lnTo>
                <a:lnTo>
                  <a:pt x="4002617" y="2396067"/>
                </a:lnTo>
                <a:lnTo>
                  <a:pt x="3885142" y="2396067"/>
                </a:lnTo>
                <a:lnTo>
                  <a:pt x="3885142" y="2354792"/>
                </a:lnTo>
                <a:lnTo>
                  <a:pt x="3802592" y="2354792"/>
                </a:lnTo>
                <a:lnTo>
                  <a:pt x="3802592" y="2313517"/>
                </a:lnTo>
                <a:lnTo>
                  <a:pt x="3678767" y="2313517"/>
                </a:lnTo>
                <a:lnTo>
                  <a:pt x="3678767" y="2278592"/>
                </a:lnTo>
                <a:lnTo>
                  <a:pt x="3500967" y="2278592"/>
                </a:lnTo>
                <a:lnTo>
                  <a:pt x="3500967" y="2241550"/>
                </a:lnTo>
                <a:lnTo>
                  <a:pt x="3471333" y="2241550"/>
                </a:lnTo>
                <a:lnTo>
                  <a:pt x="3471333" y="2208742"/>
                </a:lnTo>
                <a:lnTo>
                  <a:pt x="3215217" y="2208742"/>
                </a:lnTo>
                <a:lnTo>
                  <a:pt x="3215217" y="2184400"/>
                </a:lnTo>
                <a:lnTo>
                  <a:pt x="3076575" y="2184400"/>
                </a:lnTo>
                <a:lnTo>
                  <a:pt x="3076575" y="2164292"/>
                </a:lnTo>
                <a:lnTo>
                  <a:pt x="2906183" y="2164292"/>
                </a:lnTo>
                <a:lnTo>
                  <a:pt x="2906183" y="2141008"/>
                </a:lnTo>
                <a:lnTo>
                  <a:pt x="2880783" y="2141008"/>
                </a:lnTo>
                <a:lnTo>
                  <a:pt x="2880783" y="2119842"/>
                </a:lnTo>
                <a:lnTo>
                  <a:pt x="2786592" y="2119842"/>
                </a:lnTo>
                <a:lnTo>
                  <a:pt x="2786592" y="2105025"/>
                </a:lnTo>
                <a:lnTo>
                  <a:pt x="2725208" y="2105025"/>
                </a:lnTo>
                <a:lnTo>
                  <a:pt x="2725208" y="2082800"/>
                </a:lnTo>
                <a:lnTo>
                  <a:pt x="2628900" y="2082800"/>
                </a:lnTo>
                <a:lnTo>
                  <a:pt x="2628900" y="2065867"/>
                </a:lnTo>
                <a:lnTo>
                  <a:pt x="2522008" y="2065867"/>
                </a:lnTo>
                <a:lnTo>
                  <a:pt x="2522008" y="2044700"/>
                </a:lnTo>
                <a:lnTo>
                  <a:pt x="2494492" y="2044700"/>
                </a:lnTo>
                <a:lnTo>
                  <a:pt x="2494492" y="2034117"/>
                </a:lnTo>
                <a:lnTo>
                  <a:pt x="2454275" y="2034117"/>
                </a:lnTo>
                <a:lnTo>
                  <a:pt x="2454275" y="2026708"/>
                </a:lnTo>
                <a:lnTo>
                  <a:pt x="2437342" y="2026708"/>
                </a:lnTo>
                <a:lnTo>
                  <a:pt x="2437342" y="2007658"/>
                </a:lnTo>
                <a:lnTo>
                  <a:pt x="2407708" y="2007658"/>
                </a:lnTo>
                <a:lnTo>
                  <a:pt x="2407708" y="1991783"/>
                </a:lnTo>
                <a:lnTo>
                  <a:pt x="2383367" y="1991783"/>
                </a:lnTo>
                <a:lnTo>
                  <a:pt x="2383367" y="1982258"/>
                </a:lnTo>
                <a:lnTo>
                  <a:pt x="2328333" y="1982258"/>
                </a:lnTo>
                <a:lnTo>
                  <a:pt x="2328333" y="1969558"/>
                </a:lnTo>
                <a:lnTo>
                  <a:pt x="2294467" y="1969558"/>
                </a:lnTo>
                <a:lnTo>
                  <a:pt x="2294467" y="1954742"/>
                </a:lnTo>
                <a:lnTo>
                  <a:pt x="2223558" y="1954742"/>
                </a:lnTo>
                <a:lnTo>
                  <a:pt x="2223558" y="1946275"/>
                </a:lnTo>
                <a:lnTo>
                  <a:pt x="2204508" y="1946275"/>
                </a:lnTo>
                <a:lnTo>
                  <a:pt x="2204508" y="1926167"/>
                </a:lnTo>
                <a:lnTo>
                  <a:pt x="2169583" y="1926167"/>
                </a:lnTo>
                <a:lnTo>
                  <a:pt x="2169583" y="1915583"/>
                </a:lnTo>
                <a:lnTo>
                  <a:pt x="2155825" y="1915583"/>
                </a:lnTo>
                <a:lnTo>
                  <a:pt x="2155825" y="1882775"/>
                </a:lnTo>
                <a:lnTo>
                  <a:pt x="2019300" y="1882775"/>
                </a:lnTo>
                <a:lnTo>
                  <a:pt x="2019300" y="1871133"/>
                </a:lnTo>
                <a:lnTo>
                  <a:pt x="1939925" y="1871133"/>
                </a:lnTo>
                <a:lnTo>
                  <a:pt x="1939925" y="1822450"/>
                </a:lnTo>
                <a:lnTo>
                  <a:pt x="1909233" y="1822450"/>
                </a:lnTo>
                <a:lnTo>
                  <a:pt x="1909233" y="1804458"/>
                </a:lnTo>
                <a:lnTo>
                  <a:pt x="1888067" y="1804458"/>
                </a:lnTo>
                <a:lnTo>
                  <a:pt x="1888067" y="1774825"/>
                </a:lnTo>
                <a:lnTo>
                  <a:pt x="1822450" y="1774825"/>
                </a:lnTo>
                <a:lnTo>
                  <a:pt x="1822450" y="1750483"/>
                </a:lnTo>
                <a:lnTo>
                  <a:pt x="1803400" y="1750483"/>
                </a:lnTo>
                <a:lnTo>
                  <a:pt x="1803400" y="1733550"/>
                </a:lnTo>
                <a:lnTo>
                  <a:pt x="1792817" y="1733550"/>
                </a:lnTo>
                <a:lnTo>
                  <a:pt x="1792817" y="1718733"/>
                </a:lnTo>
                <a:lnTo>
                  <a:pt x="1774825" y="1718733"/>
                </a:lnTo>
                <a:lnTo>
                  <a:pt x="1774825" y="1699683"/>
                </a:lnTo>
                <a:lnTo>
                  <a:pt x="1738842" y="1699683"/>
                </a:lnTo>
                <a:lnTo>
                  <a:pt x="1738842" y="1688042"/>
                </a:lnTo>
                <a:lnTo>
                  <a:pt x="1707092" y="1688042"/>
                </a:lnTo>
                <a:lnTo>
                  <a:pt x="1707092" y="1675342"/>
                </a:lnTo>
                <a:lnTo>
                  <a:pt x="1686983" y="1675342"/>
                </a:lnTo>
                <a:lnTo>
                  <a:pt x="1686983" y="1652058"/>
                </a:lnTo>
                <a:lnTo>
                  <a:pt x="1672167" y="1652058"/>
                </a:lnTo>
                <a:lnTo>
                  <a:pt x="1672167" y="1618192"/>
                </a:lnTo>
                <a:lnTo>
                  <a:pt x="1609725" y="1618192"/>
                </a:lnTo>
                <a:lnTo>
                  <a:pt x="1609725" y="1599142"/>
                </a:lnTo>
                <a:lnTo>
                  <a:pt x="1535642" y="1599142"/>
                </a:lnTo>
                <a:lnTo>
                  <a:pt x="1535642" y="1577975"/>
                </a:lnTo>
                <a:lnTo>
                  <a:pt x="1521883" y="1577975"/>
                </a:lnTo>
                <a:lnTo>
                  <a:pt x="1521883" y="1564217"/>
                </a:lnTo>
                <a:lnTo>
                  <a:pt x="1503892" y="1564217"/>
                </a:lnTo>
                <a:lnTo>
                  <a:pt x="1503892" y="1536700"/>
                </a:lnTo>
                <a:lnTo>
                  <a:pt x="1497542" y="1536700"/>
                </a:lnTo>
                <a:lnTo>
                  <a:pt x="1497542" y="1514475"/>
                </a:lnTo>
                <a:lnTo>
                  <a:pt x="1480608" y="1514475"/>
                </a:lnTo>
                <a:lnTo>
                  <a:pt x="1480608" y="1492250"/>
                </a:lnTo>
                <a:lnTo>
                  <a:pt x="1458383" y="1492250"/>
                </a:lnTo>
                <a:lnTo>
                  <a:pt x="1458383" y="1481667"/>
                </a:lnTo>
                <a:lnTo>
                  <a:pt x="1408642" y="1481667"/>
                </a:lnTo>
                <a:lnTo>
                  <a:pt x="1408642" y="1448858"/>
                </a:lnTo>
                <a:lnTo>
                  <a:pt x="1391708" y="1448858"/>
                </a:lnTo>
                <a:lnTo>
                  <a:pt x="1391708" y="1431925"/>
                </a:lnTo>
                <a:lnTo>
                  <a:pt x="1368425" y="1431925"/>
                </a:lnTo>
                <a:lnTo>
                  <a:pt x="1368425" y="1418167"/>
                </a:lnTo>
                <a:lnTo>
                  <a:pt x="1350433" y="1418167"/>
                </a:lnTo>
                <a:lnTo>
                  <a:pt x="1350433" y="1401233"/>
                </a:lnTo>
                <a:lnTo>
                  <a:pt x="1339850" y="1401233"/>
                </a:lnTo>
                <a:lnTo>
                  <a:pt x="1339850" y="1386417"/>
                </a:lnTo>
                <a:lnTo>
                  <a:pt x="1317625" y="1386417"/>
                </a:lnTo>
                <a:lnTo>
                  <a:pt x="1317625" y="1363133"/>
                </a:lnTo>
                <a:lnTo>
                  <a:pt x="1303867" y="1363133"/>
                </a:lnTo>
                <a:lnTo>
                  <a:pt x="1303867" y="1349375"/>
                </a:lnTo>
                <a:lnTo>
                  <a:pt x="1270000" y="1349375"/>
                </a:lnTo>
                <a:lnTo>
                  <a:pt x="1270000" y="1336675"/>
                </a:lnTo>
                <a:lnTo>
                  <a:pt x="1260475" y="1336675"/>
                </a:lnTo>
                <a:lnTo>
                  <a:pt x="1260475" y="1316567"/>
                </a:lnTo>
                <a:lnTo>
                  <a:pt x="1242483" y="1316567"/>
                </a:lnTo>
                <a:lnTo>
                  <a:pt x="1242483" y="1299633"/>
                </a:lnTo>
                <a:lnTo>
                  <a:pt x="1212850" y="1299633"/>
                </a:lnTo>
                <a:lnTo>
                  <a:pt x="1212850" y="1285875"/>
                </a:lnTo>
                <a:lnTo>
                  <a:pt x="1190625" y="1285875"/>
                </a:lnTo>
                <a:lnTo>
                  <a:pt x="1190625" y="1271058"/>
                </a:lnTo>
                <a:lnTo>
                  <a:pt x="1171575" y="1271058"/>
                </a:lnTo>
                <a:lnTo>
                  <a:pt x="1171575" y="1260475"/>
                </a:lnTo>
                <a:lnTo>
                  <a:pt x="1145117" y="1260475"/>
                </a:lnTo>
                <a:lnTo>
                  <a:pt x="1145117" y="1246717"/>
                </a:lnTo>
                <a:lnTo>
                  <a:pt x="1126067" y="1246717"/>
                </a:lnTo>
                <a:lnTo>
                  <a:pt x="1126067" y="1217083"/>
                </a:lnTo>
                <a:lnTo>
                  <a:pt x="1107017" y="1217083"/>
                </a:lnTo>
                <a:lnTo>
                  <a:pt x="1107017" y="1194858"/>
                </a:lnTo>
                <a:lnTo>
                  <a:pt x="1069975" y="1194858"/>
                </a:lnTo>
                <a:lnTo>
                  <a:pt x="1069975" y="1174750"/>
                </a:lnTo>
                <a:lnTo>
                  <a:pt x="1056217" y="1174750"/>
                </a:lnTo>
                <a:lnTo>
                  <a:pt x="1056217" y="1141942"/>
                </a:lnTo>
                <a:lnTo>
                  <a:pt x="1022350" y="1141942"/>
                </a:lnTo>
                <a:lnTo>
                  <a:pt x="1022350" y="1108075"/>
                </a:lnTo>
                <a:lnTo>
                  <a:pt x="1006475" y="1108075"/>
                </a:lnTo>
                <a:lnTo>
                  <a:pt x="1006475" y="1083733"/>
                </a:lnTo>
                <a:lnTo>
                  <a:pt x="987425" y="1083733"/>
                </a:lnTo>
                <a:lnTo>
                  <a:pt x="987425" y="1071033"/>
                </a:lnTo>
                <a:lnTo>
                  <a:pt x="971550" y="1071033"/>
                </a:lnTo>
                <a:lnTo>
                  <a:pt x="971550" y="1054100"/>
                </a:lnTo>
                <a:lnTo>
                  <a:pt x="960967" y="1043517"/>
                </a:lnTo>
                <a:lnTo>
                  <a:pt x="960967" y="1022350"/>
                </a:lnTo>
                <a:lnTo>
                  <a:pt x="946150" y="1022350"/>
                </a:lnTo>
                <a:lnTo>
                  <a:pt x="946150" y="1003300"/>
                </a:lnTo>
                <a:lnTo>
                  <a:pt x="927100" y="1003300"/>
                </a:lnTo>
                <a:lnTo>
                  <a:pt x="927100" y="989542"/>
                </a:lnTo>
                <a:lnTo>
                  <a:pt x="905933" y="989542"/>
                </a:lnTo>
                <a:lnTo>
                  <a:pt x="905933" y="950383"/>
                </a:lnTo>
                <a:lnTo>
                  <a:pt x="881592" y="950383"/>
                </a:lnTo>
                <a:lnTo>
                  <a:pt x="881592" y="921808"/>
                </a:lnTo>
                <a:lnTo>
                  <a:pt x="871008" y="921808"/>
                </a:lnTo>
                <a:lnTo>
                  <a:pt x="871008" y="902758"/>
                </a:lnTo>
                <a:lnTo>
                  <a:pt x="830792" y="902758"/>
                </a:lnTo>
                <a:lnTo>
                  <a:pt x="830792" y="891117"/>
                </a:lnTo>
                <a:lnTo>
                  <a:pt x="819150" y="891117"/>
                </a:lnTo>
                <a:lnTo>
                  <a:pt x="819150" y="868892"/>
                </a:lnTo>
                <a:lnTo>
                  <a:pt x="809625" y="868892"/>
                </a:lnTo>
                <a:lnTo>
                  <a:pt x="809625" y="842433"/>
                </a:lnTo>
                <a:lnTo>
                  <a:pt x="804333" y="842433"/>
                </a:lnTo>
                <a:lnTo>
                  <a:pt x="804333" y="820208"/>
                </a:lnTo>
                <a:lnTo>
                  <a:pt x="783167" y="820208"/>
                </a:lnTo>
                <a:lnTo>
                  <a:pt x="783167" y="805392"/>
                </a:lnTo>
                <a:lnTo>
                  <a:pt x="745067" y="805392"/>
                </a:lnTo>
                <a:lnTo>
                  <a:pt x="745067" y="781050"/>
                </a:lnTo>
                <a:lnTo>
                  <a:pt x="715433" y="781050"/>
                </a:lnTo>
                <a:lnTo>
                  <a:pt x="715433" y="732367"/>
                </a:lnTo>
                <a:lnTo>
                  <a:pt x="699558" y="732367"/>
                </a:lnTo>
                <a:lnTo>
                  <a:pt x="699558" y="716492"/>
                </a:lnTo>
                <a:lnTo>
                  <a:pt x="684742" y="716492"/>
                </a:lnTo>
                <a:lnTo>
                  <a:pt x="684742" y="661458"/>
                </a:lnTo>
                <a:lnTo>
                  <a:pt x="664633" y="661458"/>
                </a:lnTo>
                <a:lnTo>
                  <a:pt x="664633" y="643467"/>
                </a:lnTo>
                <a:lnTo>
                  <a:pt x="654050" y="643467"/>
                </a:lnTo>
                <a:lnTo>
                  <a:pt x="654050" y="607483"/>
                </a:lnTo>
                <a:lnTo>
                  <a:pt x="640292" y="607483"/>
                </a:lnTo>
                <a:lnTo>
                  <a:pt x="640292" y="581025"/>
                </a:lnTo>
                <a:lnTo>
                  <a:pt x="623358" y="581025"/>
                </a:lnTo>
                <a:lnTo>
                  <a:pt x="623358" y="552450"/>
                </a:lnTo>
                <a:lnTo>
                  <a:pt x="581025" y="552450"/>
                </a:lnTo>
                <a:lnTo>
                  <a:pt x="581025" y="533400"/>
                </a:lnTo>
                <a:lnTo>
                  <a:pt x="572558" y="533400"/>
                </a:lnTo>
                <a:lnTo>
                  <a:pt x="572558" y="513292"/>
                </a:lnTo>
                <a:lnTo>
                  <a:pt x="558800" y="513292"/>
                </a:lnTo>
                <a:lnTo>
                  <a:pt x="558800" y="496358"/>
                </a:lnTo>
                <a:lnTo>
                  <a:pt x="543983" y="496358"/>
                </a:lnTo>
                <a:lnTo>
                  <a:pt x="543983" y="486833"/>
                </a:lnTo>
                <a:lnTo>
                  <a:pt x="522817" y="486833"/>
                </a:lnTo>
                <a:lnTo>
                  <a:pt x="522817" y="472017"/>
                </a:lnTo>
                <a:lnTo>
                  <a:pt x="512233" y="472017"/>
                </a:lnTo>
                <a:lnTo>
                  <a:pt x="512233" y="452967"/>
                </a:lnTo>
                <a:lnTo>
                  <a:pt x="500592" y="452967"/>
                </a:lnTo>
                <a:lnTo>
                  <a:pt x="500592" y="437092"/>
                </a:lnTo>
                <a:lnTo>
                  <a:pt x="488950" y="437092"/>
                </a:lnTo>
                <a:lnTo>
                  <a:pt x="488950" y="403225"/>
                </a:lnTo>
                <a:lnTo>
                  <a:pt x="463550" y="403225"/>
                </a:lnTo>
                <a:lnTo>
                  <a:pt x="463550" y="366183"/>
                </a:lnTo>
                <a:lnTo>
                  <a:pt x="437092" y="366183"/>
                </a:lnTo>
                <a:lnTo>
                  <a:pt x="437092" y="337608"/>
                </a:lnTo>
                <a:lnTo>
                  <a:pt x="426508" y="337608"/>
                </a:lnTo>
                <a:lnTo>
                  <a:pt x="426508" y="324908"/>
                </a:lnTo>
                <a:lnTo>
                  <a:pt x="412750" y="324908"/>
                </a:lnTo>
                <a:lnTo>
                  <a:pt x="412750" y="298450"/>
                </a:lnTo>
                <a:lnTo>
                  <a:pt x="393700" y="298450"/>
                </a:lnTo>
                <a:lnTo>
                  <a:pt x="393700" y="276225"/>
                </a:lnTo>
                <a:lnTo>
                  <a:pt x="387350" y="276225"/>
                </a:lnTo>
                <a:lnTo>
                  <a:pt x="387350" y="259292"/>
                </a:lnTo>
                <a:lnTo>
                  <a:pt x="367242" y="259292"/>
                </a:lnTo>
                <a:lnTo>
                  <a:pt x="367242" y="221192"/>
                </a:lnTo>
                <a:lnTo>
                  <a:pt x="357717" y="221192"/>
                </a:lnTo>
                <a:lnTo>
                  <a:pt x="357717" y="182033"/>
                </a:lnTo>
                <a:lnTo>
                  <a:pt x="327025" y="182033"/>
                </a:lnTo>
                <a:lnTo>
                  <a:pt x="327025" y="166158"/>
                </a:lnTo>
                <a:lnTo>
                  <a:pt x="304800" y="166158"/>
                </a:lnTo>
                <a:lnTo>
                  <a:pt x="304800" y="155575"/>
                </a:lnTo>
                <a:lnTo>
                  <a:pt x="292100" y="155575"/>
                </a:lnTo>
                <a:lnTo>
                  <a:pt x="292100" y="139700"/>
                </a:lnTo>
                <a:lnTo>
                  <a:pt x="279400" y="139700"/>
                </a:lnTo>
                <a:lnTo>
                  <a:pt x="279400" y="104775"/>
                </a:lnTo>
                <a:lnTo>
                  <a:pt x="251883" y="104775"/>
                </a:lnTo>
                <a:lnTo>
                  <a:pt x="251883" y="91017"/>
                </a:lnTo>
                <a:lnTo>
                  <a:pt x="226483" y="91017"/>
                </a:lnTo>
                <a:lnTo>
                  <a:pt x="226483" y="73025"/>
                </a:lnTo>
                <a:lnTo>
                  <a:pt x="170392" y="73025"/>
                </a:lnTo>
                <a:lnTo>
                  <a:pt x="170392" y="55033"/>
                </a:lnTo>
                <a:lnTo>
                  <a:pt x="118533" y="55033"/>
                </a:lnTo>
                <a:lnTo>
                  <a:pt x="118533" y="43392"/>
                </a:lnTo>
                <a:lnTo>
                  <a:pt x="101600" y="43392"/>
                </a:lnTo>
                <a:lnTo>
                  <a:pt x="101600" y="16933"/>
                </a:lnTo>
                <a:lnTo>
                  <a:pt x="85725" y="16933"/>
                </a:lnTo>
                <a:lnTo>
                  <a:pt x="85725" y="0"/>
                </a:lnTo>
                <a:lnTo>
                  <a:pt x="0" y="0"/>
                </a:lnTo>
              </a:path>
            </a:pathLst>
          </a:custGeom>
          <a:noFill/>
          <a:ln w="28575">
            <a:solidFill>
              <a:schemeClr val="accent3"/>
            </a:solidFill>
            <a:miter lim="800000"/>
            <a:headEnd/>
            <a:tailEnd/>
          </a:ln>
        </p:spPr>
        <p:txBody>
          <a:bodyPr rtlCol="0" anchor="ctr"/>
          <a:lstStyle/>
          <a:p>
            <a:pPr algn="ctr"/>
            <a:endParaRPr lang="en-US" dirty="0"/>
          </a:p>
        </p:txBody>
      </p:sp>
      <p:grpSp>
        <p:nvGrpSpPr>
          <p:cNvPr id="155" name="Group 154">
            <a:extLst>
              <a:ext uri="{FF2B5EF4-FFF2-40B4-BE49-F238E27FC236}">
                <a16:creationId xmlns:a16="http://schemas.microsoft.com/office/drawing/2014/main" id="{5B9E30BD-8439-849A-9ED4-0DA695756F39}"/>
              </a:ext>
            </a:extLst>
          </p:cNvPr>
          <p:cNvGrpSpPr/>
          <p:nvPr/>
        </p:nvGrpSpPr>
        <p:grpSpPr>
          <a:xfrm>
            <a:off x="6535208" y="2787650"/>
            <a:ext cx="5428192" cy="2636308"/>
            <a:chOff x="6535208" y="2787650"/>
            <a:chExt cx="5428192" cy="2636308"/>
          </a:xfrm>
        </p:grpSpPr>
        <p:sp>
          <p:nvSpPr>
            <p:cNvPr id="153" name="Freeform: Shape 152">
              <a:extLst>
                <a:ext uri="{FF2B5EF4-FFF2-40B4-BE49-F238E27FC236}">
                  <a16:creationId xmlns:a16="http://schemas.microsoft.com/office/drawing/2014/main" id="{90D6CEA1-C5A2-20AB-EB39-2A6199278A62}"/>
                </a:ext>
              </a:extLst>
            </p:cNvPr>
            <p:cNvSpPr/>
            <p:nvPr/>
          </p:nvSpPr>
          <p:spPr bwMode="auto">
            <a:xfrm>
              <a:off x="8506883" y="4146550"/>
              <a:ext cx="3456517" cy="1277408"/>
            </a:xfrm>
            <a:custGeom>
              <a:avLst/>
              <a:gdLst>
                <a:gd name="connsiteX0" fmla="*/ 3456517 w 3456517"/>
                <a:gd name="connsiteY0" fmla="*/ 1277408 h 1277408"/>
                <a:gd name="connsiteX1" fmla="*/ 2817284 w 3456517"/>
                <a:gd name="connsiteY1" fmla="*/ 1277408 h 1277408"/>
                <a:gd name="connsiteX2" fmla="*/ 2817284 w 3456517"/>
                <a:gd name="connsiteY2" fmla="*/ 1216025 h 1277408"/>
                <a:gd name="connsiteX3" fmla="*/ 2754842 w 3456517"/>
                <a:gd name="connsiteY3" fmla="*/ 1216025 h 1277408"/>
                <a:gd name="connsiteX4" fmla="*/ 2754842 w 3456517"/>
                <a:gd name="connsiteY4" fmla="*/ 1154642 h 1277408"/>
                <a:gd name="connsiteX5" fmla="*/ 2562225 w 3456517"/>
                <a:gd name="connsiteY5" fmla="*/ 1154642 h 1277408"/>
                <a:gd name="connsiteX6" fmla="*/ 2562225 w 3456517"/>
                <a:gd name="connsiteY6" fmla="*/ 1112308 h 1277408"/>
                <a:gd name="connsiteX7" fmla="*/ 2433109 w 3456517"/>
                <a:gd name="connsiteY7" fmla="*/ 1112308 h 1277408"/>
                <a:gd name="connsiteX8" fmla="*/ 2433109 w 3456517"/>
                <a:gd name="connsiteY8" fmla="*/ 1080558 h 1277408"/>
                <a:gd name="connsiteX9" fmla="*/ 2334684 w 3456517"/>
                <a:gd name="connsiteY9" fmla="*/ 1080558 h 1277408"/>
                <a:gd name="connsiteX10" fmla="*/ 2334684 w 3456517"/>
                <a:gd name="connsiteY10" fmla="*/ 1046692 h 1277408"/>
                <a:gd name="connsiteX11" fmla="*/ 2196042 w 3456517"/>
                <a:gd name="connsiteY11" fmla="*/ 1046692 h 1277408"/>
                <a:gd name="connsiteX12" fmla="*/ 2196042 w 3456517"/>
                <a:gd name="connsiteY12" fmla="*/ 1019175 h 1277408"/>
                <a:gd name="connsiteX13" fmla="*/ 2157942 w 3456517"/>
                <a:gd name="connsiteY13" fmla="*/ 1019175 h 1277408"/>
                <a:gd name="connsiteX14" fmla="*/ 2157942 w 3456517"/>
                <a:gd name="connsiteY14" fmla="*/ 994833 h 1277408"/>
                <a:gd name="connsiteX15" fmla="*/ 2071159 w 3456517"/>
                <a:gd name="connsiteY15" fmla="*/ 994833 h 1277408"/>
                <a:gd name="connsiteX16" fmla="*/ 2071159 w 3456517"/>
                <a:gd name="connsiteY16" fmla="*/ 968375 h 1277408"/>
                <a:gd name="connsiteX17" fmla="*/ 2009775 w 3456517"/>
                <a:gd name="connsiteY17" fmla="*/ 968375 h 1277408"/>
                <a:gd name="connsiteX18" fmla="*/ 2009775 w 3456517"/>
                <a:gd name="connsiteY18" fmla="*/ 946150 h 1277408"/>
                <a:gd name="connsiteX19" fmla="*/ 1940984 w 3456517"/>
                <a:gd name="connsiteY19" fmla="*/ 946150 h 1277408"/>
                <a:gd name="connsiteX20" fmla="*/ 1940984 w 3456517"/>
                <a:gd name="connsiteY20" fmla="*/ 922867 h 1277408"/>
                <a:gd name="connsiteX21" fmla="*/ 1893359 w 3456517"/>
                <a:gd name="connsiteY21" fmla="*/ 922867 h 1277408"/>
                <a:gd name="connsiteX22" fmla="*/ 1893359 w 3456517"/>
                <a:gd name="connsiteY22" fmla="*/ 882650 h 1277408"/>
                <a:gd name="connsiteX23" fmla="*/ 1801284 w 3456517"/>
                <a:gd name="connsiteY23" fmla="*/ 882650 h 1277408"/>
                <a:gd name="connsiteX24" fmla="*/ 1801284 w 3456517"/>
                <a:gd name="connsiteY24" fmla="*/ 862542 h 1277408"/>
                <a:gd name="connsiteX25" fmla="*/ 1776942 w 3456517"/>
                <a:gd name="connsiteY25" fmla="*/ 862542 h 1277408"/>
                <a:gd name="connsiteX26" fmla="*/ 1776942 w 3456517"/>
                <a:gd name="connsiteY26" fmla="*/ 846667 h 1277408"/>
                <a:gd name="connsiteX27" fmla="*/ 1740959 w 3456517"/>
                <a:gd name="connsiteY27" fmla="*/ 846667 h 1277408"/>
                <a:gd name="connsiteX28" fmla="*/ 1740959 w 3456517"/>
                <a:gd name="connsiteY28" fmla="*/ 833967 h 1277408"/>
                <a:gd name="connsiteX29" fmla="*/ 1677459 w 3456517"/>
                <a:gd name="connsiteY29" fmla="*/ 833967 h 1277408"/>
                <a:gd name="connsiteX30" fmla="*/ 1677459 w 3456517"/>
                <a:gd name="connsiteY30" fmla="*/ 818092 h 1277408"/>
                <a:gd name="connsiteX31" fmla="*/ 1623484 w 3456517"/>
                <a:gd name="connsiteY31" fmla="*/ 818092 h 1277408"/>
                <a:gd name="connsiteX32" fmla="*/ 1623484 w 3456517"/>
                <a:gd name="connsiteY32" fmla="*/ 806450 h 1277408"/>
                <a:gd name="connsiteX33" fmla="*/ 1593850 w 3456517"/>
                <a:gd name="connsiteY33" fmla="*/ 806450 h 1277408"/>
                <a:gd name="connsiteX34" fmla="*/ 1593850 w 3456517"/>
                <a:gd name="connsiteY34" fmla="*/ 792692 h 1277408"/>
                <a:gd name="connsiteX35" fmla="*/ 1576917 w 3456517"/>
                <a:gd name="connsiteY35" fmla="*/ 792692 h 1277408"/>
                <a:gd name="connsiteX36" fmla="*/ 1576917 w 3456517"/>
                <a:gd name="connsiteY36" fmla="*/ 774700 h 1277408"/>
                <a:gd name="connsiteX37" fmla="*/ 1561042 w 3456517"/>
                <a:gd name="connsiteY37" fmla="*/ 774700 h 1277408"/>
                <a:gd name="connsiteX38" fmla="*/ 1540934 w 3456517"/>
                <a:gd name="connsiteY38" fmla="*/ 774700 h 1277408"/>
                <a:gd name="connsiteX39" fmla="*/ 1540934 w 3456517"/>
                <a:gd name="connsiteY39" fmla="*/ 738717 h 1277408"/>
                <a:gd name="connsiteX40" fmla="*/ 1519767 w 3456517"/>
                <a:gd name="connsiteY40" fmla="*/ 738717 h 1277408"/>
                <a:gd name="connsiteX41" fmla="*/ 1519767 w 3456517"/>
                <a:gd name="connsiteY41" fmla="*/ 728133 h 1277408"/>
                <a:gd name="connsiteX42" fmla="*/ 1498600 w 3456517"/>
                <a:gd name="connsiteY42" fmla="*/ 728133 h 1277408"/>
                <a:gd name="connsiteX43" fmla="*/ 1498600 w 3456517"/>
                <a:gd name="connsiteY43" fmla="*/ 718608 h 1277408"/>
                <a:gd name="connsiteX44" fmla="*/ 1474259 w 3456517"/>
                <a:gd name="connsiteY44" fmla="*/ 718608 h 1277408"/>
                <a:gd name="connsiteX45" fmla="*/ 1472142 w 3456517"/>
                <a:gd name="connsiteY45" fmla="*/ 716491 h 1277408"/>
                <a:gd name="connsiteX46" fmla="*/ 1413934 w 3456517"/>
                <a:gd name="connsiteY46" fmla="*/ 716491 h 1277408"/>
                <a:gd name="connsiteX47" fmla="*/ 1413934 w 3456517"/>
                <a:gd name="connsiteY47" fmla="*/ 692150 h 1277408"/>
                <a:gd name="connsiteX48" fmla="*/ 1384300 w 3456517"/>
                <a:gd name="connsiteY48" fmla="*/ 692150 h 1277408"/>
                <a:gd name="connsiteX49" fmla="*/ 1384300 w 3456517"/>
                <a:gd name="connsiteY49" fmla="*/ 673100 h 1277408"/>
                <a:gd name="connsiteX50" fmla="*/ 1368425 w 3456517"/>
                <a:gd name="connsiteY50" fmla="*/ 673100 h 1277408"/>
                <a:gd name="connsiteX51" fmla="*/ 1368425 w 3456517"/>
                <a:gd name="connsiteY51" fmla="*/ 660400 h 1277408"/>
                <a:gd name="connsiteX52" fmla="*/ 1234017 w 3456517"/>
                <a:gd name="connsiteY52" fmla="*/ 660400 h 1277408"/>
                <a:gd name="connsiteX53" fmla="*/ 1234017 w 3456517"/>
                <a:gd name="connsiteY53" fmla="*/ 646642 h 1277408"/>
                <a:gd name="connsiteX54" fmla="*/ 1211792 w 3456517"/>
                <a:gd name="connsiteY54" fmla="*/ 646642 h 1277408"/>
                <a:gd name="connsiteX55" fmla="*/ 1211792 w 3456517"/>
                <a:gd name="connsiteY55" fmla="*/ 626533 h 1277408"/>
                <a:gd name="connsiteX56" fmla="*/ 1185334 w 3456517"/>
                <a:gd name="connsiteY56" fmla="*/ 626533 h 1277408"/>
                <a:gd name="connsiteX57" fmla="*/ 1185334 w 3456517"/>
                <a:gd name="connsiteY57" fmla="*/ 617008 h 1277408"/>
                <a:gd name="connsiteX58" fmla="*/ 1174750 w 3456517"/>
                <a:gd name="connsiteY58" fmla="*/ 617008 h 1277408"/>
                <a:gd name="connsiteX59" fmla="*/ 1169459 w 3456517"/>
                <a:gd name="connsiteY59" fmla="*/ 611717 h 1277408"/>
                <a:gd name="connsiteX60" fmla="*/ 1157817 w 3456517"/>
                <a:gd name="connsiteY60" fmla="*/ 611717 h 1277408"/>
                <a:gd name="connsiteX61" fmla="*/ 1157817 w 3456517"/>
                <a:gd name="connsiteY61" fmla="*/ 595842 h 1277408"/>
                <a:gd name="connsiteX62" fmla="*/ 1145117 w 3456517"/>
                <a:gd name="connsiteY62" fmla="*/ 595842 h 1277408"/>
                <a:gd name="connsiteX63" fmla="*/ 1145117 w 3456517"/>
                <a:gd name="connsiteY63" fmla="*/ 581025 h 1277408"/>
                <a:gd name="connsiteX64" fmla="*/ 1132417 w 3456517"/>
                <a:gd name="connsiteY64" fmla="*/ 581025 h 1277408"/>
                <a:gd name="connsiteX65" fmla="*/ 1132417 w 3456517"/>
                <a:gd name="connsiteY65" fmla="*/ 559858 h 1277408"/>
                <a:gd name="connsiteX66" fmla="*/ 1114425 w 3456517"/>
                <a:gd name="connsiteY66" fmla="*/ 559858 h 1277408"/>
                <a:gd name="connsiteX67" fmla="*/ 1114425 w 3456517"/>
                <a:gd name="connsiteY67" fmla="*/ 543983 h 1277408"/>
                <a:gd name="connsiteX68" fmla="*/ 1086909 w 3456517"/>
                <a:gd name="connsiteY68" fmla="*/ 543983 h 1277408"/>
                <a:gd name="connsiteX69" fmla="*/ 1086909 w 3456517"/>
                <a:gd name="connsiteY69" fmla="*/ 534458 h 1277408"/>
                <a:gd name="connsiteX70" fmla="*/ 988484 w 3456517"/>
                <a:gd name="connsiteY70" fmla="*/ 534458 h 1277408"/>
                <a:gd name="connsiteX71" fmla="*/ 988484 w 3456517"/>
                <a:gd name="connsiteY71" fmla="*/ 515408 h 1277408"/>
                <a:gd name="connsiteX72" fmla="*/ 930275 w 3456517"/>
                <a:gd name="connsiteY72" fmla="*/ 515408 h 1277408"/>
                <a:gd name="connsiteX73" fmla="*/ 930275 w 3456517"/>
                <a:gd name="connsiteY73" fmla="*/ 495300 h 1277408"/>
                <a:gd name="connsiteX74" fmla="*/ 904875 w 3456517"/>
                <a:gd name="connsiteY74" fmla="*/ 495300 h 1277408"/>
                <a:gd name="connsiteX75" fmla="*/ 904875 w 3456517"/>
                <a:gd name="connsiteY75" fmla="*/ 468842 h 1277408"/>
                <a:gd name="connsiteX76" fmla="*/ 893234 w 3456517"/>
                <a:gd name="connsiteY76" fmla="*/ 468842 h 1277408"/>
                <a:gd name="connsiteX77" fmla="*/ 893234 w 3456517"/>
                <a:gd name="connsiteY77" fmla="*/ 454025 h 1277408"/>
                <a:gd name="connsiteX78" fmla="*/ 879475 w 3456517"/>
                <a:gd name="connsiteY78" fmla="*/ 454025 h 1277408"/>
                <a:gd name="connsiteX79" fmla="*/ 879475 w 3456517"/>
                <a:gd name="connsiteY79" fmla="*/ 429683 h 1277408"/>
                <a:gd name="connsiteX80" fmla="*/ 817034 w 3456517"/>
                <a:gd name="connsiteY80" fmla="*/ 429683 h 1277408"/>
                <a:gd name="connsiteX81" fmla="*/ 817034 w 3456517"/>
                <a:gd name="connsiteY81" fmla="*/ 414867 h 1277408"/>
                <a:gd name="connsiteX82" fmla="*/ 800100 w 3456517"/>
                <a:gd name="connsiteY82" fmla="*/ 414867 h 1277408"/>
                <a:gd name="connsiteX83" fmla="*/ 800100 w 3456517"/>
                <a:gd name="connsiteY83" fmla="*/ 398992 h 1277408"/>
                <a:gd name="connsiteX84" fmla="*/ 762000 w 3456517"/>
                <a:gd name="connsiteY84" fmla="*/ 398992 h 1277408"/>
                <a:gd name="connsiteX85" fmla="*/ 762000 w 3456517"/>
                <a:gd name="connsiteY85" fmla="*/ 388408 h 1277408"/>
                <a:gd name="connsiteX86" fmla="*/ 745067 w 3456517"/>
                <a:gd name="connsiteY86" fmla="*/ 388408 h 1277408"/>
                <a:gd name="connsiteX87" fmla="*/ 745067 w 3456517"/>
                <a:gd name="connsiteY87" fmla="*/ 377825 h 1277408"/>
                <a:gd name="connsiteX88" fmla="*/ 666750 w 3456517"/>
                <a:gd name="connsiteY88" fmla="*/ 377825 h 1277408"/>
                <a:gd name="connsiteX89" fmla="*/ 666750 w 3456517"/>
                <a:gd name="connsiteY89" fmla="*/ 360892 h 1277408"/>
                <a:gd name="connsiteX90" fmla="*/ 649817 w 3456517"/>
                <a:gd name="connsiteY90" fmla="*/ 360892 h 1277408"/>
                <a:gd name="connsiteX91" fmla="*/ 649817 w 3456517"/>
                <a:gd name="connsiteY91" fmla="*/ 350308 h 1277408"/>
                <a:gd name="connsiteX92" fmla="*/ 595842 w 3456517"/>
                <a:gd name="connsiteY92" fmla="*/ 350308 h 1277408"/>
                <a:gd name="connsiteX93" fmla="*/ 595842 w 3456517"/>
                <a:gd name="connsiteY93" fmla="*/ 328083 h 1277408"/>
                <a:gd name="connsiteX94" fmla="*/ 584200 w 3456517"/>
                <a:gd name="connsiteY94" fmla="*/ 328083 h 1277408"/>
                <a:gd name="connsiteX95" fmla="*/ 584200 w 3456517"/>
                <a:gd name="connsiteY95" fmla="*/ 314325 h 1277408"/>
                <a:gd name="connsiteX96" fmla="*/ 550334 w 3456517"/>
                <a:gd name="connsiteY96" fmla="*/ 314325 h 1277408"/>
                <a:gd name="connsiteX97" fmla="*/ 550334 w 3456517"/>
                <a:gd name="connsiteY97" fmla="*/ 298450 h 1277408"/>
                <a:gd name="connsiteX98" fmla="*/ 524934 w 3456517"/>
                <a:gd name="connsiteY98" fmla="*/ 298450 h 1277408"/>
                <a:gd name="connsiteX99" fmla="*/ 524934 w 3456517"/>
                <a:gd name="connsiteY99" fmla="*/ 285750 h 1277408"/>
                <a:gd name="connsiteX100" fmla="*/ 490009 w 3456517"/>
                <a:gd name="connsiteY100" fmla="*/ 285750 h 1277408"/>
                <a:gd name="connsiteX101" fmla="*/ 490009 w 3456517"/>
                <a:gd name="connsiteY101" fmla="*/ 275167 h 1277408"/>
                <a:gd name="connsiteX102" fmla="*/ 468842 w 3456517"/>
                <a:gd name="connsiteY102" fmla="*/ 275167 h 1277408"/>
                <a:gd name="connsiteX103" fmla="*/ 468842 w 3456517"/>
                <a:gd name="connsiteY103" fmla="*/ 257175 h 1277408"/>
                <a:gd name="connsiteX104" fmla="*/ 452967 w 3456517"/>
                <a:gd name="connsiteY104" fmla="*/ 257175 h 1277408"/>
                <a:gd name="connsiteX105" fmla="*/ 452967 w 3456517"/>
                <a:gd name="connsiteY105" fmla="*/ 242358 h 1277408"/>
                <a:gd name="connsiteX106" fmla="*/ 413809 w 3456517"/>
                <a:gd name="connsiteY106" fmla="*/ 242358 h 1277408"/>
                <a:gd name="connsiteX107" fmla="*/ 413809 w 3456517"/>
                <a:gd name="connsiteY107" fmla="*/ 229658 h 1277408"/>
                <a:gd name="connsiteX108" fmla="*/ 394759 w 3456517"/>
                <a:gd name="connsiteY108" fmla="*/ 229658 h 1277408"/>
                <a:gd name="connsiteX109" fmla="*/ 394759 w 3456517"/>
                <a:gd name="connsiteY109" fmla="*/ 203200 h 1277408"/>
                <a:gd name="connsiteX110" fmla="*/ 330200 w 3456517"/>
                <a:gd name="connsiteY110" fmla="*/ 203200 h 1277408"/>
                <a:gd name="connsiteX111" fmla="*/ 330200 w 3456517"/>
                <a:gd name="connsiteY111" fmla="*/ 186267 h 1277408"/>
                <a:gd name="connsiteX112" fmla="*/ 314325 w 3456517"/>
                <a:gd name="connsiteY112" fmla="*/ 186267 h 1277408"/>
                <a:gd name="connsiteX113" fmla="*/ 314325 w 3456517"/>
                <a:gd name="connsiteY113" fmla="*/ 170392 h 1277408"/>
                <a:gd name="connsiteX114" fmla="*/ 292100 w 3456517"/>
                <a:gd name="connsiteY114" fmla="*/ 170392 h 1277408"/>
                <a:gd name="connsiteX115" fmla="*/ 292100 w 3456517"/>
                <a:gd name="connsiteY115" fmla="*/ 160867 h 1277408"/>
                <a:gd name="connsiteX116" fmla="*/ 275167 w 3456517"/>
                <a:gd name="connsiteY116" fmla="*/ 160867 h 1277408"/>
                <a:gd name="connsiteX117" fmla="*/ 275167 w 3456517"/>
                <a:gd name="connsiteY117" fmla="*/ 153458 h 1277408"/>
                <a:gd name="connsiteX118" fmla="*/ 261409 w 3456517"/>
                <a:gd name="connsiteY118" fmla="*/ 153458 h 1277408"/>
                <a:gd name="connsiteX119" fmla="*/ 261409 w 3456517"/>
                <a:gd name="connsiteY119" fmla="*/ 143933 h 1277408"/>
                <a:gd name="connsiteX120" fmla="*/ 244475 w 3456517"/>
                <a:gd name="connsiteY120" fmla="*/ 143933 h 1277408"/>
                <a:gd name="connsiteX121" fmla="*/ 244475 w 3456517"/>
                <a:gd name="connsiteY121" fmla="*/ 132292 h 1277408"/>
                <a:gd name="connsiteX122" fmla="*/ 227542 w 3456517"/>
                <a:gd name="connsiteY122" fmla="*/ 132292 h 1277408"/>
                <a:gd name="connsiteX123" fmla="*/ 227542 w 3456517"/>
                <a:gd name="connsiteY123" fmla="*/ 121708 h 1277408"/>
                <a:gd name="connsiteX124" fmla="*/ 205317 w 3456517"/>
                <a:gd name="connsiteY124" fmla="*/ 121708 h 1277408"/>
                <a:gd name="connsiteX125" fmla="*/ 205317 w 3456517"/>
                <a:gd name="connsiteY125" fmla="*/ 96308 h 1277408"/>
                <a:gd name="connsiteX126" fmla="*/ 173567 w 3456517"/>
                <a:gd name="connsiteY126" fmla="*/ 96308 h 1277408"/>
                <a:gd name="connsiteX127" fmla="*/ 173567 w 3456517"/>
                <a:gd name="connsiteY127" fmla="*/ 84667 h 1277408"/>
                <a:gd name="connsiteX128" fmla="*/ 141817 w 3456517"/>
                <a:gd name="connsiteY128" fmla="*/ 84667 h 1277408"/>
                <a:gd name="connsiteX129" fmla="*/ 141817 w 3456517"/>
                <a:gd name="connsiteY129" fmla="*/ 65617 h 1277408"/>
                <a:gd name="connsiteX130" fmla="*/ 118534 w 3456517"/>
                <a:gd name="connsiteY130" fmla="*/ 65617 h 1277408"/>
                <a:gd name="connsiteX131" fmla="*/ 118534 w 3456517"/>
                <a:gd name="connsiteY131" fmla="*/ 51858 h 1277408"/>
                <a:gd name="connsiteX132" fmla="*/ 69850 w 3456517"/>
                <a:gd name="connsiteY132" fmla="*/ 51858 h 1277408"/>
                <a:gd name="connsiteX133" fmla="*/ 69850 w 3456517"/>
                <a:gd name="connsiteY133" fmla="*/ 39158 h 1277408"/>
                <a:gd name="connsiteX134" fmla="*/ 58209 w 3456517"/>
                <a:gd name="connsiteY134" fmla="*/ 39158 h 1277408"/>
                <a:gd name="connsiteX135" fmla="*/ 58209 w 3456517"/>
                <a:gd name="connsiteY135" fmla="*/ 17992 h 1277408"/>
                <a:gd name="connsiteX136" fmla="*/ 45509 w 3456517"/>
                <a:gd name="connsiteY136" fmla="*/ 17992 h 1277408"/>
                <a:gd name="connsiteX137" fmla="*/ 45509 w 3456517"/>
                <a:gd name="connsiteY137" fmla="*/ 0 h 1277408"/>
                <a:gd name="connsiteX138" fmla="*/ 0 w 3456517"/>
                <a:gd name="connsiteY138" fmla="*/ 0 h 127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3456517" h="1277408">
                  <a:moveTo>
                    <a:pt x="3456517" y="1277408"/>
                  </a:moveTo>
                  <a:lnTo>
                    <a:pt x="2817284" y="1277408"/>
                  </a:lnTo>
                  <a:lnTo>
                    <a:pt x="2817284" y="1216025"/>
                  </a:lnTo>
                  <a:lnTo>
                    <a:pt x="2754842" y="1216025"/>
                  </a:lnTo>
                  <a:lnTo>
                    <a:pt x="2754842" y="1154642"/>
                  </a:lnTo>
                  <a:lnTo>
                    <a:pt x="2562225" y="1154642"/>
                  </a:lnTo>
                  <a:lnTo>
                    <a:pt x="2562225" y="1112308"/>
                  </a:lnTo>
                  <a:lnTo>
                    <a:pt x="2433109" y="1112308"/>
                  </a:lnTo>
                  <a:lnTo>
                    <a:pt x="2433109" y="1080558"/>
                  </a:lnTo>
                  <a:lnTo>
                    <a:pt x="2334684" y="1080558"/>
                  </a:lnTo>
                  <a:lnTo>
                    <a:pt x="2334684" y="1046692"/>
                  </a:lnTo>
                  <a:lnTo>
                    <a:pt x="2196042" y="1046692"/>
                  </a:lnTo>
                  <a:lnTo>
                    <a:pt x="2196042" y="1019175"/>
                  </a:lnTo>
                  <a:lnTo>
                    <a:pt x="2157942" y="1019175"/>
                  </a:lnTo>
                  <a:lnTo>
                    <a:pt x="2157942" y="994833"/>
                  </a:lnTo>
                  <a:lnTo>
                    <a:pt x="2071159" y="994833"/>
                  </a:lnTo>
                  <a:lnTo>
                    <a:pt x="2071159" y="968375"/>
                  </a:lnTo>
                  <a:lnTo>
                    <a:pt x="2009775" y="968375"/>
                  </a:lnTo>
                  <a:lnTo>
                    <a:pt x="2009775" y="946150"/>
                  </a:lnTo>
                  <a:lnTo>
                    <a:pt x="1940984" y="946150"/>
                  </a:lnTo>
                  <a:lnTo>
                    <a:pt x="1940984" y="922867"/>
                  </a:lnTo>
                  <a:lnTo>
                    <a:pt x="1893359" y="922867"/>
                  </a:lnTo>
                  <a:lnTo>
                    <a:pt x="1893359" y="882650"/>
                  </a:lnTo>
                  <a:lnTo>
                    <a:pt x="1801284" y="882650"/>
                  </a:lnTo>
                  <a:lnTo>
                    <a:pt x="1801284" y="862542"/>
                  </a:lnTo>
                  <a:lnTo>
                    <a:pt x="1776942" y="862542"/>
                  </a:lnTo>
                  <a:lnTo>
                    <a:pt x="1776942" y="846667"/>
                  </a:lnTo>
                  <a:lnTo>
                    <a:pt x="1740959" y="846667"/>
                  </a:lnTo>
                  <a:lnTo>
                    <a:pt x="1740959" y="833967"/>
                  </a:lnTo>
                  <a:lnTo>
                    <a:pt x="1677459" y="833967"/>
                  </a:lnTo>
                  <a:lnTo>
                    <a:pt x="1677459" y="818092"/>
                  </a:lnTo>
                  <a:lnTo>
                    <a:pt x="1623484" y="818092"/>
                  </a:lnTo>
                  <a:lnTo>
                    <a:pt x="1623484" y="806450"/>
                  </a:lnTo>
                  <a:lnTo>
                    <a:pt x="1593850" y="806450"/>
                  </a:lnTo>
                  <a:lnTo>
                    <a:pt x="1593850" y="792692"/>
                  </a:lnTo>
                  <a:lnTo>
                    <a:pt x="1576917" y="792692"/>
                  </a:lnTo>
                  <a:lnTo>
                    <a:pt x="1576917" y="774700"/>
                  </a:lnTo>
                  <a:lnTo>
                    <a:pt x="1561042" y="774700"/>
                  </a:lnTo>
                  <a:lnTo>
                    <a:pt x="1540934" y="774700"/>
                  </a:lnTo>
                  <a:lnTo>
                    <a:pt x="1540934" y="738717"/>
                  </a:lnTo>
                  <a:lnTo>
                    <a:pt x="1519767" y="738717"/>
                  </a:lnTo>
                  <a:lnTo>
                    <a:pt x="1519767" y="728133"/>
                  </a:lnTo>
                  <a:lnTo>
                    <a:pt x="1498600" y="728133"/>
                  </a:lnTo>
                  <a:lnTo>
                    <a:pt x="1498600" y="718608"/>
                  </a:lnTo>
                  <a:lnTo>
                    <a:pt x="1474259" y="718608"/>
                  </a:lnTo>
                  <a:lnTo>
                    <a:pt x="1472142" y="716491"/>
                  </a:lnTo>
                  <a:lnTo>
                    <a:pt x="1413934" y="716491"/>
                  </a:lnTo>
                  <a:lnTo>
                    <a:pt x="1413934" y="692150"/>
                  </a:lnTo>
                  <a:lnTo>
                    <a:pt x="1384300" y="692150"/>
                  </a:lnTo>
                  <a:lnTo>
                    <a:pt x="1384300" y="673100"/>
                  </a:lnTo>
                  <a:lnTo>
                    <a:pt x="1368425" y="673100"/>
                  </a:lnTo>
                  <a:lnTo>
                    <a:pt x="1368425" y="660400"/>
                  </a:lnTo>
                  <a:lnTo>
                    <a:pt x="1234017" y="660400"/>
                  </a:lnTo>
                  <a:lnTo>
                    <a:pt x="1234017" y="646642"/>
                  </a:lnTo>
                  <a:lnTo>
                    <a:pt x="1211792" y="646642"/>
                  </a:lnTo>
                  <a:lnTo>
                    <a:pt x="1211792" y="626533"/>
                  </a:lnTo>
                  <a:lnTo>
                    <a:pt x="1185334" y="626533"/>
                  </a:lnTo>
                  <a:lnTo>
                    <a:pt x="1185334" y="617008"/>
                  </a:lnTo>
                  <a:lnTo>
                    <a:pt x="1174750" y="617008"/>
                  </a:lnTo>
                  <a:lnTo>
                    <a:pt x="1169459" y="611717"/>
                  </a:lnTo>
                  <a:lnTo>
                    <a:pt x="1157817" y="611717"/>
                  </a:lnTo>
                  <a:lnTo>
                    <a:pt x="1157817" y="595842"/>
                  </a:lnTo>
                  <a:lnTo>
                    <a:pt x="1145117" y="595842"/>
                  </a:lnTo>
                  <a:lnTo>
                    <a:pt x="1145117" y="581025"/>
                  </a:lnTo>
                  <a:lnTo>
                    <a:pt x="1132417" y="581025"/>
                  </a:lnTo>
                  <a:lnTo>
                    <a:pt x="1132417" y="559858"/>
                  </a:lnTo>
                  <a:lnTo>
                    <a:pt x="1114425" y="559858"/>
                  </a:lnTo>
                  <a:lnTo>
                    <a:pt x="1114425" y="543983"/>
                  </a:lnTo>
                  <a:lnTo>
                    <a:pt x="1086909" y="543983"/>
                  </a:lnTo>
                  <a:lnTo>
                    <a:pt x="1086909" y="534458"/>
                  </a:lnTo>
                  <a:lnTo>
                    <a:pt x="988484" y="534458"/>
                  </a:lnTo>
                  <a:lnTo>
                    <a:pt x="988484" y="515408"/>
                  </a:lnTo>
                  <a:lnTo>
                    <a:pt x="930275" y="515408"/>
                  </a:lnTo>
                  <a:lnTo>
                    <a:pt x="930275" y="495300"/>
                  </a:lnTo>
                  <a:lnTo>
                    <a:pt x="904875" y="495300"/>
                  </a:lnTo>
                  <a:lnTo>
                    <a:pt x="904875" y="468842"/>
                  </a:lnTo>
                  <a:lnTo>
                    <a:pt x="893234" y="468842"/>
                  </a:lnTo>
                  <a:lnTo>
                    <a:pt x="893234" y="454025"/>
                  </a:lnTo>
                  <a:lnTo>
                    <a:pt x="879475" y="454025"/>
                  </a:lnTo>
                  <a:lnTo>
                    <a:pt x="879475" y="429683"/>
                  </a:lnTo>
                  <a:lnTo>
                    <a:pt x="817034" y="429683"/>
                  </a:lnTo>
                  <a:lnTo>
                    <a:pt x="817034" y="414867"/>
                  </a:lnTo>
                  <a:lnTo>
                    <a:pt x="800100" y="414867"/>
                  </a:lnTo>
                  <a:lnTo>
                    <a:pt x="800100" y="398992"/>
                  </a:lnTo>
                  <a:lnTo>
                    <a:pt x="762000" y="398992"/>
                  </a:lnTo>
                  <a:lnTo>
                    <a:pt x="762000" y="388408"/>
                  </a:lnTo>
                  <a:lnTo>
                    <a:pt x="745067" y="388408"/>
                  </a:lnTo>
                  <a:lnTo>
                    <a:pt x="745067" y="377825"/>
                  </a:lnTo>
                  <a:lnTo>
                    <a:pt x="666750" y="377825"/>
                  </a:lnTo>
                  <a:lnTo>
                    <a:pt x="666750" y="360892"/>
                  </a:lnTo>
                  <a:lnTo>
                    <a:pt x="649817" y="360892"/>
                  </a:lnTo>
                  <a:lnTo>
                    <a:pt x="649817" y="350308"/>
                  </a:lnTo>
                  <a:lnTo>
                    <a:pt x="595842" y="350308"/>
                  </a:lnTo>
                  <a:lnTo>
                    <a:pt x="595842" y="328083"/>
                  </a:lnTo>
                  <a:lnTo>
                    <a:pt x="584200" y="328083"/>
                  </a:lnTo>
                  <a:lnTo>
                    <a:pt x="584200" y="314325"/>
                  </a:lnTo>
                  <a:lnTo>
                    <a:pt x="550334" y="314325"/>
                  </a:lnTo>
                  <a:lnTo>
                    <a:pt x="550334" y="298450"/>
                  </a:lnTo>
                  <a:lnTo>
                    <a:pt x="524934" y="298450"/>
                  </a:lnTo>
                  <a:lnTo>
                    <a:pt x="524934" y="285750"/>
                  </a:lnTo>
                  <a:lnTo>
                    <a:pt x="490009" y="285750"/>
                  </a:lnTo>
                  <a:lnTo>
                    <a:pt x="490009" y="275167"/>
                  </a:lnTo>
                  <a:lnTo>
                    <a:pt x="468842" y="275167"/>
                  </a:lnTo>
                  <a:lnTo>
                    <a:pt x="468842" y="257175"/>
                  </a:lnTo>
                  <a:lnTo>
                    <a:pt x="452967" y="257175"/>
                  </a:lnTo>
                  <a:lnTo>
                    <a:pt x="452967" y="242358"/>
                  </a:lnTo>
                  <a:lnTo>
                    <a:pt x="413809" y="242358"/>
                  </a:lnTo>
                  <a:lnTo>
                    <a:pt x="413809" y="229658"/>
                  </a:lnTo>
                  <a:lnTo>
                    <a:pt x="394759" y="229658"/>
                  </a:lnTo>
                  <a:lnTo>
                    <a:pt x="394759" y="203200"/>
                  </a:lnTo>
                  <a:lnTo>
                    <a:pt x="330200" y="203200"/>
                  </a:lnTo>
                  <a:lnTo>
                    <a:pt x="330200" y="186267"/>
                  </a:lnTo>
                  <a:lnTo>
                    <a:pt x="314325" y="186267"/>
                  </a:lnTo>
                  <a:lnTo>
                    <a:pt x="314325" y="170392"/>
                  </a:lnTo>
                  <a:lnTo>
                    <a:pt x="292100" y="170392"/>
                  </a:lnTo>
                  <a:lnTo>
                    <a:pt x="292100" y="160867"/>
                  </a:lnTo>
                  <a:lnTo>
                    <a:pt x="275167" y="160867"/>
                  </a:lnTo>
                  <a:lnTo>
                    <a:pt x="275167" y="153458"/>
                  </a:lnTo>
                  <a:lnTo>
                    <a:pt x="261409" y="153458"/>
                  </a:lnTo>
                  <a:lnTo>
                    <a:pt x="261409" y="143933"/>
                  </a:lnTo>
                  <a:lnTo>
                    <a:pt x="244475" y="143933"/>
                  </a:lnTo>
                  <a:lnTo>
                    <a:pt x="244475" y="132292"/>
                  </a:lnTo>
                  <a:lnTo>
                    <a:pt x="227542" y="132292"/>
                  </a:lnTo>
                  <a:lnTo>
                    <a:pt x="227542" y="121708"/>
                  </a:lnTo>
                  <a:lnTo>
                    <a:pt x="205317" y="121708"/>
                  </a:lnTo>
                  <a:lnTo>
                    <a:pt x="205317" y="96308"/>
                  </a:lnTo>
                  <a:lnTo>
                    <a:pt x="173567" y="96308"/>
                  </a:lnTo>
                  <a:lnTo>
                    <a:pt x="173567" y="84667"/>
                  </a:lnTo>
                  <a:lnTo>
                    <a:pt x="141817" y="84667"/>
                  </a:lnTo>
                  <a:lnTo>
                    <a:pt x="141817" y="65617"/>
                  </a:lnTo>
                  <a:lnTo>
                    <a:pt x="118534" y="65617"/>
                  </a:lnTo>
                  <a:lnTo>
                    <a:pt x="118534" y="51858"/>
                  </a:lnTo>
                  <a:lnTo>
                    <a:pt x="69850" y="51858"/>
                  </a:lnTo>
                  <a:lnTo>
                    <a:pt x="69850" y="39158"/>
                  </a:lnTo>
                  <a:lnTo>
                    <a:pt x="58209" y="39158"/>
                  </a:lnTo>
                  <a:lnTo>
                    <a:pt x="58209" y="17992"/>
                  </a:lnTo>
                  <a:lnTo>
                    <a:pt x="45509" y="17992"/>
                  </a:lnTo>
                  <a:lnTo>
                    <a:pt x="45509" y="0"/>
                  </a:lnTo>
                  <a:lnTo>
                    <a:pt x="0" y="0"/>
                  </a:lnTo>
                </a:path>
              </a:pathLst>
            </a:custGeom>
            <a:noFill/>
            <a:ln w="28575">
              <a:solidFill>
                <a:schemeClr val="accent1"/>
              </a:solidFill>
              <a:miter lim="800000"/>
              <a:headEnd/>
              <a:tailEnd/>
            </a:ln>
          </p:spPr>
          <p:txBody>
            <a:bodyPr rtlCol="0" anchor="ctr"/>
            <a:lstStyle/>
            <a:p>
              <a:pPr algn="ctr"/>
              <a:endParaRPr lang="en-US" dirty="0"/>
            </a:p>
          </p:txBody>
        </p:sp>
        <p:sp>
          <p:nvSpPr>
            <p:cNvPr id="154" name="Freeform: Shape 153">
              <a:extLst>
                <a:ext uri="{FF2B5EF4-FFF2-40B4-BE49-F238E27FC236}">
                  <a16:creationId xmlns:a16="http://schemas.microsoft.com/office/drawing/2014/main" id="{5C2A781E-25E3-8689-379A-9A6485A7E96D}"/>
                </a:ext>
              </a:extLst>
            </p:cNvPr>
            <p:cNvSpPr/>
            <p:nvPr/>
          </p:nvSpPr>
          <p:spPr bwMode="auto">
            <a:xfrm>
              <a:off x="6535208" y="2787650"/>
              <a:ext cx="2012950" cy="1356783"/>
            </a:xfrm>
            <a:custGeom>
              <a:avLst/>
              <a:gdLst>
                <a:gd name="connsiteX0" fmla="*/ 2012950 w 2012950"/>
                <a:gd name="connsiteY0" fmla="*/ 1356783 h 1356783"/>
                <a:gd name="connsiteX1" fmla="*/ 1950509 w 2012950"/>
                <a:gd name="connsiteY1" fmla="*/ 1356783 h 1356783"/>
                <a:gd name="connsiteX2" fmla="*/ 1950509 w 2012950"/>
                <a:gd name="connsiteY2" fmla="*/ 1335617 h 1356783"/>
                <a:gd name="connsiteX3" fmla="*/ 1936750 w 2012950"/>
                <a:gd name="connsiteY3" fmla="*/ 1335617 h 1356783"/>
                <a:gd name="connsiteX4" fmla="*/ 1936750 w 2012950"/>
                <a:gd name="connsiteY4" fmla="*/ 1312333 h 1356783"/>
                <a:gd name="connsiteX5" fmla="*/ 1921934 w 2012950"/>
                <a:gd name="connsiteY5" fmla="*/ 1312333 h 1356783"/>
                <a:gd name="connsiteX6" fmla="*/ 1921934 w 2012950"/>
                <a:gd name="connsiteY6" fmla="*/ 1302808 h 1356783"/>
                <a:gd name="connsiteX7" fmla="*/ 1911350 w 2012950"/>
                <a:gd name="connsiteY7" fmla="*/ 1302808 h 1356783"/>
                <a:gd name="connsiteX8" fmla="*/ 1911350 w 2012950"/>
                <a:gd name="connsiteY8" fmla="*/ 1286933 h 1356783"/>
                <a:gd name="connsiteX9" fmla="*/ 1891242 w 2012950"/>
                <a:gd name="connsiteY9" fmla="*/ 1286933 h 1356783"/>
                <a:gd name="connsiteX10" fmla="*/ 1891242 w 2012950"/>
                <a:gd name="connsiteY10" fmla="*/ 1271058 h 1356783"/>
                <a:gd name="connsiteX11" fmla="*/ 1875367 w 2012950"/>
                <a:gd name="connsiteY11" fmla="*/ 1271058 h 1356783"/>
                <a:gd name="connsiteX12" fmla="*/ 1875367 w 2012950"/>
                <a:gd name="connsiteY12" fmla="*/ 1256242 h 1356783"/>
                <a:gd name="connsiteX13" fmla="*/ 1854200 w 2012950"/>
                <a:gd name="connsiteY13" fmla="*/ 1256242 h 1356783"/>
                <a:gd name="connsiteX14" fmla="*/ 1854200 w 2012950"/>
                <a:gd name="connsiteY14" fmla="*/ 1229783 h 1356783"/>
                <a:gd name="connsiteX15" fmla="*/ 1827742 w 2012950"/>
                <a:gd name="connsiteY15" fmla="*/ 1229783 h 1356783"/>
                <a:gd name="connsiteX16" fmla="*/ 1827742 w 2012950"/>
                <a:gd name="connsiteY16" fmla="*/ 1221317 h 1356783"/>
                <a:gd name="connsiteX17" fmla="*/ 1820334 w 2012950"/>
                <a:gd name="connsiteY17" fmla="*/ 1221317 h 1356783"/>
                <a:gd name="connsiteX18" fmla="*/ 1820334 w 2012950"/>
                <a:gd name="connsiteY18" fmla="*/ 1200150 h 1356783"/>
                <a:gd name="connsiteX19" fmla="*/ 1800225 w 2012950"/>
                <a:gd name="connsiteY19" fmla="*/ 1200150 h 1356783"/>
                <a:gd name="connsiteX20" fmla="*/ 1800225 w 2012950"/>
                <a:gd name="connsiteY20" fmla="*/ 1185333 h 1356783"/>
                <a:gd name="connsiteX21" fmla="*/ 1778000 w 2012950"/>
                <a:gd name="connsiteY21" fmla="*/ 1185333 h 1356783"/>
                <a:gd name="connsiteX22" fmla="*/ 1778000 w 2012950"/>
                <a:gd name="connsiteY22" fmla="*/ 1173692 h 1356783"/>
                <a:gd name="connsiteX23" fmla="*/ 1748367 w 2012950"/>
                <a:gd name="connsiteY23" fmla="*/ 1173692 h 1356783"/>
                <a:gd name="connsiteX24" fmla="*/ 1748367 w 2012950"/>
                <a:gd name="connsiteY24" fmla="*/ 1162050 h 1356783"/>
                <a:gd name="connsiteX25" fmla="*/ 1735667 w 2012950"/>
                <a:gd name="connsiteY25" fmla="*/ 1162050 h 1356783"/>
                <a:gd name="connsiteX26" fmla="*/ 1735667 w 2012950"/>
                <a:gd name="connsiteY26" fmla="*/ 1147233 h 1356783"/>
                <a:gd name="connsiteX27" fmla="*/ 1722967 w 2012950"/>
                <a:gd name="connsiteY27" fmla="*/ 1147233 h 1356783"/>
                <a:gd name="connsiteX28" fmla="*/ 1722967 w 2012950"/>
                <a:gd name="connsiteY28" fmla="*/ 1135592 h 1356783"/>
                <a:gd name="connsiteX29" fmla="*/ 1712384 w 2012950"/>
                <a:gd name="connsiteY29" fmla="*/ 1135592 h 1356783"/>
                <a:gd name="connsiteX30" fmla="*/ 1712384 w 2012950"/>
                <a:gd name="connsiteY30" fmla="*/ 1116542 h 1356783"/>
                <a:gd name="connsiteX31" fmla="*/ 1670050 w 2012950"/>
                <a:gd name="connsiteY31" fmla="*/ 1116542 h 1356783"/>
                <a:gd name="connsiteX32" fmla="*/ 1670050 w 2012950"/>
                <a:gd name="connsiteY32" fmla="*/ 1097492 h 1356783"/>
                <a:gd name="connsiteX33" fmla="*/ 1655234 w 2012950"/>
                <a:gd name="connsiteY33" fmla="*/ 1097492 h 1356783"/>
                <a:gd name="connsiteX34" fmla="*/ 1655234 w 2012950"/>
                <a:gd name="connsiteY34" fmla="*/ 1084792 h 1356783"/>
                <a:gd name="connsiteX35" fmla="*/ 1633009 w 2012950"/>
                <a:gd name="connsiteY35" fmla="*/ 1084792 h 1356783"/>
                <a:gd name="connsiteX36" fmla="*/ 1633009 w 2012950"/>
                <a:gd name="connsiteY36" fmla="*/ 1061508 h 1356783"/>
                <a:gd name="connsiteX37" fmla="*/ 1615017 w 2012950"/>
                <a:gd name="connsiteY37" fmla="*/ 1061508 h 1356783"/>
                <a:gd name="connsiteX38" fmla="*/ 1615017 w 2012950"/>
                <a:gd name="connsiteY38" fmla="*/ 1044575 h 1356783"/>
                <a:gd name="connsiteX39" fmla="*/ 1604434 w 2012950"/>
                <a:gd name="connsiteY39" fmla="*/ 1044575 h 1356783"/>
                <a:gd name="connsiteX40" fmla="*/ 1604434 w 2012950"/>
                <a:gd name="connsiteY40" fmla="*/ 1028700 h 1356783"/>
                <a:gd name="connsiteX41" fmla="*/ 1594909 w 2012950"/>
                <a:gd name="connsiteY41" fmla="*/ 1028700 h 1356783"/>
                <a:gd name="connsiteX42" fmla="*/ 1594909 w 2012950"/>
                <a:gd name="connsiteY42" fmla="*/ 1013883 h 1356783"/>
                <a:gd name="connsiteX43" fmla="*/ 1571625 w 2012950"/>
                <a:gd name="connsiteY43" fmla="*/ 1013883 h 1356783"/>
                <a:gd name="connsiteX44" fmla="*/ 1571625 w 2012950"/>
                <a:gd name="connsiteY44" fmla="*/ 1006475 h 1356783"/>
                <a:gd name="connsiteX45" fmla="*/ 1548342 w 2012950"/>
                <a:gd name="connsiteY45" fmla="*/ 1006475 h 1356783"/>
                <a:gd name="connsiteX46" fmla="*/ 1548342 w 2012950"/>
                <a:gd name="connsiteY46" fmla="*/ 986367 h 1356783"/>
                <a:gd name="connsiteX47" fmla="*/ 1529292 w 2012950"/>
                <a:gd name="connsiteY47" fmla="*/ 986367 h 1356783"/>
                <a:gd name="connsiteX48" fmla="*/ 1529292 w 2012950"/>
                <a:gd name="connsiteY48" fmla="*/ 969433 h 1356783"/>
                <a:gd name="connsiteX49" fmla="*/ 1516592 w 2012950"/>
                <a:gd name="connsiteY49" fmla="*/ 969433 h 1356783"/>
                <a:gd name="connsiteX50" fmla="*/ 1516592 w 2012950"/>
                <a:gd name="connsiteY50" fmla="*/ 962025 h 1356783"/>
                <a:gd name="connsiteX51" fmla="*/ 1457325 w 2012950"/>
                <a:gd name="connsiteY51" fmla="*/ 962025 h 1356783"/>
                <a:gd name="connsiteX52" fmla="*/ 1457325 w 2012950"/>
                <a:gd name="connsiteY52" fmla="*/ 947208 h 1356783"/>
                <a:gd name="connsiteX53" fmla="*/ 1443567 w 2012950"/>
                <a:gd name="connsiteY53" fmla="*/ 947208 h 1356783"/>
                <a:gd name="connsiteX54" fmla="*/ 1443567 w 2012950"/>
                <a:gd name="connsiteY54" fmla="*/ 934508 h 1356783"/>
                <a:gd name="connsiteX55" fmla="*/ 1408642 w 2012950"/>
                <a:gd name="connsiteY55" fmla="*/ 934508 h 1356783"/>
                <a:gd name="connsiteX56" fmla="*/ 1408642 w 2012950"/>
                <a:gd name="connsiteY56" fmla="*/ 909108 h 1356783"/>
                <a:gd name="connsiteX57" fmla="*/ 1391709 w 2012950"/>
                <a:gd name="connsiteY57" fmla="*/ 909108 h 1356783"/>
                <a:gd name="connsiteX58" fmla="*/ 1391709 w 2012950"/>
                <a:gd name="connsiteY58" fmla="*/ 894292 h 1356783"/>
                <a:gd name="connsiteX59" fmla="*/ 1373717 w 2012950"/>
                <a:gd name="connsiteY59" fmla="*/ 894292 h 1356783"/>
                <a:gd name="connsiteX60" fmla="*/ 1373717 w 2012950"/>
                <a:gd name="connsiteY60" fmla="*/ 881592 h 1356783"/>
                <a:gd name="connsiteX61" fmla="*/ 1355725 w 2012950"/>
                <a:gd name="connsiteY61" fmla="*/ 881592 h 1356783"/>
                <a:gd name="connsiteX62" fmla="*/ 1355725 w 2012950"/>
                <a:gd name="connsiteY62" fmla="*/ 845608 h 1356783"/>
                <a:gd name="connsiteX63" fmla="*/ 1334559 w 2012950"/>
                <a:gd name="connsiteY63" fmla="*/ 845608 h 1356783"/>
                <a:gd name="connsiteX64" fmla="*/ 1334559 w 2012950"/>
                <a:gd name="connsiteY64" fmla="*/ 835025 h 1356783"/>
                <a:gd name="connsiteX65" fmla="*/ 1316567 w 2012950"/>
                <a:gd name="connsiteY65" fmla="*/ 835025 h 1356783"/>
                <a:gd name="connsiteX66" fmla="*/ 1316567 w 2012950"/>
                <a:gd name="connsiteY66" fmla="*/ 821267 h 1356783"/>
                <a:gd name="connsiteX67" fmla="*/ 1300692 w 2012950"/>
                <a:gd name="connsiteY67" fmla="*/ 821267 h 1356783"/>
                <a:gd name="connsiteX68" fmla="*/ 1300692 w 2012950"/>
                <a:gd name="connsiteY68" fmla="*/ 804333 h 1356783"/>
                <a:gd name="connsiteX69" fmla="*/ 1296459 w 2012950"/>
                <a:gd name="connsiteY69" fmla="*/ 804333 h 1356783"/>
                <a:gd name="connsiteX70" fmla="*/ 1296459 w 2012950"/>
                <a:gd name="connsiteY70" fmla="*/ 789517 h 1356783"/>
                <a:gd name="connsiteX71" fmla="*/ 1282700 w 2012950"/>
                <a:gd name="connsiteY71" fmla="*/ 789517 h 1356783"/>
                <a:gd name="connsiteX72" fmla="*/ 1282700 w 2012950"/>
                <a:gd name="connsiteY72" fmla="*/ 768350 h 1356783"/>
                <a:gd name="connsiteX73" fmla="*/ 1266825 w 2012950"/>
                <a:gd name="connsiteY73" fmla="*/ 768350 h 1356783"/>
                <a:gd name="connsiteX74" fmla="*/ 1266825 w 2012950"/>
                <a:gd name="connsiteY74" fmla="*/ 749300 h 1356783"/>
                <a:gd name="connsiteX75" fmla="*/ 1255184 w 2012950"/>
                <a:gd name="connsiteY75" fmla="*/ 749300 h 1356783"/>
                <a:gd name="connsiteX76" fmla="*/ 1255184 w 2012950"/>
                <a:gd name="connsiteY76" fmla="*/ 735542 h 1356783"/>
                <a:gd name="connsiteX77" fmla="*/ 1232959 w 2012950"/>
                <a:gd name="connsiteY77" fmla="*/ 735542 h 1356783"/>
                <a:gd name="connsiteX78" fmla="*/ 1232959 w 2012950"/>
                <a:gd name="connsiteY78" fmla="*/ 721783 h 1356783"/>
                <a:gd name="connsiteX79" fmla="*/ 1211792 w 2012950"/>
                <a:gd name="connsiteY79" fmla="*/ 721783 h 1356783"/>
                <a:gd name="connsiteX80" fmla="*/ 1211792 w 2012950"/>
                <a:gd name="connsiteY80" fmla="*/ 708025 h 1356783"/>
                <a:gd name="connsiteX81" fmla="*/ 1196975 w 2012950"/>
                <a:gd name="connsiteY81" fmla="*/ 708025 h 1356783"/>
                <a:gd name="connsiteX82" fmla="*/ 1196975 w 2012950"/>
                <a:gd name="connsiteY82" fmla="*/ 691092 h 1356783"/>
                <a:gd name="connsiteX83" fmla="*/ 1184275 w 2012950"/>
                <a:gd name="connsiteY83" fmla="*/ 691092 h 1356783"/>
                <a:gd name="connsiteX84" fmla="*/ 1184275 w 2012950"/>
                <a:gd name="connsiteY84" fmla="*/ 681567 h 1356783"/>
                <a:gd name="connsiteX85" fmla="*/ 1167342 w 2012950"/>
                <a:gd name="connsiteY85" fmla="*/ 681567 h 1356783"/>
                <a:gd name="connsiteX86" fmla="*/ 1167342 w 2012950"/>
                <a:gd name="connsiteY86" fmla="*/ 662517 h 1356783"/>
                <a:gd name="connsiteX87" fmla="*/ 1154642 w 2012950"/>
                <a:gd name="connsiteY87" fmla="*/ 662517 h 1356783"/>
                <a:gd name="connsiteX88" fmla="*/ 1154642 w 2012950"/>
                <a:gd name="connsiteY88" fmla="*/ 643467 h 1356783"/>
                <a:gd name="connsiteX89" fmla="*/ 1141942 w 2012950"/>
                <a:gd name="connsiteY89" fmla="*/ 643467 h 1356783"/>
                <a:gd name="connsiteX90" fmla="*/ 1141942 w 2012950"/>
                <a:gd name="connsiteY90" fmla="*/ 620183 h 1356783"/>
                <a:gd name="connsiteX91" fmla="*/ 1131359 w 2012950"/>
                <a:gd name="connsiteY91" fmla="*/ 620183 h 1356783"/>
                <a:gd name="connsiteX92" fmla="*/ 1131359 w 2012950"/>
                <a:gd name="connsiteY92" fmla="*/ 606425 h 1356783"/>
                <a:gd name="connsiteX93" fmla="*/ 1116542 w 2012950"/>
                <a:gd name="connsiteY93" fmla="*/ 606425 h 1356783"/>
                <a:gd name="connsiteX94" fmla="*/ 1116542 w 2012950"/>
                <a:gd name="connsiteY94" fmla="*/ 584200 h 1356783"/>
                <a:gd name="connsiteX95" fmla="*/ 1098550 w 2012950"/>
                <a:gd name="connsiteY95" fmla="*/ 584200 h 1356783"/>
                <a:gd name="connsiteX96" fmla="*/ 1098550 w 2012950"/>
                <a:gd name="connsiteY96" fmla="*/ 574675 h 1356783"/>
                <a:gd name="connsiteX97" fmla="*/ 1087967 w 2012950"/>
                <a:gd name="connsiteY97" fmla="*/ 574675 h 1356783"/>
                <a:gd name="connsiteX98" fmla="*/ 1087967 w 2012950"/>
                <a:gd name="connsiteY98" fmla="*/ 553508 h 1356783"/>
                <a:gd name="connsiteX99" fmla="*/ 1068917 w 2012950"/>
                <a:gd name="connsiteY99" fmla="*/ 553508 h 1356783"/>
                <a:gd name="connsiteX100" fmla="*/ 1068917 w 2012950"/>
                <a:gd name="connsiteY100" fmla="*/ 543983 h 1356783"/>
                <a:gd name="connsiteX101" fmla="*/ 1057275 w 2012950"/>
                <a:gd name="connsiteY101" fmla="*/ 543983 h 1356783"/>
                <a:gd name="connsiteX102" fmla="*/ 1057275 w 2012950"/>
                <a:gd name="connsiteY102" fmla="*/ 531283 h 1356783"/>
                <a:gd name="connsiteX103" fmla="*/ 1026584 w 2012950"/>
                <a:gd name="connsiteY103" fmla="*/ 531283 h 1356783"/>
                <a:gd name="connsiteX104" fmla="*/ 1026584 w 2012950"/>
                <a:gd name="connsiteY104" fmla="*/ 494242 h 1356783"/>
                <a:gd name="connsiteX105" fmla="*/ 977900 w 2012950"/>
                <a:gd name="connsiteY105" fmla="*/ 494242 h 1356783"/>
                <a:gd name="connsiteX106" fmla="*/ 977900 w 2012950"/>
                <a:gd name="connsiteY106" fmla="*/ 483658 h 1356783"/>
                <a:gd name="connsiteX107" fmla="*/ 965200 w 2012950"/>
                <a:gd name="connsiteY107" fmla="*/ 483658 h 1356783"/>
                <a:gd name="connsiteX108" fmla="*/ 965200 w 2012950"/>
                <a:gd name="connsiteY108" fmla="*/ 465667 h 1356783"/>
                <a:gd name="connsiteX109" fmla="*/ 953559 w 2012950"/>
                <a:gd name="connsiteY109" fmla="*/ 465667 h 1356783"/>
                <a:gd name="connsiteX110" fmla="*/ 953559 w 2012950"/>
                <a:gd name="connsiteY110" fmla="*/ 446617 h 1356783"/>
                <a:gd name="connsiteX111" fmla="*/ 941917 w 2012950"/>
                <a:gd name="connsiteY111" fmla="*/ 446617 h 1356783"/>
                <a:gd name="connsiteX112" fmla="*/ 941917 w 2012950"/>
                <a:gd name="connsiteY112" fmla="*/ 433917 h 1356783"/>
                <a:gd name="connsiteX113" fmla="*/ 928159 w 2012950"/>
                <a:gd name="connsiteY113" fmla="*/ 433917 h 1356783"/>
                <a:gd name="connsiteX114" fmla="*/ 928159 w 2012950"/>
                <a:gd name="connsiteY114" fmla="*/ 409575 h 1356783"/>
                <a:gd name="connsiteX115" fmla="*/ 915459 w 2012950"/>
                <a:gd name="connsiteY115" fmla="*/ 409575 h 1356783"/>
                <a:gd name="connsiteX116" fmla="*/ 915459 w 2012950"/>
                <a:gd name="connsiteY116" fmla="*/ 388408 h 1356783"/>
                <a:gd name="connsiteX117" fmla="*/ 898525 w 2012950"/>
                <a:gd name="connsiteY117" fmla="*/ 388408 h 1356783"/>
                <a:gd name="connsiteX118" fmla="*/ 898525 w 2012950"/>
                <a:gd name="connsiteY118" fmla="*/ 377825 h 1356783"/>
                <a:gd name="connsiteX119" fmla="*/ 874184 w 2012950"/>
                <a:gd name="connsiteY119" fmla="*/ 377825 h 1356783"/>
                <a:gd name="connsiteX120" fmla="*/ 874184 w 2012950"/>
                <a:gd name="connsiteY120" fmla="*/ 360892 h 1356783"/>
                <a:gd name="connsiteX121" fmla="*/ 858309 w 2012950"/>
                <a:gd name="connsiteY121" fmla="*/ 360892 h 1356783"/>
                <a:gd name="connsiteX122" fmla="*/ 858309 w 2012950"/>
                <a:gd name="connsiteY122" fmla="*/ 346075 h 1356783"/>
                <a:gd name="connsiteX123" fmla="*/ 842434 w 2012950"/>
                <a:gd name="connsiteY123" fmla="*/ 346075 h 1356783"/>
                <a:gd name="connsiteX124" fmla="*/ 842434 w 2012950"/>
                <a:gd name="connsiteY124" fmla="*/ 331258 h 1356783"/>
                <a:gd name="connsiteX125" fmla="*/ 812800 w 2012950"/>
                <a:gd name="connsiteY125" fmla="*/ 331258 h 1356783"/>
                <a:gd name="connsiteX126" fmla="*/ 812800 w 2012950"/>
                <a:gd name="connsiteY126" fmla="*/ 316442 h 1356783"/>
                <a:gd name="connsiteX127" fmla="*/ 773642 w 2012950"/>
                <a:gd name="connsiteY127" fmla="*/ 316442 h 1356783"/>
                <a:gd name="connsiteX128" fmla="*/ 773642 w 2012950"/>
                <a:gd name="connsiteY128" fmla="*/ 305858 h 1356783"/>
                <a:gd name="connsiteX129" fmla="*/ 760942 w 2012950"/>
                <a:gd name="connsiteY129" fmla="*/ 305858 h 1356783"/>
                <a:gd name="connsiteX130" fmla="*/ 760942 w 2012950"/>
                <a:gd name="connsiteY130" fmla="*/ 293158 h 1356783"/>
                <a:gd name="connsiteX131" fmla="*/ 750359 w 2012950"/>
                <a:gd name="connsiteY131" fmla="*/ 293158 h 1356783"/>
                <a:gd name="connsiteX132" fmla="*/ 750359 w 2012950"/>
                <a:gd name="connsiteY132" fmla="*/ 280458 h 1356783"/>
                <a:gd name="connsiteX133" fmla="*/ 750359 w 2012950"/>
                <a:gd name="connsiteY133" fmla="*/ 265642 h 1356783"/>
                <a:gd name="connsiteX134" fmla="*/ 724959 w 2012950"/>
                <a:gd name="connsiteY134" fmla="*/ 265642 h 1356783"/>
                <a:gd name="connsiteX135" fmla="*/ 724959 w 2012950"/>
                <a:gd name="connsiteY135" fmla="*/ 255058 h 1356783"/>
                <a:gd name="connsiteX136" fmla="*/ 704850 w 2012950"/>
                <a:gd name="connsiteY136" fmla="*/ 255058 h 1356783"/>
                <a:gd name="connsiteX137" fmla="*/ 704850 w 2012950"/>
                <a:gd name="connsiteY137" fmla="*/ 229658 h 1356783"/>
                <a:gd name="connsiteX138" fmla="*/ 685800 w 2012950"/>
                <a:gd name="connsiteY138" fmla="*/ 229658 h 1356783"/>
                <a:gd name="connsiteX139" fmla="*/ 685800 w 2012950"/>
                <a:gd name="connsiteY139" fmla="*/ 216958 h 1356783"/>
                <a:gd name="connsiteX140" fmla="*/ 624417 w 2012950"/>
                <a:gd name="connsiteY140" fmla="*/ 216958 h 1356783"/>
                <a:gd name="connsiteX141" fmla="*/ 624417 w 2012950"/>
                <a:gd name="connsiteY141" fmla="*/ 202142 h 1356783"/>
                <a:gd name="connsiteX142" fmla="*/ 611717 w 2012950"/>
                <a:gd name="connsiteY142" fmla="*/ 202142 h 1356783"/>
                <a:gd name="connsiteX143" fmla="*/ 611717 w 2012950"/>
                <a:gd name="connsiteY143" fmla="*/ 189442 h 1356783"/>
                <a:gd name="connsiteX144" fmla="*/ 590550 w 2012950"/>
                <a:gd name="connsiteY144" fmla="*/ 189442 h 1356783"/>
                <a:gd name="connsiteX145" fmla="*/ 590550 w 2012950"/>
                <a:gd name="connsiteY145" fmla="*/ 175683 h 1356783"/>
                <a:gd name="connsiteX146" fmla="*/ 576792 w 2012950"/>
                <a:gd name="connsiteY146" fmla="*/ 175683 h 1356783"/>
                <a:gd name="connsiteX147" fmla="*/ 576792 w 2012950"/>
                <a:gd name="connsiteY147" fmla="*/ 161925 h 1356783"/>
                <a:gd name="connsiteX148" fmla="*/ 546100 w 2012950"/>
                <a:gd name="connsiteY148" fmla="*/ 161925 h 1356783"/>
                <a:gd name="connsiteX149" fmla="*/ 546100 w 2012950"/>
                <a:gd name="connsiteY149" fmla="*/ 141817 h 1356783"/>
                <a:gd name="connsiteX150" fmla="*/ 532342 w 2012950"/>
                <a:gd name="connsiteY150" fmla="*/ 141817 h 1356783"/>
                <a:gd name="connsiteX151" fmla="*/ 532342 w 2012950"/>
                <a:gd name="connsiteY151" fmla="*/ 134408 h 1356783"/>
                <a:gd name="connsiteX152" fmla="*/ 493184 w 2012950"/>
                <a:gd name="connsiteY152" fmla="*/ 134408 h 1356783"/>
                <a:gd name="connsiteX153" fmla="*/ 493184 w 2012950"/>
                <a:gd name="connsiteY153" fmla="*/ 129117 h 1356783"/>
                <a:gd name="connsiteX154" fmla="*/ 465667 w 2012950"/>
                <a:gd name="connsiteY154" fmla="*/ 129117 h 1356783"/>
                <a:gd name="connsiteX155" fmla="*/ 465667 w 2012950"/>
                <a:gd name="connsiteY155" fmla="*/ 117475 h 1356783"/>
                <a:gd name="connsiteX156" fmla="*/ 450850 w 2012950"/>
                <a:gd name="connsiteY156" fmla="*/ 117475 h 1356783"/>
                <a:gd name="connsiteX157" fmla="*/ 450850 w 2012950"/>
                <a:gd name="connsiteY157" fmla="*/ 100542 h 1356783"/>
                <a:gd name="connsiteX158" fmla="*/ 406400 w 2012950"/>
                <a:gd name="connsiteY158" fmla="*/ 100542 h 1356783"/>
                <a:gd name="connsiteX159" fmla="*/ 406400 w 2012950"/>
                <a:gd name="connsiteY159" fmla="*/ 93133 h 1356783"/>
                <a:gd name="connsiteX160" fmla="*/ 388409 w 2012950"/>
                <a:gd name="connsiteY160" fmla="*/ 93133 h 1356783"/>
                <a:gd name="connsiteX161" fmla="*/ 388409 w 2012950"/>
                <a:gd name="connsiteY161" fmla="*/ 82550 h 1356783"/>
                <a:gd name="connsiteX162" fmla="*/ 368300 w 2012950"/>
                <a:gd name="connsiteY162" fmla="*/ 82550 h 1356783"/>
                <a:gd name="connsiteX163" fmla="*/ 368300 w 2012950"/>
                <a:gd name="connsiteY163" fmla="*/ 76200 h 1356783"/>
                <a:gd name="connsiteX164" fmla="*/ 328084 w 2012950"/>
                <a:gd name="connsiteY164" fmla="*/ 76200 h 1356783"/>
                <a:gd name="connsiteX165" fmla="*/ 328084 w 2012950"/>
                <a:gd name="connsiteY165" fmla="*/ 68792 h 1356783"/>
                <a:gd name="connsiteX166" fmla="*/ 286809 w 2012950"/>
                <a:gd name="connsiteY166" fmla="*/ 68792 h 1356783"/>
                <a:gd name="connsiteX167" fmla="*/ 277284 w 2012950"/>
                <a:gd name="connsiteY167" fmla="*/ 59267 h 1356783"/>
                <a:gd name="connsiteX168" fmla="*/ 258234 w 2012950"/>
                <a:gd name="connsiteY168" fmla="*/ 59267 h 1356783"/>
                <a:gd name="connsiteX169" fmla="*/ 258234 w 2012950"/>
                <a:gd name="connsiteY169" fmla="*/ 38100 h 1356783"/>
                <a:gd name="connsiteX170" fmla="*/ 240242 w 2012950"/>
                <a:gd name="connsiteY170" fmla="*/ 38100 h 1356783"/>
                <a:gd name="connsiteX171" fmla="*/ 240242 w 2012950"/>
                <a:gd name="connsiteY171" fmla="*/ 28575 h 1356783"/>
                <a:gd name="connsiteX172" fmla="*/ 220134 w 2012950"/>
                <a:gd name="connsiteY172" fmla="*/ 28575 h 1356783"/>
                <a:gd name="connsiteX173" fmla="*/ 220134 w 2012950"/>
                <a:gd name="connsiteY173" fmla="*/ 15875 h 1356783"/>
                <a:gd name="connsiteX174" fmla="*/ 202142 w 2012950"/>
                <a:gd name="connsiteY174" fmla="*/ 15875 h 1356783"/>
                <a:gd name="connsiteX175" fmla="*/ 202142 w 2012950"/>
                <a:gd name="connsiteY175" fmla="*/ 7408 h 1356783"/>
                <a:gd name="connsiteX176" fmla="*/ 177800 w 2012950"/>
                <a:gd name="connsiteY176" fmla="*/ 7408 h 1356783"/>
                <a:gd name="connsiteX177" fmla="*/ 177800 w 2012950"/>
                <a:gd name="connsiteY177" fmla="*/ 0 h 1356783"/>
                <a:gd name="connsiteX178" fmla="*/ 0 w 2012950"/>
                <a:gd name="connsiteY178" fmla="*/ 0 h 135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2012950" h="1356783">
                  <a:moveTo>
                    <a:pt x="2012950" y="1356783"/>
                  </a:moveTo>
                  <a:lnTo>
                    <a:pt x="1950509" y="1356783"/>
                  </a:lnTo>
                  <a:lnTo>
                    <a:pt x="1950509" y="1335617"/>
                  </a:lnTo>
                  <a:lnTo>
                    <a:pt x="1936750" y="1335617"/>
                  </a:lnTo>
                  <a:lnTo>
                    <a:pt x="1936750" y="1312333"/>
                  </a:lnTo>
                  <a:lnTo>
                    <a:pt x="1921934" y="1312333"/>
                  </a:lnTo>
                  <a:lnTo>
                    <a:pt x="1921934" y="1302808"/>
                  </a:lnTo>
                  <a:lnTo>
                    <a:pt x="1911350" y="1302808"/>
                  </a:lnTo>
                  <a:lnTo>
                    <a:pt x="1911350" y="1286933"/>
                  </a:lnTo>
                  <a:lnTo>
                    <a:pt x="1891242" y="1286933"/>
                  </a:lnTo>
                  <a:lnTo>
                    <a:pt x="1891242" y="1271058"/>
                  </a:lnTo>
                  <a:lnTo>
                    <a:pt x="1875367" y="1271058"/>
                  </a:lnTo>
                  <a:lnTo>
                    <a:pt x="1875367" y="1256242"/>
                  </a:lnTo>
                  <a:lnTo>
                    <a:pt x="1854200" y="1256242"/>
                  </a:lnTo>
                  <a:lnTo>
                    <a:pt x="1854200" y="1229783"/>
                  </a:lnTo>
                  <a:lnTo>
                    <a:pt x="1827742" y="1229783"/>
                  </a:lnTo>
                  <a:lnTo>
                    <a:pt x="1827742" y="1221317"/>
                  </a:lnTo>
                  <a:lnTo>
                    <a:pt x="1820334" y="1221317"/>
                  </a:lnTo>
                  <a:lnTo>
                    <a:pt x="1820334" y="1200150"/>
                  </a:lnTo>
                  <a:lnTo>
                    <a:pt x="1800225" y="1200150"/>
                  </a:lnTo>
                  <a:lnTo>
                    <a:pt x="1800225" y="1185333"/>
                  </a:lnTo>
                  <a:lnTo>
                    <a:pt x="1778000" y="1185333"/>
                  </a:lnTo>
                  <a:lnTo>
                    <a:pt x="1778000" y="1173692"/>
                  </a:lnTo>
                  <a:lnTo>
                    <a:pt x="1748367" y="1173692"/>
                  </a:lnTo>
                  <a:lnTo>
                    <a:pt x="1748367" y="1162050"/>
                  </a:lnTo>
                  <a:lnTo>
                    <a:pt x="1735667" y="1162050"/>
                  </a:lnTo>
                  <a:lnTo>
                    <a:pt x="1735667" y="1147233"/>
                  </a:lnTo>
                  <a:lnTo>
                    <a:pt x="1722967" y="1147233"/>
                  </a:lnTo>
                  <a:lnTo>
                    <a:pt x="1722967" y="1135592"/>
                  </a:lnTo>
                  <a:lnTo>
                    <a:pt x="1712384" y="1135592"/>
                  </a:lnTo>
                  <a:lnTo>
                    <a:pt x="1712384" y="1116542"/>
                  </a:lnTo>
                  <a:lnTo>
                    <a:pt x="1670050" y="1116542"/>
                  </a:lnTo>
                  <a:lnTo>
                    <a:pt x="1670050" y="1097492"/>
                  </a:lnTo>
                  <a:lnTo>
                    <a:pt x="1655234" y="1097492"/>
                  </a:lnTo>
                  <a:lnTo>
                    <a:pt x="1655234" y="1084792"/>
                  </a:lnTo>
                  <a:lnTo>
                    <a:pt x="1633009" y="1084792"/>
                  </a:lnTo>
                  <a:lnTo>
                    <a:pt x="1633009" y="1061508"/>
                  </a:lnTo>
                  <a:lnTo>
                    <a:pt x="1615017" y="1061508"/>
                  </a:lnTo>
                  <a:lnTo>
                    <a:pt x="1615017" y="1044575"/>
                  </a:lnTo>
                  <a:lnTo>
                    <a:pt x="1604434" y="1044575"/>
                  </a:lnTo>
                  <a:lnTo>
                    <a:pt x="1604434" y="1028700"/>
                  </a:lnTo>
                  <a:lnTo>
                    <a:pt x="1594909" y="1028700"/>
                  </a:lnTo>
                  <a:lnTo>
                    <a:pt x="1594909" y="1013883"/>
                  </a:lnTo>
                  <a:lnTo>
                    <a:pt x="1571625" y="1013883"/>
                  </a:lnTo>
                  <a:lnTo>
                    <a:pt x="1571625" y="1006475"/>
                  </a:lnTo>
                  <a:lnTo>
                    <a:pt x="1548342" y="1006475"/>
                  </a:lnTo>
                  <a:lnTo>
                    <a:pt x="1548342" y="986367"/>
                  </a:lnTo>
                  <a:lnTo>
                    <a:pt x="1529292" y="986367"/>
                  </a:lnTo>
                  <a:lnTo>
                    <a:pt x="1529292" y="969433"/>
                  </a:lnTo>
                  <a:lnTo>
                    <a:pt x="1516592" y="969433"/>
                  </a:lnTo>
                  <a:lnTo>
                    <a:pt x="1516592" y="962025"/>
                  </a:lnTo>
                  <a:lnTo>
                    <a:pt x="1457325" y="962025"/>
                  </a:lnTo>
                  <a:lnTo>
                    <a:pt x="1457325" y="947208"/>
                  </a:lnTo>
                  <a:lnTo>
                    <a:pt x="1443567" y="947208"/>
                  </a:lnTo>
                  <a:lnTo>
                    <a:pt x="1443567" y="934508"/>
                  </a:lnTo>
                  <a:lnTo>
                    <a:pt x="1408642" y="934508"/>
                  </a:lnTo>
                  <a:lnTo>
                    <a:pt x="1408642" y="909108"/>
                  </a:lnTo>
                  <a:lnTo>
                    <a:pt x="1391709" y="909108"/>
                  </a:lnTo>
                  <a:lnTo>
                    <a:pt x="1391709" y="894292"/>
                  </a:lnTo>
                  <a:lnTo>
                    <a:pt x="1373717" y="894292"/>
                  </a:lnTo>
                  <a:lnTo>
                    <a:pt x="1373717" y="881592"/>
                  </a:lnTo>
                  <a:lnTo>
                    <a:pt x="1355725" y="881592"/>
                  </a:lnTo>
                  <a:lnTo>
                    <a:pt x="1355725" y="845608"/>
                  </a:lnTo>
                  <a:lnTo>
                    <a:pt x="1334559" y="845608"/>
                  </a:lnTo>
                  <a:lnTo>
                    <a:pt x="1334559" y="835025"/>
                  </a:lnTo>
                  <a:lnTo>
                    <a:pt x="1316567" y="835025"/>
                  </a:lnTo>
                  <a:lnTo>
                    <a:pt x="1316567" y="821267"/>
                  </a:lnTo>
                  <a:lnTo>
                    <a:pt x="1300692" y="821267"/>
                  </a:lnTo>
                  <a:lnTo>
                    <a:pt x="1300692" y="804333"/>
                  </a:lnTo>
                  <a:lnTo>
                    <a:pt x="1296459" y="804333"/>
                  </a:lnTo>
                  <a:lnTo>
                    <a:pt x="1296459" y="789517"/>
                  </a:lnTo>
                  <a:lnTo>
                    <a:pt x="1282700" y="789517"/>
                  </a:lnTo>
                  <a:lnTo>
                    <a:pt x="1282700" y="768350"/>
                  </a:lnTo>
                  <a:lnTo>
                    <a:pt x="1266825" y="768350"/>
                  </a:lnTo>
                  <a:lnTo>
                    <a:pt x="1266825" y="749300"/>
                  </a:lnTo>
                  <a:lnTo>
                    <a:pt x="1255184" y="749300"/>
                  </a:lnTo>
                  <a:lnTo>
                    <a:pt x="1255184" y="735542"/>
                  </a:lnTo>
                  <a:lnTo>
                    <a:pt x="1232959" y="735542"/>
                  </a:lnTo>
                  <a:lnTo>
                    <a:pt x="1232959" y="721783"/>
                  </a:lnTo>
                  <a:lnTo>
                    <a:pt x="1211792" y="721783"/>
                  </a:lnTo>
                  <a:lnTo>
                    <a:pt x="1211792" y="708025"/>
                  </a:lnTo>
                  <a:lnTo>
                    <a:pt x="1196975" y="708025"/>
                  </a:lnTo>
                  <a:lnTo>
                    <a:pt x="1196975" y="691092"/>
                  </a:lnTo>
                  <a:lnTo>
                    <a:pt x="1184275" y="691092"/>
                  </a:lnTo>
                  <a:lnTo>
                    <a:pt x="1184275" y="681567"/>
                  </a:lnTo>
                  <a:lnTo>
                    <a:pt x="1167342" y="681567"/>
                  </a:lnTo>
                  <a:lnTo>
                    <a:pt x="1167342" y="662517"/>
                  </a:lnTo>
                  <a:lnTo>
                    <a:pt x="1154642" y="662517"/>
                  </a:lnTo>
                  <a:lnTo>
                    <a:pt x="1154642" y="643467"/>
                  </a:lnTo>
                  <a:lnTo>
                    <a:pt x="1141942" y="643467"/>
                  </a:lnTo>
                  <a:lnTo>
                    <a:pt x="1141942" y="620183"/>
                  </a:lnTo>
                  <a:lnTo>
                    <a:pt x="1131359" y="620183"/>
                  </a:lnTo>
                  <a:lnTo>
                    <a:pt x="1131359" y="606425"/>
                  </a:lnTo>
                  <a:lnTo>
                    <a:pt x="1116542" y="606425"/>
                  </a:lnTo>
                  <a:lnTo>
                    <a:pt x="1116542" y="584200"/>
                  </a:lnTo>
                  <a:lnTo>
                    <a:pt x="1098550" y="584200"/>
                  </a:lnTo>
                  <a:lnTo>
                    <a:pt x="1098550" y="574675"/>
                  </a:lnTo>
                  <a:lnTo>
                    <a:pt x="1087967" y="574675"/>
                  </a:lnTo>
                  <a:lnTo>
                    <a:pt x="1087967" y="553508"/>
                  </a:lnTo>
                  <a:lnTo>
                    <a:pt x="1068917" y="553508"/>
                  </a:lnTo>
                  <a:lnTo>
                    <a:pt x="1068917" y="543983"/>
                  </a:lnTo>
                  <a:lnTo>
                    <a:pt x="1057275" y="543983"/>
                  </a:lnTo>
                  <a:lnTo>
                    <a:pt x="1057275" y="531283"/>
                  </a:lnTo>
                  <a:lnTo>
                    <a:pt x="1026584" y="531283"/>
                  </a:lnTo>
                  <a:lnTo>
                    <a:pt x="1026584" y="494242"/>
                  </a:lnTo>
                  <a:lnTo>
                    <a:pt x="977900" y="494242"/>
                  </a:lnTo>
                  <a:lnTo>
                    <a:pt x="977900" y="483658"/>
                  </a:lnTo>
                  <a:lnTo>
                    <a:pt x="965200" y="483658"/>
                  </a:lnTo>
                  <a:lnTo>
                    <a:pt x="965200" y="465667"/>
                  </a:lnTo>
                  <a:lnTo>
                    <a:pt x="953559" y="465667"/>
                  </a:lnTo>
                  <a:lnTo>
                    <a:pt x="953559" y="446617"/>
                  </a:lnTo>
                  <a:lnTo>
                    <a:pt x="941917" y="446617"/>
                  </a:lnTo>
                  <a:lnTo>
                    <a:pt x="941917" y="433917"/>
                  </a:lnTo>
                  <a:lnTo>
                    <a:pt x="928159" y="433917"/>
                  </a:lnTo>
                  <a:lnTo>
                    <a:pt x="928159" y="409575"/>
                  </a:lnTo>
                  <a:lnTo>
                    <a:pt x="915459" y="409575"/>
                  </a:lnTo>
                  <a:lnTo>
                    <a:pt x="915459" y="388408"/>
                  </a:lnTo>
                  <a:lnTo>
                    <a:pt x="898525" y="388408"/>
                  </a:lnTo>
                  <a:lnTo>
                    <a:pt x="898525" y="377825"/>
                  </a:lnTo>
                  <a:lnTo>
                    <a:pt x="874184" y="377825"/>
                  </a:lnTo>
                  <a:lnTo>
                    <a:pt x="874184" y="360892"/>
                  </a:lnTo>
                  <a:lnTo>
                    <a:pt x="858309" y="360892"/>
                  </a:lnTo>
                  <a:lnTo>
                    <a:pt x="858309" y="346075"/>
                  </a:lnTo>
                  <a:lnTo>
                    <a:pt x="842434" y="346075"/>
                  </a:lnTo>
                  <a:lnTo>
                    <a:pt x="842434" y="331258"/>
                  </a:lnTo>
                  <a:lnTo>
                    <a:pt x="812800" y="331258"/>
                  </a:lnTo>
                  <a:lnTo>
                    <a:pt x="812800" y="316442"/>
                  </a:lnTo>
                  <a:lnTo>
                    <a:pt x="773642" y="316442"/>
                  </a:lnTo>
                  <a:lnTo>
                    <a:pt x="773642" y="305858"/>
                  </a:lnTo>
                  <a:lnTo>
                    <a:pt x="760942" y="305858"/>
                  </a:lnTo>
                  <a:lnTo>
                    <a:pt x="760942" y="293158"/>
                  </a:lnTo>
                  <a:lnTo>
                    <a:pt x="750359" y="293158"/>
                  </a:lnTo>
                  <a:lnTo>
                    <a:pt x="750359" y="280458"/>
                  </a:lnTo>
                  <a:lnTo>
                    <a:pt x="750359" y="265642"/>
                  </a:lnTo>
                  <a:lnTo>
                    <a:pt x="724959" y="265642"/>
                  </a:lnTo>
                  <a:lnTo>
                    <a:pt x="724959" y="255058"/>
                  </a:lnTo>
                  <a:lnTo>
                    <a:pt x="704850" y="255058"/>
                  </a:lnTo>
                  <a:lnTo>
                    <a:pt x="704850" y="229658"/>
                  </a:lnTo>
                  <a:lnTo>
                    <a:pt x="685800" y="229658"/>
                  </a:lnTo>
                  <a:lnTo>
                    <a:pt x="685800" y="216958"/>
                  </a:lnTo>
                  <a:lnTo>
                    <a:pt x="624417" y="216958"/>
                  </a:lnTo>
                  <a:lnTo>
                    <a:pt x="624417" y="202142"/>
                  </a:lnTo>
                  <a:lnTo>
                    <a:pt x="611717" y="202142"/>
                  </a:lnTo>
                  <a:lnTo>
                    <a:pt x="611717" y="189442"/>
                  </a:lnTo>
                  <a:lnTo>
                    <a:pt x="590550" y="189442"/>
                  </a:lnTo>
                  <a:lnTo>
                    <a:pt x="590550" y="175683"/>
                  </a:lnTo>
                  <a:lnTo>
                    <a:pt x="576792" y="175683"/>
                  </a:lnTo>
                  <a:lnTo>
                    <a:pt x="576792" y="161925"/>
                  </a:lnTo>
                  <a:lnTo>
                    <a:pt x="546100" y="161925"/>
                  </a:lnTo>
                  <a:lnTo>
                    <a:pt x="546100" y="141817"/>
                  </a:lnTo>
                  <a:lnTo>
                    <a:pt x="532342" y="141817"/>
                  </a:lnTo>
                  <a:lnTo>
                    <a:pt x="532342" y="134408"/>
                  </a:lnTo>
                  <a:lnTo>
                    <a:pt x="493184" y="134408"/>
                  </a:lnTo>
                  <a:lnTo>
                    <a:pt x="493184" y="129117"/>
                  </a:lnTo>
                  <a:lnTo>
                    <a:pt x="465667" y="129117"/>
                  </a:lnTo>
                  <a:lnTo>
                    <a:pt x="465667" y="117475"/>
                  </a:lnTo>
                  <a:lnTo>
                    <a:pt x="450850" y="117475"/>
                  </a:lnTo>
                  <a:lnTo>
                    <a:pt x="450850" y="100542"/>
                  </a:lnTo>
                  <a:lnTo>
                    <a:pt x="406400" y="100542"/>
                  </a:lnTo>
                  <a:lnTo>
                    <a:pt x="406400" y="93133"/>
                  </a:lnTo>
                  <a:lnTo>
                    <a:pt x="388409" y="93133"/>
                  </a:lnTo>
                  <a:lnTo>
                    <a:pt x="388409" y="82550"/>
                  </a:lnTo>
                  <a:lnTo>
                    <a:pt x="368300" y="82550"/>
                  </a:lnTo>
                  <a:lnTo>
                    <a:pt x="368300" y="76200"/>
                  </a:lnTo>
                  <a:lnTo>
                    <a:pt x="328084" y="76200"/>
                  </a:lnTo>
                  <a:lnTo>
                    <a:pt x="328084" y="68792"/>
                  </a:lnTo>
                  <a:lnTo>
                    <a:pt x="286809" y="68792"/>
                  </a:lnTo>
                  <a:lnTo>
                    <a:pt x="277284" y="59267"/>
                  </a:lnTo>
                  <a:lnTo>
                    <a:pt x="258234" y="59267"/>
                  </a:lnTo>
                  <a:lnTo>
                    <a:pt x="258234" y="38100"/>
                  </a:lnTo>
                  <a:lnTo>
                    <a:pt x="240242" y="38100"/>
                  </a:lnTo>
                  <a:lnTo>
                    <a:pt x="240242" y="28575"/>
                  </a:lnTo>
                  <a:lnTo>
                    <a:pt x="220134" y="28575"/>
                  </a:lnTo>
                  <a:lnTo>
                    <a:pt x="220134" y="15875"/>
                  </a:lnTo>
                  <a:lnTo>
                    <a:pt x="202142" y="15875"/>
                  </a:lnTo>
                  <a:lnTo>
                    <a:pt x="202142" y="7408"/>
                  </a:lnTo>
                  <a:lnTo>
                    <a:pt x="177800" y="7408"/>
                  </a:lnTo>
                  <a:lnTo>
                    <a:pt x="177800" y="0"/>
                  </a:lnTo>
                  <a:lnTo>
                    <a:pt x="0" y="0"/>
                  </a:lnTo>
                </a:path>
              </a:pathLst>
            </a:custGeom>
            <a:noFill/>
            <a:ln w="28575">
              <a:solidFill>
                <a:schemeClr val="accent1"/>
              </a:solidFill>
              <a:miter lim="800000"/>
              <a:headEnd/>
              <a:tailEnd/>
            </a:ln>
          </p:spPr>
          <p:txBody>
            <a:bodyPr rtlCol="0" anchor="ctr"/>
            <a:lstStyle/>
            <a:p>
              <a:pPr algn="ctr"/>
              <a:endParaRPr lang="en-US" dirty="0"/>
            </a:p>
          </p:txBody>
        </p:sp>
      </p:grpSp>
      <p:sp>
        <p:nvSpPr>
          <p:cNvPr id="88" name="Freeform: Shape 87">
            <a:extLst>
              <a:ext uri="{FF2B5EF4-FFF2-40B4-BE49-F238E27FC236}">
                <a16:creationId xmlns:a16="http://schemas.microsoft.com/office/drawing/2014/main" id="{A6E6FDF9-7316-31E3-10FB-1A4FE56963BC}"/>
              </a:ext>
            </a:extLst>
          </p:cNvPr>
          <p:cNvSpPr/>
          <p:nvPr/>
        </p:nvSpPr>
        <p:spPr bwMode="auto">
          <a:xfrm>
            <a:off x="6524064" y="2785783"/>
            <a:ext cx="5484160" cy="2876906"/>
          </a:xfrm>
          <a:custGeom>
            <a:avLst/>
            <a:gdLst>
              <a:gd name="connsiteX0" fmla="*/ 0 w 5486400"/>
              <a:gd name="connsiteY0" fmla="*/ 0 h 2863633"/>
              <a:gd name="connsiteX1" fmla="*/ 0 w 5486400"/>
              <a:gd name="connsiteY1" fmla="*/ 2863633 h 2863633"/>
              <a:gd name="connsiteX2" fmla="*/ 5486400 w 5486400"/>
              <a:gd name="connsiteY2" fmla="*/ 2863633 h 2863633"/>
            </a:gdLst>
            <a:ahLst/>
            <a:cxnLst>
              <a:cxn ang="0">
                <a:pos x="connsiteX0" y="connsiteY0"/>
              </a:cxn>
              <a:cxn ang="0">
                <a:pos x="connsiteX1" y="connsiteY1"/>
              </a:cxn>
              <a:cxn ang="0">
                <a:pos x="connsiteX2" y="connsiteY2"/>
              </a:cxn>
            </a:cxnLst>
            <a:rect l="l" t="t" r="r" b="b"/>
            <a:pathLst>
              <a:path w="5486400" h="2863633">
                <a:moveTo>
                  <a:pt x="0" y="0"/>
                </a:moveTo>
                <a:lnTo>
                  <a:pt x="0" y="2863633"/>
                </a:lnTo>
                <a:lnTo>
                  <a:pt x="5486400" y="2863633"/>
                </a:lnTo>
              </a:path>
            </a:pathLst>
          </a:custGeom>
          <a:noFill/>
          <a:ln w="28575">
            <a:solidFill>
              <a:schemeClr val="bg1"/>
            </a:solidFill>
            <a:miter lim="800000"/>
            <a:headEnd/>
            <a:tailEnd/>
          </a:ln>
        </p:spPr>
        <p:txBody>
          <a:bodyPr rtlCol="0" anchor="ctr"/>
          <a:lstStyle/>
          <a:p>
            <a:pPr algn="ctr"/>
            <a:endParaRPr lang="en-US" dirty="0"/>
          </a:p>
        </p:txBody>
      </p:sp>
      <p:sp>
        <p:nvSpPr>
          <p:cNvPr id="157" name="TextBox 156">
            <a:extLst>
              <a:ext uri="{FF2B5EF4-FFF2-40B4-BE49-F238E27FC236}">
                <a16:creationId xmlns:a16="http://schemas.microsoft.com/office/drawing/2014/main" id="{50E5DEC2-B11F-E9AB-96E3-B54B84FD04F8}"/>
              </a:ext>
            </a:extLst>
          </p:cNvPr>
          <p:cNvSpPr txBox="1"/>
          <p:nvPr/>
        </p:nvSpPr>
        <p:spPr bwMode="auto">
          <a:xfrm>
            <a:off x="8270516" y="5907381"/>
            <a:ext cx="2556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 Since Randomization</a:t>
            </a:r>
          </a:p>
        </p:txBody>
      </p:sp>
      <p:sp>
        <p:nvSpPr>
          <p:cNvPr id="158" name="TextBox 157">
            <a:extLst>
              <a:ext uri="{FF2B5EF4-FFF2-40B4-BE49-F238E27FC236}">
                <a16:creationId xmlns:a16="http://schemas.microsoft.com/office/drawing/2014/main" id="{F13C4B39-3445-40D5-38AA-4459CC7DBD87}"/>
              </a:ext>
            </a:extLst>
          </p:cNvPr>
          <p:cNvSpPr txBox="1"/>
          <p:nvPr/>
        </p:nvSpPr>
        <p:spPr bwMode="auto">
          <a:xfrm rot="16200000">
            <a:off x="5654823" y="4031133"/>
            <a:ext cx="7457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OS (%)</a:t>
            </a:r>
          </a:p>
        </p:txBody>
      </p:sp>
    </p:spTree>
    <p:extLst>
      <p:ext uri="{BB962C8B-B14F-4D97-AF65-F5344CB8AC3E}">
        <p14:creationId xmlns:p14="http://schemas.microsoft.com/office/powerpoint/2010/main" val="1309737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Shape 96">
            <a:extLst>
              <a:ext uri="{FF2B5EF4-FFF2-40B4-BE49-F238E27FC236}">
                <a16:creationId xmlns:a16="http://schemas.microsoft.com/office/drawing/2014/main" id="{811C7C8B-2C23-B43C-4398-0A594C282D36}"/>
              </a:ext>
            </a:extLst>
          </p:cNvPr>
          <p:cNvSpPr/>
          <p:nvPr/>
        </p:nvSpPr>
        <p:spPr bwMode="auto">
          <a:xfrm>
            <a:off x="6837892" y="2569008"/>
            <a:ext cx="4510616" cy="1972734"/>
          </a:xfrm>
          <a:custGeom>
            <a:avLst/>
            <a:gdLst>
              <a:gd name="connsiteX0" fmla="*/ 4510616 w 4510616"/>
              <a:gd name="connsiteY0" fmla="*/ 1972734 h 1972734"/>
              <a:gd name="connsiteX1" fmla="*/ 4218516 w 4510616"/>
              <a:gd name="connsiteY1" fmla="*/ 1972734 h 1972734"/>
              <a:gd name="connsiteX2" fmla="*/ 4218516 w 4510616"/>
              <a:gd name="connsiteY2" fmla="*/ 1842559 h 1972734"/>
              <a:gd name="connsiteX3" fmla="*/ 4046008 w 4510616"/>
              <a:gd name="connsiteY3" fmla="*/ 1842559 h 1972734"/>
              <a:gd name="connsiteX4" fmla="*/ 4046008 w 4510616"/>
              <a:gd name="connsiteY4" fmla="*/ 1783292 h 1972734"/>
              <a:gd name="connsiteX5" fmla="*/ 3947583 w 4510616"/>
              <a:gd name="connsiteY5" fmla="*/ 1783292 h 1972734"/>
              <a:gd name="connsiteX6" fmla="*/ 3947583 w 4510616"/>
              <a:gd name="connsiteY6" fmla="*/ 1729317 h 1972734"/>
              <a:gd name="connsiteX7" fmla="*/ 3712633 w 4510616"/>
              <a:gd name="connsiteY7" fmla="*/ 1729317 h 1972734"/>
              <a:gd name="connsiteX8" fmla="*/ 3712633 w 4510616"/>
              <a:gd name="connsiteY8" fmla="*/ 1698625 h 1972734"/>
              <a:gd name="connsiteX9" fmla="*/ 3662891 w 4510616"/>
              <a:gd name="connsiteY9" fmla="*/ 1698625 h 1972734"/>
              <a:gd name="connsiteX10" fmla="*/ 3662891 w 4510616"/>
              <a:gd name="connsiteY10" fmla="*/ 1644650 h 1972734"/>
              <a:gd name="connsiteX11" fmla="*/ 3543300 w 4510616"/>
              <a:gd name="connsiteY11" fmla="*/ 1644650 h 1972734"/>
              <a:gd name="connsiteX12" fmla="*/ 3543300 w 4510616"/>
              <a:gd name="connsiteY12" fmla="*/ 1616075 h 1972734"/>
              <a:gd name="connsiteX13" fmla="*/ 3387725 w 4510616"/>
              <a:gd name="connsiteY13" fmla="*/ 1616075 h 1972734"/>
              <a:gd name="connsiteX14" fmla="*/ 3387725 w 4510616"/>
              <a:gd name="connsiteY14" fmla="*/ 1594909 h 1972734"/>
              <a:gd name="connsiteX15" fmla="*/ 3363383 w 4510616"/>
              <a:gd name="connsiteY15" fmla="*/ 1594909 h 1972734"/>
              <a:gd name="connsiteX16" fmla="*/ 3363383 w 4510616"/>
              <a:gd name="connsiteY16" fmla="*/ 1570567 h 1972734"/>
              <a:gd name="connsiteX17" fmla="*/ 3346450 w 4510616"/>
              <a:gd name="connsiteY17" fmla="*/ 1570567 h 1972734"/>
              <a:gd name="connsiteX18" fmla="*/ 3346450 w 4510616"/>
              <a:gd name="connsiteY18" fmla="*/ 1543050 h 1972734"/>
              <a:gd name="connsiteX19" fmla="*/ 3258608 w 4510616"/>
              <a:gd name="connsiteY19" fmla="*/ 1543050 h 1972734"/>
              <a:gd name="connsiteX20" fmla="*/ 3258608 w 4510616"/>
              <a:gd name="connsiteY20" fmla="*/ 1526117 h 1972734"/>
              <a:gd name="connsiteX21" fmla="*/ 3090333 w 4510616"/>
              <a:gd name="connsiteY21" fmla="*/ 1526117 h 1972734"/>
              <a:gd name="connsiteX22" fmla="*/ 3090333 w 4510616"/>
              <a:gd name="connsiteY22" fmla="*/ 1509184 h 1972734"/>
              <a:gd name="connsiteX23" fmla="*/ 2984500 w 4510616"/>
              <a:gd name="connsiteY23" fmla="*/ 1509184 h 1972734"/>
              <a:gd name="connsiteX24" fmla="*/ 2984500 w 4510616"/>
              <a:gd name="connsiteY24" fmla="*/ 1492250 h 1972734"/>
              <a:gd name="connsiteX25" fmla="*/ 2927350 w 4510616"/>
              <a:gd name="connsiteY25" fmla="*/ 1492250 h 1972734"/>
              <a:gd name="connsiteX26" fmla="*/ 2927350 w 4510616"/>
              <a:gd name="connsiteY26" fmla="*/ 1476375 h 1972734"/>
              <a:gd name="connsiteX27" fmla="*/ 2913591 w 4510616"/>
              <a:gd name="connsiteY27" fmla="*/ 1476375 h 1972734"/>
              <a:gd name="connsiteX28" fmla="*/ 2913591 w 4510616"/>
              <a:gd name="connsiteY28" fmla="*/ 1458384 h 1972734"/>
              <a:gd name="connsiteX29" fmla="*/ 2892425 w 4510616"/>
              <a:gd name="connsiteY29" fmla="*/ 1458384 h 1972734"/>
              <a:gd name="connsiteX30" fmla="*/ 2892425 w 4510616"/>
              <a:gd name="connsiteY30" fmla="*/ 1443567 h 1972734"/>
              <a:gd name="connsiteX31" fmla="*/ 2847975 w 4510616"/>
              <a:gd name="connsiteY31" fmla="*/ 1443567 h 1972734"/>
              <a:gd name="connsiteX32" fmla="*/ 2847975 w 4510616"/>
              <a:gd name="connsiteY32" fmla="*/ 1424517 h 1972734"/>
              <a:gd name="connsiteX33" fmla="*/ 2825750 w 4510616"/>
              <a:gd name="connsiteY33" fmla="*/ 1424517 h 1972734"/>
              <a:gd name="connsiteX34" fmla="*/ 2825750 w 4510616"/>
              <a:gd name="connsiteY34" fmla="*/ 1409700 h 1972734"/>
              <a:gd name="connsiteX35" fmla="*/ 2744258 w 4510616"/>
              <a:gd name="connsiteY35" fmla="*/ 1409700 h 1972734"/>
              <a:gd name="connsiteX36" fmla="*/ 2744258 w 4510616"/>
              <a:gd name="connsiteY36" fmla="*/ 1395942 h 1972734"/>
              <a:gd name="connsiteX37" fmla="*/ 2663825 w 4510616"/>
              <a:gd name="connsiteY37" fmla="*/ 1395942 h 1972734"/>
              <a:gd name="connsiteX38" fmla="*/ 2663825 w 4510616"/>
              <a:gd name="connsiteY38" fmla="*/ 1382184 h 1972734"/>
              <a:gd name="connsiteX39" fmla="*/ 2600325 w 4510616"/>
              <a:gd name="connsiteY39" fmla="*/ 1382184 h 1972734"/>
              <a:gd name="connsiteX40" fmla="*/ 2600325 w 4510616"/>
              <a:gd name="connsiteY40" fmla="*/ 1374775 h 1972734"/>
              <a:gd name="connsiteX41" fmla="*/ 2560108 w 4510616"/>
              <a:gd name="connsiteY41" fmla="*/ 1374775 h 1972734"/>
              <a:gd name="connsiteX42" fmla="*/ 2560108 w 4510616"/>
              <a:gd name="connsiteY42" fmla="*/ 1361017 h 1972734"/>
              <a:gd name="connsiteX43" fmla="*/ 2528358 w 4510616"/>
              <a:gd name="connsiteY43" fmla="*/ 1361017 h 1972734"/>
              <a:gd name="connsiteX44" fmla="*/ 2528358 w 4510616"/>
              <a:gd name="connsiteY44" fmla="*/ 1340909 h 1972734"/>
              <a:gd name="connsiteX45" fmla="*/ 2455333 w 4510616"/>
              <a:gd name="connsiteY45" fmla="*/ 1340909 h 1972734"/>
              <a:gd name="connsiteX46" fmla="*/ 2455333 w 4510616"/>
              <a:gd name="connsiteY46" fmla="*/ 1328209 h 1972734"/>
              <a:gd name="connsiteX47" fmla="*/ 2415116 w 4510616"/>
              <a:gd name="connsiteY47" fmla="*/ 1328209 h 1972734"/>
              <a:gd name="connsiteX48" fmla="*/ 2415116 w 4510616"/>
              <a:gd name="connsiteY48" fmla="*/ 1312334 h 1972734"/>
              <a:gd name="connsiteX49" fmla="*/ 2373841 w 4510616"/>
              <a:gd name="connsiteY49" fmla="*/ 1312334 h 1972734"/>
              <a:gd name="connsiteX50" fmla="*/ 2373841 w 4510616"/>
              <a:gd name="connsiteY50" fmla="*/ 1299634 h 1972734"/>
              <a:gd name="connsiteX51" fmla="*/ 2329391 w 4510616"/>
              <a:gd name="connsiteY51" fmla="*/ 1299634 h 1972734"/>
              <a:gd name="connsiteX52" fmla="*/ 2329391 w 4510616"/>
              <a:gd name="connsiteY52" fmla="*/ 1289050 h 1972734"/>
              <a:gd name="connsiteX53" fmla="*/ 2302933 w 4510616"/>
              <a:gd name="connsiteY53" fmla="*/ 1289050 h 1972734"/>
              <a:gd name="connsiteX54" fmla="*/ 2302933 w 4510616"/>
              <a:gd name="connsiteY54" fmla="*/ 1271059 h 1972734"/>
              <a:gd name="connsiteX55" fmla="*/ 2280708 w 4510616"/>
              <a:gd name="connsiteY55" fmla="*/ 1271059 h 1972734"/>
              <a:gd name="connsiteX56" fmla="*/ 2280708 w 4510616"/>
              <a:gd name="connsiteY56" fmla="*/ 1249892 h 1972734"/>
              <a:gd name="connsiteX57" fmla="*/ 2222500 w 4510616"/>
              <a:gd name="connsiteY57" fmla="*/ 1249892 h 1972734"/>
              <a:gd name="connsiteX58" fmla="*/ 2222500 w 4510616"/>
              <a:gd name="connsiteY58" fmla="*/ 1231900 h 1972734"/>
              <a:gd name="connsiteX59" fmla="*/ 2196041 w 4510616"/>
              <a:gd name="connsiteY59" fmla="*/ 1231900 h 1972734"/>
              <a:gd name="connsiteX60" fmla="*/ 2196041 w 4510616"/>
              <a:gd name="connsiteY60" fmla="*/ 1217084 h 1972734"/>
              <a:gd name="connsiteX61" fmla="*/ 2143125 w 4510616"/>
              <a:gd name="connsiteY61" fmla="*/ 1217084 h 1972734"/>
              <a:gd name="connsiteX62" fmla="*/ 2143125 w 4510616"/>
              <a:gd name="connsiteY62" fmla="*/ 1199092 h 1972734"/>
              <a:gd name="connsiteX63" fmla="*/ 2127250 w 4510616"/>
              <a:gd name="connsiteY63" fmla="*/ 1199092 h 1972734"/>
              <a:gd name="connsiteX64" fmla="*/ 2127250 w 4510616"/>
              <a:gd name="connsiteY64" fmla="*/ 1181100 h 1972734"/>
              <a:gd name="connsiteX65" fmla="*/ 2098675 w 4510616"/>
              <a:gd name="connsiteY65" fmla="*/ 1181100 h 1972734"/>
              <a:gd name="connsiteX66" fmla="*/ 2098675 w 4510616"/>
              <a:gd name="connsiteY66" fmla="*/ 1165225 h 1972734"/>
              <a:gd name="connsiteX67" fmla="*/ 2060575 w 4510616"/>
              <a:gd name="connsiteY67" fmla="*/ 1165225 h 1972734"/>
              <a:gd name="connsiteX68" fmla="*/ 2060575 w 4510616"/>
              <a:gd name="connsiteY68" fmla="*/ 1153584 h 1972734"/>
              <a:gd name="connsiteX69" fmla="*/ 2034116 w 4510616"/>
              <a:gd name="connsiteY69" fmla="*/ 1153584 h 1972734"/>
              <a:gd name="connsiteX70" fmla="*/ 2034116 w 4510616"/>
              <a:gd name="connsiteY70" fmla="*/ 1134534 h 1972734"/>
              <a:gd name="connsiteX71" fmla="*/ 1998133 w 4510616"/>
              <a:gd name="connsiteY71" fmla="*/ 1134534 h 1972734"/>
              <a:gd name="connsiteX72" fmla="*/ 1998133 w 4510616"/>
              <a:gd name="connsiteY72" fmla="*/ 1105959 h 1972734"/>
              <a:gd name="connsiteX73" fmla="*/ 1975908 w 4510616"/>
              <a:gd name="connsiteY73" fmla="*/ 1105959 h 1972734"/>
              <a:gd name="connsiteX74" fmla="*/ 1975908 w 4510616"/>
              <a:gd name="connsiteY74" fmla="*/ 1090084 h 1972734"/>
              <a:gd name="connsiteX75" fmla="*/ 1950508 w 4510616"/>
              <a:gd name="connsiteY75" fmla="*/ 1090084 h 1972734"/>
              <a:gd name="connsiteX76" fmla="*/ 1950508 w 4510616"/>
              <a:gd name="connsiteY76" fmla="*/ 1073150 h 1972734"/>
              <a:gd name="connsiteX77" fmla="*/ 1927225 w 4510616"/>
              <a:gd name="connsiteY77" fmla="*/ 1073150 h 1972734"/>
              <a:gd name="connsiteX78" fmla="*/ 1927225 w 4510616"/>
              <a:gd name="connsiteY78" fmla="*/ 1056217 h 1972734"/>
              <a:gd name="connsiteX79" fmla="*/ 1873250 w 4510616"/>
              <a:gd name="connsiteY79" fmla="*/ 1056217 h 1972734"/>
              <a:gd name="connsiteX80" fmla="*/ 1873250 w 4510616"/>
              <a:gd name="connsiteY80" fmla="*/ 1039284 h 1972734"/>
              <a:gd name="connsiteX81" fmla="*/ 1844675 w 4510616"/>
              <a:gd name="connsiteY81" fmla="*/ 1039284 h 1972734"/>
              <a:gd name="connsiteX82" fmla="*/ 1844675 w 4510616"/>
              <a:gd name="connsiteY82" fmla="*/ 1024467 h 1972734"/>
              <a:gd name="connsiteX83" fmla="*/ 1793875 w 4510616"/>
              <a:gd name="connsiteY83" fmla="*/ 1024467 h 1972734"/>
              <a:gd name="connsiteX84" fmla="*/ 1793875 w 4510616"/>
              <a:gd name="connsiteY84" fmla="*/ 1013884 h 1972734"/>
              <a:gd name="connsiteX85" fmla="*/ 1780116 w 4510616"/>
              <a:gd name="connsiteY85" fmla="*/ 1013884 h 1972734"/>
              <a:gd name="connsiteX86" fmla="*/ 1780116 w 4510616"/>
              <a:gd name="connsiteY86" fmla="*/ 999067 h 1972734"/>
              <a:gd name="connsiteX87" fmla="*/ 1754716 w 4510616"/>
              <a:gd name="connsiteY87" fmla="*/ 999067 h 1972734"/>
              <a:gd name="connsiteX88" fmla="*/ 1754716 w 4510616"/>
              <a:gd name="connsiteY88" fmla="*/ 975784 h 1972734"/>
              <a:gd name="connsiteX89" fmla="*/ 1731433 w 4510616"/>
              <a:gd name="connsiteY89" fmla="*/ 975784 h 1972734"/>
              <a:gd name="connsiteX90" fmla="*/ 1731433 w 4510616"/>
              <a:gd name="connsiteY90" fmla="*/ 962025 h 1972734"/>
              <a:gd name="connsiteX91" fmla="*/ 1707091 w 4510616"/>
              <a:gd name="connsiteY91" fmla="*/ 962025 h 1972734"/>
              <a:gd name="connsiteX92" fmla="*/ 1707091 w 4510616"/>
              <a:gd name="connsiteY92" fmla="*/ 948267 h 1972734"/>
              <a:gd name="connsiteX93" fmla="*/ 1677458 w 4510616"/>
              <a:gd name="connsiteY93" fmla="*/ 948267 h 1972734"/>
              <a:gd name="connsiteX94" fmla="*/ 1677458 w 4510616"/>
              <a:gd name="connsiteY94" fmla="*/ 923925 h 1972734"/>
              <a:gd name="connsiteX95" fmla="*/ 1647825 w 4510616"/>
              <a:gd name="connsiteY95" fmla="*/ 923925 h 1972734"/>
              <a:gd name="connsiteX96" fmla="*/ 1647825 w 4510616"/>
              <a:gd name="connsiteY96" fmla="*/ 915459 h 1972734"/>
              <a:gd name="connsiteX97" fmla="*/ 1612900 w 4510616"/>
              <a:gd name="connsiteY97" fmla="*/ 915459 h 1972734"/>
              <a:gd name="connsiteX98" fmla="*/ 1612900 w 4510616"/>
              <a:gd name="connsiteY98" fmla="*/ 899584 h 1972734"/>
              <a:gd name="connsiteX99" fmla="*/ 1575858 w 4510616"/>
              <a:gd name="connsiteY99" fmla="*/ 899584 h 1972734"/>
              <a:gd name="connsiteX100" fmla="*/ 1575858 w 4510616"/>
              <a:gd name="connsiteY100" fmla="*/ 883709 h 1972734"/>
              <a:gd name="connsiteX101" fmla="*/ 1547283 w 4510616"/>
              <a:gd name="connsiteY101" fmla="*/ 883709 h 1972734"/>
              <a:gd name="connsiteX102" fmla="*/ 1547283 w 4510616"/>
              <a:gd name="connsiteY102" fmla="*/ 855134 h 1972734"/>
              <a:gd name="connsiteX103" fmla="*/ 1522941 w 4510616"/>
              <a:gd name="connsiteY103" fmla="*/ 855134 h 1972734"/>
              <a:gd name="connsiteX104" fmla="*/ 1522941 w 4510616"/>
              <a:gd name="connsiteY104" fmla="*/ 839259 h 1972734"/>
              <a:gd name="connsiteX105" fmla="*/ 1502833 w 4510616"/>
              <a:gd name="connsiteY105" fmla="*/ 839259 h 1972734"/>
              <a:gd name="connsiteX106" fmla="*/ 1502833 w 4510616"/>
              <a:gd name="connsiteY106" fmla="*/ 819150 h 1972734"/>
              <a:gd name="connsiteX107" fmla="*/ 1482725 w 4510616"/>
              <a:gd name="connsiteY107" fmla="*/ 819150 h 1972734"/>
              <a:gd name="connsiteX108" fmla="*/ 1482725 w 4510616"/>
              <a:gd name="connsiteY108" fmla="*/ 799042 h 1972734"/>
              <a:gd name="connsiteX109" fmla="*/ 1450975 w 4510616"/>
              <a:gd name="connsiteY109" fmla="*/ 799042 h 1972734"/>
              <a:gd name="connsiteX110" fmla="*/ 1450975 w 4510616"/>
              <a:gd name="connsiteY110" fmla="*/ 789517 h 1972734"/>
              <a:gd name="connsiteX111" fmla="*/ 1434041 w 4510616"/>
              <a:gd name="connsiteY111" fmla="*/ 789517 h 1972734"/>
              <a:gd name="connsiteX112" fmla="*/ 1434041 w 4510616"/>
              <a:gd name="connsiteY112" fmla="*/ 764117 h 1972734"/>
              <a:gd name="connsiteX113" fmla="*/ 1404408 w 4510616"/>
              <a:gd name="connsiteY113" fmla="*/ 764117 h 1972734"/>
              <a:gd name="connsiteX114" fmla="*/ 1404408 w 4510616"/>
              <a:gd name="connsiteY114" fmla="*/ 749300 h 1972734"/>
              <a:gd name="connsiteX115" fmla="*/ 1375833 w 4510616"/>
              <a:gd name="connsiteY115" fmla="*/ 749300 h 1972734"/>
              <a:gd name="connsiteX116" fmla="*/ 1375833 w 4510616"/>
              <a:gd name="connsiteY116" fmla="*/ 719667 h 1972734"/>
              <a:gd name="connsiteX117" fmla="*/ 1356783 w 4510616"/>
              <a:gd name="connsiteY117" fmla="*/ 719667 h 1972734"/>
              <a:gd name="connsiteX118" fmla="*/ 1356783 w 4510616"/>
              <a:gd name="connsiteY118" fmla="*/ 690034 h 1972734"/>
              <a:gd name="connsiteX119" fmla="*/ 1328208 w 4510616"/>
              <a:gd name="connsiteY119" fmla="*/ 690034 h 1972734"/>
              <a:gd name="connsiteX120" fmla="*/ 1328208 w 4510616"/>
              <a:gd name="connsiteY120" fmla="*/ 680509 h 1972734"/>
              <a:gd name="connsiteX121" fmla="*/ 1297516 w 4510616"/>
              <a:gd name="connsiteY121" fmla="*/ 680509 h 1972734"/>
              <a:gd name="connsiteX122" fmla="*/ 1297516 w 4510616"/>
              <a:gd name="connsiteY122" fmla="*/ 664634 h 1972734"/>
              <a:gd name="connsiteX123" fmla="*/ 1283758 w 4510616"/>
              <a:gd name="connsiteY123" fmla="*/ 664634 h 1972734"/>
              <a:gd name="connsiteX124" fmla="*/ 1283758 w 4510616"/>
              <a:gd name="connsiteY124" fmla="*/ 643467 h 1972734"/>
              <a:gd name="connsiteX125" fmla="*/ 1272116 w 4510616"/>
              <a:gd name="connsiteY125" fmla="*/ 643467 h 1972734"/>
              <a:gd name="connsiteX126" fmla="*/ 1272116 w 4510616"/>
              <a:gd name="connsiteY126" fmla="*/ 623359 h 1972734"/>
              <a:gd name="connsiteX127" fmla="*/ 1253066 w 4510616"/>
              <a:gd name="connsiteY127" fmla="*/ 623359 h 1972734"/>
              <a:gd name="connsiteX128" fmla="*/ 1253066 w 4510616"/>
              <a:gd name="connsiteY128" fmla="*/ 608542 h 1972734"/>
              <a:gd name="connsiteX129" fmla="*/ 1230841 w 4510616"/>
              <a:gd name="connsiteY129" fmla="*/ 608542 h 1972734"/>
              <a:gd name="connsiteX130" fmla="*/ 1230841 w 4510616"/>
              <a:gd name="connsiteY130" fmla="*/ 590550 h 1972734"/>
              <a:gd name="connsiteX131" fmla="*/ 1205441 w 4510616"/>
              <a:gd name="connsiteY131" fmla="*/ 590550 h 1972734"/>
              <a:gd name="connsiteX132" fmla="*/ 1205441 w 4510616"/>
              <a:gd name="connsiteY132" fmla="*/ 579967 h 1972734"/>
              <a:gd name="connsiteX133" fmla="*/ 1186391 w 4510616"/>
              <a:gd name="connsiteY133" fmla="*/ 579967 h 1972734"/>
              <a:gd name="connsiteX134" fmla="*/ 1186391 w 4510616"/>
              <a:gd name="connsiteY134" fmla="*/ 570442 h 1972734"/>
              <a:gd name="connsiteX135" fmla="*/ 1171575 w 4510616"/>
              <a:gd name="connsiteY135" fmla="*/ 570442 h 1972734"/>
              <a:gd name="connsiteX136" fmla="*/ 1171575 w 4510616"/>
              <a:gd name="connsiteY136" fmla="*/ 560917 h 1972734"/>
              <a:gd name="connsiteX137" fmla="*/ 1151466 w 4510616"/>
              <a:gd name="connsiteY137" fmla="*/ 560917 h 1972734"/>
              <a:gd name="connsiteX138" fmla="*/ 1151466 w 4510616"/>
              <a:gd name="connsiteY138" fmla="*/ 547159 h 1972734"/>
              <a:gd name="connsiteX139" fmla="*/ 1121833 w 4510616"/>
              <a:gd name="connsiteY139" fmla="*/ 547159 h 1972734"/>
              <a:gd name="connsiteX140" fmla="*/ 1121833 w 4510616"/>
              <a:gd name="connsiteY140" fmla="*/ 531284 h 1972734"/>
              <a:gd name="connsiteX141" fmla="*/ 1100666 w 4510616"/>
              <a:gd name="connsiteY141" fmla="*/ 531284 h 1972734"/>
              <a:gd name="connsiteX142" fmla="*/ 1100666 w 4510616"/>
              <a:gd name="connsiteY142" fmla="*/ 519642 h 1972734"/>
              <a:gd name="connsiteX143" fmla="*/ 1074208 w 4510616"/>
              <a:gd name="connsiteY143" fmla="*/ 519642 h 1972734"/>
              <a:gd name="connsiteX144" fmla="*/ 1074208 w 4510616"/>
              <a:gd name="connsiteY144" fmla="*/ 506942 h 1972734"/>
              <a:gd name="connsiteX145" fmla="*/ 1043516 w 4510616"/>
              <a:gd name="connsiteY145" fmla="*/ 506942 h 1972734"/>
              <a:gd name="connsiteX146" fmla="*/ 1043516 w 4510616"/>
              <a:gd name="connsiteY146" fmla="*/ 492125 h 1972734"/>
              <a:gd name="connsiteX147" fmla="*/ 1027641 w 4510616"/>
              <a:gd name="connsiteY147" fmla="*/ 492125 h 1972734"/>
              <a:gd name="connsiteX148" fmla="*/ 1027641 w 4510616"/>
              <a:gd name="connsiteY148" fmla="*/ 477309 h 1972734"/>
              <a:gd name="connsiteX149" fmla="*/ 1013883 w 4510616"/>
              <a:gd name="connsiteY149" fmla="*/ 477309 h 1972734"/>
              <a:gd name="connsiteX150" fmla="*/ 1013883 w 4510616"/>
              <a:gd name="connsiteY150" fmla="*/ 464609 h 1972734"/>
              <a:gd name="connsiteX151" fmla="*/ 1000125 w 4510616"/>
              <a:gd name="connsiteY151" fmla="*/ 464609 h 1972734"/>
              <a:gd name="connsiteX152" fmla="*/ 1000125 w 4510616"/>
              <a:gd name="connsiteY152" fmla="*/ 452967 h 1972734"/>
              <a:gd name="connsiteX153" fmla="*/ 974725 w 4510616"/>
              <a:gd name="connsiteY153" fmla="*/ 452967 h 1972734"/>
              <a:gd name="connsiteX154" fmla="*/ 974725 w 4510616"/>
              <a:gd name="connsiteY154" fmla="*/ 437092 h 1972734"/>
              <a:gd name="connsiteX155" fmla="*/ 952500 w 4510616"/>
              <a:gd name="connsiteY155" fmla="*/ 437092 h 1972734"/>
              <a:gd name="connsiteX156" fmla="*/ 952500 w 4510616"/>
              <a:gd name="connsiteY156" fmla="*/ 401109 h 1972734"/>
              <a:gd name="connsiteX157" fmla="*/ 938741 w 4510616"/>
              <a:gd name="connsiteY157" fmla="*/ 401109 h 1972734"/>
              <a:gd name="connsiteX158" fmla="*/ 938741 w 4510616"/>
              <a:gd name="connsiteY158" fmla="*/ 388409 h 1972734"/>
              <a:gd name="connsiteX159" fmla="*/ 922866 w 4510616"/>
              <a:gd name="connsiteY159" fmla="*/ 388409 h 1972734"/>
              <a:gd name="connsiteX160" fmla="*/ 922866 w 4510616"/>
              <a:gd name="connsiteY160" fmla="*/ 373592 h 1972734"/>
              <a:gd name="connsiteX161" fmla="*/ 908050 w 4510616"/>
              <a:gd name="connsiteY161" fmla="*/ 373592 h 1972734"/>
              <a:gd name="connsiteX162" fmla="*/ 908050 w 4510616"/>
              <a:gd name="connsiteY162" fmla="*/ 358775 h 1972734"/>
              <a:gd name="connsiteX163" fmla="*/ 880533 w 4510616"/>
              <a:gd name="connsiteY163" fmla="*/ 358775 h 1972734"/>
              <a:gd name="connsiteX164" fmla="*/ 880533 w 4510616"/>
              <a:gd name="connsiteY164" fmla="*/ 350309 h 1972734"/>
              <a:gd name="connsiteX165" fmla="*/ 864658 w 4510616"/>
              <a:gd name="connsiteY165" fmla="*/ 350309 h 1972734"/>
              <a:gd name="connsiteX166" fmla="*/ 864658 w 4510616"/>
              <a:gd name="connsiteY166" fmla="*/ 337609 h 1972734"/>
              <a:gd name="connsiteX167" fmla="*/ 844550 w 4510616"/>
              <a:gd name="connsiteY167" fmla="*/ 337609 h 1972734"/>
              <a:gd name="connsiteX168" fmla="*/ 844550 w 4510616"/>
              <a:gd name="connsiteY168" fmla="*/ 323850 h 1972734"/>
              <a:gd name="connsiteX169" fmla="*/ 823383 w 4510616"/>
              <a:gd name="connsiteY169" fmla="*/ 323850 h 1972734"/>
              <a:gd name="connsiteX170" fmla="*/ 823383 w 4510616"/>
              <a:gd name="connsiteY170" fmla="*/ 313267 h 1972734"/>
              <a:gd name="connsiteX171" fmla="*/ 806450 w 4510616"/>
              <a:gd name="connsiteY171" fmla="*/ 313267 h 1972734"/>
              <a:gd name="connsiteX172" fmla="*/ 806450 w 4510616"/>
              <a:gd name="connsiteY172" fmla="*/ 301625 h 1972734"/>
              <a:gd name="connsiteX173" fmla="*/ 787400 w 4510616"/>
              <a:gd name="connsiteY173" fmla="*/ 301625 h 1972734"/>
              <a:gd name="connsiteX174" fmla="*/ 787400 w 4510616"/>
              <a:gd name="connsiteY174" fmla="*/ 288925 h 1972734"/>
              <a:gd name="connsiteX175" fmla="*/ 766233 w 4510616"/>
              <a:gd name="connsiteY175" fmla="*/ 288925 h 1972734"/>
              <a:gd name="connsiteX176" fmla="*/ 766233 w 4510616"/>
              <a:gd name="connsiteY176" fmla="*/ 274109 h 1972734"/>
              <a:gd name="connsiteX177" fmla="*/ 744008 w 4510616"/>
              <a:gd name="connsiteY177" fmla="*/ 274109 h 1972734"/>
              <a:gd name="connsiteX178" fmla="*/ 744008 w 4510616"/>
              <a:gd name="connsiteY178" fmla="*/ 261409 h 1972734"/>
              <a:gd name="connsiteX179" fmla="*/ 718608 w 4510616"/>
              <a:gd name="connsiteY179" fmla="*/ 261409 h 1972734"/>
              <a:gd name="connsiteX180" fmla="*/ 718608 w 4510616"/>
              <a:gd name="connsiteY180" fmla="*/ 250825 h 1972734"/>
              <a:gd name="connsiteX181" fmla="*/ 677333 w 4510616"/>
              <a:gd name="connsiteY181" fmla="*/ 250825 h 1972734"/>
              <a:gd name="connsiteX182" fmla="*/ 677333 w 4510616"/>
              <a:gd name="connsiteY182" fmla="*/ 237067 h 1972734"/>
              <a:gd name="connsiteX183" fmla="*/ 651933 w 4510616"/>
              <a:gd name="connsiteY183" fmla="*/ 237067 h 1972734"/>
              <a:gd name="connsiteX184" fmla="*/ 651933 w 4510616"/>
              <a:gd name="connsiteY184" fmla="*/ 226484 h 1972734"/>
              <a:gd name="connsiteX185" fmla="*/ 636058 w 4510616"/>
              <a:gd name="connsiteY185" fmla="*/ 226484 h 1972734"/>
              <a:gd name="connsiteX186" fmla="*/ 636058 w 4510616"/>
              <a:gd name="connsiteY186" fmla="*/ 207434 h 1972734"/>
              <a:gd name="connsiteX187" fmla="*/ 620183 w 4510616"/>
              <a:gd name="connsiteY187" fmla="*/ 207434 h 1972734"/>
              <a:gd name="connsiteX188" fmla="*/ 620183 w 4510616"/>
              <a:gd name="connsiteY188" fmla="*/ 198967 h 1972734"/>
              <a:gd name="connsiteX189" fmla="*/ 599016 w 4510616"/>
              <a:gd name="connsiteY189" fmla="*/ 198967 h 1972734"/>
              <a:gd name="connsiteX190" fmla="*/ 599016 w 4510616"/>
              <a:gd name="connsiteY190" fmla="*/ 189442 h 1972734"/>
              <a:gd name="connsiteX191" fmla="*/ 553508 w 4510616"/>
              <a:gd name="connsiteY191" fmla="*/ 189442 h 1972734"/>
              <a:gd name="connsiteX192" fmla="*/ 553508 w 4510616"/>
              <a:gd name="connsiteY192" fmla="*/ 172509 h 1972734"/>
              <a:gd name="connsiteX193" fmla="*/ 508000 w 4510616"/>
              <a:gd name="connsiteY193" fmla="*/ 172509 h 1972734"/>
              <a:gd name="connsiteX194" fmla="*/ 508000 w 4510616"/>
              <a:gd name="connsiteY194" fmla="*/ 138642 h 1972734"/>
              <a:gd name="connsiteX195" fmla="*/ 486833 w 4510616"/>
              <a:gd name="connsiteY195" fmla="*/ 138642 h 1972734"/>
              <a:gd name="connsiteX196" fmla="*/ 486833 w 4510616"/>
              <a:gd name="connsiteY196" fmla="*/ 130175 h 1972734"/>
              <a:gd name="connsiteX197" fmla="*/ 468841 w 4510616"/>
              <a:gd name="connsiteY197" fmla="*/ 130175 h 1972734"/>
              <a:gd name="connsiteX198" fmla="*/ 468841 w 4510616"/>
              <a:gd name="connsiteY198" fmla="*/ 122767 h 1972734"/>
              <a:gd name="connsiteX199" fmla="*/ 441325 w 4510616"/>
              <a:gd name="connsiteY199" fmla="*/ 122767 h 1972734"/>
              <a:gd name="connsiteX200" fmla="*/ 441325 w 4510616"/>
              <a:gd name="connsiteY200" fmla="*/ 106892 h 1972734"/>
              <a:gd name="connsiteX201" fmla="*/ 394758 w 4510616"/>
              <a:gd name="connsiteY201" fmla="*/ 106892 h 1972734"/>
              <a:gd name="connsiteX202" fmla="*/ 394758 w 4510616"/>
              <a:gd name="connsiteY202" fmla="*/ 92075 h 1972734"/>
              <a:gd name="connsiteX203" fmla="*/ 378883 w 4510616"/>
              <a:gd name="connsiteY203" fmla="*/ 92075 h 1972734"/>
              <a:gd name="connsiteX204" fmla="*/ 378883 w 4510616"/>
              <a:gd name="connsiteY204" fmla="*/ 73025 h 1972734"/>
              <a:gd name="connsiteX205" fmla="*/ 340783 w 4510616"/>
              <a:gd name="connsiteY205" fmla="*/ 73025 h 1972734"/>
              <a:gd name="connsiteX206" fmla="*/ 340783 w 4510616"/>
              <a:gd name="connsiteY206" fmla="*/ 61384 h 1972734"/>
              <a:gd name="connsiteX207" fmla="*/ 325966 w 4510616"/>
              <a:gd name="connsiteY207" fmla="*/ 61384 h 1972734"/>
              <a:gd name="connsiteX208" fmla="*/ 325966 w 4510616"/>
              <a:gd name="connsiteY208" fmla="*/ 45509 h 1972734"/>
              <a:gd name="connsiteX209" fmla="*/ 229658 w 4510616"/>
              <a:gd name="connsiteY209" fmla="*/ 45509 h 1972734"/>
              <a:gd name="connsiteX210" fmla="*/ 229658 w 4510616"/>
              <a:gd name="connsiteY210" fmla="*/ 31750 h 1972734"/>
              <a:gd name="connsiteX211" fmla="*/ 185208 w 4510616"/>
              <a:gd name="connsiteY211" fmla="*/ 31750 h 1972734"/>
              <a:gd name="connsiteX212" fmla="*/ 185208 w 4510616"/>
              <a:gd name="connsiteY212" fmla="*/ 17992 h 1972734"/>
              <a:gd name="connsiteX213" fmla="*/ 152400 w 4510616"/>
              <a:gd name="connsiteY213" fmla="*/ 17992 h 1972734"/>
              <a:gd name="connsiteX214" fmla="*/ 152400 w 4510616"/>
              <a:gd name="connsiteY214" fmla="*/ 11642 h 1972734"/>
              <a:gd name="connsiteX215" fmla="*/ 125941 w 4510616"/>
              <a:gd name="connsiteY215" fmla="*/ 11642 h 1972734"/>
              <a:gd name="connsiteX216" fmla="*/ 125941 w 4510616"/>
              <a:gd name="connsiteY216" fmla="*/ 0 h 1972734"/>
              <a:gd name="connsiteX217" fmla="*/ 0 w 4510616"/>
              <a:gd name="connsiteY217" fmla="*/ 0 h 197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4510616" h="1972734">
                <a:moveTo>
                  <a:pt x="4510616" y="1972734"/>
                </a:moveTo>
                <a:lnTo>
                  <a:pt x="4218516" y="1972734"/>
                </a:lnTo>
                <a:lnTo>
                  <a:pt x="4218516" y="1842559"/>
                </a:lnTo>
                <a:lnTo>
                  <a:pt x="4046008" y="1842559"/>
                </a:lnTo>
                <a:lnTo>
                  <a:pt x="4046008" y="1783292"/>
                </a:lnTo>
                <a:lnTo>
                  <a:pt x="3947583" y="1783292"/>
                </a:lnTo>
                <a:lnTo>
                  <a:pt x="3947583" y="1729317"/>
                </a:lnTo>
                <a:lnTo>
                  <a:pt x="3712633" y="1729317"/>
                </a:lnTo>
                <a:lnTo>
                  <a:pt x="3712633" y="1698625"/>
                </a:lnTo>
                <a:lnTo>
                  <a:pt x="3662891" y="1698625"/>
                </a:lnTo>
                <a:lnTo>
                  <a:pt x="3662891" y="1644650"/>
                </a:lnTo>
                <a:lnTo>
                  <a:pt x="3543300" y="1644650"/>
                </a:lnTo>
                <a:lnTo>
                  <a:pt x="3543300" y="1616075"/>
                </a:lnTo>
                <a:lnTo>
                  <a:pt x="3387725" y="1616075"/>
                </a:lnTo>
                <a:lnTo>
                  <a:pt x="3387725" y="1594909"/>
                </a:lnTo>
                <a:lnTo>
                  <a:pt x="3363383" y="1594909"/>
                </a:lnTo>
                <a:lnTo>
                  <a:pt x="3363383" y="1570567"/>
                </a:lnTo>
                <a:lnTo>
                  <a:pt x="3346450" y="1570567"/>
                </a:lnTo>
                <a:lnTo>
                  <a:pt x="3346450" y="1543050"/>
                </a:lnTo>
                <a:lnTo>
                  <a:pt x="3258608" y="1543050"/>
                </a:lnTo>
                <a:lnTo>
                  <a:pt x="3258608" y="1526117"/>
                </a:lnTo>
                <a:lnTo>
                  <a:pt x="3090333" y="1526117"/>
                </a:lnTo>
                <a:lnTo>
                  <a:pt x="3090333" y="1509184"/>
                </a:lnTo>
                <a:lnTo>
                  <a:pt x="2984500" y="1509184"/>
                </a:lnTo>
                <a:lnTo>
                  <a:pt x="2984500" y="1492250"/>
                </a:lnTo>
                <a:lnTo>
                  <a:pt x="2927350" y="1492250"/>
                </a:lnTo>
                <a:lnTo>
                  <a:pt x="2927350" y="1476375"/>
                </a:lnTo>
                <a:lnTo>
                  <a:pt x="2913591" y="1476375"/>
                </a:lnTo>
                <a:lnTo>
                  <a:pt x="2913591" y="1458384"/>
                </a:lnTo>
                <a:lnTo>
                  <a:pt x="2892425" y="1458384"/>
                </a:lnTo>
                <a:lnTo>
                  <a:pt x="2892425" y="1443567"/>
                </a:lnTo>
                <a:lnTo>
                  <a:pt x="2847975" y="1443567"/>
                </a:lnTo>
                <a:lnTo>
                  <a:pt x="2847975" y="1424517"/>
                </a:lnTo>
                <a:lnTo>
                  <a:pt x="2825750" y="1424517"/>
                </a:lnTo>
                <a:lnTo>
                  <a:pt x="2825750" y="1409700"/>
                </a:lnTo>
                <a:lnTo>
                  <a:pt x="2744258" y="1409700"/>
                </a:lnTo>
                <a:lnTo>
                  <a:pt x="2744258" y="1395942"/>
                </a:lnTo>
                <a:lnTo>
                  <a:pt x="2663825" y="1395942"/>
                </a:lnTo>
                <a:lnTo>
                  <a:pt x="2663825" y="1382184"/>
                </a:lnTo>
                <a:lnTo>
                  <a:pt x="2600325" y="1382184"/>
                </a:lnTo>
                <a:lnTo>
                  <a:pt x="2600325" y="1374775"/>
                </a:lnTo>
                <a:lnTo>
                  <a:pt x="2560108" y="1374775"/>
                </a:lnTo>
                <a:lnTo>
                  <a:pt x="2560108" y="1361017"/>
                </a:lnTo>
                <a:lnTo>
                  <a:pt x="2528358" y="1361017"/>
                </a:lnTo>
                <a:lnTo>
                  <a:pt x="2528358" y="1340909"/>
                </a:lnTo>
                <a:lnTo>
                  <a:pt x="2455333" y="1340909"/>
                </a:lnTo>
                <a:lnTo>
                  <a:pt x="2455333" y="1328209"/>
                </a:lnTo>
                <a:lnTo>
                  <a:pt x="2415116" y="1328209"/>
                </a:lnTo>
                <a:lnTo>
                  <a:pt x="2415116" y="1312334"/>
                </a:lnTo>
                <a:lnTo>
                  <a:pt x="2373841" y="1312334"/>
                </a:lnTo>
                <a:lnTo>
                  <a:pt x="2373841" y="1299634"/>
                </a:lnTo>
                <a:lnTo>
                  <a:pt x="2329391" y="1299634"/>
                </a:lnTo>
                <a:lnTo>
                  <a:pt x="2329391" y="1289050"/>
                </a:lnTo>
                <a:lnTo>
                  <a:pt x="2302933" y="1289050"/>
                </a:lnTo>
                <a:lnTo>
                  <a:pt x="2302933" y="1271059"/>
                </a:lnTo>
                <a:lnTo>
                  <a:pt x="2280708" y="1271059"/>
                </a:lnTo>
                <a:lnTo>
                  <a:pt x="2280708" y="1249892"/>
                </a:lnTo>
                <a:lnTo>
                  <a:pt x="2222500" y="1249892"/>
                </a:lnTo>
                <a:lnTo>
                  <a:pt x="2222500" y="1231900"/>
                </a:lnTo>
                <a:lnTo>
                  <a:pt x="2196041" y="1231900"/>
                </a:lnTo>
                <a:lnTo>
                  <a:pt x="2196041" y="1217084"/>
                </a:lnTo>
                <a:lnTo>
                  <a:pt x="2143125" y="1217084"/>
                </a:lnTo>
                <a:lnTo>
                  <a:pt x="2143125" y="1199092"/>
                </a:lnTo>
                <a:lnTo>
                  <a:pt x="2127250" y="1199092"/>
                </a:lnTo>
                <a:lnTo>
                  <a:pt x="2127250" y="1181100"/>
                </a:lnTo>
                <a:lnTo>
                  <a:pt x="2098675" y="1181100"/>
                </a:lnTo>
                <a:lnTo>
                  <a:pt x="2098675" y="1165225"/>
                </a:lnTo>
                <a:lnTo>
                  <a:pt x="2060575" y="1165225"/>
                </a:lnTo>
                <a:lnTo>
                  <a:pt x="2060575" y="1153584"/>
                </a:lnTo>
                <a:lnTo>
                  <a:pt x="2034116" y="1153584"/>
                </a:lnTo>
                <a:lnTo>
                  <a:pt x="2034116" y="1134534"/>
                </a:lnTo>
                <a:lnTo>
                  <a:pt x="1998133" y="1134534"/>
                </a:lnTo>
                <a:lnTo>
                  <a:pt x="1998133" y="1105959"/>
                </a:lnTo>
                <a:lnTo>
                  <a:pt x="1975908" y="1105959"/>
                </a:lnTo>
                <a:lnTo>
                  <a:pt x="1975908" y="1090084"/>
                </a:lnTo>
                <a:lnTo>
                  <a:pt x="1950508" y="1090084"/>
                </a:lnTo>
                <a:lnTo>
                  <a:pt x="1950508" y="1073150"/>
                </a:lnTo>
                <a:lnTo>
                  <a:pt x="1927225" y="1073150"/>
                </a:lnTo>
                <a:lnTo>
                  <a:pt x="1927225" y="1056217"/>
                </a:lnTo>
                <a:lnTo>
                  <a:pt x="1873250" y="1056217"/>
                </a:lnTo>
                <a:lnTo>
                  <a:pt x="1873250" y="1039284"/>
                </a:lnTo>
                <a:lnTo>
                  <a:pt x="1844675" y="1039284"/>
                </a:lnTo>
                <a:lnTo>
                  <a:pt x="1844675" y="1024467"/>
                </a:lnTo>
                <a:lnTo>
                  <a:pt x="1793875" y="1024467"/>
                </a:lnTo>
                <a:lnTo>
                  <a:pt x="1793875" y="1013884"/>
                </a:lnTo>
                <a:lnTo>
                  <a:pt x="1780116" y="1013884"/>
                </a:lnTo>
                <a:lnTo>
                  <a:pt x="1780116" y="999067"/>
                </a:lnTo>
                <a:lnTo>
                  <a:pt x="1754716" y="999067"/>
                </a:lnTo>
                <a:lnTo>
                  <a:pt x="1754716" y="975784"/>
                </a:lnTo>
                <a:lnTo>
                  <a:pt x="1731433" y="975784"/>
                </a:lnTo>
                <a:lnTo>
                  <a:pt x="1731433" y="962025"/>
                </a:lnTo>
                <a:lnTo>
                  <a:pt x="1707091" y="962025"/>
                </a:lnTo>
                <a:lnTo>
                  <a:pt x="1707091" y="948267"/>
                </a:lnTo>
                <a:lnTo>
                  <a:pt x="1677458" y="948267"/>
                </a:lnTo>
                <a:lnTo>
                  <a:pt x="1677458" y="923925"/>
                </a:lnTo>
                <a:lnTo>
                  <a:pt x="1647825" y="923925"/>
                </a:lnTo>
                <a:lnTo>
                  <a:pt x="1647825" y="915459"/>
                </a:lnTo>
                <a:lnTo>
                  <a:pt x="1612900" y="915459"/>
                </a:lnTo>
                <a:lnTo>
                  <a:pt x="1612900" y="899584"/>
                </a:lnTo>
                <a:lnTo>
                  <a:pt x="1575858" y="899584"/>
                </a:lnTo>
                <a:lnTo>
                  <a:pt x="1575858" y="883709"/>
                </a:lnTo>
                <a:lnTo>
                  <a:pt x="1547283" y="883709"/>
                </a:lnTo>
                <a:lnTo>
                  <a:pt x="1547283" y="855134"/>
                </a:lnTo>
                <a:lnTo>
                  <a:pt x="1522941" y="855134"/>
                </a:lnTo>
                <a:lnTo>
                  <a:pt x="1522941" y="839259"/>
                </a:lnTo>
                <a:lnTo>
                  <a:pt x="1502833" y="839259"/>
                </a:lnTo>
                <a:lnTo>
                  <a:pt x="1502833" y="819150"/>
                </a:lnTo>
                <a:lnTo>
                  <a:pt x="1482725" y="819150"/>
                </a:lnTo>
                <a:lnTo>
                  <a:pt x="1482725" y="799042"/>
                </a:lnTo>
                <a:lnTo>
                  <a:pt x="1450975" y="799042"/>
                </a:lnTo>
                <a:lnTo>
                  <a:pt x="1450975" y="789517"/>
                </a:lnTo>
                <a:lnTo>
                  <a:pt x="1434041" y="789517"/>
                </a:lnTo>
                <a:lnTo>
                  <a:pt x="1434041" y="764117"/>
                </a:lnTo>
                <a:lnTo>
                  <a:pt x="1404408" y="764117"/>
                </a:lnTo>
                <a:lnTo>
                  <a:pt x="1404408" y="749300"/>
                </a:lnTo>
                <a:lnTo>
                  <a:pt x="1375833" y="749300"/>
                </a:lnTo>
                <a:lnTo>
                  <a:pt x="1375833" y="719667"/>
                </a:lnTo>
                <a:lnTo>
                  <a:pt x="1356783" y="719667"/>
                </a:lnTo>
                <a:lnTo>
                  <a:pt x="1356783" y="690034"/>
                </a:lnTo>
                <a:lnTo>
                  <a:pt x="1328208" y="690034"/>
                </a:lnTo>
                <a:lnTo>
                  <a:pt x="1328208" y="680509"/>
                </a:lnTo>
                <a:lnTo>
                  <a:pt x="1297516" y="680509"/>
                </a:lnTo>
                <a:lnTo>
                  <a:pt x="1297516" y="664634"/>
                </a:lnTo>
                <a:lnTo>
                  <a:pt x="1283758" y="664634"/>
                </a:lnTo>
                <a:lnTo>
                  <a:pt x="1283758" y="643467"/>
                </a:lnTo>
                <a:lnTo>
                  <a:pt x="1272116" y="643467"/>
                </a:lnTo>
                <a:lnTo>
                  <a:pt x="1272116" y="623359"/>
                </a:lnTo>
                <a:lnTo>
                  <a:pt x="1253066" y="623359"/>
                </a:lnTo>
                <a:lnTo>
                  <a:pt x="1253066" y="608542"/>
                </a:lnTo>
                <a:lnTo>
                  <a:pt x="1230841" y="608542"/>
                </a:lnTo>
                <a:lnTo>
                  <a:pt x="1230841" y="590550"/>
                </a:lnTo>
                <a:lnTo>
                  <a:pt x="1205441" y="590550"/>
                </a:lnTo>
                <a:lnTo>
                  <a:pt x="1205441" y="579967"/>
                </a:lnTo>
                <a:lnTo>
                  <a:pt x="1186391" y="579967"/>
                </a:lnTo>
                <a:lnTo>
                  <a:pt x="1186391" y="570442"/>
                </a:lnTo>
                <a:lnTo>
                  <a:pt x="1171575" y="570442"/>
                </a:lnTo>
                <a:lnTo>
                  <a:pt x="1171575" y="560917"/>
                </a:lnTo>
                <a:lnTo>
                  <a:pt x="1151466" y="560917"/>
                </a:lnTo>
                <a:lnTo>
                  <a:pt x="1151466" y="547159"/>
                </a:lnTo>
                <a:lnTo>
                  <a:pt x="1121833" y="547159"/>
                </a:lnTo>
                <a:lnTo>
                  <a:pt x="1121833" y="531284"/>
                </a:lnTo>
                <a:lnTo>
                  <a:pt x="1100666" y="531284"/>
                </a:lnTo>
                <a:lnTo>
                  <a:pt x="1100666" y="519642"/>
                </a:lnTo>
                <a:lnTo>
                  <a:pt x="1074208" y="519642"/>
                </a:lnTo>
                <a:lnTo>
                  <a:pt x="1074208" y="506942"/>
                </a:lnTo>
                <a:lnTo>
                  <a:pt x="1043516" y="506942"/>
                </a:lnTo>
                <a:lnTo>
                  <a:pt x="1043516" y="492125"/>
                </a:lnTo>
                <a:lnTo>
                  <a:pt x="1027641" y="492125"/>
                </a:lnTo>
                <a:lnTo>
                  <a:pt x="1027641" y="477309"/>
                </a:lnTo>
                <a:lnTo>
                  <a:pt x="1013883" y="477309"/>
                </a:lnTo>
                <a:lnTo>
                  <a:pt x="1013883" y="464609"/>
                </a:lnTo>
                <a:lnTo>
                  <a:pt x="1000125" y="464609"/>
                </a:lnTo>
                <a:lnTo>
                  <a:pt x="1000125" y="452967"/>
                </a:lnTo>
                <a:lnTo>
                  <a:pt x="974725" y="452967"/>
                </a:lnTo>
                <a:lnTo>
                  <a:pt x="974725" y="437092"/>
                </a:lnTo>
                <a:lnTo>
                  <a:pt x="952500" y="437092"/>
                </a:lnTo>
                <a:lnTo>
                  <a:pt x="952500" y="401109"/>
                </a:lnTo>
                <a:lnTo>
                  <a:pt x="938741" y="401109"/>
                </a:lnTo>
                <a:lnTo>
                  <a:pt x="938741" y="388409"/>
                </a:lnTo>
                <a:lnTo>
                  <a:pt x="922866" y="388409"/>
                </a:lnTo>
                <a:lnTo>
                  <a:pt x="922866" y="373592"/>
                </a:lnTo>
                <a:lnTo>
                  <a:pt x="908050" y="373592"/>
                </a:lnTo>
                <a:lnTo>
                  <a:pt x="908050" y="358775"/>
                </a:lnTo>
                <a:lnTo>
                  <a:pt x="880533" y="358775"/>
                </a:lnTo>
                <a:lnTo>
                  <a:pt x="880533" y="350309"/>
                </a:lnTo>
                <a:lnTo>
                  <a:pt x="864658" y="350309"/>
                </a:lnTo>
                <a:lnTo>
                  <a:pt x="864658" y="337609"/>
                </a:lnTo>
                <a:lnTo>
                  <a:pt x="844550" y="337609"/>
                </a:lnTo>
                <a:lnTo>
                  <a:pt x="844550" y="323850"/>
                </a:lnTo>
                <a:lnTo>
                  <a:pt x="823383" y="323850"/>
                </a:lnTo>
                <a:lnTo>
                  <a:pt x="823383" y="313267"/>
                </a:lnTo>
                <a:lnTo>
                  <a:pt x="806450" y="313267"/>
                </a:lnTo>
                <a:lnTo>
                  <a:pt x="806450" y="301625"/>
                </a:lnTo>
                <a:lnTo>
                  <a:pt x="787400" y="301625"/>
                </a:lnTo>
                <a:lnTo>
                  <a:pt x="787400" y="288925"/>
                </a:lnTo>
                <a:lnTo>
                  <a:pt x="766233" y="288925"/>
                </a:lnTo>
                <a:lnTo>
                  <a:pt x="766233" y="274109"/>
                </a:lnTo>
                <a:lnTo>
                  <a:pt x="744008" y="274109"/>
                </a:lnTo>
                <a:lnTo>
                  <a:pt x="744008" y="261409"/>
                </a:lnTo>
                <a:lnTo>
                  <a:pt x="718608" y="261409"/>
                </a:lnTo>
                <a:lnTo>
                  <a:pt x="718608" y="250825"/>
                </a:lnTo>
                <a:lnTo>
                  <a:pt x="677333" y="250825"/>
                </a:lnTo>
                <a:lnTo>
                  <a:pt x="677333" y="237067"/>
                </a:lnTo>
                <a:lnTo>
                  <a:pt x="651933" y="237067"/>
                </a:lnTo>
                <a:lnTo>
                  <a:pt x="651933" y="226484"/>
                </a:lnTo>
                <a:lnTo>
                  <a:pt x="636058" y="226484"/>
                </a:lnTo>
                <a:lnTo>
                  <a:pt x="636058" y="207434"/>
                </a:lnTo>
                <a:lnTo>
                  <a:pt x="620183" y="207434"/>
                </a:lnTo>
                <a:lnTo>
                  <a:pt x="620183" y="198967"/>
                </a:lnTo>
                <a:lnTo>
                  <a:pt x="599016" y="198967"/>
                </a:lnTo>
                <a:lnTo>
                  <a:pt x="599016" y="189442"/>
                </a:lnTo>
                <a:lnTo>
                  <a:pt x="553508" y="189442"/>
                </a:lnTo>
                <a:lnTo>
                  <a:pt x="553508" y="172509"/>
                </a:lnTo>
                <a:lnTo>
                  <a:pt x="508000" y="172509"/>
                </a:lnTo>
                <a:lnTo>
                  <a:pt x="508000" y="138642"/>
                </a:lnTo>
                <a:lnTo>
                  <a:pt x="486833" y="138642"/>
                </a:lnTo>
                <a:lnTo>
                  <a:pt x="486833" y="130175"/>
                </a:lnTo>
                <a:lnTo>
                  <a:pt x="468841" y="130175"/>
                </a:lnTo>
                <a:lnTo>
                  <a:pt x="468841" y="122767"/>
                </a:lnTo>
                <a:lnTo>
                  <a:pt x="441325" y="122767"/>
                </a:lnTo>
                <a:lnTo>
                  <a:pt x="441325" y="106892"/>
                </a:lnTo>
                <a:lnTo>
                  <a:pt x="394758" y="106892"/>
                </a:lnTo>
                <a:lnTo>
                  <a:pt x="394758" y="92075"/>
                </a:lnTo>
                <a:lnTo>
                  <a:pt x="378883" y="92075"/>
                </a:lnTo>
                <a:lnTo>
                  <a:pt x="378883" y="73025"/>
                </a:lnTo>
                <a:lnTo>
                  <a:pt x="340783" y="73025"/>
                </a:lnTo>
                <a:lnTo>
                  <a:pt x="340783" y="61384"/>
                </a:lnTo>
                <a:lnTo>
                  <a:pt x="325966" y="61384"/>
                </a:lnTo>
                <a:lnTo>
                  <a:pt x="325966" y="45509"/>
                </a:lnTo>
                <a:lnTo>
                  <a:pt x="229658" y="45509"/>
                </a:lnTo>
                <a:lnTo>
                  <a:pt x="229658" y="31750"/>
                </a:lnTo>
                <a:lnTo>
                  <a:pt x="185208" y="31750"/>
                </a:lnTo>
                <a:lnTo>
                  <a:pt x="185208" y="17992"/>
                </a:lnTo>
                <a:lnTo>
                  <a:pt x="152400" y="17992"/>
                </a:lnTo>
                <a:lnTo>
                  <a:pt x="152400" y="11642"/>
                </a:lnTo>
                <a:lnTo>
                  <a:pt x="125941" y="11642"/>
                </a:lnTo>
                <a:lnTo>
                  <a:pt x="125941" y="0"/>
                </a:lnTo>
                <a:lnTo>
                  <a:pt x="0" y="0"/>
                </a:lnTo>
              </a:path>
            </a:pathLst>
          </a:custGeom>
          <a:noFill/>
          <a:ln w="28575">
            <a:solidFill>
              <a:schemeClr val="accent1"/>
            </a:solidFill>
            <a:miter lim="800000"/>
            <a:headEnd/>
            <a:tailEnd/>
          </a:ln>
        </p:spPr>
        <p:txBody>
          <a:bodyPr rtlCol="0" anchor="ctr"/>
          <a:lstStyle/>
          <a:p>
            <a:pPr algn="ctr"/>
            <a:endParaRPr lang="en-US" dirty="0"/>
          </a:p>
        </p:txBody>
      </p:sp>
      <p:sp>
        <p:nvSpPr>
          <p:cNvPr id="5" name="Title 4"/>
          <p:cNvSpPr>
            <a:spLocks noGrp="1"/>
          </p:cNvSpPr>
          <p:nvPr>
            <p:ph type="title"/>
          </p:nvPr>
        </p:nvSpPr>
        <p:spPr/>
        <p:txBody>
          <a:bodyPr>
            <a:noAutofit/>
          </a:bodyPr>
          <a:lstStyle/>
          <a:p>
            <a:r>
              <a:rPr lang="en-US" b="1" dirty="0">
                <a:latin typeface="+mj-lt"/>
                <a:cs typeface="Arial" panose="020B0604020202020204" pitchFamily="34" charset="0"/>
              </a:rPr>
              <a:t>CORRECT: Regorafenib for mCRC Following Progression After Standard Therapy</a:t>
            </a:r>
          </a:p>
        </p:txBody>
      </p:sp>
      <p:sp>
        <p:nvSpPr>
          <p:cNvPr id="10" name="Content Placeholder 9">
            <a:extLst>
              <a:ext uri="{FF2B5EF4-FFF2-40B4-BE49-F238E27FC236}">
                <a16:creationId xmlns:a16="http://schemas.microsoft.com/office/drawing/2014/main" id="{BA91E5E3-3D8F-880D-D34D-80ADBDE48086}"/>
              </a:ext>
            </a:extLst>
          </p:cNvPr>
          <p:cNvSpPr>
            <a:spLocks noGrp="1"/>
          </p:cNvSpPr>
          <p:nvPr>
            <p:ph idx="1"/>
          </p:nvPr>
        </p:nvSpPr>
        <p:spPr/>
        <p:txBody>
          <a:bodyPr/>
          <a:lstStyle/>
          <a:p>
            <a:r>
              <a:rPr lang="en-US" sz="2600" dirty="0"/>
              <a:t>International, multicenter, randomized, placebo-controlled phase III trial</a:t>
            </a:r>
          </a:p>
        </p:txBody>
      </p:sp>
      <p:sp>
        <p:nvSpPr>
          <p:cNvPr id="14" name="TextBox 13"/>
          <p:cNvSpPr txBox="1"/>
          <p:nvPr/>
        </p:nvSpPr>
        <p:spPr>
          <a:xfrm>
            <a:off x="609759" y="5798474"/>
            <a:ext cx="10918196" cy="461665"/>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chemeClr val="bg1"/>
                </a:solidFill>
              </a:rPr>
              <a:t>Disease control rate: 41% (regorafenib) vs 15% (placebo)</a:t>
            </a:r>
          </a:p>
        </p:txBody>
      </p:sp>
      <p:sp>
        <p:nvSpPr>
          <p:cNvPr id="4" name="Text Box 15">
            <a:extLst>
              <a:ext uri="{FF2B5EF4-FFF2-40B4-BE49-F238E27FC236}">
                <a16:creationId xmlns:a16="http://schemas.microsoft.com/office/drawing/2014/main" id="{9A21530C-4E47-9B40-7D1E-06384DC2F780}"/>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Grothey. Lancet. 2013;381:303.</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50C4CCE7-D3F3-3AD3-A95C-6935E2782C19}"/>
              </a:ext>
            </a:extLst>
          </p:cNvPr>
          <p:cNvSpPr txBox="1"/>
          <p:nvPr/>
        </p:nvSpPr>
        <p:spPr bwMode="auto">
          <a:xfrm>
            <a:off x="9171444" y="1938319"/>
            <a:ext cx="538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400" b="1" dirty="0">
                <a:solidFill>
                  <a:schemeClr val="bg1"/>
                </a:solidFill>
                <a:latin typeface="Calibri" panose="020F0502020204030204" pitchFamily="34" charset="0"/>
              </a:rPr>
              <a:t>OS</a:t>
            </a:r>
          </a:p>
        </p:txBody>
      </p:sp>
      <p:sp>
        <p:nvSpPr>
          <p:cNvPr id="9" name="TextBox 8">
            <a:extLst>
              <a:ext uri="{FF2B5EF4-FFF2-40B4-BE49-F238E27FC236}">
                <a16:creationId xmlns:a16="http://schemas.microsoft.com/office/drawing/2014/main" id="{7494044C-CA9D-BFA1-DCF1-7DC5937F4D70}"/>
              </a:ext>
            </a:extLst>
          </p:cNvPr>
          <p:cNvSpPr txBox="1"/>
          <p:nvPr/>
        </p:nvSpPr>
        <p:spPr bwMode="auto">
          <a:xfrm>
            <a:off x="3036807" y="1938319"/>
            <a:ext cx="631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400" b="1" dirty="0">
                <a:solidFill>
                  <a:schemeClr val="bg1"/>
                </a:solidFill>
                <a:latin typeface="Calibri" panose="020F0502020204030204" pitchFamily="34" charset="0"/>
              </a:rPr>
              <a:t>PFS</a:t>
            </a:r>
          </a:p>
        </p:txBody>
      </p:sp>
      <p:sp>
        <p:nvSpPr>
          <p:cNvPr id="11" name="TextBox 10">
            <a:extLst>
              <a:ext uri="{FF2B5EF4-FFF2-40B4-BE49-F238E27FC236}">
                <a16:creationId xmlns:a16="http://schemas.microsoft.com/office/drawing/2014/main" id="{ECAEE9C2-4BC3-AC29-A808-B8E8827670DD}"/>
              </a:ext>
            </a:extLst>
          </p:cNvPr>
          <p:cNvSpPr txBox="1"/>
          <p:nvPr/>
        </p:nvSpPr>
        <p:spPr bwMode="auto">
          <a:xfrm>
            <a:off x="6944083" y="4341938"/>
            <a:ext cx="26837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HR 0.77 (95% CI 0.64-0.94)</a:t>
            </a:r>
            <a:br>
              <a:rPr lang="en-US" b="0" dirty="0">
                <a:solidFill>
                  <a:schemeClr val="bg1"/>
                </a:solidFill>
                <a:latin typeface="Calibri" panose="020F0502020204030204" pitchFamily="34" charset="0"/>
              </a:rPr>
            </a:br>
            <a:r>
              <a:rPr lang="en-US" b="0" i="1" dirty="0">
                <a:solidFill>
                  <a:schemeClr val="bg1"/>
                </a:solidFill>
                <a:latin typeface="Calibri" panose="020F0502020204030204" pitchFamily="34" charset="0"/>
              </a:rPr>
              <a:t>P </a:t>
            </a:r>
            <a:r>
              <a:rPr lang="en-US" b="0" dirty="0">
                <a:solidFill>
                  <a:schemeClr val="bg1"/>
                </a:solidFill>
                <a:latin typeface="Calibri" panose="020F0502020204030204" pitchFamily="34" charset="0"/>
              </a:rPr>
              <a:t>=.0052</a:t>
            </a:r>
          </a:p>
        </p:txBody>
      </p:sp>
      <p:sp>
        <p:nvSpPr>
          <p:cNvPr id="12" name="TextBox 11">
            <a:extLst>
              <a:ext uri="{FF2B5EF4-FFF2-40B4-BE49-F238E27FC236}">
                <a16:creationId xmlns:a16="http://schemas.microsoft.com/office/drawing/2014/main" id="{8853A6AB-E457-675C-1913-E2413CBEEAF0}"/>
              </a:ext>
            </a:extLst>
          </p:cNvPr>
          <p:cNvSpPr txBox="1"/>
          <p:nvPr/>
        </p:nvSpPr>
        <p:spPr bwMode="auto">
          <a:xfrm>
            <a:off x="4015338" y="2203597"/>
            <a:ext cx="2136417" cy="1077218"/>
          </a:xfrm>
          <a:prstGeom prst="rect">
            <a:avLst/>
          </a:prstGeom>
          <a:solidFill>
            <a:schemeClr val="tx1"/>
          </a:solidFill>
          <a:ln>
            <a:noFill/>
          </a:ln>
        </p:spPr>
        <p:txBody>
          <a:bodyPr wrap="squar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Median PFS, </a:t>
            </a:r>
          </a:p>
          <a:p>
            <a:pPr algn="ctr">
              <a:lnSpc>
                <a:spcPct val="100000"/>
              </a:lnSpc>
              <a:spcAft>
                <a:spcPct val="0"/>
              </a:spcAft>
              <a:buClrTx/>
              <a:buFontTx/>
              <a:buNone/>
            </a:pPr>
            <a:r>
              <a:rPr lang="en-US" sz="1600" b="0" u="sng" dirty="0">
                <a:solidFill>
                  <a:schemeClr val="bg1"/>
                </a:solidFill>
                <a:latin typeface="Calibri" panose="020F0502020204030204" pitchFamily="34" charset="0"/>
              </a:rPr>
              <a:t>Mo (95% CI)</a:t>
            </a:r>
          </a:p>
          <a:p>
            <a:pPr algn="ctr">
              <a:lnSpc>
                <a:spcPct val="100000"/>
              </a:lnSpc>
              <a:spcAft>
                <a:spcPct val="0"/>
              </a:spcAft>
              <a:buClrTx/>
              <a:buFontTx/>
              <a:buNone/>
            </a:pPr>
            <a:r>
              <a:rPr lang="en-US" sz="1600" dirty="0">
                <a:solidFill>
                  <a:schemeClr val="bg1"/>
                </a:solidFill>
                <a:latin typeface="Calibri" panose="020F0502020204030204" pitchFamily="34" charset="0"/>
              </a:rPr>
              <a:t>1.9 (1.6-3.9)</a:t>
            </a:r>
          </a:p>
          <a:p>
            <a:pPr algn="ctr">
              <a:lnSpc>
                <a:spcPct val="100000"/>
              </a:lnSpc>
              <a:spcAft>
                <a:spcPct val="0"/>
              </a:spcAft>
              <a:buClrTx/>
              <a:buFontTx/>
              <a:buNone/>
            </a:pPr>
            <a:r>
              <a:rPr lang="en-US" sz="1600" b="0" dirty="0">
                <a:solidFill>
                  <a:schemeClr val="bg1"/>
                </a:solidFill>
                <a:latin typeface="Calibri" panose="020F0502020204030204" pitchFamily="34" charset="0"/>
              </a:rPr>
              <a:t>1.7 (1.4-1.9)</a:t>
            </a:r>
          </a:p>
        </p:txBody>
      </p:sp>
      <p:sp>
        <p:nvSpPr>
          <p:cNvPr id="15" name="TextBox 14">
            <a:extLst>
              <a:ext uri="{FF2B5EF4-FFF2-40B4-BE49-F238E27FC236}">
                <a16:creationId xmlns:a16="http://schemas.microsoft.com/office/drawing/2014/main" id="{A44EA899-FFBF-5442-8BE4-1439B9949BC3}"/>
              </a:ext>
            </a:extLst>
          </p:cNvPr>
          <p:cNvSpPr txBox="1"/>
          <p:nvPr/>
        </p:nvSpPr>
        <p:spPr bwMode="auto">
          <a:xfrm>
            <a:off x="3168558" y="4134040"/>
            <a:ext cx="26837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HR 0.</a:t>
            </a:r>
            <a:r>
              <a:rPr lang="en-US" dirty="0">
                <a:solidFill>
                  <a:schemeClr val="bg1"/>
                </a:solidFill>
                <a:latin typeface="Calibri" panose="020F0502020204030204" pitchFamily="34" charset="0"/>
              </a:rPr>
              <a:t>49</a:t>
            </a:r>
            <a:r>
              <a:rPr lang="en-US" b="0" dirty="0">
                <a:solidFill>
                  <a:schemeClr val="bg1"/>
                </a:solidFill>
                <a:latin typeface="Calibri" panose="020F0502020204030204" pitchFamily="34" charset="0"/>
              </a:rPr>
              <a:t> (95% CI 0.42-0.58)</a:t>
            </a:r>
            <a:br>
              <a:rPr lang="en-US" b="0" dirty="0">
                <a:solidFill>
                  <a:schemeClr val="bg1"/>
                </a:solidFill>
                <a:latin typeface="Calibri" panose="020F0502020204030204" pitchFamily="34" charset="0"/>
              </a:rPr>
            </a:br>
            <a:r>
              <a:rPr lang="en-US" b="0" i="1" dirty="0">
                <a:solidFill>
                  <a:schemeClr val="bg1"/>
                </a:solidFill>
                <a:latin typeface="Calibri" panose="020F0502020204030204" pitchFamily="34" charset="0"/>
              </a:rPr>
              <a:t>P </a:t>
            </a:r>
            <a:r>
              <a:rPr lang="en-US" b="0" dirty="0">
                <a:solidFill>
                  <a:schemeClr val="bg1"/>
                </a:solidFill>
                <a:latin typeface="Calibri" panose="020F0502020204030204" pitchFamily="34" charset="0"/>
              </a:rPr>
              <a:t>&lt;.0001</a:t>
            </a:r>
          </a:p>
        </p:txBody>
      </p:sp>
      <p:sp>
        <p:nvSpPr>
          <p:cNvPr id="16" name="TextBox 15">
            <a:extLst>
              <a:ext uri="{FF2B5EF4-FFF2-40B4-BE49-F238E27FC236}">
                <a16:creationId xmlns:a16="http://schemas.microsoft.com/office/drawing/2014/main" id="{2F28C695-A1A6-3677-1C48-1899BC88E6C3}"/>
              </a:ext>
            </a:extLst>
          </p:cNvPr>
          <p:cNvSpPr txBox="1"/>
          <p:nvPr/>
        </p:nvSpPr>
        <p:spPr bwMode="auto">
          <a:xfrm>
            <a:off x="2369861" y="2934755"/>
            <a:ext cx="1648208" cy="338554"/>
          </a:xfrm>
          <a:prstGeom prst="rect">
            <a:avLst/>
          </a:prstGeom>
          <a:noFill/>
          <a:ln>
            <a:noFill/>
          </a:ln>
        </p:spPr>
        <p:txBody>
          <a:bodyPr wrap="none" rtlCol="0">
            <a:spAutoFit/>
          </a:bodyPr>
          <a:lstStyle/>
          <a:p>
            <a:pPr>
              <a:lnSpc>
                <a:spcPct val="100000"/>
              </a:lnSpc>
              <a:spcBef>
                <a:spcPct val="50000"/>
              </a:spcBef>
              <a:spcAft>
                <a:spcPct val="0"/>
              </a:spcAft>
              <a:buClrTx/>
              <a:buFontTx/>
              <a:buNone/>
            </a:pPr>
            <a:r>
              <a:rPr lang="en-US" sz="1600" b="1" dirty="0">
                <a:solidFill>
                  <a:schemeClr val="accent3"/>
                </a:solidFill>
                <a:latin typeface="Calibri" panose="020F0502020204030204" pitchFamily="34" charset="0"/>
              </a:rPr>
              <a:t>Placebo (n = 230)</a:t>
            </a:r>
          </a:p>
        </p:txBody>
      </p:sp>
      <p:sp>
        <p:nvSpPr>
          <p:cNvPr id="17" name="TextBox 16">
            <a:extLst>
              <a:ext uri="{FF2B5EF4-FFF2-40B4-BE49-F238E27FC236}">
                <a16:creationId xmlns:a16="http://schemas.microsoft.com/office/drawing/2014/main" id="{0B0C7D00-60D6-57E5-71BF-245803A24B28}"/>
              </a:ext>
            </a:extLst>
          </p:cNvPr>
          <p:cNvSpPr txBox="1"/>
          <p:nvPr/>
        </p:nvSpPr>
        <p:spPr bwMode="auto">
          <a:xfrm>
            <a:off x="2369861" y="2685830"/>
            <a:ext cx="2206225" cy="338554"/>
          </a:xfrm>
          <a:prstGeom prst="rect">
            <a:avLst/>
          </a:prstGeom>
          <a:noFill/>
          <a:ln>
            <a:noFill/>
          </a:ln>
        </p:spPr>
        <p:txBody>
          <a:bodyPr wrap="square" rtlCol="0">
            <a:spAutoFit/>
          </a:bodyPr>
          <a:lstStyle/>
          <a:p>
            <a:pPr>
              <a:lnSpc>
                <a:spcPct val="100000"/>
              </a:lnSpc>
              <a:spcBef>
                <a:spcPct val="50000"/>
              </a:spcBef>
              <a:spcAft>
                <a:spcPct val="0"/>
              </a:spcAft>
              <a:buClrTx/>
              <a:buFontTx/>
              <a:buNone/>
            </a:pPr>
            <a:r>
              <a:rPr lang="en-US" sz="1600" b="1" dirty="0">
                <a:solidFill>
                  <a:schemeClr val="accent1"/>
                </a:solidFill>
                <a:latin typeface="Calibri" panose="020F0502020204030204" pitchFamily="34" charset="0"/>
              </a:rPr>
              <a:t>Regorafenib (n = 461)</a:t>
            </a:r>
          </a:p>
        </p:txBody>
      </p:sp>
      <p:sp>
        <p:nvSpPr>
          <p:cNvPr id="18" name="TextBox 17">
            <a:extLst>
              <a:ext uri="{FF2B5EF4-FFF2-40B4-BE49-F238E27FC236}">
                <a16:creationId xmlns:a16="http://schemas.microsoft.com/office/drawing/2014/main" id="{014E19FF-6E62-3357-75D6-107AFD879D1C}"/>
              </a:ext>
            </a:extLst>
          </p:cNvPr>
          <p:cNvSpPr txBox="1"/>
          <p:nvPr/>
        </p:nvSpPr>
        <p:spPr bwMode="auto">
          <a:xfrm>
            <a:off x="10016469" y="2203597"/>
            <a:ext cx="2136417" cy="1077218"/>
          </a:xfrm>
          <a:prstGeom prst="rect">
            <a:avLst/>
          </a:prstGeom>
          <a:solidFill>
            <a:schemeClr val="tx1"/>
          </a:solidFill>
          <a:ln>
            <a:noFill/>
          </a:ln>
        </p:spPr>
        <p:txBody>
          <a:bodyPr wrap="squar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Median OS, </a:t>
            </a:r>
          </a:p>
          <a:p>
            <a:pPr algn="ctr">
              <a:lnSpc>
                <a:spcPct val="100000"/>
              </a:lnSpc>
              <a:spcAft>
                <a:spcPct val="0"/>
              </a:spcAft>
              <a:buClrTx/>
              <a:buFontTx/>
              <a:buNone/>
            </a:pPr>
            <a:r>
              <a:rPr lang="en-US" sz="1600" b="0" u="sng" dirty="0">
                <a:solidFill>
                  <a:schemeClr val="bg1"/>
                </a:solidFill>
                <a:latin typeface="Calibri" panose="020F0502020204030204" pitchFamily="34" charset="0"/>
              </a:rPr>
              <a:t>Mo (95% CI)</a:t>
            </a:r>
          </a:p>
          <a:p>
            <a:pPr algn="ctr">
              <a:lnSpc>
                <a:spcPct val="100000"/>
              </a:lnSpc>
              <a:spcAft>
                <a:spcPct val="0"/>
              </a:spcAft>
              <a:buClrTx/>
              <a:buFontTx/>
              <a:buNone/>
            </a:pPr>
            <a:r>
              <a:rPr lang="en-US" sz="1600" dirty="0">
                <a:solidFill>
                  <a:schemeClr val="bg1"/>
                </a:solidFill>
                <a:latin typeface="Calibri" panose="020F0502020204030204" pitchFamily="34" charset="0"/>
              </a:rPr>
              <a:t>3.7 (3.5-3.8)</a:t>
            </a:r>
          </a:p>
          <a:p>
            <a:pPr algn="ctr">
              <a:lnSpc>
                <a:spcPct val="100000"/>
              </a:lnSpc>
              <a:spcAft>
                <a:spcPct val="0"/>
              </a:spcAft>
              <a:buClrTx/>
              <a:buFontTx/>
              <a:buNone/>
            </a:pPr>
            <a:r>
              <a:rPr lang="en-US" sz="1600" b="0" dirty="0">
                <a:solidFill>
                  <a:schemeClr val="bg1"/>
                </a:solidFill>
                <a:latin typeface="Calibri" panose="020F0502020204030204" pitchFamily="34" charset="0"/>
              </a:rPr>
              <a:t>1.8 (1.8-1.9)</a:t>
            </a:r>
          </a:p>
        </p:txBody>
      </p:sp>
      <p:sp>
        <p:nvSpPr>
          <p:cNvPr id="19" name="TextBox 18">
            <a:extLst>
              <a:ext uri="{FF2B5EF4-FFF2-40B4-BE49-F238E27FC236}">
                <a16:creationId xmlns:a16="http://schemas.microsoft.com/office/drawing/2014/main" id="{5969EFB7-E83E-E87A-F7D4-56072FFDDCB5}"/>
              </a:ext>
            </a:extLst>
          </p:cNvPr>
          <p:cNvSpPr txBox="1"/>
          <p:nvPr/>
        </p:nvSpPr>
        <p:spPr bwMode="auto">
          <a:xfrm>
            <a:off x="8370992" y="2934755"/>
            <a:ext cx="1648208" cy="338554"/>
          </a:xfrm>
          <a:prstGeom prst="rect">
            <a:avLst/>
          </a:prstGeom>
          <a:noFill/>
          <a:ln>
            <a:noFill/>
          </a:ln>
        </p:spPr>
        <p:txBody>
          <a:bodyPr wrap="none" rtlCol="0">
            <a:spAutoFit/>
          </a:bodyPr>
          <a:lstStyle/>
          <a:p>
            <a:pPr>
              <a:lnSpc>
                <a:spcPct val="100000"/>
              </a:lnSpc>
              <a:spcBef>
                <a:spcPct val="50000"/>
              </a:spcBef>
              <a:spcAft>
                <a:spcPct val="0"/>
              </a:spcAft>
              <a:buClrTx/>
              <a:buFontTx/>
              <a:buNone/>
            </a:pPr>
            <a:r>
              <a:rPr lang="en-US" sz="1600" b="1" dirty="0">
                <a:solidFill>
                  <a:schemeClr val="accent3"/>
                </a:solidFill>
                <a:latin typeface="Calibri" panose="020F0502020204030204" pitchFamily="34" charset="0"/>
              </a:rPr>
              <a:t>Placebo (n = 230)</a:t>
            </a:r>
          </a:p>
        </p:txBody>
      </p:sp>
      <p:sp>
        <p:nvSpPr>
          <p:cNvPr id="20" name="TextBox 19">
            <a:extLst>
              <a:ext uri="{FF2B5EF4-FFF2-40B4-BE49-F238E27FC236}">
                <a16:creationId xmlns:a16="http://schemas.microsoft.com/office/drawing/2014/main" id="{4269F76D-20D5-7F2C-F1BB-70036D2C521C}"/>
              </a:ext>
            </a:extLst>
          </p:cNvPr>
          <p:cNvSpPr txBox="1"/>
          <p:nvPr/>
        </p:nvSpPr>
        <p:spPr bwMode="auto">
          <a:xfrm>
            <a:off x="8370992" y="2685830"/>
            <a:ext cx="2206225" cy="338554"/>
          </a:xfrm>
          <a:prstGeom prst="rect">
            <a:avLst/>
          </a:prstGeom>
          <a:noFill/>
          <a:ln>
            <a:noFill/>
          </a:ln>
        </p:spPr>
        <p:txBody>
          <a:bodyPr wrap="square" rtlCol="0">
            <a:spAutoFit/>
          </a:bodyPr>
          <a:lstStyle/>
          <a:p>
            <a:pPr>
              <a:lnSpc>
                <a:spcPct val="100000"/>
              </a:lnSpc>
              <a:spcBef>
                <a:spcPct val="50000"/>
              </a:spcBef>
              <a:spcAft>
                <a:spcPct val="0"/>
              </a:spcAft>
              <a:buClrTx/>
              <a:buFontTx/>
              <a:buNone/>
            </a:pPr>
            <a:r>
              <a:rPr lang="en-US" sz="1600" b="1" dirty="0">
                <a:solidFill>
                  <a:schemeClr val="accent1"/>
                </a:solidFill>
                <a:latin typeface="Calibri" panose="020F0502020204030204" pitchFamily="34" charset="0"/>
              </a:rPr>
              <a:t>Regorafenib (n = 461)</a:t>
            </a:r>
          </a:p>
        </p:txBody>
      </p:sp>
      <p:grpSp>
        <p:nvGrpSpPr>
          <p:cNvPr id="27" name="Group 26">
            <a:extLst>
              <a:ext uri="{FF2B5EF4-FFF2-40B4-BE49-F238E27FC236}">
                <a16:creationId xmlns:a16="http://schemas.microsoft.com/office/drawing/2014/main" id="{E63F6810-9AD9-879C-D872-FAFB9ADE1BA7}"/>
              </a:ext>
            </a:extLst>
          </p:cNvPr>
          <p:cNvGrpSpPr/>
          <p:nvPr/>
        </p:nvGrpSpPr>
        <p:grpSpPr>
          <a:xfrm>
            <a:off x="845353" y="2872737"/>
            <a:ext cx="69048" cy="2101254"/>
            <a:chOff x="738984" y="2987662"/>
            <a:chExt cx="175417" cy="2101254"/>
          </a:xfrm>
        </p:grpSpPr>
        <p:cxnSp>
          <p:nvCxnSpPr>
            <p:cNvPr id="21" name="Straight Connector 20">
              <a:extLst>
                <a:ext uri="{FF2B5EF4-FFF2-40B4-BE49-F238E27FC236}">
                  <a16:creationId xmlns:a16="http://schemas.microsoft.com/office/drawing/2014/main" id="{1FD10221-4542-A447-44C4-313561568B87}"/>
                </a:ext>
              </a:extLst>
            </p:cNvPr>
            <p:cNvCxnSpPr>
              <a:cxnSpLocks/>
            </p:cNvCxnSpPr>
            <p:nvPr/>
          </p:nvCxnSpPr>
          <p:spPr bwMode="auto">
            <a:xfrm>
              <a:off x="738984" y="2987662"/>
              <a:ext cx="175417"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1B0CF151-8A3D-1515-515B-4F1B763A3195}"/>
                </a:ext>
              </a:extLst>
            </p:cNvPr>
            <p:cNvCxnSpPr>
              <a:cxnSpLocks/>
            </p:cNvCxnSpPr>
            <p:nvPr/>
          </p:nvCxnSpPr>
          <p:spPr bwMode="auto">
            <a:xfrm>
              <a:off x="738984" y="3512975"/>
              <a:ext cx="175417"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74E33656-B31F-8EE3-44C4-226F0C8FE876}"/>
                </a:ext>
              </a:extLst>
            </p:cNvPr>
            <p:cNvCxnSpPr>
              <a:cxnSpLocks/>
            </p:cNvCxnSpPr>
            <p:nvPr/>
          </p:nvCxnSpPr>
          <p:spPr bwMode="auto">
            <a:xfrm>
              <a:off x="738984" y="4038289"/>
              <a:ext cx="175417"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032A2983-0E60-1766-E520-7F3E1E53FA05}"/>
                </a:ext>
              </a:extLst>
            </p:cNvPr>
            <p:cNvCxnSpPr>
              <a:cxnSpLocks/>
            </p:cNvCxnSpPr>
            <p:nvPr/>
          </p:nvCxnSpPr>
          <p:spPr bwMode="auto">
            <a:xfrm>
              <a:off x="738984" y="4563603"/>
              <a:ext cx="175417"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DC007B88-BEDF-263F-76EB-EF5553AE2B27}"/>
                </a:ext>
              </a:extLst>
            </p:cNvPr>
            <p:cNvCxnSpPr>
              <a:cxnSpLocks/>
            </p:cNvCxnSpPr>
            <p:nvPr/>
          </p:nvCxnSpPr>
          <p:spPr bwMode="auto">
            <a:xfrm>
              <a:off x="738984" y="5088916"/>
              <a:ext cx="175417" cy="0"/>
            </a:xfrm>
            <a:prstGeom prst="line">
              <a:avLst/>
            </a:prstGeom>
            <a:noFill/>
            <a:ln w="28575" cap="flat" cmpd="sng" algn="ctr">
              <a:solidFill>
                <a:schemeClr val="bg1"/>
              </a:solidFill>
              <a:prstDash val="solid"/>
              <a:round/>
              <a:headEnd type="none" w="med" len="med"/>
              <a:tailEnd type="none" w="med" len="med"/>
            </a:ln>
            <a:effectLst/>
          </p:spPr>
        </p:cxnSp>
      </p:grpSp>
      <p:grpSp>
        <p:nvGrpSpPr>
          <p:cNvPr id="38" name="Group 37">
            <a:extLst>
              <a:ext uri="{FF2B5EF4-FFF2-40B4-BE49-F238E27FC236}">
                <a16:creationId xmlns:a16="http://schemas.microsoft.com/office/drawing/2014/main" id="{0161D7D9-5512-0222-AAAC-2986BDA24C20}"/>
              </a:ext>
            </a:extLst>
          </p:cNvPr>
          <p:cNvGrpSpPr/>
          <p:nvPr/>
        </p:nvGrpSpPr>
        <p:grpSpPr>
          <a:xfrm>
            <a:off x="913095" y="4979590"/>
            <a:ext cx="5225144" cy="78500"/>
            <a:chOff x="908802" y="5094514"/>
            <a:chExt cx="5225144" cy="158621"/>
          </a:xfrm>
        </p:grpSpPr>
        <p:cxnSp>
          <p:nvCxnSpPr>
            <p:cNvPr id="29" name="Straight Connector 28">
              <a:extLst>
                <a:ext uri="{FF2B5EF4-FFF2-40B4-BE49-F238E27FC236}">
                  <a16:creationId xmlns:a16="http://schemas.microsoft.com/office/drawing/2014/main" id="{8C0150C3-6B00-1677-04D1-C846BC5BE0BA}"/>
                </a:ext>
              </a:extLst>
            </p:cNvPr>
            <p:cNvCxnSpPr>
              <a:cxnSpLocks/>
            </p:cNvCxnSpPr>
            <p:nvPr/>
          </p:nvCxnSpPr>
          <p:spPr bwMode="auto">
            <a:xfrm>
              <a:off x="908802" y="5094514"/>
              <a:ext cx="0" cy="158621"/>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6747DBC0-2CAF-CA17-1BC8-8EA0925829EC}"/>
                </a:ext>
              </a:extLst>
            </p:cNvPr>
            <p:cNvCxnSpPr>
              <a:cxnSpLocks/>
            </p:cNvCxnSpPr>
            <p:nvPr/>
          </p:nvCxnSpPr>
          <p:spPr bwMode="auto">
            <a:xfrm>
              <a:off x="1779659" y="5094514"/>
              <a:ext cx="0" cy="158621"/>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498C8974-D495-E32C-EF09-68767B563733}"/>
                </a:ext>
              </a:extLst>
            </p:cNvPr>
            <p:cNvCxnSpPr>
              <a:cxnSpLocks/>
            </p:cNvCxnSpPr>
            <p:nvPr/>
          </p:nvCxnSpPr>
          <p:spPr bwMode="auto">
            <a:xfrm>
              <a:off x="2650516" y="5094514"/>
              <a:ext cx="0" cy="158621"/>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F8873D64-E4F5-C68F-6763-16CA98F6708B}"/>
                </a:ext>
              </a:extLst>
            </p:cNvPr>
            <p:cNvCxnSpPr>
              <a:cxnSpLocks/>
            </p:cNvCxnSpPr>
            <p:nvPr/>
          </p:nvCxnSpPr>
          <p:spPr bwMode="auto">
            <a:xfrm>
              <a:off x="3521373" y="5094514"/>
              <a:ext cx="0" cy="158621"/>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A2F96B43-7EE3-6A91-E347-8D048561B7D6}"/>
                </a:ext>
              </a:extLst>
            </p:cNvPr>
            <p:cNvCxnSpPr>
              <a:cxnSpLocks/>
            </p:cNvCxnSpPr>
            <p:nvPr/>
          </p:nvCxnSpPr>
          <p:spPr bwMode="auto">
            <a:xfrm>
              <a:off x="4392230" y="5094514"/>
              <a:ext cx="0" cy="158621"/>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94BC9390-D9FC-BE00-ADED-D3E788C54855}"/>
                </a:ext>
              </a:extLst>
            </p:cNvPr>
            <p:cNvCxnSpPr>
              <a:cxnSpLocks/>
            </p:cNvCxnSpPr>
            <p:nvPr/>
          </p:nvCxnSpPr>
          <p:spPr bwMode="auto">
            <a:xfrm>
              <a:off x="5263087" y="5094514"/>
              <a:ext cx="0" cy="158621"/>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64EBE81F-9EB1-4D19-EB84-4311ECC36D01}"/>
                </a:ext>
              </a:extLst>
            </p:cNvPr>
            <p:cNvCxnSpPr>
              <a:cxnSpLocks/>
            </p:cNvCxnSpPr>
            <p:nvPr/>
          </p:nvCxnSpPr>
          <p:spPr bwMode="auto">
            <a:xfrm>
              <a:off x="6133946" y="5094514"/>
              <a:ext cx="0" cy="158621"/>
            </a:xfrm>
            <a:prstGeom prst="line">
              <a:avLst/>
            </a:prstGeom>
            <a:noFill/>
            <a:ln w="28575" cap="flat" cmpd="sng" algn="ctr">
              <a:solidFill>
                <a:schemeClr val="bg1"/>
              </a:solidFill>
              <a:prstDash val="solid"/>
              <a:round/>
              <a:headEnd type="none" w="med" len="med"/>
              <a:tailEnd type="none" w="med" len="med"/>
            </a:ln>
            <a:effectLst/>
          </p:spPr>
        </p:cxnSp>
      </p:grpSp>
      <p:sp>
        <p:nvSpPr>
          <p:cNvPr id="39" name="TextBox 38">
            <a:extLst>
              <a:ext uri="{FF2B5EF4-FFF2-40B4-BE49-F238E27FC236}">
                <a16:creationId xmlns:a16="http://schemas.microsoft.com/office/drawing/2014/main" id="{94079ED5-7687-58D7-650B-36FEE291FA57}"/>
              </a:ext>
            </a:extLst>
          </p:cNvPr>
          <p:cNvSpPr txBox="1"/>
          <p:nvPr/>
        </p:nvSpPr>
        <p:spPr bwMode="auto">
          <a:xfrm rot="16200000">
            <a:off x="-784629" y="3675426"/>
            <a:ext cx="2325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Progression-free Survival (%)</a:t>
            </a:r>
          </a:p>
        </p:txBody>
      </p:sp>
      <p:sp>
        <p:nvSpPr>
          <p:cNvPr id="40" name="TextBox 39">
            <a:extLst>
              <a:ext uri="{FF2B5EF4-FFF2-40B4-BE49-F238E27FC236}">
                <a16:creationId xmlns:a16="http://schemas.microsoft.com/office/drawing/2014/main" id="{B1B71727-CB4D-DD3B-8895-E4BFE597EAD2}"/>
              </a:ext>
            </a:extLst>
          </p:cNvPr>
          <p:cNvSpPr txBox="1"/>
          <p:nvPr/>
        </p:nvSpPr>
        <p:spPr bwMode="auto">
          <a:xfrm>
            <a:off x="2305448" y="5165520"/>
            <a:ext cx="22846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Months after randomization</a:t>
            </a:r>
          </a:p>
        </p:txBody>
      </p:sp>
      <p:sp>
        <p:nvSpPr>
          <p:cNvPr id="41" name="TextBox 40">
            <a:extLst>
              <a:ext uri="{FF2B5EF4-FFF2-40B4-BE49-F238E27FC236}">
                <a16:creationId xmlns:a16="http://schemas.microsoft.com/office/drawing/2014/main" id="{90C78055-6A53-94A1-FA6D-7F79190CAC01}"/>
              </a:ext>
            </a:extLst>
          </p:cNvPr>
          <p:cNvSpPr txBox="1"/>
          <p:nvPr/>
        </p:nvSpPr>
        <p:spPr bwMode="auto">
          <a:xfrm>
            <a:off x="465487" y="2715353"/>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42" name="TextBox 41">
            <a:extLst>
              <a:ext uri="{FF2B5EF4-FFF2-40B4-BE49-F238E27FC236}">
                <a16:creationId xmlns:a16="http://schemas.microsoft.com/office/drawing/2014/main" id="{E49CB18A-523D-AC1B-F3A2-58794A4C253B}"/>
              </a:ext>
            </a:extLst>
          </p:cNvPr>
          <p:cNvSpPr txBox="1"/>
          <p:nvPr/>
        </p:nvSpPr>
        <p:spPr bwMode="auto">
          <a:xfrm>
            <a:off x="550307" y="324192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75</a:t>
            </a:r>
          </a:p>
        </p:txBody>
      </p:sp>
      <p:sp>
        <p:nvSpPr>
          <p:cNvPr id="43" name="TextBox 42">
            <a:extLst>
              <a:ext uri="{FF2B5EF4-FFF2-40B4-BE49-F238E27FC236}">
                <a16:creationId xmlns:a16="http://schemas.microsoft.com/office/drawing/2014/main" id="{98D766A7-AC22-D0FF-89EA-07772A71E833}"/>
              </a:ext>
            </a:extLst>
          </p:cNvPr>
          <p:cNvSpPr txBox="1"/>
          <p:nvPr/>
        </p:nvSpPr>
        <p:spPr bwMode="auto">
          <a:xfrm>
            <a:off x="550307" y="377467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50</a:t>
            </a:r>
          </a:p>
        </p:txBody>
      </p:sp>
      <p:sp>
        <p:nvSpPr>
          <p:cNvPr id="44" name="TextBox 43">
            <a:extLst>
              <a:ext uri="{FF2B5EF4-FFF2-40B4-BE49-F238E27FC236}">
                <a16:creationId xmlns:a16="http://schemas.microsoft.com/office/drawing/2014/main" id="{4C1903D9-432A-74AD-51FA-02DE48DFE8E4}"/>
              </a:ext>
            </a:extLst>
          </p:cNvPr>
          <p:cNvSpPr txBox="1"/>
          <p:nvPr/>
        </p:nvSpPr>
        <p:spPr bwMode="auto">
          <a:xfrm>
            <a:off x="550307" y="429998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25</a:t>
            </a:r>
          </a:p>
        </p:txBody>
      </p:sp>
      <p:sp>
        <p:nvSpPr>
          <p:cNvPr id="45" name="TextBox 44">
            <a:extLst>
              <a:ext uri="{FF2B5EF4-FFF2-40B4-BE49-F238E27FC236}">
                <a16:creationId xmlns:a16="http://schemas.microsoft.com/office/drawing/2014/main" id="{54ED180C-F6EE-1907-AE1F-779BF2BE2551}"/>
              </a:ext>
            </a:extLst>
          </p:cNvPr>
          <p:cNvSpPr txBox="1"/>
          <p:nvPr/>
        </p:nvSpPr>
        <p:spPr bwMode="auto">
          <a:xfrm>
            <a:off x="630968" y="4817204"/>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46" name="TextBox 45">
            <a:extLst>
              <a:ext uri="{FF2B5EF4-FFF2-40B4-BE49-F238E27FC236}">
                <a16:creationId xmlns:a16="http://schemas.microsoft.com/office/drawing/2014/main" id="{D4B686B1-0B55-9EF8-AC22-A509B9DC0E95}"/>
              </a:ext>
            </a:extLst>
          </p:cNvPr>
          <p:cNvSpPr txBox="1"/>
          <p:nvPr/>
        </p:nvSpPr>
        <p:spPr bwMode="auto">
          <a:xfrm>
            <a:off x="775803" y="4978569"/>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47" name="TextBox 46">
            <a:extLst>
              <a:ext uri="{FF2B5EF4-FFF2-40B4-BE49-F238E27FC236}">
                <a16:creationId xmlns:a16="http://schemas.microsoft.com/office/drawing/2014/main" id="{694B28BB-2EFE-111C-7D24-E33579B4FC98}"/>
              </a:ext>
            </a:extLst>
          </p:cNvPr>
          <p:cNvSpPr txBox="1"/>
          <p:nvPr/>
        </p:nvSpPr>
        <p:spPr bwMode="auto">
          <a:xfrm>
            <a:off x="1652965" y="4978569"/>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a:t>
            </a:r>
          </a:p>
        </p:txBody>
      </p:sp>
      <p:sp>
        <p:nvSpPr>
          <p:cNvPr id="48" name="TextBox 47">
            <a:extLst>
              <a:ext uri="{FF2B5EF4-FFF2-40B4-BE49-F238E27FC236}">
                <a16:creationId xmlns:a16="http://schemas.microsoft.com/office/drawing/2014/main" id="{83158E85-5933-7D4C-558F-872DD8194B97}"/>
              </a:ext>
            </a:extLst>
          </p:cNvPr>
          <p:cNvSpPr txBox="1"/>
          <p:nvPr/>
        </p:nvSpPr>
        <p:spPr bwMode="auto">
          <a:xfrm>
            <a:off x="2523921" y="4978569"/>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a:t>
            </a:r>
          </a:p>
        </p:txBody>
      </p:sp>
      <p:sp>
        <p:nvSpPr>
          <p:cNvPr id="49" name="TextBox 48">
            <a:extLst>
              <a:ext uri="{FF2B5EF4-FFF2-40B4-BE49-F238E27FC236}">
                <a16:creationId xmlns:a16="http://schemas.microsoft.com/office/drawing/2014/main" id="{91499AB8-4A55-9561-4895-0CC03207C918}"/>
              </a:ext>
            </a:extLst>
          </p:cNvPr>
          <p:cNvSpPr txBox="1"/>
          <p:nvPr/>
        </p:nvSpPr>
        <p:spPr bwMode="auto">
          <a:xfrm>
            <a:off x="3391840" y="4978569"/>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a:t>
            </a:r>
          </a:p>
        </p:txBody>
      </p:sp>
      <p:sp>
        <p:nvSpPr>
          <p:cNvPr id="50" name="TextBox 49">
            <a:extLst>
              <a:ext uri="{FF2B5EF4-FFF2-40B4-BE49-F238E27FC236}">
                <a16:creationId xmlns:a16="http://schemas.microsoft.com/office/drawing/2014/main" id="{822052CB-0C97-EEBC-8E47-F9ABC80EA624}"/>
              </a:ext>
            </a:extLst>
          </p:cNvPr>
          <p:cNvSpPr txBox="1"/>
          <p:nvPr/>
        </p:nvSpPr>
        <p:spPr bwMode="auto">
          <a:xfrm>
            <a:off x="4258503" y="4978569"/>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a:t>
            </a:r>
          </a:p>
        </p:txBody>
      </p:sp>
      <p:sp>
        <p:nvSpPr>
          <p:cNvPr id="51" name="TextBox 50">
            <a:extLst>
              <a:ext uri="{FF2B5EF4-FFF2-40B4-BE49-F238E27FC236}">
                <a16:creationId xmlns:a16="http://schemas.microsoft.com/office/drawing/2014/main" id="{1C27515B-D73B-2D25-82A5-155D681837C2}"/>
              </a:ext>
            </a:extLst>
          </p:cNvPr>
          <p:cNvSpPr txBox="1"/>
          <p:nvPr/>
        </p:nvSpPr>
        <p:spPr bwMode="auto">
          <a:xfrm>
            <a:off x="5100149" y="497856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52" name="TextBox 51">
            <a:extLst>
              <a:ext uri="{FF2B5EF4-FFF2-40B4-BE49-F238E27FC236}">
                <a16:creationId xmlns:a16="http://schemas.microsoft.com/office/drawing/2014/main" id="{A755878C-0AD4-22A8-BFE4-1CCF439EF543}"/>
              </a:ext>
            </a:extLst>
          </p:cNvPr>
          <p:cNvSpPr txBox="1"/>
          <p:nvPr/>
        </p:nvSpPr>
        <p:spPr bwMode="auto">
          <a:xfrm>
            <a:off x="5958303" y="497856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53" name="TextBox 52">
            <a:extLst>
              <a:ext uri="{FF2B5EF4-FFF2-40B4-BE49-F238E27FC236}">
                <a16:creationId xmlns:a16="http://schemas.microsoft.com/office/drawing/2014/main" id="{519280BE-97DB-5AB0-7032-04F5F73BD6B4}"/>
              </a:ext>
            </a:extLst>
          </p:cNvPr>
          <p:cNvSpPr txBox="1"/>
          <p:nvPr/>
        </p:nvSpPr>
        <p:spPr bwMode="auto">
          <a:xfrm>
            <a:off x="39898" y="5273759"/>
            <a:ext cx="12850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Patients at </a:t>
            </a:r>
            <a:r>
              <a:rPr lang="en-US" sz="1200" b="1" dirty="0" err="1">
                <a:solidFill>
                  <a:schemeClr val="bg1"/>
                </a:solidFill>
                <a:latin typeface="Calibri" panose="020F0502020204030204" pitchFamily="34" charset="0"/>
              </a:rPr>
              <a:t>risk,n</a:t>
            </a:r>
            <a:r>
              <a:rPr lang="en-US" sz="1200" b="1" dirty="0">
                <a:solidFill>
                  <a:schemeClr val="bg1"/>
                </a:solidFill>
                <a:latin typeface="Calibri" panose="020F0502020204030204" pitchFamily="34" charset="0"/>
              </a:rPr>
              <a:t> </a:t>
            </a:r>
          </a:p>
        </p:txBody>
      </p:sp>
      <p:sp>
        <p:nvSpPr>
          <p:cNvPr id="54" name="TextBox 53">
            <a:extLst>
              <a:ext uri="{FF2B5EF4-FFF2-40B4-BE49-F238E27FC236}">
                <a16:creationId xmlns:a16="http://schemas.microsoft.com/office/drawing/2014/main" id="{AEBC0504-929C-732F-A8F5-341C8ABFED3D}"/>
              </a:ext>
            </a:extLst>
          </p:cNvPr>
          <p:cNvSpPr txBox="1"/>
          <p:nvPr/>
        </p:nvSpPr>
        <p:spPr bwMode="auto">
          <a:xfrm>
            <a:off x="236433" y="5420420"/>
            <a:ext cx="9328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Aft>
                <a:spcPct val="0"/>
              </a:spcAft>
              <a:buClrTx/>
              <a:buFontTx/>
              <a:buNone/>
            </a:pPr>
            <a:r>
              <a:rPr lang="en-US" sz="1200" dirty="0">
                <a:solidFill>
                  <a:schemeClr val="bg1"/>
                </a:solidFill>
                <a:latin typeface="Calibri" panose="020F0502020204030204" pitchFamily="34" charset="0"/>
              </a:rPr>
              <a:t>Regorafenib</a:t>
            </a:r>
          </a:p>
          <a:p>
            <a:pPr algn="r">
              <a:lnSpc>
                <a:spcPct val="100000"/>
              </a:lnSpc>
              <a:spcAft>
                <a:spcPct val="0"/>
              </a:spcAft>
              <a:buClrTx/>
              <a:buFontTx/>
              <a:buNone/>
            </a:pPr>
            <a:r>
              <a:rPr lang="en-US" sz="1200" dirty="0">
                <a:solidFill>
                  <a:schemeClr val="bg1"/>
                </a:solidFill>
                <a:latin typeface="Calibri" panose="020F0502020204030204" pitchFamily="34" charset="0"/>
              </a:rPr>
              <a:t>Placebo</a:t>
            </a:r>
          </a:p>
        </p:txBody>
      </p:sp>
      <p:sp>
        <p:nvSpPr>
          <p:cNvPr id="55" name="TextBox 54">
            <a:extLst>
              <a:ext uri="{FF2B5EF4-FFF2-40B4-BE49-F238E27FC236}">
                <a16:creationId xmlns:a16="http://schemas.microsoft.com/office/drawing/2014/main" id="{6D0C12EF-64FD-27E5-F6A2-DA952D9445B8}"/>
              </a:ext>
            </a:extLst>
          </p:cNvPr>
          <p:cNvSpPr txBox="1"/>
          <p:nvPr/>
        </p:nvSpPr>
        <p:spPr bwMode="auto">
          <a:xfrm>
            <a:off x="1535296" y="5420420"/>
            <a:ext cx="47776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Aft>
                <a:spcPct val="0"/>
              </a:spcAft>
              <a:buClrTx/>
              <a:buFontTx/>
              <a:buNone/>
              <a:tabLst>
                <a:tab pos="949325" algn="l"/>
                <a:tab pos="1817688" algn="l"/>
                <a:tab pos="2700338" algn="l"/>
                <a:tab pos="3609975" algn="l"/>
              </a:tabLst>
            </a:pPr>
            <a:r>
              <a:rPr lang="en-US" sz="1200" dirty="0">
                <a:solidFill>
                  <a:schemeClr val="bg1"/>
                </a:solidFill>
                <a:latin typeface="Calibri" panose="020F0502020204030204" pitchFamily="34" charset="0"/>
              </a:rPr>
              <a:t>238	98	42	12	3</a:t>
            </a:r>
          </a:p>
          <a:p>
            <a:pPr>
              <a:lnSpc>
                <a:spcPct val="100000"/>
              </a:lnSpc>
              <a:spcAft>
                <a:spcPct val="0"/>
              </a:spcAft>
              <a:buClrTx/>
              <a:buFontTx/>
              <a:buNone/>
              <a:tabLst>
                <a:tab pos="987425" algn="l"/>
                <a:tab pos="1862138" algn="l"/>
                <a:tab pos="2755900" algn="l"/>
                <a:tab pos="3609975" algn="l"/>
              </a:tabLst>
            </a:pPr>
            <a:r>
              <a:rPr lang="en-US" sz="1200" dirty="0">
                <a:solidFill>
                  <a:schemeClr val="bg1"/>
                </a:solidFill>
                <a:latin typeface="Calibri" panose="020F0502020204030204" pitchFamily="34" charset="0"/>
              </a:rPr>
              <a:t>51	9	2	2	0</a:t>
            </a:r>
          </a:p>
        </p:txBody>
      </p:sp>
      <p:sp>
        <p:nvSpPr>
          <p:cNvPr id="58" name="Freeform: Shape 57">
            <a:extLst>
              <a:ext uri="{FF2B5EF4-FFF2-40B4-BE49-F238E27FC236}">
                <a16:creationId xmlns:a16="http://schemas.microsoft.com/office/drawing/2014/main" id="{B92C95B0-7B58-E094-4D48-F8209D50361A}"/>
              </a:ext>
            </a:extLst>
          </p:cNvPr>
          <p:cNvSpPr/>
          <p:nvPr/>
        </p:nvSpPr>
        <p:spPr bwMode="auto">
          <a:xfrm>
            <a:off x="917575" y="2876983"/>
            <a:ext cx="4007908" cy="2077509"/>
          </a:xfrm>
          <a:custGeom>
            <a:avLst/>
            <a:gdLst>
              <a:gd name="connsiteX0" fmla="*/ 4007908 w 4007908"/>
              <a:gd name="connsiteY0" fmla="*/ 2077509 h 2077509"/>
              <a:gd name="connsiteX1" fmla="*/ 3661833 w 4007908"/>
              <a:gd name="connsiteY1" fmla="*/ 2077509 h 2077509"/>
              <a:gd name="connsiteX2" fmla="*/ 3661833 w 4007908"/>
              <a:gd name="connsiteY2" fmla="*/ 2057400 h 2077509"/>
              <a:gd name="connsiteX3" fmla="*/ 2532592 w 4007908"/>
              <a:gd name="connsiteY3" fmla="*/ 2057400 h 2077509"/>
              <a:gd name="connsiteX4" fmla="*/ 2532592 w 4007908"/>
              <a:gd name="connsiteY4" fmla="*/ 2027767 h 2077509"/>
              <a:gd name="connsiteX5" fmla="*/ 2353733 w 4007908"/>
              <a:gd name="connsiteY5" fmla="*/ 2027767 h 2077509"/>
              <a:gd name="connsiteX6" fmla="*/ 2353733 w 4007908"/>
              <a:gd name="connsiteY6" fmla="*/ 2016125 h 2077509"/>
              <a:gd name="connsiteX7" fmla="*/ 2281767 w 4007908"/>
              <a:gd name="connsiteY7" fmla="*/ 2016125 h 2077509"/>
              <a:gd name="connsiteX8" fmla="*/ 2281767 w 4007908"/>
              <a:gd name="connsiteY8" fmla="*/ 2004484 h 2077509"/>
              <a:gd name="connsiteX9" fmla="*/ 1822450 w 4007908"/>
              <a:gd name="connsiteY9" fmla="*/ 2004484 h 2077509"/>
              <a:gd name="connsiteX10" fmla="*/ 1822450 w 4007908"/>
              <a:gd name="connsiteY10" fmla="*/ 1990725 h 2077509"/>
              <a:gd name="connsiteX11" fmla="*/ 1785408 w 4007908"/>
              <a:gd name="connsiteY11" fmla="*/ 1990725 h 2077509"/>
              <a:gd name="connsiteX12" fmla="*/ 1785408 w 4007908"/>
              <a:gd name="connsiteY12" fmla="*/ 1978025 h 2077509"/>
              <a:gd name="connsiteX13" fmla="*/ 1672167 w 4007908"/>
              <a:gd name="connsiteY13" fmla="*/ 1978025 h 2077509"/>
              <a:gd name="connsiteX14" fmla="*/ 1672167 w 4007908"/>
              <a:gd name="connsiteY14" fmla="*/ 1964267 h 2077509"/>
              <a:gd name="connsiteX15" fmla="*/ 1625600 w 4007908"/>
              <a:gd name="connsiteY15" fmla="*/ 1964267 h 2077509"/>
              <a:gd name="connsiteX16" fmla="*/ 1625600 w 4007908"/>
              <a:gd name="connsiteY16" fmla="*/ 1955800 h 2077509"/>
              <a:gd name="connsiteX17" fmla="*/ 1610783 w 4007908"/>
              <a:gd name="connsiteY17" fmla="*/ 1955800 h 2077509"/>
              <a:gd name="connsiteX18" fmla="*/ 1610783 w 4007908"/>
              <a:gd name="connsiteY18" fmla="*/ 1924050 h 2077509"/>
              <a:gd name="connsiteX19" fmla="*/ 1584325 w 4007908"/>
              <a:gd name="connsiteY19" fmla="*/ 1924050 h 2077509"/>
              <a:gd name="connsiteX20" fmla="*/ 1584325 w 4007908"/>
              <a:gd name="connsiteY20" fmla="*/ 1914525 h 2077509"/>
              <a:gd name="connsiteX21" fmla="*/ 1554692 w 4007908"/>
              <a:gd name="connsiteY21" fmla="*/ 1914525 h 2077509"/>
              <a:gd name="connsiteX22" fmla="*/ 1554692 w 4007908"/>
              <a:gd name="connsiteY22" fmla="*/ 1902884 h 2077509"/>
              <a:gd name="connsiteX23" fmla="*/ 1539875 w 4007908"/>
              <a:gd name="connsiteY23" fmla="*/ 1902884 h 2077509"/>
              <a:gd name="connsiteX24" fmla="*/ 1539875 w 4007908"/>
              <a:gd name="connsiteY24" fmla="*/ 1865842 h 2077509"/>
              <a:gd name="connsiteX25" fmla="*/ 1503892 w 4007908"/>
              <a:gd name="connsiteY25" fmla="*/ 1865842 h 2077509"/>
              <a:gd name="connsiteX26" fmla="*/ 1503892 w 4007908"/>
              <a:gd name="connsiteY26" fmla="*/ 1849967 h 2077509"/>
              <a:gd name="connsiteX27" fmla="*/ 1457325 w 4007908"/>
              <a:gd name="connsiteY27" fmla="*/ 1849967 h 2077509"/>
              <a:gd name="connsiteX28" fmla="*/ 1457325 w 4007908"/>
              <a:gd name="connsiteY28" fmla="*/ 1836209 h 2077509"/>
              <a:gd name="connsiteX29" fmla="*/ 1390650 w 4007908"/>
              <a:gd name="connsiteY29" fmla="*/ 1836209 h 2077509"/>
              <a:gd name="connsiteX30" fmla="*/ 1390650 w 4007908"/>
              <a:gd name="connsiteY30" fmla="*/ 1816100 h 2077509"/>
              <a:gd name="connsiteX31" fmla="*/ 1296458 w 4007908"/>
              <a:gd name="connsiteY31" fmla="*/ 1816100 h 2077509"/>
              <a:gd name="connsiteX32" fmla="*/ 1296458 w 4007908"/>
              <a:gd name="connsiteY32" fmla="*/ 1805517 h 2077509"/>
              <a:gd name="connsiteX33" fmla="*/ 1231900 w 4007908"/>
              <a:gd name="connsiteY33" fmla="*/ 1805517 h 2077509"/>
              <a:gd name="connsiteX34" fmla="*/ 1231900 w 4007908"/>
              <a:gd name="connsiteY34" fmla="*/ 1795992 h 2077509"/>
              <a:gd name="connsiteX35" fmla="*/ 1176867 w 4007908"/>
              <a:gd name="connsiteY35" fmla="*/ 1795992 h 2077509"/>
              <a:gd name="connsiteX36" fmla="*/ 1176867 w 4007908"/>
              <a:gd name="connsiteY36" fmla="*/ 1785409 h 2077509"/>
              <a:gd name="connsiteX37" fmla="*/ 1128183 w 4007908"/>
              <a:gd name="connsiteY37" fmla="*/ 1785409 h 2077509"/>
              <a:gd name="connsiteX38" fmla="*/ 1128183 w 4007908"/>
              <a:gd name="connsiteY38" fmla="*/ 1776942 h 2077509"/>
              <a:gd name="connsiteX39" fmla="*/ 1051983 w 4007908"/>
              <a:gd name="connsiteY39" fmla="*/ 1776942 h 2077509"/>
              <a:gd name="connsiteX40" fmla="*/ 1051983 w 4007908"/>
              <a:gd name="connsiteY40" fmla="*/ 1762125 h 2077509"/>
              <a:gd name="connsiteX41" fmla="*/ 1008592 w 4007908"/>
              <a:gd name="connsiteY41" fmla="*/ 1762125 h 2077509"/>
              <a:gd name="connsiteX42" fmla="*/ 1008592 w 4007908"/>
              <a:gd name="connsiteY42" fmla="*/ 1750484 h 2077509"/>
              <a:gd name="connsiteX43" fmla="*/ 992717 w 4007908"/>
              <a:gd name="connsiteY43" fmla="*/ 1750484 h 2077509"/>
              <a:gd name="connsiteX44" fmla="*/ 992717 w 4007908"/>
              <a:gd name="connsiteY44" fmla="*/ 1737784 h 2077509"/>
              <a:gd name="connsiteX45" fmla="*/ 962025 w 4007908"/>
              <a:gd name="connsiteY45" fmla="*/ 1737784 h 2077509"/>
              <a:gd name="connsiteX46" fmla="*/ 962025 w 4007908"/>
              <a:gd name="connsiteY46" fmla="*/ 1728259 h 2077509"/>
              <a:gd name="connsiteX47" fmla="*/ 941917 w 4007908"/>
              <a:gd name="connsiteY47" fmla="*/ 1728259 h 2077509"/>
              <a:gd name="connsiteX48" fmla="*/ 941917 w 4007908"/>
              <a:gd name="connsiteY48" fmla="*/ 1718734 h 2077509"/>
              <a:gd name="connsiteX49" fmla="*/ 921808 w 4007908"/>
              <a:gd name="connsiteY49" fmla="*/ 1718734 h 2077509"/>
              <a:gd name="connsiteX50" fmla="*/ 921808 w 4007908"/>
              <a:gd name="connsiteY50" fmla="*/ 1703917 h 2077509"/>
              <a:gd name="connsiteX51" fmla="*/ 909108 w 4007908"/>
              <a:gd name="connsiteY51" fmla="*/ 1703917 h 2077509"/>
              <a:gd name="connsiteX52" fmla="*/ 909108 w 4007908"/>
              <a:gd name="connsiteY52" fmla="*/ 1686984 h 2077509"/>
              <a:gd name="connsiteX53" fmla="*/ 892175 w 4007908"/>
              <a:gd name="connsiteY53" fmla="*/ 1686984 h 2077509"/>
              <a:gd name="connsiteX54" fmla="*/ 892175 w 4007908"/>
              <a:gd name="connsiteY54" fmla="*/ 1675342 h 2077509"/>
              <a:gd name="connsiteX55" fmla="*/ 880533 w 4007908"/>
              <a:gd name="connsiteY55" fmla="*/ 1675342 h 2077509"/>
              <a:gd name="connsiteX56" fmla="*/ 880533 w 4007908"/>
              <a:gd name="connsiteY56" fmla="*/ 1664759 h 2077509"/>
              <a:gd name="connsiteX57" fmla="*/ 867833 w 4007908"/>
              <a:gd name="connsiteY57" fmla="*/ 1664759 h 2077509"/>
              <a:gd name="connsiteX58" fmla="*/ 867833 w 4007908"/>
              <a:gd name="connsiteY58" fmla="*/ 1654175 h 2077509"/>
              <a:gd name="connsiteX59" fmla="*/ 855133 w 4007908"/>
              <a:gd name="connsiteY59" fmla="*/ 1654175 h 2077509"/>
              <a:gd name="connsiteX60" fmla="*/ 855133 w 4007908"/>
              <a:gd name="connsiteY60" fmla="*/ 1618192 h 2077509"/>
              <a:gd name="connsiteX61" fmla="*/ 841375 w 4007908"/>
              <a:gd name="connsiteY61" fmla="*/ 1618192 h 2077509"/>
              <a:gd name="connsiteX62" fmla="*/ 841375 w 4007908"/>
              <a:gd name="connsiteY62" fmla="*/ 1593850 h 2077509"/>
              <a:gd name="connsiteX63" fmla="*/ 820208 w 4007908"/>
              <a:gd name="connsiteY63" fmla="*/ 1593850 h 2077509"/>
              <a:gd name="connsiteX64" fmla="*/ 820208 w 4007908"/>
              <a:gd name="connsiteY64" fmla="*/ 1510242 h 2077509"/>
              <a:gd name="connsiteX65" fmla="*/ 807508 w 4007908"/>
              <a:gd name="connsiteY65" fmla="*/ 1510242 h 2077509"/>
              <a:gd name="connsiteX66" fmla="*/ 807508 w 4007908"/>
              <a:gd name="connsiteY66" fmla="*/ 1296459 h 2077509"/>
              <a:gd name="connsiteX67" fmla="*/ 792692 w 4007908"/>
              <a:gd name="connsiteY67" fmla="*/ 1296459 h 2077509"/>
              <a:gd name="connsiteX68" fmla="*/ 792692 w 4007908"/>
              <a:gd name="connsiteY68" fmla="*/ 1237192 h 2077509"/>
              <a:gd name="connsiteX69" fmla="*/ 775758 w 4007908"/>
              <a:gd name="connsiteY69" fmla="*/ 1237192 h 2077509"/>
              <a:gd name="connsiteX70" fmla="*/ 775758 w 4007908"/>
              <a:gd name="connsiteY70" fmla="*/ 1175809 h 2077509"/>
              <a:gd name="connsiteX71" fmla="*/ 762000 w 4007908"/>
              <a:gd name="connsiteY71" fmla="*/ 1175809 h 2077509"/>
              <a:gd name="connsiteX72" fmla="*/ 762000 w 4007908"/>
              <a:gd name="connsiteY72" fmla="*/ 1094317 h 2077509"/>
              <a:gd name="connsiteX73" fmla="*/ 749300 w 4007908"/>
              <a:gd name="connsiteY73" fmla="*/ 1094317 h 2077509"/>
              <a:gd name="connsiteX74" fmla="*/ 749300 w 4007908"/>
              <a:gd name="connsiteY74" fmla="*/ 1023409 h 2077509"/>
              <a:gd name="connsiteX75" fmla="*/ 733425 w 4007908"/>
              <a:gd name="connsiteY75" fmla="*/ 1023409 h 2077509"/>
              <a:gd name="connsiteX76" fmla="*/ 733425 w 4007908"/>
              <a:gd name="connsiteY76" fmla="*/ 897467 h 2077509"/>
              <a:gd name="connsiteX77" fmla="*/ 733425 w 4007908"/>
              <a:gd name="connsiteY77" fmla="*/ 875242 h 2077509"/>
              <a:gd name="connsiteX78" fmla="*/ 717550 w 4007908"/>
              <a:gd name="connsiteY78" fmla="*/ 875242 h 2077509"/>
              <a:gd name="connsiteX79" fmla="*/ 717550 w 4007908"/>
              <a:gd name="connsiteY79" fmla="*/ 767292 h 2077509"/>
              <a:gd name="connsiteX80" fmla="*/ 700617 w 4007908"/>
              <a:gd name="connsiteY80" fmla="*/ 767292 h 2077509"/>
              <a:gd name="connsiteX81" fmla="*/ 700617 w 4007908"/>
              <a:gd name="connsiteY81" fmla="*/ 649817 h 2077509"/>
              <a:gd name="connsiteX82" fmla="*/ 686858 w 4007908"/>
              <a:gd name="connsiteY82" fmla="*/ 649817 h 2077509"/>
              <a:gd name="connsiteX83" fmla="*/ 686858 w 4007908"/>
              <a:gd name="connsiteY83" fmla="*/ 610659 h 2077509"/>
              <a:gd name="connsiteX84" fmla="*/ 667808 w 4007908"/>
              <a:gd name="connsiteY84" fmla="*/ 610659 h 2077509"/>
              <a:gd name="connsiteX85" fmla="*/ 667808 w 4007908"/>
              <a:gd name="connsiteY85" fmla="*/ 601134 h 2077509"/>
              <a:gd name="connsiteX86" fmla="*/ 644525 w 4007908"/>
              <a:gd name="connsiteY86" fmla="*/ 601134 h 2077509"/>
              <a:gd name="connsiteX87" fmla="*/ 644525 w 4007908"/>
              <a:gd name="connsiteY87" fmla="*/ 582084 h 2077509"/>
              <a:gd name="connsiteX88" fmla="*/ 626533 w 4007908"/>
              <a:gd name="connsiteY88" fmla="*/ 582084 h 2077509"/>
              <a:gd name="connsiteX89" fmla="*/ 626533 w 4007908"/>
              <a:gd name="connsiteY89" fmla="*/ 559859 h 2077509"/>
              <a:gd name="connsiteX90" fmla="*/ 619125 w 4007908"/>
              <a:gd name="connsiteY90" fmla="*/ 559859 h 2077509"/>
              <a:gd name="connsiteX91" fmla="*/ 619125 w 4007908"/>
              <a:gd name="connsiteY91" fmla="*/ 533400 h 2077509"/>
              <a:gd name="connsiteX92" fmla="*/ 604308 w 4007908"/>
              <a:gd name="connsiteY92" fmla="*/ 533400 h 2077509"/>
              <a:gd name="connsiteX93" fmla="*/ 604308 w 4007908"/>
              <a:gd name="connsiteY93" fmla="*/ 493184 h 2077509"/>
              <a:gd name="connsiteX94" fmla="*/ 591608 w 4007908"/>
              <a:gd name="connsiteY94" fmla="*/ 493184 h 2077509"/>
              <a:gd name="connsiteX95" fmla="*/ 591608 w 4007908"/>
              <a:gd name="connsiteY95" fmla="*/ 478367 h 2077509"/>
              <a:gd name="connsiteX96" fmla="*/ 576792 w 4007908"/>
              <a:gd name="connsiteY96" fmla="*/ 478367 h 2077509"/>
              <a:gd name="connsiteX97" fmla="*/ 576792 w 4007908"/>
              <a:gd name="connsiteY97" fmla="*/ 464609 h 2077509"/>
              <a:gd name="connsiteX98" fmla="*/ 564092 w 4007908"/>
              <a:gd name="connsiteY98" fmla="*/ 464609 h 2077509"/>
              <a:gd name="connsiteX99" fmla="*/ 564092 w 4007908"/>
              <a:gd name="connsiteY99" fmla="*/ 452967 h 2077509"/>
              <a:gd name="connsiteX100" fmla="*/ 543983 w 4007908"/>
              <a:gd name="connsiteY100" fmla="*/ 452967 h 2077509"/>
              <a:gd name="connsiteX101" fmla="*/ 543983 w 4007908"/>
              <a:gd name="connsiteY101" fmla="*/ 433917 h 2077509"/>
              <a:gd name="connsiteX102" fmla="*/ 532342 w 4007908"/>
              <a:gd name="connsiteY102" fmla="*/ 433917 h 2077509"/>
              <a:gd name="connsiteX103" fmla="*/ 532342 w 4007908"/>
              <a:gd name="connsiteY103" fmla="*/ 410634 h 2077509"/>
              <a:gd name="connsiteX104" fmla="*/ 517525 w 4007908"/>
              <a:gd name="connsiteY104" fmla="*/ 410634 h 2077509"/>
              <a:gd name="connsiteX105" fmla="*/ 517525 w 4007908"/>
              <a:gd name="connsiteY105" fmla="*/ 346075 h 2077509"/>
              <a:gd name="connsiteX106" fmla="*/ 501650 w 4007908"/>
              <a:gd name="connsiteY106" fmla="*/ 346075 h 2077509"/>
              <a:gd name="connsiteX107" fmla="*/ 501650 w 4007908"/>
              <a:gd name="connsiteY107" fmla="*/ 324909 h 2077509"/>
              <a:gd name="connsiteX108" fmla="*/ 487892 w 4007908"/>
              <a:gd name="connsiteY108" fmla="*/ 324909 h 2077509"/>
              <a:gd name="connsiteX109" fmla="*/ 487892 w 4007908"/>
              <a:gd name="connsiteY109" fmla="*/ 293159 h 2077509"/>
              <a:gd name="connsiteX110" fmla="*/ 479425 w 4007908"/>
              <a:gd name="connsiteY110" fmla="*/ 293159 h 2077509"/>
              <a:gd name="connsiteX111" fmla="*/ 479425 w 4007908"/>
              <a:gd name="connsiteY111" fmla="*/ 281517 h 2077509"/>
              <a:gd name="connsiteX112" fmla="*/ 462492 w 4007908"/>
              <a:gd name="connsiteY112" fmla="*/ 281517 h 2077509"/>
              <a:gd name="connsiteX113" fmla="*/ 462492 w 4007908"/>
              <a:gd name="connsiteY113" fmla="*/ 244475 h 2077509"/>
              <a:gd name="connsiteX114" fmla="*/ 449792 w 4007908"/>
              <a:gd name="connsiteY114" fmla="*/ 244475 h 2077509"/>
              <a:gd name="connsiteX115" fmla="*/ 449792 w 4007908"/>
              <a:gd name="connsiteY115" fmla="*/ 229659 h 2077509"/>
              <a:gd name="connsiteX116" fmla="*/ 401108 w 4007908"/>
              <a:gd name="connsiteY116" fmla="*/ 229659 h 2077509"/>
              <a:gd name="connsiteX117" fmla="*/ 401108 w 4007908"/>
              <a:gd name="connsiteY117" fmla="*/ 206375 h 2077509"/>
              <a:gd name="connsiteX118" fmla="*/ 385233 w 4007908"/>
              <a:gd name="connsiteY118" fmla="*/ 206375 h 2077509"/>
              <a:gd name="connsiteX119" fmla="*/ 385233 w 4007908"/>
              <a:gd name="connsiteY119" fmla="*/ 187325 h 2077509"/>
              <a:gd name="connsiteX120" fmla="*/ 360892 w 4007908"/>
              <a:gd name="connsiteY120" fmla="*/ 187325 h 2077509"/>
              <a:gd name="connsiteX121" fmla="*/ 360892 w 4007908"/>
              <a:gd name="connsiteY121" fmla="*/ 165100 h 2077509"/>
              <a:gd name="connsiteX122" fmla="*/ 329142 w 4007908"/>
              <a:gd name="connsiteY122" fmla="*/ 165100 h 2077509"/>
              <a:gd name="connsiteX123" fmla="*/ 329142 w 4007908"/>
              <a:gd name="connsiteY123" fmla="*/ 154517 h 2077509"/>
              <a:gd name="connsiteX124" fmla="*/ 316442 w 4007908"/>
              <a:gd name="connsiteY124" fmla="*/ 154517 h 2077509"/>
              <a:gd name="connsiteX125" fmla="*/ 316442 w 4007908"/>
              <a:gd name="connsiteY125" fmla="*/ 142875 h 2077509"/>
              <a:gd name="connsiteX126" fmla="*/ 296333 w 4007908"/>
              <a:gd name="connsiteY126" fmla="*/ 142875 h 2077509"/>
              <a:gd name="connsiteX127" fmla="*/ 296333 w 4007908"/>
              <a:gd name="connsiteY127" fmla="*/ 125942 h 2077509"/>
              <a:gd name="connsiteX128" fmla="*/ 285750 w 4007908"/>
              <a:gd name="connsiteY128" fmla="*/ 125942 h 2077509"/>
              <a:gd name="connsiteX129" fmla="*/ 285750 w 4007908"/>
              <a:gd name="connsiteY129" fmla="*/ 112184 h 2077509"/>
              <a:gd name="connsiteX130" fmla="*/ 270933 w 4007908"/>
              <a:gd name="connsiteY130" fmla="*/ 112184 h 2077509"/>
              <a:gd name="connsiteX131" fmla="*/ 270933 w 4007908"/>
              <a:gd name="connsiteY131" fmla="*/ 104775 h 2077509"/>
              <a:gd name="connsiteX132" fmla="*/ 252942 w 4007908"/>
              <a:gd name="connsiteY132" fmla="*/ 104775 h 2077509"/>
              <a:gd name="connsiteX133" fmla="*/ 252942 w 4007908"/>
              <a:gd name="connsiteY133" fmla="*/ 87842 h 2077509"/>
              <a:gd name="connsiteX134" fmla="*/ 242358 w 4007908"/>
              <a:gd name="connsiteY134" fmla="*/ 87842 h 2077509"/>
              <a:gd name="connsiteX135" fmla="*/ 242358 w 4007908"/>
              <a:gd name="connsiteY135" fmla="*/ 79375 h 2077509"/>
              <a:gd name="connsiteX136" fmla="*/ 225425 w 4007908"/>
              <a:gd name="connsiteY136" fmla="*/ 79375 h 2077509"/>
              <a:gd name="connsiteX137" fmla="*/ 225425 w 4007908"/>
              <a:gd name="connsiteY137" fmla="*/ 74084 h 2077509"/>
              <a:gd name="connsiteX138" fmla="*/ 209550 w 4007908"/>
              <a:gd name="connsiteY138" fmla="*/ 74084 h 2077509"/>
              <a:gd name="connsiteX139" fmla="*/ 209550 w 4007908"/>
              <a:gd name="connsiteY139" fmla="*/ 61384 h 2077509"/>
              <a:gd name="connsiteX140" fmla="*/ 193675 w 4007908"/>
              <a:gd name="connsiteY140" fmla="*/ 61384 h 2077509"/>
              <a:gd name="connsiteX141" fmla="*/ 193675 w 4007908"/>
              <a:gd name="connsiteY141" fmla="*/ 49742 h 2077509"/>
              <a:gd name="connsiteX142" fmla="*/ 127000 w 4007908"/>
              <a:gd name="connsiteY142" fmla="*/ 49742 h 2077509"/>
              <a:gd name="connsiteX143" fmla="*/ 127000 w 4007908"/>
              <a:gd name="connsiteY143" fmla="*/ 31750 h 2077509"/>
              <a:gd name="connsiteX144" fmla="*/ 106892 w 4007908"/>
              <a:gd name="connsiteY144" fmla="*/ 31750 h 2077509"/>
              <a:gd name="connsiteX145" fmla="*/ 106892 w 4007908"/>
              <a:gd name="connsiteY145" fmla="*/ 23284 h 2077509"/>
              <a:gd name="connsiteX146" fmla="*/ 93133 w 4007908"/>
              <a:gd name="connsiteY146" fmla="*/ 23284 h 2077509"/>
              <a:gd name="connsiteX147" fmla="*/ 93133 w 4007908"/>
              <a:gd name="connsiteY147" fmla="*/ 14817 h 2077509"/>
              <a:gd name="connsiteX148" fmla="*/ 78317 w 4007908"/>
              <a:gd name="connsiteY148" fmla="*/ 14817 h 2077509"/>
              <a:gd name="connsiteX149" fmla="*/ 78317 w 4007908"/>
              <a:gd name="connsiteY149" fmla="*/ 0 h 2077509"/>
              <a:gd name="connsiteX150" fmla="*/ 0 w 4007908"/>
              <a:gd name="connsiteY150" fmla="*/ 0 h 207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007908" h="2077509">
                <a:moveTo>
                  <a:pt x="4007908" y="2077509"/>
                </a:moveTo>
                <a:lnTo>
                  <a:pt x="3661833" y="2077509"/>
                </a:lnTo>
                <a:lnTo>
                  <a:pt x="3661833" y="2057400"/>
                </a:lnTo>
                <a:lnTo>
                  <a:pt x="2532592" y="2057400"/>
                </a:lnTo>
                <a:lnTo>
                  <a:pt x="2532592" y="2027767"/>
                </a:lnTo>
                <a:lnTo>
                  <a:pt x="2353733" y="2027767"/>
                </a:lnTo>
                <a:lnTo>
                  <a:pt x="2353733" y="2016125"/>
                </a:lnTo>
                <a:lnTo>
                  <a:pt x="2281767" y="2016125"/>
                </a:lnTo>
                <a:lnTo>
                  <a:pt x="2281767" y="2004484"/>
                </a:lnTo>
                <a:lnTo>
                  <a:pt x="1822450" y="2004484"/>
                </a:lnTo>
                <a:lnTo>
                  <a:pt x="1822450" y="1990725"/>
                </a:lnTo>
                <a:lnTo>
                  <a:pt x="1785408" y="1990725"/>
                </a:lnTo>
                <a:lnTo>
                  <a:pt x="1785408" y="1978025"/>
                </a:lnTo>
                <a:lnTo>
                  <a:pt x="1672167" y="1978025"/>
                </a:lnTo>
                <a:lnTo>
                  <a:pt x="1672167" y="1964267"/>
                </a:lnTo>
                <a:lnTo>
                  <a:pt x="1625600" y="1964267"/>
                </a:lnTo>
                <a:lnTo>
                  <a:pt x="1625600" y="1955800"/>
                </a:lnTo>
                <a:lnTo>
                  <a:pt x="1610783" y="1955800"/>
                </a:lnTo>
                <a:lnTo>
                  <a:pt x="1610783" y="1924050"/>
                </a:lnTo>
                <a:lnTo>
                  <a:pt x="1584325" y="1924050"/>
                </a:lnTo>
                <a:lnTo>
                  <a:pt x="1584325" y="1914525"/>
                </a:lnTo>
                <a:lnTo>
                  <a:pt x="1554692" y="1914525"/>
                </a:lnTo>
                <a:lnTo>
                  <a:pt x="1554692" y="1902884"/>
                </a:lnTo>
                <a:lnTo>
                  <a:pt x="1539875" y="1902884"/>
                </a:lnTo>
                <a:lnTo>
                  <a:pt x="1539875" y="1865842"/>
                </a:lnTo>
                <a:lnTo>
                  <a:pt x="1503892" y="1865842"/>
                </a:lnTo>
                <a:lnTo>
                  <a:pt x="1503892" y="1849967"/>
                </a:lnTo>
                <a:lnTo>
                  <a:pt x="1457325" y="1849967"/>
                </a:lnTo>
                <a:lnTo>
                  <a:pt x="1457325" y="1836209"/>
                </a:lnTo>
                <a:lnTo>
                  <a:pt x="1390650" y="1836209"/>
                </a:lnTo>
                <a:lnTo>
                  <a:pt x="1390650" y="1816100"/>
                </a:lnTo>
                <a:lnTo>
                  <a:pt x="1296458" y="1816100"/>
                </a:lnTo>
                <a:lnTo>
                  <a:pt x="1296458" y="1805517"/>
                </a:lnTo>
                <a:lnTo>
                  <a:pt x="1231900" y="1805517"/>
                </a:lnTo>
                <a:lnTo>
                  <a:pt x="1231900" y="1795992"/>
                </a:lnTo>
                <a:lnTo>
                  <a:pt x="1176867" y="1795992"/>
                </a:lnTo>
                <a:lnTo>
                  <a:pt x="1176867" y="1785409"/>
                </a:lnTo>
                <a:lnTo>
                  <a:pt x="1128183" y="1785409"/>
                </a:lnTo>
                <a:lnTo>
                  <a:pt x="1128183" y="1776942"/>
                </a:lnTo>
                <a:lnTo>
                  <a:pt x="1051983" y="1776942"/>
                </a:lnTo>
                <a:lnTo>
                  <a:pt x="1051983" y="1762125"/>
                </a:lnTo>
                <a:lnTo>
                  <a:pt x="1008592" y="1762125"/>
                </a:lnTo>
                <a:lnTo>
                  <a:pt x="1008592" y="1750484"/>
                </a:lnTo>
                <a:lnTo>
                  <a:pt x="992717" y="1750484"/>
                </a:lnTo>
                <a:lnTo>
                  <a:pt x="992717" y="1737784"/>
                </a:lnTo>
                <a:lnTo>
                  <a:pt x="962025" y="1737784"/>
                </a:lnTo>
                <a:lnTo>
                  <a:pt x="962025" y="1728259"/>
                </a:lnTo>
                <a:lnTo>
                  <a:pt x="941917" y="1728259"/>
                </a:lnTo>
                <a:lnTo>
                  <a:pt x="941917" y="1718734"/>
                </a:lnTo>
                <a:lnTo>
                  <a:pt x="921808" y="1718734"/>
                </a:lnTo>
                <a:lnTo>
                  <a:pt x="921808" y="1703917"/>
                </a:lnTo>
                <a:lnTo>
                  <a:pt x="909108" y="1703917"/>
                </a:lnTo>
                <a:lnTo>
                  <a:pt x="909108" y="1686984"/>
                </a:lnTo>
                <a:lnTo>
                  <a:pt x="892175" y="1686984"/>
                </a:lnTo>
                <a:lnTo>
                  <a:pt x="892175" y="1675342"/>
                </a:lnTo>
                <a:lnTo>
                  <a:pt x="880533" y="1675342"/>
                </a:lnTo>
                <a:lnTo>
                  <a:pt x="880533" y="1664759"/>
                </a:lnTo>
                <a:lnTo>
                  <a:pt x="867833" y="1664759"/>
                </a:lnTo>
                <a:lnTo>
                  <a:pt x="867833" y="1654175"/>
                </a:lnTo>
                <a:lnTo>
                  <a:pt x="855133" y="1654175"/>
                </a:lnTo>
                <a:lnTo>
                  <a:pt x="855133" y="1618192"/>
                </a:lnTo>
                <a:lnTo>
                  <a:pt x="841375" y="1618192"/>
                </a:lnTo>
                <a:lnTo>
                  <a:pt x="841375" y="1593850"/>
                </a:lnTo>
                <a:lnTo>
                  <a:pt x="820208" y="1593850"/>
                </a:lnTo>
                <a:lnTo>
                  <a:pt x="820208" y="1510242"/>
                </a:lnTo>
                <a:lnTo>
                  <a:pt x="807508" y="1510242"/>
                </a:lnTo>
                <a:lnTo>
                  <a:pt x="807508" y="1296459"/>
                </a:lnTo>
                <a:lnTo>
                  <a:pt x="792692" y="1296459"/>
                </a:lnTo>
                <a:lnTo>
                  <a:pt x="792692" y="1237192"/>
                </a:lnTo>
                <a:lnTo>
                  <a:pt x="775758" y="1237192"/>
                </a:lnTo>
                <a:lnTo>
                  <a:pt x="775758" y="1175809"/>
                </a:lnTo>
                <a:lnTo>
                  <a:pt x="762000" y="1175809"/>
                </a:lnTo>
                <a:lnTo>
                  <a:pt x="762000" y="1094317"/>
                </a:lnTo>
                <a:lnTo>
                  <a:pt x="749300" y="1094317"/>
                </a:lnTo>
                <a:lnTo>
                  <a:pt x="749300" y="1023409"/>
                </a:lnTo>
                <a:lnTo>
                  <a:pt x="733425" y="1023409"/>
                </a:lnTo>
                <a:lnTo>
                  <a:pt x="733425" y="897467"/>
                </a:lnTo>
                <a:lnTo>
                  <a:pt x="733425" y="875242"/>
                </a:lnTo>
                <a:lnTo>
                  <a:pt x="717550" y="875242"/>
                </a:lnTo>
                <a:lnTo>
                  <a:pt x="717550" y="767292"/>
                </a:lnTo>
                <a:lnTo>
                  <a:pt x="700617" y="767292"/>
                </a:lnTo>
                <a:lnTo>
                  <a:pt x="700617" y="649817"/>
                </a:lnTo>
                <a:lnTo>
                  <a:pt x="686858" y="649817"/>
                </a:lnTo>
                <a:lnTo>
                  <a:pt x="686858" y="610659"/>
                </a:lnTo>
                <a:lnTo>
                  <a:pt x="667808" y="610659"/>
                </a:lnTo>
                <a:lnTo>
                  <a:pt x="667808" y="601134"/>
                </a:lnTo>
                <a:lnTo>
                  <a:pt x="644525" y="601134"/>
                </a:lnTo>
                <a:lnTo>
                  <a:pt x="644525" y="582084"/>
                </a:lnTo>
                <a:lnTo>
                  <a:pt x="626533" y="582084"/>
                </a:lnTo>
                <a:lnTo>
                  <a:pt x="626533" y="559859"/>
                </a:lnTo>
                <a:lnTo>
                  <a:pt x="619125" y="559859"/>
                </a:lnTo>
                <a:lnTo>
                  <a:pt x="619125" y="533400"/>
                </a:lnTo>
                <a:lnTo>
                  <a:pt x="604308" y="533400"/>
                </a:lnTo>
                <a:lnTo>
                  <a:pt x="604308" y="493184"/>
                </a:lnTo>
                <a:lnTo>
                  <a:pt x="591608" y="493184"/>
                </a:lnTo>
                <a:lnTo>
                  <a:pt x="591608" y="478367"/>
                </a:lnTo>
                <a:lnTo>
                  <a:pt x="576792" y="478367"/>
                </a:lnTo>
                <a:lnTo>
                  <a:pt x="576792" y="464609"/>
                </a:lnTo>
                <a:lnTo>
                  <a:pt x="564092" y="464609"/>
                </a:lnTo>
                <a:lnTo>
                  <a:pt x="564092" y="452967"/>
                </a:lnTo>
                <a:lnTo>
                  <a:pt x="543983" y="452967"/>
                </a:lnTo>
                <a:lnTo>
                  <a:pt x="543983" y="433917"/>
                </a:lnTo>
                <a:lnTo>
                  <a:pt x="532342" y="433917"/>
                </a:lnTo>
                <a:lnTo>
                  <a:pt x="532342" y="410634"/>
                </a:lnTo>
                <a:lnTo>
                  <a:pt x="517525" y="410634"/>
                </a:lnTo>
                <a:lnTo>
                  <a:pt x="517525" y="346075"/>
                </a:lnTo>
                <a:lnTo>
                  <a:pt x="501650" y="346075"/>
                </a:lnTo>
                <a:lnTo>
                  <a:pt x="501650" y="324909"/>
                </a:lnTo>
                <a:lnTo>
                  <a:pt x="487892" y="324909"/>
                </a:lnTo>
                <a:lnTo>
                  <a:pt x="487892" y="293159"/>
                </a:lnTo>
                <a:lnTo>
                  <a:pt x="479425" y="293159"/>
                </a:lnTo>
                <a:lnTo>
                  <a:pt x="479425" y="281517"/>
                </a:lnTo>
                <a:lnTo>
                  <a:pt x="462492" y="281517"/>
                </a:lnTo>
                <a:lnTo>
                  <a:pt x="462492" y="244475"/>
                </a:lnTo>
                <a:lnTo>
                  <a:pt x="449792" y="244475"/>
                </a:lnTo>
                <a:lnTo>
                  <a:pt x="449792" y="229659"/>
                </a:lnTo>
                <a:lnTo>
                  <a:pt x="401108" y="229659"/>
                </a:lnTo>
                <a:lnTo>
                  <a:pt x="401108" y="206375"/>
                </a:lnTo>
                <a:lnTo>
                  <a:pt x="385233" y="206375"/>
                </a:lnTo>
                <a:lnTo>
                  <a:pt x="385233" y="187325"/>
                </a:lnTo>
                <a:lnTo>
                  <a:pt x="360892" y="187325"/>
                </a:lnTo>
                <a:lnTo>
                  <a:pt x="360892" y="165100"/>
                </a:lnTo>
                <a:lnTo>
                  <a:pt x="329142" y="165100"/>
                </a:lnTo>
                <a:lnTo>
                  <a:pt x="329142" y="154517"/>
                </a:lnTo>
                <a:lnTo>
                  <a:pt x="316442" y="154517"/>
                </a:lnTo>
                <a:lnTo>
                  <a:pt x="316442" y="142875"/>
                </a:lnTo>
                <a:lnTo>
                  <a:pt x="296333" y="142875"/>
                </a:lnTo>
                <a:lnTo>
                  <a:pt x="296333" y="125942"/>
                </a:lnTo>
                <a:lnTo>
                  <a:pt x="285750" y="125942"/>
                </a:lnTo>
                <a:lnTo>
                  <a:pt x="285750" y="112184"/>
                </a:lnTo>
                <a:lnTo>
                  <a:pt x="270933" y="112184"/>
                </a:lnTo>
                <a:lnTo>
                  <a:pt x="270933" y="104775"/>
                </a:lnTo>
                <a:lnTo>
                  <a:pt x="252942" y="104775"/>
                </a:lnTo>
                <a:lnTo>
                  <a:pt x="252942" y="87842"/>
                </a:lnTo>
                <a:lnTo>
                  <a:pt x="242358" y="87842"/>
                </a:lnTo>
                <a:lnTo>
                  <a:pt x="242358" y="79375"/>
                </a:lnTo>
                <a:lnTo>
                  <a:pt x="225425" y="79375"/>
                </a:lnTo>
                <a:lnTo>
                  <a:pt x="225425" y="74084"/>
                </a:lnTo>
                <a:lnTo>
                  <a:pt x="209550" y="74084"/>
                </a:lnTo>
                <a:lnTo>
                  <a:pt x="209550" y="61384"/>
                </a:lnTo>
                <a:lnTo>
                  <a:pt x="193675" y="61384"/>
                </a:lnTo>
                <a:lnTo>
                  <a:pt x="193675" y="49742"/>
                </a:lnTo>
                <a:lnTo>
                  <a:pt x="127000" y="49742"/>
                </a:lnTo>
                <a:lnTo>
                  <a:pt x="127000" y="31750"/>
                </a:lnTo>
                <a:lnTo>
                  <a:pt x="106892" y="31750"/>
                </a:lnTo>
                <a:lnTo>
                  <a:pt x="106892" y="23284"/>
                </a:lnTo>
                <a:lnTo>
                  <a:pt x="93133" y="23284"/>
                </a:lnTo>
                <a:lnTo>
                  <a:pt x="93133" y="14817"/>
                </a:lnTo>
                <a:lnTo>
                  <a:pt x="78317" y="14817"/>
                </a:lnTo>
                <a:lnTo>
                  <a:pt x="78317" y="0"/>
                </a:lnTo>
                <a:lnTo>
                  <a:pt x="0" y="0"/>
                </a:lnTo>
              </a:path>
            </a:pathLst>
          </a:custGeom>
          <a:noFill/>
          <a:ln w="28575">
            <a:solidFill>
              <a:schemeClr val="accent3"/>
            </a:solidFill>
            <a:miter lim="800000"/>
            <a:headEnd/>
            <a:tailEnd/>
          </a:ln>
        </p:spPr>
        <p:txBody>
          <a:bodyPr rtlCol="0" anchor="ctr"/>
          <a:lstStyle/>
          <a:p>
            <a:pPr algn="ctr"/>
            <a:endParaRPr lang="en-US" dirty="0"/>
          </a:p>
        </p:txBody>
      </p:sp>
      <p:sp>
        <p:nvSpPr>
          <p:cNvPr id="56" name="Freeform: Shape 55">
            <a:extLst>
              <a:ext uri="{FF2B5EF4-FFF2-40B4-BE49-F238E27FC236}">
                <a16:creationId xmlns:a16="http://schemas.microsoft.com/office/drawing/2014/main" id="{1084A6A5-D6DA-0294-2C41-A9E53A8A35D8}"/>
              </a:ext>
            </a:extLst>
          </p:cNvPr>
          <p:cNvSpPr/>
          <p:nvPr/>
        </p:nvSpPr>
        <p:spPr bwMode="auto">
          <a:xfrm>
            <a:off x="915458" y="2875925"/>
            <a:ext cx="4876800" cy="2054225"/>
          </a:xfrm>
          <a:custGeom>
            <a:avLst/>
            <a:gdLst>
              <a:gd name="connsiteX0" fmla="*/ 4876800 w 4876800"/>
              <a:gd name="connsiteY0" fmla="*/ 2054225 h 2054225"/>
              <a:gd name="connsiteX1" fmla="*/ 4813300 w 4876800"/>
              <a:gd name="connsiteY1" fmla="*/ 2054225 h 2054225"/>
              <a:gd name="connsiteX2" fmla="*/ 4813300 w 4876800"/>
              <a:gd name="connsiteY2" fmla="*/ 2005542 h 2054225"/>
              <a:gd name="connsiteX3" fmla="*/ 4053417 w 4876800"/>
              <a:gd name="connsiteY3" fmla="*/ 2005542 h 2054225"/>
              <a:gd name="connsiteX4" fmla="*/ 4053417 w 4876800"/>
              <a:gd name="connsiteY4" fmla="*/ 1987550 h 2054225"/>
              <a:gd name="connsiteX5" fmla="*/ 3637492 w 4876800"/>
              <a:gd name="connsiteY5" fmla="*/ 1987550 h 2054225"/>
              <a:gd name="connsiteX6" fmla="*/ 3637492 w 4876800"/>
              <a:gd name="connsiteY6" fmla="*/ 1978025 h 2054225"/>
              <a:gd name="connsiteX7" fmla="*/ 3445934 w 4876800"/>
              <a:gd name="connsiteY7" fmla="*/ 1978025 h 2054225"/>
              <a:gd name="connsiteX8" fmla="*/ 3445934 w 4876800"/>
              <a:gd name="connsiteY8" fmla="*/ 1949450 h 2054225"/>
              <a:gd name="connsiteX9" fmla="*/ 3323167 w 4876800"/>
              <a:gd name="connsiteY9" fmla="*/ 1949450 h 2054225"/>
              <a:gd name="connsiteX10" fmla="*/ 3323167 w 4876800"/>
              <a:gd name="connsiteY10" fmla="*/ 1930400 h 2054225"/>
              <a:gd name="connsiteX11" fmla="*/ 3230034 w 4876800"/>
              <a:gd name="connsiteY11" fmla="*/ 1930400 h 2054225"/>
              <a:gd name="connsiteX12" fmla="*/ 3230034 w 4876800"/>
              <a:gd name="connsiteY12" fmla="*/ 1917700 h 2054225"/>
              <a:gd name="connsiteX13" fmla="*/ 3208867 w 4876800"/>
              <a:gd name="connsiteY13" fmla="*/ 1917700 h 2054225"/>
              <a:gd name="connsiteX14" fmla="*/ 3208867 w 4876800"/>
              <a:gd name="connsiteY14" fmla="*/ 1903942 h 2054225"/>
              <a:gd name="connsiteX15" fmla="*/ 3191934 w 4876800"/>
              <a:gd name="connsiteY15" fmla="*/ 1903942 h 2054225"/>
              <a:gd name="connsiteX16" fmla="*/ 3191934 w 4876800"/>
              <a:gd name="connsiteY16" fmla="*/ 1889125 h 2054225"/>
              <a:gd name="connsiteX17" fmla="*/ 3175000 w 4876800"/>
              <a:gd name="connsiteY17" fmla="*/ 1889125 h 2054225"/>
              <a:gd name="connsiteX18" fmla="*/ 3175000 w 4876800"/>
              <a:gd name="connsiteY18" fmla="*/ 1875367 h 2054225"/>
              <a:gd name="connsiteX19" fmla="*/ 3139017 w 4876800"/>
              <a:gd name="connsiteY19" fmla="*/ 1875367 h 2054225"/>
              <a:gd name="connsiteX20" fmla="*/ 3139017 w 4876800"/>
              <a:gd name="connsiteY20" fmla="*/ 1859492 h 2054225"/>
              <a:gd name="connsiteX21" fmla="*/ 3125259 w 4876800"/>
              <a:gd name="connsiteY21" fmla="*/ 1859492 h 2054225"/>
              <a:gd name="connsiteX22" fmla="*/ 3125259 w 4876800"/>
              <a:gd name="connsiteY22" fmla="*/ 1853142 h 2054225"/>
              <a:gd name="connsiteX23" fmla="*/ 3055409 w 4876800"/>
              <a:gd name="connsiteY23" fmla="*/ 1853142 h 2054225"/>
              <a:gd name="connsiteX24" fmla="*/ 3055409 w 4876800"/>
              <a:gd name="connsiteY24" fmla="*/ 1840442 h 2054225"/>
              <a:gd name="connsiteX25" fmla="*/ 2958042 w 4876800"/>
              <a:gd name="connsiteY25" fmla="*/ 1840442 h 2054225"/>
              <a:gd name="connsiteX26" fmla="*/ 2958042 w 4876800"/>
              <a:gd name="connsiteY26" fmla="*/ 1828800 h 2054225"/>
              <a:gd name="connsiteX27" fmla="*/ 2696634 w 4876800"/>
              <a:gd name="connsiteY27" fmla="*/ 1828800 h 2054225"/>
              <a:gd name="connsiteX28" fmla="*/ 2696634 w 4876800"/>
              <a:gd name="connsiteY28" fmla="*/ 1823508 h 2054225"/>
              <a:gd name="connsiteX29" fmla="*/ 2518834 w 4876800"/>
              <a:gd name="connsiteY29" fmla="*/ 1823508 h 2054225"/>
              <a:gd name="connsiteX30" fmla="*/ 2518834 w 4876800"/>
              <a:gd name="connsiteY30" fmla="*/ 1778000 h 2054225"/>
              <a:gd name="connsiteX31" fmla="*/ 2471209 w 4876800"/>
              <a:gd name="connsiteY31" fmla="*/ 1778000 h 2054225"/>
              <a:gd name="connsiteX32" fmla="*/ 2471209 w 4876800"/>
              <a:gd name="connsiteY32" fmla="*/ 1765300 h 2054225"/>
              <a:gd name="connsiteX33" fmla="*/ 2457450 w 4876800"/>
              <a:gd name="connsiteY33" fmla="*/ 1765300 h 2054225"/>
              <a:gd name="connsiteX34" fmla="*/ 2457450 w 4876800"/>
              <a:gd name="connsiteY34" fmla="*/ 1749425 h 2054225"/>
              <a:gd name="connsiteX35" fmla="*/ 2429934 w 4876800"/>
              <a:gd name="connsiteY35" fmla="*/ 1749425 h 2054225"/>
              <a:gd name="connsiteX36" fmla="*/ 2429934 w 4876800"/>
              <a:gd name="connsiteY36" fmla="*/ 1729317 h 2054225"/>
              <a:gd name="connsiteX37" fmla="*/ 2406650 w 4876800"/>
              <a:gd name="connsiteY37" fmla="*/ 1729317 h 2054225"/>
              <a:gd name="connsiteX38" fmla="*/ 2406650 w 4876800"/>
              <a:gd name="connsiteY38" fmla="*/ 1709208 h 2054225"/>
              <a:gd name="connsiteX39" fmla="*/ 2385484 w 4876800"/>
              <a:gd name="connsiteY39" fmla="*/ 1709208 h 2054225"/>
              <a:gd name="connsiteX40" fmla="*/ 2385484 w 4876800"/>
              <a:gd name="connsiteY40" fmla="*/ 1676400 h 2054225"/>
              <a:gd name="connsiteX41" fmla="*/ 2354792 w 4876800"/>
              <a:gd name="connsiteY41" fmla="*/ 1676400 h 2054225"/>
              <a:gd name="connsiteX42" fmla="*/ 2354792 w 4876800"/>
              <a:gd name="connsiteY42" fmla="*/ 1667933 h 2054225"/>
              <a:gd name="connsiteX43" fmla="*/ 2232025 w 4876800"/>
              <a:gd name="connsiteY43" fmla="*/ 1667933 h 2054225"/>
              <a:gd name="connsiteX44" fmla="*/ 2232025 w 4876800"/>
              <a:gd name="connsiteY44" fmla="*/ 1652058 h 2054225"/>
              <a:gd name="connsiteX45" fmla="*/ 2009775 w 4876800"/>
              <a:gd name="connsiteY45" fmla="*/ 1652058 h 2054225"/>
              <a:gd name="connsiteX46" fmla="*/ 2009775 w 4876800"/>
              <a:gd name="connsiteY46" fmla="*/ 1637242 h 2054225"/>
              <a:gd name="connsiteX47" fmla="*/ 1921934 w 4876800"/>
              <a:gd name="connsiteY47" fmla="*/ 1637242 h 2054225"/>
              <a:gd name="connsiteX48" fmla="*/ 1921934 w 4876800"/>
              <a:gd name="connsiteY48" fmla="*/ 1626658 h 2054225"/>
              <a:gd name="connsiteX49" fmla="*/ 1895475 w 4876800"/>
              <a:gd name="connsiteY49" fmla="*/ 1626658 h 2054225"/>
              <a:gd name="connsiteX50" fmla="*/ 1895475 w 4876800"/>
              <a:gd name="connsiteY50" fmla="*/ 1613958 h 2054225"/>
              <a:gd name="connsiteX51" fmla="*/ 1822450 w 4876800"/>
              <a:gd name="connsiteY51" fmla="*/ 1613958 h 2054225"/>
              <a:gd name="connsiteX52" fmla="*/ 1822450 w 4876800"/>
              <a:gd name="connsiteY52" fmla="*/ 1604433 h 2054225"/>
              <a:gd name="connsiteX53" fmla="*/ 1807634 w 4876800"/>
              <a:gd name="connsiteY53" fmla="*/ 1604433 h 2054225"/>
              <a:gd name="connsiteX54" fmla="*/ 1807634 w 4876800"/>
              <a:gd name="connsiteY54" fmla="*/ 1595967 h 2054225"/>
              <a:gd name="connsiteX55" fmla="*/ 1737784 w 4876800"/>
              <a:gd name="connsiteY55" fmla="*/ 1595967 h 2054225"/>
              <a:gd name="connsiteX56" fmla="*/ 1737784 w 4876800"/>
              <a:gd name="connsiteY56" fmla="*/ 1584325 h 2054225"/>
              <a:gd name="connsiteX57" fmla="*/ 1721909 w 4876800"/>
              <a:gd name="connsiteY57" fmla="*/ 1584325 h 2054225"/>
              <a:gd name="connsiteX58" fmla="*/ 1721909 w 4876800"/>
              <a:gd name="connsiteY58" fmla="*/ 1572683 h 2054225"/>
              <a:gd name="connsiteX59" fmla="*/ 1701800 w 4876800"/>
              <a:gd name="connsiteY59" fmla="*/ 1572683 h 2054225"/>
              <a:gd name="connsiteX60" fmla="*/ 1701800 w 4876800"/>
              <a:gd name="connsiteY60" fmla="*/ 1562100 h 2054225"/>
              <a:gd name="connsiteX61" fmla="*/ 1684867 w 4876800"/>
              <a:gd name="connsiteY61" fmla="*/ 1562100 h 2054225"/>
              <a:gd name="connsiteX62" fmla="*/ 1684867 w 4876800"/>
              <a:gd name="connsiteY62" fmla="*/ 1551517 h 2054225"/>
              <a:gd name="connsiteX63" fmla="*/ 1670050 w 4876800"/>
              <a:gd name="connsiteY63" fmla="*/ 1551517 h 2054225"/>
              <a:gd name="connsiteX64" fmla="*/ 1670050 w 4876800"/>
              <a:gd name="connsiteY64" fmla="*/ 1538817 h 2054225"/>
              <a:gd name="connsiteX65" fmla="*/ 1653117 w 4876800"/>
              <a:gd name="connsiteY65" fmla="*/ 1538817 h 2054225"/>
              <a:gd name="connsiteX66" fmla="*/ 1653117 w 4876800"/>
              <a:gd name="connsiteY66" fmla="*/ 1528233 h 2054225"/>
              <a:gd name="connsiteX67" fmla="*/ 1629834 w 4876800"/>
              <a:gd name="connsiteY67" fmla="*/ 1528233 h 2054225"/>
              <a:gd name="connsiteX68" fmla="*/ 1629834 w 4876800"/>
              <a:gd name="connsiteY68" fmla="*/ 1489075 h 2054225"/>
              <a:gd name="connsiteX69" fmla="*/ 1615017 w 4876800"/>
              <a:gd name="connsiteY69" fmla="*/ 1489075 h 2054225"/>
              <a:gd name="connsiteX70" fmla="*/ 1615017 w 4876800"/>
              <a:gd name="connsiteY70" fmla="*/ 1456267 h 2054225"/>
              <a:gd name="connsiteX71" fmla="*/ 1606550 w 4876800"/>
              <a:gd name="connsiteY71" fmla="*/ 1456267 h 2054225"/>
              <a:gd name="connsiteX72" fmla="*/ 1606550 w 4876800"/>
              <a:gd name="connsiteY72" fmla="*/ 1443567 h 2054225"/>
              <a:gd name="connsiteX73" fmla="*/ 1595967 w 4876800"/>
              <a:gd name="connsiteY73" fmla="*/ 1443567 h 2054225"/>
              <a:gd name="connsiteX74" fmla="*/ 1595967 w 4876800"/>
              <a:gd name="connsiteY74" fmla="*/ 1420283 h 2054225"/>
              <a:gd name="connsiteX75" fmla="*/ 1577975 w 4876800"/>
              <a:gd name="connsiteY75" fmla="*/ 1420283 h 2054225"/>
              <a:gd name="connsiteX76" fmla="*/ 1577975 w 4876800"/>
              <a:gd name="connsiteY76" fmla="*/ 1403350 h 2054225"/>
              <a:gd name="connsiteX77" fmla="*/ 1557867 w 4876800"/>
              <a:gd name="connsiteY77" fmla="*/ 1403350 h 2054225"/>
              <a:gd name="connsiteX78" fmla="*/ 1557867 w 4876800"/>
              <a:gd name="connsiteY78" fmla="*/ 1389592 h 2054225"/>
              <a:gd name="connsiteX79" fmla="*/ 1541992 w 4876800"/>
              <a:gd name="connsiteY79" fmla="*/ 1389592 h 2054225"/>
              <a:gd name="connsiteX80" fmla="*/ 1541992 w 4876800"/>
              <a:gd name="connsiteY80" fmla="*/ 1337733 h 2054225"/>
              <a:gd name="connsiteX81" fmla="*/ 1526117 w 4876800"/>
              <a:gd name="connsiteY81" fmla="*/ 1337733 h 2054225"/>
              <a:gd name="connsiteX82" fmla="*/ 1526117 w 4876800"/>
              <a:gd name="connsiteY82" fmla="*/ 1284817 h 2054225"/>
              <a:gd name="connsiteX83" fmla="*/ 1499659 w 4876800"/>
              <a:gd name="connsiteY83" fmla="*/ 1284817 h 2054225"/>
              <a:gd name="connsiteX84" fmla="*/ 1499659 w 4876800"/>
              <a:gd name="connsiteY84" fmla="*/ 1276350 h 2054225"/>
              <a:gd name="connsiteX85" fmla="*/ 1484842 w 4876800"/>
              <a:gd name="connsiteY85" fmla="*/ 1276350 h 2054225"/>
              <a:gd name="connsiteX86" fmla="*/ 1484842 w 4876800"/>
              <a:gd name="connsiteY86" fmla="*/ 1259417 h 2054225"/>
              <a:gd name="connsiteX87" fmla="*/ 1457325 w 4876800"/>
              <a:gd name="connsiteY87" fmla="*/ 1259417 h 2054225"/>
              <a:gd name="connsiteX88" fmla="*/ 1457325 w 4876800"/>
              <a:gd name="connsiteY88" fmla="*/ 1248833 h 2054225"/>
              <a:gd name="connsiteX89" fmla="*/ 1430867 w 4876800"/>
              <a:gd name="connsiteY89" fmla="*/ 1248833 h 2054225"/>
              <a:gd name="connsiteX90" fmla="*/ 1430867 w 4876800"/>
              <a:gd name="connsiteY90" fmla="*/ 1236133 h 2054225"/>
              <a:gd name="connsiteX91" fmla="*/ 1412875 w 4876800"/>
              <a:gd name="connsiteY91" fmla="*/ 1236133 h 2054225"/>
              <a:gd name="connsiteX92" fmla="*/ 1412875 w 4876800"/>
              <a:gd name="connsiteY92" fmla="*/ 1226608 h 2054225"/>
              <a:gd name="connsiteX93" fmla="*/ 1385359 w 4876800"/>
              <a:gd name="connsiteY93" fmla="*/ 1226608 h 2054225"/>
              <a:gd name="connsiteX94" fmla="*/ 1385359 w 4876800"/>
              <a:gd name="connsiteY94" fmla="*/ 1216025 h 2054225"/>
              <a:gd name="connsiteX95" fmla="*/ 1290109 w 4876800"/>
              <a:gd name="connsiteY95" fmla="*/ 1216025 h 2054225"/>
              <a:gd name="connsiteX96" fmla="*/ 1290109 w 4876800"/>
              <a:gd name="connsiteY96" fmla="*/ 1202267 h 2054225"/>
              <a:gd name="connsiteX97" fmla="*/ 1208617 w 4876800"/>
              <a:gd name="connsiteY97" fmla="*/ 1202267 h 2054225"/>
              <a:gd name="connsiteX98" fmla="*/ 1208617 w 4876800"/>
              <a:gd name="connsiteY98" fmla="*/ 1195917 h 2054225"/>
              <a:gd name="connsiteX99" fmla="*/ 1159934 w 4876800"/>
              <a:gd name="connsiteY99" fmla="*/ 1195917 h 2054225"/>
              <a:gd name="connsiteX100" fmla="*/ 1159934 w 4876800"/>
              <a:gd name="connsiteY100" fmla="*/ 1187450 h 2054225"/>
              <a:gd name="connsiteX101" fmla="*/ 1116542 w 4876800"/>
              <a:gd name="connsiteY101" fmla="*/ 1187450 h 2054225"/>
              <a:gd name="connsiteX102" fmla="*/ 1116542 w 4876800"/>
              <a:gd name="connsiteY102" fmla="*/ 1181100 h 2054225"/>
              <a:gd name="connsiteX103" fmla="*/ 1054100 w 4876800"/>
              <a:gd name="connsiteY103" fmla="*/ 1181100 h 2054225"/>
              <a:gd name="connsiteX104" fmla="*/ 1054100 w 4876800"/>
              <a:gd name="connsiteY104" fmla="*/ 1174750 h 2054225"/>
              <a:gd name="connsiteX105" fmla="*/ 1036109 w 4876800"/>
              <a:gd name="connsiteY105" fmla="*/ 1174750 h 2054225"/>
              <a:gd name="connsiteX106" fmla="*/ 1036109 w 4876800"/>
              <a:gd name="connsiteY106" fmla="*/ 1153583 h 2054225"/>
              <a:gd name="connsiteX107" fmla="*/ 916517 w 4876800"/>
              <a:gd name="connsiteY107" fmla="*/ 1153583 h 2054225"/>
              <a:gd name="connsiteX108" fmla="*/ 916517 w 4876800"/>
              <a:gd name="connsiteY108" fmla="*/ 1127125 h 2054225"/>
              <a:gd name="connsiteX109" fmla="*/ 904875 w 4876800"/>
              <a:gd name="connsiteY109" fmla="*/ 1127125 h 2054225"/>
              <a:gd name="connsiteX110" fmla="*/ 904875 w 4876800"/>
              <a:gd name="connsiteY110" fmla="*/ 1115483 h 2054225"/>
              <a:gd name="connsiteX111" fmla="*/ 895350 w 4876800"/>
              <a:gd name="connsiteY111" fmla="*/ 1115483 h 2054225"/>
              <a:gd name="connsiteX112" fmla="*/ 895350 w 4876800"/>
              <a:gd name="connsiteY112" fmla="*/ 1084792 h 2054225"/>
              <a:gd name="connsiteX113" fmla="*/ 877359 w 4876800"/>
              <a:gd name="connsiteY113" fmla="*/ 1084792 h 2054225"/>
              <a:gd name="connsiteX114" fmla="*/ 877359 w 4876800"/>
              <a:gd name="connsiteY114" fmla="*/ 1064683 h 2054225"/>
              <a:gd name="connsiteX115" fmla="*/ 856192 w 4876800"/>
              <a:gd name="connsiteY115" fmla="*/ 1064683 h 2054225"/>
              <a:gd name="connsiteX116" fmla="*/ 856192 w 4876800"/>
              <a:gd name="connsiteY116" fmla="*/ 1037167 h 2054225"/>
              <a:gd name="connsiteX117" fmla="*/ 838200 w 4876800"/>
              <a:gd name="connsiteY117" fmla="*/ 1037167 h 2054225"/>
              <a:gd name="connsiteX118" fmla="*/ 838200 w 4876800"/>
              <a:gd name="connsiteY118" fmla="*/ 995892 h 2054225"/>
              <a:gd name="connsiteX119" fmla="*/ 820209 w 4876800"/>
              <a:gd name="connsiteY119" fmla="*/ 995892 h 2054225"/>
              <a:gd name="connsiteX120" fmla="*/ 820209 w 4876800"/>
              <a:gd name="connsiteY120" fmla="*/ 939800 h 2054225"/>
              <a:gd name="connsiteX121" fmla="*/ 814917 w 4876800"/>
              <a:gd name="connsiteY121" fmla="*/ 939800 h 2054225"/>
              <a:gd name="connsiteX122" fmla="*/ 814917 w 4876800"/>
              <a:gd name="connsiteY122" fmla="*/ 811742 h 2054225"/>
              <a:gd name="connsiteX123" fmla="*/ 796925 w 4876800"/>
              <a:gd name="connsiteY123" fmla="*/ 811742 h 2054225"/>
              <a:gd name="connsiteX124" fmla="*/ 796925 w 4876800"/>
              <a:gd name="connsiteY124" fmla="*/ 741892 h 2054225"/>
              <a:gd name="connsiteX125" fmla="*/ 782109 w 4876800"/>
              <a:gd name="connsiteY125" fmla="*/ 741892 h 2054225"/>
              <a:gd name="connsiteX126" fmla="*/ 782109 w 4876800"/>
              <a:gd name="connsiteY126" fmla="*/ 715433 h 2054225"/>
              <a:gd name="connsiteX127" fmla="*/ 765175 w 4876800"/>
              <a:gd name="connsiteY127" fmla="*/ 715433 h 2054225"/>
              <a:gd name="connsiteX128" fmla="*/ 765175 w 4876800"/>
              <a:gd name="connsiteY128" fmla="*/ 656167 h 2054225"/>
              <a:gd name="connsiteX129" fmla="*/ 753534 w 4876800"/>
              <a:gd name="connsiteY129" fmla="*/ 656167 h 2054225"/>
              <a:gd name="connsiteX130" fmla="*/ 753534 w 4876800"/>
              <a:gd name="connsiteY130" fmla="*/ 593725 h 2054225"/>
              <a:gd name="connsiteX131" fmla="*/ 737659 w 4876800"/>
              <a:gd name="connsiteY131" fmla="*/ 593725 h 2054225"/>
              <a:gd name="connsiteX132" fmla="*/ 737659 w 4876800"/>
              <a:gd name="connsiteY132" fmla="*/ 550333 h 2054225"/>
              <a:gd name="connsiteX133" fmla="*/ 724959 w 4876800"/>
              <a:gd name="connsiteY133" fmla="*/ 550333 h 2054225"/>
              <a:gd name="connsiteX134" fmla="*/ 724959 w 4876800"/>
              <a:gd name="connsiteY134" fmla="*/ 479425 h 2054225"/>
              <a:gd name="connsiteX135" fmla="*/ 713317 w 4876800"/>
              <a:gd name="connsiteY135" fmla="*/ 479425 h 2054225"/>
              <a:gd name="connsiteX136" fmla="*/ 713317 w 4876800"/>
              <a:gd name="connsiteY136" fmla="*/ 425450 h 2054225"/>
              <a:gd name="connsiteX137" fmla="*/ 699559 w 4876800"/>
              <a:gd name="connsiteY137" fmla="*/ 425450 h 2054225"/>
              <a:gd name="connsiteX138" fmla="*/ 699559 w 4876800"/>
              <a:gd name="connsiteY138" fmla="*/ 365125 h 2054225"/>
              <a:gd name="connsiteX139" fmla="*/ 680509 w 4876800"/>
              <a:gd name="connsiteY139" fmla="*/ 365125 h 2054225"/>
              <a:gd name="connsiteX140" fmla="*/ 680509 w 4876800"/>
              <a:gd name="connsiteY140" fmla="*/ 354542 h 2054225"/>
              <a:gd name="connsiteX141" fmla="*/ 620184 w 4876800"/>
              <a:gd name="connsiteY141" fmla="*/ 354542 h 2054225"/>
              <a:gd name="connsiteX142" fmla="*/ 620184 w 4876800"/>
              <a:gd name="connsiteY142" fmla="*/ 334433 h 2054225"/>
              <a:gd name="connsiteX143" fmla="*/ 601134 w 4876800"/>
              <a:gd name="connsiteY143" fmla="*/ 334433 h 2054225"/>
              <a:gd name="connsiteX144" fmla="*/ 601134 w 4876800"/>
              <a:gd name="connsiteY144" fmla="*/ 307975 h 2054225"/>
              <a:gd name="connsiteX145" fmla="*/ 587375 w 4876800"/>
              <a:gd name="connsiteY145" fmla="*/ 307975 h 2054225"/>
              <a:gd name="connsiteX146" fmla="*/ 587375 w 4876800"/>
              <a:gd name="connsiteY146" fmla="*/ 292100 h 2054225"/>
              <a:gd name="connsiteX147" fmla="*/ 563034 w 4876800"/>
              <a:gd name="connsiteY147" fmla="*/ 292100 h 2054225"/>
              <a:gd name="connsiteX148" fmla="*/ 563034 w 4876800"/>
              <a:gd name="connsiteY148" fmla="*/ 269875 h 2054225"/>
              <a:gd name="connsiteX149" fmla="*/ 508000 w 4876800"/>
              <a:gd name="connsiteY149" fmla="*/ 269875 h 2054225"/>
              <a:gd name="connsiteX150" fmla="*/ 508000 w 4876800"/>
              <a:gd name="connsiteY150" fmla="*/ 245533 h 2054225"/>
              <a:gd name="connsiteX151" fmla="*/ 482600 w 4876800"/>
              <a:gd name="connsiteY151" fmla="*/ 245533 h 2054225"/>
              <a:gd name="connsiteX152" fmla="*/ 482600 w 4876800"/>
              <a:gd name="connsiteY152" fmla="*/ 225425 h 2054225"/>
              <a:gd name="connsiteX153" fmla="*/ 469900 w 4876800"/>
              <a:gd name="connsiteY153" fmla="*/ 225425 h 2054225"/>
              <a:gd name="connsiteX154" fmla="*/ 469900 w 4876800"/>
              <a:gd name="connsiteY154" fmla="*/ 206375 h 2054225"/>
              <a:gd name="connsiteX155" fmla="*/ 455084 w 4876800"/>
              <a:gd name="connsiteY155" fmla="*/ 206375 h 2054225"/>
              <a:gd name="connsiteX156" fmla="*/ 455084 w 4876800"/>
              <a:gd name="connsiteY156" fmla="*/ 190500 h 2054225"/>
              <a:gd name="connsiteX157" fmla="*/ 427567 w 4876800"/>
              <a:gd name="connsiteY157" fmla="*/ 190500 h 2054225"/>
              <a:gd name="connsiteX158" fmla="*/ 427567 w 4876800"/>
              <a:gd name="connsiteY158" fmla="*/ 160867 h 2054225"/>
              <a:gd name="connsiteX159" fmla="*/ 411692 w 4876800"/>
              <a:gd name="connsiteY159" fmla="*/ 160867 h 2054225"/>
              <a:gd name="connsiteX160" fmla="*/ 411692 w 4876800"/>
              <a:gd name="connsiteY160" fmla="*/ 140758 h 2054225"/>
              <a:gd name="connsiteX161" fmla="*/ 392642 w 4876800"/>
              <a:gd name="connsiteY161" fmla="*/ 140758 h 2054225"/>
              <a:gd name="connsiteX162" fmla="*/ 392642 w 4876800"/>
              <a:gd name="connsiteY162" fmla="*/ 106892 h 2054225"/>
              <a:gd name="connsiteX163" fmla="*/ 355600 w 4876800"/>
              <a:gd name="connsiteY163" fmla="*/ 106892 h 2054225"/>
              <a:gd name="connsiteX164" fmla="*/ 355600 w 4876800"/>
              <a:gd name="connsiteY164" fmla="*/ 91017 h 2054225"/>
              <a:gd name="connsiteX165" fmla="*/ 332317 w 4876800"/>
              <a:gd name="connsiteY165" fmla="*/ 91017 h 2054225"/>
              <a:gd name="connsiteX166" fmla="*/ 332317 w 4876800"/>
              <a:gd name="connsiteY166" fmla="*/ 79375 h 2054225"/>
              <a:gd name="connsiteX167" fmla="*/ 299509 w 4876800"/>
              <a:gd name="connsiteY167" fmla="*/ 79375 h 2054225"/>
              <a:gd name="connsiteX168" fmla="*/ 299509 w 4876800"/>
              <a:gd name="connsiteY168" fmla="*/ 63500 h 2054225"/>
              <a:gd name="connsiteX169" fmla="*/ 228600 w 4876800"/>
              <a:gd name="connsiteY169" fmla="*/ 63500 h 2054225"/>
              <a:gd name="connsiteX170" fmla="*/ 228600 w 4876800"/>
              <a:gd name="connsiteY170" fmla="*/ 39158 h 2054225"/>
              <a:gd name="connsiteX171" fmla="*/ 185209 w 4876800"/>
              <a:gd name="connsiteY171" fmla="*/ 39158 h 2054225"/>
              <a:gd name="connsiteX172" fmla="*/ 185209 w 4876800"/>
              <a:gd name="connsiteY172" fmla="*/ 26458 h 2054225"/>
              <a:gd name="connsiteX173" fmla="*/ 109009 w 4876800"/>
              <a:gd name="connsiteY173" fmla="*/ 26458 h 2054225"/>
              <a:gd name="connsiteX174" fmla="*/ 109009 w 4876800"/>
              <a:gd name="connsiteY174" fmla="*/ 12700 h 2054225"/>
              <a:gd name="connsiteX175" fmla="*/ 93134 w 4876800"/>
              <a:gd name="connsiteY175" fmla="*/ 12700 h 2054225"/>
              <a:gd name="connsiteX176" fmla="*/ 93134 w 4876800"/>
              <a:gd name="connsiteY176" fmla="*/ 0 h 2054225"/>
              <a:gd name="connsiteX177" fmla="*/ 0 w 4876800"/>
              <a:gd name="connsiteY177" fmla="*/ 0 h 205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4876800" h="2054225">
                <a:moveTo>
                  <a:pt x="4876800" y="2054225"/>
                </a:moveTo>
                <a:lnTo>
                  <a:pt x="4813300" y="2054225"/>
                </a:lnTo>
                <a:lnTo>
                  <a:pt x="4813300" y="2005542"/>
                </a:lnTo>
                <a:lnTo>
                  <a:pt x="4053417" y="2005542"/>
                </a:lnTo>
                <a:lnTo>
                  <a:pt x="4053417" y="1987550"/>
                </a:lnTo>
                <a:lnTo>
                  <a:pt x="3637492" y="1987550"/>
                </a:lnTo>
                <a:lnTo>
                  <a:pt x="3637492" y="1978025"/>
                </a:lnTo>
                <a:lnTo>
                  <a:pt x="3445934" y="1978025"/>
                </a:lnTo>
                <a:lnTo>
                  <a:pt x="3445934" y="1949450"/>
                </a:lnTo>
                <a:lnTo>
                  <a:pt x="3323167" y="1949450"/>
                </a:lnTo>
                <a:lnTo>
                  <a:pt x="3323167" y="1930400"/>
                </a:lnTo>
                <a:lnTo>
                  <a:pt x="3230034" y="1930400"/>
                </a:lnTo>
                <a:lnTo>
                  <a:pt x="3230034" y="1917700"/>
                </a:lnTo>
                <a:lnTo>
                  <a:pt x="3208867" y="1917700"/>
                </a:lnTo>
                <a:lnTo>
                  <a:pt x="3208867" y="1903942"/>
                </a:lnTo>
                <a:lnTo>
                  <a:pt x="3191934" y="1903942"/>
                </a:lnTo>
                <a:lnTo>
                  <a:pt x="3191934" y="1889125"/>
                </a:lnTo>
                <a:lnTo>
                  <a:pt x="3175000" y="1889125"/>
                </a:lnTo>
                <a:lnTo>
                  <a:pt x="3175000" y="1875367"/>
                </a:lnTo>
                <a:lnTo>
                  <a:pt x="3139017" y="1875367"/>
                </a:lnTo>
                <a:lnTo>
                  <a:pt x="3139017" y="1859492"/>
                </a:lnTo>
                <a:lnTo>
                  <a:pt x="3125259" y="1859492"/>
                </a:lnTo>
                <a:lnTo>
                  <a:pt x="3125259" y="1853142"/>
                </a:lnTo>
                <a:lnTo>
                  <a:pt x="3055409" y="1853142"/>
                </a:lnTo>
                <a:lnTo>
                  <a:pt x="3055409" y="1840442"/>
                </a:lnTo>
                <a:lnTo>
                  <a:pt x="2958042" y="1840442"/>
                </a:lnTo>
                <a:lnTo>
                  <a:pt x="2958042" y="1828800"/>
                </a:lnTo>
                <a:lnTo>
                  <a:pt x="2696634" y="1828800"/>
                </a:lnTo>
                <a:lnTo>
                  <a:pt x="2696634" y="1823508"/>
                </a:lnTo>
                <a:lnTo>
                  <a:pt x="2518834" y="1823508"/>
                </a:lnTo>
                <a:lnTo>
                  <a:pt x="2518834" y="1778000"/>
                </a:lnTo>
                <a:lnTo>
                  <a:pt x="2471209" y="1778000"/>
                </a:lnTo>
                <a:lnTo>
                  <a:pt x="2471209" y="1765300"/>
                </a:lnTo>
                <a:lnTo>
                  <a:pt x="2457450" y="1765300"/>
                </a:lnTo>
                <a:lnTo>
                  <a:pt x="2457450" y="1749425"/>
                </a:lnTo>
                <a:lnTo>
                  <a:pt x="2429934" y="1749425"/>
                </a:lnTo>
                <a:lnTo>
                  <a:pt x="2429934" y="1729317"/>
                </a:lnTo>
                <a:lnTo>
                  <a:pt x="2406650" y="1729317"/>
                </a:lnTo>
                <a:lnTo>
                  <a:pt x="2406650" y="1709208"/>
                </a:lnTo>
                <a:lnTo>
                  <a:pt x="2385484" y="1709208"/>
                </a:lnTo>
                <a:lnTo>
                  <a:pt x="2385484" y="1676400"/>
                </a:lnTo>
                <a:lnTo>
                  <a:pt x="2354792" y="1676400"/>
                </a:lnTo>
                <a:lnTo>
                  <a:pt x="2354792" y="1667933"/>
                </a:lnTo>
                <a:lnTo>
                  <a:pt x="2232025" y="1667933"/>
                </a:lnTo>
                <a:lnTo>
                  <a:pt x="2232025" y="1652058"/>
                </a:lnTo>
                <a:lnTo>
                  <a:pt x="2009775" y="1652058"/>
                </a:lnTo>
                <a:lnTo>
                  <a:pt x="2009775" y="1637242"/>
                </a:lnTo>
                <a:lnTo>
                  <a:pt x="1921934" y="1637242"/>
                </a:lnTo>
                <a:lnTo>
                  <a:pt x="1921934" y="1626658"/>
                </a:lnTo>
                <a:lnTo>
                  <a:pt x="1895475" y="1626658"/>
                </a:lnTo>
                <a:lnTo>
                  <a:pt x="1895475" y="1613958"/>
                </a:lnTo>
                <a:lnTo>
                  <a:pt x="1822450" y="1613958"/>
                </a:lnTo>
                <a:lnTo>
                  <a:pt x="1822450" y="1604433"/>
                </a:lnTo>
                <a:lnTo>
                  <a:pt x="1807634" y="1604433"/>
                </a:lnTo>
                <a:lnTo>
                  <a:pt x="1807634" y="1595967"/>
                </a:lnTo>
                <a:lnTo>
                  <a:pt x="1737784" y="1595967"/>
                </a:lnTo>
                <a:lnTo>
                  <a:pt x="1737784" y="1584325"/>
                </a:lnTo>
                <a:lnTo>
                  <a:pt x="1721909" y="1584325"/>
                </a:lnTo>
                <a:lnTo>
                  <a:pt x="1721909" y="1572683"/>
                </a:lnTo>
                <a:lnTo>
                  <a:pt x="1701800" y="1572683"/>
                </a:lnTo>
                <a:lnTo>
                  <a:pt x="1701800" y="1562100"/>
                </a:lnTo>
                <a:lnTo>
                  <a:pt x="1684867" y="1562100"/>
                </a:lnTo>
                <a:lnTo>
                  <a:pt x="1684867" y="1551517"/>
                </a:lnTo>
                <a:lnTo>
                  <a:pt x="1670050" y="1551517"/>
                </a:lnTo>
                <a:lnTo>
                  <a:pt x="1670050" y="1538817"/>
                </a:lnTo>
                <a:lnTo>
                  <a:pt x="1653117" y="1538817"/>
                </a:lnTo>
                <a:lnTo>
                  <a:pt x="1653117" y="1528233"/>
                </a:lnTo>
                <a:lnTo>
                  <a:pt x="1629834" y="1528233"/>
                </a:lnTo>
                <a:lnTo>
                  <a:pt x="1629834" y="1489075"/>
                </a:lnTo>
                <a:lnTo>
                  <a:pt x="1615017" y="1489075"/>
                </a:lnTo>
                <a:lnTo>
                  <a:pt x="1615017" y="1456267"/>
                </a:lnTo>
                <a:lnTo>
                  <a:pt x="1606550" y="1456267"/>
                </a:lnTo>
                <a:lnTo>
                  <a:pt x="1606550" y="1443567"/>
                </a:lnTo>
                <a:lnTo>
                  <a:pt x="1595967" y="1443567"/>
                </a:lnTo>
                <a:lnTo>
                  <a:pt x="1595967" y="1420283"/>
                </a:lnTo>
                <a:lnTo>
                  <a:pt x="1577975" y="1420283"/>
                </a:lnTo>
                <a:lnTo>
                  <a:pt x="1577975" y="1403350"/>
                </a:lnTo>
                <a:lnTo>
                  <a:pt x="1557867" y="1403350"/>
                </a:lnTo>
                <a:lnTo>
                  <a:pt x="1557867" y="1389592"/>
                </a:lnTo>
                <a:lnTo>
                  <a:pt x="1541992" y="1389592"/>
                </a:lnTo>
                <a:lnTo>
                  <a:pt x="1541992" y="1337733"/>
                </a:lnTo>
                <a:lnTo>
                  <a:pt x="1526117" y="1337733"/>
                </a:lnTo>
                <a:lnTo>
                  <a:pt x="1526117" y="1284817"/>
                </a:lnTo>
                <a:lnTo>
                  <a:pt x="1499659" y="1284817"/>
                </a:lnTo>
                <a:lnTo>
                  <a:pt x="1499659" y="1276350"/>
                </a:lnTo>
                <a:lnTo>
                  <a:pt x="1484842" y="1276350"/>
                </a:lnTo>
                <a:lnTo>
                  <a:pt x="1484842" y="1259417"/>
                </a:lnTo>
                <a:lnTo>
                  <a:pt x="1457325" y="1259417"/>
                </a:lnTo>
                <a:lnTo>
                  <a:pt x="1457325" y="1248833"/>
                </a:lnTo>
                <a:lnTo>
                  <a:pt x="1430867" y="1248833"/>
                </a:lnTo>
                <a:lnTo>
                  <a:pt x="1430867" y="1236133"/>
                </a:lnTo>
                <a:lnTo>
                  <a:pt x="1412875" y="1236133"/>
                </a:lnTo>
                <a:lnTo>
                  <a:pt x="1412875" y="1226608"/>
                </a:lnTo>
                <a:lnTo>
                  <a:pt x="1385359" y="1226608"/>
                </a:lnTo>
                <a:lnTo>
                  <a:pt x="1385359" y="1216025"/>
                </a:lnTo>
                <a:lnTo>
                  <a:pt x="1290109" y="1216025"/>
                </a:lnTo>
                <a:lnTo>
                  <a:pt x="1290109" y="1202267"/>
                </a:lnTo>
                <a:lnTo>
                  <a:pt x="1208617" y="1202267"/>
                </a:lnTo>
                <a:lnTo>
                  <a:pt x="1208617" y="1195917"/>
                </a:lnTo>
                <a:lnTo>
                  <a:pt x="1159934" y="1195917"/>
                </a:lnTo>
                <a:lnTo>
                  <a:pt x="1159934" y="1187450"/>
                </a:lnTo>
                <a:lnTo>
                  <a:pt x="1116542" y="1187450"/>
                </a:lnTo>
                <a:lnTo>
                  <a:pt x="1116542" y="1181100"/>
                </a:lnTo>
                <a:lnTo>
                  <a:pt x="1054100" y="1181100"/>
                </a:lnTo>
                <a:lnTo>
                  <a:pt x="1054100" y="1174750"/>
                </a:lnTo>
                <a:lnTo>
                  <a:pt x="1036109" y="1174750"/>
                </a:lnTo>
                <a:lnTo>
                  <a:pt x="1036109" y="1153583"/>
                </a:lnTo>
                <a:lnTo>
                  <a:pt x="916517" y="1153583"/>
                </a:lnTo>
                <a:lnTo>
                  <a:pt x="916517" y="1127125"/>
                </a:lnTo>
                <a:lnTo>
                  <a:pt x="904875" y="1127125"/>
                </a:lnTo>
                <a:lnTo>
                  <a:pt x="904875" y="1115483"/>
                </a:lnTo>
                <a:lnTo>
                  <a:pt x="895350" y="1115483"/>
                </a:lnTo>
                <a:lnTo>
                  <a:pt x="895350" y="1084792"/>
                </a:lnTo>
                <a:lnTo>
                  <a:pt x="877359" y="1084792"/>
                </a:lnTo>
                <a:lnTo>
                  <a:pt x="877359" y="1064683"/>
                </a:lnTo>
                <a:lnTo>
                  <a:pt x="856192" y="1064683"/>
                </a:lnTo>
                <a:lnTo>
                  <a:pt x="856192" y="1037167"/>
                </a:lnTo>
                <a:lnTo>
                  <a:pt x="838200" y="1037167"/>
                </a:lnTo>
                <a:lnTo>
                  <a:pt x="838200" y="995892"/>
                </a:lnTo>
                <a:lnTo>
                  <a:pt x="820209" y="995892"/>
                </a:lnTo>
                <a:lnTo>
                  <a:pt x="820209" y="939800"/>
                </a:lnTo>
                <a:lnTo>
                  <a:pt x="814917" y="939800"/>
                </a:lnTo>
                <a:lnTo>
                  <a:pt x="814917" y="811742"/>
                </a:lnTo>
                <a:lnTo>
                  <a:pt x="796925" y="811742"/>
                </a:lnTo>
                <a:lnTo>
                  <a:pt x="796925" y="741892"/>
                </a:lnTo>
                <a:lnTo>
                  <a:pt x="782109" y="741892"/>
                </a:lnTo>
                <a:lnTo>
                  <a:pt x="782109" y="715433"/>
                </a:lnTo>
                <a:lnTo>
                  <a:pt x="765175" y="715433"/>
                </a:lnTo>
                <a:lnTo>
                  <a:pt x="765175" y="656167"/>
                </a:lnTo>
                <a:lnTo>
                  <a:pt x="753534" y="656167"/>
                </a:lnTo>
                <a:lnTo>
                  <a:pt x="753534" y="593725"/>
                </a:lnTo>
                <a:lnTo>
                  <a:pt x="737659" y="593725"/>
                </a:lnTo>
                <a:lnTo>
                  <a:pt x="737659" y="550333"/>
                </a:lnTo>
                <a:lnTo>
                  <a:pt x="724959" y="550333"/>
                </a:lnTo>
                <a:lnTo>
                  <a:pt x="724959" y="479425"/>
                </a:lnTo>
                <a:lnTo>
                  <a:pt x="713317" y="479425"/>
                </a:lnTo>
                <a:lnTo>
                  <a:pt x="713317" y="425450"/>
                </a:lnTo>
                <a:lnTo>
                  <a:pt x="699559" y="425450"/>
                </a:lnTo>
                <a:lnTo>
                  <a:pt x="699559" y="365125"/>
                </a:lnTo>
                <a:lnTo>
                  <a:pt x="680509" y="365125"/>
                </a:lnTo>
                <a:lnTo>
                  <a:pt x="680509" y="354542"/>
                </a:lnTo>
                <a:lnTo>
                  <a:pt x="620184" y="354542"/>
                </a:lnTo>
                <a:lnTo>
                  <a:pt x="620184" y="334433"/>
                </a:lnTo>
                <a:lnTo>
                  <a:pt x="601134" y="334433"/>
                </a:lnTo>
                <a:lnTo>
                  <a:pt x="601134" y="307975"/>
                </a:lnTo>
                <a:lnTo>
                  <a:pt x="587375" y="307975"/>
                </a:lnTo>
                <a:lnTo>
                  <a:pt x="587375" y="292100"/>
                </a:lnTo>
                <a:lnTo>
                  <a:pt x="563034" y="292100"/>
                </a:lnTo>
                <a:lnTo>
                  <a:pt x="563034" y="269875"/>
                </a:lnTo>
                <a:lnTo>
                  <a:pt x="508000" y="269875"/>
                </a:lnTo>
                <a:lnTo>
                  <a:pt x="508000" y="245533"/>
                </a:lnTo>
                <a:lnTo>
                  <a:pt x="482600" y="245533"/>
                </a:lnTo>
                <a:lnTo>
                  <a:pt x="482600" y="225425"/>
                </a:lnTo>
                <a:lnTo>
                  <a:pt x="469900" y="225425"/>
                </a:lnTo>
                <a:lnTo>
                  <a:pt x="469900" y="206375"/>
                </a:lnTo>
                <a:lnTo>
                  <a:pt x="455084" y="206375"/>
                </a:lnTo>
                <a:lnTo>
                  <a:pt x="455084" y="190500"/>
                </a:lnTo>
                <a:lnTo>
                  <a:pt x="427567" y="190500"/>
                </a:lnTo>
                <a:lnTo>
                  <a:pt x="427567" y="160867"/>
                </a:lnTo>
                <a:lnTo>
                  <a:pt x="411692" y="160867"/>
                </a:lnTo>
                <a:lnTo>
                  <a:pt x="411692" y="140758"/>
                </a:lnTo>
                <a:lnTo>
                  <a:pt x="392642" y="140758"/>
                </a:lnTo>
                <a:lnTo>
                  <a:pt x="392642" y="106892"/>
                </a:lnTo>
                <a:lnTo>
                  <a:pt x="355600" y="106892"/>
                </a:lnTo>
                <a:lnTo>
                  <a:pt x="355600" y="91017"/>
                </a:lnTo>
                <a:lnTo>
                  <a:pt x="332317" y="91017"/>
                </a:lnTo>
                <a:lnTo>
                  <a:pt x="332317" y="79375"/>
                </a:lnTo>
                <a:lnTo>
                  <a:pt x="299509" y="79375"/>
                </a:lnTo>
                <a:lnTo>
                  <a:pt x="299509" y="63500"/>
                </a:lnTo>
                <a:lnTo>
                  <a:pt x="228600" y="63500"/>
                </a:lnTo>
                <a:lnTo>
                  <a:pt x="228600" y="39158"/>
                </a:lnTo>
                <a:lnTo>
                  <a:pt x="185209" y="39158"/>
                </a:lnTo>
                <a:lnTo>
                  <a:pt x="185209" y="26458"/>
                </a:lnTo>
                <a:lnTo>
                  <a:pt x="109009" y="26458"/>
                </a:lnTo>
                <a:lnTo>
                  <a:pt x="109009" y="12700"/>
                </a:lnTo>
                <a:lnTo>
                  <a:pt x="93134" y="12700"/>
                </a:lnTo>
                <a:lnTo>
                  <a:pt x="93134" y="0"/>
                </a:lnTo>
                <a:lnTo>
                  <a:pt x="0" y="0"/>
                </a:lnTo>
              </a:path>
            </a:pathLst>
          </a:custGeom>
          <a:noFill/>
          <a:ln w="28575">
            <a:solidFill>
              <a:schemeClr val="accent1"/>
            </a:solidFill>
            <a:miter lim="800000"/>
            <a:headEnd/>
            <a:tailEnd/>
          </a:ln>
        </p:spPr>
        <p:txBody>
          <a:bodyPr rtlCol="0" anchor="ctr"/>
          <a:lstStyle/>
          <a:p>
            <a:pPr algn="ctr"/>
            <a:endParaRPr lang="en-US" dirty="0"/>
          </a:p>
        </p:txBody>
      </p:sp>
      <p:sp>
        <p:nvSpPr>
          <p:cNvPr id="7" name="Freeform: Shape 6">
            <a:extLst>
              <a:ext uri="{FF2B5EF4-FFF2-40B4-BE49-F238E27FC236}">
                <a16:creationId xmlns:a16="http://schemas.microsoft.com/office/drawing/2014/main" id="{C887C50E-E923-D8CF-E0FA-60960DD1E638}"/>
              </a:ext>
            </a:extLst>
          </p:cNvPr>
          <p:cNvSpPr/>
          <p:nvPr/>
        </p:nvSpPr>
        <p:spPr bwMode="auto">
          <a:xfrm>
            <a:off x="908802" y="2861540"/>
            <a:ext cx="5236339" cy="2111773"/>
          </a:xfrm>
          <a:custGeom>
            <a:avLst/>
            <a:gdLst>
              <a:gd name="connsiteX0" fmla="*/ 0 w 5220929"/>
              <a:gd name="connsiteY0" fmla="*/ 0 h 2105332"/>
              <a:gd name="connsiteX1" fmla="*/ 0 w 5220929"/>
              <a:gd name="connsiteY1" fmla="*/ 2105332 h 2105332"/>
              <a:gd name="connsiteX2" fmla="*/ 5220929 w 5220929"/>
              <a:gd name="connsiteY2" fmla="*/ 2105332 h 2105332"/>
            </a:gdLst>
            <a:ahLst/>
            <a:cxnLst>
              <a:cxn ang="0">
                <a:pos x="connsiteX0" y="connsiteY0"/>
              </a:cxn>
              <a:cxn ang="0">
                <a:pos x="connsiteX1" y="connsiteY1"/>
              </a:cxn>
              <a:cxn ang="0">
                <a:pos x="connsiteX2" y="connsiteY2"/>
              </a:cxn>
            </a:cxnLst>
            <a:rect l="l" t="t" r="r" b="b"/>
            <a:pathLst>
              <a:path w="5220929" h="2105332">
                <a:moveTo>
                  <a:pt x="0" y="0"/>
                </a:moveTo>
                <a:lnTo>
                  <a:pt x="0" y="2105332"/>
                </a:lnTo>
                <a:lnTo>
                  <a:pt x="5220929" y="2105332"/>
                </a:lnTo>
              </a:path>
            </a:pathLst>
          </a:custGeom>
          <a:noFill/>
          <a:ln w="28575">
            <a:solidFill>
              <a:schemeClr val="bg1"/>
            </a:solidFill>
            <a:miter lim="800000"/>
            <a:headEnd/>
            <a:tailEnd/>
          </a:ln>
        </p:spPr>
        <p:txBody>
          <a:bodyPr rtlCol="0" anchor="ctr"/>
          <a:lstStyle/>
          <a:p>
            <a:pPr algn="ctr"/>
            <a:endParaRPr lang="en-US" dirty="0"/>
          </a:p>
        </p:txBody>
      </p:sp>
      <p:sp>
        <p:nvSpPr>
          <p:cNvPr id="61" name="TextBox 60">
            <a:extLst>
              <a:ext uri="{FF2B5EF4-FFF2-40B4-BE49-F238E27FC236}">
                <a16:creationId xmlns:a16="http://schemas.microsoft.com/office/drawing/2014/main" id="{F3ED0645-DE60-E588-6529-A608518C5FA0}"/>
              </a:ext>
            </a:extLst>
          </p:cNvPr>
          <p:cNvSpPr txBox="1"/>
          <p:nvPr/>
        </p:nvSpPr>
        <p:spPr bwMode="auto">
          <a:xfrm>
            <a:off x="8163679" y="5211531"/>
            <a:ext cx="22846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Months after randomization</a:t>
            </a:r>
          </a:p>
        </p:txBody>
      </p:sp>
      <p:sp>
        <p:nvSpPr>
          <p:cNvPr id="62" name="TextBox 61">
            <a:extLst>
              <a:ext uri="{FF2B5EF4-FFF2-40B4-BE49-F238E27FC236}">
                <a16:creationId xmlns:a16="http://schemas.microsoft.com/office/drawing/2014/main" id="{E2580AE2-A783-344F-0877-EC088392339F}"/>
              </a:ext>
            </a:extLst>
          </p:cNvPr>
          <p:cNvSpPr txBox="1"/>
          <p:nvPr/>
        </p:nvSpPr>
        <p:spPr bwMode="auto">
          <a:xfrm rot="16200000">
            <a:off x="5542999" y="3679221"/>
            <a:ext cx="16335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Overall Survival (%)</a:t>
            </a:r>
          </a:p>
        </p:txBody>
      </p:sp>
      <p:grpSp>
        <p:nvGrpSpPr>
          <p:cNvPr id="82" name="Group 81">
            <a:extLst>
              <a:ext uri="{FF2B5EF4-FFF2-40B4-BE49-F238E27FC236}">
                <a16:creationId xmlns:a16="http://schemas.microsoft.com/office/drawing/2014/main" id="{418BFF34-BA98-B54A-8421-1ED7AC6C7401}"/>
              </a:ext>
            </a:extLst>
          </p:cNvPr>
          <p:cNvGrpSpPr/>
          <p:nvPr/>
        </p:nvGrpSpPr>
        <p:grpSpPr>
          <a:xfrm>
            <a:off x="6832544" y="5018646"/>
            <a:ext cx="4731228" cy="77898"/>
            <a:chOff x="6832544" y="5133571"/>
            <a:chExt cx="4731228" cy="212308"/>
          </a:xfrm>
        </p:grpSpPr>
        <p:cxnSp>
          <p:nvCxnSpPr>
            <p:cNvPr id="73" name="Straight Connector 72">
              <a:extLst>
                <a:ext uri="{FF2B5EF4-FFF2-40B4-BE49-F238E27FC236}">
                  <a16:creationId xmlns:a16="http://schemas.microsoft.com/office/drawing/2014/main" id="{0E268DB2-91F0-FE39-EA63-D3CE584C9A4D}"/>
                </a:ext>
              </a:extLst>
            </p:cNvPr>
            <p:cNvCxnSpPr>
              <a:cxnSpLocks/>
            </p:cNvCxnSpPr>
            <p:nvPr/>
          </p:nvCxnSpPr>
          <p:spPr bwMode="auto">
            <a:xfrm>
              <a:off x="6832544" y="5133571"/>
              <a:ext cx="0" cy="212308"/>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1C66CB32-9E39-186B-F176-6D7E7B4A729B}"/>
                </a:ext>
              </a:extLst>
            </p:cNvPr>
            <p:cNvCxnSpPr>
              <a:cxnSpLocks/>
            </p:cNvCxnSpPr>
            <p:nvPr/>
          </p:nvCxnSpPr>
          <p:spPr bwMode="auto">
            <a:xfrm>
              <a:off x="7508434" y="5133571"/>
              <a:ext cx="0" cy="212308"/>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471FD3C9-9B42-C621-378D-30FEF7A88C39}"/>
                </a:ext>
              </a:extLst>
            </p:cNvPr>
            <p:cNvCxnSpPr>
              <a:cxnSpLocks/>
            </p:cNvCxnSpPr>
            <p:nvPr/>
          </p:nvCxnSpPr>
          <p:spPr bwMode="auto">
            <a:xfrm>
              <a:off x="8184324" y="5133571"/>
              <a:ext cx="0" cy="212308"/>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7DF5E2CC-516C-9D46-F28D-997201D17E29}"/>
                </a:ext>
              </a:extLst>
            </p:cNvPr>
            <p:cNvCxnSpPr>
              <a:cxnSpLocks/>
            </p:cNvCxnSpPr>
            <p:nvPr/>
          </p:nvCxnSpPr>
          <p:spPr bwMode="auto">
            <a:xfrm>
              <a:off x="8860214" y="5133571"/>
              <a:ext cx="0" cy="212308"/>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A06FD322-B6DE-13B0-2ADF-95D47577D9EB}"/>
                </a:ext>
              </a:extLst>
            </p:cNvPr>
            <p:cNvCxnSpPr>
              <a:cxnSpLocks/>
            </p:cNvCxnSpPr>
            <p:nvPr/>
          </p:nvCxnSpPr>
          <p:spPr bwMode="auto">
            <a:xfrm>
              <a:off x="9536104" y="5133571"/>
              <a:ext cx="0" cy="212308"/>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2EDDD6EC-D915-E574-1F1A-F6B16FAF8729}"/>
                </a:ext>
              </a:extLst>
            </p:cNvPr>
            <p:cNvCxnSpPr>
              <a:cxnSpLocks/>
            </p:cNvCxnSpPr>
            <p:nvPr/>
          </p:nvCxnSpPr>
          <p:spPr bwMode="auto">
            <a:xfrm>
              <a:off x="10211994" y="5133571"/>
              <a:ext cx="0" cy="212308"/>
            </a:xfrm>
            <a:prstGeom prst="line">
              <a:avLst/>
            </a:prstGeom>
            <a:noFill/>
            <a:ln w="28575" cap="flat" cmpd="sng" algn="ctr">
              <a:solidFill>
                <a:schemeClr val="bg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0A93E556-8A88-BBD6-884C-4C598C67D832}"/>
                </a:ext>
              </a:extLst>
            </p:cNvPr>
            <p:cNvCxnSpPr>
              <a:cxnSpLocks/>
            </p:cNvCxnSpPr>
            <p:nvPr/>
          </p:nvCxnSpPr>
          <p:spPr bwMode="auto">
            <a:xfrm>
              <a:off x="10887884" y="5133571"/>
              <a:ext cx="0" cy="212308"/>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A29F8A85-7015-5A33-EEC2-5B06F0B5681C}"/>
                </a:ext>
              </a:extLst>
            </p:cNvPr>
            <p:cNvCxnSpPr>
              <a:cxnSpLocks/>
            </p:cNvCxnSpPr>
            <p:nvPr/>
          </p:nvCxnSpPr>
          <p:spPr bwMode="auto">
            <a:xfrm>
              <a:off x="11563772" y="5133571"/>
              <a:ext cx="0" cy="212308"/>
            </a:xfrm>
            <a:prstGeom prst="line">
              <a:avLst/>
            </a:prstGeom>
            <a:noFill/>
            <a:ln w="28575" cap="flat" cmpd="sng" algn="ctr">
              <a:solidFill>
                <a:schemeClr val="bg1"/>
              </a:solidFill>
              <a:prstDash val="solid"/>
              <a:round/>
              <a:headEnd type="none" w="med" len="med"/>
              <a:tailEnd type="none" w="med" len="med"/>
            </a:ln>
            <a:effectLst/>
          </p:spPr>
        </p:cxnSp>
      </p:grpSp>
      <p:sp>
        <p:nvSpPr>
          <p:cNvPr id="83" name="TextBox 82">
            <a:extLst>
              <a:ext uri="{FF2B5EF4-FFF2-40B4-BE49-F238E27FC236}">
                <a16:creationId xmlns:a16="http://schemas.microsoft.com/office/drawing/2014/main" id="{34C81B32-C5D6-F21D-51DF-74E8108F32D9}"/>
              </a:ext>
            </a:extLst>
          </p:cNvPr>
          <p:cNvSpPr txBox="1"/>
          <p:nvPr/>
        </p:nvSpPr>
        <p:spPr bwMode="auto">
          <a:xfrm>
            <a:off x="11368624" y="501726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84" name="TextBox 83">
            <a:extLst>
              <a:ext uri="{FF2B5EF4-FFF2-40B4-BE49-F238E27FC236}">
                <a16:creationId xmlns:a16="http://schemas.microsoft.com/office/drawing/2014/main" id="{A2E0ED50-45E8-EAA5-2AF0-A6471A04205B}"/>
              </a:ext>
            </a:extLst>
          </p:cNvPr>
          <p:cNvSpPr txBox="1"/>
          <p:nvPr/>
        </p:nvSpPr>
        <p:spPr bwMode="auto">
          <a:xfrm>
            <a:off x="10697942" y="501726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85" name="TextBox 84">
            <a:extLst>
              <a:ext uri="{FF2B5EF4-FFF2-40B4-BE49-F238E27FC236}">
                <a16:creationId xmlns:a16="http://schemas.microsoft.com/office/drawing/2014/main" id="{2A76A1FF-D795-FE89-546A-7F625A570B3F}"/>
              </a:ext>
            </a:extLst>
          </p:cNvPr>
          <p:cNvSpPr txBox="1"/>
          <p:nvPr/>
        </p:nvSpPr>
        <p:spPr bwMode="auto">
          <a:xfrm>
            <a:off x="10023784" y="501726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87" name="TextBox 86">
            <a:extLst>
              <a:ext uri="{FF2B5EF4-FFF2-40B4-BE49-F238E27FC236}">
                <a16:creationId xmlns:a16="http://schemas.microsoft.com/office/drawing/2014/main" id="{CD40683F-63B0-9B01-9537-AF1607558E7C}"/>
              </a:ext>
            </a:extLst>
          </p:cNvPr>
          <p:cNvSpPr txBox="1"/>
          <p:nvPr/>
        </p:nvSpPr>
        <p:spPr bwMode="auto">
          <a:xfrm>
            <a:off x="9402081" y="5017264"/>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a:t>
            </a:r>
          </a:p>
        </p:txBody>
      </p:sp>
      <p:sp>
        <p:nvSpPr>
          <p:cNvPr id="88" name="TextBox 87">
            <a:extLst>
              <a:ext uri="{FF2B5EF4-FFF2-40B4-BE49-F238E27FC236}">
                <a16:creationId xmlns:a16="http://schemas.microsoft.com/office/drawing/2014/main" id="{9B4C6133-E9B7-0ABB-8514-05F853E184BA}"/>
              </a:ext>
            </a:extLst>
          </p:cNvPr>
          <p:cNvSpPr txBox="1"/>
          <p:nvPr/>
        </p:nvSpPr>
        <p:spPr bwMode="auto">
          <a:xfrm>
            <a:off x="8731438" y="5017264"/>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a:t>
            </a:r>
          </a:p>
        </p:txBody>
      </p:sp>
      <p:sp>
        <p:nvSpPr>
          <p:cNvPr id="89" name="TextBox 88">
            <a:extLst>
              <a:ext uri="{FF2B5EF4-FFF2-40B4-BE49-F238E27FC236}">
                <a16:creationId xmlns:a16="http://schemas.microsoft.com/office/drawing/2014/main" id="{10B177FE-AA41-048F-E6BC-2ADC8787836A}"/>
              </a:ext>
            </a:extLst>
          </p:cNvPr>
          <p:cNvSpPr txBox="1"/>
          <p:nvPr/>
        </p:nvSpPr>
        <p:spPr bwMode="auto">
          <a:xfrm>
            <a:off x="8037132" y="5017264"/>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a:t>
            </a:r>
          </a:p>
        </p:txBody>
      </p:sp>
      <p:sp>
        <p:nvSpPr>
          <p:cNvPr id="90" name="TextBox 89">
            <a:extLst>
              <a:ext uri="{FF2B5EF4-FFF2-40B4-BE49-F238E27FC236}">
                <a16:creationId xmlns:a16="http://schemas.microsoft.com/office/drawing/2014/main" id="{348C4B38-7DFC-40DE-33DB-458D07050AF1}"/>
              </a:ext>
            </a:extLst>
          </p:cNvPr>
          <p:cNvSpPr txBox="1"/>
          <p:nvPr/>
        </p:nvSpPr>
        <p:spPr bwMode="auto">
          <a:xfrm>
            <a:off x="7367646" y="5017264"/>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a:t>
            </a:r>
          </a:p>
        </p:txBody>
      </p:sp>
      <p:sp>
        <p:nvSpPr>
          <p:cNvPr id="91" name="TextBox 90">
            <a:extLst>
              <a:ext uri="{FF2B5EF4-FFF2-40B4-BE49-F238E27FC236}">
                <a16:creationId xmlns:a16="http://schemas.microsoft.com/office/drawing/2014/main" id="{C76AF303-8256-FE3E-5A37-DCBFB4469D21}"/>
              </a:ext>
            </a:extLst>
          </p:cNvPr>
          <p:cNvSpPr txBox="1"/>
          <p:nvPr/>
        </p:nvSpPr>
        <p:spPr bwMode="auto">
          <a:xfrm>
            <a:off x="6700930" y="5017264"/>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92" name="TextBox 91">
            <a:extLst>
              <a:ext uri="{FF2B5EF4-FFF2-40B4-BE49-F238E27FC236}">
                <a16:creationId xmlns:a16="http://schemas.microsoft.com/office/drawing/2014/main" id="{D17F246B-3CD6-5AAB-9EF2-7272987BD421}"/>
              </a:ext>
            </a:extLst>
          </p:cNvPr>
          <p:cNvSpPr txBox="1"/>
          <p:nvPr/>
        </p:nvSpPr>
        <p:spPr bwMode="auto">
          <a:xfrm>
            <a:off x="6548913" y="4854491"/>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93" name="TextBox 92">
            <a:extLst>
              <a:ext uri="{FF2B5EF4-FFF2-40B4-BE49-F238E27FC236}">
                <a16:creationId xmlns:a16="http://schemas.microsoft.com/office/drawing/2014/main" id="{F5D9EAEE-C619-05FF-EB5C-BBC1BAA99FC0}"/>
              </a:ext>
            </a:extLst>
          </p:cNvPr>
          <p:cNvSpPr txBox="1"/>
          <p:nvPr/>
        </p:nvSpPr>
        <p:spPr bwMode="auto">
          <a:xfrm>
            <a:off x="6475598" y="424127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25</a:t>
            </a:r>
          </a:p>
        </p:txBody>
      </p:sp>
      <p:sp>
        <p:nvSpPr>
          <p:cNvPr id="94" name="TextBox 93">
            <a:extLst>
              <a:ext uri="{FF2B5EF4-FFF2-40B4-BE49-F238E27FC236}">
                <a16:creationId xmlns:a16="http://schemas.microsoft.com/office/drawing/2014/main" id="{ADC63E27-00B9-A469-3FA5-D158D11AB38E}"/>
              </a:ext>
            </a:extLst>
          </p:cNvPr>
          <p:cNvSpPr txBox="1"/>
          <p:nvPr/>
        </p:nvSpPr>
        <p:spPr bwMode="auto">
          <a:xfrm>
            <a:off x="6475598" y="363169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50</a:t>
            </a:r>
          </a:p>
        </p:txBody>
      </p:sp>
      <p:sp>
        <p:nvSpPr>
          <p:cNvPr id="95" name="TextBox 94">
            <a:extLst>
              <a:ext uri="{FF2B5EF4-FFF2-40B4-BE49-F238E27FC236}">
                <a16:creationId xmlns:a16="http://schemas.microsoft.com/office/drawing/2014/main" id="{CCD0D276-E5F4-BD12-6538-159AA19AB3B6}"/>
              </a:ext>
            </a:extLst>
          </p:cNvPr>
          <p:cNvSpPr txBox="1"/>
          <p:nvPr/>
        </p:nvSpPr>
        <p:spPr bwMode="auto">
          <a:xfrm>
            <a:off x="6475598" y="301813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75</a:t>
            </a:r>
          </a:p>
        </p:txBody>
      </p:sp>
      <p:sp>
        <p:nvSpPr>
          <p:cNvPr id="96" name="TextBox 95">
            <a:extLst>
              <a:ext uri="{FF2B5EF4-FFF2-40B4-BE49-F238E27FC236}">
                <a16:creationId xmlns:a16="http://schemas.microsoft.com/office/drawing/2014/main" id="{838F2DB4-7147-69CB-57B3-412B4914F401}"/>
              </a:ext>
            </a:extLst>
          </p:cNvPr>
          <p:cNvSpPr txBox="1"/>
          <p:nvPr/>
        </p:nvSpPr>
        <p:spPr bwMode="auto">
          <a:xfrm>
            <a:off x="6369309" y="2408555"/>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98" name="Freeform: Shape 97">
            <a:extLst>
              <a:ext uri="{FF2B5EF4-FFF2-40B4-BE49-F238E27FC236}">
                <a16:creationId xmlns:a16="http://schemas.microsoft.com/office/drawing/2014/main" id="{333E832C-22A4-3CBF-167E-47885FF34762}"/>
              </a:ext>
            </a:extLst>
          </p:cNvPr>
          <p:cNvSpPr/>
          <p:nvPr/>
        </p:nvSpPr>
        <p:spPr bwMode="auto">
          <a:xfrm>
            <a:off x="6836833" y="2567950"/>
            <a:ext cx="4647142" cy="1869017"/>
          </a:xfrm>
          <a:custGeom>
            <a:avLst/>
            <a:gdLst>
              <a:gd name="connsiteX0" fmla="*/ 4647142 w 4647142"/>
              <a:gd name="connsiteY0" fmla="*/ 1869017 h 1869017"/>
              <a:gd name="connsiteX1" fmla="*/ 3540125 w 4647142"/>
              <a:gd name="connsiteY1" fmla="*/ 1869017 h 1869017"/>
              <a:gd name="connsiteX2" fmla="*/ 3540125 w 4647142"/>
              <a:gd name="connsiteY2" fmla="*/ 1791758 h 1869017"/>
              <a:gd name="connsiteX3" fmla="*/ 3307292 w 4647142"/>
              <a:gd name="connsiteY3" fmla="*/ 1791758 h 1869017"/>
              <a:gd name="connsiteX4" fmla="*/ 3307292 w 4647142"/>
              <a:gd name="connsiteY4" fmla="*/ 1738842 h 1869017"/>
              <a:gd name="connsiteX5" fmla="*/ 3075517 w 4647142"/>
              <a:gd name="connsiteY5" fmla="*/ 1738842 h 1869017"/>
              <a:gd name="connsiteX6" fmla="*/ 3075517 w 4647142"/>
              <a:gd name="connsiteY6" fmla="*/ 1702858 h 1869017"/>
              <a:gd name="connsiteX7" fmla="*/ 2768600 w 4647142"/>
              <a:gd name="connsiteY7" fmla="*/ 1702858 h 1869017"/>
              <a:gd name="connsiteX8" fmla="*/ 2768600 w 4647142"/>
              <a:gd name="connsiteY8" fmla="*/ 1680633 h 1869017"/>
              <a:gd name="connsiteX9" fmla="*/ 2705100 w 4647142"/>
              <a:gd name="connsiteY9" fmla="*/ 1680633 h 1869017"/>
              <a:gd name="connsiteX10" fmla="*/ 2705100 w 4647142"/>
              <a:gd name="connsiteY10" fmla="*/ 1660525 h 1869017"/>
              <a:gd name="connsiteX11" fmla="*/ 2670175 w 4647142"/>
              <a:gd name="connsiteY11" fmla="*/ 1660525 h 1869017"/>
              <a:gd name="connsiteX12" fmla="*/ 2670175 w 4647142"/>
              <a:gd name="connsiteY12" fmla="*/ 1629833 h 1869017"/>
              <a:gd name="connsiteX13" fmla="*/ 2636309 w 4647142"/>
              <a:gd name="connsiteY13" fmla="*/ 1629833 h 1869017"/>
              <a:gd name="connsiteX14" fmla="*/ 2636309 w 4647142"/>
              <a:gd name="connsiteY14" fmla="*/ 1608667 h 1869017"/>
              <a:gd name="connsiteX15" fmla="*/ 2624667 w 4647142"/>
              <a:gd name="connsiteY15" fmla="*/ 1608667 h 1869017"/>
              <a:gd name="connsiteX16" fmla="*/ 2624667 w 4647142"/>
              <a:gd name="connsiteY16" fmla="*/ 1591733 h 1869017"/>
              <a:gd name="connsiteX17" fmla="*/ 2596092 w 4647142"/>
              <a:gd name="connsiteY17" fmla="*/ 1591733 h 1869017"/>
              <a:gd name="connsiteX18" fmla="*/ 2596092 w 4647142"/>
              <a:gd name="connsiteY18" fmla="*/ 1586442 h 1869017"/>
              <a:gd name="connsiteX19" fmla="*/ 2504017 w 4647142"/>
              <a:gd name="connsiteY19" fmla="*/ 1586442 h 1869017"/>
              <a:gd name="connsiteX20" fmla="*/ 2504017 w 4647142"/>
              <a:gd name="connsiteY20" fmla="*/ 1568450 h 1869017"/>
              <a:gd name="connsiteX21" fmla="*/ 2487084 w 4647142"/>
              <a:gd name="connsiteY21" fmla="*/ 1568450 h 1869017"/>
              <a:gd name="connsiteX22" fmla="*/ 2487084 w 4647142"/>
              <a:gd name="connsiteY22" fmla="*/ 1549400 h 1869017"/>
              <a:gd name="connsiteX23" fmla="*/ 2461684 w 4647142"/>
              <a:gd name="connsiteY23" fmla="*/ 1549400 h 1869017"/>
              <a:gd name="connsiteX24" fmla="*/ 2461684 w 4647142"/>
              <a:gd name="connsiteY24" fmla="*/ 1528233 h 1869017"/>
              <a:gd name="connsiteX25" fmla="*/ 2421467 w 4647142"/>
              <a:gd name="connsiteY25" fmla="*/ 1528233 h 1869017"/>
              <a:gd name="connsiteX26" fmla="*/ 2421467 w 4647142"/>
              <a:gd name="connsiteY26" fmla="*/ 1515533 h 1869017"/>
              <a:gd name="connsiteX27" fmla="*/ 2397125 w 4647142"/>
              <a:gd name="connsiteY27" fmla="*/ 1515533 h 1869017"/>
              <a:gd name="connsiteX28" fmla="*/ 2397125 w 4647142"/>
              <a:gd name="connsiteY28" fmla="*/ 1498600 h 1869017"/>
              <a:gd name="connsiteX29" fmla="*/ 2380192 w 4647142"/>
              <a:gd name="connsiteY29" fmla="*/ 1498600 h 1869017"/>
              <a:gd name="connsiteX30" fmla="*/ 2380192 w 4647142"/>
              <a:gd name="connsiteY30" fmla="*/ 1480608 h 1869017"/>
              <a:gd name="connsiteX31" fmla="*/ 2374900 w 4647142"/>
              <a:gd name="connsiteY31" fmla="*/ 1480608 h 1869017"/>
              <a:gd name="connsiteX32" fmla="*/ 2374900 w 4647142"/>
              <a:gd name="connsiteY32" fmla="*/ 1468967 h 1869017"/>
              <a:gd name="connsiteX33" fmla="*/ 2263775 w 4647142"/>
              <a:gd name="connsiteY33" fmla="*/ 1468967 h 1869017"/>
              <a:gd name="connsiteX34" fmla="*/ 2263775 w 4647142"/>
              <a:gd name="connsiteY34" fmla="*/ 1456267 h 1869017"/>
              <a:gd name="connsiteX35" fmla="*/ 2238375 w 4647142"/>
              <a:gd name="connsiteY35" fmla="*/ 1456267 h 1869017"/>
              <a:gd name="connsiteX36" fmla="*/ 2238375 w 4647142"/>
              <a:gd name="connsiteY36" fmla="*/ 1432983 h 1869017"/>
              <a:gd name="connsiteX37" fmla="*/ 2200275 w 4647142"/>
              <a:gd name="connsiteY37" fmla="*/ 1432983 h 1869017"/>
              <a:gd name="connsiteX38" fmla="*/ 2200275 w 4647142"/>
              <a:gd name="connsiteY38" fmla="*/ 1420283 h 1869017"/>
              <a:gd name="connsiteX39" fmla="*/ 2150534 w 4647142"/>
              <a:gd name="connsiteY39" fmla="*/ 1420283 h 1869017"/>
              <a:gd name="connsiteX40" fmla="*/ 2150534 w 4647142"/>
              <a:gd name="connsiteY40" fmla="*/ 1404408 h 1869017"/>
              <a:gd name="connsiteX41" fmla="*/ 2052109 w 4647142"/>
              <a:gd name="connsiteY41" fmla="*/ 1404408 h 1869017"/>
              <a:gd name="connsiteX42" fmla="*/ 2052109 w 4647142"/>
              <a:gd name="connsiteY42" fmla="*/ 1391708 h 1869017"/>
              <a:gd name="connsiteX43" fmla="*/ 1986492 w 4647142"/>
              <a:gd name="connsiteY43" fmla="*/ 1391708 h 1869017"/>
              <a:gd name="connsiteX44" fmla="*/ 1986492 w 4647142"/>
              <a:gd name="connsiteY44" fmla="*/ 1379008 h 1869017"/>
              <a:gd name="connsiteX45" fmla="*/ 1918759 w 4647142"/>
              <a:gd name="connsiteY45" fmla="*/ 1379008 h 1869017"/>
              <a:gd name="connsiteX46" fmla="*/ 1918759 w 4647142"/>
              <a:gd name="connsiteY46" fmla="*/ 1364192 h 1869017"/>
              <a:gd name="connsiteX47" fmla="*/ 1902884 w 4647142"/>
              <a:gd name="connsiteY47" fmla="*/ 1364192 h 1869017"/>
              <a:gd name="connsiteX48" fmla="*/ 1902884 w 4647142"/>
              <a:gd name="connsiteY48" fmla="*/ 1343025 h 1869017"/>
              <a:gd name="connsiteX49" fmla="*/ 1883834 w 4647142"/>
              <a:gd name="connsiteY49" fmla="*/ 1343025 h 1869017"/>
              <a:gd name="connsiteX50" fmla="*/ 1883834 w 4647142"/>
              <a:gd name="connsiteY50" fmla="*/ 1320800 h 1869017"/>
              <a:gd name="connsiteX51" fmla="*/ 1863725 w 4647142"/>
              <a:gd name="connsiteY51" fmla="*/ 1320800 h 1869017"/>
              <a:gd name="connsiteX52" fmla="*/ 1863725 w 4647142"/>
              <a:gd name="connsiteY52" fmla="*/ 1304925 h 1869017"/>
              <a:gd name="connsiteX53" fmla="*/ 1841500 w 4647142"/>
              <a:gd name="connsiteY53" fmla="*/ 1304925 h 1869017"/>
              <a:gd name="connsiteX54" fmla="*/ 1841500 w 4647142"/>
              <a:gd name="connsiteY54" fmla="*/ 1273175 h 1869017"/>
              <a:gd name="connsiteX55" fmla="*/ 1817159 w 4647142"/>
              <a:gd name="connsiteY55" fmla="*/ 1273175 h 1869017"/>
              <a:gd name="connsiteX56" fmla="*/ 1817159 w 4647142"/>
              <a:gd name="connsiteY56" fmla="*/ 1257300 h 1869017"/>
              <a:gd name="connsiteX57" fmla="*/ 1724025 w 4647142"/>
              <a:gd name="connsiteY57" fmla="*/ 1257300 h 1869017"/>
              <a:gd name="connsiteX58" fmla="*/ 1724025 w 4647142"/>
              <a:gd name="connsiteY58" fmla="*/ 1245658 h 1869017"/>
              <a:gd name="connsiteX59" fmla="*/ 1703917 w 4647142"/>
              <a:gd name="connsiteY59" fmla="*/ 1245658 h 1869017"/>
              <a:gd name="connsiteX60" fmla="*/ 1703917 w 4647142"/>
              <a:gd name="connsiteY60" fmla="*/ 1226608 h 1869017"/>
              <a:gd name="connsiteX61" fmla="*/ 1683809 w 4647142"/>
              <a:gd name="connsiteY61" fmla="*/ 1226608 h 1869017"/>
              <a:gd name="connsiteX62" fmla="*/ 1683809 w 4647142"/>
              <a:gd name="connsiteY62" fmla="*/ 1204383 h 1869017"/>
              <a:gd name="connsiteX63" fmla="*/ 1666875 w 4647142"/>
              <a:gd name="connsiteY63" fmla="*/ 1204383 h 1869017"/>
              <a:gd name="connsiteX64" fmla="*/ 1666875 w 4647142"/>
              <a:gd name="connsiteY64" fmla="*/ 1185333 h 1869017"/>
              <a:gd name="connsiteX65" fmla="*/ 1652059 w 4647142"/>
              <a:gd name="connsiteY65" fmla="*/ 1185333 h 1869017"/>
              <a:gd name="connsiteX66" fmla="*/ 1652059 w 4647142"/>
              <a:gd name="connsiteY66" fmla="*/ 1167342 h 1869017"/>
              <a:gd name="connsiteX67" fmla="*/ 1633009 w 4647142"/>
              <a:gd name="connsiteY67" fmla="*/ 1167342 h 1869017"/>
              <a:gd name="connsiteX68" fmla="*/ 1633009 w 4647142"/>
              <a:gd name="connsiteY68" fmla="*/ 1154642 h 1869017"/>
              <a:gd name="connsiteX69" fmla="*/ 1606550 w 4647142"/>
              <a:gd name="connsiteY69" fmla="*/ 1154642 h 1869017"/>
              <a:gd name="connsiteX70" fmla="*/ 1606550 w 4647142"/>
              <a:gd name="connsiteY70" fmla="*/ 1137708 h 1869017"/>
              <a:gd name="connsiteX71" fmla="*/ 1582209 w 4647142"/>
              <a:gd name="connsiteY71" fmla="*/ 1137708 h 1869017"/>
              <a:gd name="connsiteX72" fmla="*/ 1582209 w 4647142"/>
              <a:gd name="connsiteY72" fmla="*/ 1122892 h 1869017"/>
              <a:gd name="connsiteX73" fmla="*/ 1566334 w 4647142"/>
              <a:gd name="connsiteY73" fmla="*/ 1122892 h 1869017"/>
              <a:gd name="connsiteX74" fmla="*/ 1566334 w 4647142"/>
              <a:gd name="connsiteY74" fmla="*/ 1109133 h 1869017"/>
              <a:gd name="connsiteX75" fmla="*/ 1545167 w 4647142"/>
              <a:gd name="connsiteY75" fmla="*/ 1109133 h 1869017"/>
              <a:gd name="connsiteX76" fmla="*/ 1545167 w 4647142"/>
              <a:gd name="connsiteY76" fmla="*/ 1096433 h 1869017"/>
              <a:gd name="connsiteX77" fmla="*/ 1530350 w 4647142"/>
              <a:gd name="connsiteY77" fmla="*/ 1096433 h 1869017"/>
              <a:gd name="connsiteX78" fmla="*/ 1530350 w 4647142"/>
              <a:gd name="connsiteY78" fmla="*/ 1082675 h 1869017"/>
              <a:gd name="connsiteX79" fmla="*/ 1504950 w 4647142"/>
              <a:gd name="connsiteY79" fmla="*/ 1082675 h 1869017"/>
              <a:gd name="connsiteX80" fmla="*/ 1504950 w 4647142"/>
              <a:gd name="connsiteY80" fmla="*/ 1073150 h 1869017"/>
              <a:gd name="connsiteX81" fmla="*/ 1481667 w 4647142"/>
              <a:gd name="connsiteY81" fmla="*/ 1073150 h 1869017"/>
              <a:gd name="connsiteX82" fmla="*/ 1481667 w 4647142"/>
              <a:gd name="connsiteY82" fmla="*/ 1060450 h 1869017"/>
              <a:gd name="connsiteX83" fmla="*/ 1462617 w 4647142"/>
              <a:gd name="connsiteY83" fmla="*/ 1060450 h 1869017"/>
              <a:gd name="connsiteX84" fmla="*/ 1462617 w 4647142"/>
              <a:gd name="connsiteY84" fmla="*/ 1036108 h 1869017"/>
              <a:gd name="connsiteX85" fmla="*/ 1446742 w 4647142"/>
              <a:gd name="connsiteY85" fmla="*/ 1036108 h 1869017"/>
              <a:gd name="connsiteX86" fmla="*/ 1446742 w 4647142"/>
              <a:gd name="connsiteY86" fmla="*/ 1024467 h 1869017"/>
              <a:gd name="connsiteX87" fmla="*/ 1432984 w 4647142"/>
              <a:gd name="connsiteY87" fmla="*/ 1024467 h 1869017"/>
              <a:gd name="connsiteX88" fmla="*/ 1432984 w 4647142"/>
              <a:gd name="connsiteY88" fmla="*/ 1013883 h 1869017"/>
              <a:gd name="connsiteX89" fmla="*/ 1419225 w 4647142"/>
              <a:gd name="connsiteY89" fmla="*/ 1013883 h 1869017"/>
              <a:gd name="connsiteX90" fmla="*/ 1419225 w 4647142"/>
              <a:gd name="connsiteY90" fmla="*/ 995892 h 1869017"/>
              <a:gd name="connsiteX91" fmla="*/ 1398059 w 4647142"/>
              <a:gd name="connsiteY91" fmla="*/ 995892 h 1869017"/>
              <a:gd name="connsiteX92" fmla="*/ 1398059 w 4647142"/>
              <a:gd name="connsiteY92" fmla="*/ 983192 h 1869017"/>
              <a:gd name="connsiteX93" fmla="*/ 1365250 w 4647142"/>
              <a:gd name="connsiteY93" fmla="*/ 983192 h 1869017"/>
              <a:gd name="connsiteX94" fmla="*/ 1365250 w 4647142"/>
              <a:gd name="connsiteY94" fmla="*/ 971550 h 1869017"/>
              <a:gd name="connsiteX95" fmla="*/ 1344084 w 4647142"/>
              <a:gd name="connsiteY95" fmla="*/ 971550 h 1869017"/>
              <a:gd name="connsiteX96" fmla="*/ 1344084 w 4647142"/>
              <a:gd name="connsiteY96" fmla="*/ 955675 h 1869017"/>
              <a:gd name="connsiteX97" fmla="*/ 1301750 w 4647142"/>
              <a:gd name="connsiteY97" fmla="*/ 955675 h 1869017"/>
              <a:gd name="connsiteX98" fmla="*/ 1301750 w 4647142"/>
              <a:gd name="connsiteY98" fmla="*/ 936625 h 1869017"/>
              <a:gd name="connsiteX99" fmla="*/ 1292225 w 4647142"/>
              <a:gd name="connsiteY99" fmla="*/ 936625 h 1869017"/>
              <a:gd name="connsiteX100" fmla="*/ 1292225 w 4647142"/>
              <a:gd name="connsiteY100" fmla="*/ 922867 h 1869017"/>
              <a:gd name="connsiteX101" fmla="*/ 1267884 w 4647142"/>
              <a:gd name="connsiteY101" fmla="*/ 922867 h 1869017"/>
              <a:gd name="connsiteX102" fmla="*/ 1267884 w 4647142"/>
              <a:gd name="connsiteY102" fmla="*/ 910167 h 1869017"/>
              <a:gd name="connsiteX103" fmla="*/ 1247775 w 4647142"/>
              <a:gd name="connsiteY103" fmla="*/ 910167 h 1869017"/>
              <a:gd name="connsiteX104" fmla="*/ 1247775 w 4647142"/>
              <a:gd name="connsiteY104" fmla="*/ 898525 h 1869017"/>
              <a:gd name="connsiteX105" fmla="*/ 1225550 w 4647142"/>
              <a:gd name="connsiteY105" fmla="*/ 898525 h 1869017"/>
              <a:gd name="connsiteX106" fmla="*/ 1225550 w 4647142"/>
              <a:gd name="connsiteY106" fmla="*/ 881592 h 1869017"/>
              <a:gd name="connsiteX107" fmla="*/ 1202267 w 4647142"/>
              <a:gd name="connsiteY107" fmla="*/ 881592 h 1869017"/>
              <a:gd name="connsiteX108" fmla="*/ 1202267 w 4647142"/>
              <a:gd name="connsiteY108" fmla="*/ 865717 h 1869017"/>
              <a:gd name="connsiteX109" fmla="*/ 1185334 w 4647142"/>
              <a:gd name="connsiteY109" fmla="*/ 865717 h 1869017"/>
              <a:gd name="connsiteX110" fmla="*/ 1185334 w 4647142"/>
              <a:gd name="connsiteY110" fmla="*/ 828675 h 1869017"/>
              <a:gd name="connsiteX111" fmla="*/ 1170517 w 4647142"/>
              <a:gd name="connsiteY111" fmla="*/ 828675 h 1869017"/>
              <a:gd name="connsiteX112" fmla="*/ 1170517 w 4647142"/>
              <a:gd name="connsiteY112" fmla="*/ 800100 h 1869017"/>
              <a:gd name="connsiteX113" fmla="*/ 1157817 w 4647142"/>
              <a:gd name="connsiteY113" fmla="*/ 800100 h 1869017"/>
              <a:gd name="connsiteX114" fmla="*/ 1157817 w 4647142"/>
              <a:gd name="connsiteY114" fmla="*/ 777875 h 1869017"/>
              <a:gd name="connsiteX115" fmla="*/ 1139825 w 4647142"/>
              <a:gd name="connsiteY115" fmla="*/ 777875 h 1869017"/>
              <a:gd name="connsiteX116" fmla="*/ 1139825 w 4647142"/>
              <a:gd name="connsiteY116" fmla="*/ 742950 h 1869017"/>
              <a:gd name="connsiteX117" fmla="*/ 1109134 w 4647142"/>
              <a:gd name="connsiteY117" fmla="*/ 742950 h 1869017"/>
              <a:gd name="connsiteX118" fmla="*/ 1109134 w 4647142"/>
              <a:gd name="connsiteY118" fmla="*/ 716492 h 1869017"/>
              <a:gd name="connsiteX119" fmla="*/ 1092200 w 4647142"/>
              <a:gd name="connsiteY119" fmla="*/ 716492 h 1869017"/>
              <a:gd name="connsiteX120" fmla="*/ 1092200 w 4647142"/>
              <a:gd name="connsiteY120" fmla="*/ 704850 h 1869017"/>
              <a:gd name="connsiteX121" fmla="*/ 1073150 w 4647142"/>
              <a:gd name="connsiteY121" fmla="*/ 704850 h 1869017"/>
              <a:gd name="connsiteX122" fmla="*/ 1073150 w 4647142"/>
              <a:gd name="connsiteY122" fmla="*/ 694267 h 1869017"/>
              <a:gd name="connsiteX123" fmla="*/ 1053042 w 4647142"/>
              <a:gd name="connsiteY123" fmla="*/ 694267 h 1869017"/>
              <a:gd name="connsiteX124" fmla="*/ 1053042 w 4647142"/>
              <a:gd name="connsiteY124" fmla="*/ 681567 h 1869017"/>
              <a:gd name="connsiteX125" fmla="*/ 1037167 w 4647142"/>
              <a:gd name="connsiteY125" fmla="*/ 681567 h 1869017"/>
              <a:gd name="connsiteX126" fmla="*/ 1037167 w 4647142"/>
              <a:gd name="connsiteY126" fmla="*/ 670983 h 1869017"/>
              <a:gd name="connsiteX127" fmla="*/ 1031875 w 4647142"/>
              <a:gd name="connsiteY127" fmla="*/ 670983 h 1869017"/>
              <a:gd name="connsiteX128" fmla="*/ 1031875 w 4647142"/>
              <a:gd name="connsiteY128" fmla="*/ 646642 h 1869017"/>
              <a:gd name="connsiteX129" fmla="*/ 1016000 w 4647142"/>
              <a:gd name="connsiteY129" fmla="*/ 646642 h 1869017"/>
              <a:gd name="connsiteX130" fmla="*/ 1016000 w 4647142"/>
              <a:gd name="connsiteY130" fmla="*/ 633942 h 1869017"/>
              <a:gd name="connsiteX131" fmla="*/ 992717 w 4647142"/>
              <a:gd name="connsiteY131" fmla="*/ 633942 h 1869017"/>
              <a:gd name="connsiteX132" fmla="*/ 992717 w 4647142"/>
              <a:gd name="connsiteY132" fmla="*/ 618067 h 1869017"/>
              <a:gd name="connsiteX133" fmla="*/ 959909 w 4647142"/>
              <a:gd name="connsiteY133" fmla="*/ 618067 h 1869017"/>
              <a:gd name="connsiteX134" fmla="*/ 959909 w 4647142"/>
              <a:gd name="connsiteY134" fmla="*/ 606425 h 1869017"/>
              <a:gd name="connsiteX135" fmla="*/ 948267 w 4647142"/>
              <a:gd name="connsiteY135" fmla="*/ 606425 h 1869017"/>
              <a:gd name="connsiteX136" fmla="*/ 948267 w 4647142"/>
              <a:gd name="connsiteY136" fmla="*/ 590550 h 1869017"/>
              <a:gd name="connsiteX137" fmla="*/ 915459 w 4647142"/>
              <a:gd name="connsiteY137" fmla="*/ 590550 h 1869017"/>
              <a:gd name="connsiteX138" fmla="*/ 915459 w 4647142"/>
              <a:gd name="connsiteY138" fmla="*/ 578908 h 1869017"/>
              <a:gd name="connsiteX139" fmla="*/ 892175 w 4647142"/>
              <a:gd name="connsiteY139" fmla="*/ 578908 h 1869017"/>
              <a:gd name="connsiteX140" fmla="*/ 892175 w 4647142"/>
              <a:gd name="connsiteY140" fmla="*/ 563033 h 1869017"/>
              <a:gd name="connsiteX141" fmla="*/ 878417 w 4647142"/>
              <a:gd name="connsiteY141" fmla="*/ 563033 h 1869017"/>
              <a:gd name="connsiteX142" fmla="*/ 878417 w 4647142"/>
              <a:gd name="connsiteY142" fmla="*/ 547158 h 1869017"/>
              <a:gd name="connsiteX143" fmla="*/ 871009 w 4647142"/>
              <a:gd name="connsiteY143" fmla="*/ 547158 h 1869017"/>
              <a:gd name="connsiteX144" fmla="*/ 871009 w 4647142"/>
              <a:gd name="connsiteY144" fmla="*/ 531283 h 1869017"/>
              <a:gd name="connsiteX145" fmla="*/ 861484 w 4647142"/>
              <a:gd name="connsiteY145" fmla="*/ 531283 h 1869017"/>
              <a:gd name="connsiteX146" fmla="*/ 861484 w 4647142"/>
              <a:gd name="connsiteY146" fmla="*/ 502708 h 1869017"/>
              <a:gd name="connsiteX147" fmla="*/ 844550 w 4647142"/>
              <a:gd name="connsiteY147" fmla="*/ 502708 h 1869017"/>
              <a:gd name="connsiteX148" fmla="*/ 844550 w 4647142"/>
              <a:gd name="connsiteY148" fmla="*/ 473075 h 1869017"/>
              <a:gd name="connsiteX149" fmla="*/ 832909 w 4647142"/>
              <a:gd name="connsiteY149" fmla="*/ 473075 h 1869017"/>
              <a:gd name="connsiteX150" fmla="*/ 832909 w 4647142"/>
              <a:gd name="connsiteY150" fmla="*/ 473075 h 1869017"/>
              <a:gd name="connsiteX151" fmla="*/ 821267 w 4647142"/>
              <a:gd name="connsiteY151" fmla="*/ 473075 h 1869017"/>
              <a:gd name="connsiteX152" fmla="*/ 821267 w 4647142"/>
              <a:gd name="connsiteY152" fmla="*/ 438150 h 1869017"/>
              <a:gd name="connsiteX153" fmla="*/ 801159 w 4647142"/>
              <a:gd name="connsiteY153" fmla="*/ 438150 h 1869017"/>
              <a:gd name="connsiteX154" fmla="*/ 801159 w 4647142"/>
              <a:gd name="connsiteY154" fmla="*/ 416983 h 1869017"/>
              <a:gd name="connsiteX155" fmla="*/ 776817 w 4647142"/>
              <a:gd name="connsiteY155" fmla="*/ 416983 h 1869017"/>
              <a:gd name="connsiteX156" fmla="*/ 776817 w 4647142"/>
              <a:gd name="connsiteY156" fmla="*/ 400050 h 1869017"/>
              <a:gd name="connsiteX157" fmla="*/ 765175 w 4647142"/>
              <a:gd name="connsiteY157" fmla="*/ 400050 h 1869017"/>
              <a:gd name="connsiteX158" fmla="*/ 765175 w 4647142"/>
              <a:gd name="connsiteY158" fmla="*/ 377825 h 1869017"/>
              <a:gd name="connsiteX159" fmla="*/ 735542 w 4647142"/>
              <a:gd name="connsiteY159" fmla="*/ 377825 h 1869017"/>
              <a:gd name="connsiteX160" fmla="*/ 735542 w 4647142"/>
              <a:gd name="connsiteY160" fmla="*/ 370417 h 1869017"/>
              <a:gd name="connsiteX161" fmla="*/ 722842 w 4647142"/>
              <a:gd name="connsiteY161" fmla="*/ 370417 h 1869017"/>
              <a:gd name="connsiteX162" fmla="*/ 722842 w 4647142"/>
              <a:gd name="connsiteY162" fmla="*/ 340783 h 1869017"/>
              <a:gd name="connsiteX163" fmla="*/ 703792 w 4647142"/>
              <a:gd name="connsiteY163" fmla="*/ 340783 h 1869017"/>
              <a:gd name="connsiteX164" fmla="*/ 703792 w 4647142"/>
              <a:gd name="connsiteY164" fmla="*/ 316442 h 1869017"/>
              <a:gd name="connsiteX165" fmla="*/ 684742 w 4647142"/>
              <a:gd name="connsiteY165" fmla="*/ 316442 h 1869017"/>
              <a:gd name="connsiteX166" fmla="*/ 684742 w 4647142"/>
              <a:gd name="connsiteY166" fmla="*/ 306917 h 1869017"/>
              <a:gd name="connsiteX167" fmla="*/ 660400 w 4647142"/>
              <a:gd name="connsiteY167" fmla="*/ 306917 h 1869017"/>
              <a:gd name="connsiteX168" fmla="*/ 660400 w 4647142"/>
              <a:gd name="connsiteY168" fmla="*/ 297392 h 1869017"/>
              <a:gd name="connsiteX169" fmla="*/ 637117 w 4647142"/>
              <a:gd name="connsiteY169" fmla="*/ 297392 h 1869017"/>
              <a:gd name="connsiteX170" fmla="*/ 637117 w 4647142"/>
              <a:gd name="connsiteY170" fmla="*/ 285750 h 1869017"/>
              <a:gd name="connsiteX171" fmla="*/ 623359 w 4647142"/>
              <a:gd name="connsiteY171" fmla="*/ 285750 h 1869017"/>
              <a:gd name="connsiteX172" fmla="*/ 623359 w 4647142"/>
              <a:gd name="connsiteY172" fmla="*/ 263525 h 1869017"/>
              <a:gd name="connsiteX173" fmla="*/ 606425 w 4647142"/>
              <a:gd name="connsiteY173" fmla="*/ 263525 h 1869017"/>
              <a:gd name="connsiteX174" fmla="*/ 606425 w 4647142"/>
              <a:gd name="connsiteY174" fmla="*/ 249767 h 1869017"/>
              <a:gd name="connsiteX175" fmla="*/ 572559 w 4647142"/>
              <a:gd name="connsiteY175" fmla="*/ 249767 h 1869017"/>
              <a:gd name="connsiteX176" fmla="*/ 572559 w 4647142"/>
              <a:gd name="connsiteY176" fmla="*/ 218017 h 1869017"/>
              <a:gd name="connsiteX177" fmla="*/ 538692 w 4647142"/>
              <a:gd name="connsiteY177" fmla="*/ 218017 h 1869017"/>
              <a:gd name="connsiteX178" fmla="*/ 538692 w 4647142"/>
              <a:gd name="connsiteY178" fmla="*/ 206375 h 1869017"/>
              <a:gd name="connsiteX179" fmla="*/ 511175 w 4647142"/>
              <a:gd name="connsiteY179" fmla="*/ 206375 h 1869017"/>
              <a:gd name="connsiteX180" fmla="*/ 511175 w 4647142"/>
              <a:gd name="connsiteY180" fmla="*/ 189442 h 1869017"/>
              <a:gd name="connsiteX181" fmla="*/ 478367 w 4647142"/>
              <a:gd name="connsiteY181" fmla="*/ 189442 h 1869017"/>
              <a:gd name="connsiteX182" fmla="*/ 478367 w 4647142"/>
              <a:gd name="connsiteY182" fmla="*/ 175683 h 1869017"/>
              <a:gd name="connsiteX183" fmla="*/ 457200 w 4647142"/>
              <a:gd name="connsiteY183" fmla="*/ 175683 h 1869017"/>
              <a:gd name="connsiteX184" fmla="*/ 457200 w 4647142"/>
              <a:gd name="connsiteY184" fmla="*/ 146050 h 1869017"/>
              <a:gd name="connsiteX185" fmla="*/ 436034 w 4647142"/>
              <a:gd name="connsiteY185" fmla="*/ 146050 h 1869017"/>
              <a:gd name="connsiteX186" fmla="*/ 436034 w 4647142"/>
              <a:gd name="connsiteY186" fmla="*/ 133350 h 1869017"/>
              <a:gd name="connsiteX187" fmla="*/ 423334 w 4647142"/>
              <a:gd name="connsiteY187" fmla="*/ 133350 h 1869017"/>
              <a:gd name="connsiteX188" fmla="*/ 423334 w 4647142"/>
              <a:gd name="connsiteY188" fmla="*/ 112183 h 1869017"/>
              <a:gd name="connsiteX189" fmla="*/ 410634 w 4647142"/>
              <a:gd name="connsiteY189" fmla="*/ 112183 h 1869017"/>
              <a:gd name="connsiteX190" fmla="*/ 410634 w 4647142"/>
              <a:gd name="connsiteY190" fmla="*/ 88900 h 1869017"/>
              <a:gd name="connsiteX191" fmla="*/ 393700 w 4647142"/>
              <a:gd name="connsiteY191" fmla="*/ 88900 h 1869017"/>
              <a:gd name="connsiteX192" fmla="*/ 393700 w 4647142"/>
              <a:gd name="connsiteY192" fmla="*/ 67733 h 1869017"/>
              <a:gd name="connsiteX193" fmla="*/ 369359 w 4647142"/>
              <a:gd name="connsiteY193" fmla="*/ 67733 h 1869017"/>
              <a:gd name="connsiteX194" fmla="*/ 369359 w 4647142"/>
              <a:gd name="connsiteY194" fmla="*/ 55033 h 1869017"/>
              <a:gd name="connsiteX195" fmla="*/ 332317 w 4647142"/>
              <a:gd name="connsiteY195" fmla="*/ 55033 h 1869017"/>
              <a:gd name="connsiteX196" fmla="*/ 332317 w 4647142"/>
              <a:gd name="connsiteY196" fmla="*/ 48683 h 1869017"/>
              <a:gd name="connsiteX197" fmla="*/ 303742 w 4647142"/>
              <a:gd name="connsiteY197" fmla="*/ 48683 h 1869017"/>
              <a:gd name="connsiteX198" fmla="*/ 303742 w 4647142"/>
              <a:gd name="connsiteY198" fmla="*/ 27517 h 1869017"/>
              <a:gd name="connsiteX199" fmla="*/ 222250 w 4647142"/>
              <a:gd name="connsiteY199" fmla="*/ 27517 h 1869017"/>
              <a:gd name="connsiteX200" fmla="*/ 222250 w 4647142"/>
              <a:gd name="connsiteY200" fmla="*/ 15875 h 1869017"/>
              <a:gd name="connsiteX201" fmla="*/ 147109 w 4647142"/>
              <a:gd name="connsiteY201" fmla="*/ 15875 h 1869017"/>
              <a:gd name="connsiteX202" fmla="*/ 147109 w 4647142"/>
              <a:gd name="connsiteY202" fmla="*/ 0 h 1869017"/>
              <a:gd name="connsiteX203" fmla="*/ 0 w 4647142"/>
              <a:gd name="connsiteY203" fmla="*/ 0 h 186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647142" h="1869017">
                <a:moveTo>
                  <a:pt x="4647142" y="1869017"/>
                </a:moveTo>
                <a:lnTo>
                  <a:pt x="3540125" y="1869017"/>
                </a:lnTo>
                <a:lnTo>
                  <a:pt x="3540125" y="1791758"/>
                </a:lnTo>
                <a:lnTo>
                  <a:pt x="3307292" y="1791758"/>
                </a:lnTo>
                <a:lnTo>
                  <a:pt x="3307292" y="1738842"/>
                </a:lnTo>
                <a:lnTo>
                  <a:pt x="3075517" y="1738842"/>
                </a:lnTo>
                <a:lnTo>
                  <a:pt x="3075517" y="1702858"/>
                </a:lnTo>
                <a:lnTo>
                  <a:pt x="2768600" y="1702858"/>
                </a:lnTo>
                <a:lnTo>
                  <a:pt x="2768600" y="1680633"/>
                </a:lnTo>
                <a:lnTo>
                  <a:pt x="2705100" y="1680633"/>
                </a:lnTo>
                <a:lnTo>
                  <a:pt x="2705100" y="1660525"/>
                </a:lnTo>
                <a:lnTo>
                  <a:pt x="2670175" y="1660525"/>
                </a:lnTo>
                <a:lnTo>
                  <a:pt x="2670175" y="1629833"/>
                </a:lnTo>
                <a:lnTo>
                  <a:pt x="2636309" y="1629833"/>
                </a:lnTo>
                <a:lnTo>
                  <a:pt x="2636309" y="1608667"/>
                </a:lnTo>
                <a:lnTo>
                  <a:pt x="2624667" y="1608667"/>
                </a:lnTo>
                <a:lnTo>
                  <a:pt x="2624667" y="1591733"/>
                </a:lnTo>
                <a:lnTo>
                  <a:pt x="2596092" y="1591733"/>
                </a:lnTo>
                <a:lnTo>
                  <a:pt x="2596092" y="1586442"/>
                </a:lnTo>
                <a:lnTo>
                  <a:pt x="2504017" y="1586442"/>
                </a:lnTo>
                <a:lnTo>
                  <a:pt x="2504017" y="1568450"/>
                </a:lnTo>
                <a:lnTo>
                  <a:pt x="2487084" y="1568450"/>
                </a:lnTo>
                <a:lnTo>
                  <a:pt x="2487084" y="1549400"/>
                </a:lnTo>
                <a:lnTo>
                  <a:pt x="2461684" y="1549400"/>
                </a:lnTo>
                <a:lnTo>
                  <a:pt x="2461684" y="1528233"/>
                </a:lnTo>
                <a:lnTo>
                  <a:pt x="2421467" y="1528233"/>
                </a:lnTo>
                <a:lnTo>
                  <a:pt x="2421467" y="1515533"/>
                </a:lnTo>
                <a:lnTo>
                  <a:pt x="2397125" y="1515533"/>
                </a:lnTo>
                <a:lnTo>
                  <a:pt x="2397125" y="1498600"/>
                </a:lnTo>
                <a:lnTo>
                  <a:pt x="2380192" y="1498600"/>
                </a:lnTo>
                <a:lnTo>
                  <a:pt x="2380192" y="1480608"/>
                </a:lnTo>
                <a:lnTo>
                  <a:pt x="2374900" y="1480608"/>
                </a:lnTo>
                <a:lnTo>
                  <a:pt x="2374900" y="1468967"/>
                </a:lnTo>
                <a:lnTo>
                  <a:pt x="2263775" y="1468967"/>
                </a:lnTo>
                <a:lnTo>
                  <a:pt x="2263775" y="1456267"/>
                </a:lnTo>
                <a:lnTo>
                  <a:pt x="2238375" y="1456267"/>
                </a:lnTo>
                <a:lnTo>
                  <a:pt x="2238375" y="1432983"/>
                </a:lnTo>
                <a:lnTo>
                  <a:pt x="2200275" y="1432983"/>
                </a:lnTo>
                <a:lnTo>
                  <a:pt x="2200275" y="1420283"/>
                </a:lnTo>
                <a:lnTo>
                  <a:pt x="2150534" y="1420283"/>
                </a:lnTo>
                <a:lnTo>
                  <a:pt x="2150534" y="1404408"/>
                </a:lnTo>
                <a:lnTo>
                  <a:pt x="2052109" y="1404408"/>
                </a:lnTo>
                <a:lnTo>
                  <a:pt x="2052109" y="1391708"/>
                </a:lnTo>
                <a:lnTo>
                  <a:pt x="1986492" y="1391708"/>
                </a:lnTo>
                <a:lnTo>
                  <a:pt x="1986492" y="1379008"/>
                </a:lnTo>
                <a:lnTo>
                  <a:pt x="1918759" y="1379008"/>
                </a:lnTo>
                <a:lnTo>
                  <a:pt x="1918759" y="1364192"/>
                </a:lnTo>
                <a:lnTo>
                  <a:pt x="1902884" y="1364192"/>
                </a:lnTo>
                <a:lnTo>
                  <a:pt x="1902884" y="1343025"/>
                </a:lnTo>
                <a:lnTo>
                  <a:pt x="1883834" y="1343025"/>
                </a:lnTo>
                <a:lnTo>
                  <a:pt x="1883834" y="1320800"/>
                </a:lnTo>
                <a:lnTo>
                  <a:pt x="1863725" y="1320800"/>
                </a:lnTo>
                <a:lnTo>
                  <a:pt x="1863725" y="1304925"/>
                </a:lnTo>
                <a:lnTo>
                  <a:pt x="1841500" y="1304925"/>
                </a:lnTo>
                <a:lnTo>
                  <a:pt x="1841500" y="1273175"/>
                </a:lnTo>
                <a:lnTo>
                  <a:pt x="1817159" y="1273175"/>
                </a:lnTo>
                <a:lnTo>
                  <a:pt x="1817159" y="1257300"/>
                </a:lnTo>
                <a:lnTo>
                  <a:pt x="1724025" y="1257300"/>
                </a:lnTo>
                <a:lnTo>
                  <a:pt x="1724025" y="1245658"/>
                </a:lnTo>
                <a:lnTo>
                  <a:pt x="1703917" y="1245658"/>
                </a:lnTo>
                <a:lnTo>
                  <a:pt x="1703917" y="1226608"/>
                </a:lnTo>
                <a:lnTo>
                  <a:pt x="1683809" y="1226608"/>
                </a:lnTo>
                <a:lnTo>
                  <a:pt x="1683809" y="1204383"/>
                </a:lnTo>
                <a:lnTo>
                  <a:pt x="1666875" y="1204383"/>
                </a:lnTo>
                <a:lnTo>
                  <a:pt x="1666875" y="1185333"/>
                </a:lnTo>
                <a:lnTo>
                  <a:pt x="1652059" y="1185333"/>
                </a:lnTo>
                <a:lnTo>
                  <a:pt x="1652059" y="1167342"/>
                </a:lnTo>
                <a:lnTo>
                  <a:pt x="1633009" y="1167342"/>
                </a:lnTo>
                <a:lnTo>
                  <a:pt x="1633009" y="1154642"/>
                </a:lnTo>
                <a:lnTo>
                  <a:pt x="1606550" y="1154642"/>
                </a:lnTo>
                <a:lnTo>
                  <a:pt x="1606550" y="1137708"/>
                </a:lnTo>
                <a:lnTo>
                  <a:pt x="1582209" y="1137708"/>
                </a:lnTo>
                <a:lnTo>
                  <a:pt x="1582209" y="1122892"/>
                </a:lnTo>
                <a:lnTo>
                  <a:pt x="1566334" y="1122892"/>
                </a:lnTo>
                <a:lnTo>
                  <a:pt x="1566334" y="1109133"/>
                </a:lnTo>
                <a:lnTo>
                  <a:pt x="1545167" y="1109133"/>
                </a:lnTo>
                <a:lnTo>
                  <a:pt x="1545167" y="1096433"/>
                </a:lnTo>
                <a:lnTo>
                  <a:pt x="1530350" y="1096433"/>
                </a:lnTo>
                <a:lnTo>
                  <a:pt x="1530350" y="1082675"/>
                </a:lnTo>
                <a:lnTo>
                  <a:pt x="1504950" y="1082675"/>
                </a:lnTo>
                <a:lnTo>
                  <a:pt x="1504950" y="1073150"/>
                </a:lnTo>
                <a:lnTo>
                  <a:pt x="1481667" y="1073150"/>
                </a:lnTo>
                <a:lnTo>
                  <a:pt x="1481667" y="1060450"/>
                </a:lnTo>
                <a:lnTo>
                  <a:pt x="1462617" y="1060450"/>
                </a:lnTo>
                <a:lnTo>
                  <a:pt x="1462617" y="1036108"/>
                </a:lnTo>
                <a:lnTo>
                  <a:pt x="1446742" y="1036108"/>
                </a:lnTo>
                <a:lnTo>
                  <a:pt x="1446742" y="1024467"/>
                </a:lnTo>
                <a:lnTo>
                  <a:pt x="1432984" y="1024467"/>
                </a:lnTo>
                <a:lnTo>
                  <a:pt x="1432984" y="1013883"/>
                </a:lnTo>
                <a:lnTo>
                  <a:pt x="1419225" y="1013883"/>
                </a:lnTo>
                <a:lnTo>
                  <a:pt x="1419225" y="995892"/>
                </a:lnTo>
                <a:lnTo>
                  <a:pt x="1398059" y="995892"/>
                </a:lnTo>
                <a:lnTo>
                  <a:pt x="1398059" y="983192"/>
                </a:lnTo>
                <a:lnTo>
                  <a:pt x="1365250" y="983192"/>
                </a:lnTo>
                <a:lnTo>
                  <a:pt x="1365250" y="971550"/>
                </a:lnTo>
                <a:lnTo>
                  <a:pt x="1344084" y="971550"/>
                </a:lnTo>
                <a:lnTo>
                  <a:pt x="1344084" y="955675"/>
                </a:lnTo>
                <a:lnTo>
                  <a:pt x="1301750" y="955675"/>
                </a:lnTo>
                <a:lnTo>
                  <a:pt x="1301750" y="936625"/>
                </a:lnTo>
                <a:lnTo>
                  <a:pt x="1292225" y="936625"/>
                </a:lnTo>
                <a:lnTo>
                  <a:pt x="1292225" y="922867"/>
                </a:lnTo>
                <a:lnTo>
                  <a:pt x="1267884" y="922867"/>
                </a:lnTo>
                <a:lnTo>
                  <a:pt x="1267884" y="910167"/>
                </a:lnTo>
                <a:lnTo>
                  <a:pt x="1247775" y="910167"/>
                </a:lnTo>
                <a:lnTo>
                  <a:pt x="1247775" y="898525"/>
                </a:lnTo>
                <a:lnTo>
                  <a:pt x="1225550" y="898525"/>
                </a:lnTo>
                <a:lnTo>
                  <a:pt x="1225550" y="881592"/>
                </a:lnTo>
                <a:lnTo>
                  <a:pt x="1202267" y="881592"/>
                </a:lnTo>
                <a:lnTo>
                  <a:pt x="1202267" y="865717"/>
                </a:lnTo>
                <a:lnTo>
                  <a:pt x="1185334" y="865717"/>
                </a:lnTo>
                <a:lnTo>
                  <a:pt x="1185334" y="828675"/>
                </a:lnTo>
                <a:lnTo>
                  <a:pt x="1170517" y="828675"/>
                </a:lnTo>
                <a:lnTo>
                  <a:pt x="1170517" y="800100"/>
                </a:lnTo>
                <a:lnTo>
                  <a:pt x="1157817" y="800100"/>
                </a:lnTo>
                <a:lnTo>
                  <a:pt x="1157817" y="777875"/>
                </a:lnTo>
                <a:lnTo>
                  <a:pt x="1139825" y="777875"/>
                </a:lnTo>
                <a:lnTo>
                  <a:pt x="1139825" y="742950"/>
                </a:lnTo>
                <a:lnTo>
                  <a:pt x="1109134" y="742950"/>
                </a:lnTo>
                <a:lnTo>
                  <a:pt x="1109134" y="716492"/>
                </a:lnTo>
                <a:lnTo>
                  <a:pt x="1092200" y="716492"/>
                </a:lnTo>
                <a:lnTo>
                  <a:pt x="1092200" y="704850"/>
                </a:lnTo>
                <a:lnTo>
                  <a:pt x="1073150" y="704850"/>
                </a:lnTo>
                <a:lnTo>
                  <a:pt x="1073150" y="694267"/>
                </a:lnTo>
                <a:lnTo>
                  <a:pt x="1053042" y="694267"/>
                </a:lnTo>
                <a:lnTo>
                  <a:pt x="1053042" y="681567"/>
                </a:lnTo>
                <a:lnTo>
                  <a:pt x="1037167" y="681567"/>
                </a:lnTo>
                <a:lnTo>
                  <a:pt x="1037167" y="670983"/>
                </a:lnTo>
                <a:lnTo>
                  <a:pt x="1031875" y="670983"/>
                </a:lnTo>
                <a:lnTo>
                  <a:pt x="1031875" y="646642"/>
                </a:lnTo>
                <a:lnTo>
                  <a:pt x="1016000" y="646642"/>
                </a:lnTo>
                <a:lnTo>
                  <a:pt x="1016000" y="633942"/>
                </a:lnTo>
                <a:lnTo>
                  <a:pt x="992717" y="633942"/>
                </a:lnTo>
                <a:lnTo>
                  <a:pt x="992717" y="618067"/>
                </a:lnTo>
                <a:lnTo>
                  <a:pt x="959909" y="618067"/>
                </a:lnTo>
                <a:lnTo>
                  <a:pt x="959909" y="606425"/>
                </a:lnTo>
                <a:lnTo>
                  <a:pt x="948267" y="606425"/>
                </a:lnTo>
                <a:lnTo>
                  <a:pt x="948267" y="590550"/>
                </a:lnTo>
                <a:lnTo>
                  <a:pt x="915459" y="590550"/>
                </a:lnTo>
                <a:lnTo>
                  <a:pt x="915459" y="578908"/>
                </a:lnTo>
                <a:lnTo>
                  <a:pt x="892175" y="578908"/>
                </a:lnTo>
                <a:lnTo>
                  <a:pt x="892175" y="563033"/>
                </a:lnTo>
                <a:lnTo>
                  <a:pt x="878417" y="563033"/>
                </a:lnTo>
                <a:lnTo>
                  <a:pt x="878417" y="547158"/>
                </a:lnTo>
                <a:lnTo>
                  <a:pt x="871009" y="547158"/>
                </a:lnTo>
                <a:lnTo>
                  <a:pt x="871009" y="531283"/>
                </a:lnTo>
                <a:lnTo>
                  <a:pt x="861484" y="531283"/>
                </a:lnTo>
                <a:lnTo>
                  <a:pt x="861484" y="502708"/>
                </a:lnTo>
                <a:lnTo>
                  <a:pt x="844550" y="502708"/>
                </a:lnTo>
                <a:lnTo>
                  <a:pt x="844550" y="473075"/>
                </a:lnTo>
                <a:lnTo>
                  <a:pt x="832909" y="473075"/>
                </a:lnTo>
                <a:lnTo>
                  <a:pt x="832909" y="473075"/>
                </a:lnTo>
                <a:lnTo>
                  <a:pt x="821267" y="473075"/>
                </a:lnTo>
                <a:lnTo>
                  <a:pt x="821267" y="438150"/>
                </a:lnTo>
                <a:lnTo>
                  <a:pt x="801159" y="438150"/>
                </a:lnTo>
                <a:lnTo>
                  <a:pt x="801159" y="416983"/>
                </a:lnTo>
                <a:lnTo>
                  <a:pt x="776817" y="416983"/>
                </a:lnTo>
                <a:lnTo>
                  <a:pt x="776817" y="400050"/>
                </a:lnTo>
                <a:lnTo>
                  <a:pt x="765175" y="400050"/>
                </a:lnTo>
                <a:lnTo>
                  <a:pt x="765175" y="377825"/>
                </a:lnTo>
                <a:lnTo>
                  <a:pt x="735542" y="377825"/>
                </a:lnTo>
                <a:lnTo>
                  <a:pt x="735542" y="370417"/>
                </a:lnTo>
                <a:lnTo>
                  <a:pt x="722842" y="370417"/>
                </a:lnTo>
                <a:lnTo>
                  <a:pt x="722842" y="340783"/>
                </a:lnTo>
                <a:lnTo>
                  <a:pt x="703792" y="340783"/>
                </a:lnTo>
                <a:lnTo>
                  <a:pt x="703792" y="316442"/>
                </a:lnTo>
                <a:lnTo>
                  <a:pt x="684742" y="316442"/>
                </a:lnTo>
                <a:lnTo>
                  <a:pt x="684742" y="306917"/>
                </a:lnTo>
                <a:lnTo>
                  <a:pt x="660400" y="306917"/>
                </a:lnTo>
                <a:lnTo>
                  <a:pt x="660400" y="297392"/>
                </a:lnTo>
                <a:lnTo>
                  <a:pt x="637117" y="297392"/>
                </a:lnTo>
                <a:lnTo>
                  <a:pt x="637117" y="285750"/>
                </a:lnTo>
                <a:lnTo>
                  <a:pt x="623359" y="285750"/>
                </a:lnTo>
                <a:lnTo>
                  <a:pt x="623359" y="263525"/>
                </a:lnTo>
                <a:lnTo>
                  <a:pt x="606425" y="263525"/>
                </a:lnTo>
                <a:lnTo>
                  <a:pt x="606425" y="249767"/>
                </a:lnTo>
                <a:lnTo>
                  <a:pt x="572559" y="249767"/>
                </a:lnTo>
                <a:lnTo>
                  <a:pt x="572559" y="218017"/>
                </a:lnTo>
                <a:lnTo>
                  <a:pt x="538692" y="218017"/>
                </a:lnTo>
                <a:lnTo>
                  <a:pt x="538692" y="206375"/>
                </a:lnTo>
                <a:lnTo>
                  <a:pt x="511175" y="206375"/>
                </a:lnTo>
                <a:lnTo>
                  <a:pt x="511175" y="189442"/>
                </a:lnTo>
                <a:lnTo>
                  <a:pt x="478367" y="189442"/>
                </a:lnTo>
                <a:lnTo>
                  <a:pt x="478367" y="175683"/>
                </a:lnTo>
                <a:lnTo>
                  <a:pt x="457200" y="175683"/>
                </a:lnTo>
                <a:lnTo>
                  <a:pt x="457200" y="146050"/>
                </a:lnTo>
                <a:lnTo>
                  <a:pt x="436034" y="146050"/>
                </a:lnTo>
                <a:lnTo>
                  <a:pt x="436034" y="133350"/>
                </a:lnTo>
                <a:lnTo>
                  <a:pt x="423334" y="133350"/>
                </a:lnTo>
                <a:lnTo>
                  <a:pt x="423334" y="112183"/>
                </a:lnTo>
                <a:lnTo>
                  <a:pt x="410634" y="112183"/>
                </a:lnTo>
                <a:lnTo>
                  <a:pt x="410634" y="88900"/>
                </a:lnTo>
                <a:lnTo>
                  <a:pt x="393700" y="88900"/>
                </a:lnTo>
                <a:lnTo>
                  <a:pt x="393700" y="67733"/>
                </a:lnTo>
                <a:lnTo>
                  <a:pt x="369359" y="67733"/>
                </a:lnTo>
                <a:lnTo>
                  <a:pt x="369359" y="55033"/>
                </a:lnTo>
                <a:lnTo>
                  <a:pt x="332317" y="55033"/>
                </a:lnTo>
                <a:lnTo>
                  <a:pt x="332317" y="48683"/>
                </a:lnTo>
                <a:lnTo>
                  <a:pt x="303742" y="48683"/>
                </a:lnTo>
                <a:lnTo>
                  <a:pt x="303742" y="27517"/>
                </a:lnTo>
                <a:lnTo>
                  <a:pt x="222250" y="27517"/>
                </a:lnTo>
                <a:lnTo>
                  <a:pt x="222250" y="15875"/>
                </a:lnTo>
                <a:lnTo>
                  <a:pt x="147109" y="15875"/>
                </a:lnTo>
                <a:lnTo>
                  <a:pt x="147109" y="0"/>
                </a:lnTo>
                <a:lnTo>
                  <a:pt x="0" y="0"/>
                </a:lnTo>
              </a:path>
            </a:pathLst>
          </a:custGeom>
          <a:noFill/>
          <a:ln w="28575">
            <a:solidFill>
              <a:schemeClr val="accent3"/>
            </a:solidFill>
            <a:miter lim="800000"/>
            <a:headEnd/>
            <a:tailEnd/>
          </a:ln>
        </p:spPr>
        <p:txBody>
          <a:bodyPr rtlCol="0" anchor="ctr"/>
          <a:lstStyle/>
          <a:p>
            <a:pPr algn="ctr"/>
            <a:endParaRPr lang="en-US" dirty="0"/>
          </a:p>
        </p:txBody>
      </p:sp>
      <p:sp>
        <p:nvSpPr>
          <p:cNvPr id="63" name="Freeform: Shape 62">
            <a:extLst>
              <a:ext uri="{FF2B5EF4-FFF2-40B4-BE49-F238E27FC236}">
                <a16:creationId xmlns:a16="http://schemas.microsoft.com/office/drawing/2014/main" id="{1BAA92B7-CC96-B04A-A5AC-E87C481DDBFF}"/>
              </a:ext>
            </a:extLst>
          </p:cNvPr>
          <p:cNvSpPr/>
          <p:nvPr/>
        </p:nvSpPr>
        <p:spPr bwMode="auto">
          <a:xfrm>
            <a:off x="6834580" y="2555824"/>
            <a:ext cx="4743068" cy="2457222"/>
          </a:xfrm>
          <a:custGeom>
            <a:avLst/>
            <a:gdLst>
              <a:gd name="connsiteX0" fmla="*/ 0 w 4730849"/>
              <a:gd name="connsiteY0" fmla="*/ 0 h 2441794"/>
              <a:gd name="connsiteX1" fmla="*/ 0 w 4730849"/>
              <a:gd name="connsiteY1" fmla="*/ 2441794 h 2441794"/>
              <a:gd name="connsiteX2" fmla="*/ 4730849 w 4730849"/>
              <a:gd name="connsiteY2" fmla="*/ 2441794 h 2441794"/>
            </a:gdLst>
            <a:ahLst/>
            <a:cxnLst>
              <a:cxn ang="0">
                <a:pos x="connsiteX0" y="connsiteY0"/>
              </a:cxn>
              <a:cxn ang="0">
                <a:pos x="connsiteX1" y="connsiteY1"/>
              </a:cxn>
              <a:cxn ang="0">
                <a:pos x="connsiteX2" y="connsiteY2"/>
              </a:cxn>
            </a:cxnLst>
            <a:rect l="l" t="t" r="r" b="b"/>
            <a:pathLst>
              <a:path w="4730849" h="2441794">
                <a:moveTo>
                  <a:pt x="0" y="0"/>
                </a:moveTo>
                <a:lnTo>
                  <a:pt x="0" y="2441794"/>
                </a:lnTo>
                <a:lnTo>
                  <a:pt x="4730849" y="2441794"/>
                </a:lnTo>
              </a:path>
            </a:pathLst>
          </a:custGeom>
          <a:noFill/>
          <a:ln w="28575">
            <a:solidFill>
              <a:schemeClr val="bg1"/>
            </a:solidFill>
            <a:miter lim="800000"/>
            <a:headEnd/>
            <a:tailEnd/>
          </a:ln>
        </p:spPr>
        <p:txBody>
          <a:bodyPr rtlCol="0" anchor="ctr"/>
          <a:lstStyle/>
          <a:p>
            <a:pPr algn="ctr"/>
            <a:endParaRPr lang="en-US" dirty="0"/>
          </a:p>
        </p:txBody>
      </p:sp>
      <p:grpSp>
        <p:nvGrpSpPr>
          <p:cNvPr id="71" name="Group 70">
            <a:extLst>
              <a:ext uri="{FF2B5EF4-FFF2-40B4-BE49-F238E27FC236}">
                <a16:creationId xmlns:a16="http://schemas.microsoft.com/office/drawing/2014/main" id="{45D4B0AB-9145-1DF6-1AF3-4BE6785381B0}"/>
              </a:ext>
            </a:extLst>
          </p:cNvPr>
          <p:cNvGrpSpPr/>
          <p:nvPr/>
        </p:nvGrpSpPr>
        <p:grpSpPr>
          <a:xfrm>
            <a:off x="6747009" y="2569216"/>
            <a:ext cx="87257" cy="2443830"/>
            <a:chOff x="6639074" y="2684141"/>
            <a:chExt cx="209761" cy="2443830"/>
          </a:xfrm>
        </p:grpSpPr>
        <p:cxnSp>
          <p:nvCxnSpPr>
            <p:cNvPr id="65" name="Straight Connector 64">
              <a:extLst>
                <a:ext uri="{FF2B5EF4-FFF2-40B4-BE49-F238E27FC236}">
                  <a16:creationId xmlns:a16="http://schemas.microsoft.com/office/drawing/2014/main" id="{C7A61D60-720A-E3C0-1AC3-5B93EB76047B}"/>
                </a:ext>
              </a:extLst>
            </p:cNvPr>
            <p:cNvCxnSpPr>
              <a:cxnSpLocks/>
            </p:cNvCxnSpPr>
            <p:nvPr/>
          </p:nvCxnSpPr>
          <p:spPr bwMode="auto">
            <a:xfrm>
              <a:off x="6659439" y="2684141"/>
              <a:ext cx="189396" cy="0"/>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62DEC7E6-EDF3-E75A-54C3-BE15E8A2C728}"/>
                </a:ext>
              </a:extLst>
            </p:cNvPr>
            <p:cNvCxnSpPr>
              <a:cxnSpLocks/>
            </p:cNvCxnSpPr>
            <p:nvPr/>
          </p:nvCxnSpPr>
          <p:spPr bwMode="auto">
            <a:xfrm>
              <a:off x="6659439" y="3295099"/>
              <a:ext cx="189396" cy="0"/>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6317CA34-0EC2-6F80-FF13-5BDA6DF03B36}"/>
                </a:ext>
              </a:extLst>
            </p:cNvPr>
            <p:cNvCxnSpPr>
              <a:cxnSpLocks/>
            </p:cNvCxnSpPr>
            <p:nvPr/>
          </p:nvCxnSpPr>
          <p:spPr bwMode="auto">
            <a:xfrm>
              <a:off x="6659439" y="3906056"/>
              <a:ext cx="189396" cy="0"/>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EDDACDEE-9CB0-E684-41FF-91AE21A54F37}"/>
                </a:ext>
              </a:extLst>
            </p:cNvPr>
            <p:cNvCxnSpPr>
              <a:cxnSpLocks/>
            </p:cNvCxnSpPr>
            <p:nvPr/>
          </p:nvCxnSpPr>
          <p:spPr bwMode="auto">
            <a:xfrm>
              <a:off x="6659439" y="4517013"/>
              <a:ext cx="189396" cy="0"/>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A7815EBE-1FF4-90FD-E15E-8EDC75DA0DE8}"/>
                </a:ext>
              </a:extLst>
            </p:cNvPr>
            <p:cNvCxnSpPr>
              <a:cxnSpLocks/>
            </p:cNvCxnSpPr>
            <p:nvPr/>
          </p:nvCxnSpPr>
          <p:spPr bwMode="auto">
            <a:xfrm>
              <a:off x="6639074" y="5127971"/>
              <a:ext cx="189396" cy="0"/>
            </a:xfrm>
            <a:prstGeom prst="line">
              <a:avLst/>
            </a:prstGeom>
            <a:noFill/>
            <a:ln w="28575" cap="flat" cmpd="sng" algn="ctr">
              <a:solidFill>
                <a:schemeClr val="bg1"/>
              </a:solidFill>
              <a:prstDash val="solid"/>
              <a:round/>
              <a:headEnd type="none" w="med" len="med"/>
              <a:tailEnd type="none" w="med" len="med"/>
            </a:ln>
            <a:effectLst/>
          </p:spPr>
        </p:cxnSp>
      </p:grpSp>
      <p:sp>
        <p:nvSpPr>
          <p:cNvPr id="99" name="TextBox 98">
            <a:extLst>
              <a:ext uri="{FF2B5EF4-FFF2-40B4-BE49-F238E27FC236}">
                <a16:creationId xmlns:a16="http://schemas.microsoft.com/office/drawing/2014/main" id="{BA5DE055-F585-CA18-DD1F-4B9A2A6BB99C}"/>
              </a:ext>
            </a:extLst>
          </p:cNvPr>
          <p:cNvSpPr txBox="1"/>
          <p:nvPr/>
        </p:nvSpPr>
        <p:spPr bwMode="auto">
          <a:xfrm>
            <a:off x="5894836" y="5280132"/>
            <a:ext cx="12850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Patients at risk, n</a:t>
            </a:r>
          </a:p>
        </p:txBody>
      </p:sp>
      <p:sp>
        <p:nvSpPr>
          <p:cNvPr id="100" name="TextBox 99">
            <a:extLst>
              <a:ext uri="{FF2B5EF4-FFF2-40B4-BE49-F238E27FC236}">
                <a16:creationId xmlns:a16="http://schemas.microsoft.com/office/drawing/2014/main" id="{22EDD962-CCCE-CEC6-7B21-56732D50B5BF}"/>
              </a:ext>
            </a:extLst>
          </p:cNvPr>
          <p:cNvSpPr txBox="1"/>
          <p:nvPr/>
        </p:nvSpPr>
        <p:spPr bwMode="auto">
          <a:xfrm>
            <a:off x="6103483" y="5420420"/>
            <a:ext cx="9328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Aft>
                <a:spcPct val="0"/>
              </a:spcAft>
              <a:buClrTx/>
              <a:buFontTx/>
              <a:buNone/>
            </a:pPr>
            <a:r>
              <a:rPr lang="en-US" sz="1200" dirty="0">
                <a:solidFill>
                  <a:schemeClr val="bg1"/>
                </a:solidFill>
                <a:latin typeface="Calibri" panose="020F0502020204030204" pitchFamily="34" charset="0"/>
              </a:rPr>
              <a:t>Regorafenib</a:t>
            </a:r>
          </a:p>
          <a:p>
            <a:pPr algn="r">
              <a:lnSpc>
                <a:spcPct val="100000"/>
              </a:lnSpc>
              <a:spcAft>
                <a:spcPct val="0"/>
              </a:spcAft>
              <a:buClrTx/>
              <a:buFontTx/>
              <a:buNone/>
            </a:pPr>
            <a:r>
              <a:rPr lang="en-US" sz="1200" dirty="0">
                <a:solidFill>
                  <a:schemeClr val="bg1"/>
                </a:solidFill>
                <a:latin typeface="Calibri" panose="020F0502020204030204" pitchFamily="34" charset="0"/>
              </a:rPr>
              <a:t>Placebo</a:t>
            </a:r>
          </a:p>
        </p:txBody>
      </p:sp>
      <p:sp>
        <p:nvSpPr>
          <p:cNvPr id="101" name="TextBox 100">
            <a:extLst>
              <a:ext uri="{FF2B5EF4-FFF2-40B4-BE49-F238E27FC236}">
                <a16:creationId xmlns:a16="http://schemas.microsoft.com/office/drawing/2014/main" id="{7F203A11-BF03-0C2F-1CF2-F3456DB4B497}"/>
              </a:ext>
            </a:extLst>
          </p:cNvPr>
          <p:cNvSpPr txBox="1"/>
          <p:nvPr/>
        </p:nvSpPr>
        <p:spPr bwMode="auto">
          <a:xfrm>
            <a:off x="7295804" y="5420420"/>
            <a:ext cx="4186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Aft>
                <a:spcPct val="0"/>
              </a:spcAft>
              <a:buClrTx/>
              <a:buFontTx/>
              <a:buNone/>
              <a:tabLst>
                <a:tab pos="684213" algn="l"/>
                <a:tab pos="1349375" algn="l"/>
                <a:tab pos="2082800" algn="l"/>
                <a:tab pos="2749550" algn="l"/>
                <a:tab pos="3457575" algn="l"/>
              </a:tabLst>
            </a:pPr>
            <a:r>
              <a:rPr lang="en-US" sz="1200" dirty="0">
                <a:solidFill>
                  <a:schemeClr val="bg1"/>
                </a:solidFill>
                <a:latin typeface="Calibri" panose="020F0502020204030204" pitchFamily="34" charset="0"/>
              </a:rPr>
              <a:t>452	352	187	93	33	7</a:t>
            </a:r>
          </a:p>
          <a:p>
            <a:pPr>
              <a:lnSpc>
                <a:spcPct val="100000"/>
              </a:lnSpc>
              <a:spcAft>
                <a:spcPct val="0"/>
              </a:spcAft>
              <a:buClrTx/>
              <a:buFontTx/>
              <a:buNone/>
              <a:tabLst>
                <a:tab pos="684213" algn="l"/>
                <a:tab pos="1393825" algn="l"/>
                <a:tab pos="2082800" algn="l"/>
                <a:tab pos="2749550" algn="l"/>
                <a:tab pos="3457575" algn="l"/>
              </a:tabLst>
            </a:pPr>
            <a:r>
              <a:rPr lang="en-US" sz="1200" dirty="0">
                <a:solidFill>
                  <a:schemeClr val="bg1"/>
                </a:solidFill>
                <a:latin typeface="Calibri" panose="020F0502020204030204" pitchFamily="34" charset="0"/>
              </a:rPr>
              <a:t>221	150	75	32	9	3</a:t>
            </a:r>
          </a:p>
        </p:txBody>
      </p:sp>
    </p:spTree>
    <p:extLst>
      <p:ext uri="{BB962C8B-B14F-4D97-AF65-F5344CB8AC3E}">
        <p14:creationId xmlns:p14="http://schemas.microsoft.com/office/powerpoint/2010/main" val="2295523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D473-BC02-F075-EE08-4F548EC01B5E}"/>
              </a:ext>
            </a:extLst>
          </p:cNvPr>
          <p:cNvSpPr>
            <a:spLocks noGrp="1"/>
          </p:cNvSpPr>
          <p:nvPr>
            <p:ph type="title"/>
          </p:nvPr>
        </p:nvSpPr>
        <p:spPr/>
        <p:txBody>
          <a:bodyPr/>
          <a:lstStyle/>
          <a:p>
            <a:r>
              <a:rPr lang="en-US"/>
              <a:t>CRC: A Molecularly Diverse Entity</a:t>
            </a:r>
          </a:p>
        </p:txBody>
      </p:sp>
      <p:sp>
        <p:nvSpPr>
          <p:cNvPr id="4" name="Rounded Rectangle 2">
            <a:extLst>
              <a:ext uri="{FF2B5EF4-FFF2-40B4-BE49-F238E27FC236}">
                <a16:creationId xmlns:a16="http://schemas.microsoft.com/office/drawing/2014/main" id="{25E0AE52-1B5B-726F-38C2-D2920D39837D}"/>
              </a:ext>
            </a:extLst>
          </p:cNvPr>
          <p:cNvSpPr>
            <a:spLocks noChangeAspect="1"/>
          </p:cNvSpPr>
          <p:nvPr/>
        </p:nvSpPr>
        <p:spPr>
          <a:xfrm>
            <a:off x="1524000" y="1565901"/>
            <a:ext cx="4572000" cy="4572000"/>
          </a:xfrm>
          <a:prstGeom prst="roundRect">
            <a:avLst>
              <a:gd name="adj" fmla="val 1884"/>
            </a:avLst>
          </a:prstGeom>
          <a:solidFill>
            <a:schemeClr val="accent4">
              <a:lumMod val="20000"/>
              <a:lumOff val="80000"/>
              <a:alpha val="74902"/>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9">
            <a:extLst>
              <a:ext uri="{FF2B5EF4-FFF2-40B4-BE49-F238E27FC236}">
                <a16:creationId xmlns:a16="http://schemas.microsoft.com/office/drawing/2014/main" id="{7CCAD246-989A-A2D3-C5F6-EB9D8C422DB2}"/>
              </a:ext>
            </a:extLst>
          </p:cNvPr>
          <p:cNvSpPr>
            <a:spLocks/>
          </p:cNvSpPr>
          <p:nvPr/>
        </p:nvSpPr>
        <p:spPr>
          <a:xfrm>
            <a:off x="6095998" y="1565900"/>
            <a:ext cx="4572000" cy="731520"/>
          </a:xfrm>
          <a:prstGeom prst="roundRect">
            <a:avLst>
              <a:gd name="adj" fmla="val 5254"/>
            </a:avLst>
          </a:prstGeom>
          <a:solidFill>
            <a:schemeClr val="accent3">
              <a:lumMod val="40000"/>
              <a:lumOff val="60000"/>
              <a:alpha val="74902"/>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10">
            <a:extLst>
              <a:ext uri="{FF2B5EF4-FFF2-40B4-BE49-F238E27FC236}">
                <a16:creationId xmlns:a16="http://schemas.microsoft.com/office/drawing/2014/main" id="{5773B6AE-459A-5F8F-9923-8CE67133AD1F}"/>
              </a:ext>
            </a:extLst>
          </p:cNvPr>
          <p:cNvSpPr>
            <a:spLocks noChangeAspect="1"/>
          </p:cNvSpPr>
          <p:nvPr/>
        </p:nvSpPr>
        <p:spPr>
          <a:xfrm>
            <a:off x="1944094" y="4592379"/>
            <a:ext cx="1097280" cy="1097280"/>
          </a:xfrm>
          <a:prstGeom prst="roundRect">
            <a:avLst>
              <a:gd name="adj" fmla="val 7609"/>
            </a:avLst>
          </a:prstGeom>
          <a:solidFill>
            <a:schemeClr val="bg2">
              <a:alpha val="50196"/>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3">
            <a:extLst>
              <a:ext uri="{FF2B5EF4-FFF2-40B4-BE49-F238E27FC236}">
                <a16:creationId xmlns:a16="http://schemas.microsoft.com/office/drawing/2014/main" id="{4101F3A9-6A98-676E-C157-887255C1B97C}"/>
              </a:ext>
            </a:extLst>
          </p:cNvPr>
          <p:cNvSpPr>
            <a:spLocks noChangeAspect="1"/>
          </p:cNvSpPr>
          <p:nvPr/>
        </p:nvSpPr>
        <p:spPr>
          <a:xfrm>
            <a:off x="6096000" y="2297420"/>
            <a:ext cx="4572000" cy="3840481"/>
          </a:xfrm>
          <a:prstGeom prst="roundRect">
            <a:avLst>
              <a:gd name="adj" fmla="val 1884"/>
            </a:avLst>
          </a:prstGeom>
          <a:solidFill>
            <a:schemeClr val="accent5">
              <a:lumMod val="40000"/>
              <a:lumOff val="60000"/>
              <a:alpha val="74902"/>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1">
            <a:extLst>
              <a:ext uri="{FF2B5EF4-FFF2-40B4-BE49-F238E27FC236}">
                <a16:creationId xmlns:a16="http://schemas.microsoft.com/office/drawing/2014/main" id="{84674E55-3BFC-C75E-BAA7-C80C68E892A0}"/>
              </a:ext>
            </a:extLst>
          </p:cNvPr>
          <p:cNvSpPr>
            <a:spLocks noChangeAspect="1"/>
          </p:cNvSpPr>
          <p:nvPr/>
        </p:nvSpPr>
        <p:spPr>
          <a:xfrm>
            <a:off x="5890260" y="4227816"/>
            <a:ext cx="1097280" cy="1097280"/>
          </a:xfrm>
          <a:prstGeom prst="roundRect">
            <a:avLst>
              <a:gd name="adj" fmla="val 6703"/>
            </a:avLst>
          </a:prstGeom>
          <a:solidFill>
            <a:schemeClr val="accent2">
              <a:lumMod val="60000"/>
              <a:lumOff val="40000"/>
              <a:alpha val="74902"/>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2">
            <a:extLst>
              <a:ext uri="{FF2B5EF4-FFF2-40B4-BE49-F238E27FC236}">
                <a16:creationId xmlns:a16="http://schemas.microsoft.com/office/drawing/2014/main" id="{275998A5-8253-422F-7736-C6D180C12B4C}"/>
              </a:ext>
            </a:extLst>
          </p:cNvPr>
          <p:cNvSpPr>
            <a:spLocks noChangeAspect="1"/>
          </p:cNvSpPr>
          <p:nvPr/>
        </p:nvSpPr>
        <p:spPr>
          <a:xfrm>
            <a:off x="5684520" y="2002480"/>
            <a:ext cx="1280160" cy="1280160"/>
          </a:xfrm>
          <a:prstGeom prst="roundRect">
            <a:avLst>
              <a:gd name="adj" fmla="val 3468"/>
            </a:avLst>
          </a:prstGeom>
          <a:solidFill>
            <a:srgbClr val="EA6312">
              <a:alpha val="74902"/>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
            <a:extLst>
              <a:ext uri="{FF2B5EF4-FFF2-40B4-BE49-F238E27FC236}">
                <a16:creationId xmlns:a16="http://schemas.microsoft.com/office/drawing/2014/main" id="{EC4B8135-2266-D067-BBE2-D78225AEEA7C}"/>
              </a:ext>
            </a:extLst>
          </p:cNvPr>
          <p:cNvSpPr>
            <a:spLocks noChangeAspect="1"/>
          </p:cNvSpPr>
          <p:nvPr/>
        </p:nvSpPr>
        <p:spPr>
          <a:xfrm>
            <a:off x="5890260" y="3032916"/>
            <a:ext cx="640080" cy="640080"/>
          </a:xfrm>
          <a:prstGeom prst="roundRect">
            <a:avLst>
              <a:gd name="adj" fmla="val 7350"/>
            </a:avLst>
          </a:prstGeom>
          <a:solidFill>
            <a:schemeClr val="accent6">
              <a:alpha val="74902"/>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EF1A5C-0C66-131E-A728-556E8FDDC415}"/>
              </a:ext>
            </a:extLst>
          </p:cNvPr>
          <p:cNvSpPr/>
          <p:nvPr/>
        </p:nvSpPr>
        <p:spPr>
          <a:xfrm>
            <a:off x="1739346" y="1763941"/>
            <a:ext cx="2504991" cy="548640"/>
          </a:xfrm>
          <a:prstGeom prst="rect">
            <a:avLst/>
          </a:prstGeom>
          <a:solidFill>
            <a:schemeClr val="accent4"/>
          </a:solidFill>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r>
              <a:rPr lang="en-US" b="1" i="1">
                <a:cs typeface="Arial" panose="020B0604020202020204" pitchFamily="34" charset="0"/>
              </a:rPr>
              <a:t>RAS exon 2-4 </a:t>
            </a:r>
            <a:r>
              <a:rPr lang="en-US" b="1">
                <a:cs typeface="Arial" panose="020B0604020202020204" pitchFamily="34" charset="0"/>
              </a:rPr>
              <a:t>Mutation</a:t>
            </a:r>
          </a:p>
          <a:p>
            <a:pPr algn="ctr"/>
            <a:r>
              <a:rPr lang="en-US" b="1">
                <a:cs typeface="Arial" panose="020B0604020202020204" pitchFamily="34" charset="0"/>
              </a:rPr>
              <a:t>(45%-55%)</a:t>
            </a:r>
          </a:p>
        </p:txBody>
      </p:sp>
      <p:sp>
        <p:nvSpPr>
          <p:cNvPr id="12" name="Rectangle 11">
            <a:extLst>
              <a:ext uri="{FF2B5EF4-FFF2-40B4-BE49-F238E27FC236}">
                <a16:creationId xmlns:a16="http://schemas.microsoft.com/office/drawing/2014/main" id="{D111BCB4-4C9A-EF7E-F4F6-BA19027A9FC0}"/>
              </a:ext>
            </a:extLst>
          </p:cNvPr>
          <p:cNvSpPr/>
          <p:nvPr/>
        </p:nvSpPr>
        <p:spPr>
          <a:xfrm>
            <a:off x="2401294" y="4866699"/>
            <a:ext cx="2103120" cy="548640"/>
          </a:xfrm>
          <a:prstGeom prst="rect">
            <a:avLst/>
          </a:prstGeom>
          <a:solidFill>
            <a:schemeClr val="bg2"/>
          </a:solidFill>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r>
              <a:rPr lang="en-US" b="1" i="1">
                <a:cs typeface="Arial" panose="020B0604020202020204" pitchFamily="34" charset="0"/>
              </a:rPr>
              <a:t>KRAS 12C </a:t>
            </a:r>
            <a:r>
              <a:rPr lang="en-US" b="1">
                <a:cs typeface="Arial" panose="020B0604020202020204" pitchFamily="34" charset="0"/>
              </a:rPr>
              <a:t>Mutation</a:t>
            </a:r>
          </a:p>
          <a:p>
            <a:pPr algn="ctr"/>
            <a:r>
              <a:rPr lang="en-US" b="1">
                <a:cs typeface="Arial" panose="020B0604020202020204" pitchFamily="34" charset="0"/>
              </a:rPr>
              <a:t>(3%)</a:t>
            </a:r>
          </a:p>
        </p:txBody>
      </p:sp>
      <p:sp>
        <p:nvSpPr>
          <p:cNvPr id="13" name="Rectangle 12">
            <a:extLst>
              <a:ext uri="{FF2B5EF4-FFF2-40B4-BE49-F238E27FC236}">
                <a16:creationId xmlns:a16="http://schemas.microsoft.com/office/drawing/2014/main" id="{EAFE388C-F30F-29EE-93B9-D06A64B0F19D}"/>
              </a:ext>
            </a:extLst>
          </p:cNvPr>
          <p:cNvSpPr/>
          <p:nvPr/>
        </p:nvSpPr>
        <p:spPr>
          <a:xfrm>
            <a:off x="8098971" y="1874520"/>
            <a:ext cx="2386147" cy="548640"/>
          </a:xfrm>
          <a:prstGeom prst="rect">
            <a:avLst/>
          </a:prstGeom>
          <a:solidFill>
            <a:schemeClr val="accent1"/>
          </a:solidFill>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r>
              <a:rPr lang="en-US" b="1" i="1">
                <a:cs typeface="Arial" panose="020B0604020202020204" pitchFamily="34" charset="0"/>
              </a:rPr>
              <a:t>BRAF </a:t>
            </a:r>
            <a:r>
              <a:rPr lang="en-US" b="1">
                <a:cs typeface="Arial" panose="020B0604020202020204" pitchFamily="34" charset="0"/>
              </a:rPr>
              <a:t>V600</a:t>
            </a:r>
            <a:r>
              <a:rPr lang="en-US" b="1" i="1">
                <a:cs typeface="Arial" panose="020B0604020202020204" pitchFamily="34" charset="0"/>
              </a:rPr>
              <a:t> </a:t>
            </a:r>
            <a:r>
              <a:rPr lang="en-US" b="1">
                <a:cs typeface="Arial" panose="020B0604020202020204" pitchFamily="34" charset="0"/>
              </a:rPr>
              <a:t>Mutation</a:t>
            </a:r>
          </a:p>
          <a:p>
            <a:pPr algn="ctr"/>
            <a:r>
              <a:rPr lang="en-US" b="1">
                <a:cs typeface="Arial" panose="020B0604020202020204" pitchFamily="34" charset="0"/>
              </a:rPr>
              <a:t>(8%)</a:t>
            </a:r>
          </a:p>
        </p:txBody>
      </p:sp>
      <p:sp>
        <p:nvSpPr>
          <p:cNvPr id="14" name="Rectangle 13">
            <a:extLst>
              <a:ext uri="{FF2B5EF4-FFF2-40B4-BE49-F238E27FC236}">
                <a16:creationId xmlns:a16="http://schemas.microsoft.com/office/drawing/2014/main" id="{154760F5-08A7-7BE9-03BC-62E8C5651AEC}"/>
              </a:ext>
            </a:extLst>
          </p:cNvPr>
          <p:cNvSpPr/>
          <p:nvPr/>
        </p:nvSpPr>
        <p:spPr>
          <a:xfrm>
            <a:off x="8311101" y="5325096"/>
            <a:ext cx="2103120" cy="548640"/>
          </a:xfrm>
          <a:prstGeom prst="rect">
            <a:avLst/>
          </a:prstGeom>
          <a:solidFill>
            <a:schemeClr val="accent3"/>
          </a:solidFill>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r>
              <a:rPr lang="en-US" b="1" i="1">
                <a:cs typeface="Arial" panose="020B0604020202020204" pitchFamily="34" charset="0"/>
              </a:rPr>
              <a:t>RAS </a:t>
            </a:r>
            <a:r>
              <a:rPr lang="en-US" b="1">
                <a:cs typeface="Arial" panose="020B0604020202020204" pitchFamily="34" charset="0"/>
              </a:rPr>
              <a:t>Wild-Type</a:t>
            </a:r>
          </a:p>
          <a:p>
            <a:pPr algn="ctr"/>
            <a:r>
              <a:rPr lang="en-US" b="1">
                <a:cs typeface="Arial" panose="020B0604020202020204" pitchFamily="34" charset="0"/>
              </a:rPr>
              <a:t>(40%-45%)</a:t>
            </a:r>
          </a:p>
        </p:txBody>
      </p:sp>
      <p:sp>
        <p:nvSpPr>
          <p:cNvPr id="15" name="Rectangle 14">
            <a:extLst>
              <a:ext uri="{FF2B5EF4-FFF2-40B4-BE49-F238E27FC236}">
                <a16:creationId xmlns:a16="http://schemas.microsoft.com/office/drawing/2014/main" id="{68B43634-CBEE-C7A3-9821-255D690D66EE}"/>
              </a:ext>
            </a:extLst>
          </p:cNvPr>
          <p:cNvSpPr/>
          <p:nvPr/>
        </p:nvSpPr>
        <p:spPr>
          <a:xfrm>
            <a:off x="6713220" y="2610466"/>
            <a:ext cx="2103120" cy="548640"/>
          </a:xfrm>
          <a:prstGeom prst="rect">
            <a:avLst/>
          </a:prstGeom>
          <a:solidFill>
            <a:schemeClr val="accent2"/>
          </a:solidFill>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r>
              <a:rPr lang="en-US" b="1">
                <a:cs typeface="Arial" panose="020B0604020202020204" pitchFamily="34" charset="0"/>
              </a:rPr>
              <a:t>dMMR (MSI-High)</a:t>
            </a:r>
          </a:p>
          <a:p>
            <a:pPr algn="ctr"/>
            <a:r>
              <a:rPr lang="en-US" b="1">
                <a:cs typeface="Arial" panose="020B0604020202020204" pitchFamily="34" charset="0"/>
              </a:rPr>
              <a:t>(4%-5%)</a:t>
            </a:r>
          </a:p>
        </p:txBody>
      </p:sp>
      <p:sp>
        <p:nvSpPr>
          <p:cNvPr id="16" name="Rectangle 15">
            <a:extLst>
              <a:ext uri="{FF2B5EF4-FFF2-40B4-BE49-F238E27FC236}">
                <a16:creationId xmlns:a16="http://schemas.microsoft.com/office/drawing/2014/main" id="{AE9A4591-6C5B-5E86-C1DE-5A138BBC6E01}"/>
              </a:ext>
            </a:extLst>
          </p:cNvPr>
          <p:cNvSpPr/>
          <p:nvPr/>
        </p:nvSpPr>
        <p:spPr>
          <a:xfrm>
            <a:off x="6365018" y="4489528"/>
            <a:ext cx="3169146" cy="548640"/>
          </a:xfrm>
          <a:prstGeom prst="rect">
            <a:avLst/>
          </a:prstGeom>
          <a:solidFill>
            <a:schemeClr val="accent2">
              <a:lumMod val="20000"/>
              <a:lumOff val="80000"/>
            </a:schemeClr>
          </a:solidFill>
          <a:ln>
            <a:solidFill>
              <a:schemeClr val="bg1"/>
            </a:solidFill>
          </a:ln>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r>
              <a:rPr lang="en-US" b="1" i="1">
                <a:solidFill>
                  <a:schemeClr val="bg1"/>
                </a:solidFill>
                <a:cs typeface="Arial" panose="020B0604020202020204" pitchFamily="34" charset="0"/>
              </a:rPr>
              <a:t>HER2 </a:t>
            </a:r>
            <a:r>
              <a:rPr lang="en-US" b="1">
                <a:solidFill>
                  <a:schemeClr val="bg1"/>
                </a:solidFill>
                <a:cs typeface="Arial" panose="020B0604020202020204" pitchFamily="34" charset="0"/>
              </a:rPr>
              <a:t>Overexpressed/Amplified</a:t>
            </a:r>
          </a:p>
          <a:p>
            <a:pPr algn="ctr"/>
            <a:r>
              <a:rPr lang="en-US" b="1">
                <a:solidFill>
                  <a:schemeClr val="bg1"/>
                </a:solidFill>
                <a:cs typeface="Arial" panose="020B0604020202020204" pitchFamily="34" charset="0"/>
              </a:rPr>
              <a:t>(2%-4%)</a:t>
            </a:r>
          </a:p>
        </p:txBody>
      </p:sp>
      <p:sp>
        <p:nvSpPr>
          <p:cNvPr id="17" name="Rectangle 16">
            <a:extLst>
              <a:ext uri="{FF2B5EF4-FFF2-40B4-BE49-F238E27FC236}">
                <a16:creationId xmlns:a16="http://schemas.microsoft.com/office/drawing/2014/main" id="{9573A113-93D9-902D-DCBB-408B3EF94748}"/>
              </a:ext>
            </a:extLst>
          </p:cNvPr>
          <p:cNvSpPr/>
          <p:nvPr/>
        </p:nvSpPr>
        <p:spPr>
          <a:xfrm>
            <a:off x="3890010" y="3398676"/>
            <a:ext cx="2103120" cy="548640"/>
          </a:xfrm>
          <a:prstGeom prst="rect">
            <a:avLst/>
          </a:prstGeom>
          <a:solidFill>
            <a:schemeClr val="accent6"/>
          </a:solidFill>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a:r>
              <a:rPr lang="en-US" b="1">
                <a:cs typeface="Arial" panose="020B0604020202020204" pitchFamily="34" charset="0"/>
              </a:rPr>
              <a:t>Fusions (incl. </a:t>
            </a:r>
            <a:r>
              <a:rPr lang="en-US" b="1" i="1">
                <a:cs typeface="Arial" panose="020B0604020202020204" pitchFamily="34" charset="0"/>
              </a:rPr>
              <a:t>NTRK</a:t>
            </a:r>
            <a:r>
              <a:rPr lang="en-US" b="1">
                <a:cs typeface="Arial" panose="020B0604020202020204" pitchFamily="34" charset="0"/>
              </a:rPr>
              <a:t>)</a:t>
            </a:r>
          </a:p>
          <a:p>
            <a:pPr algn="ctr"/>
            <a:r>
              <a:rPr lang="en-US" b="1">
                <a:cs typeface="Arial" panose="020B0604020202020204" pitchFamily="34" charset="0"/>
              </a:rPr>
              <a:t>(&lt;1%)</a:t>
            </a:r>
          </a:p>
        </p:txBody>
      </p:sp>
      <p:sp>
        <p:nvSpPr>
          <p:cNvPr id="18" name="Text Box 15">
            <a:extLst>
              <a:ext uri="{FF2B5EF4-FFF2-40B4-BE49-F238E27FC236}">
                <a16:creationId xmlns:a16="http://schemas.microsoft.com/office/drawing/2014/main" id="{77FCFC4C-54FF-91B7-D1B4-5026043A04CA}"/>
              </a:ext>
            </a:extLst>
          </p:cNvPr>
          <p:cNvSpPr txBox="1">
            <a:spLocks noChangeArrowheads="1"/>
          </p:cNvSpPr>
          <p:nvPr/>
        </p:nvSpPr>
        <p:spPr bwMode="auto">
          <a:xfrm>
            <a:off x="408900" y="6360674"/>
            <a:ext cx="3163569"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Raghav. Clin Cancer Res. 2022;CCR-22-0283.</a:t>
            </a:r>
          </a:p>
        </p:txBody>
      </p:sp>
    </p:spTree>
    <p:extLst>
      <p:ext uri="{BB962C8B-B14F-4D97-AF65-F5344CB8AC3E}">
        <p14:creationId xmlns:p14="http://schemas.microsoft.com/office/powerpoint/2010/main" val="2227221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C140B-8F99-042E-B40F-A37E095D6169}"/>
            </a:ext>
          </a:extLst>
        </p:cNvPr>
        <p:cNvGrpSpPr/>
        <p:nvPr/>
      </p:nvGrpSpPr>
      <p:grpSpPr>
        <a:xfrm>
          <a:off x="0" y="0"/>
          <a:ext cx="0" cy="0"/>
          <a:chOff x="0" y="0"/>
          <a:chExt cx="0" cy="0"/>
        </a:xfrm>
      </p:grpSpPr>
      <p:cxnSp>
        <p:nvCxnSpPr>
          <p:cNvPr id="15" name="Straight Arrow Connector 14">
            <a:extLst>
              <a:ext uri="{FF2B5EF4-FFF2-40B4-BE49-F238E27FC236}">
                <a16:creationId xmlns:a16="http://schemas.microsoft.com/office/drawing/2014/main" id="{6477B9D5-97FE-7504-6BA0-EBC0BC350D59}"/>
              </a:ext>
            </a:extLst>
          </p:cNvPr>
          <p:cNvCxnSpPr>
            <a:cxnSpLocks/>
          </p:cNvCxnSpPr>
          <p:nvPr/>
        </p:nvCxnSpPr>
        <p:spPr bwMode="auto">
          <a:xfrm flipH="1">
            <a:off x="1371612" y="2581899"/>
            <a:ext cx="2369" cy="274320"/>
          </a:xfrm>
          <a:prstGeom prst="straightConnector1">
            <a:avLst/>
          </a:prstGeom>
          <a:noFill/>
          <a:ln w="28575" cap="flat" cmpd="sng" algn="ctr">
            <a:solidFill>
              <a:schemeClr val="bg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4D024371-9239-9338-09EF-381C229BF90A}"/>
              </a:ext>
            </a:extLst>
          </p:cNvPr>
          <p:cNvCxnSpPr>
            <a:cxnSpLocks/>
          </p:cNvCxnSpPr>
          <p:nvPr/>
        </p:nvCxnSpPr>
        <p:spPr bwMode="auto">
          <a:xfrm>
            <a:off x="3289475" y="2581899"/>
            <a:ext cx="1" cy="274320"/>
          </a:xfrm>
          <a:prstGeom prst="straightConnector1">
            <a:avLst/>
          </a:prstGeom>
          <a:noFill/>
          <a:ln w="28575" cap="flat" cmpd="sng" algn="ctr">
            <a:solidFill>
              <a:schemeClr val="bg1"/>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4B951F6C-880A-B980-B492-F2296038D0C6}"/>
              </a:ext>
            </a:extLst>
          </p:cNvPr>
          <p:cNvCxnSpPr>
            <a:cxnSpLocks/>
          </p:cNvCxnSpPr>
          <p:nvPr/>
        </p:nvCxnSpPr>
        <p:spPr bwMode="auto">
          <a:xfrm>
            <a:off x="5186065" y="2581899"/>
            <a:ext cx="0" cy="274320"/>
          </a:xfrm>
          <a:prstGeom prst="straightConnector1">
            <a:avLst/>
          </a:prstGeom>
          <a:noFill/>
          <a:ln w="28575" cap="flat" cmpd="sng" algn="ctr">
            <a:solidFill>
              <a:schemeClr val="bg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16FFB7B1-BC67-0DC6-DC8D-89572A617C35}"/>
              </a:ext>
            </a:extLst>
          </p:cNvPr>
          <p:cNvCxnSpPr>
            <a:cxnSpLocks/>
          </p:cNvCxnSpPr>
          <p:nvPr/>
        </p:nvCxnSpPr>
        <p:spPr bwMode="auto">
          <a:xfrm>
            <a:off x="7059059" y="2581899"/>
            <a:ext cx="0" cy="274320"/>
          </a:xfrm>
          <a:prstGeom prst="straightConnector1">
            <a:avLst/>
          </a:prstGeom>
          <a:noFill/>
          <a:ln w="28575" cap="flat" cmpd="sng" algn="ctr">
            <a:solidFill>
              <a:schemeClr val="bg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510DBC03-58F3-7FBE-A48A-FF25D012E1EB}"/>
              </a:ext>
            </a:extLst>
          </p:cNvPr>
          <p:cNvCxnSpPr>
            <a:cxnSpLocks/>
          </p:cNvCxnSpPr>
          <p:nvPr/>
        </p:nvCxnSpPr>
        <p:spPr bwMode="auto">
          <a:xfrm>
            <a:off x="8969431" y="2581899"/>
            <a:ext cx="0" cy="274320"/>
          </a:xfrm>
          <a:prstGeom prst="straightConnector1">
            <a:avLst/>
          </a:prstGeom>
          <a:noFill/>
          <a:ln w="28575" cap="flat" cmpd="sng" algn="ctr">
            <a:solidFill>
              <a:schemeClr val="bg1"/>
            </a:solidFill>
            <a:prstDash val="solid"/>
            <a:round/>
            <a:headEnd type="none" w="med" len="med"/>
            <a:tailEnd type="triangle"/>
          </a:ln>
          <a:effectLst/>
        </p:spPr>
      </p:cxnSp>
      <p:cxnSp>
        <p:nvCxnSpPr>
          <p:cNvPr id="55" name="Straight Arrow Connector 54">
            <a:extLst>
              <a:ext uri="{FF2B5EF4-FFF2-40B4-BE49-F238E27FC236}">
                <a16:creationId xmlns:a16="http://schemas.microsoft.com/office/drawing/2014/main" id="{DC856431-780A-3145-4EA1-E0687C31BF7B}"/>
              </a:ext>
            </a:extLst>
          </p:cNvPr>
          <p:cNvCxnSpPr>
            <a:cxnSpLocks/>
          </p:cNvCxnSpPr>
          <p:nvPr/>
        </p:nvCxnSpPr>
        <p:spPr bwMode="auto">
          <a:xfrm>
            <a:off x="10894976" y="2581899"/>
            <a:ext cx="0" cy="274320"/>
          </a:xfrm>
          <a:prstGeom prst="straightConnector1">
            <a:avLst/>
          </a:prstGeom>
          <a:noFill/>
          <a:ln w="28575" cap="flat" cmpd="sng" algn="ctr">
            <a:solidFill>
              <a:schemeClr val="bg1"/>
            </a:solidFill>
            <a:prstDash val="solid"/>
            <a:round/>
            <a:headEnd type="none" w="med" len="med"/>
            <a:tailEnd type="triangle"/>
          </a:ln>
          <a:effectLst/>
        </p:spPr>
      </p:cxnSp>
      <p:sp>
        <p:nvSpPr>
          <p:cNvPr id="2" name="Title 1">
            <a:extLst>
              <a:ext uri="{FF2B5EF4-FFF2-40B4-BE49-F238E27FC236}">
                <a16:creationId xmlns:a16="http://schemas.microsoft.com/office/drawing/2014/main" id="{07BFBD42-8DDF-17A5-31AF-34F1EF229B84}"/>
              </a:ext>
            </a:extLst>
          </p:cNvPr>
          <p:cNvSpPr>
            <a:spLocks noGrp="1"/>
          </p:cNvSpPr>
          <p:nvPr>
            <p:ph type="title"/>
          </p:nvPr>
        </p:nvSpPr>
        <p:spPr/>
        <p:txBody>
          <a:bodyPr/>
          <a:lstStyle/>
          <a:p>
            <a:r>
              <a:rPr lang="en-US" dirty="0"/>
              <a:t>Considerations for Second and Subsequent Lines of Therapy of mCRC</a:t>
            </a:r>
          </a:p>
        </p:txBody>
      </p:sp>
      <p:sp>
        <p:nvSpPr>
          <p:cNvPr id="6" name="TextBox 5">
            <a:extLst>
              <a:ext uri="{FF2B5EF4-FFF2-40B4-BE49-F238E27FC236}">
                <a16:creationId xmlns:a16="http://schemas.microsoft.com/office/drawing/2014/main" id="{EB582EFC-A60F-8473-92AE-E07BCB95FE31}"/>
              </a:ext>
            </a:extLst>
          </p:cNvPr>
          <p:cNvSpPr txBox="1"/>
          <p:nvPr/>
        </p:nvSpPr>
        <p:spPr bwMode="auto">
          <a:xfrm>
            <a:off x="505301" y="1986423"/>
            <a:ext cx="1737360" cy="612648"/>
          </a:xfrm>
          <a:prstGeom prst="rect">
            <a:avLst/>
          </a:prstGeom>
          <a:solidFill>
            <a:schemeClr val="accent3"/>
          </a:solid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a:t>BRAF</a:t>
            </a:r>
            <a:r>
              <a:rPr lang="en-US" b="1"/>
              <a:t> V600E</a:t>
            </a:r>
            <a:endParaRPr lang="en-US" sz="1800" b="1"/>
          </a:p>
        </p:txBody>
      </p:sp>
      <p:sp>
        <p:nvSpPr>
          <p:cNvPr id="10" name="TextBox 9">
            <a:extLst>
              <a:ext uri="{FF2B5EF4-FFF2-40B4-BE49-F238E27FC236}">
                <a16:creationId xmlns:a16="http://schemas.microsoft.com/office/drawing/2014/main" id="{595845AE-505F-2FC9-F46B-D6AE7C9E92B4}"/>
              </a:ext>
            </a:extLst>
          </p:cNvPr>
          <p:cNvSpPr txBox="1"/>
          <p:nvPr/>
        </p:nvSpPr>
        <p:spPr bwMode="auto">
          <a:xfrm>
            <a:off x="313221" y="2789454"/>
            <a:ext cx="21167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Encorafenib + (cetuximab or panitumumab) ± FOLFOX</a:t>
            </a:r>
            <a:endParaRPr lang="en-US" sz="1800">
              <a:solidFill>
                <a:schemeClr val="bg1"/>
              </a:solidFill>
            </a:endParaRPr>
          </a:p>
        </p:txBody>
      </p:sp>
      <p:sp>
        <p:nvSpPr>
          <p:cNvPr id="23" name="TextBox 22">
            <a:extLst>
              <a:ext uri="{FF2B5EF4-FFF2-40B4-BE49-F238E27FC236}">
                <a16:creationId xmlns:a16="http://schemas.microsoft.com/office/drawing/2014/main" id="{8FEE1484-F053-4833-8038-B25A46FF0C30}"/>
              </a:ext>
            </a:extLst>
          </p:cNvPr>
          <p:cNvSpPr txBox="1"/>
          <p:nvPr/>
        </p:nvSpPr>
        <p:spPr bwMode="auto">
          <a:xfrm>
            <a:off x="495299" y="1613373"/>
            <a:ext cx="11277601" cy="369332"/>
          </a:xfrm>
          <a:prstGeom prst="rect">
            <a:avLst/>
          </a:prstGeom>
          <a:solidFill>
            <a:schemeClr val="accent3">
              <a:lumMod val="20000"/>
              <a:lumOff val="80000"/>
            </a:schemeClr>
          </a:solidFill>
          <a:ln>
            <a:noFill/>
          </a:ln>
        </p:spPr>
        <p:txBody>
          <a:bodyPr wrap="square">
            <a:spAutoFit/>
          </a:bodyPr>
          <a:lstStyle/>
          <a:p>
            <a:pPr algn="ctr"/>
            <a:r>
              <a:rPr lang="en-US" sz="1800" b="1" dirty="0">
                <a:solidFill>
                  <a:schemeClr val="bg1"/>
                </a:solidFill>
              </a:rPr>
              <a:t>Biomarker-Directed Therapy</a:t>
            </a:r>
            <a:endParaRPr lang="en-US" b="1" dirty="0">
              <a:solidFill>
                <a:schemeClr val="bg1"/>
              </a:solidFill>
            </a:endParaRPr>
          </a:p>
        </p:txBody>
      </p:sp>
      <p:sp>
        <p:nvSpPr>
          <p:cNvPr id="45" name="TextBox 44">
            <a:extLst>
              <a:ext uri="{FF2B5EF4-FFF2-40B4-BE49-F238E27FC236}">
                <a16:creationId xmlns:a16="http://schemas.microsoft.com/office/drawing/2014/main" id="{A3C389AD-E5F9-E9E5-9A6B-5A4EAD8A769A}"/>
              </a:ext>
            </a:extLst>
          </p:cNvPr>
          <p:cNvSpPr txBox="1"/>
          <p:nvPr/>
        </p:nvSpPr>
        <p:spPr bwMode="auto">
          <a:xfrm>
            <a:off x="2420795" y="1986423"/>
            <a:ext cx="1737360" cy="612648"/>
          </a:xfrm>
          <a:prstGeom prst="rect">
            <a:avLst/>
          </a:prstGeom>
          <a:solidFill>
            <a:schemeClr val="accent3"/>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t>HER2-amplified, </a:t>
            </a:r>
            <a:r>
              <a:rPr lang="en-US" b="1" i="1"/>
              <a:t>RAS</a:t>
            </a:r>
            <a:r>
              <a:rPr lang="en-US" b="1"/>
              <a:t>/</a:t>
            </a:r>
            <a:r>
              <a:rPr lang="en-US" b="1" i="1"/>
              <a:t>BRAF</a:t>
            </a:r>
            <a:r>
              <a:rPr lang="en-US" b="1"/>
              <a:t> WT</a:t>
            </a:r>
            <a:endParaRPr lang="en-US" sz="1800" b="1"/>
          </a:p>
        </p:txBody>
      </p:sp>
      <p:sp>
        <p:nvSpPr>
          <p:cNvPr id="14" name="TextBox 13">
            <a:extLst>
              <a:ext uri="{FF2B5EF4-FFF2-40B4-BE49-F238E27FC236}">
                <a16:creationId xmlns:a16="http://schemas.microsoft.com/office/drawing/2014/main" id="{202AD5F8-5D9D-8F9A-1E70-A3167CE2E55F}"/>
              </a:ext>
            </a:extLst>
          </p:cNvPr>
          <p:cNvSpPr txBox="1"/>
          <p:nvPr/>
        </p:nvSpPr>
        <p:spPr bwMode="auto">
          <a:xfrm>
            <a:off x="2231084" y="2789454"/>
            <a:ext cx="21167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bg1"/>
                </a:solidFill>
              </a:rPr>
              <a:t>Trastuzumab + pertuzumab, lapatinib or tucatinib</a:t>
            </a:r>
            <a:endParaRPr lang="en-US" sz="1800" dirty="0">
              <a:solidFill>
                <a:schemeClr val="bg1"/>
              </a:solidFill>
            </a:endParaRPr>
          </a:p>
        </p:txBody>
      </p:sp>
      <p:sp>
        <p:nvSpPr>
          <p:cNvPr id="16" name="TextBox 15">
            <a:extLst>
              <a:ext uri="{FF2B5EF4-FFF2-40B4-BE49-F238E27FC236}">
                <a16:creationId xmlns:a16="http://schemas.microsoft.com/office/drawing/2014/main" id="{9F64B28E-5B99-B5BB-2A51-743DAC1EC57B}"/>
              </a:ext>
            </a:extLst>
          </p:cNvPr>
          <p:cNvSpPr txBox="1"/>
          <p:nvPr/>
        </p:nvSpPr>
        <p:spPr bwMode="auto">
          <a:xfrm>
            <a:off x="4317385" y="1986423"/>
            <a:ext cx="1737360" cy="612648"/>
          </a:xfrm>
          <a:prstGeom prst="rect">
            <a:avLst/>
          </a:prstGeom>
          <a:solidFill>
            <a:schemeClr val="accent3"/>
          </a:solid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t>HER2-amplified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t>(IHC 3+)</a:t>
            </a:r>
          </a:p>
        </p:txBody>
      </p:sp>
      <p:sp>
        <p:nvSpPr>
          <p:cNvPr id="18" name="TextBox 17">
            <a:extLst>
              <a:ext uri="{FF2B5EF4-FFF2-40B4-BE49-F238E27FC236}">
                <a16:creationId xmlns:a16="http://schemas.microsoft.com/office/drawing/2014/main" id="{F6AF3F2C-24B5-6B72-2949-194BF8BD20FA}"/>
              </a:ext>
            </a:extLst>
          </p:cNvPr>
          <p:cNvSpPr txBox="1"/>
          <p:nvPr/>
        </p:nvSpPr>
        <p:spPr bwMode="auto">
          <a:xfrm>
            <a:off x="4180225" y="2789454"/>
            <a:ext cx="20116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solidFill>
                  <a:schemeClr val="bg1"/>
                </a:solidFill>
              </a:rPr>
              <a:t>Trastuzumab deruxtecan</a:t>
            </a:r>
            <a:endParaRPr lang="en-US" sz="1800">
              <a:solidFill>
                <a:schemeClr val="bg1"/>
              </a:solidFill>
            </a:endParaRPr>
          </a:p>
        </p:txBody>
      </p:sp>
      <p:sp>
        <p:nvSpPr>
          <p:cNvPr id="20" name="TextBox 19">
            <a:extLst>
              <a:ext uri="{FF2B5EF4-FFF2-40B4-BE49-F238E27FC236}">
                <a16:creationId xmlns:a16="http://schemas.microsoft.com/office/drawing/2014/main" id="{B438270C-980E-A9F2-DD06-38AA6C1F15D9}"/>
              </a:ext>
            </a:extLst>
          </p:cNvPr>
          <p:cNvSpPr txBox="1"/>
          <p:nvPr/>
        </p:nvSpPr>
        <p:spPr bwMode="auto">
          <a:xfrm>
            <a:off x="6190379" y="1986423"/>
            <a:ext cx="1737360" cy="612648"/>
          </a:xfrm>
          <a:prstGeom prst="rect">
            <a:avLst/>
          </a:prstGeom>
          <a:solidFill>
            <a:schemeClr val="accent3"/>
          </a:solid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a:t>KRAS</a:t>
            </a:r>
            <a:r>
              <a:rPr lang="en-US" b="1"/>
              <a:t> G12C</a:t>
            </a:r>
            <a:endParaRPr lang="en-US" sz="1800" b="1"/>
          </a:p>
        </p:txBody>
      </p:sp>
      <p:sp>
        <p:nvSpPr>
          <p:cNvPr id="24" name="TextBox 23">
            <a:extLst>
              <a:ext uri="{FF2B5EF4-FFF2-40B4-BE49-F238E27FC236}">
                <a16:creationId xmlns:a16="http://schemas.microsoft.com/office/drawing/2014/main" id="{DEB89D87-2781-5A5E-313E-B3D8BC0E0786}"/>
              </a:ext>
            </a:extLst>
          </p:cNvPr>
          <p:cNvSpPr txBox="1"/>
          <p:nvPr/>
        </p:nvSpPr>
        <p:spPr bwMode="auto">
          <a:xfrm>
            <a:off x="8100751" y="1986423"/>
            <a:ext cx="1737360" cy="612648"/>
          </a:xfrm>
          <a:prstGeom prst="rect">
            <a:avLst/>
          </a:prstGeom>
          <a:solidFill>
            <a:schemeClr val="accent3"/>
          </a:solid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t>NTRK</a:t>
            </a:r>
            <a:r>
              <a:rPr lang="en-US" b="1" dirty="0"/>
              <a:t> fusion</a:t>
            </a:r>
            <a:endParaRPr lang="en-US" sz="1800" b="1" dirty="0"/>
          </a:p>
        </p:txBody>
      </p:sp>
      <p:sp>
        <p:nvSpPr>
          <p:cNvPr id="27" name="TextBox 26">
            <a:extLst>
              <a:ext uri="{FF2B5EF4-FFF2-40B4-BE49-F238E27FC236}">
                <a16:creationId xmlns:a16="http://schemas.microsoft.com/office/drawing/2014/main" id="{911197AF-B5D5-466D-F232-EB4E0100EA1D}"/>
              </a:ext>
            </a:extLst>
          </p:cNvPr>
          <p:cNvSpPr txBox="1"/>
          <p:nvPr/>
        </p:nvSpPr>
        <p:spPr bwMode="auto">
          <a:xfrm>
            <a:off x="6000668" y="2789454"/>
            <a:ext cx="21167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(Sotorasib or adagrasib) + (cetuximab or panitumumab)</a:t>
            </a:r>
            <a:endParaRPr lang="en-US" sz="1800" dirty="0">
              <a:solidFill>
                <a:schemeClr val="bg1"/>
              </a:solidFill>
            </a:endParaRPr>
          </a:p>
        </p:txBody>
      </p:sp>
      <p:sp>
        <p:nvSpPr>
          <p:cNvPr id="29" name="TextBox 28">
            <a:extLst>
              <a:ext uri="{FF2B5EF4-FFF2-40B4-BE49-F238E27FC236}">
                <a16:creationId xmlns:a16="http://schemas.microsoft.com/office/drawing/2014/main" id="{7CD6D850-9FB6-83C1-FB91-AF1A8C192742}"/>
              </a:ext>
            </a:extLst>
          </p:cNvPr>
          <p:cNvSpPr txBox="1"/>
          <p:nvPr/>
        </p:nvSpPr>
        <p:spPr bwMode="auto">
          <a:xfrm>
            <a:off x="7911040" y="2789454"/>
            <a:ext cx="21167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Entrectinib, Larotrectinib, 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Repotrectinib</a:t>
            </a:r>
            <a:endParaRPr lang="en-US" sz="1800" dirty="0">
              <a:solidFill>
                <a:schemeClr val="bg1"/>
              </a:solidFill>
            </a:endParaRPr>
          </a:p>
        </p:txBody>
      </p:sp>
      <p:sp>
        <p:nvSpPr>
          <p:cNvPr id="30" name="TextBox 29">
            <a:extLst>
              <a:ext uri="{FF2B5EF4-FFF2-40B4-BE49-F238E27FC236}">
                <a16:creationId xmlns:a16="http://schemas.microsoft.com/office/drawing/2014/main" id="{A0F89611-7337-1924-9151-CFF0A60DB38B}"/>
              </a:ext>
            </a:extLst>
          </p:cNvPr>
          <p:cNvSpPr txBox="1"/>
          <p:nvPr/>
        </p:nvSpPr>
        <p:spPr bwMode="auto">
          <a:xfrm>
            <a:off x="10026296" y="1986423"/>
            <a:ext cx="1746604" cy="612648"/>
          </a:xfrm>
          <a:prstGeom prst="rect">
            <a:avLst/>
          </a:prstGeom>
          <a:solidFill>
            <a:schemeClr val="accent3"/>
          </a:solid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t>RET</a:t>
            </a:r>
            <a:r>
              <a:rPr lang="en-US" b="1" dirty="0"/>
              <a:t> fusion</a:t>
            </a:r>
            <a:endParaRPr lang="en-US" sz="1800" b="1" dirty="0"/>
          </a:p>
        </p:txBody>
      </p:sp>
      <p:sp>
        <p:nvSpPr>
          <p:cNvPr id="33" name="TextBox 32">
            <a:extLst>
              <a:ext uri="{FF2B5EF4-FFF2-40B4-BE49-F238E27FC236}">
                <a16:creationId xmlns:a16="http://schemas.microsoft.com/office/drawing/2014/main" id="{7043DEA7-1F87-58BE-A988-1576C763D0D5}"/>
              </a:ext>
            </a:extLst>
          </p:cNvPr>
          <p:cNvSpPr txBox="1"/>
          <p:nvPr/>
        </p:nvSpPr>
        <p:spPr bwMode="auto">
          <a:xfrm>
            <a:off x="9836585" y="2789454"/>
            <a:ext cx="2116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Selpercatinib</a:t>
            </a:r>
            <a:endParaRPr lang="en-US" sz="1800" dirty="0">
              <a:solidFill>
                <a:schemeClr val="bg1"/>
              </a:solidFill>
            </a:endParaRPr>
          </a:p>
        </p:txBody>
      </p:sp>
      <p:sp>
        <p:nvSpPr>
          <p:cNvPr id="36" name="Text Box 11">
            <a:extLst>
              <a:ext uri="{FF2B5EF4-FFF2-40B4-BE49-F238E27FC236}">
                <a16:creationId xmlns:a16="http://schemas.microsoft.com/office/drawing/2014/main" id="{6673CC0B-3A7C-7B9D-27B9-19817E843871}"/>
              </a:ext>
            </a:extLst>
          </p:cNvPr>
          <p:cNvSpPr txBox="1">
            <a:spLocks noChangeArrowheads="1"/>
          </p:cNvSpPr>
          <p:nvPr/>
        </p:nvSpPr>
        <p:spPr bwMode="auto">
          <a:xfrm>
            <a:off x="403188" y="6363438"/>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NCCN. Colon cancer. V3.2025. NCCN. Rectal cancer. V2.2025.</a:t>
            </a:r>
          </a:p>
        </p:txBody>
      </p:sp>
    </p:spTree>
    <p:extLst>
      <p:ext uri="{BB962C8B-B14F-4D97-AF65-F5344CB8AC3E}">
        <p14:creationId xmlns:p14="http://schemas.microsoft.com/office/powerpoint/2010/main" val="943372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B3F785-3D47-786A-BA17-B0281C77AF1B}"/>
              </a:ext>
            </a:extLst>
          </p:cNvPr>
          <p:cNvSpPr>
            <a:spLocks noGrp="1"/>
          </p:cNvSpPr>
          <p:nvPr>
            <p:ph type="title"/>
          </p:nvPr>
        </p:nvSpPr>
        <p:spPr/>
        <p:txBody>
          <a:bodyPr/>
          <a:lstStyle/>
          <a:p>
            <a:r>
              <a:rPr lang="en-US"/>
              <a:t>Current Data for Anti-HER2</a:t>
            </a:r>
            <a:br>
              <a:rPr lang="en-US"/>
            </a:br>
            <a:r>
              <a:rPr lang="en-US"/>
              <a:t>Therapies in mCRC</a:t>
            </a:r>
          </a:p>
        </p:txBody>
      </p:sp>
    </p:spTree>
    <p:extLst>
      <p:ext uri="{BB962C8B-B14F-4D97-AF65-F5344CB8AC3E}">
        <p14:creationId xmlns:p14="http://schemas.microsoft.com/office/powerpoint/2010/main" val="591708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60A9-A6E8-3F20-95B6-FFFC7AF8DA40}"/>
              </a:ext>
            </a:extLst>
          </p:cNvPr>
          <p:cNvSpPr>
            <a:spLocks noGrp="1"/>
          </p:cNvSpPr>
          <p:nvPr>
            <p:ph type="title"/>
          </p:nvPr>
        </p:nvSpPr>
        <p:spPr/>
        <p:txBody>
          <a:bodyPr/>
          <a:lstStyle/>
          <a:p>
            <a:r>
              <a:rPr lang="en-US"/>
              <a:t>HER2+ mCRC: A Distinct Subset </a:t>
            </a:r>
          </a:p>
        </p:txBody>
      </p:sp>
      <p:sp>
        <p:nvSpPr>
          <p:cNvPr id="3" name="Content Placeholder 2">
            <a:extLst>
              <a:ext uri="{FF2B5EF4-FFF2-40B4-BE49-F238E27FC236}">
                <a16:creationId xmlns:a16="http://schemas.microsoft.com/office/drawing/2014/main" id="{86AD5310-C917-C7CD-B4ED-DDC7C57C7AD5}"/>
              </a:ext>
            </a:extLst>
          </p:cNvPr>
          <p:cNvSpPr>
            <a:spLocks noGrp="1"/>
          </p:cNvSpPr>
          <p:nvPr>
            <p:ph idx="1"/>
          </p:nvPr>
        </p:nvSpPr>
        <p:spPr/>
        <p:txBody>
          <a:bodyPr/>
          <a:lstStyle/>
          <a:p>
            <a:pPr>
              <a:spcAft>
                <a:spcPts val="500"/>
              </a:spcAft>
            </a:pPr>
            <a:r>
              <a:rPr lang="en-US" sz="2400" dirty="0"/>
              <a:t>HER2: overexpressed/amplified in </a:t>
            </a:r>
            <a:r>
              <a:rPr lang="en-US" sz="2400" b="1" dirty="0">
                <a:solidFill>
                  <a:schemeClr val="accent3"/>
                </a:solidFill>
              </a:rPr>
              <a:t>2%-4% of CRC </a:t>
            </a:r>
          </a:p>
          <a:p>
            <a:pPr>
              <a:spcAft>
                <a:spcPts val="500"/>
              </a:spcAft>
            </a:pPr>
            <a:r>
              <a:rPr lang="en-US" sz="2400" dirty="0"/>
              <a:t>More likely </a:t>
            </a:r>
            <a:r>
              <a:rPr lang="en-US" sz="2400" b="1" dirty="0">
                <a:solidFill>
                  <a:schemeClr val="accent3"/>
                </a:solidFill>
              </a:rPr>
              <a:t>left-sided</a:t>
            </a:r>
            <a:r>
              <a:rPr lang="en-US" sz="2400" dirty="0"/>
              <a:t> or distal CRC (OR: 0.50) </a:t>
            </a:r>
          </a:p>
          <a:p>
            <a:pPr>
              <a:spcAft>
                <a:spcPts val="500"/>
              </a:spcAft>
            </a:pPr>
            <a:r>
              <a:rPr lang="en-US" sz="2400" dirty="0"/>
              <a:t>More frequent </a:t>
            </a:r>
            <a:r>
              <a:rPr lang="en-US" sz="2400" b="1" dirty="0">
                <a:solidFill>
                  <a:schemeClr val="accent3"/>
                </a:solidFill>
              </a:rPr>
              <a:t>lung metastases </a:t>
            </a:r>
            <a:r>
              <a:rPr lang="en-US" sz="2400" dirty="0"/>
              <a:t>(OR: 2.04); high incidence of </a:t>
            </a:r>
            <a:r>
              <a:rPr lang="en-US" sz="2400" b="1" dirty="0">
                <a:solidFill>
                  <a:schemeClr val="accent3"/>
                </a:solidFill>
              </a:rPr>
              <a:t>brain metastases </a:t>
            </a:r>
            <a:r>
              <a:rPr lang="en-US" sz="2400" dirty="0"/>
              <a:t>(~20%: 4x more frequent than typical in mCRC)</a:t>
            </a:r>
          </a:p>
          <a:p>
            <a:pPr>
              <a:spcAft>
                <a:spcPts val="500"/>
              </a:spcAft>
            </a:pPr>
            <a:r>
              <a:rPr lang="en-US" sz="2400" dirty="0"/>
              <a:t>HER2 amplification is </a:t>
            </a:r>
            <a:r>
              <a:rPr lang="en-US" sz="2400" b="1" dirty="0">
                <a:solidFill>
                  <a:schemeClr val="accent3"/>
                </a:solidFill>
              </a:rPr>
              <a:t>enriched in </a:t>
            </a:r>
            <a:r>
              <a:rPr lang="en-US" sz="2400" b="1" i="1" dirty="0">
                <a:solidFill>
                  <a:schemeClr val="accent3"/>
                </a:solidFill>
              </a:rPr>
              <a:t>RAS/BRAF </a:t>
            </a:r>
            <a:r>
              <a:rPr lang="en-US" sz="2400" b="1" dirty="0">
                <a:solidFill>
                  <a:schemeClr val="accent3"/>
                </a:solidFill>
              </a:rPr>
              <a:t>wild-type </a:t>
            </a:r>
            <a:r>
              <a:rPr lang="en-US" sz="2400" dirty="0"/>
              <a:t>tumors</a:t>
            </a:r>
            <a:r>
              <a:rPr lang="en-US" sz="2400" b="1" dirty="0"/>
              <a:t> </a:t>
            </a:r>
            <a:r>
              <a:rPr lang="en-US" sz="2400" dirty="0"/>
              <a:t>(6%-12% vs 1%-2% in </a:t>
            </a:r>
            <a:r>
              <a:rPr lang="en-US" sz="2400" i="1" dirty="0"/>
              <a:t>RAS</a:t>
            </a:r>
            <a:r>
              <a:rPr lang="en-US" sz="2400" dirty="0"/>
              <a:t> mutant) </a:t>
            </a:r>
          </a:p>
          <a:p>
            <a:pPr>
              <a:spcAft>
                <a:spcPts val="500"/>
              </a:spcAft>
            </a:pPr>
            <a:r>
              <a:rPr lang="en-US" sz="2400" dirty="0"/>
              <a:t>Prognostic role </a:t>
            </a:r>
            <a:r>
              <a:rPr lang="en-US" sz="2400" u="sng" dirty="0"/>
              <a:t>is still unclear </a:t>
            </a:r>
          </a:p>
          <a:p>
            <a:pPr lvl="1">
              <a:spcAft>
                <a:spcPts val="500"/>
              </a:spcAft>
            </a:pPr>
            <a:r>
              <a:rPr lang="en-US" sz="2200" dirty="0"/>
              <a:t>Stage III CRC: </a:t>
            </a:r>
            <a:r>
              <a:rPr lang="en-US" sz="2200" i="1" dirty="0"/>
              <a:t>HER2</a:t>
            </a:r>
            <a:r>
              <a:rPr lang="en-US" sz="2200" dirty="0"/>
              <a:t> alterations associated with shorter RFS (HR: 1.55) and OS (HR: 1.57)</a:t>
            </a:r>
          </a:p>
          <a:p>
            <a:pPr lvl="1">
              <a:spcAft>
                <a:spcPts val="500"/>
              </a:spcAft>
            </a:pPr>
            <a:r>
              <a:rPr lang="en-US" sz="2200" dirty="0"/>
              <a:t>Other retrospective analyses: all stages does not show significant association with OS</a:t>
            </a:r>
          </a:p>
          <a:p>
            <a:pPr>
              <a:spcAft>
                <a:spcPts val="500"/>
              </a:spcAft>
            </a:pPr>
            <a:r>
              <a:rPr lang="en-US" sz="2200" dirty="0"/>
              <a:t>HER2 amplification is </a:t>
            </a:r>
            <a:r>
              <a:rPr lang="en-US" sz="2200" b="1" dirty="0">
                <a:solidFill>
                  <a:schemeClr val="accent3"/>
                </a:solidFill>
              </a:rPr>
              <a:t>a negative predictor for response to anti-EGFR therapy</a:t>
            </a:r>
            <a:endParaRPr lang="en-US" sz="2400" dirty="0"/>
          </a:p>
          <a:p>
            <a:pPr>
              <a:spcAft>
                <a:spcPts val="500"/>
              </a:spcAft>
            </a:pPr>
            <a:endParaRPr lang="en-US" sz="2400" dirty="0"/>
          </a:p>
        </p:txBody>
      </p:sp>
      <p:sp>
        <p:nvSpPr>
          <p:cNvPr id="4" name="TextBox 3">
            <a:extLst>
              <a:ext uri="{FF2B5EF4-FFF2-40B4-BE49-F238E27FC236}">
                <a16:creationId xmlns:a16="http://schemas.microsoft.com/office/drawing/2014/main" id="{B533D138-6697-BAD8-4145-4470AF89C4F5}"/>
              </a:ext>
            </a:extLst>
          </p:cNvPr>
          <p:cNvSpPr txBox="1"/>
          <p:nvPr/>
        </p:nvSpPr>
        <p:spPr>
          <a:xfrm>
            <a:off x="399727" y="6180853"/>
            <a:ext cx="8784077" cy="461665"/>
          </a:xfrm>
          <a:prstGeom prst="rect">
            <a:avLst/>
          </a:prstGeom>
          <a:noFill/>
        </p:spPr>
        <p:txBody>
          <a:bodyPr wrap="square" rtlCol="0">
            <a:spAutoFit/>
          </a:bodyPr>
          <a:lstStyle/>
          <a:p>
            <a:r>
              <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rPr>
              <a:t>Richman. J </a:t>
            </a:r>
            <a:r>
              <a:rPr lang="en-US" sz="1200" dirty="0" err="1">
                <a:solidFill>
                  <a:schemeClr val="bg2"/>
                </a:solidFill>
                <a:latin typeface="Calibri" panose="020F0502020204030204" pitchFamily="34" charset="0"/>
                <a:ea typeface="Calibri" panose="020F0502020204030204" pitchFamily="34" charset="0"/>
                <a:cs typeface="Calibri" panose="020F0502020204030204" pitchFamily="34" charset="0"/>
              </a:rPr>
              <a:t>Pathol</a:t>
            </a:r>
            <a:r>
              <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rPr>
              <a:t>. 2015;238:562. Ross. Cancer. 2018;124:1358. </a:t>
            </a:r>
            <a:r>
              <a:rPr lang="en-US" sz="1200" b="0" dirty="0">
                <a:solidFill>
                  <a:schemeClr val="bg2"/>
                </a:solidFill>
                <a:latin typeface="Calibri" panose="020F0502020204030204" pitchFamily="34" charset="0"/>
                <a:ea typeface="Calibri" panose="020F0502020204030204" pitchFamily="34" charset="0"/>
                <a:cs typeface="Calibri" panose="020F0502020204030204" pitchFamily="34" charset="0"/>
              </a:rPr>
              <a:t>Djaballah. ASCO Edu Book. 2022;42:219.</a:t>
            </a:r>
            <a:r>
              <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rPr>
              <a:t> </a:t>
            </a:r>
          </a:p>
          <a:p>
            <a:r>
              <a:rPr lang="en-US" sz="1200" dirty="0">
                <a:solidFill>
                  <a:schemeClr val="bg2"/>
                </a:solidFill>
                <a:latin typeface="Calibri" panose="020F0502020204030204" pitchFamily="34" charset="0"/>
                <a:ea typeface="Calibri" panose="020F0502020204030204" pitchFamily="34" charset="0"/>
                <a:cs typeface="Calibri" panose="020F0502020204030204" pitchFamily="34" charset="0"/>
              </a:rPr>
              <a:t>Raghav. J Clin Oncol Precis Oncol. 2019;3:1. </a:t>
            </a:r>
          </a:p>
        </p:txBody>
      </p:sp>
    </p:spTree>
    <p:extLst>
      <p:ext uri="{BB962C8B-B14F-4D97-AF65-F5344CB8AC3E}">
        <p14:creationId xmlns:p14="http://schemas.microsoft.com/office/powerpoint/2010/main" val="3001998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667D9-79CC-53D4-6928-682530457C03}"/>
              </a:ext>
            </a:extLst>
          </p:cNvPr>
          <p:cNvSpPr>
            <a:spLocks noGrp="1"/>
          </p:cNvSpPr>
          <p:nvPr>
            <p:ph type="title"/>
          </p:nvPr>
        </p:nvSpPr>
        <p:spPr/>
        <p:txBody>
          <a:bodyPr/>
          <a:lstStyle/>
          <a:p>
            <a:r>
              <a:rPr lang="en-US" dirty="0"/>
              <a:t>MOUNTAINEER: Tucatinib + Trastuzumab for </a:t>
            </a:r>
            <a:br>
              <a:rPr lang="en-US" dirty="0"/>
            </a:br>
            <a:r>
              <a:rPr lang="en-US" dirty="0"/>
              <a:t>CT-Refractory, HER2-Positive, </a:t>
            </a:r>
            <a:r>
              <a:rPr lang="en-US" i="1" dirty="0"/>
              <a:t>RAS</a:t>
            </a:r>
            <a:r>
              <a:rPr lang="en-US" dirty="0"/>
              <a:t> Wild-Type mCRC</a:t>
            </a:r>
          </a:p>
        </p:txBody>
      </p:sp>
      <p:sp>
        <p:nvSpPr>
          <p:cNvPr id="22" name="Content Placeholder 21">
            <a:extLst>
              <a:ext uri="{FF2B5EF4-FFF2-40B4-BE49-F238E27FC236}">
                <a16:creationId xmlns:a16="http://schemas.microsoft.com/office/drawing/2014/main" id="{7150B179-A239-068C-3955-EE028F7DF7F7}"/>
              </a:ext>
            </a:extLst>
          </p:cNvPr>
          <p:cNvSpPr>
            <a:spLocks noGrp="1"/>
          </p:cNvSpPr>
          <p:nvPr>
            <p:ph idx="1"/>
          </p:nvPr>
        </p:nvSpPr>
        <p:spPr>
          <a:xfrm>
            <a:off x="604675" y="1513047"/>
            <a:ext cx="11405188" cy="4650686"/>
          </a:xfrm>
        </p:spPr>
        <p:txBody>
          <a:bodyPr/>
          <a:lstStyle/>
          <a:p>
            <a:r>
              <a:rPr lang="en-US" sz="2200" dirty="0"/>
              <a:t>Multicenter, open-label, phase II study</a:t>
            </a:r>
            <a:endPar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400"/>
              </a:spcBef>
              <a:spcAft>
                <a:spcPts val="700"/>
              </a:spcAft>
              <a:buClr>
                <a:srgbClr val="000000"/>
              </a:buClr>
              <a:buSzTx/>
              <a:buFont typeface="Wingdings" panose="05000000000000000000" pitchFamily="2" charset="2"/>
              <a:buChar char="§"/>
              <a:tabLst/>
              <a:defRPr/>
            </a:pPr>
            <a:endParaRPr lang="en-US" b="1" kern="1200" dirty="0">
              <a:solidFill>
                <a:srgbClr val="000000"/>
              </a:solidFill>
            </a:endParaRPr>
          </a:p>
          <a:p>
            <a:pPr marL="342900" marR="0" lvl="0" indent="-342900" algn="l" defTabSz="914400" rtl="0" eaLnBrk="1" fontAlgn="base" latinLnBrk="0" hangingPunct="1">
              <a:lnSpc>
                <a:spcPct val="90000"/>
              </a:lnSpc>
              <a:spcBef>
                <a:spcPts val="400"/>
              </a:spcBef>
              <a:spcAft>
                <a:spcPts val="700"/>
              </a:spcAft>
              <a:buClr>
                <a:srgbClr val="000000"/>
              </a:buClr>
              <a:buSzTx/>
              <a:buFont typeface="Wingdings" panose="05000000000000000000" pitchFamily="2" charset="2"/>
              <a:buChar char="§"/>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400"/>
              </a:spcBef>
              <a:spcAft>
                <a:spcPts val="700"/>
              </a:spcAft>
              <a:buClr>
                <a:srgbClr val="000000"/>
              </a:buClr>
              <a:buSzTx/>
              <a:buFont typeface="Wingdings" panose="05000000000000000000" pitchFamily="2" charset="2"/>
              <a:buChar char="§"/>
              <a:tabLst/>
              <a:defRPr/>
            </a:pPr>
            <a:endParaRPr lang="en-US" b="1" kern="1200" dirty="0">
              <a:solidFill>
                <a:srgbClr val="000000"/>
              </a:solidFill>
            </a:endParaRPr>
          </a:p>
          <a:p>
            <a:pPr marL="342900" marR="0" lvl="0" indent="-342900" algn="l" defTabSz="914400" rtl="0" eaLnBrk="1" fontAlgn="base" latinLnBrk="0" hangingPunct="1">
              <a:lnSpc>
                <a:spcPct val="90000"/>
              </a:lnSpc>
              <a:spcBef>
                <a:spcPts val="400"/>
              </a:spcBef>
              <a:spcAft>
                <a:spcPts val="700"/>
              </a:spcAft>
              <a:buClr>
                <a:srgbClr val="000000"/>
              </a:buClr>
              <a:buSzTx/>
              <a:buFont typeface="Wingdings" panose="05000000000000000000" pitchFamily="2" charset="2"/>
              <a:buChar char="§"/>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400"/>
              </a:spcBef>
              <a:spcAft>
                <a:spcPts val="700"/>
              </a:spcAft>
              <a:buClr>
                <a:srgbClr val="000000"/>
              </a:buClr>
              <a:buSzTx/>
              <a:buFont typeface="Wingdings" panose="05000000000000000000" pitchFamily="2" charset="2"/>
              <a:buChar char="§"/>
              <a:tabLst/>
              <a:defRPr/>
            </a:pPr>
            <a:endPar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400"/>
              </a:spcBef>
              <a:spcAft>
                <a:spcPts val="700"/>
              </a:spcAft>
              <a:buClr>
                <a:srgbClr val="000000"/>
              </a:buClr>
              <a:buSzTx/>
              <a:buFont typeface="Wingdings" panose="05000000000000000000" pitchFamily="2" charset="2"/>
              <a:buChar char="§"/>
              <a:tabLst/>
              <a:defRPr/>
            </a:pPr>
            <a:endPar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400"/>
              </a:spcBef>
              <a:spcAft>
                <a:spcPts val="700"/>
              </a:spcAft>
              <a:buClr>
                <a:srgbClr val="000000"/>
              </a:buClr>
              <a:buSzTx/>
              <a:buFont typeface="Wingdings" panose="05000000000000000000" pitchFamily="2" charset="2"/>
              <a:buChar char="§"/>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Primary endpoint: </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confirmed ORR (cohorts A + B) by BICR</a:t>
            </a:r>
            <a:endParaRPr kumimoji="0" lang="en-US" sz="2200" b="0" i="0" u="none" strike="noStrike" kern="0" cap="none" spc="0" normalizeH="0" baseline="3000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400"/>
              </a:spcBef>
              <a:spcAft>
                <a:spcPts val="700"/>
              </a:spcAft>
              <a:buClr>
                <a:srgbClr val="000000"/>
              </a:buClr>
              <a:buSzTx/>
              <a:buFont typeface="Wingdings" panose="05000000000000000000" pitchFamily="2" charset="2"/>
              <a:buChar char="§"/>
              <a:tabLst/>
              <a:defRPr/>
            </a:pPr>
            <a:r>
              <a:rPr kumimoji="0" lang="en-US" sz="2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Secondary endpoints: </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Cohorts A + B: </a:t>
            </a:r>
            <a:r>
              <a:rPr kumimoji="0" lang="en-US" sz="2200" b="0" i="0" u="none" strike="noStrike" kern="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DoR</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(BICR), PFS (BICR), OS; Cohort C: ORR by </a:t>
            </a:r>
            <a:r>
              <a:rPr kumimoji="0" lang="en-US" sz="2200" b="0" i="0" u="none" strike="noStrike" kern="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Wk</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12 (BICR)</a:t>
            </a:r>
          </a:p>
          <a:p>
            <a:pPr marL="342900" marR="0" lvl="0" indent="-342900" algn="l" defTabSz="914400" rtl="0" eaLnBrk="1" fontAlgn="base" latinLnBrk="0" hangingPunct="1">
              <a:lnSpc>
                <a:spcPct val="90000"/>
              </a:lnSpc>
              <a:spcBef>
                <a:spcPts val="400"/>
              </a:spcBef>
              <a:spcAft>
                <a:spcPts val="700"/>
              </a:spcAft>
              <a:buClr>
                <a:srgbClr val="000000"/>
              </a:buClr>
              <a:buSzTx/>
              <a:buFont typeface="Wingdings" panose="05000000000000000000" pitchFamily="2" charset="2"/>
              <a:buChar char="§"/>
              <a:tabLst/>
              <a:defRPr/>
            </a:pPr>
            <a:r>
              <a:rPr kumimoji="0" lang="en-US" sz="2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Safety: </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cohorts A + B with any amount of treatment</a:t>
            </a:r>
            <a:endParaRPr lang="en-US" sz="2200" dirty="0"/>
          </a:p>
        </p:txBody>
      </p:sp>
      <p:sp>
        <p:nvSpPr>
          <p:cNvPr id="3" name="TextBox 2">
            <a:extLst>
              <a:ext uri="{FF2B5EF4-FFF2-40B4-BE49-F238E27FC236}">
                <a16:creationId xmlns:a16="http://schemas.microsoft.com/office/drawing/2014/main" id="{7DF7E936-CCB1-41F9-8545-4DF7D5D18BA9}"/>
              </a:ext>
            </a:extLst>
          </p:cNvPr>
          <p:cNvSpPr txBox="1"/>
          <p:nvPr/>
        </p:nvSpPr>
        <p:spPr>
          <a:xfrm>
            <a:off x="409093" y="6364668"/>
            <a:ext cx="5675756" cy="276999"/>
          </a:xfrm>
          <a:prstGeom prst="rect">
            <a:avLst/>
          </a:prstGeom>
          <a:noFill/>
        </p:spPr>
        <p:txBody>
          <a:bodyPr wrap="square" rtlCol="0">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da-DK"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Strickler. </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Lancet Oncol. 2023;24:496. </a:t>
            </a:r>
            <a:r>
              <a:rPr kumimoji="0" lang="da-DK"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Strickler ASCO 2024. Abstr 3509.</a:t>
            </a:r>
            <a:endParaRPr kumimoji="0" lang="pt-BR"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7" name="Rectangle 49">
            <a:extLst>
              <a:ext uri="{FF2B5EF4-FFF2-40B4-BE49-F238E27FC236}">
                <a16:creationId xmlns:a16="http://schemas.microsoft.com/office/drawing/2014/main" id="{59A22F81-E7BF-16DE-A9FC-26752F9DB177}"/>
              </a:ext>
            </a:extLst>
          </p:cNvPr>
          <p:cNvSpPr>
            <a:spLocks noChangeArrowheads="1"/>
          </p:cNvSpPr>
          <p:nvPr/>
        </p:nvSpPr>
        <p:spPr bwMode="auto">
          <a:xfrm>
            <a:off x="7201267" y="2531369"/>
            <a:ext cx="2975886" cy="1235398"/>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sng"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Cohort B</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Tucatinib </a:t>
            </a: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300 mg PO BID + </a:t>
            </a:r>
            <a:br>
              <a:rPr kumimoji="0" lang="en-US" alt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alt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Trastuzumab</a:t>
            </a: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 6 mg/kg Q3W </a:t>
            </a:r>
            <a:b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(8 mg/kg cycle 1, Day 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(n = 41)</a:t>
            </a:r>
          </a:p>
        </p:txBody>
      </p:sp>
      <p:sp>
        <p:nvSpPr>
          <p:cNvPr id="8" name="Rectangle 50">
            <a:extLst>
              <a:ext uri="{FF2B5EF4-FFF2-40B4-BE49-F238E27FC236}">
                <a16:creationId xmlns:a16="http://schemas.microsoft.com/office/drawing/2014/main" id="{D6BB4308-59D8-D248-1B31-A3418B6E4C31}"/>
              </a:ext>
            </a:extLst>
          </p:cNvPr>
          <p:cNvSpPr>
            <a:spLocks noChangeArrowheads="1"/>
          </p:cNvSpPr>
          <p:nvPr/>
        </p:nvSpPr>
        <p:spPr bwMode="auto">
          <a:xfrm>
            <a:off x="7210690" y="3935424"/>
            <a:ext cx="2975886" cy="920471"/>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sng"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Cohort 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Tucatinib </a:t>
            </a: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300 mg PO BID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(n = 31)</a:t>
            </a:r>
          </a:p>
        </p:txBody>
      </p:sp>
      <p:sp>
        <p:nvSpPr>
          <p:cNvPr id="9" name="Text Box 45">
            <a:extLst>
              <a:ext uri="{FF2B5EF4-FFF2-40B4-BE49-F238E27FC236}">
                <a16:creationId xmlns:a16="http://schemas.microsoft.com/office/drawing/2014/main" id="{5C836288-66E7-ABA2-C8F6-C4D74C947F5C}"/>
              </a:ext>
            </a:extLst>
          </p:cNvPr>
          <p:cNvSpPr txBox="1">
            <a:spLocks noChangeArrowheads="1"/>
          </p:cNvSpPr>
          <p:nvPr/>
        </p:nvSpPr>
        <p:spPr bwMode="auto">
          <a:xfrm>
            <a:off x="77987" y="2487624"/>
            <a:ext cx="350385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Patients with mCRC progressing on fluoropyrimidines, oxaliplatin, irinotecan, VEGF antibody; </a:t>
            </a: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Symbol" panose="05050102010706020507" pitchFamily="18" charset="2"/>
              </a:rPr>
              <a:t>2 prior treatment lines; </a:t>
            </a: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HER2+ (IHC/ISH/NGS); </a:t>
            </a:r>
            <a:r>
              <a:rPr kumimoji="0" lang="en-GB" alt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RAS</a:t>
            </a: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wild-type; measurable disease;</a:t>
            </a:r>
            <a:b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ECOG PS 0-2; no prior </a:t>
            </a:r>
            <a:b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HER2-targeted treatment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 = 117)</a:t>
            </a:r>
          </a:p>
        </p:txBody>
      </p:sp>
      <p:sp>
        <p:nvSpPr>
          <p:cNvPr id="10" name="Rectangle 9">
            <a:extLst>
              <a:ext uri="{FF2B5EF4-FFF2-40B4-BE49-F238E27FC236}">
                <a16:creationId xmlns:a16="http://schemas.microsoft.com/office/drawing/2014/main" id="{026FE9AD-596A-032A-A55C-F9423F25C5EE}"/>
              </a:ext>
            </a:extLst>
          </p:cNvPr>
          <p:cNvSpPr/>
          <p:nvPr/>
        </p:nvSpPr>
        <p:spPr>
          <a:xfrm>
            <a:off x="5703391" y="1999183"/>
            <a:ext cx="2478770" cy="52322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Stratified by left-sided primary tumor vs other</a:t>
            </a:r>
          </a:p>
        </p:txBody>
      </p:sp>
      <p:cxnSp>
        <p:nvCxnSpPr>
          <p:cNvPr id="11" name="Straight Arrow Connector 10">
            <a:extLst>
              <a:ext uri="{FF2B5EF4-FFF2-40B4-BE49-F238E27FC236}">
                <a16:creationId xmlns:a16="http://schemas.microsoft.com/office/drawing/2014/main" id="{C86A8F5D-99AE-FEAE-56F2-A91A14704C9A}"/>
              </a:ext>
            </a:extLst>
          </p:cNvPr>
          <p:cNvCxnSpPr/>
          <p:nvPr/>
        </p:nvCxnSpPr>
        <p:spPr bwMode="auto">
          <a:xfrm>
            <a:off x="6828881" y="2492711"/>
            <a:ext cx="0" cy="548640"/>
          </a:xfrm>
          <a:prstGeom prst="straightConnector1">
            <a:avLst/>
          </a:prstGeom>
          <a:noFill/>
          <a:ln w="28575" cap="flat" cmpd="sng" algn="ctr">
            <a:solidFill>
              <a:schemeClr val="bg1"/>
            </a:solidFill>
            <a:prstDash val="sysDot"/>
            <a:round/>
            <a:headEnd type="none" w="med" len="med"/>
            <a:tailEnd type="triangle"/>
          </a:ln>
          <a:effectLst/>
        </p:spPr>
      </p:cxnSp>
      <p:sp>
        <p:nvSpPr>
          <p:cNvPr id="12" name="Line 53">
            <a:extLst>
              <a:ext uri="{FF2B5EF4-FFF2-40B4-BE49-F238E27FC236}">
                <a16:creationId xmlns:a16="http://schemas.microsoft.com/office/drawing/2014/main" id="{C3DE1945-E457-840F-94DC-F267366766ED}"/>
              </a:ext>
            </a:extLst>
          </p:cNvPr>
          <p:cNvSpPr>
            <a:spLocks noChangeShapeType="1"/>
          </p:cNvSpPr>
          <p:nvPr/>
        </p:nvSpPr>
        <p:spPr bwMode="auto">
          <a:xfrm>
            <a:off x="6554482" y="3881324"/>
            <a:ext cx="614206" cy="49352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 name="Line 54">
            <a:extLst>
              <a:ext uri="{FF2B5EF4-FFF2-40B4-BE49-F238E27FC236}">
                <a16:creationId xmlns:a16="http://schemas.microsoft.com/office/drawing/2014/main" id="{EF5884BC-D70E-CC96-DFAC-901EDA6DF0BC}"/>
              </a:ext>
            </a:extLst>
          </p:cNvPr>
          <p:cNvSpPr>
            <a:spLocks noChangeShapeType="1"/>
          </p:cNvSpPr>
          <p:nvPr/>
        </p:nvSpPr>
        <p:spPr bwMode="auto">
          <a:xfrm flipV="1">
            <a:off x="6554482" y="3362375"/>
            <a:ext cx="622301" cy="51096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 name="Rectangle 49">
            <a:extLst>
              <a:ext uri="{FF2B5EF4-FFF2-40B4-BE49-F238E27FC236}">
                <a16:creationId xmlns:a16="http://schemas.microsoft.com/office/drawing/2014/main" id="{965628B0-04A3-C5C0-309E-C756DBA205BC}"/>
              </a:ext>
            </a:extLst>
          </p:cNvPr>
          <p:cNvSpPr>
            <a:spLocks noChangeArrowheads="1"/>
          </p:cNvSpPr>
          <p:nvPr/>
        </p:nvSpPr>
        <p:spPr bwMode="auto">
          <a:xfrm>
            <a:off x="3829793" y="2500291"/>
            <a:ext cx="2543887" cy="1213034"/>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sng"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Cohort 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Tucatinib </a:t>
            </a: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300 mg PO BID + </a:t>
            </a:r>
            <a:br>
              <a:rPr kumimoji="0" lang="en-US" alt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alt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Trastuzumab</a:t>
            </a: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 6 mg/kg Q3W </a:t>
            </a:r>
            <a:b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(8 mg/kg cycle 1, Day 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(n = 45)</a:t>
            </a:r>
          </a:p>
        </p:txBody>
      </p:sp>
      <p:cxnSp>
        <p:nvCxnSpPr>
          <p:cNvPr id="15" name="Straight Connector 14">
            <a:extLst>
              <a:ext uri="{FF2B5EF4-FFF2-40B4-BE49-F238E27FC236}">
                <a16:creationId xmlns:a16="http://schemas.microsoft.com/office/drawing/2014/main" id="{B7F16414-BE49-8ACF-A917-39D933099995}"/>
              </a:ext>
            </a:extLst>
          </p:cNvPr>
          <p:cNvCxnSpPr/>
          <p:nvPr/>
        </p:nvCxnSpPr>
        <p:spPr bwMode="auto">
          <a:xfrm flipH="1">
            <a:off x="3585886" y="3873342"/>
            <a:ext cx="2960502" cy="0"/>
          </a:xfrm>
          <a:prstGeom prst="line">
            <a:avLst/>
          </a:prstGeom>
          <a:noFill/>
          <a:ln w="28575" cap="flat" cmpd="sng" algn="ctr">
            <a:solidFill>
              <a:schemeClr val="bg1"/>
            </a:solidFill>
            <a:prstDash val="solid"/>
            <a:round/>
            <a:headEnd type="none" w="med" len="med"/>
            <a:tailEnd type="none" w="med" len="med"/>
          </a:ln>
          <a:effectLst/>
        </p:spPr>
      </p:cxnSp>
      <p:sp>
        <p:nvSpPr>
          <p:cNvPr id="16" name="TextBox 15">
            <a:extLst>
              <a:ext uri="{FF2B5EF4-FFF2-40B4-BE49-F238E27FC236}">
                <a16:creationId xmlns:a16="http://schemas.microsoft.com/office/drawing/2014/main" id="{830984E1-52AD-2A3C-8AB4-FD0B27CA1C34}"/>
              </a:ext>
            </a:extLst>
          </p:cNvPr>
          <p:cNvSpPr txBox="1"/>
          <p:nvPr/>
        </p:nvSpPr>
        <p:spPr bwMode="auto">
          <a:xfrm>
            <a:off x="4025735" y="3820218"/>
            <a:ext cx="20702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Expansion</a:t>
            </a:r>
          </a:p>
        </p:txBody>
      </p:sp>
      <p:sp>
        <p:nvSpPr>
          <p:cNvPr id="17" name="TextBox 16">
            <a:extLst>
              <a:ext uri="{FF2B5EF4-FFF2-40B4-BE49-F238E27FC236}">
                <a16:creationId xmlns:a16="http://schemas.microsoft.com/office/drawing/2014/main" id="{5DEAE419-F618-D199-A7AE-3935BB22AED7}"/>
              </a:ext>
            </a:extLst>
          </p:cNvPr>
          <p:cNvSpPr txBox="1"/>
          <p:nvPr/>
        </p:nvSpPr>
        <p:spPr bwMode="auto">
          <a:xfrm>
            <a:off x="10717482" y="3140206"/>
            <a:ext cx="119027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Crossover allowed on PD or if no PR/CR by Wk 12</a:t>
            </a:r>
          </a:p>
        </p:txBody>
      </p:sp>
      <p:cxnSp>
        <p:nvCxnSpPr>
          <p:cNvPr id="18" name="Straight Connector 17">
            <a:extLst>
              <a:ext uri="{FF2B5EF4-FFF2-40B4-BE49-F238E27FC236}">
                <a16:creationId xmlns:a16="http://schemas.microsoft.com/office/drawing/2014/main" id="{9FE5224C-E5BD-F424-6DF3-B9856EF571D0}"/>
              </a:ext>
            </a:extLst>
          </p:cNvPr>
          <p:cNvCxnSpPr>
            <a:stCxn id="8" idx="3"/>
          </p:cNvCxnSpPr>
          <p:nvPr/>
        </p:nvCxnSpPr>
        <p:spPr bwMode="auto">
          <a:xfrm flipV="1">
            <a:off x="10186576" y="4395659"/>
            <a:ext cx="566530" cy="1"/>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Arrow Connector 18">
            <a:extLst>
              <a:ext uri="{FF2B5EF4-FFF2-40B4-BE49-F238E27FC236}">
                <a16:creationId xmlns:a16="http://schemas.microsoft.com/office/drawing/2014/main" id="{18DAF947-AF61-C8C4-8ED9-A1239FF8357A}"/>
              </a:ext>
            </a:extLst>
          </p:cNvPr>
          <p:cNvCxnSpPr>
            <a:cxnSpLocks/>
          </p:cNvCxnSpPr>
          <p:nvPr/>
        </p:nvCxnSpPr>
        <p:spPr bwMode="auto">
          <a:xfrm flipH="1">
            <a:off x="10177153" y="3208448"/>
            <a:ext cx="575953" cy="0"/>
          </a:xfrm>
          <a:prstGeom prst="straightConnector1">
            <a:avLst/>
          </a:prstGeom>
          <a:noFill/>
          <a:ln w="28575" cap="flat" cmpd="sng" algn="ctr">
            <a:solidFill>
              <a:schemeClr val="bg1"/>
            </a:solidFill>
            <a:prstDash val="solid"/>
            <a:round/>
            <a:headEnd type="none" w="med" len="med"/>
            <a:tailEnd type="triangle"/>
          </a:ln>
          <a:effectLst/>
        </p:spPr>
      </p:cxnSp>
      <p:cxnSp>
        <p:nvCxnSpPr>
          <p:cNvPr id="20" name="Straight Connector 19">
            <a:extLst>
              <a:ext uri="{FF2B5EF4-FFF2-40B4-BE49-F238E27FC236}">
                <a16:creationId xmlns:a16="http://schemas.microsoft.com/office/drawing/2014/main" id="{D1AE12A7-6589-9FA2-9372-B12EA827FF01}"/>
              </a:ext>
            </a:extLst>
          </p:cNvPr>
          <p:cNvCxnSpPr/>
          <p:nvPr/>
        </p:nvCxnSpPr>
        <p:spPr bwMode="auto">
          <a:xfrm>
            <a:off x="10687792" y="4395659"/>
            <a:ext cx="0"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CAE69C9A-EF9E-73D8-FEB8-BDCF2D5F81FD}"/>
              </a:ext>
            </a:extLst>
          </p:cNvPr>
          <p:cNvCxnSpPr>
            <a:cxnSpLocks/>
          </p:cNvCxnSpPr>
          <p:nvPr/>
        </p:nvCxnSpPr>
        <p:spPr bwMode="auto">
          <a:xfrm flipV="1">
            <a:off x="10753106" y="3208448"/>
            <a:ext cx="0" cy="1187211"/>
          </a:xfrm>
          <a:prstGeom prst="line">
            <a:avLst/>
          </a:prstGeom>
          <a:noFill/>
          <a:ln w="2857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479137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EDF27C70-7682-FFB0-4829-2828D89C7ED9}"/>
              </a:ext>
            </a:extLst>
          </p:cNvPr>
          <p:cNvGraphicFramePr>
            <a:graphicFrameLocks noGrp="1"/>
          </p:cNvGraphicFramePr>
          <p:nvPr>
            <p:extLst>
              <p:ext uri="{D42A27DB-BD31-4B8C-83A1-F6EECF244321}">
                <p14:modId xmlns:p14="http://schemas.microsoft.com/office/powerpoint/2010/main" val="482877534"/>
              </p:ext>
            </p:extLst>
          </p:nvPr>
        </p:nvGraphicFramePr>
        <p:xfrm>
          <a:off x="6105525" y="1901979"/>
          <a:ext cx="5833383" cy="3291840"/>
        </p:xfrm>
        <a:graphic>
          <a:graphicData uri="http://schemas.openxmlformats.org/drawingml/2006/table">
            <a:tbl>
              <a:tblPr firstRow="1" bandRow="1">
                <a:tableStyleId>{93296810-A885-4BE3-A3E7-6D5BEEA58F35}</a:tableStyleId>
              </a:tblPr>
              <a:tblGrid>
                <a:gridCol w="2293892">
                  <a:extLst>
                    <a:ext uri="{9D8B030D-6E8A-4147-A177-3AD203B41FA5}">
                      <a16:colId xmlns:a16="http://schemas.microsoft.com/office/drawing/2014/main" val="4163557124"/>
                    </a:ext>
                  </a:extLst>
                </a:gridCol>
                <a:gridCol w="1463040">
                  <a:extLst>
                    <a:ext uri="{9D8B030D-6E8A-4147-A177-3AD203B41FA5}">
                      <a16:colId xmlns:a16="http://schemas.microsoft.com/office/drawing/2014/main" val="1797450733"/>
                    </a:ext>
                  </a:extLst>
                </a:gridCol>
                <a:gridCol w="1083733">
                  <a:extLst>
                    <a:ext uri="{9D8B030D-6E8A-4147-A177-3AD203B41FA5}">
                      <a16:colId xmlns:a16="http://schemas.microsoft.com/office/drawing/2014/main" val="1751075820"/>
                    </a:ext>
                  </a:extLst>
                </a:gridCol>
                <a:gridCol w="992718">
                  <a:extLst>
                    <a:ext uri="{9D8B030D-6E8A-4147-A177-3AD203B41FA5}">
                      <a16:colId xmlns:a16="http://schemas.microsoft.com/office/drawing/2014/main" val="3464269902"/>
                    </a:ext>
                  </a:extLst>
                </a:gridCol>
              </a:tblGrid>
              <a:tr h="241377">
                <a:tc>
                  <a:txBody>
                    <a:bodyPr/>
                    <a:lstStyle/>
                    <a:p>
                      <a:r>
                        <a:rPr lang="en-US" sz="1200">
                          <a:solidFill>
                            <a:schemeClr val="bg1"/>
                          </a:solidFill>
                        </a:rPr>
                        <a:t>Subgroups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a:solidFill>
                            <a:schemeClr val="bg1"/>
                          </a:solidFill>
                        </a:rPr>
                        <a:t>cORR,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a:solidFill>
                            <a:schemeClr val="bg1"/>
                          </a:solidFill>
                        </a:rPr>
                        <a:t>95% CI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2572579"/>
                  </a:ext>
                </a:extLst>
              </a:tr>
              <a:tr h="241377">
                <a:tc>
                  <a:txBody>
                    <a:bodyPr/>
                    <a:lstStyle/>
                    <a:p>
                      <a:r>
                        <a:rPr lang="en-US" sz="1200" b="1">
                          <a:solidFill>
                            <a:schemeClr val="bg1"/>
                          </a:solidFill>
                        </a:rPr>
                        <a:t>Overall (n = 84)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endParaRPr lang="en-US" sz="120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a:solidFill>
                            <a:schemeClr val="bg1"/>
                          </a:solidFill>
                        </a:rPr>
                        <a:t>38.1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a:solidFill>
                            <a:schemeClr val="bg1"/>
                          </a:solidFill>
                        </a:rPr>
                        <a:t>27.7-49.3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643113686"/>
                  </a:ext>
                </a:extLst>
              </a:tr>
              <a:tr h="416623">
                <a:tc>
                  <a:txBody>
                    <a:bodyPr/>
                    <a:lstStyle/>
                    <a:p>
                      <a:r>
                        <a:rPr lang="en-US" sz="1200" b="1">
                          <a:solidFill>
                            <a:schemeClr val="bg1"/>
                          </a:solidFill>
                        </a:rPr>
                        <a:t>Age</a:t>
                      </a:r>
                    </a:p>
                    <a:p>
                      <a:pPr marL="171450" indent="-171450">
                        <a:buFont typeface="Wingdings" panose="05000000000000000000" pitchFamily="2" charset="2"/>
                        <a:buChar char="§"/>
                      </a:pPr>
                      <a:r>
                        <a:rPr lang="en-US" sz="1200">
                          <a:solidFill>
                            <a:schemeClr val="bg1"/>
                          </a:solidFill>
                        </a:rPr>
                        <a:t>&lt;65 yr (n = 72)</a:t>
                      </a:r>
                    </a:p>
                    <a:p>
                      <a:pPr marL="171450" indent="-171450">
                        <a:buFont typeface="Wingdings" panose="05000000000000000000" pitchFamily="2" charset="2"/>
                        <a:buChar char="§"/>
                      </a:pPr>
                      <a:r>
                        <a:rPr lang="en-US" sz="1200">
                          <a:solidFill>
                            <a:schemeClr val="bg1"/>
                          </a:solidFill>
                        </a:rPr>
                        <a:t>≥65 yr (n = 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a:solidFill>
                          <a:schemeClr val="bg1"/>
                        </a:solidFill>
                      </a:endParaRPr>
                    </a:p>
                    <a:p>
                      <a:pPr algn="ctr"/>
                      <a:r>
                        <a:rPr lang="en-US" sz="1200">
                          <a:solidFill>
                            <a:schemeClr val="bg1"/>
                          </a:solidFill>
                        </a:rPr>
                        <a:t>36.1</a:t>
                      </a:r>
                    </a:p>
                    <a:p>
                      <a:pPr algn="ctr"/>
                      <a:r>
                        <a:rPr lang="en-US" sz="1200">
                          <a:solidFill>
                            <a:schemeClr val="bg1"/>
                          </a:solidFill>
                        </a:rPr>
                        <a:t>50.0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a:solidFill>
                          <a:schemeClr val="bg1"/>
                        </a:solidFill>
                      </a:endParaRPr>
                    </a:p>
                    <a:p>
                      <a:pPr algn="ctr"/>
                      <a:r>
                        <a:rPr lang="en-US" sz="1200">
                          <a:solidFill>
                            <a:schemeClr val="bg1"/>
                          </a:solidFill>
                        </a:rPr>
                        <a:t>25.1-48.3</a:t>
                      </a:r>
                    </a:p>
                    <a:p>
                      <a:pPr algn="ctr"/>
                      <a:r>
                        <a:rPr lang="en-US" sz="1200">
                          <a:solidFill>
                            <a:schemeClr val="bg1"/>
                          </a:solidFill>
                        </a:rPr>
                        <a:t>21.1-78.9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124383"/>
                  </a:ext>
                </a:extLst>
              </a:tr>
              <a:tr h="535658">
                <a:tc>
                  <a:txBody>
                    <a:bodyPr/>
                    <a:lstStyle/>
                    <a:p>
                      <a:r>
                        <a:rPr lang="en-US" sz="1200" b="1">
                          <a:solidFill>
                            <a:schemeClr val="bg1"/>
                          </a:solidFill>
                        </a:rPr>
                        <a:t>ECOG PS </a:t>
                      </a:r>
                      <a:br>
                        <a:rPr lang="en-US" sz="1200" b="1">
                          <a:solidFill>
                            <a:schemeClr val="bg1"/>
                          </a:solidFill>
                        </a:rPr>
                      </a:br>
                      <a:r>
                        <a:rPr lang="en-US" sz="1200" b="1">
                          <a:solidFill>
                            <a:schemeClr val="bg1"/>
                          </a:solidFill>
                        </a:rPr>
                        <a:t>at baseline</a:t>
                      </a:r>
                    </a:p>
                    <a:p>
                      <a:pPr marL="171450" indent="-171450">
                        <a:buFont typeface="Wingdings" panose="05000000000000000000" pitchFamily="2" charset="2"/>
                        <a:buChar char="§"/>
                      </a:pPr>
                      <a:r>
                        <a:rPr lang="en-US" sz="1200">
                          <a:solidFill>
                            <a:schemeClr val="bg1"/>
                          </a:solidFill>
                        </a:rPr>
                        <a:t>0 (n = 50)</a:t>
                      </a:r>
                    </a:p>
                    <a:p>
                      <a:pPr marL="171450" indent="-171450">
                        <a:buFont typeface="Wingdings" panose="05000000000000000000" pitchFamily="2" charset="2"/>
                        <a:buChar char="§"/>
                      </a:pPr>
                      <a:r>
                        <a:rPr lang="en-US" sz="1200">
                          <a:solidFill>
                            <a:schemeClr val="bg1"/>
                          </a:solidFill>
                        </a:rPr>
                        <a:t>1/2 (n = 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endParaRPr lang="en-US" sz="12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br>
                        <a:rPr lang="en-US" sz="1200">
                          <a:solidFill>
                            <a:schemeClr val="bg1"/>
                          </a:solidFill>
                        </a:rPr>
                      </a:br>
                      <a:endParaRPr lang="en-US" sz="1200">
                        <a:solidFill>
                          <a:schemeClr val="bg1"/>
                        </a:solidFill>
                      </a:endParaRPr>
                    </a:p>
                    <a:p>
                      <a:pPr algn="ctr"/>
                      <a:r>
                        <a:rPr lang="en-US" sz="1200">
                          <a:solidFill>
                            <a:schemeClr val="bg1"/>
                          </a:solidFill>
                        </a:rPr>
                        <a:t>44.0</a:t>
                      </a:r>
                    </a:p>
                    <a:p>
                      <a:pPr algn="ctr"/>
                      <a:r>
                        <a:rPr lang="en-US" sz="1200">
                          <a:solidFill>
                            <a:schemeClr val="bg1"/>
                          </a:solidFill>
                        </a:rPr>
                        <a:t>29.4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br>
                        <a:rPr lang="en-US" sz="1200">
                          <a:solidFill>
                            <a:schemeClr val="bg1"/>
                          </a:solidFill>
                        </a:rPr>
                      </a:br>
                      <a:endParaRPr lang="en-US" sz="1200">
                        <a:solidFill>
                          <a:schemeClr val="bg1"/>
                        </a:solidFill>
                      </a:endParaRPr>
                    </a:p>
                    <a:p>
                      <a:pPr algn="ctr"/>
                      <a:r>
                        <a:rPr lang="en-US" sz="1200">
                          <a:solidFill>
                            <a:schemeClr val="bg1"/>
                          </a:solidFill>
                        </a:rPr>
                        <a:t>30.0-58.7</a:t>
                      </a:r>
                    </a:p>
                    <a:p>
                      <a:pPr algn="ctr"/>
                      <a:r>
                        <a:rPr lang="en-US" sz="1200">
                          <a:solidFill>
                            <a:schemeClr val="bg1"/>
                          </a:solidFill>
                        </a:rPr>
                        <a:t>15.1-47.5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655429393"/>
                  </a:ext>
                </a:extLst>
              </a:tr>
              <a:tr h="416623">
                <a:tc>
                  <a:txBody>
                    <a:bodyPr/>
                    <a:lstStyle/>
                    <a:p>
                      <a:r>
                        <a:rPr lang="en-US" sz="1200" b="1">
                          <a:solidFill>
                            <a:schemeClr val="bg1"/>
                          </a:solidFill>
                        </a:rPr>
                        <a:t>Primary site of disease</a:t>
                      </a:r>
                    </a:p>
                    <a:p>
                      <a:pPr marL="171450" indent="-171450">
                        <a:buFont typeface="Wingdings" panose="05000000000000000000" pitchFamily="2" charset="2"/>
                        <a:buChar char="§"/>
                      </a:pPr>
                      <a:r>
                        <a:rPr lang="en-US" sz="1200">
                          <a:solidFill>
                            <a:schemeClr val="bg1"/>
                          </a:solidFill>
                        </a:rPr>
                        <a:t>Left-sided primary (n = 71)</a:t>
                      </a:r>
                    </a:p>
                    <a:p>
                      <a:pPr marL="171450" indent="-171450">
                        <a:buFont typeface="Wingdings" panose="05000000000000000000" pitchFamily="2" charset="2"/>
                        <a:buChar char="§"/>
                      </a:pPr>
                      <a:r>
                        <a:rPr lang="en-US" sz="1200">
                          <a:solidFill>
                            <a:schemeClr val="bg1"/>
                          </a:solidFill>
                        </a:rPr>
                        <a:t>All other primaries (n = 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a:solidFill>
                          <a:schemeClr val="bg1"/>
                        </a:solidFill>
                      </a:endParaRPr>
                    </a:p>
                    <a:p>
                      <a:pPr algn="ctr"/>
                      <a:r>
                        <a:rPr lang="en-US" sz="1200">
                          <a:solidFill>
                            <a:schemeClr val="bg1"/>
                          </a:solidFill>
                        </a:rPr>
                        <a:t>42.3</a:t>
                      </a:r>
                      <a:br>
                        <a:rPr lang="en-US" sz="1200">
                          <a:solidFill>
                            <a:schemeClr val="bg1"/>
                          </a:solidFill>
                        </a:rPr>
                      </a:br>
                      <a:r>
                        <a:rPr lang="en-US" sz="1200">
                          <a:solidFill>
                            <a:schemeClr val="bg1"/>
                          </a:solidFill>
                        </a:rPr>
                        <a:t>15.4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a:solidFill>
                          <a:schemeClr val="bg1"/>
                        </a:solidFill>
                      </a:endParaRPr>
                    </a:p>
                    <a:p>
                      <a:pPr algn="ctr"/>
                      <a:r>
                        <a:rPr lang="en-US" sz="1200">
                          <a:solidFill>
                            <a:schemeClr val="bg1"/>
                          </a:solidFill>
                        </a:rPr>
                        <a:t>30.6-54.6</a:t>
                      </a:r>
                      <a:br>
                        <a:rPr lang="en-US" sz="1200">
                          <a:solidFill>
                            <a:schemeClr val="bg1"/>
                          </a:solidFill>
                        </a:rPr>
                      </a:br>
                      <a:r>
                        <a:rPr lang="en-US" sz="1200">
                          <a:solidFill>
                            <a:schemeClr val="bg1"/>
                          </a:solidFill>
                        </a:rPr>
                        <a:t>1.9-45.4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5911937"/>
                  </a:ext>
                </a:extLst>
              </a:tr>
              <a:tr h="416623">
                <a:tc>
                  <a:txBody>
                    <a:bodyPr/>
                    <a:lstStyle/>
                    <a:p>
                      <a:r>
                        <a:rPr lang="en-US" sz="1200" b="1">
                          <a:solidFill>
                            <a:schemeClr val="bg1"/>
                          </a:solidFill>
                        </a:rPr>
                        <a:t>Geographic region</a:t>
                      </a:r>
                    </a:p>
                    <a:p>
                      <a:pPr marL="171450" indent="-171450">
                        <a:buFont typeface="Wingdings" panose="05000000000000000000" pitchFamily="2" charset="2"/>
                        <a:buChar char="§"/>
                      </a:pPr>
                      <a:r>
                        <a:rPr lang="en-US" sz="1200">
                          <a:solidFill>
                            <a:schemeClr val="bg1"/>
                          </a:solidFill>
                        </a:rPr>
                        <a:t>North America (n = 69)</a:t>
                      </a:r>
                    </a:p>
                    <a:p>
                      <a:pPr marL="171450" indent="-171450">
                        <a:buFont typeface="Wingdings" panose="05000000000000000000" pitchFamily="2" charset="2"/>
                        <a:buChar char="§"/>
                      </a:pPr>
                      <a:r>
                        <a:rPr lang="en-US" sz="1200">
                          <a:solidFill>
                            <a:schemeClr val="bg1"/>
                          </a:solidFill>
                        </a:rPr>
                        <a:t>Europe (n = 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endParaRPr lang="en-US" sz="12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endParaRPr lang="en-US" sz="1200">
                        <a:solidFill>
                          <a:schemeClr val="bg1"/>
                        </a:solidFill>
                      </a:endParaRPr>
                    </a:p>
                    <a:p>
                      <a:pPr algn="ctr"/>
                      <a:r>
                        <a:rPr lang="en-US" sz="1200">
                          <a:solidFill>
                            <a:schemeClr val="bg1"/>
                          </a:solidFill>
                        </a:rPr>
                        <a:t>39.1</a:t>
                      </a:r>
                    </a:p>
                    <a:p>
                      <a:pPr algn="ctr"/>
                      <a:r>
                        <a:rPr lang="en-US" sz="1200">
                          <a:solidFill>
                            <a:schemeClr val="bg1"/>
                          </a:solidFill>
                        </a:rPr>
                        <a:t>33.3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endParaRPr lang="en-US" sz="1200">
                        <a:solidFill>
                          <a:schemeClr val="bg1"/>
                        </a:solidFill>
                      </a:endParaRPr>
                    </a:p>
                    <a:p>
                      <a:pPr algn="ctr"/>
                      <a:r>
                        <a:rPr lang="en-US" sz="1200">
                          <a:solidFill>
                            <a:schemeClr val="bg1"/>
                          </a:solidFill>
                        </a:rPr>
                        <a:t>27.6-51.6</a:t>
                      </a:r>
                    </a:p>
                    <a:p>
                      <a:pPr algn="ctr"/>
                      <a:r>
                        <a:rPr lang="en-US" sz="1200">
                          <a:solidFill>
                            <a:schemeClr val="bg1"/>
                          </a:solidFill>
                        </a:rPr>
                        <a:t>11.8-61.6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28911813"/>
                  </a:ext>
                </a:extLst>
              </a:tr>
            </a:tbl>
          </a:graphicData>
        </a:graphic>
      </p:graphicFrame>
      <p:sp>
        <p:nvSpPr>
          <p:cNvPr id="80" name="Rectangle 79">
            <a:extLst>
              <a:ext uri="{FF2B5EF4-FFF2-40B4-BE49-F238E27FC236}">
                <a16:creationId xmlns:a16="http://schemas.microsoft.com/office/drawing/2014/main" id="{9AAC3DAD-5BFD-73E4-50D6-FB775DE68C5F}"/>
              </a:ext>
            </a:extLst>
          </p:cNvPr>
          <p:cNvSpPr/>
          <p:nvPr/>
        </p:nvSpPr>
        <p:spPr bwMode="auto">
          <a:xfrm>
            <a:off x="8820464" y="2316739"/>
            <a:ext cx="575208" cy="2913901"/>
          </a:xfrm>
          <a:prstGeom prst="rect">
            <a:avLst/>
          </a:prstGeom>
          <a:solidFill>
            <a:schemeClr val="accent1">
              <a:alpha val="20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05197480-7E15-FA78-D080-54E5B6356C8F}"/>
              </a:ext>
            </a:extLst>
          </p:cNvPr>
          <p:cNvSpPr>
            <a:spLocks noGrp="1"/>
          </p:cNvSpPr>
          <p:nvPr>
            <p:ph type="title"/>
          </p:nvPr>
        </p:nvSpPr>
        <p:spPr/>
        <p:txBody>
          <a:bodyPr/>
          <a:lstStyle/>
          <a:p>
            <a:r>
              <a:rPr lang="en-US"/>
              <a:t>MOUNTAINEER: Efficacy With Tucatinib + Trastuzumab</a:t>
            </a:r>
          </a:p>
        </p:txBody>
      </p:sp>
      <p:graphicFrame>
        <p:nvGraphicFramePr>
          <p:cNvPr id="5" name="Group 32">
            <a:extLst>
              <a:ext uri="{FF2B5EF4-FFF2-40B4-BE49-F238E27FC236}">
                <a16:creationId xmlns:a16="http://schemas.microsoft.com/office/drawing/2014/main" id="{2E34BD4A-E288-AE2F-5D27-70D53DA5EC56}"/>
              </a:ext>
            </a:extLst>
          </p:cNvPr>
          <p:cNvGraphicFramePr>
            <a:graphicFrameLocks noGrp="1"/>
          </p:cNvGraphicFramePr>
          <p:nvPr>
            <p:extLst>
              <p:ext uri="{D42A27DB-BD31-4B8C-83A1-F6EECF244321}">
                <p14:modId xmlns:p14="http://schemas.microsoft.com/office/powerpoint/2010/main" val="3904933267"/>
              </p:ext>
            </p:extLst>
          </p:nvPr>
        </p:nvGraphicFramePr>
        <p:xfrm>
          <a:off x="495300" y="1600200"/>
          <a:ext cx="5399622" cy="3794798"/>
        </p:xfrm>
        <a:graphic>
          <a:graphicData uri="http://schemas.openxmlformats.org/drawingml/2006/table">
            <a:tbl>
              <a:tblPr/>
              <a:tblGrid>
                <a:gridCol w="1630955">
                  <a:extLst>
                    <a:ext uri="{9D8B030D-6E8A-4147-A177-3AD203B41FA5}">
                      <a16:colId xmlns:a16="http://schemas.microsoft.com/office/drawing/2014/main" val="20000"/>
                    </a:ext>
                  </a:extLst>
                </a:gridCol>
                <a:gridCol w="1399143">
                  <a:extLst>
                    <a:ext uri="{9D8B030D-6E8A-4147-A177-3AD203B41FA5}">
                      <a16:colId xmlns:a16="http://schemas.microsoft.com/office/drawing/2014/main" val="20001"/>
                    </a:ext>
                  </a:extLst>
                </a:gridCol>
                <a:gridCol w="1132753">
                  <a:extLst>
                    <a:ext uri="{9D8B030D-6E8A-4147-A177-3AD203B41FA5}">
                      <a16:colId xmlns:a16="http://schemas.microsoft.com/office/drawing/2014/main" val="1515657401"/>
                    </a:ext>
                  </a:extLst>
                </a:gridCol>
                <a:gridCol w="1236771">
                  <a:extLst>
                    <a:ext uri="{9D8B030D-6E8A-4147-A177-3AD203B41FA5}">
                      <a16:colId xmlns:a16="http://schemas.microsoft.com/office/drawing/2014/main" val="3951811645"/>
                    </a:ext>
                  </a:extLst>
                </a:gridCol>
              </a:tblGrid>
              <a:tr h="770450">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Response (BICR)</a:t>
                      </a:r>
                    </a:p>
                  </a:txBody>
                  <a:tcPr marL="121881" marR="121881" marT="45728" marB="4572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1" i="0" u="none" strike="noStrike" cap="none" normalizeH="0" baseline="0" dirty="0">
                          <a:ln>
                            <a:noFill/>
                          </a:ln>
                          <a:solidFill>
                            <a:schemeClr val="tx1"/>
                          </a:solidFill>
                          <a:effectLst/>
                          <a:latin typeface="Calibri" panose="020F0502020204030204" pitchFamily="34" charset="0"/>
                        </a:rPr>
                        <a:t>Tuc + </a:t>
                      </a:r>
                      <a:r>
                        <a:rPr kumimoji="0" lang="en-US" sz="1600" b="1" i="0" u="none" strike="noStrike" cap="none" normalizeH="0" baseline="0" dirty="0" err="1">
                          <a:ln>
                            <a:noFill/>
                          </a:ln>
                          <a:solidFill>
                            <a:schemeClr val="tx1"/>
                          </a:solidFill>
                          <a:effectLst/>
                          <a:latin typeface="Calibri" panose="020F0502020204030204" pitchFamily="34" charset="0"/>
                        </a:rPr>
                        <a:t>Tras</a:t>
                      </a:r>
                      <a:br>
                        <a:rPr kumimoji="0" lang="en-US" sz="1600" b="1" i="0" u="none" strike="noStrike" cap="none" normalizeH="0" baseline="0" dirty="0">
                          <a:ln>
                            <a:noFill/>
                          </a:ln>
                          <a:solidFill>
                            <a:schemeClr val="tx1"/>
                          </a:solidFill>
                          <a:effectLst/>
                          <a:latin typeface="Calibri" panose="020F0502020204030204" pitchFamily="34" charset="0"/>
                        </a:rPr>
                      </a:br>
                      <a:r>
                        <a:rPr kumimoji="0" lang="en-US" sz="1600" b="1" i="0" u="none" strike="noStrike" cap="none" normalizeH="0" baseline="0" dirty="0">
                          <a:ln>
                            <a:noFill/>
                          </a:ln>
                          <a:solidFill>
                            <a:schemeClr val="tx1"/>
                          </a:solidFill>
                          <a:effectLst/>
                          <a:latin typeface="Calibri" panose="020F0502020204030204" pitchFamily="34" charset="0"/>
                        </a:rPr>
                        <a:t>Cohorts A + B</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1" i="0" u="none" strike="noStrike" cap="none" normalizeH="0" baseline="0" dirty="0">
                          <a:ln>
                            <a:noFill/>
                          </a:ln>
                          <a:solidFill>
                            <a:schemeClr val="tx1"/>
                          </a:solidFill>
                          <a:effectLst/>
                          <a:latin typeface="Calibri" panose="020F0502020204030204" pitchFamily="34" charset="0"/>
                        </a:rPr>
                        <a:t>(N = 84)</a:t>
                      </a:r>
                    </a:p>
                  </a:txBody>
                  <a:tcPr marL="121881" marR="121881" marT="45728" marB="4572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1" i="0" u="none" strike="noStrike" cap="none" normalizeH="0" baseline="0" dirty="0">
                          <a:ln>
                            <a:noFill/>
                          </a:ln>
                          <a:solidFill>
                            <a:schemeClr val="tx1"/>
                          </a:solidFill>
                          <a:effectLst/>
                          <a:latin typeface="Calibri" panose="020F0502020204030204" pitchFamily="34" charset="0"/>
                        </a:rPr>
                        <a:t>Tuc Alone</a:t>
                      </a:r>
                      <a:br>
                        <a:rPr kumimoji="0" lang="en-US" sz="1600" b="1" i="0" u="none" strike="noStrike" cap="none" normalizeH="0" baseline="0" dirty="0">
                          <a:ln>
                            <a:noFill/>
                          </a:ln>
                          <a:solidFill>
                            <a:schemeClr val="tx1"/>
                          </a:solidFill>
                          <a:effectLst/>
                          <a:latin typeface="Calibri" panose="020F0502020204030204" pitchFamily="34" charset="0"/>
                        </a:rPr>
                      </a:br>
                      <a:r>
                        <a:rPr kumimoji="0" lang="en-US" sz="1600" b="1" i="0" u="none" strike="noStrike" cap="none" normalizeH="0" baseline="0" dirty="0">
                          <a:ln>
                            <a:noFill/>
                          </a:ln>
                          <a:solidFill>
                            <a:schemeClr val="tx1"/>
                          </a:solidFill>
                          <a:effectLst/>
                          <a:latin typeface="Calibri" panose="020F0502020204030204" pitchFamily="34" charset="0"/>
                        </a:rPr>
                        <a:t>Cohort C</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1" i="0" u="none" strike="noStrike" cap="none" normalizeH="0" baseline="0" dirty="0">
                          <a:ln>
                            <a:noFill/>
                          </a:ln>
                          <a:solidFill>
                            <a:schemeClr val="tx1"/>
                          </a:solidFill>
                          <a:effectLst/>
                          <a:latin typeface="Calibri" panose="020F0502020204030204" pitchFamily="34" charset="0"/>
                        </a:rPr>
                        <a:t>(N = 30)</a:t>
                      </a:r>
                    </a:p>
                  </a:txBody>
                  <a:tcPr marL="121881" marR="121881" marT="45728" marB="4572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1" i="0" u="none" strike="noStrike" cap="none" normalizeH="0" baseline="0" dirty="0">
                          <a:ln>
                            <a:noFill/>
                          </a:ln>
                          <a:solidFill>
                            <a:schemeClr val="tx1"/>
                          </a:solidFill>
                          <a:effectLst/>
                          <a:latin typeface="Calibri" panose="020F0502020204030204" pitchFamily="34" charset="0"/>
                        </a:rPr>
                        <a:t>Tuc + </a:t>
                      </a:r>
                      <a:r>
                        <a:rPr kumimoji="0" lang="en-US" sz="1600" b="1" i="0" u="none" strike="noStrike" cap="none" normalizeH="0" baseline="0" dirty="0" err="1">
                          <a:ln>
                            <a:noFill/>
                          </a:ln>
                          <a:solidFill>
                            <a:schemeClr val="tx1"/>
                          </a:solidFill>
                          <a:effectLst/>
                          <a:latin typeface="Calibri" panose="020F0502020204030204" pitchFamily="34" charset="0"/>
                        </a:rPr>
                        <a:t>Tras</a:t>
                      </a:r>
                      <a:br>
                        <a:rPr kumimoji="0" lang="en-US" sz="1600" b="1" i="0" u="none" strike="noStrike" cap="none" normalizeH="0" baseline="0" dirty="0">
                          <a:ln>
                            <a:noFill/>
                          </a:ln>
                          <a:solidFill>
                            <a:schemeClr val="tx1"/>
                          </a:solidFill>
                          <a:effectLst/>
                          <a:latin typeface="Calibri" panose="020F0502020204030204" pitchFamily="34" charset="0"/>
                        </a:rPr>
                      </a:br>
                      <a:r>
                        <a:rPr kumimoji="0" lang="en-US" sz="1600" b="1" i="0" u="none" strike="noStrike" cap="none" normalizeH="0" baseline="0" dirty="0">
                          <a:ln>
                            <a:noFill/>
                          </a:ln>
                          <a:solidFill>
                            <a:schemeClr val="tx1"/>
                          </a:solidFill>
                          <a:effectLst/>
                          <a:latin typeface="Calibri" panose="020F0502020204030204" pitchFamily="34" charset="0"/>
                        </a:rPr>
                        <a:t>Post Crossover</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1" i="0" u="none" strike="noStrike" cap="none" normalizeH="0" baseline="0" dirty="0">
                          <a:ln>
                            <a:noFill/>
                          </a:ln>
                          <a:solidFill>
                            <a:schemeClr val="tx1"/>
                          </a:solidFill>
                          <a:effectLst/>
                          <a:latin typeface="Calibri" panose="020F0502020204030204" pitchFamily="34" charset="0"/>
                        </a:rPr>
                        <a:t>(N = 28)</a:t>
                      </a:r>
                    </a:p>
                  </a:txBody>
                  <a:tcPr marL="121881" marR="121881" marT="45728" marB="4572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129875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Best response, n (%)</a:t>
                      </a:r>
                    </a:p>
                    <a:p>
                      <a:pPr marL="285750" marR="0" lvl="0" indent="-166688"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CR</a:t>
                      </a:r>
                    </a:p>
                    <a:p>
                      <a:pPr marL="285750" marR="0" lvl="0" indent="-166688"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PR</a:t>
                      </a:r>
                    </a:p>
                    <a:p>
                      <a:pPr marL="285750" marR="0" lvl="0" indent="-166688"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SD</a:t>
                      </a:r>
                    </a:p>
                    <a:p>
                      <a:pPr marL="285750" marR="0" lvl="0" indent="-166688"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PD</a:t>
                      </a:r>
                    </a:p>
                    <a:p>
                      <a:pPr marL="285750" marR="0" lvl="0" indent="-166688"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NA</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 (3.6)</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29 (34.5)</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28 (33.3)</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22 (26.2)</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2 (2.4)</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 (3.3)</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23 (76.7)</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 (13.3)</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 (6.7)</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0</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5 (17.9)</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18 (64.3)</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5 (17.9)</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594350">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0" i="0" u="none" strike="noStrike" cap="none" normalizeH="0" baseline="0">
                          <a:ln>
                            <a:noFill/>
                          </a:ln>
                          <a:solidFill>
                            <a:schemeClr val="bg2">
                              <a:lumMod val="10000"/>
                            </a:schemeClr>
                          </a:solidFill>
                          <a:effectLst/>
                          <a:latin typeface="Calibri" panose="020F0502020204030204" pitchFamily="34" charset="0"/>
                        </a:rPr>
                        <a:t>Confirmed ORR, % (95% CI)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38.1 </a:t>
                      </a:r>
                      <a:br>
                        <a:rPr kumimoji="0" lang="en-US" sz="1600" b="0" i="0" u="none" strike="noStrike" cap="none" normalizeH="0" baseline="0">
                          <a:ln>
                            <a:noFill/>
                          </a:ln>
                          <a:solidFill>
                            <a:schemeClr val="bg2">
                              <a:lumMod val="10000"/>
                            </a:schemeClr>
                          </a:solidFill>
                          <a:effectLst/>
                          <a:latin typeface="Calibri" panose="020F0502020204030204" pitchFamily="34" charset="0"/>
                        </a:rPr>
                      </a:br>
                      <a:r>
                        <a:rPr kumimoji="0" lang="en-US" sz="1600" b="0" i="0" u="none" strike="noStrike" cap="none" normalizeH="0" baseline="0">
                          <a:ln>
                            <a:noFill/>
                          </a:ln>
                          <a:solidFill>
                            <a:schemeClr val="bg2">
                              <a:lumMod val="10000"/>
                            </a:schemeClr>
                          </a:solidFill>
                          <a:effectLst/>
                          <a:latin typeface="Calibri" panose="020F0502020204030204" pitchFamily="34" charset="0"/>
                        </a:rPr>
                        <a:t>(27.7-49.3)</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3.3 </a:t>
                      </a:r>
                      <a:br>
                        <a:rPr kumimoji="0" lang="en-US" sz="1600" b="0" i="0" u="none" strike="noStrike" cap="none" normalizeH="0" baseline="0">
                          <a:ln>
                            <a:noFill/>
                          </a:ln>
                          <a:solidFill>
                            <a:schemeClr val="bg2">
                              <a:lumMod val="10000"/>
                            </a:schemeClr>
                          </a:solidFill>
                          <a:effectLst/>
                          <a:latin typeface="Calibri" panose="020F0502020204030204" pitchFamily="34" charset="0"/>
                        </a:rPr>
                      </a:br>
                      <a:r>
                        <a:rPr kumimoji="0" lang="en-US" sz="1600" b="0" i="0" u="none" strike="noStrike" cap="none" normalizeH="0" baseline="0">
                          <a:ln>
                            <a:noFill/>
                          </a:ln>
                          <a:solidFill>
                            <a:schemeClr val="bg2">
                              <a:lumMod val="10000"/>
                            </a:schemeClr>
                          </a:solidFill>
                          <a:effectLst/>
                          <a:latin typeface="Calibri" panose="020F0502020204030204" pitchFamily="34" charset="0"/>
                        </a:rPr>
                        <a:t>(0.1-17.2)</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17.9 </a:t>
                      </a:r>
                      <a:br>
                        <a:rPr kumimoji="0" lang="en-US" sz="1600" b="0" i="0" u="none" strike="noStrike" cap="none" normalizeH="0" baseline="0">
                          <a:ln>
                            <a:noFill/>
                          </a:ln>
                          <a:solidFill>
                            <a:schemeClr val="bg2">
                              <a:lumMod val="10000"/>
                            </a:schemeClr>
                          </a:solidFill>
                          <a:effectLst/>
                          <a:latin typeface="Calibri" panose="020F0502020204030204" pitchFamily="34" charset="0"/>
                        </a:rPr>
                      </a:br>
                      <a:r>
                        <a:rPr kumimoji="0" lang="en-US" sz="1600" b="0" i="0" u="none" strike="noStrike" cap="none" normalizeH="0" baseline="0">
                          <a:ln>
                            <a:noFill/>
                          </a:ln>
                          <a:solidFill>
                            <a:schemeClr val="bg2">
                              <a:lumMod val="10000"/>
                            </a:schemeClr>
                          </a:solidFill>
                          <a:effectLst/>
                          <a:latin typeface="Calibri" panose="020F0502020204030204" pitchFamily="34" charset="0"/>
                        </a:rPr>
                        <a:t>(6.1-36.9)</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242149">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DCR, n (%)</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0"/>
                        </a:spcBef>
                        <a:spcAft>
                          <a:spcPct val="2500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60 (71.4)</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0"/>
                        </a:spcBef>
                        <a:spcAft>
                          <a:spcPct val="2500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24 (80.0)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23 (82.1)</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ACDF1BC6-C699-CFAF-317D-321E61D4B13F}"/>
              </a:ext>
            </a:extLst>
          </p:cNvPr>
          <p:cNvSpPr txBox="1"/>
          <p:nvPr/>
        </p:nvSpPr>
        <p:spPr bwMode="auto">
          <a:xfrm>
            <a:off x="6141720" y="1495826"/>
            <a:ext cx="52918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Responses to Tucatinib + Trastuzumab by Subgroup</a:t>
            </a:r>
          </a:p>
        </p:txBody>
      </p:sp>
      <p:grpSp>
        <p:nvGrpSpPr>
          <p:cNvPr id="10" name="Group 9">
            <a:extLst>
              <a:ext uri="{FF2B5EF4-FFF2-40B4-BE49-F238E27FC236}">
                <a16:creationId xmlns:a16="http://schemas.microsoft.com/office/drawing/2014/main" id="{3F295A3C-95FF-C975-680A-6A616845CC4B}"/>
              </a:ext>
            </a:extLst>
          </p:cNvPr>
          <p:cNvGrpSpPr/>
          <p:nvPr/>
        </p:nvGrpSpPr>
        <p:grpSpPr>
          <a:xfrm>
            <a:off x="7947536" y="5294522"/>
            <a:ext cx="3023871" cy="307585"/>
            <a:chOff x="7702214" y="5439947"/>
            <a:chExt cx="3023871" cy="307585"/>
          </a:xfrm>
        </p:grpSpPr>
        <p:sp>
          <p:nvSpPr>
            <p:cNvPr id="13" name="TextBox 12">
              <a:extLst>
                <a:ext uri="{FF2B5EF4-FFF2-40B4-BE49-F238E27FC236}">
                  <a16:creationId xmlns:a16="http://schemas.microsoft.com/office/drawing/2014/main" id="{5616DFBF-742D-21E2-DC94-3E35901C46ED}"/>
                </a:ext>
              </a:extLst>
            </p:cNvPr>
            <p:cNvSpPr txBox="1"/>
            <p:nvPr/>
          </p:nvSpPr>
          <p:spPr bwMode="auto">
            <a:xfrm>
              <a:off x="9251571" y="5439947"/>
              <a:ext cx="367408" cy="30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14" name="TextBox 13">
              <a:extLst>
                <a:ext uri="{FF2B5EF4-FFF2-40B4-BE49-F238E27FC236}">
                  <a16:creationId xmlns:a16="http://schemas.microsoft.com/office/drawing/2014/main" id="{4DBA788D-C936-EE9C-C7C0-F958D6734307}"/>
                </a:ext>
              </a:extLst>
            </p:cNvPr>
            <p:cNvSpPr txBox="1"/>
            <p:nvPr/>
          </p:nvSpPr>
          <p:spPr bwMode="auto">
            <a:xfrm>
              <a:off x="8715198" y="5439947"/>
              <a:ext cx="367408" cy="30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15" name="TextBox 14">
              <a:extLst>
                <a:ext uri="{FF2B5EF4-FFF2-40B4-BE49-F238E27FC236}">
                  <a16:creationId xmlns:a16="http://schemas.microsoft.com/office/drawing/2014/main" id="{635AB739-06BF-6204-3A95-A0B124032028}"/>
                </a:ext>
              </a:extLst>
            </p:cNvPr>
            <p:cNvSpPr txBox="1"/>
            <p:nvPr/>
          </p:nvSpPr>
          <p:spPr bwMode="auto">
            <a:xfrm>
              <a:off x="8186475" y="5439947"/>
              <a:ext cx="367408" cy="30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16" name="TextBox 15">
              <a:extLst>
                <a:ext uri="{FF2B5EF4-FFF2-40B4-BE49-F238E27FC236}">
                  <a16:creationId xmlns:a16="http://schemas.microsoft.com/office/drawing/2014/main" id="{44C6DA9D-4C92-D909-C028-5B9E713141AD}"/>
                </a:ext>
              </a:extLst>
            </p:cNvPr>
            <p:cNvSpPr txBox="1"/>
            <p:nvPr/>
          </p:nvSpPr>
          <p:spPr bwMode="auto">
            <a:xfrm>
              <a:off x="7702214" y="5439947"/>
              <a:ext cx="276037" cy="30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7" name="TextBox 16">
              <a:extLst>
                <a:ext uri="{FF2B5EF4-FFF2-40B4-BE49-F238E27FC236}">
                  <a16:creationId xmlns:a16="http://schemas.microsoft.com/office/drawing/2014/main" id="{E085A1F9-B191-83A3-67F5-940B3FB5656E}"/>
                </a:ext>
              </a:extLst>
            </p:cNvPr>
            <p:cNvSpPr txBox="1"/>
            <p:nvPr/>
          </p:nvSpPr>
          <p:spPr bwMode="auto">
            <a:xfrm>
              <a:off x="9779478" y="5439947"/>
              <a:ext cx="367408" cy="30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18" name="TextBox 17">
              <a:extLst>
                <a:ext uri="{FF2B5EF4-FFF2-40B4-BE49-F238E27FC236}">
                  <a16:creationId xmlns:a16="http://schemas.microsoft.com/office/drawing/2014/main" id="{2CADBC0F-8A2A-58BC-C6E4-56F60F17BCC6}"/>
                </a:ext>
              </a:extLst>
            </p:cNvPr>
            <p:cNvSpPr txBox="1"/>
            <p:nvPr/>
          </p:nvSpPr>
          <p:spPr bwMode="auto">
            <a:xfrm>
              <a:off x="10267306" y="5439947"/>
              <a:ext cx="458779" cy="30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100</a:t>
              </a:r>
            </a:p>
          </p:txBody>
        </p:sp>
      </p:grpSp>
      <p:sp>
        <p:nvSpPr>
          <p:cNvPr id="4" name="TextBox 3">
            <a:extLst>
              <a:ext uri="{FF2B5EF4-FFF2-40B4-BE49-F238E27FC236}">
                <a16:creationId xmlns:a16="http://schemas.microsoft.com/office/drawing/2014/main" id="{F2A835A3-51D4-AC4E-F72E-116632E46CBB}"/>
              </a:ext>
            </a:extLst>
          </p:cNvPr>
          <p:cNvSpPr txBox="1"/>
          <p:nvPr/>
        </p:nvSpPr>
        <p:spPr bwMode="auto">
          <a:xfrm>
            <a:off x="8620030" y="5518493"/>
            <a:ext cx="1615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Confirmed ORR (%)</a:t>
            </a:r>
          </a:p>
        </p:txBody>
      </p:sp>
      <p:cxnSp>
        <p:nvCxnSpPr>
          <p:cNvPr id="20" name="Straight Connector 19">
            <a:extLst>
              <a:ext uri="{FF2B5EF4-FFF2-40B4-BE49-F238E27FC236}">
                <a16:creationId xmlns:a16="http://schemas.microsoft.com/office/drawing/2014/main" id="{D40D4CC4-E332-F2C1-2804-279E38BAF42C}"/>
              </a:ext>
            </a:extLst>
          </p:cNvPr>
          <p:cNvCxnSpPr>
            <a:stCxn id="16" idx="0"/>
            <a:endCxn id="18" idx="0"/>
          </p:cNvCxnSpPr>
          <p:nvPr/>
        </p:nvCxnSpPr>
        <p:spPr bwMode="auto">
          <a:xfrm>
            <a:off x="8085555" y="5294522"/>
            <a:ext cx="2656463" cy="0"/>
          </a:xfrm>
          <a:prstGeom prst="line">
            <a:avLst/>
          </a:prstGeom>
          <a:noFill/>
          <a:ln w="28575" cap="flat" cmpd="sng" algn="ctr">
            <a:solidFill>
              <a:schemeClr val="bg1"/>
            </a:solidFill>
            <a:prstDash val="solid"/>
            <a:round/>
            <a:headEnd type="none" w="med" len="med"/>
            <a:tailEnd type="none" w="med" len="med"/>
          </a:ln>
          <a:effectLst/>
        </p:spPr>
      </p:cxnSp>
      <p:grpSp>
        <p:nvGrpSpPr>
          <p:cNvPr id="28" name="Group 27">
            <a:extLst>
              <a:ext uri="{FF2B5EF4-FFF2-40B4-BE49-F238E27FC236}">
                <a16:creationId xmlns:a16="http://schemas.microsoft.com/office/drawing/2014/main" id="{2E74BFAC-F488-1AE2-9CFC-99684740FE2A}"/>
              </a:ext>
            </a:extLst>
          </p:cNvPr>
          <p:cNvGrpSpPr/>
          <p:nvPr/>
        </p:nvGrpSpPr>
        <p:grpSpPr>
          <a:xfrm>
            <a:off x="8085554" y="5281822"/>
            <a:ext cx="2652897" cy="76088"/>
            <a:chOff x="7840232" y="4936067"/>
            <a:chExt cx="2652897" cy="592666"/>
          </a:xfrm>
        </p:grpSpPr>
        <p:cxnSp>
          <p:nvCxnSpPr>
            <p:cNvPr id="22" name="Straight Connector 21">
              <a:extLst>
                <a:ext uri="{FF2B5EF4-FFF2-40B4-BE49-F238E27FC236}">
                  <a16:creationId xmlns:a16="http://schemas.microsoft.com/office/drawing/2014/main" id="{4EA1A7BE-55F1-D397-E00A-27FF240F7727}"/>
                </a:ext>
              </a:extLst>
            </p:cNvPr>
            <p:cNvCxnSpPr>
              <a:cxnSpLocks/>
            </p:cNvCxnSpPr>
            <p:nvPr/>
          </p:nvCxnSpPr>
          <p:spPr bwMode="auto">
            <a:xfrm>
              <a:off x="7840232" y="4936067"/>
              <a:ext cx="0" cy="592666"/>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8A1B3A8B-40B6-CF16-6D98-84F8D5D9E076}"/>
                </a:ext>
              </a:extLst>
            </p:cNvPr>
            <p:cNvCxnSpPr>
              <a:cxnSpLocks/>
            </p:cNvCxnSpPr>
            <p:nvPr/>
          </p:nvCxnSpPr>
          <p:spPr bwMode="auto">
            <a:xfrm>
              <a:off x="8370179" y="4936067"/>
              <a:ext cx="0" cy="592666"/>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56C20F25-6AEF-4086-3E07-0136330FA9BA}"/>
                </a:ext>
              </a:extLst>
            </p:cNvPr>
            <p:cNvCxnSpPr>
              <a:cxnSpLocks/>
            </p:cNvCxnSpPr>
            <p:nvPr/>
          </p:nvCxnSpPr>
          <p:spPr bwMode="auto">
            <a:xfrm>
              <a:off x="8898902" y="4936067"/>
              <a:ext cx="0" cy="592666"/>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C0D37D47-03DD-EF08-D9C5-E674AA4F6F60}"/>
                </a:ext>
              </a:extLst>
            </p:cNvPr>
            <p:cNvCxnSpPr>
              <a:cxnSpLocks/>
            </p:cNvCxnSpPr>
            <p:nvPr/>
          </p:nvCxnSpPr>
          <p:spPr bwMode="auto">
            <a:xfrm>
              <a:off x="9428849" y="4936067"/>
              <a:ext cx="0" cy="592666"/>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E3D477BA-EA27-AA9D-499F-99E3A305B527}"/>
                </a:ext>
              </a:extLst>
            </p:cNvPr>
            <p:cNvCxnSpPr>
              <a:cxnSpLocks/>
            </p:cNvCxnSpPr>
            <p:nvPr/>
          </p:nvCxnSpPr>
          <p:spPr bwMode="auto">
            <a:xfrm>
              <a:off x="9963182" y="4936067"/>
              <a:ext cx="0" cy="592666"/>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DE261C69-B519-64E1-88EF-C23523F8296F}"/>
                </a:ext>
              </a:extLst>
            </p:cNvPr>
            <p:cNvCxnSpPr>
              <a:cxnSpLocks/>
            </p:cNvCxnSpPr>
            <p:nvPr/>
          </p:nvCxnSpPr>
          <p:spPr bwMode="auto">
            <a:xfrm>
              <a:off x="10493129" y="4936067"/>
              <a:ext cx="0" cy="592666"/>
            </a:xfrm>
            <a:prstGeom prst="line">
              <a:avLst/>
            </a:prstGeom>
            <a:noFill/>
            <a:ln w="28575" cap="flat" cmpd="sng" algn="ctr">
              <a:solidFill>
                <a:schemeClr val="bg1"/>
              </a:solidFill>
              <a:prstDash val="solid"/>
              <a:round/>
              <a:headEnd type="none" w="med" len="med"/>
              <a:tailEnd type="none" w="med" len="med"/>
            </a:ln>
            <a:effectLst/>
          </p:spPr>
        </p:cxnSp>
      </p:grpSp>
      <p:sp>
        <p:nvSpPr>
          <p:cNvPr id="7" name="TextBox 6">
            <a:extLst>
              <a:ext uri="{FF2B5EF4-FFF2-40B4-BE49-F238E27FC236}">
                <a16:creationId xmlns:a16="http://schemas.microsoft.com/office/drawing/2014/main" id="{51887942-6B45-3AA6-DD3D-9FF9518B8A7E}"/>
              </a:ext>
            </a:extLst>
          </p:cNvPr>
          <p:cNvSpPr txBox="1"/>
          <p:nvPr/>
        </p:nvSpPr>
        <p:spPr>
          <a:xfrm>
            <a:off x="409227" y="6365070"/>
            <a:ext cx="5675756" cy="276999"/>
          </a:xfrm>
          <a:prstGeom prst="rect">
            <a:avLst/>
          </a:prstGeom>
          <a:noFill/>
        </p:spPr>
        <p:txBody>
          <a:bodyPr wrap="square" rtlCol="0">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da-DK"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Strickler. </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Lancet Oncol. 2023;24:496.</a:t>
            </a:r>
            <a:endParaRPr kumimoji="0" lang="pt-BR"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endParaRPr>
          </a:p>
        </p:txBody>
      </p:sp>
      <p:cxnSp>
        <p:nvCxnSpPr>
          <p:cNvPr id="29" name="Straight Connector 28">
            <a:extLst>
              <a:ext uri="{FF2B5EF4-FFF2-40B4-BE49-F238E27FC236}">
                <a16:creationId xmlns:a16="http://schemas.microsoft.com/office/drawing/2014/main" id="{74144E14-D01B-C4BC-8D57-AB9210827930}"/>
              </a:ext>
            </a:extLst>
          </p:cNvPr>
          <p:cNvCxnSpPr/>
          <p:nvPr/>
        </p:nvCxnSpPr>
        <p:spPr bwMode="auto">
          <a:xfrm flipH="1">
            <a:off x="9094246" y="1901979"/>
            <a:ext cx="0" cy="3383280"/>
          </a:xfrm>
          <a:prstGeom prst="line">
            <a:avLst/>
          </a:prstGeom>
          <a:noFill/>
          <a:ln w="28575" cap="flat" cmpd="sng" algn="ctr">
            <a:solidFill>
              <a:schemeClr val="bg1"/>
            </a:solidFill>
            <a:prstDash val="sysDash"/>
            <a:round/>
            <a:headEnd type="none" w="med" len="med"/>
            <a:tailEnd type="none" w="med" len="med"/>
          </a:ln>
          <a:effectLst/>
        </p:spPr>
      </p:cxnSp>
      <p:grpSp>
        <p:nvGrpSpPr>
          <p:cNvPr id="34" name="Group 33">
            <a:extLst>
              <a:ext uri="{FF2B5EF4-FFF2-40B4-BE49-F238E27FC236}">
                <a16:creationId xmlns:a16="http://schemas.microsoft.com/office/drawing/2014/main" id="{C068C6BF-987D-379F-9191-E341C3B27381}"/>
              </a:ext>
            </a:extLst>
          </p:cNvPr>
          <p:cNvGrpSpPr/>
          <p:nvPr/>
        </p:nvGrpSpPr>
        <p:grpSpPr>
          <a:xfrm>
            <a:off x="8407984" y="5006501"/>
            <a:ext cx="1311537" cy="139700"/>
            <a:chOff x="8186475" y="4453467"/>
            <a:chExt cx="1206436" cy="139700"/>
          </a:xfrm>
        </p:grpSpPr>
        <p:cxnSp>
          <p:nvCxnSpPr>
            <p:cNvPr id="30" name="Straight Connector 29">
              <a:extLst>
                <a:ext uri="{FF2B5EF4-FFF2-40B4-BE49-F238E27FC236}">
                  <a16:creationId xmlns:a16="http://schemas.microsoft.com/office/drawing/2014/main" id="{467FEF68-2BFC-54ED-D40B-6ACCE69DAE77}"/>
                </a:ext>
              </a:extLst>
            </p:cNvPr>
            <p:cNvCxnSpPr>
              <a:cxnSpLocks/>
            </p:cNvCxnSpPr>
            <p:nvPr/>
          </p:nvCxnSpPr>
          <p:spPr bwMode="auto">
            <a:xfrm>
              <a:off x="8186475" y="4453467"/>
              <a:ext cx="0" cy="13970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C974259C-CA04-8385-E5A2-91E12699D0E6}"/>
                </a:ext>
              </a:extLst>
            </p:cNvPr>
            <p:cNvCxnSpPr>
              <a:cxnSpLocks/>
            </p:cNvCxnSpPr>
            <p:nvPr/>
          </p:nvCxnSpPr>
          <p:spPr bwMode="auto">
            <a:xfrm>
              <a:off x="8186475" y="4523317"/>
              <a:ext cx="1206436"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39000C67-F908-8636-FDF9-E0BCFB10AEE6}"/>
                </a:ext>
              </a:extLst>
            </p:cNvPr>
            <p:cNvCxnSpPr>
              <a:cxnSpLocks/>
            </p:cNvCxnSpPr>
            <p:nvPr/>
          </p:nvCxnSpPr>
          <p:spPr bwMode="auto">
            <a:xfrm>
              <a:off x="9392119" y="4453467"/>
              <a:ext cx="0" cy="139700"/>
            </a:xfrm>
            <a:prstGeom prst="line">
              <a:avLst/>
            </a:prstGeom>
            <a:noFill/>
            <a:ln w="28575" cap="flat" cmpd="sng" algn="ctr">
              <a:solidFill>
                <a:schemeClr val="bg1"/>
              </a:solidFill>
              <a:prstDash val="solid"/>
              <a:round/>
              <a:headEnd type="none" w="med" len="med"/>
              <a:tailEnd type="none" w="med" len="med"/>
            </a:ln>
            <a:effectLst/>
          </p:spPr>
        </p:cxnSp>
      </p:grpSp>
      <p:grpSp>
        <p:nvGrpSpPr>
          <p:cNvPr id="35" name="Group 34">
            <a:extLst>
              <a:ext uri="{FF2B5EF4-FFF2-40B4-BE49-F238E27FC236}">
                <a16:creationId xmlns:a16="http://schemas.microsoft.com/office/drawing/2014/main" id="{3CE0310C-DC7D-5A5C-F95E-E31F5A658D94}"/>
              </a:ext>
            </a:extLst>
          </p:cNvPr>
          <p:cNvGrpSpPr/>
          <p:nvPr/>
        </p:nvGrpSpPr>
        <p:grpSpPr>
          <a:xfrm>
            <a:off x="8824171" y="4823844"/>
            <a:ext cx="631825" cy="139700"/>
            <a:chOff x="8186475" y="4453467"/>
            <a:chExt cx="1206436" cy="139700"/>
          </a:xfrm>
        </p:grpSpPr>
        <p:cxnSp>
          <p:nvCxnSpPr>
            <p:cNvPr id="36" name="Straight Connector 35">
              <a:extLst>
                <a:ext uri="{FF2B5EF4-FFF2-40B4-BE49-F238E27FC236}">
                  <a16:creationId xmlns:a16="http://schemas.microsoft.com/office/drawing/2014/main" id="{61E8EA7F-6CE4-63F0-95EF-3ABBF74A7FFE}"/>
                </a:ext>
              </a:extLst>
            </p:cNvPr>
            <p:cNvCxnSpPr>
              <a:cxnSpLocks/>
            </p:cNvCxnSpPr>
            <p:nvPr/>
          </p:nvCxnSpPr>
          <p:spPr bwMode="auto">
            <a:xfrm>
              <a:off x="8186475" y="4453467"/>
              <a:ext cx="0" cy="13970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7E7AE13A-CE4E-2631-78C8-501A6730383F}"/>
                </a:ext>
              </a:extLst>
            </p:cNvPr>
            <p:cNvCxnSpPr>
              <a:cxnSpLocks/>
            </p:cNvCxnSpPr>
            <p:nvPr/>
          </p:nvCxnSpPr>
          <p:spPr bwMode="auto">
            <a:xfrm>
              <a:off x="8186475" y="4523317"/>
              <a:ext cx="1206436"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B8A30755-3554-9E46-277E-95A07D509559}"/>
                </a:ext>
              </a:extLst>
            </p:cNvPr>
            <p:cNvCxnSpPr>
              <a:cxnSpLocks/>
            </p:cNvCxnSpPr>
            <p:nvPr/>
          </p:nvCxnSpPr>
          <p:spPr bwMode="auto">
            <a:xfrm>
              <a:off x="9392119" y="4453467"/>
              <a:ext cx="0" cy="139700"/>
            </a:xfrm>
            <a:prstGeom prst="line">
              <a:avLst/>
            </a:prstGeom>
            <a:noFill/>
            <a:ln w="28575" cap="flat" cmpd="sng" algn="ctr">
              <a:solidFill>
                <a:schemeClr val="bg1"/>
              </a:solidFill>
              <a:prstDash val="solid"/>
              <a:round/>
              <a:headEnd type="none" w="med" len="med"/>
              <a:tailEnd type="none" w="med" len="med"/>
            </a:ln>
            <a:effectLst/>
          </p:spPr>
        </p:cxnSp>
      </p:grpSp>
      <p:grpSp>
        <p:nvGrpSpPr>
          <p:cNvPr id="39" name="Group 38">
            <a:extLst>
              <a:ext uri="{FF2B5EF4-FFF2-40B4-BE49-F238E27FC236}">
                <a16:creationId xmlns:a16="http://schemas.microsoft.com/office/drawing/2014/main" id="{B50C6233-3F24-F3A6-EB25-4379B7BB2D15}"/>
              </a:ext>
            </a:extLst>
          </p:cNvPr>
          <p:cNvGrpSpPr/>
          <p:nvPr/>
        </p:nvGrpSpPr>
        <p:grpSpPr>
          <a:xfrm>
            <a:off x="8143774" y="4348729"/>
            <a:ext cx="1148710" cy="139700"/>
            <a:chOff x="8186475" y="4453467"/>
            <a:chExt cx="1206436" cy="139700"/>
          </a:xfrm>
        </p:grpSpPr>
        <p:cxnSp>
          <p:nvCxnSpPr>
            <p:cNvPr id="40" name="Straight Connector 39">
              <a:extLst>
                <a:ext uri="{FF2B5EF4-FFF2-40B4-BE49-F238E27FC236}">
                  <a16:creationId xmlns:a16="http://schemas.microsoft.com/office/drawing/2014/main" id="{EA7C146E-C254-8593-3474-3166CC8DEA77}"/>
                </a:ext>
              </a:extLst>
            </p:cNvPr>
            <p:cNvCxnSpPr>
              <a:cxnSpLocks/>
            </p:cNvCxnSpPr>
            <p:nvPr/>
          </p:nvCxnSpPr>
          <p:spPr bwMode="auto">
            <a:xfrm>
              <a:off x="8186475" y="4453467"/>
              <a:ext cx="0" cy="13970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45F366E3-B71A-AB7A-3062-C4DCB472C47D}"/>
                </a:ext>
              </a:extLst>
            </p:cNvPr>
            <p:cNvCxnSpPr>
              <a:cxnSpLocks/>
            </p:cNvCxnSpPr>
            <p:nvPr/>
          </p:nvCxnSpPr>
          <p:spPr bwMode="auto">
            <a:xfrm>
              <a:off x="8186475" y="4523317"/>
              <a:ext cx="1206436"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D54D0C69-4C76-1A6E-5D8B-78456E40FEDB}"/>
                </a:ext>
              </a:extLst>
            </p:cNvPr>
            <p:cNvCxnSpPr>
              <a:cxnSpLocks/>
            </p:cNvCxnSpPr>
            <p:nvPr/>
          </p:nvCxnSpPr>
          <p:spPr bwMode="auto">
            <a:xfrm>
              <a:off x="9392119" y="4453467"/>
              <a:ext cx="0" cy="139700"/>
            </a:xfrm>
            <a:prstGeom prst="line">
              <a:avLst/>
            </a:prstGeom>
            <a:noFill/>
            <a:ln w="28575" cap="flat" cmpd="sng" algn="ctr">
              <a:solidFill>
                <a:schemeClr val="bg1"/>
              </a:solidFill>
              <a:prstDash val="solid"/>
              <a:round/>
              <a:headEnd type="none" w="med" len="med"/>
              <a:tailEnd type="none" w="med" len="med"/>
            </a:ln>
            <a:effectLst/>
          </p:spPr>
        </p:cxnSp>
      </p:grpSp>
      <p:grpSp>
        <p:nvGrpSpPr>
          <p:cNvPr id="46" name="Group 45">
            <a:extLst>
              <a:ext uri="{FF2B5EF4-FFF2-40B4-BE49-F238E27FC236}">
                <a16:creationId xmlns:a16="http://schemas.microsoft.com/office/drawing/2014/main" id="{A0413083-D949-9FCB-AFC8-20AB4D23FC34}"/>
              </a:ext>
            </a:extLst>
          </p:cNvPr>
          <p:cNvGrpSpPr/>
          <p:nvPr/>
        </p:nvGrpSpPr>
        <p:grpSpPr>
          <a:xfrm>
            <a:off x="8903048" y="4194064"/>
            <a:ext cx="631826" cy="139700"/>
            <a:chOff x="8186475" y="4453467"/>
            <a:chExt cx="1206436" cy="139700"/>
          </a:xfrm>
        </p:grpSpPr>
        <p:cxnSp>
          <p:nvCxnSpPr>
            <p:cNvPr id="47" name="Straight Connector 46">
              <a:extLst>
                <a:ext uri="{FF2B5EF4-FFF2-40B4-BE49-F238E27FC236}">
                  <a16:creationId xmlns:a16="http://schemas.microsoft.com/office/drawing/2014/main" id="{5432AB5C-E6A0-9D06-2107-347A7AF5B86B}"/>
                </a:ext>
              </a:extLst>
            </p:cNvPr>
            <p:cNvCxnSpPr>
              <a:cxnSpLocks/>
            </p:cNvCxnSpPr>
            <p:nvPr/>
          </p:nvCxnSpPr>
          <p:spPr bwMode="auto">
            <a:xfrm>
              <a:off x="8186475" y="4453467"/>
              <a:ext cx="0" cy="139700"/>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5FF5510E-DE7F-4C93-0DE0-B5D8BEC3D8BA}"/>
                </a:ext>
              </a:extLst>
            </p:cNvPr>
            <p:cNvCxnSpPr>
              <a:cxnSpLocks/>
            </p:cNvCxnSpPr>
            <p:nvPr/>
          </p:nvCxnSpPr>
          <p:spPr bwMode="auto">
            <a:xfrm>
              <a:off x="8186475" y="4523317"/>
              <a:ext cx="1206436" cy="0"/>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59347930-E758-EF03-3C54-16D2F9653E57}"/>
                </a:ext>
              </a:extLst>
            </p:cNvPr>
            <p:cNvCxnSpPr>
              <a:cxnSpLocks/>
            </p:cNvCxnSpPr>
            <p:nvPr/>
          </p:nvCxnSpPr>
          <p:spPr bwMode="auto">
            <a:xfrm>
              <a:off x="9392119" y="4453467"/>
              <a:ext cx="0" cy="139700"/>
            </a:xfrm>
            <a:prstGeom prst="line">
              <a:avLst/>
            </a:prstGeom>
            <a:noFill/>
            <a:ln w="28575" cap="flat" cmpd="sng" algn="ctr">
              <a:solidFill>
                <a:schemeClr val="bg1"/>
              </a:solidFill>
              <a:prstDash val="solid"/>
              <a:round/>
              <a:headEnd type="none" w="med" len="med"/>
              <a:tailEnd type="none" w="med" len="med"/>
            </a:ln>
            <a:effectLst/>
          </p:spPr>
        </p:cxnSp>
      </p:grpSp>
      <p:grpSp>
        <p:nvGrpSpPr>
          <p:cNvPr id="51" name="Group 50">
            <a:extLst>
              <a:ext uri="{FF2B5EF4-FFF2-40B4-BE49-F238E27FC236}">
                <a16:creationId xmlns:a16="http://schemas.microsoft.com/office/drawing/2014/main" id="{1B714A4D-B95C-6A62-6928-737C54BEAD1D}"/>
              </a:ext>
            </a:extLst>
          </p:cNvPr>
          <p:cNvGrpSpPr/>
          <p:nvPr/>
        </p:nvGrpSpPr>
        <p:grpSpPr>
          <a:xfrm>
            <a:off x="8486035" y="3699071"/>
            <a:ext cx="855981" cy="139700"/>
            <a:chOff x="8186475" y="4453467"/>
            <a:chExt cx="1206436" cy="139700"/>
          </a:xfrm>
        </p:grpSpPr>
        <p:cxnSp>
          <p:nvCxnSpPr>
            <p:cNvPr id="52" name="Straight Connector 51">
              <a:extLst>
                <a:ext uri="{FF2B5EF4-FFF2-40B4-BE49-F238E27FC236}">
                  <a16:creationId xmlns:a16="http://schemas.microsoft.com/office/drawing/2014/main" id="{B92FDA02-6625-4A6F-845E-1CC27CB0FE08}"/>
                </a:ext>
              </a:extLst>
            </p:cNvPr>
            <p:cNvCxnSpPr>
              <a:cxnSpLocks/>
            </p:cNvCxnSpPr>
            <p:nvPr/>
          </p:nvCxnSpPr>
          <p:spPr bwMode="auto">
            <a:xfrm>
              <a:off x="8186475" y="4453467"/>
              <a:ext cx="0" cy="13970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DBE20B34-6F08-9B6C-28FF-3455B94ADA24}"/>
                </a:ext>
              </a:extLst>
            </p:cNvPr>
            <p:cNvCxnSpPr>
              <a:cxnSpLocks/>
            </p:cNvCxnSpPr>
            <p:nvPr/>
          </p:nvCxnSpPr>
          <p:spPr bwMode="auto">
            <a:xfrm>
              <a:off x="8186475" y="4523317"/>
              <a:ext cx="1206436"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DB4C9750-E408-D2A0-2935-D8554611E9A3}"/>
                </a:ext>
              </a:extLst>
            </p:cNvPr>
            <p:cNvCxnSpPr>
              <a:cxnSpLocks/>
            </p:cNvCxnSpPr>
            <p:nvPr/>
          </p:nvCxnSpPr>
          <p:spPr bwMode="auto">
            <a:xfrm>
              <a:off x="9392119" y="4453467"/>
              <a:ext cx="0" cy="139700"/>
            </a:xfrm>
            <a:prstGeom prst="line">
              <a:avLst/>
            </a:prstGeom>
            <a:noFill/>
            <a:ln w="28575" cap="flat" cmpd="sng" algn="ctr">
              <a:solidFill>
                <a:schemeClr val="bg1"/>
              </a:solidFill>
              <a:prstDash val="solid"/>
              <a:round/>
              <a:headEnd type="none" w="med" len="med"/>
              <a:tailEnd type="none" w="med" len="med"/>
            </a:ln>
            <a:effectLst/>
          </p:spPr>
        </p:cxnSp>
      </p:grpSp>
      <p:grpSp>
        <p:nvGrpSpPr>
          <p:cNvPr id="56" name="Group 55">
            <a:extLst>
              <a:ext uri="{FF2B5EF4-FFF2-40B4-BE49-F238E27FC236}">
                <a16:creationId xmlns:a16="http://schemas.microsoft.com/office/drawing/2014/main" id="{F0BD6EEB-796F-DC7D-27B1-928B07B1B76E}"/>
              </a:ext>
            </a:extLst>
          </p:cNvPr>
          <p:cNvGrpSpPr/>
          <p:nvPr/>
        </p:nvGrpSpPr>
        <p:grpSpPr>
          <a:xfrm>
            <a:off x="8882908" y="3532058"/>
            <a:ext cx="755325" cy="139700"/>
            <a:chOff x="8186475" y="4453467"/>
            <a:chExt cx="1206436" cy="139700"/>
          </a:xfrm>
        </p:grpSpPr>
        <p:cxnSp>
          <p:nvCxnSpPr>
            <p:cNvPr id="57" name="Straight Connector 56">
              <a:extLst>
                <a:ext uri="{FF2B5EF4-FFF2-40B4-BE49-F238E27FC236}">
                  <a16:creationId xmlns:a16="http://schemas.microsoft.com/office/drawing/2014/main" id="{92315A5E-0F48-4203-AC82-90499B969B2A}"/>
                </a:ext>
              </a:extLst>
            </p:cNvPr>
            <p:cNvCxnSpPr>
              <a:cxnSpLocks/>
            </p:cNvCxnSpPr>
            <p:nvPr/>
          </p:nvCxnSpPr>
          <p:spPr bwMode="auto">
            <a:xfrm>
              <a:off x="8186475" y="4453467"/>
              <a:ext cx="0" cy="13970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84810718-75AE-B608-33E9-6E877BDF5951}"/>
                </a:ext>
              </a:extLst>
            </p:cNvPr>
            <p:cNvCxnSpPr>
              <a:cxnSpLocks/>
            </p:cNvCxnSpPr>
            <p:nvPr/>
          </p:nvCxnSpPr>
          <p:spPr bwMode="auto">
            <a:xfrm>
              <a:off x="8186475" y="4523317"/>
              <a:ext cx="1206436" cy="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0A3B23D0-5AB1-F568-50C2-33CED41025F5}"/>
                </a:ext>
              </a:extLst>
            </p:cNvPr>
            <p:cNvCxnSpPr>
              <a:cxnSpLocks/>
            </p:cNvCxnSpPr>
            <p:nvPr/>
          </p:nvCxnSpPr>
          <p:spPr bwMode="auto">
            <a:xfrm>
              <a:off x="9392119" y="4453467"/>
              <a:ext cx="0" cy="139700"/>
            </a:xfrm>
            <a:prstGeom prst="line">
              <a:avLst/>
            </a:prstGeom>
            <a:noFill/>
            <a:ln w="28575" cap="flat" cmpd="sng" algn="ctr">
              <a:solidFill>
                <a:schemeClr val="bg1"/>
              </a:solidFill>
              <a:prstDash val="solid"/>
              <a:round/>
              <a:headEnd type="none" w="med" len="med"/>
              <a:tailEnd type="none" w="med" len="med"/>
            </a:ln>
            <a:effectLst/>
          </p:spPr>
        </p:cxnSp>
      </p:grpSp>
      <p:grpSp>
        <p:nvGrpSpPr>
          <p:cNvPr id="61" name="Group 60">
            <a:extLst>
              <a:ext uri="{FF2B5EF4-FFF2-40B4-BE49-F238E27FC236}">
                <a16:creationId xmlns:a16="http://schemas.microsoft.com/office/drawing/2014/main" id="{0F0A69A4-8068-DEB0-DDA5-72003928DE34}"/>
              </a:ext>
            </a:extLst>
          </p:cNvPr>
          <p:cNvGrpSpPr/>
          <p:nvPr/>
        </p:nvGrpSpPr>
        <p:grpSpPr>
          <a:xfrm>
            <a:off x="8641273" y="2885994"/>
            <a:ext cx="1537037" cy="139700"/>
            <a:chOff x="8186475" y="4453467"/>
            <a:chExt cx="1206436" cy="139700"/>
          </a:xfrm>
        </p:grpSpPr>
        <p:cxnSp>
          <p:nvCxnSpPr>
            <p:cNvPr id="62" name="Straight Connector 61">
              <a:extLst>
                <a:ext uri="{FF2B5EF4-FFF2-40B4-BE49-F238E27FC236}">
                  <a16:creationId xmlns:a16="http://schemas.microsoft.com/office/drawing/2014/main" id="{3C58C2BA-517D-71F1-12ED-C295229DFEAC}"/>
                </a:ext>
              </a:extLst>
            </p:cNvPr>
            <p:cNvCxnSpPr>
              <a:cxnSpLocks/>
            </p:cNvCxnSpPr>
            <p:nvPr/>
          </p:nvCxnSpPr>
          <p:spPr bwMode="auto">
            <a:xfrm>
              <a:off x="8186475" y="4453467"/>
              <a:ext cx="0" cy="139700"/>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C67FEE2E-30A7-E5AA-A301-D4862611A4A8}"/>
                </a:ext>
              </a:extLst>
            </p:cNvPr>
            <p:cNvCxnSpPr>
              <a:cxnSpLocks/>
            </p:cNvCxnSpPr>
            <p:nvPr/>
          </p:nvCxnSpPr>
          <p:spPr bwMode="auto">
            <a:xfrm>
              <a:off x="8186475" y="4523317"/>
              <a:ext cx="1206436" cy="0"/>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7378C4A7-42D3-3DCD-9CAA-C8161FEE66E4}"/>
                </a:ext>
              </a:extLst>
            </p:cNvPr>
            <p:cNvCxnSpPr>
              <a:cxnSpLocks/>
            </p:cNvCxnSpPr>
            <p:nvPr/>
          </p:nvCxnSpPr>
          <p:spPr bwMode="auto">
            <a:xfrm>
              <a:off x="9392119" y="4453467"/>
              <a:ext cx="0" cy="139700"/>
            </a:xfrm>
            <a:prstGeom prst="line">
              <a:avLst/>
            </a:prstGeom>
            <a:noFill/>
            <a:ln w="28575" cap="flat" cmpd="sng" algn="ctr">
              <a:solidFill>
                <a:schemeClr val="bg1"/>
              </a:solidFill>
              <a:prstDash val="solid"/>
              <a:round/>
              <a:headEnd type="none" w="med" len="med"/>
              <a:tailEnd type="none" w="med" len="med"/>
            </a:ln>
            <a:effectLst/>
          </p:spPr>
        </p:cxnSp>
      </p:grpSp>
      <p:grpSp>
        <p:nvGrpSpPr>
          <p:cNvPr id="66" name="Group 65">
            <a:extLst>
              <a:ext uri="{FF2B5EF4-FFF2-40B4-BE49-F238E27FC236}">
                <a16:creationId xmlns:a16="http://schemas.microsoft.com/office/drawing/2014/main" id="{3BB0CF5D-427A-DE27-7F46-CBBA6E22DCDE}"/>
              </a:ext>
            </a:extLst>
          </p:cNvPr>
          <p:cNvGrpSpPr/>
          <p:nvPr/>
        </p:nvGrpSpPr>
        <p:grpSpPr>
          <a:xfrm>
            <a:off x="8752700" y="2717889"/>
            <a:ext cx="616187" cy="139700"/>
            <a:chOff x="8186475" y="4453467"/>
            <a:chExt cx="1206436" cy="139700"/>
          </a:xfrm>
        </p:grpSpPr>
        <p:cxnSp>
          <p:nvCxnSpPr>
            <p:cNvPr id="67" name="Straight Connector 66">
              <a:extLst>
                <a:ext uri="{FF2B5EF4-FFF2-40B4-BE49-F238E27FC236}">
                  <a16:creationId xmlns:a16="http://schemas.microsoft.com/office/drawing/2014/main" id="{09AF4255-A0E4-1B2E-ED53-B50C3FBE79D1}"/>
                </a:ext>
              </a:extLst>
            </p:cNvPr>
            <p:cNvCxnSpPr>
              <a:cxnSpLocks/>
            </p:cNvCxnSpPr>
            <p:nvPr/>
          </p:nvCxnSpPr>
          <p:spPr bwMode="auto">
            <a:xfrm>
              <a:off x="8186475" y="4453467"/>
              <a:ext cx="0" cy="139700"/>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BE676F81-36F1-A0CD-22AA-C34AAECFCE20}"/>
                </a:ext>
              </a:extLst>
            </p:cNvPr>
            <p:cNvCxnSpPr>
              <a:cxnSpLocks/>
            </p:cNvCxnSpPr>
            <p:nvPr/>
          </p:nvCxnSpPr>
          <p:spPr bwMode="auto">
            <a:xfrm>
              <a:off x="8186475" y="4523317"/>
              <a:ext cx="1206436" cy="0"/>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8F885EF2-38DB-6F6F-BAA1-16B3B36FB1C3}"/>
                </a:ext>
              </a:extLst>
            </p:cNvPr>
            <p:cNvCxnSpPr>
              <a:cxnSpLocks/>
            </p:cNvCxnSpPr>
            <p:nvPr/>
          </p:nvCxnSpPr>
          <p:spPr bwMode="auto">
            <a:xfrm>
              <a:off x="9392119" y="4453467"/>
              <a:ext cx="0" cy="139700"/>
            </a:xfrm>
            <a:prstGeom prst="line">
              <a:avLst/>
            </a:prstGeom>
            <a:noFill/>
            <a:ln w="28575" cap="flat" cmpd="sng" algn="ctr">
              <a:solidFill>
                <a:schemeClr val="bg1"/>
              </a:solidFill>
              <a:prstDash val="solid"/>
              <a:round/>
              <a:headEnd type="none" w="med" len="med"/>
              <a:tailEnd type="none" w="med" len="med"/>
            </a:ln>
            <a:effectLst/>
          </p:spPr>
        </p:cxnSp>
      </p:grpSp>
      <p:grpSp>
        <p:nvGrpSpPr>
          <p:cNvPr id="76" name="Group 75">
            <a:extLst>
              <a:ext uri="{FF2B5EF4-FFF2-40B4-BE49-F238E27FC236}">
                <a16:creationId xmlns:a16="http://schemas.microsoft.com/office/drawing/2014/main" id="{9B1D7F30-10BA-0EE3-5B9D-4A525663633C}"/>
              </a:ext>
            </a:extLst>
          </p:cNvPr>
          <p:cNvGrpSpPr/>
          <p:nvPr/>
        </p:nvGrpSpPr>
        <p:grpSpPr>
          <a:xfrm>
            <a:off x="8820464" y="2246891"/>
            <a:ext cx="572034" cy="139700"/>
            <a:chOff x="8186475" y="4453467"/>
            <a:chExt cx="1206436" cy="139700"/>
          </a:xfrm>
        </p:grpSpPr>
        <p:cxnSp>
          <p:nvCxnSpPr>
            <p:cNvPr id="77" name="Straight Connector 76">
              <a:extLst>
                <a:ext uri="{FF2B5EF4-FFF2-40B4-BE49-F238E27FC236}">
                  <a16:creationId xmlns:a16="http://schemas.microsoft.com/office/drawing/2014/main" id="{C17201C9-9D76-B6B3-FF31-E64CEDD4466D}"/>
                </a:ext>
              </a:extLst>
            </p:cNvPr>
            <p:cNvCxnSpPr>
              <a:cxnSpLocks/>
            </p:cNvCxnSpPr>
            <p:nvPr/>
          </p:nvCxnSpPr>
          <p:spPr bwMode="auto">
            <a:xfrm>
              <a:off x="8186475" y="4453467"/>
              <a:ext cx="0" cy="139700"/>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B15A5B37-60DD-2DA8-5996-E61095A2541E}"/>
                </a:ext>
              </a:extLst>
            </p:cNvPr>
            <p:cNvCxnSpPr>
              <a:cxnSpLocks/>
            </p:cNvCxnSpPr>
            <p:nvPr/>
          </p:nvCxnSpPr>
          <p:spPr bwMode="auto">
            <a:xfrm>
              <a:off x="8186475" y="4523317"/>
              <a:ext cx="1206436" cy="0"/>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3E0D1D6F-21E1-C7FE-6FAE-6F93AD15AA87}"/>
                </a:ext>
              </a:extLst>
            </p:cNvPr>
            <p:cNvCxnSpPr>
              <a:cxnSpLocks/>
            </p:cNvCxnSpPr>
            <p:nvPr/>
          </p:nvCxnSpPr>
          <p:spPr bwMode="auto">
            <a:xfrm>
              <a:off x="9392119" y="4453467"/>
              <a:ext cx="0" cy="139700"/>
            </a:xfrm>
            <a:prstGeom prst="line">
              <a:avLst/>
            </a:prstGeom>
            <a:noFill/>
            <a:ln w="28575" cap="flat" cmpd="sng" algn="ctr">
              <a:solidFill>
                <a:schemeClr val="bg1"/>
              </a:solidFill>
              <a:prstDash val="solid"/>
              <a:round/>
              <a:headEnd type="none" w="med" len="med"/>
              <a:tailEnd type="none" w="med" len="med"/>
            </a:ln>
            <a:effectLst/>
          </p:spPr>
        </p:cxnSp>
      </p:grpSp>
      <p:sp>
        <p:nvSpPr>
          <p:cNvPr id="43" name="Rectangle 42">
            <a:extLst>
              <a:ext uri="{FF2B5EF4-FFF2-40B4-BE49-F238E27FC236}">
                <a16:creationId xmlns:a16="http://schemas.microsoft.com/office/drawing/2014/main" id="{F0EC991F-FD32-C1DC-9D6E-AC91FBCA0977}"/>
              </a:ext>
            </a:extLst>
          </p:cNvPr>
          <p:cNvSpPr/>
          <p:nvPr/>
        </p:nvSpPr>
        <p:spPr bwMode="auto">
          <a:xfrm>
            <a:off x="8931151" y="5030116"/>
            <a:ext cx="58737" cy="90487"/>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44" name="Rectangle 43">
            <a:extLst>
              <a:ext uri="{FF2B5EF4-FFF2-40B4-BE49-F238E27FC236}">
                <a16:creationId xmlns:a16="http://schemas.microsoft.com/office/drawing/2014/main" id="{0B466D5A-F828-A5BD-3A39-44A900526C45}"/>
              </a:ext>
            </a:extLst>
          </p:cNvPr>
          <p:cNvSpPr/>
          <p:nvPr/>
        </p:nvSpPr>
        <p:spPr bwMode="auto">
          <a:xfrm>
            <a:off x="9081346" y="4847525"/>
            <a:ext cx="58737" cy="90487"/>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0" name="Rectangle 49">
            <a:extLst>
              <a:ext uri="{FF2B5EF4-FFF2-40B4-BE49-F238E27FC236}">
                <a16:creationId xmlns:a16="http://schemas.microsoft.com/office/drawing/2014/main" id="{BA6BE58D-8EBA-DE28-BB78-E572A73B237C}"/>
              </a:ext>
            </a:extLst>
          </p:cNvPr>
          <p:cNvSpPr/>
          <p:nvPr/>
        </p:nvSpPr>
        <p:spPr bwMode="auto">
          <a:xfrm>
            <a:off x="9177391" y="4221705"/>
            <a:ext cx="58737" cy="90487"/>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5" name="Rectangle 54">
            <a:extLst>
              <a:ext uri="{FF2B5EF4-FFF2-40B4-BE49-F238E27FC236}">
                <a16:creationId xmlns:a16="http://schemas.microsoft.com/office/drawing/2014/main" id="{1B607B33-017A-F11C-4DD8-F5AED3D15AF7}"/>
              </a:ext>
            </a:extLst>
          </p:cNvPr>
          <p:cNvSpPr/>
          <p:nvPr/>
        </p:nvSpPr>
        <p:spPr bwMode="auto">
          <a:xfrm>
            <a:off x="8825639" y="3723677"/>
            <a:ext cx="58737" cy="90487"/>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0" name="Rectangle 59">
            <a:extLst>
              <a:ext uri="{FF2B5EF4-FFF2-40B4-BE49-F238E27FC236}">
                <a16:creationId xmlns:a16="http://schemas.microsoft.com/office/drawing/2014/main" id="{395C480B-DE1A-6DF7-0EF4-0B34502526F3}"/>
              </a:ext>
            </a:extLst>
          </p:cNvPr>
          <p:cNvSpPr/>
          <p:nvPr/>
        </p:nvSpPr>
        <p:spPr bwMode="auto">
          <a:xfrm>
            <a:off x="9218961" y="3558303"/>
            <a:ext cx="58737" cy="90487"/>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5" name="Rectangle 64">
            <a:extLst>
              <a:ext uri="{FF2B5EF4-FFF2-40B4-BE49-F238E27FC236}">
                <a16:creationId xmlns:a16="http://schemas.microsoft.com/office/drawing/2014/main" id="{494BFE31-6208-536A-2F55-8D793DA8BECB}"/>
              </a:ext>
            </a:extLst>
          </p:cNvPr>
          <p:cNvSpPr/>
          <p:nvPr/>
        </p:nvSpPr>
        <p:spPr bwMode="auto">
          <a:xfrm>
            <a:off x="9368887" y="2910877"/>
            <a:ext cx="58737" cy="90487"/>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0" name="Rectangle 69">
            <a:extLst>
              <a:ext uri="{FF2B5EF4-FFF2-40B4-BE49-F238E27FC236}">
                <a16:creationId xmlns:a16="http://schemas.microsoft.com/office/drawing/2014/main" id="{B68CD4ED-DB97-C048-2DD2-79C78CE545F1}"/>
              </a:ext>
            </a:extLst>
          </p:cNvPr>
          <p:cNvSpPr/>
          <p:nvPr/>
        </p:nvSpPr>
        <p:spPr bwMode="auto">
          <a:xfrm>
            <a:off x="9002056" y="2742532"/>
            <a:ext cx="58737" cy="90487"/>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5" name="Rectangle 74">
            <a:extLst>
              <a:ext uri="{FF2B5EF4-FFF2-40B4-BE49-F238E27FC236}">
                <a16:creationId xmlns:a16="http://schemas.microsoft.com/office/drawing/2014/main" id="{98E9DDFD-6024-03A4-64C0-5D017D4B3D60}"/>
              </a:ext>
            </a:extLst>
          </p:cNvPr>
          <p:cNvSpPr/>
          <p:nvPr/>
        </p:nvSpPr>
        <p:spPr bwMode="auto">
          <a:xfrm>
            <a:off x="9060793" y="2262088"/>
            <a:ext cx="58737" cy="90487"/>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45" name="Rectangle 44">
            <a:extLst>
              <a:ext uri="{FF2B5EF4-FFF2-40B4-BE49-F238E27FC236}">
                <a16:creationId xmlns:a16="http://schemas.microsoft.com/office/drawing/2014/main" id="{0EC7BD2E-BB09-EF02-AA6B-2150CA6EC766}"/>
              </a:ext>
            </a:extLst>
          </p:cNvPr>
          <p:cNvSpPr/>
          <p:nvPr/>
        </p:nvSpPr>
        <p:spPr bwMode="auto">
          <a:xfrm>
            <a:off x="8449520" y="4373335"/>
            <a:ext cx="58737" cy="90487"/>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91820517"/>
      </p:ext>
    </p:extLst>
  </p:cSld>
  <p:clrMapOvr>
    <a:masterClrMapping/>
  </p:clrMapOvr>
  <p:extLst>
    <p:ext uri="{6950BFC3-D8DA-4A85-94F7-54DA5524770B}">
      <p188:commentRel xmlns:p188="http://schemas.microsoft.com/office/powerpoint/2018/8/main" r:id="rId3"/>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D134C-A269-79DC-F63C-6C26A3306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BF67B-27B2-E630-138C-6C22D3CB09F9}"/>
              </a:ext>
            </a:extLst>
          </p:cNvPr>
          <p:cNvSpPr>
            <a:spLocks noGrp="1"/>
          </p:cNvSpPr>
          <p:nvPr>
            <p:ph type="title"/>
          </p:nvPr>
        </p:nvSpPr>
        <p:spPr/>
        <p:txBody>
          <a:bodyPr/>
          <a:lstStyle/>
          <a:p>
            <a:r>
              <a:rPr lang="en-US"/>
              <a:t>MOUNTAINEER: Final Efficacy Analysis</a:t>
            </a:r>
          </a:p>
        </p:txBody>
      </p:sp>
      <p:graphicFrame>
        <p:nvGraphicFramePr>
          <p:cNvPr id="5" name="Group 32">
            <a:extLst>
              <a:ext uri="{FF2B5EF4-FFF2-40B4-BE49-F238E27FC236}">
                <a16:creationId xmlns:a16="http://schemas.microsoft.com/office/drawing/2014/main" id="{FFC5B125-FC9D-79CE-D04B-52923CA4EFC2}"/>
              </a:ext>
            </a:extLst>
          </p:cNvPr>
          <p:cNvGraphicFramePr>
            <a:graphicFrameLocks noGrp="1"/>
          </p:cNvGraphicFramePr>
          <p:nvPr>
            <p:extLst>
              <p:ext uri="{D42A27DB-BD31-4B8C-83A1-F6EECF244321}">
                <p14:modId xmlns:p14="http://schemas.microsoft.com/office/powerpoint/2010/main" val="250542611"/>
              </p:ext>
            </p:extLst>
          </p:nvPr>
        </p:nvGraphicFramePr>
        <p:xfrm>
          <a:off x="717550" y="1587179"/>
          <a:ext cx="11055481" cy="1828880"/>
        </p:xfrm>
        <a:graphic>
          <a:graphicData uri="http://schemas.openxmlformats.org/drawingml/2006/table">
            <a:tbl>
              <a:tblPr/>
              <a:tblGrid>
                <a:gridCol w="5695224">
                  <a:extLst>
                    <a:ext uri="{9D8B030D-6E8A-4147-A177-3AD203B41FA5}">
                      <a16:colId xmlns:a16="http://schemas.microsoft.com/office/drawing/2014/main" val="20000"/>
                    </a:ext>
                  </a:extLst>
                </a:gridCol>
                <a:gridCol w="5360257">
                  <a:extLst>
                    <a:ext uri="{9D8B030D-6E8A-4147-A177-3AD203B41FA5}">
                      <a16:colId xmlns:a16="http://schemas.microsoft.com/office/drawing/2014/main" val="20001"/>
                    </a:ext>
                  </a:extLst>
                </a:gridCol>
              </a:tblGrid>
              <a:tr h="282246">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Efficacy Endpoint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800" b="1" i="0" u="none" strike="noStrike" cap="none" normalizeH="0" baseline="0" dirty="0">
                          <a:ln>
                            <a:noFill/>
                          </a:ln>
                          <a:solidFill>
                            <a:schemeClr val="tx1"/>
                          </a:solidFill>
                          <a:effectLst/>
                          <a:latin typeface="Calibri" panose="020F0502020204030204" pitchFamily="34" charset="0"/>
                        </a:rPr>
                        <a:t>Tuc + </a:t>
                      </a:r>
                      <a:r>
                        <a:rPr kumimoji="0" lang="en-US" sz="1800" b="1" i="0" u="none" strike="noStrike" cap="none" normalizeH="0" baseline="0" dirty="0" err="1">
                          <a:ln>
                            <a:noFill/>
                          </a:ln>
                          <a:solidFill>
                            <a:schemeClr val="tx1"/>
                          </a:solidFill>
                          <a:effectLst/>
                          <a:latin typeface="Calibri" panose="020F0502020204030204" pitchFamily="34" charset="0"/>
                        </a:rPr>
                        <a:t>Tras</a:t>
                      </a:r>
                      <a:r>
                        <a:rPr kumimoji="0" lang="en-US" sz="1800" b="1" i="0" u="none" strike="noStrike" cap="none" normalizeH="0" baseline="0" dirty="0">
                          <a:ln>
                            <a:noFill/>
                          </a:ln>
                          <a:solidFill>
                            <a:schemeClr val="tx1"/>
                          </a:solidFill>
                          <a:effectLst/>
                          <a:latin typeface="Calibri" panose="020F0502020204030204" pitchFamily="34" charset="0"/>
                        </a:rPr>
                        <a:t> Cohorts A + B (N = 84)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209167">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2">
                              <a:lumMod val="10000"/>
                            </a:schemeClr>
                          </a:solidFill>
                          <a:effectLst/>
                          <a:latin typeface="Calibri" panose="020F0502020204030204" pitchFamily="34" charset="0"/>
                        </a:rPr>
                        <a:t>Confirmed ORR, % (95% CI)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39.3 (28.8-50.5)</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199503">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2">
                              <a:lumMod val="10000"/>
                            </a:schemeClr>
                          </a:solidFill>
                          <a:effectLst/>
                          <a:latin typeface="Calibri" panose="020F0502020204030204" pitchFamily="34" charset="0"/>
                        </a:rPr>
                        <a:t>Median DoR, </a:t>
                      </a:r>
                      <a:r>
                        <a:rPr kumimoji="0" lang="en-US" sz="1800" b="0" i="0" u="none" strike="noStrike" cap="none" normalizeH="0" baseline="0" err="1">
                          <a:ln>
                            <a:noFill/>
                          </a:ln>
                          <a:solidFill>
                            <a:schemeClr val="bg2">
                              <a:lumMod val="10000"/>
                            </a:schemeClr>
                          </a:solidFill>
                          <a:effectLst/>
                          <a:latin typeface="Calibri" panose="020F0502020204030204" pitchFamily="34" charset="0"/>
                        </a:rPr>
                        <a:t>mo</a:t>
                      </a:r>
                      <a:r>
                        <a:rPr kumimoji="0" lang="en-US" sz="1800" b="0" i="0" u="none" strike="noStrike" cap="none" normalizeH="0" baseline="0">
                          <a:ln>
                            <a:noFill/>
                          </a:ln>
                          <a:solidFill>
                            <a:schemeClr val="bg2">
                              <a:lumMod val="10000"/>
                            </a:schemeClr>
                          </a:solidFill>
                          <a:effectLst/>
                          <a:latin typeface="Calibri" panose="020F0502020204030204" pitchFamily="34" charset="0"/>
                        </a:rPr>
                        <a:t> (95% CI)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15.2 (8.9-20.5)</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199503">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Median PFS, </a:t>
                      </a:r>
                      <a:r>
                        <a:rPr kumimoji="0" lang="en-US" sz="1800" b="0" i="0" u="none" strike="noStrike" cap="none" normalizeH="0" baseline="0" err="1">
                          <a:ln>
                            <a:noFill/>
                          </a:ln>
                          <a:solidFill>
                            <a:schemeClr val="bg2">
                              <a:lumMod val="10000"/>
                            </a:schemeClr>
                          </a:solidFill>
                          <a:effectLst/>
                          <a:latin typeface="Calibri" panose="020F0502020204030204" pitchFamily="34" charset="0"/>
                        </a:rPr>
                        <a:t>mo</a:t>
                      </a:r>
                      <a:r>
                        <a:rPr kumimoji="0" lang="en-US" sz="1800" b="0" i="0" u="none" strike="noStrike" cap="none" normalizeH="0" baseline="0">
                          <a:ln>
                            <a:noFill/>
                          </a:ln>
                          <a:solidFill>
                            <a:schemeClr val="bg2">
                              <a:lumMod val="10000"/>
                            </a:schemeClr>
                          </a:solidFill>
                          <a:effectLst/>
                          <a:latin typeface="Calibri" panose="020F0502020204030204" pitchFamily="34" charset="0"/>
                        </a:rPr>
                        <a:t> (95% CI)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0"/>
                        </a:spcBef>
                        <a:spcAft>
                          <a:spcPct val="2500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8.1 (4.2-10.2)</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r h="199503">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Median OS, </a:t>
                      </a:r>
                      <a:r>
                        <a:rPr kumimoji="0" lang="en-US" sz="1800" b="0" i="0" u="none" strike="noStrike" cap="none" normalizeH="0" baseline="0" err="1">
                          <a:ln>
                            <a:noFill/>
                          </a:ln>
                          <a:solidFill>
                            <a:schemeClr val="bg2">
                              <a:lumMod val="10000"/>
                            </a:schemeClr>
                          </a:solidFill>
                          <a:effectLst/>
                          <a:latin typeface="Calibri" panose="020F0502020204030204" pitchFamily="34" charset="0"/>
                        </a:rPr>
                        <a:t>mo</a:t>
                      </a:r>
                      <a:r>
                        <a:rPr kumimoji="0" lang="en-US" sz="1800" b="0" i="0" u="none" strike="noStrike" cap="none" normalizeH="0" baseline="0">
                          <a:ln>
                            <a:noFill/>
                          </a:ln>
                          <a:solidFill>
                            <a:schemeClr val="bg2">
                              <a:lumMod val="10000"/>
                            </a:schemeClr>
                          </a:solidFill>
                          <a:effectLst/>
                          <a:latin typeface="Calibri" panose="020F0502020204030204" pitchFamily="34" charset="0"/>
                        </a:rPr>
                        <a:t> (95% CI)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1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23.9 (18.7-28.3)</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109785787"/>
                  </a:ext>
                </a:extLst>
              </a:tr>
            </a:tbl>
          </a:graphicData>
        </a:graphic>
      </p:graphicFrame>
      <p:sp>
        <p:nvSpPr>
          <p:cNvPr id="7" name="TextBox 6">
            <a:extLst>
              <a:ext uri="{FF2B5EF4-FFF2-40B4-BE49-F238E27FC236}">
                <a16:creationId xmlns:a16="http://schemas.microsoft.com/office/drawing/2014/main" id="{B1F93363-3921-C4B4-49A4-9A671BE69EE6}"/>
              </a:ext>
            </a:extLst>
          </p:cNvPr>
          <p:cNvSpPr txBox="1"/>
          <p:nvPr/>
        </p:nvSpPr>
        <p:spPr>
          <a:xfrm>
            <a:off x="420244" y="6365070"/>
            <a:ext cx="5675756" cy="276999"/>
          </a:xfrm>
          <a:prstGeom prst="rect">
            <a:avLst/>
          </a:prstGeom>
          <a:noFill/>
        </p:spPr>
        <p:txBody>
          <a:bodyPr wrap="square" rtlCol="0">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da-DK"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Strickler</a:t>
            </a:r>
            <a:r>
              <a:rPr kumimoji="0" lang="da-DK"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ASCO 2024. </a:t>
            </a:r>
            <a:r>
              <a:rPr kumimoji="0" lang="da-DK"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Abstr</a:t>
            </a:r>
            <a:r>
              <a:rPr kumimoji="0" lang="da-DK"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3509.</a:t>
            </a:r>
            <a:endParaRPr kumimoji="0" lang="pt-BR"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11" name="Group 32">
            <a:extLst>
              <a:ext uri="{FF2B5EF4-FFF2-40B4-BE49-F238E27FC236}">
                <a16:creationId xmlns:a16="http://schemas.microsoft.com/office/drawing/2014/main" id="{B9374168-E0E3-3627-98F1-23FBCBCADF1B}"/>
              </a:ext>
            </a:extLst>
          </p:cNvPr>
          <p:cNvGraphicFramePr>
            <a:graphicFrameLocks noGrp="1"/>
          </p:cNvGraphicFramePr>
          <p:nvPr>
            <p:extLst>
              <p:ext uri="{D42A27DB-BD31-4B8C-83A1-F6EECF244321}">
                <p14:modId xmlns:p14="http://schemas.microsoft.com/office/powerpoint/2010/main" val="2436803119"/>
              </p:ext>
            </p:extLst>
          </p:nvPr>
        </p:nvGraphicFramePr>
        <p:xfrm>
          <a:off x="717550" y="3510255"/>
          <a:ext cx="11055482" cy="2651840"/>
        </p:xfrm>
        <a:graphic>
          <a:graphicData uri="http://schemas.openxmlformats.org/drawingml/2006/table">
            <a:tbl>
              <a:tblPr/>
              <a:tblGrid>
                <a:gridCol w="2782975">
                  <a:extLst>
                    <a:ext uri="{9D8B030D-6E8A-4147-A177-3AD203B41FA5}">
                      <a16:colId xmlns:a16="http://schemas.microsoft.com/office/drawing/2014/main" val="20000"/>
                    </a:ext>
                  </a:extLst>
                </a:gridCol>
                <a:gridCol w="1377195">
                  <a:extLst>
                    <a:ext uri="{9D8B030D-6E8A-4147-A177-3AD203B41FA5}">
                      <a16:colId xmlns:a16="http://schemas.microsoft.com/office/drawing/2014/main" val="2836255474"/>
                    </a:ext>
                  </a:extLst>
                </a:gridCol>
                <a:gridCol w="1418422">
                  <a:extLst>
                    <a:ext uri="{9D8B030D-6E8A-4147-A177-3AD203B41FA5}">
                      <a16:colId xmlns:a16="http://schemas.microsoft.com/office/drawing/2014/main" val="2548029968"/>
                    </a:ext>
                  </a:extLst>
                </a:gridCol>
                <a:gridCol w="1377195">
                  <a:extLst>
                    <a:ext uri="{9D8B030D-6E8A-4147-A177-3AD203B41FA5}">
                      <a16:colId xmlns:a16="http://schemas.microsoft.com/office/drawing/2014/main" val="83144022"/>
                    </a:ext>
                  </a:extLst>
                </a:gridCol>
                <a:gridCol w="1304078">
                  <a:extLst>
                    <a:ext uri="{9D8B030D-6E8A-4147-A177-3AD203B41FA5}">
                      <a16:colId xmlns:a16="http://schemas.microsoft.com/office/drawing/2014/main" val="859883483"/>
                    </a:ext>
                  </a:extLst>
                </a:gridCol>
                <a:gridCol w="1377195">
                  <a:extLst>
                    <a:ext uri="{9D8B030D-6E8A-4147-A177-3AD203B41FA5}">
                      <a16:colId xmlns:a16="http://schemas.microsoft.com/office/drawing/2014/main" val="2066598564"/>
                    </a:ext>
                  </a:extLst>
                </a:gridCol>
                <a:gridCol w="1418422">
                  <a:extLst>
                    <a:ext uri="{9D8B030D-6E8A-4147-A177-3AD203B41FA5}">
                      <a16:colId xmlns:a16="http://schemas.microsoft.com/office/drawing/2014/main" val="20001"/>
                    </a:ext>
                  </a:extLst>
                </a:gridCol>
              </a:tblGrid>
              <a:tr h="166564">
                <a:tc rowSpan="2">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Efficacy Endpoint </a:t>
                      </a:r>
                    </a:p>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by HER2 Status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800" b="1" i="0" u="none" strike="noStrike" cap="none" normalizeH="0" baseline="0">
                          <a:ln>
                            <a:noFill/>
                          </a:ln>
                          <a:solidFill>
                            <a:schemeClr val="tx1"/>
                          </a:solidFill>
                          <a:effectLst/>
                          <a:latin typeface="Calibri" panose="020F0502020204030204" pitchFamily="34" charset="0"/>
                        </a:rPr>
                        <a:t>Tissue IHC/FISH</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endParaRPr kumimoji="0" lang="en-US" sz="18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800" b="1" i="0" u="none" strike="noStrike" cap="none" normalizeH="0" baseline="0" dirty="0">
                          <a:ln>
                            <a:noFill/>
                          </a:ln>
                          <a:solidFill>
                            <a:schemeClr val="tx1"/>
                          </a:solidFill>
                          <a:effectLst/>
                          <a:latin typeface="Calibri" panose="020F0502020204030204" pitchFamily="34" charset="0"/>
                        </a:rPr>
                        <a:t>Tissue NGS (PGDx)</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endParaRPr kumimoji="0" lang="en-US" sz="18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800" b="1" i="0" u="none" strike="noStrike" cap="none" normalizeH="0" baseline="0">
                          <a:ln>
                            <a:noFill/>
                          </a:ln>
                          <a:solidFill>
                            <a:schemeClr val="tx1"/>
                          </a:solidFill>
                          <a:effectLst/>
                          <a:latin typeface="Calibri" panose="020F0502020204030204" pitchFamily="34" charset="0"/>
                        </a:rPr>
                        <a:t>Blood NGS (G360)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endParaRPr kumimoji="0" lang="en-US" sz="18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166564">
                <a:tc vMerge="1">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800" b="1" i="0" u="none" strike="noStrike" cap="none" normalizeH="0" baseline="0">
                          <a:ln>
                            <a:noFill/>
                          </a:ln>
                          <a:solidFill>
                            <a:schemeClr val="tx1"/>
                          </a:solidFill>
                          <a:effectLst/>
                          <a:latin typeface="Calibri" panose="020F0502020204030204" pitchFamily="34" charset="0"/>
                        </a:rPr>
                        <a:t>Pos (n = 60)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800" b="1" i="0" u="none" strike="noStrike" cap="none" normalizeH="0" baseline="0">
                          <a:ln>
                            <a:noFill/>
                          </a:ln>
                          <a:solidFill>
                            <a:schemeClr val="tx1"/>
                          </a:solidFill>
                          <a:effectLst/>
                          <a:latin typeface="Calibri" panose="020F0502020204030204" pitchFamily="34" charset="0"/>
                        </a:rPr>
                        <a:t>Neg (n = 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800" b="1" i="0" u="none" strike="noStrike" cap="none" normalizeH="0" baseline="0">
                          <a:ln>
                            <a:noFill/>
                          </a:ln>
                          <a:solidFill>
                            <a:schemeClr val="tx1"/>
                          </a:solidFill>
                          <a:effectLst/>
                          <a:latin typeface="Calibri" panose="020F0502020204030204" pitchFamily="34" charset="0"/>
                        </a:rPr>
                        <a:t>Pos (n = 44)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800" b="1" i="0" u="none" strike="noStrike" cap="none" normalizeH="0" baseline="0">
                          <a:ln>
                            <a:noFill/>
                          </a:ln>
                          <a:solidFill>
                            <a:schemeClr val="tx1"/>
                          </a:solidFill>
                          <a:effectLst/>
                          <a:latin typeface="Calibri" panose="020F0502020204030204" pitchFamily="34" charset="0"/>
                        </a:rPr>
                        <a:t>Neg (n = 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800" b="1" i="0" u="none" strike="noStrike" cap="none" normalizeH="0" baseline="0">
                          <a:ln>
                            <a:noFill/>
                          </a:ln>
                          <a:solidFill>
                            <a:schemeClr val="tx1"/>
                          </a:solidFill>
                          <a:effectLst/>
                          <a:latin typeface="Calibri" panose="020F0502020204030204" pitchFamily="34" charset="0"/>
                        </a:rPr>
                        <a:t>Pos (n = 59)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800" b="1" i="0" u="none" strike="noStrike" cap="none" normalizeH="0" baseline="0">
                          <a:ln>
                            <a:noFill/>
                          </a:ln>
                          <a:solidFill>
                            <a:schemeClr val="tx1"/>
                          </a:solidFill>
                          <a:effectLst/>
                          <a:latin typeface="Calibri" panose="020F0502020204030204" pitchFamily="34" charset="0"/>
                        </a:rPr>
                        <a:t>Neg (n = 16)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723943840"/>
                  </a:ext>
                </a:extLst>
              </a:tr>
              <a:tr h="247499">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Confirmed ORR, % (95% CI)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41.7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(29.1-55.1)</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10.0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(0.3-44.5)</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50.0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(34.6-65.4)</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0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(0-45.9)</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42.4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(29.6-55.9)</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25.0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(7.3-52.4)</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173251">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800" b="0" i="0" u="none" strike="noStrike" cap="none" normalizeH="0" baseline="0">
                          <a:ln>
                            <a:noFill/>
                          </a:ln>
                          <a:solidFill>
                            <a:schemeClr val="bg2">
                              <a:lumMod val="10000"/>
                            </a:schemeClr>
                          </a:solidFill>
                          <a:effectLst/>
                          <a:latin typeface="Calibri" panose="020F0502020204030204" pitchFamily="34" charset="0"/>
                        </a:rPr>
                        <a:t>Median DoR, </a:t>
                      </a:r>
                      <a:r>
                        <a:rPr kumimoji="0" lang="en-US" sz="1800" b="0" i="0" u="none" strike="noStrike" cap="none" normalizeH="0" baseline="0" err="1">
                          <a:ln>
                            <a:noFill/>
                          </a:ln>
                          <a:solidFill>
                            <a:schemeClr val="bg2">
                              <a:lumMod val="10000"/>
                            </a:schemeClr>
                          </a:solidFill>
                          <a:effectLst/>
                          <a:latin typeface="Calibri" panose="020F0502020204030204" pitchFamily="34" charset="0"/>
                        </a:rPr>
                        <a:t>mo</a:t>
                      </a:r>
                      <a:r>
                        <a:rPr kumimoji="0" lang="en-US" sz="1800" b="0" i="0" u="none" strike="noStrike" cap="none" normalizeH="0" baseline="0">
                          <a:ln>
                            <a:noFill/>
                          </a:ln>
                          <a:solidFill>
                            <a:schemeClr val="bg2">
                              <a:lumMod val="10000"/>
                            </a:schemeClr>
                          </a:solidFill>
                          <a:effectLst/>
                          <a:latin typeface="Calibri" panose="020F0502020204030204" pitchFamily="34" charset="0"/>
                        </a:rPr>
                        <a:t> (95% CI)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16.6</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(11.4-25.5)</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16.6</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(10.6-18.8)</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16.6</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(8.3-18.8)</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15.2</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(11.4-NE)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17325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Median PFS, </a:t>
                      </a:r>
                      <a:r>
                        <a:rPr kumimoji="0" lang="en-US" sz="1800" b="0" i="0" u="none" strike="noStrike" cap="none" normalizeH="0" baseline="0" err="1">
                          <a:ln>
                            <a:noFill/>
                          </a:ln>
                          <a:solidFill>
                            <a:schemeClr val="bg2">
                              <a:lumMod val="10000"/>
                            </a:schemeClr>
                          </a:solidFill>
                          <a:effectLst/>
                          <a:latin typeface="Calibri" panose="020F0502020204030204" pitchFamily="34" charset="0"/>
                        </a:rPr>
                        <a:t>mo</a:t>
                      </a:r>
                      <a:r>
                        <a:rPr kumimoji="0" lang="en-US" sz="1800" b="0" i="0" u="none" strike="noStrike" cap="none" normalizeH="0" baseline="0">
                          <a:ln>
                            <a:noFill/>
                          </a:ln>
                          <a:solidFill>
                            <a:schemeClr val="bg2">
                              <a:lumMod val="10000"/>
                            </a:schemeClr>
                          </a:solidFill>
                          <a:effectLst/>
                          <a:latin typeface="Calibri" panose="020F0502020204030204" pitchFamily="34" charset="0"/>
                        </a:rPr>
                        <a:t> (95% CI)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10.1</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(4.2-14.5</a:t>
                      </a:r>
                      <a:r>
                        <a:rPr kumimoji="0" lang="en-US" sz="1800" b="0" i="0" u="none" strike="noStrike" cap="none" normalizeH="0" baseline="0">
                          <a:ln>
                            <a:noFill/>
                          </a:ln>
                          <a:solidFill>
                            <a:schemeClr val="bg2">
                              <a:lumMod val="10000"/>
                            </a:schemeClr>
                          </a:solidFill>
                          <a:effectLst/>
                          <a:latin typeface="Calibri" panose="020F0502020204030204" pitchFamily="34" charset="0"/>
                        </a:rPr>
                        <a:t>)</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2.8</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(1.2-6.3)</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10.9</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(6.8-20.0)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2.1</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(1.3- NE)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8.1</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(3.1-10.3)</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6.3</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(2.0-25.5)</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63917445"/>
      </p:ext>
    </p:extLst>
  </p:cSld>
  <p:clrMapOvr>
    <a:masterClrMapping/>
  </p:clrMapOvr>
  <p:extLst>
    <p:ext uri="{6950BFC3-D8DA-4A85-94F7-54DA5524770B}">
      <p188:commentRel xmlns:p188="http://schemas.microsoft.com/office/powerpoint/2018/8/main" r:id="rId3"/>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80EEA-7743-D89C-6CF1-F72A4D4D0137}"/>
              </a:ext>
            </a:extLst>
          </p:cNvPr>
          <p:cNvSpPr>
            <a:spLocks noGrp="1"/>
          </p:cNvSpPr>
          <p:nvPr>
            <p:ph type="title"/>
          </p:nvPr>
        </p:nvSpPr>
        <p:spPr/>
        <p:txBody>
          <a:bodyPr/>
          <a:lstStyle/>
          <a:p>
            <a:r>
              <a:rPr lang="en-US" dirty="0"/>
              <a:t>MOUNTAINEER: Safety</a:t>
            </a:r>
          </a:p>
        </p:txBody>
      </p:sp>
      <p:graphicFrame>
        <p:nvGraphicFramePr>
          <p:cNvPr id="5" name="Group 32">
            <a:extLst>
              <a:ext uri="{FF2B5EF4-FFF2-40B4-BE49-F238E27FC236}">
                <a16:creationId xmlns:a16="http://schemas.microsoft.com/office/drawing/2014/main" id="{EC2DD4AB-84EE-5317-26C8-9E2931BBDDA7}"/>
              </a:ext>
            </a:extLst>
          </p:cNvPr>
          <p:cNvGraphicFramePr>
            <a:graphicFrameLocks noGrp="1"/>
          </p:cNvGraphicFramePr>
          <p:nvPr/>
        </p:nvGraphicFramePr>
        <p:xfrm>
          <a:off x="609759" y="1513355"/>
          <a:ext cx="5336745" cy="4476404"/>
        </p:xfrm>
        <a:graphic>
          <a:graphicData uri="http://schemas.openxmlformats.org/drawingml/2006/table">
            <a:tbl>
              <a:tblPr/>
              <a:tblGrid>
                <a:gridCol w="2926080">
                  <a:extLst>
                    <a:ext uri="{9D8B030D-6E8A-4147-A177-3AD203B41FA5}">
                      <a16:colId xmlns:a16="http://schemas.microsoft.com/office/drawing/2014/main" val="20000"/>
                    </a:ext>
                  </a:extLst>
                </a:gridCol>
                <a:gridCol w="2410665">
                  <a:extLst>
                    <a:ext uri="{9D8B030D-6E8A-4147-A177-3AD203B41FA5}">
                      <a16:colId xmlns:a16="http://schemas.microsoft.com/office/drawing/2014/main" val="20001"/>
                    </a:ext>
                  </a:extLst>
                </a:gridCol>
              </a:tblGrid>
              <a:tr h="603498">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TEAEs, n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1" i="0" u="none" strike="noStrike" cap="none" normalizeH="0" baseline="0" dirty="0">
                          <a:ln>
                            <a:noFill/>
                          </a:ln>
                          <a:solidFill>
                            <a:schemeClr val="tx1"/>
                          </a:solidFill>
                          <a:effectLst/>
                          <a:latin typeface="Calibri" panose="020F0502020204030204" pitchFamily="34" charset="0"/>
                        </a:rPr>
                        <a:t>Tucatinib + Trastuzumab</a:t>
                      </a:r>
                      <a:br>
                        <a:rPr kumimoji="0" lang="en-US" sz="1600" b="1" i="0" u="none" strike="noStrike" cap="none" normalizeH="0" baseline="0" dirty="0">
                          <a:ln>
                            <a:noFill/>
                          </a:ln>
                          <a:solidFill>
                            <a:schemeClr val="tx1"/>
                          </a:solidFill>
                          <a:effectLst/>
                          <a:latin typeface="Calibri" panose="020F0502020204030204" pitchFamily="34" charset="0"/>
                        </a:rPr>
                      </a:br>
                      <a:r>
                        <a:rPr kumimoji="0" lang="en-US" sz="1600" b="1" i="0" u="none" strike="noStrike" cap="none" normalizeH="0" baseline="0" dirty="0">
                          <a:ln>
                            <a:noFill/>
                          </a:ln>
                          <a:solidFill>
                            <a:schemeClr val="tx1"/>
                          </a:solidFill>
                          <a:effectLst/>
                          <a:latin typeface="Calibri" panose="020F0502020204030204" pitchFamily="34" charset="0"/>
                        </a:rPr>
                        <a:t>Cohorts A + B</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1" i="0" u="none" strike="noStrike" cap="none" normalizeH="0" baseline="0" dirty="0">
                          <a:ln>
                            <a:noFill/>
                          </a:ln>
                          <a:solidFill>
                            <a:schemeClr val="tx1"/>
                          </a:solidFill>
                          <a:effectLst/>
                          <a:latin typeface="Calibri" panose="020F0502020204030204" pitchFamily="34" charset="0"/>
                        </a:rPr>
                        <a:t>(N = 86)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24140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Any-grade AEs</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82 (953)</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241405">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Grade ≥3 AEs</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35 (40.7)</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24140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SAEs</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20 (23.3)</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r h="42245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Grade 5</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1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607996198"/>
                  </a:ext>
                </a:extLst>
              </a:tr>
              <a:tr h="42245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TEAEs leading to tucatinib discontinuation</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 (5.8)</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357959187"/>
                  </a:ext>
                </a:extLst>
              </a:tr>
              <a:tr h="422452">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TEAEs leading to trastuzumab discontinuation</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1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 (3.5)</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463948038"/>
                  </a:ext>
                </a:extLst>
              </a:tr>
              <a:tr h="829805">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TEAEs leading to tucatinib dose modification</a:t>
                      </a:r>
                    </a:p>
                    <a:p>
                      <a:pPr marL="742950" marR="0" lvl="1" indent="-285750" algn="l" defTabSz="914400" rtl="0" eaLnBrk="1" fontAlgn="base" latinLnBrk="0" hangingPunct="1">
                        <a:lnSpc>
                          <a:spcPct val="100000"/>
                        </a:lnSpc>
                        <a:spcBef>
                          <a:spcPct val="0"/>
                        </a:spcBef>
                        <a:spcAft>
                          <a:spcPts val="0"/>
                        </a:spcAft>
                        <a:buClrTx/>
                        <a:buSzTx/>
                        <a:buFont typeface="Arial" panose="020B0604020202020204" pitchFamily="34" charset="0"/>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Held</a:t>
                      </a:r>
                    </a:p>
                    <a:p>
                      <a:pPr marL="742950" marR="0" lvl="1" indent="-285750" algn="l" defTabSz="914400" rtl="0" eaLnBrk="1" fontAlgn="base" latinLnBrk="0" hangingPunct="1">
                        <a:lnSpc>
                          <a:spcPct val="100000"/>
                        </a:lnSpc>
                        <a:spcBef>
                          <a:spcPct val="0"/>
                        </a:spcBef>
                        <a:spcAft>
                          <a:spcPts val="0"/>
                        </a:spcAft>
                        <a:buClrTx/>
                        <a:buSzTx/>
                        <a:buFont typeface="Arial" panose="020B0604020202020204" pitchFamily="34" charset="0"/>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Reduced</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25 (26.7)</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23 (36.7)</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 (10.5)</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873213227"/>
                  </a:ext>
                </a:extLst>
              </a:tr>
            </a:tbl>
          </a:graphicData>
        </a:graphic>
      </p:graphicFrame>
      <p:sp>
        <p:nvSpPr>
          <p:cNvPr id="4" name="TextBox 3">
            <a:extLst>
              <a:ext uri="{FF2B5EF4-FFF2-40B4-BE49-F238E27FC236}">
                <a16:creationId xmlns:a16="http://schemas.microsoft.com/office/drawing/2014/main" id="{BCC8AB9E-6EB0-AA25-1EAA-D1A898CA7791}"/>
              </a:ext>
            </a:extLst>
          </p:cNvPr>
          <p:cNvSpPr txBox="1"/>
          <p:nvPr/>
        </p:nvSpPr>
        <p:spPr>
          <a:xfrm>
            <a:off x="420244" y="6398121"/>
            <a:ext cx="5675756" cy="276999"/>
          </a:xfrm>
          <a:prstGeom prst="rect">
            <a:avLst/>
          </a:prstGeom>
          <a:noFill/>
        </p:spPr>
        <p:txBody>
          <a:bodyPr wrap="square" rtlCol="0">
            <a:spAutoFit/>
          </a:bodyPr>
          <a:lstStyle/>
          <a:p>
            <a:pPr lvl="0" defTabSz="914126" fontAlgn="base">
              <a:spcBef>
                <a:spcPct val="0"/>
              </a:spcBef>
              <a:spcAft>
                <a:spcPct val="0"/>
              </a:spcAft>
              <a:defRPr/>
            </a:pPr>
            <a:r>
              <a:rPr lang="da-DK" altLang="en-US" sz="1200" spc="-10" dirty="0">
                <a:solidFill>
                  <a:srgbClr val="455560"/>
                </a:solidFill>
                <a:latin typeface="Calibri" panose="020F0502020204030204" pitchFamily="34" charset="0"/>
                <a:cs typeface="Arial" panose="020B0604020202020204" pitchFamily="34" charset="0"/>
              </a:rPr>
              <a:t>Strickler ASCO 2024. Abstr 3509.</a:t>
            </a:r>
            <a:endParaRPr lang="pt-BR" altLang="en-US" sz="1200" spc="-10" dirty="0">
              <a:solidFill>
                <a:srgbClr val="455560"/>
              </a:solidFill>
              <a:latin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C2152E5C-62FD-0BA4-2432-9A6CB668C4F8}"/>
              </a:ext>
            </a:extLst>
          </p:cNvPr>
          <p:cNvSpPr txBox="1"/>
          <p:nvPr/>
        </p:nvSpPr>
        <p:spPr bwMode="auto">
          <a:xfrm rot="16200000">
            <a:off x="5509425" y="4351623"/>
            <a:ext cx="15414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Frequency (%)</a:t>
            </a:r>
          </a:p>
        </p:txBody>
      </p:sp>
      <p:grpSp>
        <p:nvGrpSpPr>
          <p:cNvPr id="21" name="Group 20">
            <a:extLst>
              <a:ext uri="{FF2B5EF4-FFF2-40B4-BE49-F238E27FC236}">
                <a16:creationId xmlns:a16="http://schemas.microsoft.com/office/drawing/2014/main" id="{BA1B97BD-E448-51B2-C25E-705C80612B27}"/>
              </a:ext>
            </a:extLst>
          </p:cNvPr>
          <p:cNvGrpSpPr/>
          <p:nvPr/>
        </p:nvGrpSpPr>
        <p:grpSpPr>
          <a:xfrm>
            <a:off x="6760117" y="3905404"/>
            <a:ext cx="81775" cy="1680117"/>
            <a:chOff x="6675863" y="3905404"/>
            <a:chExt cx="166029" cy="1680117"/>
          </a:xfrm>
        </p:grpSpPr>
        <p:cxnSp>
          <p:nvCxnSpPr>
            <p:cNvPr id="13" name="Straight Connector 12">
              <a:extLst>
                <a:ext uri="{FF2B5EF4-FFF2-40B4-BE49-F238E27FC236}">
                  <a16:creationId xmlns:a16="http://schemas.microsoft.com/office/drawing/2014/main" id="{3187486A-0C24-2496-19EF-F8C15A41FB51}"/>
                </a:ext>
              </a:extLst>
            </p:cNvPr>
            <p:cNvCxnSpPr>
              <a:cxnSpLocks/>
            </p:cNvCxnSpPr>
            <p:nvPr/>
          </p:nvCxnSpPr>
          <p:spPr bwMode="auto">
            <a:xfrm>
              <a:off x="6675863" y="3905404"/>
              <a:ext cx="166029" cy="0"/>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9A72B472-D661-B9A0-83CD-E0442B97E051}"/>
                </a:ext>
              </a:extLst>
            </p:cNvPr>
            <p:cNvCxnSpPr>
              <a:cxnSpLocks/>
            </p:cNvCxnSpPr>
            <p:nvPr/>
          </p:nvCxnSpPr>
          <p:spPr bwMode="auto">
            <a:xfrm>
              <a:off x="6675863" y="4145421"/>
              <a:ext cx="166029" cy="0"/>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7618253A-D218-8EE8-A6FD-26768E72DB18}"/>
                </a:ext>
              </a:extLst>
            </p:cNvPr>
            <p:cNvCxnSpPr>
              <a:cxnSpLocks/>
            </p:cNvCxnSpPr>
            <p:nvPr/>
          </p:nvCxnSpPr>
          <p:spPr bwMode="auto">
            <a:xfrm>
              <a:off x="6675863" y="4385438"/>
              <a:ext cx="166029"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482EB7E5-8D3C-C5DF-EAA1-72CDF4490F8E}"/>
                </a:ext>
              </a:extLst>
            </p:cNvPr>
            <p:cNvCxnSpPr>
              <a:cxnSpLocks/>
            </p:cNvCxnSpPr>
            <p:nvPr/>
          </p:nvCxnSpPr>
          <p:spPr bwMode="auto">
            <a:xfrm>
              <a:off x="6675863" y="4625455"/>
              <a:ext cx="166029"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450B8D70-0A4B-2ED5-2A63-18F5CDEDCD59}"/>
                </a:ext>
              </a:extLst>
            </p:cNvPr>
            <p:cNvCxnSpPr>
              <a:cxnSpLocks/>
            </p:cNvCxnSpPr>
            <p:nvPr/>
          </p:nvCxnSpPr>
          <p:spPr bwMode="auto">
            <a:xfrm>
              <a:off x="6675863" y="4865472"/>
              <a:ext cx="166029"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725E2DE1-DD0D-5D58-763A-F0EE151CA121}"/>
                </a:ext>
              </a:extLst>
            </p:cNvPr>
            <p:cNvCxnSpPr>
              <a:cxnSpLocks/>
            </p:cNvCxnSpPr>
            <p:nvPr/>
          </p:nvCxnSpPr>
          <p:spPr bwMode="auto">
            <a:xfrm>
              <a:off x="6675863" y="5105489"/>
              <a:ext cx="166029"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4D929B53-E40E-7B55-9C2C-D9E962DE87C2}"/>
                </a:ext>
              </a:extLst>
            </p:cNvPr>
            <p:cNvCxnSpPr>
              <a:cxnSpLocks/>
            </p:cNvCxnSpPr>
            <p:nvPr/>
          </p:nvCxnSpPr>
          <p:spPr bwMode="auto">
            <a:xfrm>
              <a:off x="6675863" y="5345506"/>
              <a:ext cx="166029"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5A0F3266-A80A-FCF4-E60E-F7361A5F1C22}"/>
                </a:ext>
              </a:extLst>
            </p:cNvPr>
            <p:cNvCxnSpPr>
              <a:cxnSpLocks/>
            </p:cNvCxnSpPr>
            <p:nvPr/>
          </p:nvCxnSpPr>
          <p:spPr bwMode="auto">
            <a:xfrm>
              <a:off x="6675863" y="5585521"/>
              <a:ext cx="166029" cy="0"/>
            </a:xfrm>
            <a:prstGeom prst="line">
              <a:avLst/>
            </a:prstGeom>
            <a:noFill/>
            <a:ln w="28575" cap="flat" cmpd="sng" algn="ctr">
              <a:solidFill>
                <a:schemeClr val="bg1"/>
              </a:solidFill>
              <a:prstDash val="solid"/>
              <a:round/>
              <a:headEnd type="none" w="med" len="med"/>
              <a:tailEnd type="none" w="med" len="med"/>
            </a:ln>
            <a:effectLst/>
          </p:spPr>
        </p:cxnSp>
      </p:grpSp>
      <p:cxnSp>
        <p:nvCxnSpPr>
          <p:cNvPr id="22" name="Straight Connector 21">
            <a:extLst>
              <a:ext uri="{FF2B5EF4-FFF2-40B4-BE49-F238E27FC236}">
                <a16:creationId xmlns:a16="http://schemas.microsoft.com/office/drawing/2014/main" id="{F993C208-AEF5-EC1D-EDF0-633768BE1FDD}"/>
              </a:ext>
            </a:extLst>
          </p:cNvPr>
          <p:cNvCxnSpPr>
            <a:cxnSpLocks/>
          </p:cNvCxnSpPr>
          <p:nvPr/>
        </p:nvCxnSpPr>
        <p:spPr bwMode="auto">
          <a:xfrm>
            <a:off x="6761356" y="3673710"/>
            <a:ext cx="81775"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804AA751-51CB-EA77-B5CA-59AFB1BAB331}"/>
              </a:ext>
            </a:extLst>
          </p:cNvPr>
          <p:cNvCxnSpPr>
            <a:cxnSpLocks/>
          </p:cNvCxnSpPr>
          <p:nvPr/>
        </p:nvCxnSpPr>
        <p:spPr bwMode="auto">
          <a:xfrm>
            <a:off x="6839415" y="3662556"/>
            <a:ext cx="0" cy="79298"/>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45C4A90F-2B92-BADC-F897-784E694A5483}"/>
              </a:ext>
            </a:extLst>
          </p:cNvPr>
          <p:cNvCxnSpPr>
            <a:cxnSpLocks/>
          </p:cNvCxnSpPr>
          <p:nvPr/>
        </p:nvCxnSpPr>
        <p:spPr bwMode="auto">
          <a:xfrm flipH="1">
            <a:off x="6774985" y="3679902"/>
            <a:ext cx="141249" cy="96645"/>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51D26F4B-BDB9-8507-31A6-E35083BC1FFE}"/>
              </a:ext>
            </a:extLst>
          </p:cNvPr>
          <p:cNvCxnSpPr>
            <a:cxnSpLocks/>
          </p:cNvCxnSpPr>
          <p:nvPr/>
        </p:nvCxnSpPr>
        <p:spPr bwMode="auto">
          <a:xfrm flipH="1">
            <a:off x="6774985" y="3729463"/>
            <a:ext cx="141249" cy="96645"/>
          </a:xfrm>
          <a:prstGeom prst="line">
            <a:avLst/>
          </a:prstGeom>
          <a:noFill/>
          <a:ln w="28575" cap="flat" cmpd="sng" algn="ctr">
            <a:solidFill>
              <a:schemeClr val="bg1"/>
            </a:solidFill>
            <a:prstDash val="solid"/>
            <a:round/>
            <a:headEnd type="none" w="med" len="med"/>
            <a:tailEnd type="none" w="med" len="med"/>
          </a:ln>
          <a:effectLst/>
        </p:spPr>
      </p:cxnSp>
      <p:sp>
        <p:nvSpPr>
          <p:cNvPr id="33" name="TextBox 32">
            <a:extLst>
              <a:ext uri="{FF2B5EF4-FFF2-40B4-BE49-F238E27FC236}">
                <a16:creationId xmlns:a16="http://schemas.microsoft.com/office/drawing/2014/main" id="{849194FE-774E-BC7B-75A8-7939063CDCE1}"/>
              </a:ext>
            </a:extLst>
          </p:cNvPr>
          <p:cNvSpPr txBox="1"/>
          <p:nvPr/>
        </p:nvSpPr>
        <p:spPr bwMode="auto">
          <a:xfrm>
            <a:off x="6385931" y="3508667"/>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34" name="TextBox 33">
            <a:extLst>
              <a:ext uri="{FF2B5EF4-FFF2-40B4-BE49-F238E27FC236}">
                <a16:creationId xmlns:a16="http://schemas.microsoft.com/office/drawing/2014/main" id="{3EC34B2C-ACFD-557D-41DD-EF8BF30EAA91}"/>
              </a:ext>
            </a:extLst>
          </p:cNvPr>
          <p:cNvSpPr txBox="1"/>
          <p:nvPr/>
        </p:nvSpPr>
        <p:spPr bwMode="auto">
          <a:xfrm>
            <a:off x="6455317" y="375151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70</a:t>
            </a:r>
          </a:p>
        </p:txBody>
      </p:sp>
      <p:sp>
        <p:nvSpPr>
          <p:cNvPr id="35" name="TextBox 34">
            <a:extLst>
              <a:ext uri="{FF2B5EF4-FFF2-40B4-BE49-F238E27FC236}">
                <a16:creationId xmlns:a16="http://schemas.microsoft.com/office/drawing/2014/main" id="{6A096947-3DDE-39AB-718C-0AD58BAB6846}"/>
              </a:ext>
            </a:extLst>
          </p:cNvPr>
          <p:cNvSpPr txBox="1"/>
          <p:nvPr/>
        </p:nvSpPr>
        <p:spPr bwMode="auto">
          <a:xfrm>
            <a:off x="6464392" y="399684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36" name="TextBox 35">
            <a:extLst>
              <a:ext uri="{FF2B5EF4-FFF2-40B4-BE49-F238E27FC236}">
                <a16:creationId xmlns:a16="http://schemas.microsoft.com/office/drawing/2014/main" id="{81DE6014-365F-F5BF-D279-B8A2B17951C2}"/>
              </a:ext>
            </a:extLst>
          </p:cNvPr>
          <p:cNvSpPr txBox="1"/>
          <p:nvPr/>
        </p:nvSpPr>
        <p:spPr bwMode="auto">
          <a:xfrm>
            <a:off x="6464392" y="423969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50</a:t>
            </a:r>
          </a:p>
        </p:txBody>
      </p:sp>
      <p:sp>
        <p:nvSpPr>
          <p:cNvPr id="37" name="TextBox 36">
            <a:extLst>
              <a:ext uri="{FF2B5EF4-FFF2-40B4-BE49-F238E27FC236}">
                <a16:creationId xmlns:a16="http://schemas.microsoft.com/office/drawing/2014/main" id="{17C016FC-FF7A-193D-79EF-30BAC0D7413E}"/>
              </a:ext>
            </a:extLst>
          </p:cNvPr>
          <p:cNvSpPr txBox="1"/>
          <p:nvPr/>
        </p:nvSpPr>
        <p:spPr bwMode="auto">
          <a:xfrm>
            <a:off x="6464392" y="447156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38" name="TextBox 37">
            <a:extLst>
              <a:ext uri="{FF2B5EF4-FFF2-40B4-BE49-F238E27FC236}">
                <a16:creationId xmlns:a16="http://schemas.microsoft.com/office/drawing/2014/main" id="{1011FDF4-5B1F-9BEE-176B-23461E5BF1D4}"/>
              </a:ext>
            </a:extLst>
          </p:cNvPr>
          <p:cNvSpPr txBox="1"/>
          <p:nvPr/>
        </p:nvSpPr>
        <p:spPr bwMode="auto">
          <a:xfrm>
            <a:off x="6464392" y="470934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30</a:t>
            </a:r>
          </a:p>
        </p:txBody>
      </p:sp>
      <p:sp>
        <p:nvSpPr>
          <p:cNvPr id="39" name="TextBox 38">
            <a:extLst>
              <a:ext uri="{FF2B5EF4-FFF2-40B4-BE49-F238E27FC236}">
                <a16:creationId xmlns:a16="http://schemas.microsoft.com/office/drawing/2014/main" id="{86919DE2-FB37-5FB3-6C16-AD035B81B7E1}"/>
              </a:ext>
            </a:extLst>
          </p:cNvPr>
          <p:cNvSpPr txBox="1"/>
          <p:nvPr/>
        </p:nvSpPr>
        <p:spPr bwMode="auto">
          <a:xfrm>
            <a:off x="6464392" y="495160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40" name="TextBox 39">
            <a:extLst>
              <a:ext uri="{FF2B5EF4-FFF2-40B4-BE49-F238E27FC236}">
                <a16:creationId xmlns:a16="http://schemas.microsoft.com/office/drawing/2014/main" id="{387B1064-B8F8-8164-0735-D71B488CF563}"/>
              </a:ext>
            </a:extLst>
          </p:cNvPr>
          <p:cNvSpPr txBox="1"/>
          <p:nvPr/>
        </p:nvSpPr>
        <p:spPr bwMode="auto">
          <a:xfrm>
            <a:off x="6464392" y="517963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41" name="TextBox 40">
            <a:extLst>
              <a:ext uri="{FF2B5EF4-FFF2-40B4-BE49-F238E27FC236}">
                <a16:creationId xmlns:a16="http://schemas.microsoft.com/office/drawing/2014/main" id="{F79D94DF-E3B5-D3BF-15E0-4DBAE8EB7D00}"/>
              </a:ext>
            </a:extLst>
          </p:cNvPr>
          <p:cNvSpPr txBox="1"/>
          <p:nvPr/>
        </p:nvSpPr>
        <p:spPr bwMode="auto">
          <a:xfrm>
            <a:off x="6553602" y="5426676"/>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grpSp>
        <p:nvGrpSpPr>
          <p:cNvPr id="61" name="Group 60">
            <a:extLst>
              <a:ext uri="{FF2B5EF4-FFF2-40B4-BE49-F238E27FC236}">
                <a16:creationId xmlns:a16="http://schemas.microsoft.com/office/drawing/2014/main" id="{BC7F4DB6-F40D-4252-1EF0-208C8DFA4933}"/>
              </a:ext>
            </a:extLst>
          </p:cNvPr>
          <p:cNvGrpSpPr/>
          <p:nvPr/>
        </p:nvGrpSpPr>
        <p:grpSpPr>
          <a:xfrm>
            <a:off x="6965795" y="5583043"/>
            <a:ext cx="4479745" cy="69386"/>
            <a:chOff x="6965795" y="5583043"/>
            <a:chExt cx="4479745" cy="307278"/>
          </a:xfrm>
        </p:grpSpPr>
        <p:cxnSp>
          <p:nvCxnSpPr>
            <p:cNvPr id="43" name="Straight Connector 42">
              <a:extLst>
                <a:ext uri="{FF2B5EF4-FFF2-40B4-BE49-F238E27FC236}">
                  <a16:creationId xmlns:a16="http://schemas.microsoft.com/office/drawing/2014/main" id="{DB763205-1122-113C-599B-BACA3A54FEB7}"/>
                </a:ext>
              </a:extLst>
            </p:cNvPr>
            <p:cNvCxnSpPr/>
            <p:nvPr/>
          </p:nvCxnSpPr>
          <p:spPr bwMode="auto">
            <a:xfrm>
              <a:off x="6965795" y="5583043"/>
              <a:ext cx="0" cy="307278"/>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AC03D8B1-60B3-8F14-4787-802FB357E1EF}"/>
                </a:ext>
              </a:extLst>
            </p:cNvPr>
            <p:cNvCxnSpPr/>
            <p:nvPr/>
          </p:nvCxnSpPr>
          <p:spPr bwMode="auto">
            <a:xfrm>
              <a:off x="7229309" y="5583043"/>
              <a:ext cx="0" cy="307278"/>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F8E12061-A386-C1E6-83A2-177529163ECE}"/>
                </a:ext>
              </a:extLst>
            </p:cNvPr>
            <p:cNvCxnSpPr/>
            <p:nvPr/>
          </p:nvCxnSpPr>
          <p:spPr bwMode="auto">
            <a:xfrm>
              <a:off x="7492823" y="5583043"/>
              <a:ext cx="0" cy="307278"/>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F6E293A1-83F9-4C0E-9A1E-4BC7400AD7A5}"/>
                </a:ext>
              </a:extLst>
            </p:cNvPr>
            <p:cNvCxnSpPr/>
            <p:nvPr/>
          </p:nvCxnSpPr>
          <p:spPr bwMode="auto">
            <a:xfrm>
              <a:off x="7756337" y="5583043"/>
              <a:ext cx="0" cy="307278"/>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21655D0A-6B0C-124A-E661-0DD4ECB5E296}"/>
                </a:ext>
              </a:extLst>
            </p:cNvPr>
            <p:cNvCxnSpPr/>
            <p:nvPr/>
          </p:nvCxnSpPr>
          <p:spPr bwMode="auto">
            <a:xfrm>
              <a:off x="8019851" y="5583043"/>
              <a:ext cx="0" cy="307278"/>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4189ECB8-339E-A959-C831-77E8CF17AEE8}"/>
                </a:ext>
              </a:extLst>
            </p:cNvPr>
            <p:cNvCxnSpPr/>
            <p:nvPr/>
          </p:nvCxnSpPr>
          <p:spPr bwMode="auto">
            <a:xfrm>
              <a:off x="8283365" y="5583043"/>
              <a:ext cx="0" cy="307278"/>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68C8F3D-6C40-847A-E930-6473771424DF}"/>
                </a:ext>
              </a:extLst>
            </p:cNvPr>
            <p:cNvCxnSpPr/>
            <p:nvPr/>
          </p:nvCxnSpPr>
          <p:spPr bwMode="auto">
            <a:xfrm>
              <a:off x="8546879" y="5583043"/>
              <a:ext cx="0" cy="307278"/>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1D476580-B8FB-B43C-B95A-FE15DAA3DD9D}"/>
                </a:ext>
              </a:extLst>
            </p:cNvPr>
            <p:cNvCxnSpPr/>
            <p:nvPr/>
          </p:nvCxnSpPr>
          <p:spPr bwMode="auto">
            <a:xfrm>
              <a:off x="8810393" y="5583043"/>
              <a:ext cx="0" cy="307278"/>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0F41D212-F4F9-6154-64E6-934310BB58ED}"/>
                </a:ext>
              </a:extLst>
            </p:cNvPr>
            <p:cNvCxnSpPr/>
            <p:nvPr/>
          </p:nvCxnSpPr>
          <p:spPr bwMode="auto">
            <a:xfrm>
              <a:off x="9073907" y="5583043"/>
              <a:ext cx="0" cy="307278"/>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72FBDC47-F916-0138-1D6E-B97928D465D0}"/>
                </a:ext>
              </a:extLst>
            </p:cNvPr>
            <p:cNvCxnSpPr/>
            <p:nvPr/>
          </p:nvCxnSpPr>
          <p:spPr bwMode="auto">
            <a:xfrm>
              <a:off x="9337421" y="5583043"/>
              <a:ext cx="0" cy="307278"/>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DF4ED8D3-7A23-2EA5-1155-85CBC26DB261}"/>
                </a:ext>
              </a:extLst>
            </p:cNvPr>
            <p:cNvCxnSpPr/>
            <p:nvPr/>
          </p:nvCxnSpPr>
          <p:spPr bwMode="auto">
            <a:xfrm>
              <a:off x="9600935" y="5583043"/>
              <a:ext cx="0" cy="307278"/>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A221B105-8010-3CE4-EE67-008D3212408C}"/>
                </a:ext>
              </a:extLst>
            </p:cNvPr>
            <p:cNvCxnSpPr/>
            <p:nvPr/>
          </p:nvCxnSpPr>
          <p:spPr bwMode="auto">
            <a:xfrm>
              <a:off x="9864449" y="5583043"/>
              <a:ext cx="0" cy="307278"/>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C7CB0A8F-FA36-BB0C-03D7-9EBACC81631B}"/>
                </a:ext>
              </a:extLst>
            </p:cNvPr>
            <p:cNvCxnSpPr/>
            <p:nvPr/>
          </p:nvCxnSpPr>
          <p:spPr bwMode="auto">
            <a:xfrm>
              <a:off x="10127963" y="5583043"/>
              <a:ext cx="0" cy="307278"/>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328C484F-CA77-E3FC-4302-6FB9598EAC43}"/>
                </a:ext>
              </a:extLst>
            </p:cNvPr>
            <p:cNvCxnSpPr/>
            <p:nvPr/>
          </p:nvCxnSpPr>
          <p:spPr bwMode="auto">
            <a:xfrm>
              <a:off x="10391477" y="5583043"/>
              <a:ext cx="0" cy="307278"/>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BC88D30D-AFF1-B1EC-9EDC-BF4FFB596B39}"/>
                </a:ext>
              </a:extLst>
            </p:cNvPr>
            <p:cNvCxnSpPr/>
            <p:nvPr/>
          </p:nvCxnSpPr>
          <p:spPr bwMode="auto">
            <a:xfrm>
              <a:off x="10654991" y="5583043"/>
              <a:ext cx="0" cy="307278"/>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08FD6E81-89DF-B127-9E0D-489B99EFC1CD}"/>
                </a:ext>
              </a:extLst>
            </p:cNvPr>
            <p:cNvCxnSpPr/>
            <p:nvPr/>
          </p:nvCxnSpPr>
          <p:spPr bwMode="auto">
            <a:xfrm>
              <a:off x="10918505" y="5583043"/>
              <a:ext cx="0" cy="307278"/>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A05E9AA7-75C1-5A52-F380-F69DA5BF7E8E}"/>
                </a:ext>
              </a:extLst>
            </p:cNvPr>
            <p:cNvCxnSpPr/>
            <p:nvPr/>
          </p:nvCxnSpPr>
          <p:spPr bwMode="auto">
            <a:xfrm>
              <a:off x="11182019" y="5583043"/>
              <a:ext cx="0" cy="307278"/>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89F389CB-9A44-9AF3-8915-21AC0BEDBFB1}"/>
                </a:ext>
              </a:extLst>
            </p:cNvPr>
            <p:cNvCxnSpPr/>
            <p:nvPr/>
          </p:nvCxnSpPr>
          <p:spPr bwMode="auto">
            <a:xfrm>
              <a:off x="11445540" y="5583043"/>
              <a:ext cx="0" cy="307278"/>
            </a:xfrm>
            <a:prstGeom prst="line">
              <a:avLst/>
            </a:prstGeom>
            <a:noFill/>
            <a:ln w="28575" cap="flat" cmpd="sng" algn="ctr">
              <a:solidFill>
                <a:schemeClr val="bg1"/>
              </a:solidFill>
              <a:prstDash val="solid"/>
              <a:round/>
              <a:headEnd type="none" w="med" len="med"/>
              <a:tailEnd type="none" w="med" len="med"/>
            </a:ln>
            <a:effectLst/>
          </p:spPr>
        </p:cxnSp>
      </p:grpSp>
      <p:sp>
        <p:nvSpPr>
          <p:cNvPr id="62" name="TextBox 61">
            <a:extLst>
              <a:ext uri="{FF2B5EF4-FFF2-40B4-BE49-F238E27FC236}">
                <a16:creationId xmlns:a16="http://schemas.microsoft.com/office/drawing/2014/main" id="{5A331100-25EB-746E-D6D7-3F11C90B9A8D}"/>
              </a:ext>
            </a:extLst>
          </p:cNvPr>
          <p:cNvSpPr txBox="1"/>
          <p:nvPr/>
        </p:nvSpPr>
        <p:spPr bwMode="auto">
          <a:xfrm rot="19465776">
            <a:off x="6374609" y="5696859"/>
            <a:ext cx="724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Diarrhea</a:t>
            </a:r>
          </a:p>
        </p:txBody>
      </p:sp>
      <p:sp>
        <p:nvSpPr>
          <p:cNvPr id="63" name="TextBox 62">
            <a:extLst>
              <a:ext uri="{FF2B5EF4-FFF2-40B4-BE49-F238E27FC236}">
                <a16:creationId xmlns:a16="http://schemas.microsoft.com/office/drawing/2014/main" id="{4930B74D-C41D-E08E-799A-806F081168F3}"/>
              </a:ext>
            </a:extLst>
          </p:cNvPr>
          <p:cNvSpPr txBox="1"/>
          <p:nvPr/>
        </p:nvSpPr>
        <p:spPr bwMode="auto">
          <a:xfrm rot="19465776">
            <a:off x="6727528" y="5674558"/>
            <a:ext cx="639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Fatigue</a:t>
            </a:r>
          </a:p>
        </p:txBody>
      </p:sp>
      <p:sp>
        <p:nvSpPr>
          <p:cNvPr id="64" name="TextBox 63">
            <a:extLst>
              <a:ext uri="{FF2B5EF4-FFF2-40B4-BE49-F238E27FC236}">
                <a16:creationId xmlns:a16="http://schemas.microsoft.com/office/drawing/2014/main" id="{03856CC1-8145-B121-731B-835F25C4176B}"/>
              </a:ext>
            </a:extLst>
          </p:cNvPr>
          <p:cNvSpPr txBox="1"/>
          <p:nvPr/>
        </p:nvSpPr>
        <p:spPr bwMode="auto">
          <a:xfrm rot="19465776">
            <a:off x="6975127" y="5674558"/>
            <a:ext cx="6495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Nausea</a:t>
            </a:r>
          </a:p>
        </p:txBody>
      </p:sp>
      <p:sp>
        <p:nvSpPr>
          <p:cNvPr id="65" name="TextBox 64">
            <a:extLst>
              <a:ext uri="{FF2B5EF4-FFF2-40B4-BE49-F238E27FC236}">
                <a16:creationId xmlns:a16="http://schemas.microsoft.com/office/drawing/2014/main" id="{AD7B6392-570C-0209-E4F4-9580CD9662B0}"/>
              </a:ext>
            </a:extLst>
          </p:cNvPr>
          <p:cNvSpPr txBox="1"/>
          <p:nvPr/>
        </p:nvSpPr>
        <p:spPr bwMode="auto">
          <a:xfrm rot="19465776">
            <a:off x="6478110" y="5905308"/>
            <a:ext cx="15073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Dermatitis acneiform</a:t>
            </a:r>
          </a:p>
        </p:txBody>
      </p:sp>
      <p:sp>
        <p:nvSpPr>
          <p:cNvPr id="66" name="TextBox 65">
            <a:extLst>
              <a:ext uri="{FF2B5EF4-FFF2-40B4-BE49-F238E27FC236}">
                <a16:creationId xmlns:a16="http://schemas.microsoft.com/office/drawing/2014/main" id="{EB6A2CBB-4690-F626-A221-B87F502A2134}"/>
              </a:ext>
            </a:extLst>
          </p:cNvPr>
          <p:cNvSpPr txBox="1"/>
          <p:nvPr/>
        </p:nvSpPr>
        <p:spPr bwMode="auto">
          <a:xfrm rot="19465776">
            <a:off x="6828270" y="5885629"/>
            <a:ext cx="1399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Decreased appetite</a:t>
            </a:r>
          </a:p>
        </p:txBody>
      </p:sp>
      <p:sp>
        <p:nvSpPr>
          <p:cNvPr id="67" name="TextBox 66">
            <a:extLst>
              <a:ext uri="{FF2B5EF4-FFF2-40B4-BE49-F238E27FC236}">
                <a16:creationId xmlns:a16="http://schemas.microsoft.com/office/drawing/2014/main" id="{A68D22DC-2E1F-3D76-67DC-0F15E24CBE7E}"/>
              </a:ext>
            </a:extLst>
          </p:cNvPr>
          <p:cNvSpPr txBox="1"/>
          <p:nvPr/>
        </p:nvSpPr>
        <p:spPr bwMode="auto">
          <a:xfrm rot="19465776">
            <a:off x="7726790" y="5686219"/>
            <a:ext cx="683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Dry skin</a:t>
            </a:r>
          </a:p>
        </p:txBody>
      </p:sp>
      <p:sp>
        <p:nvSpPr>
          <p:cNvPr id="68" name="TextBox 67">
            <a:extLst>
              <a:ext uri="{FF2B5EF4-FFF2-40B4-BE49-F238E27FC236}">
                <a16:creationId xmlns:a16="http://schemas.microsoft.com/office/drawing/2014/main" id="{DB8C87BA-3F14-0F86-B3F5-83AA2F294238}"/>
              </a:ext>
            </a:extLst>
          </p:cNvPr>
          <p:cNvSpPr txBox="1"/>
          <p:nvPr/>
        </p:nvSpPr>
        <p:spPr bwMode="auto">
          <a:xfrm rot="19465776">
            <a:off x="7674133" y="5792484"/>
            <a:ext cx="10385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ALT increased</a:t>
            </a:r>
          </a:p>
        </p:txBody>
      </p:sp>
      <p:sp>
        <p:nvSpPr>
          <p:cNvPr id="69" name="TextBox 68">
            <a:extLst>
              <a:ext uri="{FF2B5EF4-FFF2-40B4-BE49-F238E27FC236}">
                <a16:creationId xmlns:a16="http://schemas.microsoft.com/office/drawing/2014/main" id="{47F72E34-FDA6-8103-4864-A6B8C34D4E01}"/>
              </a:ext>
            </a:extLst>
          </p:cNvPr>
          <p:cNvSpPr txBox="1"/>
          <p:nvPr/>
        </p:nvSpPr>
        <p:spPr bwMode="auto">
          <a:xfrm rot="19465776">
            <a:off x="8282548" y="5667853"/>
            <a:ext cx="663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Anemia</a:t>
            </a:r>
          </a:p>
        </p:txBody>
      </p:sp>
      <p:sp>
        <p:nvSpPr>
          <p:cNvPr id="70" name="TextBox 69">
            <a:extLst>
              <a:ext uri="{FF2B5EF4-FFF2-40B4-BE49-F238E27FC236}">
                <a16:creationId xmlns:a16="http://schemas.microsoft.com/office/drawing/2014/main" id="{E530DABB-86CC-7E98-744A-5158A8B04D13}"/>
              </a:ext>
            </a:extLst>
          </p:cNvPr>
          <p:cNvSpPr txBox="1"/>
          <p:nvPr/>
        </p:nvSpPr>
        <p:spPr bwMode="auto">
          <a:xfrm rot="19465776">
            <a:off x="8512791" y="5687530"/>
            <a:ext cx="6783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Pruritus</a:t>
            </a:r>
            <a:endParaRPr lang="en-US" sz="1200" b="0" dirty="0">
              <a:solidFill>
                <a:schemeClr val="bg1"/>
              </a:solidFill>
              <a:latin typeface="Calibri" panose="020F0502020204030204" pitchFamily="34" charset="0"/>
            </a:endParaRPr>
          </a:p>
        </p:txBody>
      </p:sp>
      <p:sp>
        <p:nvSpPr>
          <p:cNvPr id="71" name="TextBox 70">
            <a:extLst>
              <a:ext uri="{FF2B5EF4-FFF2-40B4-BE49-F238E27FC236}">
                <a16:creationId xmlns:a16="http://schemas.microsoft.com/office/drawing/2014/main" id="{60C0D934-2A84-AC4C-C544-6B8E51C89F48}"/>
              </a:ext>
            </a:extLst>
          </p:cNvPr>
          <p:cNvSpPr txBox="1"/>
          <p:nvPr/>
        </p:nvSpPr>
        <p:spPr bwMode="auto">
          <a:xfrm rot="19465776">
            <a:off x="8098169" y="5907931"/>
            <a:ext cx="14542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Rash maculopapular</a:t>
            </a:r>
            <a:endParaRPr lang="en-US" sz="1200" b="0" dirty="0">
              <a:solidFill>
                <a:schemeClr val="bg1"/>
              </a:solidFill>
              <a:latin typeface="Calibri" panose="020F0502020204030204" pitchFamily="34" charset="0"/>
            </a:endParaRPr>
          </a:p>
        </p:txBody>
      </p:sp>
      <p:sp>
        <p:nvSpPr>
          <p:cNvPr id="72" name="TextBox 71">
            <a:extLst>
              <a:ext uri="{FF2B5EF4-FFF2-40B4-BE49-F238E27FC236}">
                <a16:creationId xmlns:a16="http://schemas.microsoft.com/office/drawing/2014/main" id="{9DD89F98-9F55-B67E-1335-C4EFF13DD05A}"/>
              </a:ext>
            </a:extLst>
          </p:cNvPr>
          <p:cNvSpPr txBox="1"/>
          <p:nvPr/>
        </p:nvSpPr>
        <p:spPr bwMode="auto">
          <a:xfrm rot="19465776">
            <a:off x="8965147" y="5715081"/>
            <a:ext cx="798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Arthralgia</a:t>
            </a:r>
            <a:endParaRPr lang="en-US" sz="1200" b="0" dirty="0">
              <a:solidFill>
                <a:schemeClr val="bg1"/>
              </a:solidFill>
              <a:latin typeface="Calibri" panose="020F0502020204030204" pitchFamily="34" charset="0"/>
            </a:endParaRPr>
          </a:p>
        </p:txBody>
      </p:sp>
      <p:sp>
        <p:nvSpPr>
          <p:cNvPr id="73" name="TextBox 72">
            <a:extLst>
              <a:ext uri="{FF2B5EF4-FFF2-40B4-BE49-F238E27FC236}">
                <a16:creationId xmlns:a16="http://schemas.microsoft.com/office/drawing/2014/main" id="{A1258864-7302-96E1-78F9-32324B595D9D}"/>
              </a:ext>
            </a:extLst>
          </p:cNvPr>
          <p:cNvSpPr txBox="1"/>
          <p:nvPr/>
        </p:nvSpPr>
        <p:spPr bwMode="auto">
          <a:xfrm rot="19465776">
            <a:off x="8971780" y="5797132"/>
            <a:ext cx="10552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AST increased</a:t>
            </a:r>
            <a:endParaRPr lang="en-US" sz="1200" b="0" dirty="0">
              <a:solidFill>
                <a:schemeClr val="bg1"/>
              </a:solidFill>
              <a:latin typeface="Calibri" panose="020F0502020204030204" pitchFamily="34" charset="0"/>
            </a:endParaRPr>
          </a:p>
        </p:txBody>
      </p:sp>
      <p:sp>
        <p:nvSpPr>
          <p:cNvPr id="74" name="TextBox 73">
            <a:extLst>
              <a:ext uri="{FF2B5EF4-FFF2-40B4-BE49-F238E27FC236}">
                <a16:creationId xmlns:a16="http://schemas.microsoft.com/office/drawing/2014/main" id="{FD9D088F-250D-3CBB-2408-F1E148066D68}"/>
              </a:ext>
            </a:extLst>
          </p:cNvPr>
          <p:cNvSpPr txBox="1"/>
          <p:nvPr/>
        </p:nvSpPr>
        <p:spPr bwMode="auto">
          <a:xfrm rot="19465776">
            <a:off x="9457430" y="5712455"/>
            <a:ext cx="8055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Dysgeusia</a:t>
            </a:r>
            <a:endParaRPr lang="en-US" sz="1200" b="0" dirty="0">
              <a:solidFill>
                <a:schemeClr val="bg1"/>
              </a:solidFill>
              <a:latin typeface="Calibri" panose="020F0502020204030204" pitchFamily="34" charset="0"/>
            </a:endParaRPr>
          </a:p>
        </p:txBody>
      </p:sp>
      <p:sp>
        <p:nvSpPr>
          <p:cNvPr id="75" name="TextBox 74">
            <a:extLst>
              <a:ext uri="{FF2B5EF4-FFF2-40B4-BE49-F238E27FC236}">
                <a16:creationId xmlns:a16="http://schemas.microsoft.com/office/drawing/2014/main" id="{5003442E-134E-18F7-9597-8E84554CF200}"/>
              </a:ext>
            </a:extLst>
          </p:cNvPr>
          <p:cNvSpPr txBox="1"/>
          <p:nvPr/>
        </p:nvSpPr>
        <p:spPr bwMode="auto">
          <a:xfrm rot="19465776">
            <a:off x="9722400" y="5716391"/>
            <a:ext cx="808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Headache</a:t>
            </a:r>
            <a:endParaRPr lang="en-US" sz="1200" b="0" dirty="0">
              <a:solidFill>
                <a:schemeClr val="bg1"/>
              </a:solidFill>
              <a:latin typeface="Calibri" panose="020F0502020204030204" pitchFamily="34" charset="0"/>
            </a:endParaRPr>
          </a:p>
        </p:txBody>
      </p:sp>
      <p:sp>
        <p:nvSpPr>
          <p:cNvPr id="76" name="TextBox 75">
            <a:extLst>
              <a:ext uri="{FF2B5EF4-FFF2-40B4-BE49-F238E27FC236}">
                <a16:creationId xmlns:a16="http://schemas.microsoft.com/office/drawing/2014/main" id="{2488ECBD-D7B0-2C01-3CC9-A6B091CE81DB}"/>
              </a:ext>
            </a:extLst>
          </p:cNvPr>
          <p:cNvSpPr txBox="1"/>
          <p:nvPr/>
        </p:nvSpPr>
        <p:spPr bwMode="auto">
          <a:xfrm rot="19465776">
            <a:off x="9804455" y="5791170"/>
            <a:ext cx="10245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Hypertension</a:t>
            </a:r>
            <a:endParaRPr lang="en-US" sz="1200" b="0" dirty="0">
              <a:solidFill>
                <a:schemeClr val="bg1"/>
              </a:solidFill>
              <a:latin typeface="Calibri" panose="020F0502020204030204" pitchFamily="34" charset="0"/>
            </a:endParaRPr>
          </a:p>
        </p:txBody>
      </p:sp>
      <p:sp>
        <p:nvSpPr>
          <p:cNvPr id="77" name="TextBox 76">
            <a:extLst>
              <a:ext uri="{FF2B5EF4-FFF2-40B4-BE49-F238E27FC236}">
                <a16:creationId xmlns:a16="http://schemas.microsoft.com/office/drawing/2014/main" id="{DFF22CA7-3B35-D3CB-C720-0DD0211A4568}"/>
              </a:ext>
            </a:extLst>
          </p:cNvPr>
          <p:cNvSpPr txBox="1"/>
          <p:nvPr/>
        </p:nvSpPr>
        <p:spPr bwMode="auto">
          <a:xfrm rot="19465776">
            <a:off x="10384373" y="5671786"/>
            <a:ext cx="672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Myalgia</a:t>
            </a:r>
            <a:endParaRPr lang="en-US" sz="1200" b="0" dirty="0">
              <a:solidFill>
                <a:schemeClr val="bg1"/>
              </a:solidFill>
              <a:latin typeface="Calibri" panose="020F0502020204030204" pitchFamily="34" charset="0"/>
            </a:endParaRPr>
          </a:p>
        </p:txBody>
      </p:sp>
      <p:sp>
        <p:nvSpPr>
          <p:cNvPr id="78" name="TextBox 77">
            <a:extLst>
              <a:ext uri="{FF2B5EF4-FFF2-40B4-BE49-F238E27FC236}">
                <a16:creationId xmlns:a16="http://schemas.microsoft.com/office/drawing/2014/main" id="{585B8267-6DB5-6ECB-5913-B6BDE31169EA}"/>
              </a:ext>
            </a:extLst>
          </p:cNvPr>
          <p:cNvSpPr txBox="1"/>
          <p:nvPr/>
        </p:nvSpPr>
        <p:spPr bwMode="auto">
          <a:xfrm rot="19465776">
            <a:off x="10804752" y="5627181"/>
            <a:ext cx="4828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Rash</a:t>
            </a:r>
            <a:endParaRPr lang="en-US" sz="1200" b="0" dirty="0">
              <a:solidFill>
                <a:schemeClr val="bg1"/>
              </a:solidFill>
              <a:latin typeface="Calibri" panose="020F0502020204030204" pitchFamily="34" charset="0"/>
            </a:endParaRPr>
          </a:p>
        </p:txBody>
      </p:sp>
      <p:sp>
        <p:nvSpPr>
          <p:cNvPr id="79" name="TextBox 78">
            <a:extLst>
              <a:ext uri="{FF2B5EF4-FFF2-40B4-BE49-F238E27FC236}">
                <a16:creationId xmlns:a16="http://schemas.microsoft.com/office/drawing/2014/main" id="{897ECDAA-E9EA-F01A-4D0B-060E7B817AD0}"/>
              </a:ext>
            </a:extLst>
          </p:cNvPr>
          <p:cNvSpPr txBox="1"/>
          <p:nvPr/>
        </p:nvSpPr>
        <p:spPr bwMode="auto">
          <a:xfrm rot="19465776">
            <a:off x="10846000" y="5703272"/>
            <a:ext cx="744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Vomiting</a:t>
            </a:r>
            <a:endParaRPr lang="en-US" sz="1200" b="0" dirty="0">
              <a:solidFill>
                <a:schemeClr val="bg1"/>
              </a:solidFill>
              <a:latin typeface="Calibri" panose="020F0502020204030204" pitchFamily="34" charset="0"/>
            </a:endParaRPr>
          </a:p>
        </p:txBody>
      </p:sp>
      <p:grpSp>
        <p:nvGrpSpPr>
          <p:cNvPr id="81" name="Group 80">
            <a:extLst>
              <a:ext uri="{FF2B5EF4-FFF2-40B4-BE49-F238E27FC236}">
                <a16:creationId xmlns:a16="http://schemas.microsoft.com/office/drawing/2014/main" id="{6E99C3CA-8CF4-2D9D-F57C-77E9C974FC9A}"/>
              </a:ext>
            </a:extLst>
          </p:cNvPr>
          <p:cNvGrpSpPr/>
          <p:nvPr/>
        </p:nvGrpSpPr>
        <p:grpSpPr>
          <a:xfrm>
            <a:off x="6775147" y="986839"/>
            <a:ext cx="81775" cy="1680117"/>
            <a:chOff x="6675863" y="3905404"/>
            <a:chExt cx="166029" cy="1680117"/>
          </a:xfrm>
        </p:grpSpPr>
        <p:cxnSp>
          <p:nvCxnSpPr>
            <p:cNvPr id="82" name="Straight Connector 81">
              <a:extLst>
                <a:ext uri="{FF2B5EF4-FFF2-40B4-BE49-F238E27FC236}">
                  <a16:creationId xmlns:a16="http://schemas.microsoft.com/office/drawing/2014/main" id="{BEA4F12A-1050-132E-9112-08FBD6C217AE}"/>
                </a:ext>
              </a:extLst>
            </p:cNvPr>
            <p:cNvCxnSpPr>
              <a:cxnSpLocks/>
            </p:cNvCxnSpPr>
            <p:nvPr/>
          </p:nvCxnSpPr>
          <p:spPr bwMode="auto">
            <a:xfrm>
              <a:off x="6675863" y="3905404"/>
              <a:ext cx="166029" cy="0"/>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CD6889A2-228E-41D2-E113-3D2E058C47A4}"/>
                </a:ext>
              </a:extLst>
            </p:cNvPr>
            <p:cNvCxnSpPr>
              <a:cxnSpLocks/>
            </p:cNvCxnSpPr>
            <p:nvPr/>
          </p:nvCxnSpPr>
          <p:spPr bwMode="auto">
            <a:xfrm>
              <a:off x="6675863" y="4145421"/>
              <a:ext cx="166029" cy="0"/>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6002FDA3-4269-7EFE-83C5-BE9EE6CC9B62}"/>
                </a:ext>
              </a:extLst>
            </p:cNvPr>
            <p:cNvCxnSpPr>
              <a:cxnSpLocks/>
            </p:cNvCxnSpPr>
            <p:nvPr/>
          </p:nvCxnSpPr>
          <p:spPr bwMode="auto">
            <a:xfrm>
              <a:off x="6675863" y="4385438"/>
              <a:ext cx="166029" cy="0"/>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32B74B0E-0133-6409-6A0A-E46888550EC9}"/>
                </a:ext>
              </a:extLst>
            </p:cNvPr>
            <p:cNvCxnSpPr>
              <a:cxnSpLocks/>
            </p:cNvCxnSpPr>
            <p:nvPr/>
          </p:nvCxnSpPr>
          <p:spPr bwMode="auto">
            <a:xfrm>
              <a:off x="6675863" y="4625455"/>
              <a:ext cx="166029" cy="0"/>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95F7A2D8-8DC9-6C08-BE93-7C9957C9283D}"/>
                </a:ext>
              </a:extLst>
            </p:cNvPr>
            <p:cNvCxnSpPr>
              <a:cxnSpLocks/>
            </p:cNvCxnSpPr>
            <p:nvPr/>
          </p:nvCxnSpPr>
          <p:spPr bwMode="auto">
            <a:xfrm>
              <a:off x="6675863" y="4865472"/>
              <a:ext cx="166029" cy="0"/>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55123F8C-CD19-1136-431A-81C1C9F23445}"/>
                </a:ext>
              </a:extLst>
            </p:cNvPr>
            <p:cNvCxnSpPr>
              <a:cxnSpLocks/>
            </p:cNvCxnSpPr>
            <p:nvPr/>
          </p:nvCxnSpPr>
          <p:spPr bwMode="auto">
            <a:xfrm>
              <a:off x="6675863" y="5105489"/>
              <a:ext cx="166029" cy="0"/>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627C8B58-1F6F-4F59-D718-DC07FADF717A}"/>
                </a:ext>
              </a:extLst>
            </p:cNvPr>
            <p:cNvCxnSpPr>
              <a:cxnSpLocks/>
            </p:cNvCxnSpPr>
            <p:nvPr/>
          </p:nvCxnSpPr>
          <p:spPr bwMode="auto">
            <a:xfrm>
              <a:off x="6675863" y="5345506"/>
              <a:ext cx="166029" cy="0"/>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E148E3CA-861B-C598-9AF2-B15591A0EAE3}"/>
                </a:ext>
              </a:extLst>
            </p:cNvPr>
            <p:cNvCxnSpPr>
              <a:cxnSpLocks/>
            </p:cNvCxnSpPr>
            <p:nvPr/>
          </p:nvCxnSpPr>
          <p:spPr bwMode="auto">
            <a:xfrm>
              <a:off x="6675863" y="5585521"/>
              <a:ext cx="166029" cy="0"/>
            </a:xfrm>
            <a:prstGeom prst="line">
              <a:avLst/>
            </a:prstGeom>
            <a:noFill/>
            <a:ln w="28575" cap="flat" cmpd="sng" algn="ctr">
              <a:solidFill>
                <a:schemeClr val="bg1"/>
              </a:solidFill>
              <a:prstDash val="solid"/>
              <a:round/>
              <a:headEnd type="none" w="med" len="med"/>
              <a:tailEnd type="none" w="med" len="med"/>
            </a:ln>
            <a:effectLst/>
          </p:spPr>
        </p:cxnSp>
      </p:grpSp>
      <p:cxnSp>
        <p:nvCxnSpPr>
          <p:cNvPr id="90" name="Straight Connector 89">
            <a:extLst>
              <a:ext uri="{FF2B5EF4-FFF2-40B4-BE49-F238E27FC236}">
                <a16:creationId xmlns:a16="http://schemas.microsoft.com/office/drawing/2014/main" id="{26E2B111-5B0E-0C42-8A64-A551D0A5EC10}"/>
              </a:ext>
            </a:extLst>
          </p:cNvPr>
          <p:cNvCxnSpPr>
            <a:cxnSpLocks/>
          </p:cNvCxnSpPr>
          <p:nvPr/>
        </p:nvCxnSpPr>
        <p:spPr bwMode="auto">
          <a:xfrm>
            <a:off x="6776386" y="755145"/>
            <a:ext cx="81775" cy="0"/>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CA491C5C-0C4D-2C08-594B-FE864E6B286E}"/>
              </a:ext>
            </a:extLst>
          </p:cNvPr>
          <p:cNvCxnSpPr>
            <a:cxnSpLocks/>
          </p:cNvCxnSpPr>
          <p:nvPr/>
        </p:nvCxnSpPr>
        <p:spPr bwMode="auto">
          <a:xfrm>
            <a:off x="6854445" y="743991"/>
            <a:ext cx="0" cy="79298"/>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67A844E7-64C2-363A-10FE-18310037E84E}"/>
              </a:ext>
            </a:extLst>
          </p:cNvPr>
          <p:cNvCxnSpPr>
            <a:cxnSpLocks/>
          </p:cNvCxnSpPr>
          <p:nvPr/>
        </p:nvCxnSpPr>
        <p:spPr bwMode="auto">
          <a:xfrm flipH="1">
            <a:off x="6790015" y="761337"/>
            <a:ext cx="141249" cy="96645"/>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4A6B8537-60C7-2D14-68AB-672B9BFD2E87}"/>
              </a:ext>
            </a:extLst>
          </p:cNvPr>
          <p:cNvCxnSpPr>
            <a:cxnSpLocks/>
          </p:cNvCxnSpPr>
          <p:nvPr/>
        </p:nvCxnSpPr>
        <p:spPr bwMode="auto">
          <a:xfrm flipH="1">
            <a:off x="6790015" y="810898"/>
            <a:ext cx="141249" cy="96645"/>
          </a:xfrm>
          <a:prstGeom prst="line">
            <a:avLst/>
          </a:prstGeom>
          <a:noFill/>
          <a:ln w="28575" cap="flat" cmpd="sng" algn="ctr">
            <a:solidFill>
              <a:schemeClr val="bg1"/>
            </a:solidFill>
            <a:prstDash val="solid"/>
            <a:round/>
            <a:headEnd type="none" w="med" len="med"/>
            <a:tailEnd type="none" w="med" len="med"/>
          </a:ln>
          <a:effectLst/>
        </p:spPr>
      </p:cxnSp>
      <p:sp>
        <p:nvSpPr>
          <p:cNvPr id="113" name="TextBox 112">
            <a:extLst>
              <a:ext uri="{FF2B5EF4-FFF2-40B4-BE49-F238E27FC236}">
                <a16:creationId xmlns:a16="http://schemas.microsoft.com/office/drawing/2014/main" id="{85977EA2-7FDD-BC7E-8118-DA11FAA60854}"/>
              </a:ext>
            </a:extLst>
          </p:cNvPr>
          <p:cNvSpPr txBox="1"/>
          <p:nvPr/>
        </p:nvSpPr>
        <p:spPr bwMode="auto">
          <a:xfrm rot="16200000">
            <a:off x="5509425" y="1522863"/>
            <a:ext cx="15414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Frequency (%)</a:t>
            </a:r>
          </a:p>
        </p:txBody>
      </p:sp>
      <p:sp>
        <p:nvSpPr>
          <p:cNvPr id="114" name="TextBox 113">
            <a:extLst>
              <a:ext uri="{FF2B5EF4-FFF2-40B4-BE49-F238E27FC236}">
                <a16:creationId xmlns:a16="http://schemas.microsoft.com/office/drawing/2014/main" id="{B2588E59-ED7B-1E2F-CFB7-A66B451EAB6E}"/>
              </a:ext>
            </a:extLst>
          </p:cNvPr>
          <p:cNvSpPr txBox="1"/>
          <p:nvPr/>
        </p:nvSpPr>
        <p:spPr bwMode="auto">
          <a:xfrm>
            <a:off x="6385931" y="602629"/>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115" name="TextBox 114">
            <a:extLst>
              <a:ext uri="{FF2B5EF4-FFF2-40B4-BE49-F238E27FC236}">
                <a16:creationId xmlns:a16="http://schemas.microsoft.com/office/drawing/2014/main" id="{F1F2D254-7BC2-C6CA-86B5-2B525FA5D957}"/>
              </a:ext>
            </a:extLst>
          </p:cNvPr>
          <p:cNvSpPr txBox="1"/>
          <p:nvPr/>
        </p:nvSpPr>
        <p:spPr bwMode="auto">
          <a:xfrm>
            <a:off x="6455317" y="83044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70</a:t>
            </a:r>
          </a:p>
        </p:txBody>
      </p:sp>
      <p:sp>
        <p:nvSpPr>
          <p:cNvPr id="116" name="TextBox 115">
            <a:extLst>
              <a:ext uri="{FF2B5EF4-FFF2-40B4-BE49-F238E27FC236}">
                <a16:creationId xmlns:a16="http://schemas.microsoft.com/office/drawing/2014/main" id="{AB8D2351-DBAF-10E0-0BCD-539E996DC9AD}"/>
              </a:ext>
            </a:extLst>
          </p:cNvPr>
          <p:cNvSpPr txBox="1"/>
          <p:nvPr/>
        </p:nvSpPr>
        <p:spPr bwMode="auto">
          <a:xfrm>
            <a:off x="6464392" y="107577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117" name="TextBox 116">
            <a:extLst>
              <a:ext uri="{FF2B5EF4-FFF2-40B4-BE49-F238E27FC236}">
                <a16:creationId xmlns:a16="http://schemas.microsoft.com/office/drawing/2014/main" id="{E35F6CDE-EBC0-8DD9-0BD2-0F2C8F04B7F0}"/>
              </a:ext>
            </a:extLst>
          </p:cNvPr>
          <p:cNvSpPr txBox="1"/>
          <p:nvPr/>
        </p:nvSpPr>
        <p:spPr bwMode="auto">
          <a:xfrm>
            <a:off x="6464392" y="1308756"/>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50</a:t>
            </a:r>
          </a:p>
        </p:txBody>
      </p:sp>
      <p:sp>
        <p:nvSpPr>
          <p:cNvPr id="118" name="TextBox 117">
            <a:extLst>
              <a:ext uri="{FF2B5EF4-FFF2-40B4-BE49-F238E27FC236}">
                <a16:creationId xmlns:a16="http://schemas.microsoft.com/office/drawing/2014/main" id="{BF7FF28F-FBAC-DEED-9420-6B994E211EB9}"/>
              </a:ext>
            </a:extLst>
          </p:cNvPr>
          <p:cNvSpPr txBox="1"/>
          <p:nvPr/>
        </p:nvSpPr>
        <p:spPr bwMode="auto">
          <a:xfrm>
            <a:off x="6464392" y="154174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119" name="TextBox 118">
            <a:extLst>
              <a:ext uri="{FF2B5EF4-FFF2-40B4-BE49-F238E27FC236}">
                <a16:creationId xmlns:a16="http://schemas.microsoft.com/office/drawing/2014/main" id="{F73DFED4-7E97-7420-FE9A-12EBDBA712DB}"/>
              </a:ext>
            </a:extLst>
          </p:cNvPr>
          <p:cNvSpPr txBox="1"/>
          <p:nvPr/>
        </p:nvSpPr>
        <p:spPr bwMode="auto">
          <a:xfrm>
            <a:off x="6464392" y="178983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30</a:t>
            </a:r>
          </a:p>
        </p:txBody>
      </p:sp>
      <p:sp>
        <p:nvSpPr>
          <p:cNvPr id="120" name="TextBox 119">
            <a:extLst>
              <a:ext uri="{FF2B5EF4-FFF2-40B4-BE49-F238E27FC236}">
                <a16:creationId xmlns:a16="http://schemas.microsoft.com/office/drawing/2014/main" id="{262077DD-A85B-55C6-1D00-61D86DF8B7B6}"/>
              </a:ext>
            </a:extLst>
          </p:cNvPr>
          <p:cNvSpPr txBox="1"/>
          <p:nvPr/>
        </p:nvSpPr>
        <p:spPr bwMode="auto">
          <a:xfrm>
            <a:off x="6464392" y="201887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121" name="TextBox 120">
            <a:extLst>
              <a:ext uri="{FF2B5EF4-FFF2-40B4-BE49-F238E27FC236}">
                <a16:creationId xmlns:a16="http://schemas.microsoft.com/office/drawing/2014/main" id="{EDA5DC1C-53AF-BFBC-F925-726046BA553C}"/>
              </a:ext>
            </a:extLst>
          </p:cNvPr>
          <p:cNvSpPr txBox="1"/>
          <p:nvPr/>
        </p:nvSpPr>
        <p:spPr bwMode="auto">
          <a:xfrm>
            <a:off x="6464392" y="227482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122" name="TextBox 121">
            <a:extLst>
              <a:ext uri="{FF2B5EF4-FFF2-40B4-BE49-F238E27FC236}">
                <a16:creationId xmlns:a16="http://schemas.microsoft.com/office/drawing/2014/main" id="{A3095BF7-6CEC-A925-37C7-3B8B2779363E}"/>
              </a:ext>
            </a:extLst>
          </p:cNvPr>
          <p:cNvSpPr txBox="1"/>
          <p:nvPr/>
        </p:nvSpPr>
        <p:spPr bwMode="auto">
          <a:xfrm>
            <a:off x="6544559" y="2514594"/>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grpSp>
        <p:nvGrpSpPr>
          <p:cNvPr id="138" name="Group 137">
            <a:extLst>
              <a:ext uri="{FF2B5EF4-FFF2-40B4-BE49-F238E27FC236}">
                <a16:creationId xmlns:a16="http://schemas.microsoft.com/office/drawing/2014/main" id="{A1A73784-4F16-6721-68AA-39C169F1BBC3}"/>
              </a:ext>
            </a:extLst>
          </p:cNvPr>
          <p:cNvGrpSpPr/>
          <p:nvPr/>
        </p:nvGrpSpPr>
        <p:grpSpPr>
          <a:xfrm>
            <a:off x="7024229" y="2677937"/>
            <a:ext cx="4474289" cy="65263"/>
            <a:chOff x="7024229" y="2677937"/>
            <a:chExt cx="4474289" cy="217230"/>
          </a:xfrm>
        </p:grpSpPr>
        <p:cxnSp>
          <p:nvCxnSpPr>
            <p:cNvPr id="124" name="Straight Connector 123">
              <a:extLst>
                <a:ext uri="{FF2B5EF4-FFF2-40B4-BE49-F238E27FC236}">
                  <a16:creationId xmlns:a16="http://schemas.microsoft.com/office/drawing/2014/main" id="{D205A81F-BAE1-2C96-D2E1-E34339DC15F2}"/>
                </a:ext>
              </a:extLst>
            </p:cNvPr>
            <p:cNvCxnSpPr/>
            <p:nvPr/>
          </p:nvCxnSpPr>
          <p:spPr bwMode="auto">
            <a:xfrm>
              <a:off x="7024229" y="2677937"/>
              <a:ext cx="0" cy="217230"/>
            </a:xfrm>
            <a:prstGeom prst="line">
              <a:avLst/>
            </a:prstGeom>
            <a:noFill/>
            <a:ln w="28575" cap="flat" cmpd="sng" algn="ctr">
              <a:solidFill>
                <a:schemeClr val="bg1"/>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86A44F74-9503-D8EC-2439-0B04C4CC8C2C}"/>
                </a:ext>
              </a:extLst>
            </p:cNvPr>
            <p:cNvCxnSpPr/>
            <p:nvPr/>
          </p:nvCxnSpPr>
          <p:spPr bwMode="auto">
            <a:xfrm>
              <a:off x="7368405" y="2677937"/>
              <a:ext cx="0" cy="217230"/>
            </a:xfrm>
            <a:prstGeom prst="line">
              <a:avLst/>
            </a:prstGeom>
            <a:noFill/>
            <a:ln w="28575" cap="flat" cmpd="sng" algn="ctr">
              <a:solidFill>
                <a:schemeClr val="bg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725936BA-0BC5-E7C0-552E-FC29AEAA215C}"/>
                </a:ext>
              </a:extLst>
            </p:cNvPr>
            <p:cNvCxnSpPr/>
            <p:nvPr/>
          </p:nvCxnSpPr>
          <p:spPr bwMode="auto">
            <a:xfrm>
              <a:off x="7712581" y="2677937"/>
              <a:ext cx="0" cy="217230"/>
            </a:xfrm>
            <a:prstGeom prst="line">
              <a:avLst/>
            </a:prstGeom>
            <a:noFill/>
            <a:ln w="28575" cap="flat" cmpd="sng" algn="ctr">
              <a:solidFill>
                <a:schemeClr val="bg1"/>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C811BED0-8CCC-38B3-83C0-FE09045A3D0C}"/>
                </a:ext>
              </a:extLst>
            </p:cNvPr>
            <p:cNvCxnSpPr/>
            <p:nvPr/>
          </p:nvCxnSpPr>
          <p:spPr bwMode="auto">
            <a:xfrm>
              <a:off x="8056757" y="2677937"/>
              <a:ext cx="0" cy="217230"/>
            </a:xfrm>
            <a:prstGeom prst="line">
              <a:avLst/>
            </a:prstGeom>
            <a:noFill/>
            <a:ln w="28575" cap="flat" cmpd="sng" algn="ctr">
              <a:solidFill>
                <a:schemeClr val="bg1"/>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DDDAA186-C43A-7FFA-3011-186050ACFB7C}"/>
                </a:ext>
              </a:extLst>
            </p:cNvPr>
            <p:cNvCxnSpPr/>
            <p:nvPr/>
          </p:nvCxnSpPr>
          <p:spPr bwMode="auto">
            <a:xfrm>
              <a:off x="8400933" y="2677937"/>
              <a:ext cx="0" cy="217230"/>
            </a:xfrm>
            <a:prstGeom prst="line">
              <a:avLst/>
            </a:prstGeom>
            <a:noFill/>
            <a:ln w="28575" cap="flat" cmpd="sng" algn="ctr">
              <a:solidFill>
                <a:schemeClr val="bg1"/>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EE5EB57F-DB48-6CC3-26A2-7A38BFA127D5}"/>
                </a:ext>
              </a:extLst>
            </p:cNvPr>
            <p:cNvCxnSpPr/>
            <p:nvPr/>
          </p:nvCxnSpPr>
          <p:spPr bwMode="auto">
            <a:xfrm>
              <a:off x="8745109" y="2677937"/>
              <a:ext cx="0" cy="217230"/>
            </a:xfrm>
            <a:prstGeom prst="line">
              <a:avLst/>
            </a:prstGeom>
            <a:noFill/>
            <a:ln w="28575" cap="flat" cmpd="sng" algn="ctr">
              <a:solidFill>
                <a:schemeClr val="bg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41A123E1-AE9E-D270-01D4-DA46B04D7C86}"/>
                </a:ext>
              </a:extLst>
            </p:cNvPr>
            <p:cNvCxnSpPr/>
            <p:nvPr/>
          </p:nvCxnSpPr>
          <p:spPr bwMode="auto">
            <a:xfrm>
              <a:off x="9089285" y="2677937"/>
              <a:ext cx="0" cy="217230"/>
            </a:xfrm>
            <a:prstGeom prst="line">
              <a:avLst/>
            </a:prstGeom>
            <a:noFill/>
            <a:ln w="28575" cap="flat" cmpd="sng" algn="ctr">
              <a:solidFill>
                <a:schemeClr val="bg1"/>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DFE108F7-455C-4244-17EB-389BBFBB4837}"/>
                </a:ext>
              </a:extLst>
            </p:cNvPr>
            <p:cNvCxnSpPr/>
            <p:nvPr/>
          </p:nvCxnSpPr>
          <p:spPr bwMode="auto">
            <a:xfrm>
              <a:off x="9433461" y="2677937"/>
              <a:ext cx="0" cy="217230"/>
            </a:xfrm>
            <a:prstGeom prst="line">
              <a:avLst/>
            </a:prstGeom>
            <a:noFill/>
            <a:ln w="28575" cap="flat" cmpd="sng" algn="ctr">
              <a:solidFill>
                <a:schemeClr val="bg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272D3CD7-79E0-8809-2428-D5946D27DD73}"/>
                </a:ext>
              </a:extLst>
            </p:cNvPr>
            <p:cNvCxnSpPr/>
            <p:nvPr/>
          </p:nvCxnSpPr>
          <p:spPr bwMode="auto">
            <a:xfrm>
              <a:off x="9777637" y="2677937"/>
              <a:ext cx="0" cy="217230"/>
            </a:xfrm>
            <a:prstGeom prst="line">
              <a:avLst/>
            </a:prstGeom>
            <a:noFill/>
            <a:ln w="28575" cap="flat" cmpd="sng" algn="ctr">
              <a:solidFill>
                <a:schemeClr val="bg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CD9FF7E5-A22C-8A12-D1ED-EDF3CDDF8295}"/>
                </a:ext>
              </a:extLst>
            </p:cNvPr>
            <p:cNvCxnSpPr/>
            <p:nvPr/>
          </p:nvCxnSpPr>
          <p:spPr bwMode="auto">
            <a:xfrm>
              <a:off x="10121813" y="2677937"/>
              <a:ext cx="0" cy="217230"/>
            </a:xfrm>
            <a:prstGeom prst="line">
              <a:avLst/>
            </a:prstGeom>
            <a:noFill/>
            <a:ln w="28575" cap="flat" cmpd="sng" algn="ctr">
              <a:solidFill>
                <a:schemeClr val="bg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64B9917A-DBCB-EA0F-E376-AF0E1E28BF2A}"/>
                </a:ext>
              </a:extLst>
            </p:cNvPr>
            <p:cNvCxnSpPr/>
            <p:nvPr/>
          </p:nvCxnSpPr>
          <p:spPr bwMode="auto">
            <a:xfrm>
              <a:off x="10465989" y="2677937"/>
              <a:ext cx="0" cy="217230"/>
            </a:xfrm>
            <a:prstGeom prst="line">
              <a:avLst/>
            </a:prstGeom>
            <a:noFill/>
            <a:ln w="28575" cap="flat" cmpd="sng" algn="ctr">
              <a:solidFill>
                <a:schemeClr val="bg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C2FEB5B5-8922-7927-AF36-9B4018411CC6}"/>
                </a:ext>
              </a:extLst>
            </p:cNvPr>
            <p:cNvCxnSpPr/>
            <p:nvPr/>
          </p:nvCxnSpPr>
          <p:spPr bwMode="auto">
            <a:xfrm>
              <a:off x="10810165" y="2677937"/>
              <a:ext cx="0" cy="217230"/>
            </a:xfrm>
            <a:prstGeom prst="line">
              <a:avLst/>
            </a:prstGeom>
            <a:noFill/>
            <a:ln w="28575" cap="flat" cmpd="sng" algn="ctr">
              <a:solidFill>
                <a:schemeClr val="bg1"/>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3208D122-386E-7133-6E6F-64A8813C59BD}"/>
                </a:ext>
              </a:extLst>
            </p:cNvPr>
            <p:cNvCxnSpPr/>
            <p:nvPr/>
          </p:nvCxnSpPr>
          <p:spPr bwMode="auto">
            <a:xfrm>
              <a:off x="11154341" y="2677937"/>
              <a:ext cx="0" cy="217230"/>
            </a:xfrm>
            <a:prstGeom prst="line">
              <a:avLst/>
            </a:prstGeom>
            <a:noFill/>
            <a:ln w="28575" cap="flat" cmpd="sng" algn="ctr">
              <a:solidFill>
                <a:schemeClr val="bg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2817EEC5-B3BC-9642-632C-175B90B4DB89}"/>
                </a:ext>
              </a:extLst>
            </p:cNvPr>
            <p:cNvCxnSpPr/>
            <p:nvPr/>
          </p:nvCxnSpPr>
          <p:spPr bwMode="auto">
            <a:xfrm>
              <a:off x="11498518" y="2677937"/>
              <a:ext cx="0" cy="217230"/>
            </a:xfrm>
            <a:prstGeom prst="line">
              <a:avLst/>
            </a:prstGeom>
            <a:noFill/>
            <a:ln w="28575" cap="flat" cmpd="sng" algn="ctr">
              <a:solidFill>
                <a:schemeClr val="bg1"/>
              </a:solidFill>
              <a:prstDash val="solid"/>
              <a:round/>
              <a:headEnd type="none" w="med" len="med"/>
              <a:tailEnd type="none" w="med" len="med"/>
            </a:ln>
            <a:effectLst/>
          </p:spPr>
        </p:cxnSp>
      </p:grpSp>
      <p:sp>
        <p:nvSpPr>
          <p:cNvPr id="139" name="TextBox 138">
            <a:extLst>
              <a:ext uri="{FF2B5EF4-FFF2-40B4-BE49-F238E27FC236}">
                <a16:creationId xmlns:a16="http://schemas.microsoft.com/office/drawing/2014/main" id="{76C7625D-4F12-806C-3ACF-9133FFF61EF5}"/>
              </a:ext>
            </a:extLst>
          </p:cNvPr>
          <p:cNvSpPr txBox="1"/>
          <p:nvPr/>
        </p:nvSpPr>
        <p:spPr bwMode="auto">
          <a:xfrm>
            <a:off x="7059669" y="3452173"/>
            <a:ext cx="4536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Most Common Tucatinib-Related TEAEs (≥3%)</a:t>
            </a:r>
          </a:p>
        </p:txBody>
      </p:sp>
      <p:sp>
        <p:nvSpPr>
          <p:cNvPr id="141" name="TextBox 140">
            <a:extLst>
              <a:ext uri="{FF2B5EF4-FFF2-40B4-BE49-F238E27FC236}">
                <a16:creationId xmlns:a16="http://schemas.microsoft.com/office/drawing/2014/main" id="{EA0BA27D-5CEB-072F-F728-3C8CEB8C2732}"/>
              </a:ext>
            </a:extLst>
          </p:cNvPr>
          <p:cNvSpPr txBox="1"/>
          <p:nvPr/>
        </p:nvSpPr>
        <p:spPr bwMode="auto">
          <a:xfrm>
            <a:off x="7781168" y="405876"/>
            <a:ext cx="2933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Most Common TEAEs (≥15%)</a:t>
            </a:r>
          </a:p>
        </p:txBody>
      </p:sp>
      <p:sp>
        <p:nvSpPr>
          <p:cNvPr id="143" name="TextBox 142">
            <a:extLst>
              <a:ext uri="{FF2B5EF4-FFF2-40B4-BE49-F238E27FC236}">
                <a16:creationId xmlns:a16="http://schemas.microsoft.com/office/drawing/2014/main" id="{111E7A34-DF3B-57A9-A593-B4F34D1FB029}"/>
              </a:ext>
            </a:extLst>
          </p:cNvPr>
          <p:cNvSpPr txBox="1"/>
          <p:nvPr/>
        </p:nvSpPr>
        <p:spPr bwMode="auto">
          <a:xfrm rot="19465776">
            <a:off x="6444755" y="2785812"/>
            <a:ext cx="724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Diarrhea</a:t>
            </a:r>
          </a:p>
        </p:txBody>
      </p:sp>
      <p:sp>
        <p:nvSpPr>
          <p:cNvPr id="144" name="TextBox 143">
            <a:extLst>
              <a:ext uri="{FF2B5EF4-FFF2-40B4-BE49-F238E27FC236}">
                <a16:creationId xmlns:a16="http://schemas.microsoft.com/office/drawing/2014/main" id="{78232DDD-F160-16A1-D79F-22E125B84FC4}"/>
              </a:ext>
            </a:extLst>
          </p:cNvPr>
          <p:cNvSpPr txBox="1"/>
          <p:nvPr/>
        </p:nvSpPr>
        <p:spPr bwMode="auto">
          <a:xfrm rot="19465776">
            <a:off x="6850841" y="2765772"/>
            <a:ext cx="639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Fatigue</a:t>
            </a:r>
          </a:p>
        </p:txBody>
      </p:sp>
      <p:sp>
        <p:nvSpPr>
          <p:cNvPr id="145" name="TextBox 144">
            <a:extLst>
              <a:ext uri="{FF2B5EF4-FFF2-40B4-BE49-F238E27FC236}">
                <a16:creationId xmlns:a16="http://schemas.microsoft.com/office/drawing/2014/main" id="{69CF4B5C-4C77-DEC2-B577-F1776CC1D02A}"/>
              </a:ext>
            </a:extLst>
          </p:cNvPr>
          <p:cNvSpPr txBox="1"/>
          <p:nvPr/>
        </p:nvSpPr>
        <p:spPr bwMode="auto">
          <a:xfrm rot="19465776">
            <a:off x="7181377" y="2765772"/>
            <a:ext cx="6495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Nausea</a:t>
            </a:r>
          </a:p>
        </p:txBody>
      </p:sp>
      <p:sp>
        <p:nvSpPr>
          <p:cNvPr id="146" name="TextBox 145">
            <a:extLst>
              <a:ext uri="{FF2B5EF4-FFF2-40B4-BE49-F238E27FC236}">
                <a16:creationId xmlns:a16="http://schemas.microsoft.com/office/drawing/2014/main" id="{3350F547-9E20-8F35-56AC-9A1FBCD6A907}"/>
              </a:ext>
            </a:extLst>
          </p:cNvPr>
          <p:cNvSpPr txBox="1"/>
          <p:nvPr/>
        </p:nvSpPr>
        <p:spPr bwMode="auto">
          <a:xfrm rot="19465776">
            <a:off x="7043475" y="2916085"/>
            <a:ext cx="11757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Infusion-related</a:t>
            </a:r>
          </a:p>
        </p:txBody>
      </p:sp>
      <p:sp>
        <p:nvSpPr>
          <p:cNvPr id="147" name="TextBox 146">
            <a:extLst>
              <a:ext uri="{FF2B5EF4-FFF2-40B4-BE49-F238E27FC236}">
                <a16:creationId xmlns:a16="http://schemas.microsoft.com/office/drawing/2014/main" id="{BD4633CD-4B86-8E7D-F31F-64800EB157DE}"/>
              </a:ext>
            </a:extLst>
          </p:cNvPr>
          <p:cNvSpPr txBox="1"/>
          <p:nvPr/>
        </p:nvSpPr>
        <p:spPr bwMode="auto">
          <a:xfrm rot="19465776">
            <a:off x="7896814" y="2758258"/>
            <a:ext cx="636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Pyrexia</a:t>
            </a:r>
          </a:p>
        </p:txBody>
      </p:sp>
      <p:sp>
        <p:nvSpPr>
          <p:cNvPr id="148" name="TextBox 147">
            <a:extLst>
              <a:ext uri="{FF2B5EF4-FFF2-40B4-BE49-F238E27FC236}">
                <a16:creationId xmlns:a16="http://schemas.microsoft.com/office/drawing/2014/main" id="{C2D79B44-D8ED-E8C7-7B59-D2DA7568BB55}"/>
              </a:ext>
            </a:extLst>
          </p:cNvPr>
          <p:cNvSpPr txBox="1"/>
          <p:nvPr/>
        </p:nvSpPr>
        <p:spPr bwMode="auto">
          <a:xfrm rot="19465776">
            <a:off x="8101828" y="2803352"/>
            <a:ext cx="782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Back pain</a:t>
            </a:r>
            <a:endParaRPr lang="en-US" sz="1200" b="0" dirty="0">
              <a:solidFill>
                <a:schemeClr val="bg1"/>
              </a:solidFill>
              <a:latin typeface="Calibri" panose="020F0502020204030204" pitchFamily="34" charset="0"/>
            </a:endParaRPr>
          </a:p>
        </p:txBody>
      </p:sp>
      <p:sp>
        <p:nvSpPr>
          <p:cNvPr id="149" name="TextBox 148">
            <a:extLst>
              <a:ext uri="{FF2B5EF4-FFF2-40B4-BE49-F238E27FC236}">
                <a16:creationId xmlns:a16="http://schemas.microsoft.com/office/drawing/2014/main" id="{5D18D7C9-9738-2B4A-4E7F-ABA465E57E40}"/>
              </a:ext>
            </a:extLst>
          </p:cNvPr>
          <p:cNvSpPr txBox="1"/>
          <p:nvPr/>
        </p:nvSpPr>
        <p:spPr bwMode="auto">
          <a:xfrm rot="19465776">
            <a:off x="7900849" y="2978716"/>
            <a:ext cx="1399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Decreased appetite</a:t>
            </a:r>
            <a:endParaRPr lang="en-US" sz="1200" b="0" dirty="0">
              <a:solidFill>
                <a:schemeClr val="bg1"/>
              </a:solidFill>
              <a:latin typeface="Calibri" panose="020F0502020204030204" pitchFamily="34" charset="0"/>
            </a:endParaRPr>
          </a:p>
        </p:txBody>
      </p:sp>
      <p:sp>
        <p:nvSpPr>
          <p:cNvPr id="150" name="TextBox 149">
            <a:extLst>
              <a:ext uri="{FF2B5EF4-FFF2-40B4-BE49-F238E27FC236}">
                <a16:creationId xmlns:a16="http://schemas.microsoft.com/office/drawing/2014/main" id="{C735CFD4-E7C6-2545-DECE-01C7BA149536}"/>
              </a:ext>
            </a:extLst>
          </p:cNvPr>
          <p:cNvSpPr txBox="1"/>
          <p:nvPr/>
        </p:nvSpPr>
        <p:spPr bwMode="auto">
          <a:xfrm rot="19465776">
            <a:off x="8152815" y="3003769"/>
            <a:ext cx="15073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Dermatitis acneiform</a:t>
            </a:r>
            <a:endParaRPr lang="en-US" sz="1200" b="0" dirty="0">
              <a:solidFill>
                <a:schemeClr val="bg1"/>
              </a:solidFill>
              <a:latin typeface="Calibri" panose="020F0502020204030204" pitchFamily="34" charset="0"/>
            </a:endParaRPr>
          </a:p>
        </p:txBody>
      </p:sp>
      <p:sp>
        <p:nvSpPr>
          <p:cNvPr id="151" name="TextBox 150">
            <a:extLst>
              <a:ext uri="{FF2B5EF4-FFF2-40B4-BE49-F238E27FC236}">
                <a16:creationId xmlns:a16="http://schemas.microsoft.com/office/drawing/2014/main" id="{0DEF988B-7E98-3E20-0AF3-2C6F2AD16D6F}"/>
              </a:ext>
            </a:extLst>
          </p:cNvPr>
          <p:cNvSpPr txBox="1"/>
          <p:nvPr/>
        </p:nvSpPr>
        <p:spPr bwMode="auto">
          <a:xfrm rot="19465776">
            <a:off x="9138457" y="2800849"/>
            <a:ext cx="798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Arthralgia</a:t>
            </a:r>
            <a:endParaRPr lang="en-US" sz="1200" b="0" dirty="0">
              <a:solidFill>
                <a:schemeClr val="bg1"/>
              </a:solidFill>
              <a:latin typeface="Calibri" panose="020F0502020204030204" pitchFamily="34" charset="0"/>
            </a:endParaRPr>
          </a:p>
        </p:txBody>
      </p:sp>
      <p:sp>
        <p:nvSpPr>
          <p:cNvPr id="152" name="TextBox 151">
            <a:extLst>
              <a:ext uri="{FF2B5EF4-FFF2-40B4-BE49-F238E27FC236}">
                <a16:creationId xmlns:a16="http://schemas.microsoft.com/office/drawing/2014/main" id="{6982F175-3C86-3FEC-DA36-550A47959F49}"/>
              </a:ext>
            </a:extLst>
          </p:cNvPr>
          <p:cNvSpPr txBox="1"/>
          <p:nvPr/>
        </p:nvSpPr>
        <p:spPr bwMode="auto">
          <a:xfrm rot="19465776">
            <a:off x="9724578" y="2740723"/>
            <a:ext cx="5132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Chills</a:t>
            </a:r>
            <a:endParaRPr lang="en-US" sz="1200" b="0" dirty="0">
              <a:solidFill>
                <a:schemeClr val="bg1"/>
              </a:solidFill>
              <a:latin typeface="Calibri" panose="020F0502020204030204" pitchFamily="34" charset="0"/>
            </a:endParaRPr>
          </a:p>
        </p:txBody>
      </p:sp>
      <p:sp>
        <p:nvSpPr>
          <p:cNvPr id="175" name="Rectangle 174">
            <a:extLst>
              <a:ext uri="{FF2B5EF4-FFF2-40B4-BE49-F238E27FC236}">
                <a16:creationId xmlns:a16="http://schemas.microsoft.com/office/drawing/2014/main" id="{B28D4DC2-8379-AB12-80A5-80C4B4BE76ED}"/>
              </a:ext>
            </a:extLst>
          </p:cNvPr>
          <p:cNvSpPr/>
          <p:nvPr/>
        </p:nvSpPr>
        <p:spPr bwMode="auto">
          <a:xfrm>
            <a:off x="9658010" y="2220001"/>
            <a:ext cx="232375" cy="45719"/>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4" name="TextBox 153">
            <a:extLst>
              <a:ext uri="{FF2B5EF4-FFF2-40B4-BE49-F238E27FC236}">
                <a16:creationId xmlns:a16="http://schemas.microsoft.com/office/drawing/2014/main" id="{F295BC1E-F5E0-B6E6-30F8-E494D8A90BF2}"/>
              </a:ext>
            </a:extLst>
          </p:cNvPr>
          <p:cNvSpPr txBox="1"/>
          <p:nvPr/>
        </p:nvSpPr>
        <p:spPr bwMode="auto">
          <a:xfrm rot="19465776">
            <a:off x="10021601" y="2740723"/>
            <a:ext cx="5806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Cough</a:t>
            </a:r>
            <a:endParaRPr lang="en-US" sz="1200" b="0" dirty="0">
              <a:solidFill>
                <a:schemeClr val="bg1"/>
              </a:solidFill>
              <a:latin typeface="Calibri" panose="020F0502020204030204" pitchFamily="34" charset="0"/>
            </a:endParaRPr>
          </a:p>
        </p:txBody>
      </p:sp>
      <p:sp>
        <p:nvSpPr>
          <p:cNvPr id="155" name="TextBox 154">
            <a:extLst>
              <a:ext uri="{FF2B5EF4-FFF2-40B4-BE49-F238E27FC236}">
                <a16:creationId xmlns:a16="http://schemas.microsoft.com/office/drawing/2014/main" id="{55E3A590-01E4-B538-ACF1-884A0708DA85}"/>
              </a:ext>
            </a:extLst>
          </p:cNvPr>
          <p:cNvSpPr txBox="1"/>
          <p:nvPr/>
        </p:nvSpPr>
        <p:spPr bwMode="auto">
          <a:xfrm rot="19465776">
            <a:off x="9939910" y="2883520"/>
            <a:ext cx="10245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Hypertension</a:t>
            </a:r>
            <a:endParaRPr lang="en-US" sz="1200" b="0" dirty="0">
              <a:solidFill>
                <a:schemeClr val="bg1"/>
              </a:solidFill>
              <a:latin typeface="Calibri" panose="020F0502020204030204" pitchFamily="34" charset="0"/>
            </a:endParaRPr>
          </a:p>
        </p:txBody>
      </p:sp>
      <p:sp>
        <p:nvSpPr>
          <p:cNvPr id="156" name="TextBox 155">
            <a:extLst>
              <a:ext uri="{FF2B5EF4-FFF2-40B4-BE49-F238E27FC236}">
                <a16:creationId xmlns:a16="http://schemas.microsoft.com/office/drawing/2014/main" id="{9711430B-D2B2-9DE9-0C6F-F06D4966041F}"/>
              </a:ext>
            </a:extLst>
          </p:cNvPr>
          <p:cNvSpPr txBox="1"/>
          <p:nvPr/>
        </p:nvSpPr>
        <p:spPr bwMode="auto">
          <a:xfrm rot="19465776">
            <a:off x="10551153" y="2795838"/>
            <a:ext cx="744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Vomiting</a:t>
            </a:r>
            <a:endParaRPr lang="en-US" sz="1200" b="0" dirty="0">
              <a:solidFill>
                <a:schemeClr val="bg1"/>
              </a:solidFill>
              <a:latin typeface="Calibri" panose="020F0502020204030204" pitchFamily="34" charset="0"/>
            </a:endParaRPr>
          </a:p>
        </p:txBody>
      </p:sp>
      <p:sp>
        <p:nvSpPr>
          <p:cNvPr id="157" name="TextBox 156">
            <a:extLst>
              <a:ext uri="{FF2B5EF4-FFF2-40B4-BE49-F238E27FC236}">
                <a16:creationId xmlns:a16="http://schemas.microsoft.com/office/drawing/2014/main" id="{4F2B3B62-38C5-7467-CC8D-74CE1A2A1087}"/>
              </a:ext>
            </a:extLst>
          </p:cNvPr>
          <p:cNvSpPr txBox="1"/>
          <p:nvPr/>
        </p:nvSpPr>
        <p:spPr bwMode="auto">
          <a:xfrm rot="19465776">
            <a:off x="10534129" y="2916088"/>
            <a:ext cx="11689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Abdominal pain</a:t>
            </a:r>
            <a:endParaRPr lang="en-US" sz="1200" b="0" dirty="0">
              <a:solidFill>
                <a:schemeClr val="bg1"/>
              </a:solidFill>
              <a:latin typeface="Calibri" panose="020F0502020204030204" pitchFamily="34" charset="0"/>
            </a:endParaRPr>
          </a:p>
        </p:txBody>
      </p:sp>
      <p:sp>
        <p:nvSpPr>
          <p:cNvPr id="158" name="Rectangle 157">
            <a:extLst>
              <a:ext uri="{FF2B5EF4-FFF2-40B4-BE49-F238E27FC236}">
                <a16:creationId xmlns:a16="http://schemas.microsoft.com/office/drawing/2014/main" id="{A2E0CB6F-297E-687F-87E6-F13752D3FD31}"/>
              </a:ext>
            </a:extLst>
          </p:cNvPr>
          <p:cNvSpPr/>
          <p:nvPr/>
        </p:nvSpPr>
        <p:spPr bwMode="auto">
          <a:xfrm>
            <a:off x="6916234" y="1160585"/>
            <a:ext cx="232375" cy="149376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6" name="Rectangle 175">
            <a:extLst>
              <a:ext uri="{FF2B5EF4-FFF2-40B4-BE49-F238E27FC236}">
                <a16:creationId xmlns:a16="http://schemas.microsoft.com/office/drawing/2014/main" id="{ED08D14B-4680-9AC2-D8ED-0565274B0E7A}"/>
              </a:ext>
            </a:extLst>
          </p:cNvPr>
          <p:cNvSpPr/>
          <p:nvPr/>
        </p:nvSpPr>
        <p:spPr bwMode="auto">
          <a:xfrm>
            <a:off x="10000732" y="2221489"/>
            <a:ext cx="232375" cy="45719"/>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9" name="Rectangle 158">
            <a:extLst>
              <a:ext uri="{FF2B5EF4-FFF2-40B4-BE49-F238E27FC236}">
                <a16:creationId xmlns:a16="http://schemas.microsoft.com/office/drawing/2014/main" id="{888BB503-5BD2-7300-F0D8-5F2FE5388557}"/>
              </a:ext>
            </a:extLst>
          </p:cNvPr>
          <p:cNvSpPr/>
          <p:nvPr/>
        </p:nvSpPr>
        <p:spPr bwMode="auto">
          <a:xfrm>
            <a:off x="7258956" y="1660357"/>
            <a:ext cx="232375" cy="993993"/>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0" name="Rectangle 159">
            <a:extLst>
              <a:ext uri="{FF2B5EF4-FFF2-40B4-BE49-F238E27FC236}">
                <a16:creationId xmlns:a16="http://schemas.microsoft.com/office/drawing/2014/main" id="{A0DD8488-1956-86B2-1C38-33462D6A6FE3}"/>
              </a:ext>
            </a:extLst>
          </p:cNvPr>
          <p:cNvSpPr/>
          <p:nvPr/>
        </p:nvSpPr>
        <p:spPr bwMode="auto">
          <a:xfrm>
            <a:off x="7601678" y="1826949"/>
            <a:ext cx="232375" cy="827401"/>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1" name="Rectangle 160">
            <a:extLst>
              <a:ext uri="{FF2B5EF4-FFF2-40B4-BE49-F238E27FC236}">
                <a16:creationId xmlns:a16="http://schemas.microsoft.com/office/drawing/2014/main" id="{EFA6E15F-322F-8BD2-9D90-242A2867EA45}"/>
              </a:ext>
            </a:extLst>
          </p:cNvPr>
          <p:cNvSpPr/>
          <p:nvPr/>
        </p:nvSpPr>
        <p:spPr bwMode="auto">
          <a:xfrm>
            <a:off x="7944400" y="2160131"/>
            <a:ext cx="232375" cy="4942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2" name="Rectangle 161">
            <a:extLst>
              <a:ext uri="{FF2B5EF4-FFF2-40B4-BE49-F238E27FC236}">
                <a16:creationId xmlns:a16="http://schemas.microsoft.com/office/drawing/2014/main" id="{681E1C88-817C-1C6C-AEE9-E40DB4AA8696}"/>
              </a:ext>
            </a:extLst>
          </p:cNvPr>
          <p:cNvSpPr/>
          <p:nvPr/>
        </p:nvSpPr>
        <p:spPr bwMode="auto">
          <a:xfrm>
            <a:off x="8287122" y="2160131"/>
            <a:ext cx="232375" cy="4942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3" name="Rectangle 162">
            <a:extLst>
              <a:ext uri="{FF2B5EF4-FFF2-40B4-BE49-F238E27FC236}">
                <a16:creationId xmlns:a16="http://schemas.microsoft.com/office/drawing/2014/main" id="{6E663925-D06D-9748-0633-09008333F37B}"/>
              </a:ext>
            </a:extLst>
          </p:cNvPr>
          <p:cNvSpPr/>
          <p:nvPr/>
        </p:nvSpPr>
        <p:spPr bwMode="auto">
          <a:xfrm>
            <a:off x="8629844" y="2241576"/>
            <a:ext cx="232375" cy="412774"/>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4" name="Rectangle 163">
            <a:extLst>
              <a:ext uri="{FF2B5EF4-FFF2-40B4-BE49-F238E27FC236}">
                <a16:creationId xmlns:a16="http://schemas.microsoft.com/office/drawing/2014/main" id="{D9AD009E-B14F-2D80-431E-7B2BE7153103}"/>
              </a:ext>
            </a:extLst>
          </p:cNvPr>
          <p:cNvSpPr/>
          <p:nvPr/>
        </p:nvSpPr>
        <p:spPr bwMode="auto">
          <a:xfrm>
            <a:off x="8972566" y="2188613"/>
            <a:ext cx="232375" cy="46573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5" name="Rectangle 164">
            <a:extLst>
              <a:ext uri="{FF2B5EF4-FFF2-40B4-BE49-F238E27FC236}">
                <a16:creationId xmlns:a16="http://schemas.microsoft.com/office/drawing/2014/main" id="{205C36A1-A4BD-D955-9255-32E804338355}"/>
              </a:ext>
            </a:extLst>
          </p:cNvPr>
          <p:cNvSpPr/>
          <p:nvPr/>
        </p:nvSpPr>
        <p:spPr bwMode="auto">
          <a:xfrm>
            <a:off x="9315288" y="2191598"/>
            <a:ext cx="232375" cy="46275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6" name="Rectangle 165">
            <a:extLst>
              <a:ext uri="{FF2B5EF4-FFF2-40B4-BE49-F238E27FC236}">
                <a16:creationId xmlns:a16="http://schemas.microsoft.com/office/drawing/2014/main" id="{64699C42-AFF1-16C5-19DA-5CDB5D7D8586}"/>
              </a:ext>
            </a:extLst>
          </p:cNvPr>
          <p:cNvSpPr/>
          <p:nvPr/>
        </p:nvSpPr>
        <p:spPr bwMode="auto">
          <a:xfrm>
            <a:off x="9658010" y="2245278"/>
            <a:ext cx="232375" cy="40907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7" name="Rectangle 166">
            <a:extLst>
              <a:ext uri="{FF2B5EF4-FFF2-40B4-BE49-F238E27FC236}">
                <a16:creationId xmlns:a16="http://schemas.microsoft.com/office/drawing/2014/main" id="{E0AABCE1-C36D-7B7F-7AD4-B06008B9F568}"/>
              </a:ext>
            </a:extLst>
          </p:cNvPr>
          <p:cNvSpPr/>
          <p:nvPr/>
        </p:nvSpPr>
        <p:spPr bwMode="auto">
          <a:xfrm>
            <a:off x="10000732" y="2245278"/>
            <a:ext cx="232375" cy="40907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8" name="Rectangle 167">
            <a:extLst>
              <a:ext uri="{FF2B5EF4-FFF2-40B4-BE49-F238E27FC236}">
                <a16:creationId xmlns:a16="http://schemas.microsoft.com/office/drawing/2014/main" id="{E5B1136B-8C1C-E671-806A-57320579056A}"/>
              </a:ext>
            </a:extLst>
          </p:cNvPr>
          <p:cNvSpPr/>
          <p:nvPr/>
        </p:nvSpPr>
        <p:spPr bwMode="auto">
          <a:xfrm>
            <a:off x="10343454" y="2245278"/>
            <a:ext cx="232375" cy="40907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9" name="Rectangle 168">
            <a:extLst>
              <a:ext uri="{FF2B5EF4-FFF2-40B4-BE49-F238E27FC236}">
                <a16:creationId xmlns:a16="http://schemas.microsoft.com/office/drawing/2014/main" id="{3EEBD591-C5E0-D371-4009-D2D974A79C2F}"/>
              </a:ext>
            </a:extLst>
          </p:cNvPr>
          <p:cNvSpPr/>
          <p:nvPr/>
        </p:nvSpPr>
        <p:spPr bwMode="auto">
          <a:xfrm>
            <a:off x="10686176" y="2411868"/>
            <a:ext cx="232375" cy="242481"/>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0" name="Rectangle 169">
            <a:extLst>
              <a:ext uri="{FF2B5EF4-FFF2-40B4-BE49-F238E27FC236}">
                <a16:creationId xmlns:a16="http://schemas.microsoft.com/office/drawing/2014/main" id="{62C52AEA-1BAA-8BDA-01CF-B6FD6F40999C}"/>
              </a:ext>
            </a:extLst>
          </p:cNvPr>
          <p:cNvSpPr/>
          <p:nvPr/>
        </p:nvSpPr>
        <p:spPr bwMode="auto">
          <a:xfrm>
            <a:off x="11028898" y="2273044"/>
            <a:ext cx="232375" cy="38130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1" name="Rectangle 170">
            <a:extLst>
              <a:ext uri="{FF2B5EF4-FFF2-40B4-BE49-F238E27FC236}">
                <a16:creationId xmlns:a16="http://schemas.microsoft.com/office/drawing/2014/main" id="{D3E907F5-D46D-ACDE-DBCB-6B95428DDA22}"/>
              </a:ext>
            </a:extLst>
          </p:cNvPr>
          <p:cNvSpPr/>
          <p:nvPr/>
        </p:nvSpPr>
        <p:spPr bwMode="auto">
          <a:xfrm>
            <a:off x="11371620" y="2384104"/>
            <a:ext cx="232375" cy="27024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2" name="Rectangle 171">
            <a:extLst>
              <a:ext uri="{FF2B5EF4-FFF2-40B4-BE49-F238E27FC236}">
                <a16:creationId xmlns:a16="http://schemas.microsoft.com/office/drawing/2014/main" id="{B7E4FF6C-7E1D-6195-007D-39FA0B5EA301}"/>
              </a:ext>
            </a:extLst>
          </p:cNvPr>
          <p:cNvSpPr/>
          <p:nvPr/>
        </p:nvSpPr>
        <p:spPr bwMode="auto">
          <a:xfrm>
            <a:off x="6916234" y="1068402"/>
            <a:ext cx="232375" cy="92812"/>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3" name="Rectangle 172">
            <a:extLst>
              <a:ext uri="{FF2B5EF4-FFF2-40B4-BE49-F238E27FC236}">
                <a16:creationId xmlns:a16="http://schemas.microsoft.com/office/drawing/2014/main" id="{4C402656-5D8A-FFA3-3C75-A2F06666E22A}"/>
              </a:ext>
            </a:extLst>
          </p:cNvPr>
          <p:cNvSpPr/>
          <p:nvPr/>
        </p:nvSpPr>
        <p:spPr bwMode="auto">
          <a:xfrm>
            <a:off x="7258956" y="1602371"/>
            <a:ext cx="232375" cy="61392"/>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4" name="Rectangle 173">
            <a:extLst>
              <a:ext uri="{FF2B5EF4-FFF2-40B4-BE49-F238E27FC236}">
                <a16:creationId xmlns:a16="http://schemas.microsoft.com/office/drawing/2014/main" id="{6D281756-487B-3C3D-C80D-27727B0A2878}"/>
              </a:ext>
            </a:extLst>
          </p:cNvPr>
          <p:cNvSpPr/>
          <p:nvPr/>
        </p:nvSpPr>
        <p:spPr bwMode="auto">
          <a:xfrm>
            <a:off x="8629844" y="2188613"/>
            <a:ext cx="232375" cy="53526"/>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7" name="Rectangle 176">
            <a:extLst>
              <a:ext uri="{FF2B5EF4-FFF2-40B4-BE49-F238E27FC236}">
                <a16:creationId xmlns:a16="http://schemas.microsoft.com/office/drawing/2014/main" id="{32764D08-98B3-233D-3D65-A595BD8B7211}"/>
              </a:ext>
            </a:extLst>
          </p:cNvPr>
          <p:cNvSpPr/>
          <p:nvPr/>
        </p:nvSpPr>
        <p:spPr bwMode="auto">
          <a:xfrm>
            <a:off x="10686176" y="2245111"/>
            <a:ext cx="232375" cy="165039"/>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8" name="Rectangle 217">
            <a:extLst>
              <a:ext uri="{FF2B5EF4-FFF2-40B4-BE49-F238E27FC236}">
                <a16:creationId xmlns:a16="http://schemas.microsoft.com/office/drawing/2014/main" id="{F5B3CD79-EF5E-2207-4C93-D42E737B4321}"/>
              </a:ext>
            </a:extLst>
          </p:cNvPr>
          <p:cNvSpPr/>
          <p:nvPr/>
        </p:nvSpPr>
        <p:spPr bwMode="auto">
          <a:xfrm>
            <a:off x="9769493" y="5491505"/>
            <a:ext cx="179742" cy="45719"/>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8" name="Rectangle 177">
            <a:extLst>
              <a:ext uri="{FF2B5EF4-FFF2-40B4-BE49-F238E27FC236}">
                <a16:creationId xmlns:a16="http://schemas.microsoft.com/office/drawing/2014/main" id="{66E06441-462F-BDE3-14B8-CBA67341C0C9}"/>
              </a:ext>
            </a:extLst>
          </p:cNvPr>
          <p:cNvSpPr/>
          <p:nvPr/>
        </p:nvSpPr>
        <p:spPr bwMode="auto">
          <a:xfrm>
            <a:off x="11371620" y="2302328"/>
            <a:ext cx="232375" cy="82546"/>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9" name="TextBox 178">
            <a:extLst>
              <a:ext uri="{FF2B5EF4-FFF2-40B4-BE49-F238E27FC236}">
                <a16:creationId xmlns:a16="http://schemas.microsoft.com/office/drawing/2014/main" id="{E7D96C4A-2327-2776-EB9A-B256E26B1F2E}"/>
              </a:ext>
            </a:extLst>
          </p:cNvPr>
          <p:cNvSpPr txBox="1"/>
          <p:nvPr/>
        </p:nvSpPr>
        <p:spPr bwMode="auto">
          <a:xfrm>
            <a:off x="6817378" y="821797"/>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66.3</a:t>
            </a:r>
          </a:p>
        </p:txBody>
      </p:sp>
      <p:sp>
        <p:nvSpPr>
          <p:cNvPr id="180" name="TextBox 179">
            <a:extLst>
              <a:ext uri="{FF2B5EF4-FFF2-40B4-BE49-F238E27FC236}">
                <a16:creationId xmlns:a16="http://schemas.microsoft.com/office/drawing/2014/main" id="{5F8D9709-C6F2-FFC1-C10D-B5FA1CFEFF59}"/>
              </a:ext>
            </a:extLst>
          </p:cNvPr>
          <p:cNvSpPr txBox="1"/>
          <p:nvPr/>
        </p:nvSpPr>
        <p:spPr bwMode="auto">
          <a:xfrm>
            <a:off x="7134073" y="1341782"/>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44.2</a:t>
            </a:r>
          </a:p>
        </p:txBody>
      </p:sp>
      <p:sp>
        <p:nvSpPr>
          <p:cNvPr id="181" name="TextBox 180">
            <a:extLst>
              <a:ext uri="{FF2B5EF4-FFF2-40B4-BE49-F238E27FC236}">
                <a16:creationId xmlns:a16="http://schemas.microsoft.com/office/drawing/2014/main" id="{E4E28DA8-A5AD-28CA-4165-0049008409BA}"/>
              </a:ext>
            </a:extLst>
          </p:cNvPr>
          <p:cNvSpPr txBox="1"/>
          <p:nvPr/>
        </p:nvSpPr>
        <p:spPr bwMode="auto">
          <a:xfrm>
            <a:off x="7471604" y="1560167"/>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34.9</a:t>
            </a:r>
          </a:p>
        </p:txBody>
      </p:sp>
      <p:sp>
        <p:nvSpPr>
          <p:cNvPr id="182" name="TextBox 181">
            <a:extLst>
              <a:ext uri="{FF2B5EF4-FFF2-40B4-BE49-F238E27FC236}">
                <a16:creationId xmlns:a16="http://schemas.microsoft.com/office/drawing/2014/main" id="{695FFD51-2B60-1356-3BC5-CFE005D4F15C}"/>
              </a:ext>
            </a:extLst>
          </p:cNvPr>
          <p:cNvSpPr txBox="1"/>
          <p:nvPr/>
        </p:nvSpPr>
        <p:spPr bwMode="auto">
          <a:xfrm>
            <a:off x="7827262" y="1891730"/>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20.9</a:t>
            </a:r>
          </a:p>
        </p:txBody>
      </p:sp>
      <p:sp>
        <p:nvSpPr>
          <p:cNvPr id="183" name="TextBox 182">
            <a:extLst>
              <a:ext uri="{FF2B5EF4-FFF2-40B4-BE49-F238E27FC236}">
                <a16:creationId xmlns:a16="http://schemas.microsoft.com/office/drawing/2014/main" id="{214A44D2-B3FC-F854-5537-71E09776E953}"/>
              </a:ext>
            </a:extLst>
          </p:cNvPr>
          <p:cNvSpPr txBox="1"/>
          <p:nvPr/>
        </p:nvSpPr>
        <p:spPr bwMode="auto">
          <a:xfrm>
            <a:off x="8167746" y="1908086"/>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20.9</a:t>
            </a:r>
          </a:p>
        </p:txBody>
      </p:sp>
      <p:sp>
        <p:nvSpPr>
          <p:cNvPr id="184" name="TextBox 183">
            <a:extLst>
              <a:ext uri="{FF2B5EF4-FFF2-40B4-BE49-F238E27FC236}">
                <a16:creationId xmlns:a16="http://schemas.microsoft.com/office/drawing/2014/main" id="{14751484-A130-CA14-C2B1-8D3BA0A7AD17}"/>
              </a:ext>
            </a:extLst>
          </p:cNvPr>
          <p:cNvSpPr txBox="1"/>
          <p:nvPr/>
        </p:nvSpPr>
        <p:spPr bwMode="auto">
          <a:xfrm>
            <a:off x="8517150" y="1936336"/>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19.8</a:t>
            </a:r>
          </a:p>
        </p:txBody>
      </p:sp>
      <p:sp>
        <p:nvSpPr>
          <p:cNvPr id="185" name="TextBox 184">
            <a:extLst>
              <a:ext uri="{FF2B5EF4-FFF2-40B4-BE49-F238E27FC236}">
                <a16:creationId xmlns:a16="http://schemas.microsoft.com/office/drawing/2014/main" id="{D65BA821-1546-40EC-579A-893EFA8E1D15}"/>
              </a:ext>
            </a:extLst>
          </p:cNvPr>
          <p:cNvSpPr txBox="1"/>
          <p:nvPr/>
        </p:nvSpPr>
        <p:spPr bwMode="auto">
          <a:xfrm>
            <a:off x="8850200" y="1933362"/>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19.8</a:t>
            </a:r>
          </a:p>
        </p:txBody>
      </p:sp>
      <p:sp>
        <p:nvSpPr>
          <p:cNvPr id="186" name="TextBox 185">
            <a:extLst>
              <a:ext uri="{FF2B5EF4-FFF2-40B4-BE49-F238E27FC236}">
                <a16:creationId xmlns:a16="http://schemas.microsoft.com/office/drawing/2014/main" id="{A5DAAFEF-5100-D8CC-3380-0D6AFABD23D6}"/>
              </a:ext>
            </a:extLst>
          </p:cNvPr>
          <p:cNvSpPr txBox="1"/>
          <p:nvPr/>
        </p:nvSpPr>
        <p:spPr bwMode="auto">
          <a:xfrm>
            <a:off x="9190683" y="1948059"/>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19.8</a:t>
            </a:r>
          </a:p>
        </p:txBody>
      </p:sp>
      <p:sp>
        <p:nvSpPr>
          <p:cNvPr id="187" name="TextBox 186">
            <a:extLst>
              <a:ext uri="{FF2B5EF4-FFF2-40B4-BE49-F238E27FC236}">
                <a16:creationId xmlns:a16="http://schemas.microsoft.com/office/drawing/2014/main" id="{9B36BFC9-78B5-44E9-CDA5-06B46AF212C5}"/>
              </a:ext>
            </a:extLst>
          </p:cNvPr>
          <p:cNvSpPr txBox="1"/>
          <p:nvPr/>
        </p:nvSpPr>
        <p:spPr bwMode="auto">
          <a:xfrm>
            <a:off x="9538601" y="1966072"/>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18.6</a:t>
            </a:r>
          </a:p>
        </p:txBody>
      </p:sp>
      <p:sp>
        <p:nvSpPr>
          <p:cNvPr id="188" name="TextBox 187">
            <a:extLst>
              <a:ext uri="{FF2B5EF4-FFF2-40B4-BE49-F238E27FC236}">
                <a16:creationId xmlns:a16="http://schemas.microsoft.com/office/drawing/2014/main" id="{338EB635-47A4-F0B4-0D5F-1070B223408D}"/>
              </a:ext>
            </a:extLst>
          </p:cNvPr>
          <p:cNvSpPr txBox="1"/>
          <p:nvPr/>
        </p:nvSpPr>
        <p:spPr bwMode="auto">
          <a:xfrm>
            <a:off x="9888006" y="1966072"/>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18.6</a:t>
            </a:r>
          </a:p>
        </p:txBody>
      </p:sp>
      <p:sp>
        <p:nvSpPr>
          <p:cNvPr id="189" name="TextBox 188">
            <a:extLst>
              <a:ext uri="{FF2B5EF4-FFF2-40B4-BE49-F238E27FC236}">
                <a16:creationId xmlns:a16="http://schemas.microsoft.com/office/drawing/2014/main" id="{F871BD1A-A695-A3EB-3772-AFCE041C3CDB}"/>
              </a:ext>
            </a:extLst>
          </p:cNvPr>
          <p:cNvSpPr txBox="1"/>
          <p:nvPr/>
        </p:nvSpPr>
        <p:spPr bwMode="auto">
          <a:xfrm>
            <a:off x="10216595" y="1998782"/>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17.4</a:t>
            </a:r>
          </a:p>
        </p:txBody>
      </p:sp>
      <p:sp>
        <p:nvSpPr>
          <p:cNvPr id="220" name="Rectangle 219">
            <a:extLst>
              <a:ext uri="{FF2B5EF4-FFF2-40B4-BE49-F238E27FC236}">
                <a16:creationId xmlns:a16="http://schemas.microsoft.com/office/drawing/2014/main" id="{33619B52-BBF4-CB0D-341D-ABB53BEDE790}"/>
              </a:ext>
            </a:extLst>
          </p:cNvPr>
          <p:cNvSpPr/>
          <p:nvPr/>
        </p:nvSpPr>
        <p:spPr bwMode="auto">
          <a:xfrm>
            <a:off x="7150563" y="4882595"/>
            <a:ext cx="179742" cy="45719"/>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90" name="TextBox 189">
            <a:extLst>
              <a:ext uri="{FF2B5EF4-FFF2-40B4-BE49-F238E27FC236}">
                <a16:creationId xmlns:a16="http://schemas.microsoft.com/office/drawing/2014/main" id="{D02A3C48-737A-ECBD-786D-47B7DC088E01}"/>
              </a:ext>
            </a:extLst>
          </p:cNvPr>
          <p:cNvSpPr txBox="1"/>
          <p:nvPr/>
        </p:nvSpPr>
        <p:spPr bwMode="auto">
          <a:xfrm>
            <a:off x="10571948" y="1998782"/>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17.4</a:t>
            </a:r>
          </a:p>
        </p:txBody>
      </p:sp>
      <p:sp>
        <p:nvSpPr>
          <p:cNvPr id="191" name="TextBox 190">
            <a:extLst>
              <a:ext uri="{FF2B5EF4-FFF2-40B4-BE49-F238E27FC236}">
                <a16:creationId xmlns:a16="http://schemas.microsoft.com/office/drawing/2014/main" id="{25A79907-4F07-CFC9-F02F-1F41D7D7377F}"/>
              </a:ext>
            </a:extLst>
          </p:cNvPr>
          <p:cNvSpPr txBox="1"/>
          <p:nvPr/>
        </p:nvSpPr>
        <p:spPr bwMode="auto">
          <a:xfrm>
            <a:off x="10904998" y="2013650"/>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16.3</a:t>
            </a:r>
          </a:p>
        </p:txBody>
      </p:sp>
      <p:sp>
        <p:nvSpPr>
          <p:cNvPr id="192" name="TextBox 191">
            <a:extLst>
              <a:ext uri="{FF2B5EF4-FFF2-40B4-BE49-F238E27FC236}">
                <a16:creationId xmlns:a16="http://schemas.microsoft.com/office/drawing/2014/main" id="{CEB7695E-AEF0-C31E-E765-FFC02377FD6D}"/>
              </a:ext>
            </a:extLst>
          </p:cNvPr>
          <p:cNvSpPr txBox="1"/>
          <p:nvPr/>
        </p:nvSpPr>
        <p:spPr bwMode="auto">
          <a:xfrm>
            <a:off x="11255890" y="2050821"/>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15.1</a:t>
            </a:r>
          </a:p>
        </p:txBody>
      </p:sp>
      <p:sp>
        <p:nvSpPr>
          <p:cNvPr id="193" name="TextBox 192">
            <a:extLst>
              <a:ext uri="{FF2B5EF4-FFF2-40B4-BE49-F238E27FC236}">
                <a16:creationId xmlns:a16="http://schemas.microsoft.com/office/drawing/2014/main" id="{A6670624-F103-37AF-BD4A-22C17E2E28A1}"/>
              </a:ext>
            </a:extLst>
          </p:cNvPr>
          <p:cNvSpPr txBox="1"/>
          <p:nvPr/>
        </p:nvSpPr>
        <p:spPr bwMode="auto">
          <a:xfrm>
            <a:off x="10504449" y="849530"/>
            <a:ext cx="10236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Aft>
                <a:spcPct val="0"/>
              </a:spcAft>
              <a:buClrTx/>
              <a:buFontTx/>
              <a:buNone/>
            </a:pPr>
            <a:r>
              <a:rPr lang="en-US" sz="1600" b="0" dirty="0">
                <a:solidFill>
                  <a:schemeClr val="bg1"/>
                </a:solidFill>
                <a:latin typeface="Calibri" panose="020F0502020204030204" pitchFamily="34" charset="0"/>
              </a:rPr>
              <a:t>Grade ≥3</a:t>
            </a:r>
          </a:p>
          <a:p>
            <a:pPr algn="l">
              <a:lnSpc>
                <a:spcPct val="100000"/>
              </a:lnSpc>
              <a:spcAft>
                <a:spcPct val="0"/>
              </a:spcAft>
              <a:buClrTx/>
              <a:buFontTx/>
              <a:buNone/>
            </a:pPr>
            <a:r>
              <a:rPr lang="en-US" sz="1600" dirty="0">
                <a:solidFill>
                  <a:schemeClr val="bg1"/>
                </a:solidFill>
                <a:latin typeface="Calibri" panose="020F0502020204030204" pitchFamily="34" charset="0"/>
              </a:rPr>
              <a:t>Grade 1/2</a:t>
            </a:r>
            <a:endParaRPr lang="en-US" sz="1600" b="0" dirty="0">
              <a:solidFill>
                <a:schemeClr val="bg1"/>
              </a:solidFill>
              <a:latin typeface="Calibri" panose="020F0502020204030204" pitchFamily="34" charset="0"/>
            </a:endParaRPr>
          </a:p>
        </p:txBody>
      </p:sp>
      <p:sp>
        <p:nvSpPr>
          <p:cNvPr id="194" name="Rectangle 193">
            <a:extLst>
              <a:ext uri="{FF2B5EF4-FFF2-40B4-BE49-F238E27FC236}">
                <a16:creationId xmlns:a16="http://schemas.microsoft.com/office/drawing/2014/main" id="{77C59958-1A69-CF2D-B2A8-32659916B250}"/>
              </a:ext>
            </a:extLst>
          </p:cNvPr>
          <p:cNvSpPr/>
          <p:nvPr/>
        </p:nvSpPr>
        <p:spPr bwMode="auto">
          <a:xfrm>
            <a:off x="10436055" y="976848"/>
            <a:ext cx="97912" cy="97912"/>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95" name="Rectangle 194">
            <a:extLst>
              <a:ext uri="{FF2B5EF4-FFF2-40B4-BE49-F238E27FC236}">
                <a16:creationId xmlns:a16="http://schemas.microsoft.com/office/drawing/2014/main" id="{00951ECC-63DB-9630-72F0-BF6AAC9F88C4}"/>
              </a:ext>
            </a:extLst>
          </p:cNvPr>
          <p:cNvSpPr/>
          <p:nvPr/>
        </p:nvSpPr>
        <p:spPr bwMode="auto">
          <a:xfrm>
            <a:off x="10436055" y="1220688"/>
            <a:ext cx="97912" cy="9791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0" name="Freeform: Shape 79">
            <a:extLst>
              <a:ext uri="{FF2B5EF4-FFF2-40B4-BE49-F238E27FC236}">
                <a16:creationId xmlns:a16="http://schemas.microsoft.com/office/drawing/2014/main" id="{03F2005D-D998-54AA-A926-42EA13B624F4}"/>
              </a:ext>
            </a:extLst>
          </p:cNvPr>
          <p:cNvSpPr/>
          <p:nvPr/>
        </p:nvSpPr>
        <p:spPr bwMode="auto">
          <a:xfrm>
            <a:off x="6853295" y="854991"/>
            <a:ext cx="4810942" cy="1812353"/>
          </a:xfrm>
          <a:custGeom>
            <a:avLst/>
            <a:gdLst>
              <a:gd name="connsiteX0" fmla="*/ 0 w 4706857"/>
              <a:gd name="connsiteY0" fmla="*/ 0 h 1772883"/>
              <a:gd name="connsiteX1" fmla="*/ 0 w 4706857"/>
              <a:gd name="connsiteY1" fmla="*/ 1772883 h 1772883"/>
              <a:gd name="connsiteX2" fmla="*/ 4706857 w 4706857"/>
              <a:gd name="connsiteY2" fmla="*/ 1772883 h 1772883"/>
            </a:gdLst>
            <a:ahLst/>
            <a:cxnLst>
              <a:cxn ang="0">
                <a:pos x="connsiteX0" y="connsiteY0"/>
              </a:cxn>
              <a:cxn ang="0">
                <a:pos x="connsiteX1" y="connsiteY1"/>
              </a:cxn>
              <a:cxn ang="0">
                <a:pos x="connsiteX2" y="connsiteY2"/>
              </a:cxn>
            </a:cxnLst>
            <a:rect l="l" t="t" r="r" b="b"/>
            <a:pathLst>
              <a:path w="4706857" h="1772883">
                <a:moveTo>
                  <a:pt x="0" y="0"/>
                </a:moveTo>
                <a:lnTo>
                  <a:pt x="0" y="1772883"/>
                </a:lnTo>
                <a:lnTo>
                  <a:pt x="4706857" y="1772883"/>
                </a:lnTo>
              </a:path>
            </a:pathLst>
          </a:custGeom>
          <a:noFill/>
          <a:ln w="28575">
            <a:solidFill>
              <a:schemeClr val="bg1"/>
            </a:solidFill>
            <a:miter lim="800000"/>
            <a:headEnd/>
            <a:tailEnd/>
          </a:ln>
        </p:spPr>
        <p:txBody>
          <a:bodyPr rtlCol="0" anchor="ctr"/>
          <a:lstStyle/>
          <a:p>
            <a:pPr algn="ctr"/>
            <a:endParaRPr lang="en-US" dirty="0"/>
          </a:p>
        </p:txBody>
      </p:sp>
      <p:sp>
        <p:nvSpPr>
          <p:cNvPr id="197" name="TextBox 196">
            <a:extLst>
              <a:ext uri="{FF2B5EF4-FFF2-40B4-BE49-F238E27FC236}">
                <a16:creationId xmlns:a16="http://schemas.microsoft.com/office/drawing/2014/main" id="{818AFEA9-5281-B622-ECC3-94DAE524D4B1}"/>
              </a:ext>
            </a:extLst>
          </p:cNvPr>
          <p:cNvSpPr txBox="1"/>
          <p:nvPr/>
        </p:nvSpPr>
        <p:spPr bwMode="auto">
          <a:xfrm>
            <a:off x="10504449" y="4051450"/>
            <a:ext cx="10236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Aft>
                <a:spcPct val="0"/>
              </a:spcAft>
              <a:buClrTx/>
              <a:buFontTx/>
              <a:buNone/>
            </a:pPr>
            <a:r>
              <a:rPr lang="en-US" sz="1600" b="0" dirty="0">
                <a:solidFill>
                  <a:schemeClr val="bg1"/>
                </a:solidFill>
                <a:latin typeface="Calibri" panose="020F0502020204030204" pitchFamily="34" charset="0"/>
              </a:rPr>
              <a:t>Grade ≥3</a:t>
            </a:r>
          </a:p>
          <a:p>
            <a:pPr algn="l">
              <a:lnSpc>
                <a:spcPct val="100000"/>
              </a:lnSpc>
              <a:spcAft>
                <a:spcPct val="0"/>
              </a:spcAft>
              <a:buClrTx/>
              <a:buFontTx/>
              <a:buNone/>
            </a:pPr>
            <a:r>
              <a:rPr lang="en-US" sz="1600" dirty="0">
                <a:solidFill>
                  <a:schemeClr val="bg1"/>
                </a:solidFill>
                <a:latin typeface="Calibri" panose="020F0502020204030204" pitchFamily="34" charset="0"/>
              </a:rPr>
              <a:t>Grade 1/2</a:t>
            </a:r>
            <a:endParaRPr lang="en-US" sz="1600" b="0" dirty="0">
              <a:solidFill>
                <a:schemeClr val="bg1"/>
              </a:solidFill>
              <a:latin typeface="Calibri" panose="020F0502020204030204" pitchFamily="34" charset="0"/>
            </a:endParaRPr>
          </a:p>
        </p:txBody>
      </p:sp>
      <p:sp>
        <p:nvSpPr>
          <p:cNvPr id="198" name="Rectangle 197">
            <a:extLst>
              <a:ext uri="{FF2B5EF4-FFF2-40B4-BE49-F238E27FC236}">
                <a16:creationId xmlns:a16="http://schemas.microsoft.com/office/drawing/2014/main" id="{C115DFF9-AEE3-C84A-8D0C-81FADA0CC25E}"/>
              </a:ext>
            </a:extLst>
          </p:cNvPr>
          <p:cNvSpPr/>
          <p:nvPr/>
        </p:nvSpPr>
        <p:spPr bwMode="auto">
          <a:xfrm>
            <a:off x="10436055" y="4178768"/>
            <a:ext cx="97912" cy="97912"/>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99" name="Rectangle 198">
            <a:extLst>
              <a:ext uri="{FF2B5EF4-FFF2-40B4-BE49-F238E27FC236}">
                <a16:creationId xmlns:a16="http://schemas.microsoft.com/office/drawing/2014/main" id="{4D3423BE-28E6-47D0-2F6B-D5B00B26B3B6}"/>
              </a:ext>
            </a:extLst>
          </p:cNvPr>
          <p:cNvSpPr/>
          <p:nvPr/>
        </p:nvSpPr>
        <p:spPr bwMode="auto">
          <a:xfrm>
            <a:off x="10436055" y="4422608"/>
            <a:ext cx="97912" cy="9791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0" name="Rectangle 199">
            <a:extLst>
              <a:ext uri="{FF2B5EF4-FFF2-40B4-BE49-F238E27FC236}">
                <a16:creationId xmlns:a16="http://schemas.microsoft.com/office/drawing/2014/main" id="{80FF8C08-18C4-EDDC-406D-C91721433087}"/>
              </a:ext>
            </a:extLst>
          </p:cNvPr>
          <p:cNvSpPr/>
          <p:nvPr/>
        </p:nvSpPr>
        <p:spPr bwMode="auto">
          <a:xfrm>
            <a:off x="6888670" y="4386552"/>
            <a:ext cx="179742" cy="118829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1" name="Rectangle 200">
            <a:extLst>
              <a:ext uri="{FF2B5EF4-FFF2-40B4-BE49-F238E27FC236}">
                <a16:creationId xmlns:a16="http://schemas.microsoft.com/office/drawing/2014/main" id="{A7BBC4DE-C3B5-6B57-1E4E-D7894645E5DE}"/>
              </a:ext>
            </a:extLst>
          </p:cNvPr>
          <p:cNvSpPr/>
          <p:nvPr/>
        </p:nvSpPr>
        <p:spPr bwMode="auto">
          <a:xfrm>
            <a:off x="7150563" y="4910084"/>
            <a:ext cx="179742" cy="66475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2" name="Rectangle 201">
            <a:extLst>
              <a:ext uri="{FF2B5EF4-FFF2-40B4-BE49-F238E27FC236}">
                <a16:creationId xmlns:a16="http://schemas.microsoft.com/office/drawing/2014/main" id="{49CB6DB9-E504-6CDB-1673-C9CFF3242920}"/>
              </a:ext>
            </a:extLst>
          </p:cNvPr>
          <p:cNvSpPr/>
          <p:nvPr/>
        </p:nvSpPr>
        <p:spPr bwMode="auto">
          <a:xfrm>
            <a:off x="7412456" y="5134049"/>
            <a:ext cx="179742" cy="440794"/>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3" name="Rectangle 202">
            <a:extLst>
              <a:ext uri="{FF2B5EF4-FFF2-40B4-BE49-F238E27FC236}">
                <a16:creationId xmlns:a16="http://schemas.microsoft.com/office/drawing/2014/main" id="{A1A5A313-E3FD-156E-D88B-0580AD3F479B}"/>
              </a:ext>
            </a:extLst>
          </p:cNvPr>
          <p:cNvSpPr/>
          <p:nvPr/>
        </p:nvSpPr>
        <p:spPr bwMode="auto">
          <a:xfrm>
            <a:off x="7674349" y="5166859"/>
            <a:ext cx="179742" cy="407984"/>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4" name="Rectangle 203">
            <a:extLst>
              <a:ext uri="{FF2B5EF4-FFF2-40B4-BE49-F238E27FC236}">
                <a16:creationId xmlns:a16="http://schemas.microsoft.com/office/drawing/2014/main" id="{426A5594-404E-50CF-8EB9-471FB742FEF6}"/>
              </a:ext>
            </a:extLst>
          </p:cNvPr>
          <p:cNvSpPr/>
          <p:nvPr/>
        </p:nvSpPr>
        <p:spPr bwMode="auto">
          <a:xfrm>
            <a:off x="7936242" y="5437897"/>
            <a:ext cx="179742" cy="13694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5" name="Rectangle 204">
            <a:extLst>
              <a:ext uri="{FF2B5EF4-FFF2-40B4-BE49-F238E27FC236}">
                <a16:creationId xmlns:a16="http://schemas.microsoft.com/office/drawing/2014/main" id="{ACB6B3F8-8BC2-B54B-4955-F2E7F5BEEAC8}"/>
              </a:ext>
            </a:extLst>
          </p:cNvPr>
          <p:cNvSpPr/>
          <p:nvPr/>
        </p:nvSpPr>
        <p:spPr bwMode="auto">
          <a:xfrm>
            <a:off x="8198135" y="5437897"/>
            <a:ext cx="179742" cy="13694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6" name="Rectangle 205">
            <a:extLst>
              <a:ext uri="{FF2B5EF4-FFF2-40B4-BE49-F238E27FC236}">
                <a16:creationId xmlns:a16="http://schemas.microsoft.com/office/drawing/2014/main" id="{3FCB5932-6E38-59F2-F9B5-00CEBAEBD34B}"/>
              </a:ext>
            </a:extLst>
          </p:cNvPr>
          <p:cNvSpPr/>
          <p:nvPr/>
        </p:nvSpPr>
        <p:spPr bwMode="auto">
          <a:xfrm>
            <a:off x="8460028" y="5522063"/>
            <a:ext cx="179742" cy="5277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7" name="Rectangle 206">
            <a:extLst>
              <a:ext uri="{FF2B5EF4-FFF2-40B4-BE49-F238E27FC236}">
                <a16:creationId xmlns:a16="http://schemas.microsoft.com/office/drawing/2014/main" id="{2D87F316-BE67-6DC6-28EC-8EC1C80C05EA}"/>
              </a:ext>
            </a:extLst>
          </p:cNvPr>
          <p:cNvSpPr/>
          <p:nvPr/>
        </p:nvSpPr>
        <p:spPr bwMode="auto">
          <a:xfrm>
            <a:off x="8721921" y="5465003"/>
            <a:ext cx="179742" cy="109840"/>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8" name="Rectangle 207">
            <a:extLst>
              <a:ext uri="{FF2B5EF4-FFF2-40B4-BE49-F238E27FC236}">
                <a16:creationId xmlns:a16="http://schemas.microsoft.com/office/drawing/2014/main" id="{D5BA63FD-00A9-044D-CCB9-199E50D89904}"/>
              </a:ext>
            </a:extLst>
          </p:cNvPr>
          <p:cNvSpPr/>
          <p:nvPr/>
        </p:nvSpPr>
        <p:spPr bwMode="auto">
          <a:xfrm>
            <a:off x="8983814" y="5465003"/>
            <a:ext cx="179742" cy="109840"/>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9" name="Rectangle 208">
            <a:extLst>
              <a:ext uri="{FF2B5EF4-FFF2-40B4-BE49-F238E27FC236}">
                <a16:creationId xmlns:a16="http://schemas.microsoft.com/office/drawing/2014/main" id="{3BA933E6-C901-82EF-749F-B2924D610220}"/>
              </a:ext>
            </a:extLst>
          </p:cNvPr>
          <p:cNvSpPr/>
          <p:nvPr/>
        </p:nvSpPr>
        <p:spPr bwMode="auto">
          <a:xfrm>
            <a:off x="9245707" y="5465003"/>
            <a:ext cx="179742" cy="109840"/>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0" name="Rectangle 209">
            <a:extLst>
              <a:ext uri="{FF2B5EF4-FFF2-40B4-BE49-F238E27FC236}">
                <a16:creationId xmlns:a16="http://schemas.microsoft.com/office/drawing/2014/main" id="{D6E70B58-7659-C8CA-B13B-55515002F737}"/>
              </a:ext>
            </a:extLst>
          </p:cNvPr>
          <p:cNvSpPr/>
          <p:nvPr/>
        </p:nvSpPr>
        <p:spPr bwMode="auto">
          <a:xfrm>
            <a:off x="9507600" y="5493533"/>
            <a:ext cx="179742" cy="81310"/>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1" name="Rectangle 210">
            <a:extLst>
              <a:ext uri="{FF2B5EF4-FFF2-40B4-BE49-F238E27FC236}">
                <a16:creationId xmlns:a16="http://schemas.microsoft.com/office/drawing/2014/main" id="{874084B0-CF9D-CCAD-F23C-28B19A7F6208}"/>
              </a:ext>
            </a:extLst>
          </p:cNvPr>
          <p:cNvSpPr/>
          <p:nvPr/>
        </p:nvSpPr>
        <p:spPr bwMode="auto">
          <a:xfrm>
            <a:off x="9769493" y="5529123"/>
            <a:ext cx="179742"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2" name="Rectangle 211">
            <a:extLst>
              <a:ext uri="{FF2B5EF4-FFF2-40B4-BE49-F238E27FC236}">
                <a16:creationId xmlns:a16="http://schemas.microsoft.com/office/drawing/2014/main" id="{F8F2EE15-739B-9340-E405-1E40B4A769CE}"/>
              </a:ext>
            </a:extLst>
          </p:cNvPr>
          <p:cNvSpPr/>
          <p:nvPr/>
        </p:nvSpPr>
        <p:spPr bwMode="auto">
          <a:xfrm>
            <a:off x="10031386" y="5496387"/>
            <a:ext cx="179742" cy="7845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3" name="Rectangle 212">
            <a:extLst>
              <a:ext uri="{FF2B5EF4-FFF2-40B4-BE49-F238E27FC236}">
                <a16:creationId xmlns:a16="http://schemas.microsoft.com/office/drawing/2014/main" id="{639D83F7-A2C7-C38B-9449-69380988E89D}"/>
              </a:ext>
            </a:extLst>
          </p:cNvPr>
          <p:cNvSpPr/>
          <p:nvPr/>
        </p:nvSpPr>
        <p:spPr bwMode="auto">
          <a:xfrm>
            <a:off x="10293279" y="5496387"/>
            <a:ext cx="179742" cy="7845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4" name="Rectangle 213">
            <a:extLst>
              <a:ext uri="{FF2B5EF4-FFF2-40B4-BE49-F238E27FC236}">
                <a16:creationId xmlns:a16="http://schemas.microsoft.com/office/drawing/2014/main" id="{267A4A18-2ED1-7802-252F-79052933613A}"/>
              </a:ext>
            </a:extLst>
          </p:cNvPr>
          <p:cNvSpPr/>
          <p:nvPr/>
        </p:nvSpPr>
        <p:spPr bwMode="auto">
          <a:xfrm>
            <a:off x="10555172" y="5496387"/>
            <a:ext cx="179742" cy="7845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5" name="Rectangle 214">
            <a:extLst>
              <a:ext uri="{FF2B5EF4-FFF2-40B4-BE49-F238E27FC236}">
                <a16:creationId xmlns:a16="http://schemas.microsoft.com/office/drawing/2014/main" id="{85B08416-5745-6D38-46E5-CE3F4EC6D979}"/>
              </a:ext>
            </a:extLst>
          </p:cNvPr>
          <p:cNvSpPr/>
          <p:nvPr/>
        </p:nvSpPr>
        <p:spPr bwMode="auto">
          <a:xfrm>
            <a:off x="10817065" y="5496387"/>
            <a:ext cx="179742" cy="7845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6" name="Rectangle 215">
            <a:extLst>
              <a:ext uri="{FF2B5EF4-FFF2-40B4-BE49-F238E27FC236}">
                <a16:creationId xmlns:a16="http://schemas.microsoft.com/office/drawing/2014/main" id="{C6638B60-118B-4D7F-CFEB-2ADE7B1FD969}"/>
              </a:ext>
            </a:extLst>
          </p:cNvPr>
          <p:cNvSpPr/>
          <p:nvPr/>
        </p:nvSpPr>
        <p:spPr bwMode="auto">
          <a:xfrm>
            <a:off x="11078958" y="5496387"/>
            <a:ext cx="179742" cy="7845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7" name="Rectangle 216">
            <a:extLst>
              <a:ext uri="{FF2B5EF4-FFF2-40B4-BE49-F238E27FC236}">
                <a16:creationId xmlns:a16="http://schemas.microsoft.com/office/drawing/2014/main" id="{7A706147-7915-86E4-F2ED-7A31C6B1DBEF}"/>
              </a:ext>
            </a:extLst>
          </p:cNvPr>
          <p:cNvSpPr/>
          <p:nvPr/>
        </p:nvSpPr>
        <p:spPr bwMode="auto">
          <a:xfrm>
            <a:off x="11340843" y="5496387"/>
            <a:ext cx="179742" cy="7845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9" name="Rectangle 218">
            <a:extLst>
              <a:ext uri="{FF2B5EF4-FFF2-40B4-BE49-F238E27FC236}">
                <a16:creationId xmlns:a16="http://schemas.microsoft.com/office/drawing/2014/main" id="{D5CD6636-C9AB-D503-19CD-45E8CF5743B0}"/>
              </a:ext>
            </a:extLst>
          </p:cNvPr>
          <p:cNvSpPr/>
          <p:nvPr/>
        </p:nvSpPr>
        <p:spPr bwMode="auto">
          <a:xfrm>
            <a:off x="8460028" y="5467083"/>
            <a:ext cx="179742" cy="5548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1" name="Rectangle 220">
            <a:extLst>
              <a:ext uri="{FF2B5EF4-FFF2-40B4-BE49-F238E27FC236}">
                <a16:creationId xmlns:a16="http://schemas.microsoft.com/office/drawing/2014/main" id="{6B411A43-A9FC-E861-D616-A955A286FDA3}"/>
              </a:ext>
            </a:extLst>
          </p:cNvPr>
          <p:cNvSpPr/>
          <p:nvPr/>
        </p:nvSpPr>
        <p:spPr bwMode="auto">
          <a:xfrm>
            <a:off x="6888670" y="4327231"/>
            <a:ext cx="179742" cy="61021"/>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2" name="TextBox 221">
            <a:extLst>
              <a:ext uri="{FF2B5EF4-FFF2-40B4-BE49-F238E27FC236}">
                <a16:creationId xmlns:a16="http://schemas.microsoft.com/office/drawing/2014/main" id="{F8FF108B-DC12-7CF8-95D3-7503C882DE0F}"/>
              </a:ext>
            </a:extLst>
          </p:cNvPr>
          <p:cNvSpPr txBox="1"/>
          <p:nvPr/>
        </p:nvSpPr>
        <p:spPr bwMode="auto">
          <a:xfrm>
            <a:off x="6769888" y="4082908"/>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52.3</a:t>
            </a:r>
          </a:p>
        </p:txBody>
      </p:sp>
      <p:sp>
        <p:nvSpPr>
          <p:cNvPr id="223" name="TextBox 222">
            <a:extLst>
              <a:ext uri="{FF2B5EF4-FFF2-40B4-BE49-F238E27FC236}">
                <a16:creationId xmlns:a16="http://schemas.microsoft.com/office/drawing/2014/main" id="{0D379FB7-4F5D-CC64-932C-4C2C598E395C}"/>
              </a:ext>
            </a:extLst>
          </p:cNvPr>
          <p:cNvSpPr txBox="1"/>
          <p:nvPr/>
        </p:nvSpPr>
        <p:spPr bwMode="auto">
          <a:xfrm>
            <a:off x="7016857" y="4640841"/>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29.1</a:t>
            </a:r>
          </a:p>
        </p:txBody>
      </p:sp>
      <p:sp>
        <p:nvSpPr>
          <p:cNvPr id="224" name="TextBox 223">
            <a:extLst>
              <a:ext uri="{FF2B5EF4-FFF2-40B4-BE49-F238E27FC236}">
                <a16:creationId xmlns:a16="http://schemas.microsoft.com/office/drawing/2014/main" id="{15E92064-6FD9-D36B-B1D0-AE103153A58A}"/>
              </a:ext>
            </a:extLst>
          </p:cNvPr>
          <p:cNvSpPr txBox="1"/>
          <p:nvPr/>
        </p:nvSpPr>
        <p:spPr bwMode="auto">
          <a:xfrm>
            <a:off x="7249652" y="4870020"/>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18.6</a:t>
            </a:r>
          </a:p>
        </p:txBody>
      </p:sp>
      <p:sp>
        <p:nvSpPr>
          <p:cNvPr id="225" name="TextBox 224">
            <a:extLst>
              <a:ext uri="{FF2B5EF4-FFF2-40B4-BE49-F238E27FC236}">
                <a16:creationId xmlns:a16="http://schemas.microsoft.com/office/drawing/2014/main" id="{30D093EB-91AD-2F2C-3385-59343AC82C33}"/>
              </a:ext>
            </a:extLst>
          </p:cNvPr>
          <p:cNvSpPr txBox="1"/>
          <p:nvPr/>
        </p:nvSpPr>
        <p:spPr bwMode="auto">
          <a:xfrm>
            <a:off x="7549608" y="4919542"/>
            <a:ext cx="458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17.4</a:t>
            </a:r>
          </a:p>
        </p:txBody>
      </p:sp>
      <p:sp>
        <p:nvSpPr>
          <p:cNvPr id="226" name="TextBox 225">
            <a:extLst>
              <a:ext uri="{FF2B5EF4-FFF2-40B4-BE49-F238E27FC236}">
                <a16:creationId xmlns:a16="http://schemas.microsoft.com/office/drawing/2014/main" id="{ECA68BD4-247C-F07D-E0E4-5127889602C5}"/>
              </a:ext>
            </a:extLst>
          </p:cNvPr>
          <p:cNvSpPr txBox="1"/>
          <p:nvPr/>
        </p:nvSpPr>
        <p:spPr bwMode="auto">
          <a:xfrm>
            <a:off x="7822096" y="5186038"/>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5.8</a:t>
            </a:r>
          </a:p>
        </p:txBody>
      </p:sp>
      <p:sp>
        <p:nvSpPr>
          <p:cNvPr id="227" name="TextBox 226">
            <a:extLst>
              <a:ext uri="{FF2B5EF4-FFF2-40B4-BE49-F238E27FC236}">
                <a16:creationId xmlns:a16="http://schemas.microsoft.com/office/drawing/2014/main" id="{942F07A1-F9AD-EE9A-15C2-CADC55EA5AD6}"/>
              </a:ext>
            </a:extLst>
          </p:cNvPr>
          <p:cNvSpPr txBox="1"/>
          <p:nvPr/>
        </p:nvSpPr>
        <p:spPr bwMode="auto">
          <a:xfrm>
            <a:off x="8107123" y="5197882"/>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5.8</a:t>
            </a:r>
          </a:p>
        </p:txBody>
      </p:sp>
      <p:sp>
        <p:nvSpPr>
          <p:cNvPr id="228" name="TextBox 227">
            <a:extLst>
              <a:ext uri="{FF2B5EF4-FFF2-40B4-BE49-F238E27FC236}">
                <a16:creationId xmlns:a16="http://schemas.microsoft.com/office/drawing/2014/main" id="{2AE63EAB-0559-F302-839B-C1D6FF513B71}"/>
              </a:ext>
            </a:extLst>
          </p:cNvPr>
          <p:cNvSpPr txBox="1"/>
          <p:nvPr/>
        </p:nvSpPr>
        <p:spPr bwMode="auto">
          <a:xfrm>
            <a:off x="8358872" y="5227997"/>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4.7</a:t>
            </a:r>
          </a:p>
        </p:txBody>
      </p:sp>
      <p:sp>
        <p:nvSpPr>
          <p:cNvPr id="229" name="TextBox 228">
            <a:extLst>
              <a:ext uri="{FF2B5EF4-FFF2-40B4-BE49-F238E27FC236}">
                <a16:creationId xmlns:a16="http://schemas.microsoft.com/office/drawing/2014/main" id="{4D2F47DE-9D09-E843-3721-22E0C5C1B186}"/>
              </a:ext>
            </a:extLst>
          </p:cNvPr>
          <p:cNvSpPr txBox="1"/>
          <p:nvPr/>
        </p:nvSpPr>
        <p:spPr bwMode="auto">
          <a:xfrm>
            <a:off x="8623643" y="5227997"/>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4.7</a:t>
            </a:r>
          </a:p>
        </p:txBody>
      </p:sp>
      <p:sp>
        <p:nvSpPr>
          <p:cNvPr id="230" name="TextBox 229">
            <a:extLst>
              <a:ext uri="{FF2B5EF4-FFF2-40B4-BE49-F238E27FC236}">
                <a16:creationId xmlns:a16="http://schemas.microsoft.com/office/drawing/2014/main" id="{FEF6CC3A-167B-1559-4DA9-1B13F514EDBA}"/>
              </a:ext>
            </a:extLst>
          </p:cNvPr>
          <p:cNvSpPr txBox="1"/>
          <p:nvPr/>
        </p:nvSpPr>
        <p:spPr bwMode="auto">
          <a:xfrm>
            <a:off x="8881179" y="5227997"/>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4.7</a:t>
            </a:r>
          </a:p>
        </p:txBody>
      </p:sp>
      <p:sp>
        <p:nvSpPr>
          <p:cNvPr id="231" name="TextBox 230">
            <a:extLst>
              <a:ext uri="{FF2B5EF4-FFF2-40B4-BE49-F238E27FC236}">
                <a16:creationId xmlns:a16="http://schemas.microsoft.com/office/drawing/2014/main" id="{E010ABF9-A18E-3B84-9176-DFDCDF739367}"/>
              </a:ext>
            </a:extLst>
          </p:cNvPr>
          <p:cNvSpPr txBox="1"/>
          <p:nvPr/>
        </p:nvSpPr>
        <p:spPr bwMode="auto">
          <a:xfrm>
            <a:off x="9169100" y="5227997"/>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4.7</a:t>
            </a:r>
          </a:p>
        </p:txBody>
      </p:sp>
      <p:sp>
        <p:nvSpPr>
          <p:cNvPr id="232" name="TextBox 231">
            <a:extLst>
              <a:ext uri="{FF2B5EF4-FFF2-40B4-BE49-F238E27FC236}">
                <a16:creationId xmlns:a16="http://schemas.microsoft.com/office/drawing/2014/main" id="{72C93FDC-4F03-3DC2-5E46-8A51B4119C2C}"/>
              </a:ext>
            </a:extLst>
          </p:cNvPr>
          <p:cNvSpPr txBox="1"/>
          <p:nvPr/>
        </p:nvSpPr>
        <p:spPr bwMode="auto">
          <a:xfrm>
            <a:off x="9406381" y="5243911"/>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3.5</a:t>
            </a:r>
            <a:endParaRPr lang="en-US" sz="1200" b="0" dirty="0">
              <a:solidFill>
                <a:schemeClr val="bg1"/>
              </a:solidFill>
              <a:latin typeface="Calibri" panose="020F0502020204030204" pitchFamily="34" charset="0"/>
            </a:endParaRPr>
          </a:p>
        </p:txBody>
      </p:sp>
      <p:sp>
        <p:nvSpPr>
          <p:cNvPr id="233" name="TextBox 232">
            <a:extLst>
              <a:ext uri="{FF2B5EF4-FFF2-40B4-BE49-F238E27FC236}">
                <a16:creationId xmlns:a16="http://schemas.microsoft.com/office/drawing/2014/main" id="{2DBDD380-78B3-3AA7-BD52-0E8111497FE3}"/>
              </a:ext>
            </a:extLst>
          </p:cNvPr>
          <p:cNvSpPr txBox="1"/>
          <p:nvPr/>
        </p:nvSpPr>
        <p:spPr bwMode="auto">
          <a:xfrm>
            <a:off x="9668258" y="5243911"/>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3.5</a:t>
            </a:r>
            <a:endParaRPr lang="en-US" sz="1200" b="0" dirty="0">
              <a:solidFill>
                <a:schemeClr val="bg1"/>
              </a:solidFill>
              <a:latin typeface="Calibri" panose="020F0502020204030204" pitchFamily="34" charset="0"/>
            </a:endParaRPr>
          </a:p>
        </p:txBody>
      </p:sp>
      <p:sp>
        <p:nvSpPr>
          <p:cNvPr id="234" name="TextBox 233">
            <a:extLst>
              <a:ext uri="{FF2B5EF4-FFF2-40B4-BE49-F238E27FC236}">
                <a16:creationId xmlns:a16="http://schemas.microsoft.com/office/drawing/2014/main" id="{E86F8EB9-7D7B-049E-72DE-E0C5D26F6019}"/>
              </a:ext>
            </a:extLst>
          </p:cNvPr>
          <p:cNvSpPr txBox="1"/>
          <p:nvPr/>
        </p:nvSpPr>
        <p:spPr bwMode="auto">
          <a:xfrm>
            <a:off x="9928688" y="5243911"/>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3.5</a:t>
            </a:r>
            <a:endParaRPr lang="en-US" sz="1200" b="0" dirty="0">
              <a:solidFill>
                <a:schemeClr val="bg1"/>
              </a:solidFill>
              <a:latin typeface="Calibri" panose="020F0502020204030204" pitchFamily="34" charset="0"/>
            </a:endParaRPr>
          </a:p>
        </p:txBody>
      </p:sp>
      <p:sp>
        <p:nvSpPr>
          <p:cNvPr id="235" name="TextBox 234">
            <a:extLst>
              <a:ext uri="{FF2B5EF4-FFF2-40B4-BE49-F238E27FC236}">
                <a16:creationId xmlns:a16="http://schemas.microsoft.com/office/drawing/2014/main" id="{675788E7-0EDC-3420-2D56-815B8C96AC49}"/>
              </a:ext>
            </a:extLst>
          </p:cNvPr>
          <p:cNvSpPr txBox="1"/>
          <p:nvPr/>
        </p:nvSpPr>
        <p:spPr bwMode="auto">
          <a:xfrm>
            <a:off x="10194906" y="5243911"/>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3.5</a:t>
            </a:r>
            <a:endParaRPr lang="en-US" sz="1200" b="0" dirty="0">
              <a:solidFill>
                <a:schemeClr val="bg1"/>
              </a:solidFill>
              <a:latin typeface="Calibri" panose="020F0502020204030204" pitchFamily="34" charset="0"/>
            </a:endParaRPr>
          </a:p>
        </p:txBody>
      </p:sp>
      <p:sp>
        <p:nvSpPr>
          <p:cNvPr id="236" name="TextBox 235">
            <a:extLst>
              <a:ext uri="{FF2B5EF4-FFF2-40B4-BE49-F238E27FC236}">
                <a16:creationId xmlns:a16="http://schemas.microsoft.com/office/drawing/2014/main" id="{560ECEE5-0ECA-D776-861A-E63D54E54B57}"/>
              </a:ext>
            </a:extLst>
          </p:cNvPr>
          <p:cNvSpPr txBox="1"/>
          <p:nvPr/>
        </p:nvSpPr>
        <p:spPr bwMode="auto">
          <a:xfrm>
            <a:off x="10458230" y="5243911"/>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3.5</a:t>
            </a:r>
            <a:endParaRPr lang="en-US" sz="1200" b="0" dirty="0">
              <a:solidFill>
                <a:schemeClr val="bg1"/>
              </a:solidFill>
              <a:latin typeface="Calibri" panose="020F0502020204030204" pitchFamily="34" charset="0"/>
            </a:endParaRPr>
          </a:p>
        </p:txBody>
      </p:sp>
      <p:sp>
        <p:nvSpPr>
          <p:cNvPr id="237" name="TextBox 236">
            <a:extLst>
              <a:ext uri="{FF2B5EF4-FFF2-40B4-BE49-F238E27FC236}">
                <a16:creationId xmlns:a16="http://schemas.microsoft.com/office/drawing/2014/main" id="{2F5B3526-0301-C9F6-2137-2F2E8779960F}"/>
              </a:ext>
            </a:extLst>
          </p:cNvPr>
          <p:cNvSpPr txBox="1"/>
          <p:nvPr/>
        </p:nvSpPr>
        <p:spPr bwMode="auto">
          <a:xfrm>
            <a:off x="10725895" y="5243911"/>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3.5</a:t>
            </a:r>
            <a:endParaRPr lang="en-US" sz="1200" b="0" dirty="0">
              <a:solidFill>
                <a:schemeClr val="bg1"/>
              </a:solidFill>
              <a:latin typeface="Calibri" panose="020F0502020204030204" pitchFamily="34" charset="0"/>
            </a:endParaRPr>
          </a:p>
        </p:txBody>
      </p:sp>
      <p:sp>
        <p:nvSpPr>
          <p:cNvPr id="238" name="TextBox 237">
            <a:extLst>
              <a:ext uri="{FF2B5EF4-FFF2-40B4-BE49-F238E27FC236}">
                <a16:creationId xmlns:a16="http://schemas.microsoft.com/office/drawing/2014/main" id="{EA3BFB00-3DEA-E268-0355-07581617F9F4}"/>
              </a:ext>
            </a:extLst>
          </p:cNvPr>
          <p:cNvSpPr txBox="1"/>
          <p:nvPr/>
        </p:nvSpPr>
        <p:spPr bwMode="auto">
          <a:xfrm>
            <a:off x="10983432" y="5243911"/>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3.5</a:t>
            </a:r>
            <a:endParaRPr lang="en-US" sz="1200" b="0" dirty="0">
              <a:solidFill>
                <a:schemeClr val="bg1"/>
              </a:solidFill>
              <a:latin typeface="Calibri" panose="020F0502020204030204" pitchFamily="34" charset="0"/>
            </a:endParaRPr>
          </a:p>
        </p:txBody>
      </p:sp>
      <p:sp>
        <p:nvSpPr>
          <p:cNvPr id="239" name="TextBox 238">
            <a:extLst>
              <a:ext uri="{FF2B5EF4-FFF2-40B4-BE49-F238E27FC236}">
                <a16:creationId xmlns:a16="http://schemas.microsoft.com/office/drawing/2014/main" id="{8B26E14B-F68D-A9CF-BF6A-8A412EF6B2A8}"/>
              </a:ext>
            </a:extLst>
          </p:cNvPr>
          <p:cNvSpPr txBox="1"/>
          <p:nvPr/>
        </p:nvSpPr>
        <p:spPr bwMode="auto">
          <a:xfrm>
            <a:off x="11245309" y="5243911"/>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3.5</a:t>
            </a:r>
            <a:endParaRPr lang="en-US" sz="1200" b="0" dirty="0">
              <a:solidFill>
                <a:schemeClr val="bg1"/>
              </a:solidFill>
              <a:latin typeface="Calibri" panose="020F0502020204030204" pitchFamily="34" charset="0"/>
            </a:endParaRPr>
          </a:p>
        </p:txBody>
      </p:sp>
      <p:sp>
        <p:nvSpPr>
          <p:cNvPr id="8" name="Freeform: Shape 7">
            <a:extLst>
              <a:ext uri="{FF2B5EF4-FFF2-40B4-BE49-F238E27FC236}">
                <a16:creationId xmlns:a16="http://schemas.microsoft.com/office/drawing/2014/main" id="{A9D16988-3B20-398A-0F53-2DD13E33B2DF}"/>
              </a:ext>
            </a:extLst>
          </p:cNvPr>
          <p:cNvSpPr/>
          <p:nvPr/>
        </p:nvSpPr>
        <p:spPr bwMode="auto">
          <a:xfrm>
            <a:off x="6838265" y="3772767"/>
            <a:ext cx="4706857" cy="1812353"/>
          </a:xfrm>
          <a:custGeom>
            <a:avLst/>
            <a:gdLst>
              <a:gd name="connsiteX0" fmla="*/ 0 w 4706857"/>
              <a:gd name="connsiteY0" fmla="*/ 0 h 1772883"/>
              <a:gd name="connsiteX1" fmla="*/ 0 w 4706857"/>
              <a:gd name="connsiteY1" fmla="*/ 1772883 h 1772883"/>
              <a:gd name="connsiteX2" fmla="*/ 4706857 w 4706857"/>
              <a:gd name="connsiteY2" fmla="*/ 1772883 h 1772883"/>
            </a:gdLst>
            <a:ahLst/>
            <a:cxnLst>
              <a:cxn ang="0">
                <a:pos x="connsiteX0" y="connsiteY0"/>
              </a:cxn>
              <a:cxn ang="0">
                <a:pos x="connsiteX1" y="connsiteY1"/>
              </a:cxn>
              <a:cxn ang="0">
                <a:pos x="connsiteX2" y="connsiteY2"/>
              </a:cxn>
            </a:cxnLst>
            <a:rect l="l" t="t" r="r" b="b"/>
            <a:pathLst>
              <a:path w="4706857" h="1772883">
                <a:moveTo>
                  <a:pt x="0" y="0"/>
                </a:moveTo>
                <a:lnTo>
                  <a:pt x="0" y="1772883"/>
                </a:lnTo>
                <a:lnTo>
                  <a:pt x="4706857" y="1772883"/>
                </a:lnTo>
              </a:path>
            </a:pathLst>
          </a:custGeom>
          <a:noFill/>
          <a:ln w="28575">
            <a:solidFill>
              <a:schemeClr val="bg1"/>
            </a:solidFill>
            <a:miter lim="800000"/>
            <a:headEnd/>
            <a:tailEnd/>
          </a:ln>
        </p:spPr>
        <p:txBody>
          <a:bodyPr rtlCol="0" anchor="ctr"/>
          <a:lstStyle/>
          <a:p>
            <a:pPr algn="ctr"/>
            <a:endParaRPr lang="en-US" dirty="0"/>
          </a:p>
        </p:txBody>
      </p:sp>
    </p:spTree>
    <p:extLst>
      <p:ext uri="{BB962C8B-B14F-4D97-AF65-F5344CB8AC3E}">
        <p14:creationId xmlns:p14="http://schemas.microsoft.com/office/powerpoint/2010/main" val="394336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AA396-4554-43AC-B9BA-FB6735385E34}"/>
              </a:ext>
            </a:extLst>
          </p:cNvPr>
          <p:cNvSpPr>
            <a:spLocks noGrp="1"/>
          </p:cNvSpPr>
          <p:nvPr>
            <p:ph type="title"/>
          </p:nvPr>
        </p:nvSpPr>
        <p:spPr>
          <a:xfrm>
            <a:off x="609759" y="238127"/>
            <a:ext cx="11000350" cy="1103313"/>
          </a:xfrm>
          <a:solidFill>
            <a:schemeClr val="bg2"/>
          </a:solidFill>
        </p:spPr>
        <p:txBody>
          <a:bodyPr/>
          <a:lstStyle/>
          <a:p>
            <a:r>
              <a:rPr lang="en-US" dirty="0">
                <a:solidFill>
                  <a:schemeClr val="tx1"/>
                </a:solidFill>
                <a:latin typeface="Calibri"/>
                <a:cs typeface="Calibri"/>
              </a:rPr>
              <a:t>Poll 2: For those who practice in academic or community settings, please indicate your practice setting:</a:t>
            </a:r>
          </a:p>
        </p:txBody>
      </p:sp>
      <p:sp>
        <p:nvSpPr>
          <p:cNvPr id="4" name="Content Placeholder 3">
            <a:extLst>
              <a:ext uri="{FF2B5EF4-FFF2-40B4-BE49-F238E27FC236}">
                <a16:creationId xmlns:a16="http://schemas.microsoft.com/office/drawing/2014/main" id="{5157C03E-9AC2-4BBC-AB63-825D13B008A9}"/>
              </a:ext>
            </a:extLst>
          </p:cNvPr>
          <p:cNvSpPr>
            <a:spLocks noGrp="1"/>
          </p:cNvSpPr>
          <p:nvPr>
            <p:ph idx="1"/>
          </p:nvPr>
        </p:nvSpPr>
        <p:spPr/>
        <p:txBody>
          <a:bodyPr/>
          <a:lstStyle/>
          <a:p>
            <a:pPr marL="514338" indent="-514338">
              <a:buAutoNum type="alphaUcPeriod"/>
            </a:pPr>
            <a:r>
              <a:rPr lang="en-US" dirty="0">
                <a:latin typeface="Calibri"/>
                <a:cs typeface="Calibri"/>
              </a:rPr>
              <a:t>Academic</a:t>
            </a:r>
            <a:endParaRPr lang="en-US" dirty="0">
              <a:cs typeface="Calibri" panose="020F0502020204030204" pitchFamily="34" charset="0"/>
            </a:endParaRPr>
          </a:p>
          <a:p>
            <a:pPr marL="514338" indent="-514338">
              <a:buAutoNum type="alphaUcPeriod"/>
            </a:pPr>
            <a:r>
              <a:rPr lang="en-US" dirty="0">
                <a:latin typeface="Calibri"/>
                <a:cs typeface="Calibri"/>
              </a:rPr>
              <a:t>Community</a:t>
            </a:r>
          </a:p>
          <a:p>
            <a:pPr marL="514338" indent="-514338">
              <a:buAutoNum type="alphaUcPeriod"/>
            </a:pPr>
            <a:r>
              <a:rPr lang="en-US" dirty="0">
                <a:latin typeface="Calibri"/>
                <a:cs typeface="Calibri"/>
              </a:rPr>
              <a:t>Not applicable</a:t>
            </a:r>
          </a:p>
        </p:txBody>
      </p:sp>
    </p:spTree>
    <p:extLst>
      <p:ext uri="{BB962C8B-B14F-4D97-AF65-F5344CB8AC3E}">
        <p14:creationId xmlns:p14="http://schemas.microsoft.com/office/powerpoint/2010/main" val="25179860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9455-C649-A273-9B4E-710218603E66}"/>
              </a:ext>
            </a:extLst>
          </p:cNvPr>
          <p:cNvSpPr>
            <a:spLocks noGrp="1"/>
          </p:cNvSpPr>
          <p:nvPr>
            <p:ph type="title"/>
          </p:nvPr>
        </p:nvSpPr>
        <p:spPr/>
        <p:txBody>
          <a:bodyPr/>
          <a:lstStyle/>
          <a:p>
            <a:r>
              <a:rPr lang="en-US" dirty="0"/>
              <a:t>DESTINY-CRC02: T-</a:t>
            </a:r>
            <a:r>
              <a:rPr lang="en-US" dirty="0" err="1"/>
              <a:t>DXd</a:t>
            </a:r>
            <a:r>
              <a:rPr lang="en-US" dirty="0"/>
              <a:t> for HER2 Amplified mCRC</a:t>
            </a:r>
          </a:p>
        </p:txBody>
      </p:sp>
      <p:sp>
        <p:nvSpPr>
          <p:cNvPr id="3" name="Content Placeholder 2">
            <a:extLst>
              <a:ext uri="{FF2B5EF4-FFF2-40B4-BE49-F238E27FC236}">
                <a16:creationId xmlns:a16="http://schemas.microsoft.com/office/drawing/2014/main" id="{460FA9AD-0C60-57BB-C94D-006915AE5D02}"/>
              </a:ext>
            </a:extLst>
          </p:cNvPr>
          <p:cNvSpPr>
            <a:spLocks noGrp="1"/>
          </p:cNvSpPr>
          <p:nvPr>
            <p:ph idx="1"/>
          </p:nvPr>
        </p:nvSpPr>
        <p:spPr>
          <a:xfrm>
            <a:off x="604675" y="1513047"/>
            <a:ext cx="11326592" cy="4650686"/>
          </a:xfrm>
        </p:spPr>
        <p:txBody>
          <a:bodyPr/>
          <a:lstStyle/>
          <a:p>
            <a:r>
              <a:rPr lang="en-US" sz="2600" dirty="0"/>
              <a:t>International, randomized phase II study</a:t>
            </a:r>
          </a:p>
          <a:p>
            <a:endParaRPr lang="en-US" sz="2600" dirty="0"/>
          </a:p>
          <a:p>
            <a:endParaRPr lang="en-US" sz="2600" dirty="0"/>
          </a:p>
          <a:p>
            <a:endParaRPr lang="en-US" sz="2600" dirty="0"/>
          </a:p>
          <a:p>
            <a:endParaRPr lang="en-US" sz="2600" dirty="0"/>
          </a:p>
          <a:p>
            <a:endParaRPr lang="en-US" sz="2600" dirty="0"/>
          </a:p>
          <a:p>
            <a:r>
              <a:rPr lang="en-US" sz="2600" b="1" dirty="0"/>
              <a:t>Primary endpoint: </a:t>
            </a:r>
            <a:r>
              <a:rPr lang="en-US" sz="2600" dirty="0" err="1"/>
              <a:t>cORR</a:t>
            </a:r>
            <a:r>
              <a:rPr lang="en-US" sz="2600" dirty="0"/>
              <a:t> by BICR</a:t>
            </a:r>
          </a:p>
          <a:p>
            <a:r>
              <a:rPr lang="en-US" sz="2600" b="1" dirty="0"/>
              <a:t>Key secondary endpoints: </a:t>
            </a:r>
            <a:r>
              <a:rPr lang="en-US" sz="2600" dirty="0" err="1"/>
              <a:t>cORR</a:t>
            </a:r>
            <a:r>
              <a:rPr lang="en-US" sz="2600" dirty="0"/>
              <a:t> by investigator, </a:t>
            </a:r>
            <a:r>
              <a:rPr lang="en-US" sz="2600" dirty="0" err="1"/>
              <a:t>DoR</a:t>
            </a:r>
            <a:r>
              <a:rPr lang="en-US" sz="2600" dirty="0"/>
              <a:t>, DCR, CBR, PFS, OS, safety</a:t>
            </a:r>
          </a:p>
        </p:txBody>
      </p:sp>
      <p:sp>
        <p:nvSpPr>
          <p:cNvPr id="4" name="TextBox 3">
            <a:extLst>
              <a:ext uri="{FF2B5EF4-FFF2-40B4-BE49-F238E27FC236}">
                <a16:creationId xmlns:a16="http://schemas.microsoft.com/office/drawing/2014/main" id="{23BED26F-8A26-1D67-5F73-DAE17F68E626}"/>
              </a:ext>
            </a:extLst>
          </p:cNvPr>
          <p:cNvSpPr txBox="1"/>
          <p:nvPr/>
        </p:nvSpPr>
        <p:spPr bwMode="auto">
          <a:xfrm>
            <a:off x="409228" y="2856489"/>
            <a:ext cx="291591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0" dirty="0">
                <a:solidFill>
                  <a:schemeClr val="bg1"/>
                </a:solidFill>
                <a:latin typeface="Calibri" panose="020F0502020204030204" pitchFamily="34" charset="0"/>
              </a:rPr>
              <a:t>Adults with HER2+ (IHC 3+ or 2+ and ISH-amplified), </a:t>
            </a:r>
            <a:r>
              <a:rPr lang="en-US" b="0" i="1" dirty="0">
                <a:solidFill>
                  <a:schemeClr val="bg1"/>
                </a:solidFill>
                <a:latin typeface="Calibri" panose="020F0502020204030204" pitchFamily="34" charset="0"/>
              </a:rPr>
              <a:t>RAS</a:t>
            </a:r>
            <a:r>
              <a:rPr lang="en-US" b="0" dirty="0">
                <a:solidFill>
                  <a:schemeClr val="bg1"/>
                </a:solidFill>
                <a:latin typeface="Calibri" panose="020F0502020204030204" pitchFamily="34" charset="0"/>
              </a:rPr>
              <a:t> wild-type or mutant, </a:t>
            </a:r>
            <a:r>
              <a:rPr lang="en-US" b="0" i="1" dirty="0">
                <a:solidFill>
                  <a:schemeClr val="bg1"/>
                </a:solidFill>
                <a:latin typeface="Calibri" panose="020F0502020204030204" pitchFamily="34" charset="0"/>
              </a:rPr>
              <a:t>BRAF</a:t>
            </a:r>
            <a:r>
              <a:rPr lang="en-US" b="0" dirty="0">
                <a:solidFill>
                  <a:schemeClr val="bg1"/>
                </a:solidFill>
                <a:latin typeface="Calibri" panose="020F0502020204030204" pitchFamily="34" charset="0"/>
              </a:rPr>
              <a:t> wild-type, unresectable, recurrent, or mCRC</a:t>
            </a:r>
          </a:p>
          <a:p>
            <a:pPr algn="ctr">
              <a:lnSpc>
                <a:spcPct val="100000"/>
              </a:lnSpc>
              <a:spcAft>
                <a:spcPct val="0"/>
              </a:spcAft>
              <a:buClrTx/>
              <a:buFontTx/>
              <a:buNone/>
            </a:pPr>
            <a:r>
              <a:rPr lang="en-US" dirty="0">
                <a:solidFill>
                  <a:schemeClr val="bg1"/>
                </a:solidFill>
                <a:latin typeface="Calibri" panose="020F0502020204030204" pitchFamily="34" charset="0"/>
              </a:rPr>
              <a:t>(N = 122)</a:t>
            </a:r>
            <a:endParaRPr lang="en-US" b="0" dirty="0">
              <a:solidFill>
                <a:schemeClr val="bg1"/>
              </a:solidFill>
              <a:latin typeface="Calibri" panose="020F0502020204030204" pitchFamily="34" charset="0"/>
            </a:endParaRPr>
          </a:p>
        </p:txBody>
      </p:sp>
      <p:cxnSp>
        <p:nvCxnSpPr>
          <p:cNvPr id="6" name="Straight Arrow Connector 5">
            <a:extLst>
              <a:ext uri="{FF2B5EF4-FFF2-40B4-BE49-F238E27FC236}">
                <a16:creationId xmlns:a16="http://schemas.microsoft.com/office/drawing/2014/main" id="{84EBE2F8-B021-9EAC-C8BA-DA8F9859CA96}"/>
              </a:ext>
            </a:extLst>
          </p:cNvPr>
          <p:cNvCxnSpPr/>
          <p:nvPr/>
        </p:nvCxnSpPr>
        <p:spPr bwMode="auto">
          <a:xfrm flipV="1">
            <a:off x="3288272" y="3158796"/>
            <a:ext cx="486383" cy="321013"/>
          </a:xfrm>
          <a:prstGeom prst="straightConnector1">
            <a:avLst/>
          </a:prstGeom>
          <a:noFill/>
          <a:ln w="28575" cap="flat" cmpd="sng" algn="ctr">
            <a:solidFill>
              <a:schemeClr val="bg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AAE87BA6-018F-DBA9-D32E-CF222FE87A05}"/>
              </a:ext>
            </a:extLst>
          </p:cNvPr>
          <p:cNvCxnSpPr/>
          <p:nvPr/>
        </p:nvCxnSpPr>
        <p:spPr bwMode="auto">
          <a:xfrm>
            <a:off x="3278544" y="3742455"/>
            <a:ext cx="544749" cy="204281"/>
          </a:xfrm>
          <a:prstGeom prst="straightConnector1">
            <a:avLst/>
          </a:prstGeom>
          <a:noFill/>
          <a:ln w="28575" cap="flat" cmpd="sng" algn="ctr">
            <a:solidFill>
              <a:schemeClr val="bg1"/>
            </a:solidFill>
            <a:prstDash val="solid"/>
            <a:round/>
            <a:headEnd type="none" w="med" len="med"/>
            <a:tailEnd type="triangle"/>
          </a:ln>
          <a:effectLst/>
        </p:spPr>
      </p:cxnSp>
      <p:sp>
        <p:nvSpPr>
          <p:cNvPr id="9" name="TextBox 8">
            <a:extLst>
              <a:ext uri="{FF2B5EF4-FFF2-40B4-BE49-F238E27FC236}">
                <a16:creationId xmlns:a16="http://schemas.microsoft.com/office/drawing/2014/main" id="{ABCA9F19-562B-ADB9-BFCA-576D244FF4B6}"/>
              </a:ext>
            </a:extLst>
          </p:cNvPr>
          <p:cNvSpPr txBox="1"/>
          <p:nvPr/>
        </p:nvSpPr>
        <p:spPr bwMode="auto">
          <a:xfrm>
            <a:off x="3980395" y="3844595"/>
            <a:ext cx="2558375" cy="646331"/>
          </a:xfrm>
          <a:prstGeom prst="rect">
            <a:avLst/>
          </a:prstGeom>
          <a:solidFill>
            <a:schemeClr val="accent1"/>
          </a:solidFill>
          <a:ln>
            <a:noFill/>
          </a:ln>
        </p:spPr>
        <p:txBody>
          <a:bodyPr wrap="square" rtlCol="0">
            <a:spAutoFit/>
          </a:bodyPr>
          <a:lstStyle/>
          <a:p>
            <a:pPr algn="ctr">
              <a:lnSpc>
                <a:spcPct val="100000"/>
              </a:lnSpc>
              <a:spcAft>
                <a:spcPct val="0"/>
              </a:spcAft>
              <a:buClrTx/>
              <a:buFontTx/>
              <a:buNone/>
            </a:pPr>
            <a:r>
              <a:rPr lang="en-US" b="1">
                <a:latin typeface="Calibri" panose="020F0502020204030204" pitchFamily="34" charset="0"/>
              </a:rPr>
              <a:t>T-DXd</a:t>
            </a:r>
            <a:r>
              <a:rPr lang="en-US" b="0">
                <a:latin typeface="Calibri" panose="020F0502020204030204" pitchFamily="34" charset="0"/>
              </a:rPr>
              <a:t> 6.4 mg/kg IV Q3W</a:t>
            </a:r>
          </a:p>
          <a:p>
            <a:pPr algn="ctr">
              <a:lnSpc>
                <a:spcPct val="100000"/>
              </a:lnSpc>
              <a:spcAft>
                <a:spcPct val="0"/>
              </a:spcAft>
              <a:buClrTx/>
              <a:buFontTx/>
              <a:buNone/>
            </a:pPr>
            <a:r>
              <a:rPr lang="en-US">
                <a:latin typeface="Calibri" panose="020F0502020204030204" pitchFamily="34" charset="0"/>
              </a:rPr>
              <a:t>(n = 40)</a:t>
            </a:r>
            <a:endParaRPr lang="en-US" b="0">
              <a:latin typeface="Calibri" panose="020F0502020204030204" pitchFamily="34" charset="0"/>
            </a:endParaRPr>
          </a:p>
        </p:txBody>
      </p:sp>
      <p:sp>
        <p:nvSpPr>
          <p:cNvPr id="10" name="TextBox 9">
            <a:extLst>
              <a:ext uri="{FF2B5EF4-FFF2-40B4-BE49-F238E27FC236}">
                <a16:creationId xmlns:a16="http://schemas.microsoft.com/office/drawing/2014/main" id="{ED6648EB-1CE3-CBFA-18A2-9452A6146D0F}"/>
              </a:ext>
            </a:extLst>
          </p:cNvPr>
          <p:cNvSpPr txBox="1"/>
          <p:nvPr/>
        </p:nvSpPr>
        <p:spPr bwMode="auto">
          <a:xfrm>
            <a:off x="3980395" y="2769839"/>
            <a:ext cx="2558375" cy="646331"/>
          </a:xfrm>
          <a:prstGeom prst="rect">
            <a:avLst/>
          </a:prstGeom>
          <a:solidFill>
            <a:schemeClr val="accent2"/>
          </a:solidFill>
          <a:ln>
            <a:noFill/>
          </a:ln>
        </p:spPr>
        <p:txBody>
          <a:bodyPr wrap="square" rtlCol="0">
            <a:spAutoFit/>
          </a:bodyPr>
          <a:lstStyle/>
          <a:p>
            <a:pPr algn="ctr">
              <a:lnSpc>
                <a:spcPct val="100000"/>
              </a:lnSpc>
              <a:spcAft>
                <a:spcPct val="0"/>
              </a:spcAft>
              <a:buClrTx/>
              <a:buFontTx/>
              <a:buNone/>
            </a:pPr>
            <a:r>
              <a:rPr lang="en-US" b="1">
                <a:latin typeface="Calibri" panose="020F0502020204030204" pitchFamily="34" charset="0"/>
              </a:rPr>
              <a:t>T-DXd</a:t>
            </a:r>
            <a:r>
              <a:rPr lang="en-US" b="0">
                <a:latin typeface="Calibri" panose="020F0502020204030204" pitchFamily="34" charset="0"/>
              </a:rPr>
              <a:t> 5.4 mg/kg IV Q3W</a:t>
            </a:r>
          </a:p>
          <a:p>
            <a:pPr algn="ctr">
              <a:lnSpc>
                <a:spcPct val="100000"/>
              </a:lnSpc>
              <a:spcAft>
                <a:spcPct val="0"/>
              </a:spcAft>
              <a:buClrTx/>
              <a:buFontTx/>
              <a:buNone/>
            </a:pPr>
            <a:r>
              <a:rPr lang="en-US">
                <a:latin typeface="Calibri" panose="020F0502020204030204" pitchFamily="34" charset="0"/>
              </a:rPr>
              <a:t>(n = 40)</a:t>
            </a:r>
            <a:endParaRPr lang="en-US" b="0">
              <a:latin typeface="Calibri" panose="020F0502020204030204" pitchFamily="34" charset="0"/>
            </a:endParaRPr>
          </a:p>
        </p:txBody>
      </p:sp>
      <p:sp>
        <p:nvSpPr>
          <p:cNvPr id="11" name="TextBox 10">
            <a:extLst>
              <a:ext uri="{FF2B5EF4-FFF2-40B4-BE49-F238E27FC236}">
                <a16:creationId xmlns:a16="http://schemas.microsoft.com/office/drawing/2014/main" id="{CB9936AD-8427-18DA-3951-69292E9581BA}"/>
              </a:ext>
            </a:extLst>
          </p:cNvPr>
          <p:cNvSpPr txBox="1"/>
          <p:nvPr/>
        </p:nvSpPr>
        <p:spPr bwMode="auto">
          <a:xfrm>
            <a:off x="4805706" y="2370961"/>
            <a:ext cx="1160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a:solidFill>
                  <a:schemeClr val="bg1"/>
                </a:solidFill>
                <a:latin typeface="Calibri" panose="020F0502020204030204" pitchFamily="34" charset="0"/>
              </a:rPr>
              <a:t>Stage 1</a:t>
            </a:r>
          </a:p>
        </p:txBody>
      </p:sp>
      <p:sp>
        <p:nvSpPr>
          <p:cNvPr id="12" name="TextBox 11">
            <a:extLst>
              <a:ext uri="{FF2B5EF4-FFF2-40B4-BE49-F238E27FC236}">
                <a16:creationId xmlns:a16="http://schemas.microsoft.com/office/drawing/2014/main" id="{86EDBE4D-3DAC-FC16-5880-FD4A6F3A74D6}"/>
              </a:ext>
            </a:extLst>
          </p:cNvPr>
          <p:cNvSpPr txBox="1"/>
          <p:nvPr/>
        </p:nvSpPr>
        <p:spPr bwMode="auto">
          <a:xfrm>
            <a:off x="7996499" y="2400506"/>
            <a:ext cx="1160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a:solidFill>
                  <a:schemeClr val="bg1"/>
                </a:solidFill>
                <a:latin typeface="Calibri" panose="020F0502020204030204" pitchFamily="34" charset="0"/>
              </a:rPr>
              <a:t>Stage 2</a:t>
            </a:r>
          </a:p>
        </p:txBody>
      </p:sp>
      <p:cxnSp>
        <p:nvCxnSpPr>
          <p:cNvPr id="14" name="Straight Arrow Connector 13">
            <a:extLst>
              <a:ext uri="{FF2B5EF4-FFF2-40B4-BE49-F238E27FC236}">
                <a16:creationId xmlns:a16="http://schemas.microsoft.com/office/drawing/2014/main" id="{8868D3EB-617E-685F-D7CA-2F72365662ED}"/>
              </a:ext>
            </a:extLst>
          </p:cNvPr>
          <p:cNvCxnSpPr/>
          <p:nvPr/>
        </p:nvCxnSpPr>
        <p:spPr bwMode="auto">
          <a:xfrm>
            <a:off x="6663770" y="3093004"/>
            <a:ext cx="379379" cy="0"/>
          </a:xfrm>
          <a:prstGeom prst="straightConnector1">
            <a:avLst/>
          </a:prstGeom>
          <a:noFill/>
          <a:ln w="28575" cap="flat" cmpd="sng" algn="ctr">
            <a:solidFill>
              <a:schemeClr val="bg1"/>
            </a:solidFill>
            <a:prstDash val="solid"/>
            <a:round/>
            <a:headEnd type="none" w="med" len="med"/>
            <a:tailEnd type="triangle"/>
          </a:ln>
          <a:effectLst/>
        </p:spPr>
      </p:cxnSp>
      <p:sp>
        <p:nvSpPr>
          <p:cNvPr id="15" name="TextBox 14">
            <a:extLst>
              <a:ext uri="{FF2B5EF4-FFF2-40B4-BE49-F238E27FC236}">
                <a16:creationId xmlns:a16="http://schemas.microsoft.com/office/drawing/2014/main" id="{372F0C91-8931-8A9E-44F7-18D125787060}"/>
              </a:ext>
            </a:extLst>
          </p:cNvPr>
          <p:cNvSpPr txBox="1"/>
          <p:nvPr/>
        </p:nvSpPr>
        <p:spPr bwMode="auto">
          <a:xfrm>
            <a:off x="7149729" y="2769838"/>
            <a:ext cx="2558375" cy="646331"/>
          </a:xfrm>
          <a:prstGeom prst="rect">
            <a:avLst/>
          </a:prstGeom>
          <a:solidFill>
            <a:schemeClr val="accent2"/>
          </a:solidFill>
          <a:ln>
            <a:noFill/>
          </a:ln>
        </p:spPr>
        <p:txBody>
          <a:bodyPr wrap="square" rtlCol="0">
            <a:spAutoFit/>
          </a:bodyPr>
          <a:lstStyle/>
          <a:p>
            <a:pPr algn="ctr">
              <a:lnSpc>
                <a:spcPct val="100000"/>
              </a:lnSpc>
              <a:spcAft>
                <a:spcPct val="0"/>
              </a:spcAft>
              <a:buClrTx/>
              <a:buFontTx/>
              <a:buNone/>
            </a:pPr>
            <a:r>
              <a:rPr lang="en-US" b="1">
                <a:latin typeface="Calibri" panose="020F0502020204030204" pitchFamily="34" charset="0"/>
              </a:rPr>
              <a:t>T-DXd</a:t>
            </a:r>
            <a:r>
              <a:rPr lang="en-US" b="0">
                <a:latin typeface="Calibri" panose="020F0502020204030204" pitchFamily="34" charset="0"/>
              </a:rPr>
              <a:t> 5.4 mg/kg IV Q3W</a:t>
            </a:r>
          </a:p>
          <a:p>
            <a:pPr algn="ctr">
              <a:lnSpc>
                <a:spcPct val="100000"/>
              </a:lnSpc>
              <a:spcAft>
                <a:spcPct val="0"/>
              </a:spcAft>
              <a:buClrTx/>
              <a:buFontTx/>
              <a:buNone/>
            </a:pPr>
            <a:r>
              <a:rPr lang="en-US">
                <a:latin typeface="Calibri" panose="020F0502020204030204" pitchFamily="34" charset="0"/>
              </a:rPr>
              <a:t>(n = 42)</a:t>
            </a:r>
            <a:endParaRPr lang="en-US" b="0">
              <a:latin typeface="Calibri" panose="020F0502020204030204" pitchFamily="34" charset="0"/>
            </a:endParaRPr>
          </a:p>
        </p:txBody>
      </p:sp>
      <p:cxnSp>
        <p:nvCxnSpPr>
          <p:cNvPr id="16" name="Straight Arrow Connector 15">
            <a:extLst>
              <a:ext uri="{FF2B5EF4-FFF2-40B4-BE49-F238E27FC236}">
                <a16:creationId xmlns:a16="http://schemas.microsoft.com/office/drawing/2014/main" id="{7A365E72-5BE6-46E4-FA38-58E597CE6B53}"/>
              </a:ext>
            </a:extLst>
          </p:cNvPr>
          <p:cNvCxnSpPr/>
          <p:nvPr/>
        </p:nvCxnSpPr>
        <p:spPr bwMode="auto">
          <a:xfrm>
            <a:off x="9851199" y="3731787"/>
            <a:ext cx="379379" cy="0"/>
          </a:xfrm>
          <a:prstGeom prst="straightConnector1">
            <a:avLst/>
          </a:prstGeom>
          <a:noFill/>
          <a:ln w="28575" cap="flat" cmpd="sng" algn="ctr">
            <a:solidFill>
              <a:schemeClr val="bg1"/>
            </a:solidFill>
            <a:prstDash val="solid"/>
            <a:round/>
            <a:headEnd type="none" w="med" len="med"/>
            <a:tailEnd type="triangle"/>
          </a:ln>
          <a:effectLst/>
        </p:spPr>
      </p:cxnSp>
      <p:sp>
        <p:nvSpPr>
          <p:cNvPr id="17" name="TextBox 16">
            <a:extLst>
              <a:ext uri="{FF2B5EF4-FFF2-40B4-BE49-F238E27FC236}">
                <a16:creationId xmlns:a16="http://schemas.microsoft.com/office/drawing/2014/main" id="{5E41BF5B-5AFE-9A0B-1323-8BF4242F3F1E}"/>
              </a:ext>
            </a:extLst>
          </p:cNvPr>
          <p:cNvSpPr txBox="1"/>
          <p:nvPr/>
        </p:nvSpPr>
        <p:spPr bwMode="auto">
          <a:xfrm>
            <a:off x="10283249" y="2823846"/>
            <a:ext cx="17741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i="1">
                <a:solidFill>
                  <a:schemeClr val="bg1"/>
                </a:solidFill>
                <a:latin typeface="Calibri" panose="020F0502020204030204" pitchFamily="34" charset="0"/>
              </a:rPr>
              <a:t>Until disease progression, unacceptable toxicity, consent withdrawal, pregnancy, or death</a:t>
            </a:r>
          </a:p>
        </p:txBody>
      </p:sp>
      <p:cxnSp>
        <p:nvCxnSpPr>
          <p:cNvPr id="19" name="Straight Arrow Connector 18">
            <a:extLst>
              <a:ext uri="{FF2B5EF4-FFF2-40B4-BE49-F238E27FC236}">
                <a16:creationId xmlns:a16="http://schemas.microsoft.com/office/drawing/2014/main" id="{F9367533-CE89-0681-5F7B-4C97973DF494}"/>
              </a:ext>
            </a:extLst>
          </p:cNvPr>
          <p:cNvCxnSpPr/>
          <p:nvPr/>
        </p:nvCxnSpPr>
        <p:spPr bwMode="auto">
          <a:xfrm>
            <a:off x="3391243" y="2400506"/>
            <a:ext cx="0" cy="692497"/>
          </a:xfrm>
          <a:prstGeom prst="straightConnector1">
            <a:avLst/>
          </a:prstGeom>
          <a:noFill/>
          <a:ln w="28575" cap="flat" cmpd="sng" algn="ctr">
            <a:solidFill>
              <a:schemeClr val="bg1"/>
            </a:solidFill>
            <a:prstDash val="dash"/>
            <a:round/>
            <a:headEnd type="none" w="med" len="med"/>
            <a:tailEnd type="triangle"/>
          </a:ln>
          <a:effectLst/>
        </p:spPr>
      </p:cxnSp>
      <p:sp>
        <p:nvSpPr>
          <p:cNvPr id="20" name="TextBox 19">
            <a:extLst>
              <a:ext uri="{FF2B5EF4-FFF2-40B4-BE49-F238E27FC236}">
                <a16:creationId xmlns:a16="http://schemas.microsoft.com/office/drawing/2014/main" id="{ACB7EA14-4869-8DF7-88CB-C2025F746211}"/>
              </a:ext>
            </a:extLst>
          </p:cNvPr>
          <p:cNvSpPr txBox="1"/>
          <p:nvPr/>
        </p:nvSpPr>
        <p:spPr bwMode="auto">
          <a:xfrm>
            <a:off x="1505968" y="2077278"/>
            <a:ext cx="36504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i="1">
                <a:solidFill>
                  <a:schemeClr val="bg1"/>
                </a:solidFill>
                <a:latin typeface="Calibri" panose="020F0502020204030204" pitchFamily="34" charset="0"/>
              </a:rPr>
              <a:t>Stratified by ECOG PS, HER2 status, </a:t>
            </a:r>
            <a:r>
              <a:rPr lang="en-US" sz="1400" b="0">
                <a:solidFill>
                  <a:schemeClr val="bg1"/>
                </a:solidFill>
                <a:latin typeface="Calibri" panose="020F0502020204030204" pitchFamily="34" charset="0"/>
              </a:rPr>
              <a:t>RAS</a:t>
            </a:r>
            <a:r>
              <a:rPr lang="en-US" sz="1400" b="0" i="1">
                <a:solidFill>
                  <a:schemeClr val="bg1"/>
                </a:solidFill>
                <a:latin typeface="Calibri" panose="020F0502020204030204" pitchFamily="34" charset="0"/>
              </a:rPr>
              <a:t> status</a:t>
            </a:r>
          </a:p>
        </p:txBody>
      </p:sp>
      <p:sp>
        <p:nvSpPr>
          <p:cNvPr id="21" name="TextBox 20">
            <a:extLst>
              <a:ext uri="{FF2B5EF4-FFF2-40B4-BE49-F238E27FC236}">
                <a16:creationId xmlns:a16="http://schemas.microsoft.com/office/drawing/2014/main" id="{FEC13C0D-B017-7051-5A57-2CE607EE6291}"/>
              </a:ext>
            </a:extLst>
          </p:cNvPr>
          <p:cNvSpPr txBox="1"/>
          <p:nvPr/>
        </p:nvSpPr>
        <p:spPr>
          <a:xfrm>
            <a:off x="409227" y="6365070"/>
            <a:ext cx="5675756" cy="276999"/>
          </a:xfrm>
          <a:prstGeom prst="rect">
            <a:avLst/>
          </a:prstGeom>
          <a:noFill/>
        </p:spPr>
        <p:txBody>
          <a:bodyPr wrap="square" rtlCol="0">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da-DK"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Raghav</a:t>
            </a:r>
            <a:r>
              <a:rPr kumimoji="0" lang="da-DK"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Lancet Oncol. 2024;</a:t>
            </a:r>
            <a:r>
              <a:rPr lang="en-US" altLang="en-US" sz="1200" spc="-10" dirty="0">
                <a:solidFill>
                  <a:srgbClr val="455560"/>
                </a:solidFill>
                <a:latin typeface="Calibri" panose="020F0502020204030204" pitchFamily="34" charset="0"/>
                <a:cs typeface="Arial" panose="020B0604020202020204" pitchFamily="34" charset="0"/>
              </a:rPr>
              <a:t>25:1147</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t>
            </a:r>
            <a:endParaRPr kumimoji="0" lang="pt-BR"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63958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456B7-59B6-75B9-682A-4D04AD269E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7D4994-2317-219F-877D-A69364E8EC4F}"/>
              </a:ext>
            </a:extLst>
          </p:cNvPr>
          <p:cNvSpPr>
            <a:spLocks noGrp="1"/>
          </p:cNvSpPr>
          <p:nvPr>
            <p:ph type="title"/>
          </p:nvPr>
        </p:nvSpPr>
        <p:spPr/>
        <p:txBody>
          <a:bodyPr/>
          <a:lstStyle/>
          <a:p>
            <a:r>
              <a:rPr lang="en-US" dirty="0"/>
              <a:t>DESTINY-CRC02: Efficacy With T-</a:t>
            </a:r>
            <a:r>
              <a:rPr lang="en-US" dirty="0" err="1"/>
              <a:t>DXd</a:t>
            </a:r>
            <a:r>
              <a:rPr lang="en-US" dirty="0"/>
              <a:t> in HER2 Amplified mCRC</a:t>
            </a:r>
          </a:p>
        </p:txBody>
      </p:sp>
      <p:sp>
        <p:nvSpPr>
          <p:cNvPr id="3" name="TextBox 2">
            <a:extLst>
              <a:ext uri="{FF2B5EF4-FFF2-40B4-BE49-F238E27FC236}">
                <a16:creationId xmlns:a16="http://schemas.microsoft.com/office/drawing/2014/main" id="{933DD012-AB5B-269B-9117-32F3ACF16EED}"/>
              </a:ext>
            </a:extLst>
          </p:cNvPr>
          <p:cNvSpPr txBox="1"/>
          <p:nvPr/>
        </p:nvSpPr>
        <p:spPr>
          <a:xfrm>
            <a:off x="397942" y="6364668"/>
            <a:ext cx="5675756" cy="276999"/>
          </a:xfrm>
          <a:prstGeom prst="rect">
            <a:avLst/>
          </a:prstGeom>
          <a:noFill/>
        </p:spPr>
        <p:txBody>
          <a:bodyPr wrap="square" rtlCol="0">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da-DK"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Raghav</a:t>
            </a:r>
            <a:r>
              <a:rPr kumimoji="0" lang="da-DK"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Lancet Oncol. 2024;</a:t>
            </a:r>
            <a:r>
              <a:rPr lang="en-US" altLang="en-US" sz="1200" spc="-10" dirty="0">
                <a:solidFill>
                  <a:srgbClr val="455560"/>
                </a:solidFill>
                <a:latin typeface="Calibri" panose="020F0502020204030204" pitchFamily="34" charset="0"/>
                <a:cs typeface="Arial" panose="020B0604020202020204" pitchFamily="34" charset="0"/>
              </a:rPr>
              <a:t>25:1147</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t>
            </a:r>
            <a:endParaRPr kumimoji="0" lang="pt-BR"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4" name="Group 32">
            <a:extLst>
              <a:ext uri="{FF2B5EF4-FFF2-40B4-BE49-F238E27FC236}">
                <a16:creationId xmlns:a16="http://schemas.microsoft.com/office/drawing/2014/main" id="{B49A066D-1579-531A-34A6-B2E4CF629EE0}"/>
              </a:ext>
            </a:extLst>
          </p:cNvPr>
          <p:cNvGraphicFramePr>
            <a:graphicFrameLocks noGrp="1"/>
          </p:cNvGraphicFramePr>
          <p:nvPr>
            <p:extLst>
              <p:ext uri="{D42A27DB-BD31-4B8C-83A1-F6EECF244321}">
                <p14:modId xmlns:p14="http://schemas.microsoft.com/office/powerpoint/2010/main" val="4189260454"/>
              </p:ext>
            </p:extLst>
          </p:nvPr>
        </p:nvGraphicFramePr>
        <p:xfrm>
          <a:off x="717550" y="1600200"/>
          <a:ext cx="5662910" cy="4594972"/>
        </p:xfrm>
        <a:graphic>
          <a:graphicData uri="http://schemas.openxmlformats.org/drawingml/2006/table">
            <a:tbl>
              <a:tblPr/>
              <a:tblGrid>
                <a:gridCol w="2140086">
                  <a:extLst>
                    <a:ext uri="{9D8B030D-6E8A-4147-A177-3AD203B41FA5}">
                      <a16:colId xmlns:a16="http://schemas.microsoft.com/office/drawing/2014/main" val="20000"/>
                    </a:ext>
                  </a:extLst>
                </a:gridCol>
                <a:gridCol w="1761412">
                  <a:extLst>
                    <a:ext uri="{9D8B030D-6E8A-4147-A177-3AD203B41FA5}">
                      <a16:colId xmlns:a16="http://schemas.microsoft.com/office/drawing/2014/main" val="20001"/>
                    </a:ext>
                  </a:extLst>
                </a:gridCol>
                <a:gridCol w="1761412">
                  <a:extLst>
                    <a:ext uri="{9D8B030D-6E8A-4147-A177-3AD203B41FA5}">
                      <a16:colId xmlns:a16="http://schemas.microsoft.com/office/drawing/2014/main" val="1515657401"/>
                    </a:ext>
                  </a:extLst>
                </a:gridCol>
              </a:tblGrid>
              <a:tr h="331274">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cap="none" normalizeH="0" baseline="0">
                          <a:ln>
                            <a:noFill/>
                          </a:ln>
                          <a:solidFill>
                            <a:schemeClr val="tx1"/>
                          </a:solidFill>
                          <a:effectLst/>
                          <a:latin typeface="Calibri" panose="020F0502020204030204" pitchFamily="34" charset="0"/>
                        </a:rPr>
                        <a:t>Endpoint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400" b="1" i="0" u="none" strike="noStrike" cap="none" normalizeH="0" baseline="0">
                          <a:ln>
                            <a:noFill/>
                          </a:ln>
                          <a:solidFill>
                            <a:schemeClr val="tx1"/>
                          </a:solidFill>
                          <a:effectLst/>
                          <a:latin typeface="Calibri" panose="020F0502020204030204" pitchFamily="34" charset="0"/>
                        </a:rPr>
                        <a:t>T-DXd 5.4 mg/kg</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400" b="1" i="0" u="none" strike="noStrike" cap="none" normalizeH="0" baseline="0">
                          <a:ln>
                            <a:noFill/>
                          </a:ln>
                          <a:solidFill>
                            <a:schemeClr val="tx1"/>
                          </a:solidFill>
                          <a:effectLst/>
                          <a:latin typeface="Calibri" panose="020F0502020204030204" pitchFamily="34" charset="0"/>
                        </a:rPr>
                        <a:t>(n = 82)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400" b="1" i="0" u="none" strike="noStrike" cap="none" normalizeH="0" baseline="0">
                          <a:ln>
                            <a:noFill/>
                          </a:ln>
                          <a:solidFill>
                            <a:schemeClr val="tx1"/>
                          </a:solidFill>
                          <a:effectLst/>
                          <a:latin typeface="Calibri" panose="020F0502020204030204" pitchFamily="34" charset="0"/>
                        </a:rPr>
                        <a:t>T-DXd 6.4 mg/kg</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400" b="1" i="0" u="none" strike="noStrike" cap="none" normalizeH="0" baseline="0">
                          <a:ln>
                            <a:noFill/>
                          </a:ln>
                          <a:solidFill>
                            <a:schemeClr val="tx1"/>
                          </a:solidFill>
                          <a:effectLst/>
                          <a:latin typeface="Calibri" panose="020F0502020204030204" pitchFamily="34" charset="0"/>
                        </a:rPr>
                        <a:t>(n = 40)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990729">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Confirmed ORR, n (%) [95% CI]</a:t>
                      </a:r>
                    </a:p>
                    <a:p>
                      <a:pPr marL="344488" marR="0" lvl="0" indent="-166688"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CR</a:t>
                      </a:r>
                    </a:p>
                    <a:p>
                      <a:pPr marL="344488" marR="0" lvl="0" indent="-166688"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PR</a:t>
                      </a:r>
                    </a:p>
                    <a:p>
                      <a:pPr marL="344488" marR="0" lvl="0" indent="-166688"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SD</a:t>
                      </a:r>
                    </a:p>
                    <a:p>
                      <a:pPr marL="344488" marR="0" lvl="0" indent="-166688"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PD</a:t>
                      </a:r>
                    </a:p>
                    <a:p>
                      <a:pPr marL="344488" marR="0" lvl="0" indent="-166688"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NE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31 (37.8) [27.3-49.2]</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400" b="0" i="0" u="none" strike="noStrike" cap="none" normalizeH="0" baseline="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0</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31 (38)</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40 (49)</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8 (10)</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3 (4)</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11 (27.5) [14.6-43.9]</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400" b="0" i="0" u="none" strike="noStrike" cap="none" normalizeH="0" baseline="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0</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11 (28)</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23 (58)</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4 (10)</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2 (5)</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323899">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400" b="0" i="0" u="none" strike="noStrike" cap="none" normalizeH="0" baseline="0">
                          <a:ln>
                            <a:noFill/>
                          </a:ln>
                          <a:solidFill>
                            <a:schemeClr val="bg2">
                              <a:lumMod val="10000"/>
                            </a:schemeClr>
                          </a:solidFill>
                          <a:effectLst/>
                          <a:latin typeface="Calibri" panose="020F0502020204030204" pitchFamily="34" charset="0"/>
                        </a:rPr>
                        <a:t>Confirmed DCR, n (%) [95% CI]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71 (86.6) [77.3-93.1]</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34 (85.0) [70.2-94.3]</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323899">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Confirmed CBR, n (%) [95% CI]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37 (45.1) [34.1-56.5]</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13 (32.5) [18.6-49.1]</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r h="190533">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Median DoR, mo (95% CI)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1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5.5 (4.2-8.1)</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1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5.5 (3.7-NE)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357959187"/>
                  </a:ext>
                </a:extLst>
              </a:tr>
              <a:tr h="383431">
                <a:tc>
                  <a:txBody>
                    <a:bodyPr/>
                    <a:lstStyle/>
                    <a:p>
                      <a:pPr marL="0" marR="0" lvl="0" indent="0" algn="l" defTabSz="914400" rtl="0" eaLnBrk="1" fontAlgn="base" latinLnBrk="0" hangingPunct="1">
                        <a:lnSpc>
                          <a:spcPct val="100000"/>
                        </a:lnSpc>
                        <a:spcBef>
                          <a:spcPct val="0"/>
                        </a:spcBef>
                        <a:spcAft>
                          <a:spcPts val="42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Median PFS, </a:t>
                      </a:r>
                      <a:r>
                        <a:rPr kumimoji="0" lang="en-US" sz="1400" b="0" i="0" u="none" strike="noStrike" cap="none" normalizeH="0" baseline="0" dirty="0" err="1">
                          <a:ln>
                            <a:noFill/>
                          </a:ln>
                          <a:solidFill>
                            <a:schemeClr val="bg2">
                              <a:lumMod val="10000"/>
                            </a:schemeClr>
                          </a:solidFill>
                          <a:effectLst/>
                          <a:latin typeface="Calibri" panose="020F0502020204030204" pitchFamily="34" charset="0"/>
                        </a:rPr>
                        <a:t>mo</a:t>
                      </a:r>
                      <a:r>
                        <a:rPr kumimoji="0" lang="en-US" sz="1400" b="0" i="0" u="none" strike="noStrike" cap="none" normalizeH="0" baseline="0" dirty="0">
                          <a:ln>
                            <a:noFill/>
                          </a:ln>
                          <a:solidFill>
                            <a:schemeClr val="bg2">
                              <a:lumMod val="10000"/>
                            </a:schemeClr>
                          </a:solidFill>
                          <a:effectLst/>
                          <a:latin typeface="Calibri" panose="020F0502020204030204" pitchFamily="34" charset="0"/>
                        </a:rPr>
                        <a:t> (95% CI)</a:t>
                      </a:r>
                    </a:p>
                    <a:p>
                      <a:pPr marL="344488" marR="0" lvl="0" indent="-222250" algn="l" defTabSz="914400" rtl="0" eaLnBrk="1" fontAlgn="base" latinLnBrk="0" hangingPunct="1">
                        <a:lnSpc>
                          <a:spcPct val="100000"/>
                        </a:lnSpc>
                        <a:spcBef>
                          <a:spcPct val="0"/>
                        </a:spcBef>
                        <a:spcAft>
                          <a:spcPts val="420"/>
                        </a:spcAft>
                        <a:buClrTx/>
                        <a:buSzTx/>
                        <a:buFont typeface="Wingdings" panose="05000000000000000000" pitchFamily="2" charset="2"/>
                        <a:buChar char="§"/>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Events, n (%)</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42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5.8 (4.6-7.0)</a:t>
                      </a:r>
                    </a:p>
                    <a:p>
                      <a:pPr marL="0" marR="0" lvl="0" indent="0" algn="ctr" defTabSz="914400" rtl="0" eaLnBrk="1" fontAlgn="base" latinLnBrk="0" hangingPunct="1">
                        <a:lnSpc>
                          <a:spcPct val="100000"/>
                        </a:lnSpc>
                        <a:spcBef>
                          <a:spcPts val="0"/>
                        </a:spcBef>
                        <a:spcAft>
                          <a:spcPts val="42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54 (66)</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42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5.5 (4.2-7.0)</a:t>
                      </a:r>
                    </a:p>
                    <a:p>
                      <a:pPr marL="0" marR="0" lvl="0" indent="0" algn="ctr" defTabSz="914400" rtl="0" eaLnBrk="1" fontAlgn="base" latinLnBrk="0" hangingPunct="1">
                        <a:lnSpc>
                          <a:spcPct val="100000"/>
                        </a:lnSpc>
                        <a:spcBef>
                          <a:spcPts val="0"/>
                        </a:spcBef>
                        <a:spcAft>
                          <a:spcPts val="42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27 (68)</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35344914"/>
                  </a:ext>
                </a:extLst>
              </a:tr>
              <a:tr h="38343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Median OS, </a:t>
                      </a:r>
                      <a:r>
                        <a:rPr kumimoji="0" lang="en-US" sz="1400" b="0" i="0" u="none" strike="noStrike" cap="none" normalizeH="0" baseline="0" dirty="0" err="1">
                          <a:ln>
                            <a:noFill/>
                          </a:ln>
                          <a:solidFill>
                            <a:schemeClr val="bg2">
                              <a:lumMod val="10000"/>
                            </a:schemeClr>
                          </a:solidFill>
                          <a:effectLst/>
                          <a:latin typeface="Calibri" panose="020F0502020204030204" pitchFamily="34" charset="0"/>
                        </a:rPr>
                        <a:t>mo</a:t>
                      </a:r>
                      <a:r>
                        <a:rPr kumimoji="0" lang="en-US" sz="1400" b="0" i="0" u="none" strike="noStrike" cap="none" normalizeH="0" baseline="0" dirty="0">
                          <a:ln>
                            <a:noFill/>
                          </a:ln>
                          <a:solidFill>
                            <a:schemeClr val="bg2">
                              <a:lumMod val="10000"/>
                            </a:schemeClr>
                          </a:solidFill>
                          <a:effectLst/>
                          <a:latin typeface="Calibri" panose="020F0502020204030204" pitchFamily="34" charset="0"/>
                        </a:rPr>
                        <a:t> (95% CI)</a:t>
                      </a:r>
                    </a:p>
                    <a:p>
                      <a:pPr marL="344488" marR="0" lvl="0" indent="-222250" algn="l" defTabSz="914400" rtl="0" eaLnBrk="1" fontAlgn="base" latinLnBrk="0" hangingPunct="1">
                        <a:lnSpc>
                          <a:spcPct val="100000"/>
                        </a:lnSpc>
                        <a:spcBef>
                          <a:spcPct val="0"/>
                        </a:spcBef>
                        <a:spcAft>
                          <a:spcPct val="25000"/>
                        </a:spcAft>
                        <a:buClrTx/>
                        <a:buSzTx/>
                        <a:buFont typeface="Wingdings" panose="05000000000000000000" pitchFamily="2" charset="2"/>
                        <a:buChar char="§"/>
                        <a:tabLst/>
                        <a:defRPr/>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Patients with events</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48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13.4 (12.5-16.8)</a:t>
                      </a:r>
                    </a:p>
                    <a:p>
                      <a:pPr marL="0" marR="0" lvl="0" indent="0" algn="ctr" defTabSz="914400" rtl="0" eaLnBrk="1" fontAlgn="base" latinLnBrk="0" hangingPunct="1">
                        <a:lnSpc>
                          <a:spcPct val="100000"/>
                        </a:lnSpc>
                        <a:spcBef>
                          <a:spcPts val="0"/>
                        </a:spcBef>
                        <a:spcAft>
                          <a:spcPts val="48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26 (32)</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NE (9.9-NE)</a:t>
                      </a:r>
                    </a:p>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13 (33)</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074014911"/>
                  </a:ext>
                </a:extLst>
              </a:tr>
            </a:tbl>
          </a:graphicData>
        </a:graphic>
      </p:graphicFrame>
      <p:graphicFrame>
        <p:nvGraphicFramePr>
          <p:cNvPr id="6" name="Group 32">
            <a:extLst>
              <a:ext uri="{FF2B5EF4-FFF2-40B4-BE49-F238E27FC236}">
                <a16:creationId xmlns:a16="http://schemas.microsoft.com/office/drawing/2014/main" id="{599B04AE-8321-9F74-80EC-114F40B67FE4}"/>
              </a:ext>
            </a:extLst>
          </p:cNvPr>
          <p:cNvGraphicFramePr>
            <a:graphicFrameLocks noGrp="1"/>
          </p:cNvGraphicFramePr>
          <p:nvPr>
            <p:extLst>
              <p:ext uri="{D42A27DB-BD31-4B8C-83A1-F6EECF244321}">
                <p14:modId xmlns:p14="http://schemas.microsoft.com/office/powerpoint/2010/main" val="48540554"/>
              </p:ext>
            </p:extLst>
          </p:nvPr>
        </p:nvGraphicFramePr>
        <p:xfrm>
          <a:off x="6490010" y="1600200"/>
          <a:ext cx="5282889" cy="2484200"/>
        </p:xfrm>
        <a:graphic>
          <a:graphicData uri="http://schemas.openxmlformats.org/drawingml/2006/table">
            <a:tbl>
              <a:tblPr/>
              <a:tblGrid>
                <a:gridCol w="2340319">
                  <a:extLst>
                    <a:ext uri="{9D8B030D-6E8A-4147-A177-3AD203B41FA5}">
                      <a16:colId xmlns:a16="http://schemas.microsoft.com/office/drawing/2014/main" val="20000"/>
                    </a:ext>
                  </a:extLst>
                </a:gridCol>
                <a:gridCol w="1471285">
                  <a:extLst>
                    <a:ext uri="{9D8B030D-6E8A-4147-A177-3AD203B41FA5}">
                      <a16:colId xmlns:a16="http://schemas.microsoft.com/office/drawing/2014/main" val="20001"/>
                    </a:ext>
                  </a:extLst>
                </a:gridCol>
                <a:gridCol w="1471285">
                  <a:extLst>
                    <a:ext uri="{9D8B030D-6E8A-4147-A177-3AD203B41FA5}">
                      <a16:colId xmlns:a16="http://schemas.microsoft.com/office/drawing/2014/main" val="1515657401"/>
                    </a:ext>
                  </a:extLst>
                </a:gridCol>
              </a:tblGrid>
              <a:tr h="297150">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cap="none" normalizeH="0" baseline="0">
                          <a:ln>
                            <a:noFill/>
                          </a:ln>
                          <a:solidFill>
                            <a:schemeClr val="tx1"/>
                          </a:solidFill>
                          <a:effectLst/>
                          <a:latin typeface="Calibri" panose="020F0502020204030204" pitchFamily="34" charset="0"/>
                        </a:rPr>
                        <a:t>Endpoint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400" b="1" i="0" u="none" strike="noStrike" cap="none" normalizeH="0" baseline="0">
                          <a:ln>
                            <a:noFill/>
                          </a:ln>
                          <a:solidFill>
                            <a:schemeClr val="tx1"/>
                          </a:solidFill>
                          <a:effectLst/>
                          <a:latin typeface="Calibri" panose="020F0502020204030204" pitchFamily="34" charset="0"/>
                        </a:rPr>
                        <a:t>T-DXd 5.4 mg/kg</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400" b="1" i="0" u="none" strike="noStrike" cap="none" normalizeH="0" baseline="0">
                          <a:ln>
                            <a:noFill/>
                          </a:ln>
                          <a:solidFill>
                            <a:schemeClr val="tx1"/>
                          </a:solidFill>
                          <a:effectLst/>
                          <a:latin typeface="Calibri" panose="020F0502020204030204" pitchFamily="34" charset="0"/>
                        </a:rPr>
                        <a:t>(n = 82)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400" b="1" i="0" u="none" strike="noStrike" cap="none" normalizeH="0" baseline="0">
                          <a:ln>
                            <a:noFill/>
                          </a:ln>
                          <a:solidFill>
                            <a:schemeClr val="tx1"/>
                          </a:solidFill>
                          <a:effectLst/>
                          <a:latin typeface="Calibri" panose="020F0502020204030204" pitchFamily="34" charset="0"/>
                        </a:rPr>
                        <a:t>T-DXd 6.4 mg/kg</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400" b="1" i="0" u="none" strike="noStrike" cap="none" normalizeH="0" baseline="0">
                          <a:ln>
                            <a:noFill/>
                          </a:ln>
                          <a:solidFill>
                            <a:schemeClr val="tx1"/>
                          </a:solidFill>
                          <a:effectLst/>
                          <a:latin typeface="Calibri" panose="020F0502020204030204" pitchFamily="34" charset="0"/>
                        </a:rPr>
                        <a:t>(n = 40)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170907">
                <a:tc>
                  <a:txBody>
                    <a:bodyPr/>
                    <a:lstStyle/>
                    <a:p>
                      <a:pPr marL="0" marR="0" lvl="0" indent="0" algn="l" defTabSz="914400" rtl="0" eaLnBrk="1" fontAlgn="base" latinLnBrk="0" hangingPunct="1">
                        <a:lnSpc>
                          <a:spcPct val="100000"/>
                        </a:lnSpc>
                        <a:spcBef>
                          <a:spcPct val="0"/>
                        </a:spcBef>
                        <a:spcAft>
                          <a:spcPct val="25000"/>
                        </a:spcAft>
                        <a:buClrTx/>
                        <a:buSzTx/>
                        <a:buFont typeface="Wingdings" panose="05000000000000000000" pitchFamily="2" charset="2"/>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Median follow-up, </a:t>
                      </a:r>
                      <a:r>
                        <a:rPr kumimoji="0" lang="en-US" sz="1400" b="0" i="0" u="none" strike="noStrike" cap="none" normalizeH="0" baseline="0" dirty="0" err="1">
                          <a:ln>
                            <a:noFill/>
                          </a:ln>
                          <a:solidFill>
                            <a:schemeClr val="bg2">
                              <a:lumMod val="10000"/>
                            </a:schemeClr>
                          </a:solidFill>
                          <a:effectLst/>
                          <a:latin typeface="Calibri" panose="020F0502020204030204" pitchFamily="34" charset="0"/>
                        </a:rPr>
                        <a:t>mo</a:t>
                      </a:r>
                      <a:r>
                        <a:rPr kumimoji="0" lang="en-US" sz="1400" b="0" i="0" u="none" strike="noStrike" cap="none" normalizeH="0" baseline="0" dirty="0">
                          <a:ln>
                            <a:noFill/>
                          </a:ln>
                          <a:solidFill>
                            <a:schemeClr val="bg2">
                              <a:lumMod val="10000"/>
                            </a:schemeClr>
                          </a:solidFill>
                          <a:effectLst/>
                          <a:latin typeface="Calibri" panose="020F0502020204030204" pitchFamily="34" charset="0"/>
                        </a:rPr>
                        <a:t> (IQR)</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0"/>
                        </a:spcBef>
                        <a:spcAft>
                          <a:spcPts val="48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8.9 (6.7-10.5)</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10.3 (5.9-12.7)</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960236080"/>
                  </a:ext>
                </a:extLst>
              </a:tr>
              <a:tr h="290535">
                <a:tc>
                  <a:txBody>
                    <a:bodyPr/>
                    <a:lstStyle/>
                    <a:p>
                      <a:pPr marL="0" marR="0" lvl="0" indent="0" algn="l" defTabSz="914400" rtl="0" eaLnBrk="1" fontAlgn="base" latinLnBrk="0" hangingPunct="1">
                        <a:lnSpc>
                          <a:spcPct val="100000"/>
                        </a:lnSpc>
                        <a:spcBef>
                          <a:spcPct val="0"/>
                        </a:spcBef>
                        <a:spcAft>
                          <a:spcPct val="25000"/>
                        </a:spcAft>
                        <a:buClrTx/>
                        <a:buSzTx/>
                        <a:buFont typeface="Wingdings" panose="05000000000000000000" pitchFamily="2" charset="2"/>
                        <a:buNone/>
                        <a:tabLst/>
                        <a:defRPr/>
                      </a:pPr>
                      <a:r>
                        <a:rPr kumimoji="0" lang="en-US" sz="1400" b="0" i="0" u="none" strike="noStrike" cap="none" normalizeH="0" baseline="0">
                          <a:ln>
                            <a:noFill/>
                          </a:ln>
                          <a:solidFill>
                            <a:schemeClr val="bg2">
                              <a:lumMod val="10000"/>
                            </a:schemeClr>
                          </a:solidFill>
                          <a:effectLst/>
                          <a:latin typeface="Calibri" panose="020F0502020204030204" pitchFamily="34" charset="0"/>
                        </a:rPr>
                        <a:t>Median treatment duration, mo (IQR)</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1000"/>
                        </a:spcBef>
                        <a:spcAft>
                          <a:spcPts val="48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5.5 (3.6-8.4)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1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4.9 (2.8-8.5)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475587355"/>
                  </a:ext>
                </a:extLst>
              </a:tr>
              <a:tr h="320443">
                <a:tc>
                  <a:txBody>
                    <a:bodyPr/>
                    <a:lstStyle/>
                    <a:p>
                      <a:pPr marL="0" marR="0" lvl="0" indent="0" algn="l" defTabSz="914400" rtl="0" eaLnBrk="1" fontAlgn="base" latinLnBrk="0" hangingPunct="1">
                        <a:lnSpc>
                          <a:spcPct val="100000"/>
                        </a:lnSpc>
                        <a:spcBef>
                          <a:spcPct val="0"/>
                        </a:spcBef>
                        <a:spcAft>
                          <a:spcPct val="25000"/>
                        </a:spcAft>
                        <a:buClrTx/>
                        <a:buSzTx/>
                        <a:buFont typeface="Wingdings" panose="05000000000000000000" pitchFamily="2" charset="2"/>
                        <a:buNone/>
                        <a:tabLst/>
                        <a:defRPr/>
                      </a:pPr>
                      <a:r>
                        <a:rPr kumimoji="0" lang="en-US" sz="1400" b="0" i="0" u="none" strike="noStrike" cap="none" normalizeH="0" baseline="0">
                          <a:ln>
                            <a:noFill/>
                          </a:ln>
                          <a:solidFill>
                            <a:schemeClr val="bg2">
                              <a:lumMod val="10000"/>
                            </a:schemeClr>
                          </a:solidFill>
                          <a:effectLst/>
                          <a:latin typeface="Calibri" panose="020F0502020204030204" pitchFamily="34" charset="0"/>
                        </a:rPr>
                        <a:t>Medial total dose, </a:t>
                      </a:r>
                    </a:p>
                    <a:p>
                      <a:pPr marL="0" marR="0" lvl="0" indent="0" algn="l" defTabSz="914400" rtl="0" eaLnBrk="1" fontAlgn="base" latinLnBrk="0" hangingPunct="1">
                        <a:lnSpc>
                          <a:spcPct val="100000"/>
                        </a:lnSpc>
                        <a:spcBef>
                          <a:spcPct val="0"/>
                        </a:spcBef>
                        <a:spcAft>
                          <a:spcPct val="25000"/>
                        </a:spcAft>
                        <a:buClrTx/>
                        <a:buSzTx/>
                        <a:buFont typeface="Wingdings" panose="05000000000000000000" pitchFamily="2" charset="2"/>
                        <a:buNone/>
                        <a:tabLst/>
                        <a:defRPr/>
                      </a:pPr>
                      <a:r>
                        <a:rPr kumimoji="0" lang="en-US" sz="1400" b="0" i="0" u="none" strike="noStrike" cap="none" normalizeH="0" baseline="0">
                          <a:ln>
                            <a:noFill/>
                          </a:ln>
                          <a:solidFill>
                            <a:schemeClr val="bg2">
                              <a:lumMod val="10000"/>
                            </a:schemeClr>
                          </a:solidFill>
                          <a:effectLst/>
                          <a:latin typeface="Calibri" panose="020F0502020204030204" pitchFamily="34" charset="0"/>
                        </a:rPr>
                        <a:t>mg/kg (IQR)</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0"/>
                        </a:spcBef>
                        <a:spcAft>
                          <a:spcPts val="48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37.8 (26.9-59.4)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40.8 (25.4-66.1)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550863761"/>
                  </a:ext>
                </a:extLst>
              </a:tr>
              <a:tr h="320443">
                <a:tc>
                  <a:txBody>
                    <a:bodyPr/>
                    <a:lstStyle/>
                    <a:p>
                      <a:pPr marL="0" marR="0" lvl="0" indent="0" algn="l" defTabSz="914400" rtl="0" eaLnBrk="1" fontAlgn="base" latinLnBrk="0" hangingPunct="1">
                        <a:lnSpc>
                          <a:spcPct val="100000"/>
                        </a:lnSpc>
                        <a:spcBef>
                          <a:spcPct val="0"/>
                        </a:spcBef>
                        <a:spcAft>
                          <a:spcPct val="25000"/>
                        </a:spcAft>
                        <a:buClrTx/>
                        <a:buSzTx/>
                        <a:buFont typeface="Wingdings" panose="05000000000000000000" pitchFamily="2" charset="2"/>
                        <a:buNone/>
                        <a:tabLst/>
                        <a:defRPr/>
                      </a:pPr>
                      <a:r>
                        <a:rPr kumimoji="0" lang="en-US" sz="1400" b="0" i="0" u="none" strike="noStrike" cap="none" normalizeH="0" baseline="0">
                          <a:ln>
                            <a:noFill/>
                          </a:ln>
                          <a:solidFill>
                            <a:schemeClr val="bg2">
                              <a:lumMod val="10000"/>
                            </a:schemeClr>
                          </a:solidFill>
                          <a:effectLst/>
                          <a:latin typeface="Calibri" panose="020F0502020204030204" pitchFamily="34" charset="0"/>
                        </a:rPr>
                        <a:t>Median cycles initiated, </a:t>
                      </a:r>
                    </a:p>
                    <a:p>
                      <a:pPr marL="0" marR="0" lvl="0" indent="0" algn="l" defTabSz="914400" rtl="0" eaLnBrk="1" fontAlgn="base" latinLnBrk="0" hangingPunct="1">
                        <a:lnSpc>
                          <a:spcPct val="100000"/>
                        </a:lnSpc>
                        <a:spcBef>
                          <a:spcPct val="0"/>
                        </a:spcBef>
                        <a:spcAft>
                          <a:spcPct val="25000"/>
                        </a:spcAft>
                        <a:buClrTx/>
                        <a:buSzTx/>
                        <a:buFont typeface="Wingdings" panose="05000000000000000000" pitchFamily="2" charset="2"/>
                        <a:buNone/>
                        <a:tabLst/>
                        <a:defRPr/>
                      </a:pPr>
                      <a:r>
                        <a:rPr kumimoji="0" lang="en-US" sz="1400" b="0" i="0" u="none" strike="noStrike" cap="none" normalizeH="0" baseline="0">
                          <a:ln>
                            <a:noFill/>
                          </a:ln>
                          <a:solidFill>
                            <a:schemeClr val="bg2">
                              <a:lumMod val="10000"/>
                            </a:schemeClr>
                          </a:solidFill>
                          <a:effectLst/>
                          <a:latin typeface="Calibri" panose="020F0502020204030204" pitchFamily="34" charset="0"/>
                        </a:rPr>
                        <a:t>n (IQR)</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1000"/>
                        </a:spcBef>
                        <a:spcAft>
                          <a:spcPts val="48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Calibri" panose="020F0502020204030204" pitchFamily="34" charset="0"/>
                        </a:rPr>
                        <a:t>7.0 (5.0-11.0)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1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7.0 (4.0-11.0)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718095504"/>
                  </a:ext>
                </a:extLst>
              </a:tr>
            </a:tbl>
          </a:graphicData>
        </a:graphic>
      </p:graphicFrame>
    </p:spTree>
    <p:extLst>
      <p:ext uri="{BB962C8B-B14F-4D97-AF65-F5344CB8AC3E}">
        <p14:creationId xmlns:p14="http://schemas.microsoft.com/office/powerpoint/2010/main" val="947604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0861-0385-5C57-4C70-1385DEC9BD3F}"/>
              </a:ext>
            </a:extLst>
          </p:cNvPr>
          <p:cNvSpPr>
            <a:spLocks noGrp="1"/>
          </p:cNvSpPr>
          <p:nvPr>
            <p:ph type="title"/>
          </p:nvPr>
        </p:nvSpPr>
        <p:spPr/>
        <p:txBody>
          <a:bodyPr/>
          <a:lstStyle/>
          <a:p>
            <a:r>
              <a:rPr lang="en-US" dirty="0"/>
              <a:t>DESTINY-CRC02: PFS by BICR With T-</a:t>
            </a:r>
            <a:r>
              <a:rPr lang="en-US" dirty="0" err="1"/>
              <a:t>DXd</a:t>
            </a:r>
            <a:r>
              <a:rPr lang="en-US" dirty="0"/>
              <a:t> in HER2 Amplified mCRC</a:t>
            </a:r>
          </a:p>
        </p:txBody>
      </p:sp>
      <p:sp>
        <p:nvSpPr>
          <p:cNvPr id="148" name="Freeform: Shape 147">
            <a:extLst>
              <a:ext uri="{FF2B5EF4-FFF2-40B4-BE49-F238E27FC236}">
                <a16:creationId xmlns:a16="http://schemas.microsoft.com/office/drawing/2014/main" id="{0BFFD0CA-C9DA-D586-9733-2464046326A3}"/>
              </a:ext>
            </a:extLst>
          </p:cNvPr>
          <p:cNvSpPr/>
          <p:nvPr/>
        </p:nvSpPr>
        <p:spPr bwMode="auto">
          <a:xfrm>
            <a:off x="972837" y="2394733"/>
            <a:ext cx="3031834" cy="1959802"/>
          </a:xfrm>
          <a:custGeom>
            <a:avLst/>
            <a:gdLst>
              <a:gd name="connsiteX0" fmla="*/ 0 w 3031834"/>
              <a:gd name="connsiteY0" fmla="*/ 0 h 1959802"/>
              <a:gd name="connsiteX1" fmla="*/ 85665 w 3031834"/>
              <a:gd name="connsiteY1" fmla="*/ 0 h 1959802"/>
              <a:gd name="connsiteX2" fmla="*/ 85665 w 3031834"/>
              <a:gd name="connsiteY2" fmla="*/ 10480 h 1959802"/>
              <a:gd name="connsiteX3" fmla="*/ 186112 w 3031834"/>
              <a:gd name="connsiteY3" fmla="*/ 10480 h 1959802"/>
              <a:gd name="connsiteX4" fmla="*/ 186112 w 3031834"/>
              <a:gd name="connsiteY4" fmla="*/ 28821 h 1959802"/>
              <a:gd name="connsiteX5" fmla="*/ 235008 w 3031834"/>
              <a:gd name="connsiteY5" fmla="*/ 28821 h 1959802"/>
              <a:gd name="connsiteX6" fmla="*/ 235008 w 3031834"/>
              <a:gd name="connsiteY6" fmla="*/ 57642 h 1959802"/>
              <a:gd name="connsiteX7" fmla="*/ 248109 w 3031834"/>
              <a:gd name="connsiteY7" fmla="*/ 57642 h 1959802"/>
              <a:gd name="connsiteX8" fmla="*/ 248109 w 3031834"/>
              <a:gd name="connsiteY8" fmla="*/ 62882 h 1959802"/>
              <a:gd name="connsiteX9" fmla="*/ 250729 w 3031834"/>
              <a:gd name="connsiteY9" fmla="*/ 62882 h 1959802"/>
              <a:gd name="connsiteX10" fmla="*/ 250729 w 3031834"/>
              <a:gd name="connsiteY10" fmla="*/ 73362 h 1959802"/>
              <a:gd name="connsiteX11" fmla="*/ 266449 w 3031834"/>
              <a:gd name="connsiteY11" fmla="*/ 73362 h 1959802"/>
              <a:gd name="connsiteX12" fmla="*/ 266449 w 3031834"/>
              <a:gd name="connsiteY12" fmla="*/ 102183 h 1959802"/>
              <a:gd name="connsiteX13" fmla="*/ 274310 w 3031834"/>
              <a:gd name="connsiteY13" fmla="*/ 102183 h 1959802"/>
              <a:gd name="connsiteX14" fmla="*/ 274310 w 3031834"/>
              <a:gd name="connsiteY14" fmla="*/ 120522 h 1959802"/>
              <a:gd name="connsiteX15" fmla="*/ 303129 w 3031834"/>
              <a:gd name="connsiteY15" fmla="*/ 120522 h 1959802"/>
              <a:gd name="connsiteX16" fmla="*/ 303129 w 3031834"/>
              <a:gd name="connsiteY16" fmla="*/ 138862 h 1959802"/>
              <a:gd name="connsiteX17" fmla="*/ 326709 w 3031834"/>
              <a:gd name="connsiteY17" fmla="*/ 138862 h 1959802"/>
              <a:gd name="connsiteX18" fmla="*/ 326709 w 3031834"/>
              <a:gd name="connsiteY18" fmla="*/ 154582 h 1959802"/>
              <a:gd name="connsiteX19" fmla="*/ 533695 w 3031834"/>
              <a:gd name="connsiteY19" fmla="*/ 154582 h 1959802"/>
              <a:gd name="connsiteX20" fmla="*/ 533695 w 3031834"/>
              <a:gd name="connsiteY20" fmla="*/ 180783 h 1959802"/>
              <a:gd name="connsiteX21" fmla="*/ 588716 w 3031834"/>
              <a:gd name="connsiteY21" fmla="*/ 180783 h 1959802"/>
              <a:gd name="connsiteX22" fmla="*/ 588716 w 3031834"/>
              <a:gd name="connsiteY22" fmla="*/ 199123 h 1959802"/>
              <a:gd name="connsiteX23" fmla="*/ 609676 w 3031834"/>
              <a:gd name="connsiteY23" fmla="*/ 199123 h 1959802"/>
              <a:gd name="connsiteX24" fmla="*/ 609676 w 3031834"/>
              <a:gd name="connsiteY24" fmla="*/ 220084 h 1959802"/>
              <a:gd name="connsiteX25" fmla="*/ 659457 w 3031834"/>
              <a:gd name="connsiteY25" fmla="*/ 220084 h 1959802"/>
              <a:gd name="connsiteX26" fmla="*/ 659457 w 3031834"/>
              <a:gd name="connsiteY26" fmla="*/ 241044 h 1959802"/>
              <a:gd name="connsiteX27" fmla="*/ 683038 w 3031834"/>
              <a:gd name="connsiteY27" fmla="*/ 241044 h 1959802"/>
              <a:gd name="connsiteX28" fmla="*/ 683038 w 3031834"/>
              <a:gd name="connsiteY28" fmla="*/ 301306 h 1959802"/>
              <a:gd name="connsiteX29" fmla="*/ 772120 w 3031834"/>
              <a:gd name="connsiteY29" fmla="*/ 301306 h 1959802"/>
              <a:gd name="connsiteX30" fmla="*/ 772120 w 3031834"/>
              <a:gd name="connsiteY30" fmla="*/ 327507 h 1959802"/>
              <a:gd name="connsiteX31" fmla="*/ 963384 w 3031834"/>
              <a:gd name="connsiteY31" fmla="*/ 327507 h 1959802"/>
              <a:gd name="connsiteX32" fmla="*/ 963384 w 3031834"/>
              <a:gd name="connsiteY32" fmla="*/ 354012 h 1959802"/>
              <a:gd name="connsiteX33" fmla="*/ 1020567 w 3031834"/>
              <a:gd name="connsiteY33" fmla="*/ 354012 h 1959802"/>
              <a:gd name="connsiteX34" fmla="*/ 1020567 w 3031834"/>
              <a:gd name="connsiteY34" fmla="*/ 377593 h 1959802"/>
              <a:gd name="connsiteX35" fmla="*/ 1038907 w 3031834"/>
              <a:gd name="connsiteY35" fmla="*/ 377593 h 1959802"/>
              <a:gd name="connsiteX36" fmla="*/ 1038907 w 3031834"/>
              <a:gd name="connsiteY36" fmla="*/ 401174 h 1959802"/>
              <a:gd name="connsiteX37" fmla="*/ 1066745 w 3031834"/>
              <a:gd name="connsiteY37" fmla="*/ 401174 h 1959802"/>
              <a:gd name="connsiteX38" fmla="*/ 1066745 w 3031834"/>
              <a:gd name="connsiteY38" fmla="*/ 477155 h 1959802"/>
              <a:gd name="connsiteX39" fmla="*/ 1085086 w 3031834"/>
              <a:gd name="connsiteY39" fmla="*/ 477155 h 1959802"/>
              <a:gd name="connsiteX40" fmla="*/ 1085086 w 3031834"/>
              <a:gd name="connsiteY40" fmla="*/ 497808 h 1959802"/>
              <a:gd name="connsiteX41" fmla="*/ 1099627 w 3031834"/>
              <a:gd name="connsiteY41" fmla="*/ 497808 h 1959802"/>
              <a:gd name="connsiteX42" fmla="*/ 1099627 w 3031834"/>
              <a:gd name="connsiteY42" fmla="*/ 547592 h 1959802"/>
              <a:gd name="connsiteX43" fmla="*/ 1106045 w 3031834"/>
              <a:gd name="connsiteY43" fmla="*/ 547592 h 1959802"/>
              <a:gd name="connsiteX44" fmla="*/ 1106045 w 3031834"/>
              <a:gd name="connsiteY44" fmla="*/ 550212 h 1959802"/>
              <a:gd name="connsiteX45" fmla="*/ 1134866 w 3031834"/>
              <a:gd name="connsiteY45" fmla="*/ 550212 h 1959802"/>
              <a:gd name="connsiteX46" fmla="*/ 1134866 w 3031834"/>
              <a:gd name="connsiteY46" fmla="*/ 576411 h 1959802"/>
              <a:gd name="connsiteX47" fmla="*/ 1150586 w 3031834"/>
              <a:gd name="connsiteY47" fmla="*/ 576411 h 1959802"/>
              <a:gd name="connsiteX48" fmla="*/ 1150586 w 3031834"/>
              <a:gd name="connsiteY48" fmla="*/ 605232 h 1959802"/>
              <a:gd name="connsiteX49" fmla="*/ 1378611 w 3031834"/>
              <a:gd name="connsiteY49" fmla="*/ 605232 h 1959802"/>
              <a:gd name="connsiteX50" fmla="*/ 1378611 w 3031834"/>
              <a:gd name="connsiteY50" fmla="*/ 636672 h 1959802"/>
              <a:gd name="connsiteX51" fmla="*/ 1396952 w 3031834"/>
              <a:gd name="connsiteY51" fmla="*/ 636672 h 1959802"/>
              <a:gd name="connsiteX52" fmla="*/ 1396952 w 3031834"/>
              <a:gd name="connsiteY52" fmla="*/ 668113 h 1959802"/>
              <a:gd name="connsiteX53" fmla="*/ 1410052 w 3031834"/>
              <a:gd name="connsiteY53" fmla="*/ 668113 h 1959802"/>
              <a:gd name="connsiteX54" fmla="*/ 1410052 w 3031834"/>
              <a:gd name="connsiteY54" fmla="*/ 686455 h 1959802"/>
              <a:gd name="connsiteX55" fmla="*/ 1418815 w 3031834"/>
              <a:gd name="connsiteY55" fmla="*/ 686455 h 1959802"/>
              <a:gd name="connsiteX56" fmla="*/ 1418815 w 3031834"/>
              <a:gd name="connsiteY56" fmla="*/ 746713 h 1959802"/>
              <a:gd name="connsiteX57" fmla="*/ 1463815 w 3031834"/>
              <a:gd name="connsiteY57" fmla="*/ 746713 h 1959802"/>
              <a:gd name="connsiteX58" fmla="*/ 1463815 w 3031834"/>
              <a:gd name="connsiteY58" fmla="*/ 780774 h 1959802"/>
              <a:gd name="connsiteX59" fmla="*/ 1471675 w 3031834"/>
              <a:gd name="connsiteY59" fmla="*/ 780774 h 1959802"/>
              <a:gd name="connsiteX60" fmla="*/ 1471675 w 3031834"/>
              <a:gd name="connsiteY60" fmla="*/ 814837 h 1959802"/>
              <a:gd name="connsiteX61" fmla="*/ 1509538 w 3031834"/>
              <a:gd name="connsiteY61" fmla="*/ 814837 h 1959802"/>
              <a:gd name="connsiteX62" fmla="*/ 1509538 w 3031834"/>
              <a:gd name="connsiteY62" fmla="*/ 841039 h 1959802"/>
              <a:gd name="connsiteX63" fmla="*/ 1524077 w 3031834"/>
              <a:gd name="connsiteY63" fmla="*/ 841039 h 1959802"/>
              <a:gd name="connsiteX64" fmla="*/ 1524077 w 3031834"/>
              <a:gd name="connsiteY64" fmla="*/ 888198 h 1959802"/>
              <a:gd name="connsiteX65" fmla="*/ 1526698 w 3031834"/>
              <a:gd name="connsiteY65" fmla="*/ 888198 h 1959802"/>
              <a:gd name="connsiteX66" fmla="*/ 1609633 w 3031834"/>
              <a:gd name="connsiteY66" fmla="*/ 888198 h 1959802"/>
              <a:gd name="connsiteX67" fmla="*/ 1793943 w 3031834"/>
              <a:gd name="connsiteY67" fmla="*/ 888198 h 1959802"/>
              <a:gd name="connsiteX68" fmla="*/ 1793943 w 3031834"/>
              <a:gd name="connsiteY68" fmla="*/ 922259 h 1959802"/>
              <a:gd name="connsiteX69" fmla="*/ 1804422 w 3031834"/>
              <a:gd name="connsiteY69" fmla="*/ 922259 h 1959802"/>
              <a:gd name="connsiteX70" fmla="*/ 1804422 w 3031834"/>
              <a:gd name="connsiteY70" fmla="*/ 956320 h 1959802"/>
              <a:gd name="connsiteX71" fmla="*/ 1822763 w 3031834"/>
              <a:gd name="connsiteY71" fmla="*/ 956320 h 1959802"/>
              <a:gd name="connsiteX72" fmla="*/ 1822763 w 3031834"/>
              <a:gd name="connsiteY72" fmla="*/ 990381 h 1959802"/>
              <a:gd name="connsiteX73" fmla="*/ 1830623 w 3031834"/>
              <a:gd name="connsiteY73" fmla="*/ 990381 h 1959802"/>
              <a:gd name="connsiteX74" fmla="*/ 1830623 w 3031834"/>
              <a:gd name="connsiteY74" fmla="*/ 1021822 h 1959802"/>
              <a:gd name="connsiteX75" fmla="*/ 1846344 w 3031834"/>
              <a:gd name="connsiteY75" fmla="*/ 1021822 h 1959802"/>
              <a:gd name="connsiteX76" fmla="*/ 1846344 w 3031834"/>
              <a:gd name="connsiteY76" fmla="*/ 1063743 h 1959802"/>
              <a:gd name="connsiteX77" fmla="*/ 1951146 w 3031834"/>
              <a:gd name="connsiteY77" fmla="*/ 1063743 h 1959802"/>
              <a:gd name="connsiteX78" fmla="*/ 1951146 w 3031834"/>
              <a:gd name="connsiteY78" fmla="*/ 1108284 h 1959802"/>
              <a:gd name="connsiteX79" fmla="*/ 2024509 w 3031834"/>
              <a:gd name="connsiteY79" fmla="*/ 1108284 h 1959802"/>
              <a:gd name="connsiteX80" fmla="*/ 2024509 w 3031834"/>
              <a:gd name="connsiteY80" fmla="*/ 1150205 h 1959802"/>
              <a:gd name="connsiteX81" fmla="*/ 2179091 w 3031834"/>
              <a:gd name="connsiteY81" fmla="*/ 1150205 h 1959802"/>
              <a:gd name="connsiteX82" fmla="*/ 2179091 w 3031834"/>
              <a:gd name="connsiteY82" fmla="*/ 1199986 h 1959802"/>
              <a:gd name="connsiteX83" fmla="*/ 2197431 w 3031834"/>
              <a:gd name="connsiteY83" fmla="*/ 1199986 h 1959802"/>
              <a:gd name="connsiteX84" fmla="*/ 2197431 w 3031834"/>
              <a:gd name="connsiteY84" fmla="*/ 1283827 h 1959802"/>
              <a:gd name="connsiteX85" fmla="*/ 2227430 w 3031834"/>
              <a:gd name="connsiteY85" fmla="*/ 1283827 h 1959802"/>
              <a:gd name="connsiteX86" fmla="*/ 2227430 w 3031834"/>
              <a:gd name="connsiteY86" fmla="*/ 1328369 h 1959802"/>
              <a:gd name="connsiteX87" fmla="*/ 2240531 w 3031834"/>
              <a:gd name="connsiteY87" fmla="*/ 1328369 h 1959802"/>
              <a:gd name="connsiteX88" fmla="*/ 2240531 w 3031834"/>
              <a:gd name="connsiteY88" fmla="*/ 1404350 h 1959802"/>
              <a:gd name="connsiteX89" fmla="*/ 2241973 w 3031834"/>
              <a:gd name="connsiteY89" fmla="*/ 1404350 h 1959802"/>
              <a:gd name="connsiteX90" fmla="*/ 2241973 w 3031834"/>
              <a:gd name="connsiteY90" fmla="*/ 1383390 h 1959802"/>
              <a:gd name="connsiteX91" fmla="*/ 2287692 w 3031834"/>
              <a:gd name="connsiteY91" fmla="*/ 1383390 h 1959802"/>
              <a:gd name="connsiteX92" fmla="*/ 2287692 w 3031834"/>
              <a:gd name="connsiteY92" fmla="*/ 1435791 h 1959802"/>
              <a:gd name="connsiteX93" fmla="*/ 2621882 w 3031834"/>
              <a:gd name="connsiteY93" fmla="*/ 1435791 h 1959802"/>
              <a:gd name="connsiteX94" fmla="*/ 2621882 w 3031834"/>
              <a:gd name="connsiteY94" fmla="*/ 1498672 h 1959802"/>
              <a:gd name="connsiteX95" fmla="*/ 3031834 w 3031834"/>
              <a:gd name="connsiteY95" fmla="*/ 1498672 h 1959802"/>
              <a:gd name="connsiteX96" fmla="*/ 3031834 w 3031834"/>
              <a:gd name="connsiteY96" fmla="*/ 1959802 h 1959802"/>
              <a:gd name="connsiteX97" fmla="*/ 2616641 w 3031834"/>
              <a:gd name="connsiteY97" fmla="*/ 1959802 h 1959802"/>
              <a:gd name="connsiteX98" fmla="*/ 2616641 w 3031834"/>
              <a:gd name="connsiteY98" fmla="*/ 1902160 h 1959802"/>
              <a:gd name="connsiteX99" fmla="*/ 2281274 w 3031834"/>
              <a:gd name="connsiteY99" fmla="*/ 1902160 h 1959802"/>
              <a:gd name="connsiteX100" fmla="*/ 2281274 w 3031834"/>
              <a:gd name="connsiteY100" fmla="*/ 1849759 h 1959802"/>
              <a:gd name="connsiteX101" fmla="*/ 2241973 w 3031834"/>
              <a:gd name="connsiteY101" fmla="*/ 1849759 h 1959802"/>
              <a:gd name="connsiteX102" fmla="*/ 2241973 w 3031834"/>
              <a:gd name="connsiteY102" fmla="*/ 1818319 h 1959802"/>
              <a:gd name="connsiteX103" fmla="*/ 2215772 w 3031834"/>
              <a:gd name="connsiteY103" fmla="*/ 1818319 h 1959802"/>
              <a:gd name="connsiteX104" fmla="*/ 2215772 w 3031834"/>
              <a:gd name="connsiteY104" fmla="*/ 1768539 h 1959802"/>
              <a:gd name="connsiteX105" fmla="*/ 2194812 w 3031834"/>
              <a:gd name="connsiteY105" fmla="*/ 1768539 h 1959802"/>
              <a:gd name="connsiteX106" fmla="*/ 2194812 w 3031834"/>
              <a:gd name="connsiteY106" fmla="*/ 1697797 h 1959802"/>
              <a:gd name="connsiteX107" fmla="*/ 2181711 w 3031834"/>
              <a:gd name="connsiteY107" fmla="*/ 1697797 h 1959802"/>
              <a:gd name="connsiteX108" fmla="*/ 2181711 w 3031834"/>
              <a:gd name="connsiteY108" fmla="*/ 1650636 h 1959802"/>
              <a:gd name="connsiteX109" fmla="*/ 2027127 w 3031834"/>
              <a:gd name="connsiteY109" fmla="*/ 1650636 h 1959802"/>
              <a:gd name="connsiteX110" fmla="*/ 2027127 w 3031834"/>
              <a:gd name="connsiteY110" fmla="*/ 1608715 h 1959802"/>
              <a:gd name="connsiteX111" fmla="*/ 1953766 w 3031834"/>
              <a:gd name="connsiteY111" fmla="*/ 1608715 h 1959802"/>
              <a:gd name="connsiteX112" fmla="*/ 1953766 w 3031834"/>
              <a:gd name="connsiteY112" fmla="*/ 1566794 h 1959802"/>
              <a:gd name="connsiteX113" fmla="*/ 1848965 w 3031834"/>
              <a:gd name="connsiteY113" fmla="*/ 1566794 h 1959802"/>
              <a:gd name="connsiteX114" fmla="*/ 1848965 w 3031834"/>
              <a:gd name="connsiteY114" fmla="*/ 1527493 h 1959802"/>
              <a:gd name="connsiteX115" fmla="*/ 1833244 w 3031834"/>
              <a:gd name="connsiteY115" fmla="*/ 1527493 h 1959802"/>
              <a:gd name="connsiteX116" fmla="*/ 1833244 w 3031834"/>
              <a:gd name="connsiteY116" fmla="*/ 1488193 h 1959802"/>
              <a:gd name="connsiteX117" fmla="*/ 1812284 w 3031834"/>
              <a:gd name="connsiteY117" fmla="*/ 1488193 h 1959802"/>
              <a:gd name="connsiteX118" fmla="*/ 1812284 w 3031834"/>
              <a:gd name="connsiteY118" fmla="*/ 1425312 h 1959802"/>
              <a:gd name="connsiteX119" fmla="*/ 1791324 w 3031834"/>
              <a:gd name="connsiteY119" fmla="*/ 1425312 h 1959802"/>
              <a:gd name="connsiteX120" fmla="*/ 1791324 w 3031834"/>
              <a:gd name="connsiteY120" fmla="*/ 1378150 h 1959802"/>
              <a:gd name="connsiteX121" fmla="*/ 1526698 w 3031834"/>
              <a:gd name="connsiteY121" fmla="*/ 1378150 h 1959802"/>
              <a:gd name="connsiteX122" fmla="*/ 1526698 w 3031834"/>
              <a:gd name="connsiteY122" fmla="*/ 1346709 h 1959802"/>
              <a:gd name="connsiteX123" fmla="*/ 1500499 w 3031834"/>
              <a:gd name="connsiteY123" fmla="*/ 1346709 h 1959802"/>
              <a:gd name="connsiteX124" fmla="*/ 1500499 w 3031834"/>
              <a:gd name="connsiteY124" fmla="*/ 1310029 h 1959802"/>
              <a:gd name="connsiteX125" fmla="*/ 1474299 w 3031834"/>
              <a:gd name="connsiteY125" fmla="*/ 1310029 h 1959802"/>
              <a:gd name="connsiteX126" fmla="*/ 1474299 w 3031834"/>
              <a:gd name="connsiteY126" fmla="*/ 1270729 h 1959802"/>
              <a:gd name="connsiteX127" fmla="*/ 1463819 w 3031834"/>
              <a:gd name="connsiteY127" fmla="*/ 1270729 h 1959802"/>
              <a:gd name="connsiteX128" fmla="*/ 1463819 w 3031834"/>
              <a:gd name="connsiteY128" fmla="*/ 1239287 h 1959802"/>
              <a:gd name="connsiteX129" fmla="*/ 1421898 w 3031834"/>
              <a:gd name="connsiteY129" fmla="*/ 1239287 h 1959802"/>
              <a:gd name="connsiteX130" fmla="*/ 1421898 w 3031834"/>
              <a:gd name="connsiteY130" fmla="*/ 1168545 h 1959802"/>
              <a:gd name="connsiteX131" fmla="*/ 1408798 w 3031834"/>
              <a:gd name="connsiteY131" fmla="*/ 1168545 h 1959802"/>
              <a:gd name="connsiteX132" fmla="*/ 1408798 w 3031834"/>
              <a:gd name="connsiteY132" fmla="*/ 1142344 h 1959802"/>
              <a:gd name="connsiteX133" fmla="*/ 1400938 w 3031834"/>
              <a:gd name="connsiteY133" fmla="*/ 1142344 h 1959802"/>
              <a:gd name="connsiteX134" fmla="*/ 1400938 w 3031834"/>
              <a:gd name="connsiteY134" fmla="*/ 1097803 h 1959802"/>
              <a:gd name="connsiteX135" fmla="*/ 1369497 w 3031834"/>
              <a:gd name="connsiteY135" fmla="*/ 1097803 h 1959802"/>
              <a:gd name="connsiteX136" fmla="*/ 1369497 w 3031834"/>
              <a:gd name="connsiteY136" fmla="*/ 1074223 h 1959802"/>
              <a:gd name="connsiteX137" fmla="*/ 1157272 w 3031834"/>
              <a:gd name="connsiteY137" fmla="*/ 1074223 h 1959802"/>
              <a:gd name="connsiteX138" fmla="*/ 1157272 w 3031834"/>
              <a:gd name="connsiteY138" fmla="*/ 1048022 h 1959802"/>
              <a:gd name="connsiteX139" fmla="*/ 1128448 w 3031834"/>
              <a:gd name="connsiteY139" fmla="*/ 1048022 h 1959802"/>
              <a:gd name="connsiteX140" fmla="*/ 1128448 w 3031834"/>
              <a:gd name="connsiteY140" fmla="*/ 1008720 h 1959802"/>
              <a:gd name="connsiteX141" fmla="*/ 1104867 w 3031834"/>
              <a:gd name="connsiteY141" fmla="*/ 1008720 h 1959802"/>
              <a:gd name="connsiteX142" fmla="*/ 1104867 w 3031834"/>
              <a:gd name="connsiteY142" fmla="*/ 953699 h 1959802"/>
              <a:gd name="connsiteX143" fmla="*/ 1083907 w 3031834"/>
              <a:gd name="connsiteY143" fmla="*/ 953699 h 1959802"/>
              <a:gd name="connsiteX144" fmla="*/ 1083907 w 3031834"/>
              <a:gd name="connsiteY144" fmla="*/ 924878 h 1959802"/>
              <a:gd name="connsiteX145" fmla="*/ 1073426 w 3031834"/>
              <a:gd name="connsiteY145" fmla="*/ 924878 h 1959802"/>
              <a:gd name="connsiteX146" fmla="*/ 1073426 w 3031834"/>
              <a:gd name="connsiteY146" fmla="*/ 882958 h 1959802"/>
              <a:gd name="connsiteX147" fmla="*/ 1060326 w 3031834"/>
              <a:gd name="connsiteY147" fmla="*/ 882958 h 1959802"/>
              <a:gd name="connsiteX148" fmla="*/ 1060326 w 3031834"/>
              <a:gd name="connsiteY148" fmla="*/ 830558 h 1959802"/>
              <a:gd name="connsiteX149" fmla="*/ 1044607 w 3031834"/>
              <a:gd name="connsiteY149" fmla="*/ 830558 h 1959802"/>
              <a:gd name="connsiteX150" fmla="*/ 1044607 w 3031834"/>
              <a:gd name="connsiteY150" fmla="*/ 791256 h 1959802"/>
              <a:gd name="connsiteX151" fmla="*/ 1018406 w 3031834"/>
              <a:gd name="connsiteY151" fmla="*/ 791256 h 1959802"/>
              <a:gd name="connsiteX152" fmla="*/ 1018406 w 3031834"/>
              <a:gd name="connsiteY152" fmla="*/ 762436 h 1959802"/>
              <a:gd name="connsiteX153" fmla="*/ 958145 w 3031834"/>
              <a:gd name="connsiteY153" fmla="*/ 762436 h 1959802"/>
              <a:gd name="connsiteX154" fmla="*/ 958145 w 3031834"/>
              <a:gd name="connsiteY154" fmla="*/ 736234 h 1959802"/>
              <a:gd name="connsiteX155" fmla="*/ 766881 w 3031834"/>
              <a:gd name="connsiteY155" fmla="*/ 736234 h 1959802"/>
              <a:gd name="connsiteX156" fmla="*/ 766881 w 3031834"/>
              <a:gd name="connsiteY156" fmla="*/ 699553 h 1959802"/>
              <a:gd name="connsiteX157" fmla="*/ 677799 w 3031834"/>
              <a:gd name="connsiteY157" fmla="*/ 699553 h 1959802"/>
              <a:gd name="connsiteX158" fmla="*/ 677799 w 3031834"/>
              <a:gd name="connsiteY158" fmla="*/ 613093 h 1959802"/>
              <a:gd name="connsiteX159" fmla="*/ 651598 w 3031834"/>
              <a:gd name="connsiteY159" fmla="*/ 613093 h 1959802"/>
              <a:gd name="connsiteX160" fmla="*/ 651598 w 3031834"/>
              <a:gd name="connsiteY160" fmla="*/ 573792 h 1959802"/>
              <a:gd name="connsiteX161" fmla="*/ 607057 w 3031834"/>
              <a:gd name="connsiteY161" fmla="*/ 573792 h 1959802"/>
              <a:gd name="connsiteX162" fmla="*/ 607057 w 3031834"/>
              <a:gd name="connsiteY162" fmla="*/ 542352 h 1959802"/>
              <a:gd name="connsiteX163" fmla="*/ 580856 w 3031834"/>
              <a:gd name="connsiteY163" fmla="*/ 542352 h 1959802"/>
              <a:gd name="connsiteX164" fmla="*/ 580856 w 3031834"/>
              <a:gd name="connsiteY164" fmla="*/ 518771 h 1959802"/>
              <a:gd name="connsiteX165" fmla="*/ 536315 w 3031834"/>
              <a:gd name="connsiteY165" fmla="*/ 518771 h 1959802"/>
              <a:gd name="connsiteX166" fmla="*/ 536315 w 3031834"/>
              <a:gd name="connsiteY166" fmla="*/ 484710 h 1959802"/>
              <a:gd name="connsiteX167" fmla="*/ 322268 w 3031834"/>
              <a:gd name="connsiteY167" fmla="*/ 484710 h 1959802"/>
              <a:gd name="connsiteX168" fmla="*/ 322268 w 3031834"/>
              <a:gd name="connsiteY168" fmla="*/ 453269 h 1959802"/>
              <a:gd name="connsiteX169" fmla="*/ 306548 w 3031834"/>
              <a:gd name="connsiteY169" fmla="*/ 453269 h 1959802"/>
              <a:gd name="connsiteX170" fmla="*/ 306548 w 3031834"/>
              <a:gd name="connsiteY170" fmla="*/ 419209 h 1959802"/>
              <a:gd name="connsiteX171" fmla="*/ 275107 w 3031834"/>
              <a:gd name="connsiteY171" fmla="*/ 419209 h 1959802"/>
              <a:gd name="connsiteX172" fmla="*/ 275107 w 3031834"/>
              <a:gd name="connsiteY172" fmla="*/ 393008 h 1959802"/>
              <a:gd name="connsiteX173" fmla="*/ 264626 w 3031834"/>
              <a:gd name="connsiteY173" fmla="*/ 393008 h 1959802"/>
              <a:gd name="connsiteX174" fmla="*/ 264626 w 3031834"/>
              <a:gd name="connsiteY174" fmla="*/ 361568 h 1959802"/>
              <a:gd name="connsiteX175" fmla="*/ 251525 w 3031834"/>
              <a:gd name="connsiteY175" fmla="*/ 361568 h 1959802"/>
              <a:gd name="connsiteX176" fmla="*/ 251525 w 3031834"/>
              <a:gd name="connsiteY176" fmla="*/ 301306 h 1959802"/>
              <a:gd name="connsiteX177" fmla="*/ 238425 w 3031834"/>
              <a:gd name="connsiteY177" fmla="*/ 301306 h 1959802"/>
              <a:gd name="connsiteX178" fmla="*/ 238425 w 3031834"/>
              <a:gd name="connsiteY178" fmla="*/ 251525 h 1959802"/>
              <a:gd name="connsiteX179" fmla="*/ 199124 w 3031834"/>
              <a:gd name="connsiteY179" fmla="*/ 251525 h 1959802"/>
              <a:gd name="connsiteX180" fmla="*/ 199124 w 3031834"/>
              <a:gd name="connsiteY180" fmla="*/ 225324 h 1959802"/>
              <a:gd name="connsiteX181" fmla="*/ 89082 w 3031834"/>
              <a:gd name="connsiteY181" fmla="*/ 225324 h 1959802"/>
              <a:gd name="connsiteX182" fmla="*/ 89082 w 3031834"/>
              <a:gd name="connsiteY182" fmla="*/ 191264 h 1959802"/>
              <a:gd name="connsiteX183" fmla="*/ 52401 w 3031834"/>
              <a:gd name="connsiteY183" fmla="*/ 191264 h 1959802"/>
              <a:gd name="connsiteX184" fmla="*/ 52401 w 3031834"/>
              <a:gd name="connsiteY184" fmla="*/ 165063 h 1959802"/>
              <a:gd name="connsiteX185" fmla="*/ 0 w 3031834"/>
              <a:gd name="connsiteY185" fmla="*/ 165063 h 1959802"/>
              <a:gd name="connsiteX186" fmla="*/ 0 w 3031834"/>
              <a:gd name="connsiteY186" fmla="*/ 154583 h 1959802"/>
              <a:gd name="connsiteX187" fmla="*/ 0 w 3031834"/>
              <a:gd name="connsiteY187" fmla="*/ 10480 h 195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3031834" h="1959802">
                <a:moveTo>
                  <a:pt x="0" y="0"/>
                </a:moveTo>
                <a:lnTo>
                  <a:pt x="85665" y="0"/>
                </a:lnTo>
                <a:lnTo>
                  <a:pt x="85665" y="10480"/>
                </a:lnTo>
                <a:lnTo>
                  <a:pt x="186112" y="10480"/>
                </a:lnTo>
                <a:lnTo>
                  <a:pt x="186112" y="28821"/>
                </a:lnTo>
                <a:lnTo>
                  <a:pt x="235008" y="28821"/>
                </a:lnTo>
                <a:lnTo>
                  <a:pt x="235008" y="57642"/>
                </a:lnTo>
                <a:lnTo>
                  <a:pt x="248109" y="57642"/>
                </a:lnTo>
                <a:lnTo>
                  <a:pt x="248109" y="62882"/>
                </a:lnTo>
                <a:lnTo>
                  <a:pt x="250729" y="62882"/>
                </a:lnTo>
                <a:lnTo>
                  <a:pt x="250729" y="73362"/>
                </a:lnTo>
                <a:lnTo>
                  <a:pt x="266449" y="73362"/>
                </a:lnTo>
                <a:lnTo>
                  <a:pt x="266449" y="102183"/>
                </a:lnTo>
                <a:lnTo>
                  <a:pt x="274310" y="102183"/>
                </a:lnTo>
                <a:lnTo>
                  <a:pt x="274310" y="120522"/>
                </a:lnTo>
                <a:lnTo>
                  <a:pt x="303129" y="120522"/>
                </a:lnTo>
                <a:lnTo>
                  <a:pt x="303129" y="138862"/>
                </a:lnTo>
                <a:lnTo>
                  <a:pt x="326709" y="138862"/>
                </a:lnTo>
                <a:lnTo>
                  <a:pt x="326709" y="154582"/>
                </a:lnTo>
                <a:lnTo>
                  <a:pt x="533695" y="154582"/>
                </a:lnTo>
                <a:lnTo>
                  <a:pt x="533695" y="180783"/>
                </a:lnTo>
                <a:lnTo>
                  <a:pt x="588716" y="180783"/>
                </a:lnTo>
                <a:lnTo>
                  <a:pt x="588716" y="199123"/>
                </a:lnTo>
                <a:lnTo>
                  <a:pt x="609676" y="199123"/>
                </a:lnTo>
                <a:lnTo>
                  <a:pt x="609676" y="220084"/>
                </a:lnTo>
                <a:lnTo>
                  <a:pt x="659457" y="220084"/>
                </a:lnTo>
                <a:lnTo>
                  <a:pt x="659457" y="241044"/>
                </a:lnTo>
                <a:lnTo>
                  <a:pt x="683038" y="241044"/>
                </a:lnTo>
                <a:lnTo>
                  <a:pt x="683038" y="301306"/>
                </a:lnTo>
                <a:lnTo>
                  <a:pt x="772120" y="301306"/>
                </a:lnTo>
                <a:lnTo>
                  <a:pt x="772120" y="327507"/>
                </a:lnTo>
                <a:lnTo>
                  <a:pt x="963384" y="327507"/>
                </a:lnTo>
                <a:lnTo>
                  <a:pt x="963384" y="354012"/>
                </a:lnTo>
                <a:lnTo>
                  <a:pt x="1020567" y="354012"/>
                </a:lnTo>
                <a:lnTo>
                  <a:pt x="1020567" y="377593"/>
                </a:lnTo>
                <a:lnTo>
                  <a:pt x="1038907" y="377593"/>
                </a:lnTo>
                <a:lnTo>
                  <a:pt x="1038907" y="401174"/>
                </a:lnTo>
                <a:lnTo>
                  <a:pt x="1066745" y="401174"/>
                </a:lnTo>
                <a:lnTo>
                  <a:pt x="1066745" y="477155"/>
                </a:lnTo>
                <a:lnTo>
                  <a:pt x="1085086" y="477155"/>
                </a:lnTo>
                <a:lnTo>
                  <a:pt x="1085086" y="497808"/>
                </a:lnTo>
                <a:lnTo>
                  <a:pt x="1099627" y="497808"/>
                </a:lnTo>
                <a:lnTo>
                  <a:pt x="1099627" y="547592"/>
                </a:lnTo>
                <a:lnTo>
                  <a:pt x="1106045" y="547592"/>
                </a:lnTo>
                <a:lnTo>
                  <a:pt x="1106045" y="550212"/>
                </a:lnTo>
                <a:lnTo>
                  <a:pt x="1134866" y="550212"/>
                </a:lnTo>
                <a:lnTo>
                  <a:pt x="1134866" y="576411"/>
                </a:lnTo>
                <a:lnTo>
                  <a:pt x="1150586" y="576411"/>
                </a:lnTo>
                <a:lnTo>
                  <a:pt x="1150586" y="605232"/>
                </a:lnTo>
                <a:lnTo>
                  <a:pt x="1378611" y="605232"/>
                </a:lnTo>
                <a:lnTo>
                  <a:pt x="1378611" y="636672"/>
                </a:lnTo>
                <a:lnTo>
                  <a:pt x="1396952" y="636672"/>
                </a:lnTo>
                <a:lnTo>
                  <a:pt x="1396952" y="668113"/>
                </a:lnTo>
                <a:lnTo>
                  <a:pt x="1410052" y="668113"/>
                </a:lnTo>
                <a:lnTo>
                  <a:pt x="1410052" y="686455"/>
                </a:lnTo>
                <a:lnTo>
                  <a:pt x="1418815" y="686455"/>
                </a:lnTo>
                <a:lnTo>
                  <a:pt x="1418815" y="746713"/>
                </a:lnTo>
                <a:lnTo>
                  <a:pt x="1463815" y="746713"/>
                </a:lnTo>
                <a:lnTo>
                  <a:pt x="1463815" y="780774"/>
                </a:lnTo>
                <a:lnTo>
                  <a:pt x="1471675" y="780774"/>
                </a:lnTo>
                <a:lnTo>
                  <a:pt x="1471675" y="814837"/>
                </a:lnTo>
                <a:lnTo>
                  <a:pt x="1509538" y="814837"/>
                </a:lnTo>
                <a:lnTo>
                  <a:pt x="1509538" y="841039"/>
                </a:lnTo>
                <a:lnTo>
                  <a:pt x="1524077" y="841039"/>
                </a:lnTo>
                <a:lnTo>
                  <a:pt x="1524077" y="888198"/>
                </a:lnTo>
                <a:lnTo>
                  <a:pt x="1526698" y="888198"/>
                </a:lnTo>
                <a:lnTo>
                  <a:pt x="1609633" y="888198"/>
                </a:lnTo>
                <a:lnTo>
                  <a:pt x="1793943" y="888198"/>
                </a:lnTo>
                <a:lnTo>
                  <a:pt x="1793943" y="922259"/>
                </a:lnTo>
                <a:lnTo>
                  <a:pt x="1804422" y="922259"/>
                </a:lnTo>
                <a:lnTo>
                  <a:pt x="1804422" y="956320"/>
                </a:lnTo>
                <a:lnTo>
                  <a:pt x="1822763" y="956320"/>
                </a:lnTo>
                <a:lnTo>
                  <a:pt x="1822763" y="990381"/>
                </a:lnTo>
                <a:lnTo>
                  <a:pt x="1830623" y="990381"/>
                </a:lnTo>
                <a:lnTo>
                  <a:pt x="1830623" y="1021822"/>
                </a:lnTo>
                <a:lnTo>
                  <a:pt x="1846344" y="1021822"/>
                </a:lnTo>
                <a:lnTo>
                  <a:pt x="1846344" y="1063743"/>
                </a:lnTo>
                <a:lnTo>
                  <a:pt x="1951146" y="1063743"/>
                </a:lnTo>
                <a:lnTo>
                  <a:pt x="1951146" y="1108284"/>
                </a:lnTo>
                <a:lnTo>
                  <a:pt x="2024509" y="1108284"/>
                </a:lnTo>
                <a:lnTo>
                  <a:pt x="2024509" y="1150205"/>
                </a:lnTo>
                <a:lnTo>
                  <a:pt x="2179091" y="1150205"/>
                </a:lnTo>
                <a:lnTo>
                  <a:pt x="2179091" y="1199986"/>
                </a:lnTo>
                <a:lnTo>
                  <a:pt x="2197431" y="1199986"/>
                </a:lnTo>
                <a:lnTo>
                  <a:pt x="2197431" y="1283827"/>
                </a:lnTo>
                <a:lnTo>
                  <a:pt x="2227430" y="1283827"/>
                </a:lnTo>
                <a:lnTo>
                  <a:pt x="2227430" y="1328369"/>
                </a:lnTo>
                <a:lnTo>
                  <a:pt x="2240531" y="1328369"/>
                </a:lnTo>
                <a:lnTo>
                  <a:pt x="2240531" y="1404350"/>
                </a:lnTo>
                <a:lnTo>
                  <a:pt x="2241973" y="1404350"/>
                </a:lnTo>
                <a:lnTo>
                  <a:pt x="2241973" y="1383390"/>
                </a:lnTo>
                <a:lnTo>
                  <a:pt x="2287692" y="1383390"/>
                </a:lnTo>
                <a:lnTo>
                  <a:pt x="2287692" y="1435791"/>
                </a:lnTo>
                <a:lnTo>
                  <a:pt x="2621882" y="1435791"/>
                </a:lnTo>
                <a:lnTo>
                  <a:pt x="2621882" y="1498672"/>
                </a:lnTo>
                <a:lnTo>
                  <a:pt x="3031834" y="1498672"/>
                </a:lnTo>
                <a:lnTo>
                  <a:pt x="3031834" y="1959802"/>
                </a:lnTo>
                <a:lnTo>
                  <a:pt x="2616641" y="1959802"/>
                </a:lnTo>
                <a:lnTo>
                  <a:pt x="2616641" y="1902160"/>
                </a:lnTo>
                <a:lnTo>
                  <a:pt x="2281274" y="1902160"/>
                </a:lnTo>
                <a:lnTo>
                  <a:pt x="2281274" y="1849759"/>
                </a:lnTo>
                <a:lnTo>
                  <a:pt x="2241973" y="1849759"/>
                </a:lnTo>
                <a:lnTo>
                  <a:pt x="2241973" y="1818319"/>
                </a:lnTo>
                <a:lnTo>
                  <a:pt x="2215772" y="1818319"/>
                </a:lnTo>
                <a:lnTo>
                  <a:pt x="2215772" y="1768539"/>
                </a:lnTo>
                <a:lnTo>
                  <a:pt x="2194812" y="1768539"/>
                </a:lnTo>
                <a:lnTo>
                  <a:pt x="2194812" y="1697797"/>
                </a:lnTo>
                <a:lnTo>
                  <a:pt x="2181711" y="1697797"/>
                </a:lnTo>
                <a:lnTo>
                  <a:pt x="2181711" y="1650636"/>
                </a:lnTo>
                <a:lnTo>
                  <a:pt x="2027127" y="1650636"/>
                </a:lnTo>
                <a:lnTo>
                  <a:pt x="2027127" y="1608715"/>
                </a:lnTo>
                <a:lnTo>
                  <a:pt x="1953766" y="1608715"/>
                </a:lnTo>
                <a:lnTo>
                  <a:pt x="1953766" y="1566794"/>
                </a:lnTo>
                <a:lnTo>
                  <a:pt x="1848965" y="1566794"/>
                </a:lnTo>
                <a:lnTo>
                  <a:pt x="1848965" y="1527493"/>
                </a:lnTo>
                <a:lnTo>
                  <a:pt x="1833244" y="1527493"/>
                </a:lnTo>
                <a:lnTo>
                  <a:pt x="1833244" y="1488193"/>
                </a:lnTo>
                <a:lnTo>
                  <a:pt x="1812284" y="1488193"/>
                </a:lnTo>
                <a:lnTo>
                  <a:pt x="1812284" y="1425312"/>
                </a:lnTo>
                <a:lnTo>
                  <a:pt x="1791324" y="1425312"/>
                </a:lnTo>
                <a:lnTo>
                  <a:pt x="1791324" y="1378150"/>
                </a:lnTo>
                <a:lnTo>
                  <a:pt x="1526698" y="1378150"/>
                </a:lnTo>
                <a:lnTo>
                  <a:pt x="1526698" y="1346709"/>
                </a:lnTo>
                <a:lnTo>
                  <a:pt x="1500499" y="1346709"/>
                </a:lnTo>
                <a:lnTo>
                  <a:pt x="1500499" y="1310029"/>
                </a:lnTo>
                <a:lnTo>
                  <a:pt x="1474299" y="1310029"/>
                </a:lnTo>
                <a:lnTo>
                  <a:pt x="1474299" y="1270729"/>
                </a:lnTo>
                <a:lnTo>
                  <a:pt x="1463819" y="1270729"/>
                </a:lnTo>
                <a:lnTo>
                  <a:pt x="1463819" y="1239287"/>
                </a:lnTo>
                <a:lnTo>
                  <a:pt x="1421898" y="1239287"/>
                </a:lnTo>
                <a:lnTo>
                  <a:pt x="1421898" y="1168545"/>
                </a:lnTo>
                <a:lnTo>
                  <a:pt x="1408798" y="1168545"/>
                </a:lnTo>
                <a:lnTo>
                  <a:pt x="1408798" y="1142344"/>
                </a:lnTo>
                <a:lnTo>
                  <a:pt x="1400938" y="1142344"/>
                </a:lnTo>
                <a:lnTo>
                  <a:pt x="1400938" y="1097803"/>
                </a:lnTo>
                <a:lnTo>
                  <a:pt x="1369497" y="1097803"/>
                </a:lnTo>
                <a:lnTo>
                  <a:pt x="1369497" y="1074223"/>
                </a:lnTo>
                <a:lnTo>
                  <a:pt x="1157272" y="1074223"/>
                </a:lnTo>
                <a:lnTo>
                  <a:pt x="1157272" y="1048022"/>
                </a:lnTo>
                <a:lnTo>
                  <a:pt x="1128448" y="1048022"/>
                </a:lnTo>
                <a:lnTo>
                  <a:pt x="1128448" y="1008720"/>
                </a:lnTo>
                <a:lnTo>
                  <a:pt x="1104867" y="1008720"/>
                </a:lnTo>
                <a:lnTo>
                  <a:pt x="1104867" y="953699"/>
                </a:lnTo>
                <a:lnTo>
                  <a:pt x="1083907" y="953699"/>
                </a:lnTo>
                <a:lnTo>
                  <a:pt x="1083907" y="924878"/>
                </a:lnTo>
                <a:lnTo>
                  <a:pt x="1073426" y="924878"/>
                </a:lnTo>
                <a:lnTo>
                  <a:pt x="1073426" y="882958"/>
                </a:lnTo>
                <a:lnTo>
                  <a:pt x="1060326" y="882958"/>
                </a:lnTo>
                <a:lnTo>
                  <a:pt x="1060326" y="830558"/>
                </a:lnTo>
                <a:lnTo>
                  <a:pt x="1044607" y="830558"/>
                </a:lnTo>
                <a:lnTo>
                  <a:pt x="1044607" y="791256"/>
                </a:lnTo>
                <a:lnTo>
                  <a:pt x="1018406" y="791256"/>
                </a:lnTo>
                <a:lnTo>
                  <a:pt x="1018406" y="762436"/>
                </a:lnTo>
                <a:lnTo>
                  <a:pt x="958145" y="762436"/>
                </a:lnTo>
                <a:lnTo>
                  <a:pt x="958145" y="736234"/>
                </a:lnTo>
                <a:lnTo>
                  <a:pt x="766881" y="736234"/>
                </a:lnTo>
                <a:lnTo>
                  <a:pt x="766881" y="699553"/>
                </a:lnTo>
                <a:lnTo>
                  <a:pt x="677799" y="699553"/>
                </a:lnTo>
                <a:lnTo>
                  <a:pt x="677799" y="613093"/>
                </a:lnTo>
                <a:lnTo>
                  <a:pt x="651598" y="613093"/>
                </a:lnTo>
                <a:lnTo>
                  <a:pt x="651598" y="573792"/>
                </a:lnTo>
                <a:lnTo>
                  <a:pt x="607057" y="573792"/>
                </a:lnTo>
                <a:lnTo>
                  <a:pt x="607057" y="542352"/>
                </a:lnTo>
                <a:lnTo>
                  <a:pt x="580856" y="542352"/>
                </a:lnTo>
                <a:lnTo>
                  <a:pt x="580856" y="518771"/>
                </a:lnTo>
                <a:lnTo>
                  <a:pt x="536315" y="518771"/>
                </a:lnTo>
                <a:lnTo>
                  <a:pt x="536315" y="484710"/>
                </a:lnTo>
                <a:lnTo>
                  <a:pt x="322268" y="484710"/>
                </a:lnTo>
                <a:lnTo>
                  <a:pt x="322268" y="453269"/>
                </a:lnTo>
                <a:lnTo>
                  <a:pt x="306548" y="453269"/>
                </a:lnTo>
                <a:lnTo>
                  <a:pt x="306548" y="419209"/>
                </a:lnTo>
                <a:lnTo>
                  <a:pt x="275107" y="419209"/>
                </a:lnTo>
                <a:lnTo>
                  <a:pt x="275107" y="393008"/>
                </a:lnTo>
                <a:lnTo>
                  <a:pt x="264626" y="393008"/>
                </a:lnTo>
                <a:lnTo>
                  <a:pt x="264626" y="361568"/>
                </a:lnTo>
                <a:lnTo>
                  <a:pt x="251525" y="361568"/>
                </a:lnTo>
                <a:lnTo>
                  <a:pt x="251525" y="301306"/>
                </a:lnTo>
                <a:lnTo>
                  <a:pt x="238425" y="301306"/>
                </a:lnTo>
                <a:lnTo>
                  <a:pt x="238425" y="251525"/>
                </a:lnTo>
                <a:lnTo>
                  <a:pt x="199124" y="251525"/>
                </a:lnTo>
                <a:lnTo>
                  <a:pt x="199124" y="225324"/>
                </a:lnTo>
                <a:lnTo>
                  <a:pt x="89082" y="225324"/>
                </a:lnTo>
                <a:lnTo>
                  <a:pt x="89082" y="191264"/>
                </a:lnTo>
                <a:lnTo>
                  <a:pt x="52401" y="191264"/>
                </a:lnTo>
                <a:lnTo>
                  <a:pt x="52401" y="165063"/>
                </a:lnTo>
                <a:lnTo>
                  <a:pt x="0" y="165063"/>
                </a:lnTo>
                <a:lnTo>
                  <a:pt x="0" y="154583"/>
                </a:lnTo>
                <a:lnTo>
                  <a:pt x="0" y="10480"/>
                </a:lnTo>
                <a:close/>
              </a:path>
            </a:pathLst>
          </a:custGeom>
          <a:solidFill>
            <a:schemeClr val="accent2">
              <a:lumMod val="40000"/>
              <a:lumOff val="60000"/>
              <a:alpha val="67000"/>
            </a:schemeClr>
          </a:solidFill>
          <a:ln w="0">
            <a:noFill/>
            <a:miter lim="800000"/>
            <a:headEnd/>
            <a:tailEnd/>
          </a:ln>
        </p:spPr>
        <p:txBody>
          <a:bodyPr wrap="square" rtlCol="0" anchor="b">
            <a:noAutofit/>
          </a:bodyPr>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 name="TextBox 6">
            <a:extLst>
              <a:ext uri="{FF2B5EF4-FFF2-40B4-BE49-F238E27FC236}">
                <a16:creationId xmlns:a16="http://schemas.microsoft.com/office/drawing/2014/main" id="{7D042355-CEC9-301A-0CC6-8215076043AC}"/>
              </a:ext>
            </a:extLst>
          </p:cNvPr>
          <p:cNvSpPr txBox="1"/>
          <p:nvPr/>
        </p:nvSpPr>
        <p:spPr>
          <a:xfrm>
            <a:off x="420244" y="6398121"/>
            <a:ext cx="5675756" cy="276999"/>
          </a:xfrm>
          <a:prstGeom prst="rect">
            <a:avLst/>
          </a:prstGeom>
          <a:noFill/>
        </p:spPr>
        <p:txBody>
          <a:bodyPr wrap="square" rtlCol="0">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da-DK"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Raghav.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Lancet Oncol. 2024;</a:t>
            </a:r>
            <a:r>
              <a:rPr lang="en-US" altLang="en-US" sz="1200" spc="-10" dirty="0">
                <a:solidFill>
                  <a:srgbClr val="455560"/>
                </a:solidFill>
                <a:latin typeface="Calibri" panose="020F0502020204030204" pitchFamily="34" charset="0"/>
                <a:cs typeface="Arial" panose="020B0604020202020204" pitchFamily="34" charset="0"/>
              </a:rPr>
              <a:t>25:1147</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t>
            </a:r>
            <a:endParaRPr kumimoji="0" lang="pt-BR"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3F14AF19-C6F0-21D6-AB31-B3F40DA561C7}"/>
              </a:ext>
            </a:extLst>
          </p:cNvPr>
          <p:cNvSpPr txBox="1"/>
          <p:nvPr/>
        </p:nvSpPr>
        <p:spPr bwMode="auto">
          <a:xfrm>
            <a:off x="2244335" y="1783116"/>
            <a:ext cx="20275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T-DXd 5.4 mg/kg</a:t>
            </a:r>
          </a:p>
        </p:txBody>
      </p:sp>
      <p:sp>
        <p:nvSpPr>
          <p:cNvPr id="10" name="TextBox 9">
            <a:extLst>
              <a:ext uri="{FF2B5EF4-FFF2-40B4-BE49-F238E27FC236}">
                <a16:creationId xmlns:a16="http://schemas.microsoft.com/office/drawing/2014/main" id="{98F3E203-B2DA-F7FF-77AB-F35256F43EFF}"/>
              </a:ext>
            </a:extLst>
          </p:cNvPr>
          <p:cNvSpPr txBox="1"/>
          <p:nvPr/>
        </p:nvSpPr>
        <p:spPr bwMode="auto">
          <a:xfrm>
            <a:off x="8933878" y="1672869"/>
            <a:ext cx="20275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T-DXd 6.4 mg/kg</a:t>
            </a:r>
          </a:p>
        </p:txBody>
      </p:sp>
      <p:sp>
        <p:nvSpPr>
          <p:cNvPr id="11" name="TextBox 10">
            <a:extLst>
              <a:ext uri="{FF2B5EF4-FFF2-40B4-BE49-F238E27FC236}">
                <a16:creationId xmlns:a16="http://schemas.microsoft.com/office/drawing/2014/main" id="{A80774EB-E951-4AC8-3D8C-184BE6D262FB}"/>
              </a:ext>
            </a:extLst>
          </p:cNvPr>
          <p:cNvSpPr txBox="1"/>
          <p:nvPr/>
        </p:nvSpPr>
        <p:spPr bwMode="auto">
          <a:xfrm>
            <a:off x="1218634" y="5530951"/>
            <a:ext cx="4078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285750" indent="-285750" algn="l">
              <a:lnSpc>
                <a:spcPct val="100000"/>
              </a:lnSpc>
              <a:spcBef>
                <a:spcPct val="50000"/>
              </a:spcBef>
              <a:spcAft>
                <a:spcPct val="0"/>
              </a:spcAft>
              <a:buClrTx/>
              <a:buFont typeface="Wingdings" panose="05000000000000000000" pitchFamily="2" charset="2"/>
              <a:buChar char="§"/>
            </a:pPr>
            <a:r>
              <a:rPr lang="en-US" b="0" dirty="0">
                <a:solidFill>
                  <a:schemeClr val="bg1"/>
                </a:solidFill>
                <a:latin typeface="Calibri" panose="020F0502020204030204" pitchFamily="34" charset="0"/>
              </a:rPr>
              <a:t>Median PFS: 5.8 mo (95% CI: 4.6-7.0) </a:t>
            </a:r>
          </a:p>
        </p:txBody>
      </p:sp>
      <p:sp>
        <p:nvSpPr>
          <p:cNvPr id="12" name="TextBox 11">
            <a:extLst>
              <a:ext uri="{FF2B5EF4-FFF2-40B4-BE49-F238E27FC236}">
                <a16:creationId xmlns:a16="http://schemas.microsoft.com/office/drawing/2014/main" id="{6DD8776C-29DF-4F27-3AA0-8395FF136EA8}"/>
              </a:ext>
            </a:extLst>
          </p:cNvPr>
          <p:cNvSpPr txBox="1"/>
          <p:nvPr/>
        </p:nvSpPr>
        <p:spPr bwMode="auto">
          <a:xfrm>
            <a:off x="7369673" y="5530951"/>
            <a:ext cx="4078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285750" indent="-285750" algn="l">
              <a:lnSpc>
                <a:spcPct val="100000"/>
              </a:lnSpc>
              <a:spcBef>
                <a:spcPct val="50000"/>
              </a:spcBef>
              <a:spcAft>
                <a:spcPct val="0"/>
              </a:spcAft>
              <a:buClrTx/>
              <a:buFont typeface="Wingdings" panose="05000000000000000000" pitchFamily="2" charset="2"/>
              <a:buChar char="§"/>
            </a:pPr>
            <a:r>
              <a:rPr lang="en-US" b="0" dirty="0">
                <a:solidFill>
                  <a:schemeClr val="bg1"/>
                </a:solidFill>
                <a:latin typeface="Calibri" panose="020F0502020204030204" pitchFamily="34" charset="0"/>
              </a:rPr>
              <a:t>Median PFS: 5.5 mo (95% CI: 4.2-7.0) </a:t>
            </a:r>
          </a:p>
        </p:txBody>
      </p:sp>
      <p:sp>
        <p:nvSpPr>
          <p:cNvPr id="5" name="TextBox 4">
            <a:extLst>
              <a:ext uri="{FF2B5EF4-FFF2-40B4-BE49-F238E27FC236}">
                <a16:creationId xmlns:a16="http://schemas.microsoft.com/office/drawing/2014/main" id="{E51DC0AD-E910-FD13-AAB9-4E1EC5671D0D}"/>
              </a:ext>
            </a:extLst>
          </p:cNvPr>
          <p:cNvSpPr txBox="1"/>
          <p:nvPr/>
        </p:nvSpPr>
        <p:spPr bwMode="auto">
          <a:xfrm rot="16200000">
            <a:off x="-1017360" y="3119372"/>
            <a:ext cx="2662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Progression-Free Survival (%)</a:t>
            </a:r>
          </a:p>
        </p:txBody>
      </p:sp>
      <p:sp>
        <p:nvSpPr>
          <p:cNvPr id="9" name="TextBox 8">
            <a:extLst>
              <a:ext uri="{FF2B5EF4-FFF2-40B4-BE49-F238E27FC236}">
                <a16:creationId xmlns:a16="http://schemas.microsoft.com/office/drawing/2014/main" id="{A263D9DA-D944-E4D0-4F0D-C3277BACC6E5}"/>
              </a:ext>
            </a:extLst>
          </p:cNvPr>
          <p:cNvSpPr txBox="1"/>
          <p:nvPr/>
        </p:nvSpPr>
        <p:spPr bwMode="auto">
          <a:xfrm rot="16200000">
            <a:off x="4958956" y="3119372"/>
            <a:ext cx="2662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Progression-Free Survival (%)</a:t>
            </a:r>
          </a:p>
        </p:txBody>
      </p:sp>
      <p:grpSp>
        <p:nvGrpSpPr>
          <p:cNvPr id="22" name="Group 21">
            <a:extLst>
              <a:ext uri="{FF2B5EF4-FFF2-40B4-BE49-F238E27FC236}">
                <a16:creationId xmlns:a16="http://schemas.microsoft.com/office/drawing/2014/main" id="{86AE393E-8C6A-FD74-5000-4ACFA53D5A38}"/>
              </a:ext>
            </a:extLst>
          </p:cNvPr>
          <p:cNvGrpSpPr/>
          <p:nvPr/>
        </p:nvGrpSpPr>
        <p:grpSpPr>
          <a:xfrm>
            <a:off x="757881" y="2372497"/>
            <a:ext cx="74142" cy="2162432"/>
            <a:chOff x="704335" y="2372497"/>
            <a:chExt cx="123569" cy="2162432"/>
          </a:xfrm>
        </p:grpSpPr>
        <p:cxnSp>
          <p:nvCxnSpPr>
            <p:cNvPr id="15" name="Straight Connector 14">
              <a:extLst>
                <a:ext uri="{FF2B5EF4-FFF2-40B4-BE49-F238E27FC236}">
                  <a16:creationId xmlns:a16="http://schemas.microsoft.com/office/drawing/2014/main" id="{233D30D9-5B4A-9148-745C-1196023238A0}"/>
                </a:ext>
              </a:extLst>
            </p:cNvPr>
            <p:cNvCxnSpPr>
              <a:cxnSpLocks/>
            </p:cNvCxnSpPr>
            <p:nvPr/>
          </p:nvCxnSpPr>
          <p:spPr bwMode="auto">
            <a:xfrm>
              <a:off x="704335" y="2372497"/>
              <a:ext cx="123569"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BD9E3B78-3520-5F52-256A-B1E6E52EBF06}"/>
                </a:ext>
              </a:extLst>
            </p:cNvPr>
            <p:cNvCxnSpPr>
              <a:cxnSpLocks/>
            </p:cNvCxnSpPr>
            <p:nvPr/>
          </p:nvCxnSpPr>
          <p:spPr bwMode="auto">
            <a:xfrm>
              <a:off x="704335" y="2804983"/>
              <a:ext cx="123569"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B7FF73BE-886F-A244-BFDC-404BC17B9677}"/>
                </a:ext>
              </a:extLst>
            </p:cNvPr>
            <p:cNvCxnSpPr>
              <a:cxnSpLocks/>
            </p:cNvCxnSpPr>
            <p:nvPr/>
          </p:nvCxnSpPr>
          <p:spPr bwMode="auto">
            <a:xfrm>
              <a:off x="704335" y="3237469"/>
              <a:ext cx="123569"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05E30547-3E8D-16D9-5429-99F642226265}"/>
                </a:ext>
              </a:extLst>
            </p:cNvPr>
            <p:cNvCxnSpPr>
              <a:cxnSpLocks/>
            </p:cNvCxnSpPr>
            <p:nvPr/>
          </p:nvCxnSpPr>
          <p:spPr bwMode="auto">
            <a:xfrm>
              <a:off x="704335" y="3669955"/>
              <a:ext cx="123569"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758C9E98-595E-ACA5-1D1C-A9E112D44E60}"/>
                </a:ext>
              </a:extLst>
            </p:cNvPr>
            <p:cNvCxnSpPr>
              <a:cxnSpLocks/>
            </p:cNvCxnSpPr>
            <p:nvPr/>
          </p:nvCxnSpPr>
          <p:spPr bwMode="auto">
            <a:xfrm>
              <a:off x="704335" y="4102441"/>
              <a:ext cx="123569"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1C8CF403-6DB1-60C8-1047-1B525CB3D5B7}"/>
                </a:ext>
              </a:extLst>
            </p:cNvPr>
            <p:cNvCxnSpPr>
              <a:cxnSpLocks/>
            </p:cNvCxnSpPr>
            <p:nvPr/>
          </p:nvCxnSpPr>
          <p:spPr bwMode="auto">
            <a:xfrm>
              <a:off x="704335" y="4534929"/>
              <a:ext cx="123569" cy="0"/>
            </a:xfrm>
            <a:prstGeom prst="line">
              <a:avLst/>
            </a:prstGeom>
            <a:noFill/>
            <a:ln w="28575" cap="flat" cmpd="sng" algn="ctr">
              <a:solidFill>
                <a:schemeClr val="bg1"/>
              </a:solidFill>
              <a:prstDash val="solid"/>
              <a:round/>
              <a:headEnd type="none" w="med" len="med"/>
              <a:tailEnd type="none" w="med" len="med"/>
            </a:ln>
            <a:effectLst/>
          </p:spPr>
        </p:cxnSp>
      </p:grpSp>
      <p:grpSp>
        <p:nvGrpSpPr>
          <p:cNvPr id="46" name="Group 45">
            <a:extLst>
              <a:ext uri="{FF2B5EF4-FFF2-40B4-BE49-F238E27FC236}">
                <a16:creationId xmlns:a16="http://schemas.microsoft.com/office/drawing/2014/main" id="{C0AFC11D-1CD0-A90A-243E-A47508B74986}"/>
              </a:ext>
            </a:extLst>
          </p:cNvPr>
          <p:cNvGrpSpPr/>
          <p:nvPr/>
        </p:nvGrpSpPr>
        <p:grpSpPr>
          <a:xfrm>
            <a:off x="829332" y="4534678"/>
            <a:ext cx="5103930" cy="78511"/>
            <a:chOff x="829332" y="4534678"/>
            <a:chExt cx="5103930" cy="193841"/>
          </a:xfrm>
        </p:grpSpPr>
        <p:cxnSp>
          <p:nvCxnSpPr>
            <p:cNvPr id="24" name="Straight Connector 23">
              <a:extLst>
                <a:ext uri="{FF2B5EF4-FFF2-40B4-BE49-F238E27FC236}">
                  <a16:creationId xmlns:a16="http://schemas.microsoft.com/office/drawing/2014/main" id="{093935A5-1FBC-AB92-22FA-DFCDCBADBC71}"/>
                </a:ext>
              </a:extLst>
            </p:cNvPr>
            <p:cNvCxnSpPr>
              <a:cxnSpLocks/>
            </p:cNvCxnSpPr>
            <p:nvPr/>
          </p:nvCxnSpPr>
          <p:spPr bwMode="auto">
            <a:xfrm>
              <a:off x="829332"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629CA877-2E56-D0AA-AC56-A60B5A90CBE3}"/>
                </a:ext>
              </a:extLst>
            </p:cNvPr>
            <p:cNvCxnSpPr>
              <a:cxnSpLocks/>
            </p:cNvCxnSpPr>
            <p:nvPr/>
          </p:nvCxnSpPr>
          <p:spPr bwMode="auto">
            <a:xfrm>
              <a:off x="1112884"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C122232D-8747-5584-59F8-DDD064993CDB}"/>
                </a:ext>
              </a:extLst>
            </p:cNvPr>
            <p:cNvCxnSpPr>
              <a:cxnSpLocks/>
            </p:cNvCxnSpPr>
            <p:nvPr/>
          </p:nvCxnSpPr>
          <p:spPr bwMode="auto">
            <a:xfrm>
              <a:off x="1396436"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564CE871-918A-8927-F7B9-BBB5B0BC029B}"/>
                </a:ext>
              </a:extLst>
            </p:cNvPr>
            <p:cNvCxnSpPr>
              <a:cxnSpLocks/>
            </p:cNvCxnSpPr>
            <p:nvPr/>
          </p:nvCxnSpPr>
          <p:spPr bwMode="auto">
            <a:xfrm>
              <a:off x="1679988"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35B22E08-C53C-B6C6-038E-867CC2037EF2}"/>
                </a:ext>
              </a:extLst>
            </p:cNvPr>
            <p:cNvCxnSpPr>
              <a:cxnSpLocks/>
            </p:cNvCxnSpPr>
            <p:nvPr/>
          </p:nvCxnSpPr>
          <p:spPr bwMode="auto">
            <a:xfrm>
              <a:off x="1963540"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A0AD3E1A-EADA-F69D-C008-9EE9EAE0F59B}"/>
                </a:ext>
              </a:extLst>
            </p:cNvPr>
            <p:cNvCxnSpPr>
              <a:cxnSpLocks/>
            </p:cNvCxnSpPr>
            <p:nvPr/>
          </p:nvCxnSpPr>
          <p:spPr bwMode="auto">
            <a:xfrm>
              <a:off x="2247092"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93A8B545-5B0A-8EAA-F72C-6E985DC4F43F}"/>
                </a:ext>
              </a:extLst>
            </p:cNvPr>
            <p:cNvCxnSpPr>
              <a:cxnSpLocks/>
            </p:cNvCxnSpPr>
            <p:nvPr/>
          </p:nvCxnSpPr>
          <p:spPr bwMode="auto">
            <a:xfrm>
              <a:off x="2530644"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6CB48744-9AC4-5D90-5D18-84C1D841C63F}"/>
                </a:ext>
              </a:extLst>
            </p:cNvPr>
            <p:cNvCxnSpPr>
              <a:cxnSpLocks/>
            </p:cNvCxnSpPr>
            <p:nvPr/>
          </p:nvCxnSpPr>
          <p:spPr bwMode="auto">
            <a:xfrm>
              <a:off x="2814196"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D1175B2E-D1E1-9F45-D2AF-0AFD8EBD7579}"/>
                </a:ext>
              </a:extLst>
            </p:cNvPr>
            <p:cNvCxnSpPr>
              <a:cxnSpLocks/>
            </p:cNvCxnSpPr>
            <p:nvPr/>
          </p:nvCxnSpPr>
          <p:spPr bwMode="auto">
            <a:xfrm>
              <a:off x="3097748"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4E918BEE-D920-026D-5DB5-7130B74E4B1F}"/>
                </a:ext>
              </a:extLst>
            </p:cNvPr>
            <p:cNvCxnSpPr>
              <a:cxnSpLocks/>
            </p:cNvCxnSpPr>
            <p:nvPr/>
          </p:nvCxnSpPr>
          <p:spPr bwMode="auto">
            <a:xfrm>
              <a:off x="3381300"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60BCCAF8-60A3-9F12-65A1-AB301FEFB50A}"/>
                </a:ext>
              </a:extLst>
            </p:cNvPr>
            <p:cNvCxnSpPr>
              <a:cxnSpLocks/>
            </p:cNvCxnSpPr>
            <p:nvPr/>
          </p:nvCxnSpPr>
          <p:spPr bwMode="auto">
            <a:xfrm>
              <a:off x="3664852"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177C6EE3-8BAE-F42E-2A9A-7CD25BD434EA}"/>
                </a:ext>
              </a:extLst>
            </p:cNvPr>
            <p:cNvCxnSpPr>
              <a:cxnSpLocks/>
            </p:cNvCxnSpPr>
            <p:nvPr/>
          </p:nvCxnSpPr>
          <p:spPr bwMode="auto">
            <a:xfrm>
              <a:off x="3948404"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692E5D48-9B5F-7785-BEE8-2D64F0792423}"/>
                </a:ext>
              </a:extLst>
            </p:cNvPr>
            <p:cNvCxnSpPr>
              <a:cxnSpLocks/>
            </p:cNvCxnSpPr>
            <p:nvPr/>
          </p:nvCxnSpPr>
          <p:spPr bwMode="auto">
            <a:xfrm>
              <a:off x="4231956"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EC497D39-4DA7-E36D-0940-ABE2938ED724}"/>
                </a:ext>
              </a:extLst>
            </p:cNvPr>
            <p:cNvCxnSpPr>
              <a:cxnSpLocks/>
            </p:cNvCxnSpPr>
            <p:nvPr/>
          </p:nvCxnSpPr>
          <p:spPr bwMode="auto">
            <a:xfrm>
              <a:off x="4515508"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45C18D1A-C372-AAD4-9B56-7F0BE399E9F9}"/>
                </a:ext>
              </a:extLst>
            </p:cNvPr>
            <p:cNvCxnSpPr>
              <a:cxnSpLocks/>
            </p:cNvCxnSpPr>
            <p:nvPr/>
          </p:nvCxnSpPr>
          <p:spPr bwMode="auto">
            <a:xfrm>
              <a:off x="4799060"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5D3EB6F7-11C5-4174-69E2-DDED682FC9B7}"/>
                </a:ext>
              </a:extLst>
            </p:cNvPr>
            <p:cNvCxnSpPr>
              <a:cxnSpLocks/>
            </p:cNvCxnSpPr>
            <p:nvPr/>
          </p:nvCxnSpPr>
          <p:spPr bwMode="auto">
            <a:xfrm>
              <a:off x="5082612"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F64350BE-7536-D209-ABF6-6383B9B4177D}"/>
                </a:ext>
              </a:extLst>
            </p:cNvPr>
            <p:cNvCxnSpPr>
              <a:cxnSpLocks/>
            </p:cNvCxnSpPr>
            <p:nvPr/>
          </p:nvCxnSpPr>
          <p:spPr bwMode="auto">
            <a:xfrm>
              <a:off x="5366164"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7435AC39-6329-5346-D4AB-92D414A82D83}"/>
                </a:ext>
              </a:extLst>
            </p:cNvPr>
            <p:cNvCxnSpPr>
              <a:cxnSpLocks/>
            </p:cNvCxnSpPr>
            <p:nvPr/>
          </p:nvCxnSpPr>
          <p:spPr bwMode="auto">
            <a:xfrm>
              <a:off x="5649716" y="4534678"/>
              <a:ext cx="0" cy="193841"/>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FB1CF100-B673-D0FC-61BF-4105DE0B838C}"/>
                </a:ext>
              </a:extLst>
            </p:cNvPr>
            <p:cNvCxnSpPr>
              <a:cxnSpLocks/>
            </p:cNvCxnSpPr>
            <p:nvPr/>
          </p:nvCxnSpPr>
          <p:spPr bwMode="auto">
            <a:xfrm>
              <a:off x="5933262" y="4534678"/>
              <a:ext cx="0" cy="193841"/>
            </a:xfrm>
            <a:prstGeom prst="line">
              <a:avLst/>
            </a:prstGeom>
            <a:noFill/>
            <a:ln w="28575" cap="flat" cmpd="sng" algn="ctr">
              <a:solidFill>
                <a:schemeClr val="bg1"/>
              </a:solidFill>
              <a:prstDash val="solid"/>
              <a:round/>
              <a:headEnd type="none" w="med" len="med"/>
              <a:tailEnd type="none" w="med" len="med"/>
            </a:ln>
            <a:effectLst/>
          </p:spPr>
        </p:cxnSp>
      </p:grpSp>
      <p:sp>
        <p:nvSpPr>
          <p:cNvPr id="47" name="TextBox 46">
            <a:extLst>
              <a:ext uri="{FF2B5EF4-FFF2-40B4-BE49-F238E27FC236}">
                <a16:creationId xmlns:a16="http://schemas.microsoft.com/office/drawing/2014/main" id="{BE223B77-E3CB-507B-10A3-D3D85F493FF1}"/>
              </a:ext>
            </a:extLst>
          </p:cNvPr>
          <p:cNvSpPr txBox="1"/>
          <p:nvPr/>
        </p:nvSpPr>
        <p:spPr bwMode="auto">
          <a:xfrm>
            <a:off x="345989" y="2203622"/>
            <a:ext cx="4972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100</a:t>
            </a:r>
          </a:p>
        </p:txBody>
      </p:sp>
      <p:sp>
        <p:nvSpPr>
          <p:cNvPr id="48" name="TextBox 47">
            <a:extLst>
              <a:ext uri="{FF2B5EF4-FFF2-40B4-BE49-F238E27FC236}">
                <a16:creationId xmlns:a16="http://schemas.microsoft.com/office/drawing/2014/main" id="{8C88851B-D17D-D1F5-DD01-CFA171A7212B}"/>
              </a:ext>
            </a:extLst>
          </p:cNvPr>
          <p:cNvSpPr txBox="1"/>
          <p:nvPr/>
        </p:nvSpPr>
        <p:spPr bwMode="auto">
          <a:xfrm>
            <a:off x="444843" y="2638400"/>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80</a:t>
            </a:r>
          </a:p>
        </p:txBody>
      </p:sp>
      <p:sp>
        <p:nvSpPr>
          <p:cNvPr id="49" name="TextBox 48">
            <a:extLst>
              <a:ext uri="{FF2B5EF4-FFF2-40B4-BE49-F238E27FC236}">
                <a16:creationId xmlns:a16="http://schemas.microsoft.com/office/drawing/2014/main" id="{E65D197F-2FA4-8B5A-1E65-85DFAF35E745}"/>
              </a:ext>
            </a:extLst>
          </p:cNvPr>
          <p:cNvSpPr txBox="1"/>
          <p:nvPr/>
        </p:nvSpPr>
        <p:spPr bwMode="auto">
          <a:xfrm>
            <a:off x="444843" y="3080076"/>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60</a:t>
            </a:r>
          </a:p>
        </p:txBody>
      </p:sp>
      <p:sp>
        <p:nvSpPr>
          <p:cNvPr id="50" name="TextBox 49">
            <a:extLst>
              <a:ext uri="{FF2B5EF4-FFF2-40B4-BE49-F238E27FC236}">
                <a16:creationId xmlns:a16="http://schemas.microsoft.com/office/drawing/2014/main" id="{749C1B4E-522C-734A-CA33-C6EBAFB497C8}"/>
              </a:ext>
            </a:extLst>
          </p:cNvPr>
          <p:cNvSpPr txBox="1"/>
          <p:nvPr/>
        </p:nvSpPr>
        <p:spPr bwMode="auto">
          <a:xfrm>
            <a:off x="444843" y="349604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40</a:t>
            </a:r>
          </a:p>
        </p:txBody>
      </p:sp>
      <p:sp>
        <p:nvSpPr>
          <p:cNvPr id="51" name="TextBox 50">
            <a:extLst>
              <a:ext uri="{FF2B5EF4-FFF2-40B4-BE49-F238E27FC236}">
                <a16:creationId xmlns:a16="http://schemas.microsoft.com/office/drawing/2014/main" id="{D510C12E-E870-B1F6-C669-DD009E7030BC}"/>
              </a:ext>
            </a:extLst>
          </p:cNvPr>
          <p:cNvSpPr txBox="1"/>
          <p:nvPr/>
        </p:nvSpPr>
        <p:spPr bwMode="auto">
          <a:xfrm>
            <a:off x="444843" y="3929184"/>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20</a:t>
            </a:r>
          </a:p>
        </p:txBody>
      </p:sp>
      <p:sp>
        <p:nvSpPr>
          <p:cNvPr id="52" name="TextBox 51">
            <a:extLst>
              <a:ext uri="{FF2B5EF4-FFF2-40B4-BE49-F238E27FC236}">
                <a16:creationId xmlns:a16="http://schemas.microsoft.com/office/drawing/2014/main" id="{D4CDABFF-6931-F539-319A-403F80AFF0BB}"/>
              </a:ext>
            </a:extLst>
          </p:cNvPr>
          <p:cNvSpPr txBox="1"/>
          <p:nvPr/>
        </p:nvSpPr>
        <p:spPr bwMode="auto">
          <a:xfrm>
            <a:off x="543697" y="4363620"/>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sp>
        <p:nvSpPr>
          <p:cNvPr id="53" name="TextBox 52">
            <a:extLst>
              <a:ext uri="{FF2B5EF4-FFF2-40B4-BE49-F238E27FC236}">
                <a16:creationId xmlns:a16="http://schemas.microsoft.com/office/drawing/2014/main" id="{F4604582-104F-4029-0D42-6956C2D7BF7E}"/>
              </a:ext>
            </a:extLst>
          </p:cNvPr>
          <p:cNvSpPr txBox="1"/>
          <p:nvPr/>
        </p:nvSpPr>
        <p:spPr bwMode="auto">
          <a:xfrm>
            <a:off x="687859"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sp>
        <p:nvSpPr>
          <p:cNvPr id="54" name="TextBox 53">
            <a:extLst>
              <a:ext uri="{FF2B5EF4-FFF2-40B4-BE49-F238E27FC236}">
                <a16:creationId xmlns:a16="http://schemas.microsoft.com/office/drawing/2014/main" id="{BE0A8DBE-9713-2D84-2F6B-E0CD9F720939}"/>
              </a:ext>
            </a:extLst>
          </p:cNvPr>
          <p:cNvSpPr txBox="1"/>
          <p:nvPr/>
        </p:nvSpPr>
        <p:spPr bwMode="auto">
          <a:xfrm>
            <a:off x="980302"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a:t>
            </a:r>
          </a:p>
        </p:txBody>
      </p:sp>
      <p:sp>
        <p:nvSpPr>
          <p:cNvPr id="55" name="TextBox 54">
            <a:extLst>
              <a:ext uri="{FF2B5EF4-FFF2-40B4-BE49-F238E27FC236}">
                <a16:creationId xmlns:a16="http://schemas.microsoft.com/office/drawing/2014/main" id="{0635FE76-51CB-E7F1-DDC3-55DDE752ABE2}"/>
              </a:ext>
            </a:extLst>
          </p:cNvPr>
          <p:cNvSpPr txBox="1"/>
          <p:nvPr/>
        </p:nvSpPr>
        <p:spPr bwMode="auto">
          <a:xfrm>
            <a:off x="1248032"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a:t>
            </a:r>
          </a:p>
        </p:txBody>
      </p:sp>
      <p:sp>
        <p:nvSpPr>
          <p:cNvPr id="56" name="TextBox 55">
            <a:extLst>
              <a:ext uri="{FF2B5EF4-FFF2-40B4-BE49-F238E27FC236}">
                <a16:creationId xmlns:a16="http://schemas.microsoft.com/office/drawing/2014/main" id="{97762BF4-D106-020F-A0D6-8EE9D2D63DDA}"/>
              </a:ext>
            </a:extLst>
          </p:cNvPr>
          <p:cNvSpPr txBox="1"/>
          <p:nvPr/>
        </p:nvSpPr>
        <p:spPr bwMode="auto">
          <a:xfrm>
            <a:off x="1540475"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3</a:t>
            </a:r>
          </a:p>
        </p:txBody>
      </p:sp>
      <p:sp>
        <p:nvSpPr>
          <p:cNvPr id="57" name="TextBox 56">
            <a:extLst>
              <a:ext uri="{FF2B5EF4-FFF2-40B4-BE49-F238E27FC236}">
                <a16:creationId xmlns:a16="http://schemas.microsoft.com/office/drawing/2014/main" id="{3E036733-3446-D41A-C2CB-8670A5E69A68}"/>
              </a:ext>
            </a:extLst>
          </p:cNvPr>
          <p:cNvSpPr txBox="1"/>
          <p:nvPr/>
        </p:nvSpPr>
        <p:spPr bwMode="auto">
          <a:xfrm>
            <a:off x="1813099"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a:t>
            </a:r>
          </a:p>
        </p:txBody>
      </p:sp>
      <p:sp>
        <p:nvSpPr>
          <p:cNvPr id="58" name="TextBox 57">
            <a:extLst>
              <a:ext uri="{FF2B5EF4-FFF2-40B4-BE49-F238E27FC236}">
                <a16:creationId xmlns:a16="http://schemas.microsoft.com/office/drawing/2014/main" id="{8A230115-F3A0-4AA4-B756-83B4748EF3A7}"/>
              </a:ext>
            </a:extLst>
          </p:cNvPr>
          <p:cNvSpPr txBox="1"/>
          <p:nvPr/>
        </p:nvSpPr>
        <p:spPr bwMode="auto">
          <a:xfrm>
            <a:off x="2090640"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5</a:t>
            </a:r>
          </a:p>
        </p:txBody>
      </p:sp>
      <p:sp>
        <p:nvSpPr>
          <p:cNvPr id="59" name="TextBox 58">
            <a:extLst>
              <a:ext uri="{FF2B5EF4-FFF2-40B4-BE49-F238E27FC236}">
                <a16:creationId xmlns:a16="http://schemas.microsoft.com/office/drawing/2014/main" id="{4AB9C347-0724-48F5-ADF4-211753A0AB2D}"/>
              </a:ext>
            </a:extLst>
          </p:cNvPr>
          <p:cNvSpPr txBox="1"/>
          <p:nvPr/>
        </p:nvSpPr>
        <p:spPr bwMode="auto">
          <a:xfrm>
            <a:off x="2385506"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6</a:t>
            </a:r>
          </a:p>
        </p:txBody>
      </p:sp>
      <p:sp>
        <p:nvSpPr>
          <p:cNvPr id="60" name="TextBox 59">
            <a:extLst>
              <a:ext uri="{FF2B5EF4-FFF2-40B4-BE49-F238E27FC236}">
                <a16:creationId xmlns:a16="http://schemas.microsoft.com/office/drawing/2014/main" id="{B37B6568-4EF2-7270-E30D-922A03F3FA78}"/>
              </a:ext>
            </a:extLst>
          </p:cNvPr>
          <p:cNvSpPr txBox="1"/>
          <p:nvPr/>
        </p:nvSpPr>
        <p:spPr bwMode="auto">
          <a:xfrm>
            <a:off x="2671378"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7</a:t>
            </a:r>
          </a:p>
        </p:txBody>
      </p:sp>
      <p:sp>
        <p:nvSpPr>
          <p:cNvPr id="61" name="TextBox 60">
            <a:extLst>
              <a:ext uri="{FF2B5EF4-FFF2-40B4-BE49-F238E27FC236}">
                <a16:creationId xmlns:a16="http://schemas.microsoft.com/office/drawing/2014/main" id="{B395A49D-CD7D-8FED-02B1-5F19E453CA70}"/>
              </a:ext>
            </a:extLst>
          </p:cNvPr>
          <p:cNvSpPr txBox="1"/>
          <p:nvPr/>
        </p:nvSpPr>
        <p:spPr bwMode="auto">
          <a:xfrm>
            <a:off x="2957013"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8</a:t>
            </a:r>
          </a:p>
        </p:txBody>
      </p:sp>
      <p:sp>
        <p:nvSpPr>
          <p:cNvPr id="62" name="TextBox 61">
            <a:extLst>
              <a:ext uri="{FF2B5EF4-FFF2-40B4-BE49-F238E27FC236}">
                <a16:creationId xmlns:a16="http://schemas.microsoft.com/office/drawing/2014/main" id="{1532C093-A13F-0227-8037-47DEA53F79D3}"/>
              </a:ext>
            </a:extLst>
          </p:cNvPr>
          <p:cNvSpPr txBox="1"/>
          <p:nvPr/>
        </p:nvSpPr>
        <p:spPr bwMode="auto">
          <a:xfrm>
            <a:off x="3230859"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9</a:t>
            </a:r>
          </a:p>
        </p:txBody>
      </p:sp>
      <p:sp>
        <p:nvSpPr>
          <p:cNvPr id="63" name="TextBox 62">
            <a:extLst>
              <a:ext uri="{FF2B5EF4-FFF2-40B4-BE49-F238E27FC236}">
                <a16:creationId xmlns:a16="http://schemas.microsoft.com/office/drawing/2014/main" id="{E04FC406-1842-DE1F-AFDF-5D8EF953DC94}"/>
              </a:ext>
            </a:extLst>
          </p:cNvPr>
          <p:cNvSpPr txBox="1"/>
          <p:nvPr/>
        </p:nvSpPr>
        <p:spPr bwMode="auto">
          <a:xfrm>
            <a:off x="3475590"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a:t>
            </a:r>
          </a:p>
        </p:txBody>
      </p:sp>
      <p:sp>
        <p:nvSpPr>
          <p:cNvPr id="64" name="TextBox 63">
            <a:extLst>
              <a:ext uri="{FF2B5EF4-FFF2-40B4-BE49-F238E27FC236}">
                <a16:creationId xmlns:a16="http://schemas.microsoft.com/office/drawing/2014/main" id="{6C18664D-9717-9703-354C-B9B1962AC8B8}"/>
              </a:ext>
            </a:extLst>
          </p:cNvPr>
          <p:cNvSpPr txBox="1"/>
          <p:nvPr/>
        </p:nvSpPr>
        <p:spPr bwMode="auto">
          <a:xfrm>
            <a:off x="3756627"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11</a:t>
            </a:r>
          </a:p>
        </p:txBody>
      </p:sp>
      <p:sp>
        <p:nvSpPr>
          <p:cNvPr id="65" name="TextBox 64">
            <a:extLst>
              <a:ext uri="{FF2B5EF4-FFF2-40B4-BE49-F238E27FC236}">
                <a16:creationId xmlns:a16="http://schemas.microsoft.com/office/drawing/2014/main" id="{26F7CD51-B92A-26F1-E424-E482406C6A7B}"/>
              </a:ext>
            </a:extLst>
          </p:cNvPr>
          <p:cNvSpPr txBox="1"/>
          <p:nvPr/>
        </p:nvSpPr>
        <p:spPr bwMode="auto">
          <a:xfrm>
            <a:off x="4036416"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12</a:t>
            </a:r>
          </a:p>
        </p:txBody>
      </p:sp>
      <p:sp>
        <p:nvSpPr>
          <p:cNvPr id="66" name="TextBox 65">
            <a:extLst>
              <a:ext uri="{FF2B5EF4-FFF2-40B4-BE49-F238E27FC236}">
                <a16:creationId xmlns:a16="http://schemas.microsoft.com/office/drawing/2014/main" id="{33B6F2BC-6E64-CE40-D22D-69913A1B1793}"/>
              </a:ext>
            </a:extLst>
          </p:cNvPr>
          <p:cNvSpPr txBox="1"/>
          <p:nvPr/>
        </p:nvSpPr>
        <p:spPr bwMode="auto">
          <a:xfrm>
            <a:off x="4320955"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13</a:t>
            </a:r>
          </a:p>
        </p:txBody>
      </p:sp>
      <p:sp>
        <p:nvSpPr>
          <p:cNvPr id="67" name="TextBox 66">
            <a:extLst>
              <a:ext uri="{FF2B5EF4-FFF2-40B4-BE49-F238E27FC236}">
                <a16:creationId xmlns:a16="http://schemas.microsoft.com/office/drawing/2014/main" id="{6FE189B9-47D2-9B9B-1CEB-F85A52164A5D}"/>
              </a:ext>
            </a:extLst>
          </p:cNvPr>
          <p:cNvSpPr txBox="1"/>
          <p:nvPr/>
        </p:nvSpPr>
        <p:spPr bwMode="auto">
          <a:xfrm>
            <a:off x="4596248"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14</a:t>
            </a:r>
          </a:p>
        </p:txBody>
      </p:sp>
      <p:sp>
        <p:nvSpPr>
          <p:cNvPr id="68" name="TextBox 67">
            <a:extLst>
              <a:ext uri="{FF2B5EF4-FFF2-40B4-BE49-F238E27FC236}">
                <a16:creationId xmlns:a16="http://schemas.microsoft.com/office/drawing/2014/main" id="{3DBE3D69-B0D8-9277-90C3-F8494EF32CC1}"/>
              </a:ext>
            </a:extLst>
          </p:cNvPr>
          <p:cNvSpPr txBox="1"/>
          <p:nvPr/>
        </p:nvSpPr>
        <p:spPr bwMode="auto">
          <a:xfrm>
            <a:off x="4878474"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15</a:t>
            </a:r>
          </a:p>
        </p:txBody>
      </p:sp>
      <p:sp>
        <p:nvSpPr>
          <p:cNvPr id="69" name="TextBox 68">
            <a:extLst>
              <a:ext uri="{FF2B5EF4-FFF2-40B4-BE49-F238E27FC236}">
                <a16:creationId xmlns:a16="http://schemas.microsoft.com/office/drawing/2014/main" id="{95BCE9C0-08A0-A3A6-C72A-7CE1C4B6BB03}"/>
              </a:ext>
            </a:extLst>
          </p:cNvPr>
          <p:cNvSpPr txBox="1"/>
          <p:nvPr/>
        </p:nvSpPr>
        <p:spPr bwMode="auto">
          <a:xfrm>
            <a:off x="5170618"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16</a:t>
            </a:r>
          </a:p>
        </p:txBody>
      </p:sp>
      <p:sp>
        <p:nvSpPr>
          <p:cNvPr id="70" name="TextBox 69">
            <a:extLst>
              <a:ext uri="{FF2B5EF4-FFF2-40B4-BE49-F238E27FC236}">
                <a16:creationId xmlns:a16="http://schemas.microsoft.com/office/drawing/2014/main" id="{4208E0F5-38EB-0E4C-F012-7C38C5F6CEBA}"/>
              </a:ext>
            </a:extLst>
          </p:cNvPr>
          <p:cNvSpPr txBox="1"/>
          <p:nvPr/>
        </p:nvSpPr>
        <p:spPr bwMode="auto">
          <a:xfrm>
            <a:off x="5455151"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17</a:t>
            </a:r>
          </a:p>
        </p:txBody>
      </p:sp>
      <p:sp>
        <p:nvSpPr>
          <p:cNvPr id="71" name="TextBox 70">
            <a:extLst>
              <a:ext uri="{FF2B5EF4-FFF2-40B4-BE49-F238E27FC236}">
                <a16:creationId xmlns:a16="http://schemas.microsoft.com/office/drawing/2014/main" id="{34C6A2E2-1839-05D2-F5A5-39EF6399FD03}"/>
              </a:ext>
            </a:extLst>
          </p:cNvPr>
          <p:cNvSpPr txBox="1"/>
          <p:nvPr/>
        </p:nvSpPr>
        <p:spPr bwMode="auto">
          <a:xfrm>
            <a:off x="5734140"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18</a:t>
            </a:r>
          </a:p>
        </p:txBody>
      </p:sp>
      <p:sp>
        <p:nvSpPr>
          <p:cNvPr id="73" name="TextBox 72">
            <a:extLst>
              <a:ext uri="{FF2B5EF4-FFF2-40B4-BE49-F238E27FC236}">
                <a16:creationId xmlns:a16="http://schemas.microsoft.com/office/drawing/2014/main" id="{019006DE-EA7E-1C5F-6236-9C4A36A84884}"/>
              </a:ext>
            </a:extLst>
          </p:cNvPr>
          <p:cNvSpPr txBox="1"/>
          <p:nvPr/>
        </p:nvSpPr>
        <p:spPr bwMode="auto">
          <a:xfrm>
            <a:off x="44502" y="4813331"/>
            <a:ext cx="21367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No. at risk (number censored)</a:t>
            </a:r>
          </a:p>
        </p:txBody>
      </p:sp>
      <p:sp>
        <p:nvSpPr>
          <p:cNvPr id="74" name="TextBox 73">
            <a:extLst>
              <a:ext uri="{FF2B5EF4-FFF2-40B4-BE49-F238E27FC236}">
                <a16:creationId xmlns:a16="http://schemas.microsoft.com/office/drawing/2014/main" id="{F40D7E09-4643-CAEE-435C-EF9CEF25CAE7}"/>
              </a:ext>
            </a:extLst>
          </p:cNvPr>
          <p:cNvSpPr txBox="1"/>
          <p:nvPr/>
        </p:nvSpPr>
        <p:spPr bwMode="auto">
          <a:xfrm>
            <a:off x="641370" y="4962280"/>
            <a:ext cx="569755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Aft>
                <a:spcPct val="0"/>
              </a:spcAft>
              <a:buClrTx/>
              <a:buFontTx/>
              <a:buNone/>
              <a:tabLst>
                <a:tab pos="271463" algn="l"/>
                <a:tab pos="563563" algn="l"/>
                <a:tab pos="857250" algn="l"/>
                <a:tab pos="1141413" algn="l"/>
                <a:tab pos="1417638" algn="l"/>
                <a:tab pos="1701800" algn="l"/>
                <a:tab pos="1997075" algn="l"/>
                <a:tab pos="2273300" algn="l"/>
                <a:tab pos="2582863" algn="l"/>
                <a:tab pos="2887663" algn="l"/>
                <a:tab pos="3159125" algn="l"/>
                <a:tab pos="3448050" algn="l"/>
                <a:tab pos="3727450" algn="l"/>
                <a:tab pos="4003675" algn="l"/>
                <a:tab pos="4316413" algn="l"/>
                <a:tab pos="4600575" algn="l"/>
                <a:tab pos="4881563" algn="l"/>
                <a:tab pos="5153025" algn="l"/>
              </a:tabLst>
            </a:pPr>
            <a:r>
              <a:rPr lang="en-US" sz="1400" dirty="0">
                <a:solidFill>
                  <a:schemeClr val="bg1"/>
                </a:solidFill>
                <a:latin typeface="Calibri" panose="020F0502020204030204" pitchFamily="34" charset="0"/>
              </a:rPr>
              <a:t>82	79	69	60	58	43	27	21	16	7	3	3	0	..	..	..	..	..	..</a:t>
            </a:r>
          </a:p>
          <a:p>
            <a:pPr algn="l">
              <a:lnSpc>
                <a:spcPct val="100000"/>
              </a:lnSpc>
              <a:spcAft>
                <a:spcPct val="0"/>
              </a:spcAft>
              <a:buClrTx/>
              <a:buFontTx/>
              <a:buNone/>
              <a:tabLst>
                <a:tab pos="271463" algn="l"/>
                <a:tab pos="563563" algn="l"/>
                <a:tab pos="857250" algn="l"/>
                <a:tab pos="1141413" algn="l"/>
                <a:tab pos="1417638" algn="l"/>
                <a:tab pos="1647825" algn="l"/>
                <a:tab pos="1960563" algn="l"/>
                <a:tab pos="2260600" algn="l"/>
                <a:tab pos="2536825" algn="l"/>
                <a:tab pos="2797175" algn="l"/>
                <a:tab pos="3081338" algn="l"/>
                <a:tab pos="3159125" algn="l"/>
                <a:tab pos="3386138" algn="l"/>
                <a:tab pos="3706813" algn="l"/>
                <a:tab pos="4003675" algn="l"/>
                <a:tab pos="4316413" algn="l"/>
                <a:tab pos="4600575" algn="l"/>
                <a:tab pos="4881563" algn="l"/>
                <a:tab pos="5153025" algn="l"/>
              </a:tabLst>
            </a:pPr>
            <a:r>
              <a:rPr lang="en-US" sz="1200" dirty="0">
                <a:solidFill>
                  <a:schemeClr val="bg1"/>
                </a:solidFill>
                <a:latin typeface="Calibri" panose="020F0502020204030204" pitchFamily="34" charset="0"/>
              </a:rPr>
              <a:t>(0)	(0)	(2)	(4)	(4)	(9)	(16)	(18)	(20)	(23)	(26)	(36)	(28)</a:t>
            </a:r>
          </a:p>
        </p:txBody>
      </p:sp>
      <p:sp>
        <p:nvSpPr>
          <p:cNvPr id="75" name="Freeform: Shape 74">
            <a:extLst>
              <a:ext uri="{FF2B5EF4-FFF2-40B4-BE49-F238E27FC236}">
                <a16:creationId xmlns:a16="http://schemas.microsoft.com/office/drawing/2014/main" id="{57EC810C-D289-F598-2869-025C2E2016AD}"/>
              </a:ext>
            </a:extLst>
          </p:cNvPr>
          <p:cNvSpPr/>
          <p:nvPr/>
        </p:nvSpPr>
        <p:spPr bwMode="auto">
          <a:xfrm>
            <a:off x="840981" y="2386117"/>
            <a:ext cx="3163691" cy="2152511"/>
          </a:xfrm>
          <a:custGeom>
            <a:avLst/>
            <a:gdLst>
              <a:gd name="connsiteX0" fmla="*/ 3163691 w 3163691"/>
              <a:gd name="connsiteY0" fmla="*/ 2152511 h 2152511"/>
              <a:gd name="connsiteX1" fmla="*/ 3163691 w 3163691"/>
              <a:gd name="connsiteY1" fmla="*/ 1768730 h 2152511"/>
              <a:gd name="connsiteX2" fmla="*/ 2749874 w 3163691"/>
              <a:gd name="connsiteY2" fmla="*/ 1768730 h 2152511"/>
              <a:gd name="connsiteX3" fmla="*/ 2749874 w 3163691"/>
              <a:gd name="connsiteY3" fmla="*/ 1705322 h 2152511"/>
              <a:gd name="connsiteX4" fmla="*/ 2402803 w 3163691"/>
              <a:gd name="connsiteY4" fmla="*/ 1705322 h 2152511"/>
              <a:gd name="connsiteX5" fmla="*/ 2402803 w 3163691"/>
              <a:gd name="connsiteY5" fmla="*/ 1645252 h 2152511"/>
              <a:gd name="connsiteX6" fmla="*/ 2369431 w 3163691"/>
              <a:gd name="connsiteY6" fmla="*/ 1645252 h 2152511"/>
              <a:gd name="connsiteX7" fmla="*/ 2369431 w 3163691"/>
              <a:gd name="connsiteY7" fmla="*/ 1601868 h 2152511"/>
              <a:gd name="connsiteX8" fmla="*/ 2356082 w 3163691"/>
              <a:gd name="connsiteY8" fmla="*/ 1601868 h 2152511"/>
              <a:gd name="connsiteX9" fmla="*/ 2356082 w 3163691"/>
              <a:gd name="connsiteY9" fmla="*/ 1578508 h 2152511"/>
              <a:gd name="connsiteX10" fmla="*/ 2346070 w 3163691"/>
              <a:gd name="connsiteY10" fmla="*/ 1578508 h 2152511"/>
              <a:gd name="connsiteX11" fmla="*/ 2346070 w 3163691"/>
              <a:gd name="connsiteY11" fmla="*/ 1541798 h 2152511"/>
              <a:gd name="connsiteX12" fmla="*/ 2326047 w 3163691"/>
              <a:gd name="connsiteY12" fmla="*/ 1541798 h 2152511"/>
              <a:gd name="connsiteX13" fmla="*/ 2326047 w 3163691"/>
              <a:gd name="connsiteY13" fmla="*/ 1455030 h 2152511"/>
              <a:gd name="connsiteX14" fmla="*/ 2312698 w 3163691"/>
              <a:gd name="connsiteY14" fmla="*/ 1455030 h 2152511"/>
              <a:gd name="connsiteX15" fmla="*/ 2312698 w 3163691"/>
              <a:gd name="connsiteY15" fmla="*/ 1411647 h 2152511"/>
              <a:gd name="connsiteX16" fmla="*/ 2155848 w 3163691"/>
              <a:gd name="connsiteY16" fmla="*/ 1411647 h 2152511"/>
              <a:gd name="connsiteX17" fmla="*/ 2155848 w 3163691"/>
              <a:gd name="connsiteY17" fmla="*/ 1371600 h 2152511"/>
              <a:gd name="connsiteX18" fmla="*/ 2079092 w 3163691"/>
              <a:gd name="connsiteY18" fmla="*/ 1371600 h 2152511"/>
              <a:gd name="connsiteX19" fmla="*/ 2079092 w 3163691"/>
              <a:gd name="connsiteY19" fmla="*/ 1328216 h 2152511"/>
              <a:gd name="connsiteX20" fmla="*/ 1975638 w 3163691"/>
              <a:gd name="connsiteY20" fmla="*/ 1328216 h 2152511"/>
              <a:gd name="connsiteX21" fmla="*/ 1975638 w 3163691"/>
              <a:gd name="connsiteY21" fmla="*/ 1278157 h 2152511"/>
              <a:gd name="connsiteX22" fmla="*/ 1962289 w 3163691"/>
              <a:gd name="connsiteY22" fmla="*/ 1278157 h 2152511"/>
              <a:gd name="connsiteX23" fmla="*/ 1962289 w 3163691"/>
              <a:gd name="connsiteY23" fmla="*/ 1211413 h 2152511"/>
              <a:gd name="connsiteX24" fmla="*/ 1938928 w 3163691"/>
              <a:gd name="connsiteY24" fmla="*/ 1211413 h 2152511"/>
              <a:gd name="connsiteX25" fmla="*/ 1938928 w 3163691"/>
              <a:gd name="connsiteY25" fmla="*/ 1164692 h 2152511"/>
              <a:gd name="connsiteX26" fmla="*/ 1922242 w 3163691"/>
              <a:gd name="connsiteY26" fmla="*/ 1164692 h 2152511"/>
              <a:gd name="connsiteX27" fmla="*/ 1922242 w 3163691"/>
              <a:gd name="connsiteY27" fmla="*/ 1137994 h 2152511"/>
              <a:gd name="connsiteX28" fmla="*/ 1658601 w 3163691"/>
              <a:gd name="connsiteY28" fmla="*/ 1137994 h 2152511"/>
              <a:gd name="connsiteX29" fmla="*/ 1658601 w 3163691"/>
              <a:gd name="connsiteY29" fmla="*/ 1094610 h 2152511"/>
              <a:gd name="connsiteX30" fmla="*/ 1628566 w 3163691"/>
              <a:gd name="connsiteY30" fmla="*/ 1094610 h 2152511"/>
              <a:gd name="connsiteX31" fmla="*/ 1628566 w 3163691"/>
              <a:gd name="connsiteY31" fmla="*/ 1054563 h 2152511"/>
              <a:gd name="connsiteX32" fmla="*/ 1608543 w 3163691"/>
              <a:gd name="connsiteY32" fmla="*/ 1054563 h 2152511"/>
              <a:gd name="connsiteX33" fmla="*/ 1608543 w 3163691"/>
              <a:gd name="connsiteY33" fmla="*/ 1017854 h 2152511"/>
              <a:gd name="connsiteX34" fmla="*/ 1595194 w 3163691"/>
              <a:gd name="connsiteY34" fmla="*/ 1017854 h 2152511"/>
              <a:gd name="connsiteX35" fmla="*/ 1595194 w 3163691"/>
              <a:gd name="connsiteY35" fmla="*/ 987819 h 2152511"/>
              <a:gd name="connsiteX36" fmla="*/ 1551810 w 3163691"/>
              <a:gd name="connsiteY36" fmla="*/ 987819 h 2152511"/>
              <a:gd name="connsiteX37" fmla="*/ 1551810 w 3163691"/>
              <a:gd name="connsiteY37" fmla="*/ 914400 h 2152511"/>
              <a:gd name="connsiteX38" fmla="*/ 1538461 w 3163691"/>
              <a:gd name="connsiteY38" fmla="*/ 914400 h 2152511"/>
              <a:gd name="connsiteX39" fmla="*/ 1538461 w 3163691"/>
              <a:gd name="connsiteY39" fmla="*/ 884365 h 2152511"/>
              <a:gd name="connsiteX40" fmla="*/ 1525112 w 3163691"/>
              <a:gd name="connsiteY40" fmla="*/ 884365 h 2152511"/>
              <a:gd name="connsiteX41" fmla="*/ 1525112 w 3163691"/>
              <a:gd name="connsiteY41" fmla="*/ 861004 h 2152511"/>
              <a:gd name="connsiteX42" fmla="*/ 1501752 w 3163691"/>
              <a:gd name="connsiteY42" fmla="*/ 861004 h 2152511"/>
              <a:gd name="connsiteX43" fmla="*/ 1501752 w 3163691"/>
              <a:gd name="connsiteY43" fmla="*/ 830969 h 2152511"/>
              <a:gd name="connsiteX44" fmla="*/ 1284832 w 3163691"/>
              <a:gd name="connsiteY44" fmla="*/ 830969 h 2152511"/>
              <a:gd name="connsiteX45" fmla="*/ 1284832 w 3163691"/>
              <a:gd name="connsiteY45" fmla="*/ 800934 h 2152511"/>
              <a:gd name="connsiteX46" fmla="*/ 1261472 w 3163691"/>
              <a:gd name="connsiteY46" fmla="*/ 800934 h 2152511"/>
              <a:gd name="connsiteX47" fmla="*/ 1261472 w 3163691"/>
              <a:gd name="connsiteY47" fmla="*/ 770899 h 2152511"/>
              <a:gd name="connsiteX48" fmla="*/ 1238111 w 3163691"/>
              <a:gd name="connsiteY48" fmla="*/ 770899 h 2152511"/>
              <a:gd name="connsiteX49" fmla="*/ 1238111 w 3163691"/>
              <a:gd name="connsiteY49" fmla="*/ 704155 h 2152511"/>
              <a:gd name="connsiteX50" fmla="*/ 1214750 w 3163691"/>
              <a:gd name="connsiteY50" fmla="*/ 704155 h 2152511"/>
              <a:gd name="connsiteX51" fmla="*/ 1214750 w 3163691"/>
              <a:gd name="connsiteY51" fmla="*/ 657433 h 2152511"/>
              <a:gd name="connsiteX52" fmla="*/ 1188053 w 3163691"/>
              <a:gd name="connsiteY52" fmla="*/ 657433 h 2152511"/>
              <a:gd name="connsiteX53" fmla="*/ 1188053 w 3163691"/>
              <a:gd name="connsiteY53" fmla="*/ 594026 h 2152511"/>
              <a:gd name="connsiteX54" fmla="*/ 1168029 w 3163691"/>
              <a:gd name="connsiteY54" fmla="*/ 594026 h 2152511"/>
              <a:gd name="connsiteX55" fmla="*/ 1168029 w 3163691"/>
              <a:gd name="connsiteY55" fmla="*/ 550642 h 2152511"/>
              <a:gd name="connsiteX56" fmla="*/ 1154680 w 3163691"/>
              <a:gd name="connsiteY56" fmla="*/ 550642 h 2152511"/>
              <a:gd name="connsiteX57" fmla="*/ 1154680 w 3163691"/>
              <a:gd name="connsiteY57" fmla="*/ 533956 h 2152511"/>
              <a:gd name="connsiteX58" fmla="*/ 1094610 w 3163691"/>
              <a:gd name="connsiteY58" fmla="*/ 533956 h 2152511"/>
              <a:gd name="connsiteX59" fmla="*/ 1094610 w 3163691"/>
              <a:gd name="connsiteY59" fmla="*/ 507258 h 2152511"/>
              <a:gd name="connsiteX60" fmla="*/ 901051 w 3163691"/>
              <a:gd name="connsiteY60" fmla="*/ 507258 h 2152511"/>
              <a:gd name="connsiteX61" fmla="*/ 901051 w 3163691"/>
              <a:gd name="connsiteY61" fmla="*/ 473886 h 2152511"/>
              <a:gd name="connsiteX62" fmla="*/ 814283 w 3163691"/>
              <a:gd name="connsiteY62" fmla="*/ 473886 h 2152511"/>
              <a:gd name="connsiteX63" fmla="*/ 814283 w 3163691"/>
              <a:gd name="connsiteY63" fmla="*/ 393792 h 2152511"/>
              <a:gd name="connsiteX64" fmla="*/ 784248 w 3163691"/>
              <a:gd name="connsiteY64" fmla="*/ 393792 h 2152511"/>
              <a:gd name="connsiteX65" fmla="*/ 784248 w 3163691"/>
              <a:gd name="connsiteY65" fmla="*/ 373769 h 2152511"/>
              <a:gd name="connsiteX66" fmla="*/ 750876 w 3163691"/>
              <a:gd name="connsiteY66" fmla="*/ 373769 h 2152511"/>
              <a:gd name="connsiteX67" fmla="*/ 750876 w 3163691"/>
              <a:gd name="connsiteY67" fmla="*/ 337060 h 2152511"/>
              <a:gd name="connsiteX68" fmla="*/ 714166 w 3163691"/>
              <a:gd name="connsiteY68" fmla="*/ 337060 h 2152511"/>
              <a:gd name="connsiteX69" fmla="*/ 714166 w 3163691"/>
              <a:gd name="connsiteY69" fmla="*/ 310362 h 2152511"/>
              <a:gd name="connsiteX70" fmla="*/ 670783 w 3163691"/>
              <a:gd name="connsiteY70" fmla="*/ 310362 h 2152511"/>
              <a:gd name="connsiteX71" fmla="*/ 670783 w 3163691"/>
              <a:gd name="connsiteY71" fmla="*/ 287001 h 2152511"/>
              <a:gd name="connsiteX72" fmla="*/ 440514 w 3163691"/>
              <a:gd name="connsiteY72" fmla="*/ 287001 h 2152511"/>
              <a:gd name="connsiteX73" fmla="*/ 440514 w 3163691"/>
              <a:gd name="connsiteY73" fmla="*/ 260303 h 2152511"/>
              <a:gd name="connsiteX74" fmla="*/ 430502 w 3163691"/>
              <a:gd name="connsiteY74" fmla="*/ 260303 h 2152511"/>
              <a:gd name="connsiteX75" fmla="*/ 430502 w 3163691"/>
              <a:gd name="connsiteY75" fmla="*/ 230268 h 2152511"/>
              <a:gd name="connsiteX76" fmla="*/ 400467 w 3163691"/>
              <a:gd name="connsiteY76" fmla="*/ 230268 h 2152511"/>
              <a:gd name="connsiteX77" fmla="*/ 400467 w 3163691"/>
              <a:gd name="connsiteY77" fmla="*/ 180210 h 2152511"/>
              <a:gd name="connsiteX78" fmla="*/ 387118 w 3163691"/>
              <a:gd name="connsiteY78" fmla="*/ 180210 h 2152511"/>
              <a:gd name="connsiteX79" fmla="*/ 387118 w 3163691"/>
              <a:gd name="connsiteY79" fmla="*/ 153512 h 2152511"/>
              <a:gd name="connsiteX80" fmla="*/ 377107 w 3163691"/>
              <a:gd name="connsiteY80" fmla="*/ 153512 h 2152511"/>
              <a:gd name="connsiteX81" fmla="*/ 377107 w 3163691"/>
              <a:gd name="connsiteY81" fmla="*/ 133489 h 2152511"/>
              <a:gd name="connsiteX82" fmla="*/ 367095 w 3163691"/>
              <a:gd name="connsiteY82" fmla="*/ 133489 h 2152511"/>
              <a:gd name="connsiteX83" fmla="*/ 367095 w 3163691"/>
              <a:gd name="connsiteY83" fmla="*/ 103454 h 2152511"/>
              <a:gd name="connsiteX84" fmla="*/ 330385 w 3163691"/>
              <a:gd name="connsiteY84" fmla="*/ 103454 h 2152511"/>
              <a:gd name="connsiteX85" fmla="*/ 330385 w 3163691"/>
              <a:gd name="connsiteY85" fmla="*/ 76756 h 2152511"/>
              <a:gd name="connsiteX86" fmla="*/ 213583 w 3163691"/>
              <a:gd name="connsiteY86" fmla="*/ 76756 h 2152511"/>
              <a:gd name="connsiteX87" fmla="*/ 213583 w 3163691"/>
              <a:gd name="connsiteY87" fmla="*/ 50058 h 2152511"/>
              <a:gd name="connsiteX88" fmla="*/ 186885 w 3163691"/>
              <a:gd name="connsiteY88" fmla="*/ 50058 h 2152511"/>
              <a:gd name="connsiteX89" fmla="*/ 186885 w 3163691"/>
              <a:gd name="connsiteY89" fmla="*/ 23360 h 2152511"/>
              <a:gd name="connsiteX90" fmla="*/ 133489 w 3163691"/>
              <a:gd name="connsiteY90" fmla="*/ 23360 h 2152511"/>
              <a:gd name="connsiteX91" fmla="*/ 133489 w 3163691"/>
              <a:gd name="connsiteY91" fmla="*/ 0 h 2152511"/>
              <a:gd name="connsiteX92" fmla="*/ 0 w 3163691"/>
              <a:gd name="connsiteY92" fmla="*/ 0 h 215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163691" h="2152511">
                <a:moveTo>
                  <a:pt x="3163691" y="2152511"/>
                </a:moveTo>
                <a:lnTo>
                  <a:pt x="3163691" y="1768730"/>
                </a:lnTo>
                <a:lnTo>
                  <a:pt x="2749874" y="1768730"/>
                </a:lnTo>
                <a:lnTo>
                  <a:pt x="2749874" y="1705322"/>
                </a:lnTo>
                <a:lnTo>
                  <a:pt x="2402803" y="1705322"/>
                </a:lnTo>
                <a:lnTo>
                  <a:pt x="2402803" y="1645252"/>
                </a:lnTo>
                <a:lnTo>
                  <a:pt x="2369431" y="1645252"/>
                </a:lnTo>
                <a:lnTo>
                  <a:pt x="2369431" y="1601868"/>
                </a:lnTo>
                <a:lnTo>
                  <a:pt x="2356082" y="1601868"/>
                </a:lnTo>
                <a:lnTo>
                  <a:pt x="2356082" y="1578508"/>
                </a:lnTo>
                <a:lnTo>
                  <a:pt x="2346070" y="1578508"/>
                </a:lnTo>
                <a:lnTo>
                  <a:pt x="2346070" y="1541798"/>
                </a:lnTo>
                <a:lnTo>
                  <a:pt x="2326047" y="1541798"/>
                </a:lnTo>
                <a:lnTo>
                  <a:pt x="2326047" y="1455030"/>
                </a:lnTo>
                <a:lnTo>
                  <a:pt x="2312698" y="1455030"/>
                </a:lnTo>
                <a:lnTo>
                  <a:pt x="2312698" y="1411647"/>
                </a:lnTo>
                <a:lnTo>
                  <a:pt x="2155848" y="1411647"/>
                </a:lnTo>
                <a:lnTo>
                  <a:pt x="2155848" y="1371600"/>
                </a:lnTo>
                <a:lnTo>
                  <a:pt x="2079092" y="1371600"/>
                </a:lnTo>
                <a:lnTo>
                  <a:pt x="2079092" y="1328216"/>
                </a:lnTo>
                <a:lnTo>
                  <a:pt x="1975638" y="1328216"/>
                </a:lnTo>
                <a:lnTo>
                  <a:pt x="1975638" y="1278157"/>
                </a:lnTo>
                <a:lnTo>
                  <a:pt x="1962289" y="1278157"/>
                </a:lnTo>
                <a:lnTo>
                  <a:pt x="1962289" y="1211413"/>
                </a:lnTo>
                <a:lnTo>
                  <a:pt x="1938928" y="1211413"/>
                </a:lnTo>
                <a:lnTo>
                  <a:pt x="1938928" y="1164692"/>
                </a:lnTo>
                <a:lnTo>
                  <a:pt x="1922242" y="1164692"/>
                </a:lnTo>
                <a:lnTo>
                  <a:pt x="1922242" y="1137994"/>
                </a:lnTo>
                <a:lnTo>
                  <a:pt x="1658601" y="1137994"/>
                </a:lnTo>
                <a:lnTo>
                  <a:pt x="1658601" y="1094610"/>
                </a:lnTo>
                <a:lnTo>
                  <a:pt x="1628566" y="1094610"/>
                </a:lnTo>
                <a:lnTo>
                  <a:pt x="1628566" y="1054563"/>
                </a:lnTo>
                <a:lnTo>
                  <a:pt x="1608543" y="1054563"/>
                </a:lnTo>
                <a:lnTo>
                  <a:pt x="1608543" y="1017854"/>
                </a:lnTo>
                <a:lnTo>
                  <a:pt x="1595194" y="1017854"/>
                </a:lnTo>
                <a:lnTo>
                  <a:pt x="1595194" y="987819"/>
                </a:lnTo>
                <a:lnTo>
                  <a:pt x="1551810" y="987819"/>
                </a:lnTo>
                <a:lnTo>
                  <a:pt x="1551810" y="914400"/>
                </a:lnTo>
                <a:lnTo>
                  <a:pt x="1538461" y="914400"/>
                </a:lnTo>
                <a:lnTo>
                  <a:pt x="1538461" y="884365"/>
                </a:lnTo>
                <a:lnTo>
                  <a:pt x="1525112" y="884365"/>
                </a:lnTo>
                <a:lnTo>
                  <a:pt x="1525112" y="861004"/>
                </a:lnTo>
                <a:lnTo>
                  <a:pt x="1501752" y="861004"/>
                </a:lnTo>
                <a:lnTo>
                  <a:pt x="1501752" y="830969"/>
                </a:lnTo>
                <a:lnTo>
                  <a:pt x="1284832" y="830969"/>
                </a:lnTo>
                <a:lnTo>
                  <a:pt x="1284832" y="800934"/>
                </a:lnTo>
                <a:lnTo>
                  <a:pt x="1261472" y="800934"/>
                </a:lnTo>
                <a:lnTo>
                  <a:pt x="1261472" y="770899"/>
                </a:lnTo>
                <a:lnTo>
                  <a:pt x="1238111" y="770899"/>
                </a:lnTo>
                <a:lnTo>
                  <a:pt x="1238111" y="704155"/>
                </a:lnTo>
                <a:lnTo>
                  <a:pt x="1214750" y="704155"/>
                </a:lnTo>
                <a:lnTo>
                  <a:pt x="1214750" y="657433"/>
                </a:lnTo>
                <a:lnTo>
                  <a:pt x="1188053" y="657433"/>
                </a:lnTo>
                <a:lnTo>
                  <a:pt x="1188053" y="594026"/>
                </a:lnTo>
                <a:lnTo>
                  <a:pt x="1168029" y="594026"/>
                </a:lnTo>
                <a:lnTo>
                  <a:pt x="1168029" y="550642"/>
                </a:lnTo>
                <a:lnTo>
                  <a:pt x="1154680" y="550642"/>
                </a:lnTo>
                <a:lnTo>
                  <a:pt x="1154680" y="533956"/>
                </a:lnTo>
                <a:lnTo>
                  <a:pt x="1094610" y="533956"/>
                </a:lnTo>
                <a:lnTo>
                  <a:pt x="1094610" y="507258"/>
                </a:lnTo>
                <a:lnTo>
                  <a:pt x="901051" y="507258"/>
                </a:lnTo>
                <a:lnTo>
                  <a:pt x="901051" y="473886"/>
                </a:lnTo>
                <a:lnTo>
                  <a:pt x="814283" y="473886"/>
                </a:lnTo>
                <a:lnTo>
                  <a:pt x="814283" y="393792"/>
                </a:lnTo>
                <a:lnTo>
                  <a:pt x="784248" y="393792"/>
                </a:lnTo>
                <a:lnTo>
                  <a:pt x="784248" y="373769"/>
                </a:lnTo>
                <a:lnTo>
                  <a:pt x="750876" y="373769"/>
                </a:lnTo>
                <a:lnTo>
                  <a:pt x="750876" y="337060"/>
                </a:lnTo>
                <a:lnTo>
                  <a:pt x="714166" y="337060"/>
                </a:lnTo>
                <a:lnTo>
                  <a:pt x="714166" y="310362"/>
                </a:lnTo>
                <a:lnTo>
                  <a:pt x="670783" y="310362"/>
                </a:lnTo>
                <a:lnTo>
                  <a:pt x="670783" y="287001"/>
                </a:lnTo>
                <a:lnTo>
                  <a:pt x="440514" y="287001"/>
                </a:lnTo>
                <a:lnTo>
                  <a:pt x="440514" y="260303"/>
                </a:lnTo>
                <a:lnTo>
                  <a:pt x="430502" y="260303"/>
                </a:lnTo>
                <a:lnTo>
                  <a:pt x="430502" y="230268"/>
                </a:lnTo>
                <a:lnTo>
                  <a:pt x="400467" y="230268"/>
                </a:lnTo>
                <a:lnTo>
                  <a:pt x="400467" y="180210"/>
                </a:lnTo>
                <a:lnTo>
                  <a:pt x="387118" y="180210"/>
                </a:lnTo>
                <a:lnTo>
                  <a:pt x="387118" y="153512"/>
                </a:lnTo>
                <a:lnTo>
                  <a:pt x="377107" y="153512"/>
                </a:lnTo>
                <a:lnTo>
                  <a:pt x="377107" y="133489"/>
                </a:lnTo>
                <a:lnTo>
                  <a:pt x="367095" y="133489"/>
                </a:lnTo>
                <a:lnTo>
                  <a:pt x="367095" y="103454"/>
                </a:lnTo>
                <a:lnTo>
                  <a:pt x="330385" y="103454"/>
                </a:lnTo>
                <a:lnTo>
                  <a:pt x="330385" y="76756"/>
                </a:lnTo>
                <a:lnTo>
                  <a:pt x="213583" y="76756"/>
                </a:lnTo>
                <a:lnTo>
                  <a:pt x="213583" y="50058"/>
                </a:lnTo>
                <a:lnTo>
                  <a:pt x="186885" y="50058"/>
                </a:lnTo>
                <a:lnTo>
                  <a:pt x="186885" y="23360"/>
                </a:lnTo>
                <a:lnTo>
                  <a:pt x="133489" y="23360"/>
                </a:lnTo>
                <a:lnTo>
                  <a:pt x="133489" y="0"/>
                </a:lnTo>
                <a:lnTo>
                  <a:pt x="0" y="0"/>
                </a:lnTo>
              </a:path>
            </a:pathLst>
          </a:custGeom>
          <a:noFill/>
          <a:ln w="28575">
            <a:solidFill>
              <a:schemeClr val="accent2"/>
            </a:solidFill>
            <a:miter lim="800000"/>
            <a:headEnd/>
            <a:tailEnd/>
          </a:ln>
        </p:spPr>
        <p:txBody>
          <a:bodyPr rtlCol="0" anchor="ctr"/>
          <a:lstStyle/>
          <a:p>
            <a:pPr algn="ctr"/>
            <a:endParaRPr lang="en-US" dirty="0"/>
          </a:p>
        </p:txBody>
      </p:sp>
      <p:sp>
        <p:nvSpPr>
          <p:cNvPr id="13" name="Freeform: Shape 12">
            <a:extLst>
              <a:ext uri="{FF2B5EF4-FFF2-40B4-BE49-F238E27FC236}">
                <a16:creationId xmlns:a16="http://schemas.microsoft.com/office/drawing/2014/main" id="{BBA52E83-A6C6-239E-AB45-229ADB9AD401}"/>
              </a:ext>
            </a:extLst>
          </p:cNvPr>
          <p:cNvSpPr/>
          <p:nvPr/>
        </p:nvSpPr>
        <p:spPr bwMode="auto">
          <a:xfrm>
            <a:off x="829332" y="2358501"/>
            <a:ext cx="5106955" cy="2176177"/>
          </a:xfrm>
          <a:custGeom>
            <a:avLst/>
            <a:gdLst>
              <a:gd name="connsiteX0" fmla="*/ 0 w 5106955"/>
              <a:gd name="connsiteY0" fmla="*/ 0 h 2158482"/>
              <a:gd name="connsiteX1" fmla="*/ 0 w 5106955"/>
              <a:gd name="connsiteY1" fmla="*/ 2158482 h 2158482"/>
              <a:gd name="connsiteX2" fmla="*/ 5106955 w 5106955"/>
              <a:gd name="connsiteY2" fmla="*/ 2158482 h 2158482"/>
            </a:gdLst>
            <a:ahLst/>
            <a:cxnLst>
              <a:cxn ang="0">
                <a:pos x="connsiteX0" y="connsiteY0"/>
              </a:cxn>
              <a:cxn ang="0">
                <a:pos x="connsiteX1" y="connsiteY1"/>
              </a:cxn>
              <a:cxn ang="0">
                <a:pos x="connsiteX2" y="connsiteY2"/>
              </a:cxn>
            </a:cxnLst>
            <a:rect l="l" t="t" r="r" b="b"/>
            <a:pathLst>
              <a:path w="5106955" h="2158482">
                <a:moveTo>
                  <a:pt x="0" y="0"/>
                </a:moveTo>
                <a:lnTo>
                  <a:pt x="0" y="2158482"/>
                </a:lnTo>
                <a:lnTo>
                  <a:pt x="5106955" y="2158482"/>
                </a:lnTo>
              </a:path>
            </a:pathLst>
          </a:custGeom>
          <a:noFill/>
          <a:ln w="28575">
            <a:solidFill>
              <a:schemeClr val="bg1"/>
            </a:solidFill>
            <a:miter lim="800000"/>
            <a:headEnd/>
            <a:tailEnd/>
          </a:ln>
        </p:spPr>
        <p:txBody>
          <a:bodyPr rtlCol="0" anchor="ctr"/>
          <a:lstStyle/>
          <a:p>
            <a:pPr algn="ctr"/>
            <a:endParaRPr lang="en-US" dirty="0"/>
          </a:p>
        </p:txBody>
      </p:sp>
      <p:grpSp>
        <p:nvGrpSpPr>
          <p:cNvPr id="158" name="Group 157">
            <a:extLst>
              <a:ext uri="{FF2B5EF4-FFF2-40B4-BE49-F238E27FC236}">
                <a16:creationId xmlns:a16="http://schemas.microsoft.com/office/drawing/2014/main" id="{87249E39-8541-9D28-1839-9B2C349A3DE1}"/>
              </a:ext>
            </a:extLst>
          </p:cNvPr>
          <p:cNvGrpSpPr/>
          <p:nvPr/>
        </p:nvGrpSpPr>
        <p:grpSpPr>
          <a:xfrm>
            <a:off x="6750995" y="2271716"/>
            <a:ext cx="87549" cy="2269660"/>
            <a:chOff x="6624883" y="2271716"/>
            <a:chExt cx="213662" cy="2269660"/>
          </a:xfrm>
        </p:grpSpPr>
        <p:cxnSp>
          <p:nvCxnSpPr>
            <p:cNvPr id="151" name="Straight Connector 150">
              <a:extLst>
                <a:ext uri="{FF2B5EF4-FFF2-40B4-BE49-F238E27FC236}">
                  <a16:creationId xmlns:a16="http://schemas.microsoft.com/office/drawing/2014/main" id="{7D4F9690-F254-1330-83DF-E89AF57B8A68}"/>
                </a:ext>
              </a:extLst>
            </p:cNvPr>
            <p:cNvCxnSpPr>
              <a:cxnSpLocks/>
            </p:cNvCxnSpPr>
            <p:nvPr/>
          </p:nvCxnSpPr>
          <p:spPr bwMode="auto">
            <a:xfrm>
              <a:off x="6624883" y="2271716"/>
              <a:ext cx="213662" cy="0"/>
            </a:xfrm>
            <a:prstGeom prst="line">
              <a:avLst/>
            </a:prstGeom>
            <a:noFill/>
            <a:ln w="28575" cap="flat" cmpd="sng" algn="ctr">
              <a:solidFill>
                <a:schemeClr val="bg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6D5D9ACB-03E5-53E5-3D7E-9EF7E91D671D}"/>
                </a:ext>
              </a:extLst>
            </p:cNvPr>
            <p:cNvCxnSpPr>
              <a:cxnSpLocks/>
            </p:cNvCxnSpPr>
            <p:nvPr/>
          </p:nvCxnSpPr>
          <p:spPr bwMode="auto">
            <a:xfrm>
              <a:off x="6624883" y="2725648"/>
              <a:ext cx="213662" cy="0"/>
            </a:xfrm>
            <a:prstGeom prst="line">
              <a:avLst/>
            </a:prstGeom>
            <a:noFill/>
            <a:ln w="28575" cap="flat" cmpd="sng" algn="ctr">
              <a:solidFill>
                <a:schemeClr val="bg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4B73948A-0706-9CEB-A32D-AE80FDE6D99C}"/>
                </a:ext>
              </a:extLst>
            </p:cNvPr>
            <p:cNvCxnSpPr>
              <a:cxnSpLocks/>
            </p:cNvCxnSpPr>
            <p:nvPr/>
          </p:nvCxnSpPr>
          <p:spPr bwMode="auto">
            <a:xfrm>
              <a:off x="6624883" y="3179580"/>
              <a:ext cx="213662" cy="0"/>
            </a:xfrm>
            <a:prstGeom prst="line">
              <a:avLst/>
            </a:prstGeom>
            <a:noFill/>
            <a:ln w="28575" cap="flat" cmpd="sng" algn="ctr">
              <a:solidFill>
                <a:schemeClr val="bg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1145B448-CA1E-4908-B6F8-B88C2277999E}"/>
                </a:ext>
              </a:extLst>
            </p:cNvPr>
            <p:cNvCxnSpPr>
              <a:cxnSpLocks/>
            </p:cNvCxnSpPr>
            <p:nvPr/>
          </p:nvCxnSpPr>
          <p:spPr bwMode="auto">
            <a:xfrm>
              <a:off x="6624883" y="3633512"/>
              <a:ext cx="213662" cy="0"/>
            </a:xfrm>
            <a:prstGeom prst="line">
              <a:avLst/>
            </a:prstGeom>
            <a:noFill/>
            <a:ln w="28575" cap="flat" cmpd="sng" algn="ctr">
              <a:solidFill>
                <a:schemeClr val="bg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8491C6D6-E5AC-D8AC-2EF9-7F14AAF9B052}"/>
                </a:ext>
              </a:extLst>
            </p:cNvPr>
            <p:cNvCxnSpPr>
              <a:cxnSpLocks/>
            </p:cNvCxnSpPr>
            <p:nvPr/>
          </p:nvCxnSpPr>
          <p:spPr bwMode="auto">
            <a:xfrm>
              <a:off x="6624883" y="4087444"/>
              <a:ext cx="213662" cy="0"/>
            </a:xfrm>
            <a:prstGeom prst="line">
              <a:avLst/>
            </a:prstGeom>
            <a:noFill/>
            <a:ln w="28575" cap="flat" cmpd="sng" algn="ctr">
              <a:solidFill>
                <a:schemeClr val="bg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F2316501-8748-1DAD-D9C0-9CDA6C9EEC49}"/>
                </a:ext>
              </a:extLst>
            </p:cNvPr>
            <p:cNvCxnSpPr>
              <a:cxnSpLocks/>
            </p:cNvCxnSpPr>
            <p:nvPr/>
          </p:nvCxnSpPr>
          <p:spPr bwMode="auto">
            <a:xfrm>
              <a:off x="6624883" y="4541376"/>
              <a:ext cx="213662" cy="0"/>
            </a:xfrm>
            <a:prstGeom prst="line">
              <a:avLst/>
            </a:prstGeom>
            <a:noFill/>
            <a:ln w="28575" cap="flat" cmpd="sng" algn="ctr">
              <a:solidFill>
                <a:schemeClr val="bg1"/>
              </a:solidFill>
              <a:prstDash val="solid"/>
              <a:round/>
              <a:headEnd type="none" w="med" len="med"/>
              <a:tailEnd type="none" w="med" len="med"/>
            </a:ln>
            <a:effectLst/>
          </p:spPr>
        </p:cxnSp>
      </p:grpSp>
      <p:grpSp>
        <p:nvGrpSpPr>
          <p:cNvPr id="182" name="Group 181">
            <a:extLst>
              <a:ext uri="{FF2B5EF4-FFF2-40B4-BE49-F238E27FC236}">
                <a16:creationId xmlns:a16="http://schemas.microsoft.com/office/drawing/2014/main" id="{399F4498-BA0E-00C1-47B1-F14677215DDC}"/>
              </a:ext>
            </a:extLst>
          </p:cNvPr>
          <p:cNvGrpSpPr/>
          <p:nvPr/>
        </p:nvGrpSpPr>
        <p:grpSpPr>
          <a:xfrm>
            <a:off x="6833681" y="4551323"/>
            <a:ext cx="5135394" cy="74179"/>
            <a:chOff x="6833681" y="4551323"/>
            <a:chExt cx="5135394" cy="262008"/>
          </a:xfrm>
        </p:grpSpPr>
        <p:cxnSp>
          <p:nvCxnSpPr>
            <p:cNvPr id="160" name="Straight Connector 159">
              <a:extLst>
                <a:ext uri="{FF2B5EF4-FFF2-40B4-BE49-F238E27FC236}">
                  <a16:creationId xmlns:a16="http://schemas.microsoft.com/office/drawing/2014/main" id="{A1367F47-EDAB-A40E-7552-4731D6F41BC8}"/>
                </a:ext>
              </a:extLst>
            </p:cNvPr>
            <p:cNvCxnSpPr>
              <a:cxnSpLocks/>
            </p:cNvCxnSpPr>
            <p:nvPr/>
          </p:nvCxnSpPr>
          <p:spPr bwMode="auto">
            <a:xfrm>
              <a:off x="68336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971DFB79-FEAC-72E1-0A87-43C4DBCC2A19}"/>
                </a:ext>
              </a:extLst>
            </p:cNvPr>
            <p:cNvCxnSpPr>
              <a:cxnSpLocks/>
            </p:cNvCxnSpPr>
            <p:nvPr/>
          </p:nvCxnSpPr>
          <p:spPr bwMode="auto">
            <a:xfrm>
              <a:off x="71189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DF18E475-CEE8-D230-F053-99460C9710B1}"/>
                </a:ext>
              </a:extLst>
            </p:cNvPr>
            <p:cNvCxnSpPr>
              <a:cxnSpLocks/>
            </p:cNvCxnSpPr>
            <p:nvPr/>
          </p:nvCxnSpPr>
          <p:spPr bwMode="auto">
            <a:xfrm>
              <a:off x="74042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5D0E652-9465-7050-22DC-C7D61BC219DE}"/>
                </a:ext>
              </a:extLst>
            </p:cNvPr>
            <p:cNvCxnSpPr>
              <a:cxnSpLocks/>
            </p:cNvCxnSpPr>
            <p:nvPr/>
          </p:nvCxnSpPr>
          <p:spPr bwMode="auto">
            <a:xfrm>
              <a:off x="76895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3826ACD0-B1FD-CA05-86BF-3A906F1754ED}"/>
                </a:ext>
              </a:extLst>
            </p:cNvPr>
            <p:cNvCxnSpPr>
              <a:cxnSpLocks/>
            </p:cNvCxnSpPr>
            <p:nvPr/>
          </p:nvCxnSpPr>
          <p:spPr bwMode="auto">
            <a:xfrm>
              <a:off x="79748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3CDC8B75-27D7-A2E6-D760-6D5C75E15838}"/>
                </a:ext>
              </a:extLst>
            </p:cNvPr>
            <p:cNvCxnSpPr>
              <a:cxnSpLocks/>
            </p:cNvCxnSpPr>
            <p:nvPr/>
          </p:nvCxnSpPr>
          <p:spPr bwMode="auto">
            <a:xfrm>
              <a:off x="82601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9CBAA6C9-288B-F05E-7801-9362812DD499}"/>
                </a:ext>
              </a:extLst>
            </p:cNvPr>
            <p:cNvCxnSpPr>
              <a:cxnSpLocks/>
            </p:cNvCxnSpPr>
            <p:nvPr/>
          </p:nvCxnSpPr>
          <p:spPr bwMode="auto">
            <a:xfrm>
              <a:off x="85454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BF94D141-C4A1-4788-505E-170731683177}"/>
                </a:ext>
              </a:extLst>
            </p:cNvPr>
            <p:cNvCxnSpPr>
              <a:cxnSpLocks/>
            </p:cNvCxnSpPr>
            <p:nvPr/>
          </p:nvCxnSpPr>
          <p:spPr bwMode="auto">
            <a:xfrm>
              <a:off x="88307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258AEB06-BDF7-B1B6-2F28-DCABF3EF2FF6}"/>
                </a:ext>
              </a:extLst>
            </p:cNvPr>
            <p:cNvCxnSpPr>
              <a:cxnSpLocks/>
            </p:cNvCxnSpPr>
            <p:nvPr/>
          </p:nvCxnSpPr>
          <p:spPr bwMode="auto">
            <a:xfrm>
              <a:off x="91160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D067B433-27E9-3654-DCC5-B453C790900F}"/>
                </a:ext>
              </a:extLst>
            </p:cNvPr>
            <p:cNvCxnSpPr>
              <a:cxnSpLocks/>
            </p:cNvCxnSpPr>
            <p:nvPr/>
          </p:nvCxnSpPr>
          <p:spPr bwMode="auto">
            <a:xfrm>
              <a:off x="94013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2515AC9E-0E4C-4339-CC81-E24BF281A2B1}"/>
                </a:ext>
              </a:extLst>
            </p:cNvPr>
            <p:cNvCxnSpPr>
              <a:cxnSpLocks/>
            </p:cNvCxnSpPr>
            <p:nvPr/>
          </p:nvCxnSpPr>
          <p:spPr bwMode="auto">
            <a:xfrm>
              <a:off x="96866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FC552D92-EED8-3B5D-FB79-A4171A5A597B}"/>
                </a:ext>
              </a:extLst>
            </p:cNvPr>
            <p:cNvCxnSpPr>
              <a:cxnSpLocks/>
            </p:cNvCxnSpPr>
            <p:nvPr/>
          </p:nvCxnSpPr>
          <p:spPr bwMode="auto">
            <a:xfrm>
              <a:off x="99719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AC3F53FE-007E-1B84-5EB2-3146FC8B1C6B}"/>
                </a:ext>
              </a:extLst>
            </p:cNvPr>
            <p:cNvCxnSpPr>
              <a:cxnSpLocks/>
            </p:cNvCxnSpPr>
            <p:nvPr/>
          </p:nvCxnSpPr>
          <p:spPr bwMode="auto">
            <a:xfrm>
              <a:off x="102572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374CC118-7BF7-9537-2D42-DDD840C0FDEE}"/>
                </a:ext>
              </a:extLst>
            </p:cNvPr>
            <p:cNvCxnSpPr>
              <a:cxnSpLocks/>
            </p:cNvCxnSpPr>
            <p:nvPr/>
          </p:nvCxnSpPr>
          <p:spPr bwMode="auto">
            <a:xfrm>
              <a:off x="105425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50246875-9701-C3E0-8DF6-A2C5193405D8}"/>
                </a:ext>
              </a:extLst>
            </p:cNvPr>
            <p:cNvCxnSpPr>
              <a:cxnSpLocks/>
            </p:cNvCxnSpPr>
            <p:nvPr/>
          </p:nvCxnSpPr>
          <p:spPr bwMode="auto">
            <a:xfrm>
              <a:off x="108278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9768F22F-647C-84D3-3000-E0356E4ED53E}"/>
                </a:ext>
              </a:extLst>
            </p:cNvPr>
            <p:cNvCxnSpPr>
              <a:cxnSpLocks/>
            </p:cNvCxnSpPr>
            <p:nvPr/>
          </p:nvCxnSpPr>
          <p:spPr bwMode="auto">
            <a:xfrm>
              <a:off x="111131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BABB63A3-28C7-9706-372E-8A8D18562768}"/>
                </a:ext>
              </a:extLst>
            </p:cNvPr>
            <p:cNvCxnSpPr>
              <a:cxnSpLocks/>
            </p:cNvCxnSpPr>
            <p:nvPr/>
          </p:nvCxnSpPr>
          <p:spPr bwMode="auto">
            <a:xfrm>
              <a:off x="113984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F73A2E94-5F34-291B-04DA-D4C10E914655}"/>
                </a:ext>
              </a:extLst>
            </p:cNvPr>
            <p:cNvCxnSpPr>
              <a:cxnSpLocks/>
            </p:cNvCxnSpPr>
            <p:nvPr/>
          </p:nvCxnSpPr>
          <p:spPr bwMode="auto">
            <a:xfrm>
              <a:off x="11683781" y="4551323"/>
              <a:ext cx="0" cy="262008"/>
            </a:xfrm>
            <a:prstGeom prst="line">
              <a:avLst/>
            </a:prstGeom>
            <a:noFill/>
            <a:ln w="28575" cap="flat" cmpd="sng" algn="ctr">
              <a:solidFill>
                <a:schemeClr val="bg1"/>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24984EB9-1100-9A8D-CB61-BC884BCE949E}"/>
                </a:ext>
              </a:extLst>
            </p:cNvPr>
            <p:cNvCxnSpPr>
              <a:cxnSpLocks/>
            </p:cNvCxnSpPr>
            <p:nvPr/>
          </p:nvCxnSpPr>
          <p:spPr bwMode="auto">
            <a:xfrm>
              <a:off x="11969075" y="4551323"/>
              <a:ext cx="0" cy="262008"/>
            </a:xfrm>
            <a:prstGeom prst="line">
              <a:avLst/>
            </a:prstGeom>
            <a:noFill/>
            <a:ln w="28575" cap="flat" cmpd="sng" algn="ctr">
              <a:solidFill>
                <a:schemeClr val="bg1"/>
              </a:solidFill>
              <a:prstDash val="solid"/>
              <a:round/>
              <a:headEnd type="none" w="med" len="med"/>
              <a:tailEnd type="none" w="med" len="med"/>
            </a:ln>
            <a:effectLst/>
          </p:spPr>
        </p:cxnSp>
      </p:grpSp>
      <p:sp>
        <p:nvSpPr>
          <p:cNvPr id="183" name="TextBox 182">
            <a:extLst>
              <a:ext uri="{FF2B5EF4-FFF2-40B4-BE49-F238E27FC236}">
                <a16:creationId xmlns:a16="http://schemas.microsoft.com/office/drawing/2014/main" id="{36280926-0725-0732-1A08-6DC4508330A9}"/>
              </a:ext>
            </a:extLst>
          </p:cNvPr>
          <p:cNvSpPr txBox="1"/>
          <p:nvPr/>
        </p:nvSpPr>
        <p:spPr bwMode="auto">
          <a:xfrm>
            <a:off x="11783085"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18</a:t>
            </a:r>
          </a:p>
        </p:txBody>
      </p:sp>
      <p:sp>
        <p:nvSpPr>
          <p:cNvPr id="184" name="TextBox 183">
            <a:extLst>
              <a:ext uri="{FF2B5EF4-FFF2-40B4-BE49-F238E27FC236}">
                <a16:creationId xmlns:a16="http://schemas.microsoft.com/office/drawing/2014/main" id="{D678B5B0-68C2-C8A0-AA7A-FB75B00F6618}"/>
              </a:ext>
            </a:extLst>
          </p:cNvPr>
          <p:cNvSpPr txBox="1"/>
          <p:nvPr/>
        </p:nvSpPr>
        <p:spPr bwMode="auto">
          <a:xfrm>
            <a:off x="11481752"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17</a:t>
            </a:r>
          </a:p>
        </p:txBody>
      </p:sp>
      <p:sp>
        <p:nvSpPr>
          <p:cNvPr id="185" name="TextBox 184">
            <a:extLst>
              <a:ext uri="{FF2B5EF4-FFF2-40B4-BE49-F238E27FC236}">
                <a16:creationId xmlns:a16="http://schemas.microsoft.com/office/drawing/2014/main" id="{79B61E1C-2AF8-58B4-2C7E-114281759E61}"/>
              </a:ext>
            </a:extLst>
          </p:cNvPr>
          <p:cNvSpPr txBox="1"/>
          <p:nvPr/>
        </p:nvSpPr>
        <p:spPr bwMode="auto">
          <a:xfrm>
            <a:off x="11202817"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16</a:t>
            </a:r>
          </a:p>
        </p:txBody>
      </p:sp>
      <p:sp>
        <p:nvSpPr>
          <p:cNvPr id="186" name="TextBox 185">
            <a:extLst>
              <a:ext uri="{FF2B5EF4-FFF2-40B4-BE49-F238E27FC236}">
                <a16:creationId xmlns:a16="http://schemas.microsoft.com/office/drawing/2014/main" id="{57A13625-36A0-3751-D4B8-F8BB20AB262C}"/>
              </a:ext>
            </a:extLst>
          </p:cNvPr>
          <p:cNvSpPr txBox="1"/>
          <p:nvPr/>
        </p:nvSpPr>
        <p:spPr bwMode="auto">
          <a:xfrm>
            <a:off x="10914602"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15</a:t>
            </a:r>
          </a:p>
        </p:txBody>
      </p:sp>
      <p:sp>
        <p:nvSpPr>
          <p:cNvPr id="187" name="TextBox 186">
            <a:extLst>
              <a:ext uri="{FF2B5EF4-FFF2-40B4-BE49-F238E27FC236}">
                <a16:creationId xmlns:a16="http://schemas.microsoft.com/office/drawing/2014/main" id="{542CD990-55D2-8FE0-831F-F6F0DD6A74B0}"/>
              </a:ext>
            </a:extLst>
          </p:cNvPr>
          <p:cNvSpPr txBox="1"/>
          <p:nvPr/>
        </p:nvSpPr>
        <p:spPr bwMode="auto">
          <a:xfrm>
            <a:off x="10631027"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14</a:t>
            </a:r>
          </a:p>
        </p:txBody>
      </p:sp>
      <p:sp>
        <p:nvSpPr>
          <p:cNvPr id="188" name="TextBox 187">
            <a:extLst>
              <a:ext uri="{FF2B5EF4-FFF2-40B4-BE49-F238E27FC236}">
                <a16:creationId xmlns:a16="http://schemas.microsoft.com/office/drawing/2014/main" id="{E5CB03A8-3595-43C0-9957-22DD87BA8E64}"/>
              </a:ext>
            </a:extLst>
          </p:cNvPr>
          <p:cNvSpPr txBox="1"/>
          <p:nvPr/>
        </p:nvSpPr>
        <p:spPr bwMode="auto">
          <a:xfrm>
            <a:off x="10345132"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13</a:t>
            </a:r>
          </a:p>
        </p:txBody>
      </p:sp>
      <p:sp>
        <p:nvSpPr>
          <p:cNvPr id="189" name="TextBox 188">
            <a:extLst>
              <a:ext uri="{FF2B5EF4-FFF2-40B4-BE49-F238E27FC236}">
                <a16:creationId xmlns:a16="http://schemas.microsoft.com/office/drawing/2014/main" id="{B8FC282D-6B23-BE77-F948-AEC73DC15B65}"/>
              </a:ext>
            </a:extLst>
          </p:cNvPr>
          <p:cNvSpPr txBox="1"/>
          <p:nvPr/>
        </p:nvSpPr>
        <p:spPr bwMode="auto">
          <a:xfrm>
            <a:off x="10059237"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12</a:t>
            </a:r>
          </a:p>
        </p:txBody>
      </p:sp>
      <p:sp>
        <p:nvSpPr>
          <p:cNvPr id="190" name="TextBox 189">
            <a:extLst>
              <a:ext uri="{FF2B5EF4-FFF2-40B4-BE49-F238E27FC236}">
                <a16:creationId xmlns:a16="http://schemas.microsoft.com/office/drawing/2014/main" id="{521B2F39-FC1E-B4E6-9401-BF2733F01354}"/>
              </a:ext>
            </a:extLst>
          </p:cNvPr>
          <p:cNvSpPr txBox="1"/>
          <p:nvPr/>
        </p:nvSpPr>
        <p:spPr bwMode="auto">
          <a:xfrm>
            <a:off x="9780302"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11</a:t>
            </a:r>
          </a:p>
        </p:txBody>
      </p:sp>
      <p:sp>
        <p:nvSpPr>
          <p:cNvPr id="191" name="TextBox 190">
            <a:extLst>
              <a:ext uri="{FF2B5EF4-FFF2-40B4-BE49-F238E27FC236}">
                <a16:creationId xmlns:a16="http://schemas.microsoft.com/office/drawing/2014/main" id="{D6A0A480-0DCD-385F-5515-A5553A31493A}"/>
              </a:ext>
            </a:extLst>
          </p:cNvPr>
          <p:cNvSpPr txBox="1"/>
          <p:nvPr/>
        </p:nvSpPr>
        <p:spPr bwMode="auto">
          <a:xfrm>
            <a:off x="9494407" y="454485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a:t>
            </a:r>
          </a:p>
        </p:txBody>
      </p:sp>
      <p:sp>
        <p:nvSpPr>
          <p:cNvPr id="192" name="TextBox 191">
            <a:extLst>
              <a:ext uri="{FF2B5EF4-FFF2-40B4-BE49-F238E27FC236}">
                <a16:creationId xmlns:a16="http://schemas.microsoft.com/office/drawing/2014/main" id="{A130D65F-F6C7-B55C-0641-F5FEF5FB516A}"/>
              </a:ext>
            </a:extLst>
          </p:cNvPr>
          <p:cNvSpPr txBox="1"/>
          <p:nvPr/>
        </p:nvSpPr>
        <p:spPr bwMode="auto">
          <a:xfrm>
            <a:off x="9262929"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9</a:t>
            </a:r>
          </a:p>
        </p:txBody>
      </p:sp>
      <p:sp>
        <p:nvSpPr>
          <p:cNvPr id="193" name="TextBox 192">
            <a:extLst>
              <a:ext uri="{FF2B5EF4-FFF2-40B4-BE49-F238E27FC236}">
                <a16:creationId xmlns:a16="http://schemas.microsoft.com/office/drawing/2014/main" id="{72AB60B1-38EE-434A-FBED-3E502966AD4B}"/>
              </a:ext>
            </a:extLst>
          </p:cNvPr>
          <p:cNvSpPr txBox="1"/>
          <p:nvPr/>
        </p:nvSpPr>
        <p:spPr bwMode="auto">
          <a:xfrm>
            <a:off x="8973752"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8</a:t>
            </a:r>
          </a:p>
        </p:txBody>
      </p:sp>
      <p:sp>
        <p:nvSpPr>
          <p:cNvPr id="194" name="TextBox 193">
            <a:extLst>
              <a:ext uri="{FF2B5EF4-FFF2-40B4-BE49-F238E27FC236}">
                <a16:creationId xmlns:a16="http://schemas.microsoft.com/office/drawing/2014/main" id="{4F32169B-3E0C-5E85-BA96-6C501990E793}"/>
              </a:ext>
            </a:extLst>
          </p:cNvPr>
          <p:cNvSpPr txBox="1"/>
          <p:nvPr/>
        </p:nvSpPr>
        <p:spPr bwMode="auto">
          <a:xfrm>
            <a:off x="8680094"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7</a:t>
            </a:r>
          </a:p>
        </p:txBody>
      </p:sp>
      <p:sp>
        <p:nvSpPr>
          <p:cNvPr id="195" name="TextBox 194">
            <a:extLst>
              <a:ext uri="{FF2B5EF4-FFF2-40B4-BE49-F238E27FC236}">
                <a16:creationId xmlns:a16="http://schemas.microsoft.com/office/drawing/2014/main" id="{EDD8F37D-2695-B1D6-A046-F436A7A877A7}"/>
              </a:ext>
            </a:extLst>
          </p:cNvPr>
          <p:cNvSpPr txBox="1"/>
          <p:nvPr/>
        </p:nvSpPr>
        <p:spPr bwMode="auto">
          <a:xfrm>
            <a:off x="8397596"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6</a:t>
            </a:r>
          </a:p>
        </p:txBody>
      </p:sp>
      <p:sp>
        <p:nvSpPr>
          <p:cNvPr id="196" name="TextBox 195">
            <a:extLst>
              <a:ext uri="{FF2B5EF4-FFF2-40B4-BE49-F238E27FC236}">
                <a16:creationId xmlns:a16="http://schemas.microsoft.com/office/drawing/2014/main" id="{2C3CAB9E-603E-16D8-7704-A99D645002BF}"/>
              </a:ext>
            </a:extLst>
          </p:cNvPr>
          <p:cNvSpPr txBox="1"/>
          <p:nvPr/>
        </p:nvSpPr>
        <p:spPr bwMode="auto">
          <a:xfrm>
            <a:off x="8116796"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5</a:t>
            </a:r>
          </a:p>
        </p:txBody>
      </p:sp>
      <p:sp>
        <p:nvSpPr>
          <p:cNvPr id="197" name="TextBox 196">
            <a:extLst>
              <a:ext uri="{FF2B5EF4-FFF2-40B4-BE49-F238E27FC236}">
                <a16:creationId xmlns:a16="http://schemas.microsoft.com/office/drawing/2014/main" id="{D9BA5BD3-BEA6-3002-8E92-CBC8D5DE1573}"/>
              </a:ext>
            </a:extLst>
          </p:cNvPr>
          <p:cNvSpPr txBox="1"/>
          <p:nvPr/>
        </p:nvSpPr>
        <p:spPr bwMode="auto">
          <a:xfrm>
            <a:off x="7834298"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a:t>
            </a:r>
          </a:p>
        </p:txBody>
      </p:sp>
      <p:sp>
        <p:nvSpPr>
          <p:cNvPr id="198" name="TextBox 197">
            <a:extLst>
              <a:ext uri="{FF2B5EF4-FFF2-40B4-BE49-F238E27FC236}">
                <a16:creationId xmlns:a16="http://schemas.microsoft.com/office/drawing/2014/main" id="{A1964764-6A93-FE64-D486-0D82471EF3F5}"/>
              </a:ext>
            </a:extLst>
          </p:cNvPr>
          <p:cNvSpPr txBox="1"/>
          <p:nvPr/>
        </p:nvSpPr>
        <p:spPr bwMode="auto">
          <a:xfrm>
            <a:off x="7526601"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3</a:t>
            </a:r>
          </a:p>
        </p:txBody>
      </p:sp>
      <p:sp>
        <p:nvSpPr>
          <p:cNvPr id="199" name="TextBox 198">
            <a:extLst>
              <a:ext uri="{FF2B5EF4-FFF2-40B4-BE49-F238E27FC236}">
                <a16:creationId xmlns:a16="http://schemas.microsoft.com/office/drawing/2014/main" id="{4D40A6B1-5C42-C45D-E28F-5F1AC93B45BA}"/>
              </a:ext>
            </a:extLst>
          </p:cNvPr>
          <p:cNvSpPr txBox="1"/>
          <p:nvPr/>
        </p:nvSpPr>
        <p:spPr bwMode="auto">
          <a:xfrm>
            <a:off x="7252165"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a:t>
            </a:r>
          </a:p>
        </p:txBody>
      </p:sp>
      <p:sp>
        <p:nvSpPr>
          <p:cNvPr id="200" name="TextBox 199">
            <a:extLst>
              <a:ext uri="{FF2B5EF4-FFF2-40B4-BE49-F238E27FC236}">
                <a16:creationId xmlns:a16="http://schemas.microsoft.com/office/drawing/2014/main" id="{C61AE8FE-FDE7-5AB7-C3AE-F5700175E438}"/>
              </a:ext>
            </a:extLst>
          </p:cNvPr>
          <p:cNvSpPr txBox="1"/>
          <p:nvPr/>
        </p:nvSpPr>
        <p:spPr bwMode="auto">
          <a:xfrm>
            <a:off x="6970562"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a:t>
            </a:r>
          </a:p>
        </p:txBody>
      </p:sp>
      <p:sp>
        <p:nvSpPr>
          <p:cNvPr id="201" name="TextBox 200">
            <a:extLst>
              <a:ext uri="{FF2B5EF4-FFF2-40B4-BE49-F238E27FC236}">
                <a16:creationId xmlns:a16="http://schemas.microsoft.com/office/drawing/2014/main" id="{2AC18A13-F457-6EEE-5EC1-ADF0524F15B7}"/>
              </a:ext>
            </a:extLst>
          </p:cNvPr>
          <p:cNvSpPr txBox="1"/>
          <p:nvPr/>
        </p:nvSpPr>
        <p:spPr bwMode="auto">
          <a:xfrm>
            <a:off x="6687395" y="454485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sp>
        <p:nvSpPr>
          <p:cNvPr id="202" name="TextBox 201">
            <a:extLst>
              <a:ext uri="{FF2B5EF4-FFF2-40B4-BE49-F238E27FC236}">
                <a16:creationId xmlns:a16="http://schemas.microsoft.com/office/drawing/2014/main" id="{2E04C766-72FA-4197-8D67-39A2DDBE9BA6}"/>
              </a:ext>
            </a:extLst>
          </p:cNvPr>
          <p:cNvSpPr txBox="1"/>
          <p:nvPr/>
        </p:nvSpPr>
        <p:spPr bwMode="auto">
          <a:xfrm>
            <a:off x="6538168" y="4375575"/>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sp>
        <p:nvSpPr>
          <p:cNvPr id="203" name="TextBox 202">
            <a:extLst>
              <a:ext uri="{FF2B5EF4-FFF2-40B4-BE49-F238E27FC236}">
                <a16:creationId xmlns:a16="http://schemas.microsoft.com/office/drawing/2014/main" id="{3746B0E0-173F-4FD0-6B52-2C7614CCAC75}"/>
              </a:ext>
            </a:extLst>
          </p:cNvPr>
          <p:cNvSpPr txBox="1"/>
          <p:nvPr/>
        </p:nvSpPr>
        <p:spPr bwMode="auto">
          <a:xfrm>
            <a:off x="6431164" y="3915237"/>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20</a:t>
            </a:r>
          </a:p>
        </p:txBody>
      </p:sp>
      <p:sp>
        <p:nvSpPr>
          <p:cNvPr id="204" name="TextBox 203">
            <a:extLst>
              <a:ext uri="{FF2B5EF4-FFF2-40B4-BE49-F238E27FC236}">
                <a16:creationId xmlns:a16="http://schemas.microsoft.com/office/drawing/2014/main" id="{13E109D8-3797-13A7-98A2-3A4AE80E0104}"/>
              </a:ext>
            </a:extLst>
          </p:cNvPr>
          <p:cNvSpPr txBox="1"/>
          <p:nvPr/>
        </p:nvSpPr>
        <p:spPr bwMode="auto">
          <a:xfrm>
            <a:off x="6431164" y="3454899"/>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40</a:t>
            </a:r>
          </a:p>
        </p:txBody>
      </p:sp>
      <p:sp>
        <p:nvSpPr>
          <p:cNvPr id="205" name="TextBox 204">
            <a:extLst>
              <a:ext uri="{FF2B5EF4-FFF2-40B4-BE49-F238E27FC236}">
                <a16:creationId xmlns:a16="http://schemas.microsoft.com/office/drawing/2014/main" id="{A562BE82-C748-A083-F398-85985194EB92}"/>
              </a:ext>
            </a:extLst>
          </p:cNvPr>
          <p:cNvSpPr txBox="1"/>
          <p:nvPr/>
        </p:nvSpPr>
        <p:spPr bwMode="auto">
          <a:xfrm>
            <a:off x="6431164" y="3009364"/>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60</a:t>
            </a:r>
          </a:p>
        </p:txBody>
      </p:sp>
      <p:sp>
        <p:nvSpPr>
          <p:cNvPr id="206" name="TextBox 205">
            <a:extLst>
              <a:ext uri="{FF2B5EF4-FFF2-40B4-BE49-F238E27FC236}">
                <a16:creationId xmlns:a16="http://schemas.microsoft.com/office/drawing/2014/main" id="{A4DC334A-FB30-9F6B-07B0-CB4B32DFB923}"/>
              </a:ext>
            </a:extLst>
          </p:cNvPr>
          <p:cNvSpPr txBox="1"/>
          <p:nvPr/>
        </p:nvSpPr>
        <p:spPr bwMode="auto">
          <a:xfrm>
            <a:off x="6431164" y="2549026"/>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80</a:t>
            </a:r>
          </a:p>
        </p:txBody>
      </p:sp>
      <p:sp>
        <p:nvSpPr>
          <p:cNvPr id="207" name="TextBox 206">
            <a:extLst>
              <a:ext uri="{FF2B5EF4-FFF2-40B4-BE49-F238E27FC236}">
                <a16:creationId xmlns:a16="http://schemas.microsoft.com/office/drawing/2014/main" id="{CE442E2A-AD78-CE24-E8C2-B99763C3F135}"/>
              </a:ext>
            </a:extLst>
          </p:cNvPr>
          <p:cNvSpPr txBox="1"/>
          <p:nvPr/>
        </p:nvSpPr>
        <p:spPr bwMode="auto">
          <a:xfrm>
            <a:off x="6324160" y="2103491"/>
            <a:ext cx="4972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100</a:t>
            </a:r>
          </a:p>
        </p:txBody>
      </p:sp>
      <p:sp>
        <p:nvSpPr>
          <p:cNvPr id="251" name="Freeform: Shape 250">
            <a:extLst>
              <a:ext uri="{FF2B5EF4-FFF2-40B4-BE49-F238E27FC236}">
                <a16:creationId xmlns:a16="http://schemas.microsoft.com/office/drawing/2014/main" id="{77698E92-0F9E-0394-7DC1-22792C69E7AD}"/>
              </a:ext>
            </a:extLst>
          </p:cNvPr>
          <p:cNvSpPr/>
          <p:nvPr/>
        </p:nvSpPr>
        <p:spPr bwMode="auto">
          <a:xfrm>
            <a:off x="7013538" y="2283194"/>
            <a:ext cx="3423525" cy="2193439"/>
          </a:xfrm>
          <a:custGeom>
            <a:avLst/>
            <a:gdLst>
              <a:gd name="connsiteX0" fmla="*/ 0 w 3423525"/>
              <a:gd name="connsiteY0" fmla="*/ 0 h 2193439"/>
              <a:gd name="connsiteX1" fmla="*/ 45719 w 3423525"/>
              <a:gd name="connsiteY1" fmla="*/ 0 h 2193439"/>
              <a:gd name="connsiteX2" fmla="*/ 45719 w 3423525"/>
              <a:gd name="connsiteY2" fmla="*/ 19635 h 2193439"/>
              <a:gd name="connsiteX3" fmla="*/ 234784 w 3423525"/>
              <a:gd name="connsiteY3" fmla="*/ 19635 h 2193439"/>
              <a:gd name="connsiteX4" fmla="*/ 234784 w 3423525"/>
              <a:gd name="connsiteY4" fmla="*/ 109392 h 2193439"/>
              <a:gd name="connsiteX5" fmla="*/ 288077 w 3423525"/>
              <a:gd name="connsiteY5" fmla="*/ 109392 h 2193439"/>
              <a:gd name="connsiteX6" fmla="*/ 288077 w 3423525"/>
              <a:gd name="connsiteY6" fmla="*/ 161209 h 2193439"/>
              <a:gd name="connsiteX7" fmla="*/ 556907 w 3423525"/>
              <a:gd name="connsiteY7" fmla="*/ 161209 h 2193439"/>
              <a:gd name="connsiteX8" fmla="*/ 556907 w 3423525"/>
              <a:gd name="connsiteY8" fmla="*/ 208892 h 2193439"/>
              <a:gd name="connsiteX9" fmla="*/ 624225 w 3423525"/>
              <a:gd name="connsiteY9" fmla="*/ 208892 h 2193439"/>
              <a:gd name="connsiteX10" fmla="*/ 624225 w 3423525"/>
              <a:gd name="connsiteY10" fmla="*/ 253771 h 2193439"/>
              <a:gd name="connsiteX11" fmla="*/ 683128 w 3423525"/>
              <a:gd name="connsiteY11" fmla="*/ 253771 h 2193439"/>
              <a:gd name="connsiteX12" fmla="*/ 683128 w 3423525"/>
              <a:gd name="connsiteY12" fmla="*/ 309870 h 2193439"/>
              <a:gd name="connsiteX13" fmla="*/ 826179 w 3423525"/>
              <a:gd name="connsiteY13" fmla="*/ 309870 h 2193439"/>
              <a:gd name="connsiteX14" fmla="*/ 826179 w 3423525"/>
              <a:gd name="connsiteY14" fmla="*/ 354749 h 2193439"/>
              <a:gd name="connsiteX15" fmla="*/ 969230 w 3423525"/>
              <a:gd name="connsiteY15" fmla="*/ 354749 h 2193439"/>
              <a:gd name="connsiteX16" fmla="*/ 969230 w 3423525"/>
              <a:gd name="connsiteY16" fmla="*/ 408042 h 2193439"/>
              <a:gd name="connsiteX17" fmla="*/ 1005694 w 3423525"/>
              <a:gd name="connsiteY17" fmla="*/ 408042 h 2193439"/>
              <a:gd name="connsiteX18" fmla="*/ 1005694 w 3423525"/>
              <a:gd name="connsiteY18" fmla="*/ 570727 h 2193439"/>
              <a:gd name="connsiteX19" fmla="*/ 1022523 w 3423525"/>
              <a:gd name="connsiteY19" fmla="*/ 570727 h 2193439"/>
              <a:gd name="connsiteX20" fmla="*/ 1022523 w 3423525"/>
              <a:gd name="connsiteY20" fmla="*/ 653546 h 2193439"/>
              <a:gd name="connsiteX21" fmla="*/ 1137523 w 3423525"/>
              <a:gd name="connsiteY21" fmla="*/ 653546 h 2193439"/>
              <a:gd name="connsiteX22" fmla="*/ 1137523 w 3423525"/>
              <a:gd name="connsiteY22" fmla="*/ 720862 h 2193439"/>
              <a:gd name="connsiteX23" fmla="*/ 1384356 w 3423525"/>
              <a:gd name="connsiteY23" fmla="*/ 720862 h 2193439"/>
              <a:gd name="connsiteX24" fmla="*/ 1384356 w 3423525"/>
              <a:gd name="connsiteY24" fmla="*/ 771352 h 2193439"/>
              <a:gd name="connsiteX25" fmla="*/ 1403990 w 3423525"/>
              <a:gd name="connsiteY25" fmla="*/ 771352 h 2193439"/>
              <a:gd name="connsiteX26" fmla="*/ 1403990 w 3423525"/>
              <a:gd name="connsiteY26" fmla="*/ 830256 h 2193439"/>
              <a:gd name="connsiteX27" fmla="*/ 1426429 w 3423525"/>
              <a:gd name="connsiteY27" fmla="*/ 830256 h 2193439"/>
              <a:gd name="connsiteX28" fmla="*/ 1426429 w 3423525"/>
              <a:gd name="connsiteY28" fmla="*/ 928427 h 2193439"/>
              <a:gd name="connsiteX29" fmla="*/ 1434844 w 3423525"/>
              <a:gd name="connsiteY29" fmla="*/ 928427 h 2193439"/>
              <a:gd name="connsiteX30" fmla="*/ 1434844 w 3423525"/>
              <a:gd name="connsiteY30" fmla="*/ 1016101 h 2193439"/>
              <a:gd name="connsiteX31" fmla="*/ 1735806 w 3423525"/>
              <a:gd name="connsiteY31" fmla="*/ 1016101 h 2193439"/>
              <a:gd name="connsiteX32" fmla="*/ 1735806 w 3423525"/>
              <a:gd name="connsiteY32" fmla="*/ 1097444 h 2193439"/>
              <a:gd name="connsiteX33" fmla="*/ 1811539 w 3423525"/>
              <a:gd name="connsiteY33" fmla="*/ 1097444 h 2193439"/>
              <a:gd name="connsiteX34" fmla="*/ 1811539 w 3423525"/>
              <a:gd name="connsiteY34" fmla="*/ 1262933 h 2193439"/>
              <a:gd name="connsiteX35" fmla="*/ 1822758 w 3423525"/>
              <a:gd name="connsiteY35" fmla="*/ 1262933 h 2193439"/>
              <a:gd name="connsiteX36" fmla="*/ 2134103 w 3423525"/>
              <a:gd name="connsiteY36" fmla="*/ 1262933 h 2193439"/>
              <a:gd name="connsiteX37" fmla="*/ 2134103 w 3423525"/>
              <a:gd name="connsiteY37" fmla="*/ 1391959 h 2193439"/>
              <a:gd name="connsiteX38" fmla="*/ 2136908 w 3423525"/>
              <a:gd name="connsiteY38" fmla="*/ 1391959 h 2193439"/>
              <a:gd name="connsiteX39" fmla="*/ 2136908 w 3423525"/>
              <a:gd name="connsiteY39" fmla="*/ 1430504 h 2193439"/>
              <a:gd name="connsiteX40" fmla="*/ 2183755 w 3423525"/>
              <a:gd name="connsiteY40" fmla="*/ 1430504 h 2193439"/>
              <a:gd name="connsiteX41" fmla="*/ 2183755 w 3423525"/>
              <a:gd name="connsiteY41" fmla="*/ 1517456 h 2193439"/>
              <a:gd name="connsiteX42" fmla="*/ 2193007 w 3423525"/>
              <a:gd name="connsiteY42" fmla="*/ 1517456 h 2193439"/>
              <a:gd name="connsiteX43" fmla="*/ 2193007 w 3423525"/>
              <a:gd name="connsiteY43" fmla="*/ 1514651 h 2193439"/>
              <a:gd name="connsiteX44" fmla="*/ 3047667 w 3423525"/>
              <a:gd name="connsiteY44" fmla="*/ 1514651 h 2193439"/>
              <a:gd name="connsiteX45" fmla="*/ 3047667 w 3423525"/>
              <a:gd name="connsiteY45" fmla="*/ 1632043 h 2193439"/>
              <a:gd name="connsiteX46" fmla="*/ 3423525 w 3423525"/>
              <a:gd name="connsiteY46" fmla="*/ 1632043 h 2193439"/>
              <a:gd name="connsiteX47" fmla="*/ 3423525 w 3423525"/>
              <a:gd name="connsiteY47" fmla="*/ 2193439 h 2193439"/>
              <a:gd name="connsiteX48" fmla="*/ 3045699 w 3423525"/>
              <a:gd name="connsiteY48" fmla="*/ 2193439 h 2193439"/>
              <a:gd name="connsiteX49" fmla="*/ 3045699 w 3423525"/>
              <a:gd name="connsiteY49" fmla="*/ 2112097 h 2193439"/>
              <a:gd name="connsiteX50" fmla="*/ 2193007 w 3423525"/>
              <a:gd name="connsiteY50" fmla="*/ 2112097 h 2193439"/>
              <a:gd name="connsiteX51" fmla="*/ 2193007 w 3423525"/>
              <a:gd name="connsiteY51" fmla="*/ 2064414 h 2193439"/>
              <a:gd name="connsiteX52" fmla="*/ 2139713 w 3423525"/>
              <a:gd name="connsiteY52" fmla="*/ 2064414 h 2193439"/>
              <a:gd name="connsiteX53" fmla="*/ 2139713 w 3423525"/>
              <a:gd name="connsiteY53" fmla="*/ 2008316 h 2193439"/>
              <a:gd name="connsiteX54" fmla="*/ 2134103 w 3423525"/>
              <a:gd name="connsiteY54" fmla="*/ 2008316 h 2193439"/>
              <a:gd name="connsiteX55" fmla="*/ 2134103 w 3423525"/>
              <a:gd name="connsiteY55" fmla="*/ 1955022 h 2193439"/>
              <a:gd name="connsiteX56" fmla="*/ 1822758 w 3423525"/>
              <a:gd name="connsiteY56" fmla="*/ 1955022 h 2193439"/>
              <a:gd name="connsiteX57" fmla="*/ 1822758 w 3423525"/>
              <a:gd name="connsiteY57" fmla="*/ 1896119 h 2193439"/>
              <a:gd name="connsiteX58" fmla="*/ 1811538 w 3423525"/>
              <a:gd name="connsiteY58" fmla="*/ 1896119 h 2193439"/>
              <a:gd name="connsiteX59" fmla="*/ 1811538 w 3423525"/>
              <a:gd name="connsiteY59" fmla="*/ 1840021 h 2193439"/>
              <a:gd name="connsiteX60" fmla="*/ 1737795 w 3423525"/>
              <a:gd name="connsiteY60" fmla="*/ 1840021 h 2193439"/>
              <a:gd name="connsiteX61" fmla="*/ 1737795 w 3423525"/>
              <a:gd name="connsiteY61" fmla="*/ 1769898 h 2193439"/>
              <a:gd name="connsiteX62" fmla="*/ 1437670 w 3423525"/>
              <a:gd name="connsiteY62" fmla="*/ 1769898 h 2193439"/>
              <a:gd name="connsiteX63" fmla="*/ 1437670 w 3423525"/>
              <a:gd name="connsiteY63" fmla="*/ 1710995 h 2193439"/>
              <a:gd name="connsiteX64" fmla="*/ 1423645 w 3423525"/>
              <a:gd name="connsiteY64" fmla="*/ 1710995 h 2193439"/>
              <a:gd name="connsiteX65" fmla="*/ 1423645 w 3423525"/>
              <a:gd name="connsiteY65" fmla="*/ 1632457 h 2193439"/>
              <a:gd name="connsiteX66" fmla="*/ 1404012 w 3423525"/>
              <a:gd name="connsiteY66" fmla="*/ 1632457 h 2193439"/>
              <a:gd name="connsiteX67" fmla="*/ 1404012 w 3423525"/>
              <a:gd name="connsiteY67" fmla="*/ 1562334 h 2193439"/>
              <a:gd name="connsiteX68" fmla="*/ 1384378 w 3423525"/>
              <a:gd name="connsiteY68" fmla="*/ 1562334 h 2193439"/>
              <a:gd name="connsiteX69" fmla="*/ 1384378 w 3423525"/>
              <a:gd name="connsiteY69" fmla="*/ 1492211 h 2193439"/>
              <a:gd name="connsiteX70" fmla="*/ 1134740 w 3423525"/>
              <a:gd name="connsiteY70" fmla="*/ 1492211 h 2193439"/>
              <a:gd name="connsiteX71" fmla="*/ 1134740 w 3423525"/>
              <a:gd name="connsiteY71" fmla="*/ 1424893 h 2193439"/>
              <a:gd name="connsiteX72" fmla="*/ 1022543 w 3423525"/>
              <a:gd name="connsiteY72" fmla="*/ 1424893 h 2193439"/>
              <a:gd name="connsiteX73" fmla="*/ 1022543 w 3423525"/>
              <a:gd name="connsiteY73" fmla="*/ 1335136 h 2193439"/>
              <a:gd name="connsiteX74" fmla="*/ 1011323 w 3423525"/>
              <a:gd name="connsiteY74" fmla="*/ 1335136 h 2193439"/>
              <a:gd name="connsiteX75" fmla="*/ 1011323 w 3423525"/>
              <a:gd name="connsiteY75" fmla="*/ 1121963 h 2193439"/>
              <a:gd name="connsiteX76" fmla="*/ 972054 w 3423525"/>
              <a:gd name="connsiteY76" fmla="*/ 1121963 h 2193439"/>
              <a:gd name="connsiteX77" fmla="*/ 972054 w 3423525"/>
              <a:gd name="connsiteY77" fmla="*/ 1040623 h 2193439"/>
              <a:gd name="connsiteX78" fmla="*/ 821841 w 3423525"/>
              <a:gd name="connsiteY78" fmla="*/ 1040623 h 2193439"/>
              <a:gd name="connsiteX79" fmla="*/ 821841 w 3423525"/>
              <a:gd name="connsiteY79" fmla="*/ 948061 h 2193439"/>
              <a:gd name="connsiteX80" fmla="*/ 678789 w 3423525"/>
              <a:gd name="connsiteY80" fmla="*/ 948061 h 2193439"/>
              <a:gd name="connsiteX81" fmla="*/ 678789 w 3423525"/>
              <a:gd name="connsiteY81" fmla="*/ 875133 h 2193439"/>
              <a:gd name="connsiteX82" fmla="*/ 619886 w 3423525"/>
              <a:gd name="connsiteY82" fmla="*/ 875133 h 2193439"/>
              <a:gd name="connsiteX83" fmla="*/ 619886 w 3423525"/>
              <a:gd name="connsiteY83" fmla="*/ 790986 h 2193439"/>
              <a:gd name="connsiteX84" fmla="*/ 560983 w 3423525"/>
              <a:gd name="connsiteY84" fmla="*/ 790986 h 2193439"/>
              <a:gd name="connsiteX85" fmla="*/ 560983 w 3423525"/>
              <a:gd name="connsiteY85" fmla="*/ 723667 h 2193439"/>
              <a:gd name="connsiteX86" fmla="*/ 294516 w 3423525"/>
              <a:gd name="connsiteY86" fmla="*/ 723667 h 2193439"/>
              <a:gd name="connsiteX87" fmla="*/ 294516 w 3423525"/>
              <a:gd name="connsiteY87" fmla="*/ 633909 h 2193439"/>
              <a:gd name="connsiteX88" fmla="*/ 246833 w 3423525"/>
              <a:gd name="connsiteY88" fmla="*/ 633909 h 2193439"/>
              <a:gd name="connsiteX89" fmla="*/ 246833 w 3423525"/>
              <a:gd name="connsiteY89" fmla="*/ 516103 h 2193439"/>
              <a:gd name="connsiteX90" fmla="*/ 235614 w 3423525"/>
              <a:gd name="connsiteY90" fmla="*/ 516103 h 2193439"/>
              <a:gd name="connsiteX91" fmla="*/ 235614 w 3423525"/>
              <a:gd name="connsiteY91" fmla="*/ 471225 h 2193439"/>
              <a:gd name="connsiteX92" fmla="*/ 230004 w 3423525"/>
              <a:gd name="connsiteY92" fmla="*/ 471225 h 2193439"/>
              <a:gd name="connsiteX93" fmla="*/ 230004 w 3423525"/>
              <a:gd name="connsiteY93" fmla="*/ 415127 h 2193439"/>
              <a:gd name="connsiteX94" fmla="*/ 50489 w 3423525"/>
              <a:gd name="connsiteY94" fmla="*/ 415127 h 2193439"/>
              <a:gd name="connsiteX95" fmla="*/ 50489 w 3423525"/>
              <a:gd name="connsiteY95" fmla="*/ 364638 h 2193439"/>
              <a:gd name="connsiteX96" fmla="*/ 25245 w 3423525"/>
              <a:gd name="connsiteY96" fmla="*/ 364638 h 2193439"/>
              <a:gd name="connsiteX97" fmla="*/ 25245 w 3423525"/>
              <a:gd name="connsiteY97" fmla="*/ 50489 h 2193439"/>
              <a:gd name="connsiteX98" fmla="*/ 0 w 3423525"/>
              <a:gd name="connsiteY98" fmla="*/ 50489 h 219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423525" h="2193439">
                <a:moveTo>
                  <a:pt x="0" y="0"/>
                </a:moveTo>
                <a:lnTo>
                  <a:pt x="45719" y="0"/>
                </a:lnTo>
                <a:lnTo>
                  <a:pt x="45719" y="19635"/>
                </a:lnTo>
                <a:lnTo>
                  <a:pt x="234784" y="19635"/>
                </a:lnTo>
                <a:lnTo>
                  <a:pt x="234784" y="109392"/>
                </a:lnTo>
                <a:lnTo>
                  <a:pt x="288077" y="109392"/>
                </a:lnTo>
                <a:lnTo>
                  <a:pt x="288077" y="161209"/>
                </a:lnTo>
                <a:lnTo>
                  <a:pt x="556907" y="161209"/>
                </a:lnTo>
                <a:lnTo>
                  <a:pt x="556907" y="208892"/>
                </a:lnTo>
                <a:lnTo>
                  <a:pt x="624225" y="208892"/>
                </a:lnTo>
                <a:lnTo>
                  <a:pt x="624225" y="253771"/>
                </a:lnTo>
                <a:lnTo>
                  <a:pt x="683128" y="253771"/>
                </a:lnTo>
                <a:lnTo>
                  <a:pt x="683128" y="309870"/>
                </a:lnTo>
                <a:lnTo>
                  <a:pt x="826179" y="309870"/>
                </a:lnTo>
                <a:lnTo>
                  <a:pt x="826179" y="354749"/>
                </a:lnTo>
                <a:lnTo>
                  <a:pt x="969230" y="354749"/>
                </a:lnTo>
                <a:lnTo>
                  <a:pt x="969230" y="408042"/>
                </a:lnTo>
                <a:lnTo>
                  <a:pt x="1005694" y="408042"/>
                </a:lnTo>
                <a:lnTo>
                  <a:pt x="1005694" y="570727"/>
                </a:lnTo>
                <a:lnTo>
                  <a:pt x="1022523" y="570727"/>
                </a:lnTo>
                <a:lnTo>
                  <a:pt x="1022523" y="653546"/>
                </a:lnTo>
                <a:lnTo>
                  <a:pt x="1137523" y="653546"/>
                </a:lnTo>
                <a:lnTo>
                  <a:pt x="1137523" y="720862"/>
                </a:lnTo>
                <a:lnTo>
                  <a:pt x="1384356" y="720862"/>
                </a:lnTo>
                <a:lnTo>
                  <a:pt x="1384356" y="771352"/>
                </a:lnTo>
                <a:lnTo>
                  <a:pt x="1403990" y="771352"/>
                </a:lnTo>
                <a:lnTo>
                  <a:pt x="1403990" y="830256"/>
                </a:lnTo>
                <a:lnTo>
                  <a:pt x="1426429" y="830256"/>
                </a:lnTo>
                <a:lnTo>
                  <a:pt x="1426429" y="928427"/>
                </a:lnTo>
                <a:lnTo>
                  <a:pt x="1434844" y="928427"/>
                </a:lnTo>
                <a:lnTo>
                  <a:pt x="1434844" y="1016101"/>
                </a:lnTo>
                <a:lnTo>
                  <a:pt x="1735806" y="1016101"/>
                </a:lnTo>
                <a:lnTo>
                  <a:pt x="1735806" y="1097444"/>
                </a:lnTo>
                <a:lnTo>
                  <a:pt x="1811539" y="1097444"/>
                </a:lnTo>
                <a:lnTo>
                  <a:pt x="1811539" y="1262933"/>
                </a:lnTo>
                <a:lnTo>
                  <a:pt x="1822758" y="1262933"/>
                </a:lnTo>
                <a:lnTo>
                  <a:pt x="2134103" y="1262933"/>
                </a:lnTo>
                <a:lnTo>
                  <a:pt x="2134103" y="1391959"/>
                </a:lnTo>
                <a:lnTo>
                  <a:pt x="2136908" y="1391959"/>
                </a:lnTo>
                <a:lnTo>
                  <a:pt x="2136908" y="1430504"/>
                </a:lnTo>
                <a:lnTo>
                  <a:pt x="2183755" y="1430504"/>
                </a:lnTo>
                <a:lnTo>
                  <a:pt x="2183755" y="1517456"/>
                </a:lnTo>
                <a:lnTo>
                  <a:pt x="2193007" y="1517456"/>
                </a:lnTo>
                <a:lnTo>
                  <a:pt x="2193007" y="1514651"/>
                </a:lnTo>
                <a:lnTo>
                  <a:pt x="3047667" y="1514651"/>
                </a:lnTo>
                <a:lnTo>
                  <a:pt x="3047667" y="1632043"/>
                </a:lnTo>
                <a:lnTo>
                  <a:pt x="3423525" y="1632043"/>
                </a:lnTo>
                <a:lnTo>
                  <a:pt x="3423525" y="2193439"/>
                </a:lnTo>
                <a:lnTo>
                  <a:pt x="3045699" y="2193439"/>
                </a:lnTo>
                <a:lnTo>
                  <a:pt x="3045699" y="2112097"/>
                </a:lnTo>
                <a:lnTo>
                  <a:pt x="2193007" y="2112097"/>
                </a:lnTo>
                <a:lnTo>
                  <a:pt x="2193007" y="2064414"/>
                </a:lnTo>
                <a:lnTo>
                  <a:pt x="2139713" y="2064414"/>
                </a:lnTo>
                <a:lnTo>
                  <a:pt x="2139713" y="2008316"/>
                </a:lnTo>
                <a:lnTo>
                  <a:pt x="2134103" y="2008316"/>
                </a:lnTo>
                <a:lnTo>
                  <a:pt x="2134103" y="1955022"/>
                </a:lnTo>
                <a:lnTo>
                  <a:pt x="1822758" y="1955022"/>
                </a:lnTo>
                <a:lnTo>
                  <a:pt x="1822758" y="1896119"/>
                </a:lnTo>
                <a:lnTo>
                  <a:pt x="1811538" y="1896119"/>
                </a:lnTo>
                <a:lnTo>
                  <a:pt x="1811538" y="1840021"/>
                </a:lnTo>
                <a:lnTo>
                  <a:pt x="1737795" y="1840021"/>
                </a:lnTo>
                <a:lnTo>
                  <a:pt x="1737795" y="1769898"/>
                </a:lnTo>
                <a:lnTo>
                  <a:pt x="1437670" y="1769898"/>
                </a:lnTo>
                <a:lnTo>
                  <a:pt x="1437670" y="1710995"/>
                </a:lnTo>
                <a:lnTo>
                  <a:pt x="1423645" y="1710995"/>
                </a:lnTo>
                <a:lnTo>
                  <a:pt x="1423645" y="1632457"/>
                </a:lnTo>
                <a:lnTo>
                  <a:pt x="1404012" y="1632457"/>
                </a:lnTo>
                <a:lnTo>
                  <a:pt x="1404012" y="1562334"/>
                </a:lnTo>
                <a:lnTo>
                  <a:pt x="1384378" y="1562334"/>
                </a:lnTo>
                <a:lnTo>
                  <a:pt x="1384378" y="1492211"/>
                </a:lnTo>
                <a:lnTo>
                  <a:pt x="1134740" y="1492211"/>
                </a:lnTo>
                <a:lnTo>
                  <a:pt x="1134740" y="1424893"/>
                </a:lnTo>
                <a:lnTo>
                  <a:pt x="1022543" y="1424893"/>
                </a:lnTo>
                <a:lnTo>
                  <a:pt x="1022543" y="1335136"/>
                </a:lnTo>
                <a:lnTo>
                  <a:pt x="1011323" y="1335136"/>
                </a:lnTo>
                <a:lnTo>
                  <a:pt x="1011323" y="1121963"/>
                </a:lnTo>
                <a:lnTo>
                  <a:pt x="972054" y="1121963"/>
                </a:lnTo>
                <a:lnTo>
                  <a:pt x="972054" y="1040623"/>
                </a:lnTo>
                <a:lnTo>
                  <a:pt x="821841" y="1040623"/>
                </a:lnTo>
                <a:lnTo>
                  <a:pt x="821841" y="948061"/>
                </a:lnTo>
                <a:lnTo>
                  <a:pt x="678789" y="948061"/>
                </a:lnTo>
                <a:lnTo>
                  <a:pt x="678789" y="875133"/>
                </a:lnTo>
                <a:lnTo>
                  <a:pt x="619886" y="875133"/>
                </a:lnTo>
                <a:lnTo>
                  <a:pt x="619886" y="790986"/>
                </a:lnTo>
                <a:lnTo>
                  <a:pt x="560983" y="790986"/>
                </a:lnTo>
                <a:lnTo>
                  <a:pt x="560983" y="723667"/>
                </a:lnTo>
                <a:lnTo>
                  <a:pt x="294516" y="723667"/>
                </a:lnTo>
                <a:lnTo>
                  <a:pt x="294516" y="633909"/>
                </a:lnTo>
                <a:lnTo>
                  <a:pt x="246833" y="633909"/>
                </a:lnTo>
                <a:lnTo>
                  <a:pt x="246833" y="516103"/>
                </a:lnTo>
                <a:lnTo>
                  <a:pt x="235614" y="516103"/>
                </a:lnTo>
                <a:lnTo>
                  <a:pt x="235614" y="471225"/>
                </a:lnTo>
                <a:lnTo>
                  <a:pt x="230004" y="471225"/>
                </a:lnTo>
                <a:lnTo>
                  <a:pt x="230004" y="415127"/>
                </a:lnTo>
                <a:lnTo>
                  <a:pt x="50489" y="415127"/>
                </a:lnTo>
                <a:lnTo>
                  <a:pt x="50489" y="364638"/>
                </a:lnTo>
                <a:lnTo>
                  <a:pt x="25245" y="364638"/>
                </a:lnTo>
                <a:lnTo>
                  <a:pt x="25245" y="50489"/>
                </a:lnTo>
                <a:lnTo>
                  <a:pt x="0" y="50489"/>
                </a:lnTo>
                <a:close/>
              </a:path>
            </a:pathLst>
          </a:custGeom>
          <a:solidFill>
            <a:schemeClr val="accent2">
              <a:lumMod val="60000"/>
              <a:lumOff val="40000"/>
              <a:alpha val="63000"/>
            </a:schemeClr>
          </a:solidFill>
          <a:ln w="0">
            <a:noFill/>
            <a:miter lim="800000"/>
            <a:headEnd/>
            <a:tailEnd/>
          </a:ln>
        </p:spPr>
        <p:txBody>
          <a:bodyPr wrap="square" rtlCol="0" anchor="b">
            <a:noAutofit/>
          </a:bodyPr>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8" name="Freeform: Shape 207">
            <a:extLst>
              <a:ext uri="{FF2B5EF4-FFF2-40B4-BE49-F238E27FC236}">
                <a16:creationId xmlns:a16="http://schemas.microsoft.com/office/drawing/2014/main" id="{CFE1DBCB-17B1-58C4-9DA4-FBD17C0F3DED}"/>
              </a:ext>
            </a:extLst>
          </p:cNvPr>
          <p:cNvSpPr/>
          <p:nvPr/>
        </p:nvSpPr>
        <p:spPr bwMode="auto">
          <a:xfrm>
            <a:off x="6841171" y="2280390"/>
            <a:ext cx="3601501" cy="1999900"/>
          </a:xfrm>
          <a:custGeom>
            <a:avLst/>
            <a:gdLst>
              <a:gd name="connsiteX0" fmla="*/ 3601501 w 3601501"/>
              <a:gd name="connsiteY0" fmla="*/ 1999900 h 1999900"/>
              <a:gd name="connsiteX1" fmla="*/ 3208814 w 3601501"/>
              <a:gd name="connsiteY1" fmla="*/ 1999900 h 1999900"/>
              <a:gd name="connsiteX2" fmla="*/ 3208814 w 3601501"/>
              <a:gd name="connsiteY2" fmla="*/ 1868069 h 1999900"/>
              <a:gd name="connsiteX3" fmla="*/ 2356122 w 3601501"/>
              <a:gd name="connsiteY3" fmla="*/ 1868069 h 1999900"/>
              <a:gd name="connsiteX4" fmla="*/ 2356122 w 3601501"/>
              <a:gd name="connsiteY4" fmla="*/ 1792336 h 1999900"/>
              <a:gd name="connsiteX5" fmla="*/ 2308439 w 3601501"/>
              <a:gd name="connsiteY5" fmla="*/ 1792336 h 1999900"/>
              <a:gd name="connsiteX6" fmla="*/ 2308439 w 3601501"/>
              <a:gd name="connsiteY6" fmla="*/ 1710994 h 1999900"/>
              <a:gd name="connsiteX7" fmla="*/ 2294414 w 3601501"/>
              <a:gd name="connsiteY7" fmla="*/ 1710994 h 1999900"/>
              <a:gd name="connsiteX8" fmla="*/ 2294414 w 3601501"/>
              <a:gd name="connsiteY8" fmla="*/ 1635262 h 1999900"/>
              <a:gd name="connsiteX9" fmla="*/ 1999899 w 3601501"/>
              <a:gd name="connsiteY9" fmla="*/ 1635262 h 1999900"/>
              <a:gd name="connsiteX10" fmla="*/ 1999899 w 3601501"/>
              <a:gd name="connsiteY10" fmla="*/ 1556724 h 1999900"/>
              <a:gd name="connsiteX11" fmla="*/ 1983069 w 3601501"/>
              <a:gd name="connsiteY11" fmla="*/ 1556724 h 1999900"/>
              <a:gd name="connsiteX12" fmla="*/ 1983069 w 3601501"/>
              <a:gd name="connsiteY12" fmla="*/ 1478187 h 1999900"/>
              <a:gd name="connsiteX13" fmla="*/ 1910142 w 3601501"/>
              <a:gd name="connsiteY13" fmla="*/ 1478187 h 1999900"/>
              <a:gd name="connsiteX14" fmla="*/ 1910142 w 3601501"/>
              <a:gd name="connsiteY14" fmla="*/ 1396844 h 1999900"/>
              <a:gd name="connsiteX15" fmla="*/ 1612822 w 3601501"/>
              <a:gd name="connsiteY15" fmla="*/ 1396844 h 1999900"/>
              <a:gd name="connsiteX16" fmla="*/ 1612822 w 3601501"/>
              <a:gd name="connsiteY16" fmla="*/ 1312697 h 1999900"/>
              <a:gd name="connsiteX17" fmla="*/ 1601602 w 3601501"/>
              <a:gd name="connsiteY17" fmla="*/ 1312697 h 1999900"/>
              <a:gd name="connsiteX18" fmla="*/ 1601602 w 3601501"/>
              <a:gd name="connsiteY18" fmla="*/ 1239770 h 1999900"/>
              <a:gd name="connsiteX19" fmla="*/ 1581968 w 3601501"/>
              <a:gd name="connsiteY19" fmla="*/ 1239770 h 1999900"/>
              <a:gd name="connsiteX20" fmla="*/ 1581968 w 3601501"/>
              <a:gd name="connsiteY20" fmla="*/ 1158427 h 1999900"/>
              <a:gd name="connsiteX21" fmla="*/ 1559528 w 3601501"/>
              <a:gd name="connsiteY21" fmla="*/ 1158427 h 1999900"/>
              <a:gd name="connsiteX22" fmla="*/ 1559528 w 3601501"/>
              <a:gd name="connsiteY22" fmla="*/ 1082695 h 1999900"/>
              <a:gd name="connsiteX23" fmla="*/ 1307087 w 3601501"/>
              <a:gd name="connsiteY23" fmla="*/ 1082695 h 1999900"/>
              <a:gd name="connsiteX24" fmla="*/ 1307087 w 3601501"/>
              <a:gd name="connsiteY24" fmla="*/ 1004157 h 1999900"/>
              <a:gd name="connsiteX25" fmla="*/ 1192085 w 3601501"/>
              <a:gd name="connsiteY25" fmla="*/ 1004157 h 1999900"/>
              <a:gd name="connsiteX26" fmla="*/ 1192085 w 3601501"/>
              <a:gd name="connsiteY26" fmla="*/ 914400 h 1999900"/>
              <a:gd name="connsiteX27" fmla="*/ 1183671 w 3601501"/>
              <a:gd name="connsiteY27" fmla="*/ 914400 h 1999900"/>
              <a:gd name="connsiteX28" fmla="*/ 1183671 w 3601501"/>
              <a:gd name="connsiteY28" fmla="*/ 706837 h 1999900"/>
              <a:gd name="connsiteX29" fmla="*/ 1147207 w 3601501"/>
              <a:gd name="connsiteY29" fmla="*/ 706837 h 1999900"/>
              <a:gd name="connsiteX30" fmla="*/ 1147207 w 3601501"/>
              <a:gd name="connsiteY30" fmla="*/ 636714 h 1999900"/>
              <a:gd name="connsiteX31" fmla="*/ 995742 w 3601501"/>
              <a:gd name="connsiteY31" fmla="*/ 636714 h 1999900"/>
              <a:gd name="connsiteX32" fmla="*/ 995742 w 3601501"/>
              <a:gd name="connsiteY32" fmla="*/ 558177 h 1999900"/>
              <a:gd name="connsiteX33" fmla="*/ 852692 w 3601501"/>
              <a:gd name="connsiteY33" fmla="*/ 558177 h 1999900"/>
              <a:gd name="connsiteX34" fmla="*/ 852692 w 3601501"/>
              <a:gd name="connsiteY34" fmla="*/ 488054 h 1999900"/>
              <a:gd name="connsiteX35" fmla="*/ 793789 w 3601501"/>
              <a:gd name="connsiteY35" fmla="*/ 488054 h 1999900"/>
              <a:gd name="connsiteX36" fmla="*/ 793789 w 3601501"/>
              <a:gd name="connsiteY36" fmla="*/ 420736 h 1999900"/>
              <a:gd name="connsiteX37" fmla="*/ 746105 w 3601501"/>
              <a:gd name="connsiteY37" fmla="*/ 420736 h 1999900"/>
              <a:gd name="connsiteX38" fmla="*/ 746105 w 3601501"/>
              <a:gd name="connsiteY38" fmla="*/ 353419 h 1999900"/>
              <a:gd name="connsiteX39" fmla="*/ 465614 w 3601501"/>
              <a:gd name="connsiteY39" fmla="*/ 353419 h 1999900"/>
              <a:gd name="connsiteX40" fmla="*/ 465614 w 3601501"/>
              <a:gd name="connsiteY40" fmla="*/ 286101 h 1999900"/>
              <a:gd name="connsiteX41" fmla="*/ 429150 w 3601501"/>
              <a:gd name="connsiteY41" fmla="*/ 286101 h 1999900"/>
              <a:gd name="connsiteX42" fmla="*/ 429150 w 3601501"/>
              <a:gd name="connsiteY42" fmla="*/ 263662 h 1999900"/>
              <a:gd name="connsiteX43" fmla="*/ 415126 w 3601501"/>
              <a:gd name="connsiteY43" fmla="*/ 263662 h 1999900"/>
              <a:gd name="connsiteX44" fmla="*/ 415126 w 3601501"/>
              <a:gd name="connsiteY44" fmla="*/ 204758 h 1999900"/>
              <a:gd name="connsiteX45" fmla="*/ 406711 w 3601501"/>
              <a:gd name="connsiteY45" fmla="*/ 213173 h 1999900"/>
              <a:gd name="connsiteX46" fmla="*/ 406711 w 3601501"/>
              <a:gd name="connsiteY46" fmla="*/ 168295 h 1999900"/>
              <a:gd name="connsiteX47" fmla="*/ 392687 w 3601501"/>
              <a:gd name="connsiteY47" fmla="*/ 168295 h 1999900"/>
              <a:gd name="connsiteX48" fmla="*/ 392687 w 3601501"/>
              <a:gd name="connsiteY48" fmla="*/ 112197 h 1999900"/>
              <a:gd name="connsiteX49" fmla="*/ 221587 w 3601501"/>
              <a:gd name="connsiteY49" fmla="*/ 112197 h 1999900"/>
              <a:gd name="connsiteX50" fmla="*/ 221587 w 3601501"/>
              <a:gd name="connsiteY50" fmla="*/ 50489 h 1999900"/>
              <a:gd name="connsiteX51" fmla="*/ 187928 w 3601501"/>
              <a:gd name="connsiteY51" fmla="*/ 50489 h 1999900"/>
              <a:gd name="connsiteX52" fmla="*/ 187928 w 3601501"/>
              <a:gd name="connsiteY52" fmla="*/ 0 h 1999900"/>
              <a:gd name="connsiteX53" fmla="*/ 0 w 3601501"/>
              <a:gd name="connsiteY53" fmla="*/ 0 h 199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01501" h="1999900">
                <a:moveTo>
                  <a:pt x="3601501" y="1999900"/>
                </a:moveTo>
                <a:lnTo>
                  <a:pt x="3208814" y="1999900"/>
                </a:lnTo>
                <a:lnTo>
                  <a:pt x="3208814" y="1868069"/>
                </a:lnTo>
                <a:lnTo>
                  <a:pt x="2356122" y="1868069"/>
                </a:lnTo>
                <a:lnTo>
                  <a:pt x="2356122" y="1792336"/>
                </a:lnTo>
                <a:lnTo>
                  <a:pt x="2308439" y="1792336"/>
                </a:lnTo>
                <a:lnTo>
                  <a:pt x="2308439" y="1710994"/>
                </a:lnTo>
                <a:lnTo>
                  <a:pt x="2294414" y="1710994"/>
                </a:lnTo>
                <a:lnTo>
                  <a:pt x="2294414" y="1635262"/>
                </a:lnTo>
                <a:lnTo>
                  <a:pt x="1999899" y="1635262"/>
                </a:lnTo>
                <a:lnTo>
                  <a:pt x="1999899" y="1556724"/>
                </a:lnTo>
                <a:lnTo>
                  <a:pt x="1983069" y="1556724"/>
                </a:lnTo>
                <a:lnTo>
                  <a:pt x="1983069" y="1478187"/>
                </a:lnTo>
                <a:lnTo>
                  <a:pt x="1910142" y="1478187"/>
                </a:lnTo>
                <a:lnTo>
                  <a:pt x="1910142" y="1396844"/>
                </a:lnTo>
                <a:lnTo>
                  <a:pt x="1612822" y="1396844"/>
                </a:lnTo>
                <a:lnTo>
                  <a:pt x="1612822" y="1312697"/>
                </a:lnTo>
                <a:lnTo>
                  <a:pt x="1601602" y="1312697"/>
                </a:lnTo>
                <a:lnTo>
                  <a:pt x="1601602" y="1239770"/>
                </a:lnTo>
                <a:lnTo>
                  <a:pt x="1581968" y="1239770"/>
                </a:lnTo>
                <a:lnTo>
                  <a:pt x="1581968" y="1158427"/>
                </a:lnTo>
                <a:lnTo>
                  <a:pt x="1559528" y="1158427"/>
                </a:lnTo>
                <a:lnTo>
                  <a:pt x="1559528" y="1082695"/>
                </a:lnTo>
                <a:lnTo>
                  <a:pt x="1307087" y="1082695"/>
                </a:lnTo>
                <a:lnTo>
                  <a:pt x="1307087" y="1004157"/>
                </a:lnTo>
                <a:lnTo>
                  <a:pt x="1192085" y="1004157"/>
                </a:lnTo>
                <a:lnTo>
                  <a:pt x="1192085" y="914400"/>
                </a:lnTo>
                <a:lnTo>
                  <a:pt x="1183671" y="914400"/>
                </a:lnTo>
                <a:lnTo>
                  <a:pt x="1183671" y="706837"/>
                </a:lnTo>
                <a:lnTo>
                  <a:pt x="1147207" y="706837"/>
                </a:lnTo>
                <a:lnTo>
                  <a:pt x="1147207" y="636714"/>
                </a:lnTo>
                <a:lnTo>
                  <a:pt x="995742" y="636714"/>
                </a:lnTo>
                <a:lnTo>
                  <a:pt x="995742" y="558177"/>
                </a:lnTo>
                <a:lnTo>
                  <a:pt x="852692" y="558177"/>
                </a:lnTo>
                <a:lnTo>
                  <a:pt x="852692" y="488054"/>
                </a:lnTo>
                <a:lnTo>
                  <a:pt x="793789" y="488054"/>
                </a:lnTo>
                <a:lnTo>
                  <a:pt x="793789" y="420736"/>
                </a:lnTo>
                <a:lnTo>
                  <a:pt x="746105" y="420736"/>
                </a:lnTo>
                <a:lnTo>
                  <a:pt x="746105" y="353419"/>
                </a:lnTo>
                <a:lnTo>
                  <a:pt x="465614" y="353419"/>
                </a:lnTo>
                <a:lnTo>
                  <a:pt x="465614" y="286101"/>
                </a:lnTo>
                <a:lnTo>
                  <a:pt x="429150" y="286101"/>
                </a:lnTo>
                <a:lnTo>
                  <a:pt x="429150" y="263662"/>
                </a:lnTo>
                <a:lnTo>
                  <a:pt x="415126" y="263662"/>
                </a:lnTo>
                <a:lnTo>
                  <a:pt x="415126" y="204758"/>
                </a:lnTo>
                <a:lnTo>
                  <a:pt x="406711" y="213173"/>
                </a:lnTo>
                <a:lnTo>
                  <a:pt x="406711" y="168295"/>
                </a:lnTo>
                <a:lnTo>
                  <a:pt x="392687" y="168295"/>
                </a:lnTo>
                <a:lnTo>
                  <a:pt x="392687" y="112197"/>
                </a:lnTo>
                <a:lnTo>
                  <a:pt x="221587" y="112197"/>
                </a:lnTo>
                <a:lnTo>
                  <a:pt x="221587" y="50489"/>
                </a:lnTo>
                <a:lnTo>
                  <a:pt x="187928" y="50489"/>
                </a:lnTo>
                <a:lnTo>
                  <a:pt x="187928" y="0"/>
                </a:lnTo>
                <a:lnTo>
                  <a:pt x="0" y="0"/>
                </a:lnTo>
              </a:path>
            </a:pathLst>
          </a:custGeom>
          <a:noFill/>
          <a:ln w="28575">
            <a:solidFill>
              <a:schemeClr val="accent1"/>
            </a:solidFill>
            <a:miter lim="800000"/>
            <a:headEnd/>
            <a:tailEnd/>
          </a:ln>
        </p:spPr>
        <p:txBody>
          <a:bodyPr rtlCol="0" anchor="ctr"/>
          <a:lstStyle/>
          <a:p>
            <a:pPr algn="ctr"/>
            <a:endParaRPr lang="en-US" dirty="0"/>
          </a:p>
        </p:txBody>
      </p:sp>
      <p:sp>
        <p:nvSpPr>
          <p:cNvPr id="149" name="Freeform: Shape 148">
            <a:extLst>
              <a:ext uri="{FF2B5EF4-FFF2-40B4-BE49-F238E27FC236}">
                <a16:creationId xmlns:a16="http://schemas.microsoft.com/office/drawing/2014/main" id="{CAECA0F8-05D9-5599-CD8E-3B34813CB37E}"/>
              </a:ext>
            </a:extLst>
          </p:cNvPr>
          <p:cNvSpPr/>
          <p:nvPr/>
        </p:nvSpPr>
        <p:spPr bwMode="auto">
          <a:xfrm>
            <a:off x="6834872" y="2256818"/>
            <a:ext cx="5144741" cy="2284080"/>
          </a:xfrm>
          <a:custGeom>
            <a:avLst/>
            <a:gdLst>
              <a:gd name="connsiteX0" fmla="*/ 0 w 5150498"/>
              <a:gd name="connsiteY0" fmla="*/ 0 h 2289110"/>
              <a:gd name="connsiteX1" fmla="*/ 0 w 5150498"/>
              <a:gd name="connsiteY1" fmla="*/ 2289110 h 2289110"/>
              <a:gd name="connsiteX2" fmla="*/ 5150498 w 5150498"/>
              <a:gd name="connsiteY2" fmla="*/ 2289110 h 2289110"/>
            </a:gdLst>
            <a:ahLst/>
            <a:cxnLst>
              <a:cxn ang="0">
                <a:pos x="connsiteX0" y="connsiteY0"/>
              </a:cxn>
              <a:cxn ang="0">
                <a:pos x="connsiteX1" y="connsiteY1"/>
              </a:cxn>
              <a:cxn ang="0">
                <a:pos x="connsiteX2" y="connsiteY2"/>
              </a:cxn>
            </a:cxnLst>
            <a:rect l="l" t="t" r="r" b="b"/>
            <a:pathLst>
              <a:path w="5150498" h="2289110">
                <a:moveTo>
                  <a:pt x="0" y="0"/>
                </a:moveTo>
                <a:lnTo>
                  <a:pt x="0" y="2289110"/>
                </a:lnTo>
                <a:lnTo>
                  <a:pt x="5150498" y="2289110"/>
                </a:lnTo>
              </a:path>
            </a:pathLst>
          </a:custGeom>
          <a:noFill/>
          <a:ln w="28575">
            <a:solidFill>
              <a:schemeClr val="bg1"/>
            </a:solidFill>
            <a:miter lim="800000"/>
            <a:headEnd/>
            <a:tailEnd/>
          </a:ln>
        </p:spPr>
        <p:txBody>
          <a:bodyPr rtlCol="0" anchor="ctr"/>
          <a:lstStyle/>
          <a:p>
            <a:pPr algn="ctr"/>
            <a:endParaRPr lang="en-US" dirty="0"/>
          </a:p>
        </p:txBody>
      </p:sp>
      <p:sp>
        <p:nvSpPr>
          <p:cNvPr id="252" name="TextBox 251">
            <a:extLst>
              <a:ext uri="{FF2B5EF4-FFF2-40B4-BE49-F238E27FC236}">
                <a16:creationId xmlns:a16="http://schemas.microsoft.com/office/drawing/2014/main" id="{843D41BD-36D4-DC73-C1AB-3870019A997C}"/>
              </a:ext>
            </a:extLst>
          </p:cNvPr>
          <p:cNvSpPr txBox="1"/>
          <p:nvPr/>
        </p:nvSpPr>
        <p:spPr bwMode="auto">
          <a:xfrm>
            <a:off x="6669402" y="4962280"/>
            <a:ext cx="569755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Aft>
                <a:spcPct val="0"/>
              </a:spcAft>
              <a:buClrTx/>
              <a:buFontTx/>
              <a:buNone/>
              <a:tabLst>
                <a:tab pos="271463" algn="l"/>
                <a:tab pos="563563" algn="l"/>
                <a:tab pos="857250" algn="l"/>
                <a:tab pos="1141413" algn="l"/>
                <a:tab pos="1417638" algn="l"/>
                <a:tab pos="1701800" algn="l"/>
                <a:tab pos="2033588" algn="l"/>
                <a:tab pos="2320925" algn="l"/>
                <a:tab pos="2600325" algn="l"/>
                <a:tab pos="2887663" algn="l"/>
                <a:tab pos="3159125" algn="l"/>
                <a:tab pos="3448050" algn="l"/>
                <a:tab pos="3727450" algn="l"/>
                <a:tab pos="4003675" algn="l"/>
                <a:tab pos="4316413" algn="l"/>
                <a:tab pos="4600575" algn="l"/>
                <a:tab pos="4881563" algn="l"/>
                <a:tab pos="5153025" algn="l"/>
              </a:tabLst>
            </a:pPr>
            <a:r>
              <a:rPr lang="en-US" sz="1400" dirty="0">
                <a:solidFill>
                  <a:schemeClr val="bg1"/>
                </a:solidFill>
                <a:latin typeface="Calibri" panose="020F0502020204030204" pitchFamily="34" charset="0"/>
              </a:rPr>
              <a:t>40	38	28	25	22	15	11	8	8	5	4	4	2	0	..	..	..	..	..</a:t>
            </a:r>
          </a:p>
          <a:p>
            <a:pPr algn="l">
              <a:lnSpc>
                <a:spcPct val="100000"/>
              </a:lnSpc>
              <a:spcAft>
                <a:spcPct val="0"/>
              </a:spcAft>
              <a:buClrTx/>
              <a:buFontTx/>
              <a:buNone/>
              <a:tabLst>
                <a:tab pos="271463" algn="l"/>
                <a:tab pos="563563" algn="l"/>
                <a:tab pos="857250" algn="l"/>
                <a:tab pos="1141413" algn="l"/>
                <a:tab pos="1417638" algn="l"/>
                <a:tab pos="1701800" algn="l"/>
                <a:tab pos="1990725" algn="l"/>
                <a:tab pos="2270125" algn="l"/>
                <a:tab pos="2551113" algn="l"/>
                <a:tab pos="2805113" algn="l"/>
                <a:tab pos="3103563" algn="l"/>
                <a:tab pos="3371850" algn="l"/>
                <a:tab pos="3670300" algn="l"/>
                <a:tab pos="4003675" algn="l"/>
                <a:tab pos="4316413" algn="l"/>
                <a:tab pos="4600575" algn="l"/>
                <a:tab pos="4881563" algn="l"/>
                <a:tab pos="5153025" algn="l"/>
              </a:tabLst>
            </a:pPr>
            <a:r>
              <a:rPr lang="en-US" sz="1200" dirty="0">
                <a:solidFill>
                  <a:schemeClr val="bg1"/>
                </a:solidFill>
                <a:latin typeface="Calibri" panose="020F0502020204030204" pitchFamily="34" charset="0"/>
              </a:rPr>
              <a:t>(0)	(0)	(6)	(6)	(8)	(9)	(9)	(9)	(9)	(9)	(10)	(10)	(11)	(13)</a:t>
            </a:r>
          </a:p>
        </p:txBody>
      </p:sp>
      <p:sp>
        <p:nvSpPr>
          <p:cNvPr id="253" name="TextBox 252">
            <a:extLst>
              <a:ext uri="{FF2B5EF4-FFF2-40B4-BE49-F238E27FC236}">
                <a16:creationId xmlns:a16="http://schemas.microsoft.com/office/drawing/2014/main" id="{57C1A455-BAE6-6B58-6CDD-6F317F4A2EC1}"/>
              </a:ext>
            </a:extLst>
          </p:cNvPr>
          <p:cNvSpPr txBox="1"/>
          <p:nvPr/>
        </p:nvSpPr>
        <p:spPr bwMode="auto">
          <a:xfrm>
            <a:off x="6153900" y="4813331"/>
            <a:ext cx="21367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No. at risk (number censored)</a:t>
            </a:r>
          </a:p>
        </p:txBody>
      </p:sp>
    </p:spTree>
    <p:extLst>
      <p:ext uri="{BB962C8B-B14F-4D97-AF65-F5344CB8AC3E}">
        <p14:creationId xmlns:p14="http://schemas.microsoft.com/office/powerpoint/2010/main" val="2116801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AAE06-658D-5A79-7FB1-CF5CA15BC6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578A7D-C482-3A66-AAF8-A7890E3156BF}"/>
              </a:ext>
            </a:extLst>
          </p:cNvPr>
          <p:cNvSpPr>
            <a:spLocks noGrp="1"/>
          </p:cNvSpPr>
          <p:nvPr>
            <p:ph type="title"/>
          </p:nvPr>
        </p:nvSpPr>
        <p:spPr/>
        <p:txBody>
          <a:bodyPr/>
          <a:lstStyle/>
          <a:p>
            <a:r>
              <a:rPr lang="en-US" dirty="0"/>
              <a:t>DESTINY-CRC02: OS With T-</a:t>
            </a:r>
            <a:r>
              <a:rPr lang="en-US" dirty="0" err="1"/>
              <a:t>DXd</a:t>
            </a:r>
            <a:r>
              <a:rPr lang="en-US" dirty="0"/>
              <a:t> in HER2 Amplified mCRC</a:t>
            </a:r>
          </a:p>
        </p:txBody>
      </p:sp>
      <p:sp>
        <p:nvSpPr>
          <p:cNvPr id="7" name="TextBox 6">
            <a:extLst>
              <a:ext uri="{FF2B5EF4-FFF2-40B4-BE49-F238E27FC236}">
                <a16:creationId xmlns:a16="http://schemas.microsoft.com/office/drawing/2014/main" id="{BD21E898-F288-0B6E-F662-3F42396976C8}"/>
              </a:ext>
            </a:extLst>
          </p:cNvPr>
          <p:cNvSpPr txBox="1"/>
          <p:nvPr/>
        </p:nvSpPr>
        <p:spPr>
          <a:xfrm>
            <a:off x="420244" y="6398121"/>
            <a:ext cx="5675756" cy="276999"/>
          </a:xfrm>
          <a:prstGeom prst="rect">
            <a:avLst/>
          </a:prstGeom>
          <a:noFill/>
        </p:spPr>
        <p:txBody>
          <a:bodyPr wrap="square" rtlCol="0">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da-DK"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Raghav.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Lancet Oncol. 2024;</a:t>
            </a:r>
            <a:r>
              <a:rPr lang="en-US" altLang="en-US" sz="1200" spc="-10" dirty="0">
                <a:solidFill>
                  <a:srgbClr val="455560"/>
                </a:solidFill>
                <a:latin typeface="Calibri" panose="020F0502020204030204" pitchFamily="34" charset="0"/>
                <a:cs typeface="Arial" panose="020B0604020202020204" pitchFamily="34" charset="0"/>
              </a:rPr>
              <a:t>25:1147</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t>
            </a:r>
            <a:endParaRPr kumimoji="0" lang="pt-BR"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677282E9-816D-9EAE-C393-A72E7418E8A9}"/>
              </a:ext>
            </a:extLst>
          </p:cNvPr>
          <p:cNvSpPr txBox="1"/>
          <p:nvPr/>
        </p:nvSpPr>
        <p:spPr bwMode="auto">
          <a:xfrm>
            <a:off x="2407881" y="1700422"/>
            <a:ext cx="20275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T-DXd 5.4 mg/kg</a:t>
            </a:r>
          </a:p>
        </p:txBody>
      </p:sp>
      <p:sp>
        <p:nvSpPr>
          <p:cNvPr id="10" name="TextBox 9">
            <a:extLst>
              <a:ext uri="{FF2B5EF4-FFF2-40B4-BE49-F238E27FC236}">
                <a16:creationId xmlns:a16="http://schemas.microsoft.com/office/drawing/2014/main" id="{6FE46F18-242C-096C-7DB2-50F812D3726B}"/>
              </a:ext>
            </a:extLst>
          </p:cNvPr>
          <p:cNvSpPr txBox="1"/>
          <p:nvPr/>
        </p:nvSpPr>
        <p:spPr bwMode="auto">
          <a:xfrm>
            <a:off x="8063127" y="1654025"/>
            <a:ext cx="20275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T-DXd 6.4 mg/kg</a:t>
            </a:r>
          </a:p>
        </p:txBody>
      </p:sp>
      <p:sp>
        <p:nvSpPr>
          <p:cNvPr id="11" name="TextBox 10">
            <a:extLst>
              <a:ext uri="{FF2B5EF4-FFF2-40B4-BE49-F238E27FC236}">
                <a16:creationId xmlns:a16="http://schemas.microsoft.com/office/drawing/2014/main" id="{6ABF10AA-A4D2-31AB-24BF-366748F30002}"/>
              </a:ext>
            </a:extLst>
          </p:cNvPr>
          <p:cNvSpPr txBox="1"/>
          <p:nvPr/>
        </p:nvSpPr>
        <p:spPr bwMode="auto">
          <a:xfrm>
            <a:off x="1075599" y="5360153"/>
            <a:ext cx="4365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285750" indent="-285750" algn="l">
              <a:lnSpc>
                <a:spcPct val="100000"/>
              </a:lnSpc>
              <a:spcBef>
                <a:spcPct val="50000"/>
              </a:spcBef>
              <a:spcAft>
                <a:spcPct val="0"/>
              </a:spcAft>
              <a:buClrTx/>
              <a:buFont typeface="Wingdings" panose="05000000000000000000" pitchFamily="2" charset="2"/>
              <a:buChar char="§"/>
            </a:pPr>
            <a:r>
              <a:rPr lang="en-US" b="0" dirty="0">
                <a:solidFill>
                  <a:schemeClr val="bg1"/>
                </a:solidFill>
                <a:latin typeface="Calibri" panose="020F0502020204030204" pitchFamily="34" charset="0"/>
              </a:rPr>
              <a:t>Median OS: 13.4 mo (95% CI: 12.5-16.8) </a:t>
            </a:r>
          </a:p>
        </p:txBody>
      </p:sp>
      <p:sp>
        <p:nvSpPr>
          <p:cNvPr id="12" name="TextBox 11">
            <a:extLst>
              <a:ext uri="{FF2B5EF4-FFF2-40B4-BE49-F238E27FC236}">
                <a16:creationId xmlns:a16="http://schemas.microsoft.com/office/drawing/2014/main" id="{BE35A5D5-0F45-3687-D5EE-28B409354BED}"/>
              </a:ext>
            </a:extLst>
          </p:cNvPr>
          <p:cNvSpPr txBox="1"/>
          <p:nvPr/>
        </p:nvSpPr>
        <p:spPr bwMode="auto">
          <a:xfrm>
            <a:off x="7037428" y="5331894"/>
            <a:ext cx="4078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285750" indent="-285750" algn="l">
              <a:lnSpc>
                <a:spcPct val="100000"/>
              </a:lnSpc>
              <a:spcBef>
                <a:spcPct val="50000"/>
              </a:spcBef>
              <a:spcAft>
                <a:spcPct val="0"/>
              </a:spcAft>
              <a:buClrTx/>
              <a:buFont typeface="Wingdings" panose="05000000000000000000" pitchFamily="2" charset="2"/>
              <a:buChar char="§"/>
            </a:pPr>
            <a:r>
              <a:rPr lang="en-US" b="0" dirty="0">
                <a:solidFill>
                  <a:schemeClr val="bg1"/>
                </a:solidFill>
                <a:latin typeface="Calibri" panose="020F0502020204030204" pitchFamily="34" charset="0"/>
              </a:rPr>
              <a:t>Median OS: NE (95% CI: 9.9-NE) </a:t>
            </a:r>
          </a:p>
        </p:txBody>
      </p:sp>
      <p:sp>
        <p:nvSpPr>
          <p:cNvPr id="4" name="TextBox 3">
            <a:extLst>
              <a:ext uri="{FF2B5EF4-FFF2-40B4-BE49-F238E27FC236}">
                <a16:creationId xmlns:a16="http://schemas.microsoft.com/office/drawing/2014/main" id="{2FCFEBE7-4F5C-611D-C3D4-CA55B99B96A1}"/>
              </a:ext>
            </a:extLst>
          </p:cNvPr>
          <p:cNvSpPr txBox="1"/>
          <p:nvPr/>
        </p:nvSpPr>
        <p:spPr bwMode="auto">
          <a:xfrm rot="16200000">
            <a:off x="-732500" y="3161764"/>
            <a:ext cx="20404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Overall Survival (%)</a:t>
            </a:r>
          </a:p>
        </p:txBody>
      </p:sp>
      <p:grpSp>
        <p:nvGrpSpPr>
          <p:cNvPr id="21" name="Group 20">
            <a:extLst>
              <a:ext uri="{FF2B5EF4-FFF2-40B4-BE49-F238E27FC236}">
                <a16:creationId xmlns:a16="http://schemas.microsoft.com/office/drawing/2014/main" id="{E2DE777A-DB4A-3094-C35E-830C6D671D10}"/>
              </a:ext>
            </a:extLst>
          </p:cNvPr>
          <p:cNvGrpSpPr/>
          <p:nvPr/>
        </p:nvGrpSpPr>
        <p:grpSpPr>
          <a:xfrm>
            <a:off x="699558" y="2319866"/>
            <a:ext cx="88901" cy="2197287"/>
            <a:chOff x="541867" y="2319866"/>
            <a:chExt cx="160867" cy="2197287"/>
          </a:xfrm>
        </p:grpSpPr>
        <p:cxnSp>
          <p:nvCxnSpPr>
            <p:cNvPr id="14" name="Straight Connector 13">
              <a:extLst>
                <a:ext uri="{FF2B5EF4-FFF2-40B4-BE49-F238E27FC236}">
                  <a16:creationId xmlns:a16="http://schemas.microsoft.com/office/drawing/2014/main" id="{45C87968-2AD9-7B76-F951-23AA82F4A54F}"/>
                </a:ext>
              </a:extLst>
            </p:cNvPr>
            <p:cNvCxnSpPr>
              <a:cxnSpLocks/>
            </p:cNvCxnSpPr>
            <p:nvPr/>
          </p:nvCxnSpPr>
          <p:spPr bwMode="auto">
            <a:xfrm>
              <a:off x="541867" y="2319866"/>
              <a:ext cx="160867"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D99DC9AF-6393-B688-EAD8-58974017608C}"/>
                </a:ext>
              </a:extLst>
            </p:cNvPr>
            <p:cNvCxnSpPr>
              <a:cxnSpLocks/>
            </p:cNvCxnSpPr>
            <p:nvPr/>
          </p:nvCxnSpPr>
          <p:spPr bwMode="auto">
            <a:xfrm>
              <a:off x="541867" y="2759323"/>
              <a:ext cx="160867"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D5ACCC70-6FDF-862D-248A-93447D9C7D21}"/>
                </a:ext>
              </a:extLst>
            </p:cNvPr>
            <p:cNvCxnSpPr>
              <a:cxnSpLocks/>
            </p:cNvCxnSpPr>
            <p:nvPr/>
          </p:nvCxnSpPr>
          <p:spPr bwMode="auto">
            <a:xfrm>
              <a:off x="541867" y="3198780"/>
              <a:ext cx="160867"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E0131F91-506E-3BA6-B4FE-0727E16B0881}"/>
                </a:ext>
              </a:extLst>
            </p:cNvPr>
            <p:cNvCxnSpPr>
              <a:cxnSpLocks/>
            </p:cNvCxnSpPr>
            <p:nvPr/>
          </p:nvCxnSpPr>
          <p:spPr bwMode="auto">
            <a:xfrm>
              <a:off x="541867" y="3638237"/>
              <a:ext cx="160867"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3FEB35AD-0779-8A0C-964C-A3A1B68C7591}"/>
                </a:ext>
              </a:extLst>
            </p:cNvPr>
            <p:cNvCxnSpPr>
              <a:cxnSpLocks/>
            </p:cNvCxnSpPr>
            <p:nvPr/>
          </p:nvCxnSpPr>
          <p:spPr bwMode="auto">
            <a:xfrm>
              <a:off x="541867" y="4077694"/>
              <a:ext cx="160867"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982818B7-2D97-F8BF-3E1A-A841EBD52E60}"/>
                </a:ext>
              </a:extLst>
            </p:cNvPr>
            <p:cNvCxnSpPr>
              <a:cxnSpLocks/>
            </p:cNvCxnSpPr>
            <p:nvPr/>
          </p:nvCxnSpPr>
          <p:spPr bwMode="auto">
            <a:xfrm>
              <a:off x="541867" y="4517153"/>
              <a:ext cx="160867" cy="0"/>
            </a:xfrm>
            <a:prstGeom prst="line">
              <a:avLst/>
            </a:prstGeom>
            <a:noFill/>
            <a:ln w="28575" cap="flat" cmpd="sng" algn="ctr">
              <a:solidFill>
                <a:schemeClr val="bg1"/>
              </a:solidFill>
              <a:prstDash val="solid"/>
              <a:round/>
              <a:headEnd type="none" w="med" len="med"/>
              <a:tailEnd type="none" w="med" len="med"/>
            </a:ln>
            <a:effectLst/>
          </p:spPr>
        </p:cxnSp>
      </p:grpSp>
      <p:grpSp>
        <p:nvGrpSpPr>
          <p:cNvPr id="44" name="Group 43">
            <a:extLst>
              <a:ext uri="{FF2B5EF4-FFF2-40B4-BE49-F238E27FC236}">
                <a16:creationId xmlns:a16="http://schemas.microsoft.com/office/drawing/2014/main" id="{29570EB2-E17E-39BE-5197-1E6496A02C34}"/>
              </a:ext>
            </a:extLst>
          </p:cNvPr>
          <p:cNvGrpSpPr/>
          <p:nvPr/>
        </p:nvGrpSpPr>
        <p:grpSpPr>
          <a:xfrm>
            <a:off x="781184" y="4520947"/>
            <a:ext cx="5068203" cy="76453"/>
            <a:chOff x="695459" y="4520947"/>
            <a:chExt cx="5068203" cy="254254"/>
          </a:xfrm>
        </p:grpSpPr>
        <p:cxnSp>
          <p:nvCxnSpPr>
            <p:cNvPr id="23" name="Straight Connector 22">
              <a:extLst>
                <a:ext uri="{FF2B5EF4-FFF2-40B4-BE49-F238E27FC236}">
                  <a16:creationId xmlns:a16="http://schemas.microsoft.com/office/drawing/2014/main" id="{DF31599F-9858-C782-E50C-E6844C84F913}"/>
                </a:ext>
              </a:extLst>
            </p:cNvPr>
            <p:cNvCxnSpPr/>
            <p:nvPr/>
          </p:nvCxnSpPr>
          <p:spPr bwMode="auto">
            <a:xfrm>
              <a:off x="695459"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DE03E9ED-51C4-2B50-FB41-718DEFCAD5FF}"/>
                </a:ext>
              </a:extLst>
            </p:cNvPr>
            <p:cNvCxnSpPr/>
            <p:nvPr/>
          </p:nvCxnSpPr>
          <p:spPr bwMode="auto">
            <a:xfrm>
              <a:off x="977026"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9BE29D53-69DC-507B-45B5-1A5F637C6DA0}"/>
                </a:ext>
              </a:extLst>
            </p:cNvPr>
            <p:cNvCxnSpPr/>
            <p:nvPr/>
          </p:nvCxnSpPr>
          <p:spPr bwMode="auto">
            <a:xfrm>
              <a:off x="1258593"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0F259655-6D93-542B-70BA-DA41518C4891}"/>
                </a:ext>
              </a:extLst>
            </p:cNvPr>
            <p:cNvCxnSpPr/>
            <p:nvPr/>
          </p:nvCxnSpPr>
          <p:spPr bwMode="auto">
            <a:xfrm>
              <a:off x="1540160"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A9CF3108-8E59-1F4D-B7AF-8A454466BD1F}"/>
                </a:ext>
              </a:extLst>
            </p:cNvPr>
            <p:cNvCxnSpPr/>
            <p:nvPr/>
          </p:nvCxnSpPr>
          <p:spPr bwMode="auto">
            <a:xfrm>
              <a:off x="1821727"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F570FBA1-AF82-5A60-2FF2-D93F7DBC31D6}"/>
                </a:ext>
              </a:extLst>
            </p:cNvPr>
            <p:cNvCxnSpPr/>
            <p:nvPr/>
          </p:nvCxnSpPr>
          <p:spPr bwMode="auto">
            <a:xfrm>
              <a:off x="2103294"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E5D3B629-D48E-6B37-9C38-5AAA099D617D}"/>
                </a:ext>
              </a:extLst>
            </p:cNvPr>
            <p:cNvCxnSpPr/>
            <p:nvPr/>
          </p:nvCxnSpPr>
          <p:spPr bwMode="auto">
            <a:xfrm>
              <a:off x="2384861"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7D6B2646-5BAF-01DB-EFDD-7FACB2F9CC88}"/>
                </a:ext>
              </a:extLst>
            </p:cNvPr>
            <p:cNvCxnSpPr/>
            <p:nvPr/>
          </p:nvCxnSpPr>
          <p:spPr bwMode="auto">
            <a:xfrm>
              <a:off x="2666428"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848FCF40-5EE2-5473-69E1-F4D46C07D955}"/>
                </a:ext>
              </a:extLst>
            </p:cNvPr>
            <p:cNvCxnSpPr/>
            <p:nvPr/>
          </p:nvCxnSpPr>
          <p:spPr bwMode="auto">
            <a:xfrm>
              <a:off x="2947995"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38AB2BC3-476A-27C4-8234-909A7BBA4D4B}"/>
                </a:ext>
              </a:extLst>
            </p:cNvPr>
            <p:cNvCxnSpPr/>
            <p:nvPr/>
          </p:nvCxnSpPr>
          <p:spPr bwMode="auto">
            <a:xfrm>
              <a:off x="3229562"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3CF13382-B046-610F-35FA-8CF0FD772555}"/>
                </a:ext>
              </a:extLst>
            </p:cNvPr>
            <p:cNvCxnSpPr/>
            <p:nvPr/>
          </p:nvCxnSpPr>
          <p:spPr bwMode="auto">
            <a:xfrm>
              <a:off x="3511129"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ECF2A45B-D141-6FAC-0EDA-7245C5E02E35}"/>
                </a:ext>
              </a:extLst>
            </p:cNvPr>
            <p:cNvCxnSpPr/>
            <p:nvPr/>
          </p:nvCxnSpPr>
          <p:spPr bwMode="auto">
            <a:xfrm>
              <a:off x="3792696"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8D6156A3-1CD6-9108-0AE5-912771DFFEE8}"/>
                </a:ext>
              </a:extLst>
            </p:cNvPr>
            <p:cNvCxnSpPr/>
            <p:nvPr/>
          </p:nvCxnSpPr>
          <p:spPr bwMode="auto">
            <a:xfrm>
              <a:off x="4074263"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8DDB8A6E-2342-E4EF-30DB-8E6E4F7A58B1}"/>
                </a:ext>
              </a:extLst>
            </p:cNvPr>
            <p:cNvCxnSpPr/>
            <p:nvPr/>
          </p:nvCxnSpPr>
          <p:spPr bwMode="auto">
            <a:xfrm>
              <a:off x="4355830"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92C043BB-BB13-6F90-ECFF-D79022C82C7C}"/>
                </a:ext>
              </a:extLst>
            </p:cNvPr>
            <p:cNvCxnSpPr/>
            <p:nvPr/>
          </p:nvCxnSpPr>
          <p:spPr bwMode="auto">
            <a:xfrm>
              <a:off x="4637397"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D851B909-10D1-33B2-26E3-701D39265EDB}"/>
                </a:ext>
              </a:extLst>
            </p:cNvPr>
            <p:cNvCxnSpPr/>
            <p:nvPr/>
          </p:nvCxnSpPr>
          <p:spPr bwMode="auto">
            <a:xfrm>
              <a:off x="4918964"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42ED811C-E6C8-4EBD-F970-34CB90C4A9CB}"/>
                </a:ext>
              </a:extLst>
            </p:cNvPr>
            <p:cNvCxnSpPr/>
            <p:nvPr/>
          </p:nvCxnSpPr>
          <p:spPr bwMode="auto">
            <a:xfrm>
              <a:off x="5200531"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BBB0EFD1-F50F-DC2C-36C9-DC5BD38CF7AF}"/>
                </a:ext>
              </a:extLst>
            </p:cNvPr>
            <p:cNvCxnSpPr/>
            <p:nvPr/>
          </p:nvCxnSpPr>
          <p:spPr bwMode="auto">
            <a:xfrm>
              <a:off x="5482098" y="4520947"/>
              <a:ext cx="0" cy="254254"/>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CF20ABC6-02D7-64AC-F4F0-5C8B91A6D092}"/>
                </a:ext>
              </a:extLst>
            </p:cNvPr>
            <p:cNvCxnSpPr/>
            <p:nvPr/>
          </p:nvCxnSpPr>
          <p:spPr bwMode="auto">
            <a:xfrm>
              <a:off x="5763662" y="4520947"/>
              <a:ext cx="0" cy="254254"/>
            </a:xfrm>
            <a:prstGeom prst="line">
              <a:avLst/>
            </a:prstGeom>
            <a:noFill/>
            <a:ln w="28575" cap="flat" cmpd="sng" algn="ctr">
              <a:solidFill>
                <a:schemeClr val="bg1"/>
              </a:solidFill>
              <a:prstDash val="solid"/>
              <a:round/>
              <a:headEnd type="none" w="med" len="med"/>
              <a:tailEnd type="none" w="med" len="med"/>
            </a:ln>
            <a:effectLst/>
          </p:spPr>
        </p:cxnSp>
      </p:grpSp>
      <p:sp>
        <p:nvSpPr>
          <p:cNvPr id="45" name="TextBox 44">
            <a:extLst>
              <a:ext uri="{FF2B5EF4-FFF2-40B4-BE49-F238E27FC236}">
                <a16:creationId xmlns:a16="http://schemas.microsoft.com/office/drawing/2014/main" id="{650B67C2-67B6-E0E5-B5A8-47C097B10469}"/>
              </a:ext>
            </a:extLst>
          </p:cNvPr>
          <p:cNvSpPr txBox="1"/>
          <p:nvPr/>
        </p:nvSpPr>
        <p:spPr bwMode="auto">
          <a:xfrm>
            <a:off x="492125" y="4351867"/>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sp>
        <p:nvSpPr>
          <p:cNvPr id="46" name="TextBox 45">
            <a:extLst>
              <a:ext uri="{FF2B5EF4-FFF2-40B4-BE49-F238E27FC236}">
                <a16:creationId xmlns:a16="http://schemas.microsoft.com/office/drawing/2014/main" id="{84212321-EC3D-DED8-817B-40993CDC8088}"/>
              </a:ext>
            </a:extLst>
          </p:cNvPr>
          <p:cNvSpPr txBox="1"/>
          <p:nvPr/>
        </p:nvSpPr>
        <p:spPr bwMode="auto">
          <a:xfrm>
            <a:off x="394759" y="3907367"/>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20</a:t>
            </a:r>
          </a:p>
        </p:txBody>
      </p:sp>
      <p:sp>
        <p:nvSpPr>
          <p:cNvPr id="47" name="TextBox 46">
            <a:extLst>
              <a:ext uri="{FF2B5EF4-FFF2-40B4-BE49-F238E27FC236}">
                <a16:creationId xmlns:a16="http://schemas.microsoft.com/office/drawing/2014/main" id="{DE3AF08C-9108-08FE-BFAF-7E5D9131F10C}"/>
              </a:ext>
            </a:extLst>
          </p:cNvPr>
          <p:cNvSpPr txBox="1"/>
          <p:nvPr/>
        </p:nvSpPr>
        <p:spPr bwMode="auto">
          <a:xfrm>
            <a:off x="394759" y="3467100"/>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40</a:t>
            </a:r>
          </a:p>
        </p:txBody>
      </p:sp>
      <p:sp>
        <p:nvSpPr>
          <p:cNvPr id="48" name="TextBox 47">
            <a:extLst>
              <a:ext uri="{FF2B5EF4-FFF2-40B4-BE49-F238E27FC236}">
                <a16:creationId xmlns:a16="http://schemas.microsoft.com/office/drawing/2014/main" id="{8AE5EB8A-379C-FEA8-8D76-2153DBDAD126}"/>
              </a:ext>
            </a:extLst>
          </p:cNvPr>
          <p:cNvSpPr txBox="1"/>
          <p:nvPr/>
        </p:nvSpPr>
        <p:spPr bwMode="auto">
          <a:xfrm>
            <a:off x="394759" y="3026833"/>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60</a:t>
            </a:r>
          </a:p>
        </p:txBody>
      </p:sp>
      <p:sp>
        <p:nvSpPr>
          <p:cNvPr id="49" name="TextBox 48">
            <a:extLst>
              <a:ext uri="{FF2B5EF4-FFF2-40B4-BE49-F238E27FC236}">
                <a16:creationId xmlns:a16="http://schemas.microsoft.com/office/drawing/2014/main" id="{B90A6771-0A00-8DB2-55EE-ACE5EF8DB044}"/>
              </a:ext>
            </a:extLst>
          </p:cNvPr>
          <p:cNvSpPr txBox="1"/>
          <p:nvPr/>
        </p:nvSpPr>
        <p:spPr bwMode="auto">
          <a:xfrm>
            <a:off x="394759" y="2586566"/>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80</a:t>
            </a:r>
          </a:p>
        </p:txBody>
      </p:sp>
      <p:sp>
        <p:nvSpPr>
          <p:cNvPr id="50" name="TextBox 49">
            <a:extLst>
              <a:ext uri="{FF2B5EF4-FFF2-40B4-BE49-F238E27FC236}">
                <a16:creationId xmlns:a16="http://schemas.microsoft.com/office/drawing/2014/main" id="{C962708B-2501-2842-1FD1-FD57C999FEAE}"/>
              </a:ext>
            </a:extLst>
          </p:cNvPr>
          <p:cNvSpPr txBox="1"/>
          <p:nvPr/>
        </p:nvSpPr>
        <p:spPr bwMode="auto">
          <a:xfrm>
            <a:off x="288926" y="2150532"/>
            <a:ext cx="4972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100</a:t>
            </a:r>
          </a:p>
        </p:txBody>
      </p:sp>
      <p:sp>
        <p:nvSpPr>
          <p:cNvPr id="51" name="TextBox 50">
            <a:extLst>
              <a:ext uri="{FF2B5EF4-FFF2-40B4-BE49-F238E27FC236}">
                <a16:creationId xmlns:a16="http://schemas.microsoft.com/office/drawing/2014/main" id="{B7D5CF60-07FA-0CC5-04A2-1C964408C905}"/>
              </a:ext>
            </a:extLst>
          </p:cNvPr>
          <p:cNvSpPr txBox="1"/>
          <p:nvPr/>
        </p:nvSpPr>
        <p:spPr bwMode="auto">
          <a:xfrm>
            <a:off x="636058" y="4521201"/>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sp>
        <p:nvSpPr>
          <p:cNvPr id="52" name="TextBox 51">
            <a:extLst>
              <a:ext uri="{FF2B5EF4-FFF2-40B4-BE49-F238E27FC236}">
                <a16:creationId xmlns:a16="http://schemas.microsoft.com/office/drawing/2014/main" id="{98686638-1C50-C7BE-9D68-9B3F92DCEB2A}"/>
              </a:ext>
            </a:extLst>
          </p:cNvPr>
          <p:cNvSpPr txBox="1"/>
          <p:nvPr/>
        </p:nvSpPr>
        <p:spPr bwMode="auto">
          <a:xfrm>
            <a:off x="919691" y="4521201"/>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a:t>
            </a:r>
          </a:p>
        </p:txBody>
      </p:sp>
      <p:sp>
        <p:nvSpPr>
          <p:cNvPr id="53" name="TextBox 52">
            <a:extLst>
              <a:ext uri="{FF2B5EF4-FFF2-40B4-BE49-F238E27FC236}">
                <a16:creationId xmlns:a16="http://schemas.microsoft.com/office/drawing/2014/main" id="{DEDFE9C1-AB07-B66C-BC18-8B007A3F45BC}"/>
              </a:ext>
            </a:extLst>
          </p:cNvPr>
          <p:cNvSpPr txBox="1"/>
          <p:nvPr/>
        </p:nvSpPr>
        <p:spPr bwMode="auto">
          <a:xfrm>
            <a:off x="1192405" y="4521201"/>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a:t>
            </a:r>
          </a:p>
        </p:txBody>
      </p:sp>
      <p:sp>
        <p:nvSpPr>
          <p:cNvPr id="54" name="TextBox 53">
            <a:extLst>
              <a:ext uri="{FF2B5EF4-FFF2-40B4-BE49-F238E27FC236}">
                <a16:creationId xmlns:a16="http://schemas.microsoft.com/office/drawing/2014/main" id="{970B2049-D86E-1E9E-920C-432B880F3FDE}"/>
              </a:ext>
            </a:extLst>
          </p:cNvPr>
          <p:cNvSpPr txBox="1"/>
          <p:nvPr/>
        </p:nvSpPr>
        <p:spPr bwMode="auto">
          <a:xfrm>
            <a:off x="1496382" y="4521201"/>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3</a:t>
            </a:r>
          </a:p>
        </p:txBody>
      </p:sp>
      <p:sp>
        <p:nvSpPr>
          <p:cNvPr id="55" name="TextBox 54">
            <a:extLst>
              <a:ext uri="{FF2B5EF4-FFF2-40B4-BE49-F238E27FC236}">
                <a16:creationId xmlns:a16="http://schemas.microsoft.com/office/drawing/2014/main" id="{AA0630EB-A73E-E87E-9635-D94B6E3DE001}"/>
              </a:ext>
            </a:extLst>
          </p:cNvPr>
          <p:cNvSpPr txBox="1"/>
          <p:nvPr/>
        </p:nvSpPr>
        <p:spPr bwMode="auto">
          <a:xfrm>
            <a:off x="1770316" y="4521201"/>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a:t>
            </a:r>
          </a:p>
        </p:txBody>
      </p:sp>
      <p:sp>
        <p:nvSpPr>
          <p:cNvPr id="56" name="TextBox 55">
            <a:extLst>
              <a:ext uri="{FF2B5EF4-FFF2-40B4-BE49-F238E27FC236}">
                <a16:creationId xmlns:a16="http://schemas.microsoft.com/office/drawing/2014/main" id="{00EDE020-645B-8E7F-1D69-978A97B669AA}"/>
              </a:ext>
            </a:extLst>
          </p:cNvPr>
          <p:cNvSpPr txBox="1"/>
          <p:nvPr/>
        </p:nvSpPr>
        <p:spPr bwMode="auto">
          <a:xfrm>
            <a:off x="2051593" y="4521201"/>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5</a:t>
            </a:r>
          </a:p>
        </p:txBody>
      </p:sp>
      <p:sp>
        <p:nvSpPr>
          <p:cNvPr id="114" name="Freeform: Shape 113">
            <a:extLst>
              <a:ext uri="{FF2B5EF4-FFF2-40B4-BE49-F238E27FC236}">
                <a16:creationId xmlns:a16="http://schemas.microsoft.com/office/drawing/2014/main" id="{69C0254D-4815-136F-DF5F-BB9F6DED8FE4}"/>
              </a:ext>
            </a:extLst>
          </p:cNvPr>
          <p:cNvSpPr/>
          <p:nvPr/>
        </p:nvSpPr>
        <p:spPr bwMode="auto">
          <a:xfrm>
            <a:off x="929315" y="2333719"/>
            <a:ext cx="4685912" cy="2167469"/>
          </a:xfrm>
          <a:custGeom>
            <a:avLst/>
            <a:gdLst>
              <a:gd name="connsiteX0" fmla="*/ 0 w 4685912"/>
              <a:gd name="connsiteY0" fmla="*/ 0 h 2167469"/>
              <a:gd name="connsiteX1" fmla="*/ 198546 w 4685912"/>
              <a:gd name="connsiteY1" fmla="*/ 0 h 2167469"/>
              <a:gd name="connsiteX2" fmla="*/ 198546 w 4685912"/>
              <a:gd name="connsiteY2" fmla="*/ 12315 h 2167469"/>
              <a:gd name="connsiteX3" fmla="*/ 367875 w 4685912"/>
              <a:gd name="connsiteY3" fmla="*/ 12315 h 2167469"/>
              <a:gd name="connsiteX4" fmla="*/ 367875 w 4685912"/>
              <a:gd name="connsiteY4" fmla="*/ 30788 h 2167469"/>
              <a:gd name="connsiteX5" fmla="*/ 524894 w 4685912"/>
              <a:gd name="connsiteY5" fmla="*/ 30788 h 2167469"/>
              <a:gd name="connsiteX6" fmla="*/ 524894 w 4685912"/>
              <a:gd name="connsiteY6" fmla="*/ 49260 h 2167469"/>
              <a:gd name="connsiteX7" fmla="*/ 675755 w 4685912"/>
              <a:gd name="connsiteY7" fmla="*/ 49260 h 2167469"/>
              <a:gd name="connsiteX8" fmla="*/ 675755 w 4685912"/>
              <a:gd name="connsiteY8" fmla="*/ 64654 h 2167469"/>
              <a:gd name="connsiteX9" fmla="*/ 801372 w 4685912"/>
              <a:gd name="connsiteY9" fmla="*/ 64654 h 2167469"/>
              <a:gd name="connsiteX10" fmla="*/ 801372 w 4685912"/>
              <a:gd name="connsiteY10" fmla="*/ 86205 h 2167469"/>
              <a:gd name="connsiteX11" fmla="*/ 878342 w 4685912"/>
              <a:gd name="connsiteY11" fmla="*/ 86205 h 2167469"/>
              <a:gd name="connsiteX12" fmla="*/ 878342 w 4685912"/>
              <a:gd name="connsiteY12" fmla="*/ 101600 h 2167469"/>
              <a:gd name="connsiteX13" fmla="*/ 942108 w 4685912"/>
              <a:gd name="connsiteY13" fmla="*/ 101600 h 2167469"/>
              <a:gd name="connsiteX14" fmla="*/ 942108 w 4685912"/>
              <a:gd name="connsiteY14" fmla="*/ 116994 h 2167469"/>
              <a:gd name="connsiteX15" fmla="*/ 1163781 w 4685912"/>
              <a:gd name="connsiteY15" fmla="*/ 116994 h 2167469"/>
              <a:gd name="connsiteX16" fmla="*/ 1163781 w 4685912"/>
              <a:gd name="connsiteY16" fmla="*/ 138546 h 2167469"/>
              <a:gd name="connsiteX17" fmla="*/ 1203805 w 4685912"/>
              <a:gd name="connsiteY17" fmla="*/ 138546 h 2167469"/>
              <a:gd name="connsiteX18" fmla="*/ 1203805 w 4685912"/>
              <a:gd name="connsiteY18" fmla="*/ 163176 h 2167469"/>
              <a:gd name="connsiteX19" fmla="*/ 1276948 w 4685912"/>
              <a:gd name="connsiteY19" fmla="*/ 163176 h 2167469"/>
              <a:gd name="connsiteX20" fmla="*/ 1276948 w 4685912"/>
              <a:gd name="connsiteY20" fmla="*/ 175491 h 2167469"/>
              <a:gd name="connsiteX21" fmla="*/ 1360076 w 4685912"/>
              <a:gd name="connsiteY21" fmla="*/ 175491 h 2167469"/>
              <a:gd name="connsiteX22" fmla="*/ 1360076 w 4685912"/>
              <a:gd name="connsiteY22" fmla="*/ 200121 h 2167469"/>
              <a:gd name="connsiteX23" fmla="*/ 1514679 w 4685912"/>
              <a:gd name="connsiteY23" fmla="*/ 200121 h 2167469"/>
              <a:gd name="connsiteX24" fmla="*/ 1514679 w 4685912"/>
              <a:gd name="connsiteY24" fmla="*/ 224752 h 2167469"/>
              <a:gd name="connsiteX25" fmla="*/ 1613200 w 4685912"/>
              <a:gd name="connsiteY25" fmla="*/ 224752 h 2167469"/>
              <a:gd name="connsiteX26" fmla="*/ 1613200 w 4685912"/>
              <a:gd name="connsiteY26" fmla="*/ 246304 h 2167469"/>
              <a:gd name="connsiteX27" fmla="*/ 1748669 w 4685912"/>
              <a:gd name="connsiteY27" fmla="*/ 246304 h 2167469"/>
              <a:gd name="connsiteX28" fmla="*/ 1748669 w 4685912"/>
              <a:gd name="connsiteY28" fmla="*/ 267856 h 2167469"/>
              <a:gd name="connsiteX29" fmla="*/ 2142754 w 4685912"/>
              <a:gd name="connsiteY29" fmla="*/ 267856 h 2167469"/>
              <a:gd name="connsiteX30" fmla="*/ 2142754 w 4685912"/>
              <a:gd name="connsiteY30" fmla="*/ 289408 h 2167469"/>
              <a:gd name="connsiteX31" fmla="*/ 2179699 w 4685912"/>
              <a:gd name="connsiteY31" fmla="*/ 289408 h 2167469"/>
              <a:gd name="connsiteX32" fmla="*/ 2179699 w 4685912"/>
              <a:gd name="connsiteY32" fmla="*/ 314039 h 2167469"/>
              <a:gd name="connsiteX33" fmla="*/ 2244577 w 4685912"/>
              <a:gd name="connsiteY33" fmla="*/ 314039 h 2167469"/>
              <a:gd name="connsiteX34" fmla="*/ 2244577 w 4685912"/>
              <a:gd name="connsiteY34" fmla="*/ 350984 h 2167469"/>
              <a:gd name="connsiteX35" fmla="*/ 2459949 w 4685912"/>
              <a:gd name="connsiteY35" fmla="*/ 350984 h 2167469"/>
              <a:gd name="connsiteX36" fmla="*/ 2459949 w 4685912"/>
              <a:gd name="connsiteY36" fmla="*/ 381771 h 2167469"/>
              <a:gd name="connsiteX37" fmla="*/ 2746276 w 4685912"/>
              <a:gd name="connsiteY37" fmla="*/ 381771 h 2167469"/>
              <a:gd name="connsiteX38" fmla="*/ 2746276 w 4685912"/>
              <a:gd name="connsiteY38" fmla="*/ 421797 h 2167469"/>
              <a:gd name="connsiteX39" fmla="*/ 3371266 w 4685912"/>
              <a:gd name="connsiteY39" fmla="*/ 421797 h 2167469"/>
              <a:gd name="connsiteX40" fmla="*/ 3371266 w 4685912"/>
              <a:gd name="connsiteY40" fmla="*/ 486723 h 2167469"/>
              <a:gd name="connsiteX41" fmla="*/ 3423755 w 4685912"/>
              <a:gd name="connsiteY41" fmla="*/ 486723 h 2167469"/>
              <a:gd name="connsiteX42" fmla="*/ 3423755 w 4685912"/>
              <a:gd name="connsiteY42" fmla="*/ 569578 h 2167469"/>
              <a:gd name="connsiteX43" fmla="*/ 3636045 w 4685912"/>
              <a:gd name="connsiteY43" fmla="*/ 569578 h 2167469"/>
              <a:gd name="connsiteX44" fmla="*/ 3636045 w 4685912"/>
              <a:gd name="connsiteY44" fmla="*/ 692728 h 2167469"/>
              <a:gd name="connsiteX45" fmla="*/ 4113256 w 4685912"/>
              <a:gd name="connsiteY45" fmla="*/ 692728 h 2167469"/>
              <a:gd name="connsiteX46" fmla="*/ 4113256 w 4685912"/>
              <a:gd name="connsiteY46" fmla="*/ 874763 h 2167469"/>
              <a:gd name="connsiteX47" fmla="*/ 4584312 w 4685912"/>
              <a:gd name="connsiteY47" fmla="*/ 874763 h 2167469"/>
              <a:gd name="connsiteX48" fmla="*/ 4584312 w 4685912"/>
              <a:gd name="connsiteY48" fmla="*/ 1133381 h 2167469"/>
              <a:gd name="connsiteX49" fmla="*/ 4685912 w 4685912"/>
              <a:gd name="connsiteY49" fmla="*/ 1133381 h 2167469"/>
              <a:gd name="connsiteX50" fmla="*/ 4685912 w 4685912"/>
              <a:gd name="connsiteY50" fmla="*/ 2167469 h 2167469"/>
              <a:gd name="connsiteX51" fmla="*/ 4578154 w 4685912"/>
              <a:gd name="connsiteY51" fmla="*/ 2167469 h 2167469"/>
              <a:gd name="connsiteX52" fmla="*/ 4578154 w 4685912"/>
              <a:gd name="connsiteY52" fmla="*/ 2025845 h 2167469"/>
              <a:gd name="connsiteX53" fmla="*/ 4110178 w 4685912"/>
              <a:gd name="connsiteY53" fmla="*/ 2025845 h 2167469"/>
              <a:gd name="connsiteX54" fmla="*/ 4110178 w 4685912"/>
              <a:gd name="connsiteY54" fmla="*/ 1684099 h 2167469"/>
              <a:gd name="connsiteX55" fmla="*/ 3632965 w 4685912"/>
              <a:gd name="connsiteY55" fmla="*/ 1684099 h 2167469"/>
              <a:gd name="connsiteX56" fmla="*/ 3632965 w 4685912"/>
              <a:gd name="connsiteY56" fmla="*/ 1431639 h 2167469"/>
              <a:gd name="connsiteX57" fmla="*/ 3420528 w 4685912"/>
              <a:gd name="connsiteY57" fmla="*/ 1431639 h 2167469"/>
              <a:gd name="connsiteX58" fmla="*/ 3420528 w 4685912"/>
              <a:gd name="connsiteY58" fmla="*/ 1148390 h 2167469"/>
              <a:gd name="connsiteX59" fmla="*/ 3371267 w 4685912"/>
              <a:gd name="connsiteY59" fmla="*/ 1148390 h 2167469"/>
              <a:gd name="connsiteX60" fmla="*/ 3371267 w 4685912"/>
              <a:gd name="connsiteY60" fmla="*/ 920560 h 2167469"/>
              <a:gd name="connsiteX61" fmla="*/ 3371266 w 4685912"/>
              <a:gd name="connsiteY61" fmla="*/ 920560 h 2167469"/>
              <a:gd name="connsiteX62" fmla="*/ 3371266 w 4685912"/>
              <a:gd name="connsiteY62" fmla="*/ 920561 h 2167469"/>
              <a:gd name="connsiteX63" fmla="*/ 2743194 w 4685912"/>
              <a:gd name="connsiteY63" fmla="*/ 920561 h 2167469"/>
              <a:gd name="connsiteX64" fmla="*/ 2743194 w 4685912"/>
              <a:gd name="connsiteY64" fmla="*/ 843590 h 2167469"/>
              <a:gd name="connsiteX65" fmla="*/ 2456866 w 4685912"/>
              <a:gd name="connsiteY65" fmla="*/ 843590 h 2167469"/>
              <a:gd name="connsiteX66" fmla="*/ 2456866 w 4685912"/>
              <a:gd name="connsiteY66" fmla="*/ 788172 h 2167469"/>
              <a:gd name="connsiteX67" fmla="*/ 2241351 w 4685912"/>
              <a:gd name="connsiteY67" fmla="*/ 788172 h 2167469"/>
              <a:gd name="connsiteX68" fmla="*/ 2241351 w 4685912"/>
              <a:gd name="connsiteY68" fmla="*/ 745069 h 2167469"/>
              <a:gd name="connsiteX69" fmla="*/ 2173618 w 4685912"/>
              <a:gd name="connsiteY69" fmla="*/ 745069 h 2167469"/>
              <a:gd name="connsiteX70" fmla="*/ 2173618 w 4685912"/>
              <a:gd name="connsiteY70" fmla="*/ 701965 h 2167469"/>
              <a:gd name="connsiteX71" fmla="*/ 2152068 w 4685912"/>
              <a:gd name="connsiteY71" fmla="*/ 701965 h 2167469"/>
              <a:gd name="connsiteX72" fmla="*/ 2152068 w 4685912"/>
              <a:gd name="connsiteY72" fmla="*/ 661941 h 2167469"/>
              <a:gd name="connsiteX73" fmla="*/ 1754904 w 4685912"/>
              <a:gd name="connsiteY73" fmla="*/ 661941 h 2167469"/>
              <a:gd name="connsiteX74" fmla="*/ 1754904 w 4685912"/>
              <a:gd name="connsiteY74" fmla="*/ 631153 h 2167469"/>
              <a:gd name="connsiteX75" fmla="*/ 1610203 w 4685912"/>
              <a:gd name="connsiteY75" fmla="*/ 631153 h 2167469"/>
              <a:gd name="connsiteX76" fmla="*/ 1610203 w 4685912"/>
              <a:gd name="connsiteY76" fmla="*/ 600365 h 2167469"/>
              <a:gd name="connsiteX77" fmla="*/ 1514760 w 4685912"/>
              <a:gd name="connsiteY77" fmla="*/ 600365 h 2167469"/>
              <a:gd name="connsiteX78" fmla="*/ 1514760 w 4685912"/>
              <a:gd name="connsiteY78" fmla="*/ 566498 h 2167469"/>
              <a:gd name="connsiteX79" fmla="*/ 1367124 w 4685912"/>
              <a:gd name="connsiteY79" fmla="*/ 566498 h 2167469"/>
              <a:gd name="connsiteX80" fmla="*/ 1367124 w 4685912"/>
              <a:gd name="connsiteY80" fmla="*/ 532631 h 2167469"/>
              <a:gd name="connsiteX81" fmla="*/ 1283994 w 4685912"/>
              <a:gd name="connsiteY81" fmla="*/ 532631 h 2167469"/>
              <a:gd name="connsiteX82" fmla="*/ 1283994 w 4685912"/>
              <a:gd name="connsiteY82" fmla="*/ 495685 h 2167469"/>
              <a:gd name="connsiteX83" fmla="*/ 1207026 w 4685912"/>
              <a:gd name="connsiteY83" fmla="*/ 495685 h 2167469"/>
              <a:gd name="connsiteX84" fmla="*/ 1207026 w 4685912"/>
              <a:gd name="connsiteY84" fmla="*/ 455660 h 2167469"/>
              <a:gd name="connsiteX85" fmla="*/ 1170081 w 4685912"/>
              <a:gd name="connsiteY85" fmla="*/ 455660 h 2167469"/>
              <a:gd name="connsiteX86" fmla="*/ 1170081 w 4685912"/>
              <a:gd name="connsiteY86" fmla="*/ 431030 h 2167469"/>
              <a:gd name="connsiteX87" fmla="*/ 945328 w 4685912"/>
              <a:gd name="connsiteY87" fmla="*/ 431030 h 2167469"/>
              <a:gd name="connsiteX88" fmla="*/ 945328 w 4685912"/>
              <a:gd name="connsiteY88" fmla="*/ 400242 h 2167469"/>
              <a:gd name="connsiteX89" fmla="*/ 877595 w 4685912"/>
              <a:gd name="connsiteY89" fmla="*/ 400242 h 2167469"/>
              <a:gd name="connsiteX90" fmla="*/ 877595 w 4685912"/>
              <a:gd name="connsiteY90" fmla="*/ 375611 h 2167469"/>
              <a:gd name="connsiteX91" fmla="*/ 809861 w 4685912"/>
              <a:gd name="connsiteY91" fmla="*/ 375611 h 2167469"/>
              <a:gd name="connsiteX92" fmla="*/ 809861 w 4685912"/>
              <a:gd name="connsiteY92" fmla="*/ 332508 h 2167469"/>
              <a:gd name="connsiteX93" fmla="*/ 675836 w 4685912"/>
              <a:gd name="connsiteY93" fmla="*/ 332508 h 2167469"/>
              <a:gd name="connsiteX94" fmla="*/ 675836 w 4685912"/>
              <a:gd name="connsiteY94" fmla="*/ 298641 h 2167469"/>
              <a:gd name="connsiteX95" fmla="*/ 531131 w 4685912"/>
              <a:gd name="connsiteY95" fmla="*/ 298641 h 2167469"/>
              <a:gd name="connsiteX96" fmla="*/ 531131 w 4685912"/>
              <a:gd name="connsiteY96" fmla="*/ 267853 h 2167469"/>
              <a:gd name="connsiteX97" fmla="*/ 367955 w 4685912"/>
              <a:gd name="connsiteY97" fmla="*/ 267853 h 2167469"/>
              <a:gd name="connsiteX98" fmla="*/ 367955 w 4685912"/>
              <a:gd name="connsiteY98" fmla="*/ 233989 h 2167469"/>
              <a:gd name="connsiteX99" fmla="*/ 192464 w 4685912"/>
              <a:gd name="connsiteY99" fmla="*/ 233989 h 2167469"/>
              <a:gd name="connsiteX100" fmla="*/ 192464 w 4685912"/>
              <a:gd name="connsiteY100" fmla="*/ 197044 h 2167469"/>
              <a:gd name="connsiteX101" fmla="*/ 41603 w 4685912"/>
              <a:gd name="connsiteY101" fmla="*/ 197044 h 2167469"/>
              <a:gd name="connsiteX102" fmla="*/ 41603 w 4685912"/>
              <a:gd name="connsiteY102" fmla="*/ 187808 h 2167469"/>
              <a:gd name="connsiteX103" fmla="*/ 0 w 4685912"/>
              <a:gd name="connsiteY103" fmla="*/ 187808 h 2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685912" h="2167469">
                <a:moveTo>
                  <a:pt x="0" y="0"/>
                </a:moveTo>
                <a:lnTo>
                  <a:pt x="198546" y="0"/>
                </a:lnTo>
                <a:lnTo>
                  <a:pt x="198546" y="12315"/>
                </a:lnTo>
                <a:lnTo>
                  <a:pt x="367875" y="12315"/>
                </a:lnTo>
                <a:lnTo>
                  <a:pt x="367875" y="30788"/>
                </a:lnTo>
                <a:lnTo>
                  <a:pt x="524894" y="30788"/>
                </a:lnTo>
                <a:lnTo>
                  <a:pt x="524894" y="49260"/>
                </a:lnTo>
                <a:lnTo>
                  <a:pt x="675755" y="49260"/>
                </a:lnTo>
                <a:lnTo>
                  <a:pt x="675755" y="64654"/>
                </a:lnTo>
                <a:lnTo>
                  <a:pt x="801372" y="64654"/>
                </a:lnTo>
                <a:lnTo>
                  <a:pt x="801372" y="86205"/>
                </a:lnTo>
                <a:lnTo>
                  <a:pt x="878342" y="86205"/>
                </a:lnTo>
                <a:lnTo>
                  <a:pt x="878342" y="101600"/>
                </a:lnTo>
                <a:lnTo>
                  <a:pt x="942108" y="101600"/>
                </a:lnTo>
                <a:lnTo>
                  <a:pt x="942108" y="116994"/>
                </a:lnTo>
                <a:lnTo>
                  <a:pt x="1163781" y="116994"/>
                </a:lnTo>
                <a:lnTo>
                  <a:pt x="1163781" y="138546"/>
                </a:lnTo>
                <a:lnTo>
                  <a:pt x="1203805" y="138546"/>
                </a:lnTo>
                <a:lnTo>
                  <a:pt x="1203805" y="163176"/>
                </a:lnTo>
                <a:lnTo>
                  <a:pt x="1276948" y="163176"/>
                </a:lnTo>
                <a:lnTo>
                  <a:pt x="1276948" y="175491"/>
                </a:lnTo>
                <a:lnTo>
                  <a:pt x="1360076" y="175491"/>
                </a:lnTo>
                <a:lnTo>
                  <a:pt x="1360076" y="200121"/>
                </a:lnTo>
                <a:lnTo>
                  <a:pt x="1514679" y="200121"/>
                </a:lnTo>
                <a:lnTo>
                  <a:pt x="1514679" y="224752"/>
                </a:lnTo>
                <a:lnTo>
                  <a:pt x="1613200" y="224752"/>
                </a:lnTo>
                <a:lnTo>
                  <a:pt x="1613200" y="246304"/>
                </a:lnTo>
                <a:lnTo>
                  <a:pt x="1748669" y="246304"/>
                </a:lnTo>
                <a:lnTo>
                  <a:pt x="1748669" y="267856"/>
                </a:lnTo>
                <a:lnTo>
                  <a:pt x="2142754" y="267856"/>
                </a:lnTo>
                <a:lnTo>
                  <a:pt x="2142754" y="289408"/>
                </a:lnTo>
                <a:lnTo>
                  <a:pt x="2179699" y="289408"/>
                </a:lnTo>
                <a:lnTo>
                  <a:pt x="2179699" y="314039"/>
                </a:lnTo>
                <a:lnTo>
                  <a:pt x="2244577" y="314039"/>
                </a:lnTo>
                <a:lnTo>
                  <a:pt x="2244577" y="350984"/>
                </a:lnTo>
                <a:lnTo>
                  <a:pt x="2459949" y="350984"/>
                </a:lnTo>
                <a:lnTo>
                  <a:pt x="2459949" y="381771"/>
                </a:lnTo>
                <a:lnTo>
                  <a:pt x="2746276" y="381771"/>
                </a:lnTo>
                <a:lnTo>
                  <a:pt x="2746276" y="421797"/>
                </a:lnTo>
                <a:lnTo>
                  <a:pt x="3371266" y="421797"/>
                </a:lnTo>
                <a:lnTo>
                  <a:pt x="3371266" y="486723"/>
                </a:lnTo>
                <a:lnTo>
                  <a:pt x="3423755" y="486723"/>
                </a:lnTo>
                <a:lnTo>
                  <a:pt x="3423755" y="569578"/>
                </a:lnTo>
                <a:lnTo>
                  <a:pt x="3636045" y="569578"/>
                </a:lnTo>
                <a:lnTo>
                  <a:pt x="3636045" y="692728"/>
                </a:lnTo>
                <a:lnTo>
                  <a:pt x="4113256" y="692728"/>
                </a:lnTo>
                <a:lnTo>
                  <a:pt x="4113256" y="874763"/>
                </a:lnTo>
                <a:lnTo>
                  <a:pt x="4584312" y="874763"/>
                </a:lnTo>
                <a:lnTo>
                  <a:pt x="4584312" y="1133381"/>
                </a:lnTo>
                <a:lnTo>
                  <a:pt x="4685912" y="1133381"/>
                </a:lnTo>
                <a:lnTo>
                  <a:pt x="4685912" y="2167469"/>
                </a:lnTo>
                <a:lnTo>
                  <a:pt x="4578154" y="2167469"/>
                </a:lnTo>
                <a:lnTo>
                  <a:pt x="4578154" y="2025845"/>
                </a:lnTo>
                <a:lnTo>
                  <a:pt x="4110178" y="2025845"/>
                </a:lnTo>
                <a:lnTo>
                  <a:pt x="4110178" y="1684099"/>
                </a:lnTo>
                <a:lnTo>
                  <a:pt x="3632965" y="1684099"/>
                </a:lnTo>
                <a:lnTo>
                  <a:pt x="3632965" y="1431639"/>
                </a:lnTo>
                <a:lnTo>
                  <a:pt x="3420528" y="1431639"/>
                </a:lnTo>
                <a:lnTo>
                  <a:pt x="3420528" y="1148390"/>
                </a:lnTo>
                <a:lnTo>
                  <a:pt x="3371267" y="1148390"/>
                </a:lnTo>
                <a:lnTo>
                  <a:pt x="3371267" y="920560"/>
                </a:lnTo>
                <a:lnTo>
                  <a:pt x="3371266" y="920560"/>
                </a:lnTo>
                <a:lnTo>
                  <a:pt x="3371266" y="920561"/>
                </a:lnTo>
                <a:lnTo>
                  <a:pt x="2743194" y="920561"/>
                </a:lnTo>
                <a:lnTo>
                  <a:pt x="2743194" y="843590"/>
                </a:lnTo>
                <a:lnTo>
                  <a:pt x="2456866" y="843590"/>
                </a:lnTo>
                <a:lnTo>
                  <a:pt x="2456866" y="788172"/>
                </a:lnTo>
                <a:lnTo>
                  <a:pt x="2241351" y="788172"/>
                </a:lnTo>
                <a:lnTo>
                  <a:pt x="2241351" y="745069"/>
                </a:lnTo>
                <a:lnTo>
                  <a:pt x="2173618" y="745069"/>
                </a:lnTo>
                <a:lnTo>
                  <a:pt x="2173618" y="701965"/>
                </a:lnTo>
                <a:lnTo>
                  <a:pt x="2152068" y="701965"/>
                </a:lnTo>
                <a:lnTo>
                  <a:pt x="2152068" y="661941"/>
                </a:lnTo>
                <a:lnTo>
                  <a:pt x="1754904" y="661941"/>
                </a:lnTo>
                <a:lnTo>
                  <a:pt x="1754904" y="631153"/>
                </a:lnTo>
                <a:lnTo>
                  <a:pt x="1610203" y="631153"/>
                </a:lnTo>
                <a:lnTo>
                  <a:pt x="1610203" y="600365"/>
                </a:lnTo>
                <a:lnTo>
                  <a:pt x="1514760" y="600365"/>
                </a:lnTo>
                <a:lnTo>
                  <a:pt x="1514760" y="566498"/>
                </a:lnTo>
                <a:lnTo>
                  <a:pt x="1367124" y="566498"/>
                </a:lnTo>
                <a:lnTo>
                  <a:pt x="1367124" y="532631"/>
                </a:lnTo>
                <a:lnTo>
                  <a:pt x="1283994" y="532631"/>
                </a:lnTo>
                <a:lnTo>
                  <a:pt x="1283994" y="495685"/>
                </a:lnTo>
                <a:lnTo>
                  <a:pt x="1207026" y="495685"/>
                </a:lnTo>
                <a:lnTo>
                  <a:pt x="1207026" y="455660"/>
                </a:lnTo>
                <a:lnTo>
                  <a:pt x="1170081" y="455660"/>
                </a:lnTo>
                <a:lnTo>
                  <a:pt x="1170081" y="431030"/>
                </a:lnTo>
                <a:lnTo>
                  <a:pt x="945328" y="431030"/>
                </a:lnTo>
                <a:lnTo>
                  <a:pt x="945328" y="400242"/>
                </a:lnTo>
                <a:lnTo>
                  <a:pt x="877595" y="400242"/>
                </a:lnTo>
                <a:lnTo>
                  <a:pt x="877595" y="375611"/>
                </a:lnTo>
                <a:lnTo>
                  <a:pt x="809861" y="375611"/>
                </a:lnTo>
                <a:lnTo>
                  <a:pt x="809861" y="332508"/>
                </a:lnTo>
                <a:lnTo>
                  <a:pt x="675836" y="332508"/>
                </a:lnTo>
                <a:lnTo>
                  <a:pt x="675836" y="298641"/>
                </a:lnTo>
                <a:lnTo>
                  <a:pt x="531131" y="298641"/>
                </a:lnTo>
                <a:lnTo>
                  <a:pt x="531131" y="267853"/>
                </a:lnTo>
                <a:lnTo>
                  <a:pt x="367955" y="267853"/>
                </a:lnTo>
                <a:lnTo>
                  <a:pt x="367955" y="233989"/>
                </a:lnTo>
                <a:lnTo>
                  <a:pt x="192464" y="233989"/>
                </a:lnTo>
                <a:lnTo>
                  <a:pt x="192464" y="197044"/>
                </a:lnTo>
                <a:lnTo>
                  <a:pt x="41603" y="197044"/>
                </a:lnTo>
                <a:lnTo>
                  <a:pt x="41603" y="187808"/>
                </a:lnTo>
                <a:lnTo>
                  <a:pt x="0" y="187808"/>
                </a:lnTo>
                <a:close/>
              </a:path>
            </a:pathLst>
          </a:custGeom>
          <a:solidFill>
            <a:schemeClr val="accent2">
              <a:lumMod val="40000"/>
              <a:lumOff val="60000"/>
              <a:alpha val="76000"/>
            </a:schemeClr>
          </a:solidFill>
          <a:ln w="0">
            <a:noFill/>
            <a:miter lim="800000"/>
            <a:headEnd/>
            <a:tailEnd/>
          </a:ln>
        </p:spPr>
        <p:txBody>
          <a:bodyPr wrap="square" rtlCol="0" anchor="b">
            <a:noAutofit/>
          </a:bodyPr>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7" name="TextBox 56">
            <a:extLst>
              <a:ext uri="{FF2B5EF4-FFF2-40B4-BE49-F238E27FC236}">
                <a16:creationId xmlns:a16="http://schemas.microsoft.com/office/drawing/2014/main" id="{1AA5BBBC-5037-BC6A-07A6-1FB2CB4F3358}"/>
              </a:ext>
            </a:extLst>
          </p:cNvPr>
          <p:cNvSpPr txBox="1"/>
          <p:nvPr/>
        </p:nvSpPr>
        <p:spPr bwMode="auto">
          <a:xfrm>
            <a:off x="2318673" y="4521201"/>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6</a:t>
            </a:r>
          </a:p>
        </p:txBody>
      </p:sp>
      <p:sp>
        <p:nvSpPr>
          <p:cNvPr id="58" name="TextBox 57">
            <a:extLst>
              <a:ext uri="{FF2B5EF4-FFF2-40B4-BE49-F238E27FC236}">
                <a16:creationId xmlns:a16="http://schemas.microsoft.com/office/drawing/2014/main" id="{1BD1BC42-83B6-F0D4-FA04-BF44D402E05C}"/>
              </a:ext>
            </a:extLst>
          </p:cNvPr>
          <p:cNvSpPr txBox="1"/>
          <p:nvPr/>
        </p:nvSpPr>
        <p:spPr bwMode="auto">
          <a:xfrm>
            <a:off x="2596592" y="4521201"/>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7</a:t>
            </a:r>
          </a:p>
        </p:txBody>
      </p:sp>
      <p:sp>
        <p:nvSpPr>
          <p:cNvPr id="59" name="TextBox 58">
            <a:extLst>
              <a:ext uri="{FF2B5EF4-FFF2-40B4-BE49-F238E27FC236}">
                <a16:creationId xmlns:a16="http://schemas.microsoft.com/office/drawing/2014/main" id="{E2D05F44-DC28-FBE6-CB3A-CCAF63F53DEE}"/>
              </a:ext>
            </a:extLst>
          </p:cNvPr>
          <p:cNvSpPr txBox="1"/>
          <p:nvPr/>
        </p:nvSpPr>
        <p:spPr bwMode="auto">
          <a:xfrm>
            <a:off x="2881807" y="4521201"/>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8</a:t>
            </a:r>
          </a:p>
        </p:txBody>
      </p:sp>
      <p:sp>
        <p:nvSpPr>
          <p:cNvPr id="60" name="TextBox 59">
            <a:extLst>
              <a:ext uri="{FF2B5EF4-FFF2-40B4-BE49-F238E27FC236}">
                <a16:creationId xmlns:a16="http://schemas.microsoft.com/office/drawing/2014/main" id="{BD9A48A7-D9DD-DC17-EF7D-C3489493DFC6}"/>
              </a:ext>
            </a:extLst>
          </p:cNvPr>
          <p:cNvSpPr txBox="1"/>
          <p:nvPr/>
        </p:nvSpPr>
        <p:spPr bwMode="auto">
          <a:xfrm>
            <a:off x="3173941" y="4521201"/>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9</a:t>
            </a:r>
          </a:p>
        </p:txBody>
      </p:sp>
      <p:sp>
        <p:nvSpPr>
          <p:cNvPr id="61" name="TextBox 60">
            <a:extLst>
              <a:ext uri="{FF2B5EF4-FFF2-40B4-BE49-F238E27FC236}">
                <a16:creationId xmlns:a16="http://schemas.microsoft.com/office/drawing/2014/main" id="{C00D03C7-6BEA-4198-E5CF-78C7208640E1}"/>
              </a:ext>
            </a:extLst>
          </p:cNvPr>
          <p:cNvSpPr txBox="1"/>
          <p:nvPr/>
        </p:nvSpPr>
        <p:spPr bwMode="auto">
          <a:xfrm>
            <a:off x="3396624" y="4521201"/>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a:t>
            </a:r>
          </a:p>
        </p:txBody>
      </p:sp>
      <p:sp>
        <p:nvSpPr>
          <p:cNvPr id="62" name="TextBox 61">
            <a:extLst>
              <a:ext uri="{FF2B5EF4-FFF2-40B4-BE49-F238E27FC236}">
                <a16:creationId xmlns:a16="http://schemas.microsoft.com/office/drawing/2014/main" id="{9719E588-85B9-3685-F6BC-6581DE94EECB}"/>
              </a:ext>
            </a:extLst>
          </p:cNvPr>
          <p:cNvSpPr txBox="1"/>
          <p:nvPr/>
        </p:nvSpPr>
        <p:spPr bwMode="auto">
          <a:xfrm>
            <a:off x="3674488" y="4521201"/>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11</a:t>
            </a:r>
          </a:p>
        </p:txBody>
      </p:sp>
      <p:sp>
        <p:nvSpPr>
          <p:cNvPr id="63" name="TextBox 62">
            <a:extLst>
              <a:ext uri="{FF2B5EF4-FFF2-40B4-BE49-F238E27FC236}">
                <a16:creationId xmlns:a16="http://schemas.microsoft.com/office/drawing/2014/main" id="{8616CC7C-F69D-9951-DC3F-791BDEC4D3E1}"/>
              </a:ext>
            </a:extLst>
          </p:cNvPr>
          <p:cNvSpPr txBox="1"/>
          <p:nvPr/>
        </p:nvSpPr>
        <p:spPr bwMode="auto">
          <a:xfrm>
            <a:off x="3959607" y="4521201"/>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12</a:t>
            </a:r>
          </a:p>
        </p:txBody>
      </p:sp>
      <p:sp>
        <p:nvSpPr>
          <p:cNvPr id="64" name="TextBox 63">
            <a:extLst>
              <a:ext uri="{FF2B5EF4-FFF2-40B4-BE49-F238E27FC236}">
                <a16:creationId xmlns:a16="http://schemas.microsoft.com/office/drawing/2014/main" id="{2D067D27-C9C1-DA59-0CE9-DEF3445AE8BF}"/>
              </a:ext>
            </a:extLst>
          </p:cNvPr>
          <p:cNvSpPr txBox="1"/>
          <p:nvPr/>
        </p:nvSpPr>
        <p:spPr bwMode="auto">
          <a:xfrm>
            <a:off x="4252433" y="4521201"/>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13</a:t>
            </a:r>
          </a:p>
        </p:txBody>
      </p:sp>
      <p:sp>
        <p:nvSpPr>
          <p:cNvPr id="65" name="TextBox 64">
            <a:extLst>
              <a:ext uri="{FF2B5EF4-FFF2-40B4-BE49-F238E27FC236}">
                <a16:creationId xmlns:a16="http://schemas.microsoft.com/office/drawing/2014/main" id="{477EF77A-D3E7-3818-1BA5-36F78A8D9AD7}"/>
              </a:ext>
            </a:extLst>
          </p:cNvPr>
          <p:cNvSpPr txBox="1"/>
          <p:nvPr/>
        </p:nvSpPr>
        <p:spPr bwMode="auto">
          <a:xfrm>
            <a:off x="4522590" y="4521201"/>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14</a:t>
            </a:r>
          </a:p>
        </p:txBody>
      </p:sp>
      <p:sp>
        <p:nvSpPr>
          <p:cNvPr id="66" name="TextBox 65">
            <a:extLst>
              <a:ext uri="{FF2B5EF4-FFF2-40B4-BE49-F238E27FC236}">
                <a16:creationId xmlns:a16="http://schemas.microsoft.com/office/drawing/2014/main" id="{6A098D7F-CC77-1A05-AC54-1C5541D84663}"/>
              </a:ext>
            </a:extLst>
          </p:cNvPr>
          <p:cNvSpPr txBox="1"/>
          <p:nvPr/>
        </p:nvSpPr>
        <p:spPr bwMode="auto">
          <a:xfrm>
            <a:off x="4815416" y="4521201"/>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15</a:t>
            </a:r>
          </a:p>
        </p:txBody>
      </p:sp>
      <p:sp>
        <p:nvSpPr>
          <p:cNvPr id="67" name="TextBox 66">
            <a:extLst>
              <a:ext uri="{FF2B5EF4-FFF2-40B4-BE49-F238E27FC236}">
                <a16:creationId xmlns:a16="http://schemas.microsoft.com/office/drawing/2014/main" id="{2833DD5E-07A7-1388-E495-EA9DF2B39209}"/>
              </a:ext>
            </a:extLst>
          </p:cNvPr>
          <p:cNvSpPr txBox="1"/>
          <p:nvPr/>
        </p:nvSpPr>
        <p:spPr bwMode="auto">
          <a:xfrm>
            <a:off x="5085573" y="4521201"/>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16</a:t>
            </a:r>
          </a:p>
        </p:txBody>
      </p:sp>
      <p:sp>
        <p:nvSpPr>
          <p:cNvPr id="68" name="TextBox 67">
            <a:extLst>
              <a:ext uri="{FF2B5EF4-FFF2-40B4-BE49-F238E27FC236}">
                <a16:creationId xmlns:a16="http://schemas.microsoft.com/office/drawing/2014/main" id="{33A9332E-62A2-E24C-477C-DD38F307D0BD}"/>
              </a:ext>
            </a:extLst>
          </p:cNvPr>
          <p:cNvSpPr txBox="1"/>
          <p:nvPr/>
        </p:nvSpPr>
        <p:spPr bwMode="auto">
          <a:xfrm>
            <a:off x="5378287" y="4521201"/>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17</a:t>
            </a:r>
          </a:p>
        </p:txBody>
      </p:sp>
      <p:sp>
        <p:nvSpPr>
          <p:cNvPr id="69" name="TextBox 68">
            <a:extLst>
              <a:ext uri="{FF2B5EF4-FFF2-40B4-BE49-F238E27FC236}">
                <a16:creationId xmlns:a16="http://schemas.microsoft.com/office/drawing/2014/main" id="{E117AB43-F1BD-F6EA-1A8D-9D948CB9BBE9}"/>
              </a:ext>
            </a:extLst>
          </p:cNvPr>
          <p:cNvSpPr txBox="1"/>
          <p:nvPr/>
        </p:nvSpPr>
        <p:spPr bwMode="auto">
          <a:xfrm>
            <a:off x="5646854" y="4521201"/>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18</a:t>
            </a:r>
          </a:p>
        </p:txBody>
      </p:sp>
      <p:sp>
        <p:nvSpPr>
          <p:cNvPr id="70" name="Freeform: Shape 69">
            <a:extLst>
              <a:ext uri="{FF2B5EF4-FFF2-40B4-BE49-F238E27FC236}">
                <a16:creationId xmlns:a16="http://schemas.microsoft.com/office/drawing/2014/main" id="{9979C4CE-15EC-46F1-2C91-C92F027C6503}"/>
              </a:ext>
            </a:extLst>
          </p:cNvPr>
          <p:cNvSpPr/>
          <p:nvPr/>
        </p:nvSpPr>
        <p:spPr bwMode="auto">
          <a:xfrm>
            <a:off x="784588" y="2328454"/>
            <a:ext cx="4833257" cy="1848395"/>
          </a:xfrm>
          <a:custGeom>
            <a:avLst/>
            <a:gdLst>
              <a:gd name="connsiteX0" fmla="*/ 4833257 w 4833257"/>
              <a:gd name="connsiteY0" fmla="*/ 1848395 h 1848395"/>
              <a:gd name="connsiteX1" fmla="*/ 4741817 w 4833257"/>
              <a:gd name="connsiteY1" fmla="*/ 1848395 h 1848395"/>
              <a:gd name="connsiteX2" fmla="*/ 4741817 w 4833257"/>
              <a:gd name="connsiteY2" fmla="*/ 1505495 h 1848395"/>
              <a:gd name="connsiteX3" fmla="*/ 4255226 w 4833257"/>
              <a:gd name="connsiteY3" fmla="*/ 1505495 h 1848395"/>
              <a:gd name="connsiteX4" fmla="*/ 4255226 w 4833257"/>
              <a:gd name="connsiteY4" fmla="*/ 1156063 h 1848395"/>
              <a:gd name="connsiteX5" fmla="*/ 3771900 w 4833257"/>
              <a:gd name="connsiteY5" fmla="*/ 1156063 h 1848395"/>
              <a:gd name="connsiteX6" fmla="*/ 3771900 w 4833257"/>
              <a:gd name="connsiteY6" fmla="*/ 953589 h 1848395"/>
              <a:gd name="connsiteX7" fmla="*/ 3569426 w 4833257"/>
              <a:gd name="connsiteY7" fmla="*/ 953589 h 1848395"/>
              <a:gd name="connsiteX8" fmla="*/ 3569426 w 4833257"/>
              <a:gd name="connsiteY8" fmla="*/ 773975 h 1848395"/>
              <a:gd name="connsiteX9" fmla="*/ 3523706 w 4833257"/>
              <a:gd name="connsiteY9" fmla="*/ 773975 h 1848395"/>
              <a:gd name="connsiteX10" fmla="*/ 3523706 w 4833257"/>
              <a:gd name="connsiteY10" fmla="*/ 646612 h 1848395"/>
              <a:gd name="connsiteX11" fmla="*/ 2890157 w 4833257"/>
              <a:gd name="connsiteY11" fmla="*/ 646612 h 1848395"/>
              <a:gd name="connsiteX12" fmla="*/ 2890157 w 4833257"/>
              <a:gd name="connsiteY12" fmla="*/ 587829 h 1848395"/>
              <a:gd name="connsiteX13" fmla="*/ 2609306 w 4833257"/>
              <a:gd name="connsiteY13" fmla="*/ 587829 h 1848395"/>
              <a:gd name="connsiteX14" fmla="*/ 2609306 w 4833257"/>
              <a:gd name="connsiteY14" fmla="*/ 545375 h 1848395"/>
              <a:gd name="connsiteX15" fmla="*/ 2351314 w 4833257"/>
              <a:gd name="connsiteY15" fmla="*/ 545375 h 1848395"/>
              <a:gd name="connsiteX16" fmla="*/ 2351314 w 4833257"/>
              <a:gd name="connsiteY16" fmla="*/ 499655 h 1848395"/>
              <a:gd name="connsiteX17" fmla="*/ 2321923 w 4833257"/>
              <a:gd name="connsiteY17" fmla="*/ 499655 h 1848395"/>
              <a:gd name="connsiteX18" fmla="*/ 2321923 w 4833257"/>
              <a:gd name="connsiteY18" fmla="*/ 470263 h 1848395"/>
              <a:gd name="connsiteX19" fmla="*/ 2295797 w 4833257"/>
              <a:gd name="connsiteY19" fmla="*/ 470263 h 1848395"/>
              <a:gd name="connsiteX20" fmla="*/ 2295797 w 4833257"/>
              <a:gd name="connsiteY20" fmla="*/ 440872 h 1848395"/>
              <a:gd name="connsiteX21" fmla="*/ 1903911 w 4833257"/>
              <a:gd name="connsiteY21" fmla="*/ 440872 h 1848395"/>
              <a:gd name="connsiteX22" fmla="*/ 1903911 w 4833257"/>
              <a:gd name="connsiteY22" fmla="*/ 408215 h 1848395"/>
              <a:gd name="connsiteX23" fmla="*/ 1763486 w 4833257"/>
              <a:gd name="connsiteY23" fmla="*/ 408215 h 1848395"/>
              <a:gd name="connsiteX24" fmla="*/ 1763486 w 4833257"/>
              <a:gd name="connsiteY24" fmla="*/ 382089 h 1848395"/>
              <a:gd name="connsiteX25" fmla="*/ 1662248 w 4833257"/>
              <a:gd name="connsiteY25" fmla="*/ 382089 h 1848395"/>
              <a:gd name="connsiteX26" fmla="*/ 1662248 w 4833257"/>
              <a:gd name="connsiteY26" fmla="*/ 352697 h 1848395"/>
              <a:gd name="connsiteX27" fmla="*/ 1515291 w 4833257"/>
              <a:gd name="connsiteY27" fmla="*/ 352697 h 1848395"/>
              <a:gd name="connsiteX28" fmla="*/ 1515291 w 4833257"/>
              <a:gd name="connsiteY28" fmla="*/ 326572 h 1848395"/>
              <a:gd name="connsiteX29" fmla="*/ 1430383 w 4833257"/>
              <a:gd name="connsiteY29" fmla="*/ 326572 h 1848395"/>
              <a:gd name="connsiteX30" fmla="*/ 1430383 w 4833257"/>
              <a:gd name="connsiteY30" fmla="*/ 290649 h 1848395"/>
              <a:gd name="connsiteX31" fmla="*/ 1319348 w 4833257"/>
              <a:gd name="connsiteY31" fmla="*/ 290649 h 1848395"/>
              <a:gd name="connsiteX32" fmla="*/ 1319348 w 4833257"/>
              <a:gd name="connsiteY32" fmla="*/ 244929 h 1848395"/>
              <a:gd name="connsiteX33" fmla="*/ 1094014 w 4833257"/>
              <a:gd name="connsiteY33" fmla="*/ 244929 h 1848395"/>
              <a:gd name="connsiteX34" fmla="*/ 1094014 w 4833257"/>
              <a:gd name="connsiteY34" fmla="*/ 215537 h 1848395"/>
              <a:gd name="connsiteX35" fmla="*/ 1031966 w 4833257"/>
              <a:gd name="connsiteY35" fmla="*/ 215537 h 1848395"/>
              <a:gd name="connsiteX36" fmla="*/ 1031966 w 4833257"/>
              <a:gd name="connsiteY36" fmla="*/ 192677 h 1848395"/>
              <a:gd name="connsiteX37" fmla="*/ 963386 w 4833257"/>
              <a:gd name="connsiteY37" fmla="*/ 192677 h 1848395"/>
              <a:gd name="connsiteX38" fmla="*/ 963386 w 4833257"/>
              <a:gd name="connsiteY38" fmla="*/ 156755 h 1848395"/>
              <a:gd name="connsiteX39" fmla="*/ 829491 w 4833257"/>
              <a:gd name="connsiteY39" fmla="*/ 156755 h 1848395"/>
              <a:gd name="connsiteX40" fmla="*/ 829491 w 4833257"/>
              <a:gd name="connsiteY40" fmla="*/ 137160 h 1848395"/>
              <a:gd name="connsiteX41" fmla="*/ 672737 w 4833257"/>
              <a:gd name="connsiteY41" fmla="*/ 137160 h 1848395"/>
              <a:gd name="connsiteX42" fmla="*/ 672737 w 4833257"/>
              <a:gd name="connsiteY42" fmla="*/ 104503 h 1848395"/>
              <a:gd name="connsiteX43" fmla="*/ 519248 w 4833257"/>
              <a:gd name="connsiteY43" fmla="*/ 104503 h 1848395"/>
              <a:gd name="connsiteX44" fmla="*/ 519248 w 4833257"/>
              <a:gd name="connsiteY44" fmla="*/ 88175 h 1848395"/>
              <a:gd name="connsiteX45" fmla="*/ 346166 w 4833257"/>
              <a:gd name="connsiteY45" fmla="*/ 88175 h 1848395"/>
              <a:gd name="connsiteX46" fmla="*/ 346166 w 4833257"/>
              <a:gd name="connsiteY46" fmla="*/ 62049 h 1848395"/>
              <a:gd name="connsiteX47" fmla="*/ 199208 w 4833257"/>
              <a:gd name="connsiteY47" fmla="*/ 62049 h 1848395"/>
              <a:gd name="connsiteX48" fmla="*/ 199208 w 4833257"/>
              <a:gd name="connsiteY48" fmla="*/ 26126 h 1848395"/>
              <a:gd name="connsiteX49" fmla="*/ 143691 w 4833257"/>
              <a:gd name="connsiteY49" fmla="*/ 26126 h 1848395"/>
              <a:gd name="connsiteX50" fmla="*/ 143691 w 4833257"/>
              <a:gd name="connsiteY50" fmla="*/ 0 h 1848395"/>
              <a:gd name="connsiteX51" fmla="*/ 0 w 4833257"/>
              <a:gd name="connsiteY51" fmla="*/ 0 h 184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33257" h="1848395">
                <a:moveTo>
                  <a:pt x="4833257" y="1848395"/>
                </a:moveTo>
                <a:lnTo>
                  <a:pt x="4741817" y="1848395"/>
                </a:lnTo>
                <a:lnTo>
                  <a:pt x="4741817" y="1505495"/>
                </a:lnTo>
                <a:lnTo>
                  <a:pt x="4255226" y="1505495"/>
                </a:lnTo>
                <a:lnTo>
                  <a:pt x="4255226" y="1156063"/>
                </a:lnTo>
                <a:lnTo>
                  <a:pt x="3771900" y="1156063"/>
                </a:lnTo>
                <a:lnTo>
                  <a:pt x="3771900" y="953589"/>
                </a:lnTo>
                <a:lnTo>
                  <a:pt x="3569426" y="953589"/>
                </a:lnTo>
                <a:lnTo>
                  <a:pt x="3569426" y="773975"/>
                </a:lnTo>
                <a:lnTo>
                  <a:pt x="3523706" y="773975"/>
                </a:lnTo>
                <a:lnTo>
                  <a:pt x="3523706" y="646612"/>
                </a:lnTo>
                <a:lnTo>
                  <a:pt x="2890157" y="646612"/>
                </a:lnTo>
                <a:lnTo>
                  <a:pt x="2890157" y="587829"/>
                </a:lnTo>
                <a:lnTo>
                  <a:pt x="2609306" y="587829"/>
                </a:lnTo>
                <a:lnTo>
                  <a:pt x="2609306" y="545375"/>
                </a:lnTo>
                <a:lnTo>
                  <a:pt x="2351314" y="545375"/>
                </a:lnTo>
                <a:lnTo>
                  <a:pt x="2351314" y="499655"/>
                </a:lnTo>
                <a:lnTo>
                  <a:pt x="2321923" y="499655"/>
                </a:lnTo>
                <a:lnTo>
                  <a:pt x="2321923" y="470263"/>
                </a:lnTo>
                <a:lnTo>
                  <a:pt x="2295797" y="470263"/>
                </a:lnTo>
                <a:lnTo>
                  <a:pt x="2295797" y="440872"/>
                </a:lnTo>
                <a:lnTo>
                  <a:pt x="1903911" y="440872"/>
                </a:lnTo>
                <a:lnTo>
                  <a:pt x="1903911" y="408215"/>
                </a:lnTo>
                <a:lnTo>
                  <a:pt x="1763486" y="408215"/>
                </a:lnTo>
                <a:lnTo>
                  <a:pt x="1763486" y="382089"/>
                </a:lnTo>
                <a:lnTo>
                  <a:pt x="1662248" y="382089"/>
                </a:lnTo>
                <a:lnTo>
                  <a:pt x="1662248" y="352697"/>
                </a:lnTo>
                <a:lnTo>
                  <a:pt x="1515291" y="352697"/>
                </a:lnTo>
                <a:lnTo>
                  <a:pt x="1515291" y="326572"/>
                </a:lnTo>
                <a:lnTo>
                  <a:pt x="1430383" y="326572"/>
                </a:lnTo>
                <a:lnTo>
                  <a:pt x="1430383" y="290649"/>
                </a:lnTo>
                <a:lnTo>
                  <a:pt x="1319348" y="290649"/>
                </a:lnTo>
                <a:lnTo>
                  <a:pt x="1319348" y="244929"/>
                </a:lnTo>
                <a:lnTo>
                  <a:pt x="1094014" y="244929"/>
                </a:lnTo>
                <a:lnTo>
                  <a:pt x="1094014" y="215537"/>
                </a:lnTo>
                <a:lnTo>
                  <a:pt x="1031966" y="215537"/>
                </a:lnTo>
                <a:lnTo>
                  <a:pt x="1031966" y="192677"/>
                </a:lnTo>
                <a:lnTo>
                  <a:pt x="963386" y="192677"/>
                </a:lnTo>
                <a:lnTo>
                  <a:pt x="963386" y="156755"/>
                </a:lnTo>
                <a:lnTo>
                  <a:pt x="829491" y="156755"/>
                </a:lnTo>
                <a:lnTo>
                  <a:pt x="829491" y="137160"/>
                </a:lnTo>
                <a:lnTo>
                  <a:pt x="672737" y="137160"/>
                </a:lnTo>
                <a:lnTo>
                  <a:pt x="672737" y="104503"/>
                </a:lnTo>
                <a:lnTo>
                  <a:pt x="519248" y="104503"/>
                </a:lnTo>
                <a:lnTo>
                  <a:pt x="519248" y="88175"/>
                </a:lnTo>
                <a:lnTo>
                  <a:pt x="346166" y="88175"/>
                </a:lnTo>
                <a:lnTo>
                  <a:pt x="346166" y="62049"/>
                </a:lnTo>
                <a:lnTo>
                  <a:pt x="199208" y="62049"/>
                </a:lnTo>
                <a:lnTo>
                  <a:pt x="199208" y="26126"/>
                </a:lnTo>
                <a:lnTo>
                  <a:pt x="143691" y="26126"/>
                </a:lnTo>
                <a:lnTo>
                  <a:pt x="143691" y="0"/>
                </a:lnTo>
                <a:lnTo>
                  <a:pt x="0" y="0"/>
                </a:lnTo>
              </a:path>
            </a:pathLst>
          </a:custGeom>
          <a:noFill/>
          <a:ln w="28575">
            <a:solidFill>
              <a:schemeClr val="accent2"/>
            </a:solidFill>
            <a:miter lim="800000"/>
            <a:headEnd/>
            <a:tailEnd/>
          </a:ln>
        </p:spPr>
        <p:txBody>
          <a:bodyPr rtlCol="0" anchor="ctr"/>
          <a:lstStyle/>
          <a:p>
            <a:pPr algn="ctr"/>
            <a:endParaRPr lang="en-US" dirty="0"/>
          </a:p>
        </p:txBody>
      </p:sp>
      <p:sp>
        <p:nvSpPr>
          <p:cNvPr id="6" name="Freeform: Shape 5">
            <a:extLst>
              <a:ext uri="{FF2B5EF4-FFF2-40B4-BE49-F238E27FC236}">
                <a16:creationId xmlns:a16="http://schemas.microsoft.com/office/drawing/2014/main" id="{F2895250-1FCB-FC66-8E6A-560D9F197D82}"/>
              </a:ext>
            </a:extLst>
          </p:cNvPr>
          <p:cNvSpPr/>
          <p:nvPr/>
        </p:nvSpPr>
        <p:spPr bwMode="auto">
          <a:xfrm>
            <a:off x="781184" y="2307166"/>
            <a:ext cx="5083041" cy="2211291"/>
          </a:xfrm>
          <a:custGeom>
            <a:avLst/>
            <a:gdLst>
              <a:gd name="connsiteX0" fmla="*/ 0 w 5067837"/>
              <a:gd name="connsiteY0" fmla="*/ 0 h 2215166"/>
              <a:gd name="connsiteX1" fmla="*/ 0 w 5067837"/>
              <a:gd name="connsiteY1" fmla="*/ 2215166 h 2215166"/>
              <a:gd name="connsiteX2" fmla="*/ 5067837 w 5067837"/>
              <a:gd name="connsiteY2" fmla="*/ 2215166 h 2215166"/>
            </a:gdLst>
            <a:ahLst/>
            <a:cxnLst>
              <a:cxn ang="0">
                <a:pos x="connsiteX0" y="connsiteY0"/>
              </a:cxn>
              <a:cxn ang="0">
                <a:pos x="connsiteX1" y="connsiteY1"/>
              </a:cxn>
              <a:cxn ang="0">
                <a:pos x="connsiteX2" y="connsiteY2"/>
              </a:cxn>
            </a:cxnLst>
            <a:rect l="l" t="t" r="r" b="b"/>
            <a:pathLst>
              <a:path w="5067837" h="2215166">
                <a:moveTo>
                  <a:pt x="0" y="0"/>
                </a:moveTo>
                <a:lnTo>
                  <a:pt x="0" y="2215166"/>
                </a:lnTo>
                <a:lnTo>
                  <a:pt x="5067837" y="2215166"/>
                </a:lnTo>
              </a:path>
            </a:pathLst>
          </a:custGeom>
          <a:noFill/>
          <a:ln w="28575">
            <a:solidFill>
              <a:schemeClr val="bg1"/>
            </a:solidFill>
            <a:miter lim="800000"/>
            <a:headEnd/>
            <a:tailEnd/>
          </a:ln>
        </p:spPr>
        <p:txBody>
          <a:bodyPr rtlCol="0" anchor="ctr"/>
          <a:lstStyle/>
          <a:p>
            <a:pPr algn="ctr"/>
            <a:endParaRPr lang="en-US" dirty="0"/>
          </a:p>
        </p:txBody>
      </p:sp>
      <p:sp>
        <p:nvSpPr>
          <p:cNvPr id="115" name="TextBox 114">
            <a:extLst>
              <a:ext uri="{FF2B5EF4-FFF2-40B4-BE49-F238E27FC236}">
                <a16:creationId xmlns:a16="http://schemas.microsoft.com/office/drawing/2014/main" id="{69FC402B-47F0-61FA-B85C-924CFD18E4BD}"/>
              </a:ext>
            </a:extLst>
          </p:cNvPr>
          <p:cNvSpPr txBox="1"/>
          <p:nvPr/>
        </p:nvSpPr>
        <p:spPr bwMode="auto">
          <a:xfrm>
            <a:off x="130227" y="4772871"/>
            <a:ext cx="21367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No. at risk (number censored)</a:t>
            </a:r>
          </a:p>
        </p:txBody>
      </p:sp>
      <p:sp>
        <p:nvSpPr>
          <p:cNvPr id="116" name="TextBox 115">
            <a:extLst>
              <a:ext uri="{FF2B5EF4-FFF2-40B4-BE49-F238E27FC236}">
                <a16:creationId xmlns:a16="http://schemas.microsoft.com/office/drawing/2014/main" id="{BBE5398C-CCA2-7AAB-9013-6C8DFEFFAD40}"/>
              </a:ext>
            </a:extLst>
          </p:cNvPr>
          <p:cNvSpPr txBox="1"/>
          <p:nvPr/>
        </p:nvSpPr>
        <p:spPr bwMode="auto">
          <a:xfrm>
            <a:off x="589530" y="4921820"/>
            <a:ext cx="569755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Aft>
                <a:spcPct val="0"/>
              </a:spcAft>
              <a:buClrTx/>
              <a:buFontTx/>
              <a:buNone/>
              <a:tabLst>
                <a:tab pos="271463" algn="l"/>
                <a:tab pos="563563" algn="l"/>
                <a:tab pos="857250" algn="l"/>
                <a:tab pos="1141413" algn="l"/>
                <a:tab pos="1417638" algn="l"/>
                <a:tab pos="1701800" algn="l"/>
                <a:tab pos="1981200" algn="l"/>
                <a:tab pos="2274888" algn="l"/>
                <a:tab pos="2530475" algn="l"/>
                <a:tab pos="2852738" algn="l"/>
                <a:tab pos="3113088" algn="l"/>
                <a:tab pos="3402013" algn="l"/>
                <a:tab pos="3705225" algn="l"/>
                <a:tab pos="4003675" algn="l"/>
                <a:tab pos="4278313" algn="l"/>
                <a:tab pos="4572000" algn="l"/>
                <a:tab pos="4860925" algn="l"/>
                <a:tab pos="5126038" algn="l"/>
                <a:tab pos="5153025" algn="l"/>
              </a:tabLst>
            </a:pPr>
            <a:r>
              <a:rPr lang="en-US" sz="1400" dirty="0">
                <a:solidFill>
                  <a:schemeClr val="bg1"/>
                </a:solidFill>
                <a:latin typeface="Calibri" panose="020F0502020204030204" pitchFamily="34" charset="0"/>
              </a:rPr>
              <a:t>82	80	78	76	73	68	64	61	52	41	30	18	13	6	5	3	2	1	0</a:t>
            </a:r>
          </a:p>
          <a:p>
            <a:pPr algn="l">
              <a:lnSpc>
                <a:spcPct val="100000"/>
              </a:lnSpc>
              <a:spcAft>
                <a:spcPct val="0"/>
              </a:spcAft>
              <a:buClrTx/>
              <a:buFontTx/>
              <a:buNone/>
              <a:tabLst>
                <a:tab pos="271463" algn="l"/>
                <a:tab pos="563563" algn="l"/>
                <a:tab pos="857250" algn="l"/>
                <a:tab pos="1141413" algn="l"/>
                <a:tab pos="1411288" algn="l"/>
                <a:tab pos="1704975" algn="l"/>
                <a:tab pos="1989138" algn="l"/>
                <a:tab pos="2260600" algn="l"/>
                <a:tab pos="2536825" algn="l"/>
                <a:tab pos="2797175" algn="l"/>
                <a:tab pos="3079750" algn="l"/>
                <a:tab pos="3368675" algn="l"/>
                <a:tab pos="3633788" algn="l"/>
                <a:tab pos="3922713" algn="l"/>
                <a:tab pos="4206875" algn="l"/>
                <a:tab pos="4486275" algn="l"/>
                <a:tab pos="4779963" algn="l"/>
                <a:tab pos="5054600" algn="l"/>
              </a:tabLst>
            </a:pPr>
            <a:r>
              <a:rPr lang="en-US" sz="1200" dirty="0">
                <a:solidFill>
                  <a:schemeClr val="bg1"/>
                </a:solidFill>
                <a:latin typeface="Calibri" panose="020F0502020204030204" pitchFamily="34" charset="0"/>
              </a:rPr>
              <a:t>(0)	(0)	(2)	(0)	(0)	(3)	(4)	(5)	(14)	(22)	(32)	(43)	(48)	(53)	(53)	(55)	(55)	(55)	(56)	</a:t>
            </a:r>
          </a:p>
        </p:txBody>
      </p:sp>
      <p:sp>
        <p:nvSpPr>
          <p:cNvPr id="117" name="TextBox 116">
            <a:extLst>
              <a:ext uri="{FF2B5EF4-FFF2-40B4-BE49-F238E27FC236}">
                <a16:creationId xmlns:a16="http://schemas.microsoft.com/office/drawing/2014/main" id="{53DF63EB-19EA-5711-8B13-F89981C40425}"/>
              </a:ext>
            </a:extLst>
          </p:cNvPr>
          <p:cNvSpPr txBox="1"/>
          <p:nvPr/>
        </p:nvSpPr>
        <p:spPr bwMode="auto">
          <a:xfrm rot="16200000">
            <a:off x="5085616" y="3161764"/>
            <a:ext cx="20404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Overall Survival (%)</a:t>
            </a:r>
          </a:p>
        </p:txBody>
      </p:sp>
      <p:sp>
        <p:nvSpPr>
          <p:cNvPr id="118" name="TextBox 117">
            <a:extLst>
              <a:ext uri="{FF2B5EF4-FFF2-40B4-BE49-F238E27FC236}">
                <a16:creationId xmlns:a16="http://schemas.microsoft.com/office/drawing/2014/main" id="{275F9F4C-A4C9-DD0A-7240-E3C25023FD2F}"/>
              </a:ext>
            </a:extLst>
          </p:cNvPr>
          <p:cNvSpPr txBox="1"/>
          <p:nvPr/>
        </p:nvSpPr>
        <p:spPr bwMode="auto">
          <a:xfrm>
            <a:off x="7643079" y="4588205"/>
            <a:ext cx="3242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Time Since Enrolment (months)</a:t>
            </a:r>
          </a:p>
        </p:txBody>
      </p:sp>
      <p:grpSp>
        <p:nvGrpSpPr>
          <p:cNvPr id="127" name="Group 126">
            <a:extLst>
              <a:ext uri="{FF2B5EF4-FFF2-40B4-BE49-F238E27FC236}">
                <a16:creationId xmlns:a16="http://schemas.microsoft.com/office/drawing/2014/main" id="{004D604D-2279-DC7B-DD2B-39581A9BF42E}"/>
              </a:ext>
            </a:extLst>
          </p:cNvPr>
          <p:cNvGrpSpPr/>
          <p:nvPr/>
        </p:nvGrpSpPr>
        <p:grpSpPr>
          <a:xfrm>
            <a:off x="6571362" y="2193458"/>
            <a:ext cx="90122" cy="2197714"/>
            <a:chOff x="6462391" y="2193458"/>
            <a:chExt cx="203727" cy="2197714"/>
          </a:xfrm>
        </p:grpSpPr>
        <p:cxnSp>
          <p:nvCxnSpPr>
            <p:cNvPr id="121" name="Straight Connector 120">
              <a:extLst>
                <a:ext uri="{FF2B5EF4-FFF2-40B4-BE49-F238E27FC236}">
                  <a16:creationId xmlns:a16="http://schemas.microsoft.com/office/drawing/2014/main" id="{FB70E374-E6E6-451A-8D10-A2D03F88C637}"/>
                </a:ext>
              </a:extLst>
            </p:cNvPr>
            <p:cNvCxnSpPr/>
            <p:nvPr/>
          </p:nvCxnSpPr>
          <p:spPr bwMode="auto">
            <a:xfrm>
              <a:off x="6462391" y="2193458"/>
              <a:ext cx="203727" cy="0"/>
            </a:xfrm>
            <a:prstGeom prst="line">
              <a:avLst/>
            </a:prstGeom>
            <a:noFill/>
            <a:ln w="28575" cap="flat" cmpd="sng" algn="ctr">
              <a:solidFill>
                <a:schemeClr val="bg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2CE206A0-13E1-7D74-4BFA-534A0AB5519B}"/>
                </a:ext>
              </a:extLst>
            </p:cNvPr>
            <p:cNvCxnSpPr/>
            <p:nvPr/>
          </p:nvCxnSpPr>
          <p:spPr bwMode="auto">
            <a:xfrm>
              <a:off x="6462391" y="2633001"/>
              <a:ext cx="203727" cy="0"/>
            </a:xfrm>
            <a:prstGeom prst="line">
              <a:avLst/>
            </a:prstGeom>
            <a:noFill/>
            <a:ln w="28575" cap="flat" cmpd="sng" algn="ctr">
              <a:solidFill>
                <a:schemeClr val="bg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D29F06DE-CFF8-12B7-E1E6-0F9D5DA78881}"/>
                </a:ext>
              </a:extLst>
            </p:cNvPr>
            <p:cNvCxnSpPr/>
            <p:nvPr/>
          </p:nvCxnSpPr>
          <p:spPr bwMode="auto">
            <a:xfrm>
              <a:off x="6462391" y="3072544"/>
              <a:ext cx="203727" cy="0"/>
            </a:xfrm>
            <a:prstGeom prst="line">
              <a:avLst/>
            </a:prstGeom>
            <a:noFill/>
            <a:ln w="28575" cap="flat" cmpd="sng" algn="ctr">
              <a:solidFill>
                <a:schemeClr val="bg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EDD34E51-C0A1-C60B-9592-1B239B778394}"/>
                </a:ext>
              </a:extLst>
            </p:cNvPr>
            <p:cNvCxnSpPr/>
            <p:nvPr/>
          </p:nvCxnSpPr>
          <p:spPr bwMode="auto">
            <a:xfrm>
              <a:off x="6462391" y="3512087"/>
              <a:ext cx="203727" cy="0"/>
            </a:xfrm>
            <a:prstGeom prst="line">
              <a:avLst/>
            </a:prstGeom>
            <a:noFill/>
            <a:ln w="28575" cap="flat" cmpd="sng" algn="ctr">
              <a:solidFill>
                <a:schemeClr val="bg1"/>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14F984D2-ED7B-43D9-B9FF-DA3C65D443D9}"/>
                </a:ext>
              </a:extLst>
            </p:cNvPr>
            <p:cNvCxnSpPr/>
            <p:nvPr/>
          </p:nvCxnSpPr>
          <p:spPr bwMode="auto">
            <a:xfrm>
              <a:off x="6462391" y="3951630"/>
              <a:ext cx="203727" cy="0"/>
            </a:xfrm>
            <a:prstGeom prst="line">
              <a:avLst/>
            </a:prstGeom>
            <a:noFill/>
            <a:ln w="28575" cap="flat" cmpd="sng" algn="ctr">
              <a:solidFill>
                <a:schemeClr val="bg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B60D84E6-18CC-03A1-A0F8-326F998BC8D0}"/>
                </a:ext>
              </a:extLst>
            </p:cNvPr>
            <p:cNvCxnSpPr/>
            <p:nvPr/>
          </p:nvCxnSpPr>
          <p:spPr bwMode="auto">
            <a:xfrm>
              <a:off x="6462391" y="4391172"/>
              <a:ext cx="203727" cy="0"/>
            </a:xfrm>
            <a:prstGeom prst="line">
              <a:avLst/>
            </a:prstGeom>
            <a:noFill/>
            <a:ln w="28575" cap="flat" cmpd="sng" algn="ctr">
              <a:solidFill>
                <a:schemeClr val="bg1"/>
              </a:solidFill>
              <a:prstDash val="solid"/>
              <a:round/>
              <a:headEnd type="none" w="med" len="med"/>
              <a:tailEnd type="none" w="med" len="med"/>
            </a:ln>
            <a:effectLst/>
          </p:spPr>
        </p:cxnSp>
      </p:grpSp>
      <p:grpSp>
        <p:nvGrpSpPr>
          <p:cNvPr id="149" name="Group 148">
            <a:extLst>
              <a:ext uri="{FF2B5EF4-FFF2-40B4-BE49-F238E27FC236}">
                <a16:creationId xmlns:a16="http://schemas.microsoft.com/office/drawing/2014/main" id="{679B68CC-4494-9E2F-BF26-796BDBC4703F}"/>
              </a:ext>
            </a:extLst>
          </p:cNvPr>
          <p:cNvGrpSpPr/>
          <p:nvPr/>
        </p:nvGrpSpPr>
        <p:grpSpPr>
          <a:xfrm>
            <a:off x="6651905" y="4395034"/>
            <a:ext cx="5188314" cy="77472"/>
            <a:chOff x="6651905" y="4395034"/>
            <a:chExt cx="5188314" cy="202366"/>
          </a:xfrm>
        </p:grpSpPr>
        <p:cxnSp>
          <p:nvCxnSpPr>
            <p:cNvPr id="129" name="Straight Connector 128">
              <a:extLst>
                <a:ext uri="{FF2B5EF4-FFF2-40B4-BE49-F238E27FC236}">
                  <a16:creationId xmlns:a16="http://schemas.microsoft.com/office/drawing/2014/main" id="{48FDDF58-D6E1-0FFE-E7CE-399EBA24B79C}"/>
                </a:ext>
              </a:extLst>
            </p:cNvPr>
            <p:cNvCxnSpPr>
              <a:cxnSpLocks/>
            </p:cNvCxnSpPr>
            <p:nvPr/>
          </p:nvCxnSpPr>
          <p:spPr bwMode="auto">
            <a:xfrm>
              <a:off x="665190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85769EEA-696B-CE17-294C-604D3036EF3B}"/>
                </a:ext>
              </a:extLst>
            </p:cNvPr>
            <p:cNvCxnSpPr>
              <a:cxnSpLocks/>
            </p:cNvCxnSpPr>
            <p:nvPr/>
          </p:nvCxnSpPr>
          <p:spPr bwMode="auto">
            <a:xfrm>
              <a:off x="694014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522219D9-6A57-B5B9-E865-C801F6BD51AE}"/>
                </a:ext>
              </a:extLst>
            </p:cNvPr>
            <p:cNvCxnSpPr>
              <a:cxnSpLocks/>
            </p:cNvCxnSpPr>
            <p:nvPr/>
          </p:nvCxnSpPr>
          <p:spPr bwMode="auto">
            <a:xfrm>
              <a:off x="722838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17ED0C50-E9E6-E98D-6DA4-EBFD742BE74E}"/>
                </a:ext>
              </a:extLst>
            </p:cNvPr>
            <p:cNvCxnSpPr>
              <a:cxnSpLocks/>
            </p:cNvCxnSpPr>
            <p:nvPr/>
          </p:nvCxnSpPr>
          <p:spPr bwMode="auto">
            <a:xfrm>
              <a:off x="751662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A266A93F-32CA-5CCB-3457-A34736103380}"/>
                </a:ext>
              </a:extLst>
            </p:cNvPr>
            <p:cNvCxnSpPr>
              <a:cxnSpLocks/>
            </p:cNvCxnSpPr>
            <p:nvPr/>
          </p:nvCxnSpPr>
          <p:spPr bwMode="auto">
            <a:xfrm>
              <a:off x="780486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B250A3F4-418A-5D1C-E231-EA1CD5B177B1}"/>
                </a:ext>
              </a:extLst>
            </p:cNvPr>
            <p:cNvCxnSpPr>
              <a:cxnSpLocks/>
            </p:cNvCxnSpPr>
            <p:nvPr/>
          </p:nvCxnSpPr>
          <p:spPr bwMode="auto">
            <a:xfrm>
              <a:off x="809310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C1C9A045-B645-133C-DD32-CC7C98159F97}"/>
                </a:ext>
              </a:extLst>
            </p:cNvPr>
            <p:cNvCxnSpPr>
              <a:cxnSpLocks/>
            </p:cNvCxnSpPr>
            <p:nvPr/>
          </p:nvCxnSpPr>
          <p:spPr bwMode="auto">
            <a:xfrm>
              <a:off x="838134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3CE1DB18-A8C2-D03A-2D98-AF8CC6F7D50D}"/>
                </a:ext>
              </a:extLst>
            </p:cNvPr>
            <p:cNvCxnSpPr>
              <a:cxnSpLocks/>
            </p:cNvCxnSpPr>
            <p:nvPr/>
          </p:nvCxnSpPr>
          <p:spPr bwMode="auto">
            <a:xfrm>
              <a:off x="866958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89DBAE0E-CD90-BEEB-F9DB-9E182BBFA9F4}"/>
                </a:ext>
              </a:extLst>
            </p:cNvPr>
            <p:cNvCxnSpPr>
              <a:cxnSpLocks/>
            </p:cNvCxnSpPr>
            <p:nvPr/>
          </p:nvCxnSpPr>
          <p:spPr bwMode="auto">
            <a:xfrm>
              <a:off x="895782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6698245A-0740-FC71-CEA8-F2328E1C5F9C}"/>
                </a:ext>
              </a:extLst>
            </p:cNvPr>
            <p:cNvCxnSpPr>
              <a:cxnSpLocks/>
            </p:cNvCxnSpPr>
            <p:nvPr/>
          </p:nvCxnSpPr>
          <p:spPr bwMode="auto">
            <a:xfrm>
              <a:off x="924606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6753A112-4B4E-A108-585A-F9E2EBF1D8E8}"/>
                </a:ext>
              </a:extLst>
            </p:cNvPr>
            <p:cNvCxnSpPr>
              <a:cxnSpLocks/>
            </p:cNvCxnSpPr>
            <p:nvPr/>
          </p:nvCxnSpPr>
          <p:spPr bwMode="auto">
            <a:xfrm>
              <a:off x="953430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2430D60D-D049-E6E5-A7BA-3EFCF2252AA4}"/>
                </a:ext>
              </a:extLst>
            </p:cNvPr>
            <p:cNvCxnSpPr>
              <a:cxnSpLocks/>
            </p:cNvCxnSpPr>
            <p:nvPr/>
          </p:nvCxnSpPr>
          <p:spPr bwMode="auto">
            <a:xfrm>
              <a:off x="982254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D7603F5B-3DD8-1FB7-1428-9312D7A620CD}"/>
                </a:ext>
              </a:extLst>
            </p:cNvPr>
            <p:cNvCxnSpPr>
              <a:cxnSpLocks/>
            </p:cNvCxnSpPr>
            <p:nvPr/>
          </p:nvCxnSpPr>
          <p:spPr bwMode="auto">
            <a:xfrm>
              <a:off x="1011078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56648C91-6314-7107-4585-7D2F4A2D8659}"/>
                </a:ext>
              </a:extLst>
            </p:cNvPr>
            <p:cNvCxnSpPr>
              <a:cxnSpLocks/>
            </p:cNvCxnSpPr>
            <p:nvPr/>
          </p:nvCxnSpPr>
          <p:spPr bwMode="auto">
            <a:xfrm>
              <a:off x="1039902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4E4132E1-5A24-E652-9886-FF2312742F22}"/>
                </a:ext>
              </a:extLst>
            </p:cNvPr>
            <p:cNvCxnSpPr>
              <a:cxnSpLocks/>
            </p:cNvCxnSpPr>
            <p:nvPr/>
          </p:nvCxnSpPr>
          <p:spPr bwMode="auto">
            <a:xfrm>
              <a:off x="1068726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0FE11291-62CF-5DFF-FB22-11628B619043}"/>
                </a:ext>
              </a:extLst>
            </p:cNvPr>
            <p:cNvCxnSpPr>
              <a:cxnSpLocks/>
            </p:cNvCxnSpPr>
            <p:nvPr/>
          </p:nvCxnSpPr>
          <p:spPr bwMode="auto">
            <a:xfrm>
              <a:off x="1097550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14CDBE93-175C-36F3-431F-69EBD3CF71E8}"/>
                </a:ext>
              </a:extLst>
            </p:cNvPr>
            <p:cNvCxnSpPr>
              <a:cxnSpLocks/>
            </p:cNvCxnSpPr>
            <p:nvPr/>
          </p:nvCxnSpPr>
          <p:spPr bwMode="auto">
            <a:xfrm>
              <a:off x="1126374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4A7F891A-959D-2989-E27B-389EA04C40F2}"/>
                </a:ext>
              </a:extLst>
            </p:cNvPr>
            <p:cNvCxnSpPr>
              <a:cxnSpLocks/>
            </p:cNvCxnSpPr>
            <p:nvPr/>
          </p:nvCxnSpPr>
          <p:spPr bwMode="auto">
            <a:xfrm>
              <a:off x="11551985" y="4395034"/>
              <a:ext cx="0" cy="202366"/>
            </a:xfrm>
            <a:prstGeom prst="line">
              <a:avLst/>
            </a:prstGeom>
            <a:noFill/>
            <a:ln w="28575" cap="flat" cmpd="sng" algn="ctr">
              <a:solidFill>
                <a:schemeClr val="bg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45B02434-496D-1BCF-F641-74B51CB5D3EE}"/>
                </a:ext>
              </a:extLst>
            </p:cNvPr>
            <p:cNvCxnSpPr>
              <a:cxnSpLocks/>
            </p:cNvCxnSpPr>
            <p:nvPr/>
          </p:nvCxnSpPr>
          <p:spPr bwMode="auto">
            <a:xfrm>
              <a:off x="11840219" y="4395034"/>
              <a:ext cx="0" cy="202366"/>
            </a:xfrm>
            <a:prstGeom prst="line">
              <a:avLst/>
            </a:prstGeom>
            <a:noFill/>
            <a:ln w="28575" cap="flat" cmpd="sng" algn="ctr">
              <a:solidFill>
                <a:schemeClr val="bg1"/>
              </a:solidFill>
              <a:prstDash val="solid"/>
              <a:round/>
              <a:headEnd type="none" w="med" len="med"/>
              <a:tailEnd type="none" w="med" len="med"/>
            </a:ln>
            <a:effectLst/>
          </p:spPr>
        </p:cxnSp>
      </p:grpSp>
      <p:sp>
        <p:nvSpPr>
          <p:cNvPr id="150" name="TextBox 149">
            <a:extLst>
              <a:ext uri="{FF2B5EF4-FFF2-40B4-BE49-F238E27FC236}">
                <a16:creationId xmlns:a16="http://schemas.microsoft.com/office/drawing/2014/main" id="{0DA58BB1-66A5-47EC-ED1B-3E7CE20CBDC5}"/>
              </a:ext>
            </a:extLst>
          </p:cNvPr>
          <p:cNvSpPr txBox="1"/>
          <p:nvPr/>
        </p:nvSpPr>
        <p:spPr bwMode="auto">
          <a:xfrm>
            <a:off x="6519245" y="4391963"/>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sp>
        <p:nvSpPr>
          <p:cNvPr id="151" name="TextBox 150">
            <a:extLst>
              <a:ext uri="{FF2B5EF4-FFF2-40B4-BE49-F238E27FC236}">
                <a16:creationId xmlns:a16="http://schemas.microsoft.com/office/drawing/2014/main" id="{D3413F50-64B2-449C-3FD4-349626AB216B}"/>
              </a:ext>
            </a:extLst>
          </p:cNvPr>
          <p:cNvSpPr txBox="1"/>
          <p:nvPr/>
        </p:nvSpPr>
        <p:spPr bwMode="auto">
          <a:xfrm>
            <a:off x="6793866" y="4391963"/>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a:t>
            </a:r>
          </a:p>
        </p:txBody>
      </p:sp>
      <p:sp>
        <p:nvSpPr>
          <p:cNvPr id="152" name="TextBox 151">
            <a:extLst>
              <a:ext uri="{FF2B5EF4-FFF2-40B4-BE49-F238E27FC236}">
                <a16:creationId xmlns:a16="http://schemas.microsoft.com/office/drawing/2014/main" id="{5AC6EB1A-D811-2296-F417-85674B55CEA7}"/>
              </a:ext>
            </a:extLst>
          </p:cNvPr>
          <p:cNvSpPr txBox="1"/>
          <p:nvPr/>
        </p:nvSpPr>
        <p:spPr bwMode="auto">
          <a:xfrm>
            <a:off x="7073751" y="4391963"/>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a:t>
            </a:r>
          </a:p>
        </p:txBody>
      </p:sp>
      <p:sp>
        <p:nvSpPr>
          <p:cNvPr id="153" name="TextBox 152">
            <a:extLst>
              <a:ext uri="{FF2B5EF4-FFF2-40B4-BE49-F238E27FC236}">
                <a16:creationId xmlns:a16="http://schemas.microsoft.com/office/drawing/2014/main" id="{A3E60FBC-888B-1DC1-2C87-2097360978ED}"/>
              </a:ext>
            </a:extLst>
          </p:cNvPr>
          <p:cNvSpPr txBox="1"/>
          <p:nvPr/>
        </p:nvSpPr>
        <p:spPr bwMode="auto">
          <a:xfrm>
            <a:off x="7365543" y="4391963"/>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3</a:t>
            </a:r>
          </a:p>
        </p:txBody>
      </p:sp>
      <p:sp>
        <p:nvSpPr>
          <p:cNvPr id="154" name="TextBox 153">
            <a:extLst>
              <a:ext uri="{FF2B5EF4-FFF2-40B4-BE49-F238E27FC236}">
                <a16:creationId xmlns:a16="http://schemas.microsoft.com/office/drawing/2014/main" id="{FFD60FB3-0495-529D-B36D-9C2FFB64D114}"/>
              </a:ext>
            </a:extLst>
          </p:cNvPr>
          <p:cNvSpPr txBox="1"/>
          <p:nvPr/>
        </p:nvSpPr>
        <p:spPr bwMode="auto">
          <a:xfrm>
            <a:off x="7652534" y="4391963"/>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a:t>
            </a:r>
          </a:p>
        </p:txBody>
      </p:sp>
      <p:sp>
        <p:nvSpPr>
          <p:cNvPr id="155" name="TextBox 154">
            <a:extLst>
              <a:ext uri="{FF2B5EF4-FFF2-40B4-BE49-F238E27FC236}">
                <a16:creationId xmlns:a16="http://schemas.microsoft.com/office/drawing/2014/main" id="{EE135B0F-F12B-16E7-42E4-FD1EACBA6FC2}"/>
              </a:ext>
            </a:extLst>
          </p:cNvPr>
          <p:cNvSpPr txBox="1"/>
          <p:nvPr/>
        </p:nvSpPr>
        <p:spPr bwMode="auto">
          <a:xfrm>
            <a:off x="7950851" y="4391963"/>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5</a:t>
            </a:r>
          </a:p>
        </p:txBody>
      </p:sp>
      <p:sp>
        <p:nvSpPr>
          <p:cNvPr id="156" name="TextBox 155">
            <a:extLst>
              <a:ext uri="{FF2B5EF4-FFF2-40B4-BE49-F238E27FC236}">
                <a16:creationId xmlns:a16="http://schemas.microsoft.com/office/drawing/2014/main" id="{B6272EA1-580D-68E6-AEB3-3213FF9DB2F2}"/>
              </a:ext>
            </a:extLst>
          </p:cNvPr>
          <p:cNvSpPr txBox="1"/>
          <p:nvPr/>
        </p:nvSpPr>
        <p:spPr bwMode="auto">
          <a:xfrm>
            <a:off x="8248943" y="4391963"/>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6</a:t>
            </a:r>
          </a:p>
        </p:txBody>
      </p:sp>
      <p:sp>
        <p:nvSpPr>
          <p:cNvPr id="157" name="TextBox 156">
            <a:extLst>
              <a:ext uri="{FF2B5EF4-FFF2-40B4-BE49-F238E27FC236}">
                <a16:creationId xmlns:a16="http://schemas.microsoft.com/office/drawing/2014/main" id="{10FEEC24-84C4-9F7C-2F61-183BFE300510}"/>
              </a:ext>
            </a:extLst>
          </p:cNvPr>
          <p:cNvSpPr txBox="1"/>
          <p:nvPr/>
        </p:nvSpPr>
        <p:spPr bwMode="auto">
          <a:xfrm>
            <a:off x="8529409" y="4391963"/>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7</a:t>
            </a:r>
          </a:p>
        </p:txBody>
      </p:sp>
      <p:sp>
        <p:nvSpPr>
          <p:cNvPr id="158" name="TextBox 157">
            <a:extLst>
              <a:ext uri="{FF2B5EF4-FFF2-40B4-BE49-F238E27FC236}">
                <a16:creationId xmlns:a16="http://schemas.microsoft.com/office/drawing/2014/main" id="{E982CEFE-DCAE-4CB1-3EE8-7555C65CF256}"/>
              </a:ext>
            </a:extLst>
          </p:cNvPr>
          <p:cNvSpPr txBox="1"/>
          <p:nvPr/>
        </p:nvSpPr>
        <p:spPr bwMode="auto">
          <a:xfrm>
            <a:off x="8818271" y="4391963"/>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8</a:t>
            </a:r>
          </a:p>
        </p:txBody>
      </p:sp>
      <p:sp>
        <p:nvSpPr>
          <p:cNvPr id="159" name="TextBox 158">
            <a:extLst>
              <a:ext uri="{FF2B5EF4-FFF2-40B4-BE49-F238E27FC236}">
                <a16:creationId xmlns:a16="http://schemas.microsoft.com/office/drawing/2014/main" id="{89E4DE95-555B-053B-3397-3E770CA8D233}"/>
              </a:ext>
            </a:extLst>
          </p:cNvPr>
          <p:cNvSpPr txBox="1"/>
          <p:nvPr/>
        </p:nvSpPr>
        <p:spPr bwMode="auto">
          <a:xfrm>
            <a:off x="9095807" y="4391963"/>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9</a:t>
            </a:r>
          </a:p>
        </p:txBody>
      </p:sp>
      <p:sp>
        <p:nvSpPr>
          <p:cNvPr id="160" name="TextBox 159">
            <a:extLst>
              <a:ext uri="{FF2B5EF4-FFF2-40B4-BE49-F238E27FC236}">
                <a16:creationId xmlns:a16="http://schemas.microsoft.com/office/drawing/2014/main" id="{B3471BE3-F27B-C914-8A3D-705EEC6557FB}"/>
              </a:ext>
            </a:extLst>
          </p:cNvPr>
          <p:cNvSpPr txBox="1"/>
          <p:nvPr/>
        </p:nvSpPr>
        <p:spPr bwMode="auto">
          <a:xfrm>
            <a:off x="9337774" y="4391963"/>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a:t>
            </a:r>
          </a:p>
        </p:txBody>
      </p:sp>
      <p:sp>
        <p:nvSpPr>
          <p:cNvPr id="161" name="TextBox 160">
            <a:extLst>
              <a:ext uri="{FF2B5EF4-FFF2-40B4-BE49-F238E27FC236}">
                <a16:creationId xmlns:a16="http://schemas.microsoft.com/office/drawing/2014/main" id="{98020386-02C8-51F5-7E34-B785D4601B52}"/>
              </a:ext>
            </a:extLst>
          </p:cNvPr>
          <p:cNvSpPr txBox="1"/>
          <p:nvPr/>
        </p:nvSpPr>
        <p:spPr bwMode="auto">
          <a:xfrm>
            <a:off x="9630637" y="4391963"/>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11</a:t>
            </a:r>
          </a:p>
        </p:txBody>
      </p:sp>
      <p:sp>
        <p:nvSpPr>
          <p:cNvPr id="162" name="TextBox 161">
            <a:extLst>
              <a:ext uri="{FF2B5EF4-FFF2-40B4-BE49-F238E27FC236}">
                <a16:creationId xmlns:a16="http://schemas.microsoft.com/office/drawing/2014/main" id="{9687A26B-D30B-ACF5-11A2-5EF3B94F4CB8}"/>
              </a:ext>
            </a:extLst>
          </p:cNvPr>
          <p:cNvSpPr txBox="1"/>
          <p:nvPr/>
        </p:nvSpPr>
        <p:spPr bwMode="auto">
          <a:xfrm>
            <a:off x="9922177" y="4391963"/>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12</a:t>
            </a:r>
          </a:p>
        </p:txBody>
      </p:sp>
      <p:sp>
        <p:nvSpPr>
          <p:cNvPr id="163" name="TextBox 162">
            <a:extLst>
              <a:ext uri="{FF2B5EF4-FFF2-40B4-BE49-F238E27FC236}">
                <a16:creationId xmlns:a16="http://schemas.microsoft.com/office/drawing/2014/main" id="{C042EC03-C041-50B7-0E13-2E08A2A29871}"/>
              </a:ext>
            </a:extLst>
          </p:cNvPr>
          <p:cNvSpPr txBox="1"/>
          <p:nvPr/>
        </p:nvSpPr>
        <p:spPr bwMode="auto">
          <a:xfrm>
            <a:off x="10193617" y="4391963"/>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13</a:t>
            </a:r>
          </a:p>
        </p:txBody>
      </p:sp>
      <p:sp>
        <p:nvSpPr>
          <p:cNvPr id="164" name="TextBox 163">
            <a:extLst>
              <a:ext uri="{FF2B5EF4-FFF2-40B4-BE49-F238E27FC236}">
                <a16:creationId xmlns:a16="http://schemas.microsoft.com/office/drawing/2014/main" id="{09637C4B-85F8-D1B1-3BFA-AFE590CFF253}"/>
              </a:ext>
            </a:extLst>
          </p:cNvPr>
          <p:cNvSpPr txBox="1"/>
          <p:nvPr/>
        </p:nvSpPr>
        <p:spPr bwMode="auto">
          <a:xfrm>
            <a:off x="10497192" y="4391963"/>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14</a:t>
            </a:r>
          </a:p>
        </p:txBody>
      </p:sp>
      <p:sp>
        <p:nvSpPr>
          <p:cNvPr id="165" name="TextBox 164">
            <a:extLst>
              <a:ext uri="{FF2B5EF4-FFF2-40B4-BE49-F238E27FC236}">
                <a16:creationId xmlns:a16="http://schemas.microsoft.com/office/drawing/2014/main" id="{BFFE4A3A-3D9C-7A06-7E26-3FB75040156D}"/>
              </a:ext>
            </a:extLst>
          </p:cNvPr>
          <p:cNvSpPr txBox="1"/>
          <p:nvPr/>
        </p:nvSpPr>
        <p:spPr bwMode="auto">
          <a:xfrm>
            <a:off x="10781635" y="4391963"/>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15</a:t>
            </a:r>
          </a:p>
        </p:txBody>
      </p:sp>
      <p:sp>
        <p:nvSpPr>
          <p:cNvPr id="166" name="TextBox 165">
            <a:extLst>
              <a:ext uri="{FF2B5EF4-FFF2-40B4-BE49-F238E27FC236}">
                <a16:creationId xmlns:a16="http://schemas.microsoft.com/office/drawing/2014/main" id="{032CBE8A-6E1C-BA02-7CA9-F3E533CEE493}"/>
              </a:ext>
            </a:extLst>
          </p:cNvPr>
          <p:cNvSpPr txBox="1"/>
          <p:nvPr/>
        </p:nvSpPr>
        <p:spPr bwMode="auto">
          <a:xfrm>
            <a:off x="11066020" y="4391963"/>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16</a:t>
            </a:r>
          </a:p>
        </p:txBody>
      </p:sp>
      <p:sp>
        <p:nvSpPr>
          <p:cNvPr id="167" name="TextBox 166">
            <a:extLst>
              <a:ext uri="{FF2B5EF4-FFF2-40B4-BE49-F238E27FC236}">
                <a16:creationId xmlns:a16="http://schemas.microsoft.com/office/drawing/2014/main" id="{EBF3692E-05F6-E5D0-C7C6-E4F23F5B3C74}"/>
              </a:ext>
            </a:extLst>
          </p:cNvPr>
          <p:cNvSpPr txBox="1"/>
          <p:nvPr/>
        </p:nvSpPr>
        <p:spPr bwMode="auto">
          <a:xfrm>
            <a:off x="11329883" y="4391963"/>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17</a:t>
            </a:r>
          </a:p>
        </p:txBody>
      </p:sp>
      <p:sp>
        <p:nvSpPr>
          <p:cNvPr id="168" name="TextBox 167">
            <a:extLst>
              <a:ext uri="{FF2B5EF4-FFF2-40B4-BE49-F238E27FC236}">
                <a16:creationId xmlns:a16="http://schemas.microsoft.com/office/drawing/2014/main" id="{E6E3BEB4-085B-C299-565E-381F8CD2374D}"/>
              </a:ext>
            </a:extLst>
          </p:cNvPr>
          <p:cNvSpPr txBox="1"/>
          <p:nvPr/>
        </p:nvSpPr>
        <p:spPr bwMode="auto">
          <a:xfrm>
            <a:off x="11637444" y="4391963"/>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18</a:t>
            </a:r>
          </a:p>
        </p:txBody>
      </p:sp>
      <p:sp>
        <p:nvSpPr>
          <p:cNvPr id="169" name="TextBox 168">
            <a:extLst>
              <a:ext uri="{FF2B5EF4-FFF2-40B4-BE49-F238E27FC236}">
                <a16:creationId xmlns:a16="http://schemas.microsoft.com/office/drawing/2014/main" id="{6685045E-854D-5CD0-86A2-7B070BA5FB2E}"/>
              </a:ext>
            </a:extLst>
          </p:cNvPr>
          <p:cNvSpPr txBox="1"/>
          <p:nvPr/>
        </p:nvSpPr>
        <p:spPr bwMode="auto">
          <a:xfrm>
            <a:off x="6353705" y="4222686"/>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sp>
        <p:nvSpPr>
          <p:cNvPr id="170" name="TextBox 169">
            <a:extLst>
              <a:ext uri="{FF2B5EF4-FFF2-40B4-BE49-F238E27FC236}">
                <a16:creationId xmlns:a16="http://schemas.microsoft.com/office/drawing/2014/main" id="{7D570D8D-36DF-9E11-B735-FF1A8EEFF890}"/>
              </a:ext>
            </a:extLst>
          </p:cNvPr>
          <p:cNvSpPr txBox="1"/>
          <p:nvPr/>
        </p:nvSpPr>
        <p:spPr bwMode="auto">
          <a:xfrm>
            <a:off x="6258948" y="3776796"/>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20</a:t>
            </a:r>
          </a:p>
        </p:txBody>
      </p:sp>
      <p:sp>
        <p:nvSpPr>
          <p:cNvPr id="171" name="TextBox 170">
            <a:extLst>
              <a:ext uri="{FF2B5EF4-FFF2-40B4-BE49-F238E27FC236}">
                <a16:creationId xmlns:a16="http://schemas.microsoft.com/office/drawing/2014/main" id="{9E5FA852-503F-DC2B-519A-7AA7418F09F7}"/>
              </a:ext>
            </a:extLst>
          </p:cNvPr>
          <p:cNvSpPr txBox="1"/>
          <p:nvPr/>
        </p:nvSpPr>
        <p:spPr bwMode="auto">
          <a:xfrm>
            <a:off x="6258948" y="3328957"/>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40</a:t>
            </a:r>
          </a:p>
        </p:txBody>
      </p:sp>
      <p:sp>
        <p:nvSpPr>
          <p:cNvPr id="172" name="TextBox 171">
            <a:extLst>
              <a:ext uri="{FF2B5EF4-FFF2-40B4-BE49-F238E27FC236}">
                <a16:creationId xmlns:a16="http://schemas.microsoft.com/office/drawing/2014/main" id="{050B6C64-84DB-DA18-5AAB-149ECABDB15E}"/>
              </a:ext>
            </a:extLst>
          </p:cNvPr>
          <p:cNvSpPr txBox="1"/>
          <p:nvPr/>
        </p:nvSpPr>
        <p:spPr bwMode="auto">
          <a:xfrm>
            <a:off x="6258948" y="2893060"/>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60</a:t>
            </a:r>
          </a:p>
        </p:txBody>
      </p:sp>
      <p:sp>
        <p:nvSpPr>
          <p:cNvPr id="173" name="TextBox 172">
            <a:extLst>
              <a:ext uri="{FF2B5EF4-FFF2-40B4-BE49-F238E27FC236}">
                <a16:creationId xmlns:a16="http://schemas.microsoft.com/office/drawing/2014/main" id="{5E16721B-D9C5-7E53-3863-3A0B8A242705}"/>
              </a:ext>
            </a:extLst>
          </p:cNvPr>
          <p:cNvSpPr txBox="1"/>
          <p:nvPr/>
        </p:nvSpPr>
        <p:spPr bwMode="auto">
          <a:xfrm>
            <a:off x="6258948" y="2470213"/>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80</a:t>
            </a:r>
          </a:p>
        </p:txBody>
      </p:sp>
      <p:sp>
        <p:nvSpPr>
          <p:cNvPr id="174" name="TextBox 173">
            <a:extLst>
              <a:ext uri="{FF2B5EF4-FFF2-40B4-BE49-F238E27FC236}">
                <a16:creationId xmlns:a16="http://schemas.microsoft.com/office/drawing/2014/main" id="{D6B15287-803A-3697-0209-78A03726905B}"/>
              </a:ext>
            </a:extLst>
          </p:cNvPr>
          <p:cNvSpPr txBox="1"/>
          <p:nvPr/>
        </p:nvSpPr>
        <p:spPr bwMode="auto">
          <a:xfrm>
            <a:off x="6149978" y="2014860"/>
            <a:ext cx="4972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100</a:t>
            </a:r>
          </a:p>
        </p:txBody>
      </p:sp>
      <p:sp>
        <p:nvSpPr>
          <p:cNvPr id="196" name="Freeform: Shape 195">
            <a:extLst>
              <a:ext uri="{FF2B5EF4-FFF2-40B4-BE49-F238E27FC236}">
                <a16:creationId xmlns:a16="http://schemas.microsoft.com/office/drawing/2014/main" id="{79529E50-99B7-2A6B-F91F-5D94F6BC60D0}"/>
              </a:ext>
            </a:extLst>
          </p:cNvPr>
          <p:cNvSpPr/>
          <p:nvPr/>
        </p:nvSpPr>
        <p:spPr bwMode="auto">
          <a:xfrm>
            <a:off x="6846013" y="2199997"/>
            <a:ext cx="4525855" cy="1262782"/>
          </a:xfrm>
          <a:custGeom>
            <a:avLst/>
            <a:gdLst>
              <a:gd name="connsiteX0" fmla="*/ 1 w 4525855"/>
              <a:gd name="connsiteY0" fmla="*/ 0 h 1262782"/>
              <a:gd name="connsiteX1" fmla="*/ 45992 w 4525855"/>
              <a:gd name="connsiteY1" fmla="*/ 0 h 1262782"/>
              <a:gd name="connsiteX2" fmla="*/ 45992 w 4525855"/>
              <a:gd name="connsiteY2" fmla="*/ 18854 h 1262782"/>
              <a:gd name="connsiteX3" fmla="*/ 128833 w 4525855"/>
              <a:gd name="connsiteY3" fmla="*/ 18854 h 1262782"/>
              <a:gd name="connsiteX4" fmla="*/ 140857 w 4525855"/>
              <a:gd name="connsiteY4" fmla="*/ 18854 h 1262782"/>
              <a:gd name="connsiteX5" fmla="*/ 1028510 w 4525855"/>
              <a:gd name="connsiteY5" fmla="*/ 18854 h 1262782"/>
              <a:gd name="connsiteX6" fmla="*/ 1028510 w 4525855"/>
              <a:gd name="connsiteY6" fmla="*/ 47134 h 1262782"/>
              <a:gd name="connsiteX7" fmla="*/ 1122727 w 4525855"/>
              <a:gd name="connsiteY7" fmla="*/ 47134 h 1262782"/>
              <a:gd name="connsiteX8" fmla="*/ 1122727 w 4525855"/>
              <a:gd name="connsiteY8" fmla="*/ 78557 h 1262782"/>
              <a:gd name="connsiteX9" fmla="*/ 1443238 w 4525855"/>
              <a:gd name="connsiteY9" fmla="*/ 78557 h 1262782"/>
              <a:gd name="connsiteX10" fmla="*/ 1443238 w 4525855"/>
              <a:gd name="connsiteY10" fmla="*/ 119407 h 1262782"/>
              <a:gd name="connsiteX11" fmla="*/ 1468376 w 4525855"/>
              <a:gd name="connsiteY11" fmla="*/ 119407 h 1262782"/>
              <a:gd name="connsiteX12" fmla="*/ 1468376 w 4525855"/>
              <a:gd name="connsiteY12" fmla="*/ 160256 h 1262782"/>
              <a:gd name="connsiteX13" fmla="*/ 1480945 w 4525855"/>
              <a:gd name="connsiteY13" fmla="*/ 160256 h 1262782"/>
              <a:gd name="connsiteX14" fmla="*/ 1480945 w 4525855"/>
              <a:gd name="connsiteY14" fmla="*/ 201105 h 1262782"/>
              <a:gd name="connsiteX15" fmla="*/ 1526282 w 4525855"/>
              <a:gd name="connsiteY15" fmla="*/ 201105 h 1262782"/>
              <a:gd name="connsiteX16" fmla="*/ 1526282 w 4525855"/>
              <a:gd name="connsiteY16" fmla="*/ 244687 h 1262782"/>
              <a:gd name="connsiteX17" fmla="*/ 1889492 w 4525855"/>
              <a:gd name="connsiteY17" fmla="*/ 244687 h 1262782"/>
              <a:gd name="connsiteX18" fmla="*/ 1889492 w 4525855"/>
              <a:gd name="connsiteY18" fmla="*/ 282395 h 1262782"/>
              <a:gd name="connsiteX19" fmla="*/ 2297987 w 4525855"/>
              <a:gd name="connsiteY19" fmla="*/ 282395 h 1262782"/>
              <a:gd name="connsiteX20" fmla="*/ 2297987 w 4525855"/>
              <a:gd name="connsiteY20" fmla="*/ 332671 h 1262782"/>
              <a:gd name="connsiteX21" fmla="*/ 2389114 w 4525855"/>
              <a:gd name="connsiteY21" fmla="*/ 332671 h 1262782"/>
              <a:gd name="connsiteX22" fmla="*/ 2389114 w 4525855"/>
              <a:gd name="connsiteY22" fmla="*/ 389231 h 1262782"/>
              <a:gd name="connsiteX23" fmla="*/ 2665632 w 4525855"/>
              <a:gd name="connsiteY23" fmla="*/ 389231 h 1262782"/>
              <a:gd name="connsiteX24" fmla="*/ 2665632 w 4525855"/>
              <a:gd name="connsiteY24" fmla="*/ 436366 h 1262782"/>
              <a:gd name="connsiteX25" fmla="*/ 3130689 w 4525855"/>
              <a:gd name="connsiteY25" fmla="*/ 436366 h 1262782"/>
              <a:gd name="connsiteX26" fmla="*/ 3130689 w 4525855"/>
              <a:gd name="connsiteY26" fmla="*/ 514923 h 1262782"/>
              <a:gd name="connsiteX27" fmla="*/ 4525855 w 4525855"/>
              <a:gd name="connsiteY27" fmla="*/ 514923 h 1262782"/>
              <a:gd name="connsiteX28" fmla="*/ 4525855 w 4525855"/>
              <a:gd name="connsiteY28" fmla="*/ 1262782 h 1262782"/>
              <a:gd name="connsiteX29" fmla="*/ 3127546 w 4525855"/>
              <a:gd name="connsiteY29" fmla="*/ 1262782 h 1262782"/>
              <a:gd name="connsiteX30" fmla="*/ 3127546 w 4525855"/>
              <a:gd name="connsiteY30" fmla="*/ 1121380 h 1262782"/>
              <a:gd name="connsiteX31" fmla="*/ 2662491 w 4525855"/>
              <a:gd name="connsiteY31" fmla="*/ 1121380 h 1262782"/>
              <a:gd name="connsiteX32" fmla="*/ 2662491 w 4525855"/>
              <a:gd name="connsiteY32" fmla="*/ 1036538 h 1262782"/>
              <a:gd name="connsiteX33" fmla="*/ 2385971 w 4525855"/>
              <a:gd name="connsiteY33" fmla="*/ 1036538 h 1262782"/>
              <a:gd name="connsiteX34" fmla="*/ 2385971 w 4525855"/>
              <a:gd name="connsiteY34" fmla="*/ 970551 h 1262782"/>
              <a:gd name="connsiteX35" fmla="*/ 2294846 w 4525855"/>
              <a:gd name="connsiteY35" fmla="*/ 970551 h 1262782"/>
              <a:gd name="connsiteX36" fmla="*/ 2294846 w 4525855"/>
              <a:gd name="connsiteY36" fmla="*/ 901421 h 1262782"/>
              <a:gd name="connsiteX37" fmla="*/ 1886351 w 4525855"/>
              <a:gd name="connsiteY37" fmla="*/ 901421 h 1262782"/>
              <a:gd name="connsiteX38" fmla="*/ 1886351 w 4525855"/>
              <a:gd name="connsiteY38" fmla="*/ 826006 h 1262782"/>
              <a:gd name="connsiteX39" fmla="*/ 1515564 w 4525855"/>
              <a:gd name="connsiteY39" fmla="*/ 826006 h 1262782"/>
              <a:gd name="connsiteX40" fmla="*/ 1515564 w 4525855"/>
              <a:gd name="connsiteY40" fmla="*/ 766303 h 1262782"/>
              <a:gd name="connsiteX41" fmla="*/ 1490426 w 4525855"/>
              <a:gd name="connsiteY41" fmla="*/ 766303 h 1262782"/>
              <a:gd name="connsiteX42" fmla="*/ 1490426 w 4525855"/>
              <a:gd name="connsiteY42" fmla="*/ 690888 h 1262782"/>
              <a:gd name="connsiteX43" fmla="*/ 1471573 w 4525855"/>
              <a:gd name="connsiteY43" fmla="*/ 690888 h 1262782"/>
              <a:gd name="connsiteX44" fmla="*/ 1471573 w 4525855"/>
              <a:gd name="connsiteY44" fmla="*/ 624901 h 1262782"/>
              <a:gd name="connsiteX45" fmla="*/ 1446435 w 4525855"/>
              <a:gd name="connsiteY45" fmla="*/ 624901 h 1262782"/>
              <a:gd name="connsiteX46" fmla="*/ 1446435 w 4525855"/>
              <a:gd name="connsiteY46" fmla="*/ 552629 h 1262782"/>
              <a:gd name="connsiteX47" fmla="*/ 1135349 w 4525855"/>
              <a:gd name="connsiteY47" fmla="*/ 552629 h 1262782"/>
              <a:gd name="connsiteX48" fmla="*/ 1135349 w 4525855"/>
              <a:gd name="connsiteY48" fmla="*/ 477214 h 1262782"/>
              <a:gd name="connsiteX49" fmla="*/ 1025369 w 4525855"/>
              <a:gd name="connsiteY49" fmla="*/ 477214 h 1262782"/>
              <a:gd name="connsiteX50" fmla="*/ 1025369 w 4525855"/>
              <a:gd name="connsiteY50" fmla="*/ 401800 h 1262782"/>
              <a:gd name="connsiteX51" fmla="*/ 26128 w 4525855"/>
              <a:gd name="connsiteY51" fmla="*/ 401800 h 1262782"/>
              <a:gd name="connsiteX52" fmla="*/ 26128 w 4525855"/>
              <a:gd name="connsiteY52" fmla="*/ 354666 h 1262782"/>
              <a:gd name="connsiteX53" fmla="*/ 0 w 4525855"/>
              <a:gd name="connsiteY53" fmla="*/ 354666 h 1262782"/>
              <a:gd name="connsiteX54" fmla="*/ 0 w 4525855"/>
              <a:gd name="connsiteY54" fmla="*/ 18854 h 1262782"/>
              <a:gd name="connsiteX55" fmla="*/ 1 w 4525855"/>
              <a:gd name="connsiteY55" fmla="*/ 18854 h 126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25855" h="1262782">
                <a:moveTo>
                  <a:pt x="1" y="0"/>
                </a:moveTo>
                <a:lnTo>
                  <a:pt x="45992" y="0"/>
                </a:lnTo>
                <a:lnTo>
                  <a:pt x="45992" y="18854"/>
                </a:lnTo>
                <a:lnTo>
                  <a:pt x="128833" y="18854"/>
                </a:lnTo>
                <a:lnTo>
                  <a:pt x="140857" y="18854"/>
                </a:lnTo>
                <a:lnTo>
                  <a:pt x="1028510" y="18854"/>
                </a:lnTo>
                <a:lnTo>
                  <a:pt x="1028510" y="47134"/>
                </a:lnTo>
                <a:lnTo>
                  <a:pt x="1122727" y="47134"/>
                </a:lnTo>
                <a:lnTo>
                  <a:pt x="1122727" y="78557"/>
                </a:lnTo>
                <a:lnTo>
                  <a:pt x="1443238" y="78557"/>
                </a:lnTo>
                <a:lnTo>
                  <a:pt x="1443238" y="119407"/>
                </a:lnTo>
                <a:lnTo>
                  <a:pt x="1468376" y="119407"/>
                </a:lnTo>
                <a:lnTo>
                  <a:pt x="1468376" y="160256"/>
                </a:lnTo>
                <a:lnTo>
                  <a:pt x="1480945" y="160256"/>
                </a:lnTo>
                <a:lnTo>
                  <a:pt x="1480945" y="201105"/>
                </a:lnTo>
                <a:lnTo>
                  <a:pt x="1526282" y="201105"/>
                </a:lnTo>
                <a:lnTo>
                  <a:pt x="1526282" y="244687"/>
                </a:lnTo>
                <a:lnTo>
                  <a:pt x="1889492" y="244687"/>
                </a:lnTo>
                <a:lnTo>
                  <a:pt x="1889492" y="282395"/>
                </a:lnTo>
                <a:lnTo>
                  <a:pt x="2297987" y="282395"/>
                </a:lnTo>
                <a:lnTo>
                  <a:pt x="2297987" y="332671"/>
                </a:lnTo>
                <a:lnTo>
                  <a:pt x="2389114" y="332671"/>
                </a:lnTo>
                <a:lnTo>
                  <a:pt x="2389114" y="389231"/>
                </a:lnTo>
                <a:lnTo>
                  <a:pt x="2665632" y="389231"/>
                </a:lnTo>
                <a:lnTo>
                  <a:pt x="2665632" y="436366"/>
                </a:lnTo>
                <a:lnTo>
                  <a:pt x="3130689" y="436366"/>
                </a:lnTo>
                <a:lnTo>
                  <a:pt x="3130689" y="514923"/>
                </a:lnTo>
                <a:lnTo>
                  <a:pt x="4525855" y="514923"/>
                </a:lnTo>
                <a:lnTo>
                  <a:pt x="4525855" y="1262782"/>
                </a:lnTo>
                <a:lnTo>
                  <a:pt x="3127546" y="1262782"/>
                </a:lnTo>
                <a:lnTo>
                  <a:pt x="3127546" y="1121380"/>
                </a:lnTo>
                <a:lnTo>
                  <a:pt x="2662491" y="1121380"/>
                </a:lnTo>
                <a:lnTo>
                  <a:pt x="2662491" y="1036538"/>
                </a:lnTo>
                <a:lnTo>
                  <a:pt x="2385971" y="1036538"/>
                </a:lnTo>
                <a:lnTo>
                  <a:pt x="2385971" y="970551"/>
                </a:lnTo>
                <a:lnTo>
                  <a:pt x="2294846" y="970551"/>
                </a:lnTo>
                <a:lnTo>
                  <a:pt x="2294846" y="901421"/>
                </a:lnTo>
                <a:lnTo>
                  <a:pt x="1886351" y="901421"/>
                </a:lnTo>
                <a:lnTo>
                  <a:pt x="1886351" y="826006"/>
                </a:lnTo>
                <a:lnTo>
                  <a:pt x="1515564" y="826006"/>
                </a:lnTo>
                <a:lnTo>
                  <a:pt x="1515564" y="766303"/>
                </a:lnTo>
                <a:lnTo>
                  <a:pt x="1490426" y="766303"/>
                </a:lnTo>
                <a:lnTo>
                  <a:pt x="1490426" y="690888"/>
                </a:lnTo>
                <a:lnTo>
                  <a:pt x="1471573" y="690888"/>
                </a:lnTo>
                <a:lnTo>
                  <a:pt x="1471573" y="624901"/>
                </a:lnTo>
                <a:lnTo>
                  <a:pt x="1446435" y="624901"/>
                </a:lnTo>
                <a:lnTo>
                  <a:pt x="1446435" y="552629"/>
                </a:lnTo>
                <a:lnTo>
                  <a:pt x="1135349" y="552629"/>
                </a:lnTo>
                <a:lnTo>
                  <a:pt x="1135349" y="477214"/>
                </a:lnTo>
                <a:lnTo>
                  <a:pt x="1025369" y="477214"/>
                </a:lnTo>
                <a:lnTo>
                  <a:pt x="1025369" y="401800"/>
                </a:lnTo>
                <a:lnTo>
                  <a:pt x="26128" y="401800"/>
                </a:lnTo>
                <a:lnTo>
                  <a:pt x="26128" y="354666"/>
                </a:lnTo>
                <a:lnTo>
                  <a:pt x="0" y="354666"/>
                </a:lnTo>
                <a:lnTo>
                  <a:pt x="0" y="18854"/>
                </a:lnTo>
                <a:lnTo>
                  <a:pt x="1" y="18854"/>
                </a:lnTo>
                <a:close/>
              </a:path>
            </a:pathLst>
          </a:custGeom>
          <a:solidFill>
            <a:schemeClr val="accent2">
              <a:lumMod val="60000"/>
              <a:lumOff val="40000"/>
              <a:alpha val="73000"/>
            </a:schemeClr>
          </a:solidFill>
          <a:ln w="0">
            <a:noFill/>
            <a:miter lim="800000"/>
            <a:headEnd/>
            <a:tailEnd/>
          </a:ln>
        </p:spPr>
        <p:txBody>
          <a:bodyPr wrap="square" rtlCol="0" anchor="b">
            <a:noAutofit/>
          </a:bodyPr>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5" name="Freeform: Shape 174">
            <a:extLst>
              <a:ext uri="{FF2B5EF4-FFF2-40B4-BE49-F238E27FC236}">
                <a16:creationId xmlns:a16="http://schemas.microsoft.com/office/drawing/2014/main" id="{17D58266-3518-E78A-8675-01D8C4E5FC55}"/>
              </a:ext>
            </a:extLst>
          </p:cNvPr>
          <p:cNvSpPr/>
          <p:nvPr/>
        </p:nvSpPr>
        <p:spPr bwMode="auto">
          <a:xfrm>
            <a:off x="6664751" y="2199588"/>
            <a:ext cx="4707117" cy="842127"/>
          </a:xfrm>
          <a:custGeom>
            <a:avLst/>
            <a:gdLst>
              <a:gd name="connsiteX0" fmla="*/ 4707117 w 4707117"/>
              <a:gd name="connsiteY0" fmla="*/ 842127 h 842127"/>
              <a:gd name="connsiteX1" fmla="*/ 3311950 w 4707117"/>
              <a:gd name="connsiteY1" fmla="*/ 842127 h 842127"/>
              <a:gd name="connsiteX2" fmla="*/ 3311950 w 4707117"/>
              <a:gd name="connsiteY2" fmla="*/ 729006 h 842127"/>
              <a:gd name="connsiteX3" fmla="*/ 2843752 w 4707117"/>
              <a:gd name="connsiteY3" fmla="*/ 729006 h 842127"/>
              <a:gd name="connsiteX4" fmla="*/ 2843752 w 4707117"/>
              <a:gd name="connsiteY4" fmla="*/ 656734 h 842127"/>
              <a:gd name="connsiteX5" fmla="*/ 2570375 w 4707117"/>
              <a:gd name="connsiteY5" fmla="*/ 656734 h 842127"/>
              <a:gd name="connsiteX6" fmla="*/ 2570375 w 4707117"/>
              <a:gd name="connsiteY6" fmla="*/ 587604 h 842127"/>
              <a:gd name="connsiteX7" fmla="*/ 2485534 w 4707117"/>
              <a:gd name="connsiteY7" fmla="*/ 587604 h 842127"/>
              <a:gd name="connsiteX8" fmla="*/ 2485534 w 4707117"/>
              <a:gd name="connsiteY8" fmla="*/ 534185 h 842127"/>
              <a:gd name="connsiteX9" fmla="*/ 2064470 w 4707117"/>
              <a:gd name="connsiteY9" fmla="*/ 534185 h 842127"/>
              <a:gd name="connsiteX10" fmla="*/ 2064470 w 4707117"/>
              <a:gd name="connsiteY10" fmla="*/ 465055 h 842127"/>
              <a:gd name="connsiteX11" fmla="*/ 1709393 w 4707117"/>
              <a:gd name="connsiteY11" fmla="*/ 465055 h 842127"/>
              <a:gd name="connsiteX12" fmla="*/ 1709393 w 4707117"/>
              <a:gd name="connsiteY12" fmla="*/ 408494 h 842127"/>
              <a:gd name="connsiteX13" fmla="*/ 1671686 w 4707117"/>
              <a:gd name="connsiteY13" fmla="*/ 408494 h 842127"/>
              <a:gd name="connsiteX14" fmla="*/ 1671686 w 4707117"/>
              <a:gd name="connsiteY14" fmla="*/ 348791 h 842127"/>
              <a:gd name="connsiteX15" fmla="*/ 1652833 w 4707117"/>
              <a:gd name="connsiteY15" fmla="*/ 348791 h 842127"/>
              <a:gd name="connsiteX16" fmla="*/ 1652833 w 4707117"/>
              <a:gd name="connsiteY16" fmla="*/ 285946 h 842127"/>
              <a:gd name="connsiteX17" fmla="*/ 1627694 w 4707117"/>
              <a:gd name="connsiteY17" fmla="*/ 285946 h 842127"/>
              <a:gd name="connsiteX18" fmla="*/ 1627694 w 4707117"/>
              <a:gd name="connsiteY18" fmla="*/ 229385 h 842127"/>
              <a:gd name="connsiteX19" fmla="*/ 1316610 w 4707117"/>
              <a:gd name="connsiteY19" fmla="*/ 229385 h 842127"/>
              <a:gd name="connsiteX20" fmla="*/ 1316610 w 4707117"/>
              <a:gd name="connsiteY20" fmla="*/ 166540 h 842127"/>
              <a:gd name="connsiteX21" fmla="*/ 1212915 w 4707117"/>
              <a:gd name="connsiteY21" fmla="*/ 166540 h 842127"/>
              <a:gd name="connsiteX22" fmla="*/ 1212915 w 4707117"/>
              <a:gd name="connsiteY22" fmla="*/ 113121 h 842127"/>
              <a:gd name="connsiteX23" fmla="*/ 223101 w 4707117"/>
              <a:gd name="connsiteY23" fmla="*/ 113121 h 842127"/>
              <a:gd name="connsiteX24" fmla="*/ 223101 w 4707117"/>
              <a:gd name="connsiteY24" fmla="*/ 56560 h 842127"/>
              <a:gd name="connsiteX25" fmla="*/ 191678 w 4707117"/>
              <a:gd name="connsiteY25" fmla="*/ 56560 h 842127"/>
              <a:gd name="connsiteX26" fmla="*/ 191678 w 4707117"/>
              <a:gd name="connsiteY26" fmla="*/ 0 h 842127"/>
              <a:gd name="connsiteX27" fmla="*/ 0 w 4707117"/>
              <a:gd name="connsiteY27" fmla="*/ 0 h 8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07117" h="842127">
                <a:moveTo>
                  <a:pt x="4707117" y="842127"/>
                </a:moveTo>
                <a:lnTo>
                  <a:pt x="3311950" y="842127"/>
                </a:lnTo>
                <a:lnTo>
                  <a:pt x="3311950" y="729006"/>
                </a:lnTo>
                <a:lnTo>
                  <a:pt x="2843752" y="729006"/>
                </a:lnTo>
                <a:lnTo>
                  <a:pt x="2843752" y="656734"/>
                </a:lnTo>
                <a:lnTo>
                  <a:pt x="2570375" y="656734"/>
                </a:lnTo>
                <a:lnTo>
                  <a:pt x="2570375" y="587604"/>
                </a:lnTo>
                <a:lnTo>
                  <a:pt x="2485534" y="587604"/>
                </a:lnTo>
                <a:lnTo>
                  <a:pt x="2485534" y="534185"/>
                </a:lnTo>
                <a:lnTo>
                  <a:pt x="2064470" y="534185"/>
                </a:lnTo>
                <a:lnTo>
                  <a:pt x="2064470" y="465055"/>
                </a:lnTo>
                <a:lnTo>
                  <a:pt x="1709393" y="465055"/>
                </a:lnTo>
                <a:lnTo>
                  <a:pt x="1709393" y="408494"/>
                </a:lnTo>
                <a:lnTo>
                  <a:pt x="1671686" y="408494"/>
                </a:lnTo>
                <a:lnTo>
                  <a:pt x="1671686" y="348791"/>
                </a:lnTo>
                <a:lnTo>
                  <a:pt x="1652833" y="348791"/>
                </a:lnTo>
                <a:lnTo>
                  <a:pt x="1652833" y="285946"/>
                </a:lnTo>
                <a:lnTo>
                  <a:pt x="1627694" y="285946"/>
                </a:lnTo>
                <a:lnTo>
                  <a:pt x="1627694" y="229385"/>
                </a:lnTo>
                <a:lnTo>
                  <a:pt x="1316610" y="229385"/>
                </a:lnTo>
                <a:lnTo>
                  <a:pt x="1316610" y="166540"/>
                </a:lnTo>
                <a:lnTo>
                  <a:pt x="1212915" y="166540"/>
                </a:lnTo>
                <a:lnTo>
                  <a:pt x="1212915" y="113121"/>
                </a:lnTo>
                <a:lnTo>
                  <a:pt x="223101" y="113121"/>
                </a:lnTo>
                <a:lnTo>
                  <a:pt x="223101" y="56560"/>
                </a:lnTo>
                <a:lnTo>
                  <a:pt x="191678" y="56560"/>
                </a:lnTo>
                <a:lnTo>
                  <a:pt x="191678" y="0"/>
                </a:lnTo>
                <a:lnTo>
                  <a:pt x="0" y="0"/>
                </a:lnTo>
              </a:path>
            </a:pathLst>
          </a:custGeom>
          <a:noFill/>
          <a:ln w="28575">
            <a:solidFill>
              <a:schemeClr val="accent1"/>
            </a:solidFill>
            <a:miter lim="800000"/>
            <a:headEnd/>
            <a:tailEnd/>
          </a:ln>
        </p:spPr>
        <p:txBody>
          <a:bodyPr rtlCol="0" anchor="ctr"/>
          <a:lstStyle/>
          <a:p>
            <a:pPr algn="ctr"/>
            <a:endParaRPr lang="en-US" dirty="0"/>
          </a:p>
        </p:txBody>
      </p:sp>
      <p:sp>
        <p:nvSpPr>
          <p:cNvPr id="119" name="Freeform: Shape 118">
            <a:extLst>
              <a:ext uri="{FF2B5EF4-FFF2-40B4-BE49-F238E27FC236}">
                <a16:creationId xmlns:a16="http://schemas.microsoft.com/office/drawing/2014/main" id="{89EBCBF1-DDC9-8EEE-4541-34681E942AA1}"/>
              </a:ext>
            </a:extLst>
          </p:cNvPr>
          <p:cNvSpPr/>
          <p:nvPr/>
        </p:nvSpPr>
        <p:spPr bwMode="auto">
          <a:xfrm>
            <a:off x="6651905" y="2184137"/>
            <a:ext cx="5202130" cy="2207826"/>
          </a:xfrm>
          <a:custGeom>
            <a:avLst/>
            <a:gdLst>
              <a:gd name="connsiteX0" fmla="*/ 0 w 5192655"/>
              <a:gd name="connsiteY0" fmla="*/ 0 h 2207826"/>
              <a:gd name="connsiteX1" fmla="*/ 0 w 5192655"/>
              <a:gd name="connsiteY1" fmla="*/ 2207826 h 2207826"/>
              <a:gd name="connsiteX2" fmla="*/ 5192655 w 5192655"/>
              <a:gd name="connsiteY2" fmla="*/ 2207826 h 2207826"/>
            </a:gdLst>
            <a:ahLst/>
            <a:cxnLst>
              <a:cxn ang="0">
                <a:pos x="connsiteX0" y="connsiteY0"/>
              </a:cxn>
              <a:cxn ang="0">
                <a:pos x="connsiteX1" y="connsiteY1"/>
              </a:cxn>
              <a:cxn ang="0">
                <a:pos x="connsiteX2" y="connsiteY2"/>
              </a:cxn>
            </a:cxnLst>
            <a:rect l="l" t="t" r="r" b="b"/>
            <a:pathLst>
              <a:path w="5192655" h="2207826">
                <a:moveTo>
                  <a:pt x="0" y="0"/>
                </a:moveTo>
                <a:lnTo>
                  <a:pt x="0" y="2207826"/>
                </a:lnTo>
                <a:lnTo>
                  <a:pt x="5192655" y="2207826"/>
                </a:lnTo>
              </a:path>
            </a:pathLst>
          </a:custGeom>
          <a:noFill/>
          <a:ln w="28575">
            <a:solidFill>
              <a:schemeClr val="bg1"/>
            </a:solidFill>
            <a:miter lim="800000"/>
            <a:headEnd/>
            <a:tailEnd/>
          </a:ln>
        </p:spPr>
        <p:txBody>
          <a:bodyPr rtlCol="0" anchor="ctr"/>
          <a:lstStyle/>
          <a:p>
            <a:pPr algn="ctr"/>
            <a:endParaRPr lang="en-US" dirty="0"/>
          </a:p>
        </p:txBody>
      </p:sp>
      <p:sp>
        <p:nvSpPr>
          <p:cNvPr id="197" name="TextBox 196">
            <a:extLst>
              <a:ext uri="{FF2B5EF4-FFF2-40B4-BE49-F238E27FC236}">
                <a16:creationId xmlns:a16="http://schemas.microsoft.com/office/drawing/2014/main" id="{D632D4A8-5C7C-CFAE-7D86-9F320279E644}"/>
              </a:ext>
            </a:extLst>
          </p:cNvPr>
          <p:cNvSpPr txBox="1"/>
          <p:nvPr/>
        </p:nvSpPr>
        <p:spPr bwMode="auto">
          <a:xfrm>
            <a:off x="6470943" y="4921820"/>
            <a:ext cx="569755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Aft>
                <a:spcPct val="0"/>
              </a:spcAft>
              <a:buClrTx/>
              <a:buFontTx/>
              <a:buNone/>
              <a:tabLst>
                <a:tab pos="271463" algn="l"/>
                <a:tab pos="563563" algn="l"/>
                <a:tab pos="857250" algn="l"/>
                <a:tab pos="1168400" algn="l"/>
                <a:tab pos="1454150" algn="l"/>
                <a:tab pos="1739900" algn="l"/>
                <a:tab pos="2020888" algn="l"/>
                <a:tab pos="2319338" algn="l"/>
                <a:tab pos="2578100" algn="l"/>
                <a:tab pos="2895600" algn="l"/>
                <a:tab pos="3167063" algn="l"/>
                <a:tab pos="3465513" algn="l"/>
                <a:tab pos="3778250" algn="l"/>
                <a:tab pos="4071938" algn="l"/>
                <a:tab pos="4357688" algn="l"/>
                <a:tab pos="4648200" algn="l"/>
                <a:tab pos="4924425" algn="l"/>
                <a:tab pos="5237163" algn="l"/>
              </a:tabLst>
            </a:pPr>
            <a:r>
              <a:rPr lang="en-US" sz="1400" dirty="0">
                <a:solidFill>
                  <a:schemeClr val="bg1"/>
                </a:solidFill>
                <a:latin typeface="Calibri" panose="020F0502020204030204" pitchFamily="34" charset="0"/>
              </a:rPr>
              <a:t>40	38	37	36	35	33	29	28	26	24	21	16	11	9	5	5	1	0	..</a:t>
            </a:r>
          </a:p>
          <a:p>
            <a:pPr algn="l">
              <a:lnSpc>
                <a:spcPct val="100000"/>
              </a:lnSpc>
              <a:spcAft>
                <a:spcPct val="0"/>
              </a:spcAft>
              <a:buClrTx/>
              <a:buFontTx/>
              <a:buNone/>
              <a:tabLst>
                <a:tab pos="271463" algn="l"/>
                <a:tab pos="571500" algn="l"/>
                <a:tab pos="882650" algn="l"/>
                <a:tab pos="1160463" algn="l"/>
                <a:tab pos="1441450" algn="l"/>
                <a:tab pos="1735138" algn="l"/>
                <a:tab pos="2016125" algn="l"/>
                <a:tab pos="2314575" algn="l"/>
                <a:tab pos="2609850" algn="l"/>
                <a:tab pos="2871788" algn="l"/>
                <a:tab pos="3117850" algn="l"/>
                <a:tab pos="3416300" algn="l"/>
                <a:tab pos="3702050" algn="l"/>
                <a:tab pos="4005263" algn="l"/>
                <a:tab pos="4286250" algn="l"/>
                <a:tab pos="4576763" algn="l"/>
                <a:tab pos="4857750" algn="l"/>
                <a:tab pos="5054600" algn="l"/>
              </a:tabLst>
            </a:pPr>
            <a:r>
              <a:rPr lang="en-US" sz="1200" dirty="0">
                <a:solidFill>
                  <a:schemeClr val="bg1"/>
                </a:solidFill>
                <a:latin typeface="Calibri" panose="020F0502020204030204" pitchFamily="34" charset="0"/>
              </a:rPr>
              <a:t>(0)	(0)	(1)	(2)	(3)	(3)	(3)	(4)	(5)	(5)	(7)	(12)	(16)	(18)	(22)	(22)	(26)	(27)	</a:t>
            </a:r>
          </a:p>
        </p:txBody>
      </p:sp>
    </p:spTree>
    <p:extLst>
      <p:ext uri="{BB962C8B-B14F-4D97-AF65-F5344CB8AC3E}">
        <p14:creationId xmlns:p14="http://schemas.microsoft.com/office/powerpoint/2010/main" val="40705028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E298B-0547-C9AD-C4AC-7A3D5336DEA7}"/>
              </a:ext>
            </a:extLst>
          </p:cNvPr>
          <p:cNvSpPr>
            <a:spLocks noGrp="1"/>
          </p:cNvSpPr>
          <p:nvPr>
            <p:ph type="title"/>
          </p:nvPr>
        </p:nvSpPr>
        <p:spPr/>
        <p:txBody>
          <a:bodyPr/>
          <a:lstStyle/>
          <a:p>
            <a:r>
              <a:rPr lang="en-US"/>
              <a:t>DESTINY-CRC02: Adjudicated Drug-Related ILD/Pneumonitis</a:t>
            </a:r>
          </a:p>
        </p:txBody>
      </p:sp>
      <p:sp>
        <p:nvSpPr>
          <p:cNvPr id="3" name="Text Box 15">
            <a:extLst>
              <a:ext uri="{FF2B5EF4-FFF2-40B4-BE49-F238E27FC236}">
                <a16:creationId xmlns:a16="http://schemas.microsoft.com/office/drawing/2014/main" id="{06A1C879-8E4C-7B89-3AA9-F2230B0CFF5D}"/>
              </a:ext>
            </a:extLst>
          </p:cNvPr>
          <p:cNvSpPr txBox="1">
            <a:spLocks noChangeArrowheads="1"/>
          </p:cNvSpPr>
          <p:nvPr/>
        </p:nvSpPr>
        <p:spPr bwMode="auto">
          <a:xfrm>
            <a:off x="401600" y="635546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Raghav. Lancet Oncol. 2024;25:1147.</a:t>
            </a:r>
            <a:endParaRPr lang="en-US" altLang="en-US" sz="1200" b="0" dirty="0">
              <a:solidFill>
                <a:schemeClr val="bg2"/>
              </a:solidFill>
              <a:latin typeface="Calibri" panose="020F0502020204030204" pitchFamily="34" charset="0"/>
              <a:cs typeface="+mn-cs"/>
            </a:endParaRPr>
          </a:p>
        </p:txBody>
      </p:sp>
      <p:graphicFrame>
        <p:nvGraphicFramePr>
          <p:cNvPr id="4" name="Table 6">
            <a:extLst>
              <a:ext uri="{FF2B5EF4-FFF2-40B4-BE49-F238E27FC236}">
                <a16:creationId xmlns:a16="http://schemas.microsoft.com/office/drawing/2014/main" id="{3D7E55A7-61A3-521E-55C9-554DBC32374F}"/>
              </a:ext>
            </a:extLst>
          </p:cNvPr>
          <p:cNvGraphicFramePr>
            <a:graphicFrameLocks/>
          </p:cNvGraphicFramePr>
          <p:nvPr>
            <p:extLst>
              <p:ext uri="{D42A27DB-BD31-4B8C-83A1-F6EECF244321}">
                <p14:modId xmlns:p14="http://schemas.microsoft.com/office/powerpoint/2010/main" val="1219485152"/>
              </p:ext>
            </p:extLst>
          </p:nvPr>
        </p:nvGraphicFramePr>
        <p:xfrm>
          <a:off x="717551" y="1600200"/>
          <a:ext cx="10788650" cy="3200400"/>
        </p:xfrm>
        <a:graphic>
          <a:graphicData uri="http://schemas.openxmlformats.org/drawingml/2006/table">
            <a:tbl>
              <a:tblPr firstRow="1" bandRow="1">
                <a:tableStyleId>{5940675A-B579-460E-94D1-54222C63F5DA}</a:tableStyleId>
              </a:tblPr>
              <a:tblGrid>
                <a:gridCol w="3876751">
                  <a:extLst>
                    <a:ext uri="{9D8B030D-6E8A-4147-A177-3AD203B41FA5}">
                      <a16:colId xmlns:a16="http://schemas.microsoft.com/office/drawing/2014/main" val="1745471019"/>
                    </a:ext>
                  </a:extLst>
                </a:gridCol>
                <a:gridCol w="1576629">
                  <a:extLst>
                    <a:ext uri="{9D8B030D-6E8A-4147-A177-3AD203B41FA5}">
                      <a16:colId xmlns:a16="http://schemas.microsoft.com/office/drawing/2014/main" val="3574415364"/>
                    </a:ext>
                  </a:extLst>
                </a:gridCol>
                <a:gridCol w="1976010">
                  <a:extLst>
                    <a:ext uri="{9D8B030D-6E8A-4147-A177-3AD203B41FA5}">
                      <a16:colId xmlns:a16="http://schemas.microsoft.com/office/drawing/2014/main" val="560079151"/>
                    </a:ext>
                  </a:extLst>
                </a:gridCol>
                <a:gridCol w="1540107">
                  <a:extLst>
                    <a:ext uri="{9D8B030D-6E8A-4147-A177-3AD203B41FA5}">
                      <a16:colId xmlns:a16="http://schemas.microsoft.com/office/drawing/2014/main" val="2032246291"/>
                    </a:ext>
                  </a:extLst>
                </a:gridCol>
                <a:gridCol w="1819153">
                  <a:extLst>
                    <a:ext uri="{9D8B030D-6E8A-4147-A177-3AD203B41FA5}">
                      <a16:colId xmlns:a16="http://schemas.microsoft.com/office/drawing/2014/main" val="682062941"/>
                    </a:ext>
                  </a:extLst>
                </a:gridCol>
              </a:tblGrid>
              <a:tr h="159893">
                <a:tc rowSpan="2">
                  <a:txBody>
                    <a:bodyPr/>
                    <a:lstStyle/>
                    <a:p>
                      <a:r>
                        <a:rPr lang="en-US" sz="1800" b="1" dirty="0">
                          <a:solidFill>
                            <a:schemeClr val="tx1"/>
                          </a:solidFill>
                        </a:rPr>
                        <a:t>Adjudicated as Drug-Related ILD, n (%)</a:t>
                      </a: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3">
                  <a:txBody>
                    <a:bodyPr/>
                    <a:lstStyle/>
                    <a:p>
                      <a:pPr algn="ctr"/>
                      <a:r>
                        <a:rPr lang="en-US" sz="1800" b="1">
                          <a:solidFill>
                            <a:schemeClr val="tx1"/>
                          </a:solidFill>
                        </a:rPr>
                        <a:t>T-DXd 5.4 mg/kg</a:t>
                      </a:r>
                    </a:p>
                  </a:txBody>
                  <a:tcPr anchor="b">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n-US"/>
                    </a:p>
                  </a:txBody>
                  <a:tcPr/>
                </a:tc>
                <a:tc hMerge="1">
                  <a:txBody>
                    <a:bodyPr/>
                    <a:lstStyle/>
                    <a:p>
                      <a:endParaRPr lang="en-US"/>
                    </a:p>
                  </a:txBody>
                  <a:tcPr/>
                </a:tc>
                <a:tc>
                  <a:txBody>
                    <a:bodyPr/>
                    <a:lstStyle/>
                    <a:p>
                      <a:pPr algn="ctr"/>
                      <a:r>
                        <a:rPr lang="en-US" sz="1800" b="1">
                          <a:solidFill>
                            <a:schemeClr val="tx1"/>
                          </a:solidFill>
                        </a:rPr>
                        <a:t>T-DXd 6.4 mg/kg</a:t>
                      </a:r>
                    </a:p>
                  </a:txBody>
                  <a:tcPr anchor="b">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95380078"/>
                  </a:ext>
                </a:extLst>
              </a:tr>
              <a:tr h="271159">
                <a:tc vMerge="1">
                  <a:txBody>
                    <a:bodyPr/>
                    <a:lstStyle/>
                    <a:p>
                      <a:endParaRPr lang="en-US"/>
                    </a:p>
                  </a:txBody>
                  <a:tcPr/>
                </a:tc>
                <a:tc>
                  <a:txBody>
                    <a:bodyPr/>
                    <a:lstStyle/>
                    <a:p>
                      <a:pPr algn="ctr"/>
                      <a:r>
                        <a:rPr lang="en-US" sz="1800" b="1" dirty="0">
                          <a:solidFill>
                            <a:schemeClr val="tx1"/>
                          </a:solidFill>
                        </a:rPr>
                        <a:t>Stage 1</a:t>
                      </a:r>
                    </a:p>
                    <a:p>
                      <a:pPr algn="ctr"/>
                      <a:r>
                        <a:rPr lang="en-US" sz="1800" b="1" dirty="0">
                          <a:solidFill>
                            <a:schemeClr val="tx1"/>
                          </a:solidFill>
                        </a:rPr>
                        <a:t>n = 41</a:t>
                      </a:r>
                      <a:r>
                        <a:rPr lang="en-US" sz="1800" b="1" baseline="30000" dirty="0">
                          <a:solidFill>
                            <a:schemeClr val="tx1"/>
                          </a:solidFill>
                        </a:rPr>
                        <a:t>*</a:t>
                      </a:r>
                      <a:endParaRPr lang="en-US" sz="1800" b="1"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800" b="1" dirty="0">
                          <a:solidFill>
                            <a:schemeClr val="tx1"/>
                          </a:solidFill>
                        </a:rPr>
                        <a:t>Stage 2</a:t>
                      </a:r>
                    </a:p>
                    <a:p>
                      <a:pPr algn="ctr"/>
                      <a:r>
                        <a:rPr lang="en-US" sz="1800" b="1" dirty="0">
                          <a:solidFill>
                            <a:schemeClr val="tx1"/>
                          </a:solidFill>
                        </a:rPr>
                        <a:t>n = 42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800" b="1" dirty="0">
                          <a:solidFill>
                            <a:schemeClr val="tx1"/>
                          </a:solidFill>
                        </a:rPr>
                        <a:t>Total</a:t>
                      </a:r>
                    </a:p>
                    <a:p>
                      <a:pPr algn="ctr"/>
                      <a:r>
                        <a:rPr lang="en-US" sz="1800" b="1" dirty="0">
                          <a:solidFill>
                            <a:schemeClr val="tx1"/>
                          </a:solidFill>
                        </a:rPr>
                        <a:t>n = 83*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800" b="1" dirty="0">
                          <a:solidFill>
                            <a:schemeClr val="tx1"/>
                          </a:solidFill>
                        </a:rPr>
                        <a:t>Stage 1</a:t>
                      </a:r>
                    </a:p>
                    <a:p>
                      <a:pPr algn="ctr"/>
                      <a:r>
                        <a:rPr lang="en-US" sz="1800" b="1" dirty="0">
                          <a:solidFill>
                            <a:schemeClr val="tx1"/>
                          </a:solidFill>
                        </a:rPr>
                        <a:t>n = 39*</a:t>
                      </a:r>
                    </a:p>
                  </a:txBody>
                  <a:tcPr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3739286"/>
                  </a:ext>
                </a:extLst>
              </a:tr>
              <a:tr h="202292">
                <a:tc>
                  <a:txBody>
                    <a:bodyPr/>
                    <a:lstStyle/>
                    <a:p>
                      <a:r>
                        <a:rPr lang="en-US" sz="1800" b="0">
                          <a:solidFill>
                            <a:schemeClr val="bg1"/>
                          </a:solidFill>
                        </a:rPr>
                        <a:t>Any grade</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b="0">
                          <a:solidFill>
                            <a:schemeClr val="bg1"/>
                          </a:solidFill>
                        </a:rPr>
                        <a:t>4 (9.8)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b="0">
                          <a:solidFill>
                            <a:schemeClr val="bg1"/>
                          </a:solidFill>
                        </a:rPr>
                        <a:t>3 (7.1)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b="0">
                          <a:solidFill>
                            <a:schemeClr val="bg1"/>
                          </a:solidFill>
                        </a:rPr>
                        <a:t>7 (8.4)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b="0">
                          <a:solidFill>
                            <a:schemeClr val="bg1"/>
                          </a:solidFill>
                        </a:rPr>
                        <a:t>5 (12.8)</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470838204"/>
                  </a:ext>
                </a:extLst>
              </a:tr>
              <a:tr h="202292">
                <a:tc>
                  <a:txBody>
                    <a:bodyPr/>
                    <a:lstStyle/>
                    <a:p>
                      <a:pPr marL="0" indent="0"/>
                      <a:r>
                        <a:rPr lang="en-US" sz="1800" b="0">
                          <a:solidFill>
                            <a:schemeClr val="bg1"/>
                          </a:solidFill>
                        </a:rPr>
                        <a:t>Grade 1</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b="0">
                          <a:solidFill>
                            <a:schemeClr val="bg1"/>
                          </a:solidFill>
                        </a:rPr>
                        <a:t>1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b="0">
                          <a:solidFill>
                            <a:schemeClr val="bg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b="0" baseline="0">
                          <a:solidFill>
                            <a:schemeClr val="bg1"/>
                          </a:solidFill>
                        </a:rPr>
                        <a:t>1 (1.2)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b="0">
                          <a:solidFill>
                            <a:schemeClr val="bg1"/>
                          </a:solidFill>
                        </a:rPr>
                        <a:t>2 (5.1)</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579329486"/>
                  </a:ext>
                </a:extLst>
              </a:tr>
              <a:tr h="202292">
                <a:tc>
                  <a:txBody>
                    <a:bodyPr/>
                    <a:lstStyle/>
                    <a:p>
                      <a:pPr marL="0" indent="0"/>
                      <a:r>
                        <a:rPr lang="en-US" sz="1800" b="0">
                          <a:solidFill>
                            <a:schemeClr val="bg1"/>
                          </a:solidFill>
                        </a:rPr>
                        <a:t>Grade 2</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b="0">
                          <a:solidFill>
                            <a:schemeClr val="bg1"/>
                          </a:solidFill>
                        </a:rPr>
                        <a:t>3 (7.3)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b="0">
                          <a:solidFill>
                            <a:schemeClr val="bg1"/>
                          </a:solidFill>
                        </a:rPr>
                        <a:t>3 (7.1)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b="0" baseline="0">
                          <a:solidFill>
                            <a:schemeClr val="bg1"/>
                          </a:solidFill>
                        </a:rPr>
                        <a:t>6 (7.2)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b="0">
                          <a:solidFill>
                            <a:schemeClr val="bg1"/>
                          </a:solidFill>
                        </a:rPr>
                        <a:t>2 (5.1)</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20658576"/>
                  </a:ext>
                </a:extLst>
              </a:tr>
              <a:tr h="202292">
                <a:tc>
                  <a:txBody>
                    <a:bodyPr/>
                    <a:lstStyle/>
                    <a:p>
                      <a:pPr marL="0" indent="0"/>
                      <a:r>
                        <a:rPr lang="en-US" sz="1800" b="0">
                          <a:solidFill>
                            <a:schemeClr val="bg1"/>
                          </a:solidFill>
                        </a:rPr>
                        <a:t>Grade 3</a:t>
                      </a:r>
                      <a:endParaRPr lang="en-US" sz="1800" b="0" baseline="30000">
                        <a:solidFill>
                          <a:schemeClr val="bg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b="0">
                          <a:solidFill>
                            <a:schemeClr val="bg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b="0">
                          <a:solidFill>
                            <a:schemeClr val="bg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b="0" baseline="0">
                          <a:solidFill>
                            <a:schemeClr val="bg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b="0">
                          <a:solidFill>
                            <a:schemeClr val="bg1"/>
                          </a:solidFill>
                        </a:rPr>
                        <a:t>0</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807954192"/>
                  </a:ext>
                </a:extLst>
              </a:tr>
              <a:tr h="202292">
                <a:tc>
                  <a:txBody>
                    <a:bodyPr/>
                    <a:lstStyle/>
                    <a:p>
                      <a:pPr marL="0" indent="0"/>
                      <a:r>
                        <a:rPr lang="en-US" sz="1800" b="0">
                          <a:solidFill>
                            <a:schemeClr val="bg1"/>
                          </a:solidFill>
                        </a:rPr>
                        <a:t>Grade 4</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b="0">
                          <a:solidFill>
                            <a:schemeClr val="bg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b="0">
                          <a:solidFill>
                            <a:schemeClr val="bg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b="0" baseline="0">
                          <a:solidFill>
                            <a:schemeClr val="bg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b="0">
                          <a:solidFill>
                            <a:schemeClr val="bg1"/>
                          </a:solidFill>
                        </a:rPr>
                        <a:t>0</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024020673"/>
                  </a:ext>
                </a:extLst>
              </a:tr>
              <a:tr h="202292">
                <a:tc>
                  <a:txBody>
                    <a:bodyPr/>
                    <a:lstStyle/>
                    <a:p>
                      <a:pPr marL="0" indent="0"/>
                      <a:r>
                        <a:rPr lang="en-US" sz="1800" b="0">
                          <a:solidFill>
                            <a:schemeClr val="bg1"/>
                          </a:solidFill>
                        </a:rPr>
                        <a:t>Grade 5</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b="0" dirty="0">
                          <a:solidFill>
                            <a:schemeClr val="bg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b="0">
                          <a:solidFill>
                            <a:schemeClr val="bg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b="0" baseline="0">
                          <a:solidFill>
                            <a:schemeClr val="bg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1800" b="0" dirty="0">
                          <a:solidFill>
                            <a:schemeClr val="bg1"/>
                          </a:solidFill>
                        </a:rPr>
                        <a:t>1 (2.6)</a:t>
                      </a:r>
                      <a:r>
                        <a:rPr lang="en-US" sz="1800" b="0" baseline="30000" dirty="0">
                          <a:solidFill>
                            <a:schemeClr val="bg1"/>
                          </a:solidFill>
                        </a:rPr>
                        <a:t>†</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795746275"/>
                  </a:ext>
                </a:extLst>
              </a:tr>
            </a:tbl>
          </a:graphicData>
        </a:graphic>
      </p:graphicFrame>
      <p:sp>
        <p:nvSpPr>
          <p:cNvPr id="5" name="TextBox 4">
            <a:extLst>
              <a:ext uri="{FF2B5EF4-FFF2-40B4-BE49-F238E27FC236}">
                <a16:creationId xmlns:a16="http://schemas.microsoft.com/office/drawing/2014/main" id="{A31E8639-544C-5526-4158-CCDBAB785FF0}"/>
              </a:ext>
            </a:extLst>
          </p:cNvPr>
          <p:cNvSpPr txBox="1"/>
          <p:nvPr/>
        </p:nvSpPr>
        <p:spPr bwMode="auto">
          <a:xfrm>
            <a:off x="717549" y="4880654"/>
            <a:ext cx="111584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 patient randomly assigned to T-</a:t>
            </a:r>
            <a:r>
              <a:rPr lang="en-US" sz="1600" b="0" dirty="0" err="1">
                <a:solidFill>
                  <a:schemeClr val="bg1"/>
                </a:solidFill>
                <a:latin typeface="Calibri" panose="020F0502020204030204" pitchFamily="34" charset="0"/>
              </a:rPr>
              <a:t>DXd</a:t>
            </a:r>
            <a:r>
              <a:rPr lang="en-US" sz="1600" b="0" dirty="0">
                <a:solidFill>
                  <a:schemeClr val="bg1"/>
                </a:solidFill>
                <a:latin typeface="Calibri" panose="020F0502020204030204" pitchFamily="34" charset="0"/>
              </a:rPr>
              <a:t> 6.4 mg/kg was mistakenly given 5.4 mg/kg and continued in the 5.4 mg/kg safety set. </a:t>
            </a:r>
            <a:br>
              <a:rPr lang="en-US" sz="1600" b="0" dirty="0">
                <a:solidFill>
                  <a:schemeClr val="bg1"/>
                </a:solidFill>
                <a:latin typeface="Calibri" panose="020F0502020204030204" pitchFamily="34" charset="0"/>
              </a:rPr>
            </a:br>
            <a:r>
              <a:rPr lang="en-US" sz="1600" b="0" baseline="30000" dirty="0">
                <a:solidFill>
                  <a:schemeClr val="bg1"/>
                </a:solidFill>
                <a:latin typeface="Calibri" panose="020F0502020204030204" pitchFamily="34" charset="0"/>
              </a:rPr>
              <a:t>†</a:t>
            </a:r>
            <a:r>
              <a:rPr lang="en-US" sz="1600" b="0" dirty="0">
                <a:solidFill>
                  <a:schemeClr val="bg1"/>
                </a:solidFill>
                <a:latin typeface="Calibri" panose="020F0502020204030204" pitchFamily="34" charset="0"/>
              </a:rPr>
              <a:t>1 adjudicated drug-related Gr 5 ILD/pneumonitis reported as respiratory failure considered unrelated to study drug per investigator.</a:t>
            </a:r>
          </a:p>
        </p:txBody>
      </p:sp>
    </p:spTree>
    <p:extLst>
      <p:ext uri="{BB962C8B-B14F-4D97-AF65-F5344CB8AC3E}">
        <p14:creationId xmlns:p14="http://schemas.microsoft.com/office/powerpoint/2010/main" val="38650977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E5084-A7D5-6B94-0FDE-287B94DACF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6E6D30-8341-6000-FAC9-E9E0C66E8365}"/>
              </a:ext>
            </a:extLst>
          </p:cNvPr>
          <p:cNvSpPr>
            <a:spLocks noGrp="1"/>
          </p:cNvSpPr>
          <p:nvPr>
            <p:ph type="title"/>
          </p:nvPr>
        </p:nvSpPr>
        <p:spPr>
          <a:xfrm>
            <a:off x="609758" y="238127"/>
            <a:ext cx="10896441" cy="2605522"/>
          </a:xfrm>
          <a:solidFill>
            <a:schemeClr val="tx2"/>
          </a:solidFill>
        </p:spPr>
        <p:txBody>
          <a:bodyPr/>
          <a:lstStyle/>
          <a:p>
            <a:r>
              <a:rPr lang="en-US" sz="3200" dirty="0"/>
              <a:t>Pretest 3: After progression on first-line chemotherapy + bevacizumab, a patient with mCRC starts T-DXd. On his most recent scan, his right lung shows signs of asymptomatic ILD. In your current practice, how would you manage this patient’s grade 1 ILD?</a:t>
            </a:r>
          </a:p>
        </p:txBody>
      </p:sp>
      <p:sp>
        <p:nvSpPr>
          <p:cNvPr id="4" name="Content Placeholder 3">
            <a:extLst>
              <a:ext uri="{FF2B5EF4-FFF2-40B4-BE49-F238E27FC236}">
                <a16:creationId xmlns:a16="http://schemas.microsoft.com/office/drawing/2014/main" id="{96606213-C4B2-2481-39FF-A70E4C28A238}"/>
              </a:ext>
            </a:extLst>
          </p:cNvPr>
          <p:cNvSpPr>
            <a:spLocks noGrp="1"/>
          </p:cNvSpPr>
          <p:nvPr>
            <p:ph idx="1"/>
          </p:nvPr>
        </p:nvSpPr>
        <p:spPr>
          <a:xfrm>
            <a:off x="604675" y="2943923"/>
            <a:ext cx="10877529" cy="3219810"/>
          </a:xfrm>
        </p:spPr>
        <p:txBody>
          <a:bodyPr/>
          <a:lstStyle/>
          <a:p>
            <a:pPr marL="514350" indent="-514350">
              <a:buFont typeface="+mj-lt"/>
              <a:buAutoNum type="alphaUcPeriod"/>
            </a:pPr>
            <a:r>
              <a:rPr lang="en-US" altLang="en-US" sz="2400" dirty="0"/>
              <a:t>Continue T-DXd at same dose with close monitoring for symptomatic ILD</a:t>
            </a:r>
          </a:p>
          <a:p>
            <a:pPr marL="514350" indent="-514350">
              <a:buFont typeface="+mj-lt"/>
              <a:buAutoNum type="alphaUcPeriod"/>
            </a:pPr>
            <a:r>
              <a:rPr lang="en-US" altLang="en-US" sz="2400" dirty="0"/>
              <a:t>Continue T-DXd at reduced dose</a:t>
            </a:r>
          </a:p>
          <a:p>
            <a:pPr marL="514350" indent="-514350">
              <a:buFont typeface="+mj-lt"/>
              <a:buAutoNum type="alphaUcPeriod"/>
            </a:pPr>
            <a:r>
              <a:rPr lang="en-US" altLang="en-US" sz="2400" dirty="0"/>
              <a:t>Hold T-DXd until resolved to grade 0, then restart at starting dose if resolved in ≤28 days</a:t>
            </a:r>
          </a:p>
          <a:p>
            <a:pPr marL="514350" indent="-514350">
              <a:buFont typeface="+mj-lt"/>
              <a:buAutoNum type="alphaUcPeriod"/>
            </a:pPr>
            <a:r>
              <a:rPr lang="en-US" altLang="en-US" sz="2400" dirty="0"/>
              <a:t>Hold T-DXd until resolved to grade 0, then restart at reduced dose if resolved in ≤28 days</a:t>
            </a:r>
          </a:p>
          <a:p>
            <a:pPr marL="514350" indent="-514350">
              <a:buFont typeface="+mj-lt"/>
              <a:buAutoNum type="alphaUcPeriod"/>
            </a:pPr>
            <a:r>
              <a:rPr lang="en-US" altLang="en-US" sz="2400" dirty="0"/>
              <a:t>Permanently discontinue T-DXd and initiate high-dose methylprednisolone</a:t>
            </a:r>
          </a:p>
        </p:txBody>
      </p:sp>
    </p:spTree>
    <p:extLst>
      <p:ext uri="{BB962C8B-B14F-4D97-AF65-F5344CB8AC3E}">
        <p14:creationId xmlns:p14="http://schemas.microsoft.com/office/powerpoint/2010/main" val="2820861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130">
            <a:extLst>
              <a:ext uri="{FF2B5EF4-FFF2-40B4-BE49-F238E27FC236}">
                <a16:creationId xmlns:a16="http://schemas.microsoft.com/office/drawing/2014/main" id="{A77C0F9A-190E-A7BC-7868-694DD0736B7C}"/>
              </a:ext>
            </a:extLst>
          </p:cNvPr>
          <p:cNvSpPr/>
          <p:nvPr/>
        </p:nvSpPr>
        <p:spPr>
          <a:xfrm>
            <a:off x="4020241" y="1392948"/>
            <a:ext cx="7523162" cy="3169555"/>
          </a:xfrm>
          <a:custGeom>
            <a:avLst/>
            <a:gdLst>
              <a:gd name="connsiteX0" fmla="*/ 5657850 w 5657850"/>
              <a:gd name="connsiteY0" fmla="*/ 0 h 723900"/>
              <a:gd name="connsiteX1" fmla="*/ 5657850 w 5657850"/>
              <a:gd name="connsiteY1" fmla="*/ 723900 h 723900"/>
              <a:gd name="connsiteX2" fmla="*/ 0 w 5657850"/>
              <a:gd name="connsiteY2" fmla="*/ 723900 h 723900"/>
            </a:gdLst>
            <a:ahLst/>
            <a:cxnLst>
              <a:cxn ang="0">
                <a:pos x="connsiteX0" y="connsiteY0"/>
              </a:cxn>
              <a:cxn ang="0">
                <a:pos x="connsiteX1" y="connsiteY1"/>
              </a:cxn>
              <a:cxn ang="0">
                <a:pos x="connsiteX2" y="connsiteY2"/>
              </a:cxn>
            </a:cxnLst>
            <a:rect l="l" t="t" r="r" b="b"/>
            <a:pathLst>
              <a:path w="5657850" h="723900">
                <a:moveTo>
                  <a:pt x="5657850" y="0"/>
                </a:moveTo>
                <a:lnTo>
                  <a:pt x="5657850" y="723900"/>
                </a:lnTo>
                <a:lnTo>
                  <a:pt x="0" y="723900"/>
                </a:lnTo>
              </a:path>
            </a:pathLst>
          </a:custGeom>
          <a:noFill/>
          <a:ln w="28575" cap="flat" cmpd="sng" algn="ctr">
            <a:solidFill>
              <a:schemeClr val="bg1"/>
            </a:solidFill>
            <a:prstDash val="sysDash"/>
            <a:headEnd type="none" w="med" len="med"/>
            <a:tailEnd type="triangle" w="lg" len="lg"/>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3F4444"/>
              </a:solidFill>
              <a:effectLst/>
              <a:uLnTx/>
              <a:uFillTx/>
              <a:latin typeface="Calibri" panose="020F0502020204030204" pitchFamily="34" charset="0"/>
              <a:ea typeface="+mn-ea"/>
              <a:cs typeface="Calibri" panose="020F0502020204030204" pitchFamily="34" charset="0"/>
            </a:endParaRPr>
          </a:p>
        </p:txBody>
      </p:sp>
      <p:sp>
        <p:nvSpPr>
          <p:cNvPr id="2" name="Title 1">
            <a:extLst>
              <a:ext uri="{FF2B5EF4-FFF2-40B4-BE49-F238E27FC236}">
                <a16:creationId xmlns:a16="http://schemas.microsoft.com/office/drawing/2014/main" id="{F7D6D96E-0B4A-7C48-0C0E-29B12C902260}"/>
              </a:ext>
            </a:extLst>
          </p:cNvPr>
          <p:cNvSpPr>
            <a:spLocks noGrp="1"/>
          </p:cNvSpPr>
          <p:nvPr>
            <p:ph type="title"/>
          </p:nvPr>
        </p:nvSpPr>
        <p:spPr/>
        <p:txBody>
          <a:bodyPr/>
          <a:lstStyle/>
          <a:p>
            <a:r>
              <a:rPr lang="en-US" dirty="0"/>
              <a:t>Managing ILD/Pneumonitis With T-DXd</a:t>
            </a:r>
            <a:br>
              <a:rPr lang="en-US" dirty="0"/>
            </a:br>
            <a:endParaRPr lang="en-US" dirty="0"/>
          </a:p>
        </p:txBody>
      </p:sp>
      <p:cxnSp>
        <p:nvCxnSpPr>
          <p:cNvPr id="6" name="Straight Connector 5">
            <a:extLst>
              <a:ext uri="{FF2B5EF4-FFF2-40B4-BE49-F238E27FC236}">
                <a16:creationId xmlns:a16="http://schemas.microsoft.com/office/drawing/2014/main" id="{5FA372AD-E35C-1F50-2F20-E0BC81484143}"/>
              </a:ext>
            </a:extLst>
          </p:cNvPr>
          <p:cNvCxnSpPr>
            <a:cxnSpLocks/>
          </p:cNvCxnSpPr>
          <p:nvPr/>
        </p:nvCxnSpPr>
        <p:spPr>
          <a:xfrm>
            <a:off x="4203627" y="1392947"/>
            <a:ext cx="7339776" cy="0"/>
          </a:xfrm>
          <a:prstGeom prst="line">
            <a:avLst/>
          </a:prstGeom>
          <a:noFill/>
          <a:ln w="28575" cap="flat" cmpd="sng" algn="ctr">
            <a:solidFill>
              <a:schemeClr val="bg1"/>
            </a:solidFill>
            <a:prstDash val="sysDash"/>
            <a:headEnd type="oval" w="lg" len="lg"/>
          </a:ln>
          <a:effectLst/>
        </p:spPr>
      </p:cxnSp>
      <p:grpSp>
        <p:nvGrpSpPr>
          <p:cNvPr id="4" name="Group 3">
            <a:extLst>
              <a:ext uri="{FF2B5EF4-FFF2-40B4-BE49-F238E27FC236}">
                <a16:creationId xmlns:a16="http://schemas.microsoft.com/office/drawing/2014/main" id="{BF399C94-A3AF-FB39-2C5D-8E95519705CD}"/>
              </a:ext>
            </a:extLst>
          </p:cNvPr>
          <p:cNvGrpSpPr/>
          <p:nvPr/>
        </p:nvGrpSpPr>
        <p:grpSpPr>
          <a:xfrm>
            <a:off x="598178" y="884458"/>
            <a:ext cx="3481034" cy="2489244"/>
            <a:chOff x="306078" y="1113059"/>
            <a:chExt cx="3481034" cy="2371997"/>
          </a:xfrm>
        </p:grpSpPr>
        <p:sp>
          <p:nvSpPr>
            <p:cNvPr id="7" name="Rectangle: Rounded Corners 19">
              <a:extLst>
                <a:ext uri="{FF2B5EF4-FFF2-40B4-BE49-F238E27FC236}">
                  <a16:creationId xmlns:a16="http://schemas.microsoft.com/office/drawing/2014/main" id="{4BF6F6B0-C259-C0BD-8BAA-7C881651C8D1}"/>
                </a:ext>
              </a:extLst>
            </p:cNvPr>
            <p:cNvSpPr/>
            <p:nvPr/>
          </p:nvSpPr>
          <p:spPr>
            <a:xfrm rot="10800000">
              <a:off x="306078" y="1113059"/>
              <a:ext cx="3481029" cy="2371997"/>
            </a:xfrm>
            <a:prstGeom prst="roundRect">
              <a:avLst>
                <a:gd name="adj" fmla="val 0"/>
              </a:avLst>
            </a:prstGeom>
            <a:solidFill>
              <a:srgbClr val="FFFFFF"/>
            </a:solidFill>
            <a:ln w="28575" cap="flat" cmpd="sng" algn="ctr">
              <a:solidFill>
                <a:schemeClr val="accent1"/>
              </a:solidFill>
              <a:prstDash val="solid"/>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3F4444"/>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3E3D8586-63FF-A0C6-0FCF-E1D698619181}"/>
                </a:ext>
              </a:extLst>
            </p:cNvPr>
            <p:cNvSpPr/>
            <p:nvPr/>
          </p:nvSpPr>
          <p:spPr>
            <a:xfrm>
              <a:off x="306078" y="1128231"/>
              <a:ext cx="3481034" cy="351936"/>
            </a:xfrm>
            <a:prstGeom prst="rect">
              <a:avLst/>
            </a:prstGeom>
            <a:solidFill>
              <a:schemeClr val="accent1"/>
            </a:solidFill>
          </p:spPr>
          <p:txBody>
            <a:bodyPr wrap="square">
              <a:spAutoFit/>
            </a:bodyPr>
            <a:lstStyle/>
            <a:p>
              <a:pPr marL="0" marR="0" lvl="0" indent="0" algn="ctr" defTabSz="456075"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panose="020F0502020204030204" pitchFamily="34" charset="0"/>
                  <a:ea typeface="Arial" charset="0"/>
                  <a:cs typeface="Calibri" panose="020F0502020204030204" pitchFamily="34" charset="0"/>
                </a:rPr>
                <a:t>Monitor</a:t>
              </a: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Arial" charset="0"/>
                <a:cs typeface="Calibri" panose="020F0502020204030204" pitchFamily="34" charset="0"/>
              </a:endParaRPr>
            </a:p>
          </p:txBody>
        </p:sp>
      </p:grpSp>
      <p:sp>
        <p:nvSpPr>
          <p:cNvPr id="26" name="Rectangle: Rounded Corners 44">
            <a:extLst>
              <a:ext uri="{FF2B5EF4-FFF2-40B4-BE49-F238E27FC236}">
                <a16:creationId xmlns:a16="http://schemas.microsoft.com/office/drawing/2014/main" id="{E4A2CA0F-982D-BBC0-4E9A-AB1ABD2461E8}"/>
              </a:ext>
            </a:extLst>
          </p:cNvPr>
          <p:cNvSpPr/>
          <p:nvPr/>
        </p:nvSpPr>
        <p:spPr>
          <a:xfrm>
            <a:off x="693997" y="4229393"/>
            <a:ext cx="1298915" cy="451791"/>
          </a:xfrm>
          <a:prstGeom prst="roundRect">
            <a:avLst>
              <a:gd name="adj" fmla="val 0"/>
            </a:avLst>
          </a:prstGeom>
          <a:solidFill>
            <a:srgbClr val="00823B">
              <a:alpha val="25098"/>
            </a:srgbClr>
          </a:solidFill>
          <a:ln w="12700" cap="flat" cmpd="sng" algn="ctr">
            <a:noFill/>
            <a:prstDash val="solid"/>
          </a:ln>
          <a:effectLst/>
        </p:spPr>
        <p:txBody>
          <a:bodyPr lIns="121920" tIns="18288" rIns="121920" bIns="18288" rtlCol="0" anchor="ctr"/>
          <a:lstStyle/>
          <a:p>
            <a:pPr marL="0" marR="0" lvl="0" indent="0" algn="l" defTabSz="609585"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Starting dose</a:t>
            </a:r>
          </a:p>
        </p:txBody>
      </p:sp>
      <p:sp>
        <p:nvSpPr>
          <p:cNvPr id="27" name="Rectangle: Rounded Corners 44">
            <a:extLst>
              <a:ext uri="{FF2B5EF4-FFF2-40B4-BE49-F238E27FC236}">
                <a16:creationId xmlns:a16="http://schemas.microsoft.com/office/drawing/2014/main" id="{A85B0202-B1A6-3049-626E-7CEE1130D404}"/>
              </a:ext>
            </a:extLst>
          </p:cNvPr>
          <p:cNvSpPr/>
          <p:nvPr/>
        </p:nvSpPr>
        <p:spPr>
          <a:xfrm>
            <a:off x="693997" y="4762513"/>
            <a:ext cx="1298915" cy="451791"/>
          </a:xfrm>
          <a:prstGeom prst="roundRect">
            <a:avLst>
              <a:gd name="adj" fmla="val 0"/>
            </a:avLst>
          </a:prstGeom>
          <a:solidFill>
            <a:srgbClr val="00823B">
              <a:alpha val="25098"/>
            </a:srgbClr>
          </a:solidFill>
          <a:ln w="12700" cap="flat" cmpd="sng" algn="ctr">
            <a:noFill/>
            <a:prstDash val="solid"/>
          </a:ln>
          <a:effectLst/>
        </p:spPr>
        <p:txBody>
          <a:bodyPr lIns="121920" tIns="18288" rIns="121920" bIns="18288" rtlCol="0" anchor="ctr"/>
          <a:lstStyle/>
          <a:p>
            <a:pPr marL="0" marR="0" lvl="0" indent="0" algn="l" defTabSz="609585"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First dose reduction</a:t>
            </a:r>
          </a:p>
        </p:txBody>
      </p:sp>
      <p:sp>
        <p:nvSpPr>
          <p:cNvPr id="28" name="Rectangle: Rounded Corners 44">
            <a:extLst>
              <a:ext uri="{FF2B5EF4-FFF2-40B4-BE49-F238E27FC236}">
                <a16:creationId xmlns:a16="http://schemas.microsoft.com/office/drawing/2014/main" id="{EEEF5D0C-567F-EC1C-4F86-65CA3B1748A4}"/>
              </a:ext>
            </a:extLst>
          </p:cNvPr>
          <p:cNvSpPr/>
          <p:nvPr/>
        </p:nvSpPr>
        <p:spPr>
          <a:xfrm>
            <a:off x="693997" y="5295633"/>
            <a:ext cx="1298915" cy="451791"/>
          </a:xfrm>
          <a:prstGeom prst="roundRect">
            <a:avLst>
              <a:gd name="adj" fmla="val 0"/>
            </a:avLst>
          </a:prstGeom>
          <a:solidFill>
            <a:srgbClr val="00823B">
              <a:alpha val="25098"/>
            </a:srgbClr>
          </a:solidFill>
          <a:ln w="12700" cap="flat" cmpd="sng" algn="ctr">
            <a:noFill/>
            <a:prstDash val="solid"/>
          </a:ln>
          <a:effectLst/>
        </p:spPr>
        <p:txBody>
          <a:bodyPr lIns="121920" tIns="18288" rIns="18288" bIns="18288" rtlCol="0" anchor="ctr"/>
          <a:lstStyle/>
          <a:p>
            <a:pPr marL="0" marR="0" lvl="0" indent="0" algn="l" defTabSz="609585"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Second dose reduction</a:t>
            </a:r>
          </a:p>
        </p:txBody>
      </p:sp>
      <p:sp>
        <p:nvSpPr>
          <p:cNvPr id="29" name="Rectangle 28">
            <a:extLst>
              <a:ext uri="{FF2B5EF4-FFF2-40B4-BE49-F238E27FC236}">
                <a16:creationId xmlns:a16="http://schemas.microsoft.com/office/drawing/2014/main" id="{AF19EAD7-8CD0-AFFD-523A-DFEC0EDA7A2F}"/>
              </a:ext>
            </a:extLst>
          </p:cNvPr>
          <p:cNvSpPr/>
          <p:nvPr/>
        </p:nvSpPr>
        <p:spPr>
          <a:xfrm>
            <a:off x="579705" y="3443840"/>
            <a:ext cx="3396871" cy="338554"/>
          </a:xfrm>
          <a:prstGeom prst="rect">
            <a:avLst/>
          </a:prstGeom>
          <a:solidFill>
            <a:schemeClr val="accent4"/>
          </a:solid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Dose Adjustments</a:t>
            </a:r>
            <a:endParaRPr kumimoji="0" lang="en-US" sz="1600" b="1" i="0" u="none" strike="noStrike" kern="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0" name="Rectangle: Rounded Corners 44">
            <a:extLst>
              <a:ext uri="{FF2B5EF4-FFF2-40B4-BE49-F238E27FC236}">
                <a16:creationId xmlns:a16="http://schemas.microsoft.com/office/drawing/2014/main" id="{ABA13985-40FE-C923-C5A9-68C95933A03F}"/>
              </a:ext>
            </a:extLst>
          </p:cNvPr>
          <p:cNvSpPr/>
          <p:nvPr/>
        </p:nvSpPr>
        <p:spPr>
          <a:xfrm>
            <a:off x="2133852" y="4240023"/>
            <a:ext cx="791843" cy="451791"/>
          </a:xfrm>
          <a:prstGeom prst="roundRect">
            <a:avLst>
              <a:gd name="adj" fmla="val 0"/>
            </a:avLst>
          </a:prstGeom>
          <a:solidFill>
            <a:schemeClr val="accent2">
              <a:lumMod val="20000"/>
              <a:lumOff val="80000"/>
            </a:schemeClr>
          </a:solidFill>
          <a:ln w="12700" cap="flat" cmpd="sng" algn="ctr">
            <a:noFill/>
            <a:prstDash val="solid"/>
          </a:ln>
          <a:effectLst/>
        </p:spPr>
        <p:txBody>
          <a:bodyPr lIns="18288" tIns="18288" rIns="18288" bIns="18288" rtlCol="0" anchor="ctr"/>
          <a:lstStyle/>
          <a:p>
            <a:pPr marL="0" marR="0" lvl="0" indent="0" algn="ctr" defTabSz="609585"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5.4 mg/kg </a:t>
            </a:r>
          </a:p>
        </p:txBody>
      </p:sp>
      <p:sp>
        <p:nvSpPr>
          <p:cNvPr id="31" name="Rectangle: Rounded Corners 44">
            <a:extLst>
              <a:ext uri="{FF2B5EF4-FFF2-40B4-BE49-F238E27FC236}">
                <a16:creationId xmlns:a16="http://schemas.microsoft.com/office/drawing/2014/main" id="{7C874AC5-86BF-016E-E90D-9030F705D057}"/>
              </a:ext>
            </a:extLst>
          </p:cNvPr>
          <p:cNvSpPr/>
          <p:nvPr/>
        </p:nvSpPr>
        <p:spPr>
          <a:xfrm>
            <a:off x="2133853" y="4773143"/>
            <a:ext cx="791842" cy="451791"/>
          </a:xfrm>
          <a:prstGeom prst="roundRect">
            <a:avLst>
              <a:gd name="adj" fmla="val 0"/>
            </a:avLst>
          </a:prstGeom>
          <a:solidFill>
            <a:schemeClr val="accent2">
              <a:lumMod val="20000"/>
              <a:lumOff val="80000"/>
            </a:schemeClr>
          </a:solidFill>
          <a:ln w="12700" cap="flat" cmpd="sng" algn="ctr">
            <a:noFill/>
            <a:prstDash val="solid"/>
          </a:ln>
          <a:effectLst/>
        </p:spPr>
        <p:txBody>
          <a:bodyPr lIns="18288" tIns="18288" rIns="18288" bIns="18288" rtlCol="0" anchor="ctr"/>
          <a:lstStyle/>
          <a:p>
            <a:pPr marL="0" marR="0" lvl="0" indent="0" algn="ctr" defTabSz="609585"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4.4 mg/kg</a:t>
            </a:r>
          </a:p>
        </p:txBody>
      </p:sp>
      <p:sp>
        <p:nvSpPr>
          <p:cNvPr id="32" name="Rectangle: Rounded Corners 44">
            <a:extLst>
              <a:ext uri="{FF2B5EF4-FFF2-40B4-BE49-F238E27FC236}">
                <a16:creationId xmlns:a16="http://schemas.microsoft.com/office/drawing/2014/main" id="{69E289CA-A9EA-0FCC-516B-93C204D1E549}"/>
              </a:ext>
            </a:extLst>
          </p:cNvPr>
          <p:cNvSpPr/>
          <p:nvPr/>
        </p:nvSpPr>
        <p:spPr>
          <a:xfrm>
            <a:off x="2133853" y="5306263"/>
            <a:ext cx="791842" cy="451791"/>
          </a:xfrm>
          <a:prstGeom prst="roundRect">
            <a:avLst>
              <a:gd name="adj" fmla="val 0"/>
            </a:avLst>
          </a:prstGeom>
          <a:solidFill>
            <a:schemeClr val="accent2">
              <a:lumMod val="20000"/>
              <a:lumOff val="80000"/>
            </a:schemeClr>
          </a:solidFill>
          <a:ln w="12700" cap="flat" cmpd="sng" algn="ctr">
            <a:noFill/>
            <a:prstDash val="solid"/>
          </a:ln>
          <a:effectLst/>
        </p:spPr>
        <p:txBody>
          <a:bodyPr lIns="18288" tIns="18288" rIns="18288" bIns="18288" rtlCol="0" anchor="ctr"/>
          <a:lstStyle/>
          <a:p>
            <a:pPr marL="0" marR="0" lvl="0" indent="0" algn="ctr" defTabSz="609585"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3.2 mg/kg</a:t>
            </a:r>
          </a:p>
        </p:txBody>
      </p:sp>
      <p:sp>
        <p:nvSpPr>
          <p:cNvPr id="36" name="Rectangle: Rounded Corners 44">
            <a:extLst>
              <a:ext uri="{FF2B5EF4-FFF2-40B4-BE49-F238E27FC236}">
                <a16:creationId xmlns:a16="http://schemas.microsoft.com/office/drawing/2014/main" id="{3AADAB8B-72ED-909A-267E-BABA65AA580F}"/>
              </a:ext>
            </a:extLst>
          </p:cNvPr>
          <p:cNvSpPr/>
          <p:nvPr/>
        </p:nvSpPr>
        <p:spPr>
          <a:xfrm>
            <a:off x="693997" y="5828753"/>
            <a:ext cx="1324005" cy="554714"/>
          </a:xfrm>
          <a:prstGeom prst="roundRect">
            <a:avLst>
              <a:gd name="adj" fmla="val 0"/>
            </a:avLst>
          </a:prstGeom>
          <a:solidFill>
            <a:srgbClr val="00823B">
              <a:alpha val="25098"/>
            </a:srgbClr>
          </a:solidFill>
          <a:ln w="12700" cap="flat" cmpd="sng" algn="ctr">
            <a:noFill/>
            <a:prstDash val="solid"/>
          </a:ln>
          <a:effectLst/>
        </p:spPr>
        <p:txBody>
          <a:bodyPr lIns="121920" tIns="18288" rIns="18288" bIns="18288" rtlCol="0" anchor="ctr"/>
          <a:lstStyle/>
          <a:p>
            <a:pPr marL="0" marR="0" lvl="0" indent="0" algn="l" defTabSz="609585"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Third dose reduction needed</a:t>
            </a:r>
          </a:p>
        </p:txBody>
      </p:sp>
      <p:sp>
        <p:nvSpPr>
          <p:cNvPr id="37" name="Rectangle: Rounded Corners 44">
            <a:extLst>
              <a:ext uri="{FF2B5EF4-FFF2-40B4-BE49-F238E27FC236}">
                <a16:creationId xmlns:a16="http://schemas.microsoft.com/office/drawing/2014/main" id="{F145B96B-8B74-20E3-AAF7-4E64530EC70A}"/>
              </a:ext>
            </a:extLst>
          </p:cNvPr>
          <p:cNvSpPr/>
          <p:nvPr/>
        </p:nvSpPr>
        <p:spPr>
          <a:xfrm>
            <a:off x="2133853" y="5839383"/>
            <a:ext cx="1726873" cy="451791"/>
          </a:xfrm>
          <a:prstGeom prst="roundRect">
            <a:avLst>
              <a:gd name="adj" fmla="val 0"/>
            </a:avLst>
          </a:prstGeom>
          <a:solidFill>
            <a:schemeClr val="accent2">
              <a:lumMod val="20000"/>
              <a:lumOff val="80000"/>
            </a:schemeClr>
          </a:solidFill>
          <a:ln w="12700" cap="flat" cmpd="sng" algn="ctr">
            <a:noFill/>
            <a:prstDash val="solid"/>
          </a:ln>
          <a:effectLst/>
        </p:spPr>
        <p:txBody>
          <a:bodyPr lIns="18288" tIns="18288" rIns="18288" bIns="18288" rtlCol="0" anchor="ctr"/>
          <a:lstStyle/>
          <a:p>
            <a:pPr marL="0" marR="0" lvl="0" indent="0" algn="ctr" defTabSz="609585"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Permanently discontinue</a:t>
            </a:r>
          </a:p>
        </p:txBody>
      </p:sp>
      <p:grpSp>
        <p:nvGrpSpPr>
          <p:cNvPr id="3" name="Group 2">
            <a:extLst>
              <a:ext uri="{FF2B5EF4-FFF2-40B4-BE49-F238E27FC236}">
                <a16:creationId xmlns:a16="http://schemas.microsoft.com/office/drawing/2014/main" id="{E10F3048-91C0-BFB0-60B2-8D23E2575C1C}"/>
              </a:ext>
            </a:extLst>
          </p:cNvPr>
          <p:cNvGrpSpPr/>
          <p:nvPr/>
        </p:nvGrpSpPr>
        <p:grpSpPr>
          <a:xfrm>
            <a:off x="4542543" y="884458"/>
            <a:ext cx="4321162" cy="2772468"/>
            <a:chOff x="4250443" y="1218543"/>
            <a:chExt cx="4321162" cy="2571159"/>
          </a:xfrm>
        </p:grpSpPr>
        <p:sp>
          <p:nvSpPr>
            <p:cNvPr id="11" name="Rectangle: Rounded Corners 19">
              <a:extLst>
                <a:ext uri="{FF2B5EF4-FFF2-40B4-BE49-F238E27FC236}">
                  <a16:creationId xmlns:a16="http://schemas.microsoft.com/office/drawing/2014/main" id="{CAC54AB4-B873-FEA8-9387-0DD342183D78}"/>
                </a:ext>
              </a:extLst>
            </p:cNvPr>
            <p:cNvSpPr/>
            <p:nvPr/>
          </p:nvSpPr>
          <p:spPr>
            <a:xfrm rot="10800000">
              <a:off x="4250443" y="1225949"/>
              <a:ext cx="4321162" cy="2563753"/>
            </a:xfrm>
            <a:prstGeom prst="roundRect">
              <a:avLst>
                <a:gd name="adj" fmla="val 0"/>
              </a:avLst>
            </a:prstGeom>
            <a:solidFill>
              <a:srgbClr val="FFFFFF"/>
            </a:solidFill>
            <a:ln w="28575" cap="flat" cmpd="sng" algn="ctr">
              <a:solidFill>
                <a:schemeClr val="accent1"/>
              </a:solidFill>
              <a:prstDash val="solid"/>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200" b="1" i="0" u="none" strike="noStrike" kern="0" cap="none" spc="0" normalizeH="0" baseline="0" noProof="0" dirty="0">
                <a:ln>
                  <a:noFill/>
                </a:ln>
                <a:solidFill>
                  <a:srgbClr val="3F4444"/>
                </a:solidFill>
                <a:effectLst/>
                <a:uLnTx/>
                <a:uFillTx/>
                <a:latin typeface="Calibri" panose="020F0502020204030204" pitchFamily="34" charset="0"/>
                <a:ea typeface="+mn-ea"/>
                <a:cs typeface="Calibri" panose="020F0502020204030204" pitchFamily="34" charset="0"/>
              </a:endParaRPr>
            </a:p>
          </p:txBody>
        </p:sp>
        <p:sp>
          <p:nvSpPr>
            <p:cNvPr id="13" name="Rectangle 12">
              <a:extLst>
                <a:ext uri="{FF2B5EF4-FFF2-40B4-BE49-F238E27FC236}">
                  <a16:creationId xmlns:a16="http://schemas.microsoft.com/office/drawing/2014/main" id="{D6A2F8C9-2508-BBB7-C76E-990D147DFDCA}"/>
                </a:ext>
              </a:extLst>
            </p:cNvPr>
            <p:cNvSpPr/>
            <p:nvPr/>
          </p:nvSpPr>
          <p:spPr>
            <a:xfrm>
              <a:off x="4256089" y="1218543"/>
              <a:ext cx="4315516" cy="342515"/>
            </a:xfrm>
            <a:prstGeom prst="rect">
              <a:avLst/>
            </a:prstGeom>
            <a:solidFill>
              <a:schemeClr val="accent1"/>
            </a:solidFill>
          </p:spPr>
          <p:txBody>
            <a:bodyPr wrap="square">
              <a:spAutoFit/>
            </a:bodyPr>
            <a:lstStyle/>
            <a:p>
              <a:pPr marL="0" marR="0" lvl="0" indent="0" algn="ctr" defTabSz="456075"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panose="020F0502020204030204" pitchFamily="34" charset="0"/>
                  <a:ea typeface="Arial" charset="0"/>
                  <a:cs typeface="Calibri" panose="020F0502020204030204" pitchFamily="34" charset="0"/>
                </a:rPr>
                <a:t>Confirm</a:t>
              </a:r>
              <a:endParaRPr kumimoji="0" lang="en-US" sz="1400" b="1" i="0" u="none" strike="noStrike" kern="1200" cap="none" spc="0" normalizeH="0" baseline="30000" noProof="0" dirty="0">
                <a:ln>
                  <a:noFill/>
                </a:ln>
                <a:solidFill>
                  <a:srgbClr val="FFFFFF"/>
                </a:solidFill>
                <a:effectLst/>
                <a:uLnTx/>
                <a:uFillTx/>
                <a:latin typeface="Calibri" panose="020F0502020204030204" pitchFamily="34" charset="0"/>
                <a:ea typeface="Arial" charset="0"/>
                <a:cs typeface="Calibri" panose="020F0502020204030204" pitchFamily="34" charset="0"/>
              </a:endParaRPr>
            </a:p>
          </p:txBody>
        </p:sp>
      </p:grpSp>
      <p:grpSp>
        <p:nvGrpSpPr>
          <p:cNvPr id="8" name="Group 7">
            <a:extLst>
              <a:ext uri="{FF2B5EF4-FFF2-40B4-BE49-F238E27FC236}">
                <a16:creationId xmlns:a16="http://schemas.microsoft.com/office/drawing/2014/main" id="{7D448164-B509-07AD-A059-A616DEAB5DB4}"/>
              </a:ext>
            </a:extLst>
          </p:cNvPr>
          <p:cNvGrpSpPr/>
          <p:nvPr/>
        </p:nvGrpSpPr>
        <p:grpSpPr>
          <a:xfrm>
            <a:off x="6890298" y="3823122"/>
            <a:ext cx="4168924" cy="2059611"/>
            <a:chOff x="6598198" y="4306000"/>
            <a:chExt cx="4168924" cy="2059611"/>
          </a:xfrm>
        </p:grpSpPr>
        <p:sp>
          <p:nvSpPr>
            <p:cNvPr id="40" name="Rectangle: Rounded Corners 19">
              <a:extLst>
                <a:ext uri="{FF2B5EF4-FFF2-40B4-BE49-F238E27FC236}">
                  <a16:creationId xmlns:a16="http://schemas.microsoft.com/office/drawing/2014/main" id="{B04F0FA6-62F4-64C4-47A9-DDB4C5F211CC}"/>
                </a:ext>
              </a:extLst>
            </p:cNvPr>
            <p:cNvSpPr/>
            <p:nvPr/>
          </p:nvSpPr>
          <p:spPr>
            <a:xfrm rot="10800000">
              <a:off x="6603969" y="4321581"/>
              <a:ext cx="4163153" cy="2044030"/>
            </a:xfrm>
            <a:prstGeom prst="roundRect">
              <a:avLst>
                <a:gd name="adj" fmla="val 0"/>
              </a:avLst>
            </a:prstGeom>
            <a:solidFill>
              <a:schemeClr val="tx1"/>
            </a:solidFill>
            <a:ln w="28575" cap="flat" cmpd="sng" algn="ctr">
              <a:solidFill>
                <a:schemeClr val="accent3"/>
              </a:solidFill>
              <a:prstDash val="solid"/>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3F4444"/>
                </a:solidFill>
                <a:effectLst/>
                <a:uLnTx/>
                <a:uFillTx/>
                <a:latin typeface="Calibri" panose="020F0502020204030204" pitchFamily="34" charset="0"/>
                <a:ea typeface="+mn-ea"/>
                <a:cs typeface="Calibri" panose="020F0502020204030204" pitchFamily="34" charset="0"/>
              </a:endParaRPr>
            </a:p>
          </p:txBody>
        </p:sp>
        <p:sp>
          <p:nvSpPr>
            <p:cNvPr id="42" name="Rectangle 41">
              <a:extLst>
                <a:ext uri="{FF2B5EF4-FFF2-40B4-BE49-F238E27FC236}">
                  <a16:creationId xmlns:a16="http://schemas.microsoft.com/office/drawing/2014/main" id="{CA261911-1F07-0491-7CFF-FDAB1DF1A965}"/>
                </a:ext>
              </a:extLst>
            </p:cNvPr>
            <p:cNvSpPr/>
            <p:nvPr/>
          </p:nvSpPr>
          <p:spPr>
            <a:xfrm>
              <a:off x="6598198" y="4306000"/>
              <a:ext cx="4168924" cy="369332"/>
            </a:xfrm>
            <a:prstGeom prst="rect">
              <a:avLst/>
            </a:prstGeom>
            <a:solidFill>
              <a:schemeClr val="accent3"/>
            </a:solidFill>
          </p:spPr>
          <p:txBody>
            <a:bodyPr wrap="square" anchor="ctr">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b="1" i="0" u="none" strike="noStrike" kern="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Corticosteroid Treatment </a:t>
              </a:r>
            </a:p>
          </p:txBody>
        </p:sp>
        <p:sp>
          <p:nvSpPr>
            <p:cNvPr id="43" name="TextBox 42">
              <a:extLst>
                <a:ext uri="{FF2B5EF4-FFF2-40B4-BE49-F238E27FC236}">
                  <a16:creationId xmlns:a16="http://schemas.microsoft.com/office/drawing/2014/main" id="{D7C3642B-F672-7A67-CDAE-85D36C192E0C}"/>
                </a:ext>
              </a:extLst>
            </p:cNvPr>
            <p:cNvSpPr txBox="1"/>
            <p:nvPr/>
          </p:nvSpPr>
          <p:spPr>
            <a:xfrm>
              <a:off x="6684994" y="4677640"/>
              <a:ext cx="3910765" cy="1482812"/>
            </a:xfrm>
            <a:prstGeom prst="rect">
              <a:avLst/>
            </a:prstGeom>
            <a:noFill/>
          </p:spPr>
          <p:txBody>
            <a:bodyPr wrap="square" numCol="1" rtlCol="0">
              <a:noAutofit/>
            </a:bodyPr>
            <a:lstStyle/>
            <a:p>
              <a:pPr marL="0" marR="0" lvl="0" indent="0" algn="l" defTabSz="609585" rtl="0" eaLnBrk="0" fontAlgn="base" latinLnBrk="0" hangingPunct="0">
                <a:lnSpc>
                  <a:spcPct val="95000"/>
                </a:lnSpc>
                <a:spcBef>
                  <a:spcPts val="0"/>
                </a:spcBef>
                <a:spcAft>
                  <a:spcPct val="0"/>
                </a:spcAft>
                <a:buClrTx/>
                <a:buSzTx/>
                <a:buFontTx/>
                <a:buNone/>
                <a:tabLst>
                  <a:tab pos="457178" algn="l"/>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grade 1 (asymptomatic):</a:t>
              </a:r>
            </a:p>
            <a:p>
              <a:pPr marL="114300" marR="0" lvl="0" indent="-114300" algn="l" defTabSz="609585" rtl="0" eaLnBrk="0" fontAlgn="base" latinLnBrk="0" hangingPunct="0">
                <a:lnSpc>
                  <a:spcPct val="95000"/>
                </a:lnSpc>
                <a:spcBef>
                  <a:spcPts val="0"/>
                </a:spcBef>
                <a:spcAft>
                  <a:spcPct val="0"/>
                </a:spcAft>
                <a:buClrTx/>
                <a:buSzTx/>
                <a:buFont typeface="Wingdings" pitchFamily="2" charset="2"/>
                <a:buChar char="§"/>
                <a:tabLst>
                  <a:tab pos="457178"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Consider corticosteroid treatment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(≥0.5 mg/kg prednisolone)</a:t>
              </a:r>
            </a:p>
            <a:p>
              <a:pPr marL="0" marR="0" lvl="0" indent="0" algn="l" defTabSz="609585" rtl="0" eaLnBrk="0" fontAlgn="base" latinLnBrk="0" hangingPunct="0">
                <a:lnSpc>
                  <a:spcPct val="95000"/>
                </a:lnSpc>
                <a:spcBef>
                  <a:spcPts val="0"/>
                </a:spcBef>
                <a:spcAft>
                  <a:spcPct val="0"/>
                </a:spcAft>
                <a:buClrTx/>
                <a:buSzTx/>
                <a:buFontTx/>
                <a:buNone/>
                <a:tabLst>
                  <a:tab pos="457178" algn="l"/>
                </a:tabLst>
                <a:defRPr/>
              </a:pPr>
              <a:endParaRPr kumimoji="0" lang="sv-S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609585" rtl="0" eaLnBrk="0" fontAlgn="base" latinLnBrk="0" hangingPunct="0">
                <a:lnSpc>
                  <a:spcPct val="95000"/>
                </a:lnSpc>
                <a:spcBef>
                  <a:spcPts val="0"/>
                </a:spcBef>
                <a:spcAft>
                  <a:spcPct val="0"/>
                </a:spcAft>
                <a:buClrTx/>
                <a:buSzTx/>
                <a:buFontTx/>
                <a:buNone/>
                <a:tabLst>
                  <a:tab pos="457178" algn="l"/>
                </a:tabLst>
                <a:defRPr/>
              </a:pPr>
              <a:r>
                <a:rPr kumimoji="0" lang="sv-S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grade ≥2 (symptomatic):</a:t>
              </a:r>
            </a:p>
            <a:p>
              <a:pPr marL="114300" marR="0" lvl="0" indent="-114300" algn="l" defTabSz="609585" rtl="0" eaLnBrk="0" fontAlgn="base" latinLnBrk="0" hangingPunct="0">
                <a:lnSpc>
                  <a:spcPct val="95000"/>
                </a:lnSpc>
                <a:spcBef>
                  <a:spcPts val="0"/>
                </a:spcBef>
                <a:spcAft>
                  <a:spcPct val="0"/>
                </a:spcAft>
                <a:buClrTx/>
                <a:buSzTx/>
                <a:buFont typeface="Wingdings" pitchFamily="2" charset="2"/>
                <a:buChar char="§"/>
                <a:tabLst>
                  <a:tab pos="457178"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Promptly initiate systemic corticosteroid treatment (≥1 mg/kg prednisolone or equivalent) for ≥14 days followed by taper for ≥4 wk</a:t>
              </a:r>
            </a:p>
          </p:txBody>
        </p:sp>
      </p:grpSp>
      <p:grpSp>
        <p:nvGrpSpPr>
          <p:cNvPr id="12" name="Group 11">
            <a:extLst>
              <a:ext uri="{FF2B5EF4-FFF2-40B4-BE49-F238E27FC236}">
                <a16:creationId xmlns:a16="http://schemas.microsoft.com/office/drawing/2014/main" id="{6266CDC7-917E-63E1-C634-A64F1E4A6EC5}"/>
              </a:ext>
            </a:extLst>
          </p:cNvPr>
          <p:cNvGrpSpPr/>
          <p:nvPr/>
        </p:nvGrpSpPr>
        <p:grpSpPr>
          <a:xfrm>
            <a:off x="4542543" y="3783060"/>
            <a:ext cx="1968516" cy="2071125"/>
            <a:chOff x="4284740" y="4265938"/>
            <a:chExt cx="1968516" cy="2071125"/>
          </a:xfrm>
        </p:grpSpPr>
        <p:sp>
          <p:nvSpPr>
            <p:cNvPr id="45" name="Rectangle: Rounded Corners 19">
              <a:extLst>
                <a:ext uri="{FF2B5EF4-FFF2-40B4-BE49-F238E27FC236}">
                  <a16:creationId xmlns:a16="http://schemas.microsoft.com/office/drawing/2014/main" id="{C380FFF7-A1F5-5933-56F3-41F4ED8AB5F4}"/>
                </a:ext>
              </a:extLst>
            </p:cNvPr>
            <p:cNvSpPr/>
            <p:nvPr/>
          </p:nvSpPr>
          <p:spPr>
            <a:xfrm rot="10800000">
              <a:off x="4290510" y="4327493"/>
              <a:ext cx="1956975" cy="2009570"/>
            </a:xfrm>
            <a:prstGeom prst="roundRect">
              <a:avLst>
                <a:gd name="adj" fmla="val 0"/>
              </a:avLst>
            </a:prstGeom>
            <a:solidFill>
              <a:schemeClr val="tx1"/>
            </a:solidFill>
            <a:ln w="28575" cap="flat" cmpd="sng" algn="ctr">
              <a:solidFill>
                <a:schemeClr val="accent4"/>
              </a:solidFill>
              <a:prstDash val="solid"/>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3F4444"/>
                </a:solidFill>
                <a:effectLst/>
                <a:uLnTx/>
                <a:uFillTx/>
                <a:latin typeface="Calibri" panose="020F0502020204030204" pitchFamily="34" charset="0"/>
                <a:ea typeface="+mn-ea"/>
                <a:cs typeface="Calibri" panose="020F0502020204030204" pitchFamily="34" charset="0"/>
              </a:endParaRPr>
            </a:p>
          </p:txBody>
        </p:sp>
        <p:sp>
          <p:nvSpPr>
            <p:cNvPr id="47" name="Rectangle 46">
              <a:extLst>
                <a:ext uri="{FF2B5EF4-FFF2-40B4-BE49-F238E27FC236}">
                  <a16:creationId xmlns:a16="http://schemas.microsoft.com/office/drawing/2014/main" id="{47ECD593-A720-237E-14DC-01E813F932AD}"/>
                </a:ext>
              </a:extLst>
            </p:cNvPr>
            <p:cNvSpPr/>
            <p:nvPr/>
          </p:nvSpPr>
          <p:spPr>
            <a:xfrm>
              <a:off x="4284740" y="4265938"/>
              <a:ext cx="1968516" cy="646331"/>
            </a:xfrm>
            <a:prstGeom prst="rect">
              <a:avLst/>
            </a:prstGeom>
            <a:solidFill>
              <a:schemeClr val="accent4"/>
            </a:solidFill>
          </p:spPr>
          <p:txBody>
            <a:bodyPr wrap="square"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b="1" i="0" u="none" strike="noStrike" kern="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Resume Therapy</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b="1" i="0" u="none" strike="noStrike" kern="0" cap="none" spc="-2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(Grade 1 Only)</a:t>
              </a:r>
            </a:p>
          </p:txBody>
        </p:sp>
        <p:sp>
          <p:nvSpPr>
            <p:cNvPr id="48" name="TextBox 47">
              <a:extLst>
                <a:ext uri="{FF2B5EF4-FFF2-40B4-BE49-F238E27FC236}">
                  <a16:creationId xmlns:a16="http://schemas.microsoft.com/office/drawing/2014/main" id="{4E87B3D8-224B-1910-7251-30116D0CB462}"/>
                </a:ext>
              </a:extLst>
            </p:cNvPr>
            <p:cNvSpPr txBox="1"/>
            <p:nvPr/>
          </p:nvSpPr>
          <p:spPr>
            <a:xfrm>
              <a:off x="4421968" y="4890661"/>
              <a:ext cx="1733475" cy="1390124"/>
            </a:xfrm>
            <a:prstGeom prst="rect">
              <a:avLst/>
            </a:prstGeom>
            <a:noFill/>
          </p:spPr>
          <p:txBody>
            <a:bodyPr wrap="square" numCol="1" rtlCol="0">
              <a:noAutofit/>
            </a:bodyPr>
            <a:lstStyle/>
            <a:p>
              <a:pPr marL="0" marR="0" lvl="0" indent="0" algn="l" defTabSz="609585" rtl="0" eaLnBrk="0" fontAlgn="base" latinLnBrk="0" hangingPunct="0">
                <a:lnSpc>
                  <a:spcPct val="100000"/>
                </a:lnSpc>
                <a:spcBef>
                  <a:spcPts val="0"/>
                </a:spcBef>
                <a:spcAft>
                  <a:spcPct val="0"/>
                </a:spcAft>
                <a:buClrTx/>
                <a:buSzTx/>
                <a:buFontTx/>
                <a:buNone/>
                <a:tabLst>
                  <a:tab pos="457178" algn="l"/>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resolved in ≤28 days from onset: </a:t>
              </a: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tab pos="457178"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Maintain dose</a:t>
              </a:r>
            </a:p>
            <a:p>
              <a:pPr marL="0" marR="0" lvl="0" indent="0" algn="l" defTabSz="609585" rtl="0" eaLnBrk="0" fontAlgn="base" latinLnBrk="0" hangingPunct="0">
                <a:lnSpc>
                  <a:spcPct val="100000"/>
                </a:lnSpc>
                <a:spcBef>
                  <a:spcPts val="0"/>
                </a:spcBef>
                <a:spcAft>
                  <a:spcPct val="0"/>
                </a:spcAft>
                <a:buClrTx/>
                <a:buSzTx/>
                <a:buFontTx/>
                <a:buNone/>
                <a:tabLst>
                  <a:tab pos="457178" algn="l"/>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resolved &gt;28 days from onset: </a:t>
              </a: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tab pos="457178"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Reduce dose 1 level </a:t>
              </a:r>
            </a:p>
          </p:txBody>
        </p:sp>
      </p:grpSp>
      <p:sp>
        <p:nvSpPr>
          <p:cNvPr id="50" name="Text Box 15">
            <a:extLst>
              <a:ext uri="{FF2B5EF4-FFF2-40B4-BE49-F238E27FC236}">
                <a16:creationId xmlns:a16="http://schemas.microsoft.com/office/drawing/2014/main" id="{89598B4E-A2EF-B430-4885-673FC9864448}"/>
              </a:ext>
            </a:extLst>
          </p:cNvPr>
          <p:cNvSpPr txBox="1">
            <a:spLocks noChangeArrowheads="1"/>
          </p:cNvSpPr>
          <p:nvPr/>
        </p:nvSpPr>
        <p:spPr bwMode="auto">
          <a:xfrm>
            <a:off x="438150" y="6359874"/>
            <a:ext cx="9088601"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Trastuzumab deruxtecan PI. Swain. Cancer Treat Rev. 2022;106:102378.</a:t>
            </a:r>
          </a:p>
        </p:txBody>
      </p:sp>
      <p:grpSp>
        <p:nvGrpSpPr>
          <p:cNvPr id="5" name="Group 4">
            <a:extLst>
              <a:ext uri="{FF2B5EF4-FFF2-40B4-BE49-F238E27FC236}">
                <a16:creationId xmlns:a16="http://schemas.microsoft.com/office/drawing/2014/main" id="{70AC4912-9FD1-B40A-07D3-60B9A6A66AC4}"/>
              </a:ext>
            </a:extLst>
          </p:cNvPr>
          <p:cNvGrpSpPr/>
          <p:nvPr/>
        </p:nvGrpSpPr>
        <p:grpSpPr>
          <a:xfrm>
            <a:off x="9062602" y="884458"/>
            <a:ext cx="2297546" cy="2202299"/>
            <a:chOff x="8770502" y="1225952"/>
            <a:chExt cx="2297546" cy="2202299"/>
          </a:xfrm>
        </p:grpSpPr>
        <p:sp>
          <p:nvSpPr>
            <p:cNvPr id="14" name="Rectangle: Rounded Corners 19">
              <a:extLst>
                <a:ext uri="{FF2B5EF4-FFF2-40B4-BE49-F238E27FC236}">
                  <a16:creationId xmlns:a16="http://schemas.microsoft.com/office/drawing/2014/main" id="{07A9164E-2474-CCB8-89DA-5E3FD6A612D2}"/>
                </a:ext>
              </a:extLst>
            </p:cNvPr>
            <p:cNvSpPr/>
            <p:nvPr/>
          </p:nvSpPr>
          <p:spPr>
            <a:xfrm rot="10800000">
              <a:off x="8776149" y="1225952"/>
              <a:ext cx="2291899" cy="2202299"/>
            </a:xfrm>
            <a:prstGeom prst="roundRect">
              <a:avLst>
                <a:gd name="adj" fmla="val 0"/>
              </a:avLst>
            </a:prstGeom>
            <a:solidFill>
              <a:schemeClr val="tx1"/>
            </a:solidFill>
            <a:ln w="28575" cap="flat" cmpd="sng" algn="ctr">
              <a:solidFill>
                <a:schemeClr val="accent3"/>
              </a:solidFill>
              <a:prstDash val="solid"/>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3F4444"/>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2BA4D146-C3F2-853C-2AD6-4302764593DA}"/>
                </a:ext>
              </a:extLst>
            </p:cNvPr>
            <p:cNvSpPr txBox="1"/>
            <p:nvPr/>
          </p:nvSpPr>
          <p:spPr>
            <a:xfrm>
              <a:off x="8873383" y="1588939"/>
              <a:ext cx="2108442" cy="1815882"/>
            </a:xfrm>
            <a:prstGeom prst="rect">
              <a:avLst/>
            </a:prstGeom>
            <a:noFill/>
            <a:ln>
              <a:noFill/>
            </a:ln>
          </p:spPr>
          <p:txBody>
            <a:bodyPr wrap="square" numCol="1" rtlCol="0">
              <a:spAutoFit/>
            </a:bodyPr>
            <a:lstStyle/>
            <a:p>
              <a:pPr marL="0" marR="0" lvl="0" indent="0" algn="l" defTabSz="609585" rtl="0" eaLnBrk="0" fontAlgn="base" latinLnBrk="0" hangingPunct="0">
                <a:lnSpc>
                  <a:spcPct val="100000"/>
                </a:lnSpc>
                <a:spcBef>
                  <a:spcPts val="0"/>
                </a:spcBef>
                <a:spcAft>
                  <a:spcPct val="0"/>
                </a:spcAft>
                <a:buClrTx/>
                <a:buSzTx/>
                <a:buFontTx/>
                <a:buNone/>
                <a:tabLst>
                  <a:tab pos="457178" algn="l"/>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grade 1 (asymptomatic):</a:t>
              </a: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tab pos="457178"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Hold until resolved to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grade 0</a:t>
              </a:r>
            </a:p>
            <a:p>
              <a:pPr marL="0" marR="0" lvl="0" indent="0" algn="l" defTabSz="609585" rtl="0" eaLnBrk="0" fontAlgn="base" latinLnBrk="0" hangingPunct="0">
                <a:lnSpc>
                  <a:spcPct val="100000"/>
                </a:lnSpc>
                <a:spcBef>
                  <a:spcPts val="0"/>
                </a:spcBef>
                <a:spcAft>
                  <a:spcPct val="0"/>
                </a:spcAft>
                <a:buClrTx/>
                <a:buSzTx/>
                <a:buFontTx/>
                <a:buNone/>
                <a:tabLst>
                  <a:tab pos="457178" algn="l"/>
                </a:tabLst>
                <a:defRPr/>
              </a:pPr>
              <a:endParaRPr kumimoji="0" lang="sv-S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609585" rtl="0" eaLnBrk="0" fontAlgn="base" latinLnBrk="0" hangingPunct="0">
                <a:lnSpc>
                  <a:spcPct val="100000"/>
                </a:lnSpc>
                <a:spcBef>
                  <a:spcPts val="0"/>
                </a:spcBef>
                <a:spcAft>
                  <a:spcPct val="0"/>
                </a:spcAft>
                <a:buClrTx/>
                <a:buSzTx/>
                <a:buFontTx/>
                <a:buNone/>
                <a:tabLst>
                  <a:tab pos="457178" algn="l"/>
                </a:tabLst>
                <a:defRPr/>
              </a:pPr>
              <a:r>
                <a:rPr kumimoji="0" lang="sv-S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grades 2-4 (symptomatic):</a:t>
              </a: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tab pos="457178"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Permanently discontinue</a:t>
              </a:r>
            </a:p>
          </p:txBody>
        </p:sp>
        <p:sp>
          <p:nvSpPr>
            <p:cNvPr id="35" name="Rectangle 34">
              <a:extLst>
                <a:ext uri="{FF2B5EF4-FFF2-40B4-BE49-F238E27FC236}">
                  <a16:creationId xmlns:a16="http://schemas.microsoft.com/office/drawing/2014/main" id="{29656BC1-3A51-780A-5DB8-3425F4FA36E3}"/>
                </a:ext>
              </a:extLst>
            </p:cNvPr>
            <p:cNvSpPr/>
            <p:nvPr/>
          </p:nvSpPr>
          <p:spPr>
            <a:xfrm>
              <a:off x="8770502" y="1227422"/>
              <a:ext cx="2291899" cy="369332"/>
            </a:xfrm>
            <a:prstGeom prst="rect">
              <a:avLst/>
            </a:prstGeom>
            <a:solidFill>
              <a:schemeClr val="accent3"/>
            </a:solidFill>
            <a:ln>
              <a:noFill/>
            </a:ln>
          </p:spPr>
          <p:txBody>
            <a:bodyPr wrap="square">
              <a:spAutoFit/>
            </a:bodyPr>
            <a:lstStyle/>
            <a:p>
              <a:pPr marL="0" marR="0" lvl="0" indent="0" algn="ctr" defTabSz="456075"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alibri" panose="020F0502020204030204" pitchFamily="34" charset="0"/>
                  <a:ea typeface="Arial" charset="0"/>
                  <a:cs typeface="Calibri" panose="020F0502020204030204" pitchFamily="34" charset="0"/>
                </a:rPr>
                <a:t>Dose Interruptions</a:t>
              </a:r>
              <a:endParaRPr kumimoji="0" lang="en-US" b="1" i="0" u="none" strike="noStrike" kern="1200" cap="none" spc="0" normalizeH="0" baseline="30000" noProof="0" dirty="0">
                <a:ln>
                  <a:noFill/>
                </a:ln>
                <a:solidFill>
                  <a:srgbClr val="FFFFFF"/>
                </a:solidFill>
                <a:effectLst/>
                <a:uLnTx/>
                <a:uFillTx/>
                <a:latin typeface="Calibri" panose="020F0502020204030204" pitchFamily="34" charset="0"/>
                <a:ea typeface="Arial" charset="0"/>
                <a:cs typeface="Calibri" panose="020F0502020204030204" pitchFamily="34" charset="0"/>
              </a:endParaRPr>
            </a:p>
          </p:txBody>
        </p:sp>
      </p:grpSp>
      <p:sp>
        <p:nvSpPr>
          <p:cNvPr id="16" name="Rectangle: Rounded Corners 44">
            <a:extLst>
              <a:ext uri="{FF2B5EF4-FFF2-40B4-BE49-F238E27FC236}">
                <a16:creationId xmlns:a16="http://schemas.microsoft.com/office/drawing/2014/main" id="{16DA0CB3-C3F5-7B70-9BF7-F686BFF460B7}"/>
              </a:ext>
            </a:extLst>
          </p:cNvPr>
          <p:cNvSpPr/>
          <p:nvPr/>
        </p:nvSpPr>
        <p:spPr>
          <a:xfrm>
            <a:off x="3092451" y="4261292"/>
            <a:ext cx="806833" cy="451791"/>
          </a:xfrm>
          <a:prstGeom prst="roundRect">
            <a:avLst>
              <a:gd name="adj" fmla="val 0"/>
            </a:avLst>
          </a:prstGeom>
          <a:solidFill>
            <a:schemeClr val="accent2">
              <a:lumMod val="20000"/>
              <a:lumOff val="80000"/>
            </a:schemeClr>
          </a:solidFill>
          <a:ln w="12700" cap="flat" cmpd="sng" algn="ctr">
            <a:noFill/>
            <a:prstDash val="solid"/>
          </a:ln>
          <a:effectLst/>
        </p:spPr>
        <p:txBody>
          <a:bodyPr lIns="18288" tIns="18288" rIns="18288" bIns="18288" rtlCol="0" anchor="ctr"/>
          <a:lstStyle/>
          <a:p>
            <a:pPr marL="0" marR="0" lvl="0" indent="0" algn="ctr" defTabSz="609585"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6.4 mg/kg </a:t>
            </a:r>
          </a:p>
        </p:txBody>
      </p:sp>
      <p:sp>
        <p:nvSpPr>
          <p:cNvPr id="17" name="Rectangle: Rounded Corners 44">
            <a:extLst>
              <a:ext uri="{FF2B5EF4-FFF2-40B4-BE49-F238E27FC236}">
                <a16:creationId xmlns:a16="http://schemas.microsoft.com/office/drawing/2014/main" id="{791ED5AD-B894-8DDB-4AED-D5971DD53F2B}"/>
              </a:ext>
            </a:extLst>
          </p:cNvPr>
          <p:cNvSpPr/>
          <p:nvPr/>
        </p:nvSpPr>
        <p:spPr>
          <a:xfrm>
            <a:off x="3092452" y="4794412"/>
            <a:ext cx="806832" cy="451791"/>
          </a:xfrm>
          <a:prstGeom prst="roundRect">
            <a:avLst>
              <a:gd name="adj" fmla="val 0"/>
            </a:avLst>
          </a:prstGeom>
          <a:solidFill>
            <a:schemeClr val="accent2">
              <a:lumMod val="20000"/>
              <a:lumOff val="80000"/>
            </a:schemeClr>
          </a:solidFill>
          <a:ln w="12700" cap="flat" cmpd="sng" algn="ctr">
            <a:noFill/>
            <a:prstDash val="solid"/>
          </a:ln>
          <a:effectLst/>
        </p:spPr>
        <p:txBody>
          <a:bodyPr lIns="18288" tIns="18288" rIns="18288" bIns="18288" rtlCol="0" anchor="ctr"/>
          <a:lstStyle/>
          <a:p>
            <a:pPr marL="0" marR="0" lvl="0" indent="0" algn="ctr" defTabSz="609585"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5.4 mg/kg</a:t>
            </a:r>
          </a:p>
        </p:txBody>
      </p:sp>
      <p:sp>
        <p:nvSpPr>
          <p:cNvPr id="18" name="Rectangle: Rounded Corners 44">
            <a:extLst>
              <a:ext uri="{FF2B5EF4-FFF2-40B4-BE49-F238E27FC236}">
                <a16:creationId xmlns:a16="http://schemas.microsoft.com/office/drawing/2014/main" id="{799B7D8D-14D9-FEB6-2450-BA520F051E08}"/>
              </a:ext>
            </a:extLst>
          </p:cNvPr>
          <p:cNvSpPr/>
          <p:nvPr/>
        </p:nvSpPr>
        <p:spPr>
          <a:xfrm>
            <a:off x="3092451" y="5327532"/>
            <a:ext cx="768275" cy="451791"/>
          </a:xfrm>
          <a:prstGeom prst="roundRect">
            <a:avLst>
              <a:gd name="adj" fmla="val 0"/>
            </a:avLst>
          </a:prstGeom>
          <a:solidFill>
            <a:schemeClr val="accent2">
              <a:lumMod val="20000"/>
              <a:lumOff val="80000"/>
            </a:schemeClr>
          </a:solidFill>
          <a:ln w="12700" cap="flat" cmpd="sng" algn="ctr">
            <a:noFill/>
            <a:prstDash val="solid"/>
          </a:ln>
          <a:effectLst/>
        </p:spPr>
        <p:txBody>
          <a:bodyPr lIns="18288" tIns="18288" rIns="18288" bIns="18288" rtlCol="0" anchor="ctr"/>
          <a:lstStyle/>
          <a:p>
            <a:pPr marL="0" marR="0" lvl="0" indent="0" algn="ctr" defTabSz="609585"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4.4 mg/kg</a:t>
            </a:r>
          </a:p>
        </p:txBody>
      </p:sp>
      <p:sp>
        <p:nvSpPr>
          <p:cNvPr id="19" name="TextBox 18">
            <a:extLst>
              <a:ext uri="{FF2B5EF4-FFF2-40B4-BE49-F238E27FC236}">
                <a16:creationId xmlns:a16="http://schemas.microsoft.com/office/drawing/2014/main" id="{2053EBD2-78EB-0A9E-23A0-7F43F56B6A98}"/>
              </a:ext>
            </a:extLst>
          </p:cNvPr>
          <p:cNvSpPr txBox="1"/>
          <p:nvPr/>
        </p:nvSpPr>
        <p:spPr bwMode="auto">
          <a:xfrm>
            <a:off x="1775643" y="3757736"/>
            <a:ext cx="1552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BC, NSCLC, IHC 3+ Solid Tumors*</a:t>
            </a:r>
          </a:p>
        </p:txBody>
      </p:sp>
      <p:sp>
        <p:nvSpPr>
          <p:cNvPr id="20" name="TextBox 19">
            <a:extLst>
              <a:ext uri="{FF2B5EF4-FFF2-40B4-BE49-F238E27FC236}">
                <a16:creationId xmlns:a16="http://schemas.microsoft.com/office/drawing/2014/main" id="{98FEEDE9-A903-F08D-A988-400B10CFD045}"/>
              </a:ext>
            </a:extLst>
          </p:cNvPr>
          <p:cNvSpPr txBox="1"/>
          <p:nvPr/>
        </p:nvSpPr>
        <p:spPr bwMode="auto">
          <a:xfrm>
            <a:off x="3136116" y="3967527"/>
            <a:ext cx="7036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Gastric</a:t>
            </a:r>
          </a:p>
        </p:txBody>
      </p:sp>
      <p:sp>
        <p:nvSpPr>
          <p:cNvPr id="21" name="TextBox 20">
            <a:extLst>
              <a:ext uri="{FF2B5EF4-FFF2-40B4-BE49-F238E27FC236}">
                <a16:creationId xmlns:a16="http://schemas.microsoft.com/office/drawing/2014/main" id="{18A0B358-D2AF-B0C1-40DA-A4A945B35A6D}"/>
              </a:ext>
            </a:extLst>
          </p:cNvPr>
          <p:cNvSpPr txBox="1"/>
          <p:nvPr/>
        </p:nvSpPr>
        <p:spPr bwMode="auto">
          <a:xfrm>
            <a:off x="4474879" y="5867011"/>
            <a:ext cx="58665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chemeClr val="accent3"/>
                </a:solidFill>
                <a:effectLst/>
                <a:uLnTx/>
                <a:uFillTx/>
                <a:latin typeface="Calibri" panose="020F0502020204030204" pitchFamily="34" charset="0"/>
                <a:ea typeface="+mn-ea"/>
                <a:cs typeface="Arial" panose="020B0604020202020204" pitchFamily="34" charset="0"/>
              </a:rPr>
              <a:t>Do not re-escalate T-DXd dose after dose reduction is made!</a:t>
            </a:r>
          </a:p>
        </p:txBody>
      </p:sp>
      <p:sp>
        <p:nvSpPr>
          <p:cNvPr id="22" name="Rectangle 21">
            <a:extLst>
              <a:ext uri="{FF2B5EF4-FFF2-40B4-BE49-F238E27FC236}">
                <a16:creationId xmlns:a16="http://schemas.microsoft.com/office/drawing/2014/main" id="{70FAC5E7-9DB0-5B76-29BA-25666AEC4024}"/>
              </a:ext>
            </a:extLst>
          </p:cNvPr>
          <p:cNvSpPr/>
          <p:nvPr/>
        </p:nvSpPr>
        <p:spPr>
          <a:xfrm>
            <a:off x="603828" y="1210696"/>
            <a:ext cx="3481028" cy="2040756"/>
          </a:xfrm>
          <a:prstGeom prst="rect">
            <a:avLst/>
          </a:prstGeom>
        </p:spPr>
        <p:txBody>
          <a:bodyPr wrap="square" numCol="2">
            <a:noAutofit/>
          </a:bodyPr>
          <a:lstStyle/>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Counsel to immediately report cough, dyspnea, fever, and/or new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 worsening respiratory symptoms</a:t>
            </a: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Monitor for signs/</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symptoms of ILD</a:t>
            </a: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Promptly investigate evidence of ILD</a:t>
            </a: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Evaluate suspected ILD by radiographic imaging and assess as follows</a:t>
            </a: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Consider earlier scans to assess response and monitor for ILD</a:t>
            </a:r>
          </a:p>
        </p:txBody>
      </p:sp>
      <p:sp>
        <p:nvSpPr>
          <p:cNvPr id="23" name="Rectangle 22">
            <a:extLst>
              <a:ext uri="{FF2B5EF4-FFF2-40B4-BE49-F238E27FC236}">
                <a16:creationId xmlns:a16="http://schemas.microsoft.com/office/drawing/2014/main" id="{BFB4BD13-555A-8BD3-D837-3CA5FDFCD4E1}"/>
              </a:ext>
            </a:extLst>
          </p:cNvPr>
          <p:cNvSpPr/>
          <p:nvPr/>
        </p:nvSpPr>
        <p:spPr>
          <a:xfrm>
            <a:off x="4548189" y="1197704"/>
            <a:ext cx="4321164" cy="2459222"/>
          </a:xfrm>
          <a:prstGeom prst="rect">
            <a:avLst/>
          </a:prstGeom>
        </p:spPr>
        <p:txBody>
          <a:bodyPr wrap="square" numCol="2">
            <a:noAutofit/>
          </a:bodyPr>
          <a:lstStyle/>
          <a:p>
            <a:pPr marL="0" marR="0" lvl="0" indent="0" algn="l" defTabSz="609585" rtl="0" eaLnBrk="0" fontAlgn="base" latinLnBrk="0" hangingPunct="0">
              <a:lnSpc>
                <a:spcPct val="100000"/>
              </a:lnSpc>
              <a:spcBef>
                <a:spcPts val="0"/>
              </a:spcBef>
              <a:spcAft>
                <a:spcPct val="0"/>
              </a:spcAft>
              <a:buClrTx/>
              <a:buSzTx/>
              <a:buFontTx/>
              <a:buNone/>
              <a:tabLst>
                <a:tab pos="457178" algn="l"/>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Assessments include:</a:t>
            </a: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tab pos="457178"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High-resolution CT </a:t>
            </a: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tab pos="457178"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Pulmonologist consult;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indicated, ID consult</a:t>
            </a: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tab pos="457178"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Blood culture, CBC, other blood tests as needed</a:t>
            </a: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tab pos="457178"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Consider bronchoscopy and BAL if indicated/feasible</a:t>
            </a: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tab pos="457178"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PFTs and pulse oximetry</a:t>
            </a:r>
          </a:p>
          <a:p>
            <a:pPr marL="0" marR="0" lvl="0" indent="0" algn="l" defTabSz="609585" rtl="0" eaLnBrk="0" fontAlgn="base" latinLnBrk="0" hangingPunct="0">
              <a:lnSpc>
                <a:spcPct val="100000"/>
              </a:lnSpc>
              <a:spcBef>
                <a:spcPts val="0"/>
              </a:spcBef>
              <a:spcAft>
                <a:spcPct val="0"/>
              </a:spcAft>
              <a:buClrTx/>
              <a:buSzTx/>
              <a:buFontTx/>
              <a:buNone/>
              <a:tabLst>
                <a:tab pos="457178" algn="l"/>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tab pos="457178"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Arterial blood gases,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indicated </a:t>
            </a: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tab pos="457178"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 soon as ILD suspected, collect 1 blood sample for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PK assessment, if feasible </a:t>
            </a: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tab pos="457178"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Rule out other causes of ILD (eg, progression, PCP infection, other drugs, RT)</a:t>
            </a:r>
          </a:p>
          <a:p>
            <a:pPr marL="114300" marR="0" lvl="0" indent="-114300" algn="l" defTabSz="609585" rtl="0" eaLnBrk="0" fontAlgn="base" latinLnBrk="0" hangingPunct="0">
              <a:lnSpc>
                <a:spcPct val="100000"/>
              </a:lnSpc>
              <a:spcBef>
                <a:spcPts val="0"/>
              </a:spcBef>
              <a:spcAft>
                <a:spcPct val="0"/>
              </a:spcAft>
              <a:buClrTx/>
              <a:buSzTx/>
              <a:buFont typeface="Wingdings" pitchFamily="2" charset="2"/>
              <a:buChar char="§"/>
              <a:tabLst>
                <a:tab pos="457178" algn="l"/>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All ILD events should be followed until resolution and after drug d/c</a:t>
            </a:r>
          </a:p>
        </p:txBody>
      </p:sp>
      <p:sp>
        <p:nvSpPr>
          <p:cNvPr id="10" name="TextBox 9">
            <a:extLst>
              <a:ext uri="{FF2B5EF4-FFF2-40B4-BE49-F238E27FC236}">
                <a16:creationId xmlns:a16="http://schemas.microsoft.com/office/drawing/2014/main" id="{C56C9D10-DC68-1B60-B4BF-A61739C267EA}"/>
              </a:ext>
            </a:extLst>
          </p:cNvPr>
          <p:cNvSpPr txBox="1"/>
          <p:nvPr/>
        </p:nvSpPr>
        <p:spPr bwMode="auto">
          <a:xfrm>
            <a:off x="5193818" y="6117954"/>
            <a:ext cx="4332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*Who have received prior tx and have no satisfactory alternative options. Indications approved under accelerated approval.</a:t>
            </a:r>
          </a:p>
        </p:txBody>
      </p:sp>
      <p:sp>
        <p:nvSpPr>
          <p:cNvPr id="25" name="Rectangle: Rounded Corners 16">
            <a:extLst>
              <a:ext uri="{FF2B5EF4-FFF2-40B4-BE49-F238E27FC236}">
                <a16:creationId xmlns:a16="http://schemas.microsoft.com/office/drawing/2014/main" id="{C73E23E7-352F-537D-3819-9DB040CE2B75}"/>
              </a:ext>
            </a:extLst>
          </p:cNvPr>
          <p:cNvSpPr/>
          <p:nvPr/>
        </p:nvSpPr>
        <p:spPr>
          <a:xfrm rot="10800000">
            <a:off x="579707" y="3437181"/>
            <a:ext cx="3396870" cy="2946285"/>
          </a:xfrm>
          <a:prstGeom prst="roundRect">
            <a:avLst>
              <a:gd name="adj" fmla="val 0"/>
            </a:avLst>
          </a:prstGeom>
          <a:noFill/>
          <a:ln w="28575" cap="flat" cmpd="sng" algn="ctr">
            <a:solidFill>
              <a:schemeClr val="accent4"/>
            </a:solidFill>
            <a:prstDash val="solid"/>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3F4444"/>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01786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0E5688-49A6-498A-7929-185421642833}"/>
              </a:ext>
            </a:extLst>
          </p:cNvPr>
          <p:cNvSpPr>
            <a:spLocks noGrp="1"/>
          </p:cNvSpPr>
          <p:nvPr>
            <p:ph type="title"/>
          </p:nvPr>
        </p:nvSpPr>
        <p:spPr/>
        <p:txBody>
          <a:bodyPr/>
          <a:lstStyle/>
          <a:p>
            <a:r>
              <a:rPr lang="en-US" i="1" dirty="0">
                <a:solidFill>
                  <a:srgbClr val="455560"/>
                </a:solidFill>
              </a:rPr>
              <a:t>BRAF </a:t>
            </a:r>
            <a:r>
              <a:rPr lang="en-US" dirty="0">
                <a:solidFill>
                  <a:srgbClr val="455560"/>
                </a:solidFill>
              </a:rPr>
              <a:t>V600E–Mutated Therapy for Later Lines</a:t>
            </a:r>
            <a:endParaRPr lang="en-US" dirty="0"/>
          </a:p>
        </p:txBody>
      </p:sp>
    </p:spTree>
    <p:extLst>
      <p:ext uri="{BB962C8B-B14F-4D97-AF65-F5344CB8AC3E}">
        <p14:creationId xmlns:p14="http://schemas.microsoft.com/office/powerpoint/2010/main" val="42793558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110A220-92F4-4770-96E4-EE8D0CE02C3E}"/>
              </a:ext>
            </a:extLst>
          </p:cNvPr>
          <p:cNvSpPr>
            <a:spLocks noGrp="1" noChangeArrowheads="1"/>
          </p:cNvSpPr>
          <p:nvPr>
            <p:ph type="title"/>
          </p:nvPr>
        </p:nvSpPr>
        <p:spPr/>
        <p:txBody>
          <a:bodyPr/>
          <a:lstStyle/>
          <a:p>
            <a:r>
              <a:rPr lang="en-US" altLang="en-US" dirty="0"/>
              <a:t>BEACON CRC: </a:t>
            </a:r>
            <a:r>
              <a:rPr lang="en-US" altLang="en-US" dirty="0" err="1"/>
              <a:t>Encorafenib</a:t>
            </a:r>
            <a:r>
              <a:rPr lang="en-US" altLang="en-US" dirty="0"/>
              <a:t> + Cetuximab ± </a:t>
            </a:r>
            <a:r>
              <a:rPr lang="en-US" altLang="en-US" dirty="0" err="1"/>
              <a:t>Binimetinib</a:t>
            </a:r>
            <a:r>
              <a:rPr lang="en-US" altLang="en-US" dirty="0"/>
              <a:t> for </a:t>
            </a:r>
            <a:r>
              <a:rPr lang="en-US" altLang="en-US" i="1" dirty="0"/>
              <a:t>BRAF</a:t>
            </a:r>
            <a:r>
              <a:rPr lang="en-US" altLang="en-US" dirty="0"/>
              <a:t> V600E–Mutant mCRC</a:t>
            </a:r>
          </a:p>
        </p:txBody>
      </p:sp>
      <p:sp>
        <p:nvSpPr>
          <p:cNvPr id="14" name="Content Placeholder 13">
            <a:extLst>
              <a:ext uri="{FF2B5EF4-FFF2-40B4-BE49-F238E27FC236}">
                <a16:creationId xmlns:a16="http://schemas.microsoft.com/office/drawing/2014/main" id="{AB844F41-AB73-49DB-83C8-1A0B02112A27}"/>
              </a:ext>
            </a:extLst>
          </p:cNvPr>
          <p:cNvSpPr>
            <a:spLocks noGrp="1"/>
          </p:cNvSpPr>
          <p:nvPr>
            <p:ph idx="1"/>
          </p:nvPr>
        </p:nvSpPr>
        <p:spPr/>
        <p:txBody>
          <a:bodyPr/>
          <a:lstStyle/>
          <a:p>
            <a:pPr>
              <a:spcAft>
                <a:spcPts val="500"/>
              </a:spcAft>
            </a:pPr>
            <a:r>
              <a:rPr lang="en-US" sz="2200"/>
              <a:t>Multicenter, open-label, 3-arm, randomized phase III trial</a:t>
            </a:r>
          </a:p>
        </p:txBody>
      </p:sp>
      <p:sp>
        <p:nvSpPr>
          <p:cNvPr id="20484" name="Text Box 23">
            <a:extLst>
              <a:ext uri="{FF2B5EF4-FFF2-40B4-BE49-F238E27FC236}">
                <a16:creationId xmlns:a16="http://schemas.microsoft.com/office/drawing/2014/main" id="{64FE162B-3EC3-45F7-BE70-11BF0B9D4D72}"/>
              </a:ext>
            </a:extLst>
          </p:cNvPr>
          <p:cNvSpPr txBox="1">
            <a:spLocks noChangeArrowheads="1"/>
          </p:cNvSpPr>
          <p:nvPr/>
        </p:nvSpPr>
        <p:spPr bwMode="auto">
          <a:xfrm>
            <a:off x="242597" y="2508538"/>
            <a:ext cx="227605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Patients with </a:t>
            </a:r>
            <a:r>
              <a:rPr kumimoji="0" lang="en-GB" altLang="en-US" sz="18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BRAF </a:t>
            </a: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V600E+ mCRC with PD after 1-2 prior regimens (no prior RAF/MEK/EGFR inhibitors); </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no symptomatic brain mets</a:t>
            </a:r>
          </a:p>
        </p:txBody>
      </p:sp>
      <p:sp>
        <p:nvSpPr>
          <p:cNvPr id="2" name="Rectangle 24">
            <a:extLst>
              <a:ext uri="{FF2B5EF4-FFF2-40B4-BE49-F238E27FC236}">
                <a16:creationId xmlns:a16="http://schemas.microsoft.com/office/drawing/2014/main" id="{51AF4565-EC2F-431E-A6C1-EF15E2D4E45B}"/>
              </a:ext>
            </a:extLst>
          </p:cNvPr>
          <p:cNvSpPr>
            <a:spLocks noChangeArrowheads="1"/>
          </p:cNvSpPr>
          <p:nvPr/>
        </p:nvSpPr>
        <p:spPr bwMode="auto">
          <a:xfrm>
            <a:off x="6061759" y="1936761"/>
            <a:ext cx="4195371" cy="1188720"/>
          </a:xfrm>
          <a:prstGeom prst="rect">
            <a:avLst/>
          </a:prstGeom>
          <a:solidFill>
            <a:schemeClr val="accent1"/>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Binimetinib </a:t>
            </a: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45 mg BID </a:t>
            </a:r>
            <a:b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b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Encorafenib </a:t>
            </a: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300 mg QD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Cetuximab </a:t>
            </a: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400 mg/m</a:t>
            </a:r>
            <a:r>
              <a:rPr kumimoji="0" lang="en-US" sz="1800" b="0" i="0" u="none" strike="noStrike" kern="1200" cap="none" spc="0" normalizeH="0" baseline="30000" noProof="0">
                <a:ln>
                  <a:noFill/>
                </a:ln>
                <a:solidFill>
                  <a:srgbClr val="FFFFFF"/>
                </a:solidFill>
                <a:effectLst/>
                <a:uLnTx/>
                <a:uFillTx/>
                <a:latin typeface="Calibri" panose="020F0502020204030204" pitchFamily="34" charset="0"/>
                <a:ea typeface="+mn-ea"/>
                <a:cs typeface="Arial" charset="0"/>
              </a:rPr>
              <a:t>2</a:t>
            </a: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 → 250 mg/m</a:t>
            </a:r>
            <a:r>
              <a:rPr kumimoji="0" lang="en-US" sz="1800" b="0" i="0" u="none" strike="noStrike" kern="1200" cap="none" spc="0" normalizeH="0" baseline="30000" noProof="0">
                <a:ln>
                  <a:noFill/>
                </a:ln>
                <a:solidFill>
                  <a:srgbClr val="FFFFFF"/>
                </a:solidFill>
                <a:effectLst/>
                <a:uLnTx/>
                <a:uFillTx/>
                <a:latin typeface="Calibri" panose="020F0502020204030204" pitchFamily="34" charset="0"/>
                <a:ea typeface="+mn-ea"/>
                <a:cs typeface="Arial" charset="0"/>
              </a:rPr>
              <a:t>2</a:t>
            </a: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 QW</a:t>
            </a:r>
            <a:b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b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(n = 224)</a:t>
            </a:r>
          </a:p>
        </p:txBody>
      </p:sp>
      <p:sp>
        <p:nvSpPr>
          <p:cNvPr id="17413" name="Rectangle 25">
            <a:extLst>
              <a:ext uri="{FF2B5EF4-FFF2-40B4-BE49-F238E27FC236}">
                <a16:creationId xmlns:a16="http://schemas.microsoft.com/office/drawing/2014/main" id="{FD07461B-B65E-49D9-8F9A-419AF61467E9}"/>
              </a:ext>
            </a:extLst>
          </p:cNvPr>
          <p:cNvSpPr>
            <a:spLocks noChangeArrowheads="1"/>
          </p:cNvSpPr>
          <p:nvPr/>
        </p:nvSpPr>
        <p:spPr bwMode="auto">
          <a:xfrm>
            <a:off x="6061757" y="4223699"/>
            <a:ext cx="4195371" cy="1103312"/>
          </a:xfrm>
          <a:prstGeom prst="rect">
            <a:avLst/>
          </a:prstGeom>
          <a:solidFill>
            <a:schemeClr val="accent3"/>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i="0" u="sng" strike="noStrike" kern="1200" cap="none" spc="0" normalizeH="0" baseline="0" noProof="0">
                <a:ln>
                  <a:noFill/>
                </a:ln>
                <a:solidFill>
                  <a:srgbClr val="FFFFFF"/>
                </a:solidFill>
                <a:effectLst/>
                <a:uLnTx/>
                <a:uFillTx/>
                <a:latin typeface="Calibri" panose="020F0502020204030204" pitchFamily="34" charset="0"/>
                <a:ea typeface="+mn-ea"/>
                <a:cs typeface="Arial" charset="0"/>
              </a:rPr>
              <a:t>Investigator’s Choice </a:t>
            </a:r>
            <a:b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b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FOLFIRI/Cetuximab </a:t>
            </a:r>
            <a:r>
              <a:rPr kumimoji="0" lang="en-US" sz="1800"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or </a:t>
            </a:r>
            <a:b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b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Irinotecan/Cetuximab</a:t>
            </a:r>
            <a:b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b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(n = 221)</a:t>
            </a:r>
          </a:p>
        </p:txBody>
      </p:sp>
      <p:sp>
        <p:nvSpPr>
          <p:cNvPr id="3" name="Rectangle 28">
            <a:extLst>
              <a:ext uri="{FF2B5EF4-FFF2-40B4-BE49-F238E27FC236}">
                <a16:creationId xmlns:a16="http://schemas.microsoft.com/office/drawing/2014/main" id="{B1BF5E26-AA5D-4854-9D56-E590AB6C873E}"/>
              </a:ext>
            </a:extLst>
          </p:cNvPr>
          <p:cNvSpPr>
            <a:spLocks noChangeArrowheads="1"/>
          </p:cNvSpPr>
          <p:nvPr/>
        </p:nvSpPr>
        <p:spPr bwMode="auto">
          <a:xfrm>
            <a:off x="6061759" y="3211195"/>
            <a:ext cx="4195371" cy="914400"/>
          </a:xfrm>
          <a:prstGeom prst="rect">
            <a:avLst/>
          </a:prstGeom>
          <a:solidFill>
            <a:schemeClr val="accent4"/>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Encorafenib 300 mg QD</a:t>
            </a:r>
            <a:b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b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Cetuximab </a:t>
            </a: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400 mg/m</a:t>
            </a:r>
            <a:r>
              <a:rPr kumimoji="0" lang="en-US" sz="1800" b="0" i="0" u="none" strike="noStrike" kern="1200" cap="none" spc="0" normalizeH="0" baseline="30000" noProof="0">
                <a:ln>
                  <a:noFill/>
                </a:ln>
                <a:solidFill>
                  <a:srgbClr val="FFFFFF"/>
                </a:solidFill>
                <a:effectLst/>
                <a:uLnTx/>
                <a:uFillTx/>
                <a:latin typeface="Calibri" panose="020F0502020204030204" pitchFamily="34" charset="0"/>
                <a:ea typeface="+mn-ea"/>
                <a:cs typeface="Arial" charset="0"/>
              </a:rPr>
              <a:t>2</a:t>
            </a: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 → 250 mg/m</a:t>
            </a:r>
            <a:r>
              <a:rPr kumimoji="0" lang="en-US" sz="1800" b="0" i="0" u="none" strike="noStrike" kern="1200" cap="none" spc="0" normalizeH="0" baseline="30000" noProof="0">
                <a:ln>
                  <a:noFill/>
                </a:ln>
                <a:solidFill>
                  <a:srgbClr val="FFFFFF"/>
                </a:solidFill>
                <a:effectLst/>
                <a:uLnTx/>
                <a:uFillTx/>
                <a:latin typeface="Calibri" panose="020F0502020204030204" pitchFamily="34" charset="0"/>
                <a:ea typeface="+mn-ea"/>
                <a:cs typeface="Arial" charset="0"/>
              </a:rPr>
              <a:t>2</a:t>
            </a: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 QW</a:t>
            </a:r>
            <a:b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b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charset="0"/>
              </a:rPr>
              <a:t>(n = 220)</a:t>
            </a:r>
          </a:p>
        </p:txBody>
      </p:sp>
      <p:sp>
        <p:nvSpPr>
          <p:cNvPr id="20492" name="Text Box 31">
            <a:extLst>
              <a:ext uri="{FF2B5EF4-FFF2-40B4-BE49-F238E27FC236}">
                <a16:creationId xmlns:a16="http://schemas.microsoft.com/office/drawing/2014/main" id="{1426042B-85FB-4AE4-929B-9D51F198DF9D}"/>
              </a:ext>
            </a:extLst>
          </p:cNvPr>
          <p:cNvSpPr txBox="1">
            <a:spLocks noChangeArrowheads="1"/>
          </p:cNvSpPr>
          <p:nvPr/>
        </p:nvSpPr>
        <p:spPr bwMode="auto">
          <a:xfrm>
            <a:off x="10654271" y="3106422"/>
            <a:ext cx="1495272"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Patients followed for OS beyond progression</a:t>
            </a:r>
          </a:p>
        </p:txBody>
      </p:sp>
      <p:sp>
        <p:nvSpPr>
          <p:cNvPr id="17" name="Text Box 15">
            <a:extLst>
              <a:ext uri="{FF2B5EF4-FFF2-40B4-BE49-F238E27FC236}">
                <a16:creationId xmlns:a16="http://schemas.microsoft.com/office/drawing/2014/main" id="{1BB8B4A6-74D4-44D5-A95A-A8148D6A7638}"/>
              </a:ext>
            </a:extLst>
          </p:cNvPr>
          <p:cNvSpPr txBox="1">
            <a:spLocks noChangeArrowheads="1"/>
          </p:cNvSpPr>
          <p:nvPr/>
        </p:nvSpPr>
        <p:spPr bwMode="auto">
          <a:xfrm>
            <a:off x="401879" y="6367172"/>
            <a:ext cx="785336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Van </a:t>
            </a:r>
            <a:r>
              <a:rPr kumimoji="0" lang="en-US" altLang="en-US" sz="1200" b="0" i="0" u="none" strike="noStrike" kern="1200" cap="none" spc="-11" normalizeH="0" baseline="0" noProof="0" dirty="0" err="1">
                <a:ln>
                  <a:noFill/>
                </a:ln>
                <a:solidFill>
                  <a:srgbClr val="455560"/>
                </a:solidFill>
                <a:effectLst/>
                <a:uLnTx/>
                <a:uFillTx/>
                <a:latin typeface="Calibri" panose="020F0502020204030204" pitchFamily="34" charset="0"/>
                <a:ea typeface="+mn-ea"/>
                <a:cs typeface="Calibri" panose="020F0502020204030204" pitchFamily="34" charset="0"/>
              </a:rPr>
              <a:t>Cutsem</a:t>
            </a: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 JCO. 2019;10;37:1460. </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Kopetz. NEJM. 2019;381:1632. Tabernero. JCO. 2021;39:273. </a:t>
            </a:r>
            <a:r>
              <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NCT02928224.</a:t>
            </a:r>
          </a:p>
        </p:txBody>
      </p:sp>
      <p:sp>
        <p:nvSpPr>
          <p:cNvPr id="4" name="Right Brace 3">
            <a:extLst>
              <a:ext uri="{FF2B5EF4-FFF2-40B4-BE49-F238E27FC236}">
                <a16:creationId xmlns:a16="http://schemas.microsoft.com/office/drawing/2014/main" id="{0869F899-CE0A-4DB5-A0FD-5FD731883BEB}"/>
              </a:ext>
            </a:extLst>
          </p:cNvPr>
          <p:cNvSpPr/>
          <p:nvPr/>
        </p:nvSpPr>
        <p:spPr bwMode="auto">
          <a:xfrm>
            <a:off x="10288566" y="1936761"/>
            <a:ext cx="459471" cy="3371259"/>
          </a:xfrm>
          <a:prstGeom prst="rightBrace">
            <a:avLst>
              <a:gd name="adj1" fmla="val 8333"/>
              <a:gd name="adj2" fmla="val 53648"/>
            </a:avLst>
          </a:prstGeom>
          <a:noFill/>
          <a:ln w="28575" cap="flat" cmpd="sng" algn="ctr">
            <a:solidFill>
              <a:schemeClr val="bg1"/>
            </a:solidFill>
            <a:prstDash val="solid"/>
            <a:round/>
            <a:headEnd type="none" w="med" len="med"/>
            <a:tailEnd type="none" w="med" len="me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D32A9256-DBC3-4DAB-A195-4F8A237DDDC1}"/>
              </a:ext>
            </a:extLst>
          </p:cNvPr>
          <p:cNvSpPr txBox="1"/>
          <p:nvPr/>
        </p:nvSpPr>
        <p:spPr>
          <a:xfrm>
            <a:off x="3298250" y="2496238"/>
            <a:ext cx="1532367" cy="369346"/>
          </a:xfrm>
          <a:prstGeom prst="rect">
            <a:avLst/>
          </a:prstGeom>
          <a:noFill/>
        </p:spPr>
        <p:txBody>
          <a:bodyPr wrap="none" lIns="91452" tIns="45727" rIns="91452" bIns="45727"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Safety Lead-in</a:t>
            </a:r>
          </a:p>
        </p:txBody>
      </p:sp>
      <p:sp>
        <p:nvSpPr>
          <p:cNvPr id="20" name="TextBox 19">
            <a:extLst>
              <a:ext uri="{FF2B5EF4-FFF2-40B4-BE49-F238E27FC236}">
                <a16:creationId xmlns:a16="http://schemas.microsoft.com/office/drawing/2014/main" id="{437D6A59-8D66-403A-94D7-D03C50446FD1}"/>
              </a:ext>
            </a:extLst>
          </p:cNvPr>
          <p:cNvSpPr txBox="1"/>
          <p:nvPr/>
        </p:nvSpPr>
        <p:spPr>
          <a:xfrm>
            <a:off x="2793382" y="2865584"/>
            <a:ext cx="2542105" cy="1567541"/>
          </a:xfrm>
          <a:prstGeom prst="rect">
            <a:avLst/>
          </a:prstGeom>
          <a:solidFill>
            <a:schemeClr val="tx2"/>
          </a:solidFill>
          <a:ln>
            <a:noFill/>
          </a:ln>
          <a:effectLst/>
        </p:spPr>
        <p:txBody>
          <a:bodyPr wrap="square" lIns="91452" tIns="45727" rIns="91452" bIns="45727"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Binimetinib </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45 mg BID </a:t>
            </a:r>
            <a:b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b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Encorafenib </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300 mg QD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Cetuximab </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400 mg/m</a:t>
            </a:r>
            <a:r>
              <a:rPr kumimoji="0" lang="en-US" sz="1800" b="0" i="0" u="none" strike="noStrike" kern="1200" cap="none" spc="0" normalizeH="0" baseline="30000" noProof="0">
                <a:ln>
                  <a:noFill/>
                </a:ln>
                <a:solidFill>
                  <a:srgbClr val="000000"/>
                </a:solidFill>
                <a:effectLst/>
                <a:uLnTx/>
                <a:uFillTx/>
                <a:latin typeface="Calibri" panose="020F0502020204030204" pitchFamily="34" charset="0"/>
                <a:ea typeface="+mn-ea"/>
                <a:cs typeface="Arial" charset="0"/>
              </a:rPr>
              <a:t>2</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 → 250 mg/m</a:t>
            </a:r>
            <a:r>
              <a:rPr kumimoji="0" lang="en-US" sz="1800" b="0" i="0" u="none" strike="noStrike" kern="1200" cap="none" spc="0" normalizeH="0" baseline="30000" noProof="0">
                <a:ln>
                  <a:noFill/>
                </a:ln>
                <a:solidFill>
                  <a:srgbClr val="000000"/>
                </a:solidFill>
                <a:effectLst/>
                <a:uLnTx/>
                <a:uFillTx/>
                <a:latin typeface="Calibri" panose="020F0502020204030204" pitchFamily="34" charset="0"/>
                <a:ea typeface="+mn-ea"/>
                <a:cs typeface="Arial" charset="0"/>
              </a:rPr>
              <a:t>2</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charset="0"/>
              </a:rPr>
              <a:t> QW</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4A7E318-4E91-43B5-99C2-75C39A27F66A}"/>
              </a:ext>
            </a:extLst>
          </p:cNvPr>
          <p:cNvSpPr txBox="1"/>
          <p:nvPr/>
        </p:nvSpPr>
        <p:spPr>
          <a:xfrm>
            <a:off x="3660036" y="4449337"/>
            <a:ext cx="808793" cy="379604"/>
          </a:xfrm>
          <a:prstGeom prst="rect">
            <a:avLst/>
          </a:prstGeom>
          <a:noFill/>
        </p:spPr>
        <p:txBody>
          <a:bodyPr wrap="none" lIns="91452" tIns="45727" rIns="91452" bIns="45727"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 = 30</a:t>
            </a:r>
          </a:p>
        </p:txBody>
      </p:sp>
      <p:cxnSp>
        <p:nvCxnSpPr>
          <p:cNvPr id="7" name="Straight Arrow Connector 6">
            <a:extLst>
              <a:ext uri="{FF2B5EF4-FFF2-40B4-BE49-F238E27FC236}">
                <a16:creationId xmlns:a16="http://schemas.microsoft.com/office/drawing/2014/main" id="{403EFFF3-98F6-46D7-8CEC-FF2D78ACFEC1}"/>
              </a:ext>
            </a:extLst>
          </p:cNvPr>
          <p:cNvCxnSpPr>
            <a:cxnSpLocks/>
          </p:cNvCxnSpPr>
          <p:nvPr/>
        </p:nvCxnSpPr>
        <p:spPr bwMode="auto">
          <a:xfrm flipV="1">
            <a:off x="5388743" y="2506018"/>
            <a:ext cx="599036" cy="914401"/>
          </a:xfrm>
          <a:prstGeom prst="straightConnector1">
            <a:avLst/>
          </a:prstGeom>
          <a:noFill/>
          <a:ln w="28575" cap="flat" cmpd="sng" algn="ctr">
            <a:solidFill>
              <a:schemeClr val="bg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36BA1C99-D012-4F66-A00D-2B9D4897DD83}"/>
              </a:ext>
            </a:extLst>
          </p:cNvPr>
          <p:cNvCxnSpPr>
            <a:cxnSpLocks/>
          </p:cNvCxnSpPr>
          <p:nvPr/>
        </p:nvCxnSpPr>
        <p:spPr bwMode="auto">
          <a:xfrm>
            <a:off x="5388745" y="3656319"/>
            <a:ext cx="619759" cy="0"/>
          </a:xfrm>
          <a:prstGeom prst="straightConnector1">
            <a:avLst/>
          </a:prstGeom>
          <a:noFill/>
          <a:ln w="28575" cap="flat" cmpd="sng" algn="ctr">
            <a:solidFill>
              <a:schemeClr val="bg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314EB727-536D-4FA3-851C-8039D4B8C71C}"/>
              </a:ext>
            </a:extLst>
          </p:cNvPr>
          <p:cNvCxnSpPr>
            <a:cxnSpLocks/>
          </p:cNvCxnSpPr>
          <p:nvPr/>
        </p:nvCxnSpPr>
        <p:spPr bwMode="auto">
          <a:xfrm>
            <a:off x="5388745" y="3908688"/>
            <a:ext cx="619759" cy="810517"/>
          </a:xfrm>
          <a:prstGeom prst="straightConnector1">
            <a:avLst/>
          </a:prstGeom>
          <a:noFill/>
          <a:ln w="28575" cap="flat" cmpd="sng" algn="ctr">
            <a:solidFill>
              <a:schemeClr val="bg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5B09A488-DC16-4AC9-B8A8-0E48545756BE}"/>
              </a:ext>
            </a:extLst>
          </p:cNvPr>
          <p:cNvCxnSpPr>
            <a:cxnSpLocks/>
          </p:cNvCxnSpPr>
          <p:nvPr/>
        </p:nvCxnSpPr>
        <p:spPr bwMode="auto">
          <a:xfrm>
            <a:off x="2292800" y="3654003"/>
            <a:ext cx="457200" cy="0"/>
          </a:xfrm>
          <a:prstGeom prst="straightConnector1">
            <a:avLst/>
          </a:prstGeom>
          <a:noFill/>
          <a:ln w="28575" cap="flat" cmpd="sng" algn="ctr">
            <a:solidFill>
              <a:schemeClr val="bg1"/>
            </a:solidFill>
            <a:prstDash val="solid"/>
            <a:round/>
            <a:headEnd type="none" w="med" len="med"/>
            <a:tailEnd type="triangle"/>
          </a:ln>
          <a:effectLst/>
        </p:spPr>
      </p:cxnSp>
      <p:sp>
        <p:nvSpPr>
          <p:cNvPr id="24" name="Content Placeholder 13">
            <a:extLst>
              <a:ext uri="{FF2B5EF4-FFF2-40B4-BE49-F238E27FC236}">
                <a16:creationId xmlns:a16="http://schemas.microsoft.com/office/drawing/2014/main" id="{869CAC55-D19D-4CAB-A21D-D378282EE0FE}"/>
              </a:ext>
            </a:extLst>
          </p:cNvPr>
          <p:cNvSpPr txBox="1">
            <a:spLocks/>
          </p:cNvSpPr>
          <p:nvPr/>
        </p:nvSpPr>
        <p:spPr bwMode="auto">
          <a:xfrm>
            <a:off x="604675" y="5348950"/>
            <a:ext cx="11344728" cy="84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500"/>
              </a:spcAft>
              <a:buClr>
                <a:srgbClr val="000000"/>
              </a:buClr>
              <a:buSzTx/>
              <a:buFont typeface="Wingdings" panose="05000000000000000000" pitchFamily="2" charset="2"/>
              <a:buChar char="§"/>
              <a:tabLst/>
              <a:defRPr/>
            </a:pPr>
            <a:r>
              <a:rPr lang="en-US" sz="2200" b="1" kern="0" dirty="0">
                <a:solidFill>
                  <a:srgbClr val="000000"/>
                </a:solidFill>
              </a:rPr>
              <a:t>Cop</a:t>
            </a:r>
            <a:r>
              <a:rPr kumimoji="0" lang="en-US" sz="2200" b="1"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rimary</a:t>
            </a:r>
            <a:r>
              <a:rPr kumimoji="0" lang="en-US" sz="2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endpoints: </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OS and ORR for triplet vs control </a:t>
            </a:r>
          </a:p>
          <a:p>
            <a:pPr marL="342900" marR="0" lvl="0" indent="-342900" algn="l" defTabSz="914400" rtl="0" eaLnBrk="1" fontAlgn="base" latinLnBrk="0" hangingPunct="1">
              <a:lnSpc>
                <a:spcPct val="90000"/>
              </a:lnSpc>
              <a:spcBef>
                <a:spcPts val="1000"/>
              </a:spcBef>
              <a:spcAft>
                <a:spcPts val="500"/>
              </a:spcAft>
              <a:buClr>
                <a:srgbClr val="000000"/>
              </a:buClr>
              <a:buSzTx/>
              <a:buFont typeface="Wingdings" panose="05000000000000000000" pitchFamily="2" charset="2"/>
              <a:buChar char="§"/>
              <a:tabLst/>
              <a:defRPr/>
            </a:pPr>
            <a:r>
              <a:rPr lang="en-US" sz="2200" b="1" kern="0" dirty="0">
                <a:solidFill>
                  <a:srgbClr val="000000"/>
                </a:solidFill>
              </a:rPr>
              <a:t>Key </a:t>
            </a:r>
            <a:r>
              <a:rPr kumimoji="0" lang="en-US" sz="2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secondary endpoints: </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OS and ORR for doublet vs control, triplet vs doublet; PFS; safety</a:t>
            </a:r>
          </a:p>
        </p:txBody>
      </p:sp>
    </p:spTree>
    <p:extLst>
      <p:ext uri="{BB962C8B-B14F-4D97-AF65-F5344CB8AC3E}">
        <p14:creationId xmlns:p14="http://schemas.microsoft.com/office/powerpoint/2010/main" val="5656921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B4C810-5BFC-DBA7-78DB-ED4627673EB1}"/>
              </a:ext>
            </a:extLst>
          </p:cNvPr>
          <p:cNvGrpSpPr/>
          <p:nvPr/>
        </p:nvGrpSpPr>
        <p:grpSpPr>
          <a:xfrm>
            <a:off x="6545313" y="1958764"/>
            <a:ext cx="600079" cy="2852308"/>
            <a:chOff x="6545313" y="1958764"/>
            <a:chExt cx="600079" cy="2852308"/>
          </a:xfrm>
        </p:grpSpPr>
        <p:sp>
          <p:nvSpPr>
            <p:cNvPr id="115" name="TextBox 114">
              <a:extLst>
                <a:ext uri="{FF2B5EF4-FFF2-40B4-BE49-F238E27FC236}">
                  <a16:creationId xmlns:a16="http://schemas.microsoft.com/office/drawing/2014/main" id="{48F1EEA0-1789-B448-AB4C-5B28A6A40C88}"/>
                </a:ext>
              </a:extLst>
            </p:cNvPr>
            <p:cNvSpPr txBox="1"/>
            <p:nvPr/>
          </p:nvSpPr>
          <p:spPr bwMode="auto">
            <a:xfrm>
              <a:off x="6545313" y="1958764"/>
              <a:ext cx="6000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117" name="TextBox 116">
              <a:extLst>
                <a:ext uri="{FF2B5EF4-FFF2-40B4-BE49-F238E27FC236}">
                  <a16:creationId xmlns:a16="http://schemas.microsoft.com/office/drawing/2014/main" id="{A79BCEF0-158F-6E45-9967-321AAD0D8A62}"/>
                </a:ext>
              </a:extLst>
            </p:cNvPr>
            <p:cNvSpPr txBox="1"/>
            <p:nvPr/>
          </p:nvSpPr>
          <p:spPr bwMode="auto">
            <a:xfrm>
              <a:off x="6545313" y="2455360"/>
              <a:ext cx="6000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119" name="TextBox 118">
              <a:extLst>
                <a:ext uri="{FF2B5EF4-FFF2-40B4-BE49-F238E27FC236}">
                  <a16:creationId xmlns:a16="http://schemas.microsoft.com/office/drawing/2014/main" id="{D14594EB-C097-374C-8E33-C9CB86962046}"/>
                </a:ext>
              </a:extLst>
            </p:cNvPr>
            <p:cNvSpPr txBox="1"/>
            <p:nvPr/>
          </p:nvSpPr>
          <p:spPr bwMode="auto">
            <a:xfrm>
              <a:off x="6545313" y="2951956"/>
              <a:ext cx="6000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121" name="TextBox 120">
              <a:extLst>
                <a:ext uri="{FF2B5EF4-FFF2-40B4-BE49-F238E27FC236}">
                  <a16:creationId xmlns:a16="http://schemas.microsoft.com/office/drawing/2014/main" id="{60718458-3827-6645-95B7-8ECED77C583D}"/>
                </a:ext>
              </a:extLst>
            </p:cNvPr>
            <p:cNvSpPr txBox="1"/>
            <p:nvPr/>
          </p:nvSpPr>
          <p:spPr bwMode="auto">
            <a:xfrm>
              <a:off x="6545313" y="3448552"/>
              <a:ext cx="6000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123" name="TextBox 122">
              <a:extLst>
                <a:ext uri="{FF2B5EF4-FFF2-40B4-BE49-F238E27FC236}">
                  <a16:creationId xmlns:a16="http://schemas.microsoft.com/office/drawing/2014/main" id="{7F2178D1-9734-FC41-96A5-D625A1E35399}"/>
                </a:ext>
              </a:extLst>
            </p:cNvPr>
            <p:cNvSpPr txBox="1"/>
            <p:nvPr/>
          </p:nvSpPr>
          <p:spPr bwMode="auto">
            <a:xfrm>
              <a:off x="6545313" y="3945148"/>
              <a:ext cx="6000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125" name="TextBox 124">
              <a:extLst>
                <a:ext uri="{FF2B5EF4-FFF2-40B4-BE49-F238E27FC236}">
                  <a16:creationId xmlns:a16="http://schemas.microsoft.com/office/drawing/2014/main" id="{DA8F066B-C33E-5B49-8FA4-0D4BD1AB3D29}"/>
                </a:ext>
              </a:extLst>
            </p:cNvPr>
            <p:cNvSpPr txBox="1"/>
            <p:nvPr/>
          </p:nvSpPr>
          <p:spPr bwMode="auto">
            <a:xfrm>
              <a:off x="6545313" y="4441740"/>
              <a:ext cx="6000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grpSp>
      <p:grpSp>
        <p:nvGrpSpPr>
          <p:cNvPr id="3" name="Group 2">
            <a:extLst>
              <a:ext uri="{FF2B5EF4-FFF2-40B4-BE49-F238E27FC236}">
                <a16:creationId xmlns:a16="http://schemas.microsoft.com/office/drawing/2014/main" id="{4ABD7838-67B7-17CA-025A-8DD4A4CD930F}"/>
              </a:ext>
            </a:extLst>
          </p:cNvPr>
          <p:cNvGrpSpPr/>
          <p:nvPr/>
        </p:nvGrpSpPr>
        <p:grpSpPr>
          <a:xfrm>
            <a:off x="645302" y="1958764"/>
            <a:ext cx="600079" cy="2852308"/>
            <a:chOff x="645302" y="1958764"/>
            <a:chExt cx="600079" cy="2852308"/>
          </a:xfrm>
        </p:grpSpPr>
        <p:sp>
          <p:nvSpPr>
            <p:cNvPr id="64" name="TextBox 63">
              <a:extLst>
                <a:ext uri="{FF2B5EF4-FFF2-40B4-BE49-F238E27FC236}">
                  <a16:creationId xmlns:a16="http://schemas.microsoft.com/office/drawing/2014/main" id="{D21DFA33-23A7-324A-8695-FC8F96B90A98}"/>
                </a:ext>
              </a:extLst>
            </p:cNvPr>
            <p:cNvSpPr txBox="1"/>
            <p:nvPr/>
          </p:nvSpPr>
          <p:spPr bwMode="auto">
            <a:xfrm>
              <a:off x="645302" y="1958764"/>
              <a:ext cx="6000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66" name="TextBox 65">
              <a:extLst>
                <a:ext uri="{FF2B5EF4-FFF2-40B4-BE49-F238E27FC236}">
                  <a16:creationId xmlns:a16="http://schemas.microsoft.com/office/drawing/2014/main" id="{D2AD3C70-F2BD-4848-B1C0-CAD476AC34F5}"/>
                </a:ext>
              </a:extLst>
            </p:cNvPr>
            <p:cNvSpPr txBox="1"/>
            <p:nvPr/>
          </p:nvSpPr>
          <p:spPr bwMode="auto">
            <a:xfrm>
              <a:off x="645302" y="2455360"/>
              <a:ext cx="6000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68" name="TextBox 67">
              <a:extLst>
                <a:ext uri="{FF2B5EF4-FFF2-40B4-BE49-F238E27FC236}">
                  <a16:creationId xmlns:a16="http://schemas.microsoft.com/office/drawing/2014/main" id="{0E410D2A-EC97-7641-9068-27BCDCBE9FFB}"/>
                </a:ext>
              </a:extLst>
            </p:cNvPr>
            <p:cNvSpPr txBox="1"/>
            <p:nvPr/>
          </p:nvSpPr>
          <p:spPr bwMode="auto">
            <a:xfrm>
              <a:off x="645302" y="2951956"/>
              <a:ext cx="6000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70" name="TextBox 69">
              <a:extLst>
                <a:ext uri="{FF2B5EF4-FFF2-40B4-BE49-F238E27FC236}">
                  <a16:creationId xmlns:a16="http://schemas.microsoft.com/office/drawing/2014/main" id="{8EE3A898-CD82-244F-BA46-EE0F00932B4B}"/>
                </a:ext>
              </a:extLst>
            </p:cNvPr>
            <p:cNvSpPr txBox="1"/>
            <p:nvPr/>
          </p:nvSpPr>
          <p:spPr bwMode="auto">
            <a:xfrm>
              <a:off x="645302" y="3448552"/>
              <a:ext cx="6000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72" name="TextBox 71">
              <a:extLst>
                <a:ext uri="{FF2B5EF4-FFF2-40B4-BE49-F238E27FC236}">
                  <a16:creationId xmlns:a16="http://schemas.microsoft.com/office/drawing/2014/main" id="{5C5851BE-C6D9-8444-A407-A60A8A752FB8}"/>
                </a:ext>
              </a:extLst>
            </p:cNvPr>
            <p:cNvSpPr txBox="1"/>
            <p:nvPr/>
          </p:nvSpPr>
          <p:spPr bwMode="auto">
            <a:xfrm>
              <a:off x="645302" y="3945148"/>
              <a:ext cx="6000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74" name="TextBox 73">
              <a:extLst>
                <a:ext uri="{FF2B5EF4-FFF2-40B4-BE49-F238E27FC236}">
                  <a16:creationId xmlns:a16="http://schemas.microsoft.com/office/drawing/2014/main" id="{8421C7E0-E9D3-B142-8384-0BB6FE31BE98}"/>
                </a:ext>
              </a:extLst>
            </p:cNvPr>
            <p:cNvSpPr txBox="1"/>
            <p:nvPr/>
          </p:nvSpPr>
          <p:spPr bwMode="auto">
            <a:xfrm>
              <a:off x="645302" y="4441740"/>
              <a:ext cx="6000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grpSp>
      <p:sp>
        <p:nvSpPr>
          <p:cNvPr id="24" name="Rectangle 23">
            <a:extLst>
              <a:ext uri="{FF2B5EF4-FFF2-40B4-BE49-F238E27FC236}">
                <a16:creationId xmlns:a16="http://schemas.microsoft.com/office/drawing/2014/main" id="{D5492136-1BC4-4674-A788-CD39DB463034}"/>
              </a:ext>
            </a:extLst>
          </p:cNvPr>
          <p:cNvSpPr/>
          <p:nvPr/>
        </p:nvSpPr>
        <p:spPr bwMode="auto">
          <a:xfrm>
            <a:off x="8189843" y="2169340"/>
            <a:ext cx="273905" cy="334127"/>
          </a:xfrm>
          <a:prstGeom prst="rect">
            <a:avLst/>
          </a:prstGeom>
          <a:solidFill>
            <a:schemeClr val="tx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7CD68374-D206-0C4A-9887-21875E5E626E}"/>
              </a:ext>
            </a:extLst>
          </p:cNvPr>
          <p:cNvSpPr>
            <a:spLocks noGrp="1"/>
          </p:cNvSpPr>
          <p:nvPr>
            <p:ph type="title"/>
          </p:nvPr>
        </p:nvSpPr>
        <p:spPr/>
        <p:txBody>
          <a:bodyPr/>
          <a:lstStyle/>
          <a:p>
            <a:r>
              <a:rPr lang="en-US" altLang="en-US"/>
              <a:t>BEACON CRC: OS and ORR</a:t>
            </a:r>
            <a:endParaRPr lang="en-US"/>
          </a:p>
        </p:txBody>
      </p:sp>
      <p:sp>
        <p:nvSpPr>
          <p:cNvPr id="21" name="Text Box 15">
            <a:extLst>
              <a:ext uri="{FF2B5EF4-FFF2-40B4-BE49-F238E27FC236}">
                <a16:creationId xmlns:a16="http://schemas.microsoft.com/office/drawing/2014/main" id="{D4CBBDD0-C878-4468-BD77-51FA5E4EFE33}"/>
              </a:ext>
            </a:extLst>
          </p:cNvPr>
          <p:cNvSpPr txBox="1">
            <a:spLocks noChangeArrowheads="1"/>
          </p:cNvSpPr>
          <p:nvPr/>
        </p:nvSpPr>
        <p:spPr bwMode="auto">
          <a:xfrm>
            <a:off x="394853" y="6362694"/>
            <a:ext cx="785336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Tabernero. JCO. 2021;39:273.</a:t>
            </a:r>
            <a:endPar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endParaRPr>
          </a:p>
        </p:txBody>
      </p:sp>
      <p:grpSp>
        <p:nvGrpSpPr>
          <p:cNvPr id="536" name="Group 535">
            <a:extLst>
              <a:ext uri="{FF2B5EF4-FFF2-40B4-BE49-F238E27FC236}">
                <a16:creationId xmlns:a16="http://schemas.microsoft.com/office/drawing/2014/main" id="{CC5C0780-7DFA-486F-8FDB-026784BC595C}"/>
              </a:ext>
            </a:extLst>
          </p:cNvPr>
          <p:cNvGrpSpPr/>
          <p:nvPr/>
        </p:nvGrpSpPr>
        <p:grpSpPr>
          <a:xfrm>
            <a:off x="2841612" y="1918692"/>
            <a:ext cx="3360869" cy="1152729"/>
            <a:chOff x="2360646" y="2161031"/>
            <a:chExt cx="3360868" cy="1152729"/>
          </a:xfrm>
          <a:solidFill>
            <a:schemeClr val="tx1"/>
          </a:solidFill>
        </p:grpSpPr>
        <p:sp>
          <p:nvSpPr>
            <p:cNvPr id="537" name="TextBox 536">
              <a:extLst>
                <a:ext uri="{FF2B5EF4-FFF2-40B4-BE49-F238E27FC236}">
                  <a16:creationId xmlns:a16="http://schemas.microsoft.com/office/drawing/2014/main" id="{640B90D4-3E2D-4095-B17C-9826A0BFD3DE}"/>
                </a:ext>
              </a:extLst>
            </p:cNvPr>
            <p:cNvSpPr txBox="1"/>
            <p:nvPr/>
          </p:nvSpPr>
          <p:spPr bwMode="auto">
            <a:xfrm>
              <a:off x="2845858" y="2975206"/>
              <a:ext cx="2515431" cy="338554"/>
            </a:xfrm>
            <a:prstGeom prst="rect">
              <a:avLst/>
            </a:prstGeom>
            <a:grpFill/>
            <a:ln>
              <a:no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HR: 0.60 (95% CI: 0.47-0.75)</a:t>
              </a:r>
            </a:p>
          </p:txBody>
        </p:sp>
        <p:sp>
          <p:nvSpPr>
            <p:cNvPr id="538" name="TextBox 537">
              <a:extLst>
                <a:ext uri="{FF2B5EF4-FFF2-40B4-BE49-F238E27FC236}">
                  <a16:creationId xmlns:a16="http://schemas.microsoft.com/office/drawing/2014/main" id="{C70B8D48-291E-4B6B-8CE7-3CC3A347E60B}"/>
                </a:ext>
              </a:extLst>
            </p:cNvPr>
            <p:cNvSpPr txBox="1"/>
            <p:nvPr/>
          </p:nvSpPr>
          <p:spPr bwMode="auto">
            <a:xfrm>
              <a:off x="3385619" y="2161031"/>
              <a:ext cx="2335895" cy="830997"/>
            </a:xfrm>
            <a:prstGeom prst="rect">
              <a:avLst/>
            </a:prstGeom>
            <a:grpFill/>
            <a:ln>
              <a:no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Median OS, Mo (95% CI)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9.3 (8.2-10.8)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5.9 (5.1-7.1)</a:t>
              </a:r>
            </a:p>
          </p:txBody>
        </p:sp>
        <p:sp>
          <p:nvSpPr>
            <p:cNvPr id="539" name="TextBox 538">
              <a:extLst>
                <a:ext uri="{FF2B5EF4-FFF2-40B4-BE49-F238E27FC236}">
                  <a16:creationId xmlns:a16="http://schemas.microsoft.com/office/drawing/2014/main" id="{6A1AE6E1-768F-4760-A7E9-55FA1BF0DB88}"/>
                </a:ext>
              </a:extLst>
            </p:cNvPr>
            <p:cNvSpPr txBox="1"/>
            <p:nvPr/>
          </p:nvSpPr>
          <p:spPr bwMode="auto">
            <a:xfrm>
              <a:off x="2360646" y="2414231"/>
              <a:ext cx="1588448" cy="584775"/>
            </a:xfrm>
            <a:prstGeom prst="rect">
              <a:avLst/>
            </a:prstGeom>
            <a:grp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Triplet (n = 224)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Control (n = 221)</a:t>
              </a:r>
            </a:p>
          </p:txBody>
        </p:sp>
      </p:grpSp>
      <p:grpSp>
        <p:nvGrpSpPr>
          <p:cNvPr id="540" name="Group 539">
            <a:extLst>
              <a:ext uri="{FF2B5EF4-FFF2-40B4-BE49-F238E27FC236}">
                <a16:creationId xmlns:a16="http://schemas.microsoft.com/office/drawing/2014/main" id="{3D72D700-7C88-460D-9007-E1ABD9B9A102}"/>
              </a:ext>
            </a:extLst>
          </p:cNvPr>
          <p:cNvGrpSpPr/>
          <p:nvPr/>
        </p:nvGrpSpPr>
        <p:grpSpPr>
          <a:xfrm>
            <a:off x="8365309" y="1918692"/>
            <a:ext cx="3480563" cy="1152729"/>
            <a:chOff x="8033240" y="2161031"/>
            <a:chExt cx="3480562" cy="1152729"/>
          </a:xfrm>
          <a:solidFill>
            <a:schemeClr val="tx1"/>
          </a:solidFill>
        </p:grpSpPr>
        <p:sp>
          <p:nvSpPr>
            <p:cNvPr id="541" name="TextBox 540">
              <a:extLst>
                <a:ext uri="{FF2B5EF4-FFF2-40B4-BE49-F238E27FC236}">
                  <a16:creationId xmlns:a16="http://schemas.microsoft.com/office/drawing/2014/main" id="{CACB5BD8-3CF4-4EED-846E-989FFBB61420}"/>
                </a:ext>
              </a:extLst>
            </p:cNvPr>
            <p:cNvSpPr txBox="1"/>
            <p:nvPr/>
          </p:nvSpPr>
          <p:spPr bwMode="auto">
            <a:xfrm>
              <a:off x="8697298" y="2975206"/>
              <a:ext cx="2515431" cy="338554"/>
            </a:xfrm>
            <a:prstGeom prst="rect">
              <a:avLst/>
            </a:prstGeom>
            <a:grpFill/>
            <a:ln>
              <a:no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HR: 0.61 (95% CI: 0.48-0.77)</a:t>
              </a:r>
            </a:p>
          </p:txBody>
        </p:sp>
        <p:sp>
          <p:nvSpPr>
            <p:cNvPr id="542" name="TextBox 541">
              <a:extLst>
                <a:ext uri="{FF2B5EF4-FFF2-40B4-BE49-F238E27FC236}">
                  <a16:creationId xmlns:a16="http://schemas.microsoft.com/office/drawing/2014/main" id="{CF770F4C-E7F1-4CE5-B571-0A77333C21AE}"/>
                </a:ext>
              </a:extLst>
            </p:cNvPr>
            <p:cNvSpPr txBox="1"/>
            <p:nvPr/>
          </p:nvSpPr>
          <p:spPr bwMode="auto">
            <a:xfrm>
              <a:off x="9177907" y="2161031"/>
              <a:ext cx="2335895" cy="830997"/>
            </a:xfrm>
            <a:prstGeom prst="rect">
              <a:avLst/>
            </a:prstGeom>
            <a:grpFill/>
            <a:ln>
              <a:no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Median OS, Mo (95% CI)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9.3 (8.0-11.3)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5.9 (5.1-7.1)</a:t>
              </a:r>
            </a:p>
          </p:txBody>
        </p:sp>
        <p:sp>
          <p:nvSpPr>
            <p:cNvPr id="543" name="TextBox 542">
              <a:extLst>
                <a:ext uri="{FF2B5EF4-FFF2-40B4-BE49-F238E27FC236}">
                  <a16:creationId xmlns:a16="http://schemas.microsoft.com/office/drawing/2014/main" id="{15EF85B8-0381-4276-B652-6B6ED979279E}"/>
                </a:ext>
              </a:extLst>
            </p:cNvPr>
            <p:cNvSpPr txBox="1"/>
            <p:nvPr/>
          </p:nvSpPr>
          <p:spPr bwMode="auto">
            <a:xfrm>
              <a:off x="8033240" y="2414231"/>
              <a:ext cx="1639103" cy="584775"/>
            </a:xfrm>
            <a:prstGeom prst="rect">
              <a:avLst/>
            </a:prstGeom>
            <a:grp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Doublet (n = 220)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Control (n = 221)</a:t>
              </a:r>
            </a:p>
          </p:txBody>
        </p:sp>
      </p:grpSp>
      <p:sp>
        <p:nvSpPr>
          <p:cNvPr id="23" name="Rectangle 22">
            <a:extLst>
              <a:ext uri="{FF2B5EF4-FFF2-40B4-BE49-F238E27FC236}">
                <a16:creationId xmlns:a16="http://schemas.microsoft.com/office/drawing/2014/main" id="{253FC1E1-11E7-4B70-97F4-31DC3F9111AB}"/>
              </a:ext>
            </a:extLst>
          </p:cNvPr>
          <p:cNvSpPr/>
          <p:nvPr/>
        </p:nvSpPr>
        <p:spPr bwMode="auto">
          <a:xfrm>
            <a:off x="2683565" y="2072558"/>
            <a:ext cx="211423" cy="193564"/>
          </a:xfrm>
          <a:prstGeom prst="rect">
            <a:avLst/>
          </a:prstGeom>
          <a:solidFill>
            <a:schemeClr val="tx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41625E6F-6006-483D-A9A3-53C9FC201195}"/>
              </a:ext>
            </a:extLst>
          </p:cNvPr>
          <p:cNvSpPr/>
          <p:nvPr/>
        </p:nvSpPr>
        <p:spPr bwMode="auto">
          <a:xfrm>
            <a:off x="8815771" y="1712683"/>
            <a:ext cx="347401" cy="206009"/>
          </a:xfrm>
          <a:prstGeom prst="rect">
            <a:avLst/>
          </a:prstGeom>
          <a:solidFill>
            <a:schemeClr val="tx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aphicFrame>
        <p:nvGraphicFramePr>
          <p:cNvPr id="9" name="Table 8">
            <a:extLst>
              <a:ext uri="{FF2B5EF4-FFF2-40B4-BE49-F238E27FC236}">
                <a16:creationId xmlns:a16="http://schemas.microsoft.com/office/drawing/2014/main" id="{24B88DD0-403B-421B-9CB5-DD550814DB9D}"/>
              </a:ext>
            </a:extLst>
          </p:cNvPr>
          <p:cNvGraphicFramePr>
            <a:graphicFrameLocks noGrp="1"/>
          </p:cNvGraphicFramePr>
          <p:nvPr/>
        </p:nvGraphicFramePr>
        <p:xfrm>
          <a:off x="1245381" y="5339434"/>
          <a:ext cx="9601200" cy="96011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404872">
                  <a:extLst>
                    <a:ext uri="{9D8B030D-6E8A-4147-A177-3AD203B41FA5}">
                      <a16:colId xmlns:a16="http://schemas.microsoft.com/office/drawing/2014/main" val="20002"/>
                    </a:ext>
                  </a:extLst>
                </a:gridCol>
                <a:gridCol w="2167128">
                  <a:extLst>
                    <a:ext uri="{9D8B030D-6E8A-4147-A177-3AD203B41FA5}">
                      <a16:colId xmlns:a16="http://schemas.microsoft.com/office/drawing/2014/main" val="4206344254"/>
                    </a:ext>
                  </a:extLst>
                </a:gridCol>
              </a:tblGrid>
              <a:tr h="138036">
                <a:tc>
                  <a:txBody>
                    <a:bodyPr/>
                    <a:lstStyle/>
                    <a:p>
                      <a:r>
                        <a:rPr lang="en-US" sz="1500">
                          <a:latin typeface="Calibri" panose="020F0502020204030204" pitchFamily="34" charset="0"/>
                        </a:rPr>
                        <a:t>Confirmed Response by BICR</a:t>
                      </a:r>
                    </a:p>
                  </a:txBody>
                  <a:tcPr marL="121881" marR="121881" marT="45715" marB="4571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50000"/>
                      </a:schemeClr>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Calibri" panose="020F0502020204030204" pitchFamily="34" charset="0"/>
                        </a:rPr>
                        <a:t>Triplet Regimen (n = 224)</a:t>
                      </a:r>
                    </a:p>
                  </a:txBody>
                  <a:tcPr marL="121881" marR="121881" marT="45715" marB="4571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500" b="1" i="0" u="none" strike="noStrike" cap="none" normalizeH="0" baseline="0">
                          <a:ln>
                            <a:noFill/>
                          </a:ln>
                          <a:solidFill>
                            <a:schemeClr val="tx1"/>
                          </a:solidFill>
                          <a:effectLst/>
                          <a:latin typeface="Calibri" panose="020F0502020204030204" pitchFamily="34" charset="0"/>
                        </a:rPr>
                        <a:t>Doublet Regimen (n = 220)</a:t>
                      </a:r>
                    </a:p>
                  </a:txBody>
                  <a:tcPr marL="121881" marR="121881"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500" b="1" i="0" u="none" strike="noStrike" cap="none" normalizeH="0" baseline="0">
                          <a:ln>
                            <a:noFill/>
                          </a:ln>
                          <a:solidFill>
                            <a:schemeClr val="tx1"/>
                          </a:solidFill>
                          <a:effectLst/>
                          <a:latin typeface="Calibri" panose="020F0502020204030204" pitchFamily="34" charset="0"/>
                        </a:rPr>
                        <a:t>Control (n = 221)</a:t>
                      </a:r>
                    </a:p>
                  </a:txBody>
                  <a:tcPr marL="121881" marR="121881"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0">
                <a:tc>
                  <a:txBody>
                    <a:bodyPr/>
                    <a:lstStyle/>
                    <a:p>
                      <a:pPr algn="l"/>
                      <a:r>
                        <a:rPr lang="en-US" sz="1500">
                          <a:solidFill>
                            <a:schemeClr val="bg2">
                              <a:lumMod val="10000"/>
                            </a:schemeClr>
                          </a:solidFill>
                          <a:latin typeface="Calibri" panose="020F0502020204030204" pitchFamily="34" charset="0"/>
                        </a:rPr>
                        <a:t>ORR, % (95% CI)</a:t>
                      </a:r>
                    </a:p>
                  </a:txBody>
                  <a:tcPr marL="121881" marR="121881" marT="45715" marB="4571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500">
                          <a:solidFill>
                            <a:schemeClr val="bg2">
                              <a:lumMod val="10000"/>
                            </a:schemeClr>
                          </a:solidFill>
                          <a:latin typeface="Calibri" panose="020F0502020204030204" pitchFamily="34" charset="0"/>
                        </a:rPr>
                        <a:t> 27 (21-33)</a:t>
                      </a:r>
                    </a:p>
                  </a:txBody>
                  <a:tcPr marL="121881" marR="121881" marT="45715" marB="45715" anchor="ctr" anchorCtr="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500" dirty="0">
                          <a:solidFill>
                            <a:schemeClr val="bg2">
                              <a:lumMod val="10000"/>
                            </a:schemeClr>
                          </a:solidFill>
                          <a:latin typeface="Calibri" panose="020F0502020204030204" pitchFamily="34" charset="0"/>
                        </a:rPr>
                        <a:t>20 (15-25)</a:t>
                      </a:r>
                    </a:p>
                  </a:txBody>
                  <a:tcPr marL="121881" marR="121881" marT="45715" marB="45715" anchor="ctr" anchorCtr="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500">
                          <a:solidFill>
                            <a:schemeClr val="bg2">
                              <a:lumMod val="10000"/>
                            </a:schemeClr>
                          </a:solidFill>
                          <a:latin typeface="Calibri" panose="020F0502020204030204" pitchFamily="34" charset="0"/>
                        </a:rPr>
                        <a:t>2 (&lt;1-5)</a:t>
                      </a:r>
                    </a:p>
                  </a:txBody>
                  <a:tcPr marL="121881" marR="121881" marT="45715" marB="45715" anchor="ctr" anchorCtr="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pPr algn="l"/>
                      <a:r>
                        <a:rPr lang="en-US" sz="1500" i="1">
                          <a:solidFill>
                            <a:schemeClr val="bg2">
                              <a:lumMod val="10000"/>
                            </a:schemeClr>
                          </a:solidFill>
                          <a:latin typeface="Calibri" panose="020F0502020204030204" pitchFamily="34" charset="0"/>
                        </a:rPr>
                        <a:t>P</a:t>
                      </a:r>
                      <a:r>
                        <a:rPr lang="en-US" sz="1500">
                          <a:solidFill>
                            <a:schemeClr val="bg2">
                              <a:lumMod val="10000"/>
                            </a:schemeClr>
                          </a:solidFill>
                          <a:latin typeface="Calibri" panose="020F0502020204030204" pitchFamily="34" charset="0"/>
                        </a:rPr>
                        <a:t> value (vs control)</a:t>
                      </a:r>
                    </a:p>
                  </a:txBody>
                  <a:tcPr marL="121881" marR="121881" marT="45715" marB="4571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500">
                          <a:solidFill>
                            <a:schemeClr val="bg2">
                              <a:lumMod val="10000"/>
                            </a:schemeClr>
                          </a:solidFill>
                          <a:latin typeface="Calibri" panose="020F0502020204030204" pitchFamily="34" charset="0"/>
                        </a:rPr>
                        <a:t>&lt;.0001</a:t>
                      </a:r>
                    </a:p>
                  </a:txBody>
                  <a:tcPr marL="121881" marR="121881" marT="45715" marB="45715"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500">
                          <a:solidFill>
                            <a:schemeClr val="bg2">
                              <a:lumMod val="10000"/>
                            </a:schemeClr>
                          </a:solidFill>
                          <a:latin typeface="Calibri" panose="020F0502020204030204" pitchFamily="34" charset="0"/>
                        </a:rPr>
                        <a:t>&lt;.0001</a:t>
                      </a:r>
                    </a:p>
                  </a:txBody>
                  <a:tcPr marL="121881" marR="121881" marT="45715" marB="45715"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endParaRPr lang="en-US" sz="1500" dirty="0">
                        <a:solidFill>
                          <a:schemeClr val="bg2">
                            <a:lumMod val="10000"/>
                          </a:schemeClr>
                        </a:solidFill>
                        <a:latin typeface="Calibri" panose="020F0502020204030204" pitchFamily="34" charset="0"/>
                      </a:endParaRPr>
                    </a:p>
                  </a:txBody>
                  <a:tcPr marL="121881" marR="121881" marT="45715" marB="45715"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2"/>
                  </a:ext>
                </a:extLst>
              </a:tr>
            </a:tbl>
          </a:graphicData>
        </a:graphic>
      </p:graphicFrame>
      <p:sp>
        <p:nvSpPr>
          <p:cNvPr id="524" name="Content Placeholder 9">
            <a:extLst>
              <a:ext uri="{FF2B5EF4-FFF2-40B4-BE49-F238E27FC236}">
                <a16:creationId xmlns:a16="http://schemas.microsoft.com/office/drawing/2014/main" id="{402631F5-9D54-4F27-8846-27DF85DB9403}"/>
              </a:ext>
            </a:extLst>
          </p:cNvPr>
          <p:cNvSpPr txBox="1">
            <a:spLocks/>
          </p:cNvSpPr>
          <p:nvPr/>
        </p:nvSpPr>
        <p:spPr bwMode="auto">
          <a:xfrm>
            <a:off x="905257" y="1521717"/>
            <a:ext cx="53612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ea typeface="+mn-ea"/>
                <a:cs typeface="+mn-cs"/>
              </a:rPr>
              <a:t>Triplet vs Control (Primary Endpoint)</a:t>
            </a:r>
          </a:p>
        </p:txBody>
      </p:sp>
      <p:sp>
        <p:nvSpPr>
          <p:cNvPr id="529" name="Content Placeholder 10">
            <a:extLst>
              <a:ext uri="{FF2B5EF4-FFF2-40B4-BE49-F238E27FC236}">
                <a16:creationId xmlns:a16="http://schemas.microsoft.com/office/drawing/2014/main" id="{8E02EEC1-391C-49F3-99E4-B405C129120D}"/>
              </a:ext>
            </a:extLst>
          </p:cNvPr>
          <p:cNvSpPr txBox="1">
            <a:spLocks/>
          </p:cNvSpPr>
          <p:nvPr/>
        </p:nvSpPr>
        <p:spPr>
          <a:xfrm>
            <a:off x="7145393" y="1521717"/>
            <a:ext cx="4422296" cy="369389"/>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ea typeface="+mn-ea"/>
                <a:cs typeface="+mn-cs"/>
              </a:rPr>
              <a:t>Doublet vs Control</a:t>
            </a:r>
          </a:p>
        </p:txBody>
      </p:sp>
      <p:cxnSp>
        <p:nvCxnSpPr>
          <p:cNvPr id="8" name="Straight Connector 7">
            <a:extLst>
              <a:ext uri="{FF2B5EF4-FFF2-40B4-BE49-F238E27FC236}">
                <a16:creationId xmlns:a16="http://schemas.microsoft.com/office/drawing/2014/main" id="{A89DD65C-054E-AE48-86F3-82E0E2989522}"/>
              </a:ext>
            </a:extLst>
          </p:cNvPr>
          <p:cNvCxnSpPr>
            <a:cxnSpLocks/>
            <a:endCxn id="40" idx="0"/>
          </p:cNvCxnSpPr>
          <p:nvPr/>
        </p:nvCxnSpPr>
        <p:spPr bwMode="auto">
          <a:xfrm>
            <a:off x="1261565" y="2142706"/>
            <a:ext cx="0" cy="2526398"/>
          </a:xfrm>
          <a:prstGeom prst="line">
            <a:avLst/>
          </a:prstGeom>
          <a:noFill/>
          <a:ln w="28575" cap="flat" cmpd="sng" algn="ctr">
            <a:solidFill>
              <a:schemeClr val="bg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395C415F-171E-854D-A450-A1A578051B7E}"/>
              </a:ext>
            </a:extLst>
          </p:cNvPr>
          <p:cNvCxnSpPr>
            <a:cxnSpLocks/>
          </p:cNvCxnSpPr>
          <p:nvPr/>
        </p:nvCxnSpPr>
        <p:spPr bwMode="auto">
          <a:xfrm>
            <a:off x="1245381" y="4628644"/>
            <a:ext cx="4427136" cy="0"/>
          </a:xfrm>
          <a:prstGeom prst="line">
            <a:avLst/>
          </a:prstGeom>
          <a:noFill/>
          <a:ln w="2857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DB468A9A-45B3-444C-95E3-C06D02537EAF}"/>
              </a:ext>
            </a:extLst>
          </p:cNvPr>
          <p:cNvCxnSpPr>
            <a:cxnSpLocks/>
          </p:cNvCxnSpPr>
          <p:nvPr/>
        </p:nvCxnSpPr>
        <p:spPr bwMode="auto">
          <a:xfrm>
            <a:off x="1261565"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4DF237C4-555E-5444-A913-33DE4672C9DF}"/>
              </a:ext>
            </a:extLst>
          </p:cNvPr>
          <p:cNvCxnSpPr>
            <a:cxnSpLocks/>
          </p:cNvCxnSpPr>
          <p:nvPr/>
        </p:nvCxnSpPr>
        <p:spPr bwMode="auto">
          <a:xfrm>
            <a:off x="1751133"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E1EF54DF-5B54-6047-B906-F915EBF4769D}"/>
              </a:ext>
            </a:extLst>
          </p:cNvPr>
          <p:cNvCxnSpPr>
            <a:cxnSpLocks/>
          </p:cNvCxnSpPr>
          <p:nvPr/>
        </p:nvCxnSpPr>
        <p:spPr bwMode="auto">
          <a:xfrm>
            <a:off x="2240701"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B7743D8E-CBDC-9D41-ABCE-4557B8B43A48}"/>
              </a:ext>
            </a:extLst>
          </p:cNvPr>
          <p:cNvCxnSpPr>
            <a:cxnSpLocks/>
          </p:cNvCxnSpPr>
          <p:nvPr/>
        </p:nvCxnSpPr>
        <p:spPr bwMode="auto">
          <a:xfrm>
            <a:off x="2730269"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B76C24DB-35C0-C047-88EE-0DE6C702FF7C}"/>
              </a:ext>
            </a:extLst>
          </p:cNvPr>
          <p:cNvCxnSpPr>
            <a:cxnSpLocks/>
          </p:cNvCxnSpPr>
          <p:nvPr/>
        </p:nvCxnSpPr>
        <p:spPr bwMode="auto">
          <a:xfrm>
            <a:off x="3219837"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3254383B-A094-C844-95DB-F788BE633CB4}"/>
              </a:ext>
            </a:extLst>
          </p:cNvPr>
          <p:cNvCxnSpPr>
            <a:cxnSpLocks/>
          </p:cNvCxnSpPr>
          <p:nvPr/>
        </p:nvCxnSpPr>
        <p:spPr bwMode="auto">
          <a:xfrm>
            <a:off x="3709405"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CE32B5E6-EFBD-C841-82F6-43CFD2584060}"/>
              </a:ext>
            </a:extLst>
          </p:cNvPr>
          <p:cNvCxnSpPr>
            <a:cxnSpLocks/>
          </p:cNvCxnSpPr>
          <p:nvPr/>
        </p:nvCxnSpPr>
        <p:spPr bwMode="auto">
          <a:xfrm>
            <a:off x="4198973"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22EB3BA4-3BF9-6E44-81AA-F1A6FCAD7FD0}"/>
              </a:ext>
            </a:extLst>
          </p:cNvPr>
          <p:cNvCxnSpPr>
            <a:cxnSpLocks/>
          </p:cNvCxnSpPr>
          <p:nvPr/>
        </p:nvCxnSpPr>
        <p:spPr bwMode="auto">
          <a:xfrm>
            <a:off x="4688541"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A6D3BAA6-9AFF-D241-88B3-86359C2E431B}"/>
              </a:ext>
            </a:extLst>
          </p:cNvPr>
          <p:cNvCxnSpPr>
            <a:cxnSpLocks/>
          </p:cNvCxnSpPr>
          <p:nvPr/>
        </p:nvCxnSpPr>
        <p:spPr bwMode="auto">
          <a:xfrm>
            <a:off x="5178109"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F0B83125-175A-F04C-86C6-598D7228DA67}"/>
              </a:ext>
            </a:extLst>
          </p:cNvPr>
          <p:cNvCxnSpPr>
            <a:cxnSpLocks/>
          </p:cNvCxnSpPr>
          <p:nvPr/>
        </p:nvCxnSpPr>
        <p:spPr bwMode="auto">
          <a:xfrm>
            <a:off x="5667678" y="4636736"/>
            <a:ext cx="0" cy="64737"/>
          </a:xfrm>
          <a:prstGeom prst="line">
            <a:avLst/>
          </a:prstGeom>
          <a:noFill/>
          <a:ln w="28575" cap="flat" cmpd="sng" algn="ctr">
            <a:solidFill>
              <a:schemeClr val="bg1"/>
            </a:solidFill>
            <a:prstDash val="solid"/>
            <a:round/>
            <a:headEnd type="none" w="med" len="med"/>
            <a:tailEnd type="none" w="med" len="med"/>
          </a:ln>
          <a:effectLst/>
        </p:spPr>
      </p:cxnSp>
      <p:sp>
        <p:nvSpPr>
          <p:cNvPr id="14" name="TextBox 13">
            <a:extLst>
              <a:ext uri="{FF2B5EF4-FFF2-40B4-BE49-F238E27FC236}">
                <a16:creationId xmlns:a16="http://schemas.microsoft.com/office/drawing/2014/main" id="{FBC9D5B8-9C34-A04A-88CA-DE789DBCC29A}"/>
              </a:ext>
            </a:extLst>
          </p:cNvPr>
          <p:cNvSpPr txBox="1"/>
          <p:nvPr/>
        </p:nvSpPr>
        <p:spPr bwMode="auto">
          <a:xfrm>
            <a:off x="1261565" y="4976301"/>
            <a:ext cx="4406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Mo</a:t>
            </a:r>
          </a:p>
        </p:txBody>
      </p:sp>
      <p:sp>
        <p:nvSpPr>
          <p:cNvPr id="15" name="TextBox 14">
            <a:extLst>
              <a:ext uri="{FF2B5EF4-FFF2-40B4-BE49-F238E27FC236}">
                <a16:creationId xmlns:a16="http://schemas.microsoft.com/office/drawing/2014/main" id="{0A22171E-4FBB-654A-9874-66F51DD6EDBF}"/>
              </a:ext>
            </a:extLst>
          </p:cNvPr>
          <p:cNvSpPr txBox="1"/>
          <p:nvPr/>
        </p:nvSpPr>
        <p:spPr bwMode="auto">
          <a:xfrm>
            <a:off x="5445146"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40" name="TextBox 39">
            <a:extLst>
              <a:ext uri="{FF2B5EF4-FFF2-40B4-BE49-F238E27FC236}">
                <a16:creationId xmlns:a16="http://schemas.microsoft.com/office/drawing/2014/main" id="{8767CD6C-0384-EB4B-B01F-0398A3ED8B4D}"/>
              </a:ext>
            </a:extLst>
          </p:cNvPr>
          <p:cNvSpPr txBox="1"/>
          <p:nvPr/>
        </p:nvSpPr>
        <p:spPr bwMode="auto">
          <a:xfrm>
            <a:off x="1045455"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1" name="TextBox 40">
            <a:extLst>
              <a:ext uri="{FF2B5EF4-FFF2-40B4-BE49-F238E27FC236}">
                <a16:creationId xmlns:a16="http://schemas.microsoft.com/office/drawing/2014/main" id="{4F57A816-5292-B043-A70C-35E4BCB832E7}"/>
              </a:ext>
            </a:extLst>
          </p:cNvPr>
          <p:cNvSpPr txBox="1"/>
          <p:nvPr/>
        </p:nvSpPr>
        <p:spPr bwMode="auto">
          <a:xfrm>
            <a:off x="1534310"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42" name="TextBox 41">
            <a:extLst>
              <a:ext uri="{FF2B5EF4-FFF2-40B4-BE49-F238E27FC236}">
                <a16:creationId xmlns:a16="http://schemas.microsoft.com/office/drawing/2014/main" id="{73DE8D7E-5000-5041-BA83-0D2E51F9A20E}"/>
              </a:ext>
            </a:extLst>
          </p:cNvPr>
          <p:cNvSpPr txBox="1"/>
          <p:nvPr/>
        </p:nvSpPr>
        <p:spPr bwMode="auto">
          <a:xfrm>
            <a:off x="2023165"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43" name="TextBox 42">
            <a:extLst>
              <a:ext uri="{FF2B5EF4-FFF2-40B4-BE49-F238E27FC236}">
                <a16:creationId xmlns:a16="http://schemas.microsoft.com/office/drawing/2014/main" id="{8649D148-F2CC-9442-B1D1-AA3BCB4E6CC0}"/>
              </a:ext>
            </a:extLst>
          </p:cNvPr>
          <p:cNvSpPr txBox="1"/>
          <p:nvPr/>
        </p:nvSpPr>
        <p:spPr bwMode="auto">
          <a:xfrm>
            <a:off x="2512020"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44" name="TextBox 43">
            <a:extLst>
              <a:ext uri="{FF2B5EF4-FFF2-40B4-BE49-F238E27FC236}">
                <a16:creationId xmlns:a16="http://schemas.microsoft.com/office/drawing/2014/main" id="{D6D50B47-9285-FE4C-94C7-82CAEFF94844}"/>
              </a:ext>
            </a:extLst>
          </p:cNvPr>
          <p:cNvSpPr txBox="1"/>
          <p:nvPr/>
        </p:nvSpPr>
        <p:spPr bwMode="auto">
          <a:xfrm>
            <a:off x="3000875"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45" name="TextBox 44">
            <a:extLst>
              <a:ext uri="{FF2B5EF4-FFF2-40B4-BE49-F238E27FC236}">
                <a16:creationId xmlns:a16="http://schemas.microsoft.com/office/drawing/2014/main" id="{8BABE8BF-9E64-EF4E-961D-BCDA3B8C3028}"/>
              </a:ext>
            </a:extLst>
          </p:cNvPr>
          <p:cNvSpPr txBox="1"/>
          <p:nvPr/>
        </p:nvSpPr>
        <p:spPr bwMode="auto">
          <a:xfrm>
            <a:off x="3489730"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46" name="TextBox 45">
            <a:extLst>
              <a:ext uri="{FF2B5EF4-FFF2-40B4-BE49-F238E27FC236}">
                <a16:creationId xmlns:a16="http://schemas.microsoft.com/office/drawing/2014/main" id="{B5E68A9B-6A80-ED4D-BAA1-C3CA55FAAC7D}"/>
              </a:ext>
            </a:extLst>
          </p:cNvPr>
          <p:cNvSpPr txBox="1"/>
          <p:nvPr/>
        </p:nvSpPr>
        <p:spPr bwMode="auto">
          <a:xfrm>
            <a:off x="3978585"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47" name="TextBox 46">
            <a:extLst>
              <a:ext uri="{FF2B5EF4-FFF2-40B4-BE49-F238E27FC236}">
                <a16:creationId xmlns:a16="http://schemas.microsoft.com/office/drawing/2014/main" id="{111EA599-4621-A045-98F8-0BE23E79B7A5}"/>
              </a:ext>
            </a:extLst>
          </p:cNvPr>
          <p:cNvSpPr txBox="1"/>
          <p:nvPr/>
        </p:nvSpPr>
        <p:spPr bwMode="auto">
          <a:xfrm>
            <a:off x="4467440"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48" name="TextBox 47">
            <a:extLst>
              <a:ext uri="{FF2B5EF4-FFF2-40B4-BE49-F238E27FC236}">
                <a16:creationId xmlns:a16="http://schemas.microsoft.com/office/drawing/2014/main" id="{7384422C-3CB7-8E42-ABDA-0B678762A073}"/>
              </a:ext>
            </a:extLst>
          </p:cNvPr>
          <p:cNvSpPr txBox="1"/>
          <p:nvPr/>
        </p:nvSpPr>
        <p:spPr bwMode="auto">
          <a:xfrm>
            <a:off x="4956295"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24</a:t>
            </a:r>
          </a:p>
        </p:txBody>
      </p:sp>
      <p:cxnSp>
        <p:nvCxnSpPr>
          <p:cNvPr id="17" name="Straight Connector 16">
            <a:extLst>
              <a:ext uri="{FF2B5EF4-FFF2-40B4-BE49-F238E27FC236}">
                <a16:creationId xmlns:a16="http://schemas.microsoft.com/office/drawing/2014/main" id="{59279704-64FB-DF4D-A18E-76630D7C4A59}"/>
              </a:ext>
            </a:extLst>
          </p:cNvPr>
          <p:cNvCxnSpPr>
            <a:cxnSpLocks/>
          </p:cNvCxnSpPr>
          <p:nvPr/>
        </p:nvCxnSpPr>
        <p:spPr bwMode="auto">
          <a:xfrm flipH="1">
            <a:off x="1198487" y="215158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69810D4F-F56D-654D-A979-B0E8739B547E}"/>
              </a:ext>
            </a:extLst>
          </p:cNvPr>
          <p:cNvCxnSpPr>
            <a:cxnSpLocks/>
          </p:cNvCxnSpPr>
          <p:nvPr/>
        </p:nvCxnSpPr>
        <p:spPr bwMode="auto">
          <a:xfrm flipH="1">
            <a:off x="1198487" y="3142408"/>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6958B057-D4A8-EF4B-8247-579D0277EF92}"/>
              </a:ext>
            </a:extLst>
          </p:cNvPr>
          <p:cNvCxnSpPr>
            <a:cxnSpLocks/>
          </p:cNvCxnSpPr>
          <p:nvPr/>
        </p:nvCxnSpPr>
        <p:spPr bwMode="auto">
          <a:xfrm flipH="1">
            <a:off x="1198487" y="363782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106FCA02-F9D6-0548-8588-CBB4194B33C6}"/>
              </a:ext>
            </a:extLst>
          </p:cNvPr>
          <p:cNvCxnSpPr>
            <a:cxnSpLocks/>
          </p:cNvCxnSpPr>
          <p:nvPr/>
        </p:nvCxnSpPr>
        <p:spPr bwMode="auto">
          <a:xfrm flipH="1">
            <a:off x="1198487" y="413323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5C409D6F-713B-0545-B684-7921F6F8F3F6}"/>
              </a:ext>
            </a:extLst>
          </p:cNvPr>
          <p:cNvCxnSpPr>
            <a:cxnSpLocks/>
          </p:cNvCxnSpPr>
          <p:nvPr/>
        </p:nvCxnSpPr>
        <p:spPr bwMode="auto">
          <a:xfrm flipH="1">
            <a:off x="1198487" y="462864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90B96DC2-3440-1142-9A3A-963996283841}"/>
              </a:ext>
            </a:extLst>
          </p:cNvPr>
          <p:cNvCxnSpPr>
            <a:cxnSpLocks/>
          </p:cNvCxnSpPr>
          <p:nvPr/>
        </p:nvCxnSpPr>
        <p:spPr bwMode="auto">
          <a:xfrm flipH="1">
            <a:off x="1198487" y="2646996"/>
            <a:ext cx="64008" cy="0"/>
          </a:xfrm>
          <a:prstGeom prst="line">
            <a:avLst/>
          </a:prstGeom>
          <a:noFill/>
          <a:ln w="28575" cap="flat" cmpd="sng" algn="ctr">
            <a:solidFill>
              <a:schemeClr val="bg1"/>
            </a:solidFill>
            <a:prstDash val="solid"/>
            <a:round/>
            <a:headEnd type="none" w="med" len="med"/>
            <a:tailEnd type="none" w="med" len="med"/>
          </a:ln>
          <a:effectLst/>
        </p:spPr>
      </p:cxnSp>
      <p:sp>
        <p:nvSpPr>
          <p:cNvPr id="75" name="TextBox 74">
            <a:extLst>
              <a:ext uri="{FF2B5EF4-FFF2-40B4-BE49-F238E27FC236}">
                <a16:creationId xmlns:a16="http://schemas.microsoft.com/office/drawing/2014/main" id="{20CEFF8D-FC88-2340-8360-428B96851D92}"/>
              </a:ext>
            </a:extLst>
          </p:cNvPr>
          <p:cNvSpPr txBox="1"/>
          <p:nvPr/>
        </p:nvSpPr>
        <p:spPr bwMode="auto">
          <a:xfrm rot="16200000">
            <a:off x="-616422" y="3209495"/>
            <a:ext cx="24851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Probability of Survival</a:t>
            </a:r>
          </a:p>
        </p:txBody>
      </p:sp>
      <p:cxnSp>
        <p:nvCxnSpPr>
          <p:cNvPr id="20" name="Straight Connector 19">
            <a:extLst>
              <a:ext uri="{FF2B5EF4-FFF2-40B4-BE49-F238E27FC236}">
                <a16:creationId xmlns:a16="http://schemas.microsoft.com/office/drawing/2014/main" id="{F12E829F-EB20-7740-B000-95609DD431E8}"/>
              </a:ext>
            </a:extLst>
          </p:cNvPr>
          <p:cNvCxnSpPr>
            <a:cxnSpLocks/>
          </p:cNvCxnSpPr>
          <p:nvPr/>
        </p:nvCxnSpPr>
        <p:spPr bwMode="auto">
          <a:xfrm flipH="1">
            <a:off x="2601157" y="2336403"/>
            <a:ext cx="240455" cy="0"/>
          </a:xfrm>
          <a:prstGeom prst="line">
            <a:avLst/>
          </a:prstGeom>
          <a:noFill/>
          <a:ln w="28575" cap="flat" cmpd="sng" algn="ctr">
            <a:solidFill>
              <a:schemeClr val="accent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4F219A42-3356-4E4B-B896-25DBDB6E62DE}"/>
              </a:ext>
            </a:extLst>
          </p:cNvPr>
          <p:cNvCxnSpPr>
            <a:cxnSpLocks/>
          </p:cNvCxnSpPr>
          <p:nvPr/>
        </p:nvCxnSpPr>
        <p:spPr bwMode="auto">
          <a:xfrm flipH="1">
            <a:off x="2601157" y="2576394"/>
            <a:ext cx="240455" cy="0"/>
          </a:xfrm>
          <a:prstGeom prst="line">
            <a:avLst/>
          </a:prstGeom>
          <a:noFill/>
          <a:ln w="28575" cap="flat" cmpd="sng" algn="ctr">
            <a:solidFill>
              <a:schemeClr val="accent3"/>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92D66342-58BF-F746-BDC6-9755AD05073C}"/>
              </a:ext>
            </a:extLst>
          </p:cNvPr>
          <p:cNvCxnSpPr>
            <a:cxnSpLocks/>
          </p:cNvCxnSpPr>
          <p:nvPr/>
        </p:nvCxnSpPr>
        <p:spPr bwMode="auto">
          <a:xfrm flipH="1">
            <a:off x="8145652" y="2336403"/>
            <a:ext cx="240455" cy="0"/>
          </a:xfrm>
          <a:prstGeom prst="line">
            <a:avLst/>
          </a:prstGeom>
          <a:noFill/>
          <a:ln w="28575" cap="flat" cmpd="sng" algn="ctr">
            <a:solidFill>
              <a:schemeClr val="accent4"/>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6100D906-8205-C648-86F2-73E6DF868462}"/>
              </a:ext>
            </a:extLst>
          </p:cNvPr>
          <p:cNvCxnSpPr>
            <a:cxnSpLocks/>
          </p:cNvCxnSpPr>
          <p:nvPr/>
        </p:nvCxnSpPr>
        <p:spPr bwMode="auto">
          <a:xfrm flipH="1">
            <a:off x="8145652" y="2576394"/>
            <a:ext cx="240455" cy="0"/>
          </a:xfrm>
          <a:prstGeom prst="line">
            <a:avLst/>
          </a:prstGeom>
          <a:noFill/>
          <a:ln w="28575" cap="flat" cmpd="sng" algn="ctr">
            <a:solidFill>
              <a:schemeClr val="accent3"/>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67D7E222-8FEE-184D-853B-7311B3AE410E}"/>
              </a:ext>
            </a:extLst>
          </p:cNvPr>
          <p:cNvCxnSpPr>
            <a:cxnSpLocks/>
            <a:endCxn id="95" idx="0"/>
          </p:cNvCxnSpPr>
          <p:nvPr/>
        </p:nvCxnSpPr>
        <p:spPr bwMode="auto">
          <a:xfrm>
            <a:off x="7161576" y="2142706"/>
            <a:ext cx="0" cy="2526398"/>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263933A4-A3FA-1A4C-81C4-589C29A1CB8B}"/>
              </a:ext>
            </a:extLst>
          </p:cNvPr>
          <p:cNvCxnSpPr>
            <a:cxnSpLocks/>
          </p:cNvCxnSpPr>
          <p:nvPr/>
        </p:nvCxnSpPr>
        <p:spPr bwMode="auto">
          <a:xfrm>
            <a:off x="7145392" y="4628644"/>
            <a:ext cx="4427136" cy="0"/>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32E80FC9-EC80-6243-95AE-3B12269E55BE}"/>
              </a:ext>
            </a:extLst>
          </p:cNvPr>
          <p:cNvCxnSpPr>
            <a:cxnSpLocks/>
          </p:cNvCxnSpPr>
          <p:nvPr/>
        </p:nvCxnSpPr>
        <p:spPr bwMode="auto">
          <a:xfrm>
            <a:off x="7161576"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429046E9-2DB7-3147-B0AA-26EAD1757A2E}"/>
              </a:ext>
            </a:extLst>
          </p:cNvPr>
          <p:cNvCxnSpPr>
            <a:cxnSpLocks/>
          </p:cNvCxnSpPr>
          <p:nvPr/>
        </p:nvCxnSpPr>
        <p:spPr bwMode="auto">
          <a:xfrm>
            <a:off x="7651144"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4E744395-4D81-034A-B50B-E612777D3FBE}"/>
              </a:ext>
            </a:extLst>
          </p:cNvPr>
          <p:cNvCxnSpPr>
            <a:cxnSpLocks/>
          </p:cNvCxnSpPr>
          <p:nvPr/>
        </p:nvCxnSpPr>
        <p:spPr bwMode="auto">
          <a:xfrm>
            <a:off x="8140712"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3C0D3553-6D4F-684D-992F-11693C9BCD2E}"/>
              </a:ext>
            </a:extLst>
          </p:cNvPr>
          <p:cNvCxnSpPr>
            <a:cxnSpLocks/>
          </p:cNvCxnSpPr>
          <p:nvPr/>
        </p:nvCxnSpPr>
        <p:spPr bwMode="auto">
          <a:xfrm>
            <a:off x="8630280"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574A5CCF-156C-9943-8758-24B82403A390}"/>
              </a:ext>
            </a:extLst>
          </p:cNvPr>
          <p:cNvCxnSpPr>
            <a:cxnSpLocks/>
          </p:cNvCxnSpPr>
          <p:nvPr/>
        </p:nvCxnSpPr>
        <p:spPr bwMode="auto">
          <a:xfrm>
            <a:off x="9119848"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24C9A1AC-50F7-7A40-AA72-F857B6B129CC}"/>
              </a:ext>
            </a:extLst>
          </p:cNvPr>
          <p:cNvCxnSpPr>
            <a:cxnSpLocks/>
          </p:cNvCxnSpPr>
          <p:nvPr/>
        </p:nvCxnSpPr>
        <p:spPr bwMode="auto">
          <a:xfrm>
            <a:off x="9609416"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7EFF0BEE-BE9C-E44C-A25D-37046103ADAD}"/>
              </a:ext>
            </a:extLst>
          </p:cNvPr>
          <p:cNvCxnSpPr>
            <a:cxnSpLocks/>
          </p:cNvCxnSpPr>
          <p:nvPr/>
        </p:nvCxnSpPr>
        <p:spPr bwMode="auto">
          <a:xfrm>
            <a:off x="10098984"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29FED9C0-01A8-AA4B-9D19-243441946328}"/>
              </a:ext>
            </a:extLst>
          </p:cNvPr>
          <p:cNvCxnSpPr>
            <a:cxnSpLocks/>
          </p:cNvCxnSpPr>
          <p:nvPr/>
        </p:nvCxnSpPr>
        <p:spPr bwMode="auto">
          <a:xfrm>
            <a:off x="10588552"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5B8FC647-500D-3D4C-8B6D-1603511E2569}"/>
              </a:ext>
            </a:extLst>
          </p:cNvPr>
          <p:cNvCxnSpPr>
            <a:cxnSpLocks/>
          </p:cNvCxnSpPr>
          <p:nvPr/>
        </p:nvCxnSpPr>
        <p:spPr bwMode="auto">
          <a:xfrm>
            <a:off x="11078120" y="4636736"/>
            <a:ext cx="0" cy="64737"/>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EDD424FF-CBE1-C042-B4DA-63A7C7144C1B}"/>
              </a:ext>
            </a:extLst>
          </p:cNvPr>
          <p:cNvCxnSpPr>
            <a:cxnSpLocks/>
          </p:cNvCxnSpPr>
          <p:nvPr/>
        </p:nvCxnSpPr>
        <p:spPr bwMode="auto">
          <a:xfrm>
            <a:off x="11567689" y="4636736"/>
            <a:ext cx="0" cy="64737"/>
          </a:xfrm>
          <a:prstGeom prst="line">
            <a:avLst/>
          </a:prstGeom>
          <a:noFill/>
          <a:ln w="28575" cap="flat" cmpd="sng" algn="ctr">
            <a:solidFill>
              <a:schemeClr val="bg1"/>
            </a:solidFill>
            <a:prstDash val="solid"/>
            <a:round/>
            <a:headEnd type="none" w="med" len="med"/>
            <a:tailEnd type="none" w="med" len="med"/>
          </a:ln>
          <a:effectLst/>
        </p:spPr>
      </p:cxnSp>
      <p:sp>
        <p:nvSpPr>
          <p:cNvPr id="93" name="TextBox 92">
            <a:extLst>
              <a:ext uri="{FF2B5EF4-FFF2-40B4-BE49-F238E27FC236}">
                <a16:creationId xmlns:a16="http://schemas.microsoft.com/office/drawing/2014/main" id="{6972716E-4334-5242-BA49-8FF26F44F600}"/>
              </a:ext>
            </a:extLst>
          </p:cNvPr>
          <p:cNvSpPr txBox="1"/>
          <p:nvPr/>
        </p:nvSpPr>
        <p:spPr bwMode="auto">
          <a:xfrm>
            <a:off x="7161576" y="4976301"/>
            <a:ext cx="4406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Mo</a:t>
            </a:r>
          </a:p>
        </p:txBody>
      </p:sp>
      <p:sp>
        <p:nvSpPr>
          <p:cNvPr id="94" name="TextBox 93">
            <a:extLst>
              <a:ext uri="{FF2B5EF4-FFF2-40B4-BE49-F238E27FC236}">
                <a16:creationId xmlns:a16="http://schemas.microsoft.com/office/drawing/2014/main" id="{BE1262FF-02C5-194D-8B98-E09C4FC852DF}"/>
              </a:ext>
            </a:extLst>
          </p:cNvPr>
          <p:cNvSpPr txBox="1"/>
          <p:nvPr/>
        </p:nvSpPr>
        <p:spPr bwMode="auto">
          <a:xfrm>
            <a:off x="11345157"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95" name="TextBox 94">
            <a:extLst>
              <a:ext uri="{FF2B5EF4-FFF2-40B4-BE49-F238E27FC236}">
                <a16:creationId xmlns:a16="http://schemas.microsoft.com/office/drawing/2014/main" id="{1B600DC2-9A14-3842-9223-07CCD0E65C07}"/>
              </a:ext>
            </a:extLst>
          </p:cNvPr>
          <p:cNvSpPr txBox="1"/>
          <p:nvPr/>
        </p:nvSpPr>
        <p:spPr bwMode="auto">
          <a:xfrm>
            <a:off x="6945466"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96" name="TextBox 95">
            <a:extLst>
              <a:ext uri="{FF2B5EF4-FFF2-40B4-BE49-F238E27FC236}">
                <a16:creationId xmlns:a16="http://schemas.microsoft.com/office/drawing/2014/main" id="{546F9739-FB2B-DE46-B0CD-28308AD95CFC}"/>
              </a:ext>
            </a:extLst>
          </p:cNvPr>
          <p:cNvSpPr txBox="1"/>
          <p:nvPr/>
        </p:nvSpPr>
        <p:spPr bwMode="auto">
          <a:xfrm>
            <a:off x="7434321"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97" name="TextBox 96">
            <a:extLst>
              <a:ext uri="{FF2B5EF4-FFF2-40B4-BE49-F238E27FC236}">
                <a16:creationId xmlns:a16="http://schemas.microsoft.com/office/drawing/2014/main" id="{14758287-3C70-294A-B903-F930AD57F17D}"/>
              </a:ext>
            </a:extLst>
          </p:cNvPr>
          <p:cNvSpPr txBox="1"/>
          <p:nvPr/>
        </p:nvSpPr>
        <p:spPr bwMode="auto">
          <a:xfrm>
            <a:off x="7923176"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98" name="TextBox 97">
            <a:extLst>
              <a:ext uri="{FF2B5EF4-FFF2-40B4-BE49-F238E27FC236}">
                <a16:creationId xmlns:a16="http://schemas.microsoft.com/office/drawing/2014/main" id="{DEF4C343-60AC-E64A-8518-EE02C5E41798}"/>
              </a:ext>
            </a:extLst>
          </p:cNvPr>
          <p:cNvSpPr txBox="1"/>
          <p:nvPr/>
        </p:nvSpPr>
        <p:spPr bwMode="auto">
          <a:xfrm>
            <a:off x="8412031"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99" name="TextBox 98">
            <a:extLst>
              <a:ext uri="{FF2B5EF4-FFF2-40B4-BE49-F238E27FC236}">
                <a16:creationId xmlns:a16="http://schemas.microsoft.com/office/drawing/2014/main" id="{090DAE0A-2ACA-7E48-B10A-1CAB155FCBE4}"/>
              </a:ext>
            </a:extLst>
          </p:cNvPr>
          <p:cNvSpPr txBox="1"/>
          <p:nvPr/>
        </p:nvSpPr>
        <p:spPr bwMode="auto">
          <a:xfrm>
            <a:off x="8900886"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100" name="TextBox 99">
            <a:extLst>
              <a:ext uri="{FF2B5EF4-FFF2-40B4-BE49-F238E27FC236}">
                <a16:creationId xmlns:a16="http://schemas.microsoft.com/office/drawing/2014/main" id="{78A6B7F7-5BEC-6743-A57F-807175F504B9}"/>
              </a:ext>
            </a:extLst>
          </p:cNvPr>
          <p:cNvSpPr txBox="1"/>
          <p:nvPr/>
        </p:nvSpPr>
        <p:spPr bwMode="auto">
          <a:xfrm>
            <a:off x="9389741"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101" name="TextBox 100">
            <a:extLst>
              <a:ext uri="{FF2B5EF4-FFF2-40B4-BE49-F238E27FC236}">
                <a16:creationId xmlns:a16="http://schemas.microsoft.com/office/drawing/2014/main" id="{9D7F9E90-EFCD-FA4D-8390-3EC325418977}"/>
              </a:ext>
            </a:extLst>
          </p:cNvPr>
          <p:cNvSpPr txBox="1"/>
          <p:nvPr/>
        </p:nvSpPr>
        <p:spPr bwMode="auto">
          <a:xfrm>
            <a:off x="9878596"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102" name="TextBox 101">
            <a:extLst>
              <a:ext uri="{FF2B5EF4-FFF2-40B4-BE49-F238E27FC236}">
                <a16:creationId xmlns:a16="http://schemas.microsoft.com/office/drawing/2014/main" id="{E69D88B5-EBA3-BC43-A9E6-72634CDA7556}"/>
              </a:ext>
            </a:extLst>
          </p:cNvPr>
          <p:cNvSpPr txBox="1"/>
          <p:nvPr/>
        </p:nvSpPr>
        <p:spPr bwMode="auto">
          <a:xfrm>
            <a:off x="10367451"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103" name="TextBox 102">
            <a:extLst>
              <a:ext uri="{FF2B5EF4-FFF2-40B4-BE49-F238E27FC236}">
                <a16:creationId xmlns:a16="http://schemas.microsoft.com/office/drawing/2014/main" id="{A9A84AF1-C6B9-C540-A649-310A3226D5C1}"/>
              </a:ext>
            </a:extLst>
          </p:cNvPr>
          <p:cNvSpPr txBox="1"/>
          <p:nvPr/>
        </p:nvSpPr>
        <p:spPr bwMode="auto">
          <a:xfrm>
            <a:off x="10856306" y="4669104"/>
            <a:ext cx="445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24</a:t>
            </a:r>
          </a:p>
        </p:txBody>
      </p:sp>
      <p:cxnSp>
        <p:nvCxnSpPr>
          <p:cNvPr id="104" name="Straight Connector 103">
            <a:extLst>
              <a:ext uri="{FF2B5EF4-FFF2-40B4-BE49-F238E27FC236}">
                <a16:creationId xmlns:a16="http://schemas.microsoft.com/office/drawing/2014/main" id="{58E10570-2891-5148-B276-41643FB0C73A}"/>
              </a:ext>
            </a:extLst>
          </p:cNvPr>
          <p:cNvCxnSpPr>
            <a:cxnSpLocks/>
          </p:cNvCxnSpPr>
          <p:nvPr/>
        </p:nvCxnSpPr>
        <p:spPr bwMode="auto">
          <a:xfrm flipH="1">
            <a:off x="7098498" y="215158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C3E71DD7-B44E-7B4E-8CF7-D7AA1F4328BB}"/>
              </a:ext>
            </a:extLst>
          </p:cNvPr>
          <p:cNvCxnSpPr>
            <a:cxnSpLocks/>
          </p:cNvCxnSpPr>
          <p:nvPr/>
        </p:nvCxnSpPr>
        <p:spPr bwMode="auto">
          <a:xfrm flipH="1">
            <a:off x="7098498" y="3142408"/>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74A82A9C-5A76-8941-8EBD-0C511ADEC3D0}"/>
              </a:ext>
            </a:extLst>
          </p:cNvPr>
          <p:cNvCxnSpPr>
            <a:cxnSpLocks/>
          </p:cNvCxnSpPr>
          <p:nvPr/>
        </p:nvCxnSpPr>
        <p:spPr bwMode="auto">
          <a:xfrm flipH="1">
            <a:off x="7098498" y="363782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5BBAFFE9-C84C-C743-AC56-137FED789C14}"/>
              </a:ext>
            </a:extLst>
          </p:cNvPr>
          <p:cNvCxnSpPr>
            <a:cxnSpLocks/>
          </p:cNvCxnSpPr>
          <p:nvPr/>
        </p:nvCxnSpPr>
        <p:spPr bwMode="auto">
          <a:xfrm flipH="1">
            <a:off x="7098498" y="413323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D13E9637-833F-EC49-86F0-D31E7F87667B}"/>
              </a:ext>
            </a:extLst>
          </p:cNvPr>
          <p:cNvCxnSpPr>
            <a:cxnSpLocks/>
          </p:cNvCxnSpPr>
          <p:nvPr/>
        </p:nvCxnSpPr>
        <p:spPr bwMode="auto">
          <a:xfrm flipH="1">
            <a:off x="7098498" y="462864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85DD41E4-DE0E-5842-9B6F-532DD1BB079F}"/>
              </a:ext>
            </a:extLst>
          </p:cNvPr>
          <p:cNvCxnSpPr>
            <a:cxnSpLocks/>
          </p:cNvCxnSpPr>
          <p:nvPr/>
        </p:nvCxnSpPr>
        <p:spPr bwMode="auto">
          <a:xfrm flipH="1">
            <a:off x="7098498" y="2646996"/>
            <a:ext cx="64008" cy="0"/>
          </a:xfrm>
          <a:prstGeom prst="line">
            <a:avLst/>
          </a:prstGeom>
          <a:noFill/>
          <a:ln w="28575" cap="flat" cmpd="sng" algn="ctr">
            <a:solidFill>
              <a:schemeClr val="bg1"/>
            </a:solidFill>
            <a:prstDash val="solid"/>
            <a:round/>
            <a:headEnd type="none" w="med" len="med"/>
            <a:tailEnd type="none" w="med" len="med"/>
          </a:ln>
          <a:effectLst/>
        </p:spPr>
      </p:cxnSp>
      <p:sp>
        <p:nvSpPr>
          <p:cNvPr id="126" name="TextBox 125">
            <a:extLst>
              <a:ext uri="{FF2B5EF4-FFF2-40B4-BE49-F238E27FC236}">
                <a16:creationId xmlns:a16="http://schemas.microsoft.com/office/drawing/2014/main" id="{01DE8F04-11B5-5545-AAED-52E708C737E0}"/>
              </a:ext>
            </a:extLst>
          </p:cNvPr>
          <p:cNvSpPr txBox="1"/>
          <p:nvPr/>
        </p:nvSpPr>
        <p:spPr bwMode="auto">
          <a:xfrm rot="16200000">
            <a:off x="5283589" y="3209495"/>
            <a:ext cx="24851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Probability of Survival</a:t>
            </a:r>
          </a:p>
        </p:txBody>
      </p:sp>
      <p:grpSp>
        <p:nvGrpSpPr>
          <p:cNvPr id="38" name="Group 37">
            <a:extLst>
              <a:ext uri="{FF2B5EF4-FFF2-40B4-BE49-F238E27FC236}">
                <a16:creationId xmlns:a16="http://schemas.microsoft.com/office/drawing/2014/main" id="{B52E4D45-B826-BA4A-8CAF-85EA65EECCCA}"/>
              </a:ext>
            </a:extLst>
          </p:cNvPr>
          <p:cNvGrpSpPr/>
          <p:nvPr/>
        </p:nvGrpSpPr>
        <p:grpSpPr>
          <a:xfrm>
            <a:off x="1266898" y="2146397"/>
            <a:ext cx="4359105" cy="2027734"/>
            <a:chOff x="1266898" y="2146397"/>
            <a:chExt cx="4359105" cy="2027734"/>
          </a:xfrm>
        </p:grpSpPr>
        <p:sp>
          <p:nvSpPr>
            <p:cNvPr id="26" name="Freeform 25">
              <a:extLst>
                <a:ext uri="{FF2B5EF4-FFF2-40B4-BE49-F238E27FC236}">
                  <a16:creationId xmlns:a16="http://schemas.microsoft.com/office/drawing/2014/main" id="{CFD787FB-F8BF-D041-9DA4-28573AA173A5}"/>
                </a:ext>
              </a:extLst>
            </p:cNvPr>
            <p:cNvSpPr/>
            <p:nvPr/>
          </p:nvSpPr>
          <p:spPr bwMode="auto">
            <a:xfrm>
              <a:off x="2715279" y="3312082"/>
              <a:ext cx="2910724" cy="862049"/>
            </a:xfrm>
            <a:custGeom>
              <a:avLst/>
              <a:gdLst>
                <a:gd name="connsiteX0" fmla="*/ 2910724 w 2910724"/>
                <a:gd name="connsiteY0" fmla="*/ 862049 h 862049"/>
                <a:gd name="connsiteX1" fmla="*/ 2275530 w 2910724"/>
                <a:gd name="connsiteY1" fmla="*/ 862049 h 862049"/>
                <a:gd name="connsiteX2" fmla="*/ 2275530 w 2910724"/>
                <a:gd name="connsiteY2" fmla="*/ 771307 h 862049"/>
                <a:gd name="connsiteX3" fmla="*/ 1790410 w 2910724"/>
                <a:gd name="connsiteY3" fmla="*/ 771307 h 862049"/>
                <a:gd name="connsiteX4" fmla="*/ 1790410 w 2910724"/>
                <a:gd name="connsiteY4" fmla="*/ 711976 h 862049"/>
                <a:gd name="connsiteX5" fmla="*/ 1451872 w 2910724"/>
                <a:gd name="connsiteY5" fmla="*/ 711976 h 862049"/>
                <a:gd name="connsiteX6" fmla="*/ 1451872 w 2910724"/>
                <a:gd name="connsiteY6" fmla="*/ 670095 h 862049"/>
                <a:gd name="connsiteX7" fmla="*/ 1451872 w 2910724"/>
                <a:gd name="connsiteY7" fmla="*/ 670095 h 862049"/>
                <a:gd name="connsiteX8" fmla="*/ 1451872 w 2910724"/>
                <a:gd name="connsiteY8" fmla="*/ 670095 h 862049"/>
                <a:gd name="connsiteX9" fmla="*/ 1416971 w 2910724"/>
                <a:gd name="connsiteY9" fmla="*/ 670095 h 862049"/>
                <a:gd name="connsiteX10" fmla="*/ 1416971 w 2910724"/>
                <a:gd name="connsiteY10" fmla="*/ 670095 h 862049"/>
                <a:gd name="connsiteX11" fmla="*/ 1416971 w 2910724"/>
                <a:gd name="connsiteY11" fmla="*/ 638684 h 862049"/>
                <a:gd name="connsiteX12" fmla="*/ 1256428 w 2910724"/>
                <a:gd name="connsiteY12" fmla="*/ 638684 h 862049"/>
                <a:gd name="connsiteX13" fmla="*/ 1256428 w 2910724"/>
                <a:gd name="connsiteY13" fmla="*/ 603784 h 862049"/>
                <a:gd name="connsiteX14" fmla="*/ 1207567 w 2910724"/>
                <a:gd name="connsiteY14" fmla="*/ 603784 h 862049"/>
                <a:gd name="connsiteX15" fmla="*/ 1207567 w 2910724"/>
                <a:gd name="connsiteY15" fmla="*/ 572373 h 862049"/>
                <a:gd name="connsiteX16" fmla="*/ 1036553 w 2910724"/>
                <a:gd name="connsiteY16" fmla="*/ 572373 h 862049"/>
                <a:gd name="connsiteX17" fmla="*/ 1036553 w 2910724"/>
                <a:gd name="connsiteY17" fmla="*/ 520022 h 862049"/>
                <a:gd name="connsiteX18" fmla="*/ 1036553 w 2910724"/>
                <a:gd name="connsiteY18" fmla="*/ 520022 h 862049"/>
                <a:gd name="connsiteX19" fmla="*/ 1036553 w 2910724"/>
                <a:gd name="connsiteY19" fmla="*/ 520022 h 862049"/>
                <a:gd name="connsiteX20" fmla="*/ 1001652 w 2910724"/>
                <a:gd name="connsiteY20" fmla="*/ 520022 h 862049"/>
                <a:gd name="connsiteX21" fmla="*/ 1001652 w 2910724"/>
                <a:gd name="connsiteY21" fmla="*/ 488611 h 862049"/>
                <a:gd name="connsiteX22" fmla="*/ 963261 w 2910724"/>
                <a:gd name="connsiteY22" fmla="*/ 488611 h 862049"/>
                <a:gd name="connsiteX23" fmla="*/ 963261 w 2910724"/>
                <a:gd name="connsiteY23" fmla="*/ 460691 h 862049"/>
                <a:gd name="connsiteX24" fmla="*/ 858559 w 2910724"/>
                <a:gd name="connsiteY24" fmla="*/ 460691 h 862049"/>
                <a:gd name="connsiteX25" fmla="*/ 858559 w 2910724"/>
                <a:gd name="connsiteY25" fmla="*/ 429280 h 862049"/>
                <a:gd name="connsiteX26" fmla="*/ 816678 w 2910724"/>
                <a:gd name="connsiteY26" fmla="*/ 429280 h 862049"/>
                <a:gd name="connsiteX27" fmla="*/ 816678 w 2910724"/>
                <a:gd name="connsiteY27" fmla="*/ 429280 h 862049"/>
                <a:gd name="connsiteX28" fmla="*/ 813188 w 2910724"/>
                <a:gd name="connsiteY28" fmla="*/ 397869 h 862049"/>
                <a:gd name="connsiteX29" fmla="*/ 718956 w 2910724"/>
                <a:gd name="connsiteY29" fmla="*/ 397869 h 862049"/>
                <a:gd name="connsiteX30" fmla="*/ 722446 w 2910724"/>
                <a:gd name="connsiteY30" fmla="*/ 380419 h 862049"/>
                <a:gd name="connsiteX31" fmla="*/ 670095 w 2910724"/>
                <a:gd name="connsiteY31" fmla="*/ 383909 h 862049"/>
                <a:gd name="connsiteX32" fmla="*/ 673585 w 2910724"/>
                <a:gd name="connsiteY32" fmla="*/ 362968 h 862049"/>
                <a:gd name="connsiteX33" fmla="*/ 586333 w 2910724"/>
                <a:gd name="connsiteY33" fmla="*/ 359478 h 862049"/>
                <a:gd name="connsiteX34" fmla="*/ 586333 w 2910724"/>
                <a:gd name="connsiteY34" fmla="*/ 321087 h 862049"/>
                <a:gd name="connsiteX35" fmla="*/ 457200 w 2910724"/>
                <a:gd name="connsiteY35" fmla="*/ 321087 h 862049"/>
                <a:gd name="connsiteX36" fmla="*/ 471161 w 2910724"/>
                <a:gd name="connsiteY36" fmla="*/ 293167 h 862049"/>
                <a:gd name="connsiteX37" fmla="*/ 422300 w 2910724"/>
                <a:gd name="connsiteY37" fmla="*/ 293167 h 862049"/>
                <a:gd name="connsiteX38" fmla="*/ 425790 w 2910724"/>
                <a:gd name="connsiteY38" fmla="*/ 258266 h 862049"/>
                <a:gd name="connsiteX39" fmla="*/ 244306 w 2910724"/>
                <a:gd name="connsiteY39" fmla="*/ 254776 h 862049"/>
                <a:gd name="connsiteX40" fmla="*/ 247796 w 2910724"/>
                <a:gd name="connsiteY40" fmla="*/ 219875 h 862049"/>
                <a:gd name="connsiteX41" fmla="*/ 177994 w 2910724"/>
                <a:gd name="connsiteY41" fmla="*/ 219875 h 862049"/>
                <a:gd name="connsiteX42" fmla="*/ 171014 w 2910724"/>
                <a:gd name="connsiteY42" fmla="*/ 177994 h 862049"/>
                <a:gd name="connsiteX43" fmla="*/ 171014 w 2910724"/>
                <a:gd name="connsiteY43" fmla="*/ 177994 h 862049"/>
                <a:gd name="connsiteX44" fmla="*/ 139603 w 2910724"/>
                <a:gd name="connsiteY44" fmla="*/ 174504 h 862049"/>
                <a:gd name="connsiteX45" fmla="*/ 146584 w 2910724"/>
                <a:gd name="connsiteY45" fmla="*/ 132623 h 862049"/>
                <a:gd name="connsiteX46" fmla="*/ 97723 w 2910724"/>
                <a:gd name="connsiteY46" fmla="*/ 129133 h 862049"/>
                <a:gd name="connsiteX47" fmla="*/ 101213 w 2910724"/>
                <a:gd name="connsiteY47" fmla="*/ 94233 h 862049"/>
                <a:gd name="connsiteX48" fmla="*/ 59332 w 2910724"/>
                <a:gd name="connsiteY48" fmla="*/ 94233 h 862049"/>
                <a:gd name="connsiteX49" fmla="*/ 66312 w 2910724"/>
                <a:gd name="connsiteY49" fmla="*/ 52352 h 862049"/>
                <a:gd name="connsiteX50" fmla="*/ 0 w 2910724"/>
                <a:gd name="connsiteY50" fmla="*/ 55842 h 862049"/>
                <a:gd name="connsiteX51" fmla="*/ 6981 w 2910724"/>
                <a:gd name="connsiteY51" fmla="*/ 0 h 862049"/>
                <a:gd name="connsiteX0" fmla="*/ 2910724 w 2910724"/>
                <a:gd name="connsiteY0" fmla="*/ 862049 h 862049"/>
                <a:gd name="connsiteX1" fmla="*/ 2275530 w 2910724"/>
                <a:gd name="connsiteY1" fmla="*/ 862049 h 862049"/>
                <a:gd name="connsiteX2" fmla="*/ 2275530 w 2910724"/>
                <a:gd name="connsiteY2" fmla="*/ 771307 h 862049"/>
                <a:gd name="connsiteX3" fmla="*/ 1790410 w 2910724"/>
                <a:gd name="connsiteY3" fmla="*/ 771307 h 862049"/>
                <a:gd name="connsiteX4" fmla="*/ 1790410 w 2910724"/>
                <a:gd name="connsiteY4" fmla="*/ 711976 h 862049"/>
                <a:gd name="connsiteX5" fmla="*/ 1451872 w 2910724"/>
                <a:gd name="connsiteY5" fmla="*/ 711976 h 862049"/>
                <a:gd name="connsiteX6" fmla="*/ 1451872 w 2910724"/>
                <a:gd name="connsiteY6" fmla="*/ 670095 h 862049"/>
                <a:gd name="connsiteX7" fmla="*/ 1451872 w 2910724"/>
                <a:gd name="connsiteY7" fmla="*/ 670095 h 862049"/>
                <a:gd name="connsiteX8" fmla="*/ 1451872 w 2910724"/>
                <a:gd name="connsiteY8" fmla="*/ 670095 h 862049"/>
                <a:gd name="connsiteX9" fmla="*/ 1416971 w 2910724"/>
                <a:gd name="connsiteY9" fmla="*/ 670095 h 862049"/>
                <a:gd name="connsiteX10" fmla="*/ 1416971 w 2910724"/>
                <a:gd name="connsiteY10" fmla="*/ 670095 h 862049"/>
                <a:gd name="connsiteX11" fmla="*/ 1416971 w 2910724"/>
                <a:gd name="connsiteY11" fmla="*/ 638684 h 862049"/>
                <a:gd name="connsiteX12" fmla="*/ 1256428 w 2910724"/>
                <a:gd name="connsiteY12" fmla="*/ 638684 h 862049"/>
                <a:gd name="connsiteX13" fmla="*/ 1256428 w 2910724"/>
                <a:gd name="connsiteY13" fmla="*/ 603784 h 862049"/>
                <a:gd name="connsiteX14" fmla="*/ 1207567 w 2910724"/>
                <a:gd name="connsiteY14" fmla="*/ 603784 h 862049"/>
                <a:gd name="connsiteX15" fmla="*/ 1207567 w 2910724"/>
                <a:gd name="connsiteY15" fmla="*/ 572373 h 862049"/>
                <a:gd name="connsiteX16" fmla="*/ 1036553 w 2910724"/>
                <a:gd name="connsiteY16" fmla="*/ 572373 h 862049"/>
                <a:gd name="connsiteX17" fmla="*/ 1036553 w 2910724"/>
                <a:gd name="connsiteY17" fmla="*/ 520022 h 862049"/>
                <a:gd name="connsiteX18" fmla="*/ 1036553 w 2910724"/>
                <a:gd name="connsiteY18" fmla="*/ 520022 h 862049"/>
                <a:gd name="connsiteX19" fmla="*/ 1036553 w 2910724"/>
                <a:gd name="connsiteY19" fmla="*/ 520022 h 862049"/>
                <a:gd name="connsiteX20" fmla="*/ 1001652 w 2910724"/>
                <a:gd name="connsiteY20" fmla="*/ 520022 h 862049"/>
                <a:gd name="connsiteX21" fmla="*/ 1001652 w 2910724"/>
                <a:gd name="connsiteY21" fmla="*/ 488611 h 862049"/>
                <a:gd name="connsiteX22" fmla="*/ 963261 w 2910724"/>
                <a:gd name="connsiteY22" fmla="*/ 488611 h 862049"/>
                <a:gd name="connsiteX23" fmla="*/ 963261 w 2910724"/>
                <a:gd name="connsiteY23" fmla="*/ 460691 h 862049"/>
                <a:gd name="connsiteX24" fmla="*/ 858559 w 2910724"/>
                <a:gd name="connsiteY24" fmla="*/ 460691 h 862049"/>
                <a:gd name="connsiteX25" fmla="*/ 858559 w 2910724"/>
                <a:gd name="connsiteY25" fmla="*/ 429280 h 862049"/>
                <a:gd name="connsiteX26" fmla="*/ 816678 w 2910724"/>
                <a:gd name="connsiteY26" fmla="*/ 429280 h 862049"/>
                <a:gd name="connsiteX27" fmla="*/ 816678 w 2910724"/>
                <a:gd name="connsiteY27" fmla="*/ 429280 h 862049"/>
                <a:gd name="connsiteX28" fmla="*/ 813188 w 2910724"/>
                <a:gd name="connsiteY28" fmla="*/ 397869 h 862049"/>
                <a:gd name="connsiteX29" fmla="*/ 718956 w 2910724"/>
                <a:gd name="connsiteY29" fmla="*/ 397869 h 862049"/>
                <a:gd name="connsiteX30" fmla="*/ 722446 w 2910724"/>
                <a:gd name="connsiteY30" fmla="*/ 380419 h 862049"/>
                <a:gd name="connsiteX31" fmla="*/ 670095 w 2910724"/>
                <a:gd name="connsiteY31" fmla="*/ 383909 h 862049"/>
                <a:gd name="connsiteX32" fmla="*/ 673585 w 2910724"/>
                <a:gd name="connsiteY32" fmla="*/ 362968 h 862049"/>
                <a:gd name="connsiteX33" fmla="*/ 586333 w 2910724"/>
                <a:gd name="connsiteY33" fmla="*/ 359478 h 862049"/>
                <a:gd name="connsiteX34" fmla="*/ 586333 w 2910724"/>
                <a:gd name="connsiteY34" fmla="*/ 321087 h 862049"/>
                <a:gd name="connsiteX35" fmla="*/ 467671 w 2910724"/>
                <a:gd name="connsiteY35" fmla="*/ 321087 h 862049"/>
                <a:gd name="connsiteX36" fmla="*/ 471161 w 2910724"/>
                <a:gd name="connsiteY36" fmla="*/ 293167 h 862049"/>
                <a:gd name="connsiteX37" fmla="*/ 422300 w 2910724"/>
                <a:gd name="connsiteY37" fmla="*/ 293167 h 862049"/>
                <a:gd name="connsiteX38" fmla="*/ 425790 w 2910724"/>
                <a:gd name="connsiteY38" fmla="*/ 258266 h 862049"/>
                <a:gd name="connsiteX39" fmla="*/ 244306 w 2910724"/>
                <a:gd name="connsiteY39" fmla="*/ 254776 h 862049"/>
                <a:gd name="connsiteX40" fmla="*/ 247796 w 2910724"/>
                <a:gd name="connsiteY40" fmla="*/ 219875 h 862049"/>
                <a:gd name="connsiteX41" fmla="*/ 177994 w 2910724"/>
                <a:gd name="connsiteY41" fmla="*/ 219875 h 862049"/>
                <a:gd name="connsiteX42" fmla="*/ 171014 w 2910724"/>
                <a:gd name="connsiteY42" fmla="*/ 177994 h 862049"/>
                <a:gd name="connsiteX43" fmla="*/ 171014 w 2910724"/>
                <a:gd name="connsiteY43" fmla="*/ 177994 h 862049"/>
                <a:gd name="connsiteX44" fmla="*/ 139603 w 2910724"/>
                <a:gd name="connsiteY44" fmla="*/ 174504 h 862049"/>
                <a:gd name="connsiteX45" fmla="*/ 146584 w 2910724"/>
                <a:gd name="connsiteY45" fmla="*/ 132623 h 862049"/>
                <a:gd name="connsiteX46" fmla="*/ 97723 w 2910724"/>
                <a:gd name="connsiteY46" fmla="*/ 129133 h 862049"/>
                <a:gd name="connsiteX47" fmla="*/ 101213 w 2910724"/>
                <a:gd name="connsiteY47" fmla="*/ 94233 h 862049"/>
                <a:gd name="connsiteX48" fmla="*/ 59332 w 2910724"/>
                <a:gd name="connsiteY48" fmla="*/ 94233 h 862049"/>
                <a:gd name="connsiteX49" fmla="*/ 66312 w 2910724"/>
                <a:gd name="connsiteY49" fmla="*/ 52352 h 862049"/>
                <a:gd name="connsiteX50" fmla="*/ 0 w 2910724"/>
                <a:gd name="connsiteY50" fmla="*/ 55842 h 862049"/>
                <a:gd name="connsiteX51" fmla="*/ 6981 w 2910724"/>
                <a:gd name="connsiteY51" fmla="*/ 0 h 862049"/>
                <a:gd name="connsiteX0" fmla="*/ 2910724 w 2910724"/>
                <a:gd name="connsiteY0" fmla="*/ 862049 h 862049"/>
                <a:gd name="connsiteX1" fmla="*/ 2275530 w 2910724"/>
                <a:gd name="connsiteY1" fmla="*/ 862049 h 862049"/>
                <a:gd name="connsiteX2" fmla="*/ 2275530 w 2910724"/>
                <a:gd name="connsiteY2" fmla="*/ 771307 h 862049"/>
                <a:gd name="connsiteX3" fmla="*/ 1790410 w 2910724"/>
                <a:gd name="connsiteY3" fmla="*/ 771307 h 862049"/>
                <a:gd name="connsiteX4" fmla="*/ 1790410 w 2910724"/>
                <a:gd name="connsiteY4" fmla="*/ 711976 h 862049"/>
                <a:gd name="connsiteX5" fmla="*/ 1451872 w 2910724"/>
                <a:gd name="connsiteY5" fmla="*/ 711976 h 862049"/>
                <a:gd name="connsiteX6" fmla="*/ 1451872 w 2910724"/>
                <a:gd name="connsiteY6" fmla="*/ 670095 h 862049"/>
                <a:gd name="connsiteX7" fmla="*/ 1451872 w 2910724"/>
                <a:gd name="connsiteY7" fmla="*/ 670095 h 862049"/>
                <a:gd name="connsiteX8" fmla="*/ 1451872 w 2910724"/>
                <a:gd name="connsiteY8" fmla="*/ 670095 h 862049"/>
                <a:gd name="connsiteX9" fmla="*/ 1416971 w 2910724"/>
                <a:gd name="connsiteY9" fmla="*/ 670095 h 862049"/>
                <a:gd name="connsiteX10" fmla="*/ 1416971 w 2910724"/>
                <a:gd name="connsiteY10" fmla="*/ 670095 h 862049"/>
                <a:gd name="connsiteX11" fmla="*/ 1416971 w 2910724"/>
                <a:gd name="connsiteY11" fmla="*/ 638684 h 862049"/>
                <a:gd name="connsiteX12" fmla="*/ 1256428 w 2910724"/>
                <a:gd name="connsiteY12" fmla="*/ 638684 h 862049"/>
                <a:gd name="connsiteX13" fmla="*/ 1256428 w 2910724"/>
                <a:gd name="connsiteY13" fmla="*/ 603784 h 862049"/>
                <a:gd name="connsiteX14" fmla="*/ 1207567 w 2910724"/>
                <a:gd name="connsiteY14" fmla="*/ 603784 h 862049"/>
                <a:gd name="connsiteX15" fmla="*/ 1207567 w 2910724"/>
                <a:gd name="connsiteY15" fmla="*/ 572373 h 862049"/>
                <a:gd name="connsiteX16" fmla="*/ 1036553 w 2910724"/>
                <a:gd name="connsiteY16" fmla="*/ 572373 h 862049"/>
                <a:gd name="connsiteX17" fmla="*/ 1036553 w 2910724"/>
                <a:gd name="connsiteY17" fmla="*/ 520022 h 862049"/>
                <a:gd name="connsiteX18" fmla="*/ 1036553 w 2910724"/>
                <a:gd name="connsiteY18" fmla="*/ 520022 h 862049"/>
                <a:gd name="connsiteX19" fmla="*/ 1036553 w 2910724"/>
                <a:gd name="connsiteY19" fmla="*/ 520022 h 862049"/>
                <a:gd name="connsiteX20" fmla="*/ 1001652 w 2910724"/>
                <a:gd name="connsiteY20" fmla="*/ 520022 h 862049"/>
                <a:gd name="connsiteX21" fmla="*/ 1001652 w 2910724"/>
                <a:gd name="connsiteY21" fmla="*/ 488611 h 862049"/>
                <a:gd name="connsiteX22" fmla="*/ 963261 w 2910724"/>
                <a:gd name="connsiteY22" fmla="*/ 488611 h 862049"/>
                <a:gd name="connsiteX23" fmla="*/ 963261 w 2910724"/>
                <a:gd name="connsiteY23" fmla="*/ 460691 h 862049"/>
                <a:gd name="connsiteX24" fmla="*/ 858559 w 2910724"/>
                <a:gd name="connsiteY24" fmla="*/ 460691 h 862049"/>
                <a:gd name="connsiteX25" fmla="*/ 858559 w 2910724"/>
                <a:gd name="connsiteY25" fmla="*/ 429280 h 862049"/>
                <a:gd name="connsiteX26" fmla="*/ 816678 w 2910724"/>
                <a:gd name="connsiteY26" fmla="*/ 429280 h 862049"/>
                <a:gd name="connsiteX27" fmla="*/ 816678 w 2910724"/>
                <a:gd name="connsiteY27" fmla="*/ 429280 h 862049"/>
                <a:gd name="connsiteX28" fmla="*/ 813188 w 2910724"/>
                <a:gd name="connsiteY28" fmla="*/ 397869 h 862049"/>
                <a:gd name="connsiteX29" fmla="*/ 718956 w 2910724"/>
                <a:gd name="connsiteY29" fmla="*/ 397869 h 862049"/>
                <a:gd name="connsiteX30" fmla="*/ 722446 w 2910724"/>
                <a:gd name="connsiteY30" fmla="*/ 380419 h 862049"/>
                <a:gd name="connsiteX31" fmla="*/ 670095 w 2910724"/>
                <a:gd name="connsiteY31" fmla="*/ 383909 h 862049"/>
                <a:gd name="connsiteX32" fmla="*/ 673585 w 2910724"/>
                <a:gd name="connsiteY32" fmla="*/ 362968 h 862049"/>
                <a:gd name="connsiteX33" fmla="*/ 586333 w 2910724"/>
                <a:gd name="connsiteY33" fmla="*/ 359478 h 862049"/>
                <a:gd name="connsiteX34" fmla="*/ 586333 w 2910724"/>
                <a:gd name="connsiteY34" fmla="*/ 321087 h 862049"/>
                <a:gd name="connsiteX35" fmla="*/ 471161 w 2910724"/>
                <a:gd name="connsiteY35" fmla="*/ 321087 h 862049"/>
                <a:gd name="connsiteX36" fmla="*/ 471161 w 2910724"/>
                <a:gd name="connsiteY36" fmla="*/ 293167 h 862049"/>
                <a:gd name="connsiteX37" fmla="*/ 422300 w 2910724"/>
                <a:gd name="connsiteY37" fmla="*/ 293167 h 862049"/>
                <a:gd name="connsiteX38" fmla="*/ 425790 w 2910724"/>
                <a:gd name="connsiteY38" fmla="*/ 258266 h 862049"/>
                <a:gd name="connsiteX39" fmla="*/ 244306 w 2910724"/>
                <a:gd name="connsiteY39" fmla="*/ 254776 h 862049"/>
                <a:gd name="connsiteX40" fmla="*/ 247796 w 2910724"/>
                <a:gd name="connsiteY40" fmla="*/ 219875 h 862049"/>
                <a:gd name="connsiteX41" fmla="*/ 177994 w 2910724"/>
                <a:gd name="connsiteY41" fmla="*/ 219875 h 862049"/>
                <a:gd name="connsiteX42" fmla="*/ 171014 w 2910724"/>
                <a:gd name="connsiteY42" fmla="*/ 177994 h 862049"/>
                <a:gd name="connsiteX43" fmla="*/ 171014 w 2910724"/>
                <a:gd name="connsiteY43" fmla="*/ 177994 h 862049"/>
                <a:gd name="connsiteX44" fmla="*/ 139603 w 2910724"/>
                <a:gd name="connsiteY44" fmla="*/ 174504 h 862049"/>
                <a:gd name="connsiteX45" fmla="*/ 146584 w 2910724"/>
                <a:gd name="connsiteY45" fmla="*/ 132623 h 862049"/>
                <a:gd name="connsiteX46" fmla="*/ 97723 w 2910724"/>
                <a:gd name="connsiteY46" fmla="*/ 129133 h 862049"/>
                <a:gd name="connsiteX47" fmla="*/ 101213 w 2910724"/>
                <a:gd name="connsiteY47" fmla="*/ 94233 h 862049"/>
                <a:gd name="connsiteX48" fmla="*/ 59332 w 2910724"/>
                <a:gd name="connsiteY48" fmla="*/ 94233 h 862049"/>
                <a:gd name="connsiteX49" fmla="*/ 66312 w 2910724"/>
                <a:gd name="connsiteY49" fmla="*/ 52352 h 862049"/>
                <a:gd name="connsiteX50" fmla="*/ 0 w 2910724"/>
                <a:gd name="connsiteY50" fmla="*/ 55842 h 862049"/>
                <a:gd name="connsiteX51" fmla="*/ 6981 w 2910724"/>
                <a:gd name="connsiteY51" fmla="*/ 0 h 86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10724" h="862049">
                  <a:moveTo>
                    <a:pt x="2910724" y="862049"/>
                  </a:moveTo>
                  <a:lnTo>
                    <a:pt x="2275530" y="862049"/>
                  </a:lnTo>
                  <a:lnTo>
                    <a:pt x="2275530" y="771307"/>
                  </a:lnTo>
                  <a:lnTo>
                    <a:pt x="1790410" y="771307"/>
                  </a:lnTo>
                  <a:lnTo>
                    <a:pt x="1790410" y="711976"/>
                  </a:lnTo>
                  <a:lnTo>
                    <a:pt x="1451872" y="711976"/>
                  </a:lnTo>
                  <a:lnTo>
                    <a:pt x="1451872" y="670095"/>
                  </a:lnTo>
                  <a:lnTo>
                    <a:pt x="1451872" y="670095"/>
                  </a:lnTo>
                  <a:lnTo>
                    <a:pt x="1451872" y="670095"/>
                  </a:lnTo>
                  <a:lnTo>
                    <a:pt x="1416971" y="670095"/>
                  </a:lnTo>
                  <a:lnTo>
                    <a:pt x="1416971" y="670095"/>
                  </a:lnTo>
                  <a:lnTo>
                    <a:pt x="1416971" y="638684"/>
                  </a:lnTo>
                  <a:lnTo>
                    <a:pt x="1256428" y="638684"/>
                  </a:lnTo>
                  <a:lnTo>
                    <a:pt x="1256428" y="603784"/>
                  </a:lnTo>
                  <a:lnTo>
                    <a:pt x="1207567" y="603784"/>
                  </a:lnTo>
                  <a:lnTo>
                    <a:pt x="1207567" y="572373"/>
                  </a:lnTo>
                  <a:lnTo>
                    <a:pt x="1036553" y="572373"/>
                  </a:lnTo>
                  <a:lnTo>
                    <a:pt x="1036553" y="520022"/>
                  </a:lnTo>
                  <a:lnTo>
                    <a:pt x="1036553" y="520022"/>
                  </a:lnTo>
                  <a:lnTo>
                    <a:pt x="1036553" y="520022"/>
                  </a:lnTo>
                  <a:lnTo>
                    <a:pt x="1001652" y="520022"/>
                  </a:lnTo>
                  <a:lnTo>
                    <a:pt x="1001652" y="488611"/>
                  </a:lnTo>
                  <a:lnTo>
                    <a:pt x="963261" y="488611"/>
                  </a:lnTo>
                  <a:lnTo>
                    <a:pt x="963261" y="460691"/>
                  </a:lnTo>
                  <a:lnTo>
                    <a:pt x="858559" y="460691"/>
                  </a:lnTo>
                  <a:lnTo>
                    <a:pt x="858559" y="429280"/>
                  </a:lnTo>
                  <a:lnTo>
                    <a:pt x="816678" y="429280"/>
                  </a:lnTo>
                  <a:lnTo>
                    <a:pt x="816678" y="429280"/>
                  </a:lnTo>
                  <a:lnTo>
                    <a:pt x="813188" y="397869"/>
                  </a:lnTo>
                  <a:lnTo>
                    <a:pt x="718956" y="397869"/>
                  </a:lnTo>
                  <a:lnTo>
                    <a:pt x="722446" y="380419"/>
                  </a:lnTo>
                  <a:lnTo>
                    <a:pt x="670095" y="383909"/>
                  </a:lnTo>
                  <a:lnTo>
                    <a:pt x="673585" y="362968"/>
                  </a:lnTo>
                  <a:lnTo>
                    <a:pt x="586333" y="359478"/>
                  </a:lnTo>
                  <a:lnTo>
                    <a:pt x="586333" y="321087"/>
                  </a:lnTo>
                  <a:lnTo>
                    <a:pt x="471161" y="321087"/>
                  </a:lnTo>
                  <a:lnTo>
                    <a:pt x="471161" y="293167"/>
                  </a:lnTo>
                  <a:lnTo>
                    <a:pt x="422300" y="293167"/>
                  </a:lnTo>
                  <a:lnTo>
                    <a:pt x="425790" y="258266"/>
                  </a:lnTo>
                  <a:lnTo>
                    <a:pt x="244306" y="254776"/>
                  </a:lnTo>
                  <a:lnTo>
                    <a:pt x="247796" y="219875"/>
                  </a:lnTo>
                  <a:lnTo>
                    <a:pt x="177994" y="219875"/>
                  </a:lnTo>
                  <a:lnTo>
                    <a:pt x="171014" y="177994"/>
                  </a:lnTo>
                  <a:lnTo>
                    <a:pt x="171014" y="177994"/>
                  </a:lnTo>
                  <a:lnTo>
                    <a:pt x="139603" y="174504"/>
                  </a:lnTo>
                  <a:lnTo>
                    <a:pt x="146584" y="132623"/>
                  </a:lnTo>
                  <a:lnTo>
                    <a:pt x="97723" y="129133"/>
                  </a:lnTo>
                  <a:lnTo>
                    <a:pt x="101213" y="94233"/>
                  </a:lnTo>
                  <a:lnTo>
                    <a:pt x="59332" y="94233"/>
                  </a:lnTo>
                  <a:lnTo>
                    <a:pt x="66312" y="52352"/>
                  </a:lnTo>
                  <a:lnTo>
                    <a:pt x="0" y="55842"/>
                  </a:lnTo>
                  <a:lnTo>
                    <a:pt x="6981" y="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Freeform 27">
              <a:extLst>
                <a:ext uri="{FF2B5EF4-FFF2-40B4-BE49-F238E27FC236}">
                  <a16:creationId xmlns:a16="http://schemas.microsoft.com/office/drawing/2014/main" id="{2BE530F6-2ACA-2F4C-9E35-1B76BF083BF4}"/>
                </a:ext>
              </a:extLst>
            </p:cNvPr>
            <p:cNvSpPr/>
            <p:nvPr/>
          </p:nvSpPr>
          <p:spPr bwMode="auto">
            <a:xfrm>
              <a:off x="1266898" y="2146397"/>
              <a:ext cx="1455362" cy="1176156"/>
            </a:xfrm>
            <a:custGeom>
              <a:avLst/>
              <a:gdLst>
                <a:gd name="connsiteX0" fmla="*/ 1455362 w 1455362"/>
                <a:gd name="connsiteY0" fmla="*/ 1172666 h 1176156"/>
                <a:gd name="connsiteX1" fmla="*/ 1389050 w 1455362"/>
                <a:gd name="connsiteY1" fmla="*/ 1176156 h 1176156"/>
                <a:gd name="connsiteX2" fmla="*/ 1396030 w 1455362"/>
                <a:gd name="connsiteY2" fmla="*/ 1137765 h 1176156"/>
                <a:gd name="connsiteX3" fmla="*/ 1357639 w 1455362"/>
                <a:gd name="connsiteY3" fmla="*/ 1141255 h 1176156"/>
                <a:gd name="connsiteX4" fmla="*/ 1361129 w 1455362"/>
                <a:gd name="connsiteY4" fmla="*/ 1057493 h 1176156"/>
                <a:gd name="connsiteX5" fmla="*/ 1305288 w 1455362"/>
                <a:gd name="connsiteY5" fmla="*/ 1057493 h 1176156"/>
                <a:gd name="connsiteX6" fmla="*/ 1312268 w 1455362"/>
                <a:gd name="connsiteY6" fmla="*/ 1001652 h 1176156"/>
                <a:gd name="connsiteX7" fmla="*/ 1273878 w 1455362"/>
                <a:gd name="connsiteY7" fmla="*/ 1005142 h 1176156"/>
                <a:gd name="connsiteX8" fmla="*/ 1277368 w 1455362"/>
                <a:gd name="connsiteY8" fmla="*/ 970241 h 1176156"/>
                <a:gd name="connsiteX9" fmla="*/ 1245957 w 1455362"/>
                <a:gd name="connsiteY9" fmla="*/ 973731 h 1176156"/>
                <a:gd name="connsiteX10" fmla="*/ 1249447 w 1455362"/>
                <a:gd name="connsiteY10" fmla="*/ 935340 h 1176156"/>
                <a:gd name="connsiteX11" fmla="*/ 1211056 w 1455362"/>
                <a:gd name="connsiteY11" fmla="*/ 938830 h 1176156"/>
                <a:gd name="connsiteX12" fmla="*/ 1214546 w 1455362"/>
                <a:gd name="connsiteY12" fmla="*/ 869029 h 1176156"/>
                <a:gd name="connsiteX13" fmla="*/ 1169175 w 1455362"/>
                <a:gd name="connsiteY13" fmla="*/ 869029 h 1176156"/>
                <a:gd name="connsiteX14" fmla="*/ 1169175 w 1455362"/>
                <a:gd name="connsiteY14" fmla="*/ 837618 h 1176156"/>
                <a:gd name="connsiteX15" fmla="*/ 1130784 w 1455362"/>
                <a:gd name="connsiteY15" fmla="*/ 837618 h 1176156"/>
                <a:gd name="connsiteX16" fmla="*/ 1134275 w 1455362"/>
                <a:gd name="connsiteY16" fmla="*/ 806208 h 1176156"/>
                <a:gd name="connsiteX17" fmla="*/ 1092394 w 1455362"/>
                <a:gd name="connsiteY17" fmla="*/ 809698 h 1176156"/>
                <a:gd name="connsiteX18" fmla="*/ 1092394 w 1455362"/>
                <a:gd name="connsiteY18" fmla="*/ 809698 h 1176156"/>
                <a:gd name="connsiteX19" fmla="*/ 1088904 w 1455362"/>
                <a:gd name="connsiteY19" fmla="*/ 771307 h 1176156"/>
                <a:gd name="connsiteX20" fmla="*/ 1047023 w 1455362"/>
                <a:gd name="connsiteY20" fmla="*/ 771307 h 1176156"/>
                <a:gd name="connsiteX21" fmla="*/ 1047023 w 1455362"/>
                <a:gd name="connsiteY21" fmla="*/ 732916 h 1176156"/>
                <a:gd name="connsiteX22" fmla="*/ 1001652 w 1455362"/>
                <a:gd name="connsiteY22" fmla="*/ 729426 h 1176156"/>
                <a:gd name="connsiteX23" fmla="*/ 1005142 w 1455362"/>
                <a:gd name="connsiteY23" fmla="*/ 698015 h 1176156"/>
                <a:gd name="connsiteX24" fmla="*/ 970241 w 1455362"/>
                <a:gd name="connsiteY24" fmla="*/ 698015 h 1176156"/>
                <a:gd name="connsiteX25" fmla="*/ 973731 w 1455362"/>
                <a:gd name="connsiteY25" fmla="*/ 656134 h 1176156"/>
                <a:gd name="connsiteX26" fmla="*/ 917890 w 1455362"/>
                <a:gd name="connsiteY26" fmla="*/ 659624 h 1176156"/>
                <a:gd name="connsiteX27" fmla="*/ 921380 w 1455362"/>
                <a:gd name="connsiteY27" fmla="*/ 547942 h 1176156"/>
                <a:gd name="connsiteX28" fmla="*/ 876009 w 1455362"/>
                <a:gd name="connsiteY28" fmla="*/ 540962 h 1176156"/>
                <a:gd name="connsiteX29" fmla="*/ 879499 w 1455362"/>
                <a:gd name="connsiteY29" fmla="*/ 506061 h 1176156"/>
                <a:gd name="connsiteX30" fmla="*/ 834128 w 1455362"/>
                <a:gd name="connsiteY30" fmla="*/ 509551 h 1176156"/>
                <a:gd name="connsiteX31" fmla="*/ 841108 w 1455362"/>
                <a:gd name="connsiteY31" fmla="*/ 478140 h 1176156"/>
                <a:gd name="connsiteX32" fmla="*/ 799227 w 1455362"/>
                <a:gd name="connsiteY32" fmla="*/ 478140 h 1176156"/>
                <a:gd name="connsiteX33" fmla="*/ 802717 w 1455362"/>
                <a:gd name="connsiteY33" fmla="*/ 443240 h 1176156"/>
                <a:gd name="connsiteX34" fmla="*/ 760836 w 1455362"/>
                <a:gd name="connsiteY34" fmla="*/ 443240 h 1176156"/>
                <a:gd name="connsiteX35" fmla="*/ 736406 w 1455362"/>
                <a:gd name="connsiteY35" fmla="*/ 380418 h 1176156"/>
                <a:gd name="connsiteX36" fmla="*/ 659624 w 1455362"/>
                <a:gd name="connsiteY36" fmla="*/ 373438 h 1176156"/>
                <a:gd name="connsiteX37" fmla="*/ 659624 w 1455362"/>
                <a:gd name="connsiteY37" fmla="*/ 324577 h 1176156"/>
                <a:gd name="connsiteX38" fmla="*/ 596803 w 1455362"/>
                <a:gd name="connsiteY38" fmla="*/ 321087 h 1176156"/>
                <a:gd name="connsiteX39" fmla="*/ 600293 w 1455362"/>
                <a:gd name="connsiteY39" fmla="*/ 279206 h 1176156"/>
                <a:gd name="connsiteX40" fmla="*/ 488610 w 1455362"/>
                <a:gd name="connsiteY40" fmla="*/ 275716 h 1176156"/>
                <a:gd name="connsiteX41" fmla="*/ 485120 w 1455362"/>
                <a:gd name="connsiteY41" fmla="*/ 237325 h 1176156"/>
                <a:gd name="connsiteX42" fmla="*/ 418809 w 1455362"/>
                <a:gd name="connsiteY42" fmla="*/ 230345 h 1176156"/>
                <a:gd name="connsiteX43" fmla="*/ 411829 w 1455362"/>
                <a:gd name="connsiteY43" fmla="*/ 167524 h 1176156"/>
                <a:gd name="connsiteX44" fmla="*/ 373438 w 1455362"/>
                <a:gd name="connsiteY44" fmla="*/ 164034 h 1176156"/>
                <a:gd name="connsiteX45" fmla="*/ 373438 w 1455362"/>
                <a:gd name="connsiteY45" fmla="*/ 132623 h 1176156"/>
                <a:gd name="connsiteX46" fmla="*/ 296656 w 1455362"/>
                <a:gd name="connsiteY46" fmla="*/ 136113 h 1176156"/>
                <a:gd name="connsiteX47" fmla="*/ 296656 w 1455362"/>
                <a:gd name="connsiteY47" fmla="*/ 136113 h 1176156"/>
                <a:gd name="connsiteX48" fmla="*/ 296656 w 1455362"/>
                <a:gd name="connsiteY48" fmla="*/ 136113 h 1176156"/>
                <a:gd name="connsiteX49" fmla="*/ 296656 w 1455362"/>
                <a:gd name="connsiteY49" fmla="*/ 136113 h 1176156"/>
                <a:gd name="connsiteX50" fmla="*/ 293166 w 1455362"/>
                <a:gd name="connsiteY50" fmla="*/ 101212 h 1176156"/>
                <a:gd name="connsiteX51" fmla="*/ 247795 w 1455362"/>
                <a:gd name="connsiteY51" fmla="*/ 108192 h 1176156"/>
                <a:gd name="connsiteX52" fmla="*/ 247795 w 1455362"/>
                <a:gd name="connsiteY52" fmla="*/ 69801 h 1176156"/>
                <a:gd name="connsiteX53" fmla="*/ 202424 w 1455362"/>
                <a:gd name="connsiteY53" fmla="*/ 69801 h 1176156"/>
                <a:gd name="connsiteX54" fmla="*/ 202424 w 1455362"/>
                <a:gd name="connsiteY54" fmla="*/ 24430 h 1176156"/>
                <a:gd name="connsiteX55" fmla="*/ 80271 w 1455362"/>
                <a:gd name="connsiteY55" fmla="*/ 24430 h 1176156"/>
                <a:gd name="connsiteX56" fmla="*/ 80271 w 1455362"/>
                <a:gd name="connsiteY56" fmla="*/ 24430 h 1176156"/>
                <a:gd name="connsiteX57" fmla="*/ 80271 w 1455362"/>
                <a:gd name="connsiteY57" fmla="*/ 24430 h 1176156"/>
                <a:gd name="connsiteX58" fmla="*/ 80271 w 1455362"/>
                <a:gd name="connsiteY58" fmla="*/ 24430 h 1176156"/>
                <a:gd name="connsiteX59" fmla="*/ 80271 w 1455362"/>
                <a:gd name="connsiteY59" fmla="*/ 24430 h 1176156"/>
                <a:gd name="connsiteX60" fmla="*/ 76781 w 1455362"/>
                <a:gd name="connsiteY60" fmla="*/ 0 h 1176156"/>
                <a:gd name="connsiteX61" fmla="*/ 0 w 1455362"/>
                <a:gd name="connsiteY61" fmla="*/ 0 h 117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55362" h="1176156">
                  <a:moveTo>
                    <a:pt x="1455362" y="1172666"/>
                  </a:moveTo>
                  <a:lnTo>
                    <a:pt x="1389050" y="1176156"/>
                  </a:lnTo>
                  <a:lnTo>
                    <a:pt x="1396030" y="1137765"/>
                  </a:lnTo>
                  <a:lnTo>
                    <a:pt x="1357639" y="1141255"/>
                  </a:lnTo>
                  <a:lnTo>
                    <a:pt x="1361129" y="1057493"/>
                  </a:lnTo>
                  <a:lnTo>
                    <a:pt x="1305288" y="1057493"/>
                  </a:lnTo>
                  <a:lnTo>
                    <a:pt x="1312268" y="1001652"/>
                  </a:lnTo>
                  <a:lnTo>
                    <a:pt x="1273878" y="1005142"/>
                  </a:lnTo>
                  <a:lnTo>
                    <a:pt x="1277368" y="970241"/>
                  </a:lnTo>
                  <a:lnTo>
                    <a:pt x="1245957" y="973731"/>
                  </a:lnTo>
                  <a:lnTo>
                    <a:pt x="1249447" y="935340"/>
                  </a:lnTo>
                  <a:lnTo>
                    <a:pt x="1211056" y="938830"/>
                  </a:lnTo>
                  <a:lnTo>
                    <a:pt x="1214546" y="869029"/>
                  </a:lnTo>
                  <a:lnTo>
                    <a:pt x="1169175" y="869029"/>
                  </a:lnTo>
                  <a:lnTo>
                    <a:pt x="1169175" y="837618"/>
                  </a:lnTo>
                  <a:lnTo>
                    <a:pt x="1130784" y="837618"/>
                  </a:lnTo>
                  <a:lnTo>
                    <a:pt x="1134275" y="806208"/>
                  </a:lnTo>
                  <a:lnTo>
                    <a:pt x="1092394" y="809698"/>
                  </a:lnTo>
                  <a:lnTo>
                    <a:pt x="1092394" y="809698"/>
                  </a:lnTo>
                  <a:lnTo>
                    <a:pt x="1088904" y="771307"/>
                  </a:lnTo>
                  <a:lnTo>
                    <a:pt x="1047023" y="771307"/>
                  </a:lnTo>
                  <a:lnTo>
                    <a:pt x="1047023" y="732916"/>
                  </a:lnTo>
                  <a:lnTo>
                    <a:pt x="1001652" y="729426"/>
                  </a:lnTo>
                  <a:lnTo>
                    <a:pt x="1005142" y="698015"/>
                  </a:lnTo>
                  <a:lnTo>
                    <a:pt x="970241" y="698015"/>
                  </a:lnTo>
                  <a:lnTo>
                    <a:pt x="973731" y="656134"/>
                  </a:lnTo>
                  <a:lnTo>
                    <a:pt x="917890" y="659624"/>
                  </a:lnTo>
                  <a:lnTo>
                    <a:pt x="921380" y="547942"/>
                  </a:lnTo>
                  <a:lnTo>
                    <a:pt x="876009" y="540962"/>
                  </a:lnTo>
                  <a:lnTo>
                    <a:pt x="879499" y="506061"/>
                  </a:lnTo>
                  <a:lnTo>
                    <a:pt x="834128" y="509551"/>
                  </a:lnTo>
                  <a:lnTo>
                    <a:pt x="841108" y="478140"/>
                  </a:lnTo>
                  <a:lnTo>
                    <a:pt x="799227" y="478140"/>
                  </a:lnTo>
                  <a:lnTo>
                    <a:pt x="802717" y="443240"/>
                  </a:lnTo>
                  <a:lnTo>
                    <a:pt x="760836" y="443240"/>
                  </a:lnTo>
                  <a:lnTo>
                    <a:pt x="736406" y="380418"/>
                  </a:lnTo>
                  <a:lnTo>
                    <a:pt x="659624" y="373438"/>
                  </a:lnTo>
                  <a:lnTo>
                    <a:pt x="659624" y="324577"/>
                  </a:lnTo>
                  <a:lnTo>
                    <a:pt x="596803" y="321087"/>
                  </a:lnTo>
                  <a:lnTo>
                    <a:pt x="600293" y="279206"/>
                  </a:lnTo>
                  <a:lnTo>
                    <a:pt x="488610" y="275716"/>
                  </a:lnTo>
                  <a:lnTo>
                    <a:pt x="485120" y="237325"/>
                  </a:lnTo>
                  <a:lnTo>
                    <a:pt x="418809" y="230345"/>
                  </a:lnTo>
                  <a:lnTo>
                    <a:pt x="411829" y="167524"/>
                  </a:lnTo>
                  <a:lnTo>
                    <a:pt x="373438" y="164034"/>
                  </a:lnTo>
                  <a:lnTo>
                    <a:pt x="373438" y="132623"/>
                  </a:lnTo>
                  <a:lnTo>
                    <a:pt x="296656" y="136113"/>
                  </a:lnTo>
                  <a:lnTo>
                    <a:pt x="296656" y="136113"/>
                  </a:lnTo>
                  <a:lnTo>
                    <a:pt x="296656" y="136113"/>
                  </a:lnTo>
                  <a:lnTo>
                    <a:pt x="296656" y="136113"/>
                  </a:lnTo>
                  <a:lnTo>
                    <a:pt x="293166" y="101212"/>
                  </a:lnTo>
                  <a:lnTo>
                    <a:pt x="247795" y="108192"/>
                  </a:lnTo>
                  <a:lnTo>
                    <a:pt x="247795" y="69801"/>
                  </a:lnTo>
                  <a:lnTo>
                    <a:pt x="202424" y="69801"/>
                  </a:lnTo>
                  <a:lnTo>
                    <a:pt x="202424" y="24430"/>
                  </a:lnTo>
                  <a:lnTo>
                    <a:pt x="80271" y="24430"/>
                  </a:lnTo>
                  <a:lnTo>
                    <a:pt x="80271" y="24430"/>
                  </a:lnTo>
                  <a:lnTo>
                    <a:pt x="80271" y="24430"/>
                  </a:lnTo>
                  <a:lnTo>
                    <a:pt x="80271" y="24430"/>
                  </a:lnTo>
                  <a:lnTo>
                    <a:pt x="80271" y="24430"/>
                  </a:lnTo>
                  <a:lnTo>
                    <a:pt x="76781" y="0"/>
                  </a:lnTo>
                  <a:lnTo>
                    <a:pt x="0" y="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9" name="Freeform 48">
            <a:extLst>
              <a:ext uri="{FF2B5EF4-FFF2-40B4-BE49-F238E27FC236}">
                <a16:creationId xmlns:a16="http://schemas.microsoft.com/office/drawing/2014/main" id="{BA550089-1806-C94C-BA91-20593DEEA506}"/>
              </a:ext>
            </a:extLst>
          </p:cNvPr>
          <p:cNvSpPr/>
          <p:nvPr/>
        </p:nvSpPr>
        <p:spPr bwMode="auto">
          <a:xfrm>
            <a:off x="1288288" y="2170176"/>
            <a:ext cx="3588512" cy="2344928"/>
          </a:xfrm>
          <a:custGeom>
            <a:avLst/>
            <a:gdLst>
              <a:gd name="connsiteX0" fmla="*/ 3588512 w 3588512"/>
              <a:gd name="connsiteY0" fmla="*/ 2344928 h 2344928"/>
              <a:gd name="connsiteX1" fmla="*/ 3527552 w 3588512"/>
              <a:gd name="connsiteY1" fmla="*/ 2344928 h 2344928"/>
              <a:gd name="connsiteX2" fmla="*/ 3527552 w 3588512"/>
              <a:gd name="connsiteY2" fmla="*/ 2235200 h 2344928"/>
              <a:gd name="connsiteX3" fmla="*/ 3291840 w 3588512"/>
              <a:gd name="connsiteY3" fmla="*/ 2235200 h 2344928"/>
              <a:gd name="connsiteX4" fmla="*/ 3291840 w 3588512"/>
              <a:gd name="connsiteY4" fmla="*/ 2145792 h 2344928"/>
              <a:gd name="connsiteX5" fmla="*/ 3068320 w 3588512"/>
              <a:gd name="connsiteY5" fmla="*/ 2145792 h 2344928"/>
              <a:gd name="connsiteX6" fmla="*/ 3068320 w 3588512"/>
              <a:gd name="connsiteY6" fmla="*/ 2068576 h 2344928"/>
              <a:gd name="connsiteX7" fmla="*/ 2763520 w 3588512"/>
              <a:gd name="connsiteY7" fmla="*/ 2068576 h 2344928"/>
              <a:gd name="connsiteX8" fmla="*/ 2763520 w 3588512"/>
              <a:gd name="connsiteY8" fmla="*/ 2019808 h 2344928"/>
              <a:gd name="connsiteX9" fmla="*/ 2479040 w 3588512"/>
              <a:gd name="connsiteY9" fmla="*/ 2019808 h 2344928"/>
              <a:gd name="connsiteX10" fmla="*/ 2479040 w 3588512"/>
              <a:gd name="connsiteY10" fmla="*/ 1983232 h 2344928"/>
              <a:gd name="connsiteX11" fmla="*/ 2243328 w 3588512"/>
              <a:gd name="connsiteY11" fmla="*/ 1983232 h 2344928"/>
              <a:gd name="connsiteX12" fmla="*/ 2243328 w 3588512"/>
              <a:gd name="connsiteY12" fmla="*/ 1946656 h 2344928"/>
              <a:gd name="connsiteX13" fmla="*/ 2194560 w 3588512"/>
              <a:gd name="connsiteY13" fmla="*/ 1946656 h 2344928"/>
              <a:gd name="connsiteX14" fmla="*/ 2194560 w 3588512"/>
              <a:gd name="connsiteY14" fmla="*/ 1893824 h 2344928"/>
              <a:gd name="connsiteX15" fmla="*/ 1966976 w 3588512"/>
              <a:gd name="connsiteY15" fmla="*/ 1893824 h 2344928"/>
              <a:gd name="connsiteX16" fmla="*/ 1966976 w 3588512"/>
              <a:gd name="connsiteY16" fmla="*/ 1853184 h 2344928"/>
              <a:gd name="connsiteX17" fmla="*/ 1877568 w 3588512"/>
              <a:gd name="connsiteY17" fmla="*/ 1853184 h 2344928"/>
              <a:gd name="connsiteX18" fmla="*/ 1877568 w 3588512"/>
              <a:gd name="connsiteY18" fmla="*/ 1853184 h 2344928"/>
              <a:gd name="connsiteX19" fmla="*/ 1877568 w 3588512"/>
              <a:gd name="connsiteY19" fmla="*/ 1853184 h 2344928"/>
              <a:gd name="connsiteX20" fmla="*/ 1877568 w 3588512"/>
              <a:gd name="connsiteY20" fmla="*/ 1820672 h 2344928"/>
              <a:gd name="connsiteX21" fmla="*/ 1796288 w 3588512"/>
              <a:gd name="connsiteY21" fmla="*/ 1820672 h 2344928"/>
              <a:gd name="connsiteX22" fmla="*/ 1796288 w 3588512"/>
              <a:gd name="connsiteY22" fmla="*/ 1820672 h 2344928"/>
              <a:gd name="connsiteX23" fmla="*/ 1796288 w 3588512"/>
              <a:gd name="connsiteY23" fmla="*/ 1820672 h 2344928"/>
              <a:gd name="connsiteX24" fmla="*/ 1796288 w 3588512"/>
              <a:gd name="connsiteY24" fmla="*/ 1820672 h 2344928"/>
              <a:gd name="connsiteX25" fmla="*/ 1796288 w 3588512"/>
              <a:gd name="connsiteY25" fmla="*/ 1788160 h 2344928"/>
              <a:gd name="connsiteX26" fmla="*/ 1755648 w 3588512"/>
              <a:gd name="connsiteY26" fmla="*/ 1788160 h 2344928"/>
              <a:gd name="connsiteX27" fmla="*/ 1755648 w 3588512"/>
              <a:gd name="connsiteY27" fmla="*/ 1788160 h 2344928"/>
              <a:gd name="connsiteX28" fmla="*/ 1755648 w 3588512"/>
              <a:gd name="connsiteY28" fmla="*/ 1788160 h 2344928"/>
              <a:gd name="connsiteX29" fmla="*/ 1755648 w 3588512"/>
              <a:gd name="connsiteY29" fmla="*/ 1755648 h 2344928"/>
              <a:gd name="connsiteX30" fmla="*/ 1625600 w 3588512"/>
              <a:gd name="connsiteY30" fmla="*/ 1759712 h 2344928"/>
              <a:gd name="connsiteX31" fmla="*/ 1625600 w 3588512"/>
              <a:gd name="connsiteY31" fmla="*/ 1702816 h 2344928"/>
              <a:gd name="connsiteX32" fmla="*/ 1548384 w 3588512"/>
              <a:gd name="connsiteY32" fmla="*/ 1702816 h 2344928"/>
              <a:gd name="connsiteX33" fmla="*/ 1548384 w 3588512"/>
              <a:gd name="connsiteY33" fmla="*/ 1658112 h 2344928"/>
              <a:gd name="connsiteX34" fmla="*/ 1548384 w 3588512"/>
              <a:gd name="connsiteY34" fmla="*/ 1658112 h 2344928"/>
              <a:gd name="connsiteX35" fmla="*/ 1548384 w 3588512"/>
              <a:gd name="connsiteY35" fmla="*/ 1658112 h 2344928"/>
              <a:gd name="connsiteX36" fmla="*/ 1511808 w 3588512"/>
              <a:gd name="connsiteY36" fmla="*/ 1658112 h 2344928"/>
              <a:gd name="connsiteX37" fmla="*/ 1511808 w 3588512"/>
              <a:gd name="connsiteY37" fmla="*/ 1617472 h 2344928"/>
              <a:gd name="connsiteX38" fmla="*/ 1467104 w 3588512"/>
              <a:gd name="connsiteY38" fmla="*/ 1617472 h 2344928"/>
              <a:gd name="connsiteX39" fmla="*/ 1467104 w 3588512"/>
              <a:gd name="connsiteY39" fmla="*/ 1560576 h 2344928"/>
              <a:gd name="connsiteX40" fmla="*/ 1426464 w 3588512"/>
              <a:gd name="connsiteY40" fmla="*/ 1560576 h 2344928"/>
              <a:gd name="connsiteX41" fmla="*/ 1426464 w 3588512"/>
              <a:gd name="connsiteY41" fmla="*/ 1503680 h 2344928"/>
              <a:gd name="connsiteX42" fmla="*/ 1308608 w 3588512"/>
              <a:gd name="connsiteY42" fmla="*/ 1503680 h 2344928"/>
              <a:gd name="connsiteX43" fmla="*/ 1308608 w 3588512"/>
              <a:gd name="connsiteY43" fmla="*/ 1503680 h 2344928"/>
              <a:gd name="connsiteX44" fmla="*/ 1308608 w 3588512"/>
              <a:gd name="connsiteY44" fmla="*/ 1503680 h 2344928"/>
              <a:gd name="connsiteX45" fmla="*/ 1308608 w 3588512"/>
              <a:gd name="connsiteY45" fmla="*/ 1475232 h 2344928"/>
              <a:gd name="connsiteX46" fmla="*/ 1202944 w 3588512"/>
              <a:gd name="connsiteY46" fmla="*/ 1475232 h 2344928"/>
              <a:gd name="connsiteX47" fmla="*/ 1202944 w 3588512"/>
              <a:gd name="connsiteY47" fmla="*/ 1430528 h 2344928"/>
              <a:gd name="connsiteX48" fmla="*/ 1146048 w 3588512"/>
              <a:gd name="connsiteY48" fmla="*/ 1430528 h 2344928"/>
              <a:gd name="connsiteX49" fmla="*/ 1146048 w 3588512"/>
              <a:gd name="connsiteY49" fmla="*/ 1369568 h 2344928"/>
              <a:gd name="connsiteX50" fmla="*/ 1093216 w 3588512"/>
              <a:gd name="connsiteY50" fmla="*/ 1369568 h 2344928"/>
              <a:gd name="connsiteX51" fmla="*/ 1093216 w 3588512"/>
              <a:gd name="connsiteY51" fmla="*/ 1369568 h 2344928"/>
              <a:gd name="connsiteX52" fmla="*/ 1093216 w 3588512"/>
              <a:gd name="connsiteY52" fmla="*/ 1369568 h 2344928"/>
              <a:gd name="connsiteX53" fmla="*/ 1093216 w 3588512"/>
              <a:gd name="connsiteY53" fmla="*/ 1337056 h 2344928"/>
              <a:gd name="connsiteX54" fmla="*/ 1036320 w 3588512"/>
              <a:gd name="connsiteY54" fmla="*/ 1337056 h 2344928"/>
              <a:gd name="connsiteX55" fmla="*/ 1036320 w 3588512"/>
              <a:gd name="connsiteY55" fmla="*/ 1239520 h 2344928"/>
              <a:gd name="connsiteX56" fmla="*/ 959104 w 3588512"/>
              <a:gd name="connsiteY56" fmla="*/ 1239520 h 2344928"/>
              <a:gd name="connsiteX57" fmla="*/ 959104 w 3588512"/>
              <a:gd name="connsiteY57" fmla="*/ 1198880 h 2344928"/>
              <a:gd name="connsiteX58" fmla="*/ 918464 w 3588512"/>
              <a:gd name="connsiteY58" fmla="*/ 1198880 h 2344928"/>
              <a:gd name="connsiteX59" fmla="*/ 918464 w 3588512"/>
              <a:gd name="connsiteY59" fmla="*/ 1162304 h 2344928"/>
              <a:gd name="connsiteX60" fmla="*/ 918464 w 3588512"/>
              <a:gd name="connsiteY60" fmla="*/ 1162304 h 2344928"/>
              <a:gd name="connsiteX61" fmla="*/ 881888 w 3588512"/>
              <a:gd name="connsiteY61" fmla="*/ 1162304 h 2344928"/>
              <a:gd name="connsiteX62" fmla="*/ 881888 w 3588512"/>
              <a:gd name="connsiteY62" fmla="*/ 1109472 h 2344928"/>
              <a:gd name="connsiteX63" fmla="*/ 829056 w 3588512"/>
              <a:gd name="connsiteY63" fmla="*/ 1109472 h 2344928"/>
              <a:gd name="connsiteX64" fmla="*/ 829056 w 3588512"/>
              <a:gd name="connsiteY64" fmla="*/ 1052576 h 2344928"/>
              <a:gd name="connsiteX65" fmla="*/ 829056 w 3588512"/>
              <a:gd name="connsiteY65" fmla="*/ 1052576 h 2344928"/>
              <a:gd name="connsiteX66" fmla="*/ 792480 w 3588512"/>
              <a:gd name="connsiteY66" fmla="*/ 1052576 h 2344928"/>
              <a:gd name="connsiteX67" fmla="*/ 792480 w 3588512"/>
              <a:gd name="connsiteY67" fmla="*/ 1011936 h 2344928"/>
              <a:gd name="connsiteX68" fmla="*/ 755904 w 3588512"/>
              <a:gd name="connsiteY68" fmla="*/ 1011936 h 2344928"/>
              <a:gd name="connsiteX69" fmla="*/ 755904 w 3588512"/>
              <a:gd name="connsiteY69" fmla="*/ 938784 h 2344928"/>
              <a:gd name="connsiteX70" fmla="*/ 719328 w 3588512"/>
              <a:gd name="connsiteY70" fmla="*/ 938784 h 2344928"/>
              <a:gd name="connsiteX71" fmla="*/ 719328 w 3588512"/>
              <a:gd name="connsiteY71" fmla="*/ 894080 h 2344928"/>
              <a:gd name="connsiteX72" fmla="*/ 719328 w 3588512"/>
              <a:gd name="connsiteY72" fmla="*/ 894080 h 2344928"/>
              <a:gd name="connsiteX73" fmla="*/ 719328 w 3588512"/>
              <a:gd name="connsiteY73" fmla="*/ 894080 h 2344928"/>
              <a:gd name="connsiteX74" fmla="*/ 719328 w 3588512"/>
              <a:gd name="connsiteY74" fmla="*/ 894080 h 2344928"/>
              <a:gd name="connsiteX75" fmla="*/ 719328 w 3588512"/>
              <a:gd name="connsiteY75" fmla="*/ 894080 h 2344928"/>
              <a:gd name="connsiteX76" fmla="*/ 719328 w 3588512"/>
              <a:gd name="connsiteY76" fmla="*/ 894080 h 2344928"/>
              <a:gd name="connsiteX77" fmla="*/ 674624 w 3588512"/>
              <a:gd name="connsiteY77" fmla="*/ 894080 h 2344928"/>
              <a:gd name="connsiteX78" fmla="*/ 674624 w 3588512"/>
              <a:gd name="connsiteY78" fmla="*/ 824992 h 2344928"/>
              <a:gd name="connsiteX79" fmla="*/ 633984 w 3588512"/>
              <a:gd name="connsiteY79" fmla="*/ 824992 h 2344928"/>
              <a:gd name="connsiteX80" fmla="*/ 633984 w 3588512"/>
              <a:gd name="connsiteY80" fmla="*/ 735584 h 2344928"/>
              <a:gd name="connsiteX81" fmla="*/ 605536 w 3588512"/>
              <a:gd name="connsiteY81" fmla="*/ 735584 h 2344928"/>
              <a:gd name="connsiteX82" fmla="*/ 605536 w 3588512"/>
              <a:gd name="connsiteY82" fmla="*/ 694944 h 2344928"/>
              <a:gd name="connsiteX83" fmla="*/ 581152 w 3588512"/>
              <a:gd name="connsiteY83" fmla="*/ 694944 h 2344928"/>
              <a:gd name="connsiteX84" fmla="*/ 581152 w 3588512"/>
              <a:gd name="connsiteY84" fmla="*/ 638048 h 2344928"/>
              <a:gd name="connsiteX85" fmla="*/ 532384 w 3588512"/>
              <a:gd name="connsiteY85" fmla="*/ 638048 h 2344928"/>
              <a:gd name="connsiteX86" fmla="*/ 532384 w 3588512"/>
              <a:gd name="connsiteY86" fmla="*/ 593344 h 2344928"/>
              <a:gd name="connsiteX87" fmla="*/ 491744 w 3588512"/>
              <a:gd name="connsiteY87" fmla="*/ 593344 h 2344928"/>
              <a:gd name="connsiteX88" fmla="*/ 491744 w 3588512"/>
              <a:gd name="connsiteY88" fmla="*/ 479552 h 2344928"/>
              <a:gd name="connsiteX89" fmla="*/ 438912 w 3588512"/>
              <a:gd name="connsiteY89" fmla="*/ 479552 h 2344928"/>
              <a:gd name="connsiteX90" fmla="*/ 438912 w 3588512"/>
              <a:gd name="connsiteY90" fmla="*/ 442976 h 2344928"/>
              <a:gd name="connsiteX91" fmla="*/ 402336 w 3588512"/>
              <a:gd name="connsiteY91" fmla="*/ 442976 h 2344928"/>
              <a:gd name="connsiteX92" fmla="*/ 402336 w 3588512"/>
              <a:gd name="connsiteY92" fmla="*/ 394208 h 2344928"/>
              <a:gd name="connsiteX93" fmla="*/ 333248 w 3588512"/>
              <a:gd name="connsiteY93" fmla="*/ 394208 h 2344928"/>
              <a:gd name="connsiteX94" fmla="*/ 333248 w 3588512"/>
              <a:gd name="connsiteY94" fmla="*/ 341376 h 2344928"/>
              <a:gd name="connsiteX95" fmla="*/ 304800 w 3588512"/>
              <a:gd name="connsiteY95" fmla="*/ 341376 h 2344928"/>
              <a:gd name="connsiteX96" fmla="*/ 304800 w 3588512"/>
              <a:gd name="connsiteY96" fmla="*/ 276352 h 2344928"/>
              <a:gd name="connsiteX97" fmla="*/ 260096 w 3588512"/>
              <a:gd name="connsiteY97" fmla="*/ 276352 h 2344928"/>
              <a:gd name="connsiteX98" fmla="*/ 260096 w 3588512"/>
              <a:gd name="connsiteY98" fmla="*/ 223520 h 2344928"/>
              <a:gd name="connsiteX99" fmla="*/ 260096 w 3588512"/>
              <a:gd name="connsiteY99" fmla="*/ 223520 h 2344928"/>
              <a:gd name="connsiteX100" fmla="*/ 260096 w 3588512"/>
              <a:gd name="connsiteY100" fmla="*/ 223520 h 2344928"/>
              <a:gd name="connsiteX101" fmla="*/ 215392 w 3588512"/>
              <a:gd name="connsiteY101" fmla="*/ 223520 h 2344928"/>
              <a:gd name="connsiteX102" fmla="*/ 215392 w 3588512"/>
              <a:gd name="connsiteY102" fmla="*/ 170688 h 2344928"/>
              <a:gd name="connsiteX103" fmla="*/ 178816 w 3588512"/>
              <a:gd name="connsiteY103" fmla="*/ 170688 h 2344928"/>
              <a:gd name="connsiteX104" fmla="*/ 178816 w 3588512"/>
              <a:gd name="connsiteY104" fmla="*/ 130048 h 2344928"/>
              <a:gd name="connsiteX105" fmla="*/ 142240 w 3588512"/>
              <a:gd name="connsiteY105" fmla="*/ 130048 h 2344928"/>
              <a:gd name="connsiteX106" fmla="*/ 142240 w 3588512"/>
              <a:gd name="connsiteY106" fmla="*/ 89408 h 2344928"/>
              <a:gd name="connsiteX107" fmla="*/ 101600 w 3588512"/>
              <a:gd name="connsiteY107" fmla="*/ 89408 h 2344928"/>
              <a:gd name="connsiteX108" fmla="*/ 101600 w 3588512"/>
              <a:gd name="connsiteY108" fmla="*/ 40640 h 2344928"/>
              <a:gd name="connsiteX109" fmla="*/ 48768 w 3588512"/>
              <a:gd name="connsiteY109" fmla="*/ 40640 h 2344928"/>
              <a:gd name="connsiteX110" fmla="*/ 48768 w 3588512"/>
              <a:gd name="connsiteY110" fmla="*/ 40640 h 2344928"/>
              <a:gd name="connsiteX111" fmla="*/ 48768 w 3588512"/>
              <a:gd name="connsiteY111" fmla="*/ 0 h 2344928"/>
              <a:gd name="connsiteX112" fmla="*/ 0 w 3588512"/>
              <a:gd name="connsiteY112" fmla="*/ 0 h 234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588512" h="2344928">
                <a:moveTo>
                  <a:pt x="3588512" y="2344928"/>
                </a:moveTo>
                <a:lnTo>
                  <a:pt x="3527552" y="2344928"/>
                </a:lnTo>
                <a:lnTo>
                  <a:pt x="3527552" y="2235200"/>
                </a:lnTo>
                <a:lnTo>
                  <a:pt x="3291840" y="2235200"/>
                </a:lnTo>
                <a:lnTo>
                  <a:pt x="3291840" y="2145792"/>
                </a:lnTo>
                <a:lnTo>
                  <a:pt x="3068320" y="2145792"/>
                </a:lnTo>
                <a:lnTo>
                  <a:pt x="3068320" y="2068576"/>
                </a:lnTo>
                <a:lnTo>
                  <a:pt x="2763520" y="2068576"/>
                </a:lnTo>
                <a:lnTo>
                  <a:pt x="2763520" y="2019808"/>
                </a:lnTo>
                <a:lnTo>
                  <a:pt x="2479040" y="2019808"/>
                </a:lnTo>
                <a:lnTo>
                  <a:pt x="2479040" y="1983232"/>
                </a:lnTo>
                <a:lnTo>
                  <a:pt x="2243328" y="1983232"/>
                </a:lnTo>
                <a:lnTo>
                  <a:pt x="2243328" y="1946656"/>
                </a:lnTo>
                <a:lnTo>
                  <a:pt x="2194560" y="1946656"/>
                </a:lnTo>
                <a:lnTo>
                  <a:pt x="2194560" y="1893824"/>
                </a:lnTo>
                <a:lnTo>
                  <a:pt x="1966976" y="1893824"/>
                </a:lnTo>
                <a:lnTo>
                  <a:pt x="1966976" y="1853184"/>
                </a:lnTo>
                <a:lnTo>
                  <a:pt x="1877568" y="1853184"/>
                </a:lnTo>
                <a:lnTo>
                  <a:pt x="1877568" y="1853184"/>
                </a:lnTo>
                <a:lnTo>
                  <a:pt x="1877568" y="1853184"/>
                </a:lnTo>
                <a:lnTo>
                  <a:pt x="1877568" y="1820672"/>
                </a:lnTo>
                <a:lnTo>
                  <a:pt x="1796288" y="1820672"/>
                </a:lnTo>
                <a:lnTo>
                  <a:pt x="1796288" y="1820672"/>
                </a:lnTo>
                <a:lnTo>
                  <a:pt x="1796288" y="1820672"/>
                </a:lnTo>
                <a:lnTo>
                  <a:pt x="1796288" y="1820672"/>
                </a:lnTo>
                <a:lnTo>
                  <a:pt x="1796288" y="1788160"/>
                </a:lnTo>
                <a:lnTo>
                  <a:pt x="1755648" y="1788160"/>
                </a:lnTo>
                <a:lnTo>
                  <a:pt x="1755648" y="1788160"/>
                </a:lnTo>
                <a:lnTo>
                  <a:pt x="1755648" y="1788160"/>
                </a:lnTo>
                <a:lnTo>
                  <a:pt x="1755648" y="1755648"/>
                </a:lnTo>
                <a:lnTo>
                  <a:pt x="1625600" y="1759712"/>
                </a:lnTo>
                <a:lnTo>
                  <a:pt x="1625600" y="1702816"/>
                </a:lnTo>
                <a:lnTo>
                  <a:pt x="1548384" y="1702816"/>
                </a:lnTo>
                <a:lnTo>
                  <a:pt x="1548384" y="1658112"/>
                </a:lnTo>
                <a:lnTo>
                  <a:pt x="1548384" y="1658112"/>
                </a:lnTo>
                <a:lnTo>
                  <a:pt x="1548384" y="1658112"/>
                </a:lnTo>
                <a:lnTo>
                  <a:pt x="1511808" y="1658112"/>
                </a:lnTo>
                <a:lnTo>
                  <a:pt x="1511808" y="1617472"/>
                </a:lnTo>
                <a:lnTo>
                  <a:pt x="1467104" y="1617472"/>
                </a:lnTo>
                <a:lnTo>
                  <a:pt x="1467104" y="1560576"/>
                </a:lnTo>
                <a:lnTo>
                  <a:pt x="1426464" y="1560576"/>
                </a:lnTo>
                <a:lnTo>
                  <a:pt x="1426464" y="1503680"/>
                </a:lnTo>
                <a:lnTo>
                  <a:pt x="1308608" y="1503680"/>
                </a:lnTo>
                <a:lnTo>
                  <a:pt x="1308608" y="1503680"/>
                </a:lnTo>
                <a:lnTo>
                  <a:pt x="1308608" y="1503680"/>
                </a:lnTo>
                <a:lnTo>
                  <a:pt x="1308608" y="1475232"/>
                </a:lnTo>
                <a:lnTo>
                  <a:pt x="1202944" y="1475232"/>
                </a:lnTo>
                <a:lnTo>
                  <a:pt x="1202944" y="1430528"/>
                </a:lnTo>
                <a:lnTo>
                  <a:pt x="1146048" y="1430528"/>
                </a:lnTo>
                <a:lnTo>
                  <a:pt x="1146048" y="1369568"/>
                </a:lnTo>
                <a:lnTo>
                  <a:pt x="1093216" y="1369568"/>
                </a:lnTo>
                <a:lnTo>
                  <a:pt x="1093216" y="1369568"/>
                </a:lnTo>
                <a:lnTo>
                  <a:pt x="1093216" y="1369568"/>
                </a:lnTo>
                <a:lnTo>
                  <a:pt x="1093216" y="1337056"/>
                </a:lnTo>
                <a:lnTo>
                  <a:pt x="1036320" y="1337056"/>
                </a:lnTo>
                <a:lnTo>
                  <a:pt x="1036320" y="1239520"/>
                </a:lnTo>
                <a:lnTo>
                  <a:pt x="959104" y="1239520"/>
                </a:lnTo>
                <a:lnTo>
                  <a:pt x="959104" y="1198880"/>
                </a:lnTo>
                <a:lnTo>
                  <a:pt x="918464" y="1198880"/>
                </a:lnTo>
                <a:lnTo>
                  <a:pt x="918464" y="1162304"/>
                </a:lnTo>
                <a:lnTo>
                  <a:pt x="918464" y="1162304"/>
                </a:lnTo>
                <a:lnTo>
                  <a:pt x="881888" y="1162304"/>
                </a:lnTo>
                <a:lnTo>
                  <a:pt x="881888" y="1109472"/>
                </a:lnTo>
                <a:lnTo>
                  <a:pt x="829056" y="1109472"/>
                </a:lnTo>
                <a:lnTo>
                  <a:pt x="829056" y="1052576"/>
                </a:lnTo>
                <a:lnTo>
                  <a:pt x="829056" y="1052576"/>
                </a:lnTo>
                <a:lnTo>
                  <a:pt x="792480" y="1052576"/>
                </a:lnTo>
                <a:lnTo>
                  <a:pt x="792480" y="1011936"/>
                </a:lnTo>
                <a:lnTo>
                  <a:pt x="755904" y="1011936"/>
                </a:lnTo>
                <a:lnTo>
                  <a:pt x="755904" y="938784"/>
                </a:lnTo>
                <a:lnTo>
                  <a:pt x="719328" y="938784"/>
                </a:lnTo>
                <a:lnTo>
                  <a:pt x="719328" y="894080"/>
                </a:lnTo>
                <a:lnTo>
                  <a:pt x="719328" y="894080"/>
                </a:lnTo>
                <a:lnTo>
                  <a:pt x="719328" y="894080"/>
                </a:lnTo>
                <a:lnTo>
                  <a:pt x="719328" y="894080"/>
                </a:lnTo>
                <a:lnTo>
                  <a:pt x="719328" y="894080"/>
                </a:lnTo>
                <a:lnTo>
                  <a:pt x="719328" y="894080"/>
                </a:lnTo>
                <a:lnTo>
                  <a:pt x="674624" y="894080"/>
                </a:lnTo>
                <a:lnTo>
                  <a:pt x="674624" y="824992"/>
                </a:lnTo>
                <a:lnTo>
                  <a:pt x="633984" y="824992"/>
                </a:lnTo>
                <a:lnTo>
                  <a:pt x="633984" y="735584"/>
                </a:lnTo>
                <a:lnTo>
                  <a:pt x="605536" y="735584"/>
                </a:lnTo>
                <a:lnTo>
                  <a:pt x="605536" y="694944"/>
                </a:lnTo>
                <a:lnTo>
                  <a:pt x="581152" y="694944"/>
                </a:lnTo>
                <a:lnTo>
                  <a:pt x="581152" y="638048"/>
                </a:lnTo>
                <a:lnTo>
                  <a:pt x="532384" y="638048"/>
                </a:lnTo>
                <a:lnTo>
                  <a:pt x="532384" y="593344"/>
                </a:lnTo>
                <a:lnTo>
                  <a:pt x="491744" y="593344"/>
                </a:lnTo>
                <a:lnTo>
                  <a:pt x="491744" y="479552"/>
                </a:lnTo>
                <a:lnTo>
                  <a:pt x="438912" y="479552"/>
                </a:lnTo>
                <a:lnTo>
                  <a:pt x="438912" y="442976"/>
                </a:lnTo>
                <a:lnTo>
                  <a:pt x="402336" y="442976"/>
                </a:lnTo>
                <a:lnTo>
                  <a:pt x="402336" y="394208"/>
                </a:lnTo>
                <a:lnTo>
                  <a:pt x="333248" y="394208"/>
                </a:lnTo>
                <a:lnTo>
                  <a:pt x="333248" y="341376"/>
                </a:lnTo>
                <a:lnTo>
                  <a:pt x="304800" y="341376"/>
                </a:lnTo>
                <a:lnTo>
                  <a:pt x="304800" y="276352"/>
                </a:lnTo>
                <a:lnTo>
                  <a:pt x="260096" y="276352"/>
                </a:lnTo>
                <a:lnTo>
                  <a:pt x="260096" y="223520"/>
                </a:lnTo>
                <a:lnTo>
                  <a:pt x="260096" y="223520"/>
                </a:lnTo>
                <a:lnTo>
                  <a:pt x="260096" y="223520"/>
                </a:lnTo>
                <a:lnTo>
                  <a:pt x="215392" y="223520"/>
                </a:lnTo>
                <a:lnTo>
                  <a:pt x="215392" y="170688"/>
                </a:lnTo>
                <a:lnTo>
                  <a:pt x="178816" y="170688"/>
                </a:lnTo>
                <a:lnTo>
                  <a:pt x="178816" y="130048"/>
                </a:lnTo>
                <a:lnTo>
                  <a:pt x="142240" y="130048"/>
                </a:lnTo>
                <a:lnTo>
                  <a:pt x="142240" y="89408"/>
                </a:lnTo>
                <a:lnTo>
                  <a:pt x="101600" y="89408"/>
                </a:lnTo>
                <a:lnTo>
                  <a:pt x="101600" y="40640"/>
                </a:lnTo>
                <a:lnTo>
                  <a:pt x="48768" y="40640"/>
                </a:lnTo>
                <a:lnTo>
                  <a:pt x="48768" y="40640"/>
                </a:lnTo>
                <a:lnTo>
                  <a:pt x="48768" y="0"/>
                </a:lnTo>
                <a:lnTo>
                  <a:pt x="0" y="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0" name="Freeform 49">
            <a:extLst>
              <a:ext uri="{FF2B5EF4-FFF2-40B4-BE49-F238E27FC236}">
                <a16:creationId xmlns:a16="http://schemas.microsoft.com/office/drawing/2014/main" id="{A9FA0D05-7303-CF44-B21D-5904041AE4E1}"/>
              </a:ext>
            </a:extLst>
          </p:cNvPr>
          <p:cNvSpPr/>
          <p:nvPr/>
        </p:nvSpPr>
        <p:spPr bwMode="auto">
          <a:xfrm>
            <a:off x="7164552" y="2137103"/>
            <a:ext cx="4200634" cy="2007476"/>
          </a:xfrm>
          <a:custGeom>
            <a:avLst/>
            <a:gdLst>
              <a:gd name="connsiteX0" fmla="*/ 4200634 w 4200634"/>
              <a:gd name="connsiteY0" fmla="*/ 2007476 h 2007476"/>
              <a:gd name="connsiteX1" fmla="*/ 3720662 w 4200634"/>
              <a:gd name="connsiteY1" fmla="*/ 2007476 h 2007476"/>
              <a:gd name="connsiteX2" fmla="*/ 3720662 w 4200634"/>
              <a:gd name="connsiteY2" fmla="*/ 1884856 h 2007476"/>
              <a:gd name="connsiteX3" fmla="*/ 3062014 w 4200634"/>
              <a:gd name="connsiteY3" fmla="*/ 1884856 h 2007476"/>
              <a:gd name="connsiteX4" fmla="*/ 3062014 w 4200634"/>
              <a:gd name="connsiteY4" fmla="*/ 1825297 h 2007476"/>
              <a:gd name="connsiteX5" fmla="*/ 2872827 w 4200634"/>
              <a:gd name="connsiteY5" fmla="*/ 1825297 h 2007476"/>
              <a:gd name="connsiteX6" fmla="*/ 2872827 w 4200634"/>
              <a:gd name="connsiteY6" fmla="*/ 1776249 h 2007476"/>
              <a:gd name="connsiteX7" fmla="*/ 2820276 w 4200634"/>
              <a:gd name="connsiteY7" fmla="*/ 1776249 h 2007476"/>
              <a:gd name="connsiteX8" fmla="*/ 2820276 w 4200634"/>
              <a:gd name="connsiteY8" fmla="*/ 1720194 h 2007476"/>
              <a:gd name="connsiteX9" fmla="*/ 2820276 w 4200634"/>
              <a:gd name="connsiteY9" fmla="*/ 1720194 h 2007476"/>
              <a:gd name="connsiteX10" fmla="*/ 2820276 w 4200634"/>
              <a:gd name="connsiteY10" fmla="*/ 1720194 h 2007476"/>
              <a:gd name="connsiteX11" fmla="*/ 2792248 w 4200634"/>
              <a:gd name="connsiteY11" fmla="*/ 1720194 h 2007476"/>
              <a:gd name="connsiteX12" fmla="*/ 2792248 w 4200634"/>
              <a:gd name="connsiteY12" fmla="*/ 1674649 h 2007476"/>
              <a:gd name="connsiteX13" fmla="*/ 2673131 w 4200634"/>
              <a:gd name="connsiteY13" fmla="*/ 1674649 h 2007476"/>
              <a:gd name="connsiteX14" fmla="*/ 2673131 w 4200634"/>
              <a:gd name="connsiteY14" fmla="*/ 1636111 h 2007476"/>
              <a:gd name="connsiteX15" fmla="*/ 2406869 w 4200634"/>
              <a:gd name="connsiteY15" fmla="*/ 1636111 h 2007476"/>
              <a:gd name="connsiteX16" fmla="*/ 2406869 w 4200634"/>
              <a:gd name="connsiteY16" fmla="*/ 1636111 h 2007476"/>
              <a:gd name="connsiteX17" fmla="*/ 2406869 w 4200634"/>
              <a:gd name="connsiteY17" fmla="*/ 1611587 h 2007476"/>
              <a:gd name="connsiteX18" fmla="*/ 2287751 w 4200634"/>
              <a:gd name="connsiteY18" fmla="*/ 1611587 h 2007476"/>
              <a:gd name="connsiteX19" fmla="*/ 2287751 w 4200634"/>
              <a:gd name="connsiteY19" fmla="*/ 1576552 h 2007476"/>
              <a:gd name="connsiteX20" fmla="*/ 2256220 w 4200634"/>
              <a:gd name="connsiteY20" fmla="*/ 1576552 h 2007476"/>
              <a:gd name="connsiteX21" fmla="*/ 2256220 w 4200634"/>
              <a:gd name="connsiteY21" fmla="*/ 1534511 h 2007476"/>
              <a:gd name="connsiteX22" fmla="*/ 2035503 w 4200634"/>
              <a:gd name="connsiteY22" fmla="*/ 1534511 h 2007476"/>
              <a:gd name="connsiteX23" fmla="*/ 2035503 w 4200634"/>
              <a:gd name="connsiteY23" fmla="*/ 1488966 h 2007476"/>
              <a:gd name="connsiteX24" fmla="*/ 1968938 w 4200634"/>
              <a:gd name="connsiteY24" fmla="*/ 1488966 h 2007476"/>
              <a:gd name="connsiteX25" fmla="*/ 1968938 w 4200634"/>
              <a:gd name="connsiteY25" fmla="*/ 1457435 h 2007476"/>
              <a:gd name="connsiteX26" fmla="*/ 1846317 w 4200634"/>
              <a:gd name="connsiteY26" fmla="*/ 1457435 h 2007476"/>
              <a:gd name="connsiteX27" fmla="*/ 1846317 w 4200634"/>
              <a:gd name="connsiteY27" fmla="*/ 1422400 h 2007476"/>
              <a:gd name="connsiteX28" fmla="*/ 1797269 w 4200634"/>
              <a:gd name="connsiteY28" fmla="*/ 1422400 h 2007476"/>
              <a:gd name="connsiteX29" fmla="*/ 1797269 w 4200634"/>
              <a:gd name="connsiteY29" fmla="*/ 1422400 h 2007476"/>
              <a:gd name="connsiteX30" fmla="*/ 1797269 w 4200634"/>
              <a:gd name="connsiteY30" fmla="*/ 1390869 h 2007476"/>
              <a:gd name="connsiteX31" fmla="*/ 1730703 w 4200634"/>
              <a:gd name="connsiteY31" fmla="*/ 1390869 h 2007476"/>
              <a:gd name="connsiteX32" fmla="*/ 1730703 w 4200634"/>
              <a:gd name="connsiteY32" fmla="*/ 1352331 h 2007476"/>
              <a:gd name="connsiteX33" fmla="*/ 1678151 w 4200634"/>
              <a:gd name="connsiteY33" fmla="*/ 1352331 h 2007476"/>
              <a:gd name="connsiteX34" fmla="*/ 1678151 w 4200634"/>
              <a:gd name="connsiteY34" fmla="*/ 1324304 h 2007476"/>
              <a:gd name="connsiteX35" fmla="*/ 1580055 w 4200634"/>
              <a:gd name="connsiteY35" fmla="*/ 1324304 h 2007476"/>
              <a:gd name="connsiteX36" fmla="*/ 1580055 w 4200634"/>
              <a:gd name="connsiteY36" fmla="*/ 1303283 h 2007476"/>
              <a:gd name="connsiteX37" fmla="*/ 1534510 w 4200634"/>
              <a:gd name="connsiteY37" fmla="*/ 1303283 h 2007476"/>
              <a:gd name="connsiteX38" fmla="*/ 1534510 w 4200634"/>
              <a:gd name="connsiteY38" fmla="*/ 1264745 h 2007476"/>
              <a:gd name="connsiteX39" fmla="*/ 1485462 w 4200634"/>
              <a:gd name="connsiteY39" fmla="*/ 1264745 h 2007476"/>
              <a:gd name="connsiteX40" fmla="*/ 1485462 w 4200634"/>
              <a:gd name="connsiteY40" fmla="*/ 1233214 h 2007476"/>
              <a:gd name="connsiteX41" fmla="*/ 1446924 w 4200634"/>
              <a:gd name="connsiteY41" fmla="*/ 1233214 h 2007476"/>
              <a:gd name="connsiteX42" fmla="*/ 1446924 w 4200634"/>
              <a:gd name="connsiteY42" fmla="*/ 1201683 h 2007476"/>
              <a:gd name="connsiteX43" fmla="*/ 1397876 w 4200634"/>
              <a:gd name="connsiteY43" fmla="*/ 1201683 h 2007476"/>
              <a:gd name="connsiteX44" fmla="*/ 1397876 w 4200634"/>
              <a:gd name="connsiteY44" fmla="*/ 1173656 h 2007476"/>
              <a:gd name="connsiteX45" fmla="*/ 1345324 w 4200634"/>
              <a:gd name="connsiteY45" fmla="*/ 1173656 h 2007476"/>
              <a:gd name="connsiteX46" fmla="*/ 1345324 w 4200634"/>
              <a:gd name="connsiteY46" fmla="*/ 1128111 h 2007476"/>
              <a:gd name="connsiteX47" fmla="*/ 1313793 w 4200634"/>
              <a:gd name="connsiteY47" fmla="*/ 1128111 h 2007476"/>
              <a:gd name="connsiteX48" fmla="*/ 1313793 w 4200634"/>
              <a:gd name="connsiteY48" fmla="*/ 1086069 h 2007476"/>
              <a:gd name="connsiteX49" fmla="*/ 1282262 w 4200634"/>
              <a:gd name="connsiteY49" fmla="*/ 1086069 h 2007476"/>
              <a:gd name="connsiteX50" fmla="*/ 1282262 w 4200634"/>
              <a:gd name="connsiteY50" fmla="*/ 1030014 h 2007476"/>
              <a:gd name="connsiteX51" fmla="*/ 1236717 w 4200634"/>
              <a:gd name="connsiteY51" fmla="*/ 1030014 h 2007476"/>
              <a:gd name="connsiteX52" fmla="*/ 1236717 w 4200634"/>
              <a:gd name="connsiteY52" fmla="*/ 998483 h 2007476"/>
              <a:gd name="connsiteX53" fmla="*/ 1194676 w 4200634"/>
              <a:gd name="connsiteY53" fmla="*/ 998483 h 2007476"/>
              <a:gd name="connsiteX54" fmla="*/ 1194676 w 4200634"/>
              <a:gd name="connsiteY54" fmla="*/ 966952 h 2007476"/>
              <a:gd name="connsiteX55" fmla="*/ 1114096 w 4200634"/>
              <a:gd name="connsiteY55" fmla="*/ 966952 h 2007476"/>
              <a:gd name="connsiteX56" fmla="*/ 1114096 w 4200634"/>
              <a:gd name="connsiteY56" fmla="*/ 935421 h 2007476"/>
              <a:gd name="connsiteX57" fmla="*/ 1079062 w 4200634"/>
              <a:gd name="connsiteY57" fmla="*/ 935421 h 2007476"/>
              <a:gd name="connsiteX58" fmla="*/ 1079062 w 4200634"/>
              <a:gd name="connsiteY58" fmla="*/ 886373 h 2007476"/>
              <a:gd name="connsiteX59" fmla="*/ 1008993 w 4200634"/>
              <a:gd name="connsiteY59" fmla="*/ 886373 h 2007476"/>
              <a:gd name="connsiteX60" fmla="*/ 1008993 w 4200634"/>
              <a:gd name="connsiteY60" fmla="*/ 851338 h 2007476"/>
              <a:gd name="connsiteX61" fmla="*/ 977462 w 4200634"/>
              <a:gd name="connsiteY61" fmla="*/ 851338 h 2007476"/>
              <a:gd name="connsiteX62" fmla="*/ 977462 w 4200634"/>
              <a:gd name="connsiteY62" fmla="*/ 809297 h 2007476"/>
              <a:gd name="connsiteX63" fmla="*/ 977462 w 4200634"/>
              <a:gd name="connsiteY63" fmla="*/ 809297 h 2007476"/>
              <a:gd name="connsiteX64" fmla="*/ 945931 w 4200634"/>
              <a:gd name="connsiteY64" fmla="*/ 809297 h 2007476"/>
              <a:gd name="connsiteX65" fmla="*/ 945931 w 4200634"/>
              <a:gd name="connsiteY65" fmla="*/ 774263 h 2007476"/>
              <a:gd name="connsiteX66" fmla="*/ 893379 w 4200634"/>
              <a:gd name="connsiteY66" fmla="*/ 774263 h 2007476"/>
              <a:gd name="connsiteX67" fmla="*/ 893379 w 4200634"/>
              <a:gd name="connsiteY67" fmla="*/ 732221 h 2007476"/>
              <a:gd name="connsiteX68" fmla="*/ 858345 w 4200634"/>
              <a:gd name="connsiteY68" fmla="*/ 732221 h 2007476"/>
              <a:gd name="connsiteX69" fmla="*/ 858345 w 4200634"/>
              <a:gd name="connsiteY69" fmla="*/ 693683 h 2007476"/>
              <a:gd name="connsiteX70" fmla="*/ 819807 w 4200634"/>
              <a:gd name="connsiteY70" fmla="*/ 693683 h 2007476"/>
              <a:gd name="connsiteX71" fmla="*/ 819807 w 4200634"/>
              <a:gd name="connsiteY71" fmla="*/ 634125 h 2007476"/>
              <a:gd name="connsiteX72" fmla="*/ 735724 w 4200634"/>
              <a:gd name="connsiteY72" fmla="*/ 634125 h 2007476"/>
              <a:gd name="connsiteX73" fmla="*/ 735724 w 4200634"/>
              <a:gd name="connsiteY73" fmla="*/ 585076 h 2007476"/>
              <a:gd name="connsiteX74" fmla="*/ 704193 w 4200634"/>
              <a:gd name="connsiteY74" fmla="*/ 585076 h 2007476"/>
              <a:gd name="connsiteX75" fmla="*/ 704193 w 4200634"/>
              <a:gd name="connsiteY75" fmla="*/ 522014 h 2007476"/>
              <a:gd name="connsiteX76" fmla="*/ 669158 w 4200634"/>
              <a:gd name="connsiteY76" fmla="*/ 522014 h 2007476"/>
              <a:gd name="connsiteX77" fmla="*/ 669158 w 4200634"/>
              <a:gd name="connsiteY77" fmla="*/ 444938 h 2007476"/>
              <a:gd name="connsiteX78" fmla="*/ 669158 w 4200634"/>
              <a:gd name="connsiteY78" fmla="*/ 444938 h 2007476"/>
              <a:gd name="connsiteX79" fmla="*/ 669158 w 4200634"/>
              <a:gd name="connsiteY79" fmla="*/ 444938 h 2007476"/>
              <a:gd name="connsiteX80" fmla="*/ 644634 w 4200634"/>
              <a:gd name="connsiteY80" fmla="*/ 444938 h 2007476"/>
              <a:gd name="connsiteX81" fmla="*/ 644634 w 4200634"/>
              <a:gd name="connsiteY81" fmla="*/ 395890 h 2007476"/>
              <a:gd name="connsiteX82" fmla="*/ 571062 w 4200634"/>
              <a:gd name="connsiteY82" fmla="*/ 395890 h 2007476"/>
              <a:gd name="connsiteX83" fmla="*/ 571062 w 4200634"/>
              <a:gd name="connsiteY83" fmla="*/ 357352 h 2007476"/>
              <a:gd name="connsiteX84" fmla="*/ 571062 w 4200634"/>
              <a:gd name="connsiteY84" fmla="*/ 357352 h 2007476"/>
              <a:gd name="connsiteX85" fmla="*/ 539531 w 4200634"/>
              <a:gd name="connsiteY85" fmla="*/ 357352 h 2007476"/>
              <a:gd name="connsiteX86" fmla="*/ 539531 w 4200634"/>
              <a:gd name="connsiteY86" fmla="*/ 311807 h 2007476"/>
              <a:gd name="connsiteX87" fmla="*/ 539531 w 4200634"/>
              <a:gd name="connsiteY87" fmla="*/ 280276 h 2007476"/>
              <a:gd name="connsiteX88" fmla="*/ 500993 w 4200634"/>
              <a:gd name="connsiteY88" fmla="*/ 280276 h 2007476"/>
              <a:gd name="connsiteX89" fmla="*/ 500993 w 4200634"/>
              <a:gd name="connsiteY89" fmla="*/ 241738 h 2007476"/>
              <a:gd name="connsiteX90" fmla="*/ 500993 w 4200634"/>
              <a:gd name="connsiteY90" fmla="*/ 241738 h 2007476"/>
              <a:gd name="connsiteX91" fmla="*/ 469462 w 4200634"/>
              <a:gd name="connsiteY91" fmla="*/ 241738 h 2007476"/>
              <a:gd name="connsiteX92" fmla="*/ 469462 w 4200634"/>
              <a:gd name="connsiteY92" fmla="*/ 189187 h 2007476"/>
              <a:gd name="connsiteX93" fmla="*/ 350345 w 4200634"/>
              <a:gd name="connsiteY93" fmla="*/ 189187 h 2007476"/>
              <a:gd name="connsiteX94" fmla="*/ 350345 w 4200634"/>
              <a:gd name="connsiteY94" fmla="*/ 150649 h 2007476"/>
              <a:gd name="connsiteX95" fmla="*/ 290786 w 4200634"/>
              <a:gd name="connsiteY95" fmla="*/ 150649 h 2007476"/>
              <a:gd name="connsiteX96" fmla="*/ 290786 w 4200634"/>
              <a:gd name="connsiteY96" fmla="*/ 101600 h 2007476"/>
              <a:gd name="connsiteX97" fmla="*/ 175172 w 4200634"/>
              <a:gd name="connsiteY97" fmla="*/ 101600 h 2007476"/>
              <a:gd name="connsiteX98" fmla="*/ 175172 w 4200634"/>
              <a:gd name="connsiteY98" fmla="*/ 56056 h 2007476"/>
              <a:gd name="connsiteX99" fmla="*/ 108607 w 4200634"/>
              <a:gd name="connsiteY99" fmla="*/ 56056 h 2007476"/>
              <a:gd name="connsiteX100" fmla="*/ 108607 w 4200634"/>
              <a:gd name="connsiteY100" fmla="*/ 21021 h 2007476"/>
              <a:gd name="connsiteX101" fmla="*/ 52551 w 4200634"/>
              <a:gd name="connsiteY101" fmla="*/ 21021 h 2007476"/>
              <a:gd name="connsiteX102" fmla="*/ 52551 w 4200634"/>
              <a:gd name="connsiteY102" fmla="*/ 0 h 2007476"/>
              <a:gd name="connsiteX103" fmla="*/ 0 w 4200634"/>
              <a:gd name="connsiteY103" fmla="*/ 0 h 200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200634" h="2007476">
                <a:moveTo>
                  <a:pt x="4200634" y="2007476"/>
                </a:moveTo>
                <a:lnTo>
                  <a:pt x="3720662" y="2007476"/>
                </a:lnTo>
                <a:lnTo>
                  <a:pt x="3720662" y="1884856"/>
                </a:lnTo>
                <a:lnTo>
                  <a:pt x="3062014" y="1884856"/>
                </a:lnTo>
                <a:lnTo>
                  <a:pt x="3062014" y="1825297"/>
                </a:lnTo>
                <a:lnTo>
                  <a:pt x="2872827" y="1825297"/>
                </a:lnTo>
                <a:lnTo>
                  <a:pt x="2872827" y="1776249"/>
                </a:lnTo>
                <a:lnTo>
                  <a:pt x="2820276" y="1776249"/>
                </a:lnTo>
                <a:lnTo>
                  <a:pt x="2820276" y="1720194"/>
                </a:lnTo>
                <a:lnTo>
                  <a:pt x="2820276" y="1720194"/>
                </a:lnTo>
                <a:lnTo>
                  <a:pt x="2820276" y="1720194"/>
                </a:lnTo>
                <a:lnTo>
                  <a:pt x="2792248" y="1720194"/>
                </a:lnTo>
                <a:lnTo>
                  <a:pt x="2792248" y="1674649"/>
                </a:lnTo>
                <a:lnTo>
                  <a:pt x="2673131" y="1674649"/>
                </a:lnTo>
                <a:lnTo>
                  <a:pt x="2673131" y="1636111"/>
                </a:lnTo>
                <a:lnTo>
                  <a:pt x="2406869" y="1636111"/>
                </a:lnTo>
                <a:lnTo>
                  <a:pt x="2406869" y="1636111"/>
                </a:lnTo>
                <a:lnTo>
                  <a:pt x="2406869" y="1611587"/>
                </a:lnTo>
                <a:lnTo>
                  <a:pt x="2287751" y="1611587"/>
                </a:lnTo>
                <a:lnTo>
                  <a:pt x="2287751" y="1576552"/>
                </a:lnTo>
                <a:lnTo>
                  <a:pt x="2256220" y="1576552"/>
                </a:lnTo>
                <a:lnTo>
                  <a:pt x="2256220" y="1534511"/>
                </a:lnTo>
                <a:lnTo>
                  <a:pt x="2035503" y="1534511"/>
                </a:lnTo>
                <a:lnTo>
                  <a:pt x="2035503" y="1488966"/>
                </a:lnTo>
                <a:lnTo>
                  <a:pt x="1968938" y="1488966"/>
                </a:lnTo>
                <a:lnTo>
                  <a:pt x="1968938" y="1457435"/>
                </a:lnTo>
                <a:lnTo>
                  <a:pt x="1846317" y="1457435"/>
                </a:lnTo>
                <a:lnTo>
                  <a:pt x="1846317" y="1422400"/>
                </a:lnTo>
                <a:lnTo>
                  <a:pt x="1797269" y="1422400"/>
                </a:lnTo>
                <a:lnTo>
                  <a:pt x="1797269" y="1422400"/>
                </a:lnTo>
                <a:lnTo>
                  <a:pt x="1797269" y="1390869"/>
                </a:lnTo>
                <a:lnTo>
                  <a:pt x="1730703" y="1390869"/>
                </a:lnTo>
                <a:lnTo>
                  <a:pt x="1730703" y="1352331"/>
                </a:lnTo>
                <a:lnTo>
                  <a:pt x="1678151" y="1352331"/>
                </a:lnTo>
                <a:lnTo>
                  <a:pt x="1678151" y="1324304"/>
                </a:lnTo>
                <a:lnTo>
                  <a:pt x="1580055" y="1324304"/>
                </a:lnTo>
                <a:lnTo>
                  <a:pt x="1580055" y="1303283"/>
                </a:lnTo>
                <a:lnTo>
                  <a:pt x="1534510" y="1303283"/>
                </a:lnTo>
                <a:lnTo>
                  <a:pt x="1534510" y="1264745"/>
                </a:lnTo>
                <a:lnTo>
                  <a:pt x="1485462" y="1264745"/>
                </a:lnTo>
                <a:lnTo>
                  <a:pt x="1485462" y="1233214"/>
                </a:lnTo>
                <a:lnTo>
                  <a:pt x="1446924" y="1233214"/>
                </a:lnTo>
                <a:lnTo>
                  <a:pt x="1446924" y="1201683"/>
                </a:lnTo>
                <a:lnTo>
                  <a:pt x="1397876" y="1201683"/>
                </a:lnTo>
                <a:lnTo>
                  <a:pt x="1397876" y="1173656"/>
                </a:lnTo>
                <a:lnTo>
                  <a:pt x="1345324" y="1173656"/>
                </a:lnTo>
                <a:lnTo>
                  <a:pt x="1345324" y="1128111"/>
                </a:lnTo>
                <a:lnTo>
                  <a:pt x="1313793" y="1128111"/>
                </a:lnTo>
                <a:lnTo>
                  <a:pt x="1313793" y="1086069"/>
                </a:lnTo>
                <a:lnTo>
                  <a:pt x="1282262" y="1086069"/>
                </a:lnTo>
                <a:lnTo>
                  <a:pt x="1282262" y="1030014"/>
                </a:lnTo>
                <a:lnTo>
                  <a:pt x="1236717" y="1030014"/>
                </a:lnTo>
                <a:lnTo>
                  <a:pt x="1236717" y="998483"/>
                </a:lnTo>
                <a:lnTo>
                  <a:pt x="1194676" y="998483"/>
                </a:lnTo>
                <a:lnTo>
                  <a:pt x="1194676" y="966952"/>
                </a:lnTo>
                <a:lnTo>
                  <a:pt x="1114096" y="966952"/>
                </a:lnTo>
                <a:lnTo>
                  <a:pt x="1114096" y="935421"/>
                </a:lnTo>
                <a:lnTo>
                  <a:pt x="1079062" y="935421"/>
                </a:lnTo>
                <a:lnTo>
                  <a:pt x="1079062" y="886373"/>
                </a:lnTo>
                <a:lnTo>
                  <a:pt x="1008993" y="886373"/>
                </a:lnTo>
                <a:lnTo>
                  <a:pt x="1008993" y="851338"/>
                </a:lnTo>
                <a:lnTo>
                  <a:pt x="977462" y="851338"/>
                </a:lnTo>
                <a:lnTo>
                  <a:pt x="977462" y="809297"/>
                </a:lnTo>
                <a:lnTo>
                  <a:pt x="977462" y="809297"/>
                </a:lnTo>
                <a:lnTo>
                  <a:pt x="945931" y="809297"/>
                </a:lnTo>
                <a:lnTo>
                  <a:pt x="945931" y="774263"/>
                </a:lnTo>
                <a:lnTo>
                  <a:pt x="893379" y="774263"/>
                </a:lnTo>
                <a:lnTo>
                  <a:pt x="893379" y="732221"/>
                </a:lnTo>
                <a:lnTo>
                  <a:pt x="858345" y="732221"/>
                </a:lnTo>
                <a:lnTo>
                  <a:pt x="858345" y="693683"/>
                </a:lnTo>
                <a:lnTo>
                  <a:pt x="819807" y="693683"/>
                </a:lnTo>
                <a:lnTo>
                  <a:pt x="819807" y="634125"/>
                </a:lnTo>
                <a:lnTo>
                  <a:pt x="735724" y="634125"/>
                </a:lnTo>
                <a:lnTo>
                  <a:pt x="735724" y="585076"/>
                </a:lnTo>
                <a:lnTo>
                  <a:pt x="704193" y="585076"/>
                </a:lnTo>
                <a:lnTo>
                  <a:pt x="704193" y="522014"/>
                </a:lnTo>
                <a:lnTo>
                  <a:pt x="669158" y="522014"/>
                </a:lnTo>
                <a:lnTo>
                  <a:pt x="669158" y="444938"/>
                </a:lnTo>
                <a:lnTo>
                  <a:pt x="669158" y="444938"/>
                </a:lnTo>
                <a:lnTo>
                  <a:pt x="669158" y="444938"/>
                </a:lnTo>
                <a:lnTo>
                  <a:pt x="644634" y="444938"/>
                </a:lnTo>
                <a:lnTo>
                  <a:pt x="644634" y="395890"/>
                </a:lnTo>
                <a:lnTo>
                  <a:pt x="571062" y="395890"/>
                </a:lnTo>
                <a:lnTo>
                  <a:pt x="571062" y="357352"/>
                </a:lnTo>
                <a:lnTo>
                  <a:pt x="571062" y="357352"/>
                </a:lnTo>
                <a:lnTo>
                  <a:pt x="539531" y="357352"/>
                </a:lnTo>
                <a:lnTo>
                  <a:pt x="539531" y="311807"/>
                </a:lnTo>
                <a:lnTo>
                  <a:pt x="539531" y="280276"/>
                </a:lnTo>
                <a:lnTo>
                  <a:pt x="500993" y="280276"/>
                </a:lnTo>
                <a:lnTo>
                  <a:pt x="500993" y="241738"/>
                </a:lnTo>
                <a:lnTo>
                  <a:pt x="500993" y="241738"/>
                </a:lnTo>
                <a:lnTo>
                  <a:pt x="469462" y="241738"/>
                </a:lnTo>
                <a:lnTo>
                  <a:pt x="469462" y="189187"/>
                </a:lnTo>
                <a:lnTo>
                  <a:pt x="350345" y="189187"/>
                </a:lnTo>
                <a:lnTo>
                  <a:pt x="350345" y="150649"/>
                </a:lnTo>
                <a:lnTo>
                  <a:pt x="290786" y="150649"/>
                </a:lnTo>
                <a:lnTo>
                  <a:pt x="290786" y="101600"/>
                </a:lnTo>
                <a:lnTo>
                  <a:pt x="175172" y="101600"/>
                </a:lnTo>
                <a:lnTo>
                  <a:pt x="175172" y="56056"/>
                </a:lnTo>
                <a:lnTo>
                  <a:pt x="108607" y="56056"/>
                </a:lnTo>
                <a:lnTo>
                  <a:pt x="108607" y="21021"/>
                </a:lnTo>
                <a:lnTo>
                  <a:pt x="52551" y="21021"/>
                </a:lnTo>
                <a:lnTo>
                  <a:pt x="52551" y="0"/>
                </a:lnTo>
                <a:lnTo>
                  <a:pt x="0" y="0"/>
                </a:lnTo>
              </a:path>
            </a:pathLst>
          </a:custGeom>
          <a:noFill/>
          <a:ln w="28575">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 name="Freeform 50">
            <a:extLst>
              <a:ext uri="{FF2B5EF4-FFF2-40B4-BE49-F238E27FC236}">
                <a16:creationId xmlns:a16="http://schemas.microsoft.com/office/drawing/2014/main" id="{17E2C379-EEAF-A847-984B-E8BA3EDED03E}"/>
              </a:ext>
            </a:extLst>
          </p:cNvPr>
          <p:cNvSpPr/>
          <p:nvPr/>
        </p:nvSpPr>
        <p:spPr bwMode="auto">
          <a:xfrm>
            <a:off x="7185572" y="2151117"/>
            <a:ext cx="3573518" cy="2354317"/>
          </a:xfrm>
          <a:custGeom>
            <a:avLst/>
            <a:gdLst>
              <a:gd name="connsiteX0" fmla="*/ 3573518 w 3573518"/>
              <a:gd name="connsiteY0" fmla="*/ 2354317 h 2354317"/>
              <a:gd name="connsiteX1" fmla="*/ 3513959 w 3573518"/>
              <a:gd name="connsiteY1" fmla="*/ 2354317 h 2354317"/>
              <a:gd name="connsiteX2" fmla="*/ 3513959 w 3573518"/>
              <a:gd name="connsiteY2" fmla="*/ 2238704 h 2354317"/>
              <a:gd name="connsiteX3" fmla="*/ 3275725 w 3573518"/>
              <a:gd name="connsiteY3" fmla="*/ 2238704 h 2354317"/>
              <a:gd name="connsiteX4" fmla="*/ 3275725 w 3573518"/>
              <a:gd name="connsiteY4" fmla="*/ 2161628 h 2354317"/>
              <a:gd name="connsiteX5" fmla="*/ 3044497 w 3573518"/>
              <a:gd name="connsiteY5" fmla="*/ 2161628 h 2354317"/>
              <a:gd name="connsiteX6" fmla="*/ 3044497 w 3573518"/>
              <a:gd name="connsiteY6" fmla="*/ 2077545 h 2354317"/>
              <a:gd name="connsiteX7" fmla="*/ 2760718 w 3573518"/>
              <a:gd name="connsiteY7" fmla="*/ 2077545 h 2354317"/>
              <a:gd name="connsiteX8" fmla="*/ 2760718 w 3573518"/>
              <a:gd name="connsiteY8" fmla="*/ 2028497 h 2354317"/>
              <a:gd name="connsiteX9" fmla="*/ 2452414 w 3573518"/>
              <a:gd name="connsiteY9" fmla="*/ 2028497 h 2354317"/>
              <a:gd name="connsiteX10" fmla="*/ 2452414 w 3573518"/>
              <a:gd name="connsiteY10" fmla="*/ 1989959 h 2354317"/>
              <a:gd name="connsiteX11" fmla="*/ 2235200 w 3573518"/>
              <a:gd name="connsiteY11" fmla="*/ 1989959 h 2354317"/>
              <a:gd name="connsiteX12" fmla="*/ 2235200 w 3573518"/>
              <a:gd name="connsiteY12" fmla="*/ 1958428 h 2354317"/>
              <a:gd name="connsiteX13" fmla="*/ 2182649 w 3573518"/>
              <a:gd name="connsiteY13" fmla="*/ 1958428 h 2354317"/>
              <a:gd name="connsiteX14" fmla="*/ 2182649 w 3573518"/>
              <a:gd name="connsiteY14" fmla="*/ 1923393 h 2354317"/>
              <a:gd name="connsiteX15" fmla="*/ 2147614 w 3573518"/>
              <a:gd name="connsiteY15" fmla="*/ 1923393 h 2354317"/>
              <a:gd name="connsiteX16" fmla="*/ 2147614 w 3573518"/>
              <a:gd name="connsiteY16" fmla="*/ 1895366 h 2354317"/>
              <a:gd name="connsiteX17" fmla="*/ 1944414 w 3573518"/>
              <a:gd name="connsiteY17" fmla="*/ 1895366 h 2354317"/>
              <a:gd name="connsiteX18" fmla="*/ 1944414 w 3573518"/>
              <a:gd name="connsiteY18" fmla="*/ 1856828 h 2354317"/>
              <a:gd name="connsiteX19" fmla="*/ 1853325 w 3573518"/>
              <a:gd name="connsiteY19" fmla="*/ 1856828 h 2354317"/>
              <a:gd name="connsiteX20" fmla="*/ 1853325 w 3573518"/>
              <a:gd name="connsiteY20" fmla="*/ 1835807 h 2354317"/>
              <a:gd name="connsiteX21" fmla="*/ 1790262 w 3573518"/>
              <a:gd name="connsiteY21" fmla="*/ 1835807 h 2354317"/>
              <a:gd name="connsiteX22" fmla="*/ 1790262 w 3573518"/>
              <a:gd name="connsiteY22" fmla="*/ 1797269 h 2354317"/>
              <a:gd name="connsiteX23" fmla="*/ 1734207 w 3573518"/>
              <a:gd name="connsiteY23" fmla="*/ 1797269 h 2354317"/>
              <a:gd name="connsiteX24" fmla="*/ 1734207 w 3573518"/>
              <a:gd name="connsiteY24" fmla="*/ 1797269 h 2354317"/>
              <a:gd name="connsiteX25" fmla="*/ 1734207 w 3573518"/>
              <a:gd name="connsiteY25" fmla="*/ 1797269 h 2354317"/>
              <a:gd name="connsiteX26" fmla="*/ 1734207 w 3573518"/>
              <a:gd name="connsiteY26" fmla="*/ 1776249 h 2354317"/>
              <a:gd name="connsiteX27" fmla="*/ 1604580 w 3573518"/>
              <a:gd name="connsiteY27" fmla="*/ 1776249 h 2354317"/>
              <a:gd name="connsiteX28" fmla="*/ 1604580 w 3573518"/>
              <a:gd name="connsiteY28" fmla="*/ 1713186 h 2354317"/>
              <a:gd name="connsiteX29" fmla="*/ 1531007 w 3573518"/>
              <a:gd name="connsiteY29" fmla="*/ 1713186 h 2354317"/>
              <a:gd name="connsiteX30" fmla="*/ 1531007 w 3573518"/>
              <a:gd name="connsiteY30" fmla="*/ 1671145 h 2354317"/>
              <a:gd name="connsiteX31" fmla="*/ 1492469 w 3573518"/>
              <a:gd name="connsiteY31" fmla="*/ 1671145 h 2354317"/>
              <a:gd name="connsiteX32" fmla="*/ 1492469 w 3573518"/>
              <a:gd name="connsiteY32" fmla="*/ 1629104 h 2354317"/>
              <a:gd name="connsiteX33" fmla="*/ 1457435 w 3573518"/>
              <a:gd name="connsiteY33" fmla="*/ 1629104 h 2354317"/>
              <a:gd name="connsiteX34" fmla="*/ 1457435 w 3573518"/>
              <a:gd name="connsiteY34" fmla="*/ 1587062 h 2354317"/>
              <a:gd name="connsiteX35" fmla="*/ 1411890 w 3573518"/>
              <a:gd name="connsiteY35" fmla="*/ 1587062 h 2354317"/>
              <a:gd name="connsiteX36" fmla="*/ 1411890 w 3573518"/>
              <a:gd name="connsiteY36" fmla="*/ 1524000 h 2354317"/>
              <a:gd name="connsiteX37" fmla="*/ 1292773 w 3573518"/>
              <a:gd name="connsiteY37" fmla="*/ 1524000 h 2354317"/>
              <a:gd name="connsiteX38" fmla="*/ 1292773 w 3573518"/>
              <a:gd name="connsiteY38" fmla="*/ 1488966 h 2354317"/>
              <a:gd name="connsiteX39" fmla="*/ 1184166 w 3573518"/>
              <a:gd name="connsiteY39" fmla="*/ 1488966 h 2354317"/>
              <a:gd name="connsiteX40" fmla="*/ 1184166 w 3573518"/>
              <a:gd name="connsiteY40" fmla="*/ 1443421 h 2354317"/>
              <a:gd name="connsiteX41" fmla="*/ 1128111 w 3573518"/>
              <a:gd name="connsiteY41" fmla="*/ 1443421 h 2354317"/>
              <a:gd name="connsiteX42" fmla="*/ 1128111 w 3573518"/>
              <a:gd name="connsiteY42" fmla="*/ 1380359 h 2354317"/>
              <a:gd name="connsiteX43" fmla="*/ 1089573 w 3573518"/>
              <a:gd name="connsiteY43" fmla="*/ 1380359 h 2354317"/>
              <a:gd name="connsiteX44" fmla="*/ 1089573 w 3573518"/>
              <a:gd name="connsiteY44" fmla="*/ 1380359 h 2354317"/>
              <a:gd name="connsiteX45" fmla="*/ 1089573 w 3573518"/>
              <a:gd name="connsiteY45" fmla="*/ 1352331 h 2354317"/>
              <a:gd name="connsiteX46" fmla="*/ 1030014 w 3573518"/>
              <a:gd name="connsiteY46" fmla="*/ 1352331 h 2354317"/>
              <a:gd name="connsiteX47" fmla="*/ 1030014 w 3573518"/>
              <a:gd name="connsiteY47" fmla="*/ 1285766 h 2354317"/>
              <a:gd name="connsiteX48" fmla="*/ 998483 w 3573518"/>
              <a:gd name="connsiteY48" fmla="*/ 1285766 h 2354317"/>
              <a:gd name="connsiteX49" fmla="*/ 998483 w 3573518"/>
              <a:gd name="connsiteY49" fmla="*/ 1243724 h 2354317"/>
              <a:gd name="connsiteX50" fmla="*/ 935421 w 3573518"/>
              <a:gd name="connsiteY50" fmla="*/ 1243724 h 2354317"/>
              <a:gd name="connsiteX51" fmla="*/ 935421 w 3573518"/>
              <a:gd name="connsiteY51" fmla="*/ 1243724 h 2354317"/>
              <a:gd name="connsiteX52" fmla="*/ 935421 w 3573518"/>
              <a:gd name="connsiteY52" fmla="*/ 1243724 h 2354317"/>
              <a:gd name="connsiteX53" fmla="*/ 935421 w 3573518"/>
              <a:gd name="connsiteY53" fmla="*/ 1212193 h 2354317"/>
              <a:gd name="connsiteX54" fmla="*/ 893380 w 3573518"/>
              <a:gd name="connsiteY54" fmla="*/ 1212193 h 2354317"/>
              <a:gd name="connsiteX55" fmla="*/ 893380 w 3573518"/>
              <a:gd name="connsiteY55" fmla="*/ 1163145 h 2354317"/>
              <a:gd name="connsiteX56" fmla="*/ 861849 w 3573518"/>
              <a:gd name="connsiteY56" fmla="*/ 1163145 h 2354317"/>
              <a:gd name="connsiteX57" fmla="*/ 861849 w 3573518"/>
              <a:gd name="connsiteY57" fmla="*/ 1121104 h 2354317"/>
              <a:gd name="connsiteX58" fmla="*/ 809297 w 3573518"/>
              <a:gd name="connsiteY58" fmla="*/ 1121104 h 2354317"/>
              <a:gd name="connsiteX59" fmla="*/ 809297 w 3573518"/>
              <a:gd name="connsiteY59" fmla="*/ 1054538 h 2354317"/>
              <a:gd name="connsiteX60" fmla="*/ 774262 w 3573518"/>
              <a:gd name="connsiteY60" fmla="*/ 1054538 h 2354317"/>
              <a:gd name="connsiteX61" fmla="*/ 774262 w 3573518"/>
              <a:gd name="connsiteY61" fmla="*/ 1023007 h 2354317"/>
              <a:gd name="connsiteX62" fmla="*/ 739228 w 3573518"/>
              <a:gd name="connsiteY62" fmla="*/ 1023007 h 2354317"/>
              <a:gd name="connsiteX63" fmla="*/ 739228 w 3573518"/>
              <a:gd name="connsiteY63" fmla="*/ 959945 h 2354317"/>
              <a:gd name="connsiteX64" fmla="*/ 707697 w 3573518"/>
              <a:gd name="connsiteY64" fmla="*/ 959945 h 2354317"/>
              <a:gd name="connsiteX65" fmla="*/ 707697 w 3573518"/>
              <a:gd name="connsiteY65" fmla="*/ 917904 h 2354317"/>
              <a:gd name="connsiteX66" fmla="*/ 672662 w 3573518"/>
              <a:gd name="connsiteY66" fmla="*/ 917904 h 2354317"/>
              <a:gd name="connsiteX67" fmla="*/ 672662 w 3573518"/>
              <a:gd name="connsiteY67" fmla="*/ 858345 h 2354317"/>
              <a:gd name="connsiteX68" fmla="*/ 672662 w 3573518"/>
              <a:gd name="connsiteY68" fmla="*/ 858345 h 2354317"/>
              <a:gd name="connsiteX69" fmla="*/ 672662 w 3573518"/>
              <a:gd name="connsiteY69" fmla="*/ 858345 h 2354317"/>
              <a:gd name="connsiteX70" fmla="*/ 641131 w 3573518"/>
              <a:gd name="connsiteY70" fmla="*/ 858345 h 2354317"/>
              <a:gd name="connsiteX71" fmla="*/ 641131 w 3573518"/>
              <a:gd name="connsiteY71" fmla="*/ 823311 h 2354317"/>
              <a:gd name="connsiteX72" fmla="*/ 641131 w 3573518"/>
              <a:gd name="connsiteY72" fmla="*/ 823311 h 2354317"/>
              <a:gd name="connsiteX73" fmla="*/ 641131 w 3573518"/>
              <a:gd name="connsiteY73" fmla="*/ 823311 h 2354317"/>
              <a:gd name="connsiteX74" fmla="*/ 613104 w 3573518"/>
              <a:gd name="connsiteY74" fmla="*/ 823311 h 2354317"/>
              <a:gd name="connsiteX75" fmla="*/ 613104 w 3573518"/>
              <a:gd name="connsiteY75" fmla="*/ 749738 h 2354317"/>
              <a:gd name="connsiteX76" fmla="*/ 581573 w 3573518"/>
              <a:gd name="connsiteY76" fmla="*/ 749738 h 2354317"/>
              <a:gd name="connsiteX77" fmla="*/ 581573 w 3573518"/>
              <a:gd name="connsiteY77" fmla="*/ 707697 h 2354317"/>
              <a:gd name="connsiteX78" fmla="*/ 557049 w 3573518"/>
              <a:gd name="connsiteY78" fmla="*/ 707697 h 2354317"/>
              <a:gd name="connsiteX79" fmla="*/ 557049 w 3573518"/>
              <a:gd name="connsiteY79" fmla="*/ 658649 h 2354317"/>
              <a:gd name="connsiteX80" fmla="*/ 518511 w 3573518"/>
              <a:gd name="connsiteY80" fmla="*/ 658649 h 2354317"/>
              <a:gd name="connsiteX81" fmla="*/ 518511 w 3573518"/>
              <a:gd name="connsiteY81" fmla="*/ 609600 h 2354317"/>
              <a:gd name="connsiteX82" fmla="*/ 479973 w 3573518"/>
              <a:gd name="connsiteY82" fmla="*/ 609600 h 2354317"/>
              <a:gd name="connsiteX83" fmla="*/ 479973 w 3573518"/>
              <a:gd name="connsiteY83" fmla="*/ 557049 h 2354317"/>
              <a:gd name="connsiteX84" fmla="*/ 479973 w 3573518"/>
              <a:gd name="connsiteY84" fmla="*/ 557049 h 2354317"/>
              <a:gd name="connsiteX85" fmla="*/ 458952 w 3573518"/>
              <a:gd name="connsiteY85" fmla="*/ 557049 h 2354317"/>
              <a:gd name="connsiteX86" fmla="*/ 458952 w 3573518"/>
              <a:gd name="connsiteY86" fmla="*/ 483476 h 2354317"/>
              <a:gd name="connsiteX87" fmla="*/ 409904 w 3573518"/>
              <a:gd name="connsiteY87" fmla="*/ 483476 h 2354317"/>
              <a:gd name="connsiteX88" fmla="*/ 409904 w 3573518"/>
              <a:gd name="connsiteY88" fmla="*/ 451945 h 2354317"/>
              <a:gd name="connsiteX89" fmla="*/ 378373 w 3573518"/>
              <a:gd name="connsiteY89" fmla="*/ 451945 h 2354317"/>
              <a:gd name="connsiteX90" fmla="*/ 378373 w 3573518"/>
              <a:gd name="connsiteY90" fmla="*/ 416911 h 2354317"/>
              <a:gd name="connsiteX91" fmla="*/ 336331 w 3573518"/>
              <a:gd name="connsiteY91" fmla="*/ 416911 h 2354317"/>
              <a:gd name="connsiteX92" fmla="*/ 336331 w 3573518"/>
              <a:gd name="connsiteY92" fmla="*/ 378373 h 2354317"/>
              <a:gd name="connsiteX93" fmla="*/ 301297 w 3573518"/>
              <a:gd name="connsiteY93" fmla="*/ 378373 h 2354317"/>
              <a:gd name="connsiteX94" fmla="*/ 301297 w 3573518"/>
              <a:gd name="connsiteY94" fmla="*/ 297793 h 2354317"/>
              <a:gd name="connsiteX95" fmla="*/ 248745 w 3573518"/>
              <a:gd name="connsiteY95" fmla="*/ 297793 h 2354317"/>
              <a:gd name="connsiteX96" fmla="*/ 248745 w 3573518"/>
              <a:gd name="connsiteY96" fmla="*/ 255752 h 2354317"/>
              <a:gd name="connsiteX97" fmla="*/ 248745 w 3573518"/>
              <a:gd name="connsiteY97" fmla="*/ 255752 h 2354317"/>
              <a:gd name="connsiteX98" fmla="*/ 217214 w 3573518"/>
              <a:gd name="connsiteY98" fmla="*/ 255752 h 2354317"/>
              <a:gd name="connsiteX99" fmla="*/ 217214 w 3573518"/>
              <a:gd name="connsiteY99" fmla="*/ 206704 h 2354317"/>
              <a:gd name="connsiteX100" fmla="*/ 182180 w 3573518"/>
              <a:gd name="connsiteY100" fmla="*/ 206704 h 2354317"/>
              <a:gd name="connsiteX101" fmla="*/ 182180 w 3573518"/>
              <a:gd name="connsiteY101" fmla="*/ 157655 h 2354317"/>
              <a:gd name="connsiteX102" fmla="*/ 140138 w 3573518"/>
              <a:gd name="connsiteY102" fmla="*/ 157655 h 2354317"/>
              <a:gd name="connsiteX103" fmla="*/ 140138 w 3573518"/>
              <a:gd name="connsiteY103" fmla="*/ 115614 h 2354317"/>
              <a:gd name="connsiteX104" fmla="*/ 87587 w 3573518"/>
              <a:gd name="connsiteY104" fmla="*/ 115614 h 2354317"/>
              <a:gd name="connsiteX105" fmla="*/ 87587 w 3573518"/>
              <a:gd name="connsiteY105" fmla="*/ 66566 h 2354317"/>
              <a:gd name="connsiteX106" fmla="*/ 28028 w 3573518"/>
              <a:gd name="connsiteY106" fmla="*/ 66566 h 2354317"/>
              <a:gd name="connsiteX107" fmla="*/ 28028 w 3573518"/>
              <a:gd name="connsiteY107" fmla="*/ 31531 h 2354317"/>
              <a:gd name="connsiteX108" fmla="*/ 0 w 3573518"/>
              <a:gd name="connsiteY108" fmla="*/ 31531 h 2354317"/>
              <a:gd name="connsiteX109" fmla="*/ 0 w 3573518"/>
              <a:gd name="connsiteY109" fmla="*/ 0 h 23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73518" h="2354317">
                <a:moveTo>
                  <a:pt x="3573518" y="2354317"/>
                </a:moveTo>
                <a:lnTo>
                  <a:pt x="3513959" y="2354317"/>
                </a:lnTo>
                <a:lnTo>
                  <a:pt x="3513959" y="2238704"/>
                </a:lnTo>
                <a:lnTo>
                  <a:pt x="3275725" y="2238704"/>
                </a:lnTo>
                <a:lnTo>
                  <a:pt x="3275725" y="2161628"/>
                </a:lnTo>
                <a:lnTo>
                  <a:pt x="3044497" y="2161628"/>
                </a:lnTo>
                <a:lnTo>
                  <a:pt x="3044497" y="2077545"/>
                </a:lnTo>
                <a:lnTo>
                  <a:pt x="2760718" y="2077545"/>
                </a:lnTo>
                <a:lnTo>
                  <a:pt x="2760718" y="2028497"/>
                </a:lnTo>
                <a:lnTo>
                  <a:pt x="2452414" y="2028497"/>
                </a:lnTo>
                <a:lnTo>
                  <a:pt x="2452414" y="1989959"/>
                </a:lnTo>
                <a:lnTo>
                  <a:pt x="2235200" y="1989959"/>
                </a:lnTo>
                <a:lnTo>
                  <a:pt x="2235200" y="1958428"/>
                </a:lnTo>
                <a:lnTo>
                  <a:pt x="2182649" y="1958428"/>
                </a:lnTo>
                <a:lnTo>
                  <a:pt x="2182649" y="1923393"/>
                </a:lnTo>
                <a:lnTo>
                  <a:pt x="2147614" y="1923393"/>
                </a:lnTo>
                <a:lnTo>
                  <a:pt x="2147614" y="1895366"/>
                </a:lnTo>
                <a:lnTo>
                  <a:pt x="1944414" y="1895366"/>
                </a:lnTo>
                <a:lnTo>
                  <a:pt x="1944414" y="1856828"/>
                </a:lnTo>
                <a:lnTo>
                  <a:pt x="1853325" y="1856828"/>
                </a:lnTo>
                <a:lnTo>
                  <a:pt x="1853325" y="1835807"/>
                </a:lnTo>
                <a:lnTo>
                  <a:pt x="1790262" y="1835807"/>
                </a:lnTo>
                <a:lnTo>
                  <a:pt x="1790262" y="1797269"/>
                </a:lnTo>
                <a:lnTo>
                  <a:pt x="1734207" y="1797269"/>
                </a:lnTo>
                <a:lnTo>
                  <a:pt x="1734207" y="1797269"/>
                </a:lnTo>
                <a:lnTo>
                  <a:pt x="1734207" y="1797269"/>
                </a:lnTo>
                <a:lnTo>
                  <a:pt x="1734207" y="1776249"/>
                </a:lnTo>
                <a:lnTo>
                  <a:pt x="1604580" y="1776249"/>
                </a:lnTo>
                <a:lnTo>
                  <a:pt x="1604580" y="1713186"/>
                </a:lnTo>
                <a:lnTo>
                  <a:pt x="1531007" y="1713186"/>
                </a:lnTo>
                <a:lnTo>
                  <a:pt x="1531007" y="1671145"/>
                </a:lnTo>
                <a:lnTo>
                  <a:pt x="1492469" y="1671145"/>
                </a:lnTo>
                <a:lnTo>
                  <a:pt x="1492469" y="1629104"/>
                </a:lnTo>
                <a:lnTo>
                  <a:pt x="1457435" y="1629104"/>
                </a:lnTo>
                <a:lnTo>
                  <a:pt x="1457435" y="1587062"/>
                </a:lnTo>
                <a:lnTo>
                  <a:pt x="1411890" y="1587062"/>
                </a:lnTo>
                <a:lnTo>
                  <a:pt x="1411890" y="1524000"/>
                </a:lnTo>
                <a:lnTo>
                  <a:pt x="1292773" y="1524000"/>
                </a:lnTo>
                <a:lnTo>
                  <a:pt x="1292773" y="1488966"/>
                </a:lnTo>
                <a:lnTo>
                  <a:pt x="1184166" y="1488966"/>
                </a:lnTo>
                <a:lnTo>
                  <a:pt x="1184166" y="1443421"/>
                </a:lnTo>
                <a:lnTo>
                  <a:pt x="1128111" y="1443421"/>
                </a:lnTo>
                <a:lnTo>
                  <a:pt x="1128111" y="1380359"/>
                </a:lnTo>
                <a:lnTo>
                  <a:pt x="1089573" y="1380359"/>
                </a:lnTo>
                <a:lnTo>
                  <a:pt x="1089573" y="1380359"/>
                </a:lnTo>
                <a:lnTo>
                  <a:pt x="1089573" y="1352331"/>
                </a:lnTo>
                <a:lnTo>
                  <a:pt x="1030014" y="1352331"/>
                </a:lnTo>
                <a:lnTo>
                  <a:pt x="1030014" y="1285766"/>
                </a:lnTo>
                <a:lnTo>
                  <a:pt x="998483" y="1285766"/>
                </a:lnTo>
                <a:lnTo>
                  <a:pt x="998483" y="1243724"/>
                </a:lnTo>
                <a:lnTo>
                  <a:pt x="935421" y="1243724"/>
                </a:lnTo>
                <a:lnTo>
                  <a:pt x="935421" y="1243724"/>
                </a:lnTo>
                <a:lnTo>
                  <a:pt x="935421" y="1243724"/>
                </a:lnTo>
                <a:lnTo>
                  <a:pt x="935421" y="1212193"/>
                </a:lnTo>
                <a:lnTo>
                  <a:pt x="893380" y="1212193"/>
                </a:lnTo>
                <a:lnTo>
                  <a:pt x="893380" y="1163145"/>
                </a:lnTo>
                <a:lnTo>
                  <a:pt x="861849" y="1163145"/>
                </a:lnTo>
                <a:lnTo>
                  <a:pt x="861849" y="1121104"/>
                </a:lnTo>
                <a:lnTo>
                  <a:pt x="809297" y="1121104"/>
                </a:lnTo>
                <a:lnTo>
                  <a:pt x="809297" y="1054538"/>
                </a:lnTo>
                <a:lnTo>
                  <a:pt x="774262" y="1054538"/>
                </a:lnTo>
                <a:lnTo>
                  <a:pt x="774262" y="1023007"/>
                </a:lnTo>
                <a:lnTo>
                  <a:pt x="739228" y="1023007"/>
                </a:lnTo>
                <a:lnTo>
                  <a:pt x="739228" y="959945"/>
                </a:lnTo>
                <a:lnTo>
                  <a:pt x="707697" y="959945"/>
                </a:lnTo>
                <a:lnTo>
                  <a:pt x="707697" y="917904"/>
                </a:lnTo>
                <a:lnTo>
                  <a:pt x="672662" y="917904"/>
                </a:lnTo>
                <a:lnTo>
                  <a:pt x="672662" y="858345"/>
                </a:lnTo>
                <a:lnTo>
                  <a:pt x="672662" y="858345"/>
                </a:lnTo>
                <a:lnTo>
                  <a:pt x="672662" y="858345"/>
                </a:lnTo>
                <a:lnTo>
                  <a:pt x="641131" y="858345"/>
                </a:lnTo>
                <a:lnTo>
                  <a:pt x="641131" y="823311"/>
                </a:lnTo>
                <a:lnTo>
                  <a:pt x="641131" y="823311"/>
                </a:lnTo>
                <a:lnTo>
                  <a:pt x="641131" y="823311"/>
                </a:lnTo>
                <a:lnTo>
                  <a:pt x="613104" y="823311"/>
                </a:lnTo>
                <a:lnTo>
                  <a:pt x="613104" y="749738"/>
                </a:lnTo>
                <a:lnTo>
                  <a:pt x="581573" y="749738"/>
                </a:lnTo>
                <a:lnTo>
                  <a:pt x="581573" y="707697"/>
                </a:lnTo>
                <a:lnTo>
                  <a:pt x="557049" y="707697"/>
                </a:lnTo>
                <a:lnTo>
                  <a:pt x="557049" y="658649"/>
                </a:lnTo>
                <a:lnTo>
                  <a:pt x="518511" y="658649"/>
                </a:lnTo>
                <a:lnTo>
                  <a:pt x="518511" y="609600"/>
                </a:lnTo>
                <a:lnTo>
                  <a:pt x="479973" y="609600"/>
                </a:lnTo>
                <a:lnTo>
                  <a:pt x="479973" y="557049"/>
                </a:lnTo>
                <a:lnTo>
                  <a:pt x="479973" y="557049"/>
                </a:lnTo>
                <a:lnTo>
                  <a:pt x="458952" y="557049"/>
                </a:lnTo>
                <a:lnTo>
                  <a:pt x="458952" y="483476"/>
                </a:lnTo>
                <a:lnTo>
                  <a:pt x="409904" y="483476"/>
                </a:lnTo>
                <a:lnTo>
                  <a:pt x="409904" y="451945"/>
                </a:lnTo>
                <a:lnTo>
                  <a:pt x="378373" y="451945"/>
                </a:lnTo>
                <a:lnTo>
                  <a:pt x="378373" y="416911"/>
                </a:lnTo>
                <a:lnTo>
                  <a:pt x="336331" y="416911"/>
                </a:lnTo>
                <a:lnTo>
                  <a:pt x="336331" y="378373"/>
                </a:lnTo>
                <a:lnTo>
                  <a:pt x="301297" y="378373"/>
                </a:lnTo>
                <a:lnTo>
                  <a:pt x="301297" y="297793"/>
                </a:lnTo>
                <a:lnTo>
                  <a:pt x="248745" y="297793"/>
                </a:lnTo>
                <a:lnTo>
                  <a:pt x="248745" y="255752"/>
                </a:lnTo>
                <a:lnTo>
                  <a:pt x="248745" y="255752"/>
                </a:lnTo>
                <a:lnTo>
                  <a:pt x="217214" y="255752"/>
                </a:lnTo>
                <a:lnTo>
                  <a:pt x="217214" y="206704"/>
                </a:lnTo>
                <a:lnTo>
                  <a:pt x="182180" y="206704"/>
                </a:lnTo>
                <a:lnTo>
                  <a:pt x="182180" y="157655"/>
                </a:lnTo>
                <a:lnTo>
                  <a:pt x="140138" y="157655"/>
                </a:lnTo>
                <a:lnTo>
                  <a:pt x="140138" y="115614"/>
                </a:lnTo>
                <a:lnTo>
                  <a:pt x="87587" y="115614"/>
                </a:lnTo>
                <a:lnTo>
                  <a:pt x="87587" y="66566"/>
                </a:lnTo>
                <a:lnTo>
                  <a:pt x="28028" y="66566"/>
                </a:lnTo>
                <a:lnTo>
                  <a:pt x="28028" y="31531"/>
                </a:lnTo>
                <a:lnTo>
                  <a:pt x="0" y="31531"/>
                </a:lnTo>
                <a:lnTo>
                  <a:pt x="0" y="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504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B93DC-EC6A-8481-55C5-EDC59120B2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6121AC-BDA1-D908-0EEC-5AC07B7EE4C8}"/>
              </a:ext>
            </a:extLst>
          </p:cNvPr>
          <p:cNvSpPr>
            <a:spLocks noGrp="1"/>
          </p:cNvSpPr>
          <p:nvPr>
            <p:ph type="title"/>
          </p:nvPr>
        </p:nvSpPr>
        <p:spPr>
          <a:xfrm>
            <a:off x="609759" y="238127"/>
            <a:ext cx="10872444" cy="2549678"/>
          </a:xfrm>
          <a:solidFill>
            <a:schemeClr val="tx2"/>
          </a:solidFill>
        </p:spPr>
        <p:txBody>
          <a:bodyPr/>
          <a:lstStyle/>
          <a:p>
            <a:r>
              <a:rPr lang="en-US" sz="3200" dirty="0"/>
              <a:t>Pretest 1: A patient was recently diagnosed with mCRC, including multiple liver lesions and retroperitoneal lymphadenopathy. Their molecular profile is: pMMR/MSS, </a:t>
            </a:r>
            <a:r>
              <a:rPr lang="en-US" sz="3200" i="1" dirty="0"/>
              <a:t>BRAF</a:t>
            </a:r>
            <a:r>
              <a:rPr lang="en-US" sz="3200" dirty="0"/>
              <a:t> V600E mutation, HER2 negative, </a:t>
            </a:r>
            <a:r>
              <a:rPr lang="en-US" sz="3200" i="1" dirty="0"/>
              <a:t>KRAS</a:t>
            </a:r>
            <a:r>
              <a:rPr lang="en-US" sz="3200" dirty="0"/>
              <a:t> wild type. </a:t>
            </a:r>
            <a:r>
              <a:rPr lang="en-US" sz="3200" dirty="0">
                <a:latin typeface="Calibri"/>
                <a:ea typeface="Calibri"/>
                <a:cs typeface="Calibri"/>
              </a:rPr>
              <a:t>What would be your recommendation for this patient’s treatment?</a:t>
            </a:r>
            <a:endParaRPr lang="en-US" sz="3200" dirty="0"/>
          </a:p>
        </p:txBody>
      </p:sp>
      <p:sp>
        <p:nvSpPr>
          <p:cNvPr id="4" name="Content Placeholder 3">
            <a:extLst>
              <a:ext uri="{FF2B5EF4-FFF2-40B4-BE49-F238E27FC236}">
                <a16:creationId xmlns:a16="http://schemas.microsoft.com/office/drawing/2014/main" id="{45F3E2D3-81EF-805A-B12F-B2B4B7EBF69A}"/>
              </a:ext>
            </a:extLst>
          </p:cNvPr>
          <p:cNvSpPr>
            <a:spLocks noGrp="1"/>
          </p:cNvSpPr>
          <p:nvPr>
            <p:ph idx="1"/>
          </p:nvPr>
        </p:nvSpPr>
        <p:spPr>
          <a:xfrm>
            <a:off x="604675" y="2899317"/>
            <a:ext cx="10877529" cy="3264416"/>
          </a:xfrm>
        </p:spPr>
        <p:txBody>
          <a:bodyPr/>
          <a:lstStyle/>
          <a:p>
            <a:pPr marL="514350" indent="-514350">
              <a:buFont typeface="+mj-lt"/>
              <a:buAutoNum type="alphaUcPeriod"/>
            </a:pPr>
            <a:r>
              <a:rPr lang="en-US" altLang="en-US" sz="2400" dirty="0"/>
              <a:t>FOLFOXIRI + bevacizumab</a:t>
            </a:r>
          </a:p>
          <a:p>
            <a:pPr marL="514350" indent="-514350">
              <a:buFont typeface="+mj-lt"/>
              <a:buAutoNum type="alphaUcPeriod"/>
            </a:pPr>
            <a:r>
              <a:rPr lang="en-US" altLang="en-US" sz="2400" dirty="0"/>
              <a:t>Dabrafenib + trametinib</a:t>
            </a:r>
          </a:p>
          <a:p>
            <a:pPr marL="514350" indent="-514350">
              <a:buFont typeface="+mj-lt"/>
              <a:buAutoNum type="alphaUcPeriod"/>
            </a:pPr>
            <a:r>
              <a:rPr lang="en-US" altLang="en-US" sz="2400" dirty="0"/>
              <a:t>Dabrafenib + panitumumab</a:t>
            </a:r>
          </a:p>
          <a:p>
            <a:pPr marL="514350" indent="-514350">
              <a:buFont typeface="+mj-lt"/>
              <a:buAutoNum type="alphaUcPeriod"/>
            </a:pPr>
            <a:r>
              <a:rPr lang="en-US" altLang="en-US" sz="2400" dirty="0"/>
              <a:t>Encorafenib + cetuximab</a:t>
            </a:r>
          </a:p>
          <a:p>
            <a:pPr marL="514350" indent="-514350">
              <a:buFont typeface="+mj-lt"/>
              <a:buAutoNum type="alphaUcPeriod"/>
            </a:pPr>
            <a:r>
              <a:rPr lang="en-US" altLang="en-US" sz="2400" dirty="0"/>
              <a:t>Encorafenib + cetuximab + FOLFOX</a:t>
            </a:r>
          </a:p>
          <a:p>
            <a:pPr marL="514350" indent="-514350">
              <a:buFont typeface="+mj-lt"/>
              <a:buAutoNum type="alphaUcPeriod"/>
            </a:pPr>
            <a:r>
              <a:rPr lang="en-US" altLang="en-US" sz="2400" dirty="0"/>
              <a:t>Vemurafenib + bevacizumab + FOLFOXIRI</a:t>
            </a:r>
          </a:p>
          <a:p>
            <a:pPr marL="514350" indent="-514350">
              <a:buFont typeface="+mj-lt"/>
              <a:buAutoNum type="alphaUcPeriod"/>
            </a:pPr>
            <a:endParaRPr lang="en-US" altLang="en-US" sz="2400" dirty="0"/>
          </a:p>
        </p:txBody>
      </p:sp>
    </p:spTree>
    <p:extLst>
      <p:ext uri="{BB962C8B-B14F-4D97-AF65-F5344CB8AC3E}">
        <p14:creationId xmlns:p14="http://schemas.microsoft.com/office/powerpoint/2010/main" val="5635121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E06298B4-0D3C-348F-4220-85A6AA2EC8BA}"/>
              </a:ext>
            </a:extLst>
          </p:cNvPr>
          <p:cNvGrpSpPr/>
          <p:nvPr/>
        </p:nvGrpSpPr>
        <p:grpSpPr>
          <a:xfrm>
            <a:off x="3294185" y="2117969"/>
            <a:ext cx="5994400" cy="2645508"/>
            <a:chOff x="3294185" y="2117969"/>
            <a:chExt cx="5994400" cy="2645508"/>
          </a:xfrm>
        </p:grpSpPr>
        <p:sp>
          <p:nvSpPr>
            <p:cNvPr id="62" name="Freeform: Shape 61">
              <a:extLst>
                <a:ext uri="{FF2B5EF4-FFF2-40B4-BE49-F238E27FC236}">
                  <a16:creationId xmlns:a16="http://schemas.microsoft.com/office/drawing/2014/main" id="{51B00FC1-35A9-B898-95C8-BF40B4631540}"/>
                </a:ext>
              </a:extLst>
            </p:cNvPr>
            <p:cNvSpPr/>
            <p:nvPr/>
          </p:nvSpPr>
          <p:spPr bwMode="auto">
            <a:xfrm>
              <a:off x="3294185" y="2117969"/>
              <a:ext cx="5994400" cy="2645508"/>
            </a:xfrm>
            <a:custGeom>
              <a:avLst/>
              <a:gdLst>
                <a:gd name="connsiteX0" fmla="*/ 5994400 w 5994400"/>
                <a:gd name="connsiteY0" fmla="*/ 2645508 h 2645508"/>
                <a:gd name="connsiteX1" fmla="*/ 5884984 w 5994400"/>
                <a:gd name="connsiteY1" fmla="*/ 2645508 h 2645508"/>
                <a:gd name="connsiteX2" fmla="*/ 5884984 w 5994400"/>
                <a:gd name="connsiteY2" fmla="*/ 2582985 h 2645508"/>
                <a:gd name="connsiteX3" fmla="*/ 4697046 w 5994400"/>
                <a:gd name="connsiteY3" fmla="*/ 2582985 h 2645508"/>
                <a:gd name="connsiteX4" fmla="*/ 4697046 w 5994400"/>
                <a:gd name="connsiteY4" fmla="*/ 2543908 h 2645508"/>
                <a:gd name="connsiteX5" fmla="*/ 4443046 w 5994400"/>
                <a:gd name="connsiteY5" fmla="*/ 2543908 h 2645508"/>
                <a:gd name="connsiteX6" fmla="*/ 4443046 w 5994400"/>
                <a:gd name="connsiteY6" fmla="*/ 2508739 h 2645508"/>
                <a:gd name="connsiteX7" fmla="*/ 4333630 w 5994400"/>
                <a:gd name="connsiteY7" fmla="*/ 2508739 h 2645508"/>
                <a:gd name="connsiteX8" fmla="*/ 4333630 w 5994400"/>
                <a:gd name="connsiteY8" fmla="*/ 2469662 h 2645508"/>
                <a:gd name="connsiteX9" fmla="*/ 3954584 w 5994400"/>
                <a:gd name="connsiteY9" fmla="*/ 2469662 h 2645508"/>
                <a:gd name="connsiteX10" fmla="*/ 3954584 w 5994400"/>
                <a:gd name="connsiteY10" fmla="*/ 2426677 h 2645508"/>
                <a:gd name="connsiteX11" fmla="*/ 3813907 w 5994400"/>
                <a:gd name="connsiteY11" fmla="*/ 2426677 h 2645508"/>
                <a:gd name="connsiteX12" fmla="*/ 3813907 w 5994400"/>
                <a:gd name="connsiteY12" fmla="*/ 2403231 h 2645508"/>
                <a:gd name="connsiteX13" fmla="*/ 3774830 w 5994400"/>
                <a:gd name="connsiteY13" fmla="*/ 2403231 h 2645508"/>
                <a:gd name="connsiteX14" fmla="*/ 3774830 w 5994400"/>
                <a:gd name="connsiteY14" fmla="*/ 2356339 h 2645508"/>
                <a:gd name="connsiteX15" fmla="*/ 3755292 w 5994400"/>
                <a:gd name="connsiteY15" fmla="*/ 2356339 h 2645508"/>
                <a:gd name="connsiteX16" fmla="*/ 3755292 w 5994400"/>
                <a:gd name="connsiteY16" fmla="*/ 2325077 h 2645508"/>
                <a:gd name="connsiteX17" fmla="*/ 3727938 w 5994400"/>
                <a:gd name="connsiteY17" fmla="*/ 2325077 h 2645508"/>
                <a:gd name="connsiteX18" fmla="*/ 3727938 w 5994400"/>
                <a:gd name="connsiteY18" fmla="*/ 2301631 h 2645508"/>
                <a:gd name="connsiteX19" fmla="*/ 3387969 w 5994400"/>
                <a:gd name="connsiteY19" fmla="*/ 2301631 h 2645508"/>
                <a:gd name="connsiteX20" fmla="*/ 3387969 w 5994400"/>
                <a:gd name="connsiteY20" fmla="*/ 2274277 h 2645508"/>
                <a:gd name="connsiteX21" fmla="*/ 3321538 w 5994400"/>
                <a:gd name="connsiteY21" fmla="*/ 2274277 h 2645508"/>
                <a:gd name="connsiteX22" fmla="*/ 3321538 w 5994400"/>
                <a:gd name="connsiteY22" fmla="*/ 2254739 h 2645508"/>
                <a:gd name="connsiteX23" fmla="*/ 3282461 w 5994400"/>
                <a:gd name="connsiteY23" fmla="*/ 2254739 h 2645508"/>
                <a:gd name="connsiteX24" fmla="*/ 3282461 w 5994400"/>
                <a:gd name="connsiteY24" fmla="*/ 2215662 h 2645508"/>
                <a:gd name="connsiteX25" fmla="*/ 3208215 w 5994400"/>
                <a:gd name="connsiteY25" fmla="*/ 2215662 h 2645508"/>
                <a:gd name="connsiteX26" fmla="*/ 3208215 w 5994400"/>
                <a:gd name="connsiteY26" fmla="*/ 2192216 h 2645508"/>
                <a:gd name="connsiteX27" fmla="*/ 3184769 w 5994400"/>
                <a:gd name="connsiteY27" fmla="*/ 2192216 h 2645508"/>
                <a:gd name="connsiteX28" fmla="*/ 3184769 w 5994400"/>
                <a:gd name="connsiteY28" fmla="*/ 2176585 h 2645508"/>
                <a:gd name="connsiteX29" fmla="*/ 3122246 w 5994400"/>
                <a:gd name="connsiteY29" fmla="*/ 2176585 h 2645508"/>
                <a:gd name="connsiteX30" fmla="*/ 3122246 w 5994400"/>
                <a:gd name="connsiteY30" fmla="*/ 2149231 h 2645508"/>
                <a:gd name="connsiteX31" fmla="*/ 3036277 w 5994400"/>
                <a:gd name="connsiteY31" fmla="*/ 2149231 h 2645508"/>
                <a:gd name="connsiteX32" fmla="*/ 3036277 w 5994400"/>
                <a:gd name="connsiteY32" fmla="*/ 2133600 h 2645508"/>
                <a:gd name="connsiteX33" fmla="*/ 2969846 w 5994400"/>
                <a:gd name="connsiteY33" fmla="*/ 2133600 h 2645508"/>
                <a:gd name="connsiteX34" fmla="*/ 2969846 w 5994400"/>
                <a:gd name="connsiteY34" fmla="*/ 2106246 h 2645508"/>
                <a:gd name="connsiteX35" fmla="*/ 2899507 w 5994400"/>
                <a:gd name="connsiteY35" fmla="*/ 2106246 h 2645508"/>
                <a:gd name="connsiteX36" fmla="*/ 2899507 w 5994400"/>
                <a:gd name="connsiteY36" fmla="*/ 2090616 h 2645508"/>
                <a:gd name="connsiteX37" fmla="*/ 2872153 w 5994400"/>
                <a:gd name="connsiteY37" fmla="*/ 2090616 h 2645508"/>
                <a:gd name="connsiteX38" fmla="*/ 2872153 w 5994400"/>
                <a:gd name="connsiteY38" fmla="*/ 2067169 h 2645508"/>
                <a:gd name="connsiteX39" fmla="*/ 2766646 w 5994400"/>
                <a:gd name="connsiteY39" fmla="*/ 2067169 h 2645508"/>
                <a:gd name="connsiteX40" fmla="*/ 2766646 w 5994400"/>
                <a:gd name="connsiteY40" fmla="*/ 2016369 h 2645508"/>
                <a:gd name="connsiteX41" fmla="*/ 2751015 w 5994400"/>
                <a:gd name="connsiteY41" fmla="*/ 2016369 h 2645508"/>
                <a:gd name="connsiteX42" fmla="*/ 2751015 w 5994400"/>
                <a:gd name="connsiteY42" fmla="*/ 2004646 h 2645508"/>
                <a:gd name="connsiteX43" fmla="*/ 2668953 w 5994400"/>
                <a:gd name="connsiteY43" fmla="*/ 2004646 h 2645508"/>
                <a:gd name="connsiteX44" fmla="*/ 2668953 w 5994400"/>
                <a:gd name="connsiteY44" fmla="*/ 1989016 h 2645508"/>
                <a:gd name="connsiteX45" fmla="*/ 2555630 w 5994400"/>
                <a:gd name="connsiteY45" fmla="*/ 1989016 h 2645508"/>
                <a:gd name="connsiteX46" fmla="*/ 2555630 w 5994400"/>
                <a:gd name="connsiteY46" fmla="*/ 1977293 h 2645508"/>
                <a:gd name="connsiteX47" fmla="*/ 2512646 w 5994400"/>
                <a:gd name="connsiteY47" fmla="*/ 1977293 h 2645508"/>
                <a:gd name="connsiteX48" fmla="*/ 2512646 w 5994400"/>
                <a:gd name="connsiteY48" fmla="*/ 1942123 h 2645508"/>
                <a:gd name="connsiteX49" fmla="*/ 2414953 w 5994400"/>
                <a:gd name="connsiteY49" fmla="*/ 1942123 h 2645508"/>
                <a:gd name="connsiteX50" fmla="*/ 2414953 w 5994400"/>
                <a:gd name="connsiteY50" fmla="*/ 1926493 h 2645508"/>
                <a:gd name="connsiteX51" fmla="*/ 2282092 w 5994400"/>
                <a:gd name="connsiteY51" fmla="*/ 1926493 h 2645508"/>
                <a:gd name="connsiteX52" fmla="*/ 2282092 w 5994400"/>
                <a:gd name="connsiteY52" fmla="*/ 1910862 h 2645508"/>
                <a:gd name="connsiteX53" fmla="*/ 2266461 w 5994400"/>
                <a:gd name="connsiteY53" fmla="*/ 1910862 h 2645508"/>
                <a:gd name="connsiteX54" fmla="*/ 2266461 w 5994400"/>
                <a:gd name="connsiteY54" fmla="*/ 1887416 h 2645508"/>
                <a:gd name="connsiteX55" fmla="*/ 2254738 w 5994400"/>
                <a:gd name="connsiteY55" fmla="*/ 1887416 h 2645508"/>
                <a:gd name="connsiteX56" fmla="*/ 2254738 w 5994400"/>
                <a:gd name="connsiteY56" fmla="*/ 1848339 h 2645508"/>
                <a:gd name="connsiteX57" fmla="*/ 2231292 w 5994400"/>
                <a:gd name="connsiteY57" fmla="*/ 1848339 h 2645508"/>
                <a:gd name="connsiteX58" fmla="*/ 2231292 w 5994400"/>
                <a:gd name="connsiteY58" fmla="*/ 1820985 h 2645508"/>
                <a:gd name="connsiteX59" fmla="*/ 2219569 w 5994400"/>
                <a:gd name="connsiteY59" fmla="*/ 1820985 h 2645508"/>
                <a:gd name="connsiteX60" fmla="*/ 2219569 w 5994400"/>
                <a:gd name="connsiteY60" fmla="*/ 1793631 h 2645508"/>
                <a:gd name="connsiteX61" fmla="*/ 2168769 w 5994400"/>
                <a:gd name="connsiteY61" fmla="*/ 1793631 h 2645508"/>
                <a:gd name="connsiteX62" fmla="*/ 2168769 w 5994400"/>
                <a:gd name="connsiteY62" fmla="*/ 1750646 h 2645508"/>
                <a:gd name="connsiteX63" fmla="*/ 2133600 w 5994400"/>
                <a:gd name="connsiteY63" fmla="*/ 1750646 h 2645508"/>
                <a:gd name="connsiteX64" fmla="*/ 2133600 w 5994400"/>
                <a:gd name="connsiteY64" fmla="*/ 1719385 h 2645508"/>
                <a:gd name="connsiteX65" fmla="*/ 2114061 w 5994400"/>
                <a:gd name="connsiteY65" fmla="*/ 1719385 h 2645508"/>
                <a:gd name="connsiteX66" fmla="*/ 2114061 w 5994400"/>
                <a:gd name="connsiteY66" fmla="*/ 1703754 h 2645508"/>
                <a:gd name="connsiteX67" fmla="*/ 2055446 w 5994400"/>
                <a:gd name="connsiteY67" fmla="*/ 1703754 h 2645508"/>
                <a:gd name="connsiteX68" fmla="*/ 2055446 w 5994400"/>
                <a:gd name="connsiteY68" fmla="*/ 1680308 h 2645508"/>
                <a:gd name="connsiteX69" fmla="*/ 2008553 w 5994400"/>
                <a:gd name="connsiteY69" fmla="*/ 1680308 h 2645508"/>
                <a:gd name="connsiteX70" fmla="*/ 2008553 w 5994400"/>
                <a:gd name="connsiteY70" fmla="*/ 1656862 h 2645508"/>
                <a:gd name="connsiteX71" fmla="*/ 1989015 w 5994400"/>
                <a:gd name="connsiteY71" fmla="*/ 1656862 h 2645508"/>
                <a:gd name="connsiteX72" fmla="*/ 1989015 w 5994400"/>
                <a:gd name="connsiteY72" fmla="*/ 1629508 h 2645508"/>
                <a:gd name="connsiteX73" fmla="*/ 1973384 w 5994400"/>
                <a:gd name="connsiteY73" fmla="*/ 1629508 h 2645508"/>
                <a:gd name="connsiteX74" fmla="*/ 1973384 w 5994400"/>
                <a:gd name="connsiteY74" fmla="*/ 1594339 h 2645508"/>
                <a:gd name="connsiteX75" fmla="*/ 1938215 w 5994400"/>
                <a:gd name="connsiteY75" fmla="*/ 1594339 h 2645508"/>
                <a:gd name="connsiteX76" fmla="*/ 1938215 w 5994400"/>
                <a:gd name="connsiteY76" fmla="*/ 1574800 h 2645508"/>
                <a:gd name="connsiteX77" fmla="*/ 1860061 w 5994400"/>
                <a:gd name="connsiteY77" fmla="*/ 1574800 h 2645508"/>
                <a:gd name="connsiteX78" fmla="*/ 1860061 w 5994400"/>
                <a:gd name="connsiteY78" fmla="*/ 1520093 h 2645508"/>
                <a:gd name="connsiteX79" fmla="*/ 1789723 w 5994400"/>
                <a:gd name="connsiteY79" fmla="*/ 1520093 h 2645508"/>
                <a:gd name="connsiteX80" fmla="*/ 1789723 w 5994400"/>
                <a:gd name="connsiteY80" fmla="*/ 1496646 h 2645508"/>
                <a:gd name="connsiteX81" fmla="*/ 1774092 w 5994400"/>
                <a:gd name="connsiteY81" fmla="*/ 1496646 h 2645508"/>
                <a:gd name="connsiteX82" fmla="*/ 1774092 w 5994400"/>
                <a:gd name="connsiteY82" fmla="*/ 1461477 h 2645508"/>
                <a:gd name="connsiteX83" fmla="*/ 1746738 w 5994400"/>
                <a:gd name="connsiteY83" fmla="*/ 1461477 h 2645508"/>
                <a:gd name="connsiteX84" fmla="*/ 1746738 w 5994400"/>
                <a:gd name="connsiteY84" fmla="*/ 1402862 h 2645508"/>
                <a:gd name="connsiteX85" fmla="*/ 1707661 w 5994400"/>
                <a:gd name="connsiteY85" fmla="*/ 1402862 h 2645508"/>
                <a:gd name="connsiteX86" fmla="*/ 1707661 w 5994400"/>
                <a:gd name="connsiteY86" fmla="*/ 1375508 h 2645508"/>
                <a:gd name="connsiteX87" fmla="*/ 1680307 w 5994400"/>
                <a:gd name="connsiteY87" fmla="*/ 1375508 h 2645508"/>
                <a:gd name="connsiteX88" fmla="*/ 1680307 w 5994400"/>
                <a:gd name="connsiteY88" fmla="*/ 1355969 h 2645508"/>
                <a:gd name="connsiteX89" fmla="*/ 1652953 w 5994400"/>
                <a:gd name="connsiteY89" fmla="*/ 1355969 h 2645508"/>
                <a:gd name="connsiteX90" fmla="*/ 1652953 w 5994400"/>
                <a:gd name="connsiteY90" fmla="*/ 1332523 h 2645508"/>
                <a:gd name="connsiteX91" fmla="*/ 1633415 w 5994400"/>
                <a:gd name="connsiteY91" fmla="*/ 1332523 h 2645508"/>
                <a:gd name="connsiteX92" fmla="*/ 1633415 w 5994400"/>
                <a:gd name="connsiteY92" fmla="*/ 1312985 h 2645508"/>
                <a:gd name="connsiteX93" fmla="*/ 1609969 w 5994400"/>
                <a:gd name="connsiteY93" fmla="*/ 1312985 h 2645508"/>
                <a:gd name="connsiteX94" fmla="*/ 1609969 w 5994400"/>
                <a:gd name="connsiteY94" fmla="*/ 1293446 h 2645508"/>
                <a:gd name="connsiteX95" fmla="*/ 1594338 w 5994400"/>
                <a:gd name="connsiteY95" fmla="*/ 1293446 h 2645508"/>
                <a:gd name="connsiteX96" fmla="*/ 1594338 w 5994400"/>
                <a:gd name="connsiteY96" fmla="*/ 1273908 h 2645508"/>
                <a:gd name="connsiteX97" fmla="*/ 1531815 w 5994400"/>
                <a:gd name="connsiteY97" fmla="*/ 1273908 h 2645508"/>
                <a:gd name="connsiteX98" fmla="*/ 1531815 w 5994400"/>
                <a:gd name="connsiteY98" fmla="*/ 1250462 h 2645508"/>
                <a:gd name="connsiteX99" fmla="*/ 1465384 w 5994400"/>
                <a:gd name="connsiteY99" fmla="*/ 1250462 h 2645508"/>
                <a:gd name="connsiteX100" fmla="*/ 1465384 w 5994400"/>
                <a:gd name="connsiteY100" fmla="*/ 1234831 h 2645508"/>
                <a:gd name="connsiteX101" fmla="*/ 1391138 w 5994400"/>
                <a:gd name="connsiteY101" fmla="*/ 1234831 h 2645508"/>
                <a:gd name="connsiteX102" fmla="*/ 1391138 w 5994400"/>
                <a:gd name="connsiteY102" fmla="*/ 1219200 h 2645508"/>
                <a:gd name="connsiteX103" fmla="*/ 1344246 w 5994400"/>
                <a:gd name="connsiteY103" fmla="*/ 1219200 h 2645508"/>
                <a:gd name="connsiteX104" fmla="*/ 1344246 w 5994400"/>
                <a:gd name="connsiteY104" fmla="*/ 1191846 h 2645508"/>
                <a:gd name="connsiteX105" fmla="*/ 1250461 w 5994400"/>
                <a:gd name="connsiteY105" fmla="*/ 1191846 h 2645508"/>
                <a:gd name="connsiteX106" fmla="*/ 1250461 w 5994400"/>
                <a:gd name="connsiteY106" fmla="*/ 1160585 h 2645508"/>
                <a:gd name="connsiteX107" fmla="*/ 1230923 w 5994400"/>
                <a:gd name="connsiteY107" fmla="*/ 1160585 h 2645508"/>
                <a:gd name="connsiteX108" fmla="*/ 1230923 w 5994400"/>
                <a:gd name="connsiteY108" fmla="*/ 1129323 h 2645508"/>
                <a:gd name="connsiteX109" fmla="*/ 1211384 w 5994400"/>
                <a:gd name="connsiteY109" fmla="*/ 1129323 h 2645508"/>
                <a:gd name="connsiteX110" fmla="*/ 1211384 w 5994400"/>
                <a:gd name="connsiteY110" fmla="*/ 1082431 h 2645508"/>
                <a:gd name="connsiteX111" fmla="*/ 1187938 w 5994400"/>
                <a:gd name="connsiteY111" fmla="*/ 1082431 h 2645508"/>
                <a:gd name="connsiteX112" fmla="*/ 1187938 w 5994400"/>
                <a:gd name="connsiteY112" fmla="*/ 1062893 h 2645508"/>
                <a:gd name="connsiteX113" fmla="*/ 1160584 w 5994400"/>
                <a:gd name="connsiteY113" fmla="*/ 1062893 h 2645508"/>
                <a:gd name="connsiteX114" fmla="*/ 1160584 w 5994400"/>
                <a:gd name="connsiteY114" fmla="*/ 1031631 h 2645508"/>
                <a:gd name="connsiteX115" fmla="*/ 1141046 w 5994400"/>
                <a:gd name="connsiteY115" fmla="*/ 1031631 h 2645508"/>
                <a:gd name="connsiteX116" fmla="*/ 1121508 w 5994400"/>
                <a:gd name="connsiteY116" fmla="*/ 1012093 h 2645508"/>
                <a:gd name="connsiteX117" fmla="*/ 1082430 w 5994400"/>
                <a:gd name="connsiteY117" fmla="*/ 1012093 h 2645508"/>
                <a:gd name="connsiteX118" fmla="*/ 1082430 w 5994400"/>
                <a:gd name="connsiteY118" fmla="*/ 973016 h 2645508"/>
                <a:gd name="connsiteX119" fmla="*/ 996461 w 5994400"/>
                <a:gd name="connsiteY119" fmla="*/ 973016 h 2645508"/>
                <a:gd name="connsiteX120" fmla="*/ 996461 w 5994400"/>
                <a:gd name="connsiteY120" fmla="*/ 890954 h 2645508"/>
                <a:gd name="connsiteX121" fmla="*/ 953477 w 5994400"/>
                <a:gd name="connsiteY121" fmla="*/ 890954 h 2645508"/>
                <a:gd name="connsiteX122" fmla="*/ 953477 w 5994400"/>
                <a:gd name="connsiteY122" fmla="*/ 820616 h 2645508"/>
                <a:gd name="connsiteX123" fmla="*/ 910492 w 5994400"/>
                <a:gd name="connsiteY123" fmla="*/ 820616 h 2645508"/>
                <a:gd name="connsiteX124" fmla="*/ 910492 w 5994400"/>
                <a:gd name="connsiteY124" fmla="*/ 801077 h 2645508"/>
                <a:gd name="connsiteX125" fmla="*/ 910492 w 5994400"/>
                <a:gd name="connsiteY125" fmla="*/ 801077 h 2645508"/>
                <a:gd name="connsiteX126" fmla="*/ 887046 w 5994400"/>
                <a:gd name="connsiteY126" fmla="*/ 777631 h 2645508"/>
                <a:gd name="connsiteX127" fmla="*/ 863600 w 5994400"/>
                <a:gd name="connsiteY127" fmla="*/ 754185 h 2645508"/>
                <a:gd name="connsiteX128" fmla="*/ 863600 w 5994400"/>
                <a:gd name="connsiteY128" fmla="*/ 730739 h 2645508"/>
                <a:gd name="connsiteX129" fmla="*/ 836246 w 5994400"/>
                <a:gd name="connsiteY129" fmla="*/ 730739 h 2645508"/>
                <a:gd name="connsiteX130" fmla="*/ 836246 w 5994400"/>
                <a:gd name="connsiteY130" fmla="*/ 711200 h 2645508"/>
                <a:gd name="connsiteX131" fmla="*/ 804984 w 5994400"/>
                <a:gd name="connsiteY131" fmla="*/ 711200 h 2645508"/>
                <a:gd name="connsiteX132" fmla="*/ 804984 w 5994400"/>
                <a:gd name="connsiteY132" fmla="*/ 687754 h 2645508"/>
                <a:gd name="connsiteX133" fmla="*/ 765907 w 5994400"/>
                <a:gd name="connsiteY133" fmla="*/ 687754 h 2645508"/>
                <a:gd name="connsiteX134" fmla="*/ 765907 w 5994400"/>
                <a:gd name="connsiteY134" fmla="*/ 656493 h 2645508"/>
                <a:gd name="connsiteX135" fmla="*/ 746369 w 5994400"/>
                <a:gd name="connsiteY135" fmla="*/ 656493 h 2645508"/>
                <a:gd name="connsiteX136" fmla="*/ 746369 w 5994400"/>
                <a:gd name="connsiteY136" fmla="*/ 562708 h 2645508"/>
                <a:gd name="connsiteX137" fmla="*/ 703384 w 5994400"/>
                <a:gd name="connsiteY137" fmla="*/ 562708 h 2645508"/>
                <a:gd name="connsiteX138" fmla="*/ 703384 w 5994400"/>
                <a:gd name="connsiteY138" fmla="*/ 543169 h 2645508"/>
                <a:gd name="connsiteX139" fmla="*/ 683846 w 5994400"/>
                <a:gd name="connsiteY139" fmla="*/ 543169 h 2645508"/>
                <a:gd name="connsiteX140" fmla="*/ 683846 w 5994400"/>
                <a:gd name="connsiteY140" fmla="*/ 492369 h 2645508"/>
                <a:gd name="connsiteX141" fmla="*/ 543169 w 5994400"/>
                <a:gd name="connsiteY141" fmla="*/ 492369 h 2645508"/>
                <a:gd name="connsiteX142" fmla="*/ 543169 w 5994400"/>
                <a:gd name="connsiteY142" fmla="*/ 468923 h 2645508"/>
                <a:gd name="connsiteX143" fmla="*/ 523630 w 5994400"/>
                <a:gd name="connsiteY143" fmla="*/ 468923 h 2645508"/>
                <a:gd name="connsiteX144" fmla="*/ 523630 w 5994400"/>
                <a:gd name="connsiteY144" fmla="*/ 441569 h 2645508"/>
                <a:gd name="connsiteX145" fmla="*/ 496277 w 5994400"/>
                <a:gd name="connsiteY145" fmla="*/ 441569 h 2645508"/>
                <a:gd name="connsiteX146" fmla="*/ 496277 w 5994400"/>
                <a:gd name="connsiteY146" fmla="*/ 379046 h 2645508"/>
                <a:gd name="connsiteX147" fmla="*/ 406400 w 5994400"/>
                <a:gd name="connsiteY147" fmla="*/ 379046 h 2645508"/>
                <a:gd name="connsiteX148" fmla="*/ 406400 w 5994400"/>
                <a:gd name="connsiteY148" fmla="*/ 355600 h 2645508"/>
                <a:gd name="connsiteX149" fmla="*/ 308707 w 5994400"/>
                <a:gd name="connsiteY149" fmla="*/ 355600 h 2645508"/>
                <a:gd name="connsiteX150" fmla="*/ 308707 w 5994400"/>
                <a:gd name="connsiteY150" fmla="*/ 332154 h 2645508"/>
                <a:gd name="connsiteX151" fmla="*/ 277446 w 5994400"/>
                <a:gd name="connsiteY151" fmla="*/ 332154 h 2645508"/>
                <a:gd name="connsiteX152" fmla="*/ 277446 w 5994400"/>
                <a:gd name="connsiteY152" fmla="*/ 304800 h 2645508"/>
                <a:gd name="connsiteX153" fmla="*/ 257907 w 5994400"/>
                <a:gd name="connsiteY153" fmla="*/ 304800 h 2645508"/>
                <a:gd name="connsiteX154" fmla="*/ 257907 w 5994400"/>
                <a:gd name="connsiteY154" fmla="*/ 242277 h 2645508"/>
                <a:gd name="connsiteX155" fmla="*/ 234461 w 5994400"/>
                <a:gd name="connsiteY155" fmla="*/ 242277 h 2645508"/>
                <a:gd name="connsiteX156" fmla="*/ 234461 w 5994400"/>
                <a:gd name="connsiteY156" fmla="*/ 214923 h 2645508"/>
                <a:gd name="connsiteX157" fmla="*/ 191477 w 5994400"/>
                <a:gd name="connsiteY157" fmla="*/ 214923 h 2645508"/>
                <a:gd name="connsiteX158" fmla="*/ 191477 w 5994400"/>
                <a:gd name="connsiteY158" fmla="*/ 187569 h 2645508"/>
                <a:gd name="connsiteX159" fmla="*/ 164123 w 5994400"/>
                <a:gd name="connsiteY159" fmla="*/ 187569 h 2645508"/>
                <a:gd name="connsiteX160" fmla="*/ 164123 w 5994400"/>
                <a:gd name="connsiteY160" fmla="*/ 164123 h 2645508"/>
                <a:gd name="connsiteX161" fmla="*/ 101600 w 5994400"/>
                <a:gd name="connsiteY161" fmla="*/ 164123 h 2645508"/>
                <a:gd name="connsiteX162" fmla="*/ 101600 w 5994400"/>
                <a:gd name="connsiteY162" fmla="*/ 140677 h 2645508"/>
                <a:gd name="connsiteX163" fmla="*/ 27353 w 5994400"/>
                <a:gd name="connsiteY163" fmla="*/ 140677 h 2645508"/>
                <a:gd name="connsiteX164" fmla="*/ 27353 w 5994400"/>
                <a:gd name="connsiteY164" fmla="*/ 105508 h 2645508"/>
                <a:gd name="connsiteX165" fmla="*/ 0 w 5994400"/>
                <a:gd name="connsiteY165" fmla="*/ 105508 h 2645508"/>
                <a:gd name="connsiteX166" fmla="*/ 0 w 5994400"/>
                <a:gd name="connsiteY166" fmla="*/ 0 h 2645508"/>
                <a:gd name="connsiteX0" fmla="*/ 5994400 w 5994400"/>
                <a:gd name="connsiteY0" fmla="*/ 2645508 h 2645508"/>
                <a:gd name="connsiteX1" fmla="*/ 5884984 w 5994400"/>
                <a:gd name="connsiteY1" fmla="*/ 2645508 h 2645508"/>
                <a:gd name="connsiteX2" fmla="*/ 5884984 w 5994400"/>
                <a:gd name="connsiteY2" fmla="*/ 2582985 h 2645508"/>
                <a:gd name="connsiteX3" fmla="*/ 4697046 w 5994400"/>
                <a:gd name="connsiteY3" fmla="*/ 2582985 h 2645508"/>
                <a:gd name="connsiteX4" fmla="*/ 4697046 w 5994400"/>
                <a:gd name="connsiteY4" fmla="*/ 2543908 h 2645508"/>
                <a:gd name="connsiteX5" fmla="*/ 4443046 w 5994400"/>
                <a:gd name="connsiteY5" fmla="*/ 2543908 h 2645508"/>
                <a:gd name="connsiteX6" fmla="*/ 4443046 w 5994400"/>
                <a:gd name="connsiteY6" fmla="*/ 2508739 h 2645508"/>
                <a:gd name="connsiteX7" fmla="*/ 4333630 w 5994400"/>
                <a:gd name="connsiteY7" fmla="*/ 2508739 h 2645508"/>
                <a:gd name="connsiteX8" fmla="*/ 4333630 w 5994400"/>
                <a:gd name="connsiteY8" fmla="*/ 2469662 h 2645508"/>
                <a:gd name="connsiteX9" fmla="*/ 3954584 w 5994400"/>
                <a:gd name="connsiteY9" fmla="*/ 2469662 h 2645508"/>
                <a:gd name="connsiteX10" fmla="*/ 3954584 w 5994400"/>
                <a:gd name="connsiteY10" fmla="*/ 2426677 h 2645508"/>
                <a:gd name="connsiteX11" fmla="*/ 3813907 w 5994400"/>
                <a:gd name="connsiteY11" fmla="*/ 2426677 h 2645508"/>
                <a:gd name="connsiteX12" fmla="*/ 3813907 w 5994400"/>
                <a:gd name="connsiteY12" fmla="*/ 2403231 h 2645508"/>
                <a:gd name="connsiteX13" fmla="*/ 3774830 w 5994400"/>
                <a:gd name="connsiteY13" fmla="*/ 2403231 h 2645508"/>
                <a:gd name="connsiteX14" fmla="*/ 3774830 w 5994400"/>
                <a:gd name="connsiteY14" fmla="*/ 2356339 h 2645508"/>
                <a:gd name="connsiteX15" fmla="*/ 3755292 w 5994400"/>
                <a:gd name="connsiteY15" fmla="*/ 2356339 h 2645508"/>
                <a:gd name="connsiteX16" fmla="*/ 3755292 w 5994400"/>
                <a:gd name="connsiteY16" fmla="*/ 2325077 h 2645508"/>
                <a:gd name="connsiteX17" fmla="*/ 3727938 w 5994400"/>
                <a:gd name="connsiteY17" fmla="*/ 2325077 h 2645508"/>
                <a:gd name="connsiteX18" fmla="*/ 3727938 w 5994400"/>
                <a:gd name="connsiteY18" fmla="*/ 2301631 h 2645508"/>
                <a:gd name="connsiteX19" fmla="*/ 3387969 w 5994400"/>
                <a:gd name="connsiteY19" fmla="*/ 2301631 h 2645508"/>
                <a:gd name="connsiteX20" fmla="*/ 3387969 w 5994400"/>
                <a:gd name="connsiteY20" fmla="*/ 2274277 h 2645508"/>
                <a:gd name="connsiteX21" fmla="*/ 3321538 w 5994400"/>
                <a:gd name="connsiteY21" fmla="*/ 2274277 h 2645508"/>
                <a:gd name="connsiteX22" fmla="*/ 3321538 w 5994400"/>
                <a:gd name="connsiteY22" fmla="*/ 2254739 h 2645508"/>
                <a:gd name="connsiteX23" fmla="*/ 3282461 w 5994400"/>
                <a:gd name="connsiteY23" fmla="*/ 2254739 h 2645508"/>
                <a:gd name="connsiteX24" fmla="*/ 3282461 w 5994400"/>
                <a:gd name="connsiteY24" fmla="*/ 2215662 h 2645508"/>
                <a:gd name="connsiteX25" fmla="*/ 3208215 w 5994400"/>
                <a:gd name="connsiteY25" fmla="*/ 2215662 h 2645508"/>
                <a:gd name="connsiteX26" fmla="*/ 3208215 w 5994400"/>
                <a:gd name="connsiteY26" fmla="*/ 2192216 h 2645508"/>
                <a:gd name="connsiteX27" fmla="*/ 3184769 w 5994400"/>
                <a:gd name="connsiteY27" fmla="*/ 2192216 h 2645508"/>
                <a:gd name="connsiteX28" fmla="*/ 3184769 w 5994400"/>
                <a:gd name="connsiteY28" fmla="*/ 2176585 h 2645508"/>
                <a:gd name="connsiteX29" fmla="*/ 3122246 w 5994400"/>
                <a:gd name="connsiteY29" fmla="*/ 2176585 h 2645508"/>
                <a:gd name="connsiteX30" fmla="*/ 3122246 w 5994400"/>
                <a:gd name="connsiteY30" fmla="*/ 2149231 h 2645508"/>
                <a:gd name="connsiteX31" fmla="*/ 3036277 w 5994400"/>
                <a:gd name="connsiteY31" fmla="*/ 2149231 h 2645508"/>
                <a:gd name="connsiteX32" fmla="*/ 3036277 w 5994400"/>
                <a:gd name="connsiteY32" fmla="*/ 2133600 h 2645508"/>
                <a:gd name="connsiteX33" fmla="*/ 2969846 w 5994400"/>
                <a:gd name="connsiteY33" fmla="*/ 2133600 h 2645508"/>
                <a:gd name="connsiteX34" fmla="*/ 2969846 w 5994400"/>
                <a:gd name="connsiteY34" fmla="*/ 2106246 h 2645508"/>
                <a:gd name="connsiteX35" fmla="*/ 2899507 w 5994400"/>
                <a:gd name="connsiteY35" fmla="*/ 2106246 h 2645508"/>
                <a:gd name="connsiteX36" fmla="*/ 2899507 w 5994400"/>
                <a:gd name="connsiteY36" fmla="*/ 2090616 h 2645508"/>
                <a:gd name="connsiteX37" fmla="*/ 2872153 w 5994400"/>
                <a:gd name="connsiteY37" fmla="*/ 2090616 h 2645508"/>
                <a:gd name="connsiteX38" fmla="*/ 2872153 w 5994400"/>
                <a:gd name="connsiteY38" fmla="*/ 2067169 h 2645508"/>
                <a:gd name="connsiteX39" fmla="*/ 2766646 w 5994400"/>
                <a:gd name="connsiteY39" fmla="*/ 2067169 h 2645508"/>
                <a:gd name="connsiteX40" fmla="*/ 2766646 w 5994400"/>
                <a:gd name="connsiteY40" fmla="*/ 2016369 h 2645508"/>
                <a:gd name="connsiteX41" fmla="*/ 2751015 w 5994400"/>
                <a:gd name="connsiteY41" fmla="*/ 2016369 h 2645508"/>
                <a:gd name="connsiteX42" fmla="*/ 2751015 w 5994400"/>
                <a:gd name="connsiteY42" fmla="*/ 2004646 h 2645508"/>
                <a:gd name="connsiteX43" fmla="*/ 2668953 w 5994400"/>
                <a:gd name="connsiteY43" fmla="*/ 2004646 h 2645508"/>
                <a:gd name="connsiteX44" fmla="*/ 2668953 w 5994400"/>
                <a:gd name="connsiteY44" fmla="*/ 1989016 h 2645508"/>
                <a:gd name="connsiteX45" fmla="*/ 2555630 w 5994400"/>
                <a:gd name="connsiteY45" fmla="*/ 1989016 h 2645508"/>
                <a:gd name="connsiteX46" fmla="*/ 2555630 w 5994400"/>
                <a:gd name="connsiteY46" fmla="*/ 1977293 h 2645508"/>
                <a:gd name="connsiteX47" fmla="*/ 2512646 w 5994400"/>
                <a:gd name="connsiteY47" fmla="*/ 1977293 h 2645508"/>
                <a:gd name="connsiteX48" fmla="*/ 2512646 w 5994400"/>
                <a:gd name="connsiteY48" fmla="*/ 1942123 h 2645508"/>
                <a:gd name="connsiteX49" fmla="*/ 2414953 w 5994400"/>
                <a:gd name="connsiteY49" fmla="*/ 1942123 h 2645508"/>
                <a:gd name="connsiteX50" fmla="*/ 2414953 w 5994400"/>
                <a:gd name="connsiteY50" fmla="*/ 1926493 h 2645508"/>
                <a:gd name="connsiteX51" fmla="*/ 2282092 w 5994400"/>
                <a:gd name="connsiteY51" fmla="*/ 1926493 h 2645508"/>
                <a:gd name="connsiteX52" fmla="*/ 2282092 w 5994400"/>
                <a:gd name="connsiteY52" fmla="*/ 1910862 h 2645508"/>
                <a:gd name="connsiteX53" fmla="*/ 2266461 w 5994400"/>
                <a:gd name="connsiteY53" fmla="*/ 1910862 h 2645508"/>
                <a:gd name="connsiteX54" fmla="*/ 2266461 w 5994400"/>
                <a:gd name="connsiteY54" fmla="*/ 1887416 h 2645508"/>
                <a:gd name="connsiteX55" fmla="*/ 2254738 w 5994400"/>
                <a:gd name="connsiteY55" fmla="*/ 1887416 h 2645508"/>
                <a:gd name="connsiteX56" fmla="*/ 2254738 w 5994400"/>
                <a:gd name="connsiteY56" fmla="*/ 1848339 h 2645508"/>
                <a:gd name="connsiteX57" fmla="*/ 2231292 w 5994400"/>
                <a:gd name="connsiteY57" fmla="*/ 1848339 h 2645508"/>
                <a:gd name="connsiteX58" fmla="*/ 2231292 w 5994400"/>
                <a:gd name="connsiteY58" fmla="*/ 1820985 h 2645508"/>
                <a:gd name="connsiteX59" fmla="*/ 2219569 w 5994400"/>
                <a:gd name="connsiteY59" fmla="*/ 1820985 h 2645508"/>
                <a:gd name="connsiteX60" fmla="*/ 2219569 w 5994400"/>
                <a:gd name="connsiteY60" fmla="*/ 1793631 h 2645508"/>
                <a:gd name="connsiteX61" fmla="*/ 2168769 w 5994400"/>
                <a:gd name="connsiteY61" fmla="*/ 1793631 h 2645508"/>
                <a:gd name="connsiteX62" fmla="*/ 2168769 w 5994400"/>
                <a:gd name="connsiteY62" fmla="*/ 1750646 h 2645508"/>
                <a:gd name="connsiteX63" fmla="*/ 2133600 w 5994400"/>
                <a:gd name="connsiteY63" fmla="*/ 1750646 h 2645508"/>
                <a:gd name="connsiteX64" fmla="*/ 2133600 w 5994400"/>
                <a:gd name="connsiteY64" fmla="*/ 1719385 h 2645508"/>
                <a:gd name="connsiteX65" fmla="*/ 2114061 w 5994400"/>
                <a:gd name="connsiteY65" fmla="*/ 1719385 h 2645508"/>
                <a:gd name="connsiteX66" fmla="*/ 2114061 w 5994400"/>
                <a:gd name="connsiteY66" fmla="*/ 1703754 h 2645508"/>
                <a:gd name="connsiteX67" fmla="*/ 2055446 w 5994400"/>
                <a:gd name="connsiteY67" fmla="*/ 1703754 h 2645508"/>
                <a:gd name="connsiteX68" fmla="*/ 2055446 w 5994400"/>
                <a:gd name="connsiteY68" fmla="*/ 1680308 h 2645508"/>
                <a:gd name="connsiteX69" fmla="*/ 2008553 w 5994400"/>
                <a:gd name="connsiteY69" fmla="*/ 1680308 h 2645508"/>
                <a:gd name="connsiteX70" fmla="*/ 2008553 w 5994400"/>
                <a:gd name="connsiteY70" fmla="*/ 1656862 h 2645508"/>
                <a:gd name="connsiteX71" fmla="*/ 1989015 w 5994400"/>
                <a:gd name="connsiteY71" fmla="*/ 1656862 h 2645508"/>
                <a:gd name="connsiteX72" fmla="*/ 1989015 w 5994400"/>
                <a:gd name="connsiteY72" fmla="*/ 1629508 h 2645508"/>
                <a:gd name="connsiteX73" fmla="*/ 1973384 w 5994400"/>
                <a:gd name="connsiteY73" fmla="*/ 1629508 h 2645508"/>
                <a:gd name="connsiteX74" fmla="*/ 1973384 w 5994400"/>
                <a:gd name="connsiteY74" fmla="*/ 1594339 h 2645508"/>
                <a:gd name="connsiteX75" fmla="*/ 1938215 w 5994400"/>
                <a:gd name="connsiteY75" fmla="*/ 1594339 h 2645508"/>
                <a:gd name="connsiteX76" fmla="*/ 1938215 w 5994400"/>
                <a:gd name="connsiteY76" fmla="*/ 1574800 h 2645508"/>
                <a:gd name="connsiteX77" fmla="*/ 1860061 w 5994400"/>
                <a:gd name="connsiteY77" fmla="*/ 1574800 h 2645508"/>
                <a:gd name="connsiteX78" fmla="*/ 1860061 w 5994400"/>
                <a:gd name="connsiteY78" fmla="*/ 1520093 h 2645508"/>
                <a:gd name="connsiteX79" fmla="*/ 1789723 w 5994400"/>
                <a:gd name="connsiteY79" fmla="*/ 1520093 h 2645508"/>
                <a:gd name="connsiteX80" fmla="*/ 1789723 w 5994400"/>
                <a:gd name="connsiteY80" fmla="*/ 1496646 h 2645508"/>
                <a:gd name="connsiteX81" fmla="*/ 1774092 w 5994400"/>
                <a:gd name="connsiteY81" fmla="*/ 1496646 h 2645508"/>
                <a:gd name="connsiteX82" fmla="*/ 1774092 w 5994400"/>
                <a:gd name="connsiteY82" fmla="*/ 1461477 h 2645508"/>
                <a:gd name="connsiteX83" fmla="*/ 1746738 w 5994400"/>
                <a:gd name="connsiteY83" fmla="*/ 1461477 h 2645508"/>
                <a:gd name="connsiteX84" fmla="*/ 1746738 w 5994400"/>
                <a:gd name="connsiteY84" fmla="*/ 1402862 h 2645508"/>
                <a:gd name="connsiteX85" fmla="*/ 1707661 w 5994400"/>
                <a:gd name="connsiteY85" fmla="*/ 1402862 h 2645508"/>
                <a:gd name="connsiteX86" fmla="*/ 1707661 w 5994400"/>
                <a:gd name="connsiteY86" fmla="*/ 1375508 h 2645508"/>
                <a:gd name="connsiteX87" fmla="*/ 1680307 w 5994400"/>
                <a:gd name="connsiteY87" fmla="*/ 1375508 h 2645508"/>
                <a:gd name="connsiteX88" fmla="*/ 1680307 w 5994400"/>
                <a:gd name="connsiteY88" fmla="*/ 1355969 h 2645508"/>
                <a:gd name="connsiteX89" fmla="*/ 1652953 w 5994400"/>
                <a:gd name="connsiteY89" fmla="*/ 1355969 h 2645508"/>
                <a:gd name="connsiteX90" fmla="*/ 1652953 w 5994400"/>
                <a:gd name="connsiteY90" fmla="*/ 1332523 h 2645508"/>
                <a:gd name="connsiteX91" fmla="*/ 1633415 w 5994400"/>
                <a:gd name="connsiteY91" fmla="*/ 1332523 h 2645508"/>
                <a:gd name="connsiteX92" fmla="*/ 1633415 w 5994400"/>
                <a:gd name="connsiteY92" fmla="*/ 1312985 h 2645508"/>
                <a:gd name="connsiteX93" fmla="*/ 1609969 w 5994400"/>
                <a:gd name="connsiteY93" fmla="*/ 1312985 h 2645508"/>
                <a:gd name="connsiteX94" fmla="*/ 1609969 w 5994400"/>
                <a:gd name="connsiteY94" fmla="*/ 1293446 h 2645508"/>
                <a:gd name="connsiteX95" fmla="*/ 1594338 w 5994400"/>
                <a:gd name="connsiteY95" fmla="*/ 1293446 h 2645508"/>
                <a:gd name="connsiteX96" fmla="*/ 1594338 w 5994400"/>
                <a:gd name="connsiteY96" fmla="*/ 1273908 h 2645508"/>
                <a:gd name="connsiteX97" fmla="*/ 1531815 w 5994400"/>
                <a:gd name="connsiteY97" fmla="*/ 1273908 h 2645508"/>
                <a:gd name="connsiteX98" fmla="*/ 1531815 w 5994400"/>
                <a:gd name="connsiteY98" fmla="*/ 1250462 h 2645508"/>
                <a:gd name="connsiteX99" fmla="*/ 1465384 w 5994400"/>
                <a:gd name="connsiteY99" fmla="*/ 1250462 h 2645508"/>
                <a:gd name="connsiteX100" fmla="*/ 1465384 w 5994400"/>
                <a:gd name="connsiteY100" fmla="*/ 1234831 h 2645508"/>
                <a:gd name="connsiteX101" fmla="*/ 1391138 w 5994400"/>
                <a:gd name="connsiteY101" fmla="*/ 1234831 h 2645508"/>
                <a:gd name="connsiteX102" fmla="*/ 1391138 w 5994400"/>
                <a:gd name="connsiteY102" fmla="*/ 1219200 h 2645508"/>
                <a:gd name="connsiteX103" fmla="*/ 1344246 w 5994400"/>
                <a:gd name="connsiteY103" fmla="*/ 1219200 h 2645508"/>
                <a:gd name="connsiteX104" fmla="*/ 1344246 w 5994400"/>
                <a:gd name="connsiteY104" fmla="*/ 1191846 h 2645508"/>
                <a:gd name="connsiteX105" fmla="*/ 1250461 w 5994400"/>
                <a:gd name="connsiteY105" fmla="*/ 1191846 h 2645508"/>
                <a:gd name="connsiteX106" fmla="*/ 1250461 w 5994400"/>
                <a:gd name="connsiteY106" fmla="*/ 1160585 h 2645508"/>
                <a:gd name="connsiteX107" fmla="*/ 1230923 w 5994400"/>
                <a:gd name="connsiteY107" fmla="*/ 1160585 h 2645508"/>
                <a:gd name="connsiteX108" fmla="*/ 1230923 w 5994400"/>
                <a:gd name="connsiteY108" fmla="*/ 1129323 h 2645508"/>
                <a:gd name="connsiteX109" fmla="*/ 1211384 w 5994400"/>
                <a:gd name="connsiteY109" fmla="*/ 1129323 h 2645508"/>
                <a:gd name="connsiteX110" fmla="*/ 1211384 w 5994400"/>
                <a:gd name="connsiteY110" fmla="*/ 1082431 h 2645508"/>
                <a:gd name="connsiteX111" fmla="*/ 1187938 w 5994400"/>
                <a:gd name="connsiteY111" fmla="*/ 1082431 h 2645508"/>
                <a:gd name="connsiteX112" fmla="*/ 1187938 w 5994400"/>
                <a:gd name="connsiteY112" fmla="*/ 1062893 h 2645508"/>
                <a:gd name="connsiteX113" fmla="*/ 1160584 w 5994400"/>
                <a:gd name="connsiteY113" fmla="*/ 1062893 h 2645508"/>
                <a:gd name="connsiteX114" fmla="*/ 1160584 w 5994400"/>
                <a:gd name="connsiteY114" fmla="*/ 1031631 h 2645508"/>
                <a:gd name="connsiteX115" fmla="*/ 1141046 w 5994400"/>
                <a:gd name="connsiteY115" fmla="*/ 1031631 h 2645508"/>
                <a:gd name="connsiteX116" fmla="*/ 1121508 w 5994400"/>
                <a:gd name="connsiteY116" fmla="*/ 1012093 h 2645508"/>
                <a:gd name="connsiteX117" fmla="*/ 1082430 w 5994400"/>
                <a:gd name="connsiteY117" fmla="*/ 1012093 h 2645508"/>
                <a:gd name="connsiteX118" fmla="*/ 1082430 w 5994400"/>
                <a:gd name="connsiteY118" fmla="*/ 973016 h 2645508"/>
                <a:gd name="connsiteX119" fmla="*/ 996461 w 5994400"/>
                <a:gd name="connsiteY119" fmla="*/ 973016 h 2645508"/>
                <a:gd name="connsiteX120" fmla="*/ 996461 w 5994400"/>
                <a:gd name="connsiteY120" fmla="*/ 890954 h 2645508"/>
                <a:gd name="connsiteX121" fmla="*/ 953477 w 5994400"/>
                <a:gd name="connsiteY121" fmla="*/ 890954 h 2645508"/>
                <a:gd name="connsiteX122" fmla="*/ 953477 w 5994400"/>
                <a:gd name="connsiteY122" fmla="*/ 820616 h 2645508"/>
                <a:gd name="connsiteX123" fmla="*/ 910492 w 5994400"/>
                <a:gd name="connsiteY123" fmla="*/ 820616 h 2645508"/>
                <a:gd name="connsiteX124" fmla="*/ 910492 w 5994400"/>
                <a:gd name="connsiteY124" fmla="*/ 801077 h 2645508"/>
                <a:gd name="connsiteX125" fmla="*/ 910492 w 5994400"/>
                <a:gd name="connsiteY125" fmla="*/ 801077 h 2645508"/>
                <a:gd name="connsiteX126" fmla="*/ 867996 w 5994400"/>
                <a:gd name="connsiteY126" fmla="*/ 780013 h 2645508"/>
                <a:gd name="connsiteX127" fmla="*/ 863600 w 5994400"/>
                <a:gd name="connsiteY127" fmla="*/ 754185 h 2645508"/>
                <a:gd name="connsiteX128" fmla="*/ 863600 w 5994400"/>
                <a:gd name="connsiteY128" fmla="*/ 730739 h 2645508"/>
                <a:gd name="connsiteX129" fmla="*/ 836246 w 5994400"/>
                <a:gd name="connsiteY129" fmla="*/ 730739 h 2645508"/>
                <a:gd name="connsiteX130" fmla="*/ 836246 w 5994400"/>
                <a:gd name="connsiteY130" fmla="*/ 711200 h 2645508"/>
                <a:gd name="connsiteX131" fmla="*/ 804984 w 5994400"/>
                <a:gd name="connsiteY131" fmla="*/ 711200 h 2645508"/>
                <a:gd name="connsiteX132" fmla="*/ 804984 w 5994400"/>
                <a:gd name="connsiteY132" fmla="*/ 687754 h 2645508"/>
                <a:gd name="connsiteX133" fmla="*/ 765907 w 5994400"/>
                <a:gd name="connsiteY133" fmla="*/ 687754 h 2645508"/>
                <a:gd name="connsiteX134" fmla="*/ 765907 w 5994400"/>
                <a:gd name="connsiteY134" fmla="*/ 656493 h 2645508"/>
                <a:gd name="connsiteX135" fmla="*/ 746369 w 5994400"/>
                <a:gd name="connsiteY135" fmla="*/ 656493 h 2645508"/>
                <a:gd name="connsiteX136" fmla="*/ 746369 w 5994400"/>
                <a:gd name="connsiteY136" fmla="*/ 562708 h 2645508"/>
                <a:gd name="connsiteX137" fmla="*/ 703384 w 5994400"/>
                <a:gd name="connsiteY137" fmla="*/ 562708 h 2645508"/>
                <a:gd name="connsiteX138" fmla="*/ 703384 w 5994400"/>
                <a:gd name="connsiteY138" fmla="*/ 543169 h 2645508"/>
                <a:gd name="connsiteX139" fmla="*/ 683846 w 5994400"/>
                <a:gd name="connsiteY139" fmla="*/ 543169 h 2645508"/>
                <a:gd name="connsiteX140" fmla="*/ 683846 w 5994400"/>
                <a:gd name="connsiteY140" fmla="*/ 492369 h 2645508"/>
                <a:gd name="connsiteX141" fmla="*/ 543169 w 5994400"/>
                <a:gd name="connsiteY141" fmla="*/ 492369 h 2645508"/>
                <a:gd name="connsiteX142" fmla="*/ 543169 w 5994400"/>
                <a:gd name="connsiteY142" fmla="*/ 468923 h 2645508"/>
                <a:gd name="connsiteX143" fmla="*/ 523630 w 5994400"/>
                <a:gd name="connsiteY143" fmla="*/ 468923 h 2645508"/>
                <a:gd name="connsiteX144" fmla="*/ 523630 w 5994400"/>
                <a:gd name="connsiteY144" fmla="*/ 441569 h 2645508"/>
                <a:gd name="connsiteX145" fmla="*/ 496277 w 5994400"/>
                <a:gd name="connsiteY145" fmla="*/ 441569 h 2645508"/>
                <a:gd name="connsiteX146" fmla="*/ 496277 w 5994400"/>
                <a:gd name="connsiteY146" fmla="*/ 379046 h 2645508"/>
                <a:gd name="connsiteX147" fmla="*/ 406400 w 5994400"/>
                <a:gd name="connsiteY147" fmla="*/ 379046 h 2645508"/>
                <a:gd name="connsiteX148" fmla="*/ 406400 w 5994400"/>
                <a:gd name="connsiteY148" fmla="*/ 355600 h 2645508"/>
                <a:gd name="connsiteX149" fmla="*/ 308707 w 5994400"/>
                <a:gd name="connsiteY149" fmla="*/ 355600 h 2645508"/>
                <a:gd name="connsiteX150" fmla="*/ 308707 w 5994400"/>
                <a:gd name="connsiteY150" fmla="*/ 332154 h 2645508"/>
                <a:gd name="connsiteX151" fmla="*/ 277446 w 5994400"/>
                <a:gd name="connsiteY151" fmla="*/ 332154 h 2645508"/>
                <a:gd name="connsiteX152" fmla="*/ 277446 w 5994400"/>
                <a:gd name="connsiteY152" fmla="*/ 304800 h 2645508"/>
                <a:gd name="connsiteX153" fmla="*/ 257907 w 5994400"/>
                <a:gd name="connsiteY153" fmla="*/ 304800 h 2645508"/>
                <a:gd name="connsiteX154" fmla="*/ 257907 w 5994400"/>
                <a:gd name="connsiteY154" fmla="*/ 242277 h 2645508"/>
                <a:gd name="connsiteX155" fmla="*/ 234461 w 5994400"/>
                <a:gd name="connsiteY155" fmla="*/ 242277 h 2645508"/>
                <a:gd name="connsiteX156" fmla="*/ 234461 w 5994400"/>
                <a:gd name="connsiteY156" fmla="*/ 214923 h 2645508"/>
                <a:gd name="connsiteX157" fmla="*/ 191477 w 5994400"/>
                <a:gd name="connsiteY157" fmla="*/ 214923 h 2645508"/>
                <a:gd name="connsiteX158" fmla="*/ 191477 w 5994400"/>
                <a:gd name="connsiteY158" fmla="*/ 187569 h 2645508"/>
                <a:gd name="connsiteX159" fmla="*/ 164123 w 5994400"/>
                <a:gd name="connsiteY159" fmla="*/ 187569 h 2645508"/>
                <a:gd name="connsiteX160" fmla="*/ 164123 w 5994400"/>
                <a:gd name="connsiteY160" fmla="*/ 164123 h 2645508"/>
                <a:gd name="connsiteX161" fmla="*/ 101600 w 5994400"/>
                <a:gd name="connsiteY161" fmla="*/ 164123 h 2645508"/>
                <a:gd name="connsiteX162" fmla="*/ 101600 w 5994400"/>
                <a:gd name="connsiteY162" fmla="*/ 140677 h 2645508"/>
                <a:gd name="connsiteX163" fmla="*/ 27353 w 5994400"/>
                <a:gd name="connsiteY163" fmla="*/ 140677 h 2645508"/>
                <a:gd name="connsiteX164" fmla="*/ 27353 w 5994400"/>
                <a:gd name="connsiteY164" fmla="*/ 105508 h 2645508"/>
                <a:gd name="connsiteX165" fmla="*/ 0 w 5994400"/>
                <a:gd name="connsiteY165" fmla="*/ 105508 h 2645508"/>
                <a:gd name="connsiteX166" fmla="*/ 0 w 5994400"/>
                <a:gd name="connsiteY166" fmla="*/ 0 h 2645508"/>
                <a:gd name="connsiteX0" fmla="*/ 5994400 w 5994400"/>
                <a:gd name="connsiteY0" fmla="*/ 2645508 h 2645508"/>
                <a:gd name="connsiteX1" fmla="*/ 5884984 w 5994400"/>
                <a:gd name="connsiteY1" fmla="*/ 2645508 h 2645508"/>
                <a:gd name="connsiteX2" fmla="*/ 5884984 w 5994400"/>
                <a:gd name="connsiteY2" fmla="*/ 2582985 h 2645508"/>
                <a:gd name="connsiteX3" fmla="*/ 4697046 w 5994400"/>
                <a:gd name="connsiteY3" fmla="*/ 2582985 h 2645508"/>
                <a:gd name="connsiteX4" fmla="*/ 4697046 w 5994400"/>
                <a:gd name="connsiteY4" fmla="*/ 2543908 h 2645508"/>
                <a:gd name="connsiteX5" fmla="*/ 4443046 w 5994400"/>
                <a:gd name="connsiteY5" fmla="*/ 2543908 h 2645508"/>
                <a:gd name="connsiteX6" fmla="*/ 4443046 w 5994400"/>
                <a:gd name="connsiteY6" fmla="*/ 2508739 h 2645508"/>
                <a:gd name="connsiteX7" fmla="*/ 4333630 w 5994400"/>
                <a:gd name="connsiteY7" fmla="*/ 2508739 h 2645508"/>
                <a:gd name="connsiteX8" fmla="*/ 4333630 w 5994400"/>
                <a:gd name="connsiteY8" fmla="*/ 2469662 h 2645508"/>
                <a:gd name="connsiteX9" fmla="*/ 3954584 w 5994400"/>
                <a:gd name="connsiteY9" fmla="*/ 2469662 h 2645508"/>
                <a:gd name="connsiteX10" fmla="*/ 3954584 w 5994400"/>
                <a:gd name="connsiteY10" fmla="*/ 2426677 h 2645508"/>
                <a:gd name="connsiteX11" fmla="*/ 3813907 w 5994400"/>
                <a:gd name="connsiteY11" fmla="*/ 2426677 h 2645508"/>
                <a:gd name="connsiteX12" fmla="*/ 3813907 w 5994400"/>
                <a:gd name="connsiteY12" fmla="*/ 2403231 h 2645508"/>
                <a:gd name="connsiteX13" fmla="*/ 3774830 w 5994400"/>
                <a:gd name="connsiteY13" fmla="*/ 2403231 h 2645508"/>
                <a:gd name="connsiteX14" fmla="*/ 3774830 w 5994400"/>
                <a:gd name="connsiteY14" fmla="*/ 2356339 h 2645508"/>
                <a:gd name="connsiteX15" fmla="*/ 3755292 w 5994400"/>
                <a:gd name="connsiteY15" fmla="*/ 2356339 h 2645508"/>
                <a:gd name="connsiteX16" fmla="*/ 3755292 w 5994400"/>
                <a:gd name="connsiteY16" fmla="*/ 2325077 h 2645508"/>
                <a:gd name="connsiteX17" fmla="*/ 3727938 w 5994400"/>
                <a:gd name="connsiteY17" fmla="*/ 2325077 h 2645508"/>
                <a:gd name="connsiteX18" fmla="*/ 3727938 w 5994400"/>
                <a:gd name="connsiteY18" fmla="*/ 2301631 h 2645508"/>
                <a:gd name="connsiteX19" fmla="*/ 3387969 w 5994400"/>
                <a:gd name="connsiteY19" fmla="*/ 2301631 h 2645508"/>
                <a:gd name="connsiteX20" fmla="*/ 3387969 w 5994400"/>
                <a:gd name="connsiteY20" fmla="*/ 2274277 h 2645508"/>
                <a:gd name="connsiteX21" fmla="*/ 3321538 w 5994400"/>
                <a:gd name="connsiteY21" fmla="*/ 2274277 h 2645508"/>
                <a:gd name="connsiteX22" fmla="*/ 3321538 w 5994400"/>
                <a:gd name="connsiteY22" fmla="*/ 2254739 h 2645508"/>
                <a:gd name="connsiteX23" fmla="*/ 3282461 w 5994400"/>
                <a:gd name="connsiteY23" fmla="*/ 2254739 h 2645508"/>
                <a:gd name="connsiteX24" fmla="*/ 3282461 w 5994400"/>
                <a:gd name="connsiteY24" fmla="*/ 2215662 h 2645508"/>
                <a:gd name="connsiteX25" fmla="*/ 3208215 w 5994400"/>
                <a:gd name="connsiteY25" fmla="*/ 2215662 h 2645508"/>
                <a:gd name="connsiteX26" fmla="*/ 3208215 w 5994400"/>
                <a:gd name="connsiteY26" fmla="*/ 2192216 h 2645508"/>
                <a:gd name="connsiteX27" fmla="*/ 3184769 w 5994400"/>
                <a:gd name="connsiteY27" fmla="*/ 2192216 h 2645508"/>
                <a:gd name="connsiteX28" fmla="*/ 3184769 w 5994400"/>
                <a:gd name="connsiteY28" fmla="*/ 2176585 h 2645508"/>
                <a:gd name="connsiteX29" fmla="*/ 3122246 w 5994400"/>
                <a:gd name="connsiteY29" fmla="*/ 2176585 h 2645508"/>
                <a:gd name="connsiteX30" fmla="*/ 3122246 w 5994400"/>
                <a:gd name="connsiteY30" fmla="*/ 2149231 h 2645508"/>
                <a:gd name="connsiteX31" fmla="*/ 3036277 w 5994400"/>
                <a:gd name="connsiteY31" fmla="*/ 2149231 h 2645508"/>
                <a:gd name="connsiteX32" fmla="*/ 3036277 w 5994400"/>
                <a:gd name="connsiteY32" fmla="*/ 2133600 h 2645508"/>
                <a:gd name="connsiteX33" fmla="*/ 2969846 w 5994400"/>
                <a:gd name="connsiteY33" fmla="*/ 2133600 h 2645508"/>
                <a:gd name="connsiteX34" fmla="*/ 2969846 w 5994400"/>
                <a:gd name="connsiteY34" fmla="*/ 2106246 h 2645508"/>
                <a:gd name="connsiteX35" fmla="*/ 2899507 w 5994400"/>
                <a:gd name="connsiteY35" fmla="*/ 2106246 h 2645508"/>
                <a:gd name="connsiteX36" fmla="*/ 2899507 w 5994400"/>
                <a:gd name="connsiteY36" fmla="*/ 2090616 h 2645508"/>
                <a:gd name="connsiteX37" fmla="*/ 2872153 w 5994400"/>
                <a:gd name="connsiteY37" fmla="*/ 2090616 h 2645508"/>
                <a:gd name="connsiteX38" fmla="*/ 2872153 w 5994400"/>
                <a:gd name="connsiteY38" fmla="*/ 2067169 h 2645508"/>
                <a:gd name="connsiteX39" fmla="*/ 2766646 w 5994400"/>
                <a:gd name="connsiteY39" fmla="*/ 2067169 h 2645508"/>
                <a:gd name="connsiteX40" fmla="*/ 2766646 w 5994400"/>
                <a:gd name="connsiteY40" fmla="*/ 2016369 h 2645508"/>
                <a:gd name="connsiteX41" fmla="*/ 2751015 w 5994400"/>
                <a:gd name="connsiteY41" fmla="*/ 2016369 h 2645508"/>
                <a:gd name="connsiteX42" fmla="*/ 2751015 w 5994400"/>
                <a:gd name="connsiteY42" fmla="*/ 2004646 h 2645508"/>
                <a:gd name="connsiteX43" fmla="*/ 2668953 w 5994400"/>
                <a:gd name="connsiteY43" fmla="*/ 2004646 h 2645508"/>
                <a:gd name="connsiteX44" fmla="*/ 2668953 w 5994400"/>
                <a:gd name="connsiteY44" fmla="*/ 1989016 h 2645508"/>
                <a:gd name="connsiteX45" fmla="*/ 2555630 w 5994400"/>
                <a:gd name="connsiteY45" fmla="*/ 1989016 h 2645508"/>
                <a:gd name="connsiteX46" fmla="*/ 2555630 w 5994400"/>
                <a:gd name="connsiteY46" fmla="*/ 1977293 h 2645508"/>
                <a:gd name="connsiteX47" fmla="*/ 2512646 w 5994400"/>
                <a:gd name="connsiteY47" fmla="*/ 1977293 h 2645508"/>
                <a:gd name="connsiteX48" fmla="*/ 2512646 w 5994400"/>
                <a:gd name="connsiteY48" fmla="*/ 1942123 h 2645508"/>
                <a:gd name="connsiteX49" fmla="*/ 2414953 w 5994400"/>
                <a:gd name="connsiteY49" fmla="*/ 1942123 h 2645508"/>
                <a:gd name="connsiteX50" fmla="*/ 2414953 w 5994400"/>
                <a:gd name="connsiteY50" fmla="*/ 1926493 h 2645508"/>
                <a:gd name="connsiteX51" fmla="*/ 2282092 w 5994400"/>
                <a:gd name="connsiteY51" fmla="*/ 1926493 h 2645508"/>
                <a:gd name="connsiteX52" fmla="*/ 2282092 w 5994400"/>
                <a:gd name="connsiteY52" fmla="*/ 1910862 h 2645508"/>
                <a:gd name="connsiteX53" fmla="*/ 2266461 w 5994400"/>
                <a:gd name="connsiteY53" fmla="*/ 1910862 h 2645508"/>
                <a:gd name="connsiteX54" fmla="*/ 2266461 w 5994400"/>
                <a:gd name="connsiteY54" fmla="*/ 1887416 h 2645508"/>
                <a:gd name="connsiteX55" fmla="*/ 2254738 w 5994400"/>
                <a:gd name="connsiteY55" fmla="*/ 1887416 h 2645508"/>
                <a:gd name="connsiteX56" fmla="*/ 2254738 w 5994400"/>
                <a:gd name="connsiteY56" fmla="*/ 1848339 h 2645508"/>
                <a:gd name="connsiteX57" fmla="*/ 2231292 w 5994400"/>
                <a:gd name="connsiteY57" fmla="*/ 1848339 h 2645508"/>
                <a:gd name="connsiteX58" fmla="*/ 2231292 w 5994400"/>
                <a:gd name="connsiteY58" fmla="*/ 1820985 h 2645508"/>
                <a:gd name="connsiteX59" fmla="*/ 2219569 w 5994400"/>
                <a:gd name="connsiteY59" fmla="*/ 1820985 h 2645508"/>
                <a:gd name="connsiteX60" fmla="*/ 2219569 w 5994400"/>
                <a:gd name="connsiteY60" fmla="*/ 1793631 h 2645508"/>
                <a:gd name="connsiteX61" fmla="*/ 2168769 w 5994400"/>
                <a:gd name="connsiteY61" fmla="*/ 1793631 h 2645508"/>
                <a:gd name="connsiteX62" fmla="*/ 2168769 w 5994400"/>
                <a:gd name="connsiteY62" fmla="*/ 1750646 h 2645508"/>
                <a:gd name="connsiteX63" fmla="*/ 2133600 w 5994400"/>
                <a:gd name="connsiteY63" fmla="*/ 1750646 h 2645508"/>
                <a:gd name="connsiteX64" fmla="*/ 2133600 w 5994400"/>
                <a:gd name="connsiteY64" fmla="*/ 1719385 h 2645508"/>
                <a:gd name="connsiteX65" fmla="*/ 2114061 w 5994400"/>
                <a:gd name="connsiteY65" fmla="*/ 1719385 h 2645508"/>
                <a:gd name="connsiteX66" fmla="*/ 2114061 w 5994400"/>
                <a:gd name="connsiteY66" fmla="*/ 1703754 h 2645508"/>
                <a:gd name="connsiteX67" fmla="*/ 2055446 w 5994400"/>
                <a:gd name="connsiteY67" fmla="*/ 1703754 h 2645508"/>
                <a:gd name="connsiteX68" fmla="*/ 2055446 w 5994400"/>
                <a:gd name="connsiteY68" fmla="*/ 1680308 h 2645508"/>
                <a:gd name="connsiteX69" fmla="*/ 2008553 w 5994400"/>
                <a:gd name="connsiteY69" fmla="*/ 1680308 h 2645508"/>
                <a:gd name="connsiteX70" fmla="*/ 2008553 w 5994400"/>
                <a:gd name="connsiteY70" fmla="*/ 1656862 h 2645508"/>
                <a:gd name="connsiteX71" fmla="*/ 1989015 w 5994400"/>
                <a:gd name="connsiteY71" fmla="*/ 1656862 h 2645508"/>
                <a:gd name="connsiteX72" fmla="*/ 1989015 w 5994400"/>
                <a:gd name="connsiteY72" fmla="*/ 1629508 h 2645508"/>
                <a:gd name="connsiteX73" fmla="*/ 1973384 w 5994400"/>
                <a:gd name="connsiteY73" fmla="*/ 1629508 h 2645508"/>
                <a:gd name="connsiteX74" fmla="*/ 1973384 w 5994400"/>
                <a:gd name="connsiteY74" fmla="*/ 1594339 h 2645508"/>
                <a:gd name="connsiteX75" fmla="*/ 1938215 w 5994400"/>
                <a:gd name="connsiteY75" fmla="*/ 1594339 h 2645508"/>
                <a:gd name="connsiteX76" fmla="*/ 1938215 w 5994400"/>
                <a:gd name="connsiteY76" fmla="*/ 1574800 h 2645508"/>
                <a:gd name="connsiteX77" fmla="*/ 1860061 w 5994400"/>
                <a:gd name="connsiteY77" fmla="*/ 1574800 h 2645508"/>
                <a:gd name="connsiteX78" fmla="*/ 1860061 w 5994400"/>
                <a:gd name="connsiteY78" fmla="*/ 1520093 h 2645508"/>
                <a:gd name="connsiteX79" fmla="*/ 1789723 w 5994400"/>
                <a:gd name="connsiteY79" fmla="*/ 1520093 h 2645508"/>
                <a:gd name="connsiteX80" fmla="*/ 1789723 w 5994400"/>
                <a:gd name="connsiteY80" fmla="*/ 1496646 h 2645508"/>
                <a:gd name="connsiteX81" fmla="*/ 1774092 w 5994400"/>
                <a:gd name="connsiteY81" fmla="*/ 1496646 h 2645508"/>
                <a:gd name="connsiteX82" fmla="*/ 1774092 w 5994400"/>
                <a:gd name="connsiteY82" fmla="*/ 1461477 h 2645508"/>
                <a:gd name="connsiteX83" fmla="*/ 1746738 w 5994400"/>
                <a:gd name="connsiteY83" fmla="*/ 1461477 h 2645508"/>
                <a:gd name="connsiteX84" fmla="*/ 1746738 w 5994400"/>
                <a:gd name="connsiteY84" fmla="*/ 1402862 h 2645508"/>
                <a:gd name="connsiteX85" fmla="*/ 1707661 w 5994400"/>
                <a:gd name="connsiteY85" fmla="*/ 1402862 h 2645508"/>
                <a:gd name="connsiteX86" fmla="*/ 1707661 w 5994400"/>
                <a:gd name="connsiteY86" fmla="*/ 1375508 h 2645508"/>
                <a:gd name="connsiteX87" fmla="*/ 1680307 w 5994400"/>
                <a:gd name="connsiteY87" fmla="*/ 1375508 h 2645508"/>
                <a:gd name="connsiteX88" fmla="*/ 1680307 w 5994400"/>
                <a:gd name="connsiteY88" fmla="*/ 1355969 h 2645508"/>
                <a:gd name="connsiteX89" fmla="*/ 1652953 w 5994400"/>
                <a:gd name="connsiteY89" fmla="*/ 1355969 h 2645508"/>
                <a:gd name="connsiteX90" fmla="*/ 1652953 w 5994400"/>
                <a:gd name="connsiteY90" fmla="*/ 1332523 h 2645508"/>
                <a:gd name="connsiteX91" fmla="*/ 1633415 w 5994400"/>
                <a:gd name="connsiteY91" fmla="*/ 1332523 h 2645508"/>
                <a:gd name="connsiteX92" fmla="*/ 1633415 w 5994400"/>
                <a:gd name="connsiteY92" fmla="*/ 1312985 h 2645508"/>
                <a:gd name="connsiteX93" fmla="*/ 1609969 w 5994400"/>
                <a:gd name="connsiteY93" fmla="*/ 1312985 h 2645508"/>
                <a:gd name="connsiteX94" fmla="*/ 1609969 w 5994400"/>
                <a:gd name="connsiteY94" fmla="*/ 1293446 h 2645508"/>
                <a:gd name="connsiteX95" fmla="*/ 1594338 w 5994400"/>
                <a:gd name="connsiteY95" fmla="*/ 1293446 h 2645508"/>
                <a:gd name="connsiteX96" fmla="*/ 1594338 w 5994400"/>
                <a:gd name="connsiteY96" fmla="*/ 1273908 h 2645508"/>
                <a:gd name="connsiteX97" fmla="*/ 1531815 w 5994400"/>
                <a:gd name="connsiteY97" fmla="*/ 1273908 h 2645508"/>
                <a:gd name="connsiteX98" fmla="*/ 1531815 w 5994400"/>
                <a:gd name="connsiteY98" fmla="*/ 1250462 h 2645508"/>
                <a:gd name="connsiteX99" fmla="*/ 1465384 w 5994400"/>
                <a:gd name="connsiteY99" fmla="*/ 1250462 h 2645508"/>
                <a:gd name="connsiteX100" fmla="*/ 1465384 w 5994400"/>
                <a:gd name="connsiteY100" fmla="*/ 1234831 h 2645508"/>
                <a:gd name="connsiteX101" fmla="*/ 1391138 w 5994400"/>
                <a:gd name="connsiteY101" fmla="*/ 1234831 h 2645508"/>
                <a:gd name="connsiteX102" fmla="*/ 1391138 w 5994400"/>
                <a:gd name="connsiteY102" fmla="*/ 1219200 h 2645508"/>
                <a:gd name="connsiteX103" fmla="*/ 1344246 w 5994400"/>
                <a:gd name="connsiteY103" fmla="*/ 1219200 h 2645508"/>
                <a:gd name="connsiteX104" fmla="*/ 1344246 w 5994400"/>
                <a:gd name="connsiteY104" fmla="*/ 1191846 h 2645508"/>
                <a:gd name="connsiteX105" fmla="*/ 1250461 w 5994400"/>
                <a:gd name="connsiteY105" fmla="*/ 1191846 h 2645508"/>
                <a:gd name="connsiteX106" fmla="*/ 1250461 w 5994400"/>
                <a:gd name="connsiteY106" fmla="*/ 1160585 h 2645508"/>
                <a:gd name="connsiteX107" fmla="*/ 1230923 w 5994400"/>
                <a:gd name="connsiteY107" fmla="*/ 1160585 h 2645508"/>
                <a:gd name="connsiteX108" fmla="*/ 1230923 w 5994400"/>
                <a:gd name="connsiteY108" fmla="*/ 1129323 h 2645508"/>
                <a:gd name="connsiteX109" fmla="*/ 1211384 w 5994400"/>
                <a:gd name="connsiteY109" fmla="*/ 1129323 h 2645508"/>
                <a:gd name="connsiteX110" fmla="*/ 1211384 w 5994400"/>
                <a:gd name="connsiteY110" fmla="*/ 1082431 h 2645508"/>
                <a:gd name="connsiteX111" fmla="*/ 1187938 w 5994400"/>
                <a:gd name="connsiteY111" fmla="*/ 1082431 h 2645508"/>
                <a:gd name="connsiteX112" fmla="*/ 1187938 w 5994400"/>
                <a:gd name="connsiteY112" fmla="*/ 1062893 h 2645508"/>
                <a:gd name="connsiteX113" fmla="*/ 1160584 w 5994400"/>
                <a:gd name="connsiteY113" fmla="*/ 1062893 h 2645508"/>
                <a:gd name="connsiteX114" fmla="*/ 1160584 w 5994400"/>
                <a:gd name="connsiteY114" fmla="*/ 1031631 h 2645508"/>
                <a:gd name="connsiteX115" fmla="*/ 1141046 w 5994400"/>
                <a:gd name="connsiteY115" fmla="*/ 1031631 h 2645508"/>
                <a:gd name="connsiteX116" fmla="*/ 1121508 w 5994400"/>
                <a:gd name="connsiteY116" fmla="*/ 1012093 h 2645508"/>
                <a:gd name="connsiteX117" fmla="*/ 1082430 w 5994400"/>
                <a:gd name="connsiteY117" fmla="*/ 1012093 h 2645508"/>
                <a:gd name="connsiteX118" fmla="*/ 1082430 w 5994400"/>
                <a:gd name="connsiteY118" fmla="*/ 973016 h 2645508"/>
                <a:gd name="connsiteX119" fmla="*/ 996461 w 5994400"/>
                <a:gd name="connsiteY119" fmla="*/ 973016 h 2645508"/>
                <a:gd name="connsiteX120" fmla="*/ 996461 w 5994400"/>
                <a:gd name="connsiteY120" fmla="*/ 890954 h 2645508"/>
                <a:gd name="connsiteX121" fmla="*/ 953477 w 5994400"/>
                <a:gd name="connsiteY121" fmla="*/ 890954 h 2645508"/>
                <a:gd name="connsiteX122" fmla="*/ 953477 w 5994400"/>
                <a:gd name="connsiteY122" fmla="*/ 820616 h 2645508"/>
                <a:gd name="connsiteX123" fmla="*/ 910492 w 5994400"/>
                <a:gd name="connsiteY123" fmla="*/ 820616 h 2645508"/>
                <a:gd name="connsiteX124" fmla="*/ 910492 w 5994400"/>
                <a:gd name="connsiteY124" fmla="*/ 801077 h 2645508"/>
                <a:gd name="connsiteX125" fmla="*/ 910492 w 5994400"/>
                <a:gd name="connsiteY125" fmla="*/ 801077 h 2645508"/>
                <a:gd name="connsiteX126" fmla="*/ 863600 w 5994400"/>
                <a:gd name="connsiteY126" fmla="*/ 754185 h 2645508"/>
                <a:gd name="connsiteX127" fmla="*/ 863600 w 5994400"/>
                <a:gd name="connsiteY127" fmla="*/ 730739 h 2645508"/>
                <a:gd name="connsiteX128" fmla="*/ 836246 w 5994400"/>
                <a:gd name="connsiteY128" fmla="*/ 730739 h 2645508"/>
                <a:gd name="connsiteX129" fmla="*/ 836246 w 5994400"/>
                <a:gd name="connsiteY129" fmla="*/ 711200 h 2645508"/>
                <a:gd name="connsiteX130" fmla="*/ 804984 w 5994400"/>
                <a:gd name="connsiteY130" fmla="*/ 711200 h 2645508"/>
                <a:gd name="connsiteX131" fmla="*/ 804984 w 5994400"/>
                <a:gd name="connsiteY131" fmla="*/ 687754 h 2645508"/>
                <a:gd name="connsiteX132" fmla="*/ 765907 w 5994400"/>
                <a:gd name="connsiteY132" fmla="*/ 687754 h 2645508"/>
                <a:gd name="connsiteX133" fmla="*/ 765907 w 5994400"/>
                <a:gd name="connsiteY133" fmla="*/ 656493 h 2645508"/>
                <a:gd name="connsiteX134" fmla="*/ 746369 w 5994400"/>
                <a:gd name="connsiteY134" fmla="*/ 656493 h 2645508"/>
                <a:gd name="connsiteX135" fmla="*/ 746369 w 5994400"/>
                <a:gd name="connsiteY135" fmla="*/ 562708 h 2645508"/>
                <a:gd name="connsiteX136" fmla="*/ 703384 w 5994400"/>
                <a:gd name="connsiteY136" fmla="*/ 562708 h 2645508"/>
                <a:gd name="connsiteX137" fmla="*/ 703384 w 5994400"/>
                <a:gd name="connsiteY137" fmla="*/ 543169 h 2645508"/>
                <a:gd name="connsiteX138" fmla="*/ 683846 w 5994400"/>
                <a:gd name="connsiteY138" fmla="*/ 543169 h 2645508"/>
                <a:gd name="connsiteX139" fmla="*/ 683846 w 5994400"/>
                <a:gd name="connsiteY139" fmla="*/ 492369 h 2645508"/>
                <a:gd name="connsiteX140" fmla="*/ 543169 w 5994400"/>
                <a:gd name="connsiteY140" fmla="*/ 492369 h 2645508"/>
                <a:gd name="connsiteX141" fmla="*/ 543169 w 5994400"/>
                <a:gd name="connsiteY141" fmla="*/ 468923 h 2645508"/>
                <a:gd name="connsiteX142" fmla="*/ 523630 w 5994400"/>
                <a:gd name="connsiteY142" fmla="*/ 468923 h 2645508"/>
                <a:gd name="connsiteX143" fmla="*/ 523630 w 5994400"/>
                <a:gd name="connsiteY143" fmla="*/ 441569 h 2645508"/>
                <a:gd name="connsiteX144" fmla="*/ 496277 w 5994400"/>
                <a:gd name="connsiteY144" fmla="*/ 441569 h 2645508"/>
                <a:gd name="connsiteX145" fmla="*/ 496277 w 5994400"/>
                <a:gd name="connsiteY145" fmla="*/ 379046 h 2645508"/>
                <a:gd name="connsiteX146" fmla="*/ 406400 w 5994400"/>
                <a:gd name="connsiteY146" fmla="*/ 379046 h 2645508"/>
                <a:gd name="connsiteX147" fmla="*/ 406400 w 5994400"/>
                <a:gd name="connsiteY147" fmla="*/ 355600 h 2645508"/>
                <a:gd name="connsiteX148" fmla="*/ 308707 w 5994400"/>
                <a:gd name="connsiteY148" fmla="*/ 355600 h 2645508"/>
                <a:gd name="connsiteX149" fmla="*/ 308707 w 5994400"/>
                <a:gd name="connsiteY149" fmla="*/ 332154 h 2645508"/>
                <a:gd name="connsiteX150" fmla="*/ 277446 w 5994400"/>
                <a:gd name="connsiteY150" fmla="*/ 332154 h 2645508"/>
                <a:gd name="connsiteX151" fmla="*/ 277446 w 5994400"/>
                <a:gd name="connsiteY151" fmla="*/ 304800 h 2645508"/>
                <a:gd name="connsiteX152" fmla="*/ 257907 w 5994400"/>
                <a:gd name="connsiteY152" fmla="*/ 304800 h 2645508"/>
                <a:gd name="connsiteX153" fmla="*/ 257907 w 5994400"/>
                <a:gd name="connsiteY153" fmla="*/ 242277 h 2645508"/>
                <a:gd name="connsiteX154" fmla="*/ 234461 w 5994400"/>
                <a:gd name="connsiteY154" fmla="*/ 242277 h 2645508"/>
                <a:gd name="connsiteX155" fmla="*/ 234461 w 5994400"/>
                <a:gd name="connsiteY155" fmla="*/ 214923 h 2645508"/>
                <a:gd name="connsiteX156" fmla="*/ 191477 w 5994400"/>
                <a:gd name="connsiteY156" fmla="*/ 214923 h 2645508"/>
                <a:gd name="connsiteX157" fmla="*/ 191477 w 5994400"/>
                <a:gd name="connsiteY157" fmla="*/ 187569 h 2645508"/>
                <a:gd name="connsiteX158" fmla="*/ 164123 w 5994400"/>
                <a:gd name="connsiteY158" fmla="*/ 187569 h 2645508"/>
                <a:gd name="connsiteX159" fmla="*/ 164123 w 5994400"/>
                <a:gd name="connsiteY159" fmla="*/ 164123 h 2645508"/>
                <a:gd name="connsiteX160" fmla="*/ 101600 w 5994400"/>
                <a:gd name="connsiteY160" fmla="*/ 164123 h 2645508"/>
                <a:gd name="connsiteX161" fmla="*/ 101600 w 5994400"/>
                <a:gd name="connsiteY161" fmla="*/ 140677 h 2645508"/>
                <a:gd name="connsiteX162" fmla="*/ 27353 w 5994400"/>
                <a:gd name="connsiteY162" fmla="*/ 140677 h 2645508"/>
                <a:gd name="connsiteX163" fmla="*/ 27353 w 5994400"/>
                <a:gd name="connsiteY163" fmla="*/ 105508 h 2645508"/>
                <a:gd name="connsiteX164" fmla="*/ 0 w 5994400"/>
                <a:gd name="connsiteY164" fmla="*/ 105508 h 2645508"/>
                <a:gd name="connsiteX165" fmla="*/ 0 w 5994400"/>
                <a:gd name="connsiteY165" fmla="*/ 0 h 2645508"/>
                <a:gd name="connsiteX0" fmla="*/ 5994400 w 5994400"/>
                <a:gd name="connsiteY0" fmla="*/ 2645508 h 2645508"/>
                <a:gd name="connsiteX1" fmla="*/ 5884984 w 5994400"/>
                <a:gd name="connsiteY1" fmla="*/ 2645508 h 2645508"/>
                <a:gd name="connsiteX2" fmla="*/ 5884984 w 5994400"/>
                <a:gd name="connsiteY2" fmla="*/ 2582985 h 2645508"/>
                <a:gd name="connsiteX3" fmla="*/ 4697046 w 5994400"/>
                <a:gd name="connsiteY3" fmla="*/ 2582985 h 2645508"/>
                <a:gd name="connsiteX4" fmla="*/ 4697046 w 5994400"/>
                <a:gd name="connsiteY4" fmla="*/ 2543908 h 2645508"/>
                <a:gd name="connsiteX5" fmla="*/ 4443046 w 5994400"/>
                <a:gd name="connsiteY5" fmla="*/ 2543908 h 2645508"/>
                <a:gd name="connsiteX6" fmla="*/ 4443046 w 5994400"/>
                <a:gd name="connsiteY6" fmla="*/ 2508739 h 2645508"/>
                <a:gd name="connsiteX7" fmla="*/ 4333630 w 5994400"/>
                <a:gd name="connsiteY7" fmla="*/ 2508739 h 2645508"/>
                <a:gd name="connsiteX8" fmla="*/ 4333630 w 5994400"/>
                <a:gd name="connsiteY8" fmla="*/ 2469662 h 2645508"/>
                <a:gd name="connsiteX9" fmla="*/ 3954584 w 5994400"/>
                <a:gd name="connsiteY9" fmla="*/ 2469662 h 2645508"/>
                <a:gd name="connsiteX10" fmla="*/ 3954584 w 5994400"/>
                <a:gd name="connsiteY10" fmla="*/ 2426677 h 2645508"/>
                <a:gd name="connsiteX11" fmla="*/ 3813907 w 5994400"/>
                <a:gd name="connsiteY11" fmla="*/ 2426677 h 2645508"/>
                <a:gd name="connsiteX12" fmla="*/ 3813907 w 5994400"/>
                <a:gd name="connsiteY12" fmla="*/ 2403231 h 2645508"/>
                <a:gd name="connsiteX13" fmla="*/ 3774830 w 5994400"/>
                <a:gd name="connsiteY13" fmla="*/ 2403231 h 2645508"/>
                <a:gd name="connsiteX14" fmla="*/ 3774830 w 5994400"/>
                <a:gd name="connsiteY14" fmla="*/ 2356339 h 2645508"/>
                <a:gd name="connsiteX15" fmla="*/ 3755292 w 5994400"/>
                <a:gd name="connsiteY15" fmla="*/ 2356339 h 2645508"/>
                <a:gd name="connsiteX16" fmla="*/ 3755292 w 5994400"/>
                <a:gd name="connsiteY16" fmla="*/ 2325077 h 2645508"/>
                <a:gd name="connsiteX17" fmla="*/ 3727938 w 5994400"/>
                <a:gd name="connsiteY17" fmla="*/ 2325077 h 2645508"/>
                <a:gd name="connsiteX18" fmla="*/ 3727938 w 5994400"/>
                <a:gd name="connsiteY18" fmla="*/ 2301631 h 2645508"/>
                <a:gd name="connsiteX19" fmla="*/ 3387969 w 5994400"/>
                <a:gd name="connsiteY19" fmla="*/ 2301631 h 2645508"/>
                <a:gd name="connsiteX20" fmla="*/ 3387969 w 5994400"/>
                <a:gd name="connsiteY20" fmla="*/ 2274277 h 2645508"/>
                <a:gd name="connsiteX21" fmla="*/ 3321538 w 5994400"/>
                <a:gd name="connsiteY21" fmla="*/ 2274277 h 2645508"/>
                <a:gd name="connsiteX22" fmla="*/ 3321538 w 5994400"/>
                <a:gd name="connsiteY22" fmla="*/ 2254739 h 2645508"/>
                <a:gd name="connsiteX23" fmla="*/ 3282461 w 5994400"/>
                <a:gd name="connsiteY23" fmla="*/ 2254739 h 2645508"/>
                <a:gd name="connsiteX24" fmla="*/ 3282461 w 5994400"/>
                <a:gd name="connsiteY24" fmla="*/ 2215662 h 2645508"/>
                <a:gd name="connsiteX25" fmla="*/ 3208215 w 5994400"/>
                <a:gd name="connsiteY25" fmla="*/ 2215662 h 2645508"/>
                <a:gd name="connsiteX26" fmla="*/ 3208215 w 5994400"/>
                <a:gd name="connsiteY26" fmla="*/ 2192216 h 2645508"/>
                <a:gd name="connsiteX27" fmla="*/ 3184769 w 5994400"/>
                <a:gd name="connsiteY27" fmla="*/ 2192216 h 2645508"/>
                <a:gd name="connsiteX28" fmla="*/ 3184769 w 5994400"/>
                <a:gd name="connsiteY28" fmla="*/ 2176585 h 2645508"/>
                <a:gd name="connsiteX29" fmla="*/ 3122246 w 5994400"/>
                <a:gd name="connsiteY29" fmla="*/ 2176585 h 2645508"/>
                <a:gd name="connsiteX30" fmla="*/ 3122246 w 5994400"/>
                <a:gd name="connsiteY30" fmla="*/ 2149231 h 2645508"/>
                <a:gd name="connsiteX31" fmla="*/ 3036277 w 5994400"/>
                <a:gd name="connsiteY31" fmla="*/ 2149231 h 2645508"/>
                <a:gd name="connsiteX32" fmla="*/ 3036277 w 5994400"/>
                <a:gd name="connsiteY32" fmla="*/ 2133600 h 2645508"/>
                <a:gd name="connsiteX33" fmla="*/ 2969846 w 5994400"/>
                <a:gd name="connsiteY33" fmla="*/ 2133600 h 2645508"/>
                <a:gd name="connsiteX34" fmla="*/ 2969846 w 5994400"/>
                <a:gd name="connsiteY34" fmla="*/ 2106246 h 2645508"/>
                <a:gd name="connsiteX35" fmla="*/ 2899507 w 5994400"/>
                <a:gd name="connsiteY35" fmla="*/ 2106246 h 2645508"/>
                <a:gd name="connsiteX36" fmla="*/ 2899507 w 5994400"/>
                <a:gd name="connsiteY36" fmla="*/ 2090616 h 2645508"/>
                <a:gd name="connsiteX37" fmla="*/ 2872153 w 5994400"/>
                <a:gd name="connsiteY37" fmla="*/ 2090616 h 2645508"/>
                <a:gd name="connsiteX38" fmla="*/ 2872153 w 5994400"/>
                <a:gd name="connsiteY38" fmla="*/ 2067169 h 2645508"/>
                <a:gd name="connsiteX39" fmla="*/ 2766646 w 5994400"/>
                <a:gd name="connsiteY39" fmla="*/ 2067169 h 2645508"/>
                <a:gd name="connsiteX40" fmla="*/ 2766646 w 5994400"/>
                <a:gd name="connsiteY40" fmla="*/ 2016369 h 2645508"/>
                <a:gd name="connsiteX41" fmla="*/ 2751015 w 5994400"/>
                <a:gd name="connsiteY41" fmla="*/ 2016369 h 2645508"/>
                <a:gd name="connsiteX42" fmla="*/ 2751015 w 5994400"/>
                <a:gd name="connsiteY42" fmla="*/ 2004646 h 2645508"/>
                <a:gd name="connsiteX43" fmla="*/ 2668953 w 5994400"/>
                <a:gd name="connsiteY43" fmla="*/ 2004646 h 2645508"/>
                <a:gd name="connsiteX44" fmla="*/ 2668953 w 5994400"/>
                <a:gd name="connsiteY44" fmla="*/ 1989016 h 2645508"/>
                <a:gd name="connsiteX45" fmla="*/ 2555630 w 5994400"/>
                <a:gd name="connsiteY45" fmla="*/ 1989016 h 2645508"/>
                <a:gd name="connsiteX46" fmla="*/ 2555630 w 5994400"/>
                <a:gd name="connsiteY46" fmla="*/ 1977293 h 2645508"/>
                <a:gd name="connsiteX47" fmla="*/ 2512646 w 5994400"/>
                <a:gd name="connsiteY47" fmla="*/ 1977293 h 2645508"/>
                <a:gd name="connsiteX48" fmla="*/ 2512646 w 5994400"/>
                <a:gd name="connsiteY48" fmla="*/ 1942123 h 2645508"/>
                <a:gd name="connsiteX49" fmla="*/ 2414953 w 5994400"/>
                <a:gd name="connsiteY49" fmla="*/ 1942123 h 2645508"/>
                <a:gd name="connsiteX50" fmla="*/ 2414953 w 5994400"/>
                <a:gd name="connsiteY50" fmla="*/ 1926493 h 2645508"/>
                <a:gd name="connsiteX51" fmla="*/ 2282092 w 5994400"/>
                <a:gd name="connsiteY51" fmla="*/ 1926493 h 2645508"/>
                <a:gd name="connsiteX52" fmla="*/ 2282092 w 5994400"/>
                <a:gd name="connsiteY52" fmla="*/ 1910862 h 2645508"/>
                <a:gd name="connsiteX53" fmla="*/ 2266461 w 5994400"/>
                <a:gd name="connsiteY53" fmla="*/ 1910862 h 2645508"/>
                <a:gd name="connsiteX54" fmla="*/ 2266461 w 5994400"/>
                <a:gd name="connsiteY54" fmla="*/ 1887416 h 2645508"/>
                <a:gd name="connsiteX55" fmla="*/ 2254738 w 5994400"/>
                <a:gd name="connsiteY55" fmla="*/ 1887416 h 2645508"/>
                <a:gd name="connsiteX56" fmla="*/ 2254738 w 5994400"/>
                <a:gd name="connsiteY56" fmla="*/ 1848339 h 2645508"/>
                <a:gd name="connsiteX57" fmla="*/ 2231292 w 5994400"/>
                <a:gd name="connsiteY57" fmla="*/ 1848339 h 2645508"/>
                <a:gd name="connsiteX58" fmla="*/ 2231292 w 5994400"/>
                <a:gd name="connsiteY58" fmla="*/ 1820985 h 2645508"/>
                <a:gd name="connsiteX59" fmla="*/ 2219569 w 5994400"/>
                <a:gd name="connsiteY59" fmla="*/ 1820985 h 2645508"/>
                <a:gd name="connsiteX60" fmla="*/ 2219569 w 5994400"/>
                <a:gd name="connsiteY60" fmla="*/ 1793631 h 2645508"/>
                <a:gd name="connsiteX61" fmla="*/ 2168769 w 5994400"/>
                <a:gd name="connsiteY61" fmla="*/ 1793631 h 2645508"/>
                <a:gd name="connsiteX62" fmla="*/ 2168769 w 5994400"/>
                <a:gd name="connsiteY62" fmla="*/ 1750646 h 2645508"/>
                <a:gd name="connsiteX63" fmla="*/ 2133600 w 5994400"/>
                <a:gd name="connsiteY63" fmla="*/ 1750646 h 2645508"/>
                <a:gd name="connsiteX64" fmla="*/ 2133600 w 5994400"/>
                <a:gd name="connsiteY64" fmla="*/ 1719385 h 2645508"/>
                <a:gd name="connsiteX65" fmla="*/ 2114061 w 5994400"/>
                <a:gd name="connsiteY65" fmla="*/ 1719385 h 2645508"/>
                <a:gd name="connsiteX66" fmla="*/ 2114061 w 5994400"/>
                <a:gd name="connsiteY66" fmla="*/ 1703754 h 2645508"/>
                <a:gd name="connsiteX67" fmla="*/ 2055446 w 5994400"/>
                <a:gd name="connsiteY67" fmla="*/ 1703754 h 2645508"/>
                <a:gd name="connsiteX68" fmla="*/ 2055446 w 5994400"/>
                <a:gd name="connsiteY68" fmla="*/ 1680308 h 2645508"/>
                <a:gd name="connsiteX69" fmla="*/ 2008553 w 5994400"/>
                <a:gd name="connsiteY69" fmla="*/ 1680308 h 2645508"/>
                <a:gd name="connsiteX70" fmla="*/ 2008553 w 5994400"/>
                <a:gd name="connsiteY70" fmla="*/ 1656862 h 2645508"/>
                <a:gd name="connsiteX71" fmla="*/ 1989015 w 5994400"/>
                <a:gd name="connsiteY71" fmla="*/ 1656862 h 2645508"/>
                <a:gd name="connsiteX72" fmla="*/ 1989015 w 5994400"/>
                <a:gd name="connsiteY72" fmla="*/ 1629508 h 2645508"/>
                <a:gd name="connsiteX73" fmla="*/ 1973384 w 5994400"/>
                <a:gd name="connsiteY73" fmla="*/ 1629508 h 2645508"/>
                <a:gd name="connsiteX74" fmla="*/ 1973384 w 5994400"/>
                <a:gd name="connsiteY74" fmla="*/ 1594339 h 2645508"/>
                <a:gd name="connsiteX75" fmla="*/ 1938215 w 5994400"/>
                <a:gd name="connsiteY75" fmla="*/ 1594339 h 2645508"/>
                <a:gd name="connsiteX76" fmla="*/ 1938215 w 5994400"/>
                <a:gd name="connsiteY76" fmla="*/ 1574800 h 2645508"/>
                <a:gd name="connsiteX77" fmla="*/ 1860061 w 5994400"/>
                <a:gd name="connsiteY77" fmla="*/ 1574800 h 2645508"/>
                <a:gd name="connsiteX78" fmla="*/ 1860061 w 5994400"/>
                <a:gd name="connsiteY78" fmla="*/ 1520093 h 2645508"/>
                <a:gd name="connsiteX79" fmla="*/ 1789723 w 5994400"/>
                <a:gd name="connsiteY79" fmla="*/ 1520093 h 2645508"/>
                <a:gd name="connsiteX80" fmla="*/ 1789723 w 5994400"/>
                <a:gd name="connsiteY80" fmla="*/ 1496646 h 2645508"/>
                <a:gd name="connsiteX81" fmla="*/ 1774092 w 5994400"/>
                <a:gd name="connsiteY81" fmla="*/ 1496646 h 2645508"/>
                <a:gd name="connsiteX82" fmla="*/ 1774092 w 5994400"/>
                <a:gd name="connsiteY82" fmla="*/ 1461477 h 2645508"/>
                <a:gd name="connsiteX83" fmla="*/ 1746738 w 5994400"/>
                <a:gd name="connsiteY83" fmla="*/ 1461477 h 2645508"/>
                <a:gd name="connsiteX84" fmla="*/ 1746738 w 5994400"/>
                <a:gd name="connsiteY84" fmla="*/ 1402862 h 2645508"/>
                <a:gd name="connsiteX85" fmla="*/ 1707661 w 5994400"/>
                <a:gd name="connsiteY85" fmla="*/ 1402862 h 2645508"/>
                <a:gd name="connsiteX86" fmla="*/ 1707661 w 5994400"/>
                <a:gd name="connsiteY86" fmla="*/ 1375508 h 2645508"/>
                <a:gd name="connsiteX87" fmla="*/ 1680307 w 5994400"/>
                <a:gd name="connsiteY87" fmla="*/ 1375508 h 2645508"/>
                <a:gd name="connsiteX88" fmla="*/ 1680307 w 5994400"/>
                <a:gd name="connsiteY88" fmla="*/ 1355969 h 2645508"/>
                <a:gd name="connsiteX89" fmla="*/ 1652953 w 5994400"/>
                <a:gd name="connsiteY89" fmla="*/ 1355969 h 2645508"/>
                <a:gd name="connsiteX90" fmla="*/ 1652953 w 5994400"/>
                <a:gd name="connsiteY90" fmla="*/ 1332523 h 2645508"/>
                <a:gd name="connsiteX91" fmla="*/ 1633415 w 5994400"/>
                <a:gd name="connsiteY91" fmla="*/ 1332523 h 2645508"/>
                <a:gd name="connsiteX92" fmla="*/ 1633415 w 5994400"/>
                <a:gd name="connsiteY92" fmla="*/ 1312985 h 2645508"/>
                <a:gd name="connsiteX93" fmla="*/ 1609969 w 5994400"/>
                <a:gd name="connsiteY93" fmla="*/ 1312985 h 2645508"/>
                <a:gd name="connsiteX94" fmla="*/ 1609969 w 5994400"/>
                <a:gd name="connsiteY94" fmla="*/ 1293446 h 2645508"/>
                <a:gd name="connsiteX95" fmla="*/ 1594338 w 5994400"/>
                <a:gd name="connsiteY95" fmla="*/ 1293446 h 2645508"/>
                <a:gd name="connsiteX96" fmla="*/ 1594338 w 5994400"/>
                <a:gd name="connsiteY96" fmla="*/ 1273908 h 2645508"/>
                <a:gd name="connsiteX97" fmla="*/ 1531815 w 5994400"/>
                <a:gd name="connsiteY97" fmla="*/ 1273908 h 2645508"/>
                <a:gd name="connsiteX98" fmla="*/ 1531815 w 5994400"/>
                <a:gd name="connsiteY98" fmla="*/ 1250462 h 2645508"/>
                <a:gd name="connsiteX99" fmla="*/ 1465384 w 5994400"/>
                <a:gd name="connsiteY99" fmla="*/ 1250462 h 2645508"/>
                <a:gd name="connsiteX100" fmla="*/ 1465384 w 5994400"/>
                <a:gd name="connsiteY100" fmla="*/ 1234831 h 2645508"/>
                <a:gd name="connsiteX101" fmla="*/ 1391138 w 5994400"/>
                <a:gd name="connsiteY101" fmla="*/ 1234831 h 2645508"/>
                <a:gd name="connsiteX102" fmla="*/ 1391138 w 5994400"/>
                <a:gd name="connsiteY102" fmla="*/ 1219200 h 2645508"/>
                <a:gd name="connsiteX103" fmla="*/ 1344246 w 5994400"/>
                <a:gd name="connsiteY103" fmla="*/ 1219200 h 2645508"/>
                <a:gd name="connsiteX104" fmla="*/ 1344246 w 5994400"/>
                <a:gd name="connsiteY104" fmla="*/ 1191846 h 2645508"/>
                <a:gd name="connsiteX105" fmla="*/ 1250461 w 5994400"/>
                <a:gd name="connsiteY105" fmla="*/ 1191846 h 2645508"/>
                <a:gd name="connsiteX106" fmla="*/ 1250461 w 5994400"/>
                <a:gd name="connsiteY106" fmla="*/ 1160585 h 2645508"/>
                <a:gd name="connsiteX107" fmla="*/ 1230923 w 5994400"/>
                <a:gd name="connsiteY107" fmla="*/ 1160585 h 2645508"/>
                <a:gd name="connsiteX108" fmla="*/ 1230923 w 5994400"/>
                <a:gd name="connsiteY108" fmla="*/ 1129323 h 2645508"/>
                <a:gd name="connsiteX109" fmla="*/ 1211384 w 5994400"/>
                <a:gd name="connsiteY109" fmla="*/ 1129323 h 2645508"/>
                <a:gd name="connsiteX110" fmla="*/ 1211384 w 5994400"/>
                <a:gd name="connsiteY110" fmla="*/ 1082431 h 2645508"/>
                <a:gd name="connsiteX111" fmla="*/ 1187938 w 5994400"/>
                <a:gd name="connsiteY111" fmla="*/ 1082431 h 2645508"/>
                <a:gd name="connsiteX112" fmla="*/ 1187938 w 5994400"/>
                <a:gd name="connsiteY112" fmla="*/ 1062893 h 2645508"/>
                <a:gd name="connsiteX113" fmla="*/ 1160584 w 5994400"/>
                <a:gd name="connsiteY113" fmla="*/ 1062893 h 2645508"/>
                <a:gd name="connsiteX114" fmla="*/ 1160584 w 5994400"/>
                <a:gd name="connsiteY114" fmla="*/ 1031631 h 2645508"/>
                <a:gd name="connsiteX115" fmla="*/ 1141046 w 5994400"/>
                <a:gd name="connsiteY115" fmla="*/ 1031631 h 2645508"/>
                <a:gd name="connsiteX116" fmla="*/ 1121508 w 5994400"/>
                <a:gd name="connsiteY116" fmla="*/ 1012093 h 2645508"/>
                <a:gd name="connsiteX117" fmla="*/ 1082430 w 5994400"/>
                <a:gd name="connsiteY117" fmla="*/ 1012093 h 2645508"/>
                <a:gd name="connsiteX118" fmla="*/ 1082430 w 5994400"/>
                <a:gd name="connsiteY118" fmla="*/ 973016 h 2645508"/>
                <a:gd name="connsiteX119" fmla="*/ 996461 w 5994400"/>
                <a:gd name="connsiteY119" fmla="*/ 973016 h 2645508"/>
                <a:gd name="connsiteX120" fmla="*/ 996461 w 5994400"/>
                <a:gd name="connsiteY120" fmla="*/ 890954 h 2645508"/>
                <a:gd name="connsiteX121" fmla="*/ 953477 w 5994400"/>
                <a:gd name="connsiteY121" fmla="*/ 890954 h 2645508"/>
                <a:gd name="connsiteX122" fmla="*/ 953477 w 5994400"/>
                <a:gd name="connsiteY122" fmla="*/ 820616 h 2645508"/>
                <a:gd name="connsiteX123" fmla="*/ 910492 w 5994400"/>
                <a:gd name="connsiteY123" fmla="*/ 820616 h 2645508"/>
                <a:gd name="connsiteX124" fmla="*/ 910492 w 5994400"/>
                <a:gd name="connsiteY124" fmla="*/ 801077 h 2645508"/>
                <a:gd name="connsiteX125" fmla="*/ 863600 w 5994400"/>
                <a:gd name="connsiteY125" fmla="*/ 754185 h 2645508"/>
                <a:gd name="connsiteX126" fmla="*/ 863600 w 5994400"/>
                <a:gd name="connsiteY126" fmla="*/ 730739 h 2645508"/>
                <a:gd name="connsiteX127" fmla="*/ 836246 w 5994400"/>
                <a:gd name="connsiteY127" fmla="*/ 730739 h 2645508"/>
                <a:gd name="connsiteX128" fmla="*/ 836246 w 5994400"/>
                <a:gd name="connsiteY128" fmla="*/ 711200 h 2645508"/>
                <a:gd name="connsiteX129" fmla="*/ 804984 w 5994400"/>
                <a:gd name="connsiteY129" fmla="*/ 711200 h 2645508"/>
                <a:gd name="connsiteX130" fmla="*/ 804984 w 5994400"/>
                <a:gd name="connsiteY130" fmla="*/ 687754 h 2645508"/>
                <a:gd name="connsiteX131" fmla="*/ 765907 w 5994400"/>
                <a:gd name="connsiteY131" fmla="*/ 687754 h 2645508"/>
                <a:gd name="connsiteX132" fmla="*/ 765907 w 5994400"/>
                <a:gd name="connsiteY132" fmla="*/ 656493 h 2645508"/>
                <a:gd name="connsiteX133" fmla="*/ 746369 w 5994400"/>
                <a:gd name="connsiteY133" fmla="*/ 656493 h 2645508"/>
                <a:gd name="connsiteX134" fmla="*/ 746369 w 5994400"/>
                <a:gd name="connsiteY134" fmla="*/ 562708 h 2645508"/>
                <a:gd name="connsiteX135" fmla="*/ 703384 w 5994400"/>
                <a:gd name="connsiteY135" fmla="*/ 562708 h 2645508"/>
                <a:gd name="connsiteX136" fmla="*/ 703384 w 5994400"/>
                <a:gd name="connsiteY136" fmla="*/ 543169 h 2645508"/>
                <a:gd name="connsiteX137" fmla="*/ 683846 w 5994400"/>
                <a:gd name="connsiteY137" fmla="*/ 543169 h 2645508"/>
                <a:gd name="connsiteX138" fmla="*/ 683846 w 5994400"/>
                <a:gd name="connsiteY138" fmla="*/ 492369 h 2645508"/>
                <a:gd name="connsiteX139" fmla="*/ 543169 w 5994400"/>
                <a:gd name="connsiteY139" fmla="*/ 492369 h 2645508"/>
                <a:gd name="connsiteX140" fmla="*/ 543169 w 5994400"/>
                <a:gd name="connsiteY140" fmla="*/ 468923 h 2645508"/>
                <a:gd name="connsiteX141" fmla="*/ 523630 w 5994400"/>
                <a:gd name="connsiteY141" fmla="*/ 468923 h 2645508"/>
                <a:gd name="connsiteX142" fmla="*/ 523630 w 5994400"/>
                <a:gd name="connsiteY142" fmla="*/ 441569 h 2645508"/>
                <a:gd name="connsiteX143" fmla="*/ 496277 w 5994400"/>
                <a:gd name="connsiteY143" fmla="*/ 441569 h 2645508"/>
                <a:gd name="connsiteX144" fmla="*/ 496277 w 5994400"/>
                <a:gd name="connsiteY144" fmla="*/ 379046 h 2645508"/>
                <a:gd name="connsiteX145" fmla="*/ 406400 w 5994400"/>
                <a:gd name="connsiteY145" fmla="*/ 379046 h 2645508"/>
                <a:gd name="connsiteX146" fmla="*/ 406400 w 5994400"/>
                <a:gd name="connsiteY146" fmla="*/ 355600 h 2645508"/>
                <a:gd name="connsiteX147" fmla="*/ 308707 w 5994400"/>
                <a:gd name="connsiteY147" fmla="*/ 355600 h 2645508"/>
                <a:gd name="connsiteX148" fmla="*/ 308707 w 5994400"/>
                <a:gd name="connsiteY148" fmla="*/ 332154 h 2645508"/>
                <a:gd name="connsiteX149" fmla="*/ 277446 w 5994400"/>
                <a:gd name="connsiteY149" fmla="*/ 332154 h 2645508"/>
                <a:gd name="connsiteX150" fmla="*/ 277446 w 5994400"/>
                <a:gd name="connsiteY150" fmla="*/ 304800 h 2645508"/>
                <a:gd name="connsiteX151" fmla="*/ 257907 w 5994400"/>
                <a:gd name="connsiteY151" fmla="*/ 304800 h 2645508"/>
                <a:gd name="connsiteX152" fmla="*/ 257907 w 5994400"/>
                <a:gd name="connsiteY152" fmla="*/ 242277 h 2645508"/>
                <a:gd name="connsiteX153" fmla="*/ 234461 w 5994400"/>
                <a:gd name="connsiteY153" fmla="*/ 242277 h 2645508"/>
                <a:gd name="connsiteX154" fmla="*/ 234461 w 5994400"/>
                <a:gd name="connsiteY154" fmla="*/ 214923 h 2645508"/>
                <a:gd name="connsiteX155" fmla="*/ 191477 w 5994400"/>
                <a:gd name="connsiteY155" fmla="*/ 214923 h 2645508"/>
                <a:gd name="connsiteX156" fmla="*/ 191477 w 5994400"/>
                <a:gd name="connsiteY156" fmla="*/ 187569 h 2645508"/>
                <a:gd name="connsiteX157" fmla="*/ 164123 w 5994400"/>
                <a:gd name="connsiteY157" fmla="*/ 187569 h 2645508"/>
                <a:gd name="connsiteX158" fmla="*/ 164123 w 5994400"/>
                <a:gd name="connsiteY158" fmla="*/ 164123 h 2645508"/>
                <a:gd name="connsiteX159" fmla="*/ 101600 w 5994400"/>
                <a:gd name="connsiteY159" fmla="*/ 164123 h 2645508"/>
                <a:gd name="connsiteX160" fmla="*/ 101600 w 5994400"/>
                <a:gd name="connsiteY160" fmla="*/ 140677 h 2645508"/>
                <a:gd name="connsiteX161" fmla="*/ 27353 w 5994400"/>
                <a:gd name="connsiteY161" fmla="*/ 140677 h 2645508"/>
                <a:gd name="connsiteX162" fmla="*/ 27353 w 5994400"/>
                <a:gd name="connsiteY162" fmla="*/ 105508 h 2645508"/>
                <a:gd name="connsiteX163" fmla="*/ 0 w 5994400"/>
                <a:gd name="connsiteY163" fmla="*/ 105508 h 2645508"/>
                <a:gd name="connsiteX164" fmla="*/ 0 w 5994400"/>
                <a:gd name="connsiteY164" fmla="*/ 0 h 2645508"/>
                <a:gd name="connsiteX0" fmla="*/ 5994400 w 5994400"/>
                <a:gd name="connsiteY0" fmla="*/ 2645508 h 2645508"/>
                <a:gd name="connsiteX1" fmla="*/ 5884984 w 5994400"/>
                <a:gd name="connsiteY1" fmla="*/ 2645508 h 2645508"/>
                <a:gd name="connsiteX2" fmla="*/ 5884984 w 5994400"/>
                <a:gd name="connsiteY2" fmla="*/ 2582985 h 2645508"/>
                <a:gd name="connsiteX3" fmla="*/ 4697046 w 5994400"/>
                <a:gd name="connsiteY3" fmla="*/ 2582985 h 2645508"/>
                <a:gd name="connsiteX4" fmla="*/ 4697046 w 5994400"/>
                <a:gd name="connsiteY4" fmla="*/ 2543908 h 2645508"/>
                <a:gd name="connsiteX5" fmla="*/ 4443046 w 5994400"/>
                <a:gd name="connsiteY5" fmla="*/ 2543908 h 2645508"/>
                <a:gd name="connsiteX6" fmla="*/ 4443046 w 5994400"/>
                <a:gd name="connsiteY6" fmla="*/ 2508739 h 2645508"/>
                <a:gd name="connsiteX7" fmla="*/ 4333630 w 5994400"/>
                <a:gd name="connsiteY7" fmla="*/ 2508739 h 2645508"/>
                <a:gd name="connsiteX8" fmla="*/ 4333630 w 5994400"/>
                <a:gd name="connsiteY8" fmla="*/ 2469662 h 2645508"/>
                <a:gd name="connsiteX9" fmla="*/ 3954584 w 5994400"/>
                <a:gd name="connsiteY9" fmla="*/ 2469662 h 2645508"/>
                <a:gd name="connsiteX10" fmla="*/ 3954584 w 5994400"/>
                <a:gd name="connsiteY10" fmla="*/ 2426677 h 2645508"/>
                <a:gd name="connsiteX11" fmla="*/ 3813907 w 5994400"/>
                <a:gd name="connsiteY11" fmla="*/ 2426677 h 2645508"/>
                <a:gd name="connsiteX12" fmla="*/ 3813907 w 5994400"/>
                <a:gd name="connsiteY12" fmla="*/ 2403231 h 2645508"/>
                <a:gd name="connsiteX13" fmla="*/ 3774830 w 5994400"/>
                <a:gd name="connsiteY13" fmla="*/ 2403231 h 2645508"/>
                <a:gd name="connsiteX14" fmla="*/ 3774830 w 5994400"/>
                <a:gd name="connsiteY14" fmla="*/ 2356339 h 2645508"/>
                <a:gd name="connsiteX15" fmla="*/ 3755292 w 5994400"/>
                <a:gd name="connsiteY15" fmla="*/ 2356339 h 2645508"/>
                <a:gd name="connsiteX16" fmla="*/ 3755292 w 5994400"/>
                <a:gd name="connsiteY16" fmla="*/ 2325077 h 2645508"/>
                <a:gd name="connsiteX17" fmla="*/ 3727938 w 5994400"/>
                <a:gd name="connsiteY17" fmla="*/ 2325077 h 2645508"/>
                <a:gd name="connsiteX18" fmla="*/ 3727938 w 5994400"/>
                <a:gd name="connsiteY18" fmla="*/ 2301631 h 2645508"/>
                <a:gd name="connsiteX19" fmla="*/ 3387969 w 5994400"/>
                <a:gd name="connsiteY19" fmla="*/ 2301631 h 2645508"/>
                <a:gd name="connsiteX20" fmla="*/ 3387969 w 5994400"/>
                <a:gd name="connsiteY20" fmla="*/ 2274277 h 2645508"/>
                <a:gd name="connsiteX21" fmla="*/ 3321538 w 5994400"/>
                <a:gd name="connsiteY21" fmla="*/ 2274277 h 2645508"/>
                <a:gd name="connsiteX22" fmla="*/ 3321538 w 5994400"/>
                <a:gd name="connsiteY22" fmla="*/ 2254739 h 2645508"/>
                <a:gd name="connsiteX23" fmla="*/ 3282461 w 5994400"/>
                <a:gd name="connsiteY23" fmla="*/ 2254739 h 2645508"/>
                <a:gd name="connsiteX24" fmla="*/ 3282461 w 5994400"/>
                <a:gd name="connsiteY24" fmla="*/ 2215662 h 2645508"/>
                <a:gd name="connsiteX25" fmla="*/ 3208215 w 5994400"/>
                <a:gd name="connsiteY25" fmla="*/ 2215662 h 2645508"/>
                <a:gd name="connsiteX26" fmla="*/ 3208215 w 5994400"/>
                <a:gd name="connsiteY26" fmla="*/ 2192216 h 2645508"/>
                <a:gd name="connsiteX27" fmla="*/ 3184769 w 5994400"/>
                <a:gd name="connsiteY27" fmla="*/ 2192216 h 2645508"/>
                <a:gd name="connsiteX28" fmla="*/ 3184769 w 5994400"/>
                <a:gd name="connsiteY28" fmla="*/ 2176585 h 2645508"/>
                <a:gd name="connsiteX29" fmla="*/ 3122246 w 5994400"/>
                <a:gd name="connsiteY29" fmla="*/ 2176585 h 2645508"/>
                <a:gd name="connsiteX30" fmla="*/ 3122246 w 5994400"/>
                <a:gd name="connsiteY30" fmla="*/ 2149231 h 2645508"/>
                <a:gd name="connsiteX31" fmla="*/ 3036277 w 5994400"/>
                <a:gd name="connsiteY31" fmla="*/ 2149231 h 2645508"/>
                <a:gd name="connsiteX32" fmla="*/ 3036277 w 5994400"/>
                <a:gd name="connsiteY32" fmla="*/ 2133600 h 2645508"/>
                <a:gd name="connsiteX33" fmla="*/ 2969846 w 5994400"/>
                <a:gd name="connsiteY33" fmla="*/ 2133600 h 2645508"/>
                <a:gd name="connsiteX34" fmla="*/ 2969846 w 5994400"/>
                <a:gd name="connsiteY34" fmla="*/ 2106246 h 2645508"/>
                <a:gd name="connsiteX35" fmla="*/ 2899507 w 5994400"/>
                <a:gd name="connsiteY35" fmla="*/ 2106246 h 2645508"/>
                <a:gd name="connsiteX36" fmla="*/ 2899507 w 5994400"/>
                <a:gd name="connsiteY36" fmla="*/ 2090616 h 2645508"/>
                <a:gd name="connsiteX37" fmla="*/ 2872153 w 5994400"/>
                <a:gd name="connsiteY37" fmla="*/ 2090616 h 2645508"/>
                <a:gd name="connsiteX38" fmla="*/ 2872153 w 5994400"/>
                <a:gd name="connsiteY38" fmla="*/ 2067169 h 2645508"/>
                <a:gd name="connsiteX39" fmla="*/ 2766646 w 5994400"/>
                <a:gd name="connsiteY39" fmla="*/ 2067169 h 2645508"/>
                <a:gd name="connsiteX40" fmla="*/ 2766646 w 5994400"/>
                <a:gd name="connsiteY40" fmla="*/ 2016369 h 2645508"/>
                <a:gd name="connsiteX41" fmla="*/ 2751015 w 5994400"/>
                <a:gd name="connsiteY41" fmla="*/ 2016369 h 2645508"/>
                <a:gd name="connsiteX42" fmla="*/ 2751015 w 5994400"/>
                <a:gd name="connsiteY42" fmla="*/ 2004646 h 2645508"/>
                <a:gd name="connsiteX43" fmla="*/ 2668953 w 5994400"/>
                <a:gd name="connsiteY43" fmla="*/ 2004646 h 2645508"/>
                <a:gd name="connsiteX44" fmla="*/ 2668953 w 5994400"/>
                <a:gd name="connsiteY44" fmla="*/ 1989016 h 2645508"/>
                <a:gd name="connsiteX45" fmla="*/ 2555630 w 5994400"/>
                <a:gd name="connsiteY45" fmla="*/ 1989016 h 2645508"/>
                <a:gd name="connsiteX46" fmla="*/ 2555630 w 5994400"/>
                <a:gd name="connsiteY46" fmla="*/ 1977293 h 2645508"/>
                <a:gd name="connsiteX47" fmla="*/ 2512646 w 5994400"/>
                <a:gd name="connsiteY47" fmla="*/ 1977293 h 2645508"/>
                <a:gd name="connsiteX48" fmla="*/ 2512646 w 5994400"/>
                <a:gd name="connsiteY48" fmla="*/ 1942123 h 2645508"/>
                <a:gd name="connsiteX49" fmla="*/ 2414953 w 5994400"/>
                <a:gd name="connsiteY49" fmla="*/ 1942123 h 2645508"/>
                <a:gd name="connsiteX50" fmla="*/ 2414953 w 5994400"/>
                <a:gd name="connsiteY50" fmla="*/ 1926493 h 2645508"/>
                <a:gd name="connsiteX51" fmla="*/ 2282092 w 5994400"/>
                <a:gd name="connsiteY51" fmla="*/ 1926493 h 2645508"/>
                <a:gd name="connsiteX52" fmla="*/ 2282092 w 5994400"/>
                <a:gd name="connsiteY52" fmla="*/ 1910862 h 2645508"/>
                <a:gd name="connsiteX53" fmla="*/ 2266461 w 5994400"/>
                <a:gd name="connsiteY53" fmla="*/ 1910862 h 2645508"/>
                <a:gd name="connsiteX54" fmla="*/ 2266461 w 5994400"/>
                <a:gd name="connsiteY54" fmla="*/ 1887416 h 2645508"/>
                <a:gd name="connsiteX55" fmla="*/ 2254738 w 5994400"/>
                <a:gd name="connsiteY55" fmla="*/ 1887416 h 2645508"/>
                <a:gd name="connsiteX56" fmla="*/ 2254738 w 5994400"/>
                <a:gd name="connsiteY56" fmla="*/ 1848339 h 2645508"/>
                <a:gd name="connsiteX57" fmla="*/ 2231292 w 5994400"/>
                <a:gd name="connsiteY57" fmla="*/ 1848339 h 2645508"/>
                <a:gd name="connsiteX58" fmla="*/ 2231292 w 5994400"/>
                <a:gd name="connsiteY58" fmla="*/ 1820985 h 2645508"/>
                <a:gd name="connsiteX59" fmla="*/ 2219569 w 5994400"/>
                <a:gd name="connsiteY59" fmla="*/ 1820985 h 2645508"/>
                <a:gd name="connsiteX60" fmla="*/ 2219569 w 5994400"/>
                <a:gd name="connsiteY60" fmla="*/ 1793631 h 2645508"/>
                <a:gd name="connsiteX61" fmla="*/ 2168769 w 5994400"/>
                <a:gd name="connsiteY61" fmla="*/ 1793631 h 2645508"/>
                <a:gd name="connsiteX62" fmla="*/ 2168769 w 5994400"/>
                <a:gd name="connsiteY62" fmla="*/ 1750646 h 2645508"/>
                <a:gd name="connsiteX63" fmla="*/ 2133600 w 5994400"/>
                <a:gd name="connsiteY63" fmla="*/ 1750646 h 2645508"/>
                <a:gd name="connsiteX64" fmla="*/ 2133600 w 5994400"/>
                <a:gd name="connsiteY64" fmla="*/ 1719385 h 2645508"/>
                <a:gd name="connsiteX65" fmla="*/ 2114061 w 5994400"/>
                <a:gd name="connsiteY65" fmla="*/ 1719385 h 2645508"/>
                <a:gd name="connsiteX66" fmla="*/ 2114061 w 5994400"/>
                <a:gd name="connsiteY66" fmla="*/ 1703754 h 2645508"/>
                <a:gd name="connsiteX67" fmla="*/ 2055446 w 5994400"/>
                <a:gd name="connsiteY67" fmla="*/ 1703754 h 2645508"/>
                <a:gd name="connsiteX68" fmla="*/ 2055446 w 5994400"/>
                <a:gd name="connsiteY68" fmla="*/ 1680308 h 2645508"/>
                <a:gd name="connsiteX69" fmla="*/ 2008553 w 5994400"/>
                <a:gd name="connsiteY69" fmla="*/ 1680308 h 2645508"/>
                <a:gd name="connsiteX70" fmla="*/ 2008553 w 5994400"/>
                <a:gd name="connsiteY70" fmla="*/ 1656862 h 2645508"/>
                <a:gd name="connsiteX71" fmla="*/ 1989015 w 5994400"/>
                <a:gd name="connsiteY71" fmla="*/ 1656862 h 2645508"/>
                <a:gd name="connsiteX72" fmla="*/ 1989015 w 5994400"/>
                <a:gd name="connsiteY72" fmla="*/ 1629508 h 2645508"/>
                <a:gd name="connsiteX73" fmla="*/ 1973384 w 5994400"/>
                <a:gd name="connsiteY73" fmla="*/ 1629508 h 2645508"/>
                <a:gd name="connsiteX74" fmla="*/ 1973384 w 5994400"/>
                <a:gd name="connsiteY74" fmla="*/ 1594339 h 2645508"/>
                <a:gd name="connsiteX75" fmla="*/ 1938215 w 5994400"/>
                <a:gd name="connsiteY75" fmla="*/ 1594339 h 2645508"/>
                <a:gd name="connsiteX76" fmla="*/ 1938215 w 5994400"/>
                <a:gd name="connsiteY76" fmla="*/ 1574800 h 2645508"/>
                <a:gd name="connsiteX77" fmla="*/ 1860061 w 5994400"/>
                <a:gd name="connsiteY77" fmla="*/ 1574800 h 2645508"/>
                <a:gd name="connsiteX78" fmla="*/ 1860061 w 5994400"/>
                <a:gd name="connsiteY78" fmla="*/ 1520093 h 2645508"/>
                <a:gd name="connsiteX79" fmla="*/ 1789723 w 5994400"/>
                <a:gd name="connsiteY79" fmla="*/ 1520093 h 2645508"/>
                <a:gd name="connsiteX80" fmla="*/ 1789723 w 5994400"/>
                <a:gd name="connsiteY80" fmla="*/ 1496646 h 2645508"/>
                <a:gd name="connsiteX81" fmla="*/ 1774092 w 5994400"/>
                <a:gd name="connsiteY81" fmla="*/ 1496646 h 2645508"/>
                <a:gd name="connsiteX82" fmla="*/ 1774092 w 5994400"/>
                <a:gd name="connsiteY82" fmla="*/ 1461477 h 2645508"/>
                <a:gd name="connsiteX83" fmla="*/ 1746738 w 5994400"/>
                <a:gd name="connsiteY83" fmla="*/ 1461477 h 2645508"/>
                <a:gd name="connsiteX84" fmla="*/ 1746738 w 5994400"/>
                <a:gd name="connsiteY84" fmla="*/ 1402862 h 2645508"/>
                <a:gd name="connsiteX85" fmla="*/ 1707661 w 5994400"/>
                <a:gd name="connsiteY85" fmla="*/ 1402862 h 2645508"/>
                <a:gd name="connsiteX86" fmla="*/ 1707661 w 5994400"/>
                <a:gd name="connsiteY86" fmla="*/ 1375508 h 2645508"/>
                <a:gd name="connsiteX87" fmla="*/ 1680307 w 5994400"/>
                <a:gd name="connsiteY87" fmla="*/ 1375508 h 2645508"/>
                <a:gd name="connsiteX88" fmla="*/ 1680307 w 5994400"/>
                <a:gd name="connsiteY88" fmla="*/ 1355969 h 2645508"/>
                <a:gd name="connsiteX89" fmla="*/ 1652953 w 5994400"/>
                <a:gd name="connsiteY89" fmla="*/ 1355969 h 2645508"/>
                <a:gd name="connsiteX90" fmla="*/ 1652953 w 5994400"/>
                <a:gd name="connsiteY90" fmla="*/ 1332523 h 2645508"/>
                <a:gd name="connsiteX91" fmla="*/ 1633415 w 5994400"/>
                <a:gd name="connsiteY91" fmla="*/ 1332523 h 2645508"/>
                <a:gd name="connsiteX92" fmla="*/ 1633415 w 5994400"/>
                <a:gd name="connsiteY92" fmla="*/ 1312985 h 2645508"/>
                <a:gd name="connsiteX93" fmla="*/ 1609969 w 5994400"/>
                <a:gd name="connsiteY93" fmla="*/ 1312985 h 2645508"/>
                <a:gd name="connsiteX94" fmla="*/ 1609969 w 5994400"/>
                <a:gd name="connsiteY94" fmla="*/ 1293446 h 2645508"/>
                <a:gd name="connsiteX95" fmla="*/ 1594338 w 5994400"/>
                <a:gd name="connsiteY95" fmla="*/ 1293446 h 2645508"/>
                <a:gd name="connsiteX96" fmla="*/ 1594338 w 5994400"/>
                <a:gd name="connsiteY96" fmla="*/ 1273908 h 2645508"/>
                <a:gd name="connsiteX97" fmla="*/ 1531815 w 5994400"/>
                <a:gd name="connsiteY97" fmla="*/ 1273908 h 2645508"/>
                <a:gd name="connsiteX98" fmla="*/ 1531815 w 5994400"/>
                <a:gd name="connsiteY98" fmla="*/ 1250462 h 2645508"/>
                <a:gd name="connsiteX99" fmla="*/ 1465384 w 5994400"/>
                <a:gd name="connsiteY99" fmla="*/ 1250462 h 2645508"/>
                <a:gd name="connsiteX100" fmla="*/ 1465384 w 5994400"/>
                <a:gd name="connsiteY100" fmla="*/ 1234831 h 2645508"/>
                <a:gd name="connsiteX101" fmla="*/ 1391138 w 5994400"/>
                <a:gd name="connsiteY101" fmla="*/ 1234831 h 2645508"/>
                <a:gd name="connsiteX102" fmla="*/ 1391138 w 5994400"/>
                <a:gd name="connsiteY102" fmla="*/ 1219200 h 2645508"/>
                <a:gd name="connsiteX103" fmla="*/ 1344246 w 5994400"/>
                <a:gd name="connsiteY103" fmla="*/ 1219200 h 2645508"/>
                <a:gd name="connsiteX104" fmla="*/ 1344246 w 5994400"/>
                <a:gd name="connsiteY104" fmla="*/ 1191846 h 2645508"/>
                <a:gd name="connsiteX105" fmla="*/ 1250461 w 5994400"/>
                <a:gd name="connsiteY105" fmla="*/ 1191846 h 2645508"/>
                <a:gd name="connsiteX106" fmla="*/ 1250461 w 5994400"/>
                <a:gd name="connsiteY106" fmla="*/ 1160585 h 2645508"/>
                <a:gd name="connsiteX107" fmla="*/ 1230923 w 5994400"/>
                <a:gd name="connsiteY107" fmla="*/ 1160585 h 2645508"/>
                <a:gd name="connsiteX108" fmla="*/ 1230923 w 5994400"/>
                <a:gd name="connsiteY108" fmla="*/ 1129323 h 2645508"/>
                <a:gd name="connsiteX109" fmla="*/ 1211384 w 5994400"/>
                <a:gd name="connsiteY109" fmla="*/ 1129323 h 2645508"/>
                <a:gd name="connsiteX110" fmla="*/ 1211384 w 5994400"/>
                <a:gd name="connsiteY110" fmla="*/ 1082431 h 2645508"/>
                <a:gd name="connsiteX111" fmla="*/ 1187938 w 5994400"/>
                <a:gd name="connsiteY111" fmla="*/ 1082431 h 2645508"/>
                <a:gd name="connsiteX112" fmla="*/ 1187938 w 5994400"/>
                <a:gd name="connsiteY112" fmla="*/ 1062893 h 2645508"/>
                <a:gd name="connsiteX113" fmla="*/ 1160584 w 5994400"/>
                <a:gd name="connsiteY113" fmla="*/ 1062893 h 2645508"/>
                <a:gd name="connsiteX114" fmla="*/ 1160584 w 5994400"/>
                <a:gd name="connsiteY114" fmla="*/ 1031631 h 2645508"/>
                <a:gd name="connsiteX115" fmla="*/ 1141046 w 5994400"/>
                <a:gd name="connsiteY115" fmla="*/ 1031631 h 2645508"/>
                <a:gd name="connsiteX116" fmla="*/ 1121508 w 5994400"/>
                <a:gd name="connsiteY116" fmla="*/ 1012093 h 2645508"/>
                <a:gd name="connsiteX117" fmla="*/ 1082430 w 5994400"/>
                <a:gd name="connsiteY117" fmla="*/ 1012093 h 2645508"/>
                <a:gd name="connsiteX118" fmla="*/ 1082430 w 5994400"/>
                <a:gd name="connsiteY118" fmla="*/ 973016 h 2645508"/>
                <a:gd name="connsiteX119" fmla="*/ 996461 w 5994400"/>
                <a:gd name="connsiteY119" fmla="*/ 973016 h 2645508"/>
                <a:gd name="connsiteX120" fmla="*/ 996461 w 5994400"/>
                <a:gd name="connsiteY120" fmla="*/ 890954 h 2645508"/>
                <a:gd name="connsiteX121" fmla="*/ 953477 w 5994400"/>
                <a:gd name="connsiteY121" fmla="*/ 890954 h 2645508"/>
                <a:gd name="connsiteX122" fmla="*/ 953477 w 5994400"/>
                <a:gd name="connsiteY122" fmla="*/ 820616 h 2645508"/>
                <a:gd name="connsiteX123" fmla="*/ 910492 w 5994400"/>
                <a:gd name="connsiteY123" fmla="*/ 820616 h 2645508"/>
                <a:gd name="connsiteX124" fmla="*/ 863600 w 5994400"/>
                <a:gd name="connsiteY124" fmla="*/ 754185 h 2645508"/>
                <a:gd name="connsiteX125" fmla="*/ 863600 w 5994400"/>
                <a:gd name="connsiteY125" fmla="*/ 730739 h 2645508"/>
                <a:gd name="connsiteX126" fmla="*/ 836246 w 5994400"/>
                <a:gd name="connsiteY126" fmla="*/ 730739 h 2645508"/>
                <a:gd name="connsiteX127" fmla="*/ 836246 w 5994400"/>
                <a:gd name="connsiteY127" fmla="*/ 711200 h 2645508"/>
                <a:gd name="connsiteX128" fmla="*/ 804984 w 5994400"/>
                <a:gd name="connsiteY128" fmla="*/ 711200 h 2645508"/>
                <a:gd name="connsiteX129" fmla="*/ 804984 w 5994400"/>
                <a:gd name="connsiteY129" fmla="*/ 687754 h 2645508"/>
                <a:gd name="connsiteX130" fmla="*/ 765907 w 5994400"/>
                <a:gd name="connsiteY130" fmla="*/ 687754 h 2645508"/>
                <a:gd name="connsiteX131" fmla="*/ 765907 w 5994400"/>
                <a:gd name="connsiteY131" fmla="*/ 656493 h 2645508"/>
                <a:gd name="connsiteX132" fmla="*/ 746369 w 5994400"/>
                <a:gd name="connsiteY132" fmla="*/ 656493 h 2645508"/>
                <a:gd name="connsiteX133" fmla="*/ 746369 w 5994400"/>
                <a:gd name="connsiteY133" fmla="*/ 562708 h 2645508"/>
                <a:gd name="connsiteX134" fmla="*/ 703384 w 5994400"/>
                <a:gd name="connsiteY134" fmla="*/ 562708 h 2645508"/>
                <a:gd name="connsiteX135" fmla="*/ 703384 w 5994400"/>
                <a:gd name="connsiteY135" fmla="*/ 543169 h 2645508"/>
                <a:gd name="connsiteX136" fmla="*/ 683846 w 5994400"/>
                <a:gd name="connsiteY136" fmla="*/ 543169 h 2645508"/>
                <a:gd name="connsiteX137" fmla="*/ 683846 w 5994400"/>
                <a:gd name="connsiteY137" fmla="*/ 492369 h 2645508"/>
                <a:gd name="connsiteX138" fmla="*/ 543169 w 5994400"/>
                <a:gd name="connsiteY138" fmla="*/ 492369 h 2645508"/>
                <a:gd name="connsiteX139" fmla="*/ 543169 w 5994400"/>
                <a:gd name="connsiteY139" fmla="*/ 468923 h 2645508"/>
                <a:gd name="connsiteX140" fmla="*/ 523630 w 5994400"/>
                <a:gd name="connsiteY140" fmla="*/ 468923 h 2645508"/>
                <a:gd name="connsiteX141" fmla="*/ 523630 w 5994400"/>
                <a:gd name="connsiteY141" fmla="*/ 441569 h 2645508"/>
                <a:gd name="connsiteX142" fmla="*/ 496277 w 5994400"/>
                <a:gd name="connsiteY142" fmla="*/ 441569 h 2645508"/>
                <a:gd name="connsiteX143" fmla="*/ 496277 w 5994400"/>
                <a:gd name="connsiteY143" fmla="*/ 379046 h 2645508"/>
                <a:gd name="connsiteX144" fmla="*/ 406400 w 5994400"/>
                <a:gd name="connsiteY144" fmla="*/ 379046 h 2645508"/>
                <a:gd name="connsiteX145" fmla="*/ 406400 w 5994400"/>
                <a:gd name="connsiteY145" fmla="*/ 355600 h 2645508"/>
                <a:gd name="connsiteX146" fmla="*/ 308707 w 5994400"/>
                <a:gd name="connsiteY146" fmla="*/ 355600 h 2645508"/>
                <a:gd name="connsiteX147" fmla="*/ 308707 w 5994400"/>
                <a:gd name="connsiteY147" fmla="*/ 332154 h 2645508"/>
                <a:gd name="connsiteX148" fmla="*/ 277446 w 5994400"/>
                <a:gd name="connsiteY148" fmla="*/ 332154 h 2645508"/>
                <a:gd name="connsiteX149" fmla="*/ 277446 w 5994400"/>
                <a:gd name="connsiteY149" fmla="*/ 304800 h 2645508"/>
                <a:gd name="connsiteX150" fmla="*/ 257907 w 5994400"/>
                <a:gd name="connsiteY150" fmla="*/ 304800 h 2645508"/>
                <a:gd name="connsiteX151" fmla="*/ 257907 w 5994400"/>
                <a:gd name="connsiteY151" fmla="*/ 242277 h 2645508"/>
                <a:gd name="connsiteX152" fmla="*/ 234461 w 5994400"/>
                <a:gd name="connsiteY152" fmla="*/ 242277 h 2645508"/>
                <a:gd name="connsiteX153" fmla="*/ 234461 w 5994400"/>
                <a:gd name="connsiteY153" fmla="*/ 214923 h 2645508"/>
                <a:gd name="connsiteX154" fmla="*/ 191477 w 5994400"/>
                <a:gd name="connsiteY154" fmla="*/ 214923 h 2645508"/>
                <a:gd name="connsiteX155" fmla="*/ 191477 w 5994400"/>
                <a:gd name="connsiteY155" fmla="*/ 187569 h 2645508"/>
                <a:gd name="connsiteX156" fmla="*/ 164123 w 5994400"/>
                <a:gd name="connsiteY156" fmla="*/ 187569 h 2645508"/>
                <a:gd name="connsiteX157" fmla="*/ 164123 w 5994400"/>
                <a:gd name="connsiteY157" fmla="*/ 164123 h 2645508"/>
                <a:gd name="connsiteX158" fmla="*/ 101600 w 5994400"/>
                <a:gd name="connsiteY158" fmla="*/ 164123 h 2645508"/>
                <a:gd name="connsiteX159" fmla="*/ 101600 w 5994400"/>
                <a:gd name="connsiteY159" fmla="*/ 140677 h 2645508"/>
                <a:gd name="connsiteX160" fmla="*/ 27353 w 5994400"/>
                <a:gd name="connsiteY160" fmla="*/ 140677 h 2645508"/>
                <a:gd name="connsiteX161" fmla="*/ 27353 w 5994400"/>
                <a:gd name="connsiteY161" fmla="*/ 105508 h 2645508"/>
                <a:gd name="connsiteX162" fmla="*/ 0 w 5994400"/>
                <a:gd name="connsiteY162" fmla="*/ 105508 h 2645508"/>
                <a:gd name="connsiteX163" fmla="*/ 0 w 5994400"/>
                <a:gd name="connsiteY163" fmla="*/ 0 h 26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994400" h="2645508">
                  <a:moveTo>
                    <a:pt x="5994400" y="2645508"/>
                  </a:moveTo>
                  <a:lnTo>
                    <a:pt x="5884984" y="2645508"/>
                  </a:lnTo>
                  <a:lnTo>
                    <a:pt x="5884984" y="2582985"/>
                  </a:lnTo>
                  <a:lnTo>
                    <a:pt x="4697046" y="2582985"/>
                  </a:lnTo>
                  <a:lnTo>
                    <a:pt x="4697046" y="2543908"/>
                  </a:lnTo>
                  <a:lnTo>
                    <a:pt x="4443046" y="2543908"/>
                  </a:lnTo>
                  <a:lnTo>
                    <a:pt x="4443046" y="2508739"/>
                  </a:lnTo>
                  <a:lnTo>
                    <a:pt x="4333630" y="2508739"/>
                  </a:lnTo>
                  <a:lnTo>
                    <a:pt x="4333630" y="2469662"/>
                  </a:lnTo>
                  <a:lnTo>
                    <a:pt x="3954584" y="2469662"/>
                  </a:lnTo>
                  <a:lnTo>
                    <a:pt x="3954584" y="2426677"/>
                  </a:lnTo>
                  <a:lnTo>
                    <a:pt x="3813907" y="2426677"/>
                  </a:lnTo>
                  <a:lnTo>
                    <a:pt x="3813907" y="2403231"/>
                  </a:lnTo>
                  <a:lnTo>
                    <a:pt x="3774830" y="2403231"/>
                  </a:lnTo>
                  <a:lnTo>
                    <a:pt x="3774830" y="2356339"/>
                  </a:lnTo>
                  <a:lnTo>
                    <a:pt x="3755292" y="2356339"/>
                  </a:lnTo>
                  <a:lnTo>
                    <a:pt x="3755292" y="2325077"/>
                  </a:lnTo>
                  <a:lnTo>
                    <a:pt x="3727938" y="2325077"/>
                  </a:lnTo>
                  <a:lnTo>
                    <a:pt x="3727938" y="2301631"/>
                  </a:lnTo>
                  <a:lnTo>
                    <a:pt x="3387969" y="2301631"/>
                  </a:lnTo>
                  <a:lnTo>
                    <a:pt x="3387969" y="2274277"/>
                  </a:lnTo>
                  <a:lnTo>
                    <a:pt x="3321538" y="2274277"/>
                  </a:lnTo>
                  <a:lnTo>
                    <a:pt x="3321538" y="2254739"/>
                  </a:lnTo>
                  <a:lnTo>
                    <a:pt x="3282461" y="2254739"/>
                  </a:lnTo>
                  <a:lnTo>
                    <a:pt x="3282461" y="2215662"/>
                  </a:lnTo>
                  <a:lnTo>
                    <a:pt x="3208215" y="2215662"/>
                  </a:lnTo>
                  <a:lnTo>
                    <a:pt x="3208215" y="2192216"/>
                  </a:lnTo>
                  <a:lnTo>
                    <a:pt x="3184769" y="2192216"/>
                  </a:lnTo>
                  <a:lnTo>
                    <a:pt x="3184769" y="2176585"/>
                  </a:lnTo>
                  <a:lnTo>
                    <a:pt x="3122246" y="2176585"/>
                  </a:lnTo>
                  <a:lnTo>
                    <a:pt x="3122246" y="2149231"/>
                  </a:lnTo>
                  <a:lnTo>
                    <a:pt x="3036277" y="2149231"/>
                  </a:lnTo>
                  <a:lnTo>
                    <a:pt x="3036277" y="2133600"/>
                  </a:lnTo>
                  <a:lnTo>
                    <a:pt x="2969846" y="2133600"/>
                  </a:lnTo>
                  <a:lnTo>
                    <a:pt x="2969846" y="2106246"/>
                  </a:lnTo>
                  <a:lnTo>
                    <a:pt x="2899507" y="2106246"/>
                  </a:lnTo>
                  <a:lnTo>
                    <a:pt x="2899507" y="2090616"/>
                  </a:lnTo>
                  <a:lnTo>
                    <a:pt x="2872153" y="2090616"/>
                  </a:lnTo>
                  <a:lnTo>
                    <a:pt x="2872153" y="2067169"/>
                  </a:lnTo>
                  <a:lnTo>
                    <a:pt x="2766646" y="2067169"/>
                  </a:lnTo>
                  <a:lnTo>
                    <a:pt x="2766646" y="2016369"/>
                  </a:lnTo>
                  <a:lnTo>
                    <a:pt x="2751015" y="2016369"/>
                  </a:lnTo>
                  <a:lnTo>
                    <a:pt x="2751015" y="2004646"/>
                  </a:lnTo>
                  <a:lnTo>
                    <a:pt x="2668953" y="2004646"/>
                  </a:lnTo>
                  <a:lnTo>
                    <a:pt x="2668953" y="1989016"/>
                  </a:lnTo>
                  <a:lnTo>
                    <a:pt x="2555630" y="1989016"/>
                  </a:lnTo>
                  <a:lnTo>
                    <a:pt x="2555630" y="1977293"/>
                  </a:lnTo>
                  <a:lnTo>
                    <a:pt x="2512646" y="1977293"/>
                  </a:lnTo>
                  <a:lnTo>
                    <a:pt x="2512646" y="1942123"/>
                  </a:lnTo>
                  <a:lnTo>
                    <a:pt x="2414953" y="1942123"/>
                  </a:lnTo>
                  <a:lnTo>
                    <a:pt x="2414953" y="1926493"/>
                  </a:lnTo>
                  <a:lnTo>
                    <a:pt x="2282092" y="1926493"/>
                  </a:lnTo>
                  <a:lnTo>
                    <a:pt x="2282092" y="1910862"/>
                  </a:lnTo>
                  <a:lnTo>
                    <a:pt x="2266461" y="1910862"/>
                  </a:lnTo>
                  <a:lnTo>
                    <a:pt x="2266461" y="1887416"/>
                  </a:lnTo>
                  <a:lnTo>
                    <a:pt x="2254738" y="1887416"/>
                  </a:lnTo>
                  <a:lnTo>
                    <a:pt x="2254738" y="1848339"/>
                  </a:lnTo>
                  <a:lnTo>
                    <a:pt x="2231292" y="1848339"/>
                  </a:lnTo>
                  <a:lnTo>
                    <a:pt x="2231292" y="1820985"/>
                  </a:lnTo>
                  <a:lnTo>
                    <a:pt x="2219569" y="1820985"/>
                  </a:lnTo>
                  <a:lnTo>
                    <a:pt x="2219569" y="1793631"/>
                  </a:lnTo>
                  <a:lnTo>
                    <a:pt x="2168769" y="1793631"/>
                  </a:lnTo>
                  <a:lnTo>
                    <a:pt x="2168769" y="1750646"/>
                  </a:lnTo>
                  <a:lnTo>
                    <a:pt x="2133600" y="1750646"/>
                  </a:lnTo>
                  <a:lnTo>
                    <a:pt x="2133600" y="1719385"/>
                  </a:lnTo>
                  <a:lnTo>
                    <a:pt x="2114061" y="1719385"/>
                  </a:lnTo>
                  <a:lnTo>
                    <a:pt x="2114061" y="1703754"/>
                  </a:lnTo>
                  <a:lnTo>
                    <a:pt x="2055446" y="1703754"/>
                  </a:lnTo>
                  <a:lnTo>
                    <a:pt x="2055446" y="1680308"/>
                  </a:lnTo>
                  <a:lnTo>
                    <a:pt x="2008553" y="1680308"/>
                  </a:lnTo>
                  <a:lnTo>
                    <a:pt x="2008553" y="1656862"/>
                  </a:lnTo>
                  <a:lnTo>
                    <a:pt x="1989015" y="1656862"/>
                  </a:lnTo>
                  <a:lnTo>
                    <a:pt x="1989015" y="1629508"/>
                  </a:lnTo>
                  <a:lnTo>
                    <a:pt x="1973384" y="1629508"/>
                  </a:lnTo>
                  <a:lnTo>
                    <a:pt x="1973384" y="1594339"/>
                  </a:lnTo>
                  <a:lnTo>
                    <a:pt x="1938215" y="1594339"/>
                  </a:lnTo>
                  <a:lnTo>
                    <a:pt x="1938215" y="1574800"/>
                  </a:lnTo>
                  <a:lnTo>
                    <a:pt x="1860061" y="1574800"/>
                  </a:lnTo>
                  <a:lnTo>
                    <a:pt x="1860061" y="1520093"/>
                  </a:lnTo>
                  <a:lnTo>
                    <a:pt x="1789723" y="1520093"/>
                  </a:lnTo>
                  <a:lnTo>
                    <a:pt x="1789723" y="1496646"/>
                  </a:lnTo>
                  <a:lnTo>
                    <a:pt x="1774092" y="1496646"/>
                  </a:lnTo>
                  <a:lnTo>
                    <a:pt x="1774092" y="1461477"/>
                  </a:lnTo>
                  <a:lnTo>
                    <a:pt x="1746738" y="1461477"/>
                  </a:lnTo>
                  <a:lnTo>
                    <a:pt x="1746738" y="1402862"/>
                  </a:lnTo>
                  <a:lnTo>
                    <a:pt x="1707661" y="1402862"/>
                  </a:lnTo>
                  <a:lnTo>
                    <a:pt x="1707661" y="1375508"/>
                  </a:lnTo>
                  <a:lnTo>
                    <a:pt x="1680307" y="1375508"/>
                  </a:lnTo>
                  <a:lnTo>
                    <a:pt x="1680307" y="1355969"/>
                  </a:lnTo>
                  <a:lnTo>
                    <a:pt x="1652953" y="1355969"/>
                  </a:lnTo>
                  <a:lnTo>
                    <a:pt x="1652953" y="1332523"/>
                  </a:lnTo>
                  <a:lnTo>
                    <a:pt x="1633415" y="1332523"/>
                  </a:lnTo>
                  <a:lnTo>
                    <a:pt x="1633415" y="1312985"/>
                  </a:lnTo>
                  <a:lnTo>
                    <a:pt x="1609969" y="1312985"/>
                  </a:lnTo>
                  <a:lnTo>
                    <a:pt x="1609969" y="1293446"/>
                  </a:lnTo>
                  <a:lnTo>
                    <a:pt x="1594338" y="1293446"/>
                  </a:lnTo>
                  <a:lnTo>
                    <a:pt x="1594338" y="1273908"/>
                  </a:lnTo>
                  <a:lnTo>
                    <a:pt x="1531815" y="1273908"/>
                  </a:lnTo>
                  <a:lnTo>
                    <a:pt x="1531815" y="1250462"/>
                  </a:lnTo>
                  <a:lnTo>
                    <a:pt x="1465384" y="1250462"/>
                  </a:lnTo>
                  <a:lnTo>
                    <a:pt x="1465384" y="1234831"/>
                  </a:lnTo>
                  <a:lnTo>
                    <a:pt x="1391138" y="1234831"/>
                  </a:lnTo>
                  <a:lnTo>
                    <a:pt x="1391138" y="1219200"/>
                  </a:lnTo>
                  <a:lnTo>
                    <a:pt x="1344246" y="1219200"/>
                  </a:lnTo>
                  <a:lnTo>
                    <a:pt x="1344246" y="1191846"/>
                  </a:lnTo>
                  <a:lnTo>
                    <a:pt x="1250461" y="1191846"/>
                  </a:lnTo>
                  <a:lnTo>
                    <a:pt x="1250461" y="1160585"/>
                  </a:lnTo>
                  <a:lnTo>
                    <a:pt x="1230923" y="1160585"/>
                  </a:lnTo>
                  <a:lnTo>
                    <a:pt x="1230923" y="1129323"/>
                  </a:lnTo>
                  <a:lnTo>
                    <a:pt x="1211384" y="1129323"/>
                  </a:lnTo>
                  <a:lnTo>
                    <a:pt x="1211384" y="1082431"/>
                  </a:lnTo>
                  <a:lnTo>
                    <a:pt x="1187938" y="1082431"/>
                  </a:lnTo>
                  <a:lnTo>
                    <a:pt x="1187938" y="1062893"/>
                  </a:lnTo>
                  <a:lnTo>
                    <a:pt x="1160584" y="1062893"/>
                  </a:lnTo>
                  <a:lnTo>
                    <a:pt x="1160584" y="1031631"/>
                  </a:lnTo>
                  <a:lnTo>
                    <a:pt x="1141046" y="1031631"/>
                  </a:lnTo>
                  <a:lnTo>
                    <a:pt x="1121508" y="1012093"/>
                  </a:lnTo>
                  <a:lnTo>
                    <a:pt x="1082430" y="1012093"/>
                  </a:lnTo>
                  <a:lnTo>
                    <a:pt x="1082430" y="973016"/>
                  </a:lnTo>
                  <a:lnTo>
                    <a:pt x="996461" y="973016"/>
                  </a:lnTo>
                  <a:lnTo>
                    <a:pt x="996461" y="890954"/>
                  </a:lnTo>
                  <a:lnTo>
                    <a:pt x="953477" y="890954"/>
                  </a:lnTo>
                  <a:lnTo>
                    <a:pt x="953477" y="820616"/>
                  </a:lnTo>
                  <a:lnTo>
                    <a:pt x="910492" y="820616"/>
                  </a:lnTo>
                  <a:lnTo>
                    <a:pt x="863600" y="754185"/>
                  </a:lnTo>
                  <a:lnTo>
                    <a:pt x="863600" y="730739"/>
                  </a:lnTo>
                  <a:lnTo>
                    <a:pt x="836246" y="730739"/>
                  </a:lnTo>
                  <a:lnTo>
                    <a:pt x="836246" y="711200"/>
                  </a:lnTo>
                  <a:lnTo>
                    <a:pt x="804984" y="711200"/>
                  </a:lnTo>
                  <a:lnTo>
                    <a:pt x="804984" y="687754"/>
                  </a:lnTo>
                  <a:lnTo>
                    <a:pt x="765907" y="687754"/>
                  </a:lnTo>
                  <a:lnTo>
                    <a:pt x="765907" y="656493"/>
                  </a:lnTo>
                  <a:lnTo>
                    <a:pt x="746369" y="656493"/>
                  </a:lnTo>
                  <a:lnTo>
                    <a:pt x="746369" y="562708"/>
                  </a:lnTo>
                  <a:lnTo>
                    <a:pt x="703384" y="562708"/>
                  </a:lnTo>
                  <a:lnTo>
                    <a:pt x="703384" y="543169"/>
                  </a:lnTo>
                  <a:lnTo>
                    <a:pt x="683846" y="543169"/>
                  </a:lnTo>
                  <a:lnTo>
                    <a:pt x="683846" y="492369"/>
                  </a:lnTo>
                  <a:lnTo>
                    <a:pt x="543169" y="492369"/>
                  </a:lnTo>
                  <a:lnTo>
                    <a:pt x="543169" y="468923"/>
                  </a:lnTo>
                  <a:lnTo>
                    <a:pt x="523630" y="468923"/>
                  </a:lnTo>
                  <a:lnTo>
                    <a:pt x="523630" y="441569"/>
                  </a:lnTo>
                  <a:lnTo>
                    <a:pt x="496277" y="441569"/>
                  </a:lnTo>
                  <a:lnTo>
                    <a:pt x="496277" y="379046"/>
                  </a:lnTo>
                  <a:lnTo>
                    <a:pt x="406400" y="379046"/>
                  </a:lnTo>
                  <a:lnTo>
                    <a:pt x="406400" y="355600"/>
                  </a:lnTo>
                  <a:lnTo>
                    <a:pt x="308707" y="355600"/>
                  </a:lnTo>
                  <a:lnTo>
                    <a:pt x="308707" y="332154"/>
                  </a:lnTo>
                  <a:lnTo>
                    <a:pt x="277446" y="332154"/>
                  </a:lnTo>
                  <a:lnTo>
                    <a:pt x="277446" y="304800"/>
                  </a:lnTo>
                  <a:lnTo>
                    <a:pt x="257907" y="304800"/>
                  </a:lnTo>
                  <a:lnTo>
                    <a:pt x="257907" y="242277"/>
                  </a:lnTo>
                  <a:lnTo>
                    <a:pt x="234461" y="242277"/>
                  </a:lnTo>
                  <a:lnTo>
                    <a:pt x="234461" y="214923"/>
                  </a:lnTo>
                  <a:lnTo>
                    <a:pt x="191477" y="214923"/>
                  </a:lnTo>
                  <a:lnTo>
                    <a:pt x="191477" y="187569"/>
                  </a:lnTo>
                  <a:lnTo>
                    <a:pt x="164123" y="187569"/>
                  </a:lnTo>
                  <a:lnTo>
                    <a:pt x="164123" y="164123"/>
                  </a:lnTo>
                  <a:lnTo>
                    <a:pt x="101600" y="164123"/>
                  </a:lnTo>
                  <a:lnTo>
                    <a:pt x="101600" y="140677"/>
                  </a:lnTo>
                  <a:lnTo>
                    <a:pt x="27353" y="140677"/>
                  </a:lnTo>
                  <a:lnTo>
                    <a:pt x="27353" y="105508"/>
                  </a:lnTo>
                  <a:lnTo>
                    <a:pt x="0" y="105508"/>
                  </a:lnTo>
                  <a:lnTo>
                    <a:pt x="0" y="0"/>
                  </a:lnTo>
                </a:path>
              </a:pathLst>
            </a:custGeom>
            <a:noFill/>
            <a:ln w="28575">
              <a:solidFill>
                <a:schemeClr val="accent4"/>
              </a:solidFill>
              <a:miter lim="800000"/>
              <a:headEnd/>
              <a:tailEnd/>
            </a:ln>
          </p:spPr>
          <p:txBody>
            <a:bodyPr rtlCol="0" anchor="ctr"/>
            <a:lstStyle/>
            <a:p>
              <a:pPr algn="ctr"/>
              <a:endParaRPr lang="en-US" dirty="0"/>
            </a:p>
          </p:txBody>
        </p:sp>
        <p:sp>
          <p:nvSpPr>
            <p:cNvPr id="64" name="Rectangle 63">
              <a:extLst>
                <a:ext uri="{FF2B5EF4-FFF2-40B4-BE49-F238E27FC236}">
                  <a16:creationId xmlns:a16="http://schemas.microsoft.com/office/drawing/2014/main" id="{C7575761-52EE-0F1D-84A9-803ED18B5F9A}"/>
                </a:ext>
              </a:extLst>
            </p:cNvPr>
            <p:cNvSpPr/>
            <p:nvPr/>
          </p:nvSpPr>
          <p:spPr bwMode="auto">
            <a:xfrm>
              <a:off x="4131469" y="2867025"/>
              <a:ext cx="92869" cy="57151"/>
            </a:xfrm>
            <a:prstGeom prst="rect">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68" name="Straight Connector 67">
              <a:extLst>
                <a:ext uri="{FF2B5EF4-FFF2-40B4-BE49-F238E27FC236}">
                  <a16:creationId xmlns:a16="http://schemas.microsoft.com/office/drawing/2014/main" id="{81D52F40-B68A-015F-808E-9B8C29D7F507}"/>
                </a:ext>
              </a:extLst>
            </p:cNvPr>
            <p:cNvCxnSpPr/>
            <p:nvPr/>
          </p:nvCxnSpPr>
          <p:spPr bwMode="auto">
            <a:xfrm>
              <a:off x="4190999" y="2881313"/>
              <a:ext cx="0" cy="69056"/>
            </a:xfrm>
            <a:prstGeom prst="line">
              <a:avLst/>
            </a:prstGeom>
            <a:noFill/>
            <a:ln w="28575" cap="flat" cmpd="sng" algn="ctr">
              <a:solidFill>
                <a:schemeClr val="accent4"/>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EE051E02-3AA7-85D7-B281-5F8B8B35B125}"/>
                </a:ext>
              </a:extLst>
            </p:cNvPr>
            <p:cNvCxnSpPr>
              <a:cxnSpLocks/>
            </p:cNvCxnSpPr>
            <p:nvPr/>
          </p:nvCxnSpPr>
          <p:spPr bwMode="auto">
            <a:xfrm>
              <a:off x="4157662" y="2843213"/>
              <a:ext cx="0" cy="45243"/>
            </a:xfrm>
            <a:prstGeom prst="line">
              <a:avLst/>
            </a:prstGeom>
            <a:noFill/>
            <a:ln w="28575" cap="flat" cmpd="sng" algn="ctr">
              <a:solidFill>
                <a:schemeClr val="accent4"/>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B61CBD10-DC1D-487F-CEFF-E5D97766BE55}"/>
                </a:ext>
              </a:extLst>
            </p:cNvPr>
            <p:cNvCxnSpPr>
              <a:cxnSpLocks/>
            </p:cNvCxnSpPr>
            <p:nvPr/>
          </p:nvCxnSpPr>
          <p:spPr bwMode="auto">
            <a:xfrm>
              <a:off x="4143375" y="2883694"/>
              <a:ext cx="61913" cy="0"/>
            </a:xfrm>
            <a:prstGeom prst="line">
              <a:avLst/>
            </a:prstGeom>
            <a:noFill/>
            <a:ln w="28575" cap="flat" cmpd="sng" algn="ctr">
              <a:solidFill>
                <a:schemeClr val="accent4"/>
              </a:solidFill>
              <a:prstDash val="solid"/>
              <a:round/>
              <a:headEnd type="none" w="med" len="med"/>
              <a:tailEnd type="none" w="med" len="med"/>
            </a:ln>
            <a:effectLst/>
          </p:spPr>
        </p:cxnSp>
      </p:grpSp>
      <p:sp>
        <p:nvSpPr>
          <p:cNvPr id="2" name="Title 1">
            <a:extLst>
              <a:ext uri="{FF2B5EF4-FFF2-40B4-BE49-F238E27FC236}">
                <a16:creationId xmlns:a16="http://schemas.microsoft.com/office/drawing/2014/main" id="{A217A556-F48B-0CFD-7A43-7DA828AF8E9C}"/>
              </a:ext>
            </a:extLst>
          </p:cNvPr>
          <p:cNvSpPr>
            <a:spLocks noGrp="1"/>
          </p:cNvSpPr>
          <p:nvPr>
            <p:ph type="title"/>
          </p:nvPr>
        </p:nvSpPr>
        <p:spPr/>
        <p:txBody>
          <a:bodyPr/>
          <a:lstStyle/>
          <a:p>
            <a:r>
              <a:rPr lang="en-US" altLang="en-US" dirty="0"/>
              <a:t>BEACON CRC: QoL Maintenance (EORTC QLQ-C30)</a:t>
            </a:r>
            <a:endParaRPr lang="en-US" dirty="0"/>
          </a:p>
        </p:txBody>
      </p:sp>
      <p:sp>
        <p:nvSpPr>
          <p:cNvPr id="7" name="Text Box 15">
            <a:extLst>
              <a:ext uri="{FF2B5EF4-FFF2-40B4-BE49-F238E27FC236}">
                <a16:creationId xmlns:a16="http://schemas.microsoft.com/office/drawing/2014/main" id="{28641798-31E1-04D7-8FD2-339822B1E807}"/>
              </a:ext>
            </a:extLst>
          </p:cNvPr>
          <p:cNvSpPr txBox="1">
            <a:spLocks noChangeArrowheads="1"/>
          </p:cNvSpPr>
          <p:nvPr/>
        </p:nvSpPr>
        <p:spPr bwMode="auto">
          <a:xfrm>
            <a:off x="450608" y="6407298"/>
            <a:ext cx="785336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Kopetz. ESMO Open. 2022;7:100477.</a:t>
            </a:r>
            <a:endParaRPr kumimoji="0" lang="en-US" altLang="en-US" sz="1200" b="0" i="0" u="none" strike="noStrike" kern="1200" cap="none" spc="-11"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4D080447-85F4-3C71-AFBF-51703934773C}"/>
              </a:ext>
            </a:extLst>
          </p:cNvPr>
          <p:cNvSpPr txBox="1"/>
          <p:nvPr/>
        </p:nvSpPr>
        <p:spPr bwMode="auto">
          <a:xfrm>
            <a:off x="3365090" y="1339619"/>
            <a:ext cx="61009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2000" b="1" i="0" dirty="0">
                <a:solidFill>
                  <a:srgbClr val="2E2E2E"/>
                </a:solidFill>
                <a:effectLst/>
                <a:latin typeface="+mj-lt"/>
              </a:rPr>
              <a:t>Median time to definitive deterioration</a:t>
            </a:r>
            <a:endParaRPr lang="en-US" sz="2000" dirty="0">
              <a:latin typeface="+mj-lt"/>
            </a:endParaRPr>
          </a:p>
        </p:txBody>
      </p:sp>
      <p:sp>
        <p:nvSpPr>
          <p:cNvPr id="9" name="TextBox 8">
            <a:extLst>
              <a:ext uri="{FF2B5EF4-FFF2-40B4-BE49-F238E27FC236}">
                <a16:creationId xmlns:a16="http://schemas.microsoft.com/office/drawing/2014/main" id="{22643DB3-ADD5-9061-1C81-02D83BC971B2}"/>
              </a:ext>
            </a:extLst>
          </p:cNvPr>
          <p:cNvSpPr txBox="1"/>
          <p:nvPr/>
        </p:nvSpPr>
        <p:spPr bwMode="auto">
          <a:xfrm>
            <a:off x="5445468" y="2096246"/>
            <a:ext cx="3906843" cy="923330"/>
          </a:xfrm>
          <a:prstGeom prst="rect">
            <a:avLst/>
          </a:prstGeom>
          <a:solidFill>
            <a:schemeClr val="tx1"/>
          </a:solidFill>
          <a:ln>
            <a:noFill/>
          </a:ln>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schemeClr val="bg1"/>
                </a:solidFill>
                <a:effectLst/>
                <a:uLnTx/>
                <a:uFillTx/>
                <a:latin typeface="Calibri" panose="020F0502020204030204" pitchFamily="34" charset="0"/>
                <a:cs typeface="Arial" charset="0"/>
              </a:rPr>
              <a:t>Binimetinib + encorafenib </a:t>
            </a:r>
            <a:r>
              <a:rPr lang="en-US" dirty="0">
                <a:solidFill>
                  <a:schemeClr val="bg1"/>
                </a:solidFill>
                <a:latin typeface="Calibri" panose="020F0502020204030204" pitchFamily="34" charset="0"/>
                <a:cs typeface="Arial" charset="0"/>
              </a:rPr>
              <a:t>+ </a:t>
            </a:r>
            <a:r>
              <a:rPr kumimoji="0" lang="en-US" sz="1800" i="0" u="none" strike="noStrike" kern="1200" cap="none" spc="0" normalizeH="0" baseline="0" noProof="0" dirty="0">
                <a:ln>
                  <a:noFill/>
                </a:ln>
                <a:solidFill>
                  <a:schemeClr val="bg1"/>
                </a:solidFill>
                <a:effectLst/>
                <a:uLnTx/>
                <a:uFillTx/>
                <a:latin typeface="Calibri" panose="020F0502020204030204" pitchFamily="34" charset="0"/>
                <a:cs typeface="Arial" charset="0"/>
              </a:rPr>
              <a:t>cetuximab </a:t>
            </a:r>
          </a:p>
          <a:p>
            <a:pPr eaLnBrk="0" fontAlgn="base" hangingPunct="0">
              <a:spcBef>
                <a:spcPct val="0"/>
              </a:spcBef>
              <a:spcAft>
                <a:spcPct val="0"/>
              </a:spcAft>
              <a:defRPr/>
            </a:pPr>
            <a:r>
              <a:rPr lang="en-US" dirty="0">
                <a:solidFill>
                  <a:schemeClr val="bg1"/>
                </a:solidFill>
                <a:latin typeface="Calibri" panose="020F0502020204030204" pitchFamily="34" charset="0"/>
                <a:cs typeface="Arial" charset="0"/>
              </a:rPr>
              <a:t>Encorafenib + cetuximab</a:t>
            </a:r>
            <a:endParaRPr lang="en-US" dirty="0">
              <a:solidFill>
                <a:schemeClr val="bg1"/>
              </a:solidFill>
            </a:endParaRPr>
          </a:p>
          <a:p>
            <a:pPr eaLnBrk="0" fontAlgn="base" hangingPunct="0">
              <a:spcBef>
                <a:spcPct val="0"/>
              </a:spcBef>
              <a:spcAft>
                <a:spcPct val="0"/>
              </a:spcAft>
              <a:defRPr/>
            </a:pPr>
            <a:r>
              <a:rPr lang="en-US" dirty="0">
                <a:solidFill>
                  <a:schemeClr val="bg1"/>
                </a:solidFill>
                <a:latin typeface="Calibri" panose="020F0502020204030204" pitchFamily="34" charset="0"/>
                <a:cs typeface="Arial" charset="0"/>
              </a:rPr>
              <a:t>FOLFIRI or irinotecan + cetuximab</a:t>
            </a:r>
            <a:endParaRPr lang="en-US" dirty="0">
              <a:solidFill>
                <a:schemeClr val="bg1"/>
              </a:solidFill>
            </a:endParaRPr>
          </a:p>
        </p:txBody>
      </p:sp>
      <p:sp>
        <p:nvSpPr>
          <p:cNvPr id="12" name="TextBox 11">
            <a:extLst>
              <a:ext uri="{FF2B5EF4-FFF2-40B4-BE49-F238E27FC236}">
                <a16:creationId xmlns:a16="http://schemas.microsoft.com/office/drawing/2014/main" id="{D6CD7349-843F-E8D2-A65E-7CCDC8C0CDDA}"/>
              </a:ext>
            </a:extLst>
          </p:cNvPr>
          <p:cNvSpPr txBox="1"/>
          <p:nvPr/>
        </p:nvSpPr>
        <p:spPr bwMode="auto">
          <a:xfrm>
            <a:off x="9352311" y="2096246"/>
            <a:ext cx="914400" cy="923330"/>
          </a:xfrm>
          <a:prstGeom prst="rect">
            <a:avLst/>
          </a:prstGeom>
          <a:solidFill>
            <a:schemeClr val="tx1"/>
          </a:solid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schemeClr val="bg1"/>
                </a:solidFill>
                <a:effectLst/>
                <a:uLnTx/>
                <a:uFillTx/>
                <a:latin typeface="Calibri" panose="020F0502020204030204" pitchFamily="34" charset="0"/>
                <a:cs typeface="Arial" charset="0"/>
              </a:rPr>
              <a:t>5.55</a:t>
            </a:r>
          </a:p>
          <a:p>
            <a:pPr lvl="0" algn="ctr" eaLnBrk="0" fontAlgn="base" hangingPunct="0">
              <a:spcBef>
                <a:spcPct val="0"/>
              </a:spcBef>
              <a:spcAft>
                <a:spcPct val="0"/>
              </a:spcAft>
              <a:defRPr/>
            </a:pPr>
            <a:r>
              <a:rPr lang="en-US" dirty="0">
                <a:solidFill>
                  <a:schemeClr val="bg1"/>
                </a:solidFill>
                <a:latin typeface="Calibri" panose="020F0502020204030204" pitchFamily="34" charset="0"/>
                <a:cs typeface="Arial" charset="0"/>
              </a:rPr>
              <a:t>6.24</a:t>
            </a:r>
          </a:p>
          <a:p>
            <a:pPr lvl="0" algn="ctr" eaLnBrk="0" fontAlgn="base" hangingPunct="0">
              <a:spcBef>
                <a:spcPct val="0"/>
              </a:spcBef>
              <a:spcAft>
                <a:spcPct val="0"/>
              </a:spcAft>
              <a:defRPr/>
            </a:pPr>
            <a:r>
              <a:rPr lang="en-US" dirty="0">
                <a:solidFill>
                  <a:schemeClr val="bg1"/>
                </a:solidFill>
                <a:latin typeface="Calibri" panose="020F0502020204030204" pitchFamily="34" charset="0"/>
                <a:cs typeface="Arial" charset="0"/>
              </a:rPr>
              <a:t>2.83</a:t>
            </a:r>
            <a:endParaRPr lang="en-US" dirty="0">
              <a:solidFill>
                <a:schemeClr val="bg1"/>
              </a:solidFill>
            </a:endParaRPr>
          </a:p>
        </p:txBody>
      </p:sp>
      <p:sp>
        <p:nvSpPr>
          <p:cNvPr id="15" name="TextBox 14">
            <a:extLst>
              <a:ext uri="{FF2B5EF4-FFF2-40B4-BE49-F238E27FC236}">
                <a16:creationId xmlns:a16="http://schemas.microsoft.com/office/drawing/2014/main" id="{7E849242-9D65-5026-0B1D-E690A8BD2735}"/>
              </a:ext>
            </a:extLst>
          </p:cNvPr>
          <p:cNvSpPr txBox="1"/>
          <p:nvPr/>
        </p:nvSpPr>
        <p:spPr bwMode="auto">
          <a:xfrm>
            <a:off x="9047510" y="1805009"/>
            <a:ext cx="1471402" cy="369332"/>
          </a:xfrm>
          <a:prstGeom prst="rect">
            <a:avLst/>
          </a:prstGeom>
          <a:solidFill>
            <a:schemeClr val="tx1"/>
          </a:solid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i="0" u="sng" strike="noStrike" kern="1200" cap="none" spc="0" normalizeH="0" baseline="0" noProof="0" dirty="0">
                <a:ln>
                  <a:noFill/>
                </a:ln>
                <a:solidFill>
                  <a:schemeClr val="bg1"/>
                </a:solidFill>
                <a:effectLst/>
                <a:uLnTx/>
                <a:uFillTx/>
                <a:latin typeface="Calibri" panose="020F0502020204030204" pitchFamily="34" charset="0"/>
                <a:cs typeface="Arial" charset="0"/>
              </a:rPr>
              <a:t>Median, </a:t>
            </a:r>
            <a:r>
              <a:rPr lang="en-US" u="sng" dirty="0">
                <a:solidFill>
                  <a:schemeClr val="bg1"/>
                </a:solidFill>
                <a:latin typeface="Calibri" panose="020F0502020204030204" pitchFamily="34" charset="0"/>
                <a:cs typeface="Arial" charset="0"/>
              </a:rPr>
              <a:t>M</a:t>
            </a:r>
            <a:r>
              <a:rPr kumimoji="0" lang="en-US" sz="1800" i="0" u="sng" strike="noStrike" kern="1200" cap="none" spc="0" normalizeH="0" baseline="0" noProof="0" dirty="0">
                <a:ln>
                  <a:noFill/>
                </a:ln>
                <a:solidFill>
                  <a:schemeClr val="bg1"/>
                </a:solidFill>
                <a:effectLst/>
                <a:uLnTx/>
                <a:uFillTx/>
                <a:latin typeface="Calibri" panose="020F0502020204030204" pitchFamily="34" charset="0"/>
                <a:cs typeface="Arial" charset="0"/>
              </a:rPr>
              <a:t>o</a:t>
            </a:r>
            <a:endParaRPr lang="en-US" u="sng" dirty="0">
              <a:solidFill>
                <a:schemeClr val="bg1"/>
              </a:solidFill>
            </a:endParaRPr>
          </a:p>
        </p:txBody>
      </p:sp>
      <p:sp>
        <p:nvSpPr>
          <p:cNvPr id="16" name="TextBox 15">
            <a:extLst>
              <a:ext uri="{FF2B5EF4-FFF2-40B4-BE49-F238E27FC236}">
                <a16:creationId xmlns:a16="http://schemas.microsoft.com/office/drawing/2014/main" id="{33C06512-0AAC-1E3A-4041-A45548CB71E4}"/>
              </a:ext>
            </a:extLst>
          </p:cNvPr>
          <p:cNvSpPr txBox="1"/>
          <p:nvPr/>
        </p:nvSpPr>
        <p:spPr bwMode="auto">
          <a:xfrm>
            <a:off x="6180286" y="3046104"/>
            <a:ext cx="46702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schemeClr val="bg1"/>
                </a:solidFill>
                <a:effectLst/>
                <a:uLnTx/>
                <a:uFillTx/>
                <a:latin typeface="Calibri" panose="020F0502020204030204" pitchFamily="34" charset="0"/>
                <a:cs typeface="Arial" charset="0"/>
              </a:rPr>
              <a:t>HR (B+E+C vs control): 0.65 (95% CI: 0.52-0.80)</a:t>
            </a:r>
          </a:p>
          <a:p>
            <a:pPr algn="ctr" eaLnBrk="0" fontAlgn="base" hangingPunct="0">
              <a:spcBef>
                <a:spcPct val="0"/>
              </a:spcBef>
              <a:spcAft>
                <a:spcPct val="0"/>
              </a:spcAft>
              <a:defRPr/>
            </a:pPr>
            <a:r>
              <a:rPr lang="en-US" dirty="0">
                <a:solidFill>
                  <a:schemeClr val="bg1"/>
                </a:solidFill>
                <a:latin typeface="Calibri" panose="020F0502020204030204" pitchFamily="34" charset="0"/>
                <a:cs typeface="Arial" charset="0"/>
              </a:rPr>
              <a:t>HR (B+E+C vs E+C): 1.05 (95% CI: 0.85-1.31)</a:t>
            </a:r>
            <a:endParaRPr lang="en-US" dirty="0">
              <a:solidFill>
                <a:schemeClr val="bg1"/>
              </a:solidFill>
            </a:endParaRPr>
          </a:p>
          <a:p>
            <a:pPr algn="ctr" eaLnBrk="0" fontAlgn="base" hangingPunct="0">
              <a:spcBef>
                <a:spcPct val="0"/>
              </a:spcBef>
              <a:spcAft>
                <a:spcPct val="0"/>
              </a:spcAft>
              <a:defRPr/>
            </a:pPr>
            <a:r>
              <a:rPr lang="en-US" dirty="0">
                <a:solidFill>
                  <a:schemeClr val="bg1"/>
                </a:solidFill>
                <a:latin typeface="Calibri" panose="020F0502020204030204" pitchFamily="34" charset="0"/>
                <a:cs typeface="Arial" charset="0"/>
              </a:rPr>
              <a:t>HR (E+C vs control): 0.61 (95% CI: 0.49-0.75)</a:t>
            </a:r>
            <a:endParaRPr lang="en-US" dirty="0">
              <a:solidFill>
                <a:schemeClr val="bg1"/>
              </a:solidFill>
            </a:endParaRPr>
          </a:p>
        </p:txBody>
      </p:sp>
      <p:cxnSp>
        <p:nvCxnSpPr>
          <p:cNvPr id="20" name="Straight Connector 19">
            <a:extLst>
              <a:ext uri="{FF2B5EF4-FFF2-40B4-BE49-F238E27FC236}">
                <a16:creationId xmlns:a16="http://schemas.microsoft.com/office/drawing/2014/main" id="{569B8211-E3CC-1143-7142-CC5BCB4D627E}"/>
              </a:ext>
            </a:extLst>
          </p:cNvPr>
          <p:cNvCxnSpPr>
            <a:cxnSpLocks/>
          </p:cNvCxnSpPr>
          <p:nvPr/>
        </p:nvCxnSpPr>
        <p:spPr bwMode="auto">
          <a:xfrm>
            <a:off x="5262588" y="2292328"/>
            <a:ext cx="182880" cy="0"/>
          </a:xfrm>
          <a:prstGeom prst="line">
            <a:avLst/>
          </a:prstGeom>
          <a:noFill/>
          <a:ln w="28575" cap="flat" cmpd="sng" algn="ctr">
            <a:solidFill>
              <a:schemeClr val="accent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53E150B8-41AD-BF26-EA28-8FFB92665C6C}"/>
              </a:ext>
            </a:extLst>
          </p:cNvPr>
          <p:cNvCxnSpPr>
            <a:cxnSpLocks/>
          </p:cNvCxnSpPr>
          <p:nvPr/>
        </p:nvCxnSpPr>
        <p:spPr bwMode="auto">
          <a:xfrm>
            <a:off x="5262588" y="2557798"/>
            <a:ext cx="182880" cy="0"/>
          </a:xfrm>
          <a:prstGeom prst="line">
            <a:avLst/>
          </a:prstGeom>
          <a:noFill/>
          <a:ln w="28575" cap="flat" cmpd="sng" algn="ctr">
            <a:solidFill>
              <a:schemeClr val="accent4"/>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667D80B0-844C-3283-F4FB-A74D0B52E828}"/>
              </a:ext>
            </a:extLst>
          </p:cNvPr>
          <p:cNvCxnSpPr>
            <a:cxnSpLocks/>
          </p:cNvCxnSpPr>
          <p:nvPr/>
        </p:nvCxnSpPr>
        <p:spPr bwMode="auto">
          <a:xfrm>
            <a:off x="5262588" y="2823270"/>
            <a:ext cx="182880" cy="0"/>
          </a:xfrm>
          <a:prstGeom prst="line">
            <a:avLst/>
          </a:prstGeom>
          <a:noFill/>
          <a:ln w="28575" cap="flat" cmpd="sng" algn="ctr">
            <a:solidFill>
              <a:schemeClr val="accent3"/>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034A5F59-C6AE-7008-0330-8B96A4855667}"/>
              </a:ext>
            </a:extLst>
          </p:cNvPr>
          <p:cNvSpPr txBox="1"/>
          <p:nvPr/>
        </p:nvSpPr>
        <p:spPr bwMode="auto">
          <a:xfrm rot="16200000">
            <a:off x="1754842" y="3170177"/>
            <a:ext cx="1594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Probability (%)</a:t>
            </a:r>
          </a:p>
        </p:txBody>
      </p:sp>
      <p:sp>
        <p:nvSpPr>
          <p:cNvPr id="8" name="TextBox 7">
            <a:extLst>
              <a:ext uri="{FF2B5EF4-FFF2-40B4-BE49-F238E27FC236}">
                <a16:creationId xmlns:a16="http://schemas.microsoft.com/office/drawing/2014/main" id="{678DF780-F399-84C4-2EC6-F975F21A7CF4}"/>
              </a:ext>
            </a:extLst>
          </p:cNvPr>
          <p:cNvSpPr txBox="1"/>
          <p:nvPr/>
        </p:nvSpPr>
        <p:spPr bwMode="auto">
          <a:xfrm>
            <a:off x="6034239" y="5053802"/>
            <a:ext cx="510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a:t>
            </a:r>
          </a:p>
        </p:txBody>
      </p:sp>
      <p:grpSp>
        <p:nvGrpSpPr>
          <p:cNvPr id="24" name="Group 23">
            <a:extLst>
              <a:ext uri="{FF2B5EF4-FFF2-40B4-BE49-F238E27FC236}">
                <a16:creationId xmlns:a16="http://schemas.microsoft.com/office/drawing/2014/main" id="{F2F0F374-6966-B320-5299-BF2E66DC1B10}"/>
              </a:ext>
            </a:extLst>
          </p:cNvPr>
          <p:cNvGrpSpPr/>
          <p:nvPr/>
        </p:nvGrpSpPr>
        <p:grpSpPr>
          <a:xfrm>
            <a:off x="3185414" y="2114549"/>
            <a:ext cx="101430" cy="2714165"/>
            <a:chOff x="2930236" y="2114549"/>
            <a:chExt cx="361203" cy="2714165"/>
          </a:xfrm>
        </p:grpSpPr>
        <p:cxnSp>
          <p:nvCxnSpPr>
            <p:cNvPr id="13" name="Straight Connector 12">
              <a:extLst>
                <a:ext uri="{FF2B5EF4-FFF2-40B4-BE49-F238E27FC236}">
                  <a16:creationId xmlns:a16="http://schemas.microsoft.com/office/drawing/2014/main" id="{A8E23373-0D05-1669-8862-2E1D2FDFB955}"/>
                </a:ext>
              </a:extLst>
            </p:cNvPr>
            <p:cNvCxnSpPr/>
            <p:nvPr/>
          </p:nvCxnSpPr>
          <p:spPr bwMode="auto">
            <a:xfrm>
              <a:off x="2930236" y="2114549"/>
              <a:ext cx="361203" cy="0"/>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67387C76-A85D-E5F6-C8A4-8F43C2F81557}"/>
                </a:ext>
              </a:extLst>
            </p:cNvPr>
            <p:cNvCxnSpPr/>
            <p:nvPr/>
          </p:nvCxnSpPr>
          <p:spPr bwMode="auto">
            <a:xfrm>
              <a:off x="2930236" y="2657382"/>
              <a:ext cx="361203"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88560A19-44A8-6334-8DBC-F10262EB1472}"/>
                </a:ext>
              </a:extLst>
            </p:cNvPr>
            <p:cNvCxnSpPr/>
            <p:nvPr/>
          </p:nvCxnSpPr>
          <p:spPr bwMode="auto">
            <a:xfrm>
              <a:off x="2930236" y="3200215"/>
              <a:ext cx="361203"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2ED99CBB-8E1D-3E07-A2F6-14B8F59A4BE6}"/>
                </a:ext>
              </a:extLst>
            </p:cNvPr>
            <p:cNvCxnSpPr/>
            <p:nvPr/>
          </p:nvCxnSpPr>
          <p:spPr bwMode="auto">
            <a:xfrm>
              <a:off x="2930236" y="3743048"/>
              <a:ext cx="361203"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F7CAA608-CC29-EE51-37D0-F0002D420082}"/>
                </a:ext>
              </a:extLst>
            </p:cNvPr>
            <p:cNvCxnSpPr/>
            <p:nvPr/>
          </p:nvCxnSpPr>
          <p:spPr bwMode="auto">
            <a:xfrm>
              <a:off x="2930236" y="4285881"/>
              <a:ext cx="361203"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E56B23C3-EFFA-51C1-573A-A2D180DFC5A5}"/>
                </a:ext>
              </a:extLst>
            </p:cNvPr>
            <p:cNvCxnSpPr/>
            <p:nvPr/>
          </p:nvCxnSpPr>
          <p:spPr bwMode="auto">
            <a:xfrm>
              <a:off x="2930236" y="4828714"/>
              <a:ext cx="361203" cy="0"/>
            </a:xfrm>
            <a:prstGeom prst="line">
              <a:avLst/>
            </a:prstGeom>
            <a:noFill/>
            <a:ln w="28575" cap="flat" cmpd="sng" algn="ctr">
              <a:solidFill>
                <a:schemeClr val="bg1"/>
              </a:solidFill>
              <a:prstDash val="solid"/>
              <a:round/>
              <a:headEnd type="none" w="med" len="med"/>
              <a:tailEnd type="none" w="med" len="med"/>
            </a:ln>
            <a:effectLst/>
          </p:spPr>
        </p:cxnSp>
      </p:grpSp>
      <p:grpSp>
        <p:nvGrpSpPr>
          <p:cNvPr id="40" name="Group 39">
            <a:extLst>
              <a:ext uri="{FF2B5EF4-FFF2-40B4-BE49-F238E27FC236}">
                <a16:creationId xmlns:a16="http://schemas.microsoft.com/office/drawing/2014/main" id="{6AC3C643-D176-D478-4A38-1472DAAF45AB}"/>
              </a:ext>
            </a:extLst>
          </p:cNvPr>
          <p:cNvGrpSpPr/>
          <p:nvPr/>
        </p:nvGrpSpPr>
        <p:grpSpPr>
          <a:xfrm>
            <a:off x="3278332" y="4816186"/>
            <a:ext cx="5946409" cy="93519"/>
            <a:chOff x="3278332" y="4816186"/>
            <a:chExt cx="5946409" cy="237616"/>
          </a:xfrm>
        </p:grpSpPr>
        <p:cxnSp>
          <p:nvCxnSpPr>
            <p:cNvPr id="26" name="Straight Connector 25">
              <a:extLst>
                <a:ext uri="{FF2B5EF4-FFF2-40B4-BE49-F238E27FC236}">
                  <a16:creationId xmlns:a16="http://schemas.microsoft.com/office/drawing/2014/main" id="{27C7E92D-9E0C-30D9-66F6-FF416030B9B2}"/>
                </a:ext>
              </a:extLst>
            </p:cNvPr>
            <p:cNvCxnSpPr>
              <a:cxnSpLocks/>
            </p:cNvCxnSpPr>
            <p:nvPr/>
          </p:nvCxnSpPr>
          <p:spPr bwMode="auto">
            <a:xfrm>
              <a:off x="3278332" y="4836968"/>
              <a:ext cx="0" cy="216834"/>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9AD0B317-44C9-5CBE-2254-DCE0F81D6D5E}"/>
                </a:ext>
              </a:extLst>
            </p:cNvPr>
            <p:cNvCxnSpPr>
              <a:cxnSpLocks/>
            </p:cNvCxnSpPr>
            <p:nvPr/>
          </p:nvCxnSpPr>
          <p:spPr bwMode="auto">
            <a:xfrm>
              <a:off x="3818915" y="4836968"/>
              <a:ext cx="0" cy="216834"/>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C97D32E7-AB52-60F3-E3FD-4AC715ECAB2D}"/>
                </a:ext>
              </a:extLst>
            </p:cNvPr>
            <p:cNvCxnSpPr>
              <a:cxnSpLocks/>
            </p:cNvCxnSpPr>
            <p:nvPr/>
          </p:nvCxnSpPr>
          <p:spPr bwMode="auto">
            <a:xfrm>
              <a:off x="4359498" y="4836968"/>
              <a:ext cx="0" cy="216834"/>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5B032F70-579C-A725-697F-C1FA6ABD2F33}"/>
                </a:ext>
              </a:extLst>
            </p:cNvPr>
            <p:cNvCxnSpPr>
              <a:cxnSpLocks/>
            </p:cNvCxnSpPr>
            <p:nvPr/>
          </p:nvCxnSpPr>
          <p:spPr bwMode="auto">
            <a:xfrm>
              <a:off x="4900081" y="4836968"/>
              <a:ext cx="0" cy="216834"/>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0D57A7A4-934C-C530-E3DB-45140BEA7D46}"/>
                </a:ext>
              </a:extLst>
            </p:cNvPr>
            <p:cNvCxnSpPr>
              <a:cxnSpLocks/>
            </p:cNvCxnSpPr>
            <p:nvPr/>
          </p:nvCxnSpPr>
          <p:spPr bwMode="auto">
            <a:xfrm>
              <a:off x="5440664" y="4836968"/>
              <a:ext cx="0" cy="216834"/>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DBC82737-BA2D-487F-3B00-936542953879}"/>
                </a:ext>
              </a:extLst>
            </p:cNvPr>
            <p:cNvCxnSpPr>
              <a:cxnSpLocks/>
            </p:cNvCxnSpPr>
            <p:nvPr/>
          </p:nvCxnSpPr>
          <p:spPr bwMode="auto">
            <a:xfrm>
              <a:off x="5981247" y="4836968"/>
              <a:ext cx="0" cy="216834"/>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F8E32F41-7D7A-8D71-1674-79FD050263E5}"/>
                </a:ext>
              </a:extLst>
            </p:cNvPr>
            <p:cNvCxnSpPr>
              <a:cxnSpLocks/>
            </p:cNvCxnSpPr>
            <p:nvPr/>
          </p:nvCxnSpPr>
          <p:spPr bwMode="auto">
            <a:xfrm>
              <a:off x="6521830" y="4836968"/>
              <a:ext cx="0" cy="216834"/>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641C515A-F702-5C38-B9FC-36699C85055C}"/>
                </a:ext>
              </a:extLst>
            </p:cNvPr>
            <p:cNvCxnSpPr>
              <a:cxnSpLocks/>
            </p:cNvCxnSpPr>
            <p:nvPr/>
          </p:nvCxnSpPr>
          <p:spPr bwMode="auto">
            <a:xfrm>
              <a:off x="7062413" y="4836968"/>
              <a:ext cx="0" cy="216834"/>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581F969F-00F9-8C31-40A0-2CBA503C9F9C}"/>
                </a:ext>
              </a:extLst>
            </p:cNvPr>
            <p:cNvCxnSpPr>
              <a:cxnSpLocks/>
            </p:cNvCxnSpPr>
            <p:nvPr/>
          </p:nvCxnSpPr>
          <p:spPr bwMode="auto">
            <a:xfrm>
              <a:off x="7602996" y="4836968"/>
              <a:ext cx="0" cy="216834"/>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961FD8BA-92DF-2AAB-1B93-5E14457E2AB3}"/>
                </a:ext>
              </a:extLst>
            </p:cNvPr>
            <p:cNvCxnSpPr>
              <a:cxnSpLocks/>
            </p:cNvCxnSpPr>
            <p:nvPr/>
          </p:nvCxnSpPr>
          <p:spPr bwMode="auto">
            <a:xfrm>
              <a:off x="8143579" y="4836968"/>
              <a:ext cx="0" cy="216834"/>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CCF1EFC5-965E-57B7-791E-24926BA6CE63}"/>
                </a:ext>
              </a:extLst>
            </p:cNvPr>
            <p:cNvCxnSpPr>
              <a:cxnSpLocks/>
            </p:cNvCxnSpPr>
            <p:nvPr/>
          </p:nvCxnSpPr>
          <p:spPr bwMode="auto">
            <a:xfrm>
              <a:off x="8684162" y="4836968"/>
              <a:ext cx="0" cy="216834"/>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40B9F717-1258-FF60-96C4-0D29CBE4CF6B}"/>
                </a:ext>
              </a:extLst>
            </p:cNvPr>
            <p:cNvCxnSpPr>
              <a:cxnSpLocks/>
            </p:cNvCxnSpPr>
            <p:nvPr/>
          </p:nvCxnSpPr>
          <p:spPr bwMode="auto">
            <a:xfrm>
              <a:off x="9224741" y="4816186"/>
              <a:ext cx="0" cy="237616"/>
            </a:xfrm>
            <a:prstGeom prst="line">
              <a:avLst/>
            </a:prstGeom>
            <a:noFill/>
            <a:ln w="28575" cap="flat" cmpd="sng" algn="ctr">
              <a:solidFill>
                <a:schemeClr val="bg1"/>
              </a:solidFill>
              <a:prstDash val="solid"/>
              <a:round/>
              <a:headEnd type="none" w="med" len="med"/>
              <a:tailEnd type="none" w="med" len="med"/>
            </a:ln>
            <a:effectLst/>
          </p:spPr>
        </p:cxnSp>
      </p:grpSp>
      <p:sp>
        <p:nvSpPr>
          <p:cNvPr id="41" name="TextBox 40">
            <a:extLst>
              <a:ext uri="{FF2B5EF4-FFF2-40B4-BE49-F238E27FC236}">
                <a16:creationId xmlns:a16="http://schemas.microsoft.com/office/drawing/2014/main" id="{7F470CEE-DECD-1C21-B5A5-28B805F60D7B}"/>
              </a:ext>
            </a:extLst>
          </p:cNvPr>
          <p:cNvSpPr txBox="1"/>
          <p:nvPr/>
        </p:nvSpPr>
        <p:spPr bwMode="auto">
          <a:xfrm>
            <a:off x="2769177" y="1939037"/>
            <a:ext cx="4972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100</a:t>
            </a:r>
          </a:p>
        </p:txBody>
      </p:sp>
      <p:sp>
        <p:nvSpPr>
          <p:cNvPr id="42" name="TextBox 41">
            <a:extLst>
              <a:ext uri="{FF2B5EF4-FFF2-40B4-BE49-F238E27FC236}">
                <a16:creationId xmlns:a16="http://schemas.microsoft.com/office/drawing/2014/main" id="{42BBA8C7-0EDE-C2DF-5457-0C4C3EDEC323}"/>
              </a:ext>
            </a:extLst>
          </p:cNvPr>
          <p:cNvSpPr txBox="1"/>
          <p:nvPr/>
        </p:nvSpPr>
        <p:spPr bwMode="auto">
          <a:xfrm>
            <a:off x="2847108" y="2477831"/>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80</a:t>
            </a:r>
          </a:p>
        </p:txBody>
      </p:sp>
      <p:sp>
        <p:nvSpPr>
          <p:cNvPr id="43" name="TextBox 42">
            <a:extLst>
              <a:ext uri="{FF2B5EF4-FFF2-40B4-BE49-F238E27FC236}">
                <a16:creationId xmlns:a16="http://schemas.microsoft.com/office/drawing/2014/main" id="{3FFD4B68-B88F-A7B6-8B48-549BA4D2F94E}"/>
              </a:ext>
            </a:extLst>
          </p:cNvPr>
          <p:cNvSpPr txBox="1"/>
          <p:nvPr/>
        </p:nvSpPr>
        <p:spPr bwMode="auto">
          <a:xfrm>
            <a:off x="2847108" y="3012963"/>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60</a:t>
            </a:r>
          </a:p>
        </p:txBody>
      </p:sp>
      <p:sp>
        <p:nvSpPr>
          <p:cNvPr id="44" name="TextBox 43">
            <a:extLst>
              <a:ext uri="{FF2B5EF4-FFF2-40B4-BE49-F238E27FC236}">
                <a16:creationId xmlns:a16="http://schemas.microsoft.com/office/drawing/2014/main" id="{99E8D795-BF0B-0A89-BCD0-79E8B0DB3A24}"/>
              </a:ext>
            </a:extLst>
          </p:cNvPr>
          <p:cNvSpPr txBox="1"/>
          <p:nvPr/>
        </p:nvSpPr>
        <p:spPr bwMode="auto">
          <a:xfrm>
            <a:off x="2847108" y="3563681"/>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40</a:t>
            </a:r>
          </a:p>
        </p:txBody>
      </p:sp>
      <p:sp>
        <p:nvSpPr>
          <p:cNvPr id="45" name="TextBox 44">
            <a:extLst>
              <a:ext uri="{FF2B5EF4-FFF2-40B4-BE49-F238E27FC236}">
                <a16:creationId xmlns:a16="http://schemas.microsoft.com/office/drawing/2014/main" id="{5807EB9E-6A76-2461-F52A-C7050BA0DA12}"/>
              </a:ext>
            </a:extLst>
          </p:cNvPr>
          <p:cNvSpPr txBox="1"/>
          <p:nvPr/>
        </p:nvSpPr>
        <p:spPr bwMode="auto">
          <a:xfrm>
            <a:off x="2847108" y="4114399"/>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20</a:t>
            </a:r>
          </a:p>
        </p:txBody>
      </p:sp>
      <p:sp>
        <p:nvSpPr>
          <p:cNvPr id="46" name="TextBox 45">
            <a:extLst>
              <a:ext uri="{FF2B5EF4-FFF2-40B4-BE49-F238E27FC236}">
                <a16:creationId xmlns:a16="http://schemas.microsoft.com/office/drawing/2014/main" id="{12A08893-A4D6-E274-65EB-7501C7DAAD13}"/>
              </a:ext>
            </a:extLst>
          </p:cNvPr>
          <p:cNvSpPr txBox="1"/>
          <p:nvPr/>
        </p:nvSpPr>
        <p:spPr bwMode="auto">
          <a:xfrm>
            <a:off x="2961408" y="4649530"/>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sp>
        <p:nvSpPr>
          <p:cNvPr id="47" name="TextBox 46">
            <a:extLst>
              <a:ext uri="{FF2B5EF4-FFF2-40B4-BE49-F238E27FC236}">
                <a16:creationId xmlns:a16="http://schemas.microsoft.com/office/drawing/2014/main" id="{1B9FAB8C-3FA6-73DA-9643-D2DFAA9A304A}"/>
              </a:ext>
            </a:extLst>
          </p:cNvPr>
          <p:cNvSpPr txBox="1"/>
          <p:nvPr/>
        </p:nvSpPr>
        <p:spPr bwMode="auto">
          <a:xfrm>
            <a:off x="3132858" y="4826175"/>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sp>
        <p:nvSpPr>
          <p:cNvPr id="48" name="TextBox 47">
            <a:extLst>
              <a:ext uri="{FF2B5EF4-FFF2-40B4-BE49-F238E27FC236}">
                <a16:creationId xmlns:a16="http://schemas.microsoft.com/office/drawing/2014/main" id="{992A7F4E-9A23-16C8-11BC-EA3C6A60B284}"/>
              </a:ext>
            </a:extLst>
          </p:cNvPr>
          <p:cNvSpPr txBox="1"/>
          <p:nvPr/>
        </p:nvSpPr>
        <p:spPr bwMode="auto">
          <a:xfrm>
            <a:off x="3683576" y="4826175"/>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a:t>
            </a:r>
          </a:p>
        </p:txBody>
      </p:sp>
      <p:sp>
        <p:nvSpPr>
          <p:cNvPr id="49" name="TextBox 48">
            <a:extLst>
              <a:ext uri="{FF2B5EF4-FFF2-40B4-BE49-F238E27FC236}">
                <a16:creationId xmlns:a16="http://schemas.microsoft.com/office/drawing/2014/main" id="{0BAA241F-CF04-BCC1-0651-40ED7B57ABF4}"/>
              </a:ext>
            </a:extLst>
          </p:cNvPr>
          <p:cNvSpPr txBox="1"/>
          <p:nvPr/>
        </p:nvSpPr>
        <p:spPr bwMode="auto">
          <a:xfrm>
            <a:off x="4229099" y="4826175"/>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a:t>
            </a:r>
          </a:p>
        </p:txBody>
      </p:sp>
      <p:sp>
        <p:nvSpPr>
          <p:cNvPr id="50" name="TextBox 49">
            <a:extLst>
              <a:ext uri="{FF2B5EF4-FFF2-40B4-BE49-F238E27FC236}">
                <a16:creationId xmlns:a16="http://schemas.microsoft.com/office/drawing/2014/main" id="{18D26B1C-89B6-6145-761C-676354EF629A}"/>
              </a:ext>
            </a:extLst>
          </p:cNvPr>
          <p:cNvSpPr txBox="1"/>
          <p:nvPr/>
        </p:nvSpPr>
        <p:spPr bwMode="auto">
          <a:xfrm>
            <a:off x="4748645" y="4826175"/>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6</a:t>
            </a:r>
          </a:p>
        </p:txBody>
      </p:sp>
      <p:sp>
        <p:nvSpPr>
          <p:cNvPr id="51" name="TextBox 50">
            <a:extLst>
              <a:ext uri="{FF2B5EF4-FFF2-40B4-BE49-F238E27FC236}">
                <a16:creationId xmlns:a16="http://schemas.microsoft.com/office/drawing/2014/main" id="{BDA99C13-4DC8-0744-B8ED-0E1C4E190D7F}"/>
              </a:ext>
            </a:extLst>
          </p:cNvPr>
          <p:cNvSpPr txBox="1"/>
          <p:nvPr/>
        </p:nvSpPr>
        <p:spPr bwMode="auto">
          <a:xfrm>
            <a:off x="5299363" y="4826175"/>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8</a:t>
            </a:r>
          </a:p>
        </p:txBody>
      </p:sp>
      <p:sp>
        <p:nvSpPr>
          <p:cNvPr id="52" name="TextBox 51">
            <a:extLst>
              <a:ext uri="{FF2B5EF4-FFF2-40B4-BE49-F238E27FC236}">
                <a16:creationId xmlns:a16="http://schemas.microsoft.com/office/drawing/2014/main" id="{28D65955-4D0C-021F-99AC-6868860D990E}"/>
              </a:ext>
            </a:extLst>
          </p:cNvPr>
          <p:cNvSpPr txBox="1"/>
          <p:nvPr/>
        </p:nvSpPr>
        <p:spPr bwMode="auto">
          <a:xfrm>
            <a:off x="5776957" y="4826175"/>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a:t>
            </a:r>
          </a:p>
        </p:txBody>
      </p:sp>
      <p:sp>
        <p:nvSpPr>
          <p:cNvPr id="53" name="TextBox 52">
            <a:extLst>
              <a:ext uri="{FF2B5EF4-FFF2-40B4-BE49-F238E27FC236}">
                <a16:creationId xmlns:a16="http://schemas.microsoft.com/office/drawing/2014/main" id="{E68EDB71-544E-4663-C847-AA9612BAA246}"/>
              </a:ext>
            </a:extLst>
          </p:cNvPr>
          <p:cNvSpPr txBox="1"/>
          <p:nvPr/>
        </p:nvSpPr>
        <p:spPr bwMode="auto">
          <a:xfrm>
            <a:off x="6338404" y="4826175"/>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12</a:t>
            </a:r>
          </a:p>
        </p:txBody>
      </p:sp>
      <p:sp>
        <p:nvSpPr>
          <p:cNvPr id="54" name="TextBox 53">
            <a:extLst>
              <a:ext uri="{FF2B5EF4-FFF2-40B4-BE49-F238E27FC236}">
                <a16:creationId xmlns:a16="http://schemas.microsoft.com/office/drawing/2014/main" id="{74DE0357-42EA-2837-BD38-9FE541731A21}"/>
              </a:ext>
            </a:extLst>
          </p:cNvPr>
          <p:cNvSpPr txBox="1"/>
          <p:nvPr/>
        </p:nvSpPr>
        <p:spPr bwMode="auto">
          <a:xfrm>
            <a:off x="6869986" y="4826175"/>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14</a:t>
            </a:r>
          </a:p>
        </p:txBody>
      </p:sp>
      <p:sp>
        <p:nvSpPr>
          <p:cNvPr id="55" name="TextBox 54">
            <a:extLst>
              <a:ext uri="{FF2B5EF4-FFF2-40B4-BE49-F238E27FC236}">
                <a16:creationId xmlns:a16="http://schemas.microsoft.com/office/drawing/2014/main" id="{B05375AB-97EC-8954-11A8-276F94DFEAA6}"/>
              </a:ext>
            </a:extLst>
          </p:cNvPr>
          <p:cNvSpPr txBox="1"/>
          <p:nvPr/>
        </p:nvSpPr>
        <p:spPr bwMode="auto">
          <a:xfrm>
            <a:off x="7419865" y="4826175"/>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16</a:t>
            </a:r>
          </a:p>
        </p:txBody>
      </p:sp>
      <p:sp>
        <p:nvSpPr>
          <p:cNvPr id="56" name="TextBox 55">
            <a:extLst>
              <a:ext uri="{FF2B5EF4-FFF2-40B4-BE49-F238E27FC236}">
                <a16:creationId xmlns:a16="http://schemas.microsoft.com/office/drawing/2014/main" id="{FD30A386-D3AB-5729-CFB5-382C70F9ED06}"/>
              </a:ext>
            </a:extLst>
          </p:cNvPr>
          <p:cNvSpPr txBox="1"/>
          <p:nvPr/>
        </p:nvSpPr>
        <p:spPr bwMode="auto">
          <a:xfrm>
            <a:off x="7937437" y="4826175"/>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18</a:t>
            </a:r>
          </a:p>
        </p:txBody>
      </p:sp>
      <p:sp>
        <p:nvSpPr>
          <p:cNvPr id="57" name="TextBox 56">
            <a:extLst>
              <a:ext uri="{FF2B5EF4-FFF2-40B4-BE49-F238E27FC236}">
                <a16:creationId xmlns:a16="http://schemas.microsoft.com/office/drawing/2014/main" id="{8B6580ED-47D2-3739-F8FD-7BDFAA3F26E3}"/>
              </a:ext>
            </a:extLst>
          </p:cNvPr>
          <p:cNvSpPr txBox="1"/>
          <p:nvPr/>
        </p:nvSpPr>
        <p:spPr bwMode="auto">
          <a:xfrm>
            <a:off x="8500731" y="4826175"/>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20</a:t>
            </a:r>
          </a:p>
        </p:txBody>
      </p:sp>
      <p:sp>
        <p:nvSpPr>
          <p:cNvPr id="58" name="TextBox 57">
            <a:extLst>
              <a:ext uri="{FF2B5EF4-FFF2-40B4-BE49-F238E27FC236}">
                <a16:creationId xmlns:a16="http://schemas.microsoft.com/office/drawing/2014/main" id="{795D751A-0BDF-9900-69F3-61855518C43B}"/>
              </a:ext>
            </a:extLst>
          </p:cNvPr>
          <p:cNvSpPr txBox="1"/>
          <p:nvPr/>
        </p:nvSpPr>
        <p:spPr bwMode="auto">
          <a:xfrm>
            <a:off x="9028213" y="4826175"/>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22</a:t>
            </a:r>
          </a:p>
        </p:txBody>
      </p:sp>
      <p:grpSp>
        <p:nvGrpSpPr>
          <p:cNvPr id="61" name="Group 60">
            <a:extLst>
              <a:ext uri="{FF2B5EF4-FFF2-40B4-BE49-F238E27FC236}">
                <a16:creationId xmlns:a16="http://schemas.microsoft.com/office/drawing/2014/main" id="{CE0F5456-2407-5DD2-A1E8-86FC2AD7A2DB}"/>
              </a:ext>
            </a:extLst>
          </p:cNvPr>
          <p:cNvGrpSpPr/>
          <p:nvPr/>
        </p:nvGrpSpPr>
        <p:grpSpPr>
          <a:xfrm>
            <a:off x="3283744" y="2116931"/>
            <a:ext cx="6008645" cy="2575385"/>
            <a:chOff x="3283744" y="2116931"/>
            <a:chExt cx="6008645" cy="2575385"/>
          </a:xfrm>
        </p:grpSpPr>
        <p:sp>
          <p:nvSpPr>
            <p:cNvPr id="59" name="Freeform: Shape 58">
              <a:extLst>
                <a:ext uri="{FF2B5EF4-FFF2-40B4-BE49-F238E27FC236}">
                  <a16:creationId xmlns:a16="http://schemas.microsoft.com/office/drawing/2014/main" id="{1CF2882F-69DC-BBE2-FD12-9EB69A3350F8}"/>
                </a:ext>
              </a:extLst>
            </p:cNvPr>
            <p:cNvSpPr/>
            <p:nvPr/>
          </p:nvSpPr>
          <p:spPr bwMode="auto">
            <a:xfrm>
              <a:off x="3429000" y="2314074"/>
              <a:ext cx="5863389" cy="2378242"/>
            </a:xfrm>
            <a:custGeom>
              <a:avLst/>
              <a:gdLst>
                <a:gd name="connsiteX0" fmla="*/ 5863389 w 5863389"/>
                <a:gd name="connsiteY0" fmla="*/ 2378242 h 2378242"/>
                <a:gd name="connsiteX1" fmla="*/ 5201653 w 5863389"/>
                <a:gd name="connsiteY1" fmla="*/ 2378242 h 2378242"/>
                <a:gd name="connsiteX2" fmla="*/ 5201653 w 5863389"/>
                <a:gd name="connsiteY2" fmla="*/ 2346158 h 2378242"/>
                <a:gd name="connsiteX3" fmla="*/ 4648200 w 5863389"/>
                <a:gd name="connsiteY3" fmla="*/ 2346158 h 2378242"/>
                <a:gd name="connsiteX4" fmla="*/ 4648200 w 5863389"/>
                <a:gd name="connsiteY4" fmla="*/ 2318084 h 2378242"/>
                <a:gd name="connsiteX5" fmla="*/ 4616116 w 5863389"/>
                <a:gd name="connsiteY5" fmla="*/ 2318084 h 2378242"/>
                <a:gd name="connsiteX6" fmla="*/ 4616116 w 5863389"/>
                <a:gd name="connsiteY6" fmla="*/ 2286000 h 2378242"/>
                <a:gd name="connsiteX7" fmla="*/ 4323347 w 5863389"/>
                <a:gd name="connsiteY7" fmla="*/ 2286000 h 2378242"/>
                <a:gd name="connsiteX8" fmla="*/ 4323347 w 5863389"/>
                <a:gd name="connsiteY8" fmla="*/ 2257926 h 2378242"/>
                <a:gd name="connsiteX9" fmla="*/ 4239126 w 5863389"/>
                <a:gd name="connsiteY9" fmla="*/ 2257926 h 2378242"/>
                <a:gd name="connsiteX10" fmla="*/ 4239126 w 5863389"/>
                <a:gd name="connsiteY10" fmla="*/ 2225842 h 2378242"/>
                <a:gd name="connsiteX11" fmla="*/ 3982453 w 5863389"/>
                <a:gd name="connsiteY11" fmla="*/ 2225842 h 2378242"/>
                <a:gd name="connsiteX12" fmla="*/ 3982453 w 5863389"/>
                <a:gd name="connsiteY12" fmla="*/ 2201779 h 2378242"/>
                <a:gd name="connsiteX13" fmla="*/ 3926305 w 5863389"/>
                <a:gd name="connsiteY13" fmla="*/ 2201779 h 2378242"/>
                <a:gd name="connsiteX14" fmla="*/ 3926305 w 5863389"/>
                <a:gd name="connsiteY14" fmla="*/ 2173705 h 2378242"/>
                <a:gd name="connsiteX15" fmla="*/ 3882189 w 5863389"/>
                <a:gd name="connsiteY15" fmla="*/ 2173705 h 2378242"/>
                <a:gd name="connsiteX16" fmla="*/ 3882189 w 5863389"/>
                <a:gd name="connsiteY16" fmla="*/ 2153652 h 2378242"/>
                <a:gd name="connsiteX17" fmla="*/ 3850105 w 5863389"/>
                <a:gd name="connsiteY17" fmla="*/ 2153652 h 2378242"/>
                <a:gd name="connsiteX18" fmla="*/ 3850105 w 5863389"/>
                <a:gd name="connsiteY18" fmla="*/ 2125579 h 2378242"/>
                <a:gd name="connsiteX19" fmla="*/ 3593432 w 5863389"/>
                <a:gd name="connsiteY19" fmla="*/ 2125579 h 2378242"/>
                <a:gd name="connsiteX20" fmla="*/ 3593432 w 5863389"/>
                <a:gd name="connsiteY20" fmla="*/ 2105526 h 2378242"/>
                <a:gd name="connsiteX21" fmla="*/ 3565358 w 5863389"/>
                <a:gd name="connsiteY21" fmla="*/ 2105526 h 2378242"/>
                <a:gd name="connsiteX22" fmla="*/ 3565358 w 5863389"/>
                <a:gd name="connsiteY22" fmla="*/ 2089484 h 2378242"/>
                <a:gd name="connsiteX23" fmla="*/ 3473116 w 5863389"/>
                <a:gd name="connsiteY23" fmla="*/ 2089484 h 2378242"/>
                <a:gd name="connsiteX24" fmla="*/ 3473116 w 5863389"/>
                <a:gd name="connsiteY24" fmla="*/ 2073442 h 2378242"/>
                <a:gd name="connsiteX25" fmla="*/ 3388895 w 5863389"/>
                <a:gd name="connsiteY25" fmla="*/ 2073442 h 2378242"/>
                <a:gd name="connsiteX26" fmla="*/ 3388895 w 5863389"/>
                <a:gd name="connsiteY26" fmla="*/ 2045368 h 2378242"/>
                <a:gd name="connsiteX27" fmla="*/ 3260558 w 5863389"/>
                <a:gd name="connsiteY27" fmla="*/ 2045368 h 2378242"/>
                <a:gd name="connsiteX28" fmla="*/ 3260558 w 5863389"/>
                <a:gd name="connsiteY28" fmla="*/ 2029326 h 2378242"/>
                <a:gd name="connsiteX29" fmla="*/ 3228474 w 5863389"/>
                <a:gd name="connsiteY29" fmla="*/ 2029326 h 2378242"/>
                <a:gd name="connsiteX30" fmla="*/ 3228474 w 5863389"/>
                <a:gd name="connsiteY30" fmla="*/ 2005263 h 2378242"/>
                <a:gd name="connsiteX31" fmla="*/ 2939716 w 5863389"/>
                <a:gd name="connsiteY31" fmla="*/ 2005263 h 2378242"/>
                <a:gd name="connsiteX32" fmla="*/ 2939716 w 5863389"/>
                <a:gd name="connsiteY32" fmla="*/ 1989221 h 2378242"/>
                <a:gd name="connsiteX33" fmla="*/ 2911642 w 5863389"/>
                <a:gd name="connsiteY33" fmla="*/ 1989221 h 2378242"/>
                <a:gd name="connsiteX34" fmla="*/ 2911642 w 5863389"/>
                <a:gd name="connsiteY34" fmla="*/ 1969168 h 2378242"/>
                <a:gd name="connsiteX35" fmla="*/ 2855495 w 5863389"/>
                <a:gd name="connsiteY35" fmla="*/ 1969168 h 2378242"/>
                <a:gd name="connsiteX36" fmla="*/ 2855495 w 5863389"/>
                <a:gd name="connsiteY36" fmla="*/ 1953126 h 2378242"/>
                <a:gd name="connsiteX37" fmla="*/ 2630905 w 5863389"/>
                <a:gd name="connsiteY37" fmla="*/ 1953126 h 2378242"/>
                <a:gd name="connsiteX38" fmla="*/ 2630905 w 5863389"/>
                <a:gd name="connsiteY38" fmla="*/ 1909010 h 2378242"/>
                <a:gd name="connsiteX39" fmla="*/ 2498558 w 5863389"/>
                <a:gd name="connsiteY39" fmla="*/ 1909010 h 2378242"/>
                <a:gd name="connsiteX40" fmla="*/ 2498558 w 5863389"/>
                <a:gd name="connsiteY40" fmla="*/ 1868905 h 2378242"/>
                <a:gd name="connsiteX41" fmla="*/ 2430379 w 5863389"/>
                <a:gd name="connsiteY41" fmla="*/ 1868905 h 2378242"/>
                <a:gd name="connsiteX42" fmla="*/ 2430379 w 5863389"/>
                <a:gd name="connsiteY42" fmla="*/ 1844842 h 2378242"/>
                <a:gd name="connsiteX43" fmla="*/ 2394284 w 5863389"/>
                <a:gd name="connsiteY43" fmla="*/ 1844842 h 2378242"/>
                <a:gd name="connsiteX44" fmla="*/ 2394284 w 5863389"/>
                <a:gd name="connsiteY44" fmla="*/ 1824789 h 2378242"/>
                <a:gd name="connsiteX45" fmla="*/ 2342147 w 5863389"/>
                <a:gd name="connsiteY45" fmla="*/ 1824789 h 2378242"/>
                <a:gd name="connsiteX46" fmla="*/ 2342147 w 5863389"/>
                <a:gd name="connsiteY46" fmla="*/ 1792705 h 2378242"/>
                <a:gd name="connsiteX47" fmla="*/ 2281989 w 5863389"/>
                <a:gd name="connsiteY47" fmla="*/ 1792705 h 2378242"/>
                <a:gd name="connsiteX48" fmla="*/ 2281989 w 5863389"/>
                <a:gd name="connsiteY48" fmla="*/ 1756610 h 2378242"/>
                <a:gd name="connsiteX49" fmla="*/ 2181726 w 5863389"/>
                <a:gd name="connsiteY49" fmla="*/ 1756610 h 2378242"/>
                <a:gd name="connsiteX50" fmla="*/ 2181726 w 5863389"/>
                <a:gd name="connsiteY50" fmla="*/ 1732547 h 2378242"/>
                <a:gd name="connsiteX51" fmla="*/ 2141621 w 5863389"/>
                <a:gd name="connsiteY51" fmla="*/ 1732547 h 2378242"/>
                <a:gd name="connsiteX52" fmla="*/ 2141621 w 5863389"/>
                <a:gd name="connsiteY52" fmla="*/ 1716505 h 2378242"/>
                <a:gd name="connsiteX53" fmla="*/ 2121568 w 5863389"/>
                <a:gd name="connsiteY53" fmla="*/ 1716505 h 2378242"/>
                <a:gd name="connsiteX54" fmla="*/ 2121568 w 5863389"/>
                <a:gd name="connsiteY54" fmla="*/ 1692442 h 2378242"/>
                <a:gd name="connsiteX55" fmla="*/ 2077453 w 5863389"/>
                <a:gd name="connsiteY55" fmla="*/ 1692442 h 2378242"/>
                <a:gd name="connsiteX56" fmla="*/ 2077453 w 5863389"/>
                <a:gd name="connsiteY56" fmla="*/ 1660358 h 2378242"/>
                <a:gd name="connsiteX57" fmla="*/ 2033337 w 5863389"/>
                <a:gd name="connsiteY57" fmla="*/ 1660358 h 2378242"/>
                <a:gd name="connsiteX58" fmla="*/ 2033337 w 5863389"/>
                <a:gd name="connsiteY58" fmla="*/ 1628273 h 2378242"/>
                <a:gd name="connsiteX59" fmla="*/ 1961147 w 5863389"/>
                <a:gd name="connsiteY59" fmla="*/ 1628273 h 2378242"/>
                <a:gd name="connsiteX60" fmla="*/ 1961147 w 5863389"/>
                <a:gd name="connsiteY60" fmla="*/ 1600200 h 2378242"/>
                <a:gd name="connsiteX61" fmla="*/ 1941095 w 5863389"/>
                <a:gd name="connsiteY61" fmla="*/ 1600200 h 2378242"/>
                <a:gd name="connsiteX62" fmla="*/ 1941095 w 5863389"/>
                <a:gd name="connsiteY62" fmla="*/ 1580147 h 2378242"/>
                <a:gd name="connsiteX63" fmla="*/ 1884947 w 5863389"/>
                <a:gd name="connsiteY63" fmla="*/ 1580147 h 2378242"/>
                <a:gd name="connsiteX64" fmla="*/ 1884947 w 5863389"/>
                <a:gd name="connsiteY64" fmla="*/ 1548063 h 2378242"/>
                <a:gd name="connsiteX65" fmla="*/ 1856874 w 5863389"/>
                <a:gd name="connsiteY65" fmla="*/ 1548063 h 2378242"/>
                <a:gd name="connsiteX66" fmla="*/ 1856874 w 5863389"/>
                <a:gd name="connsiteY66" fmla="*/ 1519989 h 2378242"/>
                <a:gd name="connsiteX67" fmla="*/ 1840832 w 5863389"/>
                <a:gd name="connsiteY67" fmla="*/ 1519989 h 2378242"/>
                <a:gd name="connsiteX68" fmla="*/ 1840832 w 5863389"/>
                <a:gd name="connsiteY68" fmla="*/ 1491915 h 2378242"/>
                <a:gd name="connsiteX69" fmla="*/ 1792705 w 5863389"/>
                <a:gd name="connsiteY69" fmla="*/ 1491915 h 2378242"/>
                <a:gd name="connsiteX70" fmla="*/ 1792705 w 5863389"/>
                <a:gd name="connsiteY70" fmla="*/ 1471863 h 2378242"/>
                <a:gd name="connsiteX71" fmla="*/ 1752600 w 5863389"/>
                <a:gd name="connsiteY71" fmla="*/ 1471863 h 2378242"/>
                <a:gd name="connsiteX72" fmla="*/ 1752600 w 5863389"/>
                <a:gd name="connsiteY72" fmla="*/ 1443789 h 2378242"/>
                <a:gd name="connsiteX73" fmla="*/ 1656347 w 5863389"/>
                <a:gd name="connsiteY73" fmla="*/ 1443789 h 2378242"/>
                <a:gd name="connsiteX74" fmla="*/ 1656347 w 5863389"/>
                <a:gd name="connsiteY74" fmla="*/ 1391652 h 2378242"/>
                <a:gd name="connsiteX75" fmla="*/ 1608221 w 5863389"/>
                <a:gd name="connsiteY75" fmla="*/ 1391652 h 2378242"/>
                <a:gd name="connsiteX76" fmla="*/ 1608221 w 5863389"/>
                <a:gd name="connsiteY76" fmla="*/ 1359568 h 2378242"/>
                <a:gd name="connsiteX77" fmla="*/ 1588168 w 5863389"/>
                <a:gd name="connsiteY77" fmla="*/ 1359568 h 2378242"/>
                <a:gd name="connsiteX78" fmla="*/ 1588168 w 5863389"/>
                <a:gd name="connsiteY78" fmla="*/ 1339515 h 2378242"/>
                <a:gd name="connsiteX79" fmla="*/ 1560095 w 5863389"/>
                <a:gd name="connsiteY79" fmla="*/ 1339515 h 2378242"/>
                <a:gd name="connsiteX80" fmla="*/ 1572126 w 5863389"/>
                <a:gd name="connsiteY80" fmla="*/ 1327484 h 2378242"/>
                <a:gd name="connsiteX81" fmla="*/ 1540042 w 5863389"/>
                <a:gd name="connsiteY81" fmla="*/ 1327484 h 2378242"/>
                <a:gd name="connsiteX82" fmla="*/ 1540042 w 5863389"/>
                <a:gd name="connsiteY82" fmla="*/ 1303421 h 2378242"/>
                <a:gd name="connsiteX83" fmla="*/ 1467853 w 5863389"/>
                <a:gd name="connsiteY83" fmla="*/ 1303421 h 2378242"/>
                <a:gd name="connsiteX84" fmla="*/ 1467853 w 5863389"/>
                <a:gd name="connsiteY84" fmla="*/ 1263315 h 2378242"/>
                <a:gd name="connsiteX85" fmla="*/ 1443789 w 5863389"/>
                <a:gd name="connsiteY85" fmla="*/ 1263315 h 2378242"/>
                <a:gd name="connsiteX86" fmla="*/ 1443789 w 5863389"/>
                <a:gd name="connsiteY86" fmla="*/ 1239252 h 2378242"/>
                <a:gd name="connsiteX87" fmla="*/ 1407695 w 5863389"/>
                <a:gd name="connsiteY87" fmla="*/ 1239252 h 2378242"/>
                <a:gd name="connsiteX88" fmla="*/ 1407695 w 5863389"/>
                <a:gd name="connsiteY88" fmla="*/ 1227221 h 2378242"/>
                <a:gd name="connsiteX89" fmla="*/ 1387642 w 5863389"/>
                <a:gd name="connsiteY89" fmla="*/ 1227221 h 2378242"/>
                <a:gd name="connsiteX90" fmla="*/ 1387642 w 5863389"/>
                <a:gd name="connsiteY90" fmla="*/ 1207168 h 2378242"/>
                <a:gd name="connsiteX91" fmla="*/ 1359568 w 5863389"/>
                <a:gd name="connsiteY91" fmla="*/ 1207168 h 2378242"/>
                <a:gd name="connsiteX92" fmla="*/ 1359568 w 5863389"/>
                <a:gd name="connsiteY92" fmla="*/ 1179094 h 2378242"/>
                <a:gd name="connsiteX93" fmla="*/ 1339516 w 5863389"/>
                <a:gd name="connsiteY93" fmla="*/ 1179094 h 2378242"/>
                <a:gd name="connsiteX94" fmla="*/ 1339516 w 5863389"/>
                <a:gd name="connsiteY94" fmla="*/ 1143000 h 2378242"/>
                <a:gd name="connsiteX95" fmla="*/ 1311442 w 5863389"/>
                <a:gd name="connsiteY95" fmla="*/ 1143000 h 2378242"/>
                <a:gd name="connsiteX96" fmla="*/ 1311442 w 5863389"/>
                <a:gd name="connsiteY96" fmla="*/ 1126958 h 2378242"/>
                <a:gd name="connsiteX97" fmla="*/ 1275347 w 5863389"/>
                <a:gd name="connsiteY97" fmla="*/ 1126958 h 2378242"/>
                <a:gd name="connsiteX98" fmla="*/ 1275347 w 5863389"/>
                <a:gd name="connsiteY98" fmla="*/ 1110915 h 2378242"/>
                <a:gd name="connsiteX99" fmla="*/ 1215189 w 5863389"/>
                <a:gd name="connsiteY99" fmla="*/ 1110915 h 2378242"/>
                <a:gd name="connsiteX100" fmla="*/ 1215189 w 5863389"/>
                <a:gd name="connsiteY100" fmla="*/ 1094873 h 2378242"/>
                <a:gd name="connsiteX101" fmla="*/ 1195137 w 5863389"/>
                <a:gd name="connsiteY101" fmla="*/ 1094873 h 2378242"/>
                <a:gd name="connsiteX102" fmla="*/ 1195137 w 5863389"/>
                <a:gd name="connsiteY102" fmla="*/ 1050758 h 2378242"/>
                <a:gd name="connsiteX103" fmla="*/ 1167063 w 5863389"/>
                <a:gd name="connsiteY103" fmla="*/ 1050758 h 2378242"/>
                <a:gd name="connsiteX104" fmla="*/ 1167063 w 5863389"/>
                <a:gd name="connsiteY104" fmla="*/ 1014663 h 2378242"/>
                <a:gd name="connsiteX105" fmla="*/ 1138989 w 5863389"/>
                <a:gd name="connsiteY105" fmla="*/ 1014663 h 2378242"/>
                <a:gd name="connsiteX106" fmla="*/ 1138989 w 5863389"/>
                <a:gd name="connsiteY106" fmla="*/ 990600 h 2378242"/>
                <a:gd name="connsiteX107" fmla="*/ 1102895 w 5863389"/>
                <a:gd name="connsiteY107" fmla="*/ 990600 h 2378242"/>
                <a:gd name="connsiteX108" fmla="*/ 1102895 w 5863389"/>
                <a:gd name="connsiteY108" fmla="*/ 942473 h 2378242"/>
                <a:gd name="connsiteX109" fmla="*/ 1074821 w 5863389"/>
                <a:gd name="connsiteY109" fmla="*/ 942473 h 2378242"/>
                <a:gd name="connsiteX110" fmla="*/ 1074821 w 5863389"/>
                <a:gd name="connsiteY110" fmla="*/ 926431 h 2378242"/>
                <a:gd name="connsiteX111" fmla="*/ 1030705 w 5863389"/>
                <a:gd name="connsiteY111" fmla="*/ 926431 h 2378242"/>
                <a:gd name="connsiteX112" fmla="*/ 1030705 w 5863389"/>
                <a:gd name="connsiteY112" fmla="*/ 906379 h 2378242"/>
                <a:gd name="connsiteX113" fmla="*/ 990600 w 5863389"/>
                <a:gd name="connsiteY113" fmla="*/ 906379 h 2378242"/>
                <a:gd name="connsiteX114" fmla="*/ 990600 w 5863389"/>
                <a:gd name="connsiteY114" fmla="*/ 890337 h 2378242"/>
                <a:gd name="connsiteX115" fmla="*/ 978568 w 5863389"/>
                <a:gd name="connsiteY115" fmla="*/ 890337 h 2378242"/>
                <a:gd name="connsiteX116" fmla="*/ 978568 w 5863389"/>
                <a:gd name="connsiteY116" fmla="*/ 878305 h 2378242"/>
                <a:gd name="connsiteX117" fmla="*/ 962526 w 5863389"/>
                <a:gd name="connsiteY117" fmla="*/ 878305 h 2378242"/>
                <a:gd name="connsiteX118" fmla="*/ 962526 w 5863389"/>
                <a:gd name="connsiteY118" fmla="*/ 850231 h 2378242"/>
                <a:gd name="connsiteX119" fmla="*/ 886326 w 5863389"/>
                <a:gd name="connsiteY119" fmla="*/ 850231 h 2378242"/>
                <a:gd name="connsiteX120" fmla="*/ 886326 w 5863389"/>
                <a:gd name="connsiteY120" fmla="*/ 822158 h 2378242"/>
                <a:gd name="connsiteX121" fmla="*/ 874295 w 5863389"/>
                <a:gd name="connsiteY121" fmla="*/ 822158 h 2378242"/>
                <a:gd name="connsiteX122" fmla="*/ 874295 w 5863389"/>
                <a:gd name="connsiteY122" fmla="*/ 766010 h 2378242"/>
                <a:gd name="connsiteX123" fmla="*/ 854242 w 5863389"/>
                <a:gd name="connsiteY123" fmla="*/ 766010 h 2378242"/>
                <a:gd name="connsiteX124" fmla="*/ 854242 w 5863389"/>
                <a:gd name="connsiteY124" fmla="*/ 693821 h 2378242"/>
                <a:gd name="connsiteX125" fmla="*/ 826168 w 5863389"/>
                <a:gd name="connsiteY125" fmla="*/ 693821 h 2378242"/>
                <a:gd name="connsiteX126" fmla="*/ 826168 w 5863389"/>
                <a:gd name="connsiteY126" fmla="*/ 673768 h 2378242"/>
                <a:gd name="connsiteX127" fmla="*/ 745958 w 5863389"/>
                <a:gd name="connsiteY127" fmla="*/ 673768 h 2378242"/>
                <a:gd name="connsiteX128" fmla="*/ 745958 w 5863389"/>
                <a:gd name="connsiteY128" fmla="*/ 653715 h 2378242"/>
                <a:gd name="connsiteX129" fmla="*/ 625642 w 5863389"/>
                <a:gd name="connsiteY129" fmla="*/ 653715 h 2378242"/>
                <a:gd name="connsiteX130" fmla="*/ 625642 w 5863389"/>
                <a:gd name="connsiteY130" fmla="*/ 613610 h 2378242"/>
                <a:gd name="connsiteX131" fmla="*/ 617621 w 5863389"/>
                <a:gd name="connsiteY131" fmla="*/ 613610 h 2378242"/>
                <a:gd name="connsiteX132" fmla="*/ 617621 w 5863389"/>
                <a:gd name="connsiteY132" fmla="*/ 585537 h 2378242"/>
                <a:gd name="connsiteX133" fmla="*/ 593558 w 5863389"/>
                <a:gd name="connsiteY133" fmla="*/ 585537 h 2378242"/>
                <a:gd name="connsiteX134" fmla="*/ 593558 w 5863389"/>
                <a:gd name="connsiteY134" fmla="*/ 549442 h 2378242"/>
                <a:gd name="connsiteX135" fmla="*/ 561474 w 5863389"/>
                <a:gd name="connsiteY135" fmla="*/ 549442 h 2378242"/>
                <a:gd name="connsiteX136" fmla="*/ 561474 w 5863389"/>
                <a:gd name="connsiteY136" fmla="*/ 517358 h 2378242"/>
                <a:gd name="connsiteX137" fmla="*/ 533400 w 5863389"/>
                <a:gd name="connsiteY137" fmla="*/ 517358 h 2378242"/>
                <a:gd name="connsiteX138" fmla="*/ 533400 w 5863389"/>
                <a:gd name="connsiteY138" fmla="*/ 489284 h 2378242"/>
                <a:gd name="connsiteX139" fmla="*/ 477253 w 5863389"/>
                <a:gd name="connsiteY139" fmla="*/ 489284 h 2378242"/>
                <a:gd name="connsiteX140" fmla="*/ 477253 w 5863389"/>
                <a:gd name="connsiteY140" fmla="*/ 457200 h 2378242"/>
                <a:gd name="connsiteX141" fmla="*/ 409074 w 5863389"/>
                <a:gd name="connsiteY141" fmla="*/ 457200 h 2378242"/>
                <a:gd name="connsiteX142" fmla="*/ 409074 w 5863389"/>
                <a:gd name="connsiteY142" fmla="*/ 445168 h 2378242"/>
                <a:gd name="connsiteX143" fmla="*/ 385011 w 5863389"/>
                <a:gd name="connsiteY143" fmla="*/ 445168 h 2378242"/>
                <a:gd name="connsiteX144" fmla="*/ 385011 w 5863389"/>
                <a:gd name="connsiteY144" fmla="*/ 425115 h 2378242"/>
                <a:gd name="connsiteX145" fmla="*/ 356937 w 5863389"/>
                <a:gd name="connsiteY145" fmla="*/ 425115 h 2378242"/>
                <a:gd name="connsiteX146" fmla="*/ 356937 w 5863389"/>
                <a:gd name="connsiteY146" fmla="*/ 376989 h 2378242"/>
                <a:gd name="connsiteX147" fmla="*/ 292768 w 5863389"/>
                <a:gd name="connsiteY147" fmla="*/ 376989 h 2378242"/>
                <a:gd name="connsiteX148" fmla="*/ 292768 w 5863389"/>
                <a:gd name="connsiteY148" fmla="*/ 352926 h 2378242"/>
                <a:gd name="connsiteX149" fmla="*/ 248653 w 5863389"/>
                <a:gd name="connsiteY149" fmla="*/ 352926 h 2378242"/>
                <a:gd name="connsiteX150" fmla="*/ 248653 w 5863389"/>
                <a:gd name="connsiteY150" fmla="*/ 332873 h 2378242"/>
                <a:gd name="connsiteX151" fmla="*/ 224589 w 5863389"/>
                <a:gd name="connsiteY151" fmla="*/ 332873 h 2378242"/>
                <a:gd name="connsiteX152" fmla="*/ 224589 w 5863389"/>
                <a:gd name="connsiteY152" fmla="*/ 316831 h 2378242"/>
                <a:gd name="connsiteX153" fmla="*/ 192505 w 5863389"/>
                <a:gd name="connsiteY153" fmla="*/ 316831 h 2378242"/>
                <a:gd name="connsiteX154" fmla="*/ 192505 w 5863389"/>
                <a:gd name="connsiteY154" fmla="*/ 296779 h 2378242"/>
                <a:gd name="connsiteX155" fmla="*/ 176463 w 5863389"/>
                <a:gd name="connsiteY155" fmla="*/ 296779 h 2378242"/>
                <a:gd name="connsiteX156" fmla="*/ 176463 w 5863389"/>
                <a:gd name="connsiteY156" fmla="*/ 260684 h 2378242"/>
                <a:gd name="connsiteX157" fmla="*/ 144379 w 5863389"/>
                <a:gd name="connsiteY157" fmla="*/ 260684 h 2378242"/>
                <a:gd name="connsiteX158" fmla="*/ 144379 w 5863389"/>
                <a:gd name="connsiteY158" fmla="*/ 204537 h 2378242"/>
                <a:gd name="connsiteX159" fmla="*/ 120316 w 5863389"/>
                <a:gd name="connsiteY159" fmla="*/ 204537 h 2378242"/>
                <a:gd name="connsiteX160" fmla="*/ 120316 w 5863389"/>
                <a:gd name="connsiteY160" fmla="*/ 148389 h 2378242"/>
                <a:gd name="connsiteX161" fmla="*/ 108284 w 5863389"/>
                <a:gd name="connsiteY161" fmla="*/ 148389 h 2378242"/>
                <a:gd name="connsiteX162" fmla="*/ 108284 w 5863389"/>
                <a:gd name="connsiteY162" fmla="*/ 76200 h 2378242"/>
                <a:gd name="connsiteX163" fmla="*/ 96253 w 5863389"/>
                <a:gd name="connsiteY163" fmla="*/ 76200 h 2378242"/>
                <a:gd name="connsiteX164" fmla="*/ 96253 w 5863389"/>
                <a:gd name="connsiteY164" fmla="*/ 20052 h 2378242"/>
                <a:gd name="connsiteX165" fmla="*/ 64168 w 5863389"/>
                <a:gd name="connsiteY165" fmla="*/ 20052 h 2378242"/>
                <a:gd name="connsiteX166" fmla="*/ 64168 w 5863389"/>
                <a:gd name="connsiteY166" fmla="*/ 0 h 2378242"/>
                <a:gd name="connsiteX167" fmla="*/ 0 w 5863389"/>
                <a:gd name="connsiteY167" fmla="*/ 0 h 237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5863389" h="2378242">
                  <a:moveTo>
                    <a:pt x="5863389" y="2378242"/>
                  </a:moveTo>
                  <a:lnTo>
                    <a:pt x="5201653" y="2378242"/>
                  </a:lnTo>
                  <a:lnTo>
                    <a:pt x="5201653" y="2346158"/>
                  </a:lnTo>
                  <a:lnTo>
                    <a:pt x="4648200" y="2346158"/>
                  </a:lnTo>
                  <a:lnTo>
                    <a:pt x="4648200" y="2318084"/>
                  </a:lnTo>
                  <a:lnTo>
                    <a:pt x="4616116" y="2318084"/>
                  </a:lnTo>
                  <a:lnTo>
                    <a:pt x="4616116" y="2286000"/>
                  </a:lnTo>
                  <a:lnTo>
                    <a:pt x="4323347" y="2286000"/>
                  </a:lnTo>
                  <a:lnTo>
                    <a:pt x="4323347" y="2257926"/>
                  </a:lnTo>
                  <a:lnTo>
                    <a:pt x="4239126" y="2257926"/>
                  </a:lnTo>
                  <a:lnTo>
                    <a:pt x="4239126" y="2225842"/>
                  </a:lnTo>
                  <a:lnTo>
                    <a:pt x="3982453" y="2225842"/>
                  </a:lnTo>
                  <a:lnTo>
                    <a:pt x="3982453" y="2201779"/>
                  </a:lnTo>
                  <a:lnTo>
                    <a:pt x="3926305" y="2201779"/>
                  </a:lnTo>
                  <a:lnTo>
                    <a:pt x="3926305" y="2173705"/>
                  </a:lnTo>
                  <a:lnTo>
                    <a:pt x="3882189" y="2173705"/>
                  </a:lnTo>
                  <a:lnTo>
                    <a:pt x="3882189" y="2153652"/>
                  </a:lnTo>
                  <a:lnTo>
                    <a:pt x="3850105" y="2153652"/>
                  </a:lnTo>
                  <a:lnTo>
                    <a:pt x="3850105" y="2125579"/>
                  </a:lnTo>
                  <a:lnTo>
                    <a:pt x="3593432" y="2125579"/>
                  </a:lnTo>
                  <a:lnTo>
                    <a:pt x="3593432" y="2105526"/>
                  </a:lnTo>
                  <a:lnTo>
                    <a:pt x="3565358" y="2105526"/>
                  </a:lnTo>
                  <a:lnTo>
                    <a:pt x="3565358" y="2089484"/>
                  </a:lnTo>
                  <a:lnTo>
                    <a:pt x="3473116" y="2089484"/>
                  </a:lnTo>
                  <a:lnTo>
                    <a:pt x="3473116" y="2073442"/>
                  </a:lnTo>
                  <a:lnTo>
                    <a:pt x="3388895" y="2073442"/>
                  </a:lnTo>
                  <a:lnTo>
                    <a:pt x="3388895" y="2045368"/>
                  </a:lnTo>
                  <a:lnTo>
                    <a:pt x="3260558" y="2045368"/>
                  </a:lnTo>
                  <a:lnTo>
                    <a:pt x="3260558" y="2029326"/>
                  </a:lnTo>
                  <a:lnTo>
                    <a:pt x="3228474" y="2029326"/>
                  </a:lnTo>
                  <a:lnTo>
                    <a:pt x="3228474" y="2005263"/>
                  </a:lnTo>
                  <a:lnTo>
                    <a:pt x="2939716" y="2005263"/>
                  </a:lnTo>
                  <a:lnTo>
                    <a:pt x="2939716" y="1989221"/>
                  </a:lnTo>
                  <a:lnTo>
                    <a:pt x="2911642" y="1989221"/>
                  </a:lnTo>
                  <a:lnTo>
                    <a:pt x="2911642" y="1969168"/>
                  </a:lnTo>
                  <a:lnTo>
                    <a:pt x="2855495" y="1969168"/>
                  </a:lnTo>
                  <a:lnTo>
                    <a:pt x="2855495" y="1953126"/>
                  </a:lnTo>
                  <a:lnTo>
                    <a:pt x="2630905" y="1953126"/>
                  </a:lnTo>
                  <a:lnTo>
                    <a:pt x="2630905" y="1909010"/>
                  </a:lnTo>
                  <a:lnTo>
                    <a:pt x="2498558" y="1909010"/>
                  </a:lnTo>
                  <a:lnTo>
                    <a:pt x="2498558" y="1868905"/>
                  </a:lnTo>
                  <a:lnTo>
                    <a:pt x="2430379" y="1868905"/>
                  </a:lnTo>
                  <a:lnTo>
                    <a:pt x="2430379" y="1844842"/>
                  </a:lnTo>
                  <a:lnTo>
                    <a:pt x="2394284" y="1844842"/>
                  </a:lnTo>
                  <a:lnTo>
                    <a:pt x="2394284" y="1824789"/>
                  </a:lnTo>
                  <a:lnTo>
                    <a:pt x="2342147" y="1824789"/>
                  </a:lnTo>
                  <a:lnTo>
                    <a:pt x="2342147" y="1792705"/>
                  </a:lnTo>
                  <a:lnTo>
                    <a:pt x="2281989" y="1792705"/>
                  </a:lnTo>
                  <a:lnTo>
                    <a:pt x="2281989" y="1756610"/>
                  </a:lnTo>
                  <a:lnTo>
                    <a:pt x="2181726" y="1756610"/>
                  </a:lnTo>
                  <a:lnTo>
                    <a:pt x="2181726" y="1732547"/>
                  </a:lnTo>
                  <a:lnTo>
                    <a:pt x="2141621" y="1732547"/>
                  </a:lnTo>
                  <a:lnTo>
                    <a:pt x="2141621" y="1716505"/>
                  </a:lnTo>
                  <a:lnTo>
                    <a:pt x="2121568" y="1716505"/>
                  </a:lnTo>
                  <a:lnTo>
                    <a:pt x="2121568" y="1692442"/>
                  </a:lnTo>
                  <a:lnTo>
                    <a:pt x="2077453" y="1692442"/>
                  </a:lnTo>
                  <a:lnTo>
                    <a:pt x="2077453" y="1660358"/>
                  </a:lnTo>
                  <a:lnTo>
                    <a:pt x="2033337" y="1660358"/>
                  </a:lnTo>
                  <a:lnTo>
                    <a:pt x="2033337" y="1628273"/>
                  </a:lnTo>
                  <a:lnTo>
                    <a:pt x="1961147" y="1628273"/>
                  </a:lnTo>
                  <a:lnTo>
                    <a:pt x="1961147" y="1600200"/>
                  </a:lnTo>
                  <a:lnTo>
                    <a:pt x="1941095" y="1600200"/>
                  </a:lnTo>
                  <a:lnTo>
                    <a:pt x="1941095" y="1580147"/>
                  </a:lnTo>
                  <a:lnTo>
                    <a:pt x="1884947" y="1580147"/>
                  </a:lnTo>
                  <a:lnTo>
                    <a:pt x="1884947" y="1548063"/>
                  </a:lnTo>
                  <a:lnTo>
                    <a:pt x="1856874" y="1548063"/>
                  </a:lnTo>
                  <a:lnTo>
                    <a:pt x="1856874" y="1519989"/>
                  </a:lnTo>
                  <a:lnTo>
                    <a:pt x="1840832" y="1519989"/>
                  </a:lnTo>
                  <a:lnTo>
                    <a:pt x="1840832" y="1491915"/>
                  </a:lnTo>
                  <a:lnTo>
                    <a:pt x="1792705" y="1491915"/>
                  </a:lnTo>
                  <a:lnTo>
                    <a:pt x="1792705" y="1471863"/>
                  </a:lnTo>
                  <a:lnTo>
                    <a:pt x="1752600" y="1471863"/>
                  </a:lnTo>
                  <a:lnTo>
                    <a:pt x="1752600" y="1443789"/>
                  </a:lnTo>
                  <a:lnTo>
                    <a:pt x="1656347" y="1443789"/>
                  </a:lnTo>
                  <a:lnTo>
                    <a:pt x="1656347" y="1391652"/>
                  </a:lnTo>
                  <a:lnTo>
                    <a:pt x="1608221" y="1391652"/>
                  </a:lnTo>
                  <a:lnTo>
                    <a:pt x="1608221" y="1359568"/>
                  </a:lnTo>
                  <a:lnTo>
                    <a:pt x="1588168" y="1359568"/>
                  </a:lnTo>
                  <a:lnTo>
                    <a:pt x="1588168" y="1339515"/>
                  </a:lnTo>
                  <a:lnTo>
                    <a:pt x="1560095" y="1339515"/>
                  </a:lnTo>
                  <a:lnTo>
                    <a:pt x="1572126" y="1327484"/>
                  </a:lnTo>
                  <a:lnTo>
                    <a:pt x="1540042" y="1327484"/>
                  </a:lnTo>
                  <a:lnTo>
                    <a:pt x="1540042" y="1303421"/>
                  </a:lnTo>
                  <a:lnTo>
                    <a:pt x="1467853" y="1303421"/>
                  </a:lnTo>
                  <a:lnTo>
                    <a:pt x="1467853" y="1263315"/>
                  </a:lnTo>
                  <a:lnTo>
                    <a:pt x="1443789" y="1263315"/>
                  </a:lnTo>
                  <a:lnTo>
                    <a:pt x="1443789" y="1239252"/>
                  </a:lnTo>
                  <a:lnTo>
                    <a:pt x="1407695" y="1239252"/>
                  </a:lnTo>
                  <a:lnTo>
                    <a:pt x="1407695" y="1227221"/>
                  </a:lnTo>
                  <a:lnTo>
                    <a:pt x="1387642" y="1227221"/>
                  </a:lnTo>
                  <a:lnTo>
                    <a:pt x="1387642" y="1207168"/>
                  </a:lnTo>
                  <a:lnTo>
                    <a:pt x="1359568" y="1207168"/>
                  </a:lnTo>
                  <a:lnTo>
                    <a:pt x="1359568" y="1179094"/>
                  </a:lnTo>
                  <a:lnTo>
                    <a:pt x="1339516" y="1179094"/>
                  </a:lnTo>
                  <a:lnTo>
                    <a:pt x="1339516" y="1143000"/>
                  </a:lnTo>
                  <a:lnTo>
                    <a:pt x="1311442" y="1143000"/>
                  </a:lnTo>
                  <a:lnTo>
                    <a:pt x="1311442" y="1126958"/>
                  </a:lnTo>
                  <a:lnTo>
                    <a:pt x="1275347" y="1126958"/>
                  </a:lnTo>
                  <a:lnTo>
                    <a:pt x="1275347" y="1110915"/>
                  </a:lnTo>
                  <a:lnTo>
                    <a:pt x="1215189" y="1110915"/>
                  </a:lnTo>
                  <a:lnTo>
                    <a:pt x="1215189" y="1094873"/>
                  </a:lnTo>
                  <a:lnTo>
                    <a:pt x="1195137" y="1094873"/>
                  </a:lnTo>
                  <a:lnTo>
                    <a:pt x="1195137" y="1050758"/>
                  </a:lnTo>
                  <a:lnTo>
                    <a:pt x="1167063" y="1050758"/>
                  </a:lnTo>
                  <a:lnTo>
                    <a:pt x="1167063" y="1014663"/>
                  </a:lnTo>
                  <a:lnTo>
                    <a:pt x="1138989" y="1014663"/>
                  </a:lnTo>
                  <a:lnTo>
                    <a:pt x="1138989" y="990600"/>
                  </a:lnTo>
                  <a:lnTo>
                    <a:pt x="1102895" y="990600"/>
                  </a:lnTo>
                  <a:lnTo>
                    <a:pt x="1102895" y="942473"/>
                  </a:lnTo>
                  <a:lnTo>
                    <a:pt x="1074821" y="942473"/>
                  </a:lnTo>
                  <a:lnTo>
                    <a:pt x="1074821" y="926431"/>
                  </a:lnTo>
                  <a:lnTo>
                    <a:pt x="1030705" y="926431"/>
                  </a:lnTo>
                  <a:lnTo>
                    <a:pt x="1030705" y="906379"/>
                  </a:lnTo>
                  <a:lnTo>
                    <a:pt x="990600" y="906379"/>
                  </a:lnTo>
                  <a:lnTo>
                    <a:pt x="990600" y="890337"/>
                  </a:lnTo>
                  <a:lnTo>
                    <a:pt x="978568" y="890337"/>
                  </a:lnTo>
                  <a:lnTo>
                    <a:pt x="978568" y="878305"/>
                  </a:lnTo>
                  <a:lnTo>
                    <a:pt x="962526" y="878305"/>
                  </a:lnTo>
                  <a:lnTo>
                    <a:pt x="962526" y="850231"/>
                  </a:lnTo>
                  <a:lnTo>
                    <a:pt x="886326" y="850231"/>
                  </a:lnTo>
                  <a:lnTo>
                    <a:pt x="886326" y="822158"/>
                  </a:lnTo>
                  <a:lnTo>
                    <a:pt x="874295" y="822158"/>
                  </a:lnTo>
                  <a:lnTo>
                    <a:pt x="874295" y="766010"/>
                  </a:lnTo>
                  <a:lnTo>
                    <a:pt x="854242" y="766010"/>
                  </a:lnTo>
                  <a:lnTo>
                    <a:pt x="854242" y="693821"/>
                  </a:lnTo>
                  <a:lnTo>
                    <a:pt x="826168" y="693821"/>
                  </a:lnTo>
                  <a:lnTo>
                    <a:pt x="826168" y="673768"/>
                  </a:lnTo>
                  <a:lnTo>
                    <a:pt x="745958" y="673768"/>
                  </a:lnTo>
                  <a:lnTo>
                    <a:pt x="745958" y="653715"/>
                  </a:lnTo>
                  <a:lnTo>
                    <a:pt x="625642" y="653715"/>
                  </a:lnTo>
                  <a:lnTo>
                    <a:pt x="625642" y="613610"/>
                  </a:lnTo>
                  <a:lnTo>
                    <a:pt x="617621" y="613610"/>
                  </a:lnTo>
                  <a:lnTo>
                    <a:pt x="617621" y="585537"/>
                  </a:lnTo>
                  <a:lnTo>
                    <a:pt x="593558" y="585537"/>
                  </a:lnTo>
                  <a:lnTo>
                    <a:pt x="593558" y="549442"/>
                  </a:lnTo>
                  <a:lnTo>
                    <a:pt x="561474" y="549442"/>
                  </a:lnTo>
                  <a:lnTo>
                    <a:pt x="561474" y="517358"/>
                  </a:lnTo>
                  <a:lnTo>
                    <a:pt x="533400" y="517358"/>
                  </a:lnTo>
                  <a:lnTo>
                    <a:pt x="533400" y="489284"/>
                  </a:lnTo>
                  <a:lnTo>
                    <a:pt x="477253" y="489284"/>
                  </a:lnTo>
                  <a:lnTo>
                    <a:pt x="477253" y="457200"/>
                  </a:lnTo>
                  <a:lnTo>
                    <a:pt x="409074" y="457200"/>
                  </a:lnTo>
                  <a:lnTo>
                    <a:pt x="409074" y="445168"/>
                  </a:lnTo>
                  <a:lnTo>
                    <a:pt x="385011" y="445168"/>
                  </a:lnTo>
                  <a:lnTo>
                    <a:pt x="385011" y="425115"/>
                  </a:lnTo>
                  <a:lnTo>
                    <a:pt x="356937" y="425115"/>
                  </a:lnTo>
                  <a:lnTo>
                    <a:pt x="356937" y="376989"/>
                  </a:lnTo>
                  <a:lnTo>
                    <a:pt x="292768" y="376989"/>
                  </a:lnTo>
                  <a:lnTo>
                    <a:pt x="292768" y="352926"/>
                  </a:lnTo>
                  <a:lnTo>
                    <a:pt x="248653" y="352926"/>
                  </a:lnTo>
                  <a:lnTo>
                    <a:pt x="248653" y="332873"/>
                  </a:lnTo>
                  <a:lnTo>
                    <a:pt x="224589" y="332873"/>
                  </a:lnTo>
                  <a:lnTo>
                    <a:pt x="224589" y="316831"/>
                  </a:lnTo>
                  <a:lnTo>
                    <a:pt x="192505" y="316831"/>
                  </a:lnTo>
                  <a:lnTo>
                    <a:pt x="192505" y="296779"/>
                  </a:lnTo>
                  <a:lnTo>
                    <a:pt x="176463" y="296779"/>
                  </a:lnTo>
                  <a:lnTo>
                    <a:pt x="176463" y="260684"/>
                  </a:lnTo>
                  <a:lnTo>
                    <a:pt x="144379" y="260684"/>
                  </a:lnTo>
                  <a:lnTo>
                    <a:pt x="144379" y="204537"/>
                  </a:lnTo>
                  <a:lnTo>
                    <a:pt x="120316" y="204537"/>
                  </a:lnTo>
                  <a:lnTo>
                    <a:pt x="120316" y="148389"/>
                  </a:lnTo>
                  <a:lnTo>
                    <a:pt x="108284" y="148389"/>
                  </a:lnTo>
                  <a:lnTo>
                    <a:pt x="108284" y="76200"/>
                  </a:lnTo>
                  <a:lnTo>
                    <a:pt x="96253" y="76200"/>
                  </a:lnTo>
                  <a:lnTo>
                    <a:pt x="96253" y="20052"/>
                  </a:lnTo>
                  <a:lnTo>
                    <a:pt x="64168" y="20052"/>
                  </a:lnTo>
                  <a:lnTo>
                    <a:pt x="64168" y="0"/>
                  </a:lnTo>
                  <a:lnTo>
                    <a:pt x="0" y="0"/>
                  </a:lnTo>
                </a:path>
              </a:pathLst>
            </a:custGeom>
            <a:noFill/>
            <a:ln w="28575">
              <a:solidFill>
                <a:schemeClr val="accent1"/>
              </a:solidFill>
              <a:miter lim="800000"/>
              <a:headEnd/>
              <a:tailEnd/>
            </a:ln>
          </p:spPr>
          <p:txBody>
            <a:bodyPr rtlCol="0" anchor="ctr"/>
            <a:lstStyle/>
            <a:p>
              <a:pPr algn="ctr"/>
              <a:endParaRPr lang="en-US" dirty="0"/>
            </a:p>
          </p:txBody>
        </p:sp>
        <p:sp>
          <p:nvSpPr>
            <p:cNvPr id="60" name="Freeform: Shape 59">
              <a:extLst>
                <a:ext uri="{FF2B5EF4-FFF2-40B4-BE49-F238E27FC236}">
                  <a16:creationId xmlns:a16="http://schemas.microsoft.com/office/drawing/2014/main" id="{1C8ECE7A-95D5-5972-8552-C67D253AF10F}"/>
                </a:ext>
              </a:extLst>
            </p:cNvPr>
            <p:cNvSpPr/>
            <p:nvPr/>
          </p:nvSpPr>
          <p:spPr bwMode="auto">
            <a:xfrm>
              <a:off x="3283744" y="2116931"/>
              <a:ext cx="197644" cy="195263"/>
            </a:xfrm>
            <a:custGeom>
              <a:avLst/>
              <a:gdLst>
                <a:gd name="connsiteX0" fmla="*/ 197644 w 197644"/>
                <a:gd name="connsiteY0" fmla="*/ 195263 h 195263"/>
                <a:gd name="connsiteX1" fmla="*/ 130969 w 197644"/>
                <a:gd name="connsiteY1" fmla="*/ 195263 h 195263"/>
                <a:gd name="connsiteX2" fmla="*/ 130969 w 197644"/>
                <a:gd name="connsiteY2" fmla="*/ 183357 h 195263"/>
                <a:gd name="connsiteX3" fmla="*/ 57150 w 197644"/>
                <a:gd name="connsiteY3" fmla="*/ 183357 h 195263"/>
                <a:gd name="connsiteX4" fmla="*/ 57150 w 197644"/>
                <a:gd name="connsiteY4" fmla="*/ 145257 h 195263"/>
                <a:gd name="connsiteX5" fmla="*/ 30956 w 197644"/>
                <a:gd name="connsiteY5" fmla="*/ 145257 h 195263"/>
                <a:gd name="connsiteX6" fmla="*/ 30956 w 197644"/>
                <a:gd name="connsiteY6" fmla="*/ 66675 h 195263"/>
                <a:gd name="connsiteX7" fmla="*/ 14287 w 197644"/>
                <a:gd name="connsiteY7" fmla="*/ 66675 h 195263"/>
                <a:gd name="connsiteX8" fmla="*/ 14287 w 197644"/>
                <a:gd name="connsiteY8" fmla="*/ 0 h 195263"/>
                <a:gd name="connsiteX9" fmla="*/ 0 w 197644"/>
                <a:gd name="connsiteY9" fmla="*/ 0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644" h="195263">
                  <a:moveTo>
                    <a:pt x="197644" y="195263"/>
                  </a:moveTo>
                  <a:lnTo>
                    <a:pt x="130969" y="195263"/>
                  </a:lnTo>
                  <a:lnTo>
                    <a:pt x="130969" y="183357"/>
                  </a:lnTo>
                  <a:lnTo>
                    <a:pt x="57150" y="183357"/>
                  </a:lnTo>
                  <a:lnTo>
                    <a:pt x="57150" y="145257"/>
                  </a:lnTo>
                  <a:lnTo>
                    <a:pt x="30956" y="145257"/>
                  </a:lnTo>
                  <a:lnTo>
                    <a:pt x="30956" y="66675"/>
                  </a:lnTo>
                  <a:lnTo>
                    <a:pt x="14287" y="66675"/>
                  </a:lnTo>
                  <a:lnTo>
                    <a:pt x="14287" y="0"/>
                  </a:lnTo>
                  <a:lnTo>
                    <a:pt x="0" y="0"/>
                  </a:lnTo>
                </a:path>
              </a:pathLst>
            </a:custGeom>
            <a:noFill/>
            <a:ln w="28575">
              <a:solidFill>
                <a:schemeClr val="accent1"/>
              </a:solidFill>
              <a:miter lim="800000"/>
              <a:headEnd/>
              <a:tailEnd/>
            </a:ln>
          </p:spPr>
          <p:txBody>
            <a:bodyPr rtlCol="0" anchor="ctr"/>
            <a:lstStyle/>
            <a:p>
              <a:pPr algn="ctr"/>
              <a:endParaRPr lang="en-US" dirty="0"/>
            </a:p>
          </p:txBody>
        </p:sp>
      </p:grpSp>
      <p:grpSp>
        <p:nvGrpSpPr>
          <p:cNvPr id="81" name="Group 80">
            <a:extLst>
              <a:ext uri="{FF2B5EF4-FFF2-40B4-BE49-F238E27FC236}">
                <a16:creationId xmlns:a16="http://schemas.microsoft.com/office/drawing/2014/main" id="{1A58F490-C90B-758C-121D-8F634EEC4993}"/>
              </a:ext>
            </a:extLst>
          </p:cNvPr>
          <p:cNvGrpSpPr/>
          <p:nvPr/>
        </p:nvGrpSpPr>
        <p:grpSpPr>
          <a:xfrm>
            <a:off x="3286125" y="2116931"/>
            <a:ext cx="5883593" cy="2712244"/>
            <a:chOff x="3286125" y="2116931"/>
            <a:chExt cx="5883593" cy="2712244"/>
          </a:xfrm>
        </p:grpSpPr>
        <p:sp>
          <p:nvSpPr>
            <p:cNvPr id="75" name="Freeform: Shape 74">
              <a:extLst>
                <a:ext uri="{FF2B5EF4-FFF2-40B4-BE49-F238E27FC236}">
                  <a16:creationId xmlns:a16="http://schemas.microsoft.com/office/drawing/2014/main" id="{3F4229C8-2F97-D58E-1F0B-7882A8D755D3}"/>
                </a:ext>
              </a:extLst>
            </p:cNvPr>
            <p:cNvSpPr/>
            <p:nvPr/>
          </p:nvSpPr>
          <p:spPr bwMode="auto">
            <a:xfrm>
              <a:off x="5663565" y="4306253"/>
              <a:ext cx="3506153" cy="522922"/>
            </a:xfrm>
            <a:custGeom>
              <a:avLst/>
              <a:gdLst>
                <a:gd name="connsiteX0" fmla="*/ 3506153 w 3506153"/>
                <a:gd name="connsiteY0" fmla="*/ 522922 h 522922"/>
                <a:gd name="connsiteX1" fmla="*/ 3506153 w 3506153"/>
                <a:gd name="connsiteY1" fmla="*/ 477202 h 522922"/>
                <a:gd name="connsiteX2" fmla="*/ 3117533 w 3506153"/>
                <a:gd name="connsiteY2" fmla="*/ 477202 h 522922"/>
                <a:gd name="connsiteX3" fmla="*/ 3117533 w 3506153"/>
                <a:gd name="connsiteY3" fmla="*/ 445770 h 522922"/>
                <a:gd name="connsiteX4" fmla="*/ 2728913 w 3506153"/>
                <a:gd name="connsiteY4" fmla="*/ 445770 h 522922"/>
                <a:gd name="connsiteX5" fmla="*/ 2728913 w 3506153"/>
                <a:gd name="connsiteY5" fmla="*/ 411480 h 522922"/>
                <a:gd name="connsiteX6" fmla="*/ 2245995 w 3506153"/>
                <a:gd name="connsiteY6" fmla="*/ 411480 h 522922"/>
                <a:gd name="connsiteX7" fmla="*/ 2245995 w 3506153"/>
                <a:gd name="connsiteY7" fmla="*/ 365760 h 522922"/>
                <a:gd name="connsiteX8" fmla="*/ 1757363 w 3506153"/>
                <a:gd name="connsiteY8" fmla="*/ 365760 h 522922"/>
                <a:gd name="connsiteX9" fmla="*/ 1757363 w 3506153"/>
                <a:gd name="connsiteY9" fmla="*/ 337185 h 522922"/>
                <a:gd name="connsiteX10" fmla="*/ 1328738 w 3506153"/>
                <a:gd name="connsiteY10" fmla="*/ 337185 h 522922"/>
                <a:gd name="connsiteX11" fmla="*/ 1328738 w 3506153"/>
                <a:gd name="connsiteY11" fmla="*/ 314325 h 522922"/>
                <a:gd name="connsiteX12" fmla="*/ 1280160 w 3506153"/>
                <a:gd name="connsiteY12" fmla="*/ 314325 h 522922"/>
                <a:gd name="connsiteX13" fmla="*/ 1280160 w 3506153"/>
                <a:gd name="connsiteY13" fmla="*/ 294322 h 522922"/>
                <a:gd name="connsiteX14" fmla="*/ 1248728 w 3506153"/>
                <a:gd name="connsiteY14" fmla="*/ 294322 h 522922"/>
                <a:gd name="connsiteX15" fmla="*/ 1248728 w 3506153"/>
                <a:gd name="connsiteY15" fmla="*/ 265747 h 522922"/>
                <a:gd name="connsiteX16" fmla="*/ 951548 w 3506153"/>
                <a:gd name="connsiteY16" fmla="*/ 265747 h 522922"/>
                <a:gd name="connsiteX17" fmla="*/ 951548 w 3506153"/>
                <a:gd name="connsiteY17" fmla="*/ 245745 h 522922"/>
                <a:gd name="connsiteX18" fmla="*/ 894398 w 3506153"/>
                <a:gd name="connsiteY18" fmla="*/ 245745 h 522922"/>
                <a:gd name="connsiteX19" fmla="*/ 894398 w 3506153"/>
                <a:gd name="connsiteY19" fmla="*/ 225742 h 522922"/>
                <a:gd name="connsiteX20" fmla="*/ 748665 w 3506153"/>
                <a:gd name="connsiteY20" fmla="*/ 225742 h 522922"/>
                <a:gd name="connsiteX21" fmla="*/ 748665 w 3506153"/>
                <a:gd name="connsiteY21" fmla="*/ 211455 h 522922"/>
                <a:gd name="connsiteX22" fmla="*/ 660083 w 3506153"/>
                <a:gd name="connsiteY22" fmla="*/ 211455 h 522922"/>
                <a:gd name="connsiteX23" fmla="*/ 660083 w 3506153"/>
                <a:gd name="connsiteY23" fmla="*/ 182880 h 522922"/>
                <a:gd name="connsiteX24" fmla="*/ 645795 w 3506153"/>
                <a:gd name="connsiteY24" fmla="*/ 182880 h 522922"/>
                <a:gd name="connsiteX25" fmla="*/ 645795 w 3506153"/>
                <a:gd name="connsiteY25" fmla="*/ 165735 h 522922"/>
                <a:gd name="connsiteX26" fmla="*/ 520065 w 3506153"/>
                <a:gd name="connsiteY26" fmla="*/ 165735 h 522922"/>
                <a:gd name="connsiteX27" fmla="*/ 520065 w 3506153"/>
                <a:gd name="connsiteY27" fmla="*/ 148590 h 522922"/>
                <a:gd name="connsiteX28" fmla="*/ 405765 w 3506153"/>
                <a:gd name="connsiteY28" fmla="*/ 148590 h 522922"/>
                <a:gd name="connsiteX29" fmla="*/ 405765 w 3506153"/>
                <a:gd name="connsiteY29" fmla="*/ 122872 h 522922"/>
                <a:gd name="connsiteX30" fmla="*/ 365760 w 3506153"/>
                <a:gd name="connsiteY30" fmla="*/ 122872 h 522922"/>
                <a:gd name="connsiteX31" fmla="*/ 365760 w 3506153"/>
                <a:gd name="connsiteY31" fmla="*/ 108585 h 522922"/>
                <a:gd name="connsiteX32" fmla="*/ 305753 w 3506153"/>
                <a:gd name="connsiteY32" fmla="*/ 108585 h 522922"/>
                <a:gd name="connsiteX33" fmla="*/ 305753 w 3506153"/>
                <a:gd name="connsiteY33" fmla="*/ 97155 h 522922"/>
                <a:gd name="connsiteX34" fmla="*/ 305753 w 3506153"/>
                <a:gd name="connsiteY34" fmla="*/ 85725 h 522922"/>
                <a:gd name="connsiteX35" fmla="*/ 171450 w 3506153"/>
                <a:gd name="connsiteY35" fmla="*/ 85725 h 522922"/>
                <a:gd name="connsiteX36" fmla="*/ 171450 w 3506153"/>
                <a:gd name="connsiteY36" fmla="*/ 68580 h 522922"/>
                <a:gd name="connsiteX37" fmla="*/ 134303 w 3506153"/>
                <a:gd name="connsiteY37" fmla="*/ 68580 h 522922"/>
                <a:gd name="connsiteX38" fmla="*/ 134303 w 3506153"/>
                <a:gd name="connsiteY38" fmla="*/ 57150 h 522922"/>
                <a:gd name="connsiteX39" fmla="*/ 122873 w 3506153"/>
                <a:gd name="connsiteY39" fmla="*/ 57150 h 522922"/>
                <a:gd name="connsiteX40" fmla="*/ 122873 w 3506153"/>
                <a:gd name="connsiteY40" fmla="*/ 37147 h 522922"/>
                <a:gd name="connsiteX41" fmla="*/ 88583 w 3506153"/>
                <a:gd name="connsiteY41" fmla="*/ 37147 h 522922"/>
                <a:gd name="connsiteX42" fmla="*/ 88583 w 3506153"/>
                <a:gd name="connsiteY42" fmla="*/ 17145 h 522922"/>
                <a:gd name="connsiteX43" fmla="*/ 14288 w 3506153"/>
                <a:gd name="connsiteY43" fmla="*/ 17145 h 522922"/>
                <a:gd name="connsiteX44" fmla="*/ 14288 w 3506153"/>
                <a:gd name="connsiteY44" fmla="*/ 0 h 522922"/>
                <a:gd name="connsiteX45" fmla="*/ 0 w 3506153"/>
                <a:gd name="connsiteY45" fmla="*/ 0 h 52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06153" h="522922">
                  <a:moveTo>
                    <a:pt x="3506153" y="522922"/>
                  </a:moveTo>
                  <a:lnTo>
                    <a:pt x="3506153" y="477202"/>
                  </a:lnTo>
                  <a:lnTo>
                    <a:pt x="3117533" y="477202"/>
                  </a:lnTo>
                  <a:lnTo>
                    <a:pt x="3117533" y="445770"/>
                  </a:lnTo>
                  <a:lnTo>
                    <a:pt x="2728913" y="445770"/>
                  </a:lnTo>
                  <a:lnTo>
                    <a:pt x="2728913" y="411480"/>
                  </a:lnTo>
                  <a:lnTo>
                    <a:pt x="2245995" y="411480"/>
                  </a:lnTo>
                  <a:lnTo>
                    <a:pt x="2245995" y="365760"/>
                  </a:lnTo>
                  <a:lnTo>
                    <a:pt x="1757363" y="365760"/>
                  </a:lnTo>
                  <a:lnTo>
                    <a:pt x="1757363" y="337185"/>
                  </a:lnTo>
                  <a:lnTo>
                    <a:pt x="1328738" y="337185"/>
                  </a:lnTo>
                  <a:lnTo>
                    <a:pt x="1328738" y="314325"/>
                  </a:lnTo>
                  <a:lnTo>
                    <a:pt x="1280160" y="314325"/>
                  </a:lnTo>
                  <a:lnTo>
                    <a:pt x="1280160" y="294322"/>
                  </a:lnTo>
                  <a:lnTo>
                    <a:pt x="1248728" y="294322"/>
                  </a:lnTo>
                  <a:lnTo>
                    <a:pt x="1248728" y="265747"/>
                  </a:lnTo>
                  <a:lnTo>
                    <a:pt x="951548" y="265747"/>
                  </a:lnTo>
                  <a:lnTo>
                    <a:pt x="951548" y="245745"/>
                  </a:lnTo>
                  <a:lnTo>
                    <a:pt x="894398" y="245745"/>
                  </a:lnTo>
                  <a:lnTo>
                    <a:pt x="894398" y="225742"/>
                  </a:lnTo>
                  <a:lnTo>
                    <a:pt x="748665" y="225742"/>
                  </a:lnTo>
                  <a:lnTo>
                    <a:pt x="748665" y="211455"/>
                  </a:lnTo>
                  <a:lnTo>
                    <a:pt x="660083" y="211455"/>
                  </a:lnTo>
                  <a:lnTo>
                    <a:pt x="660083" y="182880"/>
                  </a:lnTo>
                  <a:lnTo>
                    <a:pt x="645795" y="182880"/>
                  </a:lnTo>
                  <a:lnTo>
                    <a:pt x="645795" y="165735"/>
                  </a:lnTo>
                  <a:lnTo>
                    <a:pt x="520065" y="165735"/>
                  </a:lnTo>
                  <a:lnTo>
                    <a:pt x="520065" y="148590"/>
                  </a:lnTo>
                  <a:lnTo>
                    <a:pt x="405765" y="148590"/>
                  </a:lnTo>
                  <a:lnTo>
                    <a:pt x="405765" y="122872"/>
                  </a:lnTo>
                  <a:lnTo>
                    <a:pt x="365760" y="122872"/>
                  </a:lnTo>
                  <a:lnTo>
                    <a:pt x="365760" y="108585"/>
                  </a:lnTo>
                  <a:lnTo>
                    <a:pt x="305753" y="108585"/>
                  </a:lnTo>
                  <a:lnTo>
                    <a:pt x="305753" y="97155"/>
                  </a:lnTo>
                  <a:lnTo>
                    <a:pt x="305753" y="85725"/>
                  </a:lnTo>
                  <a:lnTo>
                    <a:pt x="171450" y="85725"/>
                  </a:lnTo>
                  <a:lnTo>
                    <a:pt x="171450" y="68580"/>
                  </a:lnTo>
                  <a:lnTo>
                    <a:pt x="134303" y="68580"/>
                  </a:lnTo>
                  <a:lnTo>
                    <a:pt x="134303" y="57150"/>
                  </a:lnTo>
                  <a:lnTo>
                    <a:pt x="122873" y="57150"/>
                  </a:lnTo>
                  <a:lnTo>
                    <a:pt x="122873" y="37147"/>
                  </a:lnTo>
                  <a:lnTo>
                    <a:pt x="88583" y="37147"/>
                  </a:lnTo>
                  <a:lnTo>
                    <a:pt x="88583" y="17145"/>
                  </a:lnTo>
                  <a:lnTo>
                    <a:pt x="14288" y="17145"/>
                  </a:lnTo>
                  <a:lnTo>
                    <a:pt x="14288" y="0"/>
                  </a:lnTo>
                  <a:lnTo>
                    <a:pt x="0" y="0"/>
                  </a:lnTo>
                </a:path>
              </a:pathLst>
            </a:custGeom>
            <a:noFill/>
            <a:ln w="28575">
              <a:solidFill>
                <a:schemeClr val="accent3"/>
              </a:solidFill>
              <a:miter lim="800000"/>
              <a:headEnd/>
              <a:tailEnd/>
            </a:ln>
          </p:spPr>
          <p:txBody>
            <a:bodyPr rtlCol="0" anchor="ctr"/>
            <a:lstStyle/>
            <a:p>
              <a:pPr algn="ctr"/>
              <a:endParaRPr lang="en-US" dirty="0"/>
            </a:p>
          </p:txBody>
        </p:sp>
        <p:sp>
          <p:nvSpPr>
            <p:cNvPr id="78" name="Freeform: Shape 77">
              <a:extLst>
                <a:ext uri="{FF2B5EF4-FFF2-40B4-BE49-F238E27FC236}">
                  <a16:creationId xmlns:a16="http://schemas.microsoft.com/office/drawing/2014/main" id="{83C85704-B588-4442-658F-BBC2BE66CBCF}"/>
                </a:ext>
              </a:extLst>
            </p:cNvPr>
            <p:cNvSpPr/>
            <p:nvPr/>
          </p:nvSpPr>
          <p:spPr bwMode="auto">
            <a:xfrm>
              <a:off x="4917281" y="4079081"/>
              <a:ext cx="757238" cy="216694"/>
            </a:xfrm>
            <a:custGeom>
              <a:avLst/>
              <a:gdLst>
                <a:gd name="connsiteX0" fmla="*/ 757238 w 757238"/>
                <a:gd name="connsiteY0" fmla="*/ 216694 h 216694"/>
                <a:gd name="connsiteX1" fmla="*/ 628650 w 757238"/>
                <a:gd name="connsiteY1" fmla="*/ 216694 h 216694"/>
                <a:gd name="connsiteX2" fmla="*/ 628650 w 757238"/>
                <a:gd name="connsiteY2" fmla="*/ 195263 h 216694"/>
                <a:gd name="connsiteX3" fmla="*/ 600075 w 757238"/>
                <a:gd name="connsiteY3" fmla="*/ 195263 h 216694"/>
                <a:gd name="connsiteX4" fmla="*/ 600075 w 757238"/>
                <a:gd name="connsiteY4" fmla="*/ 178594 h 216694"/>
                <a:gd name="connsiteX5" fmla="*/ 407194 w 757238"/>
                <a:gd name="connsiteY5" fmla="*/ 178594 h 216694"/>
                <a:gd name="connsiteX6" fmla="*/ 407194 w 757238"/>
                <a:gd name="connsiteY6" fmla="*/ 164307 h 216694"/>
                <a:gd name="connsiteX7" fmla="*/ 300038 w 757238"/>
                <a:gd name="connsiteY7" fmla="*/ 164307 h 216694"/>
                <a:gd name="connsiteX8" fmla="*/ 300038 w 757238"/>
                <a:gd name="connsiteY8" fmla="*/ 145257 h 216694"/>
                <a:gd name="connsiteX9" fmla="*/ 273844 w 757238"/>
                <a:gd name="connsiteY9" fmla="*/ 145257 h 216694"/>
                <a:gd name="connsiteX10" fmla="*/ 273844 w 757238"/>
                <a:gd name="connsiteY10" fmla="*/ 123825 h 216694"/>
                <a:gd name="connsiteX11" fmla="*/ 176213 w 757238"/>
                <a:gd name="connsiteY11" fmla="*/ 123825 h 216694"/>
                <a:gd name="connsiteX12" fmla="*/ 176213 w 757238"/>
                <a:gd name="connsiteY12" fmla="*/ 107157 h 216694"/>
                <a:gd name="connsiteX13" fmla="*/ 142875 w 757238"/>
                <a:gd name="connsiteY13" fmla="*/ 107157 h 216694"/>
                <a:gd name="connsiteX14" fmla="*/ 142875 w 757238"/>
                <a:gd name="connsiteY14" fmla="*/ 90488 h 216694"/>
                <a:gd name="connsiteX15" fmla="*/ 123825 w 757238"/>
                <a:gd name="connsiteY15" fmla="*/ 90488 h 216694"/>
                <a:gd name="connsiteX16" fmla="*/ 123825 w 757238"/>
                <a:gd name="connsiteY16" fmla="*/ 66675 h 216694"/>
                <a:gd name="connsiteX17" fmla="*/ 107157 w 757238"/>
                <a:gd name="connsiteY17" fmla="*/ 66675 h 216694"/>
                <a:gd name="connsiteX18" fmla="*/ 107157 w 757238"/>
                <a:gd name="connsiteY18" fmla="*/ 11907 h 216694"/>
                <a:gd name="connsiteX19" fmla="*/ 0 w 757238"/>
                <a:gd name="connsiteY19" fmla="*/ 11907 h 216694"/>
                <a:gd name="connsiteX20" fmla="*/ 0 w 757238"/>
                <a:gd name="connsiteY20"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7238" h="216694">
                  <a:moveTo>
                    <a:pt x="757238" y="216694"/>
                  </a:moveTo>
                  <a:lnTo>
                    <a:pt x="628650" y="216694"/>
                  </a:lnTo>
                  <a:lnTo>
                    <a:pt x="628650" y="195263"/>
                  </a:lnTo>
                  <a:lnTo>
                    <a:pt x="600075" y="195263"/>
                  </a:lnTo>
                  <a:lnTo>
                    <a:pt x="600075" y="178594"/>
                  </a:lnTo>
                  <a:lnTo>
                    <a:pt x="407194" y="178594"/>
                  </a:lnTo>
                  <a:lnTo>
                    <a:pt x="407194" y="164307"/>
                  </a:lnTo>
                  <a:lnTo>
                    <a:pt x="300038" y="164307"/>
                  </a:lnTo>
                  <a:lnTo>
                    <a:pt x="300038" y="145257"/>
                  </a:lnTo>
                  <a:lnTo>
                    <a:pt x="273844" y="145257"/>
                  </a:lnTo>
                  <a:lnTo>
                    <a:pt x="273844" y="123825"/>
                  </a:lnTo>
                  <a:lnTo>
                    <a:pt x="176213" y="123825"/>
                  </a:lnTo>
                  <a:lnTo>
                    <a:pt x="176213" y="107157"/>
                  </a:lnTo>
                  <a:lnTo>
                    <a:pt x="142875" y="107157"/>
                  </a:lnTo>
                  <a:lnTo>
                    <a:pt x="142875" y="90488"/>
                  </a:lnTo>
                  <a:lnTo>
                    <a:pt x="123825" y="90488"/>
                  </a:lnTo>
                  <a:lnTo>
                    <a:pt x="123825" y="66675"/>
                  </a:lnTo>
                  <a:lnTo>
                    <a:pt x="107157" y="66675"/>
                  </a:lnTo>
                  <a:lnTo>
                    <a:pt x="107157" y="11907"/>
                  </a:lnTo>
                  <a:lnTo>
                    <a:pt x="0" y="11907"/>
                  </a:lnTo>
                  <a:lnTo>
                    <a:pt x="0" y="0"/>
                  </a:lnTo>
                </a:path>
              </a:pathLst>
            </a:custGeom>
            <a:noFill/>
            <a:ln w="28575">
              <a:solidFill>
                <a:schemeClr val="accent3"/>
              </a:solidFill>
              <a:miter lim="800000"/>
              <a:headEnd/>
              <a:tailEnd/>
            </a:ln>
          </p:spPr>
          <p:txBody>
            <a:bodyPr rtlCol="0" anchor="ctr"/>
            <a:lstStyle/>
            <a:p>
              <a:pPr algn="ctr"/>
              <a:endParaRPr lang="en-US" dirty="0"/>
            </a:p>
          </p:txBody>
        </p:sp>
        <p:sp>
          <p:nvSpPr>
            <p:cNvPr id="79" name="Freeform: Shape 78">
              <a:extLst>
                <a:ext uri="{FF2B5EF4-FFF2-40B4-BE49-F238E27FC236}">
                  <a16:creationId xmlns:a16="http://schemas.microsoft.com/office/drawing/2014/main" id="{CA8062C2-F33D-D99B-F42D-D9E4D1CEF0DB}"/>
                </a:ext>
              </a:extLst>
            </p:cNvPr>
            <p:cNvSpPr/>
            <p:nvPr/>
          </p:nvSpPr>
          <p:spPr bwMode="auto">
            <a:xfrm>
              <a:off x="3526631" y="2755106"/>
              <a:ext cx="1381125" cy="1338263"/>
            </a:xfrm>
            <a:custGeom>
              <a:avLst/>
              <a:gdLst>
                <a:gd name="connsiteX0" fmla="*/ 1381125 w 1381125"/>
                <a:gd name="connsiteY0" fmla="*/ 1338263 h 1338263"/>
                <a:gd name="connsiteX1" fmla="*/ 1381125 w 1381125"/>
                <a:gd name="connsiteY1" fmla="*/ 1302544 h 1338263"/>
                <a:gd name="connsiteX2" fmla="*/ 1323975 w 1381125"/>
                <a:gd name="connsiteY2" fmla="*/ 1302544 h 1338263"/>
                <a:gd name="connsiteX3" fmla="*/ 1323975 w 1381125"/>
                <a:gd name="connsiteY3" fmla="*/ 1276350 h 1338263"/>
                <a:gd name="connsiteX4" fmla="*/ 1276350 w 1381125"/>
                <a:gd name="connsiteY4" fmla="*/ 1276350 h 1338263"/>
                <a:gd name="connsiteX5" fmla="*/ 1276350 w 1381125"/>
                <a:gd name="connsiteY5" fmla="*/ 1228725 h 1338263"/>
                <a:gd name="connsiteX6" fmla="*/ 1214438 w 1381125"/>
                <a:gd name="connsiteY6" fmla="*/ 1228725 h 1338263"/>
                <a:gd name="connsiteX7" fmla="*/ 1214438 w 1381125"/>
                <a:gd name="connsiteY7" fmla="*/ 1204913 h 1338263"/>
                <a:gd name="connsiteX8" fmla="*/ 1188244 w 1381125"/>
                <a:gd name="connsiteY8" fmla="*/ 1204913 h 1338263"/>
                <a:gd name="connsiteX9" fmla="*/ 1188244 w 1381125"/>
                <a:gd name="connsiteY9" fmla="*/ 1185863 h 1338263"/>
                <a:gd name="connsiteX10" fmla="*/ 1143000 w 1381125"/>
                <a:gd name="connsiteY10" fmla="*/ 1185863 h 1338263"/>
                <a:gd name="connsiteX11" fmla="*/ 1143000 w 1381125"/>
                <a:gd name="connsiteY11" fmla="*/ 1159669 h 1338263"/>
                <a:gd name="connsiteX12" fmla="*/ 1114425 w 1381125"/>
                <a:gd name="connsiteY12" fmla="*/ 1159669 h 1338263"/>
                <a:gd name="connsiteX13" fmla="*/ 1114425 w 1381125"/>
                <a:gd name="connsiteY13" fmla="*/ 1116807 h 1338263"/>
                <a:gd name="connsiteX14" fmla="*/ 1047750 w 1381125"/>
                <a:gd name="connsiteY14" fmla="*/ 1116807 h 1338263"/>
                <a:gd name="connsiteX15" fmla="*/ 1047750 w 1381125"/>
                <a:gd name="connsiteY15" fmla="*/ 1071563 h 1338263"/>
                <a:gd name="connsiteX16" fmla="*/ 1033463 w 1381125"/>
                <a:gd name="connsiteY16" fmla="*/ 1071563 h 1338263"/>
                <a:gd name="connsiteX17" fmla="*/ 1033463 w 1381125"/>
                <a:gd name="connsiteY17" fmla="*/ 1040607 h 1338263"/>
                <a:gd name="connsiteX18" fmla="*/ 997744 w 1381125"/>
                <a:gd name="connsiteY18" fmla="*/ 1040607 h 1338263"/>
                <a:gd name="connsiteX19" fmla="*/ 997744 w 1381125"/>
                <a:gd name="connsiteY19" fmla="*/ 1012032 h 1338263"/>
                <a:gd name="connsiteX20" fmla="*/ 978694 w 1381125"/>
                <a:gd name="connsiteY20" fmla="*/ 1012032 h 1338263"/>
                <a:gd name="connsiteX21" fmla="*/ 978694 w 1381125"/>
                <a:gd name="connsiteY21" fmla="*/ 992982 h 1338263"/>
                <a:gd name="connsiteX22" fmla="*/ 921544 w 1381125"/>
                <a:gd name="connsiteY22" fmla="*/ 992982 h 1338263"/>
                <a:gd name="connsiteX23" fmla="*/ 921544 w 1381125"/>
                <a:gd name="connsiteY23" fmla="*/ 950119 h 1338263"/>
                <a:gd name="connsiteX24" fmla="*/ 792957 w 1381125"/>
                <a:gd name="connsiteY24" fmla="*/ 950119 h 1338263"/>
                <a:gd name="connsiteX25" fmla="*/ 792957 w 1381125"/>
                <a:gd name="connsiteY25" fmla="*/ 926307 h 1338263"/>
                <a:gd name="connsiteX26" fmla="*/ 759619 w 1381125"/>
                <a:gd name="connsiteY26" fmla="*/ 926307 h 1338263"/>
                <a:gd name="connsiteX27" fmla="*/ 759619 w 1381125"/>
                <a:gd name="connsiteY27" fmla="*/ 871538 h 1338263"/>
                <a:gd name="connsiteX28" fmla="*/ 714375 w 1381125"/>
                <a:gd name="connsiteY28" fmla="*/ 871538 h 1338263"/>
                <a:gd name="connsiteX29" fmla="*/ 714375 w 1381125"/>
                <a:gd name="connsiteY29" fmla="*/ 845344 h 1338263"/>
                <a:gd name="connsiteX30" fmla="*/ 659607 w 1381125"/>
                <a:gd name="connsiteY30" fmla="*/ 845344 h 1338263"/>
                <a:gd name="connsiteX31" fmla="*/ 659607 w 1381125"/>
                <a:gd name="connsiteY31" fmla="*/ 826294 h 1338263"/>
                <a:gd name="connsiteX32" fmla="*/ 592932 w 1381125"/>
                <a:gd name="connsiteY32" fmla="*/ 826294 h 1338263"/>
                <a:gd name="connsiteX33" fmla="*/ 592932 w 1381125"/>
                <a:gd name="connsiteY33" fmla="*/ 814388 h 1338263"/>
                <a:gd name="connsiteX34" fmla="*/ 569119 w 1381125"/>
                <a:gd name="connsiteY34" fmla="*/ 814388 h 1338263"/>
                <a:gd name="connsiteX35" fmla="*/ 569119 w 1381125"/>
                <a:gd name="connsiteY35" fmla="*/ 766763 h 1338263"/>
                <a:gd name="connsiteX36" fmla="*/ 552450 w 1381125"/>
                <a:gd name="connsiteY36" fmla="*/ 766763 h 1338263"/>
                <a:gd name="connsiteX37" fmla="*/ 552450 w 1381125"/>
                <a:gd name="connsiteY37" fmla="*/ 721519 h 1338263"/>
                <a:gd name="connsiteX38" fmla="*/ 507207 w 1381125"/>
                <a:gd name="connsiteY38" fmla="*/ 721519 h 1338263"/>
                <a:gd name="connsiteX39" fmla="*/ 507207 w 1381125"/>
                <a:gd name="connsiteY39" fmla="*/ 681038 h 1338263"/>
                <a:gd name="connsiteX40" fmla="*/ 492919 w 1381125"/>
                <a:gd name="connsiteY40" fmla="*/ 681038 h 1338263"/>
                <a:gd name="connsiteX41" fmla="*/ 492919 w 1381125"/>
                <a:gd name="connsiteY41" fmla="*/ 657225 h 1338263"/>
                <a:gd name="connsiteX42" fmla="*/ 473869 w 1381125"/>
                <a:gd name="connsiteY42" fmla="*/ 657225 h 1338263"/>
                <a:gd name="connsiteX43" fmla="*/ 473869 w 1381125"/>
                <a:gd name="connsiteY43" fmla="*/ 642938 h 1338263"/>
                <a:gd name="connsiteX44" fmla="*/ 397669 w 1381125"/>
                <a:gd name="connsiteY44" fmla="*/ 642938 h 1338263"/>
                <a:gd name="connsiteX45" fmla="*/ 397669 w 1381125"/>
                <a:gd name="connsiteY45" fmla="*/ 611982 h 1338263"/>
                <a:gd name="connsiteX46" fmla="*/ 326232 w 1381125"/>
                <a:gd name="connsiteY46" fmla="*/ 611982 h 1338263"/>
                <a:gd name="connsiteX47" fmla="*/ 326232 w 1381125"/>
                <a:gd name="connsiteY47" fmla="*/ 590550 h 1338263"/>
                <a:gd name="connsiteX48" fmla="*/ 254794 w 1381125"/>
                <a:gd name="connsiteY48" fmla="*/ 590550 h 1338263"/>
                <a:gd name="connsiteX49" fmla="*/ 254794 w 1381125"/>
                <a:gd name="connsiteY49" fmla="*/ 497682 h 1338263"/>
                <a:gd name="connsiteX50" fmla="*/ 230982 w 1381125"/>
                <a:gd name="connsiteY50" fmla="*/ 497682 h 1338263"/>
                <a:gd name="connsiteX51" fmla="*/ 230982 w 1381125"/>
                <a:gd name="connsiteY51" fmla="*/ 481013 h 1338263"/>
                <a:gd name="connsiteX52" fmla="*/ 211932 w 1381125"/>
                <a:gd name="connsiteY52" fmla="*/ 481013 h 1338263"/>
                <a:gd name="connsiteX53" fmla="*/ 211932 w 1381125"/>
                <a:gd name="connsiteY53" fmla="*/ 466725 h 1338263"/>
                <a:gd name="connsiteX54" fmla="*/ 195263 w 1381125"/>
                <a:gd name="connsiteY54" fmla="*/ 466725 h 1338263"/>
                <a:gd name="connsiteX55" fmla="*/ 195263 w 1381125"/>
                <a:gd name="connsiteY55" fmla="*/ 442913 h 1338263"/>
                <a:gd name="connsiteX56" fmla="*/ 178594 w 1381125"/>
                <a:gd name="connsiteY56" fmla="*/ 442913 h 1338263"/>
                <a:gd name="connsiteX57" fmla="*/ 178594 w 1381125"/>
                <a:gd name="connsiteY57" fmla="*/ 404813 h 1338263"/>
                <a:gd name="connsiteX58" fmla="*/ 140494 w 1381125"/>
                <a:gd name="connsiteY58" fmla="*/ 404813 h 1338263"/>
                <a:gd name="connsiteX59" fmla="*/ 140494 w 1381125"/>
                <a:gd name="connsiteY59" fmla="*/ 369094 h 1338263"/>
                <a:gd name="connsiteX60" fmla="*/ 102394 w 1381125"/>
                <a:gd name="connsiteY60" fmla="*/ 369094 h 1338263"/>
                <a:gd name="connsiteX61" fmla="*/ 102394 w 1381125"/>
                <a:gd name="connsiteY61" fmla="*/ 352425 h 1338263"/>
                <a:gd name="connsiteX62" fmla="*/ 85725 w 1381125"/>
                <a:gd name="connsiteY62" fmla="*/ 352425 h 1338263"/>
                <a:gd name="connsiteX63" fmla="*/ 85725 w 1381125"/>
                <a:gd name="connsiteY63" fmla="*/ 326232 h 1338263"/>
                <a:gd name="connsiteX64" fmla="*/ 69057 w 1381125"/>
                <a:gd name="connsiteY64" fmla="*/ 326232 h 1338263"/>
                <a:gd name="connsiteX65" fmla="*/ 69057 w 1381125"/>
                <a:gd name="connsiteY65" fmla="*/ 259557 h 1338263"/>
                <a:gd name="connsiteX66" fmla="*/ 38100 w 1381125"/>
                <a:gd name="connsiteY66" fmla="*/ 259557 h 1338263"/>
                <a:gd name="connsiteX67" fmla="*/ 38100 w 1381125"/>
                <a:gd name="connsiteY67" fmla="*/ 216694 h 1338263"/>
                <a:gd name="connsiteX68" fmla="*/ 21432 w 1381125"/>
                <a:gd name="connsiteY68" fmla="*/ 216694 h 1338263"/>
                <a:gd name="connsiteX69" fmla="*/ 21432 w 1381125"/>
                <a:gd name="connsiteY69" fmla="*/ 50007 h 1338263"/>
                <a:gd name="connsiteX70" fmla="*/ 0 w 1381125"/>
                <a:gd name="connsiteY70" fmla="*/ 50007 h 1338263"/>
                <a:gd name="connsiteX71" fmla="*/ 0 w 1381125"/>
                <a:gd name="connsiteY71" fmla="*/ 0 h 133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81125" h="1338263">
                  <a:moveTo>
                    <a:pt x="1381125" y="1338263"/>
                  </a:moveTo>
                  <a:lnTo>
                    <a:pt x="1381125" y="1302544"/>
                  </a:lnTo>
                  <a:lnTo>
                    <a:pt x="1323975" y="1302544"/>
                  </a:lnTo>
                  <a:lnTo>
                    <a:pt x="1323975" y="1276350"/>
                  </a:lnTo>
                  <a:lnTo>
                    <a:pt x="1276350" y="1276350"/>
                  </a:lnTo>
                  <a:lnTo>
                    <a:pt x="1276350" y="1228725"/>
                  </a:lnTo>
                  <a:lnTo>
                    <a:pt x="1214438" y="1228725"/>
                  </a:lnTo>
                  <a:lnTo>
                    <a:pt x="1214438" y="1204913"/>
                  </a:lnTo>
                  <a:lnTo>
                    <a:pt x="1188244" y="1204913"/>
                  </a:lnTo>
                  <a:lnTo>
                    <a:pt x="1188244" y="1185863"/>
                  </a:lnTo>
                  <a:lnTo>
                    <a:pt x="1143000" y="1185863"/>
                  </a:lnTo>
                  <a:lnTo>
                    <a:pt x="1143000" y="1159669"/>
                  </a:lnTo>
                  <a:lnTo>
                    <a:pt x="1114425" y="1159669"/>
                  </a:lnTo>
                  <a:lnTo>
                    <a:pt x="1114425" y="1116807"/>
                  </a:lnTo>
                  <a:lnTo>
                    <a:pt x="1047750" y="1116807"/>
                  </a:lnTo>
                  <a:lnTo>
                    <a:pt x="1047750" y="1071563"/>
                  </a:lnTo>
                  <a:lnTo>
                    <a:pt x="1033463" y="1071563"/>
                  </a:lnTo>
                  <a:lnTo>
                    <a:pt x="1033463" y="1040607"/>
                  </a:lnTo>
                  <a:lnTo>
                    <a:pt x="997744" y="1040607"/>
                  </a:lnTo>
                  <a:lnTo>
                    <a:pt x="997744" y="1012032"/>
                  </a:lnTo>
                  <a:lnTo>
                    <a:pt x="978694" y="1012032"/>
                  </a:lnTo>
                  <a:lnTo>
                    <a:pt x="978694" y="992982"/>
                  </a:lnTo>
                  <a:lnTo>
                    <a:pt x="921544" y="992982"/>
                  </a:lnTo>
                  <a:lnTo>
                    <a:pt x="921544" y="950119"/>
                  </a:lnTo>
                  <a:lnTo>
                    <a:pt x="792957" y="950119"/>
                  </a:lnTo>
                  <a:lnTo>
                    <a:pt x="792957" y="926307"/>
                  </a:lnTo>
                  <a:lnTo>
                    <a:pt x="759619" y="926307"/>
                  </a:lnTo>
                  <a:lnTo>
                    <a:pt x="759619" y="871538"/>
                  </a:lnTo>
                  <a:lnTo>
                    <a:pt x="714375" y="871538"/>
                  </a:lnTo>
                  <a:lnTo>
                    <a:pt x="714375" y="845344"/>
                  </a:lnTo>
                  <a:lnTo>
                    <a:pt x="659607" y="845344"/>
                  </a:lnTo>
                  <a:lnTo>
                    <a:pt x="659607" y="826294"/>
                  </a:lnTo>
                  <a:lnTo>
                    <a:pt x="592932" y="826294"/>
                  </a:lnTo>
                  <a:lnTo>
                    <a:pt x="592932" y="814388"/>
                  </a:lnTo>
                  <a:lnTo>
                    <a:pt x="569119" y="814388"/>
                  </a:lnTo>
                  <a:lnTo>
                    <a:pt x="569119" y="766763"/>
                  </a:lnTo>
                  <a:lnTo>
                    <a:pt x="552450" y="766763"/>
                  </a:lnTo>
                  <a:lnTo>
                    <a:pt x="552450" y="721519"/>
                  </a:lnTo>
                  <a:lnTo>
                    <a:pt x="507207" y="721519"/>
                  </a:lnTo>
                  <a:lnTo>
                    <a:pt x="507207" y="681038"/>
                  </a:lnTo>
                  <a:lnTo>
                    <a:pt x="492919" y="681038"/>
                  </a:lnTo>
                  <a:lnTo>
                    <a:pt x="492919" y="657225"/>
                  </a:lnTo>
                  <a:lnTo>
                    <a:pt x="473869" y="657225"/>
                  </a:lnTo>
                  <a:lnTo>
                    <a:pt x="473869" y="642938"/>
                  </a:lnTo>
                  <a:lnTo>
                    <a:pt x="397669" y="642938"/>
                  </a:lnTo>
                  <a:lnTo>
                    <a:pt x="397669" y="611982"/>
                  </a:lnTo>
                  <a:lnTo>
                    <a:pt x="326232" y="611982"/>
                  </a:lnTo>
                  <a:lnTo>
                    <a:pt x="326232" y="590550"/>
                  </a:lnTo>
                  <a:lnTo>
                    <a:pt x="254794" y="590550"/>
                  </a:lnTo>
                  <a:lnTo>
                    <a:pt x="254794" y="497682"/>
                  </a:lnTo>
                  <a:lnTo>
                    <a:pt x="230982" y="497682"/>
                  </a:lnTo>
                  <a:lnTo>
                    <a:pt x="230982" y="481013"/>
                  </a:lnTo>
                  <a:lnTo>
                    <a:pt x="211932" y="481013"/>
                  </a:lnTo>
                  <a:lnTo>
                    <a:pt x="211932" y="466725"/>
                  </a:lnTo>
                  <a:lnTo>
                    <a:pt x="195263" y="466725"/>
                  </a:lnTo>
                  <a:lnTo>
                    <a:pt x="195263" y="442913"/>
                  </a:lnTo>
                  <a:lnTo>
                    <a:pt x="178594" y="442913"/>
                  </a:lnTo>
                  <a:lnTo>
                    <a:pt x="178594" y="404813"/>
                  </a:lnTo>
                  <a:lnTo>
                    <a:pt x="140494" y="404813"/>
                  </a:lnTo>
                  <a:lnTo>
                    <a:pt x="140494" y="369094"/>
                  </a:lnTo>
                  <a:lnTo>
                    <a:pt x="102394" y="369094"/>
                  </a:lnTo>
                  <a:lnTo>
                    <a:pt x="102394" y="352425"/>
                  </a:lnTo>
                  <a:lnTo>
                    <a:pt x="85725" y="352425"/>
                  </a:lnTo>
                  <a:lnTo>
                    <a:pt x="85725" y="326232"/>
                  </a:lnTo>
                  <a:lnTo>
                    <a:pt x="69057" y="326232"/>
                  </a:lnTo>
                  <a:lnTo>
                    <a:pt x="69057" y="259557"/>
                  </a:lnTo>
                  <a:lnTo>
                    <a:pt x="38100" y="259557"/>
                  </a:lnTo>
                  <a:lnTo>
                    <a:pt x="38100" y="216694"/>
                  </a:lnTo>
                  <a:lnTo>
                    <a:pt x="21432" y="216694"/>
                  </a:lnTo>
                  <a:lnTo>
                    <a:pt x="21432" y="50007"/>
                  </a:lnTo>
                  <a:lnTo>
                    <a:pt x="0" y="50007"/>
                  </a:lnTo>
                  <a:lnTo>
                    <a:pt x="0" y="0"/>
                  </a:lnTo>
                </a:path>
              </a:pathLst>
            </a:custGeom>
            <a:noFill/>
            <a:ln w="28575">
              <a:solidFill>
                <a:schemeClr val="accent3"/>
              </a:solidFill>
              <a:miter lim="800000"/>
              <a:headEnd/>
              <a:tailEnd/>
            </a:ln>
          </p:spPr>
          <p:txBody>
            <a:bodyPr rtlCol="0" anchor="ctr"/>
            <a:lstStyle/>
            <a:p>
              <a:pPr algn="ctr"/>
              <a:endParaRPr lang="en-US" dirty="0"/>
            </a:p>
          </p:txBody>
        </p:sp>
        <p:sp>
          <p:nvSpPr>
            <p:cNvPr id="80" name="Freeform: Shape 79">
              <a:extLst>
                <a:ext uri="{FF2B5EF4-FFF2-40B4-BE49-F238E27FC236}">
                  <a16:creationId xmlns:a16="http://schemas.microsoft.com/office/drawing/2014/main" id="{88C2B10D-3713-9EC0-64E5-ADB612C15DDC}"/>
                </a:ext>
              </a:extLst>
            </p:cNvPr>
            <p:cNvSpPr/>
            <p:nvPr/>
          </p:nvSpPr>
          <p:spPr bwMode="auto">
            <a:xfrm>
              <a:off x="3286125" y="2116931"/>
              <a:ext cx="238125" cy="681038"/>
            </a:xfrm>
            <a:custGeom>
              <a:avLst/>
              <a:gdLst>
                <a:gd name="connsiteX0" fmla="*/ 238125 w 238125"/>
                <a:gd name="connsiteY0" fmla="*/ 681038 h 681038"/>
                <a:gd name="connsiteX1" fmla="*/ 238125 w 238125"/>
                <a:gd name="connsiteY1" fmla="*/ 607219 h 681038"/>
                <a:gd name="connsiteX2" fmla="*/ 219075 w 238125"/>
                <a:gd name="connsiteY2" fmla="*/ 607219 h 681038"/>
                <a:gd name="connsiteX3" fmla="*/ 219075 w 238125"/>
                <a:gd name="connsiteY3" fmla="*/ 583407 h 681038"/>
                <a:gd name="connsiteX4" fmla="*/ 209550 w 238125"/>
                <a:gd name="connsiteY4" fmla="*/ 583407 h 681038"/>
                <a:gd name="connsiteX5" fmla="*/ 209550 w 238125"/>
                <a:gd name="connsiteY5" fmla="*/ 523875 h 681038"/>
                <a:gd name="connsiteX6" fmla="*/ 180975 w 238125"/>
                <a:gd name="connsiteY6" fmla="*/ 523875 h 681038"/>
                <a:gd name="connsiteX7" fmla="*/ 180975 w 238125"/>
                <a:gd name="connsiteY7" fmla="*/ 471488 h 681038"/>
                <a:gd name="connsiteX8" fmla="*/ 133350 w 238125"/>
                <a:gd name="connsiteY8" fmla="*/ 471488 h 681038"/>
                <a:gd name="connsiteX9" fmla="*/ 133350 w 238125"/>
                <a:gd name="connsiteY9" fmla="*/ 457200 h 681038"/>
                <a:gd name="connsiteX10" fmla="*/ 104775 w 238125"/>
                <a:gd name="connsiteY10" fmla="*/ 457200 h 681038"/>
                <a:gd name="connsiteX11" fmla="*/ 104775 w 238125"/>
                <a:gd name="connsiteY11" fmla="*/ 445294 h 681038"/>
                <a:gd name="connsiteX12" fmla="*/ 90488 w 238125"/>
                <a:gd name="connsiteY12" fmla="*/ 445294 h 681038"/>
                <a:gd name="connsiteX13" fmla="*/ 90488 w 238125"/>
                <a:gd name="connsiteY13" fmla="*/ 419100 h 681038"/>
                <a:gd name="connsiteX14" fmla="*/ 61913 w 238125"/>
                <a:gd name="connsiteY14" fmla="*/ 419100 h 681038"/>
                <a:gd name="connsiteX15" fmla="*/ 61913 w 238125"/>
                <a:gd name="connsiteY15" fmla="*/ 404813 h 681038"/>
                <a:gd name="connsiteX16" fmla="*/ 40481 w 238125"/>
                <a:gd name="connsiteY16" fmla="*/ 404813 h 681038"/>
                <a:gd name="connsiteX17" fmla="*/ 40481 w 238125"/>
                <a:gd name="connsiteY17" fmla="*/ 371475 h 681038"/>
                <a:gd name="connsiteX18" fmla="*/ 30956 w 238125"/>
                <a:gd name="connsiteY18" fmla="*/ 371475 h 681038"/>
                <a:gd name="connsiteX19" fmla="*/ 30956 w 238125"/>
                <a:gd name="connsiteY19" fmla="*/ 228600 h 681038"/>
                <a:gd name="connsiteX20" fmla="*/ 14288 w 238125"/>
                <a:gd name="connsiteY20" fmla="*/ 228600 h 681038"/>
                <a:gd name="connsiteX21" fmla="*/ 14288 w 238125"/>
                <a:gd name="connsiteY21" fmla="*/ 166688 h 681038"/>
                <a:gd name="connsiteX22" fmla="*/ 4763 w 238125"/>
                <a:gd name="connsiteY22" fmla="*/ 166688 h 681038"/>
                <a:gd name="connsiteX23" fmla="*/ 4763 w 238125"/>
                <a:gd name="connsiteY23" fmla="*/ 95250 h 681038"/>
                <a:gd name="connsiteX24" fmla="*/ 0 w 238125"/>
                <a:gd name="connsiteY24" fmla="*/ 95250 h 681038"/>
                <a:gd name="connsiteX25" fmla="*/ 0 w 238125"/>
                <a:gd name="connsiteY25" fmla="*/ 0 h 6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125" h="681038">
                  <a:moveTo>
                    <a:pt x="238125" y="681038"/>
                  </a:moveTo>
                  <a:lnTo>
                    <a:pt x="238125" y="607219"/>
                  </a:lnTo>
                  <a:lnTo>
                    <a:pt x="219075" y="607219"/>
                  </a:lnTo>
                  <a:lnTo>
                    <a:pt x="219075" y="583407"/>
                  </a:lnTo>
                  <a:lnTo>
                    <a:pt x="209550" y="583407"/>
                  </a:lnTo>
                  <a:lnTo>
                    <a:pt x="209550" y="523875"/>
                  </a:lnTo>
                  <a:lnTo>
                    <a:pt x="180975" y="523875"/>
                  </a:lnTo>
                  <a:lnTo>
                    <a:pt x="180975" y="471488"/>
                  </a:lnTo>
                  <a:lnTo>
                    <a:pt x="133350" y="471488"/>
                  </a:lnTo>
                  <a:lnTo>
                    <a:pt x="133350" y="457200"/>
                  </a:lnTo>
                  <a:lnTo>
                    <a:pt x="104775" y="457200"/>
                  </a:lnTo>
                  <a:lnTo>
                    <a:pt x="104775" y="445294"/>
                  </a:lnTo>
                  <a:lnTo>
                    <a:pt x="90488" y="445294"/>
                  </a:lnTo>
                  <a:lnTo>
                    <a:pt x="90488" y="419100"/>
                  </a:lnTo>
                  <a:lnTo>
                    <a:pt x="61913" y="419100"/>
                  </a:lnTo>
                  <a:lnTo>
                    <a:pt x="61913" y="404813"/>
                  </a:lnTo>
                  <a:lnTo>
                    <a:pt x="40481" y="404813"/>
                  </a:lnTo>
                  <a:lnTo>
                    <a:pt x="40481" y="371475"/>
                  </a:lnTo>
                  <a:lnTo>
                    <a:pt x="30956" y="371475"/>
                  </a:lnTo>
                  <a:lnTo>
                    <a:pt x="30956" y="228600"/>
                  </a:lnTo>
                  <a:lnTo>
                    <a:pt x="14288" y="228600"/>
                  </a:lnTo>
                  <a:lnTo>
                    <a:pt x="14288" y="166688"/>
                  </a:lnTo>
                  <a:lnTo>
                    <a:pt x="4763" y="166688"/>
                  </a:lnTo>
                  <a:lnTo>
                    <a:pt x="4763" y="95250"/>
                  </a:lnTo>
                  <a:lnTo>
                    <a:pt x="0" y="95250"/>
                  </a:lnTo>
                  <a:lnTo>
                    <a:pt x="0" y="0"/>
                  </a:lnTo>
                </a:path>
              </a:pathLst>
            </a:custGeom>
            <a:noFill/>
            <a:ln w="28575">
              <a:solidFill>
                <a:schemeClr val="accent3"/>
              </a:solidFill>
              <a:miter lim="800000"/>
              <a:headEnd/>
              <a:tailEnd/>
            </a:ln>
          </p:spPr>
          <p:txBody>
            <a:bodyPr rtlCol="0" anchor="ctr"/>
            <a:lstStyle/>
            <a:p>
              <a:pPr algn="ctr"/>
              <a:endParaRPr lang="en-US" dirty="0"/>
            </a:p>
          </p:txBody>
        </p:sp>
      </p:grpSp>
      <p:sp>
        <p:nvSpPr>
          <p:cNvPr id="10" name="Freeform: Shape 9">
            <a:extLst>
              <a:ext uri="{FF2B5EF4-FFF2-40B4-BE49-F238E27FC236}">
                <a16:creationId xmlns:a16="http://schemas.microsoft.com/office/drawing/2014/main" id="{ACA9CAFE-9F02-1455-A80A-E928B35F2D91}"/>
              </a:ext>
            </a:extLst>
          </p:cNvPr>
          <p:cNvSpPr/>
          <p:nvPr/>
        </p:nvSpPr>
        <p:spPr bwMode="auto">
          <a:xfrm>
            <a:off x="3278332" y="2115134"/>
            <a:ext cx="5953991" cy="2712027"/>
          </a:xfrm>
          <a:custGeom>
            <a:avLst/>
            <a:gdLst>
              <a:gd name="connsiteX0" fmla="*/ 0 w 5953991"/>
              <a:gd name="connsiteY0" fmla="*/ 0 h 2712027"/>
              <a:gd name="connsiteX1" fmla="*/ 0 w 5953991"/>
              <a:gd name="connsiteY1" fmla="*/ 2712027 h 2712027"/>
              <a:gd name="connsiteX2" fmla="*/ 5953991 w 5953991"/>
              <a:gd name="connsiteY2" fmla="*/ 2712027 h 2712027"/>
            </a:gdLst>
            <a:ahLst/>
            <a:cxnLst>
              <a:cxn ang="0">
                <a:pos x="connsiteX0" y="connsiteY0"/>
              </a:cxn>
              <a:cxn ang="0">
                <a:pos x="connsiteX1" y="connsiteY1"/>
              </a:cxn>
              <a:cxn ang="0">
                <a:pos x="connsiteX2" y="connsiteY2"/>
              </a:cxn>
            </a:cxnLst>
            <a:rect l="l" t="t" r="r" b="b"/>
            <a:pathLst>
              <a:path w="5953991" h="2712027">
                <a:moveTo>
                  <a:pt x="0" y="0"/>
                </a:moveTo>
                <a:lnTo>
                  <a:pt x="0" y="2712027"/>
                </a:lnTo>
                <a:lnTo>
                  <a:pt x="5953991" y="2712027"/>
                </a:lnTo>
              </a:path>
            </a:pathLst>
          </a:custGeom>
          <a:noFill/>
          <a:ln w="28575">
            <a:solidFill>
              <a:schemeClr val="bg1"/>
            </a:solidFill>
            <a:miter lim="800000"/>
            <a:headEnd/>
            <a:tailEnd/>
          </a:ln>
        </p:spPr>
        <p:txBody>
          <a:bodyPr rtlCol="0" anchor="ctr"/>
          <a:lstStyle/>
          <a:p>
            <a:pPr algn="ctr"/>
            <a:endParaRPr lang="en-US" dirty="0"/>
          </a:p>
        </p:txBody>
      </p:sp>
      <p:sp>
        <p:nvSpPr>
          <p:cNvPr id="82" name="TextBox 81">
            <a:extLst>
              <a:ext uri="{FF2B5EF4-FFF2-40B4-BE49-F238E27FC236}">
                <a16:creationId xmlns:a16="http://schemas.microsoft.com/office/drawing/2014/main" id="{809646F9-62BA-BE22-6158-449977671ACF}"/>
              </a:ext>
            </a:extLst>
          </p:cNvPr>
          <p:cNvSpPr txBox="1"/>
          <p:nvPr/>
        </p:nvSpPr>
        <p:spPr bwMode="auto">
          <a:xfrm>
            <a:off x="2259571" y="5377132"/>
            <a:ext cx="8150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Aft>
                <a:spcPct val="0"/>
              </a:spcAft>
              <a:buClrTx/>
              <a:buFontTx/>
              <a:buNone/>
            </a:pPr>
            <a:r>
              <a:rPr lang="en-US" sz="1600" b="1" dirty="0">
                <a:solidFill>
                  <a:schemeClr val="accent1"/>
                </a:solidFill>
                <a:latin typeface="Calibri" panose="020F0502020204030204" pitchFamily="34" charset="0"/>
              </a:rPr>
              <a:t>B+E+C</a:t>
            </a:r>
          </a:p>
          <a:p>
            <a:pPr algn="r">
              <a:lnSpc>
                <a:spcPct val="100000"/>
              </a:lnSpc>
              <a:spcAft>
                <a:spcPct val="0"/>
              </a:spcAft>
              <a:buClrTx/>
              <a:buFontTx/>
              <a:buNone/>
            </a:pPr>
            <a:r>
              <a:rPr lang="en-US" sz="1600" b="1" dirty="0">
                <a:solidFill>
                  <a:schemeClr val="accent3"/>
                </a:solidFill>
                <a:latin typeface="Calibri" panose="020F0502020204030204" pitchFamily="34" charset="0"/>
              </a:rPr>
              <a:t>E+C</a:t>
            </a:r>
          </a:p>
          <a:p>
            <a:pPr algn="r">
              <a:lnSpc>
                <a:spcPct val="100000"/>
              </a:lnSpc>
              <a:spcAft>
                <a:spcPct val="0"/>
              </a:spcAft>
              <a:buClrTx/>
              <a:buFontTx/>
              <a:buNone/>
            </a:pPr>
            <a:r>
              <a:rPr lang="en-US" sz="1600" b="1" dirty="0">
                <a:solidFill>
                  <a:schemeClr val="accent4"/>
                </a:solidFill>
                <a:latin typeface="Calibri" panose="020F0502020204030204" pitchFamily="34" charset="0"/>
              </a:rPr>
              <a:t>Control</a:t>
            </a:r>
          </a:p>
        </p:txBody>
      </p:sp>
      <p:sp>
        <p:nvSpPr>
          <p:cNvPr id="83" name="TextBox 82">
            <a:extLst>
              <a:ext uri="{FF2B5EF4-FFF2-40B4-BE49-F238E27FC236}">
                <a16:creationId xmlns:a16="http://schemas.microsoft.com/office/drawing/2014/main" id="{16EEC0E2-C4BC-266F-A8DC-A1FF4C6676E5}"/>
              </a:ext>
            </a:extLst>
          </p:cNvPr>
          <p:cNvSpPr txBox="1"/>
          <p:nvPr/>
        </p:nvSpPr>
        <p:spPr bwMode="auto">
          <a:xfrm>
            <a:off x="1611230" y="5170098"/>
            <a:ext cx="14380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Aft>
                <a:spcPct val="0"/>
              </a:spcAft>
              <a:buClrTx/>
              <a:buFontTx/>
              <a:buNone/>
            </a:pPr>
            <a:r>
              <a:rPr lang="en-US" sz="1600" b="1" dirty="0">
                <a:solidFill>
                  <a:schemeClr val="bg1"/>
                </a:solidFill>
                <a:latin typeface="Calibri" panose="020F0502020204030204" pitchFamily="34" charset="0"/>
              </a:rPr>
              <a:t>Patients at risk</a:t>
            </a:r>
          </a:p>
        </p:txBody>
      </p:sp>
      <p:sp>
        <p:nvSpPr>
          <p:cNvPr id="84" name="TextBox 83">
            <a:extLst>
              <a:ext uri="{FF2B5EF4-FFF2-40B4-BE49-F238E27FC236}">
                <a16:creationId xmlns:a16="http://schemas.microsoft.com/office/drawing/2014/main" id="{A4B7EBFE-9AD0-75B3-D272-272A638BB4E0}"/>
              </a:ext>
            </a:extLst>
          </p:cNvPr>
          <p:cNvSpPr txBox="1"/>
          <p:nvPr/>
        </p:nvSpPr>
        <p:spPr bwMode="auto">
          <a:xfrm>
            <a:off x="3017803" y="5377132"/>
            <a:ext cx="69438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Aft>
                <a:spcPct val="0"/>
              </a:spcAft>
              <a:buClrTx/>
              <a:buFontTx/>
              <a:buNone/>
              <a:tabLst>
                <a:tab pos="574675" algn="l"/>
                <a:tab pos="1109663" algn="l"/>
                <a:tab pos="1673225" algn="l"/>
                <a:tab pos="2219325" algn="l"/>
                <a:tab pos="2760663" algn="l"/>
                <a:tab pos="3317875" algn="l"/>
                <a:tab pos="3848100" algn="l"/>
                <a:tab pos="4387850" algn="l"/>
                <a:tab pos="4979988" algn="l"/>
                <a:tab pos="5514975" algn="l"/>
                <a:tab pos="6049963" algn="l"/>
              </a:tabLst>
            </a:pPr>
            <a:r>
              <a:rPr lang="en-US" sz="1600" b="0" dirty="0">
                <a:solidFill>
                  <a:schemeClr val="bg1"/>
                </a:solidFill>
                <a:latin typeface="Calibri" panose="020F0502020204030204" pitchFamily="34" charset="0"/>
              </a:rPr>
              <a:t>224	169	131	91	57	33	26	16	11	5	4	2</a:t>
            </a:r>
          </a:p>
          <a:p>
            <a:pPr>
              <a:lnSpc>
                <a:spcPct val="100000"/>
              </a:lnSpc>
              <a:spcAft>
                <a:spcPct val="0"/>
              </a:spcAft>
              <a:buClrTx/>
              <a:buFontTx/>
              <a:buNone/>
              <a:tabLst>
                <a:tab pos="574675" algn="l"/>
                <a:tab pos="1109663" algn="l"/>
                <a:tab pos="1633538" algn="l"/>
                <a:tab pos="2219325" algn="l"/>
                <a:tab pos="2760663" algn="l"/>
                <a:tab pos="3317875" algn="l"/>
                <a:tab pos="3848100" algn="l"/>
                <a:tab pos="4440238" algn="l"/>
                <a:tab pos="4979988" algn="l"/>
                <a:tab pos="5514975" algn="l"/>
                <a:tab pos="6049963" algn="l"/>
              </a:tabLst>
            </a:pPr>
            <a:r>
              <a:rPr lang="en-US" sz="1600" b="0" dirty="0">
                <a:solidFill>
                  <a:schemeClr val="bg1"/>
                </a:solidFill>
                <a:latin typeface="Calibri" panose="020F0502020204030204" pitchFamily="34" charset="0"/>
              </a:rPr>
              <a:t>220	177	132	102	63	39	21	10	6	2	2	1</a:t>
            </a:r>
          </a:p>
          <a:p>
            <a:pPr>
              <a:lnSpc>
                <a:spcPct val="100000"/>
              </a:lnSpc>
              <a:spcAft>
                <a:spcPct val="0"/>
              </a:spcAft>
              <a:buClrTx/>
              <a:buFontTx/>
              <a:buNone/>
              <a:tabLst>
                <a:tab pos="574675" algn="l"/>
                <a:tab pos="1109663" algn="l"/>
                <a:tab pos="1697038" algn="l"/>
                <a:tab pos="2219325" algn="l"/>
                <a:tab pos="2760663" algn="l"/>
                <a:tab pos="3317875" algn="l"/>
                <a:tab pos="3910013" algn="l"/>
                <a:tab pos="4440238" algn="l"/>
                <a:tab pos="4979988" algn="l"/>
                <a:tab pos="5514975" algn="l"/>
                <a:tab pos="6049963" algn="l"/>
              </a:tabLst>
            </a:pPr>
            <a:r>
              <a:rPr lang="en-US" sz="1600" dirty="0">
                <a:solidFill>
                  <a:schemeClr val="bg1"/>
                </a:solidFill>
                <a:latin typeface="Calibri" panose="020F0502020204030204" pitchFamily="34" charset="0"/>
              </a:rPr>
              <a:t>221	108	76	50	33	21	13	7	4	3	2	0</a:t>
            </a:r>
            <a:endParaRPr lang="en-US" sz="16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694611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04E9CE-7246-2173-1336-273366C1D530}"/>
              </a:ext>
            </a:extLst>
          </p:cNvPr>
          <p:cNvSpPr>
            <a:spLocks noGrp="1"/>
          </p:cNvSpPr>
          <p:nvPr>
            <p:ph type="title"/>
          </p:nvPr>
        </p:nvSpPr>
        <p:spPr/>
        <p:txBody>
          <a:bodyPr/>
          <a:lstStyle/>
          <a:p>
            <a:r>
              <a:rPr lang="en-US" i="1" dirty="0">
                <a:solidFill>
                  <a:srgbClr val="455560"/>
                </a:solidFill>
              </a:rPr>
              <a:t>KRAS</a:t>
            </a:r>
            <a:r>
              <a:rPr lang="en-US" dirty="0">
                <a:solidFill>
                  <a:srgbClr val="455560"/>
                </a:solidFill>
              </a:rPr>
              <a:t> G12C–Mutant mCRC</a:t>
            </a:r>
            <a:endParaRPr lang="en-US" dirty="0"/>
          </a:p>
        </p:txBody>
      </p:sp>
    </p:spTree>
    <p:extLst>
      <p:ext uri="{BB962C8B-B14F-4D97-AF65-F5344CB8AC3E}">
        <p14:creationId xmlns:p14="http://schemas.microsoft.com/office/powerpoint/2010/main" val="3677042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66520E2-1027-5EAC-1494-562D5677F32D}"/>
              </a:ext>
            </a:extLst>
          </p:cNvPr>
          <p:cNvCxnSpPr>
            <a:cxnSpLocks/>
          </p:cNvCxnSpPr>
          <p:nvPr/>
        </p:nvCxnSpPr>
        <p:spPr>
          <a:xfrm flipV="1">
            <a:off x="3434576" y="2109748"/>
            <a:ext cx="2926469" cy="410428"/>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1DBCF9-D22E-E863-B5B4-A0100CCB98D2}"/>
              </a:ext>
            </a:extLst>
          </p:cNvPr>
          <p:cNvCxnSpPr/>
          <p:nvPr/>
        </p:nvCxnSpPr>
        <p:spPr>
          <a:xfrm>
            <a:off x="4056203" y="5690871"/>
            <a:ext cx="2326044" cy="2597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C188AA5-E5E8-6C28-E3DF-A19CBF48DC1C}"/>
              </a:ext>
            </a:extLst>
          </p:cNvPr>
          <p:cNvSpPr>
            <a:spLocks noGrp="1"/>
          </p:cNvSpPr>
          <p:nvPr>
            <p:ph type="title"/>
          </p:nvPr>
        </p:nvSpPr>
        <p:spPr/>
        <p:txBody>
          <a:bodyPr/>
          <a:lstStyle/>
          <a:p>
            <a:r>
              <a:rPr lang="en-US" i="1"/>
              <a:t>KRAS</a:t>
            </a:r>
            <a:r>
              <a:rPr lang="en-US"/>
              <a:t> Mutational Landscape in Colorectal Cancer</a:t>
            </a:r>
          </a:p>
        </p:txBody>
      </p:sp>
      <p:sp>
        <p:nvSpPr>
          <p:cNvPr id="3" name="Text Box 11">
            <a:extLst>
              <a:ext uri="{FF2B5EF4-FFF2-40B4-BE49-F238E27FC236}">
                <a16:creationId xmlns:a16="http://schemas.microsoft.com/office/drawing/2014/main" id="{9CADA792-9E9B-C915-5711-F4F2903AFF8E}"/>
              </a:ext>
            </a:extLst>
          </p:cNvPr>
          <p:cNvSpPr txBox="1">
            <a:spLocks noChangeArrowheads="1"/>
          </p:cNvSpPr>
          <p:nvPr/>
        </p:nvSpPr>
        <p:spPr bwMode="auto">
          <a:xfrm>
            <a:off x="414339" y="6363706"/>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fontAlgn="base">
              <a:lnSpc>
                <a:spcPct val="100000"/>
              </a:lnSpc>
              <a:spcBef>
                <a:spcPct val="0"/>
              </a:spcBef>
              <a:spcAft>
                <a:spcPct val="0"/>
              </a:spcAft>
              <a:buClrTx/>
              <a:buNone/>
              <a:defRPr/>
            </a:pPr>
            <a:r>
              <a:rPr lang="en-US" altLang="en-US" sz="1200" dirty="0">
                <a:solidFill>
                  <a:srgbClr val="455560"/>
                </a:solidFill>
                <a:latin typeface="Calibri" panose="020F0502020204030204" pitchFamily="34" charset="0"/>
                <a:cs typeface="Arial" panose="020B0604020202020204" pitchFamily="34" charset="0"/>
              </a:rPr>
              <a:t>aacr.org/professionals/research/</a:t>
            </a:r>
            <a:r>
              <a:rPr lang="en-US" altLang="en-US" sz="1200" dirty="0" err="1">
                <a:solidFill>
                  <a:srgbClr val="455560"/>
                </a:solidFill>
                <a:latin typeface="Calibri" panose="020F0502020204030204" pitchFamily="34" charset="0"/>
                <a:cs typeface="Arial" panose="020B0604020202020204" pitchFamily="34" charset="0"/>
              </a:rPr>
              <a:t>aacr</a:t>
            </a:r>
            <a:r>
              <a:rPr lang="en-US" altLang="en-US" sz="1200" dirty="0">
                <a:solidFill>
                  <a:srgbClr val="455560"/>
                </a:solidFill>
                <a:latin typeface="Calibri" panose="020F0502020204030204" pitchFamily="34" charset="0"/>
                <a:cs typeface="Arial" panose="020B0604020202020204" pitchFamily="34" charset="0"/>
              </a:rPr>
              <a:t>-project-genie/</a:t>
            </a:r>
            <a:r>
              <a:rPr lang="en-US" altLang="en-US" sz="1200" dirty="0" err="1">
                <a:solidFill>
                  <a:srgbClr val="455560"/>
                </a:solidFill>
                <a:latin typeface="Calibri" panose="020F0502020204030204" pitchFamily="34" charset="0"/>
                <a:cs typeface="Arial" panose="020B0604020202020204" pitchFamily="34" charset="0"/>
              </a:rPr>
              <a:t>aacr</a:t>
            </a:r>
            <a:r>
              <a:rPr lang="en-US" altLang="en-US" sz="1200" dirty="0">
                <a:solidFill>
                  <a:srgbClr val="455560"/>
                </a:solidFill>
                <a:latin typeface="Calibri" panose="020F0502020204030204" pitchFamily="34" charset="0"/>
                <a:cs typeface="Arial" panose="020B0604020202020204" pitchFamily="34" charset="0"/>
              </a:rPr>
              <a:t>-project-genie-data/.</a:t>
            </a:r>
          </a:p>
        </p:txBody>
      </p:sp>
      <p:graphicFrame>
        <p:nvGraphicFramePr>
          <p:cNvPr id="4" name="Content Placeholder 7">
            <a:extLst>
              <a:ext uri="{FF2B5EF4-FFF2-40B4-BE49-F238E27FC236}">
                <a16:creationId xmlns:a16="http://schemas.microsoft.com/office/drawing/2014/main" id="{F6258ED2-7211-3D58-0254-8D565DC92293}"/>
              </a:ext>
            </a:extLst>
          </p:cNvPr>
          <p:cNvGraphicFramePr>
            <a:graphicFrameLocks/>
          </p:cNvGraphicFramePr>
          <p:nvPr>
            <p:extLst>
              <p:ext uri="{D42A27DB-BD31-4B8C-83A1-F6EECF244321}">
                <p14:modId xmlns:p14="http://schemas.microsoft.com/office/powerpoint/2010/main" val="635172802"/>
              </p:ext>
            </p:extLst>
          </p:nvPr>
        </p:nvGraphicFramePr>
        <p:xfrm>
          <a:off x="6314153" y="1456487"/>
          <a:ext cx="5458747" cy="4693920"/>
        </p:xfrm>
        <a:graphic>
          <a:graphicData uri="http://schemas.openxmlformats.org/drawingml/2006/table">
            <a:tbl>
              <a:tblPr firstRow="1" bandRow="1">
                <a:tableStyleId>{5C22544A-7EE6-4342-B048-85BDC9FD1C3A}</a:tableStyleId>
              </a:tblPr>
              <a:tblGrid>
                <a:gridCol w="1621328">
                  <a:extLst>
                    <a:ext uri="{9D8B030D-6E8A-4147-A177-3AD203B41FA5}">
                      <a16:colId xmlns:a16="http://schemas.microsoft.com/office/drawing/2014/main" val="1488131125"/>
                    </a:ext>
                  </a:extLst>
                </a:gridCol>
                <a:gridCol w="2165936">
                  <a:extLst>
                    <a:ext uri="{9D8B030D-6E8A-4147-A177-3AD203B41FA5}">
                      <a16:colId xmlns:a16="http://schemas.microsoft.com/office/drawing/2014/main" val="509497382"/>
                    </a:ext>
                  </a:extLst>
                </a:gridCol>
                <a:gridCol w="1671483">
                  <a:extLst>
                    <a:ext uri="{9D8B030D-6E8A-4147-A177-3AD203B41FA5}">
                      <a16:colId xmlns:a16="http://schemas.microsoft.com/office/drawing/2014/main" val="3915943657"/>
                    </a:ext>
                  </a:extLst>
                </a:gridCol>
              </a:tblGrid>
              <a:tr h="500424">
                <a:tc>
                  <a:txBody>
                    <a:bodyPr/>
                    <a:lstStyle/>
                    <a:p>
                      <a:pPr algn="l"/>
                      <a:r>
                        <a:rPr lang="en-US" sz="1900" i="1" dirty="0"/>
                        <a:t>KRAS</a:t>
                      </a:r>
                      <a:r>
                        <a:rPr lang="en-US" sz="1900" dirty="0"/>
                        <a:t> </a:t>
                      </a:r>
                    </a:p>
                    <a:p>
                      <a:pPr algn="l"/>
                      <a:r>
                        <a:rPr lang="en-US" sz="1900" dirty="0"/>
                        <a:t>Variant</a:t>
                      </a: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900"/>
                        <a:t>Overall Prevalence </a:t>
                      </a:r>
                      <a:r>
                        <a:rPr lang="en-US" sz="1900" baseline="0"/>
                        <a:t>(%)</a:t>
                      </a:r>
                      <a:endParaRPr lang="en-US" sz="1900"/>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900" dirty="0"/>
                        <a:t>Share of </a:t>
                      </a:r>
                      <a:r>
                        <a:rPr lang="en-US" sz="1900" i="1" dirty="0"/>
                        <a:t>KRAS</a:t>
                      </a:r>
                      <a:r>
                        <a:rPr lang="en-US" sz="1900" dirty="0"/>
                        <a:t> (%)</a:t>
                      </a: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524657596"/>
                  </a:ext>
                </a:extLst>
              </a:tr>
              <a:tr h="280847">
                <a:tc>
                  <a:txBody>
                    <a:bodyPr/>
                    <a:lstStyle/>
                    <a:p>
                      <a:pPr algn="l"/>
                      <a:r>
                        <a:rPr lang="en-US" sz="1900" dirty="0">
                          <a:solidFill>
                            <a:schemeClr val="bg1"/>
                          </a:solidFill>
                        </a:rPr>
                        <a:t>G12D</a:t>
                      </a:r>
                    </a:p>
                  </a:txBody>
                  <a:tcPr marL="121920" marR="121920"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900">
                          <a:solidFill>
                            <a:schemeClr val="bg1"/>
                          </a:solidFill>
                        </a:rPr>
                        <a:t>13</a:t>
                      </a:r>
                    </a:p>
                  </a:txBody>
                  <a:tcPr marL="121920" marR="121920"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900">
                          <a:solidFill>
                            <a:schemeClr val="bg1"/>
                          </a:solidFill>
                        </a:rPr>
                        <a:t>29</a:t>
                      </a:r>
                    </a:p>
                  </a:txBody>
                  <a:tcPr marL="121920" marR="121920"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03649648"/>
                  </a:ext>
                </a:extLst>
              </a:tr>
              <a:tr h="280847">
                <a:tc>
                  <a:txBody>
                    <a:bodyPr/>
                    <a:lstStyle/>
                    <a:p>
                      <a:pPr algn="l"/>
                      <a:r>
                        <a:rPr lang="en-US" sz="1900">
                          <a:solidFill>
                            <a:schemeClr val="bg1"/>
                          </a:solidFill>
                        </a:rPr>
                        <a:t>G12V</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900">
                          <a:solidFill>
                            <a:schemeClr val="bg1"/>
                          </a:solidFill>
                        </a:rPr>
                        <a:t>9</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900">
                          <a:solidFill>
                            <a:schemeClr val="bg1"/>
                          </a:solidFill>
                        </a:rPr>
                        <a:t>21</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009972015"/>
                  </a:ext>
                </a:extLst>
              </a:tr>
              <a:tr h="280847">
                <a:tc>
                  <a:txBody>
                    <a:bodyPr/>
                    <a:lstStyle/>
                    <a:p>
                      <a:pPr algn="l"/>
                      <a:r>
                        <a:rPr lang="en-US" sz="1900">
                          <a:solidFill>
                            <a:schemeClr val="bg1"/>
                          </a:solidFill>
                        </a:rPr>
                        <a:t>G13D</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900">
                          <a:solidFill>
                            <a:schemeClr val="bg1"/>
                          </a:solidFill>
                        </a:rPr>
                        <a:t>7</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900">
                          <a:solidFill>
                            <a:schemeClr val="bg1"/>
                          </a:solidFill>
                        </a:rPr>
                        <a:t>17</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22318115"/>
                  </a:ext>
                </a:extLst>
              </a:tr>
              <a:tr h="280847">
                <a:tc>
                  <a:txBody>
                    <a:bodyPr/>
                    <a:lstStyle/>
                    <a:p>
                      <a:pPr algn="l"/>
                      <a:r>
                        <a:rPr lang="en-US" sz="1900">
                          <a:solidFill>
                            <a:schemeClr val="bg1"/>
                          </a:solidFill>
                        </a:rPr>
                        <a:t>G12C</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900">
                          <a:solidFill>
                            <a:schemeClr val="bg1"/>
                          </a:solidFill>
                        </a:rPr>
                        <a:t>3</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900">
                          <a:solidFill>
                            <a:schemeClr val="bg1"/>
                          </a:solidFill>
                        </a:rPr>
                        <a:t>7</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120162965"/>
                  </a:ext>
                </a:extLst>
              </a:tr>
              <a:tr h="280847">
                <a:tc>
                  <a:txBody>
                    <a:bodyPr/>
                    <a:lstStyle/>
                    <a:p>
                      <a:pPr algn="l"/>
                      <a:r>
                        <a:rPr lang="en-US" sz="1900">
                          <a:solidFill>
                            <a:schemeClr val="bg1"/>
                          </a:solidFill>
                        </a:rPr>
                        <a:t>A146T</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900">
                          <a:solidFill>
                            <a:schemeClr val="bg1"/>
                          </a:solidFill>
                        </a:rPr>
                        <a:t>2</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900">
                          <a:solidFill>
                            <a:schemeClr val="bg1"/>
                          </a:solidFill>
                        </a:rPr>
                        <a:t>5</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29811541"/>
                  </a:ext>
                </a:extLst>
              </a:tr>
              <a:tr h="280847">
                <a:tc>
                  <a:txBody>
                    <a:bodyPr/>
                    <a:lstStyle/>
                    <a:p>
                      <a:pPr algn="l"/>
                      <a:r>
                        <a:rPr lang="en-US" sz="1900">
                          <a:solidFill>
                            <a:schemeClr val="bg1"/>
                          </a:solidFill>
                        </a:rPr>
                        <a:t>G12A</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900">
                          <a:solidFill>
                            <a:schemeClr val="bg1"/>
                          </a:solidFill>
                        </a:rPr>
                        <a:t>2</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900">
                          <a:solidFill>
                            <a:schemeClr val="bg1"/>
                          </a:solidFill>
                        </a:rPr>
                        <a:t>5</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048378190"/>
                  </a:ext>
                </a:extLst>
              </a:tr>
              <a:tr h="280847">
                <a:tc>
                  <a:txBody>
                    <a:bodyPr/>
                    <a:lstStyle/>
                    <a:p>
                      <a:pPr algn="l"/>
                      <a:r>
                        <a:rPr lang="en-US" sz="1900">
                          <a:solidFill>
                            <a:schemeClr val="bg1"/>
                          </a:solidFill>
                        </a:rPr>
                        <a:t>G12S</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900">
                          <a:solidFill>
                            <a:schemeClr val="bg1"/>
                          </a:solidFill>
                        </a:rPr>
                        <a:t>2</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900">
                          <a:solidFill>
                            <a:schemeClr val="bg1"/>
                          </a:solidFill>
                        </a:rPr>
                        <a:t>4</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557038829"/>
                  </a:ext>
                </a:extLst>
              </a:tr>
              <a:tr h="280847">
                <a:tc>
                  <a:txBody>
                    <a:bodyPr/>
                    <a:lstStyle/>
                    <a:p>
                      <a:pPr algn="l"/>
                      <a:r>
                        <a:rPr lang="en-US" sz="1900">
                          <a:solidFill>
                            <a:schemeClr val="bg1"/>
                          </a:solidFill>
                        </a:rPr>
                        <a:t>Q61H</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900">
                          <a:solidFill>
                            <a:schemeClr val="bg1"/>
                          </a:solidFill>
                        </a:rPr>
                        <a:t>1</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900">
                          <a:solidFill>
                            <a:schemeClr val="bg1"/>
                          </a:solidFill>
                        </a:rPr>
                        <a:t>2</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131469194"/>
                  </a:ext>
                </a:extLst>
              </a:tr>
              <a:tr h="478480">
                <a:tc>
                  <a:txBody>
                    <a:bodyPr/>
                    <a:lstStyle/>
                    <a:p>
                      <a:pPr algn="l"/>
                      <a:r>
                        <a:rPr lang="en-US" sz="1900">
                          <a:solidFill>
                            <a:schemeClr val="bg1"/>
                          </a:solidFill>
                        </a:rPr>
                        <a:t>All other variants</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900">
                          <a:solidFill>
                            <a:schemeClr val="bg1"/>
                          </a:solidFill>
                        </a:rPr>
                        <a:t>4</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900" dirty="0">
                          <a:solidFill>
                            <a:schemeClr val="bg1"/>
                          </a:solidFill>
                        </a:rPr>
                        <a:t>10</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18559757"/>
                  </a:ext>
                </a:extLst>
              </a:tr>
            </a:tbl>
          </a:graphicData>
        </a:graphic>
      </p:graphicFrame>
      <p:graphicFrame>
        <p:nvGraphicFramePr>
          <p:cNvPr id="8" name="Content Placeholder 6">
            <a:extLst>
              <a:ext uri="{FF2B5EF4-FFF2-40B4-BE49-F238E27FC236}">
                <a16:creationId xmlns:a16="http://schemas.microsoft.com/office/drawing/2014/main" id="{7B4CC058-5EA5-8952-8855-27537EC43127}"/>
              </a:ext>
            </a:extLst>
          </p:cNvPr>
          <p:cNvGraphicFramePr>
            <a:graphicFrameLocks/>
          </p:cNvGraphicFramePr>
          <p:nvPr>
            <p:extLst>
              <p:ext uri="{D42A27DB-BD31-4B8C-83A1-F6EECF244321}">
                <p14:modId xmlns:p14="http://schemas.microsoft.com/office/powerpoint/2010/main" val="2901476258"/>
              </p:ext>
            </p:extLst>
          </p:nvPr>
        </p:nvGraphicFramePr>
        <p:xfrm>
          <a:off x="455875" y="1417640"/>
          <a:ext cx="5650709" cy="49069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3521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F6D9F-15E6-0204-28EB-ECAD4E788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D1699-EE3D-89DC-50FD-45DB9B7FE922}"/>
              </a:ext>
            </a:extLst>
          </p:cNvPr>
          <p:cNvSpPr>
            <a:spLocks noGrp="1"/>
          </p:cNvSpPr>
          <p:nvPr>
            <p:ph type="title"/>
          </p:nvPr>
        </p:nvSpPr>
        <p:spPr/>
        <p:txBody>
          <a:bodyPr/>
          <a:lstStyle/>
          <a:p>
            <a:r>
              <a:rPr lang="en-US" dirty="0" err="1"/>
              <a:t>CodeBreak</a:t>
            </a:r>
            <a:r>
              <a:rPr lang="en-US" dirty="0"/>
              <a:t> 300: Sotorasib + Panitumumab for </a:t>
            </a:r>
            <a:r>
              <a:rPr lang="en-US" dirty="0" err="1"/>
              <a:t>Chemorefractory</a:t>
            </a:r>
            <a:r>
              <a:rPr lang="en-US" dirty="0"/>
              <a:t> </a:t>
            </a:r>
            <a:r>
              <a:rPr lang="en-US" i="1" dirty="0"/>
              <a:t>KRAS</a:t>
            </a:r>
            <a:r>
              <a:rPr lang="en-US" dirty="0"/>
              <a:t> G12C–Mutant mCRC</a:t>
            </a:r>
          </a:p>
        </p:txBody>
      </p:sp>
      <p:sp>
        <p:nvSpPr>
          <p:cNvPr id="3" name="Content Placeholder 2">
            <a:extLst>
              <a:ext uri="{FF2B5EF4-FFF2-40B4-BE49-F238E27FC236}">
                <a16:creationId xmlns:a16="http://schemas.microsoft.com/office/drawing/2014/main" id="{C97781CB-1339-F3FC-47E6-F8DB903EBB39}"/>
              </a:ext>
            </a:extLst>
          </p:cNvPr>
          <p:cNvSpPr>
            <a:spLocks noGrp="1"/>
          </p:cNvSpPr>
          <p:nvPr>
            <p:ph idx="1"/>
          </p:nvPr>
        </p:nvSpPr>
        <p:spPr/>
        <p:txBody>
          <a:bodyPr/>
          <a:lstStyle/>
          <a:p>
            <a:r>
              <a:rPr lang="en-US" sz="2600" dirty="0"/>
              <a:t>Multicenter, randomized, open-label, active-controlled phase III study </a:t>
            </a:r>
          </a:p>
          <a:p>
            <a:endParaRPr lang="en-US" sz="2600" dirty="0"/>
          </a:p>
          <a:p>
            <a:endParaRPr lang="en-US" sz="2600" dirty="0"/>
          </a:p>
          <a:p>
            <a:endParaRPr lang="en-US" sz="2600" dirty="0"/>
          </a:p>
          <a:p>
            <a:endParaRPr lang="en-US" sz="2600" dirty="0"/>
          </a:p>
          <a:p>
            <a:endParaRPr lang="en-US" sz="2600" dirty="0"/>
          </a:p>
          <a:p>
            <a:pPr>
              <a:spcBef>
                <a:spcPts val="2400"/>
              </a:spcBef>
            </a:pPr>
            <a:r>
              <a:rPr lang="en-US" sz="2600" b="1" dirty="0"/>
              <a:t>Primary endpoint: </a:t>
            </a:r>
            <a:r>
              <a:rPr lang="en-US" sz="2600" dirty="0"/>
              <a:t>PFS</a:t>
            </a:r>
          </a:p>
          <a:p>
            <a:r>
              <a:rPr lang="en-US" sz="2600" b="1" dirty="0"/>
              <a:t>Key secondary endpoints: </a:t>
            </a:r>
            <a:r>
              <a:rPr lang="en-US" sz="2600" dirty="0"/>
              <a:t>OS, ORR, </a:t>
            </a:r>
            <a:r>
              <a:rPr lang="en-US" sz="2600" dirty="0" err="1"/>
              <a:t>DoR</a:t>
            </a:r>
            <a:r>
              <a:rPr lang="en-US" sz="2600" dirty="0"/>
              <a:t>, TTR, DCR, safety, QoL</a:t>
            </a:r>
          </a:p>
        </p:txBody>
      </p:sp>
      <p:sp>
        <p:nvSpPr>
          <p:cNvPr id="4" name="TextBox 3">
            <a:extLst>
              <a:ext uri="{FF2B5EF4-FFF2-40B4-BE49-F238E27FC236}">
                <a16:creationId xmlns:a16="http://schemas.microsoft.com/office/drawing/2014/main" id="{D1C0A64E-C153-997B-C852-9EF1108BF3DA}"/>
              </a:ext>
            </a:extLst>
          </p:cNvPr>
          <p:cNvSpPr txBox="1"/>
          <p:nvPr/>
        </p:nvSpPr>
        <p:spPr bwMode="auto">
          <a:xfrm>
            <a:off x="327030" y="2883355"/>
            <a:ext cx="30642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0" dirty="0">
                <a:solidFill>
                  <a:schemeClr val="bg1"/>
                </a:solidFill>
                <a:latin typeface="Calibri" panose="020F0502020204030204" pitchFamily="34" charset="0"/>
              </a:rPr>
              <a:t>Adults with mCRC and </a:t>
            </a:r>
            <a:r>
              <a:rPr lang="en-US" b="0" i="1" dirty="0">
                <a:solidFill>
                  <a:schemeClr val="bg1"/>
                </a:solidFill>
                <a:latin typeface="Calibri" panose="020F0502020204030204" pitchFamily="34" charset="0"/>
              </a:rPr>
              <a:t>KRAS</a:t>
            </a:r>
            <a:r>
              <a:rPr lang="en-US" b="0" dirty="0">
                <a:solidFill>
                  <a:schemeClr val="bg1"/>
                </a:solidFill>
                <a:latin typeface="Calibri" panose="020F0502020204030204" pitchFamily="34" charset="0"/>
              </a:rPr>
              <a:t> G12C mutation after ≥1 previous line of therapy*; no previous </a:t>
            </a:r>
            <a:r>
              <a:rPr lang="en-US" b="0" i="1" dirty="0">
                <a:solidFill>
                  <a:schemeClr val="bg1"/>
                </a:solidFill>
                <a:latin typeface="Calibri" panose="020F0502020204030204" pitchFamily="34" charset="0"/>
              </a:rPr>
              <a:t>KRAS</a:t>
            </a:r>
            <a:r>
              <a:rPr lang="en-US" b="0" dirty="0">
                <a:solidFill>
                  <a:schemeClr val="bg1"/>
                </a:solidFill>
                <a:latin typeface="Calibri" panose="020F0502020204030204" pitchFamily="34" charset="0"/>
              </a:rPr>
              <a:t> G12C inhibitor</a:t>
            </a:r>
          </a:p>
          <a:p>
            <a:pPr algn="ctr">
              <a:lnSpc>
                <a:spcPct val="100000"/>
              </a:lnSpc>
              <a:spcAft>
                <a:spcPct val="0"/>
              </a:spcAft>
              <a:buClrTx/>
              <a:buFontTx/>
              <a:buNone/>
            </a:pPr>
            <a:r>
              <a:rPr lang="en-US" dirty="0">
                <a:solidFill>
                  <a:schemeClr val="bg1"/>
                </a:solidFill>
                <a:latin typeface="Calibri" panose="020F0502020204030204" pitchFamily="34" charset="0"/>
              </a:rPr>
              <a:t>(N = 160)</a:t>
            </a:r>
            <a:endParaRPr lang="en-US" b="0" dirty="0">
              <a:solidFill>
                <a:schemeClr val="bg1"/>
              </a:solidFill>
              <a:latin typeface="Calibri" panose="020F0502020204030204" pitchFamily="34" charset="0"/>
            </a:endParaRPr>
          </a:p>
        </p:txBody>
      </p:sp>
      <p:sp>
        <p:nvSpPr>
          <p:cNvPr id="10" name="TextBox 9">
            <a:extLst>
              <a:ext uri="{FF2B5EF4-FFF2-40B4-BE49-F238E27FC236}">
                <a16:creationId xmlns:a16="http://schemas.microsoft.com/office/drawing/2014/main" id="{46C92A97-0705-F5DF-AF44-430081CA15A4}"/>
              </a:ext>
            </a:extLst>
          </p:cNvPr>
          <p:cNvSpPr txBox="1"/>
          <p:nvPr/>
        </p:nvSpPr>
        <p:spPr bwMode="auto">
          <a:xfrm>
            <a:off x="3980395" y="2570861"/>
            <a:ext cx="5464688" cy="646331"/>
          </a:xfrm>
          <a:prstGeom prst="rect">
            <a:avLst/>
          </a:prstGeom>
          <a:solidFill>
            <a:schemeClr val="accent1"/>
          </a:solidFill>
          <a:ln>
            <a:noFill/>
          </a:ln>
        </p:spPr>
        <p:txBody>
          <a:bodyPr wrap="square" rtlCol="0">
            <a:spAutoFit/>
          </a:bodyPr>
          <a:lstStyle/>
          <a:p>
            <a:pPr algn="ctr">
              <a:lnSpc>
                <a:spcPct val="100000"/>
              </a:lnSpc>
              <a:spcAft>
                <a:spcPct val="0"/>
              </a:spcAft>
              <a:buClrTx/>
              <a:buFontTx/>
              <a:buNone/>
            </a:pPr>
            <a:r>
              <a:rPr lang="en-US" b="1" dirty="0">
                <a:latin typeface="Calibri" panose="020F0502020204030204" pitchFamily="34" charset="0"/>
              </a:rPr>
              <a:t>Sotorasib</a:t>
            </a:r>
            <a:r>
              <a:rPr lang="en-US" b="0" dirty="0">
                <a:latin typeface="Calibri" panose="020F0502020204030204" pitchFamily="34" charset="0"/>
              </a:rPr>
              <a:t> 960 mg PO QD + </a:t>
            </a:r>
          </a:p>
          <a:p>
            <a:pPr algn="ctr">
              <a:lnSpc>
                <a:spcPct val="100000"/>
              </a:lnSpc>
              <a:spcAft>
                <a:spcPct val="0"/>
              </a:spcAft>
              <a:buClrTx/>
              <a:buFontTx/>
              <a:buNone/>
            </a:pPr>
            <a:r>
              <a:rPr lang="en-US" b="1" dirty="0">
                <a:latin typeface="Calibri" panose="020F0502020204030204" pitchFamily="34" charset="0"/>
              </a:rPr>
              <a:t>Panitumumab</a:t>
            </a:r>
            <a:r>
              <a:rPr lang="en-US" dirty="0">
                <a:latin typeface="Calibri" panose="020F0502020204030204" pitchFamily="34" charset="0"/>
              </a:rPr>
              <a:t> 6 mg/kg IV Q2W (n = 53)</a:t>
            </a:r>
            <a:endParaRPr lang="en-US" b="0" dirty="0">
              <a:latin typeface="Calibri" panose="020F0502020204030204" pitchFamily="34" charset="0"/>
            </a:endParaRPr>
          </a:p>
        </p:txBody>
      </p:sp>
      <p:cxnSp>
        <p:nvCxnSpPr>
          <p:cNvPr id="16" name="Straight Arrow Connector 15">
            <a:extLst>
              <a:ext uri="{FF2B5EF4-FFF2-40B4-BE49-F238E27FC236}">
                <a16:creationId xmlns:a16="http://schemas.microsoft.com/office/drawing/2014/main" id="{58C8E850-F200-9B10-7DF4-6D64AABEC025}"/>
              </a:ext>
            </a:extLst>
          </p:cNvPr>
          <p:cNvCxnSpPr/>
          <p:nvPr/>
        </p:nvCxnSpPr>
        <p:spPr bwMode="auto">
          <a:xfrm>
            <a:off x="9672781" y="3622019"/>
            <a:ext cx="379379" cy="0"/>
          </a:xfrm>
          <a:prstGeom prst="straightConnector1">
            <a:avLst/>
          </a:prstGeom>
          <a:noFill/>
          <a:ln w="28575" cap="flat" cmpd="sng" algn="ctr">
            <a:solidFill>
              <a:schemeClr val="bg1"/>
            </a:solidFill>
            <a:prstDash val="solid"/>
            <a:round/>
            <a:headEnd type="none" w="med" len="med"/>
            <a:tailEnd type="triangle"/>
          </a:ln>
          <a:effectLst/>
        </p:spPr>
      </p:cxnSp>
      <p:sp>
        <p:nvSpPr>
          <p:cNvPr id="17" name="TextBox 16">
            <a:extLst>
              <a:ext uri="{FF2B5EF4-FFF2-40B4-BE49-F238E27FC236}">
                <a16:creationId xmlns:a16="http://schemas.microsoft.com/office/drawing/2014/main" id="{605C9F39-A993-09BD-B31E-BA4CCBB44DDE}"/>
              </a:ext>
            </a:extLst>
          </p:cNvPr>
          <p:cNvSpPr txBox="1"/>
          <p:nvPr/>
        </p:nvSpPr>
        <p:spPr bwMode="auto">
          <a:xfrm>
            <a:off x="10082531" y="2513358"/>
            <a:ext cx="17741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i="1">
                <a:solidFill>
                  <a:schemeClr val="bg1"/>
                </a:solidFill>
                <a:latin typeface="Calibri" panose="020F0502020204030204" pitchFamily="34" charset="0"/>
              </a:rPr>
              <a:t>Until disease progression, unacceptable toxicity, initiation of another anticancer therapy, consent withdrawal, or death</a:t>
            </a:r>
          </a:p>
        </p:txBody>
      </p:sp>
      <p:cxnSp>
        <p:nvCxnSpPr>
          <p:cNvPr id="19" name="Straight Arrow Connector 18">
            <a:extLst>
              <a:ext uri="{FF2B5EF4-FFF2-40B4-BE49-F238E27FC236}">
                <a16:creationId xmlns:a16="http://schemas.microsoft.com/office/drawing/2014/main" id="{08F251C5-C579-F115-CB46-51780C5198E1}"/>
              </a:ext>
            </a:extLst>
          </p:cNvPr>
          <p:cNvCxnSpPr/>
          <p:nvPr/>
        </p:nvCxnSpPr>
        <p:spPr bwMode="auto">
          <a:xfrm>
            <a:off x="3625419" y="2481653"/>
            <a:ext cx="0" cy="365760"/>
          </a:xfrm>
          <a:prstGeom prst="straightConnector1">
            <a:avLst/>
          </a:prstGeom>
          <a:noFill/>
          <a:ln w="28575" cap="flat" cmpd="sng" algn="ctr">
            <a:solidFill>
              <a:schemeClr val="bg1"/>
            </a:solidFill>
            <a:prstDash val="dash"/>
            <a:round/>
            <a:headEnd type="none" w="med" len="med"/>
            <a:tailEnd type="triangle"/>
          </a:ln>
          <a:effectLst/>
        </p:spPr>
      </p:cxnSp>
      <p:sp>
        <p:nvSpPr>
          <p:cNvPr id="20" name="TextBox 19">
            <a:extLst>
              <a:ext uri="{FF2B5EF4-FFF2-40B4-BE49-F238E27FC236}">
                <a16:creationId xmlns:a16="http://schemas.microsoft.com/office/drawing/2014/main" id="{B00B6979-4441-5544-AB0A-19B1B58F92A3}"/>
              </a:ext>
            </a:extLst>
          </p:cNvPr>
          <p:cNvSpPr txBox="1"/>
          <p:nvPr/>
        </p:nvSpPr>
        <p:spPr bwMode="auto">
          <a:xfrm>
            <a:off x="1137980" y="1967510"/>
            <a:ext cx="72947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i="1" dirty="0">
                <a:solidFill>
                  <a:schemeClr val="bg1"/>
                </a:solidFill>
                <a:latin typeface="Calibri" panose="020F0502020204030204" pitchFamily="34" charset="0"/>
              </a:rPr>
              <a:t>Stratified by previous use of antiangiogenic therapy (yes or no), the time from diagnosis of metastatic disease to randomization (≥18 </a:t>
            </a:r>
            <a:r>
              <a:rPr lang="en-US" sz="1400" b="0" i="1" dirty="0" err="1">
                <a:solidFill>
                  <a:schemeClr val="bg1"/>
                </a:solidFill>
                <a:latin typeface="Calibri" panose="020F0502020204030204" pitchFamily="34" charset="0"/>
              </a:rPr>
              <a:t>mo</a:t>
            </a:r>
            <a:r>
              <a:rPr lang="en-US" sz="1400" b="0" i="1" dirty="0">
                <a:solidFill>
                  <a:schemeClr val="bg1"/>
                </a:solidFill>
                <a:latin typeface="Calibri" panose="020F0502020204030204" pitchFamily="34" charset="0"/>
              </a:rPr>
              <a:t> or &lt;18 </a:t>
            </a:r>
            <a:r>
              <a:rPr lang="en-US" sz="1400" b="0" i="1" dirty="0" err="1">
                <a:solidFill>
                  <a:schemeClr val="bg1"/>
                </a:solidFill>
                <a:latin typeface="Calibri" panose="020F0502020204030204" pitchFamily="34" charset="0"/>
              </a:rPr>
              <a:t>mo</a:t>
            </a:r>
            <a:r>
              <a:rPr lang="en-US" sz="1400" b="0" i="1" dirty="0">
                <a:solidFill>
                  <a:schemeClr val="bg1"/>
                </a:solidFill>
                <a:latin typeface="Calibri" panose="020F0502020204030204" pitchFamily="34" charset="0"/>
              </a:rPr>
              <a:t>), and ECOG PS (0 or 1 vs 2)</a:t>
            </a:r>
          </a:p>
        </p:txBody>
      </p:sp>
      <p:sp>
        <p:nvSpPr>
          <p:cNvPr id="21" name="TextBox 20">
            <a:extLst>
              <a:ext uri="{FF2B5EF4-FFF2-40B4-BE49-F238E27FC236}">
                <a16:creationId xmlns:a16="http://schemas.microsoft.com/office/drawing/2014/main" id="{BF6C6C47-3BCF-A20F-F80D-C06CADE8E805}"/>
              </a:ext>
            </a:extLst>
          </p:cNvPr>
          <p:cNvSpPr txBox="1"/>
          <p:nvPr/>
        </p:nvSpPr>
        <p:spPr>
          <a:xfrm>
            <a:off x="397942" y="6364668"/>
            <a:ext cx="5675756" cy="276999"/>
          </a:xfrm>
          <a:prstGeom prst="rect">
            <a:avLst/>
          </a:prstGeom>
          <a:noFill/>
        </p:spPr>
        <p:txBody>
          <a:bodyPr wrap="square" rtlCol="0">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Fakih. N Engl J Med. 2023;389:2125. Pietrantonio. J Clin Oncol. 2025;[</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Epub</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t>
            </a:r>
            <a:endParaRPr kumimoji="0" lang="pt-BR"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06676A81-ACF0-17AD-8D29-755083C48FAC}"/>
              </a:ext>
            </a:extLst>
          </p:cNvPr>
          <p:cNvSpPr txBox="1"/>
          <p:nvPr/>
        </p:nvSpPr>
        <p:spPr bwMode="auto">
          <a:xfrm>
            <a:off x="569628" y="4620218"/>
            <a:ext cx="8599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r>
              <a:rPr lang="en-US" sz="1400" b="0" i="0">
                <a:solidFill>
                  <a:schemeClr val="bg1"/>
                </a:solidFill>
                <a:effectLst/>
                <a:latin typeface="+mj-lt"/>
              </a:rPr>
              <a:t>*Previous line of therapy for metastatic disease must have included fluoropyrimidine, oxaliplatin, and irinotecan unless the patient had unacceptable side effects.</a:t>
            </a:r>
            <a:endParaRPr lang="en-US" sz="1400">
              <a:solidFill>
                <a:schemeClr val="bg1"/>
              </a:solidFill>
              <a:latin typeface="+mj-lt"/>
            </a:endParaRPr>
          </a:p>
        </p:txBody>
      </p:sp>
      <p:sp>
        <p:nvSpPr>
          <p:cNvPr id="13" name="TextBox 12">
            <a:extLst>
              <a:ext uri="{FF2B5EF4-FFF2-40B4-BE49-F238E27FC236}">
                <a16:creationId xmlns:a16="http://schemas.microsoft.com/office/drawing/2014/main" id="{EAC684CB-C56D-C5C6-3E27-5D25247D8792}"/>
              </a:ext>
            </a:extLst>
          </p:cNvPr>
          <p:cNvSpPr txBox="1"/>
          <p:nvPr/>
        </p:nvSpPr>
        <p:spPr bwMode="auto">
          <a:xfrm>
            <a:off x="3980395" y="3302969"/>
            <a:ext cx="5464688" cy="646331"/>
          </a:xfrm>
          <a:prstGeom prst="rect">
            <a:avLst/>
          </a:prstGeom>
          <a:solidFill>
            <a:schemeClr val="accent2"/>
          </a:solidFill>
          <a:ln>
            <a:noFill/>
          </a:ln>
        </p:spPr>
        <p:txBody>
          <a:bodyPr wrap="square" rtlCol="0">
            <a:spAutoFit/>
          </a:bodyPr>
          <a:lstStyle/>
          <a:p>
            <a:pPr algn="ctr">
              <a:lnSpc>
                <a:spcPct val="100000"/>
              </a:lnSpc>
              <a:spcAft>
                <a:spcPct val="0"/>
              </a:spcAft>
              <a:buClrTx/>
              <a:buFontTx/>
              <a:buNone/>
            </a:pPr>
            <a:r>
              <a:rPr lang="en-US" b="1" dirty="0">
                <a:latin typeface="Calibri" panose="020F0502020204030204" pitchFamily="34" charset="0"/>
              </a:rPr>
              <a:t>Sotorasib</a:t>
            </a:r>
            <a:r>
              <a:rPr lang="en-US" b="0" dirty="0">
                <a:latin typeface="Calibri" panose="020F0502020204030204" pitchFamily="34" charset="0"/>
              </a:rPr>
              <a:t> 240 mg PO QD + </a:t>
            </a:r>
          </a:p>
          <a:p>
            <a:pPr algn="ctr">
              <a:lnSpc>
                <a:spcPct val="100000"/>
              </a:lnSpc>
              <a:spcAft>
                <a:spcPct val="0"/>
              </a:spcAft>
              <a:buClrTx/>
              <a:buFontTx/>
              <a:buNone/>
            </a:pPr>
            <a:r>
              <a:rPr lang="en-US" b="1" dirty="0">
                <a:latin typeface="Calibri" panose="020F0502020204030204" pitchFamily="34" charset="0"/>
              </a:rPr>
              <a:t>Panitumumab</a:t>
            </a:r>
            <a:r>
              <a:rPr lang="en-US" dirty="0">
                <a:latin typeface="Calibri" panose="020F0502020204030204" pitchFamily="34" charset="0"/>
              </a:rPr>
              <a:t> 6 mg/kg IV Q2W (n = 53)</a:t>
            </a:r>
            <a:endParaRPr lang="en-US" b="0" dirty="0">
              <a:latin typeface="Calibri" panose="020F0502020204030204" pitchFamily="34" charset="0"/>
            </a:endParaRPr>
          </a:p>
        </p:txBody>
      </p:sp>
      <p:sp>
        <p:nvSpPr>
          <p:cNvPr id="18" name="TextBox 17">
            <a:extLst>
              <a:ext uri="{FF2B5EF4-FFF2-40B4-BE49-F238E27FC236}">
                <a16:creationId xmlns:a16="http://schemas.microsoft.com/office/drawing/2014/main" id="{0F62EA13-B260-7038-516A-3A5394E90685}"/>
              </a:ext>
            </a:extLst>
          </p:cNvPr>
          <p:cNvSpPr txBox="1"/>
          <p:nvPr/>
        </p:nvSpPr>
        <p:spPr bwMode="auto">
          <a:xfrm>
            <a:off x="3980395" y="3992843"/>
            <a:ext cx="5464688" cy="646331"/>
          </a:xfrm>
          <a:prstGeom prst="rect">
            <a:avLst/>
          </a:prstGeom>
          <a:solidFill>
            <a:schemeClr val="accent3"/>
          </a:solidFill>
          <a:ln>
            <a:noFill/>
          </a:ln>
        </p:spPr>
        <p:txBody>
          <a:bodyPr wrap="square" rtlCol="0">
            <a:spAutoFit/>
          </a:bodyPr>
          <a:lstStyle/>
          <a:p>
            <a:pPr algn="ctr">
              <a:lnSpc>
                <a:spcPct val="100000"/>
              </a:lnSpc>
              <a:spcAft>
                <a:spcPct val="0"/>
              </a:spcAft>
              <a:buClrTx/>
              <a:buFontTx/>
              <a:buNone/>
            </a:pPr>
            <a:r>
              <a:rPr lang="en-US" b="1" dirty="0">
                <a:latin typeface="Calibri" panose="020F0502020204030204" pitchFamily="34" charset="0"/>
              </a:rPr>
              <a:t>SOC</a:t>
            </a:r>
            <a:r>
              <a:rPr lang="en-US" b="0" dirty="0">
                <a:latin typeface="Calibri" panose="020F0502020204030204" pitchFamily="34" charset="0"/>
              </a:rPr>
              <a:t> trifluridine–tipiracil or regorafenib </a:t>
            </a:r>
            <a:r>
              <a:rPr lang="en-US" dirty="0">
                <a:latin typeface="Calibri" panose="020F0502020204030204" pitchFamily="34" charset="0"/>
              </a:rPr>
              <a:t> </a:t>
            </a:r>
          </a:p>
          <a:p>
            <a:pPr algn="ctr">
              <a:lnSpc>
                <a:spcPct val="100000"/>
              </a:lnSpc>
              <a:spcAft>
                <a:spcPct val="0"/>
              </a:spcAft>
              <a:buClrTx/>
              <a:buFontTx/>
              <a:buNone/>
            </a:pPr>
            <a:r>
              <a:rPr lang="en-US" dirty="0">
                <a:latin typeface="Calibri" panose="020F0502020204030204" pitchFamily="34" charset="0"/>
              </a:rPr>
              <a:t>(n = 54)</a:t>
            </a:r>
            <a:endParaRPr lang="en-US" b="0" dirty="0">
              <a:latin typeface="Calibri" panose="020F0502020204030204" pitchFamily="34" charset="0"/>
            </a:endParaRPr>
          </a:p>
        </p:txBody>
      </p:sp>
      <p:cxnSp>
        <p:nvCxnSpPr>
          <p:cNvPr id="23" name="Straight Arrow Connector 22">
            <a:extLst>
              <a:ext uri="{FF2B5EF4-FFF2-40B4-BE49-F238E27FC236}">
                <a16:creationId xmlns:a16="http://schemas.microsoft.com/office/drawing/2014/main" id="{F00546D5-7A24-8D11-28CF-C79AE8E35F4F}"/>
              </a:ext>
            </a:extLst>
          </p:cNvPr>
          <p:cNvCxnSpPr>
            <a:cxnSpLocks/>
            <a:stCxn id="4" idx="3"/>
            <a:endCxn id="13" idx="1"/>
          </p:cNvCxnSpPr>
          <p:nvPr/>
        </p:nvCxnSpPr>
        <p:spPr bwMode="auto">
          <a:xfrm>
            <a:off x="3391243" y="3622019"/>
            <a:ext cx="589152" cy="4116"/>
          </a:xfrm>
          <a:prstGeom prst="straightConnector1">
            <a:avLst/>
          </a:prstGeom>
          <a:noFill/>
          <a:ln w="28575" cap="flat" cmpd="sng" algn="ctr">
            <a:solidFill>
              <a:schemeClr val="bg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39324E0F-0AC7-61FD-82D9-505652404BE1}"/>
              </a:ext>
            </a:extLst>
          </p:cNvPr>
          <p:cNvCxnSpPr>
            <a:cxnSpLocks/>
            <a:stCxn id="4" idx="3"/>
            <a:endCxn id="10" idx="1"/>
          </p:cNvCxnSpPr>
          <p:nvPr/>
        </p:nvCxnSpPr>
        <p:spPr bwMode="auto">
          <a:xfrm flipV="1">
            <a:off x="3391243" y="2894027"/>
            <a:ext cx="589152" cy="727992"/>
          </a:xfrm>
          <a:prstGeom prst="straightConnector1">
            <a:avLst/>
          </a:prstGeom>
          <a:noFill/>
          <a:ln w="28575" cap="flat" cmpd="sng" algn="ctr">
            <a:solidFill>
              <a:schemeClr val="bg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68120A1C-EEEA-C4C4-B8BE-F8D577C722BE}"/>
              </a:ext>
            </a:extLst>
          </p:cNvPr>
          <p:cNvCxnSpPr>
            <a:cxnSpLocks/>
            <a:endCxn id="18" idx="1"/>
          </p:cNvCxnSpPr>
          <p:nvPr/>
        </p:nvCxnSpPr>
        <p:spPr bwMode="auto">
          <a:xfrm>
            <a:off x="3391243" y="3622019"/>
            <a:ext cx="589152" cy="693990"/>
          </a:xfrm>
          <a:prstGeom prst="straightConnector1">
            <a:avLst/>
          </a:prstGeom>
          <a:noFill/>
          <a:ln w="2857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39630736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reeform 101">
            <a:extLst>
              <a:ext uri="{FF2B5EF4-FFF2-40B4-BE49-F238E27FC236}">
                <a16:creationId xmlns:a16="http://schemas.microsoft.com/office/drawing/2014/main" id="{847A50AF-584F-72CE-D6E0-CB7C364740B7}"/>
              </a:ext>
            </a:extLst>
          </p:cNvPr>
          <p:cNvSpPr/>
          <p:nvPr/>
        </p:nvSpPr>
        <p:spPr bwMode="auto">
          <a:xfrm>
            <a:off x="1384300" y="1654175"/>
            <a:ext cx="2743200" cy="1790700"/>
          </a:xfrm>
          <a:custGeom>
            <a:avLst/>
            <a:gdLst>
              <a:gd name="connsiteX0" fmla="*/ 0 w 2743200"/>
              <a:gd name="connsiteY0" fmla="*/ 0 h 1790700"/>
              <a:gd name="connsiteX1" fmla="*/ 0 w 2743200"/>
              <a:gd name="connsiteY1" fmla="*/ 50800 h 1790700"/>
              <a:gd name="connsiteX2" fmla="*/ 38100 w 2743200"/>
              <a:gd name="connsiteY2" fmla="*/ 50800 h 1790700"/>
              <a:gd name="connsiteX3" fmla="*/ 38100 w 2743200"/>
              <a:gd name="connsiteY3" fmla="*/ 88900 h 1790700"/>
              <a:gd name="connsiteX4" fmla="*/ 155575 w 2743200"/>
              <a:gd name="connsiteY4" fmla="*/ 88900 h 1790700"/>
              <a:gd name="connsiteX5" fmla="*/ 155575 w 2743200"/>
              <a:gd name="connsiteY5" fmla="*/ 123825 h 1790700"/>
              <a:gd name="connsiteX6" fmla="*/ 190500 w 2743200"/>
              <a:gd name="connsiteY6" fmla="*/ 123825 h 1790700"/>
              <a:gd name="connsiteX7" fmla="*/ 190500 w 2743200"/>
              <a:gd name="connsiteY7" fmla="*/ 165100 h 1790700"/>
              <a:gd name="connsiteX8" fmla="*/ 209550 w 2743200"/>
              <a:gd name="connsiteY8" fmla="*/ 165100 h 1790700"/>
              <a:gd name="connsiteX9" fmla="*/ 209550 w 2743200"/>
              <a:gd name="connsiteY9" fmla="*/ 206375 h 1790700"/>
              <a:gd name="connsiteX10" fmla="*/ 222250 w 2743200"/>
              <a:gd name="connsiteY10" fmla="*/ 206375 h 1790700"/>
              <a:gd name="connsiteX11" fmla="*/ 222250 w 2743200"/>
              <a:gd name="connsiteY11" fmla="*/ 234950 h 1790700"/>
              <a:gd name="connsiteX12" fmla="*/ 234950 w 2743200"/>
              <a:gd name="connsiteY12" fmla="*/ 234950 h 1790700"/>
              <a:gd name="connsiteX13" fmla="*/ 234950 w 2743200"/>
              <a:gd name="connsiteY13" fmla="*/ 307975 h 1790700"/>
              <a:gd name="connsiteX14" fmla="*/ 244475 w 2743200"/>
              <a:gd name="connsiteY14" fmla="*/ 307975 h 1790700"/>
              <a:gd name="connsiteX15" fmla="*/ 244475 w 2743200"/>
              <a:gd name="connsiteY15" fmla="*/ 381000 h 1790700"/>
              <a:gd name="connsiteX16" fmla="*/ 254000 w 2743200"/>
              <a:gd name="connsiteY16" fmla="*/ 381000 h 1790700"/>
              <a:gd name="connsiteX17" fmla="*/ 254000 w 2743200"/>
              <a:gd name="connsiteY17" fmla="*/ 454025 h 1790700"/>
              <a:gd name="connsiteX18" fmla="*/ 260350 w 2743200"/>
              <a:gd name="connsiteY18" fmla="*/ 460375 h 1790700"/>
              <a:gd name="connsiteX19" fmla="*/ 260350 w 2743200"/>
              <a:gd name="connsiteY19" fmla="*/ 619125 h 1790700"/>
              <a:gd name="connsiteX20" fmla="*/ 269875 w 2743200"/>
              <a:gd name="connsiteY20" fmla="*/ 628650 h 1790700"/>
              <a:gd name="connsiteX21" fmla="*/ 269875 w 2743200"/>
              <a:gd name="connsiteY21" fmla="*/ 711200 h 1790700"/>
              <a:gd name="connsiteX22" fmla="*/ 292100 w 2743200"/>
              <a:gd name="connsiteY22" fmla="*/ 711200 h 1790700"/>
              <a:gd name="connsiteX23" fmla="*/ 292100 w 2743200"/>
              <a:gd name="connsiteY23" fmla="*/ 746125 h 1790700"/>
              <a:gd name="connsiteX24" fmla="*/ 295275 w 2743200"/>
              <a:gd name="connsiteY24" fmla="*/ 749300 h 1790700"/>
              <a:gd name="connsiteX25" fmla="*/ 295275 w 2743200"/>
              <a:gd name="connsiteY25" fmla="*/ 796925 h 1790700"/>
              <a:gd name="connsiteX26" fmla="*/ 307975 w 2743200"/>
              <a:gd name="connsiteY26" fmla="*/ 796925 h 1790700"/>
              <a:gd name="connsiteX27" fmla="*/ 307975 w 2743200"/>
              <a:gd name="connsiteY27" fmla="*/ 835025 h 1790700"/>
              <a:gd name="connsiteX28" fmla="*/ 336550 w 2743200"/>
              <a:gd name="connsiteY28" fmla="*/ 835025 h 1790700"/>
              <a:gd name="connsiteX29" fmla="*/ 336550 w 2743200"/>
              <a:gd name="connsiteY29" fmla="*/ 882650 h 1790700"/>
              <a:gd name="connsiteX30" fmla="*/ 361950 w 2743200"/>
              <a:gd name="connsiteY30" fmla="*/ 882650 h 1790700"/>
              <a:gd name="connsiteX31" fmla="*/ 361950 w 2743200"/>
              <a:gd name="connsiteY31" fmla="*/ 930275 h 1790700"/>
              <a:gd name="connsiteX32" fmla="*/ 806450 w 2743200"/>
              <a:gd name="connsiteY32" fmla="*/ 930275 h 1790700"/>
              <a:gd name="connsiteX33" fmla="*/ 806450 w 2743200"/>
              <a:gd name="connsiteY33" fmla="*/ 981075 h 1790700"/>
              <a:gd name="connsiteX34" fmla="*/ 844550 w 2743200"/>
              <a:gd name="connsiteY34" fmla="*/ 981075 h 1790700"/>
              <a:gd name="connsiteX35" fmla="*/ 844550 w 2743200"/>
              <a:gd name="connsiteY35" fmla="*/ 1028700 h 1790700"/>
              <a:gd name="connsiteX36" fmla="*/ 876300 w 2743200"/>
              <a:gd name="connsiteY36" fmla="*/ 1028700 h 1790700"/>
              <a:gd name="connsiteX37" fmla="*/ 876300 w 2743200"/>
              <a:gd name="connsiteY37" fmla="*/ 1136650 h 1790700"/>
              <a:gd name="connsiteX38" fmla="*/ 920750 w 2743200"/>
              <a:gd name="connsiteY38" fmla="*/ 1136650 h 1790700"/>
              <a:gd name="connsiteX39" fmla="*/ 920750 w 2743200"/>
              <a:gd name="connsiteY39" fmla="*/ 1184275 h 1790700"/>
              <a:gd name="connsiteX40" fmla="*/ 949325 w 2743200"/>
              <a:gd name="connsiteY40" fmla="*/ 1184275 h 1790700"/>
              <a:gd name="connsiteX41" fmla="*/ 949325 w 2743200"/>
              <a:gd name="connsiteY41" fmla="*/ 1238250 h 1790700"/>
              <a:gd name="connsiteX42" fmla="*/ 996950 w 2743200"/>
              <a:gd name="connsiteY42" fmla="*/ 1238250 h 1790700"/>
              <a:gd name="connsiteX43" fmla="*/ 996950 w 2743200"/>
              <a:gd name="connsiteY43" fmla="*/ 1289050 h 1790700"/>
              <a:gd name="connsiteX44" fmla="*/ 1076325 w 2743200"/>
              <a:gd name="connsiteY44" fmla="*/ 1289050 h 1790700"/>
              <a:gd name="connsiteX45" fmla="*/ 1076325 w 2743200"/>
              <a:gd name="connsiteY45" fmla="*/ 1346200 h 1790700"/>
              <a:gd name="connsiteX46" fmla="*/ 1447800 w 2743200"/>
              <a:gd name="connsiteY46" fmla="*/ 1346200 h 1790700"/>
              <a:gd name="connsiteX47" fmla="*/ 1447800 w 2743200"/>
              <a:gd name="connsiteY47" fmla="*/ 1460500 h 1790700"/>
              <a:gd name="connsiteX48" fmla="*/ 2054225 w 2743200"/>
              <a:gd name="connsiteY48" fmla="*/ 1460500 h 1790700"/>
              <a:gd name="connsiteX49" fmla="*/ 2054225 w 2743200"/>
              <a:gd name="connsiteY49" fmla="*/ 1524000 h 1790700"/>
              <a:gd name="connsiteX50" fmla="*/ 2743200 w 2743200"/>
              <a:gd name="connsiteY50" fmla="*/ 1524000 h 1790700"/>
              <a:gd name="connsiteX51" fmla="*/ 2743200 w 2743200"/>
              <a:gd name="connsiteY51" fmla="*/ 179070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43200" h="1790700">
                <a:moveTo>
                  <a:pt x="0" y="0"/>
                </a:moveTo>
                <a:lnTo>
                  <a:pt x="0" y="50800"/>
                </a:lnTo>
                <a:lnTo>
                  <a:pt x="38100" y="50800"/>
                </a:lnTo>
                <a:lnTo>
                  <a:pt x="38100" y="88900"/>
                </a:lnTo>
                <a:lnTo>
                  <a:pt x="155575" y="88900"/>
                </a:lnTo>
                <a:lnTo>
                  <a:pt x="155575" y="123825"/>
                </a:lnTo>
                <a:lnTo>
                  <a:pt x="190500" y="123825"/>
                </a:lnTo>
                <a:lnTo>
                  <a:pt x="190500" y="165100"/>
                </a:lnTo>
                <a:lnTo>
                  <a:pt x="209550" y="165100"/>
                </a:lnTo>
                <a:lnTo>
                  <a:pt x="209550" y="206375"/>
                </a:lnTo>
                <a:lnTo>
                  <a:pt x="222250" y="206375"/>
                </a:lnTo>
                <a:lnTo>
                  <a:pt x="222250" y="234950"/>
                </a:lnTo>
                <a:lnTo>
                  <a:pt x="234950" y="234950"/>
                </a:lnTo>
                <a:lnTo>
                  <a:pt x="234950" y="307975"/>
                </a:lnTo>
                <a:lnTo>
                  <a:pt x="244475" y="307975"/>
                </a:lnTo>
                <a:lnTo>
                  <a:pt x="244475" y="381000"/>
                </a:lnTo>
                <a:lnTo>
                  <a:pt x="254000" y="381000"/>
                </a:lnTo>
                <a:lnTo>
                  <a:pt x="254000" y="454025"/>
                </a:lnTo>
                <a:lnTo>
                  <a:pt x="260350" y="460375"/>
                </a:lnTo>
                <a:lnTo>
                  <a:pt x="260350" y="619125"/>
                </a:lnTo>
                <a:lnTo>
                  <a:pt x="269875" y="628650"/>
                </a:lnTo>
                <a:lnTo>
                  <a:pt x="269875" y="711200"/>
                </a:lnTo>
                <a:lnTo>
                  <a:pt x="292100" y="711200"/>
                </a:lnTo>
                <a:lnTo>
                  <a:pt x="292100" y="746125"/>
                </a:lnTo>
                <a:lnTo>
                  <a:pt x="295275" y="749300"/>
                </a:lnTo>
                <a:lnTo>
                  <a:pt x="295275" y="796925"/>
                </a:lnTo>
                <a:lnTo>
                  <a:pt x="307975" y="796925"/>
                </a:lnTo>
                <a:lnTo>
                  <a:pt x="307975" y="835025"/>
                </a:lnTo>
                <a:lnTo>
                  <a:pt x="336550" y="835025"/>
                </a:lnTo>
                <a:lnTo>
                  <a:pt x="336550" y="882650"/>
                </a:lnTo>
                <a:lnTo>
                  <a:pt x="361950" y="882650"/>
                </a:lnTo>
                <a:lnTo>
                  <a:pt x="361950" y="930275"/>
                </a:lnTo>
                <a:lnTo>
                  <a:pt x="806450" y="930275"/>
                </a:lnTo>
                <a:lnTo>
                  <a:pt x="806450" y="981075"/>
                </a:lnTo>
                <a:lnTo>
                  <a:pt x="844550" y="981075"/>
                </a:lnTo>
                <a:lnTo>
                  <a:pt x="844550" y="1028700"/>
                </a:lnTo>
                <a:lnTo>
                  <a:pt x="876300" y="1028700"/>
                </a:lnTo>
                <a:lnTo>
                  <a:pt x="876300" y="1136650"/>
                </a:lnTo>
                <a:lnTo>
                  <a:pt x="920750" y="1136650"/>
                </a:lnTo>
                <a:lnTo>
                  <a:pt x="920750" y="1184275"/>
                </a:lnTo>
                <a:lnTo>
                  <a:pt x="949325" y="1184275"/>
                </a:lnTo>
                <a:lnTo>
                  <a:pt x="949325" y="1238250"/>
                </a:lnTo>
                <a:lnTo>
                  <a:pt x="996950" y="1238250"/>
                </a:lnTo>
                <a:lnTo>
                  <a:pt x="996950" y="1289050"/>
                </a:lnTo>
                <a:lnTo>
                  <a:pt x="1076325" y="1289050"/>
                </a:lnTo>
                <a:lnTo>
                  <a:pt x="1076325" y="1346200"/>
                </a:lnTo>
                <a:lnTo>
                  <a:pt x="1447800" y="1346200"/>
                </a:lnTo>
                <a:lnTo>
                  <a:pt x="1447800" y="1460500"/>
                </a:lnTo>
                <a:lnTo>
                  <a:pt x="2054225" y="1460500"/>
                </a:lnTo>
                <a:lnTo>
                  <a:pt x="2054225" y="1524000"/>
                </a:lnTo>
                <a:lnTo>
                  <a:pt x="2743200" y="1524000"/>
                </a:lnTo>
                <a:lnTo>
                  <a:pt x="2743200" y="1790700"/>
                </a:lnTo>
              </a:path>
            </a:pathLst>
          </a:custGeom>
          <a:noFill/>
          <a:ln w="28575">
            <a:solidFill>
              <a:schemeClr val="accent3"/>
            </a:solidFill>
            <a:miter lim="800000"/>
            <a:headEnd/>
            <a:tailEnd/>
          </a:ln>
        </p:spPr>
        <p:txBody>
          <a:bodyPr rtlCol="0" anchor="ctr"/>
          <a:lstStyle/>
          <a:p>
            <a:pPr algn="ctr"/>
            <a:endParaRPr lang="en-US" dirty="0"/>
          </a:p>
        </p:txBody>
      </p:sp>
      <p:sp>
        <p:nvSpPr>
          <p:cNvPr id="101" name="Freeform 100">
            <a:extLst>
              <a:ext uri="{FF2B5EF4-FFF2-40B4-BE49-F238E27FC236}">
                <a16:creationId xmlns:a16="http://schemas.microsoft.com/office/drawing/2014/main" id="{BD19B4CB-F048-1092-2B62-8D4FE1B1A57C}"/>
              </a:ext>
            </a:extLst>
          </p:cNvPr>
          <p:cNvSpPr/>
          <p:nvPr/>
        </p:nvSpPr>
        <p:spPr bwMode="auto">
          <a:xfrm>
            <a:off x="1060450" y="1660525"/>
            <a:ext cx="2994025" cy="1577975"/>
          </a:xfrm>
          <a:custGeom>
            <a:avLst/>
            <a:gdLst>
              <a:gd name="connsiteX0" fmla="*/ 0 w 2994025"/>
              <a:gd name="connsiteY0" fmla="*/ 0 h 1577975"/>
              <a:gd name="connsiteX1" fmla="*/ 523875 w 2994025"/>
              <a:gd name="connsiteY1" fmla="*/ 0 h 1577975"/>
              <a:gd name="connsiteX2" fmla="*/ 523875 w 2994025"/>
              <a:gd name="connsiteY2" fmla="*/ 34925 h 1577975"/>
              <a:gd name="connsiteX3" fmla="*/ 571500 w 2994025"/>
              <a:gd name="connsiteY3" fmla="*/ 34925 h 1577975"/>
              <a:gd name="connsiteX4" fmla="*/ 571500 w 2994025"/>
              <a:gd name="connsiteY4" fmla="*/ 152400 h 1577975"/>
              <a:gd name="connsiteX5" fmla="*/ 571500 w 2994025"/>
              <a:gd name="connsiteY5" fmla="*/ 152400 h 1577975"/>
              <a:gd name="connsiteX6" fmla="*/ 571500 w 2994025"/>
              <a:gd name="connsiteY6" fmla="*/ 152400 h 1577975"/>
              <a:gd name="connsiteX7" fmla="*/ 603250 w 2994025"/>
              <a:gd name="connsiteY7" fmla="*/ 152400 h 1577975"/>
              <a:gd name="connsiteX8" fmla="*/ 603250 w 2994025"/>
              <a:gd name="connsiteY8" fmla="*/ 292100 h 1577975"/>
              <a:gd name="connsiteX9" fmla="*/ 638175 w 2994025"/>
              <a:gd name="connsiteY9" fmla="*/ 292100 h 1577975"/>
              <a:gd name="connsiteX10" fmla="*/ 638175 w 2994025"/>
              <a:gd name="connsiteY10" fmla="*/ 428625 h 1577975"/>
              <a:gd name="connsiteX11" fmla="*/ 774700 w 2994025"/>
              <a:gd name="connsiteY11" fmla="*/ 428625 h 1577975"/>
              <a:gd name="connsiteX12" fmla="*/ 774700 w 2994025"/>
              <a:gd name="connsiteY12" fmla="*/ 460375 h 1577975"/>
              <a:gd name="connsiteX13" fmla="*/ 803275 w 2994025"/>
              <a:gd name="connsiteY13" fmla="*/ 460375 h 1577975"/>
              <a:gd name="connsiteX14" fmla="*/ 803275 w 2994025"/>
              <a:gd name="connsiteY14" fmla="*/ 501650 h 1577975"/>
              <a:gd name="connsiteX15" fmla="*/ 1028700 w 2994025"/>
              <a:gd name="connsiteY15" fmla="*/ 501650 h 1577975"/>
              <a:gd name="connsiteX16" fmla="*/ 1028700 w 2994025"/>
              <a:gd name="connsiteY16" fmla="*/ 542925 h 1577975"/>
              <a:gd name="connsiteX17" fmla="*/ 1130300 w 2994025"/>
              <a:gd name="connsiteY17" fmla="*/ 542925 h 1577975"/>
              <a:gd name="connsiteX18" fmla="*/ 1130300 w 2994025"/>
              <a:gd name="connsiteY18" fmla="*/ 612775 h 1577975"/>
              <a:gd name="connsiteX19" fmla="*/ 1181100 w 2994025"/>
              <a:gd name="connsiteY19" fmla="*/ 612775 h 1577975"/>
              <a:gd name="connsiteX20" fmla="*/ 1181100 w 2994025"/>
              <a:gd name="connsiteY20" fmla="*/ 650875 h 1577975"/>
              <a:gd name="connsiteX21" fmla="*/ 1193800 w 2994025"/>
              <a:gd name="connsiteY21" fmla="*/ 650875 h 1577975"/>
              <a:gd name="connsiteX22" fmla="*/ 1193800 w 2994025"/>
              <a:gd name="connsiteY22" fmla="*/ 692150 h 1577975"/>
              <a:gd name="connsiteX23" fmla="*/ 1206500 w 2994025"/>
              <a:gd name="connsiteY23" fmla="*/ 692150 h 1577975"/>
              <a:gd name="connsiteX24" fmla="*/ 1206500 w 2994025"/>
              <a:gd name="connsiteY24" fmla="*/ 819150 h 1577975"/>
              <a:gd name="connsiteX25" fmla="*/ 1219200 w 2994025"/>
              <a:gd name="connsiteY25" fmla="*/ 819150 h 1577975"/>
              <a:gd name="connsiteX26" fmla="*/ 1219200 w 2994025"/>
              <a:gd name="connsiteY26" fmla="*/ 860425 h 1577975"/>
              <a:gd name="connsiteX27" fmla="*/ 1238250 w 2994025"/>
              <a:gd name="connsiteY27" fmla="*/ 860425 h 1577975"/>
              <a:gd name="connsiteX28" fmla="*/ 1238250 w 2994025"/>
              <a:gd name="connsiteY28" fmla="*/ 917575 h 1577975"/>
              <a:gd name="connsiteX29" fmla="*/ 1250950 w 2994025"/>
              <a:gd name="connsiteY29" fmla="*/ 917575 h 1577975"/>
              <a:gd name="connsiteX30" fmla="*/ 1250950 w 2994025"/>
              <a:gd name="connsiteY30" fmla="*/ 949325 h 1577975"/>
              <a:gd name="connsiteX31" fmla="*/ 1250950 w 2994025"/>
              <a:gd name="connsiteY31" fmla="*/ 949325 h 1577975"/>
              <a:gd name="connsiteX32" fmla="*/ 1250950 w 2994025"/>
              <a:gd name="connsiteY32" fmla="*/ 949325 h 1577975"/>
              <a:gd name="connsiteX33" fmla="*/ 1270000 w 2994025"/>
              <a:gd name="connsiteY33" fmla="*/ 949325 h 1577975"/>
              <a:gd name="connsiteX34" fmla="*/ 1270000 w 2994025"/>
              <a:gd name="connsiteY34" fmla="*/ 990600 h 1577975"/>
              <a:gd name="connsiteX35" fmla="*/ 1365250 w 2994025"/>
              <a:gd name="connsiteY35" fmla="*/ 990600 h 1577975"/>
              <a:gd name="connsiteX36" fmla="*/ 1365250 w 2994025"/>
              <a:gd name="connsiteY36" fmla="*/ 1041400 h 1577975"/>
              <a:gd name="connsiteX37" fmla="*/ 1787525 w 2994025"/>
              <a:gd name="connsiteY37" fmla="*/ 1041400 h 1577975"/>
              <a:gd name="connsiteX38" fmla="*/ 1787525 w 2994025"/>
              <a:gd name="connsiteY38" fmla="*/ 1089025 h 1577975"/>
              <a:gd name="connsiteX39" fmla="*/ 1803400 w 2994025"/>
              <a:gd name="connsiteY39" fmla="*/ 1089025 h 1577975"/>
              <a:gd name="connsiteX40" fmla="*/ 1803400 w 2994025"/>
              <a:gd name="connsiteY40" fmla="*/ 1149350 h 1577975"/>
              <a:gd name="connsiteX41" fmla="*/ 1803400 w 2994025"/>
              <a:gd name="connsiteY41" fmla="*/ 1149350 h 1577975"/>
              <a:gd name="connsiteX42" fmla="*/ 1835150 w 2994025"/>
              <a:gd name="connsiteY42" fmla="*/ 1149350 h 1577975"/>
              <a:gd name="connsiteX43" fmla="*/ 1835150 w 2994025"/>
              <a:gd name="connsiteY43" fmla="*/ 1212850 h 1577975"/>
              <a:gd name="connsiteX44" fmla="*/ 1860550 w 2994025"/>
              <a:gd name="connsiteY44" fmla="*/ 1212850 h 1577975"/>
              <a:gd name="connsiteX45" fmla="*/ 1860550 w 2994025"/>
              <a:gd name="connsiteY45" fmla="*/ 1276350 h 1577975"/>
              <a:gd name="connsiteX46" fmla="*/ 1876425 w 2994025"/>
              <a:gd name="connsiteY46" fmla="*/ 1276350 h 1577975"/>
              <a:gd name="connsiteX47" fmla="*/ 1876425 w 2994025"/>
              <a:gd name="connsiteY47" fmla="*/ 1349375 h 1577975"/>
              <a:gd name="connsiteX48" fmla="*/ 2301875 w 2994025"/>
              <a:gd name="connsiteY48" fmla="*/ 1349375 h 1577975"/>
              <a:gd name="connsiteX49" fmla="*/ 2301875 w 2994025"/>
              <a:gd name="connsiteY49" fmla="*/ 1425575 h 1577975"/>
              <a:gd name="connsiteX50" fmla="*/ 2362200 w 2994025"/>
              <a:gd name="connsiteY50" fmla="*/ 1425575 h 1577975"/>
              <a:gd name="connsiteX51" fmla="*/ 2362200 w 2994025"/>
              <a:gd name="connsiteY51" fmla="*/ 1508125 h 1577975"/>
              <a:gd name="connsiteX52" fmla="*/ 2508250 w 2994025"/>
              <a:gd name="connsiteY52" fmla="*/ 1508125 h 1577975"/>
              <a:gd name="connsiteX53" fmla="*/ 2508250 w 2994025"/>
              <a:gd name="connsiteY53" fmla="*/ 1577975 h 1577975"/>
              <a:gd name="connsiteX54" fmla="*/ 2994025 w 2994025"/>
              <a:gd name="connsiteY54" fmla="*/ 1577975 h 157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994025" h="1577975">
                <a:moveTo>
                  <a:pt x="0" y="0"/>
                </a:moveTo>
                <a:lnTo>
                  <a:pt x="523875" y="0"/>
                </a:lnTo>
                <a:lnTo>
                  <a:pt x="523875" y="34925"/>
                </a:lnTo>
                <a:lnTo>
                  <a:pt x="571500" y="34925"/>
                </a:lnTo>
                <a:lnTo>
                  <a:pt x="571500" y="152400"/>
                </a:lnTo>
                <a:lnTo>
                  <a:pt x="571500" y="152400"/>
                </a:lnTo>
                <a:lnTo>
                  <a:pt x="571500" y="152400"/>
                </a:lnTo>
                <a:lnTo>
                  <a:pt x="603250" y="152400"/>
                </a:lnTo>
                <a:lnTo>
                  <a:pt x="603250" y="292100"/>
                </a:lnTo>
                <a:lnTo>
                  <a:pt x="638175" y="292100"/>
                </a:lnTo>
                <a:lnTo>
                  <a:pt x="638175" y="428625"/>
                </a:lnTo>
                <a:lnTo>
                  <a:pt x="774700" y="428625"/>
                </a:lnTo>
                <a:lnTo>
                  <a:pt x="774700" y="460375"/>
                </a:lnTo>
                <a:lnTo>
                  <a:pt x="803275" y="460375"/>
                </a:lnTo>
                <a:lnTo>
                  <a:pt x="803275" y="501650"/>
                </a:lnTo>
                <a:lnTo>
                  <a:pt x="1028700" y="501650"/>
                </a:lnTo>
                <a:lnTo>
                  <a:pt x="1028700" y="542925"/>
                </a:lnTo>
                <a:lnTo>
                  <a:pt x="1130300" y="542925"/>
                </a:lnTo>
                <a:lnTo>
                  <a:pt x="1130300" y="612775"/>
                </a:lnTo>
                <a:lnTo>
                  <a:pt x="1181100" y="612775"/>
                </a:lnTo>
                <a:lnTo>
                  <a:pt x="1181100" y="650875"/>
                </a:lnTo>
                <a:lnTo>
                  <a:pt x="1193800" y="650875"/>
                </a:lnTo>
                <a:lnTo>
                  <a:pt x="1193800" y="692150"/>
                </a:lnTo>
                <a:lnTo>
                  <a:pt x="1206500" y="692150"/>
                </a:lnTo>
                <a:lnTo>
                  <a:pt x="1206500" y="819150"/>
                </a:lnTo>
                <a:lnTo>
                  <a:pt x="1219200" y="819150"/>
                </a:lnTo>
                <a:lnTo>
                  <a:pt x="1219200" y="860425"/>
                </a:lnTo>
                <a:lnTo>
                  <a:pt x="1238250" y="860425"/>
                </a:lnTo>
                <a:lnTo>
                  <a:pt x="1238250" y="917575"/>
                </a:lnTo>
                <a:lnTo>
                  <a:pt x="1250950" y="917575"/>
                </a:lnTo>
                <a:lnTo>
                  <a:pt x="1250950" y="949325"/>
                </a:lnTo>
                <a:lnTo>
                  <a:pt x="1250950" y="949325"/>
                </a:lnTo>
                <a:lnTo>
                  <a:pt x="1250950" y="949325"/>
                </a:lnTo>
                <a:lnTo>
                  <a:pt x="1270000" y="949325"/>
                </a:lnTo>
                <a:lnTo>
                  <a:pt x="1270000" y="990600"/>
                </a:lnTo>
                <a:lnTo>
                  <a:pt x="1365250" y="990600"/>
                </a:lnTo>
                <a:lnTo>
                  <a:pt x="1365250" y="1041400"/>
                </a:lnTo>
                <a:lnTo>
                  <a:pt x="1787525" y="1041400"/>
                </a:lnTo>
                <a:lnTo>
                  <a:pt x="1787525" y="1089025"/>
                </a:lnTo>
                <a:lnTo>
                  <a:pt x="1803400" y="1089025"/>
                </a:lnTo>
                <a:lnTo>
                  <a:pt x="1803400" y="1149350"/>
                </a:lnTo>
                <a:lnTo>
                  <a:pt x="1803400" y="1149350"/>
                </a:lnTo>
                <a:lnTo>
                  <a:pt x="1835150" y="1149350"/>
                </a:lnTo>
                <a:lnTo>
                  <a:pt x="1835150" y="1212850"/>
                </a:lnTo>
                <a:lnTo>
                  <a:pt x="1860550" y="1212850"/>
                </a:lnTo>
                <a:lnTo>
                  <a:pt x="1860550" y="1276350"/>
                </a:lnTo>
                <a:lnTo>
                  <a:pt x="1876425" y="1276350"/>
                </a:lnTo>
                <a:lnTo>
                  <a:pt x="1876425" y="1349375"/>
                </a:lnTo>
                <a:lnTo>
                  <a:pt x="2301875" y="1349375"/>
                </a:lnTo>
                <a:lnTo>
                  <a:pt x="2301875" y="1425575"/>
                </a:lnTo>
                <a:lnTo>
                  <a:pt x="2362200" y="1425575"/>
                </a:lnTo>
                <a:lnTo>
                  <a:pt x="2362200" y="1508125"/>
                </a:lnTo>
                <a:lnTo>
                  <a:pt x="2508250" y="1508125"/>
                </a:lnTo>
                <a:lnTo>
                  <a:pt x="2508250" y="1577975"/>
                </a:lnTo>
                <a:lnTo>
                  <a:pt x="2994025" y="1577975"/>
                </a:lnTo>
              </a:path>
            </a:pathLst>
          </a:custGeom>
          <a:noFill/>
          <a:ln w="28575">
            <a:solidFill>
              <a:schemeClr val="accent2"/>
            </a:solidFill>
            <a:miter lim="800000"/>
            <a:headEnd/>
            <a:tailEnd/>
          </a:ln>
        </p:spPr>
        <p:txBody>
          <a:bodyPr rtlCol="0" anchor="ctr"/>
          <a:lstStyle/>
          <a:p>
            <a:pPr algn="ctr"/>
            <a:endParaRPr lang="en-US" dirty="0"/>
          </a:p>
        </p:txBody>
      </p:sp>
      <p:sp>
        <p:nvSpPr>
          <p:cNvPr id="2" name="Title 1">
            <a:extLst>
              <a:ext uri="{FF2B5EF4-FFF2-40B4-BE49-F238E27FC236}">
                <a16:creationId xmlns:a16="http://schemas.microsoft.com/office/drawing/2014/main" id="{473E22DF-1922-887A-1FB8-6BD9FA43ED71}"/>
              </a:ext>
            </a:extLst>
          </p:cNvPr>
          <p:cNvSpPr>
            <a:spLocks noGrp="1"/>
          </p:cNvSpPr>
          <p:nvPr>
            <p:ph type="title"/>
          </p:nvPr>
        </p:nvSpPr>
        <p:spPr/>
        <p:txBody>
          <a:bodyPr/>
          <a:lstStyle/>
          <a:p>
            <a:r>
              <a:rPr lang="en-US" dirty="0"/>
              <a:t>CodeBreak 300: PFS and OS Sotorasib + Panitumumab for Chemorefractory </a:t>
            </a:r>
            <a:r>
              <a:rPr lang="en-US" i="1" dirty="0"/>
              <a:t>KRAS</a:t>
            </a:r>
            <a:r>
              <a:rPr lang="en-US" dirty="0"/>
              <a:t> G12C–Mutant mCRC</a:t>
            </a:r>
          </a:p>
        </p:txBody>
      </p:sp>
      <p:sp>
        <p:nvSpPr>
          <p:cNvPr id="10" name="Content Placeholder 9">
            <a:extLst>
              <a:ext uri="{FF2B5EF4-FFF2-40B4-BE49-F238E27FC236}">
                <a16:creationId xmlns:a16="http://schemas.microsoft.com/office/drawing/2014/main" id="{5ED65CA3-A57F-E0D5-6AA2-2DACA7EBA74D}"/>
              </a:ext>
            </a:extLst>
          </p:cNvPr>
          <p:cNvSpPr>
            <a:spLocks noGrp="1"/>
          </p:cNvSpPr>
          <p:nvPr>
            <p:ph idx="1"/>
          </p:nvPr>
        </p:nvSpPr>
        <p:spPr>
          <a:xfrm>
            <a:off x="9490809" y="2506472"/>
            <a:ext cx="2334453" cy="2798956"/>
          </a:xfrm>
          <a:ln w="28575">
            <a:solidFill>
              <a:schemeClr val="accent6"/>
            </a:solidFill>
          </a:ln>
        </p:spPr>
        <p:txBody>
          <a:bodyPr/>
          <a:lstStyle/>
          <a:p>
            <a:pPr marL="0" indent="0">
              <a:buNone/>
            </a:pPr>
            <a:r>
              <a:rPr lang="pl-PL" sz="2200" dirty="0"/>
              <a:t>ORR</a:t>
            </a:r>
            <a:r>
              <a:rPr lang="en-US" sz="2200" dirty="0"/>
              <a:t>: </a:t>
            </a:r>
          </a:p>
          <a:p>
            <a:r>
              <a:rPr lang="pl-PL" sz="2200" dirty="0"/>
              <a:t>30.2</a:t>
            </a:r>
            <a:r>
              <a:rPr lang="en-US" sz="2200" dirty="0"/>
              <a:t>% with sotorasib 960</a:t>
            </a:r>
          </a:p>
          <a:p>
            <a:r>
              <a:rPr lang="pl-PL" sz="2200" dirty="0"/>
              <a:t>7.5</a:t>
            </a:r>
            <a:r>
              <a:rPr lang="en-US" sz="2200" dirty="0"/>
              <a:t>% sotorasib 240</a:t>
            </a:r>
          </a:p>
          <a:p>
            <a:r>
              <a:rPr lang="pl-PL" sz="2200" dirty="0"/>
              <a:t>1.9</a:t>
            </a:r>
            <a:r>
              <a:rPr lang="en-US" sz="2200" dirty="0"/>
              <a:t>% with SoC</a:t>
            </a:r>
          </a:p>
        </p:txBody>
      </p:sp>
      <p:sp>
        <p:nvSpPr>
          <p:cNvPr id="5" name="TextBox 4">
            <a:extLst>
              <a:ext uri="{FF2B5EF4-FFF2-40B4-BE49-F238E27FC236}">
                <a16:creationId xmlns:a16="http://schemas.microsoft.com/office/drawing/2014/main" id="{338A7934-F0E2-87F1-ADA6-B49CA5497A2E}"/>
              </a:ext>
            </a:extLst>
          </p:cNvPr>
          <p:cNvSpPr txBox="1"/>
          <p:nvPr/>
        </p:nvSpPr>
        <p:spPr>
          <a:xfrm>
            <a:off x="395530" y="6373407"/>
            <a:ext cx="5675756" cy="276999"/>
          </a:xfrm>
          <a:prstGeom prst="rect">
            <a:avLst/>
          </a:prstGeom>
          <a:noFill/>
        </p:spPr>
        <p:txBody>
          <a:bodyPr wrap="square" rtlCol="0">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Fakih. NEJM. 2023;389:2125. Pietrantonio. JCO. 2025;[</a:t>
            </a:r>
            <a:r>
              <a:rPr lang="en-US" altLang="en-US" sz="1200" spc="-10" dirty="0">
                <a:solidFill>
                  <a:srgbClr val="455560"/>
                </a:solidFill>
                <a:latin typeface="Calibri" panose="020F0502020204030204" pitchFamily="34" charset="0"/>
                <a:cs typeface="Arial" panose="020B0604020202020204" pitchFamily="34" charset="0"/>
              </a:rPr>
              <a:t>E</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pub].</a:t>
            </a:r>
            <a:endParaRPr kumimoji="0" lang="pt-BR"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8A8965FE-3103-0B05-E915-3270D274161B}"/>
              </a:ext>
            </a:extLst>
          </p:cNvPr>
          <p:cNvGraphicFramePr>
            <a:graphicFrameLocks noGrp="1"/>
          </p:cNvGraphicFramePr>
          <p:nvPr>
            <p:extLst>
              <p:ext uri="{D42A27DB-BD31-4B8C-83A1-F6EECF244321}">
                <p14:modId xmlns:p14="http://schemas.microsoft.com/office/powerpoint/2010/main" val="2297893267"/>
              </p:ext>
            </p:extLst>
          </p:nvPr>
        </p:nvGraphicFramePr>
        <p:xfrm>
          <a:off x="4966854" y="1803862"/>
          <a:ext cx="4357573" cy="1709928"/>
        </p:xfrm>
        <a:graphic>
          <a:graphicData uri="http://schemas.openxmlformats.org/drawingml/2006/table">
            <a:tbl>
              <a:tblPr firstRow="1" bandRow="1">
                <a:tableStyleId>{F5AB1C69-6EDB-4FF4-983F-18BD219EF322}</a:tableStyleId>
              </a:tblPr>
              <a:tblGrid>
                <a:gridCol w="1519873">
                  <a:extLst>
                    <a:ext uri="{9D8B030D-6E8A-4147-A177-3AD203B41FA5}">
                      <a16:colId xmlns:a16="http://schemas.microsoft.com/office/drawing/2014/main" val="68017283"/>
                    </a:ext>
                  </a:extLst>
                </a:gridCol>
                <a:gridCol w="986972">
                  <a:extLst>
                    <a:ext uri="{9D8B030D-6E8A-4147-A177-3AD203B41FA5}">
                      <a16:colId xmlns:a16="http://schemas.microsoft.com/office/drawing/2014/main" val="2749937824"/>
                    </a:ext>
                  </a:extLst>
                </a:gridCol>
                <a:gridCol w="1062910">
                  <a:extLst>
                    <a:ext uri="{9D8B030D-6E8A-4147-A177-3AD203B41FA5}">
                      <a16:colId xmlns:a16="http://schemas.microsoft.com/office/drawing/2014/main" val="239546562"/>
                    </a:ext>
                  </a:extLst>
                </a:gridCol>
                <a:gridCol w="787818">
                  <a:extLst>
                    <a:ext uri="{9D8B030D-6E8A-4147-A177-3AD203B41FA5}">
                      <a16:colId xmlns:a16="http://schemas.microsoft.com/office/drawing/2014/main" val="1723243115"/>
                    </a:ext>
                  </a:extLst>
                </a:gridCol>
              </a:tblGrid>
              <a:tr h="261373">
                <a:tc>
                  <a:txBody>
                    <a:bodyPr/>
                    <a:lstStyle/>
                    <a:p>
                      <a:pPr>
                        <a:lnSpc>
                          <a:spcPct val="90000"/>
                        </a:lnSpc>
                      </a:pPr>
                      <a:endParaRPr lang="en-US" sz="1400" dirty="0"/>
                    </a:p>
                  </a:txBody>
                  <a:tcPr marL="45720" marR="4572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solidFill>
                            <a:schemeClr val="bg1"/>
                          </a:solidFill>
                        </a:rPr>
                        <a:t>Median PFS, </a:t>
                      </a:r>
                      <a:r>
                        <a:rPr lang="en-US" sz="1400" dirty="0" err="1">
                          <a:solidFill>
                            <a:schemeClr val="bg1"/>
                          </a:solidFill>
                        </a:rPr>
                        <a:t>mos</a:t>
                      </a:r>
                      <a:endParaRPr lang="en-US" sz="1400" b="0" i="1" dirty="0">
                        <a:solidFill>
                          <a:schemeClr val="bg1"/>
                        </a:solidFill>
                      </a:endParaRPr>
                    </a:p>
                  </a:txBody>
                  <a:tcPr marL="45720" marR="4572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solidFill>
                            <a:schemeClr val="bg1"/>
                          </a:solidFill>
                        </a:rPr>
                        <a:t>HR</a:t>
                      </a:r>
                      <a:br>
                        <a:rPr lang="en-US" sz="1400" dirty="0">
                          <a:solidFill>
                            <a:schemeClr val="bg1"/>
                          </a:solidFill>
                        </a:rPr>
                      </a:br>
                      <a:r>
                        <a:rPr lang="en-US" sz="1400" dirty="0">
                          <a:solidFill>
                            <a:schemeClr val="bg1"/>
                          </a:solidFill>
                        </a:rPr>
                        <a:t>(95% CI)</a:t>
                      </a:r>
                    </a:p>
                  </a:txBody>
                  <a:tcPr marL="45720" marR="4572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solidFill>
                            <a:schemeClr val="bg1"/>
                          </a:solidFill>
                        </a:rPr>
                        <a:t>2-Sided </a:t>
                      </a:r>
                      <a:br>
                        <a:rPr lang="en-US" sz="1400" dirty="0">
                          <a:solidFill>
                            <a:schemeClr val="bg1"/>
                          </a:solidFill>
                        </a:rPr>
                      </a:br>
                      <a:r>
                        <a:rPr lang="en-US" sz="1400" i="1" dirty="0">
                          <a:solidFill>
                            <a:schemeClr val="bg1"/>
                          </a:solidFill>
                        </a:rPr>
                        <a:t>P</a:t>
                      </a:r>
                      <a:r>
                        <a:rPr lang="en-US" sz="1400" dirty="0">
                          <a:solidFill>
                            <a:schemeClr val="bg1"/>
                          </a:solidFill>
                        </a:rPr>
                        <a:t> value</a:t>
                      </a:r>
                    </a:p>
                  </a:txBody>
                  <a:tcPr marL="45720" marR="4572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0564065"/>
                  </a:ext>
                </a:extLst>
              </a:tr>
              <a:tr h="367335">
                <a:tc>
                  <a:txBody>
                    <a:bodyPr/>
                    <a:lstStyle/>
                    <a:p>
                      <a:pPr algn="r">
                        <a:lnSpc>
                          <a:spcPct val="90000"/>
                        </a:lnSpc>
                      </a:pPr>
                      <a:r>
                        <a:rPr lang="en-US" sz="1400" b="1" dirty="0">
                          <a:solidFill>
                            <a:schemeClr val="accent1"/>
                          </a:solidFill>
                        </a:rPr>
                        <a:t>Sotorasib, 960 mg </a:t>
                      </a:r>
                      <a:br>
                        <a:rPr lang="en-US" sz="1400" b="1" dirty="0">
                          <a:solidFill>
                            <a:schemeClr val="accent1"/>
                          </a:solidFill>
                        </a:rPr>
                      </a:br>
                      <a:r>
                        <a:rPr lang="en-US" sz="1400" b="1" dirty="0">
                          <a:solidFill>
                            <a:schemeClr val="accent1"/>
                          </a:solidFill>
                        </a:rPr>
                        <a:t>plus Panitumumab</a:t>
                      </a:r>
                    </a:p>
                  </a:txBody>
                  <a:tcPr marL="45720" marR="4572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400" dirty="0">
                          <a:solidFill>
                            <a:schemeClr val="bg1"/>
                          </a:solidFill>
                        </a:rPr>
                        <a:t>5.62</a:t>
                      </a:r>
                    </a:p>
                  </a:txBody>
                  <a:tcPr marL="45720" marR="4572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400" dirty="0">
                          <a:solidFill>
                            <a:schemeClr val="bg1"/>
                          </a:solidFill>
                        </a:rPr>
                        <a:t>0.48 </a:t>
                      </a:r>
                      <a:br>
                        <a:rPr lang="en-US" sz="1400" dirty="0">
                          <a:solidFill>
                            <a:schemeClr val="bg1"/>
                          </a:solidFill>
                        </a:rPr>
                      </a:br>
                      <a:r>
                        <a:rPr lang="en-US" sz="1400" dirty="0">
                          <a:solidFill>
                            <a:schemeClr val="bg1"/>
                          </a:solidFill>
                        </a:rPr>
                        <a:t>(0.30-0.78)</a:t>
                      </a:r>
                    </a:p>
                  </a:txBody>
                  <a:tcPr marL="45720" marR="4572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400" dirty="0">
                          <a:solidFill>
                            <a:schemeClr val="bg1"/>
                          </a:solidFill>
                        </a:rPr>
                        <a:t>.005</a:t>
                      </a:r>
                    </a:p>
                  </a:txBody>
                  <a:tcPr marL="45720" marR="4572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3990262"/>
                  </a:ext>
                </a:extLst>
              </a:tr>
              <a:tr h="367335">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US" sz="1400" b="1" dirty="0">
                          <a:solidFill>
                            <a:schemeClr val="accent2"/>
                          </a:solidFill>
                        </a:rPr>
                        <a:t>Sotorasib, 240 mg </a:t>
                      </a:r>
                      <a:br>
                        <a:rPr lang="en-US" sz="1400" b="1" dirty="0">
                          <a:solidFill>
                            <a:schemeClr val="accent2"/>
                          </a:solidFill>
                        </a:rPr>
                      </a:br>
                      <a:r>
                        <a:rPr lang="en-US" sz="1400" b="1" dirty="0">
                          <a:solidFill>
                            <a:schemeClr val="accent2"/>
                          </a:solidFill>
                        </a:rPr>
                        <a:t>plus Panitumumab</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400" dirty="0">
                          <a:solidFill>
                            <a:schemeClr val="bg1"/>
                          </a:solidFill>
                        </a:rPr>
                        <a:t>3.91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400" dirty="0">
                          <a:solidFill>
                            <a:schemeClr val="bg1"/>
                          </a:solidFill>
                        </a:rPr>
                        <a:t>0.59 </a:t>
                      </a:r>
                      <a:br>
                        <a:rPr lang="en-US" sz="1400" dirty="0">
                          <a:solidFill>
                            <a:schemeClr val="bg1"/>
                          </a:solidFill>
                        </a:rPr>
                      </a:br>
                      <a:r>
                        <a:rPr lang="en-US" sz="1400" dirty="0">
                          <a:solidFill>
                            <a:schemeClr val="bg1"/>
                          </a:solidFill>
                        </a:rPr>
                        <a:t>(0.37-0.95)</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400" dirty="0">
                          <a:solidFill>
                            <a:schemeClr val="bg1"/>
                          </a:solidFill>
                        </a:rPr>
                        <a:t>.036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5506319"/>
                  </a:ext>
                </a:extLst>
              </a:tr>
              <a:tr h="261373">
                <a:tc>
                  <a:txBody>
                    <a:bodyPr/>
                    <a:lstStyle/>
                    <a:p>
                      <a:pPr algn="r">
                        <a:lnSpc>
                          <a:spcPct val="90000"/>
                        </a:lnSpc>
                      </a:pPr>
                      <a:r>
                        <a:rPr lang="en-US" sz="1400" b="1" dirty="0">
                          <a:solidFill>
                            <a:schemeClr val="accent3"/>
                          </a:solidFill>
                        </a:rPr>
                        <a:t>Standard Care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400" dirty="0">
                          <a:solidFill>
                            <a:schemeClr val="bg1"/>
                          </a:solidFill>
                        </a:rPr>
                        <a:t>2.04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endParaRPr lang="en-US" sz="1400" dirty="0">
                        <a:solidFill>
                          <a:schemeClr val="bg1"/>
                        </a:solidFill>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endParaRPr lang="en-US" sz="1400" dirty="0">
                        <a:solidFill>
                          <a:schemeClr val="bg1"/>
                        </a:solidFill>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0809106"/>
                  </a:ext>
                </a:extLst>
              </a:tr>
            </a:tbl>
          </a:graphicData>
        </a:graphic>
      </p:graphicFrame>
      <p:cxnSp>
        <p:nvCxnSpPr>
          <p:cNvPr id="12" name="Straight Connector 11">
            <a:extLst>
              <a:ext uri="{FF2B5EF4-FFF2-40B4-BE49-F238E27FC236}">
                <a16:creationId xmlns:a16="http://schemas.microsoft.com/office/drawing/2014/main" id="{F49AC2A8-4542-4DD1-5670-3194ECC01C3C}"/>
              </a:ext>
            </a:extLst>
          </p:cNvPr>
          <p:cNvCxnSpPr>
            <a:cxnSpLocks/>
          </p:cNvCxnSpPr>
          <p:nvPr/>
        </p:nvCxnSpPr>
        <p:spPr bwMode="auto">
          <a:xfrm>
            <a:off x="1049482" y="1641764"/>
            <a:ext cx="0" cy="1803699"/>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BF57DB1D-06B2-EEDE-5B5A-7CB311B153B1}"/>
              </a:ext>
            </a:extLst>
          </p:cNvPr>
          <p:cNvCxnSpPr>
            <a:cxnSpLocks/>
          </p:cNvCxnSpPr>
          <p:nvPr/>
        </p:nvCxnSpPr>
        <p:spPr bwMode="auto">
          <a:xfrm>
            <a:off x="1039091" y="3445463"/>
            <a:ext cx="3875809"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13CE81B0-CBFD-0BAA-D5E7-AC60A868C691}"/>
              </a:ext>
            </a:extLst>
          </p:cNvPr>
          <p:cNvCxnSpPr>
            <a:cxnSpLocks/>
          </p:cNvCxnSpPr>
          <p:nvPr/>
        </p:nvCxnSpPr>
        <p:spPr bwMode="auto">
          <a:xfrm flipH="1">
            <a:off x="987137" y="165215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B8261ED8-D628-78DD-F917-C870C9953544}"/>
              </a:ext>
            </a:extLst>
          </p:cNvPr>
          <p:cNvCxnSpPr>
            <a:cxnSpLocks/>
          </p:cNvCxnSpPr>
          <p:nvPr/>
        </p:nvCxnSpPr>
        <p:spPr bwMode="auto">
          <a:xfrm flipH="1">
            <a:off x="987137" y="201081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DD9128B5-25A4-B14B-7717-EB830BECC657}"/>
              </a:ext>
            </a:extLst>
          </p:cNvPr>
          <p:cNvCxnSpPr>
            <a:cxnSpLocks/>
          </p:cNvCxnSpPr>
          <p:nvPr/>
        </p:nvCxnSpPr>
        <p:spPr bwMode="auto">
          <a:xfrm flipH="1">
            <a:off x="987137" y="236947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97FD0872-ED6F-A7DD-0878-97AD5FF397CF}"/>
              </a:ext>
            </a:extLst>
          </p:cNvPr>
          <p:cNvCxnSpPr>
            <a:cxnSpLocks/>
          </p:cNvCxnSpPr>
          <p:nvPr/>
        </p:nvCxnSpPr>
        <p:spPr bwMode="auto">
          <a:xfrm flipH="1">
            <a:off x="987137" y="272814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779C2059-202D-BDBC-2EF8-AFC21D974608}"/>
              </a:ext>
            </a:extLst>
          </p:cNvPr>
          <p:cNvCxnSpPr>
            <a:cxnSpLocks/>
          </p:cNvCxnSpPr>
          <p:nvPr/>
        </p:nvCxnSpPr>
        <p:spPr bwMode="auto">
          <a:xfrm flipH="1">
            <a:off x="987137" y="308680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15F92714-1A06-F6A7-D6D7-BD456E3600EC}"/>
              </a:ext>
            </a:extLst>
          </p:cNvPr>
          <p:cNvCxnSpPr>
            <a:cxnSpLocks/>
          </p:cNvCxnSpPr>
          <p:nvPr/>
        </p:nvCxnSpPr>
        <p:spPr bwMode="auto">
          <a:xfrm flipH="1">
            <a:off x="987137" y="344546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35927DBD-9063-CF81-75FB-806E697DF861}"/>
              </a:ext>
            </a:extLst>
          </p:cNvPr>
          <p:cNvCxnSpPr>
            <a:cxnSpLocks/>
          </p:cNvCxnSpPr>
          <p:nvPr/>
        </p:nvCxnSpPr>
        <p:spPr bwMode="auto">
          <a:xfrm>
            <a:off x="1049482" y="34497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5ABFB90A-0256-05DC-BA76-A12B8D38AAA6}"/>
              </a:ext>
            </a:extLst>
          </p:cNvPr>
          <p:cNvCxnSpPr>
            <a:cxnSpLocks/>
          </p:cNvCxnSpPr>
          <p:nvPr/>
        </p:nvCxnSpPr>
        <p:spPr bwMode="auto">
          <a:xfrm>
            <a:off x="1690255" y="34497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10715241-FA1C-F569-E707-A5896E9C6A51}"/>
              </a:ext>
            </a:extLst>
          </p:cNvPr>
          <p:cNvCxnSpPr>
            <a:cxnSpLocks/>
          </p:cNvCxnSpPr>
          <p:nvPr/>
        </p:nvCxnSpPr>
        <p:spPr bwMode="auto">
          <a:xfrm>
            <a:off x="2331028" y="34497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7CB196BE-09A5-4C2E-B94A-5B5B2F52DBB1}"/>
              </a:ext>
            </a:extLst>
          </p:cNvPr>
          <p:cNvCxnSpPr>
            <a:cxnSpLocks/>
          </p:cNvCxnSpPr>
          <p:nvPr/>
        </p:nvCxnSpPr>
        <p:spPr bwMode="auto">
          <a:xfrm>
            <a:off x="2971801" y="34497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93B53A84-C0CA-12B8-1183-187B08BE2316}"/>
              </a:ext>
            </a:extLst>
          </p:cNvPr>
          <p:cNvCxnSpPr>
            <a:cxnSpLocks/>
          </p:cNvCxnSpPr>
          <p:nvPr/>
        </p:nvCxnSpPr>
        <p:spPr bwMode="auto">
          <a:xfrm>
            <a:off x="3612574" y="34497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AC6DF276-81EF-69D5-4167-3A30BFA56F0E}"/>
              </a:ext>
            </a:extLst>
          </p:cNvPr>
          <p:cNvCxnSpPr>
            <a:cxnSpLocks/>
          </p:cNvCxnSpPr>
          <p:nvPr/>
        </p:nvCxnSpPr>
        <p:spPr bwMode="auto">
          <a:xfrm>
            <a:off x="4253347" y="34497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57CF29C7-795E-77B8-906A-623596DB4C9E}"/>
              </a:ext>
            </a:extLst>
          </p:cNvPr>
          <p:cNvCxnSpPr>
            <a:cxnSpLocks/>
          </p:cNvCxnSpPr>
          <p:nvPr/>
        </p:nvCxnSpPr>
        <p:spPr bwMode="auto">
          <a:xfrm>
            <a:off x="4894118" y="3449782"/>
            <a:ext cx="0" cy="64008"/>
          </a:xfrm>
          <a:prstGeom prst="line">
            <a:avLst/>
          </a:prstGeom>
          <a:noFill/>
          <a:ln w="28575" cap="flat" cmpd="sng" algn="ctr">
            <a:solidFill>
              <a:schemeClr val="bg1"/>
            </a:solidFill>
            <a:prstDash val="solid"/>
            <a:round/>
            <a:headEnd type="none" w="med" len="med"/>
            <a:tailEnd type="none" w="med" len="med"/>
          </a:ln>
          <a:effectLst/>
        </p:spPr>
      </p:cxnSp>
      <p:sp>
        <p:nvSpPr>
          <p:cNvPr id="31" name="TextBox 30">
            <a:extLst>
              <a:ext uri="{FF2B5EF4-FFF2-40B4-BE49-F238E27FC236}">
                <a16:creationId xmlns:a16="http://schemas.microsoft.com/office/drawing/2014/main" id="{4CEEB586-2267-874F-F091-B62699C44AF8}"/>
              </a:ext>
            </a:extLst>
          </p:cNvPr>
          <p:cNvSpPr txBox="1"/>
          <p:nvPr/>
        </p:nvSpPr>
        <p:spPr bwMode="auto">
          <a:xfrm>
            <a:off x="495300" y="1458967"/>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32" name="TextBox 31">
            <a:extLst>
              <a:ext uri="{FF2B5EF4-FFF2-40B4-BE49-F238E27FC236}">
                <a16:creationId xmlns:a16="http://schemas.microsoft.com/office/drawing/2014/main" id="{A39BD6AA-5A63-D085-528D-5E3730A8C899}"/>
              </a:ext>
            </a:extLst>
          </p:cNvPr>
          <p:cNvSpPr txBox="1"/>
          <p:nvPr/>
        </p:nvSpPr>
        <p:spPr bwMode="auto">
          <a:xfrm>
            <a:off x="495300" y="1821274"/>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33" name="TextBox 32">
            <a:extLst>
              <a:ext uri="{FF2B5EF4-FFF2-40B4-BE49-F238E27FC236}">
                <a16:creationId xmlns:a16="http://schemas.microsoft.com/office/drawing/2014/main" id="{13C1C1C0-436F-C062-2B24-4E0529BAA4DF}"/>
              </a:ext>
            </a:extLst>
          </p:cNvPr>
          <p:cNvSpPr txBox="1"/>
          <p:nvPr/>
        </p:nvSpPr>
        <p:spPr bwMode="auto">
          <a:xfrm>
            <a:off x="495300" y="2183581"/>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34" name="TextBox 33">
            <a:extLst>
              <a:ext uri="{FF2B5EF4-FFF2-40B4-BE49-F238E27FC236}">
                <a16:creationId xmlns:a16="http://schemas.microsoft.com/office/drawing/2014/main" id="{15D07401-B0DA-A99F-80EE-895982DBD6A3}"/>
              </a:ext>
            </a:extLst>
          </p:cNvPr>
          <p:cNvSpPr txBox="1"/>
          <p:nvPr/>
        </p:nvSpPr>
        <p:spPr bwMode="auto">
          <a:xfrm>
            <a:off x="495300" y="2545888"/>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35" name="TextBox 34">
            <a:extLst>
              <a:ext uri="{FF2B5EF4-FFF2-40B4-BE49-F238E27FC236}">
                <a16:creationId xmlns:a16="http://schemas.microsoft.com/office/drawing/2014/main" id="{6E4BD331-B001-5135-914C-03AFECB289B3}"/>
              </a:ext>
            </a:extLst>
          </p:cNvPr>
          <p:cNvSpPr txBox="1"/>
          <p:nvPr/>
        </p:nvSpPr>
        <p:spPr bwMode="auto">
          <a:xfrm>
            <a:off x="495300" y="2908195"/>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36" name="TextBox 35">
            <a:extLst>
              <a:ext uri="{FF2B5EF4-FFF2-40B4-BE49-F238E27FC236}">
                <a16:creationId xmlns:a16="http://schemas.microsoft.com/office/drawing/2014/main" id="{8F602BFD-1B3F-514B-1972-01E631FBC7EA}"/>
              </a:ext>
            </a:extLst>
          </p:cNvPr>
          <p:cNvSpPr txBox="1"/>
          <p:nvPr/>
        </p:nvSpPr>
        <p:spPr bwMode="auto">
          <a:xfrm>
            <a:off x="495300" y="3270504"/>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37" name="TextBox 36">
            <a:extLst>
              <a:ext uri="{FF2B5EF4-FFF2-40B4-BE49-F238E27FC236}">
                <a16:creationId xmlns:a16="http://schemas.microsoft.com/office/drawing/2014/main" id="{063E1036-B87A-3352-0D0F-DF150432EECE}"/>
              </a:ext>
            </a:extLst>
          </p:cNvPr>
          <p:cNvSpPr txBox="1"/>
          <p:nvPr/>
        </p:nvSpPr>
        <p:spPr bwMode="auto">
          <a:xfrm rot="16200000">
            <a:off x="-456211" y="2355912"/>
            <a:ext cx="18184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PFS (%)</a:t>
            </a:r>
          </a:p>
        </p:txBody>
      </p:sp>
      <p:cxnSp>
        <p:nvCxnSpPr>
          <p:cNvPr id="39" name="Straight Connector 38">
            <a:extLst>
              <a:ext uri="{FF2B5EF4-FFF2-40B4-BE49-F238E27FC236}">
                <a16:creationId xmlns:a16="http://schemas.microsoft.com/office/drawing/2014/main" id="{0466A2B1-4FAA-B112-6751-7D1A2043980E}"/>
              </a:ext>
            </a:extLst>
          </p:cNvPr>
          <p:cNvCxnSpPr/>
          <p:nvPr/>
        </p:nvCxnSpPr>
        <p:spPr bwMode="auto">
          <a:xfrm>
            <a:off x="1049482" y="2554004"/>
            <a:ext cx="3844636" cy="0"/>
          </a:xfrm>
          <a:prstGeom prst="line">
            <a:avLst/>
          </a:prstGeom>
          <a:noFill/>
          <a:ln w="28575" cap="flat" cmpd="sng" algn="ctr">
            <a:solidFill>
              <a:schemeClr val="bg1"/>
            </a:solidFill>
            <a:prstDash val="sysDot"/>
            <a:round/>
            <a:headEnd type="none" w="med" len="med"/>
            <a:tailEnd type="none" w="med" len="med"/>
          </a:ln>
          <a:effectLst/>
        </p:spPr>
      </p:cxnSp>
      <p:sp>
        <p:nvSpPr>
          <p:cNvPr id="40" name="TextBox 39">
            <a:extLst>
              <a:ext uri="{FF2B5EF4-FFF2-40B4-BE49-F238E27FC236}">
                <a16:creationId xmlns:a16="http://schemas.microsoft.com/office/drawing/2014/main" id="{65438C60-996C-17D1-039F-192BA9C416B3}"/>
              </a:ext>
            </a:extLst>
          </p:cNvPr>
          <p:cNvSpPr txBox="1"/>
          <p:nvPr/>
        </p:nvSpPr>
        <p:spPr bwMode="auto">
          <a:xfrm>
            <a:off x="1019141" y="3651352"/>
            <a:ext cx="4020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 Since Randomization</a:t>
            </a:r>
          </a:p>
        </p:txBody>
      </p:sp>
      <p:sp>
        <p:nvSpPr>
          <p:cNvPr id="41" name="TextBox 40">
            <a:extLst>
              <a:ext uri="{FF2B5EF4-FFF2-40B4-BE49-F238E27FC236}">
                <a16:creationId xmlns:a16="http://schemas.microsoft.com/office/drawing/2014/main" id="{29BD7EA3-9474-2EB7-6533-964EC6720FCC}"/>
              </a:ext>
            </a:extLst>
          </p:cNvPr>
          <p:cNvSpPr txBox="1"/>
          <p:nvPr/>
        </p:nvSpPr>
        <p:spPr bwMode="auto">
          <a:xfrm>
            <a:off x="4614141" y="3439529"/>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12</a:t>
            </a:r>
          </a:p>
        </p:txBody>
      </p:sp>
      <p:sp>
        <p:nvSpPr>
          <p:cNvPr id="42" name="TextBox 41">
            <a:extLst>
              <a:ext uri="{FF2B5EF4-FFF2-40B4-BE49-F238E27FC236}">
                <a16:creationId xmlns:a16="http://schemas.microsoft.com/office/drawing/2014/main" id="{1BF2680B-E6DE-4A33-A6C6-891301B5CB09}"/>
              </a:ext>
            </a:extLst>
          </p:cNvPr>
          <p:cNvSpPr txBox="1"/>
          <p:nvPr/>
        </p:nvSpPr>
        <p:spPr bwMode="auto">
          <a:xfrm>
            <a:off x="766619" y="3439529"/>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43" name="TextBox 42">
            <a:extLst>
              <a:ext uri="{FF2B5EF4-FFF2-40B4-BE49-F238E27FC236}">
                <a16:creationId xmlns:a16="http://schemas.microsoft.com/office/drawing/2014/main" id="{FF8A72CA-2571-9771-AC1B-B5207E6D941C}"/>
              </a:ext>
            </a:extLst>
          </p:cNvPr>
          <p:cNvSpPr txBox="1"/>
          <p:nvPr/>
        </p:nvSpPr>
        <p:spPr bwMode="auto">
          <a:xfrm>
            <a:off x="1407873" y="3439529"/>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a:t>
            </a:r>
          </a:p>
        </p:txBody>
      </p:sp>
      <p:sp>
        <p:nvSpPr>
          <p:cNvPr id="44" name="TextBox 43">
            <a:extLst>
              <a:ext uri="{FF2B5EF4-FFF2-40B4-BE49-F238E27FC236}">
                <a16:creationId xmlns:a16="http://schemas.microsoft.com/office/drawing/2014/main" id="{98621340-8B17-BD00-F4E0-0847E3A4189E}"/>
              </a:ext>
            </a:extLst>
          </p:cNvPr>
          <p:cNvSpPr txBox="1"/>
          <p:nvPr/>
        </p:nvSpPr>
        <p:spPr bwMode="auto">
          <a:xfrm>
            <a:off x="2049127" y="3439529"/>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4</a:t>
            </a:r>
          </a:p>
        </p:txBody>
      </p:sp>
      <p:sp>
        <p:nvSpPr>
          <p:cNvPr id="45" name="TextBox 44">
            <a:extLst>
              <a:ext uri="{FF2B5EF4-FFF2-40B4-BE49-F238E27FC236}">
                <a16:creationId xmlns:a16="http://schemas.microsoft.com/office/drawing/2014/main" id="{13AA0F21-B7F2-AD4A-3CCD-49DC12B6FECB}"/>
              </a:ext>
            </a:extLst>
          </p:cNvPr>
          <p:cNvSpPr txBox="1"/>
          <p:nvPr/>
        </p:nvSpPr>
        <p:spPr bwMode="auto">
          <a:xfrm>
            <a:off x="2690381" y="3439529"/>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6</a:t>
            </a:r>
          </a:p>
        </p:txBody>
      </p:sp>
      <p:sp>
        <p:nvSpPr>
          <p:cNvPr id="46" name="TextBox 45">
            <a:extLst>
              <a:ext uri="{FF2B5EF4-FFF2-40B4-BE49-F238E27FC236}">
                <a16:creationId xmlns:a16="http://schemas.microsoft.com/office/drawing/2014/main" id="{EF02F442-F23C-13FD-9B6A-8EE96380206E}"/>
              </a:ext>
            </a:extLst>
          </p:cNvPr>
          <p:cNvSpPr txBox="1"/>
          <p:nvPr/>
        </p:nvSpPr>
        <p:spPr bwMode="auto">
          <a:xfrm>
            <a:off x="3331635" y="3439529"/>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8</a:t>
            </a:r>
          </a:p>
        </p:txBody>
      </p:sp>
      <p:sp>
        <p:nvSpPr>
          <p:cNvPr id="47" name="TextBox 46">
            <a:extLst>
              <a:ext uri="{FF2B5EF4-FFF2-40B4-BE49-F238E27FC236}">
                <a16:creationId xmlns:a16="http://schemas.microsoft.com/office/drawing/2014/main" id="{66E5CC16-3A35-462E-9F2E-C7FF32E91571}"/>
              </a:ext>
            </a:extLst>
          </p:cNvPr>
          <p:cNvSpPr txBox="1"/>
          <p:nvPr/>
        </p:nvSpPr>
        <p:spPr bwMode="auto">
          <a:xfrm>
            <a:off x="3972889" y="3439529"/>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cxnSp>
        <p:nvCxnSpPr>
          <p:cNvPr id="48" name="Straight Connector 47">
            <a:extLst>
              <a:ext uri="{FF2B5EF4-FFF2-40B4-BE49-F238E27FC236}">
                <a16:creationId xmlns:a16="http://schemas.microsoft.com/office/drawing/2014/main" id="{5C2278F3-424B-D923-210A-939A1C854957}"/>
              </a:ext>
            </a:extLst>
          </p:cNvPr>
          <p:cNvCxnSpPr>
            <a:cxnSpLocks/>
          </p:cNvCxnSpPr>
          <p:nvPr/>
        </p:nvCxnSpPr>
        <p:spPr bwMode="auto">
          <a:xfrm>
            <a:off x="1070264" y="4088747"/>
            <a:ext cx="0" cy="1803699"/>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66432B13-AD10-F674-DA16-B3013E04F8E2}"/>
              </a:ext>
            </a:extLst>
          </p:cNvPr>
          <p:cNvCxnSpPr>
            <a:cxnSpLocks/>
          </p:cNvCxnSpPr>
          <p:nvPr/>
        </p:nvCxnSpPr>
        <p:spPr bwMode="auto">
          <a:xfrm>
            <a:off x="1059873" y="5892446"/>
            <a:ext cx="7138554"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BB967E6C-5A13-13CD-F00D-F4A7B1A36164}"/>
              </a:ext>
            </a:extLst>
          </p:cNvPr>
          <p:cNvCxnSpPr>
            <a:cxnSpLocks/>
          </p:cNvCxnSpPr>
          <p:nvPr/>
        </p:nvCxnSpPr>
        <p:spPr bwMode="auto">
          <a:xfrm flipH="1">
            <a:off x="1007919" y="4099138"/>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017B8C78-8B94-16D3-0EBF-7E021F5EB95D}"/>
              </a:ext>
            </a:extLst>
          </p:cNvPr>
          <p:cNvCxnSpPr>
            <a:cxnSpLocks/>
          </p:cNvCxnSpPr>
          <p:nvPr/>
        </p:nvCxnSpPr>
        <p:spPr bwMode="auto">
          <a:xfrm flipH="1">
            <a:off x="1007919" y="445780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8877486A-7CD7-B01D-BDEF-E8807B440D66}"/>
              </a:ext>
            </a:extLst>
          </p:cNvPr>
          <p:cNvCxnSpPr>
            <a:cxnSpLocks/>
          </p:cNvCxnSpPr>
          <p:nvPr/>
        </p:nvCxnSpPr>
        <p:spPr bwMode="auto">
          <a:xfrm flipH="1">
            <a:off x="1007919" y="481646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165361C2-FA66-C873-B2C7-3A7E0F996D20}"/>
              </a:ext>
            </a:extLst>
          </p:cNvPr>
          <p:cNvCxnSpPr>
            <a:cxnSpLocks/>
          </p:cNvCxnSpPr>
          <p:nvPr/>
        </p:nvCxnSpPr>
        <p:spPr bwMode="auto">
          <a:xfrm flipH="1">
            <a:off x="1007919" y="517512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2D619CEA-1E20-7FC9-7F99-28F969672EEF}"/>
              </a:ext>
            </a:extLst>
          </p:cNvPr>
          <p:cNvCxnSpPr>
            <a:cxnSpLocks/>
          </p:cNvCxnSpPr>
          <p:nvPr/>
        </p:nvCxnSpPr>
        <p:spPr bwMode="auto">
          <a:xfrm flipH="1">
            <a:off x="1007919" y="55337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D6BB0677-0514-91A9-3D5F-494DC92D7B72}"/>
              </a:ext>
            </a:extLst>
          </p:cNvPr>
          <p:cNvCxnSpPr>
            <a:cxnSpLocks/>
          </p:cNvCxnSpPr>
          <p:nvPr/>
        </p:nvCxnSpPr>
        <p:spPr bwMode="auto">
          <a:xfrm flipH="1">
            <a:off x="1007919" y="589244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3B302489-A295-C87A-D893-82B81347C513}"/>
              </a:ext>
            </a:extLst>
          </p:cNvPr>
          <p:cNvCxnSpPr>
            <a:cxnSpLocks/>
          </p:cNvCxnSpPr>
          <p:nvPr/>
        </p:nvCxnSpPr>
        <p:spPr bwMode="auto">
          <a:xfrm>
            <a:off x="1070264" y="588659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303CD040-A194-76DE-E88C-23A4FF712006}"/>
              </a:ext>
            </a:extLst>
          </p:cNvPr>
          <p:cNvCxnSpPr>
            <a:cxnSpLocks/>
          </p:cNvCxnSpPr>
          <p:nvPr/>
        </p:nvCxnSpPr>
        <p:spPr bwMode="auto">
          <a:xfrm>
            <a:off x="1716720" y="588659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7857C0FC-CBC7-FC0D-605E-8A782FC3135F}"/>
              </a:ext>
            </a:extLst>
          </p:cNvPr>
          <p:cNvCxnSpPr>
            <a:cxnSpLocks/>
          </p:cNvCxnSpPr>
          <p:nvPr/>
        </p:nvCxnSpPr>
        <p:spPr bwMode="auto">
          <a:xfrm>
            <a:off x="2363176" y="588659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D9CAA385-7A30-7FDB-9003-31FC0A15A24E}"/>
              </a:ext>
            </a:extLst>
          </p:cNvPr>
          <p:cNvCxnSpPr>
            <a:cxnSpLocks/>
          </p:cNvCxnSpPr>
          <p:nvPr/>
        </p:nvCxnSpPr>
        <p:spPr bwMode="auto">
          <a:xfrm>
            <a:off x="3009632" y="588659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91E43C9B-63B1-0F1E-59ED-7D27C34DE243}"/>
              </a:ext>
            </a:extLst>
          </p:cNvPr>
          <p:cNvCxnSpPr>
            <a:cxnSpLocks/>
          </p:cNvCxnSpPr>
          <p:nvPr/>
        </p:nvCxnSpPr>
        <p:spPr bwMode="auto">
          <a:xfrm>
            <a:off x="3656088" y="588659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26C06E70-A270-993B-F3A6-50ED92452038}"/>
              </a:ext>
            </a:extLst>
          </p:cNvPr>
          <p:cNvCxnSpPr>
            <a:cxnSpLocks/>
          </p:cNvCxnSpPr>
          <p:nvPr/>
        </p:nvCxnSpPr>
        <p:spPr bwMode="auto">
          <a:xfrm>
            <a:off x="4302544" y="588659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D97FD363-DA1D-B48B-AA74-E01333FDC8E8}"/>
              </a:ext>
            </a:extLst>
          </p:cNvPr>
          <p:cNvCxnSpPr>
            <a:cxnSpLocks/>
          </p:cNvCxnSpPr>
          <p:nvPr/>
        </p:nvCxnSpPr>
        <p:spPr bwMode="auto">
          <a:xfrm>
            <a:off x="4949000" y="5886598"/>
            <a:ext cx="0" cy="64008"/>
          </a:xfrm>
          <a:prstGeom prst="line">
            <a:avLst/>
          </a:prstGeom>
          <a:noFill/>
          <a:ln w="28575" cap="flat" cmpd="sng" algn="ctr">
            <a:solidFill>
              <a:schemeClr val="bg1"/>
            </a:solidFill>
            <a:prstDash val="solid"/>
            <a:round/>
            <a:headEnd type="none" w="med" len="med"/>
            <a:tailEnd type="none" w="med" len="med"/>
          </a:ln>
          <a:effectLst/>
        </p:spPr>
      </p:cxnSp>
      <p:sp>
        <p:nvSpPr>
          <p:cNvPr id="63" name="TextBox 62">
            <a:extLst>
              <a:ext uri="{FF2B5EF4-FFF2-40B4-BE49-F238E27FC236}">
                <a16:creationId xmlns:a16="http://schemas.microsoft.com/office/drawing/2014/main" id="{3CBAA4F6-808A-63D9-C5B1-3C2A23C7E9D0}"/>
              </a:ext>
            </a:extLst>
          </p:cNvPr>
          <p:cNvSpPr txBox="1"/>
          <p:nvPr/>
        </p:nvSpPr>
        <p:spPr bwMode="auto">
          <a:xfrm>
            <a:off x="516082" y="3905950"/>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64" name="TextBox 63">
            <a:extLst>
              <a:ext uri="{FF2B5EF4-FFF2-40B4-BE49-F238E27FC236}">
                <a16:creationId xmlns:a16="http://schemas.microsoft.com/office/drawing/2014/main" id="{5F3BDD34-F9B3-5933-4652-94C70D9208A7}"/>
              </a:ext>
            </a:extLst>
          </p:cNvPr>
          <p:cNvSpPr txBox="1"/>
          <p:nvPr/>
        </p:nvSpPr>
        <p:spPr bwMode="auto">
          <a:xfrm>
            <a:off x="516082" y="4268257"/>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65" name="TextBox 64">
            <a:extLst>
              <a:ext uri="{FF2B5EF4-FFF2-40B4-BE49-F238E27FC236}">
                <a16:creationId xmlns:a16="http://schemas.microsoft.com/office/drawing/2014/main" id="{E0D31B92-B5EF-543F-7AFC-143F1E77A3C8}"/>
              </a:ext>
            </a:extLst>
          </p:cNvPr>
          <p:cNvSpPr txBox="1"/>
          <p:nvPr/>
        </p:nvSpPr>
        <p:spPr bwMode="auto">
          <a:xfrm>
            <a:off x="516082" y="4630564"/>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66" name="TextBox 65">
            <a:extLst>
              <a:ext uri="{FF2B5EF4-FFF2-40B4-BE49-F238E27FC236}">
                <a16:creationId xmlns:a16="http://schemas.microsoft.com/office/drawing/2014/main" id="{C908F4C8-542B-A64C-F79D-3C232C9DF59B}"/>
              </a:ext>
            </a:extLst>
          </p:cNvPr>
          <p:cNvSpPr txBox="1"/>
          <p:nvPr/>
        </p:nvSpPr>
        <p:spPr bwMode="auto">
          <a:xfrm>
            <a:off x="516082" y="4992871"/>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67" name="TextBox 66">
            <a:extLst>
              <a:ext uri="{FF2B5EF4-FFF2-40B4-BE49-F238E27FC236}">
                <a16:creationId xmlns:a16="http://schemas.microsoft.com/office/drawing/2014/main" id="{F8BCC4BE-5B0C-C965-2F04-2EFE4472BD5B}"/>
              </a:ext>
            </a:extLst>
          </p:cNvPr>
          <p:cNvSpPr txBox="1"/>
          <p:nvPr/>
        </p:nvSpPr>
        <p:spPr bwMode="auto">
          <a:xfrm>
            <a:off x="516082" y="5355178"/>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68" name="TextBox 67">
            <a:extLst>
              <a:ext uri="{FF2B5EF4-FFF2-40B4-BE49-F238E27FC236}">
                <a16:creationId xmlns:a16="http://schemas.microsoft.com/office/drawing/2014/main" id="{06F03F0E-0B60-1322-0A28-A5A42CD80224}"/>
              </a:ext>
            </a:extLst>
          </p:cNvPr>
          <p:cNvSpPr txBox="1"/>
          <p:nvPr/>
        </p:nvSpPr>
        <p:spPr bwMode="auto">
          <a:xfrm>
            <a:off x="516082" y="5717487"/>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69" name="TextBox 68">
            <a:extLst>
              <a:ext uri="{FF2B5EF4-FFF2-40B4-BE49-F238E27FC236}">
                <a16:creationId xmlns:a16="http://schemas.microsoft.com/office/drawing/2014/main" id="{02833372-970A-EF03-80C8-24FAE58EE853}"/>
              </a:ext>
            </a:extLst>
          </p:cNvPr>
          <p:cNvSpPr txBox="1"/>
          <p:nvPr/>
        </p:nvSpPr>
        <p:spPr bwMode="auto">
          <a:xfrm rot="16200000">
            <a:off x="-457042" y="4845290"/>
            <a:ext cx="1861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OS (%)</a:t>
            </a:r>
          </a:p>
        </p:txBody>
      </p:sp>
      <p:cxnSp>
        <p:nvCxnSpPr>
          <p:cNvPr id="70" name="Straight Connector 69">
            <a:extLst>
              <a:ext uri="{FF2B5EF4-FFF2-40B4-BE49-F238E27FC236}">
                <a16:creationId xmlns:a16="http://schemas.microsoft.com/office/drawing/2014/main" id="{CE948462-8D57-8FB1-0850-CB2F9DC23742}"/>
              </a:ext>
            </a:extLst>
          </p:cNvPr>
          <p:cNvCxnSpPr>
            <a:cxnSpLocks/>
          </p:cNvCxnSpPr>
          <p:nvPr/>
        </p:nvCxnSpPr>
        <p:spPr bwMode="auto">
          <a:xfrm>
            <a:off x="1070264" y="5000987"/>
            <a:ext cx="7128163" cy="0"/>
          </a:xfrm>
          <a:prstGeom prst="line">
            <a:avLst/>
          </a:prstGeom>
          <a:noFill/>
          <a:ln w="28575" cap="flat" cmpd="sng" algn="ctr">
            <a:solidFill>
              <a:schemeClr val="bg1"/>
            </a:solidFill>
            <a:prstDash val="sysDot"/>
            <a:round/>
            <a:headEnd type="none" w="med" len="med"/>
            <a:tailEnd type="none" w="med" len="med"/>
          </a:ln>
          <a:effectLst/>
        </p:spPr>
      </p:cxnSp>
      <p:sp>
        <p:nvSpPr>
          <p:cNvPr id="71" name="TextBox 70">
            <a:extLst>
              <a:ext uri="{FF2B5EF4-FFF2-40B4-BE49-F238E27FC236}">
                <a16:creationId xmlns:a16="http://schemas.microsoft.com/office/drawing/2014/main" id="{F513126E-F83F-82A6-BC47-05B0B2A08574}"/>
              </a:ext>
            </a:extLst>
          </p:cNvPr>
          <p:cNvSpPr txBox="1"/>
          <p:nvPr/>
        </p:nvSpPr>
        <p:spPr bwMode="auto">
          <a:xfrm>
            <a:off x="1039923" y="6098335"/>
            <a:ext cx="72138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 Since Random Assignment</a:t>
            </a:r>
          </a:p>
        </p:txBody>
      </p:sp>
      <p:sp>
        <p:nvSpPr>
          <p:cNvPr id="72" name="TextBox 71">
            <a:extLst>
              <a:ext uri="{FF2B5EF4-FFF2-40B4-BE49-F238E27FC236}">
                <a16:creationId xmlns:a16="http://schemas.microsoft.com/office/drawing/2014/main" id="{2EBA2C58-CC8E-76AA-C7C0-0F0E1C51C620}"/>
              </a:ext>
            </a:extLst>
          </p:cNvPr>
          <p:cNvSpPr txBox="1"/>
          <p:nvPr/>
        </p:nvSpPr>
        <p:spPr bwMode="auto">
          <a:xfrm>
            <a:off x="4667715" y="5876345"/>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12</a:t>
            </a:r>
          </a:p>
        </p:txBody>
      </p:sp>
      <p:sp>
        <p:nvSpPr>
          <p:cNvPr id="73" name="TextBox 72">
            <a:extLst>
              <a:ext uri="{FF2B5EF4-FFF2-40B4-BE49-F238E27FC236}">
                <a16:creationId xmlns:a16="http://schemas.microsoft.com/office/drawing/2014/main" id="{A92830E1-5F1D-B63D-5073-06DBD02D0189}"/>
              </a:ext>
            </a:extLst>
          </p:cNvPr>
          <p:cNvSpPr txBox="1"/>
          <p:nvPr/>
        </p:nvSpPr>
        <p:spPr bwMode="auto">
          <a:xfrm>
            <a:off x="787401" y="5876345"/>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74" name="TextBox 73">
            <a:extLst>
              <a:ext uri="{FF2B5EF4-FFF2-40B4-BE49-F238E27FC236}">
                <a16:creationId xmlns:a16="http://schemas.microsoft.com/office/drawing/2014/main" id="{E5958B0D-2465-0E07-E2F9-B2D16847878C}"/>
              </a:ext>
            </a:extLst>
          </p:cNvPr>
          <p:cNvSpPr txBox="1"/>
          <p:nvPr/>
        </p:nvSpPr>
        <p:spPr bwMode="auto">
          <a:xfrm>
            <a:off x="1434120" y="5876345"/>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a:t>
            </a:r>
          </a:p>
        </p:txBody>
      </p:sp>
      <p:sp>
        <p:nvSpPr>
          <p:cNvPr id="75" name="TextBox 74">
            <a:extLst>
              <a:ext uri="{FF2B5EF4-FFF2-40B4-BE49-F238E27FC236}">
                <a16:creationId xmlns:a16="http://schemas.microsoft.com/office/drawing/2014/main" id="{A982BF84-0AFE-E06B-E845-B35571E5E74B}"/>
              </a:ext>
            </a:extLst>
          </p:cNvPr>
          <p:cNvSpPr txBox="1"/>
          <p:nvPr/>
        </p:nvSpPr>
        <p:spPr bwMode="auto">
          <a:xfrm>
            <a:off x="2080839" y="5876345"/>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4</a:t>
            </a:r>
          </a:p>
        </p:txBody>
      </p:sp>
      <p:sp>
        <p:nvSpPr>
          <p:cNvPr id="76" name="TextBox 75">
            <a:extLst>
              <a:ext uri="{FF2B5EF4-FFF2-40B4-BE49-F238E27FC236}">
                <a16:creationId xmlns:a16="http://schemas.microsoft.com/office/drawing/2014/main" id="{AE6A75E2-A260-EE93-DDBA-F629548A0242}"/>
              </a:ext>
            </a:extLst>
          </p:cNvPr>
          <p:cNvSpPr txBox="1"/>
          <p:nvPr/>
        </p:nvSpPr>
        <p:spPr bwMode="auto">
          <a:xfrm>
            <a:off x="2727558" y="5876345"/>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6</a:t>
            </a:r>
          </a:p>
        </p:txBody>
      </p:sp>
      <p:sp>
        <p:nvSpPr>
          <p:cNvPr id="77" name="TextBox 76">
            <a:extLst>
              <a:ext uri="{FF2B5EF4-FFF2-40B4-BE49-F238E27FC236}">
                <a16:creationId xmlns:a16="http://schemas.microsoft.com/office/drawing/2014/main" id="{52C21B63-4691-680A-0362-7A86E14979FD}"/>
              </a:ext>
            </a:extLst>
          </p:cNvPr>
          <p:cNvSpPr txBox="1"/>
          <p:nvPr/>
        </p:nvSpPr>
        <p:spPr bwMode="auto">
          <a:xfrm>
            <a:off x="3374277" y="5876345"/>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8</a:t>
            </a:r>
          </a:p>
        </p:txBody>
      </p:sp>
      <p:sp>
        <p:nvSpPr>
          <p:cNvPr id="78" name="TextBox 77">
            <a:extLst>
              <a:ext uri="{FF2B5EF4-FFF2-40B4-BE49-F238E27FC236}">
                <a16:creationId xmlns:a16="http://schemas.microsoft.com/office/drawing/2014/main" id="{B9448D09-5CED-6103-B1D1-5F87418E749A}"/>
              </a:ext>
            </a:extLst>
          </p:cNvPr>
          <p:cNvSpPr txBox="1"/>
          <p:nvPr/>
        </p:nvSpPr>
        <p:spPr bwMode="auto">
          <a:xfrm>
            <a:off x="4020996" y="5876345"/>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cxnSp>
        <p:nvCxnSpPr>
          <p:cNvPr id="80" name="Straight Connector 79">
            <a:extLst>
              <a:ext uri="{FF2B5EF4-FFF2-40B4-BE49-F238E27FC236}">
                <a16:creationId xmlns:a16="http://schemas.microsoft.com/office/drawing/2014/main" id="{112C6E26-7E9E-EAA4-C1F7-677D62112B1D}"/>
              </a:ext>
            </a:extLst>
          </p:cNvPr>
          <p:cNvCxnSpPr>
            <a:cxnSpLocks/>
          </p:cNvCxnSpPr>
          <p:nvPr/>
        </p:nvCxnSpPr>
        <p:spPr bwMode="auto">
          <a:xfrm>
            <a:off x="5595456" y="5886598"/>
            <a:ext cx="0" cy="64008"/>
          </a:xfrm>
          <a:prstGeom prst="line">
            <a:avLst/>
          </a:prstGeom>
          <a:noFill/>
          <a:ln w="28575" cap="flat" cmpd="sng" algn="ctr">
            <a:solidFill>
              <a:schemeClr val="bg1"/>
            </a:solidFill>
            <a:prstDash val="solid"/>
            <a:round/>
            <a:headEnd type="none" w="med" len="med"/>
            <a:tailEnd type="none" w="med" len="med"/>
          </a:ln>
          <a:effectLst/>
        </p:spPr>
      </p:cxnSp>
      <p:sp>
        <p:nvSpPr>
          <p:cNvPr id="81" name="TextBox 80">
            <a:extLst>
              <a:ext uri="{FF2B5EF4-FFF2-40B4-BE49-F238E27FC236}">
                <a16:creationId xmlns:a16="http://schemas.microsoft.com/office/drawing/2014/main" id="{A9BC41D4-1D7A-35E4-5C7C-CC7D21FB9656}"/>
              </a:ext>
            </a:extLst>
          </p:cNvPr>
          <p:cNvSpPr txBox="1"/>
          <p:nvPr/>
        </p:nvSpPr>
        <p:spPr bwMode="auto">
          <a:xfrm>
            <a:off x="5314434" y="5876345"/>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cxnSp>
        <p:nvCxnSpPr>
          <p:cNvPr id="82" name="Straight Connector 81">
            <a:extLst>
              <a:ext uri="{FF2B5EF4-FFF2-40B4-BE49-F238E27FC236}">
                <a16:creationId xmlns:a16="http://schemas.microsoft.com/office/drawing/2014/main" id="{684EFC4F-2BA7-0563-D6B1-3F5335C84C2E}"/>
              </a:ext>
            </a:extLst>
          </p:cNvPr>
          <p:cNvCxnSpPr>
            <a:cxnSpLocks/>
          </p:cNvCxnSpPr>
          <p:nvPr/>
        </p:nvCxnSpPr>
        <p:spPr bwMode="auto">
          <a:xfrm>
            <a:off x="6241912" y="5886598"/>
            <a:ext cx="0" cy="64008"/>
          </a:xfrm>
          <a:prstGeom prst="line">
            <a:avLst/>
          </a:prstGeom>
          <a:noFill/>
          <a:ln w="28575" cap="flat" cmpd="sng" algn="ctr">
            <a:solidFill>
              <a:schemeClr val="bg1"/>
            </a:solidFill>
            <a:prstDash val="solid"/>
            <a:round/>
            <a:headEnd type="none" w="med" len="med"/>
            <a:tailEnd type="none" w="med" len="med"/>
          </a:ln>
          <a:effectLst/>
        </p:spPr>
      </p:cxnSp>
      <p:sp>
        <p:nvSpPr>
          <p:cNvPr id="83" name="TextBox 82">
            <a:extLst>
              <a:ext uri="{FF2B5EF4-FFF2-40B4-BE49-F238E27FC236}">
                <a16:creationId xmlns:a16="http://schemas.microsoft.com/office/drawing/2014/main" id="{87D1BB18-6B6F-4913-F972-29C198A6FB97}"/>
              </a:ext>
            </a:extLst>
          </p:cNvPr>
          <p:cNvSpPr txBox="1"/>
          <p:nvPr/>
        </p:nvSpPr>
        <p:spPr bwMode="auto">
          <a:xfrm>
            <a:off x="5961153" y="5876345"/>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16</a:t>
            </a:r>
          </a:p>
        </p:txBody>
      </p:sp>
      <p:cxnSp>
        <p:nvCxnSpPr>
          <p:cNvPr id="84" name="Straight Connector 83">
            <a:extLst>
              <a:ext uri="{FF2B5EF4-FFF2-40B4-BE49-F238E27FC236}">
                <a16:creationId xmlns:a16="http://schemas.microsoft.com/office/drawing/2014/main" id="{FDCFD40F-13DA-5A8B-8BBE-B2DE29856203}"/>
              </a:ext>
            </a:extLst>
          </p:cNvPr>
          <p:cNvCxnSpPr>
            <a:cxnSpLocks/>
          </p:cNvCxnSpPr>
          <p:nvPr/>
        </p:nvCxnSpPr>
        <p:spPr bwMode="auto">
          <a:xfrm>
            <a:off x="6888368" y="5886598"/>
            <a:ext cx="0" cy="64008"/>
          </a:xfrm>
          <a:prstGeom prst="line">
            <a:avLst/>
          </a:prstGeom>
          <a:noFill/>
          <a:ln w="28575" cap="flat" cmpd="sng" algn="ctr">
            <a:solidFill>
              <a:schemeClr val="bg1"/>
            </a:solidFill>
            <a:prstDash val="solid"/>
            <a:round/>
            <a:headEnd type="none" w="med" len="med"/>
            <a:tailEnd type="none" w="med" len="med"/>
          </a:ln>
          <a:effectLst/>
        </p:spPr>
      </p:cxnSp>
      <p:sp>
        <p:nvSpPr>
          <p:cNvPr id="85" name="TextBox 84">
            <a:extLst>
              <a:ext uri="{FF2B5EF4-FFF2-40B4-BE49-F238E27FC236}">
                <a16:creationId xmlns:a16="http://schemas.microsoft.com/office/drawing/2014/main" id="{557458EA-6AF7-9E87-A26B-9A43583A3312}"/>
              </a:ext>
            </a:extLst>
          </p:cNvPr>
          <p:cNvSpPr txBox="1"/>
          <p:nvPr/>
        </p:nvSpPr>
        <p:spPr bwMode="auto">
          <a:xfrm>
            <a:off x="6607872" y="5876345"/>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18</a:t>
            </a:r>
          </a:p>
        </p:txBody>
      </p:sp>
      <p:cxnSp>
        <p:nvCxnSpPr>
          <p:cNvPr id="86" name="Straight Connector 85">
            <a:extLst>
              <a:ext uri="{FF2B5EF4-FFF2-40B4-BE49-F238E27FC236}">
                <a16:creationId xmlns:a16="http://schemas.microsoft.com/office/drawing/2014/main" id="{3D70C998-D0B8-32CF-A4C3-9E5F765B1258}"/>
              </a:ext>
            </a:extLst>
          </p:cNvPr>
          <p:cNvCxnSpPr>
            <a:cxnSpLocks/>
          </p:cNvCxnSpPr>
          <p:nvPr/>
        </p:nvCxnSpPr>
        <p:spPr bwMode="auto">
          <a:xfrm>
            <a:off x="7534824" y="5886598"/>
            <a:ext cx="0" cy="64008"/>
          </a:xfrm>
          <a:prstGeom prst="line">
            <a:avLst/>
          </a:prstGeom>
          <a:noFill/>
          <a:ln w="28575" cap="flat" cmpd="sng" algn="ctr">
            <a:solidFill>
              <a:schemeClr val="bg1"/>
            </a:solidFill>
            <a:prstDash val="solid"/>
            <a:round/>
            <a:headEnd type="none" w="med" len="med"/>
            <a:tailEnd type="none" w="med" len="med"/>
          </a:ln>
          <a:effectLst/>
        </p:spPr>
      </p:cxnSp>
      <p:sp>
        <p:nvSpPr>
          <p:cNvPr id="87" name="TextBox 86">
            <a:extLst>
              <a:ext uri="{FF2B5EF4-FFF2-40B4-BE49-F238E27FC236}">
                <a16:creationId xmlns:a16="http://schemas.microsoft.com/office/drawing/2014/main" id="{8F90B083-3AA8-301D-2C5E-F1E60465300E}"/>
              </a:ext>
            </a:extLst>
          </p:cNvPr>
          <p:cNvSpPr txBox="1"/>
          <p:nvPr/>
        </p:nvSpPr>
        <p:spPr bwMode="auto">
          <a:xfrm>
            <a:off x="7254591" y="5876345"/>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cxnSp>
        <p:nvCxnSpPr>
          <p:cNvPr id="88" name="Straight Connector 87">
            <a:extLst>
              <a:ext uri="{FF2B5EF4-FFF2-40B4-BE49-F238E27FC236}">
                <a16:creationId xmlns:a16="http://schemas.microsoft.com/office/drawing/2014/main" id="{029ABD65-A85E-5264-6D07-40CD5E58B1E5}"/>
              </a:ext>
            </a:extLst>
          </p:cNvPr>
          <p:cNvCxnSpPr>
            <a:cxnSpLocks/>
          </p:cNvCxnSpPr>
          <p:nvPr/>
        </p:nvCxnSpPr>
        <p:spPr bwMode="auto">
          <a:xfrm>
            <a:off x="8181282" y="5886598"/>
            <a:ext cx="0" cy="64008"/>
          </a:xfrm>
          <a:prstGeom prst="line">
            <a:avLst/>
          </a:prstGeom>
          <a:noFill/>
          <a:ln w="28575" cap="flat" cmpd="sng" algn="ctr">
            <a:solidFill>
              <a:schemeClr val="bg1"/>
            </a:solidFill>
            <a:prstDash val="solid"/>
            <a:round/>
            <a:headEnd type="none" w="med" len="med"/>
            <a:tailEnd type="none" w="med" len="med"/>
          </a:ln>
          <a:effectLst/>
        </p:spPr>
      </p:cxnSp>
      <p:sp>
        <p:nvSpPr>
          <p:cNvPr id="89" name="TextBox 88">
            <a:extLst>
              <a:ext uri="{FF2B5EF4-FFF2-40B4-BE49-F238E27FC236}">
                <a16:creationId xmlns:a16="http://schemas.microsoft.com/office/drawing/2014/main" id="{F3BA0E73-2E68-BC5F-71D6-12D8854FCB21}"/>
              </a:ext>
            </a:extLst>
          </p:cNvPr>
          <p:cNvSpPr txBox="1"/>
          <p:nvPr/>
        </p:nvSpPr>
        <p:spPr bwMode="auto">
          <a:xfrm>
            <a:off x="7901305" y="5876345"/>
            <a:ext cx="559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22</a:t>
            </a:r>
          </a:p>
        </p:txBody>
      </p:sp>
      <p:sp>
        <p:nvSpPr>
          <p:cNvPr id="90" name="TextBox 89">
            <a:extLst>
              <a:ext uri="{FF2B5EF4-FFF2-40B4-BE49-F238E27FC236}">
                <a16:creationId xmlns:a16="http://schemas.microsoft.com/office/drawing/2014/main" id="{25D23FB5-1301-B3F4-9460-F52299C96A73}"/>
              </a:ext>
            </a:extLst>
          </p:cNvPr>
          <p:cNvSpPr txBox="1"/>
          <p:nvPr/>
        </p:nvSpPr>
        <p:spPr bwMode="auto">
          <a:xfrm>
            <a:off x="1517121" y="5215957"/>
            <a:ext cx="34664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b="0" dirty="0">
                <a:solidFill>
                  <a:schemeClr val="bg1"/>
                </a:solidFill>
                <a:latin typeface="Calibri" panose="020F0502020204030204" pitchFamily="34" charset="0"/>
              </a:rPr>
              <a:t>Sotorasib 960 mg-panitumumab</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Investigator's choice</a:t>
            </a:r>
          </a:p>
        </p:txBody>
      </p:sp>
      <p:cxnSp>
        <p:nvCxnSpPr>
          <p:cNvPr id="92" name="Straight Connector 91">
            <a:extLst>
              <a:ext uri="{FF2B5EF4-FFF2-40B4-BE49-F238E27FC236}">
                <a16:creationId xmlns:a16="http://schemas.microsoft.com/office/drawing/2014/main" id="{2A6D4826-0CB2-DB45-3268-7460C7F053EF}"/>
              </a:ext>
            </a:extLst>
          </p:cNvPr>
          <p:cNvCxnSpPr>
            <a:cxnSpLocks/>
          </p:cNvCxnSpPr>
          <p:nvPr/>
        </p:nvCxnSpPr>
        <p:spPr bwMode="auto">
          <a:xfrm flipH="1">
            <a:off x="1226641" y="5419239"/>
            <a:ext cx="329513" cy="0"/>
          </a:xfrm>
          <a:prstGeom prst="line">
            <a:avLst/>
          </a:prstGeom>
          <a:noFill/>
          <a:ln w="28575" cap="flat" cmpd="sng" algn="ctr">
            <a:solidFill>
              <a:schemeClr val="accent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37504A51-C592-4BB2-15F5-4EF94C8A034F}"/>
              </a:ext>
            </a:extLst>
          </p:cNvPr>
          <p:cNvCxnSpPr>
            <a:cxnSpLocks/>
          </p:cNvCxnSpPr>
          <p:nvPr/>
        </p:nvCxnSpPr>
        <p:spPr bwMode="auto">
          <a:xfrm flipH="1">
            <a:off x="1226641" y="5662256"/>
            <a:ext cx="329513" cy="0"/>
          </a:xfrm>
          <a:prstGeom prst="line">
            <a:avLst/>
          </a:prstGeom>
          <a:noFill/>
          <a:ln w="28575" cap="flat" cmpd="sng" algn="ctr">
            <a:solidFill>
              <a:schemeClr val="accent3"/>
            </a:solidFill>
            <a:prstDash val="solid"/>
            <a:round/>
            <a:headEnd type="none" w="med" len="med"/>
            <a:tailEnd type="none" w="med" len="med"/>
          </a:ln>
          <a:effectLst/>
        </p:spPr>
      </p:cxnSp>
      <p:sp>
        <p:nvSpPr>
          <p:cNvPr id="98" name="Freeform 97">
            <a:extLst>
              <a:ext uri="{FF2B5EF4-FFF2-40B4-BE49-F238E27FC236}">
                <a16:creationId xmlns:a16="http://schemas.microsoft.com/office/drawing/2014/main" id="{13C404DE-3C21-650B-F7D0-C929B34EADB3}"/>
              </a:ext>
            </a:extLst>
          </p:cNvPr>
          <p:cNvSpPr/>
          <p:nvPr/>
        </p:nvSpPr>
        <p:spPr bwMode="auto">
          <a:xfrm>
            <a:off x="1463329" y="4164038"/>
            <a:ext cx="6105088" cy="1087901"/>
          </a:xfrm>
          <a:custGeom>
            <a:avLst/>
            <a:gdLst>
              <a:gd name="connsiteX0" fmla="*/ 6353908 w 6353908"/>
              <a:gd name="connsiteY0" fmla="*/ 1148861 h 1148861"/>
              <a:gd name="connsiteX1" fmla="*/ 4412566 w 6353908"/>
              <a:gd name="connsiteY1" fmla="*/ 1148861 h 1148861"/>
              <a:gd name="connsiteX2" fmla="*/ 4412566 w 6353908"/>
              <a:gd name="connsiteY2" fmla="*/ 1073834 h 1148861"/>
              <a:gd name="connsiteX3" fmla="*/ 3821723 w 6353908"/>
              <a:gd name="connsiteY3" fmla="*/ 1073834 h 1148861"/>
              <a:gd name="connsiteX4" fmla="*/ 3821723 w 6353908"/>
              <a:gd name="connsiteY4" fmla="*/ 1022252 h 1148861"/>
              <a:gd name="connsiteX5" fmla="*/ 3779520 w 6353908"/>
              <a:gd name="connsiteY5" fmla="*/ 1022252 h 1148861"/>
              <a:gd name="connsiteX6" fmla="*/ 3779520 w 6353908"/>
              <a:gd name="connsiteY6" fmla="*/ 970671 h 1148861"/>
              <a:gd name="connsiteX7" fmla="*/ 3643532 w 6353908"/>
              <a:gd name="connsiteY7" fmla="*/ 970671 h 1148861"/>
              <a:gd name="connsiteX8" fmla="*/ 3643532 w 6353908"/>
              <a:gd name="connsiteY8" fmla="*/ 923778 h 1148861"/>
              <a:gd name="connsiteX9" fmla="*/ 3179298 w 6353908"/>
              <a:gd name="connsiteY9" fmla="*/ 923778 h 1148861"/>
              <a:gd name="connsiteX10" fmla="*/ 3179298 w 6353908"/>
              <a:gd name="connsiteY10" fmla="*/ 876886 h 1148861"/>
              <a:gd name="connsiteX11" fmla="*/ 3099582 w 6353908"/>
              <a:gd name="connsiteY11" fmla="*/ 876886 h 1148861"/>
              <a:gd name="connsiteX12" fmla="*/ 3099582 w 6353908"/>
              <a:gd name="connsiteY12" fmla="*/ 876886 h 1148861"/>
              <a:gd name="connsiteX13" fmla="*/ 3099582 w 6353908"/>
              <a:gd name="connsiteY13" fmla="*/ 834683 h 1148861"/>
              <a:gd name="connsiteX14" fmla="*/ 3085514 w 6353908"/>
              <a:gd name="connsiteY14" fmla="*/ 834683 h 1148861"/>
              <a:gd name="connsiteX15" fmla="*/ 3085514 w 6353908"/>
              <a:gd name="connsiteY15" fmla="*/ 792480 h 1148861"/>
              <a:gd name="connsiteX16" fmla="*/ 3019865 w 6353908"/>
              <a:gd name="connsiteY16" fmla="*/ 792480 h 1148861"/>
              <a:gd name="connsiteX17" fmla="*/ 3019865 w 6353908"/>
              <a:gd name="connsiteY17" fmla="*/ 792480 h 1148861"/>
              <a:gd name="connsiteX18" fmla="*/ 3019865 w 6353908"/>
              <a:gd name="connsiteY18" fmla="*/ 750277 h 1148861"/>
              <a:gd name="connsiteX19" fmla="*/ 2621280 w 6353908"/>
              <a:gd name="connsiteY19" fmla="*/ 750277 h 1148861"/>
              <a:gd name="connsiteX20" fmla="*/ 2621280 w 6353908"/>
              <a:gd name="connsiteY20" fmla="*/ 712763 h 1148861"/>
              <a:gd name="connsiteX21" fmla="*/ 2621280 w 6353908"/>
              <a:gd name="connsiteY21" fmla="*/ 712763 h 1148861"/>
              <a:gd name="connsiteX22" fmla="*/ 2579077 w 6353908"/>
              <a:gd name="connsiteY22" fmla="*/ 712763 h 1148861"/>
              <a:gd name="connsiteX23" fmla="*/ 2579077 w 6353908"/>
              <a:gd name="connsiteY23" fmla="*/ 712763 h 1148861"/>
              <a:gd name="connsiteX24" fmla="*/ 2579077 w 6353908"/>
              <a:gd name="connsiteY24" fmla="*/ 684628 h 1148861"/>
              <a:gd name="connsiteX25" fmla="*/ 2433711 w 6353908"/>
              <a:gd name="connsiteY25" fmla="*/ 684628 h 1148861"/>
              <a:gd name="connsiteX26" fmla="*/ 2433711 w 6353908"/>
              <a:gd name="connsiteY26" fmla="*/ 684628 h 1148861"/>
              <a:gd name="connsiteX27" fmla="*/ 2433711 w 6353908"/>
              <a:gd name="connsiteY27" fmla="*/ 642425 h 1148861"/>
              <a:gd name="connsiteX28" fmla="*/ 2133600 w 6353908"/>
              <a:gd name="connsiteY28" fmla="*/ 642425 h 1148861"/>
              <a:gd name="connsiteX29" fmla="*/ 2133600 w 6353908"/>
              <a:gd name="connsiteY29" fmla="*/ 609600 h 1148861"/>
              <a:gd name="connsiteX30" fmla="*/ 2011680 w 6353908"/>
              <a:gd name="connsiteY30" fmla="*/ 609600 h 1148861"/>
              <a:gd name="connsiteX31" fmla="*/ 2011680 w 6353908"/>
              <a:gd name="connsiteY31" fmla="*/ 576775 h 1148861"/>
              <a:gd name="connsiteX32" fmla="*/ 1889760 w 6353908"/>
              <a:gd name="connsiteY32" fmla="*/ 576775 h 1148861"/>
              <a:gd name="connsiteX33" fmla="*/ 1889760 w 6353908"/>
              <a:gd name="connsiteY33" fmla="*/ 576775 h 1148861"/>
              <a:gd name="connsiteX34" fmla="*/ 1889760 w 6353908"/>
              <a:gd name="connsiteY34" fmla="*/ 539261 h 1148861"/>
              <a:gd name="connsiteX35" fmla="*/ 1800665 w 6353908"/>
              <a:gd name="connsiteY35" fmla="*/ 539261 h 1148861"/>
              <a:gd name="connsiteX36" fmla="*/ 1800665 w 6353908"/>
              <a:gd name="connsiteY36" fmla="*/ 501748 h 1148861"/>
              <a:gd name="connsiteX37" fmla="*/ 1617785 w 6353908"/>
              <a:gd name="connsiteY37" fmla="*/ 501748 h 1148861"/>
              <a:gd name="connsiteX38" fmla="*/ 1617785 w 6353908"/>
              <a:gd name="connsiteY38" fmla="*/ 501748 h 1148861"/>
              <a:gd name="connsiteX39" fmla="*/ 1617785 w 6353908"/>
              <a:gd name="connsiteY39" fmla="*/ 464234 h 1148861"/>
              <a:gd name="connsiteX40" fmla="*/ 1575582 w 6353908"/>
              <a:gd name="connsiteY40" fmla="*/ 464234 h 1148861"/>
              <a:gd name="connsiteX41" fmla="*/ 1575582 w 6353908"/>
              <a:gd name="connsiteY41" fmla="*/ 464234 h 1148861"/>
              <a:gd name="connsiteX42" fmla="*/ 1575582 w 6353908"/>
              <a:gd name="connsiteY42" fmla="*/ 426720 h 1148861"/>
              <a:gd name="connsiteX43" fmla="*/ 1533378 w 6353908"/>
              <a:gd name="connsiteY43" fmla="*/ 426720 h 1148861"/>
              <a:gd name="connsiteX44" fmla="*/ 1533378 w 6353908"/>
              <a:gd name="connsiteY44" fmla="*/ 370449 h 1148861"/>
              <a:gd name="connsiteX45" fmla="*/ 1242646 w 6353908"/>
              <a:gd name="connsiteY45" fmla="*/ 370449 h 1148861"/>
              <a:gd name="connsiteX46" fmla="*/ 1242646 w 6353908"/>
              <a:gd name="connsiteY46" fmla="*/ 332935 h 1148861"/>
              <a:gd name="connsiteX47" fmla="*/ 1158240 w 6353908"/>
              <a:gd name="connsiteY47" fmla="*/ 332935 h 1148861"/>
              <a:gd name="connsiteX48" fmla="*/ 1158240 w 6353908"/>
              <a:gd name="connsiteY48" fmla="*/ 300111 h 1148861"/>
              <a:gd name="connsiteX49" fmla="*/ 1139483 w 6353908"/>
              <a:gd name="connsiteY49" fmla="*/ 300111 h 1148861"/>
              <a:gd name="connsiteX50" fmla="*/ 1139483 w 6353908"/>
              <a:gd name="connsiteY50" fmla="*/ 300111 h 1148861"/>
              <a:gd name="connsiteX51" fmla="*/ 1139483 w 6353908"/>
              <a:gd name="connsiteY51" fmla="*/ 267286 h 1148861"/>
              <a:gd name="connsiteX52" fmla="*/ 1139483 w 6353908"/>
              <a:gd name="connsiteY52" fmla="*/ 267286 h 1148861"/>
              <a:gd name="connsiteX53" fmla="*/ 1139483 w 6353908"/>
              <a:gd name="connsiteY53" fmla="*/ 239151 h 1148861"/>
              <a:gd name="connsiteX54" fmla="*/ 834683 w 6353908"/>
              <a:gd name="connsiteY54" fmla="*/ 239151 h 1148861"/>
              <a:gd name="connsiteX55" fmla="*/ 834683 w 6353908"/>
              <a:gd name="connsiteY55" fmla="*/ 196948 h 1148861"/>
              <a:gd name="connsiteX56" fmla="*/ 586154 w 6353908"/>
              <a:gd name="connsiteY56" fmla="*/ 196948 h 1148861"/>
              <a:gd name="connsiteX57" fmla="*/ 586154 w 6353908"/>
              <a:gd name="connsiteY57" fmla="*/ 196948 h 1148861"/>
              <a:gd name="connsiteX58" fmla="*/ 562708 w 6353908"/>
              <a:gd name="connsiteY58" fmla="*/ 173502 h 1148861"/>
              <a:gd name="connsiteX59" fmla="*/ 562708 w 6353908"/>
              <a:gd name="connsiteY59" fmla="*/ 121920 h 1148861"/>
              <a:gd name="connsiteX60" fmla="*/ 464234 w 6353908"/>
              <a:gd name="connsiteY60" fmla="*/ 121920 h 1148861"/>
              <a:gd name="connsiteX61" fmla="*/ 464234 w 6353908"/>
              <a:gd name="connsiteY61" fmla="*/ 98474 h 1148861"/>
              <a:gd name="connsiteX62" fmla="*/ 365760 w 6353908"/>
              <a:gd name="connsiteY62" fmla="*/ 98474 h 1148861"/>
              <a:gd name="connsiteX63" fmla="*/ 365760 w 6353908"/>
              <a:gd name="connsiteY63" fmla="*/ 98474 h 1148861"/>
              <a:gd name="connsiteX64" fmla="*/ 365760 w 6353908"/>
              <a:gd name="connsiteY64" fmla="*/ 60960 h 1148861"/>
              <a:gd name="connsiteX65" fmla="*/ 253218 w 6353908"/>
              <a:gd name="connsiteY65" fmla="*/ 60960 h 1148861"/>
              <a:gd name="connsiteX66" fmla="*/ 253218 w 6353908"/>
              <a:gd name="connsiteY66" fmla="*/ 60960 h 1148861"/>
              <a:gd name="connsiteX67" fmla="*/ 253218 w 6353908"/>
              <a:gd name="connsiteY67" fmla="*/ 60960 h 1148861"/>
              <a:gd name="connsiteX68" fmla="*/ 253218 w 6353908"/>
              <a:gd name="connsiteY68" fmla="*/ 0 h 1148861"/>
              <a:gd name="connsiteX69" fmla="*/ 0 w 6353908"/>
              <a:gd name="connsiteY69" fmla="*/ 0 h 1148861"/>
              <a:gd name="connsiteX0" fmla="*/ 6353908 w 6353908"/>
              <a:gd name="connsiteY0" fmla="*/ 1148861 h 1148861"/>
              <a:gd name="connsiteX1" fmla="*/ 4412566 w 6353908"/>
              <a:gd name="connsiteY1" fmla="*/ 1148861 h 1148861"/>
              <a:gd name="connsiteX2" fmla="*/ 4412566 w 6353908"/>
              <a:gd name="connsiteY2" fmla="*/ 1073834 h 1148861"/>
              <a:gd name="connsiteX3" fmla="*/ 3821723 w 6353908"/>
              <a:gd name="connsiteY3" fmla="*/ 1073834 h 1148861"/>
              <a:gd name="connsiteX4" fmla="*/ 3821723 w 6353908"/>
              <a:gd name="connsiteY4" fmla="*/ 1022252 h 1148861"/>
              <a:gd name="connsiteX5" fmla="*/ 3779520 w 6353908"/>
              <a:gd name="connsiteY5" fmla="*/ 1022252 h 1148861"/>
              <a:gd name="connsiteX6" fmla="*/ 3779520 w 6353908"/>
              <a:gd name="connsiteY6" fmla="*/ 970671 h 1148861"/>
              <a:gd name="connsiteX7" fmla="*/ 3643532 w 6353908"/>
              <a:gd name="connsiteY7" fmla="*/ 970671 h 1148861"/>
              <a:gd name="connsiteX8" fmla="*/ 3643532 w 6353908"/>
              <a:gd name="connsiteY8" fmla="*/ 923778 h 1148861"/>
              <a:gd name="connsiteX9" fmla="*/ 3179298 w 6353908"/>
              <a:gd name="connsiteY9" fmla="*/ 923778 h 1148861"/>
              <a:gd name="connsiteX10" fmla="*/ 3179298 w 6353908"/>
              <a:gd name="connsiteY10" fmla="*/ 876886 h 1148861"/>
              <a:gd name="connsiteX11" fmla="*/ 3099582 w 6353908"/>
              <a:gd name="connsiteY11" fmla="*/ 876886 h 1148861"/>
              <a:gd name="connsiteX12" fmla="*/ 3099582 w 6353908"/>
              <a:gd name="connsiteY12" fmla="*/ 876886 h 1148861"/>
              <a:gd name="connsiteX13" fmla="*/ 3099582 w 6353908"/>
              <a:gd name="connsiteY13" fmla="*/ 834683 h 1148861"/>
              <a:gd name="connsiteX14" fmla="*/ 3085514 w 6353908"/>
              <a:gd name="connsiteY14" fmla="*/ 834683 h 1148861"/>
              <a:gd name="connsiteX15" fmla="*/ 3085514 w 6353908"/>
              <a:gd name="connsiteY15" fmla="*/ 792480 h 1148861"/>
              <a:gd name="connsiteX16" fmla="*/ 3019865 w 6353908"/>
              <a:gd name="connsiteY16" fmla="*/ 792480 h 1148861"/>
              <a:gd name="connsiteX17" fmla="*/ 3019865 w 6353908"/>
              <a:gd name="connsiteY17" fmla="*/ 792480 h 1148861"/>
              <a:gd name="connsiteX18" fmla="*/ 3019865 w 6353908"/>
              <a:gd name="connsiteY18" fmla="*/ 750277 h 1148861"/>
              <a:gd name="connsiteX19" fmla="*/ 2621280 w 6353908"/>
              <a:gd name="connsiteY19" fmla="*/ 750277 h 1148861"/>
              <a:gd name="connsiteX20" fmla="*/ 2621280 w 6353908"/>
              <a:gd name="connsiteY20" fmla="*/ 712763 h 1148861"/>
              <a:gd name="connsiteX21" fmla="*/ 2621280 w 6353908"/>
              <a:gd name="connsiteY21" fmla="*/ 712763 h 1148861"/>
              <a:gd name="connsiteX22" fmla="*/ 2579077 w 6353908"/>
              <a:gd name="connsiteY22" fmla="*/ 712763 h 1148861"/>
              <a:gd name="connsiteX23" fmla="*/ 2579077 w 6353908"/>
              <a:gd name="connsiteY23" fmla="*/ 712763 h 1148861"/>
              <a:gd name="connsiteX24" fmla="*/ 2579077 w 6353908"/>
              <a:gd name="connsiteY24" fmla="*/ 684628 h 1148861"/>
              <a:gd name="connsiteX25" fmla="*/ 2433711 w 6353908"/>
              <a:gd name="connsiteY25" fmla="*/ 684628 h 1148861"/>
              <a:gd name="connsiteX26" fmla="*/ 2433711 w 6353908"/>
              <a:gd name="connsiteY26" fmla="*/ 684628 h 1148861"/>
              <a:gd name="connsiteX27" fmla="*/ 2433711 w 6353908"/>
              <a:gd name="connsiteY27" fmla="*/ 642425 h 1148861"/>
              <a:gd name="connsiteX28" fmla="*/ 2133600 w 6353908"/>
              <a:gd name="connsiteY28" fmla="*/ 642425 h 1148861"/>
              <a:gd name="connsiteX29" fmla="*/ 2133600 w 6353908"/>
              <a:gd name="connsiteY29" fmla="*/ 609600 h 1148861"/>
              <a:gd name="connsiteX30" fmla="*/ 2011680 w 6353908"/>
              <a:gd name="connsiteY30" fmla="*/ 609600 h 1148861"/>
              <a:gd name="connsiteX31" fmla="*/ 2011680 w 6353908"/>
              <a:gd name="connsiteY31" fmla="*/ 576775 h 1148861"/>
              <a:gd name="connsiteX32" fmla="*/ 1889760 w 6353908"/>
              <a:gd name="connsiteY32" fmla="*/ 576775 h 1148861"/>
              <a:gd name="connsiteX33" fmla="*/ 1889760 w 6353908"/>
              <a:gd name="connsiteY33" fmla="*/ 576775 h 1148861"/>
              <a:gd name="connsiteX34" fmla="*/ 1889760 w 6353908"/>
              <a:gd name="connsiteY34" fmla="*/ 539261 h 1148861"/>
              <a:gd name="connsiteX35" fmla="*/ 1800665 w 6353908"/>
              <a:gd name="connsiteY35" fmla="*/ 539261 h 1148861"/>
              <a:gd name="connsiteX36" fmla="*/ 1800665 w 6353908"/>
              <a:gd name="connsiteY36" fmla="*/ 501748 h 1148861"/>
              <a:gd name="connsiteX37" fmla="*/ 1617785 w 6353908"/>
              <a:gd name="connsiteY37" fmla="*/ 501748 h 1148861"/>
              <a:gd name="connsiteX38" fmla="*/ 1617785 w 6353908"/>
              <a:gd name="connsiteY38" fmla="*/ 501748 h 1148861"/>
              <a:gd name="connsiteX39" fmla="*/ 1617785 w 6353908"/>
              <a:gd name="connsiteY39" fmla="*/ 464234 h 1148861"/>
              <a:gd name="connsiteX40" fmla="*/ 1575582 w 6353908"/>
              <a:gd name="connsiteY40" fmla="*/ 464234 h 1148861"/>
              <a:gd name="connsiteX41" fmla="*/ 1575582 w 6353908"/>
              <a:gd name="connsiteY41" fmla="*/ 464234 h 1148861"/>
              <a:gd name="connsiteX42" fmla="*/ 1575582 w 6353908"/>
              <a:gd name="connsiteY42" fmla="*/ 426720 h 1148861"/>
              <a:gd name="connsiteX43" fmla="*/ 1533378 w 6353908"/>
              <a:gd name="connsiteY43" fmla="*/ 426720 h 1148861"/>
              <a:gd name="connsiteX44" fmla="*/ 1533378 w 6353908"/>
              <a:gd name="connsiteY44" fmla="*/ 370449 h 1148861"/>
              <a:gd name="connsiteX45" fmla="*/ 1242646 w 6353908"/>
              <a:gd name="connsiteY45" fmla="*/ 370449 h 1148861"/>
              <a:gd name="connsiteX46" fmla="*/ 1242646 w 6353908"/>
              <a:gd name="connsiteY46" fmla="*/ 332935 h 1148861"/>
              <a:gd name="connsiteX47" fmla="*/ 1158240 w 6353908"/>
              <a:gd name="connsiteY47" fmla="*/ 332935 h 1148861"/>
              <a:gd name="connsiteX48" fmla="*/ 1158240 w 6353908"/>
              <a:gd name="connsiteY48" fmla="*/ 300111 h 1148861"/>
              <a:gd name="connsiteX49" fmla="*/ 1139483 w 6353908"/>
              <a:gd name="connsiteY49" fmla="*/ 300111 h 1148861"/>
              <a:gd name="connsiteX50" fmla="*/ 1139483 w 6353908"/>
              <a:gd name="connsiteY50" fmla="*/ 300111 h 1148861"/>
              <a:gd name="connsiteX51" fmla="*/ 1139483 w 6353908"/>
              <a:gd name="connsiteY51" fmla="*/ 267286 h 1148861"/>
              <a:gd name="connsiteX52" fmla="*/ 1139483 w 6353908"/>
              <a:gd name="connsiteY52" fmla="*/ 267286 h 1148861"/>
              <a:gd name="connsiteX53" fmla="*/ 1139483 w 6353908"/>
              <a:gd name="connsiteY53" fmla="*/ 239151 h 1148861"/>
              <a:gd name="connsiteX54" fmla="*/ 834683 w 6353908"/>
              <a:gd name="connsiteY54" fmla="*/ 239151 h 1148861"/>
              <a:gd name="connsiteX55" fmla="*/ 834683 w 6353908"/>
              <a:gd name="connsiteY55" fmla="*/ 196948 h 1148861"/>
              <a:gd name="connsiteX56" fmla="*/ 586154 w 6353908"/>
              <a:gd name="connsiteY56" fmla="*/ 196948 h 1148861"/>
              <a:gd name="connsiteX57" fmla="*/ 586154 w 6353908"/>
              <a:gd name="connsiteY57" fmla="*/ 196948 h 1148861"/>
              <a:gd name="connsiteX58" fmla="*/ 562708 w 6353908"/>
              <a:gd name="connsiteY58" fmla="*/ 173502 h 1148861"/>
              <a:gd name="connsiteX59" fmla="*/ 562708 w 6353908"/>
              <a:gd name="connsiteY59" fmla="*/ 121920 h 1148861"/>
              <a:gd name="connsiteX60" fmla="*/ 464234 w 6353908"/>
              <a:gd name="connsiteY60" fmla="*/ 121920 h 1148861"/>
              <a:gd name="connsiteX61" fmla="*/ 464234 w 6353908"/>
              <a:gd name="connsiteY61" fmla="*/ 98474 h 1148861"/>
              <a:gd name="connsiteX62" fmla="*/ 365760 w 6353908"/>
              <a:gd name="connsiteY62" fmla="*/ 98474 h 1148861"/>
              <a:gd name="connsiteX63" fmla="*/ 365760 w 6353908"/>
              <a:gd name="connsiteY63" fmla="*/ 98474 h 1148861"/>
              <a:gd name="connsiteX64" fmla="*/ 365760 w 6353908"/>
              <a:gd name="connsiteY64" fmla="*/ 60960 h 1148861"/>
              <a:gd name="connsiteX65" fmla="*/ 253218 w 6353908"/>
              <a:gd name="connsiteY65" fmla="*/ 60960 h 1148861"/>
              <a:gd name="connsiteX66" fmla="*/ 253218 w 6353908"/>
              <a:gd name="connsiteY66" fmla="*/ 60960 h 1148861"/>
              <a:gd name="connsiteX67" fmla="*/ 253218 w 6353908"/>
              <a:gd name="connsiteY67" fmla="*/ 60960 h 1148861"/>
              <a:gd name="connsiteX68" fmla="*/ 0 w 6353908"/>
              <a:gd name="connsiteY68" fmla="*/ 0 h 1148861"/>
              <a:gd name="connsiteX0" fmla="*/ 6105379 w 6105379"/>
              <a:gd name="connsiteY0" fmla="*/ 1116036 h 1116036"/>
              <a:gd name="connsiteX1" fmla="*/ 4164037 w 6105379"/>
              <a:gd name="connsiteY1" fmla="*/ 1116036 h 1116036"/>
              <a:gd name="connsiteX2" fmla="*/ 4164037 w 6105379"/>
              <a:gd name="connsiteY2" fmla="*/ 1041009 h 1116036"/>
              <a:gd name="connsiteX3" fmla="*/ 3573194 w 6105379"/>
              <a:gd name="connsiteY3" fmla="*/ 1041009 h 1116036"/>
              <a:gd name="connsiteX4" fmla="*/ 3573194 w 6105379"/>
              <a:gd name="connsiteY4" fmla="*/ 989427 h 1116036"/>
              <a:gd name="connsiteX5" fmla="*/ 3530991 w 6105379"/>
              <a:gd name="connsiteY5" fmla="*/ 989427 h 1116036"/>
              <a:gd name="connsiteX6" fmla="*/ 3530991 w 6105379"/>
              <a:gd name="connsiteY6" fmla="*/ 937846 h 1116036"/>
              <a:gd name="connsiteX7" fmla="*/ 3395003 w 6105379"/>
              <a:gd name="connsiteY7" fmla="*/ 937846 h 1116036"/>
              <a:gd name="connsiteX8" fmla="*/ 3395003 w 6105379"/>
              <a:gd name="connsiteY8" fmla="*/ 890953 h 1116036"/>
              <a:gd name="connsiteX9" fmla="*/ 2930769 w 6105379"/>
              <a:gd name="connsiteY9" fmla="*/ 890953 h 1116036"/>
              <a:gd name="connsiteX10" fmla="*/ 2930769 w 6105379"/>
              <a:gd name="connsiteY10" fmla="*/ 844061 h 1116036"/>
              <a:gd name="connsiteX11" fmla="*/ 2851053 w 6105379"/>
              <a:gd name="connsiteY11" fmla="*/ 844061 h 1116036"/>
              <a:gd name="connsiteX12" fmla="*/ 2851053 w 6105379"/>
              <a:gd name="connsiteY12" fmla="*/ 844061 h 1116036"/>
              <a:gd name="connsiteX13" fmla="*/ 2851053 w 6105379"/>
              <a:gd name="connsiteY13" fmla="*/ 801858 h 1116036"/>
              <a:gd name="connsiteX14" fmla="*/ 2836985 w 6105379"/>
              <a:gd name="connsiteY14" fmla="*/ 801858 h 1116036"/>
              <a:gd name="connsiteX15" fmla="*/ 2836985 w 6105379"/>
              <a:gd name="connsiteY15" fmla="*/ 759655 h 1116036"/>
              <a:gd name="connsiteX16" fmla="*/ 2771336 w 6105379"/>
              <a:gd name="connsiteY16" fmla="*/ 759655 h 1116036"/>
              <a:gd name="connsiteX17" fmla="*/ 2771336 w 6105379"/>
              <a:gd name="connsiteY17" fmla="*/ 759655 h 1116036"/>
              <a:gd name="connsiteX18" fmla="*/ 2771336 w 6105379"/>
              <a:gd name="connsiteY18" fmla="*/ 717452 h 1116036"/>
              <a:gd name="connsiteX19" fmla="*/ 2372751 w 6105379"/>
              <a:gd name="connsiteY19" fmla="*/ 717452 h 1116036"/>
              <a:gd name="connsiteX20" fmla="*/ 2372751 w 6105379"/>
              <a:gd name="connsiteY20" fmla="*/ 679938 h 1116036"/>
              <a:gd name="connsiteX21" fmla="*/ 2372751 w 6105379"/>
              <a:gd name="connsiteY21" fmla="*/ 679938 h 1116036"/>
              <a:gd name="connsiteX22" fmla="*/ 2330548 w 6105379"/>
              <a:gd name="connsiteY22" fmla="*/ 679938 h 1116036"/>
              <a:gd name="connsiteX23" fmla="*/ 2330548 w 6105379"/>
              <a:gd name="connsiteY23" fmla="*/ 679938 h 1116036"/>
              <a:gd name="connsiteX24" fmla="*/ 2330548 w 6105379"/>
              <a:gd name="connsiteY24" fmla="*/ 651803 h 1116036"/>
              <a:gd name="connsiteX25" fmla="*/ 2185182 w 6105379"/>
              <a:gd name="connsiteY25" fmla="*/ 651803 h 1116036"/>
              <a:gd name="connsiteX26" fmla="*/ 2185182 w 6105379"/>
              <a:gd name="connsiteY26" fmla="*/ 651803 h 1116036"/>
              <a:gd name="connsiteX27" fmla="*/ 2185182 w 6105379"/>
              <a:gd name="connsiteY27" fmla="*/ 609600 h 1116036"/>
              <a:gd name="connsiteX28" fmla="*/ 1885071 w 6105379"/>
              <a:gd name="connsiteY28" fmla="*/ 609600 h 1116036"/>
              <a:gd name="connsiteX29" fmla="*/ 1885071 w 6105379"/>
              <a:gd name="connsiteY29" fmla="*/ 576775 h 1116036"/>
              <a:gd name="connsiteX30" fmla="*/ 1763151 w 6105379"/>
              <a:gd name="connsiteY30" fmla="*/ 576775 h 1116036"/>
              <a:gd name="connsiteX31" fmla="*/ 1763151 w 6105379"/>
              <a:gd name="connsiteY31" fmla="*/ 543950 h 1116036"/>
              <a:gd name="connsiteX32" fmla="*/ 1641231 w 6105379"/>
              <a:gd name="connsiteY32" fmla="*/ 543950 h 1116036"/>
              <a:gd name="connsiteX33" fmla="*/ 1641231 w 6105379"/>
              <a:gd name="connsiteY33" fmla="*/ 543950 h 1116036"/>
              <a:gd name="connsiteX34" fmla="*/ 1641231 w 6105379"/>
              <a:gd name="connsiteY34" fmla="*/ 506436 h 1116036"/>
              <a:gd name="connsiteX35" fmla="*/ 1552136 w 6105379"/>
              <a:gd name="connsiteY35" fmla="*/ 506436 h 1116036"/>
              <a:gd name="connsiteX36" fmla="*/ 1552136 w 6105379"/>
              <a:gd name="connsiteY36" fmla="*/ 468923 h 1116036"/>
              <a:gd name="connsiteX37" fmla="*/ 1369256 w 6105379"/>
              <a:gd name="connsiteY37" fmla="*/ 468923 h 1116036"/>
              <a:gd name="connsiteX38" fmla="*/ 1369256 w 6105379"/>
              <a:gd name="connsiteY38" fmla="*/ 468923 h 1116036"/>
              <a:gd name="connsiteX39" fmla="*/ 1369256 w 6105379"/>
              <a:gd name="connsiteY39" fmla="*/ 431409 h 1116036"/>
              <a:gd name="connsiteX40" fmla="*/ 1327053 w 6105379"/>
              <a:gd name="connsiteY40" fmla="*/ 431409 h 1116036"/>
              <a:gd name="connsiteX41" fmla="*/ 1327053 w 6105379"/>
              <a:gd name="connsiteY41" fmla="*/ 431409 h 1116036"/>
              <a:gd name="connsiteX42" fmla="*/ 1327053 w 6105379"/>
              <a:gd name="connsiteY42" fmla="*/ 393895 h 1116036"/>
              <a:gd name="connsiteX43" fmla="*/ 1284849 w 6105379"/>
              <a:gd name="connsiteY43" fmla="*/ 393895 h 1116036"/>
              <a:gd name="connsiteX44" fmla="*/ 1284849 w 6105379"/>
              <a:gd name="connsiteY44" fmla="*/ 337624 h 1116036"/>
              <a:gd name="connsiteX45" fmla="*/ 994117 w 6105379"/>
              <a:gd name="connsiteY45" fmla="*/ 337624 h 1116036"/>
              <a:gd name="connsiteX46" fmla="*/ 994117 w 6105379"/>
              <a:gd name="connsiteY46" fmla="*/ 300110 h 1116036"/>
              <a:gd name="connsiteX47" fmla="*/ 909711 w 6105379"/>
              <a:gd name="connsiteY47" fmla="*/ 300110 h 1116036"/>
              <a:gd name="connsiteX48" fmla="*/ 909711 w 6105379"/>
              <a:gd name="connsiteY48" fmla="*/ 267286 h 1116036"/>
              <a:gd name="connsiteX49" fmla="*/ 890954 w 6105379"/>
              <a:gd name="connsiteY49" fmla="*/ 267286 h 1116036"/>
              <a:gd name="connsiteX50" fmla="*/ 890954 w 6105379"/>
              <a:gd name="connsiteY50" fmla="*/ 267286 h 1116036"/>
              <a:gd name="connsiteX51" fmla="*/ 890954 w 6105379"/>
              <a:gd name="connsiteY51" fmla="*/ 234461 h 1116036"/>
              <a:gd name="connsiteX52" fmla="*/ 890954 w 6105379"/>
              <a:gd name="connsiteY52" fmla="*/ 234461 h 1116036"/>
              <a:gd name="connsiteX53" fmla="*/ 890954 w 6105379"/>
              <a:gd name="connsiteY53" fmla="*/ 206326 h 1116036"/>
              <a:gd name="connsiteX54" fmla="*/ 586154 w 6105379"/>
              <a:gd name="connsiteY54" fmla="*/ 206326 h 1116036"/>
              <a:gd name="connsiteX55" fmla="*/ 586154 w 6105379"/>
              <a:gd name="connsiteY55" fmla="*/ 164123 h 1116036"/>
              <a:gd name="connsiteX56" fmla="*/ 337625 w 6105379"/>
              <a:gd name="connsiteY56" fmla="*/ 164123 h 1116036"/>
              <a:gd name="connsiteX57" fmla="*/ 337625 w 6105379"/>
              <a:gd name="connsiteY57" fmla="*/ 164123 h 1116036"/>
              <a:gd name="connsiteX58" fmla="*/ 314179 w 6105379"/>
              <a:gd name="connsiteY58" fmla="*/ 140677 h 1116036"/>
              <a:gd name="connsiteX59" fmla="*/ 314179 w 6105379"/>
              <a:gd name="connsiteY59" fmla="*/ 89095 h 1116036"/>
              <a:gd name="connsiteX60" fmla="*/ 215705 w 6105379"/>
              <a:gd name="connsiteY60" fmla="*/ 89095 h 1116036"/>
              <a:gd name="connsiteX61" fmla="*/ 215705 w 6105379"/>
              <a:gd name="connsiteY61" fmla="*/ 65649 h 1116036"/>
              <a:gd name="connsiteX62" fmla="*/ 117231 w 6105379"/>
              <a:gd name="connsiteY62" fmla="*/ 65649 h 1116036"/>
              <a:gd name="connsiteX63" fmla="*/ 117231 w 6105379"/>
              <a:gd name="connsiteY63" fmla="*/ 65649 h 1116036"/>
              <a:gd name="connsiteX64" fmla="*/ 117231 w 6105379"/>
              <a:gd name="connsiteY64" fmla="*/ 28135 h 1116036"/>
              <a:gd name="connsiteX65" fmla="*/ 4689 w 6105379"/>
              <a:gd name="connsiteY65" fmla="*/ 28135 h 1116036"/>
              <a:gd name="connsiteX66" fmla="*/ 4689 w 6105379"/>
              <a:gd name="connsiteY66" fmla="*/ 28135 h 1116036"/>
              <a:gd name="connsiteX67" fmla="*/ 4689 w 6105379"/>
              <a:gd name="connsiteY67" fmla="*/ 28135 h 1116036"/>
              <a:gd name="connsiteX68" fmla="*/ 0 w 6105379"/>
              <a:gd name="connsiteY68" fmla="*/ 0 h 1116036"/>
              <a:gd name="connsiteX0" fmla="*/ 6100690 w 6100690"/>
              <a:gd name="connsiteY0" fmla="*/ 1087901 h 1087901"/>
              <a:gd name="connsiteX1" fmla="*/ 4159348 w 6100690"/>
              <a:gd name="connsiteY1" fmla="*/ 1087901 h 1087901"/>
              <a:gd name="connsiteX2" fmla="*/ 4159348 w 6100690"/>
              <a:gd name="connsiteY2" fmla="*/ 1012874 h 1087901"/>
              <a:gd name="connsiteX3" fmla="*/ 3568505 w 6100690"/>
              <a:gd name="connsiteY3" fmla="*/ 1012874 h 1087901"/>
              <a:gd name="connsiteX4" fmla="*/ 3568505 w 6100690"/>
              <a:gd name="connsiteY4" fmla="*/ 961292 h 1087901"/>
              <a:gd name="connsiteX5" fmla="*/ 3526302 w 6100690"/>
              <a:gd name="connsiteY5" fmla="*/ 961292 h 1087901"/>
              <a:gd name="connsiteX6" fmla="*/ 3526302 w 6100690"/>
              <a:gd name="connsiteY6" fmla="*/ 909711 h 1087901"/>
              <a:gd name="connsiteX7" fmla="*/ 3390314 w 6100690"/>
              <a:gd name="connsiteY7" fmla="*/ 909711 h 1087901"/>
              <a:gd name="connsiteX8" fmla="*/ 3390314 w 6100690"/>
              <a:gd name="connsiteY8" fmla="*/ 862818 h 1087901"/>
              <a:gd name="connsiteX9" fmla="*/ 2926080 w 6100690"/>
              <a:gd name="connsiteY9" fmla="*/ 862818 h 1087901"/>
              <a:gd name="connsiteX10" fmla="*/ 2926080 w 6100690"/>
              <a:gd name="connsiteY10" fmla="*/ 815926 h 1087901"/>
              <a:gd name="connsiteX11" fmla="*/ 2846364 w 6100690"/>
              <a:gd name="connsiteY11" fmla="*/ 815926 h 1087901"/>
              <a:gd name="connsiteX12" fmla="*/ 2846364 w 6100690"/>
              <a:gd name="connsiteY12" fmla="*/ 815926 h 1087901"/>
              <a:gd name="connsiteX13" fmla="*/ 2846364 w 6100690"/>
              <a:gd name="connsiteY13" fmla="*/ 773723 h 1087901"/>
              <a:gd name="connsiteX14" fmla="*/ 2832296 w 6100690"/>
              <a:gd name="connsiteY14" fmla="*/ 773723 h 1087901"/>
              <a:gd name="connsiteX15" fmla="*/ 2832296 w 6100690"/>
              <a:gd name="connsiteY15" fmla="*/ 731520 h 1087901"/>
              <a:gd name="connsiteX16" fmla="*/ 2766647 w 6100690"/>
              <a:gd name="connsiteY16" fmla="*/ 731520 h 1087901"/>
              <a:gd name="connsiteX17" fmla="*/ 2766647 w 6100690"/>
              <a:gd name="connsiteY17" fmla="*/ 731520 h 1087901"/>
              <a:gd name="connsiteX18" fmla="*/ 2766647 w 6100690"/>
              <a:gd name="connsiteY18" fmla="*/ 689317 h 1087901"/>
              <a:gd name="connsiteX19" fmla="*/ 2368062 w 6100690"/>
              <a:gd name="connsiteY19" fmla="*/ 689317 h 1087901"/>
              <a:gd name="connsiteX20" fmla="*/ 2368062 w 6100690"/>
              <a:gd name="connsiteY20" fmla="*/ 651803 h 1087901"/>
              <a:gd name="connsiteX21" fmla="*/ 2368062 w 6100690"/>
              <a:gd name="connsiteY21" fmla="*/ 651803 h 1087901"/>
              <a:gd name="connsiteX22" fmla="*/ 2325859 w 6100690"/>
              <a:gd name="connsiteY22" fmla="*/ 651803 h 1087901"/>
              <a:gd name="connsiteX23" fmla="*/ 2325859 w 6100690"/>
              <a:gd name="connsiteY23" fmla="*/ 651803 h 1087901"/>
              <a:gd name="connsiteX24" fmla="*/ 2325859 w 6100690"/>
              <a:gd name="connsiteY24" fmla="*/ 623668 h 1087901"/>
              <a:gd name="connsiteX25" fmla="*/ 2180493 w 6100690"/>
              <a:gd name="connsiteY25" fmla="*/ 623668 h 1087901"/>
              <a:gd name="connsiteX26" fmla="*/ 2180493 w 6100690"/>
              <a:gd name="connsiteY26" fmla="*/ 623668 h 1087901"/>
              <a:gd name="connsiteX27" fmla="*/ 2180493 w 6100690"/>
              <a:gd name="connsiteY27" fmla="*/ 581465 h 1087901"/>
              <a:gd name="connsiteX28" fmla="*/ 1880382 w 6100690"/>
              <a:gd name="connsiteY28" fmla="*/ 581465 h 1087901"/>
              <a:gd name="connsiteX29" fmla="*/ 1880382 w 6100690"/>
              <a:gd name="connsiteY29" fmla="*/ 548640 h 1087901"/>
              <a:gd name="connsiteX30" fmla="*/ 1758462 w 6100690"/>
              <a:gd name="connsiteY30" fmla="*/ 548640 h 1087901"/>
              <a:gd name="connsiteX31" fmla="*/ 1758462 w 6100690"/>
              <a:gd name="connsiteY31" fmla="*/ 515815 h 1087901"/>
              <a:gd name="connsiteX32" fmla="*/ 1636542 w 6100690"/>
              <a:gd name="connsiteY32" fmla="*/ 515815 h 1087901"/>
              <a:gd name="connsiteX33" fmla="*/ 1636542 w 6100690"/>
              <a:gd name="connsiteY33" fmla="*/ 515815 h 1087901"/>
              <a:gd name="connsiteX34" fmla="*/ 1636542 w 6100690"/>
              <a:gd name="connsiteY34" fmla="*/ 478301 h 1087901"/>
              <a:gd name="connsiteX35" fmla="*/ 1547447 w 6100690"/>
              <a:gd name="connsiteY35" fmla="*/ 478301 h 1087901"/>
              <a:gd name="connsiteX36" fmla="*/ 1547447 w 6100690"/>
              <a:gd name="connsiteY36" fmla="*/ 440788 h 1087901"/>
              <a:gd name="connsiteX37" fmla="*/ 1364567 w 6100690"/>
              <a:gd name="connsiteY37" fmla="*/ 440788 h 1087901"/>
              <a:gd name="connsiteX38" fmla="*/ 1364567 w 6100690"/>
              <a:gd name="connsiteY38" fmla="*/ 440788 h 1087901"/>
              <a:gd name="connsiteX39" fmla="*/ 1364567 w 6100690"/>
              <a:gd name="connsiteY39" fmla="*/ 403274 h 1087901"/>
              <a:gd name="connsiteX40" fmla="*/ 1322364 w 6100690"/>
              <a:gd name="connsiteY40" fmla="*/ 403274 h 1087901"/>
              <a:gd name="connsiteX41" fmla="*/ 1322364 w 6100690"/>
              <a:gd name="connsiteY41" fmla="*/ 403274 h 1087901"/>
              <a:gd name="connsiteX42" fmla="*/ 1322364 w 6100690"/>
              <a:gd name="connsiteY42" fmla="*/ 365760 h 1087901"/>
              <a:gd name="connsiteX43" fmla="*/ 1280160 w 6100690"/>
              <a:gd name="connsiteY43" fmla="*/ 365760 h 1087901"/>
              <a:gd name="connsiteX44" fmla="*/ 1280160 w 6100690"/>
              <a:gd name="connsiteY44" fmla="*/ 309489 h 1087901"/>
              <a:gd name="connsiteX45" fmla="*/ 989428 w 6100690"/>
              <a:gd name="connsiteY45" fmla="*/ 309489 h 1087901"/>
              <a:gd name="connsiteX46" fmla="*/ 989428 w 6100690"/>
              <a:gd name="connsiteY46" fmla="*/ 271975 h 1087901"/>
              <a:gd name="connsiteX47" fmla="*/ 905022 w 6100690"/>
              <a:gd name="connsiteY47" fmla="*/ 271975 h 1087901"/>
              <a:gd name="connsiteX48" fmla="*/ 905022 w 6100690"/>
              <a:gd name="connsiteY48" fmla="*/ 239151 h 1087901"/>
              <a:gd name="connsiteX49" fmla="*/ 886265 w 6100690"/>
              <a:gd name="connsiteY49" fmla="*/ 239151 h 1087901"/>
              <a:gd name="connsiteX50" fmla="*/ 886265 w 6100690"/>
              <a:gd name="connsiteY50" fmla="*/ 239151 h 1087901"/>
              <a:gd name="connsiteX51" fmla="*/ 886265 w 6100690"/>
              <a:gd name="connsiteY51" fmla="*/ 206326 h 1087901"/>
              <a:gd name="connsiteX52" fmla="*/ 886265 w 6100690"/>
              <a:gd name="connsiteY52" fmla="*/ 206326 h 1087901"/>
              <a:gd name="connsiteX53" fmla="*/ 886265 w 6100690"/>
              <a:gd name="connsiteY53" fmla="*/ 178191 h 1087901"/>
              <a:gd name="connsiteX54" fmla="*/ 581465 w 6100690"/>
              <a:gd name="connsiteY54" fmla="*/ 178191 h 1087901"/>
              <a:gd name="connsiteX55" fmla="*/ 581465 w 6100690"/>
              <a:gd name="connsiteY55" fmla="*/ 135988 h 1087901"/>
              <a:gd name="connsiteX56" fmla="*/ 332936 w 6100690"/>
              <a:gd name="connsiteY56" fmla="*/ 135988 h 1087901"/>
              <a:gd name="connsiteX57" fmla="*/ 332936 w 6100690"/>
              <a:gd name="connsiteY57" fmla="*/ 135988 h 1087901"/>
              <a:gd name="connsiteX58" fmla="*/ 309490 w 6100690"/>
              <a:gd name="connsiteY58" fmla="*/ 112542 h 1087901"/>
              <a:gd name="connsiteX59" fmla="*/ 309490 w 6100690"/>
              <a:gd name="connsiteY59" fmla="*/ 60960 h 1087901"/>
              <a:gd name="connsiteX60" fmla="*/ 211016 w 6100690"/>
              <a:gd name="connsiteY60" fmla="*/ 60960 h 1087901"/>
              <a:gd name="connsiteX61" fmla="*/ 211016 w 6100690"/>
              <a:gd name="connsiteY61" fmla="*/ 37514 h 1087901"/>
              <a:gd name="connsiteX62" fmla="*/ 112542 w 6100690"/>
              <a:gd name="connsiteY62" fmla="*/ 37514 h 1087901"/>
              <a:gd name="connsiteX63" fmla="*/ 112542 w 6100690"/>
              <a:gd name="connsiteY63" fmla="*/ 37514 h 1087901"/>
              <a:gd name="connsiteX64" fmla="*/ 112542 w 6100690"/>
              <a:gd name="connsiteY64" fmla="*/ 0 h 1087901"/>
              <a:gd name="connsiteX65" fmla="*/ 0 w 6100690"/>
              <a:gd name="connsiteY65" fmla="*/ 0 h 1087901"/>
              <a:gd name="connsiteX66" fmla="*/ 0 w 6100690"/>
              <a:gd name="connsiteY66" fmla="*/ 0 h 1087901"/>
              <a:gd name="connsiteX67" fmla="*/ 0 w 6100690"/>
              <a:gd name="connsiteY67" fmla="*/ 0 h 1087901"/>
              <a:gd name="connsiteX0" fmla="*/ 6100690 w 6100690"/>
              <a:gd name="connsiteY0" fmla="*/ 1087901 h 1087901"/>
              <a:gd name="connsiteX1" fmla="*/ 4159348 w 6100690"/>
              <a:gd name="connsiteY1" fmla="*/ 1087901 h 1087901"/>
              <a:gd name="connsiteX2" fmla="*/ 4159348 w 6100690"/>
              <a:gd name="connsiteY2" fmla="*/ 1012874 h 1087901"/>
              <a:gd name="connsiteX3" fmla="*/ 3568505 w 6100690"/>
              <a:gd name="connsiteY3" fmla="*/ 1012874 h 1087901"/>
              <a:gd name="connsiteX4" fmla="*/ 3568505 w 6100690"/>
              <a:gd name="connsiteY4" fmla="*/ 961292 h 1087901"/>
              <a:gd name="connsiteX5" fmla="*/ 3526302 w 6100690"/>
              <a:gd name="connsiteY5" fmla="*/ 961292 h 1087901"/>
              <a:gd name="connsiteX6" fmla="*/ 3526302 w 6100690"/>
              <a:gd name="connsiteY6" fmla="*/ 909711 h 1087901"/>
              <a:gd name="connsiteX7" fmla="*/ 3390314 w 6100690"/>
              <a:gd name="connsiteY7" fmla="*/ 909711 h 1087901"/>
              <a:gd name="connsiteX8" fmla="*/ 3390314 w 6100690"/>
              <a:gd name="connsiteY8" fmla="*/ 862818 h 1087901"/>
              <a:gd name="connsiteX9" fmla="*/ 2926080 w 6100690"/>
              <a:gd name="connsiteY9" fmla="*/ 862818 h 1087901"/>
              <a:gd name="connsiteX10" fmla="*/ 2926080 w 6100690"/>
              <a:gd name="connsiteY10" fmla="*/ 815926 h 1087901"/>
              <a:gd name="connsiteX11" fmla="*/ 2846364 w 6100690"/>
              <a:gd name="connsiteY11" fmla="*/ 815926 h 1087901"/>
              <a:gd name="connsiteX12" fmla="*/ 2846364 w 6100690"/>
              <a:gd name="connsiteY12" fmla="*/ 815926 h 1087901"/>
              <a:gd name="connsiteX13" fmla="*/ 2846364 w 6100690"/>
              <a:gd name="connsiteY13" fmla="*/ 773723 h 1087901"/>
              <a:gd name="connsiteX14" fmla="*/ 2832296 w 6100690"/>
              <a:gd name="connsiteY14" fmla="*/ 773723 h 1087901"/>
              <a:gd name="connsiteX15" fmla="*/ 2832296 w 6100690"/>
              <a:gd name="connsiteY15" fmla="*/ 731520 h 1087901"/>
              <a:gd name="connsiteX16" fmla="*/ 2766647 w 6100690"/>
              <a:gd name="connsiteY16" fmla="*/ 731520 h 1087901"/>
              <a:gd name="connsiteX17" fmla="*/ 2766647 w 6100690"/>
              <a:gd name="connsiteY17" fmla="*/ 731520 h 1087901"/>
              <a:gd name="connsiteX18" fmla="*/ 2766647 w 6100690"/>
              <a:gd name="connsiteY18" fmla="*/ 689317 h 1087901"/>
              <a:gd name="connsiteX19" fmla="*/ 2368062 w 6100690"/>
              <a:gd name="connsiteY19" fmla="*/ 689317 h 1087901"/>
              <a:gd name="connsiteX20" fmla="*/ 2368062 w 6100690"/>
              <a:gd name="connsiteY20" fmla="*/ 651803 h 1087901"/>
              <a:gd name="connsiteX21" fmla="*/ 2368062 w 6100690"/>
              <a:gd name="connsiteY21" fmla="*/ 651803 h 1087901"/>
              <a:gd name="connsiteX22" fmla="*/ 2325859 w 6100690"/>
              <a:gd name="connsiteY22" fmla="*/ 651803 h 1087901"/>
              <a:gd name="connsiteX23" fmla="*/ 2325859 w 6100690"/>
              <a:gd name="connsiteY23" fmla="*/ 651803 h 1087901"/>
              <a:gd name="connsiteX24" fmla="*/ 2325859 w 6100690"/>
              <a:gd name="connsiteY24" fmla="*/ 623668 h 1087901"/>
              <a:gd name="connsiteX25" fmla="*/ 2180493 w 6100690"/>
              <a:gd name="connsiteY25" fmla="*/ 623668 h 1087901"/>
              <a:gd name="connsiteX26" fmla="*/ 2180493 w 6100690"/>
              <a:gd name="connsiteY26" fmla="*/ 623668 h 1087901"/>
              <a:gd name="connsiteX27" fmla="*/ 2180493 w 6100690"/>
              <a:gd name="connsiteY27" fmla="*/ 581465 h 1087901"/>
              <a:gd name="connsiteX28" fmla="*/ 1880382 w 6100690"/>
              <a:gd name="connsiteY28" fmla="*/ 581465 h 1087901"/>
              <a:gd name="connsiteX29" fmla="*/ 1880382 w 6100690"/>
              <a:gd name="connsiteY29" fmla="*/ 548640 h 1087901"/>
              <a:gd name="connsiteX30" fmla="*/ 1758462 w 6100690"/>
              <a:gd name="connsiteY30" fmla="*/ 548640 h 1087901"/>
              <a:gd name="connsiteX31" fmla="*/ 1758462 w 6100690"/>
              <a:gd name="connsiteY31" fmla="*/ 515815 h 1087901"/>
              <a:gd name="connsiteX32" fmla="*/ 1636542 w 6100690"/>
              <a:gd name="connsiteY32" fmla="*/ 515815 h 1087901"/>
              <a:gd name="connsiteX33" fmla="*/ 1636542 w 6100690"/>
              <a:gd name="connsiteY33" fmla="*/ 515815 h 1087901"/>
              <a:gd name="connsiteX34" fmla="*/ 1636542 w 6100690"/>
              <a:gd name="connsiteY34" fmla="*/ 478301 h 1087901"/>
              <a:gd name="connsiteX35" fmla="*/ 1547447 w 6100690"/>
              <a:gd name="connsiteY35" fmla="*/ 478301 h 1087901"/>
              <a:gd name="connsiteX36" fmla="*/ 1547447 w 6100690"/>
              <a:gd name="connsiteY36" fmla="*/ 440788 h 1087901"/>
              <a:gd name="connsiteX37" fmla="*/ 1364567 w 6100690"/>
              <a:gd name="connsiteY37" fmla="*/ 440788 h 1087901"/>
              <a:gd name="connsiteX38" fmla="*/ 1364567 w 6100690"/>
              <a:gd name="connsiteY38" fmla="*/ 440788 h 1087901"/>
              <a:gd name="connsiteX39" fmla="*/ 1364567 w 6100690"/>
              <a:gd name="connsiteY39" fmla="*/ 403274 h 1087901"/>
              <a:gd name="connsiteX40" fmla="*/ 1322364 w 6100690"/>
              <a:gd name="connsiteY40" fmla="*/ 403274 h 1087901"/>
              <a:gd name="connsiteX41" fmla="*/ 1322364 w 6100690"/>
              <a:gd name="connsiteY41" fmla="*/ 403274 h 1087901"/>
              <a:gd name="connsiteX42" fmla="*/ 1322364 w 6100690"/>
              <a:gd name="connsiteY42" fmla="*/ 365760 h 1087901"/>
              <a:gd name="connsiteX43" fmla="*/ 1280160 w 6100690"/>
              <a:gd name="connsiteY43" fmla="*/ 365760 h 1087901"/>
              <a:gd name="connsiteX44" fmla="*/ 1280160 w 6100690"/>
              <a:gd name="connsiteY44" fmla="*/ 309489 h 1087901"/>
              <a:gd name="connsiteX45" fmla="*/ 989428 w 6100690"/>
              <a:gd name="connsiteY45" fmla="*/ 309489 h 1087901"/>
              <a:gd name="connsiteX46" fmla="*/ 989428 w 6100690"/>
              <a:gd name="connsiteY46" fmla="*/ 271975 h 1087901"/>
              <a:gd name="connsiteX47" fmla="*/ 905022 w 6100690"/>
              <a:gd name="connsiteY47" fmla="*/ 271975 h 1087901"/>
              <a:gd name="connsiteX48" fmla="*/ 905022 w 6100690"/>
              <a:gd name="connsiteY48" fmla="*/ 239151 h 1087901"/>
              <a:gd name="connsiteX49" fmla="*/ 886265 w 6100690"/>
              <a:gd name="connsiteY49" fmla="*/ 239151 h 1087901"/>
              <a:gd name="connsiteX50" fmla="*/ 886265 w 6100690"/>
              <a:gd name="connsiteY50" fmla="*/ 239151 h 1087901"/>
              <a:gd name="connsiteX51" fmla="*/ 886265 w 6100690"/>
              <a:gd name="connsiteY51" fmla="*/ 206326 h 1087901"/>
              <a:gd name="connsiteX52" fmla="*/ 886265 w 6100690"/>
              <a:gd name="connsiteY52" fmla="*/ 206326 h 1087901"/>
              <a:gd name="connsiteX53" fmla="*/ 886265 w 6100690"/>
              <a:gd name="connsiteY53" fmla="*/ 178191 h 1087901"/>
              <a:gd name="connsiteX54" fmla="*/ 581465 w 6100690"/>
              <a:gd name="connsiteY54" fmla="*/ 178191 h 1087901"/>
              <a:gd name="connsiteX55" fmla="*/ 581465 w 6100690"/>
              <a:gd name="connsiteY55" fmla="*/ 135988 h 1087901"/>
              <a:gd name="connsiteX56" fmla="*/ 332936 w 6100690"/>
              <a:gd name="connsiteY56" fmla="*/ 135988 h 1087901"/>
              <a:gd name="connsiteX57" fmla="*/ 337622 w 6100690"/>
              <a:gd name="connsiteY57" fmla="*/ 107852 h 1087901"/>
              <a:gd name="connsiteX58" fmla="*/ 309490 w 6100690"/>
              <a:gd name="connsiteY58" fmla="*/ 112542 h 1087901"/>
              <a:gd name="connsiteX59" fmla="*/ 309490 w 6100690"/>
              <a:gd name="connsiteY59" fmla="*/ 60960 h 1087901"/>
              <a:gd name="connsiteX60" fmla="*/ 211016 w 6100690"/>
              <a:gd name="connsiteY60" fmla="*/ 60960 h 1087901"/>
              <a:gd name="connsiteX61" fmla="*/ 211016 w 6100690"/>
              <a:gd name="connsiteY61" fmla="*/ 37514 h 1087901"/>
              <a:gd name="connsiteX62" fmla="*/ 112542 w 6100690"/>
              <a:gd name="connsiteY62" fmla="*/ 37514 h 1087901"/>
              <a:gd name="connsiteX63" fmla="*/ 112542 w 6100690"/>
              <a:gd name="connsiteY63" fmla="*/ 37514 h 1087901"/>
              <a:gd name="connsiteX64" fmla="*/ 112542 w 6100690"/>
              <a:gd name="connsiteY64" fmla="*/ 0 h 1087901"/>
              <a:gd name="connsiteX65" fmla="*/ 0 w 6100690"/>
              <a:gd name="connsiteY65" fmla="*/ 0 h 1087901"/>
              <a:gd name="connsiteX66" fmla="*/ 0 w 6100690"/>
              <a:gd name="connsiteY66" fmla="*/ 0 h 1087901"/>
              <a:gd name="connsiteX67" fmla="*/ 0 w 6100690"/>
              <a:gd name="connsiteY67" fmla="*/ 0 h 1087901"/>
              <a:gd name="connsiteX0" fmla="*/ 6100690 w 6100690"/>
              <a:gd name="connsiteY0" fmla="*/ 1087901 h 1087901"/>
              <a:gd name="connsiteX1" fmla="*/ 4159348 w 6100690"/>
              <a:gd name="connsiteY1" fmla="*/ 1087901 h 1087901"/>
              <a:gd name="connsiteX2" fmla="*/ 4159348 w 6100690"/>
              <a:gd name="connsiteY2" fmla="*/ 1012874 h 1087901"/>
              <a:gd name="connsiteX3" fmla="*/ 3568505 w 6100690"/>
              <a:gd name="connsiteY3" fmla="*/ 1012874 h 1087901"/>
              <a:gd name="connsiteX4" fmla="*/ 3568505 w 6100690"/>
              <a:gd name="connsiteY4" fmla="*/ 961292 h 1087901"/>
              <a:gd name="connsiteX5" fmla="*/ 3526302 w 6100690"/>
              <a:gd name="connsiteY5" fmla="*/ 961292 h 1087901"/>
              <a:gd name="connsiteX6" fmla="*/ 3526302 w 6100690"/>
              <a:gd name="connsiteY6" fmla="*/ 909711 h 1087901"/>
              <a:gd name="connsiteX7" fmla="*/ 3390314 w 6100690"/>
              <a:gd name="connsiteY7" fmla="*/ 909711 h 1087901"/>
              <a:gd name="connsiteX8" fmla="*/ 3390314 w 6100690"/>
              <a:gd name="connsiteY8" fmla="*/ 862818 h 1087901"/>
              <a:gd name="connsiteX9" fmla="*/ 2926080 w 6100690"/>
              <a:gd name="connsiteY9" fmla="*/ 862818 h 1087901"/>
              <a:gd name="connsiteX10" fmla="*/ 2926080 w 6100690"/>
              <a:gd name="connsiteY10" fmla="*/ 815926 h 1087901"/>
              <a:gd name="connsiteX11" fmla="*/ 2846364 w 6100690"/>
              <a:gd name="connsiteY11" fmla="*/ 815926 h 1087901"/>
              <a:gd name="connsiteX12" fmla="*/ 2846364 w 6100690"/>
              <a:gd name="connsiteY12" fmla="*/ 815926 h 1087901"/>
              <a:gd name="connsiteX13" fmla="*/ 2846364 w 6100690"/>
              <a:gd name="connsiteY13" fmla="*/ 773723 h 1087901"/>
              <a:gd name="connsiteX14" fmla="*/ 2832296 w 6100690"/>
              <a:gd name="connsiteY14" fmla="*/ 773723 h 1087901"/>
              <a:gd name="connsiteX15" fmla="*/ 2832296 w 6100690"/>
              <a:gd name="connsiteY15" fmla="*/ 731520 h 1087901"/>
              <a:gd name="connsiteX16" fmla="*/ 2766647 w 6100690"/>
              <a:gd name="connsiteY16" fmla="*/ 731520 h 1087901"/>
              <a:gd name="connsiteX17" fmla="*/ 2766647 w 6100690"/>
              <a:gd name="connsiteY17" fmla="*/ 731520 h 1087901"/>
              <a:gd name="connsiteX18" fmla="*/ 2766647 w 6100690"/>
              <a:gd name="connsiteY18" fmla="*/ 689317 h 1087901"/>
              <a:gd name="connsiteX19" fmla="*/ 2368062 w 6100690"/>
              <a:gd name="connsiteY19" fmla="*/ 689317 h 1087901"/>
              <a:gd name="connsiteX20" fmla="*/ 2368062 w 6100690"/>
              <a:gd name="connsiteY20" fmla="*/ 651803 h 1087901"/>
              <a:gd name="connsiteX21" fmla="*/ 2368062 w 6100690"/>
              <a:gd name="connsiteY21" fmla="*/ 651803 h 1087901"/>
              <a:gd name="connsiteX22" fmla="*/ 2325859 w 6100690"/>
              <a:gd name="connsiteY22" fmla="*/ 651803 h 1087901"/>
              <a:gd name="connsiteX23" fmla="*/ 2325859 w 6100690"/>
              <a:gd name="connsiteY23" fmla="*/ 651803 h 1087901"/>
              <a:gd name="connsiteX24" fmla="*/ 2325859 w 6100690"/>
              <a:gd name="connsiteY24" fmla="*/ 623668 h 1087901"/>
              <a:gd name="connsiteX25" fmla="*/ 2180493 w 6100690"/>
              <a:gd name="connsiteY25" fmla="*/ 623668 h 1087901"/>
              <a:gd name="connsiteX26" fmla="*/ 2180493 w 6100690"/>
              <a:gd name="connsiteY26" fmla="*/ 623668 h 1087901"/>
              <a:gd name="connsiteX27" fmla="*/ 2180493 w 6100690"/>
              <a:gd name="connsiteY27" fmla="*/ 581465 h 1087901"/>
              <a:gd name="connsiteX28" fmla="*/ 1880382 w 6100690"/>
              <a:gd name="connsiteY28" fmla="*/ 581465 h 1087901"/>
              <a:gd name="connsiteX29" fmla="*/ 1880382 w 6100690"/>
              <a:gd name="connsiteY29" fmla="*/ 548640 h 1087901"/>
              <a:gd name="connsiteX30" fmla="*/ 1758462 w 6100690"/>
              <a:gd name="connsiteY30" fmla="*/ 548640 h 1087901"/>
              <a:gd name="connsiteX31" fmla="*/ 1758462 w 6100690"/>
              <a:gd name="connsiteY31" fmla="*/ 515815 h 1087901"/>
              <a:gd name="connsiteX32" fmla="*/ 1636542 w 6100690"/>
              <a:gd name="connsiteY32" fmla="*/ 515815 h 1087901"/>
              <a:gd name="connsiteX33" fmla="*/ 1636542 w 6100690"/>
              <a:gd name="connsiteY33" fmla="*/ 515815 h 1087901"/>
              <a:gd name="connsiteX34" fmla="*/ 1636542 w 6100690"/>
              <a:gd name="connsiteY34" fmla="*/ 478301 h 1087901"/>
              <a:gd name="connsiteX35" fmla="*/ 1547447 w 6100690"/>
              <a:gd name="connsiteY35" fmla="*/ 478301 h 1087901"/>
              <a:gd name="connsiteX36" fmla="*/ 1547447 w 6100690"/>
              <a:gd name="connsiteY36" fmla="*/ 440788 h 1087901"/>
              <a:gd name="connsiteX37" fmla="*/ 1364567 w 6100690"/>
              <a:gd name="connsiteY37" fmla="*/ 440788 h 1087901"/>
              <a:gd name="connsiteX38" fmla="*/ 1364567 w 6100690"/>
              <a:gd name="connsiteY38" fmla="*/ 440788 h 1087901"/>
              <a:gd name="connsiteX39" fmla="*/ 1364567 w 6100690"/>
              <a:gd name="connsiteY39" fmla="*/ 403274 h 1087901"/>
              <a:gd name="connsiteX40" fmla="*/ 1322364 w 6100690"/>
              <a:gd name="connsiteY40" fmla="*/ 403274 h 1087901"/>
              <a:gd name="connsiteX41" fmla="*/ 1322364 w 6100690"/>
              <a:gd name="connsiteY41" fmla="*/ 403274 h 1087901"/>
              <a:gd name="connsiteX42" fmla="*/ 1322364 w 6100690"/>
              <a:gd name="connsiteY42" fmla="*/ 365760 h 1087901"/>
              <a:gd name="connsiteX43" fmla="*/ 1280160 w 6100690"/>
              <a:gd name="connsiteY43" fmla="*/ 365760 h 1087901"/>
              <a:gd name="connsiteX44" fmla="*/ 1280160 w 6100690"/>
              <a:gd name="connsiteY44" fmla="*/ 309489 h 1087901"/>
              <a:gd name="connsiteX45" fmla="*/ 989428 w 6100690"/>
              <a:gd name="connsiteY45" fmla="*/ 309489 h 1087901"/>
              <a:gd name="connsiteX46" fmla="*/ 989428 w 6100690"/>
              <a:gd name="connsiteY46" fmla="*/ 271975 h 1087901"/>
              <a:gd name="connsiteX47" fmla="*/ 905022 w 6100690"/>
              <a:gd name="connsiteY47" fmla="*/ 271975 h 1087901"/>
              <a:gd name="connsiteX48" fmla="*/ 905022 w 6100690"/>
              <a:gd name="connsiteY48" fmla="*/ 239151 h 1087901"/>
              <a:gd name="connsiteX49" fmla="*/ 886265 w 6100690"/>
              <a:gd name="connsiteY49" fmla="*/ 239151 h 1087901"/>
              <a:gd name="connsiteX50" fmla="*/ 886265 w 6100690"/>
              <a:gd name="connsiteY50" fmla="*/ 239151 h 1087901"/>
              <a:gd name="connsiteX51" fmla="*/ 886265 w 6100690"/>
              <a:gd name="connsiteY51" fmla="*/ 206326 h 1087901"/>
              <a:gd name="connsiteX52" fmla="*/ 886265 w 6100690"/>
              <a:gd name="connsiteY52" fmla="*/ 206326 h 1087901"/>
              <a:gd name="connsiteX53" fmla="*/ 886265 w 6100690"/>
              <a:gd name="connsiteY53" fmla="*/ 178191 h 1087901"/>
              <a:gd name="connsiteX54" fmla="*/ 581465 w 6100690"/>
              <a:gd name="connsiteY54" fmla="*/ 178191 h 1087901"/>
              <a:gd name="connsiteX55" fmla="*/ 581465 w 6100690"/>
              <a:gd name="connsiteY55" fmla="*/ 135988 h 1087901"/>
              <a:gd name="connsiteX56" fmla="*/ 332936 w 6100690"/>
              <a:gd name="connsiteY56" fmla="*/ 135988 h 1087901"/>
              <a:gd name="connsiteX57" fmla="*/ 332936 w 6100690"/>
              <a:gd name="connsiteY57" fmla="*/ 107852 h 1087901"/>
              <a:gd name="connsiteX58" fmla="*/ 309490 w 6100690"/>
              <a:gd name="connsiteY58" fmla="*/ 112542 h 1087901"/>
              <a:gd name="connsiteX59" fmla="*/ 309490 w 6100690"/>
              <a:gd name="connsiteY59" fmla="*/ 60960 h 1087901"/>
              <a:gd name="connsiteX60" fmla="*/ 211016 w 6100690"/>
              <a:gd name="connsiteY60" fmla="*/ 60960 h 1087901"/>
              <a:gd name="connsiteX61" fmla="*/ 211016 w 6100690"/>
              <a:gd name="connsiteY61" fmla="*/ 37514 h 1087901"/>
              <a:gd name="connsiteX62" fmla="*/ 112542 w 6100690"/>
              <a:gd name="connsiteY62" fmla="*/ 37514 h 1087901"/>
              <a:gd name="connsiteX63" fmla="*/ 112542 w 6100690"/>
              <a:gd name="connsiteY63" fmla="*/ 37514 h 1087901"/>
              <a:gd name="connsiteX64" fmla="*/ 112542 w 6100690"/>
              <a:gd name="connsiteY64" fmla="*/ 0 h 1087901"/>
              <a:gd name="connsiteX65" fmla="*/ 0 w 6100690"/>
              <a:gd name="connsiteY65" fmla="*/ 0 h 1087901"/>
              <a:gd name="connsiteX66" fmla="*/ 0 w 6100690"/>
              <a:gd name="connsiteY66" fmla="*/ 0 h 1087901"/>
              <a:gd name="connsiteX67" fmla="*/ 0 w 6100690"/>
              <a:gd name="connsiteY67" fmla="*/ 0 h 1087901"/>
              <a:gd name="connsiteX0" fmla="*/ 6100690 w 6100690"/>
              <a:gd name="connsiteY0" fmla="*/ 1087901 h 1087901"/>
              <a:gd name="connsiteX1" fmla="*/ 4159348 w 6100690"/>
              <a:gd name="connsiteY1" fmla="*/ 1087901 h 1087901"/>
              <a:gd name="connsiteX2" fmla="*/ 4159348 w 6100690"/>
              <a:gd name="connsiteY2" fmla="*/ 1012874 h 1087901"/>
              <a:gd name="connsiteX3" fmla="*/ 3568505 w 6100690"/>
              <a:gd name="connsiteY3" fmla="*/ 1012874 h 1087901"/>
              <a:gd name="connsiteX4" fmla="*/ 3568505 w 6100690"/>
              <a:gd name="connsiteY4" fmla="*/ 961292 h 1087901"/>
              <a:gd name="connsiteX5" fmla="*/ 3526302 w 6100690"/>
              <a:gd name="connsiteY5" fmla="*/ 961292 h 1087901"/>
              <a:gd name="connsiteX6" fmla="*/ 3526302 w 6100690"/>
              <a:gd name="connsiteY6" fmla="*/ 909711 h 1087901"/>
              <a:gd name="connsiteX7" fmla="*/ 3390314 w 6100690"/>
              <a:gd name="connsiteY7" fmla="*/ 909711 h 1087901"/>
              <a:gd name="connsiteX8" fmla="*/ 3390314 w 6100690"/>
              <a:gd name="connsiteY8" fmla="*/ 862818 h 1087901"/>
              <a:gd name="connsiteX9" fmla="*/ 2926080 w 6100690"/>
              <a:gd name="connsiteY9" fmla="*/ 862818 h 1087901"/>
              <a:gd name="connsiteX10" fmla="*/ 2926080 w 6100690"/>
              <a:gd name="connsiteY10" fmla="*/ 815926 h 1087901"/>
              <a:gd name="connsiteX11" fmla="*/ 2846364 w 6100690"/>
              <a:gd name="connsiteY11" fmla="*/ 815926 h 1087901"/>
              <a:gd name="connsiteX12" fmla="*/ 2846364 w 6100690"/>
              <a:gd name="connsiteY12" fmla="*/ 815926 h 1087901"/>
              <a:gd name="connsiteX13" fmla="*/ 2846364 w 6100690"/>
              <a:gd name="connsiteY13" fmla="*/ 773723 h 1087901"/>
              <a:gd name="connsiteX14" fmla="*/ 2832296 w 6100690"/>
              <a:gd name="connsiteY14" fmla="*/ 773723 h 1087901"/>
              <a:gd name="connsiteX15" fmla="*/ 2832296 w 6100690"/>
              <a:gd name="connsiteY15" fmla="*/ 731520 h 1087901"/>
              <a:gd name="connsiteX16" fmla="*/ 2766647 w 6100690"/>
              <a:gd name="connsiteY16" fmla="*/ 731520 h 1087901"/>
              <a:gd name="connsiteX17" fmla="*/ 2766647 w 6100690"/>
              <a:gd name="connsiteY17" fmla="*/ 731520 h 1087901"/>
              <a:gd name="connsiteX18" fmla="*/ 2766647 w 6100690"/>
              <a:gd name="connsiteY18" fmla="*/ 689317 h 1087901"/>
              <a:gd name="connsiteX19" fmla="*/ 2368062 w 6100690"/>
              <a:gd name="connsiteY19" fmla="*/ 689317 h 1087901"/>
              <a:gd name="connsiteX20" fmla="*/ 2368062 w 6100690"/>
              <a:gd name="connsiteY20" fmla="*/ 651803 h 1087901"/>
              <a:gd name="connsiteX21" fmla="*/ 2368062 w 6100690"/>
              <a:gd name="connsiteY21" fmla="*/ 651803 h 1087901"/>
              <a:gd name="connsiteX22" fmla="*/ 2325859 w 6100690"/>
              <a:gd name="connsiteY22" fmla="*/ 651803 h 1087901"/>
              <a:gd name="connsiteX23" fmla="*/ 2325859 w 6100690"/>
              <a:gd name="connsiteY23" fmla="*/ 651803 h 1087901"/>
              <a:gd name="connsiteX24" fmla="*/ 2325859 w 6100690"/>
              <a:gd name="connsiteY24" fmla="*/ 623668 h 1087901"/>
              <a:gd name="connsiteX25" fmla="*/ 2180493 w 6100690"/>
              <a:gd name="connsiteY25" fmla="*/ 623668 h 1087901"/>
              <a:gd name="connsiteX26" fmla="*/ 2180493 w 6100690"/>
              <a:gd name="connsiteY26" fmla="*/ 623668 h 1087901"/>
              <a:gd name="connsiteX27" fmla="*/ 2180493 w 6100690"/>
              <a:gd name="connsiteY27" fmla="*/ 581465 h 1087901"/>
              <a:gd name="connsiteX28" fmla="*/ 1880382 w 6100690"/>
              <a:gd name="connsiteY28" fmla="*/ 581465 h 1087901"/>
              <a:gd name="connsiteX29" fmla="*/ 1880382 w 6100690"/>
              <a:gd name="connsiteY29" fmla="*/ 548640 h 1087901"/>
              <a:gd name="connsiteX30" fmla="*/ 1758462 w 6100690"/>
              <a:gd name="connsiteY30" fmla="*/ 548640 h 1087901"/>
              <a:gd name="connsiteX31" fmla="*/ 1758462 w 6100690"/>
              <a:gd name="connsiteY31" fmla="*/ 515815 h 1087901"/>
              <a:gd name="connsiteX32" fmla="*/ 1636542 w 6100690"/>
              <a:gd name="connsiteY32" fmla="*/ 515815 h 1087901"/>
              <a:gd name="connsiteX33" fmla="*/ 1636542 w 6100690"/>
              <a:gd name="connsiteY33" fmla="*/ 515815 h 1087901"/>
              <a:gd name="connsiteX34" fmla="*/ 1636542 w 6100690"/>
              <a:gd name="connsiteY34" fmla="*/ 478301 h 1087901"/>
              <a:gd name="connsiteX35" fmla="*/ 1547447 w 6100690"/>
              <a:gd name="connsiteY35" fmla="*/ 478301 h 1087901"/>
              <a:gd name="connsiteX36" fmla="*/ 1547447 w 6100690"/>
              <a:gd name="connsiteY36" fmla="*/ 440788 h 1087901"/>
              <a:gd name="connsiteX37" fmla="*/ 1364567 w 6100690"/>
              <a:gd name="connsiteY37" fmla="*/ 440788 h 1087901"/>
              <a:gd name="connsiteX38" fmla="*/ 1364567 w 6100690"/>
              <a:gd name="connsiteY38" fmla="*/ 440788 h 1087901"/>
              <a:gd name="connsiteX39" fmla="*/ 1364567 w 6100690"/>
              <a:gd name="connsiteY39" fmla="*/ 403274 h 1087901"/>
              <a:gd name="connsiteX40" fmla="*/ 1322364 w 6100690"/>
              <a:gd name="connsiteY40" fmla="*/ 403274 h 1087901"/>
              <a:gd name="connsiteX41" fmla="*/ 1322364 w 6100690"/>
              <a:gd name="connsiteY41" fmla="*/ 403274 h 1087901"/>
              <a:gd name="connsiteX42" fmla="*/ 1322364 w 6100690"/>
              <a:gd name="connsiteY42" fmla="*/ 365760 h 1087901"/>
              <a:gd name="connsiteX43" fmla="*/ 1280160 w 6100690"/>
              <a:gd name="connsiteY43" fmla="*/ 365760 h 1087901"/>
              <a:gd name="connsiteX44" fmla="*/ 1280160 w 6100690"/>
              <a:gd name="connsiteY44" fmla="*/ 309489 h 1087901"/>
              <a:gd name="connsiteX45" fmla="*/ 989428 w 6100690"/>
              <a:gd name="connsiteY45" fmla="*/ 309489 h 1087901"/>
              <a:gd name="connsiteX46" fmla="*/ 989428 w 6100690"/>
              <a:gd name="connsiteY46" fmla="*/ 271975 h 1087901"/>
              <a:gd name="connsiteX47" fmla="*/ 905022 w 6100690"/>
              <a:gd name="connsiteY47" fmla="*/ 271975 h 1087901"/>
              <a:gd name="connsiteX48" fmla="*/ 905022 w 6100690"/>
              <a:gd name="connsiteY48" fmla="*/ 239151 h 1087901"/>
              <a:gd name="connsiteX49" fmla="*/ 886265 w 6100690"/>
              <a:gd name="connsiteY49" fmla="*/ 239151 h 1087901"/>
              <a:gd name="connsiteX50" fmla="*/ 886265 w 6100690"/>
              <a:gd name="connsiteY50" fmla="*/ 239151 h 1087901"/>
              <a:gd name="connsiteX51" fmla="*/ 886265 w 6100690"/>
              <a:gd name="connsiteY51" fmla="*/ 206326 h 1087901"/>
              <a:gd name="connsiteX52" fmla="*/ 886265 w 6100690"/>
              <a:gd name="connsiteY52" fmla="*/ 206326 h 1087901"/>
              <a:gd name="connsiteX53" fmla="*/ 886265 w 6100690"/>
              <a:gd name="connsiteY53" fmla="*/ 178191 h 1087901"/>
              <a:gd name="connsiteX54" fmla="*/ 581465 w 6100690"/>
              <a:gd name="connsiteY54" fmla="*/ 178191 h 1087901"/>
              <a:gd name="connsiteX55" fmla="*/ 581465 w 6100690"/>
              <a:gd name="connsiteY55" fmla="*/ 135988 h 1087901"/>
              <a:gd name="connsiteX56" fmla="*/ 332936 w 6100690"/>
              <a:gd name="connsiteY56" fmla="*/ 135988 h 1087901"/>
              <a:gd name="connsiteX57" fmla="*/ 332936 w 6100690"/>
              <a:gd name="connsiteY57" fmla="*/ 107852 h 1087901"/>
              <a:gd name="connsiteX58" fmla="*/ 309490 w 6100690"/>
              <a:gd name="connsiteY58" fmla="*/ 112542 h 1087901"/>
              <a:gd name="connsiteX59" fmla="*/ 309490 w 6100690"/>
              <a:gd name="connsiteY59" fmla="*/ 60960 h 1087901"/>
              <a:gd name="connsiteX60" fmla="*/ 211016 w 6100690"/>
              <a:gd name="connsiteY60" fmla="*/ 60960 h 1087901"/>
              <a:gd name="connsiteX61" fmla="*/ 211016 w 6100690"/>
              <a:gd name="connsiteY61" fmla="*/ 37514 h 1087901"/>
              <a:gd name="connsiteX62" fmla="*/ 112542 w 6100690"/>
              <a:gd name="connsiteY62" fmla="*/ 37514 h 1087901"/>
              <a:gd name="connsiteX63" fmla="*/ 112542 w 6100690"/>
              <a:gd name="connsiteY63" fmla="*/ 37514 h 1087901"/>
              <a:gd name="connsiteX64" fmla="*/ 112542 w 6100690"/>
              <a:gd name="connsiteY64" fmla="*/ 0 h 1087901"/>
              <a:gd name="connsiteX65" fmla="*/ 0 w 6100690"/>
              <a:gd name="connsiteY65" fmla="*/ 0 h 1087901"/>
              <a:gd name="connsiteX66" fmla="*/ 0 w 6100690"/>
              <a:gd name="connsiteY66" fmla="*/ 0 h 1087901"/>
              <a:gd name="connsiteX67" fmla="*/ 0 w 6100690"/>
              <a:gd name="connsiteY67" fmla="*/ 0 h 1087901"/>
              <a:gd name="connsiteX0" fmla="*/ 6100690 w 6100690"/>
              <a:gd name="connsiteY0" fmla="*/ 1087901 h 1087901"/>
              <a:gd name="connsiteX1" fmla="*/ 4159348 w 6100690"/>
              <a:gd name="connsiteY1" fmla="*/ 1087901 h 1087901"/>
              <a:gd name="connsiteX2" fmla="*/ 4159348 w 6100690"/>
              <a:gd name="connsiteY2" fmla="*/ 1012874 h 1087901"/>
              <a:gd name="connsiteX3" fmla="*/ 3568505 w 6100690"/>
              <a:gd name="connsiteY3" fmla="*/ 1012874 h 1087901"/>
              <a:gd name="connsiteX4" fmla="*/ 3568505 w 6100690"/>
              <a:gd name="connsiteY4" fmla="*/ 961292 h 1087901"/>
              <a:gd name="connsiteX5" fmla="*/ 3526302 w 6100690"/>
              <a:gd name="connsiteY5" fmla="*/ 961292 h 1087901"/>
              <a:gd name="connsiteX6" fmla="*/ 3526302 w 6100690"/>
              <a:gd name="connsiteY6" fmla="*/ 909711 h 1087901"/>
              <a:gd name="connsiteX7" fmla="*/ 3390314 w 6100690"/>
              <a:gd name="connsiteY7" fmla="*/ 909711 h 1087901"/>
              <a:gd name="connsiteX8" fmla="*/ 3390314 w 6100690"/>
              <a:gd name="connsiteY8" fmla="*/ 862818 h 1087901"/>
              <a:gd name="connsiteX9" fmla="*/ 2926080 w 6100690"/>
              <a:gd name="connsiteY9" fmla="*/ 862818 h 1087901"/>
              <a:gd name="connsiteX10" fmla="*/ 2926080 w 6100690"/>
              <a:gd name="connsiteY10" fmla="*/ 815926 h 1087901"/>
              <a:gd name="connsiteX11" fmla="*/ 2846364 w 6100690"/>
              <a:gd name="connsiteY11" fmla="*/ 815926 h 1087901"/>
              <a:gd name="connsiteX12" fmla="*/ 2846364 w 6100690"/>
              <a:gd name="connsiteY12" fmla="*/ 815926 h 1087901"/>
              <a:gd name="connsiteX13" fmla="*/ 2846364 w 6100690"/>
              <a:gd name="connsiteY13" fmla="*/ 773723 h 1087901"/>
              <a:gd name="connsiteX14" fmla="*/ 2832296 w 6100690"/>
              <a:gd name="connsiteY14" fmla="*/ 773723 h 1087901"/>
              <a:gd name="connsiteX15" fmla="*/ 2832296 w 6100690"/>
              <a:gd name="connsiteY15" fmla="*/ 731520 h 1087901"/>
              <a:gd name="connsiteX16" fmla="*/ 2766647 w 6100690"/>
              <a:gd name="connsiteY16" fmla="*/ 731520 h 1087901"/>
              <a:gd name="connsiteX17" fmla="*/ 2766647 w 6100690"/>
              <a:gd name="connsiteY17" fmla="*/ 731520 h 1087901"/>
              <a:gd name="connsiteX18" fmla="*/ 2766647 w 6100690"/>
              <a:gd name="connsiteY18" fmla="*/ 689317 h 1087901"/>
              <a:gd name="connsiteX19" fmla="*/ 2368062 w 6100690"/>
              <a:gd name="connsiteY19" fmla="*/ 689317 h 1087901"/>
              <a:gd name="connsiteX20" fmla="*/ 2368062 w 6100690"/>
              <a:gd name="connsiteY20" fmla="*/ 651803 h 1087901"/>
              <a:gd name="connsiteX21" fmla="*/ 2368062 w 6100690"/>
              <a:gd name="connsiteY21" fmla="*/ 651803 h 1087901"/>
              <a:gd name="connsiteX22" fmla="*/ 2325859 w 6100690"/>
              <a:gd name="connsiteY22" fmla="*/ 651803 h 1087901"/>
              <a:gd name="connsiteX23" fmla="*/ 2325859 w 6100690"/>
              <a:gd name="connsiteY23" fmla="*/ 651803 h 1087901"/>
              <a:gd name="connsiteX24" fmla="*/ 2325859 w 6100690"/>
              <a:gd name="connsiteY24" fmla="*/ 623668 h 1087901"/>
              <a:gd name="connsiteX25" fmla="*/ 2180493 w 6100690"/>
              <a:gd name="connsiteY25" fmla="*/ 623668 h 1087901"/>
              <a:gd name="connsiteX26" fmla="*/ 2180493 w 6100690"/>
              <a:gd name="connsiteY26" fmla="*/ 623668 h 1087901"/>
              <a:gd name="connsiteX27" fmla="*/ 2180493 w 6100690"/>
              <a:gd name="connsiteY27" fmla="*/ 581465 h 1087901"/>
              <a:gd name="connsiteX28" fmla="*/ 1880382 w 6100690"/>
              <a:gd name="connsiteY28" fmla="*/ 581465 h 1087901"/>
              <a:gd name="connsiteX29" fmla="*/ 1880382 w 6100690"/>
              <a:gd name="connsiteY29" fmla="*/ 548640 h 1087901"/>
              <a:gd name="connsiteX30" fmla="*/ 1758462 w 6100690"/>
              <a:gd name="connsiteY30" fmla="*/ 548640 h 1087901"/>
              <a:gd name="connsiteX31" fmla="*/ 1758462 w 6100690"/>
              <a:gd name="connsiteY31" fmla="*/ 515815 h 1087901"/>
              <a:gd name="connsiteX32" fmla="*/ 1636542 w 6100690"/>
              <a:gd name="connsiteY32" fmla="*/ 515815 h 1087901"/>
              <a:gd name="connsiteX33" fmla="*/ 1636542 w 6100690"/>
              <a:gd name="connsiteY33" fmla="*/ 515815 h 1087901"/>
              <a:gd name="connsiteX34" fmla="*/ 1636542 w 6100690"/>
              <a:gd name="connsiteY34" fmla="*/ 478301 h 1087901"/>
              <a:gd name="connsiteX35" fmla="*/ 1547447 w 6100690"/>
              <a:gd name="connsiteY35" fmla="*/ 478301 h 1087901"/>
              <a:gd name="connsiteX36" fmla="*/ 1547447 w 6100690"/>
              <a:gd name="connsiteY36" fmla="*/ 440788 h 1087901"/>
              <a:gd name="connsiteX37" fmla="*/ 1364567 w 6100690"/>
              <a:gd name="connsiteY37" fmla="*/ 440788 h 1087901"/>
              <a:gd name="connsiteX38" fmla="*/ 1364567 w 6100690"/>
              <a:gd name="connsiteY38" fmla="*/ 440788 h 1087901"/>
              <a:gd name="connsiteX39" fmla="*/ 1364567 w 6100690"/>
              <a:gd name="connsiteY39" fmla="*/ 403274 h 1087901"/>
              <a:gd name="connsiteX40" fmla="*/ 1322364 w 6100690"/>
              <a:gd name="connsiteY40" fmla="*/ 403274 h 1087901"/>
              <a:gd name="connsiteX41" fmla="*/ 1322364 w 6100690"/>
              <a:gd name="connsiteY41" fmla="*/ 403274 h 1087901"/>
              <a:gd name="connsiteX42" fmla="*/ 1322364 w 6100690"/>
              <a:gd name="connsiteY42" fmla="*/ 365760 h 1087901"/>
              <a:gd name="connsiteX43" fmla="*/ 1280160 w 6100690"/>
              <a:gd name="connsiteY43" fmla="*/ 365760 h 1087901"/>
              <a:gd name="connsiteX44" fmla="*/ 1280160 w 6100690"/>
              <a:gd name="connsiteY44" fmla="*/ 309489 h 1087901"/>
              <a:gd name="connsiteX45" fmla="*/ 989428 w 6100690"/>
              <a:gd name="connsiteY45" fmla="*/ 309489 h 1087901"/>
              <a:gd name="connsiteX46" fmla="*/ 989428 w 6100690"/>
              <a:gd name="connsiteY46" fmla="*/ 271975 h 1087901"/>
              <a:gd name="connsiteX47" fmla="*/ 905022 w 6100690"/>
              <a:gd name="connsiteY47" fmla="*/ 271975 h 1087901"/>
              <a:gd name="connsiteX48" fmla="*/ 905022 w 6100690"/>
              <a:gd name="connsiteY48" fmla="*/ 239151 h 1087901"/>
              <a:gd name="connsiteX49" fmla="*/ 886265 w 6100690"/>
              <a:gd name="connsiteY49" fmla="*/ 239151 h 1087901"/>
              <a:gd name="connsiteX50" fmla="*/ 886265 w 6100690"/>
              <a:gd name="connsiteY50" fmla="*/ 239151 h 1087901"/>
              <a:gd name="connsiteX51" fmla="*/ 886265 w 6100690"/>
              <a:gd name="connsiteY51" fmla="*/ 206326 h 1087901"/>
              <a:gd name="connsiteX52" fmla="*/ 886265 w 6100690"/>
              <a:gd name="connsiteY52" fmla="*/ 206326 h 1087901"/>
              <a:gd name="connsiteX53" fmla="*/ 886265 w 6100690"/>
              <a:gd name="connsiteY53" fmla="*/ 178191 h 1087901"/>
              <a:gd name="connsiteX54" fmla="*/ 581465 w 6100690"/>
              <a:gd name="connsiteY54" fmla="*/ 178191 h 1087901"/>
              <a:gd name="connsiteX55" fmla="*/ 581465 w 6100690"/>
              <a:gd name="connsiteY55" fmla="*/ 135988 h 1087901"/>
              <a:gd name="connsiteX56" fmla="*/ 332936 w 6100690"/>
              <a:gd name="connsiteY56" fmla="*/ 135988 h 1087901"/>
              <a:gd name="connsiteX57" fmla="*/ 332936 w 6100690"/>
              <a:gd name="connsiteY57" fmla="*/ 107852 h 1087901"/>
              <a:gd name="connsiteX58" fmla="*/ 306317 w 6100690"/>
              <a:gd name="connsiteY58" fmla="*/ 109367 h 1087901"/>
              <a:gd name="connsiteX59" fmla="*/ 309490 w 6100690"/>
              <a:gd name="connsiteY59" fmla="*/ 60960 h 1087901"/>
              <a:gd name="connsiteX60" fmla="*/ 211016 w 6100690"/>
              <a:gd name="connsiteY60" fmla="*/ 60960 h 1087901"/>
              <a:gd name="connsiteX61" fmla="*/ 211016 w 6100690"/>
              <a:gd name="connsiteY61" fmla="*/ 37514 h 1087901"/>
              <a:gd name="connsiteX62" fmla="*/ 112542 w 6100690"/>
              <a:gd name="connsiteY62" fmla="*/ 37514 h 1087901"/>
              <a:gd name="connsiteX63" fmla="*/ 112542 w 6100690"/>
              <a:gd name="connsiteY63" fmla="*/ 37514 h 1087901"/>
              <a:gd name="connsiteX64" fmla="*/ 112542 w 6100690"/>
              <a:gd name="connsiteY64" fmla="*/ 0 h 1087901"/>
              <a:gd name="connsiteX65" fmla="*/ 0 w 6100690"/>
              <a:gd name="connsiteY65" fmla="*/ 0 h 1087901"/>
              <a:gd name="connsiteX66" fmla="*/ 0 w 6100690"/>
              <a:gd name="connsiteY66" fmla="*/ 0 h 1087901"/>
              <a:gd name="connsiteX67" fmla="*/ 0 w 6100690"/>
              <a:gd name="connsiteY67" fmla="*/ 0 h 1087901"/>
              <a:gd name="connsiteX0" fmla="*/ 6100690 w 6100690"/>
              <a:gd name="connsiteY0" fmla="*/ 1087901 h 1087901"/>
              <a:gd name="connsiteX1" fmla="*/ 4159348 w 6100690"/>
              <a:gd name="connsiteY1" fmla="*/ 1087901 h 1087901"/>
              <a:gd name="connsiteX2" fmla="*/ 4159348 w 6100690"/>
              <a:gd name="connsiteY2" fmla="*/ 1012874 h 1087901"/>
              <a:gd name="connsiteX3" fmla="*/ 3568505 w 6100690"/>
              <a:gd name="connsiteY3" fmla="*/ 1012874 h 1087901"/>
              <a:gd name="connsiteX4" fmla="*/ 3568505 w 6100690"/>
              <a:gd name="connsiteY4" fmla="*/ 961292 h 1087901"/>
              <a:gd name="connsiteX5" fmla="*/ 3526302 w 6100690"/>
              <a:gd name="connsiteY5" fmla="*/ 961292 h 1087901"/>
              <a:gd name="connsiteX6" fmla="*/ 3526302 w 6100690"/>
              <a:gd name="connsiteY6" fmla="*/ 909711 h 1087901"/>
              <a:gd name="connsiteX7" fmla="*/ 3390314 w 6100690"/>
              <a:gd name="connsiteY7" fmla="*/ 909711 h 1087901"/>
              <a:gd name="connsiteX8" fmla="*/ 3390314 w 6100690"/>
              <a:gd name="connsiteY8" fmla="*/ 862818 h 1087901"/>
              <a:gd name="connsiteX9" fmla="*/ 2926080 w 6100690"/>
              <a:gd name="connsiteY9" fmla="*/ 862818 h 1087901"/>
              <a:gd name="connsiteX10" fmla="*/ 2926080 w 6100690"/>
              <a:gd name="connsiteY10" fmla="*/ 815926 h 1087901"/>
              <a:gd name="connsiteX11" fmla="*/ 2846364 w 6100690"/>
              <a:gd name="connsiteY11" fmla="*/ 815926 h 1087901"/>
              <a:gd name="connsiteX12" fmla="*/ 2846364 w 6100690"/>
              <a:gd name="connsiteY12" fmla="*/ 815926 h 1087901"/>
              <a:gd name="connsiteX13" fmla="*/ 2846364 w 6100690"/>
              <a:gd name="connsiteY13" fmla="*/ 773723 h 1087901"/>
              <a:gd name="connsiteX14" fmla="*/ 2832296 w 6100690"/>
              <a:gd name="connsiteY14" fmla="*/ 773723 h 1087901"/>
              <a:gd name="connsiteX15" fmla="*/ 2832296 w 6100690"/>
              <a:gd name="connsiteY15" fmla="*/ 731520 h 1087901"/>
              <a:gd name="connsiteX16" fmla="*/ 2766647 w 6100690"/>
              <a:gd name="connsiteY16" fmla="*/ 731520 h 1087901"/>
              <a:gd name="connsiteX17" fmla="*/ 2766647 w 6100690"/>
              <a:gd name="connsiteY17" fmla="*/ 731520 h 1087901"/>
              <a:gd name="connsiteX18" fmla="*/ 2766647 w 6100690"/>
              <a:gd name="connsiteY18" fmla="*/ 689317 h 1087901"/>
              <a:gd name="connsiteX19" fmla="*/ 2368062 w 6100690"/>
              <a:gd name="connsiteY19" fmla="*/ 689317 h 1087901"/>
              <a:gd name="connsiteX20" fmla="*/ 2368062 w 6100690"/>
              <a:gd name="connsiteY20" fmla="*/ 651803 h 1087901"/>
              <a:gd name="connsiteX21" fmla="*/ 2368062 w 6100690"/>
              <a:gd name="connsiteY21" fmla="*/ 651803 h 1087901"/>
              <a:gd name="connsiteX22" fmla="*/ 2325859 w 6100690"/>
              <a:gd name="connsiteY22" fmla="*/ 651803 h 1087901"/>
              <a:gd name="connsiteX23" fmla="*/ 2325859 w 6100690"/>
              <a:gd name="connsiteY23" fmla="*/ 651803 h 1087901"/>
              <a:gd name="connsiteX24" fmla="*/ 2325859 w 6100690"/>
              <a:gd name="connsiteY24" fmla="*/ 623668 h 1087901"/>
              <a:gd name="connsiteX25" fmla="*/ 2180493 w 6100690"/>
              <a:gd name="connsiteY25" fmla="*/ 623668 h 1087901"/>
              <a:gd name="connsiteX26" fmla="*/ 2180493 w 6100690"/>
              <a:gd name="connsiteY26" fmla="*/ 623668 h 1087901"/>
              <a:gd name="connsiteX27" fmla="*/ 2180493 w 6100690"/>
              <a:gd name="connsiteY27" fmla="*/ 581465 h 1087901"/>
              <a:gd name="connsiteX28" fmla="*/ 1880382 w 6100690"/>
              <a:gd name="connsiteY28" fmla="*/ 581465 h 1087901"/>
              <a:gd name="connsiteX29" fmla="*/ 1880382 w 6100690"/>
              <a:gd name="connsiteY29" fmla="*/ 548640 h 1087901"/>
              <a:gd name="connsiteX30" fmla="*/ 1758462 w 6100690"/>
              <a:gd name="connsiteY30" fmla="*/ 548640 h 1087901"/>
              <a:gd name="connsiteX31" fmla="*/ 1758462 w 6100690"/>
              <a:gd name="connsiteY31" fmla="*/ 515815 h 1087901"/>
              <a:gd name="connsiteX32" fmla="*/ 1636542 w 6100690"/>
              <a:gd name="connsiteY32" fmla="*/ 515815 h 1087901"/>
              <a:gd name="connsiteX33" fmla="*/ 1636542 w 6100690"/>
              <a:gd name="connsiteY33" fmla="*/ 515815 h 1087901"/>
              <a:gd name="connsiteX34" fmla="*/ 1636542 w 6100690"/>
              <a:gd name="connsiteY34" fmla="*/ 478301 h 1087901"/>
              <a:gd name="connsiteX35" fmla="*/ 1547447 w 6100690"/>
              <a:gd name="connsiteY35" fmla="*/ 478301 h 1087901"/>
              <a:gd name="connsiteX36" fmla="*/ 1547447 w 6100690"/>
              <a:gd name="connsiteY36" fmla="*/ 440788 h 1087901"/>
              <a:gd name="connsiteX37" fmla="*/ 1364567 w 6100690"/>
              <a:gd name="connsiteY37" fmla="*/ 440788 h 1087901"/>
              <a:gd name="connsiteX38" fmla="*/ 1364567 w 6100690"/>
              <a:gd name="connsiteY38" fmla="*/ 440788 h 1087901"/>
              <a:gd name="connsiteX39" fmla="*/ 1364567 w 6100690"/>
              <a:gd name="connsiteY39" fmla="*/ 403274 h 1087901"/>
              <a:gd name="connsiteX40" fmla="*/ 1322364 w 6100690"/>
              <a:gd name="connsiteY40" fmla="*/ 403274 h 1087901"/>
              <a:gd name="connsiteX41" fmla="*/ 1322364 w 6100690"/>
              <a:gd name="connsiteY41" fmla="*/ 403274 h 1087901"/>
              <a:gd name="connsiteX42" fmla="*/ 1322364 w 6100690"/>
              <a:gd name="connsiteY42" fmla="*/ 365760 h 1087901"/>
              <a:gd name="connsiteX43" fmla="*/ 1280160 w 6100690"/>
              <a:gd name="connsiteY43" fmla="*/ 365760 h 1087901"/>
              <a:gd name="connsiteX44" fmla="*/ 1280160 w 6100690"/>
              <a:gd name="connsiteY44" fmla="*/ 309489 h 1087901"/>
              <a:gd name="connsiteX45" fmla="*/ 989428 w 6100690"/>
              <a:gd name="connsiteY45" fmla="*/ 309489 h 1087901"/>
              <a:gd name="connsiteX46" fmla="*/ 989428 w 6100690"/>
              <a:gd name="connsiteY46" fmla="*/ 271975 h 1087901"/>
              <a:gd name="connsiteX47" fmla="*/ 905022 w 6100690"/>
              <a:gd name="connsiteY47" fmla="*/ 271975 h 1087901"/>
              <a:gd name="connsiteX48" fmla="*/ 905022 w 6100690"/>
              <a:gd name="connsiteY48" fmla="*/ 239151 h 1087901"/>
              <a:gd name="connsiteX49" fmla="*/ 886265 w 6100690"/>
              <a:gd name="connsiteY49" fmla="*/ 239151 h 1087901"/>
              <a:gd name="connsiteX50" fmla="*/ 886265 w 6100690"/>
              <a:gd name="connsiteY50" fmla="*/ 239151 h 1087901"/>
              <a:gd name="connsiteX51" fmla="*/ 886265 w 6100690"/>
              <a:gd name="connsiteY51" fmla="*/ 206326 h 1087901"/>
              <a:gd name="connsiteX52" fmla="*/ 886265 w 6100690"/>
              <a:gd name="connsiteY52" fmla="*/ 206326 h 1087901"/>
              <a:gd name="connsiteX53" fmla="*/ 886265 w 6100690"/>
              <a:gd name="connsiteY53" fmla="*/ 178191 h 1087901"/>
              <a:gd name="connsiteX54" fmla="*/ 581465 w 6100690"/>
              <a:gd name="connsiteY54" fmla="*/ 178191 h 1087901"/>
              <a:gd name="connsiteX55" fmla="*/ 581465 w 6100690"/>
              <a:gd name="connsiteY55" fmla="*/ 135988 h 1087901"/>
              <a:gd name="connsiteX56" fmla="*/ 332936 w 6100690"/>
              <a:gd name="connsiteY56" fmla="*/ 135988 h 1087901"/>
              <a:gd name="connsiteX57" fmla="*/ 332936 w 6100690"/>
              <a:gd name="connsiteY57" fmla="*/ 107852 h 1087901"/>
              <a:gd name="connsiteX58" fmla="*/ 306317 w 6100690"/>
              <a:gd name="connsiteY58" fmla="*/ 112542 h 1087901"/>
              <a:gd name="connsiteX59" fmla="*/ 309490 w 6100690"/>
              <a:gd name="connsiteY59" fmla="*/ 60960 h 1087901"/>
              <a:gd name="connsiteX60" fmla="*/ 211016 w 6100690"/>
              <a:gd name="connsiteY60" fmla="*/ 60960 h 1087901"/>
              <a:gd name="connsiteX61" fmla="*/ 211016 w 6100690"/>
              <a:gd name="connsiteY61" fmla="*/ 37514 h 1087901"/>
              <a:gd name="connsiteX62" fmla="*/ 112542 w 6100690"/>
              <a:gd name="connsiteY62" fmla="*/ 37514 h 1087901"/>
              <a:gd name="connsiteX63" fmla="*/ 112542 w 6100690"/>
              <a:gd name="connsiteY63" fmla="*/ 37514 h 1087901"/>
              <a:gd name="connsiteX64" fmla="*/ 112542 w 6100690"/>
              <a:gd name="connsiteY64" fmla="*/ 0 h 1087901"/>
              <a:gd name="connsiteX65" fmla="*/ 0 w 6100690"/>
              <a:gd name="connsiteY65" fmla="*/ 0 h 1087901"/>
              <a:gd name="connsiteX66" fmla="*/ 0 w 6100690"/>
              <a:gd name="connsiteY66" fmla="*/ 0 h 1087901"/>
              <a:gd name="connsiteX67" fmla="*/ 0 w 6100690"/>
              <a:gd name="connsiteY67" fmla="*/ 0 h 1087901"/>
              <a:gd name="connsiteX0" fmla="*/ 6100690 w 6100690"/>
              <a:gd name="connsiteY0" fmla="*/ 1087901 h 1087901"/>
              <a:gd name="connsiteX1" fmla="*/ 4159348 w 6100690"/>
              <a:gd name="connsiteY1" fmla="*/ 1087901 h 1087901"/>
              <a:gd name="connsiteX2" fmla="*/ 4159348 w 6100690"/>
              <a:gd name="connsiteY2" fmla="*/ 1012874 h 1087901"/>
              <a:gd name="connsiteX3" fmla="*/ 3568505 w 6100690"/>
              <a:gd name="connsiteY3" fmla="*/ 1012874 h 1087901"/>
              <a:gd name="connsiteX4" fmla="*/ 3568505 w 6100690"/>
              <a:gd name="connsiteY4" fmla="*/ 961292 h 1087901"/>
              <a:gd name="connsiteX5" fmla="*/ 3526302 w 6100690"/>
              <a:gd name="connsiteY5" fmla="*/ 961292 h 1087901"/>
              <a:gd name="connsiteX6" fmla="*/ 3526302 w 6100690"/>
              <a:gd name="connsiteY6" fmla="*/ 909711 h 1087901"/>
              <a:gd name="connsiteX7" fmla="*/ 3390314 w 6100690"/>
              <a:gd name="connsiteY7" fmla="*/ 909711 h 1087901"/>
              <a:gd name="connsiteX8" fmla="*/ 3390314 w 6100690"/>
              <a:gd name="connsiteY8" fmla="*/ 862818 h 1087901"/>
              <a:gd name="connsiteX9" fmla="*/ 2926080 w 6100690"/>
              <a:gd name="connsiteY9" fmla="*/ 862818 h 1087901"/>
              <a:gd name="connsiteX10" fmla="*/ 2926080 w 6100690"/>
              <a:gd name="connsiteY10" fmla="*/ 815926 h 1087901"/>
              <a:gd name="connsiteX11" fmla="*/ 2846364 w 6100690"/>
              <a:gd name="connsiteY11" fmla="*/ 815926 h 1087901"/>
              <a:gd name="connsiteX12" fmla="*/ 2846364 w 6100690"/>
              <a:gd name="connsiteY12" fmla="*/ 815926 h 1087901"/>
              <a:gd name="connsiteX13" fmla="*/ 2846364 w 6100690"/>
              <a:gd name="connsiteY13" fmla="*/ 773723 h 1087901"/>
              <a:gd name="connsiteX14" fmla="*/ 2832296 w 6100690"/>
              <a:gd name="connsiteY14" fmla="*/ 773723 h 1087901"/>
              <a:gd name="connsiteX15" fmla="*/ 2832296 w 6100690"/>
              <a:gd name="connsiteY15" fmla="*/ 731520 h 1087901"/>
              <a:gd name="connsiteX16" fmla="*/ 2766647 w 6100690"/>
              <a:gd name="connsiteY16" fmla="*/ 731520 h 1087901"/>
              <a:gd name="connsiteX17" fmla="*/ 2766647 w 6100690"/>
              <a:gd name="connsiteY17" fmla="*/ 731520 h 1087901"/>
              <a:gd name="connsiteX18" fmla="*/ 2766647 w 6100690"/>
              <a:gd name="connsiteY18" fmla="*/ 689317 h 1087901"/>
              <a:gd name="connsiteX19" fmla="*/ 2368062 w 6100690"/>
              <a:gd name="connsiteY19" fmla="*/ 689317 h 1087901"/>
              <a:gd name="connsiteX20" fmla="*/ 2368062 w 6100690"/>
              <a:gd name="connsiteY20" fmla="*/ 651803 h 1087901"/>
              <a:gd name="connsiteX21" fmla="*/ 2368062 w 6100690"/>
              <a:gd name="connsiteY21" fmla="*/ 651803 h 1087901"/>
              <a:gd name="connsiteX22" fmla="*/ 2325859 w 6100690"/>
              <a:gd name="connsiteY22" fmla="*/ 651803 h 1087901"/>
              <a:gd name="connsiteX23" fmla="*/ 2325859 w 6100690"/>
              <a:gd name="connsiteY23" fmla="*/ 651803 h 1087901"/>
              <a:gd name="connsiteX24" fmla="*/ 2325859 w 6100690"/>
              <a:gd name="connsiteY24" fmla="*/ 623668 h 1087901"/>
              <a:gd name="connsiteX25" fmla="*/ 2180493 w 6100690"/>
              <a:gd name="connsiteY25" fmla="*/ 623668 h 1087901"/>
              <a:gd name="connsiteX26" fmla="*/ 2180493 w 6100690"/>
              <a:gd name="connsiteY26" fmla="*/ 623668 h 1087901"/>
              <a:gd name="connsiteX27" fmla="*/ 2180493 w 6100690"/>
              <a:gd name="connsiteY27" fmla="*/ 581465 h 1087901"/>
              <a:gd name="connsiteX28" fmla="*/ 1880382 w 6100690"/>
              <a:gd name="connsiteY28" fmla="*/ 581465 h 1087901"/>
              <a:gd name="connsiteX29" fmla="*/ 1880382 w 6100690"/>
              <a:gd name="connsiteY29" fmla="*/ 548640 h 1087901"/>
              <a:gd name="connsiteX30" fmla="*/ 1758462 w 6100690"/>
              <a:gd name="connsiteY30" fmla="*/ 548640 h 1087901"/>
              <a:gd name="connsiteX31" fmla="*/ 1758462 w 6100690"/>
              <a:gd name="connsiteY31" fmla="*/ 515815 h 1087901"/>
              <a:gd name="connsiteX32" fmla="*/ 1636542 w 6100690"/>
              <a:gd name="connsiteY32" fmla="*/ 515815 h 1087901"/>
              <a:gd name="connsiteX33" fmla="*/ 1636542 w 6100690"/>
              <a:gd name="connsiteY33" fmla="*/ 515815 h 1087901"/>
              <a:gd name="connsiteX34" fmla="*/ 1636542 w 6100690"/>
              <a:gd name="connsiteY34" fmla="*/ 478301 h 1087901"/>
              <a:gd name="connsiteX35" fmla="*/ 1547447 w 6100690"/>
              <a:gd name="connsiteY35" fmla="*/ 478301 h 1087901"/>
              <a:gd name="connsiteX36" fmla="*/ 1547447 w 6100690"/>
              <a:gd name="connsiteY36" fmla="*/ 440788 h 1087901"/>
              <a:gd name="connsiteX37" fmla="*/ 1364567 w 6100690"/>
              <a:gd name="connsiteY37" fmla="*/ 440788 h 1087901"/>
              <a:gd name="connsiteX38" fmla="*/ 1364567 w 6100690"/>
              <a:gd name="connsiteY38" fmla="*/ 440788 h 1087901"/>
              <a:gd name="connsiteX39" fmla="*/ 1364567 w 6100690"/>
              <a:gd name="connsiteY39" fmla="*/ 403274 h 1087901"/>
              <a:gd name="connsiteX40" fmla="*/ 1322364 w 6100690"/>
              <a:gd name="connsiteY40" fmla="*/ 403274 h 1087901"/>
              <a:gd name="connsiteX41" fmla="*/ 1322364 w 6100690"/>
              <a:gd name="connsiteY41" fmla="*/ 403274 h 1087901"/>
              <a:gd name="connsiteX42" fmla="*/ 1322364 w 6100690"/>
              <a:gd name="connsiteY42" fmla="*/ 365760 h 1087901"/>
              <a:gd name="connsiteX43" fmla="*/ 1280160 w 6100690"/>
              <a:gd name="connsiteY43" fmla="*/ 365760 h 1087901"/>
              <a:gd name="connsiteX44" fmla="*/ 1280160 w 6100690"/>
              <a:gd name="connsiteY44" fmla="*/ 309489 h 1087901"/>
              <a:gd name="connsiteX45" fmla="*/ 989428 w 6100690"/>
              <a:gd name="connsiteY45" fmla="*/ 309489 h 1087901"/>
              <a:gd name="connsiteX46" fmla="*/ 989428 w 6100690"/>
              <a:gd name="connsiteY46" fmla="*/ 271975 h 1087901"/>
              <a:gd name="connsiteX47" fmla="*/ 905022 w 6100690"/>
              <a:gd name="connsiteY47" fmla="*/ 271975 h 1087901"/>
              <a:gd name="connsiteX48" fmla="*/ 905022 w 6100690"/>
              <a:gd name="connsiteY48" fmla="*/ 239151 h 1087901"/>
              <a:gd name="connsiteX49" fmla="*/ 886265 w 6100690"/>
              <a:gd name="connsiteY49" fmla="*/ 239151 h 1087901"/>
              <a:gd name="connsiteX50" fmla="*/ 886265 w 6100690"/>
              <a:gd name="connsiteY50" fmla="*/ 239151 h 1087901"/>
              <a:gd name="connsiteX51" fmla="*/ 886265 w 6100690"/>
              <a:gd name="connsiteY51" fmla="*/ 206326 h 1087901"/>
              <a:gd name="connsiteX52" fmla="*/ 886265 w 6100690"/>
              <a:gd name="connsiteY52" fmla="*/ 206326 h 1087901"/>
              <a:gd name="connsiteX53" fmla="*/ 886265 w 6100690"/>
              <a:gd name="connsiteY53" fmla="*/ 178191 h 1087901"/>
              <a:gd name="connsiteX54" fmla="*/ 581465 w 6100690"/>
              <a:gd name="connsiteY54" fmla="*/ 178191 h 1087901"/>
              <a:gd name="connsiteX55" fmla="*/ 581465 w 6100690"/>
              <a:gd name="connsiteY55" fmla="*/ 135988 h 1087901"/>
              <a:gd name="connsiteX56" fmla="*/ 332936 w 6100690"/>
              <a:gd name="connsiteY56" fmla="*/ 135988 h 1087901"/>
              <a:gd name="connsiteX57" fmla="*/ 332936 w 6100690"/>
              <a:gd name="connsiteY57" fmla="*/ 107852 h 1087901"/>
              <a:gd name="connsiteX58" fmla="*/ 309490 w 6100690"/>
              <a:gd name="connsiteY58" fmla="*/ 109367 h 1087901"/>
              <a:gd name="connsiteX59" fmla="*/ 309490 w 6100690"/>
              <a:gd name="connsiteY59" fmla="*/ 60960 h 1087901"/>
              <a:gd name="connsiteX60" fmla="*/ 211016 w 6100690"/>
              <a:gd name="connsiteY60" fmla="*/ 60960 h 1087901"/>
              <a:gd name="connsiteX61" fmla="*/ 211016 w 6100690"/>
              <a:gd name="connsiteY61" fmla="*/ 37514 h 1087901"/>
              <a:gd name="connsiteX62" fmla="*/ 112542 w 6100690"/>
              <a:gd name="connsiteY62" fmla="*/ 37514 h 1087901"/>
              <a:gd name="connsiteX63" fmla="*/ 112542 w 6100690"/>
              <a:gd name="connsiteY63" fmla="*/ 37514 h 1087901"/>
              <a:gd name="connsiteX64" fmla="*/ 112542 w 6100690"/>
              <a:gd name="connsiteY64" fmla="*/ 0 h 1087901"/>
              <a:gd name="connsiteX65" fmla="*/ 0 w 6100690"/>
              <a:gd name="connsiteY65" fmla="*/ 0 h 1087901"/>
              <a:gd name="connsiteX66" fmla="*/ 0 w 6100690"/>
              <a:gd name="connsiteY66" fmla="*/ 0 h 1087901"/>
              <a:gd name="connsiteX67" fmla="*/ 0 w 6100690"/>
              <a:gd name="connsiteY67" fmla="*/ 0 h 108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100690" h="1087901">
                <a:moveTo>
                  <a:pt x="6100690" y="1087901"/>
                </a:moveTo>
                <a:lnTo>
                  <a:pt x="4159348" y="1087901"/>
                </a:lnTo>
                <a:lnTo>
                  <a:pt x="4159348" y="1012874"/>
                </a:lnTo>
                <a:lnTo>
                  <a:pt x="3568505" y="1012874"/>
                </a:lnTo>
                <a:lnTo>
                  <a:pt x="3568505" y="961292"/>
                </a:lnTo>
                <a:lnTo>
                  <a:pt x="3526302" y="961292"/>
                </a:lnTo>
                <a:lnTo>
                  <a:pt x="3526302" y="909711"/>
                </a:lnTo>
                <a:lnTo>
                  <a:pt x="3390314" y="909711"/>
                </a:lnTo>
                <a:lnTo>
                  <a:pt x="3390314" y="862818"/>
                </a:lnTo>
                <a:lnTo>
                  <a:pt x="2926080" y="862818"/>
                </a:lnTo>
                <a:lnTo>
                  <a:pt x="2926080" y="815926"/>
                </a:lnTo>
                <a:lnTo>
                  <a:pt x="2846364" y="815926"/>
                </a:lnTo>
                <a:lnTo>
                  <a:pt x="2846364" y="815926"/>
                </a:lnTo>
                <a:lnTo>
                  <a:pt x="2846364" y="773723"/>
                </a:lnTo>
                <a:lnTo>
                  <a:pt x="2832296" y="773723"/>
                </a:lnTo>
                <a:lnTo>
                  <a:pt x="2832296" y="731520"/>
                </a:lnTo>
                <a:lnTo>
                  <a:pt x="2766647" y="731520"/>
                </a:lnTo>
                <a:lnTo>
                  <a:pt x="2766647" y="731520"/>
                </a:lnTo>
                <a:lnTo>
                  <a:pt x="2766647" y="689317"/>
                </a:lnTo>
                <a:lnTo>
                  <a:pt x="2368062" y="689317"/>
                </a:lnTo>
                <a:lnTo>
                  <a:pt x="2368062" y="651803"/>
                </a:lnTo>
                <a:lnTo>
                  <a:pt x="2368062" y="651803"/>
                </a:lnTo>
                <a:lnTo>
                  <a:pt x="2325859" y="651803"/>
                </a:lnTo>
                <a:lnTo>
                  <a:pt x="2325859" y="651803"/>
                </a:lnTo>
                <a:lnTo>
                  <a:pt x="2325859" y="623668"/>
                </a:lnTo>
                <a:lnTo>
                  <a:pt x="2180493" y="623668"/>
                </a:lnTo>
                <a:lnTo>
                  <a:pt x="2180493" y="623668"/>
                </a:lnTo>
                <a:lnTo>
                  <a:pt x="2180493" y="581465"/>
                </a:lnTo>
                <a:lnTo>
                  <a:pt x="1880382" y="581465"/>
                </a:lnTo>
                <a:lnTo>
                  <a:pt x="1880382" y="548640"/>
                </a:lnTo>
                <a:lnTo>
                  <a:pt x="1758462" y="548640"/>
                </a:lnTo>
                <a:lnTo>
                  <a:pt x="1758462" y="515815"/>
                </a:lnTo>
                <a:lnTo>
                  <a:pt x="1636542" y="515815"/>
                </a:lnTo>
                <a:lnTo>
                  <a:pt x="1636542" y="515815"/>
                </a:lnTo>
                <a:lnTo>
                  <a:pt x="1636542" y="478301"/>
                </a:lnTo>
                <a:lnTo>
                  <a:pt x="1547447" y="478301"/>
                </a:lnTo>
                <a:lnTo>
                  <a:pt x="1547447" y="440788"/>
                </a:lnTo>
                <a:lnTo>
                  <a:pt x="1364567" y="440788"/>
                </a:lnTo>
                <a:lnTo>
                  <a:pt x="1364567" y="440788"/>
                </a:lnTo>
                <a:lnTo>
                  <a:pt x="1364567" y="403274"/>
                </a:lnTo>
                <a:lnTo>
                  <a:pt x="1322364" y="403274"/>
                </a:lnTo>
                <a:lnTo>
                  <a:pt x="1322364" y="403274"/>
                </a:lnTo>
                <a:lnTo>
                  <a:pt x="1322364" y="365760"/>
                </a:lnTo>
                <a:lnTo>
                  <a:pt x="1280160" y="365760"/>
                </a:lnTo>
                <a:lnTo>
                  <a:pt x="1280160" y="309489"/>
                </a:lnTo>
                <a:lnTo>
                  <a:pt x="989428" y="309489"/>
                </a:lnTo>
                <a:lnTo>
                  <a:pt x="989428" y="271975"/>
                </a:lnTo>
                <a:lnTo>
                  <a:pt x="905022" y="271975"/>
                </a:lnTo>
                <a:lnTo>
                  <a:pt x="905022" y="239151"/>
                </a:lnTo>
                <a:lnTo>
                  <a:pt x="886265" y="239151"/>
                </a:lnTo>
                <a:lnTo>
                  <a:pt x="886265" y="239151"/>
                </a:lnTo>
                <a:lnTo>
                  <a:pt x="886265" y="206326"/>
                </a:lnTo>
                <a:lnTo>
                  <a:pt x="886265" y="206326"/>
                </a:lnTo>
                <a:lnTo>
                  <a:pt x="886265" y="178191"/>
                </a:lnTo>
                <a:lnTo>
                  <a:pt x="581465" y="178191"/>
                </a:lnTo>
                <a:lnTo>
                  <a:pt x="581465" y="135988"/>
                </a:lnTo>
                <a:lnTo>
                  <a:pt x="332936" y="135988"/>
                </a:lnTo>
                <a:lnTo>
                  <a:pt x="332936" y="107852"/>
                </a:lnTo>
                <a:lnTo>
                  <a:pt x="309490" y="109367"/>
                </a:lnTo>
                <a:lnTo>
                  <a:pt x="309490" y="60960"/>
                </a:lnTo>
                <a:lnTo>
                  <a:pt x="211016" y="60960"/>
                </a:lnTo>
                <a:lnTo>
                  <a:pt x="211016" y="37514"/>
                </a:lnTo>
                <a:lnTo>
                  <a:pt x="112542" y="37514"/>
                </a:lnTo>
                <a:lnTo>
                  <a:pt x="112542" y="37514"/>
                </a:lnTo>
                <a:lnTo>
                  <a:pt x="112542" y="0"/>
                </a:lnTo>
                <a:lnTo>
                  <a:pt x="0" y="0"/>
                </a:lnTo>
                <a:lnTo>
                  <a:pt x="0" y="0"/>
                </a:lnTo>
                <a:lnTo>
                  <a:pt x="0" y="0"/>
                </a:lnTo>
              </a:path>
            </a:pathLst>
          </a:custGeom>
          <a:noFill/>
          <a:ln w="28575">
            <a:solidFill>
              <a:schemeClr val="accent3"/>
            </a:solidFill>
            <a:miter lim="800000"/>
            <a:headEnd/>
            <a:tailEnd/>
          </a:ln>
        </p:spPr>
        <p:txBody>
          <a:bodyPr rtlCol="0" anchor="ctr"/>
          <a:lstStyle/>
          <a:p>
            <a:pPr algn="ctr"/>
            <a:endParaRPr lang="en-US" dirty="0"/>
          </a:p>
        </p:txBody>
      </p:sp>
      <p:sp>
        <p:nvSpPr>
          <p:cNvPr id="99" name="Freeform 98">
            <a:extLst>
              <a:ext uri="{FF2B5EF4-FFF2-40B4-BE49-F238E27FC236}">
                <a16:creationId xmlns:a16="http://schemas.microsoft.com/office/drawing/2014/main" id="{C8428447-501B-741D-E073-D76CA3A88DBF}"/>
              </a:ext>
            </a:extLst>
          </p:cNvPr>
          <p:cNvSpPr/>
          <p:nvPr/>
        </p:nvSpPr>
        <p:spPr bwMode="auto">
          <a:xfrm>
            <a:off x="1444282" y="4099560"/>
            <a:ext cx="51432" cy="45719"/>
          </a:xfrm>
          <a:custGeom>
            <a:avLst/>
            <a:gdLst>
              <a:gd name="connsiteX0" fmla="*/ 0 w 51582"/>
              <a:gd name="connsiteY0" fmla="*/ 0 h 60960"/>
              <a:gd name="connsiteX1" fmla="*/ 0 w 51582"/>
              <a:gd name="connsiteY1" fmla="*/ 60960 h 60960"/>
              <a:gd name="connsiteX2" fmla="*/ 51582 w 51582"/>
              <a:gd name="connsiteY2" fmla="*/ 60960 h 60960"/>
            </a:gdLst>
            <a:ahLst/>
            <a:cxnLst>
              <a:cxn ang="0">
                <a:pos x="connsiteX0" y="connsiteY0"/>
              </a:cxn>
              <a:cxn ang="0">
                <a:pos x="connsiteX1" y="connsiteY1"/>
              </a:cxn>
              <a:cxn ang="0">
                <a:pos x="connsiteX2" y="connsiteY2"/>
              </a:cxn>
            </a:cxnLst>
            <a:rect l="l" t="t" r="r" b="b"/>
            <a:pathLst>
              <a:path w="51582" h="60960">
                <a:moveTo>
                  <a:pt x="0" y="0"/>
                </a:moveTo>
                <a:lnTo>
                  <a:pt x="0" y="60960"/>
                </a:lnTo>
                <a:lnTo>
                  <a:pt x="51582" y="60960"/>
                </a:lnTo>
              </a:path>
            </a:pathLst>
          </a:custGeom>
          <a:noFill/>
          <a:ln w="28575">
            <a:solidFill>
              <a:schemeClr val="accent3"/>
            </a:solidFill>
            <a:miter lim="800000"/>
            <a:headEnd/>
            <a:tailEnd/>
          </a:ln>
        </p:spPr>
        <p:txBody>
          <a:bodyPr rtlCol="0" anchor="ctr"/>
          <a:lstStyle/>
          <a:p>
            <a:pPr algn="ctr"/>
            <a:endParaRPr lang="en-US" dirty="0"/>
          </a:p>
        </p:txBody>
      </p:sp>
      <p:sp>
        <p:nvSpPr>
          <p:cNvPr id="96" name="Freeform 95">
            <a:extLst>
              <a:ext uri="{FF2B5EF4-FFF2-40B4-BE49-F238E27FC236}">
                <a16:creationId xmlns:a16="http://schemas.microsoft.com/office/drawing/2014/main" id="{FE2C5221-CE4C-F1F6-A261-190212539E78}"/>
              </a:ext>
            </a:extLst>
          </p:cNvPr>
          <p:cNvSpPr/>
          <p:nvPr/>
        </p:nvSpPr>
        <p:spPr bwMode="auto">
          <a:xfrm>
            <a:off x="1064455" y="4093698"/>
            <a:ext cx="6433625" cy="858130"/>
          </a:xfrm>
          <a:custGeom>
            <a:avLst/>
            <a:gdLst>
              <a:gd name="connsiteX0" fmla="*/ 0 w 6433625"/>
              <a:gd name="connsiteY0" fmla="*/ 0 h 858130"/>
              <a:gd name="connsiteX1" fmla="*/ 543951 w 6433625"/>
              <a:gd name="connsiteY1" fmla="*/ 0 h 858130"/>
              <a:gd name="connsiteX2" fmla="*/ 543951 w 6433625"/>
              <a:gd name="connsiteY2" fmla="*/ 37514 h 858130"/>
              <a:gd name="connsiteX3" fmla="*/ 661182 w 6433625"/>
              <a:gd name="connsiteY3" fmla="*/ 37514 h 858130"/>
              <a:gd name="connsiteX4" fmla="*/ 661182 w 6433625"/>
              <a:gd name="connsiteY4" fmla="*/ 75028 h 858130"/>
              <a:gd name="connsiteX5" fmla="*/ 792480 w 6433625"/>
              <a:gd name="connsiteY5" fmla="*/ 75028 h 858130"/>
              <a:gd name="connsiteX6" fmla="*/ 792480 w 6433625"/>
              <a:gd name="connsiteY6" fmla="*/ 75028 h 858130"/>
              <a:gd name="connsiteX7" fmla="*/ 792480 w 6433625"/>
              <a:gd name="connsiteY7" fmla="*/ 112542 h 858130"/>
              <a:gd name="connsiteX8" fmla="*/ 989428 w 6433625"/>
              <a:gd name="connsiteY8" fmla="*/ 112542 h 858130"/>
              <a:gd name="connsiteX9" fmla="*/ 989428 w 6433625"/>
              <a:gd name="connsiteY9" fmla="*/ 140677 h 858130"/>
              <a:gd name="connsiteX10" fmla="*/ 1008185 w 6433625"/>
              <a:gd name="connsiteY10" fmla="*/ 140677 h 858130"/>
              <a:gd name="connsiteX11" fmla="*/ 1008185 w 6433625"/>
              <a:gd name="connsiteY11" fmla="*/ 140677 h 858130"/>
              <a:gd name="connsiteX12" fmla="*/ 1008185 w 6433625"/>
              <a:gd name="connsiteY12" fmla="*/ 182880 h 858130"/>
              <a:gd name="connsiteX13" fmla="*/ 1078523 w 6433625"/>
              <a:gd name="connsiteY13" fmla="*/ 182880 h 858130"/>
              <a:gd name="connsiteX14" fmla="*/ 1078523 w 6433625"/>
              <a:gd name="connsiteY14" fmla="*/ 211016 h 858130"/>
              <a:gd name="connsiteX15" fmla="*/ 1495865 w 6433625"/>
              <a:gd name="connsiteY15" fmla="*/ 211016 h 858130"/>
              <a:gd name="connsiteX16" fmla="*/ 1495865 w 6433625"/>
              <a:gd name="connsiteY16" fmla="*/ 248530 h 858130"/>
              <a:gd name="connsiteX17" fmla="*/ 1575582 w 6433625"/>
              <a:gd name="connsiteY17" fmla="*/ 248530 h 858130"/>
              <a:gd name="connsiteX18" fmla="*/ 1575582 w 6433625"/>
              <a:gd name="connsiteY18" fmla="*/ 248530 h 858130"/>
              <a:gd name="connsiteX19" fmla="*/ 1575582 w 6433625"/>
              <a:gd name="connsiteY19" fmla="*/ 286044 h 858130"/>
              <a:gd name="connsiteX20" fmla="*/ 1659988 w 6433625"/>
              <a:gd name="connsiteY20" fmla="*/ 286044 h 858130"/>
              <a:gd name="connsiteX21" fmla="*/ 1659988 w 6433625"/>
              <a:gd name="connsiteY21" fmla="*/ 314179 h 858130"/>
              <a:gd name="connsiteX22" fmla="*/ 1725637 w 6433625"/>
              <a:gd name="connsiteY22" fmla="*/ 314179 h 858130"/>
              <a:gd name="connsiteX23" fmla="*/ 1725637 w 6433625"/>
              <a:gd name="connsiteY23" fmla="*/ 347004 h 858130"/>
              <a:gd name="connsiteX24" fmla="*/ 1805354 w 6433625"/>
              <a:gd name="connsiteY24" fmla="*/ 347004 h 858130"/>
              <a:gd name="connsiteX25" fmla="*/ 1805354 w 6433625"/>
              <a:gd name="connsiteY25" fmla="*/ 379828 h 858130"/>
              <a:gd name="connsiteX26" fmla="*/ 2006991 w 6433625"/>
              <a:gd name="connsiteY26" fmla="*/ 379828 h 858130"/>
              <a:gd name="connsiteX27" fmla="*/ 2006991 w 6433625"/>
              <a:gd name="connsiteY27" fmla="*/ 417342 h 858130"/>
              <a:gd name="connsiteX28" fmla="*/ 2044505 w 6433625"/>
              <a:gd name="connsiteY28" fmla="*/ 417342 h 858130"/>
              <a:gd name="connsiteX29" fmla="*/ 2044505 w 6433625"/>
              <a:gd name="connsiteY29" fmla="*/ 417342 h 858130"/>
              <a:gd name="connsiteX30" fmla="*/ 2044505 w 6433625"/>
              <a:gd name="connsiteY30" fmla="*/ 417342 h 858130"/>
              <a:gd name="connsiteX31" fmla="*/ 2044505 w 6433625"/>
              <a:gd name="connsiteY31" fmla="*/ 454856 h 858130"/>
              <a:gd name="connsiteX32" fmla="*/ 2278967 w 6433625"/>
              <a:gd name="connsiteY32" fmla="*/ 454856 h 858130"/>
              <a:gd name="connsiteX33" fmla="*/ 2278967 w 6433625"/>
              <a:gd name="connsiteY33" fmla="*/ 482991 h 858130"/>
              <a:gd name="connsiteX34" fmla="*/ 2550942 w 6433625"/>
              <a:gd name="connsiteY34" fmla="*/ 482991 h 858130"/>
              <a:gd name="connsiteX35" fmla="*/ 2550942 w 6433625"/>
              <a:gd name="connsiteY35" fmla="*/ 511127 h 858130"/>
              <a:gd name="connsiteX36" fmla="*/ 2579077 w 6433625"/>
              <a:gd name="connsiteY36" fmla="*/ 511127 h 858130"/>
              <a:gd name="connsiteX37" fmla="*/ 2579077 w 6433625"/>
              <a:gd name="connsiteY37" fmla="*/ 553330 h 858130"/>
              <a:gd name="connsiteX38" fmla="*/ 2654105 w 6433625"/>
              <a:gd name="connsiteY38" fmla="*/ 553330 h 858130"/>
              <a:gd name="connsiteX39" fmla="*/ 2654105 w 6433625"/>
              <a:gd name="connsiteY39" fmla="*/ 581465 h 858130"/>
              <a:gd name="connsiteX40" fmla="*/ 2790093 w 6433625"/>
              <a:gd name="connsiteY40" fmla="*/ 581465 h 858130"/>
              <a:gd name="connsiteX41" fmla="*/ 2790093 w 6433625"/>
              <a:gd name="connsiteY41" fmla="*/ 628357 h 858130"/>
              <a:gd name="connsiteX42" fmla="*/ 2808850 w 6433625"/>
              <a:gd name="connsiteY42" fmla="*/ 628357 h 858130"/>
              <a:gd name="connsiteX43" fmla="*/ 2808850 w 6433625"/>
              <a:gd name="connsiteY43" fmla="*/ 628357 h 858130"/>
              <a:gd name="connsiteX44" fmla="*/ 2808850 w 6433625"/>
              <a:gd name="connsiteY44" fmla="*/ 661182 h 858130"/>
              <a:gd name="connsiteX45" fmla="*/ 2808850 w 6433625"/>
              <a:gd name="connsiteY45" fmla="*/ 661182 h 858130"/>
              <a:gd name="connsiteX46" fmla="*/ 2851053 w 6433625"/>
              <a:gd name="connsiteY46" fmla="*/ 661182 h 858130"/>
              <a:gd name="connsiteX47" fmla="*/ 2851053 w 6433625"/>
              <a:gd name="connsiteY47" fmla="*/ 661182 h 858130"/>
              <a:gd name="connsiteX48" fmla="*/ 2851053 w 6433625"/>
              <a:gd name="connsiteY48" fmla="*/ 698696 h 858130"/>
              <a:gd name="connsiteX49" fmla="*/ 3526302 w 6433625"/>
              <a:gd name="connsiteY49" fmla="*/ 698696 h 858130"/>
              <a:gd name="connsiteX50" fmla="*/ 3526302 w 6433625"/>
              <a:gd name="connsiteY50" fmla="*/ 764345 h 858130"/>
              <a:gd name="connsiteX51" fmla="*/ 3563816 w 6433625"/>
              <a:gd name="connsiteY51" fmla="*/ 764345 h 858130"/>
              <a:gd name="connsiteX52" fmla="*/ 3563816 w 6433625"/>
              <a:gd name="connsiteY52" fmla="*/ 811237 h 858130"/>
              <a:gd name="connsiteX53" fmla="*/ 3807656 w 6433625"/>
              <a:gd name="connsiteY53" fmla="*/ 811237 h 858130"/>
              <a:gd name="connsiteX54" fmla="*/ 3807656 w 6433625"/>
              <a:gd name="connsiteY54" fmla="*/ 858130 h 858130"/>
              <a:gd name="connsiteX55" fmla="*/ 6433625 w 6433625"/>
              <a:gd name="connsiteY55" fmla="*/ 858130 h 85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433625" h="858130">
                <a:moveTo>
                  <a:pt x="0" y="0"/>
                </a:moveTo>
                <a:lnTo>
                  <a:pt x="543951" y="0"/>
                </a:lnTo>
                <a:lnTo>
                  <a:pt x="543951" y="37514"/>
                </a:lnTo>
                <a:lnTo>
                  <a:pt x="661182" y="37514"/>
                </a:lnTo>
                <a:lnTo>
                  <a:pt x="661182" y="75028"/>
                </a:lnTo>
                <a:lnTo>
                  <a:pt x="792480" y="75028"/>
                </a:lnTo>
                <a:lnTo>
                  <a:pt x="792480" y="75028"/>
                </a:lnTo>
                <a:lnTo>
                  <a:pt x="792480" y="112542"/>
                </a:lnTo>
                <a:lnTo>
                  <a:pt x="989428" y="112542"/>
                </a:lnTo>
                <a:lnTo>
                  <a:pt x="989428" y="140677"/>
                </a:lnTo>
                <a:lnTo>
                  <a:pt x="1008185" y="140677"/>
                </a:lnTo>
                <a:lnTo>
                  <a:pt x="1008185" y="140677"/>
                </a:lnTo>
                <a:lnTo>
                  <a:pt x="1008185" y="182880"/>
                </a:lnTo>
                <a:lnTo>
                  <a:pt x="1078523" y="182880"/>
                </a:lnTo>
                <a:lnTo>
                  <a:pt x="1078523" y="211016"/>
                </a:lnTo>
                <a:lnTo>
                  <a:pt x="1495865" y="211016"/>
                </a:lnTo>
                <a:lnTo>
                  <a:pt x="1495865" y="248530"/>
                </a:lnTo>
                <a:lnTo>
                  <a:pt x="1575582" y="248530"/>
                </a:lnTo>
                <a:lnTo>
                  <a:pt x="1575582" y="248530"/>
                </a:lnTo>
                <a:lnTo>
                  <a:pt x="1575582" y="286044"/>
                </a:lnTo>
                <a:lnTo>
                  <a:pt x="1659988" y="286044"/>
                </a:lnTo>
                <a:lnTo>
                  <a:pt x="1659988" y="314179"/>
                </a:lnTo>
                <a:lnTo>
                  <a:pt x="1725637" y="314179"/>
                </a:lnTo>
                <a:lnTo>
                  <a:pt x="1725637" y="347004"/>
                </a:lnTo>
                <a:lnTo>
                  <a:pt x="1805354" y="347004"/>
                </a:lnTo>
                <a:lnTo>
                  <a:pt x="1805354" y="379828"/>
                </a:lnTo>
                <a:lnTo>
                  <a:pt x="2006991" y="379828"/>
                </a:lnTo>
                <a:lnTo>
                  <a:pt x="2006991" y="417342"/>
                </a:lnTo>
                <a:lnTo>
                  <a:pt x="2044505" y="417342"/>
                </a:lnTo>
                <a:lnTo>
                  <a:pt x="2044505" y="417342"/>
                </a:lnTo>
                <a:lnTo>
                  <a:pt x="2044505" y="417342"/>
                </a:lnTo>
                <a:lnTo>
                  <a:pt x="2044505" y="454856"/>
                </a:lnTo>
                <a:lnTo>
                  <a:pt x="2278967" y="454856"/>
                </a:lnTo>
                <a:lnTo>
                  <a:pt x="2278967" y="482991"/>
                </a:lnTo>
                <a:lnTo>
                  <a:pt x="2550942" y="482991"/>
                </a:lnTo>
                <a:lnTo>
                  <a:pt x="2550942" y="511127"/>
                </a:lnTo>
                <a:lnTo>
                  <a:pt x="2579077" y="511127"/>
                </a:lnTo>
                <a:lnTo>
                  <a:pt x="2579077" y="553330"/>
                </a:lnTo>
                <a:lnTo>
                  <a:pt x="2654105" y="553330"/>
                </a:lnTo>
                <a:lnTo>
                  <a:pt x="2654105" y="581465"/>
                </a:lnTo>
                <a:lnTo>
                  <a:pt x="2790093" y="581465"/>
                </a:lnTo>
                <a:lnTo>
                  <a:pt x="2790093" y="628357"/>
                </a:lnTo>
                <a:lnTo>
                  <a:pt x="2808850" y="628357"/>
                </a:lnTo>
                <a:lnTo>
                  <a:pt x="2808850" y="628357"/>
                </a:lnTo>
                <a:lnTo>
                  <a:pt x="2808850" y="661182"/>
                </a:lnTo>
                <a:lnTo>
                  <a:pt x="2808850" y="661182"/>
                </a:lnTo>
                <a:lnTo>
                  <a:pt x="2851053" y="661182"/>
                </a:lnTo>
                <a:lnTo>
                  <a:pt x="2851053" y="661182"/>
                </a:lnTo>
                <a:lnTo>
                  <a:pt x="2851053" y="698696"/>
                </a:lnTo>
                <a:lnTo>
                  <a:pt x="3526302" y="698696"/>
                </a:lnTo>
                <a:lnTo>
                  <a:pt x="3526302" y="764345"/>
                </a:lnTo>
                <a:lnTo>
                  <a:pt x="3563816" y="764345"/>
                </a:lnTo>
                <a:lnTo>
                  <a:pt x="3563816" y="811237"/>
                </a:lnTo>
                <a:lnTo>
                  <a:pt x="3807656" y="811237"/>
                </a:lnTo>
                <a:lnTo>
                  <a:pt x="3807656" y="858130"/>
                </a:lnTo>
                <a:lnTo>
                  <a:pt x="6433625" y="858130"/>
                </a:lnTo>
              </a:path>
            </a:pathLst>
          </a:custGeom>
          <a:noFill/>
          <a:ln w="28575">
            <a:solidFill>
              <a:schemeClr val="accent1"/>
            </a:solidFill>
            <a:miter lim="800000"/>
            <a:headEnd/>
            <a:tailEnd/>
          </a:ln>
        </p:spPr>
        <p:txBody>
          <a:bodyPr rtlCol="0" anchor="ctr"/>
          <a:lstStyle/>
          <a:p>
            <a:pPr algn="ctr"/>
            <a:endParaRPr lang="en-US" dirty="0"/>
          </a:p>
        </p:txBody>
      </p:sp>
      <p:sp>
        <p:nvSpPr>
          <p:cNvPr id="100" name="Freeform 99">
            <a:extLst>
              <a:ext uri="{FF2B5EF4-FFF2-40B4-BE49-F238E27FC236}">
                <a16:creationId xmlns:a16="http://schemas.microsoft.com/office/drawing/2014/main" id="{9CE0140E-B486-EBD3-4205-95690197EAC8}"/>
              </a:ext>
            </a:extLst>
          </p:cNvPr>
          <p:cNvSpPr/>
          <p:nvPr/>
        </p:nvSpPr>
        <p:spPr bwMode="auto">
          <a:xfrm>
            <a:off x="1050925" y="1654175"/>
            <a:ext cx="3568700" cy="1320800"/>
          </a:xfrm>
          <a:custGeom>
            <a:avLst/>
            <a:gdLst>
              <a:gd name="connsiteX0" fmla="*/ 0 w 3568700"/>
              <a:gd name="connsiteY0" fmla="*/ 0 h 1320800"/>
              <a:gd name="connsiteX1" fmla="*/ 514350 w 3568700"/>
              <a:gd name="connsiteY1" fmla="*/ 0 h 1320800"/>
              <a:gd name="connsiteX2" fmla="*/ 514350 w 3568700"/>
              <a:gd name="connsiteY2" fmla="*/ 47625 h 1320800"/>
              <a:gd name="connsiteX3" fmla="*/ 523875 w 3568700"/>
              <a:gd name="connsiteY3" fmla="*/ 47625 h 1320800"/>
              <a:gd name="connsiteX4" fmla="*/ 523875 w 3568700"/>
              <a:gd name="connsiteY4" fmla="*/ 82550 h 1320800"/>
              <a:gd name="connsiteX5" fmla="*/ 539750 w 3568700"/>
              <a:gd name="connsiteY5" fmla="*/ 82550 h 1320800"/>
              <a:gd name="connsiteX6" fmla="*/ 539750 w 3568700"/>
              <a:gd name="connsiteY6" fmla="*/ 120650 h 1320800"/>
              <a:gd name="connsiteX7" fmla="*/ 539750 w 3568700"/>
              <a:gd name="connsiteY7" fmla="*/ 120650 h 1320800"/>
              <a:gd name="connsiteX8" fmla="*/ 561975 w 3568700"/>
              <a:gd name="connsiteY8" fmla="*/ 120650 h 1320800"/>
              <a:gd name="connsiteX9" fmla="*/ 561975 w 3568700"/>
              <a:gd name="connsiteY9" fmla="*/ 158750 h 1320800"/>
              <a:gd name="connsiteX10" fmla="*/ 584200 w 3568700"/>
              <a:gd name="connsiteY10" fmla="*/ 158750 h 1320800"/>
              <a:gd name="connsiteX11" fmla="*/ 584200 w 3568700"/>
              <a:gd name="connsiteY11" fmla="*/ 187325 h 1320800"/>
              <a:gd name="connsiteX12" fmla="*/ 584200 w 3568700"/>
              <a:gd name="connsiteY12" fmla="*/ 187325 h 1320800"/>
              <a:gd name="connsiteX13" fmla="*/ 590550 w 3568700"/>
              <a:gd name="connsiteY13" fmla="*/ 193675 h 1320800"/>
              <a:gd name="connsiteX14" fmla="*/ 609600 w 3568700"/>
              <a:gd name="connsiteY14" fmla="*/ 193675 h 1320800"/>
              <a:gd name="connsiteX15" fmla="*/ 609600 w 3568700"/>
              <a:gd name="connsiteY15" fmla="*/ 295275 h 1320800"/>
              <a:gd name="connsiteX16" fmla="*/ 622300 w 3568700"/>
              <a:gd name="connsiteY16" fmla="*/ 295275 h 1320800"/>
              <a:gd name="connsiteX17" fmla="*/ 622300 w 3568700"/>
              <a:gd name="connsiteY17" fmla="*/ 358775 h 1320800"/>
              <a:gd name="connsiteX18" fmla="*/ 635000 w 3568700"/>
              <a:gd name="connsiteY18" fmla="*/ 358775 h 1320800"/>
              <a:gd name="connsiteX19" fmla="*/ 635000 w 3568700"/>
              <a:gd name="connsiteY19" fmla="*/ 403225 h 1320800"/>
              <a:gd name="connsiteX20" fmla="*/ 657225 w 3568700"/>
              <a:gd name="connsiteY20" fmla="*/ 403225 h 1320800"/>
              <a:gd name="connsiteX21" fmla="*/ 657225 w 3568700"/>
              <a:gd name="connsiteY21" fmla="*/ 438150 h 1320800"/>
              <a:gd name="connsiteX22" fmla="*/ 733425 w 3568700"/>
              <a:gd name="connsiteY22" fmla="*/ 438150 h 1320800"/>
              <a:gd name="connsiteX23" fmla="*/ 733425 w 3568700"/>
              <a:gd name="connsiteY23" fmla="*/ 473075 h 1320800"/>
              <a:gd name="connsiteX24" fmla="*/ 901700 w 3568700"/>
              <a:gd name="connsiteY24" fmla="*/ 473075 h 1320800"/>
              <a:gd name="connsiteX25" fmla="*/ 901700 w 3568700"/>
              <a:gd name="connsiteY25" fmla="*/ 504825 h 1320800"/>
              <a:gd name="connsiteX26" fmla="*/ 1152525 w 3568700"/>
              <a:gd name="connsiteY26" fmla="*/ 504825 h 1320800"/>
              <a:gd name="connsiteX27" fmla="*/ 1152525 w 3568700"/>
              <a:gd name="connsiteY27" fmla="*/ 581025 h 1320800"/>
              <a:gd name="connsiteX28" fmla="*/ 1231900 w 3568700"/>
              <a:gd name="connsiteY28" fmla="*/ 581025 h 1320800"/>
              <a:gd name="connsiteX29" fmla="*/ 1231900 w 3568700"/>
              <a:gd name="connsiteY29" fmla="*/ 628650 h 1320800"/>
              <a:gd name="connsiteX30" fmla="*/ 1339850 w 3568700"/>
              <a:gd name="connsiteY30" fmla="*/ 628650 h 1320800"/>
              <a:gd name="connsiteX31" fmla="*/ 1339850 w 3568700"/>
              <a:gd name="connsiteY31" fmla="*/ 669925 h 1320800"/>
              <a:gd name="connsiteX32" fmla="*/ 1355725 w 3568700"/>
              <a:gd name="connsiteY32" fmla="*/ 669925 h 1320800"/>
              <a:gd name="connsiteX33" fmla="*/ 1355725 w 3568700"/>
              <a:gd name="connsiteY33" fmla="*/ 755650 h 1320800"/>
              <a:gd name="connsiteX34" fmla="*/ 1755775 w 3568700"/>
              <a:gd name="connsiteY34" fmla="*/ 755650 h 1320800"/>
              <a:gd name="connsiteX35" fmla="*/ 1755775 w 3568700"/>
              <a:gd name="connsiteY35" fmla="*/ 800100 h 1320800"/>
              <a:gd name="connsiteX36" fmla="*/ 1800225 w 3568700"/>
              <a:gd name="connsiteY36" fmla="*/ 800100 h 1320800"/>
              <a:gd name="connsiteX37" fmla="*/ 1800225 w 3568700"/>
              <a:gd name="connsiteY37" fmla="*/ 933450 h 1320800"/>
              <a:gd name="connsiteX38" fmla="*/ 1838325 w 3568700"/>
              <a:gd name="connsiteY38" fmla="*/ 933450 h 1320800"/>
              <a:gd name="connsiteX39" fmla="*/ 1838325 w 3568700"/>
              <a:gd name="connsiteY39" fmla="*/ 974725 h 1320800"/>
              <a:gd name="connsiteX40" fmla="*/ 1854200 w 3568700"/>
              <a:gd name="connsiteY40" fmla="*/ 974725 h 1320800"/>
              <a:gd name="connsiteX41" fmla="*/ 1854200 w 3568700"/>
              <a:gd name="connsiteY41" fmla="*/ 1073150 h 1320800"/>
              <a:gd name="connsiteX42" fmla="*/ 2003425 w 3568700"/>
              <a:gd name="connsiteY42" fmla="*/ 1073150 h 1320800"/>
              <a:gd name="connsiteX43" fmla="*/ 2003425 w 3568700"/>
              <a:gd name="connsiteY43" fmla="*/ 1120775 h 1320800"/>
              <a:gd name="connsiteX44" fmla="*/ 2028825 w 3568700"/>
              <a:gd name="connsiteY44" fmla="*/ 1120775 h 1320800"/>
              <a:gd name="connsiteX45" fmla="*/ 2028825 w 3568700"/>
              <a:gd name="connsiteY45" fmla="*/ 1177925 h 1320800"/>
              <a:gd name="connsiteX46" fmla="*/ 2327275 w 3568700"/>
              <a:gd name="connsiteY46" fmla="*/ 1177925 h 1320800"/>
              <a:gd name="connsiteX47" fmla="*/ 2327275 w 3568700"/>
              <a:gd name="connsiteY47" fmla="*/ 1241425 h 1320800"/>
              <a:gd name="connsiteX48" fmla="*/ 2393950 w 3568700"/>
              <a:gd name="connsiteY48" fmla="*/ 1241425 h 1320800"/>
              <a:gd name="connsiteX49" fmla="*/ 2393950 w 3568700"/>
              <a:gd name="connsiteY49" fmla="*/ 1320800 h 1320800"/>
              <a:gd name="connsiteX50" fmla="*/ 3568700 w 3568700"/>
              <a:gd name="connsiteY50" fmla="*/ 132080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68700" h="1320800">
                <a:moveTo>
                  <a:pt x="0" y="0"/>
                </a:moveTo>
                <a:lnTo>
                  <a:pt x="514350" y="0"/>
                </a:lnTo>
                <a:lnTo>
                  <a:pt x="514350" y="47625"/>
                </a:lnTo>
                <a:lnTo>
                  <a:pt x="523875" y="47625"/>
                </a:lnTo>
                <a:lnTo>
                  <a:pt x="523875" y="82550"/>
                </a:lnTo>
                <a:lnTo>
                  <a:pt x="539750" y="82550"/>
                </a:lnTo>
                <a:lnTo>
                  <a:pt x="539750" y="120650"/>
                </a:lnTo>
                <a:lnTo>
                  <a:pt x="539750" y="120650"/>
                </a:lnTo>
                <a:lnTo>
                  <a:pt x="561975" y="120650"/>
                </a:lnTo>
                <a:lnTo>
                  <a:pt x="561975" y="158750"/>
                </a:lnTo>
                <a:lnTo>
                  <a:pt x="584200" y="158750"/>
                </a:lnTo>
                <a:lnTo>
                  <a:pt x="584200" y="187325"/>
                </a:lnTo>
                <a:lnTo>
                  <a:pt x="584200" y="187325"/>
                </a:lnTo>
                <a:lnTo>
                  <a:pt x="590550" y="193675"/>
                </a:lnTo>
                <a:lnTo>
                  <a:pt x="609600" y="193675"/>
                </a:lnTo>
                <a:lnTo>
                  <a:pt x="609600" y="295275"/>
                </a:lnTo>
                <a:lnTo>
                  <a:pt x="622300" y="295275"/>
                </a:lnTo>
                <a:lnTo>
                  <a:pt x="622300" y="358775"/>
                </a:lnTo>
                <a:lnTo>
                  <a:pt x="635000" y="358775"/>
                </a:lnTo>
                <a:lnTo>
                  <a:pt x="635000" y="403225"/>
                </a:lnTo>
                <a:lnTo>
                  <a:pt x="657225" y="403225"/>
                </a:lnTo>
                <a:lnTo>
                  <a:pt x="657225" y="438150"/>
                </a:lnTo>
                <a:lnTo>
                  <a:pt x="733425" y="438150"/>
                </a:lnTo>
                <a:lnTo>
                  <a:pt x="733425" y="473075"/>
                </a:lnTo>
                <a:lnTo>
                  <a:pt x="901700" y="473075"/>
                </a:lnTo>
                <a:lnTo>
                  <a:pt x="901700" y="504825"/>
                </a:lnTo>
                <a:lnTo>
                  <a:pt x="1152525" y="504825"/>
                </a:lnTo>
                <a:lnTo>
                  <a:pt x="1152525" y="581025"/>
                </a:lnTo>
                <a:lnTo>
                  <a:pt x="1231900" y="581025"/>
                </a:lnTo>
                <a:lnTo>
                  <a:pt x="1231900" y="628650"/>
                </a:lnTo>
                <a:lnTo>
                  <a:pt x="1339850" y="628650"/>
                </a:lnTo>
                <a:lnTo>
                  <a:pt x="1339850" y="669925"/>
                </a:lnTo>
                <a:lnTo>
                  <a:pt x="1355725" y="669925"/>
                </a:lnTo>
                <a:lnTo>
                  <a:pt x="1355725" y="755650"/>
                </a:lnTo>
                <a:lnTo>
                  <a:pt x="1755775" y="755650"/>
                </a:lnTo>
                <a:lnTo>
                  <a:pt x="1755775" y="800100"/>
                </a:lnTo>
                <a:lnTo>
                  <a:pt x="1800225" y="800100"/>
                </a:lnTo>
                <a:lnTo>
                  <a:pt x="1800225" y="933450"/>
                </a:lnTo>
                <a:lnTo>
                  <a:pt x="1838325" y="933450"/>
                </a:lnTo>
                <a:lnTo>
                  <a:pt x="1838325" y="974725"/>
                </a:lnTo>
                <a:lnTo>
                  <a:pt x="1854200" y="974725"/>
                </a:lnTo>
                <a:lnTo>
                  <a:pt x="1854200" y="1073150"/>
                </a:lnTo>
                <a:lnTo>
                  <a:pt x="2003425" y="1073150"/>
                </a:lnTo>
                <a:lnTo>
                  <a:pt x="2003425" y="1120775"/>
                </a:lnTo>
                <a:lnTo>
                  <a:pt x="2028825" y="1120775"/>
                </a:lnTo>
                <a:lnTo>
                  <a:pt x="2028825" y="1177925"/>
                </a:lnTo>
                <a:lnTo>
                  <a:pt x="2327275" y="1177925"/>
                </a:lnTo>
                <a:lnTo>
                  <a:pt x="2327275" y="1241425"/>
                </a:lnTo>
                <a:lnTo>
                  <a:pt x="2393950" y="1241425"/>
                </a:lnTo>
                <a:lnTo>
                  <a:pt x="2393950" y="1320800"/>
                </a:lnTo>
                <a:lnTo>
                  <a:pt x="3568700" y="1320800"/>
                </a:lnTo>
              </a:path>
            </a:pathLst>
          </a:custGeom>
          <a:noFill/>
          <a:ln w="28575">
            <a:solidFill>
              <a:schemeClr val="accent1"/>
            </a:solidFill>
            <a:miter lim="800000"/>
            <a:headEnd/>
            <a:tailEnd/>
          </a:ln>
        </p:spPr>
        <p:txBody>
          <a:bodyPr rtlCol="0" anchor="ctr"/>
          <a:lstStyle/>
          <a:p>
            <a:pPr algn="ctr"/>
            <a:endParaRPr lang="en-US" dirty="0"/>
          </a:p>
        </p:txBody>
      </p:sp>
      <p:sp>
        <p:nvSpPr>
          <p:cNvPr id="9" name="TextBox 8">
            <a:extLst>
              <a:ext uri="{FF2B5EF4-FFF2-40B4-BE49-F238E27FC236}">
                <a16:creationId xmlns:a16="http://schemas.microsoft.com/office/drawing/2014/main" id="{25AEADEC-CBBC-7135-06F0-9078615BE022}"/>
              </a:ext>
            </a:extLst>
          </p:cNvPr>
          <p:cNvSpPr txBox="1"/>
          <p:nvPr/>
        </p:nvSpPr>
        <p:spPr bwMode="auto">
          <a:xfrm>
            <a:off x="5512438" y="5492655"/>
            <a:ext cx="6105644"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nSpc>
                <a:spcPct val="90000"/>
              </a:lnSpc>
            </a:pPr>
            <a:r>
              <a:rPr lang="en-US" sz="1800" dirty="0">
                <a:solidFill>
                  <a:schemeClr val="bg1"/>
                </a:solidFill>
              </a:rPr>
              <a:t>HR: 0.70 (95% CI: 0.41-1.18); </a:t>
            </a:r>
            <a:r>
              <a:rPr lang="en-US" sz="1800" i="1" dirty="0">
                <a:solidFill>
                  <a:schemeClr val="bg1"/>
                </a:solidFill>
              </a:rPr>
              <a:t>P</a:t>
            </a:r>
            <a:r>
              <a:rPr lang="en-US" sz="1800" dirty="0">
                <a:solidFill>
                  <a:schemeClr val="bg1"/>
                </a:solidFill>
              </a:rPr>
              <a:t> = .20</a:t>
            </a:r>
          </a:p>
        </p:txBody>
      </p:sp>
      <p:graphicFrame>
        <p:nvGraphicFramePr>
          <p:cNvPr id="11" name="Table 10">
            <a:extLst>
              <a:ext uri="{FF2B5EF4-FFF2-40B4-BE49-F238E27FC236}">
                <a16:creationId xmlns:a16="http://schemas.microsoft.com/office/drawing/2014/main" id="{ABFC7B1D-670A-3CB1-869C-83163308520F}"/>
              </a:ext>
            </a:extLst>
          </p:cNvPr>
          <p:cNvGraphicFramePr>
            <a:graphicFrameLocks noGrp="1"/>
          </p:cNvGraphicFramePr>
          <p:nvPr>
            <p:extLst>
              <p:ext uri="{D42A27DB-BD31-4B8C-83A1-F6EECF244321}">
                <p14:modId xmlns:p14="http://schemas.microsoft.com/office/powerpoint/2010/main" val="2215836111"/>
              </p:ext>
            </p:extLst>
          </p:nvPr>
        </p:nvGraphicFramePr>
        <p:xfrm>
          <a:off x="5761220" y="3518013"/>
          <a:ext cx="3393749" cy="1371600"/>
        </p:xfrm>
        <a:graphic>
          <a:graphicData uri="http://schemas.openxmlformats.org/drawingml/2006/table">
            <a:tbl>
              <a:tblPr firstRow="1" bandRow="1">
                <a:tableStyleId>{F5AB1C69-6EDB-4FF4-983F-18BD219EF322}</a:tableStyleId>
              </a:tblPr>
              <a:tblGrid>
                <a:gridCol w="2406777">
                  <a:extLst>
                    <a:ext uri="{9D8B030D-6E8A-4147-A177-3AD203B41FA5}">
                      <a16:colId xmlns:a16="http://schemas.microsoft.com/office/drawing/2014/main" val="68017283"/>
                    </a:ext>
                  </a:extLst>
                </a:gridCol>
                <a:gridCol w="986972">
                  <a:extLst>
                    <a:ext uri="{9D8B030D-6E8A-4147-A177-3AD203B41FA5}">
                      <a16:colId xmlns:a16="http://schemas.microsoft.com/office/drawing/2014/main" val="2749937824"/>
                    </a:ext>
                  </a:extLst>
                </a:gridCol>
              </a:tblGrid>
              <a:tr h="261373">
                <a:tc>
                  <a:txBody>
                    <a:bodyPr/>
                    <a:lstStyle/>
                    <a:p>
                      <a:pPr>
                        <a:lnSpc>
                          <a:spcPct val="90000"/>
                        </a:lnSpc>
                      </a:pPr>
                      <a:endParaRPr lang="en-US" sz="1600" dirty="0"/>
                    </a:p>
                  </a:txBody>
                  <a:tcPr marL="45720" marR="4572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600" dirty="0">
                          <a:solidFill>
                            <a:schemeClr val="bg1"/>
                          </a:solidFill>
                        </a:rPr>
                        <a:t>Median OS, </a:t>
                      </a:r>
                      <a:r>
                        <a:rPr lang="en-US" sz="1600" dirty="0" err="1">
                          <a:solidFill>
                            <a:schemeClr val="bg1"/>
                          </a:solidFill>
                        </a:rPr>
                        <a:t>mos</a:t>
                      </a:r>
                      <a:endParaRPr lang="en-US" sz="1600" dirty="0">
                        <a:solidFill>
                          <a:schemeClr val="bg1"/>
                        </a:solidFill>
                      </a:endParaRPr>
                    </a:p>
                  </a:txBody>
                  <a:tcPr marL="45720" marR="4572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0564065"/>
                  </a:ext>
                </a:extLst>
              </a:tr>
              <a:tr h="367335">
                <a:tc>
                  <a:txBody>
                    <a:bodyPr/>
                    <a:lstStyle/>
                    <a:p>
                      <a:pPr algn="r">
                        <a:lnSpc>
                          <a:spcPct val="90000"/>
                        </a:lnSpc>
                      </a:pPr>
                      <a:r>
                        <a:rPr lang="en-US" sz="1600" b="1" dirty="0">
                          <a:solidFill>
                            <a:schemeClr val="accent1"/>
                          </a:solidFill>
                        </a:rPr>
                        <a:t>Sotorasib, 960 mg </a:t>
                      </a:r>
                      <a:br>
                        <a:rPr lang="en-US" sz="1600" b="1" dirty="0">
                          <a:solidFill>
                            <a:schemeClr val="accent1"/>
                          </a:solidFill>
                        </a:rPr>
                      </a:br>
                      <a:r>
                        <a:rPr lang="en-US" sz="1600" b="1" dirty="0">
                          <a:solidFill>
                            <a:schemeClr val="accent1"/>
                          </a:solidFill>
                        </a:rPr>
                        <a:t>plus Panitumumab (n = 53)</a:t>
                      </a:r>
                    </a:p>
                  </a:txBody>
                  <a:tcPr marL="45720" marR="4572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600" dirty="0">
                          <a:solidFill>
                            <a:schemeClr val="bg1"/>
                          </a:solidFill>
                        </a:rPr>
                        <a:t>NE</a:t>
                      </a:r>
                    </a:p>
                  </a:txBody>
                  <a:tcPr marL="45720" marR="4572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3990262"/>
                  </a:ext>
                </a:extLst>
              </a:tr>
              <a:tr h="261373">
                <a:tc>
                  <a:txBody>
                    <a:bodyPr/>
                    <a:lstStyle/>
                    <a:p>
                      <a:pPr algn="r">
                        <a:lnSpc>
                          <a:spcPct val="90000"/>
                        </a:lnSpc>
                      </a:pPr>
                      <a:r>
                        <a:rPr lang="en-US" sz="1600" b="1" dirty="0">
                          <a:solidFill>
                            <a:schemeClr val="accent3"/>
                          </a:solidFill>
                        </a:rPr>
                        <a:t>Standard Care (n = 54)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600" dirty="0">
                          <a:solidFill>
                            <a:schemeClr val="bg1"/>
                          </a:solidFill>
                        </a:rPr>
                        <a:t>10.3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0809106"/>
                  </a:ext>
                </a:extLst>
              </a:tr>
            </a:tbl>
          </a:graphicData>
        </a:graphic>
      </p:graphicFrame>
    </p:spTree>
    <p:extLst>
      <p:ext uri="{BB962C8B-B14F-4D97-AF65-F5344CB8AC3E}">
        <p14:creationId xmlns:p14="http://schemas.microsoft.com/office/powerpoint/2010/main" val="87664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FDEB4-5297-91B4-65D6-469B959E8C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26F99-8D96-CA46-8DC2-DDCBA6B7DD8C}"/>
              </a:ext>
            </a:extLst>
          </p:cNvPr>
          <p:cNvSpPr>
            <a:spLocks noGrp="1"/>
          </p:cNvSpPr>
          <p:nvPr>
            <p:ph type="title"/>
          </p:nvPr>
        </p:nvSpPr>
        <p:spPr/>
        <p:txBody>
          <a:bodyPr/>
          <a:lstStyle/>
          <a:p>
            <a:r>
              <a:rPr lang="en-US" dirty="0"/>
              <a:t>KRYSTAL-1: Adagrasib + Cetuximab for </a:t>
            </a:r>
            <a:r>
              <a:rPr lang="en-US" dirty="0" err="1"/>
              <a:t>Chemorefractory</a:t>
            </a:r>
            <a:r>
              <a:rPr lang="en-US" dirty="0"/>
              <a:t> </a:t>
            </a:r>
            <a:r>
              <a:rPr lang="en-US" i="1" dirty="0"/>
              <a:t>KRAS</a:t>
            </a:r>
            <a:r>
              <a:rPr lang="en-US" dirty="0"/>
              <a:t> G12C–Mutant mCRC</a:t>
            </a:r>
          </a:p>
        </p:txBody>
      </p:sp>
      <p:sp>
        <p:nvSpPr>
          <p:cNvPr id="3" name="Content Placeholder 2">
            <a:extLst>
              <a:ext uri="{FF2B5EF4-FFF2-40B4-BE49-F238E27FC236}">
                <a16:creationId xmlns:a16="http://schemas.microsoft.com/office/drawing/2014/main" id="{6CD5E9C1-A730-E07A-1D2A-EEE337BB14DC}"/>
              </a:ext>
            </a:extLst>
          </p:cNvPr>
          <p:cNvSpPr>
            <a:spLocks noGrp="1"/>
          </p:cNvSpPr>
          <p:nvPr>
            <p:ph idx="1"/>
          </p:nvPr>
        </p:nvSpPr>
        <p:spPr>
          <a:xfrm>
            <a:off x="604675" y="1513047"/>
            <a:ext cx="10877529" cy="538777"/>
          </a:xfrm>
        </p:spPr>
        <p:txBody>
          <a:bodyPr/>
          <a:lstStyle/>
          <a:p>
            <a:r>
              <a:rPr lang="en-US" sz="2600" dirty="0"/>
              <a:t>Open-label, nonrandomized, multiple-expansion cohort phase I/II trial </a:t>
            </a:r>
          </a:p>
          <a:p>
            <a:pPr marL="0" indent="0">
              <a:buNone/>
            </a:pPr>
            <a:endParaRPr lang="en-US" sz="2600" dirty="0"/>
          </a:p>
          <a:p>
            <a:endParaRPr lang="en-US" sz="2600" dirty="0"/>
          </a:p>
          <a:p>
            <a:endParaRPr lang="en-US" sz="2600" dirty="0"/>
          </a:p>
          <a:p>
            <a:endParaRPr lang="en-US" sz="2600" dirty="0"/>
          </a:p>
        </p:txBody>
      </p:sp>
      <p:sp>
        <p:nvSpPr>
          <p:cNvPr id="4" name="TextBox 3">
            <a:extLst>
              <a:ext uri="{FF2B5EF4-FFF2-40B4-BE49-F238E27FC236}">
                <a16:creationId xmlns:a16="http://schemas.microsoft.com/office/drawing/2014/main" id="{3C2E9E96-8F04-7DAA-9911-27357B427C4A}"/>
              </a:ext>
            </a:extLst>
          </p:cNvPr>
          <p:cNvSpPr txBox="1"/>
          <p:nvPr/>
        </p:nvSpPr>
        <p:spPr bwMode="auto">
          <a:xfrm>
            <a:off x="495628" y="3075319"/>
            <a:ext cx="18481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0">
                <a:solidFill>
                  <a:schemeClr val="bg1"/>
                </a:solidFill>
                <a:latin typeface="Calibri" panose="020F0502020204030204" pitchFamily="34" charset="0"/>
              </a:rPr>
              <a:t>Adults with mCRC and </a:t>
            </a:r>
            <a:r>
              <a:rPr lang="en-US" b="0" i="1">
                <a:solidFill>
                  <a:schemeClr val="bg1"/>
                </a:solidFill>
                <a:latin typeface="Calibri" panose="020F0502020204030204" pitchFamily="34" charset="0"/>
              </a:rPr>
              <a:t>KRAS</a:t>
            </a:r>
            <a:r>
              <a:rPr lang="en-US" b="0">
                <a:solidFill>
                  <a:schemeClr val="bg1"/>
                </a:solidFill>
                <a:latin typeface="Calibri" panose="020F0502020204030204" pitchFamily="34" charset="0"/>
              </a:rPr>
              <a:t> G12C mutation</a:t>
            </a:r>
          </a:p>
        </p:txBody>
      </p:sp>
      <p:sp>
        <p:nvSpPr>
          <p:cNvPr id="10" name="TextBox 9">
            <a:extLst>
              <a:ext uri="{FF2B5EF4-FFF2-40B4-BE49-F238E27FC236}">
                <a16:creationId xmlns:a16="http://schemas.microsoft.com/office/drawing/2014/main" id="{7518FEF6-125E-17B4-3FEF-EB352976D74E}"/>
              </a:ext>
            </a:extLst>
          </p:cNvPr>
          <p:cNvSpPr txBox="1"/>
          <p:nvPr/>
        </p:nvSpPr>
        <p:spPr bwMode="auto">
          <a:xfrm>
            <a:off x="5813981" y="2445335"/>
            <a:ext cx="3291840" cy="1188720"/>
          </a:xfrm>
          <a:prstGeom prst="rect">
            <a:avLst/>
          </a:prstGeom>
          <a:solidFill>
            <a:schemeClr val="accent1"/>
          </a:solidFill>
          <a:ln>
            <a:noFill/>
          </a:ln>
        </p:spPr>
        <p:txBody>
          <a:bodyPr wrap="square" rtlCol="0" anchor="ctr">
            <a:spAutoFit/>
          </a:bodyPr>
          <a:lstStyle/>
          <a:p>
            <a:pPr algn="ctr">
              <a:lnSpc>
                <a:spcPct val="100000"/>
              </a:lnSpc>
              <a:spcAft>
                <a:spcPct val="0"/>
              </a:spcAft>
              <a:buClrTx/>
              <a:buFontTx/>
              <a:buNone/>
            </a:pPr>
            <a:r>
              <a:rPr lang="en-US" b="1" dirty="0">
                <a:latin typeface="Calibri" panose="020F0502020204030204" pitchFamily="34" charset="0"/>
              </a:rPr>
              <a:t>Adagrasib</a:t>
            </a:r>
            <a:r>
              <a:rPr lang="en-US" b="0" dirty="0">
                <a:latin typeface="Calibri" panose="020F0502020204030204" pitchFamily="34" charset="0"/>
              </a:rPr>
              <a:t> 600 mg BID + </a:t>
            </a:r>
          </a:p>
          <a:p>
            <a:pPr algn="ctr">
              <a:lnSpc>
                <a:spcPct val="100000"/>
              </a:lnSpc>
              <a:spcAft>
                <a:spcPct val="0"/>
              </a:spcAft>
              <a:buClrTx/>
              <a:buFontTx/>
              <a:buNone/>
            </a:pPr>
            <a:r>
              <a:rPr lang="en-US" b="1" dirty="0">
                <a:latin typeface="Calibri" panose="020F0502020204030204" pitchFamily="34" charset="0"/>
              </a:rPr>
              <a:t>Cetuximab</a:t>
            </a:r>
            <a:r>
              <a:rPr lang="en-US" dirty="0">
                <a:latin typeface="Calibri" panose="020F0502020204030204" pitchFamily="34" charset="0"/>
              </a:rPr>
              <a:t> 400 mg/m</a:t>
            </a:r>
            <a:r>
              <a:rPr lang="en-US" baseline="30000" dirty="0">
                <a:latin typeface="Calibri" panose="020F0502020204030204" pitchFamily="34" charset="0"/>
              </a:rPr>
              <a:t>2</a:t>
            </a:r>
            <a:r>
              <a:rPr lang="en-US" dirty="0">
                <a:latin typeface="Calibri" panose="020F0502020204030204" pitchFamily="34" charset="0"/>
              </a:rPr>
              <a:t>, then 250 mg/m</a:t>
            </a:r>
            <a:r>
              <a:rPr lang="en-US" baseline="30000" dirty="0">
                <a:latin typeface="Calibri" panose="020F0502020204030204" pitchFamily="34" charset="0"/>
              </a:rPr>
              <a:t>2</a:t>
            </a:r>
            <a:r>
              <a:rPr lang="en-US" dirty="0">
                <a:latin typeface="Calibri" panose="020F0502020204030204" pitchFamily="34" charset="0"/>
              </a:rPr>
              <a:t> QW or 500 mg/m</a:t>
            </a:r>
            <a:r>
              <a:rPr lang="en-US" baseline="30000" dirty="0">
                <a:latin typeface="Calibri" panose="020F0502020204030204" pitchFamily="34" charset="0"/>
              </a:rPr>
              <a:t>2</a:t>
            </a:r>
            <a:r>
              <a:rPr lang="en-US" dirty="0">
                <a:latin typeface="Calibri" panose="020F0502020204030204" pitchFamily="34" charset="0"/>
              </a:rPr>
              <a:t> Q2W</a:t>
            </a:r>
          </a:p>
          <a:p>
            <a:pPr algn="ctr">
              <a:lnSpc>
                <a:spcPct val="100000"/>
              </a:lnSpc>
              <a:spcAft>
                <a:spcPct val="0"/>
              </a:spcAft>
              <a:buClrTx/>
              <a:buFontTx/>
              <a:buNone/>
            </a:pPr>
            <a:r>
              <a:rPr lang="en-US" b="0" dirty="0">
                <a:latin typeface="Calibri" panose="020F0502020204030204" pitchFamily="34" charset="0"/>
              </a:rPr>
              <a:t>(n = 32)</a:t>
            </a:r>
          </a:p>
        </p:txBody>
      </p:sp>
      <p:sp>
        <p:nvSpPr>
          <p:cNvPr id="21" name="TextBox 20">
            <a:extLst>
              <a:ext uri="{FF2B5EF4-FFF2-40B4-BE49-F238E27FC236}">
                <a16:creationId xmlns:a16="http://schemas.microsoft.com/office/drawing/2014/main" id="{8EB956A8-8CCA-A506-A82C-B1367FFABC66}"/>
              </a:ext>
            </a:extLst>
          </p:cNvPr>
          <p:cNvSpPr txBox="1"/>
          <p:nvPr/>
        </p:nvSpPr>
        <p:spPr>
          <a:xfrm>
            <a:off x="397942" y="6364668"/>
            <a:ext cx="5675756" cy="276999"/>
          </a:xfrm>
          <a:prstGeom prst="rect">
            <a:avLst/>
          </a:prstGeom>
          <a:noFill/>
        </p:spPr>
        <p:txBody>
          <a:bodyPr wrap="square" rtlCol="0">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Yaeger. ASCO GI 2025. </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Abstr</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131.</a:t>
            </a:r>
            <a:endParaRPr kumimoji="0" lang="pt-BR"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71E7C823-887D-DCC9-323E-51AC368ABD8B}"/>
              </a:ext>
            </a:extLst>
          </p:cNvPr>
          <p:cNvSpPr txBox="1"/>
          <p:nvPr/>
        </p:nvSpPr>
        <p:spPr bwMode="auto">
          <a:xfrm>
            <a:off x="2595974" y="2578030"/>
            <a:ext cx="3108960" cy="923330"/>
          </a:xfrm>
          <a:prstGeom prst="rect">
            <a:avLst/>
          </a:prstGeom>
          <a:solidFill>
            <a:schemeClr val="tx2"/>
          </a:solidFill>
          <a:ln>
            <a:noFill/>
          </a:ln>
        </p:spPr>
        <p:txBody>
          <a:bodyPr wrap="square" anchor="ctr">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Phase I:</a:t>
            </a:r>
            <a:r>
              <a:rPr lang="en-US" dirty="0">
                <a:solidFill>
                  <a:schemeClr val="bg1"/>
                </a:solidFill>
                <a:latin typeface="Calibri" panose="020F0502020204030204" pitchFamily="34" charset="0"/>
              </a:rPr>
              <a:t> no available treatment options with curative intent or refusing/ineligible for SOC</a:t>
            </a:r>
            <a:endParaRPr lang="en-US" b="0" dirty="0">
              <a:solidFill>
                <a:schemeClr val="bg1"/>
              </a:solidFill>
              <a:latin typeface="Calibri" panose="020F0502020204030204" pitchFamily="34" charset="0"/>
            </a:endParaRPr>
          </a:p>
        </p:txBody>
      </p:sp>
      <p:sp>
        <p:nvSpPr>
          <p:cNvPr id="22" name="TextBox 21">
            <a:extLst>
              <a:ext uri="{FF2B5EF4-FFF2-40B4-BE49-F238E27FC236}">
                <a16:creationId xmlns:a16="http://schemas.microsoft.com/office/drawing/2014/main" id="{95EB6CA3-1445-66CE-3F70-32B9E6DDE117}"/>
              </a:ext>
            </a:extLst>
          </p:cNvPr>
          <p:cNvSpPr txBox="1"/>
          <p:nvPr/>
        </p:nvSpPr>
        <p:spPr bwMode="auto">
          <a:xfrm>
            <a:off x="5813981" y="3670736"/>
            <a:ext cx="3291840" cy="1188720"/>
          </a:xfrm>
          <a:prstGeom prst="rect">
            <a:avLst/>
          </a:prstGeom>
          <a:solidFill>
            <a:schemeClr val="accent1"/>
          </a:solidFill>
          <a:ln>
            <a:noFill/>
          </a:ln>
        </p:spPr>
        <p:txBody>
          <a:bodyPr wrap="square" rtlCol="0" anchor="ctr">
            <a:spAutoFit/>
          </a:bodyPr>
          <a:lstStyle/>
          <a:p>
            <a:pPr algn="ctr">
              <a:lnSpc>
                <a:spcPct val="100000"/>
              </a:lnSpc>
              <a:spcAft>
                <a:spcPct val="0"/>
              </a:spcAft>
              <a:buClrTx/>
              <a:buFontTx/>
              <a:buNone/>
            </a:pPr>
            <a:r>
              <a:rPr lang="en-US" b="1" dirty="0">
                <a:latin typeface="Calibri" panose="020F0502020204030204" pitchFamily="34" charset="0"/>
              </a:rPr>
              <a:t>Adagrasib</a:t>
            </a:r>
            <a:r>
              <a:rPr lang="en-US" b="0" dirty="0">
                <a:latin typeface="Calibri" panose="020F0502020204030204" pitchFamily="34" charset="0"/>
              </a:rPr>
              <a:t> 600 mg BID + </a:t>
            </a:r>
          </a:p>
          <a:p>
            <a:pPr algn="ctr">
              <a:lnSpc>
                <a:spcPct val="100000"/>
              </a:lnSpc>
              <a:spcAft>
                <a:spcPct val="0"/>
              </a:spcAft>
              <a:buClrTx/>
              <a:buFontTx/>
              <a:buNone/>
            </a:pPr>
            <a:r>
              <a:rPr lang="en-US" b="1" dirty="0">
                <a:latin typeface="Calibri" panose="020F0502020204030204" pitchFamily="34" charset="0"/>
              </a:rPr>
              <a:t>Cetuximab</a:t>
            </a:r>
            <a:r>
              <a:rPr lang="en-US" dirty="0">
                <a:latin typeface="Calibri" panose="020F0502020204030204" pitchFamily="34" charset="0"/>
              </a:rPr>
              <a:t> 500 mg/m</a:t>
            </a:r>
            <a:r>
              <a:rPr lang="en-US" baseline="30000" dirty="0">
                <a:latin typeface="Calibri" panose="020F0502020204030204" pitchFamily="34" charset="0"/>
              </a:rPr>
              <a:t>2</a:t>
            </a:r>
            <a:r>
              <a:rPr lang="en-US" dirty="0">
                <a:latin typeface="Calibri" panose="020F0502020204030204" pitchFamily="34" charset="0"/>
              </a:rPr>
              <a:t> Q2W</a:t>
            </a:r>
          </a:p>
          <a:p>
            <a:pPr algn="ctr">
              <a:lnSpc>
                <a:spcPct val="100000"/>
              </a:lnSpc>
              <a:spcAft>
                <a:spcPct val="0"/>
              </a:spcAft>
              <a:buClrTx/>
              <a:buFontTx/>
              <a:buNone/>
            </a:pPr>
            <a:r>
              <a:rPr lang="en-US" b="0" dirty="0">
                <a:latin typeface="Calibri" panose="020F0502020204030204" pitchFamily="34" charset="0"/>
              </a:rPr>
              <a:t>(n = 62)</a:t>
            </a:r>
          </a:p>
        </p:txBody>
      </p:sp>
      <p:sp>
        <p:nvSpPr>
          <p:cNvPr id="24" name="TextBox 23">
            <a:extLst>
              <a:ext uri="{FF2B5EF4-FFF2-40B4-BE49-F238E27FC236}">
                <a16:creationId xmlns:a16="http://schemas.microsoft.com/office/drawing/2014/main" id="{508916B7-4808-F463-D7A5-35282B412013}"/>
              </a:ext>
            </a:extLst>
          </p:cNvPr>
          <p:cNvSpPr txBox="1"/>
          <p:nvPr/>
        </p:nvSpPr>
        <p:spPr bwMode="auto">
          <a:xfrm>
            <a:off x="2595974" y="3670736"/>
            <a:ext cx="3108960" cy="1188720"/>
          </a:xfrm>
          <a:prstGeom prst="rect">
            <a:avLst/>
          </a:prstGeom>
          <a:solidFill>
            <a:schemeClr val="tx2"/>
          </a:solidFill>
          <a:ln>
            <a:noFill/>
          </a:ln>
        </p:spPr>
        <p:txBody>
          <a:bodyPr wrap="square" anchor="ctr">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Phase II:</a:t>
            </a:r>
            <a:r>
              <a:rPr lang="en-US" dirty="0">
                <a:solidFill>
                  <a:schemeClr val="bg1"/>
                </a:solidFill>
                <a:latin typeface="Calibri" panose="020F0502020204030204" pitchFamily="34" charset="0"/>
              </a:rPr>
              <a:t> previous treatment with fluoropyrimidine, irinotecan, oxaliplatin, and a VEGF/VEGFR inhibitor</a:t>
            </a:r>
            <a:endParaRPr lang="en-US" b="0" dirty="0">
              <a:solidFill>
                <a:schemeClr val="bg1"/>
              </a:solidFill>
              <a:latin typeface="Calibri" panose="020F0502020204030204" pitchFamily="34" charset="0"/>
            </a:endParaRPr>
          </a:p>
        </p:txBody>
      </p:sp>
      <p:sp>
        <p:nvSpPr>
          <p:cNvPr id="28" name="TextBox 27">
            <a:extLst>
              <a:ext uri="{FF2B5EF4-FFF2-40B4-BE49-F238E27FC236}">
                <a16:creationId xmlns:a16="http://schemas.microsoft.com/office/drawing/2014/main" id="{67256CA8-414D-3E8E-6FCF-6427F7B23522}"/>
              </a:ext>
            </a:extLst>
          </p:cNvPr>
          <p:cNvSpPr txBox="1"/>
          <p:nvPr/>
        </p:nvSpPr>
        <p:spPr bwMode="auto">
          <a:xfrm>
            <a:off x="9396248" y="2433726"/>
            <a:ext cx="25236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Bef>
                <a:spcPts val="2400"/>
              </a:spcBef>
            </a:pPr>
            <a:r>
              <a:rPr lang="en-US" sz="1800" b="1" dirty="0">
                <a:solidFill>
                  <a:schemeClr val="bg1"/>
                </a:solidFill>
              </a:rPr>
              <a:t>Primary endpoint: </a:t>
            </a:r>
            <a:r>
              <a:rPr lang="en-US" dirty="0">
                <a:solidFill>
                  <a:schemeClr val="bg1"/>
                </a:solidFill>
              </a:rPr>
              <a:t>safety</a:t>
            </a:r>
            <a:endParaRPr lang="en-US" sz="1800" dirty="0">
              <a:solidFill>
                <a:schemeClr val="bg1"/>
              </a:solidFill>
            </a:endParaRPr>
          </a:p>
          <a:p>
            <a:r>
              <a:rPr lang="en-US" sz="1800" b="1" dirty="0">
                <a:solidFill>
                  <a:schemeClr val="bg1"/>
                </a:solidFill>
              </a:rPr>
              <a:t>Key secondary endpoints: </a:t>
            </a:r>
            <a:r>
              <a:rPr lang="en-US" sz="1800" dirty="0">
                <a:solidFill>
                  <a:schemeClr val="bg1"/>
                </a:solidFill>
              </a:rPr>
              <a:t>ORR, </a:t>
            </a:r>
            <a:r>
              <a:rPr lang="en-US" sz="1800" dirty="0" err="1">
                <a:solidFill>
                  <a:schemeClr val="bg1"/>
                </a:solidFill>
              </a:rPr>
              <a:t>DoR</a:t>
            </a:r>
            <a:r>
              <a:rPr lang="en-US" sz="1800" dirty="0">
                <a:solidFill>
                  <a:schemeClr val="bg1"/>
                </a:solidFill>
              </a:rPr>
              <a:t>, PFS, OS</a:t>
            </a:r>
          </a:p>
        </p:txBody>
      </p:sp>
      <p:sp>
        <p:nvSpPr>
          <p:cNvPr id="29" name="TextBox 28">
            <a:extLst>
              <a:ext uri="{FF2B5EF4-FFF2-40B4-BE49-F238E27FC236}">
                <a16:creationId xmlns:a16="http://schemas.microsoft.com/office/drawing/2014/main" id="{313C363F-13CB-075F-1D91-6330A82FBCD6}"/>
              </a:ext>
            </a:extLst>
          </p:cNvPr>
          <p:cNvSpPr txBox="1"/>
          <p:nvPr/>
        </p:nvSpPr>
        <p:spPr bwMode="auto">
          <a:xfrm>
            <a:off x="9396248" y="3645041"/>
            <a:ext cx="25236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Bef>
                <a:spcPts val="2400"/>
              </a:spcBef>
            </a:pPr>
            <a:r>
              <a:rPr lang="en-US" sz="1800" b="1" dirty="0">
                <a:solidFill>
                  <a:schemeClr val="bg1"/>
                </a:solidFill>
              </a:rPr>
              <a:t>Primary endpoint:</a:t>
            </a:r>
            <a:r>
              <a:rPr lang="en-US" sz="1800" dirty="0">
                <a:solidFill>
                  <a:schemeClr val="bg1"/>
                </a:solidFill>
              </a:rPr>
              <a:t> ORR</a:t>
            </a:r>
          </a:p>
          <a:p>
            <a:r>
              <a:rPr lang="en-US" sz="1800" b="1" dirty="0">
                <a:solidFill>
                  <a:schemeClr val="bg1"/>
                </a:solidFill>
              </a:rPr>
              <a:t>Key secondary endpoints:</a:t>
            </a:r>
            <a:r>
              <a:rPr lang="en-US" sz="1800" dirty="0">
                <a:solidFill>
                  <a:schemeClr val="bg1"/>
                </a:solidFill>
              </a:rPr>
              <a:t> </a:t>
            </a:r>
            <a:r>
              <a:rPr lang="en-US" sz="1800" dirty="0" err="1">
                <a:solidFill>
                  <a:schemeClr val="bg1"/>
                </a:solidFill>
              </a:rPr>
              <a:t>DoR</a:t>
            </a:r>
            <a:r>
              <a:rPr lang="en-US" sz="1800" dirty="0">
                <a:solidFill>
                  <a:schemeClr val="bg1"/>
                </a:solidFill>
              </a:rPr>
              <a:t>, PFS, OS, </a:t>
            </a:r>
            <a:r>
              <a:rPr lang="en-US" dirty="0">
                <a:solidFill>
                  <a:schemeClr val="bg1"/>
                </a:solidFill>
              </a:rPr>
              <a:t>safety</a:t>
            </a:r>
            <a:endParaRPr lang="en-US" sz="1800" dirty="0">
              <a:solidFill>
                <a:schemeClr val="bg1"/>
              </a:solidFill>
            </a:endParaRPr>
          </a:p>
        </p:txBody>
      </p:sp>
    </p:spTree>
    <p:extLst>
      <p:ext uri="{BB962C8B-B14F-4D97-AF65-F5344CB8AC3E}">
        <p14:creationId xmlns:p14="http://schemas.microsoft.com/office/powerpoint/2010/main" val="3749049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57F07-1D22-05F1-2634-54A1A9B1D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D98B6-F145-2BC7-2A85-96995515141D}"/>
              </a:ext>
            </a:extLst>
          </p:cNvPr>
          <p:cNvSpPr>
            <a:spLocks noGrp="1"/>
          </p:cNvSpPr>
          <p:nvPr>
            <p:ph type="title"/>
          </p:nvPr>
        </p:nvSpPr>
        <p:spPr/>
        <p:txBody>
          <a:bodyPr/>
          <a:lstStyle/>
          <a:p>
            <a:r>
              <a:rPr lang="en-US" dirty="0"/>
              <a:t>KRYSTAL-1: PFS and OS Adagrasib + Cetuximab for Chemorefractory </a:t>
            </a:r>
            <a:r>
              <a:rPr lang="en-US" i="1" dirty="0"/>
              <a:t>KRAS</a:t>
            </a:r>
            <a:r>
              <a:rPr lang="en-US" dirty="0"/>
              <a:t> G12C–Mutant mCRC</a:t>
            </a:r>
          </a:p>
        </p:txBody>
      </p:sp>
      <p:sp>
        <p:nvSpPr>
          <p:cNvPr id="11" name="Content Placeholder 10">
            <a:extLst>
              <a:ext uri="{FF2B5EF4-FFF2-40B4-BE49-F238E27FC236}">
                <a16:creationId xmlns:a16="http://schemas.microsoft.com/office/drawing/2014/main" id="{3EF5C6CD-8614-5A11-E80F-1ADBF769A0CE}"/>
              </a:ext>
            </a:extLst>
          </p:cNvPr>
          <p:cNvSpPr>
            <a:spLocks noGrp="1"/>
          </p:cNvSpPr>
          <p:nvPr>
            <p:ph sz="half" idx="1"/>
          </p:nvPr>
        </p:nvSpPr>
        <p:spPr>
          <a:xfrm>
            <a:off x="1014390" y="1626370"/>
            <a:ext cx="4749563" cy="410956"/>
          </a:xfrm>
        </p:spPr>
        <p:txBody>
          <a:bodyPr/>
          <a:lstStyle/>
          <a:p>
            <a:pPr marL="0" indent="0" algn="ctr">
              <a:buNone/>
            </a:pPr>
            <a:r>
              <a:rPr lang="en-US" sz="2400" b="1" dirty="0"/>
              <a:t>PFS (BICR)</a:t>
            </a:r>
          </a:p>
        </p:txBody>
      </p:sp>
      <p:sp>
        <p:nvSpPr>
          <p:cNvPr id="12" name="Content Placeholder 11">
            <a:extLst>
              <a:ext uri="{FF2B5EF4-FFF2-40B4-BE49-F238E27FC236}">
                <a16:creationId xmlns:a16="http://schemas.microsoft.com/office/drawing/2014/main" id="{EDEB4ADC-52AE-0B0F-311D-337CFBFE5675}"/>
              </a:ext>
            </a:extLst>
          </p:cNvPr>
          <p:cNvSpPr>
            <a:spLocks noGrp="1"/>
          </p:cNvSpPr>
          <p:nvPr>
            <p:ph sz="half" idx="2"/>
          </p:nvPr>
        </p:nvSpPr>
        <p:spPr>
          <a:xfrm>
            <a:off x="6943933" y="1626370"/>
            <a:ext cx="4836437" cy="411020"/>
          </a:xfrm>
        </p:spPr>
        <p:txBody>
          <a:bodyPr/>
          <a:lstStyle/>
          <a:p>
            <a:pPr marL="0" indent="0" algn="ctr">
              <a:buNone/>
            </a:pPr>
            <a:r>
              <a:rPr lang="en-US" sz="2400" b="1" dirty="0"/>
              <a:t>OS</a:t>
            </a:r>
          </a:p>
        </p:txBody>
      </p:sp>
      <p:sp>
        <p:nvSpPr>
          <p:cNvPr id="21" name="TextBox 20">
            <a:extLst>
              <a:ext uri="{FF2B5EF4-FFF2-40B4-BE49-F238E27FC236}">
                <a16:creationId xmlns:a16="http://schemas.microsoft.com/office/drawing/2014/main" id="{566AD4A7-C597-52C3-BDC1-79C335EEA8BC}"/>
              </a:ext>
            </a:extLst>
          </p:cNvPr>
          <p:cNvSpPr txBox="1"/>
          <p:nvPr/>
        </p:nvSpPr>
        <p:spPr>
          <a:xfrm>
            <a:off x="403768" y="6373407"/>
            <a:ext cx="5675756" cy="276999"/>
          </a:xfrm>
          <a:prstGeom prst="rect">
            <a:avLst/>
          </a:prstGeom>
          <a:noFill/>
        </p:spPr>
        <p:txBody>
          <a:bodyPr wrap="square" rtlCol="0">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Yaeger. ASCO GI 2025. Abstr 131.</a:t>
            </a:r>
            <a:endParaRPr kumimoji="0" lang="pt-BR"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A8C41D8A-D53D-4036-C473-D2D876DD9CBC}"/>
              </a:ext>
            </a:extLst>
          </p:cNvPr>
          <p:cNvSpPr/>
          <p:nvPr/>
        </p:nvSpPr>
        <p:spPr bwMode="auto">
          <a:xfrm>
            <a:off x="2869325" y="1968018"/>
            <a:ext cx="1439917" cy="260175"/>
          </a:xfrm>
          <a:prstGeom prst="rect">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5" name="Straight Connector 4">
            <a:extLst>
              <a:ext uri="{FF2B5EF4-FFF2-40B4-BE49-F238E27FC236}">
                <a16:creationId xmlns:a16="http://schemas.microsoft.com/office/drawing/2014/main" id="{39776443-39E3-0C6B-0234-74642F6AD18B}"/>
              </a:ext>
            </a:extLst>
          </p:cNvPr>
          <p:cNvCxnSpPr/>
          <p:nvPr/>
        </p:nvCxnSpPr>
        <p:spPr bwMode="auto">
          <a:xfrm>
            <a:off x="1030866" y="2306595"/>
            <a:ext cx="0" cy="2792627"/>
          </a:xfrm>
          <a:prstGeom prst="line">
            <a:avLst/>
          </a:prstGeom>
          <a:noFill/>
          <a:ln w="28575" cap="flat" cmpd="sng" algn="ctr">
            <a:solidFill>
              <a:schemeClr val="bg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C558C8B9-3D47-0602-9E0E-E0526FD7C3FD}"/>
              </a:ext>
            </a:extLst>
          </p:cNvPr>
          <p:cNvCxnSpPr>
            <a:cxnSpLocks/>
          </p:cNvCxnSpPr>
          <p:nvPr/>
        </p:nvCxnSpPr>
        <p:spPr bwMode="auto">
          <a:xfrm>
            <a:off x="1014390" y="5099222"/>
            <a:ext cx="4827374" cy="0"/>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CEE337F4-D9F8-4A58-12C6-6353C15C7148}"/>
              </a:ext>
            </a:extLst>
          </p:cNvPr>
          <p:cNvCxnSpPr>
            <a:cxnSpLocks/>
          </p:cNvCxnSpPr>
          <p:nvPr/>
        </p:nvCxnSpPr>
        <p:spPr bwMode="auto">
          <a:xfrm flipH="1">
            <a:off x="973202" y="231483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404BC5C1-90FA-E91D-FCD5-CC7DD9329ABD}"/>
              </a:ext>
            </a:extLst>
          </p:cNvPr>
          <p:cNvCxnSpPr>
            <a:cxnSpLocks/>
          </p:cNvCxnSpPr>
          <p:nvPr/>
        </p:nvCxnSpPr>
        <p:spPr bwMode="auto">
          <a:xfrm flipH="1">
            <a:off x="973202" y="287171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3202F7EC-A34B-2158-54E2-0E6A05F578A7}"/>
              </a:ext>
            </a:extLst>
          </p:cNvPr>
          <p:cNvCxnSpPr>
            <a:cxnSpLocks/>
          </p:cNvCxnSpPr>
          <p:nvPr/>
        </p:nvCxnSpPr>
        <p:spPr bwMode="auto">
          <a:xfrm flipH="1">
            <a:off x="973202" y="342858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EAF229EF-152D-19FB-A985-B26F2B4243DD}"/>
              </a:ext>
            </a:extLst>
          </p:cNvPr>
          <p:cNvCxnSpPr>
            <a:cxnSpLocks/>
          </p:cNvCxnSpPr>
          <p:nvPr/>
        </p:nvCxnSpPr>
        <p:spPr bwMode="auto">
          <a:xfrm flipH="1">
            <a:off x="973202" y="398546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1E0BC52C-5436-D93A-1857-C59A18122F74}"/>
              </a:ext>
            </a:extLst>
          </p:cNvPr>
          <p:cNvCxnSpPr>
            <a:cxnSpLocks/>
          </p:cNvCxnSpPr>
          <p:nvPr/>
        </p:nvCxnSpPr>
        <p:spPr bwMode="auto">
          <a:xfrm flipH="1">
            <a:off x="973202" y="454234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261759FD-5830-E88E-8E30-F832239B26EE}"/>
              </a:ext>
            </a:extLst>
          </p:cNvPr>
          <p:cNvCxnSpPr>
            <a:cxnSpLocks/>
          </p:cNvCxnSpPr>
          <p:nvPr/>
        </p:nvCxnSpPr>
        <p:spPr bwMode="auto">
          <a:xfrm flipH="1">
            <a:off x="973202" y="509922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675A9DF9-BE34-1090-78E9-5EB2C501B027}"/>
              </a:ext>
            </a:extLst>
          </p:cNvPr>
          <p:cNvCxnSpPr>
            <a:cxnSpLocks/>
          </p:cNvCxnSpPr>
          <p:nvPr/>
        </p:nvCxnSpPr>
        <p:spPr bwMode="auto">
          <a:xfrm>
            <a:off x="1030866"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7E93D7A8-94D4-5833-FDC1-2E00B37E3132}"/>
              </a:ext>
            </a:extLst>
          </p:cNvPr>
          <p:cNvCxnSpPr>
            <a:cxnSpLocks/>
          </p:cNvCxnSpPr>
          <p:nvPr/>
        </p:nvCxnSpPr>
        <p:spPr bwMode="auto">
          <a:xfrm>
            <a:off x="1350769"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EA271AE7-4CD8-9D91-D772-21813DA8ABFA}"/>
              </a:ext>
            </a:extLst>
          </p:cNvPr>
          <p:cNvCxnSpPr>
            <a:cxnSpLocks/>
          </p:cNvCxnSpPr>
          <p:nvPr/>
        </p:nvCxnSpPr>
        <p:spPr bwMode="auto">
          <a:xfrm>
            <a:off x="1670672"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B208D7AF-B981-302A-2320-585EF074B7A6}"/>
              </a:ext>
            </a:extLst>
          </p:cNvPr>
          <p:cNvCxnSpPr>
            <a:cxnSpLocks/>
          </p:cNvCxnSpPr>
          <p:nvPr/>
        </p:nvCxnSpPr>
        <p:spPr bwMode="auto">
          <a:xfrm>
            <a:off x="1990575"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A26B6038-EDE2-2492-5F81-9B4AA7B50A1C}"/>
              </a:ext>
            </a:extLst>
          </p:cNvPr>
          <p:cNvCxnSpPr>
            <a:cxnSpLocks/>
          </p:cNvCxnSpPr>
          <p:nvPr/>
        </p:nvCxnSpPr>
        <p:spPr bwMode="auto">
          <a:xfrm>
            <a:off x="2310478"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9E8FB946-2B70-952F-9827-0494F1ACB3C0}"/>
              </a:ext>
            </a:extLst>
          </p:cNvPr>
          <p:cNvCxnSpPr>
            <a:cxnSpLocks/>
          </p:cNvCxnSpPr>
          <p:nvPr/>
        </p:nvCxnSpPr>
        <p:spPr bwMode="auto">
          <a:xfrm>
            <a:off x="2630381"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42E0EED5-8A96-B9BA-587B-BDA842AED6A6}"/>
              </a:ext>
            </a:extLst>
          </p:cNvPr>
          <p:cNvCxnSpPr>
            <a:cxnSpLocks/>
          </p:cNvCxnSpPr>
          <p:nvPr/>
        </p:nvCxnSpPr>
        <p:spPr bwMode="auto">
          <a:xfrm>
            <a:off x="2950284"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46C5ECD4-FC83-DB83-EDD3-83E1F834B366}"/>
              </a:ext>
            </a:extLst>
          </p:cNvPr>
          <p:cNvCxnSpPr>
            <a:cxnSpLocks/>
          </p:cNvCxnSpPr>
          <p:nvPr/>
        </p:nvCxnSpPr>
        <p:spPr bwMode="auto">
          <a:xfrm>
            <a:off x="3270187"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3D8D600F-D048-615D-2AA3-DC15522BAB5D}"/>
              </a:ext>
            </a:extLst>
          </p:cNvPr>
          <p:cNvCxnSpPr>
            <a:cxnSpLocks/>
          </p:cNvCxnSpPr>
          <p:nvPr/>
        </p:nvCxnSpPr>
        <p:spPr bwMode="auto">
          <a:xfrm>
            <a:off x="3590090"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5AD1175E-253F-FAA3-CCD8-B1919F4A2E3D}"/>
              </a:ext>
            </a:extLst>
          </p:cNvPr>
          <p:cNvCxnSpPr>
            <a:cxnSpLocks/>
          </p:cNvCxnSpPr>
          <p:nvPr/>
        </p:nvCxnSpPr>
        <p:spPr bwMode="auto">
          <a:xfrm>
            <a:off x="3909993"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A0D23E2D-F449-47D7-1D7F-DC140A110EA3}"/>
              </a:ext>
            </a:extLst>
          </p:cNvPr>
          <p:cNvCxnSpPr>
            <a:cxnSpLocks/>
          </p:cNvCxnSpPr>
          <p:nvPr/>
        </p:nvCxnSpPr>
        <p:spPr bwMode="auto">
          <a:xfrm>
            <a:off x="4229896"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3D55774B-F456-60EC-898F-94A6CBD8E497}"/>
              </a:ext>
            </a:extLst>
          </p:cNvPr>
          <p:cNvCxnSpPr>
            <a:cxnSpLocks/>
          </p:cNvCxnSpPr>
          <p:nvPr/>
        </p:nvCxnSpPr>
        <p:spPr bwMode="auto">
          <a:xfrm>
            <a:off x="4549799"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AEA49F72-2434-38E9-F517-13E40A191672}"/>
              </a:ext>
            </a:extLst>
          </p:cNvPr>
          <p:cNvCxnSpPr>
            <a:cxnSpLocks/>
          </p:cNvCxnSpPr>
          <p:nvPr/>
        </p:nvCxnSpPr>
        <p:spPr bwMode="auto">
          <a:xfrm>
            <a:off x="4869702"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AD3865D1-67AC-F66E-DE5A-CF42BDE11BEF}"/>
              </a:ext>
            </a:extLst>
          </p:cNvPr>
          <p:cNvCxnSpPr>
            <a:cxnSpLocks/>
          </p:cNvCxnSpPr>
          <p:nvPr/>
        </p:nvCxnSpPr>
        <p:spPr bwMode="auto">
          <a:xfrm>
            <a:off x="5189605"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2C7CA444-C4BF-F23A-D73A-12B61BDBFE3D}"/>
              </a:ext>
            </a:extLst>
          </p:cNvPr>
          <p:cNvCxnSpPr>
            <a:cxnSpLocks/>
          </p:cNvCxnSpPr>
          <p:nvPr/>
        </p:nvCxnSpPr>
        <p:spPr bwMode="auto">
          <a:xfrm>
            <a:off x="5509508"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76064DF2-8FA7-341A-E33D-50A4A4944216}"/>
              </a:ext>
            </a:extLst>
          </p:cNvPr>
          <p:cNvCxnSpPr>
            <a:cxnSpLocks/>
          </p:cNvCxnSpPr>
          <p:nvPr/>
        </p:nvCxnSpPr>
        <p:spPr bwMode="auto">
          <a:xfrm>
            <a:off x="5829406" y="5090984"/>
            <a:ext cx="0" cy="64008"/>
          </a:xfrm>
          <a:prstGeom prst="line">
            <a:avLst/>
          </a:prstGeom>
          <a:noFill/>
          <a:ln w="28575" cap="flat" cmpd="sng" algn="ctr">
            <a:solidFill>
              <a:schemeClr val="bg1"/>
            </a:solidFill>
            <a:prstDash val="solid"/>
            <a:round/>
            <a:headEnd type="none" w="med" len="med"/>
            <a:tailEnd type="none" w="med" len="med"/>
          </a:ln>
          <a:effectLst/>
        </p:spPr>
      </p:cxnSp>
      <p:sp>
        <p:nvSpPr>
          <p:cNvPr id="38" name="TextBox 37">
            <a:extLst>
              <a:ext uri="{FF2B5EF4-FFF2-40B4-BE49-F238E27FC236}">
                <a16:creationId xmlns:a16="http://schemas.microsoft.com/office/drawing/2014/main" id="{CC936FE0-AD5E-DE3B-068F-6BF468E18861}"/>
              </a:ext>
            </a:extLst>
          </p:cNvPr>
          <p:cNvSpPr txBox="1"/>
          <p:nvPr/>
        </p:nvSpPr>
        <p:spPr bwMode="auto">
          <a:xfrm>
            <a:off x="1030866" y="5387544"/>
            <a:ext cx="4810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a:t>
            </a:r>
          </a:p>
        </p:txBody>
      </p:sp>
      <p:sp>
        <p:nvSpPr>
          <p:cNvPr id="39" name="TextBox 38">
            <a:extLst>
              <a:ext uri="{FF2B5EF4-FFF2-40B4-BE49-F238E27FC236}">
                <a16:creationId xmlns:a16="http://schemas.microsoft.com/office/drawing/2014/main" id="{C6BBD42D-829E-D1FB-FF88-06FB7ADE746A}"/>
              </a:ext>
            </a:extLst>
          </p:cNvPr>
          <p:cNvSpPr txBox="1"/>
          <p:nvPr/>
        </p:nvSpPr>
        <p:spPr bwMode="auto">
          <a:xfrm rot="16200000">
            <a:off x="-1087629" y="3522219"/>
            <a:ext cx="2957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Progression-Free survival (%)</a:t>
            </a:r>
          </a:p>
        </p:txBody>
      </p:sp>
      <p:sp>
        <p:nvSpPr>
          <p:cNvPr id="40" name="TextBox 39">
            <a:extLst>
              <a:ext uri="{FF2B5EF4-FFF2-40B4-BE49-F238E27FC236}">
                <a16:creationId xmlns:a16="http://schemas.microsoft.com/office/drawing/2014/main" id="{B79F2597-75F4-C5F4-475E-6DE350BB60B3}"/>
              </a:ext>
            </a:extLst>
          </p:cNvPr>
          <p:cNvSpPr txBox="1"/>
          <p:nvPr/>
        </p:nvSpPr>
        <p:spPr bwMode="auto">
          <a:xfrm>
            <a:off x="391061" y="2130168"/>
            <a:ext cx="63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41" name="TextBox 40">
            <a:extLst>
              <a:ext uri="{FF2B5EF4-FFF2-40B4-BE49-F238E27FC236}">
                <a16:creationId xmlns:a16="http://schemas.microsoft.com/office/drawing/2014/main" id="{78F6484F-0262-27B5-E072-7C89DD11788B}"/>
              </a:ext>
            </a:extLst>
          </p:cNvPr>
          <p:cNvSpPr txBox="1"/>
          <p:nvPr/>
        </p:nvSpPr>
        <p:spPr bwMode="auto">
          <a:xfrm>
            <a:off x="391061" y="2688693"/>
            <a:ext cx="63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42" name="TextBox 41">
            <a:extLst>
              <a:ext uri="{FF2B5EF4-FFF2-40B4-BE49-F238E27FC236}">
                <a16:creationId xmlns:a16="http://schemas.microsoft.com/office/drawing/2014/main" id="{AC681970-E2D1-79D7-BDF6-DA769316D949}"/>
              </a:ext>
            </a:extLst>
          </p:cNvPr>
          <p:cNvSpPr txBox="1"/>
          <p:nvPr/>
        </p:nvSpPr>
        <p:spPr bwMode="auto">
          <a:xfrm>
            <a:off x="391061" y="3247218"/>
            <a:ext cx="63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43" name="TextBox 42">
            <a:extLst>
              <a:ext uri="{FF2B5EF4-FFF2-40B4-BE49-F238E27FC236}">
                <a16:creationId xmlns:a16="http://schemas.microsoft.com/office/drawing/2014/main" id="{82D3AE3A-57EA-7AF0-77C9-79C8AC42586F}"/>
              </a:ext>
            </a:extLst>
          </p:cNvPr>
          <p:cNvSpPr txBox="1"/>
          <p:nvPr/>
        </p:nvSpPr>
        <p:spPr bwMode="auto">
          <a:xfrm>
            <a:off x="391061" y="3805743"/>
            <a:ext cx="63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44" name="TextBox 43">
            <a:extLst>
              <a:ext uri="{FF2B5EF4-FFF2-40B4-BE49-F238E27FC236}">
                <a16:creationId xmlns:a16="http://schemas.microsoft.com/office/drawing/2014/main" id="{7D830C4C-EC38-13E4-6D89-33CD93FA4498}"/>
              </a:ext>
            </a:extLst>
          </p:cNvPr>
          <p:cNvSpPr txBox="1"/>
          <p:nvPr/>
        </p:nvSpPr>
        <p:spPr bwMode="auto">
          <a:xfrm>
            <a:off x="391061" y="4364268"/>
            <a:ext cx="63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45" name="TextBox 44">
            <a:extLst>
              <a:ext uri="{FF2B5EF4-FFF2-40B4-BE49-F238E27FC236}">
                <a16:creationId xmlns:a16="http://schemas.microsoft.com/office/drawing/2014/main" id="{62BB4E80-0DBF-13A2-DCAD-520BDB962BE1}"/>
              </a:ext>
            </a:extLst>
          </p:cNvPr>
          <p:cNvSpPr txBox="1"/>
          <p:nvPr/>
        </p:nvSpPr>
        <p:spPr bwMode="auto">
          <a:xfrm>
            <a:off x="391061" y="4922794"/>
            <a:ext cx="63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46" name="TextBox 45">
            <a:extLst>
              <a:ext uri="{FF2B5EF4-FFF2-40B4-BE49-F238E27FC236}">
                <a16:creationId xmlns:a16="http://schemas.microsoft.com/office/drawing/2014/main" id="{06AB93C8-4176-195D-12F1-3BBC55DCEDDE}"/>
              </a:ext>
            </a:extLst>
          </p:cNvPr>
          <p:cNvSpPr txBox="1"/>
          <p:nvPr/>
        </p:nvSpPr>
        <p:spPr bwMode="auto">
          <a:xfrm>
            <a:off x="5631512"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45</a:t>
            </a:r>
          </a:p>
        </p:txBody>
      </p:sp>
      <p:sp>
        <p:nvSpPr>
          <p:cNvPr id="47" name="TextBox 46">
            <a:extLst>
              <a:ext uri="{FF2B5EF4-FFF2-40B4-BE49-F238E27FC236}">
                <a16:creationId xmlns:a16="http://schemas.microsoft.com/office/drawing/2014/main" id="{D77DE4C5-C250-4BDA-9F51-11358F172338}"/>
              </a:ext>
            </a:extLst>
          </p:cNvPr>
          <p:cNvSpPr txBox="1"/>
          <p:nvPr/>
        </p:nvSpPr>
        <p:spPr bwMode="auto">
          <a:xfrm>
            <a:off x="823800"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48" name="TextBox 47">
            <a:extLst>
              <a:ext uri="{FF2B5EF4-FFF2-40B4-BE49-F238E27FC236}">
                <a16:creationId xmlns:a16="http://schemas.microsoft.com/office/drawing/2014/main" id="{0757A8F2-81B2-5016-15A5-E1ADECB6E423}"/>
              </a:ext>
            </a:extLst>
          </p:cNvPr>
          <p:cNvSpPr txBox="1"/>
          <p:nvPr/>
        </p:nvSpPr>
        <p:spPr bwMode="auto">
          <a:xfrm>
            <a:off x="1144314"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a:t>
            </a:r>
          </a:p>
        </p:txBody>
      </p:sp>
      <p:sp>
        <p:nvSpPr>
          <p:cNvPr id="49" name="TextBox 48">
            <a:extLst>
              <a:ext uri="{FF2B5EF4-FFF2-40B4-BE49-F238E27FC236}">
                <a16:creationId xmlns:a16="http://schemas.microsoft.com/office/drawing/2014/main" id="{79331273-26F0-AE64-C662-E66D2C0A9493}"/>
              </a:ext>
            </a:extLst>
          </p:cNvPr>
          <p:cNvSpPr txBox="1"/>
          <p:nvPr/>
        </p:nvSpPr>
        <p:spPr bwMode="auto">
          <a:xfrm>
            <a:off x="1464828"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6</a:t>
            </a:r>
            <a:endParaRPr lang="en-US" b="0" dirty="0">
              <a:solidFill>
                <a:schemeClr val="bg1"/>
              </a:solidFill>
              <a:latin typeface="Calibri" panose="020F0502020204030204" pitchFamily="34" charset="0"/>
            </a:endParaRPr>
          </a:p>
        </p:txBody>
      </p:sp>
      <p:sp>
        <p:nvSpPr>
          <p:cNvPr id="50" name="TextBox 49">
            <a:extLst>
              <a:ext uri="{FF2B5EF4-FFF2-40B4-BE49-F238E27FC236}">
                <a16:creationId xmlns:a16="http://schemas.microsoft.com/office/drawing/2014/main" id="{81AAE1D2-89E1-2872-B119-BC65A56CFE0F}"/>
              </a:ext>
            </a:extLst>
          </p:cNvPr>
          <p:cNvSpPr txBox="1"/>
          <p:nvPr/>
        </p:nvSpPr>
        <p:spPr bwMode="auto">
          <a:xfrm>
            <a:off x="1785342"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9</a:t>
            </a:r>
          </a:p>
        </p:txBody>
      </p:sp>
      <p:sp>
        <p:nvSpPr>
          <p:cNvPr id="51" name="TextBox 50">
            <a:extLst>
              <a:ext uri="{FF2B5EF4-FFF2-40B4-BE49-F238E27FC236}">
                <a16:creationId xmlns:a16="http://schemas.microsoft.com/office/drawing/2014/main" id="{78C2E0DD-CC67-0BCC-8D7D-FE626F9E339A}"/>
              </a:ext>
            </a:extLst>
          </p:cNvPr>
          <p:cNvSpPr txBox="1"/>
          <p:nvPr/>
        </p:nvSpPr>
        <p:spPr bwMode="auto">
          <a:xfrm>
            <a:off x="2105856"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12</a:t>
            </a:r>
          </a:p>
        </p:txBody>
      </p:sp>
      <p:sp>
        <p:nvSpPr>
          <p:cNvPr id="52" name="TextBox 51">
            <a:extLst>
              <a:ext uri="{FF2B5EF4-FFF2-40B4-BE49-F238E27FC236}">
                <a16:creationId xmlns:a16="http://schemas.microsoft.com/office/drawing/2014/main" id="{BA5F510D-95C4-4E52-3581-D1DDF91116DA}"/>
              </a:ext>
            </a:extLst>
          </p:cNvPr>
          <p:cNvSpPr txBox="1"/>
          <p:nvPr/>
        </p:nvSpPr>
        <p:spPr bwMode="auto">
          <a:xfrm>
            <a:off x="2426370"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15</a:t>
            </a:r>
          </a:p>
        </p:txBody>
      </p:sp>
      <p:sp>
        <p:nvSpPr>
          <p:cNvPr id="53" name="TextBox 52">
            <a:extLst>
              <a:ext uri="{FF2B5EF4-FFF2-40B4-BE49-F238E27FC236}">
                <a16:creationId xmlns:a16="http://schemas.microsoft.com/office/drawing/2014/main" id="{14E4892C-A17C-0C62-519A-BAD2D588D000}"/>
              </a:ext>
            </a:extLst>
          </p:cNvPr>
          <p:cNvSpPr txBox="1"/>
          <p:nvPr/>
        </p:nvSpPr>
        <p:spPr bwMode="auto">
          <a:xfrm>
            <a:off x="2746884"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18</a:t>
            </a:r>
          </a:p>
        </p:txBody>
      </p:sp>
      <p:sp>
        <p:nvSpPr>
          <p:cNvPr id="54" name="TextBox 53">
            <a:extLst>
              <a:ext uri="{FF2B5EF4-FFF2-40B4-BE49-F238E27FC236}">
                <a16:creationId xmlns:a16="http://schemas.microsoft.com/office/drawing/2014/main" id="{43EFC2CB-4530-49EB-24EC-1B4A86E3DE00}"/>
              </a:ext>
            </a:extLst>
          </p:cNvPr>
          <p:cNvSpPr txBox="1"/>
          <p:nvPr/>
        </p:nvSpPr>
        <p:spPr bwMode="auto">
          <a:xfrm>
            <a:off x="3067398"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55" name="TextBox 54">
            <a:extLst>
              <a:ext uri="{FF2B5EF4-FFF2-40B4-BE49-F238E27FC236}">
                <a16:creationId xmlns:a16="http://schemas.microsoft.com/office/drawing/2014/main" id="{78591AF8-CF9B-3ED2-A16B-5E1DD14F6672}"/>
              </a:ext>
            </a:extLst>
          </p:cNvPr>
          <p:cNvSpPr txBox="1"/>
          <p:nvPr/>
        </p:nvSpPr>
        <p:spPr bwMode="auto">
          <a:xfrm>
            <a:off x="3387912"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24</a:t>
            </a:r>
          </a:p>
        </p:txBody>
      </p:sp>
      <p:sp>
        <p:nvSpPr>
          <p:cNvPr id="56" name="TextBox 55">
            <a:extLst>
              <a:ext uri="{FF2B5EF4-FFF2-40B4-BE49-F238E27FC236}">
                <a16:creationId xmlns:a16="http://schemas.microsoft.com/office/drawing/2014/main" id="{A2FF4E8D-2D9E-6CC9-D55A-1C1ACF028FEC}"/>
              </a:ext>
            </a:extLst>
          </p:cNvPr>
          <p:cNvSpPr txBox="1"/>
          <p:nvPr/>
        </p:nvSpPr>
        <p:spPr bwMode="auto">
          <a:xfrm>
            <a:off x="3708426"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27</a:t>
            </a:r>
          </a:p>
        </p:txBody>
      </p:sp>
      <p:sp>
        <p:nvSpPr>
          <p:cNvPr id="57" name="TextBox 56">
            <a:extLst>
              <a:ext uri="{FF2B5EF4-FFF2-40B4-BE49-F238E27FC236}">
                <a16:creationId xmlns:a16="http://schemas.microsoft.com/office/drawing/2014/main" id="{71DDFFB7-44F6-71BA-93CB-313E8E7AF0BF}"/>
              </a:ext>
            </a:extLst>
          </p:cNvPr>
          <p:cNvSpPr txBox="1"/>
          <p:nvPr/>
        </p:nvSpPr>
        <p:spPr bwMode="auto">
          <a:xfrm>
            <a:off x="4028940"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58" name="TextBox 57">
            <a:extLst>
              <a:ext uri="{FF2B5EF4-FFF2-40B4-BE49-F238E27FC236}">
                <a16:creationId xmlns:a16="http://schemas.microsoft.com/office/drawing/2014/main" id="{03932082-083E-CE10-8849-CA6EBCF6E9F9}"/>
              </a:ext>
            </a:extLst>
          </p:cNvPr>
          <p:cNvSpPr txBox="1"/>
          <p:nvPr/>
        </p:nvSpPr>
        <p:spPr bwMode="auto">
          <a:xfrm>
            <a:off x="4349454"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33</a:t>
            </a:r>
          </a:p>
        </p:txBody>
      </p:sp>
      <p:sp>
        <p:nvSpPr>
          <p:cNvPr id="59" name="TextBox 58">
            <a:extLst>
              <a:ext uri="{FF2B5EF4-FFF2-40B4-BE49-F238E27FC236}">
                <a16:creationId xmlns:a16="http://schemas.microsoft.com/office/drawing/2014/main" id="{6DDDC821-4C75-95ED-72D3-ABFCB0632AD4}"/>
              </a:ext>
            </a:extLst>
          </p:cNvPr>
          <p:cNvSpPr txBox="1"/>
          <p:nvPr/>
        </p:nvSpPr>
        <p:spPr bwMode="auto">
          <a:xfrm>
            <a:off x="4669968"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36</a:t>
            </a:r>
          </a:p>
        </p:txBody>
      </p:sp>
      <p:sp>
        <p:nvSpPr>
          <p:cNvPr id="60" name="TextBox 59">
            <a:extLst>
              <a:ext uri="{FF2B5EF4-FFF2-40B4-BE49-F238E27FC236}">
                <a16:creationId xmlns:a16="http://schemas.microsoft.com/office/drawing/2014/main" id="{83B18292-C4BC-0282-1603-FF62C7128772}"/>
              </a:ext>
            </a:extLst>
          </p:cNvPr>
          <p:cNvSpPr txBox="1"/>
          <p:nvPr/>
        </p:nvSpPr>
        <p:spPr bwMode="auto">
          <a:xfrm>
            <a:off x="4990482"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39</a:t>
            </a:r>
          </a:p>
        </p:txBody>
      </p:sp>
      <p:sp>
        <p:nvSpPr>
          <p:cNvPr id="61" name="TextBox 60">
            <a:extLst>
              <a:ext uri="{FF2B5EF4-FFF2-40B4-BE49-F238E27FC236}">
                <a16:creationId xmlns:a16="http://schemas.microsoft.com/office/drawing/2014/main" id="{5452397D-9F6D-5534-57F2-83CBBB2CFEBC}"/>
              </a:ext>
            </a:extLst>
          </p:cNvPr>
          <p:cNvSpPr txBox="1"/>
          <p:nvPr/>
        </p:nvSpPr>
        <p:spPr bwMode="auto">
          <a:xfrm>
            <a:off x="5310996"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42</a:t>
            </a:r>
          </a:p>
        </p:txBody>
      </p:sp>
      <p:sp>
        <p:nvSpPr>
          <p:cNvPr id="63" name="TextBox 62">
            <a:extLst>
              <a:ext uri="{FF2B5EF4-FFF2-40B4-BE49-F238E27FC236}">
                <a16:creationId xmlns:a16="http://schemas.microsoft.com/office/drawing/2014/main" id="{471A266B-CECA-AA4B-979F-CB232F472ACA}"/>
              </a:ext>
            </a:extLst>
          </p:cNvPr>
          <p:cNvSpPr txBox="1"/>
          <p:nvPr/>
        </p:nvSpPr>
        <p:spPr bwMode="auto">
          <a:xfrm>
            <a:off x="834499"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94</a:t>
            </a:r>
          </a:p>
        </p:txBody>
      </p:sp>
      <p:sp>
        <p:nvSpPr>
          <p:cNvPr id="64" name="TextBox 63">
            <a:extLst>
              <a:ext uri="{FF2B5EF4-FFF2-40B4-BE49-F238E27FC236}">
                <a16:creationId xmlns:a16="http://schemas.microsoft.com/office/drawing/2014/main" id="{10D2ADF8-6D7B-7993-8BBB-8807B3A95F1F}"/>
              </a:ext>
            </a:extLst>
          </p:cNvPr>
          <p:cNvSpPr txBox="1"/>
          <p:nvPr/>
        </p:nvSpPr>
        <p:spPr bwMode="auto">
          <a:xfrm>
            <a:off x="1154942"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74</a:t>
            </a:r>
          </a:p>
        </p:txBody>
      </p:sp>
      <p:sp>
        <p:nvSpPr>
          <p:cNvPr id="65" name="TextBox 64">
            <a:extLst>
              <a:ext uri="{FF2B5EF4-FFF2-40B4-BE49-F238E27FC236}">
                <a16:creationId xmlns:a16="http://schemas.microsoft.com/office/drawing/2014/main" id="{4D36C54B-6DAB-15BE-32F6-F8CBBC663195}"/>
              </a:ext>
            </a:extLst>
          </p:cNvPr>
          <p:cNvSpPr txBox="1"/>
          <p:nvPr/>
        </p:nvSpPr>
        <p:spPr bwMode="auto">
          <a:xfrm>
            <a:off x="1475385"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46</a:t>
            </a:r>
          </a:p>
        </p:txBody>
      </p:sp>
      <p:sp>
        <p:nvSpPr>
          <p:cNvPr id="66" name="TextBox 65">
            <a:extLst>
              <a:ext uri="{FF2B5EF4-FFF2-40B4-BE49-F238E27FC236}">
                <a16:creationId xmlns:a16="http://schemas.microsoft.com/office/drawing/2014/main" id="{83F07FFB-6059-BD7B-156C-A03540B12476}"/>
              </a:ext>
            </a:extLst>
          </p:cNvPr>
          <p:cNvSpPr txBox="1"/>
          <p:nvPr/>
        </p:nvSpPr>
        <p:spPr bwMode="auto">
          <a:xfrm>
            <a:off x="1795828"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22</a:t>
            </a:r>
          </a:p>
        </p:txBody>
      </p:sp>
      <p:sp>
        <p:nvSpPr>
          <p:cNvPr id="67" name="TextBox 66">
            <a:extLst>
              <a:ext uri="{FF2B5EF4-FFF2-40B4-BE49-F238E27FC236}">
                <a16:creationId xmlns:a16="http://schemas.microsoft.com/office/drawing/2014/main" id="{87C174E6-7665-5AC5-B5E9-205975D5DA01}"/>
              </a:ext>
            </a:extLst>
          </p:cNvPr>
          <p:cNvSpPr txBox="1"/>
          <p:nvPr/>
        </p:nvSpPr>
        <p:spPr bwMode="auto">
          <a:xfrm>
            <a:off x="2116271"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13</a:t>
            </a:r>
          </a:p>
        </p:txBody>
      </p:sp>
      <p:sp>
        <p:nvSpPr>
          <p:cNvPr id="68" name="TextBox 67">
            <a:extLst>
              <a:ext uri="{FF2B5EF4-FFF2-40B4-BE49-F238E27FC236}">
                <a16:creationId xmlns:a16="http://schemas.microsoft.com/office/drawing/2014/main" id="{39914BB9-2A17-FE2C-E690-DC1414CE4A3D}"/>
              </a:ext>
            </a:extLst>
          </p:cNvPr>
          <p:cNvSpPr txBox="1"/>
          <p:nvPr/>
        </p:nvSpPr>
        <p:spPr bwMode="auto">
          <a:xfrm>
            <a:off x="2436714"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10</a:t>
            </a:r>
          </a:p>
        </p:txBody>
      </p:sp>
      <p:sp>
        <p:nvSpPr>
          <p:cNvPr id="69" name="TextBox 68">
            <a:extLst>
              <a:ext uri="{FF2B5EF4-FFF2-40B4-BE49-F238E27FC236}">
                <a16:creationId xmlns:a16="http://schemas.microsoft.com/office/drawing/2014/main" id="{19E42D7B-E4C3-4BF0-F442-C206C18AA90E}"/>
              </a:ext>
            </a:extLst>
          </p:cNvPr>
          <p:cNvSpPr txBox="1"/>
          <p:nvPr/>
        </p:nvSpPr>
        <p:spPr bwMode="auto">
          <a:xfrm>
            <a:off x="2757157"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6</a:t>
            </a:r>
          </a:p>
        </p:txBody>
      </p:sp>
      <p:sp>
        <p:nvSpPr>
          <p:cNvPr id="70" name="TextBox 69">
            <a:extLst>
              <a:ext uri="{FF2B5EF4-FFF2-40B4-BE49-F238E27FC236}">
                <a16:creationId xmlns:a16="http://schemas.microsoft.com/office/drawing/2014/main" id="{338C32DE-9796-08B6-DEE3-9984D88EBB89}"/>
              </a:ext>
            </a:extLst>
          </p:cNvPr>
          <p:cNvSpPr txBox="1"/>
          <p:nvPr/>
        </p:nvSpPr>
        <p:spPr bwMode="auto">
          <a:xfrm>
            <a:off x="3077600"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5</a:t>
            </a:r>
          </a:p>
        </p:txBody>
      </p:sp>
      <p:sp>
        <p:nvSpPr>
          <p:cNvPr id="71" name="TextBox 70">
            <a:extLst>
              <a:ext uri="{FF2B5EF4-FFF2-40B4-BE49-F238E27FC236}">
                <a16:creationId xmlns:a16="http://schemas.microsoft.com/office/drawing/2014/main" id="{36A5A5B6-21BB-9194-CAEA-423FC45829E3}"/>
              </a:ext>
            </a:extLst>
          </p:cNvPr>
          <p:cNvSpPr txBox="1"/>
          <p:nvPr/>
        </p:nvSpPr>
        <p:spPr bwMode="auto">
          <a:xfrm>
            <a:off x="3398043"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2</a:t>
            </a:r>
          </a:p>
        </p:txBody>
      </p:sp>
      <p:sp>
        <p:nvSpPr>
          <p:cNvPr id="72" name="TextBox 71">
            <a:extLst>
              <a:ext uri="{FF2B5EF4-FFF2-40B4-BE49-F238E27FC236}">
                <a16:creationId xmlns:a16="http://schemas.microsoft.com/office/drawing/2014/main" id="{34552EE6-FE5F-7825-92F6-1386B48B2F51}"/>
              </a:ext>
            </a:extLst>
          </p:cNvPr>
          <p:cNvSpPr txBox="1"/>
          <p:nvPr/>
        </p:nvSpPr>
        <p:spPr bwMode="auto">
          <a:xfrm>
            <a:off x="3718486"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2</a:t>
            </a:r>
          </a:p>
        </p:txBody>
      </p:sp>
      <p:sp>
        <p:nvSpPr>
          <p:cNvPr id="73" name="TextBox 72">
            <a:extLst>
              <a:ext uri="{FF2B5EF4-FFF2-40B4-BE49-F238E27FC236}">
                <a16:creationId xmlns:a16="http://schemas.microsoft.com/office/drawing/2014/main" id="{69B0065E-464F-862E-CBD2-55A283D6022C}"/>
              </a:ext>
            </a:extLst>
          </p:cNvPr>
          <p:cNvSpPr txBox="1"/>
          <p:nvPr/>
        </p:nvSpPr>
        <p:spPr bwMode="auto">
          <a:xfrm>
            <a:off x="4038929"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2</a:t>
            </a:r>
          </a:p>
        </p:txBody>
      </p:sp>
      <p:sp>
        <p:nvSpPr>
          <p:cNvPr id="74" name="TextBox 73">
            <a:extLst>
              <a:ext uri="{FF2B5EF4-FFF2-40B4-BE49-F238E27FC236}">
                <a16:creationId xmlns:a16="http://schemas.microsoft.com/office/drawing/2014/main" id="{34B850D4-B3FD-C54E-0B4D-59BBE1645F74}"/>
              </a:ext>
            </a:extLst>
          </p:cNvPr>
          <p:cNvSpPr txBox="1"/>
          <p:nvPr/>
        </p:nvSpPr>
        <p:spPr bwMode="auto">
          <a:xfrm>
            <a:off x="4359372"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2</a:t>
            </a:r>
          </a:p>
        </p:txBody>
      </p:sp>
      <p:sp>
        <p:nvSpPr>
          <p:cNvPr id="75" name="TextBox 74">
            <a:extLst>
              <a:ext uri="{FF2B5EF4-FFF2-40B4-BE49-F238E27FC236}">
                <a16:creationId xmlns:a16="http://schemas.microsoft.com/office/drawing/2014/main" id="{BA13F7DE-8F75-CAA0-1235-31968E709A19}"/>
              </a:ext>
            </a:extLst>
          </p:cNvPr>
          <p:cNvSpPr txBox="1"/>
          <p:nvPr/>
        </p:nvSpPr>
        <p:spPr bwMode="auto">
          <a:xfrm>
            <a:off x="4679815"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2</a:t>
            </a:r>
          </a:p>
        </p:txBody>
      </p:sp>
      <p:sp>
        <p:nvSpPr>
          <p:cNvPr id="76" name="TextBox 75">
            <a:extLst>
              <a:ext uri="{FF2B5EF4-FFF2-40B4-BE49-F238E27FC236}">
                <a16:creationId xmlns:a16="http://schemas.microsoft.com/office/drawing/2014/main" id="{60BE4D50-02E9-1555-39A9-E4F2436535C9}"/>
              </a:ext>
            </a:extLst>
          </p:cNvPr>
          <p:cNvSpPr txBox="1"/>
          <p:nvPr/>
        </p:nvSpPr>
        <p:spPr bwMode="auto">
          <a:xfrm>
            <a:off x="5000258"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1</a:t>
            </a:r>
          </a:p>
        </p:txBody>
      </p:sp>
      <p:sp>
        <p:nvSpPr>
          <p:cNvPr id="77" name="TextBox 76">
            <a:extLst>
              <a:ext uri="{FF2B5EF4-FFF2-40B4-BE49-F238E27FC236}">
                <a16:creationId xmlns:a16="http://schemas.microsoft.com/office/drawing/2014/main" id="{17F6F6DD-90DC-BCD5-71E5-98DB8EF04D43}"/>
              </a:ext>
            </a:extLst>
          </p:cNvPr>
          <p:cNvSpPr txBox="1"/>
          <p:nvPr/>
        </p:nvSpPr>
        <p:spPr bwMode="auto">
          <a:xfrm>
            <a:off x="5320701"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1</a:t>
            </a:r>
          </a:p>
        </p:txBody>
      </p:sp>
      <p:sp>
        <p:nvSpPr>
          <p:cNvPr id="78" name="TextBox 77">
            <a:extLst>
              <a:ext uri="{FF2B5EF4-FFF2-40B4-BE49-F238E27FC236}">
                <a16:creationId xmlns:a16="http://schemas.microsoft.com/office/drawing/2014/main" id="{EA075EEE-1101-BB76-58DC-B1331C19C841}"/>
              </a:ext>
            </a:extLst>
          </p:cNvPr>
          <p:cNvSpPr txBox="1"/>
          <p:nvPr/>
        </p:nvSpPr>
        <p:spPr bwMode="auto">
          <a:xfrm>
            <a:off x="5641139"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0</a:t>
            </a:r>
          </a:p>
        </p:txBody>
      </p:sp>
      <p:sp>
        <p:nvSpPr>
          <p:cNvPr id="79" name="TextBox 78">
            <a:extLst>
              <a:ext uri="{FF2B5EF4-FFF2-40B4-BE49-F238E27FC236}">
                <a16:creationId xmlns:a16="http://schemas.microsoft.com/office/drawing/2014/main" id="{3A6C6836-A185-1107-A7AB-D9D3620E3709}"/>
              </a:ext>
            </a:extLst>
          </p:cNvPr>
          <p:cNvSpPr txBox="1"/>
          <p:nvPr/>
        </p:nvSpPr>
        <p:spPr bwMode="auto">
          <a:xfrm>
            <a:off x="4697372" y="3787296"/>
            <a:ext cx="1439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b="0" dirty="0">
                <a:solidFill>
                  <a:schemeClr val="accent1"/>
                </a:solidFill>
                <a:latin typeface="Calibri" panose="020F0502020204030204" pitchFamily="34" charset="0"/>
              </a:rPr>
              <a:t>+</a:t>
            </a:r>
            <a:r>
              <a:rPr lang="en-US" b="0" dirty="0">
                <a:solidFill>
                  <a:schemeClr val="bg1"/>
                </a:solidFill>
                <a:latin typeface="Calibri" panose="020F0502020204030204" pitchFamily="34" charset="0"/>
              </a:rPr>
              <a:t> Censored</a:t>
            </a:r>
          </a:p>
        </p:txBody>
      </p:sp>
      <p:sp>
        <p:nvSpPr>
          <p:cNvPr id="80" name="TextBox 79">
            <a:extLst>
              <a:ext uri="{FF2B5EF4-FFF2-40B4-BE49-F238E27FC236}">
                <a16:creationId xmlns:a16="http://schemas.microsoft.com/office/drawing/2014/main" id="{B06F165C-D7FB-F21F-5559-FD151AF03819}"/>
              </a:ext>
            </a:extLst>
          </p:cNvPr>
          <p:cNvSpPr txBox="1"/>
          <p:nvPr/>
        </p:nvSpPr>
        <p:spPr bwMode="auto">
          <a:xfrm>
            <a:off x="1637684" y="2950743"/>
            <a:ext cx="143991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90000"/>
              </a:lnSpc>
              <a:spcBef>
                <a:spcPct val="50000"/>
              </a:spcBef>
              <a:spcAft>
                <a:spcPct val="0"/>
              </a:spcAft>
              <a:buClrTx/>
              <a:buFontTx/>
              <a:buNone/>
            </a:pPr>
            <a:r>
              <a:rPr lang="en-US" b="1" dirty="0">
                <a:solidFill>
                  <a:schemeClr val="bg1"/>
                </a:solidFill>
                <a:latin typeface="Calibri" panose="020F0502020204030204" pitchFamily="34" charset="0"/>
              </a:rPr>
              <a:t>6-mo rate</a:t>
            </a:r>
            <a:br>
              <a:rPr lang="en-US" b="1" dirty="0">
                <a:solidFill>
                  <a:schemeClr val="bg1"/>
                </a:solidFill>
                <a:latin typeface="Calibri" panose="020F0502020204030204" pitchFamily="34" charset="0"/>
              </a:rPr>
            </a:br>
            <a:r>
              <a:rPr lang="en-US" b="1" dirty="0">
                <a:solidFill>
                  <a:schemeClr val="bg1"/>
                </a:solidFill>
                <a:latin typeface="Calibri" panose="020F0502020204030204" pitchFamily="34" charset="0"/>
              </a:rPr>
              <a:t>57%</a:t>
            </a:r>
          </a:p>
        </p:txBody>
      </p:sp>
      <p:sp>
        <p:nvSpPr>
          <p:cNvPr id="81" name="TextBox 80">
            <a:extLst>
              <a:ext uri="{FF2B5EF4-FFF2-40B4-BE49-F238E27FC236}">
                <a16:creationId xmlns:a16="http://schemas.microsoft.com/office/drawing/2014/main" id="{04C0EAC1-9356-5F1E-452D-D7DA925C7225}"/>
              </a:ext>
            </a:extLst>
          </p:cNvPr>
          <p:cNvSpPr txBox="1"/>
          <p:nvPr/>
        </p:nvSpPr>
        <p:spPr bwMode="auto">
          <a:xfrm>
            <a:off x="2225448" y="3962696"/>
            <a:ext cx="156286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90000"/>
              </a:lnSpc>
              <a:spcBef>
                <a:spcPct val="50000"/>
              </a:spcBef>
              <a:spcAft>
                <a:spcPct val="0"/>
              </a:spcAft>
              <a:buClrTx/>
              <a:buFontTx/>
              <a:buNone/>
            </a:pPr>
            <a:r>
              <a:rPr lang="en-US" b="1" dirty="0">
                <a:solidFill>
                  <a:schemeClr val="bg1"/>
                </a:solidFill>
                <a:latin typeface="Calibri" panose="020F0502020204030204" pitchFamily="34" charset="0"/>
              </a:rPr>
              <a:t>12-mo rate</a:t>
            </a:r>
            <a:br>
              <a:rPr lang="en-US" b="1" dirty="0">
                <a:solidFill>
                  <a:schemeClr val="bg1"/>
                </a:solidFill>
                <a:latin typeface="Calibri" panose="020F0502020204030204" pitchFamily="34" charset="0"/>
              </a:rPr>
            </a:br>
            <a:r>
              <a:rPr lang="en-US" b="1" dirty="0">
                <a:solidFill>
                  <a:schemeClr val="bg1"/>
                </a:solidFill>
                <a:latin typeface="Calibri" panose="020F0502020204030204" pitchFamily="34" charset="0"/>
              </a:rPr>
              <a:t>19%</a:t>
            </a:r>
          </a:p>
        </p:txBody>
      </p:sp>
      <p:cxnSp>
        <p:nvCxnSpPr>
          <p:cNvPr id="83" name="Straight Connector 82">
            <a:extLst>
              <a:ext uri="{FF2B5EF4-FFF2-40B4-BE49-F238E27FC236}">
                <a16:creationId xmlns:a16="http://schemas.microsoft.com/office/drawing/2014/main" id="{61C95A5F-240C-0344-CA11-9075A15F5ADE}"/>
              </a:ext>
            </a:extLst>
          </p:cNvPr>
          <p:cNvCxnSpPr>
            <a:cxnSpLocks/>
          </p:cNvCxnSpPr>
          <p:nvPr/>
        </p:nvCxnSpPr>
        <p:spPr bwMode="auto">
          <a:xfrm flipH="1" flipV="1">
            <a:off x="1662434" y="3547215"/>
            <a:ext cx="7580" cy="1552007"/>
          </a:xfrm>
          <a:prstGeom prst="line">
            <a:avLst/>
          </a:prstGeom>
          <a:noFill/>
          <a:ln w="28575" cap="flat" cmpd="sng" algn="ctr">
            <a:solidFill>
              <a:schemeClr val="bg1"/>
            </a:solidFill>
            <a:prstDash val="sysDot"/>
            <a:round/>
            <a:headEnd type="none" w="med" len="med"/>
            <a:tailEnd type="none" w="med" len="med"/>
          </a:ln>
          <a:effectLst/>
        </p:spPr>
      </p:cxnSp>
      <p:cxnSp>
        <p:nvCxnSpPr>
          <p:cNvPr id="84" name="Straight Connector 83">
            <a:extLst>
              <a:ext uri="{FF2B5EF4-FFF2-40B4-BE49-F238E27FC236}">
                <a16:creationId xmlns:a16="http://schemas.microsoft.com/office/drawing/2014/main" id="{357675E9-D364-3163-0CB9-00FE170B7226}"/>
              </a:ext>
            </a:extLst>
          </p:cNvPr>
          <p:cNvCxnSpPr>
            <a:cxnSpLocks/>
          </p:cNvCxnSpPr>
          <p:nvPr/>
        </p:nvCxnSpPr>
        <p:spPr bwMode="auto">
          <a:xfrm flipV="1">
            <a:off x="2317151" y="4563832"/>
            <a:ext cx="0" cy="502552"/>
          </a:xfrm>
          <a:prstGeom prst="line">
            <a:avLst/>
          </a:prstGeom>
          <a:noFill/>
          <a:ln w="28575" cap="flat" cmpd="sng" algn="ctr">
            <a:solidFill>
              <a:schemeClr val="bg1"/>
            </a:solidFill>
            <a:prstDash val="sysDot"/>
            <a:round/>
            <a:headEnd type="none" w="med" len="med"/>
            <a:tailEnd type="none" w="med" len="med"/>
          </a:ln>
          <a:effectLst/>
        </p:spPr>
      </p:cxnSp>
      <p:graphicFrame>
        <p:nvGraphicFramePr>
          <p:cNvPr id="86" name="Table 85">
            <a:extLst>
              <a:ext uri="{FF2B5EF4-FFF2-40B4-BE49-F238E27FC236}">
                <a16:creationId xmlns:a16="http://schemas.microsoft.com/office/drawing/2014/main" id="{5D23BA25-89A0-C9A3-2970-493A1319A91B}"/>
              </a:ext>
            </a:extLst>
          </p:cNvPr>
          <p:cNvGraphicFramePr>
            <a:graphicFrameLocks noGrp="1"/>
          </p:cNvGraphicFramePr>
          <p:nvPr>
            <p:extLst>
              <p:ext uri="{D42A27DB-BD31-4B8C-83A1-F6EECF244321}">
                <p14:modId xmlns:p14="http://schemas.microsoft.com/office/powerpoint/2010/main" val="3263934761"/>
              </p:ext>
            </p:extLst>
          </p:nvPr>
        </p:nvGraphicFramePr>
        <p:xfrm>
          <a:off x="2965928" y="2018866"/>
          <a:ext cx="2743349" cy="1493520"/>
        </p:xfrm>
        <a:graphic>
          <a:graphicData uri="http://schemas.openxmlformats.org/drawingml/2006/table">
            <a:tbl>
              <a:tblPr firstRow="1" bandRow="1">
                <a:tableStyleId>{F5AB1C69-6EDB-4FF4-983F-18BD219EF322}</a:tableStyleId>
              </a:tblPr>
              <a:tblGrid>
                <a:gridCol w="1506179">
                  <a:extLst>
                    <a:ext uri="{9D8B030D-6E8A-4147-A177-3AD203B41FA5}">
                      <a16:colId xmlns:a16="http://schemas.microsoft.com/office/drawing/2014/main" val="3199970126"/>
                    </a:ext>
                  </a:extLst>
                </a:gridCol>
                <a:gridCol w="1237170">
                  <a:extLst>
                    <a:ext uri="{9D8B030D-6E8A-4147-A177-3AD203B41FA5}">
                      <a16:colId xmlns:a16="http://schemas.microsoft.com/office/drawing/2014/main" val="3919369591"/>
                    </a:ext>
                  </a:extLst>
                </a:gridCol>
              </a:tblGrid>
              <a:tr h="211954">
                <a:tc>
                  <a:txBody>
                    <a:bodyPr/>
                    <a:lstStyle/>
                    <a:p>
                      <a:endParaRPr lang="en-US"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a:t>Ada + Cetux</a:t>
                      </a:r>
                      <a:br>
                        <a:rPr lang="en-US" sz="1600" dirty="0"/>
                      </a:br>
                      <a:r>
                        <a:rPr lang="en-US" sz="1600" dirty="0"/>
                        <a:t>(n = 94)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26374974"/>
                  </a:ext>
                </a:extLst>
              </a:tr>
              <a:tr h="171918">
                <a:tc>
                  <a:txBody>
                    <a:bodyPr/>
                    <a:lstStyle/>
                    <a:p>
                      <a:r>
                        <a:rPr lang="en-US" sz="1600" dirty="0">
                          <a:solidFill>
                            <a:schemeClr val="bg1"/>
                          </a:solidFill>
                        </a:rPr>
                        <a:t>Events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rPr>
                        <a:t>75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00706261"/>
                  </a:ext>
                </a:extLst>
              </a:tr>
              <a:tr h="211954">
                <a:tc>
                  <a:txBody>
                    <a:bodyPr/>
                    <a:lstStyle/>
                    <a:p>
                      <a:r>
                        <a:rPr lang="en-US" sz="1600" dirty="0">
                          <a:solidFill>
                            <a:schemeClr val="bg1"/>
                          </a:solidFill>
                        </a:rPr>
                        <a:t>Median PFS, </a:t>
                      </a:r>
                      <a:r>
                        <a:rPr lang="en-US" sz="1600" dirty="0" err="1">
                          <a:solidFill>
                            <a:schemeClr val="bg1"/>
                          </a:solidFill>
                        </a:rPr>
                        <a:t>mos</a:t>
                      </a:r>
                      <a:r>
                        <a:rPr lang="en-US" sz="1600" dirty="0">
                          <a:solidFill>
                            <a:schemeClr val="bg1"/>
                          </a:solidFill>
                        </a:rPr>
                        <a:t> (95% CI)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rPr>
                        <a:t>6.9</a:t>
                      </a:r>
                      <a:br>
                        <a:rPr lang="en-US" sz="1600" dirty="0">
                          <a:solidFill>
                            <a:schemeClr val="bg1"/>
                          </a:solidFill>
                        </a:rPr>
                      </a:br>
                      <a:r>
                        <a:rPr lang="en-US" sz="1600" dirty="0">
                          <a:solidFill>
                            <a:schemeClr val="bg1"/>
                          </a:solidFill>
                        </a:rPr>
                        <a:t>(5.6-7.4)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541769265"/>
                  </a:ext>
                </a:extLst>
              </a:tr>
            </a:tbl>
          </a:graphicData>
        </a:graphic>
      </p:graphicFrame>
      <p:cxnSp>
        <p:nvCxnSpPr>
          <p:cNvPr id="87" name="Straight Connector 86">
            <a:extLst>
              <a:ext uri="{FF2B5EF4-FFF2-40B4-BE49-F238E27FC236}">
                <a16:creationId xmlns:a16="http://schemas.microsoft.com/office/drawing/2014/main" id="{E919DF68-2FC6-F0CC-2EFC-3D484EABB92F}"/>
              </a:ext>
            </a:extLst>
          </p:cNvPr>
          <p:cNvCxnSpPr/>
          <p:nvPr/>
        </p:nvCxnSpPr>
        <p:spPr bwMode="auto">
          <a:xfrm>
            <a:off x="6864811" y="2306595"/>
            <a:ext cx="0" cy="2792627"/>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F29FB82C-CFEF-9F9B-8429-BCA7D67E56B2}"/>
              </a:ext>
            </a:extLst>
          </p:cNvPr>
          <p:cNvCxnSpPr>
            <a:cxnSpLocks/>
          </p:cNvCxnSpPr>
          <p:nvPr/>
        </p:nvCxnSpPr>
        <p:spPr bwMode="auto">
          <a:xfrm>
            <a:off x="6848335" y="5099222"/>
            <a:ext cx="4827374" cy="0"/>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A0E846B1-9507-F313-4EA5-B9BBDE19B002}"/>
              </a:ext>
            </a:extLst>
          </p:cNvPr>
          <p:cNvCxnSpPr>
            <a:cxnSpLocks/>
          </p:cNvCxnSpPr>
          <p:nvPr/>
        </p:nvCxnSpPr>
        <p:spPr bwMode="auto">
          <a:xfrm flipH="1">
            <a:off x="6807147" y="231483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52F8B3E2-EF82-345F-4EBD-11A2890105E9}"/>
              </a:ext>
            </a:extLst>
          </p:cNvPr>
          <p:cNvCxnSpPr>
            <a:cxnSpLocks/>
          </p:cNvCxnSpPr>
          <p:nvPr/>
        </p:nvCxnSpPr>
        <p:spPr bwMode="auto">
          <a:xfrm flipH="1">
            <a:off x="6807147" y="287171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868C7C55-0F0F-B426-4C45-7D93DC773D5C}"/>
              </a:ext>
            </a:extLst>
          </p:cNvPr>
          <p:cNvCxnSpPr>
            <a:cxnSpLocks/>
          </p:cNvCxnSpPr>
          <p:nvPr/>
        </p:nvCxnSpPr>
        <p:spPr bwMode="auto">
          <a:xfrm flipH="1">
            <a:off x="6807147" y="342858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EAB57C0C-383D-94F4-E92C-9491644C6FFF}"/>
              </a:ext>
            </a:extLst>
          </p:cNvPr>
          <p:cNvCxnSpPr>
            <a:cxnSpLocks/>
          </p:cNvCxnSpPr>
          <p:nvPr/>
        </p:nvCxnSpPr>
        <p:spPr bwMode="auto">
          <a:xfrm flipH="1">
            <a:off x="6807147" y="398546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DF3E4062-A057-2F10-6089-7A8AE39822B5}"/>
              </a:ext>
            </a:extLst>
          </p:cNvPr>
          <p:cNvCxnSpPr>
            <a:cxnSpLocks/>
          </p:cNvCxnSpPr>
          <p:nvPr/>
        </p:nvCxnSpPr>
        <p:spPr bwMode="auto">
          <a:xfrm flipH="1">
            <a:off x="6807147" y="454234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85AFF0DB-B6A3-5FCF-6D0F-D637D2C1DD3B}"/>
              </a:ext>
            </a:extLst>
          </p:cNvPr>
          <p:cNvCxnSpPr>
            <a:cxnSpLocks/>
          </p:cNvCxnSpPr>
          <p:nvPr/>
        </p:nvCxnSpPr>
        <p:spPr bwMode="auto">
          <a:xfrm flipH="1">
            <a:off x="6807147" y="509922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D5C321A1-B5A4-7B61-A5E6-A26D37A8AB99}"/>
              </a:ext>
            </a:extLst>
          </p:cNvPr>
          <p:cNvCxnSpPr>
            <a:cxnSpLocks/>
          </p:cNvCxnSpPr>
          <p:nvPr/>
        </p:nvCxnSpPr>
        <p:spPr bwMode="auto">
          <a:xfrm>
            <a:off x="6864811"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CF82321E-7C64-3906-2032-DBDE960DF87E}"/>
              </a:ext>
            </a:extLst>
          </p:cNvPr>
          <p:cNvCxnSpPr>
            <a:cxnSpLocks/>
          </p:cNvCxnSpPr>
          <p:nvPr/>
        </p:nvCxnSpPr>
        <p:spPr bwMode="auto">
          <a:xfrm>
            <a:off x="7164720"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1ECFEBBA-767A-8605-8960-B3A9519D6E95}"/>
              </a:ext>
            </a:extLst>
          </p:cNvPr>
          <p:cNvCxnSpPr>
            <a:cxnSpLocks/>
          </p:cNvCxnSpPr>
          <p:nvPr/>
        </p:nvCxnSpPr>
        <p:spPr bwMode="auto">
          <a:xfrm>
            <a:off x="7464629"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205B8EC5-385C-485B-E5A0-7B7EF67F6199}"/>
              </a:ext>
            </a:extLst>
          </p:cNvPr>
          <p:cNvCxnSpPr>
            <a:cxnSpLocks/>
          </p:cNvCxnSpPr>
          <p:nvPr/>
        </p:nvCxnSpPr>
        <p:spPr bwMode="auto">
          <a:xfrm>
            <a:off x="7764538"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A1CEAAD4-8CA8-79A0-FB5B-5F79770AD6EE}"/>
              </a:ext>
            </a:extLst>
          </p:cNvPr>
          <p:cNvCxnSpPr>
            <a:cxnSpLocks/>
          </p:cNvCxnSpPr>
          <p:nvPr/>
        </p:nvCxnSpPr>
        <p:spPr bwMode="auto">
          <a:xfrm>
            <a:off x="8064447"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3359053C-BF7B-5B64-256A-5D36735DC20D}"/>
              </a:ext>
            </a:extLst>
          </p:cNvPr>
          <p:cNvCxnSpPr>
            <a:cxnSpLocks/>
          </p:cNvCxnSpPr>
          <p:nvPr/>
        </p:nvCxnSpPr>
        <p:spPr bwMode="auto">
          <a:xfrm>
            <a:off x="8364356"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F08EC598-6EC1-1331-FB34-FCB03B66DFBE}"/>
              </a:ext>
            </a:extLst>
          </p:cNvPr>
          <p:cNvCxnSpPr>
            <a:cxnSpLocks/>
          </p:cNvCxnSpPr>
          <p:nvPr/>
        </p:nvCxnSpPr>
        <p:spPr bwMode="auto">
          <a:xfrm>
            <a:off x="8664265"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D754D75A-03AD-C53F-EB42-D8D7DF9E4910}"/>
              </a:ext>
            </a:extLst>
          </p:cNvPr>
          <p:cNvCxnSpPr>
            <a:cxnSpLocks/>
          </p:cNvCxnSpPr>
          <p:nvPr/>
        </p:nvCxnSpPr>
        <p:spPr bwMode="auto">
          <a:xfrm>
            <a:off x="8964174"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A7B184C3-9DA3-18AE-400F-5DE6F0214C0D}"/>
              </a:ext>
            </a:extLst>
          </p:cNvPr>
          <p:cNvCxnSpPr>
            <a:cxnSpLocks/>
          </p:cNvCxnSpPr>
          <p:nvPr/>
        </p:nvCxnSpPr>
        <p:spPr bwMode="auto">
          <a:xfrm>
            <a:off x="9264083"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1F9EB25E-CA08-3C52-76BF-BF4F4203084B}"/>
              </a:ext>
            </a:extLst>
          </p:cNvPr>
          <p:cNvCxnSpPr>
            <a:cxnSpLocks/>
          </p:cNvCxnSpPr>
          <p:nvPr/>
        </p:nvCxnSpPr>
        <p:spPr bwMode="auto">
          <a:xfrm>
            <a:off x="9563992"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68867F03-7B3C-DD2A-8FE7-1B08FAF4CF9D}"/>
              </a:ext>
            </a:extLst>
          </p:cNvPr>
          <p:cNvCxnSpPr>
            <a:cxnSpLocks/>
          </p:cNvCxnSpPr>
          <p:nvPr/>
        </p:nvCxnSpPr>
        <p:spPr bwMode="auto">
          <a:xfrm>
            <a:off x="9863901"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C945AAFA-CD63-D1AF-AD26-6A14F0BD5852}"/>
              </a:ext>
            </a:extLst>
          </p:cNvPr>
          <p:cNvCxnSpPr>
            <a:cxnSpLocks/>
          </p:cNvCxnSpPr>
          <p:nvPr/>
        </p:nvCxnSpPr>
        <p:spPr bwMode="auto">
          <a:xfrm>
            <a:off x="10163810"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8FF6444D-BD92-7970-1F24-855AD08086A7}"/>
              </a:ext>
            </a:extLst>
          </p:cNvPr>
          <p:cNvCxnSpPr>
            <a:cxnSpLocks/>
          </p:cNvCxnSpPr>
          <p:nvPr/>
        </p:nvCxnSpPr>
        <p:spPr bwMode="auto">
          <a:xfrm>
            <a:off x="10463719"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5CFF55D6-69B1-F6F6-4EC8-8DA8A9332BF7}"/>
              </a:ext>
            </a:extLst>
          </p:cNvPr>
          <p:cNvCxnSpPr>
            <a:cxnSpLocks/>
          </p:cNvCxnSpPr>
          <p:nvPr/>
        </p:nvCxnSpPr>
        <p:spPr bwMode="auto">
          <a:xfrm>
            <a:off x="10763628"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B4A4E53D-3387-8D35-6820-F8D6C2892DAA}"/>
              </a:ext>
            </a:extLst>
          </p:cNvPr>
          <p:cNvCxnSpPr>
            <a:cxnSpLocks/>
          </p:cNvCxnSpPr>
          <p:nvPr/>
        </p:nvCxnSpPr>
        <p:spPr bwMode="auto">
          <a:xfrm>
            <a:off x="11063537" y="50909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2EBB9ED5-ACD9-3D58-DD47-62F9455DCD3A}"/>
              </a:ext>
            </a:extLst>
          </p:cNvPr>
          <p:cNvCxnSpPr>
            <a:cxnSpLocks/>
          </p:cNvCxnSpPr>
          <p:nvPr/>
        </p:nvCxnSpPr>
        <p:spPr bwMode="auto">
          <a:xfrm>
            <a:off x="11663351" y="5090984"/>
            <a:ext cx="0" cy="64008"/>
          </a:xfrm>
          <a:prstGeom prst="line">
            <a:avLst/>
          </a:prstGeom>
          <a:noFill/>
          <a:ln w="28575" cap="flat" cmpd="sng" algn="ctr">
            <a:solidFill>
              <a:schemeClr val="bg1"/>
            </a:solidFill>
            <a:prstDash val="solid"/>
            <a:round/>
            <a:headEnd type="none" w="med" len="med"/>
            <a:tailEnd type="none" w="med" len="med"/>
          </a:ln>
          <a:effectLst/>
        </p:spPr>
      </p:cxnSp>
      <p:sp>
        <p:nvSpPr>
          <p:cNvPr id="111" name="TextBox 110">
            <a:extLst>
              <a:ext uri="{FF2B5EF4-FFF2-40B4-BE49-F238E27FC236}">
                <a16:creationId xmlns:a16="http://schemas.microsoft.com/office/drawing/2014/main" id="{E1BCA751-D3FB-66F2-75D0-F4B09E57052A}"/>
              </a:ext>
            </a:extLst>
          </p:cNvPr>
          <p:cNvSpPr txBox="1"/>
          <p:nvPr/>
        </p:nvSpPr>
        <p:spPr bwMode="auto">
          <a:xfrm>
            <a:off x="6864811" y="5387544"/>
            <a:ext cx="4810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a:t>
            </a:r>
          </a:p>
        </p:txBody>
      </p:sp>
      <p:sp>
        <p:nvSpPr>
          <p:cNvPr id="112" name="TextBox 111">
            <a:extLst>
              <a:ext uri="{FF2B5EF4-FFF2-40B4-BE49-F238E27FC236}">
                <a16:creationId xmlns:a16="http://schemas.microsoft.com/office/drawing/2014/main" id="{51D980F8-99FC-8484-387D-67356FECE7CA}"/>
              </a:ext>
            </a:extLst>
          </p:cNvPr>
          <p:cNvSpPr txBox="1"/>
          <p:nvPr/>
        </p:nvSpPr>
        <p:spPr bwMode="auto">
          <a:xfrm rot="16200000">
            <a:off x="4798866" y="3522219"/>
            <a:ext cx="2957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Overall survival (%)</a:t>
            </a:r>
          </a:p>
        </p:txBody>
      </p:sp>
      <p:sp>
        <p:nvSpPr>
          <p:cNvPr id="113" name="TextBox 112">
            <a:extLst>
              <a:ext uri="{FF2B5EF4-FFF2-40B4-BE49-F238E27FC236}">
                <a16:creationId xmlns:a16="http://schemas.microsoft.com/office/drawing/2014/main" id="{2AC52086-96B4-8E94-85AA-54657EAF3828}"/>
              </a:ext>
            </a:extLst>
          </p:cNvPr>
          <p:cNvSpPr txBox="1"/>
          <p:nvPr/>
        </p:nvSpPr>
        <p:spPr bwMode="auto">
          <a:xfrm>
            <a:off x="6225006" y="2130168"/>
            <a:ext cx="63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114" name="TextBox 113">
            <a:extLst>
              <a:ext uri="{FF2B5EF4-FFF2-40B4-BE49-F238E27FC236}">
                <a16:creationId xmlns:a16="http://schemas.microsoft.com/office/drawing/2014/main" id="{7014D191-BDEE-B63B-6B8D-83C18293F465}"/>
              </a:ext>
            </a:extLst>
          </p:cNvPr>
          <p:cNvSpPr txBox="1"/>
          <p:nvPr/>
        </p:nvSpPr>
        <p:spPr bwMode="auto">
          <a:xfrm>
            <a:off x="6225006" y="2688693"/>
            <a:ext cx="63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115" name="TextBox 114">
            <a:extLst>
              <a:ext uri="{FF2B5EF4-FFF2-40B4-BE49-F238E27FC236}">
                <a16:creationId xmlns:a16="http://schemas.microsoft.com/office/drawing/2014/main" id="{E39CEDE6-6FC3-AA7C-24B1-201F2D916751}"/>
              </a:ext>
            </a:extLst>
          </p:cNvPr>
          <p:cNvSpPr txBox="1"/>
          <p:nvPr/>
        </p:nvSpPr>
        <p:spPr bwMode="auto">
          <a:xfrm>
            <a:off x="6225006" y="3247218"/>
            <a:ext cx="63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116" name="TextBox 115">
            <a:extLst>
              <a:ext uri="{FF2B5EF4-FFF2-40B4-BE49-F238E27FC236}">
                <a16:creationId xmlns:a16="http://schemas.microsoft.com/office/drawing/2014/main" id="{296E9869-2D9A-3C05-7D80-215856FCD845}"/>
              </a:ext>
            </a:extLst>
          </p:cNvPr>
          <p:cNvSpPr txBox="1"/>
          <p:nvPr/>
        </p:nvSpPr>
        <p:spPr bwMode="auto">
          <a:xfrm>
            <a:off x="6225006" y="3805743"/>
            <a:ext cx="63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117" name="TextBox 116">
            <a:extLst>
              <a:ext uri="{FF2B5EF4-FFF2-40B4-BE49-F238E27FC236}">
                <a16:creationId xmlns:a16="http://schemas.microsoft.com/office/drawing/2014/main" id="{4D46A340-BB15-D691-93C6-AA7F5A21B960}"/>
              </a:ext>
            </a:extLst>
          </p:cNvPr>
          <p:cNvSpPr txBox="1"/>
          <p:nvPr/>
        </p:nvSpPr>
        <p:spPr bwMode="auto">
          <a:xfrm>
            <a:off x="6225006" y="4364268"/>
            <a:ext cx="63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118" name="TextBox 117">
            <a:extLst>
              <a:ext uri="{FF2B5EF4-FFF2-40B4-BE49-F238E27FC236}">
                <a16:creationId xmlns:a16="http://schemas.microsoft.com/office/drawing/2014/main" id="{7C295F1F-671C-F8FF-D352-5B1BD4963276}"/>
              </a:ext>
            </a:extLst>
          </p:cNvPr>
          <p:cNvSpPr txBox="1"/>
          <p:nvPr/>
        </p:nvSpPr>
        <p:spPr bwMode="auto">
          <a:xfrm>
            <a:off x="6225006" y="4922794"/>
            <a:ext cx="63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19" name="TextBox 118">
            <a:extLst>
              <a:ext uri="{FF2B5EF4-FFF2-40B4-BE49-F238E27FC236}">
                <a16:creationId xmlns:a16="http://schemas.microsoft.com/office/drawing/2014/main" id="{94BB623F-AF56-25E6-1550-5C5EB3B175C0}"/>
              </a:ext>
            </a:extLst>
          </p:cNvPr>
          <p:cNvSpPr txBox="1"/>
          <p:nvPr/>
        </p:nvSpPr>
        <p:spPr bwMode="auto">
          <a:xfrm>
            <a:off x="11465457"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48</a:t>
            </a:r>
          </a:p>
        </p:txBody>
      </p:sp>
      <p:sp>
        <p:nvSpPr>
          <p:cNvPr id="120" name="TextBox 119">
            <a:extLst>
              <a:ext uri="{FF2B5EF4-FFF2-40B4-BE49-F238E27FC236}">
                <a16:creationId xmlns:a16="http://schemas.microsoft.com/office/drawing/2014/main" id="{255B59CB-6F85-A47C-47A4-2B7E1B1E9D52}"/>
              </a:ext>
            </a:extLst>
          </p:cNvPr>
          <p:cNvSpPr txBox="1"/>
          <p:nvPr/>
        </p:nvSpPr>
        <p:spPr bwMode="auto">
          <a:xfrm>
            <a:off x="6657745"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21" name="TextBox 120">
            <a:extLst>
              <a:ext uri="{FF2B5EF4-FFF2-40B4-BE49-F238E27FC236}">
                <a16:creationId xmlns:a16="http://schemas.microsoft.com/office/drawing/2014/main" id="{7850A34E-451D-26E2-1846-EF2BAA052D4D}"/>
              </a:ext>
            </a:extLst>
          </p:cNvPr>
          <p:cNvSpPr txBox="1"/>
          <p:nvPr/>
        </p:nvSpPr>
        <p:spPr bwMode="auto">
          <a:xfrm>
            <a:off x="6958227"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a:t>
            </a:r>
          </a:p>
        </p:txBody>
      </p:sp>
      <p:sp>
        <p:nvSpPr>
          <p:cNvPr id="122" name="TextBox 121">
            <a:extLst>
              <a:ext uri="{FF2B5EF4-FFF2-40B4-BE49-F238E27FC236}">
                <a16:creationId xmlns:a16="http://schemas.microsoft.com/office/drawing/2014/main" id="{1F411800-4E8F-5B4D-F9C7-D3B48E300FE5}"/>
              </a:ext>
            </a:extLst>
          </p:cNvPr>
          <p:cNvSpPr txBox="1"/>
          <p:nvPr/>
        </p:nvSpPr>
        <p:spPr bwMode="auto">
          <a:xfrm>
            <a:off x="7258709"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6</a:t>
            </a:r>
            <a:endParaRPr lang="en-US" b="0" dirty="0">
              <a:solidFill>
                <a:schemeClr val="bg1"/>
              </a:solidFill>
              <a:latin typeface="Calibri" panose="020F0502020204030204" pitchFamily="34" charset="0"/>
            </a:endParaRPr>
          </a:p>
        </p:txBody>
      </p:sp>
      <p:sp>
        <p:nvSpPr>
          <p:cNvPr id="123" name="TextBox 122">
            <a:extLst>
              <a:ext uri="{FF2B5EF4-FFF2-40B4-BE49-F238E27FC236}">
                <a16:creationId xmlns:a16="http://schemas.microsoft.com/office/drawing/2014/main" id="{228692BC-483A-EE9A-5290-3062E31E1A83}"/>
              </a:ext>
            </a:extLst>
          </p:cNvPr>
          <p:cNvSpPr txBox="1"/>
          <p:nvPr/>
        </p:nvSpPr>
        <p:spPr bwMode="auto">
          <a:xfrm>
            <a:off x="7559191"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9</a:t>
            </a:r>
          </a:p>
        </p:txBody>
      </p:sp>
      <p:sp>
        <p:nvSpPr>
          <p:cNvPr id="124" name="TextBox 123">
            <a:extLst>
              <a:ext uri="{FF2B5EF4-FFF2-40B4-BE49-F238E27FC236}">
                <a16:creationId xmlns:a16="http://schemas.microsoft.com/office/drawing/2014/main" id="{AC285E5D-2795-DD5B-DB47-8C9AA9ADD9CE}"/>
              </a:ext>
            </a:extLst>
          </p:cNvPr>
          <p:cNvSpPr txBox="1"/>
          <p:nvPr/>
        </p:nvSpPr>
        <p:spPr bwMode="auto">
          <a:xfrm>
            <a:off x="7859673"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12</a:t>
            </a:r>
          </a:p>
        </p:txBody>
      </p:sp>
      <p:sp>
        <p:nvSpPr>
          <p:cNvPr id="125" name="TextBox 124">
            <a:extLst>
              <a:ext uri="{FF2B5EF4-FFF2-40B4-BE49-F238E27FC236}">
                <a16:creationId xmlns:a16="http://schemas.microsoft.com/office/drawing/2014/main" id="{537E57A3-B191-9AC5-A207-97745052E865}"/>
              </a:ext>
            </a:extLst>
          </p:cNvPr>
          <p:cNvSpPr txBox="1"/>
          <p:nvPr/>
        </p:nvSpPr>
        <p:spPr bwMode="auto">
          <a:xfrm>
            <a:off x="8160155"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15</a:t>
            </a:r>
          </a:p>
        </p:txBody>
      </p:sp>
      <p:sp>
        <p:nvSpPr>
          <p:cNvPr id="126" name="TextBox 125">
            <a:extLst>
              <a:ext uri="{FF2B5EF4-FFF2-40B4-BE49-F238E27FC236}">
                <a16:creationId xmlns:a16="http://schemas.microsoft.com/office/drawing/2014/main" id="{B1C3A6C0-E28D-4C9A-51E9-B3A37E91079D}"/>
              </a:ext>
            </a:extLst>
          </p:cNvPr>
          <p:cNvSpPr txBox="1"/>
          <p:nvPr/>
        </p:nvSpPr>
        <p:spPr bwMode="auto">
          <a:xfrm>
            <a:off x="8460637"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18</a:t>
            </a:r>
          </a:p>
        </p:txBody>
      </p:sp>
      <p:sp>
        <p:nvSpPr>
          <p:cNvPr id="127" name="TextBox 126">
            <a:extLst>
              <a:ext uri="{FF2B5EF4-FFF2-40B4-BE49-F238E27FC236}">
                <a16:creationId xmlns:a16="http://schemas.microsoft.com/office/drawing/2014/main" id="{5AA5C801-FCBD-8D50-F013-B8F0E32C30CF}"/>
              </a:ext>
            </a:extLst>
          </p:cNvPr>
          <p:cNvSpPr txBox="1"/>
          <p:nvPr/>
        </p:nvSpPr>
        <p:spPr bwMode="auto">
          <a:xfrm>
            <a:off x="8761119"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128" name="TextBox 127">
            <a:extLst>
              <a:ext uri="{FF2B5EF4-FFF2-40B4-BE49-F238E27FC236}">
                <a16:creationId xmlns:a16="http://schemas.microsoft.com/office/drawing/2014/main" id="{8D15E1DF-16DD-90DB-9FB1-951FEAB9E79A}"/>
              </a:ext>
            </a:extLst>
          </p:cNvPr>
          <p:cNvSpPr txBox="1"/>
          <p:nvPr/>
        </p:nvSpPr>
        <p:spPr bwMode="auto">
          <a:xfrm>
            <a:off x="9061601"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24</a:t>
            </a:r>
          </a:p>
        </p:txBody>
      </p:sp>
      <p:sp>
        <p:nvSpPr>
          <p:cNvPr id="129" name="TextBox 128">
            <a:extLst>
              <a:ext uri="{FF2B5EF4-FFF2-40B4-BE49-F238E27FC236}">
                <a16:creationId xmlns:a16="http://schemas.microsoft.com/office/drawing/2014/main" id="{1A728F34-8E94-DF98-2777-CAD8F359E4C8}"/>
              </a:ext>
            </a:extLst>
          </p:cNvPr>
          <p:cNvSpPr txBox="1"/>
          <p:nvPr/>
        </p:nvSpPr>
        <p:spPr bwMode="auto">
          <a:xfrm>
            <a:off x="9362083"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27</a:t>
            </a:r>
          </a:p>
        </p:txBody>
      </p:sp>
      <p:sp>
        <p:nvSpPr>
          <p:cNvPr id="130" name="TextBox 129">
            <a:extLst>
              <a:ext uri="{FF2B5EF4-FFF2-40B4-BE49-F238E27FC236}">
                <a16:creationId xmlns:a16="http://schemas.microsoft.com/office/drawing/2014/main" id="{49F308CC-D470-95B2-A75D-8882D964D512}"/>
              </a:ext>
            </a:extLst>
          </p:cNvPr>
          <p:cNvSpPr txBox="1"/>
          <p:nvPr/>
        </p:nvSpPr>
        <p:spPr bwMode="auto">
          <a:xfrm>
            <a:off x="9662565"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131" name="TextBox 130">
            <a:extLst>
              <a:ext uri="{FF2B5EF4-FFF2-40B4-BE49-F238E27FC236}">
                <a16:creationId xmlns:a16="http://schemas.microsoft.com/office/drawing/2014/main" id="{137A71F7-5DBF-C881-B520-F397E4A27676}"/>
              </a:ext>
            </a:extLst>
          </p:cNvPr>
          <p:cNvSpPr txBox="1"/>
          <p:nvPr/>
        </p:nvSpPr>
        <p:spPr bwMode="auto">
          <a:xfrm>
            <a:off x="9963047"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33</a:t>
            </a:r>
          </a:p>
        </p:txBody>
      </p:sp>
      <p:sp>
        <p:nvSpPr>
          <p:cNvPr id="132" name="TextBox 131">
            <a:extLst>
              <a:ext uri="{FF2B5EF4-FFF2-40B4-BE49-F238E27FC236}">
                <a16:creationId xmlns:a16="http://schemas.microsoft.com/office/drawing/2014/main" id="{85F5C71E-E7CE-1F57-12C7-D49676C081E3}"/>
              </a:ext>
            </a:extLst>
          </p:cNvPr>
          <p:cNvSpPr txBox="1"/>
          <p:nvPr/>
        </p:nvSpPr>
        <p:spPr bwMode="auto">
          <a:xfrm>
            <a:off x="10263529"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36</a:t>
            </a:r>
          </a:p>
        </p:txBody>
      </p:sp>
      <p:sp>
        <p:nvSpPr>
          <p:cNvPr id="133" name="TextBox 132">
            <a:extLst>
              <a:ext uri="{FF2B5EF4-FFF2-40B4-BE49-F238E27FC236}">
                <a16:creationId xmlns:a16="http://schemas.microsoft.com/office/drawing/2014/main" id="{2A338CA0-C3E9-9BF6-20D4-5B0DA5307A10}"/>
              </a:ext>
            </a:extLst>
          </p:cNvPr>
          <p:cNvSpPr txBox="1"/>
          <p:nvPr/>
        </p:nvSpPr>
        <p:spPr bwMode="auto">
          <a:xfrm>
            <a:off x="10564011"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39</a:t>
            </a:r>
          </a:p>
        </p:txBody>
      </p:sp>
      <p:sp>
        <p:nvSpPr>
          <p:cNvPr id="134" name="TextBox 133">
            <a:extLst>
              <a:ext uri="{FF2B5EF4-FFF2-40B4-BE49-F238E27FC236}">
                <a16:creationId xmlns:a16="http://schemas.microsoft.com/office/drawing/2014/main" id="{F233EE9F-B666-CC02-64A6-E9C8D0A35BE4}"/>
              </a:ext>
            </a:extLst>
          </p:cNvPr>
          <p:cNvSpPr txBox="1"/>
          <p:nvPr/>
        </p:nvSpPr>
        <p:spPr bwMode="auto">
          <a:xfrm>
            <a:off x="10864493"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42</a:t>
            </a:r>
          </a:p>
        </p:txBody>
      </p:sp>
      <p:sp>
        <p:nvSpPr>
          <p:cNvPr id="135" name="TextBox 134">
            <a:extLst>
              <a:ext uri="{FF2B5EF4-FFF2-40B4-BE49-F238E27FC236}">
                <a16:creationId xmlns:a16="http://schemas.microsoft.com/office/drawing/2014/main" id="{1F916A89-9DD3-6F56-1DBC-D9E238F0C5A7}"/>
              </a:ext>
            </a:extLst>
          </p:cNvPr>
          <p:cNvSpPr txBox="1"/>
          <p:nvPr/>
        </p:nvSpPr>
        <p:spPr bwMode="auto">
          <a:xfrm>
            <a:off x="6211140" y="5479548"/>
            <a:ext cx="1587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Patients at risk, n</a:t>
            </a:r>
          </a:p>
        </p:txBody>
      </p:sp>
      <p:sp>
        <p:nvSpPr>
          <p:cNvPr id="136" name="TextBox 135">
            <a:extLst>
              <a:ext uri="{FF2B5EF4-FFF2-40B4-BE49-F238E27FC236}">
                <a16:creationId xmlns:a16="http://schemas.microsoft.com/office/drawing/2014/main" id="{60A0BC5B-AF47-D669-306C-668DF55D0928}"/>
              </a:ext>
            </a:extLst>
          </p:cNvPr>
          <p:cNvSpPr txBox="1"/>
          <p:nvPr/>
        </p:nvSpPr>
        <p:spPr bwMode="auto">
          <a:xfrm>
            <a:off x="6668444"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94</a:t>
            </a:r>
          </a:p>
        </p:txBody>
      </p:sp>
      <p:sp>
        <p:nvSpPr>
          <p:cNvPr id="137" name="TextBox 136">
            <a:extLst>
              <a:ext uri="{FF2B5EF4-FFF2-40B4-BE49-F238E27FC236}">
                <a16:creationId xmlns:a16="http://schemas.microsoft.com/office/drawing/2014/main" id="{E5BE4EE0-5C78-DEC9-C8DA-EB5136A6B398}"/>
              </a:ext>
            </a:extLst>
          </p:cNvPr>
          <p:cNvSpPr txBox="1"/>
          <p:nvPr/>
        </p:nvSpPr>
        <p:spPr bwMode="auto">
          <a:xfrm>
            <a:off x="6968859"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88</a:t>
            </a:r>
          </a:p>
        </p:txBody>
      </p:sp>
      <p:sp>
        <p:nvSpPr>
          <p:cNvPr id="138" name="TextBox 137">
            <a:extLst>
              <a:ext uri="{FF2B5EF4-FFF2-40B4-BE49-F238E27FC236}">
                <a16:creationId xmlns:a16="http://schemas.microsoft.com/office/drawing/2014/main" id="{D6E71222-DE7C-9567-51E2-934ADC132D22}"/>
              </a:ext>
            </a:extLst>
          </p:cNvPr>
          <p:cNvSpPr txBox="1"/>
          <p:nvPr/>
        </p:nvSpPr>
        <p:spPr bwMode="auto">
          <a:xfrm>
            <a:off x="7269274"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78</a:t>
            </a:r>
          </a:p>
        </p:txBody>
      </p:sp>
      <p:sp>
        <p:nvSpPr>
          <p:cNvPr id="139" name="TextBox 138">
            <a:extLst>
              <a:ext uri="{FF2B5EF4-FFF2-40B4-BE49-F238E27FC236}">
                <a16:creationId xmlns:a16="http://schemas.microsoft.com/office/drawing/2014/main" id="{6D27878F-AA3A-9E47-E992-6FF6E8249762}"/>
              </a:ext>
            </a:extLst>
          </p:cNvPr>
          <p:cNvSpPr txBox="1"/>
          <p:nvPr/>
        </p:nvSpPr>
        <p:spPr bwMode="auto">
          <a:xfrm>
            <a:off x="7569689"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66</a:t>
            </a:r>
          </a:p>
        </p:txBody>
      </p:sp>
      <p:sp>
        <p:nvSpPr>
          <p:cNvPr id="140" name="TextBox 139">
            <a:extLst>
              <a:ext uri="{FF2B5EF4-FFF2-40B4-BE49-F238E27FC236}">
                <a16:creationId xmlns:a16="http://schemas.microsoft.com/office/drawing/2014/main" id="{F88EE8B2-6A40-338D-467A-C551CA33C02F}"/>
              </a:ext>
            </a:extLst>
          </p:cNvPr>
          <p:cNvSpPr txBox="1"/>
          <p:nvPr/>
        </p:nvSpPr>
        <p:spPr bwMode="auto">
          <a:xfrm>
            <a:off x="7870104"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56</a:t>
            </a:r>
          </a:p>
        </p:txBody>
      </p:sp>
      <p:sp>
        <p:nvSpPr>
          <p:cNvPr id="141" name="TextBox 140">
            <a:extLst>
              <a:ext uri="{FF2B5EF4-FFF2-40B4-BE49-F238E27FC236}">
                <a16:creationId xmlns:a16="http://schemas.microsoft.com/office/drawing/2014/main" id="{DF41A7CF-A20B-34D6-B36A-819437618030}"/>
              </a:ext>
            </a:extLst>
          </p:cNvPr>
          <p:cNvSpPr txBox="1"/>
          <p:nvPr/>
        </p:nvSpPr>
        <p:spPr bwMode="auto">
          <a:xfrm>
            <a:off x="8170519"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45</a:t>
            </a:r>
          </a:p>
        </p:txBody>
      </p:sp>
      <p:sp>
        <p:nvSpPr>
          <p:cNvPr id="142" name="TextBox 141">
            <a:extLst>
              <a:ext uri="{FF2B5EF4-FFF2-40B4-BE49-F238E27FC236}">
                <a16:creationId xmlns:a16="http://schemas.microsoft.com/office/drawing/2014/main" id="{C74CC034-2D1F-F47E-3977-CD0D91A115F2}"/>
              </a:ext>
            </a:extLst>
          </p:cNvPr>
          <p:cNvSpPr txBox="1"/>
          <p:nvPr/>
        </p:nvSpPr>
        <p:spPr bwMode="auto">
          <a:xfrm>
            <a:off x="8470934"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33</a:t>
            </a:r>
          </a:p>
        </p:txBody>
      </p:sp>
      <p:sp>
        <p:nvSpPr>
          <p:cNvPr id="143" name="TextBox 142">
            <a:extLst>
              <a:ext uri="{FF2B5EF4-FFF2-40B4-BE49-F238E27FC236}">
                <a16:creationId xmlns:a16="http://schemas.microsoft.com/office/drawing/2014/main" id="{FD786FA1-250F-3984-3EBF-5FAA3E64E459}"/>
              </a:ext>
            </a:extLst>
          </p:cNvPr>
          <p:cNvSpPr txBox="1"/>
          <p:nvPr/>
        </p:nvSpPr>
        <p:spPr bwMode="auto">
          <a:xfrm>
            <a:off x="8771349"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12</a:t>
            </a:r>
          </a:p>
        </p:txBody>
      </p:sp>
      <p:sp>
        <p:nvSpPr>
          <p:cNvPr id="144" name="TextBox 143">
            <a:extLst>
              <a:ext uri="{FF2B5EF4-FFF2-40B4-BE49-F238E27FC236}">
                <a16:creationId xmlns:a16="http://schemas.microsoft.com/office/drawing/2014/main" id="{9A285596-E4EE-E4E7-5851-97D0CAC02C43}"/>
              </a:ext>
            </a:extLst>
          </p:cNvPr>
          <p:cNvSpPr txBox="1"/>
          <p:nvPr/>
        </p:nvSpPr>
        <p:spPr bwMode="auto">
          <a:xfrm>
            <a:off x="9071764"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8</a:t>
            </a:r>
          </a:p>
        </p:txBody>
      </p:sp>
      <p:sp>
        <p:nvSpPr>
          <p:cNvPr id="145" name="TextBox 144">
            <a:extLst>
              <a:ext uri="{FF2B5EF4-FFF2-40B4-BE49-F238E27FC236}">
                <a16:creationId xmlns:a16="http://schemas.microsoft.com/office/drawing/2014/main" id="{1116CBC9-7207-E8F4-A26C-19DE8A102F2A}"/>
              </a:ext>
            </a:extLst>
          </p:cNvPr>
          <p:cNvSpPr txBox="1"/>
          <p:nvPr/>
        </p:nvSpPr>
        <p:spPr bwMode="auto">
          <a:xfrm>
            <a:off x="9372179"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6</a:t>
            </a:r>
          </a:p>
        </p:txBody>
      </p:sp>
      <p:sp>
        <p:nvSpPr>
          <p:cNvPr id="146" name="TextBox 145">
            <a:extLst>
              <a:ext uri="{FF2B5EF4-FFF2-40B4-BE49-F238E27FC236}">
                <a16:creationId xmlns:a16="http://schemas.microsoft.com/office/drawing/2014/main" id="{56847AEA-7F22-B061-23B4-FB0E73B70ACB}"/>
              </a:ext>
            </a:extLst>
          </p:cNvPr>
          <p:cNvSpPr txBox="1"/>
          <p:nvPr/>
        </p:nvSpPr>
        <p:spPr bwMode="auto">
          <a:xfrm>
            <a:off x="9672594"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6</a:t>
            </a:r>
          </a:p>
        </p:txBody>
      </p:sp>
      <p:sp>
        <p:nvSpPr>
          <p:cNvPr id="147" name="TextBox 146">
            <a:extLst>
              <a:ext uri="{FF2B5EF4-FFF2-40B4-BE49-F238E27FC236}">
                <a16:creationId xmlns:a16="http://schemas.microsoft.com/office/drawing/2014/main" id="{DA09ED0B-F8B1-9AFC-4036-BF933C934753}"/>
              </a:ext>
            </a:extLst>
          </p:cNvPr>
          <p:cNvSpPr txBox="1"/>
          <p:nvPr/>
        </p:nvSpPr>
        <p:spPr bwMode="auto">
          <a:xfrm>
            <a:off x="9973009"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5</a:t>
            </a:r>
          </a:p>
        </p:txBody>
      </p:sp>
      <p:sp>
        <p:nvSpPr>
          <p:cNvPr id="148" name="TextBox 147">
            <a:extLst>
              <a:ext uri="{FF2B5EF4-FFF2-40B4-BE49-F238E27FC236}">
                <a16:creationId xmlns:a16="http://schemas.microsoft.com/office/drawing/2014/main" id="{7C573900-DF25-2561-74A6-B63C2244F20B}"/>
              </a:ext>
            </a:extLst>
          </p:cNvPr>
          <p:cNvSpPr txBox="1"/>
          <p:nvPr/>
        </p:nvSpPr>
        <p:spPr bwMode="auto">
          <a:xfrm>
            <a:off x="10273424"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5</a:t>
            </a:r>
          </a:p>
        </p:txBody>
      </p:sp>
      <p:sp>
        <p:nvSpPr>
          <p:cNvPr id="149" name="TextBox 148">
            <a:extLst>
              <a:ext uri="{FF2B5EF4-FFF2-40B4-BE49-F238E27FC236}">
                <a16:creationId xmlns:a16="http://schemas.microsoft.com/office/drawing/2014/main" id="{C2E87841-B263-08FD-74BE-5996662186F0}"/>
              </a:ext>
            </a:extLst>
          </p:cNvPr>
          <p:cNvSpPr txBox="1"/>
          <p:nvPr/>
        </p:nvSpPr>
        <p:spPr bwMode="auto">
          <a:xfrm>
            <a:off x="10573839"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3</a:t>
            </a:r>
          </a:p>
        </p:txBody>
      </p:sp>
      <p:sp>
        <p:nvSpPr>
          <p:cNvPr id="150" name="TextBox 149">
            <a:extLst>
              <a:ext uri="{FF2B5EF4-FFF2-40B4-BE49-F238E27FC236}">
                <a16:creationId xmlns:a16="http://schemas.microsoft.com/office/drawing/2014/main" id="{67516C7E-25F5-432C-8AF9-8280C6C84600}"/>
              </a:ext>
            </a:extLst>
          </p:cNvPr>
          <p:cNvSpPr txBox="1"/>
          <p:nvPr/>
        </p:nvSpPr>
        <p:spPr bwMode="auto">
          <a:xfrm>
            <a:off x="10874254"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2</a:t>
            </a:r>
          </a:p>
        </p:txBody>
      </p:sp>
      <p:sp>
        <p:nvSpPr>
          <p:cNvPr id="151" name="TextBox 150">
            <a:extLst>
              <a:ext uri="{FF2B5EF4-FFF2-40B4-BE49-F238E27FC236}">
                <a16:creationId xmlns:a16="http://schemas.microsoft.com/office/drawing/2014/main" id="{600C03F7-AE84-5C6A-B954-1216CADA08F2}"/>
              </a:ext>
            </a:extLst>
          </p:cNvPr>
          <p:cNvSpPr txBox="1"/>
          <p:nvPr/>
        </p:nvSpPr>
        <p:spPr bwMode="auto">
          <a:xfrm>
            <a:off x="11475084"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0</a:t>
            </a:r>
          </a:p>
        </p:txBody>
      </p:sp>
      <p:sp>
        <p:nvSpPr>
          <p:cNvPr id="152" name="TextBox 151">
            <a:extLst>
              <a:ext uri="{FF2B5EF4-FFF2-40B4-BE49-F238E27FC236}">
                <a16:creationId xmlns:a16="http://schemas.microsoft.com/office/drawing/2014/main" id="{065C1CD0-2642-4824-7AE3-55AC4D474BF0}"/>
              </a:ext>
            </a:extLst>
          </p:cNvPr>
          <p:cNvSpPr txBox="1"/>
          <p:nvPr/>
        </p:nvSpPr>
        <p:spPr bwMode="auto">
          <a:xfrm>
            <a:off x="10531317" y="3789995"/>
            <a:ext cx="1439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b="0" dirty="0">
                <a:solidFill>
                  <a:schemeClr val="accent1"/>
                </a:solidFill>
                <a:latin typeface="Calibri" panose="020F0502020204030204" pitchFamily="34" charset="0"/>
              </a:rPr>
              <a:t>+</a:t>
            </a:r>
            <a:r>
              <a:rPr lang="en-US" b="0" dirty="0">
                <a:solidFill>
                  <a:schemeClr val="bg1"/>
                </a:solidFill>
                <a:latin typeface="Calibri" panose="020F0502020204030204" pitchFamily="34" charset="0"/>
              </a:rPr>
              <a:t> Censored</a:t>
            </a:r>
          </a:p>
        </p:txBody>
      </p:sp>
      <p:sp>
        <p:nvSpPr>
          <p:cNvPr id="153" name="TextBox 152">
            <a:extLst>
              <a:ext uri="{FF2B5EF4-FFF2-40B4-BE49-F238E27FC236}">
                <a16:creationId xmlns:a16="http://schemas.microsoft.com/office/drawing/2014/main" id="{06EEB9E7-82FE-4E0D-8584-34C95032339E}"/>
              </a:ext>
            </a:extLst>
          </p:cNvPr>
          <p:cNvSpPr txBox="1"/>
          <p:nvPr/>
        </p:nvSpPr>
        <p:spPr bwMode="auto">
          <a:xfrm>
            <a:off x="7471629" y="2139542"/>
            <a:ext cx="143991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90000"/>
              </a:lnSpc>
              <a:spcBef>
                <a:spcPct val="50000"/>
              </a:spcBef>
              <a:spcAft>
                <a:spcPct val="0"/>
              </a:spcAft>
              <a:buClrTx/>
              <a:buFontTx/>
              <a:buNone/>
            </a:pPr>
            <a:r>
              <a:rPr lang="en-US" b="1" dirty="0">
                <a:solidFill>
                  <a:schemeClr val="bg1"/>
                </a:solidFill>
                <a:latin typeface="Calibri" panose="020F0502020204030204" pitchFamily="34" charset="0"/>
              </a:rPr>
              <a:t>6-mo rate</a:t>
            </a:r>
            <a:br>
              <a:rPr lang="en-US" b="1" dirty="0">
                <a:solidFill>
                  <a:schemeClr val="bg1"/>
                </a:solidFill>
                <a:latin typeface="Calibri" panose="020F0502020204030204" pitchFamily="34" charset="0"/>
              </a:rPr>
            </a:br>
            <a:r>
              <a:rPr lang="en-US" b="1" dirty="0">
                <a:solidFill>
                  <a:schemeClr val="bg1"/>
                </a:solidFill>
                <a:latin typeface="Calibri" panose="020F0502020204030204" pitchFamily="34" charset="0"/>
              </a:rPr>
              <a:t>88%</a:t>
            </a:r>
          </a:p>
        </p:txBody>
      </p:sp>
      <p:sp>
        <p:nvSpPr>
          <p:cNvPr id="154" name="TextBox 153">
            <a:extLst>
              <a:ext uri="{FF2B5EF4-FFF2-40B4-BE49-F238E27FC236}">
                <a16:creationId xmlns:a16="http://schemas.microsoft.com/office/drawing/2014/main" id="{F7AF8D81-EC9C-4C97-847C-3826E3A02DDA}"/>
              </a:ext>
            </a:extLst>
          </p:cNvPr>
          <p:cNvSpPr txBox="1"/>
          <p:nvPr/>
        </p:nvSpPr>
        <p:spPr bwMode="auto">
          <a:xfrm>
            <a:off x="8059393" y="2721381"/>
            <a:ext cx="175330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90000"/>
              </a:lnSpc>
              <a:spcBef>
                <a:spcPct val="50000"/>
              </a:spcBef>
              <a:spcAft>
                <a:spcPct val="0"/>
              </a:spcAft>
              <a:buClrTx/>
              <a:buFontTx/>
              <a:buNone/>
            </a:pPr>
            <a:r>
              <a:rPr lang="en-US" b="1" dirty="0">
                <a:solidFill>
                  <a:schemeClr val="bg1"/>
                </a:solidFill>
                <a:latin typeface="Calibri" panose="020F0502020204030204" pitchFamily="34" charset="0"/>
              </a:rPr>
              <a:t>12-mo rate</a:t>
            </a:r>
            <a:br>
              <a:rPr lang="en-US" b="1" dirty="0">
                <a:solidFill>
                  <a:schemeClr val="bg1"/>
                </a:solidFill>
                <a:latin typeface="Calibri" panose="020F0502020204030204" pitchFamily="34" charset="0"/>
              </a:rPr>
            </a:br>
            <a:r>
              <a:rPr lang="en-US" b="1" dirty="0">
                <a:solidFill>
                  <a:schemeClr val="bg1"/>
                </a:solidFill>
                <a:latin typeface="Calibri" panose="020F0502020204030204" pitchFamily="34" charset="0"/>
              </a:rPr>
              <a:t>66%</a:t>
            </a:r>
          </a:p>
        </p:txBody>
      </p:sp>
      <p:cxnSp>
        <p:nvCxnSpPr>
          <p:cNvPr id="155" name="Straight Connector 154">
            <a:extLst>
              <a:ext uri="{FF2B5EF4-FFF2-40B4-BE49-F238E27FC236}">
                <a16:creationId xmlns:a16="http://schemas.microsoft.com/office/drawing/2014/main" id="{9ACC2877-AFF7-0C94-592A-67F5AD33BBAE}"/>
              </a:ext>
            </a:extLst>
          </p:cNvPr>
          <p:cNvCxnSpPr>
            <a:cxnSpLocks/>
          </p:cNvCxnSpPr>
          <p:nvPr/>
        </p:nvCxnSpPr>
        <p:spPr bwMode="auto">
          <a:xfrm flipV="1">
            <a:off x="7471007" y="2688693"/>
            <a:ext cx="0" cy="2410529"/>
          </a:xfrm>
          <a:prstGeom prst="line">
            <a:avLst/>
          </a:prstGeom>
          <a:noFill/>
          <a:ln w="28575" cap="flat" cmpd="sng" algn="ctr">
            <a:solidFill>
              <a:schemeClr val="bg1"/>
            </a:solidFill>
            <a:prstDash val="sysDot"/>
            <a:round/>
            <a:headEnd type="none" w="med" len="med"/>
            <a:tailEnd type="none" w="med" len="med"/>
          </a:ln>
          <a:effectLst/>
        </p:spPr>
      </p:cxnSp>
      <p:cxnSp>
        <p:nvCxnSpPr>
          <p:cNvPr id="156" name="Straight Connector 155">
            <a:extLst>
              <a:ext uri="{FF2B5EF4-FFF2-40B4-BE49-F238E27FC236}">
                <a16:creationId xmlns:a16="http://schemas.microsoft.com/office/drawing/2014/main" id="{FE4D97C7-F74D-212F-F232-7F8E73BFC743}"/>
              </a:ext>
            </a:extLst>
          </p:cNvPr>
          <p:cNvCxnSpPr>
            <a:cxnSpLocks/>
          </p:cNvCxnSpPr>
          <p:nvPr/>
        </p:nvCxnSpPr>
        <p:spPr bwMode="auto">
          <a:xfrm flipV="1">
            <a:off x="8068718" y="3247218"/>
            <a:ext cx="0" cy="1819166"/>
          </a:xfrm>
          <a:prstGeom prst="line">
            <a:avLst/>
          </a:prstGeom>
          <a:noFill/>
          <a:ln w="28575" cap="flat" cmpd="sng" algn="ctr">
            <a:solidFill>
              <a:schemeClr val="bg1"/>
            </a:solidFill>
            <a:prstDash val="sysDot"/>
            <a:round/>
            <a:headEnd type="none" w="med" len="med"/>
            <a:tailEnd type="none" w="med" len="med"/>
          </a:ln>
          <a:effectLst/>
        </p:spPr>
      </p:cxnSp>
      <p:graphicFrame>
        <p:nvGraphicFramePr>
          <p:cNvPr id="157" name="Table 156">
            <a:extLst>
              <a:ext uri="{FF2B5EF4-FFF2-40B4-BE49-F238E27FC236}">
                <a16:creationId xmlns:a16="http://schemas.microsoft.com/office/drawing/2014/main" id="{B12932A7-9E3D-4042-7309-4D2E8DDBA71E}"/>
              </a:ext>
            </a:extLst>
          </p:cNvPr>
          <p:cNvGraphicFramePr>
            <a:graphicFrameLocks noGrp="1"/>
          </p:cNvGraphicFramePr>
          <p:nvPr>
            <p:extLst>
              <p:ext uri="{D42A27DB-BD31-4B8C-83A1-F6EECF244321}">
                <p14:modId xmlns:p14="http://schemas.microsoft.com/office/powerpoint/2010/main" val="1081716145"/>
              </p:ext>
            </p:extLst>
          </p:nvPr>
        </p:nvGraphicFramePr>
        <p:xfrm>
          <a:off x="9263902" y="1980661"/>
          <a:ext cx="2605596" cy="1737360"/>
        </p:xfrm>
        <a:graphic>
          <a:graphicData uri="http://schemas.openxmlformats.org/drawingml/2006/table">
            <a:tbl>
              <a:tblPr firstRow="1" bandRow="1">
                <a:tableStyleId>{F5AB1C69-6EDB-4FF4-983F-18BD219EF322}</a:tableStyleId>
              </a:tblPr>
              <a:tblGrid>
                <a:gridCol w="1416876">
                  <a:extLst>
                    <a:ext uri="{9D8B030D-6E8A-4147-A177-3AD203B41FA5}">
                      <a16:colId xmlns:a16="http://schemas.microsoft.com/office/drawing/2014/main" val="3199970126"/>
                    </a:ext>
                  </a:extLst>
                </a:gridCol>
                <a:gridCol w="1188720">
                  <a:extLst>
                    <a:ext uri="{9D8B030D-6E8A-4147-A177-3AD203B41FA5}">
                      <a16:colId xmlns:a16="http://schemas.microsoft.com/office/drawing/2014/main" val="3919369591"/>
                    </a:ext>
                  </a:extLst>
                </a:gridCol>
              </a:tblGrid>
              <a:tr h="211954">
                <a:tc>
                  <a:txBody>
                    <a:bodyPr/>
                    <a:lstStyle/>
                    <a:p>
                      <a:endParaRPr lang="en-US"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a:t>Ada + Cetux</a:t>
                      </a:r>
                      <a:br>
                        <a:rPr lang="en-US" sz="1600" dirty="0"/>
                      </a:br>
                      <a:r>
                        <a:rPr lang="en-US" sz="1600" dirty="0"/>
                        <a:t>(n = 94)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26374974"/>
                  </a:ext>
                </a:extLst>
              </a:tr>
              <a:tr h="171918">
                <a:tc>
                  <a:txBody>
                    <a:bodyPr/>
                    <a:lstStyle/>
                    <a:p>
                      <a:r>
                        <a:rPr lang="en-US" sz="1600" dirty="0">
                          <a:solidFill>
                            <a:schemeClr val="bg1"/>
                          </a:solidFill>
                        </a:rPr>
                        <a:t>Events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rPr>
                        <a:t>61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00706261"/>
                  </a:ext>
                </a:extLst>
              </a:tr>
              <a:tr h="211954">
                <a:tc>
                  <a:txBody>
                    <a:bodyPr/>
                    <a:lstStyle/>
                    <a:p>
                      <a:r>
                        <a:rPr lang="en-US" sz="1600" dirty="0">
                          <a:solidFill>
                            <a:schemeClr val="bg1"/>
                          </a:solidFill>
                        </a:rPr>
                        <a:t>Median OS, </a:t>
                      </a:r>
                      <a:r>
                        <a:rPr lang="en-US" sz="1600" dirty="0" err="1">
                          <a:solidFill>
                            <a:schemeClr val="bg1"/>
                          </a:solidFill>
                        </a:rPr>
                        <a:t>mos</a:t>
                      </a:r>
                      <a:r>
                        <a:rPr lang="en-US" sz="1600" dirty="0">
                          <a:solidFill>
                            <a:schemeClr val="bg1"/>
                          </a:solidFill>
                        </a:rPr>
                        <a:t> (95% CI)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rPr>
                        <a:t>16.0</a:t>
                      </a:r>
                      <a:br>
                        <a:rPr lang="en-US" sz="1600" dirty="0">
                          <a:solidFill>
                            <a:schemeClr val="bg1"/>
                          </a:solidFill>
                        </a:rPr>
                      </a:br>
                      <a:r>
                        <a:rPr lang="en-US" sz="1600" dirty="0">
                          <a:solidFill>
                            <a:schemeClr val="bg1"/>
                          </a:solidFill>
                        </a:rPr>
                        <a:t>(13.3-18.8)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541769265"/>
                  </a:ext>
                </a:extLst>
              </a:tr>
            </a:tbl>
          </a:graphicData>
        </a:graphic>
      </p:graphicFrame>
      <p:cxnSp>
        <p:nvCxnSpPr>
          <p:cNvPr id="158" name="Straight Connector 157">
            <a:extLst>
              <a:ext uri="{FF2B5EF4-FFF2-40B4-BE49-F238E27FC236}">
                <a16:creationId xmlns:a16="http://schemas.microsoft.com/office/drawing/2014/main" id="{A85819B4-8AC6-B4FC-4356-642A8E28138A}"/>
              </a:ext>
            </a:extLst>
          </p:cNvPr>
          <p:cNvCxnSpPr>
            <a:cxnSpLocks/>
          </p:cNvCxnSpPr>
          <p:nvPr/>
        </p:nvCxnSpPr>
        <p:spPr bwMode="auto">
          <a:xfrm>
            <a:off x="11363446" y="5090984"/>
            <a:ext cx="0" cy="64008"/>
          </a:xfrm>
          <a:prstGeom prst="line">
            <a:avLst/>
          </a:prstGeom>
          <a:noFill/>
          <a:ln w="28575" cap="flat" cmpd="sng" algn="ctr">
            <a:solidFill>
              <a:schemeClr val="bg1"/>
            </a:solidFill>
            <a:prstDash val="solid"/>
            <a:round/>
            <a:headEnd type="none" w="med" len="med"/>
            <a:tailEnd type="none" w="med" len="med"/>
          </a:ln>
          <a:effectLst/>
        </p:spPr>
      </p:cxnSp>
      <p:sp>
        <p:nvSpPr>
          <p:cNvPr id="159" name="TextBox 158">
            <a:extLst>
              <a:ext uri="{FF2B5EF4-FFF2-40B4-BE49-F238E27FC236}">
                <a16:creationId xmlns:a16="http://schemas.microsoft.com/office/drawing/2014/main" id="{F97E544D-8689-880B-78E2-D2B9330DF32B}"/>
              </a:ext>
            </a:extLst>
          </p:cNvPr>
          <p:cNvSpPr txBox="1"/>
          <p:nvPr/>
        </p:nvSpPr>
        <p:spPr bwMode="auto">
          <a:xfrm>
            <a:off x="11164975" y="5107460"/>
            <a:ext cx="426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45</a:t>
            </a:r>
          </a:p>
        </p:txBody>
      </p:sp>
      <p:sp>
        <p:nvSpPr>
          <p:cNvPr id="160" name="TextBox 159">
            <a:extLst>
              <a:ext uri="{FF2B5EF4-FFF2-40B4-BE49-F238E27FC236}">
                <a16:creationId xmlns:a16="http://schemas.microsoft.com/office/drawing/2014/main" id="{32CC9188-26CC-D29A-2B8F-143F8DF0198E}"/>
              </a:ext>
            </a:extLst>
          </p:cNvPr>
          <p:cNvSpPr txBox="1"/>
          <p:nvPr/>
        </p:nvSpPr>
        <p:spPr bwMode="auto">
          <a:xfrm>
            <a:off x="11174669" y="5720384"/>
            <a:ext cx="401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1</a:t>
            </a:r>
          </a:p>
        </p:txBody>
      </p:sp>
      <p:grpSp>
        <p:nvGrpSpPr>
          <p:cNvPr id="213" name="Group 212">
            <a:extLst>
              <a:ext uri="{FF2B5EF4-FFF2-40B4-BE49-F238E27FC236}">
                <a16:creationId xmlns:a16="http://schemas.microsoft.com/office/drawing/2014/main" id="{6DE926E3-AE62-AFD5-189C-CFD0B06DD076}"/>
              </a:ext>
            </a:extLst>
          </p:cNvPr>
          <p:cNvGrpSpPr/>
          <p:nvPr/>
        </p:nvGrpSpPr>
        <p:grpSpPr>
          <a:xfrm>
            <a:off x="933106" y="2140055"/>
            <a:ext cx="4974230" cy="3072958"/>
            <a:chOff x="1080250" y="2140055"/>
            <a:chExt cx="4974230" cy="3072958"/>
          </a:xfrm>
        </p:grpSpPr>
        <p:grpSp>
          <p:nvGrpSpPr>
            <p:cNvPr id="166" name="Group 165">
              <a:extLst>
                <a:ext uri="{FF2B5EF4-FFF2-40B4-BE49-F238E27FC236}">
                  <a16:creationId xmlns:a16="http://schemas.microsoft.com/office/drawing/2014/main" id="{5DAE8C20-1796-CF4F-3CB8-F5B76E8ACE64}"/>
                </a:ext>
              </a:extLst>
            </p:cNvPr>
            <p:cNvGrpSpPr/>
            <p:nvPr/>
          </p:nvGrpSpPr>
          <p:grpSpPr>
            <a:xfrm>
              <a:off x="1167319" y="2320047"/>
              <a:ext cx="4786009" cy="2728608"/>
              <a:chOff x="1167319" y="2320047"/>
              <a:chExt cx="4786009" cy="2728608"/>
            </a:xfrm>
          </p:grpSpPr>
          <p:sp>
            <p:nvSpPr>
              <p:cNvPr id="163" name="Freeform 162">
                <a:extLst>
                  <a:ext uri="{FF2B5EF4-FFF2-40B4-BE49-F238E27FC236}">
                    <a16:creationId xmlns:a16="http://schemas.microsoft.com/office/drawing/2014/main" id="{462311A3-9116-86DD-E7A1-2DAF61FBFD2C}"/>
                  </a:ext>
                </a:extLst>
              </p:cNvPr>
              <p:cNvSpPr/>
              <p:nvPr/>
            </p:nvSpPr>
            <p:spPr bwMode="auto">
              <a:xfrm>
                <a:off x="1167319" y="2320047"/>
                <a:ext cx="301558" cy="340468"/>
              </a:xfrm>
              <a:custGeom>
                <a:avLst/>
                <a:gdLst>
                  <a:gd name="connsiteX0" fmla="*/ 0 w 301558"/>
                  <a:gd name="connsiteY0" fmla="*/ 0 h 340468"/>
                  <a:gd name="connsiteX1" fmla="*/ 160507 w 301558"/>
                  <a:gd name="connsiteY1" fmla="*/ 0 h 340468"/>
                  <a:gd name="connsiteX2" fmla="*/ 160507 w 301558"/>
                  <a:gd name="connsiteY2" fmla="*/ 53502 h 340468"/>
                  <a:gd name="connsiteX3" fmla="*/ 175098 w 301558"/>
                  <a:gd name="connsiteY3" fmla="*/ 53502 h 340468"/>
                  <a:gd name="connsiteX4" fmla="*/ 175098 w 301558"/>
                  <a:gd name="connsiteY4" fmla="*/ 121596 h 340468"/>
                  <a:gd name="connsiteX5" fmla="*/ 194553 w 301558"/>
                  <a:gd name="connsiteY5" fmla="*/ 121596 h 340468"/>
                  <a:gd name="connsiteX6" fmla="*/ 194553 w 301558"/>
                  <a:gd name="connsiteY6" fmla="*/ 179962 h 340468"/>
                  <a:gd name="connsiteX7" fmla="*/ 194553 w 301558"/>
                  <a:gd name="connsiteY7" fmla="*/ 179962 h 340468"/>
                  <a:gd name="connsiteX8" fmla="*/ 223736 w 301558"/>
                  <a:gd name="connsiteY8" fmla="*/ 179962 h 340468"/>
                  <a:gd name="connsiteX9" fmla="*/ 223736 w 301558"/>
                  <a:gd name="connsiteY9" fmla="*/ 209144 h 340468"/>
                  <a:gd name="connsiteX10" fmla="*/ 257783 w 301558"/>
                  <a:gd name="connsiteY10" fmla="*/ 209144 h 340468"/>
                  <a:gd name="connsiteX11" fmla="*/ 257783 w 301558"/>
                  <a:gd name="connsiteY11" fmla="*/ 257783 h 340468"/>
                  <a:gd name="connsiteX12" fmla="*/ 301558 w 301558"/>
                  <a:gd name="connsiteY12" fmla="*/ 257783 h 340468"/>
                  <a:gd name="connsiteX13" fmla="*/ 301558 w 301558"/>
                  <a:gd name="connsiteY13" fmla="*/ 340468 h 34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558" h="340468">
                    <a:moveTo>
                      <a:pt x="0" y="0"/>
                    </a:moveTo>
                    <a:lnTo>
                      <a:pt x="160507" y="0"/>
                    </a:lnTo>
                    <a:lnTo>
                      <a:pt x="160507" y="53502"/>
                    </a:lnTo>
                    <a:lnTo>
                      <a:pt x="175098" y="53502"/>
                    </a:lnTo>
                    <a:lnTo>
                      <a:pt x="175098" y="121596"/>
                    </a:lnTo>
                    <a:lnTo>
                      <a:pt x="194553" y="121596"/>
                    </a:lnTo>
                    <a:lnTo>
                      <a:pt x="194553" y="179962"/>
                    </a:lnTo>
                    <a:lnTo>
                      <a:pt x="194553" y="179962"/>
                    </a:lnTo>
                    <a:lnTo>
                      <a:pt x="223736" y="179962"/>
                    </a:lnTo>
                    <a:lnTo>
                      <a:pt x="223736" y="209144"/>
                    </a:lnTo>
                    <a:lnTo>
                      <a:pt x="257783" y="209144"/>
                    </a:lnTo>
                    <a:lnTo>
                      <a:pt x="257783" y="257783"/>
                    </a:lnTo>
                    <a:lnTo>
                      <a:pt x="301558" y="257783"/>
                    </a:lnTo>
                    <a:lnTo>
                      <a:pt x="301558" y="340468"/>
                    </a:lnTo>
                  </a:path>
                </a:pathLst>
              </a:custGeom>
              <a:noFill/>
              <a:ln w="28575">
                <a:solidFill>
                  <a:schemeClr val="accent1"/>
                </a:solidFill>
                <a:miter lim="800000"/>
                <a:headEnd/>
                <a:tailEnd/>
              </a:ln>
            </p:spPr>
            <p:txBody>
              <a:bodyPr rtlCol="0" anchor="ctr"/>
              <a:lstStyle/>
              <a:p>
                <a:pPr algn="ctr"/>
                <a:endParaRPr lang="en-US" dirty="0"/>
              </a:p>
            </p:txBody>
          </p:sp>
          <p:sp>
            <p:nvSpPr>
              <p:cNvPr id="164" name="Freeform 163">
                <a:extLst>
                  <a:ext uri="{FF2B5EF4-FFF2-40B4-BE49-F238E27FC236}">
                    <a16:creationId xmlns:a16="http://schemas.microsoft.com/office/drawing/2014/main" id="{A00C93AC-3591-7C78-82A3-0E494F9729FF}"/>
                  </a:ext>
                </a:extLst>
              </p:cNvPr>
              <p:cNvSpPr/>
              <p:nvPr/>
            </p:nvSpPr>
            <p:spPr bwMode="auto">
              <a:xfrm>
                <a:off x="1473740" y="2636196"/>
                <a:ext cx="179962" cy="374515"/>
              </a:xfrm>
              <a:custGeom>
                <a:avLst/>
                <a:gdLst>
                  <a:gd name="connsiteX0" fmla="*/ 0 w 179962"/>
                  <a:gd name="connsiteY0" fmla="*/ 0 h 374515"/>
                  <a:gd name="connsiteX1" fmla="*/ 0 w 179962"/>
                  <a:gd name="connsiteY1" fmla="*/ 68093 h 374515"/>
                  <a:gd name="connsiteX2" fmla="*/ 126460 w 179962"/>
                  <a:gd name="connsiteY2" fmla="*/ 68093 h 374515"/>
                  <a:gd name="connsiteX3" fmla="*/ 126460 w 179962"/>
                  <a:gd name="connsiteY3" fmla="*/ 214008 h 374515"/>
                  <a:gd name="connsiteX4" fmla="*/ 145915 w 179962"/>
                  <a:gd name="connsiteY4" fmla="*/ 214008 h 374515"/>
                  <a:gd name="connsiteX5" fmla="*/ 145915 w 179962"/>
                  <a:gd name="connsiteY5" fmla="*/ 233464 h 374515"/>
                  <a:gd name="connsiteX6" fmla="*/ 160507 w 179962"/>
                  <a:gd name="connsiteY6" fmla="*/ 233464 h 374515"/>
                  <a:gd name="connsiteX7" fmla="*/ 160507 w 179962"/>
                  <a:gd name="connsiteY7" fmla="*/ 330740 h 374515"/>
                  <a:gd name="connsiteX8" fmla="*/ 179962 w 179962"/>
                  <a:gd name="connsiteY8" fmla="*/ 330740 h 374515"/>
                  <a:gd name="connsiteX9" fmla="*/ 179962 w 179962"/>
                  <a:gd name="connsiteY9" fmla="*/ 374515 h 37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962" h="374515">
                    <a:moveTo>
                      <a:pt x="0" y="0"/>
                    </a:moveTo>
                    <a:lnTo>
                      <a:pt x="0" y="68093"/>
                    </a:lnTo>
                    <a:lnTo>
                      <a:pt x="126460" y="68093"/>
                    </a:lnTo>
                    <a:lnTo>
                      <a:pt x="126460" y="214008"/>
                    </a:lnTo>
                    <a:lnTo>
                      <a:pt x="145915" y="214008"/>
                    </a:lnTo>
                    <a:lnTo>
                      <a:pt x="145915" y="233464"/>
                    </a:lnTo>
                    <a:lnTo>
                      <a:pt x="160507" y="233464"/>
                    </a:lnTo>
                    <a:lnTo>
                      <a:pt x="160507" y="330740"/>
                    </a:lnTo>
                    <a:lnTo>
                      <a:pt x="179962" y="330740"/>
                    </a:lnTo>
                    <a:lnTo>
                      <a:pt x="179962" y="374515"/>
                    </a:lnTo>
                  </a:path>
                </a:pathLst>
              </a:custGeom>
              <a:noFill/>
              <a:ln w="28575">
                <a:solidFill>
                  <a:schemeClr val="accent1"/>
                </a:solidFill>
                <a:miter lim="800000"/>
                <a:headEnd/>
                <a:tailEnd/>
              </a:ln>
            </p:spPr>
            <p:txBody>
              <a:bodyPr rtlCol="0" anchor="ctr"/>
              <a:lstStyle/>
              <a:p>
                <a:pPr algn="ctr"/>
                <a:endParaRPr lang="en-US" dirty="0"/>
              </a:p>
            </p:txBody>
          </p:sp>
          <p:sp>
            <p:nvSpPr>
              <p:cNvPr id="165" name="Freeform 164">
                <a:extLst>
                  <a:ext uri="{FF2B5EF4-FFF2-40B4-BE49-F238E27FC236}">
                    <a16:creationId xmlns:a16="http://schemas.microsoft.com/office/drawing/2014/main" id="{42091012-B37D-493E-22FD-0171B5717B93}"/>
                  </a:ext>
                </a:extLst>
              </p:cNvPr>
              <p:cNvSpPr/>
              <p:nvPr/>
            </p:nvSpPr>
            <p:spPr bwMode="auto">
              <a:xfrm>
                <a:off x="1658566" y="2986391"/>
                <a:ext cx="4294762" cy="2062264"/>
              </a:xfrm>
              <a:custGeom>
                <a:avLst/>
                <a:gdLst>
                  <a:gd name="connsiteX0" fmla="*/ 0 w 4294762"/>
                  <a:gd name="connsiteY0" fmla="*/ 0 h 2062264"/>
                  <a:gd name="connsiteX1" fmla="*/ 0 w 4294762"/>
                  <a:gd name="connsiteY1" fmla="*/ 107005 h 2062264"/>
                  <a:gd name="connsiteX2" fmla="*/ 48638 w 4294762"/>
                  <a:gd name="connsiteY2" fmla="*/ 107005 h 2062264"/>
                  <a:gd name="connsiteX3" fmla="*/ 48638 w 4294762"/>
                  <a:gd name="connsiteY3" fmla="*/ 136188 h 2062264"/>
                  <a:gd name="connsiteX4" fmla="*/ 82685 w 4294762"/>
                  <a:gd name="connsiteY4" fmla="*/ 136188 h 2062264"/>
                  <a:gd name="connsiteX5" fmla="*/ 82685 w 4294762"/>
                  <a:gd name="connsiteY5" fmla="*/ 209145 h 2062264"/>
                  <a:gd name="connsiteX6" fmla="*/ 97277 w 4294762"/>
                  <a:gd name="connsiteY6" fmla="*/ 209145 h 2062264"/>
                  <a:gd name="connsiteX7" fmla="*/ 97277 w 4294762"/>
                  <a:gd name="connsiteY7" fmla="*/ 238328 h 2062264"/>
                  <a:gd name="connsiteX8" fmla="*/ 121596 w 4294762"/>
                  <a:gd name="connsiteY8" fmla="*/ 238328 h 2062264"/>
                  <a:gd name="connsiteX9" fmla="*/ 121596 w 4294762"/>
                  <a:gd name="connsiteY9" fmla="*/ 466928 h 2062264"/>
                  <a:gd name="connsiteX10" fmla="*/ 145915 w 4294762"/>
                  <a:gd name="connsiteY10" fmla="*/ 466928 h 2062264"/>
                  <a:gd name="connsiteX11" fmla="*/ 145915 w 4294762"/>
                  <a:gd name="connsiteY11" fmla="*/ 559341 h 2062264"/>
                  <a:gd name="connsiteX12" fmla="*/ 262647 w 4294762"/>
                  <a:gd name="connsiteY12" fmla="*/ 559341 h 2062264"/>
                  <a:gd name="connsiteX13" fmla="*/ 262647 w 4294762"/>
                  <a:gd name="connsiteY13" fmla="*/ 773349 h 2062264"/>
                  <a:gd name="connsiteX14" fmla="*/ 272374 w 4294762"/>
                  <a:gd name="connsiteY14" fmla="*/ 773349 h 2062264"/>
                  <a:gd name="connsiteX15" fmla="*/ 272374 w 4294762"/>
                  <a:gd name="connsiteY15" fmla="*/ 831715 h 2062264"/>
                  <a:gd name="connsiteX16" fmla="*/ 291830 w 4294762"/>
                  <a:gd name="connsiteY16" fmla="*/ 831715 h 2062264"/>
                  <a:gd name="connsiteX17" fmla="*/ 291830 w 4294762"/>
                  <a:gd name="connsiteY17" fmla="*/ 899809 h 2062264"/>
                  <a:gd name="connsiteX18" fmla="*/ 311285 w 4294762"/>
                  <a:gd name="connsiteY18" fmla="*/ 899809 h 2062264"/>
                  <a:gd name="connsiteX19" fmla="*/ 311285 w 4294762"/>
                  <a:gd name="connsiteY19" fmla="*/ 977630 h 2062264"/>
                  <a:gd name="connsiteX20" fmla="*/ 325877 w 4294762"/>
                  <a:gd name="connsiteY20" fmla="*/ 977630 h 2062264"/>
                  <a:gd name="connsiteX21" fmla="*/ 325877 w 4294762"/>
                  <a:gd name="connsiteY21" fmla="*/ 1050588 h 2062264"/>
                  <a:gd name="connsiteX22" fmla="*/ 413425 w 4294762"/>
                  <a:gd name="connsiteY22" fmla="*/ 1050588 h 2062264"/>
                  <a:gd name="connsiteX23" fmla="*/ 413425 w 4294762"/>
                  <a:gd name="connsiteY23" fmla="*/ 1123545 h 2062264"/>
                  <a:gd name="connsiteX24" fmla="*/ 447472 w 4294762"/>
                  <a:gd name="connsiteY24" fmla="*/ 1123545 h 2062264"/>
                  <a:gd name="connsiteX25" fmla="*/ 447472 w 4294762"/>
                  <a:gd name="connsiteY25" fmla="*/ 1172183 h 2062264"/>
                  <a:gd name="connsiteX26" fmla="*/ 466928 w 4294762"/>
                  <a:gd name="connsiteY26" fmla="*/ 1172183 h 2062264"/>
                  <a:gd name="connsiteX27" fmla="*/ 466928 w 4294762"/>
                  <a:gd name="connsiteY27" fmla="*/ 1215958 h 2062264"/>
                  <a:gd name="connsiteX28" fmla="*/ 486383 w 4294762"/>
                  <a:gd name="connsiteY28" fmla="*/ 1215958 h 2062264"/>
                  <a:gd name="connsiteX29" fmla="*/ 486383 w 4294762"/>
                  <a:gd name="connsiteY29" fmla="*/ 1215958 h 2062264"/>
                  <a:gd name="connsiteX30" fmla="*/ 486383 w 4294762"/>
                  <a:gd name="connsiteY30" fmla="*/ 1250005 h 2062264"/>
                  <a:gd name="connsiteX31" fmla="*/ 573932 w 4294762"/>
                  <a:gd name="connsiteY31" fmla="*/ 1250005 h 2062264"/>
                  <a:gd name="connsiteX32" fmla="*/ 573932 w 4294762"/>
                  <a:gd name="connsiteY32" fmla="*/ 1322962 h 2062264"/>
                  <a:gd name="connsiteX33" fmla="*/ 573932 w 4294762"/>
                  <a:gd name="connsiteY33" fmla="*/ 1327826 h 2062264"/>
                  <a:gd name="connsiteX34" fmla="*/ 573932 w 4294762"/>
                  <a:gd name="connsiteY34" fmla="*/ 1371600 h 2062264"/>
                  <a:gd name="connsiteX35" fmla="*/ 593387 w 4294762"/>
                  <a:gd name="connsiteY35" fmla="*/ 1371600 h 2062264"/>
                  <a:gd name="connsiteX36" fmla="*/ 593387 w 4294762"/>
                  <a:gd name="connsiteY36" fmla="*/ 1405647 h 2062264"/>
                  <a:gd name="connsiteX37" fmla="*/ 714983 w 4294762"/>
                  <a:gd name="connsiteY37" fmla="*/ 1405647 h 2062264"/>
                  <a:gd name="connsiteX38" fmla="*/ 714983 w 4294762"/>
                  <a:gd name="connsiteY38" fmla="*/ 1493196 h 2062264"/>
                  <a:gd name="connsiteX39" fmla="*/ 729574 w 4294762"/>
                  <a:gd name="connsiteY39" fmla="*/ 1493196 h 2062264"/>
                  <a:gd name="connsiteX40" fmla="*/ 729574 w 4294762"/>
                  <a:gd name="connsiteY40" fmla="*/ 1536971 h 2062264"/>
                  <a:gd name="connsiteX41" fmla="*/ 753894 w 4294762"/>
                  <a:gd name="connsiteY41" fmla="*/ 1536971 h 2062264"/>
                  <a:gd name="connsiteX42" fmla="*/ 753894 w 4294762"/>
                  <a:gd name="connsiteY42" fmla="*/ 1585609 h 2062264"/>
                  <a:gd name="connsiteX43" fmla="*/ 885217 w 4294762"/>
                  <a:gd name="connsiteY43" fmla="*/ 1585609 h 2062264"/>
                  <a:gd name="connsiteX44" fmla="*/ 885217 w 4294762"/>
                  <a:gd name="connsiteY44" fmla="*/ 1585609 h 2062264"/>
                  <a:gd name="connsiteX45" fmla="*/ 885217 w 4294762"/>
                  <a:gd name="connsiteY45" fmla="*/ 1624520 h 2062264"/>
                  <a:gd name="connsiteX46" fmla="*/ 909536 w 4294762"/>
                  <a:gd name="connsiteY46" fmla="*/ 1624520 h 2062264"/>
                  <a:gd name="connsiteX47" fmla="*/ 909536 w 4294762"/>
                  <a:gd name="connsiteY47" fmla="*/ 1624520 h 2062264"/>
                  <a:gd name="connsiteX48" fmla="*/ 909536 w 4294762"/>
                  <a:gd name="connsiteY48" fmla="*/ 1673158 h 2062264"/>
                  <a:gd name="connsiteX49" fmla="*/ 1050587 w 4294762"/>
                  <a:gd name="connsiteY49" fmla="*/ 1673158 h 2062264"/>
                  <a:gd name="connsiteX50" fmla="*/ 1050587 w 4294762"/>
                  <a:gd name="connsiteY50" fmla="*/ 1712069 h 2062264"/>
                  <a:gd name="connsiteX51" fmla="*/ 1133272 w 4294762"/>
                  <a:gd name="connsiteY51" fmla="*/ 1712069 h 2062264"/>
                  <a:gd name="connsiteX52" fmla="*/ 1133272 w 4294762"/>
                  <a:gd name="connsiteY52" fmla="*/ 1799618 h 2062264"/>
                  <a:gd name="connsiteX53" fmla="*/ 1172183 w 4294762"/>
                  <a:gd name="connsiteY53" fmla="*/ 1799618 h 2062264"/>
                  <a:gd name="connsiteX54" fmla="*/ 1172183 w 4294762"/>
                  <a:gd name="connsiteY54" fmla="*/ 1799618 h 2062264"/>
                  <a:gd name="connsiteX55" fmla="*/ 1172183 w 4294762"/>
                  <a:gd name="connsiteY55" fmla="*/ 1828800 h 2062264"/>
                  <a:gd name="connsiteX56" fmla="*/ 1250004 w 4294762"/>
                  <a:gd name="connsiteY56" fmla="*/ 1828800 h 2062264"/>
                  <a:gd name="connsiteX57" fmla="*/ 1250004 w 4294762"/>
                  <a:gd name="connsiteY57" fmla="*/ 1872575 h 2062264"/>
                  <a:gd name="connsiteX58" fmla="*/ 1624519 w 4294762"/>
                  <a:gd name="connsiteY58" fmla="*/ 1872575 h 2062264"/>
                  <a:gd name="connsiteX59" fmla="*/ 1624519 w 4294762"/>
                  <a:gd name="connsiteY59" fmla="*/ 1916349 h 2062264"/>
                  <a:gd name="connsiteX60" fmla="*/ 1877438 w 4294762"/>
                  <a:gd name="connsiteY60" fmla="*/ 1916349 h 2062264"/>
                  <a:gd name="connsiteX61" fmla="*/ 1877438 w 4294762"/>
                  <a:gd name="connsiteY61" fmla="*/ 1964988 h 2062264"/>
                  <a:gd name="connsiteX62" fmla="*/ 1887166 w 4294762"/>
                  <a:gd name="connsiteY62" fmla="*/ 1964988 h 2062264"/>
                  <a:gd name="connsiteX63" fmla="*/ 1887166 w 4294762"/>
                  <a:gd name="connsiteY63" fmla="*/ 2013626 h 2062264"/>
                  <a:gd name="connsiteX64" fmla="*/ 3604098 w 4294762"/>
                  <a:gd name="connsiteY64" fmla="*/ 2013626 h 2062264"/>
                  <a:gd name="connsiteX65" fmla="*/ 3604098 w 4294762"/>
                  <a:gd name="connsiteY65" fmla="*/ 2062264 h 2062264"/>
                  <a:gd name="connsiteX66" fmla="*/ 4294762 w 4294762"/>
                  <a:gd name="connsiteY66" fmla="*/ 2062264 h 206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4762" h="2062264">
                    <a:moveTo>
                      <a:pt x="0" y="0"/>
                    </a:moveTo>
                    <a:lnTo>
                      <a:pt x="0" y="107005"/>
                    </a:lnTo>
                    <a:lnTo>
                      <a:pt x="48638" y="107005"/>
                    </a:lnTo>
                    <a:lnTo>
                      <a:pt x="48638" y="136188"/>
                    </a:lnTo>
                    <a:lnTo>
                      <a:pt x="82685" y="136188"/>
                    </a:lnTo>
                    <a:lnTo>
                      <a:pt x="82685" y="209145"/>
                    </a:lnTo>
                    <a:lnTo>
                      <a:pt x="97277" y="209145"/>
                    </a:lnTo>
                    <a:lnTo>
                      <a:pt x="97277" y="238328"/>
                    </a:lnTo>
                    <a:lnTo>
                      <a:pt x="121596" y="238328"/>
                    </a:lnTo>
                    <a:lnTo>
                      <a:pt x="121596" y="466928"/>
                    </a:lnTo>
                    <a:lnTo>
                      <a:pt x="145915" y="466928"/>
                    </a:lnTo>
                    <a:lnTo>
                      <a:pt x="145915" y="559341"/>
                    </a:lnTo>
                    <a:lnTo>
                      <a:pt x="262647" y="559341"/>
                    </a:lnTo>
                    <a:lnTo>
                      <a:pt x="262647" y="773349"/>
                    </a:lnTo>
                    <a:lnTo>
                      <a:pt x="272374" y="773349"/>
                    </a:lnTo>
                    <a:lnTo>
                      <a:pt x="272374" y="831715"/>
                    </a:lnTo>
                    <a:lnTo>
                      <a:pt x="291830" y="831715"/>
                    </a:lnTo>
                    <a:lnTo>
                      <a:pt x="291830" y="899809"/>
                    </a:lnTo>
                    <a:lnTo>
                      <a:pt x="311285" y="899809"/>
                    </a:lnTo>
                    <a:lnTo>
                      <a:pt x="311285" y="977630"/>
                    </a:lnTo>
                    <a:lnTo>
                      <a:pt x="325877" y="977630"/>
                    </a:lnTo>
                    <a:lnTo>
                      <a:pt x="325877" y="1050588"/>
                    </a:lnTo>
                    <a:lnTo>
                      <a:pt x="413425" y="1050588"/>
                    </a:lnTo>
                    <a:lnTo>
                      <a:pt x="413425" y="1123545"/>
                    </a:lnTo>
                    <a:lnTo>
                      <a:pt x="447472" y="1123545"/>
                    </a:lnTo>
                    <a:lnTo>
                      <a:pt x="447472" y="1172183"/>
                    </a:lnTo>
                    <a:lnTo>
                      <a:pt x="466928" y="1172183"/>
                    </a:lnTo>
                    <a:lnTo>
                      <a:pt x="466928" y="1215958"/>
                    </a:lnTo>
                    <a:lnTo>
                      <a:pt x="486383" y="1215958"/>
                    </a:lnTo>
                    <a:lnTo>
                      <a:pt x="486383" y="1215958"/>
                    </a:lnTo>
                    <a:lnTo>
                      <a:pt x="486383" y="1250005"/>
                    </a:lnTo>
                    <a:lnTo>
                      <a:pt x="573932" y="1250005"/>
                    </a:lnTo>
                    <a:lnTo>
                      <a:pt x="573932" y="1322962"/>
                    </a:lnTo>
                    <a:lnTo>
                      <a:pt x="573932" y="1327826"/>
                    </a:lnTo>
                    <a:lnTo>
                      <a:pt x="573932" y="1371600"/>
                    </a:lnTo>
                    <a:lnTo>
                      <a:pt x="593387" y="1371600"/>
                    </a:lnTo>
                    <a:lnTo>
                      <a:pt x="593387" y="1405647"/>
                    </a:lnTo>
                    <a:lnTo>
                      <a:pt x="714983" y="1405647"/>
                    </a:lnTo>
                    <a:lnTo>
                      <a:pt x="714983" y="1493196"/>
                    </a:lnTo>
                    <a:lnTo>
                      <a:pt x="729574" y="1493196"/>
                    </a:lnTo>
                    <a:lnTo>
                      <a:pt x="729574" y="1536971"/>
                    </a:lnTo>
                    <a:lnTo>
                      <a:pt x="753894" y="1536971"/>
                    </a:lnTo>
                    <a:lnTo>
                      <a:pt x="753894" y="1585609"/>
                    </a:lnTo>
                    <a:lnTo>
                      <a:pt x="885217" y="1585609"/>
                    </a:lnTo>
                    <a:lnTo>
                      <a:pt x="885217" y="1585609"/>
                    </a:lnTo>
                    <a:lnTo>
                      <a:pt x="885217" y="1624520"/>
                    </a:lnTo>
                    <a:lnTo>
                      <a:pt x="909536" y="1624520"/>
                    </a:lnTo>
                    <a:lnTo>
                      <a:pt x="909536" y="1624520"/>
                    </a:lnTo>
                    <a:lnTo>
                      <a:pt x="909536" y="1673158"/>
                    </a:lnTo>
                    <a:lnTo>
                      <a:pt x="1050587" y="1673158"/>
                    </a:lnTo>
                    <a:lnTo>
                      <a:pt x="1050587" y="1712069"/>
                    </a:lnTo>
                    <a:lnTo>
                      <a:pt x="1133272" y="1712069"/>
                    </a:lnTo>
                    <a:lnTo>
                      <a:pt x="1133272" y="1799618"/>
                    </a:lnTo>
                    <a:lnTo>
                      <a:pt x="1172183" y="1799618"/>
                    </a:lnTo>
                    <a:lnTo>
                      <a:pt x="1172183" y="1799618"/>
                    </a:lnTo>
                    <a:lnTo>
                      <a:pt x="1172183" y="1828800"/>
                    </a:lnTo>
                    <a:lnTo>
                      <a:pt x="1250004" y="1828800"/>
                    </a:lnTo>
                    <a:lnTo>
                      <a:pt x="1250004" y="1872575"/>
                    </a:lnTo>
                    <a:lnTo>
                      <a:pt x="1624519" y="1872575"/>
                    </a:lnTo>
                    <a:lnTo>
                      <a:pt x="1624519" y="1916349"/>
                    </a:lnTo>
                    <a:lnTo>
                      <a:pt x="1877438" y="1916349"/>
                    </a:lnTo>
                    <a:lnTo>
                      <a:pt x="1877438" y="1964988"/>
                    </a:lnTo>
                    <a:lnTo>
                      <a:pt x="1887166" y="1964988"/>
                    </a:lnTo>
                    <a:lnTo>
                      <a:pt x="1887166" y="2013626"/>
                    </a:lnTo>
                    <a:lnTo>
                      <a:pt x="3604098" y="2013626"/>
                    </a:lnTo>
                    <a:lnTo>
                      <a:pt x="3604098" y="2062264"/>
                    </a:lnTo>
                    <a:lnTo>
                      <a:pt x="4294762" y="2062264"/>
                    </a:lnTo>
                  </a:path>
                </a:pathLst>
              </a:custGeom>
              <a:noFill/>
              <a:ln w="28575">
                <a:solidFill>
                  <a:schemeClr val="accent1"/>
                </a:solidFill>
                <a:miter lim="800000"/>
                <a:headEnd/>
                <a:tailEnd/>
              </a:ln>
            </p:spPr>
            <p:txBody>
              <a:bodyPr rtlCol="0" anchor="ctr"/>
              <a:lstStyle/>
              <a:p>
                <a:pPr algn="ctr"/>
                <a:endParaRPr lang="en-US" dirty="0"/>
              </a:p>
            </p:txBody>
          </p:sp>
        </p:grpSp>
        <p:sp>
          <p:nvSpPr>
            <p:cNvPr id="167" name="TextBox 166">
              <a:extLst>
                <a:ext uri="{FF2B5EF4-FFF2-40B4-BE49-F238E27FC236}">
                  <a16:creationId xmlns:a16="http://schemas.microsoft.com/office/drawing/2014/main" id="{6E540222-63D9-489C-5516-AA1951F3FCD8}"/>
                </a:ext>
              </a:extLst>
            </p:cNvPr>
            <p:cNvSpPr txBox="1"/>
            <p:nvPr/>
          </p:nvSpPr>
          <p:spPr bwMode="auto">
            <a:xfrm>
              <a:off x="1080250" y="2140055"/>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68" name="TextBox 167">
              <a:extLst>
                <a:ext uri="{FF2B5EF4-FFF2-40B4-BE49-F238E27FC236}">
                  <a16:creationId xmlns:a16="http://schemas.microsoft.com/office/drawing/2014/main" id="{28A8AB5C-B402-3F0C-65DC-DA3CF212A601}"/>
                </a:ext>
              </a:extLst>
            </p:cNvPr>
            <p:cNvSpPr txBox="1"/>
            <p:nvPr/>
          </p:nvSpPr>
          <p:spPr bwMode="auto">
            <a:xfrm>
              <a:off x="1223170" y="2168063"/>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69" name="TextBox 168">
              <a:extLst>
                <a:ext uri="{FF2B5EF4-FFF2-40B4-BE49-F238E27FC236}">
                  <a16:creationId xmlns:a16="http://schemas.microsoft.com/office/drawing/2014/main" id="{5E981E24-E139-773C-5CB4-ECA52C6416F0}"/>
                </a:ext>
              </a:extLst>
            </p:cNvPr>
            <p:cNvSpPr txBox="1"/>
            <p:nvPr/>
          </p:nvSpPr>
          <p:spPr bwMode="auto">
            <a:xfrm>
              <a:off x="1366252" y="2520095"/>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70" name="TextBox 169">
              <a:extLst>
                <a:ext uri="{FF2B5EF4-FFF2-40B4-BE49-F238E27FC236}">
                  <a16:creationId xmlns:a16="http://schemas.microsoft.com/office/drawing/2014/main" id="{2983C0A3-0C4F-0B19-857C-A0F4CD1479EE}"/>
                </a:ext>
              </a:extLst>
            </p:cNvPr>
            <p:cNvSpPr txBox="1"/>
            <p:nvPr/>
          </p:nvSpPr>
          <p:spPr bwMode="auto">
            <a:xfrm>
              <a:off x="1550928" y="2859393"/>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71" name="TextBox 170">
              <a:extLst>
                <a:ext uri="{FF2B5EF4-FFF2-40B4-BE49-F238E27FC236}">
                  <a16:creationId xmlns:a16="http://schemas.microsoft.com/office/drawing/2014/main" id="{EE646BC7-2760-D0ED-C8CD-4AF38188C4E4}"/>
                </a:ext>
              </a:extLst>
            </p:cNvPr>
            <p:cNvSpPr txBox="1"/>
            <p:nvPr/>
          </p:nvSpPr>
          <p:spPr bwMode="auto">
            <a:xfrm>
              <a:off x="1550496" y="2887132"/>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72" name="TextBox 171">
              <a:extLst>
                <a:ext uri="{FF2B5EF4-FFF2-40B4-BE49-F238E27FC236}">
                  <a16:creationId xmlns:a16="http://schemas.microsoft.com/office/drawing/2014/main" id="{D9BB8015-9F2F-5062-5161-60A7B540C15D}"/>
                </a:ext>
              </a:extLst>
            </p:cNvPr>
            <p:cNvSpPr txBox="1"/>
            <p:nvPr/>
          </p:nvSpPr>
          <p:spPr bwMode="auto">
            <a:xfrm>
              <a:off x="1663225" y="3220100"/>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73" name="TextBox 172">
              <a:extLst>
                <a:ext uri="{FF2B5EF4-FFF2-40B4-BE49-F238E27FC236}">
                  <a16:creationId xmlns:a16="http://schemas.microsoft.com/office/drawing/2014/main" id="{E155C8DC-F68A-5A75-B0D6-A3741018CE62}"/>
                </a:ext>
              </a:extLst>
            </p:cNvPr>
            <p:cNvSpPr txBox="1"/>
            <p:nvPr/>
          </p:nvSpPr>
          <p:spPr bwMode="auto">
            <a:xfrm>
              <a:off x="1760931" y="3359491"/>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74" name="TextBox 173">
              <a:extLst>
                <a:ext uri="{FF2B5EF4-FFF2-40B4-BE49-F238E27FC236}">
                  <a16:creationId xmlns:a16="http://schemas.microsoft.com/office/drawing/2014/main" id="{E739A046-4918-3A79-4697-32EE2D4A7CBA}"/>
                </a:ext>
              </a:extLst>
            </p:cNvPr>
            <p:cNvSpPr txBox="1"/>
            <p:nvPr/>
          </p:nvSpPr>
          <p:spPr bwMode="auto">
            <a:xfrm>
              <a:off x="1798452" y="3364355"/>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75" name="TextBox 174">
              <a:extLst>
                <a:ext uri="{FF2B5EF4-FFF2-40B4-BE49-F238E27FC236}">
                  <a16:creationId xmlns:a16="http://schemas.microsoft.com/office/drawing/2014/main" id="{5814C3D1-37D1-6B37-7C16-2EB9D80A09A0}"/>
                </a:ext>
              </a:extLst>
            </p:cNvPr>
            <p:cNvSpPr txBox="1"/>
            <p:nvPr/>
          </p:nvSpPr>
          <p:spPr bwMode="auto">
            <a:xfrm>
              <a:off x="1952996" y="3866510"/>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76" name="TextBox 175">
              <a:extLst>
                <a:ext uri="{FF2B5EF4-FFF2-40B4-BE49-F238E27FC236}">
                  <a16:creationId xmlns:a16="http://schemas.microsoft.com/office/drawing/2014/main" id="{8A8401D6-6F99-95C5-1C74-D3AFC1668996}"/>
                </a:ext>
              </a:extLst>
            </p:cNvPr>
            <p:cNvSpPr txBox="1"/>
            <p:nvPr/>
          </p:nvSpPr>
          <p:spPr bwMode="auto">
            <a:xfrm>
              <a:off x="2098120" y="4049911"/>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77" name="TextBox 176">
              <a:extLst>
                <a:ext uri="{FF2B5EF4-FFF2-40B4-BE49-F238E27FC236}">
                  <a16:creationId xmlns:a16="http://schemas.microsoft.com/office/drawing/2014/main" id="{8F716CF1-D882-000E-2A51-3999EB9901EE}"/>
                </a:ext>
              </a:extLst>
            </p:cNvPr>
            <p:cNvSpPr txBox="1"/>
            <p:nvPr/>
          </p:nvSpPr>
          <p:spPr bwMode="auto">
            <a:xfrm>
              <a:off x="3361362" y="4730055"/>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78" name="TextBox 177">
              <a:extLst>
                <a:ext uri="{FF2B5EF4-FFF2-40B4-BE49-F238E27FC236}">
                  <a16:creationId xmlns:a16="http://schemas.microsoft.com/office/drawing/2014/main" id="{60D46075-3FE8-AA92-09F6-86E43D57959F}"/>
                </a:ext>
              </a:extLst>
            </p:cNvPr>
            <p:cNvSpPr txBox="1"/>
            <p:nvPr/>
          </p:nvSpPr>
          <p:spPr bwMode="auto">
            <a:xfrm>
              <a:off x="5829885" y="4874459"/>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grpSp>
      <p:grpSp>
        <p:nvGrpSpPr>
          <p:cNvPr id="212" name="Group 211">
            <a:extLst>
              <a:ext uri="{FF2B5EF4-FFF2-40B4-BE49-F238E27FC236}">
                <a16:creationId xmlns:a16="http://schemas.microsoft.com/office/drawing/2014/main" id="{9B3CD179-043E-4B6A-5A94-6A70A2A0556B}"/>
              </a:ext>
            </a:extLst>
          </p:cNvPr>
          <p:cNvGrpSpPr/>
          <p:nvPr/>
        </p:nvGrpSpPr>
        <p:grpSpPr>
          <a:xfrm>
            <a:off x="6787534" y="2121702"/>
            <a:ext cx="4828170" cy="2694676"/>
            <a:chOff x="7018757" y="2121702"/>
            <a:chExt cx="4828170" cy="2694676"/>
          </a:xfrm>
        </p:grpSpPr>
        <p:grpSp>
          <p:nvGrpSpPr>
            <p:cNvPr id="183" name="Group 182">
              <a:extLst>
                <a:ext uri="{FF2B5EF4-FFF2-40B4-BE49-F238E27FC236}">
                  <a16:creationId xmlns:a16="http://schemas.microsoft.com/office/drawing/2014/main" id="{65D65D80-BFC2-7730-E00D-988764E1B20A}"/>
                </a:ext>
              </a:extLst>
            </p:cNvPr>
            <p:cNvGrpSpPr/>
            <p:nvPr/>
          </p:nvGrpSpPr>
          <p:grpSpPr>
            <a:xfrm>
              <a:off x="7082366" y="2307167"/>
              <a:ext cx="4652434" cy="2345266"/>
              <a:chOff x="7082366" y="2307167"/>
              <a:chExt cx="4652434" cy="2345266"/>
            </a:xfrm>
          </p:grpSpPr>
          <p:sp>
            <p:nvSpPr>
              <p:cNvPr id="180" name="Freeform 179">
                <a:extLst>
                  <a:ext uri="{FF2B5EF4-FFF2-40B4-BE49-F238E27FC236}">
                    <a16:creationId xmlns:a16="http://schemas.microsoft.com/office/drawing/2014/main" id="{45D86F4F-24C8-40E0-7DAB-0F89DCB8DA2D}"/>
                  </a:ext>
                </a:extLst>
              </p:cNvPr>
              <p:cNvSpPr/>
              <p:nvPr/>
            </p:nvSpPr>
            <p:spPr bwMode="auto">
              <a:xfrm>
                <a:off x="8136467" y="3158067"/>
                <a:ext cx="3598333" cy="1494366"/>
              </a:xfrm>
              <a:custGeom>
                <a:avLst/>
                <a:gdLst>
                  <a:gd name="connsiteX0" fmla="*/ 3598333 w 3598333"/>
                  <a:gd name="connsiteY0" fmla="*/ 1494366 h 1494366"/>
                  <a:gd name="connsiteX1" fmla="*/ 2556933 w 3598333"/>
                  <a:gd name="connsiteY1" fmla="*/ 1494366 h 1494366"/>
                  <a:gd name="connsiteX2" fmla="*/ 2556933 w 3598333"/>
                  <a:gd name="connsiteY2" fmla="*/ 1375833 h 1494366"/>
                  <a:gd name="connsiteX3" fmla="*/ 2163233 w 3598333"/>
                  <a:gd name="connsiteY3" fmla="*/ 1375833 h 1494366"/>
                  <a:gd name="connsiteX4" fmla="*/ 2163233 w 3598333"/>
                  <a:gd name="connsiteY4" fmla="*/ 1265766 h 1494366"/>
                  <a:gd name="connsiteX5" fmla="*/ 1223433 w 3598333"/>
                  <a:gd name="connsiteY5" fmla="*/ 1265766 h 1494366"/>
                  <a:gd name="connsiteX6" fmla="*/ 1223433 w 3598333"/>
                  <a:gd name="connsiteY6" fmla="*/ 1202266 h 1494366"/>
                  <a:gd name="connsiteX7" fmla="*/ 1049866 w 3598333"/>
                  <a:gd name="connsiteY7" fmla="*/ 1202266 h 1494366"/>
                  <a:gd name="connsiteX8" fmla="*/ 1049866 w 3598333"/>
                  <a:gd name="connsiteY8" fmla="*/ 1134533 h 1494366"/>
                  <a:gd name="connsiteX9" fmla="*/ 1041399 w 3598333"/>
                  <a:gd name="connsiteY9" fmla="*/ 1126066 h 1494366"/>
                  <a:gd name="connsiteX10" fmla="*/ 1041399 w 3598333"/>
                  <a:gd name="connsiteY10" fmla="*/ 1062566 h 1494366"/>
                  <a:gd name="connsiteX11" fmla="*/ 1024466 w 3598333"/>
                  <a:gd name="connsiteY11" fmla="*/ 1062566 h 1494366"/>
                  <a:gd name="connsiteX12" fmla="*/ 1024466 w 3598333"/>
                  <a:gd name="connsiteY12" fmla="*/ 1011766 h 1494366"/>
                  <a:gd name="connsiteX13" fmla="*/ 999066 w 3598333"/>
                  <a:gd name="connsiteY13" fmla="*/ 1011766 h 1494366"/>
                  <a:gd name="connsiteX14" fmla="*/ 999066 w 3598333"/>
                  <a:gd name="connsiteY14" fmla="*/ 944033 h 1494366"/>
                  <a:gd name="connsiteX15" fmla="*/ 977900 w 3598333"/>
                  <a:gd name="connsiteY15" fmla="*/ 944033 h 1494366"/>
                  <a:gd name="connsiteX16" fmla="*/ 977900 w 3598333"/>
                  <a:gd name="connsiteY16" fmla="*/ 897466 h 1494366"/>
                  <a:gd name="connsiteX17" fmla="*/ 842433 w 3598333"/>
                  <a:gd name="connsiteY17" fmla="*/ 897466 h 1494366"/>
                  <a:gd name="connsiteX18" fmla="*/ 842433 w 3598333"/>
                  <a:gd name="connsiteY18" fmla="*/ 812800 h 1494366"/>
                  <a:gd name="connsiteX19" fmla="*/ 778933 w 3598333"/>
                  <a:gd name="connsiteY19" fmla="*/ 812800 h 1494366"/>
                  <a:gd name="connsiteX20" fmla="*/ 778933 w 3598333"/>
                  <a:gd name="connsiteY20" fmla="*/ 766233 h 1494366"/>
                  <a:gd name="connsiteX21" fmla="*/ 757766 w 3598333"/>
                  <a:gd name="connsiteY21" fmla="*/ 766233 h 1494366"/>
                  <a:gd name="connsiteX22" fmla="*/ 757766 w 3598333"/>
                  <a:gd name="connsiteY22" fmla="*/ 702733 h 1494366"/>
                  <a:gd name="connsiteX23" fmla="*/ 694266 w 3598333"/>
                  <a:gd name="connsiteY23" fmla="*/ 702733 h 1494366"/>
                  <a:gd name="connsiteX24" fmla="*/ 694266 w 3598333"/>
                  <a:gd name="connsiteY24" fmla="*/ 664633 h 1494366"/>
                  <a:gd name="connsiteX25" fmla="*/ 639233 w 3598333"/>
                  <a:gd name="connsiteY25" fmla="*/ 664633 h 1494366"/>
                  <a:gd name="connsiteX26" fmla="*/ 639233 w 3598333"/>
                  <a:gd name="connsiteY26" fmla="*/ 601133 h 1494366"/>
                  <a:gd name="connsiteX27" fmla="*/ 618066 w 3598333"/>
                  <a:gd name="connsiteY27" fmla="*/ 601133 h 1494366"/>
                  <a:gd name="connsiteX28" fmla="*/ 618066 w 3598333"/>
                  <a:gd name="connsiteY28" fmla="*/ 563033 h 1494366"/>
                  <a:gd name="connsiteX29" fmla="*/ 563033 w 3598333"/>
                  <a:gd name="connsiteY29" fmla="*/ 563033 h 1494366"/>
                  <a:gd name="connsiteX30" fmla="*/ 563033 w 3598333"/>
                  <a:gd name="connsiteY30" fmla="*/ 469900 h 1494366"/>
                  <a:gd name="connsiteX31" fmla="*/ 436033 w 3598333"/>
                  <a:gd name="connsiteY31" fmla="*/ 469900 h 1494366"/>
                  <a:gd name="connsiteX32" fmla="*/ 436033 w 3598333"/>
                  <a:gd name="connsiteY32" fmla="*/ 431800 h 1494366"/>
                  <a:gd name="connsiteX33" fmla="*/ 359833 w 3598333"/>
                  <a:gd name="connsiteY33" fmla="*/ 431800 h 1494366"/>
                  <a:gd name="connsiteX34" fmla="*/ 359833 w 3598333"/>
                  <a:gd name="connsiteY34" fmla="*/ 431800 h 1494366"/>
                  <a:gd name="connsiteX35" fmla="*/ 359833 w 3598333"/>
                  <a:gd name="connsiteY35" fmla="*/ 393700 h 1494366"/>
                  <a:gd name="connsiteX36" fmla="*/ 321733 w 3598333"/>
                  <a:gd name="connsiteY36" fmla="*/ 393700 h 1494366"/>
                  <a:gd name="connsiteX37" fmla="*/ 321733 w 3598333"/>
                  <a:gd name="connsiteY37" fmla="*/ 359833 h 1494366"/>
                  <a:gd name="connsiteX38" fmla="*/ 321733 w 3598333"/>
                  <a:gd name="connsiteY38" fmla="*/ 359833 h 1494366"/>
                  <a:gd name="connsiteX39" fmla="*/ 321733 w 3598333"/>
                  <a:gd name="connsiteY39" fmla="*/ 359833 h 1494366"/>
                  <a:gd name="connsiteX40" fmla="*/ 296333 w 3598333"/>
                  <a:gd name="connsiteY40" fmla="*/ 359833 h 1494366"/>
                  <a:gd name="connsiteX41" fmla="*/ 296333 w 3598333"/>
                  <a:gd name="connsiteY41" fmla="*/ 237066 h 1494366"/>
                  <a:gd name="connsiteX42" fmla="*/ 237066 w 3598333"/>
                  <a:gd name="connsiteY42" fmla="*/ 237066 h 1494366"/>
                  <a:gd name="connsiteX43" fmla="*/ 237066 w 3598333"/>
                  <a:gd name="connsiteY43" fmla="*/ 173566 h 1494366"/>
                  <a:gd name="connsiteX44" fmla="*/ 203200 w 3598333"/>
                  <a:gd name="connsiteY44" fmla="*/ 173566 h 1494366"/>
                  <a:gd name="connsiteX45" fmla="*/ 203200 w 3598333"/>
                  <a:gd name="connsiteY45" fmla="*/ 135466 h 1494366"/>
                  <a:gd name="connsiteX46" fmla="*/ 203200 w 3598333"/>
                  <a:gd name="connsiteY46" fmla="*/ 135466 h 1494366"/>
                  <a:gd name="connsiteX47" fmla="*/ 177800 w 3598333"/>
                  <a:gd name="connsiteY47" fmla="*/ 110066 h 1494366"/>
                  <a:gd name="connsiteX48" fmla="*/ 177800 w 3598333"/>
                  <a:gd name="connsiteY48" fmla="*/ 110066 h 1494366"/>
                  <a:gd name="connsiteX49" fmla="*/ 148166 w 3598333"/>
                  <a:gd name="connsiteY49" fmla="*/ 80432 h 1494366"/>
                  <a:gd name="connsiteX50" fmla="*/ 110066 w 3598333"/>
                  <a:gd name="connsiteY50" fmla="*/ 80432 h 1494366"/>
                  <a:gd name="connsiteX51" fmla="*/ 110066 w 3598333"/>
                  <a:gd name="connsiteY51" fmla="*/ 29633 h 1494366"/>
                  <a:gd name="connsiteX52" fmla="*/ 97366 w 3598333"/>
                  <a:gd name="connsiteY52" fmla="*/ 29633 h 1494366"/>
                  <a:gd name="connsiteX53" fmla="*/ 97366 w 3598333"/>
                  <a:gd name="connsiteY53" fmla="*/ 0 h 1494366"/>
                  <a:gd name="connsiteX54" fmla="*/ 0 w 3598333"/>
                  <a:gd name="connsiteY54" fmla="*/ 0 h 1494366"/>
                  <a:gd name="connsiteX0" fmla="*/ 3598333 w 3598333"/>
                  <a:gd name="connsiteY0" fmla="*/ 1494366 h 1494366"/>
                  <a:gd name="connsiteX1" fmla="*/ 2556933 w 3598333"/>
                  <a:gd name="connsiteY1" fmla="*/ 1494366 h 1494366"/>
                  <a:gd name="connsiteX2" fmla="*/ 2556933 w 3598333"/>
                  <a:gd name="connsiteY2" fmla="*/ 1375833 h 1494366"/>
                  <a:gd name="connsiteX3" fmla="*/ 2163233 w 3598333"/>
                  <a:gd name="connsiteY3" fmla="*/ 1375833 h 1494366"/>
                  <a:gd name="connsiteX4" fmla="*/ 2163233 w 3598333"/>
                  <a:gd name="connsiteY4" fmla="*/ 1265766 h 1494366"/>
                  <a:gd name="connsiteX5" fmla="*/ 1223433 w 3598333"/>
                  <a:gd name="connsiteY5" fmla="*/ 1265766 h 1494366"/>
                  <a:gd name="connsiteX6" fmla="*/ 1223433 w 3598333"/>
                  <a:gd name="connsiteY6" fmla="*/ 1202266 h 1494366"/>
                  <a:gd name="connsiteX7" fmla="*/ 1049866 w 3598333"/>
                  <a:gd name="connsiteY7" fmla="*/ 1202266 h 1494366"/>
                  <a:gd name="connsiteX8" fmla="*/ 1049866 w 3598333"/>
                  <a:gd name="connsiteY8" fmla="*/ 1134533 h 1494366"/>
                  <a:gd name="connsiteX9" fmla="*/ 1041399 w 3598333"/>
                  <a:gd name="connsiteY9" fmla="*/ 1126066 h 1494366"/>
                  <a:gd name="connsiteX10" fmla="*/ 1041399 w 3598333"/>
                  <a:gd name="connsiteY10" fmla="*/ 1062566 h 1494366"/>
                  <a:gd name="connsiteX11" fmla="*/ 1024466 w 3598333"/>
                  <a:gd name="connsiteY11" fmla="*/ 1062566 h 1494366"/>
                  <a:gd name="connsiteX12" fmla="*/ 1024466 w 3598333"/>
                  <a:gd name="connsiteY12" fmla="*/ 1011766 h 1494366"/>
                  <a:gd name="connsiteX13" fmla="*/ 999066 w 3598333"/>
                  <a:gd name="connsiteY13" fmla="*/ 1011766 h 1494366"/>
                  <a:gd name="connsiteX14" fmla="*/ 999066 w 3598333"/>
                  <a:gd name="connsiteY14" fmla="*/ 944033 h 1494366"/>
                  <a:gd name="connsiteX15" fmla="*/ 977900 w 3598333"/>
                  <a:gd name="connsiteY15" fmla="*/ 944033 h 1494366"/>
                  <a:gd name="connsiteX16" fmla="*/ 977900 w 3598333"/>
                  <a:gd name="connsiteY16" fmla="*/ 897466 h 1494366"/>
                  <a:gd name="connsiteX17" fmla="*/ 842433 w 3598333"/>
                  <a:gd name="connsiteY17" fmla="*/ 897466 h 1494366"/>
                  <a:gd name="connsiteX18" fmla="*/ 842433 w 3598333"/>
                  <a:gd name="connsiteY18" fmla="*/ 812800 h 1494366"/>
                  <a:gd name="connsiteX19" fmla="*/ 778933 w 3598333"/>
                  <a:gd name="connsiteY19" fmla="*/ 812800 h 1494366"/>
                  <a:gd name="connsiteX20" fmla="*/ 778933 w 3598333"/>
                  <a:gd name="connsiteY20" fmla="*/ 766233 h 1494366"/>
                  <a:gd name="connsiteX21" fmla="*/ 757766 w 3598333"/>
                  <a:gd name="connsiteY21" fmla="*/ 766233 h 1494366"/>
                  <a:gd name="connsiteX22" fmla="*/ 757766 w 3598333"/>
                  <a:gd name="connsiteY22" fmla="*/ 702733 h 1494366"/>
                  <a:gd name="connsiteX23" fmla="*/ 694266 w 3598333"/>
                  <a:gd name="connsiteY23" fmla="*/ 702733 h 1494366"/>
                  <a:gd name="connsiteX24" fmla="*/ 694266 w 3598333"/>
                  <a:gd name="connsiteY24" fmla="*/ 664633 h 1494366"/>
                  <a:gd name="connsiteX25" fmla="*/ 639233 w 3598333"/>
                  <a:gd name="connsiteY25" fmla="*/ 664633 h 1494366"/>
                  <a:gd name="connsiteX26" fmla="*/ 639233 w 3598333"/>
                  <a:gd name="connsiteY26" fmla="*/ 601133 h 1494366"/>
                  <a:gd name="connsiteX27" fmla="*/ 618066 w 3598333"/>
                  <a:gd name="connsiteY27" fmla="*/ 601133 h 1494366"/>
                  <a:gd name="connsiteX28" fmla="*/ 618066 w 3598333"/>
                  <a:gd name="connsiteY28" fmla="*/ 563033 h 1494366"/>
                  <a:gd name="connsiteX29" fmla="*/ 563033 w 3598333"/>
                  <a:gd name="connsiteY29" fmla="*/ 563033 h 1494366"/>
                  <a:gd name="connsiteX30" fmla="*/ 563033 w 3598333"/>
                  <a:gd name="connsiteY30" fmla="*/ 469900 h 1494366"/>
                  <a:gd name="connsiteX31" fmla="*/ 436033 w 3598333"/>
                  <a:gd name="connsiteY31" fmla="*/ 469900 h 1494366"/>
                  <a:gd name="connsiteX32" fmla="*/ 436033 w 3598333"/>
                  <a:gd name="connsiteY32" fmla="*/ 431800 h 1494366"/>
                  <a:gd name="connsiteX33" fmla="*/ 359833 w 3598333"/>
                  <a:gd name="connsiteY33" fmla="*/ 431800 h 1494366"/>
                  <a:gd name="connsiteX34" fmla="*/ 359833 w 3598333"/>
                  <a:gd name="connsiteY34" fmla="*/ 431800 h 1494366"/>
                  <a:gd name="connsiteX35" fmla="*/ 359833 w 3598333"/>
                  <a:gd name="connsiteY35" fmla="*/ 393700 h 1494366"/>
                  <a:gd name="connsiteX36" fmla="*/ 321733 w 3598333"/>
                  <a:gd name="connsiteY36" fmla="*/ 393700 h 1494366"/>
                  <a:gd name="connsiteX37" fmla="*/ 321733 w 3598333"/>
                  <a:gd name="connsiteY37" fmla="*/ 359833 h 1494366"/>
                  <a:gd name="connsiteX38" fmla="*/ 321733 w 3598333"/>
                  <a:gd name="connsiteY38" fmla="*/ 359833 h 1494366"/>
                  <a:gd name="connsiteX39" fmla="*/ 321733 w 3598333"/>
                  <a:gd name="connsiteY39" fmla="*/ 359833 h 1494366"/>
                  <a:gd name="connsiteX40" fmla="*/ 296333 w 3598333"/>
                  <a:gd name="connsiteY40" fmla="*/ 359833 h 1494366"/>
                  <a:gd name="connsiteX41" fmla="*/ 296333 w 3598333"/>
                  <a:gd name="connsiteY41" fmla="*/ 237066 h 1494366"/>
                  <a:gd name="connsiteX42" fmla="*/ 237066 w 3598333"/>
                  <a:gd name="connsiteY42" fmla="*/ 237066 h 1494366"/>
                  <a:gd name="connsiteX43" fmla="*/ 237066 w 3598333"/>
                  <a:gd name="connsiteY43" fmla="*/ 173566 h 1494366"/>
                  <a:gd name="connsiteX44" fmla="*/ 203200 w 3598333"/>
                  <a:gd name="connsiteY44" fmla="*/ 173566 h 1494366"/>
                  <a:gd name="connsiteX45" fmla="*/ 203200 w 3598333"/>
                  <a:gd name="connsiteY45" fmla="*/ 135466 h 1494366"/>
                  <a:gd name="connsiteX46" fmla="*/ 203200 w 3598333"/>
                  <a:gd name="connsiteY46" fmla="*/ 135466 h 1494366"/>
                  <a:gd name="connsiteX47" fmla="*/ 177800 w 3598333"/>
                  <a:gd name="connsiteY47" fmla="*/ 110066 h 1494366"/>
                  <a:gd name="connsiteX48" fmla="*/ 156634 w 3598333"/>
                  <a:gd name="connsiteY48" fmla="*/ 114300 h 1494366"/>
                  <a:gd name="connsiteX49" fmla="*/ 148166 w 3598333"/>
                  <a:gd name="connsiteY49" fmla="*/ 80432 h 1494366"/>
                  <a:gd name="connsiteX50" fmla="*/ 110066 w 3598333"/>
                  <a:gd name="connsiteY50" fmla="*/ 80432 h 1494366"/>
                  <a:gd name="connsiteX51" fmla="*/ 110066 w 3598333"/>
                  <a:gd name="connsiteY51" fmla="*/ 29633 h 1494366"/>
                  <a:gd name="connsiteX52" fmla="*/ 97366 w 3598333"/>
                  <a:gd name="connsiteY52" fmla="*/ 29633 h 1494366"/>
                  <a:gd name="connsiteX53" fmla="*/ 97366 w 3598333"/>
                  <a:gd name="connsiteY53" fmla="*/ 0 h 1494366"/>
                  <a:gd name="connsiteX54" fmla="*/ 0 w 3598333"/>
                  <a:gd name="connsiteY54" fmla="*/ 0 h 1494366"/>
                  <a:gd name="connsiteX0" fmla="*/ 3598333 w 3598333"/>
                  <a:gd name="connsiteY0" fmla="*/ 1494366 h 1494366"/>
                  <a:gd name="connsiteX1" fmla="*/ 2556933 w 3598333"/>
                  <a:gd name="connsiteY1" fmla="*/ 1494366 h 1494366"/>
                  <a:gd name="connsiteX2" fmla="*/ 2556933 w 3598333"/>
                  <a:gd name="connsiteY2" fmla="*/ 1375833 h 1494366"/>
                  <a:gd name="connsiteX3" fmla="*/ 2163233 w 3598333"/>
                  <a:gd name="connsiteY3" fmla="*/ 1375833 h 1494366"/>
                  <a:gd name="connsiteX4" fmla="*/ 2163233 w 3598333"/>
                  <a:gd name="connsiteY4" fmla="*/ 1265766 h 1494366"/>
                  <a:gd name="connsiteX5" fmla="*/ 1223433 w 3598333"/>
                  <a:gd name="connsiteY5" fmla="*/ 1265766 h 1494366"/>
                  <a:gd name="connsiteX6" fmla="*/ 1223433 w 3598333"/>
                  <a:gd name="connsiteY6" fmla="*/ 1202266 h 1494366"/>
                  <a:gd name="connsiteX7" fmla="*/ 1049866 w 3598333"/>
                  <a:gd name="connsiteY7" fmla="*/ 1202266 h 1494366"/>
                  <a:gd name="connsiteX8" fmla="*/ 1049866 w 3598333"/>
                  <a:gd name="connsiteY8" fmla="*/ 1134533 h 1494366"/>
                  <a:gd name="connsiteX9" fmla="*/ 1041399 w 3598333"/>
                  <a:gd name="connsiteY9" fmla="*/ 1126066 h 1494366"/>
                  <a:gd name="connsiteX10" fmla="*/ 1041399 w 3598333"/>
                  <a:gd name="connsiteY10" fmla="*/ 1062566 h 1494366"/>
                  <a:gd name="connsiteX11" fmla="*/ 1024466 w 3598333"/>
                  <a:gd name="connsiteY11" fmla="*/ 1062566 h 1494366"/>
                  <a:gd name="connsiteX12" fmla="*/ 1024466 w 3598333"/>
                  <a:gd name="connsiteY12" fmla="*/ 1011766 h 1494366"/>
                  <a:gd name="connsiteX13" fmla="*/ 999066 w 3598333"/>
                  <a:gd name="connsiteY13" fmla="*/ 1011766 h 1494366"/>
                  <a:gd name="connsiteX14" fmla="*/ 999066 w 3598333"/>
                  <a:gd name="connsiteY14" fmla="*/ 944033 h 1494366"/>
                  <a:gd name="connsiteX15" fmla="*/ 977900 w 3598333"/>
                  <a:gd name="connsiteY15" fmla="*/ 944033 h 1494366"/>
                  <a:gd name="connsiteX16" fmla="*/ 977900 w 3598333"/>
                  <a:gd name="connsiteY16" fmla="*/ 897466 h 1494366"/>
                  <a:gd name="connsiteX17" fmla="*/ 842433 w 3598333"/>
                  <a:gd name="connsiteY17" fmla="*/ 897466 h 1494366"/>
                  <a:gd name="connsiteX18" fmla="*/ 842433 w 3598333"/>
                  <a:gd name="connsiteY18" fmla="*/ 812800 h 1494366"/>
                  <a:gd name="connsiteX19" fmla="*/ 778933 w 3598333"/>
                  <a:gd name="connsiteY19" fmla="*/ 812800 h 1494366"/>
                  <a:gd name="connsiteX20" fmla="*/ 778933 w 3598333"/>
                  <a:gd name="connsiteY20" fmla="*/ 766233 h 1494366"/>
                  <a:gd name="connsiteX21" fmla="*/ 757766 w 3598333"/>
                  <a:gd name="connsiteY21" fmla="*/ 766233 h 1494366"/>
                  <a:gd name="connsiteX22" fmla="*/ 757766 w 3598333"/>
                  <a:gd name="connsiteY22" fmla="*/ 702733 h 1494366"/>
                  <a:gd name="connsiteX23" fmla="*/ 694266 w 3598333"/>
                  <a:gd name="connsiteY23" fmla="*/ 702733 h 1494366"/>
                  <a:gd name="connsiteX24" fmla="*/ 694266 w 3598333"/>
                  <a:gd name="connsiteY24" fmla="*/ 664633 h 1494366"/>
                  <a:gd name="connsiteX25" fmla="*/ 639233 w 3598333"/>
                  <a:gd name="connsiteY25" fmla="*/ 664633 h 1494366"/>
                  <a:gd name="connsiteX26" fmla="*/ 639233 w 3598333"/>
                  <a:gd name="connsiteY26" fmla="*/ 601133 h 1494366"/>
                  <a:gd name="connsiteX27" fmla="*/ 618066 w 3598333"/>
                  <a:gd name="connsiteY27" fmla="*/ 601133 h 1494366"/>
                  <a:gd name="connsiteX28" fmla="*/ 618066 w 3598333"/>
                  <a:gd name="connsiteY28" fmla="*/ 563033 h 1494366"/>
                  <a:gd name="connsiteX29" fmla="*/ 563033 w 3598333"/>
                  <a:gd name="connsiteY29" fmla="*/ 563033 h 1494366"/>
                  <a:gd name="connsiteX30" fmla="*/ 563033 w 3598333"/>
                  <a:gd name="connsiteY30" fmla="*/ 469900 h 1494366"/>
                  <a:gd name="connsiteX31" fmla="*/ 436033 w 3598333"/>
                  <a:gd name="connsiteY31" fmla="*/ 469900 h 1494366"/>
                  <a:gd name="connsiteX32" fmla="*/ 436033 w 3598333"/>
                  <a:gd name="connsiteY32" fmla="*/ 431800 h 1494366"/>
                  <a:gd name="connsiteX33" fmla="*/ 359833 w 3598333"/>
                  <a:gd name="connsiteY33" fmla="*/ 431800 h 1494366"/>
                  <a:gd name="connsiteX34" fmla="*/ 359833 w 3598333"/>
                  <a:gd name="connsiteY34" fmla="*/ 431800 h 1494366"/>
                  <a:gd name="connsiteX35" fmla="*/ 359833 w 3598333"/>
                  <a:gd name="connsiteY35" fmla="*/ 393700 h 1494366"/>
                  <a:gd name="connsiteX36" fmla="*/ 321733 w 3598333"/>
                  <a:gd name="connsiteY36" fmla="*/ 393700 h 1494366"/>
                  <a:gd name="connsiteX37" fmla="*/ 321733 w 3598333"/>
                  <a:gd name="connsiteY37" fmla="*/ 359833 h 1494366"/>
                  <a:gd name="connsiteX38" fmla="*/ 321733 w 3598333"/>
                  <a:gd name="connsiteY38" fmla="*/ 359833 h 1494366"/>
                  <a:gd name="connsiteX39" fmla="*/ 321733 w 3598333"/>
                  <a:gd name="connsiteY39" fmla="*/ 359833 h 1494366"/>
                  <a:gd name="connsiteX40" fmla="*/ 296333 w 3598333"/>
                  <a:gd name="connsiteY40" fmla="*/ 359833 h 1494366"/>
                  <a:gd name="connsiteX41" fmla="*/ 296333 w 3598333"/>
                  <a:gd name="connsiteY41" fmla="*/ 237066 h 1494366"/>
                  <a:gd name="connsiteX42" fmla="*/ 237066 w 3598333"/>
                  <a:gd name="connsiteY42" fmla="*/ 237066 h 1494366"/>
                  <a:gd name="connsiteX43" fmla="*/ 237066 w 3598333"/>
                  <a:gd name="connsiteY43" fmla="*/ 173566 h 1494366"/>
                  <a:gd name="connsiteX44" fmla="*/ 203200 w 3598333"/>
                  <a:gd name="connsiteY44" fmla="*/ 173566 h 1494366"/>
                  <a:gd name="connsiteX45" fmla="*/ 203200 w 3598333"/>
                  <a:gd name="connsiteY45" fmla="*/ 135466 h 1494366"/>
                  <a:gd name="connsiteX46" fmla="*/ 173567 w 3598333"/>
                  <a:gd name="connsiteY46" fmla="*/ 135466 h 1494366"/>
                  <a:gd name="connsiteX47" fmla="*/ 177800 w 3598333"/>
                  <a:gd name="connsiteY47" fmla="*/ 110066 h 1494366"/>
                  <a:gd name="connsiteX48" fmla="*/ 156634 w 3598333"/>
                  <a:gd name="connsiteY48" fmla="*/ 114300 h 1494366"/>
                  <a:gd name="connsiteX49" fmla="*/ 148166 w 3598333"/>
                  <a:gd name="connsiteY49" fmla="*/ 80432 h 1494366"/>
                  <a:gd name="connsiteX50" fmla="*/ 110066 w 3598333"/>
                  <a:gd name="connsiteY50" fmla="*/ 80432 h 1494366"/>
                  <a:gd name="connsiteX51" fmla="*/ 110066 w 3598333"/>
                  <a:gd name="connsiteY51" fmla="*/ 29633 h 1494366"/>
                  <a:gd name="connsiteX52" fmla="*/ 97366 w 3598333"/>
                  <a:gd name="connsiteY52" fmla="*/ 29633 h 1494366"/>
                  <a:gd name="connsiteX53" fmla="*/ 97366 w 3598333"/>
                  <a:gd name="connsiteY53" fmla="*/ 0 h 1494366"/>
                  <a:gd name="connsiteX54" fmla="*/ 0 w 3598333"/>
                  <a:gd name="connsiteY54" fmla="*/ 0 h 1494366"/>
                  <a:gd name="connsiteX0" fmla="*/ 3598333 w 3598333"/>
                  <a:gd name="connsiteY0" fmla="*/ 1494366 h 1494366"/>
                  <a:gd name="connsiteX1" fmla="*/ 2556933 w 3598333"/>
                  <a:gd name="connsiteY1" fmla="*/ 1494366 h 1494366"/>
                  <a:gd name="connsiteX2" fmla="*/ 2556933 w 3598333"/>
                  <a:gd name="connsiteY2" fmla="*/ 1375833 h 1494366"/>
                  <a:gd name="connsiteX3" fmla="*/ 2163233 w 3598333"/>
                  <a:gd name="connsiteY3" fmla="*/ 1375833 h 1494366"/>
                  <a:gd name="connsiteX4" fmla="*/ 2163233 w 3598333"/>
                  <a:gd name="connsiteY4" fmla="*/ 1265766 h 1494366"/>
                  <a:gd name="connsiteX5" fmla="*/ 1223433 w 3598333"/>
                  <a:gd name="connsiteY5" fmla="*/ 1265766 h 1494366"/>
                  <a:gd name="connsiteX6" fmla="*/ 1223433 w 3598333"/>
                  <a:gd name="connsiteY6" fmla="*/ 1202266 h 1494366"/>
                  <a:gd name="connsiteX7" fmla="*/ 1049866 w 3598333"/>
                  <a:gd name="connsiteY7" fmla="*/ 1202266 h 1494366"/>
                  <a:gd name="connsiteX8" fmla="*/ 1049866 w 3598333"/>
                  <a:gd name="connsiteY8" fmla="*/ 1134533 h 1494366"/>
                  <a:gd name="connsiteX9" fmla="*/ 1041399 w 3598333"/>
                  <a:gd name="connsiteY9" fmla="*/ 1126066 h 1494366"/>
                  <a:gd name="connsiteX10" fmla="*/ 1041399 w 3598333"/>
                  <a:gd name="connsiteY10" fmla="*/ 1062566 h 1494366"/>
                  <a:gd name="connsiteX11" fmla="*/ 1024466 w 3598333"/>
                  <a:gd name="connsiteY11" fmla="*/ 1062566 h 1494366"/>
                  <a:gd name="connsiteX12" fmla="*/ 1024466 w 3598333"/>
                  <a:gd name="connsiteY12" fmla="*/ 1011766 h 1494366"/>
                  <a:gd name="connsiteX13" fmla="*/ 999066 w 3598333"/>
                  <a:gd name="connsiteY13" fmla="*/ 1011766 h 1494366"/>
                  <a:gd name="connsiteX14" fmla="*/ 999066 w 3598333"/>
                  <a:gd name="connsiteY14" fmla="*/ 944033 h 1494366"/>
                  <a:gd name="connsiteX15" fmla="*/ 977900 w 3598333"/>
                  <a:gd name="connsiteY15" fmla="*/ 944033 h 1494366"/>
                  <a:gd name="connsiteX16" fmla="*/ 977900 w 3598333"/>
                  <a:gd name="connsiteY16" fmla="*/ 897466 h 1494366"/>
                  <a:gd name="connsiteX17" fmla="*/ 842433 w 3598333"/>
                  <a:gd name="connsiteY17" fmla="*/ 897466 h 1494366"/>
                  <a:gd name="connsiteX18" fmla="*/ 842433 w 3598333"/>
                  <a:gd name="connsiteY18" fmla="*/ 812800 h 1494366"/>
                  <a:gd name="connsiteX19" fmla="*/ 778933 w 3598333"/>
                  <a:gd name="connsiteY19" fmla="*/ 812800 h 1494366"/>
                  <a:gd name="connsiteX20" fmla="*/ 778933 w 3598333"/>
                  <a:gd name="connsiteY20" fmla="*/ 766233 h 1494366"/>
                  <a:gd name="connsiteX21" fmla="*/ 757766 w 3598333"/>
                  <a:gd name="connsiteY21" fmla="*/ 766233 h 1494366"/>
                  <a:gd name="connsiteX22" fmla="*/ 757766 w 3598333"/>
                  <a:gd name="connsiteY22" fmla="*/ 702733 h 1494366"/>
                  <a:gd name="connsiteX23" fmla="*/ 694266 w 3598333"/>
                  <a:gd name="connsiteY23" fmla="*/ 702733 h 1494366"/>
                  <a:gd name="connsiteX24" fmla="*/ 694266 w 3598333"/>
                  <a:gd name="connsiteY24" fmla="*/ 664633 h 1494366"/>
                  <a:gd name="connsiteX25" fmla="*/ 639233 w 3598333"/>
                  <a:gd name="connsiteY25" fmla="*/ 664633 h 1494366"/>
                  <a:gd name="connsiteX26" fmla="*/ 639233 w 3598333"/>
                  <a:gd name="connsiteY26" fmla="*/ 601133 h 1494366"/>
                  <a:gd name="connsiteX27" fmla="*/ 618066 w 3598333"/>
                  <a:gd name="connsiteY27" fmla="*/ 601133 h 1494366"/>
                  <a:gd name="connsiteX28" fmla="*/ 618066 w 3598333"/>
                  <a:gd name="connsiteY28" fmla="*/ 563033 h 1494366"/>
                  <a:gd name="connsiteX29" fmla="*/ 563033 w 3598333"/>
                  <a:gd name="connsiteY29" fmla="*/ 563033 h 1494366"/>
                  <a:gd name="connsiteX30" fmla="*/ 563033 w 3598333"/>
                  <a:gd name="connsiteY30" fmla="*/ 469900 h 1494366"/>
                  <a:gd name="connsiteX31" fmla="*/ 436033 w 3598333"/>
                  <a:gd name="connsiteY31" fmla="*/ 469900 h 1494366"/>
                  <a:gd name="connsiteX32" fmla="*/ 436033 w 3598333"/>
                  <a:gd name="connsiteY32" fmla="*/ 431800 h 1494366"/>
                  <a:gd name="connsiteX33" fmla="*/ 359833 w 3598333"/>
                  <a:gd name="connsiteY33" fmla="*/ 431800 h 1494366"/>
                  <a:gd name="connsiteX34" fmla="*/ 359833 w 3598333"/>
                  <a:gd name="connsiteY34" fmla="*/ 431800 h 1494366"/>
                  <a:gd name="connsiteX35" fmla="*/ 359833 w 3598333"/>
                  <a:gd name="connsiteY35" fmla="*/ 393700 h 1494366"/>
                  <a:gd name="connsiteX36" fmla="*/ 321733 w 3598333"/>
                  <a:gd name="connsiteY36" fmla="*/ 393700 h 1494366"/>
                  <a:gd name="connsiteX37" fmla="*/ 321733 w 3598333"/>
                  <a:gd name="connsiteY37" fmla="*/ 359833 h 1494366"/>
                  <a:gd name="connsiteX38" fmla="*/ 321733 w 3598333"/>
                  <a:gd name="connsiteY38" fmla="*/ 359833 h 1494366"/>
                  <a:gd name="connsiteX39" fmla="*/ 321733 w 3598333"/>
                  <a:gd name="connsiteY39" fmla="*/ 359833 h 1494366"/>
                  <a:gd name="connsiteX40" fmla="*/ 296333 w 3598333"/>
                  <a:gd name="connsiteY40" fmla="*/ 359833 h 1494366"/>
                  <a:gd name="connsiteX41" fmla="*/ 296333 w 3598333"/>
                  <a:gd name="connsiteY41" fmla="*/ 237066 h 1494366"/>
                  <a:gd name="connsiteX42" fmla="*/ 237066 w 3598333"/>
                  <a:gd name="connsiteY42" fmla="*/ 237066 h 1494366"/>
                  <a:gd name="connsiteX43" fmla="*/ 237066 w 3598333"/>
                  <a:gd name="connsiteY43" fmla="*/ 173566 h 1494366"/>
                  <a:gd name="connsiteX44" fmla="*/ 203200 w 3598333"/>
                  <a:gd name="connsiteY44" fmla="*/ 173566 h 1494366"/>
                  <a:gd name="connsiteX45" fmla="*/ 203200 w 3598333"/>
                  <a:gd name="connsiteY45" fmla="*/ 135466 h 1494366"/>
                  <a:gd name="connsiteX46" fmla="*/ 173567 w 3598333"/>
                  <a:gd name="connsiteY46" fmla="*/ 135466 h 1494366"/>
                  <a:gd name="connsiteX47" fmla="*/ 177800 w 3598333"/>
                  <a:gd name="connsiteY47" fmla="*/ 114299 h 1494366"/>
                  <a:gd name="connsiteX48" fmla="*/ 156634 w 3598333"/>
                  <a:gd name="connsiteY48" fmla="*/ 114300 h 1494366"/>
                  <a:gd name="connsiteX49" fmla="*/ 148166 w 3598333"/>
                  <a:gd name="connsiteY49" fmla="*/ 80432 h 1494366"/>
                  <a:gd name="connsiteX50" fmla="*/ 110066 w 3598333"/>
                  <a:gd name="connsiteY50" fmla="*/ 80432 h 1494366"/>
                  <a:gd name="connsiteX51" fmla="*/ 110066 w 3598333"/>
                  <a:gd name="connsiteY51" fmla="*/ 29633 h 1494366"/>
                  <a:gd name="connsiteX52" fmla="*/ 97366 w 3598333"/>
                  <a:gd name="connsiteY52" fmla="*/ 29633 h 1494366"/>
                  <a:gd name="connsiteX53" fmla="*/ 97366 w 3598333"/>
                  <a:gd name="connsiteY53" fmla="*/ 0 h 1494366"/>
                  <a:gd name="connsiteX54" fmla="*/ 0 w 3598333"/>
                  <a:gd name="connsiteY54" fmla="*/ 0 h 1494366"/>
                  <a:gd name="connsiteX0" fmla="*/ 3598333 w 3598333"/>
                  <a:gd name="connsiteY0" fmla="*/ 1494366 h 1494366"/>
                  <a:gd name="connsiteX1" fmla="*/ 2556933 w 3598333"/>
                  <a:gd name="connsiteY1" fmla="*/ 1494366 h 1494366"/>
                  <a:gd name="connsiteX2" fmla="*/ 2556933 w 3598333"/>
                  <a:gd name="connsiteY2" fmla="*/ 1375833 h 1494366"/>
                  <a:gd name="connsiteX3" fmla="*/ 2163233 w 3598333"/>
                  <a:gd name="connsiteY3" fmla="*/ 1375833 h 1494366"/>
                  <a:gd name="connsiteX4" fmla="*/ 2163233 w 3598333"/>
                  <a:gd name="connsiteY4" fmla="*/ 1265766 h 1494366"/>
                  <a:gd name="connsiteX5" fmla="*/ 1223433 w 3598333"/>
                  <a:gd name="connsiteY5" fmla="*/ 1265766 h 1494366"/>
                  <a:gd name="connsiteX6" fmla="*/ 1223433 w 3598333"/>
                  <a:gd name="connsiteY6" fmla="*/ 1202266 h 1494366"/>
                  <a:gd name="connsiteX7" fmla="*/ 1049866 w 3598333"/>
                  <a:gd name="connsiteY7" fmla="*/ 1202266 h 1494366"/>
                  <a:gd name="connsiteX8" fmla="*/ 1049866 w 3598333"/>
                  <a:gd name="connsiteY8" fmla="*/ 1134533 h 1494366"/>
                  <a:gd name="connsiteX9" fmla="*/ 1041399 w 3598333"/>
                  <a:gd name="connsiteY9" fmla="*/ 1126066 h 1494366"/>
                  <a:gd name="connsiteX10" fmla="*/ 1041399 w 3598333"/>
                  <a:gd name="connsiteY10" fmla="*/ 1062566 h 1494366"/>
                  <a:gd name="connsiteX11" fmla="*/ 1024466 w 3598333"/>
                  <a:gd name="connsiteY11" fmla="*/ 1062566 h 1494366"/>
                  <a:gd name="connsiteX12" fmla="*/ 1024466 w 3598333"/>
                  <a:gd name="connsiteY12" fmla="*/ 1011766 h 1494366"/>
                  <a:gd name="connsiteX13" fmla="*/ 999066 w 3598333"/>
                  <a:gd name="connsiteY13" fmla="*/ 1011766 h 1494366"/>
                  <a:gd name="connsiteX14" fmla="*/ 999066 w 3598333"/>
                  <a:gd name="connsiteY14" fmla="*/ 944033 h 1494366"/>
                  <a:gd name="connsiteX15" fmla="*/ 977900 w 3598333"/>
                  <a:gd name="connsiteY15" fmla="*/ 944033 h 1494366"/>
                  <a:gd name="connsiteX16" fmla="*/ 977900 w 3598333"/>
                  <a:gd name="connsiteY16" fmla="*/ 897466 h 1494366"/>
                  <a:gd name="connsiteX17" fmla="*/ 842433 w 3598333"/>
                  <a:gd name="connsiteY17" fmla="*/ 897466 h 1494366"/>
                  <a:gd name="connsiteX18" fmla="*/ 842433 w 3598333"/>
                  <a:gd name="connsiteY18" fmla="*/ 812800 h 1494366"/>
                  <a:gd name="connsiteX19" fmla="*/ 778933 w 3598333"/>
                  <a:gd name="connsiteY19" fmla="*/ 812800 h 1494366"/>
                  <a:gd name="connsiteX20" fmla="*/ 778933 w 3598333"/>
                  <a:gd name="connsiteY20" fmla="*/ 766233 h 1494366"/>
                  <a:gd name="connsiteX21" fmla="*/ 757766 w 3598333"/>
                  <a:gd name="connsiteY21" fmla="*/ 766233 h 1494366"/>
                  <a:gd name="connsiteX22" fmla="*/ 757766 w 3598333"/>
                  <a:gd name="connsiteY22" fmla="*/ 702733 h 1494366"/>
                  <a:gd name="connsiteX23" fmla="*/ 694266 w 3598333"/>
                  <a:gd name="connsiteY23" fmla="*/ 702733 h 1494366"/>
                  <a:gd name="connsiteX24" fmla="*/ 694266 w 3598333"/>
                  <a:gd name="connsiteY24" fmla="*/ 664633 h 1494366"/>
                  <a:gd name="connsiteX25" fmla="*/ 639233 w 3598333"/>
                  <a:gd name="connsiteY25" fmla="*/ 664633 h 1494366"/>
                  <a:gd name="connsiteX26" fmla="*/ 639233 w 3598333"/>
                  <a:gd name="connsiteY26" fmla="*/ 601133 h 1494366"/>
                  <a:gd name="connsiteX27" fmla="*/ 618066 w 3598333"/>
                  <a:gd name="connsiteY27" fmla="*/ 601133 h 1494366"/>
                  <a:gd name="connsiteX28" fmla="*/ 618066 w 3598333"/>
                  <a:gd name="connsiteY28" fmla="*/ 563033 h 1494366"/>
                  <a:gd name="connsiteX29" fmla="*/ 563033 w 3598333"/>
                  <a:gd name="connsiteY29" fmla="*/ 563033 h 1494366"/>
                  <a:gd name="connsiteX30" fmla="*/ 563033 w 3598333"/>
                  <a:gd name="connsiteY30" fmla="*/ 469900 h 1494366"/>
                  <a:gd name="connsiteX31" fmla="*/ 436033 w 3598333"/>
                  <a:gd name="connsiteY31" fmla="*/ 469900 h 1494366"/>
                  <a:gd name="connsiteX32" fmla="*/ 436033 w 3598333"/>
                  <a:gd name="connsiteY32" fmla="*/ 431800 h 1494366"/>
                  <a:gd name="connsiteX33" fmla="*/ 359833 w 3598333"/>
                  <a:gd name="connsiteY33" fmla="*/ 431800 h 1494366"/>
                  <a:gd name="connsiteX34" fmla="*/ 359833 w 3598333"/>
                  <a:gd name="connsiteY34" fmla="*/ 431800 h 1494366"/>
                  <a:gd name="connsiteX35" fmla="*/ 359833 w 3598333"/>
                  <a:gd name="connsiteY35" fmla="*/ 393700 h 1494366"/>
                  <a:gd name="connsiteX36" fmla="*/ 321733 w 3598333"/>
                  <a:gd name="connsiteY36" fmla="*/ 393700 h 1494366"/>
                  <a:gd name="connsiteX37" fmla="*/ 321733 w 3598333"/>
                  <a:gd name="connsiteY37" fmla="*/ 359833 h 1494366"/>
                  <a:gd name="connsiteX38" fmla="*/ 321733 w 3598333"/>
                  <a:gd name="connsiteY38" fmla="*/ 359833 h 1494366"/>
                  <a:gd name="connsiteX39" fmla="*/ 321733 w 3598333"/>
                  <a:gd name="connsiteY39" fmla="*/ 359833 h 1494366"/>
                  <a:gd name="connsiteX40" fmla="*/ 296333 w 3598333"/>
                  <a:gd name="connsiteY40" fmla="*/ 359833 h 1494366"/>
                  <a:gd name="connsiteX41" fmla="*/ 296333 w 3598333"/>
                  <a:gd name="connsiteY41" fmla="*/ 237066 h 1494366"/>
                  <a:gd name="connsiteX42" fmla="*/ 237066 w 3598333"/>
                  <a:gd name="connsiteY42" fmla="*/ 237066 h 1494366"/>
                  <a:gd name="connsiteX43" fmla="*/ 237066 w 3598333"/>
                  <a:gd name="connsiteY43" fmla="*/ 173566 h 1494366"/>
                  <a:gd name="connsiteX44" fmla="*/ 203200 w 3598333"/>
                  <a:gd name="connsiteY44" fmla="*/ 173566 h 1494366"/>
                  <a:gd name="connsiteX45" fmla="*/ 203200 w 3598333"/>
                  <a:gd name="connsiteY45" fmla="*/ 135466 h 1494366"/>
                  <a:gd name="connsiteX46" fmla="*/ 173567 w 3598333"/>
                  <a:gd name="connsiteY46" fmla="*/ 135466 h 1494366"/>
                  <a:gd name="connsiteX47" fmla="*/ 156634 w 3598333"/>
                  <a:gd name="connsiteY47" fmla="*/ 114300 h 1494366"/>
                  <a:gd name="connsiteX48" fmla="*/ 148166 w 3598333"/>
                  <a:gd name="connsiteY48" fmla="*/ 80432 h 1494366"/>
                  <a:gd name="connsiteX49" fmla="*/ 110066 w 3598333"/>
                  <a:gd name="connsiteY49" fmla="*/ 80432 h 1494366"/>
                  <a:gd name="connsiteX50" fmla="*/ 110066 w 3598333"/>
                  <a:gd name="connsiteY50" fmla="*/ 29633 h 1494366"/>
                  <a:gd name="connsiteX51" fmla="*/ 97366 w 3598333"/>
                  <a:gd name="connsiteY51" fmla="*/ 29633 h 1494366"/>
                  <a:gd name="connsiteX52" fmla="*/ 97366 w 3598333"/>
                  <a:gd name="connsiteY52" fmla="*/ 0 h 1494366"/>
                  <a:gd name="connsiteX53" fmla="*/ 0 w 3598333"/>
                  <a:gd name="connsiteY53" fmla="*/ 0 h 149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598333" h="1494366">
                    <a:moveTo>
                      <a:pt x="3598333" y="1494366"/>
                    </a:moveTo>
                    <a:lnTo>
                      <a:pt x="2556933" y="1494366"/>
                    </a:lnTo>
                    <a:lnTo>
                      <a:pt x="2556933" y="1375833"/>
                    </a:lnTo>
                    <a:lnTo>
                      <a:pt x="2163233" y="1375833"/>
                    </a:lnTo>
                    <a:lnTo>
                      <a:pt x="2163233" y="1265766"/>
                    </a:lnTo>
                    <a:lnTo>
                      <a:pt x="1223433" y="1265766"/>
                    </a:lnTo>
                    <a:lnTo>
                      <a:pt x="1223433" y="1202266"/>
                    </a:lnTo>
                    <a:lnTo>
                      <a:pt x="1049866" y="1202266"/>
                    </a:lnTo>
                    <a:lnTo>
                      <a:pt x="1049866" y="1134533"/>
                    </a:lnTo>
                    <a:lnTo>
                      <a:pt x="1041399" y="1126066"/>
                    </a:lnTo>
                    <a:lnTo>
                      <a:pt x="1041399" y="1062566"/>
                    </a:lnTo>
                    <a:lnTo>
                      <a:pt x="1024466" y="1062566"/>
                    </a:lnTo>
                    <a:lnTo>
                      <a:pt x="1024466" y="1011766"/>
                    </a:lnTo>
                    <a:lnTo>
                      <a:pt x="999066" y="1011766"/>
                    </a:lnTo>
                    <a:lnTo>
                      <a:pt x="999066" y="944033"/>
                    </a:lnTo>
                    <a:lnTo>
                      <a:pt x="977900" y="944033"/>
                    </a:lnTo>
                    <a:lnTo>
                      <a:pt x="977900" y="897466"/>
                    </a:lnTo>
                    <a:lnTo>
                      <a:pt x="842433" y="897466"/>
                    </a:lnTo>
                    <a:lnTo>
                      <a:pt x="842433" y="812800"/>
                    </a:lnTo>
                    <a:lnTo>
                      <a:pt x="778933" y="812800"/>
                    </a:lnTo>
                    <a:lnTo>
                      <a:pt x="778933" y="766233"/>
                    </a:lnTo>
                    <a:lnTo>
                      <a:pt x="757766" y="766233"/>
                    </a:lnTo>
                    <a:lnTo>
                      <a:pt x="757766" y="702733"/>
                    </a:lnTo>
                    <a:lnTo>
                      <a:pt x="694266" y="702733"/>
                    </a:lnTo>
                    <a:lnTo>
                      <a:pt x="694266" y="664633"/>
                    </a:lnTo>
                    <a:lnTo>
                      <a:pt x="639233" y="664633"/>
                    </a:lnTo>
                    <a:lnTo>
                      <a:pt x="639233" y="601133"/>
                    </a:lnTo>
                    <a:lnTo>
                      <a:pt x="618066" y="601133"/>
                    </a:lnTo>
                    <a:lnTo>
                      <a:pt x="618066" y="563033"/>
                    </a:lnTo>
                    <a:lnTo>
                      <a:pt x="563033" y="563033"/>
                    </a:lnTo>
                    <a:lnTo>
                      <a:pt x="563033" y="469900"/>
                    </a:lnTo>
                    <a:lnTo>
                      <a:pt x="436033" y="469900"/>
                    </a:lnTo>
                    <a:lnTo>
                      <a:pt x="436033" y="431800"/>
                    </a:lnTo>
                    <a:lnTo>
                      <a:pt x="359833" y="431800"/>
                    </a:lnTo>
                    <a:lnTo>
                      <a:pt x="359833" y="431800"/>
                    </a:lnTo>
                    <a:lnTo>
                      <a:pt x="359833" y="393700"/>
                    </a:lnTo>
                    <a:lnTo>
                      <a:pt x="321733" y="393700"/>
                    </a:lnTo>
                    <a:lnTo>
                      <a:pt x="321733" y="359833"/>
                    </a:lnTo>
                    <a:lnTo>
                      <a:pt x="321733" y="359833"/>
                    </a:lnTo>
                    <a:lnTo>
                      <a:pt x="321733" y="359833"/>
                    </a:lnTo>
                    <a:lnTo>
                      <a:pt x="296333" y="359833"/>
                    </a:lnTo>
                    <a:lnTo>
                      <a:pt x="296333" y="237066"/>
                    </a:lnTo>
                    <a:lnTo>
                      <a:pt x="237066" y="237066"/>
                    </a:lnTo>
                    <a:lnTo>
                      <a:pt x="237066" y="173566"/>
                    </a:lnTo>
                    <a:lnTo>
                      <a:pt x="203200" y="173566"/>
                    </a:lnTo>
                    <a:lnTo>
                      <a:pt x="203200" y="135466"/>
                    </a:lnTo>
                    <a:lnTo>
                      <a:pt x="173567" y="135466"/>
                    </a:lnTo>
                    <a:lnTo>
                      <a:pt x="156634" y="114300"/>
                    </a:lnTo>
                    <a:lnTo>
                      <a:pt x="148166" y="80432"/>
                    </a:lnTo>
                    <a:lnTo>
                      <a:pt x="110066" y="80432"/>
                    </a:lnTo>
                    <a:lnTo>
                      <a:pt x="110066" y="29633"/>
                    </a:lnTo>
                    <a:lnTo>
                      <a:pt x="97366" y="29633"/>
                    </a:lnTo>
                    <a:lnTo>
                      <a:pt x="97366" y="0"/>
                    </a:lnTo>
                    <a:lnTo>
                      <a:pt x="0" y="0"/>
                    </a:lnTo>
                  </a:path>
                </a:pathLst>
              </a:custGeom>
              <a:noFill/>
              <a:ln w="28575">
                <a:solidFill>
                  <a:schemeClr val="accent1"/>
                </a:solidFill>
                <a:miter lim="800000"/>
                <a:headEnd/>
                <a:tailEnd/>
              </a:ln>
            </p:spPr>
            <p:txBody>
              <a:bodyPr rtlCol="0" anchor="ctr"/>
              <a:lstStyle/>
              <a:p>
                <a:pPr algn="ctr"/>
                <a:endParaRPr lang="en-US" dirty="0"/>
              </a:p>
            </p:txBody>
          </p:sp>
          <p:sp>
            <p:nvSpPr>
              <p:cNvPr id="182" name="Freeform 181">
                <a:extLst>
                  <a:ext uri="{FF2B5EF4-FFF2-40B4-BE49-F238E27FC236}">
                    <a16:creationId xmlns:a16="http://schemas.microsoft.com/office/drawing/2014/main" id="{E1B6908D-B4D5-75AF-35CB-E60428F51F08}"/>
                  </a:ext>
                </a:extLst>
              </p:cNvPr>
              <p:cNvSpPr/>
              <p:nvPr/>
            </p:nvSpPr>
            <p:spPr bwMode="auto">
              <a:xfrm>
                <a:off x="7082366" y="2307167"/>
                <a:ext cx="1070317" cy="838200"/>
              </a:xfrm>
              <a:custGeom>
                <a:avLst/>
                <a:gdLst>
                  <a:gd name="connsiteX0" fmla="*/ 0 w 1054100"/>
                  <a:gd name="connsiteY0" fmla="*/ 0 h 825500"/>
                  <a:gd name="connsiteX1" fmla="*/ 177800 w 1054100"/>
                  <a:gd name="connsiteY1" fmla="*/ 0 h 825500"/>
                  <a:gd name="connsiteX2" fmla="*/ 177800 w 1054100"/>
                  <a:gd name="connsiteY2" fmla="*/ 63500 h 825500"/>
                  <a:gd name="connsiteX3" fmla="*/ 237066 w 1054100"/>
                  <a:gd name="connsiteY3" fmla="*/ 63500 h 825500"/>
                  <a:gd name="connsiteX4" fmla="*/ 237066 w 1054100"/>
                  <a:gd name="connsiteY4" fmla="*/ 88900 h 825500"/>
                  <a:gd name="connsiteX5" fmla="*/ 414866 w 1054100"/>
                  <a:gd name="connsiteY5" fmla="*/ 88900 h 825500"/>
                  <a:gd name="connsiteX6" fmla="*/ 414866 w 1054100"/>
                  <a:gd name="connsiteY6" fmla="*/ 152400 h 825500"/>
                  <a:gd name="connsiteX7" fmla="*/ 461433 w 1054100"/>
                  <a:gd name="connsiteY7" fmla="*/ 152400 h 825500"/>
                  <a:gd name="connsiteX8" fmla="*/ 461433 w 1054100"/>
                  <a:gd name="connsiteY8" fmla="*/ 198966 h 825500"/>
                  <a:gd name="connsiteX9" fmla="*/ 499533 w 1054100"/>
                  <a:gd name="connsiteY9" fmla="*/ 198966 h 825500"/>
                  <a:gd name="connsiteX10" fmla="*/ 499533 w 1054100"/>
                  <a:gd name="connsiteY10" fmla="*/ 249766 h 825500"/>
                  <a:gd name="connsiteX11" fmla="*/ 571500 w 1054100"/>
                  <a:gd name="connsiteY11" fmla="*/ 249766 h 825500"/>
                  <a:gd name="connsiteX12" fmla="*/ 571500 w 1054100"/>
                  <a:gd name="connsiteY12" fmla="*/ 292100 h 825500"/>
                  <a:gd name="connsiteX13" fmla="*/ 601133 w 1054100"/>
                  <a:gd name="connsiteY13" fmla="*/ 292100 h 825500"/>
                  <a:gd name="connsiteX14" fmla="*/ 601133 w 1054100"/>
                  <a:gd name="connsiteY14" fmla="*/ 347133 h 825500"/>
                  <a:gd name="connsiteX15" fmla="*/ 630766 w 1054100"/>
                  <a:gd name="connsiteY15" fmla="*/ 347133 h 825500"/>
                  <a:gd name="connsiteX16" fmla="*/ 630766 w 1054100"/>
                  <a:gd name="connsiteY16" fmla="*/ 410633 h 825500"/>
                  <a:gd name="connsiteX17" fmla="*/ 668866 w 1054100"/>
                  <a:gd name="connsiteY17" fmla="*/ 410633 h 825500"/>
                  <a:gd name="connsiteX18" fmla="*/ 668866 w 1054100"/>
                  <a:gd name="connsiteY18" fmla="*/ 440266 h 825500"/>
                  <a:gd name="connsiteX19" fmla="*/ 719666 w 1054100"/>
                  <a:gd name="connsiteY19" fmla="*/ 440266 h 825500"/>
                  <a:gd name="connsiteX20" fmla="*/ 719666 w 1054100"/>
                  <a:gd name="connsiteY20" fmla="*/ 478366 h 825500"/>
                  <a:gd name="connsiteX21" fmla="*/ 757766 w 1054100"/>
                  <a:gd name="connsiteY21" fmla="*/ 478366 h 825500"/>
                  <a:gd name="connsiteX22" fmla="*/ 757766 w 1054100"/>
                  <a:gd name="connsiteY22" fmla="*/ 541866 h 825500"/>
                  <a:gd name="connsiteX23" fmla="*/ 795866 w 1054100"/>
                  <a:gd name="connsiteY23" fmla="*/ 541866 h 825500"/>
                  <a:gd name="connsiteX24" fmla="*/ 795866 w 1054100"/>
                  <a:gd name="connsiteY24" fmla="*/ 592666 h 825500"/>
                  <a:gd name="connsiteX25" fmla="*/ 855133 w 1054100"/>
                  <a:gd name="connsiteY25" fmla="*/ 592666 h 825500"/>
                  <a:gd name="connsiteX26" fmla="*/ 855133 w 1054100"/>
                  <a:gd name="connsiteY26" fmla="*/ 592666 h 825500"/>
                  <a:gd name="connsiteX27" fmla="*/ 855133 w 1054100"/>
                  <a:gd name="connsiteY27" fmla="*/ 630766 h 825500"/>
                  <a:gd name="connsiteX28" fmla="*/ 901700 w 1054100"/>
                  <a:gd name="connsiteY28" fmla="*/ 630766 h 825500"/>
                  <a:gd name="connsiteX29" fmla="*/ 901700 w 1054100"/>
                  <a:gd name="connsiteY29" fmla="*/ 698500 h 825500"/>
                  <a:gd name="connsiteX30" fmla="*/ 977900 w 1054100"/>
                  <a:gd name="connsiteY30" fmla="*/ 698500 h 825500"/>
                  <a:gd name="connsiteX31" fmla="*/ 977900 w 1054100"/>
                  <a:gd name="connsiteY31" fmla="*/ 762000 h 825500"/>
                  <a:gd name="connsiteX32" fmla="*/ 977900 w 1054100"/>
                  <a:gd name="connsiteY32" fmla="*/ 762000 h 825500"/>
                  <a:gd name="connsiteX33" fmla="*/ 977900 w 1054100"/>
                  <a:gd name="connsiteY33" fmla="*/ 762000 h 825500"/>
                  <a:gd name="connsiteX34" fmla="*/ 977900 w 1054100"/>
                  <a:gd name="connsiteY34" fmla="*/ 787400 h 825500"/>
                  <a:gd name="connsiteX35" fmla="*/ 977900 w 1054100"/>
                  <a:gd name="connsiteY35" fmla="*/ 787400 h 825500"/>
                  <a:gd name="connsiteX36" fmla="*/ 1011766 w 1054100"/>
                  <a:gd name="connsiteY36" fmla="*/ 787400 h 825500"/>
                  <a:gd name="connsiteX37" fmla="*/ 1011766 w 1054100"/>
                  <a:gd name="connsiteY37" fmla="*/ 825500 h 825500"/>
                  <a:gd name="connsiteX38" fmla="*/ 1054100 w 1054100"/>
                  <a:gd name="connsiteY38" fmla="*/ 825500 h 825500"/>
                  <a:gd name="connsiteX39" fmla="*/ 1054100 w 1054100"/>
                  <a:gd name="connsiteY39"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4100" h="825500">
                    <a:moveTo>
                      <a:pt x="0" y="0"/>
                    </a:moveTo>
                    <a:lnTo>
                      <a:pt x="177800" y="0"/>
                    </a:lnTo>
                    <a:lnTo>
                      <a:pt x="177800" y="63500"/>
                    </a:lnTo>
                    <a:lnTo>
                      <a:pt x="237066" y="63500"/>
                    </a:lnTo>
                    <a:lnTo>
                      <a:pt x="237066" y="88900"/>
                    </a:lnTo>
                    <a:lnTo>
                      <a:pt x="414866" y="88900"/>
                    </a:lnTo>
                    <a:lnTo>
                      <a:pt x="414866" y="152400"/>
                    </a:lnTo>
                    <a:lnTo>
                      <a:pt x="461433" y="152400"/>
                    </a:lnTo>
                    <a:lnTo>
                      <a:pt x="461433" y="198966"/>
                    </a:lnTo>
                    <a:lnTo>
                      <a:pt x="499533" y="198966"/>
                    </a:lnTo>
                    <a:lnTo>
                      <a:pt x="499533" y="249766"/>
                    </a:lnTo>
                    <a:lnTo>
                      <a:pt x="571500" y="249766"/>
                    </a:lnTo>
                    <a:lnTo>
                      <a:pt x="571500" y="292100"/>
                    </a:lnTo>
                    <a:lnTo>
                      <a:pt x="601133" y="292100"/>
                    </a:lnTo>
                    <a:lnTo>
                      <a:pt x="601133" y="347133"/>
                    </a:lnTo>
                    <a:lnTo>
                      <a:pt x="630766" y="347133"/>
                    </a:lnTo>
                    <a:lnTo>
                      <a:pt x="630766" y="410633"/>
                    </a:lnTo>
                    <a:lnTo>
                      <a:pt x="668866" y="410633"/>
                    </a:lnTo>
                    <a:lnTo>
                      <a:pt x="668866" y="440266"/>
                    </a:lnTo>
                    <a:lnTo>
                      <a:pt x="719666" y="440266"/>
                    </a:lnTo>
                    <a:lnTo>
                      <a:pt x="719666" y="478366"/>
                    </a:lnTo>
                    <a:lnTo>
                      <a:pt x="757766" y="478366"/>
                    </a:lnTo>
                    <a:lnTo>
                      <a:pt x="757766" y="541866"/>
                    </a:lnTo>
                    <a:lnTo>
                      <a:pt x="795866" y="541866"/>
                    </a:lnTo>
                    <a:lnTo>
                      <a:pt x="795866" y="592666"/>
                    </a:lnTo>
                    <a:lnTo>
                      <a:pt x="855133" y="592666"/>
                    </a:lnTo>
                    <a:lnTo>
                      <a:pt x="855133" y="592666"/>
                    </a:lnTo>
                    <a:lnTo>
                      <a:pt x="855133" y="630766"/>
                    </a:lnTo>
                    <a:lnTo>
                      <a:pt x="901700" y="630766"/>
                    </a:lnTo>
                    <a:lnTo>
                      <a:pt x="901700" y="698500"/>
                    </a:lnTo>
                    <a:lnTo>
                      <a:pt x="977900" y="698500"/>
                    </a:lnTo>
                    <a:lnTo>
                      <a:pt x="977900" y="762000"/>
                    </a:lnTo>
                    <a:lnTo>
                      <a:pt x="977900" y="762000"/>
                    </a:lnTo>
                    <a:lnTo>
                      <a:pt x="977900" y="762000"/>
                    </a:lnTo>
                    <a:lnTo>
                      <a:pt x="977900" y="787400"/>
                    </a:lnTo>
                    <a:lnTo>
                      <a:pt x="977900" y="787400"/>
                    </a:lnTo>
                    <a:lnTo>
                      <a:pt x="1011766" y="787400"/>
                    </a:lnTo>
                    <a:lnTo>
                      <a:pt x="1011766" y="825500"/>
                    </a:lnTo>
                    <a:lnTo>
                      <a:pt x="1054100" y="825500"/>
                    </a:lnTo>
                    <a:lnTo>
                      <a:pt x="1054100" y="825500"/>
                    </a:lnTo>
                  </a:path>
                </a:pathLst>
              </a:custGeom>
              <a:noFill/>
              <a:ln w="28575">
                <a:solidFill>
                  <a:schemeClr val="accent1"/>
                </a:solidFill>
                <a:miter lim="800000"/>
                <a:headEnd/>
                <a:tailEnd/>
              </a:ln>
            </p:spPr>
            <p:txBody>
              <a:bodyPr rtlCol="0" anchor="ctr"/>
              <a:lstStyle/>
              <a:p>
                <a:pPr algn="ctr"/>
                <a:endParaRPr lang="en-US" dirty="0"/>
              </a:p>
            </p:txBody>
          </p:sp>
        </p:grpSp>
        <p:sp>
          <p:nvSpPr>
            <p:cNvPr id="184" name="TextBox 183">
              <a:extLst>
                <a:ext uri="{FF2B5EF4-FFF2-40B4-BE49-F238E27FC236}">
                  <a16:creationId xmlns:a16="http://schemas.microsoft.com/office/drawing/2014/main" id="{FC85ADBB-2671-26EA-048D-6C047981C1DD}"/>
                </a:ext>
              </a:extLst>
            </p:cNvPr>
            <p:cNvSpPr txBox="1"/>
            <p:nvPr/>
          </p:nvSpPr>
          <p:spPr bwMode="auto">
            <a:xfrm>
              <a:off x="7018757" y="2130168"/>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85" name="TextBox 184">
              <a:extLst>
                <a:ext uri="{FF2B5EF4-FFF2-40B4-BE49-F238E27FC236}">
                  <a16:creationId xmlns:a16="http://schemas.microsoft.com/office/drawing/2014/main" id="{F82CF666-51D3-9FB5-CB38-A94D115C56DE}"/>
                </a:ext>
              </a:extLst>
            </p:cNvPr>
            <p:cNvSpPr txBox="1"/>
            <p:nvPr/>
          </p:nvSpPr>
          <p:spPr bwMode="auto">
            <a:xfrm>
              <a:off x="7131054" y="2121702"/>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86" name="TextBox 185">
              <a:extLst>
                <a:ext uri="{FF2B5EF4-FFF2-40B4-BE49-F238E27FC236}">
                  <a16:creationId xmlns:a16="http://schemas.microsoft.com/office/drawing/2014/main" id="{317ADD54-71CB-C228-51AB-0AEC804FB241}"/>
                </a:ext>
              </a:extLst>
            </p:cNvPr>
            <p:cNvSpPr txBox="1"/>
            <p:nvPr/>
          </p:nvSpPr>
          <p:spPr bwMode="auto">
            <a:xfrm>
              <a:off x="7337322" y="2221581"/>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87" name="TextBox 186">
              <a:extLst>
                <a:ext uri="{FF2B5EF4-FFF2-40B4-BE49-F238E27FC236}">
                  <a16:creationId xmlns:a16="http://schemas.microsoft.com/office/drawing/2014/main" id="{035D44D8-7413-E7AC-0477-B36527D362E1}"/>
                </a:ext>
              </a:extLst>
            </p:cNvPr>
            <p:cNvSpPr txBox="1"/>
            <p:nvPr/>
          </p:nvSpPr>
          <p:spPr bwMode="auto">
            <a:xfrm>
              <a:off x="7547924" y="2402923"/>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88" name="TextBox 187">
              <a:extLst>
                <a:ext uri="{FF2B5EF4-FFF2-40B4-BE49-F238E27FC236}">
                  <a16:creationId xmlns:a16="http://schemas.microsoft.com/office/drawing/2014/main" id="{0BF741ED-1AE0-2124-1165-7652EB54CBEC}"/>
                </a:ext>
              </a:extLst>
            </p:cNvPr>
            <p:cNvSpPr txBox="1"/>
            <p:nvPr/>
          </p:nvSpPr>
          <p:spPr bwMode="auto">
            <a:xfrm>
              <a:off x="8551224" y="3448742"/>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89" name="TextBox 188">
              <a:extLst>
                <a:ext uri="{FF2B5EF4-FFF2-40B4-BE49-F238E27FC236}">
                  <a16:creationId xmlns:a16="http://schemas.microsoft.com/office/drawing/2014/main" id="{70EF3703-9F48-7FD6-C5E6-105E353D3386}"/>
                </a:ext>
              </a:extLst>
            </p:cNvPr>
            <p:cNvSpPr txBox="1"/>
            <p:nvPr/>
          </p:nvSpPr>
          <p:spPr bwMode="auto">
            <a:xfrm>
              <a:off x="7679157" y="2563734"/>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90" name="TextBox 189">
              <a:extLst>
                <a:ext uri="{FF2B5EF4-FFF2-40B4-BE49-F238E27FC236}">
                  <a16:creationId xmlns:a16="http://schemas.microsoft.com/office/drawing/2014/main" id="{849F69F4-ABA7-7638-F8A1-7C59B637E4DA}"/>
                </a:ext>
              </a:extLst>
            </p:cNvPr>
            <p:cNvSpPr txBox="1"/>
            <p:nvPr/>
          </p:nvSpPr>
          <p:spPr bwMode="auto">
            <a:xfrm>
              <a:off x="7917043" y="2821440"/>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91" name="TextBox 190">
              <a:extLst>
                <a:ext uri="{FF2B5EF4-FFF2-40B4-BE49-F238E27FC236}">
                  <a16:creationId xmlns:a16="http://schemas.microsoft.com/office/drawing/2014/main" id="{00802916-381D-9A87-8988-40D2236364C4}"/>
                </a:ext>
              </a:extLst>
            </p:cNvPr>
            <p:cNvSpPr txBox="1"/>
            <p:nvPr/>
          </p:nvSpPr>
          <p:spPr bwMode="auto">
            <a:xfrm>
              <a:off x="7979723" y="2950743"/>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92" name="TextBox 191">
              <a:extLst>
                <a:ext uri="{FF2B5EF4-FFF2-40B4-BE49-F238E27FC236}">
                  <a16:creationId xmlns:a16="http://schemas.microsoft.com/office/drawing/2014/main" id="{77151F93-7145-39E4-005A-734069E2A976}"/>
                </a:ext>
              </a:extLst>
            </p:cNvPr>
            <p:cNvSpPr txBox="1"/>
            <p:nvPr/>
          </p:nvSpPr>
          <p:spPr bwMode="auto">
            <a:xfrm>
              <a:off x="8714653" y="3651610"/>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93" name="TextBox 192">
              <a:extLst>
                <a:ext uri="{FF2B5EF4-FFF2-40B4-BE49-F238E27FC236}">
                  <a16:creationId xmlns:a16="http://schemas.microsoft.com/office/drawing/2014/main" id="{A43F37E8-FB98-0F99-EFE5-FB17DEC0AAD2}"/>
                </a:ext>
              </a:extLst>
            </p:cNvPr>
            <p:cNvSpPr txBox="1"/>
            <p:nvPr/>
          </p:nvSpPr>
          <p:spPr bwMode="auto">
            <a:xfrm>
              <a:off x="8648591" y="3579790"/>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94" name="TextBox 193">
              <a:extLst>
                <a:ext uri="{FF2B5EF4-FFF2-40B4-BE49-F238E27FC236}">
                  <a16:creationId xmlns:a16="http://schemas.microsoft.com/office/drawing/2014/main" id="{2E5571AA-5D5E-4B63-97CA-919682E895DD}"/>
                </a:ext>
              </a:extLst>
            </p:cNvPr>
            <p:cNvSpPr txBox="1"/>
            <p:nvPr/>
          </p:nvSpPr>
          <p:spPr bwMode="auto">
            <a:xfrm>
              <a:off x="8752755" y="3685641"/>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95" name="TextBox 194">
              <a:extLst>
                <a:ext uri="{FF2B5EF4-FFF2-40B4-BE49-F238E27FC236}">
                  <a16:creationId xmlns:a16="http://schemas.microsoft.com/office/drawing/2014/main" id="{FE04C0B6-1E50-7340-FDAF-DF4DC13521E3}"/>
                </a:ext>
              </a:extLst>
            </p:cNvPr>
            <p:cNvSpPr txBox="1"/>
            <p:nvPr/>
          </p:nvSpPr>
          <p:spPr bwMode="auto">
            <a:xfrm>
              <a:off x="8947488" y="3871743"/>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96" name="TextBox 195">
              <a:extLst>
                <a:ext uri="{FF2B5EF4-FFF2-40B4-BE49-F238E27FC236}">
                  <a16:creationId xmlns:a16="http://schemas.microsoft.com/office/drawing/2014/main" id="{F72DD52B-7502-ADAF-4A23-0C90F509AA1C}"/>
                </a:ext>
              </a:extLst>
            </p:cNvPr>
            <p:cNvSpPr txBox="1"/>
            <p:nvPr/>
          </p:nvSpPr>
          <p:spPr bwMode="auto">
            <a:xfrm>
              <a:off x="8795085" y="3793419"/>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97" name="TextBox 196">
              <a:extLst>
                <a:ext uri="{FF2B5EF4-FFF2-40B4-BE49-F238E27FC236}">
                  <a16:creationId xmlns:a16="http://schemas.microsoft.com/office/drawing/2014/main" id="{B9D81287-DE23-284B-49F8-B19AEF7C0A1A}"/>
                </a:ext>
              </a:extLst>
            </p:cNvPr>
            <p:cNvSpPr txBox="1"/>
            <p:nvPr/>
          </p:nvSpPr>
          <p:spPr bwMode="auto">
            <a:xfrm>
              <a:off x="8854354" y="3793419"/>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98" name="TextBox 197">
              <a:extLst>
                <a:ext uri="{FF2B5EF4-FFF2-40B4-BE49-F238E27FC236}">
                  <a16:creationId xmlns:a16="http://schemas.microsoft.com/office/drawing/2014/main" id="{D9A8C1C0-5E97-4E56-92B5-029B90EC578B}"/>
                </a:ext>
              </a:extLst>
            </p:cNvPr>
            <p:cNvSpPr txBox="1"/>
            <p:nvPr/>
          </p:nvSpPr>
          <p:spPr bwMode="auto">
            <a:xfrm>
              <a:off x="8871285" y="3875977"/>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199" name="TextBox 198">
              <a:extLst>
                <a:ext uri="{FF2B5EF4-FFF2-40B4-BE49-F238E27FC236}">
                  <a16:creationId xmlns:a16="http://schemas.microsoft.com/office/drawing/2014/main" id="{1AAF523A-2733-B2E9-B009-3575E22E1D89}"/>
                </a:ext>
              </a:extLst>
            </p:cNvPr>
            <p:cNvSpPr txBox="1"/>
            <p:nvPr/>
          </p:nvSpPr>
          <p:spPr bwMode="auto">
            <a:xfrm>
              <a:off x="8917290" y="3875977"/>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200" name="TextBox 199">
              <a:extLst>
                <a:ext uri="{FF2B5EF4-FFF2-40B4-BE49-F238E27FC236}">
                  <a16:creationId xmlns:a16="http://schemas.microsoft.com/office/drawing/2014/main" id="{C7B2EE6B-5ED2-98C7-5AFA-B6398B817A03}"/>
                </a:ext>
              </a:extLst>
            </p:cNvPr>
            <p:cNvSpPr txBox="1"/>
            <p:nvPr/>
          </p:nvSpPr>
          <p:spPr bwMode="auto">
            <a:xfrm>
              <a:off x="9016888" y="3932306"/>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201" name="TextBox 200">
              <a:extLst>
                <a:ext uri="{FF2B5EF4-FFF2-40B4-BE49-F238E27FC236}">
                  <a16:creationId xmlns:a16="http://schemas.microsoft.com/office/drawing/2014/main" id="{17D12326-A3CE-FCCA-82EB-53AEE79D5F52}"/>
                </a:ext>
              </a:extLst>
            </p:cNvPr>
            <p:cNvSpPr txBox="1"/>
            <p:nvPr/>
          </p:nvSpPr>
          <p:spPr bwMode="auto">
            <a:xfrm>
              <a:off x="8977119" y="3875977"/>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202" name="TextBox 201">
              <a:extLst>
                <a:ext uri="{FF2B5EF4-FFF2-40B4-BE49-F238E27FC236}">
                  <a16:creationId xmlns:a16="http://schemas.microsoft.com/office/drawing/2014/main" id="{61494907-9553-B173-CDA1-467BD52B1A31}"/>
                </a:ext>
              </a:extLst>
            </p:cNvPr>
            <p:cNvSpPr txBox="1"/>
            <p:nvPr/>
          </p:nvSpPr>
          <p:spPr bwMode="auto">
            <a:xfrm>
              <a:off x="9025354" y="3984633"/>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203" name="TextBox 202">
              <a:extLst>
                <a:ext uri="{FF2B5EF4-FFF2-40B4-BE49-F238E27FC236}">
                  <a16:creationId xmlns:a16="http://schemas.microsoft.com/office/drawing/2014/main" id="{C1E09160-867E-216E-A5EF-320945FD8E7C}"/>
                </a:ext>
              </a:extLst>
            </p:cNvPr>
            <p:cNvSpPr txBox="1"/>
            <p:nvPr/>
          </p:nvSpPr>
          <p:spPr bwMode="auto">
            <a:xfrm>
              <a:off x="9131187" y="4178803"/>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204" name="TextBox 203">
              <a:extLst>
                <a:ext uri="{FF2B5EF4-FFF2-40B4-BE49-F238E27FC236}">
                  <a16:creationId xmlns:a16="http://schemas.microsoft.com/office/drawing/2014/main" id="{476D5F05-ABED-AC38-4AE1-6B5A5A99EB33}"/>
                </a:ext>
              </a:extLst>
            </p:cNvPr>
            <p:cNvSpPr txBox="1"/>
            <p:nvPr/>
          </p:nvSpPr>
          <p:spPr bwMode="auto">
            <a:xfrm>
              <a:off x="9304754" y="4249695"/>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205" name="TextBox 204">
              <a:extLst>
                <a:ext uri="{FF2B5EF4-FFF2-40B4-BE49-F238E27FC236}">
                  <a16:creationId xmlns:a16="http://schemas.microsoft.com/office/drawing/2014/main" id="{04EE99E6-F4AA-46C7-6ACE-F1A0C492A7F9}"/>
                </a:ext>
              </a:extLst>
            </p:cNvPr>
            <p:cNvSpPr txBox="1"/>
            <p:nvPr/>
          </p:nvSpPr>
          <p:spPr bwMode="auto">
            <a:xfrm>
              <a:off x="9351847" y="4245462"/>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206" name="TextBox 205">
              <a:extLst>
                <a:ext uri="{FF2B5EF4-FFF2-40B4-BE49-F238E27FC236}">
                  <a16:creationId xmlns:a16="http://schemas.microsoft.com/office/drawing/2014/main" id="{4BF51AA2-3B6F-FA55-F1E6-3BBFB07464AA}"/>
                </a:ext>
              </a:extLst>
            </p:cNvPr>
            <p:cNvSpPr txBox="1"/>
            <p:nvPr/>
          </p:nvSpPr>
          <p:spPr bwMode="auto">
            <a:xfrm>
              <a:off x="9464144" y="4253928"/>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207" name="TextBox 206">
              <a:extLst>
                <a:ext uri="{FF2B5EF4-FFF2-40B4-BE49-F238E27FC236}">
                  <a16:creationId xmlns:a16="http://schemas.microsoft.com/office/drawing/2014/main" id="{60CD3576-BDD3-498C-4A34-24652D25AC52}"/>
                </a:ext>
              </a:extLst>
            </p:cNvPr>
            <p:cNvSpPr txBox="1"/>
            <p:nvPr/>
          </p:nvSpPr>
          <p:spPr bwMode="auto">
            <a:xfrm>
              <a:off x="9557276" y="4253928"/>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208" name="TextBox 207">
              <a:extLst>
                <a:ext uri="{FF2B5EF4-FFF2-40B4-BE49-F238E27FC236}">
                  <a16:creationId xmlns:a16="http://schemas.microsoft.com/office/drawing/2014/main" id="{D0DAAF55-C51D-0FFF-5C42-08F2403DECAA}"/>
                </a:ext>
              </a:extLst>
            </p:cNvPr>
            <p:cNvSpPr txBox="1"/>
            <p:nvPr/>
          </p:nvSpPr>
          <p:spPr bwMode="auto">
            <a:xfrm>
              <a:off x="10736685" y="4475924"/>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209" name="TextBox 208">
              <a:extLst>
                <a:ext uri="{FF2B5EF4-FFF2-40B4-BE49-F238E27FC236}">
                  <a16:creationId xmlns:a16="http://schemas.microsoft.com/office/drawing/2014/main" id="{1DDDDC06-081E-1175-0AA3-407B0AAFAA0D}"/>
                </a:ext>
              </a:extLst>
            </p:cNvPr>
            <p:cNvSpPr txBox="1"/>
            <p:nvPr/>
          </p:nvSpPr>
          <p:spPr bwMode="auto">
            <a:xfrm>
              <a:off x="10963589" y="4477824"/>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210" name="TextBox 209">
              <a:extLst>
                <a:ext uri="{FF2B5EF4-FFF2-40B4-BE49-F238E27FC236}">
                  <a16:creationId xmlns:a16="http://schemas.microsoft.com/office/drawing/2014/main" id="{82F289F1-605E-381D-3B9D-E7FE84B81D7D}"/>
                </a:ext>
              </a:extLst>
            </p:cNvPr>
            <p:cNvSpPr txBox="1"/>
            <p:nvPr/>
          </p:nvSpPr>
          <p:spPr bwMode="auto">
            <a:xfrm>
              <a:off x="11448337" y="4473590"/>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211" name="TextBox 210">
              <a:extLst>
                <a:ext uri="{FF2B5EF4-FFF2-40B4-BE49-F238E27FC236}">
                  <a16:creationId xmlns:a16="http://schemas.microsoft.com/office/drawing/2014/main" id="{D17CD3F5-22AF-DE87-5D25-F0F68736A48A}"/>
                </a:ext>
              </a:extLst>
            </p:cNvPr>
            <p:cNvSpPr txBox="1"/>
            <p:nvPr/>
          </p:nvSpPr>
          <p:spPr bwMode="auto">
            <a:xfrm>
              <a:off x="11622332" y="4473591"/>
              <a:ext cx="224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dirty="0">
                  <a:solidFill>
                    <a:schemeClr val="accent1"/>
                  </a:solidFill>
                  <a:latin typeface="Calibri" panose="020F0502020204030204" pitchFamily="34" charset="0"/>
                </a:rPr>
                <a:t>+</a:t>
              </a:r>
              <a:endParaRPr lang="en-US" sz="1600" b="0" dirty="0">
                <a:solidFill>
                  <a:schemeClr val="bg1"/>
                </a:solidFill>
                <a:latin typeface="Calibri" panose="020F0502020204030204" pitchFamily="34" charset="0"/>
              </a:endParaRPr>
            </a:p>
          </p:txBody>
        </p:sp>
      </p:grpSp>
      <p:sp>
        <p:nvSpPr>
          <p:cNvPr id="3" name="TextBox 2">
            <a:extLst>
              <a:ext uri="{FF2B5EF4-FFF2-40B4-BE49-F238E27FC236}">
                <a16:creationId xmlns:a16="http://schemas.microsoft.com/office/drawing/2014/main" id="{3F0028EC-F5DF-D7AF-529E-2095496104B6}"/>
              </a:ext>
            </a:extLst>
          </p:cNvPr>
          <p:cNvSpPr txBox="1"/>
          <p:nvPr/>
        </p:nvSpPr>
        <p:spPr bwMode="auto">
          <a:xfrm>
            <a:off x="166707" y="5479548"/>
            <a:ext cx="1587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Patients at risk, n</a:t>
            </a:r>
          </a:p>
        </p:txBody>
      </p:sp>
    </p:spTree>
    <p:extLst>
      <p:ext uri="{BB962C8B-B14F-4D97-AF65-F5344CB8AC3E}">
        <p14:creationId xmlns:p14="http://schemas.microsoft.com/office/powerpoint/2010/main" val="1445088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50CC0-548C-AA09-3733-D08370224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DD2A8E-5445-FFE9-D44F-C32D136CFC32}"/>
              </a:ext>
            </a:extLst>
          </p:cNvPr>
          <p:cNvSpPr>
            <a:spLocks noGrp="1"/>
          </p:cNvSpPr>
          <p:nvPr>
            <p:ph type="title"/>
          </p:nvPr>
        </p:nvSpPr>
        <p:spPr/>
        <p:txBody>
          <a:bodyPr/>
          <a:lstStyle/>
          <a:p>
            <a:r>
              <a:rPr lang="en-US" dirty="0" err="1"/>
              <a:t>CodeBreak</a:t>
            </a:r>
            <a:r>
              <a:rPr lang="en-US" dirty="0"/>
              <a:t> 300 and KRYSTAL-1: Safety With Sotorasib and Adagrasib in </a:t>
            </a:r>
            <a:r>
              <a:rPr lang="en-US" i="1" dirty="0"/>
              <a:t>KRAS</a:t>
            </a:r>
            <a:r>
              <a:rPr lang="en-US" dirty="0"/>
              <a:t> G12C–Mutant mCRC</a:t>
            </a:r>
          </a:p>
        </p:txBody>
      </p:sp>
      <p:sp>
        <p:nvSpPr>
          <p:cNvPr id="21" name="TextBox 20">
            <a:extLst>
              <a:ext uri="{FF2B5EF4-FFF2-40B4-BE49-F238E27FC236}">
                <a16:creationId xmlns:a16="http://schemas.microsoft.com/office/drawing/2014/main" id="{0A9BCAAA-73F8-B6F9-AD1C-C114203654FB}"/>
              </a:ext>
            </a:extLst>
          </p:cNvPr>
          <p:cNvSpPr txBox="1"/>
          <p:nvPr/>
        </p:nvSpPr>
        <p:spPr>
          <a:xfrm>
            <a:off x="420244" y="6366948"/>
            <a:ext cx="5675756" cy="276999"/>
          </a:xfrm>
          <a:prstGeom prst="rect">
            <a:avLst/>
          </a:prstGeom>
          <a:noFill/>
        </p:spPr>
        <p:txBody>
          <a:bodyPr wrap="square" rtlCol="0">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Yaeger. ASCO GI 2025. Abstr 131.</a:t>
            </a:r>
            <a:endParaRPr kumimoji="0" lang="pt-BR"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5AE95DE6-938D-8A6F-4DFA-67CAA292F94F}"/>
              </a:ext>
            </a:extLst>
          </p:cNvPr>
          <p:cNvGraphicFramePr>
            <a:graphicFrameLocks/>
          </p:cNvGraphicFramePr>
          <p:nvPr>
            <p:extLst>
              <p:ext uri="{D42A27DB-BD31-4B8C-83A1-F6EECF244321}">
                <p14:modId xmlns:p14="http://schemas.microsoft.com/office/powerpoint/2010/main" val="2705312674"/>
              </p:ext>
            </p:extLst>
          </p:nvPr>
        </p:nvGraphicFramePr>
        <p:xfrm>
          <a:off x="6496143" y="1458745"/>
          <a:ext cx="5276757" cy="4718304"/>
        </p:xfrm>
        <a:graphic>
          <a:graphicData uri="http://schemas.openxmlformats.org/drawingml/2006/table">
            <a:tbl>
              <a:tblPr firstRow="1" bandRow="1">
                <a:tableStyleId>{5C22544A-7EE6-4342-B048-85BDC9FD1C3A}</a:tableStyleId>
              </a:tblPr>
              <a:tblGrid>
                <a:gridCol w="2107530">
                  <a:extLst>
                    <a:ext uri="{9D8B030D-6E8A-4147-A177-3AD203B41FA5}">
                      <a16:colId xmlns:a16="http://schemas.microsoft.com/office/drawing/2014/main" val="1488131125"/>
                    </a:ext>
                  </a:extLst>
                </a:gridCol>
                <a:gridCol w="1485249">
                  <a:extLst>
                    <a:ext uri="{9D8B030D-6E8A-4147-A177-3AD203B41FA5}">
                      <a16:colId xmlns:a16="http://schemas.microsoft.com/office/drawing/2014/main" val="509497382"/>
                    </a:ext>
                  </a:extLst>
                </a:gridCol>
                <a:gridCol w="1683978">
                  <a:extLst>
                    <a:ext uri="{9D8B030D-6E8A-4147-A177-3AD203B41FA5}">
                      <a16:colId xmlns:a16="http://schemas.microsoft.com/office/drawing/2014/main" val="3915943657"/>
                    </a:ext>
                  </a:extLst>
                </a:gridCol>
              </a:tblGrid>
              <a:tr h="418490">
                <a:tc rowSpan="2">
                  <a:txBody>
                    <a:bodyPr/>
                    <a:lstStyle/>
                    <a:p>
                      <a:pPr algn="l"/>
                      <a:r>
                        <a:rPr lang="en-US" sz="1800" b="1" dirty="0">
                          <a:solidFill>
                            <a:schemeClr val="tx1"/>
                          </a:solidFill>
                        </a:rPr>
                        <a:t>TRAEs in ≥20% of Patients</a:t>
                      </a:r>
                    </a:p>
                  </a:txBody>
                  <a:tcPr marL="121920" marR="121920" marT="36576" marB="36576"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gridSpan="2">
                  <a:txBody>
                    <a:bodyPr/>
                    <a:lstStyle/>
                    <a:p>
                      <a:pPr algn="ctr"/>
                      <a:r>
                        <a:rPr lang="en-US" sz="1800" b="1" dirty="0">
                          <a:solidFill>
                            <a:schemeClr val="tx1"/>
                          </a:solidFill>
                        </a:rPr>
                        <a:t>Adagrasib + Cetuximab </a:t>
                      </a:r>
                    </a:p>
                    <a:p>
                      <a:pPr algn="ctr"/>
                      <a:r>
                        <a:rPr lang="en-US" sz="1800" b="1" dirty="0">
                          <a:solidFill>
                            <a:schemeClr val="tx1"/>
                          </a:solidFill>
                        </a:rPr>
                        <a:t>(N = 94)</a:t>
                      </a:r>
                    </a:p>
                  </a:txBody>
                  <a:tcPr marL="121920" marR="121920" marT="36576" marB="36576"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900">
                        <a:solidFill>
                          <a:schemeClr val="tx1"/>
                        </a:solidFill>
                      </a:endParaRP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66577559"/>
                  </a:ext>
                </a:extLst>
              </a:tr>
              <a:tr h="233862">
                <a:tc vMerge="1">
                  <a:txBody>
                    <a:bodyPr/>
                    <a:lstStyle/>
                    <a:p>
                      <a:endParaRP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800" b="1" dirty="0">
                          <a:solidFill>
                            <a:schemeClr val="tx1"/>
                          </a:solidFill>
                        </a:rPr>
                        <a:t>Any Grade</a:t>
                      </a:r>
                    </a:p>
                  </a:txBody>
                  <a:tcPr marL="121920" marR="121920" marT="36576" marB="36576" anchor="b">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800" b="1" dirty="0">
                          <a:solidFill>
                            <a:schemeClr val="tx1"/>
                          </a:solidFill>
                        </a:rPr>
                        <a:t>Grade 3/4</a:t>
                      </a:r>
                    </a:p>
                  </a:txBody>
                  <a:tcPr marL="121920" marR="121920" marT="36576" marB="36576" anchor="b">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524657596"/>
                  </a:ext>
                </a:extLst>
              </a:tr>
              <a:tr h="233862">
                <a:tc>
                  <a:txBody>
                    <a:bodyPr/>
                    <a:lstStyle/>
                    <a:p>
                      <a:pPr algn="l"/>
                      <a:r>
                        <a:rPr lang="en-US" sz="1800">
                          <a:solidFill>
                            <a:schemeClr val="bg1"/>
                          </a:solidFill>
                        </a:rPr>
                        <a:t>Any</a:t>
                      </a:r>
                    </a:p>
                  </a:txBody>
                  <a:tcPr marL="121920" marR="121920" marT="36576" marB="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800">
                          <a:solidFill>
                            <a:schemeClr val="bg1"/>
                          </a:solidFill>
                        </a:rPr>
                        <a:t>94 (100)</a:t>
                      </a:r>
                    </a:p>
                  </a:txBody>
                  <a:tcPr marL="121920" marR="121920" marT="36576" marB="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800">
                          <a:solidFill>
                            <a:schemeClr val="bg1"/>
                          </a:solidFill>
                        </a:rPr>
                        <a:t>26 (28)</a:t>
                      </a:r>
                    </a:p>
                  </a:txBody>
                  <a:tcPr marL="121920" marR="121920" marT="36576" marB="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03649648"/>
                  </a:ext>
                </a:extLst>
              </a:tr>
              <a:tr h="233862">
                <a:tc>
                  <a:txBody>
                    <a:bodyPr/>
                    <a:lstStyle/>
                    <a:p>
                      <a:pPr algn="l"/>
                      <a:r>
                        <a:rPr lang="en-US" sz="1800">
                          <a:solidFill>
                            <a:schemeClr val="bg1"/>
                          </a:solidFill>
                        </a:rPr>
                        <a:t>Nausea</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800">
                          <a:solidFill>
                            <a:schemeClr val="bg1"/>
                          </a:solidFill>
                        </a:rPr>
                        <a:t>57 (61)</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800">
                          <a:solidFill>
                            <a:schemeClr val="bg1"/>
                          </a:solidFill>
                        </a:rPr>
                        <a:t>2 (2)</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009972015"/>
                  </a:ext>
                </a:extLst>
              </a:tr>
              <a:tr h="233862">
                <a:tc>
                  <a:txBody>
                    <a:bodyPr/>
                    <a:lstStyle/>
                    <a:p>
                      <a:pPr algn="l"/>
                      <a:r>
                        <a:rPr lang="en-US" sz="1800" dirty="0">
                          <a:solidFill>
                            <a:schemeClr val="bg1"/>
                          </a:solidFill>
                        </a:rPr>
                        <a:t>Vomiting</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800" dirty="0">
                          <a:solidFill>
                            <a:schemeClr val="bg1"/>
                          </a:solidFill>
                        </a:rPr>
                        <a:t>48 (51)</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800">
                          <a:solidFill>
                            <a:schemeClr val="bg1"/>
                          </a:solidFill>
                        </a:rPr>
                        <a:t>0</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22318115"/>
                  </a:ext>
                </a:extLst>
              </a:tr>
              <a:tr h="233862">
                <a:tc>
                  <a:txBody>
                    <a:bodyPr/>
                    <a:lstStyle/>
                    <a:p>
                      <a:pPr algn="l"/>
                      <a:r>
                        <a:rPr lang="en-US" sz="1800">
                          <a:solidFill>
                            <a:schemeClr val="bg1"/>
                          </a:solidFill>
                        </a:rPr>
                        <a:t>Diarrhea</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800" dirty="0">
                          <a:solidFill>
                            <a:schemeClr val="bg1"/>
                          </a:solidFill>
                        </a:rPr>
                        <a:t>46 (49)</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800">
                          <a:solidFill>
                            <a:schemeClr val="bg1"/>
                          </a:solidFill>
                        </a:rPr>
                        <a:t>1 (1)</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120162965"/>
                  </a:ext>
                </a:extLst>
              </a:tr>
              <a:tr h="418490">
                <a:tc>
                  <a:txBody>
                    <a:bodyPr/>
                    <a:lstStyle/>
                    <a:p>
                      <a:pPr algn="l"/>
                      <a:r>
                        <a:rPr lang="en-US" sz="1800">
                          <a:solidFill>
                            <a:schemeClr val="bg1"/>
                          </a:solidFill>
                        </a:rPr>
                        <a:t>Dermatitis acneiform</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800">
                          <a:solidFill>
                            <a:schemeClr val="bg1"/>
                          </a:solidFill>
                        </a:rPr>
                        <a:t>45 (48)</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800" dirty="0">
                          <a:solidFill>
                            <a:schemeClr val="bg1"/>
                          </a:solidFill>
                        </a:rPr>
                        <a:t>2 (2)</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29811541"/>
                  </a:ext>
                </a:extLst>
              </a:tr>
              <a:tr h="233862">
                <a:tc>
                  <a:txBody>
                    <a:bodyPr/>
                    <a:lstStyle/>
                    <a:p>
                      <a:pPr algn="l"/>
                      <a:r>
                        <a:rPr lang="en-US" sz="1800">
                          <a:solidFill>
                            <a:schemeClr val="bg1"/>
                          </a:solidFill>
                        </a:rPr>
                        <a:t>Fatigue</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800">
                          <a:solidFill>
                            <a:schemeClr val="bg1"/>
                          </a:solidFill>
                        </a:rPr>
                        <a:t>41 (44)</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800" dirty="0">
                          <a:solidFill>
                            <a:schemeClr val="bg1"/>
                          </a:solidFill>
                        </a:rPr>
                        <a:t>1 (1)</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048378190"/>
                  </a:ext>
                </a:extLst>
              </a:tr>
              <a:tr h="233862">
                <a:tc>
                  <a:txBody>
                    <a:bodyPr/>
                    <a:lstStyle/>
                    <a:p>
                      <a:pPr algn="l"/>
                      <a:r>
                        <a:rPr lang="en-US" sz="1800">
                          <a:solidFill>
                            <a:schemeClr val="bg1"/>
                          </a:solidFill>
                        </a:rPr>
                        <a:t>Dry skin</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800">
                          <a:solidFill>
                            <a:schemeClr val="bg1"/>
                          </a:solidFill>
                        </a:rPr>
                        <a:t>33 (35)</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800" dirty="0">
                          <a:solidFill>
                            <a:schemeClr val="bg1"/>
                          </a:solidFill>
                        </a:rPr>
                        <a:t>0</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557038829"/>
                  </a:ext>
                </a:extLst>
              </a:tr>
              <a:tr h="233862">
                <a:tc>
                  <a:txBody>
                    <a:bodyPr/>
                    <a:lstStyle/>
                    <a:p>
                      <a:pPr algn="l"/>
                      <a:r>
                        <a:rPr lang="en-US" sz="1800">
                          <a:solidFill>
                            <a:schemeClr val="bg1"/>
                          </a:solidFill>
                        </a:rPr>
                        <a:t>Hypomagnesemia</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800">
                          <a:solidFill>
                            <a:schemeClr val="bg1"/>
                          </a:solidFill>
                        </a:rPr>
                        <a:t>27 (29)</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800" dirty="0">
                          <a:solidFill>
                            <a:schemeClr val="bg1"/>
                          </a:solidFill>
                        </a:rPr>
                        <a:t>3 (3)</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131469194"/>
                  </a:ext>
                </a:extLst>
              </a:tr>
              <a:tr h="233862">
                <a:tc>
                  <a:txBody>
                    <a:bodyPr/>
                    <a:lstStyle/>
                    <a:p>
                      <a:pPr algn="l"/>
                      <a:r>
                        <a:rPr lang="en-US" sz="1800" dirty="0">
                          <a:solidFill>
                            <a:schemeClr val="bg1"/>
                          </a:solidFill>
                        </a:rPr>
                        <a:t>Headache</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800">
                          <a:solidFill>
                            <a:schemeClr val="bg1"/>
                          </a:solidFill>
                        </a:rPr>
                        <a:t>25 (27)</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800" dirty="0">
                          <a:solidFill>
                            <a:schemeClr val="bg1"/>
                          </a:solidFill>
                        </a:rPr>
                        <a:t>3 (3)</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18559757"/>
                  </a:ext>
                </a:extLst>
              </a:tr>
              <a:tr h="233862">
                <a:tc>
                  <a:txBody>
                    <a:bodyPr/>
                    <a:lstStyle/>
                    <a:p>
                      <a:pPr algn="l"/>
                      <a:r>
                        <a:rPr lang="en-US" sz="1800">
                          <a:solidFill>
                            <a:schemeClr val="bg1"/>
                          </a:solidFill>
                        </a:rPr>
                        <a:t>Rash</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800">
                          <a:solidFill>
                            <a:schemeClr val="bg1"/>
                          </a:solidFill>
                        </a:rPr>
                        <a:t>21 (22)</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800" dirty="0">
                          <a:solidFill>
                            <a:schemeClr val="bg1"/>
                          </a:solidFill>
                        </a:rPr>
                        <a:t>2(2)</a:t>
                      </a:r>
                    </a:p>
                  </a:txBody>
                  <a:tcPr marL="121920" marR="121920"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001446174"/>
                  </a:ext>
                </a:extLst>
              </a:tr>
            </a:tbl>
          </a:graphicData>
        </a:graphic>
      </p:graphicFrame>
      <p:graphicFrame>
        <p:nvGraphicFramePr>
          <p:cNvPr id="10" name="Content Placeholder 7">
            <a:extLst>
              <a:ext uri="{FF2B5EF4-FFF2-40B4-BE49-F238E27FC236}">
                <a16:creationId xmlns:a16="http://schemas.microsoft.com/office/drawing/2014/main" id="{2DB98374-C2E8-640F-D6CC-5DE7E2478A25}"/>
              </a:ext>
            </a:extLst>
          </p:cNvPr>
          <p:cNvGraphicFramePr>
            <a:graphicFrameLocks/>
          </p:cNvGraphicFramePr>
          <p:nvPr>
            <p:extLst>
              <p:ext uri="{D42A27DB-BD31-4B8C-83A1-F6EECF244321}">
                <p14:modId xmlns:p14="http://schemas.microsoft.com/office/powerpoint/2010/main" val="4141239465"/>
              </p:ext>
            </p:extLst>
          </p:nvPr>
        </p:nvGraphicFramePr>
        <p:xfrm>
          <a:off x="717550" y="1458745"/>
          <a:ext cx="5734113" cy="4660392"/>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1488131125"/>
                    </a:ext>
                  </a:extLst>
                </a:gridCol>
                <a:gridCol w="1696211">
                  <a:extLst>
                    <a:ext uri="{9D8B030D-6E8A-4147-A177-3AD203B41FA5}">
                      <a16:colId xmlns:a16="http://schemas.microsoft.com/office/drawing/2014/main" val="509497382"/>
                    </a:ext>
                  </a:extLst>
                </a:gridCol>
                <a:gridCol w="2026222">
                  <a:extLst>
                    <a:ext uri="{9D8B030D-6E8A-4147-A177-3AD203B41FA5}">
                      <a16:colId xmlns:a16="http://schemas.microsoft.com/office/drawing/2014/main" val="3915943657"/>
                    </a:ext>
                  </a:extLst>
                </a:gridCol>
              </a:tblGrid>
              <a:tr h="310208">
                <a:tc rowSpan="2">
                  <a:txBody>
                    <a:bodyPr/>
                    <a:lstStyle/>
                    <a:p>
                      <a:pPr algn="l"/>
                      <a:r>
                        <a:rPr lang="en-US" sz="1800" b="1" dirty="0">
                          <a:solidFill>
                            <a:schemeClr val="tx1"/>
                          </a:solidFill>
                        </a:rPr>
                        <a:t>TRAEs in ≥12% of Patients</a:t>
                      </a:r>
                    </a:p>
                  </a:txBody>
                  <a:tcPr marL="118872" marR="118872" marT="36576" marB="36576"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gridSpan="2">
                  <a:txBody>
                    <a:bodyPr/>
                    <a:lstStyle/>
                    <a:p>
                      <a:pPr algn="ctr"/>
                      <a:r>
                        <a:rPr lang="en-US" sz="1800" b="1" dirty="0">
                          <a:solidFill>
                            <a:schemeClr val="tx1"/>
                          </a:solidFill>
                        </a:rPr>
                        <a:t>Sotorasib 960 mg + Panitumumab </a:t>
                      </a:r>
                      <a:br>
                        <a:rPr lang="en-US" sz="1800" b="1" dirty="0">
                          <a:solidFill>
                            <a:schemeClr val="tx1"/>
                          </a:solidFill>
                        </a:rPr>
                      </a:br>
                      <a:r>
                        <a:rPr lang="en-US" sz="1800" b="1" dirty="0">
                          <a:solidFill>
                            <a:schemeClr val="tx1"/>
                          </a:solidFill>
                        </a:rPr>
                        <a:t>(N = 53)</a:t>
                      </a:r>
                    </a:p>
                  </a:txBody>
                  <a:tcPr marL="118872" marR="118872" marT="36576" marB="36576"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US" sz="1900">
                        <a:solidFill>
                          <a:schemeClr val="tx1"/>
                        </a:solidFill>
                      </a:endParaRP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66577559"/>
                  </a:ext>
                </a:extLst>
              </a:tr>
              <a:tr h="172499">
                <a:tc vMerge="1">
                  <a:txBody>
                    <a:bodyPr/>
                    <a:lstStyle/>
                    <a:p>
                      <a:endParaRP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800" b="1" dirty="0">
                          <a:solidFill>
                            <a:schemeClr val="tx1"/>
                          </a:solidFill>
                        </a:rPr>
                        <a:t>Any Grade</a:t>
                      </a:r>
                    </a:p>
                  </a:txBody>
                  <a:tcPr marL="118872" marR="118872" marT="36576" marB="36576" anchor="b">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800" b="1" dirty="0">
                          <a:solidFill>
                            <a:schemeClr val="tx1"/>
                          </a:solidFill>
                        </a:rPr>
                        <a:t>Grade 3/4</a:t>
                      </a:r>
                    </a:p>
                  </a:txBody>
                  <a:tcPr marL="118872" marR="118872" marT="36576" marB="36576" anchor="b">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524657596"/>
                  </a:ext>
                </a:extLst>
              </a:tr>
              <a:tr h="172499">
                <a:tc>
                  <a:txBody>
                    <a:bodyPr/>
                    <a:lstStyle/>
                    <a:p>
                      <a:pPr marL="0" algn="l" defTabSz="914400" rtl="0" eaLnBrk="1" fontAlgn="t" latinLnBrk="0" hangingPunct="1"/>
                      <a:r>
                        <a:rPr lang="en-US" sz="1800" kern="1200">
                          <a:solidFill>
                            <a:schemeClr val="bg1"/>
                          </a:solidFill>
                          <a:latin typeface="+mn-lt"/>
                          <a:ea typeface="+mn-ea"/>
                          <a:cs typeface="+mn-cs"/>
                        </a:rPr>
                        <a:t>Hypomagnesemia</a:t>
                      </a:r>
                    </a:p>
                  </a:txBody>
                  <a:tcPr marL="118872" marR="118872" marT="36576" marB="36576">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fontAlgn="t" latinLnBrk="0" hangingPunct="1"/>
                      <a:r>
                        <a:rPr lang="en-US" sz="1800" kern="1200" dirty="0">
                          <a:solidFill>
                            <a:schemeClr val="bg1"/>
                          </a:solidFill>
                          <a:latin typeface="+mn-lt"/>
                          <a:ea typeface="+mn-ea"/>
                          <a:cs typeface="+mn-cs"/>
                        </a:rPr>
                        <a:t>16 (30.2)</a:t>
                      </a:r>
                    </a:p>
                  </a:txBody>
                  <a:tcPr marL="118872" marR="118872" marT="36576" marB="36576">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fontAlgn="t" latinLnBrk="0" hangingPunct="1"/>
                      <a:r>
                        <a:rPr lang="en-US" sz="1800" kern="1200">
                          <a:solidFill>
                            <a:schemeClr val="bg1"/>
                          </a:solidFill>
                          <a:latin typeface="+mn-lt"/>
                          <a:ea typeface="+mn-ea"/>
                          <a:cs typeface="+mn-cs"/>
                        </a:rPr>
                        <a:t>4 (7.5)</a:t>
                      </a:r>
                    </a:p>
                  </a:txBody>
                  <a:tcPr marL="118872" marR="118872" marT="36576" marB="36576">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03649648"/>
                  </a:ext>
                </a:extLst>
              </a:tr>
              <a:tr h="172499">
                <a:tc>
                  <a:txBody>
                    <a:bodyPr/>
                    <a:lstStyle/>
                    <a:p>
                      <a:pPr marL="0" algn="l" defTabSz="914400" rtl="0" eaLnBrk="1" fontAlgn="t" latinLnBrk="0" hangingPunct="1"/>
                      <a:r>
                        <a:rPr lang="en-US" sz="1800" kern="1200">
                          <a:solidFill>
                            <a:schemeClr val="bg1"/>
                          </a:solidFill>
                          <a:latin typeface="+mn-lt"/>
                          <a:ea typeface="+mn-ea"/>
                          <a:cs typeface="+mn-cs"/>
                        </a:rPr>
                        <a:t>Rash</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fontAlgn="t" latinLnBrk="0" hangingPunct="1"/>
                      <a:r>
                        <a:rPr lang="en-US" sz="1800" kern="1200">
                          <a:solidFill>
                            <a:schemeClr val="bg1"/>
                          </a:solidFill>
                          <a:latin typeface="+mn-lt"/>
                          <a:ea typeface="+mn-ea"/>
                          <a:cs typeface="+mn-cs"/>
                        </a:rPr>
                        <a:t>15 (28.3)</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fontAlgn="t" latinLnBrk="0" hangingPunct="1"/>
                      <a:r>
                        <a:rPr lang="en-US" sz="1800" kern="1200">
                          <a:solidFill>
                            <a:schemeClr val="bg1"/>
                          </a:solidFill>
                          <a:latin typeface="+mn-lt"/>
                          <a:ea typeface="+mn-ea"/>
                          <a:cs typeface="+mn-cs"/>
                        </a:rPr>
                        <a:t>3 (5.7)</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009972015"/>
                  </a:ext>
                </a:extLst>
              </a:tr>
              <a:tr h="310208">
                <a:tc>
                  <a:txBody>
                    <a:bodyPr/>
                    <a:lstStyle/>
                    <a:p>
                      <a:pPr marL="0" algn="l" defTabSz="914400" rtl="0" eaLnBrk="1" fontAlgn="t" latinLnBrk="0" hangingPunct="1"/>
                      <a:r>
                        <a:rPr lang="en-US" sz="1800" kern="1200">
                          <a:solidFill>
                            <a:schemeClr val="bg1"/>
                          </a:solidFill>
                          <a:latin typeface="+mn-lt"/>
                          <a:ea typeface="+mn-ea"/>
                          <a:cs typeface="+mn-cs"/>
                        </a:rPr>
                        <a:t>Dermatitis acneiform</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fontAlgn="t" latinLnBrk="0" hangingPunct="1"/>
                      <a:r>
                        <a:rPr lang="en-US" sz="1800" kern="1200" dirty="0">
                          <a:solidFill>
                            <a:schemeClr val="bg1"/>
                          </a:solidFill>
                          <a:latin typeface="+mn-lt"/>
                          <a:ea typeface="+mn-ea"/>
                          <a:cs typeface="+mn-cs"/>
                        </a:rPr>
                        <a:t>14 (26.4)</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fontAlgn="t" latinLnBrk="0" hangingPunct="1"/>
                      <a:r>
                        <a:rPr lang="en-US" sz="1800" kern="1200" dirty="0">
                          <a:solidFill>
                            <a:schemeClr val="bg1"/>
                          </a:solidFill>
                          <a:latin typeface="+mn-lt"/>
                          <a:ea typeface="+mn-ea"/>
                          <a:cs typeface="+mn-cs"/>
                        </a:rPr>
                        <a:t>9 (17.0)</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22318115"/>
                  </a:ext>
                </a:extLst>
              </a:tr>
              <a:tr h="172499">
                <a:tc>
                  <a:txBody>
                    <a:bodyPr/>
                    <a:lstStyle/>
                    <a:p>
                      <a:pPr marL="0" algn="l" defTabSz="914400" rtl="0" eaLnBrk="1" fontAlgn="t" latinLnBrk="0" hangingPunct="1"/>
                      <a:r>
                        <a:rPr lang="en-US" sz="1800" kern="1200">
                          <a:solidFill>
                            <a:schemeClr val="bg1"/>
                          </a:solidFill>
                          <a:latin typeface="+mn-lt"/>
                          <a:ea typeface="+mn-ea"/>
                          <a:cs typeface="+mn-cs"/>
                        </a:rPr>
                        <a:t>Diarrhea</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fontAlgn="t" latinLnBrk="0" hangingPunct="1"/>
                      <a:r>
                        <a:rPr lang="en-US" sz="1800" kern="1200">
                          <a:solidFill>
                            <a:schemeClr val="bg1"/>
                          </a:solidFill>
                          <a:latin typeface="+mn-lt"/>
                          <a:ea typeface="+mn-ea"/>
                          <a:cs typeface="+mn-cs"/>
                        </a:rPr>
                        <a:t>12 (22.6)</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fontAlgn="t" latinLnBrk="0" hangingPunct="1"/>
                      <a:r>
                        <a:rPr lang="en-US" sz="1800" kern="1200" dirty="0">
                          <a:solidFill>
                            <a:schemeClr val="bg1"/>
                          </a:solidFill>
                          <a:latin typeface="+mn-lt"/>
                          <a:ea typeface="+mn-ea"/>
                          <a:cs typeface="+mn-cs"/>
                        </a:rPr>
                        <a:t>2 (3.8)</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120162965"/>
                  </a:ext>
                </a:extLst>
              </a:tr>
              <a:tr h="172499">
                <a:tc>
                  <a:txBody>
                    <a:bodyPr/>
                    <a:lstStyle/>
                    <a:p>
                      <a:pPr marL="0" algn="l" defTabSz="914400" rtl="0" eaLnBrk="1" fontAlgn="t" latinLnBrk="0" hangingPunct="1"/>
                      <a:r>
                        <a:rPr lang="en-US" sz="1800" kern="1200">
                          <a:solidFill>
                            <a:schemeClr val="bg1"/>
                          </a:solidFill>
                          <a:latin typeface="+mn-lt"/>
                          <a:ea typeface="+mn-ea"/>
                          <a:cs typeface="+mn-cs"/>
                        </a:rPr>
                        <a:t>Dry skin</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fontAlgn="t" latinLnBrk="0" hangingPunct="1"/>
                      <a:r>
                        <a:rPr lang="en-US" sz="1800" kern="1200">
                          <a:solidFill>
                            <a:schemeClr val="bg1"/>
                          </a:solidFill>
                          <a:latin typeface="+mn-lt"/>
                          <a:ea typeface="+mn-ea"/>
                          <a:cs typeface="+mn-cs"/>
                        </a:rPr>
                        <a:t>10 (18.9)</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fontAlgn="t" latinLnBrk="0" hangingPunct="1"/>
                      <a:r>
                        <a:rPr lang="en-US" sz="1800" kern="1200" dirty="0">
                          <a:solidFill>
                            <a:schemeClr val="bg1"/>
                          </a:solidFill>
                          <a:latin typeface="+mn-lt"/>
                          <a:ea typeface="+mn-ea"/>
                          <a:cs typeface="+mn-cs"/>
                        </a:rPr>
                        <a:t>0</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29811541"/>
                  </a:ext>
                </a:extLst>
              </a:tr>
              <a:tr h="172499">
                <a:tc>
                  <a:txBody>
                    <a:bodyPr/>
                    <a:lstStyle/>
                    <a:p>
                      <a:pPr marL="0" algn="l" defTabSz="914400" rtl="0" eaLnBrk="1" fontAlgn="t" latinLnBrk="0" hangingPunct="1"/>
                      <a:r>
                        <a:rPr lang="en-US" sz="1800" kern="1200">
                          <a:solidFill>
                            <a:schemeClr val="bg1"/>
                          </a:solidFill>
                          <a:latin typeface="+mn-lt"/>
                          <a:ea typeface="+mn-ea"/>
                          <a:cs typeface="+mn-cs"/>
                        </a:rPr>
                        <a:t>Pruritus</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fontAlgn="t" latinLnBrk="0" hangingPunct="1"/>
                      <a:r>
                        <a:rPr lang="en-US" sz="1800" kern="1200">
                          <a:solidFill>
                            <a:schemeClr val="bg1"/>
                          </a:solidFill>
                          <a:latin typeface="+mn-lt"/>
                          <a:ea typeface="+mn-ea"/>
                          <a:cs typeface="+mn-cs"/>
                        </a:rPr>
                        <a:t>10 (18.9)</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fontAlgn="t" latinLnBrk="0" hangingPunct="1"/>
                      <a:r>
                        <a:rPr lang="en-US" sz="1800" kern="1200" dirty="0">
                          <a:solidFill>
                            <a:schemeClr val="bg1"/>
                          </a:solidFill>
                          <a:latin typeface="+mn-lt"/>
                          <a:ea typeface="+mn-ea"/>
                          <a:cs typeface="+mn-cs"/>
                        </a:rPr>
                        <a:t>0</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048378190"/>
                  </a:ext>
                </a:extLst>
              </a:tr>
              <a:tr h="172499">
                <a:tc>
                  <a:txBody>
                    <a:bodyPr/>
                    <a:lstStyle/>
                    <a:p>
                      <a:pPr marL="0" algn="l" defTabSz="914400" rtl="0" eaLnBrk="1" fontAlgn="t" latinLnBrk="0" hangingPunct="1"/>
                      <a:r>
                        <a:rPr lang="en-US" sz="1800" kern="1200">
                          <a:solidFill>
                            <a:schemeClr val="bg1"/>
                          </a:solidFill>
                          <a:latin typeface="+mn-lt"/>
                          <a:ea typeface="+mn-ea"/>
                          <a:cs typeface="+mn-cs"/>
                        </a:rPr>
                        <a:t>Folliculitis</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fontAlgn="t" latinLnBrk="0" hangingPunct="1"/>
                      <a:r>
                        <a:rPr lang="en-US" sz="1800" kern="1200" dirty="0">
                          <a:solidFill>
                            <a:schemeClr val="bg1"/>
                          </a:solidFill>
                          <a:latin typeface="+mn-lt"/>
                          <a:ea typeface="+mn-ea"/>
                          <a:cs typeface="+mn-cs"/>
                        </a:rPr>
                        <a:t>9 (17.0)</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fontAlgn="t" latinLnBrk="0" hangingPunct="1"/>
                      <a:r>
                        <a:rPr lang="en-US" sz="1800" kern="1200" dirty="0">
                          <a:solidFill>
                            <a:schemeClr val="bg1"/>
                          </a:solidFill>
                          <a:latin typeface="+mn-lt"/>
                          <a:ea typeface="+mn-ea"/>
                          <a:cs typeface="+mn-cs"/>
                        </a:rPr>
                        <a:t>0</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557038829"/>
                  </a:ext>
                </a:extLst>
              </a:tr>
              <a:tr h="310208">
                <a:tc>
                  <a:txBody>
                    <a:bodyPr/>
                    <a:lstStyle/>
                    <a:p>
                      <a:pPr marL="0" algn="l" defTabSz="914400" rtl="0" eaLnBrk="1" fontAlgn="t" latinLnBrk="0" hangingPunct="1"/>
                      <a:r>
                        <a:rPr lang="en-US" sz="1800" kern="1200">
                          <a:solidFill>
                            <a:schemeClr val="bg1"/>
                          </a:solidFill>
                          <a:latin typeface="+mn-lt"/>
                          <a:ea typeface="+mn-ea"/>
                          <a:cs typeface="+mn-cs"/>
                        </a:rPr>
                        <a:t>Mucosal inflammation</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fontAlgn="t" latinLnBrk="0" hangingPunct="1"/>
                      <a:r>
                        <a:rPr lang="en-US" sz="1800" kern="1200">
                          <a:solidFill>
                            <a:schemeClr val="bg1"/>
                          </a:solidFill>
                          <a:latin typeface="+mn-lt"/>
                          <a:ea typeface="+mn-ea"/>
                          <a:cs typeface="+mn-cs"/>
                        </a:rPr>
                        <a:t>7 (13.2)</a:t>
                      </a: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fontAlgn="t" latinLnBrk="0" hangingPunct="1"/>
                      <a:r>
                        <a:rPr lang="en-US" sz="1800" kern="1200" dirty="0">
                          <a:solidFill>
                            <a:schemeClr val="bg1"/>
                          </a:solidFill>
                          <a:latin typeface="+mn-lt"/>
                          <a:ea typeface="+mn-ea"/>
                          <a:cs typeface="+mn-cs"/>
                        </a:rPr>
                        <a:t>0</a:t>
                      </a: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131469194"/>
                  </a:ext>
                </a:extLst>
              </a:tr>
              <a:tr h="172499">
                <a:tc>
                  <a:txBody>
                    <a:bodyPr/>
                    <a:lstStyle/>
                    <a:p>
                      <a:pPr marL="0" algn="l" defTabSz="914400" rtl="0" eaLnBrk="1" fontAlgn="t" latinLnBrk="0" hangingPunct="1"/>
                      <a:r>
                        <a:rPr lang="en-US" sz="1900" kern="1200">
                          <a:solidFill>
                            <a:schemeClr val="bg1"/>
                          </a:solidFill>
                          <a:latin typeface="+mn-lt"/>
                          <a:ea typeface="+mn-ea"/>
                          <a:cs typeface="+mn-cs"/>
                        </a:rPr>
                        <a:t>Skin fissures</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fontAlgn="t" latinLnBrk="0" hangingPunct="1"/>
                      <a:r>
                        <a:rPr lang="en-US" sz="1900" kern="1200">
                          <a:solidFill>
                            <a:schemeClr val="bg1"/>
                          </a:solidFill>
                          <a:latin typeface="+mn-lt"/>
                          <a:ea typeface="+mn-ea"/>
                          <a:cs typeface="+mn-cs"/>
                        </a:rPr>
                        <a:t>7 (13.2)</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fontAlgn="t" latinLnBrk="0" hangingPunct="1"/>
                      <a:r>
                        <a:rPr lang="en-US" sz="1900" kern="1200" dirty="0">
                          <a:solidFill>
                            <a:schemeClr val="bg1"/>
                          </a:solidFill>
                          <a:latin typeface="+mn-lt"/>
                          <a:ea typeface="+mn-ea"/>
                          <a:cs typeface="+mn-cs"/>
                        </a:rPr>
                        <a:t>0</a:t>
                      </a: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18559757"/>
                  </a:ext>
                </a:extLst>
              </a:tr>
            </a:tbl>
          </a:graphicData>
        </a:graphic>
      </p:graphicFrame>
    </p:spTree>
    <p:extLst>
      <p:ext uri="{BB962C8B-B14F-4D97-AF65-F5344CB8AC3E}">
        <p14:creationId xmlns:p14="http://schemas.microsoft.com/office/powerpoint/2010/main" val="24337038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4243E-4883-CF9E-504A-3D3FFF6F28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33A75-203E-B00F-BC0F-79C6D18C7D56}"/>
              </a:ext>
            </a:extLst>
          </p:cNvPr>
          <p:cNvSpPr>
            <a:spLocks noGrp="1"/>
          </p:cNvSpPr>
          <p:nvPr>
            <p:ph type="title"/>
          </p:nvPr>
        </p:nvSpPr>
        <p:spPr/>
        <p:txBody>
          <a:bodyPr/>
          <a:lstStyle/>
          <a:p>
            <a:r>
              <a:rPr lang="en-US" dirty="0"/>
              <a:t>TKIs for mCRC With Tumor Agnostic Indications</a:t>
            </a:r>
          </a:p>
        </p:txBody>
      </p:sp>
      <p:sp>
        <p:nvSpPr>
          <p:cNvPr id="21" name="TextBox 20">
            <a:extLst>
              <a:ext uri="{FF2B5EF4-FFF2-40B4-BE49-F238E27FC236}">
                <a16:creationId xmlns:a16="http://schemas.microsoft.com/office/drawing/2014/main" id="{B07A166F-0A08-F389-6C8A-C735EDA6E6D2}"/>
              </a:ext>
            </a:extLst>
          </p:cNvPr>
          <p:cNvSpPr txBox="1"/>
          <p:nvPr/>
        </p:nvSpPr>
        <p:spPr>
          <a:xfrm>
            <a:off x="420243" y="6196177"/>
            <a:ext cx="8594547" cy="461665"/>
          </a:xfrm>
          <a:prstGeom prst="rect">
            <a:avLst/>
          </a:prstGeom>
          <a:noFill/>
        </p:spPr>
        <p:txBody>
          <a:bodyPr wrap="square" rtlCol="0">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1. Demetri. Clin Cancer Res. 2022;28:1302. 2. Qi. </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Eur</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J Cancer. 2025:220:115338. </a:t>
            </a:r>
          </a:p>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3. Solomon. ESMO 2023. Abstr 1372P. 4. Subbiah. ASCO GI 2024. Abstr 746.</a:t>
            </a:r>
            <a:endParaRPr kumimoji="0" lang="pt-BR"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10" name="Content Placeholder 7">
            <a:extLst>
              <a:ext uri="{FF2B5EF4-FFF2-40B4-BE49-F238E27FC236}">
                <a16:creationId xmlns:a16="http://schemas.microsoft.com/office/drawing/2014/main" id="{D5E421E8-7798-9A6A-F2CF-D20149071820}"/>
              </a:ext>
            </a:extLst>
          </p:cNvPr>
          <p:cNvGraphicFramePr>
            <a:graphicFrameLocks/>
          </p:cNvGraphicFramePr>
          <p:nvPr>
            <p:extLst>
              <p:ext uri="{D42A27DB-BD31-4B8C-83A1-F6EECF244321}">
                <p14:modId xmlns:p14="http://schemas.microsoft.com/office/powerpoint/2010/main" val="2096332152"/>
              </p:ext>
            </p:extLst>
          </p:nvPr>
        </p:nvGraphicFramePr>
        <p:xfrm>
          <a:off x="495300" y="1155192"/>
          <a:ext cx="11277600" cy="5017008"/>
        </p:xfrm>
        <a:graphic>
          <a:graphicData uri="http://schemas.openxmlformats.org/drawingml/2006/table">
            <a:tbl>
              <a:tblPr firstRow="1" bandRow="1">
                <a:tableStyleId>{5C22544A-7EE6-4342-B048-85BDC9FD1C3A}</a:tableStyleId>
              </a:tblPr>
              <a:tblGrid>
                <a:gridCol w="1545380">
                  <a:extLst>
                    <a:ext uri="{9D8B030D-6E8A-4147-A177-3AD203B41FA5}">
                      <a16:colId xmlns:a16="http://schemas.microsoft.com/office/drawing/2014/main" val="1488131125"/>
                    </a:ext>
                  </a:extLst>
                </a:gridCol>
                <a:gridCol w="852498">
                  <a:extLst>
                    <a:ext uri="{9D8B030D-6E8A-4147-A177-3AD203B41FA5}">
                      <a16:colId xmlns:a16="http://schemas.microsoft.com/office/drawing/2014/main" val="1508378885"/>
                    </a:ext>
                  </a:extLst>
                </a:gridCol>
                <a:gridCol w="2299468">
                  <a:extLst>
                    <a:ext uri="{9D8B030D-6E8A-4147-A177-3AD203B41FA5}">
                      <a16:colId xmlns:a16="http://schemas.microsoft.com/office/drawing/2014/main" val="509497382"/>
                    </a:ext>
                  </a:extLst>
                </a:gridCol>
                <a:gridCol w="2140886">
                  <a:extLst>
                    <a:ext uri="{9D8B030D-6E8A-4147-A177-3AD203B41FA5}">
                      <a16:colId xmlns:a16="http://schemas.microsoft.com/office/drawing/2014/main" val="3915943657"/>
                    </a:ext>
                  </a:extLst>
                </a:gridCol>
                <a:gridCol w="2219684">
                  <a:extLst>
                    <a:ext uri="{9D8B030D-6E8A-4147-A177-3AD203B41FA5}">
                      <a16:colId xmlns:a16="http://schemas.microsoft.com/office/drawing/2014/main" val="4237876742"/>
                    </a:ext>
                  </a:extLst>
                </a:gridCol>
                <a:gridCol w="2219684">
                  <a:extLst>
                    <a:ext uri="{9D8B030D-6E8A-4147-A177-3AD203B41FA5}">
                      <a16:colId xmlns:a16="http://schemas.microsoft.com/office/drawing/2014/main" val="3368997529"/>
                    </a:ext>
                  </a:extLst>
                </a:gridCol>
              </a:tblGrid>
              <a:tr h="287879">
                <a:tc>
                  <a:txBody>
                    <a:bodyPr/>
                    <a:lstStyle/>
                    <a:p>
                      <a:r>
                        <a:rPr lang="en-US" sz="1600" dirty="0"/>
                        <a:t>Agent</a:t>
                      </a:r>
                      <a:endParaRPr sz="1600" dirty="0"/>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b="1" dirty="0" err="1">
                          <a:solidFill>
                            <a:schemeClr val="tx1"/>
                          </a:solidFill>
                        </a:rPr>
                        <a:t>FusionTarget</a:t>
                      </a:r>
                      <a:endParaRPr lang="en-US" sz="1600" b="1" dirty="0">
                        <a:solidFill>
                          <a:schemeClr val="tx1"/>
                        </a:solidFill>
                      </a:endParaRPr>
                    </a:p>
                  </a:txBody>
                  <a:tcPr marL="118872" marR="11887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b="1" dirty="0">
                          <a:solidFill>
                            <a:schemeClr val="tx1"/>
                          </a:solidFill>
                        </a:rPr>
                        <a:t>Trials</a:t>
                      </a:r>
                    </a:p>
                  </a:txBody>
                  <a:tcPr marL="118872" marR="11887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b="1" dirty="0">
                          <a:solidFill>
                            <a:schemeClr val="tx1"/>
                          </a:solidFill>
                        </a:rPr>
                        <a:t>Patients With mCRC, n</a:t>
                      </a:r>
                    </a:p>
                  </a:txBody>
                  <a:tcPr marL="118872" marR="11887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b="1" dirty="0">
                          <a:solidFill>
                            <a:schemeClr val="tx1"/>
                          </a:solidFill>
                        </a:rPr>
                        <a:t>Key Results</a:t>
                      </a:r>
                    </a:p>
                  </a:txBody>
                  <a:tcPr marL="118872" marR="11887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b="1" dirty="0">
                          <a:solidFill>
                            <a:schemeClr val="tx1"/>
                          </a:solidFill>
                        </a:rPr>
                        <a:t>Key AEs</a:t>
                      </a:r>
                    </a:p>
                  </a:txBody>
                  <a:tcPr marL="118872" marR="11887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524657596"/>
                  </a:ext>
                </a:extLst>
              </a:tr>
              <a:tr h="547595">
                <a:tc>
                  <a:txBody>
                    <a:bodyPr/>
                    <a:lstStyle/>
                    <a:p>
                      <a:pPr marL="0" algn="l" defTabSz="914400" rtl="0" eaLnBrk="1" fontAlgn="t" latinLnBrk="0" hangingPunct="1"/>
                      <a:r>
                        <a:rPr lang="en-US" sz="1600" kern="1200" dirty="0">
                          <a:solidFill>
                            <a:schemeClr val="bg1"/>
                          </a:solidFill>
                          <a:latin typeface="+mn-lt"/>
                          <a:ea typeface="+mn-ea"/>
                          <a:cs typeface="+mn-cs"/>
                        </a:rPr>
                        <a:t>Entrectinib</a:t>
                      </a:r>
                      <a:r>
                        <a:rPr lang="en-US" sz="1600" kern="1200" baseline="30000" dirty="0">
                          <a:solidFill>
                            <a:schemeClr val="bg1"/>
                          </a:solidFill>
                          <a:latin typeface="+mn-lt"/>
                          <a:ea typeface="+mn-ea"/>
                          <a:cs typeface="+mn-cs"/>
                        </a:rPr>
                        <a:t>1</a:t>
                      </a:r>
                    </a:p>
                  </a:txBody>
                  <a:tcPr marL="118872" marR="118872" marT="36576" marB="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fontAlgn="t" latinLnBrk="0" hangingPunct="1"/>
                      <a:r>
                        <a:rPr lang="en-US" sz="1600" i="1" kern="1200" dirty="0">
                          <a:solidFill>
                            <a:schemeClr val="bg1"/>
                          </a:solidFill>
                          <a:latin typeface="+mn-lt"/>
                          <a:ea typeface="+mn-ea"/>
                          <a:cs typeface="+mn-cs"/>
                        </a:rPr>
                        <a:t>NTRK</a:t>
                      </a:r>
                    </a:p>
                  </a:txBody>
                  <a:tcPr marL="118872" marR="118872" marT="36576" marB="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fontAlgn="t" latinLnBrk="0" hangingPunct="1"/>
                      <a:r>
                        <a:rPr lang="en-US" sz="1600" kern="1200" dirty="0">
                          <a:solidFill>
                            <a:schemeClr val="bg1"/>
                          </a:solidFill>
                          <a:latin typeface="+mn-lt"/>
                          <a:ea typeface="+mn-ea"/>
                          <a:cs typeface="+mn-cs"/>
                        </a:rPr>
                        <a:t>Pooled analysis of phase I/II ALKA‑372‑001, STARTRK‑1 &amp; STARTRK‑2</a:t>
                      </a:r>
                    </a:p>
                  </a:txBody>
                  <a:tcPr marL="118872" marR="118872" marT="36576" marB="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fontAlgn="t" latinLnBrk="0" hangingPunct="1"/>
                      <a:r>
                        <a:rPr lang="en-US" sz="1600" kern="1200" dirty="0">
                          <a:solidFill>
                            <a:schemeClr val="bg1"/>
                          </a:solidFill>
                          <a:latin typeface="+mn-lt"/>
                          <a:ea typeface="+mn-ea"/>
                          <a:cs typeface="+mn-cs"/>
                        </a:rPr>
                        <a:t>n = 10 </a:t>
                      </a:r>
                    </a:p>
                  </a:txBody>
                  <a:tcPr marL="118872" marR="118872" marT="36576" marB="3657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fontAlgn="t" latinLnBrk="0" hangingPunct="1"/>
                      <a:r>
                        <a:rPr lang="en-US" sz="1600" kern="1200" dirty="0">
                          <a:solidFill>
                            <a:schemeClr val="bg1"/>
                          </a:solidFill>
                          <a:latin typeface="+mn-lt"/>
                          <a:ea typeface="+mn-ea"/>
                          <a:cs typeface="+mn-cs"/>
                        </a:rPr>
                        <a:t>ORR: 20% (0 CR, 2 PR)</a:t>
                      </a:r>
                    </a:p>
                    <a:p>
                      <a:pPr marL="0" algn="ctr" defTabSz="914400" rtl="0" eaLnBrk="1" fontAlgn="t" latinLnBrk="0" hangingPunct="1"/>
                      <a:r>
                        <a:rPr lang="en-US" sz="1600" kern="1200" dirty="0">
                          <a:solidFill>
                            <a:schemeClr val="bg1"/>
                          </a:solidFill>
                          <a:latin typeface="+mn-lt"/>
                          <a:ea typeface="+mn-ea"/>
                          <a:cs typeface="+mn-cs"/>
                        </a:rPr>
                        <a:t>Median DoR: 17.6 </a:t>
                      </a:r>
                      <a:r>
                        <a:rPr lang="en-US" sz="1600" kern="1200" dirty="0" err="1">
                          <a:solidFill>
                            <a:schemeClr val="bg1"/>
                          </a:solidFill>
                          <a:latin typeface="+mn-lt"/>
                          <a:ea typeface="+mn-ea"/>
                          <a:cs typeface="+mn-cs"/>
                        </a:rPr>
                        <a:t>mo</a:t>
                      </a:r>
                      <a:r>
                        <a:rPr lang="en-US" sz="1600" kern="1200" dirty="0">
                          <a:solidFill>
                            <a:schemeClr val="bg1"/>
                          </a:solidFill>
                          <a:latin typeface="+mn-lt"/>
                          <a:ea typeface="+mn-ea"/>
                          <a:cs typeface="+mn-cs"/>
                        </a:rPr>
                        <a:t> </a:t>
                      </a:r>
                    </a:p>
                    <a:p>
                      <a:pPr marL="0" algn="ctr" defTabSz="914400" rtl="0" eaLnBrk="1" fontAlgn="t" latinLnBrk="0" hangingPunct="1"/>
                      <a:r>
                        <a:rPr lang="en-US" sz="1600" kern="1200" dirty="0">
                          <a:solidFill>
                            <a:schemeClr val="bg1"/>
                          </a:solidFill>
                          <a:latin typeface="+mn-lt"/>
                          <a:ea typeface="+mn-ea"/>
                          <a:cs typeface="+mn-cs"/>
                        </a:rPr>
                        <a:t>Median PFS: 2.8 </a:t>
                      </a:r>
                      <a:r>
                        <a:rPr lang="en-US" sz="1600" kern="1200" dirty="0" err="1">
                          <a:solidFill>
                            <a:schemeClr val="bg1"/>
                          </a:solidFill>
                          <a:latin typeface="+mn-lt"/>
                          <a:ea typeface="+mn-ea"/>
                          <a:cs typeface="+mn-cs"/>
                        </a:rPr>
                        <a:t>mo</a:t>
                      </a:r>
                      <a:endParaRPr lang="en-US" sz="1600" kern="1200" dirty="0">
                        <a:solidFill>
                          <a:schemeClr val="bg1"/>
                        </a:solidFill>
                        <a:latin typeface="+mn-lt"/>
                        <a:ea typeface="+mn-ea"/>
                        <a:cs typeface="+mn-cs"/>
                      </a:endParaRPr>
                    </a:p>
                    <a:p>
                      <a:pPr marL="0" algn="ctr" defTabSz="914400" rtl="0" eaLnBrk="1" fontAlgn="t" latinLnBrk="0" hangingPunct="1"/>
                      <a:r>
                        <a:rPr lang="en-US" sz="1600" kern="1200" dirty="0">
                          <a:solidFill>
                            <a:schemeClr val="bg1"/>
                          </a:solidFill>
                          <a:latin typeface="+mn-lt"/>
                          <a:ea typeface="+mn-ea"/>
                          <a:cs typeface="+mn-cs"/>
                        </a:rPr>
                        <a:t>Median OS: 16.0 </a:t>
                      </a:r>
                      <a:r>
                        <a:rPr lang="en-US" sz="1600" kern="1200" dirty="0" err="1">
                          <a:solidFill>
                            <a:schemeClr val="bg1"/>
                          </a:solidFill>
                          <a:latin typeface="+mn-lt"/>
                          <a:ea typeface="+mn-ea"/>
                          <a:cs typeface="+mn-cs"/>
                        </a:rPr>
                        <a:t>mo</a:t>
                      </a:r>
                      <a:endParaRPr lang="en-US" sz="1600" kern="1200" dirty="0">
                        <a:solidFill>
                          <a:schemeClr val="bg1"/>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rowSpan="3">
                  <a:txBody>
                    <a:bodyPr/>
                    <a:lstStyle/>
                    <a:p>
                      <a:pPr marL="0" algn="ctr" defTabSz="914400" rtl="0" eaLnBrk="1" fontAlgn="t" latinLnBrk="0" hangingPunct="1"/>
                      <a:r>
                        <a:rPr lang="en-US" sz="1600" kern="1200" dirty="0">
                          <a:solidFill>
                            <a:schemeClr val="bg1"/>
                          </a:solidFill>
                          <a:latin typeface="+mn-lt"/>
                          <a:ea typeface="+mn-ea"/>
                          <a:cs typeface="+mn-cs"/>
                        </a:rPr>
                        <a:t>TRK inhibitors: GI disturbances, weight gain, ALT/AST increase, dizziness, and ataxia, neurologic AEs, withdrawal pain</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03649648"/>
                  </a:ext>
                </a:extLst>
              </a:tr>
              <a:tr h="538208">
                <a:tc>
                  <a:txBody>
                    <a:bodyPr/>
                    <a:lstStyle/>
                    <a:p>
                      <a:pPr marL="0" algn="l" defTabSz="914400" rtl="0" eaLnBrk="1" fontAlgn="t" latinLnBrk="0" hangingPunct="1"/>
                      <a:r>
                        <a:rPr lang="en-US" sz="1600" kern="1200" dirty="0">
                          <a:solidFill>
                            <a:schemeClr val="bg1"/>
                          </a:solidFill>
                          <a:latin typeface="+mn-lt"/>
                          <a:ea typeface="+mn-ea"/>
                          <a:cs typeface="+mn-cs"/>
                        </a:rPr>
                        <a:t>Larotrectinib</a:t>
                      </a:r>
                      <a:r>
                        <a:rPr lang="en-US" sz="1600" kern="1200" baseline="30000" dirty="0">
                          <a:solidFill>
                            <a:schemeClr val="bg1"/>
                          </a:solidFill>
                          <a:latin typeface="+mn-lt"/>
                          <a:ea typeface="+mn-ea"/>
                          <a:cs typeface="+mn-cs"/>
                        </a:rPr>
                        <a:t>2</a:t>
                      </a: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fontAlgn="t" latinLnBrk="0" hangingPunct="1"/>
                      <a:r>
                        <a:rPr lang="en-US" sz="1600" i="1" kern="1200" dirty="0">
                          <a:solidFill>
                            <a:schemeClr val="bg1"/>
                          </a:solidFill>
                          <a:latin typeface="+mn-lt"/>
                          <a:ea typeface="+mn-ea"/>
                          <a:cs typeface="+mn-cs"/>
                        </a:rPr>
                        <a:t>NTRK</a:t>
                      </a:r>
                      <a:endParaRPr lang="en-US" sz="1600" kern="1200" dirty="0">
                        <a:solidFill>
                          <a:schemeClr val="bg1"/>
                        </a:solidFill>
                        <a:latin typeface="+mn-lt"/>
                        <a:ea typeface="+mn-ea"/>
                        <a:cs typeface="+mn-cs"/>
                      </a:endParaRP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fontAlgn="t" latinLnBrk="0" hangingPunct="1"/>
                      <a:r>
                        <a:rPr lang="en-US" sz="1600" kern="1200" dirty="0">
                          <a:solidFill>
                            <a:schemeClr val="bg1"/>
                          </a:solidFill>
                          <a:latin typeface="+mn-lt"/>
                          <a:ea typeface="+mn-ea"/>
                          <a:cs typeface="+mn-cs"/>
                        </a:rPr>
                        <a:t>Phase II NAVIGATE basket study</a:t>
                      </a: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fontAlgn="t" latinLnBrk="0" hangingPunct="1"/>
                      <a:r>
                        <a:rPr lang="es-ES" sz="1600" kern="1200" dirty="0">
                          <a:solidFill>
                            <a:schemeClr val="bg1"/>
                          </a:solidFill>
                          <a:latin typeface="+mn-lt"/>
                          <a:ea typeface="+mn-ea"/>
                          <a:cs typeface="+mn-cs"/>
                        </a:rPr>
                        <a:t>n = 26 </a:t>
                      </a: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fontAlgn="t" latinLnBrk="0" hangingPunct="1"/>
                      <a:r>
                        <a:rPr lang="en-US" sz="1600" kern="1200" dirty="0">
                          <a:solidFill>
                            <a:schemeClr val="bg1"/>
                          </a:solidFill>
                          <a:latin typeface="+mn-lt"/>
                          <a:ea typeface="+mn-ea"/>
                          <a:cs typeface="+mn-cs"/>
                        </a:rPr>
                        <a:t>ORR: 44% (12% CR) Median DoR: 27 </a:t>
                      </a:r>
                      <a:r>
                        <a:rPr lang="en-US" sz="1600" kern="1200" dirty="0" err="1">
                          <a:solidFill>
                            <a:schemeClr val="bg1"/>
                          </a:solidFill>
                          <a:latin typeface="+mn-lt"/>
                          <a:ea typeface="+mn-ea"/>
                          <a:cs typeface="+mn-cs"/>
                        </a:rPr>
                        <a:t>mo</a:t>
                      </a:r>
                      <a:r>
                        <a:rPr lang="en-US" sz="1600" kern="1200" dirty="0">
                          <a:solidFill>
                            <a:schemeClr val="bg1"/>
                          </a:solidFill>
                          <a:latin typeface="+mn-lt"/>
                          <a:ea typeface="+mn-ea"/>
                          <a:cs typeface="+mn-cs"/>
                        </a:rPr>
                        <a:t> </a:t>
                      </a:r>
                    </a:p>
                    <a:p>
                      <a:pPr marL="0" algn="ctr" defTabSz="914400" rtl="0" eaLnBrk="1" fontAlgn="t" latinLnBrk="0" hangingPunct="1"/>
                      <a:r>
                        <a:rPr lang="en-US" sz="1600" kern="1200" dirty="0">
                          <a:solidFill>
                            <a:schemeClr val="bg1"/>
                          </a:solidFill>
                          <a:latin typeface="+mn-lt"/>
                          <a:ea typeface="+mn-ea"/>
                          <a:cs typeface="+mn-cs"/>
                        </a:rPr>
                        <a:t>Median PFS: 7 </a:t>
                      </a:r>
                      <a:r>
                        <a:rPr lang="en-US" sz="1600" kern="1200" dirty="0" err="1">
                          <a:solidFill>
                            <a:schemeClr val="bg1"/>
                          </a:solidFill>
                          <a:latin typeface="+mn-lt"/>
                          <a:ea typeface="+mn-ea"/>
                          <a:cs typeface="+mn-cs"/>
                        </a:rPr>
                        <a:t>mo</a:t>
                      </a:r>
                      <a:endParaRPr lang="en-US" sz="1600" kern="1200" dirty="0">
                        <a:solidFill>
                          <a:schemeClr val="bg1"/>
                        </a:solidFill>
                        <a:latin typeface="+mn-lt"/>
                        <a:ea typeface="+mn-ea"/>
                        <a:cs typeface="+mn-cs"/>
                      </a:endParaRPr>
                    </a:p>
                    <a:p>
                      <a:pPr marL="0" algn="ctr" defTabSz="914400" rtl="0" eaLnBrk="1" fontAlgn="t" latinLnBrk="0" hangingPunct="1"/>
                      <a:r>
                        <a:rPr lang="en-US" sz="1600" kern="1200" dirty="0">
                          <a:solidFill>
                            <a:schemeClr val="bg1"/>
                          </a:solidFill>
                          <a:latin typeface="+mn-lt"/>
                          <a:ea typeface="+mn-ea"/>
                          <a:cs typeface="+mn-cs"/>
                        </a:rPr>
                        <a:t>Median OS: 29 </a:t>
                      </a:r>
                      <a:r>
                        <a:rPr lang="en-US" sz="1600" kern="1200" dirty="0" err="1">
                          <a:solidFill>
                            <a:schemeClr val="bg1"/>
                          </a:solidFill>
                          <a:latin typeface="+mn-lt"/>
                          <a:ea typeface="+mn-ea"/>
                          <a:cs typeface="+mn-cs"/>
                        </a:rPr>
                        <a:t>mo</a:t>
                      </a:r>
                      <a:endParaRPr lang="en-US" sz="1600" kern="1200" dirty="0">
                        <a:solidFill>
                          <a:schemeClr val="bg1"/>
                        </a:solidFill>
                        <a:latin typeface="+mn-lt"/>
                        <a:ea typeface="+mn-ea"/>
                        <a:cs typeface="+mn-cs"/>
                      </a:endParaRP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vMerge="1">
                  <a:txBody>
                    <a:bodyPr/>
                    <a:lstStyle/>
                    <a:p>
                      <a:pPr marL="0" algn="ctr" defTabSz="914400" rtl="0" eaLnBrk="1" fontAlgn="t" latinLnBrk="0" hangingPunct="1"/>
                      <a:endParaRPr lang="en-US" sz="1900" kern="1200" dirty="0">
                        <a:solidFill>
                          <a:schemeClr val="bg1"/>
                        </a:solidFill>
                        <a:latin typeface="+mn-lt"/>
                        <a:ea typeface="+mn-ea"/>
                        <a:cs typeface="+mn-cs"/>
                      </a:endParaRP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009972015"/>
                  </a:ext>
                </a:extLst>
              </a:tr>
              <a:tr h="663373">
                <a:tc>
                  <a:txBody>
                    <a:bodyPr/>
                    <a:lstStyle/>
                    <a:p>
                      <a:pPr marL="0" algn="l" defTabSz="914400" rtl="0" eaLnBrk="1" fontAlgn="t" latinLnBrk="0" hangingPunct="1"/>
                      <a:r>
                        <a:rPr lang="en-US" sz="1600" kern="1200" dirty="0">
                          <a:solidFill>
                            <a:schemeClr val="bg1"/>
                          </a:solidFill>
                          <a:latin typeface="+mn-lt"/>
                          <a:ea typeface="+mn-ea"/>
                          <a:cs typeface="+mn-cs"/>
                        </a:rPr>
                        <a:t>Repotrectinib</a:t>
                      </a:r>
                      <a:r>
                        <a:rPr lang="en-US" sz="1600" kern="1200" baseline="30000" dirty="0">
                          <a:solidFill>
                            <a:schemeClr val="bg1"/>
                          </a:solidFill>
                          <a:latin typeface="+mn-lt"/>
                          <a:ea typeface="+mn-ea"/>
                          <a:cs typeface="+mn-cs"/>
                        </a:rPr>
                        <a:t>3</a:t>
                      </a: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fontAlgn="t" latinLnBrk="0" hangingPunct="1"/>
                      <a:r>
                        <a:rPr lang="en-US" sz="1600" i="1" kern="1200" dirty="0">
                          <a:solidFill>
                            <a:schemeClr val="bg1"/>
                          </a:solidFill>
                          <a:latin typeface="+mn-lt"/>
                          <a:ea typeface="+mn-ea"/>
                          <a:cs typeface="+mn-cs"/>
                        </a:rPr>
                        <a:t>NTRK</a:t>
                      </a:r>
                      <a:endParaRPr lang="en-US" sz="1600" kern="1200" dirty="0">
                        <a:solidFill>
                          <a:schemeClr val="bg1"/>
                        </a:solidFill>
                        <a:latin typeface="+mn-lt"/>
                        <a:ea typeface="+mn-ea"/>
                        <a:cs typeface="+mn-cs"/>
                      </a:endParaRP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fontAlgn="t" latinLnBrk="0" hangingPunct="1"/>
                      <a:r>
                        <a:rPr lang="en-US" sz="1600" kern="1200" dirty="0">
                          <a:solidFill>
                            <a:schemeClr val="bg1"/>
                          </a:solidFill>
                          <a:latin typeface="+mn-lt"/>
                          <a:ea typeface="+mn-ea"/>
                          <a:cs typeface="+mn-cs"/>
                        </a:rPr>
                        <a:t>TRIDENT‑1 (phase I/II)</a:t>
                      </a: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i="1" kern="1200" dirty="0">
                          <a:solidFill>
                            <a:schemeClr val="bg1"/>
                          </a:solidFill>
                          <a:latin typeface="+mn-lt"/>
                          <a:ea typeface="+mn-ea"/>
                          <a:cs typeface="+mn-cs"/>
                        </a:rPr>
                        <a:t>Data for CRC cohort not reported</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600" i="0" kern="1200" dirty="0">
                          <a:solidFill>
                            <a:schemeClr val="bg1"/>
                          </a:solidFill>
                          <a:latin typeface="+mn-lt"/>
                          <a:ea typeface="+mn-ea"/>
                          <a:cs typeface="+mn-cs"/>
                        </a:rPr>
                        <a:t>N = 40 </a:t>
                      </a:r>
                      <a:r>
                        <a:rPr lang="en-US" sz="1600" kern="1200" dirty="0">
                          <a:solidFill>
                            <a:schemeClr val="bg1"/>
                          </a:solidFill>
                          <a:latin typeface="+mn-lt"/>
                          <a:ea typeface="+mn-ea"/>
                          <a:cs typeface="+mn-cs"/>
                        </a:rPr>
                        <a:t>TKI‑naive</a:t>
                      </a:r>
                      <a:endParaRPr lang="en-US" sz="1600" i="0" kern="1200" dirty="0">
                        <a:solidFill>
                          <a:schemeClr val="bg1"/>
                        </a:solidFill>
                        <a:latin typeface="+mn-lt"/>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600" i="0" kern="1200" dirty="0">
                          <a:solidFill>
                            <a:schemeClr val="bg1"/>
                          </a:solidFill>
                          <a:latin typeface="+mn-lt"/>
                          <a:ea typeface="+mn-ea"/>
                          <a:cs typeface="+mn-cs"/>
                        </a:rPr>
                        <a:t>N = 48 </a:t>
                      </a:r>
                      <a:r>
                        <a:rPr lang="en-US" sz="1600" kern="1200" dirty="0">
                          <a:solidFill>
                            <a:schemeClr val="bg1"/>
                          </a:solidFill>
                          <a:latin typeface="+mn-lt"/>
                          <a:ea typeface="+mn-ea"/>
                          <a:cs typeface="+mn-cs"/>
                        </a:rPr>
                        <a:t>TKI‑pretreated</a:t>
                      </a:r>
                      <a:endParaRPr lang="en-US" sz="1600" i="0" kern="1200" dirty="0">
                        <a:solidFill>
                          <a:schemeClr val="bg1"/>
                        </a:solidFill>
                        <a:latin typeface="+mn-lt"/>
                        <a:ea typeface="+mn-ea"/>
                        <a:cs typeface="+mn-cs"/>
                      </a:endParaRP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fontAlgn="t" latinLnBrk="0" hangingPunct="1"/>
                      <a:r>
                        <a:rPr lang="en-US" sz="1600" kern="1200" dirty="0">
                          <a:solidFill>
                            <a:schemeClr val="bg1"/>
                          </a:solidFill>
                          <a:latin typeface="+mn-lt"/>
                          <a:ea typeface="+mn-ea"/>
                          <a:cs typeface="+mn-cs"/>
                        </a:rPr>
                        <a:t>ORR: 58% (TKI‑naive), </a:t>
                      </a:r>
                    </a:p>
                    <a:p>
                      <a:pPr marL="0" algn="ctr" defTabSz="914400" rtl="0" eaLnBrk="1" fontAlgn="t" latinLnBrk="0" hangingPunct="1"/>
                      <a:r>
                        <a:rPr lang="en-US" sz="1600" kern="1200" dirty="0">
                          <a:solidFill>
                            <a:schemeClr val="bg1"/>
                          </a:solidFill>
                          <a:latin typeface="+mn-lt"/>
                          <a:ea typeface="+mn-ea"/>
                          <a:cs typeface="+mn-cs"/>
                        </a:rPr>
                        <a:t>50% (TKI‑pretreated); </a:t>
                      </a:r>
                    </a:p>
                    <a:p>
                      <a:pPr marL="0" algn="ctr" defTabSz="914400" rtl="0" eaLnBrk="1" fontAlgn="t" latinLnBrk="0" hangingPunct="1"/>
                      <a:r>
                        <a:rPr lang="en-US" sz="1600" kern="1200" dirty="0">
                          <a:solidFill>
                            <a:schemeClr val="bg1"/>
                          </a:solidFill>
                          <a:latin typeface="+mn-lt"/>
                          <a:ea typeface="+mn-ea"/>
                          <a:cs typeface="+mn-cs"/>
                        </a:rPr>
                        <a:t>Median DoR: NE (TKI‑naive), 9.9 </a:t>
                      </a:r>
                      <a:r>
                        <a:rPr lang="en-US" sz="1600" kern="1200" dirty="0" err="1">
                          <a:solidFill>
                            <a:schemeClr val="bg1"/>
                          </a:solidFill>
                          <a:latin typeface="+mn-lt"/>
                          <a:ea typeface="+mn-ea"/>
                          <a:cs typeface="+mn-cs"/>
                        </a:rPr>
                        <a:t>mo</a:t>
                      </a:r>
                      <a:r>
                        <a:rPr lang="en-US" sz="1600" kern="1200" dirty="0">
                          <a:solidFill>
                            <a:schemeClr val="bg1"/>
                          </a:solidFill>
                          <a:latin typeface="+mn-lt"/>
                          <a:ea typeface="+mn-ea"/>
                          <a:cs typeface="+mn-cs"/>
                        </a:rPr>
                        <a:t> (TKI‑pretreated)</a:t>
                      </a: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vMerge="1">
                  <a:txBody>
                    <a:bodyPr/>
                    <a:lstStyle/>
                    <a:p>
                      <a:pPr marL="0" algn="ctr" defTabSz="914400" rtl="0" eaLnBrk="1" fontAlgn="t" latinLnBrk="0" hangingPunct="1"/>
                      <a:endParaRPr lang="en-US" sz="1900" kern="1200" dirty="0">
                        <a:solidFill>
                          <a:schemeClr val="bg1"/>
                        </a:solidFill>
                        <a:latin typeface="+mn-lt"/>
                        <a:ea typeface="+mn-ea"/>
                        <a:cs typeface="+mn-cs"/>
                      </a:endParaRPr>
                    </a:p>
                  </a:txBody>
                  <a:tcPr marL="118872" marR="118872" marT="36576" marB="365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22318115"/>
                  </a:ext>
                </a:extLst>
              </a:tr>
              <a:tr h="538208">
                <a:tc>
                  <a:txBody>
                    <a:bodyPr/>
                    <a:lstStyle/>
                    <a:p>
                      <a:pPr marL="0" algn="l" defTabSz="914400" rtl="0" eaLnBrk="1" fontAlgn="t" latinLnBrk="0" hangingPunct="1"/>
                      <a:r>
                        <a:rPr lang="en-US" sz="1600" kern="1200" dirty="0">
                          <a:solidFill>
                            <a:schemeClr val="bg1"/>
                          </a:solidFill>
                          <a:latin typeface="+mn-lt"/>
                          <a:ea typeface="+mn-ea"/>
                          <a:cs typeface="+mn-cs"/>
                        </a:rPr>
                        <a:t>Selpercatinib</a:t>
                      </a:r>
                      <a:r>
                        <a:rPr lang="en-US" sz="1600" kern="1200" baseline="30000" dirty="0">
                          <a:solidFill>
                            <a:schemeClr val="bg1"/>
                          </a:solidFill>
                          <a:latin typeface="+mn-lt"/>
                          <a:ea typeface="+mn-ea"/>
                          <a:cs typeface="+mn-cs"/>
                        </a:rPr>
                        <a:t>4</a:t>
                      </a: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fontAlgn="t" latinLnBrk="0" hangingPunct="1"/>
                      <a:r>
                        <a:rPr lang="en-US" sz="1600" i="1" kern="1200" dirty="0">
                          <a:solidFill>
                            <a:schemeClr val="bg1"/>
                          </a:solidFill>
                          <a:latin typeface="+mn-lt"/>
                          <a:ea typeface="+mn-ea"/>
                          <a:cs typeface="+mn-cs"/>
                        </a:rPr>
                        <a:t>RET</a:t>
                      </a: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fontAlgn="t" latinLnBrk="0" hangingPunct="1"/>
                      <a:r>
                        <a:rPr lang="en-US" sz="1600" kern="1200" dirty="0">
                          <a:solidFill>
                            <a:schemeClr val="bg1"/>
                          </a:solidFill>
                          <a:latin typeface="+mn-lt"/>
                          <a:ea typeface="+mn-ea"/>
                          <a:cs typeface="+mn-cs"/>
                        </a:rPr>
                        <a:t>Phase I/II: LIBRETTO‑001 tumor‑agnostic cohort</a:t>
                      </a: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fontAlgn="t" latinLnBrk="0" hangingPunct="1"/>
                      <a:r>
                        <a:rPr lang="en-US" sz="1600" kern="1200" dirty="0">
                          <a:solidFill>
                            <a:schemeClr val="bg1"/>
                          </a:solidFill>
                          <a:latin typeface="+mn-lt"/>
                          <a:ea typeface="+mn-ea"/>
                          <a:cs typeface="+mn-cs"/>
                        </a:rPr>
                        <a:t>n = 13 (of 52)</a:t>
                      </a: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fontAlgn="t" latinLnBrk="0" hangingPunct="1"/>
                      <a:r>
                        <a:rPr lang="en-US" sz="1600" kern="1200" dirty="0">
                          <a:solidFill>
                            <a:schemeClr val="bg1"/>
                          </a:solidFill>
                          <a:latin typeface="+mn-lt"/>
                          <a:ea typeface="+mn-ea"/>
                          <a:cs typeface="+mn-cs"/>
                        </a:rPr>
                        <a:t>ORR: 30.8% (0 CR, 4 PR)</a:t>
                      </a:r>
                    </a:p>
                    <a:p>
                      <a:pPr marL="0" algn="ctr" defTabSz="914400" rtl="0" eaLnBrk="1" fontAlgn="t" latinLnBrk="0" hangingPunct="1"/>
                      <a:r>
                        <a:rPr lang="en-US" sz="1600" kern="1200" dirty="0">
                          <a:solidFill>
                            <a:schemeClr val="bg1"/>
                          </a:solidFill>
                          <a:latin typeface="+mn-lt"/>
                          <a:ea typeface="+mn-ea"/>
                          <a:cs typeface="+mn-cs"/>
                        </a:rPr>
                        <a:t>Median DoR: 13.3 </a:t>
                      </a:r>
                      <a:r>
                        <a:rPr lang="en-US" sz="1600" kern="1200" dirty="0" err="1">
                          <a:solidFill>
                            <a:schemeClr val="bg1"/>
                          </a:solidFill>
                          <a:latin typeface="+mn-lt"/>
                          <a:ea typeface="+mn-ea"/>
                          <a:cs typeface="+mn-cs"/>
                        </a:rPr>
                        <a:t>mo</a:t>
                      </a:r>
                      <a:endParaRPr lang="en-US" sz="1600" kern="1200" dirty="0">
                        <a:solidFill>
                          <a:schemeClr val="bg1"/>
                        </a:solidFill>
                        <a:latin typeface="+mn-lt"/>
                        <a:ea typeface="+mn-ea"/>
                        <a:cs typeface="+mn-cs"/>
                      </a:endParaRPr>
                    </a:p>
                    <a:p>
                      <a:pPr marL="0" algn="ctr" defTabSz="914400" rtl="0" eaLnBrk="1" fontAlgn="t" latinLnBrk="0" hangingPunct="1"/>
                      <a:r>
                        <a:rPr lang="en-US" sz="1600" kern="1200" dirty="0">
                          <a:solidFill>
                            <a:schemeClr val="bg1"/>
                          </a:solidFill>
                          <a:latin typeface="+mn-lt"/>
                          <a:ea typeface="+mn-ea"/>
                          <a:cs typeface="+mn-cs"/>
                        </a:rPr>
                        <a:t>Median PFS: 9.1 </a:t>
                      </a:r>
                      <a:r>
                        <a:rPr lang="en-US" sz="1600" kern="1200" dirty="0" err="1">
                          <a:solidFill>
                            <a:schemeClr val="bg1"/>
                          </a:solidFill>
                          <a:latin typeface="+mn-lt"/>
                          <a:ea typeface="+mn-ea"/>
                          <a:cs typeface="+mn-cs"/>
                        </a:rPr>
                        <a:t>mo</a:t>
                      </a:r>
                      <a:endParaRPr lang="en-US" sz="1600" kern="1200" dirty="0">
                        <a:solidFill>
                          <a:schemeClr val="bg1"/>
                        </a:solidFill>
                        <a:latin typeface="+mn-lt"/>
                        <a:ea typeface="+mn-ea"/>
                        <a:cs typeface="+mn-cs"/>
                      </a:endParaRPr>
                    </a:p>
                    <a:p>
                      <a:pPr marL="0" algn="ctr" defTabSz="914400" rtl="0" eaLnBrk="1" fontAlgn="t" latinLnBrk="0" hangingPunct="1"/>
                      <a:r>
                        <a:rPr lang="en-US" sz="1600" kern="1200" dirty="0">
                          <a:solidFill>
                            <a:schemeClr val="bg1"/>
                          </a:solidFill>
                          <a:latin typeface="+mn-lt"/>
                          <a:ea typeface="+mn-ea"/>
                          <a:cs typeface="+mn-cs"/>
                        </a:rPr>
                        <a:t>Median OS: 9.1 </a:t>
                      </a:r>
                      <a:r>
                        <a:rPr lang="en-US" sz="1600" kern="1200" dirty="0" err="1">
                          <a:solidFill>
                            <a:schemeClr val="bg1"/>
                          </a:solidFill>
                          <a:latin typeface="+mn-lt"/>
                          <a:ea typeface="+mn-ea"/>
                          <a:cs typeface="+mn-cs"/>
                        </a:rPr>
                        <a:t>mo</a:t>
                      </a:r>
                      <a:endParaRPr lang="en-US" sz="1600" kern="1200" dirty="0">
                        <a:solidFill>
                          <a:schemeClr val="bg1"/>
                        </a:solidFill>
                        <a:latin typeface="+mn-lt"/>
                        <a:ea typeface="+mn-ea"/>
                        <a:cs typeface="+mn-cs"/>
                      </a:endParaRP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fontAlgn="t" latinLnBrk="0" hangingPunct="1"/>
                      <a:r>
                        <a:rPr lang="en-US" sz="1600" kern="1200" dirty="0">
                          <a:solidFill>
                            <a:schemeClr val="bg1"/>
                          </a:solidFill>
                          <a:latin typeface="+mn-lt"/>
                          <a:ea typeface="+mn-ea"/>
                          <a:cs typeface="+mn-cs"/>
                        </a:rPr>
                        <a:t>Edema, GI AEs, fatigue, dry mouth, hypertension, rash, headache</a:t>
                      </a:r>
                    </a:p>
                  </a:txBody>
                  <a:tcPr marL="118872" marR="118872"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120162965"/>
                  </a:ext>
                </a:extLst>
              </a:tr>
            </a:tbl>
          </a:graphicData>
        </a:graphic>
      </p:graphicFrame>
    </p:spTree>
    <p:extLst>
      <p:ext uri="{BB962C8B-B14F-4D97-AF65-F5344CB8AC3E}">
        <p14:creationId xmlns:p14="http://schemas.microsoft.com/office/powerpoint/2010/main" val="20923062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9F77F-7D5B-0E75-85E8-D22F256A90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6263E3-D3A4-63CC-984D-4CB187C2D241}"/>
              </a:ext>
            </a:extLst>
          </p:cNvPr>
          <p:cNvSpPr>
            <a:spLocks noGrp="1"/>
          </p:cNvSpPr>
          <p:nvPr>
            <p:ph type="title"/>
          </p:nvPr>
        </p:nvSpPr>
        <p:spPr>
          <a:xfrm>
            <a:off x="609759" y="238127"/>
            <a:ext cx="10872444" cy="1579522"/>
          </a:xfrm>
          <a:solidFill>
            <a:schemeClr val="tx2"/>
          </a:solidFill>
        </p:spPr>
        <p:txBody>
          <a:bodyPr/>
          <a:lstStyle/>
          <a:p>
            <a:r>
              <a:rPr lang="en-US" sz="3200" dirty="0"/>
              <a:t>Posttest 2: Based on current guideline recommendations, </a:t>
            </a:r>
            <a:r>
              <a:rPr lang="en-US" sz="3200" dirty="0">
                <a:latin typeface="Calibri"/>
                <a:ea typeface="Calibri"/>
                <a:cs typeface="Calibri"/>
              </a:rPr>
              <a:t>which of the following patients with mCRC could be considered adagrasib or sotorasib + an EGFR inhibitor?</a:t>
            </a:r>
            <a:endParaRPr lang="en-US" sz="3200" dirty="0"/>
          </a:p>
        </p:txBody>
      </p:sp>
      <p:sp>
        <p:nvSpPr>
          <p:cNvPr id="4" name="Content Placeholder 3">
            <a:extLst>
              <a:ext uri="{FF2B5EF4-FFF2-40B4-BE49-F238E27FC236}">
                <a16:creationId xmlns:a16="http://schemas.microsoft.com/office/drawing/2014/main" id="{A9FFF750-AAEA-083B-EFFE-98859422DB5E}"/>
              </a:ext>
            </a:extLst>
          </p:cNvPr>
          <p:cNvSpPr>
            <a:spLocks noGrp="1"/>
          </p:cNvSpPr>
          <p:nvPr>
            <p:ph idx="1"/>
          </p:nvPr>
        </p:nvSpPr>
        <p:spPr>
          <a:xfrm>
            <a:off x="604675" y="1951463"/>
            <a:ext cx="10877529" cy="4212270"/>
          </a:xfrm>
        </p:spPr>
        <p:txBody>
          <a:bodyPr/>
          <a:lstStyle/>
          <a:p>
            <a:pPr marL="514350" indent="-514350">
              <a:buFont typeface="+mj-lt"/>
              <a:buAutoNum type="alphaUcPeriod"/>
            </a:pPr>
            <a:r>
              <a:rPr lang="en-US" altLang="en-US" sz="2400" dirty="0"/>
              <a:t>Previously untreated, </a:t>
            </a:r>
            <a:r>
              <a:rPr lang="en-US" altLang="en-US" sz="2400" i="1" dirty="0"/>
              <a:t>RET</a:t>
            </a:r>
            <a:r>
              <a:rPr lang="en-US" altLang="en-US" sz="2400" dirty="0"/>
              <a:t> fusion</a:t>
            </a:r>
          </a:p>
          <a:p>
            <a:pPr marL="514350" indent="-514350">
              <a:buFont typeface="+mj-lt"/>
              <a:buAutoNum type="alphaUcPeriod"/>
            </a:pPr>
            <a:r>
              <a:rPr lang="en-US" altLang="en-US" sz="2400" dirty="0"/>
              <a:t>Previously untreated, </a:t>
            </a:r>
            <a:r>
              <a:rPr lang="en-US" altLang="en-US" sz="2400" i="1" dirty="0"/>
              <a:t>BRAF</a:t>
            </a:r>
            <a:r>
              <a:rPr lang="en-US" altLang="en-US" sz="2400" dirty="0"/>
              <a:t> mutation</a:t>
            </a:r>
          </a:p>
          <a:p>
            <a:pPr marL="514350" indent="-514350">
              <a:buFont typeface="+mj-lt"/>
              <a:buAutoNum type="alphaUcPeriod"/>
            </a:pPr>
            <a:r>
              <a:rPr lang="en-US" altLang="en-US" sz="2400" dirty="0"/>
              <a:t>Previous </a:t>
            </a:r>
            <a:r>
              <a:rPr lang="en-US" sz="2400" dirty="0"/>
              <a:t>FOLFOXIRI + bevacizumab, </a:t>
            </a:r>
            <a:r>
              <a:rPr lang="en-US" sz="2400" i="1" dirty="0"/>
              <a:t>KRAS</a:t>
            </a:r>
            <a:r>
              <a:rPr lang="en-US" sz="2400" dirty="0"/>
              <a:t> G12C mutation</a:t>
            </a:r>
          </a:p>
          <a:p>
            <a:pPr marL="514350" indent="-514350">
              <a:buFont typeface="+mj-lt"/>
              <a:buAutoNum type="alphaUcPeriod"/>
            </a:pPr>
            <a:r>
              <a:rPr lang="en-US" altLang="en-US" sz="2400" dirty="0"/>
              <a:t>Previous FOLFIRI </a:t>
            </a:r>
            <a:r>
              <a:rPr lang="en-US" sz="2400" dirty="0"/>
              <a:t>+ bevacizumab,</a:t>
            </a:r>
            <a:r>
              <a:rPr lang="en-US" altLang="en-US" sz="2400" dirty="0"/>
              <a:t> </a:t>
            </a:r>
            <a:r>
              <a:rPr lang="en-US" altLang="en-US" sz="2400" i="1" dirty="0"/>
              <a:t>EGFR</a:t>
            </a:r>
            <a:r>
              <a:rPr lang="en-US" altLang="en-US" sz="2400" dirty="0"/>
              <a:t> mutation</a:t>
            </a:r>
          </a:p>
          <a:p>
            <a:pPr marL="514350" indent="-514350">
              <a:buFont typeface="+mj-lt"/>
              <a:buAutoNum type="alphaUcPeriod"/>
            </a:pPr>
            <a:r>
              <a:rPr lang="en-US" altLang="en-US" sz="2400" dirty="0"/>
              <a:t>None, these combinations are not recommended for patients with mCRC </a:t>
            </a:r>
          </a:p>
        </p:txBody>
      </p:sp>
    </p:spTree>
    <p:extLst>
      <p:ext uri="{BB962C8B-B14F-4D97-AF65-F5344CB8AC3E}">
        <p14:creationId xmlns:p14="http://schemas.microsoft.com/office/powerpoint/2010/main" val="354435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57E9B-FC65-7C8B-B58F-62FD51556A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C78B28-AB8D-5EAA-8536-2EA76CAA0649}"/>
              </a:ext>
            </a:extLst>
          </p:cNvPr>
          <p:cNvSpPr>
            <a:spLocks noGrp="1"/>
          </p:cNvSpPr>
          <p:nvPr>
            <p:ph type="title"/>
          </p:nvPr>
        </p:nvSpPr>
        <p:spPr>
          <a:xfrm>
            <a:off x="609759" y="238127"/>
            <a:ext cx="10872444" cy="1579522"/>
          </a:xfrm>
          <a:solidFill>
            <a:schemeClr val="tx2"/>
          </a:solidFill>
        </p:spPr>
        <p:txBody>
          <a:bodyPr/>
          <a:lstStyle/>
          <a:p>
            <a:r>
              <a:rPr lang="en-US" sz="3200" dirty="0"/>
              <a:t>Pretest 2: Based on current guideline recommendations, </a:t>
            </a:r>
            <a:r>
              <a:rPr lang="en-US" sz="3200" dirty="0">
                <a:latin typeface="Calibri"/>
                <a:ea typeface="Calibri"/>
                <a:cs typeface="Calibri"/>
              </a:rPr>
              <a:t>which of the following patients with mCRC could be considered for adagrasib or sotorasib + an EGFR inhibitor?</a:t>
            </a:r>
            <a:endParaRPr lang="en-US" sz="3200" dirty="0"/>
          </a:p>
        </p:txBody>
      </p:sp>
      <p:sp>
        <p:nvSpPr>
          <p:cNvPr id="4" name="Content Placeholder 3">
            <a:extLst>
              <a:ext uri="{FF2B5EF4-FFF2-40B4-BE49-F238E27FC236}">
                <a16:creationId xmlns:a16="http://schemas.microsoft.com/office/drawing/2014/main" id="{E8F19AA6-C486-3CE1-5F79-B03E60F534CB}"/>
              </a:ext>
            </a:extLst>
          </p:cNvPr>
          <p:cNvSpPr>
            <a:spLocks noGrp="1"/>
          </p:cNvSpPr>
          <p:nvPr>
            <p:ph idx="1"/>
          </p:nvPr>
        </p:nvSpPr>
        <p:spPr>
          <a:xfrm>
            <a:off x="604675" y="1951463"/>
            <a:ext cx="10877529" cy="4212270"/>
          </a:xfrm>
        </p:spPr>
        <p:txBody>
          <a:bodyPr/>
          <a:lstStyle/>
          <a:p>
            <a:pPr marL="514350" indent="-514350">
              <a:buFont typeface="+mj-lt"/>
              <a:buAutoNum type="alphaUcPeriod"/>
            </a:pPr>
            <a:r>
              <a:rPr lang="en-US" altLang="en-US" sz="2400" dirty="0"/>
              <a:t>Previously untreated, </a:t>
            </a:r>
            <a:r>
              <a:rPr lang="en-US" altLang="en-US" sz="2400" i="1" dirty="0"/>
              <a:t>RET</a:t>
            </a:r>
            <a:r>
              <a:rPr lang="en-US" altLang="en-US" sz="2400" dirty="0"/>
              <a:t> fusion</a:t>
            </a:r>
          </a:p>
          <a:p>
            <a:pPr marL="514350" indent="-514350">
              <a:buFont typeface="+mj-lt"/>
              <a:buAutoNum type="alphaUcPeriod"/>
            </a:pPr>
            <a:r>
              <a:rPr lang="en-US" altLang="en-US" sz="2400" dirty="0"/>
              <a:t>Previously untreated, </a:t>
            </a:r>
            <a:r>
              <a:rPr lang="en-US" altLang="en-US" sz="2400" i="1" dirty="0"/>
              <a:t>BRAF</a:t>
            </a:r>
            <a:r>
              <a:rPr lang="en-US" altLang="en-US" sz="2400" dirty="0"/>
              <a:t> mutation</a:t>
            </a:r>
          </a:p>
          <a:p>
            <a:pPr marL="514350" indent="-514350">
              <a:buFont typeface="+mj-lt"/>
              <a:buAutoNum type="alphaUcPeriod"/>
            </a:pPr>
            <a:r>
              <a:rPr lang="en-US" altLang="en-US" sz="2400" dirty="0"/>
              <a:t>Previous </a:t>
            </a:r>
            <a:r>
              <a:rPr lang="en-US" sz="2400" dirty="0"/>
              <a:t>FOLFOXIRI + bevacizumab, </a:t>
            </a:r>
            <a:r>
              <a:rPr lang="en-US" sz="2400" i="1" dirty="0"/>
              <a:t>KRAS</a:t>
            </a:r>
            <a:r>
              <a:rPr lang="en-US" sz="2400" dirty="0"/>
              <a:t> G12C mutation</a:t>
            </a:r>
          </a:p>
          <a:p>
            <a:pPr marL="514350" indent="-514350">
              <a:buFont typeface="+mj-lt"/>
              <a:buAutoNum type="alphaUcPeriod"/>
            </a:pPr>
            <a:r>
              <a:rPr lang="en-US" altLang="en-US" sz="2400" dirty="0"/>
              <a:t>Previous FOLFIRI </a:t>
            </a:r>
            <a:r>
              <a:rPr lang="en-US" sz="2400" dirty="0"/>
              <a:t>+ bevacizumab,</a:t>
            </a:r>
            <a:r>
              <a:rPr lang="en-US" altLang="en-US" sz="2400" dirty="0"/>
              <a:t> </a:t>
            </a:r>
            <a:r>
              <a:rPr lang="en-US" altLang="en-US" sz="2400" i="1" dirty="0"/>
              <a:t>EGFR</a:t>
            </a:r>
            <a:r>
              <a:rPr lang="en-US" altLang="en-US" sz="2400" dirty="0"/>
              <a:t> mutation</a:t>
            </a:r>
          </a:p>
          <a:p>
            <a:pPr marL="514350" indent="-514350">
              <a:buFont typeface="+mj-lt"/>
              <a:buAutoNum type="alphaUcPeriod"/>
            </a:pPr>
            <a:r>
              <a:rPr lang="en-US" altLang="en-US" sz="2400" dirty="0"/>
              <a:t>None; these combinations are not recommended for patients with mCRC </a:t>
            </a:r>
          </a:p>
        </p:txBody>
      </p:sp>
    </p:spTree>
    <p:extLst>
      <p:ext uri="{BB962C8B-B14F-4D97-AF65-F5344CB8AC3E}">
        <p14:creationId xmlns:p14="http://schemas.microsoft.com/office/powerpoint/2010/main" val="13429233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3B3DF-4537-ADB3-3A12-0DAB2511CA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158A48-27A7-579B-D575-9401AD10CF11}"/>
              </a:ext>
            </a:extLst>
          </p:cNvPr>
          <p:cNvSpPr>
            <a:spLocks noGrp="1"/>
          </p:cNvSpPr>
          <p:nvPr>
            <p:ph type="title"/>
          </p:nvPr>
        </p:nvSpPr>
        <p:spPr>
          <a:xfrm>
            <a:off x="609759" y="238127"/>
            <a:ext cx="10872444" cy="1579522"/>
          </a:xfrm>
          <a:solidFill>
            <a:schemeClr val="tx2"/>
          </a:solidFill>
        </p:spPr>
        <p:txBody>
          <a:bodyPr/>
          <a:lstStyle/>
          <a:p>
            <a:r>
              <a:rPr lang="en-US" sz="3200" dirty="0"/>
              <a:t>Posttest 2: Based on current guideline recommendations, </a:t>
            </a:r>
            <a:r>
              <a:rPr lang="en-US" sz="3200" dirty="0">
                <a:latin typeface="Calibri"/>
                <a:ea typeface="Calibri"/>
                <a:cs typeface="Calibri"/>
              </a:rPr>
              <a:t>which of the following patients with mCRC could be considered adagrasib or </a:t>
            </a:r>
            <a:r>
              <a:rPr lang="en-US" sz="3200" dirty="0" err="1">
                <a:latin typeface="Calibri"/>
                <a:ea typeface="Calibri"/>
                <a:cs typeface="Calibri"/>
              </a:rPr>
              <a:t>sotorasib</a:t>
            </a:r>
            <a:r>
              <a:rPr lang="en-US" sz="3200" dirty="0">
                <a:latin typeface="Calibri"/>
                <a:ea typeface="Calibri"/>
                <a:cs typeface="Calibri"/>
              </a:rPr>
              <a:t> + an EGFR inhibitor?</a:t>
            </a:r>
            <a:endParaRPr lang="en-US" sz="3200" dirty="0"/>
          </a:p>
        </p:txBody>
      </p:sp>
      <p:sp>
        <p:nvSpPr>
          <p:cNvPr id="4" name="Content Placeholder 3">
            <a:extLst>
              <a:ext uri="{FF2B5EF4-FFF2-40B4-BE49-F238E27FC236}">
                <a16:creationId xmlns:a16="http://schemas.microsoft.com/office/drawing/2014/main" id="{B709B598-2BD5-AED7-97FF-B710C7F8D40C}"/>
              </a:ext>
            </a:extLst>
          </p:cNvPr>
          <p:cNvSpPr>
            <a:spLocks noGrp="1"/>
          </p:cNvSpPr>
          <p:nvPr>
            <p:ph idx="1"/>
          </p:nvPr>
        </p:nvSpPr>
        <p:spPr>
          <a:xfrm>
            <a:off x="604675" y="1951463"/>
            <a:ext cx="10877529" cy="4212270"/>
          </a:xfrm>
        </p:spPr>
        <p:txBody>
          <a:bodyPr/>
          <a:lstStyle/>
          <a:p>
            <a:pPr marL="514350" indent="-514350">
              <a:buFont typeface="+mj-lt"/>
              <a:buAutoNum type="alphaUcPeriod"/>
            </a:pPr>
            <a:r>
              <a:rPr lang="en-US" altLang="en-US" sz="2400" dirty="0"/>
              <a:t>Previously untreated, </a:t>
            </a:r>
            <a:r>
              <a:rPr lang="en-US" altLang="en-US" sz="2400" i="1" dirty="0"/>
              <a:t>RET</a:t>
            </a:r>
            <a:r>
              <a:rPr lang="en-US" altLang="en-US" sz="2400" dirty="0"/>
              <a:t> fusion</a:t>
            </a:r>
          </a:p>
          <a:p>
            <a:pPr marL="514350" indent="-514350">
              <a:buFont typeface="+mj-lt"/>
              <a:buAutoNum type="alphaUcPeriod"/>
            </a:pPr>
            <a:r>
              <a:rPr lang="en-US" altLang="en-US" sz="2400" dirty="0"/>
              <a:t>Previously untreated, </a:t>
            </a:r>
            <a:r>
              <a:rPr lang="en-US" altLang="en-US" sz="2400" i="1" dirty="0"/>
              <a:t>BRAF</a:t>
            </a:r>
            <a:r>
              <a:rPr lang="en-US" altLang="en-US" sz="2400" dirty="0"/>
              <a:t> mutation</a:t>
            </a:r>
          </a:p>
          <a:p>
            <a:pPr marL="514350" indent="-514350">
              <a:buFont typeface="+mj-lt"/>
              <a:buAutoNum type="alphaUcPeriod"/>
            </a:pPr>
            <a:r>
              <a:rPr lang="en-US" altLang="en-US" sz="2400" dirty="0"/>
              <a:t>Previous </a:t>
            </a:r>
            <a:r>
              <a:rPr lang="en-US" sz="2400" dirty="0"/>
              <a:t>FOLFOXIRI + bevacizumab, </a:t>
            </a:r>
            <a:r>
              <a:rPr lang="en-US" sz="2400" i="1" dirty="0"/>
              <a:t>KRAS</a:t>
            </a:r>
            <a:r>
              <a:rPr lang="en-US" sz="2400" dirty="0"/>
              <a:t> G12C mutation</a:t>
            </a:r>
          </a:p>
          <a:p>
            <a:pPr marL="514350" indent="-514350">
              <a:buFont typeface="+mj-lt"/>
              <a:buAutoNum type="alphaUcPeriod"/>
            </a:pPr>
            <a:r>
              <a:rPr lang="en-US" altLang="en-US" sz="2400" dirty="0"/>
              <a:t>Previous FOLFIRI </a:t>
            </a:r>
            <a:r>
              <a:rPr lang="en-US" sz="2400" dirty="0"/>
              <a:t>+ bevacizumab,</a:t>
            </a:r>
            <a:r>
              <a:rPr lang="en-US" altLang="en-US" sz="2400" dirty="0"/>
              <a:t> </a:t>
            </a:r>
            <a:r>
              <a:rPr lang="en-US" altLang="en-US" sz="2400" i="1" dirty="0"/>
              <a:t>EGFR</a:t>
            </a:r>
            <a:r>
              <a:rPr lang="en-US" altLang="en-US" sz="2400" dirty="0"/>
              <a:t> mutation</a:t>
            </a:r>
          </a:p>
          <a:p>
            <a:pPr marL="514350" indent="-514350">
              <a:buFont typeface="+mj-lt"/>
              <a:buAutoNum type="alphaUcPeriod"/>
            </a:pPr>
            <a:r>
              <a:rPr lang="en-US" altLang="en-US" sz="2400" dirty="0"/>
              <a:t>None, these combinations are not recommended for patients with mCRC </a:t>
            </a:r>
          </a:p>
        </p:txBody>
      </p:sp>
      <p:sp>
        <p:nvSpPr>
          <p:cNvPr id="2" name="Rounded Rectangle 10">
            <a:extLst>
              <a:ext uri="{FF2B5EF4-FFF2-40B4-BE49-F238E27FC236}">
                <a16:creationId xmlns:a16="http://schemas.microsoft.com/office/drawing/2014/main" id="{6C1DF479-FE9F-511E-1979-101980AC5171}"/>
              </a:ext>
            </a:extLst>
          </p:cNvPr>
          <p:cNvSpPr/>
          <p:nvPr/>
        </p:nvSpPr>
        <p:spPr bwMode="auto">
          <a:xfrm>
            <a:off x="5551772" y="5066675"/>
            <a:ext cx="6221128" cy="1486525"/>
          </a:xfrm>
          <a:prstGeom prst="roundRect">
            <a:avLst>
              <a:gd name="adj" fmla="val 7090"/>
            </a:avLst>
          </a:prstGeom>
          <a:solidFill>
            <a:schemeClr val="tx1"/>
          </a:solidFill>
          <a:ln w="22225">
            <a:solidFill>
              <a:schemeClr val="accent3"/>
            </a:solidFill>
            <a:miter lim="800000"/>
            <a:headEnd/>
            <a:tailEnd/>
          </a:ln>
          <a:effectLst>
            <a:outerShdw blurRad="595461" dist="50800" dir="5400000" sx="77000" sy="77000" algn="ctr" rotWithShape="0">
              <a:srgbClr val="000000"/>
            </a:outerShdw>
          </a:effectLst>
        </p:spPr>
        <p:txBody>
          <a:bodyPr wrap="square" tIns="2743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Adagrasib or </a:t>
            </a:r>
            <a:r>
              <a:rPr kumimoji="0" lang="en-US" b="0" i="0" u="none" strike="noStrike" kern="1200" cap="none" spc="0" normalizeH="0" baseline="0" noProof="0" dirty="0" err="1">
                <a:ln>
                  <a:noFill/>
                </a:ln>
                <a:solidFill>
                  <a:srgbClr val="000000"/>
                </a:solidFill>
                <a:effectLst/>
                <a:uLnTx/>
                <a:uFillTx/>
                <a:ea typeface="Times New Roman" panose="02020603050405020304" pitchFamily="18" charset="0"/>
                <a:cs typeface="Aptos" panose="020B0004020202020204" pitchFamily="34" charset="0"/>
              </a:rPr>
              <a:t>sotorasib</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 an EGFR inhibitor (cetuximab or panitumumab) are currently recommended by national guidelines as second- or later-line therapy for mCRC with a </a:t>
            </a:r>
            <a:r>
              <a:rPr kumimoji="0" lang="en-US" b="0" i="1"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KRAS</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G12C mutation.</a:t>
            </a:r>
            <a:endParaRPr kumimoji="0" lang="en-US" b="0" i="0" u="none" strike="noStrike" kern="1200" cap="none" spc="0" normalizeH="0" baseline="0" noProof="0" dirty="0">
              <a:ln>
                <a:noFill/>
              </a:ln>
              <a:solidFill>
                <a:prstClr val="black"/>
              </a:solidFill>
              <a:effectLst/>
              <a:uLnTx/>
              <a:uFillTx/>
              <a:ea typeface="Aptos" panose="020B0004020202020204" pitchFamily="34" charset="0"/>
              <a:cs typeface="Aptos" panose="020B0004020202020204" pitchFamily="34" charset="0"/>
            </a:endParaRPr>
          </a:p>
        </p:txBody>
      </p:sp>
      <p:sp>
        <p:nvSpPr>
          <p:cNvPr id="5" name="Rounded Rectangle 11">
            <a:extLst>
              <a:ext uri="{FF2B5EF4-FFF2-40B4-BE49-F238E27FC236}">
                <a16:creationId xmlns:a16="http://schemas.microsoft.com/office/drawing/2014/main" id="{1FBADAED-0B4B-8C30-190B-317D7B736AD7}"/>
              </a:ext>
            </a:extLst>
          </p:cNvPr>
          <p:cNvSpPr/>
          <p:nvPr/>
        </p:nvSpPr>
        <p:spPr bwMode="auto">
          <a:xfrm>
            <a:off x="5330390" y="4843453"/>
            <a:ext cx="1838428" cy="477078"/>
          </a:xfrm>
          <a:prstGeom prst="roundRect">
            <a:avLst>
              <a:gd name="adj" fmla="val 12627"/>
            </a:avLst>
          </a:prstGeom>
          <a:solidFill>
            <a:schemeClr val="accent3"/>
          </a:solidFill>
          <a:ln w="0">
            <a:noFill/>
            <a:miter lim="800000"/>
            <a:headEnd/>
            <a:tailEnd/>
          </a:ln>
          <a:effectLst/>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35000"/>
              </a:spcBef>
              <a:spcAft>
                <a:spcPct val="25000"/>
              </a:spcAft>
              <a:buClr>
                <a:schemeClr val="folHlink"/>
              </a:buClr>
              <a:buNone/>
            </a:pPr>
            <a:r>
              <a:rPr lang="en-US" sz="2400" b="1" spc="100" dirty="0">
                <a:solidFill>
                  <a:schemeClr val="tx1"/>
                </a:solidFill>
                <a:latin typeface="Calibri" panose="020F0502020204030204" pitchFamily="34" charset="0"/>
              </a:rPr>
              <a:t>RATIONALE</a:t>
            </a:r>
          </a:p>
        </p:txBody>
      </p:sp>
      <p:sp>
        <p:nvSpPr>
          <p:cNvPr id="6" name="Rectangle: Rounded Corners 5">
            <a:extLst>
              <a:ext uri="{FF2B5EF4-FFF2-40B4-BE49-F238E27FC236}">
                <a16:creationId xmlns:a16="http://schemas.microsoft.com/office/drawing/2014/main" id="{1C948D4B-6183-8E34-B754-A3E7CF5138D1}"/>
              </a:ext>
            </a:extLst>
          </p:cNvPr>
          <p:cNvSpPr/>
          <p:nvPr/>
        </p:nvSpPr>
        <p:spPr bwMode="auto">
          <a:xfrm>
            <a:off x="495300" y="2984240"/>
            <a:ext cx="8258909" cy="522332"/>
          </a:xfrm>
          <a:prstGeom prst="roundRect">
            <a:avLst/>
          </a:prstGeom>
          <a:noFill/>
          <a:ln w="381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0916230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CA68F-CB25-9C92-17E9-6629494DA7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BA2083-F00A-2BC5-1CA2-6E994A101F37}"/>
              </a:ext>
            </a:extLst>
          </p:cNvPr>
          <p:cNvSpPr>
            <a:spLocks noGrp="1"/>
          </p:cNvSpPr>
          <p:nvPr>
            <p:ph type="title"/>
          </p:nvPr>
        </p:nvSpPr>
        <p:spPr>
          <a:xfrm>
            <a:off x="609759" y="238127"/>
            <a:ext cx="10872444" cy="2605522"/>
          </a:xfrm>
          <a:solidFill>
            <a:schemeClr val="tx2"/>
          </a:solidFill>
        </p:spPr>
        <p:txBody>
          <a:bodyPr/>
          <a:lstStyle/>
          <a:p>
            <a:r>
              <a:rPr lang="en-US" sz="3200" dirty="0"/>
              <a:t>Posttest 3: After progression on first-line chemotherapy + bevacizumab, a patient with mCRC starts T-DXd. On his most recent scan, his right lung shows signs of asymptomatic ILD. In your current practice, how would you manage this patient’s grade 1 ILD?</a:t>
            </a:r>
          </a:p>
        </p:txBody>
      </p:sp>
      <p:sp>
        <p:nvSpPr>
          <p:cNvPr id="4" name="Content Placeholder 3">
            <a:extLst>
              <a:ext uri="{FF2B5EF4-FFF2-40B4-BE49-F238E27FC236}">
                <a16:creationId xmlns:a16="http://schemas.microsoft.com/office/drawing/2014/main" id="{F09AEF66-AA29-DF0F-74A4-F4C3292DC9DA}"/>
              </a:ext>
            </a:extLst>
          </p:cNvPr>
          <p:cNvSpPr>
            <a:spLocks noGrp="1"/>
          </p:cNvSpPr>
          <p:nvPr>
            <p:ph idx="1"/>
          </p:nvPr>
        </p:nvSpPr>
        <p:spPr>
          <a:xfrm>
            <a:off x="604675" y="2943923"/>
            <a:ext cx="10877529" cy="3219810"/>
          </a:xfrm>
        </p:spPr>
        <p:txBody>
          <a:bodyPr/>
          <a:lstStyle/>
          <a:p>
            <a:pPr marL="514350" indent="-514350">
              <a:buFont typeface="+mj-lt"/>
              <a:buAutoNum type="alphaUcPeriod"/>
            </a:pPr>
            <a:r>
              <a:rPr lang="en-US" altLang="en-US" sz="2400" dirty="0"/>
              <a:t>Continue T-DXd at same dose with close monitoring for symptomatic ILD</a:t>
            </a:r>
          </a:p>
          <a:p>
            <a:pPr marL="514350" indent="-514350">
              <a:buFont typeface="+mj-lt"/>
              <a:buAutoNum type="alphaUcPeriod"/>
            </a:pPr>
            <a:r>
              <a:rPr lang="en-US" altLang="en-US" sz="2400" dirty="0"/>
              <a:t>Continue T-DXd at reduced dose</a:t>
            </a:r>
          </a:p>
          <a:p>
            <a:pPr marL="514350" indent="-514350">
              <a:buFont typeface="+mj-lt"/>
              <a:buAutoNum type="alphaUcPeriod"/>
            </a:pPr>
            <a:r>
              <a:rPr lang="en-US" altLang="en-US" sz="2400" dirty="0"/>
              <a:t>Hold T-DXd until resolved to grade 0, then restart at starting dose if resolved in ≤28 days</a:t>
            </a:r>
          </a:p>
          <a:p>
            <a:pPr marL="514350" indent="-514350">
              <a:buFont typeface="+mj-lt"/>
              <a:buAutoNum type="alphaUcPeriod"/>
            </a:pPr>
            <a:r>
              <a:rPr lang="en-US" altLang="en-US" sz="2400" dirty="0"/>
              <a:t>Hold T-DXd until resolved to grade 0, then restart at reduced dose if resolved in ≤28 days</a:t>
            </a:r>
          </a:p>
          <a:p>
            <a:pPr marL="514350" indent="-514350">
              <a:buFont typeface="+mj-lt"/>
              <a:buAutoNum type="alphaUcPeriod"/>
            </a:pPr>
            <a:r>
              <a:rPr lang="en-US" altLang="en-US" sz="2400" dirty="0"/>
              <a:t>Permanently discontinue T-DXd and initiate high-dose methylprednisolone</a:t>
            </a:r>
          </a:p>
        </p:txBody>
      </p:sp>
    </p:spTree>
    <p:extLst>
      <p:ext uri="{BB962C8B-B14F-4D97-AF65-F5344CB8AC3E}">
        <p14:creationId xmlns:p14="http://schemas.microsoft.com/office/powerpoint/2010/main" val="40940783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20CBF-D550-7E38-083D-7C92A7F48E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939BBF-D398-B32A-0762-ECA5312CBE61}"/>
              </a:ext>
            </a:extLst>
          </p:cNvPr>
          <p:cNvSpPr>
            <a:spLocks noGrp="1"/>
          </p:cNvSpPr>
          <p:nvPr>
            <p:ph type="title"/>
          </p:nvPr>
        </p:nvSpPr>
        <p:spPr>
          <a:xfrm>
            <a:off x="609759" y="238127"/>
            <a:ext cx="10872444" cy="2605522"/>
          </a:xfrm>
          <a:solidFill>
            <a:schemeClr val="tx2"/>
          </a:solidFill>
        </p:spPr>
        <p:txBody>
          <a:bodyPr/>
          <a:lstStyle/>
          <a:p>
            <a:r>
              <a:rPr lang="en-US" sz="3200" dirty="0"/>
              <a:t>Posttest 3: After progression on first-line chemotherapy + bevacizumab, a patient with mCRC starts T-DXd. On his most recent scan, his right lung shows signs of asymptomatic ILD. In your current practice, how would you manage this patient’s grade 1 ILD?</a:t>
            </a:r>
          </a:p>
        </p:txBody>
      </p:sp>
      <p:sp>
        <p:nvSpPr>
          <p:cNvPr id="4" name="Content Placeholder 3">
            <a:extLst>
              <a:ext uri="{FF2B5EF4-FFF2-40B4-BE49-F238E27FC236}">
                <a16:creationId xmlns:a16="http://schemas.microsoft.com/office/drawing/2014/main" id="{211B17C5-76E6-EB96-0FBD-1FC21661953F}"/>
              </a:ext>
            </a:extLst>
          </p:cNvPr>
          <p:cNvSpPr>
            <a:spLocks noGrp="1"/>
          </p:cNvSpPr>
          <p:nvPr>
            <p:ph idx="1"/>
          </p:nvPr>
        </p:nvSpPr>
        <p:spPr>
          <a:xfrm>
            <a:off x="604675" y="2943923"/>
            <a:ext cx="6502707" cy="3219810"/>
          </a:xfrm>
        </p:spPr>
        <p:txBody>
          <a:bodyPr/>
          <a:lstStyle/>
          <a:p>
            <a:pPr marL="514350" indent="-514350">
              <a:spcAft>
                <a:spcPts val="300"/>
              </a:spcAft>
              <a:buFont typeface="+mj-lt"/>
              <a:buAutoNum type="alphaUcPeriod"/>
            </a:pPr>
            <a:r>
              <a:rPr lang="en-US" altLang="en-US" sz="2400" dirty="0"/>
              <a:t>Continue T-DXd at same dose with close monitoring for symptomatic ILD</a:t>
            </a:r>
          </a:p>
          <a:p>
            <a:pPr marL="514350" indent="-514350">
              <a:spcAft>
                <a:spcPts val="300"/>
              </a:spcAft>
              <a:buFont typeface="+mj-lt"/>
              <a:buAutoNum type="alphaUcPeriod"/>
            </a:pPr>
            <a:r>
              <a:rPr lang="en-US" altLang="en-US" sz="2400" dirty="0"/>
              <a:t>Continue T-DXd at reduced dose</a:t>
            </a:r>
          </a:p>
          <a:p>
            <a:pPr marL="514350" indent="-514350">
              <a:spcAft>
                <a:spcPts val="300"/>
              </a:spcAft>
              <a:buFont typeface="+mj-lt"/>
              <a:buAutoNum type="alphaUcPeriod"/>
            </a:pPr>
            <a:r>
              <a:rPr lang="en-US" altLang="en-US" sz="2400" dirty="0"/>
              <a:t>Hold T-DXd until resolved to grade 0, then restart at starting dose if resolved in ≤28 days</a:t>
            </a:r>
          </a:p>
          <a:p>
            <a:pPr marL="514350" indent="-514350">
              <a:spcAft>
                <a:spcPts val="300"/>
              </a:spcAft>
              <a:buFont typeface="+mj-lt"/>
              <a:buAutoNum type="alphaUcPeriod"/>
            </a:pPr>
            <a:r>
              <a:rPr lang="en-US" altLang="en-US" sz="2400" dirty="0"/>
              <a:t>Hold T-DXd until resolved to grade 0, then restart at reduced dose if resolved in ≤28 days</a:t>
            </a:r>
          </a:p>
          <a:p>
            <a:pPr marL="514350" indent="-514350">
              <a:spcAft>
                <a:spcPts val="300"/>
              </a:spcAft>
              <a:buFont typeface="+mj-lt"/>
              <a:buAutoNum type="alphaUcPeriod"/>
            </a:pPr>
            <a:r>
              <a:rPr lang="en-US" altLang="en-US" sz="2400" dirty="0"/>
              <a:t>Permanently discontinue T-DXd and initiate high-dose methylprednisolone</a:t>
            </a:r>
          </a:p>
        </p:txBody>
      </p:sp>
      <p:sp>
        <p:nvSpPr>
          <p:cNvPr id="2" name="Rounded Rectangle 10">
            <a:extLst>
              <a:ext uri="{FF2B5EF4-FFF2-40B4-BE49-F238E27FC236}">
                <a16:creationId xmlns:a16="http://schemas.microsoft.com/office/drawing/2014/main" id="{4CDA7E13-1097-8ED7-53D4-4AB0DEA2A911}"/>
              </a:ext>
            </a:extLst>
          </p:cNvPr>
          <p:cNvSpPr/>
          <p:nvPr/>
        </p:nvSpPr>
        <p:spPr bwMode="auto">
          <a:xfrm>
            <a:off x="7523017" y="3915817"/>
            <a:ext cx="4249883" cy="2637383"/>
          </a:xfrm>
          <a:prstGeom prst="roundRect">
            <a:avLst>
              <a:gd name="adj" fmla="val 7090"/>
            </a:avLst>
          </a:prstGeom>
          <a:solidFill>
            <a:schemeClr val="tx1"/>
          </a:solidFill>
          <a:ln w="22225">
            <a:solidFill>
              <a:schemeClr val="accent3"/>
            </a:solidFill>
            <a:miter lim="800000"/>
            <a:headEnd/>
            <a:tailEnd/>
          </a:ln>
          <a:effectLst>
            <a:outerShdw blurRad="595461" dist="50800" dir="5400000" sx="77000" sy="77000" algn="ctr" rotWithShape="0">
              <a:srgbClr val="000000"/>
            </a:outerShdw>
          </a:effectLst>
        </p:spPr>
        <p:txBody>
          <a:bodyPr wrap="square" tIns="2743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Recommended management for patients with grade 1 ILD (asymptomatic) is to hold T-</a:t>
            </a:r>
            <a:r>
              <a:rPr kumimoji="0" lang="en-US" b="0" i="0" u="none" strike="noStrike" kern="1200" cap="none" spc="0" normalizeH="0" baseline="0" noProof="0" dirty="0" err="1">
                <a:ln>
                  <a:noFill/>
                </a:ln>
                <a:solidFill>
                  <a:srgbClr val="000000"/>
                </a:solidFill>
                <a:effectLst/>
                <a:uLnTx/>
                <a:uFillTx/>
                <a:ea typeface="Times New Roman" panose="02020603050405020304" pitchFamily="18" charset="0"/>
                <a:cs typeface="Aptos" panose="020B0004020202020204" pitchFamily="34" charset="0"/>
              </a:rPr>
              <a:t>DXd</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until resolution to grade 0; if ILD resolves in &lt;28 days: resume with same dose of T-</a:t>
            </a:r>
            <a:r>
              <a:rPr kumimoji="0" lang="en-US" b="0" i="0" u="none" strike="noStrike" kern="1200" cap="none" spc="0" normalizeH="0" baseline="0" noProof="0" dirty="0" err="1">
                <a:ln>
                  <a:noFill/>
                </a:ln>
                <a:solidFill>
                  <a:srgbClr val="000000"/>
                </a:solidFill>
                <a:effectLst/>
                <a:uLnTx/>
                <a:uFillTx/>
                <a:ea typeface="Times New Roman" panose="02020603050405020304" pitchFamily="18" charset="0"/>
                <a:cs typeface="Aptos" panose="020B0004020202020204" pitchFamily="34" charset="0"/>
              </a:rPr>
              <a:t>DXd</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if ILD resolves in &gt;28 days: reduce dose of T-</a:t>
            </a:r>
            <a:r>
              <a:rPr kumimoji="0" lang="en-US" b="0" i="0" u="none" strike="noStrike" kern="1200" cap="none" spc="0" normalizeH="0" baseline="0" noProof="0" dirty="0" err="1">
                <a:ln>
                  <a:noFill/>
                </a:ln>
                <a:solidFill>
                  <a:srgbClr val="000000"/>
                </a:solidFill>
                <a:effectLst/>
                <a:uLnTx/>
                <a:uFillTx/>
                <a:ea typeface="Times New Roman" panose="02020603050405020304" pitchFamily="18" charset="0"/>
                <a:cs typeface="Aptos" panose="020B0004020202020204" pitchFamily="34" charset="0"/>
              </a:rPr>
              <a:t>DXd</a:t>
            </a:r>
            <a:r>
              <a:rPr kumimoji="0" lang="en-US"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 Corticosteroid treatment (eg, prednisone ≥0.5 mg/kg/day) also can be considered.</a:t>
            </a:r>
            <a:endParaRPr kumimoji="0" lang="en-US" b="0" i="0" u="none" strike="noStrike" kern="1200" cap="none" spc="0" normalizeH="0" baseline="0" noProof="0" dirty="0">
              <a:ln>
                <a:noFill/>
              </a:ln>
              <a:solidFill>
                <a:prstClr val="black"/>
              </a:solidFill>
              <a:effectLst/>
              <a:uLnTx/>
              <a:uFillTx/>
              <a:ea typeface="Aptos" panose="020B0004020202020204" pitchFamily="34" charset="0"/>
              <a:cs typeface="Aptos" panose="020B0004020202020204" pitchFamily="34" charset="0"/>
            </a:endParaRPr>
          </a:p>
        </p:txBody>
      </p:sp>
      <p:sp>
        <p:nvSpPr>
          <p:cNvPr id="5" name="Rounded Rectangle 11">
            <a:extLst>
              <a:ext uri="{FF2B5EF4-FFF2-40B4-BE49-F238E27FC236}">
                <a16:creationId xmlns:a16="http://schemas.microsoft.com/office/drawing/2014/main" id="{5C73DB20-F74F-7B06-CEAE-730DAE8875DA}"/>
              </a:ext>
            </a:extLst>
          </p:cNvPr>
          <p:cNvSpPr/>
          <p:nvPr/>
        </p:nvSpPr>
        <p:spPr bwMode="auto">
          <a:xfrm>
            <a:off x="7177141" y="3710887"/>
            <a:ext cx="1838428" cy="477078"/>
          </a:xfrm>
          <a:prstGeom prst="roundRect">
            <a:avLst>
              <a:gd name="adj" fmla="val 12627"/>
            </a:avLst>
          </a:prstGeom>
          <a:solidFill>
            <a:schemeClr val="accent3"/>
          </a:solidFill>
          <a:ln w="0">
            <a:noFill/>
            <a:miter lim="800000"/>
            <a:headEnd/>
            <a:tailEnd/>
          </a:ln>
          <a:effectLst/>
        </p:spPr>
        <p:txBody>
          <a:bodyPr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35000"/>
              </a:spcBef>
              <a:spcAft>
                <a:spcPct val="25000"/>
              </a:spcAft>
              <a:buClr>
                <a:schemeClr val="folHlink"/>
              </a:buClr>
              <a:buNone/>
            </a:pPr>
            <a:r>
              <a:rPr lang="en-US" sz="2400" b="1" spc="100" dirty="0">
                <a:solidFill>
                  <a:schemeClr val="tx1"/>
                </a:solidFill>
                <a:latin typeface="Calibri" panose="020F0502020204030204" pitchFamily="34" charset="0"/>
              </a:rPr>
              <a:t>RATIONALE</a:t>
            </a:r>
          </a:p>
        </p:txBody>
      </p:sp>
      <p:sp>
        <p:nvSpPr>
          <p:cNvPr id="6" name="Rectangle: Rounded Corners 5">
            <a:extLst>
              <a:ext uri="{FF2B5EF4-FFF2-40B4-BE49-F238E27FC236}">
                <a16:creationId xmlns:a16="http://schemas.microsoft.com/office/drawing/2014/main" id="{438523FC-691F-9B7B-BF61-1F9DEABDC93A}"/>
              </a:ext>
            </a:extLst>
          </p:cNvPr>
          <p:cNvSpPr/>
          <p:nvPr/>
        </p:nvSpPr>
        <p:spPr bwMode="auto">
          <a:xfrm>
            <a:off x="495300" y="4232824"/>
            <a:ext cx="6518564" cy="812905"/>
          </a:xfrm>
          <a:prstGeom prst="roundRect">
            <a:avLst/>
          </a:prstGeom>
          <a:noFill/>
          <a:ln w="381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7150123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50035FE-1F35-8425-BC62-4989EA64E1D6}"/>
              </a:ext>
            </a:extLst>
          </p:cNvPr>
          <p:cNvSpPr>
            <a:spLocks noGrp="1" noChangeArrowheads="1"/>
          </p:cNvSpPr>
          <p:nvPr>
            <p:ph type="title"/>
          </p:nvPr>
        </p:nvSpPr>
        <p:spPr>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altLang="en-US" sz="3200" dirty="0">
                <a:solidFill>
                  <a:schemeClr val="tx1"/>
                </a:solidFill>
              </a:rPr>
              <a:t>Poll 6: Do you plan to make any changes in your clinical practice based on what you learned in today’s program?</a:t>
            </a:r>
          </a:p>
        </p:txBody>
      </p:sp>
      <p:sp>
        <p:nvSpPr>
          <p:cNvPr id="3" name="Content Placeholder 2">
            <a:extLst>
              <a:ext uri="{FF2B5EF4-FFF2-40B4-BE49-F238E27FC236}">
                <a16:creationId xmlns:a16="http://schemas.microsoft.com/office/drawing/2014/main" id="{02D693A3-EAF5-3CCB-3EBE-D5917A62DB25}"/>
              </a:ext>
            </a:extLst>
          </p:cNvPr>
          <p:cNvSpPr>
            <a:spLocks noGrp="1"/>
          </p:cNvSpPr>
          <p:nvPr>
            <p:ph idx="1"/>
          </p:nvPr>
        </p:nvSpPr>
        <p:spPr/>
        <p:txBody>
          <a:bodyPr/>
          <a:lstStyle/>
          <a:p>
            <a:pPr marL="514350" indent="-514350">
              <a:buFont typeface="+mj-lt"/>
              <a:buAutoNum type="arabicPeriod"/>
            </a:pPr>
            <a:r>
              <a:rPr lang="en-US"/>
              <a:t>Yes</a:t>
            </a:r>
          </a:p>
          <a:p>
            <a:pPr marL="514350" indent="-514350">
              <a:buFont typeface="+mj-lt"/>
              <a:buAutoNum type="arabicPeriod"/>
            </a:pPr>
            <a:r>
              <a:rPr lang="en-US"/>
              <a:t>No</a:t>
            </a:r>
          </a:p>
          <a:p>
            <a:pPr marL="514350" indent="-514350">
              <a:buFont typeface="+mj-lt"/>
              <a:buAutoNum type="arabicPeriod"/>
            </a:pPr>
            <a:r>
              <a:rPr lang="en-US"/>
              <a:t>Uncertain</a:t>
            </a:r>
          </a:p>
        </p:txBody>
      </p:sp>
    </p:spTree>
    <p:extLst>
      <p:ext uri="{BB962C8B-B14F-4D97-AF65-F5344CB8AC3E}">
        <p14:creationId xmlns:p14="http://schemas.microsoft.com/office/powerpoint/2010/main" val="822645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50035FE-1F35-8425-BC62-4989EA64E1D6}"/>
              </a:ext>
            </a:extLst>
          </p:cNvPr>
          <p:cNvSpPr>
            <a:spLocks noGrp="1" noChangeArrowheads="1"/>
          </p:cNvSpPr>
          <p:nvPr>
            <p:ph type="title"/>
          </p:nvPr>
        </p:nvSpPr>
        <p:spPr>
          <a:xfrm>
            <a:off x="659778" y="265545"/>
            <a:ext cx="10872444" cy="1258455"/>
          </a:xfrm>
          <a:solidFill>
            <a:schemeClr val="bg2"/>
          </a:solidFill>
        </p:spPr>
        <p:txBody>
          <a:bodyPr>
            <a:noAutofit/>
          </a:bodyPr>
          <a:lstStyle/>
          <a:p>
            <a:r>
              <a:rPr lang="en-US" altLang="en-US" sz="3200" dirty="0">
                <a:solidFill>
                  <a:schemeClr val="tx1"/>
                </a:solidFill>
              </a:rPr>
              <a:t>Poll 7: Please take a moment to enter 1 key change that you plan to make in your clinical practice based on this education.</a:t>
            </a:r>
          </a:p>
        </p:txBody>
      </p:sp>
      <p:pic>
        <p:nvPicPr>
          <p:cNvPr id="2" name="Picture 1" descr="A qr code on a white background&#10;&#10;Description automatically generated">
            <a:extLst>
              <a:ext uri="{FF2B5EF4-FFF2-40B4-BE49-F238E27FC236}">
                <a16:creationId xmlns:a16="http://schemas.microsoft.com/office/drawing/2014/main" id="{6D612326-3363-2114-8D8B-4386A6348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628" y="1819113"/>
            <a:ext cx="4470204" cy="4470204"/>
          </a:xfrm>
          <a:prstGeom prst="rect">
            <a:avLst/>
          </a:prstGeom>
        </p:spPr>
      </p:pic>
      <p:sp>
        <p:nvSpPr>
          <p:cNvPr id="3" name="Title 1">
            <a:extLst>
              <a:ext uri="{FF2B5EF4-FFF2-40B4-BE49-F238E27FC236}">
                <a16:creationId xmlns:a16="http://schemas.microsoft.com/office/drawing/2014/main" id="{E2492D1C-9B9A-8760-67C1-63C963D88159}"/>
              </a:ext>
            </a:extLst>
          </p:cNvPr>
          <p:cNvSpPr txBox="1">
            <a:spLocks/>
          </p:cNvSpPr>
          <p:nvPr/>
        </p:nvSpPr>
        <p:spPr bwMode="auto">
          <a:xfrm>
            <a:off x="2064508" y="3286537"/>
            <a:ext cx="3699663" cy="153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r>
              <a:rPr lang="en-US" altLang="en-US" sz="3000" kern="0" dirty="0">
                <a:solidFill>
                  <a:srgbClr val="E1471D"/>
                </a:solidFill>
              </a:rPr>
              <a:t>Scan this QR code </a:t>
            </a:r>
            <a:r>
              <a:rPr lang="en-US" altLang="en-US" sz="3000" kern="0" dirty="0"/>
              <a:t>to text your response</a:t>
            </a:r>
            <a:br>
              <a:rPr lang="en-US" altLang="en-US" sz="2600" kern="0" dirty="0"/>
            </a:br>
            <a:br>
              <a:rPr lang="en-US" altLang="en-US" sz="2600" kern="0" dirty="0"/>
            </a:br>
            <a:br>
              <a:rPr lang="en-US" altLang="en-US" sz="2600" kern="0" dirty="0"/>
            </a:br>
            <a:br>
              <a:rPr lang="en-US" altLang="en-US" sz="2600" kern="0" dirty="0"/>
            </a:br>
            <a:endParaRPr lang="en-US" altLang="en-US" sz="2000" kern="0" dirty="0"/>
          </a:p>
        </p:txBody>
      </p:sp>
    </p:spTree>
    <p:extLst>
      <p:ext uri="{BB962C8B-B14F-4D97-AF65-F5344CB8AC3E}">
        <p14:creationId xmlns:p14="http://schemas.microsoft.com/office/powerpoint/2010/main" val="338040327"/>
      </p:ext>
    </p:extLst>
  </p:cSld>
  <p:clrMapOvr>
    <a:masterClrMapping/>
  </p:clrMapOvr>
  <p:extLst>
    <p:ext uri="{6950BFC3-D8DA-4A85-94F7-54DA5524770B}">
      <p188:commentRel xmlns:p188="http://schemas.microsoft.com/office/powerpoint/2018/8/main" r:id="rId3"/>
    </p:ext>
  </p:extLs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5F600-6C65-4D62-B7C4-F14EA127044D}"/>
              </a:ext>
            </a:extLst>
          </p:cNvPr>
          <p:cNvSpPr>
            <a:spLocks noGrp="1"/>
          </p:cNvSpPr>
          <p:nvPr>
            <p:ph type="title"/>
          </p:nvPr>
        </p:nvSpPr>
        <p:spPr/>
        <p:txBody>
          <a:bodyPr/>
          <a:lstStyle/>
          <a:p>
            <a:r>
              <a:rPr lang="en-US"/>
              <a:t>Discussion</a:t>
            </a:r>
          </a:p>
        </p:txBody>
      </p:sp>
      <p:sp>
        <p:nvSpPr>
          <p:cNvPr id="3" name="Content Placeholder 2">
            <a:extLst>
              <a:ext uri="{FF2B5EF4-FFF2-40B4-BE49-F238E27FC236}">
                <a16:creationId xmlns:a16="http://schemas.microsoft.com/office/drawing/2014/main" id="{5FCF4D30-1A34-4295-B5A4-BEDF0592F70F}"/>
              </a:ext>
            </a:extLst>
          </p:cNvPr>
          <p:cNvSpPr>
            <a:spLocks noGrp="1"/>
          </p:cNvSpPr>
          <p:nvPr>
            <p:ph idx="1"/>
          </p:nvPr>
        </p:nvSpPr>
        <p:spPr/>
        <p:txBody>
          <a:bodyPr/>
          <a:lstStyle/>
          <a:p>
            <a:r>
              <a:rPr lang="en-US" sz="2600" dirty="0"/>
              <a:t>There have been significant advancements in therapeutic options for mCRC, both biomarker-directed and biomarker-agnostic; however, median OS is only ~3 yr, so better therapies are needed</a:t>
            </a:r>
          </a:p>
          <a:p>
            <a:pPr lvl="1"/>
            <a:r>
              <a:rPr lang="en-US" sz="2400" dirty="0"/>
              <a:t>What strategies can community oncologists and HCPs apply to increase clinical trial enrollment?</a:t>
            </a:r>
          </a:p>
          <a:p>
            <a:pPr lvl="1"/>
            <a:r>
              <a:rPr lang="en-US" sz="2400" dirty="0"/>
              <a:t>What barriers to enrollment do you typically see in your practice, and what have you done to address them?</a:t>
            </a:r>
          </a:p>
          <a:p>
            <a:pPr lvl="1"/>
            <a:r>
              <a:rPr lang="en-US" sz="2400" dirty="0"/>
              <a:t>What factors do you consider to guide therapy selection in later-line treatment of mCRC?</a:t>
            </a:r>
          </a:p>
          <a:p>
            <a:pPr lvl="1"/>
            <a:r>
              <a:rPr lang="en-US" sz="2400" dirty="0"/>
              <a:t>What counseling approaches and resources have you found to be most effective in educating patients and caregivers about factors that may decrease adherence to treatment, such as AEs, financial toxicity, etc?</a:t>
            </a:r>
          </a:p>
          <a:p>
            <a:endParaRPr lang="en-US" sz="2400" dirty="0"/>
          </a:p>
          <a:p>
            <a:endParaRPr lang="en-US" sz="2600" dirty="0"/>
          </a:p>
        </p:txBody>
      </p:sp>
    </p:spTree>
    <p:extLst>
      <p:ext uri="{BB962C8B-B14F-4D97-AF65-F5344CB8AC3E}">
        <p14:creationId xmlns:p14="http://schemas.microsoft.com/office/powerpoint/2010/main" val="41547923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7C0CE2-07D3-E722-3B31-42D8EA8A8477}"/>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5118394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818"/>
        <p:cNvGrpSpPr/>
        <p:nvPr/>
      </p:nvGrpSpPr>
      <p:grpSpPr>
        <a:xfrm>
          <a:off x="0" y="0"/>
          <a:ext cx="0" cy="0"/>
          <a:chOff x="0" y="0"/>
          <a:chExt cx="0" cy="0"/>
        </a:xfrm>
      </p:grpSpPr>
      <p:sp>
        <p:nvSpPr>
          <p:cNvPr id="3819" name="Google Shape;3819;p77"/>
          <p:cNvSpPr txBox="1">
            <a:spLocks noGrp="1"/>
          </p:cNvSpPr>
          <p:nvPr>
            <p:ph type="title"/>
          </p:nvPr>
        </p:nvSpPr>
        <p:spPr>
          <a:xfrm>
            <a:off x="554285" y="1598482"/>
            <a:ext cx="5337229" cy="15321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1471D"/>
              </a:buClr>
              <a:buSzPts val="3000"/>
              <a:buFont typeface="Calibri"/>
              <a:buNone/>
            </a:pPr>
            <a:r>
              <a:rPr lang="en-US" sz="3000" dirty="0">
                <a:solidFill>
                  <a:srgbClr val="E1471D"/>
                </a:solidFill>
              </a:rPr>
              <a:t>Scan this QR code </a:t>
            </a:r>
            <a:r>
              <a:rPr lang="en-US" sz="3000" dirty="0"/>
              <a:t>to access the online evaluation and claim your credit.</a:t>
            </a:r>
            <a:br>
              <a:rPr lang="en-US" sz="2600" dirty="0"/>
            </a:br>
            <a:br>
              <a:rPr lang="en-US" sz="2600" dirty="0"/>
            </a:br>
            <a:br>
              <a:rPr lang="en-US" sz="2600" dirty="0"/>
            </a:br>
            <a:br>
              <a:rPr lang="en-US" sz="2600" dirty="0"/>
            </a:br>
            <a:br>
              <a:rPr lang="en-US" sz="2600" dirty="0"/>
            </a:br>
            <a:br>
              <a:rPr lang="en-US" sz="2600" dirty="0"/>
            </a:br>
            <a:br>
              <a:rPr lang="en-US" sz="2600" dirty="0"/>
            </a:br>
            <a:endParaRPr sz="2000" dirty="0"/>
          </a:p>
        </p:txBody>
      </p:sp>
      <p:sp>
        <p:nvSpPr>
          <p:cNvPr id="3820" name="Google Shape;3820;p77"/>
          <p:cNvSpPr txBox="1"/>
          <p:nvPr/>
        </p:nvSpPr>
        <p:spPr>
          <a:xfrm>
            <a:off x="554285" y="262536"/>
            <a:ext cx="11244016" cy="14404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55560"/>
              </a:buClr>
              <a:buSzPts val="4000"/>
              <a:buFont typeface="Calibri"/>
              <a:buNone/>
            </a:pPr>
            <a:r>
              <a:rPr lang="en-US" sz="4000" b="1" i="0" u="none" strike="noStrike" cap="none" dirty="0">
                <a:solidFill>
                  <a:srgbClr val="455560"/>
                </a:solidFill>
                <a:latin typeface="Calibri"/>
                <a:ea typeface="Calibri"/>
                <a:cs typeface="Calibri"/>
                <a:sym typeface="Calibri"/>
              </a:rPr>
              <a:t>Thank You For Attending Our Program!</a:t>
            </a:r>
            <a:endParaRPr sz="1800" dirty="0">
              <a:solidFill>
                <a:schemeClr val="lt1"/>
              </a:solidFill>
              <a:latin typeface="Calibri"/>
              <a:ea typeface="Calibri"/>
              <a:cs typeface="Calibri"/>
              <a:sym typeface="Calibri"/>
            </a:endParaRPr>
          </a:p>
        </p:txBody>
      </p:sp>
      <p:sp>
        <p:nvSpPr>
          <p:cNvPr id="3821" name="Google Shape;3821;p77"/>
          <p:cNvSpPr txBox="1"/>
          <p:nvPr/>
        </p:nvSpPr>
        <p:spPr>
          <a:xfrm>
            <a:off x="5891514" y="1598482"/>
            <a:ext cx="612427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55560"/>
              </a:buClr>
              <a:buSzPts val="3000"/>
              <a:buFont typeface="Calibri"/>
              <a:buNone/>
            </a:pPr>
            <a:r>
              <a:rPr lang="en-US" sz="3000" b="1" i="0" u="none" strike="noStrike" cap="none" dirty="0">
                <a:solidFill>
                  <a:srgbClr val="455560"/>
                </a:solidFill>
                <a:latin typeface="Calibri"/>
                <a:ea typeface="Calibri"/>
                <a:cs typeface="Calibri"/>
                <a:sym typeface="Calibri"/>
              </a:rPr>
              <a:t>Additional Program Resources</a:t>
            </a:r>
            <a:endParaRPr sz="1800" dirty="0">
              <a:solidFill>
                <a:schemeClr val="lt1"/>
              </a:solidFill>
              <a:latin typeface="Calibri"/>
              <a:ea typeface="Calibri"/>
              <a:cs typeface="Calibri"/>
              <a:sym typeface="Calibri"/>
            </a:endParaRPr>
          </a:p>
          <a:p>
            <a:pPr algn="ctr"/>
            <a:r>
              <a:rPr lang="en-US" sz="2400" b="1" u="sng" dirty="0">
                <a:solidFill>
                  <a:schemeClr val="accent3"/>
                </a:solidFill>
                <a:cs typeface="Calibri"/>
              </a:rPr>
              <a:t>clinicaloptions.com/</a:t>
            </a:r>
            <a:r>
              <a:rPr lang="en-US" sz="2400" b="1" dirty="0">
                <a:latin typeface="-apple-system"/>
                <a:hlinkClick r:id="rId3"/>
              </a:rPr>
              <a:t>LocalCRC2025Program</a:t>
            </a:r>
            <a:endParaRPr lang="en-US" altLang="en-US" sz="2400" b="1" dirty="0">
              <a:solidFill>
                <a:schemeClr val="accent3"/>
              </a:solidFill>
              <a:cs typeface="Calibri"/>
              <a:hlinkClick r:id="rId4">
                <a:extLst>
                  <a:ext uri="{A12FA001-AC4F-418D-AE19-62706E023703}">
                    <ahyp:hlinkClr xmlns:ahyp="http://schemas.microsoft.com/office/drawing/2018/hyperlinkcolor" val="tx"/>
                  </a:ext>
                </a:extLst>
              </a:hlinkClick>
            </a:endParaRPr>
          </a:p>
        </p:txBody>
      </p:sp>
      <p:sp>
        <p:nvSpPr>
          <p:cNvPr id="3822" name="Google Shape;3822;p77"/>
          <p:cNvSpPr txBox="1"/>
          <p:nvPr/>
        </p:nvSpPr>
        <p:spPr>
          <a:xfrm>
            <a:off x="368453" y="5653450"/>
            <a:ext cx="1049999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55560"/>
              </a:buClr>
              <a:buSzPts val="2000"/>
              <a:buFont typeface="Calibri"/>
              <a:buNone/>
            </a:pPr>
            <a:r>
              <a:rPr lang="en-US" sz="2000" b="0" i="0" u="none" strike="noStrike" cap="none">
                <a:solidFill>
                  <a:srgbClr val="455560"/>
                </a:solidFill>
                <a:latin typeface="Calibri"/>
                <a:ea typeface="Calibri"/>
                <a:cs typeface="Calibri"/>
                <a:sym typeface="Calibri"/>
              </a:rPr>
              <a:t>To access the link, you must be logged in to (or create) your CCO account at </a:t>
            </a:r>
            <a:r>
              <a:rPr lang="en-US" sz="2000" b="1" i="0" u="sng" strike="noStrike" cap="none">
                <a:solidFill>
                  <a:srgbClr val="E1471D"/>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clinicaloptions.com</a:t>
            </a:r>
            <a:r>
              <a:rPr lang="en-US" sz="2000" b="0" i="0" u="none" strike="noStrike" cap="none">
                <a:solidFill>
                  <a:srgbClr val="455560"/>
                </a:solidFill>
                <a:latin typeface="Calibri"/>
                <a:ea typeface="Calibri"/>
                <a:cs typeface="Calibri"/>
                <a:sym typeface="Calibri"/>
              </a:rPr>
              <a:t>.</a:t>
            </a:r>
            <a:br>
              <a:rPr lang="en-US" sz="2000" b="0" i="0" u="none" strike="noStrike" cap="none">
                <a:solidFill>
                  <a:srgbClr val="455560"/>
                </a:solidFill>
                <a:latin typeface="Calibri"/>
                <a:ea typeface="Calibri"/>
                <a:cs typeface="Calibri"/>
                <a:sym typeface="Calibri"/>
              </a:rPr>
            </a:br>
            <a:br>
              <a:rPr lang="en-US" sz="2000" b="0" i="0" u="none" strike="noStrike" cap="none">
                <a:solidFill>
                  <a:srgbClr val="455560"/>
                </a:solidFill>
                <a:latin typeface="Calibri"/>
                <a:ea typeface="Calibri"/>
                <a:cs typeface="Calibri"/>
                <a:sym typeface="Calibri"/>
              </a:rPr>
            </a:br>
            <a:r>
              <a:rPr lang="en-US" sz="2000" b="0" i="0" u="none" strike="noStrike" cap="none">
                <a:solidFill>
                  <a:srgbClr val="455560"/>
                </a:solidFill>
                <a:latin typeface="Calibri"/>
                <a:ea typeface="Calibri"/>
                <a:cs typeface="Calibri"/>
                <a:sym typeface="Calibri"/>
              </a:rPr>
              <a:t>If any issues, please email </a:t>
            </a:r>
            <a:r>
              <a:rPr lang="en-US" sz="2000" b="1" i="0" u="sng" strike="noStrike" cap="none">
                <a:solidFill>
                  <a:srgbClr val="E1471D"/>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becky.griffin@cmmglobal.com</a:t>
            </a:r>
            <a:r>
              <a:rPr lang="en-US" sz="2000" b="1" i="0" u="none" strike="noStrike" cap="none">
                <a:solidFill>
                  <a:srgbClr val="E1471D"/>
                </a:solidFill>
                <a:latin typeface="Calibri"/>
                <a:ea typeface="Calibri"/>
                <a:cs typeface="Calibri"/>
                <a:sym typeface="Calibri"/>
              </a:rPr>
              <a:t> </a:t>
            </a:r>
            <a:r>
              <a:rPr lang="en-US" sz="2000" b="0" i="0" u="none" strike="noStrike" cap="none">
                <a:solidFill>
                  <a:srgbClr val="455560"/>
                </a:solidFill>
                <a:latin typeface="Calibri"/>
                <a:ea typeface="Calibri"/>
                <a:cs typeface="Calibri"/>
                <a:sym typeface="Calibri"/>
              </a:rPr>
              <a:t>for assistance.</a:t>
            </a:r>
            <a:endParaRPr sz="1800" b="0" i="0" u="none" strike="noStrike" cap="none">
              <a:solidFill>
                <a:srgbClr val="000000"/>
              </a:solidFill>
              <a:latin typeface="Calibri"/>
              <a:ea typeface="Calibri"/>
              <a:cs typeface="Calibri"/>
              <a:sym typeface="Calibri"/>
            </a:endParaRPr>
          </a:p>
        </p:txBody>
      </p:sp>
      <p:pic>
        <p:nvPicPr>
          <p:cNvPr id="3823" name="Google Shape;3823;p77" descr="A qr code with a few black squares&#10;&#10;AI-generated content may be incorrect."/>
          <p:cNvPicPr preferRelativeResize="0"/>
          <p:nvPr/>
        </p:nvPicPr>
        <p:blipFill rotWithShape="1">
          <a:blip r:embed="rId7">
            <a:alphaModFix/>
          </a:blip>
          <a:srcRect/>
          <a:stretch/>
        </p:blipFill>
        <p:spPr>
          <a:xfrm>
            <a:off x="7827712" y="3196171"/>
            <a:ext cx="2251878" cy="2248542"/>
          </a:xfrm>
          <a:prstGeom prst="rect">
            <a:avLst/>
          </a:prstGeom>
          <a:noFill/>
          <a:ln>
            <a:noFill/>
          </a:ln>
        </p:spPr>
      </p:pic>
      <p:pic>
        <p:nvPicPr>
          <p:cNvPr id="3" name="Picture 2">
            <a:extLst>
              <a:ext uri="{FF2B5EF4-FFF2-40B4-BE49-F238E27FC236}">
                <a16:creationId xmlns:a16="http://schemas.microsoft.com/office/drawing/2014/main" id="{00B5C7CA-AC37-C843-8653-81B0194E68F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108549" y="3206092"/>
            <a:ext cx="2228700" cy="222870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DA93788-E77D-4CCE-84A4-6D74E9ED9D9E}"/>
              </a:ext>
            </a:extLst>
          </p:cNvPr>
          <p:cNvSpPr>
            <a:spLocks noGrp="1"/>
          </p:cNvSpPr>
          <p:nvPr>
            <p:ph sz="quarter" idx="4294967295"/>
          </p:nvPr>
        </p:nvSpPr>
        <p:spPr>
          <a:xfrm>
            <a:off x="514351" y="4856674"/>
            <a:ext cx="11283950" cy="1155939"/>
          </a:xfrm>
        </p:spPr>
        <p:txBody>
          <a:bodyPr/>
          <a:lstStyle/>
          <a:p>
            <a:pPr marL="0" indent="0">
              <a:buNone/>
            </a:pPr>
            <a:r>
              <a:rPr lang="en-US" sz="2400" b="1" dirty="0">
                <a:solidFill>
                  <a:srgbClr val="00823B"/>
                </a:solidFill>
                <a:hlinkClick r:id="rId3"/>
              </a:rPr>
              <a:t>clinicaloptions.com</a:t>
            </a:r>
            <a:endParaRPr lang="en-US" sz="2400" b="1" u="sng" dirty="0">
              <a:solidFill>
                <a:srgbClr val="E1471D"/>
              </a:solidFill>
            </a:endParaRPr>
          </a:p>
        </p:txBody>
      </p:sp>
      <p:sp>
        <p:nvSpPr>
          <p:cNvPr id="62467" name="Rectangle 10">
            <a:extLst>
              <a:ext uri="{FF2B5EF4-FFF2-40B4-BE49-F238E27FC236}">
                <a16:creationId xmlns:a16="http://schemas.microsoft.com/office/drawing/2014/main" id="{285A5094-ED29-4796-B20E-3FBFE4F25619}"/>
              </a:ext>
            </a:extLst>
          </p:cNvPr>
          <p:cNvSpPr>
            <a:spLocks noGrp="1" noChangeArrowheads="1"/>
          </p:cNvSpPr>
          <p:nvPr>
            <p:ph type="title"/>
          </p:nvPr>
        </p:nvSpPr>
        <p:spPr bwMode="gray"/>
        <p:txBody>
          <a:bodyPr/>
          <a:lstStyle/>
          <a:p>
            <a:pPr eaLnBrk="1" hangingPunct="1"/>
            <a:r>
              <a:rPr lang="en-US" altLang="en-US" sz="4000" dirty="0"/>
              <a:t>Go Online for More CCO </a:t>
            </a:r>
            <a:br>
              <a:rPr lang="en-US" altLang="en-US" sz="4000" dirty="0"/>
            </a:br>
            <a:r>
              <a:rPr lang="en-US" altLang="en-US" sz="4000" dirty="0"/>
              <a:t>Coverage of Metastatic CRC!</a:t>
            </a:r>
          </a:p>
        </p:txBody>
      </p:sp>
      <p:sp>
        <p:nvSpPr>
          <p:cNvPr id="39940" name="Rectangle 2">
            <a:extLst>
              <a:ext uri="{FF2B5EF4-FFF2-40B4-BE49-F238E27FC236}">
                <a16:creationId xmlns:a16="http://schemas.microsoft.com/office/drawing/2014/main" id="{8082EA74-AD3C-40A0-A143-D2201E93795E}"/>
              </a:ext>
            </a:extLst>
          </p:cNvPr>
          <p:cNvSpPr>
            <a:spLocks noGrp="1" noChangeArrowheads="1"/>
          </p:cNvSpPr>
          <p:nvPr>
            <p:ph sz="quarter" idx="10"/>
          </p:nvPr>
        </p:nvSpPr>
        <p:spPr/>
        <p:txBody>
          <a:bodyPr rtlCol="0">
            <a:normAutofit/>
          </a:bodyPr>
          <a:lstStyle/>
          <a:p>
            <a:pPr eaLnBrk="1" hangingPunct="1">
              <a:buClr>
                <a:schemeClr val="accent6"/>
              </a:buClr>
              <a:defRPr/>
            </a:pPr>
            <a:r>
              <a:rPr lang="en-US" sz="2200" dirty="0">
                <a:solidFill>
                  <a:srgbClr val="E1471D"/>
                </a:solidFill>
              </a:rPr>
              <a:t>Downloadable living slides </a:t>
            </a:r>
            <a:r>
              <a:rPr lang="en-US" sz="2200" b="0" dirty="0"/>
              <a:t>of all the key data </a:t>
            </a:r>
          </a:p>
          <a:p>
            <a:pPr eaLnBrk="1" hangingPunct="1">
              <a:buClr>
                <a:schemeClr val="accent6"/>
              </a:buClr>
              <a:defRPr/>
            </a:pPr>
            <a:r>
              <a:rPr lang="en-US" sz="2200" dirty="0">
                <a:solidFill>
                  <a:srgbClr val="E1471D"/>
                </a:solidFill>
              </a:rPr>
              <a:t>CME/CE-certified on-demand webcast </a:t>
            </a:r>
            <a:r>
              <a:rPr lang="en-US" sz="2200" b="0" dirty="0"/>
              <a:t>with expert-led presentation </a:t>
            </a:r>
            <a:r>
              <a:rPr lang="en-US" sz="2200" b="0" i="1" dirty="0"/>
              <a:t>(coming soon)</a:t>
            </a:r>
          </a:p>
          <a:p>
            <a:pPr>
              <a:buClr>
                <a:schemeClr val="accent6"/>
              </a:buClr>
              <a:defRPr/>
            </a:pPr>
            <a:r>
              <a:rPr lang="en-US" sz="2200" dirty="0">
                <a:solidFill>
                  <a:srgbClr val="E1471D"/>
                </a:solidFill>
              </a:rPr>
              <a:t>ClinicalThought commentary </a:t>
            </a:r>
            <a:r>
              <a:rPr lang="en-US" sz="2200" b="0" dirty="0"/>
              <a:t>on metastatic CRC management written by expert faculty </a:t>
            </a:r>
            <a:r>
              <a:rPr lang="en-US" sz="2200" b="0" i="1" dirty="0"/>
              <a:t>(coming soon)</a:t>
            </a:r>
            <a:endParaRPr lang="en-US" sz="2200" b="0" dirty="0"/>
          </a:p>
          <a:p>
            <a:pPr>
              <a:buClr>
                <a:schemeClr val="tx2">
                  <a:lumMod val="20000"/>
                  <a:lumOff val="80000"/>
                </a:schemeClr>
              </a:buClr>
              <a:defRPr/>
            </a:pPr>
            <a:endParaRPr lang="en-US" sz="2200" b="0" dirty="0"/>
          </a:p>
        </p:txBody>
      </p:sp>
      <p:sp>
        <p:nvSpPr>
          <p:cNvPr id="62469" name="Rectangle 3">
            <a:extLst>
              <a:ext uri="{FF2B5EF4-FFF2-40B4-BE49-F238E27FC236}">
                <a16:creationId xmlns:a16="http://schemas.microsoft.com/office/drawing/2014/main" id="{F01699E0-D838-46BF-8D24-733C506774A8}"/>
              </a:ext>
            </a:extLst>
          </p:cNvPr>
          <p:cNvSpPr>
            <a:spLocks noChangeArrowheads="1"/>
          </p:cNvSpPr>
          <p:nvPr/>
        </p:nvSpPr>
        <p:spPr bwMode="auto">
          <a:xfrm>
            <a:off x="7091363" y="6346826"/>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endParaRPr lang="en-GB" altLang="en-US" sz="2400" b="0" dirty="0">
              <a:solidFill>
                <a:schemeClr val="tx1"/>
              </a:solidFill>
              <a:latin typeface="Times"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B0D5DC19-568E-5D60-049A-449B6DCA41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628" y="2159770"/>
            <a:ext cx="4470204" cy="4470204"/>
          </a:xfrm>
          <a:prstGeom prst="rect">
            <a:avLst/>
          </a:prstGeom>
        </p:spPr>
      </p:pic>
      <p:sp>
        <p:nvSpPr>
          <p:cNvPr id="4" name="Title 1">
            <a:extLst>
              <a:ext uri="{FF2B5EF4-FFF2-40B4-BE49-F238E27FC236}">
                <a16:creationId xmlns:a16="http://schemas.microsoft.com/office/drawing/2014/main" id="{FC37CEEE-167C-6E29-A2CE-D796F031C3D7}"/>
              </a:ext>
            </a:extLst>
          </p:cNvPr>
          <p:cNvSpPr txBox="1">
            <a:spLocks/>
          </p:cNvSpPr>
          <p:nvPr/>
        </p:nvSpPr>
        <p:spPr bwMode="auto">
          <a:xfrm>
            <a:off x="2064508" y="3627194"/>
            <a:ext cx="3699663" cy="153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r>
              <a:rPr lang="en-US" altLang="en-US" sz="3000" kern="0" dirty="0">
                <a:solidFill>
                  <a:srgbClr val="E1471D"/>
                </a:solidFill>
              </a:rPr>
              <a:t>Scan this QR code </a:t>
            </a:r>
            <a:r>
              <a:rPr lang="en-US" altLang="en-US" sz="3000" kern="0" dirty="0"/>
              <a:t>to text your response</a:t>
            </a:r>
            <a:br>
              <a:rPr lang="en-US" altLang="en-US" sz="2600" kern="0" dirty="0"/>
            </a:br>
            <a:br>
              <a:rPr lang="en-US" altLang="en-US" sz="2600" kern="0" dirty="0"/>
            </a:br>
            <a:br>
              <a:rPr lang="en-US" altLang="en-US" sz="2600" kern="0" dirty="0"/>
            </a:br>
            <a:br>
              <a:rPr lang="en-US" altLang="en-US" sz="2600" kern="0" dirty="0"/>
            </a:br>
            <a:endParaRPr lang="en-US" altLang="en-US" sz="2000" kern="0" dirty="0"/>
          </a:p>
        </p:txBody>
      </p:sp>
      <p:sp>
        <p:nvSpPr>
          <p:cNvPr id="6" name="Rectangle 2">
            <a:extLst>
              <a:ext uri="{FF2B5EF4-FFF2-40B4-BE49-F238E27FC236}">
                <a16:creationId xmlns:a16="http://schemas.microsoft.com/office/drawing/2014/main" id="{F50035FE-1F35-8425-BC62-4989EA64E1D6}"/>
              </a:ext>
            </a:extLst>
          </p:cNvPr>
          <p:cNvSpPr>
            <a:spLocks noGrp="1" noChangeArrowheads="1"/>
          </p:cNvSpPr>
          <p:nvPr>
            <p:ph type="title"/>
          </p:nvPr>
        </p:nvSpPr>
        <p:spPr>
          <a:xfrm>
            <a:off x="609759" y="238127"/>
            <a:ext cx="10872444" cy="1976263"/>
          </a:xfrm>
          <a:solidFill>
            <a:schemeClr val="bg2"/>
          </a:solidFill>
        </p:spPr>
        <p:txBody>
          <a:bodyPr>
            <a:noAutofit/>
          </a:bodyPr>
          <a:lstStyle/>
          <a:p>
            <a:r>
              <a:rPr lang="en-US" altLang="en-US" sz="3200" dirty="0">
                <a:solidFill>
                  <a:schemeClr val="tx1"/>
                </a:solidFill>
                <a:latin typeface="Calibri"/>
                <a:ea typeface="Calibri"/>
                <a:cs typeface="Calibri"/>
              </a:rPr>
              <a:t>Poll 3: Please take a moment to text in any questions, challenges, or barriers that you have encountered in your clinical practice when treating patients with mCRC to help guide our discussion.</a:t>
            </a:r>
          </a:p>
        </p:txBody>
      </p:sp>
    </p:spTree>
    <p:extLst>
      <p:ext uri="{BB962C8B-B14F-4D97-AF65-F5344CB8AC3E}">
        <p14:creationId xmlns:p14="http://schemas.microsoft.com/office/powerpoint/2010/main" val="161580152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4684F-F582-E15D-59BE-CE0EA1EC1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4E784-26F2-07C8-7A14-6CB69D091C22}"/>
              </a:ext>
            </a:extLst>
          </p:cNvPr>
          <p:cNvSpPr>
            <a:spLocks noGrp="1"/>
          </p:cNvSpPr>
          <p:nvPr>
            <p:ph type="title"/>
          </p:nvPr>
        </p:nvSpPr>
        <p:spPr/>
        <p:txBody>
          <a:bodyPr/>
          <a:lstStyle/>
          <a:p>
            <a:r>
              <a:rPr lang="en-US"/>
              <a:t>Frontline Treatment for </a:t>
            </a:r>
            <a:br>
              <a:rPr lang="en-US"/>
            </a:br>
            <a:r>
              <a:rPr lang="en-US"/>
              <a:t>Metastatic Colorectal Cancer</a:t>
            </a:r>
          </a:p>
        </p:txBody>
      </p:sp>
    </p:spTree>
    <p:extLst>
      <p:ext uri="{BB962C8B-B14F-4D97-AF65-F5344CB8AC3E}">
        <p14:creationId xmlns:p14="http://schemas.microsoft.com/office/powerpoint/2010/main" val="3641610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2fd6914-46d4-4c7e-bbad-46e82841b69d" xsi:nil="true"/>
    <lcf76f155ced4ddcb4097134ff3c332f xmlns="358bf4cc-cf5f-41f3-84cd-1e0c9a0b487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11A5DC69E6D54B8D7626A5DD1DEDF2" ma:contentTypeVersion="12" ma:contentTypeDescription="Create a new document." ma:contentTypeScope="" ma:versionID="e7964651662c3fb561ea5a255bbd1400">
  <xsd:schema xmlns:xsd="http://www.w3.org/2001/XMLSchema" xmlns:xs="http://www.w3.org/2001/XMLSchema" xmlns:p="http://schemas.microsoft.com/office/2006/metadata/properties" xmlns:ns2="358bf4cc-cf5f-41f3-84cd-1e0c9a0b487f" xmlns:ns3="22fd6914-46d4-4c7e-bbad-46e82841b69d" targetNamespace="http://schemas.microsoft.com/office/2006/metadata/properties" ma:root="true" ma:fieldsID="47bf3fc347855483d02f6f3a441d5c41" ns2:_="" ns3:_="">
    <xsd:import namespace="358bf4cc-cf5f-41f3-84cd-1e0c9a0b487f"/>
    <xsd:import namespace="22fd6914-46d4-4c7e-bbad-46e82841b69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8bf4cc-cf5f-41f3-84cd-1e0c9a0b48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512e436-4693-4b20-ac9a-7455c07c86a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fd6914-46d4-4c7e-bbad-46e82841b69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3cfae40-7b40-47d0-ab05-9712e3953ba2}" ma:internalName="TaxCatchAll" ma:showField="CatchAllData" ma:web="22fd6914-46d4-4c7e-bbad-46e82841b6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6E250A-B76C-4DBD-9988-D3C15547FCEF}">
  <ds:schemaRefs>
    <ds:schemaRef ds:uri="http://purl.org/dc/dcmitype/"/>
    <ds:schemaRef ds:uri="http://purl.org/dc/elements/1.1/"/>
    <ds:schemaRef ds:uri="http://schemas.microsoft.com/office/infopath/2007/PartnerControls"/>
    <ds:schemaRef ds:uri="http://purl.org/dc/terms/"/>
    <ds:schemaRef ds:uri="http://www.w3.org/XML/1998/namespace"/>
    <ds:schemaRef ds:uri="22fd6914-46d4-4c7e-bbad-46e82841b69d"/>
    <ds:schemaRef ds:uri="http://schemas.openxmlformats.org/package/2006/metadata/core-properties"/>
    <ds:schemaRef ds:uri="http://schemas.microsoft.com/office/2006/metadata/properties"/>
    <ds:schemaRef ds:uri="http://schemas.microsoft.com/office/2006/documentManagement/types"/>
    <ds:schemaRef ds:uri="358bf4cc-cf5f-41f3-84cd-1e0c9a0b487f"/>
  </ds:schemaRefs>
</ds:datastoreItem>
</file>

<file path=customXml/itemProps2.xml><?xml version="1.0" encoding="utf-8"?>
<ds:datastoreItem xmlns:ds="http://schemas.openxmlformats.org/officeDocument/2006/customXml" ds:itemID="{D83E41A9-F2CC-42E7-97CA-FF35D9508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8bf4cc-cf5f-41f3-84cd-1e0c9a0b487f"/>
    <ds:schemaRef ds:uri="22fd6914-46d4-4c7e-bbad-46e82841b6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510673-8BC5-426D-B496-740EB13CE4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281</TotalTime>
  <Words>12144</Words>
  <Application>Microsoft Macintosh PowerPoint</Application>
  <PresentationFormat>Widescreen</PresentationFormat>
  <Paragraphs>2559</Paragraphs>
  <Slides>78</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-apple-system</vt:lpstr>
      <vt:lpstr>Aptos</vt:lpstr>
      <vt:lpstr>Arial</vt:lpstr>
      <vt:lpstr>Calibri</vt:lpstr>
      <vt:lpstr>Times</vt:lpstr>
      <vt:lpstr>Times New Roman</vt:lpstr>
      <vt:lpstr>Wingdings</vt:lpstr>
      <vt:lpstr>2022_CCO_Template</vt:lpstr>
      <vt:lpstr>Metastatic CRC: Personalizing Patient Care Using Current Evidence and Innovative Therapeutic Strategies</vt:lpstr>
      <vt:lpstr>Presenting Faculty</vt:lpstr>
      <vt:lpstr>Learning Objectives</vt:lpstr>
      <vt:lpstr>Poll 1: How many people with metastatic CRC do you provide care for in a typical month?</vt:lpstr>
      <vt:lpstr>Poll 2: For those who practice in academic or community settings, please indicate your practice setting:</vt:lpstr>
      <vt:lpstr>Pretest 1: A patient was recently diagnosed with mCRC, including multiple liver lesions and retroperitoneal lymphadenopathy. Their molecular profile is: pMMR/MSS, BRAF V600E mutation, HER2 negative, KRAS wild type. What would be your recommendation for this patient’s treatment?</vt:lpstr>
      <vt:lpstr>Pretest 2: Based on current guideline recommendations, which of the following patients with mCRC could be considered for adagrasib or sotorasib + an EGFR inhibitor?</vt:lpstr>
      <vt:lpstr>Poll 3: Please take a moment to text in any questions, challenges, or barriers that you have encountered in your clinical practice when treating patients with mCRC to help guide our discussion.</vt:lpstr>
      <vt:lpstr>Frontline Treatment for  Metastatic Colorectal Cancer</vt:lpstr>
      <vt:lpstr>Case Presentation </vt:lpstr>
      <vt:lpstr>Case Presentation: What About pMMR mCRC?</vt:lpstr>
      <vt:lpstr>Randomized GERCOR Study: FOLFIRI Followed by FOLFOX6 vs Reverse Sequence in Advanced CRC</vt:lpstr>
      <vt:lpstr>Randomized Trial of FOLFOXIRI vs FOLFIRI in  Metastatic CRC</vt:lpstr>
      <vt:lpstr>STEAM: Phase II Study of Concurrent or Sequential FOLFOXIRI-BEV vs FOLFOX-BEV as 1L Therapy</vt:lpstr>
      <vt:lpstr>CALGB/SWOG 80405 (FOLFIRI/FOLFOX + Bev or Cetuximab): OS by Tumor Location (RAS WT)</vt:lpstr>
      <vt:lpstr>Role of Maintenance Strategy in mCRC</vt:lpstr>
      <vt:lpstr>Case Presentation </vt:lpstr>
      <vt:lpstr>Case Presentation </vt:lpstr>
      <vt:lpstr>Poll 4: In your current practice, what would be your recommendation for this patient’s treatment?</vt:lpstr>
      <vt:lpstr>Phase III RCTs of Immunotherapy vs Chemotherapy as First-line Therapy for dMMR/MSI-H mCRC</vt:lpstr>
      <vt:lpstr>CheckMate 8HW: Nivolumab + Ipilimumab vs Nivolumab for MSI-H or dMMR mCRC</vt:lpstr>
      <vt:lpstr>CheckMate 142: OS</vt:lpstr>
      <vt:lpstr>General Recommendations for Treatment of irAEs</vt:lpstr>
      <vt:lpstr>Management of Immune-Related Hepatobiliary Toxicities: AST/ALT Elevations</vt:lpstr>
      <vt:lpstr>Case Presentation: What About BRAF V600E–Mutated mCRC?</vt:lpstr>
      <vt:lpstr>Molecular Alterations in mCRC</vt:lpstr>
      <vt:lpstr>Considerations for BRAF V600E–Mutated mCRC</vt:lpstr>
      <vt:lpstr>BREAKWATER: First-line Encorafenib + Cetuximab + Chemotherapy vs SoC for BRAF V600E–Mutant mCRC</vt:lpstr>
      <vt:lpstr>BREAKWATER: ORR With Chemotherapy + Anti-BRAF Strategy</vt:lpstr>
      <vt:lpstr>BREAKWATER: Interim OS With Chemotherapy +  Anti-BRAF Strategy</vt:lpstr>
      <vt:lpstr>BREAKWATER: Most Frequent All-Causality TEAEs</vt:lpstr>
      <vt:lpstr>Considerations for Initial Therapy of mCRC</vt:lpstr>
      <vt:lpstr>Posttest 1: A patient was recently diagnosed with mCRC, including multiple liver lesions and retroperitoneal lymphadenopathy. Their molecular profile is: pMMR/MSS, BRAF V600E mutation, HER2 negative, KRAS wild type. What would be your recommendation for this patient’s treatment?</vt:lpstr>
      <vt:lpstr>Posttest 1: A patient was recently diagnosed with mCRC, including multiple liver lesions and retroperitoneal lymphadenopathy. Their molecular profile is: pMMR/MSS, BRAF V600E mutation, HER2 negative, KRAS wild type. What would be your recommendation for this patient’s treatment?</vt:lpstr>
      <vt:lpstr>Treatment for Metastatic Colorectal Cancer After Disease Progression</vt:lpstr>
      <vt:lpstr>Case Presentation: What are Options at Progression?</vt:lpstr>
      <vt:lpstr>Poll 5: In your current practice, what would be your recommendation for this patient’s treatment?</vt:lpstr>
      <vt:lpstr>Considerations for Second and Subsequent Lines of Therapy of mCRC</vt:lpstr>
      <vt:lpstr>SUNLIGHT: Efficacy With TAS-102 (Trifluridine–Tipiracil) ± Bevacizumab </vt:lpstr>
      <vt:lpstr>FRESCO-2: Fruquintinib vs Placebo in Patients With Refractory mCRC</vt:lpstr>
      <vt:lpstr>CORRECT: Regorafenib for mCRC Following Progression After Standard Therapy</vt:lpstr>
      <vt:lpstr>CRC: A Molecularly Diverse Entity</vt:lpstr>
      <vt:lpstr>Considerations for Second and Subsequent Lines of Therapy of mCRC</vt:lpstr>
      <vt:lpstr>Current Data for Anti-HER2 Therapies in mCRC</vt:lpstr>
      <vt:lpstr>HER2+ mCRC: A Distinct Subset </vt:lpstr>
      <vt:lpstr>MOUNTAINEER: Tucatinib + Trastuzumab for  CT-Refractory, HER2-Positive, RAS Wild-Type mCRC</vt:lpstr>
      <vt:lpstr>MOUNTAINEER: Efficacy With Tucatinib + Trastuzumab</vt:lpstr>
      <vt:lpstr>MOUNTAINEER: Final Efficacy Analysis</vt:lpstr>
      <vt:lpstr>MOUNTAINEER: Safety</vt:lpstr>
      <vt:lpstr>DESTINY-CRC02: T-DXd for HER2 Amplified mCRC</vt:lpstr>
      <vt:lpstr>DESTINY-CRC02: Efficacy With T-DXd in HER2 Amplified mCRC</vt:lpstr>
      <vt:lpstr>DESTINY-CRC02: PFS by BICR With T-DXd in HER2 Amplified mCRC</vt:lpstr>
      <vt:lpstr>DESTINY-CRC02: OS With T-DXd in HER2 Amplified mCRC</vt:lpstr>
      <vt:lpstr>DESTINY-CRC02: Adjudicated Drug-Related ILD/Pneumonitis</vt:lpstr>
      <vt:lpstr>Pretest 3: After progression on first-line chemotherapy + bevacizumab, a patient with mCRC starts T-DXd. On his most recent scan, his right lung shows signs of asymptomatic ILD. In your current practice, how would you manage this patient’s grade 1 ILD?</vt:lpstr>
      <vt:lpstr>Managing ILD/Pneumonitis With T-DXd </vt:lpstr>
      <vt:lpstr>BRAF V600E–Mutated Therapy for Later Lines</vt:lpstr>
      <vt:lpstr>BEACON CRC: Encorafenib + Cetuximab ± Binimetinib for BRAF V600E–Mutant mCRC</vt:lpstr>
      <vt:lpstr>BEACON CRC: OS and ORR</vt:lpstr>
      <vt:lpstr>BEACON CRC: QoL Maintenance (EORTC QLQ-C30)</vt:lpstr>
      <vt:lpstr>KRAS G12C–Mutant mCRC</vt:lpstr>
      <vt:lpstr>KRAS Mutational Landscape in Colorectal Cancer</vt:lpstr>
      <vt:lpstr>CodeBreak 300: Sotorasib + Panitumumab for Chemorefractory KRAS G12C–Mutant mCRC</vt:lpstr>
      <vt:lpstr>CodeBreak 300: PFS and OS Sotorasib + Panitumumab for Chemorefractory KRAS G12C–Mutant mCRC</vt:lpstr>
      <vt:lpstr>KRYSTAL-1: Adagrasib + Cetuximab for Chemorefractory KRAS G12C–Mutant mCRC</vt:lpstr>
      <vt:lpstr>KRYSTAL-1: PFS and OS Adagrasib + Cetuximab for Chemorefractory KRAS G12C–Mutant mCRC</vt:lpstr>
      <vt:lpstr>CodeBreak 300 and KRYSTAL-1: Safety With Sotorasib and Adagrasib in KRAS G12C–Mutant mCRC</vt:lpstr>
      <vt:lpstr>TKIs for mCRC With Tumor Agnostic Indications</vt:lpstr>
      <vt:lpstr>Posttest 2: Based on current guideline recommendations, which of the following patients with mCRC could be considered adagrasib or sotorasib + an EGFR inhibitor?</vt:lpstr>
      <vt:lpstr>Posttest 2: Based on current guideline recommendations, which of the following patients with mCRC could be considered adagrasib or sotorasib + an EGFR inhibitor?</vt:lpstr>
      <vt:lpstr>Posttest 3: After progression on first-line chemotherapy + bevacizumab, a patient with mCRC starts T-DXd. On his most recent scan, his right lung shows signs of asymptomatic ILD. In your current practice, how would you manage this patient’s grade 1 ILD?</vt:lpstr>
      <vt:lpstr>Posttest 3: After progression on first-line chemotherapy + bevacizumab, a patient with mCRC starts T-DXd. On his most recent scan, his right lung shows signs of asymptomatic ILD. In your current practice, how would you manage this patient’s grade 1 ILD?</vt:lpstr>
      <vt:lpstr>Poll 6: Do you plan to make any changes in your clinical practice based on what you learned in today’s program?</vt:lpstr>
      <vt:lpstr>Poll 7: Please take a moment to enter 1 key change that you plan to make in your clinical practice based on this education.</vt:lpstr>
      <vt:lpstr>Discussion</vt:lpstr>
      <vt:lpstr>Questions?</vt:lpstr>
      <vt:lpstr>Scan this QR code to access the online evaluation and claim your credit.       </vt:lpstr>
      <vt:lpstr>Go Online for More CCO  Coverage of Metastatic CRC!</vt:lpstr>
    </vt:vector>
  </TitlesOfParts>
  <Company>M.D. Anderson Cancer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Immunotherapy for Metastatic Colorectal Cancer</dc:title>
  <dc:creator>Overman,Michael James</dc:creator>
  <cp:lastModifiedBy>Megan Henderson</cp:lastModifiedBy>
  <cp:revision>11</cp:revision>
  <dcterms:created xsi:type="dcterms:W3CDTF">2025-01-18T18:14:02Z</dcterms:created>
  <dcterms:modified xsi:type="dcterms:W3CDTF">2025-09-19T21:39:24Z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0x0101005611A5DC69E6D54B8D7626A5DD1DEDF2</vt:lpwstr>
  </property>
  <property fmtid="{D5CDD505-2E9C-101B-9397-08002B2CF9AE}" pid="3" name="MediaServiceImageTags">
    <vt:lpwstr/>
  </property>
</Properties>
</file>