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4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1" r:id="rId2"/>
    <p:sldMasterId id="2147483688" r:id="rId3"/>
    <p:sldMasterId id="2147483700" r:id="rId4"/>
    <p:sldMasterId id="2147483712" r:id="rId5"/>
  </p:sldMasterIdLst>
  <p:notesMasterIdLst>
    <p:notesMasterId r:id="rId34"/>
  </p:notesMasterIdLst>
  <p:sldIdLst>
    <p:sldId id="256" r:id="rId6"/>
    <p:sldId id="299" r:id="rId7"/>
    <p:sldId id="361" r:id="rId8"/>
    <p:sldId id="342" r:id="rId9"/>
    <p:sldId id="382" r:id="rId10"/>
    <p:sldId id="325" r:id="rId11"/>
    <p:sldId id="326" r:id="rId12"/>
    <p:sldId id="364" r:id="rId13"/>
    <p:sldId id="362" r:id="rId14"/>
    <p:sldId id="365" r:id="rId15"/>
    <p:sldId id="363" r:id="rId16"/>
    <p:sldId id="379" r:id="rId17"/>
    <p:sldId id="380" r:id="rId18"/>
    <p:sldId id="367" r:id="rId19"/>
    <p:sldId id="381" r:id="rId20"/>
    <p:sldId id="373" r:id="rId21"/>
    <p:sldId id="370" r:id="rId22"/>
    <p:sldId id="368" r:id="rId23"/>
    <p:sldId id="375" r:id="rId24"/>
    <p:sldId id="355" r:id="rId25"/>
    <p:sldId id="267" r:id="rId26"/>
    <p:sldId id="356" r:id="rId27"/>
    <p:sldId id="276" r:id="rId28"/>
    <p:sldId id="277" r:id="rId29"/>
    <p:sldId id="357" r:id="rId30"/>
    <p:sldId id="291" r:id="rId31"/>
    <p:sldId id="377" r:id="rId32"/>
    <p:sldId id="298" r:id="rId33"/>
  </p:sldIdLst>
  <p:sldSz cx="9144000" cy="6858000" type="screen4x3"/>
  <p:notesSz cx="69977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33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66" autoAdjust="0"/>
    <p:restoredTop sz="57706" autoAdjust="0"/>
  </p:normalViewPr>
  <p:slideViewPr>
    <p:cSldViewPr>
      <p:cViewPr varScale="1">
        <p:scale>
          <a:sx n="69" d="100"/>
          <a:sy n="69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985260395082196"/>
          <c:y val="3.1573219295863916E-2"/>
          <c:w val="0.85207722061058266"/>
          <c:h val="0.83939904063716175"/>
        </c:manualLayout>
      </c:layout>
      <c:lineChart>
        <c:grouping val="standar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Control</c:v>
                </c:pt>
              </c:strCache>
            </c:strRef>
          </c:tx>
          <c:spPr>
            <a:ln w="41275">
              <a:solidFill>
                <a:srgbClr val="0000FF"/>
              </a:solidFill>
              <a:prstDash val="sysDash"/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Sheet1!$C$2:$C$6</c:f>
              <c:numCache>
                <c:formatCode>"$"#,##0</c:formatCode>
                <c:ptCount val="5"/>
                <c:pt idx="0">
                  <c:v>1308</c:v>
                </c:pt>
                <c:pt idx="1">
                  <c:v>1589</c:v>
                </c:pt>
                <c:pt idx="2">
                  <c:v>1787</c:v>
                </c:pt>
                <c:pt idx="3">
                  <c:v>1928</c:v>
                </c:pt>
                <c:pt idx="4">
                  <c:v>2259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752896"/>
        <c:axId val="29467776"/>
      </c:lineChart>
      <c:catAx>
        <c:axId val="114752896"/>
        <c:scaling>
          <c:orientation val="minMax"/>
        </c:scaling>
        <c:delete val="0"/>
        <c:axPos val="b"/>
        <c:majorTickMark val="out"/>
        <c:minorTickMark val="none"/>
        <c:tickLblPos val="nextTo"/>
        <c:crossAx val="29467776"/>
        <c:crosses val="autoZero"/>
        <c:auto val="1"/>
        <c:lblAlgn val="ctr"/>
        <c:lblOffset val="100"/>
        <c:noMultiLvlLbl val="0"/>
      </c:catAx>
      <c:valAx>
        <c:axId val="29467776"/>
        <c:scaling>
          <c:orientation val="minMax"/>
          <c:max val="4500"/>
          <c:min val="0"/>
        </c:scaling>
        <c:delete val="0"/>
        <c:axPos val="l"/>
        <c:numFmt formatCode="&quot;$&quot;#,##0" sourceLinked="1"/>
        <c:majorTickMark val="out"/>
        <c:minorTickMark val="none"/>
        <c:tickLblPos val="nextTo"/>
        <c:crossAx val="114752896"/>
        <c:crosses val="autoZero"/>
        <c:crossBetween val="between"/>
        <c:majorUnit val="500"/>
        <c:minorUnit val="5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160698991573422"/>
          <c:y val="3.444678251425471E-2"/>
          <c:w val="0.85207722061058266"/>
          <c:h val="0.8393990406371617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Program</c:v>
                </c:pt>
              </c:strCache>
            </c:strRef>
          </c:tx>
          <c:spPr>
            <a:ln w="41275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Sheet1!$B$2:$B$6</c:f>
              <c:numCache>
                <c:formatCode>"$"#,##0</c:formatCode>
                <c:ptCount val="5"/>
                <c:pt idx="0">
                  <c:v>1304</c:v>
                </c:pt>
                <c:pt idx="1">
                  <c:v>1699</c:v>
                </c:pt>
                <c:pt idx="2">
                  <c:v>1939</c:v>
                </c:pt>
                <c:pt idx="3">
                  <c:v>2053</c:v>
                </c:pt>
                <c:pt idx="4">
                  <c:v>2472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Control</c:v>
                </c:pt>
              </c:strCache>
            </c:strRef>
          </c:tx>
          <c:spPr>
            <a:ln w="41275">
              <a:solidFill>
                <a:srgbClr val="0000FF"/>
              </a:solidFill>
              <a:prstDash val="sysDash"/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Sheet1!$C$2:$C$6</c:f>
              <c:numCache>
                <c:formatCode>"$"#,##0</c:formatCode>
                <c:ptCount val="5"/>
                <c:pt idx="0">
                  <c:v>1308</c:v>
                </c:pt>
                <c:pt idx="1">
                  <c:v>1589</c:v>
                </c:pt>
                <c:pt idx="2">
                  <c:v>1787</c:v>
                </c:pt>
                <c:pt idx="3">
                  <c:v>1928</c:v>
                </c:pt>
                <c:pt idx="4">
                  <c:v>2259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277184"/>
        <c:axId val="29741824"/>
      </c:lineChart>
      <c:catAx>
        <c:axId val="29277184"/>
        <c:scaling>
          <c:orientation val="minMax"/>
        </c:scaling>
        <c:delete val="0"/>
        <c:axPos val="b"/>
        <c:majorTickMark val="out"/>
        <c:minorTickMark val="none"/>
        <c:tickLblPos val="nextTo"/>
        <c:crossAx val="29741824"/>
        <c:crosses val="autoZero"/>
        <c:auto val="1"/>
        <c:lblAlgn val="ctr"/>
        <c:lblOffset val="100"/>
        <c:noMultiLvlLbl val="0"/>
      </c:catAx>
      <c:valAx>
        <c:axId val="29741824"/>
        <c:scaling>
          <c:orientation val="minMax"/>
          <c:max val="4500"/>
          <c:min val="0"/>
        </c:scaling>
        <c:delete val="0"/>
        <c:axPos val="l"/>
        <c:numFmt formatCode="&quot;$&quot;#,##0" sourceLinked="1"/>
        <c:majorTickMark val="out"/>
        <c:minorTickMark val="none"/>
        <c:tickLblPos val="nextTo"/>
        <c:crossAx val="29277184"/>
        <c:crosses val="autoZero"/>
        <c:crossBetween val="between"/>
        <c:majorUnit val="500"/>
        <c:minorUnit val="5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037891974029561"/>
          <c:y val="3.7320345732645491E-2"/>
          <c:w val="0.85207722061058266"/>
          <c:h val="0.83939904063716175"/>
        </c:manualLayout>
      </c:layout>
      <c:lineChart>
        <c:grouping val="standar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Control</c:v>
                </c:pt>
              </c:strCache>
            </c:strRef>
          </c:tx>
          <c:spPr>
            <a:ln w="41275">
              <a:solidFill>
                <a:srgbClr val="0000FF"/>
              </a:solidFill>
              <a:prstDash val="sysDash"/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Sheet1!$C$2:$C$6</c:f>
              <c:numCache>
                <c:formatCode>"$"#,##0</c:formatCode>
                <c:ptCount val="5"/>
                <c:pt idx="0">
                  <c:v>1500</c:v>
                </c:pt>
                <c:pt idx="1">
                  <c:v>1550</c:v>
                </c:pt>
                <c:pt idx="2">
                  <c:v>2233</c:v>
                </c:pt>
                <c:pt idx="3">
                  <c:v>2553</c:v>
                </c:pt>
                <c:pt idx="4">
                  <c:v>2684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201728"/>
        <c:axId val="105751296"/>
      </c:lineChart>
      <c:catAx>
        <c:axId val="32201728"/>
        <c:scaling>
          <c:orientation val="minMax"/>
        </c:scaling>
        <c:delete val="0"/>
        <c:axPos val="b"/>
        <c:majorTickMark val="out"/>
        <c:minorTickMark val="none"/>
        <c:tickLblPos val="nextTo"/>
        <c:crossAx val="105751296"/>
        <c:crosses val="autoZero"/>
        <c:auto val="1"/>
        <c:lblAlgn val="ctr"/>
        <c:lblOffset val="100"/>
        <c:noMultiLvlLbl val="0"/>
      </c:catAx>
      <c:valAx>
        <c:axId val="105751296"/>
        <c:scaling>
          <c:orientation val="minMax"/>
          <c:max val="4500"/>
          <c:min val="0"/>
        </c:scaling>
        <c:delete val="0"/>
        <c:axPos val="l"/>
        <c:numFmt formatCode="&quot;$&quot;#,##0" sourceLinked="1"/>
        <c:majorTickMark val="out"/>
        <c:minorTickMark val="none"/>
        <c:tickLblPos val="nextTo"/>
        <c:crossAx val="32201728"/>
        <c:crosses val="autoZero"/>
        <c:crossBetween val="between"/>
        <c:majorUnit val="500"/>
        <c:minorUnit val="5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037891974029561"/>
          <c:y val="3.4446782514254717E-2"/>
          <c:w val="0.85207722061058266"/>
          <c:h val="0.8393990406371617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Program</c:v>
                </c:pt>
              </c:strCache>
            </c:strRef>
          </c:tx>
          <c:spPr>
            <a:ln w="41275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Sheet1!$B$2:$B$6</c:f>
              <c:numCache>
                <c:formatCode>"$"#,##0</c:formatCode>
                <c:ptCount val="5"/>
                <c:pt idx="0">
                  <c:v>1500</c:v>
                </c:pt>
                <c:pt idx="1">
                  <c:v>2470</c:v>
                </c:pt>
                <c:pt idx="2">
                  <c:v>3416</c:v>
                </c:pt>
                <c:pt idx="3">
                  <c:v>3563</c:v>
                </c:pt>
                <c:pt idx="4">
                  <c:v>3687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Control</c:v>
                </c:pt>
              </c:strCache>
            </c:strRef>
          </c:tx>
          <c:spPr>
            <a:ln w="41275">
              <a:solidFill>
                <a:srgbClr val="0000FF"/>
              </a:solidFill>
              <a:prstDash val="sysDash"/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Sheet1!$C$2:$C$6</c:f>
              <c:numCache>
                <c:formatCode>"$"#,##0</c:formatCode>
                <c:ptCount val="5"/>
                <c:pt idx="0">
                  <c:v>1500</c:v>
                </c:pt>
                <c:pt idx="1">
                  <c:v>1550</c:v>
                </c:pt>
                <c:pt idx="2">
                  <c:v>2233</c:v>
                </c:pt>
                <c:pt idx="3">
                  <c:v>2553</c:v>
                </c:pt>
                <c:pt idx="4">
                  <c:v>2684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801280"/>
        <c:axId val="114803072"/>
      </c:lineChart>
      <c:catAx>
        <c:axId val="114801280"/>
        <c:scaling>
          <c:orientation val="minMax"/>
        </c:scaling>
        <c:delete val="0"/>
        <c:axPos val="b"/>
        <c:majorTickMark val="out"/>
        <c:minorTickMark val="none"/>
        <c:tickLblPos val="nextTo"/>
        <c:crossAx val="114803072"/>
        <c:crosses val="autoZero"/>
        <c:auto val="1"/>
        <c:lblAlgn val="ctr"/>
        <c:lblOffset val="100"/>
        <c:noMultiLvlLbl val="0"/>
      </c:catAx>
      <c:valAx>
        <c:axId val="114803072"/>
        <c:scaling>
          <c:orientation val="minMax"/>
          <c:max val="4500"/>
          <c:min val="0"/>
        </c:scaling>
        <c:delete val="0"/>
        <c:axPos val="l"/>
        <c:numFmt formatCode="&quot;$&quot;#,##0" sourceLinked="1"/>
        <c:majorTickMark val="out"/>
        <c:minorTickMark val="none"/>
        <c:tickLblPos val="nextTo"/>
        <c:crossAx val="114801280"/>
        <c:crosses val="autoZero"/>
        <c:crossBetween val="between"/>
        <c:majorUnit val="500"/>
        <c:minorUnit val="5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037891974029561"/>
          <c:y val="3.4446782514254717E-2"/>
          <c:w val="0.85207722061058266"/>
          <c:h val="0.8393990406371617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Program</c:v>
                </c:pt>
              </c:strCache>
            </c:strRef>
          </c:tx>
          <c:spPr>
            <a:ln w="41275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Sheet1!$B$2:$B$6</c:f>
              <c:numCache>
                <c:formatCode>"$"#,##0</c:formatCode>
                <c:ptCount val="5"/>
                <c:pt idx="0">
                  <c:v>4962</c:v>
                </c:pt>
                <c:pt idx="1">
                  <c:v>3458</c:v>
                </c:pt>
                <c:pt idx="2">
                  <c:v>2864</c:v>
                </c:pt>
                <c:pt idx="3">
                  <c:v>2377</c:v>
                </c:pt>
                <c:pt idx="4">
                  <c:v>2012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Control</c:v>
                </c:pt>
              </c:strCache>
            </c:strRef>
          </c:tx>
          <c:spPr>
            <a:ln w="41275">
              <a:solidFill>
                <a:srgbClr val="0000FF"/>
              </a:solidFill>
              <a:prstDash val="sysDash"/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Sheet1!$C$2:$C$6</c:f>
              <c:numCache>
                <c:formatCode>"$"#,##0</c:formatCode>
                <c:ptCount val="5"/>
                <c:pt idx="0">
                  <c:v>5658</c:v>
                </c:pt>
                <c:pt idx="1">
                  <c:v>4161</c:v>
                </c:pt>
                <c:pt idx="2">
                  <c:v>3448</c:v>
                </c:pt>
                <c:pt idx="3">
                  <c:v>2811</c:v>
                </c:pt>
                <c:pt idx="4">
                  <c:v>2301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838528"/>
        <c:axId val="114844416"/>
      </c:lineChart>
      <c:catAx>
        <c:axId val="114838528"/>
        <c:scaling>
          <c:orientation val="minMax"/>
        </c:scaling>
        <c:delete val="0"/>
        <c:axPos val="b"/>
        <c:majorTickMark val="out"/>
        <c:minorTickMark val="none"/>
        <c:tickLblPos val="nextTo"/>
        <c:crossAx val="114844416"/>
        <c:crosses val="autoZero"/>
        <c:auto val="1"/>
        <c:lblAlgn val="ctr"/>
        <c:lblOffset val="100"/>
        <c:noMultiLvlLbl val="0"/>
      </c:catAx>
      <c:valAx>
        <c:axId val="114844416"/>
        <c:scaling>
          <c:orientation val="minMax"/>
          <c:max val="6000"/>
          <c:min val="0"/>
        </c:scaling>
        <c:delete val="0"/>
        <c:axPos val="l"/>
        <c:numFmt formatCode="&quot;$&quot;#,##0" sourceLinked="1"/>
        <c:majorTickMark val="out"/>
        <c:minorTickMark val="none"/>
        <c:tickLblPos val="nextTo"/>
        <c:crossAx val="114838528"/>
        <c:crosses val="autoZero"/>
        <c:crossBetween val="between"/>
        <c:majorUnit val="500"/>
        <c:minorUnit val="5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468656261717285"/>
          <c:y val="4.2222286552416236E-2"/>
          <c:w val="0.85207722061058266"/>
          <c:h val="0.8393990406371617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Program</c:v>
                </c:pt>
              </c:strCache>
            </c:strRef>
          </c:tx>
          <c:spPr>
            <a:ln w="41275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Sheet1!$B$2:$B$6</c:f>
              <c:numCache>
                <c:formatCode>"$"#,##0</c:formatCode>
                <c:ptCount val="5"/>
                <c:pt idx="0">
                  <c:v>2828</c:v>
                </c:pt>
                <c:pt idx="1">
                  <c:v>4421</c:v>
                </c:pt>
                <c:pt idx="2">
                  <c:v>5491</c:v>
                </c:pt>
                <c:pt idx="3">
                  <c:v>6319</c:v>
                </c:pt>
                <c:pt idx="4">
                  <c:v>6982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Control</c:v>
                </c:pt>
              </c:strCache>
            </c:strRef>
          </c:tx>
          <c:spPr>
            <a:ln w="41275">
              <a:solidFill>
                <a:srgbClr val="0000FF"/>
              </a:solidFill>
              <a:prstDash val="sysDash"/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Sheet1!$C$2:$C$6</c:f>
              <c:numCache>
                <c:formatCode>"$"#,##0</c:formatCode>
                <c:ptCount val="5"/>
                <c:pt idx="0">
                  <c:v>2484</c:v>
                </c:pt>
                <c:pt idx="1">
                  <c:v>3150</c:v>
                </c:pt>
                <c:pt idx="2">
                  <c:v>4050</c:v>
                </c:pt>
                <c:pt idx="3">
                  <c:v>5112</c:v>
                </c:pt>
                <c:pt idx="4">
                  <c:v>6095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163264"/>
        <c:axId val="27169152"/>
      </c:lineChart>
      <c:catAx>
        <c:axId val="27163264"/>
        <c:scaling>
          <c:orientation val="minMax"/>
        </c:scaling>
        <c:delete val="0"/>
        <c:axPos val="b"/>
        <c:majorTickMark val="out"/>
        <c:minorTickMark val="none"/>
        <c:tickLblPos val="nextTo"/>
        <c:crossAx val="27169152"/>
        <c:crosses val="autoZero"/>
        <c:auto val="1"/>
        <c:lblAlgn val="ctr"/>
        <c:lblOffset val="100"/>
        <c:noMultiLvlLbl val="0"/>
      </c:catAx>
      <c:valAx>
        <c:axId val="27169152"/>
        <c:scaling>
          <c:orientation val="minMax"/>
          <c:max val="8000"/>
          <c:min val="0"/>
        </c:scaling>
        <c:delete val="0"/>
        <c:axPos val="l"/>
        <c:numFmt formatCode="&quot;$&quot;#,##0" sourceLinked="1"/>
        <c:majorTickMark val="out"/>
        <c:minorTickMark val="none"/>
        <c:tickLblPos val="nextTo"/>
        <c:crossAx val="27163264"/>
        <c:crosses val="autoZero"/>
        <c:crossBetween val="between"/>
        <c:majorUnit val="1000"/>
        <c:minorUnit val="1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037891974029561"/>
          <c:y val="3.4446782514254731E-2"/>
          <c:w val="0.85207722061058311"/>
          <c:h val="0.8393990406371617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LFA</c:v>
                </c:pt>
              </c:strCache>
            </c:strRef>
          </c:tx>
          <c:spPr>
            <a:ln w="41275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Sheet1!$B$2:$B$6</c:f>
              <c:numCache>
                <c:formatCode>"$"#,##0</c:formatCode>
                <c:ptCount val="5"/>
                <c:pt idx="0">
                  <c:v>2043</c:v>
                </c:pt>
                <c:pt idx="1">
                  <c:v>3228</c:v>
                </c:pt>
                <c:pt idx="2">
                  <c:v>3930</c:v>
                </c:pt>
                <c:pt idx="3">
                  <c:v>4815</c:v>
                </c:pt>
                <c:pt idx="4">
                  <c:v>5821</c:v>
                </c:pt>
              </c:numCache>
            </c:numRef>
          </c:val>
          <c:smooth val="1"/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Control</c:v>
                </c:pt>
              </c:strCache>
            </c:strRef>
          </c:tx>
          <c:spPr>
            <a:ln w="41275">
              <a:solidFill>
                <a:srgbClr val="0000FF"/>
              </a:solidFill>
              <a:prstDash val="sysDash"/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Sheet1!$D$2:$D$6</c:f>
              <c:numCache>
                <c:formatCode>"$"#,##0</c:formatCode>
                <c:ptCount val="5"/>
                <c:pt idx="0">
                  <c:v>1647</c:v>
                </c:pt>
                <c:pt idx="1">
                  <c:v>2578</c:v>
                </c:pt>
                <c:pt idx="2">
                  <c:v>3313</c:v>
                </c:pt>
                <c:pt idx="3">
                  <c:v>4255</c:v>
                </c:pt>
                <c:pt idx="4">
                  <c:v>5586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181888"/>
        <c:axId val="118183424"/>
      </c:lineChart>
      <c:catAx>
        <c:axId val="118181888"/>
        <c:scaling>
          <c:orientation val="minMax"/>
        </c:scaling>
        <c:delete val="0"/>
        <c:axPos val="b"/>
        <c:majorTickMark val="out"/>
        <c:minorTickMark val="none"/>
        <c:tickLblPos val="nextTo"/>
        <c:crossAx val="118183424"/>
        <c:crosses val="autoZero"/>
        <c:auto val="1"/>
        <c:lblAlgn val="ctr"/>
        <c:lblOffset val="100"/>
        <c:noMultiLvlLbl val="0"/>
      </c:catAx>
      <c:valAx>
        <c:axId val="118183424"/>
        <c:scaling>
          <c:orientation val="minMax"/>
          <c:max val="6000"/>
          <c:min val="0"/>
        </c:scaling>
        <c:delete val="0"/>
        <c:axPos val="l"/>
        <c:numFmt formatCode="&quot;$&quot;#,##0" sourceLinked="1"/>
        <c:majorTickMark val="out"/>
        <c:minorTickMark val="none"/>
        <c:tickLblPos val="nextTo"/>
        <c:crossAx val="118181888"/>
        <c:crosses val="autoZero"/>
        <c:crossBetween val="between"/>
        <c:majorUnit val="1000"/>
        <c:minorUnit val="1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037891974029561"/>
          <c:y val="3.4446782514254717E-2"/>
          <c:w val="0.85207722061058266"/>
          <c:h val="0.8393990406371617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LFA</c:v>
                </c:pt>
              </c:strCache>
            </c:strRef>
          </c:tx>
          <c:spPr>
            <a:ln w="41275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Sheet1!$B$2:$B$6</c:f>
              <c:numCache>
                <c:formatCode>"$"#,##0</c:formatCode>
                <c:ptCount val="5"/>
                <c:pt idx="0">
                  <c:v>2043</c:v>
                </c:pt>
                <c:pt idx="1">
                  <c:v>3228</c:v>
                </c:pt>
                <c:pt idx="2">
                  <c:v>3930</c:v>
                </c:pt>
                <c:pt idx="3">
                  <c:v>4815</c:v>
                </c:pt>
                <c:pt idx="4">
                  <c:v>5821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HCD</c:v>
                </c:pt>
              </c:strCache>
            </c:strRef>
          </c:tx>
          <c:spPr>
            <a:ln w="41275">
              <a:solidFill>
                <a:schemeClr val="tx1"/>
              </a:solidFill>
              <a:prstDash val="lgDashDotDot"/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Sheet1!$C$2:$C$6</c:f>
              <c:numCache>
                <c:formatCode>"$"#,##0</c:formatCode>
                <c:ptCount val="5"/>
                <c:pt idx="0">
                  <c:v>1846</c:v>
                </c:pt>
                <c:pt idx="1">
                  <c:v>3059</c:v>
                </c:pt>
                <c:pt idx="2">
                  <c:v>3912</c:v>
                </c:pt>
                <c:pt idx="3">
                  <c:v>4910</c:v>
                </c:pt>
                <c:pt idx="4">
                  <c:v>5671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Control</c:v>
                </c:pt>
              </c:strCache>
            </c:strRef>
          </c:tx>
          <c:spPr>
            <a:ln w="41275">
              <a:solidFill>
                <a:srgbClr val="0000FF"/>
              </a:solidFill>
              <a:prstDash val="sysDash"/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Sheet1!$D$2:$D$6</c:f>
              <c:numCache>
                <c:formatCode>"$"#,##0</c:formatCode>
                <c:ptCount val="5"/>
                <c:pt idx="0">
                  <c:v>1647</c:v>
                </c:pt>
                <c:pt idx="1">
                  <c:v>2578</c:v>
                </c:pt>
                <c:pt idx="2">
                  <c:v>3313</c:v>
                </c:pt>
                <c:pt idx="3">
                  <c:v>4255</c:v>
                </c:pt>
                <c:pt idx="4">
                  <c:v>5586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550080"/>
        <c:axId val="115551616"/>
      </c:lineChart>
      <c:catAx>
        <c:axId val="115550080"/>
        <c:scaling>
          <c:orientation val="minMax"/>
        </c:scaling>
        <c:delete val="0"/>
        <c:axPos val="b"/>
        <c:majorTickMark val="out"/>
        <c:minorTickMark val="none"/>
        <c:tickLblPos val="nextTo"/>
        <c:crossAx val="115551616"/>
        <c:crosses val="autoZero"/>
        <c:auto val="1"/>
        <c:lblAlgn val="ctr"/>
        <c:lblOffset val="100"/>
        <c:noMultiLvlLbl val="0"/>
      </c:catAx>
      <c:valAx>
        <c:axId val="115551616"/>
        <c:scaling>
          <c:orientation val="minMax"/>
          <c:max val="6000"/>
          <c:min val="0"/>
        </c:scaling>
        <c:delete val="0"/>
        <c:axPos val="l"/>
        <c:numFmt formatCode="&quot;$&quot;#,##0" sourceLinked="1"/>
        <c:majorTickMark val="out"/>
        <c:minorTickMark val="none"/>
        <c:tickLblPos val="nextTo"/>
        <c:crossAx val="115550080"/>
        <c:crosses val="autoZero"/>
        <c:crossBetween val="between"/>
        <c:majorUnit val="1000"/>
        <c:minorUnit val="1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0.17368</cdr:x>
      <cdr:y>0.15517</cdr:y>
    </cdr:from>
    <cdr:to>
      <cdr:x>0.9</cdr:x>
      <cdr:y>0.45462</cdr:y>
    </cdr:to>
    <cdr:sp macro="" textlink="">
      <cdr:nvSpPr>
        <cdr:cNvPr id="2" name="TextBox 9"/>
        <cdr:cNvSpPr txBox="1"/>
      </cdr:nvSpPr>
      <cdr:spPr>
        <a:xfrm xmlns:a="http://schemas.openxmlformats.org/drawingml/2006/main">
          <a:off x="1257300" y="685800"/>
          <a:ext cx="5257800" cy="132343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800" b="1" u="sng" dirty="0" smtClean="0">
              <a:solidFill>
                <a:srgbClr val="002060"/>
              </a:solidFill>
              <a:latin typeface="Calibri" pitchFamily="34" charset="0"/>
            </a:rPr>
            <a:t>Control group</a:t>
          </a:r>
        </a:p>
        <a:p xmlns:a="http://schemas.openxmlformats.org/drawingml/2006/main">
          <a:r>
            <a:rPr lang="en-US" sz="2600" b="1" dirty="0" smtClean="0">
              <a:solidFill>
                <a:srgbClr val="000000"/>
              </a:solidFill>
              <a:latin typeface="Calibri" pitchFamily="34" charset="0"/>
            </a:rPr>
            <a:t>- </a:t>
          </a:r>
          <a:r>
            <a:rPr lang="en-US" sz="2600" dirty="0" smtClean="0">
              <a:solidFill>
                <a:srgbClr val="000000"/>
              </a:solidFill>
              <a:latin typeface="Calibri" pitchFamily="34" charset="0"/>
            </a:rPr>
            <a:t>No participation requirements</a:t>
          </a:r>
        </a:p>
        <a:p xmlns:a="http://schemas.openxmlformats.org/drawingml/2006/main">
          <a:r>
            <a:rPr lang="en-US" sz="2600" dirty="0" smtClean="0">
              <a:solidFill>
                <a:srgbClr val="000000"/>
              </a:solidFill>
              <a:latin typeface="Calibri" pitchFamily="34" charset="0"/>
            </a:rPr>
            <a:t>- No welfare-to-work services </a:t>
          </a:r>
          <a:endParaRPr lang="en-US" sz="2600" dirty="0">
            <a:solidFill>
              <a:srgbClr val="000000"/>
            </a:solidFill>
            <a:latin typeface="Calibri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0.55263</cdr:x>
      <cdr:y>0.58621</cdr:y>
    </cdr:from>
    <cdr:to>
      <cdr:x>0.84737</cdr:x>
      <cdr:y>0.69764</cdr:y>
    </cdr:to>
    <cdr:sp macro="" textlink="">
      <cdr:nvSpPr>
        <cdr:cNvPr id="2" name="TextBox 9"/>
        <cdr:cNvSpPr txBox="1"/>
      </cdr:nvSpPr>
      <cdr:spPr>
        <a:xfrm xmlns:a="http://schemas.openxmlformats.org/drawingml/2006/main">
          <a:off x="4000500" y="2590800"/>
          <a:ext cx="2133623" cy="49247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600" b="1" dirty="0" smtClean="0">
              <a:solidFill>
                <a:srgbClr val="000000"/>
              </a:solidFill>
              <a:latin typeface="Calibri" pitchFamily="34" charset="0"/>
            </a:rPr>
            <a:t>Control group</a:t>
          </a:r>
          <a:endParaRPr lang="en-US" sz="2600" b="1" dirty="0">
            <a:solidFill>
              <a:srgbClr val="000000"/>
            </a:solidFill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0.21579</cdr:x>
      <cdr:y>0.36207</cdr:y>
    </cdr:from>
    <cdr:to>
      <cdr:x>0.54211</cdr:x>
      <cdr:y>0.47349</cdr:y>
    </cdr:to>
    <cdr:sp macro="" textlink="">
      <cdr:nvSpPr>
        <cdr:cNvPr id="3" name="TextBox 9"/>
        <cdr:cNvSpPr txBox="1"/>
      </cdr:nvSpPr>
      <cdr:spPr>
        <a:xfrm xmlns:a="http://schemas.openxmlformats.org/drawingml/2006/main">
          <a:off x="1562100" y="1600200"/>
          <a:ext cx="2362231" cy="4924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600" b="1" dirty="0" smtClean="0">
              <a:solidFill>
                <a:srgbClr val="000000"/>
              </a:solidFill>
              <a:latin typeface="Calibri" pitchFamily="34" charset="0"/>
            </a:rPr>
            <a:t>GAIN group </a:t>
          </a:r>
          <a:endParaRPr lang="en-US" sz="2600" b="1" dirty="0">
            <a:solidFill>
              <a:srgbClr val="000000"/>
            </a:solidFill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0.14211</cdr:x>
      <cdr:y>0.77586</cdr:y>
    </cdr:from>
    <cdr:to>
      <cdr:x>0.77368</cdr:x>
      <cdr:y>0.85246</cdr:y>
    </cdr:to>
    <cdr:sp macro="" textlink="">
      <cdr:nvSpPr>
        <cdr:cNvPr id="4" name="TextBox 1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028700" y="3429000"/>
          <a:ext cx="4572000" cy="3385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i="1" dirty="0">
              <a:solidFill>
                <a:srgbClr val="000000"/>
              </a:solidFill>
              <a:latin typeface="Calibri" pitchFamily="34" charset="0"/>
            </a:rPr>
            <a:t>Note: Earnings include $0 for non-workers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0.45579</cdr:x>
      <cdr:y>0.67241</cdr:y>
    </cdr:from>
    <cdr:to>
      <cdr:x>0.94211</cdr:x>
      <cdr:y>0.77586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299460" y="2971800"/>
          <a:ext cx="352044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0.60714</cdr:x>
      <cdr:y>0.55882</cdr:y>
    </cdr:from>
    <cdr:to>
      <cdr:x>0.9724</cdr:x>
      <cdr:y>0.75326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181600" y="2895582"/>
          <a:ext cx="3117251" cy="10075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b="1" u="sng" dirty="0" smtClean="0">
              <a:solidFill>
                <a:srgbClr val="002060"/>
              </a:solidFill>
            </a:rPr>
            <a:t>Longer-term</a:t>
          </a:r>
          <a:r>
            <a:rPr lang="en-US" sz="2400" b="1" dirty="0" smtClean="0">
              <a:solidFill>
                <a:srgbClr val="002060"/>
              </a:solidFill>
            </a:rPr>
            <a:t>:  </a:t>
          </a:r>
          <a:r>
            <a:rPr lang="en-US" sz="2400" dirty="0" smtClean="0">
              <a:solidFill>
                <a:schemeClr val="tx1"/>
              </a:solidFill>
            </a:rPr>
            <a:t>Impacts faded by </a:t>
          </a:r>
          <a:r>
            <a:rPr lang="en-US" sz="2400" dirty="0" smtClean="0">
              <a:solidFill>
                <a:schemeClr val="tx1"/>
              </a:solidFill>
            </a:rPr>
            <a:t>year </a:t>
          </a:r>
          <a:r>
            <a:rPr lang="en-US" sz="2400" dirty="0" smtClean="0">
              <a:solidFill>
                <a:schemeClr val="tx1"/>
              </a:solidFill>
            </a:rPr>
            <a:t>10</a:t>
          </a:r>
          <a:endParaRPr lang="en-US" sz="2400" dirty="0">
            <a:solidFill>
              <a:schemeClr val="tx1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0.14407</cdr:x>
      <cdr:y>0.05568</cdr:y>
    </cdr:from>
    <cdr:to>
      <cdr:x>0.66581</cdr:x>
      <cdr:y>0.15739</cdr:y>
    </cdr:to>
    <cdr:sp macro="" textlink="">
      <cdr:nvSpPr>
        <cdr:cNvPr id="2" name="Text 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95400" y="269558"/>
          <a:ext cx="4691270" cy="49244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175" algn="ctr">
          <a:solidFill>
            <a:schemeClr val="tx1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spcBef>
              <a:spcPct val="50000"/>
            </a:spcBef>
          </a:pPr>
          <a:r>
            <a:rPr lang="en-US" sz="2600" b="1" dirty="0" smtClean="0">
              <a:solidFill>
                <a:srgbClr val="002060"/>
              </a:solidFill>
            </a:rPr>
            <a:t>HCD Impact </a:t>
          </a:r>
          <a:r>
            <a:rPr lang="en-US" sz="2600" b="1" dirty="0">
              <a:solidFill>
                <a:srgbClr val="002060"/>
              </a:solidFill>
            </a:rPr>
            <a:t>=  </a:t>
          </a:r>
          <a:r>
            <a:rPr lang="en-US" sz="2600" b="1" dirty="0" smtClean="0">
              <a:solidFill>
                <a:srgbClr val="002060"/>
              </a:solidFill>
            </a:rPr>
            <a:t>$2,017** (+12%)</a:t>
          </a:r>
          <a:endParaRPr lang="en-US" sz="26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0.34211</cdr:x>
      <cdr:y>0.59946</cdr:y>
    </cdr:from>
    <cdr:to>
      <cdr:x>0.60527</cdr:x>
      <cdr:y>0.71088</cdr:y>
    </cdr:to>
    <cdr:sp macro="" textlink="">
      <cdr:nvSpPr>
        <cdr:cNvPr id="3" name="TextBox 9"/>
        <cdr:cNvSpPr txBox="1"/>
      </cdr:nvSpPr>
      <cdr:spPr>
        <a:xfrm xmlns:a="http://schemas.openxmlformats.org/drawingml/2006/main">
          <a:off x="2476500" y="2649379"/>
          <a:ext cx="1905015" cy="49243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600" b="1" dirty="0" smtClean="0">
              <a:solidFill>
                <a:srgbClr val="000000"/>
              </a:solidFill>
            </a:rPr>
            <a:t>HCD group</a:t>
          </a:r>
          <a:endParaRPr lang="en-US" sz="2600" b="1" dirty="0">
            <a:solidFill>
              <a:srgbClr val="000000"/>
            </a:solidFill>
          </a:endParaRPr>
        </a:p>
      </cdr:txBody>
    </cdr:sp>
  </cdr:relSizeAnchor>
  <cdr:relSizeAnchor xmlns:cdr="http://schemas.openxmlformats.org/drawingml/2006/chartDrawing">
    <cdr:from>
      <cdr:x>0.38829</cdr:x>
      <cdr:y>0.45499</cdr:y>
    </cdr:from>
    <cdr:to>
      <cdr:x>0.44761</cdr:x>
      <cdr:y>0.63014</cdr:y>
    </cdr:to>
    <cdr:cxnSp macro="">
      <cdr:nvCxnSpPr>
        <cdr:cNvPr id="4" name="Straight Arrow Connector 3"/>
        <cdr:cNvCxnSpPr/>
      </cdr:nvCxnSpPr>
      <cdr:spPr>
        <a:xfrm xmlns:a="http://schemas.openxmlformats.org/drawingml/2006/main" flipH="1" flipV="1">
          <a:off x="3491345" y="2202874"/>
          <a:ext cx="533400" cy="847984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744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r">
              <a:defRPr sz="1200"/>
            </a:lvl1pPr>
          </a:lstStyle>
          <a:p>
            <a:fld id="{10EF93CF-4B54-4BCE-A2C9-E6EE8F725783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31" tIns="46516" rIns="93031" bIns="4651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9770" y="4409758"/>
            <a:ext cx="5598160" cy="4177665"/>
          </a:xfrm>
          <a:prstGeom prst="rect">
            <a:avLst/>
          </a:prstGeom>
        </p:spPr>
        <p:txBody>
          <a:bodyPr vert="horz" lIns="93031" tIns="46516" rIns="93031" bIns="465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744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r">
              <a:defRPr sz="1200"/>
            </a:lvl1pPr>
          </a:lstStyle>
          <a:p>
            <a:fld id="{00E00D7F-AFD9-4471-B2C5-CAD0CD88D6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845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E00D7F-AFD9-4471-B2C5-CAD0CD88D69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71B892-7957-4545-B445-2BA78827A641}" type="slidenum">
              <a:rPr lang="en-US"/>
              <a:pPr/>
              <a:t>13</a:t>
            </a:fld>
            <a:endParaRPr lang="en-US"/>
          </a:p>
        </p:txBody>
      </p:sp>
      <p:sp>
        <p:nvSpPr>
          <p:cNvPr id="388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027" y="4409758"/>
            <a:ext cx="5131647" cy="4177665"/>
          </a:xfrm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71B892-7957-4545-B445-2BA78827A641}" type="slidenum">
              <a:rPr lang="en-US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88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027" y="4409758"/>
            <a:ext cx="5131647" cy="4177665"/>
          </a:xfrm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b="1" smtClean="0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8DF2125-4B13-44B4-AF6A-D89C3972D079}" type="slidenum">
              <a:rPr lang="en-US" smtClean="0">
                <a:latin typeface="Arial" pitchFamily="34" charset="0"/>
              </a:rPr>
              <a:pPr/>
              <a:t>16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05B597-EEF4-40A5-9A03-9EFE005D53C2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E50860-AB12-42B3-9271-91CA9B28466E}" type="slidenum">
              <a:rPr lang="en-US" smtClean="0">
                <a:solidFill>
                  <a:prstClr val="black"/>
                </a:solidFill>
              </a:rPr>
              <a:pPr/>
              <a:t>24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BECE5-0780-4CFC-ABCB-433B033BED1F}" type="datetime1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AF8D-936D-4FE3-A832-A9C2B5DCB210}" type="datetime1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59BB-1A17-48D8-9FF4-3940FB5569B7}" type="datetime1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ebdings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D73DDAD-F950-4FA3-985D-1DBF75EDF80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B3C15-9D15-4852-AEC0-E1E621ADC56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2A4F79-FB3E-408F-9843-B100A68D5E7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0F19B4-6276-49C3-8C92-FE85F37C7BC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48B896-5571-4D8E-BC41-3D8DC78DC6B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01C7D0-8569-4633-BD2E-95E12FCF954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2A2F10-0A8B-459F-8D06-C268609D8B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801FC-6E61-4D2F-B3B8-C6E31AC1A02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79BE-F576-4B52-9E6B-89788954B087}" type="datetime1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AB361A-F09F-48C4-90AC-72346D90EDA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8079C-B708-4264-9FA0-66D1E7B0DFB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E02C74-4D6A-4ACF-AF55-C701219168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99A3B0A-ADC9-450F-974C-0724FA9846D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303E8C4-42F3-4470-ADBB-DF4319DD9D8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C499-C386-443F-9E38-21DEE2F486D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3F59-C82E-4EB5-A534-A1B7C25081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8803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C499-C386-443F-9E38-21DEE2F486D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3F59-C82E-4EB5-A534-A1B7C25081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3543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C499-C386-443F-9E38-21DEE2F486D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3F59-C82E-4EB5-A534-A1B7C25081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1827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C499-C386-443F-9E38-21DEE2F486D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3F59-C82E-4EB5-A534-A1B7C25081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6969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C499-C386-443F-9E38-21DEE2F486D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3F59-C82E-4EB5-A534-A1B7C25081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99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7C681-8684-43CC-941B-547A68EC851D}" type="datetime1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C499-C386-443F-9E38-21DEE2F486D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3F59-C82E-4EB5-A534-A1B7C25081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7654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C499-C386-443F-9E38-21DEE2F486D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3F59-C82E-4EB5-A534-A1B7C25081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9261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C499-C386-443F-9E38-21DEE2F486D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3F59-C82E-4EB5-A534-A1B7C25081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8327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C499-C386-443F-9E38-21DEE2F486D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3F59-C82E-4EB5-A534-A1B7C25081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6942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C499-C386-443F-9E38-21DEE2F486D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3F59-C82E-4EB5-A534-A1B7C25081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2398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C499-C386-443F-9E38-21DEE2F486D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3F59-C82E-4EB5-A534-A1B7C25081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9946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06A35-30A0-423A-BE86-B540225A39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4F3C-D6B0-4D7F-8083-237FC3BA14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74727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06A35-30A0-423A-BE86-B540225A39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4F3C-D6B0-4D7F-8083-237FC3BA14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09835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06A35-30A0-423A-BE86-B540225A39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4F3C-D6B0-4D7F-8083-237FC3BA14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4148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06A35-30A0-423A-BE86-B540225A39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4F3C-D6B0-4D7F-8083-237FC3BA14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293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9FD7-DA02-4B90-82E9-AB10A247CA21}" type="datetime1">
              <a:rPr lang="en-US" smtClean="0"/>
              <a:pPr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06A35-30A0-423A-BE86-B540225A39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4F3C-D6B0-4D7F-8083-237FC3BA14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01670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06A35-30A0-423A-BE86-B540225A39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4F3C-D6B0-4D7F-8083-237FC3BA14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02418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06A35-30A0-423A-BE86-B540225A39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4F3C-D6B0-4D7F-8083-237FC3BA14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12138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06A35-30A0-423A-BE86-B540225A39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4F3C-D6B0-4D7F-8083-237FC3BA14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3880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06A35-30A0-423A-BE86-B540225A39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4F3C-D6B0-4D7F-8083-237FC3BA14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37215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06A35-30A0-423A-BE86-B540225A39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4F3C-D6B0-4D7F-8083-237FC3BA14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71262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06A35-30A0-423A-BE86-B540225A39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4F3C-D6B0-4D7F-8083-237FC3BA14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26242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BECE5-0780-4CFC-ABCB-433B033BED1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70985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79BE-F576-4B52-9E6B-89788954B08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80655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7C681-8684-43CC-941B-547A68EC851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65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C3D5-B36F-462A-95ED-5E5B82139FB0}" type="datetime1">
              <a:rPr lang="en-US" smtClean="0"/>
              <a:pPr/>
              <a:t>11/14/2016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9FD7-DA02-4B90-82E9-AB10A247CA2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07723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C3D5-B36F-462A-95ED-5E5B82139FB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31127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833E1-C57D-49CA-87B9-C7DA755BE20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00437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2143-F13B-46B1-B4C1-DF9558AA011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64966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0693-9459-4DA6-8982-666B9A71410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90142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A12F-AEB5-4A39-8492-2BADA8866BA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99924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AF8D-936D-4FE3-A832-A9C2B5DCB21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62888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59BB-1A17-48D8-9FF4-3940FB5569B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601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833E1-C57D-49CA-87B9-C7DA755BE20C}" type="datetime1">
              <a:rPr lang="en-US" smtClean="0"/>
              <a:pPr/>
              <a:t>11/14/2016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2143-F13B-46B1-B4C1-DF9558AA0117}" type="datetime1">
              <a:rPr lang="en-US" smtClean="0"/>
              <a:pPr/>
              <a:t>11/14/2016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0693-9459-4DA6-8982-666B9A714101}" type="datetime1">
              <a:rPr lang="en-US" smtClean="0"/>
              <a:pPr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A12F-AEB5-4A39-8492-2BADA8866BAB}" type="datetime1">
              <a:rPr lang="en-US" smtClean="0"/>
              <a:pPr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B4FE4-229B-4EA9-A7C3-55721AE09AD5}" type="datetime1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6F091-FEEA-4611-82FC-6503CA8B9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FFFF00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i="0"/>
            </a:lvl1pPr>
          </a:lstStyle>
          <a:p>
            <a:pPr fontAlgn="base">
              <a:spcAft>
                <a:spcPct val="0"/>
              </a:spcAft>
            </a:pPr>
            <a:endParaRPr lang="en-US" sz="14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i="0"/>
            </a:lvl1pPr>
          </a:lstStyle>
          <a:p>
            <a:pPr algn="ctr" fontAlgn="base">
              <a:spcAft>
                <a:spcPct val="0"/>
              </a:spcAft>
            </a:pPr>
            <a:endParaRPr lang="en-US" sz="14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i="0"/>
            </a:lvl1pPr>
          </a:lstStyle>
          <a:p>
            <a:pPr fontAlgn="base">
              <a:spcAft>
                <a:spcPct val="0"/>
              </a:spcAft>
            </a:pPr>
            <a:fld id="{20AEDAE1-2FF5-4E28-80BB-1CAC2B37B5D5}" type="slidenum">
              <a:rPr lang="en-US" sz="1400" smtClean="0">
                <a:solidFill>
                  <a:srgbClr val="000000"/>
                </a:solidFill>
                <a:latin typeface="Arial" charset="0"/>
              </a:rPr>
              <a:pPr fontAlgn="base">
                <a:spcAft>
                  <a:spcPct val="0"/>
                </a:spcAft>
              </a:pPr>
              <a:t>‹#›</a:t>
            </a:fld>
            <a:endParaRPr lang="en-US" sz="1400" smtClean="0">
              <a:solidFill>
                <a:srgbClr val="000000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Times New Roman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Times New Roman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Times New Roman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ebdings" pitchFamily="18" charset="2"/>
        <a:buChar char="4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Arial" charset="0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BC499-C386-443F-9E38-21DEE2F486D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F3F59-C82E-4EB5-A534-A1B7C25081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55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06A35-30A0-423A-BE86-B540225A39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A4F3C-D6B0-4D7F-8083-237FC3BA14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788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B4FE4-229B-4EA9-A7C3-55721AE09AD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11/14/2016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6F091-FEEA-4611-82FC-6503CA8B95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641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762000"/>
            <a:ext cx="8305800" cy="2667000"/>
          </a:xfrm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Lessons from 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Welfare-to-Work Experiments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and Related Studies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886200"/>
            <a:ext cx="8686800" cy="18288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b="1" dirty="0" smtClean="0">
                <a:solidFill>
                  <a:srgbClr val="002060"/>
                </a:solidFill>
              </a:rPr>
              <a:t>Secretaries Innovation Group</a:t>
            </a:r>
            <a:r>
              <a:rPr lang="en-US" b="1" dirty="0">
                <a:solidFill>
                  <a:srgbClr val="002060"/>
                </a:solidFill>
              </a:rPr>
              <a:t/>
            </a:r>
            <a:br>
              <a:rPr lang="en-US" b="1" dirty="0">
                <a:solidFill>
                  <a:srgbClr val="002060"/>
                </a:solidFill>
              </a:rPr>
            </a:br>
            <a:r>
              <a:rPr lang="en-US" b="1" dirty="0" smtClean="0">
                <a:solidFill>
                  <a:srgbClr val="002060"/>
                </a:solidFill>
              </a:rPr>
              <a:t>November 15, 2016</a:t>
            </a:r>
          </a:p>
          <a:p>
            <a:pPr>
              <a:spcBef>
                <a:spcPts val="600"/>
              </a:spcBef>
            </a:pPr>
            <a:r>
              <a:rPr lang="en-US" b="1" dirty="0" smtClean="0">
                <a:solidFill>
                  <a:srgbClr val="002060"/>
                </a:solidFill>
              </a:rPr>
              <a:t>James A. </a:t>
            </a:r>
            <a:r>
              <a:rPr lang="en-US" b="1" dirty="0" err="1" smtClean="0">
                <a:solidFill>
                  <a:srgbClr val="002060"/>
                </a:solidFill>
              </a:rPr>
              <a:t>Riccio</a:t>
            </a:r>
            <a:endParaRPr lang="en-US" b="1" dirty="0" smtClean="0">
              <a:solidFill>
                <a:srgbClr val="002060"/>
              </a:solidFill>
            </a:endParaRPr>
          </a:p>
          <a:p>
            <a:endParaRPr lang="en-US" sz="1800" b="1" dirty="0" smtClean="0">
              <a:solidFill>
                <a:srgbClr val="002060"/>
              </a:solidFill>
            </a:endParaRPr>
          </a:p>
        </p:txBody>
      </p:sp>
      <p:graphicFrame>
        <p:nvGraphicFramePr>
          <p:cNvPr id="17409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9389765"/>
              </p:ext>
            </p:extLst>
          </p:nvPr>
        </p:nvGraphicFramePr>
        <p:xfrm>
          <a:off x="3581400" y="5562600"/>
          <a:ext cx="713422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1" name="Picture" r:id="rId4" imgW="6676644" imgH="905256" progId="Word.Picture.8">
                  <p:embed/>
                </p:oleObj>
              </mc:Choice>
              <mc:Fallback>
                <p:oleObj name="Picture" r:id="rId4" imgW="6676644" imgH="905256" progId="Word.Picture.8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562600"/>
                        <a:ext cx="7134225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228600"/>
            <a:ext cx="8229600" cy="1143000"/>
          </a:xfrm>
          <a:prstGeom prst="rect">
            <a:avLst/>
          </a:prstGeom>
          <a:ln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C00000"/>
                </a:solidFill>
              </a:rPr>
              <a:t>Riverside GAIN  </a:t>
            </a:r>
            <a:br>
              <a:rPr lang="en-US" sz="4000" b="1" dirty="0">
                <a:solidFill>
                  <a:srgbClr val="C00000"/>
                </a:solidFill>
              </a:rPr>
            </a:br>
            <a:r>
              <a:rPr lang="en-US" sz="3600" b="1" dirty="0" smtClean="0">
                <a:solidFill>
                  <a:srgbClr val="002060"/>
                </a:solidFill>
              </a:rPr>
              <a:t>Control group’s earnings </a:t>
            </a:r>
            <a:r>
              <a:rPr lang="en-US" sz="3600" b="1" dirty="0">
                <a:solidFill>
                  <a:srgbClr val="002060"/>
                </a:solidFill>
              </a:rPr>
              <a:t>($)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1524000"/>
            <a:ext cx="9144000" cy="0"/>
          </a:xfrm>
          <a:prstGeom prst="line">
            <a:avLst/>
          </a:prstGeom>
          <a:solidFill>
            <a:srgbClr val="4F81BD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222042288"/>
              </p:ext>
            </p:extLst>
          </p:nvPr>
        </p:nvGraphicFramePr>
        <p:xfrm>
          <a:off x="952500" y="1828800"/>
          <a:ext cx="7239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9"/>
          <p:cNvSpPr txBox="1"/>
          <p:nvPr/>
        </p:nvSpPr>
        <p:spPr>
          <a:xfrm>
            <a:off x="5562601" y="4287249"/>
            <a:ext cx="2133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smtClean="0">
                <a:solidFill>
                  <a:srgbClr val="000000"/>
                </a:solidFill>
              </a:rPr>
              <a:t>Control group</a:t>
            </a:r>
            <a:endParaRPr lang="en-US" sz="2600" b="1" dirty="0">
              <a:solidFill>
                <a:srgbClr val="000000"/>
              </a:solidFill>
            </a:endParaRPr>
          </a:p>
        </p:txBody>
      </p:sp>
      <p:sp>
        <p:nvSpPr>
          <p:cNvPr id="8" name="TextBox 12"/>
          <p:cNvSpPr txBox="1">
            <a:spLocks noChangeArrowheads="1"/>
          </p:cNvSpPr>
          <p:nvPr/>
        </p:nvSpPr>
        <p:spPr bwMode="auto">
          <a:xfrm>
            <a:off x="1981200" y="5257800"/>
            <a:ext cx="4572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latin typeface="Calibri" pitchFamily="34" charset="0"/>
              </a:rPr>
              <a:t>Note: Earnings include $0 for non-workers </a:t>
            </a:r>
          </a:p>
        </p:txBody>
      </p:sp>
    </p:spTree>
    <p:extLst>
      <p:ext uri="{BB962C8B-B14F-4D97-AF65-F5344CB8AC3E}">
        <p14:creationId xmlns:p14="http://schemas.microsoft.com/office/powerpoint/2010/main" val="62428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228600"/>
            <a:ext cx="8229600" cy="1143000"/>
          </a:xfrm>
          <a:prstGeom prst="rect">
            <a:avLst/>
          </a:prstGeom>
          <a:ln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C00000"/>
                </a:solidFill>
              </a:rPr>
              <a:t>Riverside GAIN  </a:t>
            </a:r>
            <a:r>
              <a:rPr lang="en-US" sz="4000" b="1" dirty="0">
                <a:solidFill>
                  <a:srgbClr val="002060"/>
                </a:solidFill>
              </a:rPr>
              <a:t/>
            </a:r>
            <a:br>
              <a:rPr lang="en-US" sz="4000" b="1" dirty="0">
                <a:solidFill>
                  <a:srgbClr val="002060"/>
                </a:solidFill>
              </a:rPr>
            </a:br>
            <a:r>
              <a:rPr lang="en-US" sz="3600" b="1" dirty="0" smtClean="0">
                <a:solidFill>
                  <a:srgbClr val="002060"/>
                </a:solidFill>
              </a:rPr>
              <a:t>5-year impacts on earnings </a:t>
            </a:r>
            <a:r>
              <a:rPr lang="en-US" sz="3600" b="1" dirty="0">
                <a:solidFill>
                  <a:srgbClr val="002060"/>
                </a:solidFill>
              </a:rPr>
              <a:t>($)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1524000"/>
            <a:ext cx="9144000" cy="0"/>
          </a:xfrm>
          <a:prstGeom prst="line">
            <a:avLst/>
          </a:prstGeom>
          <a:solidFill>
            <a:srgbClr val="4F81BD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773636253"/>
              </p:ext>
            </p:extLst>
          </p:nvPr>
        </p:nvGraphicFramePr>
        <p:xfrm>
          <a:off x="952500" y="1828800"/>
          <a:ext cx="7239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9"/>
          <p:cNvSpPr txBox="1"/>
          <p:nvPr/>
        </p:nvSpPr>
        <p:spPr>
          <a:xfrm>
            <a:off x="5181600" y="4038600"/>
            <a:ext cx="2133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smtClean="0">
                <a:solidFill>
                  <a:srgbClr val="000000"/>
                </a:solidFill>
              </a:rPr>
              <a:t>Control group</a:t>
            </a:r>
            <a:endParaRPr lang="en-US" sz="2600" b="1" dirty="0">
              <a:solidFill>
                <a:srgbClr val="000000"/>
              </a:solidFill>
            </a:endParaRPr>
          </a:p>
        </p:txBody>
      </p:sp>
      <p:sp>
        <p:nvSpPr>
          <p:cNvPr id="8" name="TextBox 9"/>
          <p:cNvSpPr txBox="1"/>
          <p:nvPr/>
        </p:nvSpPr>
        <p:spPr>
          <a:xfrm>
            <a:off x="2057400" y="2590800"/>
            <a:ext cx="2514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smtClean="0">
                <a:solidFill>
                  <a:srgbClr val="000000"/>
                </a:solidFill>
              </a:rPr>
              <a:t>GAIN group</a:t>
            </a:r>
            <a:endParaRPr lang="en-US" sz="2600" b="1" dirty="0">
              <a:solidFill>
                <a:srgbClr val="000000"/>
              </a:solidFill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200400" y="1752600"/>
            <a:ext cx="4114800" cy="492443"/>
          </a:xfrm>
          <a:prstGeom prst="rect">
            <a:avLst/>
          </a:prstGeom>
          <a:noFill/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2600" b="1" dirty="0">
                <a:solidFill>
                  <a:srgbClr val="002060"/>
                </a:solidFill>
              </a:rPr>
              <a:t>Impact =  $5,038</a:t>
            </a:r>
            <a:r>
              <a:rPr lang="en-US" sz="2600" b="1" dirty="0" smtClean="0">
                <a:solidFill>
                  <a:srgbClr val="002060"/>
                </a:solidFill>
              </a:rPr>
              <a:t>*** (+42%)</a:t>
            </a:r>
            <a:endParaRPr lang="en-US" sz="2600" b="1" dirty="0">
              <a:solidFill>
                <a:srgbClr val="002060"/>
              </a:solidFill>
            </a:endParaRPr>
          </a:p>
        </p:txBody>
      </p:sp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2034941" y="5334835"/>
            <a:ext cx="4572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latin typeface="Calibri" pitchFamily="34" charset="0"/>
              </a:rPr>
              <a:t>Note: Earnings include $0 for non-workers </a:t>
            </a:r>
          </a:p>
        </p:txBody>
      </p:sp>
    </p:spTree>
    <p:extLst>
      <p:ext uri="{BB962C8B-B14F-4D97-AF65-F5344CB8AC3E}">
        <p14:creationId xmlns:p14="http://schemas.microsoft.com/office/powerpoint/2010/main" val="342977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  <a:ln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C00000"/>
                </a:solidFill>
              </a:rPr>
              <a:t>Riverside GAIN  </a:t>
            </a:r>
            <a:r>
              <a:rPr lang="en-US" sz="4000" b="1" dirty="0">
                <a:solidFill>
                  <a:srgbClr val="002060"/>
                </a:solidFill>
              </a:rPr>
              <a:t/>
            </a:r>
            <a:br>
              <a:rPr lang="en-US" sz="4000" b="1" dirty="0">
                <a:solidFill>
                  <a:srgbClr val="002060"/>
                </a:solidFill>
              </a:rPr>
            </a:br>
            <a:r>
              <a:rPr lang="en-US" sz="3600" b="1" dirty="0" smtClean="0">
                <a:solidFill>
                  <a:srgbClr val="002060"/>
                </a:solidFill>
              </a:rPr>
              <a:t>Impacts on receipt of cash welfare ($)</a:t>
            </a:r>
            <a:endParaRPr lang="en-US" sz="3600" b="1" dirty="0">
              <a:solidFill>
                <a:srgbClr val="00206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1371600"/>
            <a:ext cx="9144000" cy="0"/>
          </a:xfrm>
          <a:prstGeom prst="line">
            <a:avLst/>
          </a:prstGeom>
          <a:solidFill>
            <a:srgbClr val="4F81BD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815143548"/>
              </p:ext>
            </p:extLst>
          </p:nvPr>
        </p:nvGraphicFramePr>
        <p:xfrm>
          <a:off x="228600" y="1828800"/>
          <a:ext cx="8763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9"/>
          <p:cNvSpPr txBox="1"/>
          <p:nvPr/>
        </p:nvSpPr>
        <p:spPr>
          <a:xfrm>
            <a:off x="4083627" y="2901921"/>
            <a:ext cx="2133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smtClean="0">
                <a:solidFill>
                  <a:srgbClr val="000000"/>
                </a:solidFill>
              </a:rPr>
              <a:t>Control group</a:t>
            </a:r>
            <a:endParaRPr lang="en-US" sz="2600" b="1" dirty="0">
              <a:solidFill>
                <a:srgbClr val="000000"/>
              </a:solidFill>
            </a:endParaRPr>
          </a:p>
        </p:txBody>
      </p:sp>
      <p:sp>
        <p:nvSpPr>
          <p:cNvPr id="8" name="TextBox 9"/>
          <p:cNvSpPr txBox="1"/>
          <p:nvPr/>
        </p:nvSpPr>
        <p:spPr>
          <a:xfrm>
            <a:off x="5150427" y="4648200"/>
            <a:ext cx="2514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smtClean="0">
                <a:solidFill>
                  <a:srgbClr val="000000"/>
                </a:solidFill>
              </a:rPr>
              <a:t>GAIN group</a:t>
            </a:r>
            <a:endParaRPr lang="en-US" sz="2600" b="1" dirty="0">
              <a:solidFill>
                <a:srgbClr val="000000"/>
              </a:solidFill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657600" y="1600200"/>
            <a:ext cx="5029200" cy="492443"/>
          </a:xfrm>
          <a:prstGeom prst="rect">
            <a:avLst/>
          </a:prstGeom>
          <a:noFill/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2600" b="1" dirty="0" smtClean="0">
                <a:solidFill>
                  <a:srgbClr val="002060"/>
                </a:solidFill>
              </a:rPr>
              <a:t>Impact  </a:t>
            </a:r>
            <a:r>
              <a:rPr lang="en-US" sz="2600" b="1" dirty="0">
                <a:solidFill>
                  <a:srgbClr val="002060"/>
                </a:solidFill>
              </a:rPr>
              <a:t>=  </a:t>
            </a:r>
            <a:r>
              <a:rPr lang="en-US" sz="2600" b="1" dirty="0" smtClean="0">
                <a:solidFill>
                  <a:srgbClr val="002060"/>
                </a:solidFill>
              </a:rPr>
              <a:t>- $2,705*** (-15%)</a:t>
            </a:r>
            <a:endParaRPr lang="en-US" sz="2600" b="1" dirty="0">
              <a:solidFill>
                <a:srgbClr val="002060"/>
              </a:solidFill>
            </a:endParaRPr>
          </a:p>
        </p:txBody>
      </p:sp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1447800" y="5674224"/>
            <a:ext cx="4572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sz="1600" i="1" dirty="0" smtClean="0">
                <a:solidFill>
                  <a:srgbClr val="000000"/>
                </a:solidFill>
                <a:latin typeface="Calibri" pitchFamily="34" charset="0"/>
              </a:rPr>
              <a:t>Payments include </a:t>
            </a:r>
            <a:r>
              <a:rPr lang="en-US" sz="1600" i="1" dirty="0">
                <a:solidFill>
                  <a:srgbClr val="000000"/>
                </a:solidFill>
                <a:latin typeface="Calibri" pitchFamily="34" charset="0"/>
              </a:rPr>
              <a:t>$0 for </a:t>
            </a:r>
            <a:r>
              <a:rPr lang="en-US" sz="1600" i="1" dirty="0" smtClean="0">
                <a:solidFill>
                  <a:srgbClr val="000000"/>
                </a:solidFill>
                <a:latin typeface="Calibri" pitchFamily="34" charset="0"/>
              </a:rPr>
              <a:t>non-recipients </a:t>
            </a:r>
            <a:endParaRPr lang="en-US" sz="1600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23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6A1F1-04AA-4A98-B4F7-63154BE9BFED}" type="slidenum">
              <a:rPr lang="en-US"/>
              <a:pPr/>
              <a:t>13</a:t>
            </a:fld>
            <a:endParaRPr lang="en-US"/>
          </a:p>
        </p:txBody>
      </p:sp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458200" cy="1143000"/>
          </a:xfrm>
          <a:ln/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Another highly </a:t>
            </a:r>
            <a:r>
              <a:rPr lang="en-US" sz="4000" b="1" dirty="0">
                <a:solidFill>
                  <a:srgbClr val="C00000"/>
                </a:solidFill>
              </a:rPr>
              <a:t>effective </a:t>
            </a:r>
            <a:r>
              <a:rPr lang="en-US" sz="4000" b="1" dirty="0" smtClean="0">
                <a:solidFill>
                  <a:srgbClr val="C00000"/>
                </a:solidFill>
              </a:rPr>
              <a:t>program:  </a:t>
            </a:r>
            <a:r>
              <a:rPr lang="en-US" sz="4000" b="1" dirty="0" smtClean="0">
                <a:solidFill>
                  <a:srgbClr val="002060"/>
                </a:solidFill>
              </a:rPr>
              <a:t>Portland, Oregon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84" y="1981200"/>
            <a:ext cx="8610600" cy="5029200"/>
          </a:xfrm>
        </p:spPr>
        <p:txBody>
          <a:bodyPr/>
          <a:lstStyle/>
          <a:p>
            <a:pPr marL="457200" lvl="1" indent="0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sz="3200" b="1" dirty="0" smtClean="0">
                <a:solidFill>
                  <a:srgbClr val="002060"/>
                </a:solidFill>
              </a:rPr>
              <a:t>Used </a:t>
            </a:r>
            <a:r>
              <a:rPr lang="en-US" sz="3200" b="1" dirty="0">
                <a:solidFill>
                  <a:srgbClr val="002060"/>
                </a:solidFill>
              </a:rPr>
              <a:t>a “mixed” </a:t>
            </a:r>
            <a:r>
              <a:rPr lang="en-US" sz="3200" b="1" dirty="0" smtClean="0">
                <a:solidFill>
                  <a:srgbClr val="002060"/>
                </a:solidFill>
              </a:rPr>
              <a:t>approac</a:t>
            </a: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</a:rPr>
              <a:t>h </a:t>
            </a:r>
            <a:r>
              <a:rPr lang="en-US" i="1" dirty="0" smtClean="0"/>
              <a:t>(similar to GAIN)</a:t>
            </a:r>
            <a:endParaRPr lang="en-US" i="1" dirty="0" smtClean="0"/>
          </a:p>
          <a:p>
            <a:pPr lvl="2"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Short-term </a:t>
            </a:r>
            <a:r>
              <a:rPr lang="en-US" sz="2800" dirty="0"/>
              <a:t>education or training for </a:t>
            </a:r>
            <a:r>
              <a:rPr lang="en-US" sz="2800" dirty="0" smtClean="0"/>
              <a:t>some</a:t>
            </a:r>
          </a:p>
          <a:p>
            <a:pPr lvl="2"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Job </a:t>
            </a:r>
            <a:r>
              <a:rPr lang="en-US" sz="2800" dirty="0"/>
              <a:t>search for others (majority</a:t>
            </a:r>
            <a:r>
              <a:rPr lang="en-US" sz="2800" dirty="0" smtClean="0"/>
              <a:t>)</a:t>
            </a:r>
          </a:p>
          <a:p>
            <a:pPr lvl="2">
              <a:lnSpc>
                <a:spcPct val="90000"/>
              </a:lnSpc>
              <a:spcAft>
                <a:spcPts val="600"/>
              </a:spcAft>
            </a:pPr>
            <a:endParaRPr lang="en-US" sz="1200" dirty="0"/>
          </a:p>
          <a:p>
            <a:pPr marL="457200" lvl="1" indent="0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sz="3200" b="1" dirty="0" smtClean="0">
                <a:solidFill>
                  <a:srgbClr val="002060"/>
                </a:solidFill>
              </a:rPr>
              <a:t>Enforced participation requirements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Font typeface="Arial" pitchFamily="34" charset="0"/>
              <a:buChar char="•"/>
            </a:pPr>
            <a:endParaRPr lang="en-US" sz="1200" b="1" dirty="0">
              <a:solidFill>
                <a:srgbClr val="002060"/>
              </a:solidFill>
            </a:endParaRPr>
          </a:p>
          <a:p>
            <a:pPr marL="457200" lvl="1" indent="0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sz="3200" b="1" dirty="0">
                <a:solidFill>
                  <a:srgbClr val="002060"/>
                </a:solidFill>
              </a:rPr>
              <a:t>Encouraged </a:t>
            </a:r>
            <a:r>
              <a:rPr lang="en-US" sz="3200" b="1" dirty="0" smtClean="0">
                <a:solidFill>
                  <a:srgbClr val="002060"/>
                </a:solidFill>
              </a:rPr>
              <a:t>searching </a:t>
            </a:r>
            <a:r>
              <a:rPr lang="en-US" sz="3200" b="1" dirty="0">
                <a:solidFill>
                  <a:srgbClr val="002060"/>
                </a:solidFill>
              </a:rPr>
              <a:t>for better job </a:t>
            </a:r>
            <a:r>
              <a:rPr lang="en-US" dirty="0"/>
              <a:t>(above minimum wage and with fringe benefits)  </a:t>
            </a:r>
          </a:p>
          <a:p>
            <a:pPr>
              <a:lnSpc>
                <a:spcPct val="90000"/>
              </a:lnSpc>
              <a:buFont typeface="Webdings" pitchFamily="18" charset="2"/>
              <a:buNone/>
            </a:pPr>
            <a:endParaRPr lang="en-US" sz="1200" dirty="0"/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0" y="1524000"/>
            <a:ext cx="9144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59643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81000" y="152400"/>
            <a:ext cx="8229600" cy="1143000"/>
          </a:xfrm>
          <a:prstGeom prst="rect">
            <a:avLst/>
          </a:prstGeom>
          <a:ln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C00000"/>
                </a:solidFill>
              </a:rPr>
              <a:t>Portland NEWWS </a:t>
            </a:r>
            <a:r>
              <a:rPr lang="en-US" sz="4000" b="1" dirty="0">
                <a:solidFill>
                  <a:srgbClr val="002060"/>
                </a:solidFill>
              </a:rPr>
              <a:t/>
            </a:r>
            <a:br>
              <a:rPr lang="en-US" sz="4000" b="1" dirty="0">
                <a:solidFill>
                  <a:srgbClr val="002060"/>
                </a:solidFill>
              </a:rPr>
            </a:br>
            <a:r>
              <a:rPr lang="en-US" sz="3600" b="1" dirty="0" smtClean="0">
                <a:solidFill>
                  <a:srgbClr val="002060"/>
                </a:solidFill>
              </a:rPr>
              <a:t>5-year impacts on earnings </a:t>
            </a:r>
            <a:r>
              <a:rPr lang="en-US" sz="3600" b="1" dirty="0">
                <a:solidFill>
                  <a:srgbClr val="002060"/>
                </a:solidFill>
              </a:rPr>
              <a:t>($)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1371600"/>
            <a:ext cx="9144000" cy="0"/>
          </a:xfrm>
          <a:prstGeom prst="line">
            <a:avLst/>
          </a:prstGeom>
          <a:solidFill>
            <a:srgbClr val="4F81BD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557472695"/>
              </p:ext>
            </p:extLst>
          </p:nvPr>
        </p:nvGraphicFramePr>
        <p:xfrm>
          <a:off x="381000" y="1447800"/>
          <a:ext cx="85344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9"/>
          <p:cNvSpPr txBox="1"/>
          <p:nvPr/>
        </p:nvSpPr>
        <p:spPr>
          <a:xfrm>
            <a:off x="6248400" y="3352800"/>
            <a:ext cx="2133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smtClean="0">
                <a:solidFill>
                  <a:srgbClr val="000000"/>
                </a:solidFill>
              </a:rPr>
              <a:t>Control group</a:t>
            </a:r>
            <a:endParaRPr lang="en-US" sz="2600" b="1" dirty="0">
              <a:solidFill>
                <a:srgbClr val="000000"/>
              </a:solidFill>
            </a:endParaRPr>
          </a:p>
        </p:txBody>
      </p:sp>
      <p:sp>
        <p:nvSpPr>
          <p:cNvPr id="8" name="TextBox 9"/>
          <p:cNvSpPr txBox="1"/>
          <p:nvPr/>
        </p:nvSpPr>
        <p:spPr>
          <a:xfrm>
            <a:off x="2133600" y="2626044"/>
            <a:ext cx="2514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smtClean="0">
                <a:solidFill>
                  <a:srgbClr val="000000"/>
                </a:solidFill>
              </a:rPr>
              <a:t>Program group</a:t>
            </a:r>
            <a:endParaRPr lang="en-US" sz="2600" b="1" dirty="0">
              <a:solidFill>
                <a:srgbClr val="000000"/>
              </a:solidFill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743200" y="1754221"/>
            <a:ext cx="4114800" cy="492443"/>
          </a:xfrm>
          <a:prstGeom prst="rect">
            <a:avLst/>
          </a:prstGeom>
          <a:noFill/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dirty="0">
                <a:solidFill>
                  <a:srgbClr val="002060"/>
                </a:solidFill>
              </a:rPr>
              <a:t>Impact =  </a:t>
            </a:r>
            <a:r>
              <a:rPr lang="en-US" sz="2600" b="1" dirty="0" smtClean="0">
                <a:solidFill>
                  <a:srgbClr val="002060"/>
                </a:solidFill>
              </a:rPr>
              <a:t>$5,150*** (+25%)</a:t>
            </a:r>
            <a:endParaRPr lang="en-US" sz="2600" b="1" dirty="0">
              <a:solidFill>
                <a:srgbClr val="002060"/>
              </a:solidFill>
            </a:endParaRPr>
          </a:p>
        </p:txBody>
      </p:sp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1676400" y="5596354"/>
            <a:ext cx="4572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latin typeface="Calibri" pitchFamily="34" charset="0"/>
              </a:rPr>
              <a:t>Note: Earnings include $0 for non-workers </a:t>
            </a:r>
          </a:p>
        </p:txBody>
      </p:sp>
    </p:spTree>
    <p:extLst>
      <p:ext uri="{BB962C8B-B14F-4D97-AF65-F5344CB8AC3E}">
        <p14:creationId xmlns:p14="http://schemas.microsoft.com/office/powerpoint/2010/main" val="365589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6A1F1-04AA-4A98-B4F7-63154BE9BFE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458200" cy="1066800"/>
          </a:xfrm>
          <a:ln/>
        </p:spPr>
        <p:txBody>
          <a:bodyPr>
            <a:noAutofit/>
          </a:bodyPr>
          <a:lstStyle/>
          <a:p>
            <a:pPr algn="l"/>
            <a:r>
              <a:rPr lang="en-US" sz="4000" b="1" dirty="0" smtClean="0">
                <a:solidFill>
                  <a:srgbClr val="C00000"/>
                </a:solidFill>
              </a:rPr>
              <a:t>NEWWS special study: LFA vs. HCD 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1295400"/>
            <a:ext cx="8610600" cy="5410200"/>
          </a:xfrm>
        </p:spPr>
        <p:txBody>
          <a:bodyPr/>
          <a:lstStyle/>
          <a:p>
            <a:pPr marL="57150" indent="0">
              <a:lnSpc>
                <a:spcPct val="90000"/>
              </a:lnSpc>
              <a:buNone/>
            </a:pPr>
            <a:r>
              <a:rPr lang="en-US" b="1" dirty="0" smtClean="0">
                <a:solidFill>
                  <a:srgbClr val="002060"/>
                </a:solidFill>
              </a:rPr>
              <a:t>LFA:  “Labor force attachment”</a:t>
            </a:r>
            <a:endParaRPr lang="en-US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lvl="2">
              <a:lnSpc>
                <a:spcPct val="90000"/>
              </a:lnSpc>
            </a:pPr>
            <a:r>
              <a:rPr lang="en-US" sz="2600" dirty="0" smtClean="0"/>
              <a:t>Job </a:t>
            </a:r>
            <a:r>
              <a:rPr lang="en-US" sz="2600" dirty="0"/>
              <a:t>search </a:t>
            </a:r>
            <a:r>
              <a:rPr lang="en-US" sz="2600" dirty="0" smtClean="0"/>
              <a:t>as </a:t>
            </a:r>
            <a:r>
              <a:rPr lang="en-US" sz="2600" u="sng" dirty="0" smtClean="0"/>
              <a:t>first</a:t>
            </a:r>
            <a:r>
              <a:rPr lang="en-US" sz="2600" dirty="0" smtClean="0"/>
              <a:t> activity</a:t>
            </a:r>
          </a:p>
          <a:p>
            <a:pPr lvl="2">
              <a:lnSpc>
                <a:spcPct val="90000"/>
              </a:lnSpc>
              <a:spcAft>
                <a:spcPts val="600"/>
              </a:spcAft>
            </a:pPr>
            <a:r>
              <a:rPr lang="en-US" sz="2600" dirty="0" smtClean="0"/>
              <a:t>Followed by education/training, as appropriate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b="1" dirty="0" smtClean="0">
                <a:solidFill>
                  <a:srgbClr val="002060"/>
                </a:solidFill>
              </a:rPr>
              <a:t>HCD: “Human capital development “</a:t>
            </a:r>
          </a:p>
          <a:p>
            <a:pPr lvl="2">
              <a:lnSpc>
                <a:spcPct val="90000"/>
              </a:lnSpc>
            </a:pPr>
            <a:r>
              <a:rPr lang="en-US" sz="2600" dirty="0" smtClean="0">
                <a:solidFill>
                  <a:prstClr val="black"/>
                </a:solidFill>
              </a:rPr>
              <a:t>Education or training as </a:t>
            </a:r>
            <a:r>
              <a:rPr lang="en-US" sz="2600" u="sng" dirty="0" smtClean="0">
                <a:solidFill>
                  <a:prstClr val="black"/>
                </a:solidFill>
              </a:rPr>
              <a:t>first</a:t>
            </a:r>
            <a:r>
              <a:rPr lang="en-US" sz="2600" dirty="0" smtClean="0">
                <a:solidFill>
                  <a:prstClr val="black"/>
                </a:solidFill>
              </a:rPr>
              <a:t> activity</a:t>
            </a:r>
          </a:p>
          <a:p>
            <a:pPr lvl="2">
              <a:lnSpc>
                <a:spcPct val="90000"/>
              </a:lnSpc>
            </a:pPr>
            <a:r>
              <a:rPr lang="en-US" sz="2600" dirty="0" smtClean="0">
                <a:solidFill>
                  <a:prstClr val="black"/>
                </a:solidFill>
              </a:rPr>
              <a:t>Usually basic education; some vocational training</a:t>
            </a:r>
            <a:endParaRPr lang="en-US" sz="2600" dirty="0">
              <a:solidFill>
                <a:prstClr val="black"/>
              </a:solidFill>
            </a:endParaRPr>
          </a:p>
          <a:p>
            <a:pPr lvl="2">
              <a:lnSpc>
                <a:spcPct val="90000"/>
              </a:lnSpc>
              <a:spcAft>
                <a:spcPts val="600"/>
              </a:spcAft>
            </a:pPr>
            <a:r>
              <a:rPr lang="en-US" sz="2600" dirty="0">
                <a:solidFill>
                  <a:prstClr val="black"/>
                </a:solidFill>
              </a:rPr>
              <a:t>Followed </a:t>
            </a:r>
            <a:r>
              <a:rPr lang="en-US" sz="2600" dirty="0" smtClean="0">
                <a:solidFill>
                  <a:prstClr val="black"/>
                </a:solidFill>
              </a:rPr>
              <a:t>job search, as appropriate</a:t>
            </a:r>
            <a:endParaRPr lang="en-US" sz="2600" b="1" dirty="0">
              <a:solidFill>
                <a:srgbClr val="002060"/>
              </a:solidFill>
            </a:endParaRPr>
          </a:p>
          <a:p>
            <a:pPr marL="114300" indent="0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b="1" dirty="0" smtClean="0">
                <a:solidFill>
                  <a:srgbClr val="002060"/>
                </a:solidFill>
              </a:rPr>
              <a:t>Head-to-head test in 3 sites</a:t>
            </a:r>
            <a:endParaRPr lang="en-US" b="1" dirty="0">
              <a:solidFill>
                <a:srgbClr val="002060"/>
              </a:solidFill>
            </a:endParaRPr>
          </a:p>
          <a:p>
            <a:pPr marL="1371600" lvl="2" indent="-457200">
              <a:lnSpc>
                <a:spcPct val="90000"/>
              </a:lnSpc>
            </a:pPr>
            <a:r>
              <a:rPr lang="en-US" sz="2600" dirty="0" smtClean="0"/>
              <a:t>Atlanta, Georgia</a:t>
            </a:r>
          </a:p>
          <a:p>
            <a:pPr marL="1371600" lvl="2" indent="-457200">
              <a:lnSpc>
                <a:spcPct val="90000"/>
              </a:lnSpc>
            </a:pPr>
            <a:r>
              <a:rPr lang="en-US" sz="2600" dirty="0" smtClean="0"/>
              <a:t>Grand Rapids, Michigan</a:t>
            </a:r>
          </a:p>
          <a:p>
            <a:pPr marL="1371600" lvl="2" indent="-457200">
              <a:lnSpc>
                <a:spcPct val="90000"/>
              </a:lnSpc>
            </a:pPr>
            <a:r>
              <a:rPr lang="en-US" sz="2600" dirty="0" smtClean="0"/>
              <a:t>Riverside, California</a:t>
            </a:r>
            <a:endParaRPr lang="en-US" sz="2600" dirty="0"/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0" y="1066800"/>
            <a:ext cx="9144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59643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382000" cy="9906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Head-to-head test of LFA vs. HCD</a:t>
            </a:r>
            <a:br>
              <a:rPr lang="en-US" sz="4000" b="1" dirty="0" smtClean="0">
                <a:solidFill>
                  <a:srgbClr val="C00000"/>
                </a:solidFill>
              </a:rPr>
            </a:br>
            <a:r>
              <a:rPr lang="en-US" sz="3600" b="1" dirty="0" smtClean="0">
                <a:solidFill>
                  <a:srgbClr val="002060"/>
                </a:solidFill>
              </a:rPr>
              <a:t>Example from Atlanta</a:t>
            </a:r>
            <a:endParaRPr lang="en-US" sz="3600" b="1" i="1" dirty="0" smtClean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2895600"/>
            <a:ext cx="1905000" cy="160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5" name="Group 54"/>
          <p:cNvGrpSpPr/>
          <p:nvPr/>
        </p:nvGrpSpPr>
        <p:grpSpPr>
          <a:xfrm>
            <a:off x="533400" y="1752600"/>
            <a:ext cx="8229600" cy="4038600"/>
            <a:chOff x="457200" y="1447800"/>
            <a:chExt cx="8229600" cy="4038600"/>
          </a:xfrm>
        </p:grpSpPr>
        <p:sp>
          <p:nvSpPr>
            <p:cNvPr id="76807" name="TextBox 9"/>
            <p:cNvSpPr txBox="1">
              <a:spLocks noChangeArrowheads="1"/>
            </p:cNvSpPr>
            <p:nvPr/>
          </p:nvSpPr>
          <p:spPr bwMode="auto">
            <a:xfrm>
              <a:off x="457200" y="2667000"/>
              <a:ext cx="1752600" cy="1540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ts val="28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2800" b="1" dirty="0" smtClean="0">
                  <a:latin typeface="Calibri" pitchFamily="34" charset="0"/>
                  <a:cs typeface="Calibri" pitchFamily="34" charset="0"/>
                </a:rPr>
                <a:t>Welfare applicants and recipients</a:t>
              </a:r>
              <a:endParaRPr lang="en-US" sz="2800" dirty="0"/>
            </a:p>
          </p:txBody>
        </p:sp>
        <p:sp>
          <p:nvSpPr>
            <p:cNvPr id="22" name="Flowchart: Decision 21"/>
            <p:cNvSpPr/>
            <p:nvPr/>
          </p:nvSpPr>
          <p:spPr>
            <a:xfrm>
              <a:off x="2743200" y="2514600"/>
              <a:ext cx="2804160" cy="1828800"/>
            </a:xfrm>
            <a:prstGeom prst="flowChartDecision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6809" name="TextBox 23"/>
            <p:cNvSpPr txBox="1">
              <a:spLocks noChangeArrowheads="1"/>
            </p:cNvSpPr>
            <p:nvPr/>
          </p:nvSpPr>
          <p:spPr bwMode="auto">
            <a:xfrm>
              <a:off x="3124200" y="2859504"/>
              <a:ext cx="2057400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30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Random</a:t>
              </a:r>
            </a:p>
            <a:p>
              <a:pPr algn="ctr"/>
              <a:r>
                <a:rPr lang="en-US" sz="3000" b="1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Assignment</a:t>
              </a:r>
            </a:p>
          </p:txBody>
        </p:sp>
        <p:cxnSp>
          <p:nvCxnSpPr>
            <p:cNvPr id="28" name="Straight Arrow Connector 27"/>
            <p:cNvCxnSpPr>
              <a:stCxn id="22" idx="3"/>
              <a:endCxn id="31" idx="1"/>
            </p:cNvCxnSpPr>
            <p:nvPr/>
          </p:nvCxnSpPr>
          <p:spPr>
            <a:xfrm flipV="1">
              <a:off x="5547360" y="2042160"/>
              <a:ext cx="502920" cy="138684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Flowchart: Preparation 30"/>
            <p:cNvSpPr/>
            <p:nvPr/>
          </p:nvSpPr>
          <p:spPr>
            <a:xfrm>
              <a:off x="6050280" y="1447800"/>
              <a:ext cx="2560320" cy="1188720"/>
            </a:xfrm>
            <a:prstGeom prst="flowChartPreparati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400"/>
            </a:p>
          </p:txBody>
        </p:sp>
        <p:sp>
          <p:nvSpPr>
            <p:cNvPr id="76814" name="TextBox 31"/>
            <p:cNvSpPr txBox="1">
              <a:spLocks noChangeArrowheads="1"/>
            </p:cNvSpPr>
            <p:nvPr/>
          </p:nvSpPr>
          <p:spPr bwMode="auto">
            <a:xfrm>
              <a:off x="6400800" y="1676400"/>
              <a:ext cx="1752600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3000" b="1" dirty="0" smtClean="0">
                  <a:latin typeface="Calibri" pitchFamily="34" charset="0"/>
                  <a:cs typeface="Calibri" pitchFamily="34" charset="0"/>
                </a:rPr>
                <a:t>LFA group</a:t>
              </a:r>
            </a:p>
          </p:txBody>
        </p:sp>
        <p:sp>
          <p:nvSpPr>
            <p:cNvPr id="33" name="Flowchart: Preparation 32"/>
            <p:cNvSpPr/>
            <p:nvPr/>
          </p:nvSpPr>
          <p:spPr>
            <a:xfrm>
              <a:off x="6019800" y="2819400"/>
              <a:ext cx="2667000" cy="1188720"/>
            </a:xfrm>
            <a:prstGeom prst="flowChartPreparati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400"/>
            </a:p>
          </p:txBody>
        </p:sp>
        <p:sp>
          <p:nvSpPr>
            <p:cNvPr id="76816" name="TextBox 33"/>
            <p:cNvSpPr txBox="1">
              <a:spLocks noChangeArrowheads="1"/>
            </p:cNvSpPr>
            <p:nvPr/>
          </p:nvSpPr>
          <p:spPr bwMode="auto">
            <a:xfrm>
              <a:off x="6477000" y="2895600"/>
              <a:ext cx="1676400" cy="123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3000" b="1" dirty="0" smtClean="0">
                  <a:latin typeface="Calibri" pitchFamily="34" charset="0"/>
                  <a:cs typeface="Calibri" pitchFamily="34" charset="0"/>
                </a:rPr>
                <a:t>HCD group</a:t>
              </a:r>
            </a:p>
            <a:p>
              <a:pPr algn="ctr"/>
              <a:endParaRPr lang="en-US" sz="1400" dirty="0"/>
            </a:p>
          </p:txBody>
        </p:sp>
        <p:cxnSp>
          <p:nvCxnSpPr>
            <p:cNvPr id="37" name="Straight Arrow Connector 36"/>
            <p:cNvCxnSpPr>
              <a:endCxn id="22" idx="1"/>
            </p:cNvCxnSpPr>
            <p:nvPr/>
          </p:nvCxnSpPr>
          <p:spPr>
            <a:xfrm>
              <a:off x="2286000" y="3429000"/>
              <a:ext cx="4572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22" idx="3"/>
            </p:cNvCxnSpPr>
            <p:nvPr/>
          </p:nvCxnSpPr>
          <p:spPr>
            <a:xfrm>
              <a:off x="5547360" y="3429000"/>
              <a:ext cx="48768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Flowchart: Preparation 39"/>
            <p:cNvSpPr/>
            <p:nvPr/>
          </p:nvSpPr>
          <p:spPr>
            <a:xfrm>
              <a:off x="6096000" y="4267200"/>
              <a:ext cx="2590800" cy="1219200"/>
            </a:xfrm>
            <a:prstGeom prst="flowChartPreparati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400"/>
            </a:p>
          </p:txBody>
        </p:sp>
        <p:sp>
          <p:nvSpPr>
            <p:cNvPr id="76820" name="TextBox 40"/>
            <p:cNvSpPr txBox="1">
              <a:spLocks noChangeArrowheads="1"/>
            </p:cNvSpPr>
            <p:nvPr/>
          </p:nvSpPr>
          <p:spPr bwMode="auto">
            <a:xfrm>
              <a:off x="6629400" y="4343400"/>
              <a:ext cx="1600200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3000" b="1" dirty="0" smtClean="0">
                  <a:latin typeface="Calibri" pitchFamily="34" charset="0"/>
                  <a:cs typeface="Calibri" pitchFamily="34" charset="0"/>
                </a:rPr>
                <a:t>Control group</a:t>
              </a:r>
            </a:p>
          </p:txBody>
        </p:sp>
        <p:cxnSp>
          <p:nvCxnSpPr>
            <p:cNvPr id="43" name="Straight Arrow Connector 42"/>
            <p:cNvCxnSpPr>
              <a:stCxn id="22" idx="3"/>
              <a:endCxn id="40" idx="1"/>
            </p:cNvCxnSpPr>
            <p:nvPr/>
          </p:nvCxnSpPr>
          <p:spPr>
            <a:xfrm>
              <a:off x="5547360" y="3429000"/>
              <a:ext cx="548640" cy="14478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831" name="Rectangle 6"/>
          <p:cNvSpPr txBox="1">
            <a:spLocks noGrp="1" noChangeArrowheads="1"/>
          </p:cNvSpPr>
          <p:nvPr/>
        </p:nvSpPr>
        <p:spPr bwMode="auto">
          <a:xfrm>
            <a:off x="6400800" y="6457950"/>
            <a:ext cx="26670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06155CF-5A7D-41A6-B817-E2720CD260C2}" type="slidenum">
              <a:rPr lang="en-US" sz="1400" smtClean="0"/>
              <a:pPr algn="r"/>
              <a:t>16</a:t>
            </a:fld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228600"/>
            <a:ext cx="8229600" cy="838200"/>
          </a:xfrm>
          <a:prstGeom prst="rect">
            <a:avLst/>
          </a:prstGeom>
          <a:ln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C00000"/>
                </a:solidFill>
              </a:rPr>
              <a:t>Atlanta: LFA vs. Control </a:t>
            </a:r>
            <a:endParaRPr lang="en-US" sz="4000" b="1" dirty="0">
              <a:solidFill>
                <a:srgbClr val="C00000"/>
              </a:solidFill>
            </a:endParaRPr>
          </a:p>
          <a:p>
            <a:r>
              <a:rPr lang="en-US" sz="3600" b="1" dirty="0" smtClean="0">
                <a:solidFill>
                  <a:srgbClr val="002060"/>
                </a:solidFill>
              </a:rPr>
              <a:t>5-year impacts on earnings </a:t>
            </a:r>
            <a:r>
              <a:rPr lang="en-US" sz="3600" b="1" dirty="0">
                <a:solidFill>
                  <a:srgbClr val="002060"/>
                </a:solidFill>
              </a:rPr>
              <a:t>($)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1295400"/>
            <a:ext cx="9144000" cy="0"/>
          </a:xfrm>
          <a:prstGeom prst="line">
            <a:avLst/>
          </a:prstGeom>
          <a:solidFill>
            <a:srgbClr val="4F81BD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255928609"/>
              </p:ext>
            </p:extLst>
          </p:nvPr>
        </p:nvGraphicFramePr>
        <p:xfrm>
          <a:off x="0" y="2075020"/>
          <a:ext cx="8915400" cy="4554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9"/>
          <p:cNvSpPr txBox="1"/>
          <p:nvPr/>
        </p:nvSpPr>
        <p:spPr>
          <a:xfrm>
            <a:off x="5638800" y="4038600"/>
            <a:ext cx="2133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smtClean="0">
                <a:solidFill>
                  <a:srgbClr val="000000"/>
                </a:solidFill>
              </a:rPr>
              <a:t>Control group</a:t>
            </a:r>
            <a:endParaRPr lang="en-US" sz="2600" b="1" dirty="0">
              <a:solidFill>
                <a:srgbClr val="000000"/>
              </a:solidFill>
            </a:endParaRPr>
          </a:p>
        </p:txBody>
      </p:sp>
      <p:sp>
        <p:nvSpPr>
          <p:cNvPr id="8" name="TextBox 9"/>
          <p:cNvSpPr txBox="1"/>
          <p:nvPr/>
        </p:nvSpPr>
        <p:spPr>
          <a:xfrm>
            <a:off x="1941095" y="3317557"/>
            <a:ext cx="167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smtClean="0">
                <a:solidFill>
                  <a:srgbClr val="000000"/>
                </a:solidFill>
              </a:rPr>
              <a:t>LFA group</a:t>
            </a:r>
            <a:endParaRPr lang="en-US" sz="2600" b="1" dirty="0">
              <a:solidFill>
                <a:srgbClr val="000000"/>
              </a:solidFill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133600" y="1447800"/>
            <a:ext cx="4876800" cy="492443"/>
          </a:xfrm>
          <a:prstGeom prst="rect">
            <a:avLst/>
          </a:prstGeom>
          <a:noFill/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dirty="0" smtClean="0">
                <a:solidFill>
                  <a:srgbClr val="002060"/>
                </a:solidFill>
              </a:rPr>
              <a:t>LFA Impact </a:t>
            </a:r>
            <a:r>
              <a:rPr lang="en-US" sz="2600" b="1" dirty="0">
                <a:solidFill>
                  <a:srgbClr val="002060"/>
                </a:solidFill>
              </a:rPr>
              <a:t>=  </a:t>
            </a:r>
            <a:r>
              <a:rPr lang="en-US" sz="2600" b="1" dirty="0" smtClean="0">
                <a:solidFill>
                  <a:srgbClr val="002060"/>
                </a:solidFill>
              </a:rPr>
              <a:t>$2,459*** (+14%)</a:t>
            </a:r>
            <a:endParaRPr lang="en-US" sz="2600" b="1" dirty="0">
              <a:solidFill>
                <a:srgbClr val="002060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737731" y="3810000"/>
            <a:ext cx="22860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5334000" y="3810000"/>
            <a:ext cx="30480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1941095" y="5562600"/>
            <a:ext cx="4572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latin typeface="Calibri" pitchFamily="34" charset="0"/>
              </a:rPr>
              <a:t>Note: Earnings include $0 for non-workers </a:t>
            </a:r>
          </a:p>
        </p:txBody>
      </p:sp>
    </p:spTree>
    <p:extLst>
      <p:ext uri="{BB962C8B-B14F-4D97-AF65-F5344CB8AC3E}">
        <p14:creationId xmlns:p14="http://schemas.microsoft.com/office/powerpoint/2010/main" val="185124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228600"/>
            <a:ext cx="8229600" cy="838200"/>
          </a:xfrm>
          <a:prstGeom prst="rect">
            <a:avLst/>
          </a:prstGeom>
          <a:ln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C00000"/>
                </a:solidFill>
              </a:rPr>
              <a:t>Atlanta: LFA vs. HCD vs. Control</a:t>
            </a:r>
            <a:endParaRPr lang="en-US" sz="4000" b="1" dirty="0">
              <a:solidFill>
                <a:srgbClr val="C00000"/>
              </a:solidFill>
            </a:endParaRPr>
          </a:p>
          <a:p>
            <a:r>
              <a:rPr lang="en-US" sz="4000" b="1" dirty="0" smtClean="0">
                <a:solidFill>
                  <a:srgbClr val="002060"/>
                </a:solidFill>
              </a:rPr>
              <a:t>5-year Impacts on earnings ($)</a:t>
            </a:r>
            <a:endParaRPr lang="en-US" sz="4000" b="1" dirty="0">
              <a:solidFill>
                <a:srgbClr val="00206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1219200"/>
            <a:ext cx="9144000" cy="0"/>
          </a:xfrm>
          <a:prstGeom prst="line">
            <a:avLst/>
          </a:prstGeom>
          <a:solidFill>
            <a:srgbClr val="4F81BD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922857151"/>
              </p:ext>
            </p:extLst>
          </p:nvPr>
        </p:nvGraphicFramePr>
        <p:xfrm>
          <a:off x="0" y="1864042"/>
          <a:ext cx="8991600" cy="48415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9"/>
          <p:cNvSpPr txBox="1"/>
          <p:nvPr/>
        </p:nvSpPr>
        <p:spPr>
          <a:xfrm>
            <a:off x="5638800" y="4038600"/>
            <a:ext cx="2133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smtClean="0">
                <a:solidFill>
                  <a:srgbClr val="000000"/>
                </a:solidFill>
              </a:rPr>
              <a:t>Control group</a:t>
            </a:r>
            <a:endParaRPr lang="en-US" sz="2600" b="1" dirty="0">
              <a:solidFill>
                <a:srgbClr val="000000"/>
              </a:solidFill>
            </a:endParaRPr>
          </a:p>
        </p:txBody>
      </p:sp>
      <p:sp>
        <p:nvSpPr>
          <p:cNvPr id="8" name="TextBox 9"/>
          <p:cNvSpPr txBox="1"/>
          <p:nvPr/>
        </p:nvSpPr>
        <p:spPr>
          <a:xfrm>
            <a:off x="1274618" y="3310630"/>
            <a:ext cx="167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smtClean="0">
                <a:solidFill>
                  <a:srgbClr val="000000"/>
                </a:solidFill>
              </a:rPr>
              <a:t>LFA group</a:t>
            </a:r>
            <a:endParaRPr lang="en-US" sz="2600" b="1" dirty="0">
              <a:solidFill>
                <a:srgbClr val="000000"/>
              </a:solidFill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295400" y="1447800"/>
            <a:ext cx="4572000" cy="492443"/>
          </a:xfrm>
          <a:prstGeom prst="rect">
            <a:avLst/>
          </a:prstGeom>
          <a:noFill/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dirty="0" smtClean="0">
                <a:solidFill>
                  <a:srgbClr val="002060"/>
                </a:solidFill>
              </a:rPr>
              <a:t>LFA Impact </a:t>
            </a:r>
            <a:r>
              <a:rPr lang="en-US" sz="2600" b="1" dirty="0">
                <a:solidFill>
                  <a:srgbClr val="002060"/>
                </a:solidFill>
              </a:rPr>
              <a:t>=  </a:t>
            </a:r>
            <a:r>
              <a:rPr lang="en-US" sz="2600" b="1" dirty="0" smtClean="0">
                <a:solidFill>
                  <a:srgbClr val="002060"/>
                </a:solidFill>
              </a:rPr>
              <a:t>$2,459*** (+14%)</a:t>
            </a:r>
            <a:endParaRPr lang="en-US" sz="2600" b="1" dirty="0">
              <a:solidFill>
                <a:srgbClr val="002060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743200" y="3730943"/>
            <a:ext cx="22860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5334000" y="3810000"/>
            <a:ext cx="30480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1941095" y="5562600"/>
            <a:ext cx="4572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latin typeface="Calibri" pitchFamily="34" charset="0"/>
              </a:rPr>
              <a:t>Note: Earnings include $0 for non-workers </a:t>
            </a:r>
          </a:p>
        </p:txBody>
      </p:sp>
    </p:spTree>
    <p:extLst>
      <p:ext uri="{BB962C8B-B14F-4D97-AF65-F5344CB8AC3E}">
        <p14:creationId xmlns:p14="http://schemas.microsoft.com/office/powerpoint/2010/main" val="185124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20782"/>
            <a:ext cx="8229600" cy="11430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LFA vs. HCD: The longer-term</a:t>
            </a:r>
            <a:br>
              <a:rPr lang="en-US" sz="4000" b="1" dirty="0" smtClean="0">
                <a:solidFill>
                  <a:srgbClr val="C00000"/>
                </a:solidFill>
              </a:rPr>
            </a:br>
            <a:r>
              <a:rPr lang="en-US" sz="2800" b="1" dirty="0" smtClean="0"/>
              <a:t>(10-15 years after random assignment)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600200"/>
            <a:ext cx="8763000" cy="4876800"/>
          </a:xfrm>
        </p:spPr>
        <p:txBody>
          <a:bodyPr/>
          <a:lstStyle/>
          <a:p>
            <a:pPr marL="5715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LFA and HCD effects became similar in long term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But LFA cheaper (more cost-effective</a:t>
            </a:r>
            <a:r>
              <a:rPr lang="en-US" dirty="0" smtClean="0"/>
              <a:t>)</a:t>
            </a: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pPr marL="5715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Overall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Both interventions increased earnings, reduced welfare </a:t>
            </a:r>
            <a:r>
              <a:rPr lang="en-US" dirty="0" smtClean="0"/>
              <a:t>relative to no </a:t>
            </a:r>
            <a:r>
              <a:rPr lang="en-US" dirty="0" smtClean="0"/>
              <a:t>intervention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8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Many </a:t>
            </a:r>
            <a:r>
              <a:rPr lang="en-US" dirty="0"/>
              <a:t>participants </a:t>
            </a:r>
            <a:r>
              <a:rPr lang="en-US" dirty="0" smtClean="0"/>
              <a:t>still struggled </a:t>
            </a:r>
            <a:r>
              <a:rPr lang="en-US" dirty="0"/>
              <a:t>in work, remained poor, didn’t advanc</a:t>
            </a:r>
            <a:r>
              <a:rPr lang="en-US" dirty="0">
                <a:solidFill>
                  <a:prstClr val="black"/>
                </a:solidFill>
              </a:rPr>
              <a:t>e </a:t>
            </a:r>
            <a:endParaRPr lang="en-US" dirty="0" smtClean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0" y="1143000"/>
            <a:ext cx="9144000" cy="0"/>
          </a:xfrm>
          <a:prstGeom prst="line">
            <a:avLst/>
          </a:prstGeom>
          <a:solidFill>
            <a:srgbClr val="4F81BD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4110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82000" cy="7159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Outline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2578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Overview of major evaluations of welfare-to-work and related interventions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Mostly </a:t>
            </a:r>
            <a:r>
              <a:rPr lang="en-US" b="1" dirty="0" smtClean="0"/>
              <a:t>pre-TANF</a:t>
            </a:r>
            <a:r>
              <a:rPr lang="en-US" dirty="0" smtClean="0"/>
              <a:t>, </a:t>
            </a:r>
            <a:r>
              <a:rPr lang="en-US" b="1" dirty="0" smtClean="0"/>
              <a:t>pre-time limits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All using randomized trials– strong evidence</a:t>
            </a:r>
          </a:p>
          <a:p>
            <a:endParaRPr lang="en-US" sz="1200" dirty="0" smtClean="0"/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The studies show: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Some things worked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Others did not, but </a:t>
            </a:r>
            <a:r>
              <a:rPr lang="en-US" dirty="0" smtClean="0"/>
              <a:t>offered </a:t>
            </a:r>
            <a:r>
              <a:rPr lang="en-US" dirty="0" smtClean="0"/>
              <a:t>lessons to build 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Evidence </a:t>
            </a:r>
            <a:r>
              <a:rPr lang="en-US" dirty="0" smtClean="0"/>
              <a:t>forced </a:t>
            </a:r>
            <a:r>
              <a:rPr lang="en-US" dirty="0" smtClean="0"/>
              <a:t>re-thinking assumptions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/>
              <a:pPr/>
              <a:t>2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1066800"/>
            <a:ext cx="9144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752600"/>
            <a:ext cx="8839200" cy="3733800"/>
          </a:xfrm>
          <a:prstGeom prst="rect">
            <a:avLst/>
          </a:prstGeom>
          <a:solidFill>
            <a:srgbClr val="C00000"/>
          </a:solidFill>
          <a:ln w="41275" cmpd="thickThin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algn="l">
              <a:spcBef>
                <a:spcPct val="20000"/>
              </a:spcBef>
              <a:tabLst>
                <a:tab pos="4062413" algn="l"/>
              </a:tabLst>
            </a:pPr>
            <a:r>
              <a:rPr lang="en-US" sz="5900" b="1" dirty="0" smtClean="0">
                <a:solidFill>
                  <a:schemeClr val="bg1"/>
                </a:solidFill>
              </a:rPr>
              <a:t>“</a:t>
            </a:r>
            <a:r>
              <a:rPr lang="en-US" sz="5900" b="1" dirty="0">
                <a:solidFill>
                  <a:schemeClr val="bg1"/>
                </a:solidFill>
              </a:rPr>
              <a:t>Make work pay” </a:t>
            </a:r>
            <a:r>
              <a:rPr lang="en-US" sz="5900" b="1" dirty="0" smtClean="0">
                <a:solidFill>
                  <a:schemeClr val="bg1"/>
                </a:solidFill>
              </a:rPr>
              <a:t>experiments</a:t>
            </a:r>
            <a:r>
              <a:rPr lang="en-US" b="1" dirty="0">
                <a:solidFill>
                  <a:srgbClr val="C00000"/>
                </a:solidFill>
              </a:rPr>
              <a:t/>
            </a:r>
            <a:br>
              <a:rPr lang="en-US" b="1" dirty="0">
                <a:solidFill>
                  <a:srgbClr val="C00000"/>
                </a:solidFill>
              </a:rPr>
            </a:br>
            <a:endParaRPr lang="en-US" sz="1000" b="1" dirty="0" smtClean="0"/>
          </a:p>
          <a:p>
            <a:pPr marL="342900" algn="l">
              <a:lnSpc>
                <a:spcPct val="160000"/>
              </a:lnSpc>
              <a:spcBef>
                <a:spcPct val="20000"/>
              </a:spcBef>
              <a:tabLst>
                <a:tab pos="4062413" algn="l"/>
              </a:tabLst>
            </a:pPr>
            <a:r>
              <a:rPr lang="en-US" sz="4100" dirty="0" smtClean="0">
                <a:solidFill>
                  <a:schemeClr val="bg1"/>
                </a:solidFill>
              </a:rPr>
              <a:t>- </a:t>
            </a:r>
            <a:r>
              <a:rPr lang="en-US" sz="4100" b="1" dirty="0" smtClean="0">
                <a:solidFill>
                  <a:schemeClr val="bg1"/>
                </a:solidFill>
              </a:rPr>
              <a:t>Minnesota Family Investment Program (MFIP)</a:t>
            </a:r>
          </a:p>
          <a:p>
            <a:pPr marL="342900" algn="l">
              <a:lnSpc>
                <a:spcPct val="160000"/>
              </a:lnSpc>
              <a:spcBef>
                <a:spcPct val="20000"/>
              </a:spcBef>
              <a:tabLst>
                <a:tab pos="4062413" algn="l"/>
              </a:tabLst>
            </a:pPr>
            <a:r>
              <a:rPr lang="en-US" sz="4100" b="1" dirty="0" smtClean="0">
                <a:solidFill>
                  <a:schemeClr val="bg1"/>
                </a:solidFill>
              </a:rPr>
              <a:t>- Canadian Self-Sufficiency Program (SSP)</a:t>
            </a:r>
          </a:p>
          <a:p>
            <a:pPr marL="342900" algn="l">
              <a:lnSpc>
                <a:spcPct val="160000"/>
              </a:lnSpc>
              <a:spcBef>
                <a:spcPct val="20000"/>
              </a:spcBef>
              <a:tabLst>
                <a:tab pos="4062413" algn="l"/>
              </a:tabLst>
            </a:pPr>
            <a:r>
              <a:rPr lang="en-US" sz="4100" b="1" dirty="0" smtClean="0">
                <a:solidFill>
                  <a:schemeClr val="bg1"/>
                </a:solidFill>
                <a:ea typeface="+mn-ea"/>
                <a:cs typeface="+mn-cs"/>
              </a:rPr>
              <a:t>- Connecticut Jobs-First</a:t>
            </a:r>
          </a:p>
          <a:p>
            <a:pPr marL="342900" algn="l">
              <a:lnSpc>
                <a:spcPct val="160000"/>
              </a:lnSpc>
              <a:spcBef>
                <a:spcPct val="20000"/>
              </a:spcBef>
              <a:tabLst>
                <a:tab pos="4062413" algn="l"/>
              </a:tabLst>
            </a:pPr>
            <a:r>
              <a:rPr lang="en-US" sz="4100" b="1" dirty="0" smtClean="0">
                <a:solidFill>
                  <a:schemeClr val="bg1"/>
                </a:solidFill>
                <a:ea typeface="+mn-ea"/>
                <a:cs typeface="+mn-cs"/>
              </a:rPr>
              <a:t>- Milwaukee New Hope</a:t>
            </a:r>
            <a:endParaRPr lang="en-US" sz="41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6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73836" cy="51816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Goal: Improve </a:t>
            </a:r>
            <a:r>
              <a:rPr lang="en-US" b="1" u="sng" dirty="0" smtClean="0">
                <a:solidFill>
                  <a:srgbClr val="002060"/>
                </a:solidFill>
              </a:rPr>
              <a:t>net</a:t>
            </a:r>
            <a:r>
              <a:rPr lang="en-US" b="1" dirty="0" smtClean="0">
                <a:solidFill>
                  <a:srgbClr val="002060"/>
                </a:solidFill>
              </a:rPr>
              <a:t> income from low-wage work 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Earnings gains reduced welfare/other benefit income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ddress this through enhanced earnings disregards; wage supplements </a:t>
            </a:r>
          </a:p>
          <a:p>
            <a:pPr marL="0" lvl="0" indent="0">
              <a:spcAft>
                <a:spcPts val="1200"/>
              </a:spcAft>
              <a:buNone/>
            </a:pPr>
            <a:r>
              <a:rPr lang="en-US" b="1" dirty="0" smtClean="0">
                <a:solidFill>
                  <a:srgbClr val="002060"/>
                </a:solidFill>
              </a:rPr>
              <a:t>Positive effects on employment and earnings</a:t>
            </a:r>
            <a:r>
              <a:rPr lang="en-US" sz="2800" dirty="0" smtClean="0"/>
              <a:t>, </a:t>
            </a:r>
            <a:r>
              <a:rPr lang="en-US" sz="2800" dirty="0" smtClean="0"/>
              <a:t>     especially </a:t>
            </a:r>
            <a:r>
              <a:rPr lang="en-US" sz="2800" dirty="0" smtClean="0"/>
              <a:t>when combined with services</a:t>
            </a:r>
          </a:p>
          <a:p>
            <a:pPr marL="57150" indent="0">
              <a:spcAft>
                <a:spcPts val="1200"/>
              </a:spcAft>
              <a:buNone/>
            </a:pPr>
            <a:r>
              <a:rPr lang="en-US" b="1" dirty="0" smtClean="0">
                <a:solidFill>
                  <a:srgbClr val="002060"/>
                </a:solidFill>
              </a:rPr>
              <a:t>Did not save money for govt., but reduced poverty</a:t>
            </a:r>
            <a:endParaRPr lang="en-US" b="1" dirty="0">
              <a:solidFill>
                <a:srgbClr val="002060"/>
              </a:solidFill>
            </a:endParaRPr>
          </a:p>
          <a:p>
            <a:pPr marL="57150" indent="0">
              <a:spcAft>
                <a:spcPts val="1200"/>
              </a:spcAft>
              <a:buNone/>
            </a:pPr>
            <a:r>
              <a:rPr lang="en-US" b="1" dirty="0" smtClean="0">
                <a:solidFill>
                  <a:srgbClr val="002060"/>
                </a:solidFill>
              </a:rPr>
              <a:t>Positive education effects for young children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24600"/>
            <a:ext cx="381000" cy="365125"/>
          </a:xfrm>
        </p:spPr>
        <p:txBody>
          <a:bodyPr/>
          <a:lstStyle/>
          <a:p>
            <a:fld id="{A466F091-FEEA-4611-82FC-6503CA8B955C}" type="slidenum">
              <a:rPr lang="en-US" smtClean="0"/>
              <a:pPr/>
              <a:t>21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1295400"/>
            <a:ext cx="9144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itle 1"/>
          <p:cNvSpPr txBox="1">
            <a:spLocks/>
          </p:cNvSpPr>
          <p:nvPr/>
        </p:nvSpPr>
        <p:spPr>
          <a:xfrm>
            <a:off x="0" y="-647700"/>
            <a:ext cx="91440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4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33516"/>
            <a:ext cx="86868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rgbClr val="C00000"/>
                </a:solidFill>
              </a:rPr>
              <a:t>“Make work pay” experiments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</a:rPr>
              <a:t>Major Lessons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752600"/>
            <a:ext cx="8839200" cy="3276600"/>
          </a:xfrm>
          <a:prstGeom prst="rect">
            <a:avLst/>
          </a:prstGeom>
          <a:solidFill>
            <a:srgbClr val="C00000"/>
          </a:solidFill>
          <a:ln w="41275" cmpd="thickThin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algn="l">
              <a:spcBef>
                <a:spcPct val="20000"/>
              </a:spcBef>
              <a:tabLst>
                <a:tab pos="4062413" algn="l"/>
              </a:tabLst>
            </a:pPr>
            <a:r>
              <a:rPr lang="en-US" sz="4100" b="1" dirty="0" smtClean="0">
                <a:solidFill>
                  <a:schemeClr val="bg1"/>
                </a:solidFill>
              </a:rPr>
              <a:t>Post-employment </a:t>
            </a:r>
            <a:r>
              <a:rPr lang="en-US" sz="4100" b="1" dirty="0">
                <a:solidFill>
                  <a:schemeClr val="bg1"/>
                </a:solidFill>
              </a:rPr>
              <a:t>experiments</a:t>
            </a:r>
            <a:r>
              <a:rPr lang="en-US" b="1" dirty="0">
                <a:solidFill>
                  <a:schemeClr val="bg1"/>
                </a:solidFill>
              </a:rPr>
              <a:t/>
            </a:r>
            <a:br>
              <a:rPr lang="en-US" b="1" dirty="0">
                <a:solidFill>
                  <a:schemeClr val="bg1"/>
                </a:solidFill>
              </a:rPr>
            </a:br>
            <a:endParaRPr lang="en-US" sz="1000" b="1" dirty="0" smtClean="0">
              <a:solidFill>
                <a:schemeClr val="bg1"/>
              </a:solidFill>
            </a:endParaRPr>
          </a:p>
          <a:p>
            <a:pPr marL="342900" algn="l">
              <a:spcBef>
                <a:spcPct val="20000"/>
              </a:spcBef>
              <a:tabLst>
                <a:tab pos="4062413" algn="l"/>
              </a:tabLst>
            </a:pPr>
            <a:r>
              <a:rPr lang="en-US" sz="3000" b="1" dirty="0">
                <a:solidFill>
                  <a:schemeClr val="bg1"/>
                </a:solidFill>
              </a:rPr>
              <a:t> - Employment Retention and Advancement (ERA)</a:t>
            </a:r>
            <a:br>
              <a:rPr lang="en-US" sz="3000" b="1" dirty="0">
                <a:solidFill>
                  <a:schemeClr val="bg1"/>
                </a:solidFill>
              </a:rPr>
            </a:br>
            <a:r>
              <a:rPr lang="en-US" sz="3000" b="1" dirty="0" smtClean="0">
                <a:solidFill>
                  <a:schemeClr val="bg1"/>
                </a:solidFill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ea typeface="+mn-ea"/>
                <a:cs typeface="+mn-cs"/>
              </a:rPr>
              <a:t/>
            </a:r>
            <a:br>
              <a:rPr lang="en-US" sz="3200" dirty="0" smtClean="0">
                <a:solidFill>
                  <a:srgbClr val="002060"/>
                </a:solidFill>
                <a:ea typeface="+mn-ea"/>
                <a:cs typeface="+mn-cs"/>
              </a:rPr>
            </a:b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56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Calibri" pitchFamily="34" charset="0"/>
              </a:rPr>
              <a:t>Employment Retention and Advancement </a:t>
            </a:r>
            <a:r>
              <a:rPr lang="en-US" sz="4000" b="1" dirty="0" smtClean="0">
                <a:solidFill>
                  <a:srgbClr val="002060"/>
                </a:solidFill>
                <a:latin typeface="Calibri" pitchFamily="34" charset="0"/>
              </a:rPr>
              <a:t>(ERA)</a:t>
            </a:r>
            <a:r>
              <a:rPr lang="en-US" sz="4000" b="1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Calibri" pitchFamily="34" charset="0"/>
              </a:rPr>
              <a:t>Demonstration</a:t>
            </a:r>
            <a:endParaRPr lang="en-US" sz="4000" b="1" dirty="0" smtClean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534400" cy="5029200"/>
          </a:xfrm>
        </p:spPr>
        <p:txBody>
          <a:bodyPr>
            <a:normAutofit fontScale="92500"/>
          </a:bodyPr>
          <a:lstStyle/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500" b="1" dirty="0" smtClean="0">
                <a:solidFill>
                  <a:srgbClr val="002060"/>
                </a:solidFill>
              </a:rPr>
              <a:t>Focus shifted toward “post-employment”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/>
              <a:t>Prior interventions were not </a:t>
            </a:r>
            <a:r>
              <a:rPr lang="en-US" sz="3000" dirty="0" smtClean="0"/>
              <a:t>helping people advance</a:t>
            </a:r>
            <a:endParaRPr lang="en-US" sz="3000" dirty="0"/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/>
              <a:t>Could services/support </a:t>
            </a:r>
            <a:r>
              <a:rPr lang="en-US" sz="3000" i="1" dirty="0" smtClean="0"/>
              <a:t>after </a:t>
            </a:r>
            <a:r>
              <a:rPr lang="en-US" sz="3000" i="1" dirty="0" smtClean="0"/>
              <a:t>job placement </a:t>
            </a:r>
            <a:r>
              <a:rPr lang="en-US" sz="3000" dirty="0" smtClean="0"/>
              <a:t>help </a:t>
            </a:r>
            <a:r>
              <a:rPr lang="en-US" sz="3000" dirty="0" smtClean="0"/>
              <a:t>them stay </a:t>
            </a:r>
            <a:r>
              <a:rPr lang="en-US" sz="3000" dirty="0" smtClean="0"/>
              <a:t>employed and get ahead?</a:t>
            </a:r>
          </a:p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900" b="1" dirty="0" smtClean="0">
              <a:solidFill>
                <a:srgbClr val="002060"/>
              </a:solidFill>
              <a:latin typeface="Calibri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3500" b="1" dirty="0" smtClean="0">
                <a:solidFill>
                  <a:srgbClr val="002060"/>
                </a:solidFill>
                <a:latin typeface="Calibri" pitchFamily="34" charset="0"/>
              </a:rPr>
              <a:t>ERA study: Tested 12 </a:t>
            </a:r>
            <a:r>
              <a:rPr lang="en-US" sz="3500" b="1" dirty="0" smtClean="0">
                <a:solidFill>
                  <a:srgbClr val="002060"/>
                </a:solidFill>
                <a:latin typeface="Calibri" pitchFamily="34" charset="0"/>
              </a:rPr>
              <a:t>models in 6 states </a:t>
            </a:r>
            <a:endParaRPr lang="en-US" sz="3000" b="1" dirty="0" smtClean="0">
              <a:solidFill>
                <a:srgbClr val="002060"/>
              </a:solidFill>
              <a:latin typeface="Calibri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3000" b="1" dirty="0" smtClean="0">
                <a:latin typeface="Calibri" pitchFamily="34" charset="0"/>
              </a:rPr>
              <a:t>(</a:t>
            </a:r>
            <a:r>
              <a:rPr lang="en-US" sz="3000" b="1" dirty="0" smtClean="0">
                <a:latin typeface="Calibri" pitchFamily="34" charset="0"/>
              </a:rPr>
              <a:t>HHS-funded)</a:t>
            </a:r>
          </a:p>
          <a:p>
            <a:pPr marL="0" indent="0">
              <a:lnSpc>
                <a:spcPct val="90000"/>
              </a:lnSpc>
              <a:buNone/>
            </a:pPr>
            <a:endParaRPr lang="en-US" sz="1100" dirty="0" smtClean="0">
              <a:latin typeface="Calibri" pitchFamily="34" charset="0"/>
            </a:endParaRP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3000" dirty="0" smtClean="0">
                <a:latin typeface="Calibri" pitchFamily="34" charset="0"/>
              </a:rPr>
              <a:t>Cast a wide net to test a variety of models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endParaRPr lang="en-US" sz="1100" b="1" dirty="0" smtClean="0">
              <a:solidFill>
                <a:srgbClr val="002060"/>
              </a:solidFill>
              <a:latin typeface="Calibri" pitchFamily="34" charset="0"/>
            </a:endParaRPr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3000" dirty="0" smtClean="0">
                <a:latin typeface="Calibri" pitchFamily="34" charset="0"/>
              </a:rPr>
              <a:t>Mostly for current and former welfare recipients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sz="1100" dirty="0" smtClean="0">
              <a:latin typeface="Calibri" pitchFamily="34" charset="0"/>
            </a:endParaRPr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sz="1100" dirty="0">
              <a:latin typeface="Calibri" pitchFamily="34" charset="0"/>
            </a:endParaRPr>
          </a:p>
          <a:p>
            <a:pPr lvl="1" eaLnBrk="1" hangingPunct="1">
              <a:lnSpc>
                <a:spcPct val="90000"/>
              </a:lnSpc>
              <a:buNone/>
            </a:pPr>
            <a:endParaRPr lang="en-US" sz="1200" dirty="0" smtClean="0">
              <a:solidFill>
                <a:srgbClr val="002060"/>
              </a:solidFill>
              <a:latin typeface="Calibri" pitchFamily="34" charset="0"/>
            </a:endParaRPr>
          </a:p>
          <a:p>
            <a:pPr lvl="1" eaLnBrk="1" hangingPunct="1">
              <a:lnSpc>
                <a:spcPct val="90000"/>
              </a:lnSpc>
              <a:buNone/>
            </a:pPr>
            <a:endParaRPr lang="en-US" sz="1200" dirty="0" smtClean="0">
              <a:solidFill>
                <a:srgbClr val="002060"/>
              </a:solidFill>
              <a:latin typeface="Calibri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0" y="1295400"/>
            <a:ext cx="9144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8229600" y="6248400"/>
            <a:ext cx="685800" cy="365125"/>
          </a:xfrm>
        </p:spPr>
        <p:txBody>
          <a:bodyPr/>
          <a:lstStyle/>
          <a:p>
            <a:pPr algn="r">
              <a:spcBef>
                <a:spcPct val="0"/>
              </a:spcBef>
              <a:defRPr/>
            </a:pPr>
            <a:fld id="{7150A821-01C7-4AD6-B4B0-8D0BEFD2398F}" type="slidenum">
              <a:rPr lang="en-US"/>
              <a:pPr algn="r">
                <a:spcBef>
                  <a:spcPct val="0"/>
                </a:spcBef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86800" cy="762000"/>
          </a:xfrm>
        </p:spPr>
        <p:txBody>
          <a:bodyPr>
            <a:noAutofit/>
          </a:bodyPr>
          <a:lstStyle/>
          <a:p>
            <a:pPr algn="l" eaLnBrk="1" hangingPunct="1"/>
            <a:r>
              <a:rPr lang="en-US" sz="3600" b="1" dirty="0" smtClean="0">
                <a:solidFill>
                  <a:srgbClr val="C00000"/>
                </a:solidFill>
                <a:latin typeface="Calibri" pitchFamily="34" charset="0"/>
              </a:rPr>
              <a:t>Summary of retention/advancement studies</a:t>
            </a:r>
          </a:p>
        </p:txBody>
      </p:sp>
      <p:sp>
        <p:nvSpPr>
          <p:cNvPr id="3482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82000" cy="5410200"/>
          </a:xfrm>
        </p:spPr>
        <p:txBody>
          <a:bodyPr/>
          <a:lstStyle/>
          <a:p>
            <a:pPr eaLnBrk="1" hangingPunct="1">
              <a:buNone/>
            </a:pPr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9 models were not effective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Offered post-employment </a:t>
            </a:r>
            <a:r>
              <a:rPr lang="en-US" u="sng" dirty="0" smtClean="0">
                <a:latin typeface="Calibri" pitchFamily="34" charset="0"/>
              </a:rPr>
              <a:t>guidance/advice</a:t>
            </a:r>
            <a:r>
              <a:rPr lang="en-US" dirty="0" smtClean="0">
                <a:latin typeface="Calibri" pitchFamily="34" charset="0"/>
              </a:rPr>
              <a:t>, but little else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No pattern of positive </a:t>
            </a:r>
            <a:r>
              <a:rPr lang="en-US" dirty="0" smtClean="0">
                <a:latin typeface="Calibri" pitchFamily="34" charset="0"/>
              </a:rPr>
              <a:t>impacts among these 9</a:t>
            </a:r>
            <a:endParaRPr lang="en-US" dirty="0" smtClean="0">
              <a:latin typeface="Calibri" pitchFamily="34" charset="0"/>
            </a:endParaRPr>
          </a:p>
          <a:p>
            <a:pPr lvl="1" eaLnBrk="1" hangingPunct="1">
              <a:buFont typeface="Arial" pitchFamily="34" charset="0"/>
              <a:buChar char="•"/>
            </a:pPr>
            <a:endParaRPr lang="en-US" sz="1000" dirty="0" smtClean="0">
              <a:latin typeface="Calibri" pitchFamily="34" charset="0"/>
            </a:endParaRPr>
          </a:p>
          <a:p>
            <a:pPr eaLnBrk="1" hangingPunct="1">
              <a:buNone/>
            </a:pPr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3 models 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did have positive 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economic impacts 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Offered post-employment guidance and advice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Included other tangible features</a:t>
            </a:r>
          </a:p>
          <a:p>
            <a:pPr lvl="2">
              <a:buFont typeface="Calibri" panose="020F0502020204030204" pitchFamily="34" charset="0"/>
              <a:buChar char="‒"/>
            </a:pPr>
            <a:r>
              <a:rPr lang="en-US" dirty="0" smtClean="0">
                <a:latin typeface="Calibri" pitchFamily="34" charset="0"/>
              </a:rPr>
              <a:t>Examples:  Incentives, employer connections, help with quick re-employment and proactive job-switching </a:t>
            </a:r>
          </a:p>
          <a:p>
            <a:pPr lvl="1" eaLnBrk="1" hangingPunct="1"/>
            <a:endParaRPr lang="en-US" sz="1000" dirty="0" smtClean="0">
              <a:latin typeface="Calibri" pitchFamily="34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Easier to help people to get jobs than advance</a:t>
            </a:r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0" y="914400"/>
            <a:ext cx="9144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8305800" y="6324600"/>
            <a:ext cx="609600" cy="365125"/>
          </a:xfrm>
        </p:spPr>
        <p:txBody>
          <a:bodyPr/>
          <a:lstStyle/>
          <a:p>
            <a:pPr algn="r">
              <a:spcBef>
                <a:spcPct val="0"/>
              </a:spcBef>
              <a:defRPr/>
            </a:pPr>
            <a:fld id="{7150A821-01C7-4AD6-B4B0-8D0BEFD2398F}" type="slidenum">
              <a:rPr lang="en-US"/>
              <a:pPr algn="r">
                <a:spcBef>
                  <a:spcPct val="0"/>
                </a:spcBef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1752600"/>
            <a:ext cx="8839200" cy="3276600"/>
          </a:xfrm>
          <a:prstGeom prst="rect">
            <a:avLst/>
          </a:prstGeom>
          <a:solidFill>
            <a:srgbClr val="C00000"/>
          </a:solidFill>
          <a:ln w="41275" cmpd="thickThin">
            <a:solidFill>
              <a:schemeClr val="tx1"/>
            </a:solidFill>
          </a:ln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algn="l">
              <a:spcBef>
                <a:spcPct val="20000"/>
              </a:spcBef>
              <a:tabLst>
                <a:tab pos="4062413" algn="l"/>
              </a:tabLst>
            </a:pPr>
            <a:endParaRPr lang="en-US" sz="4100" b="1" dirty="0" smtClean="0">
              <a:solidFill>
                <a:schemeClr val="bg1"/>
              </a:solidFill>
            </a:endParaRPr>
          </a:p>
          <a:p>
            <a:pPr marL="342900" algn="l">
              <a:spcBef>
                <a:spcPct val="20000"/>
              </a:spcBef>
              <a:tabLst>
                <a:tab pos="4062413" algn="l"/>
              </a:tabLst>
            </a:pPr>
            <a:r>
              <a:rPr lang="en-US" sz="4100" b="1" dirty="0" smtClean="0">
                <a:solidFill>
                  <a:schemeClr val="bg1"/>
                </a:solidFill>
              </a:rPr>
              <a:t>Sector-focused </a:t>
            </a:r>
            <a:r>
              <a:rPr lang="en-US" sz="4100" b="1" dirty="0">
                <a:solidFill>
                  <a:schemeClr val="bg1"/>
                </a:solidFill>
              </a:rPr>
              <a:t>training experiments</a:t>
            </a:r>
            <a:r>
              <a:rPr lang="en-US" sz="4100" b="1" dirty="0" smtClean="0">
                <a:solidFill>
                  <a:schemeClr val="bg1"/>
                </a:solidFill>
              </a:rPr>
              <a:t/>
            </a:r>
            <a:br>
              <a:rPr lang="en-US" sz="4100" b="1" dirty="0" smtClean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</a:rPr>
              <a:t/>
            </a:r>
            <a:br>
              <a:rPr lang="en-US" sz="4000" b="1" dirty="0" smtClean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</a:rPr>
              <a:t>-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2900" b="1" dirty="0" err="1" smtClean="0">
                <a:solidFill>
                  <a:schemeClr val="bg1"/>
                </a:solidFill>
              </a:rPr>
              <a:t>WorkAdvance</a:t>
            </a:r>
            <a:r>
              <a:rPr lang="en-US" sz="2900" b="1" dirty="0" smtClean="0">
                <a:solidFill>
                  <a:schemeClr val="bg1"/>
                </a:solidFill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ea typeface="+mn-ea"/>
                <a:cs typeface="+mn-cs"/>
              </a:rPr>
              <a:t/>
            </a:r>
            <a:br>
              <a:rPr lang="en-US" sz="3200" dirty="0" smtClean="0">
                <a:solidFill>
                  <a:srgbClr val="002060"/>
                </a:solidFill>
                <a:ea typeface="+mn-ea"/>
                <a:cs typeface="+mn-cs"/>
              </a:rPr>
            </a:b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74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1066800"/>
          </a:xfrm>
        </p:spPr>
        <p:txBody>
          <a:bodyPr>
            <a:noAutofit/>
          </a:bodyPr>
          <a:lstStyle/>
          <a:p>
            <a:pPr algn="l"/>
            <a:r>
              <a:rPr lang="en-US" sz="4000" b="1" dirty="0" err="1" smtClean="0">
                <a:solidFill>
                  <a:srgbClr val="C00000"/>
                </a:solidFill>
              </a:rPr>
              <a:t>WorkAdvance</a:t>
            </a:r>
            <a:r>
              <a:rPr lang="en-US" sz="4000" b="1" dirty="0" smtClean="0">
                <a:solidFill>
                  <a:srgbClr val="C00000"/>
                </a:solidFill>
              </a:rPr>
              <a:t> Demonstration</a:t>
            </a:r>
            <a:endParaRPr lang="en-US" sz="3600" b="1" dirty="0">
              <a:solidFill>
                <a:srgbClr val="C0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1066800"/>
            <a:ext cx="9144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8"/>
          <p:cNvSpPr/>
          <p:nvPr/>
        </p:nvSpPr>
        <p:spPr>
          <a:xfrm>
            <a:off x="304800" y="1260931"/>
            <a:ext cx="8534400" cy="507831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/>
            <a:r>
              <a:rPr lang="en-US" sz="3200" b="1" kern="0" dirty="0" smtClean="0">
                <a:solidFill>
                  <a:srgbClr val="002060"/>
                </a:solidFill>
                <a:latin typeface="Calibri" pitchFamily="34" charset="0"/>
              </a:rPr>
              <a:t>Inspired by earlier experiment (by PPV) showing positive short-term effects of sector strategy </a:t>
            </a:r>
          </a:p>
          <a:p>
            <a:pPr lvl="0"/>
            <a:endParaRPr lang="en-US" sz="2800" b="1" kern="0" dirty="0">
              <a:solidFill>
                <a:prstClr val="black"/>
              </a:solidFill>
              <a:latin typeface="Calibri" pitchFamily="34" charset="0"/>
            </a:endParaRPr>
          </a:p>
          <a:p>
            <a:pPr lvl="0"/>
            <a:r>
              <a:rPr lang="en-US" sz="3200" b="1" kern="0" dirty="0" err="1" smtClean="0">
                <a:solidFill>
                  <a:srgbClr val="002060"/>
                </a:solidFill>
                <a:latin typeface="Calibri" pitchFamily="34" charset="0"/>
              </a:rPr>
              <a:t>WorkAdvance</a:t>
            </a:r>
            <a:r>
              <a:rPr lang="en-US" sz="3200" b="1" kern="0" dirty="0" smtClean="0">
                <a:solidFill>
                  <a:srgbClr val="002060"/>
                </a:solidFill>
                <a:latin typeface="Calibri" pitchFamily="34" charset="0"/>
              </a:rPr>
              <a:t> model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800" b="1" kern="0" dirty="0" smtClean="0">
                <a:latin typeface="Calibri" pitchFamily="34" charset="0"/>
              </a:rPr>
              <a:t> Voluntary 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800" b="1" kern="0" dirty="0" smtClean="0">
              <a:latin typeface="Calibri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800" b="1" kern="0" dirty="0" smtClean="0">
                <a:latin typeface="Calibri" pitchFamily="34" charset="0"/>
              </a:rPr>
              <a:t>Sector-focused training and placement</a:t>
            </a:r>
          </a:p>
          <a:p>
            <a:pPr marL="1714500" lvl="3" indent="-342900">
              <a:buFont typeface="Calibri" pitchFamily="34" charset="0"/>
              <a:buChar char="‒"/>
            </a:pPr>
            <a:r>
              <a:rPr lang="en-US" sz="2800" kern="0" dirty="0" smtClean="0">
                <a:latin typeface="Calibri" pitchFamily="34" charset="0"/>
              </a:rPr>
              <a:t>Health care, computers/IT, manufacturing, transportation, environmental remediation</a:t>
            </a:r>
          </a:p>
          <a:p>
            <a:pPr marL="1714500" lvl="3" indent="-342900">
              <a:buFont typeface="Calibri" pitchFamily="34" charset="0"/>
              <a:buChar char="‒"/>
            </a:pPr>
            <a:endParaRPr lang="en-US" sz="800" kern="0" dirty="0" smtClean="0">
              <a:latin typeface="Calibri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800" b="1" kern="0" dirty="0" smtClean="0">
                <a:latin typeface="Calibri" pitchFamily="34" charset="0"/>
              </a:rPr>
              <a:t>Strong links to employers, who inform training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800" b="1" kern="0" dirty="0" smtClean="0">
              <a:latin typeface="Calibri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800" b="1" kern="0" dirty="0" smtClean="0">
                <a:latin typeface="Calibri" pitchFamily="34" charset="0"/>
              </a:rPr>
              <a:t>Post-employment support</a:t>
            </a:r>
          </a:p>
          <a:p>
            <a:pPr marL="342900" lvl="0" indent="-342900" algn="ctr">
              <a:spcBef>
                <a:spcPts val="0"/>
              </a:spcBef>
            </a:pPr>
            <a:endParaRPr lang="en-US" sz="800" b="1" kern="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A49F0D-A6D0-4624-8FF5-9F375FAE5610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945" y="18473"/>
            <a:ext cx="8853055" cy="1295400"/>
          </a:xfrm>
        </p:spPr>
        <p:txBody>
          <a:bodyPr>
            <a:noAutofit/>
          </a:bodyPr>
          <a:lstStyle/>
          <a:p>
            <a:pPr algn="l"/>
            <a:r>
              <a:rPr lang="en-US" sz="4000" b="1" dirty="0" err="1" smtClean="0">
                <a:solidFill>
                  <a:srgbClr val="C00000"/>
                </a:solidFill>
              </a:rPr>
              <a:t>WorkAdvance</a:t>
            </a:r>
            <a:r>
              <a:rPr lang="en-US" sz="4000" b="1" dirty="0" smtClean="0">
                <a:solidFill>
                  <a:srgbClr val="C00000"/>
                </a:solidFill>
              </a:rPr>
              <a:t>:  Initial findings </a:t>
            </a:r>
            <a:br>
              <a:rPr lang="en-US" sz="4000" b="1" dirty="0" smtClean="0">
                <a:solidFill>
                  <a:srgbClr val="C00000"/>
                </a:solidFill>
              </a:rPr>
            </a:br>
            <a:r>
              <a:rPr lang="en-US" sz="2800" b="1" dirty="0" smtClean="0"/>
              <a:t>Follow-up period: </a:t>
            </a:r>
            <a:r>
              <a:rPr lang="en-US" sz="2800" dirty="0" smtClean="0"/>
              <a:t>2 years so far; 5 years soon</a:t>
            </a:r>
            <a:endParaRPr lang="en-US" sz="2800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1308100"/>
            <a:ext cx="9144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8"/>
          <p:cNvSpPr/>
          <p:nvPr/>
        </p:nvSpPr>
        <p:spPr>
          <a:xfrm>
            <a:off x="290945" y="1520309"/>
            <a:ext cx="8472056" cy="523220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lvl="0" indent="-342900">
              <a:spcBef>
                <a:spcPts val="0"/>
              </a:spcBef>
            </a:pPr>
            <a:r>
              <a:rPr lang="en-US" sz="3200" b="1" kern="0" dirty="0" smtClean="0">
                <a:solidFill>
                  <a:srgbClr val="002060"/>
                </a:solidFill>
                <a:latin typeface="Calibri" pitchFamily="34" charset="0"/>
              </a:rPr>
              <a:t>Encouraging </a:t>
            </a:r>
            <a:r>
              <a:rPr lang="en-US" sz="3200" b="1" kern="0" dirty="0">
                <a:solidFill>
                  <a:srgbClr val="002060"/>
                </a:solidFill>
                <a:latin typeface="Calibri" pitchFamily="34" charset="0"/>
              </a:rPr>
              <a:t>initial results in 3 of 4 sites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800" kern="0" dirty="0" smtClean="0">
              <a:solidFill>
                <a:prstClr val="black"/>
              </a:solidFill>
              <a:latin typeface="Calibri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kern="0" dirty="0" smtClean="0">
                <a:latin typeface="Calibri" pitchFamily="34" charset="0"/>
              </a:rPr>
              <a:t>Positive </a:t>
            </a:r>
            <a:r>
              <a:rPr lang="en-US" sz="2800" kern="0" dirty="0">
                <a:latin typeface="Calibri" pitchFamily="34" charset="0"/>
              </a:rPr>
              <a:t>effects on </a:t>
            </a:r>
            <a:r>
              <a:rPr lang="en-US" sz="2800" kern="0" dirty="0" smtClean="0">
                <a:latin typeface="Calibri" pitchFamily="34" charset="0"/>
              </a:rPr>
              <a:t>employment </a:t>
            </a:r>
            <a:r>
              <a:rPr lang="en-US" sz="2800" kern="0" dirty="0">
                <a:latin typeface="Calibri" pitchFamily="34" charset="0"/>
              </a:rPr>
              <a:t>and </a:t>
            </a:r>
            <a:r>
              <a:rPr lang="en-US" sz="2800" kern="0" dirty="0" smtClean="0">
                <a:latin typeface="Calibri" pitchFamily="34" charset="0"/>
              </a:rPr>
              <a:t>earnings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800" kern="0" dirty="0" smtClean="0">
              <a:latin typeface="Calibri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kern="0" dirty="0" smtClean="0">
                <a:latin typeface="Calibri" pitchFamily="34" charset="0"/>
              </a:rPr>
              <a:t>Positive </a:t>
            </a:r>
            <a:r>
              <a:rPr lang="en-US" sz="2800" kern="0" dirty="0" smtClean="0">
                <a:latin typeface="Calibri" pitchFamily="34" charset="0"/>
              </a:rPr>
              <a:t>effects on advancement </a:t>
            </a:r>
            <a:r>
              <a:rPr lang="en-US" sz="2800" kern="0" dirty="0">
                <a:latin typeface="Calibri" pitchFamily="34" charset="0"/>
              </a:rPr>
              <a:t>indicators </a:t>
            </a:r>
            <a:r>
              <a:rPr lang="en-US" sz="2800" kern="0" dirty="0" smtClean="0">
                <a:latin typeface="Calibri" pitchFamily="34" charset="0"/>
              </a:rPr>
              <a:t>     (</a:t>
            </a:r>
            <a:r>
              <a:rPr lang="en-US" sz="2800" kern="0" dirty="0">
                <a:latin typeface="Calibri" pitchFamily="34" charset="0"/>
              </a:rPr>
              <a:t>e.g., wages, benefits, job </a:t>
            </a:r>
            <a:r>
              <a:rPr lang="en-US" sz="2800" kern="0" dirty="0" smtClean="0">
                <a:latin typeface="Calibri" pitchFamily="34" charset="0"/>
              </a:rPr>
              <a:t>quality)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1400" kern="0" dirty="0">
              <a:latin typeface="Calibri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1200" kern="0" dirty="0" smtClean="0">
              <a:latin typeface="Calibri" pitchFamily="34" charset="0"/>
            </a:endParaRPr>
          </a:p>
          <a:p>
            <a:r>
              <a:rPr lang="en-US" sz="3200" b="1" kern="0" dirty="0" smtClean="0">
                <a:solidFill>
                  <a:srgbClr val="002060"/>
                </a:solidFill>
                <a:latin typeface="Calibri" pitchFamily="34" charset="0"/>
              </a:rPr>
              <a:t>Best results so far: Per </a:t>
            </a:r>
            <a:r>
              <a:rPr lang="en-US" sz="3200" b="1" kern="0" dirty="0" err="1" smtClean="0">
                <a:solidFill>
                  <a:srgbClr val="002060"/>
                </a:solidFill>
                <a:latin typeface="Calibri" pitchFamily="34" charset="0"/>
              </a:rPr>
              <a:t>Scholas</a:t>
            </a:r>
            <a:r>
              <a:rPr lang="en-US" sz="3200" b="1" kern="0" dirty="0" smtClean="0">
                <a:solidFill>
                  <a:srgbClr val="002060"/>
                </a:solidFill>
                <a:latin typeface="Calibri" pitchFamily="34" charset="0"/>
              </a:rPr>
              <a:t> (NYC; IT training)</a:t>
            </a:r>
          </a:p>
          <a:p>
            <a:pPr lvl="1"/>
            <a:endParaRPr lang="en-US" sz="800" b="1" u="sng" kern="0" dirty="0" smtClean="0">
              <a:latin typeface="Calibri" pitchFamily="34" charset="0"/>
            </a:endParaRPr>
          </a:p>
          <a:p>
            <a:pPr lvl="1"/>
            <a:r>
              <a:rPr lang="en-US" sz="2800" b="1" kern="0" dirty="0" smtClean="0">
                <a:latin typeface="Calibri" pitchFamily="34" charset="0"/>
              </a:rPr>
              <a:t>In Year 2:</a:t>
            </a:r>
          </a:p>
          <a:p>
            <a:pPr lvl="1"/>
            <a:endParaRPr lang="en-US" sz="800" b="1" kern="0" dirty="0" smtClean="0">
              <a:latin typeface="Calibri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kern="0" dirty="0" smtClean="0">
                <a:latin typeface="Calibri" pitchFamily="34" charset="0"/>
              </a:rPr>
              <a:t>26% increase in earnings vs. controls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800" kern="0" dirty="0" smtClean="0">
              <a:latin typeface="Calibri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kern="0" dirty="0" smtClean="0">
                <a:latin typeface="Calibri" pitchFamily="34" charset="0"/>
              </a:rPr>
              <a:t>8.5 percentage pt. increase in earning </a:t>
            </a:r>
            <a:r>
              <a:rPr lang="en-US" sz="2800" u="sng" kern="0" dirty="0" smtClean="0">
                <a:latin typeface="Calibri" pitchFamily="34" charset="0"/>
              </a:rPr>
              <a:t>&gt;</a:t>
            </a:r>
            <a:r>
              <a:rPr lang="en-US" sz="2800" kern="0" dirty="0" smtClean="0">
                <a:latin typeface="Calibri" pitchFamily="34" charset="0"/>
              </a:rPr>
              <a:t> $20,000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800" kern="0" dirty="0" smtClean="0">
              <a:latin typeface="Calibri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kern="0" dirty="0" smtClean="0">
                <a:latin typeface="Calibri" pitchFamily="34" charset="0"/>
              </a:rPr>
              <a:t>Some SNAP and TANF reductions </a:t>
            </a:r>
            <a:endParaRPr lang="en-US" sz="2800" kern="0" dirty="0">
              <a:latin typeface="Calibri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A49F0D-A6D0-4624-8FF5-9F375FAE5610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9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Recap / Conclusions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5715000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800" b="1" dirty="0" smtClean="0">
                <a:solidFill>
                  <a:srgbClr val="002060"/>
                </a:solidFill>
              </a:rPr>
              <a:t>Mandatory </a:t>
            </a:r>
            <a:r>
              <a:rPr lang="en-US" sz="2800" b="1" dirty="0" smtClean="0">
                <a:solidFill>
                  <a:srgbClr val="002060"/>
                </a:solidFill>
              </a:rPr>
              <a:t>programs that balanced active </a:t>
            </a:r>
            <a:r>
              <a:rPr lang="en-US" sz="2800" b="1" dirty="0" smtClean="0">
                <a:solidFill>
                  <a:srgbClr val="002060"/>
                </a:solidFill>
              </a:rPr>
              <a:t>support </a:t>
            </a:r>
            <a:r>
              <a:rPr lang="en-US" sz="2800" b="1" dirty="0" smtClean="0">
                <a:solidFill>
                  <a:srgbClr val="002060"/>
                </a:solidFill>
              </a:rPr>
              <a:t>and expectations increased work, reduced welfare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800" b="1" dirty="0">
                <a:solidFill>
                  <a:srgbClr val="002060"/>
                </a:solidFill>
              </a:rPr>
              <a:t>D</a:t>
            </a:r>
            <a:r>
              <a:rPr lang="en-US" sz="2800" b="1" dirty="0" smtClean="0">
                <a:solidFill>
                  <a:srgbClr val="002060"/>
                </a:solidFill>
              </a:rPr>
              <a:t>id </a:t>
            </a:r>
            <a:r>
              <a:rPr lang="en-US" sz="2800" b="1" dirty="0" smtClean="0">
                <a:solidFill>
                  <a:srgbClr val="002060"/>
                </a:solidFill>
              </a:rPr>
              <a:t>not reduce poverty or promote </a:t>
            </a:r>
            <a:r>
              <a:rPr lang="en-US" sz="2800" b="1" dirty="0" smtClean="0">
                <a:solidFill>
                  <a:srgbClr val="002060"/>
                </a:solidFill>
              </a:rPr>
              <a:t>advancement, and encouraged rethinking approach to basic ed</a:t>
            </a:r>
            <a:r>
              <a:rPr lang="en-US" sz="2800" b="1" dirty="0">
                <a:solidFill>
                  <a:srgbClr val="002060"/>
                </a:solidFill>
              </a:rPr>
              <a:t>.</a:t>
            </a:r>
            <a:endParaRPr lang="en-US" sz="2800" dirty="0" smtClean="0"/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800" b="1" dirty="0" smtClean="0">
                <a:solidFill>
                  <a:srgbClr val="002060"/>
                </a:solidFill>
              </a:rPr>
              <a:t>Adding financial incentives: </a:t>
            </a:r>
            <a:r>
              <a:rPr lang="en-US" sz="2800" dirty="0" smtClean="0"/>
              <a:t>Reduced poverty; some positive effects on young kids 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800" b="1" dirty="0" smtClean="0">
                <a:solidFill>
                  <a:srgbClr val="002060"/>
                </a:solidFill>
              </a:rPr>
              <a:t>Promoting advancement is difficult: </a:t>
            </a:r>
            <a:r>
              <a:rPr lang="en-US" sz="2800" dirty="0" smtClean="0"/>
              <a:t>Some skills-building is key; sector-focused approaches showing promise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800" b="1" dirty="0" smtClean="0">
                <a:solidFill>
                  <a:srgbClr val="002060"/>
                </a:solidFill>
              </a:rPr>
              <a:t>Importance of continued experimentation 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Transitional </a:t>
            </a:r>
            <a:r>
              <a:rPr lang="en-US" dirty="0" smtClean="0"/>
              <a:t>jobs, career pathways, executive-skills-informed </a:t>
            </a:r>
            <a:r>
              <a:rPr lang="en-US" dirty="0" smtClean="0"/>
              <a:t>workforce </a:t>
            </a:r>
            <a:r>
              <a:rPr lang="en-US" dirty="0" smtClean="0"/>
              <a:t>coaching, other </a:t>
            </a:r>
            <a:r>
              <a:rPr lang="en-US" dirty="0" smtClean="0"/>
              <a:t>interventions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89618" y="6492875"/>
            <a:ext cx="2133600" cy="365125"/>
          </a:xfrm>
        </p:spPr>
        <p:txBody>
          <a:bodyPr/>
          <a:lstStyle/>
          <a:p>
            <a:fld id="{A466F091-FEEA-4611-82FC-6503CA8B955C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0" y="762000"/>
            <a:ext cx="91440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509D-7715-4D79-898D-19283459B092}" type="slidenum">
              <a:rPr lang="en-US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88" y="296863"/>
            <a:ext cx="7767637" cy="626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517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52600"/>
            <a:ext cx="8839200" cy="3276600"/>
          </a:xfrm>
          <a:solidFill>
            <a:srgbClr val="C00000"/>
          </a:solidFill>
          <a:ln w="41275" cmpd="thickThin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342900" lvl="0" algn="l">
              <a:spcBef>
                <a:spcPts val="0"/>
              </a:spcBef>
              <a:tabLst>
                <a:tab pos="4062413" algn="l"/>
              </a:tabLst>
            </a:pPr>
            <a:r>
              <a:rPr lang="en-US" sz="4300" b="1" dirty="0" smtClean="0">
                <a:solidFill>
                  <a:schemeClr val="bg1"/>
                </a:solidFill>
              </a:rPr>
              <a:t>Mandatory Service Programs</a:t>
            </a:r>
            <a:br>
              <a:rPr lang="en-US" sz="4300" b="1" dirty="0" smtClean="0">
                <a:solidFill>
                  <a:schemeClr val="bg1"/>
                </a:solidFill>
              </a:rPr>
            </a:br>
            <a:r>
              <a:rPr lang="en-US" sz="800" b="1" dirty="0" smtClean="0">
                <a:solidFill>
                  <a:schemeClr val="bg1"/>
                </a:solidFill>
              </a:rPr>
              <a:t/>
            </a:r>
            <a:br>
              <a:rPr lang="en-US" sz="800" b="1" dirty="0" smtClean="0">
                <a:solidFill>
                  <a:schemeClr val="bg1"/>
                </a:solidFill>
              </a:rPr>
            </a:br>
            <a:r>
              <a:rPr lang="en-US" sz="3400" b="1" dirty="0" smtClean="0">
                <a:solidFill>
                  <a:schemeClr val="bg1"/>
                </a:solidFill>
                <a:ea typeface="+mn-ea"/>
                <a:cs typeface="+mn-cs"/>
              </a:rPr>
              <a:t>- </a:t>
            </a:r>
            <a:r>
              <a:rPr lang="en-US" sz="3400" dirty="0" smtClean="0">
                <a:solidFill>
                  <a:schemeClr val="bg1"/>
                </a:solidFill>
                <a:ea typeface="+mn-ea"/>
                <a:cs typeface="+mn-cs"/>
              </a:rPr>
              <a:t>California GAIN program</a:t>
            </a:r>
            <a:br>
              <a:rPr lang="en-US" sz="3400" dirty="0" smtClean="0">
                <a:solidFill>
                  <a:schemeClr val="bg1"/>
                </a:solidFill>
                <a:ea typeface="+mn-ea"/>
                <a:cs typeface="+mn-cs"/>
              </a:rPr>
            </a:br>
            <a:r>
              <a:rPr lang="en-US" sz="800" dirty="0" smtClean="0">
                <a:solidFill>
                  <a:schemeClr val="bg1"/>
                </a:solidFill>
                <a:ea typeface="+mn-ea"/>
                <a:cs typeface="+mn-cs"/>
              </a:rPr>
              <a:t/>
            </a:r>
            <a:br>
              <a:rPr lang="en-US" sz="800" dirty="0" smtClean="0">
                <a:solidFill>
                  <a:schemeClr val="bg1"/>
                </a:solidFill>
                <a:ea typeface="+mn-ea"/>
                <a:cs typeface="+mn-cs"/>
              </a:rPr>
            </a:br>
            <a:r>
              <a:rPr lang="en-US" sz="3400" dirty="0" smtClean="0">
                <a:solidFill>
                  <a:schemeClr val="bg1"/>
                </a:solidFill>
                <a:ea typeface="+mn-ea"/>
                <a:cs typeface="+mn-cs"/>
              </a:rPr>
              <a:t>- National Evaluation of Welfare-to-Work </a:t>
            </a:r>
            <a:br>
              <a:rPr lang="en-US" sz="3400" dirty="0" smtClean="0">
                <a:solidFill>
                  <a:schemeClr val="bg1"/>
                </a:solidFill>
                <a:ea typeface="+mn-ea"/>
                <a:cs typeface="+mn-cs"/>
              </a:rPr>
            </a:br>
            <a:r>
              <a:rPr lang="en-US" sz="3400" dirty="0" smtClean="0">
                <a:solidFill>
                  <a:schemeClr val="bg1"/>
                </a:solidFill>
                <a:ea typeface="+mn-ea"/>
                <a:cs typeface="+mn-cs"/>
              </a:rPr>
              <a:t>   Strategies (NEWWS)</a:t>
            </a:r>
            <a:r>
              <a:rPr lang="en-US" sz="3200" dirty="0" smtClean="0">
                <a:solidFill>
                  <a:srgbClr val="002060"/>
                </a:solidFill>
                <a:ea typeface="+mn-ea"/>
                <a:cs typeface="+mn-cs"/>
              </a:rPr>
              <a:t/>
            </a:r>
            <a:br>
              <a:rPr lang="en-US" sz="3200" dirty="0" smtClean="0">
                <a:solidFill>
                  <a:srgbClr val="002060"/>
                </a:solidFill>
                <a:ea typeface="+mn-ea"/>
                <a:cs typeface="+mn-cs"/>
              </a:rPr>
            </a:b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F091-FEEA-4611-82FC-6503CA8B955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AC1D4-84AF-4662-BD22-6820FCFC4160}" type="slidenum">
              <a:rPr lang="en-US" sz="1200">
                <a:solidFill>
                  <a:schemeClr val="tx1">
                    <a:tint val="75000"/>
                  </a:schemeClr>
                </a:solidFill>
              </a:rPr>
              <a:pPr/>
              <a:t>5</a:t>
            </a:fld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839200" cy="5334000"/>
          </a:xfrm>
        </p:spPr>
        <p:txBody>
          <a:bodyPr/>
          <a:lstStyle/>
          <a:p>
            <a:pPr marL="57150" indent="0">
              <a:lnSpc>
                <a:spcPct val="90000"/>
              </a:lnSpc>
              <a:buNone/>
            </a:pP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Major leap beyond simpler mandatory job search/ work experience programs of early 1980s </a:t>
            </a:r>
            <a:endParaRPr lang="en-US" sz="32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600" dirty="0" smtClean="0">
                <a:latin typeface="Calibri" pitchFamily="34" charset="0"/>
                <a:cs typeface="Calibri" pitchFamily="34" charset="0"/>
              </a:rPr>
              <a:t>Ongoing work requirement/sanctions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Calibri" pitchFamily="34" charset="0"/>
                <a:cs typeface="Calibri" pitchFamily="34" charset="0"/>
              </a:rPr>
              <a:t>Case management for support/enforcement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Calibri" pitchFamily="34" charset="0"/>
                <a:cs typeface="Calibri" pitchFamily="34" charset="0"/>
              </a:rPr>
              <a:t>Child care assistance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Calibri" pitchFamily="34" charset="0"/>
                <a:cs typeface="Calibri" pitchFamily="34" charset="0"/>
              </a:rPr>
              <a:t>Upfront basic skills (</a:t>
            </a:r>
            <a:r>
              <a:rPr lang="en-US" sz="2600" i="1" dirty="0" smtClean="0">
                <a:latin typeface="Calibri" pitchFamily="34" charset="0"/>
                <a:cs typeface="Calibri" pitchFamily="34" charset="0"/>
              </a:rPr>
              <a:t>a big investment</a:t>
            </a:r>
            <a:r>
              <a:rPr lang="en-US" sz="2600" dirty="0" smtClean="0">
                <a:latin typeface="Calibri" pitchFamily="34" charset="0"/>
                <a:cs typeface="Calibri" pitchFamily="34" charset="0"/>
              </a:rPr>
              <a:t>) and job search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Calibri" pitchFamily="34" charset="0"/>
                <a:cs typeface="Calibri" pitchFamily="34" charset="0"/>
              </a:rPr>
              <a:t>Other education/training/work experience</a:t>
            </a:r>
          </a:p>
          <a:p>
            <a:pPr marL="57150" indent="0">
              <a:lnSpc>
                <a:spcPct val="90000"/>
              </a:lnSpc>
              <a:buNone/>
            </a:pPr>
            <a:endParaRPr lang="en-US" sz="1600" dirty="0" smtClean="0">
              <a:latin typeface="Calibri" pitchFamily="34" charset="0"/>
              <a:cs typeface="Calibri" pitchFamily="34" charset="0"/>
            </a:endParaRPr>
          </a:p>
          <a:p>
            <a:pPr marL="57150" indent="0">
              <a:lnSpc>
                <a:spcPct val="90000"/>
              </a:lnSpc>
              <a:buNone/>
            </a:pP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Sought to balance “mutual obligation,” human capital investment, support for work </a:t>
            </a:r>
          </a:p>
          <a:p>
            <a:pPr marL="57150" indent="0">
              <a:lnSpc>
                <a:spcPct val="90000"/>
              </a:lnSpc>
              <a:buNone/>
            </a:pPr>
            <a:endParaRPr lang="en-US" sz="1600" dirty="0" smtClean="0">
              <a:latin typeface="Calibri" pitchFamily="34" charset="0"/>
              <a:cs typeface="Calibri" pitchFamily="34" charset="0"/>
            </a:endParaRPr>
          </a:p>
          <a:p>
            <a:pPr marL="57150" indent="0">
              <a:lnSpc>
                <a:spcPct val="90000"/>
              </a:lnSpc>
              <a:buNone/>
            </a:pP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Helped inspire Family Support Act</a:t>
            </a: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of 1988</a:t>
            </a:r>
            <a:endParaRPr lang="en-US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129456"/>
            <a:ext cx="8382000" cy="10135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200" b="1" dirty="0" smtClean="0">
                <a:solidFill>
                  <a:srgbClr val="C00000"/>
                </a:solidFill>
                <a:latin typeface="Calibri"/>
              </a:rPr>
              <a:t>California: </a:t>
            </a:r>
            <a:r>
              <a:rPr kumimoji="0" lang="en-US" sz="42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GAIN Welfare-to-Work Program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300" b="1" dirty="0" smtClean="0">
                <a:latin typeface="Calibri"/>
              </a:rPr>
              <a:t>(Began around 1986)</a:t>
            </a:r>
            <a:endParaRPr kumimoji="0" lang="en-US" sz="3300" b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0" y="1143000"/>
            <a:ext cx="9144000" cy="0"/>
          </a:xfrm>
          <a:prstGeom prst="line">
            <a:avLst/>
          </a:prstGeom>
          <a:solidFill>
            <a:srgbClr val="4F81BD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49248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AC1D4-84AF-4662-BD22-6820FCFC4160}" type="slidenum">
              <a:rPr lang="en-US" sz="1200">
                <a:solidFill>
                  <a:schemeClr val="tx1">
                    <a:tint val="75000"/>
                  </a:schemeClr>
                </a:solidFill>
              </a:rPr>
              <a:pPr/>
              <a:t>6</a:t>
            </a:fld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763000" cy="571500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Six </a:t>
            </a:r>
            <a:r>
              <a:rPr lang="en-US" sz="3200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diverse </a:t>
            </a: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counties</a:t>
            </a:r>
            <a:r>
              <a:rPr lang="en-US" sz="3200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:</a:t>
            </a:r>
            <a:r>
              <a:rPr lang="en-US" sz="32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600" dirty="0">
                <a:latin typeface="Calibri" pitchFamily="34" charset="0"/>
                <a:cs typeface="Calibri" pitchFamily="34" charset="0"/>
              </a:rPr>
              <a:t>        </a:t>
            </a:r>
            <a:r>
              <a:rPr lang="en-US" sz="2600" dirty="0" smtClean="0">
                <a:latin typeface="Calibri" pitchFamily="34" charset="0"/>
                <a:cs typeface="Calibri" pitchFamily="34" charset="0"/>
              </a:rPr>
              <a:t>- Alameda </a:t>
            </a:r>
            <a:r>
              <a:rPr lang="en-US" sz="2600" dirty="0">
                <a:latin typeface="Calibri" pitchFamily="34" charset="0"/>
                <a:cs typeface="Calibri" pitchFamily="34" charset="0"/>
              </a:rPr>
              <a:t>(Oakland)	</a:t>
            </a:r>
            <a:r>
              <a:rPr lang="en-US" sz="2600" dirty="0" smtClean="0">
                <a:latin typeface="Calibri" pitchFamily="34" charset="0"/>
                <a:cs typeface="Calibri" pitchFamily="34" charset="0"/>
              </a:rPr>
              <a:t>- Los Angeles </a:t>
            </a:r>
            <a:r>
              <a:rPr lang="en-US" sz="2600" dirty="0">
                <a:latin typeface="Calibri" pitchFamily="34" charset="0"/>
                <a:cs typeface="Calibri" pitchFamily="34" charset="0"/>
              </a:rPr>
              <a:t>	</a:t>
            </a:r>
            <a:r>
              <a:rPr lang="en-US" sz="2600" dirty="0" smtClean="0">
                <a:latin typeface="Calibri" pitchFamily="34" charset="0"/>
                <a:cs typeface="Calibri" pitchFamily="34" charset="0"/>
              </a:rPr>
              <a:t>   - San </a:t>
            </a:r>
            <a:r>
              <a:rPr lang="en-US" sz="2600" dirty="0">
                <a:latin typeface="Calibri" pitchFamily="34" charset="0"/>
                <a:cs typeface="Calibri" pitchFamily="34" charset="0"/>
              </a:rPr>
              <a:t>Diego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600" dirty="0">
                <a:latin typeface="Calibri" pitchFamily="34" charset="0"/>
                <a:cs typeface="Calibri" pitchFamily="34" charset="0"/>
              </a:rPr>
              <a:t>        </a:t>
            </a:r>
            <a:r>
              <a:rPr lang="en-US" sz="2600" dirty="0" smtClean="0">
                <a:latin typeface="Calibri" pitchFamily="34" charset="0"/>
                <a:cs typeface="Calibri" pitchFamily="34" charset="0"/>
              </a:rPr>
              <a:t>- Butte</a:t>
            </a:r>
            <a:r>
              <a:rPr lang="en-US" sz="2600" dirty="0">
                <a:latin typeface="Calibri" pitchFamily="34" charset="0"/>
                <a:cs typeface="Calibri" pitchFamily="34" charset="0"/>
              </a:rPr>
              <a:t>			</a:t>
            </a:r>
            <a:r>
              <a:rPr lang="en-US" sz="2600" dirty="0" smtClean="0">
                <a:latin typeface="Calibri" pitchFamily="34" charset="0"/>
                <a:cs typeface="Calibri" pitchFamily="34" charset="0"/>
              </a:rPr>
              <a:t>- Riverside</a:t>
            </a:r>
            <a:r>
              <a:rPr lang="en-US" sz="2600" dirty="0">
                <a:latin typeface="Calibri" pitchFamily="34" charset="0"/>
                <a:cs typeface="Calibri" pitchFamily="34" charset="0"/>
              </a:rPr>
              <a:t>	</a:t>
            </a:r>
            <a:r>
              <a:rPr lang="en-US" sz="2600" dirty="0" smtClean="0">
                <a:latin typeface="Calibri" pitchFamily="34" charset="0"/>
                <a:cs typeface="Calibri" pitchFamily="34" charset="0"/>
              </a:rPr>
              <a:t>   - Tulare</a:t>
            </a:r>
            <a:endParaRPr lang="en-US" sz="26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US" sz="1200" dirty="0">
              <a:latin typeface="Calibri" pitchFamily="34" charset="0"/>
              <a:cs typeface="Calibri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Core sample</a:t>
            </a:r>
            <a:r>
              <a:rPr lang="en-US" sz="32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n-US" sz="2600" dirty="0">
                <a:latin typeface="Calibri" pitchFamily="34" charset="0"/>
                <a:cs typeface="Calibri" pitchFamily="34" charset="0"/>
              </a:rPr>
              <a:t>25,000 lone parents; children = age 6+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US" sz="1200" dirty="0">
              <a:latin typeface="Calibri" pitchFamily="34" charset="0"/>
              <a:cs typeface="Calibri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Random assignment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:  </a:t>
            </a:r>
            <a:r>
              <a:rPr lang="en-US" sz="2600" dirty="0">
                <a:latin typeface="Calibri" pitchFamily="34" charset="0"/>
                <a:cs typeface="Calibri" pitchFamily="34" charset="0"/>
              </a:rPr>
              <a:t>78% to GAIN;  22% to </a:t>
            </a:r>
            <a:r>
              <a:rPr lang="en-US" sz="2600" dirty="0" smtClean="0">
                <a:latin typeface="Calibri" pitchFamily="34" charset="0"/>
                <a:cs typeface="Calibri" pitchFamily="34" charset="0"/>
              </a:rPr>
              <a:t>control group</a:t>
            </a:r>
          </a:p>
          <a:p>
            <a:pPr marL="0" lvl="0" indent="0">
              <a:lnSpc>
                <a:spcPct val="90000"/>
              </a:lnSpc>
              <a:buNone/>
            </a:pPr>
            <a:endParaRPr lang="en-US" sz="1200" b="1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marL="0" lvl="0" indent="0">
              <a:lnSpc>
                <a:spcPct val="90000"/>
              </a:lnSpc>
              <a:buNone/>
            </a:pP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Control </a:t>
            </a: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group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(“Regular AFDC”)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lvl="1" indent="-342900">
              <a:lnSpc>
                <a:spcPct val="90000"/>
              </a:lnSpc>
            </a:pPr>
            <a:r>
              <a:rPr lang="en-US" sz="2600" dirty="0" smtClean="0">
                <a:latin typeface="Calibri" pitchFamily="34" charset="0"/>
                <a:cs typeface="Calibri" pitchFamily="34" charset="0"/>
              </a:rPr>
              <a:t>No participation requirements</a:t>
            </a:r>
          </a:p>
          <a:p>
            <a:pPr lvl="1" indent="-342900">
              <a:lnSpc>
                <a:spcPct val="90000"/>
              </a:lnSpc>
            </a:pPr>
            <a:r>
              <a:rPr lang="en-US" sz="2600" dirty="0" smtClean="0">
                <a:latin typeface="Calibri" pitchFamily="34" charset="0"/>
                <a:cs typeface="Calibri" pitchFamily="34" charset="0"/>
              </a:rPr>
              <a:t>No welfare-to-work services</a:t>
            </a:r>
          </a:p>
          <a:p>
            <a:pPr lvl="1" indent="-342900">
              <a:lnSpc>
                <a:spcPct val="90000"/>
              </a:lnSpc>
            </a:pPr>
            <a:r>
              <a:rPr lang="en-US" sz="2600" dirty="0" smtClean="0">
                <a:latin typeface="Calibri" pitchFamily="34" charset="0"/>
                <a:cs typeface="Calibri" pitchFamily="34" charset="0"/>
              </a:rPr>
              <a:t>Could get services on their own in community</a:t>
            </a:r>
            <a:endParaRPr lang="en-US" sz="26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US" sz="1200" dirty="0">
              <a:latin typeface="Calibri" pitchFamily="34" charset="0"/>
              <a:cs typeface="Calibri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Follow-up</a:t>
            </a:r>
            <a:r>
              <a:rPr lang="en-US" sz="3200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:</a:t>
            </a:r>
            <a:r>
              <a:rPr lang="en-US" sz="32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en-US" dirty="0">
                <a:latin typeface="Calibri" pitchFamily="34" charset="0"/>
                <a:cs typeface="Calibri" pitchFamily="34" charset="0"/>
              </a:rPr>
              <a:t>5-years after RA with admin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records    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129457"/>
            <a:ext cx="83820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GAIN </a:t>
            </a:r>
            <a:r>
              <a:rPr kumimoji="0" lang="en-US" sz="40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Evaluation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0" y="914400"/>
            <a:ext cx="9144000" cy="0"/>
          </a:xfrm>
          <a:prstGeom prst="line">
            <a:avLst/>
          </a:prstGeom>
          <a:solidFill>
            <a:srgbClr val="4F81BD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686800" cy="5334000"/>
          </a:xfrm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sz="3200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Los </a:t>
            </a: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Angeles</a:t>
            </a:r>
            <a:endParaRPr lang="en-US" sz="32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800" dirty="0">
                <a:latin typeface="Calibri" pitchFamily="34" charset="0"/>
                <a:cs typeface="Calibri" pitchFamily="34" charset="0"/>
              </a:rPr>
              <a:t>Overall, a longer-term welfare population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Job search, but </a:t>
            </a:r>
            <a:r>
              <a:rPr lang="en-US" sz="2800" i="1" dirty="0" smtClean="0">
                <a:latin typeface="Calibri" pitchFamily="34" charset="0"/>
                <a:cs typeface="Calibri" pitchFamily="34" charset="0"/>
              </a:rPr>
              <a:t>higher </a:t>
            </a:r>
            <a:r>
              <a:rPr lang="en-US" sz="2800" i="1" dirty="0">
                <a:latin typeface="Calibri" pitchFamily="34" charset="0"/>
                <a:cs typeface="Calibri" pitchFamily="34" charset="0"/>
              </a:rPr>
              <a:t>priority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on basic skills (including ESL) for low-education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group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More expensive 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pPr marL="457200" lvl="1" indent="0">
              <a:buNone/>
            </a:pPr>
            <a:endParaRPr lang="en-US" sz="10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Riverside</a:t>
            </a:r>
            <a:endParaRPr lang="en-US" sz="3200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Education, but </a:t>
            </a:r>
            <a:r>
              <a:rPr lang="en-US" sz="2800" i="1" dirty="0" smtClean="0">
                <a:latin typeface="Calibri" pitchFamily="34" charset="0"/>
                <a:cs typeface="Calibri" pitchFamily="34" charset="0"/>
              </a:rPr>
              <a:t>higher </a:t>
            </a:r>
            <a:r>
              <a:rPr lang="en-US" sz="2800" i="1" dirty="0">
                <a:latin typeface="Calibri" pitchFamily="34" charset="0"/>
                <a:cs typeface="Calibri" pitchFamily="34" charset="0"/>
              </a:rPr>
              <a:t>priority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on quick employment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>
                <a:latin typeface="Calibri" pitchFamily="34" charset="0"/>
                <a:cs typeface="Calibri" pitchFamily="34" charset="0"/>
              </a:rPr>
              <a:t>P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ervasive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focus on “employment goal,” even for low-education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subgroup 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Less expensive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040FE-AF88-4566-8F75-ED51D00CDD14}" type="slidenum">
              <a:rPr lang="en-US" sz="1200">
                <a:solidFill>
                  <a:schemeClr val="tx1">
                    <a:tint val="75000"/>
                  </a:schemeClr>
                </a:solidFill>
              </a:rPr>
              <a:pPr/>
              <a:t>7</a:t>
            </a:fld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18871"/>
            <a:ext cx="83058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Los Angeles County vs. Riverside County</a:t>
            </a:r>
          </a:p>
          <a:p>
            <a:pPr algn="ctr"/>
            <a:r>
              <a:rPr lang="en-US" sz="3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Same </a:t>
            </a:r>
            <a:r>
              <a:rPr lang="en-US" sz="34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model, different </a:t>
            </a:r>
            <a:r>
              <a:rPr lang="en-US" sz="3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implementation</a:t>
            </a:r>
            <a:endParaRPr lang="en-US" sz="36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0" y="1219200"/>
            <a:ext cx="9144000" cy="0"/>
          </a:xfrm>
          <a:prstGeom prst="line">
            <a:avLst/>
          </a:prstGeom>
          <a:solidFill>
            <a:srgbClr val="4F81BD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228600"/>
            <a:ext cx="8991600" cy="1143000"/>
          </a:xfrm>
          <a:prstGeom prst="rect">
            <a:avLst/>
          </a:prstGeom>
          <a:ln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000" b="1" dirty="0" smtClean="0">
                <a:solidFill>
                  <a:srgbClr val="C00000"/>
                </a:solidFill>
              </a:rPr>
              <a:t>Los Angeles GAIN</a:t>
            </a:r>
          </a:p>
          <a:p>
            <a:pPr>
              <a:defRPr/>
            </a:pPr>
            <a:r>
              <a:rPr lang="en-US" sz="3600" b="1" dirty="0" smtClean="0">
                <a:solidFill>
                  <a:srgbClr val="002060"/>
                </a:solidFill>
              </a:rPr>
              <a:t>Control group’s earnings ($)</a:t>
            </a:r>
            <a:endParaRPr lang="en-US" sz="3600" b="1" dirty="0">
              <a:solidFill>
                <a:srgbClr val="00206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1524000"/>
            <a:ext cx="9144000" cy="0"/>
          </a:xfrm>
          <a:prstGeom prst="line">
            <a:avLst/>
          </a:prstGeom>
          <a:solidFill>
            <a:srgbClr val="4F81BD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461685074"/>
              </p:ext>
            </p:extLst>
          </p:nvPr>
        </p:nvGraphicFramePr>
        <p:xfrm>
          <a:off x="952500" y="1828800"/>
          <a:ext cx="7239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12"/>
          <p:cNvSpPr txBox="1">
            <a:spLocks noChangeArrowheads="1"/>
          </p:cNvSpPr>
          <p:nvPr/>
        </p:nvSpPr>
        <p:spPr bwMode="auto">
          <a:xfrm>
            <a:off x="1981200" y="5257800"/>
            <a:ext cx="4572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latin typeface="Calibri" pitchFamily="34" charset="0"/>
              </a:rPr>
              <a:t>Note: Earnings include $0 for non-workers </a:t>
            </a:r>
          </a:p>
        </p:txBody>
      </p:sp>
    </p:spTree>
    <p:extLst>
      <p:ext uri="{BB962C8B-B14F-4D97-AF65-F5344CB8AC3E}">
        <p14:creationId xmlns:p14="http://schemas.microsoft.com/office/powerpoint/2010/main" val="385041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228600"/>
            <a:ext cx="8229600" cy="1143000"/>
          </a:xfrm>
          <a:prstGeom prst="rect">
            <a:avLst/>
          </a:prstGeom>
          <a:ln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000" b="1" dirty="0" smtClean="0">
                <a:solidFill>
                  <a:srgbClr val="C00000"/>
                </a:solidFill>
              </a:rPr>
              <a:t>Los Angeles GAIN</a:t>
            </a:r>
            <a:br>
              <a:rPr lang="en-US" sz="4000" b="1" dirty="0" smtClean="0">
                <a:solidFill>
                  <a:srgbClr val="C00000"/>
                </a:solidFill>
              </a:rPr>
            </a:br>
            <a:r>
              <a:rPr lang="en-US" sz="4000" b="1" dirty="0" smtClean="0">
                <a:solidFill>
                  <a:srgbClr val="002060"/>
                </a:solidFill>
              </a:rPr>
              <a:t>5-year impacts on earnings ($)</a:t>
            </a:r>
            <a:endParaRPr lang="en-US" sz="4000" b="1" dirty="0">
              <a:solidFill>
                <a:srgbClr val="00206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1524000"/>
            <a:ext cx="9144000" cy="0"/>
          </a:xfrm>
          <a:prstGeom prst="line">
            <a:avLst/>
          </a:prstGeom>
          <a:solidFill>
            <a:srgbClr val="4F81BD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114607323"/>
              </p:ext>
            </p:extLst>
          </p:nvPr>
        </p:nvGraphicFramePr>
        <p:xfrm>
          <a:off x="952500" y="1828800"/>
          <a:ext cx="7239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495800" y="2209800"/>
            <a:ext cx="3124200" cy="492443"/>
          </a:xfrm>
          <a:prstGeom prst="rect">
            <a:avLst/>
          </a:prstGeom>
          <a:noFill/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US" sz="2600" b="1" dirty="0"/>
              <a:t>Impact = $596 </a:t>
            </a:r>
            <a:r>
              <a:rPr lang="en-US" sz="2600" dirty="0"/>
              <a:t>(ns)</a:t>
            </a:r>
          </a:p>
        </p:txBody>
      </p:sp>
    </p:spTree>
    <p:extLst>
      <p:ext uri="{BB962C8B-B14F-4D97-AF65-F5344CB8AC3E}">
        <p14:creationId xmlns:p14="http://schemas.microsoft.com/office/powerpoint/2010/main" val="369885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0" lang="en-US" sz="1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0" lang="en-US" sz="1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1_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7153</TotalTime>
  <Words>1001</Words>
  <Application>Microsoft Office PowerPoint</Application>
  <PresentationFormat>On-screen Show (4:3)</PresentationFormat>
  <Paragraphs>234</Paragraphs>
  <Slides>28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Office Theme</vt:lpstr>
      <vt:lpstr>1_Default Design</vt:lpstr>
      <vt:lpstr>1_Office Theme</vt:lpstr>
      <vt:lpstr>2_Office Theme</vt:lpstr>
      <vt:lpstr>3_Office Theme</vt:lpstr>
      <vt:lpstr>Picture</vt:lpstr>
      <vt:lpstr>Lessons from  Welfare-to-Work Experiments and Related Studies</vt:lpstr>
      <vt:lpstr>Outline</vt:lpstr>
      <vt:lpstr>PowerPoint Presentation</vt:lpstr>
      <vt:lpstr>Mandatory Service Programs  - California GAIN program  - National Evaluation of Welfare-to-Work     Strategies (NEWWS)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Another highly effective program:  Portland, Oregon</vt:lpstr>
      <vt:lpstr>PowerPoint Presentation</vt:lpstr>
      <vt:lpstr>NEWWS special study: LFA vs. HCD </vt:lpstr>
      <vt:lpstr>Head-to-head test of LFA vs. HCD Example from Atlanta</vt:lpstr>
      <vt:lpstr>PowerPoint Presentation</vt:lpstr>
      <vt:lpstr>PowerPoint Presentation</vt:lpstr>
      <vt:lpstr>LFA vs. HCD: The longer-term (10-15 years after random assignment)</vt:lpstr>
      <vt:lpstr>PowerPoint Presentation</vt:lpstr>
      <vt:lpstr>PowerPoint Presentation</vt:lpstr>
      <vt:lpstr>PowerPoint Presentation</vt:lpstr>
      <vt:lpstr>Employment Retention and Advancement (ERA) Demonstration</vt:lpstr>
      <vt:lpstr>Summary of retention/advancement studies</vt:lpstr>
      <vt:lpstr>PowerPoint Presentation</vt:lpstr>
      <vt:lpstr>WorkAdvance Demonstration</vt:lpstr>
      <vt:lpstr>WorkAdvance:  Initial findings  Follow-up period: 2 years so far; 5 years soon</vt:lpstr>
      <vt:lpstr>Recap / Conclusions</vt:lpstr>
    </vt:vector>
  </TitlesOfParts>
  <Company>MDRC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 antonio</dc:title>
  <dc:creator>james riccio</dc:creator>
  <cp:lastModifiedBy>james riccio</cp:lastModifiedBy>
  <cp:revision>246</cp:revision>
  <cp:lastPrinted>2013-02-21T14:22:05Z</cp:lastPrinted>
  <dcterms:created xsi:type="dcterms:W3CDTF">2013-01-16T15:29:35Z</dcterms:created>
  <dcterms:modified xsi:type="dcterms:W3CDTF">2016-11-14T14:32:30Z</dcterms:modified>
</cp:coreProperties>
</file>