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notesSlides/notesSlide2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6.xml" ContentType="application/vnd.openxmlformats-officedocument.drawingml.chart+xml"/>
  <Override PartName="/ppt/drawings/drawing1.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322" r:id="rId2"/>
    <p:sldId id="325" r:id="rId3"/>
    <p:sldId id="327"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337" r:id="rId58"/>
    <p:sldId id="338" r:id="rId59"/>
    <p:sldId id="399" r:id="rId60"/>
    <p:sldId id="400"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1">
          <p15:clr>
            <a:srgbClr val="A4A3A4"/>
          </p15:clr>
        </p15:guide>
        <p15:guide id="2" pos="5616">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nna Levy" initials="B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430"/>
    <a:srgbClr val="FFFFFF"/>
    <a:srgbClr val="00FFFF"/>
    <a:srgbClr val="F12F0F"/>
    <a:srgbClr val="A5B0E1"/>
    <a:srgbClr val="FB2B15"/>
    <a:srgbClr val="680200"/>
    <a:srgbClr val="EA1C00"/>
    <a:srgbClr val="E54B1B"/>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42" autoAdjust="0"/>
    <p:restoredTop sz="81350" autoAdjust="0"/>
  </p:normalViewPr>
  <p:slideViewPr>
    <p:cSldViewPr snapToGrid="0">
      <p:cViewPr>
        <p:scale>
          <a:sx n="150" d="100"/>
          <a:sy n="150" d="100"/>
        </p:scale>
        <p:origin x="-2832" y="-6"/>
      </p:cViewPr>
      <p:guideLst>
        <p:guide orient="horz" pos="1621"/>
        <p:guide pos="5616"/>
      </p:guideLst>
    </p:cSldViewPr>
  </p:slideViewPr>
  <p:notesTextViewPr>
    <p:cViewPr>
      <p:scale>
        <a:sx n="1" d="1"/>
        <a:sy n="1" d="1"/>
      </p:scale>
      <p:origin x="0" y="0"/>
    </p:cViewPr>
  </p:notesTextViewPr>
  <p:sorterViewPr>
    <p:cViewPr>
      <p:scale>
        <a:sx n="170" d="100"/>
        <a:sy n="170" d="100"/>
      </p:scale>
      <p:origin x="0" y="0"/>
    </p:cViewPr>
  </p:sorterViewPr>
  <p:notesViewPr>
    <p:cSldViewPr snapToGrid="0" showGuides="1">
      <p:cViewPr varScale="1">
        <p:scale>
          <a:sx n="85" d="100"/>
          <a:sy n="85" d="100"/>
        </p:scale>
        <p:origin x="-570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32423649842194E-2"/>
          <c:y val="5.4536596711686369E-2"/>
          <c:w val="0.83251717699361227"/>
          <c:h val="0.79597180008612101"/>
        </c:manualLayout>
      </c:layout>
      <c:barChart>
        <c:barDir val="col"/>
        <c:grouping val="clustered"/>
        <c:varyColors val="0"/>
        <c:ser>
          <c:idx val="0"/>
          <c:order val="0"/>
          <c:tx>
            <c:strRef>
              <c:f>Sheet1!$B$1</c:f>
              <c:strCache>
                <c:ptCount val="1"/>
                <c:pt idx="0">
                  <c:v>Column1</c:v>
                </c:pt>
              </c:strCache>
            </c:strRef>
          </c:tx>
          <c:invertIfNegative val="0"/>
          <c:cat>
            <c:strRef>
              <c:f>Sheet1!$A$2:$A$12</c:f>
              <c:strCache>
                <c:ptCount val="11"/>
                <c:pt idx="1">
                  <c:v>40-44</c:v>
                </c:pt>
                <c:pt idx="2">
                  <c:v>45-49</c:v>
                </c:pt>
                <c:pt idx="3">
                  <c:v>50-54</c:v>
                </c:pt>
                <c:pt idx="4">
                  <c:v>55-59</c:v>
                </c:pt>
                <c:pt idx="5">
                  <c:v>60-64</c:v>
                </c:pt>
                <c:pt idx="6">
                  <c:v>65-69</c:v>
                </c:pt>
                <c:pt idx="7">
                  <c:v>70-74</c:v>
                </c:pt>
                <c:pt idx="8">
                  <c:v>75-79</c:v>
                </c:pt>
                <c:pt idx="9">
                  <c:v>80-84</c:v>
                </c:pt>
                <c:pt idx="10">
                  <c:v>85+</c:v>
                </c:pt>
              </c:strCache>
            </c:strRef>
          </c:cat>
          <c:val>
            <c:numRef>
              <c:f>Sheet1!$B$2:$B$12</c:f>
              <c:numCache>
                <c:formatCode>General</c:formatCode>
                <c:ptCount val="11"/>
              </c:numCache>
            </c:numRef>
          </c:val>
          <c:extLst xmlns:c16r2="http://schemas.microsoft.com/office/drawing/2015/06/chart">
            <c:ext xmlns:c16="http://schemas.microsoft.com/office/drawing/2014/chart" uri="{C3380CC4-5D6E-409C-BE32-E72D297353CC}">
              <c16:uniqueId val="{00000000-C005-9E4F-B3B0-C49D2ACF28EA}"/>
            </c:ext>
          </c:extLst>
        </c:ser>
        <c:ser>
          <c:idx val="1"/>
          <c:order val="1"/>
          <c:tx>
            <c:strRef>
              <c:f>Sheet1!$C$1</c:f>
              <c:strCache>
                <c:ptCount val="1"/>
                <c:pt idx="0">
                  <c:v>Column2</c:v>
                </c:pt>
              </c:strCache>
            </c:strRef>
          </c:tx>
          <c:invertIfNegative val="0"/>
          <c:cat>
            <c:strRef>
              <c:f>Sheet1!$A$2:$A$12</c:f>
              <c:strCache>
                <c:ptCount val="11"/>
                <c:pt idx="1">
                  <c:v>40-44</c:v>
                </c:pt>
                <c:pt idx="2">
                  <c:v>45-49</c:v>
                </c:pt>
                <c:pt idx="3">
                  <c:v>50-54</c:v>
                </c:pt>
                <c:pt idx="4">
                  <c:v>55-59</c:v>
                </c:pt>
                <c:pt idx="5">
                  <c:v>60-64</c:v>
                </c:pt>
                <c:pt idx="6">
                  <c:v>65-69</c:v>
                </c:pt>
                <c:pt idx="7">
                  <c:v>70-74</c:v>
                </c:pt>
                <c:pt idx="8">
                  <c:v>75-79</c:v>
                </c:pt>
                <c:pt idx="9">
                  <c:v>80-84</c:v>
                </c:pt>
                <c:pt idx="10">
                  <c:v>85+</c:v>
                </c:pt>
              </c:strCache>
            </c:strRef>
          </c:cat>
          <c:val>
            <c:numRef>
              <c:f>Sheet1!$C$2:$C$12</c:f>
              <c:numCache>
                <c:formatCode>General</c:formatCode>
                <c:ptCount val="11"/>
              </c:numCache>
            </c:numRef>
          </c:val>
          <c:extLst xmlns:c16r2="http://schemas.microsoft.com/office/drawing/2015/06/chart">
            <c:ext xmlns:c16="http://schemas.microsoft.com/office/drawing/2014/chart" uri="{C3380CC4-5D6E-409C-BE32-E72D297353CC}">
              <c16:uniqueId val="{00000001-C005-9E4F-B3B0-C49D2ACF28EA}"/>
            </c:ext>
          </c:extLst>
        </c:ser>
        <c:ser>
          <c:idx val="2"/>
          <c:order val="2"/>
          <c:tx>
            <c:strRef>
              <c:f>Sheet1!$D$1</c:f>
              <c:strCache>
                <c:ptCount val="1"/>
                <c:pt idx="0">
                  <c:v>Column3</c:v>
                </c:pt>
              </c:strCache>
            </c:strRef>
          </c:tx>
          <c:invertIfNegative val="0"/>
          <c:cat>
            <c:strRef>
              <c:f>Sheet1!$A$2:$A$12</c:f>
              <c:strCache>
                <c:ptCount val="11"/>
                <c:pt idx="1">
                  <c:v>40-44</c:v>
                </c:pt>
                <c:pt idx="2">
                  <c:v>45-49</c:v>
                </c:pt>
                <c:pt idx="3">
                  <c:v>50-54</c:v>
                </c:pt>
                <c:pt idx="4">
                  <c:v>55-59</c:v>
                </c:pt>
                <c:pt idx="5">
                  <c:v>60-64</c:v>
                </c:pt>
                <c:pt idx="6">
                  <c:v>65-69</c:v>
                </c:pt>
                <c:pt idx="7">
                  <c:v>70-74</c:v>
                </c:pt>
                <c:pt idx="8">
                  <c:v>75-79</c:v>
                </c:pt>
                <c:pt idx="9">
                  <c:v>80-84</c:v>
                </c:pt>
                <c:pt idx="10">
                  <c:v>85+</c:v>
                </c:pt>
              </c:strCache>
            </c:strRef>
          </c:cat>
          <c:val>
            <c:numRef>
              <c:f>Sheet1!$D$2:$D$12</c:f>
              <c:numCache>
                <c:formatCode>General</c:formatCode>
                <c:ptCount val="11"/>
              </c:numCache>
            </c:numRef>
          </c:val>
          <c:extLst xmlns:c16r2="http://schemas.microsoft.com/office/drawing/2015/06/chart">
            <c:ext xmlns:c16="http://schemas.microsoft.com/office/drawing/2014/chart" uri="{C3380CC4-5D6E-409C-BE32-E72D297353CC}">
              <c16:uniqueId val="{00000002-C005-9E4F-B3B0-C49D2ACF28EA}"/>
            </c:ext>
          </c:extLst>
        </c:ser>
        <c:dLbls>
          <c:showLegendKey val="0"/>
          <c:showVal val="0"/>
          <c:showCatName val="0"/>
          <c:showSerName val="0"/>
          <c:showPercent val="0"/>
          <c:showBubbleSize val="0"/>
        </c:dLbls>
        <c:gapWidth val="150"/>
        <c:axId val="181917568"/>
        <c:axId val="181919104"/>
      </c:barChart>
      <c:catAx>
        <c:axId val="181917568"/>
        <c:scaling>
          <c:orientation val="minMax"/>
        </c:scaling>
        <c:delete val="0"/>
        <c:axPos val="b"/>
        <c:numFmt formatCode="General" sourceLinked="0"/>
        <c:majorTickMark val="out"/>
        <c:minorTickMark val="none"/>
        <c:tickLblPos val="nextTo"/>
        <c:spPr>
          <a:ln w="19050">
            <a:solidFill>
              <a:schemeClr val="tx1"/>
            </a:solidFill>
          </a:ln>
        </c:spPr>
        <c:crossAx val="181919104"/>
        <c:crosses val="autoZero"/>
        <c:auto val="1"/>
        <c:lblAlgn val="ctr"/>
        <c:lblOffset val="100"/>
        <c:noMultiLvlLbl val="0"/>
      </c:catAx>
      <c:valAx>
        <c:axId val="181919104"/>
        <c:scaling>
          <c:orientation val="minMax"/>
          <c:max val="100"/>
          <c:min val="0"/>
        </c:scaling>
        <c:delete val="0"/>
        <c:axPos val="l"/>
        <c:numFmt formatCode="General" sourceLinked="1"/>
        <c:majorTickMark val="out"/>
        <c:minorTickMark val="none"/>
        <c:tickLblPos val="nextTo"/>
        <c:spPr>
          <a:ln w="19050">
            <a:solidFill>
              <a:schemeClr val="tx1"/>
            </a:solidFill>
          </a:ln>
        </c:spPr>
        <c:crossAx val="181917568"/>
        <c:crosses val="autoZero"/>
        <c:crossBetween val="midCat"/>
        <c:majorUnit val="20"/>
        <c:minorUnit val="4.0000000000000008E-2"/>
      </c:valAx>
    </c:plotArea>
    <c:plotVisOnly val="1"/>
    <c:dispBlanksAs val="gap"/>
    <c:showDLblsOverMax val="0"/>
  </c:chart>
  <c:txPr>
    <a:bodyPr/>
    <a:lstStyle/>
    <a:p>
      <a:pPr>
        <a:defRPr sz="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00577307403523"/>
          <c:y val="0.17741644743352483"/>
          <c:w val="0.83007763017712721"/>
          <c:h val="0.66081105107492333"/>
        </c:manualLayout>
      </c:layout>
      <c:barChart>
        <c:barDir val="col"/>
        <c:grouping val="clustered"/>
        <c:varyColors val="0"/>
        <c:ser>
          <c:idx val="0"/>
          <c:order val="0"/>
          <c:tx>
            <c:strRef>
              <c:f>Sheet1!$B$1</c:f>
              <c:strCache>
                <c:ptCount val="1"/>
                <c:pt idx="0">
                  <c:v>Series 1</c:v>
                </c:pt>
              </c:strCache>
            </c:strRef>
          </c:tx>
          <c:invertIfNegative val="0"/>
          <c:cat>
            <c:strRef>
              <c:f>Sheet1!$A$2:$A$4</c:f>
              <c:strCache>
                <c:ptCount val="3"/>
                <c:pt idx="0">
                  <c:v>Placebo Weeks 9-24 (n = 68)</c:v>
                </c:pt>
                <c:pt idx="1">
                  <c:v>Luspatercept Weeks 9-24 (n = 128)</c:v>
                </c:pt>
                <c:pt idx="2">
                  <c:v>Luspatercept Weeks 33-48 (n = 78)</c:v>
                </c:pt>
              </c:strCache>
            </c:strRef>
          </c:cat>
          <c:val>
            <c:numRef>
              <c:f>Sheet1!$B$2:$B$4</c:f>
              <c:numCache>
                <c:formatCode>General</c:formatCode>
                <c:ptCount val="3"/>
              </c:numCache>
            </c:numRef>
          </c:val>
          <c:extLst xmlns:c16r2="http://schemas.microsoft.com/office/drawing/2015/06/chart">
            <c:ext xmlns:c16="http://schemas.microsoft.com/office/drawing/2014/chart" uri="{C3380CC4-5D6E-409C-BE32-E72D297353CC}">
              <c16:uniqueId val="{00000000-73CD-8843-9ED2-4551C9C79763}"/>
            </c:ext>
          </c:extLst>
        </c:ser>
        <c:ser>
          <c:idx val="1"/>
          <c:order val="1"/>
          <c:tx>
            <c:strRef>
              <c:f>Sheet1!$C$1</c:f>
              <c:strCache>
                <c:ptCount val="1"/>
                <c:pt idx="0">
                  <c:v>Series 2</c:v>
                </c:pt>
              </c:strCache>
            </c:strRef>
          </c:tx>
          <c:invertIfNegative val="0"/>
          <c:cat>
            <c:strRef>
              <c:f>Sheet1!$A$2:$A$4</c:f>
              <c:strCache>
                <c:ptCount val="3"/>
                <c:pt idx="0">
                  <c:v>Placebo Weeks 9-24 (n = 68)</c:v>
                </c:pt>
                <c:pt idx="1">
                  <c:v>Luspatercept Weeks 9-24 (n = 128)</c:v>
                </c:pt>
                <c:pt idx="2">
                  <c:v>Luspatercept Weeks 33-48 (n = 78)</c:v>
                </c:pt>
              </c:strCache>
            </c:strRef>
          </c:cat>
          <c:val>
            <c:numRef>
              <c:f>Sheet1!$C$2:$C$4</c:f>
              <c:numCache>
                <c:formatCode>General</c:formatCode>
                <c:ptCount val="3"/>
              </c:numCache>
            </c:numRef>
          </c:val>
          <c:extLst xmlns:c16r2="http://schemas.microsoft.com/office/drawing/2015/06/chart">
            <c:ext xmlns:c16="http://schemas.microsoft.com/office/drawing/2014/chart" uri="{C3380CC4-5D6E-409C-BE32-E72D297353CC}">
              <c16:uniqueId val="{00000001-73CD-8843-9ED2-4551C9C79763}"/>
            </c:ext>
          </c:extLst>
        </c:ser>
        <c:ser>
          <c:idx val="2"/>
          <c:order val="2"/>
          <c:tx>
            <c:strRef>
              <c:f>Sheet1!$D$1</c:f>
              <c:strCache>
                <c:ptCount val="1"/>
                <c:pt idx="0">
                  <c:v>Series 3</c:v>
                </c:pt>
              </c:strCache>
            </c:strRef>
          </c:tx>
          <c:invertIfNegative val="0"/>
          <c:cat>
            <c:strRef>
              <c:f>Sheet1!$A$2:$A$4</c:f>
              <c:strCache>
                <c:ptCount val="3"/>
                <c:pt idx="0">
                  <c:v>Placebo Weeks 9-24 (n = 68)</c:v>
                </c:pt>
                <c:pt idx="1">
                  <c:v>Luspatercept Weeks 9-24 (n = 128)</c:v>
                </c:pt>
                <c:pt idx="2">
                  <c:v>Luspatercept Weeks 33-48 (n = 78)</c:v>
                </c:pt>
              </c:strCache>
            </c:strRef>
          </c:cat>
          <c:val>
            <c:numRef>
              <c:f>Sheet1!$D$2:$D$4</c:f>
              <c:numCache>
                <c:formatCode>General</c:formatCode>
                <c:ptCount val="3"/>
              </c:numCache>
            </c:numRef>
          </c:val>
          <c:extLst xmlns:c16r2="http://schemas.microsoft.com/office/drawing/2015/06/chart">
            <c:ext xmlns:c16="http://schemas.microsoft.com/office/drawing/2014/chart" uri="{C3380CC4-5D6E-409C-BE32-E72D297353CC}">
              <c16:uniqueId val="{00000002-73CD-8843-9ED2-4551C9C79763}"/>
            </c:ext>
          </c:extLst>
        </c:ser>
        <c:dLbls>
          <c:showLegendKey val="0"/>
          <c:showVal val="0"/>
          <c:showCatName val="0"/>
          <c:showSerName val="0"/>
          <c:showPercent val="0"/>
          <c:showBubbleSize val="0"/>
        </c:dLbls>
        <c:gapWidth val="150"/>
        <c:axId val="150601728"/>
        <c:axId val="150603264"/>
      </c:barChart>
      <c:catAx>
        <c:axId val="150601728"/>
        <c:scaling>
          <c:orientation val="minMax"/>
        </c:scaling>
        <c:delete val="1"/>
        <c:axPos val="b"/>
        <c:numFmt formatCode="General" sourceLinked="0"/>
        <c:majorTickMark val="out"/>
        <c:minorTickMark val="none"/>
        <c:tickLblPos val="nextTo"/>
        <c:crossAx val="150603264"/>
        <c:crosses val="autoZero"/>
        <c:auto val="1"/>
        <c:lblAlgn val="ctr"/>
        <c:lblOffset val="100"/>
        <c:noMultiLvlLbl val="0"/>
      </c:catAx>
      <c:valAx>
        <c:axId val="150603264"/>
        <c:scaling>
          <c:orientation val="minMax"/>
          <c:max val="2"/>
          <c:min val="-5"/>
        </c:scaling>
        <c:delete val="0"/>
        <c:axPos val="l"/>
        <c:title>
          <c:tx>
            <c:rich>
              <a:bodyPr rot="-5400000" vert="horz"/>
              <a:lstStyle/>
              <a:p>
                <a:pPr>
                  <a:defRPr sz="900"/>
                </a:pPr>
                <a:r>
                  <a:rPr lang="en-US" sz="900" dirty="0">
                    <a:effectLst/>
                  </a:rPr>
                  <a:t>Mean Change in RBC Units Transfused vs Baseline (95% CI)</a:t>
                </a:r>
              </a:p>
            </c:rich>
          </c:tx>
          <c:layout>
            <c:manualLayout>
              <c:xMode val="edge"/>
              <c:yMode val="edge"/>
              <c:x val="1.1142982673758692E-2"/>
              <c:y val="0.17741644743352483"/>
            </c:manualLayout>
          </c:layout>
          <c:overlay val="0"/>
        </c:title>
        <c:numFmt formatCode="General" sourceLinked="1"/>
        <c:majorTickMark val="out"/>
        <c:minorTickMark val="none"/>
        <c:tickLblPos val="nextTo"/>
        <c:spPr>
          <a:ln w="19050">
            <a:solidFill>
              <a:schemeClr val="tx1"/>
            </a:solidFill>
          </a:ln>
        </c:spPr>
        <c:txPr>
          <a:bodyPr/>
          <a:lstStyle/>
          <a:p>
            <a:pPr>
              <a:defRPr sz="900"/>
            </a:pPr>
            <a:endParaRPr lang="en-US"/>
          </a:p>
        </c:txPr>
        <c:crossAx val="150601728"/>
        <c:crosses val="autoZero"/>
        <c:crossBetween val="between"/>
        <c:majorUnit val="1"/>
        <c:minorUnit val="2.0000000000000004E-2"/>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79195810063037"/>
          <c:y val="0.17741644743352483"/>
          <c:w val="0.59328924835975516"/>
          <c:h val="0.68795972737628819"/>
        </c:manualLayout>
      </c:layout>
      <c:barChart>
        <c:barDir val="col"/>
        <c:grouping val="clustered"/>
        <c:varyColors val="0"/>
        <c:ser>
          <c:idx val="0"/>
          <c:order val="0"/>
          <c:tx>
            <c:strRef>
              <c:f>Sheet1!$B$1</c:f>
              <c:strCache>
                <c:ptCount val="1"/>
                <c:pt idx="0">
                  <c:v>Series 1</c:v>
                </c:pt>
              </c:strCache>
            </c:strRef>
          </c:tx>
          <c:invertIfNegative val="0"/>
          <c:cat>
            <c:numRef>
              <c:f>Sheet1!$A$2:$A$4</c:f>
              <c:numCache>
                <c:formatCode>General</c:formatCode>
                <c:ptCount val="3"/>
              </c:numCache>
            </c:numRef>
          </c:cat>
          <c:val>
            <c:numRef>
              <c:f>Sheet1!$B$2:$B$4</c:f>
              <c:numCache>
                <c:formatCode>General</c:formatCode>
                <c:ptCount val="3"/>
              </c:numCache>
            </c:numRef>
          </c:val>
          <c:extLst xmlns:c16r2="http://schemas.microsoft.com/office/drawing/2015/06/chart">
            <c:ext xmlns:c16="http://schemas.microsoft.com/office/drawing/2014/chart" uri="{C3380CC4-5D6E-409C-BE32-E72D297353CC}">
              <c16:uniqueId val="{00000000-D946-2642-9EFB-4A518A8557F4}"/>
            </c:ext>
          </c:extLst>
        </c:ser>
        <c:ser>
          <c:idx val="1"/>
          <c:order val="1"/>
          <c:tx>
            <c:strRef>
              <c:f>Sheet1!$C$1</c:f>
              <c:strCache>
                <c:ptCount val="1"/>
                <c:pt idx="0">
                  <c:v>Series 2</c:v>
                </c:pt>
              </c:strCache>
            </c:strRef>
          </c:tx>
          <c:invertIfNegative val="0"/>
          <c:cat>
            <c:numRef>
              <c:f>Sheet1!$A$2:$A$4</c:f>
              <c:numCache>
                <c:formatCode>General</c:formatCode>
                <c:ptCount val="3"/>
              </c:numCache>
            </c:numRef>
          </c:cat>
          <c:val>
            <c:numRef>
              <c:f>Sheet1!$C$2:$C$4</c:f>
              <c:numCache>
                <c:formatCode>General</c:formatCode>
                <c:ptCount val="3"/>
              </c:numCache>
            </c:numRef>
          </c:val>
          <c:extLst xmlns:c16r2="http://schemas.microsoft.com/office/drawing/2015/06/chart">
            <c:ext xmlns:c16="http://schemas.microsoft.com/office/drawing/2014/chart" uri="{C3380CC4-5D6E-409C-BE32-E72D297353CC}">
              <c16:uniqueId val="{00000001-D946-2642-9EFB-4A518A8557F4}"/>
            </c:ext>
          </c:extLst>
        </c:ser>
        <c:ser>
          <c:idx val="2"/>
          <c:order val="2"/>
          <c:tx>
            <c:strRef>
              <c:f>Sheet1!$D$1</c:f>
              <c:strCache>
                <c:ptCount val="1"/>
                <c:pt idx="0">
                  <c:v>Series 3</c:v>
                </c:pt>
              </c:strCache>
            </c:strRef>
          </c:tx>
          <c:invertIfNegative val="0"/>
          <c:cat>
            <c:numRef>
              <c:f>Sheet1!$A$2:$A$4</c:f>
              <c:numCache>
                <c:formatCode>General</c:formatCode>
                <c:ptCount val="3"/>
              </c:numCache>
            </c:numRef>
          </c:cat>
          <c:val>
            <c:numRef>
              <c:f>Sheet1!$D$2:$D$4</c:f>
              <c:numCache>
                <c:formatCode>General</c:formatCode>
                <c:ptCount val="3"/>
              </c:numCache>
            </c:numRef>
          </c:val>
          <c:extLst xmlns:c16r2="http://schemas.microsoft.com/office/drawing/2015/06/chart">
            <c:ext xmlns:c16="http://schemas.microsoft.com/office/drawing/2014/chart" uri="{C3380CC4-5D6E-409C-BE32-E72D297353CC}">
              <c16:uniqueId val="{00000002-D946-2642-9EFB-4A518A8557F4}"/>
            </c:ext>
          </c:extLst>
        </c:ser>
        <c:dLbls>
          <c:showLegendKey val="0"/>
          <c:showVal val="0"/>
          <c:showCatName val="0"/>
          <c:showSerName val="0"/>
          <c:showPercent val="0"/>
          <c:showBubbleSize val="0"/>
        </c:dLbls>
        <c:gapWidth val="150"/>
        <c:axId val="151907712"/>
        <c:axId val="152183936"/>
      </c:barChart>
      <c:catAx>
        <c:axId val="151907712"/>
        <c:scaling>
          <c:orientation val="minMax"/>
        </c:scaling>
        <c:delete val="0"/>
        <c:axPos val="b"/>
        <c:numFmt formatCode="General" sourceLinked="1"/>
        <c:majorTickMark val="none"/>
        <c:minorTickMark val="none"/>
        <c:tickLblPos val="nextTo"/>
        <c:spPr>
          <a:ln w="19050">
            <a:solidFill>
              <a:schemeClr val="tx1"/>
            </a:solidFill>
          </a:ln>
        </c:spPr>
        <c:crossAx val="152183936"/>
        <c:crosses val="autoZero"/>
        <c:auto val="1"/>
        <c:lblAlgn val="ctr"/>
        <c:lblOffset val="100"/>
        <c:noMultiLvlLbl val="0"/>
      </c:catAx>
      <c:valAx>
        <c:axId val="152183936"/>
        <c:scaling>
          <c:orientation val="minMax"/>
          <c:max val="12"/>
          <c:min val="0"/>
        </c:scaling>
        <c:delete val="0"/>
        <c:axPos val="l"/>
        <c:title>
          <c:tx>
            <c:rich>
              <a:bodyPr rot="-5400000" vert="horz"/>
              <a:lstStyle/>
              <a:p>
                <a:pPr>
                  <a:defRPr sz="900"/>
                </a:pPr>
                <a:r>
                  <a:rPr lang="en-US" sz="900" b="1" dirty="0">
                    <a:effectLst/>
                  </a:rPr>
                  <a:t>Mean Number of Transfusion Visits, Weeks 1-24 (95% CI)</a:t>
                </a:r>
                <a:endParaRPr lang="en-US" sz="200" b="1" dirty="0">
                  <a:effectLst/>
                </a:endParaRPr>
              </a:p>
            </c:rich>
          </c:tx>
          <c:layout>
            <c:manualLayout>
              <c:xMode val="edge"/>
              <c:yMode val="edge"/>
              <c:x val="4.4571930695034769E-2"/>
              <c:y val="0.17741644743352483"/>
            </c:manualLayout>
          </c:layout>
          <c:overlay val="0"/>
        </c:title>
        <c:numFmt formatCode="General" sourceLinked="1"/>
        <c:majorTickMark val="out"/>
        <c:minorTickMark val="none"/>
        <c:tickLblPos val="nextTo"/>
        <c:spPr>
          <a:ln w="19050">
            <a:solidFill>
              <a:schemeClr val="tx1"/>
            </a:solidFill>
          </a:ln>
        </c:spPr>
        <c:txPr>
          <a:bodyPr/>
          <a:lstStyle/>
          <a:p>
            <a:pPr>
              <a:defRPr sz="900"/>
            </a:pPr>
            <a:endParaRPr lang="en-US"/>
          </a:p>
        </c:txPr>
        <c:crossAx val="151907712"/>
        <c:crosses val="autoZero"/>
        <c:crossBetween val="midCat"/>
        <c:majorUnit val="2"/>
        <c:minorUnit val="2.0000000000000004E-2"/>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99264716100677E-2"/>
          <c:y val="5.110250826620566E-2"/>
          <c:w val="0.88101090316100317"/>
          <c:h val="0.83749402371346604"/>
        </c:manualLayout>
      </c:layout>
      <c:lineChart>
        <c:grouping val="standard"/>
        <c:varyColors val="0"/>
        <c:ser>
          <c:idx val="0"/>
          <c:order val="0"/>
          <c:tx>
            <c:strRef>
              <c:f>Sheet1!$B$1</c:f>
              <c:strCache>
                <c:ptCount val="1"/>
                <c:pt idx="0">
                  <c:v>Series 1</c:v>
                </c:pt>
              </c:strCache>
            </c:strRef>
          </c:tx>
          <c:marker>
            <c:symbol val="none"/>
          </c:marker>
          <c:cat>
            <c:numRef>
              <c:f>Sheet1!$A$2:$A$16</c:f>
              <c:numCache>
                <c:formatCode>General</c:formatCode>
                <c:ptCount val="15"/>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numCache>
            </c:numRef>
          </c:cat>
          <c:val>
            <c:numRef>
              <c:f>Sheet1!$B$2:$B$16</c:f>
              <c:numCache>
                <c:formatCode>General</c:formatCode>
                <c:ptCount val="15"/>
              </c:numCache>
            </c:numRef>
          </c:val>
          <c:smooth val="0"/>
          <c:extLst xmlns:c16r2="http://schemas.microsoft.com/office/drawing/2015/06/chart">
            <c:ext xmlns:c16="http://schemas.microsoft.com/office/drawing/2014/chart" uri="{C3380CC4-5D6E-409C-BE32-E72D297353CC}">
              <c16:uniqueId val="{00000000-49FF-44C6-A2A0-6A3163D7D79B}"/>
            </c:ext>
          </c:extLst>
        </c:ser>
        <c:dLbls>
          <c:showLegendKey val="0"/>
          <c:showVal val="0"/>
          <c:showCatName val="0"/>
          <c:showSerName val="0"/>
          <c:showPercent val="0"/>
          <c:showBubbleSize val="0"/>
        </c:dLbls>
        <c:marker val="1"/>
        <c:smooth val="0"/>
        <c:axId val="151980288"/>
        <c:axId val="151990272"/>
      </c:lineChart>
      <c:catAx>
        <c:axId val="151980288"/>
        <c:scaling>
          <c:orientation val="minMax"/>
        </c:scaling>
        <c:delete val="0"/>
        <c:axPos val="b"/>
        <c:numFmt formatCode="General" sourceLinked="1"/>
        <c:majorTickMark val="out"/>
        <c:minorTickMark val="out"/>
        <c:tickLblPos val="nextTo"/>
        <c:spPr>
          <a:ln w="19050">
            <a:solidFill>
              <a:schemeClr val="tx1"/>
            </a:solidFill>
          </a:ln>
        </c:spPr>
        <c:txPr>
          <a:bodyPr/>
          <a:lstStyle/>
          <a:p>
            <a:pPr>
              <a:defRPr sz="1000">
                <a:latin typeface="Arial" panose="020B0604020202020204" pitchFamily="34" charset="0"/>
                <a:cs typeface="Arial" panose="020B0604020202020204" pitchFamily="34" charset="0"/>
              </a:defRPr>
            </a:pPr>
            <a:endParaRPr lang="en-US"/>
          </a:p>
        </c:txPr>
        <c:crossAx val="151990272"/>
        <c:crosses val="autoZero"/>
        <c:auto val="1"/>
        <c:lblAlgn val="ctr"/>
        <c:lblOffset val="100"/>
        <c:tickMarkSkip val="1"/>
        <c:noMultiLvlLbl val="0"/>
      </c:catAx>
      <c:valAx>
        <c:axId val="151990272"/>
        <c:scaling>
          <c:orientation val="minMax"/>
          <c:max val="100"/>
          <c:min val="0"/>
        </c:scaling>
        <c:delete val="0"/>
        <c:axPos val="l"/>
        <c:numFmt formatCode="General" sourceLinked="1"/>
        <c:majorTickMark val="out"/>
        <c:minorTickMark val="out"/>
        <c:tickLblPos val="nextTo"/>
        <c:spPr>
          <a:ln w="19050">
            <a:solidFill>
              <a:schemeClr val="tx1"/>
            </a:solidFill>
          </a:ln>
        </c:spPr>
        <c:txPr>
          <a:bodyPr/>
          <a:lstStyle/>
          <a:p>
            <a:pPr>
              <a:defRPr sz="1000">
                <a:latin typeface="Arial" panose="020B0604020202020204" pitchFamily="34" charset="0"/>
                <a:cs typeface="Arial" panose="020B0604020202020204" pitchFamily="34" charset="0"/>
              </a:defRPr>
            </a:pPr>
            <a:endParaRPr lang="en-US"/>
          </a:p>
        </c:txPr>
        <c:crossAx val="151980288"/>
        <c:crosses val="autoZero"/>
        <c:crossBetween val="midCat"/>
        <c:majorUnit val="10"/>
        <c:minorUnit val="5"/>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925746070987108"/>
          <c:y val="4.8299226071649833E-2"/>
          <c:w val="0.75326711401495083"/>
          <c:h val="0.76094158553061064"/>
        </c:manualLayout>
      </c:layout>
      <c:barChart>
        <c:barDir val="col"/>
        <c:grouping val="clustered"/>
        <c:varyColors val="0"/>
        <c:ser>
          <c:idx val="0"/>
          <c:order val="0"/>
          <c:tx>
            <c:strRef>
              <c:f>Sheet1!$B$1</c:f>
              <c:strCache>
                <c:ptCount val="1"/>
                <c:pt idx="0">
                  <c:v>Series 1</c:v>
                </c:pt>
              </c:strCache>
            </c:strRef>
          </c:tx>
          <c:invertIfNegative val="0"/>
          <c:cat>
            <c:strRef>
              <c:f>Sheet1!$A$2:$A$3</c:f>
              <c:strCache>
                <c:ptCount val="2"/>
                <c:pt idx="0">
                  <c:v>CC-486</c:v>
                </c:pt>
                <c:pt idx="1">
                  <c:v>Placebo</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E621-E44A-8D43-944245D3180C}"/>
            </c:ext>
          </c:extLst>
        </c:ser>
        <c:ser>
          <c:idx val="1"/>
          <c:order val="1"/>
          <c:tx>
            <c:strRef>
              <c:f>Sheet1!$C$1</c:f>
              <c:strCache>
                <c:ptCount val="1"/>
                <c:pt idx="0">
                  <c:v>Series 2</c:v>
                </c:pt>
              </c:strCache>
            </c:strRef>
          </c:tx>
          <c:invertIfNegative val="0"/>
          <c:cat>
            <c:strRef>
              <c:f>Sheet1!$A$2:$A$3</c:f>
              <c:strCache>
                <c:ptCount val="2"/>
                <c:pt idx="0">
                  <c:v>CC-486</c:v>
                </c:pt>
                <c:pt idx="1">
                  <c:v>Placebo</c:v>
                </c:pt>
              </c:strCache>
            </c:strRef>
          </c:cat>
          <c:val>
            <c:numRef>
              <c:f>Sheet1!$C$2:$C$3</c:f>
              <c:numCache>
                <c:formatCode>General</c:formatCode>
                <c:ptCount val="2"/>
              </c:numCache>
            </c:numRef>
          </c:val>
          <c:extLst xmlns:c16r2="http://schemas.microsoft.com/office/drawing/2015/06/chart">
            <c:ext xmlns:c16="http://schemas.microsoft.com/office/drawing/2014/chart" uri="{C3380CC4-5D6E-409C-BE32-E72D297353CC}">
              <c16:uniqueId val="{00000001-E621-E44A-8D43-944245D3180C}"/>
            </c:ext>
          </c:extLst>
        </c:ser>
        <c:ser>
          <c:idx val="2"/>
          <c:order val="2"/>
          <c:tx>
            <c:strRef>
              <c:f>Sheet1!$D$1</c:f>
              <c:strCache>
                <c:ptCount val="1"/>
                <c:pt idx="0">
                  <c:v>Series 3</c:v>
                </c:pt>
              </c:strCache>
            </c:strRef>
          </c:tx>
          <c:invertIfNegative val="0"/>
          <c:cat>
            <c:strRef>
              <c:f>Sheet1!$A$2:$A$3</c:f>
              <c:strCache>
                <c:ptCount val="2"/>
                <c:pt idx="0">
                  <c:v>CC-486</c:v>
                </c:pt>
                <c:pt idx="1">
                  <c:v>Placebo</c:v>
                </c:pt>
              </c:strCache>
            </c:strRef>
          </c:cat>
          <c:val>
            <c:numRef>
              <c:f>Sheet1!$D$2:$D$3</c:f>
              <c:numCache>
                <c:formatCode>General</c:formatCode>
                <c:ptCount val="2"/>
              </c:numCache>
            </c:numRef>
          </c:val>
          <c:extLst xmlns:c16r2="http://schemas.microsoft.com/office/drawing/2015/06/chart">
            <c:ext xmlns:c16="http://schemas.microsoft.com/office/drawing/2014/chart" uri="{C3380CC4-5D6E-409C-BE32-E72D297353CC}">
              <c16:uniqueId val="{00000002-E621-E44A-8D43-944245D3180C}"/>
            </c:ext>
          </c:extLst>
        </c:ser>
        <c:dLbls>
          <c:showLegendKey val="0"/>
          <c:showVal val="0"/>
          <c:showCatName val="0"/>
          <c:showSerName val="0"/>
          <c:showPercent val="0"/>
          <c:showBubbleSize val="0"/>
        </c:dLbls>
        <c:gapWidth val="150"/>
        <c:axId val="152460288"/>
        <c:axId val="152466176"/>
      </c:barChart>
      <c:catAx>
        <c:axId val="152460288"/>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200"/>
            </a:pPr>
            <a:endParaRPr lang="en-US"/>
          </a:p>
        </c:txPr>
        <c:crossAx val="152466176"/>
        <c:crosses val="autoZero"/>
        <c:auto val="1"/>
        <c:lblAlgn val="ctr"/>
        <c:lblOffset val="100"/>
        <c:noMultiLvlLbl val="0"/>
      </c:catAx>
      <c:valAx>
        <c:axId val="152466176"/>
        <c:scaling>
          <c:orientation val="minMax"/>
          <c:max val="0.4"/>
          <c:min val="0"/>
        </c:scaling>
        <c:delete val="0"/>
        <c:axPos val="l"/>
        <c:majorGridlines>
          <c:spPr>
            <a:ln>
              <a:noFill/>
            </a:ln>
          </c:spPr>
        </c:majorGridlines>
        <c:numFmt formatCode="0%" sourceLinked="0"/>
        <c:majorTickMark val="out"/>
        <c:minorTickMark val="none"/>
        <c:tickLblPos val="nextTo"/>
        <c:spPr>
          <a:ln w="19050">
            <a:solidFill>
              <a:schemeClr val="tx1"/>
            </a:solidFill>
          </a:ln>
        </c:spPr>
        <c:txPr>
          <a:bodyPr/>
          <a:lstStyle/>
          <a:p>
            <a:pPr>
              <a:defRPr sz="1200"/>
            </a:pPr>
            <a:endParaRPr lang="en-US"/>
          </a:p>
        </c:txPr>
        <c:crossAx val="152460288"/>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774547052412881E-2"/>
          <c:y val="3.2270735864577058E-2"/>
          <c:w val="0.90241121365910981"/>
          <c:h val="0.89708932471611391"/>
        </c:manualLayout>
      </c:layout>
      <c:barChart>
        <c:barDir val="col"/>
        <c:grouping val="clustered"/>
        <c:varyColors val="0"/>
        <c:ser>
          <c:idx val="0"/>
          <c:order val="0"/>
          <c:tx>
            <c:strRef>
              <c:f>Sheet1!$B$1</c:f>
              <c:strCache>
                <c:ptCount val="1"/>
                <c:pt idx="0">
                  <c:v>Column1</c:v>
                </c:pt>
              </c:strCache>
            </c:strRef>
          </c:tx>
          <c:invertIfNegative val="0"/>
          <c:cat>
            <c:numRef>
              <c:f>Sheet1!$A$2:$A$5</c:f>
              <c:numCache>
                <c:formatCode>General</c:formatCode>
                <c:ptCount val="4"/>
                <c:pt idx="0">
                  <c:v>0</c:v>
                </c:pt>
                <c:pt idx="1">
                  <c:v>5</c:v>
                </c:pt>
                <c:pt idx="2">
                  <c:v>10</c:v>
                </c:pt>
                <c:pt idx="3">
                  <c:v>15</c:v>
                </c:pt>
              </c:numCache>
            </c:numRef>
          </c:cat>
          <c:val>
            <c:numRef>
              <c:f>Sheet1!$B$2:$B$5</c:f>
              <c:numCache>
                <c:formatCode>General</c:formatCode>
                <c:ptCount val="4"/>
              </c:numCache>
            </c:numRef>
          </c:val>
          <c:extLst xmlns:c16r2="http://schemas.microsoft.com/office/drawing/2015/06/chart">
            <c:ext xmlns:c16="http://schemas.microsoft.com/office/drawing/2014/chart" uri="{C3380CC4-5D6E-409C-BE32-E72D297353CC}">
              <c16:uniqueId val="{00000000-8074-234D-B128-426F8B73ED09}"/>
            </c:ext>
          </c:extLst>
        </c:ser>
        <c:ser>
          <c:idx val="1"/>
          <c:order val="1"/>
          <c:tx>
            <c:strRef>
              <c:f>Sheet1!$C$1</c:f>
              <c:strCache>
                <c:ptCount val="1"/>
                <c:pt idx="0">
                  <c:v>Column2</c:v>
                </c:pt>
              </c:strCache>
            </c:strRef>
          </c:tx>
          <c:invertIfNegative val="0"/>
          <c:cat>
            <c:numRef>
              <c:f>Sheet1!$A$2:$A$5</c:f>
              <c:numCache>
                <c:formatCode>General</c:formatCode>
                <c:ptCount val="4"/>
                <c:pt idx="0">
                  <c:v>0</c:v>
                </c:pt>
                <c:pt idx="1">
                  <c:v>5</c:v>
                </c:pt>
                <c:pt idx="2">
                  <c:v>10</c:v>
                </c:pt>
                <c:pt idx="3">
                  <c:v>15</c:v>
                </c:pt>
              </c:numCache>
            </c:num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8074-234D-B128-426F8B73ED09}"/>
            </c:ext>
          </c:extLst>
        </c:ser>
        <c:ser>
          <c:idx val="2"/>
          <c:order val="2"/>
          <c:tx>
            <c:strRef>
              <c:f>Sheet1!$D$1</c:f>
              <c:strCache>
                <c:ptCount val="1"/>
                <c:pt idx="0">
                  <c:v>Column3</c:v>
                </c:pt>
              </c:strCache>
            </c:strRef>
          </c:tx>
          <c:invertIfNegative val="0"/>
          <c:cat>
            <c:numRef>
              <c:f>Sheet1!$A$2:$A$5</c:f>
              <c:numCache>
                <c:formatCode>General</c:formatCode>
                <c:ptCount val="4"/>
                <c:pt idx="0">
                  <c:v>0</c:v>
                </c:pt>
                <c:pt idx="1">
                  <c:v>5</c:v>
                </c:pt>
                <c:pt idx="2">
                  <c:v>10</c:v>
                </c:pt>
                <c:pt idx="3">
                  <c:v>15</c:v>
                </c:pt>
              </c:numCache>
            </c:num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8074-234D-B128-426F8B73ED09}"/>
            </c:ext>
          </c:extLst>
        </c:ser>
        <c:dLbls>
          <c:showLegendKey val="0"/>
          <c:showVal val="0"/>
          <c:showCatName val="0"/>
          <c:showSerName val="0"/>
          <c:showPercent val="0"/>
          <c:showBubbleSize val="0"/>
        </c:dLbls>
        <c:gapWidth val="150"/>
        <c:axId val="214867968"/>
        <c:axId val="214869504"/>
      </c:barChart>
      <c:catAx>
        <c:axId val="214867968"/>
        <c:scaling>
          <c:orientation val="minMax"/>
        </c:scaling>
        <c:delete val="1"/>
        <c:axPos val="b"/>
        <c:numFmt formatCode="General" sourceLinked="1"/>
        <c:majorTickMark val="out"/>
        <c:minorTickMark val="none"/>
        <c:tickLblPos val="nextTo"/>
        <c:crossAx val="214869504"/>
        <c:crosses val="autoZero"/>
        <c:auto val="1"/>
        <c:lblAlgn val="ctr"/>
        <c:lblOffset val="100"/>
        <c:noMultiLvlLbl val="0"/>
      </c:catAx>
      <c:valAx>
        <c:axId val="214869504"/>
        <c:scaling>
          <c:orientation val="minMax"/>
          <c:max val="100"/>
          <c:min val="-100"/>
        </c:scaling>
        <c:delete val="0"/>
        <c:axPos val="l"/>
        <c:numFmt formatCode="General" sourceLinked="1"/>
        <c:majorTickMark val="out"/>
        <c:minorTickMark val="none"/>
        <c:tickLblPos val="nextTo"/>
        <c:spPr>
          <a:ln w="15875">
            <a:solidFill>
              <a:schemeClr val="tx1"/>
            </a:solidFill>
          </a:ln>
        </c:spPr>
        <c:crossAx val="214867968"/>
        <c:crosses val="autoZero"/>
        <c:crossBetween val="midCat"/>
        <c:majorUnit val="10"/>
        <c:minorUnit val="0.2"/>
      </c:valAx>
    </c:plotArea>
    <c:plotVisOnly val="1"/>
    <c:dispBlanksAs val="gap"/>
    <c:showDLblsOverMax val="0"/>
  </c:chart>
  <c:txPr>
    <a:bodyPr/>
    <a:lstStyle/>
    <a:p>
      <a:pPr>
        <a:defRPr sz="5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29361429422407E-2"/>
          <c:y val="5.7811148823012698E-3"/>
          <c:w val="0.91095668425495391"/>
          <c:h val="0.90142624474910193"/>
        </c:manualLayout>
      </c:layout>
      <c:barChart>
        <c:barDir val="col"/>
        <c:grouping val="clustered"/>
        <c:varyColors val="0"/>
        <c:ser>
          <c:idx val="0"/>
          <c:order val="0"/>
          <c:tx>
            <c:strRef>
              <c:f>Sheet1!$B$1</c:f>
              <c:strCache>
                <c:ptCount val="1"/>
                <c:pt idx="0">
                  <c:v>Column1</c:v>
                </c:pt>
              </c:strCache>
            </c:strRef>
          </c:tx>
          <c:invertIfNegative val="0"/>
          <c:cat>
            <c:numRef>
              <c:f>Sheet1!$A$2:$A$33</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Sheet1!$B$2:$B$33</c:f>
              <c:numCache>
                <c:formatCode>General</c:formatCode>
                <c:ptCount val="32"/>
              </c:numCache>
            </c:numRef>
          </c:val>
          <c:extLst xmlns:c16r2="http://schemas.microsoft.com/office/drawing/2015/06/chart">
            <c:ext xmlns:c16="http://schemas.microsoft.com/office/drawing/2014/chart" uri="{C3380CC4-5D6E-409C-BE32-E72D297353CC}">
              <c16:uniqueId val="{00000000-7903-144A-9684-3E5F3877876E}"/>
            </c:ext>
          </c:extLst>
        </c:ser>
        <c:ser>
          <c:idx val="1"/>
          <c:order val="1"/>
          <c:tx>
            <c:strRef>
              <c:f>Sheet1!$C$1</c:f>
              <c:strCache>
                <c:ptCount val="1"/>
                <c:pt idx="0">
                  <c:v>Column2</c:v>
                </c:pt>
              </c:strCache>
            </c:strRef>
          </c:tx>
          <c:invertIfNegative val="0"/>
          <c:cat>
            <c:numRef>
              <c:f>Sheet1!$A$2:$A$33</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Sheet1!$C$2:$C$33</c:f>
              <c:numCache>
                <c:formatCode>General</c:formatCode>
                <c:ptCount val="32"/>
              </c:numCache>
            </c:numRef>
          </c:val>
          <c:extLst xmlns:c16r2="http://schemas.microsoft.com/office/drawing/2015/06/chart">
            <c:ext xmlns:c16="http://schemas.microsoft.com/office/drawing/2014/chart" uri="{C3380CC4-5D6E-409C-BE32-E72D297353CC}">
              <c16:uniqueId val="{00000001-7903-144A-9684-3E5F3877876E}"/>
            </c:ext>
          </c:extLst>
        </c:ser>
        <c:ser>
          <c:idx val="2"/>
          <c:order val="2"/>
          <c:tx>
            <c:strRef>
              <c:f>Sheet1!$D$1</c:f>
              <c:strCache>
                <c:ptCount val="1"/>
                <c:pt idx="0">
                  <c:v>Column3</c:v>
                </c:pt>
              </c:strCache>
            </c:strRef>
          </c:tx>
          <c:invertIfNegative val="0"/>
          <c:cat>
            <c:numRef>
              <c:f>Sheet1!$A$2:$A$33</c:f>
              <c:numCache>
                <c:formatCode>General</c:formatCode>
                <c:ptCount val="3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numCache>
            </c:numRef>
          </c:cat>
          <c:val>
            <c:numRef>
              <c:f>Sheet1!$D$2:$D$33</c:f>
              <c:numCache>
                <c:formatCode>General</c:formatCode>
                <c:ptCount val="32"/>
              </c:numCache>
            </c:numRef>
          </c:val>
          <c:extLst xmlns:c16r2="http://schemas.microsoft.com/office/drawing/2015/06/chart">
            <c:ext xmlns:c16="http://schemas.microsoft.com/office/drawing/2014/chart" uri="{C3380CC4-5D6E-409C-BE32-E72D297353CC}">
              <c16:uniqueId val="{00000002-7903-144A-9684-3E5F3877876E}"/>
            </c:ext>
          </c:extLst>
        </c:ser>
        <c:dLbls>
          <c:showLegendKey val="0"/>
          <c:showVal val="0"/>
          <c:showCatName val="0"/>
          <c:showSerName val="0"/>
          <c:showPercent val="0"/>
          <c:showBubbleSize val="0"/>
        </c:dLbls>
        <c:gapWidth val="150"/>
        <c:axId val="201862528"/>
        <c:axId val="201864320"/>
      </c:barChart>
      <c:catAx>
        <c:axId val="201862528"/>
        <c:scaling>
          <c:orientation val="minMax"/>
        </c:scaling>
        <c:delete val="0"/>
        <c:axPos val="b"/>
        <c:numFmt formatCode="General" sourceLinked="1"/>
        <c:majorTickMark val="out"/>
        <c:minorTickMark val="none"/>
        <c:tickLblPos val="nextTo"/>
        <c:spPr>
          <a:ln w="15875">
            <a:solidFill>
              <a:schemeClr val="tx1"/>
            </a:solidFill>
          </a:ln>
        </c:spPr>
        <c:crossAx val="201864320"/>
        <c:crosses val="autoZero"/>
        <c:auto val="1"/>
        <c:lblAlgn val="ctr"/>
        <c:lblOffset val="100"/>
        <c:noMultiLvlLbl val="0"/>
      </c:catAx>
      <c:valAx>
        <c:axId val="201864320"/>
        <c:scaling>
          <c:orientation val="minMax"/>
          <c:max val="1"/>
          <c:min val="0"/>
        </c:scaling>
        <c:delete val="1"/>
        <c:axPos val="l"/>
        <c:numFmt formatCode="General" sourceLinked="1"/>
        <c:majorTickMark val="out"/>
        <c:minorTickMark val="none"/>
        <c:tickLblPos val="nextTo"/>
        <c:crossAx val="201862528"/>
        <c:crosses val="autoZero"/>
        <c:crossBetween val="midCat"/>
        <c:majorUnit val="0.25"/>
        <c:minorUnit val="0.2"/>
      </c:valAx>
    </c:plotArea>
    <c:plotVisOnly val="1"/>
    <c:dispBlanksAs val="gap"/>
    <c:showDLblsOverMax val="0"/>
  </c:chart>
  <c:txPr>
    <a:bodyPr/>
    <a:lstStyle/>
    <a:p>
      <a:pPr>
        <a:defRPr sz="5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5954922142614"/>
          <c:y val="1.7121184970399547E-2"/>
          <c:w val="0.55653213910778598"/>
          <c:h val="0.8243224763581154"/>
        </c:manualLayout>
      </c:layout>
      <c:barChart>
        <c:barDir val="col"/>
        <c:grouping val="stacked"/>
        <c:varyColors val="0"/>
        <c:ser>
          <c:idx val="0"/>
          <c:order val="0"/>
          <c:tx>
            <c:strRef>
              <c:f>Sheet1!$B$1</c:f>
              <c:strCache>
                <c:ptCount val="1"/>
                <c:pt idx="0">
                  <c:v>CR</c:v>
                </c:pt>
              </c:strCache>
            </c:strRef>
          </c:tx>
          <c:spPr>
            <a:solidFill>
              <a:srgbClr val="62BB46"/>
            </a:solidFill>
            <a:ln>
              <a:noFill/>
            </a:ln>
            <a:effectLst/>
          </c:spPr>
          <c:invertIfNegative val="0"/>
          <c:cat>
            <c:strRef>
              <c:f>Sheet1!$A$2</c:f>
              <c:strCache>
                <c:ptCount val="1"/>
                <c:pt idx="0">
                  <c:v>ORR</c:v>
                </c:pt>
              </c:strCache>
            </c:strRef>
          </c:cat>
          <c:val>
            <c:numRef>
              <c:f>Sheet1!$B$2</c:f>
              <c:numCache>
                <c:formatCode>General</c:formatCode>
                <c:ptCount val="1"/>
                <c:pt idx="0">
                  <c:v>39.700000000000003</c:v>
                </c:pt>
              </c:numCache>
            </c:numRef>
          </c:val>
          <c:extLst xmlns:c16r2="http://schemas.microsoft.com/office/drawing/2015/06/chart">
            <c:ext xmlns:c16="http://schemas.microsoft.com/office/drawing/2014/chart" uri="{C3380CC4-5D6E-409C-BE32-E72D297353CC}">
              <c16:uniqueId val="{00000001-63EC-474D-B4E9-755B4E35B10D}"/>
            </c:ext>
          </c:extLst>
        </c:ser>
        <c:ser>
          <c:idx val="1"/>
          <c:order val="1"/>
          <c:tx>
            <c:strRef>
              <c:f>Sheet1!$C$1</c:f>
              <c:strCache>
                <c:ptCount val="1"/>
                <c:pt idx="0">
                  <c:v>mCR</c:v>
                </c:pt>
              </c:strCache>
            </c:strRef>
          </c:tx>
          <c:spPr>
            <a:solidFill>
              <a:srgbClr val="002C77"/>
            </a:solidFill>
            <a:ln>
              <a:noFill/>
            </a:ln>
            <a:effectLst/>
          </c:spPr>
          <c:invertIfNegative val="0"/>
          <c:cat>
            <c:strRef>
              <c:f>Sheet1!$A$2</c:f>
              <c:strCache>
                <c:ptCount val="1"/>
                <c:pt idx="0">
                  <c:v>ORR</c:v>
                </c:pt>
              </c:strCache>
            </c:strRef>
          </c:cat>
          <c:val>
            <c:numRef>
              <c:f>Sheet1!$C$2</c:f>
              <c:numCache>
                <c:formatCode>General</c:formatCode>
                <c:ptCount val="1"/>
                <c:pt idx="0">
                  <c:v>39.700000000000003</c:v>
                </c:pt>
              </c:numCache>
            </c:numRef>
          </c:val>
          <c:extLst xmlns:c16r2="http://schemas.microsoft.com/office/drawing/2015/06/chart">
            <c:ext xmlns:c16="http://schemas.microsoft.com/office/drawing/2014/chart" uri="{C3380CC4-5D6E-409C-BE32-E72D297353CC}">
              <c16:uniqueId val="{00000003-63EC-474D-B4E9-755B4E35B10D}"/>
            </c:ext>
          </c:extLst>
        </c:ser>
        <c:ser>
          <c:idx val="2"/>
          <c:order val="2"/>
          <c:tx>
            <c:strRef>
              <c:f>Sheet1!$D$1</c:f>
              <c:strCache>
                <c:ptCount val="1"/>
                <c:pt idx="0">
                  <c:v>PR</c:v>
                </c:pt>
              </c:strCache>
            </c:strRef>
          </c:tx>
          <c:spPr>
            <a:solidFill>
              <a:srgbClr val="FC9820"/>
            </a:solidFill>
            <a:ln>
              <a:noFill/>
            </a:ln>
            <a:effectLst/>
          </c:spPr>
          <c:invertIfNegative val="0"/>
          <c:cat>
            <c:strRef>
              <c:f>Sheet1!$A$2</c:f>
              <c:strCache>
                <c:ptCount val="1"/>
                <c:pt idx="0">
                  <c:v>ORR</c:v>
                </c:pt>
              </c:strCache>
            </c:strRef>
          </c:cat>
          <c:val>
            <c:numRef>
              <c:f>Sheet1!$D$2</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4-63EC-474D-B4E9-755B4E35B10D}"/>
            </c:ext>
          </c:extLst>
        </c:ser>
        <c:ser>
          <c:idx val="3"/>
          <c:order val="3"/>
          <c:tx>
            <c:strRef>
              <c:f>Sheet1!$E$1</c:f>
              <c:strCache>
                <c:ptCount val="1"/>
                <c:pt idx="0">
                  <c:v>SD</c:v>
                </c:pt>
              </c:strCache>
            </c:strRef>
          </c:tx>
          <c:spPr>
            <a:solidFill>
              <a:srgbClr val="6F2A81"/>
            </a:solidFill>
            <a:ln>
              <a:noFill/>
            </a:ln>
            <a:effectLst/>
          </c:spPr>
          <c:invertIfNegative val="0"/>
          <c:cat>
            <c:strRef>
              <c:f>Sheet1!$A$2</c:f>
              <c:strCache>
                <c:ptCount val="1"/>
                <c:pt idx="0">
                  <c:v>ORR</c:v>
                </c:pt>
              </c:strCache>
            </c:strRef>
          </c:cat>
          <c:val>
            <c:numRef>
              <c:f>Sheet1!$E$2</c:f>
              <c:numCache>
                <c:formatCode>General</c:formatCode>
                <c:ptCount val="1"/>
                <c:pt idx="0">
                  <c:v>14.1</c:v>
                </c:pt>
              </c:numCache>
            </c:numRef>
          </c:val>
          <c:extLst xmlns:c16r2="http://schemas.microsoft.com/office/drawing/2015/06/chart">
            <c:ext xmlns:c16="http://schemas.microsoft.com/office/drawing/2014/chart" uri="{C3380CC4-5D6E-409C-BE32-E72D297353CC}">
              <c16:uniqueId val="{00000006-63EC-474D-B4E9-755B4E35B10D}"/>
            </c:ext>
          </c:extLst>
        </c:ser>
        <c:ser>
          <c:idx val="4"/>
          <c:order val="4"/>
          <c:tx>
            <c:strRef>
              <c:f>Sheet1!$F$1</c:f>
              <c:strCache>
                <c:ptCount val="1"/>
                <c:pt idx="0">
                  <c:v>PD</c:v>
                </c:pt>
              </c:strCache>
            </c:strRef>
          </c:tx>
          <c:spPr>
            <a:solidFill>
              <a:srgbClr val="0682BA"/>
            </a:solidFill>
            <a:ln>
              <a:noFill/>
            </a:ln>
            <a:effectLst/>
          </c:spPr>
          <c:invertIfNegative val="0"/>
          <c:cat>
            <c:strRef>
              <c:f>Sheet1!$A$2</c:f>
              <c:strCache>
                <c:ptCount val="1"/>
                <c:pt idx="0">
                  <c:v>ORR</c:v>
                </c:pt>
              </c:strCache>
            </c:strRef>
          </c:cat>
          <c:val>
            <c:numRef>
              <c:f>Sheet1!$F$2</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8-63EC-474D-B4E9-755B4E35B10D}"/>
            </c:ext>
          </c:extLst>
        </c:ser>
        <c:ser>
          <c:idx val="5"/>
          <c:order val="5"/>
          <c:tx>
            <c:strRef>
              <c:f>Sheet1!$G$1</c:f>
              <c:strCache>
                <c:ptCount val="1"/>
                <c:pt idx="0">
                  <c:v>NE</c:v>
                </c:pt>
              </c:strCache>
            </c:strRef>
          </c:tx>
          <c:spPr>
            <a:solidFill>
              <a:schemeClr val="bg1">
                <a:lumMod val="65000"/>
              </a:schemeClr>
            </a:solidFill>
            <a:ln>
              <a:noFill/>
            </a:ln>
            <a:effectLst/>
          </c:spPr>
          <c:invertIfNegative val="0"/>
          <c:cat>
            <c:strRef>
              <c:f>Sheet1!$A$2</c:f>
              <c:strCache>
                <c:ptCount val="1"/>
                <c:pt idx="0">
                  <c:v>ORR</c:v>
                </c:pt>
              </c:strCache>
            </c:strRef>
          </c:cat>
          <c:val>
            <c:numRef>
              <c:f>Sheet1!$G$2</c:f>
              <c:numCache>
                <c:formatCode>General</c:formatCode>
                <c:ptCount val="1"/>
                <c:pt idx="0">
                  <c:v>5.0999999999999996</c:v>
                </c:pt>
              </c:numCache>
            </c:numRef>
          </c:val>
          <c:extLst xmlns:c16r2="http://schemas.microsoft.com/office/drawing/2015/06/chart">
            <c:ext xmlns:c16="http://schemas.microsoft.com/office/drawing/2014/chart" uri="{C3380CC4-5D6E-409C-BE32-E72D297353CC}">
              <c16:uniqueId val="{0000000A-63EC-474D-B4E9-755B4E35B10D}"/>
            </c:ext>
          </c:extLst>
        </c:ser>
        <c:dLbls>
          <c:showLegendKey val="0"/>
          <c:showVal val="0"/>
          <c:showCatName val="0"/>
          <c:showSerName val="0"/>
          <c:showPercent val="0"/>
          <c:showBubbleSize val="0"/>
        </c:dLbls>
        <c:gapWidth val="150"/>
        <c:overlap val="100"/>
        <c:axId val="201638272"/>
        <c:axId val="201639808"/>
      </c:barChart>
      <c:catAx>
        <c:axId val="20163827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1639808"/>
        <c:crosses val="autoZero"/>
        <c:auto val="1"/>
        <c:lblAlgn val="ctr"/>
        <c:lblOffset val="100"/>
        <c:noMultiLvlLbl val="0"/>
      </c:catAx>
      <c:valAx>
        <c:axId val="201639808"/>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t>Patients (N = 78 ), %</a:t>
                </a:r>
              </a:p>
            </c:rich>
          </c:tx>
          <c:layout/>
          <c:overlay val="0"/>
          <c:spPr>
            <a:noFill/>
            <a:ln>
              <a:noFill/>
            </a:ln>
            <a:effectLst/>
          </c:sp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1638272"/>
        <c:crosses val="autoZero"/>
        <c:crossBetween val="between"/>
      </c:valAx>
      <c:spPr>
        <a:noFill/>
        <a:ln>
          <a:noFill/>
        </a:ln>
        <a:effectLst/>
      </c:spPr>
    </c:plotArea>
    <c:legend>
      <c:legendPos val="r"/>
      <c:legendEntry>
        <c:idx val="3"/>
        <c:delete val="1"/>
      </c:legendEntry>
      <c:layout>
        <c:manualLayout>
          <c:xMode val="edge"/>
          <c:yMode val="edge"/>
          <c:x val="0.84135101453933125"/>
          <c:y val="0.45281435302304068"/>
          <c:w val="0.1574247416083405"/>
          <c:h val="0.3996418307306944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2635101509597"/>
          <c:y val="9.8648615978800702E-2"/>
          <c:w val="0.76404317549239087"/>
          <c:h val="0.68519350430806802"/>
        </c:manualLayout>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numRef>
              <c:f>Feuil1!$A$2:$A$15</c:f>
              <c:numCache>
                <c:formatCode>General</c:formatCode>
                <c:ptCount val="14"/>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numCache>
            </c:numRef>
          </c:cat>
          <c:val>
            <c:numRef>
              <c:f>Feuil1!$B$2:$B$15</c:f>
              <c:numCache>
                <c:formatCode>General</c:formatCode>
                <c:ptCount val="14"/>
                <c:pt idx="0">
                  <c:v>0</c:v>
                </c:pt>
              </c:numCache>
            </c:numRef>
          </c:val>
          <c:extLst xmlns:c16r2="http://schemas.microsoft.com/office/drawing/2015/06/chart">
            <c:ext xmlns:c16="http://schemas.microsoft.com/office/drawing/2014/chart" uri="{C3380CC4-5D6E-409C-BE32-E72D297353CC}">
              <c16:uniqueId val="{00000000-2BD2-4CEF-91A0-B2972453AD5E}"/>
            </c:ext>
          </c:extLst>
        </c:ser>
        <c:dLbls>
          <c:showLegendKey val="0"/>
          <c:showVal val="0"/>
          <c:showCatName val="0"/>
          <c:showSerName val="0"/>
          <c:showPercent val="0"/>
          <c:showBubbleSize val="0"/>
        </c:dLbls>
        <c:gapWidth val="219"/>
        <c:overlap val="-27"/>
        <c:axId val="216619648"/>
        <c:axId val="216633728"/>
      </c:barChart>
      <c:catAx>
        <c:axId val="21661964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6633728"/>
        <c:crosses val="autoZero"/>
        <c:auto val="1"/>
        <c:lblAlgn val="ctr"/>
        <c:lblOffset val="100"/>
        <c:noMultiLvlLbl val="0"/>
      </c:catAx>
      <c:valAx>
        <c:axId val="216633728"/>
        <c:scaling>
          <c:orientation val="minMax"/>
          <c:max val="100"/>
        </c:scaling>
        <c:delete val="0"/>
        <c:axPos val="l"/>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6619648"/>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37144734166524E-2"/>
          <c:y val="4.3119872467825344E-2"/>
          <c:w val="0.85402701838787476"/>
          <c:h val="0.85207142579415995"/>
        </c:manualLayout>
      </c:layout>
      <c:lineChart>
        <c:grouping val="standard"/>
        <c:varyColors val="0"/>
        <c:ser>
          <c:idx val="0"/>
          <c:order val="0"/>
          <c:tx>
            <c:strRef>
              <c:f>Sheet1!$B$1</c:f>
              <c:strCache>
                <c:ptCount val="1"/>
                <c:pt idx="0">
                  <c:v>Series 1</c:v>
                </c:pt>
              </c:strCache>
            </c:strRef>
          </c:tx>
          <c:marker>
            <c:symbol val="none"/>
          </c:marker>
          <c:cat>
            <c:numRef>
              <c:f>Sheet1!$A$2:$A$15</c:f>
              <c:numCache>
                <c:formatCode>General</c:formatCode>
                <c:ptCount val="14"/>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numCache>
            </c:numRef>
          </c:cat>
          <c:val>
            <c:numRef>
              <c:f>Sheet1!$B$2:$B$15</c:f>
              <c:numCache>
                <c:formatCode>General</c:formatCode>
                <c:ptCount val="14"/>
              </c:numCache>
            </c:numRef>
          </c:val>
          <c:smooth val="0"/>
          <c:extLst xmlns:c16r2="http://schemas.microsoft.com/office/drawing/2015/06/chart">
            <c:ext xmlns:c16="http://schemas.microsoft.com/office/drawing/2014/chart" uri="{C3380CC4-5D6E-409C-BE32-E72D297353CC}">
              <c16:uniqueId val="{00000000-3797-4D55-8BCC-5DF282025828}"/>
            </c:ext>
          </c:extLst>
        </c:ser>
        <c:dLbls>
          <c:showLegendKey val="0"/>
          <c:showVal val="0"/>
          <c:showCatName val="0"/>
          <c:showSerName val="0"/>
          <c:showPercent val="0"/>
          <c:showBubbleSize val="0"/>
        </c:dLbls>
        <c:marker val="1"/>
        <c:smooth val="0"/>
        <c:axId val="216482560"/>
        <c:axId val="216484096"/>
      </c:lineChart>
      <c:catAx>
        <c:axId val="216482560"/>
        <c:scaling>
          <c:orientation val="minMax"/>
        </c:scaling>
        <c:delete val="0"/>
        <c:axPos val="b"/>
        <c:numFmt formatCode="General" sourceLinked="1"/>
        <c:majorTickMark val="out"/>
        <c:minorTickMark val="out"/>
        <c:tickLblPos val="nextTo"/>
        <c:spPr>
          <a:ln w="19050">
            <a:solidFill>
              <a:schemeClr val="tx1"/>
            </a:solidFill>
          </a:ln>
        </c:spPr>
        <c:txPr>
          <a:bodyPr/>
          <a:lstStyle/>
          <a:p>
            <a:pPr>
              <a:defRPr sz="900">
                <a:latin typeface="Arial" panose="020B0604020202020204" pitchFamily="34" charset="0"/>
                <a:cs typeface="Arial" panose="020B0604020202020204" pitchFamily="34" charset="0"/>
              </a:defRPr>
            </a:pPr>
            <a:endParaRPr lang="en-US"/>
          </a:p>
        </c:txPr>
        <c:crossAx val="216484096"/>
        <c:crosses val="autoZero"/>
        <c:auto val="1"/>
        <c:lblAlgn val="ctr"/>
        <c:lblOffset val="100"/>
        <c:noMultiLvlLbl val="0"/>
      </c:catAx>
      <c:valAx>
        <c:axId val="216484096"/>
        <c:scaling>
          <c:orientation val="minMax"/>
          <c:max val="100"/>
          <c:min val="0"/>
        </c:scaling>
        <c:delete val="0"/>
        <c:axPos val="l"/>
        <c:numFmt formatCode="General" sourceLinked="1"/>
        <c:majorTickMark val="out"/>
        <c:minorTickMark val="out"/>
        <c:tickLblPos val="nextTo"/>
        <c:spPr>
          <a:ln w="19050">
            <a:solidFill>
              <a:schemeClr val="tx1"/>
            </a:solidFill>
          </a:ln>
        </c:spPr>
        <c:txPr>
          <a:bodyPr/>
          <a:lstStyle/>
          <a:p>
            <a:pPr>
              <a:defRPr sz="900">
                <a:latin typeface="Arial" panose="020B0604020202020204" pitchFamily="34" charset="0"/>
                <a:cs typeface="Arial" panose="020B0604020202020204" pitchFamily="34" charset="0"/>
              </a:defRPr>
            </a:pPr>
            <a:endParaRPr lang="en-US"/>
          </a:p>
        </c:txPr>
        <c:crossAx val="216482560"/>
        <c:crosses val="autoZero"/>
        <c:crossBetween val="midCat"/>
        <c:majorUnit val="25"/>
        <c:minorUnit val="5"/>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1389435695538"/>
          <c:y val="4.046534275188083E-2"/>
          <c:w val="0.73644963910761152"/>
          <c:h val="0.71242610440406018"/>
        </c:manualLayout>
      </c:layout>
      <c:barChart>
        <c:barDir val="bar"/>
        <c:grouping val="clustered"/>
        <c:varyColors val="0"/>
        <c:ser>
          <c:idx val="0"/>
          <c:order val="0"/>
          <c:tx>
            <c:strRef>
              <c:f>Sheet1!$B$1</c:f>
              <c:strCache>
                <c:ptCount val="1"/>
                <c:pt idx="0">
                  <c:v>Azacitidine</c:v>
                </c:pt>
              </c:strCache>
            </c:strRef>
          </c:tx>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HI</c:v>
                </c:pt>
                <c:pt idx="1">
                  <c:v>PR</c:v>
                </c:pt>
                <c:pt idx="2">
                  <c:v>CR</c:v>
                </c:pt>
                <c:pt idx="3">
                  <c:v>ORR</c:v>
                </c:pt>
              </c:strCache>
            </c:strRef>
          </c:cat>
          <c:val>
            <c:numRef>
              <c:f>Sheet1!$B$2:$B$5</c:f>
              <c:numCache>
                <c:formatCode>0.0%</c:formatCode>
                <c:ptCount val="4"/>
                <c:pt idx="0">
                  <c:v>0.16700000000000001</c:v>
                </c:pt>
                <c:pt idx="1">
                  <c:v>0.13300000000000001</c:v>
                </c:pt>
                <c:pt idx="2">
                  <c:v>0.26700000000000002</c:v>
                </c:pt>
                <c:pt idx="3">
                  <c:v>0.56699999999999995</c:v>
                </c:pt>
              </c:numCache>
            </c:numRef>
          </c:val>
          <c:extLst xmlns:c16r2="http://schemas.microsoft.com/office/drawing/2015/06/chart">
            <c:ext xmlns:c16="http://schemas.microsoft.com/office/drawing/2014/chart" uri="{C3380CC4-5D6E-409C-BE32-E72D297353CC}">
              <c16:uniqueId val="{00000000-275D-6A49-84B6-A9290BAE714A}"/>
            </c:ext>
          </c:extLst>
        </c:ser>
        <c:ser>
          <c:idx val="1"/>
          <c:order val="1"/>
          <c:tx>
            <c:strRef>
              <c:f>Sheet1!$C$1</c:f>
              <c:strCache>
                <c:ptCount val="1"/>
                <c:pt idx="0">
                  <c:v>Pevonedistat + azacitidine</c:v>
                </c:pt>
              </c:strCache>
            </c:strRef>
          </c:tx>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HI</c:v>
                </c:pt>
                <c:pt idx="1">
                  <c:v>PR</c:v>
                </c:pt>
                <c:pt idx="2">
                  <c:v>CR</c:v>
                </c:pt>
                <c:pt idx="3">
                  <c:v>ORR</c:v>
                </c:pt>
              </c:strCache>
            </c:strRef>
          </c:cat>
          <c:val>
            <c:numRef>
              <c:f>Sheet1!$C$2:$C$5</c:f>
              <c:numCache>
                <c:formatCode>0.0%</c:formatCode>
                <c:ptCount val="4"/>
                <c:pt idx="0">
                  <c:v>0.24099999999999999</c:v>
                </c:pt>
                <c:pt idx="1">
                  <c:v>3.4000000000000002E-2</c:v>
                </c:pt>
                <c:pt idx="2">
                  <c:v>0.51700000000000002</c:v>
                </c:pt>
                <c:pt idx="3">
                  <c:v>0.79300000000000004</c:v>
                </c:pt>
              </c:numCache>
            </c:numRef>
          </c:val>
          <c:extLst xmlns:c16r2="http://schemas.microsoft.com/office/drawing/2015/06/chart">
            <c:ext xmlns:c16="http://schemas.microsoft.com/office/drawing/2014/chart" uri="{C3380CC4-5D6E-409C-BE32-E72D297353CC}">
              <c16:uniqueId val="{00000001-275D-6A49-84B6-A9290BAE714A}"/>
            </c:ext>
          </c:extLst>
        </c:ser>
        <c:dLbls>
          <c:dLblPos val="outEnd"/>
          <c:showLegendKey val="0"/>
          <c:showVal val="1"/>
          <c:showCatName val="0"/>
          <c:showSerName val="0"/>
          <c:showPercent val="0"/>
          <c:showBubbleSize val="0"/>
        </c:dLbls>
        <c:gapWidth val="150"/>
        <c:axId val="517989504"/>
        <c:axId val="517991040"/>
      </c:barChart>
      <c:catAx>
        <c:axId val="517989504"/>
        <c:scaling>
          <c:orientation val="minMax"/>
        </c:scaling>
        <c:delete val="0"/>
        <c:axPos val="l"/>
        <c:numFmt formatCode="General" sourceLinked="0"/>
        <c:majorTickMark val="out"/>
        <c:minorTickMark val="none"/>
        <c:tickLblPos val="nextTo"/>
        <c:txPr>
          <a:bodyPr/>
          <a:lstStyle/>
          <a:p>
            <a:pPr>
              <a:defRPr sz="1200" b="1"/>
            </a:pPr>
            <a:endParaRPr lang="en-US"/>
          </a:p>
        </c:txPr>
        <c:crossAx val="517991040"/>
        <c:crosses val="autoZero"/>
        <c:auto val="1"/>
        <c:lblAlgn val="ctr"/>
        <c:lblOffset val="100"/>
        <c:noMultiLvlLbl val="0"/>
      </c:catAx>
      <c:valAx>
        <c:axId val="517991040"/>
        <c:scaling>
          <c:orientation val="minMax"/>
          <c:max val="0.8"/>
        </c:scaling>
        <c:delete val="0"/>
        <c:axPos val="b"/>
        <c:title>
          <c:tx>
            <c:rich>
              <a:bodyPr/>
              <a:lstStyle/>
              <a:p>
                <a:pPr>
                  <a:defRPr sz="1400"/>
                </a:pPr>
                <a:r>
                  <a:rPr lang="en-US" sz="1200" dirty="0"/>
                  <a:t>Patients, %</a:t>
                </a:r>
              </a:p>
            </c:rich>
          </c:tx>
          <c:layout/>
          <c:overlay val="0"/>
        </c:title>
        <c:numFmt formatCode="0.0%" sourceLinked="1"/>
        <c:majorTickMark val="out"/>
        <c:minorTickMark val="none"/>
        <c:tickLblPos val="nextTo"/>
        <c:txPr>
          <a:bodyPr/>
          <a:lstStyle/>
          <a:p>
            <a:pPr>
              <a:defRPr sz="1200"/>
            </a:pPr>
            <a:endParaRPr lang="en-US"/>
          </a:p>
        </c:txPr>
        <c:crossAx val="517989504"/>
        <c:crosses val="autoZero"/>
        <c:crossBetween val="between"/>
        <c:majorUnit val="0.2"/>
      </c:valAx>
      <c:spPr>
        <a:noFill/>
        <a:ln w="25400">
          <a:noFill/>
        </a:ln>
      </c:spPr>
    </c:plotArea>
    <c:legend>
      <c:legendPos val="r"/>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53819980314960625"/>
          <c:y val="0.45056938976377953"/>
          <c:w val="0.36493300119204658"/>
          <c:h val="0.28636122047244095"/>
        </c:manualLayout>
      </c:layout>
      <c:overlay val="1"/>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49750987122765"/>
          <c:y val="5.7558920630291922E-2"/>
          <c:w val="0.78467033076053094"/>
          <c:h val="0.7958314239890022"/>
        </c:manualLayout>
      </c:layout>
      <c:lineChart>
        <c:grouping val="standard"/>
        <c:varyColors val="0"/>
        <c:ser>
          <c:idx val="0"/>
          <c:order val="0"/>
          <c:tx>
            <c:strRef>
              <c:f>Sheet1!$B$1</c:f>
              <c:strCache>
                <c:ptCount val="1"/>
                <c:pt idx="0">
                  <c:v>Series 1</c:v>
                </c:pt>
              </c:strCache>
            </c:strRef>
          </c:tx>
          <c:marker>
            <c:symbol val="none"/>
          </c:marker>
          <c:cat>
            <c:numRef>
              <c:f>Sheet1!$A$2:$A$8</c:f>
              <c:numCache>
                <c:formatCode>General</c:formatCode>
                <c:ptCount val="7"/>
                <c:pt idx="0">
                  <c:v>0</c:v>
                </c:pt>
                <c:pt idx="1">
                  <c:v>2</c:v>
                </c:pt>
                <c:pt idx="2">
                  <c:v>4</c:v>
                </c:pt>
                <c:pt idx="3">
                  <c:v>6</c:v>
                </c:pt>
                <c:pt idx="4">
                  <c:v>8</c:v>
                </c:pt>
                <c:pt idx="5">
                  <c:v>10</c:v>
                </c:pt>
                <c:pt idx="6">
                  <c:v>12</c:v>
                </c:pt>
              </c:numCache>
            </c:numRef>
          </c:cat>
          <c:val>
            <c:numRef>
              <c:f>Sheet1!$B$2:$B$8</c:f>
              <c:numCache>
                <c:formatCode>General</c:formatCode>
                <c:ptCount val="7"/>
              </c:numCache>
            </c:numRef>
          </c:val>
          <c:smooth val="0"/>
          <c:extLst xmlns:c16r2="http://schemas.microsoft.com/office/drawing/2015/06/chart">
            <c:ext xmlns:c16="http://schemas.microsoft.com/office/drawing/2014/chart" uri="{C3380CC4-5D6E-409C-BE32-E72D297353CC}">
              <c16:uniqueId val="{00000000-E11D-47F0-AD86-CE895E5DBB85}"/>
            </c:ext>
          </c:extLst>
        </c:ser>
        <c:dLbls>
          <c:showLegendKey val="0"/>
          <c:showVal val="0"/>
          <c:showCatName val="0"/>
          <c:showSerName val="0"/>
          <c:showPercent val="0"/>
          <c:showBubbleSize val="0"/>
        </c:dLbls>
        <c:marker val="1"/>
        <c:smooth val="0"/>
        <c:axId val="132587904"/>
        <c:axId val="132589440"/>
      </c:lineChart>
      <c:catAx>
        <c:axId val="132587904"/>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132589440"/>
        <c:crosses val="autoZero"/>
        <c:auto val="1"/>
        <c:lblAlgn val="ctr"/>
        <c:lblOffset val="100"/>
        <c:noMultiLvlLbl val="0"/>
      </c:catAx>
      <c:valAx>
        <c:axId val="132589440"/>
        <c:scaling>
          <c:orientation val="minMax"/>
          <c:max val="100"/>
          <c:min val="0"/>
        </c:scaling>
        <c:delete val="0"/>
        <c:axPos val="l"/>
        <c:numFmt formatCode="General" sourceLinked="1"/>
        <c:majorTickMark val="out"/>
        <c:minorTickMark val="none"/>
        <c:tickLblPos val="nextTo"/>
        <c:spPr>
          <a:ln w="19050">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132587904"/>
        <c:crosses val="autoZero"/>
        <c:crossBetween val="midCat"/>
        <c:majorUnit val="20"/>
        <c:minorUnit val="4.0000000000000008E-2"/>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Aza</c:v>
                </c:pt>
              </c:strCache>
            </c:strRef>
          </c:tx>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1-A349-7443-8546-1F60491D5B10}"/>
              </c:ext>
            </c:extLst>
          </c:dPt>
          <c:dLbls>
            <c:delete val="1"/>
          </c:dLbls>
          <c:cat>
            <c:strRef>
              <c:f>Sheet1!$A$2:$A$3</c:f>
              <c:strCache>
                <c:ptCount val="2"/>
                <c:pt idx="0">
                  <c:v>Azacitidine</c:v>
                </c:pt>
                <c:pt idx="1">
                  <c:v>Pevonedistat
+ Azacitidine</c:v>
                </c:pt>
              </c:strCache>
            </c:strRef>
          </c:cat>
          <c:val>
            <c:numRef>
              <c:f>Sheet1!$B$2:$B$3</c:f>
              <c:numCache>
                <c:formatCode>0</c:formatCode>
                <c:ptCount val="2"/>
                <c:pt idx="0">
                  <c:v>13.1</c:v>
                </c:pt>
                <c:pt idx="1">
                  <c:v>34.6</c:v>
                </c:pt>
              </c:numCache>
            </c:numRef>
          </c:val>
          <c:extLst xmlns:c16r2="http://schemas.microsoft.com/office/drawing/2015/06/chart">
            <c:ext xmlns:c16="http://schemas.microsoft.com/office/drawing/2014/chart" uri="{C3380CC4-5D6E-409C-BE32-E72D297353CC}">
              <c16:uniqueId val="{00000002-A349-7443-8546-1F60491D5B10}"/>
            </c:ext>
          </c:extLst>
        </c:ser>
        <c:dLbls>
          <c:dLblPos val="outEnd"/>
          <c:showLegendKey val="0"/>
          <c:showVal val="1"/>
          <c:showCatName val="0"/>
          <c:showSerName val="0"/>
          <c:showPercent val="0"/>
          <c:showBubbleSize val="0"/>
        </c:dLbls>
        <c:gapWidth val="150"/>
        <c:axId val="518029696"/>
        <c:axId val="518032000"/>
      </c:barChart>
      <c:catAx>
        <c:axId val="518029696"/>
        <c:scaling>
          <c:orientation val="minMax"/>
        </c:scaling>
        <c:delete val="0"/>
        <c:axPos val="l"/>
        <c:numFmt formatCode="General" sourceLinked="0"/>
        <c:majorTickMark val="out"/>
        <c:minorTickMark val="none"/>
        <c:tickLblPos val="nextTo"/>
        <c:txPr>
          <a:bodyPr/>
          <a:lstStyle/>
          <a:p>
            <a:pPr>
              <a:defRPr sz="1200" b="1"/>
            </a:pPr>
            <a:endParaRPr lang="en-US"/>
          </a:p>
        </c:txPr>
        <c:crossAx val="518032000"/>
        <c:crosses val="autoZero"/>
        <c:auto val="1"/>
        <c:lblAlgn val="ctr"/>
        <c:lblOffset val="100"/>
        <c:noMultiLvlLbl val="0"/>
      </c:catAx>
      <c:valAx>
        <c:axId val="518032000"/>
        <c:scaling>
          <c:orientation val="minMax"/>
          <c:max val="36"/>
        </c:scaling>
        <c:delete val="0"/>
        <c:axPos val="b"/>
        <c:title>
          <c:tx>
            <c:rich>
              <a:bodyPr/>
              <a:lstStyle/>
              <a:p>
                <a:pPr>
                  <a:defRPr sz="1400"/>
                </a:pPr>
                <a:r>
                  <a:rPr lang="en-US" sz="1200" dirty="0"/>
                  <a:t>Median DOR, mo</a:t>
                </a:r>
              </a:p>
            </c:rich>
          </c:tx>
          <c:layout/>
          <c:overlay val="0"/>
        </c:title>
        <c:numFmt formatCode="0" sourceLinked="1"/>
        <c:majorTickMark val="out"/>
        <c:minorTickMark val="none"/>
        <c:tickLblPos val="nextTo"/>
        <c:txPr>
          <a:bodyPr/>
          <a:lstStyle/>
          <a:p>
            <a:pPr>
              <a:defRPr sz="1200"/>
            </a:pPr>
            <a:endParaRPr lang="en-US"/>
          </a:p>
        </c:txPr>
        <c:crossAx val="518029696"/>
        <c:crosses val="autoZero"/>
        <c:crossBetween val="between"/>
        <c:majorUnit val="4"/>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46353746451862"/>
          <c:y val="5.1840466438029302E-2"/>
          <c:w val="0.72772400509576962"/>
          <c:h val="0.85390414003828108"/>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Sheet1!$A$2:$A$5</c:f>
              <c:numCache>
                <c:formatCode>General</c:formatCode>
                <c:ptCount val="4"/>
              </c:numCache>
            </c:numRef>
          </c:cat>
          <c:val>
            <c:numRef>
              <c:f>Sheet1!$B$2:$B$5</c:f>
              <c:numCache>
                <c:formatCode>General</c:formatCode>
                <c:ptCount val="4"/>
              </c:numCache>
            </c:numRef>
          </c:val>
          <c:extLst xmlns:c16r2="http://schemas.microsoft.com/office/drawing/2015/06/chart">
            <c:ext xmlns:c16="http://schemas.microsoft.com/office/drawing/2014/chart" uri="{C3380CC4-5D6E-409C-BE32-E72D297353CC}">
              <c16:uniqueId val="{00000000-A4B4-6543-B4D9-4DE593A64BBA}"/>
            </c:ext>
          </c:extLst>
        </c:ser>
        <c:ser>
          <c:idx val="1"/>
          <c:order val="1"/>
          <c:tx>
            <c:strRef>
              <c:f>Sheet1!$C$1</c:f>
              <c:strCache>
                <c:ptCount val="1"/>
                <c:pt idx="0">
                  <c:v>Series 2</c:v>
                </c:pt>
              </c:strCache>
            </c:strRef>
          </c:tx>
          <c:spPr>
            <a:solidFill>
              <a:schemeClr val="accent2"/>
            </a:solidFill>
            <a:ln>
              <a:noFill/>
            </a:ln>
            <a:effectLst/>
          </c:spPr>
          <c:invertIfNegative val="0"/>
          <c:cat>
            <c:numRef>
              <c:f>Sheet1!$A$2:$A$5</c:f>
              <c:numCache>
                <c:formatCode>General</c:formatCode>
                <c:ptCount val="4"/>
              </c:numCache>
            </c:num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A4B4-6543-B4D9-4DE593A64BBA}"/>
            </c:ext>
          </c:extLst>
        </c:ser>
        <c:ser>
          <c:idx val="2"/>
          <c:order val="2"/>
          <c:tx>
            <c:strRef>
              <c:f>Sheet1!$D$1</c:f>
              <c:strCache>
                <c:ptCount val="1"/>
                <c:pt idx="0">
                  <c:v>Series 3</c:v>
                </c:pt>
              </c:strCache>
            </c:strRef>
          </c:tx>
          <c:spPr>
            <a:solidFill>
              <a:schemeClr val="accent3"/>
            </a:solidFill>
            <a:ln>
              <a:noFill/>
            </a:ln>
            <a:effectLst/>
          </c:spPr>
          <c:invertIfNegative val="0"/>
          <c:cat>
            <c:numRef>
              <c:f>Sheet1!$A$2:$A$5</c:f>
              <c:numCache>
                <c:formatCode>General</c:formatCode>
                <c:ptCount val="4"/>
              </c:numCache>
            </c:num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A4B4-6543-B4D9-4DE593A64BBA}"/>
            </c:ext>
          </c:extLst>
        </c:ser>
        <c:dLbls>
          <c:showLegendKey val="0"/>
          <c:showVal val="0"/>
          <c:showCatName val="0"/>
          <c:showSerName val="0"/>
          <c:showPercent val="0"/>
          <c:showBubbleSize val="0"/>
        </c:dLbls>
        <c:gapWidth val="150"/>
        <c:overlap val="100"/>
        <c:axId val="517556864"/>
        <c:axId val="517593728"/>
      </c:barChart>
      <c:catAx>
        <c:axId val="51755686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517593728"/>
        <c:crosses val="autoZero"/>
        <c:auto val="1"/>
        <c:lblAlgn val="ctr"/>
        <c:lblOffset val="100"/>
        <c:noMultiLvlLbl val="0"/>
      </c:catAx>
      <c:valAx>
        <c:axId val="517593728"/>
        <c:scaling>
          <c:orientation val="minMax"/>
          <c:max val="10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517556864"/>
        <c:crosses val="autoZero"/>
        <c:crossBetween val="between"/>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700">
          <a:solidFill>
            <a:schemeClr val="tx1"/>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55388748097683E-2"/>
          <c:y val="0.15988061027012612"/>
          <c:w val="0.92069014912265434"/>
          <c:h val="0.446327838796397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Sheet1!$A$2:$A$8</c:f>
              <c:numCache>
                <c:formatCode>General</c:formatCode>
                <c:ptCount val="7"/>
                <c:pt idx="0">
                  <c:v>0</c:v>
                </c:pt>
                <c:pt idx="1">
                  <c:v>6</c:v>
                </c:pt>
                <c:pt idx="2">
                  <c:v>12</c:v>
                </c:pt>
                <c:pt idx="3">
                  <c:v>18</c:v>
                </c:pt>
                <c:pt idx="4">
                  <c:v>24</c:v>
                </c:pt>
                <c:pt idx="5">
                  <c:v>30</c:v>
                </c:pt>
                <c:pt idx="6">
                  <c:v>36</c:v>
                </c:pt>
              </c:numCache>
            </c:numRef>
          </c:cat>
          <c:val>
            <c:numRef>
              <c:f>Sheet1!$B$2:$B$8</c:f>
              <c:numCache>
                <c:formatCode>General</c:formatCode>
                <c:ptCount val="7"/>
              </c:numCache>
            </c:numRef>
          </c:val>
          <c:extLst xmlns:c16r2="http://schemas.microsoft.com/office/drawing/2015/06/chart">
            <c:ext xmlns:c16="http://schemas.microsoft.com/office/drawing/2014/chart" uri="{C3380CC4-5D6E-409C-BE32-E72D297353CC}">
              <c16:uniqueId val="{00000000-CB7E-894C-ADD2-43B6DD7876E0}"/>
            </c:ext>
          </c:extLst>
        </c:ser>
        <c:ser>
          <c:idx val="1"/>
          <c:order val="1"/>
          <c:tx>
            <c:strRef>
              <c:f>Sheet1!$C$1</c:f>
              <c:strCache>
                <c:ptCount val="1"/>
                <c:pt idx="0">
                  <c:v>Series 2</c:v>
                </c:pt>
              </c:strCache>
            </c:strRef>
          </c:tx>
          <c:spPr>
            <a:solidFill>
              <a:schemeClr val="accent2"/>
            </a:solidFill>
            <a:ln>
              <a:noFill/>
            </a:ln>
            <a:effectLst/>
          </c:spPr>
          <c:invertIfNegative val="0"/>
          <c:cat>
            <c:numRef>
              <c:f>Sheet1!$A$2:$A$8</c:f>
              <c:numCache>
                <c:formatCode>General</c:formatCode>
                <c:ptCount val="7"/>
                <c:pt idx="0">
                  <c:v>0</c:v>
                </c:pt>
                <c:pt idx="1">
                  <c:v>6</c:v>
                </c:pt>
                <c:pt idx="2">
                  <c:v>12</c:v>
                </c:pt>
                <c:pt idx="3">
                  <c:v>18</c:v>
                </c:pt>
                <c:pt idx="4">
                  <c:v>24</c:v>
                </c:pt>
                <c:pt idx="5">
                  <c:v>30</c:v>
                </c:pt>
                <c:pt idx="6">
                  <c:v>36</c:v>
                </c:pt>
              </c:numCache>
            </c:numRef>
          </c:cat>
          <c:val>
            <c:numRef>
              <c:f>Sheet1!$C$2:$C$8</c:f>
              <c:numCache>
                <c:formatCode>General</c:formatCode>
                <c:ptCount val="7"/>
              </c:numCache>
            </c:numRef>
          </c:val>
          <c:extLst xmlns:c16r2="http://schemas.microsoft.com/office/drawing/2015/06/chart">
            <c:ext xmlns:c16="http://schemas.microsoft.com/office/drawing/2014/chart" uri="{C3380CC4-5D6E-409C-BE32-E72D297353CC}">
              <c16:uniqueId val="{00000001-CB7E-894C-ADD2-43B6DD7876E0}"/>
            </c:ext>
          </c:extLst>
        </c:ser>
        <c:ser>
          <c:idx val="2"/>
          <c:order val="2"/>
          <c:tx>
            <c:strRef>
              <c:f>Sheet1!$D$1</c:f>
              <c:strCache>
                <c:ptCount val="1"/>
                <c:pt idx="0">
                  <c:v>Series 3</c:v>
                </c:pt>
              </c:strCache>
            </c:strRef>
          </c:tx>
          <c:spPr>
            <a:solidFill>
              <a:schemeClr val="accent3"/>
            </a:solidFill>
            <a:ln>
              <a:noFill/>
            </a:ln>
            <a:effectLst/>
          </c:spPr>
          <c:invertIfNegative val="0"/>
          <c:cat>
            <c:numRef>
              <c:f>Sheet1!$A$2:$A$8</c:f>
              <c:numCache>
                <c:formatCode>General</c:formatCode>
                <c:ptCount val="7"/>
                <c:pt idx="0">
                  <c:v>0</c:v>
                </c:pt>
                <c:pt idx="1">
                  <c:v>6</c:v>
                </c:pt>
                <c:pt idx="2">
                  <c:v>12</c:v>
                </c:pt>
                <c:pt idx="3">
                  <c:v>18</c:v>
                </c:pt>
                <c:pt idx="4">
                  <c:v>24</c:v>
                </c:pt>
                <c:pt idx="5">
                  <c:v>30</c:v>
                </c:pt>
                <c:pt idx="6">
                  <c:v>36</c:v>
                </c:pt>
              </c:numCache>
            </c:numRef>
          </c:cat>
          <c:val>
            <c:numRef>
              <c:f>Sheet1!$D$2:$D$8</c:f>
              <c:numCache>
                <c:formatCode>General</c:formatCode>
                <c:ptCount val="7"/>
              </c:numCache>
            </c:numRef>
          </c:val>
          <c:extLst xmlns:c16r2="http://schemas.microsoft.com/office/drawing/2015/06/chart">
            <c:ext xmlns:c16="http://schemas.microsoft.com/office/drawing/2014/chart" uri="{C3380CC4-5D6E-409C-BE32-E72D297353CC}">
              <c16:uniqueId val="{00000002-CB7E-894C-ADD2-43B6DD7876E0}"/>
            </c:ext>
          </c:extLst>
        </c:ser>
        <c:dLbls>
          <c:showLegendKey val="0"/>
          <c:showVal val="0"/>
          <c:showCatName val="0"/>
          <c:showSerName val="0"/>
          <c:showPercent val="0"/>
          <c:showBubbleSize val="0"/>
        </c:dLbls>
        <c:gapWidth val="219"/>
        <c:overlap val="-27"/>
        <c:axId val="523787264"/>
        <c:axId val="524646656"/>
      </c:barChart>
      <c:catAx>
        <c:axId val="523787264"/>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24646656"/>
        <c:crosses val="autoZero"/>
        <c:auto val="1"/>
        <c:lblAlgn val="ctr"/>
        <c:lblOffset val="100"/>
        <c:noMultiLvlLbl val="0"/>
      </c:catAx>
      <c:valAx>
        <c:axId val="524646656"/>
        <c:scaling>
          <c:orientation val="minMax"/>
        </c:scaling>
        <c:delete val="1"/>
        <c:axPos val="l"/>
        <c:numFmt formatCode="General" sourceLinked="1"/>
        <c:majorTickMark val="none"/>
        <c:minorTickMark val="none"/>
        <c:tickLblPos val="nextTo"/>
        <c:crossAx val="52378726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49750987122765"/>
          <c:y val="5.7558920630291922E-2"/>
          <c:w val="0.78467033076053094"/>
          <c:h val="0.7958314239890022"/>
        </c:manualLayout>
      </c:layout>
      <c:lineChart>
        <c:grouping val="standard"/>
        <c:varyColors val="0"/>
        <c:ser>
          <c:idx val="0"/>
          <c:order val="0"/>
          <c:tx>
            <c:strRef>
              <c:f>Sheet1!$B$1</c:f>
              <c:strCache>
                <c:ptCount val="1"/>
                <c:pt idx="0">
                  <c:v>Series 1</c:v>
                </c:pt>
              </c:strCache>
            </c:strRef>
          </c:tx>
          <c:marker>
            <c:symbol val="none"/>
          </c:marker>
          <c:cat>
            <c:numRef>
              <c:f>Sheet1!$A$2:$A$8</c:f>
              <c:numCache>
                <c:formatCode>General</c:formatCode>
                <c:ptCount val="7"/>
                <c:pt idx="0">
                  <c:v>0</c:v>
                </c:pt>
                <c:pt idx="1">
                  <c:v>2</c:v>
                </c:pt>
                <c:pt idx="2">
                  <c:v>4</c:v>
                </c:pt>
                <c:pt idx="3">
                  <c:v>6</c:v>
                </c:pt>
                <c:pt idx="4">
                  <c:v>8</c:v>
                </c:pt>
                <c:pt idx="5">
                  <c:v>10</c:v>
                </c:pt>
                <c:pt idx="6">
                  <c:v>12</c:v>
                </c:pt>
              </c:numCache>
            </c:numRef>
          </c:cat>
          <c:val>
            <c:numRef>
              <c:f>Sheet1!$B$2:$B$8</c:f>
              <c:numCache>
                <c:formatCode>General</c:formatCode>
                <c:ptCount val="7"/>
              </c:numCache>
            </c:numRef>
          </c:val>
          <c:smooth val="0"/>
          <c:extLst xmlns:c16r2="http://schemas.microsoft.com/office/drawing/2015/06/chart">
            <c:ext xmlns:c16="http://schemas.microsoft.com/office/drawing/2014/chart" uri="{C3380CC4-5D6E-409C-BE32-E72D297353CC}">
              <c16:uniqueId val="{00000000-A405-42CA-8701-75E88AA2C37D}"/>
            </c:ext>
          </c:extLst>
        </c:ser>
        <c:dLbls>
          <c:showLegendKey val="0"/>
          <c:showVal val="0"/>
          <c:showCatName val="0"/>
          <c:showSerName val="0"/>
          <c:showPercent val="0"/>
          <c:showBubbleSize val="0"/>
        </c:dLbls>
        <c:marker val="1"/>
        <c:smooth val="0"/>
        <c:axId val="140445568"/>
        <c:axId val="140447104"/>
      </c:lineChart>
      <c:catAx>
        <c:axId val="140445568"/>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140447104"/>
        <c:crosses val="autoZero"/>
        <c:auto val="1"/>
        <c:lblAlgn val="ctr"/>
        <c:lblOffset val="100"/>
        <c:noMultiLvlLbl val="0"/>
      </c:catAx>
      <c:valAx>
        <c:axId val="140447104"/>
        <c:scaling>
          <c:orientation val="minMax"/>
          <c:max val="100"/>
          <c:min val="0"/>
        </c:scaling>
        <c:delete val="0"/>
        <c:axPos val="l"/>
        <c:numFmt formatCode="General" sourceLinked="1"/>
        <c:majorTickMark val="out"/>
        <c:minorTickMark val="none"/>
        <c:tickLblPos val="nextTo"/>
        <c:spPr>
          <a:ln w="19050">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140445568"/>
        <c:crosses val="autoZero"/>
        <c:crossBetween val="midCat"/>
        <c:majorUnit val="20"/>
        <c:minorUnit val="4.0000000000000008E-2"/>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71669470404745E-2"/>
          <c:y val="0.10579630462671398"/>
          <c:w val="0.89047459048299049"/>
          <c:h val="0.6359507741384345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Pain/ discomfort</c:v>
                </c:pt>
                <c:pt idx="1">
                  <c:v>Mobility</c:v>
                </c:pt>
                <c:pt idx="2">
                  <c:v>Usual Activities</c:v>
                </c:pt>
                <c:pt idx="3">
                  <c:v>Anxiety/ depression</c:v>
                </c:pt>
                <c:pt idx="4">
                  <c:v>Self-care</c:v>
                </c:pt>
              </c:strCache>
            </c:strRef>
          </c:cat>
          <c:val>
            <c:numRef>
              <c:f>Sheet1!$B$2:$B$6</c:f>
              <c:numCache>
                <c:formatCode>General</c:formatCode>
                <c:ptCount val="5"/>
              </c:numCache>
            </c:numRef>
          </c:val>
          <c:extLst xmlns:c16r2="http://schemas.microsoft.com/office/drawing/2015/06/chart">
            <c:ext xmlns:c16="http://schemas.microsoft.com/office/drawing/2014/chart" uri="{C3380CC4-5D6E-409C-BE32-E72D297353CC}">
              <c16:uniqueId val="{00000000-F60F-426E-A099-1A753BC70629}"/>
            </c:ext>
          </c:extLst>
        </c:ser>
        <c:dLbls>
          <c:showLegendKey val="0"/>
          <c:showVal val="0"/>
          <c:showCatName val="0"/>
          <c:showSerName val="0"/>
          <c:showPercent val="0"/>
          <c:showBubbleSize val="0"/>
        </c:dLbls>
        <c:gapWidth val="219"/>
        <c:overlap val="-27"/>
        <c:axId val="140264192"/>
        <c:axId val="140265728"/>
      </c:barChart>
      <c:catAx>
        <c:axId val="140264192"/>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40265728"/>
        <c:crosses val="autoZero"/>
        <c:auto val="1"/>
        <c:lblAlgn val="ctr"/>
        <c:lblOffset val="50"/>
        <c:noMultiLvlLbl val="0"/>
      </c:catAx>
      <c:valAx>
        <c:axId val="140265728"/>
        <c:scaling>
          <c:orientation val="minMax"/>
          <c:max val="6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40264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71669470404745E-2"/>
          <c:y val="0.10579630462671398"/>
          <c:w val="0.88094963096406842"/>
          <c:h val="0.6774267790351851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Pain/ discomfort</c:v>
                </c:pt>
                <c:pt idx="1">
                  <c:v>Mobility</c:v>
                </c:pt>
                <c:pt idx="2">
                  <c:v>Usual Activities</c:v>
                </c:pt>
                <c:pt idx="3">
                  <c:v>Anxiety/ depression</c:v>
                </c:pt>
                <c:pt idx="4">
                  <c:v>Self-care</c:v>
                </c:pt>
              </c:strCache>
            </c:strRef>
          </c:cat>
          <c:val>
            <c:numRef>
              <c:f>Sheet1!$B$2:$B$6</c:f>
              <c:numCache>
                <c:formatCode>General</c:formatCode>
                <c:ptCount val="5"/>
              </c:numCache>
            </c:numRef>
          </c:val>
          <c:extLst xmlns:c16r2="http://schemas.microsoft.com/office/drawing/2015/06/chart">
            <c:ext xmlns:c16="http://schemas.microsoft.com/office/drawing/2014/chart" uri="{C3380CC4-5D6E-409C-BE32-E72D297353CC}">
              <c16:uniqueId val="{00000000-F60F-426E-A099-1A753BC70629}"/>
            </c:ext>
          </c:extLst>
        </c:ser>
        <c:dLbls>
          <c:showLegendKey val="0"/>
          <c:showVal val="0"/>
          <c:showCatName val="0"/>
          <c:showSerName val="0"/>
          <c:showPercent val="0"/>
          <c:showBubbleSize val="0"/>
        </c:dLbls>
        <c:gapWidth val="219"/>
        <c:overlap val="-27"/>
        <c:axId val="132810624"/>
        <c:axId val="132812160"/>
      </c:barChart>
      <c:catAx>
        <c:axId val="132810624"/>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32812160"/>
        <c:crosses val="autoZero"/>
        <c:auto val="1"/>
        <c:lblAlgn val="ctr"/>
        <c:lblOffset val="50"/>
        <c:noMultiLvlLbl val="0"/>
      </c:catAx>
      <c:valAx>
        <c:axId val="132812160"/>
        <c:scaling>
          <c:orientation val="minMax"/>
          <c:max val="6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32810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71669470404745E-2"/>
          <c:y val="0.10579630462671398"/>
          <c:w val="0.8237998738505361"/>
          <c:h val="0.6651066066270744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Pain/ discomfort</c:v>
                </c:pt>
                <c:pt idx="1">
                  <c:v>Mobility</c:v>
                </c:pt>
                <c:pt idx="2">
                  <c:v>Usual Activities</c:v>
                </c:pt>
                <c:pt idx="3">
                  <c:v>Anxiety/ depression</c:v>
                </c:pt>
                <c:pt idx="4">
                  <c:v>Self-care</c:v>
                </c:pt>
              </c:strCache>
            </c:strRef>
          </c:cat>
          <c:val>
            <c:numRef>
              <c:f>Sheet1!$B$2:$B$6</c:f>
              <c:numCache>
                <c:formatCode>General</c:formatCode>
                <c:ptCount val="5"/>
              </c:numCache>
            </c:numRef>
          </c:val>
          <c:extLst xmlns:c16r2="http://schemas.microsoft.com/office/drawing/2015/06/chart">
            <c:ext xmlns:c16="http://schemas.microsoft.com/office/drawing/2014/chart" uri="{C3380CC4-5D6E-409C-BE32-E72D297353CC}">
              <c16:uniqueId val="{00000000-F60F-426E-A099-1A753BC70629}"/>
            </c:ext>
          </c:extLst>
        </c:ser>
        <c:dLbls>
          <c:showLegendKey val="0"/>
          <c:showVal val="0"/>
          <c:showCatName val="0"/>
          <c:showSerName val="0"/>
          <c:showPercent val="0"/>
          <c:showBubbleSize val="0"/>
        </c:dLbls>
        <c:gapWidth val="219"/>
        <c:overlap val="-27"/>
        <c:axId val="140332032"/>
        <c:axId val="140346112"/>
      </c:barChart>
      <c:catAx>
        <c:axId val="140332032"/>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40346112"/>
        <c:crosses val="autoZero"/>
        <c:auto val="1"/>
        <c:lblAlgn val="ctr"/>
        <c:lblOffset val="50"/>
        <c:noMultiLvlLbl val="0"/>
      </c:catAx>
      <c:valAx>
        <c:axId val="140346112"/>
        <c:scaling>
          <c:orientation val="minMax"/>
          <c:max val="6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40332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672296024740699E-2"/>
          <c:y val="9.5633215986485665E-2"/>
          <c:w val="0.88350491719109503"/>
          <c:h val="0.71118729376317802"/>
        </c:manualLayout>
      </c:layout>
      <c:barChart>
        <c:barDir val="col"/>
        <c:grouping val="clustered"/>
        <c:varyColors val="0"/>
        <c:ser>
          <c:idx val="0"/>
          <c:order val="0"/>
          <c:tx>
            <c:strRef>
              <c:f>Sheet1!$B$1</c:f>
              <c:strCache>
                <c:ptCount val="1"/>
                <c:pt idx="0">
                  <c:v>Series 1</c:v>
                </c:pt>
              </c:strCache>
            </c:strRef>
          </c:tx>
          <c:invertIfNegative val="0"/>
          <c:cat>
            <c:numRef>
              <c:f>Sheet1!$A$2:$A$6</c:f>
              <c:numCache>
                <c:formatCode>General</c:formatCode>
                <c:ptCount val="5"/>
              </c:numCache>
            </c:numRef>
          </c:cat>
          <c:val>
            <c:numRef>
              <c:f>Sheet1!$B$2:$B$6</c:f>
              <c:numCache>
                <c:formatCode>General</c:formatCode>
                <c:ptCount val="5"/>
              </c:numCache>
            </c:numRef>
          </c:val>
          <c:extLst xmlns:c16r2="http://schemas.microsoft.com/office/drawing/2015/06/chart">
            <c:ext xmlns:c16="http://schemas.microsoft.com/office/drawing/2014/chart" uri="{C3380CC4-5D6E-409C-BE32-E72D297353CC}">
              <c16:uniqueId val="{00000000-46CC-2543-AE8E-33F9842CF42E}"/>
            </c:ext>
          </c:extLst>
        </c:ser>
        <c:ser>
          <c:idx val="1"/>
          <c:order val="1"/>
          <c:tx>
            <c:strRef>
              <c:f>Sheet1!$C$1</c:f>
              <c:strCache>
                <c:ptCount val="1"/>
                <c:pt idx="0">
                  <c:v>Series 2</c:v>
                </c:pt>
              </c:strCache>
            </c:strRef>
          </c:tx>
          <c:invertIfNegative val="0"/>
          <c:cat>
            <c:numRef>
              <c:f>Sheet1!$A$2:$A$6</c:f>
              <c:numCache>
                <c:formatCode>General</c:formatCode>
                <c:ptCount val="5"/>
              </c:numCache>
            </c:num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1-46CC-2543-AE8E-33F9842CF42E}"/>
            </c:ext>
          </c:extLst>
        </c:ser>
        <c:ser>
          <c:idx val="2"/>
          <c:order val="2"/>
          <c:tx>
            <c:strRef>
              <c:f>Sheet1!$D$1</c:f>
              <c:strCache>
                <c:ptCount val="1"/>
                <c:pt idx="0">
                  <c:v>Series 3</c:v>
                </c:pt>
              </c:strCache>
            </c:strRef>
          </c:tx>
          <c:invertIfNegative val="0"/>
          <c:cat>
            <c:numRef>
              <c:f>Sheet1!$A$2:$A$6</c:f>
              <c:numCache>
                <c:formatCode>General</c:formatCode>
                <c:ptCount val="5"/>
              </c:numCache>
            </c:num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2-46CC-2543-AE8E-33F9842CF42E}"/>
            </c:ext>
          </c:extLst>
        </c:ser>
        <c:dLbls>
          <c:showLegendKey val="0"/>
          <c:showVal val="0"/>
          <c:showCatName val="0"/>
          <c:showSerName val="0"/>
          <c:showPercent val="0"/>
          <c:showBubbleSize val="0"/>
        </c:dLbls>
        <c:gapWidth val="150"/>
        <c:axId val="201739648"/>
        <c:axId val="201741440"/>
      </c:barChart>
      <c:catAx>
        <c:axId val="201739648"/>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500"/>
            </a:pPr>
            <a:endParaRPr lang="en-US"/>
          </a:p>
        </c:txPr>
        <c:crossAx val="201741440"/>
        <c:crosses val="autoZero"/>
        <c:auto val="1"/>
        <c:lblAlgn val="ctr"/>
        <c:lblOffset val="100"/>
        <c:noMultiLvlLbl val="0"/>
      </c:catAx>
      <c:valAx>
        <c:axId val="201741440"/>
        <c:scaling>
          <c:orientation val="minMax"/>
          <c:max val="60"/>
          <c:min val="0"/>
        </c:scaling>
        <c:delete val="0"/>
        <c:axPos val="l"/>
        <c:numFmt formatCode="General" sourceLinked="1"/>
        <c:majorTickMark val="out"/>
        <c:minorTickMark val="none"/>
        <c:tickLblPos val="nextTo"/>
        <c:spPr>
          <a:ln w="19050">
            <a:solidFill>
              <a:schemeClr val="tx1"/>
            </a:solidFill>
          </a:ln>
        </c:spPr>
        <c:txPr>
          <a:bodyPr/>
          <a:lstStyle/>
          <a:p>
            <a:pPr>
              <a:defRPr sz="500"/>
            </a:pPr>
            <a:endParaRPr lang="en-US"/>
          </a:p>
        </c:txPr>
        <c:crossAx val="20173964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672296024740699E-2"/>
          <c:y val="9.5633215986485665E-2"/>
          <c:w val="0.88350491719109503"/>
          <c:h val="0.74120686557850313"/>
        </c:manualLayout>
      </c:layout>
      <c:barChart>
        <c:barDir val="col"/>
        <c:grouping val="clustered"/>
        <c:varyColors val="0"/>
        <c:ser>
          <c:idx val="0"/>
          <c:order val="0"/>
          <c:tx>
            <c:strRef>
              <c:f>Sheet1!$B$1</c:f>
              <c:strCache>
                <c:ptCount val="1"/>
                <c:pt idx="0">
                  <c:v>Series 1</c:v>
                </c:pt>
              </c:strCache>
            </c:strRef>
          </c:tx>
          <c:invertIfNegative val="0"/>
          <c:cat>
            <c:numRef>
              <c:f>Sheet1!$A$2:$A$6</c:f>
              <c:numCache>
                <c:formatCode>General</c:formatCode>
                <c:ptCount val="5"/>
              </c:numCache>
            </c:numRef>
          </c:cat>
          <c:val>
            <c:numRef>
              <c:f>Sheet1!$B$2:$B$6</c:f>
              <c:numCache>
                <c:formatCode>General</c:formatCode>
                <c:ptCount val="5"/>
              </c:numCache>
            </c:numRef>
          </c:val>
          <c:extLst xmlns:c16r2="http://schemas.microsoft.com/office/drawing/2015/06/chart">
            <c:ext xmlns:c16="http://schemas.microsoft.com/office/drawing/2014/chart" uri="{C3380CC4-5D6E-409C-BE32-E72D297353CC}">
              <c16:uniqueId val="{00000000-4FFD-B04C-911B-0D03B8592A96}"/>
            </c:ext>
          </c:extLst>
        </c:ser>
        <c:ser>
          <c:idx val="1"/>
          <c:order val="1"/>
          <c:tx>
            <c:strRef>
              <c:f>Sheet1!$C$1</c:f>
              <c:strCache>
                <c:ptCount val="1"/>
                <c:pt idx="0">
                  <c:v>Series 2</c:v>
                </c:pt>
              </c:strCache>
            </c:strRef>
          </c:tx>
          <c:invertIfNegative val="0"/>
          <c:cat>
            <c:numRef>
              <c:f>Sheet1!$A$2:$A$6</c:f>
              <c:numCache>
                <c:formatCode>General</c:formatCode>
                <c:ptCount val="5"/>
              </c:numCache>
            </c:num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1-4FFD-B04C-911B-0D03B8592A96}"/>
            </c:ext>
          </c:extLst>
        </c:ser>
        <c:ser>
          <c:idx val="2"/>
          <c:order val="2"/>
          <c:tx>
            <c:strRef>
              <c:f>Sheet1!$D$1</c:f>
              <c:strCache>
                <c:ptCount val="1"/>
                <c:pt idx="0">
                  <c:v>Series 3</c:v>
                </c:pt>
              </c:strCache>
            </c:strRef>
          </c:tx>
          <c:invertIfNegative val="0"/>
          <c:cat>
            <c:numRef>
              <c:f>Sheet1!$A$2:$A$6</c:f>
              <c:numCache>
                <c:formatCode>General</c:formatCode>
                <c:ptCount val="5"/>
              </c:numCache>
            </c:num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2-4FFD-B04C-911B-0D03B8592A96}"/>
            </c:ext>
          </c:extLst>
        </c:ser>
        <c:dLbls>
          <c:showLegendKey val="0"/>
          <c:showVal val="0"/>
          <c:showCatName val="0"/>
          <c:showSerName val="0"/>
          <c:showPercent val="0"/>
          <c:showBubbleSize val="0"/>
        </c:dLbls>
        <c:gapWidth val="150"/>
        <c:axId val="141618176"/>
        <c:axId val="141378304"/>
      </c:barChart>
      <c:catAx>
        <c:axId val="141618176"/>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500"/>
            </a:pPr>
            <a:endParaRPr lang="en-US"/>
          </a:p>
        </c:txPr>
        <c:crossAx val="141378304"/>
        <c:crosses val="autoZero"/>
        <c:auto val="1"/>
        <c:lblAlgn val="ctr"/>
        <c:lblOffset val="100"/>
        <c:noMultiLvlLbl val="0"/>
      </c:catAx>
      <c:valAx>
        <c:axId val="141378304"/>
        <c:scaling>
          <c:orientation val="minMax"/>
          <c:max val="60"/>
          <c:min val="0"/>
        </c:scaling>
        <c:delete val="0"/>
        <c:axPos val="l"/>
        <c:numFmt formatCode="General" sourceLinked="1"/>
        <c:majorTickMark val="out"/>
        <c:minorTickMark val="none"/>
        <c:tickLblPos val="nextTo"/>
        <c:spPr>
          <a:ln w="19050">
            <a:solidFill>
              <a:schemeClr val="tx1"/>
            </a:solidFill>
          </a:ln>
        </c:spPr>
        <c:txPr>
          <a:bodyPr/>
          <a:lstStyle/>
          <a:p>
            <a:pPr>
              <a:defRPr sz="500"/>
            </a:pPr>
            <a:endParaRPr lang="en-US"/>
          </a:p>
        </c:txPr>
        <c:crossAx val="14161817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98264270977995E-2"/>
          <c:y val="0.2148099318514593"/>
          <c:w val="0.88800733825010147"/>
          <c:h val="0.59611125972014056"/>
        </c:manualLayout>
      </c:layout>
      <c:barChart>
        <c:barDir val="col"/>
        <c:grouping val="clustered"/>
        <c:varyColors val="0"/>
        <c:ser>
          <c:idx val="0"/>
          <c:order val="0"/>
          <c:tx>
            <c:strRef>
              <c:f>Sheet1!$B$1</c:f>
              <c:strCache>
                <c:ptCount val="1"/>
                <c:pt idx="0">
                  <c:v>Luspatercept (n = 153)</c:v>
                </c:pt>
              </c:strCache>
            </c:strRef>
          </c:tx>
          <c:invertIfNegative val="0"/>
          <c:dLbls>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≥8 Weeks
(wk 1-24)</c:v>
                </c:pt>
                <c:pt idx="1">
                  <c:v>≥12 Weeks
(wk 1-24)</c:v>
                </c:pt>
                <c:pt idx="2">
                  <c:v>≥12 Weeks
(wk 1-48)</c:v>
                </c:pt>
                <c:pt idx="3">
                  <c:v>≥16 Weeks
(wk 1-24)</c:v>
                </c:pt>
                <c:pt idx="4">
                  <c:v>≥16 Weeks
(wk 1-48)</c:v>
                </c:pt>
              </c:strCache>
            </c:strRef>
          </c:cat>
          <c:val>
            <c:numRef>
              <c:f>Sheet1!$B$2:$B$6</c:f>
              <c:numCache>
                <c:formatCode>0%</c:formatCode>
                <c:ptCount val="5"/>
                <c:pt idx="0">
                  <c:v>0.38</c:v>
                </c:pt>
                <c:pt idx="1">
                  <c:v>0.28000000000000003</c:v>
                </c:pt>
                <c:pt idx="2">
                  <c:v>0.33</c:v>
                </c:pt>
                <c:pt idx="3">
                  <c:v>0.19</c:v>
                </c:pt>
                <c:pt idx="4">
                  <c:v>0.28000000000000003</c:v>
                </c:pt>
              </c:numCache>
            </c:numRef>
          </c:val>
          <c:extLst xmlns:c16r2="http://schemas.microsoft.com/office/drawing/2015/06/chart">
            <c:ext xmlns:c16="http://schemas.microsoft.com/office/drawing/2014/chart" uri="{C3380CC4-5D6E-409C-BE32-E72D297353CC}">
              <c16:uniqueId val="{00000000-6268-734C-894D-B302FEF44B5A}"/>
            </c:ext>
          </c:extLst>
        </c:ser>
        <c:ser>
          <c:idx val="1"/>
          <c:order val="1"/>
          <c:tx>
            <c:strRef>
              <c:f>Sheet1!$C$1</c:f>
              <c:strCache>
                <c:ptCount val="1"/>
                <c:pt idx="0">
                  <c:v>Placebo (n = 76)</c:v>
                </c:pt>
              </c:strCache>
            </c:strRef>
          </c:tx>
          <c:spPr>
            <a:solidFill>
              <a:schemeClr val="accent3"/>
            </a:solidFill>
          </c:spPr>
          <c:invertIfNegative val="0"/>
          <c:dLbls>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≥8 Weeks
(wk 1-24)</c:v>
                </c:pt>
                <c:pt idx="1">
                  <c:v>≥12 Weeks
(wk 1-24)</c:v>
                </c:pt>
                <c:pt idx="2">
                  <c:v>≥12 Weeks
(wk 1-48)</c:v>
                </c:pt>
                <c:pt idx="3">
                  <c:v>≥16 Weeks
(wk 1-24)</c:v>
                </c:pt>
                <c:pt idx="4">
                  <c:v>≥16 Weeks
(wk 1-48)</c:v>
                </c:pt>
              </c:strCache>
            </c:strRef>
          </c:cat>
          <c:val>
            <c:numRef>
              <c:f>Sheet1!$C$2:$C$6</c:f>
              <c:numCache>
                <c:formatCode>0%</c:formatCode>
                <c:ptCount val="5"/>
                <c:pt idx="0">
                  <c:v>0.13</c:v>
                </c:pt>
                <c:pt idx="1">
                  <c:v>0.08</c:v>
                </c:pt>
                <c:pt idx="2">
                  <c:v>0.12</c:v>
                </c:pt>
                <c:pt idx="3">
                  <c:v>0.04</c:v>
                </c:pt>
                <c:pt idx="4">
                  <c:v>7.0000000000000007E-2</c:v>
                </c:pt>
              </c:numCache>
            </c:numRef>
          </c:val>
          <c:extLst xmlns:c16r2="http://schemas.microsoft.com/office/drawing/2015/06/chart">
            <c:ext xmlns:c16="http://schemas.microsoft.com/office/drawing/2014/chart" uri="{C3380CC4-5D6E-409C-BE32-E72D297353CC}">
              <c16:uniqueId val="{00000001-6268-734C-894D-B302FEF44B5A}"/>
            </c:ext>
          </c:extLst>
        </c:ser>
        <c:dLbls>
          <c:dLblPos val="outEnd"/>
          <c:showLegendKey val="0"/>
          <c:showVal val="1"/>
          <c:showCatName val="0"/>
          <c:showSerName val="0"/>
          <c:showPercent val="0"/>
          <c:showBubbleSize val="0"/>
        </c:dLbls>
        <c:gapWidth val="150"/>
        <c:axId val="150661760"/>
        <c:axId val="150675840"/>
      </c:barChart>
      <c:catAx>
        <c:axId val="150661760"/>
        <c:scaling>
          <c:orientation val="minMax"/>
        </c:scaling>
        <c:delete val="0"/>
        <c:axPos val="b"/>
        <c:numFmt formatCode="General" sourceLinked="0"/>
        <c:majorTickMark val="out"/>
        <c:minorTickMark val="none"/>
        <c:tickLblPos val="nextTo"/>
        <c:txPr>
          <a:bodyPr/>
          <a:lstStyle/>
          <a:p>
            <a:pPr>
              <a:defRPr sz="1200" b="1"/>
            </a:pPr>
            <a:endParaRPr lang="en-US"/>
          </a:p>
        </c:txPr>
        <c:crossAx val="150675840"/>
        <c:crosses val="autoZero"/>
        <c:auto val="1"/>
        <c:lblAlgn val="ctr"/>
        <c:lblOffset val="100"/>
        <c:noMultiLvlLbl val="0"/>
      </c:catAx>
      <c:valAx>
        <c:axId val="150675840"/>
        <c:scaling>
          <c:orientation val="minMax"/>
        </c:scaling>
        <c:delete val="0"/>
        <c:axPos val="l"/>
        <c:title>
          <c:tx>
            <c:rich>
              <a:bodyPr rot="-5400000" vert="horz"/>
              <a:lstStyle/>
              <a:p>
                <a:pPr>
                  <a:defRPr/>
                </a:pPr>
                <a:r>
                  <a:rPr lang="en-US" sz="1400" dirty="0"/>
                  <a:t>Patients, %</a:t>
                </a:r>
              </a:p>
            </c:rich>
          </c:tx>
          <c:layout>
            <c:manualLayout>
              <c:xMode val="edge"/>
              <c:yMode val="edge"/>
              <c:x val="3.5254794524540579E-3"/>
              <c:y val="0.33826143276465481"/>
            </c:manualLayout>
          </c:layout>
          <c:overlay val="0"/>
        </c:title>
        <c:numFmt formatCode="0%" sourceLinked="1"/>
        <c:majorTickMark val="out"/>
        <c:minorTickMark val="none"/>
        <c:tickLblPos val="nextTo"/>
        <c:txPr>
          <a:bodyPr/>
          <a:lstStyle/>
          <a:p>
            <a:pPr>
              <a:defRPr sz="1200"/>
            </a:pPr>
            <a:endParaRPr lang="en-US"/>
          </a:p>
        </c:txPr>
        <c:crossAx val="150661760"/>
        <c:crosses val="autoZero"/>
        <c:crossBetween val="between"/>
      </c:valAx>
    </c:plotArea>
    <c:legend>
      <c:legendPos val="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0.37057</cdr:x>
      <cdr:y>0.01136</cdr:y>
    </cdr:from>
    <cdr:to>
      <cdr:x>0.59574</cdr:x>
      <cdr:y>0.07304</cdr:y>
    </cdr:to>
    <cdr:sp macro="" textlink="">
      <cdr:nvSpPr>
        <cdr:cNvPr id="2" name="TextBox 1"/>
        <cdr:cNvSpPr txBox="1"/>
      </cdr:nvSpPr>
      <cdr:spPr>
        <a:xfrm xmlns:a="http://schemas.openxmlformats.org/drawingml/2006/main">
          <a:off x="1328305" y="38672"/>
          <a:ext cx="807098" cy="2099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000" dirty="0">
              <a:solidFill>
                <a:schemeClr val="bg1"/>
              </a:solidFill>
            </a:rPr>
            <a:t>5.1%</a:t>
          </a:r>
        </a:p>
      </cdr:txBody>
    </cdr:sp>
  </cdr:relSizeAnchor>
  <cdr:relSizeAnchor xmlns:cdr="http://schemas.openxmlformats.org/drawingml/2006/chartDrawing">
    <cdr:from>
      <cdr:x>0.5684</cdr:x>
      <cdr:y>0.03466</cdr:y>
    </cdr:from>
    <cdr:to>
      <cdr:x>0.8235</cdr:x>
      <cdr:y>0.09634</cdr:y>
    </cdr:to>
    <cdr:sp macro="" textlink="">
      <cdr:nvSpPr>
        <cdr:cNvPr id="3" name="TextBox 2"/>
        <cdr:cNvSpPr txBox="1"/>
      </cdr:nvSpPr>
      <cdr:spPr>
        <a:xfrm xmlns:a="http://schemas.openxmlformats.org/drawingml/2006/main">
          <a:off x="2037438" y="117982"/>
          <a:ext cx="914400" cy="2099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a:t>-1.3%</a:t>
          </a:r>
        </a:p>
      </cdr:txBody>
    </cdr:sp>
  </cdr:relSizeAnchor>
  <cdr:relSizeAnchor xmlns:cdr="http://schemas.openxmlformats.org/drawingml/2006/chartDrawing">
    <cdr:from>
      <cdr:x>0.36927</cdr:x>
      <cdr:y>0.10868</cdr:y>
    </cdr:from>
    <cdr:to>
      <cdr:x>0.60354</cdr:x>
      <cdr:y>0.17035</cdr:y>
    </cdr:to>
    <cdr:sp macro="" textlink="">
      <cdr:nvSpPr>
        <cdr:cNvPr id="4" name="TextBox 3"/>
        <cdr:cNvSpPr txBox="1"/>
      </cdr:nvSpPr>
      <cdr:spPr>
        <a:xfrm xmlns:a="http://schemas.openxmlformats.org/drawingml/2006/main">
          <a:off x="1323640" y="369908"/>
          <a:ext cx="839755" cy="2099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000" dirty="0">
              <a:solidFill>
                <a:schemeClr val="bg1"/>
              </a:solidFill>
            </a:rPr>
            <a:t>14.1%</a:t>
          </a:r>
        </a:p>
      </cdr:txBody>
    </cdr:sp>
  </cdr:relSizeAnchor>
  <cdr:relSizeAnchor xmlns:cdr="http://schemas.openxmlformats.org/drawingml/2006/chartDrawing">
    <cdr:from>
      <cdr:x>0.36536</cdr:x>
      <cdr:y>0.3129</cdr:y>
    </cdr:from>
    <cdr:to>
      <cdr:x>0.59964</cdr:x>
      <cdr:y>0.37458</cdr:y>
    </cdr:to>
    <cdr:sp macro="" textlink="">
      <cdr:nvSpPr>
        <cdr:cNvPr id="5" name="TextBox 4"/>
        <cdr:cNvSpPr txBox="1"/>
      </cdr:nvSpPr>
      <cdr:spPr>
        <a:xfrm xmlns:a="http://schemas.openxmlformats.org/drawingml/2006/main">
          <a:off x="1309644" y="1065038"/>
          <a:ext cx="839755" cy="2099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000" dirty="0">
              <a:solidFill>
                <a:schemeClr val="bg1"/>
              </a:solidFill>
            </a:rPr>
            <a:t>39.7%</a:t>
          </a:r>
        </a:p>
      </cdr:txBody>
    </cdr:sp>
  </cdr:relSizeAnchor>
  <cdr:relSizeAnchor xmlns:cdr="http://schemas.openxmlformats.org/drawingml/2006/chartDrawing">
    <cdr:from>
      <cdr:x>0.36276</cdr:x>
      <cdr:y>0.61033</cdr:y>
    </cdr:from>
    <cdr:to>
      <cdr:x>0.59704</cdr:x>
      <cdr:y>0.672</cdr:y>
    </cdr:to>
    <cdr:sp macro="" textlink="">
      <cdr:nvSpPr>
        <cdr:cNvPr id="6" name="TextBox 5"/>
        <cdr:cNvSpPr txBox="1"/>
      </cdr:nvSpPr>
      <cdr:spPr>
        <a:xfrm xmlns:a="http://schemas.openxmlformats.org/drawingml/2006/main">
          <a:off x="1300314" y="2077410"/>
          <a:ext cx="839755" cy="2099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000" dirty="0">
              <a:solidFill>
                <a:schemeClr val="bg1"/>
              </a:solidFill>
            </a:rPr>
            <a:t>39.7%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CE925E-8EDF-49EA-82A8-12FF16FE3E74}" type="datetimeFigureOut">
              <a:rPr lang="en-US" smtClean="0"/>
              <a:t>9/10/2021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BBAD7B-EF8C-455E-AF81-73045E3C79CB}" type="slidenum">
              <a:rPr lang="en-US" smtClean="0"/>
              <a:t>‹#›</a:t>
            </a:fld>
            <a:endParaRPr lang="en-US"/>
          </a:p>
        </p:txBody>
      </p:sp>
    </p:spTree>
    <p:extLst>
      <p:ext uri="{BB962C8B-B14F-4D97-AF65-F5344CB8AC3E}">
        <p14:creationId xmlns:p14="http://schemas.microsoft.com/office/powerpoint/2010/main" val="1105408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C7593-94B3-49F6-9B8C-7B17DB259380}" type="datetimeFigureOut">
              <a:rPr lang="en-US" smtClean="0"/>
              <a:t>9/10/2021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444B1-158A-4BF6-99BF-61DE2EB2E352}" type="slidenum">
              <a:rPr lang="en-US" smtClean="0"/>
              <a:t>‹#›</a:t>
            </a:fld>
            <a:endParaRPr lang="en-US"/>
          </a:p>
        </p:txBody>
      </p:sp>
    </p:spTree>
    <p:extLst>
      <p:ext uri="{BB962C8B-B14F-4D97-AF65-F5344CB8AC3E}">
        <p14:creationId xmlns:p14="http://schemas.microsoft.com/office/powerpoint/2010/main" val="36535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79053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12</a:t>
            </a:fld>
            <a:endParaRPr lang="en-US" dirty="0"/>
          </a:p>
        </p:txBody>
      </p:sp>
    </p:spTree>
    <p:extLst>
      <p:ext uri="{BB962C8B-B14F-4D97-AF65-F5344CB8AC3E}">
        <p14:creationId xmlns:p14="http://schemas.microsoft.com/office/powerpoint/2010/main" val="209172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13</a:t>
            </a:fld>
            <a:endParaRPr lang="en-US" dirty="0"/>
          </a:p>
        </p:txBody>
      </p:sp>
    </p:spTree>
    <p:extLst>
      <p:ext uri="{BB962C8B-B14F-4D97-AF65-F5344CB8AC3E}">
        <p14:creationId xmlns:p14="http://schemas.microsoft.com/office/powerpoint/2010/main" val="400772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14</a:t>
            </a:fld>
            <a:endParaRPr lang="en-US" dirty="0"/>
          </a:p>
        </p:txBody>
      </p:sp>
    </p:spTree>
    <p:extLst>
      <p:ext uri="{BB962C8B-B14F-4D97-AF65-F5344CB8AC3E}">
        <p14:creationId xmlns:p14="http://schemas.microsoft.com/office/powerpoint/2010/main" val="33040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15</a:t>
            </a:fld>
            <a:endParaRPr lang="en-US" dirty="0"/>
          </a:p>
        </p:txBody>
      </p:sp>
    </p:spTree>
    <p:extLst>
      <p:ext uri="{BB962C8B-B14F-4D97-AF65-F5344CB8AC3E}">
        <p14:creationId xmlns:p14="http://schemas.microsoft.com/office/powerpoint/2010/main" val="202706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16</a:t>
            </a:fld>
            <a:endParaRPr lang="en-US" dirty="0"/>
          </a:p>
        </p:txBody>
      </p:sp>
    </p:spTree>
    <p:extLst>
      <p:ext uri="{BB962C8B-B14F-4D97-AF65-F5344CB8AC3E}">
        <p14:creationId xmlns:p14="http://schemas.microsoft.com/office/powerpoint/2010/main" val="3112871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17</a:t>
            </a:fld>
            <a:endParaRPr lang="en-US" dirty="0"/>
          </a:p>
        </p:txBody>
      </p:sp>
    </p:spTree>
    <p:extLst>
      <p:ext uri="{BB962C8B-B14F-4D97-AF65-F5344CB8AC3E}">
        <p14:creationId xmlns:p14="http://schemas.microsoft.com/office/powerpoint/2010/main" val="597430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18</a:t>
            </a:fld>
            <a:endParaRPr lang="en-US" dirty="0"/>
          </a:p>
        </p:txBody>
      </p:sp>
    </p:spTree>
    <p:extLst>
      <p:ext uri="{BB962C8B-B14F-4D97-AF65-F5344CB8AC3E}">
        <p14:creationId xmlns:p14="http://schemas.microsoft.com/office/powerpoint/2010/main" val="150768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3444B1-158A-4BF6-99BF-61DE2EB2E352}" type="slidenum">
              <a:rPr lang="en-US" smtClean="0"/>
              <a:t>19</a:t>
            </a:fld>
            <a:endParaRPr lang="en-US" dirty="0"/>
          </a:p>
        </p:txBody>
      </p:sp>
    </p:spTree>
    <p:extLst>
      <p:ext uri="{BB962C8B-B14F-4D97-AF65-F5344CB8AC3E}">
        <p14:creationId xmlns:p14="http://schemas.microsoft.com/office/powerpoint/2010/main" val="4141456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20</a:t>
            </a:fld>
            <a:endParaRPr lang="en-US" dirty="0"/>
          </a:p>
        </p:txBody>
      </p:sp>
    </p:spTree>
    <p:extLst>
      <p:ext uri="{BB962C8B-B14F-4D97-AF65-F5344CB8AC3E}">
        <p14:creationId xmlns:p14="http://schemas.microsoft.com/office/powerpoint/2010/main" val="1263291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21</a:t>
            </a:fld>
            <a:endParaRPr lang="en-US" dirty="0"/>
          </a:p>
        </p:txBody>
      </p:sp>
    </p:spTree>
    <p:extLst>
      <p:ext uri="{BB962C8B-B14F-4D97-AF65-F5344CB8AC3E}">
        <p14:creationId xmlns:p14="http://schemas.microsoft.com/office/powerpoint/2010/main" val="366681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4</a:t>
            </a:fld>
            <a:endParaRPr lang="en-US" dirty="0"/>
          </a:p>
        </p:txBody>
      </p:sp>
    </p:spTree>
    <p:extLst>
      <p:ext uri="{BB962C8B-B14F-4D97-AF65-F5344CB8AC3E}">
        <p14:creationId xmlns:p14="http://schemas.microsoft.com/office/powerpoint/2010/main" val="4027731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22</a:t>
            </a:fld>
            <a:endParaRPr lang="en-US" dirty="0"/>
          </a:p>
        </p:txBody>
      </p:sp>
    </p:spTree>
    <p:extLst>
      <p:ext uri="{BB962C8B-B14F-4D97-AF65-F5344CB8AC3E}">
        <p14:creationId xmlns:p14="http://schemas.microsoft.com/office/powerpoint/2010/main" val="3813287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23</a:t>
            </a:fld>
            <a:endParaRPr lang="en-US" dirty="0"/>
          </a:p>
        </p:txBody>
      </p:sp>
    </p:spTree>
    <p:extLst>
      <p:ext uri="{BB962C8B-B14F-4D97-AF65-F5344CB8AC3E}">
        <p14:creationId xmlns:p14="http://schemas.microsoft.com/office/powerpoint/2010/main" val="3956723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DA69B-5A3A-443A-A397-98934370B4A6}" type="slidenum">
              <a:rPr lang="en-US" altLang="en-US" smtClean="0">
                <a:solidFill>
                  <a:srgbClr val="000000"/>
                </a:solidFill>
              </a:rPr>
              <a:pPr/>
              <a:t>24</a:t>
            </a:fld>
            <a:endParaRPr lang="en-US" altLang="en-US" dirty="0">
              <a:solidFill>
                <a:srgbClr val="000000"/>
              </a:solidFill>
            </a:endParaRPr>
          </a:p>
        </p:txBody>
      </p:sp>
    </p:spTree>
    <p:extLst>
      <p:ext uri="{BB962C8B-B14F-4D97-AF65-F5344CB8AC3E}">
        <p14:creationId xmlns:p14="http://schemas.microsoft.com/office/powerpoint/2010/main" val="2752922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25</a:t>
            </a:fld>
            <a:endParaRPr lang="en-US" dirty="0"/>
          </a:p>
        </p:txBody>
      </p:sp>
    </p:spTree>
    <p:extLst>
      <p:ext uri="{BB962C8B-B14F-4D97-AF65-F5344CB8AC3E}">
        <p14:creationId xmlns:p14="http://schemas.microsoft.com/office/powerpoint/2010/main" val="3861855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26</a:t>
            </a:fld>
            <a:endParaRPr lang="en-US" dirty="0"/>
          </a:p>
        </p:txBody>
      </p:sp>
    </p:spTree>
    <p:extLst>
      <p:ext uri="{BB962C8B-B14F-4D97-AF65-F5344CB8AC3E}">
        <p14:creationId xmlns:p14="http://schemas.microsoft.com/office/powerpoint/2010/main" val="954026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27</a:t>
            </a:fld>
            <a:endParaRPr lang="en-US" dirty="0"/>
          </a:p>
        </p:txBody>
      </p:sp>
    </p:spTree>
    <p:extLst>
      <p:ext uri="{BB962C8B-B14F-4D97-AF65-F5344CB8AC3E}">
        <p14:creationId xmlns:p14="http://schemas.microsoft.com/office/powerpoint/2010/main" val="702826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28</a:t>
            </a:fld>
            <a:endParaRPr lang="en-US" dirty="0"/>
          </a:p>
        </p:txBody>
      </p:sp>
    </p:spTree>
    <p:extLst>
      <p:ext uri="{BB962C8B-B14F-4D97-AF65-F5344CB8AC3E}">
        <p14:creationId xmlns:p14="http://schemas.microsoft.com/office/powerpoint/2010/main" val="4194608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29</a:t>
            </a:fld>
            <a:endParaRPr lang="en-US" dirty="0"/>
          </a:p>
        </p:txBody>
      </p:sp>
    </p:spTree>
    <p:extLst>
      <p:ext uri="{BB962C8B-B14F-4D97-AF65-F5344CB8AC3E}">
        <p14:creationId xmlns:p14="http://schemas.microsoft.com/office/powerpoint/2010/main" val="312571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30</a:t>
            </a:fld>
            <a:endParaRPr lang="en-US" dirty="0"/>
          </a:p>
        </p:txBody>
      </p:sp>
    </p:spTree>
    <p:extLst>
      <p:ext uri="{BB962C8B-B14F-4D97-AF65-F5344CB8AC3E}">
        <p14:creationId xmlns:p14="http://schemas.microsoft.com/office/powerpoint/2010/main" val="1697355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31</a:t>
            </a:fld>
            <a:endParaRPr lang="en-US" dirty="0"/>
          </a:p>
        </p:txBody>
      </p:sp>
    </p:spTree>
    <p:extLst>
      <p:ext uri="{BB962C8B-B14F-4D97-AF65-F5344CB8AC3E}">
        <p14:creationId xmlns:p14="http://schemas.microsoft.com/office/powerpoint/2010/main" val="7254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5</a:t>
            </a:fld>
            <a:endParaRPr lang="en-US" dirty="0"/>
          </a:p>
        </p:txBody>
      </p:sp>
    </p:spTree>
    <p:extLst>
      <p:ext uri="{BB962C8B-B14F-4D97-AF65-F5344CB8AC3E}">
        <p14:creationId xmlns:p14="http://schemas.microsoft.com/office/powerpoint/2010/main" val="479464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32</a:t>
            </a:fld>
            <a:endParaRPr lang="en-US" dirty="0"/>
          </a:p>
        </p:txBody>
      </p:sp>
    </p:spTree>
    <p:extLst>
      <p:ext uri="{BB962C8B-B14F-4D97-AF65-F5344CB8AC3E}">
        <p14:creationId xmlns:p14="http://schemas.microsoft.com/office/powerpoint/2010/main" val="2760737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33</a:t>
            </a:fld>
            <a:endParaRPr lang="en-US" dirty="0"/>
          </a:p>
        </p:txBody>
      </p:sp>
    </p:spTree>
    <p:extLst>
      <p:ext uri="{BB962C8B-B14F-4D97-AF65-F5344CB8AC3E}">
        <p14:creationId xmlns:p14="http://schemas.microsoft.com/office/powerpoint/2010/main" val="3154653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34</a:t>
            </a:fld>
            <a:endParaRPr lang="en-US" dirty="0"/>
          </a:p>
        </p:txBody>
      </p:sp>
    </p:spTree>
    <p:extLst>
      <p:ext uri="{BB962C8B-B14F-4D97-AF65-F5344CB8AC3E}">
        <p14:creationId xmlns:p14="http://schemas.microsoft.com/office/powerpoint/2010/main" val="300218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81A2F10-48C9-4419-8F28-D3C639F6C78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934813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36</a:t>
            </a:fld>
            <a:endParaRPr lang="en-US" dirty="0"/>
          </a:p>
        </p:txBody>
      </p:sp>
    </p:spTree>
    <p:extLst>
      <p:ext uri="{BB962C8B-B14F-4D97-AF65-F5344CB8AC3E}">
        <p14:creationId xmlns:p14="http://schemas.microsoft.com/office/powerpoint/2010/main" val="2410890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37</a:t>
            </a:fld>
            <a:endParaRPr lang="en-US" dirty="0"/>
          </a:p>
        </p:txBody>
      </p:sp>
    </p:spTree>
    <p:extLst>
      <p:ext uri="{BB962C8B-B14F-4D97-AF65-F5344CB8AC3E}">
        <p14:creationId xmlns:p14="http://schemas.microsoft.com/office/powerpoint/2010/main" val="2611239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38</a:t>
            </a:fld>
            <a:endParaRPr lang="en-US" dirty="0"/>
          </a:p>
        </p:txBody>
      </p:sp>
    </p:spTree>
    <p:extLst>
      <p:ext uri="{BB962C8B-B14F-4D97-AF65-F5344CB8AC3E}">
        <p14:creationId xmlns:p14="http://schemas.microsoft.com/office/powerpoint/2010/main" val="1094076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39</a:t>
            </a:fld>
            <a:endParaRPr lang="en-US" dirty="0"/>
          </a:p>
        </p:txBody>
      </p:sp>
    </p:spTree>
    <p:extLst>
      <p:ext uri="{BB962C8B-B14F-4D97-AF65-F5344CB8AC3E}">
        <p14:creationId xmlns:p14="http://schemas.microsoft.com/office/powerpoint/2010/main" val="131368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40</a:t>
            </a:fld>
            <a:endParaRPr lang="en-US" dirty="0"/>
          </a:p>
        </p:txBody>
      </p:sp>
    </p:spTree>
    <p:extLst>
      <p:ext uri="{BB962C8B-B14F-4D97-AF65-F5344CB8AC3E}">
        <p14:creationId xmlns:p14="http://schemas.microsoft.com/office/powerpoint/2010/main" val="2353551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41</a:t>
            </a:fld>
            <a:endParaRPr lang="en-US" dirty="0"/>
          </a:p>
        </p:txBody>
      </p:sp>
    </p:spTree>
    <p:extLst>
      <p:ext uri="{BB962C8B-B14F-4D97-AF65-F5344CB8AC3E}">
        <p14:creationId xmlns:p14="http://schemas.microsoft.com/office/powerpoint/2010/main" val="309542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6</a:t>
            </a:fld>
            <a:endParaRPr lang="en-US" dirty="0"/>
          </a:p>
        </p:txBody>
      </p:sp>
    </p:spTree>
    <p:extLst>
      <p:ext uri="{BB962C8B-B14F-4D97-AF65-F5344CB8AC3E}">
        <p14:creationId xmlns:p14="http://schemas.microsoft.com/office/powerpoint/2010/main" val="1444990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43</a:t>
            </a:fld>
            <a:endParaRPr lang="en-US" dirty="0"/>
          </a:p>
        </p:txBody>
      </p:sp>
    </p:spTree>
    <p:extLst>
      <p:ext uri="{BB962C8B-B14F-4D97-AF65-F5344CB8AC3E}">
        <p14:creationId xmlns:p14="http://schemas.microsoft.com/office/powerpoint/2010/main" val="1567290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C358D7-076D-4205-BA6E-AB755B660AB2}" type="slidenum">
              <a:rPr lang="en-US" smtClean="0"/>
              <a:t>44</a:t>
            </a:fld>
            <a:endParaRPr lang="en-US" dirty="0"/>
          </a:p>
        </p:txBody>
      </p:sp>
    </p:spTree>
    <p:extLst>
      <p:ext uri="{BB962C8B-B14F-4D97-AF65-F5344CB8AC3E}">
        <p14:creationId xmlns:p14="http://schemas.microsoft.com/office/powerpoint/2010/main" val="1420035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45</a:t>
            </a:fld>
            <a:endParaRPr lang="en-US" dirty="0"/>
          </a:p>
        </p:txBody>
      </p:sp>
    </p:spTree>
    <p:extLst>
      <p:ext uri="{BB962C8B-B14F-4D97-AF65-F5344CB8AC3E}">
        <p14:creationId xmlns:p14="http://schemas.microsoft.com/office/powerpoint/2010/main" val="2496270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46</a:t>
            </a:fld>
            <a:endParaRPr lang="en-US" dirty="0"/>
          </a:p>
        </p:txBody>
      </p:sp>
    </p:spTree>
    <p:extLst>
      <p:ext uri="{BB962C8B-B14F-4D97-AF65-F5344CB8AC3E}">
        <p14:creationId xmlns:p14="http://schemas.microsoft.com/office/powerpoint/2010/main" val="3588624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48</a:t>
            </a:fld>
            <a:endParaRPr lang="en-US" dirty="0"/>
          </a:p>
        </p:txBody>
      </p:sp>
    </p:spTree>
    <p:extLst>
      <p:ext uri="{BB962C8B-B14F-4D97-AF65-F5344CB8AC3E}">
        <p14:creationId xmlns:p14="http://schemas.microsoft.com/office/powerpoint/2010/main" val="68863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49</a:t>
            </a:fld>
            <a:endParaRPr lang="en-US" dirty="0"/>
          </a:p>
        </p:txBody>
      </p:sp>
    </p:spTree>
    <p:extLst>
      <p:ext uri="{BB962C8B-B14F-4D97-AF65-F5344CB8AC3E}">
        <p14:creationId xmlns:p14="http://schemas.microsoft.com/office/powerpoint/2010/main" val="1196366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50</a:t>
            </a:fld>
            <a:endParaRPr lang="en-US" dirty="0"/>
          </a:p>
        </p:txBody>
      </p:sp>
    </p:spTree>
    <p:extLst>
      <p:ext uri="{BB962C8B-B14F-4D97-AF65-F5344CB8AC3E}">
        <p14:creationId xmlns:p14="http://schemas.microsoft.com/office/powerpoint/2010/main" val="3496837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478596-7D66-41BD-99AC-1D1241DC1860}" type="slidenum">
              <a:rPr lang="en-US" smtClean="0"/>
              <a:t>51</a:t>
            </a:fld>
            <a:endParaRPr lang="en-US" dirty="0"/>
          </a:p>
        </p:txBody>
      </p:sp>
    </p:spTree>
    <p:extLst>
      <p:ext uri="{BB962C8B-B14F-4D97-AF65-F5344CB8AC3E}">
        <p14:creationId xmlns:p14="http://schemas.microsoft.com/office/powerpoint/2010/main" val="335777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4BE51-A5D1-4CB0-BA7C-B049BB902A7B}" type="slidenum">
              <a:rPr lang="en-US" smtClean="0"/>
              <a:t>52</a:t>
            </a:fld>
            <a:endParaRPr lang="en-US" dirty="0"/>
          </a:p>
        </p:txBody>
      </p:sp>
    </p:spTree>
    <p:extLst>
      <p:ext uri="{BB962C8B-B14F-4D97-AF65-F5344CB8AC3E}">
        <p14:creationId xmlns:p14="http://schemas.microsoft.com/office/powerpoint/2010/main" val="40745947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54</a:t>
            </a:fld>
            <a:endParaRPr lang="en-US" dirty="0"/>
          </a:p>
        </p:txBody>
      </p:sp>
    </p:spTree>
    <p:extLst>
      <p:ext uri="{BB962C8B-B14F-4D97-AF65-F5344CB8AC3E}">
        <p14:creationId xmlns:p14="http://schemas.microsoft.com/office/powerpoint/2010/main" val="276562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7</a:t>
            </a:fld>
            <a:endParaRPr lang="en-US" dirty="0"/>
          </a:p>
        </p:txBody>
      </p:sp>
    </p:spTree>
    <p:extLst>
      <p:ext uri="{BB962C8B-B14F-4D97-AF65-F5344CB8AC3E}">
        <p14:creationId xmlns:p14="http://schemas.microsoft.com/office/powerpoint/2010/main" val="39896588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56</a:t>
            </a:fld>
            <a:endParaRPr lang="en-US" dirty="0"/>
          </a:p>
        </p:txBody>
      </p:sp>
    </p:spTree>
    <p:extLst>
      <p:ext uri="{BB962C8B-B14F-4D97-AF65-F5344CB8AC3E}">
        <p14:creationId xmlns:p14="http://schemas.microsoft.com/office/powerpoint/2010/main" val="1403925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2227" name="Notes Placeholder 2"/>
          <p:cNvSpPr>
            <a:spLocks noGrp="1"/>
          </p:cNvSpPr>
          <p:nvPr>
            <p:ph type="body" idx="1"/>
          </p:nvPr>
        </p:nvSpPr>
        <p:spPr>
          <a:noFill/>
        </p:spPr>
        <p:txBody>
          <a:bodyPr/>
          <a:lstStyle/>
          <a:p>
            <a:endParaRPr lang="en-US" altLang="en-US" dirty="0">
              <a:latin typeface="Arial" pitchFamily="34" charset="0"/>
              <a:ea typeface="ヒラギノ角ゴ Pro W3" charset="-128"/>
            </a:endParaRPr>
          </a:p>
        </p:txBody>
      </p:sp>
      <p:sp>
        <p:nvSpPr>
          <p:cNvPr id="52228" name="Slide Number Placeholder 3"/>
          <p:cNvSpPr>
            <a:spLocks noGrp="1"/>
          </p:cNvSpPr>
          <p:nvPr>
            <p:ph type="sldNum" sz="quarter" idx="5"/>
          </p:nvPr>
        </p:nvSpPr>
        <p:spPr>
          <a:noFill/>
        </p:spPr>
        <p:txBody>
          <a:bodyPr/>
          <a:lstStyle>
            <a:lvl1pPr>
              <a:defRPr sz="2400" b="1">
                <a:solidFill>
                  <a:schemeClr val="tx1"/>
                </a:solidFill>
                <a:latin typeface="Arial" pitchFamily="34" charset="0"/>
                <a:ea typeface="ヒラギノ角ゴ Pro W3" charset="-128"/>
              </a:defRPr>
            </a:lvl1pPr>
            <a:lvl2pPr marL="742950" indent="-285750">
              <a:defRPr sz="2400" b="1">
                <a:solidFill>
                  <a:schemeClr val="tx1"/>
                </a:solidFill>
                <a:latin typeface="Arial" pitchFamily="34" charset="0"/>
                <a:ea typeface="ヒラギノ角ゴ Pro W3" charset="-128"/>
              </a:defRPr>
            </a:lvl2pPr>
            <a:lvl3pPr marL="1143000" indent="-228600">
              <a:defRPr sz="2400" b="1">
                <a:solidFill>
                  <a:schemeClr val="tx1"/>
                </a:solidFill>
                <a:latin typeface="Arial" pitchFamily="34" charset="0"/>
                <a:ea typeface="ヒラギノ角ゴ Pro W3" charset="-128"/>
              </a:defRPr>
            </a:lvl3pPr>
            <a:lvl4pPr marL="1600200" indent="-228600">
              <a:defRPr sz="2400" b="1">
                <a:solidFill>
                  <a:schemeClr val="tx1"/>
                </a:solidFill>
                <a:latin typeface="Arial" pitchFamily="34" charset="0"/>
                <a:ea typeface="ヒラギノ角ゴ Pro W3" charset="-128"/>
              </a:defRPr>
            </a:lvl4pPr>
            <a:lvl5pPr marL="2057400" indent="-22860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78DAB6AE-4CA9-48B2-9584-0AE967D376A3}" type="slidenum">
              <a:rPr lang="en-US" altLang="en-US" sz="1200" b="0">
                <a:solidFill>
                  <a:prstClr val="black"/>
                </a:solidFill>
              </a:rPr>
              <a:pPr/>
              <a:t>57</a:t>
            </a:fld>
            <a:endParaRPr lang="en-US" altLang="en-US" sz="1200" b="0">
              <a:solidFill>
                <a:prstClr val="black"/>
              </a:solidFill>
            </a:endParaRPr>
          </a:p>
        </p:txBody>
      </p:sp>
    </p:spTree>
    <p:extLst>
      <p:ext uri="{BB962C8B-B14F-4D97-AF65-F5344CB8AC3E}">
        <p14:creationId xmlns:p14="http://schemas.microsoft.com/office/powerpoint/2010/main" val="1408887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2227" name="Notes Placeholder 2"/>
          <p:cNvSpPr>
            <a:spLocks noGrp="1"/>
          </p:cNvSpPr>
          <p:nvPr>
            <p:ph type="body" idx="1"/>
          </p:nvPr>
        </p:nvSpPr>
        <p:spPr>
          <a:noFill/>
        </p:spPr>
        <p:txBody>
          <a:bodyPr/>
          <a:lstStyle/>
          <a:p>
            <a:endParaRPr lang="en-US" altLang="en-US" dirty="0">
              <a:latin typeface="Arial" pitchFamily="34" charset="0"/>
              <a:ea typeface="ヒラギノ角ゴ Pro W3" charset="-128"/>
            </a:endParaRPr>
          </a:p>
        </p:txBody>
      </p:sp>
      <p:sp>
        <p:nvSpPr>
          <p:cNvPr id="52228" name="Slide Number Placeholder 3"/>
          <p:cNvSpPr>
            <a:spLocks noGrp="1"/>
          </p:cNvSpPr>
          <p:nvPr>
            <p:ph type="sldNum" sz="quarter" idx="5"/>
          </p:nvPr>
        </p:nvSpPr>
        <p:spPr>
          <a:noFill/>
        </p:spPr>
        <p:txBody>
          <a:bodyPr/>
          <a:lstStyle>
            <a:lvl1pPr>
              <a:defRPr sz="2400" b="1">
                <a:solidFill>
                  <a:schemeClr val="tx1"/>
                </a:solidFill>
                <a:latin typeface="Arial" pitchFamily="34" charset="0"/>
                <a:ea typeface="ヒラギノ角ゴ Pro W3" charset="-128"/>
              </a:defRPr>
            </a:lvl1pPr>
            <a:lvl2pPr marL="742950" indent="-285750">
              <a:defRPr sz="2400" b="1">
                <a:solidFill>
                  <a:schemeClr val="tx1"/>
                </a:solidFill>
                <a:latin typeface="Arial" pitchFamily="34" charset="0"/>
                <a:ea typeface="ヒラギノ角ゴ Pro W3" charset="-128"/>
              </a:defRPr>
            </a:lvl2pPr>
            <a:lvl3pPr marL="1143000" indent="-228600">
              <a:defRPr sz="2400" b="1">
                <a:solidFill>
                  <a:schemeClr val="tx1"/>
                </a:solidFill>
                <a:latin typeface="Arial" pitchFamily="34" charset="0"/>
                <a:ea typeface="ヒラギノ角ゴ Pro W3" charset="-128"/>
              </a:defRPr>
            </a:lvl3pPr>
            <a:lvl4pPr marL="1600200" indent="-228600">
              <a:defRPr sz="2400" b="1">
                <a:solidFill>
                  <a:schemeClr val="tx1"/>
                </a:solidFill>
                <a:latin typeface="Arial" pitchFamily="34" charset="0"/>
                <a:ea typeface="ヒラギノ角ゴ Pro W3" charset="-128"/>
              </a:defRPr>
            </a:lvl4pPr>
            <a:lvl5pPr marL="2057400" indent="-22860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78DAB6AE-4CA9-48B2-9584-0AE967D376A3}" type="slidenum">
              <a:rPr lang="en-US" altLang="en-US" sz="1200" b="0">
                <a:solidFill>
                  <a:prstClr val="black"/>
                </a:solidFill>
              </a:rPr>
              <a:pPr/>
              <a:t>58</a:t>
            </a:fld>
            <a:endParaRPr lang="en-US" altLang="en-US" sz="1200" b="0">
              <a:solidFill>
                <a:prstClr val="black"/>
              </a:solidFill>
            </a:endParaRPr>
          </a:p>
        </p:txBody>
      </p:sp>
    </p:spTree>
    <p:extLst>
      <p:ext uri="{BB962C8B-B14F-4D97-AF65-F5344CB8AC3E}">
        <p14:creationId xmlns:p14="http://schemas.microsoft.com/office/powerpoint/2010/main" val="1011302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59</a:t>
            </a:fld>
            <a:endParaRPr lang="en-US"/>
          </a:p>
        </p:txBody>
      </p:sp>
    </p:spTree>
    <p:extLst>
      <p:ext uri="{BB962C8B-B14F-4D97-AF65-F5344CB8AC3E}">
        <p14:creationId xmlns:p14="http://schemas.microsoft.com/office/powerpoint/2010/main" val="39837429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60</a:t>
            </a:fld>
            <a:endParaRPr lang="en-US"/>
          </a:p>
        </p:txBody>
      </p:sp>
    </p:spTree>
    <p:extLst>
      <p:ext uri="{BB962C8B-B14F-4D97-AF65-F5344CB8AC3E}">
        <p14:creationId xmlns:p14="http://schemas.microsoft.com/office/powerpoint/2010/main" val="2879317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8</a:t>
            </a:fld>
            <a:endParaRPr lang="en-US" dirty="0"/>
          </a:p>
        </p:txBody>
      </p:sp>
    </p:spTree>
    <p:extLst>
      <p:ext uri="{BB962C8B-B14F-4D97-AF65-F5344CB8AC3E}">
        <p14:creationId xmlns:p14="http://schemas.microsoft.com/office/powerpoint/2010/main" val="2449059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5"/>
          </p:nvPr>
        </p:nvSpPr>
        <p:spPr/>
        <p:txBody>
          <a:bodyPr/>
          <a:lstStyle/>
          <a:p>
            <a:fld id="{2B3444B1-158A-4BF6-99BF-61DE2EB2E352}" type="slidenum">
              <a:rPr lang="en-US" smtClean="0"/>
              <a:t>9</a:t>
            </a:fld>
            <a:endParaRPr lang="en-US" dirty="0"/>
          </a:p>
        </p:txBody>
      </p:sp>
    </p:spTree>
    <p:extLst>
      <p:ext uri="{BB962C8B-B14F-4D97-AF65-F5344CB8AC3E}">
        <p14:creationId xmlns:p14="http://schemas.microsoft.com/office/powerpoint/2010/main" val="285756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2B3444B1-158A-4BF6-99BF-61DE2EB2E352}" type="slidenum">
              <a:rPr lang="en-US" smtClean="0"/>
              <a:t>10</a:t>
            </a:fld>
            <a:endParaRPr lang="en-US" dirty="0"/>
          </a:p>
        </p:txBody>
      </p:sp>
    </p:spTree>
    <p:extLst>
      <p:ext uri="{BB962C8B-B14F-4D97-AF65-F5344CB8AC3E}">
        <p14:creationId xmlns:p14="http://schemas.microsoft.com/office/powerpoint/2010/main" val="429287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444B1-158A-4BF6-99BF-61DE2EB2E352}" type="slidenum">
              <a:rPr lang="en-US" smtClean="0"/>
              <a:t>11</a:t>
            </a:fld>
            <a:endParaRPr lang="en-US" dirty="0"/>
          </a:p>
        </p:txBody>
      </p:sp>
    </p:spTree>
    <p:extLst>
      <p:ext uri="{BB962C8B-B14F-4D97-AF65-F5344CB8AC3E}">
        <p14:creationId xmlns:p14="http://schemas.microsoft.com/office/powerpoint/2010/main" val="350820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228600" y="939778"/>
            <a:ext cx="8686800" cy="3623072"/>
          </a:xfrm>
          <a:prstGeom prst="rect">
            <a:avLst/>
          </a:prstGeom>
        </p:spPr>
        <p:txBody>
          <a:bodyPr>
            <a:noAutofit/>
          </a:bodyPr>
          <a:lstStyle>
            <a:lvl1pPr marL="236538" indent="-236538">
              <a:lnSpc>
                <a:spcPct val="100000"/>
              </a:lnSpc>
              <a:buFont typeface="Arial" panose="020B0604020202020204" pitchFamily="34" charset="0"/>
              <a:buChar char="•"/>
              <a:defRPr sz="2400" baseline="0"/>
            </a:lvl1pPr>
            <a:lvl2pPr marL="690563" indent="-233363">
              <a:lnSpc>
                <a:spcPct val="100000"/>
              </a:lnSpc>
              <a:buFont typeface="Arial" panose="020B0604020202020204" pitchFamily="34" charset="0"/>
              <a:buChar char="–"/>
              <a:defRPr sz="2400"/>
            </a:lvl2pPr>
            <a:lvl3pPr marL="1147763" indent="-233363">
              <a:lnSpc>
                <a:spcPct val="100000"/>
              </a:lnSpc>
              <a:buSzPct val="70000"/>
              <a:buFont typeface="Wingdings" panose="05000000000000000000" pitchFamily="2" charset="2"/>
              <a:buChar char="Ø"/>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8" name="Footer Placeholder 6"/>
          <p:cNvSpPr>
            <a:spLocks noGrp="1"/>
          </p:cNvSpPr>
          <p:nvPr>
            <p:ph type="ftr" sz="quarter" idx="13"/>
          </p:nvPr>
        </p:nvSpPr>
        <p:spPr>
          <a:xfrm>
            <a:off x="94926" y="4814260"/>
            <a:ext cx="7699248" cy="273844"/>
          </a:xfrm>
        </p:spPr>
        <p:txBody>
          <a:bodyPr lIns="45720" tIns="45720" bIns="45720"/>
          <a:lstStyle/>
          <a:p>
            <a:endParaRPr lang="en-US" dirty="0">
              <a:solidFill>
                <a:srgbClr val="000000"/>
              </a:solidFill>
            </a:endParaRPr>
          </a:p>
        </p:txBody>
      </p:sp>
      <p:sp>
        <p:nvSpPr>
          <p:cNvPr id="7"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chemeClr val="accent1"/>
                </a:solidFill>
              </a:defRPr>
            </a:lvl1pPr>
          </a:lstStyle>
          <a:p>
            <a:r>
              <a:rPr lang="en-US" dirty="0"/>
              <a:t>Click to edit Master title style</a:t>
            </a:r>
          </a:p>
        </p:txBody>
      </p:sp>
      <p:cxnSp>
        <p:nvCxnSpPr>
          <p:cNvPr id="9" name="Straight Connector 8"/>
          <p:cNvCxnSpPr/>
          <p:nvPr userDrawn="1"/>
        </p:nvCxnSpPr>
        <p:spPr>
          <a:xfrm>
            <a:off x="0" y="796975"/>
            <a:ext cx="9144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7913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dpresentation/Subsection Title Slide ">
    <p:spTree>
      <p:nvGrpSpPr>
        <p:cNvPr id="1" name=""/>
        <p:cNvGrpSpPr/>
        <p:nvPr/>
      </p:nvGrpSpPr>
      <p:grpSpPr>
        <a:xfrm>
          <a:off x="0" y="0"/>
          <a:ext cx="0" cy="0"/>
          <a:chOff x="0" y="0"/>
          <a:chExt cx="0" cy="0"/>
        </a:xfrm>
      </p:grpSpPr>
      <p:sp>
        <p:nvSpPr>
          <p:cNvPr id="6" name="Rectangle 5"/>
          <p:cNvSpPr/>
          <p:nvPr userDrawn="1"/>
        </p:nvSpPr>
        <p:spPr>
          <a:xfrm>
            <a:off x="0" y="-6835"/>
            <a:ext cx="9144000" cy="515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userDrawn="1"/>
        </p:nvSpPr>
        <p:spPr>
          <a:xfrm>
            <a:off x="0" y="2688"/>
            <a:ext cx="9144000" cy="5175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790700" y="1771650"/>
            <a:ext cx="5562600" cy="425054"/>
          </a:xfrm>
          <a:prstGeom prst="rect">
            <a:avLst/>
          </a:prstGeom>
        </p:spPr>
        <p:txBody>
          <a:bodyPr anchor="b">
            <a:noAutofit/>
          </a:bodyPr>
          <a:lstStyle>
            <a:lvl1pPr algn="l">
              <a:defRPr sz="24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1790700" y="2355652"/>
            <a:ext cx="5562600" cy="603647"/>
          </a:xfrm>
          <a:prstGeom prst="rect">
            <a:avLst/>
          </a:prstGeo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2213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usekeeping Slide">
    <p:spTree>
      <p:nvGrpSpPr>
        <p:cNvPr id="1" name=""/>
        <p:cNvGrpSpPr/>
        <p:nvPr/>
      </p:nvGrpSpPr>
      <p:grpSpPr>
        <a:xfrm>
          <a:off x="0" y="0"/>
          <a:ext cx="0" cy="0"/>
          <a:chOff x="0" y="0"/>
          <a:chExt cx="0" cy="0"/>
        </a:xfrm>
      </p:grpSpPr>
      <p:sp>
        <p:nvSpPr>
          <p:cNvPr id="5" name="Rectangle 4"/>
          <p:cNvSpPr/>
          <p:nvPr userDrawn="1"/>
        </p:nvSpPr>
        <p:spPr>
          <a:xfrm>
            <a:off x="0" y="-6835"/>
            <a:ext cx="9144000" cy="5175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7"/>
          <p:cNvSpPr>
            <a:spLocks noGrp="1"/>
          </p:cNvSpPr>
          <p:nvPr>
            <p:ph type="body" sz="quarter" idx="10"/>
          </p:nvPr>
        </p:nvSpPr>
        <p:spPr>
          <a:xfrm>
            <a:off x="1219200" y="1028700"/>
            <a:ext cx="6934200" cy="2228850"/>
          </a:xfrm>
          <a:prstGeom prst="rect">
            <a:avLst/>
          </a:prstGeom>
        </p:spPr>
        <p:txBody>
          <a:bodyPr/>
          <a:lstStyle>
            <a:lvl1pPr>
              <a:defRPr b="1">
                <a:solidFill>
                  <a:schemeClr val="accent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Text</a:t>
            </a:r>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36421" y="4385310"/>
            <a:ext cx="1671159" cy="540000"/>
          </a:xfrm>
          <a:prstGeom prst="rect">
            <a:avLst/>
          </a:prstGeom>
        </p:spPr>
      </p:pic>
    </p:spTree>
    <p:extLst>
      <p:ext uri="{BB962C8B-B14F-4D97-AF65-F5344CB8AC3E}">
        <p14:creationId xmlns:p14="http://schemas.microsoft.com/office/powerpoint/2010/main" val="339626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heme Slide">
    <p:spTree>
      <p:nvGrpSpPr>
        <p:cNvPr id="1" name=""/>
        <p:cNvGrpSpPr/>
        <p:nvPr/>
      </p:nvGrpSpPr>
      <p:grpSpPr>
        <a:xfrm>
          <a:off x="0" y="0"/>
          <a:ext cx="0" cy="0"/>
          <a:chOff x="0" y="0"/>
          <a:chExt cx="0" cy="0"/>
        </a:xfrm>
      </p:grpSpPr>
      <p:sp>
        <p:nvSpPr>
          <p:cNvPr id="12" name="Rectangle 11"/>
          <p:cNvSpPr/>
          <p:nvPr userDrawn="1"/>
        </p:nvSpPr>
        <p:spPr>
          <a:xfrm>
            <a:off x="0" y="-15741"/>
            <a:ext cx="9144000" cy="5170932"/>
          </a:xfrm>
          <a:prstGeom prst="rect">
            <a:avLst/>
          </a:prstGeom>
          <a:solidFill>
            <a:srgbClr val="09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1"/>
          <p:cNvSpPr>
            <a:spLocks noGrp="1"/>
          </p:cNvSpPr>
          <p:nvPr>
            <p:ph type="title" hasCustomPrompt="1"/>
          </p:nvPr>
        </p:nvSpPr>
        <p:spPr>
          <a:xfrm>
            <a:off x="1060704" y="685800"/>
            <a:ext cx="7022592" cy="3028950"/>
          </a:xfrm>
          <a:prstGeom prst="rect">
            <a:avLst/>
          </a:prstGeom>
          <a:noFill/>
          <a:ln>
            <a:noFill/>
          </a:ln>
        </p:spPr>
        <p:style>
          <a:lnRef idx="1">
            <a:schemeClr val="accent5"/>
          </a:lnRef>
          <a:fillRef idx="2">
            <a:schemeClr val="accent5"/>
          </a:fillRef>
          <a:effectRef idx="1">
            <a:schemeClr val="accent5"/>
          </a:effectRef>
          <a:fontRef idx="none"/>
        </p:style>
        <p:txBody>
          <a:bodyPr anchor="t">
            <a:noAutofit/>
          </a:bodyPr>
          <a:lstStyle>
            <a:lvl1pPr>
              <a:defRPr sz="3600" b="1">
                <a:solidFill>
                  <a:schemeClr val="bg1"/>
                </a:solidFill>
              </a:defRPr>
            </a:lvl1pPr>
          </a:lstStyle>
          <a:p>
            <a:r>
              <a:rPr lang="en-US" dirty="0"/>
              <a:t>Theme/Title </a:t>
            </a:r>
            <a:br>
              <a:rPr lang="en-US" dirty="0"/>
            </a:br>
            <a:r>
              <a:rPr lang="en-US" dirty="0"/>
              <a:t>(Can be on 3 lines)</a:t>
            </a:r>
            <a:br>
              <a:rPr lang="en-US" dirty="0"/>
            </a:br>
            <a:r>
              <a:rPr lang="en-US" dirty="0"/>
              <a:t>Subtitle (Can be on 3 Lines)</a:t>
            </a:r>
            <a:br>
              <a:rPr lang="en-US" dirty="0"/>
            </a:br>
            <a:r>
              <a:rPr lang="en-US" dirty="0"/>
              <a:t/>
            </a:r>
            <a:br>
              <a:rPr lang="en-US" dirty="0"/>
            </a:br>
            <a:r>
              <a:rPr lang="en-US" dirty="0"/>
              <a:t/>
            </a:r>
            <a:br>
              <a:rPr lang="en-US" dirty="0"/>
            </a:br>
            <a:endParaRPr lang="en-US" dirty="0"/>
          </a:p>
        </p:txBody>
      </p:sp>
      <p:pic>
        <p:nvPicPr>
          <p:cNvPr id="5" name="Picture 4"/>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36421" y="4385310"/>
            <a:ext cx="1671159" cy="540000"/>
          </a:xfrm>
          <a:prstGeom prst="rect">
            <a:avLst/>
          </a:prstGeom>
        </p:spPr>
      </p:pic>
    </p:spTree>
    <p:extLst>
      <p:ext uri="{BB962C8B-B14F-4D97-AF65-F5344CB8AC3E}">
        <p14:creationId xmlns:p14="http://schemas.microsoft.com/office/powerpoint/2010/main" val="178560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94926" y="4814260"/>
            <a:ext cx="7699248" cy="273844"/>
          </a:xfr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chemeClr val="accent1"/>
                </a:solidFill>
              </a:defRPr>
            </a:lvl1pPr>
          </a:lstStyle>
          <a:p>
            <a:r>
              <a:rPr lang="en-US" dirty="0"/>
              <a:t>Click to edit Master title style</a:t>
            </a:r>
          </a:p>
        </p:txBody>
      </p:sp>
      <p:cxnSp>
        <p:nvCxnSpPr>
          <p:cNvPr id="9" name="Straight Connector 8"/>
          <p:cNvCxnSpPr/>
          <p:nvPr userDrawn="1"/>
        </p:nvCxnSpPr>
        <p:spPr>
          <a:xfrm>
            <a:off x="0" y="796975"/>
            <a:ext cx="9144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240333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45575"/>
            <a:ext cx="4206240" cy="3565922"/>
          </a:xfrm>
          <a:prstGeom prst="rect">
            <a:avLst/>
          </a:prstGeo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709160" y="945575"/>
            <a:ext cx="4206240" cy="3565922"/>
          </a:xfrm>
          <a:prstGeom prst="rect">
            <a:avLst/>
          </a:prstGeo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10" name="Footer Placeholder 6"/>
          <p:cNvSpPr>
            <a:spLocks noGrp="1"/>
          </p:cNvSpPr>
          <p:nvPr>
            <p:ph type="ftr" sz="quarter" idx="13"/>
          </p:nvPr>
        </p:nvSpPr>
        <p:spPr>
          <a:xfrm>
            <a:off x="94926" y="4814260"/>
            <a:ext cx="7699248" cy="273844"/>
          </a:xfrm>
        </p:spPr>
        <p:txBody>
          <a:bodyPr lIns="45720" tIns="45720" bIns="45720"/>
          <a:lstStyle/>
          <a:p>
            <a:endParaRPr lang="en-US" dirty="0">
              <a:solidFill>
                <a:srgbClr val="000000"/>
              </a:solidFill>
            </a:endParaRPr>
          </a:p>
        </p:txBody>
      </p:sp>
      <p:cxnSp>
        <p:nvCxnSpPr>
          <p:cNvPr id="7" name="Straight Connector 6"/>
          <p:cNvCxnSpPr/>
          <p:nvPr userDrawn="1"/>
        </p:nvCxnSpPr>
        <p:spPr>
          <a:xfrm>
            <a:off x="0" y="796975"/>
            <a:ext cx="9144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9"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07966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008835"/>
            <a:ext cx="4206240" cy="479822"/>
          </a:xfrm>
          <a:prstGeom prst="rect">
            <a:avLst/>
          </a:prstGeo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488656"/>
            <a:ext cx="4206240" cy="2963466"/>
          </a:xfrm>
          <a:prstGeom prst="rect">
            <a:avLst/>
          </a:prstGeom>
        </p:spPr>
        <p:txBody>
          <a:bodyPr>
            <a:noAutofit/>
          </a:bodyPr>
          <a:lstStyle>
            <a:lvl1pPr marL="233363" indent="-233363">
              <a:buFont typeface="Arial" panose="020B0604020202020204" pitchFamily="34" charset="0"/>
              <a:buChar char="•"/>
              <a:defRPr sz="2000"/>
            </a:lvl1pPr>
            <a:lvl2pPr marL="690563" indent="-233363">
              <a:defRPr sz="1800"/>
            </a:lvl2pPr>
            <a:lvl3pPr marL="1147763" indent="-233363">
              <a:buFont typeface="Wingdings" panose="05000000000000000000" pitchFamily="2" charset="2"/>
              <a:buChar char="Ø"/>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09160" y="1008835"/>
            <a:ext cx="4206240" cy="479822"/>
          </a:xfrm>
          <a:prstGeom prst="rect">
            <a:avLst/>
          </a:prstGeo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9160" y="1488656"/>
            <a:ext cx="4206240" cy="2963466"/>
          </a:xfrm>
          <a:prstGeom prst="rect">
            <a:avLst/>
          </a:prstGeom>
        </p:spPr>
        <p:txBody>
          <a:bodyPr>
            <a:noAutofit/>
          </a:bodyPr>
          <a:lstStyle>
            <a:lvl1pPr marL="233363" indent="-233363">
              <a:buFont typeface="Arial" panose="020B0604020202020204" pitchFamily="34" charset="0"/>
              <a:buChar char="•"/>
              <a:defRPr sz="2000"/>
            </a:lvl1pPr>
            <a:lvl2pPr marL="690563" indent="-233363">
              <a:defRPr sz="1800"/>
            </a:lvl2pPr>
            <a:lvl3pPr marL="1147763" indent="-233363">
              <a:buFont typeface="Wingdings" panose="05000000000000000000" pitchFamily="2" charset="2"/>
              <a:buChar char="Ø"/>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6"/>
          <p:cNvSpPr>
            <a:spLocks noGrp="1"/>
          </p:cNvSpPr>
          <p:nvPr>
            <p:ph type="ftr" sz="quarter" idx="13"/>
          </p:nvPr>
        </p:nvSpPr>
        <p:spPr>
          <a:xfrm>
            <a:off x="94926" y="4814260"/>
            <a:ext cx="7699248" cy="273844"/>
          </a:xfrm>
        </p:spPr>
        <p:txBody>
          <a:bodyPr lIns="45720" tIns="45720" bIns="45720"/>
          <a:lstStyle/>
          <a:p>
            <a:endParaRPr lang="en-US" dirty="0">
              <a:solidFill>
                <a:srgbClr val="000000"/>
              </a:solidFill>
            </a:endParaRPr>
          </a:p>
        </p:txBody>
      </p:sp>
      <p:cxnSp>
        <p:nvCxnSpPr>
          <p:cNvPr id="9" name="Straight Connector 8"/>
          <p:cNvCxnSpPr/>
          <p:nvPr userDrawn="1"/>
        </p:nvCxnSpPr>
        <p:spPr>
          <a:xfrm>
            <a:off x="0" y="796975"/>
            <a:ext cx="9144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12" name="Title 1"/>
          <p:cNvSpPr>
            <a:spLocks noGrp="1"/>
          </p:cNvSpPr>
          <p:nvPr>
            <p:ph type="title"/>
          </p:nvPr>
        </p:nvSpPr>
        <p:spPr>
          <a:xfrm>
            <a:off x="91440" y="26840"/>
            <a:ext cx="8961120" cy="742950"/>
          </a:xfrm>
          <a:prstGeom prst="rect">
            <a:avLst/>
          </a:prstGeom>
          <a:ln>
            <a:noFill/>
          </a:ln>
        </p:spPr>
        <p:txBody>
          <a:bodyPr>
            <a:noAutofit/>
          </a:bodyPr>
          <a:lstStyle>
            <a:lvl1pPr>
              <a:defRPr sz="2400">
                <a:solidFill>
                  <a:srgbClr val="09345A"/>
                </a:solidFill>
              </a:defRPr>
            </a:lvl1pPr>
          </a:lstStyle>
          <a:p>
            <a:r>
              <a:rPr lang="en-US" dirty="0"/>
              <a:t>Click to edit Master title style</a:t>
            </a:r>
          </a:p>
        </p:txBody>
      </p:sp>
    </p:spTree>
    <p:extLst>
      <p:ext uri="{BB962C8B-B14F-4D97-AF65-F5344CB8AC3E}">
        <p14:creationId xmlns:p14="http://schemas.microsoft.com/office/powerpoint/2010/main" val="137346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Footer Placeholder 6"/>
          <p:cNvSpPr>
            <a:spLocks noGrp="1"/>
          </p:cNvSpPr>
          <p:nvPr>
            <p:ph type="ftr" sz="quarter" idx="13"/>
          </p:nvPr>
        </p:nvSpPr>
        <p:spPr>
          <a:xfrm>
            <a:off x="94926" y="4814260"/>
            <a:ext cx="7699248" cy="273844"/>
          </a:xfrm>
        </p:spPr>
        <p:txBody>
          <a:bodyPr lIns="45720" tIns="45720" bIns="45720"/>
          <a:lstStyle/>
          <a:p>
            <a:endParaRPr lang="en-US" dirty="0">
              <a:solidFill>
                <a:srgbClr val="000000"/>
              </a:solidFill>
            </a:endParaRPr>
          </a:p>
        </p:txBody>
      </p:sp>
    </p:spTree>
    <p:extLst>
      <p:ext uri="{BB962C8B-B14F-4D97-AF65-F5344CB8AC3E}">
        <p14:creationId xmlns:p14="http://schemas.microsoft.com/office/powerpoint/2010/main" val="199785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e Slide">
    <p:spTree>
      <p:nvGrpSpPr>
        <p:cNvPr id="1" name=""/>
        <p:cNvGrpSpPr/>
        <p:nvPr/>
      </p:nvGrpSpPr>
      <p:grpSpPr>
        <a:xfrm>
          <a:off x="0" y="0"/>
          <a:ext cx="0" cy="0"/>
          <a:chOff x="0" y="0"/>
          <a:chExt cx="0" cy="0"/>
        </a:xfrm>
      </p:grpSpPr>
      <p:pic>
        <p:nvPicPr>
          <p:cNvPr id="1026" name="Picture 2" descr="Myeloma"/>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9" t="-153" r="20718" b="-307"/>
          <a:stretch/>
        </p:blipFill>
        <p:spPr bwMode="auto">
          <a:xfrm>
            <a:off x="6840186" y="-9525"/>
            <a:ext cx="2321954" cy="5184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6835"/>
            <a:ext cx="7086600" cy="5175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0" hasCustomPrompt="1"/>
          </p:nvPr>
        </p:nvSpPr>
        <p:spPr>
          <a:xfrm>
            <a:off x="532211" y="400050"/>
            <a:ext cx="6022181" cy="3826361"/>
          </a:xfrm>
          <a:prstGeom prst="rect">
            <a:avLst/>
          </a:prstGeom>
        </p:spPr>
        <p:txBody>
          <a:bodyPr anchor="ctr"/>
          <a:lstStyle>
            <a:lvl1pPr algn="ctr">
              <a:spcBef>
                <a:spcPts val="0"/>
              </a:spcBef>
              <a:spcAft>
                <a:spcPts val="600"/>
              </a:spcAft>
              <a:defRPr lang="en-US" sz="1600" b="1" i="0" smtClean="0">
                <a:solidFill>
                  <a:prstClr val="white"/>
                </a:solidFill>
                <a:latin typeface="Arial" panose="020B0604020202020204" pitchFamily="34" charset="0"/>
                <a:cs typeface="Arial" panose="020B0604020202020204" pitchFamily="34" charset="0"/>
              </a:defRPr>
            </a:lvl1pPr>
          </a:lstStyle>
          <a:p>
            <a:r>
              <a:rPr lang="en-US" sz="4800" b="1" dirty="0">
                <a:solidFill>
                  <a:prstClr val="white"/>
                </a:solidFill>
                <a:latin typeface="Arial" panose="020B0604020202020204" pitchFamily="34" charset="0"/>
                <a:ea typeface="+mj-ea"/>
                <a:cs typeface="Arial" panose="020B0604020202020204" pitchFamily="34" charset="0"/>
              </a:rPr>
              <a:t>Theme/Title (Can be on 3 lines)</a:t>
            </a:r>
          </a:p>
          <a:p>
            <a:r>
              <a:rPr lang="en-US" sz="3600" b="1" i="1" dirty="0">
                <a:solidFill>
                  <a:prstClr val="white"/>
                </a:solidFill>
                <a:latin typeface="Arial" panose="020B0604020202020204" pitchFamily="34" charset="0"/>
                <a:ea typeface="+mj-ea"/>
                <a:cs typeface="Arial" panose="020B0604020202020204" pitchFamily="34" charset="0"/>
              </a:rPr>
              <a:t>Subtitle (Can be on 3 Lines)</a:t>
            </a:r>
            <a:endParaRPr lang="en-US" dirty="0"/>
          </a:p>
        </p:txBody>
      </p:sp>
      <p:pic>
        <p:nvPicPr>
          <p:cNvPr id="7" name="Picture 6"/>
          <p:cNvPicPr>
            <a:picLocks noChangeAspect="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07722" y="4385310"/>
            <a:ext cx="1671159" cy="540000"/>
          </a:xfrm>
          <a:prstGeom prst="rect">
            <a:avLst/>
          </a:prstGeom>
        </p:spPr>
      </p:pic>
    </p:spTree>
    <p:extLst>
      <p:ext uri="{BB962C8B-B14F-4D97-AF65-F5344CB8AC3E}">
        <p14:creationId xmlns:p14="http://schemas.microsoft.com/office/powerpoint/2010/main" val="334435965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nD_Theme Slide">
    <p:spTree>
      <p:nvGrpSpPr>
        <p:cNvPr id="1" name=""/>
        <p:cNvGrpSpPr/>
        <p:nvPr/>
      </p:nvGrpSpPr>
      <p:grpSpPr>
        <a:xfrm>
          <a:off x="0" y="0"/>
          <a:ext cx="0" cy="0"/>
          <a:chOff x="0" y="0"/>
          <a:chExt cx="0" cy="0"/>
        </a:xfrm>
      </p:grpSpPr>
      <p:pic>
        <p:nvPicPr>
          <p:cNvPr id="6" name="Picture 2" descr="Myeloma"/>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9" t="-153" r="20718" b="-307"/>
          <a:stretch/>
        </p:blipFill>
        <p:spPr bwMode="auto">
          <a:xfrm>
            <a:off x="6840186" y="-9525"/>
            <a:ext cx="2321954" cy="518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835"/>
            <a:ext cx="7086600" cy="5175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5197723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osure slides">
    <p:spTree>
      <p:nvGrpSpPr>
        <p:cNvPr id="1" name=""/>
        <p:cNvGrpSpPr/>
        <p:nvPr/>
      </p:nvGrpSpPr>
      <p:grpSpPr>
        <a:xfrm>
          <a:off x="0" y="0"/>
          <a:ext cx="0" cy="0"/>
          <a:chOff x="0" y="0"/>
          <a:chExt cx="0" cy="0"/>
        </a:xfrm>
      </p:grpSpPr>
      <p:sp>
        <p:nvSpPr>
          <p:cNvPr id="7" name="Rectangle 6"/>
          <p:cNvSpPr/>
          <p:nvPr userDrawn="1"/>
        </p:nvSpPr>
        <p:spPr>
          <a:xfrm>
            <a:off x="0" y="-6835"/>
            <a:ext cx="9144000" cy="5175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half" idx="1"/>
          </p:nvPr>
        </p:nvSpPr>
        <p:spPr>
          <a:xfrm>
            <a:off x="228600" y="1028700"/>
            <a:ext cx="4206240" cy="3565922"/>
          </a:xfrm>
          <a:prstGeom prst="rect">
            <a:avLst/>
          </a:prstGeo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709160" y="1028700"/>
            <a:ext cx="4206240" cy="3565922"/>
          </a:xfrm>
          <a:prstGeom prst="rect">
            <a:avLst/>
          </a:prstGeo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13" name="Title 1"/>
          <p:cNvSpPr>
            <a:spLocks noGrp="1"/>
          </p:cNvSpPr>
          <p:nvPr>
            <p:ph type="title"/>
          </p:nvPr>
        </p:nvSpPr>
        <p:spPr>
          <a:xfrm>
            <a:off x="182880" y="42863"/>
            <a:ext cx="8778240" cy="742950"/>
          </a:xfrm>
          <a:prstGeom prst="rect">
            <a:avLst/>
          </a:prstGeom>
        </p:spPr>
        <p:txBody>
          <a:bodyPr>
            <a:noAutofit/>
          </a:bodyPr>
          <a:lstStyle>
            <a:lvl1pPr>
              <a:defRPr sz="2400" baseline="0"/>
            </a:lvl1pPr>
          </a:lstStyle>
          <a:p>
            <a:r>
              <a:rPr lang="en-US" dirty="0"/>
              <a:t>Click to edit Master title style</a:t>
            </a:r>
          </a:p>
        </p:txBody>
      </p:sp>
      <p:sp>
        <p:nvSpPr>
          <p:cNvPr id="9" name="Footer Placeholder 6"/>
          <p:cNvSpPr>
            <a:spLocks noGrp="1"/>
          </p:cNvSpPr>
          <p:nvPr>
            <p:ph type="ftr" sz="quarter" idx="13"/>
          </p:nvPr>
        </p:nvSpPr>
        <p:spPr>
          <a:xfrm>
            <a:off x="182880" y="4767263"/>
            <a:ext cx="7498080" cy="273844"/>
          </a:xfrm>
        </p:spPr>
        <p:txBody>
          <a:bodyPr lIns="45720" bIns="0"/>
          <a:lstStyle/>
          <a:p>
            <a:endParaRPr lang="en-US" dirty="0">
              <a:solidFill>
                <a:srgbClr val="000000"/>
              </a:solidFill>
            </a:endParaRPr>
          </a:p>
        </p:txBody>
      </p:sp>
    </p:spTree>
    <p:extLst>
      <p:ext uri="{BB962C8B-B14F-4D97-AF65-F5344CB8AC3E}">
        <p14:creationId xmlns:p14="http://schemas.microsoft.com/office/powerpoint/2010/main" val="351659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5" name="Rectangle 4"/>
          <p:cNvSpPr/>
          <p:nvPr userDrawn="1"/>
        </p:nvSpPr>
        <p:spPr>
          <a:xfrm>
            <a:off x="0" y="-6835"/>
            <a:ext cx="9144000" cy="515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2689"/>
            <a:ext cx="9144000" cy="5175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1060704" y="685800"/>
            <a:ext cx="7022592" cy="3028950"/>
          </a:xfrm>
          <a:prstGeom prst="rect">
            <a:avLst/>
          </a:prstGeom>
          <a:noFill/>
          <a:ln>
            <a:noFill/>
          </a:ln>
        </p:spPr>
        <p:style>
          <a:lnRef idx="1">
            <a:schemeClr val="accent5"/>
          </a:lnRef>
          <a:fillRef idx="2">
            <a:schemeClr val="accent5"/>
          </a:fillRef>
          <a:effectRef idx="1">
            <a:schemeClr val="accent5"/>
          </a:effectRef>
          <a:fontRef idx="none"/>
        </p:style>
        <p:txBody>
          <a:bodyPr anchor="t">
            <a:noAutofit/>
          </a:bodyPr>
          <a:lstStyle>
            <a:lvl1pPr>
              <a:defRPr sz="4000" b="1">
                <a:solidFill>
                  <a:schemeClr val="bg1"/>
                </a:solidFill>
              </a:defRPr>
            </a:lvl1pPr>
          </a:lstStyle>
          <a:p>
            <a:r>
              <a:rPr lang="en-US" dirty="0"/>
              <a:t>Click to edit Master title style</a:t>
            </a:r>
            <a:br>
              <a:rPr lang="en-US" dirty="0"/>
            </a:br>
            <a:r>
              <a:rPr lang="en-US" dirty="0"/>
              <a:t/>
            </a:r>
            <a:br>
              <a:rPr lang="en-US" dirty="0"/>
            </a:br>
            <a:endParaRPr lang="en-US" dirty="0"/>
          </a:p>
        </p:txBody>
      </p:sp>
      <p:pic>
        <p:nvPicPr>
          <p:cNvPr id="8" name="Picture 7"/>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36421" y="4385310"/>
            <a:ext cx="1671159" cy="540000"/>
          </a:xfrm>
          <a:prstGeom prst="rect">
            <a:avLst/>
          </a:prstGeom>
        </p:spPr>
      </p:pic>
    </p:spTree>
    <p:extLst>
      <p:ext uri="{BB962C8B-B14F-4D97-AF65-F5344CB8AC3E}">
        <p14:creationId xmlns:p14="http://schemas.microsoft.com/office/powerpoint/2010/main" val="391424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228600" y="4767263"/>
            <a:ext cx="7498080" cy="273844"/>
          </a:xfrm>
          <a:prstGeom prst="rect">
            <a:avLst/>
          </a:prstGeom>
        </p:spPr>
        <p:txBody>
          <a:bodyPr vert="horz" lIns="45720" tIns="45720" rIns="91440" bIns="45720" rtlCol="0" anchor="b"/>
          <a:lstStyle>
            <a:lvl1pPr algn="l">
              <a:defRPr sz="800">
                <a:solidFill>
                  <a:schemeClr val="tx1"/>
                </a:solidFill>
                <a:latin typeface="Arial" panose="020B0604020202020204" pitchFamily="34" charset="0"/>
                <a:cs typeface="Arial" panose="020B0604020202020204" pitchFamily="34" charset="0"/>
              </a:defRPr>
            </a:lvl1pPr>
          </a:lstStyle>
          <a:p>
            <a:endParaRPr lang="en-US" dirty="0">
              <a:solidFill>
                <a:srgbClr val="000000"/>
              </a:solidFill>
            </a:endParaRPr>
          </a:p>
        </p:txBody>
      </p:sp>
      <p:pic>
        <p:nvPicPr>
          <p:cNvPr id="9" name="Picture 8" descr="PeerView.com-RGB@2x.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68766" y="4775018"/>
            <a:ext cx="1399032" cy="365760"/>
          </a:xfrm>
          <a:prstGeom prst="rect">
            <a:avLst/>
          </a:prstGeom>
        </p:spPr>
      </p:pic>
      <p:sp>
        <p:nvSpPr>
          <p:cNvPr id="6" name="Text Placeholder 3"/>
          <p:cNvSpPr>
            <a:spLocks noGrp="1"/>
          </p:cNvSpPr>
          <p:nvPr>
            <p:ph type="body" idx="1"/>
          </p:nvPr>
        </p:nvSpPr>
        <p:spPr>
          <a:xfrm>
            <a:off x="228600" y="1037230"/>
            <a:ext cx="8686800" cy="3540141"/>
          </a:xfrm>
          <a:prstGeom prst="rect">
            <a:avLst/>
          </a:prstGeom>
        </p:spPr>
        <p:txBody>
          <a:bodyPr vert="horz" lIns="91440" tIns="45720" rIns="91440" bIns="45720" rtlCol="0">
            <a:noAutofit/>
          </a:bodyPr>
          <a:lstStyle/>
          <a:p>
            <a:pPr lvl="0"/>
            <a:endParaRPr lang="en-US" dirty="0"/>
          </a:p>
        </p:txBody>
      </p:sp>
      <p:sp>
        <p:nvSpPr>
          <p:cNvPr id="8" name="Title Placeholder 1"/>
          <p:cNvSpPr>
            <a:spLocks noGrp="1"/>
          </p:cNvSpPr>
          <p:nvPr>
            <p:ph type="title"/>
          </p:nvPr>
        </p:nvSpPr>
        <p:spPr>
          <a:xfrm>
            <a:off x="91440" y="76322"/>
            <a:ext cx="8961120" cy="651272"/>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630789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1"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ctr" defTabSz="914400" rtl="0" eaLnBrk="1" latinLnBrk="0" hangingPunct="1">
        <a:spcBef>
          <a:spcPct val="0"/>
        </a:spcBef>
        <a:buNone/>
        <a:defRPr sz="2400" b="1" kern="12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4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flickr.com/photos/thirteenofclubs/5474871466" TargetMode="Externa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843" y="305574"/>
            <a:ext cx="8562315" cy="3028950"/>
          </a:xfrm>
        </p:spPr>
        <p:txBody>
          <a:bodyPr/>
          <a:lstStyle/>
          <a:p>
            <a:pPr marL="0" indent="0">
              <a:spcAft>
                <a:spcPts val="0"/>
              </a:spcAft>
            </a:pPr>
            <a:r>
              <a:rPr lang="en-US" dirty="0"/>
              <a:t>Therapeutic Advancements in Myelodysplastic Syndromes</a:t>
            </a:r>
            <a:br>
              <a:rPr lang="en-US" dirty="0"/>
            </a:br>
            <a:r>
              <a:rPr lang="en-US" sz="2400" i="1" dirty="0"/>
              <a:t>Bridging the Gap Between Patient Safety and Quality Care Through the Latest Science and Evidence-Based Learning in Nursing Practice</a:t>
            </a:r>
            <a:endParaRPr lang="en-CA" sz="900" i="1" dirty="0"/>
          </a:p>
        </p:txBody>
      </p:sp>
      <p:sp>
        <p:nvSpPr>
          <p:cNvPr id="10" name="Title 1"/>
          <p:cNvSpPr txBox="1">
            <a:spLocks/>
          </p:cNvSpPr>
          <p:nvPr/>
        </p:nvSpPr>
        <p:spPr>
          <a:xfrm>
            <a:off x="2060813" y="2702257"/>
            <a:ext cx="5909480" cy="1667298"/>
          </a:xfrm>
          <a:prstGeom prst="rect">
            <a:avLst/>
          </a:prstGeom>
          <a:noFill/>
          <a:ln w="9525" cap="flat" cmpd="sng" algn="ctr">
            <a:noFill/>
            <a:prstDash val="solid"/>
          </a:ln>
          <a:effectLst>
            <a:outerShdw blurRad="40000" dist="20000" dir="5400000" rotWithShape="0">
              <a:srgbClr val="000000">
                <a:alpha val="38000"/>
              </a:srgbClr>
            </a:outerShdw>
          </a:effectLst>
        </p:spPr>
        <p:txBody>
          <a:bodyPr vert="horz" lIns="91440" tIns="45720" rIns="91440" bIns="45720" rtlCol="0" anchor="t">
            <a:noAutofit/>
          </a:bodyPr>
          <a:lstStyle>
            <a:lvl1pPr algn="ctr"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vl6pPr>
              <a:defRPr/>
            </a:lvl6pPr>
            <a:lvl7pPr>
              <a:defRPr/>
            </a:lvl7pPr>
            <a:lvl8pPr>
              <a:defRPr/>
            </a:lvl8pPr>
            <a:lvl9pPr>
              <a:defRPr/>
            </a:lvl9pPr>
          </a:lstStyle>
          <a:p>
            <a:pPr algn="r"/>
            <a:r>
              <a:rPr lang="en-US" sz="1900" b="1" dirty="0">
                <a:solidFill>
                  <a:prstClr val="white"/>
                </a:solidFill>
                <a:effectLst>
                  <a:outerShdw blurRad="38100" dist="38100" dir="2700000" algn="tl">
                    <a:srgbClr val="000000">
                      <a:alpha val="43137"/>
                    </a:srgbClr>
                  </a:outerShdw>
                </a:effectLst>
              </a:rPr>
              <a:t>Rhonda Hewitt, MSN, ANP, AOCNP</a:t>
            </a:r>
            <a:br>
              <a:rPr lang="en-US" sz="1900" b="1" dirty="0">
                <a:solidFill>
                  <a:prstClr val="white"/>
                </a:solidFill>
                <a:effectLst>
                  <a:outerShdw blurRad="38100" dist="38100" dir="2700000" algn="tl">
                    <a:srgbClr val="000000">
                      <a:alpha val="43137"/>
                    </a:srgbClr>
                  </a:outerShdw>
                </a:effectLst>
              </a:rPr>
            </a:br>
            <a:r>
              <a:rPr lang="en-US" sz="1900" dirty="0">
                <a:solidFill>
                  <a:prstClr val="white"/>
                </a:solidFill>
              </a:rPr>
              <a:t>Division of Hematology</a:t>
            </a:r>
          </a:p>
          <a:p>
            <a:pPr algn="r"/>
            <a:r>
              <a:rPr lang="en-US" sz="1900" dirty="0">
                <a:solidFill>
                  <a:prstClr val="white"/>
                </a:solidFill>
              </a:rPr>
              <a:t>Stanford Health Care</a:t>
            </a:r>
          </a:p>
          <a:p>
            <a:pPr algn="r"/>
            <a:r>
              <a:rPr lang="en-US" sz="1900" dirty="0">
                <a:solidFill>
                  <a:prstClr val="white"/>
                </a:solidFill>
              </a:rPr>
              <a:t>Palo </a:t>
            </a:r>
            <a:r>
              <a:rPr lang="en-US" sz="1900" dirty="0" smtClean="0">
                <a:solidFill>
                  <a:prstClr val="white"/>
                </a:solidFill>
              </a:rPr>
              <a:t>Alto, </a:t>
            </a:r>
            <a:r>
              <a:rPr lang="en-US" sz="1900" dirty="0">
                <a:solidFill>
                  <a:prstClr val="white"/>
                </a:solidFill>
              </a:rPr>
              <a:t>California</a:t>
            </a:r>
          </a:p>
        </p:txBody>
      </p:sp>
    </p:spTree>
    <p:extLst>
      <p:ext uri="{BB962C8B-B14F-4D97-AF65-F5344CB8AC3E}">
        <p14:creationId xmlns:p14="http://schemas.microsoft.com/office/powerpoint/2010/main" val="3970428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Diagnosing MDS According to 2016 WHO Classification</a:t>
            </a:r>
            <a:r>
              <a:rPr lang="en-US" baseline="30000" dirty="0"/>
              <a:t>1</a:t>
            </a:r>
          </a:p>
        </p:txBody>
      </p:sp>
      <p:sp>
        <p:nvSpPr>
          <p:cNvPr id="4" name="Footer Placeholder 3"/>
          <p:cNvSpPr>
            <a:spLocks noGrp="1"/>
          </p:cNvSpPr>
          <p:nvPr>
            <p:ph type="ftr" sz="quarter" idx="13"/>
          </p:nvPr>
        </p:nvSpPr>
        <p:spPr/>
        <p:txBody>
          <a:bodyPr/>
          <a:lstStyle/>
          <a:p>
            <a:r>
              <a:rPr lang="en-US" dirty="0">
                <a:solidFill>
                  <a:srgbClr val="000000"/>
                </a:solidFill>
              </a:rPr>
              <a:t>1. Arber DA et al. </a:t>
            </a:r>
            <a:r>
              <a:rPr lang="en-US" i="1" dirty="0">
                <a:solidFill>
                  <a:srgbClr val="000000"/>
                </a:solidFill>
              </a:rPr>
              <a:t>Blood</a:t>
            </a:r>
            <a:r>
              <a:rPr lang="en-US" dirty="0">
                <a:solidFill>
                  <a:srgbClr val="000000"/>
                </a:solidFill>
              </a:rPr>
              <a:t>. 2016;127:2391-2405.</a:t>
            </a:r>
          </a:p>
        </p:txBody>
      </p:sp>
      <p:graphicFrame>
        <p:nvGraphicFramePr>
          <p:cNvPr id="5" name="Table 4"/>
          <p:cNvGraphicFramePr>
            <a:graphicFrameLocks noGrp="1"/>
          </p:cNvGraphicFramePr>
          <p:nvPr>
            <p:extLst>
              <p:ext uri="{D42A27DB-BD31-4B8C-83A1-F6EECF244321}">
                <p14:modId xmlns:p14="http://schemas.microsoft.com/office/powerpoint/2010/main" val="3040387561"/>
              </p:ext>
            </p:extLst>
          </p:nvPr>
        </p:nvGraphicFramePr>
        <p:xfrm>
          <a:off x="320040" y="1000614"/>
          <a:ext cx="8503920" cy="3510280"/>
        </p:xfrm>
        <a:graphic>
          <a:graphicData uri="http://schemas.openxmlformats.org/drawingml/2006/table">
            <a:tbl>
              <a:tblPr firstRow="1" bandRow="1">
                <a:tableStyleId>{6E25E649-3F16-4E02-A733-19D2CDBF48F0}</a:tableStyleId>
              </a:tblPr>
              <a:tblGrid>
                <a:gridCol w="2651760">
                  <a:extLst>
                    <a:ext uri="{9D8B030D-6E8A-4147-A177-3AD203B41FA5}">
                      <a16:colId xmlns="" xmlns:a16="http://schemas.microsoft.com/office/drawing/2014/main" val="20000"/>
                    </a:ext>
                  </a:extLst>
                </a:gridCol>
                <a:gridCol w="5852160">
                  <a:extLst>
                    <a:ext uri="{9D8B030D-6E8A-4147-A177-3AD203B41FA5}">
                      <a16:colId xmlns="" xmlns:a16="http://schemas.microsoft.com/office/drawing/2014/main" val="20001"/>
                    </a:ext>
                  </a:extLst>
                </a:gridCol>
              </a:tblGrid>
              <a:tr h="370840">
                <a:tc>
                  <a:txBody>
                    <a:bodyPr/>
                    <a:lstStyle/>
                    <a:p>
                      <a:r>
                        <a:rPr lang="en-US" sz="1600" dirty="0"/>
                        <a:t>Observation</a:t>
                      </a:r>
                    </a:p>
                  </a:txBody>
                  <a:tcPr anchor="ctr"/>
                </a:tc>
                <a:tc>
                  <a:txBody>
                    <a:bodyPr/>
                    <a:lstStyle/>
                    <a:p>
                      <a:pPr algn="ctr"/>
                      <a:r>
                        <a:rPr lang="en-US" sz="1600" dirty="0"/>
                        <a:t>Sufficient</a:t>
                      </a:r>
                      <a:r>
                        <a:rPr lang="en-US" sz="1600" baseline="0" dirty="0"/>
                        <a:t> to Diagnose MDS in a Patient With Cytopenia?</a:t>
                      </a:r>
                      <a:endParaRPr lang="en-US" sz="1600" dirty="0"/>
                    </a:p>
                  </a:txBody>
                  <a:tcPr anchor="ctr"/>
                </a:tc>
                <a:extLst>
                  <a:ext uri="{0D108BD9-81ED-4DB2-BD59-A6C34878D82A}">
                    <a16:rowId xmlns="" xmlns:a16="http://schemas.microsoft.com/office/drawing/2014/main" val="10000"/>
                  </a:ext>
                </a:extLst>
              </a:tr>
              <a:tr h="370840">
                <a:tc>
                  <a:txBody>
                    <a:bodyPr/>
                    <a:lstStyle/>
                    <a:p>
                      <a:r>
                        <a:rPr lang="en-US" sz="1600" b="1" dirty="0"/>
                        <a:t>Dysplastic morphology (≥10%)</a:t>
                      </a:r>
                    </a:p>
                  </a:txBody>
                  <a:tcPr anchor="ctr"/>
                </a:tc>
                <a:tc>
                  <a:txBody>
                    <a:bodyPr/>
                    <a:lstStyle/>
                    <a:p>
                      <a:pPr algn="ctr"/>
                      <a:r>
                        <a:rPr lang="en-US" sz="1600" b="1" dirty="0"/>
                        <a:t>Yes</a:t>
                      </a:r>
                      <a:r>
                        <a:rPr lang="en-US" sz="1600" dirty="0"/>
                        <a:t>, provided possible secondary causes of cytopenia </a:t>
                      </a:r>
                      <a:br>
                        <a:rPr lang="en-US" sz="1600" dirty="0"/>
                      </a:br>
                      <a:r>
                        <a:rPr lang="en-US" sz="1600" dirty="0"/>
                        <a:t>and dysplasia are excluded</a:t>
                      </a:r>
                      <a:r>
                        <a:rPr lang="en-US" sz="1600" baseline="0" dirty="0"/>
                        <a:t> clinically</a:t>
                      </a:r>
                      <a:endParaRPr lang="en-US" sz="1600" dirty="0"/>
                    </a:p>
                  </a:txBody>
                  <a:tcPr anchor="ctr"/>
                </a:tc>
                <a:extLst>
                  <a:ext uri="{0D108BD9-81ED-4DB2-BD59-A6C34878D82A}">
                    <a16:rowId xmlns="" xmlns:a16="http://schemas.microsoft.com/office/drawing/2014/main" val="10001"/>
                  </a:ext>
                </a:extLst>
              </a:tr>
              <a:tr h="370840">
                <a:tc>
                  <a:txBody>
                    <a:bodyPr/>
                    <a:lstStyle/>
                    <a:p>
                      <a:r>
                        <a:rPr lang="en-US" sz="1600" b="1" dirty="0">
                          <a:solidFill>
                            <a:schemeClr val="tx1"/>
                          </a:solidFill>
                        </a:rPr>
                        <a:t>Excess marrow</a:t>
                      </a:r>
                      <a:r>
                        <a:rPr lang="en-US" sz="1600" b="1" baseline="0" dirty="0">
                          <a:solidFill>
                            <a:schemeClr val="tx1"/>
                          </a:solidFill>
                        </a:rPr>
                        <a:t> blasts (</a:t>
                      </a:r>
                      <a:r>
                        <a:rPr lang="en-US" sz="1600" b="1" u="none" baseline="0" dirty="0">
                          <a:solidFill>
                            <a:schemeClr val="tx1"/>
                          </a:solidFill>
                        </a:rPr>
                        <a:t>≥</a:t>
                      </a:r>
                      <a:r>
                        <a:rPr lang="en-US" sz="1600" b="1" baseline="0" dirty="0">
                          <a:solidFill>
                            <a:schemeClr val="tx1"/>
                          </a:solidFill>
                        </a:rPr>
                        <a:t>5%)</a:t>
                      </a:r>
                      <a:endParaRPr lang="en-US" sz="1600" b="1" dirty="0">
                        <a:solidFill>
                          <a:schemeClr val="tx1"/>
                        </a:solidFill>
                      </a:endParaRPr>
                    </a:p>
                  </a:txBody>
                  <a:tcPr anchor="ctr"/>
                </a:tc>
                <a:tc>
                  <a:txBody>
                    <a:bodyPr/>
                    <a:lstStyle/>
                    <a:p>
                      <a:pPr algn="ctr"/>
                      <a:r>
                        <a:rPr lang="en-US" sz="1600" b="1" dirty="0"/>
                        <a:t>Yes</a:t>
                      </a:r>
                      <a:r>
                        <a:rPr lang="en-US" sz="1600" dirty="0"/>
                        <a:t>, provided marrow recovery and growth factor effect </a:t>
                      </a:r>
                      <a:br>
                        <a:rPr lang="en-US" sz="1600" dirty="0"/>
                      </a:br>
                      <a:r>
                        <a:rPr lang="en-US" sz="1600" dirty="0"/>
                        <a:t>are excluded</a:t>
                      </a:r>
                    </a:p>
                  </a:txBody>
                  <a:tcPr anchor="ctr"/>
                </a:tc>
                <a:extLst>
                  <a:ext uri="{0D108BD9-81ED-4DB2-BD59-A6C34878D82A}">
                    <a16:rowId xmlns="" xmlns:a16="http://schemas.microsoft.com/office/drawing/2014/main" val="10002"/>
                  </a:ext>
                </a:extLst>
              </a:tr>
              <a:tr h="370840">
                <a:tc>
                  <a:txBody>
                    <a:bodyPr/>
                    <a:lstStyle/>
                    <a:p>
                      <a:r>
                        <a:rPr lang="en-US" sz="1600" b="1" dirty="0"/>
                        <a:t>Cytogenetic abnormality</a:t>
                      </a:r>
                    </a:p>
                  </a:txBody>
                  <a:tcPr anchor="ctr"/>
                </a:tc>
                <a:tc>
                  <a:txBody>
                    <a:bodyPr/>
                    <a:lstStyle/>
                    <a:p>
                      <a:pPr algn="ctr"/>
                      <a:r>
                        <a:rPr lang="en-US" sz="1600" b="1" dirty="0"/>
                        <a:t>Yes</a:t>
                      </a:r>
                      <a:r>
                        <a:rPr lang="en-US" sz="1600" dirty="0"/>
                        <a:t>, provided it is on the WHO list of “approved” abnormalities (excluding</a:t>
                      </a:r>
                      <a:r>
                        <a:rPr lang="en-US" sz="1600" baseline="0" dirty="0"/>
                        <a:t> +8, -Y, del[20q])</a:t>
                      </a:r>
                      <a:endParaRPr lang="en-US" sz="1600" dirty="0"/>
                    </a:p>
                  </a:txBody>
                  <a:tcPr anchor="ctr"/>
                </a:tc>
                <a:extLst>
                  <a:ext uri="{0D108BD9-81ED-4DB2-BD59-A6C34878D82A}">
                    <a16:rowId xmlns="" xmlns:a16="http://schemas.microsoft.com/office/drawing/2014/main" val="10003"/>
                  </a:ext>
                </a:extLst>
              </a:tr>
              <a:tr h="370840">
                <a:tc>
                  <a:txBody>
                    <a:bodyPr/>
                    <a:lstStyle/>
                    <a:p>
                      <a:r>
                        <a:rPr lang="en-US" sz="1600" b="1" dirty="0"/>
                        <a:t>Flow cytometry abnormality</a:t>
                      </a:r>
                    </a:p>
                  </a:txBody>
                  <a:tcPr anchor="ctr"/>
                </a:tc>
                <a:tc>
                  <a:txBody>
                    <a:bodyPr/>
                    <a:lstStyle/>
                    <a:p>
                      <a:pPr algn="ctr"/>
                      <a:r>
                        <a:rPr lang="en-US" sz="1600" b="1" dirty="0"/>
                        <a:t>No</a:t>
                      </a:r>
                      <a:r>
                        <a:rPr lang="en-US" sz="1600" dirty="0"/>
                        <a:t>, but can support an MDS diagnosis suspected</a:t>
                      </a:r>
                      <a:r>
                        <a:rPr lang="en-US" sz="1600" baseline="0" dirty="0"/>
                        <a:t> by other observations</a:t>
                      </a:r>
                      <a:endParaRPr lang="en-US" sz="1600" dirty="0"/>
                    </a:p>
                  </a:txBody>
                  <a:tcPr anchor="ctr"/>
                </a:tc>
                <a:extLst>
                  <a:ext uri="{0D108BD9-81ED-4DB2-BD59-A6C34878D82A}">
                    <a16:rowId xmlns="" xmlns:a16="http://schemas.microsoft.com/office/drawing/2014/main" val="10004"/>
                  </a:ext>
                </a:extLst>
              </a:tr>
              <a:tr h="370840">
                <a:tc>
                  <a:txBody>
                    <a:bodyPr/>
                    <a:lstStyle/>
                    <a:p>
                      <a:r>
                        <a:rPr lang="en-US" sz="1600" b="1" dirty="0"/>
                        <a:t>MDS-type mutation</a:t>
                      </a:r>
                    </a:p>
                  </a:txBody>
                  <a:tcPr anchor="ctr"/>
                </a:tc>
                <a:tc>
                  <a:txBody>
                    <a:bodyPr/>
                    <a:lstStyle/>
                    <a:p>
                      <a:pPr algn="ctr"/>
                      <a:r>
                        <a:rPr lang="en-US" sz="1600" b="1" dirty="0"/>
                        <a:t>No</a:t>
                      </a:r>
                      <a:r>
                        <a:rPr lang="en-US" sz="1600" dirty="0"/>
                        <a:t>,</a:t>
                      </a:r>
                      <a:r>
                        <a:rPr lang="en-US" sz="1600" baseline="0" dirty="0"/>
                        <a:t> as</a:t>
                      </a:r>
                      <a:r>
                        <a:rPr lang="en-US" sz="1600" dirty="0"/>
                        <a:t> these can be found in normal individuals </a:t>
                      </a:r>
                      <a:br>
                        <a:rPr lang="en-US" sz="1600" dirty="0"/>
                      </a:br>
                      <a:r>
                        <a:rPr lang="en-US" sz="1600" dirty="0"/>
                        <a:t>(“clonal</a:t>
                      </a:r>
                      <a:r>
                        <a:rPr lang="en-US" sz="1600" baseline="0" dirty="0"/>
                        <a:t> hematopoiesis of indeterminate potential”); may support an MDS diagnosis suspected by other observations</a:t>
                      </a:r>
                      <a:endParaRPr lang="en-US" sz="1600" dirty="0"/>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61338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F75C78-257C-0A45-A0BE-C48D8CC72DC6}"/>
              </a:ext>
            </a:extLst>
          </p:cNvPr>
          <p:cNvSpPr>
            <a:spLocks noGrp="1"/>
          </p:cNvSpPr>
          <p:nvPr>
            <p:ph type="title"/>
          </p:nvPr>
        </p:nvSpPr>
        <p:spPr/>
        <p:txBody>
          <a:bodyPr/>
          <a:lstStyle/>
          <a:p>
            <a:r>
              <a:rPr lang="en-US" dirty="0"/>
              <a:t>Prognostic Impact of Mutations in MDS</a:t>
            </a:r>
            <a:r>
              <a:rPr lang="en-US" baseline="30000" dirty="0"/>
              <a:t>1</a:t>
            </a:r>
          </a:p>
        </p:txBody>
      </p:sp>
      <p:sp>
        <p:nvSpPr>
          <p:cNvPr id="5" name="Footer Placeholder 4"/>
          <p:cNvSpPr>
            <a:spLocks noGrp="1"/>
          </p:cNvSpPr>
          <p:nvPr>
            <p:ph type="ftr" sz="quarter" idx="13"/>
          </p:nvPr>
        </p:nvSpPr>
        <p:spPr/>
        <p:txBody>
          <a:bodyPr/>
          <a:lstStyle/>
          <a:p>
            <a:r>
              <a:rPr lang="en-US" baseline="30000" dirty="0">
                <a:solidFill>
                  <a:srgbClr val="000000"/>
                </a:solidFill>
              </a:rPr>
              <a:t>a</a:t>
            </a:r>
            <a:r>
              <a:rPr lang="en-US" dirty="0">
                <a:solidFill>
                  <a:srgbClr val="000000"/>
                </a:solidFill>
              </a:rPr>
              <a:t> Remaining independent prognostic factors in a Cox proportional hazard model including age and IPSS-R score.</a:t>
            </a:r>
          </a:p>
          <a:p>
            <a:r>
              <a:rPr lang="en-US" dirty="0">
                <a:solidFill>
                  <a:srgbClr val="000000"/>
                </a:solidFill>
              </a:rPr>
              <a:t>1. Mufti GJ et al. </a:t>
            </a:r>
            <a:r>
              <a:rPr lang="en-US" i="1" dirty="0">
                <a:solidFill>
                  <a:srgbClr val="000000"/>
                </a:solidFill>
              </a:rPr>
              <a:t>Leukemia.</a:t>
            </a:r>
            <a:r>
              <a:rPr lang="en-US" dirty="0">
                <a:solidFill>
                  <a:srgbClr val="000000"/>
                </a:solidFill>
              </a:rPr>
              <a:t> 2018;32:1679-1696. </a:t>
            </a:r>
          </a:p>
        </p:txBody>
      </p:sp>
      <p:sp>
        <p:nvSpPr>
          <p:cNvPr id="17" name="TextBox 16"/>
          <p:cNvSpPr txBox="1"/>
          <p:nvPr/>
        </p:nvSpPr>
        <p:spPr>
          <a:xfrm>
            <a:off x="0" y="889306"/>
            <a:ext cx="9143999" cy="338554"/>
          </a:xfrm>
          <a:prstGeom prst="rect">
            <a:avLst/>
          </a:prstGeom>
          <a:noFill/>
        </p:spPr>
        <p:txBody>
          <a:bodyPr wrap="square" rtlCol="0">
            <a:spAutoFit/>
          </a:bodyPr>
          <a:lstStyle/>
          <a:p>
            <a:pPr algn="ctr"/>
            <a:r>
              <a:rPr lang="en-US" sz="1600" b="1" dirty="0"/>
              <a:t>Somatic Mutations and Prognostic Significance in the IPSS-Rm</a:t>
            </a:r>
            <a:r>
              <a:rPr lang="en-US" sz="1600" b="1" baseline="30000" dirty="0"/>
              <a:t>a</a:t>
            </a:r>
          </a:p>
        </p:txBody>
      </p:sp>
      <p:graphicFrame>
        <p:nvGraphicFramePr>
          <p:cNvPr id="19" name="Table 18"/>
          <p:cNvGraphicFramePr>
            <a:graphicFrameLocks noGrp="1"/>
          </p:cNvGraphicFramePr>
          <p:nvPr>
            <p:extLst>
              <p:ext uri="{D42A27DB-BD31-4B8C-83A1-F6EECF244321}">
                <p14:modId xmlns:p14="http://schemas.microsoft.com/office/powerpoint/2010/main" val="3510404590"/>
              </p:ext>
            </p:extLst>
          </p:nvPr>
        </p:nvGraphicFramePr>
        <p:xfrm>
          <a:off x="291830" y="1342727"/>
          <a:ext cx="8623570" cy="2781801"/>
        </p:xfrm>
        <a:graphic>
          <a:graphicData uri="http://schemas.openxmlformats.org/drawingml/2006/table">
            <a:tbl>
              <a:tblPr firstRow="1" bandRow="1">
                <a:tableStyleId>{6E25E649-3F16-4E02-A733-19D2CDBF48F0}</a:tableStyleId>
              </a:tblPr>
              <a:tblGrid>
                <a:gridCol w="2354093">
                  <a:extLst>
                    <a:ext uri="{9D8B030D-6E8A-4147-A177-3AD203B41FA5}">
                      <a16:colId xmlns="" xmlns:a16="http://schemas.microsoft.com/office/drawing/2014/main" val="20000"/>
                    </a:ext>
                  </a:extLst>
                </a:gridCol>
                <a:gridCol w="6269477">
                  <a:extLst>
                    <a:ext uri="{9D8B030D-6E8A-4147-A177-3AD203B41FA5}">
                      <a16:colId xmlns="" xmlns:a16="http://schemas.microsoft.com/office/drawing/2014/main" val="20001"/>
                    </a:ext>
                  </a:extLst>
                </a:gridCol>
              </a:tblGrid>
              <a:tr h="518040">
                <a:tc>
                  <a:txBody>
                    <a:bodyPr/>
                    <a:lstStyle/>
                    <a:p>
                      <a:r>
                        <a:rPr lang="en-US" sz="1600" dirty="0"/>
                        <a:t>Prognostic Impact</a:t>
                      </a:r>
                    </a:p>
                  </a:txBody>
                  <a:tcPr anchor="ctr"/>
                </a:tc>
                <a:tc>
                  <a:txBody>
                    <a:bodyPr/>
                    <a:lstStyle/>
                    <a:p>
                      <a:pPr algn="ctr"/>
                      <a:r>
                        <a:rPr lang="en-US" sz="1600" dirty="0"/>
                        <a:t>Mutation (Frequency in MDS Patients)</a:t>
                      </a:r>
                    </a:p>
                  </a:txBody>
                  <a:tcPr anchor="ctr"/>
                </a:tc>
                <a:extLst>
                  <a:ext uri="{0D108BD9-81ED-4DB2-BD59-A6C34878D82A}">
                    <a16:rowId xmlns="" xmlns:a16="http://schemas.microsoft.com/office/drawing/2014/main" val="10000"/>
                  </a:ext>
                </a:extLst>
              </a:tr>
              <a:tr h="518040">
                <a:tc>
                  <a:txBody>
                    <a:bodyPr/>
                    <a:lstStyle/>
                    <a:p>
                      <a:r>
                        <a:rPr lang="en-US" sz="1600" dirty="0"/>
                        <a:t>Improved OS</a:t>
                      </a:r>
                    </a:p>
                  </a:txBody>
                  <a:tcPr anchor="ctr"/>
                </a:tc>
                <a:tc>
                  <a:txBody>
                    <a:bodyPr/>
                    <a:lstStyle/>
                    <a:p>
                      <a:pPr algn="ctr"/>
                      <a:r>
                        <a:rPr lang="en-US" sz="1600" i="1" dirty="0"/>
                        <a:t>SF3B1</a:t>
                      </a:r>
                      <a:r>
                        <a:rPr lang="en-US" sz="1600" dirty="0"/>
                        <a:t> (14%)</a:t>
                      </a:r>
                    </a:p>
                  </a:txBody>
                  <a:tcPr anchor="ctr"/>
                </a:tc>
                <a:extLst>
                  <a:ext uri="{0D108BD9-81ED-4DB2-BD59-A6C34878D82A}">
                    <a16:rowId xmlns="" xmlns:a16="http://schemas.microsoft.com/office/drawing/2014/main" val="10001"/>
                  </a:ext>
                </a:extLst>
              </a:tr>
              <a:tr h="1021886">
                <a:tc>
                  <a:txBody>
                    <a:bodyPr/>
                    <a:lstStyle/>
                    <a:p>
                      <a:r>
                        <a:rPr lang="en-US" sz="1600" dirty="0"/>
                        <a:t>Intermediate/undefined impact on OS</a:t>
                      </a:r>
                    </a:p>
                  </a:txBody>
                  <a:tcPr anchor="ctr"/>
                </a:tc>
                <a:tc>
                  <a:txBody>
                    <a:bodyPr/>
                    <a:lstStyle/>
                    <a:p>
                      <a:pPr algn="ctr"/>
                      <a:r>
                        <a:rPr lang="en-US" sz="1600" i="1" dirty="0"/>
                        <a:t>TET2</a:t>
                      </a:r>
                      <a:r>
                        <a:rPr lang="en-US" sz="1600" dirty="0"/>
                        <a:t> (17%), </a:t>
                      </a:r>
                      <a:r>
                        <a:rPr lang="en-US" sz="1600" i="1" dirty="0"/>
                        <a:t>DNMT3A</a:t>
                      </a:r>
                      <a:r>
                        <a:rPr lang="en-US" sz="1600" dirty="0"/>
                        <a:t> (11%), </a:t>
                      </a:r>
                      <a:r>
                        <a:rPr lang="en-US" sz="1600" i="1" dirty="0"/>
                        <a:t>GPR98</a:t>
                      </a:r>
                      <a:r>
                        <a:rPr lang="en-US" sz="1600" dirty="0"/>
                        <a:t> (8%), </a:t>
                      </a:r>
                      <a:r>
                        <a:rPr lang="en-US" sz="1600" i="1" dirty="0"/>
                        <a:t>ZRSR2</a:t>
                      </a:r>
                      <a:r>
                        <a:rPr lang="en-US" sz="1600" dirty="0"/>
                        <a:t> (7%), </a:t>
                      </a:r>
                      <a:br>
                        <a:rPr lang="en-US" sz="1600" dirty="0"/>
                      </a:br>
                      <a:r>
                        <a:rPr lang="en-US" sz="1600" i="1" dirty="0"/>
                        <a:t>BCOR</a:t>
                      </a:r>
                      <a:r>
                        <a:rPr lang="en-US" sz="1600" dirty="0"/>
                        <a:t> (6%), </a:t>
                      </a:r>
                      <a:r>
                        <a:rPr lang="en-US" sz="1600" i="1" dirty="0"/>
                        <a:t>APC</a:t>
                      </a:r>
                      <a:r>
                        <a:rPr lang="en-US" sz="1600" dirty="0"/>
                        <a:t> (5%), </a:t>
                      </a:r>
                      <a:r>
                        <a:rPr lang="en-US" sz="1600" i="1" dirty="0"/>
                        <a:t>SUZ12</a:t>
                      </a:r>
                      <a:r>
                        <a:rPr lang="en-US" sz="1600" dirty="0"/>
                        <a:t> (5%), </a:t>
                      </a:r>
                      <a:r>
                        <a:rPr lang="en-US" sz="1600" i="1" dirty="0"/>
                        <a:t>PRP58</a:t>
                      </a:r>
                      <a:r>
                        <a:rPr lang="en-US" sz="1600" dirty="0"/>
                        <a:t> (4%), </a:t>
                      </a:r>
                      <a:r>
                        <a:rPr lang="en-US" sz="1600" i="1" dirty="0"/>
                        <a:t>CUX1</a:t>
                      </a:r>
                      <a:r>
                        <a:rPr lang="en-US" sz="1600" dirty="0"/>
                        <a:t> (3%), </a:t>
                      </a:r>
                      <a:r>
                        <a:rPr lang="en-US" sz="1600" i="1" dirty="0"/>
                        <a:t>DDX54</a:t>
                      </a:r>
                      <a:r>
                        <a:rPr lang="en-US" sz="1600" dirty="0"/>
                        <a:t> (3%), </a:t>
                      </a:r>
                      <a:r>
                        <a:rPr lang="en-US" sz="1600" i="1" dirty="0"/>
                        <a:t>IDH1</a:t>
                      </a:r>
                      <a:r>
                        <a:rPr lang="en-US" sz="1600" dirty="0"/>
                        <a:t> (3%), </a:t>
                      </a:r>
                      <a:r>
                        <a:rPr lang="en-US" sz="1600" i="1" dirty="0"/>
                        <a:t>KDM6A</a:t>
                      </a:r>
                      <a:r>
                        <a:rPr lang="en-US" sz="1600" dirty="0"/>
                        <a:t> (3%), </a:t>
                      </a:r>
                      <a:r>
                        <a:rPr lang="en-US" sz="1600" i="1" dirty="0"/>
                        <a:t>PHF6</a:t>
                      </a:r>
                      <a:r>
                        <a:rPr lang="en-US" sz="1600" dirty="0"/>
                        <a:t> (3%), </a:t>
                      </a:r>
                      <a:r>
                        <a:rPr lang="en-US" sz="1600" i="1" dirty="0"/>
                        <a:t>SETBP1</a:t>
                      </a:r>
                      <a:r>
                        <a:rPr lang="en-US" sz="1600" dirty="0"/>
                        <a:t> (3%)</a:t>
                      </a:r>
                    </a:p>
                  </a:txBody>
                  <a:tcPr anchor="ctr"/>
                </a:tc>
                <a:extLst>
                  <a:ext uri="{0D108BD9-81ED-4DB2-BD59-A6C34878D82A}">
                    <a16:rowId xmlns="" xmlns:a16="http://schemas.microsoft.com/office/drawing/2014/main" val="10002"/>
                  </a:ext>
                </a:extLst>
              </a:tr>
              <a:tr h="723835">
                <a:tc>
                  <a:txBody>
                    <a:bodyPr/>
                    <a:lstStyle/>
                    <a:p>
                      <a:r>
                        <a:rPr lang="en-US" sz="1600" dirty="0"/>
                        <a:t>Inferior OS</a:t>
                      </a:r>
                    </a:p>
                  </a:txBody>
                  <a:tcPr anchor="ctr"/>
                </a:tc>
                <a:tc>
                  <a:txBody>
                    <a:bodyPr/>
                    <a:lstStyle/>
                    <a:p>
                      <a:pPr algn="ctr"/>
                      <a:r>
                        <a:rPr lang="en-US" sz="1600" i="1" dirty="0"/>
                        <a:t>ASXL1</a:t>
                      </a:r>
                      <a:r>
                        <a:rPr lang="en-US" sz="1600" dirty="0"/>
                        <a:t> (15%), </a:t>
                      </a:r>
                      <a:r>
                        <a:rPr lang="en-US" sz="1600" i="1" dirty="0"/>
                        <a:t>STAG2</a:t>
                      </a:r>
                      <a:r>
                        <a:rPr lang="en-US" sz="1600" dirty="0"/>
                        <a:t> (11%), </a:t>
                      </a:r>
                      <a:r>
                        <a:rPr lang="en-US" sz="1600" i="1" dirty="0"/>
                        <a:t>RUNX1</a:t>
                      </a:r>
                      <a:r>
                        <a:rPr lang="en-US" sz="1600" dirty="0"/>
                        <a:t> (10%), </a:t>
                      </a:r>
                      <a:r>
                        <a:rPr lang="en-US" sz="1600" i="1" dirty="0"/>
                        <a:t>U2AF1</a:t>
                      </a:r>
                      <a:r>
                        <a:rPr lang="en-US" sz="1600" dirty="0"/>
                        <a:t> (9%), </a:t>
                      </a:r>
                      <a:br>
                        <a:rPr lang="en-US" sz="1600" dirty="0"/>
                      </a:br>
                      <a:r>
                        <a:rPr lang="en-US" sz="1600" i="1" dirty="0"/>
                        <a:t>TP53</a:t>
                      </a:r>
                      <a:r>
                        <a:rPr lang="en-US" sz="1600" dirty="0"/>
                        <a:t> (5%), </a:t>
                      </a:r>
                      <a:r>
                        <a:rPr lang="en-US" sz="1600" i="1" dirty="0"/>
                        <a:t>NF1</a:t>
                      </a:r>
                      <a:r>
                        <a:rPr lang="en-US" sz="1600" dirty="0"/>
                        <a:t> (5%), </a:t>
                      </a:r>
                      <a:r>
                        <a:rPr lang="en-US" sz="1600" i="1" dirty="0"/>
                        <a:t>EZH2</a:t>
                      </a:r>
                      <a:r>
                        <a:rPr lang="en-US" sz="1600" dirty="0"/>
                        <a:t> (5%), </a:t>
                      </a:r>
                      <a:r>
                        <a:rPr lang="en-US" sz="1600" i="1" dirty="0"/>
                        <a:t>CBL</a:t>
                      </a:r>
                      <a:r>
                        <a:rPr lang="en-US" sz="1600" dirty="0"/>
                        <a:t> (4%), </a:t>
                      </a:r>
                      <a:r>
                        <a:rPr lang="en-US" sz="1600" i="1" dirty="0"/>
                        <a:t>NRAS</a:t>
                      </a:r>
                      <a:r>
                        <a:rPr lang="en-US" sz="1600" dirty="0"/>
                        <a:t> (3%)</a:t>
                      </a: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00732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939778"/>
            <a:ext cx="8432597" cy="3623072"/>
          </a:xfrm>
        </p:spPr>
        <p:txBody>
          <a:bodyPr/>
          <a:lstStyle/>
          <a:p>
            <a:pPr>
              <a:spcAft>
                <a:spcPts val="1200"/>
              </a:spcAft>
            </a:pPr>
            <a:r>
              <a:rPr lang="en-US" sz="2000" dirty="0"/>
              <a:t>Risk in MDS often refers to risk of mortality and AML transformation</a:t>
            </a:r>
          </a:p>
          <a:p>
            <a:pPr>
              <a:spcAft>
                <a:spcPts val="1200"/>
              </a:spcAft>
            </a:pPr>
            <a:r>
              <a:rPr lang="en-US" sz="2000" dirty="0"/>
              <a:t>Understanding risk provides prognostic information for the patients, caregivers, and treating physicians</a:t>
            </a:r>
          </a:p>
          <a:p>
            <a:r>
              <a:rPr lang="en-US" sz="2000" dirty="0"/>
              <a:t>Risk stratification serves as a decision tool to tailor therapy</a:t>
            </a:r>
          </a:p>
          <a:p>
            <a:pPr lvl="1"/>
            <a:r>
              <a:rPr lang="en-US" sz="2000" dirty="0"/>
              <a:t>Allogeneic stem cell transplantation</a:t>
            </a:r>
          </a:p>
          <a:p>
            <a:pPr lvl="1"/>
            <a:r>
              <a:rPr lang="en-US" sz="2000" dirty="0"/>
              <a:t>Disease-altering therapies: azanucleosides</a:t>
            </a:r>
          </a:p>
        </p:txBody>
      </p:sp>
      <p:sp>
        <p:nvSpPr>
          <p:cNvPr id="2" name="Title 1"/>
          <p:cNvSpPr>
            <a:spLocks noGrp="1"/>
          </p:cNvSpPr>
          <p:nvPr>
            <p:ph type="title"/>
          </p:nvPr>
        </p:nvSpPr>
        <p:spPr/>
        <p:txBody>
          <a:bodyPr/>
          <a:lstStyle/>
          <a:p>
            <a:r>
              <a:rPr lang="en-US" dirty="0"/>
              <a:t>Understanding Risk in MDS</a:t>
            </a:r>
          </a:p>
        </p:txBody>
      </p:sp>
      <p:sp>
        <p:nvSpPr>
          <p:cNvPr id="3" name="TextBox 2"/>
          <p:cNvSpPr txBox="1"/>
          <p:nvPr/>
        </p:nvSpPr>
        <p:spPr>
          <a:xfrm>
            <a:off x="910910" y="3685075"/>
            <a:ext cx="7322180" cy="783193"/>
          </a:xfrm>
          <a:prstGeom prst="roundRect">
            <a:avLst/>
          </a:prstGeom>
          <a:solidFill>
            <a:schemeClr val="accent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solidFill>
              </a:rPr>
              <a:t>Consider complete cytogenetics and NGS panel for all patients with MDS to understand the risk level </a:t>
            </a:r>
          </a:p>
        </p:txBody>
      </p:sp>
    </p:spTree>
    <p:extLst>
      <p:ext uri="{BB962C8B-B14F-4D97-AF65-F5344CB8AC3E}">
        <p14:creationId xmlns:p14="http://schemas.microsoft.com/office/powerpoint/2010/main" val="1210129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Revised International Prognostic Scoring System (IPSS-R)</a:t>
            </a:r>
            <a:r>
              <a:rPr lang="en-US" baseline="30000" dirty="0"/>
              <a:t>1</a:t>
            </a:r>
          </a:p>
        </p:txBody>
      </p:sp>
      <p:pic>
        <p:nvPicPr>
          <p:cNvPr id="6" name="Picture 5"/>
          <p:cNvPicPr/>
          <p:nvPr/>
        </p:nvPicPr>
        <p:blipFill rotWithShape="1">
          <a:blip r:embed="rId3"/>
          <a:srcRect l="1633" t="18200" r="3807" b="21466"/>
          <a:stretch/>
        </p:blipFill>
        <p:spPr>
          <a:xfrm>
            <a:off x="244441" y="896293"/>
            <a:ext cx="7867463" cy="2640991"/>
          </a:xfrm>
          <a:prstGeom prst="rect">
            <a:avLst/>
          </a:prstGeom>
        </p:spPr>
      </p:pic>
      <p:grpSp>
        <p:nvGrpSpPr>
          <p:cNvPr id="2" name="Group 1"/>
          <p:cNvGrpSpPr/>
          <p:nvPr/>
        </p:nvGrpSpPr>
        <p:grpSpPr>
          <a:xfrm>
            <a:off x="5699911" y="2417277"/>
            <a:ext cx="2776179" cy="2210382"/>
            <a:chOff x="5350598" y="2984651"/>
            <a:chExt cx="2542514" cy="1877841"/>
          </a:xfrm>
          <a:effectLst>
            <a:glow rad="228600">
              <a:schemeClr val="accent1">
                <a:satMod val="175000"/>
                <a:alpha val="40000"/>
              </a:schemeClr>
            </a:glow>
            <a:outerShdw blurRad="50800" dist="38100" dir="2700000" algn="tl" rotWithShape="0">
              <a:prstClr val="black">
                <a:alpha val="40000"/>
              </a:prstClr>
            </a:outerShdw>
          </a:effectLst>
        </p:grpSpPr>
        <p:pic>
          <p:nvPicPr>
            <p:cNvPr id="7" name="Picture 6"/>
            <p:cNvPicPr/>
            <p:nvPr/>
          </p:nvPicPr>
          <p:blipFill rotWithShape="1">
            <a:blip r:embed="rId4"/>
            <a:srcRect l="16704" t="22206" r="66591" b="18617"/>
            <a:stretch/>
          </p:blipFill>
          <p:spPr>
            <a:xfrm>
              <a:off x="5350598" y="2984651"/>
              <a:ext cx="1330859" cy="1877841"/>
            </a:xfrm>
            <a:prstGeom prst="rect">
              <a:avLst/>
            </a:prstGeom>
          </p:spPr>
        </p:pic>
        <p:pic>
          <p:nvPicPr>
            <p:cNvPr id="8" name="Picture 7"/>
            <p:cNvPicPr/>
            <p:nvPr/>
          </p:nvPicPr>
          <p:blipFill rotWithShape="1">
            <a:blip r:embed="rId4"/>
            <a:srcRect l="55586" t="22373" r="29205" b="18617"/>
            <a:stretch/>
          </p:blipFill>
          <p:spPr>
            <a:xfrm>
              <a:off x="6681457" y="2984651"/>
              <a:ext cx="1211655" cy="1877841"/>
            </a:xfrm>
            <a:prstGeom prst="rect">
              <a:avLst/>
            </a:prstGeom>
          </p:spPr>
        </p:pic>
      </p:grpSp>
      <p:sp>
        <p:nvSpPr>
          <p:cNvPr id="3" name="Footer Placeholder 2"/>
          <p:cNvSpPr>
            <a:spLocks noGrp="1"/>
          </p:cNvSpPr>
          <p:nvPr>
            <p:ph type="ftr" sz="quarter" idx="13"/>
          </p:nvPr>
        </p:nvSpPr>
        <p:spPr/>
        <p:txBody>
          <a:bodyPr/>
          <a:lstStyle/>
          <a:p>
            <a:r>
              <a:rPr lang="en-US" dirty="0">
                <a:solidFill>
                  <a:srgbClr val="000000"/>
                </a:solidFill>
              </a:rPr>
              <a:t>1. Greenberg PL et al. </a:t>
            </a:r>
            <a:r>
              <a:rPr lang="en-US" i="1" dirty="0">
                <a:solidFill>
                  <a:srgbClr val="000000"/>
                </a:solidFill>
              </a:rPr>
              <a:t>Blood</a:t>
            </a:r>
            <a:r>
              <a:rPr lang="en-US" dirty="0">
                <a:solidFill>
                  <a:srgbClr val="000000"/>
                </a:solidFill>
              </a:rPr>
              <a:t>. 2012;120:2454-2465.</a:t>
            </a:r>
          </a:p>
        </p:txBody>
      </p:sp>
    </p:spTree>
    <p:extLst>
      <p:ext uri="{BB962C8B-B14F-4D97-AF65-F5344CB8AC3E}">
        <p14:creationId xmlns:p14="http://schemas.microsoft.com/office/powerpoint/2010/main" val="2672761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 y="26840"/>
            <a:ext cx="9137620" cy="742950"/>
          </a:xfrm>
        </p:spPr>
        <p:txBody>
          <a:bodyPr/>
          <a:lstStyle/>
          <a:p>
            <a:r>
              <a:rPr lang="en-US" dirty="0"/>
              <a:t>IPSS-R Risk Groups: Overall Survival and </a:t>
            </a:r>
            <a:br>
              <a:rPr lang="en-US" dirty="0"/>
            </a:br>
            <a:r>
              <a:rPr lang="en-US" dirty="0"/>
              <a:t>Progression to AML</a:t>
            </a:r>
            <a:r>
              <a:rPr lang="en-US" baseline="30000" dirty="0"/>
              <a:t>1</a:t>
            </a:r>
            <a:endParaRPr lang="en-US" dirty="0"/>
          </a:p>
        </p:txBody>
      </p:sp>
      <p:sp>
        <p:nvSpPr>
          <p:cNvPr id="13" name="Footer Placeholder 2"/>
          <p:cNvSpPr>
            <a:spLocks noGrp="1"/>
          </p:cNvSpPr>
          <p:nvPr>
            <p:ph type="ftr" sz="quarter" idx="13"/>
          </p:nvPr>
        </p:nvSpPr>
        <p:spPr>
          <a:xfrm>
            <a:off x="94926" y="4814260"/>
            <a:ext cx="7699248" cy="273844"/>
          </a:xfrm>
        </p:spPr>
        <p:txBody>
          <a:bodyPr/>
          <a:lstStyle/>
          <a:p>
            <a:r>
              <a:rPr lang="en-US" dirty="0">
                <a:solidFill>
                  <a:srgbClr val="000000"/>
                </a:solidFill>
              </a:rPr>
              <a:t>1. Greenberg PL et al. </a:t>
            </a:r>
            <a:r>
              <a:rPr lang="en-US" i="1" dirty="0">
                <a:solidFill>
                  <a:srgbClr val="000000"/>
                </a:solidFill>
              </a:rPr>
              <a:t>Blood</a:t>
            </a:r>
            <a:r>
              <a:rPr lang="en-US" dirty="0">
                <a:solidFill>
                  <a:srgbClr val="000000"/>
                </a:solidFill>
              </a:rPr>
              <a:t>. 2012;120:2454-2465.</a:t>
            </a:r>
          </a:p>
        </p:txBody>
      </p:sp>
      <p:sp>
        <p:nvSpPr>
          <p:cNvPr id="15" name="Left Brace 14">
            <a:extLst>
              <a:ext uri="{FF2B5EF4-FFF2-40B4-BE49-F238E27FC236}">
                <a16:creationId xmlns="" xmlns:a16="http://schemas.microsoft.com/office/drawing/2014/main" id="{0AEB0FED-4277-D043-83AC-351CCECEABBD}"/>
              </a:ext>
            </a:extLst>
          </p:cNvPr>
          <p:cNvSpPr/>
          <p:nvPr/>
        </p:nvSpPr>
        <p:spPr>
          <a:xfrm>
            <a:off x="1244949" y="1370021"/>
            <a:ext cx="244894" cy="689467"/>
          </a:xfrm>
          <a:prstGeom prst="leftBrace">
            <a:avLst/>
          </a:prstGeom>
          <a:solidFill>
            <a:srgbClr val="339933"/>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e 15">
            <a:extLst>
              <a:ext uri="{FF2B5EF4-FFF2-40B4-BE49-F238E27FC236}">
                <a16:creationId xmlns="" xmlns:a16="http://schemas.microsoft.com/office/drawing/2014/main" id="{586A243A-ED2B-9E43-B104-D48BC2299EAC}"/>
              </a:ext>
            </a:extLst>
          </p:cNvPr>
          <p:cNvSpPr/>
          <p:nvPr/>
        </p:nvSpPr>
        <p:spPr>
          <a:xfrm>
            <a:off x="1244948" y="2063001"/>
            <a:ext cx="244894" cy="689467"/>
          </a:xfrm>
          <a:prstGeom prst="leftBrace">
            <a:avLst>
              <a:gd name="adj1" fmla="val 8333"/>
              <a:gd name="adj2" fmla="val 50000"/>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 xmlns:a16="http://schemas.microsoft.com/office/drawing/2014/main" id="{C4C52B93-6F12-4E42-A4EF-3F024E0DCB31}"/>
              </a:ext>
            </a:extLst>
          </p:cNvPr>
          <p:cNvSpPr txBox="1"/>
          <p:nvPr/>
        </p:nvSpPr>
        <p:spPr>
          <a:xfrm>
            <a:off x="412028" y="1547843"/>
            <a:ext cx="925491" cy="523220"/>
          </a:xfrm>
          <a:prstGeom prst="rect">
            <a:avLst/>
          </a:prstGeom>
          <a:noFill/>
        </p:spPr>
        <p:txBody>
          <a:bodyPr wrap="square" rtlCol="0">
            <a:spAutoFit/>
          </a:bodyPr>
          <a:lstStyle/>
          <a:p>
            <a:pPr algn="r"/>
            <a:r>
              <a:rPr lang="en-US" sz="1400" dirty="0">
                <a:solidFill>
                  <a:srgbClr val="00B050"/>
                </a:solidFill>
              </a:rPr>
              <a:t>Lower Risk</a:t>
            </a:r>
          </a:p>
        </p:txBody>
      </p:sp>
      <p:sp>
        <p:nvSpPr>
          <p:cNvPr id="18" name="TextBox 17">
            <a:extLst>
              <a:ext uri="{FF2B5EF4-FFF2-40B4-BE49-F238E27FC236}">
                <a16:creationId xmlns="" xmlns:a16="http://schemas.microsoft.com/office/drawing/2014/main" id="{F09E414E-071D-D242-9C30-B04E42583862}"/>
              </a:ext>
            </a:extLst>
          </p:cNvPr>
          <p:cNvSpPr txBox="1"/>
          <p:nvPr/>
        </p:nvSpPr>
        <p:spPr>
          <a:xfrm>
            <a:off x="412027" y="2196054"/>
            <a:ext cx="925491" cy="523220"/>
          </a:xfrm>
          <a:prstGeom prst="rect">
            <a:avLst/>
          </a:prstGeom>
          <a:noFill/>
        </p:spPr>
        <p:txBody>
          <a:bodyPr wrap="square" rtlCol="0">
            <a:spAutoFit/>
          </a:bodyPr>
          <a:lstStyle/>
          <a:p>
            <a:pPr algn="r"/>
            <a:r>
              <a:rPr lang="en-US" sz="1400" dirty="0">
                <a:solidFill>
                  <a:srgbClr val="FF0000"/>
                </a:solidFill>
              </a:rPr>
              <a:t>Higher Risk</a:t>
            </a:r>
          </a:p>
        </p:txBody>
      </p:sp>
      <p:graphicFrame>
        <p:nvGraphicFramePr>
          <p:cNvPr id="24" name="Table 23"/>
          <p:cNvGraphicFramePr>
            <a:graphicFrameLocks noGrp="1"/>
          </p:cNvGraphicFramePr>
          <p:nvPr>
            <p:extLst>
              <p:ext uri="{D42A27DB-BD31-4B8C-83A1-F6EECF244321}">
                <p14:modId xmlns:p14="http://schemas.microsoft.com/office/powerpoint/2010/main" val="706709008"/>
              </p:ext>
            </p:extLst>
          </p:nvPr>
        </p:nvGraphicFramePr>
        <p:xfrm>
          <a:off x="1497570" y="1097264"/>
          <a:ext cx="6620702" cy="1645920"/>
        </p:xfrm>
        <a:graphic>
          <a:graphicData uri="http://schemas.openxmlformats.org/drawingml/2006/table">
            <a:tbl>
              <a:tblPr firstRow="1" bandRow="1">
                <a:tableStyleId>{6E25E649-3F16-4E02-A733-19D2CDBF48F0}</a:tableStyleId>
              </a:tblPr>
              <a:tblGrid>
                <a:gridCol w="1070293">
                  <a:extLst>
                    <a:ext uri="{9D8B030D-6E8A-4147-A177-3AD203B41FA5}">
                      <a16:colId xmlns="" xmlns:a16="http://schemas.microsoft.com/office/drawing/2014/main" val="20000"/>
                    </a:ext>
                  </a:extLst>
                </a:gridCol>
                <a:gridCol w="692468">
                  <a:extLst>
                    <a:ext uri="{9D8B030D-6E8A-4147-A177-3AD203B41FA5}">
                      <a16:colId xmlns="" xmlns:a16="http://schemas.microsoft.com/office/drawing/2014/main" val="20001"/>
                    </a:ext>
                  </a:extLst>
                </a:gridCol>
                <a:gridCol w="1556068">
                  <a:extLst>
                    <a:ext uri="{9D8B030D-6E8A-4147-A177-3AD203B41FA5}">
                      <a16:colId xmlns="" xmlns:a16="http://schemas.microsoft.com/office/drawing/2014/main" val="20002"/>
                    </a:ext>
                  </a:extLst>
                </a:gridCol>
                <a:gridCol w="3301873">
                  <a:extLst>
                    <a:ext uri="{9D8B030D-6E8A-4147-A177-3AD203B41FA5}">
                      <a16:colId xmlns="" xmlns:a16="http://schemas.microsoft.com/office/drawing/2014/main" val="20003"/>
                    </a:ext>
                  </a:extLst>
                </a:gridCol>
              </a:tblGrid>
              <a:tr h="259080">
                <a:tc>
                  <a:txBody>
                    <a:bodyPr/>
                    <a:lstStyle/>
                    <a:p>
                      <a:r>
                        <a:rPr lang="en-US" sz="1200" dirty="0"/>
                        <a:t>Risk Group</a:t>
                      </a:r>
                    </a:p>
                  </a:txBody>
                  <a:tcPr anchor="ctr"/>
                </a:tc>
                <a:tc>
                  <a:txBody>
                    <a:bodyPr/>
                    <a:lstStyle/>
                    <a:p>
                      <a:pPr algn="ctr"/>
                      <a:r>
                        <a:rPr lang="en-US" sz="1200" dirty="0"/>
                        <a:t>Points</a:t>
                      </a:r>
                    </a:p>
                  </a:txBody>
                  <a:tcPr anchor="ctr"/>
                </a:tc>
                <a:tc>
                  <a:txBody>
                    <a:bodyPr/>
                    <a:lstStyle/>
                    <a:p>
                      <a:pPr algn="ctr"/>
                      <a:r>
                        <a:rPr lang="en-US" sz="1200" dirty="0"/>
                        <a:t>Median Survival, y</a:t>
                      </a:r>
                    </a:p>
                  </a:txBody>
                  <a:tcPr anchor="ctr"/>
                </a:tc>
                <a:tc>
                  <a:txBody>
                    <a:bodyPr/>
                    <a:lstStyle/>
                    <a:p>
                      <a:pPr algn="ctr"/>
                      <a:r>
                        <a:rPr lang="en-US" sz="1200" dirty="0"/>
                        <a:t>Time Until 25% of Patients Develop AML, y</a:t>
                      </a:r>
                    </a:p>
                  </a:txBody>
                  <a:tcPr anchor="ctr"/>
                </a:tc>
                <a:extLst>
                  <a:ext uri="{0D108BD9-81ED-4DB2-BD59-A6C34878D82A}">
                    <a16:rowId xmlns="" xmlns:a16="http://schemas.microsoft.com/office/drawing/2014/main" val="10000"/>
                  </a:ext>
                </a:extLst>
              </a:tr>
              <a:tr h="259080">
                <a:tc>
                  <a:txBody>
                    <a:bodyPr/>
                    <a:lstStyle/>
                    <a:p>
                      <a:r>
                        <a:rPr lang="en-US" sz="1200" dirty="0"/>
                        <a:t>Very low</a:t>
                      </a:r>
                    </a:p>
                  </a:txBody>
                  <a:tcPr anchor="ctr"/>
                </a:tc>
                <a:tc>
                  <a:txBody>
                    <a:bodyPr/>
                    <a:lstStyle/>
                    <a:p>
                      <a:pPr algn="ctr"/>
                      <a:r>
                        <a:rPr lang="en-US" sz="1200" dirty="0"/>
                        <a:t>≤1.5</a:t>
                      </a:r>
                    </a:p>
                  </a:txBody>
                  <a:tcPr anchor="ctr"/>
                </a:tc>
                <a:tc>
                  <a:txBody>
                    <a:bodyPr/>
                    <a:lstStyle/>
                    <a:p>
                      <a:pPr algn="ctr"/>
                      <a:r>
                        <a:rPr lang="en-US" sz="1200" dirty="0"/>
                        <a:t>8.8</a:t>
                      </a:r>
                    </a:p>
                  </a:txBody>
                  <a:tcPr anchor="ctr"/>
                </a:tc>
                <a:tc>
                  <a:txBody>
                    <a:bodyPr/>
                    <a:lstStyle/>
                    <a:p>
                      <a:pPr algn="ctr"/>
                      <a:r>
                        <a:rPr lang="en-US" sz="1200" dirty="0"/>
                        <a:t>NR</a:t>
                      </a:r>
                    </a:p>
                  </a:txBody>
                  <a:tcPr anchor="ctr"/>
                </a:tc>
                <a:extLst>
                  <a:ext uri="{0D108BD9-81ED-4DB2-BD59-A6C34878D82A}">
                    <a16:rowId xmlns="" xmlns:a16="http://schemas.microsoft.com/office/drawing/2014/main" val="10001"/>
                  </a:ext>
                </a:extLst>
              </a:tr>
              <a:tr h="259080">
                <a:tc>
                  <a:txBody>
                    <a:bodyPr/>
                    <a:lstStyle/>
                    <a:p>
                      <a:r>
                        <a:rPr lang="en-US" sz="1200" dirty="0"/>
                        <a:t>Low</a:t>
                      </a:r>
                    </a:p>
                  </a:txBody>
                  <a:tcPr anchor="ctr"/>
                </a:tc>
                <a:tc>
                  <a:txBody>
                    <a:bodyPr/>
                    <a:lstStyle/>
                    <a:p>
                      <a:pPr algn="ctr"/>
                      <a:r>
                        <a:rPr lang="en-US" sz="1200" dirty="0"/>
                        <a:t>&gt;1.5-3</a:t>
                      </a:r>
                    </a:p>
                  </a:txBody>
                  <a:tcPr anchor="ctr"/>
                </a:tc>
                <a:tc>
                  <a:txBody>
                    <a:bodyPr/>
                    <a:lstStyle/>
                    <a:p>
                      <a:pPr algn="ctr"/>
                      <a:r>
                        <a:rPr lang="en-US" sz="1200" dirty="0"/>
                        <a:t>5.3</a:t>
                      </a:r>
                    </a:p>
                  </a:txBody>
                  <a:tcPr anchor="ctr"/>
                </a:tc>
                <a:tc>
                  <a:txBody>
                    <a:bodyPr/>
                    <a:lstStyle/>
                    <a:p>
                      <a:pPr algn="ctr"/>
                      <a:r>
                        <a:rPr lang="en-US" sz="1200" dirty="0"/>
                        <a:t>10.8</a:t>
                      </a:r>
                    </a:p>
                  </a:txBody>
                  <a:tcPr anchor="ctr"/>
                </a:tc>
                <a:extLst>
                  <a:ext uri="{0D108BD9-81ED-4DB2-BD59-A6C34878D82A}">
                    <a16:rowId xmlns="" xmlns:a16="http://schemas.microsoft.com/office/drawing/2014/main" val="10002"/>
                  </a:ext>
                </a:extLst>
              </a:tr>
              <a:tr h="259080">
                <a:tc>
                  <a:txBody>
                    <a:bodyPr/>
                    <a:lstStyle/>
                    <a:p>
                      <a:r>
                        <a:rPr lang="en-US" sz="1200" dirty="0"/>
                        <a:t>Intermediate</a:t>
                      </a:r>
                    </a:p>
                  </a:txBody>
                  <a:tcPr anchor="ctr"/>
                </a:tc>
                <a:tc>
                  <a:txBody>
                    <a:bodyPr/>
                    <a:lstStyle/>
                    <a:p>
                      <a:pPr algn="ctr"/>
                      <a:r>
                        <a:rPr lang="en-US" sz="1200" dirty="0"/>
                        <a:t>&gt;3-4.5</a:t>
                      </a:r>
                    </a:p>
                  </a:txBody>
                  <a:tcPr anchor="ctr"/>
                </a:tc>
                <a:tc>
                  <a:txBody>
                    <a:bodyPr/>
                    <a:lstStyle/>
                    <a:p>
                      <a:pPr algn="ctr"/>
                      <a:r>
                        <a:rPr lang="en-US" sz="1200" dirty="0"/>
                        <a:t>3.0</a:t>
                      </a:r>
                    </a:p>
                  </a:txBody>
                  <a:tcPr anchor="ctr"/>
                </a:tc>
                <a:tc>
                  <a:txBody>
                    <a:bodyPr/>
                    <a:lstStyle/>
                    <a:p>
                      <a:pPr algn="ctr"/>
                      <a:r>
                        <a:rPr lang="en-US" sz="1200" dirty="0"/>
                        <a:t>3.2</a:t>
                      </a:r>
                    </a:p>
                  </a:txBody>
                  <a:tcPr anchor="ctr"/>
                </a:tc>
                <a:extLst>
                  <a:ext uri="{0D108BD9-81ED-4DB2-BD59-A6C34878D82A}">
                    <a16:rowId xmlns="" xmlns:a16="http://schemas.microsoft.com/office/drawing/2014/main" val="10003"/>
                  </a:ext>
                </a:extLst>
              </a:tr>
              <a:tr h="259080">
                <a:tc>
                  <a:txBody>
                    <a:bodyPr/>
                    <a:lstStyle/>
                    <a:p>
                      <a:r>
                        <a:rPr lang="en-US" sz="1200" dirty="0"/>
                        <a:t>High </a:t>
                      </a:r>
                    </a:p>
                  </a:txBody>
                  <a:tcPr anchor="ctr"/>
                </a:tc>
                <a:tc>
                  <a:txBody>
                    <a:bodyPr/>
                    <a:lstStyle/>
                    <a:p>
                      <a:pPr algn="ctr"/>
                      <a:r>
                        <a:rPr lang="en-US" sz="1200" dirty="0"/>
                        <a:t>&gt;4.5-6</a:t>
                      </a:r>
                    </a:p>
                  </a:txBody>
                  <a:tcPr anchor="ctr"/>
                </a:tc>
                <a:tc>
                  <a:txBody>
                    <a:bodyPr/>
                    <a:lstStyle/>
                    <a:p>
                      <a:pPr algn="ctr"/>
                      <a:r>
                        <a:rPr lang="en-US" sz="1200" dirty="0"/>
                        <a:t>1.6</a:t>
                      </a:r>
                    </a:p>
                  </a:txBody>
                  <a:tcPr anchor="ctr"/>
                </a:tc>
                <a:tc>
                  <a:txBody>
                    <a:bodyPr/>
                    <a:lstStyle/>
                    <a:p>
                      <a:pPr algn="ctr"/>
                      <a:r>
                        <a:rPr lang="en-US" sz="1200" dirty="0"/>
                        <a:t>1.4</a:t>
                      </a:r>
                    </a:p>
                  </a:txBody>
                  <a:tcPr anchor="ctr"/>
                </a:tc>
                <a:extLst>
                  <a:ext uri="{0D108BD9-81ED-4DB2-BD59-A6C34878D82A}">
                    <a16:rowId xmlns="" xmlns:a16="http://schemas.microsoft.com/office/drawing/2014/main" val="10004"/>
                  </a:ext>
                </a:extLst>
              </a:tr>
              <a:tr h="259080">
                <a:tc>
                  <a:txBody>
                    <a:bodyPr/>
                    <a:lstStyle/>
                    <a:p>
                      <a:r>
                        <a:rPr lang="en-US" sz="1200" dirty="0"/>
                        <a:t>Very high</a:t>
                      </a:r>
                    </a:p>
                  </a:txBody>
                  <a:tcPr anchor="ctr"/>
                </a:tc>
                <a:tc>
                  <a:txBody>
                    <a:bodyPr/>
                    <a:lstStyle/>
                    <a:p>
                      <a:pPr algn="ctr"/>
                      <a:r>
                        <a:rPr lang="en-US" sz="1200" dirty="0"/>
                        <a:t>&gt;6</a:t>
                      </a:r>
                    </a:p>
                  </a:txBody>
                  <a:tcPr anchor="ctr"/>
                </a:tc>
                <a:tc>
                  <a:txBody>
                    <a:bodyPr/>
                    <a:lstStyle/>
                    <a:p>
                      <a:pPr algn="ctr"/>
                      <a:r>
                        <a:rPr lang="en-US" sz="1200" dirty="0"/>
                        <a:t>0.8</a:t>
                      </a:r>
                    </a:p>
                  </a:txBody>
                  <a:tcPr anchor="ctr"/>
                </a:tc>
                <a:tc>
                  <a:txBody>
                    <a:bodyPr/>
                    <a:lstStyle/>
                    <a:p>
                      <a:pPr algn="ctr"/>
                      <a:r>
                        <a:rPr lang="en-US" sz="1200" dirty="0"/>
                        <a:t>0.73</a:t>
                      </a:r>
                    </a:p>
                  </a:txBody>
                  <a:tcPr anchor="ctr"/>
                </a:tc>
                <a:extLst>
                  <a:ext uri="{0D108BD9-81ED-4DB2-BD59-A6C34878D82A}">
                    <a16:rowId xmlns="" xmlns:a16="http://schemas.microsoft.com/office/drawing/2014/main" val="10005"/>
                  </a:ext>
                </a:extLst>
              </a:tr>
            </a:tbl>
          </a:graphicData>
        </a:graphic>
      </p:graphicFrame>
      <p:grpSp>
        <p:nvGrpSpPr>
          <p:cNvPr id="61" name="Group 60"/>
          <p:cNvGrpSpPr/>
          <p:nvPr/>
        </p:nvGrpSpPr>
        <p:grpSpPr>
          <a:xfrm>
            <a:off x="4713615" y="3139068"/>
            <a:ext cx="2126564" cy="1646702"/>
            <a:chOff x="4713615" y="3139068"/>
            <a:chExt cx="2126564" cy="1646702"/>
          </a:xfrm>
        </p:grpSpPr>
        <p:grpSp>
          <p:nvGrpSpPr>
            <p:cNvPr id="62" name="Group 61"/>
            <p:cNvGrpSpPr/>
            <p:nvPr/>
          </p:nvGrpSpPr>
          <p:grpSpPr>
            <a:xfrm>
              <a:off x="4713615" y="3139068"/>
              <a:ext cx="2126564" cy="1646702"/>
              <a:chOff x="4713615" y="3139068"/>
              <a:chExt cx="2126564" cy="1646702"/>
            </a:xfrm>
          </p:grpSpPr>
          <p:sp>
            <p:nvSpPr>
              <p:cNvPr id="71" name="TextBox 70"/>
              <p:cNvSpPr txBox="1"/>
              <p:nvPr/>
            </p:nvSpPr>
            <p:spPr>
              <a:xfrm>
                <a:off x="5108214" y="4631882"/>
                <a:ext cx="1585181" cy="153888"/>
              </a:xfrm>
              <a:prstGeom prst="rect">
                <a:avLst/>
              </a:prstGeom>
              <a:solidFill>
                <a:schemeClr val="bg1"/>
              </a:solidFill>
            </p:spPr>
            <p:txBody>
              <a:bodyPr wrap="square" lIns="0" tIns="0" rIns="0" bIns="0" rtlCol="0">
                <a:spAutoFit/>
              </a:bodyPr>
              <a:lstStyle/>
              <a:p>
                <a:pPr algn="ctr"/>
                <a:r>
                  <a:rPr lang="en-US" sz="1000" b="1" dirty="0"/>
                  <a:t>Time to AML Evolution, y</a:t>
                </a:r>
              </a:p>
            </p:txBody>
          </p:sp>
          <p:sp>
            <p:nvSpPr>
              <p:cNvPr id="72" name="TextBox 71"/>
              <p:cNvSpPr txBox="1"/>
              <p:nvPr/>
            </p:nvSpPr>
            <p:spPr>
              <a:xfrm>
                <a:off x="4713615" y="3335719"/>
                <a:ext cx="153888" cy="1005840"/>
              </a:xfrm>
              <a:prstGeom prst="rect">
                <a:avLst/>
              </a:prstGeom>
              <a:solidFill>
                <a:schemeClr val="bg1"/>
              </a:solidFill>
            </p:spPr>
            <p:txBody>
              <a:bodyPr vert="vert270" wrap="square" lIns="0" tIns="0" rIns="0" bIns="0" rtlCol="0">
                <a:spAutoFit/>
              </a:bodyPr>
              <a:lstStyle/>
              <a:p>
                <a:pPr algn="ctr"/>
                <a:r>
                  <a:rPr lang="en-US" sz="1000" b="1" dirty="0"/>
                  <a:t>Patients, %</a:t>
                </a:r>
              </a:p>
            </p:txBody>
          </p:sp>
          <p:graphicFrame>
            <p:nvGraphicFramePr>
              <p:cNvPr id="73" name="Chart 72"/>
              <p:cNvGraphicFramePr/>
              <p:nvPr>
                <p:extLst>
                  <p:ext uri="{D42A27DB-BD31-4B8C-83A1-F6EECF244321}">
                    <p14:modId xmlns:p14="http://schemas.microsoft.com/office/powerpoint/2010/main" val="218120287"/>
                  </p:ext>
                </p:extLst>
              </p:nvPr>
            </p:nvGraphicFramePr>
            <p:xfrm>
              <a:off x="4824219" y="3139068"/>
              <a:ext cx="2015960" cy="1536304"/>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63" name="Group 62"/>
            <p:cNvGrpSpPr/>
            <p:nvPr/>
          </p:nvGrpSpPr>
          <p:grpSpPr>
            <a:xfrm>
              <a:off x="5124226" y="3226904"/>
              <a:ext cx="1587712" cy="822902"/>
              <a:chOff x="5124226" y="3226904"/>
              <a:chExt cx="1587712" cy="822902"/>
            </a:xfrm>
          </p:grpSpPr>
          <p:sp>
            <p:nvSpPr>
              <p:cNvPr id="64" name="Freeform 63"/>
              <p:cNvSpPr/>
              <p:nvPr/>
            </p:nvSpPr>
            <p:spPr>
              <a:xfrm>
                <a:off x="5140187" y="3226904"/>
                <a:ext cx="1567070" cy="685800"/>
              </a:xfrm>
              <a:custGeom>
                <a:avLst/>
                <a:gdLst>
                  <a:gd name="connsiteX0" fmla="*/ 1567070 w 1567070"/>
                  <a:gd name="connsiteY0" fmla="*/ 685800 h 685800"/>
                  <a:gd name="connsiteX1" fmla="*/ 824948 w 1567070"/>
                  <a:gd name="connsiteY1" fmla="*/ 685800 h 685800"/>
                  <a:gd name="connsiteX2" fmla="*/ 824948 w 1567070"/>
                  <a:gd name="connsiteY2" fmla="*/ 675861 h 685800"/>
                  <a:gd name="connsiteX3" fmla="*/ 707335 w 1567070"/>
                  <a:gd name="connsiteY3" fmla="*/ 675861 h 685800"/>
                  <a:gd name="connsiteX4" fmla="*/ 707335 w 1567070"/>
                  <a:gd name="connsiteY4" fmla="*/ 647700 h 685800"/>
                  <a:gd name="connsiteX5" fmla="*/ 684143 w 1567070"/>
                  <a:gd name="connsiteY5" fmla="*/ 647700 h 685800"/>
                  <a:gd name="connsiteX6" fmla="*/ 684143 w 1567070"/>
                  <a:gd name="connsiteY6" fmla="*/ 639418 h 685800"/>
                  <a:gd name="connsiteX7" fmla="*/ 616226 w 1567070"/>
                  <a:gd name="connsiteY7" fmla="*/ 639418 h 685800"/>
                  <a:gd name="connsiteX8" fmla="*/ 609600 w 1567070"/>
                  <a:gd name="connsiteY8" fmla="*/ 632792 h 685800"/>
                  <a:gd name="connsiteX9" fmla="*/ 601317 w 1567070"/>
                  <a:gd name="connsiteY9" fmla="*/ 632792 h 685800"/>
                  <a:gd name="connsiteX10" fmla="*/ 589722 w 1567070"/>
                  <a:gd name="connsiteY10" fmla="*/ 611257 h 685800"/>
                  <a:gd name="connsiteX11" fmla="*/ 521804 w 1567070"/>
                  <a:gd name="connsiteY11" fmla="*/ 611257 h 685800"/>
                  <a:gd name="connsiteX12" fmla="*/ 508552 w 1567070"/>
                  <a:gd name="connsiteY12" fmla="*/ 602974 h 685800"/>
                  <a:gd name="connsiteX13" fmla="*/ 493643 w 1567070"/>
                  <a:gd name="connsiteY13" fmla="*/ 602974 h 685800"/>
                  <a:gd name="connsiteX14" fmla="*/ 478735 w 1567070"/>
                  <a:gd name="connsiteY14" fmla="*/ 601318 h 685800"/>
                  <a:gd name="connsiteX15" fmla="*/ 477078 w 1567070"/>
                  <a:gd name="connsiteY15" fmla="*/ 598005 h 685800"/>
                  <a:gd name="connsiteX16" fmla="*/ 468796 w 1567070"/>
                  <a:gd name="connsiteY16" fmla="*/ 593035 h 685800"/>
                  <a:gd name="connsiteX17" fmla="*/ 458856 w 1567070"/>
                  <a:gd name="connsiteY17" fmla="*/ 591379 h 685800"/>
                  <a:gd name="connsiteX18" fmla="*/ 443948 w 1567070"/>
                  <a:gd name="connsiteY18" fmla="*/ 588066 h 685800"/>
                  <a:gd name="connsiteX19" fmla="*/ 435665 w 1567070"/>
                  <a:gd name="connsiteY19" fmla="*/ 578126 h 685800"/>
                  <a:gd name="connsiteX20" fmla="*/ 432352 w 1567070"/>
                  <a:gd name="connsiteY20" fmla="*/ 569844 h 685800"/>
                  <a:gd name="connsiteX21" fmla="*/ 427383 w 1567070"/>
                  <a:gd name="connsiteY21" fmla="*/ 553279 h 685800"/>
                  <a:gd name="connsiteX22" fmla="*/ 420756 w 1567070"/>
                  <a:gd name="connsiteY22" fmla="*/ 548309 h 685800"/>
                  <a:gd name="connsiteX23" fmla="*/ 387626 w 1567070"/>
                  <a:gd name="connsiteY23" fmla="*/ 548309 h 685800"/>
                  <a:gd name="connsiteX24" fmla="*/ 377687 w 1567070"/>
                  <a:gd name="connsiteY24" fmla="*/ 543339 h 685800"/>
                  <a:gd name="connsiteX25" fmla="*/ 377687 w 1567070"/>
                  <a:gd name="connsiteY25" fmla="*/ 533400 h 685800"/>
                  <a:gd name="connsiteX26" fmla="*/ 372717 w 1567070"/>
                  <a:gd name="connsiteY26" fmla="*/ 526774 h 685800"/>
                  <a:gd name="connsiteX27" fmla="*/ 367748 w 1567070"/>
                  <a:gd name="connsiteY27" fmla="*/ 521805 h 685800"/>
                  <a:gd name="connsiteX28" fmla="*/ 354496 w 1567070"/>
                  <a:gd name="connsiteY28" fmla="*/ 520148 h 685800"/>
                  <a:gd name="connsiteX29" fmla="*/ 346213 w 1567070"/>
                  <a:gd name="connsiteY29" fmla="*/ 515179 h 685800"/>
                  <a:gd name="connsiteX30" fmla="*/ 344556 w 1567070"/>
                  <a:gd name="connsiteY30" fmla="*/ 510209 h 685800"/>
                  <a:gd name="connsiteX31" fmla="*/ 339587 w 1567070"/>
                  <a:gd name="connsiteY31" fmla="*/ 503583 h 685800"/>
                  <a:gd name="connsiteX32" fmla="*/ 334617 w 1567070"/>
                  <a:gd name="connsiteY32" fmla="*/ 496957 h 685800"/>
                  <a:gd name="connsiteX33" fmla="*/ 319709 w 1567070"/>
                  <a:gd name="connsiteY33" fmla="*/ 496957 h 685800"/>
                  <a:gd name="connsiteX34" fmla="*/ 316396 w 1567070"/>
                  <a:gd name="connsiteY34" fmla="*/ 475422 h 685800"/>
                  <a:gd name="connsiteX35" fmla="*/ 299830 w 1567070"/>
                  <a:gd name="connsiteY35" fmla="*/ 467139 h 685800"/>
                  <a:gd name="connsiteX36" fmla="*/ 293204 w 1567070"/>
                  <a:gd name="connsiteY36" fmla="*/ 463826 h 685800"/>
                  <a:gd name="connsiteX37" fmla="*/ 296517 w 1567070"/>
                  <a:gd name="connsiteY37" fmla="*/ 453887 h 685800"/>
                  <a:gd name="connsiteX38" fmla="*/ 281609 w 1567070"/>
                  <a:gd name="connsiteY38" fmla="*/ 445605 h 685800"/>
                  <a:gd name="connsiteX39" fmla="*/ 278296 w 1567070"/>
                  <a:gd name="connsiteY39" fmla="*/ 442292 h 685800"/>
                  <a:gd name="connsiteX40" fmla="*/ 276639 w 1567070"/>
                  <a:gd name="connsiteY40" fmla="*/ 438979 h 685800"/>
                  <a:gd name="connsiteX41" fmla="*/ 276639 w 1567070"/>
                  <a:gd name="connsiteY41" fmla="*/ 435666 h 685800"/>
                  <a:gd name="connsiteX42" fmla="*/ 271670 w 1567070"/>
                  <a:gd name="connsiteY42" fmla="*/ 425726 h 685800"/>
                  <a:gd name="connsiteX43" fmla="*/ 260074 w 1567070"/>
                  <a:gd name="connsiteY43" fmla="*/ 420757 h 685800"/>
                  <a:gd name="connsiteX44" fmla="*/ 253448 w 1567070"/>
                  <a:gd name="connsiteY44" fmla="*/ 412474 h 685800"/>
                  <a:gd name="connsiteX45" fmla="*/ 245165 w 1567070"/>
                  <a:gd name="connsiteY45" fmla="*/ 407505 h 685800"/>
                  <a:gd name="connsiteX46" fmla="*/ 235226 w 1567070"/>
                  <a:gd name="connsiteY46" fmla="*/ 402535 h 685800"/>
                  <a:gd name="connsiteX47" fmla="*/ 231913 w 1567070"/>
                  <a:gd name="connsiteY47" fmla="*/ 395909 h 685800"/>
                  <a:gd name="connsiteX48" fmla="*/ 225287 w 1567070"/>
                  <a:gd name="connsiteY48" fmla="*/ 387626 h 685800"/>
                  <a:gd name="connsiteX49" fmla="*/ 217004 w 1567070"/>
                  <a:gd name="connsiteY49" fmla="*/ 377687 h 685800"/>
                  <a:gd name="connsiteX50" fmla="*/ 213691 w 1567070"/>
                  <a:gd name="connsiteY50" fmla="*/ 364435 h 685800"/>
                  <a:gd name="connsiteX51" fmla="*/ 205409 w 1567070"/>
                  <a:gd name="connsiteY51" fmla="*/ 359466 h 685800"/>
                  <a:gd name="connsiteX52" fmla="*/ 202096 w 1567070"/>
                  <a:gd name="connsiteY52" fmla="*/ 349526 h 685800"/>
                  <a:gd name="connsiteX53" fmla="*/ 197126 w 1567070"/>
                  <a:gd name="connsiteY53" fmla="*/ 341244 h 685800"/>
                  <a:gd name="connsiteX54" fmla="*/ 188843 w 1567070"/>
                  <a:gd name="connsiteY54" fmla="*/ 337931 h 685800"/>
                  <a:gd name="connsiteX55" fmla="*/ 177248 w 1567070"/>
                  <a:gd name="connsiteY55" fmla="*/ 327992 h 685800"/>
                  <a:gd name="connsiteX56" fmla="*/ 175591 w 1567070"/>
                  <a:gd name="connsiteY56" fmla="*/ 323022 h 685800"/>
                  <a:gd name="connsiteX57" fmla="*/ 175591 w 1567070"/>
                  <a:gd name="connsiteY57" fmla="*/ 316396 h 685800"/>
                  <a:gd name="connsiteX58" fmla="*/ 163996 w 1567070"/>
                  <a:gd name="connsiteY58" fmla="*/ 314739 h 685800"/>
                  <a:gd name="connsiteX59" fmla="*/ 159026 w 1567070"/>
                  <a:gd name="connsiteY59" fmla="*/ 306457 h 685800"/>
                  <a:gd name="connsiteX60" fmla="*/ 150743 w 1567070"/>
                  <a:gd name="connsiteY60" fmla="*/ 303144 h 685800"/>
                  <a:gd name="connsiteX61" fmla="*/ 147430 w 1567070"/>
                  <a:gd name="connsiteY61" fmla="*/ 296518 h 685800"/>
                  <a:gd name="connsiteX62" fmla="*/ 135835 w 1567070"/>
                  <a:gd name="connsiteY62" fmla="*/ 291548 h 685800"/>
                  <a:gd name="connsiteX63" fmla="*/ 125896 w 1567070"/>
                  <a:gd name="connsiteY63" fmla="*/ 286579 h 685800"/>
                  <a:gd name="connsiteX64" fmla="*/ 124239 w 1567070"/>
                  <a:gd name="connsiteY64" fmla="*/ 279953 h 685800"/>
                  <a:gd name="connsiteX65" fmla="*/ 122583 w 1567070"/>
                  <a:gd name="connsiteY65" fmla="*/ 276639 h 685800"/>
                  <a:gd name="connsiteX66" fmla="*/ 120926 w 1567070"/>
                  <a:gd name="connsiteY66" fmla="*/ 268357 h 685800"/>
                  <a:gd name="connsiteX67" fmla="*/ 114300 w 1567070"/>
                  <a:gd name="connsiteY67" fmla="*/ 263387 h 685800"/>
                  <a:gd name="connsiteX68" fmla="*/ 110987 w 1567070"/>
                  <a:gd name="connsiteY68" fmla="*/ 251792 h 685800"/>
                  <a:gd name="connsiteX69" fmla="*/ 109330 w 1567070"/>
                  <a:gd name="connsiteY69" fmla="*/ 245166 h 685800"/>
                  <a:gd name="connsiteX70" fmla="*/ 106017 w 1567070"/>
                  <a:gd name="connsiteY70" fmla="*/ 238539 h 685800"/>
                  <a:gd name="connsiteX71" fmla="*/ 102704 w 1567070"/>
                  <a:gd name="connsiteY71" fmla="*/ 233570 h 685800"/>
                  <a:gd name="connsiteX72" fmla="*/ 96078 w 1567070"/>
                  <a:gd name="connsiteY72" fmla="*/ 228600 h 685800"/>
                  <a:gd name="connsiteX73" fmla="*/ 91109 w 1567070"/>
                  <a:gd name="connsiteY73" fmla="*/ 223631 h 685800"/>
                  <a:gd name="connsiteX74" fmla="*/ 86139 w 1567070"/>
                  <a:gd name="connsiteY74" fmla="*/ 218661 h 685800"/>
                  <a:gd name="connsiteX75" fmla="*/ 86139 w 1567070"/>
                  <a:gd name="connsiteY75" fmla="*/ 210379 h 685800"/>
                  <a:gd name="connsiteX76" fmla="*/ 82826 w 1567070"/>
                  <a:gd name="connsiteY76" fmla="*/ 200439 h 685800"/>
                  <a:gd name="connsiteX77" fmla="*/ 79513 w 1567070"/>
                  <a:gd name="connsiteY77" fmla="*/ 193813 h 685800"/>
                  <a:gd name="connsiteX78" fmla="*/ 74543 w 1567070"/>
                  <a:gd name="connsiteY78" fmla="*/ 188844 h 685800"/>
                  <a:gd name="connsiteX79" fmla="*/ 71230 w 1567070"/>
                  <a:gd name="connsiteY79" fmla="*/ 180561 h 685800"/>
                  <a:gd name="connsiteX80" fmla="*/ 71230 w 1567070"/>
                  <a:gd name="connsiteY80" fmla="*/ 175592 h 685800"/>
                  <a:gd name="connsiteX81" fmla="*/ 66261 w 1567070"/>
                  <a:gd name="connsiteY81" fmla="*/ 167309 h 685800"/>
                  <a:gd name="connsiteX82" fmla="*/ 66261 w 1567070"/>
                  <a:gd name="connsiteY82" fmla="*/ 157370 h 685800"/>
                  <a:gd name="connsiteX83" fmla="*/ 66261 w 1567070"/>
                  <a:gd name="connsiteY83" fmla="*/ 150744 h 685800"/>
                  <a:gd name="connsiteX84" fmla="*/ 57978 w 1567070"/>
                  <a:gd name="connsiteY84" fmla="*/ 140805 h 685800"/>
                  <a:gd name="connsiteX85" fmla="*/ 53009 w 1567070"/>
                  <a:gd name="connsiteY85" fmla="*/ 129209 h 685800"/>
                  <a:gd name="connsiteX86" fmla="*/ 46383 w 1567070"/>
                  <a:gd name="connsiteY86" fmla="*/ 122583 h 685800"/>
                  <a:gd name="connsiteX87" fmla="*/ 44726 w 1567070"/>
                  <a:gd name="connsiteY87" fmla="*/ 114300 h 685800"/>
                  <a:gd name="connsiteX88" fmla="*/ 41413 w 1567070"/>
                  <a:gd name="connsiteY88" fmla="*/ 107674 h 685800"/>
                  <a:gd name="connsiteX89" fmla="*/ 36443 w 1567070"/>
                  <a:gd name="connsiteY89" fmla="*/ 97735 h 685800"/>
                  <a:gd name="connsiteX90" fmla="*/ 26504 w 1567070"/>
                  <a:gd name="connsiteY90" fmla="*/ 86139 h 685800"/>
                  <a:gd name="connsiteX91" fmla="*/ 23191 w 1567070"/>
                  <a:gd name="connsiteY91" fmla="*/ 76200 h 685800"/>
                  <a:gd name="connsiteX92" fmla="*/ 21535 w 1567070"/>
                  <a:gd name="connsiteY92" fmla="*/ 62948 h 685800"/>
                  <a:gd name="connsiteX93" fmla="*/ 16565 w 1567070"/>
                  <a:gd name="connsiteY93" fmla="*/ 49696 h 685800"/>
                  <a:gd name="connsiteX94" fmla="*/ 9939 w 1567070"/>
                  <a:gd name="connsiteY94" fmla="*/ 29818 h 685800"/>
                  <a:gd name="connsiteX95" fmla="*/ 0 w 1567070"/>
                  <a:gd name="connsiteY9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567070" h="685800">
                    <a:moveTo>
                      <a:pt x="1567070" y="685800"/>
                    </a:moveTo>
                    <a:lnTo>
                      <a:pt x="824948" y="685800"/>
                    </a:lnTo>
                    <a:lnTo>
                      <a:pt x="824948" y="675861"/>
                    </a:lnTo>
                    <a:lnTo>
                      <a:pt x="707335" y="675861"/>
                    </a:lnTo>
                    <a:lnTo>
                      <a:pt x="707335" y="647700"/>
                    </a:lnTo>
                    <a:lnTo>
                      <a:pt x="684143" y="647700"/>
                    </a:lnTo>
                    <a:lnTo>
                      <a:pt x="684143" y="639418"/>
                    </a:lnTo>
                    <a:lnTo>
                      <a:pt x="616226" y="639418"/>
                    </a:lnTo>
                    <a:lnTo>
                      <a:pt x="609600" y="632792"/>
                    </a:lnTo>
                    <a:lnTo>
                      <a:pt x="601317" y="632792"/>
                    </a:lnTo>
                    <a:lnTo>
                      <a:pt x="589722" y="611257"/>
                    </a:lnTo>
                    <a:lnTo>
                      <a:pt x="521804" y="611257"/>
                    </a:lnTo>
                    <a:lnTo>
                      <a:pt x="508552" y="602974"/>
                    </a:lnTo>
                    <a:lnTo>
                      <a:pt x="493643" y="602974"/>
                    </a:lnTo>
                    <a:lnTo>
                      <a:pt x="478735" y="601318"/>
                    </a:lnTo>
                    <a:lnTo>
                      <a:pt x="477078" y="598005"/>
                    </a:lnTo>
                    <a:lnTo>
                      <a:pt x="468796" y="593035"/>
                    </a:lnTo>
                    <a:lnTo>
                      <a:pt x="458856" y="591379"/>
                    </a:lnTo>
                    <a:lnTo>
                      <a:pt x="443948" y="588066"/>
                    </a:lnTo>
                    <a:lnTo>
                      <a:pt x="435665" y="578126"/>
                    </a:lnTo>
                    <a:lnTo>
                      <a:pt x="432352" y="569844"/>
                    </a:lnTo>
                    <a:lnTo>
                      <a:pt x="427383" y="553279"/>
                    </a:lnTo>
                    <a:lnTo>
                      <a:pt x="420756" y="548309"/>
                    </a:lnTo>
                    <a:lnTo>
                      <a:pt x="387626" y="548309"/>
                    </a:lnTo>
                    <a:lnTo>
                      <a:pt x="377687" y="543339"/>
                    </a:lnTo>
                    <a:lnTo>
                      <a:pt x="377687" y="533400"/>
                    </a:lnTo>
                    <a:lnTo>
                      <a:pt x="372717" y="526774"/>
                    </a:lnTo>
                    <a:lnTo>
                      <a:pt x="367748" y="521805"/>
                    </a:lnTo>
                    <a:lnTo>
                      <a:pt x="354496" y="520148"/>
                    </a:lnTo>
                    <a:lnTo>
                      <a:pt x="346213" y="515179"/>
                    </a:lnTo>
                    <a:lnTo>
                      <a:pt x="344556" y="510209"/>
                    </a:lnTo>
                    <a:lnTo>
                      <a:pt x="339587" y="503583"/>
                    </a:lnTo>
                    <a:lnTo>
                      <a:pt x="334617" y="496957"/>
                    </a:lnTo>
                    <a:lnTo>
                      <a:pt x="319709" y="496957"/>
                    </a:lnTo>
                    <a:lnTo>
                      <a:pt x="316396" y="475422"/>
                    </a:lnTo>
                    <a:lnTo>
                      <a:pt x="299830" y="467139"/>
                    </a:lnTo>
                    <a:lnTo>
                      <a:pt x="293204" y="463826"/>
                    </a:lnTo>
                    <a:lnTo>
                      <a:pt x="296517" y="453887"/>
                    </a:lnTo>
                    <a:lnTo>
                      <a:pt x="281609" y="445605"/>
                    </a:lnTo>
                    <a:lnTo>
                      <a:pt x="278296" y="442292"/>
                    </a:lnTo>
                    <a:lnTo>
                      <a:pt x="276639" y="438979"/>
                    </a:lnTo>
                    <a:lnTo>
                      <a:pt x="276639" y="435666"/>
                    </a:lnTo>
                    <a:lnTo>
                      <a:pt x="271670" y="425726"/>
                    </a:lnTo>
                    <a:lnTo>
                      <a:pt x="260074" y="420757"/>
                    </a:lnTo>
                    <a:lnTo>
                      <a:pt x="253448" y="412474"/>
                    </a:lnTo>
                    <a:lnTo>
                      <a:pt x="245165" y="407505"/>
                    </a:lnTo>
                    <a:lnTo>
                      <a:pt x="235226" y="402535"/>
                    </a:lnTo>
                    <a:lnTo>
                      <a:pt x="231913" y="395909"/>
                    </a:lnTo>
                    <a:lnTo>
                      <a:pt x="225287" y="387626"/>
                    </a:lnTo>
                    <a:lnTo>
                      <a:pt x="217004" y="377687"/>
                    </a:lnTo>
                    <a:lnTo>
                      <a:pt x="213691" y="364435"/>
                    </a:lnTo>
                    <a:lnTo>
                      <a:pt x="205409" y="359466"/>
                    </a:lnTo>
                    <a:lnTo>
                      <a:pt x="202096" y="349526"/>
                    </a:lnTo>
                    <a:lnTo>
                      <a:pt x="197126" y="341244"/>
                    </a:lnTo>
                    <a:lnTo>
                      <a:pt x="188843" y="337931"/>
                    </a:lnTo>
                    <a:lnTo>
                      <a:pt x="177248" y="327992"/>
                    </a:lnTo>
                    <a:lnTo>
                      <a:pt x="175591" y="323022"/>
                    </a:lnTo>
                    <a:lnTo>
                      <a:pt x="175591" y="316396"/>
                    </a:lnTo>
                    <a:lnTo>
                      <a:pt x="163996" y="314739"/>
                    </a:lnTo>
                    <a:lnTo>
                      <a:pt x="159026" y="306457"/>
                    </a:lnTo>
                    <a:lnTo>
                      <a:pt x="150743" y="303144"/>
                    </a:lnTo>
                    <a:lnTo>
                      <a:pt x="147430" y="296518"/>
                    </a:lnTo>
                    <a:lnTo>
                      <a:pt x="135835" y="291548"/>
                    </a:lnTo>
                    <a:lnTo>
                      <a:pt x="125896" y="286579"/>
                    </a:lnTo>
                    <a:lnTo>
                      <a:pt x="124239" y="279953"/>
                    </a:lnTo>
                    <a:lnTo>
                      <a:pt x="122583" y="276639"/>
                    </a:lnTo>
                    <a:lnTo>
                      <a:pt x="120926" y="268357"/>
                    </a:lnTo>
                    <a:lnTo>
                      <a:pt x="114300" y="263387"/>
                    </a:lnTo>
                    <a:lnTo>
                      <a:pt x="110987" y="251792"/>
                    </a:lnTo>
                    <a:lnTo>
                      <a:pt x="109330" y="245166"/>
                    </a:lnTo>
                    <a:lnTo>
                      <a:pt x="106017" y="238539"/>
                    </a:lnTo>
                    <a:lnTo>
                      <a:pt x="102704" y="233570"/>
                    </a:lnTo>
                    <a:lnTo>
                      <a:pt x="96078" y="228600"/>
                    </a:lnTo>
                    <a:lnTo>
                      <a:pt x="91109" y="223631"/>
                    </a:lnTo>
                    <a:lnTo>
                      <a:pt x="86139" y="218661"/>
                    </a:lnTo>
                    <a:lnTo>
                      <a:pt x="86139" y="210379"/>
                    </a:lnTo>
                    <a:lnTo>
                      <a:pt x="82826" y="200439"/>
                    </a:lnTo>
                    <a:lnTo>
                      <a:pt x="79513" y="193813"/>
                    </a:lnTo>
                    <a:lnTo>
                      <a:pt x="74543" y="188844"/>
                    </a:lnTo>
                    <a:lnTo>
                      <a:pt x="71230" y="180561"/>
                    </a:lnTo>
                    <a:lnTo>
                      <a:pt x="71230" y="175592"/>
                    </a:lnTo>
                    <a:lnTo>
                      <a:pt x="66261" y="167309"/>
                    </a:lnTo>
                    <a:lnTo>
                      <a:pt x="66261" y="157370"/>
                    </a:lnTo>
                    <a:lnTo>
                      <a:pt x="66261" y="150744"/>
                    </a:lnTo>
                    <a:lnTo>
                      <a:pt x="57978" y="140805"/>
                    </a:lnTo>
                    <a:lnTo>
                      <a:pt x="53009" y="129209"/>
                    </a:lnTo>
                    <a:lnTo>
                      <a:pt x="46383" y="122583"/>
                    </a:lnTo>
                    <a:lnTo>
                      <a:pt x="44726" y="114300"/>
                    </a:lnTo>
                    <a:lnTo>
                      <a:pt x="41413" y="107674"/>
                    </a:lnTo>
                    <a:lnTo>
                      <a:pt x="36443" y="97735"/>
                    </a:lnTo>
                    <a:lnTo>
                      <a:pt x="26504" y="86139"/>
                    </a:lnTo>
                    <a:lnTo>
                      <a:pt x="23191" y="76200"/>
                    </a:lnTo>
                    <a:lnTo>
                      <a:pt x="21535" y="62948"/>
                    </a:lnTo>
                    <a:lnTo>
                      <a:pt x="16565" y="49696"/>
                    </a:lnTo>
                    <a:lnTo>
                      <a:pt x="9939" y="29818"/>
                    </a:lnTo>
                    <a:lnTo>
                      <a:pt x="0" y="0"/>
                    </a:lnTo>
                  </a:path>
                </a:pathLst>
              </a:custGeom>
              <a:noFill/>
              <a:ln w="22225">
                <a:solidFill>
                  <a:srgbClr val="F3C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5137234" y="3238703"/>
                <a:ext cx="1574704" cy="167668"/>
              </a:xfrm>
              <a:custGeom>
                <a:avLst/>
                <a:gdLst>
                  <a:gd name="connsiteX0" fmla="*/ 1574704 w 1574704"/>
                  <a:gd name="connsiteY0" fmla="*/ 167668 h 167668"/>
                  <a:gd name="connsiteX1" fmla="*/ 1336165 w 1574704"/>
                  <a:gd name="connsiteY1" fmla="*/ 167668 h 167668"/>
                  <a:gd name="connsiteX2" fmla="*/ 1336165 w 1574704"/>
                  <a:gd name="connsiteY2" fmla="*/ 150383 h 167668"/>
                  <a:gd name="connsiteX3" fmla="*/ 1318879 w 1574704"/>
                  <a:gd name="connsiteY3" fmla="*/ 150383 h 167668"/>
                  <a:gd name="connsiteX4" fmla="*/ 1315422 w 1574704"/>
                  <a:gd name="connsiteY4" fmla="*/ 134826 h 167668"/>
                  <a:gd name="connsiteX5" fmla="*/ 1246281 w 1574704"/>
                  <a:gd name="connsiteY5" fmla="*/ 134826 h 167668"/>
                  <a:gd name="connsiteX6" fmla="*/ 1241095 w 1574704"/>
                  <a:gd name="connsiteY6" fmla="*/ 126183 h 167668"/>
                  <a:gd name="connsiteX7" fmla="*/ 1040584 w 1574704"/>
                  <a:gd name="connsiteY7" fmla="*/ 126183 h 167668"/>
                  <a:gd name="connsiteX8" fmla="*/ 1030213 w 1574704"/>
                  <a:gd name="connsiteY8" fmla="*/ 115812 h 167668"/>
                  <a:gd name="connsiteX9" fmla="*/ 893657 w 1574704"/>
                  <a:gd name="connsiteY9" fmla="*/ 115812 h 167668"/>
                  <a:gd name="connsiteX10" fmla="*/ 886743 w 1574704"/>
                  <a:gd name="connsiteY10" fmla="*/ 105441 h 167668"/>
                  <a:gd name="connsiteX11" fmla="*/ 833158 w 1574704"/>
                  <a:gd name="connsiteY11" fmla="*/ 105441 h 167668"/>
                  <a:gd name="connsiteX12" fmla="*/ 826244 w 1574704"/>
                  <a:gd name="connsiteY12" fmla="*/ 98527 h 167668"/>
                  <a:gd name="connsiteX13" fmla="*/ 814144 w 1574704"/>
                  <a:gd name="connsiteY13" fmla="*/ 96798 h 167668"/>
                  <a:gd name="connsiteX14" fmla="*/ 803773 w 1574704"/>
                  <a:gd name="connsiteY14" fmla="*/ 95070 h 167668"/>
                  <a:gd name="connsiteX15" fmla="*/ 743274 w 1574704"/>
                  <a:gd name="connsiteY15" fmla="*/ 95070 h 167668"/>
                  <a:gd name="connsiteX16" fmla="*/ 736360 w 1574704"/>
                  <a:gd name="connsiteY16" fmla="*/ 93341 h 167668"/>
                  <a:gd name="connsiteX17" fmla="*/ 715617 w 1574704"/>
                  <a:gd name="connsiteY17" fmla="*/ 93341 h 167668"/>
                  <a:gd name="connsiteX18" fmla="*/ 694875 w 1574704"/>
                  <a:gd name="connsiteY18" fmla="*/ 79513 h 167668"/>
                  <a:gd name="connsiteX19" fmla="*/ 684504 w 1574704"/>
                  <a:gd name="connsiteY19" fmla="*/ 79513 h 167668"/>
                  <a:gd name="connsiteX20" fmla="*/ 674132 w 1574704"/>
                  <a:gd name="connsiteY20" fmla="*/ 76056 h 167668"/>
                  <a:gd name="connsiteX21" fmla="*/ 644747 w 1574704"/>
                  <a:gd name="connsiteY21" fmla="*/ 76056 h 167668"/>
                  <a:gd name="connsiteX22" fmla="*/ 630919 w 1574704"/>
                  <a:gd name="connsiteY22" fmla="*/ 67413 h 167668"/>
                  <a:gd name="connsiteX23" fmla="*/ 554863 w 1574704"/>
                  <a:gd name="connsiteY23" fmla="*/ 67413 h 167668"/>
                  <a:gd name="connsiteX24" fmla="*/ 549677 w 1574704"/>
                  <a:gd name="connsiteY24" fmla="*/ 63956 h 167668"/>
                  <a:gd name="connsiteX25" fmla="*/ 527206 w 1574704"/>
                  <a:gd name="connsiteY25" fmla="*/ 63956 h 167668"/>
                  <a:gd name="connsiteX26" fmla="*/ 511649 w 1574704"/>
                  <a:gd name="connsiteY26" fmla="*/ 58770 h 167668"/>
                  <a:gd name="connsiteX27" fmla="*/ 489178 w 1574704"/>
                  <a:gd name="connsiteY27" fmla="*/ 58770 h 167668"/>
                  <a:gd name="connsiteX28" fmla="*/ 473621 w 1574704"/>
                  <a:gd name="connsiteY28" fmla="*/ 53584 h 167668"/>
                  <a:gd name="connsiteX29" fmla="*/ 454607 w 1574704"/>
                  <a:gd name="connsiteY29" fmla="*/ 55313 h 167668"/>
                  <a:gd name="connsiteX30" fmla="*/ 435593 w 1574704"/>
                  <a:gd name="connsiteY30" fmla="*/ 41485 h 167668"/>
                  <a:gd name="connsiteX31" fmla="*/ 380280 w 1574704"/>
                  <a:gd name="connsiteY31" fmla="*/ 41485 h 167668"/>
                  <a:gd name="connsiteX32" fmla="*/ 361266 w 1574704"/>
                  <a:gd name="connsiteY32" fmla="*/ 34571 h 167668"/>
                  <a:gd name="connsiteX33" fmla="*/ 338795 w 1574704"/>
                  <a:gd name="connsiteY33" fmla="*/ 34571 h 167668"/>
                  <a:gd name="connsiteX34" fmla="*/ 321509 w 1574704"/>
                  <a:gd name="connsiteY34" fmla="*/ 31113 h 167668"/>
                  <a:gd name="connsiteX35" fmla="*/ 271382 w 1574704"/>
                  <a:gd name="connsiteY35" fmla="*/ 31113 h 167668"/>
                  <a:gd name="connsiteX36" fmla="*/ 240268 w 1574704"/>
                  <a:gd name="connsiteY36" fmla="*/ 27656 h 167668"/>
                  <a:gd name="connsiteX37" fmla="*/ 226439 w 1574704"/>
                  <a:gd name="connsiteY37" fmla="*/ 27656 h 167668"/>
                  <a:gd name="connsiteX38" fmla="*/ 217797 w 1574704"/>
                  <a:gd name="connsiteY38" fmla="*/ 20742 h 167668"/>
                  <a:gd name="connsiteX39" fmla="*/ 169397 w 1574704"/>
                  <a:gd name="connsiteY39" fmla="*/ 22471 h 167668"/>
                  <a:gd name="connsiteX40" fmla="*/ 165940 w 1574704"/>
                  <a:gd name="connsiteY40" fmla="*/ 19014 h 167668"/>
                  <a:gd name="connsiteX41" fmla="*/ 155569 w 1574704"/>
                  <a:gd name="connsiteY41" fmla="*/ 19014 h 167668"/>
                  <a:gd name="connsiteX42" fmla="*/ 153840 w 1574704"/>
                  <a:gd name="connsiteY42" fmla="*/ 12099 h 167668"/>
                  <a:gd name="connsiteX43" fmla="*/ 120998 w 1574704"/>
                  <a:gd name="connsiteY43" fmla="*/ 12099 h 167668"/>
                  <a:gd name="connsiteX44" fmla="*/ 117541 w 1574704"/>
                  <a:gd name="connsiteY44" fmla="*/ 8642 h 167668"/>
                  <a:gd name="connsiteX45" fmla="*/ 115813 w 1574704"/>
                  <a:gd name="connsiteY45" fmla="*/ 10371 h 167668"/>
                  <a:gd name="connsiteX46" fmla="*/ 114084 w 1574704"/>
                  <a:gd name="connsiteY46" fmla="*/ 3457 h 167668"/>
                  <a:gd name="connsiteX47" fmla="*/ 74327 w 1574704"/>
                  <a:gd name="connsiteY47" fmla="*/ 3457 h 167668"/>
                  <a:gd name="connsiteX48" fmla="*/ 57042 w 1574704"/>
                  <a:gd name="connsiteY48" fmla="*/ 0 h 167668"/>
                  <a:gd name="connsiteX49" fmla="*/ 0 w 1574704"/>
                  <a:gd name="connsiteY49" fmla="*/ 0 h 16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74704" h="167668">
                    <a:moveTo>
                      <a:pt x="1574704" y="167668"/>
                    </a:moveTo>
                    <a:lnTo>
                      <a:pt x="1336165" y="167668"/>
                    </a:lnTo>
                    <a:lnTo>
                      <a:pt x="1336165" y="150383"/>
                    </a:lnTo>
                    <a:lnTo>
                      <a:pt x="1318879" y="150383"/>
                    </a:lnTo>
                    <a:lnTo>
                      <a:pt x="1315422" y="134826"/>
                    </a:lnTo>
                    <a:lnTo>
                      <a:pt x="1246281" y="134826"/>
                    </a:lnTo>
                    <a:lnTo>
                      <a:pt x="1241095" y="126183"/>
                    </a:lnTo>
                    <a:lnTo>
                      <a:pt x="1040584" y="126183"/>
                    </a:lnTo>
                    <a:lnTo>
                      <a:pt x="1030213" y="115812"/>
                    </a:lnTo>
                    <a:lnTo>
                      <a:pt x="893657" y="115812"/>
                    </a:lnTo>
                    <a:lnTo>
                      <a:pt x="886743" y="105441"/>
                    </a:lnTo>
                    <a:lnTo>
                      <a:pt x="833158" y="105441"/>
                    </a:lnTo>
                    <a:lnTo>
                      <a:pt x="826244" y="98527"/>
                    </a:lnTo>
                    <a:lnTo>
                      <a:pt x="814144" y="96798"/>
                    </a:lnTo>
                    <a:lnTo>
                      <a:pt x="803773" y="95070"/>
                    </a:lnTo>
                    <a:lnTo>
                      <a:pt x="743274" y="95070"/>
                    </a:lnTo>
                    <a:lnTo>
                      <a:pt x="736360" y="93341"/>
                    </a:lnTo>
                    <a:lnTo>
                      <a:pt x="715617" y="93341"/>
                    </a:lnTo>
                    <a:lnTo>
                      <a:pt x="694875" y="79513"/>
                    </a:lnTo>
                    <a:lnTo>
                      <a:pt x="684504" y="79513"/>
                    </a:lnTo>
                    <a:lnTo>
                      <a:pt x="674132" y="76056"/>
                    </a:lnTo>
                    <a:lnTo>
                      <a:pt x="644747" y="76056"/>
                    </a:lnTo>
                    <a:lnTo>
                      <a:pt x="630919" y="67413"/>
                    </a:lnTo>
                    <a:lnTo>
                      <a:pt x="554863" y="67413"/>
                    </a:lnTo>
                    <a:lnTo>
                      <a:pt x="549677" y="63956"/>
                    </a:lnTo>
                    <a:lnTo>
                      <a:pt x="527206" y="63956"/>
                    </a:lnTo>
                    <a:lnTo>
                      <a:pt x="511649" y="58770"/>
                    </a:lnTo>
                    <a:lnTo>
                      <a:pt x="489178" y="58770"/>
                    </a:lnTo>
                    <a:lnTo>
                      <a:pt x="473621" y="53584"/>
                    </a:lnTo>
                    <a:lnTo>
                      <a:pt x="454607" y="55313"/>
                    </a:lnTo>
                    <a:lnTo>
                      <a:pt x="435593" y="41485"/>
                    </a:lnTo>
                    <a:lnTo>
                      <a:pt x="380280" y="41485"/>
                    </a:lnTo>
                    <a:lnTo>
                      <a:pt x="361266" y="34571"/>
                    </a:lnTo>
                    <a:lnTo>
                      <a:pt x="338795" y="34571"/>
                    </a:lnTo>
                    <a:lnTo>
                      <a:pt x="321509" y="31113"/>
                    </a:lnTo>
                    <a:lnTo>
                      <a:pt x="271382" y="31113"/>
                    </a:lnTo>
                    <a:lnTo>
                      <a:pt x="240268" y="27656"/>
                    </a:lnTo>
                    <a:lnTo>
                      <a:pt x="226439" y="27656"/>
                    </a:lnTo>
                    <a:lnTo>
                      <a:pt x="217797" y="20742"/>
                    </a:lnTo>
                    <a:lnTo>
                      <a:pt x="169397" y="22471"/>
                    </a:lnTo>
                    <a:lnTo>
                      <a:pt x="165940" y="19014"/>
                    </a:lnTo>
                    <a:lnTo>
                      <a:pt x="155569" y="19014"/>
                    </a:lnTo>
                    <a:lnTo>
                      <a:pt x="153840" y="12099"/>
                    </a:lnTo>
                    <a:lnTo>
                      <a:pt x="120998" y="12099"/>
                    </a:lnTo>
                    <a:lnTo>
                      <a:pt x="117541" y="8642"/>
                    </a:lnTo>
                    <a:lnTo>
                      <a:pt x="115813" y="10371"/>
                    </a:lnTo>
                    <a:lnTo>
                      <a:pt x="114084" y="3457"/>
                    </a:lnTo>
                    <a:lnTo>
                      <a:pt x="74327" y="3457"/>
                    </a:lnTo>
                    <a:lnTo>
                      <a:pt x="57042" y="0"/>
                    </a:lnTo>
                    <a:lnTo>
                      <a:pt x="0" y="0"/>
                    </a:lnTo>
                  </a:path>
                </a:pathLst>
              </a:cu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p:nvPr/>
            </p:nvSpPr>
            <p:spPr>
              <a:xfrm>
                <a:off x="5142859" y="3230810"/>
                <a:ext cx="1567299" cy="464891"/>
              </a:xfrm>
              <a:custGeom>
                <a:avLst/>
                <a:gdLst>
                  <a:gd name="connsiteX0" fmla="*/ 1567299 w 1567299"/>
                  <a:gd name="connsiteY0" fmla="*/ 464891 h 464891"/>
                  <a:gd name="connsiteX1" fmla="*/ 1145137 w 1567299"/>
                  <a:gd name="connsiteY1" fmla="*/ 464891 h 464891"/>
                  <a:gd name="connsiteX2" fmla="*/ 1145137 w 1567299"/>
                  <a:gd name="connsiteY2" fmla="*/ 442672 h 464891"/>
                  <a:gd name="connsiteX3" fmla="*/ 1054551 w 1567299"/>
                  <a:gd name="connsiteY3" fmla="*/ 442672 h 464891"/>
                  <a:gd name="connsiteX4" fmla="*/ 1054551 w 1567299"/>
                  <a:gd name="connsiteY4" fmla="*/ 425581 h 464891"/>
                  <a:gd name="connsiteX5" fmla="*/ 1011822 w 1567299"/>
                  <a:gd name="connsiteY5" fmla="*/ 425581 h 464891"/>
                  <a:gd name="connsiteX6" fmla="*/ 1011822 w 1567299"/>
                  <a:gd name="connsiteY6" fmla="*/ 415326 h 464891"/>
                  <a:gd name="connsiteX7" fmla="*/ 854580 w 1567299"/>
                  <a:gd name="connsiteY7" fmla="*/ 415326 h 464891"/>
                  <a:gd name="connsiteX8" fmla="*/ 854580 w 1567299"/>
                  <a:gd name="connsiteY8" fmla="*/ 415326 h 464891"/>
                  <a:gd name="connsiteX9" fmla="*/ 854580 w 1567299"/>
                  <a:gd name="connsiteY9" fmla="*/ 401652 h 464891"/>
                  <a:gd name="connsiteX10" fmla="*/ 830651 w 1567299"/>
                  <a:gd name="connsiteY10" fmla="*/ 401652 h 464891"/>
                  <a:gd name="connsiteX11" fmla="*/ 830651 w 1567299"/>
                  <a:gd name="connsiteY11" fmla="*/ 394816 h 464891"/>
                  <a:gd name="connsiteX12" fmla="*/ 815269 w 1567299"/>
                  <a:gd name="connsiteY12" fmla="*/ 394816 h 464891"/>
                  <a:gd name="connsiteX13" fmla="*/ 805014 w 1567299"/>
                  <a:gd name="connsiteY13" fmla="*/ 394816 h 464891"/>
                  <a:gd name="connsiteX14" fmla="*/ 805014 w 1567299"/>
                  <a:gd name="connsiteY14" fmla="*/ 387979 h 464891"/>
                  <a:gd name="connsiteX15" fmla="*/ 711010 w 1567299"/>
                  <a:gd name="connsiteY15" fmla="*/ 387979 h 464891"/>
                  <a:gd name="connsiteX16" fmla="*/ 700755 w 1567299"/>
                  <a:gd name="connsiteY16" fmla="*/ 381143 h 464891"/>
                  <a:gd name="connsiteX17" fmla="*/ 615297 w 1567299"/>
                  <a:gd name="connsiteY17" fmla="*/ 381143 h 464891"/>
                  <a:gd name="connsiteX18" fmla="*/ 613588 w 1567299"/>
                  <a:gd name="connsiteY18" fmla="*/ 372597 h 464891"/>
                  <a:gd name="connsiteX19" fmla="*/ 594787 w 1567299"/>
                  <a:gd name="connsiteY19" fmla="*/ 372597 h 464891"/>
                  <a:gd name="connsiteX20" fmla="*/ 594787 w 1567299"/>
                  <a:gd name="connsiteY20" fmla="*/ 365760 h 464891"/>
                  <a:gd name="connsiteX21" fmla="*/ 582823 w 1567299"/>
                  <a:gd name="connsiteY21" fmla="*/ 364051 h 464891"/>
                  <a:gd name="connsiteX22" fmla="*/ 570859 w 1567299"/>
                  <a:gd name="connsiteY22" fmla="*/ 358923 h 464891"/>
                  <a:gd name="connsiteX23" fmla="*/ 562313 w 1567299"/>
                  <a:gd name="connsiteY23" fmla="*/ 350378 h 464891"/>
                  <a:gd name="connsiteX24" fmla="*/ 555477 w 1567299"/>
                  <a:gd name="connsiteY24" fmla="*/ 346959 h 464891"/>
                  <a:gd name="connsiteX25" fmla="*/ 550349 w 1567299"/>
                  <a:gd name="connsiteY25" fmla="*/ 343541 h 464891"/>
                  <a:gd name="connsiteX26" fmla="*/ 545222 w 1567299"/>
                  <a:gd name="connsiteY26" fmla="*/ 338414 h 464891"/>
                  <a:gd name="connsiteX27" fmla="*/ 528130 w 1567299"/>
                  <a:gd name="connsiteY27" fmla="*/ 338414 h 464891"/>
                  <a:gd name="connsiteX28" fmla="*/ 514457 w 1567299"/>
                  <a:gd name="connsiteY28" fmla="*/ 334995 h 464891"/>
                  <a:gd name="connsiteX29" fmla="*/ 499074 w 1567299"/>
                  <a:gd name="connsiteY29" fmla="*/ 334995 h 464891"/>
                  <a:gd name="connsiteX30" fmla="*/ 493947 w 1567299"/>
                  <a:gd name="connsiteY30" fmla="*/ 328159 h 464891"/>
                  <a:gd name="connsiteX31" fmla="*/ 480274 w 1567299"/>
                  <a:gd name="connsiteY31" fmla="*/ 328159 h 464891"/>
                  <a:gd name="connsiteX32" fmla="*/ 470019 w 1567299"/>
                  <a:gd name="connsiteY32" fmla="*/ 319613 h 464891"/>
                  <a:gd name="connsiteX33" fmla="*/ 452927 w 1567299"/>
                  <a:gd name="connsiteY33" fmla="*/ 324740 h 464891"/>
                  <a:gd name="connsiteX34" fmla="*/ 437545 w 1567299"/>
                  <a:gd name="connsiteY34" fmla="*/ 316195 h 464891"/>
                  <a:gd name="connsiteX35" fmla="*/ 430708 w 1567299"/>
                  <a:gd name="connsiteY35" fmla="*/ 312776 h 464891"/>
                  <a:gd name="connsiteX36" fmla="*/ 411907 w 1567299"/>
                  <a:gd name="connsiteY36" fmla="*/ 314485 h 464891"/>
                  <a:gd name="connsiteX37" fmla="*/ 403362 w 1567299"/>
                  <a:gd name="connsiteY37" fmla="*/ 307649 h 464891"/>
                  <a:gd name="connsiteX38" fmla="*/ 398234 w 1567299"/>
                  <a:gd name="connsiteY38" fmla="*/ 295685 h 464891"/>
                  <a:gd name="connsiteX39" fmla="*/ 384561 w 1567299"/>
                  <a:gd name="connsiteY39" fmla="*/ 292266 h 464891"/>
                  <a:gd name="connsiteX40" fmla="*/ 382852 w 1567299"/>
                  <a:gd name="connsiteY40" fmla="*/ 288848 h 464891"/>
                  <a:gd name="connsiteX41" fmla="*/ 365760 w 1567299"/>
                  <a:gd name="connsiteY41" fmla="*/ 282011 h 464891"/>
                  <a:gd name="connsiteX42" fmla="*/ 353796 w 1567299"/>
                  <a:gd name="connsiteY42" fmla="*/ 280302 h 464891"/>
                  <a:gd name="connsiteX43" fmla="*/ 348668 w 1567299"/>
                  <a:gd name="connsiteY43" fmla="*/ 278593 h 464891"/>
                  <a:gd name="connsiteX44" fmla="*/ 338414 w 1567299"/>
                  <a:gd name="connsiteY44" fmla="*/ 271756 h 464891"/>
                  <a:gd name="connsiteX45" fmla="*/ 333286 w 1567299"/>
                  <a:gd name="connsiteY45" fmla="*/ 266629 h 464891"/>
                  <a:gd name="connsiteX46" fmla="*/ 324740 w 1567299"/>
                  <a:gd name="connsiteY46" fmla="*/ 266629 h 464891"/>
                  <a:gd name="connsiteX47" fmla="*/ 309358 w 1567299"/>
                  <a:gd name="connsiteY47" fmla="*/ 264920 h 464891"/>
                  <a:gd name="connsiteX48" fmla="*/ 299103 w 1567299"/>
                  <a:gd name="connsiteY48" fmla="*/ 259792 h 464891"/>
                  <a:gd name="connsiteX49" fmla="*/ 295685 w 1567299"/>
                  <a:gd name="connsiteY49" fmla="*/ 258083 h 464891"/>
                  <a:gd name="connsiteX50" fmla="*/ 280302 w 1567299"/>
                  <a:gd name="connsiteY50" fmla="*/ 252956 h 464891"/>
                  <a:gd name="connsiteX51" fmla="*/ 271756 w 1567299"/>
                  <a:gd name="connsiteY51" fmla="*/ 247828 h 464891"/>
                  <a:gd name="connsiteX52" fmla="*/ 263211 w 1567299"/>
                  <a:gd name="connsiteY52" fmla="*/ 239282 h 464891"/>
                  <a:gd name="connsiteX53" fmla="*/ 261501 w 1567299"/>
                  <a:gd name="connsiteY53" fmla="*/ 235864 h 464891"/>
                  <a:gd name="connsiteX54" fmla="*/ 247828 w 1567299"/>
                  <a:gd name="connsiteY54" fmla="*/ 230737 h 464891"/>
                  <a:gd name="connsiteX55" fmla="*/ 237573 w 1567299"/>
                  <a:gd name="connsiteY55" fmla="*/ 220482 h 464891"/>
                  <a:gd name="connsiteX56" fmla="*/ 229027 w 1567299"/>
                  <a:gd name="connsiteY56" fmla="*/ 213645 h 464891"/>
                  <a:gd name="connsiteX57" fmla="*/ 223900 w 1567299"/>
                  <a:gd name="connsiteY57" fmla="*/ 208518 h 464891"/>
                  <a:gd name="connsiteX58" fmla="*/ 218772 w 1567299"/>
                  <a:gd name="connsiteY58" fmla="*/ 203390 h 464891"/>
                  <a:gd name="connsiteX59" fmla="*/ 210227 w 1567299"/>
                  <a:gd name="connsiteY59" fmla="*/ 196553 h 464891"/>
                  <a:gd name="connsiteX60" fmla="*/ 208517 w 1567299"/>
                  <a:gd name="connsiteY60" fmla="*/ 189717 h 464891"/>
                  <a:gd name="connsiteX61" fmla="*/ 199972 w 1567299"/>
                  <a:gd name="connsiteY61" fmla="*/ 189717 h 464891"/>
                  <a:gd name="connsiteX62" fmla="*/ 193135 w 1567299"/>
                  <a:gd name="connsiteY62" fmla="*/ 184589 h 464891"/>
                  <a:gd name="connsiteX63" fmla="*/ 182880 w 1567299"/>
                  <a:gd name="connsiteY63" fmla="*/ 182880 h 464891"/>
                  <a:gd name="connsiteX64" fmla="*/ 177753 w 1567299"/>
                  <a:gd name="connsiteY64" fmla="*/ 174334 h 464891"/>
                  <a:gd name="connsiteX65" fmla="*/ 170916 w 1567299"/>
                  <a:gd name="connsiteY65" fmla="*/ 165789 h 464891"/>
                  <a:gd name="connsiteX66" fmla="*/ 158952 w 1567299"/>
                  <a:gd name="connsiteY66" fmla="*/ 158952 h 464891"/>
                  <a:gd name="connsiteX67" fmla="*/ 150406 w 1567299"/>
                  <a:gd name="connsiteY67" fmla="*/ 148697 h 464891"/>
                  <a:gd name="connsiteX68" fmla="*/ 143569 w 1567299"/>
                  <a:gd name="connsiteY68" fmla="*/ 143569 h 464891"/>
                  <a:gd name="connsiteX69" fmla="*/ 138442 w 1567299"/>
                  <a:gd name="connsiteY69" fmla="*/ 138442 h 464891"/>
                  <a:gd name="connsiteX70" fmla="*/ 133314 w 1567299"/>
                  <a:gd name="connsiteY70" fmla="*/ 133315 h 464891"/>
                  <a:gd name="connsiteX71" fmla="*/ 123060 w 1567299"/>
                  <a:gd name="connsiteY71" fmla="*/ 129896 h 464891"/>
                  <a:gd name="connsiteX72" fmla="*/ 114514 w 1567299"/>
                  <a:gd name="connsiteY72" fmla="*/ 121350 h 464891"/>
                  <a:gd name="connsiteX73" fmla="*/ 100840 w 1567299"/>
                  <a:gd name="connsiteY73" fmla="*/ 109386 h 464891"/>
                  <a:gd name="connsiteX74" fmla="*/ 95713 w 1567299"/>
                  <a:gd name="connsiteY74" fmla="*/ 100840 h 464891"/>
                  <a:gd name="connsiteX75" fmla="*/ 94004 w 1567299"/>
                  <a:gd name="connsiteY75" fmla="*/ 95713 h 464891"/>
                  <a:gd name="connsiteX76" fmla="*/ 87167 w 1567299"/>
                  <a:gd name="connsiteY76" fmla="*/ 90586 h 464891"/>
                  <a:gd name="connsiteX77" fmla="*/ 82040 w 1567299"/>
                  <a:gd name="connsiteY77" fmla="*/ 87167 h 464891"/>
                  <a:gd name="connsiteX78" fmla="*/ 76912 w 1567299"/>
                  <a:gd name="connsiteY78" fmla="*/ 85458 h 464891"/>
                  <a:gd name="connsiteX79" fmla="*/ 68366 w 1567299"/>
                  <a:gd name="connsiteY79" fmla="*/ 75203 h 464891"/>
                  <a:gd name="connsiteX80" fmla="*/ 58111 w 1567299"/>
                  <a:gd name="connsiteY80" fmla="*/ 63239 h 464891"/>
                  <a:gd name="connsiteX81" fmla="*/ 52984 w 1567299"/>
                  <a:gd name="connsiteY81" fmla="*/ 59821 h 464891"/>
                  <a:gd name="connsiteX82" fmla="*/ 42729 w 1567299"/>
                  <a:gd name="connsiteY82" fmla="*/ 54693 h 464891"/>
                  <a:gd name="connsiteX83" fmla="*/ 35892 w 1567299"/>
                  <a:gd name="connsiteY83" fmla="*/ 44438 h 464891"/>
                  <a:gd name="connsiteX84" fmla="*/ 34183 w 1567299"/>
                  <a:gd name="connsiteY84" fmla="*/ 41020 h 464891"/>
                  <a:gd name="connsiteX85" fmla="*/ 29056 w 1567299"/>
                  <a:gd name="connsiteY85" fmla="*/ 34183 h 464891"/>
                  <a:gd name="connsiteX86" fmla="*/ 29056 w 1567299"/>
                  <a:gd name="connsiteY86" fmla="*/ 30765 h 464891"/>
                  <a:gd name="connsiteX87" fmla="*/ 20510 w 1567299"/>
                  <a:gd name="connsiteY87" fmla="*/ 22219 h 464891"/>
                  <a:gd name="connsiteX88" fmla="*/ 13673 w 1567299"/>
                  <a:gd name="connsiteY88" fmla="*/ 13673 h 464891"/>
                  <a:gd name="connsiteX89" fmla="*/ 5128 w 1567299"/>
                  <a:gd name="connsiteY89" fmla="*/ 6837 h 464891"/>
                  <a:gd name="connsiteX90" fmla="*/ 0 w 1567299"/>
                  <a:gd name="connsiteY90" fmla="*/ 0 h 4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567299" h="464891">
                    <a:moveTo>
                      <a:pt x="1567299" y="464891"/>
                    </a:moveTo>
                    <a:lnTo>
                      <a:pt x="1145137" y="464891"/>
                    </a:lnTo>
                    <a:lnTo>
                      <a:pt x="1145137" y="442672"/>
                    </a:lnTo>
                    <a:lnTo>
                      <a:pt x="1054551" y="442672"/>
                    </a:lnTo>
                    <a:lnTo>
                      <a:pt x="1054551" y="425581"/>
                    </a:lnTo>
                    <a:lnTo>
                      <a:pt x="1011822" y="425581"/>
                    </a:lnTo>
                    <a:lnTo>
                      <a:pt x="1011822" y="415326"/>
                    </a:lnTo>
                    <a:lnTo>
                      <a:pt x="854580" y="415326"/>
                    </a:lnTo>
                    <a:lnTo>
                      <a:pt x="854580" y="415326"/>
                    </a:lnTo>
                    <a:lnTo>
                      <a:pt x="854580" y="401652"/>
                    </a:lnTo>
                    <a:lnTo>
                      <a:pt x="830651" y="401652"/>
                    </a:lnTo>
                    <a:lnTo>
                      <a:pt x="830651" y="394816"/>
                    </a:lnTo>
                    <a:lnTo>
                      <a:pt x="815269" y="394816"/>
                    </a:lnTo>
                    <a:lnTo>
                      <a:pt x="805014" y="394816"/>
                    </a:lnTo>
                    <a:lnTo>
                      <a:pt x="805014" y="387979"/>
                    </a:lnTo>
                    <a:lnTo>
                      <a:pt x="711010" y="387979"/>
                    </a:lnTo>
                    <a:lnTo>
                      <a:pt x="700755" y="381143"/>
                    </a:lnTo>
                    <a:lnTo>
                      <a:pt x="615297" y="381143"/>
                    </a:lnTo>
                    <a:lnTo>
                      <a:pt x="613588" y="372597"/>
                    </a:lnTo>
                    <a:lnTo>
                      <a:pt x="594787" y="372597"/>
                    </a:lnTo>
                    <a:lnTo>
                      <a:pt x="594787" y="365760"/>
                    </a:lnTo>
                    <a:lnTo>
                      <a:pt x="582823" y="364051"/>
                    </a:lnTo>
                    <a:lnTo>
                      <a:pt x="570859" y="358923"/>
                    </a:lnTo>
                    <a:lnTo>
                      <a:pt x="562313" y="350378"/>
                    </a:lnTo>
                    <a:lnTo>
                      <a:pt x="555477" y="346959"/>
                    </a:lnTo>
                    <a:lnTo>
                      <a:pt x="550349" y="343541"/>
                    </a:lnTo>
                    <a:lnTo>
                      <a:pt x="545222" y="338414"/>
                    </a:lnTo>
                    <a:lnTo>
                      <a:pt x="528130" y="338414"/>
                    </a:lnTo>
                    <a:lnTo>
                      <a:pt x="514457" y="334995"/>
                    </a:lnTo>
                    <a:lnTo>
                      <a:pt x="499074" y="334995"/>
                    </a:lnTo>
                    <a:lnTo>
                      <a:pt x="493947" y="328159"/>
                    </a:lnTo>
                    <a:lnTo>
                      <a:pt x="480274" y="328159"/>
                    </a:lnTo>
                    <a:lnTo>
                      <a:pt x="470019" y="319613"/>
                    </a:lnTo>
                    <a:lnTo>
                      <a:pt x="452927" y="324740"/>
                    </a:lnTo>
                    <a:lnTo>
                      <a:pt x="437545" y="316195"/>
                    </a:lnTo>
                    <a:lnTo>
                      <a:pt x="430708" y="312776"/>
                    </a:lnTo>
                    <a:lnTo>
                      <a:pt x="411907" y="314485"/>
                    </a:lnTo>
                    <a:lnTo>
                      <a:pt x="403362" y="307649"/>
                    </a:lnTo>
                    <a:lnTo>
                      <a:pt x="398234" y="295685"/>
                    </a:lnTo>
                    <a:lnTo>
                      <a:pt x="384561" y="292266"/>
                    </a:lnTo>
                    <a:lnTo>
                      <a:pt x="382852" y="288848"/>
                    </a:lnTo>
                    <a:lnTo>
                      <a:pt x="365760" y="282011"/>
                    </a:lnTo>
                    <a:lnTo>
                      <a:pt x="353796" y="280302"/>
                    </a:lnTo>
                    <a:lnTo>
                      <a:pt x="348668" y="278593"/>
                    </a:lnTo>
                    <a:lnTo>
                      <a:pt x="338414" y="271756"/>
                    </a:lnTo>
                    <a:lnTo>
                      <a:pt x="333286" y="266629"/>
                    </a:lnTo>
                    <a:lnTo>
                      <a:pt x="324740" y="266629"/>
                    </a:lnTo>
                    <a:lnTo>
                      <a:pt x="309358" y="264920"/>
                    </a:lnTo>
                    <a:lnTo>
                      <a:pt x="299103" y="259792"/>
                    </a:lnTo>
                    <a:lnTo>
                      <a:pt x="295685" y="258083"/>
                    </a:lnTo>
                    <a:lnTo>
                      <a:pt x="280302" y="252956"/>
                    </a:lnTo>
                    <a:lnTo>
                      <a:pt x="271756" y="247828"/>
                    </a:lnTo>
                    <a:lnTo>
                      <a:pt x="263211" y="239282"/>
                    </a:lnTo>
                    <a:lnTo>
                      <a:pt x="261501" y="235864"/>
                    </a:lnTo>
                    <a:lnTo>
                      <a:pt x="247828" y="230737"/>
                    </a:lnTo>
                    <a:lnTo>
                      <a:pt x="237573" y="220482"/>
                    </a:lnTo>
                    <a:lnTo>
                      <a:pt x="229027" y="213645"/>
                    </a:lnTo>
                    <a:lnTo>
                      <a:pt x="223900" y="208518"/>
                    </a:lnTo>
                    <a:lnTo>
                      <a:pt x="218772" y="203390"/>
                    </a:lnTo>
                    <a:lnTo>
                      <a:pt x="210227" y="196553"/>
                    </a:lnTo>
                    <a:lnTo>
                      <a:pt x="208517" y="189717"/>
                    </a:lnTo>
                    <a:lnTo>
                      <a:pt x="199972" y="189717"/>
                    </a:lnTo>
                    <a:lnTo>
                      <a:pt x="193135" y="184589"/>
                    </a:lnTo>
                    <a:lnTo>
                      <a:pt x="182880" y="182880"/>
                    </a:lnTo>
                    <a:lnTo>
                      <a:pt x="177753" y="174334"/>
                    </a:lnTo>
                    <a:lnTo>
                      <a:pt x="170916" y="165789"/>
                    </a:lnTo>
                    <a:lnTo>
                      <a:pt x="158952" y="158952"/>
                    </a:lnTo>
                    <a:lnTo>
                      <a:pt x="150406" y="148697"/>
                    </a:lnTo>
                    <a:lnTo>
                      <a:pt x="143569" y="143569"/>
                    </a:lnTo>
                    <a:lnTo>
                      <a:pt x="138442" y="138442"/>
                    </a:lnTo>
                    <a:lnTo>
                      <a:pt x="133314" y="133315"/>
                    </a:lnTo>
                    <a:lnTo>
                      <a:pt x="123060" y="129896"/>
                    </a:lnTo>
                    <a:lnTo>
                      <a:pt x="114514" y="121350"/>
                    </a:lnTo>
                    <a:lnTo>
                      <a:pt x="100840" y="109386"/>
                    </a:lnTo>
                    <a:lnTo>
                      <a:pt x="95713" y="100840"/>
                    </a:lnTo>
                    <a:lnTo>
                      <a:pt x="94004" y="95713"/>
                    </a:lnTo>
                    <a:lnTo>
                      <a:pt x="87167" y="90586"/>
                    </a:lnTo>
                    <a:lnTo>
                      <a:pt x="82040" y="87167"/>
                    </a:lnTo>
                    <a:lnTo>
                      <a:pt x="76912" y="85458"/>
                    </a:lnTo>
                    <a:lnTo>
                      <a:pt x="68366" y="75203"/>
                    </a:lnTo>
                    <a:lnTo>
                      <a:pt x="58111" y="63239"/>
                    </a:lnTo>
                    <a:lnTo>
                      <a:pt x="52984" y="59821"/>
                    </a:lnTo>
                    <a:lnTo>
                      <a:pt x="42729" y="54693"/>
                    </a:lnTo>
                    <a:lnTo>
                      <a:pt x="35892" y="44438"/>
                    </a:lnTo>
                    <a:lnTo>
                      <a:pt x="34183" y="41020"/>
                    </a:lnTo>
                    <a:lnTo>
                      <a:pt x="29056" y="34183"/>
                    </a:lnTo>
                    <a:lnTo>
                      <a:pt x="29056" y="30765"/>
                    </a:lnTo>
                    <a:lnTo>
                      <a:pt x="20510" y="22219"/>
                    </a:lnTo>
                    <a:lnTo>
                      <a:pt x="13673" y="13673"/>
                    </a:lnTo>
                    <a:lnTo>
                      <a:pt x="5128" y="6837"/>
                    </a:lnTo>
                    <a:lnTo>
                      <a:pt x="0" y="0"/>
                    </a:lnTo>
                  </a:path>
                </a:pathLst>
              </a:cu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p:cNvGrpSpPr/>
              <p:nvPr/>
            </p:nvGrpSpPr>
            <p:grpSpPr>
              <a:xfrm>
                <a:off x="5124226" y="3231215"/>
                <a:ext cx="1586290" cy="316271"/>
                <a:chOff x="5124226" y="3231215"/>
                <a:chExt cx="1586290" cy="316271"/>
              </a:xfrm>
            </p:grpSpPr>
            <p:sp>
              <p:nvSpPr>
                <p:cNvPr id="69" name="Freeform 68"/>
                <p:cNvSpPr/>
                <p:nvPr/>
              </p:nvSpPr>
              <p:spPr>
                <a:xfrm>
                  <a:off x="5153742" y="3231215"/>
                  <a:ext cx="1556774" cy="316271"/>
                </a:xfrm>
                <a:custGeom>
                  <a:avLst/>
                  <a:gdLst>
                    <a:gd name="connsiteX0" fmla="*/ 1556774 w 1556774"/>
                    <a:gd name="connsiteY0" fmla="*/ 316271 h 316271"/>
                    <a:gd name="connsiteX1" fmla="*/ 1392903 w 1556774"/>
                    <a:gd name="connsiteY1" fmla="*/ 316271 h 316271"/>
                    <a:gd name="connsiteX2" fmla="*/ 1392903 w 1556774"/>
                    <a:gd name="connsiteY2" fmla="*/ 301523 h 316271"/>
                    <a:gd name="connsiteX3" fmla="*/ 1386348 w 1556774"/>
                    <a:gd name="connsiteY3" fmla="*/ 301523 h 316271"/>
                    <a:gd name="connsiteX4" fmla="*/ 1378155 w 1556774"/>
                    <a:gd name="connsiteY4" fmla="*/ 293330 h 316271"/>
                    <a:gd name="connsiteX5" fmla="*/ 1317523 w 1556774"/>
                    <a:gd name="connsiteY5" fmla="*/ 293330 h 316271"/>
                    <a:gd name="connsiteX6" fmla="*/ 1309329 w 1556774"/>
                    <a:gd name="connsiteY6" fmla="*/ 276942 h 316271"/>
                    <a:gd name="connsiteX7" fmla="*/ 1219200 w 1556774"/>
                    <a:gd name="connsiteY7" fmla="*/ 276942 h 316271"/>
                    <a:gd name="connsiteX8" fmla="*/ 1215923 w 1556774"/>
                    <a:gd name="connsiteY8" fmla="*/ 273665 h 316271"/>
                    <a:gd name="connsiteX9" fmla="*/ 1202813 w 1556774"/>
                    <a:gd name="connsiteY9" fmla="*/ 273665 h 316271"/>
                    <a:gd name="connsiteX10" fmla="*/ 1202813 w 1556774"/>
                    <a:gd name="connsiteY10" fmla="*/ 258916 h 316271"/>
                    <a:gd name="connsiteX11" fmla="*/ 1183148 w 1556774"/>
                    <a:gd name="connsiteY11" fmla="*/ 258916 h 316271"/>
                    <a:gd name="connsiteX12" fmla="*/ 1178232 w 1556774"/>
                    <a:gd name="connsiteY12" fmla="*/ 254000 h 316271"/>
                    <a:gd name="connsiteX13" fmla="*/ 1122516 w 1556774"/>
                    <a:gd name="connsiteY13" fmla="*/ 254000 h 316271"/>
                    <a:gd name="connsiteX14" fmla="*/ 1117600 w 1556774"/>
                    <a:gd name="connsiteY14" fmla="*/ 247446 h 316271"/>
                    <a:gd name="connsiteX15" fmla="*/ 1091381 w 1556774"/>
                    <a:gd name="connsiteY15" fmla="*/ 247446 h 316271"/>
                    <a:gd name="connsiteX16" fmla="*/ 1086464 w 1556774"/>
                    <a:gd name="connsiteY16" fmla="*/ 244168 h 316271"/>
                    <a:gd name="connsiteX17" fmla="*/ 1078271 w 1556774"/>
                    <a:gd name="connsiteY17" fmla="*/ 244168 h 316271"/>
                    <a:gd name="connsiteX18" fmla="*/ 1071716 w 1556774"/>
                    <a:gd name="connsiteY18" fmla="*/ 235975 h 316271"/>
                    <a:gd name="connsiteX19" fmla="*/ 1048774 w 1556774"/>
                    <a:gd name="connsiteY19" fmla="*/ 235975 h 316271"/>
                    <a:gd name="connsiteX20" fmla="*/ 1035664 w 1556774"/>
                    <a:gd name="connsiteY20" fmla="*/ 231058 h 316271"/>
                    <a:gd name="connsiteX21" fmla="*/ 1032387 w 1556774"/>
                    <a:gd name="connsiteY21" fmla="*/ 224504 h 316271"/>
                    <a:gd name="connsiteX22" fmla="*/ 1020916 w 1556774"/>
                    <a:gd name="connsiteY22" fmla="*/ 219587 h 316271"/>
                    <a:gd name="connsiteX23" fmla="*/ 1019277 w 1556774"/>
                    <a:gd name="connsiteY23" fmla="*/ 216310 h 316271"/>
                    <a:gd name="connsiteX24" fmla="*/ 975032 w 1556774"/>
                    <a:gd name="connsiteY24" fmla="*/ 216310 h 316271"/>
                    <a:gd name="connsiteX25" fmla="*/ 966839 w 1556774"/>
                    <a:gd name="connsiteY25" fmla="*/ 213033 h 316271"/>
                    <a:gd name="connsiteX26" fmla="*/ 924232 w 1556774"/>
                    <a:gd name="connsiteY26" fmla="*/ 213033 h 316271"/>
                    <a:gd name="connsiteX27" fmla="*/ 907845 w 1556774"/>
                    <a:gd name="connsiteY27" fmla="*/ 203200 h 316271"/>
                    <a:gd name="connsiteX28" fmla="*/ 894735 w 1556774"/>
                    <a:gd name="connsiteY28" fmla="*/ 203200 h 316271"/>
                    <a:gd name="connsiteX29" fmla="*/ 894735 w 1556774"/>
                    <a:gd name="connsiteY29" fmla="*/ 195007 h 316271"/>
                    <a:gd name="connsiteX30" fmla="*/ 878348 w 1556774"/>
                    <a:gd name="connsiteY30" fmla="*/ 195007 h 316271"/>
                    <a:gd name="connsiteX31" fmla="*/ 870155 w 1556774"/>
                    <a:gd name="connsiteY31" fmla="*/ 195007 h 316271"/>
                    <a:gd name="connsiteX32" fmla="*/ 858684 w 1556774"/>
                    <a:gd name="connsiteY32" fmla="*/ 195007 h 316271"/>
                    <a:gd name="connsiteX33" fmla="*/ 843935 w 1556774"/>
                    <a:gd name="connsiteY33" fmla="*/ 181897 h 316271"/>
                    <a:gd name="connsiteX34" fmla="*/ 776748 w 1556774"/>
                    <a:gd name="connsiteY34" fmla="*/ 181897 h 316271"/>
                    <a:gd name="connsiteX35" fmla="*/ 776748 w 1556774"/>
                    <a:gd name="connsiteY35" fmla="*/ 178620 h 316271"/>
                    <a:gd name="connsiteX36" fmla="*/ 765277 w 1556774"/>
                    <a:gd name="connsiteY36" fmla="*/ 178620 h 316271"/>
                    <a:gd name="connsiteX37" fmla="*/ 758723 w 1556774"/>
                    <a:gd name="connsiteY37" fmla="*/ 172065 h 316271"/>
                    <a:gd name="connsiteX38" fmla="*/ 737419 w 1556774"/>
                    <a:gd name="connsiteY38" fmla="*/ 172065 h 316271"/>
                    <a:gd name="connsiteX39" fmla="*/ 734142 w 1556774"/>
                    <a:gd name="connsiteY39" fmla="*/ 165510 h 316271"/>
                    <a:gd name="connsiteX40" fmla="*/ 706284 w 1556774"/>
                    <a:gd name="connsiteY40" fmla="*/ 165510 h 316271"/>
                    <a:gd name="connsiteX41" fmla="*/ 698090 w 1556774"/>
                    <a:gd name="connsiteY41" fmla="*/ 157316 h 316271"/>
                    <a:gd name="connsiteX42" fmla="*/ 640735 w 1556774"/>
                    <a:gd name="connsiteY42" fmla="*/ 157316 h 316271"/>
                    <a:gd name="connsiteX43" fmla="*/ 629264 w 1556774"/>
                    <a:gd name="connsiteY43" fmla="*/ 152400 h 316271"/>
                    <a:gd name="connsiteX44" fmla="*/ 604684 w 1556774"/>
                    <a:gd name="connsiteY44" fmla="*/ 152400 h 316271"/>
                    <a:gd name="connsiteX45" fmla="*/ 593213 w 1556774"/>
                    <a:gd name="connsiteY45" fmla="*/ 147484 h 316271"/>
                    <a:gd name="connsiteX46" fmla="*/ 558800 w 1556774"/>
                    <a:gd name="connsiteY46" fmla="*/ 147484 h 316271"/>
                    <a:gd name="connsiteX47" fmla="*/ 552245 w 1556774"/>
                    <a:gd name="connsiteY47" fmla="*/ 140929 h 316271"/>
                    <a:gd name="connsiteX48" fmla="*/ 545690 w 1556774"/>
                    <a:gd name="connsiteY48" fmla="*/ 137652 h 316271"/>
                    <a:gd name="connsiteX49" fmla="*/ 526026 w 1556774"/>
                    <a:gd name="connsiteY49" fmla="*/ 137652 h 316271"/>
                    <a:gd name="connsiteX50" fmla="*/ 517832 w 1556774"/>
                    <a:gd name="connsiteY50" fmla="*/ 132736 h 316271"/>
                    <a:gd name="connsiteX51" fmla="*/ 496529 w 1556774"/>
                    <a:gd name="connsiteY51" fmla="*/ 132736 h 316271"/>
                    <a:gd name="connsiteX52" fmla="*/ 485058 w 1556774"/>
                    <a:gd name="connsiteY52" fmla="*/ 127820 h 316271"/>
                    <a:gd name="connsiteX53" fmla="*/ 458839 w 1556774"/>
                    <a:gd name="connsiteY53" fmla="*/ 127820 h 316271"/>
                    <a:gd name="connsiteX54" fmla="*/ 447368 w 1556774"/>
                    <a:gd name="connsiteY54" fmla="*/ 117987 h 316271"/>
                    <a:gd name="connsiteX55" fmla="*/ 439174 w 1556774"/>
                    <a:gd name="connsiteY55" fmla="*/ 124542 h 316271"/>
                    <a:gd name="connsiteX56" fmla="*/ 416232 w 1556774"/>
                    <a:gd name="connsiteY56" fmla="*/ 114710 h 316271"/>
                    <a:gd name="connsiteX57" fmla="*/ 409677 w 1556774"/>
                    <a:gd name="connsiteY57" fmla="*/ 114710 h 316271"/>
                    <a:gd name="connsiteX58" fmla="*/ 403123 w 1556774"/>
                    <a:gd name="connsiteY58" fmla="*/ 109794 h 316271"/>
                    <a:gd name="connsiteX59" fmla="*/ 385097 w 1556774"/>
                    <a:gd name="connsiteY59" fmla="*/ 109794 h 316271"/>
                    <a:gd name="connsiteX60" fmla="*/ 373626 w 1556774"/>
                    <a:gd name="connsiteY60" fmla="*/ 109794 h 316271"/>
                    <a:gd name="connsiteX61" fmla="*/ 357239 w 1556774"/>
                    <a:gd name="connsiteY61" fmla="*/ 104878 h 316271"/>
                    <a:gd name="connsiteX62" fmla="*/ 345768 w 1556774"/>
                    <a:gd name="connsiteY62" fmla="*/ 103239 h 316271"/>
                    <a:gd name="connsiteX63" fmla="*/ 331019 w 1556774"/>
                    <a:gd name="connsiteY63" fmla="*/ 103239 h 316271"/>
                    <a:gd name="connsiteX64" fmla="*/ 322826 w 1556774"/>
                    <a:gd name="connsiteY64" fmla="*/ 101600 h 316271"/>
                    <a:gd name="connsiteX65" fmla="*/ 311355 w 1556774"/>
                    <a:gd name="connsiteY65" fmla="*/ 95046 h 316271"/>
                    <a:gd name="connsiteX66" fmla="*/ 299884 w 1556774"/>
                    <a:gd name="connsiteY66" fmla="*/ 95046 h 316271"/>
                    <a:gd name="connsiteX67" fmla="*/ 265471 w 1556774"/>
                    <a:gd name="connsiteY67" fmla="*/ 90129 h 316271"/>
                    <a:gd name="connsiteX68" fmla="*/ 257277 w 1556774"/>
                    <a:gd name="connsiteY68" fmla="*/ 83575 h 316271"/>
                    <a:gd name="connsiteX69" fmla="*/ 250723 w 1556774"/>
                    <a:gd name="connsiteY69" fmla="*/ 78658 h 316271"/>
                    <a:gd name="connsiteX70" fmla="*/ 242529 w 1556774"/>
                    <a:gd name="connsiteY70" fmla="*/ 75381 h 316271"/>
                    <a:gd name="connsiteX71" fmla="*/ 235974 w 1556774"/>
                    <a:gd name="connsiteY71" fmla="*/ 73742 h 316271"/>
                    <a:gd name="connsiteX72" fmla="*/ 231058 w 1556774"/>
                    <a:gd name="connsiteY72" fmla="*/ 68826 h 316271"/>
                    <a:gd name="connsiteX73" fmla="*/ 203200 w 1556774"/>
                    <a:gd name="connsiteY73" fmla="*/ 68826 h 316271"/>
                    <a:gd name="connsiteX74" fmla="*/ 190090 w 1556774"/>
                    <a:gd name="connsiteY74" fmla="*/ 65549 h 316271"/>
                    <a:gd name="connsiteX75" fmla="*/ 180258 w 1556774"/>
                    <a:gd name="connsiteY75" fmla="*/ 65549 h 316271"/>
                    <a:gd name="connsiteX76" fmla="*/ 175342 w 1556774"/>
                    <a:gd name="connsiteY76" fmla="*/ 60633 h 316271"/>
                    <a:gd name="connsiteX77" fmla="*/ 168787 w 1556774"/>
                    <a:gd name="connsiteY77" fmla="*/ 58994 h 316271"/>
                    <a:gd name="connsiteX78" fmla="*/ 158955 w 1556774"/>
                    <a:gd name="connsiteY78" fmla="*/ 55716 h 316271"/>
                    <a:gd name="connsiteX79" fmla="*/ 155677 w 1556774"/>
                    <a:gd name="connsiteY79" fmla="*/ 54078 h 316271"/>
                    <a:gd name="connsiteX80" fmla="*/ 149123 w 1556774"/>
                    <a:gd name="connsiteY80" fmla="*/ 45884 h 316271"/>
                    <a:gd name="connsiteX81" fmla="*/ 131097 w 1556774"/>
                    <a:gd name="connsiteY81" fmla="*/ 45884 h 316271"/>
                    <a:gd name="connsiteX82" fmla="*/ 122903 w 1556774"/>
                    <a:gd name="connsiteY82" fmla="*/ 39329 h 316271"/>
                    <a:gd name="connsiteX83" fmla="*/ 117987 w 1556774"/>
                    <a:gd name="connsiteY83" fmla="*/ 40968 h 316271"/>
                    <a:gd name="connsiteX84" fmla="*/ 104877 w 1556774"/>
                    <a:gd name="connsiteY84" fmla="*/ 40968 h 316271"/>
                    <a:gd name="connsiteX85" fmla="*/ 96684 w 1556774"/>
                    <a:gd name="connsiteY85" fmla="*/ 34413 h 316271"/>
                    <a:gd name="connsiteX86" fmla="*/ 86852 w 1556774"/>
                    <a:gd name="connsiteY86" fmla="*/ 26220 h 316271"/>
                    <a:gd name="connsiteX87" fmla="*/ 70464 w 1556774"/>
                    <a:gd name="connsiteY87" fmla="*/ 26220 h 316271"/>
                    <a:gd name="connsiteX88" fmla="*/ 62271 w 1556774"/>
                    <a:gd name="connsiteY88" fmla="*/ 21304 h 316271"/>
                    <a:gd name="connsiteX89" fmla="*/ 50800 w 1556774"/>
                    <a:gd name="connsiteY89" fmla="*/ 21304 h 316271"/>
                    <a:gd name="connsiteX90" fmla="*/ 45884 w 1556774"/>
                    <a:gd name="connsiteY90" fmla="*/ 14749 h 316271"/>
                    <a:gd name="connsiteX91" fmla="*/ 19664 w 1556774"/>
                    <a:gd name="connsiteY91" fmla="*/ 14749 h 316271"/>
                    <a:gd name="connsiteX92" fmla="*/ 0 w 1556774"/>
                    <a:gd name="connsiteY92" fmla="*/ 0 h 31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556774" h="316271">
                      <a:moveTo>
                        <a:pt x="1556774" y="316271"/>
                      </a:moveTo>
                      <a:lnTo>
                        <a:pt x="1392903" y="316271"/>
                      </a:lnTo>
                      <a:lnTo>
                        <a:pt x="1392903" y="301523"/>
                      </a:lnTo>
                      <a:lnTo>
                        <a:pt x="1386348" y="301523"/>
                      </a:lnTo>
                      <a:lnTo>
                        <a:pt x="1378155" y="293330"/>
                      </a:lnTo>
                      <a:lnTo>
                        <a:pt x="1317523" y="293330"/>
                      </a:lnTo>
                      <a:lnTo>
                        <a:pt x="1309329" y="276942"/>
                      </a:lnTo>
                      <a:lnTo>
                        <a:pt x="1219200" y="276942"/>
                      </a:lnTo>
                      <a:lnTo>
                        <a:pt x="1215923" y="273665"/>
                      </a:lnTo>
                      <a:lnTo>
                        <a:pt x="1202813" y="273665"/>
                      </a:lnTo>
                      <a:lnTo>
                        <a:pt x="1202813" y="258916"/>
                      </a:lnTo>
                      <a:lnTo>
                        <a:pt x="1183148" y="258916"/>
                      </a:lnTo>
                      <a:lnTo>
                        <a:pt x="1178232" y="254000"/>
                      </a:lnTo>
                      <a:lnTo>
                        <a:pt x="1122516" y="254000"/>
                      </a:lnTo>
                      <a:lnTo>
                        <a:pt x="1117600" y="247446"/>
                      </a:lnTo>
                      <a:lnTo>
                        <a:pt x="1091381" y="247446"/>
                      </a:lnTo>
                      <a:lnTo>
                        <a:pt x="1086464" y="244168"/>
                      </a:lnTo>
                      <a:lnTo>
                        <a:pt x="1078271" y="244168"/>
                      </a:lnTo>
                      <a:lnTo>
                        <a:pt x="1071716" y="235975"/>
                      </a:lnTo>
                      <a:lnTo>
                        <a:pt x="1048774" y="235975"/>
                      </a:lnTo>
                      <a:lnTo>
                        <a:pt x="1035664" y="231058"/>
                      </a:lnTo>
                      <a:lnTo>
                        <a:pt x="1032387" y="224504"/>
                      </a:lnTo>
                      <a:lnTo>
                        <a:pt x="1020916" y="219587"/>
                      </a:lnTo>
                      <a:lnTo>
                        <a:pt x="1019277" y="216310"/>
                      </a:lnTo>
                      <a:lnTo>
                        <a:pt x="975032" y="216310"/>
                      </a:lnTo>
                      <a:lnTo>
                        <a:pt x="966839" y="213033"/>
                      </a:lnTo>
                      <a:lnTo>
                        <a:pt x="924232" y="213033"/>
                      </a:lnTo>
                      <a:lnTo>
                        <a:pt x="907845" y="203200"/>
                      </a:lnTo>
                      <a:lnTo>
                        <a:pt x="894735" y="203200"/>
                      </a:lnTo>
                      <a:lnTo>
                        <a:pt x="894735" y="195007"/>
                      </a:lnTo>
                      <a:lnTo>
                        <a:pt x="878348" y="195007"/>
                      </a:lnTo>
                      <a:lnTo>
                        <a:pt x="870155" y="195007"/>
                      </a:lnTo>
                      <a:lnTo>
                        <a:pt x="858684" y="195007"/>
                      </a:lnTo>
                      <a:lnTo>
                        <a:pt x="843935" y="181897"/>
                      </a:lnTo>
                      <a:lnTo>
                        <a:pt x="776748" y="181897"/>
                      </a:lnTo>
                      <a:lnTo>
                        <a:pt x="776748" y="178620"/>
                      </a:lnTo>
                      <a:lnTo>
                        <a:pt x="765277" y="178620"/>
                      </a:lnTo>
                      <a:lnTo>
                        <a:pt x="758723" y="172065"/>
                      </a:lnTo>
                      <a:lnTo>
                        <a:pt x="737419" y="172065"/>
                      </a:lnTo>
                      <a:lnTo>
                        <a:pt x="734142" y="165510"/>
                      </a:lnTo>
                      <a:lnTo>
                        <a:pt x="706284" y="165510"/>
                      </a:lnTo>
                      <a:lnTo>
                        <a:pt x="698090" y="157316"/>
                      </a:lnTo>
                      <a:lnTo>
                        <a:pt x="640735" y="157316"/>
                      </a:lnTo>
                      <a:lnTo>
                        <a:pt x="629264" y="152400"/>
                      </a:lnTo>
                      <a:lnTo>
                        <a:pt x="604684" y="152400"/>
                      </a:lnTo>
                      <a:lnTo>
                        <a:pt x="593213" y="147484"/>
                      </a:lnTo>
                      <a:lnTo>
                        <a:pt x="558800" y="147484"/>
                      </a:lnTo>
                      <a:lnTo>
                        <a:pt x="552245" y="140929"/>
                      </a:lnTo>
                      <a:lnTo>
                        <a:pt x="545690" y="137652"/>
                      </a:lnTo>
                      <a:lnTo>
                        <a:pt x="526026" y="137652"/>
                      </a:lnTo>
                      <a:lnTo>
                        <a:pt x="517832" y="132736"/>
                      </a:lnTo>
                      <a:lnTo>
                        <a:pt x="496529" y="132736"/>
                      </a:lnTo>
                      <a:lnTo>
                        <a:pt x="485058" y="127820"/>
                      </a:lnTo>
                      <a:lnTo>
                        <a:pt x="458839" y="127820"/>
                      </a:lnTo>
                      <a:lnTo>
                        <a:pt x="447368" y="117987"/>
                      </a:lnTo>
                      <a:lnTo>
                        <a:pt x="439174" y="124542"/>
                      </a:lnTo>
                      <a:lnTo>
                        <a:pt x="416232" y="114710"/>
                      </a:lnTo>
                      <a:lnTo>
                        <a:pt x="409677" y="114710"/>
                      </a:lnTo>
                      <a:lnTo>
                        <a:pt x="403123" y="109794"/>
                      </a:lnTo>
                      <a:lnTo>
                        <a:pt x="385097" y="109794"/>
                      </a:lnTo>
                      <a:lnTo>
                        <a:pt x="373626" y="109794"/>
                      </a:lnTo>
                      <a:lnTo>
                        <a:pt x="357239" y="104878"/>
                      </a:lnTo>
                      <a:lnTo>
                        <a:pt x="345768" y="103239"/>
                      </a:lnTo>
                      <a:lnTo>
                        <a:pt x="331019" y="103239"/>
                      </a:lnTo>
                      <a:lnTo>
                        <a:pt x="322826" y="101600"/>
                      </a:lnTo>
                      <a:lnTo>
                        <a:pt x="311355" y="95046"/>
                      </a:lnTo>
                      <a:lnTo>
                        <a:pt x="299884" y="95046"/>
                      </a:lnTo>
                      <a:lnTo>
                        <a:pt x="265471" y="90129"/>
                      </a:lnTo>
                      <a:lnTo>
                        <a:pt x="257277" y="83575"/>
                      </a:lnTo>
                      <a:lnTo>
                        <a:pt x="250723" y="78658"/>
                      </a:lnTo>
                      <a:lnTo>
                        <a:pt x="242529" y="75381"/>
                      </a:lnTo>
                      <a:lnTo>
                        <a:pt x="235974" y="73742"/>
                      </a:lnTo>
                      <a:lnTo>
                        <a:pt x="231058" y="68826"/>
                      </a:lnTo>
                      <a:lnTo>
                        <a:pt x="203200" y="68826"/>
                      </a:lnTo>
                      <a:lnTo>
                        <a:pt x="190090" y="65549"/>
                      </a:lnTo>
                      <a:lnTo>
                        <a:pt x="180258" y="65549"/>
                      </a:lnTo>
                      <a:lnTo>
                        <a:pt x="175342" y="60633"/>
                      </a:lnTo>
                      <a:lnTo>
                        <a:pt x="168787" y="58994"/>
                      </a:lnTo>
                      <a:lnTo>
                        <a:pt x="158955" y="55716"/>
                      </a:lnTo>
                      <a:lnTo>
                        <a:pt x="155677" y="54078"/>
                      </a:lnTo>
                      <a:lnTo>
                        <a:pt x="149123" y="45884"/>
                      </a:lnTo>
                      <a:lnTo>
                        <a:pt x="131097" y="45884"/>
                      </a:lnTo>
                      <a:lnTo>
                        <a:pt x="122903" y="39329"/>
                      </a:lnTo>
                      <a:lnTo>
                        <a:pt x="117987" y="40968"/>
                      </a:lnTo>
                      <a:lnTo>
                        <a:pt x="104877" y="40968"/>
                      </a:lnTo>
                      <a:lnTo>
                        <a:pt x="96684" y="34413"/>
                      </a:lnTo>
                      <a:lnTo>
                        <a:pt x="86852" y="26220"/>
                      </a:lnTo>
                      <a:lnTo>
                        <a:pt x="70464" y="26220"/>
                      </a:lnTo>
                      <a:lnTo>
                        <a:pt x="62271" y="21304"/>
                      </a:lnTo>
                      <a:lnTo>
                        <a:pt x="50800" y="21304"/>
                      </a:lnTo>
                      <a:lnTo>
                        <a:pt x="45884" y="14749"/>
                      </a:lnTo>
                      <a:lnTo>
                        <a:pt x="19664" y="14749"/>
                      </a:lnTo>
                      <a:lnTo>
                        <a:pt x="0" y="0"/>
                      </a:lnTo>
                    </a:path>
                  </a:pathLst>
                </a:custGeom>
                <a:noFill/>
                <a:ln w="22225">
                  <a:solidFill>
                    <a:srgbClr val="0C81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a:off x="5124226" y="3234585"/>
                  <a:ext cx="36576" cy="3614"/>
                </a:xfrm>
                <a:custGeom>
                  <a:avLst/>
                  <a:gdLst>
                    <a:gd name="connsiteX0" fmla="*/ 54213 w 54213"/>
                    <a:gd name="connsiteY0" fmla="*/ 0 h 3614"/>
                    <a:gd name="connsiteX1" fmla="*/ 0 w 54213"/>
                    <a:gd name="connsiteY1" fmla="*/ 3614 h 3614"/>
                  </a:gdLst>
                  <a:ahLst/>
                  <a:cxnLst>
                    <a:cxn ang="0">
                      <a:pos x="connsiteX0" y="connsiteY0"/>
                    </a:cxn>
                    <a:cxn ang="0">
                      <a:pos x="connsiteX1" y="connsiteY1"/>
                    </a:cxn>
                  </a:cxnLst>
                  <a:rect l="l" t="t" r="r" b="b"/>
                  <a:pathLst>
                    <a:path w="54213" h="3614">
                      <a:moveTo>
                        <a:pt x="54213" y="0"/>
                      </a:moveTo>
                      <a:lnTo>
                        <a:pt x="0" y="3614"/>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Freeform 67"/>
              <p:cNvSpPr/>
              <p:nvPr/>
            </p:nvSpPr>
            <p:spPr>
              <a:xfrm>
                <a:off x="5125571" y="3229535"/>
                <a:ext cx="1461247" cy="820271"/>
              </a:xfrm>
              <a:custGeom>
                <a:avLst/>
                <a:gdLst>
                  <a:gd name="connsiteX0" fmla="*/ 1461247 w 1461247"/>
                  <a:gd name="connsiteY0" fmla="*/ 820271 h 820271"/>
                  <a:gd name="connsiteX1" fmla="*/ 699247 w 1461247"/>
                  <a:gd name="connsiteY1" fmla="*/ 820271 h 820271"/>
                  <a:gd name="connsiteX2" fmla="*/ 699247 w 1461247"/>
                  <a:gd name="connsiteY2" fmla="*/ 777689 h 820271"/>
                  <a:gd name="connsiteX3" fmla="*/ 609600 w 1461247"/>
                  <a:gd name="connsiteY3" fmla="*/ 777689 h 820271"/>
                  <a:gd name="connsiteX4" fmla="*/ 609600 w 1461247"/>
                  <a:gd name="connsiteY4" fmla="*/ 744071 h 820271"/>
                  <a:gd name="connsiteX5" fmla="*/ 555811 w 1461247"/>
                  <a:gd name="connsiteY5" fmla="*/ 744071 h 820271"/>
                  <a:gd name="connsiteX6" fmla="*/ 555811 w 1461247"/>
                  <a:gd name="connsiteY6" fmla="*/ 719418 h 820271"/>
                  <a:gd name="connsiteX7" fmla="*/ 479611 w 1461247"/>
                  <a:gd name="connsiteY7" fmla="*/ 719418 h 820271"/>
                  <a:gd name="connsiteX8" fmla="*/ 479611 w 1461247"/>
                  <a:gd name="connsiteY8" fmla="*/ 692524 h 820271"/>
                  <a:gd name="connsiteX9" fmla="*/ 416858 w 1461247"/>
                  <a:gd name="connsiteY9" fmla="*/ 692524 h 820271"/>
                  <a:gd name="connsiteX10" fmla="*/ 416858 w 1461247"/>
                  <a:gd name="connsiteY10" fmla="*/ 681318 h 820271"/>
                  <a:gd name="connsiteX11" fmla="*/ 405653 w 1461247"/>
                  <a:gd name="connsiteY11" fmla="*/ 681318 h 820271"/>
                  <a:gd name="connsiteX12" fmla="*/ 412376 w 1461247"/>
                  <a:gd name="connsiteY12" fmla="*/ 674594 h 820271"/>
                  <a:gd name="connsiteX13" fmla="*/ 396688 w 1461247"/>
                  <a:gd name="connsiteY13" fmla="*/ 672353 h 820271"/>
                  <a:gd name="connsiteX14" fmla="*/ 396688 w 1461247"/>
                  <a:gd name="connsiteY14" fmla="*/ 656665 h 820271"/>
                  <a:gd name="connsiteX15" fmla="*/ 381000 w 1461247"/>
                  <a:gd name="connsiteY15" fmla="*/ 656665 h 820271"/>
                  <a:gd name="connsiteX16" fmla="*/ 378758 w 1461247"/>
                  <a:gd name="connsiteY16" fmla="*/ 649941 h 820271"/>
                  <a:gd name="connsiteX17" fmla="*/ 374276 w 1461247"/>
                  <a:gd name="connsiteY17" fmla="*/ 645459 h 820271"/>
                  <a:gd name="connsiteX18" fmla="*/ 367553 w 1461247"/>
                  <a:gd name="connsiteY18" fmla="*/ 640977 h 820271"/>
                  <a:gd name="connsiteX19" fmla="*/ 360829 w 1461247"/>
                  <a:gd name="connsiteY19" fmla="*/ 627530 h 820271"/>
                  <a:gd name="connsiteX20" fmla="*/ 336176 w 1461247"/>
                  <a:gd name="connsiteY20" fmla="*/ 627530 h 820271"/>
                  <a:gd name="connsiteX21" fmla="*/ 331694 w 1461247"/>
                  <a:gd name="connsiteY21" fmla="*/ 627530 h 820271"/>
                  <a:gd name="connsiteX22" fmla="*/ 329453 w 1461247"/>
                  <a:gd name="connsiteY22" fmla="*/ 616324 h 820271"/>
                  <a:gd name="connsiteX23" fmla="*/ 316005 w 1461247"/>
                  <a:gd name="connsiteY23" fmla="*/ 616324 h 820271"/>
                  <a:gd name="connsiteX24" fmla="*/ 307041 w 1461247"/>
                  <a:gd name="connsiteY24" fmla="*/ 602877 h 820271"/>
                  <a:gd name="connsiteX25" fmla="*/ 289111 w 1461247"/>
                  <a:gd name="connsiteY25" fmla="*/ 602877 h 820271"/>
                  <a:gd name="connsiteX26" fmla="*/ 275664 w 1461247"/>
                  <a:gd name="connsiteY26" fmla="*/ 591671 h 820271"/>
                  <a:gd name="connsiteX27" fmla="*/ 275664 w 1461247"/>
                  <a:gd name="connsiteY27" fmla="*/ 578224 h 820271"/>
                  <a:gd name="connsiteX28" fmla="*/ 264458 w 1461247"/>
                  <a:gd name="connsiteY28" fmla="*/ 573741 h 820271"/>
                  <a:gd name="connsiteX29" fmla="*/ 264458 w 1461247"/>
                  <a:gd name="connsiteY29" fmla="*/ 567018 h 820271"/>
                  <a:gd name="connsiteX30" fmla="*/ 251011 w 1461247"/>
                  <a:gd name="connsiteY30" fmla="*/ 551330 h 820271"/>
                  <a:gd name="connsiteX31" fmla="*/ 248770 w 1461247"/>
                  <a:gd name="connsiteY31" fmla="*/ 544606 h 820271"/>
                  <a:gd name="connsiteX32" fmla="*/ 248770 w 1461247"/>
                  <a:gd name="connsiteY32" fmla="*/ 533400 h 820271"/>
                  <a:gd name="connsiteX33" fmla="*/ 246529 w 1461247"/>
                  <a:gd name="connsiteY33" fmla="*/ 519953 h 820271"/>
                  <a:gd name="connsiteX34" fmla="*/ 228600 w 1461247"/>
                  <a:gd name="connsiteY34" fmla="*/ 524436 h 820271"/>
                  <a:gd name="connsiteX35" fmla="*/ 228600 w 1461247"/>
                  <a:gd name="connsiteY35" fmla="*/ 510989 h 820271"/>
                  <a:gd name="connsiteX36" fmla="*/ 219635 w 1461247"/>
                  <a:gd name="connsiteY36" fmla="*/ 510989 h 820271"/>
                  <a:gd name="connsiteX37" fmla="*/ 206188 w 1461247"/>
                  <a:gd name="connsiteY37" fmla="*/ 502024 h 820271"/>
                  <a:gd name="connsiteX38" fmla="*/ 206188 w 1461247"/>
                  <a:gd name="connsiteY38" fmla="*/ 495300 h 820271"/>
                  <a:gd name="connsiteX39" fmla="*/ 194982 w 1461247"/>
                  <a:gd name="connsiteY39" fmla="*/ 488577 h 820271"/>
                  <a:gd name="connsiteX40" fmla="*/ 194982 w 1461247"/>
                  <a:gd name="connsiteY40" fmla="*/ 472889 h 820271"/>
                  <a:gd name="connsiteX41" fmla="*/ 170329 w 1461247"/>
                  <a:gd name="connsiteY41" fmla="*/ 472889 h 820271"/>
                  <a:gd name="connsiteX42" fmla="*/ 165847 w 1461247"/>
                  <a:gd name="connsiteY42" fmla="*/ 463924 h 820271"/>
                  <a:gd name="connsiteX43" fmla="*/ 163605 w 1461247"/>
                  <a:gd name="connsiteY43" fmla="*/ 459441 h 820271"/>
                  <a:gd name="connsiteX44" fmla="*/ 159123 w 1461247"/>
                  <a:gd name="connsiteY44" fmla="*/ 454959 h 820271"/>
                  <a:gd name="connsiteX45" fmla="*/ 147917 w 1461247"/>
                  <a:gd name="connsiteY45" fmla="*/ 454959 h 820271"/>
                  <a:gd name="connsiteX46" fmla="*/ 145676 w 1461247"/>
                  <a:gd name="connsiteY46" fmla="*/ 445994 h 820271"/>
                  <a:gd name="connsiteX47" fmla="*/ 136711 w 1461247"/>
                  <a:gd name="connsiteY47" fmla="*/ 428065 h 820271"/>
                  <a:gd name="connsiteX48" fmla="*/ 127747 w 1461247"/>
                  <a:gd name="connsiteY48" fmla="*/ 419100 h 820271"/>
                  <a:gd name="connsiteX49" fmla="*/ 123264 w 1461247"/>
                  <a:gd name="connsiteY49" fmla="*/ 407894 h 820271"/>
                  <a:gd name="connsiteX50" fmla="*/ 123264 w 1461247"/>
                  <a:gd name="connsiteY50" fmla="*/ 381000 h 820271"/>
                  <a:gd name="connsiteX51" fmla="*/ 116541 w 1461247"/>
                  <a:gd name="connsiteY51" fmla="*/ 376518 h 820271"/>
                  <a:gd name="connsiteX52" fmla="*/ 109817 w 1461247"/>
                  <a:gd name="connsiteY52" fmla="*/ 365312 h 820271"/>
                  <a:gd name="connsiteX53" fmla="*/ 107576 w 1461247"/>
                  <a:gd name="connsiteY53" fmla="*/ 354106 h 820271"/>
                  <a:gd name="connsiteX54" fmla="*/ 103094 w 1461247"/>
                  <a:gd name="connsiteY54" fmla="*/ 345141 h 820271"/>
                  <a:gd name="connsiteX55" fmla="*/ 91888 w 1461247"/>
                  <a:gd name="connsiteY55" fmla="*/ 340659 h 820271"/>
                  <a:gd name="connsiteX56" fmla="*/ 85164 w 1461247"/>
                  <a:gd name="connsiteY56" fmla="*/ 322730 h 820271"/>
                  <a:gd name="connsiteX57" fmla="*/ 80682 w 1461247"/>
                  <a:gd name="connsiteY57" fmla="*/ 311524 h 820271"/>
                  <a:gd name="connsiteX58" fmla="*/ 80682 w 1461247"/>
                  <a:gd name="connsiteY58" fmla="*/ 286871 h 820271"/>
                  <a:gd name="connsiteX59" fmla="*/ 80682 w 1461247"/>
                  <a:gd name="connsiteY59" fmla="*/ 266700 h 820271"/>
                  <a:gd name="connsiteX60" fmla="*/ 67235 w 1461247"/>
                  <a:gd name="connsiteY60" fmla="*/ 233083 h 820271"/>
                  <a:gd name="connsiteX61" fmla="*/ 62753 w 1461247"/>
                  <a:gd name="connsiteY61" fmla="*/ 201706 h 820271"/>
                  <a:gd name="connsiteX62" fmla="*/ 58270 w 1461247"/>
                  <a:gd name="connsiteY62" fmla="*/ 188259 h 820271"/>
                  <a:gd name="connsiteX63" fmla="*/ 53788 w 1461247"/>
                  <a:gd name="connsiteY63" fmla="*/ 170330 h 820271"/>
                  <a:gd name="connsiteX64" fmla="*/ 44823 w 1461247"/>
                  <a:gd name="connsiteY64" fmla="*/ 150159 h 820271"/>
                  <a:gd name="connsiteX65" fmla="*/ 38100 w 1461247"/>
                  <a:gd name="connsiteY65" fmla="*/ 129989 h 820271"/>
                  <a:gd name="connsiteX66" fmla="*/ 33617 w 1461247"/>
                  <a:gd name="connsiteY66" fmla="*/ 100853 h 820271"/>
                  <a:gd name="connsiteX67" fmla="*/ 29135 w 1461247"/>
                  <a:gd name="connsiteY67" fmla="*/ 85165 h 820271"/>
                  <a:gd name="connsiteX68" fmla="*/ 22411 w 1461247"/>
                  <a:gd name="connsiteY68" fmla="*/ 62753 h 820271"/>
                  <a:gd name="connsiteX69" fmla="*/ 20170 w 1461247"/>
                  <a:gd name="connsiteY69" fmla="*/ 44824 h 820271"/>
                  <a:gd name="connsiteX70" fmla="*/ 15688 w 1461247"/>
                  <a:gd name="connsiteY70" fmla="*/ 13447 h 820271"/>
                  <a:gd name="connsiteX71" fmla="*/ 13447 w 1461247"/>
                  <a:gd name="connsiteY71" fmla="*/ 0 h 820271"/>
                  <a:gd name="connsiteX72" fmla="*/ 0 w 1461247"/>
                  <a:gd name="connsiteY72" fmla="*/ 2241 h 82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61247" h="820271">
                    <a:moveTo>
                      <a:pt x="1461247" y="820271"/>
                    </a:moveTo>
                    <a:lnTo>
                      <a:pt x="699247" y="820271"/>
                    </a:lnTo>
                    <a:lnTo>
                      <a:pt x="699247" y="777689"/>
                    </a:lnTo>
                    <a:lnTo>
                      <a:pt x="609600" y="777689"/>
                    </a:lnTo>
                    <a:lnTo>
                      <a:pt x="609600" y="744071"/>
                    </a:lnTo>
                    <a:lnTo>
                      <a:pt x="555811" y="744071"/>
                    </a:lnTo>
                    <a:lnTo>
                      <a:pt x="555811" y="719418"/>
                    </a:lnTo>
                    <a:lnTo>
                      <a:pt x="479611" y="719418"/>
                    </a:lnTo>
                    <a:lnTo>
                      <a:pt x="479611" y="692524"/>
                    </a:lnTo>
                    <a:lnTo>
                      <a:pt x="416858" y="692524"/>
                    </a:lnTo>
                    <a:lnTo>
                      <a:pt x="416858" y="681318"/>
                    </a:lnTo>
                    <a:lnTo>
                      <a:pt x="405653" y="681318"/>
                    </a:lnTo>
                    <a:lnTo>
                      <a:pt x="412376" y="674594"/>
                    </a:lnTo>
                    <a:lnTo>
                      <a:pt x="396688" y="672353"/>
                    </a:lnTo>
                    <a:lnTo>
                      <a:pt x="396688" y="656665"/>
                    </a:lnTo>
                    <a:lnTo>
                      <a:pt x="381000" y="656665"/>
                    </a:lnTo>
                    <a:lnTo>
                      <a:pt x="378758" y="649941"/>
                    </a:lnTo>
                    <a:lnTo>
                      <a:pt x="374276" y="645459"/>
                    </a:lnTo>
                    <a:lnTo>
                      <a:pt x="367553" y="640977"/>
                    </a:lnTo>
                    <a:lnTo>
                      <a:pt x="360829" y="627530"/>
                    </a:lnTo>
                    <a:lnTo>
                      <a:pt x="336176" y="627530"/>
                    </a:lnTo>
                    <a:lnTo>
                      <a:pt x="331694" y="627530"/>
                    </a:lnTo>
                    <a:lnTo>
                      <a:pt x="329453" y="616324"/>
                    </a:lnTo>
                    <a:lnTo>
                      <a:pt x="316005" y="616324"/>
                    </a:lnTo>
                    <a:lnTo>
                      <a:pt x="307041" y="602877"/>
                    </a:lnTo>
                    <a:lnTo>
                      <a:pt x="289111" y="602877"/>
                    </a:lnTo>
                    <a:lnTo>
                      <a:pt x="275664" y="591671"/>
                    </a:lnTo>
                    <a:lnTo>
                      <a:pt x="275664" y="578224"/>
                    </a:lnTo>
                    <a:lnTo>
                      <a:pt x="264458" y="573741"/>
                    </a:lnTo>
                    <a:lnTo>
                      <a:pt x="264458" y="567018"/>
                    </a:lnTo>
                    <a:lnTo>
                      <a:pt x="251011" y="551330"/>
                    </a:lnTo>
                    <a:lnTo>
                      <a:pt x="248770" y="544606"/>
                    </a:lnTo>
                    <a:lnTo>
                      <a:pt x="248770" y="533400"/>
                    </a:lnTo>
                    <a:lnTo>
                      <a:pt x="246529" y="519953"/>
                    </a:lnTo>
                    <a:lnTo>
                      <a:pt x="228600" y="524436"/>
                    </a:lnTo>
                    <a:lnTo>
                      <a:pt x="228600" y="510989"/>
                    </a:lnTo>
                    <a:lnTo>
                      <a:pt x="219635" y="510989"/>
                    </a:lnTo>
                    <a:lnTo>
                      <a:pt x="206188" y="502024"/>
                    </a:lnTo>
                    <a:lnTo>
                      <a:pt x="206188" y="495300"/>
                    </a:lnTo>
                    <a:lnTo>
                      <a:pt x="194982" y="488577"/>
                    </a:lnTo>
                    <a:lnTo>
                      <a:pt x="194982" y="472889"/>
                    </a:lnTo>
                    <a:lnTo>
                      <a:pt x="170329" y="472889"/>
                    </a:lnTo>
                    <a:lnTo>
                      <a:pt x="165847" y="463924"/>
                    </a:lnTo>
                    <a:lnTo>
                      <a:pt x="163605" y="459441"/>
                    </a:lnTo>
                    <a:lnTo>
                      <a:pt x="159123" y="454959"/>
                    </a:lnTo>
                    <a:lnTo>
                      <a:pt x="147917" y="454959"/>
                    </a:lnTo>
                    <a:lnTo>
                      <a:pt x="145676" y="445994"/>
                    </a:lnTo>
                    <a:lnTo>
                      <a:pt x="136711" y="428065"/>
                    </a:lnTo>
                    <a:lnTo>
                      <a:pt x="127747" y="419100"/>
                    </a:lnTo>
                    <a:lnTo>
                      <a:pt x="123264" y="407894"/>
                    </a:lnTo>
                    <a:lnTo>
                      <a:pt x="123264" y="381000"/>
                    </a:lnTo>
                    <a:lnTo>
                      <a:pt x="116541" y="376518"/>
                    </a:lnTo>
                    <a:lnTo>
                      <a:pt x="109817" y="365312"/>
                    </a:lnTo>
                    <a:lnTo>
                      <a:pt x="107576" y="354106"/>
                    </a:lnTo>
                    <a:lnTo>
                      <a:pt x="103094" y="345141"/>
                    </a:lnTo>
                    <a:lnTo>
                      <a:pt x="91888" y="340659"/>
                    </a:lnTo>
                    <a:lnTo>
                      <a:pt x="85164" y="322730"/>
                    </a:lnTo>
                    <a:lnTo>
                      <a:pt x="80682" y="311524"/>
                    </a:lnTo>
                    <a:lnTo>
                      <a:pt x="80682" y="286871"/>
                    </a:lnTo>
                    <a:lnTo>
                      <a:pt x="80682" y="266700"/>
                    </a:lnTo>
                    <a:lnTo>
                      <a:pt x="67235" y="233083"/>
                    </a:lnTo>
                    <a:lnTo>
                      <a:pt x="62753" y="201706"/>
                    </a:lnTo>
                    <a:lnTo>
                      <a:pt x="58270" y="188259"/>
                    </a:lnTo>
                    <a:lnTo>
                      <a:pt x="53788" y="170330"/>
                    </a:lnTo>
                    <a:lnTo>
                      <a:pt x="44823" y="150159"/>
                    </a:lnTo>
                    <a:lnTo>
                      <a:pt x="38100" y="129989"/>
                    </a:lnTo>
                    <a:lnTo>
                      <a:pt x="33617" y="100853"/>
                    </a:lnTo>
                    <a:lnTo>
                      <a:pt x="29135" y="85165"/>
                    </a:lnTo>
                    <a:lnTo>
                      <a:pt x="22411" y="62753"/>
                    </a:lnTo>
                    <a:lnTo>
                      <a:pt x="20170" y="44824"/>
                    </a:lnTo>
                    <a:lnTo>
                      <a:pt x="15688" y="13447"/>
                    </a:lnTo>
                    <a:lnTo>
                      <a:pt x="13447" y="0"/>
                    </a:lnTo>
                    <a:lnTo>
                      <a:pt x="0" y="2241"/>
                    </a:ln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4" name="Group 73"/>
          <p:cNvGrpSpPr/>
          <p:nvPr/>
        </p:nvGrpSpPr>
        <p:grpSpPr>
          <a:xfrm>
            <a:off x="2187392" y="3139068"/>
            <a:ext cx="2122932" cy="1646702"/>
            <a:chOff x="2187392" y="3139068"/>
            <a:chExt cx="2122932" cy="1646702"/>
          </a:xfrm>
        </p:grpSpPr>
        <p:grpSp>
          <p:nvGrpSpPr>
            <p:cNvPr id="75" name="Group 74"/>
            <p:cNvGrpSpPr/>
            <p:nvPr/>
          </p:nvGrpSpPr>
          <p:grpSpPr>
            <a:xfrm>
              <a:off x="2187392" y="3139068"/>
              <a:ext cx="2122932" cy="1646702"/>
              <a:chOff x="2187392" y="3139068"/>
              <a:chExt cx="2122932" cy="1646702"/>
            </a:xfrm>
          </p:grpSpPr>
          <p:sp>
            <p:nvSpPr>
              <p:cNvPr id="82" name="TextBox 81"/>
              <p:cNvSpPr txBox="1"/>
              <p:nvPr/>
            </p:nvSpPr>
            <p:spPr>
              <a:xfrm>
                <a:off x="2761579" y="4631882"/>
                <a:ext cx="1188720" cy="153888"/>
              </a:xfrm>
              <a:prstGeom prst="rect">
                <a:avLst/>
              </a:prstGeom>
              <a:solidFill>
                <a:schemeClr val="bg1"/>
              </a:solidFill>
            </p:spPr>
            <p:txBody>
              <a:bodyPr wrap="square" lIns="0" tIns="0" rIns="0" bIns="0" rtlCol="0">
                <a:spAutoFit/>
              </a:bodyPr>
              <a:lstStyle/>
              <a:p>
                <a:pPr algn="ctr"/>
                <a:r>
                  <a:rPr lang="en-US" sz="1000" b="1" dirty="0"/>
                  <a:t>OS, y</a:t>
                </a:r>
              </a:p>
            </p:txBody>
          </p:sp>
          <p:sp>
            <p:nvSpPr>
              <p:cNvPr id="83" name="TextBox 82"/>
              <p:cNvSpPr txBox="1"/>
              <p:nvPr/>
            </p:nvSpPr>
            <p:spPr>
              <a:xfrm>
                <a:off x="2187392" y="3335719"/>
                <a:ext cx="153888" cy="1005840"/>
              </a:xfrm>
              <a:prstGeom prst="rect">
                <a:avLst/>
              </a:prstGeom>
              <a:noFill/>
            </p:spPr>
            <p:txBody>
              <a:bodyPr vert="vert270" wrap="square" lIns="0" tIns="0" rIns="0" bIns="0" rtlCol="0">
                <a:spAutoFit/>
              </a:bodyPr>
              <a:lstStyle/>
              <a:p>
                <a:pPr algn="ctr"/>
                <a:r>
                  <a:rPr lang="en-US" sz="1000" b="1" dirty="0"/>
                  <a:t>Patients, %</a:t>
                </a:r>
              </a:p>
            </p:txBody>
          </p:sp>
          <p:graphicFrame>
            <p:nvGraphicFramePr>
              <p:cNvPr id="84" name="Chart 83"/>
              <p:cNvGraphicFramePr/>
              <p:nvPr>
                <p:extLst>
                  <p:ext uri="{D42A27DB-BD31-4B8C-83A1-F6EECF244321}">
                    <p14:modId xmlns:p14="http://schemas.microsoft.com/office/powerpoint/2010/main" val="1210598126"/>
                  </p:ext>
                </p:extLst>
              </p:nvPr>
            </p:nvGraphicFramePr>
            <p:xfrm>
              <a:off x="2294364" y="3139068"/>
              <a:ext cx="2015960" cy="153630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76" name="Group 75"/>
            <p:cNvGrpSpPr/>
            <p:nvPr/>
          </p:nvGrpSpPr>
          <p:grpSpPr>
            <a:xfrm>
              <a:off x="2598607" y="3225857"/>
              <a:ext cx="1573935" cy="1213769"/>
              <a:chOff x="2598607" y="3225857"/>
              <a:chExt cx="1573935" cy="1213769"/>
            </a:xfrm>
          </p:grpSpPr>
          <p:sp>
            <p:nvSpPr>
              <p:cNvPr id="77" name="Freeform 76"/>
              <p:cNvSpPr/>
              <p:nvPr/>
            </p:nvSpPr>
            <p:spPr>
              <a:xfrm>
                <a:off x="2637830" y="3232547"/>
                <a:ext cx="1534120" cy="766167"/>
              </a:xfrm>
              <a:custGeom>
                <a:avLst/>
                <a:gdLst>
                  <a:gd name="connsiteX0" fmla="*/ 1534120 w 1534120"/>
                  <a:gd name="connsiteY0" fmla="*/ 766167 h 766167"/>
                  <a:gd name="connsiteX1" fmla="*/ 1432322 w 1534120"/>
                  <a:gd name="connsiteY1" fmla="*/ 766167 h 766167"/>
                  <a:gd name="connsiteX2" fmla="*/ 1432322 w 1534120"/>
                  <a:gd name="connsiteY2" fmla="*/ 762595 h 766167"/>
                  <a:gd name="connsiteX3" fmla="*/ 1412676 w 1534120"/>
                  <a:gd name="connsiteY3" fmla="*/ 762595 h 766167"/>
                  <a:gd name="connsiteX4" fmla="*/ 1412676 w 1534120"/>
                  <a:gd name="connsiteY4" fmla="*/ 748308 h 766167"/>
                  <a:gd name="connsiteX5" fmla="*/ 1351954 w 1534120"/>
                  <a:gd name="connsiteY5" fmla="*/ 748308 h 766167"/>
                  <a:gd name="connsiteX6" fmla="*/ 1351954 w 1534120"/>
                  <a:gd name="connsiteY6" fmla="*/ 742950 h 766167"/>
                  <a:gd name="connsiteX7" fmla="*/ 1330523 w 1534120"/>
                  <a:gd name="connsiteY7" fmla="*/ 742950 h 766167"/>
                  <a:gd name="connsiteX8" fmla="*/ 1326951 w 1534120"/>
                  <a:gd name="connsiteY8" fmla="*/ 726876 h 766167"/>
                  <a:gd name="connsiteX9" fmla="*/ 1312664 w 1534120"/>
                  <a:gd name="connsiteY9" fmla="*/ 726876 h 766167"/>
                  <a:gd name="connsiteX10" fmla="*/ 1307306 w 1534120"/>
                  <a:gd name="connsiteY10" fmla="*/ 710803 h 766167"/>
                  <a:gd name="connsiteX11" fmla="*/ 1307306 w 1534120"/>
                  <a:gd name="connsiteY11" fmla="*/ 707231 h 766167"/>
                  <a:gd name="connsiteX12" fmla="*/ 1300162 w 1534120"/>
                  <a:gd name="connsiteY12" fmla="*/ 698301 h 766167"/>
                  <a:gd name="connsiteX13" fmla="*/ 1293018 w 1534120"/>
                  <a:gd name="connsiteY13" fmla="*/ 698301 h 766167"/>
                  <a:gd name="connsiteX14" fmla="*/ 1289447 w 1534120"/>
                  <a:gd name="connsiteY14" fmla="*/ 689372 h 766167"/>
                  <a:gd name="connsiteX15" fmla="*/ 1287661 w 1534120"/>
                  <a:gd name="connsiteY15" fmla="*/ 682228 h 766167"/>
                  <a:gd name="connsiteX16" fmla="*/ 1268015 w 1534120"/>
                  <a:gd name="connsiteY16" fmla="*/ 682228 h 766167"/>
                  <a:gd name="connsiteX17" fmla="*/ 1251942 w 1534120"/>
                  <a:gd name="connsiteY17" fmla="*/ 666155 h 766167"/>
                  <a:gd name="connsiteX18" fmla="*/ 1207293 w 1534120"/>
                  <a:gd name="connsiteY18" fmla="*/ 666155 h 766167"/>
                  <a:gd name="connsiteX19" fmla="*/ 1201936 w 1534120"/>
                  <a:gd name="connsiteY19" fmla="*/ 662583 h 766167"/>
                  <a:gd name="connsiteX20" fmla="*/ 1189434 w 1534120"/>
                  <a:gd name="connsiteY20" fmla="*/ 659011 h 766167"/>
                  <a:gd name="connsiteX21" fmla="*/ 1189434 w 1534120"/>
                  <a:gd name="connsiteY21" fmla="*/ 655439 h 766167"/>
                  <a:gd name="connsiteX22" fmla="*/ 1180504 w 1534120"/>
                  <a:gd name="connsiteY22" fmla="*/ 651867 h 766167"/>
                  <a:gd name="connsiteX23" fmla="*/ 1173361 w 1534120"/>
                  <a:gd name="connsiteY23" fmla="*/ 646509 h 766167"/>
                  <a:gd name="connsiteX24" fmla="*/ 1169789 w 1534120"/>
                  <a:gd name="connsiteY24" fmla="*/ 644723 h 766167"/>
                  <a:gd name="connsiteX25" fmla="*/ 1168003 w 1534120"/>
                  <a:gd name="connsiteY25" fmla="*/ 637580 h 766167"/>
                  <a:gd name="connsiteX26" fmla="*/ 1159073 w 1534120"/>
                  <a:gd name="connsiteY26" fmla="*/ 634008 h 766167"/>
                  <a:gd name="connsiteX27" fmla="*/ 1151929 w 1534120"/>
                  <a:gd name="connsiteY27" fmla="*/ 632222 h 766167"/>
                  <a:gd name="connsiteX28" fmla="*/ 1146572 w 1534120"/>
                  <a:gd name="connsiteY28" fmla="*/ 630436 h 766167"/>
                  <a:gd name="connsiteX29" fmla="*/ 1139428 w 1534120"/>
                  <a:gd name="connsiteY29" fmla="*/ 626864 h 766167"/>
                  <a:gd name="connsiteX30" fmla="*/ 1125140 w 1534120"/>
                  <a:gd name="connsiteY30" fmla="*/ 626864 h 766167"/>
                  <a:gd name="connsiteX31" fmla="*/ 1117997 w 1534120"/>
                  <a:gd name="connsiteY31" fmla="*/ 614362 h 766167"/>
                  <a:gd name="connsiteX32" fmla="*/ 1112639 w 1534120"/>
                  <a:gd name="connsiteY32" fmla="*/ 609005 h 766167"/>
                  <a:gd name="connsiteX33" fmla="*/ 1105495 w 1534120"/>
                  <a:gd name="connsiteY33" fmla="*/ 605433 h 766167"/>
                  <a:gd name="connsiteX34" fmla="*/ 1098351 w 1534120"/>
                  <a:gd name="connsiteY34" fmla="*/ 601861 h 766167"/>
                  <a:gd name="connsiteX35" fmla="*/ 1067990 w 1534120"/>
                  <a:gd name="connsiteY35" fmla="*/ 601861 h 766167"/>
                  <a:gd name="connsiteX36" fmla="*/ 1060847 w 1534120"/>
                  <a:gd name="connsiteY36" fmla="*/ 587573 h 766167"/>
                  <a:gd name="connsiteX37" fmla="*/ 1037629 w 1534120"/>
                  <a:gd name="connsiteY37" fmla="*/ 587573 h 766167"/>
                  <a:gd name="connsiteX38" fmla="*/ 1034058 w 1534120"/>
                  <a:gd name="connsiteY38" fmla="*/ 575072 h 766167"/>
                  <a:gd name="connsiteX39" fmla="*/ 1019770 w 1534120"/>
                  <a:gd name="connsiteY39" fmla="*/ 575072 h 766167"/>
                  <a:gd name="connsiteX40" fmla="*/ 1014412 w 1534120"/>
                  <a:gd name="connsiteY40" fmla="*/ 564356 h 766167"/>
                  <a:gd name="connsiteX41" fmla="*/ 991195 w 1534120"/>
                  <a:gd name="connsiteY41" fmla="*/ 564356 h 766167"/>
                  <a:gd name="connsiteX42" fmla="*/ 980479 w 1534120"/>
                  <a:gd name="connsiteY42" fmla="*/ 555426 h 766167"/>
                  <a:gd name="connsiteX43" fmla="*/ 967978 w 1534120"/>
                  <a:gd name="connsiteY43" fmla="*/ 557212 h 766167"/>
                  <a:gd name="connsiteX44" fmla="*/ 957262 w 1534120"/>
                  <a:gd name="connsiteY44" fmla="*/ 551855 h 766167"/>
                  <a:gd name="connsiteX45" fmla="*/ 948333 w 1534120"/>
                  <a:gd name="connsiteY45" fmla="*/ 548283 h 766167"/>
                  <a:gd name="connsiteX46" fmla="*/ 941189 w 1534120"/>
                  <a:gd name="connsiteY46" fmla="*/ 542925 h 766167"/>
                  <a:gd name="connsiteX47" fmla="*/ 919758 w 1534120"/>
                  <a:gd name="connsiteY47" fmla="*/ 542925 h 766167"/>
                  <a:gd name="connsiteX48" fmla="*/ 905470 w 1534120"/>
                  <a:gd name="connsiteY48" fmla="*/ 532209 h 766167"/>
                  <a:gd name="connsiteX49" fmla="*/ 901898 w 1534120"/>
                  <a:gd name="connsiteY49" fmla="*/ 526851 h 766167"/>
                  <a:gd name="connsiteX50" fmla="*/ 889397 w 1534120"/>
                  <a:gd name="connsiteY50" fmla="*/ 526851 h 766167"/>
                  <a:gd name="connsiteX51" fmla="*/ 885825 w 1534120"/>
                  <a:gd name="connsiteY51" fmla="*/ 521494 h 766167"/>
                  <a:gd name="connsiteX52" fmla="*/ 875109 w 1534120"/>
                  <a:gd name="connsiteY52" fmla="*/ 510778 h 766167"/>
                  <a:gd name="connsiteX53" fmla="*/ 866179 w 1534120"/>
                  <a:gd name="connsiteY53" fmla="*/ 507206 h 766167"/>
                  <a:gd name="connsiteX54" fmla="*/ 864393 w 1534120"/>
                  <a:gd name="connsiteY54" fmla="*/ 500062 h 766167"/>
                  <a:gd name="connsiteX55" fmla="*/ 855464 w 1534120"/>
                  <a:gd name="connsiteY55" fmla="*/ 492919 h 766167"/>
                  <a:gd name="connsiteX56" fmla="*/ 850106 w 1534120"/>
                  <a:gd name="connsiteY56" fmla="*/ 487561 h 766167"/>
                  <a:gd name="connsiteX57" fmla="*/ 841176 w 1534120"/>
                  <a:gd name="connsiteY57" fmla="*/ 487561 h 766167"/>
                  <a:gd name="connsiteX58" fmla="*/ 828675 w 1534120"/>
                  <a:gd name="connsiteY58" fmla="*/ 480417 h 766167"/>
                  <a:gd name="connsiteX59" fmla="*/ 816173 w 1534120"/>
                  <a:gd name="connsiteY59" fmla="*/ 473273 h 766167"/>
                  <a:gd name="connsiteX60" fmla="*/ 805458 w 1534120"/>
                  <a:gd name="connsiteY60" fmla="*/ 467916 h 766167"/>
                  <a:gd name="connsiteX61" fmla="*/ 800100 w 1534120"/>
                  <a:gd name="connsiteY61" fmla="*/ 462558 h 766167"/>
                  <a:gd name="connsiteX62" fmla="*/ 798314 w 1534120"/>
                  <a:gd name="connsiteY62" fmla="*/ 460772 h 766167"/>
                  <a:gd name="connsiteX63" fmla="*/ 782240 w 1534120"/>
                  <a:gd name="connsiteY63" fmla="*/ 464344 h 766167"/>
                  <a:gd name="connsiteX64" fmla="*/ 775097 w 1534120"/>
                  <a:gd name="connsiteY64" fmla="*/ 457200 h 766167"/>
                  <a:gd name="connsiteX65" fmla="*/ 750093 w 1534120"/>
                  <a:gd name="connsiteY65" fmla="*/ 457200 h 766167"/>
                  <a:gd name="connsiteX66" fmla="*/ 742950 w 1534120"/>
                  <a:gd name="connsiteY66" fmla="*/ 451842 h 766167"/>
                  <a:gd name="connsiteX67" fmla="*/ 737592 w 1534120"/>
                  <a:gd name="connsiteY67" fmla="*/ 448270 h 766167"/>
                  <a:gd name="connsiteX68" fmla="*/ 735806 w 1534120"/>
                  <a:gd name="connsiteY68" fmla="*/ 444698 h 766167"/>
                  <a:gd name="connsiteX69" fmla="*/ 730448 w 1534120"/>
                  <a:gd name="connsiteY69" fmla="*/ 439341 h 766167"/>
                  <a:gd name="connsiteX70" fmla="*/ 730448 w 1534120"/>
                  <a:gd name="connsiteY70" fmla="*/ 435769 h 766167"/>
                  <a:gd name="connsiteX71" fmla="*/ 719733 w 1534120"/>
                  <a:gd name="connsiteY71" fmla="*/ 430411 h 766167"/>
                  <a:gd name="connsiteX72" fmla="*/ 712589 w 1534120"/>
                  <a:gd name="connsiteY72" fmla="*/ 421481 h 766167"/>
                  <a:gd name="connsiteX73" fmla="*/ 709017 w 1534120"/>
                  <a:gd name="connsiteY73" fmla="*/ 414337 h 766167"/>
                  <a:gd name="connsiteX74" fmla="*/ 707231 w 1534120"/>
                  <a:gd name="connsiteY74" fmla="*/ 405408 h 766167"/>
                  <a:gd name="connsiteX75" fmla="*/ 694729 w 1534120"/>
                  <a:gd name="connsiteY75" fmla="*/ 405408 h 766167"/>
                  <a:gd name="connsiteX76" fmla="*/ 685800 w 1534120"/>
                  <a:gd name="connsiteY76" fmla="*/ 398264 h 766167"/>
                  <a:gd name="connsiteX77" fmla="*/ 680442 w 1534120"/>
                  <a:gd name="connsiteY77" fmla="*/ 392906 h 766167"/>
                  <a:gd name="connsiteX78" fmla="*/ 676870 w 1534120"/>
                  <a:gd name="connsiteY78" fmla="*/ 383976 h 766167"/>
                  <a:gd name="connsiteX79" fmla="*/ 669726 w 1534120"/>
                  <a:gd name="connsiteY79" fmla="*/ 378619 h 766167"/>
                  <a:gd name="connsiteX80" fmla="*/ 660797 w 1534120"/>
                  <a:gd name="connsiteY80" fmla="*/ 371475 h 766167"/>
                  <a:gd name="connsiteX81" fmla="*/ 655439 w 1534120"/>
                  <a:gd name="connsiteY81" fmla="*/ 366117 h 766167"/>
                  <a:gd name="connsiteX82" fmla="*/ 655439 w 1534120"/>
                  <a:gd name="connsiteY82" fmla="*/ 360759 h 766167"/>
                  <a:gd name="connsiteX83" fmla="*/ 648295 w 1534120"/>
                  <a:gd name="connsiteY83" fmla="*/ 353616 h 766167"/>
                  <a:gd name="connsiteX84" fmla="*/ 642937 w 1534120"/>
                  <a:gd name="connsiteY84" fmla="*/ 348258 h 766167"/>
                  <a:gd name="connsiteX85" fmla="*/ 635793 w 1534120"/>
                  <a:gd name="connsiteY85" fmla="*/ 344686 h 766167"/>
                  <a:gd name="connsiteX86" fmla="*/ 625078 w 1534120"/>
                  <a:gd name="connsiteY86" fmla="*/ 339328 h 766167"/>
                  <a:gd name="connsiteX87" fmla="*/ 621506 w 1534120"/>
                  <a:gd name="connsiteY87" fmla="*/ 332184 h 766167"/>
                  <a:gd name="connsiteX88" fmla="*/ 614362 w 1534120"/>
                  <a:gd name="connsiteY88" fmla="*/ 330398 h 766167"/>
                  <a:gd name="connsiteX89" fmla="*/ 605433 w 1534120"/>
                  <a:gd name="connsiteY89" fmla="*/ 330398 h 766167"/>
                  <a:gd name="connsiteX90" fmla="*/ 598289 w 1534120"/>
                  <a:gd name="connsiteY90" fmla="*/ 326826 h 766167"/>
                  <a:gd name="connsiteX91" fmla="*/ 589359 w 1534120"/>
                  <a:gd name="connsiteY91" fmla="*/ 321469 h 766167"/>
                  <a:gd name="connsiteX92" fmla="*/ 584001 w 1534120"/>
                  <a:gd name="connsiteY92" fmla="*/ 316111 h 766167"/>
                  <a:gd name="connsiteX93" fmla="*/ 578643 w 1534120"/>
                  <a:gd name="connsiteY93" fmla="*/ 312539 h 766167"/>
                  <a:gd name="connsiteX94" fmla="*/ 573286 w 1534120"/>
                  <a:gd name="connsiteY94" fmla="*/ 307181 h 766167"/>
                  <a:gd name="connsiteX95" fmla="*/ 567928 w 1534120"/>
                  <a:gd name="connsiteY95" fmla="*/ 305395 h 766167"/>
                  <a:gd name="connsiteX96" fmla="*/ 560784 w 1534120"/>
                  <a:gd name="connsiteY96" fmla="*/ 303609 h 766167"/>
                  <a:gd name="connsiteX97" fmla="*/ 553640 w 1534120"/>
                  <a:gd name="connsiteY97" fmla="*/ 305395 h 766167"/>
                  <a:gd name="connsiteX98" fmla="*/ 539353 w 1534120"/>
                  <a:gd name="connsiteY98" fmla="*/ 294680 h 766167"/>
                  <a:gd name="connsiteX99" fmla="*/ 535781 w 1534120"/>
                  <a:gd name="connsiteY99" fmla="*/ 292894 h 766167"/>
                  <a:gd name="connsiteX100" fmla="*/ 530423 w 1534120"/>
                  <a:gd name="connsiteY100" fmla="*/ 287536 h 766167"/>
                  <a:gd name="connsiteX101" fmla="*/ 521493 w 1534120"/>
                  <a:gd name="connsiteY101" fmla="*/ 283964 h 766167"/>
                  <a:gd name="connsiteX102" fmla="*/ 521493 w 1534120"/>
                  <a:gd name="connsiteY102" fmla="*/ 283964 h 766167"/>
                  <a:gd name="connsiteX103" fmla="*/ 503634 w 1534120"/>
                  <a:gd name="connsiteY103" fmla="*/ 280392 h 766167"/>
                  <a:gd name="connsiteX104" fmla="*/ 498276 w 1534120"/>
                  <a:gd name="connsiteY104" fmla="*/ 273248 h 766167"/>
                  <a:gd name="connsiteX105" fmla="*/ 492918 w 1534120"/>
                  <a:gd name="connsiteY105" fmla="*/ 273248 h 766167"/>
                  <a:gd name="connsiteX106" fmla="*/ 487561 w 1534120"/>
                  <a:gd name="connsiteY106" fmla="*/ 273248 h 766167"/>
                  <a:gd name="connsiteX107" fmla="*/ 480417 w 1534120"/>
                  <a:gd name="connsiteY107" fmla="*/ 267891 h 766167"/>
                  <a:gd name="connsiteX108" fmla="*/ 478631 w 1534120"/>
                  <a:gd name="connsiteY108" fmla="*/ 264319 h 766167"/>
                  <a:gd name="connsiteX109" fmla="*/ 473273 w 1534120"/>
                  <a:gd name="connsiteY109" fmla="*/ 262533 h 766167"/>
                  <a:gd name="connsiteX110" fmla="*/ 466129 w 1534120"/>
                  <a:gd name="connsiteY110" fmla="*/ 255389 h 766167"/>
                  <a:gd name="connsiteX111" fmla="*/ 460772 w 1534120"/>
                  <a:gd name="connsiteY111" fmla="*/ 255389 h 766167"/>
                  <a:gd name="connsiteX112" fmla="*/ 448270 w 1534120"/>
                  <a:gd name="connsiteY112" fmla="*/ 244673 h 766167"/>
                  <a:gd name="connsiteX113" fmla="*/ 439340 w 1534120"/>
                  <a:gd name="connsiteY113" fmla="*/ 235744 h 766167"/>
                  <a:gd name="connsiteX114" fmla="*/ 437554 w 1534120"/>
                  <a:gd name="connsiteY114" fmla="*/ 226814 h 766167"/>
                  <a:gd name="connsiteX115" fmla="*/ 428625 w 1534120"/>
                  <a:gd name="connsiteY115" fmla="*/ 225028 h 766167"/>
                  <a:gd name="connsiteX116" fmla="*/ 421481 w 1534120"/>
                  <a:gd name="connsiteY116" fmla="*/ 221456 h 766167"/>
                  <a:gd name="connsiteX117" fmla="*/ 412551 w 1534120"/>
                  <a:gd name="connsiteY117" fmla="*/ 217884 h 766167"/>
                  <a:gd name="connsiteX118" fmla="*/ 403622 w 1534120"/>
                  <a:gd name="connsiteY118" fmla="*/ 210741 h 766167"/>
                  <a:gd name="connsiteX119" fmla="*/ 396478 w 1534120"/>
                  <a:gd name="connsiteY119" fmla="*/ 207169 h 766167"/>
                  <a:gd name="connsiteX120" fmla="*/ 385762 w 1534120"/>
                  <a:gd name="connsiteY120" fmla="*/ 205383 h 766167"/>
                  <a:gd name="connsiteX121" fmla="*/ 376833 w 1534120"/>
                  <a:gd name="connsiteY121" fmla="*/ 200025 h 766167"/>
                  <a:gd name="connsiteX122" fmla="*/ 371475 w 1534120"/>
                  <a:gd name="connsiteY122" fmla="*/ 194667 h 766167"/>
                  <a:gd name="connsiteX123" fmla="*/ 358973 w 1534120"/>
                  <a:gd name="connsiteY123" fmla="*/ 192881 h 766167"/>
                  <a:gd name="connsiteX124" fmla="*/ 355401 w 1534120"/>
                  <a:gd name="connsiteY124" fmla="*/ 191095 h 766167"/>
                  <a:gd name="connsiteX125" fmla="*/ 350043 w 1534120"/>
                  <a:gd name="connsiteY125" fmla="*/ 178594 h 766167"/>
                  <a:gd name="connsiteX126" fmla="*/ 333970 w 1534120"/>
                  <a:gd name="connsiteY126" fmla="*/ 175022 h 766167"/>
                  <a:gd name="connsiteX127" fmla="*/ 326826 w 1534120"/>
                  <a:gd name="connsiteY127" fmla="*/ 171450 h 766167"/>
                  <a:gd name="connsiteX128" fmla="*/ 317897 w 1534120"/>
                  <a:gd name="connsiteY128" fmla="*/ 162520 h 766167"/>
                  <a:gd name="connsiteX129" fmla="*/ 301823 w 1534120"/>
                  <a:gd name="connsiteY129" fmla="*/ 160734 h 766167"/>
                  <a:gd name="connsiteX130" fmla="*/ 294679 w 1534120"/>
                  <a:gd name="connsiteY130" fmla="*/ 160734 h 766167"/>
                  <a:gd name="connsiteX131" fmla="*/ 292893 w 1534120"/>
                  <a:gd name="connsiteY131" fmla="*/ 150019 h 766167"/>
                  <a:gd name="connsiteX132" fmla="*/ 283964 w 1534120"/>
                  <a:gd name="connsiteY132" fmla="*/ 144661 h 766167"/>
                  <a:gd name="connsiteX133" fmla="*/ 283964 w 1534120"/>
                  <a:gd name="connsiteY133" fmla="*/ 144661 h 766167"/>
                  <a:gd name="connsiteX134" fmla="*/ 269676 w 1534120"/>
                  <a:gd name="connsiteY134" fmla="*/ 137517 h 766167"/>
                  <a:gd name="connsiteX135" fmla="*/ 264318 w 1534120"/>
                  <a:gd name="connsiteY135" fmla="*/ 135731 h 766167"/>
                  <a:gd name="connsiteX136" fmla="*/ 258961 w 1534120"/>
                  <a:gd name="connsiteY136" fmla="*/ 133945 h 766167"/>
                  <a:gd name="connsiteX137" fmla="*/ 246459 w 1534120"/>
                  <a:gd name="connsiteY137" fmla="*/ 123230 h 766167"/>
                  <a:gd name="connsiteX138" fmla="*/ 228600 w 1534120"/>
                  <a:gd name="connsiteY138" fmla="*/ 123230 h 766167"/>
                  <a:gd name="connsiteX139" fmla="*/ 223242 w 1534120"/>
                  <a:gd name="connsiteY139" fmla="*/ 117872 h 766167"/>
                  <a:gd name="connsiteX140" fmla="*/ 221456 w 1534120"/>
                  <a:gd name="connsiteY140" fmla="*/ 108942 h 766167"/>
                  <a:gd name="connsiteX141" fmla="*/ 208954 w 1534120"/>
                  <a:gd name="connsiteY141" fmla="*/ 103584 h 766167"/>
                  <a:gd name="connsiteX142" fmla="*/ 203597 w 1534120"/>
                  <a:gd name="connsiteY142" fmla="*/ 98226 h 766167"/>
                  <a:gd name="connsiteX143" fmla="*/ 198239 w 1534120"/>
                  <a:gd name="connsiteY143" fmla="*/ 92869 h 766167"/>
                  <a:gd name="connsiteX144" fmla="*/ 191095 w 1534120"/>
                  <a:gd name="connsiteY144" fmla="*/ 92869 h 766167"/>
                  <a:gd name="connsiteX145" fmla="*/ 182165 w 1534120"/>
                  <a:gd name="connsiteY145" fmla="*/ 89297 h 766167"/>
                  <a:gd name="connsiteX146" fmla="*/ 176808 w 1534120"/>
                  <a:gd name="connsiteY146" fmla="*/ 85725 h 766167"/>
                  <a:gd name="connsiteX147" fmla="*/ 166092 w 1534120"/>
                  <a:gd name="connsiteY147" fmla="*/ 83939 h 766167"/>
                  <a:gd name="connsiteX148" fmla="*/ 153590 w 1534120"/>
                  <a:gd name="connsiteY148" fmla="*/ 78581 h 766167"/>
                  <a:gd name="connsiteX149" fmla="*/ 144661 w 1534120"/>
                  <a:gd name="connsiteY149" fmla="*/ 69651 h 766167"/>
                  <a:gd name="connsiteX150" fmla="*/ 139303 w 1534120"/>
                  <a:gd name="connsiteY150" fmla="*/ 64294 h 766167"/>
                  <a:gd name="connsiteX151" fmla="*/ 125015 w 1534120"/>
                  <a:gd name="connsiteY151" fmla="*/ 62508 h 766167"/>
                  <a:gd name="connsiteX152" fmla="*/ 116086 w 1534120"/>
                  <a:gd name="connsiteY152" fmla="*/ 58936 h 766167"/>
                  <a:gd name="connsiteX153" fmla="*/ 108942 w 1534120"/>
                  <a:gd name="connsiteY153" fmla="*/ 57150 h 766167"/>
                  <a:gd name="connsiteX154" fmla="*/ 103584 w 1534120"/>
                  <a:gd name="connsiteY154" fmla="*/ 51792 h 766167"/>
                  <a:gd name="connsiteX155" fmla="*/ 96440 w 1534120"/>
                  <a:gd name="connsiteY155" fmla="*/ 50006 h 766167"/>
                  <a:gd name="connsiteX156" fmla="*/ 85725 w 1534120"/>
                  <a:gd name="connsiteY156" fmla="*/ 46434 h 766167"/>
                  <a:gd name="connsiteX157" fmla="*/ 80367 w 1534120"/>
                  <a:gd name="connsiteY157" fmla="*/ 35719 h 766167"/>
                  <a:gd name="connsiteX158" fmla="*/ 66079 w 1534120"/>
                  <a:gd name="connsiteY158" fmla="*/ 33933 h 766167"/>
                  <a:gd name="connsiteX159" fmla="*/ 50006 w 1534120"/>
                  <a:gd name="connsiteY159" fmla="*/ 28575 h 766167"/>
                  <a:gd name="connsiteX160" fmla="*/ 42862 w 1534120"/>
                  <a:gd name="connsiteY160" fmla="*/ 23217 h 766167"/>
                  <a:gd name="connsiteX161" fmla="*/ 30361 w 1534120"/>
                  <a:gd name="connsiteY161" fmla="*/ 17859 h 766167"/>
                  <a:gd name="connsiteX162" fmla="*/ 14287 w 1534120"/>
                  <a:gd name="connsiteY162" fmla="*/ 16073 h 766167"/>
                  <a:gd name="connsiteX163" fmla="*/ 5358 w 1534120"/>
                  <a:gd name="connsiteY163" fmla="*/ 8930 h 766167"/>
                  <a:gd name="connsiteX164" fmla="*/ 0 w 1534120"/>
                  <a:gd name="connsiteY164" fmla="*/ 0 h 76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534120" h="766167">
                    <a:moveTo>
                      <a:pt x="1534120" y="766167"/>
                    </a:moveTo>
                    <a:lnTo>
                      <a:pt x="1432322" y="766167"/>
                    </a:lnTo>
                    <a:lnTo>
                      <a:pt x="1432322" y="762595"/>
                    </a:lnTo>
                    <a:lnTo>
                      <a:pt x="1412676" y="762595"/>
                    </a:lnTo>
                    <a:lnTo>
                      <a:pt x="1412676" y="748308"/>
                    </a:lnTo>
                    <a:lnTo>
                      <a:pt x="1351954" y="748308"/>
                    </a:lnTo>
                    <a:lnTo>
                      <a:pt x="1351954" y="742950"/>
                    </a:lnTo>
                    <a:lnTo>
                      <a:pt x="1330523" y="742950"/>
                    </a:lnTo>
                    <a:lnTo>
                      <a:pt x="1326951" y="726876"/>
                    </a:lnTo>
                    <a:lnTo>
                      <a:pt x="1312664" y="726876"/>
                    </a:lnTo>
                    <a:lnTo>
                      <a:pt x="1307306" y="710803"/>
                    </a:lnTo>
                    <a:lnTo>
                      <a:pt x="1307306" y="707231"/>
                    </a:lnTo>
                    <a:lnTo>
                      <a:pt x="1300162" y="698301"/>
                    </a:lnTo>
                    <a:lnTo>
                      <a:pt x="1293018" y="698301"/>
                    </a:lnTo>
                    <a:lnTo>
                      <a:pt x="1289447" y="689372"/>
                    </a:lnTo>
                    <a:lnTo>
                      <a:pt x="1287661" y="682228"/>
                    </a:lnTo>
                    <a:lnTo>
                      <a:pt x="1268015" y="682228"/>
                    </a:lnTo>
                    <a:lnTo>
                      <a:pt x="1251942" y="666155"/>
                    </a:lnTo>
                    <a:lnTo>
                      <a:pt x="1207293" y="666155"/>
                    </a:lnTo>
                    <a:lnTo>
                      <a:pt x="1201936" y="662583"/>
                    </a:lnTo>
                    <a:lnTo>
                      <a:pt x="1189434" y="659011"/>
                    </a:lnTo>
                    <a:lnTo>
                      <a:pt x="1189434" y="655439"/>
                    </a:lnTo>
                    <a:lnTo>
                      <a:pt x="1180504" y="651867"/>
                    </a:lnTo>
                    <a:lnTo>
                      <a:pt x="1173361" y="646509"/>
                    </a:lnTo>
                    <a:lnTo>
                      <a:pt x="1169789" y="644723"/>
                    </a:lnTo>
                    <a:lnTo>
                      <a:pt x="1168003" y="637580"/>
                    </a:lnTo>
                    <a:lnTo>
                      <a:pt x="1159073" y="634008"/>
                    </a:lnTo>
                    <a:lnTo>
                      <a:pt x="1151929" y="632222"/>
                    </a:lnTo>
                    <a:lnTo>
                      <a:pt x="1146572" y="630436"/>
                    </a:lnTo>
                    <a:lnTo>
                      <a:pt x="1139428" y="626864"/>
                    </a:lnTo>
                    <a:lnTo>
                      <a:pt x="1125140" y="626864"/>
                    </a:lnTo>
                    <a:lnTo>
                      <a:pt x="1117997" y="614362"/>
                    </a:lnTo>
                    <a:lnTo>
                      <a:pt x="1112639" y="609005"/>
                    </a:lnTo>
                    <a:lnTo>
                      <a:pt x="1105495" y="605433"/>
                    </a:lnTo>
                    <a:lnTo>
                      <a:pt x="1098351" y="601861"/>
                    </a:lnTo>
                    <a:lnTo>
                      <a:pt x="1067990" y="601861"/>
                    </a:lnTo>
                    <a:lnTo>
                      <a:pt x="1060847" y="587573"/>
                    </a:lnTo>
                    <a:lnTo>
                      <a:pt x="1037629" y="587573"/>
                    </a:lnTo>
                    <a:lnTo>
                      <a:pt x="1034058" y="575072"/>
                    </a:lnTo>
                    <a:lnTo>
                      <a:pt x="1019770" y="575072"/>
                    </a:lnTo>
                    <a:lnTo>
                      <a:pt x="1014412" y="564356"/>
                    </a:lnTo>
                    <a:lnTo>
                      <a:pt x="991195" y="564356"/>
                    </a:lnTo>
                    <a:lnTo>
                      <a:pt x="980479" y="555426"/>
                    </a:lnTo>
                    <a:lnTo>
                      <a:pt x="967978" y="557212"/>
                    </a:lnTo>
                    <a:lnTo>
                      <a:pt x="957262" y="551855"/>
                    </a:lnTo>
                    <a:lnTo>
                      <a:pt x="948333" y="548283"/>
                    </a:lnTo>
                    <a:lnTo>
                      <a:pt x="941189" y="542925"/>
                    </a:lnTo>
                    <a:lnTo>
                      <a:pt x="919758" y="542925"/>
                    </a:lnTo>
                    <a:lnTo>
                      <a:pt x="905470" y="532209"/>
                    </a:lnTo>
                    <a:lnTo>
                      <a:pt x="901898" y="526851"/>
                    </a:lnTo>
                    <a:lnTo>
                      <a:pt x="889397" y="526851"/>
                    </a:lnTo>
                    <a:lnTo>
                      <a:pt x="885825" y="521494"/>
                    </a:lnTo>
                    <a:lnTo>
                      <a:pt x="875109" y="510778"/>
                    </a:lnTo>
                    <a:lnTo>
                      <a:pt x="866179" y="507206"/>
                    </a:lnTo>
                    <a:lnTo>
                      <a:pt x="864393" y="500062"/>
                    </a:lnTo>
                    <a:lnTo>
                      <a:pt x="855464" y="492919"/>
                    </a:lnTo>
                    <a:lnTo>
                      <a:pt x="850106" y="487561"/>
                    </a:lnTo>
                    <a:lnTo>
                      <a:pt x="841176" y="487561"/>
                    </a:lnTo>
                    <a:lnTo>
                      <a:pt x="828675" y="480417"/>
                    </a:lnTo>
                    <a:lnTo>
                      <a:pt x="816173" y="473273"/>
                    </a:lnTo>
                    <a:lnTo>
                      <a:pt x="805458" y="467916"/>
                    </a:lnTo>
                    <a:lnTo>
                      <a:pt x="800100" y="462558"/>
                    </a:lnTo>
                    <a:lnTo>
                      <a:pt x="798314" y="460772"/>
                    </a:lnTo>
                    <a:lnTo>
                      <a:pt x="782240" y="464344"/>
                    </a:lnTo>
                    <a:lnTo>
                      <a:pt x="775097" y="457200"/>
                    </a:lnTo>
                    <a:lnTo>
                      <a:pt x="750093" y="457200"/>
                    </a:lnTo>
                    <a:lnTo>
                      <a:pt x="742950" y="451842"/>
                    </a:lnTo>
                    <a:lnTo>
                      <a:pt x="737592" y="448270"/>
                    </a:lnTo>
                    <a:lnTo>
                      <a:pt x="735806" y="444698"/>
                    </a:lnTo>
                    <a:lnTo>
                      <a:pt x="730448" y="439341"/>
                    </a:lnTo>
                    <a:lnTo>
                      <a:pt x="730448" y="435769"/>
                    </a:lnTo>
                    <a:lnTo>
                      <a:pt x="719733" y="430411"/>
                    </a:lnTo>
                    <a:lnTo>
                      <a:pt x="712589" y="421481"/>
                    </a:lnTo>
                    <a:lnTo>
                      <a:pt x="709017" y="414337"/>
                    </a:lnTo>
                    <a:lnTo>
                      <a:pt x="707231" y="405408"/>
                    </a:lnTo>
                    <a:lnTo>
                      <a:pt x="694729" y="405408"/>
                    </a:lnTo>
                    <a:lnTo>
                      <a:pt x="685800" y="398264"/>
                    </a:lnTo>
                    <a:lnTo>
                      <a:pt x="680442" y="392906"/>
                    </a:lnTo>
                    <a:lnTo>
                      <a:pt x="676870" y="383976"/>
                    </a:lnTo>
                    <a:lnTo>
                      <a:pt x="669726" y="378619"/>
                    </a:lnTo>
                    <a:lnTo>
                      <a:pt x="660797" y="371475"/>
                    </a:lnTo>
                    <a:lnTo>
                      <a:pt x="655439" y="366117"/>
                    </a:lnTo>
                    <a:lnTo>
                      <a:pt x="655439" y="360759"/>
                    </a:lnTo>
                    <a:lnTo>
                      <a:pt x="648295" y="353616"/>
                    </a:lnTo>
                    <a:lnTo>
                      <a:pt x="642937" y="348258"/>
                    </a:lnTo>
                    <a:lnTo>
                      <a:pt x="635793" y="344686"/>
                    </a:lnTo>
                    <a:lnTo>
                      <a:pt x="625078" y="339328"/>
                    </a:lnTo>
                    <a:lnTo>
                      <a:pt x="621506" y="332184"/>
                    </a:lnTo>
                    <a:lnTo>
                      <a:pt x="614362" y="330398"/>
                    </a:lnTo>
                    <a:lnTo>
                      <a:pt x="605433" y="330398"/>
                    </a:lnTo>
                    <a:lnTo>
                      <a:pt x="598289" y="326826"/>
                    </a:lnTo>
                    <a:lnTo>
                      <a:pt x="589359" y="321469"/>
                    </a:lnTo>
                    <a:lnTo>
                      <a:pt x="584001" y="316111"/>
                    </a:lnTo>
                    <a:lnTo>
                      <a:pt x="578643" y="312539"/>
                    </a:lnTo>
                    <a:lnTo>
                      <a:pt x="573286" y="307181"/>
                    </a:lnTo>
                    <a:lnTo>
                      <a:pt x="567928" y="305395"/>
                    </a:lnTo>
                    <a:lnTo>
                      <a:pt x="560784" y="303609"/>
                    </a:lnTo>
                    <a:lnTo>
                      <a:pt x="553640" y="305395"/>
                    </a:lnTo>
                    <a:lnTo>
                      <a:pt x="539353" y="294680"/>
                    </a:lnTo>
                    <a:lnTo>
                      <a:pt x="535781" y="292894"/>
                    </a:lnTo>
                    <a:lnTo>
                      <a:pt x="530423" y="287536"/>
                    </a:lnTo>
                    <a:lnTo>
                      <a:pt x="521493" y="283964"/>
                    </a:lnTo>
                    <a:lnTo>
                      <a:pt x="521493" y="283964"/>
                    </a:lnTo>
                    <a:lnTo>
                      <a:pt x="503634" y="280392"/>
                    </a:lnTo>
                    <a:lnTo>
                      <a:pt x="498276" y="273248"/>
                    </a:lnTo>
                    <a:lnTo>
                      <a:pt x="492918" y="273248"/>
                    </a:lnTo>
                    <a:lnTo>
                      <a:pt x="487561" y="273248"/>
                    </a:lnTo>
                    <a:lnTo>
                      <a:pt x="480417" y="267891"/>
                    </a:lnTo>
                    <a:lnTo>
                      <a:pt x="478631" y="264319"/>
                    </a:lnTo>
                    <a:lnTo>
                      <a:pt x="473273" y="262533"/>
                    </a:lnTo>
                    <a:lnTo>
                      <a:pt x="466129" y="255389"/>
                    </a:lnTo>
                    <a:lnTo>
                      <a:pt x="460772" y="255389"/>
                    </a:lnTo>
                    <a:lnTo>
                      <a:pt x="448270" y="244673"/>
                    </a:lnTo>
                    <a:lnTo>
                      <a:pt x="439340" y="235744"/>
                    </a:lnTo>
                    <a:lnTo>
                      <a:pt x="437554" y="226814"/>
                    </a:lnTo>
                    <a:lnTo>
                      <a:pt x="428625" y="225028"/>
                    </a:lnTo>
                    <a:lnTo>
                      <a:pt x="421481" y="221456"/>
                    </a:lnTo>
                    <a:lnTo>
                      <a:pt x="412551" y="217884"/>
                    </a:lnTo>
                    <a:lnTo>
                      <a:pt x="403622" y="210741"/>
                    </a:lnTo>
                    <a:lnTo>
                      <a:pt x="396478" y="207169"/>
                    </a:lnTo>
                    <a:lnTo>
                      <a:pt x="385762" y="205383"/>
                    </a:lnTo>
                    <a:lnTo>
                      <a:pt x="376833" y="200025"/>
                    </a:lnTo>
                    <a:lnTo>
                      <a:pt x="371475" y="194667"/>
                    </a:lnTo>
                    <a:lnTo>
                      <a:pt x="358973" y="192881"/>
                    </a:lnTo>
                    <a:lnTo>
                      <a:pt x="355401" y="191095"/>
                    </a:lnTo>
                    <a:lnTo>
                      <a:pt x="350043" y="178594"/>
                    </a:lnTo>
                    <a:lnTo>
                      <a:pt x="333970" y="175022"/>
                    </a:lnTo>
                    <a:lnTo>
                      <a:pt x="326826" y="171450"/>
                    </a:lnTo>
                    <a:lnTo>
                      <a:pt x="317897" y="162520"/>
                    </a:lnTo>
                    <a:lnTo>
                      <a:pt x="301823" y="160734"/>
                    </a:lnTo>
                    <a:lnTo>
                      <a:pt x="294679" y="160734"/>
                    </a:lnTo>
                    <a:lnTo>
                      <a:pt x="292893" y="150019"/>
                    </a:lnTo>
                    <a:lnTo>
                      <a:pt x="283964" y="144661"/>
                    </a:lnTo>
                    <a:lnTo>
                      <a:pt x="283964" y="144661"/>
                    </a:lnTo>
                    <a:lnTo>
                      <a:pt x="269676" y="137517"/>
                    </a:lnTo>
                    <a:lnTo>
                      <a:pt x="264318" y="135731"/>
                    </a:lnTo>
                    <a:lnTo>
                      <a:pt x="258961" y="133945"/>
                    </a:lnTo>
                    <a:lnTo>
                      <a:pt x="246459" y="123230"/>
                    </a:lnTo>
                    <a:lnTo>
                      <a:pt x="228600" y="123230"/>
                    </a:lnTo>
                    <a:lnTo>
                      <a:pt x="223242" y="117872"/>
                    </a:lnTo>
                    <a:lnTo>
                      <a:pt x="221456" y="108942"/>
                    </a:lnTo>
                    <a:lnTo>
                      <a:pt x="208954" y="103584"/>
                    </a:lnTo>
                    <a:lnTo>
                      <a:pt x="203597" y="98226"/>
                    </a:lnTo>
                    <a:lnTo>
                      <a:pt x="198239" y="92869"/>
                    </a:lnTo>
                    <a:lnTo>
                      <a:pt x="191095" y="92869"/>
                    </a:lnTo>
                    <a:lnTo>
                      <a:pt x="182165" y="89297"/>
                    </a:lnTo>
                    <a:lnTo>
                      <a:pt x="176808" y="85725"/>
                    </a:lnTo>
                    <a:lnTo>
                      <a:pt x="166092" y="83939"/>
                    </a:lnTo>
                    <a:lnTo>
                      <a:pt x="153590" y="78581"/>
                    </a:lnTo>
                    <a:lnTo>
                      <a:pt x="144661" y="69651"/>
                    </a:lnTo>
                    <a:lnTo>
                      <a:pt x="139303" y="64294"/>
                    </a:lnTo>
                    <a:lnTo>
                      <a:pt x="125015" y="62508"/>
                    </a:lnTo>
                    <a:lnTo>
                      <a:pt x="116086" y="58936"/>
                    </a:lnTo>
                    <a:lnTo>
                      <a:pt x="108942" y="57150"/>
                    </a:lnTo>
                    <a:lnTo>
                      <a:pt x="103584" y="51792"/>
                    </a:lnTo>
                    <a:lnTo>
                      <a:pt x="96440" y="50006"/>
                    </a:lnTo>
                    <a:lnTo>
                      <a:pt x="85725" y="46434"/>
                    </a:lnTo>
                    <a:lnTo>
                      <a:pt x="80367" y="35719"/>
                    </a:lnTo>
                    <a:lnTo>
                      <a:pt x="66079" y="33933"/>
                    </a:lnTo>
                    <a:lnTo>
                      <a:pt x="50006" y="28575"/>
                    </a:lnTo>
                    <a:lnTo>
                      <a:pt x="42862" y="23217"/>
                    </a:lnTo>
                    <a:lnTo>
                      <a:pt x="30361" y="17859"/>
                    </a:lnTo>
                    <a:lnTo>
                      <a:pt x="14287" y="16073"/>
                    </a:lnTo>
                    <a:lnTo>
                      <a:pt x="5358" y="8930"/>
                    </a:lnTo>
                    <a:lnTo>
                      <a:pt x="0" y="0"/>
                    </a:lnTo>
                  </a:path>
                </a:pathLst>
              </a:cu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77"/>
              <p:cNvSpPr/>
              <p:nvPr/>
            </p:nvSpPr>
            <p:spPr>
              <a:xfrm>
                <a:off x="2635289" y="3237317"/>
                <a:ext cx="1537253" cy="1073426"/>
              </a:xfrm>
              <a:custGeom>
                <a:avLst/>
                <a:gdLst>
                  <a:gd name="connsiteX0" fmla="*/ 0 w 1537253"/>
                  <a:gd name="connsiteY0" fmla="*/ 0 h 1073426"/>
                  <a:gd name="connsiteX1" fmla="*/ 18932 w 1537253"/>
                  <a:gd name="connsiteY1" fmla="*/ 47329 h 1073426"/>
                  <a:gd name="connsiteX2" fmla="*/ 26505 w 1537253"/>
                  <a:gd name="connsiteY2" fmla="*/ 58688 h 1073426"/>
                  <a:gd name="connsiteX3" fmla="*/ 35971 w 1537253"/>
                  <a:gd name="connsiteY3" fmla="*/ 66261 h 1073426"/>
                  <a:gd name="connsiteX4" fmla="*/ 41650 w 1537253"/>
                  <a:gd name="connsiteY4" fmla="*/ 87085 h 1073426"/>
                  <a:gd name="connsiteX5" fmla="*/ 51116 w 1537253"/>
                  <a:gd name="connsiteY5" fmla="*/ 96551 h 1073426"/>
                  <a:gd name="connsiteX6" fmla="*/ 54902 w 1537253"/>
                  <a:gd name="connsiteY6" fmla="*/ 109803 h 1073426"/>
                  <a:gd name="connsiteX7" fmla="*/ 64368 w 1537253"/>
                  <a:gd name="connsiteY7" fmla="*/ 121163 h 1073426"/>
                  <a:gd name="connsiteX8" fmla="*/ 68154 w 1537253"/>
                  <a:gd name="connsiteY8" fmla="*/ 126842 h 1073426"/>
                  <a:gd name="connsiteX9" fmla="*/ 71941 w 1537253"/>
                  <a:gd name="connsiteY9" fmla="*/ 134415 h 1073426"/>
                  <a:gd name="connsiteX10" fmla="*/ 71941 w 1537253"/>
                  <a:gd name="connsiteY10" fmla="*/ 141987 h 1073426"/>
                  <a:gd name="connsiteX11" fmla="*/ 75727 w 1537253"/>
                  <a:gd name="connsiteY11" fmla="*/ 151453 h 1073426"/>
                  <a:gd name="connsiteX12" fmla="*/ 85193 w 1537253"/>
                  <a:gd name="connsiteY12" fmla="*/ 159026 h 1073426"/>
                  <a:gd name="connsiteX13" fmla="*/ 88979 w 1537253"/>
                  <a:gd name="connsiteY13" fmla="*/ 174171 h 1073426"/>
                  <a:gd name="connsiteX14" fmla="*/ 90872 w 1537253"/>
                  <a:gd name="connsiteY14" fmla="*/ 187423 h 1073426"/>
                  <a:gd name="connsiteX15" fmla="*/ 92766 w 1537253"/>
                  <a:gd name="connsiteY15" fmla="*/ 194996 h 1073426"/>
                  <a:gd name="connsiteX16" fmla="*/ 100338 w 1537253"/>
                  <a:gd name="connsiteY16" fmla="*/ 202569 h 1073426"/>
                  <a:gd name="connsiteX17" fmla="*/ 104125 w 1537253"/>
                  <a:gd name="connsiteY17" fmla="*/ 210141 h 1073426"/>
                  <a:gd name="connsiteX18" fmla="*/ 109804 w 1537253"/>
                  <a:gd name="connsiteY18" fmla="*/ 215821 h 1073426"/>
                  <a:gd name="connsiteX19" fmla="*/ 109804 w 1537253"/>
                  <a:gd name="connsiteY19" fmla="*/ 215821 h 1073426"/>
                  <a:gd name="connsiteX20" fmla="*/ 119270 w 1537253"/>
                  <a:gd name="connsiteY20" fmla="*/ 242325 h 1073426"/>
                  <a:gd name="connsiteX21" fmla="*/ 126843 w 1537253"/>
                  <a:gd name="connsiteY21" fmla="*/ 255577 h 1073426"/>
                  <a:gd name="connsiteX22" fmla="*/ 130629 w 1537253"/>
                  <a:gd name="connsiteY22" fmla="*/ 266936 h 1073426"/>
                  <a:gd name="connsiteX23" fmla="*/ 136309 w 1537253"/>
                  <a:gd name="connsiteY23" fmla="*/ 278295 h 1073426"/>
                  <a:gd name="connsiteX24" fmla="*/ 140095 w 1537253"/>
                  <a:gd name="connsiteY24" fmla="*/ 287761 h 1073426"/>
                  <a:gd name="connsiteX25" fmla="*/ 151454 w 1537253"/>
                  <a:gd name="connsiteY25" fmla="*/ 302907 h 1073426"/>
                  <a:gd name="connsiteX26" fmla="*/ 164706 w 1537253"/>
                  <a:gd name="connsiteY26" fmla="*/ 329411 h 1073426"/>
                  <a:gd name="connsiteX27" fmla="*/ 181745 w 1537253"/>
                  <a:gd name="connsiteY27" fmla="*/ 361595 h 1073426"/>
                  <a:gd name="connsiteX28" fmla="*/ 187424 w 1537253"/>
                  <a:gd name="connsiteY28" fmla="*/ 365381 h 1073426"/>
                  <a:gd name="connsiteX29" fmla="*/ 193104 w 1537253"/>
                  <a:gd name="connsiteY29" fmla="*/ 376740 h 1073426"/>
                  <a:gd name="connsiteX30" fmla="*/ 202569 w 1537253"/>
                  <a:gd name="connsiteY30" fmla="*/ 391885 h 1073426"/>
                  <a:gd name="connsiteX31" fmla="*/ 208249 w 1537253"/>
                  <a:gd name="connsiteY31" fmla="*/ 395672 h 1073426"/>
                  <a:gd name="connsiteX32" fmla="*/ 210142 w 1537253"/>
                  <a:gd name="connsiteY32" fmla="*/ 401351 h 1073426"/>
                  <a:gd name="connsiteX33" fmla="*/ 213928 w 1537253"/>
                  <a:gd name="connsiteY33" fmla="*/ 412710 h 1073426"/>
                  <a:gd name="connsiteX34" fmla="*/ 212035 w 1537253"/>
                  <a:gd name="connsiteY34" fmla="*/ 418390 h 1073426"/>
                  <a:gd name="connsiteX35" fmla="*/ 215822 w 1537253"/>
                  <a:gd name="connsiteY35" fmla="*/ 427856 h 1073426"/>
                  <a:gd name="connsiteX36" fmla="*/ 227181 w 1537253"/>
                  <a:gd name="connsiteY36" fmla="*/ 439215 h 1073426"/>
                  <a:gd name="connsiteX37" fmla="*/ 238540 w 1537253"/>
                  <a:gd name="connsiteY37" fmla="*/ 450574 h 1073426"/>
                  <a:gd name="connsiteX38" fmla="*/ 246112 w 1537253"/>
                  <a:gd name="connsiteY38" fmla="*/ 465719 h 1073426"/>
                  <a:gd name="connsiteX39" fmla="*/ 251792 w 1537253"/>
                  <a:gd name="connsiteY39" fmla="*/ 463826 h 1073426"/>
                  <a:gd name="connsiteX40" fmla="*/ 251792 w 1537253"/>
                  <a:gd name="connsiteY40" fmla="*/ 475185 h 1073426"/>
                  <a:gd name="connsiteX41" fmla="*/ 257471 w 1537253"/>
                  <a:gd name="connsiteY41" fmla="*/ 480864 h 1073426"/>
                  <a:gd name="connsiteX42" fmla="*/ 272617 w 1537253"/>
                  <a:gd name="connsiteY42" fmla="*/ 494117 h 1073426"/>
                  <a:gd name="connsiteX43" fmla="*/ 285869 w 1537253"/>
                  <a:gd name="connsiteY43" fmla="*/ 509262 h 1073426"/>
                  <a:gd name="connsiteX44" fmla="*/ 289655 w 1537253"/>
                  <a:gd name="connsiteY44" fmla="*/ 518728 h 1073426"/>
                  <a:gd name="connsiteX45" fmla="*/ 293441 w 1537253"/>
                  <a:gd name="connsiteY45" fmla="*/ 530087 h 1073426"/>
                  <a:gd name="connsiteX46" fmla="*/ 301014 w 1537253"/>
                  <a:gd name="connsiteY46" fmla="*/ 543339 h 1073426"/>
                  <a:gd name="connsiteX47" fmla="*/ 310480 w 1537253"/>
                  <a:gd name="connsiteY47" fmla="*/ 550912 h 1073426"/>
                  <a:gd name="connsiteX48" fmla="*/ 321839 w 1537253"/>
                  <a:gd name="connsiteY48" fmla="*/ 558484 h 1073426"/>
                  <a:gd name="connsiteX49" fmla="*/ 329412 w 1537253"/>
                  <a:gd name="connsiteY49" fmla="*/ 567950 h 1073426"/>
                  <a:gd name="connsiteX50" fmla="*/ 333198 w 1537253"/>
                  <a:gd name="connsiteY50" fmla="*/ 575523 h 1073426"/>
                  <a:gd name="connsiteX51" fmla="*/ 338877 w 1537253"/>
                  <a:gd name="connsiteY51" fmla="*/ 581202 h 1073426"/>
                  <a:gd name="connsiteX52" fmla="*/ 346450 w 1537253"/>
                  <a:gd name="connsiteY52" fmla="*/ 584989 h 1073426"/>
                  <a:gd name="connsiteX53" fmla="*/ 352130 w 1537253"/>
                  <a:gd name="connsiteY53" fmla="*/ 592561 h 1073426"/>
                  <a:gd name="connsiteX54" fmla="*/ 359702 w 1537253"/>
                  <a:gd name="connsiteY54" fmla="*/ 603920 h 1073426"/>
                  <a:gd name="connsiteX55" fmla="*/ 363489 w 1537253"/>
                  <a:gd name="connsiteY55" fmla="*/ 611493 h 1073426"/>
                  <a:gd name="connsiteX56" fmla="*/ 378634 w 1537253"/>
                  <a:gd name="connsiteY56" fmla="*/ 619066 h 1073426"/>
                  <a:gd name="connsiteX57" fmla="*/ 391886 w 1537253"/>
                  <a:gd name="connsiteY57" fmla="*/ 626638 h 1073426"/>
                  <a:gd name="connsiteX58" fmla="*/ 395672 w 1537253"/>
                  <a:gd name="connsiteY58" fmla="*/ 632318 h 1073426"/>
                  <a:gd name="connsiteX59" fmla="*/ 401352 w 1537253"/>
                  <a:gd name="connsiteY59" fmla="*/ 641784 h 1073426"/>
                  <a:gd name="connsiteX60" fmla="*/ 401352 w 1537253"/>
                  <a:gd name="connsiteY60" fmla="*/ 647463 h 1073426"/>
                  <a:gd name="connsiteX61" fmla="*/ 410818 w 1537253"/>
                  <a:gd name="connsiteY61" fmla="*/ 655036 h 1073426"/>
                  <a:gd name="connsiteX62" fmla="*/ 414604 w 1537253"/>
                  <a:gd name="connsiteY62" fmla="*/ 655036 h 1073426"/>
                  <a:gd name="connsiteX63" fmla="*/ 425963 w 1537253"/>
                  <a:gd name="connsiteY63" fmla="*/ 662608 h 1073426"/>
                  <a:gd name="connsiteX64" fmla="*/ 439215 w 1537253"/>
                  <a:gd name="connsiteY64" fmla="*/ 681540 h 1073426"/>
                  <a:gd name="connsiteX65" fmla="*/ 448681 w 1537253"/>
                  <a:gd name="connsiteY65" fmla="*/ 694792 h 1073426"/>
                  <a:gd name="connsiteX66" fmla="*/ 456254 w 1537253"/>
                  <a:gd name="connsiteY66" fmla="*/ 702365 h 1073426"/>
                  <a:gd name="connsiteX67" fmla="*/ 465720 w 1537253"/>
                  <a:gd name="connsiteY67" fmla="*/ 709938 h 1073426"/>
                  <a:gd name="connsiteX68" fmla="*/ 477079 w 1537253"/>
                  <a:gd name="connsiteY68" fmla="*/ 721297 h 1073426"/>
                  <a:gd name="connsiteX69" fmla="*/ 488438 w 1537253"/>
                  <a:gd name="connsiteY69" fmla="*/ 726976 h 1073426"/>
                  <a:gd name="connsiteX70" fmla="*/ 499797 w 1537253"/>
                  <a:gd name="connsiteY70" fmla="*/ 732656 h 1073426"/>
                  <a:gd name="connsiteX71" fmla="*/ 499797 w 1537253"/>
                  <a:gd name="connsiteY71" fmla="*/ 732656 h 1073426"/>
                  <a:gd name="connsiteX72" fmla="*/ 516835 w 1537253"/>
                  <a:gd name="connsiteY72" fmla="*/ 749694 h 1073426"/>
                  <a:gd name="connsiteX73" fmla="*/ 516835 w 1537253"/>
                  <a:gd name="connsiteY73" fmla="*/ 749694 h 1073426"/>
                  <a:gd name="connsiteX74" fmla="*/ 537660 w 1537253"/>
                  <a:gd name="connsiteY74" fmla="*/ 762946 h 1073426"/>
                  <a:gd name="connsiteX75" fmla="*/ 552805 w 1537253"/>
                  <a:gd name="connsiteY75" fmla="*/ 766733 h 1073426"/>
                  <a:gd name="connsiteX76" fmla="*/ 558485 w 1537253"/>
                  <a:gd name="connsiteY76" fmla="*/ 776199 h 1073426"/>
                  <a:gd name="connsiteX77" fmla="*/ 569844 w 1537253"/>
                  <a:gd name="connsiteY77" fmla="*/ 785664 h 1073426"/>
                  <a:gd name="connsiteX78" fmla="*/ 575523 w 1537253"/>
                  <a:gd name="connsiteY78" fmla="*/ 791344 h 1073426"/>
                  <a:gd name="connsiteX79" fmla="*/ 575523 w 1537253"/>
                  <a:gd name="connsiteY79" fmla="*/ 781878 h 1073426"/>
                  <a:gd name="connsiteX80" fmla="*/ 586882 w 1537253"/>
                  <a:gd name="connsiteY80" fmla="*/ 797023 h 1073426"/>
                  <a:gd name="connsiteX81" fmla="*/ 598241 w 1537253"/>
                  <a:gd name="connsiteY81" fmla="*/ 802703 h 1073426"/>
                  <a:gd name="connsiteX82" fmla="*/ 611494 w 1537253"/>
                  <a:gd name="connsiteY82" fmla="*/ 812169 h 1073426"/>
                  <a:gd name="connsiteX83" fmla="*/ 613387 w 1537253"/>
                  <a:gd name="connsiteY83" fmla="*/ 819741 h 1073426"/>
                  <a:gd name="connsiteX84" fmla="*/ 620959 w 1537253"/>
                  <a:gd name="connsiteY84" fmla="*/ 825421 h 1073426"/>
                  <a:gd name="connsiteX85" fmla="*/ 632318 w 1537253"/>
                  <a:gd name="connsiteY85" fmla="*/ 825421 h 1073426"/>
                  <a:gd name="connsiteX86" fmla="*/ 634212 w 1537253"/>
                  <a:gd name="connsiteY86" fmla="*/ 832994 h 1073426"/>
                  <a:gd name="connsiteX87" fmla="*/ 641784 w 1537253"/>
                  <a:gd name="connsiteY87" fmla="*/ 842459 h 1073426"/>
                  <a:gd name="connsiteX88" fmla="*/ 653143 w 1537253"/>
                  <a:gd name="connsiteY88" fmla="*/ 846246 h 1073426"/>
                  <a:gd name="connsiteX89" fmla="*/ 662609 w 1537253"/>
                  <a:gd name="connsiteY89" fmla="*/ 855712 h 1073426"/>
                  <a:gd name="connsiteX90" fmla="*/ 662609 w 1537253"/>
                  <a:gd name="connsiteY90" fmla="*/ 855712 h 1073426"/>
                  <a:gd name="connsiteX91" fmla="*/ 679648 w 1537253"/>
                  <a:gd name="connsiteY91" fmla="*/ 859498 h 1073426"/>
                  <a:gd name="connsiteX92" fmla="*/ 683434 w 1537253"/>
                  <a:gd name="connsiteY92" fmla="*/ 868964 h 1073426"/>
                  <a:gd name="connsiteX93" fmla="*/ 691007 w 1537253"/>
                  <a:gd name="connsiteY93" fmla="*/ 870857 h 1073426"/>
                  <a:gd name="connsiteX94" fmla="*/ 702366 w 1537253"/>
                  <a:gd name="connsiteY94" fmla="*/ 876536 h 1073426"/>
                  <a:gd name="connsiteX95" fmla="*/ 711831 w 1537253"/>
                  <a:gd name="connsiteY95" fmla="*/ 878430 h 1073426"/>
                  <a:gd name="connsiteX96" fmla="*/ 719404 w 1537253"/>
                  <a:gd name="connsiteY96" fmla="*/ 886002 h 1073426"/>
                  <a:gd name="connsiteX97" fmla="*/ 734550 w 1537253"/>
                  <a:gd name="connsiteY97" fmla="*/ 887895 h 1073426"/>
                  <a:gd name="connsiteX98" fmla="*/ 745909 w 1537253"/>
                  <a:gd name="connsiteY98" fmla="*/ 891682 h 1073426"/>
                  <a:gd name="connsiteX99" fmla="*/ 762947 w 1537253"/>
                  <a:gd name="connsiteY99" fmla="*/ 893575 h 1073426"/>
                  <a:gd name="connsiteX100" fmla="*/ 772413 w 1537253"/>
                  <a:gd name="connsiteY100" fmla="*/ 904934 h 1073426"/>
                  <a:gd name="connsiteX101" fmla="*/ 787558 w 1537253"/>
                  <a:gd name="connsiteY101" fmla="*/ 918186 h 1073426"/>
                  <a:gd name="connsiteX102" fmla="*/ 810276 w 1537253"/>
                  <a:gd name="connsiteY102" fmla="*/ 921972 h 1073426"/>
                  <a:gd name="connsiteX103" fmla="*/ 825422 w 1537253"/>
                  <a:gd name="connsiteY103" fmla="*/ 923866 h 1073426"/>
                  <a:gd name="connsiteX104" fmla="*/ 832994 w 1537253"/>
                  <a:gd name="connsiteY104" fmla="*/ 929545 h 1073426"/>
                  <a:gd name="connsiteX105" fmla="*/ 844353 w 1537253"/>
                  <a:gd name="connsiteY105" fmla="*/ 933331 h 1073426"/>
                  <a:gd name="connsiteX106" fmla="*/ 859499 w 1537253"/>
                  <a:gd name="connsiteY106" fmla="*/ 937118 h 1073426"/>
                  <a:gd name="connsiteX107" fmla="*/ 868964 w 1537253"/>
                  <a:gd name="connsiteY107" fmla="*/ 933331 h 1073426"/>
                  <a:gd name="connsiteX108" fmla="*/ 878430 w 1537253"/>
                  <a:gd name="connsiteY108" fmla="*/ 935225 h 1073426"/>
                  <a:gd name="connsiteX109" fmla="*/ 889789 w 1537253"/>
                  <a:gd name="connsiteY109" fmla="*/ 940904 h 1073426"/>
                  <a:gd name="connsiteX110" fmla="*/ 899255 w 1537253"/>
                  <a:gd name="connsiteY110" fmla="*/ 946584 h 1073426"/>
                  <a:gd name="connsiteX111" fmla="*/ 923866 w 1537253"/>
                  <a:gd name="connsiteY111" fmla="*/ 946584 h 1073426"/>
                  <a:gd name="connsiteX112" fmla="*/ 942798 w 1537253"/>
                  <a:gd name="connsiteY112" fmla="*/ 952263 h 1073426"/>
                  <a:gd name="connsiteX113" fmla="*/ 954157 w 1537253"/>
                  <a:gd name="connsiteY113" fmla="*/ 956049 h 1073426"/>
                  <a:gd name="connsiteX114" fmla="*/ 961730 w 1537253"/>
                  <a:gd name="connsiteY114" fmla="*/ 957943 h 1073426"/>
                  <a:gd name="connsiteX115" fmla="*/ 984448 w 1537253"/>
                  <a:gd name="connsiteY115" fmla="*/ 961729 h 1073426"/>
                  <a:gd name="connsiteX116" fmla="*/ 1001486 w 1537253"/>
                  <a:gd name="connsiteY116" fmla="*/ 961729 h 1073426"/>
                  <a:gd name="connsiteX117" fmla="*/ 1012845 w 1537253"/>
                  <a:gd name="connsiteY117" fmla="*/ 965515 h 1073426"/>
                  <a:gd name="connsiteX118" fmla="*/ 1020418 w 1537253"/>
                  <a:gd name="connsiteY118" fmla="*/ 973088 h 1073426"/>
                  <a:gd name="connsiteX119" fmla="*/ 1031777 w 1537253"/>
                  <a:gd name="connsiteY119" fmla="*/ 976874 h 1073426"/>
                  <a:gd name="connsiteX120" fmla="*/ 1045029 w 1537253"/>
                  <a:gd name="connsiteY120" fmla="*/ 990126 h 1073426"/>
                  <a:gd name="connsiteX121" fmla="*/ 1090465 w 1537253"/>
                  <a:gd name="connsiteY121" fmla="*/ 990126 h 1073426"/>
                  <a:gd name="connsiteX122" fmla="*/ 1109397 w 1537253"/>
                  <a:gd name="connsiteY122" fmla="*/ 1003379 h 1073426"/>
                  <a:gd name="connsiteX123" fmla="*/ 1132115 w 1537253"/>
                  <a:gd name="connsiteY123" fmla="*/ 1007165 h 1073426"/>
                  <a:gd name="connsiteX124" fmla="*/ 1147260 w 1537253"/>
                  <a:gd name="connsiteY124" fmla="*/ 1016631 h 1073426"/>
                  <a:gd name="connsiteX125" fmla="*/ 1160512 w 1537253"/>
                  <a:gd name="connsiteY125" fmla="*/ 1022310 h 1073426"/>
                  <a:gd name="connsiteX126" fmla="*/ 1173764 w 1537253"/>
                  <a:gd name="connsiteY126" fmla="*/ 1029883 h 1073426"/>
                  <a:gd name="connsiteX127" fmla="*/ 1183230 w 1537253"/>
                  <a:gd name="connsiteY127" fmla="*/ 1033669 h 1073426"/>
                  <a:gd name="connsiteX128" fmla="*/ 1230559 w 1537253"/>
                  <a:gd name="connsiteY128" fmla="*/ 1033669 h 1073426"/>
                  <a:gd name="connsiteX129" fmla="*/ 1236239 w 1537253"/>
                  <a:gd name="connsiteY129" fmla="*/ 1037456 h 1073426"/>
                  <a:gd name="connsiteX130" fmla="*/ 1294927 w 1537253"/>
                  <a:gd name="connsiteY130" fmla="*/ 1039349 h 1073426"/>
                  <a:gd name="connsiteX131" fmla="*/ 1304393 w 1537253"/>
                  <a:gd name="connsiteY131" fmla="*/ 1048815 h 1073426"/>
                  <a:gd name="connsiteX132" fmla="*/ 1378227 w 1537253"/>
                  <a:gd name="connsiteY132" fmla="*/ 1046922 h 1073426"/>
                  <a:gd name="connsiteX133" fmla="*/ 1391479 w 1537253"/>
                  <a:gd name="connsiteY133" fmla="*/ 1056387 h 1073426"/>
                  <a:gd name="connsiteX134" fmla="*/ 1518321 w 1537253"/>
                  <a:gd name="connsiteY134" fmla="*/ 1056387 h 1073426"/>
                  <a:gd name="connsiteX135" fmla="*/ 1518321 w 1537253"/>
                  <a:gd name="connsiteY135" fmla="*/ 1073426 h 1073426"/>
                  <a:gd name="connsiteX136" fmla="*/ 1537253 w 1537253"/>
                  <a:gd name="connsiteY136" fmla="*/ 1073426 h 107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537253" h="1073426">
                    <a:moveTo>
                      <a:pt x="0" y="0"/>
                    </a:moveTo>
                    <a:lnTo>
                      <a:pt x="18932" y="47329"/>
                    </a:lnTo>
                    <a:lnTo>
                      <a:pt x="26505" y="58688"/>
                    </a:lnTo>
                    <a:lnTo>
                      <a:pt x="35971" y="66261"/>
                    </a:lnTo>
                    <a:lnTo>
                      <a:pt x="41650" y="87085"/>
                    </a:lnTo>
                    <a:lnTo>
                      <a:pt x="51116" y="96551"/>
                    </a:lnTo>
                    <a:lnTo>
                      <a:pt x="54902" y="109803"/>
                    </a:lnTo>
                    <a:lnTo>
                      <a:pt x="64368" y="121163"/>
                    </a:lnTo>
                    <a:lnTo>
                      <a:pt x="68154" y="126842"/>
                    </a:lnTo>
                    <a:lnTo>
                      <a:pt x="71941" y="134415"/>
                    </a:lnTo>
                    <a:lnTo>
                      <a:pt x="71941" y="141987"/>
                    </a:lnTo>
                    <a:lnTo>
                      <a:pt x="75727" y="151453"/>
                    </a:lnTo>
                    <a:lnTo>
                      <a:pt x="85193" y="159026"/>
                    </a:lnTo>
                    <a:lnTo>
                      <a:pt x="88979" y="174171"/>
                    </a:lnTo>
                    <a:lnTo>
                      <a:pt x="90872" y="187423"/>
                    </a:lnTo>
                    <a:lnTo>
                      <a:pt x="92766" y="194996"/>
                    </a:lnTo>
                    <a:lnTo>
                      <a:pt x="100338" y="202569"/>
                    </a:lnTo>
                    <a:lnTo>
                      <a:pt x="104125" y="210141"/>
                    </a:lnTo>
                    <a:lnTo>
                      <a:pt x="109804" y="215821"/>
                    </a:lnTo>
                    <a:lnTo>
                      <a:pt x="109804" y="215821"/>
                    </a:lnTo>
                    <a:lnTo>
                      <a:pt x="119270" y="242325"/>
                    </a:lnTo>
                    <a:lnTo>
                      <a:pt x="126843" y="255577"/>
                    </a:lnTo>
                    <a:lnTo>
                      <a:pt x="130629" y="266936"/>
                    </a:lnTo>
                    <a:lnTo>
                      <a:pt x="136309" y="278295"/>
                    </a:lnTo>
                    <a:lnTo>
                      <a:pt x="140095" y="287761"/>
                    </a:lnTo>
                    <a:lnTo>
                      <a:pt x="151454" y="302907"/>
                    </a:lnTo>
                    <a:lnTo>
                      <a:pt x="164706" y="329411"/>
                    </a:lnTo>
                    <a:lnTo>
                      <a:pt x="181745" y="361595"/>
                    </a:lnTo>
                    <a:lnTo>
                      <a:pt x="187424" y="365381"/>
                    </a:lnTo>
                    <a:lnTo>
                      <a:pt x="193104" y="376740"/>
                    </a:lnTo>
                    <a:lnTo>
                      <a:pt x="202569" y="391885"/>
                    </a:lnTo>
                    <a:lnTo>
                      <a:pt x="208249" y="395672"/>
                    </a:lnTo>
                    <a:lnTo>
                      <a:pt x="210142" y="401351"/>
                    </a:lnTo>
                    <a:lnTo>
                      <a:pt x="213928" y="412710"/>
                    </a:lnTo>
                    <a:lnTo>
                      <a:pt x="212035" y="418390"/>
                    </a:lnTo>
                    <a:lnTo>
                      <a:pt x="215822" y="427856"/>
                    </a:lnTo>
                    <a:lnTo>
                      <a:pt x="227181" y="439215"/>
                    </a:lnTo>
                    <a:lnTo>
                      <a:pt x="238540" y="450574"/>
                    </a:lnTo>
                    <a:lnTo>
                      <a:pt x="246112" y="465719"/>
                    </a:lnTo>
                    <a:lnTo>
                      <a:pt x="251792" y="463826"/>
                    </a:lnTo>
                    <a:lnTo>
                      <a:pt x="251792" y="475185"/>
                    </a:lnTo>
                    <a:lnTo>
                      <a:pt x="257471" y="480864"/>
                    </a:lnTo>
                    <a:lnTo>
                      <a:pt x="272617" y="494117"/>
                    </a:lnTo>
                    <a:lnTo>
                      <a:pt x="285869" y="509262"/>
                    </a:lnTo>
                    <a:lnTo>
                      <a:pt x="289655" y="518728"/>
                    </a:lnTo>
                    <a:lnTo>
                      <a:pt x="293441" y="530087"/>
                    </a:lnTo>
                    <a:lnTo>
                      <a:pt x="301014" y="543339"/>
                    </a:lnTo>
                    <a:lnTo>
                      <a:pt x="310480" y="550912"/>
                    </a:lnTo>
                    <a:lnTo>
                      <a:pt x="321839" y="558484"/>
                    </a:lnTo>
                    <a:lnTo>
                      <a:pt x="329412" y="567950"/>
                    </a:lnTo>
                    <a:lnTo>
                      <a:pt x="333198" y="575523"/>
                    </a:lnTo>
                    <a:lnTo>
                      <a:pt x="338877" y="581202"/>
                    </a:lnTo>
                    <a:lnTo>
                      <a:pt x="346450" y="584989"/>
                    </a:lnTo>
                    <a:lnTo>
                      <a:pt x="352130" y="592561"/>
                    </a:lnTo>
                    <a:lnTo>
                      <a:pt x="359702" y="603920"/>
                    </a:lnTo>
                    <a:lnTo>
                      <a:pt x="363489" y="611493"/>
                    </a:lnTo>
                    <a:lnTo>
                      <a:pt x="378634" y="619066"/>
                    </a:lnTo>
                    <a:lnTo>
                      <a:pt x="391886" y="626638"/>
                    </a:lnTo>
                    <a:lnTo>
                      <a:pt x="395672" y="632318"/>
                    </a:lnTo>
                    <a:lnTo>
                      <a:pt x="401352" y="641784"/>
                    </a:lnTo>
                    <a:lnTo>
                      <a:pt x="401352" y="647463"/>
                    </a:lnTo>
                    <a:lnTo>
                      <a:pt x="410818" y="655036"/>
                    </a:lnTo>
                    <a:lnTo>
                      <a:pt x="414604" y="655036"/>
                    </a:lnTo>
                    <a:lnTo>
                      <a:pt x="425963" y="662608"/>
                    </a:lnTo>
                    <a:lnTo>
                      <a:pt x="439215" y="681540"/>
                    </a:lnTo>
                    <a:lnTo>
                      <a:pt x="448681" y="694792"/>
                    </a:lnTo>
                    <a:lnTo>
                      <a:pt x="456254" y="702365"/>
                    </a:lnTo>
                    <a:lnTo>
                      <a:pt x="465720" y="709938"/>
                    </a:lnTo>
                    <a:lnTo>
                      <a:pt x="477079" y="721297"/>
                    </a:lnTo>
                    <a:lnTo>
                      <a:pt x="488438" y="726976"/>
                    </a:lnTo>
                    <a:lnTo>
                      <a:pt x="499797" y="732656"/>
                    </a:lnTo>
                    <a:lnTo>
                      <a:pt x="499797" y="732656"/>
                    </a:lnTo>
                    <a:lnTo>
                      <a:pt x="516835" y="749694"/>
                    </a:lnTo>
                    <a:lnTo>
                      <a:pt x="516835" y="749694"/>
                    </a:lnTo>
                    <a:lnTo>
                      <a:pt x="537660" y="762946"/>
                    </a:lnTo>
                    <a:lnTo>
                      <a:pt x="552805" y="766733"/>
                    </a:lnTo>
                    <a:lnTo>
                      <a:pt x="558485" y="776199"/>
                    </a:lnTo>
                    <a:lnTo>
                      <a:pt x="569844" y="785664"/>
                    </a:lnTo>
                    <a:lnTo>
                      <a:pt x="575523" y="791344"/>
                    </a:lnTo>
                    <a:lnTo>
                      <a:pt x="575523" y="781878"/>
                    </a:lnTo>
                    <a:lnTo>
                      <a:pt x="586882" y="797023"/>
                    </a:lnTo>
                    <a:lnTo>
                      <a:pt x="598241" y="802703"/>
                    </a:lnTo>
                    <a:lnTo>
                      <a:pt x="611494" y="812169"/>
                    </a:lnTo>
                    <a:lnTo>
                      <a:pt x="613387" y="819741"/>
                    </a:lnTo>
                    <a:lnTo>
                      <a:pt x="620959" y="825421"/>
                    </a:lnTo>
                    <a:lnTo>
                      <a:pt x="632318" y="825421"/>
                    </a:lnTo>
                    <a:lnTo>
                      <a:pt x="634212" y="832994"/>
                    </a:lnTo>
                    <a:lnTo>
                      <a:pt x="641784" y="842459"/>
                    </a:lnTo>
                    <a:lnTo>
                      <a:pt x="653143" y="846246"/>
                    </a:lnTo>
                    <a:lnTo>
                      <a:pt x="662609" y="855712"/>
                    </a:lnTo>
                    <a:lnTo>
                      <a:pt x="662609" y="855712"/>
                    </a:lnTo>
                    <a:lnTo>
                      <a:pt x="679648" y="859498"/>
                    </a:lnTo>
                    <a:lnTo>
                      <a:pt x="683434" y="868964"/>
                    </a:lnTo>
                    <a:lnTo>
                      <a:pt x="691007" y="870857"/>
                    </a:lnTo>
                    <a:lnTo>
                      <a:pt x="702366" y="876536"/>
                    </a:lnTo>
                    <a:lnTo>
                      <a:pt x="711831" y="878430"/>
                    </a:lnTo>
                    <a:lnTo>
                      <a:pt x="719404" y="886002"/>
                    </a:lnTo>
                    <a:lnTo>
                      <a:pt x="734550" y="887895"/>
                    </a:lnTo>
                    <a:lnTo>
                      <a:pt x="745909" y="891682"/>
                    </a:lnTo>
                    <a:lnTo>
                      <a:pt x="762947" y="893575"/>
                    </a:lnTo>
                    <a:lnTo>
                      <a:pt x="772413" y="904934"/>
                    </a:lnTo>
                    <a:lnTo>
                      <a:pt x="787558" y="918186"/>
                    </a:lnTo>
                    <a:lnTo>
                      <a:pt x="810276" y="921972"/>
                    </a:lnTo>
                    <a:lnTo>
                      <a:pt x="825422" y="923866"/>
                    </a:lnTo>
                    <a:lnTo>
                      <a:pt x="832994" y="929545"/>
                    </a:lnTo>
                    <a:lnTo>
                      <a:pt x="844353" y="933331"/>
                    </a:lnTo>
                    <a:lnTo>
                      <a:pt x="859499" y="937118"/>
                    </a:lnTo>
                    <a:lnTo>
                      <a:pt x="868964" y="933331"/>
                    </a:lnTo>
                    <a:lnTo>
                      <a:pt x="878430" y="935225"/>
                    </a:lnTo>
                    <a:lnTo>
                      <a:pt x="889789" y="940904"/>
                    </a:lnTo>
                    <a:lnTo>
                      <a:pt x="899255" y="946584"/>
                    </a:lnTo>
                    <a:lnTo>
                      <a:pt x="923866" y="946584"/>
                    </a:lnTo>
                    <a:lnTo>
                      <a:pt x="942798" y="952263"/>
                    </a:lnTo>
                    <a:lnTo>
                      <a:pt x="954157" y="956049"/>
                    </a:lnTo>
                    <a:lnTo>
                      <a:pt x="961730" y="957943"/>
                    </a:lnTo>
                    <a:lnTo>
                      <a:pt x="984448" y="961729"/>
                    </a:lnTo>
                    <a:lnTo>
                      <a:pt x="1001486" y="961729"/>
                    </a:lnTo>
                    <a:lnTo>
                      <a:pt x="1012845" y="965515"/>
                    </a:lnTo>
                    <a:lnTo>
                      <a:pt x="1020418" y="973088"/>
                    </a:lnTo>
                    <a:lnTo>
                      <a:pt x="1031777" y="976874"/>
                    </a:lnTo>
                    <a:lnTo>
                      <a:pt x="1045029" y="990126"/>
                    </a:lnTo>
                    <a:lnTo>
                      <a:pt x="1090465" y="990126"/>
                    </a:lnTo>
                    <a:lnTo>
                      <a:pt x="1109397" y="1003379"/>
                    </a:lnTo>
                    <a:lnTo>
                      <a:pt x="1132115" y="1007165"/>
                    </a:lnTo>
                    <a:lnTo>
                      <a:pt x="1147260" y="1016631"/>
                    </a:lnTo>
                    <a:lnTo>
                      <a:pt x="1160512" y="1022310"/>
                    </a:lnTo>
                    <a:lnTo>
                      <a:pt x="1173764" y="1029883"/>
                    </a:lnTo>
                    <a:lnTo>
                      <a:pt x="1183230" y="1033669"/>
                    </a:lnTo>
                    <a:lnTo>
                      <a:pt x="1230559" y="1033669"/>
                    </a:lnTo>
                    <a:lnTo>
                      <a:pt x="1236239" y="1037456"/>
                    </a:lnTo>
                    <a:lnTo>
                      <a:pt x="1294927" y="1039349"/>
                    </a:lnTo>
                    <a:lnTo>
                      <a:pt x="1304393" y="1048815"/>
                    </a:lnTo>
                    <a:lnTo>
                      <a:pt x="1378227" y="1046922"/>
                    </a:lnTo>
                    <a:lnTo>
                      <a:pt x="1391479" y="1056387"/>
                    </a:lnTo>
                    <a:lnTo>
                      <a:pt x="1518321" y="1056387"/>
                    </a:lnTo>
                    <a:lnTo>
                      <a:pt x="1518321" y="1073426"/>
                    </a:lnTo>
                    <a:lnTo>
                      <a:pt x="1537253" y="1073426"/>
                    </a:lnTo>
                  </a:path>
                </a:pathLst>
              </a:cu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p:nvPr/>
            </p:nvSpPr>
            <p:spPr>
              <a:xfrm>
                <a:off x="2633133" y="3232150"/>
                <a:ext cx="1536700" cy="1134533"/>
              </a:xfrm>
              <a:custGeom>
                <a:avLst/>
                <a:gdLst>
                  <a:gd name="connsiteX0" fmla="*/ 1536700 w 1536700"/>
                  <a:gd name="connsiteY0" fmla="*/ 1134533 h 1134533"/>
                  <a:gd name="connsiteX1" fmla="*/ 1483784 w 1536700"/>
                  <a:gd name="connsiteY1" fmla="*/ 1134533 h 1134533"/>
                  <a:gd name="connsiteX2" fmla="*/ 1471084 w 1536700"/>
                  <a:gd name="connsiteY2" fmla="*/ 1128183 h 1134533"/>
                  <a:gd name="connsiteX3" fmla="*/ 1363134 w 1536700"/>
                  <a:gd name="connsiteY3" fmla="*/ 1128183 h 1134533"/>
                  <a:gd name="connsiteX4" fmla="*/ 1356784 w 1536700"/>
                  <a:gd name="connsiteY4" fmla="*/ 1123950 h 1134533"/>
                  <a:gd name="connsiteX5" fmla="*/ 1305984 w 1536700"/>
                  <a:gd name="connsiteY5" fmla="*/ 1123950 h 1134533"/>
                  <a:gd name="connsiteX6" fmla="*/ 1286934 w 1536700"/>
                  <a:gd name="connsiteY6" fmla="*/ 1115483 h 1134533"/>
                  <a:gd name="connsiteX7" fmla="*/ 1157817 w 1536700"/>
                  <a:gd name="connsiteY7" fmla="*/ 1115483 h 1134533"/>
                  <a:gd name="connsiteX8" fmla="*/ 1149350 w 1536700"/>
                  <a:gd name="connsiteY8" fmla="*/ 1109133 h 1134533"/>
                  <a:gd name="connsiteX9" fmla="*/ 1123950 w 1536700"/>
                  <a:gd name="connsiteY9" fmla="*/ 1109133 h 1134533"/>
                  <a:gd name="connsiteX10" fmla="*/ 1098550 w 1536700"/>
                  <a:gd name="connsiteY10" fmla="*/ 1102783 h 1134533"/>
                  <a:gd name="connsiteX11" fmla="*/ 1001184 w 1536700"/>
                  <a:gd name="connsiteY11" fmla="*/ 1102783 h 1134533"/>
                  <a:gd name="connsiteX12" fmla="*/ 992717 w 1536700"/>
                  <a:gd name="connsiteY12" fmla="*/ 1096433 h 1134533"/>
                  <a:gd name="connsiteX13" fmla="*/ 963084 w 1536700"/>
                  <a:gd name="connsiteY13" fmla="*/ 1096433 h 1134533"/>
                  <a:gd name="connsiteX14" fmla="*/ 954617 w 1536700"/>
                  <a:gd name="connsiteY14" fmla="*/ 1094317 h 1134533"/>
                  <a:gd name="connsiteX15" fmla="*/ 910167 w 1536700"/>
                  <a:gd name="connsiteY15" fmla="*/ 1094317 h 1134533"/>
                  <a:gd name="connsiteX16" fmla="*/ 893234 w 1536700"/>
                  <a:gd name="connsiteY16" fmla="*/ 1087967 h 1134533"/>
                  <a:gd name="connsiteX17" fmla="*/ 878417 w 1536700"/>
                  <a:gd name="connsiteY17" fmla="*/ 1087967 h 1134533"/>
                  <a:gd name="connsiteX18" fmla="*/ 865717 w 1536700"/>
                  <a:gd name="connsiteY18" fmla="*/ 1083733 h 1134533"/>
                  <a:gd name="connsiteX19" fmla="*/ 857250 w 1536700"/>
                  <a:gd name="connsiteY19" fmla="*/ 1081617 h 1134533"/>
                  <a:gd name="connsiteX20" fmla="*/ 846667 w 1536700"/>
                  <a:gd name="connsiteY20" fmla="*/ 1083733 h 1134533"/>
                  <a:gd name="connsiteX21" fmla="*/ 821267 w 1536700"/>
                  <a:gd name="connsiteY21" fmla="*/ 1071033 h 1134533"/>
                  <a:gd name="connsiteX22" fmla="*/ 785284 w 1536700"/>
                  <a:gd name="connsiteY22" fmla="*/ 1073150 h 1134533"/>
                  <a:gd name="connsiteX23" fmla="*/ 770467 w 1536700"/>
                  <a:gd name="connsiteY23" fmla="*/ 1068917 h 1134533"/>
                  <a:gd name="connsiteX24" fmla="*/ 747184 w 1536700"/>
                  <a:gd name="connsiteY24" fmla="*/ 1068917 h 1134533"/>
                  <a:gd name="connsiteX25" fmla="*/ 742950 w 1536700"/>
                  <a:gd name="connsiteY25" fmla="*/ 1064683 h 1134533"/>
                  <a:gd name="connsiteX26" fmla="*/ 732367 w 1536700"/>
                  <a:gd name="connsiteY26" fmla="*/ 1060450 h 1134533"/>
                  <a:gd name="connsiteX27" fmla="*/ 719667 w 1536700"/>
                  <a:gd name="connsiteY27" fmla="*/ 1056217 h 1134533"/>
                  <a:gd name="connsiteX28" fmla="*/ 711200 w 1536700"/>
                  <a:gd name="connsiteY28" fmla="*/ 1051983 h 1134533"/>
                  <a:gd name="connsiteX29" fmla="*/ 698500 w 1536700"/>
                  <a:gd name="connsiteY29" fmla="*/ 1045633 h 1134533"/>
                  <a:gd name="connsiteX30" fmla="*/ 654050 w 1536700"/>
                  <a:gd name="connsiteY30" fmla="*/ 1045633 h 1134533"/>
                  <a:gd name="connsiteX31" fmla="*/ 635000 w 1536700"/>
                  <a:gd name="connsiteY31" fmla="*/ 1037167 h 1134533"/>
                  <a:gd name="connsiteX32" fmla="*/ 628650 w 1536700"/>
                  <a:gd name="connsiteY32" fmla="*/ 1032933 h 1134533"/>
                  <a:gd name="connsiteX33" fmla="*/ 628650 w 1536700"/>
                  <a:gd name="connsiteY33" fmla="*/ 1032933 h 1134533"/>
                  <a:gd name="connsiteX34" fmla="*/ 607484 w 1536700"/>
                  <a:gd name="connsiteY34" fmla="*/ 1024467 h 1134533"/>
                  <a:gd name="connsiteX35" fmla="*/ 599017 w 1536700"/>
                  <a:gd name="connsiteY35" fmla="*/ 1022350 h 1134533"/>
                  <a:gd name="connsiteX36" fmla="*/ 582084 w 1536700"/>
                  <a:gd name="connsiteY36" fmla="*/ 1020233 h 1134533"/>
                  <a:gd name="connsiteX37" fmla="*/ 577850 w 1536700"/>
                  <a:gd name="connsiteY37" fmla="*/ 1020233 h 1134533"/>
                  <a:gd name="connsiteX38" fmla="*/ 571500 w 1536700"/>
                  <a:gd name="connsiteY38" fmla="*/ 1011767 h 1134533"/>
                  <a:gd name="connsiteX39" fmla="*/ 529167 w 1536700"/>
                  <a:gd name="connsiteY39" fmla="*/ 1011767 h 1134533"/>
                  <a:gd name="connsiteX40" fmla="*/ 518584 w 1536700"/>
                  <a:gd name="connsiteY40" fmla="*/ 1007533 h 1134533"/>
                  <a:gd name="connsiteX41" fmla="*/ 510117 w 1536700"/>
                  <a:gd name="connsiteY41" fmla="*/ 1003300 h 1134533"/>
                  <a:gd name="connsiteX42" fmla="*/ 501650 w 1536700"/>
                  <a:gd name="connsiteY42" fmla="*/ 996950 h 1134533"/>
                  <a:gd name="connsiteX43" fmla="*/ 495300 w 1536700"/>
                  <a:gd name="connsiteY43" fmla="*/ 992717 h 1134533"/>
                  <a:gd name="connsiteX44" fmla="*/ 486834 w 1536700"/>
                  <a:gd name="connsiteY44" fmla="*/ 992717 h 1134533"/>
                  <a:gd name="connsiteX45" fmla="*/ 480484 w 1536700"/>
                  <a:gd name="connsiteY45" fmla="*/ 982133 h 1134533"/>
                  <a:gd name="connsiteX46" fmla="*/ 472017 w 1536700"/>
                  <a:gd name="connsiteY46" fmla="*/ 980017 h 1134533"/>
                  <a:gd name="connsiteX47" fmla="*/ 459317 w 1536700"/>
                  <a:gd name="connsiteY47" fmla="*/ 980017 h 1134533"/>
                  <a:gd name="connsiteX48" fmla="*/ 455084 w 1536700"/>
                  <a:gd name="connsiteY48" fmla="*/ 973667 h 1134533"/>
                  <a:gd name="connsiteX49" fmla="*/ 450850 w 1536700"/>
                  <a:gd name="connsiteY49" fmla="*/ 967317 h 1134533"/>
                  <a:gd name="connsiteX50" fmla="*/ 446617 w 1536700"/>
                  <a:gd name="connsiteY50" fmla="*/ 965200 h 1134533"/>
                  <a:gd name="connsiteX51" fmla="*/ 440267 w 1536700"/>
                  <a:gd name="connsiteY51" fmla="*/ 960967 h 1134533"/>
                  <a:gd name="connsiteX52" fmla="*/ 433917 w 1536700"/>
                  <a:gd name="connsiteY52" fmla="*/ 956733 h 1134533"/>
                  <a:gd name="connsiteX53" fmla="*/ 429684 w 1536700"/>
                  <a:gd name="connsiteY53" fmla="*/ 950383 h 1134533"/>
                  <a:gd name="connsiteX54" fmla="*/ 421217 w 1536700"/>
                  <a:gd name="connsiteY54" fmla="*/ 950383 h 1134533"/>
                  <a:gd name="connsiteX55" fmla="*/ 412750 w 1536700"/>
                  <a:gd name="connsiteY55" fmla="*/ 946150 h 1134533"/>
                  <a:gd name="connsiteX56" fmla="*/ 408517 w 1536700"/>
                  <a:gd name="connsiteY56" fmla="*/ 937683 h 1134533"/>
                  <a:gd name="connsiteX57" fmla="*/ 402167 w 1536700"/>
                  <a:gd name="connsiteY57" fmla="*/ 935567 h 1134533"/>
                  <a:gd name="connsiteX58" fmla="*/ 397934 w 1536700"/>
                  <a:gd name="connsiteY58" fmla="*/ 931333 h 1134533"/>
                  <a:gd name="connsiteX59" fmla="*/ 389467 w 1536700"/>
                  <a:gd name="connsiteY59" fmla="*/ 927100 h 1134533"/>
                  <a:gd name="connsiteX60" fmla="*/ 383117 w 1536700"/>
                  <a:gd name="connsiteY60" fmla="*/ 922867 h 1134533"/>
                  <a:gd name="connsiteX61" fmla="*/ 372534 w 1536700"/>
                  <a:gd name="connsiteY61" fmla="*/ 920750 h 1134533"/>
                  <a:gd name="connsiteX62" fmla="*/ 372534 w 1536700"/>
                  <a:gd name="connsiteY62" fmla="*/ 914400 h 1134533"/>
                  <a:gd name="connsiteX63" fmla="*/ 364067 w 1536700"/>
                  <a:gd name="connsiteY63" fmla="*/ 910167 h 1134533"/>
                  <a:gd name="connsiteX64" fmla="*/ 359834 w 1536700"/>
                  <a:gd name="connsiteY64" fmla="*/ 905933 h 1134533"/>
                  <a:gd name="connsiteX65" fmla="*/ 353484 w 1536700"/>
                  <a:gd name="connsiteY65" fmla="*/ 897467 h 1134533"/>
                  <a:gd name="connsiteX66" fmla="*/ 347134 w 1536700"/>
                  <a:gd name="connsiteY66" fmla="*/ 891117 h 1134533"/>
                  <a:gd name="connsiteX67" fmla="*/ 340784 w 1536700"/>
                  <a:gd name="connsiteY67" fmla="*/ 886883 h 1134533"/>
                  <a:gd name="connsiteX68" fmla="*/ 338667 w 1536700"/>
                  <a:gd name="connsiteY68" fmla="*/ 882650 h 1134533"/>
                  <a:gd name="connsiteX69" fmla="*/ 332317 w 1536700"/>
                  <a:gd name="connsiteY69" fmla="*/ 876300 h 1134533"/>
                  <a:gd name="connsiteX70" fmla="*/ 325967 w 1536700"/>
                  <a:gd name="connsiteY70" fmla="*/ 869950 h 1134533"/>
                  <a:gd name="connsiteX71" fmla="*/ 317500 w 1536700"/>
                  <a:gd name="connsiteY71" fmla="*/ 863600 h 1134533"/>
                  <a:gd name="connsiteX72" fmla="*/ 309034 w 1536700"/>
                  <a:gd name="connsiteY72" fmla="*/ 850900 h 1134533"/>
                  <a:gd name="connsiteX73" fmla="*/ 300567 w 1536700"/>
                  <a:gd name="connsiteY73" fmla="*/ 840317 h 1134533"/>
                  <a:gd name="connsiteX74" fmla="*/ 298450 w 1536700"/>
                  <a:gd name="connsiteY74" fmla="*/ 836083 h 1134533"/>
                  <a:gd name="connsiteX75" fmla="*/ 294217 w 1536700"/>
                  <a:gd name="connsiteY75" fmla="*/ 825500 h 1134533"/>
                  <a:gd name="connsiteX76" fmla="*/ 292100 w 1536700"/>
                  <a:gd name="connsiteY76" fmla="*/ 814917 h 1134533"/>
                  <a:gd name="connsiteX77" fmla="*/ 283634 w 1536700"/>
                  <a:gd name="connsiteY77" fmla="*/ 808567 h 1134533"/>
                  <a:gd name="connsiteX78" fmla="*/ 281517 w 1536700"/>
                  <a:gd name="connsiteY78" fmla="*/ 802217 h 1134533"/>
                  <a:gd name="connsiteX79" fmla="*/ 277284 w 1536700"/>
                  <a:gd name="connsiteY79" fmla="*/ 795867 h 1134533"/>
                  <a:gd name="connsiteX80" fmla="*/ 266700 w 1536700"/>
                  <a:gd name="connsiteY80" fmla="*/ 789517 h 1134533"/>
                  <a:gd name="connsiteX81" fmla="*/ 262467 w 1536700"/>
                  <a:gd name="connsiteY81" fmla="*/ 781050 h 1134533"/>
                  <a:gd name="connsiteX82" fmla="*/ 256117 w 1536700"/>
                  <a:gd name="connsiteY82" fmla="*/ 772583 h 1134533"/>
                  <a:gd name="connsiteX83" fmla="*/ 251884 w 1536700"/>
                  <a:gd name="connsiteY83" fmla="*/ 762000 h 1134533"/>
                  <a:gd name="connsiteX84" fmla="*/ 243417 w 1536700"/>
                  <a:gd name="connsiteY84" fmla="*/ 749300 h 1134533"/>
                  <a:gd name="connsiteX85" fmla="*/ 239184 w 1536700"/>
                  <a:gd name="connsiteY85" fmla="*/ 742950 h 1134533"/>
                  <a:gd name="connsiteX86" fmla="*/ 239184 w 1536700"/>
                  <a:gd name="connsiteY86" fmla="*/ 734483 h 1134533"/>
                  <a:gd name="connsiteX87" fmla="*/ 234950 w 1536700"/>
                  <a:gd name="connsiteY87" fmla="*/ 730250 h 1134533"/>
                  <a:gd name="connsiteX88" fmla="*/ 226484 w 1536700"/>
                  <a:gd name="connsiteY88" fmla="*/ 719667 h 1134533"/>
                  <a:gd name="connsiteX89" fmla="*/ 228600 w 1536700"/>
                  <a:gd name="connsiteY89" fmla="*/ 711200 h 1134533"/>
                  <a:gd name="connsiteX90" fmla="*/ 224367 w 1536700"/>
                  <a:gd name="connsiteY90" fmla="*/ 698500 h 1134533"/>
                  <a:gd name="connsiteX91" fmla="*/ 215900 w 1536700"/>
                  <a:gd name="connsiteY91" fmla="*/ 683683 h 1134533"/>
                  <a:gd name="connsiteX92" fmla="*/ 205317 w 1536700"/>
                  <a:gd name="connsiteY92" fmla="*/ 666750 h 1134533"/>
                  <a:gd name="connsiteX93" fmla="*/ 203200 w 1536700"/>
                  <a:gd name="connsiteY93" fmla="*/ 660400 h 1134533"/>
                  <a:gd name="connsiteX94" fmla="*/ 198967 w 1536700"/>
                  <a:gd name="connsiteY94" fmla="*/ 654050 h 1134533"/>
                  <a:gd name="connsiteX95" fmla="*/ 198967 w 1536700"/>
                  <a:gd name="connsiteY95" fmla="*/ 643467 h 1134533"/>
                  <a:gd name="connsiteX96" fmla="*/ 192617 w 1536700"/>
                  <a:gd name="connsiteY96" fmla="*/ 637117 h 1134533"/>
                  <a:gd name="connsiteX97" fmla="*/ 186267 w 1536700"/>
                  <a:gd name="connsiteY97" fmla="*/ 628650 h 1134533"/>
                  <a:gd name="connsiteX98" fmla="*/ 186267 w 1536700"/>
                  <a:gd name="connsiteY98" fmla="*/ 618067 h 1134533"/>
                  <a:gd name="connsiteX99" fmla="*/ 184150 w 1536700"/>
                  <a:gd name="connsiteY99" fmla="*/ 613833 h 1134533"/>
                  <a:gd name="connsiteX100" fmla="*/ 179917 w 1536700"/>
                  <a:gd name="connsiteY100" fmla="*/ 607483 h 1134533"/>
                  <a:gd name="connsiteX101" fmla="*/ 177800 w 1536700"/>
                  <a:gd name="connsiteY101" fmla="*/ 599017 h 1134533"/>
                  <a:gd name="connsiteX102" fmla="*/ 177800 w 1536700"/>
                  <a:gd name="connsiteY102" fmla="*/ 592667 h 1134533"/>
                  <a:gd name="connsiteX103" fmla="*/ 173567 w 1536700"/>
                  <a:gd name="connsiteY103" fmla="*/ 584200 h 1134533"/>
                  <a:gd name="connsiteX104" fmla="*/ 171450 w 1536700"/>
                  <a:gd name="connsiteY104" fmla="*/ 575733 h 1134533"/>
                  <a:gd name="connsiteX105" fmla="*/ 171450 w 1536700"/>
                  <a:gd name="connsiteY105" fmla="*/ 567267 h 1134533"/>
                  <a:gd name="connsiteX106" fmla="*/ 167217 w 1536700"/>
                  <a:gd name="connsiteY106" fmla="*/ 558800 h 1134533"/>
                  <a:gd name="connsiteX107" fmla="*/ 165100 w 1536700"/>
                  <a:gd name="connsiteY107" fmla="*/ 558800 h 1134533"/>
                  <a:gd name="connsiteX108" fmla="*/ 162984 w 1536700"/>
                  <a:gd name="connsiteY108" fmla="*/ 554567 h 1134533"/>
                  <a:gd name="connsiteX109" fmla="*/ 162984 w 1536700"/>
                  <a:gd name="connsiteY109" fmla="*/ 548217 h 1134533"/>
                  <a:gd name="connsiteX110" fmla="*/ 162984 w 1536700"/>
                  <a:gd name="connsiteY110" fmla="*/ 541867 h 1134533"/>
                  <a:gd name="connsiteX111" fmla="*/ 158750 w 1536700"/>
                  <a:gd name="connsiteY111" fmla="*/ 531283 h 1134533"/>
                  <a:gd name="connsiteX112" fmla="*/ 152400 w 1536700"/>
                  <a:gd name="connsiteY112" fmla="*/ 524933 h 1134533"/>
                  <a:gd name="connsiteX113" fmla="*/ 146050 w 1536700"/>
                  <a:gd name="connsiteY113" fmla="*/ 516467 h 1134533"/>
                  <a:gd name="connsiteX114" fmla="*/ 146050 w 1536700"/>
                  <a:gd name="connsiteY114" fmla="*/ 512233 h 1134533"/>
                  <a:gd name="connsiteX115" fmla="*/ 143934 w 1536700"/>
                  <a:gd name="connsiteY115" fmla="*/ 503767 h 1134533"/>
                  <a:gd name="connsiteX116" fmla="*/ 141817 w 1536700"/>
                  <a:gd name="connsiteY116" fmla="*/ 495300 h 1134533"/>
                  <a:gd name="connsiteX117" fmla="*/ 135467 w 1536700"/>
                  <a:gd name="connsiteY117" fmla="*/ 484717 h 1134533"/>
                  <a:gd name="connsiteX118" fmla="*/ 122767 w 1536700"/>
                  <a:gd name="connsiteY118" fmla="*/ 452967 h 1134533"/>
                  <a:gd name="connsiteX119" fmla="*/ 120650 w 1536700"/>
                  <a:gd name="connsiteY119" fmla="*/ 446617 h 1134533"/>
                  <a:gd name="connsiteX120" fmla="*/ 120650 w 1536700"/>
                  <a:gd name="connsiteY120" fmla="*/ 438150 h 1134533"/>
                  <a:gd name="connsiteX121" fmla="*/ 116417 w 1536700"/>
                  <a:gd name="connsiteY121" fmla="*/ 431800 h 1134533"/>
                  <a:gd name="connsiteX122" fmla="*/ 116417 w 1536700"/>
                  <a:gd name="connsiteY122" fmla="*/ 421217 h 1134533"/>
                  <a:gd name="connsiteX123" fmla="*/ 112184 w 1536700"/>
                  <a:gd name="connsiteY123" fmla="*/ 414867 h 1134533"/>
                  <a:gd name="connsiteX124" fmla="*/ 107950 w 1536700"/>
                  <a:gd name="connsiteY124" fmla="*/ 402167 h 1134533"/>
                  <a:gd name="connsiteX125" fmla="*/ 101600 w 1536700"/>
                  <a:gd name="connsiteY125" fmla="*/ 389467 h 1134533"/>
                  <a:gd name="connsiteX126" fmla="*/ 99484 w 1536700"/>
                  <a:gd name="connsiteY126" fmla="*/ 378883 h 1134533"/>
                  <a:gd name="connsiteX127" fmla="*/ 93134 w 1536700"/>
                  <a:gd name="connsiteY127" fmla="*/ 364067 h 1134533"/>
                  <a:gd name="connsiteX128" fmla="*/ 91017 w 1536700"/>
                  <a:gd name="connsiteY128" fmla="*/ 351367 h 1134533"/>
                  <a:gd name="connsiteX129" fmla="*/ 88900 w 1536700"/>
                  <a:gd name="connsiteY129" fmla="*/ 342900 h 1134533"/>
                  <a:gd name="connsiteX130" fmla="*/ 80434 w 1536700"/>
                  <a:gd name="connsiteY130" fmla="*/ 330200 h 1134533"/>
                  <a:gd name="connsiteX131" fmla="*/ 78317 w 1536700"/>
                  <a:gd name="connsiteY131" fmla="*/ 309033 h 1134533"/>
                  <a:gd name="connsiteX132" fmla="*/ 74084 w 1536700"/>
                  <a:gd name="connsiteY132" fmla="*/ 296333 h 1134533"/>
                  <a:gd name="connsiteX133" fmla="*/ 71967 w 1536700"/>
                  <a:gd name="connsiteY133" fmla="*/ 285750 h 1134533"/>
                  <a:gd name="connsiteX134" fmla="*/ 71967 w 1536700"/>
                  <a:gd name="connsiteY134" fmla="*/ 270933 h 1134533"/>
                  <a:gd name="connsiteX135" fmla="*/ 65617 w 1536700"/>
                  <a:gd name="connsiteY135" fmla="*/ 258233 h 1134533"/>
                  <a:gd name="connsiteX136" fmla="*/ 57150 w 1536700"/>
                  <a:gd name="connsiteY136" fmla="*/ 245533 h 1134533"/>
                  <a:gd name="connsiteX137" fmla="*/ 57150 w 1536700"/>
                  <a:gd name="connsiteY137" fmla="*/ 215900 h 1134533"/>
                  <a:gd name="connsiteX138" fmla="*/ 52917 w 1536700"/>
                  <a:gd name="connsiteY138" fmla="*/ 209550 h 1134533"/>
                  <a:gd name="connsiteX139" fmla="*/ 52917 w 1536700"/>
                  <a:gd name="connsiteY139" fmla="*/ 184150 h 1134533"/>
                  <a:gd name="connsiteX140" fmla="*/ 46567 w 1536700"/>
                  <a:gd name="connsiteY140" fmla="*/ 175683 h 1134533"/>
                  <a:gd name="connsiteX141" fmla="*/ 40217 w 1536700"/>
                  <a:gd name="connsiteY141" fmla="*/ 167217 h 1134533"/>
                  <a:gd name="connsiteX142" fmla="*/ 40217 w 1536700"/>
                  <a:gd name="connsiteY142" fmla="*/ 152400 h 1134533"/>
                  <a:gd name="connsiteX143" fmla="*/ 33867 w 1536700"/>
                  <a:gd name="connsiteY143" fmla="*/ 141817 h 1134533"/>
                  <a:gd name="connsiteX144" fmla="*/ 25400 w 1536700"/>
                  <a:gd name="connsiteY144" fmla="*/ 120650 h 1134533"/>
                  <a:gd name="connsiteX145" fmla="*/ 23284 w 1536700"/>
                  <a:gd name="connsiteY145" fmla="*/ 99483 h 1134533"/>
                  <a:gd name="connsiteX146" fmla="*/ 16934 w 1536700"/>
                  <a:gd name="connsiteY146" fmla="*/ 74083 h 1134533"/>
                  <a:gd name="connsiteX147" fmla="*/ 10584 w 1536700"/>
                  <a:gd name="connsiteY147" fmla="*/ 44450 h 1134533"/>
                  <a:gd name="connsiteX148" fmla="*/ 0 w 1536700"/>
                  <a:gd name="connsiteY148" fmla="*/ 0 h 113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536700" h="1134533">
                    <a:moveTo>
                      <a:pt x="1536700" y="1134533"/>
                    </a:moveTo>
                    <a:lnTo>
                      <a:pt x="1483784" y="1134533"/>
                    </a:lnTo>
                    <a:lnTo>
                      <a:pt x="1471084" y="1128183"/>
                    </a:lnTo>
                    <a:lnTo>
                      <a:pt x="1363134" y="1128183"/>
                    </a:lnTo>
                    <a:lnTo>
                      <a:pt x="1356784" y="1123950"/>
                    </a:lnTo>
                    <a:lnTo>
                      <a:pt x="1305984" y="1123950"/>
                    </a:lnTo>
                    <a:lnTo>
                      <a:pt x="1286934" y="1115483"/>
                    </a:lnTo>
                    <a:lnTo>
                      <a:pt x="1157817" y="1115483"/>
                    </a:lnTo>
                    <a:lnTo>
                      <a:pt x="1149350" y="1109133"/>
                    </a:lnTo>
                    <a:lnTo>
                      <a:pt x="1123950" y="1109133"/>
                    </a:lnTo>
                    <a:lnTo>
                      <a:pt x="1098550" y="1102783"/>
                    </a:lnTo>
                    <a:lnTo>
                      <a:pt x="1001184" y="1102783"/>
                    </a:lnTo>
                    <a:lnTo>
                      <a:pt x="992717" y="1096433"/>
                    </a:lnTo>
                    <a:lnTo>
                      <a:pt x="963084" y="1096433"/>
                    </a:lnTo>
                    <a:lnTo>
                      <a:pt x="954617" y="1094317"/>
                    </a:lnTo>
                    <a:lnTo>
                      <a:pt x="910167" y="1094317"/>
                    </a:lnTo>
                    <a:lnTo>
                      <a:pt x="893234" y="1087967"/>
                    </a:lnTo>
                    <a:lnTo>
                      <a:pt x="878417" y="1087967"/>
                    </a:lnTo>
                    <a:lnTo>
                      <a:pt x="865717" y="1083733"/>
                    </a:lnTo>
                    <a:lnTo>
                      <a:pt x="857250" y="1081617"/>
                    </a:lnTo>
                    <a:lnTo>
                      <a:pt x="846667" y="1083733"/>
                    </a:lnTo>
                    <a:lnTo>
                      <a:pt x="821267" y="1071033"/>
                    </a:lnTo>
                    <a:lnTo>
                      <a:pt x="785284" y="1073150"/>
                    </a:lnTo>
                    <a:lnTo>
                      <a:pt x="770467" y="1068917"/>
                    </a:lnTo>
                    <a:lnTo>
                      <a:pt x="747184" y="1068917"/>
                    </a:lnTo>
                    <a:lnTo>
                      <a:pt x="742950" y="1064683"/>
                    </a:lnTo>
                    <a:lnTo>
                      <a:pt x="732367" y="1060450"/>
                    </a:lnTo>
                    <a:lnTo>
                      <a:pt x="719667" y="1056217"/>
                    </a:lnTo>
                    <a:lnTo>
                      <a:pt x="711200" y="1051983"/>
                    </a:lnTo>
                    <a:lnTo>
                      <a:pt x="698500" y="1045633"/>
                    </a:lnTo>
                    <a:lnTo>
                      <a:pt x="654050" y="1045633"/>
                    </a:lnTo>
                    <a:lnTo>
                      <a:pt x="635000" y="1037167"/>
                    </a:lnTo>
                    <a:lnTo>
                      <a:pt x="628650" y="1032933"/>
                    </a:lnTo>
                    <a:lnTo>
                      <a:pt x="628650" y="1032933"/>
                    </a:lnTo>
                    <a:lnTo>
                      <a:pt x="607484" y="1024467"/>
                    </a:lnTo>
                    <a:lnTo>
                      <a:pt x="599017" y="1022350"/>
                    </a:lnTo>
                    <a:lnTo>
                      <a:pt x="582084" y="1020233"/>
                    </a:lnTo>
                    <a:lnTo>
                      <a:pt x="577850" y="1020233"/>
                    </a:lnTo>
                    <a:lnTo>
                      <a:pt x="571500" y="1011767"/>
                    </a:lnTo>
                    <a:lnTo>
                      <a:pt x="529167" y="1011767"/>
                    </a:lnTo>
                    <a:lnTo>
                      <a:pt x="518584" y="1007533"/>
                    </a:lnTo>
                    <a:lnTo>
                      <a:pt x="510117" y="1003300"/>
                    </a:lnTo>
                    <a:lnTo>
                      <a:pt x="501650" y="996950"/>
                    </a:lnTo>
                    <a:lnTo>
                      <a:pt x="495300" y="992717"/>
                    </a:lnTo>
                    <a:lnTo>
                      <a:pt x="486834" y="992717"/>
                    </a:lnTo>
                    <a:lnTo>
                      <a:pt x="480484" y="982133"/>
                    </a:lnTo>
                    <a:lnTo>
                      <a:pt x="472017" y="980017"/>
                    </a:lnTo>
                    <a:lnTo>
                      <a:pt x="459317" y="980017"/>
                    </a:lnTo>
                    <a:lnTo>
                      <a:pt x="455084" y="973667"/>
                    </a:lnTo>
                    <a:lnTo>
                      <a:pt x="450850" y="967317"/>
                    </a:lnTo>
                    <a:lnTo>
                      <a:pt x="446617" y="965200"/>
                    </a:lnTo>
                    <a:lnTo>
                      <a:pt x="440267" y="960967"/>
                    </a:lnTo>
                    <a:lnTo>
                      <a:pt x="433917" y="956733"/>
                    </a:lnTo>
                    <a:lnTo>
                      <a:pt x="429684" y="950383"/>
                    </a:lnTo>
                    <a:lnTo>
                      <a:pt x="421217" y="950383"/>
                    </a:lnTo>
                    <a:lnTo>
                      <a:pt x="412750" y="946150"/>
                    </a:lnTo>
                    <a:lnTo>
                      <a:pt x="408517" y="937683"/>
                    </a:lnTo>
                    <a:lnTo>
                      <a:pt x="402167" y="935567"/>
                    </a:lnTo>
                    <a:lnTo>
                      <a:pt x="397934" y="931333"/>
                    </a:lnTo>
                    <a:lnTo>
                      <a:pt x="389467" y="927100"/>
                    </a:lnTo>
                    <a:lnTo>
                      <a:pt x="383117" y="922867"/>
                    </a:lnTo>
                    <a:lnTo>
                      <a:pt x="372534" y="920750"/>
                    </a:lnTo>
                    <a:lnTo>
                      <a:pt x="372534" y="914400"/>
                    </a:lnTo>
                    <a:lnTo>
                      <a:pt x="364067" y="910167"/>
                    </a:lnTo>
                    <a:lnTo>
                      <a:pt x="359834" y="905933"/>
                    </a:lnTo>
                    <a:lnTo>
                      <a:pt x="353484" y="897467"/>
                    </a:lnTo>
                    <a:lnTo>
                      <a:pt x="347134" y="891117"/>
                    </a:lnTo>
                    <a:lnTo>
                      <a:pt x="340784" y="886883"/>
                    </a:lnTo>
                    <a:lnTo>
                      <a:pt x="338667" y="882650"/>
                    </a:lnTo>
                    <a:lnTo>
                      <a:pt x="332317" y="876300"/>
                    </a:lnTo>
                    <a:lnTo>
                      <a:pt x="325967" y="869950"/>
                    </a:lnTo>
                    <a:lnTo>
                      <a:pt x="317500" y="863600"/>
                    </a:lnTo>
                    <a:lnTo>
                      <a:pt x="309034" y="850900"/>
                    </a:lnTo>
                    <a:lnTo>
                      <a:pt x="300567" y="840317"/>
                    </a:lnTo>
                    <a:lnTo>
                      <a:pt x="298450" y="836083"/>
                    </a:lnTo>
                    <a:lnTo>
                      <a:pt x="294217" y="825500"/>
                    </a:lnTo>
                    <a:lnTo>
                      <a:pt x="292100" y="814917"/>
                    </a:lnTo>
                    <a:lnTo>
                      <a:pt x="283634" y="808567"/>
                    </a:lnTo>
                    <a:lnTo>
                      <a:pt x="281517" y="802217"/>
                    </a:lnTo>
                    <a:lnTo>
                      <a:pt x="277284" y="795867"/>
                    </a:lnTo>
                    <a:lnTo>
                      <a:pt x="266700" y="789517"/>
                    </a:lnTo>
                    <a:lnTo>
                      <a:pt x="262467" y="781050"/>
                    </a:lnTo>
                    <a:lnTo>
                      <a:pt x="256117" y="772583"/>
                    </a:lnTo>
                    <a:lnTo>
                      <a:pt x="251884" y="762000"/>
                    </a:lnTo>
                    <a:lnTo>
                      <a:pt x="243417" y="749300"/>
                    </a:lnTo>
                    <a:lnTo>
                      <a:pt x="239184" y="742950"/>
                    </a:lnTo>
                    <a:lnTo>
                      <a:pt x="239184" y="734483"/>
                    </a:lnTo>
                    <a:lnTo>
                      <a:pt x="234950" y="730250"/>
                    </a:lnTo>
                    <a:lnTo>
                      <a:pt x="226484" y="719667"/>
                    </a:lnTo>
                    <a:lnTo>
                      <a:pt x="228600" y="711200"/>
                    </a:lnTo>
                    <a:lnTo>
                      <a:pt x="224367" y="698500"/>
                    </a:lnTo>
                    <a:lnTo>
                      <a:pt x="215900" y="683683"/>
                    </a:lnTo>
                    <a:lnTo>
                      <a:pt x="205317" y="666750"/>
                    </a:lnTo>
                    <a:lnTo>
                      <a:pt x="203200" y="660400"/>
                    </a:lnTo>
                    <a:lnTo>
                      <a:pt x="198967" y="654050"/>
                    </a:lnTo>
                    <a:lnTo>
                      <a:pt x="198967" y="643467"/>
                    </a:lnTo>
                    <a:lnTo>
                      <a:pt x="192617" y="637117"/>
                    </a:lnTo>
                    <a:lnTo>
                      <a:pt x="186267" y="628650"/>
                    </a:lnTo>
                    <a:lnTo>
                      <a:pt x="186267" y="618067"/>
                    </a:lnTo>
                    <a:lnTo>
                      <a:pt x="184150" y="613833"/>
                    </a:lnTo>
                    <a:lnTo>
                      <a:pt x="179917" y="607483"/>
                    </a:lnTo>
                    <a:lnTo>
                      <a:pt x="177800" y="599017"/>
                    </a:lnTo>
                    <a:lnTo>
                      <a:pt x="177800" y="592667"/>
                    </a:lnTo>
                    <a:lnTo>
                      <a:pt x="173567" y="584200"/>
                    </a:lnTo>
                    <a:lnTo>
                      <a:pt x="171450" y="575733"/>
                    </a:lnTo>
                    <a:lnTo>
                      <a:pt x="171450" y="567267"/>
                    </a:lnTo>
                    <a:lnTo>
                      <a:pt x="167217" y="558800"/>
                    </a:lnTo>
                    <a:lnTo>
                      <a:pt x="165100" y="558800"/>
                    </a:lnTo>
                    <a:lnTo>
                      <a:pt x="162984" y="554567"/>
                    </a:lnTo>
                    <a:lnTo>
                      <a:pt x="162984" y="548217"/>
                    </a:lnTo>
                    <a:lnTo>
                      <a:pt x="162984" y="541867"/>
                    </a:lnTo>
                    <a:lnTo>
                      <a:pt x="158750" y="531283"/>
                    </a:lnTo>
                    <a:lnTo>
                      <a:pt x="152400" y="524933"/>
                    </a:lnTo>
                    <a:lnTo>
                      <a:pt x="146050" y="516467"/>
                    </a:lnTo>
                    <a:lnTo>
                      <a:pt x="146050" y="512233"/>
                    </a:lnTo>
                    <a:lnTo>
                      <a:pt x="143934" y="503767"/>
                    </a:lnTo>
                    <a:lnTo>
                      <a:pt x="141817" y="495300"/>
                    </a:lnTo>
                    <a:lnTo>
                      <a:pt x="135467" y="484717"/>
                    </a:lnTo>
                    <a:lnTo>
                      <a:pt x="122767" y="452967"/>
                    </a:lnTo>
                    <a:lnTo>
                      <a:pt x="120650" y="446617"/>
                    </a:lnTo>
                    <a:lnTo>
                      <a:pt x="120650" y="438150"/>
                    </a:lnTo>
                    <a:lnTo>
                      <a:pt x="116417" y="431800"/>
                    </a:lnTo>
                    <a:lnTo>
                      <a:pt x="116417" y="421217"/>
                    </a:lnTo>
                    <a:lnTo>
                      <a:pt x="112184" y="414867"/>
                    </a:lnTo>
                    <a:lnTo>
                      <a:pt x="107950" y="402167"/>
                    </a:lnTo>
                    <a:lnTo>
                      <a:pt x="101600" y="389467"/>
                    </a:lnTo>
                    <a:lnTo>
                      <a:pt x="99484" y="378883"/>
                    </a:lnTo>
                    <a:lnTo>
                      <a:pt x="93134" y="364067"/>
                    </a:lnTo>
                    <a:lnTo>
                      <a:pt x="91017" y="351367"/>
                    </a:lnTo>
                    <a:lnTo>
                      <a:pt x="88900" y="342900"/>
                    </a:lnTo>
                    <a:lnTo>
                      <a:pt x="80434" y="330200"/>
                    </a:lnTo>
                    <a:lnTo>
                      <a:pt x="78317" y="309033"/>
                    </a:lnTo>
                    <a:lnTo>
                      <a:pt x="74084" y="296333"/>
                    </a:lnTo>
                    <a:lnTo>
                      <a:pt x="71967" y="285750"/>
                    </a:lnTo>
                    <a:lnTo>
                      <a:pt x="71967" y="270933"/>
                    </a:lnTo>
                    <a:lnTo>
                      <a:pt x="65617" y="258233"/>
                    </a:lnTo>
                    <a:lnTo>
                      <a:pt x="57150" y="245533"/>
                    </a:lnTo>
                    <a:lnTo>
                      <a:pt x="57150" y="215900"/>
                    </a:lnTo>
                    <a:lnTo>
                      <a:pt x="52917" y="209550"/>
                    </a:lnTo>
                    <a:lnTo>
                      <a:pt x="52917" y="184150"/>
                    </a:lnTo>
                    <a:lnTo>
                      <a:pt x="46567" y="175683"/>
                    </a:lnTo>
                    <a:lnTo>
                      <a:pt x="40217" y="167217"/>
                    </a:lnTo>
                    <a:lnTo>
                      <a:pt x="40217" y="152400"/>
                    </a:lnTo>
                    <a:lnTo>
                      <a:pt x="33867" y="141817"/>
                    </a:lnTo>
                    <a:lnTo>
                      <a:pt x="25400" y="120650"/>
                    </a:lnTo>
                    <a:lnTo>
                      <a:pt x="23284" y="99483"/>
                    </a:lnTo>
                    <a:lnTo>
                      <a:pt x="16934" y="74083"/>
                    </a:lnTo>
                    <a:lnTo>
                      <a:pt x="10584" y="44450"/>
                    </a:lnTo>
                    <a:lnTo>
                      <a:pt x="0" y="0"/>
                    </a:lnTo>
                  </a:path>
                </a:pathLst>
              </a:custGeom>
              <a:noFill/>
              <a:ln w="19050">
                <a:solidFill>
                  <a:srgbClr val="F3C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79"/>
              <p:cNvSpPr/>
              <p:nvPr/>
            </p:nvSpPr>
            <p:spPr>
              <a:xfrm>
                <a:off x="2614465" y="3229744"/>
                <a:ext cx="1552397" cy="963622"/>
              </a:xfrm>
              <a:custGeom>
                <a:avLst/>
                <a:gdLst>
                  <a:gd name="connsiteX0" fmla="*/ 0 w 1552397"/>
                  <a:gd name="connsiteY0" fmla="*/ 0 h 963622"/>
                  <a:gd name="connsiteX1" fmla="*/ 53008 w 1552397"/>
                  <a:gd name="connsiteY1" fmla="*/ 24611 h 963622"/>
                  <a:gd name="connsiteX2" fmla="*/ 62474 w 1552397"/>
                  <a:gd name="connsiteY2" fmla="*/ 39757 h 963622"/>
                  <a:gd name="connsiteX3" fmla="*/ 66260 w 1552397"/>
                  <a:gd name="connsiteY3" fmla="*/ 49222 h 963622"/>
                  <a:gd name="connsiteX4" fmla="*/ 75726 w 1552397"/>
                  <a:gd name="connsiteY4" fmla="*/ 56795 h 963622"/>
                  <a:gd name="connsiteX5" fmla="*/ 79513 w 1552397"/>
                  <a:gd name="connsiteY5" fmla="*/ 62475 h 963622"/>
                  <a:gd name="connsiteX6" fmla="*/ 81406 w 1552397"/>
                  <a:gd name="connsiteY6" fmla="*/ 66261 h 963622"/>
                  <a:gd name="connsiteX7" fmla="*/ 90872 w 1552397"/>
                  <a:gd name="connsiteY7" fmla="*/ 70047 h 963622"/>
                  <a:gd name="connsiteX8" fmla="*/ 104124 w 1552397"/>
                  <a:gd name="connsiteY8" fmla="*/ 75727 h 963622"/>
                  <a:gd name="connsiteX9" fmla="*/ 113590 w 1552397"/>
                  <a:gd name="connsiteY9" fmla="*/ 83299 h 963622"/>
                  <a:gd name="connsiteX10" fmla="*/ 117376 w 1552397"/>
                  <a:gd name="connsiteY10" fmla="*/ 92765 h 963622"/>
                  <a:gd name="connsiteX11" fmla="*/ 124949 w 1552397"/>
                  <a:gd name="connsiteY11" fmla="*/ 100338 h 963622"/>
                  <a:gd name="connsiteX12" fmla="*/ 126842 w 1552397"/>
                  <a:gd name="connsiteY12" fmla="*/ 106017 h 963622"/>
                  <a:gd name="connsiteX13" fmla="*/ 136308 w 1552397"/>
                  <a:gd name="connsiteY13" fmla="*/ 115483 h 963622"/>
                  <a:gd name="connsiteX14" fmla="*/ 159026 w 1552397"/>
                  <a:gd name="connsiteY14" fmla="*/ 140095 h 963622"/>
                  <a:gd name="connsiteX15" fmla="*/ 162812 w 1552397"/>
                  <a:gd name="connsiteY15" fmla="*/ 145774 h 963622"/>
                  <a:gd name="connsiteX16" fmla="*/ 164705 w 1552397"/>
                  <a:gd name="connsiteY16" fmla="*/ 153347 h 963622"/>
                  <a:gd name="connsiteX17" fmla="*/ 168492 w 1552397"/>
                  <a:gd name="connsiteY17" fmla="*/ 162813 h 963622"/>
                  <a:gd name="connsiteX18" fmla="*/ 181744 w 1552397"/>
                  <a:gd name="connsiteY18" fmla="*/ 168492 h 963622"/>
                  <a:gd name="connsiteX19" fmla="*/ 189316 w 1552397"/>
                  <a:gd name="connsiteY19" fmla="*/ 183637 h 963622"/>
                  <a:gd name="connsiteX20" fmla="*/ 194996 w 1552397"/>
                  <a:gd name="connsiteY20" fmla="*/ 185531 h 963622"/>
                  <a:gd name="connsiteX21" fmla="*/ 202569 w 1552397"/>
                  <a:gd name="connsiteY21" fmla="*/ 194996 h 963622"/>
                  <a:gd name="connsiteX22" fmla="*/ 227180 w 1552397"/>
                  <a:gd name="connsiteY22" fmla="*/ 215821 h 963622"/>
                  <a:gd name="connsiteX23" fmla="*/ 234752 w 1552397"/>
                  <a:gd name="connsiteY23" fmla="*/ 219608 h 963622"/>
                  <a:gd name="connsiteX24" fmla="*/ 244218 w 1552397"/>
                  <a:gd name="connsiteY24" fmla="*/ 238539 h 963622"/>
                  <a:gd name="connsiteX25" fmla="*/ 259364 w 1552397"/>
                  <a:gd name="connsiteY25" fmla="*/ 246112 h 963622"/>
                  <a:gd name="connsiteX26" fmla="*/ 276402 w 1552397"/>
                  <a:gd name="connsiteY26" fmla="*/ 268830 h 963622"/>
                  <a:gd name="connsiteX27" fmla="*/ 283975 w 1552397"/>
                  <a:gd name="connsiteY27" fmla="*/ 272616 h 963622"/>
                  <a:gd name="connsiteX28" fmla="*/ 289654 w 1552397"/>
                  <a:gd name="connsiteY28" fmla="*/ 282082 h 963622"/>
                  <a:gd name="connsiteX29" fmla="*/ 295334 w 1552397"/>
                  <a:gd name="connsiteY29" fmla="*/ 295334 h 963622"/>
                  <a:gd name="connsiteX30" fmla="*/ 310479 w 1552397"/>
                  <a:gd name="connsiteY30" fmla="*/ 304800 h 963622"/>
                  <a:gd name="connsiteX31" fmla="*/ 319945 w 1552397"/>
                  <a:gd name="connsiteY31" fmla="*/ 312373 h 963622"/>
                  <a:gd name="connsiteX32" fmla="*/ 325624 w 1552397"/>
                  <a:gd name="connsiteY32" fmla="*/ 323732 h 963622"/>
                  <a:gd name="connsiteX33" fmla="*/ 338877 w 1552397"/>
                  <a:gd name="connsiteY33" fmla="*/ 338877 h 963622"/>
                  <a:gd name="connsiteX34" fmla="*/ 350236 w 1552397"/>
                  <a:gd name="connsiteY34" fmla="*/ 352129 h 963622"/>
                  <a:gd name="connsiteX35" fmla="*/ 372954 w 1552397"/>
                  <a:gd name="connsiteY35" fmla="*/ 363488 h 963622"/>
                  <a:gd name="connsiteX36" fmla="*/ 384313 w 1552397"/>
                  <a:gd name="connsiteY36" fmla="*/ 372954 h 963622"/>
                  <a:gd name="connsiteX37" fmla="*/ 391885 w 1552397"/>
                  <a:gd name="connsiteY37" fmla="*/ 378634 h 963622"/>
                  <a:gd name="connsiteX38" fmla="*/ 405137 w 1552397"/>
                  <a:gd name="connsiteY38" fmla="*/ 386206 h 963622"/>
                  <a:gd name="connsiteX39" fmla="*/ 416496 w 1552397"/>
                  <a:gd name="connsiteY39" fmla="*/ 395672 h 963622"/>
                  <a:gd name="connsiteX40" fmla="*/ 433535 w 1552397"/>
                  <a:gd name="connsiteY40" fmla="*/ 407031 h 963622"/>
                  <a:gd name="connsiteX41" fmla="*/ 435428 w 1552397"/>
                  <a:gd name="connsiteY41" fmla="*/ 412711 h 963622"/>
                  <a:gd name="connsiteX42" fmla="*/ 441108 w 1552397"/>
                  <a:gd name="connsiteY42" fmla="*/ 424070 h 963622"/>
                  <a:gd name="connsiteX43" fmla="*/ 460039 w 1552397"/>
                  <a:gd name="connsiteY43" fmla="*/ 429749 h 963622"/>
                  <a:gd name="connsiteX44" fmla="*/ 471398 w 1552397"/>
                  <a:gd name="connsiteY44" fmla="*/ 437322 h 963622"/>
                  <a:gd name="connsiteX45" fmla="*/ 482757 w 1552397"/>
                  <a:gd name="connsiteY45" fmla="*/ 446788 h 963622"/>
                  <a:gd name="connsiteX46" fmla="*/ 490330 w 1552397"/>
                  <a:gd name="connsiteY46" fmla="*/ 461933 h 963622"/>
                  <a:gd name="connsiteX47" fmla="*/ 505475 w 1552397"/>
                  <a:gd name="connsiteY47" fmla="*/ 471399 h 963622"/>
                  <a:gd name="connsiteX48" fmla="*/ 513048 w 1552397"/>
                  <a:gd name="connsiteY48" fmla="*/ 482758 h 963622"/>
                  <a:gd name="connsiteX49" fmla="*/ 520621 w 1552397"/>
                  <a:gd name="connsiteY49" fmla="*/ 486544 h 963622"/>
                  <a:gd name="connsiteX50" fmla="*/ 541446 w 1552397"/>
                  <a:gd name="connsiteY50" fmla="*/ 490331 h 963622"/>
                  <a:gd name="connsiteX51" fmla="*/ 547125 w 1552397"/>
                  <a:gd name="connsiteY51" fmla="*/ 503583 h 963622"/>
                  <a:gd name="connsiteX52" fmla="*/ 552805 w 1552397"/>
                  <a:gd name="connsiteY52" fmla="*/ 513049 h 963622"/>
                  <a:gd name="connsiteX53" fmla="*/ 569843 w 1552397"/>
                  <a:gd name="connsiteY53" fmla="*/ 524408 h 963622"/>
                  <a:gd name="connsiteX54" fmla="*/ 569843 w 1552397"/>
                  <a:gd name="connsiteY54" fmla="*/ 528194 h 963622"/>
                  <a:gd name="connsiteX55" fmla="*/ 588775 w 1552397"/>
                  <a:gd name="connsiteY55" fmla="*/ 535767 h 963622"/>
                  <a:gd name="connsiteX56" fmla="*/ 596347 w 1552397"/>
                  <a:gd name="connsiteY56" fmla="*/ 547126 h 963622"/>
                  <a:gd name="connsiteX57" fmla="*/ 607706 w 1552397"/>
                  <a:gd name="connsiteY57" fmla="*/ 556591 h 963622"/>
                  <a:gd name="connsiteX58" fmla="*/ 619065 w 1552397"/>
                  <a:gd name="connsiteY58" fmla="*/ 562271 h 963622"/>
                  <a:gd name="connsiteX59" fmla="*/ 628531 w 1552397"/>
                  <a:gd name="connsiteY59" fmla="*/ 564164 h 963622"/>
                  <a:gd name="connsiteX60" fmla="*/ 639890 w 1552397"/>
                  <a:gd name="connsiteY60" fmla="*/ 575523 h 963622"/>
                  <a:gd name="connsiteX61" fmla="*/ 647463 w 1552397"/>
                  <a:gd name="connsiteY61" fmla="*/ 575523 h 963622"/>
                  <a:gd name="connsiteX62" fmla="*/ 653142 w 1552397"/>
                  <a:gd name="connsiteY62" fmla="*/ 588775 h 963622"/>
                  <a:gd name="connsiteX63" fmla="*/ 670181 w 1552397"/>
                  <a:gd name="connsiteY63" fmla="*/ 594455 h 963622"/>
                  <a:gd name="connsiteX64" fmla="*/ 675860 w 1552397"/>
                  <a:gd name="connsiteY64" fmla="*/ 596348 h 963622"/>
                  <a:gd name="connsiteX65" fmla="*/ 681540 w 1552397"/>
                  <a:gd name="connsiteY65" fmla="*/ 607707 h 963622"/>
                  <a:gd name="connsiteX66" fmla="*/ 691006 w 1552397"/>
                  <a:gd name="connsiteY66" fmla="*/ 613386 h 963622"/>
                  <a:gd name="connsiteX67" fmla="*/ 691006 w 1552397"/>
                  <a:gd name="connsiteY67" fmla="*/ 619066 h 963622"/>
                  <a:gd name="connsiteX68" fmla="*/ 704258 w 1552397"/>
                  <a:gd name="connsiteY68" fmla="*/ 620959 h 963622"/>
                  <a:gd name="connsiteX69" fmla="*/ 708044 w 1552397"/>
                  <a:gd name="connsiteY69" fmla="*/ 626639 h 963622"/>
                  <a:gd name="connsiteX70" fmla="*/ 713724 w 1552397"/>
                  <a:gd name="connsiteY70" fmla="*/ 636104 h 963622"/>
                  <a:gd name="connsiteX71" fmla="*/ 725083 w 1552397"/>
                  <a:gd name="connsiteY71" fmla="*/ 647463 h 963622"/>
                  <a:gd name="connsiteX72" fmla="*/ 745908 w 1552397"/>
                  <a:gd name="connsiteY72" fmla="*/ 653143 h 963622"/>
                  <a:gd name="connsiteX73" fmla="*/ 757267 w 1552397"/>
                  <a:gd name="connsiteY73" fmla="*/ 653143 h 963622"/>
                  <a:gd name="connsiteX74" fmla="*/ 761053 w 1552397"/>
                  <a:gd name="connsiteY74" fmla="*/ 653143 h 963622"/>
                  <a:gd name="connsiteX75" fmla="*/ 768626 w 1552397"/>
                  <a:gd name="connsiteY75" fmla="*/ 664502 h 963622"/>
                  <a:gd name="connsiteX76" fmla="*/ 770519 w 1552397"/>
                  <a:gd name="connsiteY76" fmla="*/ 673968 h 963622"/>
                  <a:gd name="connsiteX77" fmla="*/ 779985 w 1552397"/>
                  <a:gd name="connsiteY77" fmla="*/ 673968 h 963622"/>
                  <a:gd name="connsiteX78" fmla="*/ 806489 w 1552397"/>
                  <a:gd name="connsiteY78" fmla="*/ 685327 h 963622"/>
                  <a:gd name="connsiteX79" fmla="*/ 821634 w 1552397"/>
                  <a:gd name="connsiteY79" fmla="*/ 692899 h 963622"/>
                  <a:gd name="connsiteX80" fmla="*/ 832993 w 1552397"/>
                  <a:gd name="connsiteY80" fmla="*/ 692899 h 963622"/>
                  <a:gd name="connsiteX81" fmla="*/ 836780 w 1552397"/>
                  <a:gd name="connsiteY81" fmla="*/ 698579 h 963622"/>
                  <a:gd name="connsiteX82" fmla="*/ 851925 w 1552397"/>
                  <a:gd name="connsiteY82" fmla="*/ 698579 h 963622"/>
                  <a:gd name="connsiteX83" fmla="*/ 855711 w 1552397"/>
                  <a:gd name="connsiteY83" fmla="*/ 702365 h 963622"/>
                  <a:gd name="connsiteX84" fmla="*/ 872750 w 1552397"/>
                  <a:gd name="connsiteY84" fmla="*/ 706152 h 963622"/>
                  <a:gd name="connsiteX85" fmla="*/ 884109 w 1552397"/>
                  <a:gd name="connsiteY85" fmla="*/ 713724 h 963622"/>
                  <a:gd name="connsiteX86" fmla="*/ 891682 w 1552397"/>
                  <a:gd name="connsiteY86" fmla="*/ 721297 h 963622"/>
                  <a:gd name="connsiteX87" fmla="*/ 895468 w 1552397"/>
                  <a:gd name="connsiteY87" fmla="*/ 726976 h 963622"/>
                  <a:gd name="connsiteX88" fmla="*/ 921972 w 1552397"/>
                  <a:gd name="connsiteY88" fmla="*/ 725083 h 963622"/>
                  <a:gd name="connsiteX89" fmla="*/ 925759 w 1552397"/>
                  <a:gd name="connsiteY89" fmla="*/ 734549 h 963622"/>
                  <a:gd name="connsiteX90" fmla="*/ 929545 w 1552397"/>
                  <a:gd name="connsiteY90" fmla="*/ 742122 h 963622"/>
                  <a:gd name="connsiteX91" fmla="*/ 935224 w 1552397"/>
                  <a:gd name="connsiteY91" fmla="*/ 745908 h 963622"/>
                  <a:gd name="connsiteX92" fmla="*/ 959836 w 1552397"/>
                  <a:gd name="connsiteY92" fmla="*/ 745908 h 963622"/>
                  <a:gd name="connsiteX93" fmla="*/ 961729 w 1552397"/>
                  <a:gd name="connsiteY93" fmla="*/ 759160 h 963622"/>
                  <a:gd name="connsiteX94" fmla="*/ 969301 w 1552397"/>
                  <a:gd name="connsiteY94" fmla="*/ 768626 h 963622"/>
                  <a:gd name="connsiteX95" fmla="*/ 980660 w 1552397"/>
                  <a:gd name="connsiteY95" fmla="*/ 770519 h 963622"/>
                  <a:gd name="connsiteX96" fmla="*/ 999592 w 1552397"/>
                  <a:gd name="connsiteY96" fmla="*/ 770519 h 963622"/>
                  <a:gd name="connsiteX97" fmla="*/ 1020417 w 1552397"/>
                  <a:gd name="connsiteY97" fmla="*/ 778092 h 963622"/>
                  <a:gd name="connsiteX98" fmla="*/ 1026096 w 1552397"/>
                  <a:gd name="connsiteY98" fmla="*/ 783772 h 963622"/>
                  <a:gd name="connsiteX99" fmla="*/ 1043135 w 1552397"/>
                  <a:gd name="connsiteY99" fmla="*/ 789451 h 963622"/>
                  <a:gd name="connsiteX100" fmla="*/ 1048815 w 1552397"/>
                  <a:gd name="connsiteY100" fmla="*/ 789451 h 963622"/>
                  <a:gd name="connsiteX101" fmla="*/ 1058280 w 1552397"/>
                  <a:gd name="connsiteY101" fmla="*/ 802703 h 963622"/>
                  <a:gd name="connsiteX102" fmla="*/ 1063960 w 1552397"/>
                  <a:gd name="connsiteY102" fmla="*/ 808383 h 963622"/>
                  <a:gd name="connsiteX103" fmla="*/ 1088571 w 1552397"/>
                  <a:gd name="connsiteY103" fmla="*/ 812169 h 963622"/>
                  <a:gd name="connsiteX104" fmla="*/ 1094251 w 1552397"/>
                  <a:gd name="connsiteY104" fmla="*/ 823528 h 963622"/>
                  <a:gd name="connsiteX105" fmla="*/ 1101823 w 1552397"/>
                  <a:gd name="connsiteY105" fmla="*/ 831101 h 963622"/>
                  <a:gd name="connsiteX106" fmla="*/ 1132114 w 1552397"/>
                  <a:gd name="connsiteY106" fmla="*/ 832994 h 963622"/>
                  <a:gd name="connsiteX107" fmla="*/ 1141580 w 1552397"/>
                  <a:gd name="connsiteY107" fmla="*/ 846246 h 963622"/>
                  <a:gd name="connsiteX108" fmla="*/ 1149152 w 1552397"/>
                  <a:gd name="connsiteY108" fmla="*/ 848139 h 963622"/>
                  <a:gd name="connsiteX109" fmla="*/ 1156725 w 1552397"/>
                  <a:gd name="connsiteY109" fmla="*/ 859498 h 963622"/>
                  <a:gd name="connsiteX110" fmla="*/ 1188909 w 1552397"/>
                  <a:gd name="connsiteY110" fmla="*/ 865178 h 963622"/>
                  <a:gd name="connsiteX111" fmla="*/ 1204054 w 1552397"/>
                  <a:gd name="connsiteY111" fmla="*/ 872750 h 963622"/>
                  <a:gd name="connsiteX112" fmla="*/ 1221093 w 1552397"/>
                  <a:gd name="connsiteY112" fmla="*/ 874644 h 963622"/>
                  <a:gd name="connsiteX113" fmla="*/ 1226772 w 1552397"/>
                  <a:gd name="connsiteY113" fmla="*/ 880323 h 963622"/>
                  <a:gd name="connsiteX114" fmla="*/ 1240024 w 1552397"/>
                  <a:gd name="connsiteY114" fmla="*/ 886003 h 963622"/>
                  <a:gd name="connsiteX115" fmla="*/ 1253277 w 1552397"/>
                  <a:gd name="connsiteY115" fmla="*/ 886003 h 963622"/>
                  <a:gd name="connsiteX116" fmla="*/ 1258956 w 1552397"/>
                  <a:gd name="connsiteY116" fmla="*/ 893575 h 963622"/>
                  <a:gd name="connsiteX117" fmla="*/ 1270315 w 1552397"/>
                  <a:gd name="connsiteY117" fmla="*/ 893575 h 963622"/>
                  <a:gd name="connsiteX118" fmla="*/ 1279781 w 1552397"/>
                  <a:gd name="connsiteY118" fmla="*/ 897362 h 963622"/>
                  <a:gd name="connsiteX119" fmla="*/ 1306285 w 1552397"/>
                  <a:gd name="connsiteY119" fmla="*/ 897362 h 963622"/>
                  <a:gd name="connsiteX120" fmla="*/ 1311965 w 1552397"/>
                  <a:gd name="connsiteY120" fmla="*/ 901148 h 963622"/>
                  <a:gd name="connsiteX121" fmla="*/ 1325217 w 1552397"/>
                  <a:gd name="connsiteY121" fmla="*/ 899255 h 963622"/>
                  <a:gd name="connsiteX122" fmla="*/ 1353615 w 1552397"/>
                  <a:gd name="connsiteY122" fmla="*/ 903041 h 963622"/>
                  <a:gd name="connsiteX123" fmla="*/ 1359294 w 1552397"/>
                  <a:gd name="connsiteY123" fmla="*/ 904934 h 963622"/>
                  <a:gd name="connsiteX124" fmla="*/ 1374439 w 1552397"/>
                  <a:gd name="connsiteY124" fmla="*/ 903041 h 963622"/>
                  <a:gd name="connsiteX125" fmla="*/ 1382012 w 1552397"/>
                  <a:gd name="connsiteY125" fmla="*/ 910614 h 963622"/>
                  <a:gd name="connsiteX126" fmla="*/ 1402837 w 1552397"/>
                  <a:gd name="connsiteY126" fmla="*/ 910614 h 963622"/>
                  <a:gd name="connsiteX127" fmla="*/ 1408516 w 1552397"/>
                  <a:gd name="connsiteY127" fmla="*/ 920080 h 963622"/>
                  <a:gd name="connsiteX128" fmla="*/ 1433128 w 1552397"/>
                  <a:gd name="connsiteY128" fmla="*/ 920080 h 963622"/>
                  <a:gd name="connsiteX129" fmla="*/ 1444487 w 1552397"/>
                  <a:gd name="connsiteY129" fmla="*/ 923866 h 963622"/>
                  <a:gd name="connsiteX130" fmla="*/ 1459632 w 1552397"/>
                  <a:gd name="connsiteY130" fmla="*/ 923866 h 963622"/>
                  <a:gd name="connsiteX131" fmla="*/ 1457739 w 1552397"/>
                  <a:gd name="connsiteY131" fmla="*/ 927652 h 963622"/>
                  <a:gd name="connsiteX132" fmla="*/ 1476670 w 1552397"/>
                  <a:gd name="connsiteY132" fmla="*/ 927652 h 963622"/>
                  <a:gd name="connsiteX133" fmla="*/ 1476670 w 1552397"/>
                  <a:gd name="connsiteY133" fmla="*/ 931439 h 963622"/>
                  <a:gd name="connsiteX134" fmla="*/ 1499388 w 1552397"/>
                  <a:gd name="connsiteY134" fmla="*/ 937118 h 963622"/>
                  <a:gd name="connsiteX135" fmla="*/ 1501282 w 1552397"/>
                  <a:gd name="connsiteY135" fmla="*/ 944691 h 963622"/>
                  <a:gd name="connsiteX136" fmla="*/ 1533465 w 1552397"/>
                  <a:gd name="connsiteY136" fmla="*/ 946584 h 963622"/>
                  <a:gd name="connsiteX137" fmla="*/ 1533465 w 1552397"/>
                  <a:gd name="connsiteY137" fmla="*/ 948477 h 963622"/>
                  <a:gd name="connsiteX138" fmla="*/ 1542931 w 1552397"/>
                  <a:gd name="connsiteY138" fmla="*/ 950370 h 963622"/>
                  <a:gd name="connsiteX139" fmla="*/ 1552397 w 1552397"/>
                  <a:gd name="connsiteY139" fmla="*/ 948477 h 963622"/>
                  <a:gd name="connsiteX140" fmla="*/ 1552397 w 1552397"/>
                  <a:gd name="connsiteY140" fmla="*/ 963622 h 9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552397" h="963622">
                    <a:moveTo>
                      <a:pt x="0" y="0"/>
                    </a:moveTo>
                    <a:lnTo>
                      <a:pt x="53008" y="24611"/>
                    </a:lnTo>
                    <a:lnTo>
                      <a:pt x="62474" y="39757"/>
                    </a:lnTo>
                    <a:lnTo>
                      <a:pt x="66260" y="49222"/>
                    </a:lnTo>
                    <a:lnTo>
                      <a:pt x="75726" y="56795"/>
                    </a:lnTo>
                    <a:lnTo>
                      <a:pt x="79513" y="62475"/>
                    </a:lnTo>
                    <a:lnTo>
                      <a:pt x="81406" y="66261"/>
                    </a:lnTo>
                    <a:lnTo>
                      <a:pt x="90872" y="70047"/>
                    </a:lnTo>
                    <a:lnTo>
                      <a:pt x="104124" y="75727"/>
                    </a:lnTo>
                    <a:lnTo>
                      <a:pt x="113590" y="83299"/>
                    </a:lnTo>
                    <a:lnTo>
                      <a:pt x="117376" y="92765"/>
                    </a:lnTo>
                    <a:lnTo>
                      <a:pt x="124949" y="100338"/>
                    </a:lnTo>
                    <a:lnTo>
                      <a:pt x="126842" y="106017"/>
                    </a:lnTo>
                    <a:lnTo>
                      <a:pt x="136308" y="115483"/>
                    </a:lnTo>
                    <a:lnTo>
                      <a:pt x="159026" y="140095"/>
                    </a:lnTo>
                    <a:lnTo>
                      <a:pt x="162812" y="145774"/>
                    </a:lnTo>
                    <a:lnTo>
                      <a:pt x="164705" y="153347"/>
                    </a:lnTo>
                    <a:lnTo>
                      <a:pt x="168492" y="162813"/>
                    </a:lnTo>
                    <a:lnTo>
                      <a:pt x="181744" y="168492"/>
                    </a:lnTo>
                    <a:lnTo>
                      <a:pt x="189316" y="183637"/>
                    </a:lnTo>
                    <a:lnTo>
                      <a:pt x="194996" y="185531"/>
                    </a:lnTo>
                    <a:lnTo>
                      <a:pt x="202569" y="194996"/>
                    </a:lnTo>
                    <a:lnTo>
                      <a:pt x="227180" y="215821"/>
                    </a:lnTo>
                    <a:lnTo>
                      <a:pt x="234752" y="219608"/>
                    </a:lnTo>
                    <a:lnTo>
                      <a:pt x="244218" y="238539"/>
                    </a:lnTo>
                    <a:lnTo>
                      <a:pt x="259364" y="246112"/>
                    </a:lnTo>
                    <a:lnTo>
                      <a:pt x="276402" y="268830"/>
                    </a:lnTo>
                    <a:lnTo>
                      <a:pt x="283975" y="272616"/>
                    </a:lnTo>
                    <a:lnTo>
                      <a:pt x="289654" y="282082"/>
                    </a:lnTo>
                    <a:lnTo>
                      <a:pt x="295334" y="295334"/>
                    </a:lnTo>
                    <a:lnTo>
                      <a:pt x="310479" y="304800"/>
                    </a:lnTo>
                    <a:lnTo>
                      <a:pt x="319945" y="312373"/>
                    </a:lnTo>
                    <a:lnTo>
                      <a:pt x="325624" y="323732"/>
                    </a:lnTo>
                    <a:lnTo>
                      <a:pt x="338877" y="338877"/>
                    </a:lnTo>
                    <a:lnTo>
                      <a:pt x="350236" y="352129"/>
                    </a:lnTo>
                    <a:lnTo>
                      <a:pt x="372954" y="363488"/>
                    </a:lnTo>
                    <a:lnTo>
                      <a:pt x="384313" y="372954"/>
                    </a:lnTo>
                    <a:lnTo>
                      <a:pt x="391885" y="378634"/>
                    </a:lnTo>
                    <a:lnTo>
                      <a:pt x="405137" y="386206"/>
                    </a:lnTo>
                    <a:lnTo>
                      <a:pt x="416496" y="395672"/>
                    </a:lnTo>
                    <a:lnTo>
                      <a:pt x="433535" y="407031"/>
                    </a:lnTo>
                    <a:lnTo>
                      <a:pt x="435428" y="412711"/>
                    </a:lnTo>
                    <a:lnTo>
                      <a:pt x="441108" y="424070"/>
                    </a:lnTo>
                    <a:lnTo>
                      <a:pt x="460039" y="429749"/>
                    </a:lnTo>
                    <a:lnTo>
                      <a:pt x="471398" y="437322"/>
                    </a:lnTo>
                    <a:lnTo>
                      <a:pt x="482757" y="446788"/>
                    </a:lnTo>
                    <a:lnTo>
                      <a:pt x="490330" y="461933"/>
                    </a:lnTo>
                    <a:lnTo>
                      <a:pt x="505475" y="471399"/>
                    </a:lnTo>
                    <a:lnTo>
                      <a:pt x="513048" y="482758"/>
                    </a:lnTo>
                    <a:lnTo>
                      <a:pt x="520621" y="486544"/>
                    </a:lnTo>
                    <a:lnTo>
                      <a:pt x="541446" y="490331"/>
                    </a:lnTo>
                    <a:lnTo>
                      <a:pt x="547125" y="503583"/>
                    </a:lnTo>
                    <a:lnTo>
                      <a:pt x="552805" y="513049"/>
                    </a:lnTo>
                    <a:lnTo>
                      <a:pt x="569843" y="524408"/>
                    </a:lnTo>
                    <a:lnTo>
                      <a:pt x="569843" y="528194"/>
                    </a:lnTo>
                    <a:lnTo>
                      <a:pt x="588775" y="535767"/>
                    </a:lnTo>
                    <a:lnTo>
                      <a:pt x="596347" y="547126"/>
                    </a:lnTo>
                    <a:lnTo>
                      <a:pt x="607706" y="556591"/>
                    </a:lnTo>
                    <a:lnTo>
                      <a:pt x="619065" y="562271"/>
                    </a:lnTo>
                    <a:lnTo>
                      <a:pt x="628531" y="564164"/>
                    </a:lnTo>
                    <a:lnTo>
                      <a:pt x="639890" y="575523"/>
                    </a:lnTo>
                    <a:lnTo>
                      <a:pt x="647463" y="575523"/>
                    </a:lnTo>
                    <a:lnTo>
                      <a:pt x="653142" y="588775"/>
                    </a:lnTo>
                    <a:lnTo>
                      <a:pt x="670181" y="594455"/>
                    </a:lnTo>
                    <a:lnTo>
                      <a:pt x="675860" y="596348"/>
                    </a:lnTo>
                    <a:lnTo>
                      <a:pt x="681540" y="607707"/>
                    </a:lnTo>
                    <a:lnTo>
                      <a:pt x="691006" y="613386"/>
                    </a:lnTo>
                    <a:lnTo>
                      <a:pt x="691006" y="619066"/>
                    </a:lnTo>
                    <a:lnTo>
                      <a:pt x="704258" y="620959"/>
                    </a:lnTo>
                    <a:lnTo>
                      <a:pt x="708044" y="626639"/>
                    </a:lnTo>
                    <a:lnTo>
                      <a:pt x="713724" y="636104"/>
                    </a:lnTo>
                    <a:lnTo>
                      <a:pt x="725083" y="647463"/>
                    </a:lnTo>
                    <a:lnTo>
                      <a:pt x="745908" y="653143"/>
                    </a:lnTo>
                    <a:lnTo>
                      <a:pt x="757267" y="653143"/>
                    </a:lnTo>
                    <a:lnTo>
                      <a:pt x="761053" y="653143"/>
                    </a:lnTo>
                    <a:lnTo>
                      <a:pt x="768626" y="664502"/>
                    </a:lnTo>
                    <a:lnTo>
                      <a:pt x="770519" y="673968"/>
                    </a:lnTo>
                    <a:lnTo>
                      <a:pt x="779985" y="673968"/>
                    </a:lnTo>
                    <a:lnTo>
                      <a:pt x="806489" y="685327"/>
                    </a:lnTo>
                    <a:lnTo>
                      <a:pt x="821634" y="692899"/>
                    </a:lnTo>
                    <a:lnTo>
                      <a:pt x="832993" y="692899"/>
                    </a:lnTo>
                    <a:lnTo>
                      <a:pt x="836780" y="698579"/>
                    </a:lnTo>
                    <a:lnTo>
                      <a:pt x="851925" y="698579"/>
                    </a:lnTo>
                    <a:lnTo>
                      <a:pt x="855711" y="702365"/>
                    </a:lnTo>
                    <a:lnTo>
                      <a:pt x="872750" y="706152"/>
                    </a:lnTo>
                    <a:lnTo>
                      <a:pt x="884109" y="713724"/>
                    </a:lnTo>
                    <a:lnTo>
                      <a:pt x="891682" y="721297"/>
                    </a:lnTo>
                    <a:lnTo>
                      <a:pt x="895468" y="726976"/>
                    </a:lnTo>
                    <a:lnTo>
                      <a:pt x="921972" y="725083"/>
                    </a:lnTo>
                    <a:lnTo>
                      <a:pt x="925759" y="734549"/>
                    </a:lnTo>
                    <a:lnTo>
                      <a:pt x="929545" y="742122"/>
                    </a:lnTo>
                    <a:lnTo>
                      <a:pt x="935224" y="745908"/>
                    </a:lnTo>
                    <a:lnTo>
                      <a:pt x="959836" y="745908"/>
                    </a:lnTo>
                    <a:lnTo>
                      <a:pt x="961729" y="759160"/>
                    </a:lnTo>
                    <a:lnTo>
                      <a:pt x="969301" y="768626"/>
                    </a:lnTo>
                    <a:lnTo>
                      <a:pt x="980660" y="770519"/>
                    </a:lnTo>
                    <a:lnTo>
                      <a:pt x="999592" y="770519"/>
                    </a:lnTo>
                    <a:lnTo>
                      <a:pt x="1020417" y="778092"/>
                    </a:lnTo>
                    <a:lnTo>
                      <a:pt x="1026096" y="783772"/>
                    </a:lnTo>
                    <a:lnTo>
                      <a:pt x="1043135" y="789451"/>
                    </a:lnTo>
                    <a:lnTo>
                      <a:pt x="1048815" y="789451"/>
                    </a:lnTo>
                    <a:lnTo>
                      <a:pt x="1058280" y="802703"/>
                    </a:lnTo>
                    <a:lnTo>
                      <a:pt x="1063960" y="808383"/>
                    </a:lnTo>
                    <a:lnTo>
                      <a:pt x="1088571" y="812169"/>
                    </a:lnTo>
                    <a:lnTo>
                      <a:pt x="1094251" y="823528"/>
                    </a:lnTo>
                    <a:lnTo>
                      <a:pt x="1101823" y="831101"/>
                    </a:lnTo>
                    <a:lnTo>
                      <a:pt x="1132114" y="832994"/>
                    </a:lnTo>
                    <a:lnTo>
                      <a:pt x="1141580" y="846246"/>
                    </a:lnTo>
                    <a:lnTo>
                      <a:pt x="1149152" y="848139"/>
                    </a:lnTo>
                    <a:lnTo>
                      <a:pt x="1156725" y="859498"/>
                    </a:lnTo>
                    <a:lnTo>
                      <a:pt x="1188909" y="865178"/>
                    </a:lnTo>
                    <a:lnTo>
                      <a:pt x="1204054" y="872750"/>
                    </a:lnTo>
                    <a:lnTo>
                      <a:pt x="1221093" y="874644"/>
                    </a:lnTo>
                    <a:lnTo>
                      <a:pt x="1226772" y="880323"/>
                    </a:lnTo>
                    <a:lnTo>
                      <a:pt x="1240024" y="886003"/>
                    </a:lnTo>
                    <a:lnTo>
                      <a:pt x="1253277" y="886003"/>
                    </a:lnTo>
                    <a:lnTo>
                      <a:pt x="1258956" y="893575"/>
                    </a:lnTo>
                    <a:lnTo>
                      <a:pt x="1270315" y="893575"/>
                    </a:lnTo>
                    <a:lnTo>
                      <a:pt x="1279781" y="897362"/>
                    </a:lnTo>
                    <a:lnTo>
                      <a:pt x="1306285" y="897362"/>
                    </a:lnTo>
                    <a:lnTo>
                      <a:pt x="1311965" y="901148"/>
                    </a:lnTo>
                    <a:lnTo>
                      <a:pt x="1325217" y="899255"/>
                    </a:lnTo>
                    <a:lnTo>
                      <a:pt x="1353615" y="903041"/>
                    </a:lnTo>
                    <a:lnTo>
                      <a:pt x="1359294" y="904934"/>
                    </a:lnTo>
                    <a:lnTo>
                      <a:pt x="1374439" y="903041"/>
                    </a:lnTo>
                    <a:lnTo>
                      <a:pt x="1382012" y="910614"/>
                    </a:lnTo>
                    <a:lnTo>
                      <a:pt x="1402837" y="910614"/>
                    </a:lnTo>
                    <a:lnTo>
                      <a:pt x="1408516" y="920080"/>
                    </a:lnTo>
                    <a:lnTo>
                      <a:pt x="1433128" y="920080"/>
                    </a:lnTo>
                    <a:lnTo>
                      <a:pt x="1444487" y="923866"/>
                    </a:lnTo>
                    <a:lnTo>
                      <a:pt x="1459632" y="923866"/>
                    </a:lnTo>
                    <a:lnTo>
                      <a:pt x="1457739" y="927652"/>
                    </a:lnTo>
                    <a:lnTo>
                      <a:pt x="1476670" y="927652"/>
                    </a:lnTo>
                    <a:lnTo>
                      <a:pt x="1476670" y="931439"/>
                    </a:lnTo>
                    <a:lnTo>
                      <a:pt x="1499388" y="937118"/>
                    </a:lnTo>
                    <a:lnTo>
                      <a:pt x="1501282" y="944691"/>
                    </a:lnTo>
                    <a:lnTo>
                      <a:pt x="1533465" y="946584"/>
                    </a:lnTo>
                    <a:lnTo>
                      <a:pt x="1533465" y="948477"/>
                    </a:lnTo>
                    <a:lnTo>
                      <a:pt x="1542931" y="950370"/>
                    </a:lnTo>
                    <a:lnTo>
                      <a:pt x="1552397" y="948477"/>
                    </a:lnTo>
                    <a:lnTo>
                      <a:pt x="1552397" y="963622"/>
                    </a:lnTo>
                  </a:path>
                </a:pathLst>
              </a:cu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80"/>
              <p:cNvSpPr/>
              <p:nvPr/>
            </p:nvSpPr>
            <p:spPr>
              <a:xfrm>
                <a:off x="2598607" y="3225857"/>
                <a:ext cx="1382801" cy="1213769"/>
              </a:xfrm>
              <a:custGeom>
                <a:avLst/>
                <a:gdLst>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6381 h 1213769"/>
                  <a:gd name="connsiteX26" fmla="*/ 417487 w 1382801"/>
                  <a:gd name="connsiteY26" fmla="*/ 113230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7360 w 1382801"/>
                  <a:gd name="connsiteY56" fmla="*/ 883852 h 1213769"/>
                  <a:gd name="connsiteX57" fmla="*/ 177177 w 1382801"/>
                  <a:gd name="connsiteY57" fmla="*/ 877742 h 1213769"/>
                  <a:gd name="connsiteX58" fmla="*/ 166995 w 1382801"/>
                  <a:gd name="connsiteY58" fmla="*/ 871633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6082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7753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6381 h 1213769"/>
                  <a:gd name="connsiteX26" fmla="*/ 417487 w 1382801"/>
                  <a:gd name="connsiteY26" fmla="*/ 113230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7360 w 1382801"/>
                  <a:gd name="connsiteY56" fmla="*/ 883852 h 1213769"/>
                  <a:gd name="connsiteX57" fmla="*/ 175506 w 1382801"/>
                  <a:gd name="connsiteY57" fmla="*/ 877742 h 1213769"/>
                  <a:gd name="connsiteX58" fmla="*/ 166995 w 1382801"/>
                  <a:gd name="connsiteY58" fmla="*/ 871633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6082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7753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6381 h 1213769"/>
                  <a:gd name="connsiteX26" fmla="*/ 417487 w 1382801"/>
                  <a:gd name="connsiteY26" fmla="*/ 113230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0840 w 1382801"/>
                  <a:gd name="connsiteY56" fmla="*/ 893632 h 1213769"/>
                  <a:gd name="connsiteX57" fmla="*/ 175506 w 1382801"/>
                  <a:gd name="connsiteY57" fmla="*/ 877742 h 1213769"/>
                  <a:gd name="connsiteX58" fmla="*/ 166995 w 1382801"/>
                  <a:gd name="connsiteY58" fmla="*/ 871633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6082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7753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6381 h 1213769"/>
                  <a:gd name="connsiteX26" fmla="*/ 417487 w 1382801"/>
                  <a:gd name="connsiteY26" fmla="*/ 113230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5730 w 1382801"/>
                  <a:gd name="connsiteY56" fmla="*/ 893632 h 1213769"/>
                  <a:gd name="connsiteX57" fmla="*/ 175506 w 1382801"/>
                  <a:gd name="connsiteY57" fmla="*/ 877742 h 1213769"/>
                  <a:gd name="connsiteX58" fmla="*/ 166995 w 1382801"/>
                  <a:gd name="connsiteY58" fmla="*/ 871633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6082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7753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6381 h 1213769"/>
                  <a:gd name="connsiteX26" fmla="*/ 420747 w 1382801"/>
                  <a:gd name="connsiteY26" fmla="*/ 112904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5730 w 1382801"/>
                  <a:gd name="connsiteY56" fmla="*/ 893632 h 1213769"/>
                  <a:gd name="connsiteX57" fmla="*/ 175506 w 1382801"/>
                  <a:gd name="connsiteY57" fmla="*/ 877742 h 1213769"/>
                  <a:gd name="connsiteX58" fmla="*/ 166995 w 1382801"/>
                  <a:gd name="connsiteY58" fmla="*/ 871633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6082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7753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3121 h 1213769"/>
                  <a:gd name="connsiteX26" fmla="*/ 420747 w 1382801"/>
                  <a:gd name="connsiteY26" fmla="*/ 112904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5730 w 1382801"/>
                  <a:gd name="connsiteY56" fmla="*/ 893632 h 1213769"/>
                  <a:gd name="connsiteX57" fmla="*/ 175506 w 1382801"/>
                  <a:gd name="connsiteY57" fmla="*/ 877742 h 1213769"/>
                  <a:gd name="connsiteX58" fmla="*/ 166995 w 1382801"/>
                  <a:gd name="connsiteY58" fmla="*/ 871633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6082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7753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3121 h 1213769"/>
                  <a:gd name="connsiteX26" fmla="*/ 420747 w 1382801"/>
                  <a:gd name="connsiteY26" fmla="*/ 112904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2470 w 1382801"/>
                  <a:gd name="connsiteY56" fmla="*/ 887112 h 1213769"/>
                  <a:gd name="connsiteX57" fmla="*/ 175506 w 1382801"/>
                  <a:gd name="connsiteY57" fmla="*/ 877742 h 1213769"/>
                  <a:gd name="connsiteX58" fmla="*/ 166995 w 1382801"/>
                  <a:gd name="connsiteY58" fmla="*/ 871633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6082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7753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3121 h 1213769"/>
                  <a:gd name="connsiteX26" fmla="*/ 420747 w 1382801"/>
                  <a:gd name="connsiteY26" fmla="*/ 112904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2470 w 1382801"/>
                  <a:gd name="connsiteY56" fmla="*/ 887112 h 1213769"/>
                  <a:gd name="connsiteX57" fmla="*/ 175506 w 1382801"/>
                  <a:gd name="connsiteY57" fmla="*/ 877742 h 1213769"/>
                  <a:gd name="connsiteX58" fmla="*/ 166995 w 1382801"/>
                  <a:gd name="connsiteY58" fmla="*/ 871633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6082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2701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3121 h 1213769"/>
                  <a:gd name="connsiteX26" fmla="*/ 420747 w 1382801"/>
                  <a:gd name="connsiteY26" fmla="*/ 112904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2470 w 1382801"/>
                  <a:gd name="connsiteY56" fmla="*/ 887112 h 1213769"/>
                  <a:gd name="connsiteX57" fmla="*/ 175506 w 1382801"/>
                  <a:gd name="connsiteY57" fmla="*/ 877742 h 1213769"/>
                  <a:gd name="connsiteX58" fmla="*/ 166995 w 1382801"/>
                  <a:gd name="connsiteY58" fmla="*/ 871633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1030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2701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3121 h 1213769"/>
                  <a:gd name="connsiteX26" fmla="*/ 420747 w 1382801"/>
                  <a:gd name="connsiteY26" fmla="*/ 112904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2470 w 1382801"/>
                  <a:gd name="connsiteY56" fmla="*/ 887112 h 1213769"/>
                  <a:gd name="connsiteX57" fmla="*/ 175506 w 1382801"/>
                  <a:gd name="connsiteY57" fmla="*/ 877742 h 1213769"/>
                  <a:gd name="connsiteX58" fmla="*/ 166995 w 1382801"/>
                  <a:gd name="connsiteY58" fmla="*/ 871633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1030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2701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3121 h 1213769"/>
                  <a:gd name="connsiteX26" fmla="*/ 420747 w 1382801"/>
                  <a:gd name="connsiteY26" fmla="*/ 112904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2470 w 1382801"/>
                  <a:gd name="connsiteY56" fmla="*/ 887112 h 1213769"/>
                  <a:gd name="connsiteX57" fmla="*/ 175506 w 1382801"/>
                  <a:gd name="connsiteY57" fmla="*/ 877742 h 1213769"/>
                  <a:gd name="connsiteX58" fmla="*/ 164469 w 1382801"/>
                  <a:gd name="connsiteY58" fmla="*/ 869107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1030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2701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 name="connsiteX0" fmla="*/ 1382801 w 1382801"/>
                  <a:gd name="connsiteY0" fmla="*/ 1213769 h 1213769"/>
                  <a:gd name="connsiteX1" fmla="*/ 1331887 w 1382801"/>
                  <a:gd name="connsiteY1" fmla="*/ 1213769 h 1213769"/>
                  <a:gd name="connsiteX2" fmla="*/ 1331887 w 1382801"/>
                  <a:gd name="connsiteY2" fmla="*/ 1203586 h 1213769"/>
                  <a:gd name="connsiteX3" fmla="*/ 1248390 w 1382801"/>
                  <a:gd name="connsiteY3" fmla="*/ 1203586 h 1213769"/>
                  <a:gd name="connsiteX4" fmla="*/ 1248390 w 1382801"/>
                  <a:gd name="connsiteY4" fmla="*/ 1195440 h 1213769"/>
                  <a:gd name="connsiteX5" fmla="*/ 743332 w 1382801"/>
                  <a:gd name="connsiteY5" fmla="*/ 1195440 h 1213769"/>
                  <a:gd name="connsiteX6" fmla="*/ 739258 w 1382801"/>
                  <a:gd name="connsiteY6" fmla="*/ 1191366 h 1213769"/>
                  <a:gd name="connsiteX7" fmla="*/ 720930 w 1382801"/>
                  <a:gd name="connsiteY7" fmla="*/ 1191366 h 1213769"/>
                  <a:gd name="connsiteX8" fmla="*/ 716857 w 1382801"/>
                  <a:gd name="connsiteY8" fmla="*/ 1187293 h 1213769"/>
                  <a:gd name="connsiteX9" fmla="*/ 686309 w 1382801"/>
                  <a:gd name="connsiteY9" fmla="*/ 1187293 h 1213769"/>
                  <a:gd name="connsiteX10" fmla="*/ 682236 w 1382801"/>
                  <a:gd name="connsiteY10" fmla="*/ 1183220 h 1213769"/>
                  <a:gd name="connsiteX11" fmla="*/ 665944 w 1382801"/>
                  <a:gd name="connsiteY11" fmla="*/ 1183220 h 1213769"/>
                  <a:gd name="connsiteX12" fmla="*/ 659835 w 1382801"/>
                  <a:gd name="connsiteY12" fmla="*/ 1177111 h 1213769"/>
                  <a:gd name="connsiteX13" fmla="*/ 647615 w 1382801"/>
                  <a:gd name="connsiteY13" fmla="*/ 1177111 h 1213769"/>
                  <a:gd name="connsiteX14" fmla="*/ 643542 w 1382801"/>
                  <a:gd name="connsiteY14" fmla="*/ 1173038 h 1213769"/>
                  <a:gd name="connsiteX15" fmla="*/ 623177 w 1382801"/>
                  <a:gd name="connsiteY15" fmla="*/ 1173038 h 1213769"/>
                  <a:gd name="connsiteX16" fmla="*/ 617068 w 1382801"/>
                  <a:gd name="connsiteY16" fmla="*/ 1166929 h 1213769"/>
                  <a:gd name="connsiteX17" fmla="*/ 590592 w 1382801"/>
                  <a:gd name="connsiteY17" fmla="*/ 1166929 h 1213769"/>
                  <a:gd name="connsiteX18" fmla="*/ 578373 w 1382801"/>
                  <a:gd name="connsiteY18" fmla="*/ 1158783 h 1213769"/>
                  <a:gd name="connsiteX19" fmla="*/ 531533 w 1382801"/>
                  <a:gd name="connsiteY19" fmla="*/ 1158783 h 1213769"/>
                  <a:gd name="connsiteX20" fmla="*/ 519314 w 1382801"/>
                  <a:gd name="connsiteY20" fmla="*/ 1150637 h 1213769"/>
                  <a:gd name="connsiteX21" fmla="*/ 511168 w 1382801"/>
                  <a:gd name="connsiteY21" fmla="*/ 1150637 h 1213769"/>
                  <a:gd name="connsiteX22" fmla="*/ 505058 w 1382801"/>
                  <a:gd name="connsiteY22" fmla="*/ 1142490 h 1213769"/>
                  <a:gd name="connsiteX23" fmla="*/ 480620 w 1382801"/>
                  <a:gd name="connsiteY23" fmla="*/ 1142490 h 1213769"/>
                  <a:gd name="connsiteX24" fmla="*/ 466364 w 1382801"/>
                  <a:gd name="connsiteY24" fmla="*/ 1136381 h 1213769"/>
                  <a:gd name="connsiteX25" fmla="*/ 435816 w 1382801"/>
                  <a:gd name="connsiteY25" fmla="*/ 1133121 h 1213769"/>
                  <a:gd name="connsiteX26" fmla="*/ 420747 w 1382801"/>
                  <a:gd name="connsiteY26" fmla="*/ 1129048 h 1213769"/>
                  <a:gd name="connsiteX27" fmla="*/ 411378 w 1382801"/>
                  <a:gd name="connsiteY27" fmla="*/ 1128235 h 1213769"/>
                  <a:gd name="connsiteX28" fmla="*/ 411378 w 1382801"/>
                  <a:gd name="connsiteY28" fmla="*/ 1122125 h 1213769"/>
                  <a:gd name="connsiteX29" fmla="*/ 399159 w 1382801"/>
                  <a:gd name="connsiteY29" fmla="*/ 1116016 h 1213769"/>
                  <a:gd name="connsiteX30" fmla="*/ 391013 w 1382801"/>
                  <a:gd name="connsiteY30" fmla="*/ 1111943 h 1213769"/>
                  <a:gd name="connsiteX31" fmla="*/ 384903 w 1382801"/>
                  <a:gd name="connsiteY31" fmla="*/ 1107870 h 1213769"/>
                  <a:gd name="connsiteX32" fmla="*/ 370647 w 1382801"/>
                  <a:gd name="connsiteY32" fmla="*/ 1105833 h 1213769"/>
                  <a:gd name="connsiteX33" fmla="*/ 366574 w 1382801"/>
                  <a:gd name="connsiteY33" fmla="*/ 1103796 h 1213769"/>
                  <a:gd name="connsiteX34" fmla="*/ 358428 w 1382801"/>
                  <a:gd name="connsiteY34" fmla="*/ 1099723 h 1213769"/>
                  <a:gd name="connsiteX35" fmla="*/ 346209 w 1382801"/>
                  <a:gd name="connsiteY35" fmla="*/ 1097687 h 1213769"/>
                  <a:gd name="connsiteX36" fmla="*/ 333990 w 1382801"/>
                  <a:gd name="connsiteY36" fmla="*/ 1085468 h 1213769"/>
                  <a:gd name="connsiteX37" fmla="*/ 333990 w 1382801"/>
                  <a:gd name="connsiteY37" fmla="*/ 1085468 h 1213769"/>
                  <a:gd name="connsiteX38" fmla="*/ 305479 w 1382801"/>
                  <a:gd name="connsiteY38" fmla="*/ 1071212 h 1213769"/>
                  <a:gd name="connsiteX39" fmla="*/ 297332 w 1382801"/>
                  <a:gd name="connsiteY39" fmla="*/ 1061029 h 1213769"/>
                  <a:gd name="connsiteX40" fmla="*/ 289186 w 1382801"/>
                  <a:gd name="connsiteY40" fmla="*/ 1048810 h 1213769"/>
                  <a:gd name="connsiteX41" fmla="*/ 272894 w 1382801"/>
                  <a:gd name="connsiteY41" fmla="*/ 1036591 h 1213769"/>
                  <a:gd name="connsiteX42" fmla="*/ 266785 w 1382801"/>
                  <a:gd name="connsiteY42" fmla="*/ 1026408 h 1213769"/>
                  <a:gd name="connsiteX43" fmla="*/ 260675 w 1382801"/>
                  <a:gd name="connsiteY43" fmla="*/ 1014189 h 1213769"/>
                  <a:gd name="connsiteX44" fmla="*/ 246419 w 1382801"/>
                  <a:gd name="connsiteY44" fmla="*/ 1001970 h 1213769"/>
                  <a:gd name="connsiteX45" fmla="*/ 242346 w 1382801"/>
                  <a:gd name="connsiteY45" fmla="*/ 989751 h 1213769"/>
                  <a:gd name="connsiteX46" fmla="*/ 238273 w 1382801"/>
                  <a:gd name="connsiteY46" fmla="*/ 983641 h 1213769"/>
                  <a:gd name="connsiteX47" fmla="*/ 232164 w 1382801"/>
                  <a:gd name="connsiteY47" fmla="*/ 977532 h 1213769"/>
                  <a:gd name="connsiteX48" fmla="*/ 226054 w 1382801"/>
                  <a:gd name="connsiteY48" fmla="*/ 969386 h 1213769"/>
                  <a:gd name="connsiteX49" fmla="*/ 219944 w 1382801"/>
                  <a:gd name="connsiteY49" fmla="*/ 959203 h 1213769"/>
                  <a:gd name="connsiteX50" fmla="*/ 213835 w 1382801"/>
                  <a:gd name="connsiteY50" fmla="*/ 953094 h 1213769"/>
                  <a:gd name="connsiteX51" fmla="*/ 209762 w 1382801"/>
                  <a:gd name="connsiteY51" fmla="*/ 942911 h 1213769"/>
                  <a:gd name="connsiteX52" fmla="*/ 203652 w 1382801"/>
                  <a:gd name="connsiteY52" fmla="*/ 928655 h 1213769"/>
                  <a:gd name="connsiteX53" fmla="*/ 197543 w 1382801"/>
                  <a:gd name="connsiteY53" fmla="*/ 920509 h 1213769"/>
                  <a:gd name="connsiteX54" fmla="*/ 189397 w 1382801"/>
                  <a:gd name="connsiteY54" fmla="*/ 916436 h 1213769"/>
                  <a:gd name="connsiteX55" fmla="*/ 183287 w 1382801"/>
                  <a:gd name="connsiteY55" fmla="*/ 904217 h 1213769"/>
                  <a:gd name="connsiteX56" fmla="*/ 182470 w 1382801"/>
                  <a:gd name="connsiteY56" fmla="*/ 887112 h 1213769"/>
                  <a:gd name="connsiteX57" fmla="*/ 175506 w 1382801"/>
                  <a:gd name="connsiteY57" fmla="*/ 877742 h 1213769"/>
                  <a:gd name="connsiteX58" fmla="*/ 169521 w 1382801"/>
                  <a:gd name="connsiteY58" fmla="*/ 864055 h 1213769"/>
                  <a:gd name="connsiteX59" fmla="*/ 166995 w 1382801"/>
                  <a:gd name="connsiteY59" fmla="*/ 857377 h 1213769"/>
                  <a:gd name="connsiteX60" fmla="*/ 164958 w 1382801"/>
                  <a:gd name="connsiteY60" fmla="*/ 851267 h 1213769"/>
                  <a:gd name="connsiteX61" fmla="*/ 162922 w 1382801"/>
                  <a:gd name="connsiteY61" fmla="*/ 841085 h 1213769"/>
                  <a:gd name="connsiteX62" fmla="*/ 158849 w 1382801"/>
                  <a:gd name="connsiteY62" fmla="*/ 834975 h 1213769"/>
                  <a:gd name="connsiteX63" fmla="*/ 154776 w 1382801"/>
                  <a:gd name="connsiteY63" fmla="*/ 826829 h 1213769"/>
                  <a:gd name="connsiteX64" fmla="*/ 150703 w 1382801"/>
                  <a:gd name="connsiteY64" fmla="*/ 816646 h 1213769"/>
                  <a:gd name="connsiteX65" fmla="*/ 146630 w 1382801"/>
                  <a:gd name="connsiteY65" fmla="*/ 806464 h 1213769"/>
                  <a:gd name="connsiteX66" fmla="*/ 146630 w 1382801"/>
                  <a:gd name="connsiteY66" fmla="*/ 792208 h 1213769"/>
                  <a:gd name="connsiteX67" fmla="*/ 144593 w 1382801"/>
                  <a:gd name="connsiteY67" fmla="*/ 786098 h 1213769"/>
                  <a:gd name="connsiteX68" fmla="*/ 142556 w 1382801"/>
                  <a:gd name="connsiteY68" fmla="*/ 773879 h 1213769"/>
                  <a:gd name="connsiteX69" fmla="*/ 138483 w 1382801"/>
                  <a:gd name="connsiteY69" fmla="*/ 759624 h 1213769"/>
                  <a:gd name="connsiteX70" fmla="*/ 138483 w 1382801"/>
                  <a:gd name="connsiteY70" fmla="*/ 745368 h 1213769"/>
                  <a:gd name="connsiteX71" fmla="*/ 134410 w 1382801"/>
                  <a:gd name="connsiteY71" fmla="*/ 737222 h 1213769"/>
                  <a:gd name="connsiteX72" fmla="*/ 132374 w 1382801"/>
                  <a:gd name="connsiteY72" fmla="*/ 729076 h 1213769"/>
                  <a:gd name="connsiteX73" fmla="*/ 128301 w 1382801"/>
                  <a:gd name="connsiteY73" fmla="*/ 718893 h 1213769"/>
                  <a:gd name="connsiteX74" fmla="*/ 126264 w 1382801"/>
                  <a:gd name="connsiteY74" fmla="*/ 696491 h 1213769"/>
                  <a:gd name="connsiteX75" fmla="*/ 120155 w 1382801"/>
                  <a:gd name="connsiteY75" fmla="*/ 680199 h 1213769"/>
                  <a:gd name="connsiteX76" fmla="*/ 116082 w 1382801"/>
                  <a:gd name="connsiteY76" fmla="*/ 661870 h 1213769"/>
                  <a:gd name="connsiteX77" fmla="*/ 114045 w 1382801"/>
                  <a:gd name="connsiteY77" fmla="*/ 647615 h 1213769"/>
                  <a:gd name="connsiteX78" fmla="*/ 111030 w 1382801"/>
                  <a:gd name="connsiteY78" fmla="*/ 635396 h 1213769"/>
                  <a:gd name="connsiteX79" fmla="*/ 105899 w 1382801"/>
                  <a:gd name="connsiteY79" fmla="*/ 617067 h 1213769"/>
                  <a:gd name="connsiteX80" fmla="*/ 105899 w 1382801"/>
                  <a:gd name="connsiteY80" fmla="*/ 604848 h 1213769"/>
                  <a:gd name="connsiteX81" fmla="*/ 99789 w 1382801"/>
                  <a:gd name="connsiteY81" fmla="*/ 596702 h 1213769"/>
                  <a:gd name="connsiteX82" fmla="*/ 99789 w 1382801"/>
                  <a:gd name="connsiteY82" fmla="*/ 562081 h 1213769"/>
                  <a:gd name="connsiteX83" fmla="*/ 95716 w 1382801"/>
                  <a:gd name="connsiteY83" fmla="*/ 551898 h 1213769"/>
                  <a:gd name="connsiteX84" fmla="*/ 92701 w 1382801"/>
                  <a:gd name="connsiteY84" fmla="*/ 513204 h 1213769"/>
                  <a:gd name="connsiteX85" fmla="*/ 91643 w 1382801"/>
                  <a:gd name="connsiteY85" fmla="*/ 507094 h 1213769"/>
                  <a:gd name="connsiteX86" fmla="*/ 81461 w 1382801"/>
                  <a:gd name="connsiteY86" fmla="*/ 443962 h 1213769"/>
                  <a:gd name="connsiteX87" fmla="*/ 77388 w 1382801"/>
                  <a:gd name="connsiteY87" fmla="*/ 413414 h 1213769"/>
                  <a:gd name="connsiteX88" fmla="*/ 71278 w 1382801"/>
                  <a:gd name="connsiteY88" fmla="*/ 370647 h 1213769"/>
                  <a:gd name="connsiteX89" fmla="*/ 67205 w 1382801"/>
                  <a:gd name="connsiteY89" fmla="*/ 342136 h 1213769"/>
                  <a:gd name="connsiteX90" fmla="*/ 67205 w 1382801"/>
                  <a:gd name="connsiteY90" fmla="*/ 336026 h 1213769"/>
                  <a:gd name="connsiteX91" fmla="*/ 59059 w 1382801"/>
                  <a:gd name="connsiteY91" fmla="*/ 285113 h 1213769"/>
                  <a:gd name="connsiteX92" fmla="*/ 57022 w 1382801"/>
                  <a:gd name="connsiteY92" fmla="*/ 264748 h 1213769"/>
                  <a:gd name="connsiteX93" fmla="*/ 52949 w 1382801"/>
                  <a:gd name="connsiteY93" fmla="*/ 230127 h 1213769"/>
                  <a:gd name="connsiteX94" fmla="*/ 46840 w 1382801"/>
                  <a:gd name="connsiteY94" fmla="*/ 191433 h 1213769"/>
                  <a:gd name="connsiteX95" fmla="*/ 42767 w 1382801"/>
                  <a:gd name="connsiteY95" fmla="*/ 138483 h 1213769"/>
                  <a:gd name="connsiteX96" fmla="*/ 34621 w 1382801"/>
                  <a:gd name="connsiteY96" fmla="*/ 54986 h 1213769"/>
                  <a:gd name="connsiteX97" fmla="*/ 28511 w 1382801"/>
                  <a:gd name="connsiteY97" fmla="*/ 0 h 1213769"/>
                  <a:gd name="connsiteX98" fmla="*/ 0 w 1382801"/>
                  <a:gd name="connsiteY98" fmla="*/ 0 h 121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82801" h="1213769">
                    <a:moveTo>
                      <a:pt x="1382801" y="1213769"/>
                    </a:moveTo>
                    <a:lnTo>
                      <a:pt x="1331887" y="1213769"/>
                    </a:lnTo>
                    <a:lnTo>
                      <a:pt x="1331887" y="1203586"/>
                    </a:lnTo>
                    <a:lnTo>
                      <a:pt x="1248390" y="1203586"/>
                    </a:lnTo>
                    <a:lnTo>
                      <a:pt x="1248390" y="1195440"/>
                    </a:lnTo>
                    <a:lnTo>
                      <a:pt x="743332" y="1195440"/>
                    </a:lnTo>
                    <a:lnTo>
                      <a:pt x="739258" y="1191366"/>
                    </a:lnTo>
                    <a:lnTo>
                      <a:pt x="720930" y="1191366"/>
                    </a:lnTo>
                    <a:lnTo>
                      <a:pt x="716857" y="1187293"/>
                    </a:lnTo>
                    <a:lnTo>
                      <a:pt x="686309" y="1187293"/>
                    </a:lnTo>
                    <a:lnTo>
                      <a:pt x="682236" y="1183220"/>
                    </a:lnTo>
                    <a:lnTo>
                      <a:pt x="665944" y="1183220"/>
                    </a:lnTo>
                    <a:lnTo>
                      <a:pt x="659835" y="1177111"/>
                    </a:lnTo>
                    <a:lnTo>
                      <a:pt x="647615" y="1177111"/>
                    </a:lnTo>
                    <a:lnTo>
                      <a:pt x="643542" y="1173038"/>
                    </a:lnTo>
                    <a:lnTo>
                      <a:pt x="623177" y="1173038"/>
                    </a:lnTo>
                    <a:lnTo>
                      <a:pt x="617068" y="1166929"/>
                    </a:lnTo>
                    <a:lnTo>
                      <a:pt x="590592" y="1166929"/>
                    </a:lnTo>
                    <a:lnTo>
                      <a:pt x="578373" y="1158783"/>
                    </a:lnTo>
                    <a:lnTo>
                      <a:pt x="531533" y="1158783"/>
                    </a:lnTo>
                    <a:lnTo>
                      <a:pt x="519314" y="1150637"/>
                    </a:lnTo>
                    <a:lnTo>
                      <a:pt x="511168" y="1150637"/>
                    </a:lnTo>
                    <a:lnTo>
                      <a:pt x="505058" y="1142490"/>
                    </a:lnTo>
                    <a:lnTo>
                      <a:pt x="480620" y="1142490"/>
                    </a:lnTo>
                    <a:lnTo>
                      <a:pt x="466364" y="1136381"/>
                    </a:lnTo>
                    <a:lnTo>
                      <a:pt x="435816" y="1133121"/>
                    </a:lnTo>
                    <a:lnTo>
                      <a:pt x="420747" y="1129048"/>
                    </a:lnTo>
                    <a:lnTo>
                      <a:pt x="411378" y="1128235"/>
                    </a:lnTo>
                    <a:lnTo>
                      <a:pt x="411378" y="1122125"/>
                    </a:lnTo>
                    <a:lnTo>
                      <a:pt x="399159" y="1116016"/>
                    </a:lnTo>
                    <a:lnTo>
                      <a:pt x="391013" y="1111943"/>
                    </a:lnTo>
                    <a:lnTo>
                      <a:pt x="384903" y="1107870"/>
                    </a:lnTo>
                    <a:lnTo>
                      <a:pt x="370647" y="1105833"/>
                    </a:lnTo>
                    <a:lnTo>
                      <a:pt x="366574" y="1103796"/>
                    </a:lnTo>
                    <a:lnTo>
                      <a:pt x="358428" y="1099723"/>
                    </a:lnTo>
                    <a:lnTo>
                      <a:pt x="346209" y="1097687"/>
                    </a:lnTo>
                    <a:lnTo>
                      <a:pt x="333990" y="1085468"/>
                    </a:lnTo>
                    <a:lnTo>
                      <a:pt x="333990" y="1085468"/>
                    </a:lnTo>
                    <a:lnTo>
                      <a:pt x="305479" y="1071212"/>
                    </a:lnTo>
                    <a:lnTo>
                      <a:pt x="297332" y="1061029"/>
                    </a:lnTo>
                    <a:lnTo>
                      <a:pt x="289186" y="1048810"/>
                    </a:lnTo>
                    <a:lnTo>
                      <a:pt x="272894" y="1036591"/>
                    </a:lnTo>
                    <a:lnTo>
                      <a:pt x="266785" y="1026408"/>
                    </a:lnTo>
                    <a:lnTo>
                      <a:pt x="260675" y="1014189"/>
                    </a:lnTo>
                    <a:lnTo>
                      <a:pt x="246419" y="1001970"/>
                    </a:lnTo>
                    <a:lnTo>
                      <a:pt x="242346" y="989751"/>
                    </a:lnTo>
                    <a:lnTo>
                      <a:pt x="238273" y="983641"/>
                    </a:lnTo>
                    <a:lnTo>
                      <a:pt x="232164" y="977532"/>
                    </a:lnTo>
                    <a:lnTo>
                      <a:pt x="226054" y="969386"/>
                    </a:lnTo>
                    <a:lnTo>
                      <a:pt x="219944" y="959203"/>
                    </a:lnTo>
                    <a:lnTo>
                      <a:pt x="213835" y="953094"/>
                    </a:lnTo>
                    <a:lnTo>
                      <a:pt x="209762" y="942911"/>
                    </a:lnTo>
                    <a:lnTo>
                      <a:pt x="203652" y="928655"/>
                    </a:lnTo>
                    <a:lnTo>
                      <a:pt x="197543" y="920509"/>
                    </a:lnTo>
                    <a:lnTo>
                      <a:pt x="189397" y="916436"/>
                    </a:lnTo>
                    <a:lnTo>
                      <a:pt x="183287" y="904217"/>
                    </a:lnTo>
                    <a:cubicBezTo>
                      <a:pt x="183015" y="898515"/>
                      <a:pt x="182742" y="892814"/>
                      <a:pt x="182470" y="887112"/>
                    </a:cubicBezTo>
                    <a:cubicBezTo>
                      <a:pt x="180692" y="881815"/>
                      <a:pt x="177664" y="881585"/>
                      <a:pt x="175506" y="877742"/>
                    </a:cubicBezTo>
                    <a:cubicBezTo>
                      <a:pt x="173348" y="873899"/>
                      <a:pt x="172358" y="866091"/>
                      <a:pt x="169521" y="864055"/>
                    </a:cubicBezTo>
                    <a:lnTo>
                      <a:pt x="166995" y="857377"/>
                    </a:lnTo>
                    <a:lnTo>
                      <a:pt x="164958" y="851267"/>
                    </a:lnTo>
                    <a:lnTo>
                      <a:pt x="162922" y="841085"/>
                    </a:lnTo>
                    <a:lnTo>
                      <a:pt x="158849" y="834975"/>
                    </a:lnTo>
                    <a:lnTo>
                      <a:pt x="154776" y="826829"/>
                    </a:lnTo>
                    <a:lnTo>
                      <a:pt x="150703" y="816646"/>
                    </a:lnTo>
                    <a:lnTo>
                      <a:pt x="146630" y="806464"/>
                    </a:lnTo>
                    <a:lnTo>
                      <a:pt x="146630" y="792208"/>
                    </a:lnTo>
                    <a:lnTo>
                      <a:pt x="144593" y="786098"/>
                    </a:lnTo>
                    <a:lnTo>
                      <a:pt x="142556" y="773879"/>
                    </a:lnTo>
                    <a:lnTo>
                      <a:pt x="138483" y="759624"/>
                    </a:lnTo>
                    <a:lnTo>
                      <a:pt x="138483" y="745368"/>
                    </a:lnTo>
                    <a:lnTo>
                      <a:pt x="134410" y="737222"/>
                    </a:lnTo>
                    <a:lnTo>
                      <a:pt x="132374" y="729076"/>
                    </a:lnTo>
                    <a:lnTo>
                      <a:pt x="128301" y="718893"/>
                    </a:lnTo>
                    <a:lnTo>
                      <a:pt x="126264" y="696491"/>
                    </a:lnTo>
                    <a:lnTo>
                      <a:pt x="120155" y="680199"/>
                    </a:lnTo>
                    <a:lnTo>
                      <a:pt x="116082" y="661870"/>
                    </a:lnTo>
                    <a:lnTo>
                      <a:pt x="114045" y="647615"/>
                    </a:lnTo>
                    <a:lnTo>
                      <a:pt x="111030" y="635396"/>
                    </a:lnTo>
                    <a:lnTo>
                      <a:pt x="105899" y="617067"/>
                    </a:lnTo>
                    <a:lnTo>
                      <a:pt x="105899" y="604848"/>
                    </a:lnTo>
                    <a:lnTo>
                      <a:pt x="99789" y="596702"/>
                    </a:lnTo>
                    <a:lnTo>
                      <a:pt x="99789" y="562081"/>
                    </a:lnTo>
                    <a:lnTo>
                      <a:pt x="95716" y="551898"/>
                    </a:lnTo>
                    <a:lnTo>
                      <a:pt x="92701" y="513204"/>
                    </a:lnTo>
                    <a:lnTo>
                      <a:pt x="91643" y="507094"/>
                    </a:lnTo>
                    <a:lnTo>
                      <a:pt x="81461" y="443962"/>
                    </a:lnTo>
                    <a:lnTo>
                      <a:pt x="77388" y="413414"/>
                    </a:lnTo>
                    <a:lnTo>
                      <a:pt x="71278" y="370647"/>
                    </a:lnTo>
                    <a:lnTo>
                      <a:pt x="67205" y="342136"/>
                    </a:lnTo>
                    <a:lnTo>
                      <a:pt x="67205" y="336026"/>
                    </a:lnTo>
                    <a:lnTo>
                      <a:pt x="59059" y="285113"/>
                    </a:lnTo>
                    <a:lnTo>
                      <a:pt x="57022" y="264748"/>
                    </a:lnTo>
                    <a:lnTo>
                      <a:pt x="52949" y="230127"/>
                    </a:lnTo>
                    <a:lnTo>
                      <a:pt x="46840" y="191433"/>
                    </a:lnTo>
                    <a:lnTo>
                      <a:pt x="42767" y="138483"/>
                    </a:lnTo>
                    <a:lnTo>
                      <a:pt x="34621" y="54986"/>
                    </a:lnTo>
                    <a:lnTo>
                      <a:pt x="28511" y="0"/>
                    </a:lnTo>
                    <a:lnTo>
                      <a:pt x="0" y="0"/>
                    </a:ln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5" name="Group 84"/>
          <p:cNvGrpSpPr/>
          <p:nvPr/>
        </p:nvGrpSpPr>
        <p:grpSpPr>
          <a:xfrm>
            <a:off x="2621280" y="2884334"/>
            <a:ext cx="3646253" cy="153888"/>
            <a:chOff x="2621280" y="2884334"/>
            <a:chExt cx="3646253" cy="153888"/>
          </a:xfrm>
        </p:grpSpPr>
        <p:grpSp>
          <p:nvGrpSpPr>
            <p:cNvPr id="86" name="Group 85"/>
            <p:cNvGrpSpPr/>
            <p:nvPr/>
          </p:nvGrpSpPr>
          <p:grpSpPr>
            <a:xfrm>
              <a:off x="2829309" y="2884334"/>
              <a:ext cx="3438224" cy="153888"/>
              <a:chOff x="2829309" y="2884334"/>
              <a:chExt cx="3438224" cy="153888"/>
            </a:xfrm>
          </p:grpSpPr>
          <p:sp>
            <p:nvSpPr>
              <p:cNvPr id="93" name="Rectangle 92"/>
              <p:cNvSpPr/>
              <p:nvPr/>
            </p:nvSpPr>
            <p:spPr>
              <a:xfrm>
                <a:off x="2829309" y="2884334"/>
                <a:ext cx="490519" cy="153888"/>
              </a:xfrm>
              <a:prstGeom prst="rect">
                <a:avLst/>
              </a:prstGeom>
            </p:spPr>
            <p:txBody>
              <a:bodyPr wrap="none" lIns="0" tIns="0" rIns="0" bIns="0">
                <a:spAutoFit/>
              </a:bodyPr>
              <a:lstStyle/>
              <a:p>
                <a:pPr lvl="0" algn="ctr">
                  <a:defRPr/>
                </a:pPr>
                <a:r>
                  <a:rPr lang="en-US" sz="1000" kern="0" dirty="0">
                    <a:solidFill>
                      <a:sysClr val="windowText" lastClr="000000"/>
                    </a:solidFill>
                    <a:latin typeface="Arial" pitchFamily="34" charset="0"/>
                    <a:cs typeface="Arial" pitchFamily="34" charset="0"/>
                  </a:rPr>
                  <a:t>Very low</a:t>
                </a:r>
              </a:p>
            </p:txBody>
          </p:sp>
          <p:sp>
            <p:nvSpPr>
              <p:cNvPr id="94" name="Rectangle 93"/>
              <p:cNvSpPr/>
              <p:nvPr/>
            </p:nvSpPr>
            <p:spPr>
              <a:xfrm>
                <a:off x="3611921" y="2884334"/>
                <a:ext cx="234038" cy="153888"/>
              </a:xfrm>
              <a:prstGeom prst="rect">
                <a:avLst/>
              </a:prstGeom>
            </p:spPr>
            <p:txBody>
              <a:bodyPr wrap="none" lIns="0" tIns="0" rIns="0" bIns="0">
                <a:spAutoFit/>
              </a:bodyPr>
              <a:lstStyle/>
              <a:p>
                <a:pPr lvl="0" algn="ctr">
                  <a:defRPr/>
                </a:pPr>
                <a:r>
                  <a:rPr lang="en-US" sz="1000" kern="0" dirty="0">
                    <a:solidFill>
                      <a:sysClr val="windowText" lastClr="000000"/>
                    </a:solidFill>
                    <a:latin typeface="Arial" pitchFamily="34" charset="0"/>
                    <a:cs typeface="Arial" pitchFamily="34" charset="0"/>
                  </a:rPr>
                  <a:t>Low</a:t>
                </a:r>
              </a:p>
            </p:txBody>
          </p:sp>
          <p:sp>
            <p:nvSpPr>
              <p:cNvPr id="95" name="Rectangle 94"/>
              <p:cNvSpPr/>
              <p:nvPr/>
            </p:nvSpPr>
            <p:spPr>
              <a:xfrm>
                <a:off x="4138052" y="2884334"/>
                <a:ext cx="708528" cy="153888"/>
              </a:xfrm>
              <a:prstGeom prst="rect">
                <a:avLst/>
              </a:prstGeom>
            </p:spPr>
            <p:txBody>
              <a:bodyPr wrap="none" lIns="0" tIns="0" rIns="0" bIns="0">
                <a:spAutoFit/>
              </a:bodyPr>
              <a:lstStyle/>
              <a:p>
                <a:pPr lvl="0" algn="ctr">
                  <a:defRPr/>
                </a:pPr>
                <a:r>
                  <a:rPr lang="en-US" sz="1000" kern="0" dirty="0">
                    <a:solidFill>
                      <a:sysClr val="windowText" lastClr="000000"/>
                    </a:solidFill>
                    <a:latin typeface="Arial" pitchFamily="34" charset="0"/>
                    <a:cs typeface="Arial" pitchFamily="34" charset="0"/>
                  </a:rPr>
                  <a:t>Intermediate</a:t>
                </a:r>
              </a:p>
            </p:txBody>
          </p:sp>
          <p:sp>
            <p:nvSpPr>
              <p:cNvPr id="96" name="Rectangle 95"/>
              <p:cNvSpPr/>
              <p:nvPr/>
            </p:nvSpPr>
            <p:spPr>
              <a:xfrm>
                <a:off x="5138673" y="2884334"/>
                <a:ext cx="298159" cy="153888"/>
              </a:xfrm>
              <a:prstGeom prst="rect">
                <a:avLst/>
              </a:prstGeom>
            </p:spPr>
            <p:txBody>
              <a:bodyPr wrap="none" lIns="0" tIns="0" rIns="0" bIns="0">
                <a:spAutoFit/>
              </a:bodyPr>
              <a:lstStyle/>
              <a:p>
                <a:pPr lvl="0" algn="ctr">
                  <a:defRPr/>
                </a:pPr>
                <a:r>
                  <a:rPr lang="en-US" sz="1000" kern="0" dirty="0">
                    <a:solidFill>
                      <a:sysClr val="windowText" lastClr="000000"/>
                    </a:solidFill>
                    <a:latin typeface="Arial" pitchFamily="34" charset="0"/>
                    <a:cs typeface="Arial" pitchFamily="34" charset="0"/>
                  </a:rPr>
                  <a:t>High </a:t>
                </a:r>
              </a:p>
            </p:txBody>
          </p:sp>
          <p:sp>
            <p:nvSpPr>
              <p:cNvPr id="97" name="Rectangle 96"/>
              <p:cNvSpPr/>
              <p:nvPr/>
            </p:nvSpPr>
            <p:spPr>
              <a:xfrm>
                <a:off x="5728924" y="2884334"/>
                <a:ext cx="538609" cy="153888"/>
              </a:xfrm>
              <a:prstGeom prst="rect">
                <a:avLst/>
              </a:prstGeom>
            </p:spPr>
            <p:txBody>
              <a:bodyPr wrap="none" lIns="0" tIns="0" rIns="0" bIns="0">
                <a:spAutoFit/>
              </a:bodyPr>
              <a:lstStyle/>
              <a:p>
                <a:pPr lvl="0" algn="ctr">
                  <a:defRPr/>
                </a:pPr>
                <a:r>
                  <a:rPr lang="en-US" sz="1000" kern="0" dirty="0">
                    <a:solidFill>
                      <a:sysClr val="windowText" lastClr="000000"/>
                    </a:solidFill>
                    <a:latin typeface="Arial" pitchFamily="34" charset="0"/>
                    <a:cs typeface="Arial" pitchFamily="34" charset="0"/>
                  </a:rPr>
                  <a:t>Very high</a:t>
                </a:r>
              </a:p>
            </p:txBody>
          </p:sp>
        </p:grpSp>
        <p:grpSp>
          <p:nvGrpSpPr>
            <p:cNvPr id="87" name="Group 86"/>
            <p:cNvGrpSpPr/>
            <p:nvPr/>
          </p:nvGrpSpPr>
          <p:grpSpPr>
            <a:xfrm>
              <a:off x="2621280" y="2988731"/>
              <a:ext cx="3073779" cy="0"/>
              <a:chOff x="2621280" y="2961639"/>
              <a:chExt cx="3073779" cy="0"/>
            </a:xfrm>
          </p:grpSpPr>
          <p:sp>
            <p:nvSpPr>
              <p:cNvPr id="88" name="Freeform 87"/>
              <p:cNvSpPr/>
              <p:nvPr/>
            </p:nvSpPr>
            <p:spPr>
              <a:xfrm>
                <a:off x="2621280" y="2961639"/>
                <a:ext cx="182880" cy="0"/>
              </a:xfrm>
              <a:custGeom>
                <a:avLst/>
                <a:gdLst>
                  <a:gd name="connsiteX0" fmla="*/ 0 w 182880"/>
                  <a:gd name="connsiteY0" fmla="*/ 0 h 0"/>
                  <a:gd name="connsiteX1" fmla="*/ 182880 w 182880"/>
                  <a:gd name="connsiteY1" fmla="*/ 0 h 0"/>
                </a:gdLst>
                <a:ahLst/>
                <a:cxnLst>
                  <a:cxn ang="0">
                    <a:pos x="connsiteX0" y="connsiteY0"/>
                  </a:cxn>
                  <a:cxn ang="0">
                    <a:pos x="connsiteX1" y="connsiteY1"/>
                  </a:cxn>
                </a:cxnLst>
                <a:rect l="l" t="t" r="r" b="b"/>
                <a:pathLst>
                  <a:path w="182880">
                    <a:moveTo>
                      <a:pt x="0" y="0"/>
                    </a:moveTo>
                    <a:lnTo>
                      <a:pt x="182880" y="0"/>
                    </a:lnTo>
                  </a:path>
                </a:pathLst>
              </a:cu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88"/>
              <p:cNvSpPr/>
              <p:nvPr/>
            </p:nvSpPr>
            <p:spPr>
              <a:xfrm>
                <a:off x="3388403" y="2961639"/>
                <a:ext cx="182880" cy="0"/>
              </a:xfrm>
              <a:custGeom>
                <a:avLst/>
                <a:gdLst>
                  <a:gd name="connsiteX0" fmla="*/ 0 w 182880"/>
                  <a:gd name="connsiteY0" fmla="*/ 0 h 0"/>
                  <a:gd name="connsiteX1" fmla="*/ 182880 w 182880"/>
                  <a:gd name="connsiteY1" fmla="*/ 0 h 0"/>
                </a:gdLst>
                <a:ahLst/>
                <a:cxnLst>
                  <a:cxn ang="0">
                    <a:pos x="connsiteX0" y="connsiteY0"/>
                  </a:cxn>
                  <a:cxn ang="0">
                    <a:pos x="connsiteX1" y="connsiteY1"/>
                  </a:cxn>
                </a:cxnLst>
                <a:rect l="l" t="t" r="r" b="b"/>
                <a:pathLst>
                  <a:path w="182880">
                    <a:moveTo>
                      <a:pt x="0" y="0"/>
                    </a:moveTo>
                    <a:lnTo>
                      <a:pt x="182880" y="0"/>
                    </a:lnTo>
                  </a:path>
                </a:pathLst>
              </a:cu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89"/>
              <p:cNvSpPr/>
              <p:nvPr/>
            </p:nvSpPr>
            <p:spPr>
              <a:xfrm>
                <a:off x="3917060" y="2961639"/>
                <a:ext cx="182880" cy="0"/>
              </a:xfrm>
              <a:custGeom>
                <a:avLst/>
                <a:gdLst>
                  <a:gd name="connsiteX0" fmla="*/ 0 w 182880"/>
                  <a:gd name="connsiteY0" fmla="*/ 0 h 0"/>
                  <a:gd name="connsiteX1" fmla="*/ 182880 w 182880"/>
                  <a:gd name="connsiteY1" fmla="*/ 0 h 0"/>
                </a:gdLst>
                <a:ahLst/>
                <a:cxnLst>
                  <a:cxn ang="0">
                    <a:pos x="connsiteX0" y="connsiteY0"/>
                  </a:cxn>
                  <a:cxn ang="0">
                    <a:pos x="connsiteX1" y="connsiteY1"/>
                  </a:cxn>
                </a:cxnLst>
                <a:rect l="l" t="t" r="r" b="b"/>
                <a:pathLst>
                  <a:path w="182880">
                    <a:moveTo>
                      <a:pt x="0" y="0"/>
                    </a:moveTo>
                    <a:lnTo>
                      <a:pt x="182880" y="0"/>
                    </a:lnTo>
                  </a:path>
                </a:pathLst>
              </a:cu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90"/>
              <p:cNvSpPr/>
              <p:nvPr/>
            </p:nvSpPr>
            <p:spPr>
              <a:xfrm>
                <a:off x="4911788" y="2961639"/>
                <a:ext cx="182880" cy="0"/>
              </a:xfrm>
              <a:custGeom>
                <a:avLst/>
                <a:gdLst>
                  <a:gd name="connsiteX0" fmla="*/ 0 w 182880"/>
                  <a:gd name="connsiteY0" fmla="*/ 0 h 0"/>
                  <a:gd name="connsiteX1" fmla="*/ 182880 w 182880"/>
                  <a:gd name="connsiteY1" fmla="*/ 0 h 0"/>
                </a:gdLst>
                <a:ahLst/>
                <a:cxnLst>
                  <a:cxn ang="0">
                    <a:pos x="connsiteX0" y="connsiteY0"/>
                  </a:cxn>
                  <a:cxn ang="0">
                    <a:pos x="connsiteX1" y="connsiteY1"/>
                  </a:cxn>
                </a:cxnLst>
                <a:rect l="l" t="t" r="r" b="b"/>
                <a:pathLst>
                  <a:path w="182880">
                    <a:moveTo>
                      <a:pt x="0" y="0"/>
                    </a:moveTo>
                    <a:lnTo>
                      <a:pt x="182880" y="0"/>
                    </a:lnTo>
                  </a:path>
                </a:pathLst>
              </a:custGeom>
              <a:noFill/>
              <a:ln w="22225">
                <a:solidFill>
                  <a:srgbClr val="F3C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91"/>
              <p:cNvSpPr/>
              <p:nvPr/>
            </p:nvSpPr>
            <p:spPr>
              <a:xfrm>
                <a:off x="5512179" y="2961639"/>
                <a:ext cx="182880" cy="0"/>
              </a:xfrm>
              <a:custGeom>
                <a:avLst/>
                <a:gdLst>
                  <a:gd name="connsiteX0" fmla="*/ 0 w 182880"/>
                  <a:gd name="connsiteY0" fmla="*/ 0 h 0"/>
                  <a:gd name="connsiteX1" fmla="*/ 182880 w 182880"/>
                  <a:gd name="connsiteY1" fmla="*/ 0 h 0"/>
                </a:gdLst>
                <a:ahLst/>
                <a:cxnLst>
                  <a:cxn ang="0">
                    <a:pos x="connsiteX0" y="connsiteY0"/>
                  </a:cxn>
                  <a:cxn ang="0">
                    <a:pos x="connsiteX1" y="connsiteY1"/>
                  </a:cxn>
                </a:cxnLst>
                <a:rect l="l" t="t" r="r" b="b"/>
                <a:pathLst>
                  <a:path w="182880">
                    <a:moveTo>
                      <a:pt x="0" y="0"/>
                    </a:moveTo>
                    <a:lnTo>
                      <a:pt x="182880" y="0"/>
                    </a:ln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53720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05AE73E-DAE6-2641-8D05-1EFB1E7A3D77}"/>
              </a:ext>
            </a:extLst>
          </p:cNvPr>
          <p:cNvSpPr>
            <a:spLocks noGrp="1"/>
          </p:cNvSpPr>
          <p:nvPr>
            <p:ph type="title"/>
          </p:nvPr>
        </p:nvSpPr>
        <p:spPr/>
        <p:txBody>
          <a:bodyPr/>
          <a:lstStyle/>
          <a:p>
            <a:r>
              <a:rPr lang="en-US" dirty="0"/>
              <a:t>Treatment Goals in MDS</a:t>
            </a:r>
            <a:r>
              <a:rPr lang="en-US" baseline="30000" dirty="0"/>
              <a:t>1-3</a:t>
            </a:r>
          </a:p>
        </p:txBody>
      </p:sp>
      <p:graphicFrame>
        <p:nvGraphicFramePr>
          <p:cNvPr id="5" name="Table 4">
            <a:extLst>
              <a:ext uri="{FF2B5EF4-FFF2-40B4-BE49-F238E27FC236}">
                <a16:creationId xmlns="" xmlns:a16="http://schemas.microsoft.com/office/drawing/2014/main" id="{CE46C29B-B2DF-3B4A-A861-07B07720DFD1}"/>
              </a:ext>
            </a:extLst>
          </p:cNvPr>
          <p:cNvGraphicFramePr>
            <a:graphicFrameLocks noGrp="1"/>
          </p:cNvGraphicFramePr>
          <p:nvPr>
            <p:extLst>
              <p:ext uri="{D42A27DB-BD31-4B8C-83A1-F6EECF244321}">
                <p14:modId xmlns:p14="http://schemas.microsoft.com/office/powerpoint/2010/main" val="2904078719"/>
              </p:ext>
            </p:extLst>
          </p:nvPr>
        </p:nvGraphicFramePr>
        <p:xfrm>
          <a:off x="320040" y="1441450"/>
          <a:ext cx="8503920" cy="2382520"/>
        </p:xfrm>
        <a:graphic>
          <a:graphicData uri="http://schemas.openxmlformats.org/drawingml/2006/table">
            <a:tbl>
              <a:tblPr firstRow="1" bandRow="1">
                <a:tableStyleId>{6E25E649-3F16-4E02-A733-19D2CDBF48F0}</a:tableStyleId>
              </a:tblPr>
              <a:tblGrid>
                <a:gridCol w="3727304">
                  <a:extLst>
                    <a:ext uri="{9D8B030D-6E8A-4147-A177-3AD203B41FA5}">
                      <a16:colId xmlns="" xmlns:a16="http://schemas.microsoft.com/office/drawing/2014/main" val="20000"/>
                    </a:ext>
                  </a:extLst>
                </a:gridCol>
                <a:gridCol w="4776616">
                  <a:extLst>
                    <a:ext uri="{9D8B030D-6E8A-4147-A177-3AD203B41FA5}">
                      <a16:colId xmlns="" xmlns:a16="http://schemas.microsoft.com/office/drawing/2014/main" val="20001"/>
                    </a:ext>
                  </a:extLst>
                </a:gridCol>
              </a:tblGrid>
              <a:tr h="370840">
                <a:tc>
                  <a:txBody>
                    <a:bodyPr/>
                    <a:lstStyle/>
                    <a:p>
                      <a:r>
                        <a:rPr lang="en-US" sz="1500" dirty="0"/>
                        <a:t>MDS Type (IPSS)</a:t>
                      </a:r>
                    </a:p>
                  </a:txBody>
                  <a:tcPr anchor="ctr"/>
                </a:tc>
                <a:tc>
                  <a:txBody>
                    <a:bodyPr/>
                    <a:lstStyle/>
                    <a:p>
                      <a:pPr algn="ctr"/>
                      <a:r>
                        <a:rPr lang="en-US" sz="1500" dirty="0"/>
                        <a:t>Treatment Goals</a:t>
                      </a:r>
                    </a:p>
                  </a:txBody>
                  <a:tcPr anchor="ctr"/>
                </a:tc>
                <a:extLst>
                  <a:ext uri="{0D108BD9-81ED-4DB2-BD59-A6C34878D82A}">
                    <a16:rowId xmlns="" xmlns:a16="http://schemas.microsoft.com/office/drawing/2014/main" val="10000"/>
                  </a:ext>
                </a:extLst>
              </a:tr>
              <a:tr h="370840">
                <a:tc>
                  <a:txBody>
                    <a:bodyPr/>
                    <a:lstStyle/>
                    <a:p>
                      <a:r>
                        <a:rPr lang="en-US" sz="1500" b="1" dirty="0"/>
                        <a:t>Lower-risk MDS</a:t>
                      </a:r>
                    </a:p>
                    <a:p>
                      <a:r>
                        <a:rPr lang="en-US" sz="1500" b="0" dirty="0">
                          <a:solidFill>
                            <a:srgbClr val="339933"/>
                          </a:solidFill>
                        </a:rPr>
                        <a:t>IPSS-R: Score &lt;3.5</a:t>
                      </a:r>
                    </a:p>
                  </a:txBody>
                  <a:tcPr anchor="ctr"/>
                </a:tc>
                <a:tc>
                  <a:txBody>
                    <a:bodyPr/>
                    <a:lstStyle/>
                    <a:p>
                      <a:pPr marL="285750" indent="-285750" algn="l">
                        <a:buFont typeface="Arial" panose="020B0604020202020204" pitchFamily="34" charset="0"/>
                        <a:buChar char="•"/>
                      </a:pPr>
                      <a:r>
                        <a:rPr lang="en-US" sz="1500" b="0" dirty="0"/>
                        <a:t>Achieving RBC-transfusion independence</a:t>
                      </a:r>
                    </a:p>
                    <a:p>
                      <a:pPr marL="285750" indent="-285750" algn="l">
                        <a:buFont typeface="Arial" panose="020B0604020202020204" pitchFamily="34" charset="0"/>
                        <a:buChar char="•"/>
                      </a:pPr>
                      <a:r>
                        <a:rPr lang="en-US" sz="1500" b="0" dirty="0"/>
                        <a:t>Decreasing the symptom burden of iron overload</a:t>
                      </a:r>
                    </a:p>
                    <a:p>
                      <a:pPr marL="285750" indent="-285750" algn="l">
                        <a:buFont typeface="Arial" panose="020B0604020202020204" pitchFamily="34" charset="0"/>
                        <a:buChar char="•"/>
                      </a:pPr>
                      <a:r>
                        <a:rPr lang="en-US" sz="1500" b="0" dirty="0"/>
                        <a:t>Hematologic improvement</a:t>
                      </a:r>
                    </a:p>
                    <a:p>
                      <a:pPr marL="285750" indent="-285750" algn="l">
                        <a:buFont typeface="Arial" panose="020B0604020202020204" pitchFamily="34" charset="0"/>
                        <a:buChar char="•"/>
                      </a:pPr>
                      <a:r>
                        <a:rPr lang="en-US" sz="1500" b="0" dirty="0"/>
                        <a:t>Improving QOL</a:t>
                      </a:r>
                    </a:p>
                  </a:txBody>
                  <a:tcPr anchor="ctr"/>
                </a:tc>
                <a:extLst>
                  <a:ext uri="{0D108BD9-81ED-4DB2-BD59-A6C34878D82A}">
                    <a16:rowId xmlns="" xmlns:a16="http://schemas.microsoft.com/office/drawing/2014/main" val="10001"/>
                  </a:ext>
                </a:extLst>
              </a:tr>
              <a:tr h="370840">
                <a:tc>
                  <a:txBody>
                    <a:bodyPr/>
                    <a:lstStyle/>
                    <a:p>
                      <a:r>
                        <a:rPr lang="en-US" sz="1500" b="1" dirty="0"/>
                        <a:t>Higher-risk MDS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FF0000"/>
                          </a:solidFill>
                        </a:rPr>
                        <a:t>IPSS-R: Score ≥3.5</a:t>
                      </a:r>
                    </a:p>
                    <a:p>
                      <a:endParaRPr lang="en-US" sz="1500" b="1" dirty="0"/>
                    </a:p>
                  </a:txBody>
                  <a:tcPr anchor="ctr"/>
                </a:tc>
                <a:tc>
                  <a:txBody>
                    <a:bodyPr/>
                    <a:lstStyle/>
                    <a:p>
                      <a:pPr marL="285750" indent="-285750" algn="l">
                        <a:buFont typeface="Arial" panose="020B0604020202020204" pitchFamily="34" charset="0"/>
                        <a:buChar char="•"/>
                      </a:pPr>
                      <a:r>
                        <a:rPr lang="en-US" sz="1500" b="0" dirty="0"/>
                        <a:t>Overall survival and lowering the risk of transformation to AML</a:t>
                      </a:r>
                    </a:p>
                    <a:p>
                      <a:pPr marL="285750" indent="-285750" algn="l">
                        <a:buFont typeface="Arial" panose="020B0604020202020204" pitchFamily="34" charset="0"/>
                        <a:buChar char="•"/>
                      </a:pPr>
                      <a:r>
                        <a:rPr lang="en-US" sz="1500" b="0" dirty="0"/>
                        <a:t>Altering disease’s natural history</a:t>
                      </a:r>
                    </a:p>
                    <a:p>
                      <a:pPr marL="285750" indent="-285750" algn="l">
                        <a:buFont typeface="Arial" panose="020B0604020202020204" pitchFamily="34" charset="0"/>
                        <a:buChar char="•"/>
                      </a:pPr>
                      <a:r>
                        <a:rPr lang="en-US" sz="1500" b="0" dirty="0"/>
                        <a:t>Reducing the symptom burden and improving QOL</a:t>
                      </a:r>
                    </a:p>
                  </a:txBody>
                  <a:tcPr anchor="ctr"/>
                </a:tc>
                <a:extLst>
                  <a:ext uri="{0D108BD9-81ED-4DB2-BD59-A6C34878D82A}">
                    <a16:rowId xmlns="" xmlns:a16="http://schemas.microsoft.com/office/drawing/2014/main" val="10002"/>
                  </a:ext>
                </a:extLst>
              </a:tr>
            </a:tbl>
          </a:graphicData>
        </a:graphic>
      </p:graphicFrame>
      <p:sp>
        <p:nvSpPr>
          <p:cNvPr id="6" name="Footer Placeholder 2"/>
          <p:cNvSpPr>
            <a:spLocks noGrp="1"/>
          </p:cNvSpPr>
          <p:nvPr>
            <p:ph type="ftr" sz="quarter" idx="13"/>
          </p:nvPr>
        </p:nvSpPr>
        <p:spPr>
          <a:xfrm>
            <a:off x="94926" y="4814260"/>
            <a:ext cx="7699248" cy="273844"/>
          </a:xfrm>
        </p:spPr>
        <p:txBody>
          <a:bodyPr/>
          <a:lstStyle/>
          <a:p>
            <a:r>
              <a:rPr lang="en-US" spc="-1" dirty="0">
                <a:solidFill>
                  <a:srgbClr val="000000"/>
                </a:solidFill>
              </a:rPr>
              <a:t>1. Komrokji RS et al. </a:t>
            </a:r>
            <a:r>
              <a:rPr lang="en-US" i="1" spc="-1" dirty="0">
                <a:solidFill>
                  <a:srgbClr val="000000"/>
                </a:solidFill>
              </a:rPr>
              <a:t>Curr Hematol Malig Rep</a:t>
            </a:r>
            <a:r>
              <a:rPr lang="en-US" spc="-1" dirty="0">
                <a:solidFill>
                  <a:srgbClr val="000000"/>
                </a:solidFill>
              </a:rPr>
              <a:t>. 2011;6:145-153. 2. Fenaux P et al. </a:t>
            </a:r>
            <a:r>
              <a:rPr lang="en-US" i="1" spc="-1" dirty="0">
                <a:solidFill>
                  <a:srgbClr val="000000"/>
                </a:solidFill>
              </a:rPr>
              <a:t>Blood</a:t>
            </a:r>
            <a:r>
              <a:rPr lang="en-US" spc="-1" dirty="0">
                <a:solidFill>
                  <a:srgbClr val="000000"/>
                </a:solidFill>
              </a:rPr>
              <a:t>. 2013;121:4280-4286. 3. Bewersdorf JP, Zeidan AM. Cancers (Basel). 2021;13:1610.</a:t>
            </a:r>
          </a:p>
        </p:txBody>
      </p:sp>
    </p:spTree>
    <p:extLst>
      <p:ext uri="{BB962C8B-B14F-4D97-AF65-F5344CB8AC3E}">
        <p14:creationId xmlns:p14="http://schemas.microsoft.com/office/powerpoint/2010/main" val="196713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828C38-FB4A-1F49-86AB-B620516F008C}"/>
              </a:ext>
            </a:extLst>
          </p:cNvPr>
          <p:cNvSpPr>
            <a:spLocks noGrp="1"/>
          </p:cNvSpPr>
          <p:nvPr>
            <p:ph type="title"/>
          </p:nvPr>
        </p:nvSpPr>
        <p:spPr/>
        <p:txBody>
          <a:bodyPr/>
          <a:lstStyle/>
          <a:p>
            <a:r>
              <a:rPr lang="en-US" sz="2000" dirty="0"/>
              <a:t>European Leukemia Net Study: HRQOL in Patients With LR-MDS </a:t>
            </a:r>
            <a:br>
              <a:rPr lang="en-US" sz="2000" dirty="0"/>
            </a:br>
            <a:r>
              <a:rPr lang="en-US" sz="2000" dirty="0"/>
              <a:t>Compared With Age- and Sex-Matched Reference Populations</a:t>
            </a:r>
            <a:r>
              <a:rPr lang="en-US" sz="2000" baseline="30000" dirty="0"/>
              <a:t>1</a:t>
            </a:r>
            <a:endParaRPr lang="en-US" sz="2000" dirty="0"/>
          </a:p>
        </p:txBody>
      </p:sp>
      <p:sp>
        <p:nvSpPr>
          <p:cNvPr id="7" name="Rectangle 6">
            <a:extLst>
              <a:ext uri="{FF2B5EF4-FFF2-40B4-BE49-F238E27FC236}">
                <a16:creationId xmlns="" xmlns:a16="http://schemas.microsoft.com/office/drawing/2014/main" id="{80E74C0A-34ED-064B-A431-8D6ED455371F}"/>
              </a:ext>
            </a:extLst>
          </p:cNvPr>
          <p:cNvSpPr/>
          <p:nvPr/>
        </p:nvSpPr>
        <p:spPr>
          <a:xfrm>
            <a:off x="2611473" y="943906"/>
            <a:ext cx="3572539" cy="4031873"/>
          </a:xfrm>
          <a:prstGeom prst="rect">
            <a:avLst/>
          </a:prstGeom>
        </p:spPr>
        <p:txBody>
          <a:bodyPr wrap="square">
            <a:spAutoFit/>
          </a:bodyPr>
          <a:lstStyle/>
          <a:p>
            <a:pPr marL="285750" indent="-285750">
              <a:buFont typeface="Arial" panose="020B0604020202020204" pitchFamily="34" charset="0"/>
              <a:buChar char="•"/>
            </a:pPr>
            <a:r>
              <a:rPr lang="en-US" sz="1400" dirty="0"/>
              <a:t>Proportion of problems in usual activities and anxiety/depression is significantly higher in MDS patients </a:t>
            </a:r>
            <a:br>
              <a:rPr lang="en-US" sz="1400" dirty="0"/>
            </a:br>
            <a:r>
              <a:rPr lang="en-US" sz="1400" dirty="0"/>
              <a:t>(</a:t>
            </a:r>
            <a:r>
              <a:rPr lang="en-US" sz="1400" i="1" dirty="0"/>
              <a:t>P</a:t>
            </a:r>
            <a:r>
              <a:rPr lang="en-US" sz="1400" dirty="0"/>
              <a:t> &lt; .001)</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MDS-related restrictions in the dimension of mobility were most prominent in males and in older patients (</a:t>
            </a:r>
            <a:r>
              <a:rPr lang="en-US" sz="1400" i="1" dirty="0"/>
              <a:t>P</a:t>
            </a:r>
            <a:r>
              <a:rPr lang="en-US" sz="1400" dirty="0"/>
              <a:t> &lt; .001)</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MDS-related restrictions from anxiety/depression in females and in younger people were prominent</a:t>
            </a:r>
            <a:br>
              <a:rPr lang="en-US" sz="1400" dirty="0"/>
            </a:br>
            <a:r>
              <a:rPr lang="en-US" sz="1400" dirty="0"/>
              <a:t>(</a:t>
            </a:r>
            <a:r>
              <a:rPr lang="en-US" sz="1400" i="1" dirty="0"/>
              <a:t>P</a:t>
            </a:r>
            <a:r>
              <a:rPr lang="en-US" sz="1400" dirty="0"/>
              <a:t> &lt; .001)</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Patients who were newly diagnosed with IPSS lower-risk MDS experience </a:t>
            </a:r>
            <a:br>
              <a:rPr lang="en-US" sz="1400" dirty="0"/>
            </a:br>
            <a:r>
              <a:rPr lang="en-US" sz="1400" dirty="0"/>
              <a:t>a pronounced reduction in HRQOL </a:t>
            </a:r>
          </a:p>
        </p:txBody>
      </p:sp>
      <p:grpSp>
        <p:nvGrpSpPr>
          <p:cNvPr id="381" name="Group 380"/>
          <p:cNvGrpSpPr/>
          <p:nvPr/>
        </p:nvGrpSpPr>
        <p:grpSpPr>
          <a:xfrm>
            <a:off x="6507161" y="1190396"/>
            <a:ext cx="2177524" cy="650965"/>
            <a:chOff x="6507161" y="1249363"/>
            <a:chExt cx="2177524" cy="650965"/>
          </a:xfrm>
        </p:grpSpPr>
        <p:sp>
          <p:nvSpPr>
            <p:cNvPr id="441" name="Rectangle 440"/>
            <p:cNvSpPr/>
            <p:nvPr/>
          </p:nvSpPr>
          <p:spPr>
            <a:xfrm>
              <a:off x="6507161" y="1443119"/>
              <a:ext cx="13716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 name="Rectangle 441"/>
            <p:cNvSpPr/>
            <p:nvPr/>
          </p:nvSpPr>
          <p:spPr>
            <a:xfrm>
              <a:off x="6642987" y="1398588"/>
              <a:ext cx="137160" cy="5017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 name="Rectangle 442"/>
            <p:cNvSpPr/>
            <p:nvPr/>
          </p:nvSpPr>
          <p:spPr>
            <a:xfrm>
              <a:off x="6981917" y="1684338"/>
              <a:ext cx="137160" cy="2159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 name="Rectangle 443"/>
            <p:cNvSpPr/>
            <p:nvPr/>
          </p:nvSpPr>
          <p:spPr>
            <a:xfrm>
              <a:off x="7117256" y="1608146"/>
              <a:ext cx="137160" cy="2921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 name="Rectangle 444"/>
            <p:cNvSpPr/>
            <p:nvPr/>
          </p:nvSpPr>
          <p:spPr>
            <a:xfrm>
              <a:off x="6981917" y="1679276"/>
              <a:ext cx="137160" cy="215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 name="Rectangle 445"/>
            <p:cNvSpPr/>
            <p:nvPr/>
          </p:nvSpPr>
          <p:spPr>
            <a:xfrm>
              <a:off x="7459262" y="1720850"/>
              <a:ext cx="137160" cy="179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 name="Rectangle 446"/>
            <p:cNvSpPr/>
            <p:nvPr/>
          </p:nvSpPr>
          <p:spPr>
            <a:xfrm>
              <a:off x="7596717" y="1476376"/>
              <a:ext cx="137160" cy="423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Rectangle 447"/>
            <p:cNvSpPr/>
            <p:nvPr/>
          </p:nvSpPr>
          <p:spPr>
            <a:xfrm>
              <a:off x="7935647" y="1744664"/>
              <a:ext cx="137160" cy="155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 name="Rectangle 448"/>
            <p:cNvSpPr/>
            <p:nvPr/>
          </p:nvSpPr>
          <p:spPr>
            <a:xfrm>
              <a:off x="8070986" y="1249363"/>
              <a:ext cx="137160" cy="650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 name="Rectangle 449"/>
            <p:cNvSpPr/>
            <p:nvPr/>
          </p:nvSpPr>
          <p:spPr>
            <a:xfrm>
              <a:off x="8409916" y="1824527"/>
              <a:ext cx="137160" cy="75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 name="Rectangle 450"/>
            <p:cNvSpPr/>
            <p:nvPr/>
          </p:nvSpPr>
          <p:spPr>
            <a:xfrm>
              <a:off x="8547525" y="1854609"/>
              <a:ext cx="13716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82" name="Chart 381"/>
          <p:cNvGraphicFramePr/>
          <p:nvPr>
            <p:extLst>
              <p:ext uri="{D42A27DB-BD31-4B8C-83A1-F6EECF244321}">
                <p14:modId xmlns:p14="http://schemas.microsoft.com/office/powerpoint/2010/main" val="1054504973"/>
              </p:ext>
            </p:extLst>
          </p:nvPr>
        </p:nvGraphicFramePr>
        <p:xfrm>
          <a:off x="6200004" y="750053"/>
          <a:ext cx="2666678" cy="1462077"/>
        </p:xfrm>
        <a:graphic>
          <a:graphicData uri="http://schemas.openxmlformats.org/drawingml/2006/chart">
            <c:chart xmlns:c="http://schemas.openxmlformats.org/drawingml/2006/chart" xmlns:r="http://schemas.openxmlformats.org/officeDocument/2006/relationships" r:id="rId3"/>
          </a:graphicData>
        </a:graphic>
      </p:graphicFrame>
      <p:sp>
        <p:nvSpPr>
          <p:cNvPr id="383" name="TextBox 382"/>
          <p:cNvSpPr txBox="1"/>
          <p:nvPr/>
        </p:nvSpPr>
        <p:spPr>
          <a:xfrm>
            <a:off x="6136155" y="812012"/>
            <a:ext cx="92333" cy="1139838"/>
          </a:xfrm>
          <a:prstGeom prst="rect">
            <a:avLst/>
          </a:prstGeom>
          <a:noFill/>
        </p:spPr>
        <p:txBody>
          <a:bodyPr vert="vert270" wrap="square" lIns="0" tIns="0" rIns="0" bIns="0" rtlCol="0">
            <a:spAutoFit/>
          </a:bodyPr>
          <a:lstStyle/>
          <a:p>
            <a:pPr algn="ctr"/>
            <a:r>
              <a:rPr lang="en-US" sz="600" b="1" dirty="0"/>
              <a:t>Patients Having Problems, %</a:t>
            </a:r>
          </a:p>
        </p:txBody>
      </p:sp>
      <p:sp>
        <p:nvSpPr>
          <p:cNvPr id="384" name="TextBox 383"/>
          <p:cNvSpPr txBox="1"/>
          <p:nvPr/>
        </p:nvSpPr>
        <p:spPr>
          <a:xfrm>
            <a:off x="7586032" y="886424"/>
            <a:ext cx="243656" cy="76944"/>
          </a:xfrm>
          <a:prstGeom prst="rect">
            <a:avLst/>
          </a:prstGeom>
          <a:noFill/>
        </p:spPr>
        <p:txBody>
          <a:bodyPr wrap="none" lIns="0" tIns="0" rIns="0" bIns="0" rtlCol="0">
            <a:spAutoFit/>
          </a:bodyPr>
          <a:lstStyle/>
          <a:p>
            <a:pPr algn="ctr"/>
            <a:r>
              <a:rPr lang="el-GR" sz="500" dirty="0"/>
              <a:t>Δ</a:t>
            </a:r>
            <a:r>
              <a:rPr lang="en-US" sz="500" dirty="0"/>
              <a:t> = 15%</a:t>
            </a:r>
          </a:p>
        </p:txBody>
      </p:sp>
      <p:sp>
        <p:nvSpPr>
          <p:cNvPr id="385" name="TextBox 384"/>
          <p:cNvSpPr txBox="1"/>
          <p:nvPr/>
        </p:nvSpPr>
        <p:spPr>
          <a:xfrm>
            <a:off x="8052768" y="886424"/>
            <a:ext cx="243656" cy="76944"/>
          </a:xfrm>
          <a:prstGeom prst="rect">
            <a:avLst/>
          </a:prstGeom>
          <a:noFill/>
        </p:spPr>
        <p:txBody>
          <a:bodyPr wrap="none" lIns="0" tIns="0" rIns="0" bIns="0" rtlCol="0">
            <a:spAutoFit/>
          </a:bodyPr>
          <a:lstStyle/>
          <a:p>
            <a:pPr algn="ctr"/>
            <a:r>
              <a:rPr lang="el-GR" sz="500" dirty="0"/>
              <a:t>Δ</a:t>
            </a:r>
            <a:r>
              <a:rPr lang="en-US" sz="500" dirty="0"/>
              <a:t> = 31%</a:t>
            </a:r>
          </a:p>
        </p:txBody>
      </p:sp>
      <p:grpSp>
        <p:nvGrpSpPr>
          <p:cNvPr id="386" name="Group 385"/>
          <p:cNvGrpSpPr/>
          <p:nvPr/>
        </p:nvGrpSpPr>
        <p:grpSpPr>
          <a:xfrm>
            <a:off x="6819331" y="2047223"/>
            <a:ext cx="1451723" cy="92333"/>
            <a:chOff x="6819331" y="2106615"/>
            <a:chExt cx="1451723" cy="92333"/>
          </a:xfrm>
        </p:grpSpPr>
        <p:sp>
          <p:nvSpPr>
            <p:cNvPr id="437" name="TextBox 436"/>
            <p:cNvSpPr txBox="1"/>
            <p:nvPr/>
          </p:nvSpPr>
          <p:spPr>
            <a:xfrm>
              <a:off x="6867503" y="2106615"/>
              <a:ext cx="574304" cy="92333"/>
            </a:xfrm>
            <a:prstGeom prst="rect">
              <a:avLst/>
            </a:prstGeom>
            <a:noFill/>
          </p:spPr>
          <p:txBody>
            <a:bodyPr wrap="square" lIns="0" tIns="0" rIns="0" bIns="0" rtlCol="0">
              <a:spAutoFit/>
            </a:bodyPr>
            <a:lstStyle/>
            <a:p>
              <a:pPr algn="ctr"/>
              <a:r>
                <a:rPr lang="en-US" sz="600" dirty="0"/>
                <a:t>EU norm &lt;60 y</a:t>
              </a:r>
            </a:p>
          </p:txBody>
        </p:sp>
        <p:sp>
          <p:nvSpPr>
            <p:cNvPr id="438" name="TextBox 437"/>
            <p:cNvSpPr txBox="1"/>
            <p:nvPr/>
          </p:nvSpPr>
          <p:spPr>
            <a:xfrm>
              <a:off x="7584278" y="2106615"/>
              <a:ext cx="686776" cy="92333"/>
            </a:xfrm>
            <a:prstGeom prst="rect">
              <a:avLst/>
            </a:prstGeom>
            <a:noFill/>
          </p:spPr>
          <p:txBody>
            <a:bodyPr wrap="square" lIns="0" tIns="0" rIns="0" bIns="0" rtlCol="0">
              <a:spAutoFit/>
            </a:bodyPr>
            <a:lstStyle/>
            <a:p>
              <a:pPr algn="ctr"/>
              <a:r>
                <a:rPr lang="en-US" sz="600" dirty="0"/>
                <a:t>MDS patients &lt;60 y</a:t>
              </a:r>
            </a:p>
          </p:txBody>
        </p:sp>
        <p:sp>
          <p:nvSpPr>
            <p:cNvPr id="439" name="Rectangle 438"/>
            <p:cNvSpPr/>
            <p:nvPr/>
          </p:nvSpPr>
          <p:spPr>
            <a:xfrm>
              <a:off x="6819331" y="2129922"/>
              <a:ext cx="4571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 name="Rectangle 439"/>
            <p:cNvSpPr/>
            <p:nvPr/>
          </p:nvSpPr>
          <p:spPr>
            <a:xfrm>
              <a:off x="7523472" y="2129922"/>
              <a:ext cx="4571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7" name="Group 386"/>
          <p:cNvGrpSpPr/>
          <p:nvPr/>
        </p:nvGrpSpPr>
        <p:grpSpPr>
          <a:xfrm>
            <a:off x="7594986" y="1287236"/>
            <a:ext cx="174897" cy="55365"/>
            <a:chOff x="7594986" y="1346203"/>
            <a:chExt cx="174897" cy="55365"/>
          </a:xfrm>
          <a:solidFill>
            <a:schemeClr val="tx1"/>
          </a:solidFill>
        </p:grpSpPr>
        <p:sp>
          <p:nvSpPr>
            <p:cNvPr id="434" name="5-Point Star 433"/>
            <p:cNvSpPr/>
            <p:nvPr/>
          </p:nvSpPr>
          <p:spPr>
            <a:xfrm>
              <a:off x="7594986"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5-Point Star 434"/>
            <p:cNvSpPr/>
            <p:nvPr/>
          </p:nvSpPr>
          <p:spPr>
            <a:xfrm>
              <a:off x="7654752"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5-Point Star 435"/>
            <p:cNvSpPr/>
            <p:nvPr/>
          </p:nvSpPr>
          <p:spPr>
            <a:xfrm>
              <a:off x="7714518"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8" name="Group 387"/>
          <p:cNvGrpSpPr/>
          <p:nvPr/>
        </p:nvGrpSpPr>
        <p:grpSpPr>
          <a:xfrm>
            <a:off x="8059466" y="1058194"/>
            <a:ext cx="174897" cy="55365"/>
            <a:chOff x="7594986" y="1346203"/>
            <a:chExt cx="174897" cy="55365"/>
          </a:xfrm>
          <a:solidFill>
            <a:schemeClr val="tx1"/>
          </a:solidFill>
        </p:grpSpPr>
        <p:sp>
          <p:nvSpPr>
            <p:cNvPr id="431" name="5-Point Star 430"/>
            <p:cNvSpPr/>
            <p:nvPr/>
          </p:nvSpPr>
          <p:spPr>
            <a:xfrm>
              <a:off x="7594986"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5-Point Star 431"/>
            <p:cNvSpPr/>
            <p:nvPr/>
          </p:nvSpPr>
          <p:spPr>
            <a:xfrm>
              <a:off x="7654752"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5-Point Star 432"/>
            <p:cNvSpPr/>
            <p:nvPr/>
          </p:nvSpPr>
          <p:spPr>
            <a:xfrm>
              <a:off x="7714518"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9" name="Rounded Rectangular Callout 388"/>
          <p:cNvSpPr/>
          <p:nvPr/>
        </p:nvSpPr>
        <p:spPr>
          <a:xfrm>
            <a:off x="7557597" y="863442"/>
            <a:ext cx="300527" cy="122908"/>
          </a:xfrm>
          <a:prstGeom prst="wedgeRoundRectCallout">
            <a:avLst>
              <a:gd name="adj1" fmla="val -26145"/>
              <a:gd name="adj2" fmla="val 10512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Rounded Rectangular Callout 389"/>
          <p:cNvSpPr/>
          <p:nvPr/>
        </p:nvSpPr>
        <p:spPr>
          <a:xfrm>
            <a:off x="8024333" y="863442"/>
            <a:ext cx="300527" cy="122908"/>
          </a:xfrm>
          <a:prstGeom prst="wedgeRoundRectCallout">
            <a:avLst>
              <a:gd name="adj1" fmla="val -26145"/>
              <a:gd name="adj2" fmla="val 10512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1" name="Group 390"/>
          <p:cNvGrpSpPr/>
          <p:nvPr/>
        </p:nvGrpSpPr>
        <p:grpSpPr>
          <a:xfrm>
            <a:off x="6693628" y="1287241"/>
            <a:ext cx="36576" cy="104772"/>
            <a:chOff x="6692040" y="1346208"/>
            <a:chExt cx="36576" cy="104772"/>
          </a:xfrm>
        </p:grpSpPr>
        <p:sp>
          <p:nvSpPr>
            <p:cNvPr id="428" name="Freeform 427"/>
            <p:cNvSpPr/>
            <p:nvPr/>
          </p:nvSpPr>
          <p:spPr>
            <a:xfrm>
              <a:off x="6710328" y="1347793"/>
              <a:ext cx="0" cy="103187"/>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Freeform 428"/>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Freeform 429"/>
            <p:cNvSpPr/>
            <p:nvPr/>
          </p:nvSpPr>
          <p:spPr>
            <a:xfrm rot="16200000">
              <a:off x="6710328" y="1432692"/>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2" name="Group 391"/>
          <p:cNvGrpSpPr/>
          <p:nvPr/>
        </p:nvGrpSpPr>
        <p:grpSpPr>
          <a:xfrm>
            <a:off x="6556786" y="1372509"/>
            <a:ext cx="36576" cy="47305"/>
            <a:chOff x="6692040" y="1346208"/>
            <a:chExt cx="36576" cy="47305"/>
          </a:xfrm>
        </p:grpSpPr>
        <p:sp>
          <p:nvSpPr>
            <p:cNvPr id="425" name="Freeform 424"/>
            <p:cNvSpPr/>
            <p:nvPr/>
          </p:nvSpPr>
          <p:spPr>
            <a:xfrm>
              <a:off x="6710328" y="1347793"/>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Freeform 425"/>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Freeform 426"/>
            <p:cNvSpPr/>
            <p:nvPr/>
          </p:nvSpPr>
          <p:spPr>
            <a:xfrm rot="16200000">
              <a:off x="6710328" y="1367604"/>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3" name="Group 392"/>
          <p:cNvGrpSpPr/>
          <p:nvPr/>
        </p:nvGrpSpPr>
        <p:grpSpPr>
          <a:xfrm>
            <a:off x="7169278" y="1503431"/>
            <a:ext cx="36576" cy="88892"/>
            <a:chOff x="6692040" y="1346208"/>
            <a:chExt cx="36576" cy="88892"/>
          </a:xfrm>
        </p:grpSpPr>
        <p:sp>
          <p:nvSpPr>
            <p:cNvPr id="422" name="Freeform 421"/>
            <p:cNvSpPr/>
            <p:nvPr/>
          </p:nvSpPr>
          <p:spPr>
            <a:xfrm>
              <a:off x="6710328" y="1349381"/>
              <a:ext cx="0" cy="8229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 name="Freeform 422"/>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Freeform 423"/>
            <p:cNvSpPr/>
            <p:nvPr/>
          </p:nvSpPr>
          <p:spPr>
            <a:xfrm rot="16200000">
              <a:off x="6710328" y="1416812"/>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4" name="Group 393"/>
          <p:cNvGrpSpPr/>
          <p:nvPr/>
        </p:nvGrpSpPr>
        <p:grpSpPr>
          <a:xfrm>
            <a:off x="7032887" y="1606724"/>
            <a:ext cx="36576" cy="47305"/>
            <a:chOff x="6692040" y="1346208"/>
            <a:chExt cx="36576" cy="47305"/>
          </a:xfrm>
        </p:grpSpPr>
        <p:sp>
          <p:nvSpPr>
            <p:cNvPr id="419" name="Freeform 418"/>
            <p:cNvSpPr/>
            <p:nvPr/>
          </p:nvSpPr>
          <p:spPr>
            <a:xfrm>
              <a:off x="6710328" y="1347793"/>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 name="Freeform 419"/>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 name="Freeform 420"/>
            <p:cNvSpPr/>
            <p:nvPr/>
          </p:nvSpPr>
          <p:spPr>
            <a:xfrm rot="16200000">
              <a:off x="6710328" y="1367604"/>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5" name="Group 394"/>
          <p:cNvGrpSpPr/>
          <p:nvPr/>
        </p:nvGrpSpPr>
        <p:grpSpPr>
          <a:xfrm>
            <a:off x="7509755" y="1643156"/>
            <a:ext cx="36576" cy="39749"/>
            <a:chOff x="6692040" y="1346208"/>
            <a:chExt cx="36576" cy="39749"/>
          </a:xfrm>
        </p:grpSpPr>
        <p:sp>
          <p:nvSpPr>
            <p:cNvPr id="416" name="Freeform 415"/>
            <p:cNvSpPr/>
            <p:nvPr/>
          </p:nvSpPr>
          <p:spPr>
            <a:xfrm>
              <a:off x="6710328" y="1349381"/>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Freeform 416"/>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Freeform 417"/>
            <p:cNvSpPr/>
            <p:nvPr/>
          </p:nvSpPr>
          <p:spPr>
            <a:xfrm rot="16200000">
              <a:off x="6710328" y="1364428"/>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6" name="Group 395"/>
          <p:cNvGrpSpPr/>
          <p:nvPr/>
        </p:nvGrpSpPr>
        <p:grpSpPr>
          <a:xfrm>
            <a:off x="7644609" y="1369169"/>
            <a:ext cx="36576" cy="95244"/>
            <a:chOff x="6692040" y="1346208"/>
            <a:chExt cx="36576" cy="95244"/>
          </a:xfrm>
        </p:grpSpPr>
        <p:sp>
          <p:nvSpPr>
            <p:cNvPr id="413" name="Freeform 412"/>
            <p:cNvSpPr/>
            <p:nvPr/>
          </p:nvSpPr>
          <p:spPr>
            <a:xfrm>
              <a:off x="6710328" y="1347793"/>
              <a:ext cx="0" cy="9144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 name="Freeform 413"/>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Freeform 414"/>
            <p:cNvSpPr/>
            <p:nvPr/>
          </p:nvSpPr>
          <p:spPr>
            <a:xfrm rot="16200000">
              <a:off x="6710328" y="1423164"/>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7" name="Group 396"/>
          <p:cNvGrpSpPr/>
          <p:nvPr/>
        </p:nvGrpSpPr>
        <p:grpSpPr>
          <a:xfrm>
            <a:off x="7985548" y="1674753"/>
            <a:ext cx="36576" cy="30605"/>
            <a:chOff x="6692040" y="1346208"/>
            <a:chExt cx="36576" cy="30605"/>
          </a:xfrm>
        </p:grpSpPr>
        <p:sp>
          <p:nvSpPr>
            <p:cNvPr id="410" name="Freeform 409"/>
            <p:cNvSpPr/>
            <p:nvPr/>
          </p:nvSpPr>
          <p:spPr>
            <a:xfrm>
              <a:off x="6710328" y="1349381"/>
              <a:ext cx="0" cy="27432"/>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Freeform 410"/>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Freeform 411"/>
            <p:cNvSpPr/>
            <p:nvPr/>
          </p:nvSpPr>
          <p:spPr>
            <a:xfrm rot="16200000">
              <a:off x="6710328" y="135490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8" name="Group 397"/>
          <p:cNvGrpSpPr/>
          <p:nvPr/>
        </p:nvGrpSpPr>
        <p:grpSpPr>
          <a:xfrm>
            <a:off x="8122436" y="1135954"/>
            <a:ext cx="36576" cy="111313"/>
            <a:chOff x="6692040" y="1346208"/>
            <a:chExt cx="36576" cy="111313"/>
          </a:xfrm>
        </p:grpSpPr>
        <p:sp>
          <p:nvSpPr>
            <p:cNvPr id="407" name="Freeform 406"/>
            <p:cNvSpPr/>
            <p:nvPr/>
          </p:nvSpPr>
          <p:spPr>
            <a:xfrm>
              <a:off x="6710328" y="1347793"/>
              <a:ext cx="0" cy="109728"/>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Freeform 407"/>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Freeform 408"/>
            <p:cNvSpPr/>
            <p:nvPr/>
          </p:nvSpPr>
          <p:spPr>
            <a:xfrm rot="16200000">
              <a:off x="6710328" y="1439044"/>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9" name="Group 398"/>
          <p:cNvGrpSpPr/>
          <p:nvPr/>
        </p:nvGrpSpPr>
        <p:grpSpPr>
          <a:xfrm>
            <a:off x="8462863" y="1753050"/>
            <a:ext cx="36576" cy="30605"/>
            <a:chOff x="6692040" y="1346208"/>
            <a:chExt cx="36576" cy="30605"/>
          </a:xfrm>
        </p:grpSpPr>
        <p:sp>
          <p:nvSpPr>
            <p:cNvPr id="404" name="Freeform 403"/>
            <p:cNvSpPr/>
            <p:nvPr/>
          </p:nvSpPr>
          <p:spPr>
            <a:xfrm>
              <a:off x="6710328" y="1349381"/>
              <a:ext cx="0" cy="27432"/>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Freeform 404"/>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Freeform 405"/>
            <p:cNvSpPr/>
            <p:nvPr/>
          </p:nvSpPr>
          <p:spPr>
            <a:xfrm rot="16200000">
              <a:off x="6710328" y="135490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0" name="Group 399"/>
          <p:cNvGrpSpPr/>
          <p:nvPr/>
        </p:nvGrpSpPr>
        <p:grpSpPr>
          <a:xfrm>
            <a:off x="8599405" y="1782861"/>
            <a:ext cx="36576" cy="33332"/>
            <a:chOff x="6692040" y="1346208"/>
            <a:chExt cx="36576" cy="33332"/>
          </a:xfrm>
        </p:grpSpPr>
        <p:sp>
          <p:nvSpPr>
            <p:cNvPr id="401" name="Freeform 400"/>
            <p:cNvSpPr/>
            <p:nvPr/>
          </p:nvSpPr>
          <p:spPr>
            <a:xfrm>
              <a:off x="6710328" y="1349381"/>
              <a:ext cx="0" cy="27432"/>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Freeform 401"/>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Freeform 402"/>
            <p:cNvSpPr/>
            <p:nvPr/>
          </p:nvSpPr>
          <p:spPr>
            <a:xfrm rot="16200000">
              <a:off x="6710328" y="1361252"/>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5" name="Group 304"/>
          <p:cNvGrpSpPr/>
          <p:nvPr/>
        </p:nvGrpSpPr>
        <p:grpSpPr>
          <a:xfrm>
            <a:off x="6524623" y="2427730"/>
            <a:ext cx="2152891" cy="716348"/>
            <a:chOff x="6524623" y="2565400"/>
            <a:chExt cx="2152891" cy="716348"/>
          </a:xfrm>
        </p:grpSpPr>
        <p:sp>
          <p:nvSpPr>
            <p:cNvPr id="371" name="Rectangle 370"/>
            <p:cNvSpPr/>
            <p:nvPr/>
          </p:nvSpPr>
          <p:spPr>
            <a:xfrm>
              <a:off x="6524623" y="2565400"/>
              <a:ext cx="137160" cy="716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Rectangle 371"/>
            <p:cNvSpPr/>
            <p:nvPr/>
          </p:nvSpPr>
          <p:spPr>
            <a:xfrm>
              <a:off x="6661783" y="2586038"/>
              <a:ext cx="137160" cy="695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p:cNvSpPr/>
            <p:nvPr/>
          </p:nvSpPr>
          <p:spPr>
            <a:xfrm>
              <a:off x="6997278" y="2876550"/>
              <a:ext cx="137160" cy="405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Rectangle 373"/>
            <p:cNvSpPr/>
            <p:nvPr/>
          </p:nvSpPr>
          <p:spPr>
            <a:xfrm>
              <a:off x="7132850" y="2754313"/>
              <a:ext cx="137160" cy="5274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Rectangle 374"/>
            <p:cNvSpPr/>
            <p:nvPr/>
          </p:nvSpPr>
          <p:spPr>
            <a:xfrm>
              <a:off x="7466757" y="2960688"/>
              <a:ext cx="137160" cy="321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Rectangle 375"/>
            <p:cNvSpPr/>
            <p:nvPr/>
          </p:nvSpPr>
          <p:spPr>
            <a:xfrm>
              <a:off x="7596422" y="2816225"/>
              <a:ext cx="137160" cy="4655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Rectangle 376"/>
            <p:cNvSpPr/>
            <p:nvPr/>
          </p:nvSpPr>
          <p:spPr>
            <a:xfrm>
              <a:off x="7935647" y="3046413"/>
              <a:ext cx="137160" cy="2353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Rectangle 377"/>
            <p:cNvSpPr/>
            <p:nvPr/>
          </p:nvSpPr>
          <p:spPr>
            <a:xfrm>
              <a:off x="8070986" y="2706504"/>
              <a:ext cx="137160" cy="5752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378"/>
            <p:cNvSpPr/>
            <p:nvPr/>
          </p:nvSpPr>
          <p:spPr>
            <a:xfrm>
              <a:off x="8404893" y="3178358"/>
              <a:ext cx="137160" cy="1033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Rectangle 379"/>
            <p:cNvSpPr/>
            <p:nvPr/>
          </p:nvSpPr>
          <p:spPr>
            <a:xfrm>
              <a:off x="8540354" y="3142855"/>
              <a:ext cx="137160" cy="1388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06" name="Chart 305"/>
          <p:cNvGraphicFramePr/>
          <p:nvPr>
            <p:extLst>
              <p:ext uri="{D42A27DB-BD31-4B8C-83A1-F6EECF244321}">
                <p14:modId xmlns:p14="http://schemas.microsoft.com/office/powerpoint/2010/main" val="330793194"/>
              </p:ext>
            </p:extLst>
          </p:nvPr>
        </p:nvGraphicFramePr>
        <p:xfrm>
          <a:off x="6223472" y="2044234"/>
          <a:ext cx="2666678" cy="1399087"/>
        </p:xfrm>
        <a:graphic>
          <a:graphicData uri="http://schemas.openxmlformats.org/drawingml/2006/chart">
            <c:chart xmlns:c="http://schemas.openxmlformats.org/drawingml/2006/chart" xmlns:r="http://schemas.openxmlformats.org/officeDocument/2006/relationships" r:id="rId4"/>
          </a:graphicData>
        </a:graphic>
      </p:graphicFrame>
      <p:sp>
        <p:nvSpPr>
          <p:cNvPr id="307" name="TextBox 306"/>
          <p:cNvSpPr txBox="1"/>
          <p:nvPr/>
        </p:nvSpPr>
        <p:spPr>
          <a:xfrm>
            <a:off x="7111926" y="2245652"/>
            <a:ext cx="208390" cy="76944"/>
          </a:xfrm>
          <a:prstGeom prst="rect">
            <a:avLst/>
          </a:prstGeom>
          <a:noFill/>
        </p:spPr>
        <p:txBody>
          <a:bodyPr wrap="none" lIns="0" tIns="0" rIns="0" bIns="0" rtlCol="0">
            <a:spAutoFit/>
          </a:bodyPr>
          <a:lstStyle/>
          <a:p>
            <a:pPr algn="ctr"/>
            <a:r>
              <a:rPr lang="el-GR" sz="500" dirty="0"/>
              <a:t>Δ</a:t>
            </a:r>
            <a:r>
              <a:rPr lang="en-US" sz="500" dirty="0"/>
              <a:t> = 8%</a:t>
            </a:r>
          </a:p>
        </p:txBody>
      </p:sp>
      <p:sp>
        <p:nvSpPr>
          <p:cNvPr id="308" name="TextBox 307"/>
          <p:cNvSpPr txBox="1"/>
          <p:nvPr/>
        </p:nvSpPr>
        <p:spPr>
          <a:xfrm>
            <a:off x="7630346" y="2245652"/>
            <a:ext cx="208390" cy="76944"/>
          </a:xfrm>
          <a:prstGeom prst="rect">
            <a:avLst/>
          </a:prstGeom>
          <a:noFill/>
        </p:spPr>
        <p:txBody>
          <a:bodyPr wrap="none" lIns="0" tIns="0" rIns="0" bIns="0" rtlCol="0">
            <a:spAutoFit/>
          </a:bodyPr>
          <a:lstStyle/>
          <a:p>
            <a:pPr algn="ctr"/>
            <a:r>
              <a:rPr lang="el-GR" sz="500" dirty="0"/>
              <a:t>Δ</a:t>
            </a:r>
            <a:r>
              <a:rPr lang="en-US" sz="500" dirty="0"/>
              <a:t> = 9%</a:t>
            </a:r>
          </a:p>
        </p:txBody>
      </p:sp>
      <p:sp>
        <p:nvSpPr>
          <p:cNvPr id="309" name="TextBox 308"/>
          <p:cNvSpPr txBox="1"/>
          <p:nvPr/>
        </p:nvSpPr>
        <p:spPr>
          <a:xfrm>
            <a:off x="8043417" y="2245652"/>
            <a:ext cx="243656" cy="76944"/>
          </a:xfrm>
          <a:prstGeom prst="rect">
            <a:avLst/>
          </a:prstGeom>
          <a:noFill/>
        </p:spPr>
        <p:txBody>
          <a:bodyPr wrap="none" lIns="0" tIns="0" rIns="0" bIns="0" rtlCol="0">
            <a:spAutoFit/>
          </a:bodyPr>
          <a:lstStyle/>
          <a:p>
            <a:pPr algn="ctr"/>
            <a:r>
              <a:rPr lang="el-GR" sz="500" dirty="0"/>
              <a:t>Δ</a:t>
            </a:r>
            <a:r>
              <a:rPr lang="en-US" sz="500" dirty="0"/>
              <a:t> = 21%</a:t>
            </a:r>
          </a:p>
        </p:txBody>
      </p:sp>
      <p:sp>
        <p:nvSpPr>
          <p:cNvPr id="310" name="TextBox 309"/>
          <p:cNvSpPr txBox="1"/>
          <p:nvPr/>
        </p:nvSpPr>
        <p:spPr>
          <a:xfrm>
            <a:off x="6136155" y="2084774"/>
            <a:ext cx="92333" cy="1127581"/>
          </a:xfrm>
          <a:prstGeom prst="rect">
            <a:avLst/>
          </a:prstGeom>
          <a:noFill/>
        </p:spPr>
        <p:txBody>
          <a:bodyPr vert="vert270" wrap="square" lIns="0" tIns="0" rIns="0" bIns="0" rtlCol="0">
            <a:spAutoFit/>
          </a:bodyPr>
          <a:lstStyle/>
          <a:p>
            <a:pPr algn="ctr"/>
            <a:r>
              <a:rPr lang="en-US" sz="600" b="1" dirty="0"/>
              <a:t>Patients Having Problems, %</a:t>
            </a:r>
          </a:p>
        </p:txBody>
      </p:sp>
      <p:grpSp>
        <p:nvGrpSpPr>
          <p:cNvPr id="311" name="Group 310"/>
          <p:cNvGrpSpPr/>
          <p:nvPr/>
        </p:nvGrpSpPr>
        <p:grpSpPr>
          <a:xfrm>
            <a:off x="6755121" y="3347320"/>
            <a:ext cx="1569584" cy="92333"/>
            <a:chOff x="6755121" y="3464023"/>
            <a:chExt cx="1569584" cy="92333"/>
          </a:xfrm>
        </p:grpSpPr>
        <p:sp>
          <p:nvSpPr>
            <p:cNvPr id="367" name="TextBox 366"/>
            <p:cNvSpPr txBox="1"/>
            <p:nvPr/>
          </p:nvSpPr>
          <p:spPr>
            <a:xfrm>
              <a:off x="6807750" y="3464023"/>
              <a:ext cx="612660" cy="92333"/>
            </a:xfrm>
            <a:prstGeom prst="rect">
              <a:avLst/>
            </a:prstGeom>
            <a:noFill/>
          </p:spPr>
          <p:txBody>
            <a:bodyPr wrap="square" lIns="0" tIns="0" rIns="0" bIns="0" rtlCol="0">
              <a:spAutoFit/>
            </a:bodyPr>
            <a:lstStyle/>
            <a:p>
              <a:pPr algn="ctr"/>
              <a:r>
                <a:rPr lang="en-US" sz="600" dirty="0"/>
                <a:t>EU norm 60-75 y</a:t>
              </a:r>
            </a:p>
          </p:txBody>
        </p:sp>
        <p:sp>
          <p:nvSpPr>
            <p:cNvPr id="368" name="TextBox 367"/>
            <p:cNvSpPr txBox="1"/>
            <p:nvPr/>
          </p:nvSpPr>
          <p:spPr>
            <a:xfrm>
              <a:off x="7557598" y="3464023"/>
              <a:ext cx="767107" cy="92333"/>
            </a:xfrm>
            <a:prstGeom prst="rect">
              <a:avLst/>
            </a:prstGeom>
            <a:noFill/>
          </p:spPr>
          <p:txBody>
            <a:bodyPr wrap="square" lIns="0" tIns="0" rIns="0" bIns="0" rtlCol="0">
              <a:spAutoFit/>
            </a:bodyPr>
            <a:lstStyle/>
            <a:p>
              <a:pPr algn="ctr"/>
              <a:r>
                <a:rPr lang="en-US" sz="600" dirty="0"/>
                <a:t>MDS patients 60-75 y</a:t>
              </a:r>
            </a:p>
          </p:txBody>
        </p:sp>
        <p:sp>
          <p:nvSpPr>
            <p:cNvPr id="369" name="Rectangle 368"/>
            <p:cNvSpPr/>
            <p:nvPr/>
          </p:nvSpPr>
          <p:spPr>
            <a:xfrm>
              <a:off x="6755121" y="3487330"/>
              <a:ext cx="4571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Rectangle 369"/>
            <p:cNvSpPr/>
            <p:nvPr/>
          </p:nvSpPr>
          <p:spPr>
            <a:xfrm>
              <a:off x="7496171" y="3487330"/>
              <a:ext cx="4571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2" name="Group 311"/>
          <p:cNvGrpSpPr/>
          <p:nvPr/>
        </p:nvGrpSpPr>
        <p:grpSpPr>
          <a:xfrm>
            <a:off x="7118944" y="2490927"/>
            <a:ext cx="174897" cy="55365"/>
            <a:chOff x="7594986" y="1346203"/>
            <a:chExt cx="174897" cy="55365"/>
          </a:xfrm>
          <a:solidFill>
            <a:schemeClr val="tx1"/>
          </a:solidFill>
        </p:grpSpPr>
        <p:sp>
          <p:nvSpPr>
            <p:cNvPr id="364" name="5-Point Star 363"/>
            <p:cNvSpPr/>
            <p:nvPr/>
          </p:nvSpPr>
          <p:spPr>
            <a:xfrm>
              <a:off x="7594986"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5-Point Star 364"/>
            <p:cNvSpPr/>
            <p:nvPr/>
          </p:nvSpPr>
          <p:spPr>
            <a:xfrm>
              <a:off x="7654752"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5-Point Star 365"/>
            <p:cNvSpPr/>
            <p:nvPr/>
          </p:nvSpPr>
          <p:spPr>
            <a:xfrm>
              <a:off x="7714518"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3" name="Group 312"/>
          <p:cNvGrpSpPr/>
          <p:nvPr/>
        </p:nvGrpSpPr>
        <p:grpSpPr>
          <a:xfrm>
            <a:off x="7589244" y="2564411"/>
            <a:ext cx="174897" cy="55365"/>
            <a:chOff x="7594986" y="1346203"/>
            <a:chExt cx="174897" cy="55365"/>
          </a:xfrm>
          <a:solidFill>
            <a:schemeClr val="tx1"/>
          </a:solidFill>
        </p:grpSpPr>
        <p:sp>
          <p:nvSpPr>
            <p:cNvPr id="361" name="5-Point Star 360"/>
            <p:cNvSpPr/>
            <p:nvPr/>
          </p:nvSpPr>
          <p:spPr>
            <a:xfrm>
              <a:off x="7594986"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5-Point Star 361"/>
            <p:cNvSpPr/>
            <p:nvPr/>
          </p:nvSpPr>
          <p:spPr>
            <a:xfrm>
              <a:off x="7654752"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5-Point Star 362"/>
            <p:cNvSpPr/>
            <p:nvPr/>
          </p:nvSpPr>
          <p:spPr>
            <a:xfrm>
              <a:off x="7714518"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4" name="Group 313"/>
          <p:cNvGrpSpPr/>
          <p:nvPr/>
        </p:nvGrpSpPr>
        <p:grpSpPr>
          <a:xfrm>
            <a:off x="8044365" y="2461095"/>
            <a:ext cx="174897" cy="55365"/>
            <a:chOff x="7594986" y="1346203"/>
            <a:chExt cx="174897" cy="55365"/>
          </a:xfrm>
          <a:solidFill>
            <a:schemeClr val="tx1"/>
          </a:solidFill>
        </p:grpSpPr>
        <p:sp>
          <p:nvSpPr>
            <p:cNvPr id="358" name="5-Point Star 357"/>
            <p:cNvSpPr/>
            <p:nvPr/>
          </p:nvSpPr>
          <p:spPr>
            <a:xfrm>
              <a:off x="7594986"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5-Point Star 358"/>
            <p:cNvSpPr/>
            <p:nvPr/>
          </p:nvSpPr>
          <p:spPr>
            <a:xfrm>
              <a:off x="7654752"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5-Point Star 359"/>
            <p:cNvSpPr/>
            <p:nvPr/>
          </p:nvSpPr>
          <p:spPr>
            <a:xfrm>
              <a:off x="7714518"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5" name="Rounded Rectangular Callout 314"/>
          <p:cNvSpPr/>
          <p:nvPr/>
        </p:nvSpPr>
        <p:spPr>
          <a:xfrm>
            <a:off x="7065858" y="2222670"/>
            <a:ext cx="300527" cy="122908"/>
          </a:xfrm>
          <a:prstGeom prst="wedgeRoundRectCallout">
            <a:avLst>
              <a:gd name="adj1" fmla="val -26145"/>
              <a:gd name="adj2" fmla="val 10512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Rounded Rectangular Callout 315"/>
          <p:cNvSpPr/>
          <p:nvPr/>
        </p:nvSpPr>
        <p:spPr>
          <a:xfrm>
            <a:off x="8014982" y="2222670"/>
            <a:ext cx="300527" cy="122908"/>
          </a:xfrm>
          <a:prstGeom prst="wedgeRoundRectCallout">
            <a:avLst>
              <a:gd name="adj1" fmla="val -26145"/>
              <a:gd name="adj2" fmla="val 10512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Rounded Rectangular Callout 316"/>
          <p:cNvSpPr/>
          <p:nvPr/>
        </p:nvSpPr>
        <p:spPr>
          <a:xfrm>
            <a:off x="7584278" y="2222670"/>
            <a:ext cx="300527" cy="122908"/>
          </a:xfrm>
          <a:prstGeom prst="wedgeRoundRectCallout">
            <a:avLst>
              <a:gd name="adj1" fmla="val -26145"/>
              <a:gd name="adj2" fmla="val 10512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8" name="Group 317"/>
          <p:cNvGrpSpPr/>
          <p:nvPr/>
        </p:nvGrpSpPr>
        <p:grpSpPr>
          <a:xfrm>
            <a:off x="6711543" y="2415003"/>
            <a:ext cx="36576" cy="63219"/>
            <a:chOff x="6692040" y="1346208"/>
            <a:chExt cx="36576" cy="63219"/>
          </a:xfrm>
        </p:grpSpPr>
        <p:sp>
          <p:nvSpPr>
            <p:cNvPr id="355" name="Freeform 354"/>
            <p:cNvSpPr/>
            <p:nvPr/>
          </p:nvSpPr>
          <p:spPr>
            <a:xfrm>
              <a:off x="6710328" y="1347793"/>
              <a:ext cx="0" cy="54864"/>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Freeform 355"/>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Freeform 356"/>
            <p:cNvSpPr/>
            <p:nvPr/>
          </p:nvSpPr>
          <p:spPr>
            <a:xfrm rot="16200000">
              <a:off x="6710328" y="1391139"/>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9" name="Group 318"/>
          <p:cNvGrpSpPr/>
          <p:nvPr/>
        </p:nvGrpSpPr>
        <p:grpSpPr>
          <a:xfrm>
            <a:off x="6577584" y="2412557"/>
            <a:ext cx="36576" cy="47305"/>
            <a:chOff x="6692040" y="1346208"/>
            <a:chExt cx="36576" cy="47305"/>
          </a:xfrm>
        </p:grpSpPr>
        <p:sp>
          <p:nvSpPr>
            <p:cNvPr id="352" name="Freeform 351"/>
            <p:cNvSpPr/>
            <p:nvPr/>
          </p:nvSpPr>
          <p:spPr>
            <a:xfrm>
              <a:off x="6710328" y="1347793"/>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Freeform 352"/>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Freeform 353"/>
            <p:cNvSpPr/>
            <p:nvPr/>
          </p:nvSpPr>
          <p:spPr>
            <a:xfrm rot="16200000">
              <a:off x="6710328" y="1369192"/>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0" name="Group 319"/>
          <p:cNvGrpSpPr/>
          <p:nvPr/>
        </p:nvGrpSpPr>
        <p:grpSpPr>
          <a:xfrm>
            <a:off x="7046644" y="2717126"/>
            <a:ext cx="36576" cy="45720"/>
            <a:chOff x="6692040" y="1344617"/>
            <a:chExt cx="36576" cy="45720"/>
          </a:xfrm>
        </p:grpSpPr>
        <p:sp>
          <p:nvSpPr>
            <p:cNvPr id="349" name="Freeform 348"/>
            <p:cNvSpPr/>
            <p:nvPr/>
          </p:nvSpPr>
          <p:spPr>
            <a:xfrm>
              <a:off x="6710328" y="1344617"/>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Freeform 349"/>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Freeform 350"/>
            <p:cNvSpPr/>
            <p:nvPr/>
          </p:nvSpPr>
          <p:spPr>
            <a:xfrm rot="16200000">
              <a:off x="6710328" y="1366016"/>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1" name="Group 320"/>
          <p:cNvGrpSpPr/>
          <p:nvPr/>
        </p:nvGrpSpPr>
        <p:grpSpPr>
          <a:xfrm>
            <a:off x="7181554" y="2584209"/>
            <a:ext cx="36576" cy="61634"/>
            <a:chOff x="6692040" y="1346205"/>
            <a:chExt cx="36576" cy="61634"/>
          </a:xfrm>
        </p:grpSpPr>
        <p:sp>
          <p:nvSpPr>
            <p:cNvPr id="346" name="Freeform 345"/>
            <p:cNvSpPr/>
            <p:nvPr/>
          </p:nvSpPr>
          <p:spPr>
            <a:xfrm>
              <a:off x="6710328" y="1346205"/>
              <a:ext cx="0" cy="54864"/>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Freeform 346"/>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Freeform 347"/>
            <p:cNvSpPr/>
            <p:nvPr/>
          </p:nvSpPr>
          <p:spPr>
            <a:xfrm rot="16200000">
              <a:off x="6710328" y="1389551"/>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2" name="Group 321"/>
          <p:cNvGrpSpPr/>
          <p:nvPr/>
        </p:nvGrpSpPr>
        <p:grpSpPr>
          <a:xfrm>
            <a:off x="7516478" y="2803196"/>
            <a:ext cx="36576" cy="45720"/>
            <a:chOff x="6692040" y="1343029"/>
            <a:chExt cx="36576" cy="45720"/>
          </a:xfrm>
        </p:grpSpPr>
        <p:sp>
          <p:nvSpPr>
            <p:cNvPr id="343" name="Freeform 342"/>
            <p:cNvSpPr/>
            <p:nvPr/>
          </p:nvSpPr>
          <p:spPr>
            <a:xfrm>
              <a:off x="6710328" y="1343029"/>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Freeform 343"/>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Freeform 344"/>
            <p:cNvSpPr/>
            <p:nvPr/>
          </p:nvSpPr>
          <p:spPr>
            <a:xfrm rot="16200000">
              <a:off x="6710328" y="136284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3" name="Group 322"/>
          <p:cNvGrpSpPr/>
          <p:nvPr/>
        </p:nvGrpSpPr>
        <p:grpSpPr>
          <a:xfrm>
            <a:off x="7650622" y="2649024"/>
            <a:ext cx="36576" cy="60046"/>
            <a:chOff x="6692040" y="1346205"/>
            <a:chExt cx="36576" cy="60046"/>
          </a:xfrm>
        </p:grpSpPr>
        <p:sp>
          <p:nvSpPr>
            <p:cNvPr id="340" name="Freeform 339"/>
            <p:cNvSpPr/>
            <p:nvPr/>
          </p:nvSpPr>
          <p:spPr>
            <a:xfrm>
              <a:off x="6710328" y="1346205"/>
              <a:ext cx="0" cy="54864"/>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Freeform 340"/>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Freeform 341"/>
            <p:cNvSpPr/>
            <p:nvPr/>
          </p:nvSpPr>
          <p:spPr>
            <a:xfrm rot="16200000">
              <a:off x="6710328" y="1387963"/>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4" name="Group 323"/>
          <p:cNvGrpSpPr/>
          <p:nvPr/>
        </p:nvGrpSpPr>
        <p:grpSpPr>
          <a:xfrm>
            <a:off x="7985740" y="2884309"/>
            <a:ext cx="36576" cy="36576"/>
            <a:chOff x="6692040" y="1341441"/>
            <a:chExt cx="36576" cy="36576"/>
          </a:xfrm>
        </p:grpSpPr>
        <p:sp>
          <p:nvSpPr>
            <p:cNvPr id="337" name="Freeform 336"/>
            <p:cNvSpPr/>
            <p:nvPr/>
          </p:nvSpPr>
          <p:spPr>
            <a:xfrm>
              <a:off x="6710328" y="1341441"/>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Freeform 337"/>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Freeform 338"/>
            <p:cNvSpPr/>
            <p:nvPr/>
          </p:nvSpPr>
          <p:spPr>
            <a:xfrm rot="16200000">
              <a:off x="6710328" y="1358076"/>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5" name="Group 324"/>
          <p:cNvGrpSpPr/>
          <p:nvPr/>
        </p:nvGrpSpPr>
        <p:grpSpPr>
          <a:xfrm>
            <a:off x="8119832" y="2538096"/>
            <a:ext cx="36576" cy="65593"/>
            <a:chOff x="6692040" y="1346208"/>
            <a:chExt cx="36576" cy="65593"/>
          </a:xfrm>
        </p:grpSpPr>
        <p:sp>
          <p:nvSpPr>
            <p:cNvPr id="334" name="Freeform 333"/>
            <p:cNvSpPr/>
            <p:nvPr/>
          </p:nvSpPr>
          <p:spPr>
            <a:xfrm>
              <a:off x="6710328" y="1347793"/>
              <a:ext cx="0" cy="64008"/>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Freeform 334"/>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Freeform 335"/>
            <p:cNvSpPr/>
            <p:nvPr/>
          </p:nvSpPr>
          <p:spPr>
            <a:xfrm rot="16200000">
              <a:off x="6710328" y="1392727"/>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6" name="Group 325"/>
          <p:cNvGrpSpPr/>
          <p:nvPr/>
        </p:nvGrpSpPr>
        <p:grpSpPr>
          <a:xfrm>
            <a:off x="8454164" y="3018127"/>
            <a:ext cx="36576" cy="36576"/>
            <a:chOff x="6692040" y="1341441"/>
            <a:chExt cx="36576" cy="36576"/>
          </a:xfrm>
        </p:grpSpPr>
        <p:sp>
          <p:nvSpPr>
            <p:cNvPr id="331" name="Freeform 330"/>
            <p:cNvSpPr/>
            <p:nvPr/>
          </p:nvSpPr>
          <p:spPr>
            <a:xfrm>
              <a:off x="6710328" y="1341441"/>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Freeform 331"/>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Freeform 332"/>
            <p:cNvSpPr/>
            <p:nvPr/>
          </p:nvSpPr>
          <p:spPr>
            <a:xfrm rot="16200000">
              <a:off x="6710328" y="1358076"/>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7" name="Group 326"/>
          <p:cNvGrpSpPr/>
          <p:nvPr/>
        </p:nvGrpSpPr>
        <p:grpSpPr>
          <a:xfrm>
            <a:off x="8588626" y="2988907"/>
            <a:ext cx="36576" cy="45720"/>
            <a:chOff x="6692040" y="1346205"/>
            <a:chExt cx="36576" cy="45720"/>
          </a:xfrm>
        </p:grpSpPr>
        <p:sp>
          <p:nvSpPr>
            <p:cNvPr id="328" name="Freeform 327"/>
            <p:cNvSpPr/>
            <p:nvPr/>
          </p:nvSpPr>
          <p:spPr>
            <a:xfrm>
              <a:off x="6710328" y="1346205"/>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Freeform 328"/>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Freeform 329"/>
            <p:cNvSpPr/>
            <p:nvPr/>
          </p:nvSpPr>
          <p:spPr>
            <a:xfrm rot="16200000">
              <a:off x="6710328" y="1367604"/>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9" name="Group 228"/>
          <p:cNvGrpSpPr/>
          <p:nvPr/>
        </p:nvGrpSpPr>
        <p:grpSpPr>
          <a:xfrm>
            <a:off x="6548438" y="3695906"/>
            <a:ext cx="2010174" cy="863028"/>
            <a:chOff x="6548438" y="3777412"/>
            <a:chExt cx="2010174" cy="863028"/>
          </a:xfrm>
        </p:grpSpPr>
        <p:sp>
          <p:nvSpPr>
            <p:cNvPr id="295" name="Rectangle 294"/>
            <p:cNvSpPr/>
            <p:nvPr/>
          </p:nvSpPr>
          <p:spPr>
            <a:xfrm>
              <a:off x="6548438" y="3795915"/>
              <a:ext cx="127000" cy="84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p:cNvSpPr/>
            <p:nvPr/>
          </p:nvSpPr>
          <p:spPr>
            <a:xfrm>
              <a:off x="6674716" y="3777412"/>
              <a:ext cx="127000" cy="8630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296"/>
            <p:cNvSpPr/>
            <p:nvPr/>
          </p:nvSpPr>
          <p:spPr>
            <a:xfrm>
              <a:off x="6993532" y="3980040"/>
              <a:ext cx="127000" cy="66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Rectangle 297"/>
            <p:cNvSpPr/>
            <p:nvPr/>
          </p:nvSpPr>
          <p:spPr>
            <a:xfrm>
              <a:off x="7120532" y="3861286"/>
              <a:ext cx="127000" cy="779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Rectangle 298"/>
            <p:cNvSpPr/>
            <p:nvPr/>
          </p:nvSpPr>
          <p:spPr>
            <a:xfrm>
              <a:off x="7426014" y="4132440"/>
              <a:ext cx="12700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Rectangle 299"/>
            <p:cNvSpPr/>
            <p:nvPr/>
          </p:nvSpPr>
          <p:spPr>
            <a:xfrm>
              <a:off x="7553014" y="3991153"/>
              <a:ext cx="127000" cy="6492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p:cNvSpPr/>
            <p:nvPr/>
          </p:nvSpPr>
          <p:spPr>
            <a:xfrm>
              <a:off x="7869306" y="4411840"/>
              <a:ext cx="127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301"/>
            <p:cNvSpPr/>
            <p:nvPr/>
          </p:nvSpPr>
          <p:spPr>
            <a:xfrm>
              <a:off x="7992865" y="4070528"/>
              <a:ext cx="127000" cy="56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Rectangle 302"/>
            <p:cNvSpPr/>
            <p:nvPr/>
          </p:nvSpPr>
          <p:spPr>
            <a:xfrm>
              <a:off x="8304612" y="4364744"/>
              <a:ext cx="127000" cy="275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p:cNvSpPr/>
            <p:nvPr/>
          </p:nvSpPr>
          <p:spPr>
            <a:xfrm>
              <a:off x="8431612" y="4344988"/>
              <a:ext cx="127000" cy="2954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30" name="Chart 229"/>
          <p:cNvGraphicFramePr/>
          <p:nvPr>
            <p:extLst>
              <p:ext uri="{D42A27DB-BD31-4B8C-83A1-F6EECF244321}">
                <p14:modId xmlns:p14="http://schemas.microsoft.com/office/powerpoint/2010/main" val="3441707712"/>
              </p:ext>
            </p:extLst>
          </p:nvPr>
        </p:nvGraphicFramePr>
        <p:xfrm>
          <a:off x="6253904" y="3541471"/>
          <a:ext cx="2666678" cy="1320462"/>
        </p:xfrm>
        <a:graphic>
          <a:graphicData uri="http://schemas.openxmlformats.org/drawingml/2006/chart">
            <c:chart xmlns:c="http://schemas.openxmlformats.org/drawingml/2006/chart" xmlns:r="http://schemas.openxmlformats.org/officeDocument/2006/relationships" r:id="rId5"/>
          </a:graphicData>
        </a:graphic>
      </p:graphicFrame>
      <p:sp>
        <p:nvSpPr>
          <p:cNvPr id="231" name="TextBox 230"/>
          <p:cNvSpPr txBox="1"/>
          <p:nvPr/>
        </p:nvSpPr>
        <p:spPr>
          <a:xfrm>
            <a:off x="7071001" y="3495443"/>
            <a:ext cx="208390" cy="76944"/>
          </a:xfrm>
          <a:prstGeom prst="rect">
            <a:avLst/>
          </a:prstGeom>
          <a:noFill/>
        </p:spPr>
        <p:txBody>
          <a:bodyPr wrap="none" lIns="0" tIns="0" rIns="0" bIns="0" rtlCol="0">
            <a:spAutoFit/>
          </a:bodyPr>
          <a:lstStyle/>
          <a:p>
            <a:pPr algn="ctr"/>
            <a:r>
              <a:rPr lang="el-GR" sz="500" dirty="0"/>
              <a:t>Δ</a:t>
            </a:r>
            <a:r>
              <a:rPr lang="en-US" sz="500" dirty="0"/>
              <a:t> = 8%</a:t>
            </a:r>
          </a:p>
        </p:txBody>
      </p:sp>
      <p:sp>
        <p:nvSpPr>
          <p:cNvPr id="232" name="TextBox 231"/>
          <p:cNvSpPr txBox="1"/>
          <p:nvPr/>
        </p:nvSpPr>
        <p:spPr>
          <a:xfrm>
            <a:off x="7514912" y="3495443"/>
            <a:ext cx="243656" cy="76944"/>
          </a:xfrm>
          <a:prstGeom prst="rect">
            <a:avLst/>
          </a:prstGeom>
          <a:noFill/>
        </p:spPr>
        <p:txBody>
          <a:bodyPr wrap="none" lIns="0" tIns="0" rIns="0" bIns="0" rtlCol="0">
            <a:spAutoFit/>
          </a:bodyPr>
          <a:lstStyle/>
          <a:p>
            <a:pPr algn="ctr"/>
            <a:r>
              <a:rPr lang="el-GR" sz="500" dirty="0"/>
              <a:t>Δ</a:t>
            </a:r>
            <a:r>
              <a:rPr lang="en-US" sz="500" dirty="0"/>
              <a:t> = 10%</a:t>
            </a:r>
          </a:p>
        </p:txBody>
      </p:sp>
      <p:sp>
        <p:nvSpPr>
          <p:cNvPr id="233" name="TextBox 232"/>
          <p:cNvSpPr txBox="1"/>
          <p:nvPr/>
        </p:nvSpPr>
        <p:spPr>
          <a:xfrm>
            <a:off x="7952627" y="3495443"/>
            <a:ext cx="243656" cy="76944"/>
          </a:xfrm>
          <a:prstGeom prst="rect">
            <a:avLst/>
          </a:prstGeom>
          <a:noFill/>
        </p:spPr>
        <p:txBody>
          <a:bodyPr wrap="none" lIns="0" tIns="0" rIns="0" bIns="0" rtlCol="0">
            <a:spAutoFit/>
          </a:bodyPr>
          <a:lstStyle/>
          <a:p>
            <a:pPr algn="ctr"/>
            <a:r>
              <a:rPr lang="el-GR" sz="500" dirty="0"/>
              <a:t>Δ</a:t>
            </a:r>
            <a:r>
              <a:rPr lang="en-US" sz="500" dirty="0"/>
              <a:t> = 23%</a:t>
            </a:r>
          </a:p>
        </p:txBody>
      </p:sp>
      <p:sp>
        <p:nvSpPr>
          <p:cNvPr id="234" name="TextBox 233"/>
          <p:cNvSpPr txBox="1"/>
          <p:nvPr/>
        </p:nvSpPr>
        <p:spPr>
          <a:xfrm>
            <a:off x="6136155" y="3519542"/>
            <a:ext cx="92333" cy="1170989"/>
          </a:xfrm>
          <a:prstGeom prst="rect">
            <a:avLst/>
          </a:prstGeom>
          <a:noFill/>
        </p:spPr>
        <p:txBody>
          <a:bodyPr vert="vert270" wrap="square" lIns="0" tIns="0" rIns="0" bIns="0" rtlCol="0">
            <a:spAutoFit/>
          </a:bodyPr>
          <a:lstStyle/>
          <a:p>
            <a:pPr algn="ctr"/>
            <a:r>
              <a:rPr lang="en-US" sz="600" b="1" dirty="0"/>
              <a:t>Patients Having Problems, %</a:t>
            </a:r>
          </a:p>
        </p:txBody>
      </p:sp>
      <p:grpSp>
        <p:nvGrpSpPr>
          <p:cNvPr id="235" name="Group 234"/>
          <p:cNvGrpSpPr/>
          <p:nvPr/>
        </p:nvGrpSpPr>
        <p:grpSpPr>
          <a:xfrm>
            <a:off x="6757287" y="4760435"/>
            <a:ext cx="1477076" cy="92333"/>
            <a:chOff x="6757287" y="4841941"/>
            <a:chExt cx="1477076" cy="92333"/>
          </a:xfrm>
        </p:grpSpPr>
        <p:sp>
          <p:nvSpPr>
            <p:cNvPr id="291" name="TextBox 290"/>
            <p:cNvSpPr txBox="1"/>
            <p:nvPr/>
          </p:nvSpPr>
          <p:spPr>
            <a:xfrm>
              <a:off x="6821194" y="4841941"/>
              <a:ext cx="612660" cy="92333"/>
            </a:xfrm>
            <a:prstGeom prst="rect">
              <a:avLst/>
            </a:prstGeom>
            <a:noFill/>
          </p:spPr>
          <p:txBody>
            <a:bodyPr wrap="square" lIns="0" tIns="0" rIns="0" bIns="0" rtlCol="0">
              <a:spAutoFit/>
            </a:bodyPr>
            <a:lstStyle/>
            <a:p>
              <a:pPr algn="ctr"/>
              <a:r>
                <a:rPr lang="en-US" sz="600" dirty="0"/>
                <a:t>EU norm &gt;75 y</a:t>
              </a:r>
            </a:p>
          </p:txBody>
        </p:sp>
        <p:sp>
          <p:nvSpPr>
            <p:cNvPr id="292" name="TextBox 291"/>
            <p:cNvSpPr txBox="1"/>
            <p:nvPr/>
          </p:nvSpPr>
          <p:spPr>
            <a:xfrm>
              <a:off x="7523472" y="4841941"/>
              <a:ext cx="710891" cy="92333"/>
            </a:xfrm>
            <a:prstGeom prst="rect">
              <a:avLst/>
            </a:prstGeom>
            <a:noFill/>
          </p:spPr>
          <p:txBody>
            <a:bodyPr wrap="square" lIns="0" tIns="0" rIns="0" bIns="0" rtlCol="0">
              <a:spAutoFit/>
            </a:bodyPr>
            <a:lstStyle/>
            <a:p>
              <a:r>
                <a:rPr lang="en-US" sz="600" dirty="0"/>
                <a:t>MDS patients &gt;75 y</a:t>
              </a:r>
            </a:p>
          </p:txBody>
        </p:sp>
        <p:sp>
          <p:nvSpPr>
            <p:cNvPr id="293" name="Rectangle 292"/>
            <p:cNvSpPr/>
            <p:nvPr/>
          </p:nvSpPr>
          <p:spPr>
            <a:xfrm>
              <a:off x="6757287" y="4865248"/>
              <a:ext cx="4571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p:cNvSpPr/>
            <p:nvPr/>
          </p:nvSpPr>
          <p:spPr>
            <a:xfrm>
              <a:off x="7459262" y="4865248"/>
              <a:ext cx="4571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6" name="Group 235"/>
          <p:cNvGrpSpPr/>
          <p:nvPr/>
        </p:nvGrpSpPr>
        <p:grpSpPr>
          <a:xfrm>
            <a:off x="7071970" y="3671285"/>
            <a:ext cx="174897" cy="55365"/>
            <a:chOff x="7594986" y="1346203"/>
            <a:chExt cx="174897" cy="55365"/>
          </a:xfrm>
          <a:solidFill>
            <a:schemeClr val="tx1"/>
          </a:solidFill>
        </p:grpSpPr>
        <p:sp>
          <p:nvSpPr>
            <p:cNvPr id="288" name="5-Point Star 287"/>
            <p:cNvSpPr/>
            <p:nvPr/>
          </p:nvSpPr>
          <p:spPr>
            <a:xfrm>
              <a:off x="7594986"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5-Point Star 288"/>
            <p:cNvSpPr/>
            <p:nvPr/>
          </p:nvSpPr>
          <p:spPr>
            <a:xfrm>
              <a:off x="7654752"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5-Point Star 289"/>
            <p:cNvSpPr/>
            <p:nvPr/>
          </p:nvSpPr>
          <p:spPr>
            <a:xfrm>
              <a:off x="7714518"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7" name="Group 236"/>
          <p:cNvGrpSpPr/>
          <p:nvPr/>
        </p:nvGrpSpPr>
        <p:grpSpPr>
          <a:xfrm>
            <a:off x="7534931" y="3782050"/>
            <a:ext cx="174897" cy="55365"/>
            <a:chOff x="7594986" y="1346203"/>
            <a:chExt cx="174897" cy="55365"/>
          </a:xfrm>
          <a:solidFill>
            <a:schemeClr val="tx1"/>
          </a:solidFill>
        </p:grpSpPr>
        <p:sp>
          <p:nvSpPr>
            <p:cNvPr id="285" name="5-Point Star 284"/>
            <p:cNvSpPr/>
            <p:nvPr/>
          </p:nvSpPr>
          <p:spPr>
            <a:xfrm>
              <a:off x="7594986"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5-Point Star 285"/>
            <p:cNvSpPr/>
            <p:nvPr/>
          </p:nvSpPr>
          <p:spPr>
            <a:xfrm>
              <a:off x="7654752"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5-Point Star 286"/>
            <p:cNvSpPr/>
            <p:nvPr/>
          </p:nvSpPr>
          <p:spPr>
            <a:xfrm>
              <a:off x="7714518"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8" name="Group 237"/>
          <p:cNvGrpSpPr/>
          <p:nvPr/>
        </p:nvGrpSpPr>
        <p:grpSpPr>
          <a:xfrm>
            <a:off x="7981976" y="3851267"/>
            <a:ext cx="174897" cy="55365"/>
            <a:chOff x="7594986" y="1346203"/>
            <a:chExt cx="174897" cy="55365"/>
          </a:xfrm>
          <a:solidFill>
            <a:schemeClr val="tx1"/>
          </a:solidFill>
        </p:grpSpPr>
        <p:sp>
          <p:nvSpPr>
            <p:cNvPr id="282" name="5-Point Star 281"/>
            <p:cNvSpPr/>
            <p:nvPr/>
          </p:nvSpPr>
          <p:spPr>
            <a:xfrm>
              <a:off x="7594986"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5-Point Star 282"/>
            <p:cNvSpPr/>
            <p:nvPr/>
          </p:nvSpPr>
          <p:spPr>
            <a:xfrm>
              <a:off x="7654752"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5-Point Star 283"/>
            <p:cNvSpPr/>
            <p:nvPr/>
          </p:nvSpPr>
          <p:spPr>
            <a:xfrm>
              <a:off x="7714518" y="1346203"/>
              <a:ext cx="55365" cy="5536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9" name="Rounded Rectangular Callout 238"/>
          <p:cNvSpPr/>
          <p:nvPr/>
        </p:nvSpPr>
        <p:spPr>
          <a:xfrm>
            <a:off x="7024933" y="3472461"/>
            <a:ext cx="300527" cy="122908"/>
          </a:xfrm>
          <a:prstGeom prst="wedgeRoundRectCallout">
            <a:avLst>
              <a:gd name="adj1" fmla="val -26145"/>
              <a:gd name="adj2" fmla="val 10512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Rounded Rectangular Callout 239"/>
          <p:cNvSpPr/>
          <p:nvPr/>
        </p:nvSpPr>
        <p:spPr>
          <a:xfrm>
            <a:off x="7486477" y="3472461"/>
            <a:ext cx="300527" cy="122908"/>
          </a:xfrm>
          <a:prstGeom prst="wedgeRoundRectCallout">
            <a:avLst>
              <a:gd name="adj1" fmla="val -26145"/>
              <a:gd name="adj2" fmla="val 10512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ounded Rectangular Callout 240"/>
          <p:cNvSpPr/>
          <p:nvPr/>
        </p:nvSpPr>
        <p:spPr>
          <a:xfrm>
            <a:off x="7924192" y="3472461"/>
            <a:ext cx="300527" cy="122908"/>
          </a:xfrm>
          <a:prstGeom prst="wedgeRoundRectCallout">
            <a:avLst>
              <a:gd name="adj1" fmla="val -26145"/>
              <a:gd name="adj2" fmla="val 10512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2" name="Group 241"/>
          <p:cNvGrpSpPr/>
          <p:nvPr/>
        </p:nvGrpSpPr>
        <p:grpSpPr>
          <a:xfrm>
            <a:off x="7036281" y="3877581"/>
            <a:ext cx="36576" cy="45720"/>
            <a:chOff x="6692040" y="1344617"/>
            <a:chExt cx="36576" cy="45720"/>
          </a:xfrm>
        </p:grpSpPr>
        <p:sp>
          <p:nvSpPr>
            <p:cNvPr id="279" name="Freeform 278"/>
            <p:cNvSpPr/>
            <p:nvPr/>
          </p:nvSpPr>
          <p:spPr>
            <a:xfrm>
              <a:off x="6710328" y="1344617"/>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Freeform 279"/>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Freeform 280"/>
            <p:cNvSpPr/>
            <p:nvPr/>
          </p:nvSpPr>
          <p:spPr>
            <a:xfrm rot="16200000">
              <a:off x="6710328" y="1366016"/>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3" name="Group 242"/>
          <p:cNvGrpSpPr/>
          <p:nvPr/>
        </p:nvGrpSpPr>
        <p:grpSpPr>
          <a:xfrm>
            <a:off x="7475080" y="4033291"/>
            <a:ext cx="36576" cy="45720"/>
            <a:chOff x="6692040" y="1344617"/>
            <a:chExt cx="36576" cy="45720"/>
          </a:xfrm>
        </p:grpSpPr>
        <p:sp>
          <p:nvSpPr>
            <p:cNvPr id="276" name="Freeform 275"/>
            <p:cNvSpPr/>
            <p:nvPr/>
          </p:nvSpPr>
          <p:spPr>
            <a:xfrm>
              <a:off x="6710328" y="1344617"/>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Freeform 276"/>
            <p:cNvSpPr/>
            <p:nvPr/>
          </p:nvSpPr>
          <p:spPr>
            <a:xfrm rot="16200000">
              <a:off x="6710328" y="1329508"/>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Freeform 277"/>
            <p:cNvSpPr/>
            <p:nvPr/>
          </p:nvSpPr>
          <p:spPr>
            <a:xfrm rot="16200000">
              <a:off x="6710328" y="1366016"/>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4" name="Group 243"/>
          <p:cNvGrpSpPr/>
          <p:nvPr/>
        </p:nvGrpSpPr>
        <p:grpSpPr>
          <a:xfrm>
            <a:off x="7911520" y="4312877"/>
            <a:ext cx="36576" cy="30605"/>
            <a:chOff x="6692040" y="1352560"/>
            <a:chExt cx="36576" cy="30605"/>
          </a:xfrm>
        </p:grpSpPr>
        <p:sp>
          <p:nvSpPr>
            <p:cNvPr id="273" name="Freeform 272"/>
            <p:cNvSpPr/>
            <p:nvPr/>
          </p:nvSpPr>
          <p:spPr>
            <a:xfrm>
              <a:off x="6710328" y="1355733"/>
              <a:ext cx="0" cy="27432"/>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Freeform 273"/>
            <p:cNvSpPr/>
            <p:nvPr/>
          </p:nvSpPr>
          <p:spPr>
            <a:xfrm rot="16200000">
              <a:off x="6710328" y="1334272"/>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Freeform 274"/>
            <p:cNvSpPr/>
            <p:nvPr/>
          </p:nvSpPr>
          <p:spPr>
            <a:xfrm rot="16200000">
              <a:off x="6710328" y="1364428"/>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5" name="Group 244"/>
          <p:cNvGrpSpPr/>
          <p:nvPr/>
        </p:nvGrpSpPr>
        <p:grpSpPr>
          <a:xfrm>
            <a:off x="8351412" y="4266347"/>
            <a:ext cx="36576" cy="30605"/>
            <a:chOff x="6692040" y="1352560"/>
            <a:chExt cx="36576" cy="30605"/>
          </a:xfrm>
        </p:grpSpPr>
        <p:sp>
          <p:nvSpPr>
            <p:cNvPr id="270" name="Freeform 269"/>
            <p:cNvSpPr/>
            <p:nvPr/>
          </p:nvSpPr>
          <p:spPr>
            <a:xfrm>
              <a:off x="6710328" y="1355733"/>
              <a:ext cx="0" cy="27432"/>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Freeform 270"/>
            <p:cNvSpPr/>
            <p:nvPr/>
          </p:nvSpPr>
          <p:spPr>
            <a:xfrm rot="16200000">
              <a:off x="6710328" y="1334272"/>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Freeform 271"/>
            <p:cNvSpPr/>
            <p:nvPr/>
          </p:nvSpPr>
          <p:spPr>
            <a:xfrm rot="16200000">
              <a:off x="6710328" y="1364428"/>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6" name="Group 245"/>
          <p:cNvGrpSpPr/>
          <p:nvPr/>
        </p:nvGrpSpPr>
        <p:grpSpPr>
          <a:xfrm>
            <a:off x="6598409" y="3697654"/>
            <a:ext cx="36576" cy="45720"/>
            <a:chOff x="6692040" y="1344617"/>
            <a:chExt cx="36576" cy="45720"/>
          </a:xfrm>
        </p:grpSpPr>
        <p:sp>
          <p:nvSpPr>
            <p:cNvPr id="267" name="Freeform 266"/>
            <p:cNvSpPr/>
            <p:nvPr/>
          </p:nvSpPr>
          <p:spPr>
            <a:xfrm>
              <a:off x="6710328" y="1344617"/>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Freeform 267"/>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Freeform 268"/>
            <p:cNvSpPr/>
            <p:nvPr/>
          </p:nvSpPr>
          <p:spPr>
            <a:xfrm rot="16200000">
              <a:off x="6710328" y="1366016"/>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7" name="Group 246"/>
          <p:cNvGrpSpPr/>
          <p:nvPr/>
        </p:nvGrpSpPr>
        <p:grpSpPr>
          <a:xfrm>
            <a:off x="6723099" y="3669060"/>
            <a:ext cx="36576" cy="53691"/>
            <a:chOff x="6692040" y="1346208"/>
            <a:chExt cx="36576" cy="53691"/>
          </a:xfrm>
        </p:grpSpPr>
        <p:sp>
          <p:nvSpPr>
            <p:cNvPr id="264" name="Freeform 263"/>
            <p:cNvSpPr/>
            <p:nvPr/>
          </p:nvSpPr>
          <p:spPr>
            <a:xfrm>
              <a:off x="6710328" y="1349381"/>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264"/>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Freeform 265"/>
            <p:cNvSpPr/>
            <p:nvPr/>
          </p:nvSpPr>
          <p:spPr>
            <a:xfrm rot="16200000">
              <a:off x="6710328" y="1381611"/>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8" name="Group 247"/>
          <p:cNvGrpSpPr/>
          <p:nvPr/>
        </p:nvGrpSpPr>
        <p:grpSpPr>
          <a:xfrm>
            <a:off x="7161630" y="3753627"/>
            <a:ext cx="36576" cy="52103"/>
            <a:chOff x="6692040" y="1346208"/>
            <a:chExt cx="36576" cy="52103"/>
          </a:xfrm>
        </p:grpSpPr>
        <p:sp>
          <p:nvSpPr>
            <p:cNvPr id="261" name="Freeform 260"/>
            <p:cNvSpPr/>
            <p:nvPr/>
          </p:nvSpPr>
          <p:spPr>
            <a:xfrm>
              <a:off x="6710328" y="1349381"/>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Freeform 261"/>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Freeform 262"/>
            <p:cNvSpPr/>
            <p:nvPr/>
          </p:nvSpPr>
          <p:spPr>
            <a:xfrm rot="16200000">
              <a:off x="6710328" y="1380023"/>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9" name="Group 248"/>
          <p:cNvGrpSpPr/>
          <p:nvPr/>
        </p:nvGrpSpPr>
        <p:grpSpPr>
          <a:xfrm>
            <a:off x="7598768" y="3884267"/>
            <a:ext cx="36576" cy="50515"/>
            <a:chOff x="6692040" y="1346208"/>
            <a:chExt cx="36576" cy="50515"/>
          </a:xfrm>
        </p:grpSpPr>
        <p:sp>
          <p:nvSpPr>
            <p:cNvPr id="258" name="Freeform 257"/>
            <p:cNvSpPr/>
            <p:nvPr/>
          </p:nvSpPr>
          <p:spPr>
            <a:xfrm>
              <a:off x="6710328" y="1349381"/>
              <a:ext cx="0" cy="45720"/>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Freeform 258"/>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Freeform 259"/>
            <p:cNvSpPr/>
            <p:nvPr/>
          </p:nvSpPr>
          <p:spPr>
            <a:xfrm rot="16200000">
              <a:off x="6710328" y="1378435"/>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0" name="Group 249"/>
          <p:cNvGrpSpPr/>
          <p:nvPr/>
        </p:nvGrpSpPr>
        <p:grpSpPr>
          <a:xfrm>
            <a:off x="8037341" y="3965392"/>
            <a:ext cx="36576" cy="47339"/>
            <a:chOff x="6692040" y="1346208"/>
            <a:chExt cx="36576" cy="47339"/>
          </a:xfrm>
        </p:grpSpPr>
        <p:sp>
          <p:nvSpPr>
            <p:cNvPr id="255" name="Freeform 254"/>
            <p:cNvSpPr/>
            <p:nvPr/>
          </p:nvSpPr>
          <p:spPr>
            <a:xfrm>
              <a:off x="6710328" y="1352557"/>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Freeform 255"/>
            <p:cNvSpPr/>
            <p:nvPr/>
          </p:nvSpPr>
          <p:spPr>
            <a:xfrm rot="16200000">
              <a:off x="6710328" y="1327920"/>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Freeform 256"/>
            <p:cNvSpPr/>
            <p:nvPr/>
          </p:nvSpPr>
          <p:spPr>
            <a:xfrm rot="16200000">
              <a:off x="6710328" y="1375259"/>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1" name="Group 250"/>
          <p:cNvGrpSpPr/>
          <p:nvPr/>
        </p:nvGrpSpPr>
        <p:grpSpPr>
          <a:xfrm>
            <a:off x="8476824" y="4247046"/>
            <a:ext cx="36576" cy="42575"/>
            <a:chOff x="6692040" y="1347796"/>
            <a:chExt cx="36576" cy="42575"/>
          </a:xfrm>
        </p:grpSpPr>
        <p:sp>
          <p:nvSpPr>
            <p:cNvPr id="252" name="Freeform 251"/>
            <p:cNvSpPr/>
            <p:nvPr/>
          </p:nvSpPr>
          <p:spPr>
            <a:xfrm>
              <a:off x="6710328" y="1352557"/>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Freeform 252"/>
            <p:cNvSpPr/>
            <p:nvPr/>
          </p:nvSpPr>
          <p:spPr>
            <a:xfrm rot="16200000">
              <a:off x="6710328" y="1329508"/>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Freeform 253"/>
            <p:cNvSpPr/>
            <p:nvPr/>
          </p:nvSpPr>
          <p:spPr>
            <a:xfrm rot="16200000">
              <a:off x="6710328" y="1372083"/>
              <a:ext cx="0" cy="36576"/>
            </a:xfrm>
            <a:custGeom>
              <a:avLst/>
              <a:gdLst>
                <a:gd name="connsiteX0" fmla="*/ 0 w 0"/>
                <a:gd name="connsiteY0" fmla="*/ 103187 h 103187"/>
                <a:gd name="connsiteX1" fmla="*/ 0 w 0"/>
                <a:gd name="connsiteY1" fmla="*/ 0 h 103187"/>
              </a:gdLst>
              <a:ahLst/>
              <a:cxnLst>
                <a:cxn ang="0">
                  <a:pos x="connsiteX0" y="connsiteY0"/>
                </a:cxn>
                <a:cxn ang="0">
                  <a:pos x="connsiteX1" y="connsiteY1"/>
                </a:cxn>
              </a:cxnLst>
              <a:rect l="l" t="t" r="r" b="b"/>
              <a:pathLst>
                <a:path h="103187">
                  <a:moveTo>
                    <a:pt x="0" y="103187"/>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p:cNvGrpSpPr/>
          <p:nvPr/>
        </p:nvGrpSpPr>
        <p:grpSpPr>
          <a:xfrm>
            <a:off x="114305" y="1489780"/>
            <a:ext cx="2550708" cy="1459102"/>
            <a:chOff x="114305" y="1489780"/>
            <a:chExt cx="2550708" cy="1459102"/>
          </a:xfrm>
        </p:grpSpPr>
        <p:sp>
          <p:nvSpPr>
            <p:cNvPr id="147" name="TextBox 146"/>
            <p:cNvSpPr txBox="1"/>
            <p:nvPr/>
          </p:nvSpPr>
          <p:spPr>
            <a:xfrm>
              <a:off x="1050204" y="1551457"/>
              <a:ext cx="274320" cy="76944"/>
            </a:xfrm>
            <a:prstGeom prst="rect">
              <a:avLst/>
            </a:prstGeom>
            <a:solidFill>
              <a:schemeClr val="bg1"/>
            </a:solidFill>
          </p:spPr>
          <p:txBody>
            <a:bodyPr wrap="square" lIns="0" tIns="0" rIns="0" bIns="0" rtlCol="0">
              <a:spAutoFit/>
            </a:bodyPr>
            <a:lstStyle/>
            <a:p>
              <a:pPr algn="ctr"/>
              <a:r>
                <a:rPr lang="el-GR" sz="500" dirty="0"/>
                <a:t>Δ</a:t>
              </a:r>
              <a:r>
                <a:rPr lang="en-US" sz="500" dirty="0"/>
                <a:t> = 10%</a:t>
              </a:r>
            </a:p>
          </p:txBody>
        </p:sp>
        <p:sp>
          <p:nvSpPr>
            <p:cNvPr id="148" name="TextBox 147"/>
            <p:cNvSpPr txBox="1"/>
            <p:nvPr/>
          </p:nvSpPr>
          <p:spPr>
            <a:xfrm>
              <a:off x="1492313" y="1553263"/>
              <a:ext cx="274320" cy="76944"/>
            </a:xfrm>
            <a:prstGeom prst="rect">
              <a:avLst/>
            </a:prstGeom>
            <a:solidFill>
              <a:schemeClr val="bg1"/>
            </a:solidFill>
          </p:spPr>
          <p:txBody>
            <a:bodyPr wrap="square" lIns="0" tIns="0" rIns="0" bIns="0" rtlCol="0">
              <a:spAutoFit/>
            </a:bodyPr>
            <a:lstStyle/>
            <a:p>
              <a:pPr algn="ctr"/>
              <a:r>
                <a:rPr lang="el-GR" sz="500" dirty="0"/>
                <a:t>Δ</a:t>
              </a:r>
              <a:r>
                <a:rPr lang="en-US" sz="500" dirty="0"/>
                <a:t> = 10%</a:t>
              </a:r>
            </a:p>
          </p:txBody>
        </p:sp>
        <p:sp>
          <p:nvSpPr>
            <p:cNvPr id="149" name="TextBox 148"/>
            <p:cNvSpPr txBox="1"/>
            <p:nvPr/>
          </p:nvSpPr>
          <p:spPr>
            <a:xfrm>
              <a:off x="1923560" y="1556874"/>
              <a:ext cx="274320" cy="76944"/>
            </a:xfrm>
            <a:prstGeom prst="rect">
              <a:avLst/>
            </a:prstGeom>
            <a:solidFill>
              <a:schemeClr val="bg1"/>
            </a:solidFill>
          </p:spPr>
          <p:txBody>
            <a:bodyPr wrap="square" lIns="0" tIns="0" rIns="0" bIns="0" rtlCol="0">
              <a:spAutoFit/>
            </a:bodyPr>
            <a:lstStyle/>
            <a:p>
              <a:pPr algn="ctr"/>
              <a:r>
                <a:rPr lang="el-GR" sz="500" dirty="0"/>
                <a:t>Δ</a:t>
              </a:r>
              <a:r>
                <a:rPr lang="en-US" sz="500" dirty="0"/>
                <a:t> = 16%</a:t>
              </a:r>
            </a:p>
          </p:txBody>
        </p:sp>
        <p:sp>
          <p:nvSpPr>
            <p:cNvPr id="150" name="TextBox 149"/>
            <p:cNvSpPr txBox="1"/>
            <p:nvPr/>
          </p:nvSpPr>
          <p:spPr>
            <a:xfrm>
              <a:off x="114305" y="1489780"/>
              <a:ext cx="92333" cy="1173738"/>
            </a:xfrm>
            <a:prstGeom prst="rect">
              <a:avLst/>
            </a:prstGeom>
            <a:solidFill>
              <a:schemeClr val="bg1"/>
            </a:solidFill>
          </p:spPr>
          <p:txBody>
            <a:bodyPr vert="vert270" wrap="square" lIns="0" tIns="0" rIns="0" bIns="0" rtlCol="0">
              <a:spAutoFit/>
            </a:bodyPr>
            <a:lstStyle/>
            <a:p>
              <a:pPr algn="ctr"/>
              <a:r>
                <a:rPr lang="en-US" sz="600" b="1" dirty="0"/>
                <a:t>Patients Having Problems, %</a:t>
              </a:r>
            </a:p>
          </p:txBody>
        </p:sp>
        <p:sp>
          <p:nvSpPr>
            <p:cNvPr id="151" name="Rectangle 150"/>
            <p:cNvSpPr/>
            <p:nvPr/>
          </p:nvSpPr>
          <p:spPr>
            <a:xfrm>
              <a:off x="1539145" y="2669366"/>
              <a:ext cx="812169" cy="147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p:cNvSpPr txBox="1"/>
            <p:nvPr/>
          </p:nvSpPr>
          <p:spPr>
            <a:xfrm>
              <a:off x="351884" y="2541590"/>
              <a:ext cx="531432" cy="76944"/>
            </a:xfrm>
            <a:prstGeom prst="rect">
              <a:avLst/>
            </a:prstGeom>
            <a:solidFill>
              <a:schemeClr val="bg1"/>
            </a:solidFill>
          </p:spPr>
          <p:txBody>
            <a:bodyPr wrap="square" lIns="0" tIns="0" rIns="0" bIns="0" rtlCol="0">
              <a:spAutoFit/>
            </a:bodyPr>
            <a:lstStyle/>
            <a:p>
              <a:pPr algn="ctr"/>
              <a:r>
                <a:rPr lang="en-US" sz="500" dirty="0"/>
                <a:t>Pain/discomfort</a:t>
              </a:r>
            </a:p>
          </p:txBody>
        </p:sp>
        <p:sp>
          <p:nvSpPr>
            <p:cNvPr id="153" name="TextBox 152"/>
            <p:cNvSpPr txBox="1"/>
            <p:nvPr/>
          </p:nvSpPr>
          <p:spPr>
            <a:xfrm>
              <a:off x="920742" y="2541590"/>
              <a:ext cx="322049" cy="76944"/>
            </a:xfrm>
            <a:prstGeom prst="rect">
              <a:avLst/>
            </a:prstGeom>
            <a:solidFill>
              <a:schemeClr val="bg1"/>
            </a:solidFill>
          </p:spPr>
          <p:txBody>
            <a:bodyPr wrap="square" lIns="0" tIns="0" rIns="0" bIns="0" rtlCol="0">
              <a:spAutoFit/>
            </a:bodyPr>
            <a:lstStyle/>
            <a:p>
              <a:pPr algn="ctr"/>
              <a:r>
                <a:rPr lang="en-US" sz="500" dirty="0"/>
                <a:t>Mobility</a:t>
              </a:r>
            </a:p>
          </p:txBody>
        </p:sp>
        <p:sp>
          <p:nvSpPr>
            <p:cNvPr id="154" name="TextBox 153"/>
            <p:cNvSpPr txBox="1"/>
            <p:nvPr/>
          </p:nvSpPr>
          <p:spPr>
            <a:xfrm>
              <a:off x="857539" y="2764216"/>
              <a:ext cx="574304" cy="184666"/>
            </a:xfrm>
            <a:prstGeom prst="rect">
              <a:avLst/>
            </a:prstGeom>
            <a:solidFill>
              <a:schemeClr val="bg1"/>
            </a:solidFill>
          </p:spPr>
          <p:txBody>
            <a:bodyPr wrap="square" lIns="0" tIns="0" rIns="0" bIns="0" rtlCol="0">
              <a:spAutoFit/>
            </a:bodyPr>
            <a:lstStyle/>
            <a:p>
              <a:r>
                <a:rPr lang="en-US" sz="600" dirty="0"/>
                <a:t>Male </a:t>
              </a:r>
            </a:p>
            <a:p>
              <a:r>
                <a:rPr lang="en-US" sz="600" dirty="0"/>
                <a:t>EU norm</a:t>
              </a:r>
            </a:p>
          </p:txBody>
        </p:sp>
        <p:sp>
          <p:nvSpPr>
            <p:cNvPr id="155" name="TextBox 154"/>
            <p:cNvSpPr txBox="1"/>
            <p:nvPr/>
          </p:nvSpPr>
          <p:spPr>
            <a:xfrm>
              <a:off x="1678548" y="2541590"/>
              <a:ext cx="568458" cy="153888"/>
            </a:xfrm>
            <a:prstGeom prst="rect">
              <a:avLst/>
            </a:prstGeom>
            <a:solidFill>
              <a:schemeClr val="bg1"/>
            </a:solidFill>
          </p:spPr>
          <p:txBody>
            <a:bodyPr wrap="square" lIns="0" tIns="0" rIns="0" bIns="0" rtlCol="0">
              <a:spAutoFit/>
            </a:bodyPr>
            <a:lstStyle/>
            <a:p>
              <a:pPr algn="ctr"/>
              <a:r>
                <a:rPr lang="en-US" sz="500" dirty="0"/>
                <a:t>Anxiety/</a:t>
              </a:r>
            </a:p>
            <a:p>
              <a:pPr algn="ctr"/>
              <a:r>
                <a:rPr lang="en-US" sz="500" dirty="0"/>
                <a:t>depression</a:t>
              </a:r>
            </a:p>
          </p:txBody>
        </p:sp>
        <p:sp>
          <p:nvSpPr>
            <p:cNvPr id="156" name="TextBox 155"/>
            <p:cNvSpPr txBox="1"/>
            <p:nvPr/>
          </p:nvSpPr>
          <p:spPr>
            <a:xfrm>
              <a:off x="1244382" y="2541590"/>
              <a:ext cx="545650" cy="76944"/>
            </a:xfrm>
            <a:prstGeom prst="rect">
              <a:avLst/>
            </a:prstGeom>
            <a:solidFill>
              <a:schemeClr val="bg1"/>
            </a:solidFill>
          </p:spPr>
          <p:txBody>
            <a:bodyPr wrap="square" lIns="0" tIns="0" rIns="0" bIns="0" rtlCol="0">
              <a:spAutoFit/>
            </a:bodyPr>
            <a:lstStyle/>
            <a:p>
              <a:pPr algn="ctr"/>
              <a:r>
                <a:rPr lang="en-US" sz="500" dirty="0"/>
                <a:t>Usual activities</a:t>
              </a:r>
            </a:p>
          </p:txBody>
        </p:sp>
        <p:sp>
          <p:nvSpPr>
            <p:cNvPr id="157" name="TextBox 156"/>
            <p:cNvSpPr txBox="1"/>
            <p:nvPr/>
          </p:nvSpPr>
          <p:spPr>
            <a:xfrm>
              <a:off x="2224812" y="2541590"/>
              <a:ext cx="322049" cy="76944"/>
            </a:xfrm>
            <a:prstGeom prst="rect">
              <a:avLst/>
            </a:prstGeom>
            <a:solidFill>
              <a:schemeClr val="bg1"/>
            </a:solidFill>
          </p:spPr>
          <p:txBody>
            <a:bodyPr wrap="square" lIns="0" tIns="0" rIns="0" bIns="0" rtlCol="0">
              <a:spAutoFit/>
            </a:bodyPr>
            <a:lstStyle/>
            <a:p>
              <a:pPr algn="ctr"/>
              <a:r>
                <a:rPr lang="en-US" sz="500" dirty="0"/>
                <a:t>Self-care</a:t>
              </a:r>
            </a:p>
          </p:txBody>
        </p:sp>
        <p:sp>
          <p:nvSpPr>
            <p:cNvPr id="158" name="TextBox 157"/>
            <p:cNvSpPr txBox="1"/>
            <p:nvPr/>
          </p:nvSpPr>
          <p:spPr>
            <a:xfrm>
              <a:off x="1520658" y="2759216"/>
              <a:ext cx="686776" cy="184666"/>
            </a:xfrm>
            <a:prstGeom prst="rect">
              <a:avLst/>
            </a:prstGeom>
            <a:noFill/>
          </p:spPr>
          <p:txBody>
            <a:bodyPr wrap="square" lIns="0" tIns="0" rIns="0" bIns="0" rtlCol="0">
              <a:spAutoFit/>
            </a:bodyPr>
            <a:lstStyle/>
            <a:p>
              <a:r>
                <a:rPr lang="en-US" sz="600" dirty="0"/>
                <a:t>Male </a:t>
              </a:r>
            </a:p>
            <a:p>
              <a:r>
                <a:rPr lang="en-US" sz="600" dirty="0"/>
                <a:t>MDS patients</a:t>
              </a:r>
            </a:p>
          </p:txBody>
        </p:sp>
        <p:grpSp>
          <p:nvGrpSpPr>
            <p:cNvPr id="159" name="Group 158"/>
            <p:cNvGrpSpPr/>
            <p:nvPr/>
          </p:nvGrpSpPr>
          <p:grpSpPr>
            <a:xfrm>
              <a:off x="510903" y="1837510"/>
              <a:ext cx="2018753" cy="682173"/>
              <a:chOff x="510903" y="1837510"/>
              <a:chExt cx="2018753" cy="682173"/>
            </a:xfrm>
          </p:grpSpPr>
          <p:sp>
            <p:nvSpPr>
              <p:cNvPr id="219" name="Rectangle 218"/>
              <p:cNvSpPr/>
              <p:nvPr/>
            </p:nvSpPr>
            <p:spPr>
              <a:xfrm>
                <a:off x="510903" y="1866538"/>
                <a:ext cx="127726" cy="653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p:cNvSpPr/>
              <p:nvPr/>
            </p:nvSpPr>
            <p:spPr>
              <a:xfrm>
                <a:off x="638629" y="1837510"/>
                <a:ext cx="127726" cy="6821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a:off x="947858" y="2079158"/>
                <a:ext cx="127726" cy="440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221"/>
              <p:cNvSpPr/>
              <p:nvPr/>
            </p:nvSpPr>
            <p:spPr>
              <a:xfrm>
                <a:off x="1075584" y="1939109"/>
                <a:ext cx="127726" cy="5805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p:cNvSpPr/>
              <p:nvPr/>
            </p:nvSpPr>
            <p:spPr>
              <a:xfrm>
                <a:off x="1390029" y="2173057"/>
                <a:ext cx="127726" cy="346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p:cNvSpPr/>
              <p:nvPr/>
            </p:nvSpPr>
            <p:spPr>
              <a:xfrm>
                <a:off x="1517755" y="2015973"/>
                <a:ext cx="127726" cy="503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p:cNvSpPr/>
              <p:nvPr/>
            </p:nvSpPr>
            <p:spPr>
              <a:xfrm>
                <a:off x="1831295" y="2325189"/>
                <a:ext cx="127726" cy="194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p:cNvSpPr/>
              <p:nvPr/>
            </p:nvSpPr>
            <p:spPr>
              <a:xfrm>
                <a:off x="1959021" y="2058127"/>
                <a:ext cx="127726" cy="4615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p:cNvSpPr/>
              <p:nvPr/>
            </p:nvSpPr>
            <p:spPr>
              <a:xfrm>
                <a:off x="2274204" y="2368542"/>
                <a:ext cx="127726" cy="1511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p:cNvSpPr/>
              <p:nvPr/>
            </p:nvSpPr>
            <p:spPr>
              <a:xfrm>
                <a:off x="2401930" y="2346369"/>
                <a:ext cx="127726" cy="173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0" name="Group 159"/>
            <p:cNvGrpSpPr/>
            <p:nvPr/>
          </p:nvGrpSpPr>
          <p:grpSpPr>
            <a:xfrm>
              <a:off x="551543" y="1813259"/>
              <a:ext cx="1934206" cy="568425"/>
              <a:chOff x="551543" y="1813259"/>
              <a:chExt cx="1934206" cy="568425"/>
            </a:xfrm>
          </p:grpSpPr>
          <p:grpSp>
            <p:nvGrpSpPr>
              <p:cNvPr id="179" name="Group 178"/>
              <p:cNvGrpSpPr/>
              <p:nvPr/>
            </p:nvGrpSpPr>
            <p:grpSpPr>
              <a:xfrm>
                <a:off x="551543" y="1837032"/>
                <a:ext cx="45719" cy="45719"/>
                <a:chOff x="818606" y="1349829"/>
                <a:chExt cx="66766" cy="77824"/>
              </a:xfrm>
            </p:grpSpPr>
            <p:sp>
              <p:nvSpPr>
                <p:cNvPr id="216" name="Freeform 215"/>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Freeform 216"/>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Freeform 217"/>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0" name="Group 179"/>
              <p:cNvGrpSpPr/>
              <p:nvPr/>
            </p:nvGrpSpPr>
            <p:grpSpPr>
              <a:xfrm>
                <a:off x="681083" y="1813259"/>
                <a:ext cx="45719" cy="45719"/>
                <a:chOff x="818606" y="1349829"/>
                <a:chExt cx="66766" cy="77824"/>
              </a:xfrm>
            </p:grpSpPr>
            <p:sp>
              <p:nvSpPr>
                <p:cNvPr id="213" name="Freeform 212"/>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Freeform 213"/>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Freeform 214"/>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p:cNvGrpSpPr/>
              <p:nvPr/>
            </p:nvGrpSpPr>
            <p:grpSpPr>
              <a:xfrm>
                <a:off x="994667" y="2055224"/>
                <a:ext cx="45719" cy="45719"/>
                <a:chOff x="818606" y="1349829"/>
                <a:chExt cx="66766" cy="77824"/>
              </a:xfrm>
            </p:grpSpPr>
            <p:sp>
              <p:nvSpPr>
                <p:cNvPr id="210" name="Freeform 209"/>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Freeform 210"/>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Freeform 211"/>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p:cNvGrpSpPr/>
              <p:nvPr/>
            </p:nvGrpSpPr>
            <p:grpSpPr>
              <a:xfrm>
                <a:off x="1116587" y="1910833"/>
                <a:ext cx="45719" cy="45719"/>
                <a:chOff x="818606" y="1349829"/>
                <a:chExt cx="66766" cy="77824"/>
              </a:xfrm>
            </p:grpSpPr>
            <p:sp>
              <p:nvSpPr>
                <p:cNvPr id="207" name="Freeform 206"/>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Freeform 207"/>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Freeform 208"/>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p:cNvGrpSpPr/>
              <p:nvPr/>
            </p:nvGrpSpPr>
            <p:grpSpPr>
              <a:xfrm>
                <a:off x="1556307" y="1993113"/>
                <a:ext cx="45719" cy="45719"/>
                <a:chOff x="818606" y="1349829"/>
                <a:chExt cx="66766" cy="77824"/>
              </a:xfrm>
            </p:grpSpPr>
            <p:sp>
              <p:nvSpPr>
                <p:cNvPr id="204" name="Freeform 203"/>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Freeform 204"/>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Freeform 205"/>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p:cNvGrpSpPr/>
              <p:nvPr/>
            </p:nvGrpSpPr>
            <p:grpSpPr>
              <a:xfrm>
                <a:off x="1431032" y="2150152"/>
                <a:ext cx="45719" cy="45719"/>
                <a:chOff x="818606" y="1349829"/>
                <a:chExt cx="66766" cy="77824"/>
              </a:xfrm>
            </p:grpSpPr>
            <p:sp>
              <p:nvSpPr>
                <p:cNvPr id="201" name="Freeform 200"/>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Freeform 201"/>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Freeform 202"/>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p:cNvGrpSpPr/>
              <p:nvPr/>
            </p:nvGrpSpPr>
            <p:grpSpPr>
              <a:xfrm>
                <a:off x="1877841" y="2295273"/>
                <a:ext cx="45719" cy="45719"/>
                <a:chOff x="818606" y="1349829"/>
                <a:chExt cx="66766" cy="77824"/>
              </a:xfrm>
            </p:grpSpPr>
            <p:sp>
              <p:nvSpPr>
                <p:cNvPr id="198" name="Freeform 197"/>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Freeform 198"/>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Freeform 199"/>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p:cNvGrpSpPr/>
              <p:nvPr/>
            </p:nvGrpSpPr>
            <p:grpSpPr>
              <a:xfrm>
                <a:off x="1997121" y="2041735"/>
                <a:ext cx="45719" cy="45719"/>
                <a:chOff x="818606" y="1349829"/>
                <a:chExt cx="66766" cy="77824"/>
              </a:xfrm>
            </p:grpSpPr>
            <p:sp>
              <p:nvSpPr>
                <p:cNvPr id="195" name="Freeform 194"/>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Freeform 195"/>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Freeform 196"/>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p:cNvGrpSpPr/>
              <p:nvPr/>
            </p:nvGrpSpPr>
            <p:grpSpPr>
              <a:xfrm>
                <a:off x="2315207" y="2335965"/>
                <a:ext cx="45719" cy="45719"/>
                <a:chOff x="818606" y="1349829"/>
                <a:chExt cx="66766" cy="77824"/>
              </a:xfrm>
            </p:grpSpPr>
            <p:sp>
              <p:nvSpPr>
                <p:cNvPr id="192" name="Freeform 191"/>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192"/>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Freeform 193"/>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8" name="Group 187"/>
              <p:cNvGrpSpPr/>
              <p:nvPr/>
            </p:nvGrpSpPr>
            <p:grpSpPr>
              <a:xfrm>
                <a:off x="2440030" y="2319877"/>
                <a:ext cx="45719" cy="45719"/>
                <a:chOff x="818606" y="1349829"/>
                <a:chExt cx="66766" cy="77824"/>
              </a:xfrm>
            </p:grpSpPr>
            <p:sp>
              <p:nvSpPr>
                <p:cNvPr id="189" name="Freeform 188"/>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Freeform 189"/>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Freeform 190"/>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61" name="Group 160"/>
            <p:cNvGrpSpPr/>
            <p:nvPr/>
          </p:nvGrpSpPr>
          <p:grpSpPr>
            <a:xfrm>
              <a:off x="1057678" y="1813259"/>
              <a:ext cx="185113" cy="68798"/>
              <a:chOff x="840224" y="1630207"/>
              <a:chExt cx="185113" cy="68798"/>
            </a:xfrm>
          </p:grpSpPr>
          <p:sp>
            <p:nvSpPr>
              <p:cNvPr id="176" name="5-Point Star 175"/>
              <p:cNvSpPr/>
              <p:nvPr/>
            </p:nvSpPr>
            <p:spPr>
              <a:xfrm>
                <a:off x="840224" y="1630207"/>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7" name="5-Point Star 176"/>
              <p:cNvSpPr/>
              <p:nvPr/>
            </p:nvSpPr>
            <p:spPr>
              <a:xfrm>
                <a:off x="898361" y="1630207"/>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8" name="5-Point Star 177"/>
              <p:cNvSpPr/>
              <p:nvPr/>
            </p:nvSpPr>
            <p:spPr>
              <a:xfrm>
                <a:off x="957636" y="1631304"/>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62" name="Group 161"/>
            <p:cNvGrpSpPr/>
            <p:nvPr/>
          </p:nvGrpSpPr>
          <p:grpSpPr>
            <a:xfrm>
              <a:off x="1495556" y="1902904"/>
              <a:ext cx="185113" cy="69507"/>
              <a:chOff x="840224" y="1628401"/>
              <a:chExt cx="185113" cy="69507"/>
            </a:xfrm>
          </p:grpSpPr>
          <p:sp>
            <p:nvSpPr>
              <p:cNvPr id="173" name="5-Point Star 172"/>
              <p:cNvSpPr/>
              <p:nvPr/>
            </p:nvSpPr>
            <p:spPr>
              <a:xfrm>
                <a:off x="840224" y="1630207"/>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4" name="5-Point Star 173"/>
              <p:cNvSpPr/>
              <p:nvPr/>
            </p:nvSpPr>
            <p:spPr>
              <a:xfrm>
                <a:off x="898361" y="1630207"/>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5" name="5-Point Star 174"/>
              <p:cNvSpPr/>
              <p:nvPr/>
            </p:nvSpPr>
            <p:spPr>
              <a:xfrm>
                <a:off x="957636" y="1628401"/>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63" name="Group 162"/>
            <p:cNvGrpSpPr/>
            <p:nvPr/>
          </p:nvGrpSpPr>
          <p:grpSpPr>
            <a:xfrm>
              <a:off x="1919025" y="1948810"/>
              <a:ext cx="185113" cy="69507"/>
              <a:chOff x="840224" y="1628401"/>
              <a:chExt cx="185113" cy="69507"/>
            </a:xfrm>
          </p:grpSpPr>
          <p:sp>
            <p:nvSpPr>
              <p:cNvPr id="170" name="5-Point Star 169"/>
              <p:cNvSpPr/>
              <p:nvPr/>
            </p:nvSpPr>
            <p:spPr>
              <a:xfrm>
                <a:off x="840224" y="1630207"/>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1" name="5-Point Star 170"/>
              <p:cNvSpPr/>
              <p:nvPr/>
            </p:nvSpPr>
            <p:spPr>
              <a:xfrm>
                <a:off x="898361" y="1630207"/>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2" name="5-Point Star 171"/>
              <p:cNvSpPr/>
              <p:nvPr/>
            </p:nvSpPr>
            <p:spPr>
              <a:xfrm>
                <a:off x="957636" y="1628401"/>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64" name="Rectangle 163"/>
            <p:cNvSpPr/>
            <p:nvPr/>
          </p:nvSpPr>
          <p:spPr>
            <a:xfrm>
              <a:off x="778226" y="2776965"/>
              <a:ext cx="66722" cy="6672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5" name="Rectangle 164"/>
            <p:cNvSpPr/>
            <p:nvPr/>
          </p:nvSpPr>
          <p:spPr>
            <a:xfrm>
              <a:off x="1431033" y="2776964"/>
              <a:ext cx="66722" cy="66722"/>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6" name="Rounded Rectangular Callout 165"/>
            <p:cNvSpPr/>
            <p:nvPr/>
          </p:nvSpPr>
          <p:spPr>
            <a:xfrm>
              <a:off x="1002702" y="1500982"/>
              <a:ext cx="336704" cy="182411"/>
            </a:xfrm>
            <a:prstGeom prst="wedgeRoundRectCallout">
              <a:avLst>
                <a:gd name="adj1" fmla="val -20833"/>
                <a:gd name="adj2" fmla="val 73639"/>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7" name="Rounded Rectangular Callout 166"/>
            <p:cNvSpPr/>
            <p:nvPr/>
          </p:nvSpPr>
          <p:spPr>
            <a:xfrm>
              <a:off x="1444616" y="1498723"/>
              <a:ext cx="336704" cy="182411"/>
            </a:xfrm>
            <a:prstGeom prst="wedgeRoundRectCallout">
              <a:avLst>
                <a:gd name="adj1" fmla="val -20833"/>
                <a:gd name="adj2" fmla="val 73639"/>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8" name="Rounded Rectangular Callout 167"/>
            <p:cNvSpPr/>
            <p:nvPr/>
          </p:nvSpPr>
          <p:spPr>
            <a:xfrm>
              <a:off x="1888108" y="1501804"/>
              <a:ext cx="336704" cy="182411"/>
            </a:xfrm>
            <a:prstGeom prst="wedgeRoundRectCallout">
              <a:avLst>
                <a:gd name="adj1" fmla="val -20833"/>
                <a:gd name="adj2" fmla="val 73639"/>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169" name="Chart 168"/>
            <p:cNvGraphicFramePr/>
            <p:nvPr>
              <p:extLst>
                <p:ext uri="{D42A27DB-BD31-4B8C-83A1-F6EECF244321}">
                  <p14:modId xmlns:p14="http://schemas.microsoft.com/office/powerpoint/2010/main" val="3951064065"/>
                </p:ext>
              </p:extLst>
            </p:nvPr>
          </p:nvGraphicFramePr>
          <p:xfrm>
            <a:off x="164195" y="1495698"/>
            <a:ext cx="2500818" cy="1269172"/>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71" name="Group 70"/>
          <p:cNvGrpSpPr/>
          <p:nvPr/>
        </p:nvGrpSpPr>
        <p:grpSpPr>
          <a:xfrm>
            <a:off x="114304" y="3175602"/>
            <a:ext cx="2580056" cy="1593553"/>
            <a:chOff x="114304" y="3175602"/>
            <a:chExt cx="2580056" cy="1593553"/>
          </a:xfrm>
        </p:grpSpPr>
        <p:sp>
          <p:nvSpPr>
            <p:cNvPr id="72" name="TextBox 71"/>
            <p:cNvSpPr txBox="1"/>
            <p:nvPr/>
          </p:nvSpPr>
          <p:spPr>
            <a:xfrm>
              <a:off x="114304" y="3281356"/>
              <a:ext cx="92333" cy="1173738"/>
            </a:xfrm>
            <a:prstGeom prst="rect">
              <a:avLst/>
            </a:prstGeom>
            <a:solidFill>
              <a:schemeClr val="bg1"/>
            </a:solidFill>
          </p:spPr>
          <p:txBody>
            <a:bodyPr vert="vert270" wrap="square" lIns="0" tIns="0" rIns="0" bIns="0" rtlCol="0">
              <a:spAutoFit/>
            </a:bodyPr>
            <a:lstStyle/>
            <a:p>
              <a:pPr algn="ctr"/>
              <a:r>
                <a:rPr lang="en-US" sz="600" b="1" dirty="0"/>
                <a:t>Patients Having Problems, %</a:t>
              </a:r>
            </a:p>
          </p:txBody>
        </p:sp>
        <p:sp>
          <p:nvSpPr>
            <p:cNvPr id="73" name="TextBox 72"/>
            <p:cNvSpPr txBox="1"/>
            <p:nvPr/>
          </p:nvSpPr>
          <p:spPr>
            <a:xfrm>
              <a:off x="1495556" y="3234968"/>
              <a:ext cx="274320" cy="76944"/>
            </a:xfrm>
            <a:prstGeom prst="rect">
              <a:avLst/>
            </a:prstGeom>
            <a:solidFill>
              <a:schemeClr val="bg1"/>
            </a:solidFill>
          </p:spPr>
          <p:txBody>
            <a:bodyPr wrap="square" lIns="0" tIns="0" rIns="0" bIns="0" rtlCol="0">
              <a:spAutoFit/>
            </a:bodyPr>
            <a:lstStyle/>
            <a:p>
              <a:pPr algn="ctr"/>
              <a:r>
                <a:rPr lang="el-GR" sz="500" dirty="0"/>
                <a:t>Δ</a:t>
              </a:r>
              <a:r>
                <a:rPr lang="en-US" sz="500" dirty="0"/>
                <a:t> = 10%</a:t>
              </a:r>
            </a:p>
          </p:txBody>
        </p:sp>
        <p:sp>
          <p:nvSpPr>
            <p:cNvPr id="74" name="TextBox 73"/>
            <p:cNvSpPr txBox="1"/>
            <p:nvPr/>
          </p:nvSpPr>
          <p:spPr>
            <a:xfrm>
              <a:off x="1966978" y="3221896"/>
              <a:ext cx="274320" cy="76944"/>
            </a:xfrm>
            <a:prstGeom prst="rect">
              <a:avLst/>
            </a:prstGeom>
            <a:solidFill>
              <a:schemeClr val="bg1"/>
            </a:solidFill>
          </p:spPr>
          <p:txBody>
            <a:bodyPr wrap="square" lIns="0" tIns="0" rIns="0" bIns="0" rtlCol="0">
              <a:spAutoFit/>
            </a:bodyPr>
            <a:lstStyle/>
            <a:p>
              <a:pPr algn="ctr"/>
              <a:r>
                <a:rPr lang="el-GR" sz="500" dirty="0"/>
                <a:t>Δ</a:t>
              </a:r>
              <a:r>
                <a:rPr lang="en-US" sz="500" dirty="0"/>
                <a:t> = 34%</a:t>
              </a:r>
            </a:p>
          </p:txBody>
        </p:sp>
        <p:sp>
          <p:nvSpPr>
            <p:cNvPr id="75" name="TextBox 74"/>
            <p:cNvSpPr txBox="1"/>
            <p:nvPr/>
          </p:nvSpPr>
          <p:spPr>
            <a:xfrm>
              <a:off x="379110" y="4356374"/>
              <a:ext cx="531432" cy="76944"/>
            </a:xfrm>
            <a:prstGeom prst="rect">
              <a:avLst/>
            </a:prstGeom>
            <a:solidFill>
              <a:schemeClr val="bg1"/>
            </a:solidFill>
          </p:spPr>
          <p:txBody>
            <a:bodyPr wrap="square" lIns="0" tIns="0" rIns="0" bIns="0" rtlCol="0">
              <a:spAutoFit/>
            </a:bodyPr>
            <a:lstStyle/>
            <a:p>
              <a:pPr algn="ctr"/>
              <a:r>
                <a:rPr lang="en-US" sz="500" dirty="0"/>
                <a:t>Pain/discomfort</a:t>
              </a:r>
            </a:p>
          </p:txBody>
        </p:sp>
        <p:sp>
          <p:nvSpPr>
            <p:cNvPr id="76" name="TextBox 75"/>
            <p:cNvSpPr txBox="1"/>
            <p:nvPr/>
          </p:nvSpPr>
          <p:spPr>
            <a:xfrm>
              <a:off x="926298" y="4356374"/>
              <a:ext cx="322049" cy="76944"/>
            </a:xfrm>
            <a:prstGeom prst="rect">
              <a:avLst/>
            </a:prstGeom>
            <a:solidFill>
              <a:schemeClr val="bg1"/>
            </a:solidFill>
          </p:spPr>
          <p:txBody>
            <a:bodyPr wrap="square" lIns="0" tIns="0" rIns="0" bIns="0" rtlCol="0">
              <a:spAutoFit/>
            </a:bodyPr>
            <a:lstStyle/>
            <a:p>
              <a:pPr algn="ctr"/>
              <a:r>
                <a:rPr lang="en-US" sz="500" dirty="0"/>
                <a:t>Mobility</a:t>
              </a:r>
            </a:p>
          </p:txBody>
        </p:sp>
        <p:sp>
          <p:nvSpPr>
            <p:cNvPr id="77" name="TextBox 76"/>
            <p:cNvSpPr txBox="1"/>
            <p:nvPr/>
          </p:nvSpPr>
          <p:spPr>
            <a:xfrm>
              <a:off x="2245240" y="4356374"/>
              <a:ext cx="322049" cy="76944"/>
            </a:xfrm>
            <a:prstGeom prst="rect">
              <a:avLst/>
            </a:prstGeom>
            <a:solidFill>
              <a:schemeClr val="bg1"/>
            </a:solidFill>
          </p:spPr>
          <p:txBody>
            <a:bodyPr wrap="square" lIns="0" tIns="0" rIns="0" bIns="0" rtlCol="0">
              <a:spAutoFit/>
            </a:bodyPr>
            <a:lstStyle/>
            <a:p>
              <a:pPr algn="ctr"/>
              <a:r>
                <a:rPr lang="en-US" sz="500" dirty="0"/>
                <a:t>Self-care</a:t>
              </a:r>
            </a:p>
          </p:txBody>
        </p:sp>
        <p:sp>
          <p:nvSpPr>
            <p:cNvPr id="78" name="TextBox 77"/>
            <p:cNvSpPr txBox="1"/>
            <p:nvPr/>
          </p:nvSpPr>
          <p:spPr>
            <a:xfrm>
              <a:off x="1271670" y="4356374"/>
              <a:ext cx="545650" cy="76944"/>
            </a:xfrm>
            <a:prstGeom prst="rect">
              <a:avLst/>
            </a:prstGeom>
            <a:solidFill>
              <a:schemeClr val="bg1"/>
            </a:solidFill>
          </p:spPr>
          <p:txBody>
            <a:bodyPr wrap="square" lIns="0" tIns="0" rIns="0" bIns="0" rtlCol="0">
              <a:spAutoFit/>
            </a:bodyPr>
            <a:lstStyle/>
            <a:p>
              <a:pPr algn="ctr"/>
              <a:r>
                <a:rPr lang="en-US" sz="500" dirty="0"/>
                <a:t>Usual activities</a:t>
              </a:r>
            </a:p>
          </p:txBody>
        </p:sp>
        <p:sp>
          <p:nvSpPr>
            <p:cNvPr id="79" name="TextBox 78"/>
            <p:cNvSpPr txBox="1"/>
            <p:nvPr/>
          </p:nvSpPr>
          <p:spPr>
            <a:xfrm>
              <a:off x="822088" y="4584489"/>
              <a:ext cx="506992" cy="184666"/>
            </a:xfrm>
            <a:prstGeom prst="rect">
              <a:avLst/>
            </a:prstGeom>
            <a:solidFill>
              <a:schemeClr val="bg1"/>
            </a:solidFill>
          </p:spPr>
          <p:txBody>
            <a:bodyPr wrap="square" lIns="0" tIns="0" rIns="0" bIns="0" rtlCol="0">
              <a:spAutoFit/>
            </a:bodyPr>
            <a:lstStyle/>
            <a:p>
              <a:r>
                <a:rPr lang="en-US" sz="600" dirty="0"/>
                <a:t>Female </a:t>
              </a:r>
            </a:p>
            <a:p>
              <a:r>
                <a:rPr lang="en-US" sz="600" dirty="0"/>
                <a:t>EU norm</a:t>
              </a:r>
            </a:p>
          </p:txBody>
        </p:sp>
        <p:sp>
          <p:nvSpPr>
            <p:cNvPr id="80" name="Rectangle 79"/>
            <p:cNvSpPr/>
            <p:nvPr/>
          </p:nvSpPr>
          <p:spPr>
            <a:xfrm>
              <a:off x="1510747" y="4447051"/>
              <a:ext cx="329411" cy="10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776786" y="4356374"/>
              <a:ext cx="416839" cy="153888"/>
            </a:xfrm>
            <a:prstGeom prst="rect">
              <a:avLst/>
            </a:prstGeom>
            <a:solidFill>
              <a:schemeClr val="bg1"/>
            </a:solidFill>
          </p:spPr>
          <p:txBody>
            <a:bodyPr wrap="square" lIns="0" tIns="0" rIns="0" bIns="0" rtlCol="0">
              <a:spAutoFit/>
            </a:bodyPr>
            <a:lstStyle/>
            <a:p>
              <a:pPr algn="ctr"/>
              <a:r>
                <a:rPr lang="en-US" sz="500" dirty="0"/>
                <a:t>Anxiety/</a:t>
              </a:r>
            </a:p>
            <a:p>
              <a:pPr algn="ctr"/>
              <a:r>
                <a:rPr lang="en-US" sz="500" dirty="0"/>
                <a:t>depression</a:t>
              </a:r>
            </a:p>
          </p:txBody>
        </p:sp>
        <p:sp>
          <p:nvSpPr>
            <p:cNvPr id="82" name="TextBox 81"/>
            <p:cNvSpPr txBox="1"/>
            <p:nvPr/>
          </p:nvSpPr>
          <p:spPr>
            <a:xfrm>
              <a:off x="1486515" y="4584487"/>
              <a:ext cx="759134" cy="184666"/>
            </a:xfrm>
            <a:prstGeom prst="rect">
              <a:avLst/>
            </a:prstGeom>
            <a:noFill/>
          </p:spPr>
          <p:txBody>
            <a:bodyPr wrap="square" lIns="0" tIns="0" rIns="0" bIns="0" rtlCol="0">
              <a:spAutoFit/>
            </a:bodyPr>
            <a:lstStyle/>
            <a:p>
              <a:r>
                <a:rPr lang="en-US" sz="600" dirty="0"/>
                <a:t>Female </a:t>
              </a:r>
            </a:p>
            <a:p>
              <a:r>
                <a:rPr lang="en-US" sz="600" dirty="0"/>
                <a:t>MDS patients</a:t>
              </a:r>
            </a:p>
          </p:txBody>
        </p:sp>
        <p:grpSp>
          <p:nvGrpSpPr>
            <p:cNvPr id="83" name="Group 82"/>
            <p:cNvGrpSpPr/>
            <p:nvPr/>
          </p:nvGrpSpPr>
          <p:grpSpPr>
            <a:xfrm>
              <a:off x="519481" y="3429000"/>
              <a:ext cx="2018753" cy="905020"/>
              <a:chOff x="510903" y="1614664"/>
              <a:chExt cx="2018753" cy="905020"/>
            </a:xfrm>
          </p:grpSpPr>
          <p:sp>
            <p:nvSpPr>
              <p:cNvPr id="137" name="Rectangle 136"/>
              <p:cNvSpPr/>
              <p:nvPr/>
            </p:nvSpPr>
            <p:spPr>
              <a:xfrm>
                <a:off x="510903" y="1614664"/>
                <a:ext cx="127726" cy="905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638629" y="1639641"/>
                <a:ext cx="127726" cy="8800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947858" y="1884325"/>
                <a:ext cx="127726" cy="6353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1075584" y="1811057"/>
                <a:ext cx="127726" cy="708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1390029" y="2039954"/>
                <a:ext cx="127726" cy="479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1517755" y="1884325"/>
                <a:ext cx="127726" cy="6353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1831295" y="2254745"/>
                <a:ext cx="127726" cy="264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1959021" y="1714592"/>
                <a:ext cx="127726" cy="805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2274204" y="2279818"/>
                <a:ext cx="127726" cy="239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2401930" y="2254745"/>
                <a:ext cx="127726" cy="2649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p:cNvGrpSpPr/>
            <p:nvPr/>
          </p:nvGrpSpPr>
          <p:grpSpPr>
            <a:xfrm>
              <a:off x="556495" y="3412160"/>
              <a:ext cx="45719" cy="45719"/>
              <a:chOff x="818606" y="1349829"/>
              <a:chExt cx="66766" cy="77824"/>
            </a:xfrm>
          </p:grpSpPr>
          <p:sp>
            <p:nvSpPr>
              <p:cNvPr id="134" name="Freeform 133"/>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134"/>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Freeform 135"/>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p:cNvGrpSpPr/>
            <p:nvPr/>
          </p:nvGrpSpPr>
          <p:grpSpPr>
            <a:xfrm>
              <a:off x="689301" y="3421047"/>
              <a:ext cx="45719" cy="45719"/>
              <a:chOff x="818606" y="1349829"/>
              <a:chExt cx="66766" cy="77824"/>
            </a:xfrm>
          </p:grpSpPr>
          <p:sp>
            <p:nvSpPr>
              <p:cNvPr id="131" name="Freeform 130"/>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Freeform 131"/>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132"/>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a:off x="1002885" y="3676076"/>
              <a:ext cx="45719" cy="45719"/>
              <a:chOff x="818606" y="1349829"/>
              <a:chExt cx="66766" cy="77824"/>
            </a:xfrm>
          </p:grpSpPr>
          <p:sp>
            <p:nvSpPr>
              <p:cNvPr id="128" name="Freeform 127"/>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Freeform 128"/>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reeform 129"/>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p:cNvGrpSpPr/>
            <p:nvPr/>
          </p:nvGrpSpPr>
          <p:grpSpPr>
            <a:xfrm>
              <a:off x="1131337" y="3610069"/>
              <a:ext cx="45719" cy="45719"/>
              <a:chOff x="818606" y="1349829"/>
              <a:chExt cx="66766" cy="77824"/>
            </a:xfrm>
          </p:grpSpPr>
          <p:sp>
            <p:nvSpPr>
              <p:cNvPr id="125" name="Freeform 124"/>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125"/>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Freeform 126"/>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p:cNvGrpSpPr/>
            <p:nvPr/>
          </p:nvGrpSpPr>
          <p:grpSpPr>
            <a:xfrm>
              <a:off x="1571057" y="3676019"/>
              <a:ext cx="45719" cy="45719"/>
              <a:chOff x="818606" y="1349829"/>
              <a:chExt cx="66766" cy="77824"/>
            </a:xfrm>
          </p:grpSpPr>
          <p:sp>
            <p:nvSpPr>
              <p:cNvPr id="122" name="Freeform 121"/>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122"/>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123"/>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p:nvPr/>
          </p:nvGrpSpPr>
          <p:grpSpPr>
            <a:xfrm>
              <a:off x="1445782" y="3833058"/>
              <a:ext cx="45719" cy="45719"/>
              <a:chOff x="818606" y="1349829"/>
              <a:chExt cx="66766" cy="77824"/>
            </a:xfrm>
          </p:grpSpPr>
          <p:sp>
            <p:nvSpPr>
              <p:cNvPr id="119" name="Freeform 118"/>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119"/>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20"/>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p:cNvGrpSpPr/>
            <p:nvPr/>
          </p:nvGrpSpPr>
          <p:grpSpPr>
            <a:xfrm>
              <a:off x="1882793" y="4046765"/>
              <a:ext cx="45719" cy="45719"/>
              <a:chOff x="818606" y="1349829"/>
              <a:chExt cx="66766" cy="77824"/>
            </a:xfrm>
          </p:grpSpPr>
          <p:sp>
            <p:nvSpPr>
              <p:cNvPr id="116" name="Freeform 115"/>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116"/>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reeform 117"/>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2011871" y="3509085"/>
              <a:ext cx="45719" cy="45719"/>
              <a:chOff x="818606" y="1349829"/>
              <a:chExt cx="66766" cy="77824"/>
            </a:xfrm>
          </p:grpSpPr>
          <p:sp>
            <p:nvSpPr>
              <p:cNvPr id="113" name="Freeform 112"/>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13"/>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114"/>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p:nvPr/>
          </p:nvGrpSpPr>
          <p:grpSpPr>
            <a:xfrm>
              <a:off x="2326691" y="4074393"/>
              <a:ext cx="45719" cy="45719"/>
              <a:chOff x="818606" y="1349829"/>
              <a:chExt cx="66766" cy="77824"/>
            </a:xfrm>
          </p:grpSpPr>
          <p:sp>
            <p:nvSpPr>
              <p:cNvPr id="110" name="Freeform 109"/>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110"/>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111"/>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3" name="Group 92"/>
            <p:cNvGrpSpPr/>
            <p:nvPr/>
          </p:nvGrpSpPr>
          <p:grpSpPr>
            <a:xfrm>
              <a:off x="2454780" y="4048507"/>
              <a:ext cx="45719" cy="45719"/>
              <a:chOff x="818606" y="1349829"/>
              <a:chExt cx="66766" cy="77824"/>
            </a:xfrm>
          </p:grpSpPr>
          <p:sp>
            <p:nvSpPr>
              <p:cNvPr id="107" name="Freeform 106"/>
              <p:cNvSpPr/>
              <p:nvPr/>
            </p:nvSpPr>
            <p:spPr>
              <a:xfrm>
                <a:off x="850537" y="1352731"/>
                <a:ext cx="0" cy="69669"/>
              </a:xfrm>
              <a:custGeom>
                <a:avLst/>
                <a:gdLst>
                  <a:gd name="connsiteX0" fmla="*/ 0 w 0"/>
                  <a:gd name="connsiteY0" fmla="*/ 0 h 69669"/>
                  <a:gd name="connsiteX1" fmla="*/ 0 w 0"/>
                  <a:gd name="connsiteY1" fmla="*/ 69669 h 69669"/>
                </a:gdLst>
                <a:ahLst/>
                <a:cxnLst>
                  <a:cxn ang="0">
                    <a:pos x="connsiteX0" y="connsiteY0"/>
                  </a:cxn>
                  <a:cxn ang="0">
                    <a:pos x="connsiteX1" y="connsiteY1"/>
                  </a:cxn>
                </a:cxnLst>
                <a:rect l="l" t="t" r="r" b="b"/>
                <a:pathLst>
                  <a:path h="69669">
                    <a:moveTo>
                      <a:pt x="0" y="0"/>
                    </a:moveTo>
                    <a:lnTo>
                      <a:pt x="0" y="6966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07"/>
              <p:cNvSpPr/>
              <p:nvPr/>
            </p:nvSpPr>
            <p:spPr>
              <a:xfrm>
                <a:off x="818606" y="1349829"/>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108"/>
              <p:cNvSpPr/>
              <p:nvPr/>
            </p:nvSpPr>
            <p:spPr>
              <a:xfrm>
                <a:off x="818606" y="1427653"/>
                <a:ext cx="66766" cy="0"/>
              </a:xfrm>
              <a:custGeom>
                <a:avLst/>
                <a:gdLst>
                  <a:gd name="connsiteX0" fmla="*/ 0 w 66766"/>
                  <a:gd name="connsiteY0" fmla="*/ 0 h 0"/>
                  <a:gd name="connsiteX1" fmla="*/ 66766 w 66766"/>
                  <a:gd name="connsiteY1" fmla="*/ 0 h 0"/>
                </a:gdLst>
                <a:ahLst/>
                <a:cxnLst>
                  <a:cxn ang="0">
                    <a:pos x="connsiteX0" y="connsiteY0"/>
                  </a:cxn>
                  <a:cxn ang="0">
                    <a:pos x="connsiteX1" y="connsiteY1"/>
                  </a:cxn>
                </a:cxnLst>
                <a:rect l="l" t="t" r="r" b="b"/>
                <a:pathLst>
                  <a:path w="66766">
                    <a:moveTo>
                      <a:pt x="0" y="0"/>
                    </a:moveTo>
                    <a:lnTo>
                      <a:pt x="6676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4" name="Group 93"/>
            <p:cNvGrpSpPr/>
            <p:nvPr/>
          </p:nvGrpSpPr>
          <p:grpSpPr>
            <a:xfrm>
              <a:off x="1500365" y="3552754"/>
              <a:ext cx="185113" cy="68798"/>
              <a:chOff x="840224" y="1630207"/>
              <a:chExt cx="185113" cy="68798"/>
            </a:xfrm>
          </p:grpSpPr>
          <p:sp>
            <p:nvSpPr>
              <p:cNvPr id="104" name="5-Point Star 103"/>
              <p:cNvSpPr/>
              <p:nvPr/>
            </p:nvSpPr>
            <p:spPr>
              <a:xfrm>
                <a:off x="840224" y="1630207"/>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5" name="5-Point Star 104"/>
              <p:cNvSpPr/>
              <p:nvPr/>
            </p:nvSpPr>
            <p:spPr>
              <a:xfrm>
                <a:off x="898361" y="1630207"/>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 name="5-Point Star 105"/>
              <p:cNvSpPr/>
              <p:nvPr/>
            </p:nvSpPr>
            <p:spPr>
              <a:xfrm>
                <a:off x="957636" y="1631304"/>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95" name="Group 94"/>
            <p:cNvGrpSpPr/>
            <p:nvPr/>
          </p:nvGrpSpPr>
          <p:grpSpPr>
            <a:xfrm>
              <a:off x="1943880" y="3421047"/>
              <a:ext cx="185113" cy="68798"/>
              <a:chOff x="840224" y="1630207"/>
              <a:chExt cx="185113" cy="68798"/>
            </a:xfrm>
          </p:grpSpPr>
          <p:sp>
            <p:nvSpPr>
              <p:cNvPr id="101" name="5-Point Star 100"/>
              <p:cNvSpPr/>
              <p:nvPr/>
            </p:nvSpPr>
            <p:spPr>
              <a:xfrm>
                <a:off x="840224" y="1630207"/>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2" name="5-Point Star 101"/>
              <p:cNvSpPr/>
              <p:nvPr/>
            </p:nvSpPr>
            <p:spPr>
              <a:xfrm>
                <a:off x="898361" y="1630207"/>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3" name="5-Point Star 102"/>
              <p:cNvSpPr/>
              <p:nvPr/>
            </p:nvSpPr>
            <p:spPr>
              <a:xfrm>
                <a:off x="957636" y="1631304"/>
                <a:ext cx="67701" cy="67701"/>
              </a:xfrm>
              <a:prstGeom prst="star5">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96" name="Rounded Rectangular Callout 95"/>
            <p:cNvSpPr/>
            <p:nvPr/>
          </p:nvSpPr>
          <p:spPr>
            <a:xfrm>
              <a:off x="1469917" y="3182234"/>
              <a:ext cx="336704" cy="182411"/>
            </a:xfrm>
            <a:prstGeom prst="wedgeRoundRectCallout">
              <a:avLst>
                <a:gd name="adj1" fmla="val -20833"/>
                <a:gd name="adj2" fmla="val 73639"/>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ounded Rectangular Callout 96"/>
            <p:cNvSpPr/>
            <p:nvPr/>
          </p:nvSpPr>
          <p:spPr>
            <a:xfrm>
              <a:off x="1912543" y="3175602"/>
              <a:ext cx="336704" cy="182411"/>
            </a:xfrm>
            <a:prstGeom prst="wedgeRoundRectCallout">
              <a:avLst>
                <a:gd name="adj1" fmla="val -20833"/>
                <a:gd name="adj2" fmla="val 73639"/>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p:cNvSpPr/>
            <p:nvPr/>
          </p:nvSpPr>
          <p:spPr>
            <a:xfrm>
              <a:off x="736455" y="4594160"/>
              <a:ext cx="71249" cy="7124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Rectangle 98"/>
            <p:cNvSpPr/>
            <p:nvPr/>
          </p:nvSpPr>
          <p:spPr>
            <a:xfrm>
              <a:off x="1389262" y="4594159"/>
              <a:ext cx="71249" cy="71249"/>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100" name="Chart 99"/>
            <p:cNvGraphicFramePr/>
            <p:nvPr>
              <p:extLst>
                <p:ext uri="{D42A27DB-BD31-4B8C-83A1-F6EECF244321}">
                  <p14:modId xmlns:p14="http://schemas.microsoft.com/office/powerpoint/2010/main" val="4279132563"/>
                </p:ext>
              </p:extLst>
            </p:nvPr>
          </p:nvGraphicFramePr>
          <p:xfrm>
            <a:off x="193542" y="3269994"/>
            <a:ext cx="2500818" cy="1269172"/>
          </p:xfrm>
          <a:graphic>
            <a:graphicData uri="http://schemas.openxmlformats.org/drawingml/2006/chart">
              <c:chart xmlns:c="http://schemas.openxmlformats.org/drawingml/2006/chart" xmlns:r="http://schemas.openxmlformats.org/officeDocument/2006/relationships" r:id="rId7"/>
            </a:graphicData>
          </a:graphic>
        </p:graphicFrame>
      </p:grpSp>
      <p:sp>
        <p:nvSpPr>
          <p:cNvPr id="453" name="Footer Placeholder 2"/>
          <p:cNvSpPr>
            <a:spLocks noGrp="1"/>
          </p:cNvSpPr>
          <p:nvPr>
            <p:ph type="ftr" sz="quarter" idx="13"/>
          </p:nvPr>
        </p:nvSpPr>
        <p:spPr>
          <a:xfrm>
            <a:off x="94926" y="4814260"/>
            <a:ext cx="7699248" cy="273844"/>
          </a:xfrm>
        </p:spPr>
        <p:txBody>
          <a:bodyPr/>
          <a:lstStyle/>
          <a:p>
            <a:r>
              <a:rPr lang="en-US" spc="-1" dirty="0">
                <a:solidFill>
                  <a:srgbClr val="000000"/>
                </a:solidFill>
              </a:rPr>
              <a:t>1. </a:t>
            </a:r>
            <a:r>
              <a:rPr lang="en-US" dirty="0"/>
              <a:t>Stauder R et al. </a:t>
            </a:r>
            <a:r>
              <a:rPr lang="en-US" i="1" dirty="0"/>
              <a:t>Leukemia.</a:t>
            </a:r>
            <a:r>
              <a:rPr lang="en-US" dirty="0"/>
              <a:t> 2018;32:1380-1392.</a:t>
            </a:r>
          </a:p>
        </p:txBody>
      </p:sp>
    </p:spTree>
    <p:extLst>
      <p:ext uri="{BB962C8B-B14F-4D97-AF65-F5344CB8AC3E}">
        <p14:creationId xmlns:p14="http://schemas.microsoft.com/office/powerpoint/2010/main" val="9068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19CA25E-CD3B-D240-A487-CE23AC0DD290}"/>
              </a:ext>
            </a:extLst>
          </p:cNvPr>
          <p:cNvSpPr>
            <a:spLocks noGrp="1"/>
          </p:cNvSpPr>
          <p:nvPr>
            <p:ph type="title"/>
          </p:nvPr>
        </p:nvSpPr>
        <p:spPr/>
        <p:txBody>
          <a:bodyPr/>
          <a:lstStyle/>
          <a:p>
            <a:r>
              <a:rPr lang="en-US" dirty="0"/>
              <a:t>Prospective International Validation of the QOL </a:t>
            </a:r>
            <a:br>
              <a:rPr lang="en-US" dirty="0"/>
            </a:br>
            <a:r>
              <a:rPr lang="en-US" dirty="0"/>
              <a:t>in Myelodysplasia Scale (QUALMS)</a:t>
            </a:r>
            <a:r>
              <a:rPr lang="en-US" baseline="30000" dirty="0"/>
              <a:t>1,2</a:t>
            </a:r>
            <a:endParaRPr lang="en-US" dirty="0"/>
          </a:p>
        </p:txBody>
      </p:sp>
      <p:sp>
        <p:nvSpPr>
          <p:cNvPr id="5" name="Footer Placeholder 4"/>
          <p:cNvSpPr>
            <a:spLocks noGrp="1"/>
          </p:cNvSpPr>
          <p:nvPr>
            <p:ph type="ftr" sz="quarter" idx="13"/>
          </p:nvPr>
        </p:nvSpPr>
        <p:spPr/>
        <p:txBody>
          <a:bodyPr/>
          <a:lstStyle/>
          <a:p>
            <a:r>
              <a:rPr lang="en-US" dirty="0">
                <a:solidFill>
                  <a:srgbClr val="222222"/>
                </a:solidFill>
              </a:rPr>
              <a:t>1. Abel G et al. </a:t>
            </a:r>
            <a:r>
              <a:rPr lang="en-US" i="1" dirty="0">
                <a:solidFill>
                  <a:srgbClr val="222222"/>
                </a:solidFill>
              </a:rPr>
              <a:t>Haematologica.</a:t>
            </a:r>
            <a:r>
              <a:rPr lang="en-US" dirty="0">
                <a:solidFill>
                  <a:srgbClr val="222222"/>
                </a:solidFill>
              </a:rPr>
              <a:t> 2016;101:781-788. 2. </a:t>
            </a:r>
            <a:r>
              <a:rPr lang="en-US" dirty="0"/>
              <a:t>Trudeau JJ et al. </a:t>
            </a:r>
            <a:r>
              <a:rPr lang="en-US" i="1" dirty="0"/>
              <a:t>J Patient Rep Outcomes</a:t>
            </a:r>
            <a:r>
              <a:rPr lang="en-US" dirty="0"/>
              <a:t>. 2020;4:69. </a:t>
            </a:r>
            <a:r>
              <a:rPr lang="en-US" dirty="0">
                <a:solidFill>
                  <a:srgbClr val="222222"/>
                </a:solidFill>
              </a:rPr>
              <a:t> </a:t>
            </a:r>
          </a:p>
        </p:txBody>
      </p:sp>
      <p:graphicFrame>
        <p:nvGraphicFramePr>
          <p:cNvPr id="9" name="Table 8"/>
          <p:cNvGraphicFramePr>
            <a:graphicFrameLocks noGrp="1"/>
          </p:cNvGraphicFramePr>
          <p:nvPr>
            <p:extLst>
              <p:ext uri="{D42A27DB-BD31-4B8C-83A1-F6EECF244321}">
                <p14:modId xmlns:p14="http://schemas.microsoft.com/office/powerpoint/2010/main" val="3409009015"/>
              </p:ext>
            </p:extLst>
          </p:nvPr>
        </p:nvGraphicFramePr>
        <p:xfrm>
          <a:off x="112542" y="2549295"/>
          <a:ext cx="5943600" cy="1033980"/>
        </p:xfrm>
        <a:graphic>
          <a:graphicData uri="http://schemas.openxmlformats.org/drawingml/2006/table">
            <a:tbl>
              <a:tblPr firstRow="1" bandRow="1">
                <a:tableStyleId>{69012ECD-51FC-41F1-AA8D-1B2483CD663E}</a:tableStyleId>
              </a:tblPr>
              <a:tblGrid>
                <a:gridCol w="1526344">
                  <a:extLst>
                    <a:ext uri="{9D8B030D-6E8A-4147-A177-3AD203B41FA5}">
                      <a16:colId xmlns="" xmlns:a16="http://schemas.microsoft.com/office/drawing/2014/main" val="20000"/>
                    </a:ext>
                  </a:extLst>
                </a:gridCol>
                <a:gridCol w="478302">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513470">
                  <a:extLst>
                    <a:ext uri="{9D8B030D-6E8A-4147-A177-3AD203B41FA5}">
                      <a16:colId xmlns="" xmlns:a16="http://schemas.microsoft.com/office/drawing/2014/main" val="20003"/>
                    </a:ext>
                  </a:extLst>
                </a:gridCol>
                <a:gridCol w="1561514">
                  <a:extLst>
                    <a:ext uri="{9D8B030D-6E8A-4147-A177-3AD203B41FA5}">
                      <a16:colId xmlns="" xmlns:a16="http://schemas.microsoft.com/office/drawing/2014/main" val="20004"/>
                    </a:ext>
                  </a:extLst>
                </a:gridCol>
                <a:gridCol w="492370">
                  <a:extLst>
                    <a:ext uri="{9D8B030D-6E8A-4147-A177-3AD203B41FA5}">
                      <a16:colId xmlns="" xmlns:a16="http://schemas.microsoft.com/office/drawing/2014/main" val="20005"/>
                    </a:ext>
                  </a:extLst>
                </a:gridCol>
              </a:tblGrid>
              <a:tr h="172330">
                <a:tc gridSpan="6">
                  <a:txBody>
                    <a:bodyPr/>
                    <a:lstStyle/>
                    <a:p>
                      <a:pPr algn="ctr"/>
                      <a:r>
                        <a:rPr lang="en-US" sz="800" dirty="0"/>
                        <a:t>Physical Functioning</a:t>
                      </a:r>
                      <a:r>
                        <a:rPr lang="en-US" sz="800" baseline="0" dirty="0"/>
                        <a:t> (n = 15)</a:t>
                      </a:r>
                      <a:endParaRPr lang="en-US" sz="800" dirty="0"/>
                    </a:p>
                  </a:txBody>
                  <a:tcPr marT="0" marB="0" anchor="ctr"/>
                </a:tc>
                <a:tc hMerge="1">
                  <a:txBody>
                    <a:bodyPr/>
                    <a:lstStyle/>
                    <a:p>
                      <a:endParaRPr lang="en-US" sz="800"/>
                    </a:p>
                  </a:txBody>
                  <a:tcPr marL="9144" marR="9144" marT="9144" marB="9144"/>
                </a:tc>
                <a:tc hMerge="1">
                  <a:txBody>
                    <a:bodyPr/>
                    <a:lstStyle/>
                    <a:p>
                      <a:endParaRPr lang="en-US"/>
                    </a:p>
                  </a:txBody>
                  <a:tcPr/>
                </a:tc>
                <a:tc hMerge="1">
                  <a:txBody>
                    <a:bodyPr/>
                    <a:lstStyle/>
                    <a:p>
                      <a:endParaRPr lang="en-US" sz="800" dirty="0"/>
                    </a:p>
                  </a:txBody>
                  <a:tcPr marL="9144" marR="9144" marT="9144" marB="9144"/>
                </a:tc>
                <a:tc hMerge="1">
                  <a:txBody>
                    <a:bodyPr/>
                    <a:lstStyle/>
                    <a:p>
                      <a:pPr algn="ctr"/>
                      <a:endParaRPr lang="en-US" sz="800" dirty="0"/>
                    </a:p>
                  </a:txBody>
                  <a:tcPr marL="18288" marR="18288" marT="0" marB="0" anchor="ct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pPr algn="ctr"/>
                      <a:endParaRPr lang="en-US" sz="800" dirty="0"/>
                    </a:p>
                  </a:txBody>
                  <a:tcPr marL="18288" marR="18288" marT="0" marB="0"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72330">
                <a:tc>
                  <a:txBody>
                    <a:bodyPr/>
                    <a:lstStyle/>
                    <a:p>
                      <a:pPr algn="l"/>
                      <a:r>
                        <a:rPr lang="en-US" sz="800" dirty="0">
                          <a:solidFill>
                            <a:schemeClr val="accent2"/>
                          </a:solidFill>
                        </a:rPr>
                        <a:t>Difficulty walking</a:t>
                      </a:r>
                      <a:endParaRPr lang="en-US" sz="800" baseline="30000" dirty="0">
                        <a:solidFill>
                          <a:schemeClr val="accent2"/>
                        </a:solidFill>
                      </a:endParaRPr>
                    </a:p>
                  </a:txBody>
                  <a:tcPr marT="0" marB="0" anchor="ctr"/>
                </a:tc>
                <a:tc>
                  <a:txBody>
                    <a:bodyPr/>
                    <a:lstStyle/>
                    <a:p>
                      <a:pPr algn="l"/>
                      <a:r>
                        <a:rPr lang="en-US" sz="800" dirty="0"/>
                        <a:t>n</a:t>
                      </a:r>
                      <a:r>
                        <a:rPr lang="en-US" sz="800" baseline="0" dirty="0"/>
                        <a:t> = 11</a:t>
                      </a:r>
                      <a:endParaRPr lang="en-US" sz="800" dirty="0"/>
                    </a:p>
                  </a:txBody>
                  <a:tcPr marT="0" marB="0" anchor="ctr"/>
                </a:tc>
                <a:tc>
                  <a:txBody>
                    <a:bodyPr/>
                    <a:lstStyle/>
                    <a:p>
                      <a:pPr algn="l"/>
                      <a:r>
                        <a:rPr lang="en-US" sz="800" dirty="0">
                          <a:solidFill>
                            <a:schemeClr val="accent4"/>
                          </a:solidFill>
                        </a:rPr>
                        <a:t>Generally doing less</a:t>
                      </a:r>
                      <a:endParaRPr lang="en-US" sz="800" baseline="30000" dirty="0">
                        <a:solidFill>
                          <a:schemeClr val="accent4"/>
                        </a:solidFill>
                      </a:endParaRPr>
                    </a:p>
                  </a:txBody>
                  <a:tcPr marT="0" marB="0" anchor="ctr"/>
                </a:tc>
                <a:tc>
                  <a:txBody>
                    <a:bodyPr/>
                    <a:lstStyle/>
                    <a:p>
                      <a:pPr algn="l"/>
                      <a:r>
                        <a:rPr lang="en-US" sz="800" dirty="0"/>
                        <a:t>n</a:t>
                      </a:r>
                      <a:r>
                        <a:rPr lang="en-US" sz="800" baseline="0" dirty="0"/>
                        <a:t> = 7</a:t>
                      </a:r>
                      <a:endParaRPr lang="en-US" sz="800" dirty="0"/>
                    </a:p>
                  </a:txBody>
                  <a:tcPr marT="0" marB="0" anchor="ctr"/>
                </a:tc>
                <a:tc>
                  <a:txBody>
                    <a:bodyPr/>
                    <a:lstStyle/>
                    <a:p>
                      <a:pPr algn="l"/>
                      <a:r>
                        <a:rPr lang="en-US" sz="800" dirty="0"/>
                        <a:t>Difficulty walking on inclines</a:t>
                      </a:r>
                    </a:p>
                  </a:txBody>
                  <a:tcPr marT="0" marB="0" anchor="ctr"/>
                </a:tc>
                <a:tc>
                  <a:txBody>
                    <a:bodyPr/>
                    <a:lstStyle/>
                    <a:p>
                      <a:pPr algn="l"/>
                      <a:r>
                        <a:rPr lang="en-US" sz="800" dirty="0"/>
                        <a:t>n</a:t>
                      </a:r>
                      <a:r>
                        <a:rPr lang="en-US" sz="800" baseline="0" dirty="0"/>
                        <a:t> = 2</a:t>
                      </a:r>
                      <a:endParaRPr lang="en-US" sz="800" dirty="0"/>
                    </a:p>
                  </a:txBody>
                  <a:tcPr marT="0" marB="0" anchor="ctr"/>
                </a:tc>
                <a:extLst>
                  <a:ext uri="{0D108BD9-81ED-4DB2-BD59-A6C34878D82A}">
                    <a16:rowId xmlns="" xmlns:a16="http://schemas.microsoft.com/office/drawing/2014/main" val="10001"/>
                  </a:ext>
                </a:extLst>
              </a:tr>
              <a:tr h="172330">
                <a:tc>
                  <a:txBody>
                    <a:bodyPr/>
                    <a:lstStyle/>
                    <a:p>
                      <a:pPr algn="l"/>
                      <a:r>
                        <a:rPr lang="en-US" sz="800" dirty="0"/>
                        <a:t>Taking naps</a:t>
                      </a:r>
                    </a:p>
                  </a:txBody>
                  <a:tcPr marT="0" marB="0" anchor="ctr"/>
                </a:tc>
                <a:tc>
                  <a:txBody>
                    <a:bodyPr/>
                    <a:lstStyle/>
                    <a:p>
                      <a:pPr algn="l"/>
                      <a:r>
                        <a:rPr lang="en-US" sz="800" dirty="0"/>
                        <a:t>n</a:t>
                      </a:r>
                      <a:r>
                        <a:rPr lang="en-US" sz="800" baseline="0" dirty="0"/>
                        <a:t> = 11</a:t>
                      </a:r>
                      <a:endParaRPr lang="en-US" sz="800" dirty="0"/>
                    </a:p>
                  </a:txBody>
                  <a:tcPr marT="0" marB="0" anchor="ctr"/>
                </a:tc>
                <a:tc>
                  <a:txBody>
                    <a:bodyPr/>
                    <a:lstStyle/>
                    <a:p>
                      <a:pPr algn="l"/>
                      <a:r>
                        <a:rPr lang="en-US" sz="800" dirty="0"/>
                        <a:t>Climbing stairs</a:t>
                      </a:r>
                    </a:p>
                  </a:txBody>
                  <a:tcPr marT="0" marB="0" anchor="ctr"/>
                </a:tc>
                <a:tc>
                  <a:txBody>
                    <a:bodyPr/>
                    <a:lstStyle/>
                    <a:p>
                      <a:pPr algn="l"/>
                      <a:r>
                        <a:rPr lang="en-US" sz="800" dirty="0"/>
                        <a:t>n</a:t>
                      </a:r>
                      <a:r>
                        <a:rPr lang="en-US" sz="800" baseline="0" dirty="0"/>
                        <a:t> = 7</a:t>
                      </a:r>
                      <a:endParaRPr lang="en-US" sz="800" dirty="0"/>
                    </a:p>
                  </a:txBody>
                  <a:tcPr marT="0" marB="0" anchor="ctr"/>
                </a:tc>
                <a:tc>
                  <a:txBody>
                    <a:bodyPr/>
                    <a:lstStyle/>
                    <a:p>
                      <a:pPr algn="l"/>
                      <a:r>
                        <a:rPr lang="en-US" sz="800" dirty="0"/>
                        <a:t>Getting out of bed</a:t>
                      </a:r>
                    </a:p>
                  </a:txBody>
                  <a:tcPr marT="0" marB="0" anchor="ctr"/>
                </a:tc>
                <a:tc>
                  <a:txBody>
                    <a:bodyPr/>
                    <a:lstStyle/>
                    <a:p>
                      <a:pPr algn="l"/>
                      <a:r>
                        <a:rPr lang="en-US" sz="800" dirty="0"/>
                        <a:t>n</a:t>
                      </a:r>
                      <a:r>
                        <a:rPr lang="en-US" sz="800" baseline="0" dirty="0"/>
                        <a:t> = 1</a:t>
                      </a:r>
                      <a:endParaRPr lang="en-US" sz="800" dirty="0"/>
                    </a:p>
                  </a:txBody>
                  <a:tcPr marT="0" marB="0" anchor="ctr"/>
                </a:tc>
                <a:extLst>
                  <a:ext uri="{0D108BD9-81ED-4DB2-BD59-A6C34878D82A}">
                    <a16:rowId xmlns="" xmlns:a16="http://schemas.microsoft.com/office/drawing/2014/main" val="10002"/>
                  </a:ext>
                </a:extLst>
              </a:tr>
              <a:tr h="172330">
                <a:tc>
                  <a:txBody>
                    <a:bodyPr/>
                    <a:lstStyle/>
                    <a:p>
                      <a:pPr algn="l"/>
                      <a:r>
                        <a:rPr lang="en-US" sz="800" dirty="0"/>
                        <a:t>Sports/exercise</a:t>
                      </a:r>
                    </a:p>
                  </a:txBody>
                  <a:tcPr marT="0" marB="0" anchor="ctr"/>
                </a:tc>
                <a:tc>
                  <a:txBody>
                    <a:bodyPr/>
                    <a:lstStyle/>
                    <a:p>
                      <a:pPr algn="l"/>
                      <a:r>
                        <a:rPr lang="en-US" sz="800" dirty="0"/>
                        <a:t>n</a:t>
                      </a:r>
                      <a:r>
                        <a:rPr lang="en-US" sz="800" baseline="0" dirty="0"/>
                        <a:t> = 10</a:t>
                      </a:r>
                      <a:endParaRPr lang="en-US" sz="800" dirty="0"/>
                    </a:p>
                  </a:txBody>
                  <a:tcPr marT="0" marB="0" anchor="ctr"/>
                </a:tc>
                <a:tc>
                  <a:txBody>
                    <a:bodyPr/>
                    <a:lstStyle/>
                    <a:p>
                      <a:pPr algn="l"/>
                      <a:r>
                        <a:rPr lang="en-US" sz="800" dirty="0"/>
                        <a:t>Carrying things</a:t>
                      </a:r>
                    </a:p>
                  </a:txBody>
                  <a:tcPr marT="0" marB="0" anchor="ctr"/>
                </a:tc>
                <a:tc>
                  <a:txBody>
                    <a:bodyPr/>
                    <a:lstStyle/>
                    <a:p>
                      <a:pPr algn="l"/>
                      <a:r>
                        <a:rPr lang="en-US" sz="800" dirty="0"/>
                        <a:t>n</a:t>
                      </a:r>
                      <a:r>
                        <a:rPr lang="en-US" sz="800" baseline="0" dirty="0"/>
                        <a:t> = 4</a:t>
                      </a:r>
                      <a:endParaRPr lang="en-US" sz="800" dirty="0"/>
                    </a:p>
                  </a:txBody>
                  <a:tcPr marT="0" marB="0" anchor="ctr"/>
                </a:tc>
                <a:tc>
                  <a:txBody>
                    <a:bodyPr/>
                    <a:lstStyle/>
                    <a:p>
                      <a:pPr algn="l"/>
                      <a:r>
                        <a:rPr lang="en-US" sz="800" dirty="0"/>
                        <a:t>Having sex</a:t>
                      </a:r>
                      <a:endParaRPr lang="en-US" sz="800" baseline="30000" dirty="0"/>
                    </a:p>
                  </a:txBody>
                  <a:tcPr marT="0" marB="0" anchor="ctr"/>
                </a:tc>
                <a:tc>
                  <a:txBody>
                    <a:bodyPr/>
                    <a:lstStyle/>
                    <a:p>
                      <a:pPr algn="l"/>
                      <a:r>
                        <a:rPr lang="en-US" sz="800" dirty="0"/>
                        <a:t>n</a:t>
                      </a:r>
                      <a:r>
                        <a:rPr lang="en-US" sz="800" baseline="0" dirty="0"/>
                        <a:t> = 1</a:t>
                      </a:r>
                      <a:endParaRPr lang="en-US" sz="800" dirty="0"/>
                    </a:p>
                  </a:txBody>
                  <a:tcPr marT="0" marB="0" anchor="ctr"/>
                </a:tc>
                <a:extLst>
                  <a:ext uri="{0D108BD9-81ED-4DB2-BD59-A6C34878D82A}">
                    <a16:rowId xmlns="" xmlns:a16="http://schemas.microsoft.com/office/drawing/2014/main" val="10003"/>
                  </a:ext>
                </a:extLst>
              </a:tr>
              <a:tr h="172330">
                <a:tc>
                  <a:txBody>
                    <a:bodyPr/>
                    <a:lstStyle/>
                    <a:p>
                      <a:pPr algn="l"/>
                      <a:r>
                        <a:rPr lang="en-US" sz="800" dirty="0">
                          <a:solidFill>
                            <a:schemeClr val="accent2"/>
                          </a:solidFill>
                        </a:rPr>
                        <a:t>Needing to rest</a:t>
                      </a:r>
                      <a:endParaRPr lang="en-US" sz="800" baseline="30000" dirty="0">
                        <a:solidFill>
                          <a:schemeClr val="accent2"/>
                        </a:solidFill>
                      </a:endParaRPr>
                    </a:p>
                  </a:txBody>
                  <a:tcPr marT="0" marB="0" anchor="ctr"/>
                </a:tc>
                <a:tc>
                  <a:txBody>
                    <a:bodyPr/>
                    <a:lstStyle/>
                    <a:p>
                      <a:pPr algn="l"/>
                      <a:r>
                        <a:rPr lang="en-US" sz="800" dirty="0"/>
                        <a:t>n</a:t>
                      </a:r>
                      <a:r>
                        <a:rPr lang="en-US" sz="800" baseline="0" dirty="0"/>
                        <a:t> = 7</a:t>
                      </a:r>
                      <a:endParaRPr lang="en-US" sz="800" dirty="0"/>
                    </a:p>
                  </a:txBody>
                  <a:tcPr marT="0" marB="0" anchor="ctr"/>
                </a:tc>
                <a:tc>
                  <a:txBody>
                    <a:bodyPr/>
                    <a:lstStyle/>
                    <a:p>
                      <a:pPr algn="l"/>
                      <a:r>
                        <a:rPr lang="en-US" sz="800" dirty="0"/>
                        <a:t>Picking/lifting</a:t>
                      </a:r>
                      <a:r>
                        <a:rPr lang="en-US" sz="800" baseline="0" dirty="0"/>
                        <a:t> objects</a:t>
                      </a:r>
                      <a:endParaRPr lang="en-US" sz="800" dirty="0"/>
                    </a:p>
                  </a:txBody>
                  <a:tcPr marT="0" marB="0" anchor="ctr"/>
                </a:tc>
                <a:tc>
                  <a:txBody>
                    <a:bodyPr/>
                    <a:lstStyle/>
                    <a:p>
                      <a:pPr algn="l"/>
                      <a:r>
                        <a:rPr lang="en-US" sz="800" dirty="0"/>
                        <a:t>n</a:t>
                      </a:r>
                      <a:r>
                        <a:rPr lang="en-US" sz="800" baseline="0" dirty="0"/>
                        <a:t> = 4</a:t>
                      </a:r>
                      <a:endParaRPr lang="en-US" sz="800" dirty="0"/>
                    </a:p>
                  </a:txBody>
                  <a:tcPr marT="0" marB="0" anchor="ctr"/>
                </a:tc>
                <a:tc>
                  <a:txBody>
                    <a:bodyPr/>
                    <a:lstStyle/>
                    <a:p>
                      <a:pPr algn="l"/>
                      <a:endParaRPr lang="en-US" sz="800" dirty="0"/>
                    </a:p>
                  </a:txBody>
                  <a:tcPr marT="0" marB="0" anchor="ctr"/>
                </a:tc>
                <a:tc>
                  <a:txBody>
                    <a:bodyPr/>
                    <a:lstStyle/>
                    <a:p>
                      <a:pPr algn="l"/>
                      <a:endParaRPr lang="en-US" sz="800" dirty="0"/>
                    </a:p>
                  </a:txBody>
                  <a:tcPr marT="0" marB="0" anchor="ctr"/>
                </a:tc>
                <a:extLst>
                  <a:ext uri="{0D108BD9-81ED-4DB2-BD59-A6C34878D82A}">
                    <a16:rowId xmlns="" xmlns:a16="http://schemas.microsoft.com/office/drawing/2014/main" val="10004"/>
                  </a:ext>
                </a:extLst>
              </a:tr>
              <a:tr h="172330">
                <a:tc>
                  <a:txBody>
                    <a:bodyPr/>
                    <a:lstStyle/>
                    <a:p>
                      <a:pPr algn="l"/>
                      <a:r>
                        <a:rPr lang="en-US" sz="800" dirty="0">
                          <a:solidFill>
                            <a:schemeClr val="accent2"/>
                          </a:solidFill>
                        </a:rPr>
                        <a:t>Generally can’t do anything</a:t>
                      </a:r>
                      <a:endParaRPr lang="en-US" sz="800" baseline="30000" dirty="0">
                        <a:solidFill>
                          <a:schemeClr val="accent2"/>
                        </a:solidFill>
                      </a:endParaRPr>
                    </a:p>
                  </a:txBody>
                  <a:tcPr marT="0" marB="0" anchor="ctr"/>
                </a:tc>
                <a:tc>
                  <a:txBody>
                    <a:bodyPr/>
                    <a:lstStyle/>
                    <a:p>
                      <a:pPr algn="l"/>
                      <a:r>
                        <a:rPr lang="en-US" sz="800" dirty="0"/>
                        <a:t>n</a:t>
                      </a:r>
                      <a:r>
                        <a:rPr lang="en-US" sz="800" baseline="0" dirty="0"/>
                        <a:t> = 7</a:t>
                      </a:r>
                      <a:endParaRPr lang="en-US" sz="800" dirty="0"/>
                    </a:p>
                  </a:txBody>
                  <a:tcPr marT="0" marB="0" anchor="ctr"/>
                </a:tc>
                <a:tc>
                  <a:txBody>
                    <a:bodyPr/>
                    <a:lstStyle/>
                    <a:p>
                      <a:pPr algn="l"/>
                      <a:r>
                        <a:rPr lang="en-US" sz="800" dirty="0"/>
                        <a:t>Generally being slower</a:t>
                      </a:r>
                    </a:p>
                  </a:txBody>
                  <a:tcPr marT="0" marB="0" anchor="ctr"/>
                </a:tc>
                <a:tc>
                  <a:txBody>
                    <a:bodyPr/>
                    <a:lstStyle/>
                    <a:p>
                      <a:pPr algn="l"/>
                      <a:r>
                        <a:rPr lang="en-US" sz="800" dirty="0"/>
                        <a:t>n</a:t>
                      </a:r>
                      <a:r>
                        <a:rPr lang="en-US" sz="800" baseline="0" dirty="0"/>
                        <a:t> = 3</a:t>
                      </a:r>
                      <a:endParaRPr lang="en-US" sz="800" dirty="0"/>
                    </a:p>
                  </a:txBody>
                  <a:tcPr marT="0" marB="0" anchor="ctr"/>
                </a:tc>
                <a:tc>
                  <a:txBody>
                    <a:bodyPr/>
                    <a:lstStyle/>
                    <a:p>
                      <a:pPr algn="l"/>
                      <a:endParaRPr lang="en-US" sz="800" baseline="30000" dirty="0"/>
                    </a:p>
                  </a:txBody>
                  <a:tcPr marT="0" marB="0" anchor="ctr"/>
                </a:tc>
                <a:tc>
                  <a:txBody>
                    <a:bodyPr/>
                    <a:lstStyle/>
                    <a:p>
                      <a:pPr algn="l"/>
                      <a:endParaRPr lang="en-US" sz="800" dirty="0"/>
                    </a:p>
                  </a:txBody>
                  <a:tcPr marT="0" marB="0" anchor="ctr"/>
                </a:tc>
                <a:extLst>
                  <a:ext uri="{0D108BD9-81ED-4DB2-BD59-A6C34878D82A}">
                    <a16:rowId xmlns="" xmlns:a16="http://schemas.microsoft.com/office/drawing/2014/main" val="10005"/>
                  </a:ext>
                </a:extLst>
              </a:tr>
            </a:tbl>
          </a:graphicData>
        </a:graphic>
      </p:graphicFrame>
      <p:sp>
        <p:nvSpPr>
          <p:cNvPr id="13" name="Rectangle 12"/>
          <p:cNvSpPr/>
          <p:nvPr/>
        </p:nvSpPr>
        <p:spPr>
          <a:xfrm>
            <a:off x="84409" y="1317819"/>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Weakness (n = 13)</a:t>
            </a:r>
          </a:p>
        </p:txBody>
      </p:sp>
      <p:sp>
        <p:nvSpPr>
          <p:cNvPr id="14" name="Rectangle 13"/>
          <p:cNvSpPr/>
          <p:nvPr/>
        </p:nvSpPr>
        <p:spPr>
          <a:xfrm>
            <a:off x="84409" y="1578277"/>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Low energy (n = 12)</a:t>
            </a:r>
          </a:p>
        </p:txBody>
      </p:sp>
      <p:sp>
        <p:nvSpPr>
          <p:cNvPr id="15" name="Rectangle 14"/>
          <p:cNvSpPr/>
          <p:nvPr/>
        </p:nvSpPr>
        <p:spPr>
          <a:xfrm>
            <a:off x="84409" y="1838735"/>
            <a:ext cx="146304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Dizziness/light head</a:t>
            </a:r>
            <a:r>
              <a:rPr lang="en-US" sz="900" baseline="30000" dirty="0"/>
              <a:t> </a:t>
            </a:r>
            <a:r>
              <a:rPr lang="en-US" sz="900" dirty="0"/>
              <a:t>(n = 4)</a:t>
            </a:r>
          </a:p>
        </p:txBody>
      </p:sp>
      <p:sp>
        <p:nvSpPr>
          <p:cNvPr id="16" name="Rectangle 15"/>
          <p:cNvSpPr/>
          <p:nvPr/>
        </p:nvSpPr>
        <p:spPr>
          <a:xfrm>
            <a:off x="84409" y="2099192"/>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Feeling faint (n = 1)</a:t>
            </a:r>
          </a:p>
        </p:txBody>
      </p:sp>
      <p:sp>
        <p:nvSpPr>
          <p:cNvPr id="18" name="Rectangle 17"/>
          <p:cNvSpPr/>
          <p:nvPr/>
        </p:nvSpPr>
        <p:spPr>
          <a:xfrm>
            <a:off x="1584024" y="1317819"/>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Loss of appetite (n = 6)</a:t>
            </a:r>
          </a:p>
        </p:txBody>
      </p:sp>
      <p:sp>
        <p:nvSpPr>
          <p:cNvPr id="19" name="Rectangle 18"/>
          <p:cNvSpPr/>
          <p:nvPr/>
        </p:nvSpPr>
        <p:spPr>
          <a:xfrm>
            <a:off x="1584024" y="1578277"/>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Diarrhea (n = 3)</a:t>
            </a:r>
          </a:p>
        </p:txBody>
      </p:sp>
      <p:sp>
        <p:nvSpPr>
          <p:cNvPr id="20" name="Rectangle 19"/>
          <p:cNvSpPr/>
          <p:nvPr/>
        </p:nvSpPr>
        <p:spPr>
          <a:xfrm>
            <a:off x="1584024" y="1838735"/>
            <a:ext cx="146304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Nausea</a:t>
            </a:r>
            <a:r>
              <a:rPr lang="en-US" sz="900" baseline="30000" dirty="0"/>
              <a:t> </a:t>
            </a:r>
            <a:r>
              <a:rPr lang="en-US" sz="900" dirty="0"/>
              <a:t>(n = 3)</a:t>
            </a:r>
          </a:p>
        </p:txBody>
      </p:sp>
      <p:sp>
        <p:nvSpPr>
          <p:cNvPr id="22" name="Rectangle 21"/>
          <p:cNvSpPr/>
          <p:nvPr/>
        </p:nvSpPr>
        <p:spPr>
          <a:xfrm>
            <a:off x="3083639" y="1317819"/>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Heart palpitations (n = 5)</a:t>
            </a:r>
          </a:p>
        </p:txBody>
      </p:sp>
      <p:sp>
        <p:nvSpPr>
          <p:cNvPr id="23" name="Rectangle 22"/>
          <p:cNvSpPr/>
          <p:nvPr/>
        </p:nvSpPr>
        <p:spPr>
          <a:xfrm>
            <a:off x="3083639" y="1578277"/>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Chest pressure (n = 1)</a:t>
            </a:r>
          </a:p>
        </p:txBody>
      </p:sp>
      <p:sp>
        <p:nvSpPr>
          <p:cNvPr id="25" name="Rectangle 24"/>
          <p:cNvSpPr/>
          <p:nvPr/>
        </p:nvSpPr>
        <p:spPr>
          <a:xfrm>
            <a:off x="4583254" y="1317819"/>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Bleeding (n = 9)</a:t>
            </a:r>
          </a:p>
        </p:txBody>
      </p:sp>
      <p:sp>
        <p:nvSpPr>
          <p:cNvPr id="26" name="Rectangle 25"/>
          <p:cNvSpPr/>
          <p:nvPr/>
        </p:nvSpPr>
        <p:spPr>
          <a:xfrm>
            <a:off x="4583254" y="1578277"/>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Rashes/red spot (n = 5)</a:t>
            </a:r>
          </a:p>
        </p:txBody>
      </p:sp>
      <p:sp>
        <p:nvSpPr>
          <p:cNvPr id="28" name="Rectangle 27"/>
          <p:cNvSpPr/>
          <p:nvPr/>
        </p:nvSpPr>
        <p:spPr>
          <a:xfrm>
            <a:off x="6082869" y="1317819"/>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Infections (n = 5)</a:t>
            </a:r>
          </a:p>
        </p:txBody>
      </p:sp>
      <p:sp>
        <p:nvSpPr>
          <p:cNvPr id="12" name="Rectangle 11"/>
          <p:cNvSpPr/>
          <p:nvPr/>
        </p:nvSpPr>
        <p:spPr>
          <a:xfrm>
            <a:off x="84409" y="1057361"/>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Fatigue/tiredness (n = 16)</a:t>
            </a:r>
          </a:p>
        </p:txBody>
      </p:sp>
      <p:sp>
        <p:nvSpPr>
          <p:cNvPr id="17" name="Rectangle 16"/>
          <p:cNvSpPr/>
          <p:nvPr/>
        </p:nvSpPr>
        <p:spPr>
          <a:xfrm>
            <a:off x="1584024" y="1057361"/>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Weight loss (n = 6)</a:t>
            </a:r>
          </a:p>
        </p:txBody>
      </p:sp>
      <p:sp>
        <p:nvSpPr>
          <p:cNvPr id="21" name="Rectangle 20"/>
          <p:cNvSpPr/>
          <p:nvPr/>
        </p:nvSpPr>
        <p:spPr>
          <a:xfrm>
            <a:off x="3083639" y="1057361"/>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Shortness of breath (n = 14)</a:t>
            </a:r>
          </a:p>
        </p:txBody>
      </p:sp>
      <p:sp>
        <p:nvSpPr>
          <p:cNvPr id="24" name="Rectangle 23"/>
          <p:cNvSpPr/>
          <p:nvPr/>
        </p:nvSpPr>
        <p:spPr>
          <a:xfrm>
            <a:off x="4583254" y="1057361"/>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Bruising (n = 10)</a:t>
            </a:r>
          </a:p>
        </p:txBody>
      </p:sp>
      <p:sp>
        <p:nvSpPr>
          <p:cNvPr id="27" name="Rectangle 26"/>
          <p:cNvSpPr/>
          <p:nvPr/>
        </p:nvSpPr>
        <p:spPr>
          <a:xfrm>
            <a:off x="6082869" y="1057361"/>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Fever (n = 5)</a:t>
            </a:r>
          </a:p>
        </p:txBody>
      </p:sp>
      <p:sp>
        <p:nvSpPr>
          <p:cNvPr id="29" name="Rectangle 28"/>
          <p:cNvSpPr/>
          <p:nvPr/>
        </p:nvSpPr>
        <p:spPr>
          <a:xfrm>
            <a:off x="7582478" y="1057361"/>
            <a:ext cx="146304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Pain</a:t>
            </a:r>
            <a:r>
              <a:rPr lang="en-US" sz="900" baseline="30000" dirty="0"/>
              <a:t> </a:t>
            </a:r>
            <a:r>
              <a:rPr lang="en-US" sz="900" dirty="0"/>
              <a:t>(n = 5)</a:t>
            </a:r>
          </a:p>
        </p:txBody>
      </p:sp>
      <p:sp>
        <p:nvSpPr>
          <p:cNvPr id="30" name="Rectangle 29"/>
          <p:cNvSpPr/>
          <p:nvPr/>
        </p:nvSpPr>
        <p:spPr>
          <a:xfrm>
            <a:off x="7582478" y="1317819"/>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Leg cramps (n = 3)</a:t>
            </a:r>
          </a:p>
        </p:txBody>
      </p:sp>
      <p:sp>
        <p:nvSpPr>
          <p:cNvPr id="31" name="Rectangle 30"/>
          <p:cNvSpPr/>
          <p:nvPr/>
        </p:nvSpPr>
        <p:spPr>
          <a:xfrm>
            <a:off x="7582478" y="1578277"/>
            <a:ext cx="146304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Headaches</a:t>
            </a:r>
            <a:r>
              <a:rPr lang="en-US" sz="900" baseline="30000" dirty="0"/>
              <a:t> </a:t>
            </a:r>
            <a:r>
              <a:rPr lang="en-US" sz="900" dirty="0"/>
              <a:t>(n = 1)</a:t>
            </a:r>
          </a:p>
        </p:txBody>
      </p:sp>
      <p:sp>
        <p:nvSpPr>
          <p:cNvPr id="32" name="Rectangle 31"/>
          <p:cNvSpPr/>
          <p:nvPr/>
        </p:nvSpPr>
        <p:spPr>
          <a:xfrm>
            <a:off x="7582478" y="1838735"/>
            <a:ext cx="146304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r>
              <a:rPr lang="en-US" sz="900" dirty="0"/>
              <a:t>Blurry vision (n = 1)</a:t>
            </a:r>
          </a:p>
        </p:txBody>
      </p:sp>
      <p:sp>
        <p:nvSpPr>
          <p:cNvPr id="33" name="Rectangle 32"/>
          <p:cNvSpPr/>
          <p:nvPr/>
        </p:nvSpPr>
        <p:spPr>
          <a:xfrm>
            <a:off x="84405" y="893300"/>
            <a:ext cx="8961120" cy="13716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Symptoms</a:t>
            </a:r>
          </a:p>
        </p:txBody>
      </p:sp>
      <p:sp>
        <p:nvSpPr>
          <p:cNvPr id="34" name="Rectangle 33"/>
          <p:cNvSpPr/>
          <p:nvPr/>
        </p:nvSpPr>
        <p:spPr>
          <a:xfrm>
            <a:off x="84405" y="2373621"/>
            <a:ext cx="8961120" cy="13716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Impacts</a:t>
            </a:r>
          </a:p>
        </p:txBody>
      </p:sp>
      <p:graphicFrame>
        <p:nvGraphicFramePr>
          <p:cNvPr id="35" name="Table 34"/>
          <p:cNvGraphicFramePr>
            <a:graphicFrameLocks noGrp="1"/>
          </p:cNvGraphicFramePr>
          <p:nvPr>
            <p:extLst>
              <p:ext uri="{D42A27DB-BD31-4B8C-83A1-F6EECF244321}">
                <p14:modId xmlns:p14="http://schemas.microsoft.com/office/powerpoint/2010/main" val="70206116"/>
              </p:ext>
            </p:extLst>
          </p:nvPr>
        </p:nvGraphicFramePr>
        <p:xfrm>
          <a:off x="7037433" y="2563362"/>
          <a:ext cx="1965889" cy="692836"/>
        </p:xfrm>
        <a:graphic>
          <a:graphicData uri="http://schemas.openxmlformats.org/drawingml/2006/table">
            <a:tbl>
              <a:tblPr firstRow="1" bandRow="1">
                <a:tableStyleId>{69012ECD-51FC-41F1-AA8D-1B2483CD663E}</a:tableStyleId>
              </a:tblPr>
              <a:tblGrid>
                <a:gridCol w="1344226">
                  <a:extLst>
                    <a:ext uri="{9D8B030D-6E8A-4147-A177-3AD203B41FA5}">
                      <a16:colId xmlns="" xmlns:a16="http://schemas.microsoft.com/office/drawing/2014/main" val="20000"/>
                    </a:ext>
                  </a:extLst>
                </a:gridCol>
                <a:gridCol w="621663">
                  <a:extLst>
                    <a:ext uri="{9D8B030D-6E8A-4147-A177-3AD203B41FA5}">
                      <a16:colId xmlns="" xmlns:a16="http://schemas.microsoft.com/office/drawing/2014/main" val="20001"/>
                    </a:ext>
                  </a:extLst>
                </a:gridCol>
              </a:tblGrid>
              <a:tr h="188719">
                <a:tc gridSpan="2">
                  <a:txBody>
                    <a:bodyPr/>
                    <a:lstStyle/>
                    <a:p>
                      <a:pPr algn="ctr"/>
                      <a:r>
                        <a:rPr lang="en-US" sz="800" dirty="0"/>
                        <a:t>Sleep</a:t>
                      </a:r>
                      <a:r>
                        <a:rPr lang="en-US" sz="800" baseline="0" dirty="0"/>
                        <a:t> (</a:t>
                      </a:r>
                      <a:r>
                        <a:rPr lang="en-US" sz="800" dirty="0"/>
                        <a:t>n = 9)</a:t>
                      </a:r>
                    </a:p>
                  </a:txBody>
                  <a:tcPr marR="9144" marT="0" marB="0" anchor="ctr"/>
                </a:tc>
                <a:tc hMerge="1">
                  <a:txBody>
                    <a:bodyPr/>
                    <a:lstStyle/>
                    <a:p>
                      <a:endParaRPr lang="en-US" sz="800"/>
                    </a:p>
                  </a:txBody>
                  <a:tcPr marL="9144" marR="9144" marT="9144" marB="9144"/>
                </a:tc>
                <a:extLst>
                  <a:ext uri="{0D108BD9-81ED-4DB2-BD59-A6C34878D82A}">
                    <a16:rowId xmlns="" xmlns:a16="http://schemas.microsoft.com/office/drawing/2014/main" val="10000"/>
                  </a:ext>
                </a:extLst>
              </a:tr>
              <a:tr h="168039">
                <a:tc>
                  <a:txBody>
                    <a:bodyPr/>
                    <a:lstStyle/>
                    <a:p>
                      <a:r>
                        <a:rPr lang="en-US" sz="800" dirty="0">
                          <a:solidFill>
                            <a:schemeClr val="accent2"/>
                          </a:solidFill>
                        </a:rPr>
                        <a:t>Night time awakening</a:t>
                      </a:r>
                      <a:endParaRPr lang="en-US" sz="800" baseline="30000" dirty="0">
                        <a:solidFill>
                          <a:schemeClr val="accent2"/>
                        </a:solidFill>
                      </a:endParaRPr>
                    </a:p>
                  </a:txBody>
                  <a:tcPr marR="9144" marT="0" marB="0" anchor="ctr"/>
                </a:tc>
                <a:tc>
                  <a:txBody>
                    <a:bodyPr/>
                    <a:lstStyle/>
                    <a:p>
                      <a:pPr algn="ctr"/>
                      <a:r>
                        <a:rPr lang="en-US" sz="800" dirty="0"/>
                        <a:t>n</a:t>
                      </a:r>
                      <a:r>
                        <a:rPr lang="en-US" sz="800" baseline="0" dirty="0"/>
                        <a:t> = 7</a:t>
                      </a:r>
                      <a:endParaRPr lang="en-US" sz="800" dirty="0"/>
                    </a:p>
                  </a:txBody>
                  <a:tcPr marR="9144" marT="0" marB="0" anchor="ctr"/>
                </a:tc>
                <a:extLst>
                  <a:ext uri="{0D108BD9-81ED-4DB2-BD59-A6C34878D82A}">
                    <a16:rowId xmlns="" xmlns:a16="http://schemas.microsoft.com/office/drawing/2014/main" val="10001"/>
                  </a:ext>
                </a:extLst>
              </a:tr>
              <a:tr h="168039">
                <a:tc>
                  <a:txBody>
                    <a:bodyPr/>
                    <a:lstStyle/>
                    <a:p>
                      <a:r>
                        <a:rPr lang="en-US" sz="800" dirty="0">
                          <a:solidFill>
                            <a:schemeClr val="accent2"/>
                          </a:solidFill>
                        </a:rPr>
                        <a:t>Difficulty sleeping</a:t>
                      </a:r>
                      <a:endParaRPr lang="en-US" sz="800" baseline="30000" dirty="0">
                        <a:solidFill>
                          <a:schemeClr val="accent2"/>
                        </a:solidFill>
                      </a:endParaRPr>
                    </a:p>
                  </a:txBody>
                  <a:tcPr marR="9144" marT="0" marB="0" anchor="ctr"/>
                </a:tc>
                <a:tc>
                  <a:txBody>
                    <a:bodyPr/>
                    <a:lstStyle/>
                    <a:p>
                      <a:pPr algn="ctr"/>
                      <a:r>
                        <a:rPr lang="en-US" sz="800" dirty="0"/>
                        <a:t>n = 4</a:t>
                      </a:r>
                    </a:p>
                  </a:txBody>
                  <a:tcPr marR="9144" marT="0" marB="0" anchor="ctr"/>
                </a:tc>
                <a:extLst>
                  <a:ext uri="{0D108BD9-81ED-4DB2-BD59-A6C34878D82A}">
                    <a16:rowId xmlns="" xmlns:a16="http://schemas.microsoft.com/office/drawing/2014/main" val="10002"/>
                  </a:ext>
                </a:extLst>
              </a:tr>
              <a:tr h="168039">
                <a:tc>
                  <a:txBody>
                    <a:bodyPr/>
                    <a:lstStyle/>
                    <a:p>
                      <a:r>
                        <a:rPr lang="en-US" sz="800" dirty="0"/>
                        <a:t>Impact of disturbed</a:t>
                      </a:r>
                      <a:r>
                        <a:rPr lang="en-US" sz="800" baseline="0" dirty="0"/>
                        <a:t> sleep</a:t>
                      </a:r>
                      <a:endParaRPr lang="en-US" sz="800" dirty="0"/>
                    </a:p>
                  </a:txBody>
                  <a:tcPr marR="9144" marT="0" marB="0" anchor="ctr"/>
                </a:tc>
                <a:tc>
                  <a:txBody>
                    <a:bodyPr/>
                    <a:lstStyle/>
                    <a:p>
                      <a:pPr algn="ctr"/>
                      <a:r>
                        <a:rPr lang="en-US" sz="800" dirty="0"/>
                        <a:t>n = 4</a:t>
                      </a:r>
                    </a:p>
                  </a:txBody>
                  <a:tcPr marR="9144" marT="0" marB="0" anchor="ctr"/>
                </a:tc>
                <a:extLst>
                  <a:ext uri="{0D108BD9-81ED-4DB2-BD59-A6C34878D82A}">
                    <a16:rowId xmlns="" xmlns:a16="http://schemas.microsoft.com/office/drawing/2014/main" val="10003"/>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648455249"/>
              </p:ext>
            </p:extLst>
          </p:nvPr>
        </p:nvGraphicFramePr>
        <p:xfrm>
          <a:off x="112543" y="3791827"/>
          <a:ext cx="1800664" cy="871614"/>
        </p:xfrm>
        <a:graphic>
          <a:graphicData uri="http://schemas.openxmlformats.org/drawingml/2006/table">
            <a:tbl>
              <a:tblPr firstRow="1" bandRow="1">
                <a:tableStyleId>{69012ECD-51FC-41F1-AA8D-1B2483CD663E}</a:tableStyleId>
              </a:tblPr>
              <a:tblGrid>
                <a:gridCol w="1205283">
                  <a:extLst>
                    <a:ext uri="{9D8B030D-6E8A-4147-A177-3AD203B41FA5}">
                      <a16:colId xmlns="" xmlns:a16="http://schemas.microsoft.com/office/drawing/2014/main" val="20000"/>
                    </a:ext>
                  </a:extLst>
                </a:gridCol>
                <a:gridCol w="595381">
                  <a:extLst>
                    <a:ext uri="{9D8B030D-6E8A-4147-A177-3AD203B41FA5}">
                      <a16:colId xmlns="" xmlns:a16="http://schemas.microsoft.com/office/drawing/2014/main" val="20001"/>
                    </a:ext>
                  </a:extLst>
                </a:gridCol>
              </a:tblGrid>
              <a:tr h="158134">
                <a:tc gridSpan="2">
                  <a:txBody>
                    <a:bodyPr/>
                    <a:lstStyle/>
                    <a:p>
                      <a:pPr algn="ctr"/>
                      <a:r>
                        <a:rPr lang="en-US" sz="800" dirty="0"/>
                        <a:t>Activities of Daily</a:t>
                      </a:r>
                      <a:r>
                        <a:rPr lang="en-US" sz="800" baseline="0" dirty="0"/>
                        <a:t> Living (n = 16)</a:t>
                      </a:r>
                      <a:endParaRPr lang="en-US" sz="800" dirty="0"/>
                    </a:p>
                  </a:txBody>
                  <a:tcPr marR="18288" marT="9144" marB="9144" anchor="ctr"/>
                </a:tc>
                <a:tc hMerge="1">
                  <a:txBody>
                    <a:bodyPr/>
                    <a:lstStyle/>
                    <a:p>
                      <a:endParaRPr lang="en-US" sz="800"/>
                    </a:p>
                  </a:txBody>
                  <a:tcPr marL="9144" marR="9144" marT="9144" marB="9144"/>
                </a:tc>
                <a:extLst>
                  <a:ext uri="{0D108BD9-81ED-4DB2-BD59-A6C34878D82A}">
                    <a16:rowId xmlns="" xmlns:a16="http://schemas.microsoft.com/office/drawing/2014/main" val="10000"/>
                  </a:ext>
                </a:extLst>
              </a:tr>
              <a:tr h="145864">
                <a:tc>
                  <a:txBody>
                    <a:bodyPr/>
                    <a:lstStyle/>
                    <a:p>
                      <a:r>
                        <a:rPr lang="en-US" sz="800" dirty="0">
                          <a:solidFill>
                            <a:schemeClr val="accent2"/>
                          </a:solidFill>
                        </a:rPr>
                        <a:t>Housework</a:t>
                      </a:r>
                      <a:endParaRPr lang="en-US" sz="800" baseline="30000" dirty="0">
                        <a:solidFill>
                          <a:schemeClr val="accent2"/>
                        </a:solidFill>
                      </a:endParaRPr>
                    </a:p>
                  </a:txBody>
                  <a:tcPr marR="18288" marT="9144" marB="9144" anchor="ctr"/>
                </a:tc>
                <a:tc>
                  <a:txBody>
                    <a:bodyPr/>
                    <a:lstStyle/>
                    <a:p>
                      <a:pPr algn="ctr"/>
                      <a:r>
                        <a:rPr lang="en-US" sz="800" dirty="0"/>
                        <a:t>n = 15</a:t>
                      </a:r>
                    </a:p>
                  </a:txBody>
                  <a:tcPr marR="18288" marT="9144" marB="9144" anchor="ctr"/>
                </a:tc>
                <a:extLst>
                  <a:ext uri="{0D108BD9-81ED-4DB2-BD59-A6C34878D82A}">
                    <a16:rowId xmlns="" xmlns:a16="http://schemas.microsoft.com/office/drawing/2014/main" val="10001"/>
                  </a:ext>
                </a:extLst>
              </a:tr>
              <a:tr h="141904">
                <a:tc>
                  <a:txBody>
                    <a:bodyPr/>
                    <a:lstStyle/>
                    <a:p>
                      <a:r>
                        <a:rPr lang="en-US" sz="800" dirty="0"/>
                        <a:t>Shopping/errands</a:t>
                      </a:r>
                    </a:p>
                  </a:txBody>
                  <a:tcPr marR="18288" marT="9144" marB="9144" anchor="ctr"/>
                </a:tc>
                <a:tc>
                  <a:txBody>
                    <a:bodyPr/>
                    <a:lstStyle/>
                    <a:p>
                      <a:pPr algn="ctr"/>
                      <a:r>
                        <a:rPr lang="en-US" sz="800" dirty="0"/>
                        <a:t>n = 5</a:t>
                      </a:r>
                    </a:p>
                  </a:txBody>
                  <a:tcPr marR="18288" marT="9144" marB="9144" anchor="ctr"/>
                </a:tc>
                <a:extLst>
                  <a:ext uri="{0D108BD9-81ED-4DB2-BD59-A6C34878D82A}">
                    <a16:rowId xmlns="" xmlns:a16="http://schemas.microsoft.com/office/drawing/2014/main" val="10002"/>
                  </a:ext>
                </a:extLst>
              </a:tr>
              <a:tr h="141904">
                <a:tc>
                  <a:txBody>
                    <a:bodyPr/>
                    <a:lstStyle/>
                    <a:p>
                      <a:r>
                        <a:rPr lang="en-US" sz="800" dirty="0"/>
                        <a:t>Cooking</a:t>
                      </a:r>
                    </a:p>
                  </a:txBody>
                  <a:tcPr marR="18288" marT="9144" marB="9144" anchor="ctr"/>
                </a:tc>
                <a:tc>
                  <a:txBody>
                    <a:bodyPr/>
                    <a:lstStyle/>
                    <a:p>
                      <a:pPr algn="ctr"/>
                      <a:r>
                        <a:rPr lang="en-US" sz="800" dirty="0"/>
                        <a:t>n = 5</a:t>
                      </a:r>
                    </a:p>
                  </a:txBody>
                  <a:tcPr marR="18288" marT="9144" marB="9144" anchor="ctr"/>
                </a:tc>
                <a:extLst>
                  <a:ext uri="{0D108BD9-81ED-4DB2-BD59-A6C34878D82A}">
                    <a16:rowId xmlns="" xmlns:a16="http://schemas.microsoft.com/office/drawing/2014/main" val="10003"/>
                  </a:ext>
                </a:extLst>
              </a:tr>
              <a:tr h="141904">
                <a:tc>
                  <a:txBody>
                    <a:bodyPr/>
                    <a:lstStyle/>
                    <a:p>
                      <a:r>
                        <a:rPr lang="en-US" sz="800" dirty="0">
                          <a:solidFill>
                            <a:schemeClr val="accent2"/>
                          </a:solidFill>
                        </a:rPr>
                        <a:t>Hobbies</a:t>
                      </a:r>
                      <a:endParaRPr lang="en-US" sz="800" baseline="30000" dirty="0">
                        <a:solidFill>
                          <a:schemeClr val="accent2"/>
                        </a:solidFill>
                      </a:endParaRPr>
                    </a:p>
                  </a:txBody>
                  <a:tcPr marR="18288" marT="9144" marB="9144" anchor="ctr"/>
                </a:tc>
                <a:tc>
                  <a:txBody>
                    <a:bodyPr/>
                    <a:lstStyle/>
                    <a:p>
                      <a:pPr algn="ctr"/>
                      <a:r>
                        <a:rPr lang="en-US" sz="800" dirty="0"/>
                        <a:t>n = 3</a:t>
                      </a:r>
                    </a:p>
                  </a:txBody>
                  <a:tcPr marR="18288" marT="9144" marB="9144" anchor="ctr"/>
                </a:tc>
                <a:extLst>
                  <a:ext uri="{0D108BD9-81ED-4DB2-BD59-A6C34878D82A}">
                    <a16:rowId xmlns="" xmlns:a16="http://schemas.microsoft.com/office/drawing/2014/main" val="10004"/>
                  </a:ext>
                </a:extLst>
              </a:tr>
              <a:tr h="141904">
                <a:tc>
                  <a:txBody>
                    <a:bodyPr/>
                    <a:lstStyle/>
                    <a:p>
                      <a:r>
                        <a:rPr lang="en-US" sz="800" dirty="0">
                          <a:solidFill>
                            <a:schemeClr val="accent4"/>
                          </a:solidFill>
                        </a:rPr>
                        <a:t>Driving</a:t>
                      </a:r>
                      <a:endParaRPr lang="en-US" sz="800" baseline="30000" dirty="0">
                        <a:solidFill>
                          <a:schemeClr val="accent4"/>
                        </a:solidFill>
                      </a:endParaRPr>
                    </a:p>
                  </a:txBody>
                  <a:tcPr marR="18288" marT="9144" marB="9144" anchor="ctr"/>
                </a:tc>
                <a:tc>
                  <a:txBody>
                    <a:bodyPr/>
                    <a:lstStyle/>
                    <a:p>
                      <a:pPr algn="ctr"/>
                      <a:r>
                        <a:rPr lang="en-US" sz="800" dirty="0"/>
                        <a:t>n = 3</a:t>
                      </a:r>
                    </a:p>
                  </a:txBody>
                  <a:tcPr marR="18288" marT="9144" marB="9144" anchor="ctr"/>
                </a:tc>
                <a:extLst>
                  <a:ext uri="{0D108BD9-81ED-4DB2-BD59-A6C34878D82A}">
                    <a16:rowId xmlns="" xmlns:a16="http://schemas.microsoft.com/office/drawing/2014/main" val="10005"/>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45131818"/>
              </p:ext>
            </p:extLst>
          </p:nvPr>
        </p:nvGraphicFramePr>
        <p:xfrm>
          <a:off x="4036021" y="3791826"/>
          <a:ext cx="1661394" cy="571855"/>
        </p:xfrm>
        <a:graphic>
          <a:graphicData uri="http://schemas.openxmlformats.org/drawingml/2006/table">
            <a:tbl>
              <a:tblPr firstRow="1" bandRow="1">
                <a:tableStyleId>{69012ECD-51FC-41F1-AA8D-1B2483CD663E}</a:tableStyleId>
              </a:tblPr>
              <a:tblGrid>
                <a:gridCol w="1190127">
                  <a:extLst>
                    <a:ext uri="{9D8B030D-6E8A-4147-A177-3AD203B41FA5}">
                      <a16:colId xmlns="" xmlns:a16="http://schemas.microsoft.com/office/drawing/2014/main" val="20000"/>
                    </a:ext>
                  </a:extLst>
                </a:gridCol>
                <a:gridCol w="471267">
                  <a:extLst>
                    <a:ext uri="{9D8B030D-6E8A-4147-A177-3AD203B41FA5}">
                      <a16:colId xmlns="" xmlns:a16="http://schemas.microsoft.com/office/drawing/2014/main" val="20001"/>
                    </a:ext>
                  </a:extLst>
                </a:gridCol>
              </a:tblGrid>
              <a:tr h="151231">
                <a:tc gridSpan="2">
                  <a:txBody>
                    <a:bodyPr/>
                    <a:lstStyle/>
                    <a:p>
                      <a:pPr algn="ctr"/>
                      <a:r>
                        <a:rPr lang="en-US" sz="800" dirty="0"/>
                        <a:t>Work/School </a:t>
                      </a:r>
                      <a:r>
                        <a:rPr lang="en-US" sz="800" baseline="0" dirty="0"/>
                        <a:t>(</a:t>
                      </a:r>
                      <a:r>
                        <a:rPr lang="en-US" sz="800" dirty="0"/>
                        <a:t>n = 9)</a:t>
                      </a:r>
                    </a:p>
                  </a:txBody>
                  <a:tcPr marR="9144" marT="9144" marB="9144" anchor="ctr"/>
                </a:tc>
                <a:tc hMerge="1">
                  <a:txBody>
                    <a:bodyPr/>
                    <a:lstStyle/>
                    <a:p>
                      <a:endParaRPr lang="en-US" sz="800"/>
                    </a:p>
                  </a:txBody>
                  <a:tcPr marL="9144" marR="9144" marT="9144" marB="9144"/>
                </a:tc>
                <a:extLst>
                  <a:ext uri="{0D108BD9-81ED-4DB2-BD59-A6C34878D82A}">
                    <a16:rowId xmlns="" xmlns:a16="http://schemas.microsoft.com/office/drawing/2014/main" val="10000"/>
                  </a:ext>
                </a:extLst>
              </a:tr>
              <a:tr h="110547">
                <a:tc>
                  <a:txBody>
                    <a:bodyPr/>
                    <a:lstStyle/>
                    <a:p>
                      <a:r>
                        <a:rPr lang="en-US" sz="800" dirty="0">
                          <a:solidFill>
                            <a:schemeClr val="accent2"/>
                          </a:solidFill>
                        </a:rPr>
                        <a:t>Unable to work</a:t>
                      </a:r>
                      <a:endParaRPr lang="en-US" sz="800" baseline="30000" dirty="0">
                        <a:solidFill>
                          <a:schemeClr val="accent2"/>
                        </a:solidFill>
                      </a:endParaRPr>
                    </a:p>
                  </a:txBody>
                  <a:tcPr marR="9144" marT="9144" marB="9144" anchor="ctr"/>
                </a:tc>
                <a:tc>
                  <a:txBody>
                    <a:bodyPr/>
                    <a:lstStyle/>
                    <a:p>
                      <a:pPr algn="ctr"/>
                      <a:r>
                        <a:rPr lang="en-US" sz="800" dirty="0"/>
                        <a:t>n</a:t>
                      </a:r>
                      <a:r>
                        <a:rPr lang="en-US" sz="800" baseline="0" dirty="0"/>
                        <a:t> = 6</a:t>
                      </a:r>
                      <a:endParaRPr lang="en-US" sz="800" dirty="0"/>
                    </a:p>
                  </a:txBody>
                  <a:tcPr marR="9144" marT="9144" marB="9144" anchor="ctr"/>
                </a:tc>
                <a:extLst>
                  <a:ext uri="{0D108BD9-81ED-4DB2-BD59-A6C34878D82A}">
                    <a16:rowId xmlns="" xmlns:a16="http://schemas.microsoft.com/office/drawing/2014/main" val="10001"/>
                  </a:ext>
                </a:extLst>
              </a:tr>
              <a:tr h="110547">
                <a:tc>
                  <a:txBody>
                    <a:bodyPr/>
                    <a:lstStyle/>
                    <a:p>
                      <a:r>
                        <a:rPr lang="en-US" sz="800" dirty="0"/>
                        <a:t>Productivity</a:t>
                      </a:r>
                    </a:p>
                  </a:txBody>
                  <a:tcPr marR="9144" marT="9144" marB="9144" anchor="ctr"/>
                </a:tc>
                <a:tc>
                  <a:txBody>
                    <a:bodyPr/>
                    <a:lstStyle/>
                    <a:p>
                      <a:pPr algn="ctr"/>
                      <a:r>
                        <a:rPr lang="en-US" sz="800" dirty="0"/>
                        <a:t>n = 2</a:t>
                      </a:r>
                    </a:p>
                  </a:txBody>
                  <a:tcPr marR="9144" marT="9144" marB="9144" anchor="ctr"/>
                </a:tc>
                <a:extLst>
                  <a:ext uri="{0D108BD9-81ED-4DB2-BD59-A6C34878D82A}">
                    <a16:rowId xmlns="" xmlns:a16="http://schemas.microsoft.com/office/drawing/2014/main" val="10002"/>
                  </a:ext>
                </a:extLst>
              </a:tr>
              <a:tr h="110547">
                <a:tc>
                  <a:txBody>
                    <a:bodyPr/>
                    <a:lstStyle/>
                    <a:p>
                      <a:r>
                        <a:rPr lang="en-US" sz="800" dirty="0"/>
                        <a:t>Reduced hours</a:t>
                      </a:r>
                    </a:p>
                  </a:txBody>
                  <a:tcPr marR="9144" marT="9144" marB="9144" anchor="ctr"/>
                </a:tc>
                <a:tc>
                  <a:txBody>
                    <a:bodyPr/>
                    <a:lstStyle/>
                    <a:p>
                      <a:pPr algn="ctr"/>
                      <a:r>
                        <a:rPr lang="en-US" sz="800" dirty="0"/>
                        <a:t>n = 1</a:t>
                      </a:r>
                    </a:p>
                  </a:txBody>
                  <a:tcPr marR="9144" marT="9144" marB="9144" anchor="ctr"/>
                </a:tc>
                <a:extLst>
                  <a:ext uri="{0D108BD9-81ED-4DB2-BD59-A6C34878D82A}">
                    <a16:rowId xmlns="" xmlns:a16="http://schemas.microsoft.com/office/drawing/2014/main" val="10003"/>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3521344055"/>
              </p:ext>
            </p:extLst>
          </p:nvPr>
        </p:nvGraphicFramePr>
        <p:xfrm>
          <a:off x="4044462" y="4424875"/>
          <a:ext cx="1659988" cy="420624"/>
        </p:xfrm>
        <a:graphic>
          <a:graphicData uri="http://schemas.openxmlformats.org/drawingml/2006/table">
            <a:tbl>
              <a:tblPr firstRow="1" bandRow="1">
                <a:tableStyleId>{69012ECD-51FC-41F1-AA8D-1B2483CD663E}</a:tableStyleId>
              </a:tblPr>
              <a:tblGrid>
                <a:gridCol w="1266092">
                  <a:extLst>
                    <a:ext uri="{9D8B030D-6E8A-4147-A177-3AD203B41FA5}">
                      <a16:colId xmlns="" xmlns:a16="http://schemas.microsoft.com/office/drawing/2014/main" val="20000"/>
                    </a:ext>
                  </a:extLst>
                </a:gridCol>
                <a:gridCol w="393896">
                  <a:extLst>
                    <a:ext uri="{9D8B030D-6E8A-4147-A177-3AD203B41FA5}">
                      <a16:colId xmlns="" xmlns:a16="http://schemas.microsoft.com/office/drawing/2014/main" val="20001"/>
                    </a:ext>
                  </a:extLst>
                </a:gridCol>
              </a:tblGrid>
              <a:tr h="68088">
                <a:tc gridSpan="2">
                  <a:txBody>
                    <a:bodyPr/>
                    <a:lstStyle/>
                    <a:p>
                      <a:pPr algn="ctr"/>
                      <a:r>
                        <a:rPr lang="en-US" sz="800" dirty="0">
                          <a:solidFill>
                            <a:schemeClr val="bg1"/>
                          </a:solidFill>
                        </a:rPr>
                        <a:t>Financial</a:t>
                      </a:r>
                      <a:r>
                        <a:rPr lang="en-US" sz="800" baseline="0" dirty="0">
                          <a:solidFill>
                            <a:schemeClr val="bg1"/>
                          </a:solidFill>
                        </a:rPr>
                        <a:t> (</a:t>
                      </a:r>
                      <a:r>
                        <a:rPr lang="en-US" sz="800" dirty="0">
                          <a:solidFill>
                            <a:schemeClr val="bg1"/>
                          </a:solidFill>
                        </a:rPr>
                        <a:t>n = 3)</a:t>
                      </a:r>
                    </a:p>
                  </a:txBody>
                  <a:tcPr marR="9144" marT="9144" marB="9144" anchor="ctr"/>
                </a:tc>
                <a:tc hMerge="1">
                  <a:txBody>
                    <a:bodyPr/>
                    <a:lstStyle/>
                    <a:p>
                      <a:endParaRPr lang="en-US" sz="800"/>
                    </a:p>
                  </a:txBody>
                  <a:tcPr marL="9144" marR="9144" marT="9144" marB="9144"/>
                </a:tc>
                <a:extLst>
                  <a:ext uri="{0D108BD9-81ED-4DB2-BD59-A6C34878D82A}">
                    <a16:rowId xmlns="" xmlns:a16="http://schemas.microsoft.com/office/drawing/2014/main" val="10000"/>
                  </a:ext>
                </a:extLst>
              </a:tr>
              <a:tr h="82375">
                <a:tc>
                  <a:txBody>
                    <a:bodyPr/>
                    <a:lstStyle/>
                    <a:p>
                      <a:r>
                        <a:rPr lang="en-US" sz="800" dirty="0">
                          <a:solidFill>
                            <a:schemeClr val="accent4"/>
                          </a:solidFill>
                        </a:rPr>
                        <a:t>Reduced work hours</a:t>
                      </a:r>
                      <a:endParaRPr lang="en-US" sz="800" baseline="30000" dirty="0">
                        <a:solidFill>
                          <a:schemeClr val="accent4"/>
                        </a:solidFill>
                      </a:endParaRPr>
                    </a:p>
                  </a:txBody>
                  <a:tcPr marR="9144" marT="9144" marB="9144" anchor="ctr"/>
                </a:tc>
                <a:tc>
                  <a:txBody>
                    <a:bodyPr/>
                    <a:lstStyle/>
                    <a:p>
                      <a:pPr algn="l"/>
                      <a:r>
                        <a:rPr lang="en-US" sz="800" dirty="0"/>
                        <a:t>n = 1</a:t>
                      </a:r>
                    </a:p>
                  </a:txBody>
                  <a:tcPr marR="9144" marT="9144" marB="9144" anchor="ctr"/>
                </a:tc>
                <a:extLst>
                  <a:ext uri="{0D108BD9-81ED-4DB2-BD59-A6C34878D82A}">
                    <a16:rowId xmlns="" xmlns:a16="http://schemas.microsoft.com/office/drawing/2014/main" val="10001"/>
                  </a:ext>
                </a:extLst>
              </a:tr>
              <a:tr h="116238">
                <a:tc>
                  <a:txBody>
                    <a:bodyPr/>
                    <a:lstStyle/>
                    <a:p>
                      <a:r>
                        <a:rPr lang="en-US" sz="800" dirty="0"/>
                        <a:t>Cost of hiring assistance</a:t>
                      </a:r>
                    </a:p>
                  </a:txBody>
                  <a:tcPr marR="9144" marT="9144" marB="9144" anchor="ctr"/>
                </a:tc>
                <a:tc>
                  <a:txBody>
                    <a:bodyPr/>
                    <a:lstStyle/>
                    <a:p>
                      <a:pPr algn="l"/>
                      <a:r>
                        <a:rPr lang="en-US" sz="800" dirty="0"/>
                        <a:t>n = 1</a:t>
                      </a:r>
                    </a:p>
                  </a:txBody>
                  <a:tcPr marR="9144" marT="9144" marB="9144" anchor="ctr"/>
                </a:tc>
                <a:extLst>
                  <a:ext uri="{0D108BD9-81ED-4DB2-BD59-A6C34878D82A}">
                    <a16:rowId xmlns="" xmlns:a16="http://schemas.microsoft.com/office/drawing/2014/main" val="10002"/>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605479049"/>
              </p:ext>
            </p:extLst>
          </p:nvPr>
        </p:nvGraphicFramePr>
        <p:xfrm>
          <a:off x="1990578" y="3791826"/>
          <a:ext cx="1962444" cy="871616"/>
        </p:xfrm>
        <a:graphic>
          <a:graphicData uri="http://schemas.openxmlformats.org/drawingml/2006/table">
            <a:tbl>
              <a:tblPr firstRow="1" bandRow="1">
                <a:tableStyleId>{69012ECD-51FC-41F1-AA8D-1B2483CD663E}</a:tableStyleId>
              </a:tblPr>
              <a:tblGrid>
                <a:gridCol w="1463040">
                  <a:extLst>
                    <a:ext uri="{9D8B030D-6E8A-4147-A177-3AD203B41FA5}">
                      <a16:colId xmlns="" xmlns:a16="http://schemas.microsoft.com/office/drawing/2014/main" val="20000"/>
                    </a:ext>
                  </a:extLst>
                </a:gridCol>
                <a:gridCol w="499404">
                  <a:extLst>
                    <a:ext uri="{9D8B030D-6E8A-4147-A177-3AD203B41FA5}">
                      <a16:colId xmlns="" xmlns:a16="http://schemas.microsoft.com/office/drawing/2014/main" val="20001"/>
                    </a:ext>
                  </a:extLst>
                </a:gridCol>
              </a:tblGrid>
              <a:tr h="161046">
                <a:tc gridSpan="2">
                  <a:txBody>
                    <a:bodyPr/>
                    <a:lstStyle/>
                    <a:p>
                      <a:pPr algn="ctr"/>
                      <a:r>
                        <a:rPr lang="en-US" sz="800" dirty="0">
                          <a:solidFill>
                            <a:schemeClr val="bg1"/>
                          </a:solidFill>
                        </a:rPr>
                        <a:t>Social</a:t>
                      </a:r>
                      <a:r>
                        <a:rPr lang="en-US" sz="800" baseline="0" dirty="0">
                          <a:solidFill>
                            <a:schemeClr val="bg1"/>
                          </a:solidFill>
                        </a:rPr>
                        <a:t> (</a:t>
                      </a:r>
                      <a:r>
                        <a:rPr lang="en-US" sz="800" dirty="0">
                          <a:solidFill>
                            <a:schemeClr val="bg1"/>
                          </a:solidFill>
                        </a:rPr>
                        <a:t>n = 12)</a:t>
                      </a:r>
                    </a:p>
                  </a:txBody>
                  <a:tcPr marL="18288" marR="18288" marT="9144" marB="9144" anchor="ctr"/>
                </a:tc>
                <a:tc hMerge="1">
                  <a:txBody>
                    <a:bodyPr/>
                    <a:lstStyle/>
                    <a:p>
                      <a:endParaRPr lang="en-US" sz="800"/>
                    </a:p>
                  </a:txBody>
                  <a:tcPr marL="9144" marR="9144" marT="9144" marB="9144"/>
                </a:tc>
                <a:extLst>
                  <a:ext uri="{0D108BD9-81ED-4DB2-BD59-A6C34878D82A}">
                    <a16:rowId xmlns="" xmlns:a16="http://schemas.microsoft.com/office/drawing/2014/main" val="10000"/>
                  </a:ext>
                </a:extLst>
              </a:tr>
              <a:tr h="142114">
                <a:tc>
                  <a:txBody>
                    <a:bodyPr/>
                    <a:lstStyle/>
                    <a:p>
                      <a:r>
                        <a:rPr lang="en-US" sz="800" dirty="0">
                          <a:solidFill>
                            <a:schemeClr val="accent2"/>
                          </a:solidFill>
                        </a:rPr>
                        <a:t>Social activities</a:t>
                      </a:r>
                      <a:endParaRPr lang="en-US" sz="800" baseline="30000" dirty="0">
                        <a:solidFill>
                          <a:schemeClr val="accent2"/>
                        </a:solidFill>
                      </a:endParaRPr>
                    </a:p>
                  </a:txBody>
                  <a:tcPr marL="18288" marR="18288" marT="9144" marB="9144" anchor="ctr"/>
                </a:tc>
                <a:tc>
                  <a:txBody>
                    <a:bodyPr/>
                    <a:lstStyle/>
                    <a:p>
                      <a:pPr algn="ctr"/>
                      <a:r>
                        <a:rPr lang="en-US" sz="800" dirty="0"/>
                        <a:t>n</a:t>
                      </a:r>
                      <a:r>
                        <a:rPr lang="en-US" sz="800" baseline="0" dirty="0"/>
                        <a:t> = 9</a:t>
                      </a:r>
                      <a:endParaRPr lang="en-US" sz="800" dirty="0"/>
                    </a:p>
                  </a:txBody>
                  <a:tcPr marL="18288" marR="18288" marT="9144" marB="9144" anchor="ctr"/>
                </a:tc>
                <a:extLst>
                  <a:ext uri="{0D108BD9-81ED-4DB2-BD59-A6C34878D82A}">
                    <a16:rowId xmlns="" xmlns:a16="http://schemas.microsoft.com/office/drawing/2014/main" val="10001"/>
                  </a:ext>
                </a:extLst>
              </a:tr>
              <a:tr h="142114">
                <a:tc>
                  <a:txBody>
                    <a:bodyPr/>
                    <a:lstStyle/>
                    <a:p>
                      <a:r>
                        <a:rPr lang="en-US" sz="800" dirty="0"/>
                        <a:t>Relationship with friends/family</a:t>
                      </a:r>
                      <a:endParaRPr lang="en-US" sz="800" baseline="30000" dirty="0"/>
                    </a:p>
                  </a:txBody>
                  <a:tcPr marL="18288" marR="18288" marT="9144" marB="9144" anchor="ctr"/>
                </a:tc>
                <a:tc>
                  <a:txBody>
                    <a:bodyPr/>
                    <a:lstStyle/>
                    <a:p>
                      <a:pPr algn="ctr"/>
                      <a:r>
                        <a:rPr lang="en-US" sz="800" dirty="0"/>
                        <a:t>n = 6</a:t>
                      </a:r>
                    </a:p>
                  </a:txBody>
                  <a:tcPr marL="18288" marR="18288" marT="9144" marB="9144" anchor="ctr"/>
                </a:tc>
                <a:extLst>
                  <a:ext uri="{0D108BD9-81ED-4DB2-BD59-A6C34878D82A}">
                    <a16:rowId xmlns="" xmlns:a16="http://schemas.microsoft.com/office/drawing/2014/main" val="10002"/>
                  </a:ext>
                </a:extLst>
              </a:tr>
              <a:tr h="142114">
                <a:tc>
                  <a:txBody>
                    <a:bodyPr/>
                    <a:lstStyle/>
                    <a:p>
                      <a:r>
                        <a:rPr lang="en-US" sz="800" dirty="0">
                          <a:solidFill>
                            <a:schemeClr val="accent4"/>
                          </a:solidFill>
                        </a:rPr>
                        <a:t>Increased planning</a:t>
                      </a:r>
                      <a:endParaRPr lang="en-US" sz="800" baseline="30000" dirty="0">
                        <a:solidFill>
                          <a:schemeClr val="accent4"/>
                        </a:solidFill>
                      </a:endParaRPr>
                    </a:p>
                  </a:txBody>
                  <a:tcPr marL="18288" marR="18288" marT="9144" marB="9144" anchor="ctr"/>
                </a:tc>
                <a:tc>
                  <a:txBody>
                    <a:bodyPr/>
                    <a:lstStyle/>
                    <a:p>
                      <a:pPr algn="ctr"/>
                      <a:r>
                        <a:rPr lang="en-US" sz="800" dirty="0"/>
                        <a:t>n = 4</a:t>
                      </a:r>
                    </a:p>
                  </a:txBody>
                  <a:tcPr marL="18288" marR="18288" marT="9144" marB="9144" anchor="ctr"/>
                </a:tc>
                <a:extLst>
                  <a:ext uri="{0D108BD9-81ED-4DB2-BD59-A6C34878D82A}">
                    <a16:rowId xmlns="" xmlns:a16="http://schemas.microsoft.com/office/drawing/2014/main" val="10003"/>
                  </a:ext>
                </a:extLst>
              </a:tr>
              <a:tr h="142114">
                <a:tc>
                  <a:txBody>
                    <a:bodyPr/>
                    <a:lstStyle/>
                    <a:p>
                      <a:r>
                        <a:rPr lang="en-US" sz="800" dirty="0">
                          <a:solidFill>
                            <a:schemeClr val="accent4"/>
                          </a:solidFill>
                        </a:rPr>
                        <a:t>Avoiding crowds</a:t>
                      </a:r>
                      <a:endParaRPr lang="en-US" sz="800" baseline="30000" dirty="0">
                        <a:solidFill>
                          <a:schemeClr val="accent4"/>
                        </a:solidFill>
                      </a:endParaRPr>
                    </a:p>
                  </a:txBody>
                  <a:tcPr marL="18288" marR="18288" marT="9144" marB="9144" anchor="ctr"/>
                </a:tc>
                <a:tc>
                  <a:txBody>
                    <a:bodyPr/>
                    <a:lstStyle/>
                    <a:p>
                      <a:pPr algn="ctr"/>
                      <a:r>
                        <a:rPr lang="en-US" sz="800" dirty="0"/>
                        <a:t>n = 2</a:t>
                      </a:r>
                    </a:p>
                  </a:txBody>
                  <a:tcPr marL="18288" marR="18288" marT="9144" marB="9144" anchor="ctr"/>
                </a:tc>
                <a:extLst>
                  <a:ext uri="{0D108BD9-81ED-4DB2-BD59-A6C34878D82A}">
                    <a16:rowId xmlns="" xmlns:a16="http://schemas.microsoft.com/office/drawing/2014/main" val="10004"/>
                  </a:ext>
                </a:extLst>
              </a:tr>
              <a:tr h="142114">
                <a:tc>
                  <a:txBody>
                    <a:bodyPr/>
                    <a:lstStyle/>
                    <a:p>
                      <a:r>
                        <a:rPr lang="en-US" sz="800" dirty="0"/>
                        <a:t>Unable to stay out late</a:t>
                      </a:r>
                    </a:p>
                  </a:txBody>
                  <a:tcPr marL="18288" marR="18288" marT="9144" marB="9144" anchor="ctr"/>
                </a:tc>
                <a:tc>
                  <a:txBody>
                    <a:bodyPr/>
                    <a:lstStyle/>
                    <a:p>
                      <a:pPr algn="ctr"/>
                      <a:r>
                        <a:rPr lang="en-US" sz="800" dirty="0"/>
                        <a:t>n = 2</a:t>
                      </a:r>
                    </a:p>
                  </a:txBody>
                  <a:tcPr marL="18288" marR="18288" marT="9144" marB="9144" anchor="ctr"/>
                </a:tc>
                <a:extLst>
                  <a:ext uri="{0D108BD9-81ED-4DB2-BD59-A6C34878D82A}">
                    <a16:rowId xmlns="" xmlns:a16="http://schemas.microsoft.com/office/drawing/2014/main" val="10005"/>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035535588"/>
              </p:ext>
            </p:extLst>
          </p:nvPr>
        </p:nvGraphicFramePr>
        <p:xfrm>
          <a:off x="5760720" y="3791824"/>
          <a:ext cx="3196763" cy="1049116"/>
        </p:xfrm>
        <a:graphic>
          <a:graphicData uri="http://schemas.openxmlformats.org/drawingml/2006/table">
            <a:tbl>
              <a:tblPr firstRow="1" bandRow="1">
                <a:tableStyleId>{69012ECD-51FC-41F1-AA8D-1B2483CD663E}</a:tableStyleId>
              </a:tblPr>
              <a:tblGrid>
                <a:gridCol w="1147026">
                  <a:extLst>
                    <a:ext uri="{9D8B030D-6E8A-4147-A177-3AD203B41FA5}">
                      <a16:colId xmlns="" xmlns:a16="http://schemas.microsoft.com/office/drawing/2014/main" val="20000"/>
                    </a:ext>
                  </a:extLst>
                </a:gridCol>
                <a:gridCol w="472334">
                  <a:extLst>
                    <a:ext uri="{9D8B030D-6E8A-4147-A177-3AD203B41FA5}">
                      <a16:colId xmlns="" xmlns:a16="http://schemas.microsoft.com/office/drawing/2014/main" val="20001"/>
                    </a:ext>
                  </a:extLst>
                </a:gridCol>
                <a:gridCol w="1183994">
                  <a:extLst>
                    <a:ext uri="{9D8B030D-6E8A-4147-A177-3AD203B41FA5}">
                      <a16:colId xmlns="" xmlns:a16="http://schemas.microsoft.com/office/drawing/2014/main" val="20002"/>
                    </a:ext>
                  </a:extLst>
                </a:gridCol>
                <a:gridCol w="393409">
                  <a:extLst>
                    <a:ext uri="{9D8B030D-6E8A-4147-A177-3AD203B41FA5}">
                      <a16:colId xmlns="" xmlns:a16="http://schemas.microsoft.com/office/drawing/2014/main" val="20003"/>
                    </a:ext>
                  </a:extLst>
                </a:gridCol>
              </a:tblGrid>
              <a:tr h="182218">
                <a:tc gridSpan="4">
                  <a:txBody>
                    <a:bodyPr/>
                    <a:lstStyle/>
                    <a:p>
                      <a:pPr algn="ctr"/>
                      <a:r>
                        <a:rPr lang="en-US" sz="800" baseline="0" dirty="0"/>
                        <a:t>Emotional Wellbeing (n = 13)</a:t>
                      </a:r>
                      <a:endParaRPr lang="en-US" sz="800" dirty="0"/>
                    </a:p>
                  </a:txBody>
                  <a:tcPr marR="18288" marT="0" marB="0" anchor="ctr"/>
                </a:tc>
                <a:tc hMerge="1">
                  <a:txBody>
                    <a:bodyPr/>
                    <a:lstStyle/>
                    <a:p>
                      <a:endParaRPr lang="en-US" sz="800"/>
                    </a:p>
                  </a:txBody>
                  <a:tcPr marL="9144" marR="9144" marT="9144" marB="9144"/>
                </a:tc>
                <a:tc hMerge="1">
                  <a:txBody>
                    <a:bodyPr/>
                    <a:lstStyle/>
                    <a:p>
                      <a:endParaRPr lang="en-US" sz="800"/>
                    </a:p>
                  </a:txBody>
                  <a:tcPr marL="9144" marR="9144" marT="9144" marB="9144"/>
                </a:tc>
                <a:tc hMerge="1">
                  <a:txBody>
                    <a:bodyPr/>
                    <a:lstStyle/>
                    <a:p>
                      <a:endParaRPr lang="en-US" sz="800" dirty="0"/>
                    </a:p>
                  </a:txBody>
                  <a:tcPr marL="9144" marR="9144" marT="9144" marB="9144"/>
                </a:tc>
                <a:extLst>
                  <a:ext uri="{0D108BD9-81ED-4DB2-BD59-A6C34878D82A}">
                    <a16:rowId xmlns="" xmlns:a16="http://schemas.microsoft.com/office/drawing/2014/main" val="10000"/>
                  </a:ext>
                </a:extLst>
              </a:tr>
              <a:tr h="144483">
                <a:tc>
                  <a:txBody>
                    <a:bodyPr/>
                    <a:lstStyle/>
                    <a:p>
                      <a:r>
                        <a:rPr lang="en-US" sz="800" dirty="0">
                          <a:solidFill>
                            <a:schemeClr val="accent4"/>
                          </a:solidFill>
                        </a:rPr>
                        <a:t>Scared</a:t>
                      </a:r>
                      <a:endParaRPr lang="en-US" sz="800" baseline="30000" dirty="0">
                        <a:solidFill>
                          <a:schemeClr val="accent4"/>
                        </a:solidFill>
                      </a:endParaRPr>
                    </a:p>
                  </a:txBody>
                  <a:tcPr marR="18288" marT="0" marB="0" anchor="ctr"/>
                </a:tc>
                <a:tc>
                  <a:txBody>
                    <a:bodyPr/>
                    <a:lstStyle/>
                    <a:p>
                      <a:pPr algn="ctr"/>
                      <a:r>
                        <a:rPr lang="en-US" sz="800" dirty="0"/>
                        <a:t>n</a:t>
                      </a:r>
                      <a:r>
                        <a:rPr lang="en-US" sz="800" baseline="0" dirty="0"/>
                        <a:t> = 6</a:t>
                      </a:r>
                      <a:endParaRPr lang="en-US" sz="800" dirty="0"/>
                    </a:p>
                  </a:txBody>
                  <a:tcPr marR="18288" marT="0" marB="0" anchor="ctr"/>
                </a:tc>
                <a:tc>
                  <a:txBody>
                    <a:bodyPr/>
                    <a:lstStyle/>
                    <a:p>
                      <a:pPr algn="l"/>
                      <a:r>
                        <a:rPr lang="en-US" sz="800" dirty="0">
                          <a:solidFill>
                            <a:schemeClr val="accent4"/>
                          </a:solidFill>
                        </a:rPr>
                        <a:t>Positive</a:t>
                      </a:r>
                      <a:endParaRPr lang="en-US" sz="800" baseline="30000" dirty="0">
                        <a:solidFill>
                          <a:schemeClr val="accent4"/>
                        </a:solidFill>
                      </a:endParaRPr>
                    </a:p>
                  </a:txBody>
                  <a:tcPr marR="18288" marT="0" marB="0" anchor="ctr"/>
                </a:tc>
                <a:tc>
                  <a:txBody>
                    <a:bodyPr/>
                    <a:lstStyle/>
                    <a:p>
                      <a:pPr algn="l"/>
                      <a:r>
                        <a:rPr lang="en-US" sz="800" dirty="0"/>
                        <a:t>n</a:t>
                      </a:r>
                      <a:r>
                        <a:rPr lang="en-US" sz="800" baseline="0" dirty="0"/>
                        <a:t> = 3</a:t>
                      </a:r>
                      <a:endParaRPr lang="en-US" sz="800" dirty="0"/>
                    </a:p>
                  </a:txBody>
                  <a:tcPr marR="18288" marT="0" marB="0" anchor="ctr"/>
                </a:tc>
                <a:extLst>
                  <a:ext uri="{0D108BD9-81ED-4DB2-BD59-A6C34878D82A}">
                    <a16:rowId xmlns="" xmlns:a16="http://schemas.microsoft.com/office/drawing/2014/main" val="10001"/>
                  </a:ext>
                </a:extLst>
              </a:tr>
              <a:tr h="144483">
                <a:tc>
                  <a:txBody>
                    <a:bodyPr/>
                    <a:lstStyle/>
                    <a:p>
                      <a:r>
                        <a:rPr lang="en-US" sz="800" dirty="0">
                          <a:solidFill>
                            <a:schemeClr val="accent2"/>
                          </a:solidFill>
                        </a:rPr>
                        <a:t>Sad/upset</a:t>
                      </a:r>
                      <a:endParaRPr lang="en-US" sz="800" baseline="30000" dirty="0">
                        <a:solidFill>
                          <a:schemeClr val="accent2"/>
                        </a:solidFill>
                      </a:endParaRPr>
                    </a:p>
                  </a:txBody>
                  <a:tcPr marR="18288" marT="0" marB="0" anchor="ctr"/>
                </a:tc>
                <a:tc>
                  <a:txBody>
                    <a:bodyPr/>
                    <a:lstStyle/>
                    <a:p>
                      <a:pPr algn="ctr"/>
                      <a:r>
                        <a:rPr lang="en-US" sz="800" dirty="0"/>
                        <a:t>n</a:t>
                      </a:r>
                      <a:r>
                        <a:rPr lang="en-US" sz="800" baseline="0" dirty="0"/>
                        <a:t> = 5</a:t>
                      </a:r>
                      <a:endParaRPr lang="en-US" sz="800" dirty="0"/>
                    </a:p>
                  </a:txBody>
                  <a:tcPr marR="18288" marT="0" marB="0" anchor="ctr"/>
                </a:tc>
                <a:tc>
                  <a:txBody>
                    <a:bodyPr/>
                    <a:lstStyle/>
                    <a:p>
                      <a:pPr algn="l"/>
                      <a:r>
                        <a:rPr lang="en-US" sz="800" dirty="0">
                          <a:solidFill>
                            <a:schemeClr val="accent2"/>
                          </a:solidFill>
                        </a:rPr>
                        <a:t>Frustrated</a:t>
                      </a:r>
                      <a:endParaRPr lang="en-US" sz="800" baseline="30000" dirty="0">
                        <a:solidFill>
                          <a:schemeClr val="accent2"/>
                        </a:solidFill>
                      </a:endParaRPr>
                    </a:p>
                  </a:txBody>
                  <a:tcPr marR="18288" marT="0" marB="0" anchor="ctr"/>
                </a:tc>
                <a:tc>
                  <a:txBody>
                    <a:bodyPr/>
                    <a:lstStyle/>
                    <a:p>
                      <a:pPr algn="l"/>
                      <a:r>
                        <a:rPr lang="en-US" sz="800" dirty="0"/>
                        <a:t>n</a:t>
                      </a:r>
                      <a:r>
                        <a:rPr lang="en-US" sz="800" baseline="0" dirty="0"/>
                        <a:t> = 2</a:t>
                      </a:r>
                      <a:endParaRPr lang="en-US" sz="800" dirty="0"/>
                    </a:p>
                  </a:txBody>
                  <a:tcPr marR="18288" marT="0" marB="0" anchor="ctr"/>
                </a:tc>
                <a:extLst>
                  <a:ext uri="{0D108BD9-81ED-4DB2-BD59-A6C34878D82A}">
                    <a16:rowId xmlns="" xmlns:a16="http://schemas.microsoft.com/office/drawing/2014/main" val="10002"/>
                  </a:ext>
                </a:extLst>
              </a:tr>
              <a:tr h="144483">
                <a:tc>
                  <a:txBody>
                    <a:bodyPr/>
                    <a:lstStyle/>
                    <a:p>
                      <a:r>
                        <a:rPr lang="en-US" sz="800" dirty="0"/>
                        <a:t>Unknown future</a:t>
                      </a:r>
                      <a:endParaRPr lang="en-US" sz="800" baseline="30000" dirty="0"/>
                    </a:p>
                  </a:txBody>
                  <a:tcPr marR="18288" marT="0" marB="0" anchor="ctr"/>
                </a:tc>
                <a:tc>
                  <a:txBody>
                    <a:bodyPr/>
                    <a:lstStyle/>
                    <a:p>
                      <a:pPr algn="ctr"/>
                      <a:r>
                        <a:rPr lang="en-US" sz="800" dirty="0"/>
                        <a:t>n</a:t>
                      </a:r>
                      <a:r>
                        <a:rPr lang="en-US" sz="800" baseline="0" dirty="0"/>
                        <a:t> = 4</a:t>
                      </a:r>
                      <a:endParaRPr lang="en-US" sz="800" dirty="0"/>
                    </a:p>
                  </a:txBody>
                  <a:tcPr marR="18288" marT="0" marB="0" anchor="ctr"/>
                </a:tc>
                <a:tc>
                  <a:txBody>
                    <a:bodyPr/>
                    <a:lstStyle/>
                    <a:p>
                      <a:pPr algn="l"/>
                      <a:r>
                        <a:rPr lang="en-US" sz="800" dirty="0"/>
                        <a:t>Anxious/nervous</a:t>
                      </a:r>
                      <a:endParaRPr lang="en-US" sz="800" baseline="30000" dirty="0"/>
                    </a:p>
                  </a:txBody>
                  <a:tcPr marR="18288" marT="0" marB="0" anchor="ctr"/>
                </a:tc>
                <a:tc>
                  <a:txBody>
                    <a:bodyPr/>
                    <a:lstStyle/>
                    <a:p>
                      <a:pPr algn="l"/>
                      <a:r>
                        <a:rPr lang="en-US" sz="800" dirty="0"/>
                        <a:t>n</a:t>
                      </a:r>
                      <a:r>
                        <a:rPr lang="en-US" sz="800" baseline="0" dirty="0"/>
                        <a:t> = 2</a:t>
                      </a:r>
                      <a:endParaRPr lang="en-US" sz="800" dirty="0"/>
                    </a:p>
                  </a:txBody>
                  <a:tcPr marR="18288" marT="0" marB="0" anchor="ctr"/>
                </a:tc>
                <a:extLst>
                  <a:ext uri="{0D108BD9-81ED-4DB2-BD59-A6C34878D82A}">
                    <a16:rowId xmlns="" xmlns:a16="http://schemas.microsoft.com/office/drawing/2014/main" val="10003"/>
                  </a:ext>
                </a:extLst>
              </a:tr>
              <a:tr h="144483">
                <a:tc>
                  <a:txBody>
                    <a:bodyPr/>
                    <a:lstStyle/>
                    <a:p>
                      <a:r>
                        <a:rPr lang="en-US" sz="800" dirty="0"/>
                        <a:t>Depressed</a:t>
                      </a:r>
                    </a:p>
                  </a:txBody>
                  <a:tcPr marR="18288" marT="0" marB="0" anchor="ctr"/>
                </a:tc>
                <a:tc>
                  <a:txBody>
                    <a:bodyPr/>
                    <a:lstStyle/>
                    <a:p>
                      <a:pPr algn="ctr"/>
                      <a:r>
                        <a:rPr lang="en-US" sz="800" dirty="0"/>
                        <a:t>n</a:t>
                      </a:r>
                      <a:r>
                        <a:rPr lang="en-US" sz="800" baseline="0" dirty="0"/>
                        <a:t> = 3</a:t>
                      </a:r>
                      <a:endParaRPr lang="en-US" sz="800" dirty="0"/>
                    </a:p>
                  </a:txBody>
                  <a:tcPr marR="18288" marT="0" marB="0" anchor="ctr"/>
                </a:tc>
                <a:tc>
                  <a:txBody>
                    <a:bodyPr/>
                    <a:lstStyle/>
                    <a:p>
                      <a:pPr algn="l"/>
                      <a:r>
                        <a:rPr lang="en-US" sz="800" dirty="0"/>
                        <a:t>Shocked</a:t>
                      </a:r>
                    </a:p>
                  </a:txBody>
                  <a:tcPr marR="18288" marT="0" marB="0" anchor="ctr"/>
                </a:tc>
                <a:tc>
                  <a:txBody>
                    <a:bodyPr/>
                    <a:lstStyle/>
                    <a:p>
                      <a:pPr algn="l"/>
                      <a:r>
                        <a:rPr lang="en-US" sz="800" dirty="0"/>
                        <a:t>n</a:t>
                      </a:r>
                      <a:r>
                        <a:rPr lang="en-US" sz="800" baseline="0" dirty="0"/>
                        <a:t> = 2</a:t>
                      </a:r>
                      <a:endParaRPr lang="en-US" sz="800" dirty="0"/>
                    </a:p>
                  </a:txBody>
                  <a:tcPr marR="18288" marT="0" marB="0" anchor="ctr"/>
                </a:tc>
                <a:extLst>
                  <a:ext uri="{0D108BD9-81ED-4DB2-BD59-A6C34878D82A}">
                    <a16:rowId xmlns="" xmlns:a16="http://schemas.microsoft.com/office/drawing/2014/main" val="10004"/>
                  </a:ext>
                </a:extLst>
              </a:tr>
              <a:tr h="144483">
                <a:tc>
                  <a:txBody>
                    <a:bodyPr/>
                    <a:lstStyle/>
                    <a:p>
                      <a:r>
                        <a:rPr lang="en-US" sz="800" dirty="0"/>
                        <a:t>Worried</a:t>
                      </a:r>
                      <a:endParaRPr lang="en-US" sz="800" baseline="30000" dirty="0"/>
                    </a:p>
                  </a:txBody>
                  <a:tcPr marR="18288" marT="0" marB="0" anchor="ctr"/>
                </a:tc>
                <a:tc>
                  <a:txBody>
                    <a:bodyPr/>
                    <a:lstStyle/>
                    <a:p>
                      <a:pPr algn="ctr"/>
                      <a:r>
                        <a:rPr lang="en-US" sz="800" dirty="0"/>
                        <a:t>n</a:t>
                      </a:r>
                      <a:r>
                        <a:rPr lang="en-US" sz="800" baseline="0" dirty="0"/>
                        <a:t> = 3</a:t>
                      </a:r>
                      <a:endParaRPr lang="en-US" sz="800" dirty="0"/>
                    </a:p>
                  </a:txBody>
                  <a:tcPr marR="18288" marT="0" marB="0" anchor="ctr"/>
                </a:tc>
                <a:tc>
                  <a:txBody>
                    <a:bodyPr/>
                    <a:lstStyle/>
                    <a:p>
                      <a:pPr algn="l"/>
                      <a:r>
                        <a:rPr lang="en-US" sz="800" dirty="0"/>
                        <a:t>Helpless</a:t>
                      </a:r>
                      <a:endParaRPr lang="en-US" sz="800" baseline="30000" dirty="0"/>
                    </a:p>
                  </a:txBody>
                  <a:tcPr marR="18288" marT="0" marB="0" anchor="ctr"/>
                </a:tc>
                <a:tc>
                  <a:txBody>
                    <a:bodyPr/>
                    <a:lstStyle/>
                    <a:p>
                      <a:pPr algn="l"/>
                      <a:r>
                        <a:rPr lang="en-US" sz="800" dirty="0"/>
                        <a:t>n</a:t>
                      </a:r>
                      <a:r>
                        <a:rPr lang="en-US" sz="800" baseline="0" dirty="0"/>
                        <a:t> = 1</a:t>
                      </a:r>
                      <a:endParaRPr lang="en-US" sz="800" dirty="0"/>
                    </a:p>
                  </a:txBody>
                  <a:tcPr marR="18288" marT="0" marB="0" anchor="ctr"/>
                </a:tc>
                <a:extLst>
                  <a:ext uri="{0D108BD9-81ED-4DB2-BD59-A6C34878D82A}">
                    <a16:rowId xmlns="" xmlns:a16="http://schemas.microsoft.com/office/drawing/2014/main" val="10005"/>
                  </a:ext>
                </a:extLst>
              </a:tr>
              <a:tr h="144483">
                <a:tc>
                  <a:txBody>
                    <a:bodyPr/>
                    <a:lstStyle/>
                    <a:p>
                      <a:r>
                        <a:rPr lang="en-US" sz="800" dirty="0"/>
                        <a:t>Annoyed/irritated</a:t>
                      </a:r>
                    </a:p>
                  </a:txBody>
                  <a:tcPr marR="18288" marT="0" marB="0" anchor="ctr"/>
                </a:tc>
                <a:tc>
                  <a:txBody>
                    <a:bodyPr/>
                    <a:lstStyle/>
                    <a:p>
                      <a:pPr algn="ctr"/>
                      <a:r>
                        <a:rPr lang="en-US" sz="800" dirty="0"/>
                        <a:t>n</a:t>
                      </a:r>
                      <a:r>
                        <a:rPr lang="en-US" sz="800" baseline="0" dirty="0"/>
                        <a:t> = 3</a:t>
                      </a:r>
                      <a:endParaRPr lang="en-US" sz="800" dirty="0"/>
                    </a:p>
                  </a:txBody>
                  <a:tcPr marR="18288" marT="0" marB="0" anchor="ctr"/>
                </a:tc>
                <a:tc>
                  <a:txBody>
                    <a:bodyPr/>
                    <a:lstStyle/>
                    <a:p>
                      <a:pPr algn="l"/>
                      <a:r>
                        <a:rPr lang="en-US" sz="800" dirty="0">
                          <a:solidFill>
                            <a:schemeClr val="accent2"/>
                          </a:solidFill>
                        </a:rPr>
                        <a:t>Acceptance</a:t>
                      </a:r>
                      <a:endParaRPr lang="en-US" sz="800" baseline="30000" dirty="0">
                        <a:solidFill>
                          <a:schemeClr val="accent2"/>
                        </a:solidFill>
                      </a:endParaRPr>
                    </a:p>
                  </a:txBody>
                  <a:tcPr marR="18288" marT="0" marB="0" anchor="ctr"/>
                </a:tc>
                <a:tc>
                  <a:txBody>
                    <a:bodyPr/>
                    <a:lstStyle/>
                    <a:p>
                      <a:pPr algn="l"/>
                      <a:r>
                        <a:rPr lang="en-US" sz="800" dirty="0"/>
                        <a:t>n</a:t>
                      </a:r>
                      <a:r>
                        <a:rPr lang="en-US" sz="800" baseline="0" dirty="0"/>
                        <a:t> = 1</a:t>
                      </a:r>
                      <a:endParaRPr lang="en-US" sz="800" dirty="0"/>
                    </a:p>
                  </a:txBody>
                  <a:tcPr marR="18288" marT="0" marB="0" anchor="ctr"/>
                </a:tc>
                <a:extLst>
                  <a:ext uri="{0D108BD9-81ED-4DB2-BD59-A6C34878D82A}">
                    <a16:rowId xmlns="" xmlns:a16="http://schemas.microsoft.com/office/drawing/2014/main" val="10006"/>
                  </a:ext>
                </a:extLst>
              </a:tr>
            </a:tbl>
          </a:graphicData>
        </a:graphic>
      </p:graphicFrame>
      <p:cxnSp>
        <p:nvCxnSpPr>
          <p:cNvPr id="47" name="Straight Arrow Connector 46"/>
          <p:cNvCxnSpPr/>
          <p:nvPr/>
        </p:nvCxnSpPr>
        <p:spPr>
          <a:xfrm>
            <a:off x="6098344" y="2904506"/>
            <a:ext cx="917987" cy="5274"/>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4407" y="4663440"/>
            <a:ext cx="2488182" cy="215444"/>
          </a:xfrm>
          <a:prstGeom prst="rect">
            <a:avLst/>
          </a:prstGeom>
          <a:noFill/>
        </p:spPr>
        <p:txBody>
          <a:bodyPr wrap="none" rtlCol="0">
            <a:spAutoFit/>
          </a:bodyPr>
          <a:lstStyle/>
          <a:p>
            <a:r>
              <a:rPr lang="en-US" sz="800" dirty="0"/>
              <a:t>Key: Both instruments; </a:t>
            </a:r>
            <a:r>
              <a:rPr lang="en-US" sz="800" dirty="0">
                <a:solidFill>
                  <a:schemeClr val="accent2"/>
                </a:solidFill>
              </a:rPr>
              <a:t>Fact-An-Only</a:t>
            </a:r>
            <a:r>
              <a:rPr lang="en-US" sz="800" dirty="0"/>
              <a:t>;</a:t>
            </a:r>
            <a:r>
              <a:rPr lang="en-US" sz="800" dirty="0">
                <a:solidFill>
                  <a:schemeClr val="accent4"/>
                </a:solidFill>
              </a:rPr>
              <a:t> Qualms only</a:t>
            </a:r>
          </a:p>
        </p:txBody>
      </p:sp>
      <p:sp>
        <p:nvSpPr>
          <p:cNvPr id="49" name="Right Brace 48"/>
          <p:cNvSpPr/>
          <p:nvPr/>
        </p:nvSpPr>
        <p:spPr>
          <a:xfrm rot="5400000" flipV="1">
            <a:off x="4460874" y="-803273"/>
            <a:ext cx="184152" cy="89408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31032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086786"/>
            <a:ext cx="8526294" cy="3476063"/>
          </a:xfrm>
        </p:spPr>
        <p:txBody>
          <a:bodyPr/>
          <a:lstStyle/>
          <a:p>
            <a:pPr marL="285750" indent="-285750">
              <a:spcAft>
                <a:spcPts val="1200"/>
              </a:spcAft>
            </a:pPr>
            <a:r>
              <a:rPr lang="en-US" sz="2000" dirty="0"/>
              <a:t>Diagnosing MDS remains challenging but is a crucial first step</a:t>
            </a:r>
          </a:p>
          <a:p>
            <a:pPr marL="285750" indent="-285750"/>
            <a:r>
              <a:rPr lang="en-US" sz="2000" dirty="0"/>
              <a:t>Point mutations in MDS are significant</a:t>
            </a:r>
          </a:p>
          <a:p>
            <a:pPr lvl="1"/>
            <a:r>
              <a:rPr lang="en-US" sz="2000" dirty="0"/>
              <a:t>Large body of information confirms significant impact of mutations on prognosis </a:t>
            </a:r>
          </a:p>
          <a:p>
            <a:pPr lvl="1">
              <a:spcAft>
                <a:spcPts val="1200"/>
              </a:spcAft>
            </a:pPr>
            <a:r>
              <a:rPr lang="en-US" sz="2000" dirty="0"/>
              <a:t>Most data are still too immature to determine how to incorporate mutations into the existing, primarily morphologic classification </a:t>
            </a:r>
          </a:p>
          <a:p>
            <a:pPr marL="285750" indent="-285750">
              <a:spcAft>
                <a:spcPts val="1200"/>
              </a:spcAft>
            </a:pPr>
            <a:r>
              <a:rPr lang="en-US" sz="2000" dirty="0"/>
              <a:t>Integration of new clinical risk models and somatic mutations will refine the risk stratification in MDS</a:t>
            </a:r>
          </a:p>
          <a:p>
            <a:pPr marL="0" indent="0">
              <a:buNone/>
            </a:pPr>
            <a:endParaRPr lang="en-US" sz="2000" dirty="0"/>
          </a:p>
          <a:p>
            <a:endParaRPr lang="en-US" sz="2000" dirty="0"/>
          </a:p>
          <a:p>
            <a:pPr marL="285750" indent="-285750"/>
            <a:endParaRPr lang="en-US" sz="2000" dirty="0"/>
          </a:p>
          <a:p>
            <a:pPr marL="285750" indent="-285750"/>
            <a:endParaRPr lang="en-US" sz="2000" dirty="0"/>
          </a:p>
          <a:p>
            <a:endParaRPr lang="en-US" sz="3200" dirty="0"/>
          </a:p>
        </p:txBody>
      </p:sp>
      <p:sp>
        <p:nvSpPr>
          <p:cNvPr id="2" name="Title 1"/>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419419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Case 1</a:t>
            </a:r>
          </a:p>
        </p:txBody>
      </p:sp>
      <p:pic>
        <p:nvPicPr>
          <p:cNvPr id="7" name="Picture 2" descr="C:\Users\paul.keddy\Downloads\group.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Photocopy trans="7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85353" y="111632"/>
            <a:ext cx="624667" cy="6246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484" y="1150959"/>
            <a:ext cx="8619031" cy="3492719"/>
          </a:xfrm>
          <a:prstGeom prst="rect">
            <a:avLst/>
          </a:prstGeom>
        </p:spPr>
      </p:pic>
    </p:spTree>
    <p:extLst>
      <p:ext uri="{BB962C8B-B14F-4D97-AF65-F5344CB8AC3E}">
        <p14:creationId xmlns:p14="http://schemas.microsoft.com/office/powerpoint/2010/main" val="154152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a:solidFill>
                  <a:schemeClr val="bg1"/>
                </a:solidFill>
              </a:rPr>
              <a:t>Disclosures</a:t>
            </a:r>
            <a:endParaRPr lang="en-US" dirty="0">
              <a:solidFill>
                <a:schemeClr val="bg1"/>
              </a:solidFill>
            </a:endParaRPr>
          </a:p>
        </p:txBody>
      </p:sp>
      <p:sp>
        <p:nvSpPr>
          <p:cNvPr id="10" name="Content Placeholder 5"/>
          <p:cNvSpPr>
            <a:spLocks noGrp="1"/>
          </p:cNvSpPr>
          <p:nvPr>
            <p:ph sz="half" idx="1"/>
          </p:nvPr>
        </p:nvSpPr>
        <p:spPr>
          <a:xfrm>
            <a:off x="194647" y="966844"/>
            <a:ext cx="8645525" cy="3621024"/>
          </a:xfrm>
          <a:prstGeom prst="roundRect">
            <a:avLst>
              <a:gd name="adj" fmla="val 7576"/>
            </a:avLst>
          </a:prstGeom>
          <a:solidFill>
            <a:schemeClr val="tx2">
              <a:lumMod val="90000"/>
              <a:lumOff val="1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en-US" sz="1400" dirty="0"/>
              <a:t/>
            </a:r>
            <a:br>
              <a:rPr lang="en-US" sz="1400" dirty="0"/>
            </a:br>
            <a:r>
              <a:rPr lang="en-US" sz="1600" dirty="0" smtClean="0"/>
              <a:t>Faculty/Planner</a:t>
            </a:r>
            <a:endParaRPr lang="en-US" sz="1600" dirty="0"/>
          </a:p>
          <a:p>
            <a:r>
              <a:rPr lang="en-US" sz="1600" dirty="0"/>
              <a:t>Rhonda Hewitt, MSN, ANP, AOCNP, has a financial interest/relationship or affiliation in the form of:</a:t>
            </a:r>
          </a:p>
          <a:p>
            <a:r>
              <a:rPr lang="en-US" sz="1600" dirty="0"/>
              <a:t>Consultant and/or Advisor for Amgen; </a:t>
            </a:r>
            <a:r>
              <a:rPr lang="en-US" sz="1600" dirty="0" err="1"/>
              <a:t>AbbVie</a:t>
            </a:r>
            <a:r>
              <a:rPr lang="en-US" sz="1600" dirty="0"/>
              <a:t>; and </a:t>
            </a:r>
            <a:r>
              <a:rPr lang="en-US" sz="1600" dirty="0" err="1"/>
              <a:t>Incyte</a:t>
            </a:r>
            <a:r>
              <a:rPr lang="en-US" sz="1600" dirty="0"/>
              <a:t> Corporation.</a:t>
            </a:r>
          </a:p>
          <a:p>
            <a:r>
              <a:rPr lang="en-US" sz="1600" dirty="0"/>
              <a:t>Speakers Bureau participant with Amgen; AstraZeneca; </a:t>
            </a:r>
            <a:r>
              <a:rPr lang="en-US" sz="1600" dirty="0" err="1"/>
              <a:t>Incyte</a:t>
            </a:r>
            <a:r>
              <a:rPr lang="en-US" sz="1600" dirty="0"/>
              <a:t> Corporation; Janssen Pharmaceuticals, Inc.; and PCYC (</a:t>
            </a:r>
            <a:r>
              <a:rPr lang="en-US" sz="1600" dirty="0" err="1"/>
              <a:t>Pharmacyclics</a:t>
            </a:r>
            <a:r>
              <a:rPr lang="en-US" sz="1600" dirty="0"/>
              <a:t>).</a:t>
            </a:r>
          </a:p>
        </p:txBody>
      </p:sp>
      <p:sp>
        <p:nvSpPr>
          <p:cNvPr id="7" name="Footer Placeholder 1"/>
          <p:cNvSpPr>
            <a:spLocks noGrp="1"/>
          </p:cNvSpPr>
          <p:nvPr>
            <p:ph type="ftr" sz="quarter" idx="13"/>
          </p:nvPr>
        </p:nvSpPr>
        <p:spPr>
          <a:xfrm>
            <a:off x="182880" y="4767263"/>
            <a:ext cx="7498080" cy="273844"/>
          </a:xfrm>
        </p:spPr>
        <p:txBody>
          <a:bodyPr/>
          <a:lstStyle/>
          <a:p>
            <a:r>
              <a:rPr lang="en-US" sz="1100" b="1" dirty="0">
                <a:solidFill>
                  <a:schemeClr val="bg1"/>
                </a:solidFill>
              </a:rPr>
              <a:t>All of the relevant financial relationships of individuals for this activity have been mitigated.</a:t>
            </a:r>
          </a:p>
        </p:txBody>
      </p:sp>
    </p:spTree>
    <p:extLst>
      <p:ext uri="{BB962C8B-B14F-4D97-AF65-F5344CB8AC3E}">
        <p14:creationId xmlns:p14="http://schemas.microsoft.com/office/powerpoint/2010/main" val="324263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Which of the Prognostic Subgroups Would Kathy Fall Into Based on the IPSS-R Staging System?</a:t>
            </a:r>
          </a:p>
        </p:txBody>
      </p:sp>
      <p:graphicFrame>
        <p:nvGraphicFramePr>
          <p:cNvPr id="13" name="Table 12"/>
          <p:cNvGraphicFramePr>
            <a:graphicFrameLocks noGrp="1"/>
          </p:cNvGraphicFramePr>
          <p:nvPr/>
        </p:nvGraphicFramePr>
        <p:xfrm>
          <a:off x="746223" y="1011002"/>
          <a:ext cx="7406640" cy="2250440"/>
        </p:xfrm>
        <a:graphic>
          <a:graphicData uri="http://schemas.openxmlformats.org/drawingml/2006/table">
            <a:tbl>
              <a:tblPr firstRow="1" bandRow="1">
                <a:tableStyleId>{6E25E649-3F16-4E02-A733-19D2CDBF48F0}</a:tableStyleId>
              </a:tblPr>
              <a:tblGrid>
                <a:gridCol w="1005840">
                  <a:extLst>
                    <a:ext uri="{9D8B030D-6E8A-4147-A177-3AD203B41FA5}">
                      <a16:colId xmlns="" xmlns:a16="http://schemas.microsoft.com/office/drawing/2014/main" val="20000"/>
                    </a:ext>
                  </a:extLst>
                </a:gridCol>
                <a:gridCol w="9144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gridCol w="914400">
                  <a:extLst>
                    <a:ext uri="{9D8B030D-6E8A-4147-A177-3AD203B41FA5}">
                      <a16:colId xmlns="" xmlns:a16="http://schemas.microsoft.com/office/drawing/2014/main" val="20003"/>
                    </a:ext>
                  </a:extLst>
                </a:gridCol>
                <a:gridCol w="914400">
                  <a:extLst>
                    <a:ext uri="{9D8B030D-6E8A-4147-A177-3AD203B41FA5}">
                      <a16:colId xmlns="" xmlns:a16="http://schemas.microsoft.com/office/drawing/2014/main" val="20004"/>
                    </a:ext>
                  </a:extLst>
                </a:gridCol>
                <a:gridCol w="914400">
                  <a:extLst>
                    <a:ext uri="{9D8B030D-6E8A-4147-A177-3AD203B41FA5}">
                      <a16:colId xmlns="" xmlns:a16="http://schemas.microsoft.com/office/drawing/2014/main" val="20005"/>
                    </a:ext>
                  </a:extLst>
                </a:gridCol>
                <a:gridCol w="914400">
                  <a:extLst>
                    <a:ext uri="{9D8B030D-6E8A-4147-A177-3AD203B41FA5}">
                      <a16:colId xmlns="" xmlns:a16="http://schemas.microsoft.com/office/drawing/2014/main" val="20006"/>
                    </a:ext>
                  </a:extLst>
                </a:gridCol>
                <a:gridCol w="914400">
                  <a:extLst>
                    <a:ext uri="{9D8B030D-6E8A-4147-A177-3AD203B41FA5}">
                      <a16:colId xmlns="" xmlns:a16="http://schemas.microsoft.com/office/drawing/2014/main" val="20007"/>
                    </a:ext>
                  </a:extLst>
                </a:gridCol>
              </a:tblGrid>
              <a:tr h="370840">
                <a:tc>
                  <a:txBody>
                    <a:bodyPr/>
                    <a:lstStyle/>
                    <a:p>
                      <a:r>
                        <a:rPr lang="en-US" sz="1000" dirty="0"/>
                        <a:t>Prognostic Variable</a:t>
                      </a:r>
                    </a:p>
                  </a:txBody>
                  <a:tcPr anchor="ctr"/>
                </a:tc>
                <a:tc>
                  <a:txBody>
                    <a:bodyPr/>
                    <a:lstStyle/>
                    <a:p>
                      <a:pPr algn="ctr"/>
                      <a:r>
                        <a:rPr lang="en-US" sz="1000" dirty="0"/>
                        <a:t>0</a:t>
                      </a:r>
                    </a:p>
                  </a:txBody>
                  <a:tcPr anchor="ctr"/>
                </a:tc>
                <a:tc>
                  <a:txBody>
                    <a:bodyPr/>
                    <a:lstStyle/>
                    <a:p>
                      <a:pPr algn="ctr"/>
                      <a:r>
                        <a:rPr lang="en-US" sz="1000" dirty="0"/>
                        <a:t>0.5</a:t>
                      </a:r>
                    </a:p>
                  </a:txBody>
                  <a:tcPr anchor="ctr"/>
                </a:tc>
                <a:tc>
                  <a:txBody>
                    <a:bodyPr/>
                    <a:lstStyle/>
                    <a:p>
                      <a:pPr algn="ctr"/>
                      <a:r>
                        <a:rPr lang="en-US" sz="1000" dirty="0"/>
                        <a:t>1</a:t>
                      </a:r>
                    </a:p>
                  </a:txBody>
                  <a:tcPr anchor="ctr"/>
                </a:tc>
                <a:tc>
                  <a:txBody>
                    <a:bodyPr/>
                    <a:lstStyle/>
                    <a:p>
                      <a:pPr algn="ctr"/>
                      <a:r>
                        <a:rPr lang="en-US" sz="1000" dirty="0"/>
                        <a:t>1.5</a:t>
                      </a:r>
                    </a:p>
                  </a:txBody>
                  <a:tcPr anchor="ctr"/>
                </a:tc>
                <a:tc>
                  <a:txBody>
                    <a:bodyPr/>
                    <a:lstStyle/>
                    <a:p>
                      <a:pPr algn="ctr"/>
                      <a:r>
                        <a:rPr lang="en-US" sz="1000" dirty="0"/>
                        <a:t>2</a:t>
                      </a:r>
                    </a:p>
                  </a:txBody>
                  <a:tcPr anchor="ctr"/>
                </a:tc>
                <a:tc>
                  <a:txBody>
                    <a:bodyPr/>
                    <a:lstStyle/>
                    <a:p>
                      <a:pPr algn="ctr"/>
                      <a:r>
                        <a:rPr lang="en-US" sz="1000" dirty="0"/>
                        <a:t>3</a:t>
                      </a:r>
                    </a:p>
                  </a:txBody>
                  <a:tcPr anchor="ctr"/>
                </a:tc>
                <a:tc>
                  <a:txBody>
                    <a:bodyPr/>
                    <a:lstStyle/>
                    <a:p>
                      <a:pPr algn="ctr"/>
                      <a:r>
                        <a:rPr lang="en-US" sz="1000" dirty="0"/>
                        <a:t>4</a:t>
                      </a:r>
                    </a:p>
                  </a:txBody>
                  <a:tcPr anchor="ctr"/>
                </a:tc>
                <a:extLst>
                  <a:ext uri="{0D108BD9-81ED-4DB2-BD59-A6C34878D82A}">
                    <a16:rowId xmlns="" xmlns:a16="http://schemas.microsoft.com/office/drawing/2014/main" val="10000"/>
                  </a:ext>
                </a:extLst>
              </a:tr>
              <a:tr h="370840">
                <a:tc>
                  <a:txBody>
                    <a:bodyPr/>
                    <a:lstStyle/>
                    <a:p>
                      <a:r>
                        <a:rPr lang="en-US" sz="1000" b="1" dirty="0"/>
                        <a:t>Cytogenetics</a:t>
                      </a:r>
                    </a:p>
                  </a:txBody>
                  <a:tcPr anchor="ctr"/>
                </a:tc>
                <a:tc>
                  <a:txBody>
                    <a:bodyPr/>
                    <a:lstStyle/>
                    <a:p>
                      <a:pPr algn="ctr"/>
                      <a:r>
                        <a:rPr lang="en-US" sz="1000" dirty="0"/>
                        <a:t>Very good</a:t>
                      </a:r>
                    </a:p>
                  </a:txBody>
                  <a:tcPr anchor="ctr"/>
                </a:tc>
                <a:tc>
                  <a:txBody>
                    <a:bodyPr/>
                    <a:lstStyle/>
                    <a:p>
                      <a:pPr algn="ctr"/>
                      <a:endParaRPr lang="en-US" sz="1000" dirty="0"/>
                    </a:p>
                  </a:txBody>
                  <a:tcPr anchor="ctr"/>
                </a:tc>
                <a:tc>
                  <a:txBody>
                    <a:bodyPr/>
                    <a:lstStyle/>
                    <a:p>
                      <a:pPr algn="ctr"/>
                      <a:r>
                        <a:rPr lang="en-US" sz="1000" dirty="0"/>
                        <a:t>Good</a:t>
                      </a:r>
                    </a:p>
                  </a:txBody>
                  <a:tcPr anchor="ctr"/>
                </a:tc>
                <a:tc>
                  <a:txBody>
                    <a:bodyPr/>
                    <a:lstStyle/>
                    <a:p>
                      <a:pPr algn="ctr"/>
                      <a:endParaRPr lang="en-US" sz="1000" dirty="0"/>
                    </a:p>
                  </a:txBody>
                  <a:tcPr anchor="ctr"/>
                </a:tc>
                <a:tc>
                  <a:txBody>
                    <a:bodyPr/>
                    <a:lstStyle/>
                    <a:p>
                      <a:pPr algn="ctr"/>
                      <a:r>
                        <a:rPr lang="en-US" sz="1000" dirty="0"/>
                        <a:t>Intermediate</a:t>
                      </a:r>
                    </a:p>
                  </a:txBody>
                  <a:tcPr anchor="ctr"/>
                </a:tc>
                <a:tc>
                  <a:txBody>
                    <a:bodyPr/>
                    <a:lstStyle/>
                    <a:p>
                      <a:pPr algn="ctr"/>
                      <a:r>
                        <a:rPr lang="en-US" sz="1000" dirty="0"/>
                        <a:t>Poor</a:t>
                      </a:r>
                    </a:p>
                  </a:txBody>
                  <a:tcPr anchor="ctr"/>
                </a:tc>
                <a:tc>
                  <a:txBody>
                    <a:bodyPr/>
                    <a:lstStyle/>
                    <a:p>
                      <a:pPr algn="ctr"/>
                      <a:r>
                        <a:rPr lang="en-US" sz="1000" dirty="0"/>
                        <a:t>Very poor</a:t>
                      </a:r>
                    </a:p>
                  </a:txBody>
                  <a:tcPr anchor="ctr"/>
                </a:tc>
                <a:extLst>
                  <a:ext uri="{0D108BD9-81ED-4DB2-BD59-A6C34878D82A}">
                    <a16:rowId xmlns="" xmlns:a16="http://schemas.microsoft.com/office/drawing/2014/main" val="10001"/>
                  </a:ext>
                </a:extLst>
              </a:tr>
              <a:tr h="370840">
                <a:tc>
                  <a:txBody>
                    <a:bodyPr/>
                    <a:lstStyle/>
                    <a:p>
                      <a:r>
                        <a:rPr lang="en-US" sz="1000" b="1" dirty="0"/>
                        <a:t>BM blast, %</a:t>
                      </a:r>
                    </a:p>
                  </a:txBody>
                  <a:tcPr anchor="ctr"/>
                </a:tc>
                <a:tc>
                  <a:txBody>
                    <a:bodyPr/>
                    <a:lstStyle/>
                    <a:p>
                      <a:pPr algn="ctr"/>
                      <a:r>
                        <a:rPr lang="en-US" sz="1000" dirty="0"/>
                        <a:t>≤2</a:t>
                      </a:r>
                    </a:p>
                  </a:txBody>
                  <a:tcPr anchor="ctr"/>
                </a:tc>
                <a:tc>
                  <a:txBody>
                    <a:bodyPr/>
                    <a:lstStyle/>
                    <a:p>
                      <a:pPr algn="ct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&gt;2  - &lt;5</a:t>
                      </a:r>
                    </a:p>
                  </a:txBody>
                  <a:tcPr anchor="ctr"/>
                </a:tc>
                <a:tc>
                  <a:txBody>
                    <a:bodyPr/>
                    <a:lstStyle/>
                    <a:p>
                      <a:pPr algn="ctr"/>
                      <a:endParaRPr lang="en-US" sz="1000" dirty="0"/>
                    </a:p>
                  </a:txBody>
                  <a:tcPr anchor="ctr"/>
                </a:tc>
                <a:tc>
                  <a:txBody>
                    <a:bodyPr/>
                    <a:lstStyle/>
                    <a:p>
                      <a:pPr algn="ctr"/>
                      <a:r>
                        <a:rPr lang="en-US" sz="1000" dirty="0"/>
                        <a:t>5</a:t>
                      </a:r>
                      <a:r>
                        <a:rPr lang="en-US" sz="1000" baseline="0" dirty="0"/>
                        <a:t> </a:t>
                      </a:r>
                      <a:r>
                        <a:rPr lang="en-US" sz="1000" dirty="0"/>
                        <a:t>- 10</a:t>
                      </a:r>
                    </a:p>
                  </a:txBody>
                  <a:tcPr anchor="ctr"/>
                </a:tc>
                <a:tc>
                  <a:txBody>
                    <a:bodyPr/>
                    <a:lstStyle/>
                    <a:p>
                      <a:pPr algn="ctr"/>
                      <a:r>
                        <a:rPr lang="en-US" sz="1000" dirty="0"/>
                        <a:t>&gt;10</a:t>
                      </a:r>
                    </a:p>
                  </a:txBody>
                  <a:tcPr anchor="ctr"/>
                </a:tc>
                <a:tc>
                  <a:txBody>
                    <a:bodyPr/>
                    <a:lstStyle/>
                    <a:p>
                      <a:pPr algn="ctr"/>
                      <a:endParaRPr lang="en-US" sz="1000" dirty="0"/>
                    </a:p>
                  </a:txBody>
                  <a:tcPr anchor="ctr"/>
                </a:tc>
                <a:extLst>
                  <a:ext uri="{0D108BD9-81ED-4DB2-BD59-A6C34878D82A}">
                    <a16:rowId xmlns="" xmlns:a16="http://schemas.microsoft.com/office/drawing/2014/main" val="10002"/>
                  </a:ext>
                </a:extLst>
              </a:tr>
              <a:tr h="370840">
                <a:tc>
                  <a:txBody>
                    <a:bodyPr/>
                    <a:lstStyle/>
                    <a:p>
                      <a:r>
                        <a:rPr lang="en-US" sz="1000" b="1" dirty="0"/>
                        <a:t>Hemoglobin</a:t>
                      </a:r>
                    </a:p>
                  </a:txBody>
                  <a:tcPr anchor="ctr"/>
                </a:tc>
                <a:tc>
                  <a:txBody>
                    <a:bodyPr/>
                    <a:lstStyle/>
                    <a:p>
                      <a:pPr algn="ctr"/>
                      <a:r>
                        <a:rPr lang="en-US" sz="1000" dirty="0"/>
                        <a:t>≥10</a:t>
                      </a:r>
                    </a:p>
                  </a:txBody>
                  <a:tcPr anchor="ctr"/>
                </a:tc>
                <a:tc>
                  <a:txBody>
                    <a:bodyPr/>
                    <a:lstStyle/>
                    <a:p>
                      <a:pPr algn="ctr"/>
                      <a:endParaRPr lang="en-US" sz="1000" dirty="0"/>
                    </a:p>
                  </a:txBody>
                  <a:tcPr anchor="ctr"/>
                </a:tc>
                <a:tc>
                  <a:txBody>
                    <a:bodyPr/>
                    <a:lstStyle/>
                    <a:p>
                      <a:pPr algn="ctr"/>
                      <a:r>
                        <a:rPr lang="en-US" sz="1000" dirty="0"/>
                        <a:t>8 - &lt;10</a:t>
                      </a:r>
                    </a:p>
                  </a:txBody>
                  <a:tcPr anchor="ctr"/>
                </a:tc>
                <a:tc>
                  <a:txBody>
                    <a:bodyPr/>
                    <a:lstStyle/>
                    <a:p>
                      <a:pPr algn="ctr"/>
                      <a:r>
                        <a:rPr lang="en-US" sz="1000" dirty="0"/>
                        <a:t>&lt;8</a:t>
                      </a:r>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extLst>
                  <a:ext uri="{0D108BD9-81ED-4DB2-BD59-A6C34878D82A}">
                    <a16:rowId xmlns="" xmlns:a16="http://schemas.microsoft.com/office/drawing/2014/main" val="10003"/>
                  </a:ext>
                </a:extLst>
              </a:tr>
              <a:tr h="370840">
                <a:tc>
                  <a:txBody>
                    <a:bodyPr/>
                    <a:lstStyle/>
                    <a:p>
                      <a:r>
                        <a:rPr lang="en-US" sz="1000" b="1" dirty="0"/>
                        <a:t>Platelets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≥100</a:t>
                      </a:r>
                    </a:p>
                  </a:txBody>
                  <a:tcPr anchor="ctr"/>
                </a:tc>
                <a:tc>
                  <a:txBody>
                    <a:bodyPr/>
                    <a:lstStyle/>
                    <a:p>
                      <a:pPr algn="ctr"/>
                      <a:r>
                        <a:rPr lang="en-US" sz="1000" dirty="0"/>
                        <a:t>50 - &lt;100</a:t>
                      </a:r>
                    </a:p>
                  </a:txBody>
                  <a:tcPr anchor="ctr"/>
                </a:tc>
                <a:tc>
                  <a:txBody>
                    <a:bodyPr/>
                    <a:lstStyle/>
                    <a:p>
                      <a:pPr algn="ctr"/>
                      <a:r>
                        <a:rPr lang="en-US" sz="1000" dirty="0"/>
                        <a:t>&lt;50</a:t>
                      </a:r>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extLst>
                  <a:ext uri="{0D108BD9-81ED-4DB2-BD59-A6C34878D82A}">
                    <a16:rowId xmlns="" xmlns:a16="http://schemas.microsoft.com/office/drawing/2014/main" val="10004"/>
                  </a:ext>
                </a:extLst>
              </a:tr>
              <a:tr h="370840">
                <a:tc>
                  <a:txBody>
                    <a:bodyPr/>
                    <a:lstStyle/>
                    <a:p>
                      <a:r>
                        <a:rPr lang="en-US" sz="1000" b="1" dirty="0"/>
                        <a:t>ANC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≥0.8</a:t>
                      </a:r>
                    </a:p>
                  </a:txBody>
                  <a:tcPr anchor="ctr"/>
                </a:tc>
                <a:tc>
                  <a:txBody>
                    <a:bodyPr/>
                    <a:lstStyle/>
                    <a:p>
                      <a:pPr algn="ctr"/>
                      <a:r>
                        <a:rPr lang="en-US" sz="1000" dirty="0"/>
                        <a:t>&lt;0.8</a:t>
                      </a:r>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tc>
                <a:extLst>
                  <a:ext uri="{0D108BD9-81ED-4DB2-BD59-A6C34878D82A}">
                    <a16:rowId xmlns="" xmlns:a16="http://schemas.microsoft.com/office/drawing/2014/main" val="10005"/>
                  </a:ext>
                </a:extLst>
              </a:tr>
            </a:tbl>
          </a:graphicData>
        </a:graphic>
      </p:graphicFrame>
      <p:sp>
        <p:nvSpPr>
          <p:cNvPr id="15" name="Frame 14"/>
          <p:cNvSpPr/>
          <p:nvPr/>
        </p:nvSpPr>
        <p:spPr>
          <a:xfrm>
            <a:off x="3411560" y="1475392"/>
            <a:ext cx="1258432" cy="233977"/>
          </a:xfrm>
          <a:prstGeom prst="frame">
            <a:avLst>
              <a:gd name="adj1" fmla="val 161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Frame 15"/>
          <p:cNvSpPr/>
          <p:nvPr/>
        </p:nvSpPr>
        <p:spPr>
          <a:xfrm>
            <a:off x="3411560" y="1837114"/>
            <a:ext cx="1258432" cy="233977"/>
          </a:xfrm>
          <a:prstGeom prst="frame">
            <a:avLst>
              <a:gd name="adj1" fmla="val 161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Frame 16"/>
          <p:cNvSpPr/>
          <p:nvPr/>
        </p:nvSpPr>
        <p:spPr>
          <a:xfrm>
            <a:off x="3411560" y="2205249"/>
            <a:ext cx="1258432" cy="233977"/>
          </a:xfrm>
          <a:prstGeom prst="frame">
            <a:avLst>
              <a:gd name="adj1" fmla="val 161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18" name="Table 17"/>
          <p:cNvGraphicFramePr>
            <a:graphicFrameLocks noGrp="1"/>
          </p:cNvGraphicFramePr>
          <p:nvPr/>
        </p:nvGraphicFramePr>
        <p:xfrm>
          <a:off x="5646597" y="2634999"/>
          <a:ext cx="2695733" cy="2015370"/>
        </p:xfrm>
        <a:graphic>
          <a:graphicData uri="http://schemas.openxmlformats.org/drawingml/2006/table">
            <a:tbl>
              <a:tblPr firstRow="1" bandRow="1">
                <a:effectLst>
                  <a:outerShdw blurRad="50800" dist="38100" dir="10800000" algn="r" rotWithShape="0">
                    <a:prstClr val="black">
                      <a:alpha val="40000"/>
                    </a:prstClr>
                  </a:outerShdw>
                </a:effectLst>
                <a:tableStyleId>{6E25E649-3F16-4E02-A733-19D2CDBF48F0}</a:tableStyleId>
              </a:tblPr>
              <a:tblGrid>
                <a:gridCol w="1253795">
                  <a:extLst>
                    <a:ext uri="{9D8B030D-6E8A-4147-A177-3AD203B41FA5}">
                      <a16:colId xmlns="" xmlns:a16="http://schemas.microsoft.com/office/drawing/2014/main" val="20000"/>
                    </a:ext>
                  </a:extLst>
                </a:gridCol>
                <a:gridCol w="1441938">
                  <a:extLst>
                    <a:ext uri="{9D8B030D-6E8A-4147-A177-3AD203B41FA5}">
                      <a16:colId xmlns="" xmlns:a16="http://schemas.microsoft.com/office/drawing/2014/main" val="20001"/>
                    </a:ext>
                  </a:extLst>
                </a:gridCol>
              </a:tblGrid>
              <a:tr h="335895">
                <a:tc>
                  <a:txBody>
                    <a:bodyPr/>
                    <a:lstStyle/>
                    <a:p>
                      <a:r>
                        <a:rPr lang="en-US" sz="1000" dirty="0"/>
                        <a:t>Risk Category</a:t>
                      </a:r>
                    </a:p>
                  </a:txBody>
                  <a:tcPr anchor="ctr"/>
                </a:tc>
                <a:tc>
                  <a:txBody>
                    <a:bodyPr/>
                    <a:lstStyle/>
                    <a:p>
                      <a:pPr algn="ctr"/>
                      <a:r>
                        <a:rPr lang="en-US" sz="1000" dirty="0"/>
                        <a:t>Risk Score</a:t>
                      </a:r>
                    </a:p>
                  </a:txBody>
                  <a:tcPr anchor="ctr"/>
                </a:tc>
                <a:extLst>
                  <a:ext uri="{0D108BD9-81ED-4DB2-BD59-A6C34878D82A}">
                    <a16:rowId xmlns="" xmlns:a16="http://schemas.microsoft.com/office/drawing/2014/main" val="10000"/>
                  </a:ext>
                </a:extLst>
              </a:tr>
              <a:tr h="335895">
                <a:tc>
                  <a:txBody>
                    <a:bodyPr/>
                    <a:lstStyle/>
                    <a:p>
                      <a:r>
                        <a:rPr lang="en-US" sz="1000" b="1" dirty="0"/>
                        <a:t>Very low</a:t>
                      </a:r>
                    </a:p>
                  </a:txBody>
                  <a:tcPr anchor="ctr"/>
                </a:tc>
                <a:tc>
                  <a:txBody>
                    <a:bodyPr/>
                    <a:lstStyle/>
                    <a:p>
                      <a:pPr algn="ctr"/>
                      <a:r>
                        <a:rPr lang="en-US" sz="1000" dirty="0"/>
                        <a:t>≤1.5</a:t>
                      </a:r>
                    </a:p>
                  </a:txBody>
                  <a:tcPr anchor="ctr"/>
                </a:tc>
                <a:extLst>
                  <a:ext uri="{0D108BD9-81ED-4DB2-BD59-A6C34878D82A}">
                    <a16:rowId xmlns="" xmlns:a16="http://schemas.microsoft.com/office/drawing/2014/main" val="10001"/>
                  </a:ext>
                </a:extLst>
              </a:tr>
              <a:tr h="335895">
                <a:tc>
                  <a:txBody>
                    <a:bodyPr/>
                    <a:lstStyle/>
                    <a:p>
                      <a:r>
                        <a:rPr lang="en-US" sz="1000" b="1" dirty="0"/>
                        <a:t>Low</a:t>
                      </a:r>
                    </a:p>
                  </a:txBody>
                  <a:tcPr anchor="ctr"/>
                </a:tc>
                <a:tc>
                  <a:txBody>
                    <a:bodyPr/>
                    <a:lstStyle/>
                    <a:p>
                      <a:pPr algn="ctr"/>
                      <a:r>
                        <a:rPr lang="en-US" sz="1000" dirty="0"/>
                        <a:t>&gt;1.5 - 3</a:t>
                      </a:r>
                    </a:p>
                  </a:txBody>
                  <a:tcPr anchor="ctr"/>
                </a:tc>
                <a:extLst>
                  <a:ext uri="{0D108BD9-81ED-4DB2-BD59-A6C34878D82A}">
                    <a16:rowId xmlns="" xmlns:a16="http://schemas.microsoft.com/office/drawing/2014/main" val="10002"/>
                  </a:ext>
                </a:extLst>
              </a:tr>
              <a:tr h="335895">
                <a:tc>
                  <a:txBody>
                    <a:bodyPr/>
                    <a:lstStyle/>
                    <a:p>
                      <a:r>
                        <a:rPr lang="en-US" sz="1000" b="1" dirty="0"/>
                        <a:t>Intermediate</a:t>
                      </a:r>
                    </a:p>
                  </a:txBody>
                  <a:tcPr anchor="ctr"/>
                </a:tc>
                <a:tc>
                  <a:txBody>
                    <a:bodyPr/>
                    <a:lstStyle/>
                    <a:p>
                      <a:pPr algn="ctr"/>
                      <a:r>
                        <a:rPr lang="en-US" sz="1000" dirty="0"/>
                        <a:t>&gt;3</a:t>
                      </a:r>
                      <a:r>
                        <a:rPr lang="en-US" sz="1000" baseline="0" dirty="0"/>
                        <a:t> - 4.5</a:t>
                      </a:r>
                      <a:endParaRPr lang="en-US" sz="1000" dirty="0"/>
                    </a:p>
                  </a:txBody>
                  <a:tcPr anchor="ctr"/>
                </a:tc>
                <a:extLst>
                  <a:ext uri="{0D108BD9-81ED-4DB2-BD59-A6C34878D82A}">
                    <a16:rowId xmlns="" xmlns:a16="http://schemas.microsoft.com/office/drawing/2014/main" val="10003"/>
                  </a:ext>
                </a:extLst>
              </a:tr>
              <a:tr h="335895">
                <a:tc>
                  <a:txBody>
                    <a:bodyPr/>
                    <a:lstStyle/>
                    <a:p>
                      <a:r>
                        <a:rPr lang="en-US" sz="1000" b="1" dirty="0"/>
                        <a:t>High</a:t>
                      </a:r>
                    </a:p>
                  </a:txBody>
                  <a:tcPr anchor="ctr"/>
                </a:tc>
                <a:tc>
                  <a:txBody>
                    <a:bodyPr/>
                    <a:lstStyle/>
                    <a:p>
                      <a:pPr algn="ctr"/>
                      <a:r>
                        <a:rPr lang="en-US" sz="1000" dirty="0"/>
                        <a:t>&gt;4.5 - 6</a:t>
                      </a:r>
                    </a:p>
                  </a:txBody>
                  <a:tcPr anchor="ctr"/>
                </a:tc>
                <a:extLst>
                  <a:ext uri="{0D108BD9-81ED-4DB2-BD59-A6C34878D82A}">
                    <a16:rowId xmlns="" xmlns:a16="http://schemas.microsoft.com/office/drawing/2014/main" val="10004"/>
                  </a:ext>
                </a:extLst>
              </a:tr>
              <a:tr h="335895">
                <a:tc>
                  <a:txBody>
                    <a:bodyPr/>
                    <a:lstStyle/>
                    <a:p>
                      <a:r>
                        <a:rPr lang="en-US" sz="1000" b="1" dirty="0"/>
                        <a:t>Very high</a:t>
                      </a:r>
                    </a:p>
                  </a:txBody>
                  <a:tcPr anchor="ctr"/>
                </a:tc>
                <a:tc>
                  <a:txBody>
                    <a:bodyPr/>
                    <a:lstStyle/>
                    <a:p>
                      <a:pPr algn="ctr"/>
                      <a:r>
                        <a:rPr lang="en-US" sz="1000" dirty="0"/>
                        <a:t>&gt;6</a:t>
                      </a:r>
                    </a:p>
                  </a:txBody>
                  <a:tcPr anchor="ctr"/>
                </a:tc>
                <a:extLst>
                  <a:ext uri="{0D108BD9-81ED-4DB2-BD59-A6C34878D82A}">
                    <a16:rowId xmlns="" xmlns:a16="http://schemas.microsoft.com/office/drawing/2014/main" val="10005"/>
                  </a:ext>
                </a:extLst>
              </a:tr>
            </a:tbl>
          </a:graphicData>
        </a:graphic>
      </p:graphicFrame>
      <p:sp>
        <p:nvSpPr>
          <p:cNvPr id="19" name="Frame 18"/>
          <p:cNvSpPr/>
          <p:nvPr/>
        </p:nvSpPr>
        <p:spPr>
          <a:xfrm>
            <a:off x="5639853" y="3371741"/>
            <a:ext cx="2702477" cy="233977"/>
          </a:xfrm>
          <a:prstGeom prst="frame">
            <a:avLst>
              <a:gd name="adj1" fmla="val 161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3185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3C494-2574-064B-A0A1-F23A13D74EA8}"/>
              </a:ext>
            </a:extLst>
          </p:cNvPr>
          <p:cNvSpPr>
            <a:spLocks noGrp="1"/>
          </p:cNvSpPr>
          <p:nvPr>
            <p:ph type="title"/>
          </p:nvPr>
        </p:nvSpPr>
        <p:spPr/>
        <p:txBody>
          <a:bodyPr/>
          <a:lstStyle/>
          <a:p>
            <a:r>
              <a:rPr lang="en-US" dirty="0"/>
              <a:t>Nursing Implications for Managing Patients With MDS</a:t>
            </a:r>
          </a:p>
        </p:txBody>
      </p:sp>
      <p:sp>
        <p:nvSpPr>
          <p:cNvPr id="4" name="Rectangle 3">
            <a:extLst>
              <a:ext uri="{FF2B5EF4-FFF2-40B4-BE49-F238E27FC236}">
                <a16:creationId xmlns="" xmlns:a16="http://schemas.microsoft.com/office/drawing/2014/main" id="{6575780B-532D-E741-8A12-966BC706300E}"/>
              </a:ext>
            </a:extLst>
          </p:cNvPr>
          <p:cNvSpPr/>
          <p:nvPr/>
        </p:nvSpPr>
        <p:spPr>
          <a:xfrm>
            <a:off x="332238" y="1021602"/>
            <a:ext cx="8649438" cy="3877985"/>
          </a:xfrm>
          <a:prstGeom prst="rect">
            <a:avLst/>
          </a:prstGeom>
        </p:spPr>
        <p:txBody>
          <a:bodyPr wrap="square">
            <a:spAutoFit/>
          </a:bodyPr>
          <a:lstStyle/>
          <a:p>
            <a:r>
              <a:rPr lang="en-US" b="1" dirty="0">
                <a:solidFill>
                  <a:schemeClr val="accent2"/>
                </a:solidFill>
              </a:rPr>
              <a:t>Addressing patient concerns: Psychosocial factors influencing treatment </a:t>
            </a:r>
          </a:p>
          <a:p>
            <a:pPr marL="742950" lvl="1" indent="-285750">
              <a:buFont typeface="Arial" panose="020B0604020202020204" pitchFamily="34" charset="0"/>
              <a:buChar char="•"/>
            </a:pPr>
            <a:r>
              <a:rPr lang="en-US" sz="1600" dirty="0"/>
              <a:t>Disease perception and coping with disease</a:t>
            </a:r>
          </a:p>
          <a:p>
            <a:pPr marL="742950" lvl="1" indent="-285750">
              <a:buFont typeface="Arial" panose="020B0604020202020204" pitchFamily="34" charset="0"/>
              <a:buChar char="•"/>
            </a:pPr>
            <a:r>
              <a:rPr lang="en-US" sz="1600" dirty="0"/>
              <a:t>Goals of treatment, strategies for monitoring blood counts and transfusion burden</a:t>
            </a:r>
          </a:p>
          <a:p>
            <a:pPr marL="742950" lvl="1" indent="-285750">
              <a:buFont typeface="Arial" panose="020B0604020202020204" pitchFamily="34" charset="0"/>
              <a:buChar char="•"/>
            </a:pPr>
            <a:r>
              <a:rPr lang="en-US" sz="1600" dirty="0"/>
              <a:t>Criteria for considering disease modifying treatment</a:t>
            </a:r>
          </a:p>
          <a:p>
            <a:pPr marL="742950" lvl="1" indent="-285750">
              <a:buFont typeface="Arial" panose="020B0604020202020204" pitchFamily="34" charset="0"/>
              <a:buChar char="•"/>
            </a:pPr>
            <a:r>
              <a:rPr lang="en-US" sz="1600" dirty="0"/>
              <a:t>Patient support: family and caregivers</a:t>
            </a:r>
          </a:p>
          <a:p>
            <a:pPr marL="742950" lvl="1" indent="-285750">
              <a:buFont typeface="Arial" panose="020B0604020202020204" pitchFamily="34" charset="0"/>
              <a:buChar char="•"/>
            </a:pPr>
            <a:r>
              <a:rPr lang="en-US" sz="1600" dirty="0"/>
              <a:t>Logistics of treatment, financial implications for patients</a:t>
            </a:r>
          </a:p>
          <a:p>
            <a:pPr lvl="1"/>
            <a:endParaRPr lang="en-US" sz="1600" dirty="0"/>
          </a:p>
          <a:p>
            <a:r>
              <a:rPr lang="en-US" b="1" dirty="0">
                <a:solidFill>
                  <a:schemeClr val="accent2"/>
                </a:solidFill>
              </a:rPr>
              <a:t>Setting expectations for symptom burden and QOL issues</a:t>
            </a:r>
          </a:p>
          <a:p>
            <a:pPr marL="742950" lvl="1" indent="-285750">
              <a:buFont typeface="Arial" panose="020B0604020202020204" pitchFamily="34" charset="0"/>
              <a:buChar char="•"/>
            </a:pPr>
            <a:r>
              <a:rPr lang="en-US" sz="1600" dirty="0"/>
              <a:t>Physical: decreased strength, dyspnea, limited ability to adequately treat </a:t>
            </a:r>
            <a:br>
              <a:rPr lang="en-US" sz="1600" dirty="0"/>
            </a:br>
            <a:r>
              <a:rPr lang="en-US" sz="1600" dirty="0"/>
              <a:t>other conditions</a:t>
            </a:r>
          </a:p>
          <a:p>
            <a:pPr marL="742950" lvl="1" indent="-285750">
              <a:buFont typeface="Arial" panose="020B0604020202020204" pitchFamily="34" charset="0"/>
              <a:buChar char="•"/>
            </a:pPr>
            <a:r>
              <a:rPr lang="en-US" sz="1600" dirty="0"/>
              <a:t>Emotional: anxiety, loneliness, despair</a:t>
            </a:r>
          </a:p>
          <a:p>
            <a:pPr marL="742950" lvl="1" indent="-285750">
              <a:buFont typeface="Arial" panose="020B0604020202020204" pitchFamily="34" charset="0"/>
              <a:buChar char="•"/>
            </a:pPr>
            <a:r>
              <a:rPr lang="en-US" sz="1600" dirty="0"/>
              <a:t>Functional: fatigue, diminished stamina</a:t>
            </a:r>
          </a:p>
          <a:p>
            <a:pPr marL="742950" lvl="1" indent="-285750">
              <a:buFont typeface="Arial" panose="020B0604020202020204" pitchFamily="34" charset="0"/>
              <a:buChar char="•"/>
            </a:pPr>
            <a:r>
              <a:rPr lang="en-US" sz="1600" dirty="0"/>
              <a:t>Social: altered role function, financial burden</a:t>
            </a:r>
          </a:p>
          <a:p>
            <a:pPr marL="742950" lvl="1" indent="-285750">
              <a:buFont typeface="Arial" panose="020B0604020202020204" pitchFamily="34" charset="0"/>
              <a:buChar char="•"/>
            </a:pPr>
            <a:r>
              <a:rPr lang="en-US" sz="1600" dirty="0"/>
              <a:t>Spiritual: search for balance, renewed appreciation for life, hopelessness</a:t>
            </a:r>
          </a:p>
          <a:p>
            <a:endParaRPr lang="en-US" dirty="0"/>
          </a:p>
        </p:txBody>
      </p:sp>
    </p:spTree>
    <p:extLst>
      <p:ext uri="{BB962C8B-B14F-4D97-AF65-F5344CB8AC3E}">
        <p14:creationId xmlns:p14="http://schemas.microsoft.com/office/powerpoint/2010/main" val="121321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4B88CB9-EDF7-402A-8080-7BD6BE18F8F6}"/>
              </a:ext>
            </a:extLst>
          </p:cNvPr>
          <p:cNvSpPr>
            <a:spLocks noGrp="1"/>
          </p:cNvSpPr>
          <p:nvPr>
            <p:ph idx="1"/>
          </p:nvPr>
        </p:nvSpPr>
        <p:spPr>
          <a:xfrm>
            <a:off x="228600" y="873410"/>
            <a:ext cx="8292830" cy="3801828"/>
          </a:xfrm>
        </p:spPr>
        <p:txBody>
          <a:bodyPr/>
          <a:lstStyle/>
          <a:p>
            <a:r>
              <a:rPr lang="en-US" sz="1600" dirty="0"/>
              <a:t>Anemia is usually the most common cytopenia present in LR-MDS</a:t>
            </a:r>
          </a:p>
          <a:p>
            <a:r>
              <a:rPr lang="en-US" sz="1600" dirty="0"/>
              <a:t>Transfusion dependence is inevitable for most patients with MDS over the course of their disease</a:t>
            </a:r>
          </a:p>
          <a:p>
            <a:r>
              <a:rPr lang="en-US" sz="1600" dirty="0"/>
              <a:t>Transfusion dependence is associated with:</a:t>
            </a:r>
          </a:p>
          <a:p>
            <a:pPr lvl="1"/>
            <a:r>
              <a:rPr lang="en-US" sz="1600" dirty="0"/>
              <a:t>A higher incidence of dyspnea, hepatic disease, infections, and cardiac events within 3 years of follow-up</a:t>
            </a:r>
          </a:p>
          <a:p>
            <a:pPr lvl="1"/>
            <a:r>
              <a:rPr lang="en-US" sz="1600" dirty="0"/>
              <a:t>Increased risk of death (age adjusted) compared with other MDS patients</a:t>
            </a:r>
          </a:p>
          <a:p>
            <a:pPr lvl="1"/>
            <a:r>
              <a:rPr lang="en-US" sz="1600" dirty="0"/>
              <a:t>Inferior response to disease modifying treatments when transfusion frequency is increased</a:t>
            </a:r>
          </a:p>
          <a:p>
            <a:pPr lvl="1"/>
            <a:r>
              <a:rPr lang="en-US" sz="1600" dirty="0"/>
              <a:t>Higher health care related costs</a:t>
            </a:r>
          </a:p>
          <a:p>
            <a:pPr lvl="1"/>
            <a:r>
              <a:rPr lang="en-US" sz="1600" dirty="0"/>
              <a:t>Inferior health related QOL</a:t>
            </a:r>
          </a:p>
          <a:p>
            <a:pPr lvl="1"/>
            <a:r>
              <a:rPr lang="en-US" sz="1600" dirty="0"/>
              <a:t>Increased risk of iron overload</a:t>
            </a:r>
          </a:p>
        </p:txBody>
      </p:sp>
      <p:sp>
        <p:nvSpPr>
          <p:cNvPr id="4" name="Title 3">
            <a:extLst>
              <a:ext uri="{FF2B5EF4-FFF2-40B4-BE49-F238E27FC236}">
                <a16:creationId xmlns="" xmlns:a16="http://schemas.microsoft.com/office/drawing/2014/main" id="{1528DE45-A006-4958-BBF6-463C5B586C8E}"/>
              </a:ext>
            </a:extLst>
          </p:cNvPr>
          <p:cNvSpPr>
            <a:spLocks noGrp="1"/>
          </p:cNvSpPr>
          <p:nvPr>
            <p:ph type="title"/>
          </p:nvPr>
        </p:nvSpPr>
        <p:spPr/>
        <p:txBody>
          <a:bodyPr/>
          <a:lstStyle/>
          <a:p>
            <a:r>
              <a:rPr lang="en-US" dirty="0"/>
              <a:t>The Burden of Transfusion Dependence in LR-MDS</a:t>
            </a:r>
            <a:r>
              <a:rPr lang="en-US" baseline="30000" dirty="0"/>
              <a:t>1-5</a:t>
            </a:r>
          </a:p>
        </p:txBody>
      </p:sp>
      <p:sp>
        <p:nvSpPr>
          <p:cNvPr id="3" name="Footer Placeholder 2"/>
          <p:cNvSpPr>
            <a:spLocks noGrp="1"/>
          </p:cNvSpPr>
          <p:nvPr>
            <p:ph type="ftr" sz="quarter" idx="13"/>
          </p:nvPr>
        </p:nvSpPr>
        <p:spPr/>
        <p:txBody>
          <a:bodyPr/>
          <a:lstStyle/>
          <a:p>
            <a:r>
              <a:rPr lang="en-US" dirty="0"/>
              <a:t>1. Goldberg SL et al. </a:t>
            </a:r>
            <a:r>
              <a:rPr lang="en-US" i="1" dirty="0"/>
              <a:t>J Clin Oncol. </a:t>
            </a:r>
            <a:r>
              <a:rPr lang="en-US" dirty="0"/>
              <a:t>2010;28:2847-2852. 2. Fenaux P et al. </a:t>
            </a:r>
            <a:r>
              <a:rPr lang="en-US" i="1" dirty="0"/>
              <a:t>Blood</a:t>
            </a:r>
            <a:r>
              <a:rPr lang="en-US" dirty="0"/>
              <a:t>. 2013;121:4280-4286. 3. Harnan S et al. </a:t>
            </a:r>
            <a:r>
              <a:rPr lang="en-US" i="1" dirty="0"/>
              <a:t>Acta Haematol</a:t>
            </a:r>
            <a:r>
              <a:rPr lang="en-US" dirty="0"/>
              <a:t>. 2016;136:23-42. </a:t>
            </a:r>
          </a:p>
          <a:p>
            <a:r>
              <a:rPr lang="en-US" dirty="0"/>
              <a:t>4. Zeidan AM et al. </a:t>
            </a:r>
            <a:r>
              <a:rPr lang="en-US" i="1" dirty="0"/>
              <a:t>Leukemia &amp; Lymphoma</a:t>
            </a:r>
            <a:r>
              <a:rPr lang="en-US" dirty="0"/>
              <a:t>. 2019;60:3181-3187. 5. Abel GA et al. </a:t>
            </a:r>
            <a:r>
              <a:rPr lang="en-US" i="1" dirty="0"/>
              <a:t>Haematologica</a:t>
            </a:r>
            <a:r>
              <a:rPr lang="en-US" dirty="0"/>
              <a:t>. 2016;101:781-788.</a:t>
            </a:r>
          </a:p>
        </p:txBody>
      </p:sp>
    </p:spTree>
    <p:extLst>
      <p:ext uri="{BB962C8B-B14F-4D97-AF65-F5344CB8AC3E}">
        <p14:creationId xmlns:p14="http://schemas.microsoft.com/office/powerpoint/2010/main" val="65360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DBC896E5-E2CC-0047-AC1A-051E182048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21" b="94583" l="12118" r="41118">
                        <a14:backgroundMark x1="18941" y1="16250" x2="18353" y2="16146"/>
                        <a14:backgroundMark x1="21412" y1="30729" x2="20706" y2="30729"/>
                        <a14:backgroundMark x1="21941" y1="33646" x2="20706" y2="32708"/>
                        <a14:backgroundMark x1="21588" y1="15833" x2="21824" y2="15104"/>
                      </a14:backgroundRemoval>
                    </a14:imgEffect>
                  </a14:imgLayer>
                </a14:imgProps>
              </a:ext>
            </a:extLst>
          </a:blip>
          <a:srcRect l="11916" r="58520" b="5066"/>
          <a:stretch/>
        </p:blipFill>
        <p:spPr>
          <a:xfrm>
            <a:off x="2316168" y="999779"/>
            <a:ext cx="1585342" cy="2874822"/>
          </a:xfrm>
          <a:prstGeom prst="rect">
            <a:avLst/>
          </a:prstGeom>
          <a:effectLst>
            <a:softEdge rad="12700"/>
          </a:effectLst>
        </p:spPr>
      </p:pic>
      <p:sp>
        <p:nvSpPr>
          <p:cNvPr id="81" name="Arc 80"/>
          <p:cNvSpPr/>
          <p:nvPr/>
        </p:nvSpPr>
        <p:spPr>
          <a:xfrm rot="19193612">
            <a:off x="5058784" y="1551238"/>
            <a:ext cx="1360842" cy="1258645"/>
          </a:xfrm>
          <a:prstGeom prst="arc">
            <a:avLst>
              <a:gd name="adj1" fmla="val 16298795"/>
              <a:gd name="adj2" fmla="val 20435364"/>
            </a:avLst>
          </a:prstGeom>
          <a:ln w="254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 79"/>
          <p:cNvSpPr/>
          <p:nvPr/>
        </p:nvSpPr>
        <p:spPr>
          <a:xfrm rot="16013194">
            <a:off x="5395705" y="1034940"/>
            <a:ext cx="1128246" cy="1258645"/>
          </a:xfrm>
          <a:prstGeom prst="arc">
            <a:avLst/>
          </a:prstGeom>
          <a:ln w="254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3" name="Straight Connector 62"/>
          <p:cNvCxnSpPr>
            <a:endCxn id="20" idx="0"/>
          </p:cNvCxnSpPr>
          <p:nvPr/>
        </p:nvCxnSpPr>
        <p:spPr>
          <a:xfrm>
            <a:off x="5055454" y="1956441"/>
            <a:ext cx="10236" cy="571377"/>
          </a:xfrm>
          <a:prstGeom prst="line">
            <a:avLst/>
          </a:prstGeom>
          <a:ln w="254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956CFE9-2F8D-224A-84FE-47756B930FC2}"/>
              </a:ext>
            </a:extLst>
          </p:cNvPr>
          <p:cNvSpPr>
            <a:spLocks noGrp="1"/>
          </p:cNvSpPr>
          <p:nvPr>
            <p:ph type="title"/>
          </p:nvPr>
        </p:nvSpPr>
        <p:spPr/>
        <p:txBody>
          <a:bodyPr/>
          <a:lstStyle/>
          <a:p>
            <a:r>
              <a:rPr lang="en-US" dirty="0"/>
              <a:t>Iron Overload: The Burden of Blood Transfusion</a:t>
            </a:r>
            <a:r>
              <a:rPr lang="en-US" baseline="30000" dirty="0"/>
              <a:t>1</a:t>
            </a:r>
          </a:p>
        </p:txBody>
      </p:sp>
      <p:sp>
        <p:nvSpPr>
          <p:cNvPr id="5" name="Footer Placeholder 8"/>
          <p:cNvSpPr>
            <a:spLocks noGrp="1"/>
          </p:cNvSpPr>
          <p:nvPr>
            <p:ph type="ftr" sz="quarter" idx="13"/>
          </p:nvPr>
        </p:nvSpPr>
        <p:spPr>
          <a:xfrm>
            <a:off x="94926" y="4814260"/>
            <a:ext cx="7699248" cy="273844"/>
          </a:xfrm>
        </p:spPr>
        <p:txBody>
          <a:bodyPr/>
          <a:lstStyle/>
          <a:p>
            <a:r>
              <a:rPr lang="en-US" dirty="0">
                <a:solidFill>
                  <a:srgbClr val="000000"/>
                </a:solidFill>
              </a:rPr>
              <a:t>1. Shah J et al. </a:t>
            </a:r>
            <a:r>
              <a:rPr lang="en-US" i="1" dirty="0">
                <a:solidFill>
                  <a:srgbClr val="000000"/>
                </a:solidFill>
              </a:rPr>
              <a:t>Clin J Oncol Nurs</a:t>
            </a:r>
            <a:r>
              <a:rPr lang="en-US" dirty="0">
                <a:solidFill>
                  <a:srgbClr val="000000"/>
                </a:solidFill>
              </a:rPr>
              <a:t>. 2012;16:37-46.</a:t>
            </a:r>
          </a:p>
        </p:txBody>
      </p:sp>
      <p:graphicFrame>
        <p:nvGraphicFramePr>
          <p:cNvPr id="12" name="Table 11"/>
          <p:cNvGraphicFramePr>
            <a:graphicFrameLocks noGrp="1"/>
          </p:cNvGraphicFramePr>
          <p:nvPr>
            <p:extLst>
              <p:ext uri="{D42A27DB-BD31-4B8C-83A1-F6EECF244321}">
                <p14:modId xmlns:p14="http://schemas.microsoft.com/office/powerpoint/2010/main" val="1668370340"/>
              </p:ext>
            </p:extLst>
          </p:nvPr>
        </p:nvGraphicFramePr>
        <p:xfrm>
          <a:off x="222249" y="4091497"/>
          <a:ext cx="8686801" cy="685800"/>
        </p:xfrm>
        <a:graphic>
          <a:graphicData uri="http://schemas.openxmlformats.org/drawingml/2006/table">
            <a:tbl>
              <a:tblPr firstRow="1" bandRow="1">
                <a:tableStyleId>{6E25E649-3F16-4E02-A733-19D2CDBF48F0}</a:tableStyleId>
              </a:tblPr>
              <a:tblGrid>
                <a:gridCol w="1196742">
                  <a:extLst>
                    <a:ext uri="{9D8B030D-6E8A-4147-A177-3AD203B41FA5}">
                      <a16:colId xmlns="" xmlns:a16="http://schemas.microsoft.com/office/drawing/2014/main" val="20000"/>
                    </a:ext>
                  </a:extLst>
                </a:gridCol>
                <a:gridCol w="1932765">
                  <a:extLst>
                    <a:ext uri="{9D8B030D-6E8A-4147-A177-3AD203B41FA5}">
                      <a16:colId xmlns="" xmlns:a16="http://schemas.microsoft.com/office/drawing/2014/main" val="20001"/>
                    </a:ext>
                  </a:extLst>
                </a:gridCol>
                <a:gridCol w="2221528">
                  <a:extLst>
                    <a:ext uri="{9D8B030D-6E8A-4147-A177-3AD203B41FA5}">
                      <a16:colId xmlns="" xmlns:a16="http://schemas.microsoft.com/office/drawing/2014/main" val="20002"/>
                    </a:ext>
                  </a:extLst>
                </a:gridCol>
                <a:gridCol w="1956647">
                  <a:extLst>
                    <a:ext uri="{9D8B030D-6E8A-4147-A177-3AD203B41FA5}">
                      <a16:colId xmlns="" xmlns:a16="http://schemas.microsoft.com/office/drawing/2014/main" val="20003"/>
                    </a:ext>
                  </a:extLst>
                </a:gridCol>
                <a:gridCol w="1379119">
                  <a:extLst>
                    <a:ext uri="{9D8B030D-6E8A-4147-A177-3AD203B41FA5}">
                      <a16:colId xmlns="" xmlns:a16="http://schemas.microsoft.com/office/drawing/2014/main" val="20004"/>
                    </a:ext>
                  </a:extLst>
                </a:gridCol>
              </a:tblGrid>
              <a:tr h="242789">
                <a:tc>
                  <a:txBody>
                    <a:bodyPr/>
                    <a:lstStyle/>
                    <a:p>
                      <a:pPr algn="l"/>
                      <a:endParaRPr lang="en-US" sz="1100" dirty="0"/>
                    </a:p>
                  </a:txBody>
                  <a:tcPr anchor="ctr"/>
                </a:tc>
                <a:tc>
                  <a:txBody>
                    <a:bodyPr/>
                    <a:lstStyle/>
                    <a:p>
                      <a:pPr algn="ctr"/>
                      <a:r>
                        <a:rPr lang="en-US" sz="1100" dirty="0"/>
                        <a:t>Deferoxamine</a:t>
                      </a:r>
                    </a:p>
                  </a:txBody>
                  <a:tcPr anchor="ctr"/>
                </a:tc>
                <a:tc>
                  <a:txBody>
                    <a:bodyPr/>
                    <a:lstStyle/>
                    <a:p>
                      <a:pPr algn="ctr"/>
                      <a:r>
                        <a:rPr lang="en-US" sz="1100" dirty="0"/>
                        <a:t>Deferasirox</a:t>
                      </a:r>
                    </a:p>
                  </a:txBody>
                  <a:tcPr anchor="ctr"/>
                </a:tc>
                <a:tc>
                  <a:txBody>
                    <a:bodyPr/>
                    <a:lstStyle/>
                    <a:p>
                      <a:pPr algn="ctr"/>
                      <a:r>
                        <a:rPr lang="en-US" sz="1100" dirty="0"/>
                        <a:t>Deferiprone</a:t>
                      </a:r>
                    </a:p>
                  </a:txBody>
                  <a:tcPr anchor="ctr"/>
                </a:tc>
                <a:tc>
                  <a:txBody>
                    <a:bodyPr/>
                    <a:lstStyle/>
                    <a:p>
                      <a:pPr algn="ctr"/>
                      <a:r>
                        <a:rPr lang="en-US" sz="1100" dirty="0"/>
                        <a:t>Phlebotomy</a:t>
                      </a:r>
                    </a:p>
                  </a:txBody>
                  <a:tcPr anchor="ctr"/>
                </a:tc>
                <a:extLst>
                  <a:ext uri="{0D108BD9-81ED-4DB2-BD59-A6C34878D82A}">
                    <a16:rowId xmlns="" xmlns:a16="http://schemas.microsoft.com/office/drawing/2014/main" val="10000"/>
                  </a:ext>
                </a:extLst>
              </a:tr>
              <a:tr h="397291">
                <a:tc>
                  <a:txBody>
                    <a:bodyPr/>
                    <a:lstStyle/>
                    <a:p>
                      <a:pPr algn="l"/>
                      <a:r>
                        <a:rPr lang="en-US" sz="1100" dirty="0"/>
                        <a:t>Dosage</a:t>
                      </a:r>
                    </a:p>
                  </a:txBody>
                  <a:tcPr anchor="ctr"/>
                </a:tc>
                <a:tc>
                  <a:txBody>
                    <a:bodyPr/>
                    <a:lstStyle/>
                    <a:p>
                      <a:pPr algn="ctr"/>
                      <a:r>
                        <a:rPr lang="en-US" sz="1100" dirty="0"/>
                        <a:t>0.5-1 mg per day IM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20-40 mg per day SC</a:t>
                      </a:r>
                    </a:p>
                  </a:txBody>
                  <a:tcPr anchor="ctr"/>
                </a:tc>
                <a:tc>
                  <a:txBody>
                    <a:bodyPr/>
                    <a:lstStyle/>
                    <a:p>
                      <a:pPr algn="ctr"/>
                      <a:r>
                        <a:rPr lang="en-US" sz="1100" dirty="0"/>
                        <a:t>20-40 mg per day orally</a:t>
                      </a:r>
                    </a:p>
                  </a:txBody>
                  <a:tcPr anchor="ctr"/>
                </a:tc>
                <a:tc>
                  <a:txBody>
                    <a:bodyPr/>
                    <a:lstStyle/>
                    <a:p>
                      <a:pPr algn="ctr"/>
                      <a:r>
                        <a:rPr lang="en-US" sz="1100" dirty="0"/>
                        <a:t>75 mg/kg per day orally</a:t>
                      </a:r>
                    </a:p>
                  </a:txBody>
                  <a:tcPr anchor="ctr"/>
                </a:tc>
                <a:tc>
                  <a:txBody>
                    <a:bodyPr/>
                    <a:lstStyle/>
                    <a:p>
                      <a:pPr algn="ctr"/>
                      <a:r>
                        <a:rPr lang="en-US" sz="1100" dirty="0"/>
                        <a:t>Venipuncture</a:t>
                      </a:r>
                    </a:p>
                  </a:txBody>
                  <a:tcPr anchor="ctr"/>
                </a:tc>
                <a:extLst>
                  <a:ext uri="{0D108BD9-81ED-4DB2-BD59-A6C34878D82A}">
                    <a16:rowId xmlns="" xmlns:a16="http://schemas.microsoft.com/office/drawing/2014/main" val="10001"/>
                  </a:ext>
                </a:extLst>
              </a:tr>
            </a:tbl>
          </a:graphicData>
        </a:graphic>
      </p:graphicFrame>
      <p:sp>
        <p:nvSpPr>
          <p:cNvPr id="13" name="Rectangle 12"/>
          <p:cNvSpPr/>
          <p:nvPr/>
        </p:nvSpPr>
        <p:spPr>
          <a:xfrm>
            <a:off x="228600" y="3830578"/>
            <a:ext cx="8686800" cy="170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Current Iron Chelation Therapies in Patients With Iron Overload Secondary to Receiving Blood Transfusions</a:t>
            </a:r>
          </a:p>
        </p:txBody>
      </p:sp>
      <p:pic>
        <p:nvPicPr>
          <p:cNvPr id="14" name="Picture 13">
            <a:extLst>
              <a:ext uri="{FF2B5EF4-FFF2-40B4-BE49-F238E27FC236}">
                <a16:creationId xmlns="" xmlns:a16="http://schemas.microsoft.com/office/drawing/2014/main" id="{DBC896E5-E2CC-0047-AC1A-051E1820484B}"/>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8438" b="96146" l="83882" r="94235"/>
                    </a14:imgEffect>
                  </a14:imgLayer>
                </a14:imgProps>
              </a:ext>
            </a:extLst>
          </a:blip>
          <a:srcRect l="83981" t="68448" r="6039" b="5066"/>
          <a:stretch/>
        </p:blipFill>
        <p:spPr>
          <a:xfrm>
            <a:off x="6922018" y="2988403"/>
            <a:ext cx="537130" cy="804941"/>
          </a:xfrm>
          <a:prstGeom prst="rect">
            <a:avLst/>
          </a:prstGeom>
        </p:spPr>
      </p:pic>
      <p:sp>
        <p:nvSpPr>
          <p:cNvPr id="3" name="TextBox 2"/>
          <p:cNvSpPr txBox="1"/>
          <p:nvPr/>
        </p:nvSpPr>
        <p:spPr>
          <a:xfrm>
            <a:off x="1294500" y="934554"/>
            <a:ext cx="1210588" cy="369332"/>
          </a:xfrm>
          <a:prstGeom prst="rect">
            <a:avLst/>
          </a:prstGeom>
          <a:noFill/>
        </p:spPr>
        <p:txBody>
          <a:bodyPr wrap="none" rtlCol="0">
            <a:spAutoFit/>
          </a:bodyPr>
          <a:lstStyle/>
          <a:p>
            <a:pPr algn="ctr"/>
            <a:r>
              <a:rPr lang="en-US" sz="900" b="1" dirty="0"/>
              <a:t>Iron accumulation </a:t>
            </a:r>
          </a:p>
          <a:p>
            <a:pPr algn="ctr"/>
            <a:r>
              <a:rPr lang="en-US" sz="900" b="1" dirty="0"/>
              <a:t>in organs:</a:t>
            </a:r>
          </a:p>
        </p:txBody>
      </p:sp>
      <p:sp>
        <p:nvSpPr>
          <p:cNvPr id="8" name="TextBox 7"/>
          <p:cNvSpPr txBox="1"/>
          <p:nvPr/>
        </p:nvSpPr>
        <p:spPr>
          <a:xfrm>
            <a:off x="1588272" y="1255959"/>
            <a:ext cx="601447" cy="230832"/>
          </a:xfrm>
          <a:prstGeom prst="rect">
            <a:avLst/>
          </a:prstGeom>
          <a:noFill/>
        </p:spPr>
        <p:txBody>
          <a:bodyPr wrap="none" rtlCol="0">
            <a:spAutoFit/>
          </a:bodyPr>
          <a:lstStyle/>
          <a:p>
            <a:r>
              <a:rPr lang="en-US" sz="900" dirty="0"/>
              <a:t>Pituitary</a:t>
            </a:r>
          </a:p>
        </p:txBody>
      </p:sp>
      <p:sp>
        <p:nvSpPr>
          <p:cNvPr id="9" name="TextBox 8"/>
          <p:cNvSpPr txBox="1"/>
          <p:nvPr/>
        </p:nvSpPr>
        <p:spPr>
          <a:xfrm>
            <a:off x="1517432" y="1449847"/>
            <a:ext cx="774571" cy="230832"/>
          </a:xfrm>
          <a:prstGeom prst="rect">
            <a:avLst/>
          </a:prstGeom>
          <a:noFill/>
        </p:spPr>
        <p:txBody>
          <a:bodyPr wrap="none" rtlCol="0">
            <a:spAutoFit/>
          </a:bodyPr>
          <a:lstStyle/>
          <a:p>
            <a:r>
              <a:rPr lang="en-US" sz="900" dirty="0"/>
              <a:t>Parathyroid</a:t>
            </a:r>
          </a:p>
        </p:txBody>
      </p:sp>
      <p:sp>
        <p:nvSpPr>
          <p:cNvPr id="10" name="TextBox 9"/>
          <p:cNvSpPr txBox="1"/>
          <p:nvPr/>
        </p:nvSpPr>
        <p:spPr>
          <a:xfrm>
            <a:off x="1522118" y="1752081"/>
            <a:ext cx="434734" cy="230832"/>
          </a:xfrm>
          <a:prstGeom prst="rect">
            <a:avLst/>
          </a:prstGeom>
          <a:noFill/>
        </p:spPr>
        <p:txBody>
          <a:bodyPr wrap="none" rtlCol="0">
            <a:spAutoFit/>
          </a:bodyPr>
          <a:lstStyle/>
          <a:p>
            <a:r>
              <a:rPr lang="en-US" sz="900" dirty="0"/>
              <a:t>Liver</a:t>
            </a:r>
          </a:p>
        </p:txBody>
      </p:sp>
      <p:sp>
        <p:nvSpPr>
          <p:cNvPr id="11" name="TextBox 10"/>
          <p:cNvSpPr txBox="1"/>
          <p:nvPr/>
        </p:nvSpPr>
        <p:spPr>
          <a:xfrm>
            <a:off x="1587100" y="1591083"/>
            <a:ext cx="466794" cy="230832"/>
          </a:xfrm>
          <a:prstGeom prst="rect">
            <a:avLst/>
          </a:prstGeom>
          <a:noFill/>
        </p:spPr>
        <p:txBody>
          <a:bodyPr wrap="none" rtlCol="0">
            <a:spAutoFit/>
          </a:bodyPr>
          <a:lstStyle/>
          <a:p>
            <a:r>
              <a:rPr lang="en-US" sz="900" dirty="0"/>
              <a:t>Heart</a:t>
            </a:r>
          </a:p>
        </p:txBody>
      </p:sp>
      <p:sp>
        <p:nvSpPr>
          <p:cNvPr id="15" name="TextBox 14"/>
          <p:cNvSpPr txBox="1"/>
          <p:nvPr/>
        </p:nvSpPr>
        <p:spPr>
          <a:xfrm>
            <a:off x="1444580" y="1938705"/>
            <a:ext cx="671979" cy="230832"/>
          </a:xfrm>
          <a:prstGeom prst="rect">
            <a:avLst/>
          </a:prstGeom>
          <a:noFill/>
        </p:spPr>
        <p:txBody>
          <a:bodyPr wrap="none" rtlCol="0">
            <a:spAutoFit/>
          </a:bodyPr>
          <a:lstStyle/>
          <a:p>
            <a:r>
              <a:rPr lang="en-US" sz="900" dirty="0"/>
              <a:t>Pancreas</a:t>
            </a:r>
          </a:p>
        </p:txBody>
      </p:sp>
      <p:sp>
        <p:nvSpPr>
          <p:cNvPr id="16" name="TextBox 15"/>
          <p:cNvSpPr txBox="1"/>
          <p:nvPr/>
        </p:nvSpPr>
        <p:spPr>
          <a:xfrm>
            <a:off x="1681533" y="2158745"/>
            <a:ext cx="588623" cy="230832"/>
          </a:xfrm>
          <a:prstGeom prst="rect">
            <a:avLst/>
          </a:prstGeom>
          <a:noFill/>
        </p:spPr>
        <p:txBody>
          <a:bodyPr wrap="none" rtlCol="0">
            <a:spAutoFit/>
          </a:bodyPr>
          <a:lstStyle/>
          <a:p>
            <a:r>
              <a:rPr lang="en-US" sz="900" dirty="0"/>
              <a:t>Gonads</a:t>
            </a:r>
          </a:p>
        </p:txBody>
      </p:sp>
      <p:sp>
        <p:nvSpPr>
          <p:cNvPr id="19" name="Rectangle 18"/>
          <p:cNvSpPr/>
          <p:nvPr/>
        </p:nvSpPr>
        <p:spPr>
          <a:xfrm>
            <a:off x="4647126" y="1705653"/>
            <a:ext cx="837127" cy="356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t>Plasma TB-Fe</a:t>
            </a:r>
          </a:p>
        </p:txBody>
      </p:sp>
      <p:sp>
        <p:nvSpPr>
          <p:cNvPr id="20" name="Rectangle 19"/>
          <p:cNvSpPr/>
          <p:nvPr/>
        </p:nvSpPr>
        <p:spPr>
          <a:xfrm>
            <a:off x="4647126" y="2527818"/>
            <a:ext cx="837127" cy="356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t>NTBI</a:t>
            </a:r>
          </a:p>
          <a:p>
            <a:pPr algn="ctr"/>
            <a:r>
              <a:rPr lang="en-US" sz="900" dirty="0"/>
              <a:t>accumulation</a:t>
            </a:r>
          </a:p>
        </p:txBody>
      </p:sp>
      <p:sp>
        <p:nvSpPr>
          <p:cNvPr id="23" name="Rectangle 22"/>
          <p:cNvSpPr/>
          <p:nvPr/>
        </p:nvSpPr>
        <p:spPr>
          <a:xfrm>
            <a:off x="5578376" y="2527818"/>
            <a:ext cx="837127" cy="356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t>Red blood </a:t>
            </a:r>
          </a:p>
          <a:p>
            <a:pPr algn="ctr"/>
            <a:r>
              <a:rPr lang="en-US" sz="900" dirty="0"/>
              <a:t>cells</a:t>
            </a:r>
          </a:p>
        </p:txBody>
      </p:sp>
      <p:sp>
        <p:nvSpPr>
          <p:cNvPr id="24" name="TextBox 23"/>
          <p:cNvSpPr txBox="1"/>
          <p:nvPr/>
        </p:nvSpPr>
        <p:spPr>
          <a:xfrm>
            <a:off x="3743839" y="2342019"/>
            <a:ext cx="892929" cy="784830"/>
          </a:xfrm>
          <a:prstGeom prst="rect">
            <a:avLst/>
          </a:prstGeom>
          <a:noFill/>
        </p:spPr>
        <p:txBody>
          <a:bodyPr wrap="square" rtlCol="0">
            <a:spAutoFit/>
          </a:bodyPr>
          <a:lstStyle/>
          <a:p>
            <a:pPr algn="ctr"/>
            <a:r>
              <a:rPr lang="en-US" sz="900" dirty="0"/>
              <a:t>Ongoing </a:t>
            </a:r>
            <a:r>
              <a:rPr lang="en-US" sz="900" dirty="0" err="1"/>
              <a:t>erythropoietic</a:t>
            </a:r>
            <a:r>
              <a:rPr lang="en-US" sz="900" dirty="0"/>
              <a:t> signal may contribute to suppression</a:t>
            </a:r>
          </a:p>
        </p:txBody>
      </p:sp>
      <p:sp>
        <p:nvSpPr>
          <p:cNvPr id="25" name="TextBox 24"/>
          <p:cNvSpPr txBox="1"/>
          <p:nvPr/>
        </p:nvSpPr>
        <p:spPr>
          <a:xfrm>
            <a:off x="5125797" y="2080123"/>
            <a:ext cx="914393" cy="369332"/>
          </a:xfrm>
          <a:prstGeom prst="rect">
            <a:avLst/>
          </a:prstGeom>
          <a:noFill/>
        </p:spPr>
        <p:txBody>
          <a:bodyPr wrap="square" rtlCol="0">
            <a:spAutoFit/>
          </a:bodyPr>
          <a:lstStyle/>
          <a:p>
            <a:pPr algn="ctr"/>
            <a:r>
              <a:rPr lang="en-US" sz="900" dirty="0"/>
              <a:t>Saturation of transferrin</a:t>
            </a:r>
          </a:p>
        </p:txBody>
      </p:sp>
      <p:sp>
        <p:nvSpPr>
          <p:cNvPr id="26" name="TextBox 25"/>
          <p:cNvSpPr txBox="1"/>
          <p:nvPr/>
        </p:nvSpPr>
        <p:spPr>
          <a:xfrm>
            <a:off x="6421946" y="2637093"/>
            <a:ext cx="914393" cy="369332"/>
          </a:xfrm>
          <a:prstGeom prst="rect">
            <a:avLst/>
          </a:prstGeom>
          <a:noFill/>
        </p:spPr>
        <p:txBody>
          <a:bodyPr wrap="square" rtlCol="0">
            <a:spAutoFit/>
          </a:bodyPr>
          <a:lstStyle/>
          <a:p>
            <a:pPr algn="ctr"/>
            <a:r>
              <a:rPr lang="en-US" sz="900" dirty="0"/>
              <a:t>After 10-20 </a:t>
            </a:r>
          </a:p>
          <a:p>
            <a:pPr algn="ctr"/>
            <a:r>
              <a:rPr lang="en-US" sz="900" dirty="0"/>
              <a:t>transfusions</a:t>
            </a:r>
          </a:p>
        </p:txBody>
      </p:sp>
      <p:cxnSp>
        <p:nvCxnSpPr>
          <p:cNvPr id="28" name="Straight Connector 27"/>
          <p:cNvCxnSpPr/>
          <p:nvPr/>
        </p:nvCxnSpPr>
        <p:spPr>
          <a:xfrm flipH="1">
            <a:off x="4213621" y="1509185"/>
            <a:ext cx="0" cy="83283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92318" y="1300181"/>
            <a:ext cx="210355" cy="25278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127728" y="1518662"/>
            <a:ext cx="1717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16316" y="1524995"/>
            <a:ext cx="173736" cy="5728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887745" y="921654"/>
            <a:ext cx="1463040" cy="3563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t>Intestinal absorption</a:t>
            </a:r>
          </a:p>
        </p:txBody>
      </p:sp>
      <p:sp>
        <p:nvSpPr>
          <p:cNvPr id="22" name="Rectangle 21"/>
          <p:cNvSpPr/>
          <p:nvPr/>
        </p:nvSpPr>
        <p:spPr>
          <a:xfrm>
            <a:off x="6080841" y="1409186"/>
            <a:ext cx="1464374" cy="356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t>Macrophage </a:t>
            </a:r>
            <a:r>
              <a:rPr lang="en-US" sz="900" dirty="0" err="1"/>
              <a:t>catabolization</a:t>
            </a:r>
            <a:r>
              <a:rPr lang="en-US" sz="900" dirty="0"/>
              <a:t> of red blood cells</a:t>
            </a:r>
          </a:p>
        </p:txBody>
      </p:sp>
      <p:sp>
        <p:nvSpPr>
          <p:cNvPr id="67" name="Bent Arrow 66"/>
          <p:cNvSpPr/>
          <p:nvPr/>
        </p:nvSpPr>
        <p:spPr>
          <a:xfrm rot="10800000">
            <a:off x="3562292" y="2946486"/>
            <a:ext cx="1559618" cy="455915"/>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3806249" y="1127401"/>
            <a:ext cx="1107584" cy="3563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t>Hepcidin </a:t>
            </a:r>
            <a:br>
              <a:rPr lang="en-US" sz="900" dirty="0"/>
            </a:br>
            <a:r>
              <a:rPr lang="en-US" sz="900" dirty="0"/>
              <a:t>production by liver</a:t>
            </a:r>
          </a:p>
        </p:txBody>
      </p:sp>
      <p:sp>
        <p:nvSpPr>
          <p:cNvPr id="82" name="Bent Arrow 81"/>
          <p:cNvSpPr/>
          <p:nvPr/>
        </p:nvSpPr>
        <p:spPr>
          <a:xfrm rot="10800000" flipH="1">
            <a:off x="5947352" y="2946486"/>
            <a:ext cx="925888" cy="444414"/>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5" name="Straight Connector 84"/>
          <p:cNvCxnSpPr/>
          <p:nvPr/>
        </p:nvCxnSpPr>
        <p:spPr>
          <a:xfrm flipH="1">
            <a:off x="2090174" y="1250369"/>
            <a:ext cx="949234" cy="1262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194678" y="1450666"/>
            <a:ext cx="962296" cy="1240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1966078" y="1716278"/>
            <a:ext cx="1153884" cy="478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1855044" y="1881741"/>
            <a:ext cx="1153884" cy="478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2024859" y="1999305"/>
            <a:ext cx="1099458" cy="609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2177260" y="2277981"/>
            <a:ext cx="883919" cy="185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07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 Progress in MDS Until Now…</a:t>
            </a:r>
          </a:p>
        </p:txBody>
      </p:sp>
      <p:sp>
        <p:nvSpPr>
          <p:cNvPr id="5" name="TextBox 4"/>
          <p:cNvSpPr txBox="1"/>
          <p:nvPr/>
        </p:nvSpPr>
        <p:spPr>
          <a:xfrm>
            <a:off x="263347" y="3936188"/>
            <a:ext cx="8674550" cy="374571"/>
          </a:xfrm>
          <a:prstGeom prst="roundRect">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1600" b="1" dirty="0">
                <a:solidFill>
                  <a:schemeClr val="bg1"/>
                </a:solidFill>
              </a:rPr>
              <a:t>ESAs often used but not FDA approved</a:t>
            </a:r>
          </a:p>
        </p:txBody>
      </p:sp>
      <p:grpSp>
        <p:nvGrpSpPr>
          <p:cNvPr id="4099" name="Group 4098"/>
          <p:cNvGrpSpPr/>
          <p:nvPr/>
        </p:nvGrpSpPr>
        <p:grpSpPr>
          <a:xfrm>
            <a:off x="218029" y="1499665"/>
            <a:ext cx="8780636" cy="2390022"/>
            <a:chOff x="218029" y="1499665"/>
            <a:chExt cx="8780636" cy="2390022"/>
          </a:xfrm>
        </p:grpSpPr>
        <p:grpSp>
          <p:nvGrpSpPr>
            <p:cNvPr id="7" name="Group 6"/>
            <p:cNvGrpSpPr/>
            <p:nvPr/>
          </p:nvGrpSpPr>
          <p:grpSpPr>
            <a:xfrm>
              <a:off x="324387" y="2700325"/>
              <a:ext cx="250898" cy="736507"/>
              <a:chOff x="324387" y="2700325"/>
              <a:chExt cx="250898" cy="736507"/>
            </a:xfrm>
          </p:grpSpPr>
          <p:sp>
            <p:nvSpPr>
              <p:cNvPr id="3" name="Isosceles Triangle 2"/>
              <p:cNvSpPr/>
              <p:nvPr/>
            </p:nvSpPr>
            <p:spPr>
              <a:xfrm rot="5400000">
                <a:off x="317396" y="2719428"/>
                <a:ext cx="276992" cy="2387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324387" y="2700325"/>
                <a:ext cx="0" cy="736507"/>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553679" y="1864648"/>
              <a:ext cx="250898" cy="1459892"/>
              <a:chOff x="324387" y="2700325"/>
              <a:chExt cx="250898" cy="1459892"/>
            </a:xfrm>
          </p:grpSpPr>
          <p:sp>
            <p:nvSpPr>
              <p:cNvPr id="11" name="Isosceles Triangle 10"/>
              <p:cNvSpPr/>
              <p:nvPr/>
            </p:nvSpPr>
            <p:spPr>
              <a:xfrm rot="5400000">
                <a:off x="317396" y="2719428"/>
                <a:ext cx="276992" cy="2387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324387" y="2700325"/>
                <a:ext cx="0" cy="145989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019142" y="2814597"/>
              <a:ext cx="250898" cy="533381"/>
              <a:chOff x="324387" y="2700325"/>
              <a:chExt cx="250898" cy="533381"/>
            </a:xfrm>
          </p:grpSpPr>
          <p:sp>
            <p:nvSpPr>
              <p:cNvPr id="15" name="Isosceles Triangle 14"/>
              <p:cNvSpPr/>
              <p:nvPr/>
            </p:nvSpPr>
            <p:spPr>
              <a:xfrm rot="5400000">
                <a:off x="317396" y="2719428"/>
                <a:ext cx="276992" cy="2387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324387" y="2700325"/>
                <a:ext cx="0" cy="53338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418814" y="2019258"/>
              <a:ext cx="250898" cy="1328720"/>
              <a:chOff x="324387" y="2700325"/>
              <a:chExt cx="250898" cy="1328720"/>
            </a:xfrm>
          </p:grpSpPr>
          <p:sp>
            <p:nvSpPr>
              <p:cNvPr id="18" name="Isosceles Triangle 17"/>
              <p:cNvSpPr/>
              <p:nvPr/>
            </p:nvSpPr>
            <p:spPr>
              <a:xfrm rot="5400000">
                <a:off x="317396" y="2719428"/>
                <a:ext cx="276992" cy="2387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4387" y="2700325"/>
                <a:ext cx="0" cy="132872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733705" y="2410871"/>
              <a:ext cx="250898" cy="937107"/>
              <a:chOff x="324387" y="2700325"/>
              <a:chExt cx="250898" cy="937107"/>
            </a:xfrm>
          </p:grpSpPr>
          <p:sp>
            <p:nvSpPr>
              <p:cNvPr id="22" name="Isosceles Triangle 21"/>
              <p:cNvSpPr/>
              <p:nvPr/>
            </p:nvSpPr>
            <p:spPr>
              <a:xfrm rot="5400000">
                <a:off x="317396" y="2719428"/>
                <a:ext cx="276992" cy="2387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a:off x="324387" y="2700325"/>
                <a:ext cx="0" cy="937107"/>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405061" y="2850930"/>
              <a:ext cx="250898" cy="533381"/>
              <a:chOff x="324387" y="2700325"/>
              <a:chExt cx="250898" cy="533381"/>
            </a:xfrm>
          </p:grpSpPr>
          <p:sp>
            <p:nvSpPr>
              <p:cNvPr id="26" name="Isosceles Triangle 25"/>
              <p:cNvSpPr/>
              <p:nvPr/>
            </p:nvSpPr>
            <p:spPr>
              <a:xfrm rot="5400000">
                <a:off x="317396" y="2719428"/>
                <a:ext cx="276992" cy="2387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a:off x="324387" y="2700325"/>
                <a:ext cx="0" cy="53338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184443" y="2403004"/>
              <a:ext cx="250898" cy="981307"/>
              <a:chOff x="324387" y="2700325"/>
              <a:chExt cx="250898" cy="981307"/>
            </a:xfrm>
          </p:grpSpPr>
          <p:sp>
            <p:nvSpPr>
              <p:cNvPr id="29" name="Isosceles Triangle 28"/>
              <p:cNvSpPr/>
              <p:nvPr/>
            </p:nvSpPr>
            <p:spPr>
              <a:xfrm rot="5400000">
                <a:off x="317396" y="2719428"/>
                <a:ext cx="276992" cy="2387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a:xfrm>
                <a:off x="324387" y="2700325"/>
                <a:ext cx="0" cy="981307"/>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6937135" y="2863042"/>
              <a:ext cx="250898" cy="533381"/>
              <a:chOff x="324387" y="2700325"/>
              <a:chExt cx="250898" cy="533381"/>
            </a:xfrm>
          </p:grpSpPr>
          <p:sp>
            <p:nvSpPr>
              <p:cNvPr id="33" name="Isosceles Triangle 32"/>
              <p:cNvSpPr/>
              <p:nvPr/>
            </p:nvSpPr>
            <p:spPr>
              <a:xfrm rot="5400000">
                <a:off x="317396" y="2719428"/>
                <a:ext cx="276992" cy="2387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24387" y="2700325"/>
                <a:ext cx="0" cy="53338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7342862" y="2009930"/>
              <a:ext cx="250898" cy="1338048"/>
              <a:chOff x="324387" y="2700325"/>
              <a:chExt cx="250898" cy="1338048"/>
            </a:xfrm>
          </p:grpSpPr>
          <p:sp>
            <p:nvSpPr>
              <p:cNvPr id="36" name="Isosceles Triangle 35"/>
              <p:cNvSpPr/>
              <p:nvPr/>
            </p:nvSpPr>
            <p:spPr>
              <a:xfrm rot="5400000">
                <a:off x="317396" y="2719428"/>
                <a:ext cx="276992" cy="2387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p:cNvCxnSpPr/>
              <p:nvPr/>
            </p:nvCxnSpPr>
            <p:spPr>
              <a:xfrm>
                <a:off x="324387" y="2700325"/>
                <a:ext cx="0" cy="133804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536642" y="3121631"/>
              <a:ext cx="250898" cy="247359"/>
              <a:chOff x="324387" y="2744775"/>
              <a:chExt cx="250898" cy="247359"/>
            </a:xfrm>
          </p:grpSpPr>
          <p:sp>
            <p:nvSpPr>
              <p:cNvPr id="40" name="Isosceles Triangle 39"/>
              <p:cNvSpPr/>
              <p:nvPr/>
            </p:nvSpPr>
            <p:spPr>
              <a:xfrm rot="5400000">
                <a:off x="386644" y="2694630"/>
                <a:ext cx="138496" cy="23878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a:off x="324387" y="2744775"/>
                <a:ext cx="0" cy="24735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7757264" y="3027064"/>
              <a:ext cx="250898" cy="341926"/>
              <a:chOff x="324387" y="2744775"/>
              <a:chExt cx="250898" cy="341926"/>
            </a:xfrm>
          </p:grpSpPr>
          <p:sp>
            <p:nvSpPr>
              <p:cNvPr id="44" name="Isosceles Triangle 43"/>
              <p:cNvSpPr/>
              <p:nvPr/>
            </p:nvSpPr>
            <p:spPr>
              <a:xfrm rot="5400000">
                <a:off x="386644" y="2694630"/>
                <a:ext cx="138496" cy="23878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p:cNvCxnSpPr/>
              <p:nvPr/>
            </p:nvCxnSpPr>
            <p:spPr>
              <a:xfrm>
                <a:off x="324387" y="2744775"/>
                <a:ext cx="0" cy="34192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870602" y="3091589"/>
              <a:ext cx="250898" cy="341926"/>
              <a:chOff x="324387" y="2700325"/>
              <a:chExt cx="250898" cy="341926"/>
            </a:xfrm>
          </p:grpSpPr>
          <p:sp>
            <p:nvSpPr>
              <p:cNvPr id="48" name="Isosceles Triangle 47"/>
              <p:cNvSpPr/>
              <p:nvPr/>
            </p:nvSpPr>
            <p:spPr>
              <a:xfrm rot="5400000">
                <a:off x="386644" y="2650180"/>
                <a:ext cx="138496" cy="23878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324387" y="2700325"/>
                <a:ext cx="0" cy="34192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2" name="Rounded Rectangle 41"/>
            <p:cNvSpPr/>
            <p:nvPr/>
          </p:nvSpPr>
          <p:spPr>
            <a:xfrm>
              <a:off x="263347" y="3350370"/>
              <a:ext cx="8735318" cy="26182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218029" y="2163520"/>
              <a:ext cx="1543416" cy="553998"/>
            </a:xfrm>
            <a:prstGeom prst="rect">
              <a:avLst/>
            </a:prstGeom>
            <a:noFill/>
          </p:spPr>
          <p:txBody>
            <a:bodyPr wrap="square" rtlCol="0">
              <a:spAutoFit/>
            </a:bodyPr>
            <a:lstStyle/>
            <a:p>
              <a:r>
                <a:rPr lang="en-US" sz="1000" dirty="0"/>
                <a:t>Cytogenetics 1970;</a:t>
              </a:r>
            </a:p>
            <a:p>
              <a:r>
                <a:rPr lang="en-US" sz="1000" dirty="0"/>
                <a:t>chromosomes in leukemia 1979</a:t>
              </a:r>
            </a:p>
          </p:txBody>
        </p:sp>
        <p:sp>
          <p:nvSpPr>
            <p:cNvPr id="52" name="TextBox 51"/>
            <p:cNvSpPr txBox="1"/>
            <p:nvPr/>
          </p:nvSpPr>
          <p:spPr>
            <a:xfrm>
              <a:off x="1624624" y="1723368"/>
              <a:ext cx="900570" cy="246221"/>
            </a:xfrm>
            <a:prstGeom prst="rect">
              <a:avLst/>
            </a:prstGeom>
            <a:noFill/>
          </p:spPr>
          <p:txBody>
            <a:bodyPr wrap="square" rtlCol="0">
              <a:spAutoFit/>
            </a:bodyPr>
            <a:lstStyle/>
            <a:p>
              <a:r>
                <a:rPr lang="en-US" sz="1000" dirty="0"/>
                <a:t>IPSS 1997</a:t>
              </a:r>
            </a:p>
          </p:txBody>
        </p:sp>
        <p:sp>
          <p:nvSpPr>
            <p:cNvPr id="53" name="TextBox 52"/>
            <p:cNvSpPr txBox="1"/>
            <p:nvPr/>
          </p:nvSpPr>
          <p:spPr>
            <a:xfrm>
              <a:off x="2678304" y="1655780"/>
              <a:ext cx="1445576" cy="400110"/>
            </a:xfrm>
            <a:prstGeom prst="rect">
              <a:avLst/>
            </a:prstGeom>
            <a:noFill/>
          </p:spPr>
          <p:txBody>
            <a:bodyPr wrap="square" rtlCol="0">
              <a:spAutoFit/>
            </a:bodyPr>
            <a:lstStyle/>
            <a:p>
              <a:r>
                <a:rPr lang="en-US" sz="1000" b="1" dirty="0"/>
                <a:t>Lenalidomide</a:t>
              </a:r>
              <a:r>
                <a:rPr lang="en-US" sz="1000" dirty="0"/>
                <a:t> </a:t>
              </a:r>
              <a:br>
                <a:rPr lang="en-US" sz="1000" dirty="0"/>
              </a:br>
              <a:r>
                <a:rPr lang="en-US" sz="1000" dirty="0"/>
                <a:t>FDA approval 2005</a:t>
              </a:r>
            </a:p>
          </p:txBody>
        </p:sp>
        <p:sp>
          <p:nvSpPr>
            <p:cNvPr id="54" name="TextBox 53"/>
            <p:cNvSpPr txBox="1"/>
            <p:nvPr/>
          </p:nvSpPr>
          <p:spPr>
            <a:xfrm>
              <a:off x="2195655" y="2454046"/>
              <a:ext cx="1368862" cy="400110"/>
            </a:xfrm>
            <a:prstGeom prst="rect">
              <a:avLst/>
            </a:prstGeom>
            <a:noFill/>
          </p:spPr>
          <p:txBody>
            <a:bodyPr wrap="square" rtlCol="0">
              <a:spAutoFit/>
            </a:bodyPr>
            <a:lstStyle/>
            <a:p>
              <a:r>
                <a:rPr lang="en-US" sz="1000" b="1" dirty="0"/>
                <a:t>Azacitidine </a:t>
              </a:r>
              <a:br>
                <a:rPr lang="en-US" sz="1000" b="1" dirty="0"/>
              </a:br>
              <a:r>
                <a:rPr lang="en-US" sz="1000" dirty="0"/>
                <a:t>FDA approval 2004</a:t>
              </a:r>
            </a:p>
          </p:txBody>
        </p:sp>
        <p:sp>
          <p:nvSpPr>
            <p:cNvPr id="56" name="TextBox 55"/>
            <p:cNvSpPr txBox="1"/>
            <p:nvPr/>
          </p:nvSpPr>
          <p:spPr>
            <a:xfrm>
              <a:off x="3923484" y="2358016"/>
              <a:ext cx="1332952" cy="400110"/>
            </a:xfrm>
            <a:prstGeom prst="rect">
              <a:avLst/>
            </a:prstGeom>
            <a:noFill/>
          </p:spPr>
          <p:txBody>
            <a:bodyPr wrap="square" rtlCol="0">
              <a:spAutoFit/>
            </a:bodyPr>
            <a:lstStyle/>
            <a:p>
              <a:r>
                <a:rPr lang="en-US" sz="1000" b="1" dirty="0"/>
                <a:t>Decitabine </a:t>
              </a:r>
              <a:br>
                <a:rPr lang="en-US" sz="1000" b="1" dirty="0"/>
              </a:br>
              <a:r>
                <a:rPr lang="en-US" sz="1000" dirty="0"/>
                <a:t>FDA approval 2006</a:t>
              </a:r>
            </a:p>
          </p:txBody>
        </p:sp>
        <p:sp>
          <p:nvSpPr>
            <p:cNvPr id="57" name="TextBox 56"/>
            <p:cNvSpPr txBox="1"/>
            <p:nvPr/>
          </p:nvSpPr>
          <p:spPr>
            <a:xfrm>
              <a:off x="6704241" y="1499665"/>
              <a:ext cx="2287344" cy="553998"/>
            </a:xfrm>
            <a:prstGeom prst="rect">
              <a:avLst/>
            </a:prstGeom>
            <a:noFill/>
          </p:spPr>
          <p:txBody>
            <a:bodyPr wrap="square" rtlCol="0">
              <a:spAutoFit/>
            </a:bodyPr>
            <a:lstStyle/>
            <a:p>
              <a:r>
                <a:rPr lang="en-US" sz="1000" b="1" dirty="0">
                  <a:solidFill>
                    <a:srgbClr val="FF0000"/>
                  </a:solidFill>
                </a:rPr>
                <a:t>ASTX727</a:t>
              </a:r>
            </a:p>
            <a:p>
              <a:r>
                <a:rPr lang="en-US" sz="1000" b="1" dirty="0">
                  <a:solidFill>
                    <a:srgbClr val="FF0000"/>
                  </a:solidFill>
                </a:rPr>
                <a:t>(cedazuridine + decitabine)</a:t>
              </a:r>
              <a:br>
                <a:rPr lang="en-US" sz="1000" b="1" dirty="0">
                  <a:solidFill>
                    <a:srgbClr val="FF0000"/>
                  </a:solidFill>
                </a:rPr>
              </a:br>
              <a:r>
                <a:rPr lang="en-US" sz="1000" dirty="0">
                  <a:solidFill>
                    <a:srgbClr val="FF0000"/>
                  </a:solidFill>
                </a:rPr>
                <a:t>FDA approval 2020</a:t>
              </a:r>
            </a:p>
          </p:txBody>
        </p:sp>
        <p:sp>
          <p:nvSpPr>
            <p:cNvPr id="58" name="TextBox 57"/>
            <p:cNvSpPr txBox="1"/>
            <p:nvPr/>
          </p:nvSpPr>
          <p:spPr>
            <a:xfrm>
              <a:off x="6365305" y="2324961"/>
              <a:ext cx="1143672" cy="553998"/>
            </a:xfrm>
            <a:prstGeom prst="rect">
              <a:avLst/>
            </a:prstGeom>
            <a:noFill/>
          </p:spPr>
          <p:txBody>
            <a:bodyPr wrap="square" rtlCol="0">
              <a:spAutoFit/>
            </a:bodyPr>
            <a:lstStyle/>
            <a:p>
              <a:r>
                <a:rPr lang="en-US" sz="1000" b="1" dirty="0">
                  <a:solidFill>
                    <a:srgbClr val="FF0000"/>
                  </a:solidFill>
                </a:rPr>
                <a:t>Luspatercept</a:t>
              </a:r>
              <a:br>
                <a:rPr lang="en-US" sz="1000" b="1" dirty="0">
                  <a:solidFill>
                    <a:srgbClr val="FF0000"/>
                  </a:solidFill>
                </a:rPr>
              </a:br>
              <a:r>
                <a:rPr lang="en-US" sz="1000" dirty="0">
                  <a:solidFill>
                    <a:srgbClr val="FF0000"/>
                  </a:solidFill>
                </a:rPr>
                <a:t>FDA approval 2020</a:t>
              </a:r>
            </a:p>
          </p:txBody>
        </p:sp>
        <p:sp>
          <p:nvSpPr>
            <p:cNvPr id="61" name="TextBox 60"/>
            <p:cNvSpPr txBox="1"/>
            <p:nvPr/>
          </p:nvSpPr>
          <p:spPr>
            <a:xfrm>
              <a:off x="7536642" y="2682087"/>
              <a:ext cx="1143672" cy="246221"/>
            </a:xfrm>
            <a:prstGeom prst="rect">
              <a:avLst/>
            </a:prstGeom>
            <a:noFill/>
          </p:spPr>
          <p:txBody>
            <a:bodyPr wrap="square" rtlCol="0">
              <a:spAutoFit/>
            </a:bodyPr>
            <a:lstStyle/>
            <a:p>
              <a:r>
                <a:rPr lang="en-US" sz="1000" b="1" dirty="0"/>
                <a:t>???</a:t>
              </a:r>
              <a:endParaRPr lang="en-US" sz="1000" dirty="0"/>
            </a:p>
          </p:txBody>
        </p:sp>
        <p:sp>
          <p:nvSpPr>
            <p:cNvPr id="62" name="TextBox 61"/>
            <p:cNvSpPr txBox="1"/>
            <p:nvPr/>
          </p:nvSpPr>
          <p:spPr>
            <a:xfrm>
              <a:off x="5086281" y="1795945"/>
              <a:ext cx="900570" cy="553998"/>
            </a:xfrm>
            <a:prstGeom prst="rect">
              <a:avLst/>
            </a:prstGeom>
            <a:noFill/>
          </p:spPr>
          <p:txBody>
            <a:bodyPr wrap="square" rtlCol="0">
              <a:spAutoFit/>
            </a:bodyPr>
            <a:lstStyle/>
            <a:p>
              <a:r>
                <a:rPr lang="en-US" sz="1000" dirty="0"/>
                <a:t>Improved cytogenetic classification</a:t>
              </a:r>
            </a:p>
          </p:txBody>
        </p:sp>
        <p:sp>
          <p:nvSpPr>
            <p:cNvPr id="63" name="TextBox 62"/>
            <p:cNvSpPr txBox="1"/>
            <p:nvPr/>
          </p:nvSpPr>
          <p:spPr>
            <a:xfrm>
              <a:off x="5536115" y="2439357"/>
              <a:ext cx="900570" cy="553998"/>
            </a:xfrm>
            <a:prstGeom prst="rect">
              <a:avLst/>
            </a:prstGeom>
            <a:noFill/>
          </p:spPr>
          <p:txBody>
            <a:bodyPr wrap="square" rtlCol="0">
              <a:spAutoFit/>
            </a:bodyPr>
            <a:lstStyle/>
            <a:p>
              <a:r>
                <a:rPr lang="en-US" sz="1000" dirty="0"/>
                <a:t>Application of NGS in MDS</a:t>
              </a:r>
            </a:p>
          </p:txBody>
        </p:sp>
        <p:sp>
          <p:nvSpPr>
            <p:cNvPr id="50" name="TextBox 49"/>
            <p:cNvSpPr txBox="1"/>
            <p:nvPr/>
          </p:nvSpPr>
          <p:spPr>
            <a:xfrm>
              <a:off x="218029" y="3612688"/>
              <a:ext cx="609462" cy="276999"/>
            </a:xfrm>
            <a:prstGeom prst="rect">
              <a:avLst/>
            </a:prstGeom>
            <a:noFill/>
          </p:spPr>
          <p:txBody>
            <a:bodyPr wrap="none" rtlCol="0">
              <a:spAutoFit/>
            </a:bodyPr>
            <a:lstStyle/>
            <a:p>
              <a:r>
                <a:rPr lang="en-US" sz="1200" b="1" dirty="0"/>
                <a:t>1970s</a:t>
              </a:r>
            </a:p>
          </p:txBody>
        </p:sp>
        <p:sp>
          <p:nvSpPr>
            <p:cNvPr id="64" name="TextBox 63"/>
            <p:cNvSpPr txBox="1"/>
            <p:nvPr/>
          </p:nvSpPr>
          <p:spPr>
            <a:xfrm>
              <a:off x="1075722" y="3612688"/>
              <a:ext cx="524503" cy="276999"/>
            </a:xfrm>
            <a:prstGeom prst="rect">
              <a:avLst/>
            </a:prstGeom>
            <a:noFill/>
          </p:spPr>
          <p:txBody>
            <a:bodyPr wrap="none" rtlCol="0">
              <a:spAutoFit/>
            </a:bodyPr>
            <a:lstStyle/>
            <a:p>
              <a:r>
                <a:rPr lang="en-US" sz="1200" b="1" dirty="0"/>
                <a:t>1997</a:t>
              </a:r>
            </a:p>
          </p:txBody>
        </p:sp>
        <p:sp>
          <p:nvSpPr>
            <p:cNvPr id="65" name="TextBox 64"/>
            <p:cNvSpPr txBox="1"/>
            <p:nvPr/>
          </p:nvSpPr>
          <p:spPr>
            <a:xfrm>
              <a:off x="1624624" y="3612688"/>
              <a:ext cx="524503" cy="276999"/>
            </a:xfrm>
            <a:prstGeom prst="rect">
              <a:avLst/>
            </a:prstGeom>
            <a:noFill/>
          </p:spPr>
          <p:txBody>
            <a:bodyPr wrap="none" rtlCol="0">
              <a:spAutoFit/>
            </a:bodyPr>
            <a:lstStyle/>
            <a:p>
              <a:r>
                <a:rPr lang="en-US" sz="1200" b="1" dirty="0"/>
                <a:t>1999</a:t>
              </a:r>
            </a:p>
          </p:txBody>
        </p:sp>
        <p:sp>
          <p:nvSpPr>
            <p:cNvPr id="66" name="TextBox 65"/>
            <p:cNvSpPr txBox="1"/>
            <p:nvPr/>
          </p:nvSpPr>
          <p:spPr>
            <a:xfrm>
              <a:off x="2111409" y="3612688"/>
              <a:ext cx="524503" cy="276999"/>
            </a:xfrm>
            <a:prstGeom prst="rect">
              <a:avLst/>
            </a:prstGeom>
            <a:noFill/>
          </p:spPr>
          <p:txBody>
            <a:bodyPr wrap="none" rtlCol="0">
              <a:spAutoFit/>
            </a:bodyPr>
            <a:lstStyle/>
            <a:p>
              <a:r>
                <a:rPr lang="en-US" sz="1200" b="1" dirty="0"/>
                <a:t>2001</a:t>
              </a:r>
            </a:p>
          </p:txBody>
        </p:sp>
        <p:sp>
          <p:nvSpPr>
            <p:cNvPr id="67" name="TextBox 66"/>
            <p:cNvSpPr txBox="1"/>
            <p:nvPr/>
          </p:nvSpPr>
          <p:spPr>
            <a:xfrm>
              <a:off x="2629855" y="3612688"/>
              <a:ext cx="524503" cy="276999"/>
            </a:xfrm>
            <a:prstGeom prst="rect">
              <a:avLst/>
            </a:prstGeom>
            <a:noFill/>
          </p:spPr>
          <p:txBody>
            <a:bodyPr wrap="none" rtlCol="0">
              <a:spAutoFit/>
            </a:bodyPr>
            <a:lstStyle/>
            <a:p>
              <a:r>
                <a:rPr lang="en-US" sz="1200" b="1" dirty="0"/>
                <a:t>2003</a:t>
              </a:r>
            </a:p>
          </p:txBody>
        </p:sp>
        <p:sp>
          <p:nvSpPr>
            <p:cNvPr id="68" name="TextBox 67"/>
            <p:cNvSpPr txBox="1"/>
            <p:nvPr/>
          </p:nvSpPr>
          <p:spPr>
            <a:xfrm>
              <a:off x="3138528" y="3612688"/>
              <a:ext cx="524503" cy="276999"/>
            </a:xfrm>
            <a:prstGeom prst="rect">
              <a:avLst/>
            </a:prstGeom>
            <a:noFill/>
          </p:spPr>
          <p:txBody>
            <a:bodyPr wrap="none" rtlCol="0">
              <a:spAutoFit/>
            </a:bodyPr>
            <a:lstStyle/>
            <a:p>
              <a:r>
                <a:rPr lang="en-US" sz="1200" b="1" dirty="0"/>
                <a:t>2005</a:t>
              </a:r>
            </a:p>
          </p:txBody>
        </p:sp>
        <p:sp>
          <p:nvSpPr>
            <p:cNvPr id="69" name="TextBox 68"/>
            <p:cNvSpPr txBox="1"/>
            <p:nvPr/>
          </p:nvSpPr>
          <p:spPr>
            <a:xfrm>
              <a:off x="3622972" y="3612688"/>
              <a:ext cx="524503" cy="276999"/>
            </a:xfrm>
            <a:prstGeom prst="rect">
              <a:avLst/>
            </a:prstGeom>
            <a:noFill/>
          </p:spPr>
          <p:txBody>
            <a:bodyPr wrap="none" rtlCol="0">
              <a:spAutoFit/>
            </a:bodyPr>
            <a:lstStyle/>
            <a:p>
              <a:r>
                <a:rPr lang="en-US" sz="1200" b="1" dirty="0"/>
                <a:t>2007</a:t>
              </a:r>
            </a:p>
          </p:txBody>
        </p:sp>
        <p:sp>
          <p:nvSpPr>
            <p:cNvPr id="70" name="TextBox 69"/>
            <p:cNvSpPr txBox="1"/>
            <p:nvPr/>
          </p:nvSpPr>
          <p:spPr>
            <a:xfrm>
              <a:off x="4133222" y="3612688"/>
              <a:ext cx="524503" cy="276999"/>
            </a:xfrm>
            <a:prstGeom prst="rect">
              <a:avLst/>
            </a:prstGeom>
            <a:noFill/>
          </p:spPr>
          <p:txBody>
            <a:bodyPr wrap="none" rtlCol="0">
              <a:spAutoFit/>
            </a:bodyPr>
            <a:lstStyle/>
            <a:p>
              <a:r>
                <a:rPr lang="en-US" sz="1200" b="1" dirty="0"/>
                <a:t>2009</a:t>
              </a:r>
            </a:p>
          </p:txBody>
        </p:sp>
        <p:sp>
          <p:nvSpPr>
            <p:cNvPr id="71" name="TextBox 70"/>
            <p:cNvSpPr txBox="1"/>
            <p:nvPr/>
          </p:nvSpPr>
          <p:spPr>
            <a:xfrm>
              <a:off x="4631006" y="3612688"/>
              <a:ext cx="516039" cy="276999"/>
            </a:xfrm>
            <a:prstGeom prst="rect">
              <a:avLst/>
            </a:prstGeom>
            <a:noFill/>
          </p:spPr>
          <p:txBody>
            <a:bodyPr wrap="none" rtlCol="0">
              <a:spAutoFit/>
            </a:bodyPr>
            <a:lstStyle/>
            <a:p>
              <a:r>
                <a:rPr lang="en-US" sz="1200" b="1" dirty="0"/>
                <a:t>2011</a:t>
              </a:r>
            </a:p>
          </p:txBody>
        </p:sp>
        <p:sp>
          <p:nvSpPr>
            <p:cNvPr id="72" name="TextBox 71"/>
            <p:cNvSpPr txBox="1"/>
            <p:nvPr/>
          </p:nvSpPr>
          <p:spPr>
            <a:xfrm>
              <a:off x="5153097" y="3612688"/>
              <a:ext cx="524503" cy="276999"/>
            </a:xfrm>
            <a:prstGeom prst="rect">
              <a:avLst/>
            </a:prstGeom>
            <a:noFill/>
          </p:spPr>
          <p:txBody>
            <a:bodyPr wrap="none" rtlCol="0">
              <a:spAutoFit/>
            </a:bodyPr>
            <a:lstStyle/>
            <a:p>
              <a:r>
                <a:rPr lang="en-US" sz="1200" b="1" dirty="0"/>
                <a:t>2013</a:t>
              </a:r>
            </a:p>
          </p:txBody>
        </p:sp>
        <p:sp>
          <p:nvSpPr>
            <p:cNvPr id="73" name="TextBox 72"/>
            <p:cNvSpPr txBox="1"/>
            <p:nvPr/>
          </p:nvSpPr>
          <p:spPr>
            <a:xfrm>
              <a:off x="5621344" y="3612688"/>
              <a:ext cx="524503" cy="276999"/>
            </a:xfrm>
            <a:prstGeom prst="rect">
              <a:avLst/>
            </a:prstGeom>
            <a:noFill/>
          </p:spPr>
          <p:txBody>
            <a:bodyPr wrap="none" rtlCol="0">
              <a:spAutoFit/>
            </a:bodyPr>
            <a:lstStyle/>
            <a:p>
              <a:r>
                <a:rPr lang="en-US" sz="1200" b="1" dirty="0"/>
                <a:t>2015</a:t>
              </a:r>
            </a:p>
          </p:txBody>
        </p:sp>
        <p:sp>
          <p:nvSpPr>
            <p:cNvPr id="74" name="TextBox 73"/>
            <p:cNvSpPr txBox="1"/>
            <p:nvPr/>
          </p:nvSpPr>
          <p:spPr>
            <a:xfrm>
              <a:off x="6309680" y="3612688"/>
              <a:ext cx="524503" cy="276999"/>
            </a:xfrm>
            <a:prstGeom prst="rect">
              <a:avLst/>
            </a:prstGeom>
            <a:noFill/>
          </p:spPr>
          <p:txBody>
            <a:bodyPr wrap="none" rtlCol="0">
              <a:spAutoFit/>
            </a:bodyPr>
            <a:lstStyle/>
            <a:p>
              <a:r>
                <a:rPr lang="en-US" sz="1200" b="1" dirty="0"/>
                <a:t>2019</a:t>
              </a:r>
            </a:p>
          </p:txBody>
        </p:sp>
        <p:sp>
          <p:nvSpPr>
            <p:cNvPr id="75" name="TextBox 74"/>
            <p:cNvSpPr txBox="1"/>
            <p:nvPr/>
          </p:nvSpPr>
          <p:spPr>
            <a:xfrm>
              <a:off x="6794276" y="3612688"/>
              <a:ext cx="524503" cy="276999"/>
            </a:xfrm>
            <a:prstGeom prst="rect">
              <a:avLst/>
            </a:prstGeom>
            <a:noFill/>
          </p:spPr>
          <p:txBody>
            <a:bodyPr wrap="none" rtlCol="0">
              <a:spAutoFit/>
            </a:bodyPr>
            <a:lstStyle/>
            <a:p>
              <a:r>
                <a:rPr lang="en-US" sz="1200" b="1" dirty="0"/>
                <a:t>2020</a:t>
              </a:r>
            </a:p>
          </p:txBody>
        </p:sp>
        <p:sp>
          <p:nvSpPr>
            <p:cNvPr id="76" name="TextBox 75"/>
            <p:cNvSpPr txBox="1"/>
            <p:nvPr/>
          </p:nvSpPr>
          <p:spPr>
            <a:xfrm>
              <a:off x="7214593" y="3612688"/>
              <a:ext cx="524503" cy="276999"/>
            </a:xfrm>
            <a:prstGeom prst="rect">
              <a:avLst/>
            </a:prstGeom>
            <a:noFill/>
          </p:spPr>
          <p:txBody>
            <a:bodyPr wrap="none" rtlCol="0">
              <a:spAutoFit/>
            </a:bodyPr>
            <a:lstStyle/>
            <a:p>
              <a:r>
                <a:rPr lang="en-US" sz="1200" b="1" dirty="0"/>
                <a:t>2021</a:t>
              </a:r>
            </a:p>
          </p:txBody>
        </p:sp>
      </p:grpSp>
    </p:spTree>
    <p:extLst>
      <p:ext uri="{BB962C8B-B14F-4D97-AF65-F5344CB8AC3E}">
        <p14:creationId xmlns:p14="http://schemas.microsoft.com/office/powerpoint/2010/main" val="2804498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70"/>
          <p:cNvCxnSpPr/>
          <p:nvPr/>
        </p:nvCxnSpPr>
        <p:spPr>
          <a:xfrm flipH="1" flipV="1">
            <a:off x="8382385" y="4390503"/>
            <a:ext cx="416957" cy="0"/>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3"/>
            <a:endCxn id="22" idx="1"/>
          </p:cNvCxnSpPr>
          <p:nvPr/>
        </p:nvCxnSpPr>
        <p:spPr>
          <a:xfrm flipV="1">
            <a:off x="6237201" y="1631670"/>
            <a:ext cx="250465" cy="192386"/>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140548" y="1906172"/>
            <a:ext cx="302455" cy="309490"/>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189785" y="2060917"/>
            <a:ext cx="239150" cy="703385"/>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105378" y="2996418"/>
            <a:ext cx="2484495" cy="8825"/>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3" name="Isosceles Triangle 2"/>
          <p:cNvSpPr/>
          <p:nvPr/>
        </p:nvSpPr>
        <p:spPr>
          <a:xfrm>
            <a:off x="182880" y="794825"/>
            <a:ext cx="4135902" cy="4037428"/>
          </a:xfrm>
          <a:prstGeom prst="triangle">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Title 3">
            <a:extLst>
              <a:ext uri="{FF2B5EF4-FFF2-40B4-BE49-F238E27FC236}">
                <a16:creationId xmlns="" xmlns:a16="http://schemas.microsoft.com/office/drawing/2014/main" id="{5BE9B24F-0061-584A-882C-AFE872EB1B00}"/>
              </a:ext>
            </a:extLst>
          </p:cNvPr>
          <p:cNvSpPr>
            <a:spLocks noGrp="1"/>
          </p:cNvSpPr>
          <p:nvPr>
            <p:ph type="title"/>
          </p:nvPr>
        </p:nvSpPr>
        <p:spPr>
          <a:effectLst/>
        </p:spPr>
        <p:txBody>
          <a:bodyPr/>
          <a:lstStyle/>
          <a:p>
            <a:r>
              <a:rPr lang="en-US" dirty="0"/>
              <a:t>Treatment Algorithm for LR-MDS: IPSS (Score &lt;3.5)</a:t>
            </a:r>
            <a:r>
              <a:rPr lang="en-US" baseline="30000" dirty="0"/>
              <a:t>1</a:t>
            </a:r>
          </a:p>
        </p:txBody>
      </p:sp>
      <p:cxnSp>
        <p:nvCxnSpPr>
          <p:cNvPr id="5" name="Straight Arrow Connector 4"/>
          <p:cNvCxnSpPr/>
          <p:nvPr/>
        </p:nvCxnSpPr>
        <p:spPr>
          <a:xfrm>
            <a:off x="7904073" y="3560509"/>
            <a:ext cx="685800" cy="0"/>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129036" y="1127706"/>
            <a:ext cx="323460" cy="0"/>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5689" y="899106"/>
            <a:ext cx="1188720" cy="457200"/>
          </a:xfrm>
          <a:prstGeom prst="roundRect">
            <a:avLst/>
          </a:prstGeom>
          <a:solidFill>
            <a:schemeClr val="accent5"/>
          </a:solidFill>
          <a:ln>
            <a:noFill/>
          </a:ln>
          <a:effectLst/>
        </p:spPr>
        <p:style>
          <a:lnRef idx="1">
            <a:schemeClr val="accent3"/>
          </a:lnRef>
          <a:fillRef idx="3">
            <a:schemeClr val="accent3"/>
          </a:fillRef>
          <a:effectRef idx="2">
            <a:schemeClr val="accent3"/>
          </a:effectRef>
          <a:fontRef idx="minor">
            <a:schemeClr val="lt1"/>
          </a:fontRef>
        </p:style>
        <p:txBody>
          <a:bodyPr lIns="45720" rIns="45720" rtlCol="0" anchor="ctr"/>
          <a:lstStyle/>
          <a:p>
            <a:pPr algn="ctr"/>
            <a:r>
              <a:rPr lang="en-US" sz="1000" b="1" dirty="0"/>
              <a:t>Asymptomatic</a:t>
            </a:r>
          </a:p>
        </p:txBody>
      </p:sp>
      <p:sp>
        <p:nvSpPr>
          <p:cNvPr id="10" name="Rounded Rectangle 9"/>
          <p:cNvSpPr/>
          <p:nvPr/>
        </p:nvSpPr>
        <p:spPr>
          <a:xfrm>
            <a:off x="1667022" y="899106"/>
            <a:ext cx="4535009" cy="457200"/>
          </a:xfrm>
          <a:prstGeom prst="roundRect">
            <a:avLst/>
          </a:prstGeom>
          <a:solidFill>
            <a:schemeClr val="tx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000" dirty="0"/>
              <a:t>Monitor CBC every 1-3 months until symptoms or disease progression</a:t>
            </a:r>
          </a:p>
        </p:txBody>
      </p:sp>
      <p:sp>
        <p:nvSpPr>
          <p:cNvPr id="11" name="Rounded Rectangle 10"/>
          <p:cNvSpPr/>
          <p:nvPr/>
        </p:nvSpPr>
        <p:spPr>
          <a:xfrm>
            <a:off x="6487666" y="899106"/>
            <a:ext cx="2578962" cy="457200"/>
          </a:xfrm>
          <a:prstGeom prst="roundRect">
            <a:avLst/>
          </a:prstGeom>
          <a:solidFill>
            <a:schemeClr val="accent4"/>
          </a:solidFill>
          <a:ln>
            <a:noFill/>
          </a:ln>
          <a:effectLst/>
        </p:spPr>
        <p:style>
          <a:lnRef idx="1">
            <a:schemeClr val="dk1"/>
          </a:lnRef>
          <a:fillRef idx="2">
            <a:schemeClr val="dk1"/>
          </a:fillRef>
          <a:effectRef idx="1">
            <a:schemeClr val="dk1"/>
          </a:effectRef>
          <a:fontRef idx="minor">
            <a:schemeClr val="dk1"/>
          </a:fontRef>
        </p:style>
        <p:txBody>
          <a:bodyPr lIns="45720" rIns="45720" rtlCol="0" anchor="ctr"/>
          <a:lstStyle/>
          <a:p>
            <a:pPr algn="ctr"/>
            <a:r>
              <a:rPr lang="en-US" sz="1000" dirty="0">
                <a:solidFill>
                  <a:schemeClr val="bg1"/>
                </a:solidFill>
              </a:rPr>
              <a:t>Go to symptomatic once criteria met</a:t>
            </a:r>
          </a:p>
        </p:txBody>
      </p:sp>
      <p:sp>
        <p:nvSpPr>
          <p:cNvPr id="25" name="Rounded Rectangle 24"/>
          <p:cNvSpPr/>
          <p:nvPr/>
        </p:nvSpPr>
        <p:spPr>
          <a:xfrm>
            <a:off x="8623495" y="1425275"/>
            <a:ext cx="259679" cy="3364773"/>
          </a:xfrm>
          <a:prstGeom prst="roundRect">
            <a:avLst/>
          </a:prstGeom>
          <a:solidFill>
            <a:schemeClr val="accent5"/>
          </a:solidFill>
          <a:ln>
            <a:noFill/>
          </a:ln>
          <a:effectLst/>
        </p:spPr>
        <p:style>
          <a:lnRef idx="1">
            <a:schemeClr val="accent3"/>
          </a:lnRef>
          <a:fillRef idx="2">
            <a:schemeClr val="accent3"/>
          </a:fillRef>
          <a:effectRef idx="1">
            <a:schemeClr val="accent3"/>
          </a:effectRef>
          <a:fontRef idx="minor">
            <a:schemeClr val="dk1"/>
          </a:fontRef>
        </p:style>
        <p:txBody>
          <a:bodyPr vert="vert270" lIns="45720" rIns="45720" rtlCol="0" anchor="ctr"/>
          <a:lstStyle/>
          <a:p>
            <a:pPr algn="ctr"/>
            <a:r>
              <a:rPr lang="en-US" sz="1000" dirty="0">
                <a:solidFill>
                  <a:schemeClr val="bg1"/>
                </a:solidFill>
              </a:rPr>
              <a:t>If PD, start hypomethylating agent</a:t>
            </a:r>
          </a:p>
        </p:txBody>
      </p:sp>
      <p:cxnSp>
        <p:nvCxnSpPr>
          <p:cNvPr id="26" name="Straight Arrow Connector 25"/>
          <p:cNvCxnSpPr/>
          <p:nvPr/>
        </p:nvCxnSpPr>
        <p:spPr>
          <a:xfrm>
            <a:off x="8266413" y="1642867"/>
            <a:ext cx="323460" cy="0"/>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266413" y="2247957"/>
            <a:ext cx="323460" cy="0"/>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266413" y="2756176"/>
            <a:ext cx="323460" cy="0"/>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284409" y="1126445"/>
            <a:ext cx="329720" cy="2523"/>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3"/>
          </p:cNvCxnSpPr>
          <p:nvPr/>
        </p:nvCxnSpPr>
        <p:spPr>
          <a:xfrm flipV="1">
            <a:off x="1284409" y="1849902"/>
            <a:ext cx="326342" cy="835650"/>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3"/>
          </p:cNvCxnSpPr>
          <p:nvPr/>
        </p:nvCxnSpPr>
        <p:spPr>
          <a:xfrm>
            <a:off x="1284409" y="2685552"/>
            <a:ext cx="368545" cy="0"/>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3"/>
          </p:cNvCxnSpPr>
          <p:nvPr/>
        </p:nvCxnSpPr>
        <p:spPr>
          <a:xfrm>
            <a:off x="1284409" y="2685552"/>
            <a:ext cx="347443" cy="718830"/>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228138" y="2573338"/>
            <a:ext cx="396680" cy="1696207"/>
          </a:xfrm>
          <a:prstGeom prst="straightConnector1">
            <a:avLst/>
          </a:prstGeom>
          <a:ln w="19050">
            <a:solidFill>
              <a:schemeClr val="tx1"/>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95689" y="2456952"/>
            <a:ext cx="1188720" cy="457200"/>
          </a:xfrm>
          <a:prstGeom prst="roundRect">
            <a:avLst/>
          </a:prstGeom>
          <a:solidFill>
            <a:schemeClr val="accent5"/>
          </a:solidFill>
          <a:ln>
            <a:noFill/>
          </a:ln>
          <a:effectLst/>
        </p:spPr>
        <p:style>
          <a:lnRef idx="1">
            <a:schemeClr val="accent3"/>
          </a:lnRef>
          <a:fillRef idx="3">
            <a:schemeClr val="accent3"/>
          </a:fillRef>
          <a:effectRef idx="2">
            <a:schemeClr val="accent3"/>
          </a:effectRef>
          <a:fontRef idx="minor">
            <a:schemeClr val="lt1"/>
          </a:fontRef>
        </p:style>
        <p:txBody>
          <a:bodyPr lIns="45720" rIns="45720" rtlCol="0" anchor="ctr"/>
          <a:lstStyle/>
          <a:p>
            <a:pPr algn="ctr"/>
            <a:r>
              <a:rPr lang="en-US" sz="1000" b="1" dirty="0"/>
              <a:t>Symptomatic</a:t>
            </a:r>
          </a:p>
        </p:txBody>
      </p:sp>
      <p:sp>
        <p:nvSpPr>
          <p:cNvPr id="22" name="Rounded Rectangle 21"/>
          <p:cNvSpPr/>
          <p:nvPr/>
        </p:nvSpPr>
        <p:spPr>
          <a:xfrm>
            <a:off x="6487666" y="1403070"/>
            <a:ext cx="1934908" cy="457200"/>
          </a:xfrm>
          <a:prstGeom prst="roundRect">
            <a:avLst/>
          </a:prstGeom>
          <a:solidFill>
            <a:schemeClr val="accent4"/>
          </a:solidFill>
          <a:ln>
            <a:noFill/>
          </a:ln>
          <a:effectLst/>
        </p:spPr>
        <p:style>
          <a:lnRef idx="1">
            <a:schemeClr val="dk1"/>
          </a:lnRef>
          <a:fillRef idx="2">
            <a:schemeClr val="dk1"/>
          </a:fillRef>
          <a:effectRef idx="1">
            <a:schemeClr val="dk1"/>
          </a:effectRef>
          <a:fontRef idx="minor">
            <a:schemeClr val="dk1"/>
          </a:fontRef>
        </p:style>
        <p:txBody>
          <a:bodyPr lIns="45720" rIns="45720" rtlCol="0" anchor="ctr"/>
          <a:lstStyle/>
          <a:p>
            <a:pPr algn="ctr"/>
            <a:r>
              <a:rPr lang="en-US" sz="1000" dirty="0">
                <a:solidFill>
                  <a:schemeClr val="bg1"/>
                </a:solidFill>
              </a:rPr>
              <a:t>If NR to LEN then go to plan for EPO &lt;500 or &gt;500</a:t>
            </a:r>
          </a:p>
        </p:txBody>
      </p:sp>
      <p:sp>
        <p:nvSpPr>
          <p:cNvPr id="23" name="Rounded Rectangle 22"/>
          <p:cNvSpPr/>
          <p:nvPr/>
        </p:nvSpPr>
        <p:spPr>
          <a:xfrm>
            <a:off x="6487666" y="1907034"/>
            <a:ext cx="1948976" cy="617833"/>
          </a:xfrm>
          <a:prstGeom prst="roundRect">
            <a:avLst/>
          </a:prstGeom>
          <a:solidFill>
            <a:schemeClr val="accent4"/>
          </a:solidFill>
          <a:ln>
            <a:noFill/>
          </a:ln>
          <a:effectLst/>
        </p:spPr>
        <p:style>
          <a:lnRef idx="1">
            <a:schemeClr val="dk1"/>
          </a:lnRef>
          <a:fillRef idx="2">
            <a:schemeClr val="dk1"/>
          </a:fillRef>
          <a:effectRef idx="1">
            <a:schemeClr val="dk1"/>
          </a:effectRef>
          <a:fontRef idx="minor">
            <a:schemeClr val="dk1"/>
          </a:fontRef>
        </p:style>
        <p:txBody>
          <a:bodyPr lIns="45720" rIns="45720" rtlCol="0" anchor="ctr"/>
          <a:lstStyle/>
          <a:p>
            <a:pPr algn="ctr"/>
            <a:r>
              <a:rPr lang="en-US" sz="1000" dirty="0">
                <a:solidFill>
                  <a:schemeClr val="bg1"/>
                </a:solidFill>
              </a:rPr>
              <a:t>If NR to ESA after 3 mo and ≥15% RS (or 5% RS/</a:t>
            </a:r>
            <a:r>
              <a:rPr lang="en-US" sz="1000" i="1" dirty="0">
                <a:solidFill>
                  <a:schemeClr val="bg1"/>
                </a:solidFill>
              </a:rPr>
              <a:t>SF3B </a:t>
            </a:r>
            <a:br>
              <a:rPr lang="en-US" sz="1000" i="1" dirty="0">
                <a:solidFill>
                  <a:schemeClr val="bg1"/>
                </a:solidFill>
              </a:rPr>
            </a:br>
            <a:r>
              <a:rPr lang="en-US" sz="1000" dirty="0">
                <a:solidFill>
                  <a:schemeClr val="bg1"/>
                </a:solidFill>
              </a:rPr>
              <a:t>1 mut) start luspatercept</a:t>
            </a:r>
          </a:p>
        </p:txBody>
      </p:sp>
      <p:sp>
        <p:nvSpPr>
          <p:cNvPr id="24" name="Rounded Rectangle 23"/>
          <p:cNvSpPr/>
          <p:nvPr/>
        </p:nvSpPr>
        <p:spPr>
          <a:xfrm>
            <a:off x="6487666" y="2571632"/>
            <a:ext cx="1952160" cy="368514"/>
          </a:xfrm>
          <a:prstGeom prst="roundRect">
            <a:avLst/>
          </a:prstGeom>
          <a:solidFill>
            <a:schemeClr val="accent4"/>
          </a:solidFill>
          <a:ln>
            <a:noFill/>
          </a:ln>
          <a:effectLst/>
        </p:spPr>
        <p:style>
          <a:lnRef idx="1">
            <a:schemeClr val="dk1"/>
          </a:lnRef>
          <a:fillRef idx="2">
            <a:schemeClr val="dk1"/>
          </a:fillRef>
          <a:effectRef idx="1">
            <a:schemeClr val="dk1"/>
          </a:effectRef>
          <a:fontRef idx="minor">
            <a:schemeClr val="dk1"/>
          </a:fontRef>
        </p:style>
        <p:txBody>
          <a:bodyPr lIns="45720" rIns="45720" rtlCol="0" anchor="ctr"/>
          <a:lstStyle/>
          <a:p>
            <a:pPr algn="ctr"/>
            <a:r>
              <a:rPr lang="en-US" sz="1000" dirty="0">
                <a:solidFill>
                  <a:schemeClr val="bg1"/>
                </a:solidFill>
              </a:rPr>
              <a:t>If NR to ESA after 3 mo start lenalidomide</a:t>
            </a:r>
          </a:p>
        </p:txBody>
      </p:sp>
      <p:cxnSp>
        <p:nvCxnSpPr>
          <p:cNvPr id="73" name="Straight Arrow Connector 72"/>
          <p:cNvCxnSpPr/>
          <p:nvPr/>
        </p:nvCxnSpPr>
        <p:spPr>
          <a:xfrm flipH="1" flipV="1">
            <a:off x="2931154" y="4417839"/>
            <a:ext cx="416957" cy="0"/>
          </a:xfrm>
          <a:prstGeom prst="straightConnector1">
            <a:avLst/>
          </a:prstGeom>
          <a:ln w="19050">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667022" y="4006359"/>
            <a:ext cx="1463040" cy="822960"/>
          </a:xfrm>
          <a:prstGeom prst="roundRect">
            <a:avLst/>
          </a:prstGeom>
          <a:solidFill>
            <a:schemeClr val="accent1">
              <a:lumMod val="50000"/>
              <a:lumOff val="50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45720" rIns="45720" rtlCol="0" anchor="ctr"/>
          <a:lstStyle/>
          <a:p>
            <a:pPr algn="ctr"/>
            <a:r>
              <a:rPr lang="en-US" sz="1000" dirty="0"/>
              <a:t>Multi-lineage </a:t>
            </a:r>
          </a:p>
          <a:p>
            <a:pPr algn="ctr"/>
            <a:r>
              <a:rPr lang="en-US" sz="1000" dirty="0"/>
              <a:t>cytopenia</a:t>
            </a:r>
          </a:p>
        </p:txBody>
      </p:sp>
      <p:sp>
        <p:nvSpPr>
          <p:cNvPr id="21" name="Rounded Rectangle 20"/>
          <p:cNvSpPr/>
          <p:nvPr/>
        </p:nvSpPr>
        <p:spPr>
          <a:xfrm>
            <a:off x="3198580" y="4006359"/>
            <a:ext cx="5178731" cy="822960"/>
          </a:xfrm>
          <a:prstGeom prst="roundRect">
            <a:avLst/>
          </a:prstGeom>
          <a:solidFill>
            <a:schemeClr val="accent1">
              <a:lumMod val="50000"/>
              <a:lumOff val="50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45720" rIns="0" rtlCol="0" anchor="ctr"/>
          <a:lstStyle/>
          <a:p>
            <a:pPr marL="228600" indent="-228600">
              <a:buFont typeface="+mj-lt"/>
              <a:buAutoNum type="arabicPeriod"/>
            </a:pPr>
            <a:r>
              <a:rPr lang="en-US" sz="1000" dirty="0"/>
              <a:t>Start hypomethylating agent if symptomatic, consider BMT consultation as </a:t>
            </a:r>
            <a:br>
              <a:rPr lang="en-US" sz="1000" dirty="0"/>
            </a:br>
            <a:r>
              <a:rPr lang="en-US" sz="1000" dirty="0"/>
              <a:t>appropriate (or)</a:t>
            </a:r>
          </a:p>
          <a:p>
            <a:pPr marL="228600" indent="-228600">
              <a:buFont typeface="+mj-lt"/>
              <a:buAutoNum type="arabicPeriod"/>
            </a:pPr>
            <a:r>
              <a:rPr lang="en-US" sz="1000" dirty="0"/>
              <a:t>Start ATG +/- cyclosporine A if hypocellular marrow (or)</a:t>
            </a:r>
          </a:p>
          <a:p>
            <a:pPr marL="228600" indent="-228600">
              <a:buFont typeface="+mj-lt"/>
              <a:buAutoNum type="arabicPeriod"/>
            </a:pPr>
            <a:r>
              <a:rPr lang="en-US" sz="1000" dirty="0"/>
              <a:t>Consider clinical trial (NGS testing may give the option of targeted approaches)</a:t>
            </a:r>
          </a:p>
        </p:txBody>
      </p:sp>
      <p:cxnSp>
        <p:nvCxnSpPr>
          <p:cNvPr id="74" name="Straight Arrow Connector 73"/>
          <p:cNvCxnSpPr/>
          <p:nvPr/>
        </p:nvCxnSpPr>
        <p:spPr>
          <a:xfrm flipH="1" flipV="1">
            <a:off x="2973357" y="3553244"/>
            <a:ext cx="416957" cy="0"/>
          </a:xfrm>
          <a:prstGeom prst="straightConnector1">
            <a:avLst/>
          </a:prstGeom>
          <a:ln w="19050">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667022" y="3141764"/>
            <a:ext cx="1463040" cy="822960"/>
          </a:xfrm>
          <a:prstGeom prst="roundRect">
            <a:avLst/>
          </a:prstGeom>
          <a:solidFill>
            <a:schemeClr val="tx2">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000" dirty="0"/>
              <a:t>Isolated neutropenia</a:t>
            </a:r>
          </a:p>
          <a:p>
            <a:pPr algn="ctr"/>
            <a:r>
              <a:rPr lang="en-US" sz="1000" dirty="0"/>
              <a:t>Absolute neutrophil count &lt;500</a:t>
            </a:r>
          </a:p>
        </p:txBody>
      </p:sp>
      <p:sp>
        <p:nvSpPr>
          <p:cNvPr id="19" name="Rounded Rectangle 18"/>
          <p:cNvSpPr/>
          <p:nvPr/>
        </p:nvSpPr>
        <p:spPr>
          <a:xfrm>
            <a:off x="3198579" y="3141764"/>
            <a:ext cx="5175504" cy="822960"/>
          </a:xfrm>
          <a:prstGeom prst="roundRect">
            <a:avLst/>
          </a:prstGeom>
          <a:solidFill>
            <a:schemeClr val="tx2">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228600" indent="-228600">
              <a:buFont typeface="+mj-lt"/>
              <a:buAutoNum type="arabicPeriod"/>
            </a:pPr>
            <a:r>
              <a:rPr lang="en-US" sz="1000" dirty="0"/>
              <a:t>Rule out other etiologies (ie, LGL, PNH, cyclical neutropenia, rheumatologic)</a:t>
            </a:r>
          </a:p>
          <a:p>
            <a:pPr marL="228600" indent="-228600">
              <a:buFont typeface="+mj-lt"/>
              <a:buAutoNum type="arabicPeriod"/>
            </a:pPr>
            <a:r>
              <a:rPr lang="en-US" sz="1000" dirty="0"/>
              <a:t>Use of G-CSF or GM-CSF is not advised or recommended</a:t>
            </a:r>
          </a:p>
          <a:p>
            <a:pPr marL="228600" indent="-228600">
              <a:buFont typeface="+mj-lt"/>
              <a:buAutoNum type="arabicPeriod"/>
            </a:pPr>
            <a:r>
              <a:rPr lang="en-US" sz="1000" dirty="0"/>
              <a:t>Ensure vaccinations are up to date (pneumococcal polysaccharide, zoster, TDAP)</a:t>
            </a:r>
          </a:p>
          <a:p>
            <a:pPr marL="228600" indent="-228600">
              <a:buFont typeface="+mj-lt"/>
              <a:buAutoNum type="arabicPeriod"/>
            </a:pPr>
            <a:r>
              <a:rPr lang="en-US" sz="1000" dirty="0"/>
              <a:t>If repeated infections occur, consider prophylaxis antivirals/antibacterials</a:t>
            </a:r>
          </a:p>
        </p:txBody>
      </p:sp>
      <p:cxnSp>
        <p:nvCxnSpPr>
          <p:cNvPr id="75" name="Straight Arrow Connector 74"/>
          <p:cNvCxnSpPr/>
          <p:nvPr/>
        </p:nvCxnSpPr>
        <p:spPr>
          <a:xfrm flipH="1" flipV="1">
            <a:off x="2980391" y="2688650"/>
            <a:ext cx="416957" cy="0"/>
          </a:xfrm>
          <a:prstGeom prst="straightConnector1">
            <a:avLst/>
          </a:prstGeom>
          <a:ln w="19050">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667022" y="2277170"/>
            <a:ext cx="1463040" cy="822960"/>
          </a:xfrm>
          <a:prstGeom prst="roundRect">
            <a:avLst/>
          </a:prstGeom>
          <a:solidFill>
            <a:schemeClr val="bg2">
              <a:lumMod val="50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lIns="45720" rIns="45720" rtlCol="0" anchor="ctr"/>
          <a:lstStyle/>
          <a:p>
            <a:pPr algn="ctr"/>
            <a:r>
              <a:rPr lang="en-US" sz="1000" dirty="0"/>
              <a:t>Isolated thrombocytopenia</a:t>
            </a:r>
          </a:p>
          <a:p>
            <a:pPr algn="ctr"/>
            <a:r>
              <a:rPr lang="en-US" sz="1000" dirty="0"/>
              <a:t>Platelets &lt;20 K/L or &lt;50 K/L with bleeding</a:t>
            </a:r>
          </a:p>
        </p:txBody>
      </p:sp>
      <p:sp>
        <p:nvSpPr>
          <p:cNvPr id="17" name="Rounded Rectangle 16"/>
          <p:cNvSpPr/>
          <p:nvPr/>
        </p:nvSpPr>
        <p:spPr>
          <a:xfrm>
            <a:off x="3198580" y="2277170"/>
            <a:ext cx="3035808" cy="822960"/>
          </a:xfrm>
          <a:prstGeom prst="roundRect">
            <a:avLst/>
          </a:prstGeom>
          <a:solidFill>
            <a:schemeClr val="bg2">
              <a:lumMod val="50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lIns="45720" rIns="45720" rtlCol="0" anchor="ctr"/>
          <a:lstStyle/>
          <a:p>
            <a:pPr marL="228600" indent="-228600">
              <a:buFont typeface="+mj-lt"/>
              <a:buAutoNum type="arabicPeriod"/>
            </a:pPr>
            <a:r>
              <a:rPr lang="en-US" sz="1000" dirty="0"/>
              <a:t>Supportive transfusions for active bleeding, consider aminocaproic acid</a:t>
            </a:r>
          </a:p>
          <a:p>
            <a:pPr marL="228600" indent="-228600">
              <a:buFont typeface="+mj-lt"/>
              <a:buAutoNum type="arabicPeriod"/>
            </a:pPr>
            <a:r>
              <a:rPr lang="en-US" sz="1000" dirty="0"/>
              <a:t>Start thrombopoietin agonist (eltrombopag </a:t>
            </a:r>
            <a:br>
              <a:rPr lang="en-US" sz="1000" dirty="0"/>
            </a:br>
            <a:r>
              <a:rPr lang="en-US" sz="1000" dirty="0"/>
              <a:t>or romiplostim)</a:t>
            </a:r>
          </a:p>
        </p:txBody>
      </p:sp>
      <p:cxnSp>
        <p:nvCxnSpPr>
          <p:cNvPr id="76" name="Straight Arrow Connector 75"/>
          <p:cNvCxnSpPr/>
          <p:nvPr/>
        </p:nvCxnSpPr>
        <p:spPr>
          <a:xfrm flipH="1" flipV="1">
            <a:off x="2973357" y="1824056"/>
            <a:ext cx="416957" cy="0"/>
          </a:xfrm>
          <a:prstGeom prst="straightConnector1">
            <a:avLst/>
          </a:prstGeom>
          <a:ln w="19050">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667022" y="1412576"/>
            <a:ext cx="1463040" cy="822960"/>
          </a:xfrm>
          <a:prstGeom prst="roundRect">
            <a:avLst/>
          </a:prstGeom>
          <a:solidFill>
            <a:schemeClr val="accent2">
              <a:lumMod val="75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45720" rIns="45720" rtlCol="0" anchor="ctr"/>
          <a:lstStyle/>
          <a:p>
            <a:pPr algn="ctr"/>
            <a:r>
              <a:rPr lang="en-US" sz="1000" dirty="0"/>
              <a:t>Isolated anemia</a:t>
            </a:r>
          </a:p>
          <a:p>
            <a:pPr algn="ctr"/>
            <a:r>
              <a:rPr lang="en-US" sz="1000" dirty="0"/>
              <a:t>Hb &lt;10 g/dL</a:t>
            </a:r>
          </a:p>
          <a:p>
            <a:pPr algn="ctr"/>
            <a:r>
              <a:rPr lang="en-US" sz="1000" dirty="0"/>
              <a:t>Transfusion dependent </a:t>
            </a:r>
          </a:p>
          <a:p>
            <a:pPr algn="ctr"/>
            <a:r>
              <a:rPr lang="en-US" sz="1000" dirty="0"/>
              <a:t>&gt; 2 u/8 wk</a:t>
            </a:r>
          </a:p>
        </p:txBody>
      </p:sp>
      <p:sp>
        <p:nvSpPr>
          <p:cNvPr id="14" name="Rounded Rectangle 13"/>
          <p:cNvSpPr/>
          <p:nvPr/>
        </p:nvSpPr>
        <p:spPr>
          <a:xfrm>
            <a:off x="3198580" y="1412576"/>
            <a:ext cx="3038621" cy="822960"/>
          </a:xfrm>
          <a:prstGeom prst="roundRect">
            <a:avLst/>
          </a:prstGeom>
          <a:solidFill>
            <a:schemeClr val="accent2">
              <a:lumMod val="75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Ins="0" rtlCol="0" anchor="ctr"/>
          <a:lstStyle/>
          <a:p>
            <a:pPr marL="228600" indent="-228600">
              <a:buFont typeface="+mj-lt"/>
              <a:buAutoNum type="arabicPeriod"/>
            </a:pPr>
            <a:r>
              <a:rPr lang="en-US" sz="1000" dirty="0"/>
              <a:t>Supportive transfusions +/- chelation</a:t>
            </a:r>
          </a:p>
          <a:p>
            <a:pPr marL="228600" indent="-228600">
              <a:buFont typeface="+mj-lt"/>
              <a:buAutoNum type="arabicPeriod"/>
            </a:pPr>
            <a:r>
              <a:rPr lang="en-US" sz="1000" dirty="0"/>
              <a:t>If del5(q) (or sEPO &gt; 500/L) start lenalidomide</a:t>
            </a:r>
          </a:p>
          <a:p>
            <a:pPr marL="228600" indent="-228600">
              <a:buFont typeface="+mj-lt"/>
              <a:buAutoNum type="arabicPeriod"/>
            </a:pPr>
            <a:r>
              <a:rPr lang="en-US" sz="1000" dirty="0"/>
              <a:t>If sEPO &lt;500/L start ESA-based therapy</a:t>
            </a:r>
          </a:p>
        </p:txBody>
      </p:sp>
      <p:sp>
        <p:nvSpPr>
          <p:cNvPr id="40" name="Footer Placeholder 2"/>
          <p:cNvSpPr>
            <a:spLocks noGrp="1"/>
          </p:cNvSpPr>
          <p:nvPr>
            <p:ph type="ftr" sz="quarter" idx="13"/>
          </p:nvPr>
        </p:nvSpPr>
        <p:spPr>
          <a:xfrm>
            <a:off x="94926" y="4814260"/>
            <a:ext cx="7699248" cy="273844"/>
          </a:xfrm>
        </p:spPr>
        <p:txBody>
          <a:bodyPr/>
          <a:lstStyle/>
          <a:p>
            <a:r>
              <a:rPr lang="en-US" dirty="0">
                <a:solidFill>
                  <a:srgbClr val="000000"/>
                </a:solidFill>
              </a:rPr>
              <a:t>1. NCCN Clinical Practice Guidelines in Oncology: Myelodysplastic Syndromes. Version 3.2021. https://www.nccn.org/professionals/physician_gls/pdf/mds.pdf.</a:t>
            </a:r>
          </a:p>
        </p:txBody>
      </p:sp>
    </p:spTree>
    <p:extLst>
      <p:ext uri="{BB962C8B-B14F-4D97-AF65-F5344CB8AC3E}">
        <p14:creationId xmlns:p14="http://schemas.microsoft.com/office/powerpoint/2010/main" val="3809287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Luspatercept: Erythroid Maturation Agent</a:t>
            </a:r>
            <a:r>
              <a:rPr lang="en-US" baseline="30000" dirty="0"/>
              <a:t>1-3</a:t>
            </a:r>
          </a:p>
        </p:txBody>
      </p:sp>
      <p:sp>
        <p:nvSpPr>
          <p:cNvPr id="10" name="Footer Placeholder 9"/>
          <p:cNvSpPr>
            <a:spLocks noGrp="1"/>
          </p:cNvSpPr>
          <p:nvPr>
            <p:ph type="ftr" sz="quarter" idx="13"/>
          </p:nvPr>
        </p:nvSpPr>
        <p:spPr/>
        <p:txBody>
          <a:bodyPr/>
          <a:lstStyle/>
          <a:p>
            <a:r>
              <a:rPr lang="en-US" dirty="0">
                <a:solidFill>
                  <a:srgbClr val="000000"/>
                </a:solidFill>
              </a:rPr>
              <a:t>1. Piga A et al. 23rd Congress of European Hematology Association (EHA 2018). Abstract S844. 2. Attie K et al. </a:t>
            </a:r>
            <a:r>
              <a:rPr lang="en-US" i="1" dirty="0">
                <a:solidFill>
                  <a:srgbClr val="000000"/>
                </a:solidFill>
              </a:rPr>
              <a:t>Am J Hematol.</a:t>
            </a:r>
            <a:r>
              <a:rPr lang="en-US" dirty="0">
                <a:solidFill>
                  <a:srgbClr val="000000"/>
                </a:solidFill>
              </a:rPr>
              <a:t> 2014;89:766-770. </a:t>
            </a:r>
            <a:br>
              <a:rPr lang="en-US" dirty="0">
                <a:solidFill>
                  <a:srgbClr val="000000"/>
                </a:solidFill>
              </a:rPr>
            </a:br>
            <a:r>
              <a:rPr lang="en-US" dirty="0">
                <a:solidFill>
                  <a:srgbClr val="000000"/>
                </a:solidFill>
              </a:rPr>
              <a:t>3. Suragani R et al. </a:t>
            </a:r>
            <a:r>
              <a:rPr lang="en-US" i="1" dirty="0">
                <a:solidFill>
                  <a:srgbClr val="000000"/>
                </a:solidFill>
              </a:rPr>
              <a:t>Nat Med. </a:t>
            </a:r>
            <a:r>
              <a:rPr lang="en-US" dirty="0"/>
              <a:t>2014;20:408-414</a:t>
            </a:r>
            <a:r>
              <a:rPr lang="en-US" dirty="0">
                <a:solidFill>
                  <a:srgbClr val="000000"/>
                </a:solidFill>
              </a:rPr>
              <a:t>. </a:t>
            </a:r>
          </a:p>
        </p:txBody>
      </p:sp>
      <p:grpSp>
        <p:nvGrpSpPr>
          <p:cNvPr id="5" name="Group 4"/>
          <p:cNvGrpSpPr/>
          <p:nvPr/>
        </p:nvGrpSpPr>
        <p:grpSpPr>
          <a:xfrm>
            <a:off x="1362847" y="817155"/>
            <a:ext cx="5893739" cy="3566647"/>
            <a:chOff x="1362847" y="817155"/>
            <a:chExt cx="5893739" cy="3566647"/>
          </a:xfrm>
        </p:grpSpPr>
        <p:pic>
          <p:nvPicPr>
            <p:cNvPr id="6" name="Picture 5">
              <a:extLst>
                <a:ext uri="{FF2B5EF4-FFF2-40B4-BE49-F238E27FC236}">
                  <a16:creationId xmlns="" xmlns:a16="http://schemas.microsoft.com/office/drawing/2014/main" id="{64C7C83A-691D-4244-BDFB-5B68A67C8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6603" y="952020"/>
              <a:ext cx="3543383" cy="2898535"/>
            </a:xfrm>
            <a:prstGeom prst="rect">
              <a:avLst/>
            </a:prstGeom>
          </p:spPr>
        </p:pic>
        <p:sp>
          <p:nvSpPr>
            <p:cNvPr id="7" name="Rectangle 6"/>
            <p:cNvSpPr/>
            <p:nvPr/>
          </p:nvSpPr>
          <p:spPr>
            <a:xfrm>
              <a:off x="2363340" y="817155"/>
              <a:ext cx="856325" cy="338554"/>
            </a:xfrm>
            <a:prstGeom prst="rect">
              <a:avLst/>
            </a:prstGeom>
          </p:spPr>
          <p:txBody>
            <a:bodyPr wrap="none">
              <a:spAutoFit/>
            </a:bodyPr>
            <a:lstStyle/>
            <a:p>
              <a:r>
                <a:rPr lang="en-US" sz="1600" b="1" dirty="0"/>
                <a:t>Ligand</a:t>
              </a:r>
            </a:p>
          </p:txBody>
        </p:sp>
        <p:sp>
          <p:nvSpPr>
            <p:cNvPr id="8" name="Rectangle 7"/>
            <p:cNvSpPr/>
            <p:nvPr/>
          </p:nvSpPr>
          <p:spPr>
            <a:xfrm>
              <a:off x="4051774" y="1032598"/>
              <a:ext cx="1005403" cy="584775"/>
            </a:xfrm>
            <a:prstGeom prst="rect">
              <a:avLst/>
            </a:prstGeom>
          </p:spPr>
          <p:txBody>
            <a:bodyPr wrap="none">
              <a:spAutoFit/>
            </a:bodyPr>
            <a:lstStyle/>
            <a:p>
              <a:pPr algn="ctr"/>
              <a:r>
                <a:rPr lang="en-US" sz="1600" b="1" dirty="0"/>
                <a:t>Activin </a:t>
              </a:r>
            </a:p>
            <a:p>
              <a:pPr algn="ctr"/>
              <a:r>
                <a:rPr lang="en-US" sz="1600" b="1" dirty="0"/>
                <a:t>receptor</a:t>
              </a:r>
            </a:p>
          </p:txBody>
        </p:sp>
        <p:sp>
          <p:nvSpPr>
            <p:cNvPr id="9" name="Rectangle 8"/>
            <p:cNvSpPr/>
            <p:nvPr/>
          </p:nvSpPr>
          <p:spPr>
            <a:xfrm>
              <a:off x="1362847" y="1573352"/>
              <a:ext cx="1221809" cy="584775"/>
            </a:xfrm>
            <a:prstGeom prst="rect">
              <a:avLst/>
            </a:prstGeom>
          </p:spPr>
          <p:txBody>
            <a:bodyPr wrap="none">
              <a:spAutoFit/>
            </a:bodyPr>
            <a:lstStyle/>
            <a:p>
              <a:pPr algn="ctr"/>
              <a:r>
                <a:rPr lang="en-US" sz="1600" b="1" dirty="0"/>
                <a:t>RBC cell </a:t>
              </a:r>
            </a:p>
            <a:p>
              <a:pPr algn="ctr"/>
              <a:r>
                <a:rPr lang="en-US" sz="1600" b="1" dirty="0"/>
                <a:t>membrane</a:t>
              </a:r>
            </a:p>
          </p:txBody>
        </p:sp>
        <p:sp>
          <p:nvSpPr>
            <p:cNvPr id="11" name="Rectangle 10"/>
            <p:cNvSpPr/>
            <p:nvPr/>
          </p:nvSpPr>
          <p:spPr>
            <a:xfrm>
              <a:off x="2349335" y="2278027"/>
              <a:ext cx="1790876" cy="584775"/>
            </a:xfrm>
            <a:prstGeom prst="rect">
              <a:avLst/>
            </a:prstGeom>
          </p:spPr>
          <p:txBody>
            <a:bodyPr wrap="none">
              <a:spAutoFit/>
            </a:bodyPr>
            <a:lstStyle/>
            <a:p>
              <a:pPr algn="ctr"/>
              <a:r>
                <a:rPr lang="en-US" sz="1600" b="1" dirty="0"/>
                <a:t>SMAD2 </a:t>
              </a:r>
            </a:p>
            <a:p>
              <a:pPr algn="ctr"/>
              <a:r>
                <a:rPr lang="en-US" sz="1600" b="1" dirty="0"/>
                <a:t>phosphorylation</a:t>
              </a:r>
            </a:p>
          </p:txBody>
        </p:sp>
        <p:sp>
          <p:nvSpPr>
            <p:cNvPr id="12" name="Rectangle 11"/>
            <p:cNvSpPr/>
            <p:nvPr/>
          </p:nvSpPr>
          <p:spPr>
            <a:xfrm>
              <a:off x="2094778" y="2742416"/>
              <a:ext cx="2350322" cy="338554"/>
            </a:xfrm>
            <a:prstGeom prst="rect">
              <a:avLst/>
            </a:prstGeom>
          </p:spPr>
          <p:txBody>
            <a:bodyPr wrap="none">
              <a:spAutoFit/>
            </a:bodyPr>
            <a:lstStyle/>
            <a:p>
              <a:pPr algn="ctr"/>
              <a:r>
                <a:rPr lang="en-US" sz="1600" i="1" dirty="0"/>
                <a:t>Inhibits RBC maturation</a:t>
              </a:r>
            </a:p>
          </p:txBody>
        </p:sp>
        <p:sp>
          <p:nvSpPr>
            <p:cNvPr id="13" name="Rectangle 12"/>
            <p:cNvSpPr/>
            <p:nvPr/>
          </p:nvSpPr>
          <p:spPr>
            <a:xfrm>
              <a:off x="5730975" y="2022119"/>
              <a:ext cx="1525611" cy="584775"/>
            </a:xfrm>
            <a:prstGeom prst="rect">
              <a:avLst/>
            </a:prstGeom>
          </p:spPr>
          <p:txBody>
            <a:bodyPr wrap="square">
              <a:spAutoFit/>
            </a:bodyPr>
            <a:lstStyle/>
            <a:p>
              <a:pPr algn="ctr"/>
              <a:r>
                <a:rPr lang="en-US" sz="1600" b="1" dirty="0">
                  <a:solidFill>
                    <a:schemeClr val="accent2"/>
                  </a:solidFill>
                </a:rPr>
                <a:t>Luspatercept </a:t>
              </a:r>
            </a:p>
            <a:p>
              <a:pPr algn="ctr"/>
              <a:r>
                <a:rPr lang="en-US" sz="1600" b="1" dirty="0">
                  <a:solidFill>
                    <a:schemeClr val="accent2"/>
                  </a:solidFill>
                </a:rPr>
                <a:t>(ligand trap)</a:t>
              </a:r>
            </a:p>
          </p:txBody>
        </p:sp>
        <p:sp>
          <p:nvSpPr>
            <p:cNvPr id="14" name="Rectangle 13"/>
            <p:cNvSpPr/>
            <p:nvPr/>
          </p:nvSpPr>
          <p:spPr>
            <a:xfrm>
              <a:off x="4478764" y="2192640"/>
              <a:ext cx="856325" cy="338554"/>
            </a:xfrm>
            <a:prstGeom prst="rect">
              <a:avLst/>
            </a:prstGeom>
          </p:spPr>
          <p:txBody>
            <a:bodyPr wrap="none">
              <a:spAutoFit/>
            </a:bodyPr>
            <a:lstStyle/>
            <a:p>
              <a:r>
                <a:rPr lang="en-US" sz="1600" b="1" dirty="0"/>
                <a:t>Ligand</a:t>
              </a:r>
            </a:p>
          </p:txBody>
        </p:sp>
        <p:sp>
          <p:nvSpPr>
            <p:cNvPr id="15" name="Rectangle 14"/>
            <p:cNvSpPr/>
            <p:nvPr/>
          </p:nvSpPr>
          <p:spPr>
            <a:xfrm>
              <a:off x="3845169" y="3792670"/>
              <a:ext cx="2813539" cy="338554"/>
            </a:xfrm>
            <a:prstGeom prst="rect">
              <a:avLst/>
            </a:prstGeom>
          </p:spPr>
          <p:txBody>
            <a:bodyPr wrap="square">
              <a:spAutoFit/>
            </a:bodyPr>
            <a:lstStyle/>
            <a:p>
              <a:pPr algn="ctr"/>
              <a:r>
                <a:rPr lang="en-US" sz="1600" b="1" dirty="0"/>
                <a:t>Inhibited SMAD2 signaling</a:t>
              </a:r>
            </a:p>
          </p:txBody>
        </p:sp>
        <p:sp>
          <p:nvSpPr>
            <p:cNvPr id="16" name="Rectangle 15"/>
            <p:cNvSpPr/>
            <p:nvPr/>
          </p:nvSpPr>
          <p:spPr>
            <a:xfrm>
              <a:off x="3903785" y="4045248"/>
              <a:ext cx="2696307" cy="338554"/>
            </a:xfrm>
            <a:prstGeom prst="rect">
              <a:avLst/>
            </a:prstGeom>
          </p:spPr>
          <p:txBody>
            <a:bodyPr wrap="square">
              <a:spAutoFit/>
            </a:bodyPr>
            <a:lstStyle/>
            <a:p>
              <a:pPr algn="ctr"/>
              <a:r>
                <a:rPr lang="en-US" sz="1600" i="1" dirty="0"/>
                <a:t>Promotes RBC maturation</a:t>
              </a:r>
            </a:p>
          </p:txBody>
        </p:sp>
      </p:grpSp>
    </p:spTree>
    <p:extLst>
      <p:ext uri="{BB962C8B-B14F-4D97-AF65-F5344CB8AC3E}">
        <p14:creationId xmlns:p14="http://schemas.microsoft.com/office/powerpoint/2010/main" val="2132588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440596" y="911889"/>
          <a:ext cx="8234341" cy="27776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Phase 3 MEDALIST Study of Luspatercept in LR-MDS: </a:t>
            </a:r>
            <a:br>
              <a:rPr lang="en-US" dirty="0"/>
            </a:br>
            <a:r>
              <a:rPr lang="en-US" dirty="0"/>
              <a:t>Independence From RBC Transfusion</a:t>
            </a:r>
            <a:r>
              <a:rPr lang="en-US" baseline="30000" dirty="0"/>
              <a:t>1,2</a:t>
            </a:r>
          </a:p>
        </p:txBody>
      </p:sp>
      <p:sp>
        <p:nvSpPr>
          <p:cNvPr id="9" name="TextBox 8"/>
          <p:cNvSpPr txBox="1"/>
          <p:nvPr/>
        </p:nvSpPr>
        <p:spPr>
          <a:xfrm>
            <a:off x="1446031" y="1073872"/>
            <a:ext cx="761747" cy="276999"/>
          </a:xfrm>
          <a:prstGeom prst="rect">
            <a:avLst/>
          </a:prstGeom>
          <a:noFill/>
        </p:spPr>
        <p:txBody>
          <a:bodyPr wrap="none" rtlCol="0">
            <a:spAutoFit/>
          </a:bodyPr>
          <a:lstStyle/>
          <a:p>
            <a:pPr algn="ctr"/>
            <a:r>
              <a:rPr lang="en-US" sz="1200" i="1" dirty="0"/>
              <a:t>P</a:t>
            </a:r>
            <a:r>
              <a:rPr lang="en-US" sz="1200" dirty="0"/>
              <a:t> &lt; .001</a:t>
            </a:r>
          </a:p>
        </p:txBody>
      </p:sp>
      <p:sp>
        <p:nvSpPr>
          <p:cNvPr id="11" name="TextBox 10"/>
          <p:cNvSpPr txBox="1"/>
          <p:nvPr/>
        </p:nvSpPr>
        <p:spPr>
          <a:xfrm>
            <a:off x="2987753" y="1477891"/>
            <a:ext cx="761747" cy="276999"/>
          </a:xfrm>
          <a:prstGeom prst="rect">
            <a:avLst/>
          </a:prstGeom>
          <a:noFill/>
        </p:spPr>
        <p:txBody>
          <a:bodyPr wrap="none" rtlCol="0">
            <a:spAutoFit/>
          </a:bodyPr>
          <a:lstStyle/>
          <a:p>
            <a:pPr algn="ctr"/>
            <a:r>
              <a:rPr lang="en-US" sz="1200" i="1" dirty="0"/>
              <a:t>P</a:t>
            </a:r>
            <a:r>
              <a:rPr lang="en-US" sz="1200" dirty="0"/>
              <a:t> &lt; .001</a:t>
            </a:r>
          </a:p>
        </p:txBody>
      </p:sp>
      <p:sp>
        <p:nvSpPr>
          <p:cNvPr id="12" name="TextBox 11"/>
          <p:cNvSpPr txBox="1"/>
          <p:nvPr/>
        </p:nvSpPr>
        <p:spPr>
          <a:xfrm>
            <a:off x="4550741" y="1318377"/>
            <a:ext cx="761747" cy="276999"/>
          </a:xfrm>
          <a:prstGeom prst="rect">
            <a:avLst/>
          </a:prstGeom>
          <a:noFill/>
        </p:spPr>
        <p:txBody>
          <a:bodyPr wrap="none" rtlCol="0">
            <a:spAutoFit/>
          </a:bodyPr>
          <a:lstStyle/>
          <a:p>
            <a:pPr algn="ctr"/>
            <a:r>
              <a:rPr lang="en-US" sz="1200" i="1" dirty="0"/>
              <a:t>P</a:t>
            </a:r>
            <a:r>
              <a:rPr lang="en-US" sz="1200" dirty="0"/>
              <a:t> &lt; .001</a:t>
            </a:r>
          </a:p>
        </p:txBody>
      </p:sp>
      <p:sp>
        <p:nvSpPr>
          <p:cNvPr id="13" name="Rounded Rectangle 12">
            <a:extLst>
              <a:ext uri="{FF2B5EF4-FFF2-40B4-BE49-F238E27FC236}">
                <a16:creationId xmlns="" xmlns:a16="http://schemas.microsoft.com/office/drawing/2014/main" id="{02842656-25D3-1648-A1F1-10D58ABD89A5}"/>
              </a:ext>
            </a:extLst>
          </p:cNvPr>
          <p:cNvSpPr/>
          <p:nvPr/>
        </p:nvSpPr>
        <p:spPr>
          <a:xfrm>
            <a:off x="561109" y="3978685"/>
            <a:ext cx="7867668" cy="578882"/>
          </a:xfrm>
          <a:prstGeom prst="roundRect">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a:r>
              <a:rPr lang="en-US" sz="1400" b="1" dirty="0">
                <a:solidFill>
                  <a:schemeClr val="bg1"/>
                </a:solidFill>
              </a:rPr>
              <a:t>The most common AEs with luspatercept or placebo (of any grade and occurring in </a:t>
            </a:r>
            <a:br>
              <a:rPr lang="en-US" sz="1400" b="1" dirty="0">
                <a:solidFill>
                  <a:schemeClr val="bg1"/>
                </a:solidFill>
              </a:rPr>
            </a:br>
            <a:r>
              <a:rPr lang="en-US" sz="1400" b="1" dirty="0">
                <a:solidFill>
                  <a:schemeClr val="bg1"/>
                </a:solidFill>
              </a:rPr>
              <a:t>&gt;10% patients) were fatigue, diarrhea, asthenia, nausea, dizziness, and back pain</a:t>
            </a:r>
          </a:p>
        </p:txBody>
      </p:sp>
      <p:sp>
        <p:nvSpPr>
          <p:cNvPr id="14" name="Footer Placeholder 5">
            <a:extLst>
              <a:ext uri="{FF2B5EF4-FFF2-40B4-BE49-F238E27FC236}">
                <a16:creationId xmlns="" xmlns:a16="http://schemas.microsoft.com/office/drawing/2014/main" id="{097FB790-EAA5-4949-A42B-616E9DA3D27E}"/>
              </a:ext>
            </a:extLst>
          </p:cNvPr>
          <p:cNvSpPr>
            <a:spLocks noGrp="1"/>
          </p:cNvSpPr>
          <p:nvPr>
            <p:ph type="ftr" sz="quarter" idx="13"/>
          </p:nvPr>
        </p:nvSpPr>
        <p:spPr>
          <a:xfrm>
            <a:off x="94926" y="4814260"/>
            <a:ext cx="7699248" cy="273844"/>
          </a:xfrm>
        </p:spPr>
        <p:txBody>
          <a:bodyPr/>
          <a:lstStyle/>
          <a:p>
            <a:r>
              <a:rPr lang="en-US" dirty="0">
                <a:solidFill>
                  <a:srgbClr val="000000"/>
                </a:solidFill>
              </a:rPr>
              <a:t>1. Komrokji RS et al. EHA 2020. Abstract EP813. 2. Fenaux R et al. </a:t>
            </a:r>
            <a:r>
              <a:rPr lang="en-US" i="1" dirty="0">
                <a:solidFill>
                  <a:srgbClr val="000000"/>
                </a:solidFill>
              </a:rPr>
              <a:t>N Engl J Med</a:t>
            </a:r>
            <a:r>
              <a:rPr lang="en-US" dirty="0">
                <a:solidFill>
                  <a:srgbClr val="000000"/>
                </a:solidFill>
              </a:rPr>
              <a:t>. 2020;382:140-151.</a:t>
            </a:r>
          </a:p>
        </p:txBody>
      </p:sp>
    </p:spTree>
    <p:extLst>
      <p:ext uri="{BB962C8B-B14F-4D97-AF65-F5344CB8AC3E}">
        <p14:creationId xmlns:p14="http://schemas.microsoft.com/office/powerpoint/2010/main" val="1690315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p:nvPr/>
        </p:nvGraphicFramePr>
        <p:xfrm>
          <a:off x="203200" y="1059255"/>
          <a:ext cx="4558923" cy="24353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MEDALIST Study of Luspatercept in LR-MDS: </a:t>
            </a:r>
            <a:br>
              <a:rPr lang="en-US" dirty="0"/>
            </a:br>
            <a:r>
              <a:rPr lang="en-US" dirty="0"/>
              <a:t>Long-Term Transfusion Burden</a:t>
            </a:r>
            <a:r>
              <a:rPr lang="en-US" baseline="30000" dirty="0"/>
              <a:t>1,2</a:t>
            </a:r>
          </a:p>
        </p:txBody>
      </p:sp>
      <p:graphicFrame>
        <p:nvGraphicFramePr>
          <p:cNvPr id="7" name="Chart 6"/>
          <p:cNvGraphicFramePr/>
          <p:nvPr/>
        </p:nvGraphicFramePr>
        <p:xfrm>
          <a:off x="4738987" y="1116539"/>
          <a:ext cx="4558923" cy="252201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81078" y="1150374"/>
            <a:ext cx="4516284" cy="292388"/>
          </a:xfrm>
          <a:prstGeom prst="rect">
            <a:avLst/>
          </a:prstGeom>
          <a:noFill/>
        </p:spPr>
        <p:txBody>
          <a:bodyPr wrap="square" rtlCol="0">
            <a:spAutoFit/>
          </a:bodyPr>
          <a:lstStyle/>
          <a:p>
            <a:r>
              <a:rPr lang="en-US" sz="1300" b="1" dirty="0"/>
              <a:t>Mean Change From Baseline in RBC Units Transfused</a:t>
            </a:r>
          </a:p>
        </p:txBody>
      </p:sp>
      <p:sp>
        <p:nvSpPr>
          <p:cNvPr id="9" name="Up Arrow 8"/>
          <p:cNvSpPr/>
          <p:nvPr/>
        </p:nvSpPr>
        <p:spPr>
          <a:xfrm>
            <a:off x="1609344" y="1815235"/>
            <a:ext cx="509016" cy="137460"/>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2673096" y="1952695"/>
            <a:ext cx="454152" cy="76307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3816096" y="1952695"/>
            <a:ext cx="454152" cy="115016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202460" y="1586825"/>
            <a:ext cx="1306768" cy="261610"/>
          </a:xfrm>
          <a:prstGeom prst="rect">
            <a:avLst/>
          </a:prstGeom>
          <a:noFill/>
        </p:spPr>
        <p:txBody>
          <a:bodyPr wrap="none" rtlCol="0">
            <a:spAutoFit/>
          </a:bodyPr>
          <a:lstStyle/>
          <a:p>
            <a:r>
              <a:rPr lang="en-US" sz="1050" dirty="0"/>
              <a:t>+0.4 (-0.6 to +1.4)</a:t>
            </a:r>
          </a:p>
        </p:txBody>
      </p:sp>
      <p:sp>
        <p:nvSpPr>
          <p:cNvPr id="13" name="TextBox 12"/>
          <p:cNvSpPr txBox="1"/>
          <p:nvPr/>
        </p:nvSpPr>
        <p:spPr>
          <a:xfrm>
            <a:off x="2301037" y="2723154"/>
            <a:ext cx="1186543" cy="253916"/>
          </a:xfrm>
          <a:prstGeom prst="rect">
            <a:avLst/>
          </a:prstGeom>
          <a:noFill/>
        </p:spPr>
        <p:txBody>
          <a:bodyPr wrap="none" rtlCol="0">
            <a:spAutoFit/>
          </a:bodyPr>
          <a:lstStyle/>
          <a:p>
            <a:r>
              <a:rPr lang="en-US" sz="1050" dirty="0"/>
              <a:t>3.0 (-3.9 to -2.1)</a:t>
            </a:r>
          </a:p>
        </p:txBody>
      </p:sp>
      <p:sp>
        <p:nvSpPr>
          <p:cNvPr id="14" name="TextBox 13"/>
          <p:cNvSpPr txBox="1"/>
          <p:nvPr/>
        </p:nvSpPr>
        <p:spPr>
          <a:xfrm>
            <a:off x="3443727" y="3049151"/>
            <a:ext cx="1186543" cy="253916"/>
          </a:xfrm>
          <a:prstGeom prst="rect">
            <a:avLst/>
          </a:prstGeom>
          <a:noFill/>
        </p:spPr>
        <p:txBody>
          <a:bodyPr wrap="none" rtlCol="0">
            <a:spAutoFit/>
          </a:bodyPr>
          <a:lstStyle/>
          <a:p>
            <a:r>
              <a:rPr lang="en-US" sz="1050" dirty="0"/>
              <a:t>-4.9 (-5.9 to -3.9)</a:t>
            </a:r>
          </a:p>
        </p:txBody>
      </p:sp>
      <p:sp>
        <p:nvSpPr>
          <p:cNvPr id="15" name="TextBox 14"/>
          <p:cNvSpPr txBox="1"/>
          <p:nvPr/>
        </p:nvSpPr>
        <p:spPr>
          <a:xfrm>
            <a:off x="1299970" y="3296806"/>
            <a:ext cx="1034257" cy="854080"/>
          </a:xfrm>
          <a:prstGeom prst="rect">
            <a:avLst/>
          </a:prstGeom>
          <a:noFill/>
        </p:spPr>
        <p:txBody>
          <a:bodyPr wrap="none" rtlCol="0">
            <a:spAutoFit/>
          </a:bodyPr>
          <a:lstStyle/>
          <a:p>
            <a:pPr algn="ctr"/>
            <a:r>
              <a:rPr lang="en-US" sz="1050" b="1" dirty="0"/>
              <a:t>Placebo </a:t>
            </a:r>
            <a:br>
              <a:rPr lang="en-US" sz="1050" b="1" dirty="0"/>
            </a:br>
            <a:r>
              <a:rPr lang="en-US" sz="1050" b="1" dirty="0"/>
              <a:t>Weeks 9-24 </a:t>
            </a:r>
            <a:br>
              <a:rPr lang="en-US" sz="1050" b="1" dirty="0"/>
            </a:br>
            <a:r>
              <a:rPr lang="en-US" sz="1050" b="1" dirty="0"/>
              <a:t>(n = 68)</a:t>
            </a:r>
          </a:p>
          <a:p>
            <a:endParaRPr lang="en-US" dirty="0"/>
          </a:p>
        </p:txBody>
      </p:sp>
      <p:sp>
        <p:nvSpPr>
          <p:cNvPr id="16" name="TextBox 15"/>
          <p:cNvSpPr txBox="1"/>
          <p:nvPr/>
        </p:nvSpPr>
        <p:spPr>
          <a:xfrm>
            <a:off x="2157558" y="3289057"/>
            <a:ext cx="1523302" cy="854080"/>
          </a:xfrm>
          <a:prstGeom prst="rect">
            <a:avLst/>
          </a:prstGeom>
          <a:noFill/>
        </p:spPr>
        <p:txBody>
          <a:bodyPr wrap="none" rtlCol="0">
            <a:spAutoFit/>
          </a:bodyPr>
          <a:lstStyle/>
          <a:p>
            <a:pPr algn="ctr"/>
            <a:r>
              <a:rPr lang="pt-BR" sz="1050" b="1" dirty="0"/>
              <a:t>Luspatercept </a:t>
            </a:r>
            <a:br>
              <a:rPr lang="pt-BR" sz="1050" b="1" dirty="0"/>
            </a:br>
            <a:r>
              <a:rPr lang="pt-BR" sz="1050" b="1" dirty="0"/>
              <a:t>Weeks 9-24 </a:t>
            </a:r>
            <a:br>
              <a:rPr lang="pt-BR" sz="1050" b="1" dirty="0"/>
            </a:br>
            <a:r>
              <a:rPr lang="pt-BR" sz="1050" b="1" dirty="0"/>
              <a:t>(n = 128)</a:t>
            </a:r>
          </a:p>
          <a:p>
            <a:endParaRPr lang="en-US" dirty="0"/>
          </a:p>
        </p:txBody>
      </p:sp>
      <p:sp>
        <p:nvSpPr>
          <p:cNvPr id="17" name="TextBox 16"/>
          <p:cNvSpPr txBox="1"/>
          <p:nvPr/>
        </p:nvSpPr>
        <p:spPr>
          <a:xfrm>
            <a:off x="3397043" y="3288403"/>
            <a:ext cx="1229204" cy="854080"/>
          </a:xfrm>
          <a:prstGeom prst="rect">
            <a:avLst/>
          </a:prstGeom>
          <a:noFill/>
        </p:spPr>
        <p:txBody>
          <a:bodyPr wrap="square" rtlCol="0">
            <a:spAutoFit/>
          </a:bodyPr>
          <a:lstStyle/>
          <a:p>
            <a:pPr algn="ctr"/>
            <a:r>
              <a:rPr lang="pt-BR" sz="1050" b="1" dirty="0"/>
              <a:t>Luspatercept </a:t>
            </a:r>
            <a:br>
              <a:rPr lang="pt-BR" sz="1050" b="1" dirty="0"/>
            </a:br>
            <a:r>
              <a:rPr lang="pt-BR" sz="1050" b="1" dirty="0"/>
              <a:t>Weeks 33-48 </a:t>
            </a:r>
            <a:br>
              <a:rPr lang="pt-BR" sz="1050" b="1" dirty="0"/>
            </a:br>
            <a:r>
              <a:rPr lang="pt-BR" sz="1050" b="1" dirty="0"/>
              <a:t>(n = 78)</a:t>
            </a:r>
          </a:p>
          <a:p>
            <a:endParaRPr lang="en-US" dirty="0"/>
          </a:p>
        </p:txBody>
      </p:sp>
      <p:grpSp>
        <p:nvGrpSpPr>
          <p:cNvPr id="18" name="Group 17"/>
          <p:cNvGrpSpPr/>
          <p:nvPr/>
        </p:nvGrpSpPr>
        <p:grpSpPr>
          <a:xfrm>
            <a:off x="871470" y="1493949"/>
            <a:ext cx="3825892" cy="1785871"/>
            <a:chOff x="871470" y="1493949"/>
            <a:chExt cx="3825892" cy="1785871"/>
          </a:xfrm>
        </p:grpSpPr>
        <p:cxnSp>
          <p:nvCxnSpPr>
            <p:cNvPr id="19" name="Straight Connector 18"/>
            <p:cNvCxnSpPr/>
            <p:nvPr/>
          </p:nvCxnSpPr>
          <p:spPr>
            <a:xfrm flipH="1">
              <a:off x="871470" y="1947491"/>
              <a:ext cx="3825892"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871470" y="1493949"/>
              <a:ext cx="3825892" cy="1785871"/>
              <a:chOff x="871470" y="1493949"/>
              <a:chExt cx="3825892" cy="1785871"/>
            </a:xfrm>
          </p:grpSpPr>
          <p:cxnSp>
            <p:nvCxnSpPr>
              <p:cNvPr id="21" name="Straight Connector 20"/>
              <p:cNvCxnSpPr/>
              <p:nvPr/>
            </p:nvCxnSpPr>
            <p:spPr>
              <a:xfrm flipH="1">
                <a:off x="871470" y="3279820"/>
                <a:ext cx="38258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71470" y="1493949"/>
                <a:ext cx="0" cy="1785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 name="TextBox 22"/>
          <p:cNvSpPr txBox="1"/>
          <p:nvPr/>
        </p:nvSpPr>
        <p:spPr>
          <a:xfrm>
            <a:off x="5767077" y="3306675"/>
            <a:ext cx="1229204" cy="692497"/>
          </a:xfrm>
          <a:prstGeom prst="rect">
            <a:avLst/>
          </a:prstGeom>
          <a:noFill/>
        </p:spPr>
        <p:txBody>
          <a:bodyPr wrap="square" rtlCol="0">
            <a:spAutoFit/>
          </a:bodyPr>
          <a:lstStyle/>
          <a:p>
            <a:pPr algn="ctr"/>
            <a:r>
              <a:rPr lang="pt-BR" sz="1050" b="1" dirty="0"/>
              <a:t>Luspatercept</a:t>
            </a:r>
            <a:br>
              <a:rPr lang="pt-BR" sz="1050" b="1" dirty="0"/>
            </a:br>
            <a:r>
              <a:rPr lang="pt-BR" sz="1050" b="1" dirty="0"/>
              <a:t> (n = 128)</a:t>
            </a:r>
          </a:p>
          <a:p>
            <a:endParaRPr lang="en-US" dirty="0"/>
          </a:p>
        </p:txBody>
      </p:sp>
      <p:sp>
        <p:nvSpPr>
          <p:cNvPr id="24" name="TextBox 23"/>
          <p:cNvSpPr txBox="1"/>
          <p:nvPr/>
        </p:nvSpPr>
        <p:spPr>
          <a:xfrm>
            <a:off x="7321557" y="3331059"/>
            <a:ext cx="1229204" cy="692497"/>
          </a:xfrm>
          <a:prstGeom prst="rect">
            <a:avLst/>
          </a:prstGeom>
          <a:noFill/>
        </p:spPr>
        <p:txBody>
          <a:bodyPr wrap="square" rtlCol="0">
            <a:spAutoFit/>
          </a:bodyPr>
          <a:lstStyle/>
          <a:p>
            <a:pPr algn="ctr"/>
            <a:r>
              <a:rPr lang="pt-BR" sz="1050" b="1" dirty="0"/>
              <a:t>Placebo </a:t>
            </a:r>
            <a:br>
              <a:rPr lang="pt-BR" sz="1050" b="1" dirty="0"/>
            </a:br>
            <a:r>
              <a:rPr lang="pt-BR" sz="1050" b="1" dirty="0"/>
              <a:t>(n = 68)</a:t>
            </a:r>
          </a:p>
          <a:p>
            <a:endParaRPr lang="en-US" dirty="0"/>
          </a:p>
        </p:txBody>
      </p:sp>
      <p:sp>
        <p:nvSpPr>
          <p:cNvPr id="25" name="TextBox 24"/>
          <p:cNvSpPr txBox="1"/>
          <p:nvPr/>
        </p:nvSpPr>
        <p:spPr>
          <a:xfrm>
            <a:off x="4881094" y="1156580"/>
            <a:ext cx="4516284" cy="292388"/>
          </a:xfrm>
          <a:prstGeom prst="rect">
            <a:avLst/>
          </a:prstGeom>
          <a:noFill/>
        </p:spPr>
        <p:txBody>
          <a:bodyPr wrap="square" rtlCol="0">
            <a:spAutoFit/>
          </a:bodyPr>
          <a:lstStyle/>
          <a:p>
            <a:r>
              <a:rPr lang="en-US" sz="1300" b="1" dirty="0"/>
              <a:t>Mean Number of Transfusion Visits in Weeks 1-24</a:t>
            </a:r>
          </a:p>
        </p:txBody>
      </p:sp>
      <p:grpSp>
        <p:nvGrpSpPr>
          <p:cNvPr id="26" name="Group 25"/>
          <p:cNvGrpSpPr/>
          <p:nvPr/>
        </p:nvGrpSpPr>
        <p:grpSpPr>
          <a:xfrm>
            <a:off x="6209628" y="2327322"/>
            <a:ext cx="142803" cy="251441"/>
            <a:chOff x="6209628" y="2327322"/>
            <a:chExt cx="142803" cy="251441"/>
          </a:xfrm>
        </p:grpSpPr>
        <p:cxnSp>
          <p:nvCxnSpPr>
            <p:cNvPr id="27" name="Straight Connector 26"/>
            <p:cNvCxnSpPr/>
            <p:nvPr/>
          </p:nvCxnSpPr>
          <p:spPr>
            <a:xfrm>
              <a:off x="6209628" y="2327322"/>
              <a:ext cx="14280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09628" y="2578763"/>
              <a:ext cx="14280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81029" y="2327322"/>
              <a:ext cx="0" cy="25144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Oval 29"/>
          <p:cNvSpPr/>
          <p:nvPr/>
        </p:nvSpPr>
        <p:spPr>
          <a:xfrm>
            <a:off x="6222493" y="2387200"/>
            <a:ext cx="118420" cy="118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7697927" y="1777042"/>
            <a:ext cx="142803" cy="314331"/>
            <a:chOff x="6209628" y="2327322"/>
            <a:chExt cx="142803" cy="251441"/>
          </a:xfrm>
        </p:grpSpPr>
        <p:cxnSp>
          <p:nvCxnSpPr>
            <p:cNvPr id="32" name="Straight Connector 31"/>
            <p:cNvCxnSpPr/>
            <p:nvPr/>
          </p:nvCxnSpPr>
          <p:spPr>
            <a:xfrm>
              <a:off x="6209628" y="2327322"/>
              <a:ext cx="14280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09628" y="2578763"/>
              <a:ext cx="14280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81029" y="2327322"/>
              <a:ext cx="0" cy="25144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5" name="Oval 34"/>
          <p:cNvSpPr/>
          <p:nvPr/>
        </p:nvSpPr>
        <p:spPr>
          <a:xfrm>
            <a:off x="7710792" y="1866859"/>
            <a:ext cx="118420" cy="118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6315070" y="2177101"/>
            <a:ext cx="360996" cy="553998"/>
          </a:xfrm>
          <a:prstGeom prst="rect">
            <a:avLst/>
          </a:prstGeom>
          <a:noFill/>
        </p:spPr>
        <p:txBody>
          <a:bodyPr wrap="none" rtlCol="0">
            <a:spAutoFit/>
          </a:bodyPr>
          <a:lstStyle/>
          <a:p>
            <a:r>
              <a:rPr lang="en-US" sz="1000" dirty="0"/>
              <a:t>6.8</a:t>
            </a:r>
          </a:p>
          <a:p>
            <a:r>
              <a:rPr lang="en-US" sz="1000" dirty="0"/>
              <a:t>5.9</a:t>
            </a:r>
          </a:p>
          <a:p>
            <a:r>
              <a:rPr lang="en-US" sz="1000" dirty="0"/>
              <a:t>5.0</a:t>
            </a:r>
          </a:p>
        </p:txBody>
      </p:sp>
      <p:sp>
        <p:nvSpPr>
          <p:cNvPr id="37" name="TextBox 36"/>
          <p:cNvSpPr txBox="1"/>
          <p:nvPr/>
        </p:nvSpPr>
        <p:spPr>
          <a:xfrm>
            <a:off x="7805010" y="1649070"/>
            <a:ext cx="431528" cy="553998"/>
          </a:xfrm>
          <a:prstGeom prst="rect">
            <a:avLst/>
          </a:prstGeom>
          <a:noFill/>
        </p:spPr>
        <p:txBody>
          <a:bodyPr wrap="none" rtlCol="0">
            <a:spAutoFit/>
          </a:bodyPr>
          <a:lstStyle/>
          <a:p>
            <a:r>
              <a:rPr lang="en-US" sz="1000" dirty="0"/>
              <a:t>10.6</a:t>
            </a:r>
          </a:p>
          <a:p>
            <a:r>
              <a:rPr lang="en-US" sz="1000" dirty="0"/>
              <a:t>9.5</a:t>
            </a:r>
          </a:p>
          <a:p>
            <a:r>
              <a:rPr lang="en-US" sz="1000" dirty="0"/>
              <a:t>8.3</a:t>
            </a:r>
          </a:p>
        </p:txBody>
      </p:sp>
      <p:sp>
        <p:nvSpPr>
          <p:cNvPr id="40" name="Footer Placeholder 5">
            <a:extLst>
              <a:ext uri="{FF2B5EF4-FFF2-40B4-BE49-F238E27FC236}">
                <a16:creationId xmlns="" xmlns:a16="http://schemas.microsoft.com/office/drawing/2014/main" id="{097FB790-EAA5-4949-A42B-616E9DA3D27E}"/>
              </a:ext>
            </a:extLst>
          </p:cNvPr>
          <p:cNvSpPr>
            <a:spLocks noGrp="1"/>
          </p:cNvSpPr>
          <p:nvPr>
            <p:ph type="ftr" sz="quarter" idx="13"/>
          </p:nvPr>
        </p:nvSpPr>
        <p:spPr>
          <a:xfrm>
            <a:off x="94926" y="4814260"/>
            <a:ext cx="7699248" cy="273844"/>
          </a:xfrm>
        </p:spPr>
        <p:txBody>
          <a:bodyPr/>
          <a:lstStyle/>
          <a:p>
            <a:r>
              <a:rPr lang="en-US" dirty="0">
                <a:solidFill>
                  <a:srgbClr val="000000"/>
                </a:solidFill>
              </a:rPr>
              <a:t>1. Komrokji RS et al. EHA 2020. Abstract EP813. 2. Fenaux R et al. </a:t>
            </a:r>
            <a:r>
              <a:rPr lang="en-US" i="1" dirty="0">
                <a:solidFill>
                  <a:srgbClr val="000000"/>
                </a:solidFill>
              </a:rPr>
              <a:t>N Engl J Med</a:t>
            </a:r>
            <a:r>
              <a:rPr lang="en-US" dirty="0">
                <a:solidFill>
                  <a:srgbClr val="000000"/>
                </a:solidFill>
              </a:rPr>
              <a:t>. 2020;382:140-151.</a:t>
            </a:r>
          </a:p>
        </p:txBody>
      </p:sp>
      <p:sp>
        <p:nvSpPr>
          <p:cNvPr id="41" name="Rounded Rectangle 40">
            <a:extLst>
              <a:ext uri="{FF2B5EF4-FFF2-40B4-BE49-F238E27FC236}">
                <a16:creationId xmlns="" xmlns:a16="http://schemas.microsoft.com/office/drawing/2014/main" id="{0D1D0D81-A52C-5A4E-8DBB-40F06B4B1B53}"/>
              </a:ext>
            </a:extLst>
          </p:cNvPr>
          <p:cNvSpPr/>
          <p:nvPr/>
        </p:nvSpPr>
        <p:spPr>
          <a:xfrm>
            <a:off x="458728" y="3938206"/>
            <a:ext cx="8226544" cy="817245"/>
          </a:xfrm>
          <a:prstGeom prst="roundRect">
            <a:avLst/>
          </a:prstGeom>
          <a:solidFill>
            <a:schemeClr val="accent4">
              <a:lumMod val="50000"/>
            </a:schemeClr>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a:r>
              <a:rPr lang="en-US" sz="1400" dirty="0">
                <a:solidFill>
                  <a:schemeClr val="bg1"/>
                </a:solidFill>
              </a:rPr>
              <a:t>The FDA approved luspatercept on April 3, 2020, for treating anemia (failing an ESA and requiring ≥2 RBC units over 8 weeks) in adult patients with very low-risk to intermediate-risk MDS with ring sideroblasts or with MDS/MPN with ring sideroblasts and thrombocytosis</a:t>
            </a:r>
          </a:p>
        </p:txBody>
      </p:sp>
    </p:spTree>
    <p:extLst>
      <p:ext uri="{BB962C8B-B14F-4D97-AF65-F5344CB8AC3E}">
        <p14:creationId xmlns:p14="http://schemas.microsoft.com/office/powerpoint/2010/main" val="1992488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 Methyltransferase Inhibitors (DNMTi) </a:t>
            </a:r>
            <a:br>
              <a:rPr lang="en-US" dirty="0"/>
            </a:br>
            <a:r>
              <a:rPr lang="en-US" dirty="0"/>
              <a:t>Are the Backbone of Disease-Modifying Therapy in MDS</a:t>
            </a:r>
            <a:r>
              <a:rPr lang="en-US" baseline="30000" dirty="0"/>
              <a:t>1,2</a:t>
            </a:r>
          </a:p>
        </p:txBody>
      </p:sp>
      <p:grpSp>
        <p:nvGrpSpPr>
          <p:cNvPr id="96" name="Group 95"/>
          <p:cNvGrpSpPr/>
          <p:nvPr/>
        </p:nvGrpSpPr>
        <p:grpSpPr>
          <a:xfrm>
            <a:off x="146521" y="1316079"/>
            <a:ext cx="4309524" cy="3306979"/>
            <a:chOff x="130619" y="1316079"/>
            <a:chExt cx="4309524" cy="3306979"/>
          </a:xfrm>
        </p:grpSpPr>
        <p:grpSp>
          <p:nvGrpSpPr>
            <p:cNvPr id="6" name="Group 5"/>
            <p:cNvGrpSpPr>
              <a:grpSpLocks/>
            </p:cNvGrpSpPr>
            <p:nvPr/>
          </p:nvGrpSpPr>
          <p:grpSpPr bwMode="auto">
            <a:xfrm>
              <a:off x="775635" y="4082997"/>
              <a:ext cx="3431207" cy="55042"/>
              <a:chOff x="1200" y="3333"/>
              <a:chExt cx="3500" cy="33"/>
            </a:xfrm>
          </p:grpSpPr>
          <p:sp>
            <p:nvSpPr>
              <p:cNvPr id="60" name="Line 5"/>
              <p:cNvSpPr>
                <a:spLocks noChangeShapeType="1"/>
              </p:cNvSpPr>
              <p:nvPr/>
            </p:nvSpPr>
            <p:spPr bwMode="auto">
              <a:xfrm>
                <a:off x="4699" y="3333"/>
                <a:ext cx="1" cy="33"/>
              </a:xfrm>
              <a:prstGeom prst="line">
                <a:avLst/>
              </a:prstGeom>
              <a:noFill/>
              <a:ln w="19050">
                <a:solidFill>
                  <a:schemeClr val="tx1"/>
                </a:solidFill>
                <a:round/>
                <a:headEnd/>
                <a:tailEnd/>
              </a:ln>
            </p:spPr>
            <p:txBody>
              <a:bodyPr/>
              <a:lstStyle/>
              <a:p>
                <a:endParaRPr lang="en-US" sz="1350" dirty="0"/>
              </a:p>
            </p:txBody>
          </p:sp>
          <p:sp>
            <p:nvSpPr>
              <p:cNvPr id="61" name="Line 6"/>
              <p:cNvSpPr>
                <a:spLocks noChangeShapeType="1"/>
              </p:cNvSpPr>
              <p:nvPr/>
            </p:nvSpPr>
            <p:spPr bwMode="auto">
              <a:xfrm>
                <a:off x="4315" y="3333"/>
                <a:ext cx="1" cy="33"/>
              </a:xfrm>
              <a:prstGeom prst="line">
                <a:avLst/>
              </a:prstGeom>
              <a:noFill/>
              <a:ln w="19050">
                <a:solidFill>
                  <a:schemeClr val="tx1"/>
                </a:solidFill>
                <a:round/>
                <a:headEnd/>
                <a:tailEnd/>
              </a:ln>
            </p:spPr>
            <p:txBody>
              <a:bodyPr/>
              <a:lstStyle/>
              <a:p>
                <a:endParaRPr lang="en-US" sz="1350" dirty="0"/>
              </a:p>
            </p:txBody>
          </p:sp>
          <p:sp>
            <p:nvSpPr>
              <p:cNvPr id="62" name="Line 7"/>
              <p:cNvSpPr>
                <a:spLocks noChangeShapeType="1"/>
              </p:cNvSpPr>
              <p:nvPr/>
            </p:nvSpPr>
            <p:spPr bwMode="auto">
              <a:xfrm>
                <a:off x="3931" y="3333"/>
                <a:ext cx="1" cy="33"/>
              </a:xfrm>
              <a:prstGeom prst="line">
                <a:avLst/>
              </a:prstGeom>
              <a:noFill/>
              <a:ln w="19050">
                <a:solidFill>
                  <a:schemeClr val="tx1"/>
                </a:solidFill>
                <a:round/>
                <a:headEnd/>
                <a:tailEnd/>
              </a:ln>
            </p:spPr>
            <p:txBody>
              <a:bodyPr/>
              <a:lstStyle/>
              <a:p>
                <a:endParaRPr lang="en-US" sz="1350" dirty="0"/>
              </a:p>
            </p:txBody>
          </p:sp>
          <p:sp>
            <p:nvSpPr>
              <p:cNvPr id="63" name="Line 8"/>
              <p:cNvSpPr>
                <a:spLocks noChangeShapeType="1"/>
              </p:cNvSpPr>
              <p:nvPr/>
            </p:nvSpPr>
            <p:spPr bwMode="auto">
              <a:xfrm>
                <a:off x="3547" y="3333"/>
                <a:ext cx="1" cy="33"/>
              </a:xfrm>
              <a:prstGeom prst="line">
                <a:avLst/>
              </a:prstGeom>
              <a:noFill/>
              <a:ln w="19050">
                <a:solidFill>
                  <a:schemeClr val="tx1"/>
                </a:solidFill>
                <a:round/>
                <a:headEnd/>
                <a:tailEnd/>
              </a:ln>
            </p:spPr>
            <p:txBody>
              <a:bodyPr/>
              <a:lstStyle/>
              <a:p>
                <a:endParaRPr lang="en-US" sz="1350" dirty="0"/>
              </a:p>
            </p:txBody>
          </p:sp>
          <p:sp>
            <p:nvSpPr>
              <p:cNvPr id="64" name="Line 9"/>
              <p:cNvSpPr>
                <a:spLocks noChangeShapeType="1"/>
              </p:cNvSpPr>
              <p:nvPr/>
            </p:nvSpPr>
            <p:spPr bwMode="auto">
              <a:xfrm>
                <a:off x="3154" y="3333"/>
                <a:ext cx="1" cy="33"/>
              </a:xfrm>
              <a:prstGeom prst="line">
                <a:avLst/>
              </a:prstGeom>
              <a:noFill/>
              <a:ln w="19050">
                <a:solidFill>
                  <a:schemeClr val="tx1"/>
                </a:solidFill>
                <a:round/>
                <a:headEnd/>
                <a:tailEnd/>
              </a:ln>
            </p:spPr>
            <p:txBody>
              <a:bodyPr/>
              <a:lstStyle/>
              <a:p>
                <a:endParaRPr lang="en-US" sz="1350" dirty="0"/>
              </a:p>
            </p:txBody>
          </p:sp>
          <p:sp>
            <p:nvSpPr>
              <p:cNvPr id="65" name="Line 10"/>
              <p:cNvSpPr>
                <a:spLocks noChangeShapeType="1"/>
              </p:cNvSpPr>
              <p:nvPr/>
            </p:nvSpPr>
            <p:spPr bwMode="auto">
              <a:xfrm>
                <a:off x="2762" y="3333"/>
                <a:ext cx="1" cy="33"/>
              </a:xfrm>
              <a:prstGeom prst="line">
                <a:avLst/>
              </a:prstGeom>
              <a:noFill/>
              <a:ln w="19050">
                <a:solidFill>
                  <a:schemeClr val="tx1"/>
                </a:solidFill>
                <a:round/>
                <a:headEnd/>
                <a:tailEnd/>
              </a:ln>
            </p:spPr>
            <p:txBody>
              <a:bodyPr/>
              <a:lstStyle/>
              <a:p>
                <a:endParaRPr lang="en-US" sz="1350" dirty="0"/>
              </a:p>
            </p:txBody>
          </p:sp>
          <p:sp>
            <p:nvSpPr>
              <p:cNvPr id="66" name="Line 11"/>
              <p:cNvSpPr>
                <a:spLocks noChangeShapeType="1"/>
              </p:cNvSpPr>
              <p:nvPr/>
            </p:nvSpPr>
            <p:spPr bwMode="auto">
              <a:xfrm>
                <a:off x="2378" y="3333"/>
                <a:ext cx="1" cy="33"/>
              </a:xfrm>
              <a:prstGeom prst="line">
                <a:avLst/>
              </a:prstGeom>
              <a:noFill/>
              <a:ln w="19050">
                <a:solidFill>
                  <a:schemeClr val="tx1"/>
                </a:solidFill>
                <a:round/>
                <a:headEnd/>
                <a:tailEnd/>
              </a:ln>
            </p:spPr>
            <p:txBody>
              <a:bodyPr/>
              <a:lstStyle/>
              <a:p>
                <a:endParaRPr lang="en-US" sz="1350" dirty="0"/>
              </a:p>
            </p:txBody>
          </p:sp>
          <p:sp>
            <p:nvSpPr>
              <p:cNvPr id="67" name="Line 12"/>
              <p:cNvSpPr>
                <a:spLocks noChangeShapeType="1"/>
              </p:cNvSpPr>
              <p:nvPr/>
            </p:nvSpPr>
            <p:spPr bwMode="auto">
              <a:xfrm>
                <a:off x="1985" y="3333"/>
                <a:ext cx="1" cy="33"/>
              </a:xfrm>
              <a:prstGeom prst="line">
                <a:avLst/>
              </a:prstGeom>
              <a:noFill/>
              <a:ln w="19050">
                <a:solidFill>
                  <a:schemeClr val="tx1"/>
                </a:solidFill>
                <a:round/>
                <a:headEnd/>
                <a:tailEnd/>
              </a:ln>
            </p:spPr>
            <p:txBody>
              <a:bodyPr/>
              <a:lstStyle/>
              <a:p>
                <a:endParaRPr lang="en-US" sz="1350" dirty="0"/>
              </a:p>
            </p:txBody>
          </p:sp>
          <p:sp>
            <p:nvSpPr>
              <p:cNvPr id="68" name="Line 13"/>
              <p:cNvSpPr>
                <a:spLocks noChangeShapeType="1"/>
              </p:cNvSpPr>
              <p:nvPr/>
            </p:nvSpPr>
            <p:spPr bwMode="auto">
              <a:xfrm>
                <a:off x="1584" y="3333"/>
                <a:ext cx="2" cy="33"/>
              </a:xfrm>
              <a:prstGeom prst="line">
                <a:avLst/>
              </a:prstGeom>
              <a:noFill/>
              <a:ln w="19050">
                <a:solidFill>
                  <a:schemeClr val="tx1"/>
                </a:solidFill>
                <a:round/>
                <a:headEnd/>
                <a:tailEnd/>
              </a:ln>
            </p:spPr>
            <p:txBody>
              <a:bodyPr/>
              <a:lstStyle/>
              <a:p>
                <a:endParaRPr lang="en-US" sz="1350" dirty="0"/>
              </a:p>
            </p:txBody>
          </p:sp>
          <p:sp>
            <p:nvSpPr>
              <p:cNvPr id="69" name="Line 14"/>
              <p:cNvSpPr>
                <a:spLocks noChangeShapeType="1"/>
              </p:cNvSpPr>
              <p:nvPr/>
            </p:nvSpPr>
            <p:spPr bwMode="auto">
              <a:xfrm>
                <a:off x="1200" y="3333"/>
                <a:ext cx="1" cy="33"/>
              </a:xfrm>
              <a:prstGeom prst="line">
                <a:avLst/>
              </a:prstGeom>
              <a:noFill/>
              <a:ln w="19050">
                <a:solidFill>
                  <a:schemeClr val="tx1"/>
                </a:solidFill>
                <a:round/>
                <a:headEnd/>
                <a:tailEnd/>
              </a:ln>
            </p:spPr>
            <p:txBody>
              <a:bodyPr/>
              <a:lstStyle/>
              <a:p>
                <a:endParaRPr lang="en-US" sz="1350" dirty="0"/>
              </a:p>
            </p:txBody>
          </p:sp>
        </p:grpSp>
        <p:grpSp>
          <p:nvGrpSpPr>
            <p:cNvPr id="7" name="Group 15"/>
            <p:cNvGrpSpPr>
              <a:grpSpLocks/>
            </p:cNvGrpSpPr>
            <p:nvPr/>
          </p:nvGrpSpPr>
          <p:grpSpPr bwMode="auto">
            <a:xfrm>
              <a:off x="691964" y="1440972"/>
              <a:ext cx="83193" cy="2633083"/>
              <a:chOff x="1167" y="1105"/>
              <a:chExt cx="33" cy="2205"/>
            </a:xfrm>
          </p:grpSpPr>
          <p:sp>
            <p:nvSpPr>
              <p:cNvPr id="54" name="Line 16"/>
              <p:cNvSpPr>
                <a:spLocks noChangeShapeType="1"/>
              </p:cNvSpPr>
              <p:nvPr/>
            </p:nvSpPr>
            <p:spPr bwMode="auto">
              <a:xfrm>
                <a:off x="1167" y="3309"/>
                <a:ext cx="33" cy="1"/>
              </a:xfrm>
              <a:prstGeom prst="line">
                <a:avLst/>
              </a:prstGeom>
              <a:noFill/>
              <a:ln w="19050">
                <a:solidFill>
                  <a:schemeClr val="tx1"/>
                </a:solidFill>
                <a:round/>
                <a:headEnd/>
                <a:tailEnd/>
              </a:ln>
            </p:spPr>
            <p:txBody>
              <a:bodyPr/>
              <a:lstStyle/>
              <a:p>
                <a:endParaRPr lang="en-US" sz="1350" dirty="0"/>
              </a:p>
            </p:txBody>
          </p:sp>
          <p:sp>
            <p:nvSpPr>
              <p:cNvPr id="55" name="Line 17"/>
              <p:cNvSpPr>
                <a:spLocks noChangeShapeType="1"/>
              </p:cNvSpPr>
              <p:nvPr/>
            </p:nvSpPr>
            <p:spPr bwMode="auto">
              <a:xfrm>
                <a:off x="1167" y="2867"/>
                <a:ext cx="33" cy="1"/>
              </a:xfrm>
              <a:prstGeom prst="line">
                <a:avLst/>
              </a:prstGeom>
              <a:noFill/>
              <a:ln w="19050">
                <a:solidFill>
                  <a:schemeClr val="tx1"/>
                </a:solidFill>
                <a:round/>
                <a:headEnd/>
                <a:tailEnd/>
              </a:ln>
            </p:spPr>
            <p:txBody>
              <a:bodyPr/>
              <a:lstStyle/>
              <a:p>
                <a:endParaRPr lang="en-US" sz="1350" dirty="0"/>
              </a:p>
            </p:txBody>
          </p:sp>
          <p:sp>
            <p:nvSpPr>
              <p:cNvPr id="56" name="Line 18"/>
              <p:cNvSpPr>
                <a:spLocks noChangeShapeType="1"/>
              </p:cNvSpPr>
              <p:nvPr/>
            </p:nvSpPr>
            <p:spPr bwMode="auto">
              <a:xfrm>
                <a:off x="1167" y="2433"/>
                <a:ext cx="33" cy="1"/>
              </a:xfrm>
              <a:prstGeom prst="line">
                <a:avLst/>
              </a:prstGeom>
              <a:noFill/>
              <a:ln w="19050">
                <a:solidFill>
                  <a:schemeClr val="tx1"/>
                </a:solidFill>
                <a:round/>
                <a:headEnd/>
                <a:tailEnd/>
              </a:ln>
            </p:spPr>
            <p:txBody>
              <a:bodyPr/>
              <a:lstStyle/>
              <a:p>
                <a:endParaRPr lang="en-US" sz="1350" dirty="0"/>
              </a:p>
            </p:txBody>
          </p:sp>
          <p:sp>
            <p:nvSpPr>
              <p:cNvPr id="57" name="Line 19"/>
              <p:cNvSpPr>
                <a:spLocks noChangeShapeType="1"/>
              </p:cNvSpPr>
              <p:nvPr/>
            </p:nvSpPr>
            <p:spPr bwMode="auto">
              <a:xfrm>
                <a:off x="1167" y="1990"/>
                <a:ext cx="33" cy="1"/>
              </a:xfrm>
              <a:prstGeom prst="line">
                <a:avLst/>
              </a:prstGeom>
              <a:noFill/>
              <a:ln w="19050">
                <a:solidFill>
                  <a:schemeClr val="tx1"/>
                </a:solidFill>
                <a:round/>
                <a:headEnd/>
                <a:tailEnd/>
              </a:ln>
            </p:spPr>
            <p:txBody>
              <a:bodyPr/>
              <a:lstStyle/>
              <a:p>
                <a:endParaRPr lang="en-US" sz="1350" dirty="0"/>
              </a:p>
            </p:txBody>
          </p:sp>
          <p:sp>
            <p:nvSpPr>
              <p:cNvPr id="58" name="Line 20"/>
              <p:cNvSpPr>
                <a:spLocks noChangeShapeType="1"/>
              </p:cNvSpPr>
              <p:nvPr/>
            </p:nvSpPr>
            <p:spPr bwMode="auto">
              <a:xfrm>
                <a:off x="1167" y="1547"/>
                <a:ext cx="33" cy="1"/>
              </a:xfrm>
              <a:prstGeom prst="line">
                <a:avLst/>
              </a:prstGeom>
              <a:noFill/>
              <a:ln w="19050">
                <a:solidFill>
                  <a:schemeClr val="tx1"/>
                </a:solidFill>
                <a:round/>
                <a:headEnd/>
                <a:tailEnd/>
              </a:ln>
            </p:spPr>
            <p:txBody>
              <a:bodyPr/>
              <a:lstStyle/>
              <a:p>
                <a:endParaRPr lang="en-US" sz="1350" dirty="0"/>
              </a:p>
            </p:txBody>
          </p:sp>
          <p:sp>
            <p:nvSpPr>
              <p:cNvPr id="59" name="Line 21"/>
              <p:cNvSpPr>
                <a:spLocks noChangeShapeType="1"/>
              </p:cNvSpPr>
              <p:nvPr/>
            </p:nvSpPr>
            <p:spPr bwMode="auto">
              <a:xfrm>
                <a:off x="1167" y="1105"/>
                <a:ext cx="33" cy="1"/>
              </a:xfrm>
              <a:prstGeom prst="line">
                <a:avLst/>
              </a:prstGeom>
              <a:noFill/>
              <a:ln w="19050">
                <a:solidFill>
                  <a:schemeClr val="tx1"/>
                </a:solidFill>
                <a:round/>
                <a:headEnd/>
                <a:tailEnd/>
              </a:ln>
            </p:spPr>
            <p:txBody>
              <a:bodyPr/>
              <a:lstStyle/>
              <a:p>
                <a:endParaRPr lang="en-US" sz="1350" dirty="0"/>
              </a:p>
            </p:txBody>
          </p:sp>
        </p:grpSp>
        <p:sp>
          <p:nvSpPr>
            <p:cNvPr id="8" name="Text Box 22"/>
            <p:cNvSpPr txBox="1">
              <a:spLocks noChangeArrowheads="1"/>
            </p:cNvSpPr>
            <p:nvPr/>
          </p:nvSpPr>
          <p:spPr bwMode="auto">
            <a:xfrm rot="16200000">
              <a:off x="-1077579" y="2668229"/>
              <a:ext cx="2678006" cy="261610"/>
            </a:xfrm>
            <a:prstGeom prst="rect">
              <a:avLst/>
            </a:prstGeom>
            <a:noFill/>
            <a:ln w="9525">
              <a:noFill/>
              <a:miter lim="800000"/>
              <a:headEnd/>
              <a:tailEnd/>
            </a:ln>
            <a:effectLst/>
          </p:spPr>
          <p:txBody>
            <a:bodyPr wrap="square">
              <a:spAutoFit/>
            </a:bodyPr>
            <a:lstStyle/>
            <a:p>
              <a:pPr algn="ctr">
                <a:defRPr/>
              </a:pPr>
              <a:r>
                <a:rPr lang="en-US" sz="1100" b="1" dirty="0">
                  <a:latin typeface="Arial" pitchFamily="34" charset="0"/>
                </a:rPr>
                <a:t>Probability of Remaining Event-Free</a:t>
              </a:r>
            </a:p>
          </p:txBody>
        </p:sp>
        <p:sp>
          <p:nvSpPr>
            <p:cNvPr id="9" name="Freeform 23"/>
            <p:cNvSpPr>
              <a:spLocks/>
            </p:cNvSpPr>
            <p:nvPr/>
          </p:nvSpPr>
          <p:spPr bwMode="auto">
            <a:xfrm>
              <a:off x="780583" y="1482260"/>
              <a:ext cx="3391898" cy="2196389"/>
            </a:xfrm>
            <a:custGeom>
              <a:avLst/>
              <a:gdLst>
                <a:gd name="T0" fmla="*/ 104 w 3320"/>
                <a:gd name="T1" fmla="*/ 56 h 1792"/>
                <a:gd name="T2" fmla="*/ 152 w 3320"/>
                <a:gd name="T3" fmla="*/ 64 h 1792"/>
                <a:gd name="T4" fmla="*/ 224 w 3320"/>
                <a:gd name="T5" fmla="*/ 168 h 1792"/>
                <a:gd name="T6" fmla="*/ 256 w 3320"/>
                <a:gd name="T7" fmla="*/ 232 h 1792"/>
                <a:gd name="T8" fmla="*/ 264 w 3320"/>
                <a:gd name="T9" fmla="*/ 272 h 1792"/>
                <a:gd name="T10" fmla="*/ 288 w 3320"/>
                <a:gd name="T11" fmla="*/ 280 h 1792"/>
                <a:gd name="T12" fmla="*/ 352 w 3320"/>
                <a:gd name="T13" fmla="*/ 352 h 1792"/>
                <a:gd name="T14" fmla="*/ 520 w 3320"/>
                <a:gd name="T15" fmla="*/ 360 h 1792"/>
                <a:gd name="T16" fmla="*/ 544 w 3320"/>
                <a:gd name="T17" fmla="*/ 408 h 1792"/>
                <a:gd name="T18" fmla="*/ 576 w 3320"/>
                <a:gd name="T19" fmla="*/ 424 h 1792"/>
                <a:gd name="T20" fmla="*/ 592 w 3320"/>
                <a:gd name="T21" fmla="*/ 464 h 1792"/>
                <a:gd name="T22" fmla="*/ 648 w 3320"/>
                <a:gd name="T23" fmla="*/ 488 h 1792"/>
                <a:gd name="T24" fmla="*/ 704 w 3320"/>
                <a:gd name="T25" fmla="*/ 544 h 1792"/>
                <a:gd name="T26" fmla="*/ 736 w 3320"/>
                <a:gd name="T27" fmla="*/ 560 h 1792"/>
                <a:gd name="T28" fmla="*/ 760 w 3320"/>
                <a:gd name="T29" fmla="*/ 600 h 1792"/>
                <a:gd name="T30" fmla="*/ 776 w 3320"/>
                <a:gd name="T31" fmla="*/ 632 h 1792"/>
                <a:gd name="T32" fmla="*/ 792 w 3320"/>
                <a:gd name="T33" fmla="*/ 712 h 1792"/>
                <a:gd name="T34" fmla="*/ 856 w 3320"/>
                <a:gd name="T35" fmla="*/ 744 h 1792"/>
                <a:gd name="T36" fmla="*/ 896 w 3320"/>
                <a:gd name="T37" fmla="*/ 776 h 1792"/>
                <a:gd name="T38" fmla="*/ 952 w 3320"/>
                <a:gd name="T39" fmla="*/ 800 h 1792"/>
                <a:gd name="T40" fmla="*/ 976 w 3320"/>
                <a:gd name="T41" fmla="*/ 832 h 1792"/>
                <a:gd name="T42" fmla="*/ 1016 w 3320"/>
                <a:gd name="T43" fmla="*/ 856 h 1792"/>
                <a:gd name="T44" fmla="*/ 1024 w 3320"/>
                <a:gd name="T45" fmla="*/ 904 h 1792"/>
                <a:gd name="T46" fmla="*/ 1128 w 3320"/>
                <a:gd name="T47" fmla="*/ 944 h 1792"/>
                <a:gd name="T48" fmla="*/ 1136 w 3320"/>
                <a:gd name="T49" fmla="*/ 1016 h 1792"/>
                <a:gd name="T50" fmla="*/ 1256 w 3320"/>
                <a:gd name="T51" fmla="*/ 1032 h 1792"/>
                <a:gd name="T52" fmla="*/ 1264 w 3320"/>
                <a:gd name="T53" fmla="*/ 1080 h 1792"/>
                <a:gd name="T54" fmla="*/ 1328 w 3320"/>
                <a:gd name="T55" fmla="*/ 1096 h 1792"/>
                <a:gd name="T56" fmla="*/ 1456 w 3320"/>
                <a:gd name="T57" fmla="*/ 1168 h 1792"/>
                <a:gd name="T58" fmla="*/ 1512 w 3320"/>
                <a:gd name="T59" fmla="*/ 1184 h 1792"/>
                <a:gd name="T60" fmla="*/ 1528 w 3320"/>
                <a:gd name="T61" fmla="*/ 1232 h 1792"/>
                <a:gd name="T62" fmla="*/ 1608 w 3320"/>
                <a:gd name="T63" fmla="*/ 1256 h 1792"/>
                <a:gd name="T64" fmla="*/ 1616 w 3320"/>
                <a:gd name="T65" fmla="*/ 1304 h 1792"/>
                <a:gd name="T66" fmla="*/ 1672 w 3320"/>
                <a:gd name="T67" fmla="*/ 1320 h 1792"/>
                <a:gd name="T68" fmla="*/ 1840 w 3320"/>
                <a:gd name="T69" fmla="*/ 1368 h 1792"/>
                <a:gd name="T70" fmla="*/ 1896 w 3320"/>
                <a:gd name="T71" fmla="*/ 1392 h 1792"/>
                <a:gd name="T72" fmla="*/ 2000 w 3320"/>
                <a:gd name="T73" fmla="*/ 1448 h 1792"/>
                <a:gd name="T74" fmla="*/ 2112 w 3320"/>
                <a:gd name="T75" fmla="*/ 1472 h 1792"/>
                <a:gd name="T76" fmla="*/ 2168 w 3320"/>
                <a:gd name="T77" fmla="*/ 1528 h 1792"/>
                <a:gd name="T78" fmla="*/ 2240 w 3320"/>
                <a:gd name="T79" fmla="*/ 1536 h 1792"/>
                <a:gd name="T80" fmla="*/ 2328 w 3320"/>
                <a:gd name="T81" fmla="*/ 1576 h 1792"/>
                <a:gd name="T82" fmla="*/ 2600 w 3320"/>
                <a:gd name="T83" fmla="*/ 1608 h 1792"/>
                <a:gd name="T84" fmla="*/ 2648 w 3320"/>
                <a:gd name="T85" fmla="*/ 1688 h 1792"/>
                <a:gd name="T86" fmla="*/ 2712 w 3320"/>
                <a:gd name="T87" fmla="*/ 1744 h 17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20"/>
                <a:gd name="T133" fmla="*/ 0 h 1792"/>
                <a:gd name="T134" fmla="*/ 3320 w 3320"/>
                <a:gd name="T135" fmla="*/ 1792 h 17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20" h="1792">
                  <a:moveTo>
                    <a:pt x="0" y="0"/>
                  </a:moveTo>
                  <a:lnTo>
                    <a:pt x="104" y="0"/>
                  </a:lnTo>
                  <a:lnTo>
                    <a:pt x="104" y="56"/>
                  </a:lnTo>
                  <a:lnTo>
                    <a:pt x="120" y="56"/>
                  </a:lnTo>
                  <a:lnTo>
                    <a:pt x="120" y="64"/>
                  </a:lnTo>
                  <a:lnTo>
                    <a:pt x="152" y="64"/>
                  </a:lnTo>
                  <a:lnTo>
                    <a:pt x="152" y="128"/>
                  </a:lnTo>
                  <a:lnTo>
                    <a:pt x="224" y="128"/>
                  </a:lnTo>
                  <a:lnTo>
                    <a:pt x="224" y="168"/>
                  </a:lnTo>
                  <a:lnTo>
                    <a:pt x="232" y="168"/>
                  </a:lnTo>
                  <a:lnTo>
                    <a:pt x="232" y="232"/>
                  </a:lnTo>
                  <a:lnTo>
                    <a:pt x="256" y="232"/>
                  </a:lnTo>
                  <a:lnTo>
                    <a:pt x="256" y="256"/>
                  </a:lnTo>
                  <a:lnTo>
                    <a:pt x="264" y="256"/>
                  </a:lnTo>
                  <a:lnTo>
                    <a:pt x="264" y="272"/>
                  </a:lnTo>
                  <a:lnTo>
                    <a:pt x="280" y="272"/>
                  </a:lnTo>
                  <a:lnTo>
                    <a:pt x="280" y="280"/>
                  </a:lnTo>
                  <a:lnTo>
                    <a:pt x="288" y="280"/>
                  </a:lnTo>
                  <a:lnTo>
                    <a:pt x="288" y="304"/>
                  </a:lnTo>
                  <a:lnTo>
                    <a:pt x="352" y="304"/>
                  </a:lnTo>
                  <a:lnTo>
                    <a:pt x="352" y="352"/>
                  </a:lnTo>
                  <a:lnTo>
                    <a:pt x="504" y="352"/>
                  </a:lnTo>
                  <a:lnTo>
                    <a:pt x="504" y="360"/>
                  </a:lnTo>
                  <a:lnTo>
                    <a:pt x="520" y="360"/>
                  </a:lnTo>
                  <a:lnTo>
                    <a:pt x="520" y="376"/>
                  </a:lnTo>
                  <a:lnTo>
                    <a:pt x="544" y="376"/>
                  </a:lnTo>
                  <a:lnTo>
                    <a:pt x="544" y="408"/>
                  </a:lnTo>
                  <a:lnTo>
                    <a:pt x="568" y="408"/>
                  </a:lnTo>
                  <a:lnTo>
                    <a:pt x="568" y="424"/>
                  </a:lnTo>
                  <a:lnTo>
                    <a:pt x="576" y="424"/>
                  </a:lnTo>
                  <a:lnTo>
                    <a:pt x="576" y="448"/>
                  </a:lnTo>
                  <a:lnTo>
                    <a:pt x="592" y="448"/>
                  </a:lnTo>
                  <a:lnTo>
                    <a:pt x="592" y="464"/>
                  </a:lnTo>
                  <a:lnTo>
                    <a:pt x="600" y="464"/>
                  </a:lnTo>
                  <a:lnTo>
                    <a:pt x="600" y="488"/>
                  </a:lnTo>
                  <a:lnTo>
                    <a:pt x="648" y="488"/>
                  </a:lnTo>
                  <a:lnTo>
                    <a:pt x="648" y="520"/>
                  </a:lnTo>
                  <a:lnTo>
                    <a:pt x="704" y="520"/>
                  </a:lnTo>
                  <a:lnTo>
                    <a:pt x="704" y="544"/>
                  </a:lnTo>
                  <a:lnTo>
                    <a:pt x="720" y="544"/>
                  </a:lnTo>
                  <a:lnTo>
                    <a:pt x="720" y="560"/>
                  </a:lnTo>
                  <a:lnTo>
                    <a:pt x="736" y="560"/>
                  </a:lnTo>
                  <a:lnTo>
                    <a:pt x="736" y="584"/>
                  </a:lnTo>
                  <a:lnTo>
                    <a:pt x="760" y="584"/>
                  </a:lnTo>
                  <a:lnTo>
                    <a:pt x="760" y="600"/>
                  </a:lnTo>
                  <a:lnTo>
                    <a:pt x="768" y="600"/>
                  </a:lnTo>
                  <a:lnTo>
                    <a:pt x="768" y="632"/>
                  </a:lnTo>
                  <a:lnTo>
                    <a:pt x="776" y="632"/>
                  </a:lnTo>
                  <a:lnTo>
                    <a:pt x="776" y="664"/>
                  </a:lnTo>
                  <a:lnTo>
                    <a:pt x="792" y="664"/>
                  </a:lnTo>
                  <a:lnTo>
                    <a:pt x="792" y="712"/>
                  </a:lnTo>
                  <a:lnTo>
                    <a:pt x="848" y="712"/>
                  </a:lnTo>
                  <a:lnTo>
                    <a:pt x="848" y="744"/>
                  </a:lnTo>
                  <a:lnTo>
                    <a:pt x="856" y="744"/>
                  </a:lnTo>
                  <a:lnTo>
                    <a:pt x="856" y="760"/>
                  </a:lnTo>
                  <a:lnTo>
                    <a:pt x="896" y="760"/>
                  </a:lnTo>
                  <a:lnTo>
                    <a:pt x="896" y="776"/>
                  </a:lnTo>
                  <a:lnTo>
                    <a:pt x="904" y="776"/>
                  </a:lnTo>
                  <a:lnTo>
                    <a:pt x="904" y="800"/>
                  </a:lnTo>
                  <a:lnTo>
                    <a:pt x="952" y="800"/>
                  </a:lnTo>
                  <a:lnTo>
                    <a:pt x="952" y="816"/>
                  </a:lnTo>
                  <a:lnTo>
                    <a:pt x="976" y="816"/>
                  </a:lnTo>
                  <a:lnTo>
                    <a:pt x="976" y="832"/>
                  </a:lnTo>
                  <a:lnTo>
                    <a:pt x="992" y="832"/>
                  </a:lnTo>
                  <a:lnTo>
                    <a:pt x="992" y="856"/>
                  </a:lnTo>
                  <a:lnTo>
                    <a:pt x="1016" y="856"/>
                  </a:lnTo>
                  <a:lnTo>
                    <a:pt x="1016" y="888"/>
                  </a:lnTo>
                  <a:lnTo>
                    <a:pt x="1024" y="888"/>
                  </a:lnTo>
                  <a:lnTo>
                    <a:pt x="1024" y="904"/>
                  </a:lnTo>
                  <a:lnTo>
                    <a:pt x="1120" y="904"/>
                  </a:lnTo>
                  <a:lnTo>
                    <a:pt x="1120" y="944"/>
                  </a:lnTo>
                  <a:lnTo>
                    <a:pt x="1128" y="944"/>
                  </a:lnTo>
                  <a:lnTo>
                    <a:pt x="1128" y="992"/>
                  </a:lnTo>
                  <a:lnTo>
                    <a:pt x="1136" y="992"/>
                  </a:lnTo>
                  <a:lnTo>
                    <a:pt x="1136" y="1016"/>
                  </a:lnTo>
                  <a:lnTo>
                    <a:pt x="1168" y="1016"/>
                  </a:lnTo>
                  <a:lnTo>
                    <a:pt x="1168" y="1032"/>
                  </a:lnTo>
                  <a:lnTo>
                    <a:pt x="1256" y="1032"/>
                  </a:lnTo>
                  <a:lnTo>
                    <a:pt x="1256" y="1056"/>
                  </a:lnTo>
                  <a:lnTo>
                    <a:pt x="1264" y="1056"/>
                  </a:lnTo>
                  <a:lnTo>
                    <a:pt x="1264" y="1080"/>
                  </a:lnTo>
                  <a:lnTo>
                    <a:pt x="1296" y="1080"/>
                  </a:lnTo>
                  <a:lnTo>
                    <a:pt x="1296" y="1096"/>
                  </a:lnTo>
                  <a:lnTo>
                    <a:pt x="1328" y="1096"/>
                  </a:lnTo>
                  <a:lnTo>
                    <a:pt x="1328" y="1144"/>
                  </a:lnTo>
                  <a:lnTo>
                    <a:pt x="1456" y="1144"/>
                  </a:lnTo>
                  <a:lnTo>
                    <a:pt x="1456" y="1168"/>
                  </a:lnTo>
                  <a:lnTo>
                    <a:pt x="1488" y="1168"/>
                  </a:lnTo>
                  <a:lnTo>
                    <a:pt x="1488" y="1184"/>
                  </a:lnTo>
                  <a:lnTo>
                    <a:pt x="1512" y="1184"/>
                  </a:lnTo>
                  <a:lnTo>
                    <a:pt x="1512" y="1208"/>
                  </a:lnTo>
                  <a:lnTo>
                    <a:pt x="1528" y="1208"/>
                  </a:lnTo>
                  <a:lnTo>
                    <a:pt x="1528" y="1232"/>
                  </a:lnTo>
                  <a:lnTo>
                    <a:pt x="1568" y="1232"/>
                  </a:lnTo>
                  <a:lnTo>
                    <a:pt x="1568" y="1256"/>
                  </a:lnTo>
                  <a:lnTo>
                    <a:pt x="1608" y="1256"/>
                  </a:lnTo>
                  <a:lnTo>
                    <a:pt x="1608" y="1280"/>
                  </a:lnTo>
                  <a:lnTo>
                    <a:pt x="1616" y="1280"/>
                  </a:lnTo>
                  <a:lnTo>
                    <a:pt x="1616" y="1304"/>
                  </a:lnTo>
                  <a:lnTo>
                    <a:pt x="1640" y="1304"/>
                  </a:lnTo>
                  <a:lnTo>
                    <a:pt x="1640" y="1320"/>
                  </a:lnTo>
                  <a:lnTo>
                    <a:pt x="1672" y="1320"/>
                  </a:lnTo>
                  <a:lnTo>
                    <a:pt x="1672" y="1352"/>
                  </a:lnTo>
                  <a:lnTo>
                    <a:pt x="1840" y="1352"/>
                  </a:lnTo>
                  <a:lnTo>
                    <a:pt x="1840" y="1368"/>
                  </a:lnTo>
                  <a:lnTo>
                    <a:pt x="1856" y="1368"/>
                  </a:lnTo>
                  <a:lnTo>
                    <a:pt x="1856" y="1392"/>
                  </a:lnTo>
                  <a:lnTo>
                    <a:pt x="1896" y="1392"/>
                  </a:lnTo>
                  <a:lnTo>
                    <a:pt x="1896" y="1416"/>
                  </a:lnTo>
                  <a:lnTo>
                    <a:pt x="2000" y="1416"/>
                  </a:lnTo>
                  <a:lnTo>
                    <a:pt x="2000" y="1448"/>
                  </a:lnTo>
                  <a:lnTo>
                    <a:pt x="2064" y="1448"/>
                  </a:lnTo>
                  <a:lnTo>
                    <a:pt x="2064" y="1472"/>
                  </a:lnTo>
                  <a:lnTo>
                    <a:pt x="2112" y="1472"/>
                  </a:lnTo>
                  <a:lnTo>
                    <a:pt x="2112" y="1496"/>
                  </a:lnTo>
                  <a:lnTo>
                    <a:pt x="2168" y="1496"/>
                  </a:lnTo>
                  <a:lnTo>
                    <a:pt x="2168" y="1528"/>
                  </a:lnTo>
                  <a:lnTo>
                    <a:pt x="2232" y="1528"/>
                  </a:lnTo>
                  <a:lnTo>
                    <a:pt x="2232" y="1536"/>
                  </a:lnTo>
                  <a:lnTo>
                    <a:pt x="2240" y="1536"/>
                  </a:lnTo>
                  <a:lnTo>
                    <a:pt x="2240" y="1552"/>
                  </a:lnTo>
                  <a:lnTo>
                    <a:pt x="2328" y="1552"/>
                  </a:lnTo>
                  <a:lnTo>
                    <a:pt x="2328" y="1576"/>
                  </a:lnTo>
                  <a:lnTo>
                    <a:pt x="2352" y="1576"/>
                  </a:lnTo>
                  <a:lnTo>
                    <a:pt x="2352" y="1608"/>
                  </a:lnTo>
                  <a:lnTo>
                    <a:pt x="2600" y="1608"/>
                  </a:lnTo>
                  <a:lnTo>
                    <a:pt x="2600" y="1640"/>
                  </a:lnTo>
                  <a:lnTo>
                    <a:pt x="2648" y="1640"/>
                  </a:lnTo>
                  <a:lnTo>
                    <a:pt x="2648" y="1688"/>
                  </a:lnTo>
                  <a:lnTo>
                    <a:pt x="2680" y="1688"/>
                  </a:lnTo>
                  <a:lnTo>
                    <a:pt x="2680" y="1744"/>
                  </a:lnTo>
                  <a:lnTo>
                    <a:pt x="2712" y="1744"/>
                  </a:lnTo>
                  <a:lnTo>
                    <a:pt x="2712" y="1792"/>
                  </a:lnTo>
                  <a:lnTo>
                    <a:pt x="3320" y="1792"/>
                  </a:lnTo>
                </a:path>
              </a:pathLst>
            </a:custGeom>
            <a:noFill/>
            <a:ln w="28575">
              <a:solidFill>
                <a:schemeClr val="accent1"/>
              </a:solidFill>
              <a:round/>
              <a:headEnd/>
              <a:tailEnd/>
            </a:ln>
          </p:spPr>
          <p:txBody>
            <a:bodyPr/>
            <a:lstStyle/>
            <a:p>
              <a:endParaRPr lang="en-US" sz="1350" dirty="0"/>
            </a:p>
          </p:txBody>
        </p:sp>
        <p:sp>
          <p:nvSpPr>
            <p:cNvPr id="10" name="Freeform 24"/>
            <p:cNvSpPr>
              <a:spLocks/>
            </p:cNvSpPr>
            <p:nvPr/>
          </p:nvSpPr>
          <p:spPr bwMode="auto">
            <a:xfrm>
              <a:off x="780583" y="1482260"/>
              <a:ext cx="3426260" cy="2246139"/>
            </a:xfrm>
            <a:custGeom>
              <a:avLst/>
              <a:gdLst>
                <a:gd name="T0" fmla="*/ 2544 w 3352"/>
                <a:gd name="T1" fmla="*/ 1784 h 1832"/>
                <a:gd name="T2" fmla="*/ 2376 w 3352"/>
                <a:gd name="T3" fmla="*/ 1736 h 1832"/>
                <a:gd name="T4" fmla="*/ 2360 w 3352"/>
                <a:gd name="T5" fmla="*/ 1696 h 1832"/>
                <a:gd name="T6" fmla="*/ 2104 w 3352"/>
                <a:gd name="T7" fmla="*/ 1672 h 1832"/>
                <a:gd name="T8" fmla="*/ 1848 w 3352"/>
                <a:gd name="T9" fmla="*/ 1624 h 1832"/>
                <a:gd name="T10" fmla="*/ 1792 w 3352"/>
                <a:gd name="T11" fmla="*/ 1592 h 1832"/>
                <a:gd name="T12" fmla="*/ 1720 w 3352"/>
                <a:gd name="T13" fmla="*/ 1520 h 1832"/>
                <a:gd name="T14" fmla="*/ 1448 w 3352"/>
                <a:gd name="T15" fmla="*/ 1496 h 1832"/>
                <a:gd name="T16" fmla="*/ 1336 w 3352"/>
                <a:gd name="T17" fmla="*/ 1432 h 1832"/>
                <a:gd name="T18" fmla="*/ 1272 w 3352"/>
                <a:gd name="T19" fmla="*/ 1400 h 1832"/>
                <a:gd name="T20" fmla="*/ 1256 w 3352"/>
                <a:gd name="T21" fmla="*/ 1360 h 1832"/>
                <a:gd name="T22" fmla="*/ 1208 w 3352"/>
                <a:gd name="T23" fmla="*/ 1312 h 1832"/>
                <a:gd name="T24" fmla="*/ 1184 w 3352"/>
                <a:gd name="T25" fmla="*/ 1264 h 1832"/>
                <a:gd name="T26" fmla="*/ 1104 w 3352"/>
                <a:gd name="T27" fmla="*/ 1240 h 1832"/>
                <a:gd name="T28" fmla="*/ 1096 w 3352"/>
                <a:gd name="T29" fmla="*/ 1192 h 1832"/>
                <a:gd name="T30" fmla="*/ 1032 w 3352"/>
                <a:gd name="T31" fmla="*/ 1168 h 1832"/>
                <a:gd name="T32" fmla="*/ 1008 w 3352"/>
                <a:gd name="T33" fmla="*/ 1128 h 1832"/>
                <a:gd name="T34" fmla="*/ 904 w 3352"/>
                <a:gd name="T35" fmla="*/ 1080 h 1832"/>
                <a:gd name="T36" fmla="*/ 896 w 3352"/>
                <a:gd name="T37" fmla="*/ 1040 h 1832"/>
                <a:gd name="T38" fmla="*/ 864 w 3352"/>
                <a:gd name="T39" fmla="*/ 1016 h 1832"/>
                <a:gd name="T40" fmla="*/ 856 w 3352"/>
                <a:gd name="T41" fmla="*/ 960 h 1832"/>
                <a:gd name="T42" fmla="*/ 824 w 3352"/>
                <a:gd name="T43" fmla="*/ 944 h 1832"/>
                <a:gd name="T44" fmla="*/ 816 w 3352"/>
                <a:gd name="T45" fmla="*/ 872 h 1832"/>
                <a:gd name="T46" fmla="*/ 784 w 3352"/>
                <a:gd name="T47" fmla="*/ 848 h 1832"/>
                <a:gd name="T48" fmla="*/ 776 w 3352"/>
                <a:gd name="T49" fmla="*/ 784 h 1832"/>
                <a:gd name="T50" fmla="*/ 712 w 3352"/>
                <a:gd name="T51" fmla="*/ 760 h 1832"/>
                <a:gd name="T52" fmla="*/ 696 w 3352"/>
                <a:gd name="T53" fmla="*/ 720 h 1832"/>
                <a:gd name="T54" fmla="*/ 600 w 3352"/>
                <a:gd name="T55" fmla="*/ 688 h 1832"/>
                <a:gd name="T56" fmla="*/ 576 w 3352"/>
                <a:gd name="T57" fmla="*/ 648 h 1832"/>
                <a:gd name="T58" fmla="*/ 536 w 3352"/>
                <a:gd name="T59" fmla="*/ 624 h 1832"/>
                <a:gd name="T60" fmla="*/ 528 w 3352"/>
                <a:gd name="T61" fmla="*/ 552 h 1832"/>
                <a:gd name="T62" fmla="*/ 464 w 3352"/>
                <a:gd name="T63" fmla="*/ 520 h 1832"/>
                <a:gd name="T64" fmla="*/ 432 w 3352"/>
                <a:gd name="T65" fmla="*/ 480 h 1832"/>
                <a:gd name="T66" fmla="*/ 400 w 3352"/>
                <a:gd name="T67" fmla="*/ 464 h 1832"/>
                <a:gd name="T68" fmla="*/ 384 w 3352"/>
                <a:gd name="T69" fmla="*/ 424 h 1832"/>
                <a:gd name="T70" fmla="*/ 344 w 3352"/>
                <a:gd name="T71" fmla="*/ 392 h 1832"/>
                <a:gd name="T72" fmla="*/ 312 w 3352"/>
                <a:gd name="T73" fmla="*/ 352 h 1832"/>
                <a:gd name="T74" fmla="*/ 296 w 3352"/>
                <a:gd name="T75" fmla="*/ 344 h 1832"/>
                <a:gd name="T76" fmla="*/ 272 w 3352"/>
                <a:gd name="T77" fmla="*/ 304 h 1832"/>
                <a:gd name="T78" fmla="*/ 192 w 3352"/>
                <a:gd name="T79" fmla="*/ 232 h 1832"/>
                <a:gd name="T80" fmla="*/ 184 w 3352"/>
                <a:gd name="T81" fmla="*/ 176 h 1832"/>
                <a:gd name="T82" fmla="*/ 160 w 3352"/>
                <a:gd name="T83" fmla="*/ 136 h 1832"/>
                <a:gd name="T84" fmla="*/ 144 w 3352"/>
                <a:gd name="T85" fmla="*/ 48 h 1832"/>
                <a:gd name="T86" fmla="*/ 40 w 3352"/>
                <a:gd name="T87" fmla="*/ 24 h 18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52"/>
                <a:gd name="T133" fmla="*/ 0 h 1832"/>
                <a:gd name="T134" fmla="*/ 3352 w 3352"/>
                <a:gd name="T135" fmla="*/ 1832 h 18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52" h="1832">
                  <a:moveTo>
                    <a:pt x="3352" y="1832"/>
                  </a:moveTo>
                  <a:lnTo>
                    <a:pt x="2544" y="1832"/>
                  </a:lnTo>
                  <a:lnTo>
                    <a:pt x="2544" y="1784"/>
                  </a:lnTo>
                  <a:lnTo>
                    <a:pt x="2528" y="1784"/>
                  </a:lnTo>
                  <a:lnTo>
                    <a:pt x="2528" y="1736"/>
                  </a:lnTo>
                  <a:lnTo>
                    <a:pt x="2376" y="1736"/>
                  </a:lnTo>
                  <a:lnTo>
                    <a:pt x="2376" y="1720"/>
                  </a:lnTo>
                  <a:lnTo>
                    <a:pt x="2360" y="1720"/>
                  </a:lnTo>
                  <a:lnTo>
                    <a:pt x="2360" y="1696"/>
                  </a:lnTo>
                  <a:lnTo>
                    <a:pt x="2208" y="1696"/>
                  </a:lnTo>
                  <a:lnTo>
                    <a:pt x="2208" y="1672"/>
                  </a:lnTo>
                  <a:lnTo>
                    <a:pt x="2104" y="1672"/>
                  </a:lnTo>
                  <a:lnTo>
                    <a:pt x="2104" y="1640"/>
                  </a:lnTo>
                  <a:lnTo>
                    <a:pt x="1848" y="1640"/>
                  </a:lnTo>
                  <a:lnTo>
                    <a:pt x="1848" y="1624"/>
                  </a:lnTo>
                  <a:lnTo>
                    <a:pt x="1824" y="1624"/>
                  </a:lnTo>
                  <a:lnTo>
                    <a:pt x="1824" y="1592"/>
                  </a:lnTo>
                  <a:lnTo>
                    <a:pt x="1792" y="1592"/>
                  </a:lnTo>
                  <a:lnTo>
                    <a:pt x="1792" y="1568"/>
                  </a:lnTo>
                  <a:lnTo>
                    <a:pt x="1720" y="1568"/>
                  </a:lnTo>
                  <a:lnTo>
                    <a:pt x="1720" y="1520"/>
                  </a:lnTo>
                  <a:lnTo>
                    <a:pt x="1480" y="1520"/>
                  </a:lnTo>
                  <a:lnTo>
                    <a:pt x="1480" y="1496"/>
                  </a:lnTo>
                  <a:lnTo>
                    <a:pt x="1448" y="1496"/>
                  </a:lnTo>
                  <a:lnTo>
                    <a:pt x="1448" y="1456"/>
                  </a:lnTo>
                  <a:lnTo>
                    <a:pt x="1336" y="1456"/>
                  </a:lnTo>
                  <a:lnTo>
                    <a:pt x="1336" y="1432"/>
                  </a:lnTo>
                  <a:lnTo>
                    <a:pt x="1304" y="1432"/>
                  </a:lnTo>
                  <a:lnTo>
                    <a:pt x="1304" y="1400"/>
                  </a:lnTo>
                  <a:lnTo>
                    <a:pt x="1272" y="1400"/>
                  </a:lnTo>
                  <a:lnTo>
                    <a:pt x="1272" y="1376"/>
                  </a:lnTo>
                  <a:lnTo>
                    <a:pt x="1256" y="1376"/>
                  </a:lnTo>
                  <a:lnTo>
                    <a:pt x="1256" y="1360"/>
                  </a:lnTo>
                  <a:lnTo>
                    <a:pt x="1248" y="1360"/>
                  </a:lnTo>
                  <a:lnTo>
                    <a:pt x="1248" y="1312"/>
                  </a:lnTo>
                  <a:lnTo>
                    <a:pt x="1208" y="1312"/>
                  </a:lnTo>
                  <a:lnTo>
                    <a:pt x="1208" y="1288"/>
                  </a:lnTo>
                  <a:lnTo>
                    <a:pt x="1184" y="1288"/>
                  </a:lnTo>
                  <a:lnTo>
                    <a:pt x="1184" y="1264"/>
                  </a:lnTo>
                  <a:lnTo>
                    <a:pt x="1160" y="1264"/>
                  </a:lnTo>
                  <a:lnTo>
                    <a:pt x="1160" y="1240"/>
                  </a:lnTo>
                  <a:lnTo>
                    <a:pt x="1104" y="1240"/>
                  </a:lnTo>
                  <a:lnTo>
                    <a:pt x="1104" y="1216"/>
                  </a:lnTo>
                  <a:lnTo>
                    <a:pt x="1096" y="1216"/>
                  </a:lnTo>
                  <a:lnTo>
                    <a:pt x="1096" y="1192"/>
                  </a:lnTo>
                  <a:lnTo>
                    <a:pt x="1072" y="1192"/>
                  </a:lnTo>
                  <a:lnTo>
                    <a:pt x="1072" y="1168"/>
                  </a:lnTo>
                  <a:lnTo>
                    <a:pt x="1032" y="1168"/>
                  </a:lnTo>
                  <a:lnTo>
                    <a:pt x="1032" y="1152"/>
                  </a:lnTo>
                  <a:lnTo>
                    <a:pt x="1008" y="1152"/>
                  </a:lnTo>
                  <a:lnTo>
                    <a:pt x="1008" y="1128"/>
                  </a:lnTo>
                  <a:lnTo>
                    <a:pt x="952" y="1128"/>
                  </a:lnTo>
                  <a:lnTo>
                    <a:pt x="952" y="1080"/>
                  </a:lnTo>
                  <a:lnTo>
                    <a:pt x="904" y="1080"/>
                  </a:lnTo>
                  <a:lnTo>
                    <a:pt x="904" y="1064"/>
                  </a:lnTo>
                  <a:lnTo>
                    <a:pt x="896" y="1064"/>
                  </a:lnTo>
                  <a:lnTo>
                    <a:pt x="896" y="1040"/>
                  </a:lnTo>
                  <a:lnTo>
                    <a:pt x="880" y="1040"/>
                  </a:lnTo>
                  <a:lnTo>
                    <a:pt x="880" y="1016"/>
                  </a:lnTo>
                  <a:lnTo>
                    <a:pt x="864" y="1016"/>
                  </a:lnTo>
                  <a:lnTo>
                    <a:pt x="864" y="992"/>
                  </a:lnTo>
                  <a:lnTo>
                    <a:pt x="856" y="992"/>
                  </a:lnTo>
                  <a:lnTo>
                    <a:pt x="856" y="960"/>
                  </a:lnTo>
                  <a:lnTo>
                    <a:pt x="848" y="960"/>
                  </a:lnTo>
                  <a:lnTo>
                    <a:pt x="848" y="944"/>
                  </a:lnTo>
                  <a:lnTo>
                    <a:pt x="824" y="944"/>
                  </a:lnTo>
                  <a:lnTo>
                    <a:pt x="824" y="928"/>
                  </a:lnTo>
                  <a:lnTo>
                    <a:pt x="816" y="928"/>
                  </a:lnTo>
                  <a:lnTo>
                    <a:pt x="816" y="872"/>
                  </a:lnTo>
                  <a:lnTo>
                    <a:pt x="800" y="872"/>
                  </a:lnTo>
                  <a:lnTo>
                    <a:pt x="800" y="848"/>
                  </a:lnTo>
                  <a:lnTo>
                    <a:pt x="784" y="848"/>
                  </a:lnTo>
                  <a:lnTo>
                    <a:pt x="784" y="824"/>
                  </a:lnTo>
                  <a:lnTo>
                    <a:pt x="776" y="824"/>
                  </a:lnTo>
                  <a:lnTo>
                    <a:pt x="776" y="784"/>
                  </a:lnTo>
                  <a:lnTo>
                    <a:pt x="752" y="784"/>
                  </a:lnTo>
                  <a:lnTo>
                    <a:pt x="752" y="760"/>
                  </a:lnTo>
                  <a:lnTo>
                    <a:pt x="712" y="760"/>
                  </a:lnTo>
                  <a:lnTo>
                    <a:pt x="712" y="744"/>
                  </a:lnTo>
                  <a:lnTo>
                    <a:pt x="696" y="744"/>
                  </a:lnTo>
                  <a:lnTo>
                    <a:pt x="696" y="720"/>
                  </a:lnTo>
                  <a:lnTo>
                    <a:pt x="640" y="720"/>
                  </a:lnTo>
                  <a:lnTo>
                    <a:pt x="640" y="688"/>
                  </a:lnTo>
                  <a:lnTo>
                    <a:pt x="600" y="688"/>
                  </a:lnTo>
                  <a:lnTo>
                    <a:pt x="600" y="672"/>
                  </a:lnTo>
                  <a:lnTo>
                    <a:pt x="576" y="672"/>
                  </a:lnTo>
                  <a:lnTo>
                    <a:pt x="576" y="648"/>
                  </a:lnTo>
                  <a:lnTo>
                    <a:pt x="552" y="648"/>
                  </a:lnTo>
                  <a:lnTo>
                    <a:pt x="552" y="624"/>
                  </a:lnTo>
                  <a:lnTo>
                    <a:pt x="536" y="624"/>
                  </a:lnTo>
                  <a:lnTo>
                    <a:pt x="536" y="584"/>
                  </a:lnTo>
                  <a:lnTo>
                    <a:pt x="528" y="584"/>
                  </a:lnTo>
                  <a:lnTo>
                    <a:pt x="528" y="552"/>
                  </a:lnTo>
                  <a:lnTo>
                    <a:pt x="472" y="552"/>
                  </a:lnTo>
                  <a:lnTo>
                    <a:pt x="472" y="520"/>
                  </a:lnTo>
                  <a:lnTo>
                    <a:pt x="464" y="520"/>
                  </a:lnTo>
                  <a:lnTo>
                    <a:pt x="464" y="504"/>
                  </a:lnTo>
                  <a:lnTo>
                    <a:pt x="432" y="504"/>
                  </a:lnTo>
                  <a:lnTo>
                    <a:pt x="432" y="480"/>
                  </a:lnTo>
                  <a:lnTo>
                    <a:pt x="416" y="480"/>
                  </a:lnTo>
                  <a:lnTo>
                    <a:pt x="416" y="464"/>
                  </a:lnTo>
                  <a:lnTo>
                    <a:pt x="400" y="464"/>
                  </a:lnTo>
                  <a:lnTo>
                    <a:pt x="400" y="440"/>
                  </a:lnTo>
                  <a:lnTo>
                    <a:pt x="384" y="440"/>
                  </a:lnTo>
                  <a:lnTo>
                    <a:pt x="384" y="424"/>
                  </a:lnTo>
                  <a:lnTo>
                    <a:pt x="376" y="424"/>
                  </a:lnTo>
                  <a:lnTo>
                    <a:pt x="376" y="392"/>
                  </a:lnTo>
                  <a:lnTo>
                    <a:pt x="344" y="392"/>
                  </a:lnTo>
                  <a:lnTo>
                    <a:pt x="344" y="368"/>
                  </a:lnTo>
                  <a:lnTo>
                    <a:pt x="312" y="368"/>
                  </a:lnTo>
                  <a:lnTo>
                    <a:pt x="312" y="352"/>
                  </a:lnTo>
                  <a:lnTo>
                    <a:pt x="304" y="352"/>
                  </a:lnTo>
                  <a:lnTo>
                    <a:pt x="304" y="344"/>
                  </a:lnTo>
                  <a:lnTo>
                    <a:pt x="296" y="344"/>
                  </a:lnTo>
                  <a:lnTo>
                    <a:pt x="296" y="320"/>
                  </a:lnTo>
                  <a:lnTo>
                    <a:pt x="272" y="320"/>
                  </a:lnTo>
                  <a:lnTo>
                    <a:pt x="272" y="304"/>
                  </a:lnTo>
                  <a:lnTo>
                    <a:pt x="248" y="304"/>
                  </a:lnTo>
                  <a:lnTo>
                    <a:pt x="248" y="232"/>
                  </a:lnTo>
                  <a:lnTo>
                    <a:pt x="192" y="232"/>
                  </a:lnTo>
                  <a:lnTo>
                    <a:pt x="192" y="216"/>
                  </a:lnTo>
                  <a:lnTo>
                    <a:pt x="184" y="216"/>
                  </a:lnTo>
                  <a:lnTo>
                    <a:pt x="184" y="176"/>
                  </a:lnTo>
                  <a:lnTo>
                    <a:pt x="168" y="176"/>
                  </a:lnTo>
                  <a:lnTo>
                    <a:pt x="168" y="136"/>
                  </a:lnTo>
                  <a:lnTo>
                    <a:pt x="160" y="136"/>
                  </a:lnTo>
                  <a:lnTo>
                    <a:pt x="160" y="88"/>
                  </a:lnTo>
                  <a:lnTo>
                    <a:pt x="144" y="88"/>
                  </a:lnTo>
                  <a:lnTo>
                    <a:pt x="144" y="48"/>
                  </a:lnTo>
                  <a:lnTo>
                    <a:pt x="88" y="48"/>
                  </a:lnTo>
                  <a:lnTo>
                    <a:pt x="88" y="24"/>
                  </a:lnTo>
                  <a:lnTo>
                    <a:pt x="40" y="24"/>
                  </a:lnTo>
                  <a:lnTo>
                    <a:pt x="40" y="0"/>
                  </a:lnTo>
                  <a:lnTo>
                    <a:pt x="0" y="0"/>
                  </a:lnTo>
                </a:path>
              </a:pathLst>
            </a:custGeom>
            <a:noFill/>
            <a:ln w="28575">
              <a:solidFill>
                <a:schemeClr val="accent3"/>
              </a:solidFill>
              <a:prstDash val="sysDot"/>
              <a:round/>
              <a:headEnd/>
              <a:tailEnd/>
            </a:ln>
          </p:spPr>
          <p:txBody>
            <a:bodyPr/>
            <a:lstStyle/>
            <a:p>
              <a:endParaRPr lang="en-US" sz="1350" dirty="0"/>
            </a:p>
          </p:txBody>
        </p:sp>
        <p:grpSp>
          <p:nvGrpSpPr>
            <p:cNvPr id="11" name="Group 25"/>
            <p:cNvGrpSpPr>
              <a:grpSpLocks/>
            </p:cNvGrpSpPr>
            <p:nvPr/>
          </p:nvGrpSpPr>
          <p:grpSpPr bwMode="auto">
            <a:xfrm>
              <a:off x="372759" y="1316079"/>
              <a:ext cx="380696" cy="2878066"/>
              <a:chOff x="773" y="673"/>
              <a:chExt cx="476" cy="2719"/>
            </a:xfrm>
          </p:grpSpPr>
          <p:sp>
            <p:nvSpPr>
              <p:cNvPr id="48" name="Text Box 26"/>
              <p:cNvSpPr txBox="1">
                <a:spLocks noChangeArrowheads="1"/>
              </p:cNvSpPr>
              <p:nvPr/>
            </p:nvSpPr>
            <p:spPr bwMode="auto">
              <a:xfrm>
                <a:off x="920" y="3145"/>
                <a:ext cx="329" cy="247"/>
              </a:xfrm>
              <a:prstGeom prst="rect">
                <a:avLst/>
              </a:prstGeom>
              <a:noFill/>
              <a:ln w="9525">
                <a:noFill/>
                <a:miter lim="800000"/>
                <a:headEnd/>
                <a:tailEnd/>
              </a:ln>
              <a:effectLst/>
            </p:spPr>
            <p:txBody>
              <a:bodyPr wrap="none">
                <a:spAutoFit/>
              </a:bodyPr>
              <a:lstStyle/>
              <a:p>
                <a:pPr algn="r">
                  <a:defRPr/>
                </a:pPr>
                <a:r>
                  <a:rPr lang="en-US" sz="1100" dirty="0">
                    <a:latin typeface="Arial" pitchFamily="34" charset="0"/>
                  </a:rPr>
                  <a:t>0</a:t>
                </a:r>
              </a:p>
            </p:txBody>
          </p:sp>
          <p:sp>
            <p:nvSpPr>
              <p:cNvPr id="49" name="Text Box 27"/>
              <p:cNvSpPr txBox="1">
                <a:spLocks noChangeArrowheads="1"/>
              </p:cNvSpPr>
              <p:nvPr/>
            </p:nvSpPr>
            <p:spPr bwMode="auto">
              <a:xfrm>
                <a:off x="773" y="2653"/>
                <a:ext cx="476" cy="247"/>
              </a:xfrm>
              <a:prstGeom prst="rect">
                <a:avLst/>
              </a:prstGeom>
              <a:noFill/>
              <a:ln w="9525">
                <a:noFill/>
                <a:miter lim="800000"/>
                <a:headEnd/>
                <a:tailEnd/>
              </a:ln>
              <a:effectLst/>
            </p:spPr>
            <p:txBody>
              <a:bodyPr wrap="none">
                <a:spAutoFit/>
              </a:bodyPr>
              <a:lstStyle/>
              <a:p>
                <a:pPr>
                  <a:defRPr/>
                </a:pPr>
                <a:r>
                  <a:rPr lang="en-US" sz="1100" dirty="0">
                    <a:latin typeface="Arial" pitchFamily="34" charset="0"/>
                  </a:rPr>
                  <a:t>0.2</a:t>
                </a:r>
              </a:p>
            </p:txBody>
          </p:sp>
          <p:sp>
            <p:nvSpPr>
              <p:cNvPr id="50" name="Text Box 28"/>
              <p:cNvSpPr txBox="1">
                <a:spLocks noChangeArrowheads="1"/>
              </p:cNvSpPr>
              <p:nvPr/>
            </p:nvSpPr>
            <p:spPr bwMode="auto">
              <a:xfrm>
                <a:off x="773" y="2166"/>
                <a:ext cx="476" cy="247"/>
              </a:xfrm>
              <a:prstGeom prst="rect">
                <a:avLst/>
              </a:prstGeom>
              <a:noFill/>
              <a:ln w="9525">
                <a:noFill/>
                <a:miter lim="800000"/>
                <a:headEnd/>
                <a:tailEnd/>
              </a:ln>
              <a:effectLst/>
            </p:spPr>
            <p:txBody>
              <a:bodyPr wrap="none">
                <a:spAutoFit/>
              </a:bodyPr>
              <a:lstStyle/>
              <a:p>
                <a:pPr>
                  <a:defRPr/>
                </a:pPr>
                <a:r>
                  <a:rPr lang="en-US" sz="1100" dirty="0">
                    <a:latin typeface="Arial" pitchFamily="34" charset="0"/>
                  </a:rPr>
                  <a:t>0.4</a:t>
                </a:r>
              </a:p>
            </p:txBody>
          </p:sp>
          <p:sp>
            <p:nvSpPr>
              <p:cNvPr id="51" name="Text Box 29"/>
              <p:cNvSpPr txBox="1">
                <a:spLocks noChangeArrowheads="1"/>
              </p:cNvSpPr>
              <p:nvPr/>
            </p:nvSpPr>
            <p:spPr bwMode="auto">
              <a:xfrm>
                <a:off x="773" y="1670"/>
                <a:ext cx="476" cy="247"/>
              </a:xfrm>
              <a:prstGeom prst="rect">
                <a:avLst/>
              </a:prstGeom>
              <a:noFill/>
              <a:ln w="9525">
                <a:noFill/>
                <a:miter lim="800000"/>
                <a:headEnd/>
                <a:tailEnd/>
              </a:ln>
              <a:effectLst/>
            </p:spPr>
            <p:txBody>
              <a:bodyPr wrap="none">
                <a:spAutoFit/>
              </a:bodyPr>
              <a:lstStyle/>
              <a:p>
                <a:pPr>
                  <a:defRPr/>
                </a:pPr>
                <a:r>
                  <a:rPr lang="en-US" sz="1100" dirty="0">
                    <a:latin typeface="Arial" pitchFamily="34" charset="0"/>
                  </a:rPr>
                  <a:t>0.6</a:t>
                </a:r>
              </a:p>
            </p:txBody>
          </p:sp>
          <p:sp>
            <p:nvSpPr>
              <p:cNvPr id="52" name="Text Box 30"/>
              <p:cNvSpPr txBox="1">
                <a:spLocks noChangeArrowheads="1"/>
              </p:cNvSpPr>
              <p:nvPr/>
            </p:nvSpPr>
            <p:spPr bwMode="auto">
              <a:xfrm>
                <a:off x="773" y="1165"/>
                <a:ext cx="476" cy="247"/>
              </a:xfrm>
              <a:prstGeom prst="rect">
                <a:avLst/>
              </a:prstGeom>
              <a:noFill/>
              <a:ln w="9525">
                <a:noFill/>
                <a:miter lim="800000"/>
                <a:headEnd/>
                <a:tailEnd/>
              </a:ln>
              <a:effectLst/>
            </p:spPr>
            <p:txBody>
              <a:bodyPr wrap="none">
                <a:spAutoFit/>
              </a:bodyPr>
              <a:lstStyle/>
              <a:p>
                <a:pPr>
                  <a:defRPr/>
                </a:pPr>
                <a:r>
                  <a:rPr lang="en-US" sz="1100" dirty="0">
                    <a:latin typeface="Arial" pitchFamily="34" charset="0"/>
                  </a:rPr>
                  <a:t>0.8</a:t>
                </a:r>
              </a:p>
            </p:txBody>
          </p:sp>
          <p:sp>
            <p:nvSpPr>
              <p:cNvPr id="53" name="Text Box 31"/>
              <p:cNvSpPr txBox="1">
                <a:spLocks noChangeArrowheads="1"/>
              </p:cNvSpPr>
              <p:nvPr/>
            </p:nvSpPr>
            <p:spPr bwMode="auto">
              <a:xfrm>
                <a:off x="773" y="673"/>
                <a:ext cx="476" cy="247"/>
              </a:xfrm>
              <a:prstGeom prst="rect">
                <a:avLst/>
              </a:prstGeom>
              <a:noFill/>
              <a:ln w="9525">
                <a:noFill/>
                <a:miter lim="800000"/>
                <a:headEnd/>
                <a:tailEnd/>
              </a:ln>
              <a:effectLst/>
            </p:spPr>
            <p:txBody>
              <a:bodyPr wrap="none">
                <a:spAutoFit/>
              </a:bodyPr>
              <a:lstStyle/>
              <a:p>
                <a:pPr>
                  <a:defRPr/>
                </a:pPr>
                <a:r>
                  <a:rPr lang="en-US" sz="1100" dirty="0">
                    <a:latin typeface="Arial" pitchFamily="34" charset="0"/>
                  </a:rPr>
                  <a:t>1.0</a:t>
                </a:r>
              </a:p>
            </p:txBody>
          </p:sp>
        </p:grpSp>
        <p:grpSp>
          <p:nvGrpSpPr>
            <p:cNvPr id="12" name="Group 32"/>
            <p:cNvGrpSpPr>
              <a:grpSpLocks/>
            </p:cNvGrpSpPr>
            <p:nvPr/>
          </p:nvGrpSpPr>
          <p:grpSpPr bwMode="auto">
            <a:xfrm>
              <a:off x="658319" y="4129572"/>
              <a:ext cx="3727844" cy="261450"/>
              <a:chOff x="1234" y="3387"/>
              <a:chExt cx="4631" cy="247"/>
            </a:xfrm>
          </p:grpSpPr>
          <p:sp>
            <p:nvSpPr>
              <p:cNvPr id="38" name="Text Box 33"/>
              <p:cNvSpPr txBox="1">
                <a:spLocks noChangeArrowheads="1"/>
              </p:cNvSpPr>
              <p:nvPr/>
            </p:nvSpPr>
            <p:spPr bwMode="auto">
              <a:xfrm>
                <a:off x="1234" y="3387"/>
                <a:ext cx="327" cy="247"/>
              </a:xfrm>
              <a:prstGeom prst="rect">
                <a:avLst/>
              </a:prstGeom>
              <a:noFill/>
              <a:ln w="9525">
                <a:noFill/>
                <a:miter lim="800000"/>
                <a:headEnd/>
                <a:tailEnd/>
              </a:ln>
              <a:effectLst/>
            </p:spPr>
            <p:txBody>
              <a:bodyPr wrap="none">
                <a:spAutoFit/>
              </a:bodyPr>
              <a:lstStyle/>
              <a:p>
                <a:pPr algn="ctr">
                  <a:defRPr/>
                </a:pPr>
                <a:r>
                  <a:rPr lang="en-US" sz="1100" dirty="0">
                    <a:latin typeface="Arial" pitchFamily="34" charset="0"/>
                  </a:rPr>
                  <a:t>0</a:t>
                </a:r>
              </a:p>
            </p:txBody>
          </p:sp>
          <p:sp>
            <p:nvSpPr>
              <p:cNvPr id="39" name="Text Box 34"/>
              <p:cNvSpPr txBox="1">
                <a:spLocks noChangeArrowheads="1"/>
              </p:cNvSpPr>
              <p:nvPr/>
            </p:nvSpPr>
            <p:spPr bwMode="auto">
              <a:xfrm>
                <a:off x="1707" y="3387"/>
                <a:ext cx="327" cy="247"/>
              </a:xfrm>
              <a:prstGeom prst="rect">
                <a:avLst/>
              </a:prstGeom>
              <a:noFill/>
              <a:ln w="9525">
                <a:noFill/>
                <a:miter lim="800000"/>
                <a:headEnd/>
                <a:tailEnd/>
              </a:ln>
              <a:effectLst/>
            </p:spPr>
            <p:txBody>
              <a:bodyPr wrap="none">
                <a:spAutoFit/>
              </a:bodyPr>
              <a:lstStyle/>
              <a:p>
                <a:pPr algn="ctr">
                  <a:defRPr/>
                </a:pPr>
                <a:r>
                  <a:rPr lang="en-US" sz="1100" dirty="0">
                    <a:latin typeface="Arial" pitchFamily="34" charset="0"/>
                  </a:rPr>
                  <a:t>6</a:t>
                </a:r>
              </a:p>
            </p:txBody>
          </p:sp>
          <p:sp>
            <p:nvSpPr>
              <p:cNvPr id="40" name="Text Box 35"/>
              <p:cNvSpPr txBox="1">
                <a:spLocks noChangeArrowheads="1"/>
              </p:cNvSpPr>
              <p:nvPr/>
            </p:nvSpPr>
            <p:spPr bwMode="auto">
              <a:xfrm>
                <a:off x="2124" y="3387"/>
                <a:ext cx="425" cy="247"/>
              </a:xfrm>
              <a:prstGeom prst="rect">
                <a:avLst/>
              </a:prstGeom>
              <a:noFill/>
              <a:ln w="9525">
                <a:noFill/>
                <a:miter lim="800000"/>
                <a:headEnd/>
                <a:tailEnd/>
              </a:ln>
              <a:effectLst/>
            </p:spPr>
            <p:txBody>
              <a:bodyPr wrap="none">
                <a:spAutoFit/>
              </a:bodyPr>
              <a:lstStyle/>
              <a:p>
                <a:pPr algn="ctr">
                  <a:defRPr/>
                </a:pPr>
                <a:r>
                  <a:rPr lang="en-US" sz="1100" dirty="0">
                    <a:latin typeface="Arial" pitchFamily="34" charset="0"/>
                  </a:rPr>
                  <a:t>12</a:t>
                </a:r>
              </a:p>
            </p:txBody>
          </p:sp>
          <p:sp>
            <p:nvSpPr>
              <p:cNvPr id="41" name="Text Box 36"/>
              <p:cNvSpPr txBox="1">
                <a:spLocks noChangeArrowheads="1"/>
              </p:cNvSpPr>
              <p:nvPr/>
            </p:nvSpPr>
            <p:spPr bwMode="auto">
              <a:xfrm>
                <a:off x="2599" y="3387"/>
                <a:ext cx="425" cy="247"/>
              </a:xfrm>
              <a:prstGeom prst="rect">
                <a:avLst/>
              </a:prstGeom>
              <a:noFill/>
              <a:ln w="9525">
                <a:noFill/>
                <a:miter lim="800000"/>
                <a:headEnd/>
                <a:tailEnd/>
              </a:ln>
              <a:effectLst/>
            </p:spPr>
            <p:txBody>
              <a:bodyPr wrap="none">
                <a:spAutoFit/>
              </a:bodyPr>
              <a:lstStyle/>
              <a:p>
                <a:pPr algn="ctr">
                  <a:defRPr/>
                </a:pPr>
                <a:r>
                  <a:rPr lang="en-US" sz="1100" dirty="0">
                    <a:latin typeface="Arial" pitchFamily="34" charset="0"/>
                  </a:rPr>
                  <a:t>18</a:t>
                </a:r>
              </a:p>
            </p:txBody>
          </p:sp>
          <p:sp>
            <p:nvSpPr>
              <p:cNvPr id="42" name="Text Box 37"/>
              <p:cNvSpPr txBox="1">
                <a:spLocks noChangeArrowheads="1"/>
              </p:cNvSpPr>
              <p:nvPr/>
            </p:nvSpPr>
            <p:spPr bwMode="auto">
              <a:xfrm>
                <a:off x="3072" y="3387"/>
                <a:ext cx="425" cy="247"/>
              </a:xfrm>
              <a:prstGeom prst="rect">
                <a:avLst/>
              </a:prstGeom>
              <a:noFill/>
              <a:ln w="9525">
                <a:noFill/>
                <a:miter lim="800000"/>
                <a:headEnd/>
                <a:tailEnd/>
              </a:ln>
              <a:effectLst/>
            </p:spPr>
            <p:txBody>
              <a:bodyPr wrap="none">
                <a:spAutoFit/>
              </a:bodyPr>
              <a:lstStyle/>
              <a:p>
                <a:pPr algn="ctr">
                  <a:defRPr/>
                </a:pPr>
                <a:r>
                  <a:rPr lang="en-US" sz="1100" dirty="0">
                    <a:latin typeface="Arial" pitchFamily="34" charset="0"/>
                  </a:rPr>
                  <a:t>24</a:t>
                </a:r>
              </a:p>
            </p:txBody>
          </p:sp>
          <p:sp>
            <p:nvSpPr>
              <p:cNvPr id="43" name="Text Box 38"/>
              <p:cNvSpPr txBox="1">
                <a:spLocks noChangeArrowheads="1"/>
              </p:cNvSpPr>
              <p:nvPr/>
            </p:nvSpPr>
            <p:spPr bwMode="auto">
              <a:xfrm>
                <a:off x="3546" y="3387"/>
                <a:ext cx="425" cy="247"/>
              </a:xfrm>
              <a:prstGeom prst="rect">
                <a:avLst/>
              </a:prstGeom>
              <a:noFill/>
              <a:ln w="9525">
                <a:noFill/>
                <a:miter lim="800000"/>
                <a:headEnd/>
                <a:tailEnd/>
              </a:ln>
              <a:effectLst/>
            </p:spPr>
            <p:txBody>
              <a:bodyPr wrap="none">
                <a:spAutoFit/>
              </a:bodyPr>
              <a:lstStyle/>
              <a:p>
                <a:pPr algn="ctr">
                  <a:defRPr/>
                </a:pPr>
                <a:r>
                  <a:rPr lang="en-US" sz="1100" dirty="0">
                    <a:latin typeface="Arial" pitchFamily="34" charset="0"/>
                  </a:rPr>
                  <a:t>30</a:t>
                </a:r>
              </a:p>
            </p:txBody>
          </p:sp>
          <p:sp>
            <p:nvSpPr>
              <p:cNvPr id="44" name="Text Box 39"/>
              <p:cNvSpPr txBox="1">
                <a:spLocks noChangeArrowheads="1"/>
              </p:cNvSpPr>
              <p:nvPr/>
            </p:nvSpPr>
            <p:spPr bwMode="auto">
              <a:xfrm>
                <a:off x="4032" y="3387"/>
                <a:ext cx="425" cy="247"/>
              </a:xfrm>
              <a:prstGeom prst="rect">
                <a:avLst/>
              </a:prstGeom>
              <a:noFill/>
              <a:ln w="9525">
                <a:noFill/>
                <a:miter lim="800000"/>
                <a:headEnd/>
                <a:tailEnd/>
              </a:ln>
              <a:effectLst/>
            </p:spPr>
            <p:txBody>
              <a:bodyPr wrap="none">
                <a:spAutoFit/>
              </a:bodyPr>
              <a:lstStyle/>
              <a:p>
                <a:pPr algn="ctr">
                  <a:defRPr/>
                </a:pPr>
                <a:r>
                  <a:rPr lang="en-US" sz="1100" dirty="0">
                    <a:latin typeface="Arial" pitchFamily="34" charset="0"/>
                  </a:rPr>
                  <a:t>36</a:t>
                </a:r>
              </a:p>
            </p:txBody>
          </p:sp>
          <p:sp>
            <p:nvSpPr>
              <p:cNvPr id="45" name="Text Box 40"/>
              <p:cNvSpPr txBox="1">
                <a:spLocks noChangeArrowheads="1"/>
              </p:cNvSpPr>
              <p:nvPr/>
            </p:nvSpPr>
            <p:spPr bwMode="auto">
              <a:xfrm>
                <a:off x="4502" y="3387"/>
                <a:ext cx="425" cy="247"/>
              </a:xfrm>
              <a:prstGeom prst="rect">
                <a:avLst/>
              </a:prstGeom>
              <a:noFill/>
              <a:ln w="9525">
                <a:noFill/>
                <a:miter lim="800000"/>
                <a:headEnd/>
                <a:tailEnd/>
              </a:ln>
              <a:effectLst/>
            </p:spPr>
            <p:txBody>
              <a:bodyPr wrap="none">
                <a:spAutoFit/>
              </a:bodyPr>
              <a:lstStyle/>
              <a:p>
                <a:pPr algn="ctr">
                  <a:defRPr/>
                </a:pPr>
                <a:r>
                  <a:rPr lang="en-US" sz="1100" dirty="0">
                    <a:latin typeface="Arial" pitchFamily="34" charset="0"/>
                  </a:rPr>
                  <a:t>42</a:t>
                </a:r>
              </a:p>
            </p:txBody>
          </p:sp>
          <p:sp>
            <p:nvSpPr>
              <p:cNvPr id="46" name="Text Box 41"/>
              <p:cNvSpPr txBox="1">
                <a:spLocks noChangeArrowheads="1"/>
              </p:cNvSpPr>
              <p:nvPr/>
            </p:nvSpPr>
            <p:spPr bwMode="auto">
              <a:xfrm>
                <a:off x="4966" y="3387"/>
                <a:ext cx="425" cy="247"/>
              </a:xfrm>
              <a:prstGeom prst="rect">
                <a:avLst/>
              </a:prstGeom>
              <a:noFill/>
              <a:ln w="9525">
                <a:noFill/>
                <a:miter lim="800000"/>
                <a:headEnd/>
                <a:tailEnd/>
              </a:ln>
              <a:effectLst/>
            </p:spPr>
            <p:txBody>
              <a:bodyPr wrap="none">
                <a:spAutoFit/>
              </a:bodyPr>
              <a:lstStyle/>
              <a:p>
                <a:pPr algn="ctr">
                  <a:defRPr/>
                </a:pPr>
                <a:r>
                  <a:rPr lang="en-US" sz="1100" dirty="0">
                    <a:latin typeface="Arial" pitchFamily="34" charset="0"/>
                  </a:rPr>
                  <a:t>48</a:t>
                </a:r>
              </a:p>
            </p:txBody>
          </p:sp>
          <p:sp>
            <p:nvSpPr>
              <p:cNvPr id="47" name="Text Box 42"/>
              <p:cNvSpPr txBox="1">
                <a:spLocks noChangeArrowheads="1"/>
              </p:cNvSpPr>
              <p:nvPr/>
            </p:nvSpPr>
            <p:spPr bwMode="auto">
              <a:xfrm>
                <a:off x="5440" y="3387"/>
                <a:ext cx="425" cy="247"/>
              </a:xfrm>
              <a:prstGeom prst="rect">
                <a:avLst/>
              </a:prstGeom>
              <a:noFill/>
              <a:ln w="9525">
                <a:noFill/>
                <a:miter lim="800000"/>
                <a:headEnd/>
                <a:tailEnd/>
              </a:ln>
              <a:effectLst/>
            </p:spPr>
            <p:txBody>
              <a:bodyPr wrap="none">
                <a:spAutoFit/>
              </a:bodyPr>
              <a:lstStyle/>
              <a:p>
                <a:pPr algn="ctr">
                  <a:defRPr/>
                </a:pPr>
                <a:r>
                  <a:rPr lang="en-US" sz="1100" dirty="0">
                    <a:latin typeface="Arial" pitchFamily="34" charset="0"/>
                  </a:rPr>
                  <a:t>54</a:t>
                </a:r>
              </a:p>
            </p:txBody>
          </p:sp>
        </p:grpSp>
        <p:sp>
          <p:nvSpPr>
            <p:cNvPr id="13" name="Line 43"/>
            <p:cNvSpPr>
              <a:spLocks noChangeShapeType="1"/>
            </p:cNvSpPr>
            <p:nvPr/>
          </p:nvSpPr>
          <p:spPr bwMode="auto">
            <a:xfrm>
              <a:off x="2746455" y="1677024"/>
              <a:ext cx="354472" cy="0"/>
            </a:xfrm>
            <a:prstGeom prst="line">
              <a:avLst/>
            </a:prstGeom>
            <a:noFill/>
            <a:ln w="25400">
              <a:solidFill>
                <a:schemeClr val="accent1"/>
              </a:solidFill>
              <a:round/>
              <a:headEnd/>
              <a:tailEnd/>
            </a:ln>
          </p:spPr>
          <p:txBody>
            <a:bodyPr wrap="none" anchor="ctr"/>
            <a:lstStyle/>
            <a:p>
              <a:endParaRPr lang="en-US" sz="1350" dirty="0"/>
            </a:p>
          </p:txBody>
        </p:sp>
        <p:sp>
          <p:nvSpPr>
            <p:cNvPr id="14" name="Line 44"/>
            <p:cNvSpPr>
              <a:spLocks noChangeShapeType="1"/>
            </p:cNvSpPr>
            <p:nvPr/>
          </p:nvSpPr>
          <p:spPr bwMode="auto">
            <a:xfrm>
              <a:off x="2746455" y="1837139"/>
              <a:ext cx="354472" cy="0"/>
            </a:xfrm>
            <a:prstGeom prst="line">
              <a:avLst/>
            </a:prstGeom>
            <a:noFill/>
            <a:ln w="25400">
              <a:solidFill>
                <a:schemeClr val="accent3"/>
              </a:solidFill>
              <a:prstDash val="sysDot"/>
              <a:round/>
              <a:headEnd/>
              <a:tailEnd/>
            </a:ln>
          </p:spPr>
          <p:txBody>
            <a:bodyPr wrap="none" anchor="ctr"/>
            <a:lstStyle/>
            <a:p>
              <a:endParaRPr lang="en-US" sz="1350" dirty="0"/>
            </a:p>
          </p:txBody>
        </p:sp>
        <p:sp>
          <p:nvSpPr>
            <p:cNvPr id="15" name="Text Box 45"/>
            <p:cNvSpPr txBox="1">
              <a:spLocks noChangeArrowheads="1"/>
            </p:cNvSpPr>
            <p:nvPr/>
          </p:nvSpPr>
          <p:spPr bwMode="auto">
            <a:xfrm>
              <a:off x="3072894" y="1543760"/>
              <a:ext cx="1172116" cy="430887"/>
            </a:xfrm>
            <a:prstGeom prst="rect">
              <a:avLst/>
            </a:prstGeom>
            <a:noFill/>
            <a:ln w="9525">
              <a:noFill/>
              <a:miter lim="800000"/>
              <a:headEnd/>
              <a:tailEnd/>
            </a:ln>
            <a:effectLst/>
          </p:spPr>
          <p:txBody>
            <a:bodyPr wrap="none">
              <a:spAutoFit/>
            </a:bodyPr>
            <a:lstStyle/>
            <a:p>
              <a:pPr>
                <a:defRPr/>
              </a:pPr>
              <a:r>
                <a:rPr lang="en-US" sz="1100" dirty="0">
                  <a:latin typeface="Arial" pitchFamily="34" charset="0"/>
                </a:rPr>
                <a:t>Azacitidine</a:t>
              </a:r>
            </a:p>
            <a:p>
              <a:pPr algn="r">
                <a:defRPr/>
              </a:pPr>
              <a:r>
                <a:rPr lang="en-US" sz="1100" dirty="0">
                  <a:latin typeface="Arial" pitchFamily="34" charset="0"/>
                </a:rPr>
                <a:t>Supportive care</a:t>
              </a:r>
            </a:p>
          </p:txBody>
        </p:sp>
        <p:sp>
          <p:nvSpPr>
            <p:cNvPr id="17" name="Text Box 47"/>
            <p:cNvSpPr txBox="1">
              <a:spLocks noChangeArrowheads="1"/>
            </p:cNvSpPr>
            <p:nvPr/>
          </p:nvSpPr>
          <p:spPr bwMode="auto">
            <a:xfrm>
              <a:off x="3274545" y="2203099"/>
              <a:ext cx="1165598" cy="715547"/>
            </a:xfrm>
            <a:prstGeom prst="rect">
              <a:avLst/>
            </a:prstGeom>
            <a:noFill/>
            <a:ln w="9525">
              <a:noFill/>
              <a:miter lim="800000"/>
              <a:headEnd/>
              <a:tailEnd/>
            </a:ln>
            <a:effectLst/>
          </p:spPr>
          <p:txBody>
            <a:bodyPr wrap="none">
              <a:spAutoFit/>
            </a:bodyPr>
            <a:lstStyle/>
            <a:p>
              <a:pPr algn="ctr">
                <a:defRPr/>
              </a:pPr>
              <a:r>
                <a:rPr lang="en-US" sz="1350" b="1" u="sng" dirty="0">
                  <a:latin typeface="Arial" pitchFamily="34" charset="0"/>
                </a:rPr>
                <a:t>Median EFS</a:t>
              </a:r>
              <a:endParaRPr lang="en-US" sz="1350" b="1" dirty="0">
                <a:latin typeface="Arial" pitchFamily="34" charset="0"/>
              </a:endParaRPr>
            </a:p>
            <a:p>
              <a:pPr algn="ctr">
                <a:defRPr/>
              </a:pPr>
              <a:r>
                <a:rPr lang="en-US" sz="1350" dirty="0">
                  <a:latin typeface="Arial" pitchFamily="34" charset="0"/>
                </a:rPr>
                <a:t>20 mo</a:t>
              </a:r>
            </a:p>
            <a:p>
              <a:pPr algn="ctr">
                <a:defRPr/>
              </a:pPr>
              <a:r>
                <a:rPr lang="en-US" sz="1350" dirty="0">
                  <a:latin typeface="Arial" pitchFamily="34" charset="0"/>
                </a:rPr>
                <a:t>14 mo</a:t>
              </a:r>
            </a:p>
          </p:txBody>
        </p:sp>
        <p:sp>
          <p:nvSpPr>
            <p:cNvPr id="18" name="Text Box 48"/>
            <p:cNvSpPr txBox="1">
              <a:spLocks noChangeArrowheads="1"/>
            </p:cNvSpPr>
            <p:nvPr/>
          </p:nvSpPr>
          <p:spPr bwMode="auto">
            <a:xfrm>
              <a:off x="799572" y="4361448"/>
              <a:ext cx="3384664" cy="261610"/>
            </a:xfrm>
            <a:prstGeom prst="rect">
              <a:avLst/>
            </a:prstGeom>
            <a:noFill/>
            <a:ln w="9525">
              <a:noFill/>
              <a:miter lim="800000"/>
              <a:headEnd/>
              <a:tailEnd/>
            </a:ln>
            <a:effectLst/>
          </p:spPr>
          <p:txBody>
            <a:bodyPr>
              <a:spAutoFit/>
            </a:bodyPr>
            <a:lstStyle/>
            <a:p>
              <a:pPr algn="ctr">
                <a:defRPr/>
              </a:pPr>
              <a:r>
                <a:rPr lang="en-US" sz="1100" b="1" dirty="0">
                  <a:latin typeface="Arial" pitchFamily="34" charset="0"/>
                </a:rPr>
                <a:t>Time, mo</a:t>
              </a:r>
            </a:p>
          </p:txBody>
        </p:sp>
        <p:sp>
          <p:nvSpPr>
            <p:cNvPr id="19" name="Freeform 49"/>
            <p:cNvSpPr>
              <a:spLocks/>
            </p:cNvSpPr>
            <p:nvPr/>
          </p:nvSpPr>
          <p:spPr bwMode="auto">
            <a:xfrm>
              <a:off x="778774" y="1435686"/>
              <a:ext cx="3434399" cy="2642018"/>
            </a:xfrm>
            <a:custGeom>
              <a:avLst/>
              <a:gdLst>
                <a:gd name="T0" fmla="*/ 0 w 4272"/>
                <a:gd name="T1" fmla="*/ 0 h 2496"/>
                <a:gd name="T2" fmla="*/ 0 w 4272"/>
                <a:gd name="T3" fmla="*/ 2496 h 2496"/>
                <a:gd name="T4" fmla="*/ 4272 w 4272"/>
                <a:gd name="T5" fmla="*/ 2496 h 2496"/>
                <a:gd name="T6" fmla="*/ 0 60000 65536"/>
                <a:gd name="T7" fmla="*/ 0 60000 65536"/>
                <a:gd name="T8" fmla="*/ 0 60000 65536"/>
                <a:gd name="T9" fmla="*/ 0 w 4272"/>
                <a:gd name="T10" fmla="*/ 0 h 2496"/>
                <a:gd name="T11" fmla="*/ 4272 w 4272"/>
                <a:gd name="T12" fmla="*/ 2496 h 2496"/>
              </a:gdLst>
              <a:ahLst/>
              <a:cxnLst>
                <a:cxn ang="T6">
                  <a:pos x="T0" y="T1"/>
                </a:cxn>
                <a:cxn ang="T7">
                  <a:pos x="T2" y="T3"/>
                </a:cxn>
                <a:cxn ang="T8">
                  <a:pos x="T4" y="T5"/>
                </a:cxn>
              </a:cxnLst>
              <a:rect l="T9" t="T10" r="T11" b="T12"/>
              <a:pathLst>
                <a:path w="4272" h="2496">
                  <a:moveTo>
                    <a:pt x="0" y="0"/>
                  </a:moveTo>
                  <a:lnTo>
                    <a:pt x="0" y="2496"/>
                  </a:lnTo>
                  <a:lnTo>
                    <a:pt x="4272" y="2496"/>
                  </a:lnTo>
                </a:path>
              </a:pathLst>
            </a:custGeom>
            <a:noFill/>
            <a:ln w="19050">
              <a:solidFill>
                <a:schemeClr val="tx1"/>
              </a:solidFill>
              <a:round/>
              <a:headEnd/>
              <a:tailEnd/>
            </a:ln>
          </p:spPr>
          <p:txBody>
            <a:bodyPr/>
            <a:lstStyle/>
            <a:p>
              <a:endParaRPr lang="en-US" sz="1350" dirty="0"/>
            </a:p>
          </p:txBody>
        </p:sp>
        <p:grpSp>
          <p:nvGrpSpPr>
            <p:cNvPr id="20" name="Group 50"/>
            <p:cNvGrpSpPr>
              <a:grpSpLocks/>
            </p:cNvGrpSpPr>
            <p:nvPr/>
          </p:nvGrpSpPr>
          <p:grpSpPr bwMode="auto">
            <a:xfrm>
              <a:off x="2504112" y="3020262"/>
              <a:ext cx="1713582" cy="742009"/>
              <a:chOff x="2966" y="2446"/>
              <a:chExt cx="1755" cy="637"/>
            </a:xfrm>
          </p:grpSpPr>
          <p:sp>
            <p:nvSpPr>
              <p:cNvPr id="21" name="Rectangle 51"/>
              <p:cNvSpPr>
                <a:spLocks noChangeArrowheads="1"/>
              </p:cNvSpPr>
              <p:nvPr/>
            </p:nvSpPr>
            <p:spPr bwMode="auto">
              <a:xfrm>
                <a:off x="4619" y="2905"/>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22" name="Rectangle 52"/>
              <p:cNvSpPr>
                <a:spLocks noChangeArrowheads="1"/>
              </p:cNvSpPr>
              <p:nvPr/>
            </p:nvSpPr>
            <p:spPr bwMode="auto">
              <a:xfrm>
                <a:off x="4478" y="2905"/>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23" name="Rectangle 53"/>
              <p:cNvSpPr>
                <a:spLocks noChangeArrowheads="1"/>
              </p:cNvSpPr>
              <p:nvPr/>
            </p:nvSpPr>
            <p:spPr bwMode="auto">
              <a:xfrm>
                <a:off x="4152" y="2905"/>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24" name="Rectangle 54"/>
              <p:cNvSpPr>
                <a:spLocks noChangeArrowheads="1"/>
              </p:cNvSpPr>
              <p:nvPr/>
            </p:nvSpPr>
            <p:spPr bwMode="auto">
              <a:xfrm>
                <a:off x="4085" y="2905"/>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25" name="Rectangle 55"/>
              <p:cNvSpPr>
                <a:spLocks noChangeArrowheads="1"/>
              </p:cNvSpPr>
              <p:nvPr/>
            </p:nvSpPr>
            <p:spPr bwMode="auto">
              <a:xfrm>
                <a:off x="4061" y="2905"/>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26" name="Rectangle 56"/>
              <p:cNvSpPr>
                <a:spLocks noChangeArrowheads="1"/>
              </p:cNvSpPr>
              <p:nvPr/>
            </p:nvSpPr>
            <p:spPr bwMode="auto">
              <a:xfrm>
                <a:off x="4052" y="2905"/>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27" name="Rectangle 57"/>
              <p:cNvSpPr>
                <a:spLocks noChangeArrowheads="1"/>
              </p:cNvSpPr>
              <p:nvPr/>
            </p:nvSpPr>
            <p:spPr bwMode="auto">
              <a:xfrm>
                <a:off x="3935" y="2764"/>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28" name="Rectangle 58"/>
              <p:cNvSpPr>
                <a:spLocks noChangeArrowheads="1"/>
              </p:cNvSpPr>
              <p:nvPr/>
            </p:nvSpPr>
            <p:spPr bwMode="auto">
              <a:xfrm>
                <a:off x="3684" y="2713"/>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29" name="Rectangle 59"/>
              <p:cNvSpPr>
                <a:spLocks noChangeArrowheads="1"/>
              </p:cNvSpPr>
              <p:nvPr/>
            </p:nvSpPr>
            <p:spPr bwMode="auto">
              <a:xfrm>
                <a:off x="3676" y="2713"/>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30" name="Rectangle 60"/>
              <p:cNvSpPr>
                <a:spLocks noChangeArrowheads="1"/>
              </p:cNvSpPr>
              <p:nvPr/>
            </p:nvSpPr>
            <p:spPr bwMode="auto">
              <a:xfrm>
                <a:off x="3667" y="2713"/>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31" name="Rectangle 61"/>
              <p:cNvSpPr>
                <a:spLocks noChangeArrowheads="1"/>
              </p:cNvSpPr>
              <p:nvPr/>
            </p:nvSpPr>
            <p:spPr bwMode="auto">
              <a:xfrm>
                <a:off x="3576" y="2654"/>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32" name="Rectangle 62"/>
              <p:cNvSpPr>
                <a:spLocks noChangeArrowheads="1"/>
              </p:cNvSpPr>
              <p:nvPr/>
            </p:nvSpPr>
            <p:spPr bwMode="auto">
              <a:xfrm>
                <a:off x="3526" y="2654"/>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33" name="Rectangle 63"/>
              <p:cNvSpPr>
                <a:spLocks noChangeArrowheads="1"/>
              </p:cNvSpPr>
              <p:nvPr/>
            </p:nvSpPr>
            <p:spPr bwMode="auto">
              <a:xfrm>
                <a:off x="3507" y="2654"/>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34" name="Rectangle 64"/>
              <p:cNvSpPr>
                <a:spLocks noChangeArrowheads="1"/>
              </p:cNvSpPr>
              <p:nvPr/>
            </p:nvSpPr>
            <p:spPr bwMode="auto">
              <a:xfrm>
                <a:off x="3484" y="2638"/>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35" name="Rectangle 65"/>
              <p:cNvSpPr>
                <a:spLocks noChangeArrowheads="1"/>
              </p:cNvSpPr>
              <p:nvPr/>
            </p:nvSpPr>
            <p:spPr bwMode="auto">
              <a:xfrm>
                <a:off x="3267" y="2546"/>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36" name="Rectangle 66"/>
              <p:cNvSpPr>
                <a:spLocks noChangeArrowheads="1"/>
              </p:cNvSpPr>
              <p:nvPr/>
            </p:nvSpPr>
            <p:spPr bwMode="auto">
              <a:xfrm>
                <a:off x="3141" y="2486"/>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37" name="Rectangle 67"/>
              <p:cNvSpPr>
                <a:spLocks noChangeArrowheads="1"/>
              </p:cNvSpPr>
              <p:nvPr/>
            </p:nvSpPr>
            <p:spPr bwMode="auto">
              <a:xfrm>
                <a:off x="2966" y="2446"/>
                <a:ext cx="102" cy="178"/>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grpSp>
        <p:grpSp>
          <p:nvGrpSpPr>
            <p:cNvPr id="70" name="Group 69"/>
            <p:cNvGrpSpPr>
              <a:grpSpLocks/>
            </p:cNvGrpSpPr>
            <p:nvPr/>
          </p:nvGrpSpPr>
          <p:grpSpPr bwMode="auto">
            <a:xfrm>
              <a:off x="2272620" y="3251018"/>
              <a:ext cx="1734683" cy="590644"/>
              <a:chOff x="3309" y="2503"/>
              <a:chExt cx="2158" cy="558"/>
            </a:xfrm>
          </p:grpSpPr>
          <p:grpSp>
            <p:nvGrpSpPr>
              <p:cNvPr id="71" name="Group 70"/>
              <p:cNvGrpSpPr>
                <a:grpSpLocks/>
              </p:cNvGrpSpPr>
              <p:nvPr/>
            </p:nvGrpSpPr>
            <p:grpSpPr bwMode="auto">
              <a:xfrm>
                <a:off x="3309" y="2503"/>
                <a:ext cx="2158" cy="558"/>
                <a:chOff x="3309" y="2515"/>
                <a:chExt cx="2158" cy="558"/>
              </a:xfrm>
            </p:grpSpPr>
            <p:sp>
              <p:nvSpPr>
                <p:cNvPr id="73" name="Rectangle 70"/>
                <p:cNvSpPr>
                  <a:spLocks noChangeArrowheads="1"/>
                </p:cNvSpPr>
                <p:nvPr/>
              </p:nvSpPr>
              <p:spPr bwMode="auto">
                <a:xfrm>
                  <a:off x="3309" y="2515"/>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74" name="Rectangle 71"/>
                <p:cNvSpPr>
                  <a:spLocks noChangeArrowheads="1"/>
                </p:cNvSpPr>
                <p:nvPr/>
              </p:nvSpPr>
              <p:spPr bwMode="auto">
                <a:xfrm>
                  <a:off x="3556" y="2515"/>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75" name="Rectangle 72"/>
                <p:cNvSpPr>
                  <a:spLocks noChangeArrowheads="1"/>
                </p:cNvSpPr>
                <p:nvPr/>
              </p:nvSpPr>
              <p:spPr bwMode="auto">
                <a:xfrm>
                  <a:off x="3929" y="2656"/>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76" name="Rectangle 73"/>
                <p:cNvSpPr>
                  <a:spLocks noChangeArrowheads="1"/>
                </p:cNvSpPr>
                <p:nvPr/>
              </p:nvSpPr>
              <p:spPr bwMode="auto">
                <a:xfrm>
                  <a:off x="3959" y="2656"/>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77" name="Rectangle 74"/>
                <p:cNvSpPr>
                  <a:spLocks noChangeArrowheads="1"/>
                </p:cNvSpPr>
                <p:nvPr/>
              </p:nvSpPr>
              <p:spPr bwMode="auto">
                <a:xfrm>
                  <a:off x="4213" y="2694"/>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78" name="Rectangle 75"/>
                <p:cNvSpPr>
                  <a:spLocks noChangeArrowheads="1"/>
                </p:cNvSpPr>
                <p:nvPr/>
              </p:nvSpPr>
              <p:spPr bwMode="auto">
                <a:xfrm>
                  <a:off x="4265" y="2712"/>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79" name="Rectangle 76"/>
                <p:cNvSpPr>
                  <a:spLocks noChangeArrowheads="1"/>
                </p:cNvSpPr>
                <p:nvPr/>
              </p:nvSpPr>
              <p:spPr bwMode="auto">
                <a:xfrm>
                  <a:off x="4406" y="2719"/>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80" name="Rectangle 77"/>
                <p:cNvSpPr>
                  <a:spLocks noChangeArrowheads="1"/>
                </p:cNvSpPr>
                <p:nvPr/>
              </p:nvSpPr>
              <p:spPr bwMode="auto">
                <a:xfrm>
                  <a:off x="4468" y="2767"/>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81" name="Rectangle 78"/>
                <p:cNvSpPr>
                  <a:spLocks noChangeArrowheads="1"/>
                </p:cNvSpPr>
                <p:nvPr/>
              </p:nvSpPr>
              <p:spPr bwMode="auto">
                <a:xfrm>
                  <a:off x="4499" y="2767"/>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82" name="Rectangle 79"/>
                <p:cNvSpPr>
                  <a:spLocks noChangeArrowheads="1"/>
                </p:cNvSpPr>
                <p:nvPr/>
              </p:nvSpPr>
              <p:spPr bwMode="auto">
                <a:xfrm>
                  <a:off x="4864" y="2877"/>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83" name="Rectangle 80"/>
                <p:cNvSpPr>
                  <a:spLocks noChangeArrowheads="1"/>
                </p:cNvSpPr>
                <p:nvPr/>
              </p:nvSpPr>
              <p:spPr bwMode="auto">
                <a:xfrm>
                  <a:off x="4926" y="2877"/>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84" name="Rectangle 81"/>
                <p:cNvSpPr>
                  <a:spLocks noChangeArrowheads="1"/>
                </p:cNvSpPr>
                <p:nvPr/>
              </p:nvSpPr>
              <p:spPr bwMode="auto">
                <a:xfrm>
                  <a:off x="4987" y="2877"/>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85" name="Rectangle 82"/>
                <p:cNvSpPr>
                  <a:spLocks noChangeArrowheads="1"/>
                </p:cNvSpPr>
                <p:nvPr/>
              </p:nvSpPr>
              <p:spPr bwMode="auto">
                <a:xfrm>
                  <a:off x="5088" y="2877"/>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sp>
              <p:nvSpPr>
                <p:cNvPr id="86" name="Rectangle 83"/>
                <p:cNvSpPr>
                  <a:spLocks noChangeArrowheads="1"/>
                </p:cNvSpPr>
                <p:nvPr/>
              </p:nvSpPr>
              <p:spPr bwMode="auto">
                <a:xfrm>
                  <a:off x="5343" y="2877"/>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grpSp>
          <p:sp>
            <p:nvSpPr>
              <p:cNvPr id="72" name="Rectangle 84"/>
              <p:cNvSpPr>
                <a:spLocks noChangeArrowheads="1"/>
              </p:cNvSpPr>
              <p:nvPr/>
            </p:nvSpPr>
            <p:spPr bwMode="auto">
              <a:xfrm>
                <a:off x="4244" y="2700"/>
                <a:ext cx="124" cy="196"/>
              </a:xfrm>
              <a:prstGeom prst="rect">
                <a:avLst/>
              </a:prstGeom>
              <a:noFill/>
              <a:ln w="9525">
                <a:noFill/>
                <a:miter lim="800000"/>
                <a:headEnd/>
                <a:tailEnd/>
              </a:ln>
            </p:spPr>
            <p:txBody>
              <a:bodyPr wrap="none" lIns="0" tIns="0" rIns="0" bIns="0">
                <a:spAutoFit/>
              </a:bodyPr>
              <a:lstStyle/>
              <a:p>
                <a:pPr>
                  <a:defRPr/>
                </a:pPr>
                <a:r>
                  <a:rPr lang="en-US" sz="1350" b="1" dirty="0">
                    <a:latin typeface="Times" pitchFamily="-128" charset="0"/>
                  </a:rPr>
                  <a:t>+</a:t>
                </a:r>
              </a:p>
            </p:txBody>
          </p:sp>
        </p:grpSp>
      </p:grpSp>
      <p:sp>
        <p:nvSpPr>
          <p:cNvPr id="97" name="Footer Placeholder 96"/>
          <p:cNvSpPr>
            <a:spLocks noGrp="1"/>
          </p:cNvSpPr>
          <p:nvPr>
            <p:ph type="ftr" sz="quarter" idx="13"/>
          </p:nvPr>
        </p:nvSpPr>
        <p:spPr/>
        <p:txBody>
          <a:bodyPr/>
          <a:lstStyle/>
          <a:p>
            <a:r>
              <a:rPr lang="da-DK" dirty="0">
                <a:solidFill>
                  <a:srgbClr val="000000"/>
                </a:solidFill>
              </a:rPr>
              <a:t>1. Silverman LR et al. </a:t>
            </a:r>
            <a:r>
              <a:rPr lang="da-DK" i="1" dirty="0">
                <a:solidFill>
                  <a:srgbClr val="000000"/>
                </a:solidFill>
              </a:rPr>
              <a:t>J Clin Oncol</a:t>
            </a:r>
            <a:r>
              <a:rPr lang="da-DK" dirty="0">
                <a:solidFill>
                  <a:srgbClr val="000000"/>
                </a:solidFill>
              </a:rPr>
              <a:t>. 2002;20:2429-2440. 2. Kantarjian H et al. </a:t>
            </a:r>
            <a:r>
              <a:rPr lang="da-DK" i="1" dirty="0">
                <a:solidFill>
                  <a:srgbClr val="000000"/>
                </a:solidFill>
              </a:rPr>
              <a:t>Cancer</a:t>
            </a:r>
            <a:r>
              <a:rPr lang="da-DK" dirty="0">
                <a:solidFill>
                  <a:srgbClr val="000000"/>
                </a:solidFill>
              </a:rPr>
              <a:t>. 2006;106:1794-1803. </a:t>
            </a:r>
            <a:endParaRPr lang="en-US" dirty="0">
              <a:solidFill>
                <a:srgbClr val="000000"/>
              </a:solidFill>
            </a:endParaRPr>
          </a:p>
        </p:txBody>
      </p:sp>
      <p:grpSp>
        <p:nvGrpSpPr>
          <p:cNvPr id="4" name="Group 3"/>
          <p:cNvGrpSpPr/>
          <p:nvPr/>
        </p:nvGrpSpPr>
        <p:grpSpPr>
          <a:xfrm>
            <a:off x="4452377" y="1614988"/>
            <a:ext cx="4575256" cy="2925106"/>
            <a:chOff x="4452377" y="1516438"/>
            <a:chExt cx="4575256" cy="2925106"/>
          </a:xfrm>
        </p:grpSpPr>
        <p:grpSp>
          <p:nvGrpSpPr>
            <p:cNvPr id="91" name="Group 90"/>
            <p:cNvGrpSpPr/>
            <p:nvPr/>
          </p:nvGrpSpPr>
          <p:grpSpPr>
            <a:xfrm>
              <a:off x="4638172" y="1516438"/>
              <a:ext cx="4389461" cy="2747901"/>
              <a:chOff x="4686300" y="1516438"/>
              <a:chExt cx="4389461" cy="2747901"/>
            </a:xfrm>
          </p:grpSpPr>
          <p:grpSp>
            <p:nvGrpSpPr>
              <p:cNvPr id="92" name="Group 91"/>
              <p:cNvGrpSpPr/>
              <p:nvPr/>
            </p:nvGrpSpPr>
            <p:grpSpPr>
              <a:xfrm>
                <a:off x="4686300" y="1516438"/>
                <a:ext cx="4389461" cy="2747901"/>
                <a:chOff x="4686300" y="1516438"/>
                <a:chExt cx="4389461" cy="2747901"/>
              </a:xfrm>
            </p:grpSpPr>
            <p:graphicFrame>
              <p:nvGraphicFramePr>
                <p:cNvPr id="98" name="Chart 97"/>
                <p:cNvGraphicFramePr/>
                <p:nvPr/>
              </p:nvGraphicFramePr>
              <p:xfrm>
                <a:off x="4686300" y="1530618"/>
                <a:ext cx="4389461" cy="2733721"/>
              </p:xfrm>
              <a:graphic>
                <a:graphicData uri="http://schemas.openxmlformats.org/drawingml/2006/chart">
                  <c:chart xmlns:c="http://schemas.openxmlformats.org/drawingml/2006/chart" xmlns:r="http://schemas.openxmlformats.org/officeDocument/2006/relationships" r:id="rId3"/>
                </a:graphicData>
              </a:graphic>
            </p:graphicFrame>
            <p:grpSp>
              <p:nvGrpSpPr>
                <p:cNvPr id="99" name="Group 98">
                  <a:extLst>
                    <a:ext uri="{FF2B5EF4-FFF2-40B4-BE49-F238E27FC236}">
                      <a16:creationId xmlns="" xmlns:a16="http://schemas.microsoft.com/office/drawing/2014/main" id="{F067504B-8FEB-5440-A0F5-39435EA3BE74}"/>
                    </a:ext>
                  </a:extLst>
                </p:cNvPr>
                <p:cNvGrpSpPr/>
                <p:nvPr/>
              </p:nvGrpSpPr>
              <p:grpSpPr>
                <a:xfrm>
                  <a:off x="4990297" y="2800349"/>
                  <a:ext cx="1961282" cy="1171071"/>
                  <a:chOff x="2581592" y="310767"/>
                  <a:chExt cx="3846129" cy="2104131"/>
                </a:xfrm>
              </p:grpSpPr>
              <p:cxnSp>
                <p:nvCxnSpPr>
                  <p:cNvPr id="109" name="Straight Connector 108"/>
                  <p:cNvCxnSpPr>
                    <a:cxnSpLocks/>
                  </p:cNvCxnSpPr>
                  <p:nvPr/>
                </p:nvCxnSpPr>
                <p:spPr>
                  <a:xfrm flipV="1">
                    <a:off x="2581592" y="310769"/>
                    <a:ext cx="3806021" cy="9517"/>
                  </a:xfrm>
                  <a:prstGeom prst="line">
                    <a:avLst/>
                  </a:prstGeom>
                  <a:ln w="190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a:cxnSpLocks/>
                  </p:cNvCxnSpPr>
                  <p:nvPr/>
                </p:nvCxnSpPr>
                <p:spPr>
                  <a:xfrm>
                    <a:off x="6401641" y="310767"/>
                    <a:ext cx="26080" cy="2104131"/>
                  </a:xfrm>
                  <a:prstGeom prst="line">
                    <a:avLst/>
                  </a:prstGeom>
                  <a:ln w="19050" cmpd="sng">
                    <a:solidFill>
                      <a:srgbClr val="FF0000"/>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a:cxnSpLocks/>
                  </p:cNvCxnSpPr>
                  <p:nvPr/>
                </p:nvCxnSpPr>
                <p:spPr>
                  <a:xfrm>
                    <a:off x="4795939" y="310769"/>
                    <a:ext cx="15125" cy="2073328"/>
                  </a:xfrm>
                  <a:prstGeom prst="line">
                    <a:avLst/>
                  </a:prstGeom>
                  <a:ln w="19050" cmpd="sng">
                    <a:solidFill>
                      <a:srgbClr val="FF0000"/>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4712280" y="1131782"/>
                    <a:ext cx="1629265" cy="404870"/>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6 mo &gt;</a:t>
                    </a:r>
                  </a:p>
                </p:txBody>
              </p:sp>
            </p:grpSp>
            <p:grpSp>
              <p:nvGrpSpPr>
                <p:cNvPr id="100" name="Group 99"/>
                <p:cNvGrpSpPr/>
                <p:nvPr/>
              </p:nvGrpSpPr>
              <p:grpSpPr>
                <a:xfrm>
                  <a:off x="5485397" y="1516438"/>
                  <a:ext cx="3518592" cy="677250"/>
                  <a:chOff x="5485397" y="1516438"/>
                  <a:chExt cx="3518592" cy="677250"/>
                </a:xfrm>
              </p:grpSpPr>
              <p:sp>
                <p:nvSpPr>
                  <p:cNvPr id="106" name="Rectangle 105"/>
                  <p:cNvSpPr/>
                  <p:nvPr/>
                </p:nvSpPr>
                <p:spPr>
                  <a:xfrm>
                    <a:off x="5485397" y="1516438"/>
                    <a:ext cx="3518592" cy="169277"/>
                  </a:xfrm>
                  <a:prstGeom prst="rect">
                    <a:avLst/>
                  </a:prstGeom>
                </p:spPr>
                <p:txBody>
                  <a:bodyPr wrap="none" lIns="0" tIns="0" rIns="0" bIns="0">
                    <a:spAutoFit/>
                  </a:bodyPr>
                  <a:lstStyle/>
                  <a:p>
                    <a:pPr lvl="0">
                      <a:defRPr/>
                    </a:pPr>
                    <a:r>
                      <a:rPr lang="en-US" sz="1100" b="1" kern="0" dirty="0">
                        <a:solidFill>
                          <a:sysClr val="windowText" lastClr="000000"/>
                        </a:solidFill>
                        <a:latin typeface="Arial" pitchFamily="34" charset="0"/>
                        <a:cs typeface="Arial" pitchFamily="34" charset="0"/>
                      </a:rPr>
                      <a:t>Analyzed population = treatment-naïve MDS patients</a:t>
                    </a:r>
                    <a:endParaRPr kumimoji="0" lang="en-US" sz="11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07" name="Rectangle 106"/>
                  <p:cNvSpPr/>
                  <p:nvPr/>
                </p:nvSpPr>
                <p:spPr>
                  <a:xfrm>
                    <a:off x="7299014" y="1866735"/>
                    <a:ext cx="1218282" cy="169277"/>
                  </a:xfrm>
                  <a:prstGeom prst="rect">
                    <a:avLst/>
                  </a:prstGeom>
                </p:spPr>
                <p:txBody>
                  <a:bodyPr wrap="none" lIns="0" tIns="0" rIns="0" bIns="0">
                    <a:spAutoFit/>
                  </a:bodyPr>
                  <a:lstStyle/>
                  <a:p>
                    <a:pPr lvl="0">
                      <a:defRPr/>
                    </a:pPr>
                    <a:r>
                      <a:rPr lang="en-US" sz="1100" kern="0" dirty="0">
                        <a:solidFill>
                          <a:sysClr val="windowText" lastClr="000000"/>
                        </a:solidFill>
                        <a:latin typeface="Arial" pitchFamily="34" charset="0"/>
                        <a:cs typeface="Arial" pitchFamily="34" charset="0"/>
                      </a:rPr>
                      <a:t>Decitabine (n = 69)</a:t>
                    </a:r>
                  </a:p>
                </p:txBody>
              </p:sp>
              <p:sp>
                <p:nvSpPr>
                  <p:cNvPr id="108" name="Rectangle 107"/>
                  <p:cNvSpPr/>
                  <p:nvPr/>
                </p:nvSpPr>
                <p:spPr>
                  <a:xfrm>
                    <a:off x="7282936" y="2024411"/>
                    <a:ext cx="1537280" cy="169277"/>
                  </a:xfrm>
                  <a:prstGeom prst="rect">
                    <a:avLst/>
                  </a:prstGeom>
                </p:spPr>
                <p:txBody>
                  <a:bodyPr wrap="none" lIns="0" tIns="0" rIns="0" bIns="0">
                    <a:spAutoFit/>
                  </a:bodyPr>
                  <a:lstStyle/>
                  <a:p>
                    <a:pPr lvl="0">
                      <a:defRPr/>
                    </a:pPr>
                    <a:r>
                      <a:rPr lang="en-US" sz="1100" kern="0" dirty="0">
                        <a:solidFill>
                          <a:sysClr val="windowText" lastClr="000000"/>
                        </a:solidFill>
                        <a:latin typeface="Arial" pitchFamily="34" charset="0"/>
                        <a:cs typeface="Arial" pitchFamily="34" charset="0"/>
                      </a:rPr>
                      <a:t>Supportive care (n = 65)</a:t>
                    </a:r>
                  </a:p>
                </p:txBody>
              </p:sp>
            </p:grpSp>
            <p:grpSp>
              <p:nvGrpSpPr>
                <p:cNvPr id="103" name="Group 102"/>
                <p:cNvGrpSpPr/>
                <p:nvPr/>
              </p:nvGrpSpPr>
              <p:grpSpPr>
                <a:xfrm>
                  <a:off x="5017625" y="1670473"/>
                  <a:ext cx="3284317" cy="1945011"/>
                  <a:chOff x="5017625" y="1670473"/>
                  <a:chExt cx="3284317" cy="1945011"/>
                </a:xfrm>
              </p:grpSpPr>
              <p:sp>
                <p:nvSpPr>
                  <p:cNvPr id="104" name="Freeform 103"/>
                  <p:cNvSpPr/>
                  <p:nvPr/>
                </p:nvSpPr>
                <p:spPr>
                  <a:xfrm>
                    <a:off x="5017625" y="1672542"/>
                    <a:ext cx="3284317" cy="1675435"/>
                  </a:xfrm>
                  <a:custGeom>
                    <a:avLst/>
                    <a:gdLst>
                      <a:gd name="connsiteX0" fmla="*/ 3284317 w 3284317"/>
                      <a:gd name="connsiteY0" fmla="*/ 1675435 h 1675435"/>
                      <a:gd name="connsiteX1" fmla="*/ 2398853 w 3284317"/>
                      <a:gd name="connsiteY1" fmla="*/ 1675435 h 1675435"/>
                      <a:gd name="connsiteX2" fmla="*/ 2398853 w 3284317"/>
                      <a:gd name="connsiteY2" fmla="*/ 1545220 h 1675435"/>
                      <a:gd name="connsiteX3" fmla="*/ 2109486 w 3284317"/>
                      <a:gd name="connsiteY3" fmla="*/ 1545220 h 1675435"/>
                      <a:gd name="connsiteX4" fmla="*/ 2109486 w 3284317"/>
                      <a:gd name="connsiteY4" fmla="*/ 1467091 h 1675435"/>
                      <a:gd name="connsiteX5" fmla="*/ 1895355 w 3284317"/>
                      <a:gd name="connsiteY5" fmla="*/ 1467091 h 1675435"/>
                      <a:gd name="connsiteX6" fmla="*/ 1895355 w 3284317"/>
                      <a:gd name="connsiteY6" fmla="*/ 1397643 h 1675435"/>
                      <a:gd name="connsiteX7" fmla="*/ 1695691 w 3284317"/>
                      <a:gd name="connsiteY7" fmla="*/ 1397643 h 1675435"/>
                      <a:gd name="connsiteX8" fmla="*/ 1695691 w 3284317"/>
                      <a:gd name="connsiteY8" fmla="*/ 1339769 h 1675435"/>
                      <a:gd name="connsiteX9" fmla="*/ 1533646 w 3284317"/>
                      <a:gd name="connsiteY9" fmla="*/ 1339769 h 1675435"/>
                      <a:gd name="connsiteX10" fmla="*/ 1533646 w 3284317"/>
                      <a:gd name="connsiteY10" fmla="*/ 1293471 h 1675435"/>
                      <a:gd name="connsiteX11" fmla="*/ 1469985 w 3284317"/>
                      <a:gd name="connsiteY11" fmla="*/ 1293471 h 1675435"/>
                      <a:gd name="connsiteX12" fmla="*/ 1469985 w 3284317"/>
                      <a:gd name="connsiteY12" fmla="*/ 1250066 h 1675435"/>
                      <a:gd name="connsiteX13" fmla="*/ 1464198 w 3284317"/>
                      <a:gd name="connsiteY13" fmla="*/ 1250066 h 1675435"/>
                      <a:gd name="connsiteX14" fmla="*/ 1464198 w 3284317"/>
                      <a:gd name="connsiteY14" fmla="*/ 1189299 h 1675435"/>
                      <a:gd name="connsiteX15" fmla="*/ 1224023 w 3284317"/>
                      <a:gd name="connsiteY15" fmla="*/ 1189299 h 1675435"/>
                      <a:gd name="connsiteX16" fmla="*/ 1224023 w 3284317"/>
                      <a:gd name="connsiteY16" fmla="*/ 1143000 h 1675435"/>
                      <a:gd name="connsiteX17" fmla="*/ 1143000 w 3284317"/>
                      <a:gd name="connsiteY17" fmla="*/ 1143000 h 1675435"/>
                      <a:gd name="connsiteX18" fmla="*/ 1143000 w 3284317"/>
                      <a:gd name="connsiteY18" fmla="*/ 1096701 h 1675435"/>
                      <a:gd name="connsiteX19" fmla="*/ 1059084 w 3284317"/>
                      <a:gd name="connsiteY19" fmla="*/ 1096701 h 1675435"/>
                      <a:gd name="connsiteX20" fmla="*/ 1059084 w 3284317"/>
                      <a:gd name="connsiteY20" fmla="*/ 1053296 h 1675435"/>
                      <a:gd name="connsiteX21" fmla="*/ 989636 w 3284317"/>
                      <a:gd name="connsiteY21" fmla="*/ 1053296 h 1675435"/>
                      <a:gd name="connsiteX22" fmla="*/ 989636 w 3284317"/>
                      <a:gd name="connsiteY22" fmla="*/ 1004104 h 1675435"/>
                      <a:gd name="connsiteX23" fmla="*/ 949124 w 3284317"/>
                      <a:gd name="connsiteY23" fmla="*/ 1004104 h 1675435"/>
                      <a:gd name="connsiteX24" fmla="*/ 949124 w 3284317"/>
                      <a:gd name="connsiteY24" fmla="*/ 963592 h 1675435"/>
                      <a:gd name="connsiteX25" fmla="*/ 868102 w 3284317"/>
                      <a:gd name="connsiteY25" fmla="*/ 963592 h 1675435"/>
                      <a:gd name="connsiteX26" fmla="*/ 868102 w 3284317"/>
                      <a:gd name="connsiteY26" fmla="*/ 923081 h 1675435"/>
                      <a:gd name="connsiteX27" fmla="*/ 807334 w 3284317"/>
                      <a:gd name="connsiteY27" fmla="*/ 923081 h 1675435"/>
                      <a:gd name="connsiteX28" fmla="*/ 807334 w 3284317"/>
                      <a:gd name="connsiteY28" fmla="*/ 870995 h 1675435"/>
                      <a:gd name="connsiteX29" fmla="*/ 787079 w 3284317"/>
                      <a:gd name="connsiteY29" fmla="*/ 870995 h 1675435"/>
                      <a:gd name="connsiteX30" fmla="*/ 787079 w 3284317"/>
                      <a:gd name="connsiteY30" fmla="*/ 833377 h 1675435"/>
                      <a:gd name="connsiteX31" fmla="*/ 737886 w 3284317"/>
                      <a:gd name="connsiteY31" fmla="*/ 833377 h 1675435"/>
                      <a:gd name="connsiteX32" fmla="*/ 737886 w 3284317"/>
                      <a:gd name="connsiteY32" fmla="*/ 792866 h 1675435"/>
                      <a:gd name="connsiteX33" fmla="*/ 665545 w 3284317"/>
                      <a:gd name="connsiteY33" fmla="*/ 792866 h 1675435"/>
                      <a:gd name="connsiteX34" fmla="*/ 665545 w 3284317"/>
                      <a:gd name="connsiteY34" fmla="*/ 761035 h 1675435"/>
                      <a:gd name="connsiteX35" fmla="*/ 613459 w 3284317"/>
                      <a:gd name="connsiteY35" fmla="*/ 761035 h 1675435"/>
                      <a:gd name="connsiteX36" fmla="*/ 613459 w 3284317"/>
                      <a:gd name="connsiteY36" fmla="*/ 723417 h 1675435"/>
                      <a:gd name="connsiteX37" fmla="*/ 593203 w 3284317"/>
                      <a:gd name="connsiteY37" fmla="*/ 723417 h 1675435"/>
                      <a:gd name="connsiteX38" fmla="*/ 593203 w 3284317"/>
                      <a:gd name="connsiteY38" fmla="*/ 688693 h 1675435"/>
                      <a:gd name="connsiteX39" fmla="*/ 572947 w 3284317"/>
                      <a:gd name="connsiteY39" fmla="*/ 688693 h 1675435"/>
                      <a:gd name="connsiteX40" fmla="*/ 572947 w 3284317"/>
                      <a:gd name="connsiteY40" fmla="*/ 651076 h 1675435"/>
                      <a:gd name="connsiteX41" fmla="*/ 567159 w 3284317"/>
                      <a:gd name="connsiteY41" fmla="*/ 645288 h 1675435"/>
                      <a:gd name="connsiteX42" fmla="*/ 567159 w 3284317"/>
                      <a:gd name="connsiteY42" fmla="*/ 619245 h 1675435"/>
                      <a:gd name="connsiteX43" fmla="*/ 544010 w 3284317"/>
                      <a:gd name="connsiteY43" fmla="*/ 619245 h 1675435"/>
                      <a:gd name="connsiteX44" fmla="*/ 544010 w 3284317"/>
                      <a:gd name="connsiteY44" fmla="*/ 587415 h 1675435"/>
                      <a:gd name="connsiteX45" fmla="*/ 523755 w 3284317"/>
                      <a:gd name="connsiteY45" fmla="*/ 587415 h 1675435"/>
                      <a:gd name="connsiteX46" fmla="*/ 523755 w 3284317"/>
                      <a:gd name="connsiteY46" fmla="*/ 517967 h 1675435"/>
                      <a:gd name="connsiteX47" fmla="*/ 523755 w 3284317"/>
                      <a:gd name="connsiteY47" fmla="*/ 500605 h 1675435"/>
                      <a:gd name="connsiteX48" fmla="*/ 500605 w 3284317"/>
                      <a:gd name="connsiteY48" fmla="*/ 483243 h 1675435"/>
                      <a:gd name="connsiteX49" fmla="*/ 500605 w 3284317"/>
                      <a:gd name="connsiteY49" fmla="*/ 451412 h 1675435"/>
                      <a:gd name="connsiteX50" fmla="*/ 451413 w 3284317"/>
                      <a:gd name="connsiteY50" fmla="*/ 451412 h 1675435"/>
                      <a:gd name="connsiteX51" fmla="*/ 451413 w 3284317"/>
                      <a:gd name="connsiteY51" fmla="*/ 344347 h 1675435"/>
                      <a:gd name="connsiteX52" fmla="*/ 384859 w 3284317"/>
                      <a:gd name="connsiteY52" fmla="*/ 344347 h 1675435"/>
                      <a:gd name="connsiteX53" fmla="*/ 384859 w 3284317"/>
                      <a:gd name="connsiteY53" fmla="*/ 309623 h 1675435"/>
                      <a:gd name="connsiteX54" fmla="*/ 300942 w 3284317"/>
                      <a:gd name="connsiteY54" fmla="*/ 309623 h 1675435"/>
                      <a:gd name="connsiteX55" fmla="*/ 300942 w 3284317"/>
                      <a:gd name="connsiteY55" fmla="*/ 248855 h 1675435"/>
                      <a:gd name="connsiteX56" fmla="*/ 269112 w 3284317"/>
                      <a:gd name="connsiteY56" fmla="*/ 248855 h 1675435"/>
                      <a:gd name="connsiteX57" fmla="*/ 269112 w 3284317"/>
                      <a:gd name="connsiteY57" fmla="*/ 214131 h 1675435"/>
                      <a:gd name="connsiteX58" fmla="*/ 237281 w 3284317"/>
                      <a:gd name="connsiteY58" fmla="*/ 214131 h 1675435"/>
                      <a:gd name="connsiteX59" fmla="*/ 237281 w 3284317"/>
                      <a:gd name="connsiteY59" fmla="*/ 173620 h 1675435"/>
                      <a:gd name="connsiteX60" fmla="*/ 214132 w 3284317"/>
                      <a:gd name="connsiteY60" fmla="*/ 173620 h 1675435"/>
                      <a:gd name="connsiteX61" fmla="*/ 214132 w 3284317"/>
                      <a:gd name="connsiteY61" fmla="*/ 141790 h 1675435"/>
                      <a:gd name="connsiteX62" fmla="*/ 199664 w 3284317"/>
                      <a:gd name="connsiteY62" fmla="*/ 141790 h 1675435"/>
                      <a:gd name="connsiteX63" fmla="*/ 199664 w 3284317"/>
                      <a:gd name="connsiteY63" fmla="*/ 109959 h 1675435"/>
                      <a:gd name="connsiteX64" fmla="*/ 98385 w 3284317"/>
                      <a:gd name="connsiteY64" fmla="*/ 109959 h 1675435"/>
                      <a:gd name="connsiteX65" fmla="*/ 98385 w 3284317"/>
                      <a:gd name="connsiteY65" fmla="*/ 43405 h 1675435"/>
                      <a:gd name="connsiteX66" fmla="*/ 54980 w 3284317"/>
                      <a:gd name="connsiteY66" fmla="*/ 43405 h 1675435"/>
                      <a:gd name="connsiteX67" fmla="*/ 54980 w 3284317"/>
                      <a:gd name="connsiteY67" fmla="*/ 0 h 1675435"/>
                      <a:gd name="connsiteX68" fmla="*/ 0 w 3284317"/>
                      <a:gd name="connsiteY68" fmla="*/ 0 h 167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284317" h="1675435">
                        <a:moveTo>
                          <a:pt x="3284317" y="1675435"/>
                        </a:moveTo>
                        <a:lnTo>
                          <a:pt x="2398853" y="1675435"/>
                        </a:lnTo>
                        <a:lnTo>
                          <a:pt x="2398853" y="1545220"/>
                        </a:lnTo>
                        <a:lnTo>
                          <a:pt x="2109486" y="1545220"/>
                        </a:lnTo>
                        <a:lnTo>
                          <a:pt x="2109486" y="1467091"/>
                        </a:lnTo>
                        <a:lnTo>
                          <a:pt x="1895355" y="1467091"/>
                        </a:lnTo>
                        <a:lnTo>
                          <a:pt x="1895355" y="1397643"/>
                        </a:lnTo>
                        <a:lnTo>
                          <a:pt x="1695691" y="1397643"/>
                        </a:lnTo>
                        <a:lnTo>
                          <a:pt x="1695691" y="1339769"/>
                        </a:lnTo>
                        <a:lnTo>
                          <a:pt x="1533646" y="1339769"/>
                        </a:lnTo>
                        <a:lnTo>
                          <a:pt x="1533646" y="1293471"/>
                        </a:lnTo>
                        <a:lnTo>
                          <a:pt x="1469985" y="1293471"/>
                        </a:lnTo>
                        <a:lnTo>
                          <a:pt x="1469985" y="1250066"/>
                        </a:lnTo>
                        <a:lnTo>
                          <a:pt x="1464198" y="1250066"/>
                        </a:lnTo>
                        <a:lnTo>
                          <a:pt x="1464198" y="1189299"/>
                        </a:lnTo>
                        <a:lnTo>
                          <a:pt x="1224023" y="1189299"/>
                        </a:lnTo>
                        <a:lnTo>
                          <a:pt x="1224023" y="1143000"/>
                        </a:lnTo>
                        <a:lnTo>
                          <a:pt x="1143000" y="1143000"/>
                        </a:lnTo>
                        <a:lnTo>
                          <a:pt x="1143000" y="1096701"/>
                        </a:lnTo>
                        <a:lnTo>
                          <a:pt x="1059084" y="1096701"/>
                        </a:lnTo>
                        <a:lnTo>
                          <a:pt x="1059084" y="1053296"/>
                        </a:lnTo>
                        <a:lnTo>
                          <a:pt x="989636" y="1053296"/>
                        </a:lnTo>
                        <a:lnTo>
                          <a:pt x="989636" y="1004104"/>
                        </a:lnTo>
                        <a:lnTo>
                          <a:pt x="949124" y="1004104"/>
                        </a:lnTo>
                        <a:lnTo>
                          <a:pt x="949124" y="963592"/>
                        </a:lnTo>
                        <a:lnTo>
                          <a:pt x="868102" y="963592"/>
                        </a:lnTo>
                        <a:lnTo>
                          <a:pt x="868102" y="923081"/>
                        </a:lnTo>
                        <a:lnTo>
                          <a:pt x="807334" y="923081"/>
                        </a:lnTo>
                        <a:lnTo>
                          <a:pt x="807334" y="870995"/>
                        </a:lnTo>
                        <a:lnTo>
                          <a:pt x="787079" y="870995"/>
                        </a:lnTo>
                        <a:lnTo>
                          <a:pt x="787079" y="833377"/>
                        </a:lnTo>
                        <a:lnTo>
                          <a:pt x="737886" y="833377"/>
                        </a:lnTo>
                        <a:lnTo>
                          <a:pt x="737886" y="792866"/>
                        </a:lnTo>
                        <a:lnTo>
                          <a:pt x="665545" y="792866"/>
                        </a:lnTo>
                        <a:lnTo>
                          <a:pt x="665545" y="761035"/>
                        </a:lnTo>
                        <a:lnTo>
                          <a:pt x="613459" y="761035"/>
                        </a:lnTo>
                        <a:lnTo>
                          <a:pt x="613459" y="723417"/>
                        </a:lnTo>
                        <a:lnTo>
                          <a:pt x="593203" y="723417"/>
                        </a:lnTo>
                        <a:lnTo>
                          <a:pt x="593203" y="688693"/>
                        </a:lnTo>
                        <a:lnTo>
                          <a:pt x="572947" y="688693"/>
                        </a:lnTo>
                        <a:lnTo>
                          <a:pt x="572947" y="651076"/>
                        </a:lnTo>
                        <a:lnTo>
                          <a:pt x="567159" y="645288"/>
                        </a:lnTo>
                        <a:lnTo>
                          <a:pt x="567159" y="619245"/>
                        </a:lnTo>
                        <a:lnTo>
                          <a:pt x="544010" y="619245"/>
                        </a:lnTo>
                        <a:lnTo>
                          <a:pt x="544010" y="587415"/>
                        </a:lnTo>
                        <a:lnTo>
                          <a:pt x="523755" y="587415"/>
                        </a:lnTo>
                        <a:lnTo>
                          <a:pt x="523755" y="517967"/>
                        </a:lnTo>
                        <a:lnTo>
                          <a:pt x="523755" y="500605"/>
                        </a:lnTo>
                        <a:lnTo>
                          <a:pt x="500605" y="483243"/>
                        </a:lnTo>
                        <a:lnTo>
                          <a:pt x="500605" y="451412"/>
                        </a:lnTo>
                        <a:lnTo>
                          <a:pt x="451413" y="451412"/>
                        </a:lnTo>
                        <a:lnTo>
                          <a:pt x="451413" y="344347"/>
                        </a:lnTo>
                        <a:lnTo>
                          <a:pt x="384859" y="344347"/>
                        </a:lnTo>
                        <a:lnTo>
                          <a:pt x="384859" y="309623"/>
                        </a:lnTo>
                        <a:lnTo>
                          <a:pt x="300942" y="309623"/>
                        </a:lnTo>
                        <a:lnTo>
                          <a:pt x="300942" y="248855"/>
                        </a:lnTo>
                        <a:lnTo>
                          <a:pt x="269112" y="248855"/>
                        </a:lnTo>
                        <a:lnTo>
                          <a:pt x="269112" y="214131"/>
                        </a:lnTo>
                        <a:lnTo>
                          <a:pt x="237281" y="214131"/>
                        </a:lnTo>
                        <a:lnTo>
                          <a:pt x="237281" y="173620"/>
                        </a:lnTo>
                        <a:lnTo>
                          <a:pt x="214132" y="173620"/>
                        </a:lnTo>
                        <a:lnTo>
                          <a:pt x="214132" y="141790"/>
                        </a:lnTo>
                        <a:lnTo>
                          <a:pt x="199664" y="141790"/>
                        </a:lnTo>
                        <a:lnTo>
                          <a:pt x="199664" y="109959"/>
                        </a:lnTo>
                        <a:lnTo>
                          <a:pt x="98385" y="109959"/>
                        </a:lnTo>
                        <a:lnTo>
                          <a:pt x="98385" y="43405"/>
                        </a:lnTo>
                        <a:lnTo>
                          <a:pt x="54980" y="43405"/>
                        </a:lnTo>
                        <a:lnTo>
                          <a:pt x="54980" y="0"/>
                        </a:lnTo>
                        <a:lnTo>
                          <a:pt x="0" y="0"/>
                        </a:lnTo>
                      </a:path>
                    </a:pathLst>
                  </a:custGeom>
                  <a:no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04"/>
                  <p:cNvSpPr/>
                  <p:nvPr/>
                </p:nvSpPr>
                <p:spPr>
                  <a:xfrm>
                    <a:off x="5024613" y="1670473"/>
                    <a:ext cx="3076543" cy="1945011"/>
                  </a:xfrm>
                  <a:custGeom>
                    <a:avLst/>
                    <a:gdLst>
                      <a:gd name="connsiteX0" fmla="*/ 3076543 w 3076543"/>
                      <a:gd name="connsiteY0" fmla="*/ 1945011 h 1945011"/>
                      <a:gd name="connsiteX1" fmla="*/ 3076543 w 3076543"/>
                      <a:gd name="connsiteY1" fmla="*/ 1633076 h 1945011"/>
                      <a:gd name="connsiteX2" fmla="*/ 2715676 w 3076543"/>
                      <a:gd name="connsiteY2" fmla="*/ 1633076 h 1945011"/>
                      <a:gd name="connsiteX3" fmla="*/ 2715676 w 3076543"/>
                      <a:gd name="connsiteY3" fmla="*/ 1434293 h 1945011"/>
                      <a:gd name="connsiteX4" fmla="*/ 2253889 w 3076543"/>
                      <a:gd name="connsiteY4" fmla="*/ 1434293 h 1945011"/>
                      <a:gd name="connsiteX5" fmla="*/ 2253889 w 3076543"/>
                      <a:gd name="connsiteY5" fmla="*/ 1360896 h 1945011"/>
                      <a:gd name="connsiteX6" fmla="*/ 2214132 w 3076543"/>
                      <a:gd name="connsiteY6" fmla="*/ 1360896 h 1945011"/>
                      <a:gd name="connsiteX7" fmla="*/ 2214132 w 3076543"/>
                      <a:gd name="connsiteY7" fmla="*/ 1275267 h 1945011"/>
                      <a:gd name="connsiteX8" fmla="*/ 2055106 w 3076543"/>
                      <a:gd name="connsiteY8" fmla="*/ 1275267 h 1945011"/>
                      <a:gd name="connsiteX9" fmla="*/ 2055106 w 3076543"/>
                      <a:gd name="connsiteY9" fmla="*/ 1201870 h 1945011"/>
                      <a:gd name="connsiteX10" fmla="*/ 1963360 w 3076543"/>
                      <a:gd name="connsiteY10" fmla="*/ 1201870 h 1945011"/>
                      <a:gd name="connsiteX11" fmla="*/ 1963360 w 3076543"/>
                      <a:gd name="connsiteY11" fmla="*/ 1155997 h 1945011"/>
                      <a:gd name="connsiteX12" fmla="*/ 1914429 w 3076543"/>
                      <a:gd name="connsiteY12" fmla="*/ 1155997 h 1945011"/>
                      <a:gd name="connsiteX13" fmla="*/ 1914429 w 3076543"/>
                      <a:gd name="connsiteY13" fmla="*/ 1104008 h 1945011"/>
                      <a:gd name="connsiteX14" fmla="*/ 1889964 w 3076543"/>
                      <a:gd name="connsiteY14" fmla="*/ 1104008 h 1945011"/>
                      <a:gd name="connsiteX15" fmla="*/ 1889964 w 3076543"/>
                      <a:gd name="connsiteY15" fmla="*/ 1052019 h 1945011"/>
                      <a:gd name="connsiteX16" fmla="*/ 1871614 w 3076543"/>
                      <a:gd name="connsiteY16" fmla="*/ 1052019 h 1945011"/>
                      <a:gd name="connsiteX17" fmla="*/ 1871614 w 3076543"/>
                      <a:gd name="connsiteY17" fmla="*/ 1000030 h 1945011"/>
                      <a:gd name="connsiteX18" fmla="*/ 1773752 w 3076543"/>
                      <a:gd name="connsiteY18" fmla="*/ 1000030 h 1945011"/>
                      <a:gd name="connsiteX19" fmla="*/ 1773752 w 3076543"/>
                      <a:gd name="connsiteY19" fmla="*/ 951098 h 1945011"/>
                      <a:gd name="connsiteX20" fmla="*/ 1682006 w 3076543"/>
                      <a:gd name="connsiteY20" fmla="*/ 951098 h 1945011"/>
                      <a:gd name="connsiteX21" fmla="*/ 1682006 w 3076543"/>
                      <a:gd name="connsiteY21" fmla="*/ 896051 h 1945011"/>
                      <a:gd name="connsiteX22" fmla="*/ 1571911 w 3076543"/>
                      <a:gd name="connsiteY22" fmla="*/ 896051 h 1945011"/>
                      <a:gd name="connsiteX23" fmla="*/ 1571911 w 3076543"/>
                      <a:gd name="connsiteY23" fmla="*/ 837945 h 1945011"/>
                      <a:gd name="connsiteX24" fmla="*/ 1437351 w 3076543"/>
                      <a:gd name="connsiteY24" fmla="*/ 837945 h 1945011"/>
                      <a:gd name="connsiteX25" fmla="*/ 1437351 w 3076543"/>
                      <a:gd name="connsiteY25" fmla="*/ 813480 h 1945011"/>
                      <a:gd name="connsiteX26" fmla="*/ 1409827 w 3076543"/>
                      <a:gd name="connsiteY26" fmla="*/ 813480 h 1945011"/>
                      <a:gd name="connsiteX27" fmla="*/ 1409827 w 3076543"/>
                      <a:gd name="connsiteY27" fmla="*/ 792072 h 1945011"/>
                      <a:gd name="connsiteX28" fmla="*/ 1388420 w 3076543"/>
                      <a:gd name="connsiteY28" fmla="*/ 792072 h 1945011"/>
                      <a:gd name="connsiteX29" fmla="*/ 1388420 w 3076543"/>
                      <a:gd name="connsiteY29" fmla="*/ 752316 h 1945011"/>
                      <a:gd name="connsiteX30" fmla="*/ 1244685 w 3076543"/>
                      <a:gd name="connsiteY30" fmla="*/ 752316 h 1945011"/>
                      <a:gd name="connsiteX31" fmla="*/ 1244685 w 3076543"/>
                      <a:gd name="connsiteY31" fmla="*/ 709501 h 1945011"/>
                      <a:gd name="connsiteX32" fmla="*/ 1024495 w 3076543"/>
                      <a:gd name="connsiteY32" fmla="*/ 709501 h 1945011"/>
                      <a:gd name="connsiteX33" fmla="*/ 1024495 w 3076543"/>
                      <a:gd name="connsiteY33" fmla="*/ 672803 h 1945011"/>
                      <a:gd name="connsiteX34" fmla="*/ 984738 w 3076543"/>
                      <a:gd name="connsiteY34" fmla="*/ 672803 h 1945011"/>
                      <a:gd name="connsiteX35" fmla="*/ 984738 w 3076543"/>
                      <a:gd name="connsiteY35" fmla="*/ 648337 h 1945011"/>
                      <a:gd name="connsiteX36" fmla="*/ 963331 w 3076543"/>
                      <a:gd name="connsiteY36" fmla="*/ 648337 h 1945011"/>
                      <a:gd name="connsiteX37" fmla="*/ 963331 w 3076543"/>
                      <a:gd name="connsiteY37" fmla="*/ 617755 h 1945011"/>
                      <a:gd name="connsiteX38" fmla="*/ 889934 w 3076543"/>
                      <a:gd name="connsiteY38" fmla="*/ 617755 h 1945011"/>
                      <a:gd name="connsiteX39" fmla="*/ 889934 w 3076543"/>
                      <a:gd name="connsiteY39" fmla="*/ 526009 h 1945011"/>
                      <a:gd name="connsiteX40" fmla="*/ 825712 w 3076543"/>
                      <a:gd name="connsiteY40" fmla="*/ 526009 h 1945011"/>
                      <a:gd name="connsiteX41" fmla="*/ 825712 w 3076543"/>
                      <a:gd name="connsiteY41" fmla="*/ 495428 h 1945011"/>
                      <a:gd name="connsiteX42" fmla="*/ 715617 w 3076543"/>
                      <a:gd name="connsiteY42" fmla="*/ 495428 h 1945011"/>
                      <a:gd name="connsiteX43" fmla="*/ 715617 w 3076543"/>
                      <a:gd name="connsiteY43" fmla="*/ 434264 h 1945011"/>
                      <a:gd name="connsiteX44" fmla="*/ 645279 w 3076543"/>
                      <a:gd name="connsiteY44" fmla="*/ 434264 h 1945011"/>
                      <a:gd name="connsiteX45" fmla="*/ 645279 w 3076543"/>
                      <a:gd name="connsiteY45" fmla="*/ 385333 h 1945011"/>
                      <a:gd name="connsiteX46" fmla="*/ 584115 w 3076543"/>
                      <a:gd name="connsiteY46" fmla="*/ 385333 h 1945011"/>
                      <a:gd name="connsiteX47" fmla="*/ 584115 w 3076543"/>
                      <a:gd name="connsiteY47" fmla="*/ 342518 h 1945011"/>
                      <a:gd name="connsiteX48" fmla="*/ 550475 w 3076543"/>
                      <a:gd name="connsiteY48" fmla="*/ 342518 h 1945011"/>
                      <a:gd name="connsiteX49" fmla="*/ 550475 w 3076543"/>
                      <a:gd name="connsiteY49" fmla="*/ 318052 h 1945011"/>
                      <a:gd name="connsiteX50" fmla="*/ 519893 w 3076543"/>
                      <a:gd name="connsiteY50" fmla="*/ 318052 h 1945011"/>
                      <a:gd name="connsiteX51" fmla="*/ 519893 w 3076543"/>
                      <a:gd name="connsiteY51" fmla="*/ 281354 h 1945011"/>
                      <a:gd name="connsiteX52" fmla="*/ 489311 w 3076543"/>
                      <a:gd name="connsiteY52" fmla="*/ 281354 h 1945011"/>
                      <a:gd name="connsiteX53" fmla="*/ 489311 w 3076543"/>
                      <a:gd name="connsiteY53" fmla="*/ 211015 h 1945011"/>
                      <a:gd name="connsiteX54" fmla="*/ 379216 w 3076543"/>
                      <a:gd name="connsiteY54" fmla="*/ 211015 h 1945011"/>
                      <a:gd name="connsiteX55" fmla="*/ 379216 w 3076543"/>
                      <a:gd name="connsiteY55" fmla="*/ 180434 h 1945011"/>
                      <a:gd name="connsiteX56" fmla="*/ 336401 w 3076543"/>
                      <a:gd name="connsiteY56" fmla="*/ 180434 h 1945011"/>
                      <a:gd name="connsiteX57" fmla="*/ 336401 w 3076543"/>
                      <a:gd name="connsiteY57" fmla="*/ 146793 h 1945011"/>
                      <a:gd name="connsiteX58" fmla="*/ 296645 w 3076543"/>
                      <a:gd name="connsiteY58" fmla="*/ 146793 h 1945011"/>
                      <a:gd name="connsiteX59" fmla="*/ 296645 w 3076543"/>
                      <a:gd name="connsiteY59" fmla="*/ 100921 h 1945011"/>
                      <a:gd name="connsiteX60" fmla="*/ 266063 w 3076543"/>
                      <a:gd name="connsiteY60" fmla="*/ 100921 h 1945011"/>
                      <a:gd name="connsiteX61" fmla="*/ 266063 w 3076543"/>
                      <a:gd name="connsiteY61" fmla="*/ 76455 h 1945011"/>
                      <a:gd name="connsiteX62" fmla="*/ 226306 w 3076543"/>
                      <a:gd name="connsiteY62" fmla="*/ 76455 h 1945011"/>
                      <a:gd name="connsiteX63" fmla="*/ 226306 w 3076543"/>
                      <a:gd name="connsiteY63" fmla="*/ 33640 h 1945011"/>
                      <a:gd name="connsiteX64" fmla="*/ 189608 w 3076543"/>
                      <a:gd name="connsiteY64" fmla="*/ 33640 h 1945011"/>
                      <a:gd name="connsiteX65" fmla="*/ 189608 w 3076543"/>
                      <a:gd name="connsiteY65" fmla="*/ 0 h 1945011"/>
                      <a:gd name="connsiteX66" fmla="*/ 0 w 3076543"/>
                      <a:gd name="connsiteY66" fmla="*/ 0 h 194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076543" h="1945011">
                        <a:moveTo>
                          <a:pt x="3076543" y="1945011"/>
                        </a:moveTo>
                        <a:lnTo>
                          <a:pt x="3076543" y="1633076"/>
                        </a:lnTo>
                        <a:lnTo>
                          <a:pt x="2715676" y="1633076"/>
                        </a:lnTo>
                        <a:lnTo>
                          <a:pt x="2715676" y="1434293"/>
                        </a:lnTo>
                        <a:lnTo>
                          <a:pt x="2253889" y="1434293"/>
                        </a:lnTo>
                        <a:lnTo>
                          <a:pt x="2253889" y="1360896"/>
                        </a:lnTo>
                        <a:lnTo>
                          <a:pt x="2214132" y="1360896"/>
                        </a:lnTo>
                        <a:lnTo>
                          <a:pt x="2214132" y="1275267"/>
                        </a:lnTo>
                        <a:lnTo>
                          <a:pt x="2055106" y="1275267"/>
                        </a:lnTo>
                        <a:lnTo>
                          <a:pt x="2055106" y="1201870"/>
                        </a:lnTo>
                        <a:lnTo>
                          <a:pt x="1963360" y="1201870"/>
                        </a:lnTo>
                        <a:lnTo>
                          <a:pt x="1963360" y="1155997"/>
                        </a:lnTo>
                        <a:lnTo>
                          <a:pt x="1914429" y="1155997"/>
                        </a:lnTo>
                        <a:lnTo>
                          <a:pt x="1914429" y="1104008"/>
                        </a:lnTo>
                        <a:lnTo>
                          <a:pt x="1889964" y="1104008"/>
                        </a:lnTo>
                        <a:lnTo>
                          <a:pt x="1889964" y="1052019"/>
                        </a:lnTo>
                        <a:lnTo>
                          <a:pt x="1871614" y="1052019"/>
                        </a:lnTo>
                        <a:lnTo>
                          <a:pt x="1871614" y="1000030"/>
                        </a:lnTo>
                        <a:lnTo>
                          <a:pt x="1773752" y="1000030"/>
                        </a:lnTo>
                        <a:lnTo>
                          <a:pt x="1773752" y="951098"/>
                        </a:lnTo>
                        <a:lnTo>
                          <a:pt x="1682006" y="951098"/>
                        </a:lnTo>
                        <a:lnTo>
                          <a:pt x="1682006" y="896051"/>
                        </a:lnTo>
                        <a:lnTo>
                          <a:pt x="1571911" y="896051"/>
                        </a:lnTo>
                        <a:lnTo>
                          <a:pt x="1571911" y="837945"/>
                        </a:lnTo>
                        <a:lnTo>
                          <a:pt x="1437351" y="837945"/>
                        </a:lnTo>
                        <a:lnTo>
                          <a:pt x="1437351" y="813480"/>
                        </a:lnTo>
                        <a:lnTo>
                          <a:pt x="1409827" y="813480"/>
                        </a:lnTo>
                        <a:lnTo>
                          <a:pt x="1409827" y="792072"/>
                        </a:lnTo>
                        <a:lnTo>
                          <a:pt x="1388420" y="792072"/>
                        </a:lnTo>
                        <a:lnTo>
                          <a:pt x="1388420" y="752316"/>
                        </a:lnTo>
                        <a:lnTo>
                          <a:pt x="1244685" y="752316"/>
                        </a:lnTo>
                        <a:lnTo>
                          <a:pt x="1244685" y="709501"/>
                        </a:lnTo>
                        <a:lnTo>
                          <a:pt x="1024495" y="709501"/>
                        </a:lnTo>
                        <a:lnTo>
                          <a:pt x="1024495" y="672803"/>
                        </a:lnTo>
                        <a:lnTo>
                          <a:pt x="984738" y="672803"/>
                        </a:lnTo>
                        <a:lnTo>
                          <a:pt x="984738" y="648337"/>
                        </a:lnTo>
                        <a:lnTo>
                          <a:pt x="963331" y="648337"/>
                        </a:lnTo>
                        <a:lnTo>
                          <a:pt x="963331" y="617755"/>
                        </a:lnTo>
                        <a:lnTo>
                          <a:pt x="889934" y="617755"/>
                        </a:lnTo>
                        <a:lnTo>
                          <a:pt x="889934" y="526009"/>
                        </a:lnTo>
                        <a:lnTo>
                          <a:pt x="825712" y="526009"/>
                        </a:lnTo>
                        <a:lnTo>
                          <a:pt x="825712" y="495428"/>
                        </a:lnTo>
                        <a:lnTo>
                          <a:pt x="715617" y="495428"/>
                        </a:lnTo>
                        <a:lnTo>
                          <a:pt x="715617" y="434264"/>
                        </a:lnTo>
                        <a:lnTo>
                          <a:pt x="645279" y="434264"/>
                        </a:lnTo>
                        <a:lnTo>
                          <a:pt x="645279" y="385333"/>
                        </a:lnTo>
                        <a:lnTo>
                          <a:pt x="584115" y="385333"/>
                        </a:lnTo>
                        <a:lnTo>
                          <a:pt x="584115" y="342518"/>
                        </a:lnTo>
                        <a:lnTo>
                          <a:pt x="550475" y="342518"/>
                        </a:lnTo>
                        <a:lnTo>
                          <a:pt x="550475" y="318052"/>
                        </a:lnTo>
                        <a:lnTo>
                          <a:pt x="519893" y="318052"/>
                        </a:lnTo>
                        <a:lnTo>
                          <a:pt x="519893" y="281354"/>
                        </a:lnTo>
                        <a:lnTo>
                          <a:pt x="489311" y="281354"/>
                        </a:lnTo>
                        <a:lnTo>
                          <a:pt x="489311" y="211015"/>
                        </a:lnTo>
                        <a:lnTo>
                          <a:pt x="379216" y="211015"/>
                        </a:lnTo>
                        <a:lnTo>
                          <a:pt x="379216" y="180434"/>
                        </a:lnTo>
                        <a:lnTo>
                          <a:pt x="336401" y="180434"/>
                        </a:lnTo>
                        <a:lnTo>
                          <a:pt x="336401" y="146793"/>
                        </a:lnTo>
                        <a:lnTo>
                          <a:pt x="296645" y="146793"/>
                        </a:lnTo>
                        <a:lnTo>
                          <a:pt x="296645" y="100921"/>
                        </a:lnTo>
                        <a:lnTo>
                          <a:pt x="266063" y="100921"/>
                        </a:lnTo>
                        <a:lnTo>
                          <a:pt x="266063" y="76455"/>
                        </a:lnTo>
                        <a:lnTo>
                          <a:pt x="226306" y="76455"/>
                        </a:lnTo>
                        <a:lnTo>
                          <a:pt x="226306" y="33640"/>
                        </a:lnTo>
                        <a:lnTo>
                          <a:pt x="189608" y="33640"/>
                        </a:lnTo>
                        <a:lnTo>
                          <a:pt x="189608" y="0"/>
                        </a:lnTo>
                        <a:lnTo>
                          <a:pt x="0" y="0"/>
                        </a:lnTo>
                      </a:path>
                    </a:pathLst>
                  </a:cu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4" name="Freeform 93"/>
              <p:cNvSpPr/>
              <p:nvPr/>
            </p:nvSpPr>
            <p:spPr>
              <a:xfrm>
                <a:off x="6770560" y="1937173"/>
                <a:ext cx="474133" cy="0"/>
              </a:xfrm>
              <a:custGeom>
                <a:avLst/>
                <a:gdLst>
                  <a:gd name="connsiteX0" fmla="*/ 0 w 474133"/>
                  <a:gd name="connsiteY0" fmla="*/ 0 h 0"/>
                  <a:gd name="connsiteX1" fmla="*/ 474133 w 474133"/>
                  <a:gd name="connsiteY1" fmla="*/ 0 h 0"/>
                </a:gdLst>
                <a:ahLst/>
                <a:cxnLst>
                  <a:cxn ang="0">
                    <a:pos x="connsiteX0" y="connsiteY0"/>
                  </a:cxn>
                  <a:cxn ang="0">
                    <a:pos x="connsiteX1" y="connsiteY1"/>
                  </a:cxn>
                </a:cxnLst>
                <a:rect l="l" t="t" r="r" b="b"/>
                <a:pathLst>
                  <a:path w="474133">
                    <a:moveTo>
                      <a:pt x="0" y="0"/>
                    </a:moveTo>
                    <a:lnTo>
                      <a:pt x="474133" y="0"/>
                    </a:lnTo>
                  </a:path>
                </a:pathLst>
              </a:cu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94"/>
              <p:cNvSpPr/>
              <p:nvPr/>
            </p:nvSpPr>
            <p:spPr>
              <a:xfrm>
                <a:off x="6770560" y="2096346"/>
                <a:ext cx="474133" cy="0"/>
              </a:xfrm>
              <a:custGeom>
                <a:avLst/>
                <a:gdLst>
                  <a:gd name="connsiteX0" fmla="*/ 0 w 474133"/>
                  <a:gd name="connsiteY0" fmla="*/ 0 h 0"/>
                  <a:gd name="connsiteX1" fmla="*/ 474133 w 474133"/>
                  <a:gd name="connsiteY1" fmla="*/ 0 h 0"/>
                </a:gdLst>
                <a:ahLst/>
                <a:cxnLst>
                  <a:cxn ang="0">
                    <a:pos x="connsiteX0" y="connsiteY0"/>
                  </a:cxn>
                  <a:cxn ang="0">
                    <a:pos x="connsiteX1" y="connsiteY1"/>
                  </a:cxn>
                </a:cxnLst>
                <a:rect l="l" t="t" r="r" b="b"/>
                <a:pathLst>
                  <a:path w="474133">
                    <a:moveTo>
                      <a:pt x="0" y="0"/>
                    </a:moveTo>
                    <a:lnTo>
                      <a:pt x="474133" y="0"/>
                    </a:lnTo>
                  </a:path>
                </a:pathLst>
              </a:cu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p:cNvSpPr txBox="1"/>
            <p:nvPr/>
          </p:nvSpPr>
          <p:spPr>
            <a:xfrm rot="16200000">
              <a:off x="3590763" y="2681281"/>
              <a:ext cx="1984838" cy="261610"/>
            </a:xfrm>
            <a:prstGeom prst="rect">
              <a:avLst/>
            </a:prstGeom>
            <a:noFill/>
          </p:spPr>
          <p:txBody>
            <a:bodyPr wrap="none" rtlCol="0">
              <a:spAutoFit/>
            </a:bodyPr>
            <a:lstStyle/>
            <a:p>
              <a:pPr algn="ctr"/>
              <a:r>
                <a:rPr lang="en-US" sz="1100" b="1" dirty="0"/>
                <a:t>Percent Alive Without AML</a:t>
              </a:r>
            </a:p>
          </p:txBody>
        </p:sp>
        <p:sp>
          <p:nvSpPr>
            <p:cNvPr id="113" name="TextBox 112"/>
            <p:cNvSpPr txBox="1"/>
            <p:nvPr/>
          </p:nvSpPr>
          <p:spPr>
            <a:xfrm>
              <a:off x="6015646" y="4179934"/>
              <a:ext cx="1803699" cy="261610"/>
            </a:xfrm>
            <a:prstGeom prst="rect">
              <a:avLst/>
            </a:prstGeom>
            <a:noFill/>
          </p:spPr>
          <p:txBody>
            <a:bodyPr wrap="none" rtlCol="0">
              <a:spAutoFit/>
            </a:bodyPr>
            <a:lstStyle/>
            <a:p>
              <a:pPr algn="ctr"/>
              <a:r>
                <a:rPr lang="en-US" sz="1100" b="1" dirty="0"/>
                <a:t>Survival Without AML, d</a:t>
              </a:r>
            </a:p>
          </p:txBody>
        </p:sp>
      </p:grpSp>
    </p:spTree>
    <p:extLst>
      <p:ext uri="{BB962C8B-B14F-4D97-AF65-F5344CB8AC3E}">
        <p14:creationId xmlns:p14="http://schemas.microsoft.com/office/powerpoint/2010/main" val="73548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a:solidFill>
                  <a:schemeClr val="bg1"/>
                </a:solidFill>
              </a:rPr>
              <a:t>Housekeeping Notes</a:t>
            </a:r>
            <a:endParaRPr lang="en-US" dirty="0">
              <a:solidFill>
                <a:schemeClr val="bg1"/>
              </a:solidFill>
            </a:endParaRPr>
          </a:p>
        </p:txBody>
      </p:sp>
      <p:sp>
        <p:nvSpPr>
          <p:cNvPr id="4" name="Content Placeholder 5"/>
          <p:cNvSpPr txBox="1">
            <a:spLocks/>
          </p:cNvSpPr>
          <p:nvPr/>
        </p:nvSpPr>
        <p:spPr>
          <a:xfrm>
            <a:off x="227464" y="803093"/>
            <a:ext cx="8650224" cy="3931920"/>
          </a:xfrm>
          <a:prstGeom prst="roundRect">
            <a:avLst>
              <a:gd name="adj" fmla="val 7576"/>
            </a:avLst>
          </a:prstGeom>
          <a:solidFill>
            <a:srgbClr val="09345A">
              <a:lumMod val="90000"/>
              <a:lumOff val="1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lvl1pPr marL="0" indent="0" algn="l" defTabSz="914400" rtl="0" eaLnBrk="1" latinLnBrk="0" hangingPunct="1">
              <a:spcBef>
                <a:spcPts val="0"/>
              </a:spcBef>
              <a:spcAft>
                <a:spcPts val="600"/>
              </a:spcAft>
              <a:buFont typeface="Arial" panose="020B0604020202020204" pitchFamily="34" charset="0"/>
              <a:buNone/>
              <a:defRPr sz="2400" kern="1200">
                <a:solidFill>
                  <a:schemeClr val="lt1"/>
                </a:solidFill>
                <a:latin typeface="+mn-lt"/>
                <a:ea typeface="+mn-ea"/>
                <a:cs typeface="+mn-cs"/>
              </a:defRPr>
            </a:lvl1pPr>
            <a:lvl2pPr marL="800100" indent="-342900" algn="l" defTabSz="914400" rtl="0" eaLnBrk="1" latinLnBrk="0" hangingPunct="1">
              <a:spcBef>
                <a:spcPts val="0"/>
              </a:spcBef>
              <a:spcAft>
                <a:spcPts val="600"/>
              </a:spcAft>
              <a:buFont typeface="Arial" panose="020B0604020202020204" pitchFamily="34" charset="0"/>
              <a:buChar char="–"/>
              <a:defRPr sz="2000" kern="1200">
                <a:solidFill>
                  <a:schemeClr val="lt1"/>
                </a:solidFill>
                <a:latin typeface="+mn-lt"/>
                <a:ea typeface="+mn-ea"/>
                <a:cs typeface="+mn-cs"/>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1800" kern="1200">
                <a:solidFill>
                  <a:schemeClr val="lt1"/>
                </a:solidFill>
                <a:latin typeface="+mn-lt"/>
                <a:ea typeface="+mn-ea"/>
                <a:cs typeface="+mn-cs"/>
              </a:defRPr>
            </a:lvl3pPr>
            <a:lvl4pPr marL="1600200" indent="-228600" algn="l" defTabSz="914400" rtl="0" eaLnBrk="1" latinLnBrk="0" hangingPunct="1">
              <a:spcBef>
                <a:spcPts val="0"/>
              </a:spcBef>
              <a:spcAft>
                <a:spcPts val="600"/>
              </a:spcAft>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spcBef>
                <a:spcPts val="0"/>
              </a:spcBef>
              <a:spcAft>
                <a:spcPts val="600"/>
              </a:spcAft>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9pPr>
          </a:lstStyle>
          <a:p>
            <a:pPr lvl="0" algn="just"/>
            <a:r>
              <a:rPr lang="en-US" sz="1600" dirty="0">
                <a:solidFill>
                  <a:srgbClr val="FFFFFF"/>
                </a:solidFill>
              </a:rPr>
              <a:t>Thank you to Medical Learning Institute, Inc. and PVI, PeerView Institute for Medical Education for providing this session, and the supporters listed in the CME information for providing the educational grant for this activity.</a:t>
            </a:r>
          </a:p>
          <a:p>
            <a:pPr lvl="0" algn="just">
              <a:spcAft>
                <a:spcPts val="0"/>
              </a:spcAft>
            </a:pPr>
            <a:endParaRPr lang="en-US" sz="1600" dirty="0">
              <a:solidFill>
                <a:srgbClr val="FFFFFF"/>
              </a:solidFill>
            </a:endParaRPr>
          </a:p>
          <a:p>
            <a:pPr lvl="0" algn="just">
              <a:spcAft>
                <a:spcPts val="0"/>
              </a:spcAft>
            </a:pPr>
            <a:r>
              <a:rPr lang="en-US" sz="1600" dirty="0" smtClean="0">
                <a:solidFill>
                  <a:srgbClr val="FFFFFF"/>
                </a:solidFill>
              </a:rPr>
              <a:t>We invite you to follow along on the slide printouts you received. In order to receive CME/MOC/NCPD/CPE credit you must complete the post-test and evaluation at the conclusion of the meeting.</a:t>
            </a:r>
            <a:endParaRPr lang="en-US" sz="1800" b="1" dirty="0">
              <a:solidFill>
                <a:srgbClr val="FFFFFF"/>
              </a:solidFill>
            </a:endParaRPr>
          </a:p>
          <a:p>
            <a:pPr lvl="0" algn="just">
              <a:spcAft>
                <a:spcPts val="0"/>
              </a:spcAft>
            </a:pPr>
            <a:r>
              <a:rPr lang="en-US" sz="1600" dirty="0">
                <a:solidFill>
                  <a:srgbClr val="FFFFFF"/>
                </a:solidFill>
              </a:rPr>
              <a:t>  </a:t>
            </a:r>
          </a:p>
          <a:p>
            <a:pPr lvl="0" algn="just">
              <a:spcAft>
                <a:spcPts val="0"/>
              </a:spcAft>
            </a:pPr>
            <a:r>
              <a:rPr lang="en-US" sz="1600" dirty="0">
                <a:solidFill>
                  <a:srgbClr val="FFFFFF"/>
                </a:solidFill>
              </a:rPr>
              <a:t>Your evaluation of the program is very important in helping us to better meet your current and future medical education needs. We welcome your opinions and comments.</a:t>
            </a:r>
          </a:p>
          <a:p>
            <a:pPr lvl="0" algn="just">
              <a:spcAft>
                <a:spcPts val="0"/>
              </a:spcAft>
            </a:pPr>
            <a:endParaRPr lang="en-US" sz="1600" dirty="0">
              <a:solidFill>
                <a:srgbClr val="FFFFFF"/>
              </a:solidFill>
            </a:endParaRPr>
          </a:p>
          <a:p>
            <a:pPr lvl="0" algn="just">
              <a:spcAft>
                <a:spcPts val="0"/>
              </a:spcAft>
            </a:pPr>
            <a:r>
              <a:rPr lang="en-US" sz="1600" dirty="0">
                <a:solidFill>
                  <a:srgbClr val="FFFFFF"/>
                </a:solidFill>
              </a:rPr>
              <a:t>Please feel free to </a:t>
            </a:r>
            <a:r>
              <a:rPr lang="en-US" sz="1600" dirty="0" smtClean="0">
                <a:solidFill>
                  <a:srgbClr val="FFFFFF"/>
                </a:solidFill>
              </a:rPr>
              <a:t>ask questions at the end of the program.</a:t>
            </a:r>
            <a:endParaRPr kumimoji="0" lang="en-US" sz="2000" b="0" i="0" u="none" strike="noStrike" kern="120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3247537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Delivery of DNMT Inhibition</a:t>
            </a:r>
          </a:p>
        </p:txBody>
      </p:sp>
      <p:sp>
        <p:nvSpPr>
          <p:cNvPr id="87" name="Rectangle 86"/>
          <p:cNvSpPr>
            <a:spLocks noChangeArrowheads="1"/>
          </p:cNvSpPr>
          <p:nvPr/>
        </p:nvSpPr>
        <p:spPr bwMode="auto">
          <a:xfrm>
            <a:off x="1458516" y="4800600"/>
            <a:ext cx="5086350" cy="342900"/>
          </a:xfrm>
          <a:prstGeom prst="rect">
            <a:avLst/>
          </a:prstGeom>
          <a:noFill/>
          <a:ln w="9525">
            <a:noFill/>
            <a:miter lim="800000"/>
            <a:headEnd/>
            <a:tailEnd/>
          </a:ln>
        </p:spPr>
        <p:txBody>
          <a:bodyPr lIns="68580" tIns="34290" rIns="68580" bIns="34290"/>
          <a:lstStyle/>
          <a:p>
            <a:pPr marL="219075" indent="-219075"/>
            <a:endParaRPr lang="en-US" sz="800" b="1" dirty="0"/>
          </a:p>
        </p:txBody>
      </p:sp>
      <p:grpSp>
        <p:nvGrpSpPr>
          <p:cNvPr id="16" name="Group 15"/>
          <p:cNvGrpSpPr/>
          <p:nvPr/>
        </p:nvGrpSpPr>
        <p:grpSpPr>
          <a:xfrm>
            <a:off x="977241" y="925991"/>
            <a:ext cx="7784619" cy="4046059"/>
            <a:chOff x="977241" y="925991"/>
            <a:chExt cx="7784619" cy="4046059"/>
          </a:xfrm>
        </p:grpSpPr>
        <p:grpSp>
          <p:nvGrpSpPr>
            <p:cNvPr id="8" name="Group 7"/>
            <p:cNvGrpSpPr/>
            <p:nvPr/>
          </p:nvGrpSpPr>
          <p:grpSpPr>
            <a:xfrm>
              <a:off x="977241" y="1647051"/>
              <a:ext cx="6937344" cy="3324999"/>
              <a:chOff x="977241" y="1647051"/>
              <a:chExt cx="6937344" cy="3324999"/>
            </a:xfrm>
          </p:grpSpPr>
          <p:sp>
            <p:nvSpPr>
              <p:cNvPr id="9" name="Rectangle 8"/>
              <p:cNvSpPr/>
              <p:nvPr/>
            </p:nvSpPr>
            <p:spPr>
              <a:xfrm>
                <a:off x="1668100" y="1647051"/>
                <a:ext cx="5475083" cy="3324999"/>
              </a:xfrm>
              <a:prstGeom prst="rect">
                <a:avLst/>
              </a:prstGeom>
              <a:noFill/>
            </p:spPr>
          </p:sp>
          <p:sp>
            <p:nvSpPr>
              <p:cNvPr id="10" name="Freeform 9"/>
              <p:cNvSpPr/>
              <p:nvPr/>
            </p:nvSpPr>
            <p:spPr>
              <a:xfrm>
                <a:off x="2636664" y="3627365"/>
                <a:ext cx="3732899" cy="1125504"/>
              </a:xfrm>
              <a:custGeom>
                <a:avLst/>
                <a:gdLst>
                  <a:gd name="connsiteX0" fmla="*/ 0 w 1728073"/>
                  <a:gd name="connsiteY0" fmla="*/ 864037 h 1728073"/>
                  <a:gd name="connsiteX1" fmla="*/ 864037 w 1728073"/>
                  <a:gd name="connsiteY1" fmla="*/ 0 h 1728073"/>
                  <a:gd name="connsiteX2" fmla="*/ 1728074 w 1728073"/>
                  <a:gd name="connsiteY2" fmla="*/ 864037 h 1728073"/>
                  <a:gd name="connsiteX3" fmla="*/ 864037 w 1728073"/>
                  <a:gd name="connsiteY3" fmla="*/ 1728074 h 1728073"/>
                  <a:gd name="connsiteX4" fmla="*/ 0 w 1728073"/>
                  <a:gd name="connsiteY4" fmla="*/ 864037 h 172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073" h="1728073">
                    <a:moveTo>
                      <a:pt x="0" y="864037"/>
                    </a:moveTo>
                    <a:cubicBezTo>
                      <a:pt x="0" y="386843"/>
                      <a:pt x="386843" y="0"/>
                      <a:pt x="864037" y="0"/>
                    </a:cubicBezTo>
                    <a:cubicBezTo>
                      <a:pt x="1341231" y="0"/>
                      <a:pt x="1728074" y="386843"/>
                      <a:pt x="1728074" y="864037"/>
                    </a:cubicBezTo>
                    <a:cubicBezTo>
                      <a:pt x="1728074" y="1341231"/>
                      <a:pt x="1341231" y="1728074"/>
                      <a:pt x="864037" y="1728074"/>
                    </a:cubicBezTo>
                    <a:cubicBezTo>
                      <a:pt x="386843" y="1728074"/>
                      <a:pt x="0" y="1341231"/>
                      <a:pt x="0" y="864037"/>
                    </a:cubicBezTo>
                    <a:close/>
                  </a:path>
                </a:pathLst>
              </a:custGeom>
              <a:solidFill>
                <a:schemeClr val="accent4"/>
              </a:solidFill>
              <a:ln w="12700">
                <a:solidFill>
                  <a:schemeClr val="bg1"/>
                </a:solidFill>
              </a:ln>
              <a:effectLst>
                <a:outerShdw blurRad="50800" dist="38100" dir="2700000" algn="tl" rotWithShape="0">
                  <a:prstClr val="black">
                    <a:alpha val="40000"/>
                  </a:prstClr>
                </a:outerShdw>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65770" tIns="265770" rIns="265770" bIns="265770" numCol="1" spcCol="1270" anchor="ctr" anchorCtr="0">
                <a:noAutofit/>
              </a:bodyPr>
              <a:lstStyle/>
              <a:p>
                <a:pPr lvl="0" algn="ctr" defTabSz="889000">
                  <a:lnSpc>
                    <a:spcPct val="90000"/>
                  </a:lnSpc>
                  <a:spcBef>
                    <a:spcPct val="0"/>
                  </a:spcBef>
                  <a:spcAft>
                    <a:spcPct val="35000"/>
                  </a:spcAft>
                </a:pPr>
                <a:r>
                  <a:rPr lang="en-US" sz="1200" b="1" dirty="0"/>
                  <a:t>Hypomethylating agents (HMA) </a:t>
                </a:r>
              </a:p>
              <a:p>
                <a:pPr lvl="0" algn="ctr" defTabSz="889000">
                  <a:lnSpc>
                    <a:spcPct val="90000"/>
                  </a:lnSpc>
                  <a:spcBef>
                    <a:spcPct val="0"/>
                  </a:spcBef>
                  <a:spcAft>
                    <a:spcPct val="35000"/>
                  </a:spcAft>
                </a:pPr>
                <a:r>
                  <a:rPr lang="en-US" sz="1200" b="1" dirty="0">
                    <a:solidFill>
                      <a:schemeClr val="bg1"/>
                    </a:solidFill>
                  </a:rPr>
                  <a:t>DNA methyltransferase inhibitors (DNMTi) </a:t>
                </a:r>
                <a:endParaRPr lang="en-US" sz="1200" b="1" kern="1200" dirty="0">
                  <a:solidFill>
                    <a:schemeClr val="bg1"/>
                  </a:solidFill>
                </a:endParaRPr>
              </a:p>
            </p:txBody>
          </p:sp>
          <p:sp>
            <p:nvSpPr>
              <p:cNvPr id="12" name="Left Arrow 11"/>
              <p:cNvSpPr/>
              <p:nvPr/>
            </p:nvSpPr>
            <p:spPr>
              <a:xfrm rot="2514093">
                <a:off x="3378468" y="3203264"/>
                <a:ext cx="431511" cy="375784"/>
              </a:xfrm>
              <a:prstGeom prst="leftArrow">
                <a:avLst>
                  <a:gd name="adj1" fmla="val 60000"/>
                  <a:gd name="adj2" fmla="val 50000"/>
                </a:avLst>
              </a:prstGeom>
              <a:solidFill>
                <a:schemeClr val="tx1">
                  <a:lumMod val="50000"/>
                  <a:lumOff val="50000"/>
                </a:schemeClr>
              </a:solidFill>
              <a:scene3d>
                <a:camera prst="orthographicFront"/>
                <a:lightRig rig="flat" dir="t"/>
              </a:scene3d>
              <a:sp3d z="-190500" prstMaterial="plastic">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sp>
            <p:nvSpPr>
              <p:cNvPr id="13" name="Freeform 12"/>
              <p:cNvSpPr/>
              <p:nvPr/>
            </p:nvSpPr>
            <p:spPr>
              <a:xfrm>
                <a:off x="977241" y="1881352"/>
                <a:ext cx="3236666" cy="1313335"/>
              </a:xfrm>
              <a:custGeom>
                <a:avLst/>
                <a:gdLst>
                  <a:gd name="connsiteX0" fmla="*/ 0 w 3236666"/>
                  <a:gd name="connsiteY0" fmla="*/ 131334 h 1313335"/>
                  <a:gd name="connsiteX1" fmla="*/ 131334 w 3236666"/>
                  <a:gd name="connsiteY1" fmla="*/ 0 h 1313335"/>
                  <a:gd name="connsiteX2" fmla="*/ 3105333 w 3236666"/>
                  <a:gd name="connsiteY2" fmla="*/ 0 h 1313335"/>
                  <a:gd name="connsiteX3" fmla="*/ 3236667 w 3236666"/>
                  <a:gd name="connsiteY3" fmla="*/ 131334 h 1313335"/>
                  <a:gd name="connsiteX4" fmla="*/ 3236666 w 3236666"/>
                  <a:gd name="connsiteY4" fmla="*/ 1182002 h 1313335"/>
                  <a:gd name="connsiteX5" fmla="*/ 3105332 w 3236666"/>
                  <a:gd name="connsiteY5" fmla="*/ 1313336 h 1313335"/>
                  <a:gd name="connsiteX6" fmla="*/ 131334 w 3236666"/>
                  <a:gd name="connsiteY6" fmla="*/ 1313335 h 1313335"/>
                  <a:gd name="connsiteX7" fmla="*/ 0 w 3236666"/>
                  <a:gd name="connsiteY7" fmla="*/ 1182001 h 1313335"/>
                  <a:gd name="connsiteX8" fmla="*/ 0 w 3236666"/>
                  <a:gd name="connsiteY8" fmla="*/ 131334 h 131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666" h="1313335">
                    <a:moveTo>
                      <a:pt x="0" y="131334"/>
                    </a:moveTo>
                    <a:cubicBezTo>
                      <a:pt x="0" y="58800"/>
                      <a:pt x="58800" y="0"/>
                      <a:pt x="131334" y="0"/>
                    </a:cubicBezTo>
                    <a:lnTo>
                      <a:pt x="3105333" y="0"/>
                    </a:lnTo>
                    <a:cubicBezTo>
                      <a:pt x="3177867" y="0"/>
                      <a:pt x="3236667" y="58800"/>
                      <a:pt x="3236667" y="131334"/>
                    </a:cubicBezTo>
                    <a:cubicBezTo>
                      <a:pt x="3236667" y="481557"/>
                      <a:pt x="3236666" y="831779"/>
                      <a:pt x="3236666" y="1182002"/>
                    </a:cubicBezTo>
                    <a:cubicBezTo>
                      <a:pt x="3236666" y="1254536"/>
                      <a:pt x="3177866" y="1313336"/>
                      <a:pt x="3105332" y="1313336"/>
                    </a:cubicBezTo>
                    <a:lnTo>
                      <a:pt x="131334" y="1313335"/>
                    </a:lnTo>
                    <a:cubicBezTo>
                      <a:pt x="58800" y="1313335"/>
                      <a:pt x="0" y="1254535"/>
                      <a:pt x="0" y="1182001"/>
                    </a:cubicBezTo>
                    <a:lnTo>
                      <a:pt x="0" y="131334"/>
                    </a:lnTo>
                    <a:close/>
                  </a:path>
                </a:pathLst>
              </a:custGeom>
              <a:solidFill>
                <a:schemeClr val="accent1"/>
              </a:solidFill>
              <a:ln w="12700">
                <a:solidFill>
                  <a:schemeClr val="bg1"/>
                </a:solidFill>
              </a:ln>
              <a:effectLst>
                <a:outerShdw blurRad="50800" dist="38100" dir="2700000" algn="tl" rotWithShape="0">
                  <a:prstClr val="black">
                    <a:alpha val="40000"/>
                  </a:prstClr>
                </a:outerShdw>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76566" tIns="76566" rIns="76566" bIns="76566" numCol="1" spcCol="1270" anchor="ctr" anchorCtr="0">
                <a:noAutofit/>
              </a:bodyPr>
              <a:lstStyle/>
              <a:p>
                <a:pPr lvl="0" algn="ctr" defTabSz="889000">
                  <a:lnSpc>
                    <a:spcPct val="90000"/>
                  </a:lnSpc>
                  <a:spcBef>
                    <a:spcPct val="0"/>
                  </a:spcBef>
                  <a:spcAft>
                    <a:spcPct val="35000"/>
                  </a:spcAft>
                </a:pPr>
                <a:r>
                  <a:rPr lang="en-US" sz="2000" kern="1200" dirty="0"/>
                  <a:t>Increase bioavailability</a:t>
                </a:r>
              </a:p>
            </p:txBody>
          </p:sp>
          <p:sp>
            <p:nvSpPr>
              <p:cNvPr id="15" name="Freeform 14"/>
              <p:cNvSpPr/>
              <p:nvPr/>
            </p:nvSpPr>
            <p:spPr>
              <a:xfrm>
                <a:off x="4698407" y="1881352"/>
                <a:ext cx="3216178" cy="1313335"/>
              </a:xfrm>
              <a:custGeom>
                <a:avLst/>
                <a:gdLst>
                  <a:gd name="connsiteX0" fmla="*/ 0 w 3216178"/>
                  <a:gd name="connsiteY0" fmla="*/ 131334 h 1313335"/>
                  <a:gd name="connsiteX1" fmla="*/ 131334 w 3216178"/>
                  <a:gd name="connsiteY1" fmla="*/ 0 h 1313335"/>
                  <a:gd name="connsiteX2" fmla="*/ 3084845 w 3216178"/>
                  <a:gd name="connsiteY2" fmla="*/ 0 h 1313335"/>
                  <a:gd name="connsiteX3" fmla="*/ 3216179 w 3216178"/>
                  <a:gd name="connsiteY3" fmla="*/ 131334 h 1313335"/>
                  <a:gd name="connsiteX4" fmla="*/ 3216178 w 3216178"/>
                  <a:gd name="connsiteY4" fmla="*/ 1182002 h 1313335"/>
                  <a:gd name="connsiteX5" fmla="*/ 3084844 w 3216178"/>
                  <a:gd name="connsiteY5" fmla="*/ 1313336 h 1313335"/>
                  <a:gd name="connsiteX6" fmla="*/ 131334 w 3216178"/>
                  <a:gd name="connsiteY6" fmla="*/ 1313335 h 1313335"/>
                  <a:gd name="connsiteX7" fmla="*/ 0 w 3216178"/>
                  <a:gd name="connsiteY7" fmla="*/ 1182001 h 1313335"/>
                  <a:gd name="connsiteX8" fmla="*/ 0 w 3216178"/>
                  <a:gd name="connsiteY8" fmla="*/ 131334 h 131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6178" h="1313335">
                    <a:moveTo>
                      <a:pt x="0" y="131334"/>
                    </a:moveTo>
                    <a:cubicBezTo>
                      <a:pt x="0" y="58800"/>
                      <a:pt x="58800" y="0"/>
                      <a:pt x="131334" y="0"/>
                    </a:cubicBezTo>
                    <a:lnTo>
                      <a:pt x="3084845" y="0"/>
                    </a:lnTo>
                    <a:cubicBezTo>
                      <a:pt x="3157379" y="0"/>
                      <a:pt x="3216179" y="58800"/>
                      <a:pt x="3216179" y="131334"/>
                    </a:cubicBezTo>
                    <a:cubicBezTo>
                      <a:pt x="3216179" y="481557"/>
                      <a:pt x="3216178" y="831779"/>
                      <a:pt x="3216178" y="1182002"/>
                    </a:cubicBezTo>
                    <a:cubicBezTo>
                      <a:pt x="3216178" y="1254536"/>
                      <a:pt x="3157378" y="1313336"/>
                      <a:pt x="3084844" y="1313336"/>
                    </a:cubicBezTo>
                    <a:lnTo>
                      <a:pt x="131334" y="1313335"/>
                    </a:lnTo>
                    <a:cubicBezTo>
                      <a:pt x="58800" y="1313335"/>
                      <a:pt x="0" y="1254535"/>
                      <a:pt x="0" y="1182001"/>
                    </a:cubicBezTo>
                    <a:lnTo>
                      <a:pt x="0" y="131334"/>
                    </a:lnTo>
                    <a:close/>
                  </a:path>
                </a:pathLst>
              </a:custGeom>
              <a:solidFill>
                <a:schemeClr val="accent6"/>
              </a:solidFill>
              <a:ln w="12700">
                <a:solidFill>
                  <a:schemeClr val="bg1"/>
                </a:solidFill>
              </a:ln>
              <a:effectLst>
                <a:outerShdw blurRad="50800" dist="38100" dir="2700000" algn="tl" rotWithShape="0">
                  <a:prstClr val="black">
                    <a:alpha val="40000"/>
                  </a:prstClr>
                </a:outerShdw>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5">
                  <a:hueOff val="3792616"/>
                  <a:satOff val="13853"/>
                  <a:lumOff val="-6859"/>
                  <a:alphaOff val="0"/>
                </a:schemeClr>
              </a:fillRef>
              <a:effectRef idx="2">
                <a:schemeClr val="accent5">
                  <a:hueOff val="3792616"/>
                  <a:satOff val="13853"/>
                  <a:lumOff val="-6859"/>
                  <a:alphaOff val="0"/>
                </a:schemeClr>
              </a:effectRef>
              <a:fontRef idx="minor">
                <a:schemeClr val="lt1"/>
              </a:fontRef>
            </p:style>
            <p:txBody>
              <a:bodyPr spcFirstLastPara="0" vert="horz" wrap="square" lIns="76566" tIns="76566" rIns="76566" bIns="76566" numCol="1" spcCol="1270" anchor="ctr" anchorCtr="0">
                <a:noAutofit/>
              </a:bodyPr>
              <a:lstStyle/>
              <a:p>
                <a:pPr lvl="0" algn="ctr" defTabSz="889000">
                  <a:lnSpc>
                    <a:spcPct val="90000"/>
                  </a:lnSpc>
                  <a:spcBef>
                    <a:spcPct val="0"/>
                  </a:spcBef>
                  <a:spcAft>
                    <a:spcPct val="35000"/>
                  </a:spcAft>
                </a:pPr>
                <a:r>
                  <a:rPr lang="en-US" sz="2000" kern="1200" dirty="0"/>
                  <a:t>QOL/cost-effectiveness (oral therapy and </a:t>
                </a:r>
                <a:br>
                  <a:rPr lang="en-US" sz="2000" kern="1200" dirty="0"/>
                </a:br>
                <a:r>
                  <a:rPr lang="en-US" sz="2000" kern="1200" dirty="0"/>
                  <a:t>symptom control)</a:t>
                </a:r>
              </a:p>
            </p:txBody>
          </p:sp>
          <p:sp>
            <p:nvSpPr>
              <p:cNvPr id="20" name="Left Arrow 19"/>
              <p:cNvSpPr/>
              <p:nvPr/>
            </p:nvSpPr>
            <p:spPr>
              <a:xfrm rot="19085907" flipH="1">
                <a:off x="5125149" y="3203264"/>
                <a:ext cx="431511" cy="375784"/>
              </a:xfrm>
              <a:prstGeom prst="leftArrow">
                <a:avLst>
                  <a:gd name="adj1" fmla="val 60000"/>
                  <a:gd name="adj2" fmla="val 50000"/>
                </a:avLst>
              </a:prstGeom>
              <a:solidFill>
                <a:schemeClr val="tx1">
                  <a:lumMod val="50000"/>
                  <a:lumOff val="50000"/>
                </a:schemeClr>
              </a:solidFill>
              <a:scene3d>
                <a:camera prst="orthographicFront"/>
                <a:lightRig rig="flat" dir="t"/>
              </a:scene3d>
              <a:sp3d z="-190500" prstMaterial="plastic">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grpSp>
        <p:sp>
          <p:nvSpPr>
            <p:cNvPr id="98" name="TextBox 97">
              <a:extLst>
                <a:ext uri="{FF2B5EF4-FFF2-40B4-BE49-F238E27FC236}">
                  <a16:creationId xmlns="" xmlns:a16="http://schemas.microsoft.com/office/drawing/2014/main" id="{111D7405-5EA0-584E-954B-B0888CDEDD7D}"/>
                </a:ext>
              </a:extLst>
            </p:cNvPr>
            <p:cNvSpPr txBox="1"/>
            <p:nvPr/>
          </p:nvSpPr>
          <p:spPr>
            <a:xfrm>
              <a:off x="4019797" y="925991"/>
              <a:ext cx="4742063" cy="992579"/>
            </a:xfrm>
            <a:prstGeom prst="rect">
              <a:avLst/>
            </a:prstGeom>
            <a:noFill/>
          </p:spPr>
          <p:txBody>
            <a:bodyPr wrap="square" lIns="68580" tIns="34290" rIns="68580" bIns="34290" rtlCol="0">
              <a:spAutoFit/>
            </a:bodyPr>
            <a:lstStyle/>
            <a:p>
              <a:pPr algn="ctr"/>
              <a:r>
                <a:rPr lang="en-US" sz="2000" dirty="0"/>
                <a:t>CC-486: oral azacitidine </a:t>
              </a:r>
            </a:p>
            <a:p>
              <a:pPr algn="ctr"/>
              <a:r>
                <a:rPr lang="en-US" sz="2000" dirty="0"/>
                <a:t>ASTX727: oral decitabine + CDA</a:t>
              </a:r>
            </a:p>
            <a:p>
              <a:pPr algn="ctr"/>
              <a:r>
                <a:rPr lang="en-US" sz="2000" dirty="0"/>
                <a:t>ASTX030: oral azacitidine + CDA</a:t>
              </a:r>
            </a:p>
          </p:txBody>
        </p:sp>
        <p:sp>
          <p:nvSpPr>
            <p:cNvPr id="11" name="Content Placeholder 3">
              <a:extLst>
                <a:ext uri="{FF2B5EF4-FFF2-40B4-BE49-F238E27FC236}">
                  <a16:creationId xmlns="" xmlns:a16="http://schemas.microsoft.com/office/drawing/2014/main" id="{3551F7A6-F569-ED43-B006-6839374FCEB6}"/>
                </a:ext>
              </a:extLst>
            </p:cNvPr>
            <p:cNvSpPr txBox="1">
              <a:spLocks/>
            </p:cNvSpPr>
            <p:nvPr/>
          </p:nvSpPr>
          <p:spPr>
            <a:xfrm>
              <a:off x="1222218" y="1130016"/>
              <a:ext cx="2372007" cy="421573"/>
            </a:xfrm>
            <a:prstGeom prst="rect">
              <a:avLst/>
            </a:prstGeom>
          </p:spPr>
          <p:txBody>
            <a:bodyPr>
              <a:noAutofit/>
            </a:bodyPr>
            <a:lstStyle>
              <a:lvl1pPr marL="0" indent="0" algn="l" defTabSz="914400" rtl="0" eaLnBrk="1" latinLnBrk="0" hangingPunct="1">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000" dirty="0"/>
                <a:t>CC-486</a:t>
              </a:r>
              <a:br>
                <a:rPr lang="en-US" sz="2000" dirty="0"/>
              </a:br>
              <a:r>
                <a:rPr lang="en-US" sz="2000" dirty="0"/>
                <a:t>Guadecitabine</a:t>
              </a:r>
            </a:p>
          </p:txBody>
        </p:sp>
      </p:grpSp>
    </p:spTree>
    <p:extLst>
      <p:ext uri="{BB962C8B-B14F-4D97-AF65-F5344CB8AC3E}">
        <p14:creationId xmlns:p14="http://schemas.microsoft.com/office/powerpoint/2010/main" val="9117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Decitabine Plus Cedazuridine Combination (ASTX727)</a:t>
            </a:r>
            <a:r>
              <a:rPr lang="en-US" baseline="30000" dirty="0"/>
              <a:t>1</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526" y="881975"/>
            <a:ext cx="8158636" cy="241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71604" y="3513350"/>
            <a:ext cx="8474043" cy="817245"/>
          </a:xfrm>
          <a:prstGeom prst="roundRect">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a:spAutoFit/>
          </a:bodyPr>
          <a:lstStyle/>
          <a:p>
            <a:pPr marL="171450" indent="-171450">
              <a:spcAft>
                <a:spcPts val="1200"/>
              </a:spcAft>
              <a:buFont typeface="Arial" panose="020B0604020202020204" pitchFamily="34" charset="0"/>
              <a:buChar char="•"/>
            </a:pPr>
            <a:r>
              <a:rPr lang="en-US" sz="1600" dirty="0">
                <a:solidFill>
                  <a:schemeClr val="bg1"/>
                </a:solidFill>
              </a:rPr>
              <a:t>Cedazuridine is a novel, potent, and safe CDA inhibitor  </a:t>
            </a:r>
          </a:p>
          <a:p>
            <a:pPr marL="171450" indent="-171450">
              <a:spcAft>
                <a:spcPts val="1200"/>
              </a:spcAft>
              <a:buFont typeface="Arial" panose="020B0604020202020204" pitchFamily="34" charset="0"/>
              <a:buChar char="•"/>
            </a:pPr>
            <a:r>
              <a:rPr lang="en-US" sz="1600" dirty="0">
                <a:solidFill>
                  <a:schemeClr val="bg1"/>
                </a:solidFill>
              </a:rPr>
              <a:t>When given in combination with decitabine, cedazuridine enables efficient oral availability</a:t>
            </a:r>
          </a:p>
        </p:txBody>
      </p:sp>
      <p:sp>
        <p:nvSpPr>
          <p:cNvPr id="4" name="Footer Placeholder 3"/>
          <p:cNvSpPr>
            <a:spLocks noGrp="1"/>
          </p:cNvSpPr>
          <p:nvPr>
            <p:ph type="ftr" sz="quarter" idx="13"/>
          </p:nvPr>
        </p:nvSpPr>
        <p:spPr/>
        <p:txBody>
          <a:bodyPr/>
          <a:lstStyle/>
          <a:p>
            <a:r>
              <a:rPr lang="fr-FR" dirty="0">
                <a:solidFill>
                  <a:srgbClr val="000000"/>
                </a:solidFill>
              </a:rPr>
              <a:t>1. Savona MR et al. </a:t>
            </a:r>
            <a:r>
              <a:rPr lang="fr-FR" i="1" dirty="0">
                <a:solidFill>
                  <a:srgbClr val="000000"/>
                </a:solidFill>
              </a:rPr>
              <a:t>Lancet Haematol</a:t>
            </a:r>
            <a:r>
              <a:rPr lang="fr-FR" dirty="0">
                <a:solidFill>
                  <a:srgbClr val="000000"/>
                </a:solidFill>
              </a:rPr>
              <a:t>. 2019;6:e194-e203.</a:t>
            </a:r>
            <a:endParaRPr lang="en-US" dirty="0">
              <a:solidFill>
                <a:srgbClr val="000000"/>
              </a:solidFill>
            </a:endParaRPr>
          </a:p>
        </p:txBody>
      </p:sp>
      <p:sp>
        <p:nvSpPr>
          <p:cNvPr id="52" name="Text Placeholder 53">
            <a:extLst>
              <a:ext uri="{FF2B5EF4-FFF2-40B4-BE49-F238E27FC236}">
                <a16:creationId xmlns="" xmlns:a16="http://schemas.microsoft.com/office/drawing/2014/main" id="{EBC6E44B-9C3F-C747-A8B7-F862A8A00866}"/>
              </a:ext>
            </a:extLst>
          </p:cNvPr>
          <p:cNvSpPr txBox="1">
            <a:spLocks/>
          </p:cNvSpPr>
          <p:nvPr/>
        </p:nvSpPr>
        <p:spPr>
          <a:xfrm>
            <a:off x="2684836" y="2801104"/>
            <a:ext cx="3264457" cy="370079"/>
          </a:xfrm>
          <a:prstGeom prst="rect">
            <a:avLst/>
          </a:prstGeom>
          <a:solidFill>
            <a:schemeClr val="bg1"/>
          </a:solidFill>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FF0000"/>
                </a:solidFill>
              </a:rPr>
              <a:t>Cytidine deaminase (CDA) </a:t>
            </a:r>
          </a:p>
          <a:p>
            <a:r>
              <a:rPr lang="en-US" sz="1800" b="1" dirty="0">
                <a:solidFill>
                  <a:srgbClr val="FF0000"/>
                </a:solidFill>
              </a:rPr>
              <a:t>inhibitor</a:t>
            </a:r>
          </a:p>
        </p:txBody>
      </p:sp>
    </p:spTree>
    <p:extLst>
      <p:ext uri="{BB962C8B-B14F-4D97-AF65-F5344CB8AC3E}">
        <p14:creationId xmlns:p14="http://schemas.microsoft.com/office/powerpoint/2010/main" val="2836474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 Study (ASCERTAIN) Trial: </a:t>
            </a:r>
            <a:br>
              <a:rPr lang="en-US" dirty="0"/>
            </a:br>
            <a:r>
              <a:rPr lang="en-US" dirty="0"/>
              <a:t>Preliminary Response of ASTX727 in MDS/CMML</a:t>
            </a:r>
            <a:r>
              <a:rPr lang="en-US" baseline="30000" dirty="0"/>
              <a:t>1-3</a:t>
            </a:r>
            <a:endParaRPr lang="en-US" dirty="0"/>
          </a:p>
        </p:txBody>
      </p:sp>
      <p:sp>
        <p:nvSpPr>
          <p:cNvPr id="9" name="Footer Placeholder 3"/>
          <p:cNvSpPr>
            <a:spLocks noGrp="1"/>
          </p:cNvSpPr>
          <p:nvPr>
            <p:ph type="ftr" sz="quarter" idx="13"/>
          </p:nvPr>
        </p:nvSpPr>
        <p:spPr>
          <a:xfrm>
            <a:off x="94925" y="4814260"/>
            <a:ext cx="7849540" cy="273844"/>
          </a:xfrm>
        </p:spPr>
        <p:txBody>
          <a:bodyPr/>
          <a:lstStyle/>
          <a:p>
            <a:r>
              <a:rPr lang="es-ES" baseline="30000" dirty="0">
                <a:solidFill>
                  <a:srgbClr val="000000"/>
                </a:solidFill>
              </a:rPr>
              <a:t>a</a:t>
            </a:r>
            <a:r>
              <a:rPr lang="es-ES" dirty="0">
                <a:solidFill>
                  <a:srgbClr val="000000"/>
                </a:solidFill>
              </a:rPr>
              <a:t> </a:t>
            </a:r>
            <a:r>
              <a:rPr lang="en-US" dirty="0">
                <a:solidFill>
                  <a:srgbClr val="000000"/>
                </a:solidFill>
              </a:rPr>
              <a:t>Due to short median follow up (~5 mo) at data cutoff, 32 patients could not be evaluated for response by the Central IRC. Response was assessed by IWG 2006 criteria</a:t>
            </a:r>
            <a:r>
              <a:rPr lang="es-ES" dirty="0">
                <a:solidFill>
                  <a:srgbClr val="000000"/>
                </a:solidFill>
              </a:rPr>
              <a:t>.</a:t>
            </a:r>
          </a:p>
          <a:p>
            <a:r>
              <a:rPr lang="es-ES" dirty="0">
                <a:solidFill>
                  <a:srgbClr val="000000"/>
                </a:solidFill>
              </a:rPr>
              <a:t>1. Garcia-Manero G et al. ASH 2019. Abstract 846. 2. </a:t>
            </a:r>
            <a:r>
              <a:rPr lang="en-US" dirty="0"/>
              <a:t>https://www.fda.gov/drugs/drug-approvals-and-databases/fda-approves-oral-combination-decitabine-and-cedazuridine-myelodysplastic-syndromes. 3. Komrokji RS et al. EHA 2020. Abstract EP813.</a:t>
            </a:r>
            <a:endParaRPr lang="en-US" dirty="0">
              <a:solidFill>
                <a:srgbClr val="000000"/>
              </a:solidFill>
            </a:endParaRPr>
          </a:p>
        </p:txBody>
      </p:sp>
      <p:sp>
        <p:nvSpPr>
          <p:cNvPr id="10" name="Content Placeholder 6"/>
          <p:cNvSpPr txBox="1">
            <a:spLocks/>
          </p:cNvSpPr>
          <p:nvPr/>
        </p:nvSpPr>
        <p:spPr>
          <a:xfrm>
            <a:off x="5349240" y="1276416"/>
            <a:ext cx="3529584" cy="647800"/>
          </a:xfrm>
          <a:prstGeom prst="roundRect">
            <a:avLst/>
          </a:prstGeom>
          <a:solidFill>
            <a:schemeClr val="accent1"/>
          </a:solidFill>
          <a:ln w="12700">
            <a:solidFill>
              <a:schemeClr val="bg1"/>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2" panose="05020102010507070707" pitchFamily="18"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0"/>
              </a:spcAft>
            </a:pPr>
            <a:r>
              <a:rPr lang="en-US" sz="1400" dirty="0">
                <a:solidFill>
                  <a:schemeClr val="bg1"/>
                </a:solidFill>
              </a:rPr>
              <a:t>ASTX727 responses are consistent with standard DNMTi use </a:t>
            </a:r>
          </a:p>
        </p:txBody>
      </p:sp>
      <p:graphicFrame>
        <p:nvGraphicFramePr>
          <p:cNvPr id="7" name="Table 6"/>
          <p:cNvGraphicFramePr>
            <a:graphicFrameLocks noGrp="1"/>
          </p:cNvGraphicFramePr>
          <p:nvPr>
            <p:extLst>
              <p:ext uri="{D42A27DB-BD31-4B8C-83A1-F6EECF244321}">
                <p14:modId xmlns:p14="http://schemas.microsoft.com/office/powerpoint/2010/main" val="2347065133"/>
              </p:ext>
            </p:extLst>
          </p:nvPr>
        </p:nvGraphicFramePr>
        <p:xfrm>
          <a:off x="465768" y="1057134"/>
          <a:ext cx="4625023" cy="3388360"/>
        </p:xfrm>
        <a:graphic>
          <a:graphicData uri="http://schemas.openxmlformats.org/drawingml/2006/table">
            <a:tbl>
              <a:tblPr firstRow="1" bandRow="1">
                <a:tableStyleId>{6E25E649-3F16-4E02-A733-19D2CDBF48F0}</a:tableStyleId>
              </a:tblPr>
              <a:tblGrid>
                <a:gridCol w="2537143">
                  <a:extLst>
                    <a:ext uri="{9D8B030D-6E8A-4147-A177-3AD203B41FA5}">
                      <a16:colId xmlns="" xmlns:a16="http://schemas.microsoft.com/office/drawing/2014/main" val="20000"/>
                    </a:ext>
                  </a:extLst>
                </a:gridCol>
                <a:gridCol w="2087880">
                  <a:extLst>
                    <a:ext uri="{9D8B030D-6E8A-4147-A177-3AD203B41FA5}">
                      <a16:colId xmlns="" xmlns:a16="http://schemas.microsoft.com/office/drawing/2014/main" val="20001"/>
                    </a:ext>
                  </a:extLst>
                </a:gridCol>
              </a:tblGrid>
              <a:tr h="370840">
                <a:tc>
                  <a:txBody>
                    <a:bodyPr/>
                    <a:lstStyle/>
                    <a:p>
                      <a:endParaRPr lang="en-US" sz="1200" b="1" dirty="0"/>
                    </a:p>
                  </a:txBody>
                  <a:tcPr anchor="ctr"/>
                </a:tc>
                <a:tc>
                  <a:txBody>
                    <a:bodyPr/>
                    <a:lstStyle/>
                    <a:p>
                      <a:pPr algn="ctr"/>
                      <a:r>
                        <a:rPr lang="en-US" sz="1200" dirty="0"/>
                        <a:t>Evaluable Patients</a:t>
                      </a:r>
                      <a:r>
                        <a:rPr lang="en-US" sz="1200" baseline="30000" dirty="0"/>
                        <a:t>a</a:t>
                      </a:r>
                      <a:r>
                        <a:rPr lang="en-US" sz="1200" dirty="0"/>
                        <a:t>,</a:t>
                      </a:r>
                      <a:r>
                        <a:rPr lang="en-US" sz="1200" baseline="0" dirty="0"/>
                        <a:t> n (%)</a:t>
                      </a:r>
                      <a:endParaRPr lang="en-US" sz="1200" dirty="0"/>
                    </a:p>
                  </a:txBody>
                  <a:tcPr anchor="ctr"/>
                </a:tc>
                <a:extLst>
                  <a:ext uri="{0D108BD9-81ED-4DB2-BD59-A6C34878D82A}">
                    <a16:rowId xmlns="" xmlns:a16="http://schemas.microsoft.com/office/drawing/2014/main" val="10000"/>
                  </a:ext>
                </a:extLst>
              </a:tr>
              <a:tr h="0">
                <a:tc>
                  <a:txBody>
                    <a:bodyPr/>
                    <a:lstStyle/>
                    <a:p>
                      <a:r>
                        <a:rPr lang="en-US" sz="1200" b="1" dirty="0"/>
                        <a:t>CR</a:t>
                      </a:r>
                    </a:p>
                  </a:txBody>
                  <a:tcPr anchor="ctr"/>
                </a:tc>
                <a:tc>
                  <a:txBody>
                    <a:bodyPr/>
                    <a:lstStyle/>
                    <a:p>
                      <a:pPr algn="ctr"/>
                      <a:r>
                        <a:rPr lang="en-US" sz="1200" dirty="0"/>
                        <a:t>12 (11.9)</a:t>
                      </a:r>
                    </a:p>
                  </a:txBody>
                  <a:tcPr anchor="ctr"/>
                </a:tc>
                <a:extLst>
                  <a:ext uri="{0D108BD9-81ED-4DB2-BD59-A6C34878D82A}">
                    <a16:rowId xmlns="" xmlns:a16="http://schemas.microsoft.com/office/drawing/2014/main" val="10001"/>
                  </a:ext>
                </a:extLst>
              </a:tr>
              <a:tr h="0">
                <a:tc>
                  <a:txBody>
                    <a:bodyPr/>
                    <a:lstStyle/>
                    <a:p>
                      <a:r>
                        <a:rPr lang="en-US" sz="1200" b="1" dirty="0"/>
                        <a:t>PR</a:t>
                      </a:r>
                    </a:p>
                  </a:txBody>
                  <a:tcPr anchor="ctr"/>
                </a:tc>
                <a:tc>
                  <a:txBody>
                    <a:bodyPr/>
                    <a:lstStyle/>
                    <a:p>
                      <a:pPr algn="ctr"/>
                      <a:r>
                        <a:rPr lang="en-US" sz="1200" dirty="0"/>
                        <a:t>0 (0)</a:t>
                      </a:r>
                    </a:p>
                  </a:txBody>
                  <a:tcPr anchor="ctr"/>
                </a:tc>
                <a:extLst>
                  <a:ext uri="{0D108BD9-81ED-4DB2-BD59-A6C34878D82A}">
                    <a16:rowId xmlns="" xmlns:a16="http://schemas.microsoft.com/office/drawing/2014/main" val="10002"/>
                  </a:ext>
                </a:extLst>
              </a:tr>
              <a:tr h="0">
                <a:tc>
                  <a:txBody>
                    <a:bodyPr/>
                    <a:lstStyle/>
                    <a:p>
                      <a:r>
                        <a:rPr lang="en-US" sz="1200" b="1" dirty="0"/>
                        <a:t>mCR</a:t>
                      </a:r>
                    </a:p>
                  </a:txBody>
                  <a:tcPr anchor="ctr"/>
                </a:tc>
                <a:tc>
                  <a:txBody>
                    <a:bodyPr/>
                    <a:lstStyle/>
                    <a:p>
                      <a:pPr algn="ctr"/>
                      <a:r>
                        <a:rPr lang="en-US" sz="1200" dirty="0"/>
                        <a:t>46 (45.5)</a:t>
                      </a:r>
                    </a:p>
                  </a:txBody>
                  <a:tcPr anchor="ctr"/>
                </a:tc>
                <a:extLst>
                  <a:ext uri="{0D108BD9-81ED-4DB2-BD59-A6C34878D82A}">
                    <a16:rowId xmlns="" xmlns:a16="http://schemas.microsoft.com/office/drawing/2014/main" val="10003"/>
                  </a:ext>
                </a:extLst>
              </a:tr>
              <a:tr h="0">
                <a:tc>
                  <a:txBody>
                    <a:bodyPr/>
                    <a:lstStyle/>
                    <a:p>
                      <a:pPr marL="111125" indent="0"/>
                      <a:r>
                        <a:rPr lang="en-US" sz="1200" b="1" dirty="0"/>
                        <a:t>mCR with HI</a:t>
                      </a:r>
                    </a:p>
                  </a:txBody>
                  <a:tcPr anchor="ctr"/>
                </a:tc>
                <a:tc>
                  <a:txBody>
                    <a:bodyPr/>
                    <a:lstStyle/>
                    <a:p>
                      <a:pPr algn="ctr"/>
                      <a:r>
                        <a:rPr lang="en-US" sz="1200" dirty="0"/>
                        <a:t>14 (13.9)</a:t>
                      </a:r>
                    </a:p>
                  </a:txBody>
                  <a:tcPr anchor="ctr"/>
                </a:tc>
                <a:extLst>
                  <a:ext uri="{0D108BD9-81ED-4DB2-BD59-A6C34878D82A}">
                    <a16:rowId xmlns="" xmlns:a16="http://schemas.microsoft.com/office/drawing/2014/main" val="10004"/>
                  </a:ext>
                </a:extLst>
              </a:tr>
              <a:tr h="0">
                <a:tc>
                  <a:txBody>
                    <a:bodyPr/>
                    <a:lstStyle/>
                    <a:p>
                      <a:pPr marL="0" indent="0"/>
                      <a:r>
                        <a:rPr lang="en-US" sz="1200" b="1" dirty="0"/>
                        <a:t>HI</a:t>
                      </a:r>
                    </a:p>
                  </a:txBody>
                  <a:tcPr anchor="ctr"/>
                </a:tc>
                <a:tc>
                  <a:txBody>
                    <a:bodyPr/>
                    <a:lstStyle/>
                    <a:p>
                      <a:pPr algn="ctr"/>
                      <a:r>
                        <a:rPr lang="en-US" sz="1200" dirty="0"/>
                        <a:t>7 (5.3)</a:t>
                      </a:r>
                    </a:p>
                  </a:txBody>
                  <a:tcPr anchor="ctr"/>
                </a:tc>
                <a:extLst>
                  <a:ext uri="{0D108BD9-81ED-4DB2-BD59-A6C34878D82A}">
                    <a16:rowId xmlns="" xmlns:a16="http://schemas.microsoft.com/office/drawing/2014/main" val="10005"/>
                  </a:ext>
                </a:extLst>
              </a:tr>
              <a:tr h="0">
                <a:tc>
                  <a:txBody>
                    <a:bodyPr/>
                    <a:lstStyle/>
                    <a:p>
                      <a:pPr marL="111125" indent="0"/>
                      <a:r>
                        <a:rPr lang="en-US" sz="1200" b="1" dirty="0"/>
                        <a:t>HI-erythroid</a:t>
                      </a:r>
                    </a:p>
                  </a:txBody>
                  <a:tcPr anchor="ctr"/>
                </a:tc>
                <a:tc>
                  <a:txBody>
                    <a:bodyPr/>
                    <a:lstStyle/>
                    <a:p>
                      <a:pPr algn="ctr"/>
                      <a:r>
                        <a:rPr lang="en-US" sz="1200" dirty="0"/>
                        <a:t>2 (2.0)</a:t>
                      </a:r>
                    </a:p>
                  </a:txBody>
                  <a:tcPr anchor="ctr"/>
                </a:tc>
                <a:extLst>
                  <a:ext uri="{0D108BD9-81ED-4DB2-BD59-A6C34878D82A}">
                    <a16:rowId xmlns="" xmlns:a16="http://schemas.microsoft.com/office/drawing/2014/main" val="10006"/>
                  </a:ext>
                </a:extLst>
              </a:tr>
              <a:tr h="0">
                <a:tc>
                  <a:txBody>
                    <a:bodyPr/>
                    <a:lstStyle/>
                    <a:p>
                      <a:pPr marL="111125" indent="0"/>
                      <a:r>
                        <a:rPr lang="en-US" sz="1200" b="1" dirty="0"/>
                        <a:t>HI-neutrophils</a:t>
                      </a:r>
                    </a:p>
                  </a:txBody>
                  <a:tcPr anchor="ctr"/>
                </a:tc>
                <a:tc>
                  <a:txBody>
                    <a:bodyPr/>
                    <a:lstStyle/>
                    <a:p>
                      <a:pPr algn="ctr"/>
                      <a:r>
                        <a:rPr lang="en-US" sz="1200" dirty="0"/>
                        <a:t>1 (1.0)</a:t>
                      </a:r>
                    </a:p>
                  </a:txBody>
                  <a:tcPr anchor="ctr"/>
                </a:tc>
                <a:extLst>
                  <a:ext uri="{0D108BD9-81ED-4DB2-BD59-A6C34878D82A}">
                    <a16:rowId xmlns="" xmlns:a16="http://schemas.microsoft.com/office/drawing/2014/main" val="10007"/>
                  </a:ext>
                </a:extLst>
              </a:tr>
              <a:tr h="0">
                <a:tc>
                  <a:txBody>
                    <a:bodyPr/>
                    <a:lstStyle/>
                    <a:p>
                      <a:pPr marL="111125" indent="0"/>
                      <a:r>
                        <a:rPr lang="en-US" sz="1200" b="1" dirty="0"/>
                        <a:t>HI-platelet</a:t>
                      </a:r>
                    </a:p>
                  </a:txBody>
                  <a:tcPr anchor="ctr"/>
                </a:tc>
                <a:tc>
                  <a:txBody>
                    <a:bodyPr/>
                    <a:lstStyle/>
                    <a:p>
                      <a:pPr algn="ctr"/>
                      <a:r>
                        <a:rPr lang="en-US" sz="1200" dirty="0"/>
                        <a:t>6 (5.9)</a:t>
                      </a:r>
                    </a:p>
                  </a:txBody>
                  <a:tcPr anchor="ctr"/>
                </a:tc>
                <a:extLst>
                  <a:ext uri="{0D108BD9-81ED-4DB2-BD59-A6C34878D82A}">
                    <a16:rowId xmlns="" xmlns:a16="http://schemas.microsoft.com/office/drawing/2014/main" val="10008"/>
                  </a:ext>
                </a:extLst>
              </a:tr>
              <a:tr h="0">
                <a:tc>
                  <a:txBody>
                    <a:bodyPr/>
                    <a:lstStyle/>
                    <a:p>
                      <a:pPr marL="0" indent="0"/>
                      <a:r>
                        <a:rPr lang="en-US" sz="1200" b="1" dirty="0"/>
                        <a:t>Overall response</a:t>
                      </a:r>
                      <a:r>
                        <a:rPr lang="en-US" sz="1200" b="1" baseline="0" dirty="0"/>
                        <a:t> (CR + PR + HI)</a:t>
                      </a:r>
                      <a:endParaRPr lang="en-US" sz="1200" b="1" dirty="0"/>
                    </a:p>
                  </a:txBody>
                  <a:tcPr anchor="ctr"/>
                </a:tc>
                <a:tc>
                  <a:txBody>
                    <a:bodyPr/>
                    <a:lstStyle/>
                    <a:p>
                      <a:pPr algn="ctr"/>
                      <a:r>
                        <a:rPr lang="en-US" sz="1200" dirty="0"/>
                        <a:t>33 (31.0)</a:t>
                      </a:r>
                    </a:p>
                  </a:txBody>
                  <a:tcPr anchor="ctr"/>
                </a:tc>
                <a:extLst>
                  <a:ext uri="{0D108BD9-81ED-4DB2-BD59-A6C34878D82A}">
                    <a16:rowId xmlns="" xmlns:a16="http://schemas.microsoft.com/office/drawing/2014/main" val="10009"/>
                  </a:ext>
                </a:extLst>
              </a:tr>
              <a:tr h="0">
                <a:tc>
                  <a:txBody>
                    <a:bodyPr/>
                    <a:lstStyle/>
                    <a:p>
                      <a:pPr marL="0" indent="0"/>
                      <a:r>
                        <a:rPr lang="en-US" sz="1200" b="1" dirty="0"/>
                        <a:t>SD</a:t>
                      </a:r>
                    </a:p>
                  </a:txBody>
                  <a:tcPr anchor="ctr"/>
                </a:tc>
                <a:tc>
                  <a:txBody>
                    <a:bodyPr/>
                    <a:lstStyle/>
                    <a:p>
                      <a:pPr algn="ctr"/>
                      <a:r>
                        <a:rPr lang="en-US" sz="1200" dirty="0"/>
                        <a:t>28 (27.7)</a:t>
                      </a:r>
                    </a:p>
                  </a:txBody>
                  <a:tcPr anchor="ctr"/>
                </a:tc>
                <a:extLst>
                  <a:ext uri="{0D108BD9-81ED-4DB2-BD59-A6C34878D82A}">
                    <a16:rowId xmlns="" xmlns:a16="http://schemas.microsoft.com/office/drawing/2014/main" val="10010"/>
                  </a:ext>
                </a:extLst>
              </a:tr>
              <a:tr h="0">
                <a:tc>
                  <a:txBody>
                    <a:bodyPr/>
                    <a:lstStyle/>
                    <a:p>
                      <a:pPr marL="0" indent="0"/>
                      <a:r>
                        <a:rPr lang="en-US" sz="1200" b="1" dirty="0"/>
                        <a:t>PD</a:t>
                      </a:r>
                    </a:p>
                  </a:txBody>
                  <a:tcPr anchor="ctr"/>
                </a:tc>
                <a:tc>
                  <a:txBody>
                    <a:bodyPr/>
                    <a:lstStyle/>
                    <a:p>
                      <a:pPr algn="ctr"/>
                      <a:r>
                        <a:rPr lang="en-US" sz="1200" dirty="0"/>
                        <a:t>8 (7.9)</a:t>
                      </a:r>
                    </a:p>
                  </a:txBody>
                  <a:tcPr anchor="ctr"/>
                </a:tc>
                <a:extLst>
                  <a:ext uri="{0D108BD9-81ED-4DB2-BD59-A6C34878D82A}">
                    <a16:rowId xmlns="" xmlns:a16="http://schemas.microsoft.com/office/drawing/2014/main" val="10011"/>
                  </a:ext>
                </a:extLst>
              </a:tr>
            </a:tbl>
          </a:graphicData>
        </a:graphic>
      </p:graphicFrame>
      <p:sp>
        <p:nvSpPr>
          <p:cNvPr id="11" name="Rectangle 10"/>
          <p:cNvSpPr/>
          <p:nvPr/>
        </p:nvSpPr>
        <p:spPr>
          <a:xfrm>
            <a:off x="461176" y="1423284"/>
            <a:ext cx="4635610" cy="278295"/>
          </a:xfrm>
          <a:prstGeom prst="rect">
            <a:avLst/>
          </a:prstGeom>
          <a:noFill/>
          <a:ln>
            <a:solidFill>
              <a:srgbClr val="F12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61176" y="3617844"/>
            <a:ext cx="4635610" cy="278295"/>
          </a:xfrm>
          <a:prstGeom prst="rect">
            <a:avLst/>
          </a:prstGeom>
          <a:noFill/>
          <a:ln>
            <a:solidFill>
              <a:srgbClr val="F12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 xmlns:a16="http://schemas.microsoft.com/office/drawing/2014/main" id="{3862FD07-D966-E84B-87A1-B4A290E0A856}"/>
              </a:ext>
            </a:extLst>
          </p:cNvPr>
          <p:cNvSpPr/>
          <p:nvPr/>
        </p:nvSpPr>
        <p:spPr>
          <a:xfrm>
            <a:off x="5348044" y="2205200"/>
            <a:ext cx="3530780" cy="1770698"/>
          </a:xfrm>
          <a:prstGeom prst="roundRect">
            <a:avLst/>
          </a:prstGeom>
          <a:solidFill>
            <a:schemeClr val="accent4">
              <a:lumMod val="50000"/>
            </a:schemeClr>
          </a:solidFill>
          <a:ln>
            <a:solidFill>
              <a:schemeClr val="bg1"/>
            </a:solidFill>
          </a:ln>
          <a:effectLst>
            <a:outerShdw blurRad="50800" dist="38100" dir="2700000" algn="tl" rotWithShape="0">
              <a:prstClr val="black">
                <a:alpha val="40000"/>
              </a:prstClr>
            </a:outerShdw>
          </a:effectLst>
        </p:spPr>
        <p:txBody>
          <a:bodyPr wrap="square">
            <a:spAutoFit/>
          </a:bodyPr>
          <a:lstStyle/>
          <a:p>
            <a:pPr lvl="0"/>
            <a:r>
              <a:rPr lang="en-US" sz="1400" dirty="0">
                <a:solidFill>
                  <a:prstClr val="white"/>
                </a:solidFill>
              </a:rPr>
              <a:t>The FDA approved ASTX727 on </a:t>
            </a:r>
            <a:br>
              <a:rPr lang="en-US" sz="1400" dirty="0">
                <a:solidFill>
                  <a:prstClr val="white"/>
                </a:solidFill>
              </a:rPr>
            </a:br>
            <a:r>
              <a:rPr lang="en-US" sz="1400" dirty="0">
                <a:solidFill>
                  <a:prstClr val="white"/>
                </a:solidFill>
              </a:rPr>
              <a:t>July 7, 2020 for adult patients with MDS with refractory anemia, refractory anemia with ringed sideroblasts, refractory anemia with excess blasts, and CMML in intermediate 1-2 and </a:t>
            </a:r>
            <a:br>
              <a:rPr lang="en-US" sz="1400" dirty="0">
                <a:solidFill>
                  <a:prstClr val="white"/>
                </a:solidFill>
              </a:rPr>
            </a:br>
            <a:r>
              <a:rPr lang="en-US" sz="1400" dirty="0">
                <a:solidFill>
                  <a:prstClr val="white"/>
                </a:solidFill>
              </a:rPr>
              <a:t>high-risk IPSS groups</a:t>
            </a:r>
          </a:p>
        </p:txBody>
      </p:sp>
    </p:spTree>
    <p:extLst>
      <p:ext uri="{BB962C8B-B14F-4D97-AF65-F5344CB8AC3E}">
        <p14:creationId xmlns:p14="http://schemas.microsoft.com/office/powerpoint/2010/main" val="3956936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373284" y="3496180"/>
            <a:ext cx="4915254" cy="1380614"/>
          </a:xfrm>
        </p:spPr>
        <p:txBody>
          <a:bodyPr anchor="ctr"/>
          <a:lstStyle/>
          <a:p>
            <a:pPr>
              <a:spcAft>
                <a:spcPts val="0"/>
              </a:spcAft>
            </a:pPr>
            <a:r>
              <a:rPr lang="en-US" sz="1200" b="1" dirty="0"/>
              <a:t>Median number of treatment cycles</a:t>
            </a:r>
          </a:p>
          <a:p>
            <a:pPr marL="285750" indent="-285750">
              <a:spcAft>
                <a:spcPts val="0"/>
              </a:spcAft>
              <a:buFont typeface="Arial" panose="020B0604020202020204" pitchFamily="34" charset="0"/>
              <a:buChar char="•"/>
            </a:pPr>
            <a:r>
              <a:rPr lang="en-US" sz="1200" dirty="0"/>
              <a:t>CC-486: 5 (range 1-70)</a:t>
            </a:r>
          </a:p>
          <a:p>
            <a:pPr marL="285750" indent="-285750">
              <a:spcAft>
                <a:spcPts val="0"/>
              </a:spcAft>
              <a:buFont typeface="Arial" panose="020B0604020202020204" pitchFamily="34" charset="0"/>
              <a:buChar char="•"/>
            </a:pPr>
            <a:r>
              <a:rPr lang="en-US" sz="1200" dirty="0"/>
              <a:t>Placebo: 6 (range 1-69)</a:t>
            </a:r>
          </a:p>
          <a:p>
            <a:pPr>
              <a:spcAft>
                <a:spcPts val="0"/>
              </a:spcAft>
            </a:pPr>
            <a:r>
              <a:rPr lang="en-US" sz="1200" b="1" dirty="0"/>
              <a:t>Duration of response</a:t>
            </a:r>
          </a:p>
          <a:p>
            <a:pPr marL="285750" indent="-285750">
              <a:spcAft>
                <a:spcPts val="0"/>
              </a:spcAft>
              <a:buFont typeface="Arial" panose="020B0604020202020204" pitchFamily="34" charset="0"/>
              <a:buChar char="•"/>
            </a:pPr>
            <a:r>
              <a:rPr lang="en-US" sz="1200" dirty="0"/>
              <a:t>CC-486 vs placebo: 11.1 vs 5.0 months (</a:t>
            </a:r>
            <a:r>
              <a:rPr lang="en-US" sz="1200" i="1" dirty="0"/>
              <a:t>P</a:t>
            </a:r>
            <a:r>
              <a:rPr lang="en-US" sz="1200" dirty="0"/>
              <a:t> = .42)</a:t>
            </a:r>
          </a:p>
        </p:txBody>
      </p:sp>
      <p:sp>
        <p:nvSpPr>
          <p:cNvPr id="7" name="Footer Placeholder 4"/>
          <p:cNvSpPr>
            <a:spLocks noGrp="1"/>
          </p:cNvSpPr>
          <p:nvPr>
            <p:ph type="ftr" sz="quarter" idx="13"/>
          </p:nvPr>
        </p:nvSpPr>
        <p:spPr/>
        <p:txBody>
          <a:bodyPr/>
          <a:lstStyle/>
          <a:p>
            <a:r>
              <a:rPr lang="en-US" dirty="0">
                <a:solidFill>
                  <a:srgbClr val="000000"/>
                </a:solidFill>
              </a:rPr>
              <a:t>1. Garcia-Manero G et al. EHA 2020. Abstract S180.</a:t>
            </a:r>
          </a:p>
        </p:txBody>
      </p:sp>
      <p:sp>
        <p:nvSpPr>
          <p:cNvPr id="2" name="Title 1"/>
          <p:cNvSpPr>
            <a:spLocks noGrp="1"/>
          </p:cNvSpPr>
          <p:nvPr>
            <p:ph type="title"/>
          </p:nvPr>
        </p:nvSpPr>
        <p:spPr/>
        <p:txBody>
          <a:bodyPr/>
          <a:lstStyle/>
          <a:p>
            <a:r>
              <a:rPr lang="en-US" dirty="0"/>
              <a:t>Phase 3 Trial of CC-486 (Oral Azacitidine) </a:t>
            </a:r>
            <a:br>
              <a:rPr lang="en-US" dirty="0"/>
            </a:br>
            <a:r>
              <a:rPr lang="en-US" dirty="0"/>
              <a:t>in RBC Transfusion-Dependent LR-MDS</a:t>
            </a:r>
            <a:r>
              <a:rPr lang="en-US" baseline="30000" dirty="0"/>
              <a:t>1</a:t>
            </a:r>
          </a:p>
        </p:txBody>
      </p:sp>
      <p:sp>
        <p:nvSpPr>
          <p:cNvPr id="4" name="TextBox 3"/>
          <p:cNvSpPr txBox="1"/>
          <p:nvPr/>
        </p:nvSpPr>
        <p:spPr>
          <a:xfrm>
            <a:off x="1085445" y="821959"/>
            <a:ext cx="1879600" cy="307777"/>
          </a:xfrm>
          <a:prstGeom prst="rect">
            <a:avLst/>
          </a:prstGeom>
          <a:solidFill>
            <a:schemeClr val="bg1"/>
          </a:solidFill>
        </p:spPr>
        <p:txBody>
          <a:bodyPr wrap="square" rtlCol="0">
            <a:spAutoFit/>
          </a:bodyPr>
          <a:lstStyle/>
          <a:p>
            <a:pPr algn="ctr"/>
            <a:r>
              <a:rPr lang="en-US" sz="1400" b="1" dirty="0"/>
              <a:t>RBC-TI, ≥56 days</a:t>
            </a:r>
          </a:p>
        </p:txBody>
      </p:sp>
      <p:sp>
        <p:nvSpPr>
          <p:cNvPr id="8" name="TextBox 7"/>
          <p:cNvSpPr txBox="1"/>
          <p:nvPr/>
        </p:nvSpPr>
        <p:spPr>
          <a:xfrm>
            <a:off x="2025245" y="1397995"/>
            <a:ext cx="1460500" cy="276999"/>
          </a:xfrm>
          <a:prstGeom prst="rect">
            <a:avLst/>
          </a:prstGeom>
          <a:solidFill>
            <a:schemeClr val="bg1"/>
          </a:solidFill>
        </p:spPr>
        <p:txBody>
          <a:bodyPr wrap="square" rtlCol="0">
            <a:spAutoFit/>
          </a:bodyPr>
          <a:lstStyle/>
          <a:p>
            <a:pPr algn="ctr"/>
            <a:r>
              <a:rPr lang="en-US" sz="1200" i="1" dirty="0"/>
              <a:t>P</a:t>
            </a:r>
            <a:r>
              <a:rPr lang="en-US" sz="1200" dirty="0"/>
              <a:t> = .0002</a:t>
            </a:r>
          </a:p>
        </p:txBody>
      </p:sp>
      <p:grpSp>
        <p:nvGrpSpPr>
          <p:cNvPr id="13" name="Group 12"/>
          <p:cNvGrpSpPr/>
          <p:nvPr/>
        </p:nvGrpSpPr>
        <p:grpSpPr>
          <a:xfrm>
            <a:off x="326345" y="1172746"/>
            <a:ext cx="3397800" cy="2578077"/>
            <a:chOff x="1380415" y="1857881"/>
            <a:chExt cx="3397800" cy="2578077"/>
          </a:xfrm>
        </p:grpSpPr>
        <p:sp>
          <p:nvSpPr>
            <p:cNvPr id="14" name="TextBox 13"/>
            <p:cNvSpPr txBox="1"/>
            <p:nvPr/>
          </p:nvSpPr>
          <p:spPr>
            <a:xfrm>
              <a:off x="1466264" y="2007312"/>
              <a:ext cx="184666" cy="1855945"/>
            </a:xfrm>
            <a:prstGeom prst="rect">
              <a:avLst/>
            </a:prstGeom>
            <a:noFill/>
          </p:spPr>
          <p:txBody>
            <a:bodyPr vert="vert270" wrap="square" lIns="0" tIns="0" rIns="0" bIns="0" rtlCol="0">
              <a:spAutoFit/>
            </a:bodyPr>
            <a:lstStyle/>
            <a:p>
              <a:pPr algn="ctr"/>
              <a:r>
                <a:rPr lang="en-US" sz="1200" b="1" dirty="0"/>
                <a:t>Patients (±95% Cl), %</a:t>
              </a:r>
            </a:p>
          </p:txBody>
        </p:sp>
        <p:sp>
          <p:nvSpPr>
            <p:cNvPr id="15" name="Rectangle 14"/>
            <p:cNvSpPr/>
            <p:nvPr/>
          </p:nvSpPr>
          <p:spPr>
            <a:xfrm>
              <a:off x="2506802" y="2503473"/>
              <a:ext cx="647435" cy="14346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785007" y="3414043"/>
              <a:ext cx="647435" cy="5240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2731190" y="2007312"/>
              <a:ext cx="194274" cy="898712"/>
              <a:chOff x="3529163" y="2219633"/>
              <a:chExt cx="194274" cy="898712"/>
            </a:xfrm>
          </p:grpSpPr>
          <p:cxnSp>
            <p:nvCxnSpPr>
              <p:cNvPr id="30" name="Straight Connector 29"/>
              <p:cNvCxnSpPr/>
              <p:nvPr/>
            </p:nvCxnSpPr>
            <p:spPr>
              <a:xfrm>
                <a:off x="3621024" y="2219633"/>
                <a:ext cx="0" cy="898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29163" y="2219633"/>
                <a:ext cx="194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29163" y="3118345"/>
                <a:ext cx="194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4042602" y="3125319"/>
              <a:ext cx="194274" cy="564489"/>
              <a:chOff x="3529163" y="2219633"/>
              <a:chExt cx="194274" cy="564489"/>
            </a:xfrm>
          </p:grpSpPr>
          <p:cxnSp>
            <p:nvCxnSpPr>
              <p:cNvPr id="27" name="Straight Connector 26"/>
              <p:cNvCxnSpPr/>
              <p:nvPr/>
            </p:nvCxnSpPr>
            <p:spPr>
              <a:xfrm>
                <a:off x="3621024" y="2219633"/>
                <a:ext cx="0" cy="564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29163" y="2219633"/>
                <a:ext cx="194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29163" y="2774540"/>
                <a:ext cx="194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623504" y="2264963"/>
              <a:ext cx="457200" cy="169277"/>
            </a:xfrm>
            <a:prstGeom prst="rect">
              <a:avLst/>
            </a:prstGeom>
            <a:solidFill>
              <a:schemeClr val="bg1"/>
            </a:solidFill>
          </p:spPr>
          <p:txBody>
            <a:bodyPr wrap="square" lIns="0" tIns="0" rIns="0" bIns="0" rtlCol="0">
              <a:spAutoFit/>
            </a:bodyPr>
            <a:lstStyle/>
            <a:p>
              <a:pPr algn="ctr"/>
              <a:r>
                <a:rPr lang="en-US" sz="1100" dirty="0"/>
                <a:t>30.8%</a:t>
              </a:r>
            </a:p>
          </p:txBody>
        </p:sp>
        <p:sp>
          <p:nvSpPr>
            <p:cNvPr id="20" name="TextBox 19"/>
            <p:cNvSpPr txBox="1"/>
            <p:nvPr/>
          </p:nvSpPr>
          <p:spPr>
            <a:xfrm>
              <a:off x="3915450" y="3222185"/>
              <a:ext cx="457200" cy="169277"/>
            </a:xfrm>
            <a:prstGeom prst="rect">
              <a:avLst/>
            </a:prstGeom>
            <a:solidFill>
              <a:schemeClr val="bg1"/>
            </a:solidFill>
          </p:spPr>
          <p:txBody>
            <a:bodyPr wrap="square" lIns="0" tIns="0" rIns="0" bIns="0" rtlCol="0">
              <a:spAutoFit/>
            </a:bodyPr>
            <a:lstStyle/>
            <a:p>
              <a:pPr algn="ctr"/>
              <a:r>
                <a:rPr lang="en-US" sz="1100" dirty="0"/>
                <a:t>11.1%</a:t>
              </a:r>
            </a:p>
          </p:txBody>
        </p:sp>
        <p:graphicFrame>
          <p:nvGraphicFramePr>
            <p:cNvPr id="21" name="Chart 20"/>
            <p:cNvGraphicFramePr/>
            <p:nvPr/>
          </p:nvGraphicFramePr>
          <p:xfrm>
            <a:off x="1380415" y="1857881"/>
            <a:ext cx="3397800" cy="25780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755649" y="1860068"/>
              <a:ext cx="365760" cy="215444"/>
            </a:xfrm>
            <a:prstGeom prst="rect">
              <a:avLst/>
            </a:prstGeom>
            <a:solidFill>
              <a:schemeClr val="bg1"/>
            </a:solidFill>
          </p:spPr>
          <p:txBody>
            <a:bodyPr wrap="square" lIns="0" tIns="0" rIns="0" bIns="0" rtlCol="0">
              <a:spAutoFit/>
            </a:bodyPr>
            <a:lstStyle/>
            <a:p>
              <a:pPr algn="ctr"/>
              <a:r>
                <a:rPr lang="en-US" sz="1400" dirty="0"/>
                <a:t>40</a:t>
              </a:r>
            </a:p>
          </p:txBody>
        </p:sp>
        <p:sp>
          <p:nvSpPr>
            <p:cNvPr id="23" name="TextBox 22"/>
            <p:cNvSpPr txBox="1"/>
            <p:nvPr/>
          </p:nvSpPr>
          <p:spPr>
            <a:xfrm>
              <a:off x="1755649" y="2360129"/>
              <a:ext cx="365760" cy="215444"/>
            </a:xfrm>
            <a:prstGeom prst="rect">
              <a:avLst/>
            </a:prstGeom>
            <a:solidFill>
              <a:schemeClr val="bg1"/>
            </a:solidFill>
          </p:spPr>
          <p:txBody>
            <a:bodyPr wrap="square" lIns="0" tIns="0" rIns="0" bIns="0" rtlCol="0">
              <a:spAutoFit/>
            </a:bodyPr>
            <a:lstStyle/>
            <a:p>
              <a:pPr algn="ctr"/>
              <a:r>
                <a:rPr lang="en-US" sz="1400" dirty="0"/>
                <a:t>30</a:t>
              </a:r>
            </a:p>
          </p:txBody>
        </p:sp>
        <p:sp>
          <p:nvSpPr>
            <p:cNvPr id="24" name="TextBox 23"/>
            <p:cNvSpPr txBox="1"/>
            <p:nvPr/>
          </p:nvSpPr>
          <p:spPr>
            <a:xfrm>
              <a:off x="1755649" y="2860190"/>
              <a:ext cx="365760" cy="215444"/>
            </a:xfrm>
            <a:prstGeom prst="rect">
              <a:avLst/>
            </a:prstGeom>
            <a:solidFill>
              <a:schemeClr val="bg1"/>
            </a:solidFill>
          </p:spPr>
          <p:txBody>
            <a:bodyPr wrap="square" lIns="0" tIns="0" rIns="0" bIns="0" rtlCol="0">
              <a:spAutoFit/>
            </a:bodyPr>
            <a:lstStyle/>
            <a:p>
              <a:pPr algn="ctr"/>
              <a:r>
                <a:rPr lang="en-US" sz="1400" dirty="0"/>
                <a:t>20</a:t>
              </a:r>
            </a:p>
          </p:txBody>
        </p:sp>
        <p:sp>
          <p:nvSpPr>
            <p:cNvPr id="25" name="TextBox 24"/>
            <p:cNvSpPr txBox="1"/>
            <p:nvPr/>
          </p:nvSpPr>
          <p:spPr>
            <a:xfrm>
              <a:off x="1755649" y="3323675"/>
              <a:ext cx="365760" cy="215444"/>
            </a:xfrm>
            <a:prstGeom prst="rect">
              <a:avLst/>
            </a:prstGeom>
            <a:solidFill>
              <a:schemeClr val="bg1"/>
            </a:solidFill>
          </p:spPr>
          <p:txBody>
            <a:bodyPr wrap="square" lIns="0" tIns="0" rIns="0" bIns="0" rtlCol="0">
              <a:spAutoFit/>
            </a:bodyPr>
            <a:lstStyle/>
            <a:p>
              <a:pPr algn="ctr"/>
              <a:r>
                <a:rPr lang="en-US" sz="1400" dirty="0"/>
                <a:t>10</a:t>
              </a:r>
            </a:p>
          </p:txBody>
        </p:sp>
        <p:sp>
          <p:nvSpPr>
            <p:cNvPr id="26" name="TextBox 25"/>
            <p:cNvSpPr txBox="1"/>
            <p:nvPr/>
          </p:nvSpPr>
          <p:spPr>
            <a:xfrm>
              <a:off x="1755649" y="3787160"/>
              <a:ext cx="365760" cy="215444"/>
            </a:xfrm>
            <a:prstGeom prst="rect">
              <a:avLst/>
            </a:prstGeom>
            <a:solidFill>
              <a:schemeClr val="bg1"/>
            </a:solidFill>
          </p:spPr>
          <p:txBody>
            <a:bodyPr wrap="square" lIns="0" tIns="0" rIns="0" bIns="0" rtlCol="0">
              <a:spAutoFit/>
            </a:bodyPr>
            <a:lstStyle/>
            <a:p>
              <a:pPr algn="ctr"/>
              <a:r>
                <a:rPr lang="en-US" sz="1400" dirty="0"/>
                <a:t>0</a:t>
              </a:r>
            </a:p>
          </p:txBody>
        </p:sp>
      </p:grpSp>
      <p:sp>
        <p:nvSpPr>
          <p:cNvPr id="34" name="Rounded Rectangle 33">
            <a:extLst>
              <a:ext uri="{FF2B5EF4-FFF2-40B4-BE49-F238E27FC236}">
                <a16:creationId xmlns="" xmlns:a16="http://schemas.microsoft.com/office/drawing/2014/main" id="{7D4C8E8C-116C-D34C-B86E-A35239DB6FC0}"/>
              </a:ext>
            </a:extLst>
          </p:cNvPr>
          <p:cNvSpPr/>
          <p:nvPr/>
        </p:nvSpPr>
        <p:spPr>
          <a:xfrm>
            <a:off x="4704371" y="975620"/>
            <a:ext cx="4156294" cy="3677603"/>
          </a:xfrm>
          <a:prstGeom prst="roundRect">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pPr>
            <a:r>
              <a:rPr lang="en-US" sz="1400" dirty="0">
                <a:solidFill>
                  <a:schemeClr val="bg1"/>
                </a:solidFill>
              </a:rPr>
              <a:t>The most common AEs with CC-486 or placebo were low-grade GI events</a:t>
            </a:r>
          </a:p>
          <a:p>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Other common grade 3-4 AEs were neutropenia, thrombocytopenia, febrile neutropenia, and anemia</a:t>
            </a:r>
          </a:p>
          <a:p>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Patients with severe neutropenia are at higher risk of hematologic toxicity during early treatment cycles and may benefit by modifying the dose </a:t>
            </a:r>
          </a:p>
          <a:p>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Management of AEs: regular monitoring, supportive care measures with dose modifications or interruptions if necessary </a:t>
            </a:r>
          </a:p>
        </p:txBody>
      </p:sp>
    </p:spTree>
    <p:extLst>
      <p:ext uri="{BB962C8B-B14F-4D97-AF65-F5344CB8AC3E}">
        <p14:creationId xmlns:p14="http://schemas.microsoft.com/office/powerpoint/2010/main" val="8079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962" y="939779"/>
            <a:ext cx="8456428" cy="1580784"/>
          </a:xfrm>
          <a:prstGeom prst="roundRect">
            <a:avLst/>
          </a:prstGeom>
          <a:solidFill>
            <a:schemeClr val="tx2"/>
          </a:solidFill>
          <a:ln w="12700">
            <a:solidFill>
              <a:schemeClr val="bg1"/>
            </a:solidFill>
          </a:ln>
          <a:effectLst>
            <a:outerShdw blurRad="50800" dist="38100" dir="2700000" algn="tl" rotWithShape="0">
              <a:prstClr val="black">
                <a:alpha val="40000"/>
              </a:prstClr>
            </a:outerShdw>
          </a:effectLst>
        </p:spPr>
        <p:txBody>
          <a:bodyPr anchor="ctr"/>
          <a:lstStyle/>
          <a:p>
            <a:pPr marL="0" indent="0">
              <a:spcAft>
                <a:spcPts val="300"/>
              </a:spcAft>
              <a:buNone/>
            </a:pPr>
            <a:r>
              <a:rPr lang="en-US" sz="1400" b="1" dirty="0">
                <a:solidFill>
                  <a:schemeClr val="bg1"/>
                </a:solidFill>
              </a:rPr>
              <a:t>Anemia is the dominant clinical problem in LR-MDS</a:t>
            </a:r>
          </a:p>
          <a:p>
            <a:pPr>
              <a:spcAft>
                <a:spcPts val="300"/>
              </a:spcAft>
            </a:pPr>
            <a:r>
              <a:rPr lang="en-US" sz="1400" dirty="0">
                <a:solidFill>
                  <a:schemeClr val="bg1"/>
                </a:solidFill>
              </a:rPr>
              <a:t>ESAs are standard of care </a:t>
            </a:r>
          </a:p>
          <a:p>
            <a:pPr>
              <a:spcAft>
                <a:spcPts val="300"/>
              </a:spcAft>
            </a:pPr>
            <a:r>
              <a:rPr lang="en-US" sz="1400" dirty="0">
                <a:solidFill>
                  <a:schemeClr val="bg1"/>
                </a:solidFill>
              </a:rPr>
              <a:t>Lenalidomide is effective, especially in del(5q) MDS</a:t>
            </a:r>
          </a:p>
          <a:p>
            <a:pPr>
              <a:spcAft>
                <a:spcPts val="300"/>
              </a:spcAft>
            </a:pPr>
            <a:r>
              <a:rPr lang="en-US" sz="1400" dirty="0">
                <a:solidFill>
                  <a:schemeClr val="bg1"/>
                </a:solidFill>
              </a:rPr>
              <a:t>Lenalidomide + ESA may resurrect anemia response</a:t>
            </a:r>
          </a:p>
          <a:p>
            <a:pPr>
              <a:spcAft>
                <a:spcPts val="300"/>
              </a:spcAft>
            </a:pPr>
            <a:r>
              <a:rPr lang="en-US" sz="1400" dirty="0">
                <a:solidFill>
                  <a:schemeClr val="bg1"/>
                </a:solidFill>
              </a:rPr>
              <a:t>Luspatercept provides a new option for patients who fail on ESAs</a:t>
            </a:r>
          </a:p>
        </p:txBody>
      </p:sp>
      <p:sp>
        <p:nvSpPr>
          <p:cNvPr id="2" name="Title 1"/>
          <p:cNvSpPr>
            <a:spLocks noGrp="1"/>
          </p:cNvSpPr>
          <p:nvPr>
            <p:ph type="title"/>
          </p:nvPr>
        </p:nvSpPr>
        <p:spPr/>
        <p:txBody>
          <a:bodyPr/>
          <a:lstStyle/>
          <a:p>
            <a:r>
              <a:rPr lang="en-US" dirty="0"/>
              <a:t>Improved Options With Currently Approved Therapies</a:t>
            </a:r>
          </a:p>
        </p:txBody>
      </p:sp>
      <p:sp>
        <p:nvSpPr>
          <p:cNvPr id="5" name="Content Placeholder 2"/>
          <p:cNvSpPr txBox="1">
            <a:spLocks/>
          </p:cNvSpPr>
          <p:nvPr/>
        </p:nvSpPr>
        <p:spPr>
          <a:xfrm>
            <a:off x="357962" y="2571750"/>
            <a:ext cx="8456428" cy="2260502"/>
          </a:xfrm>
          <a:prstGeom prst="roundRect">
            <a:avLst/>
          </a:prstGeom>
          <a:solidFill>
            <a:schemeClr val="accent2"/>
          </a:solidFill>
          <a:ln w="12700">
            <a:solidFill>
              <a:schemeClr val="bg1"/>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marL="236538" indent="-236538"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690563" indent="-233363"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7763" marR="0" indent="-233363"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300"/>
              </a:spcAft>
              <a:buNone/>
            </a:pPr>
            <a:r>
              <a:rPr lang="en-US" sz="1400" b="1" dirty="0">
                <a:solidFill>
                  <a:schemeClr val="bg1"/>
                </a:solidFill>
              </a:rPr>
              <a:t>HMAs are the backbone of HR-MDS therapy</a:t>
            </a:r>
          </a:p>
          <a:p>
            <a:pPr>
              <a:spcAft>
                <a:spcPts val="300"/>
              </a:spcAft>
            </a:pPr>
            <a:r>
              <a:rPr lang="en-US" sz="1400" dirty="0">
                <a:solidFill>
                  <a:schemeClr val="bg1"/>
                </a:solidFill>
              </a:rPr>
              <a:t>HMAs improve OS, and expanded use of HMAs is vital for improving response</a:t>
            </a:r>
          </a:p>
          <a:p>
            <a:pPr>
              <a:spcAft>
                <a:spcPts val="300"/>
              </a:spcAft>
            </a:pPr>
            <a:r>
              <a:rPr lang="en-US" sz="1400" dirty="0">
                <a:solidFill>
                  <a:schemeClr val="bg1"/>
                </a:solidFill>
              </a:rPr>
              <a:t>Novel combinations with HMAs will continue to help individualize therapy and improve outcomes</a:t>
            </a:r>
          </a:p>
          <a:p>
            <a:pPr>
              <a:spcAft>
                <a:spcPts val="300"/>
              </a:spcAft>
            </a:pPr>
            <a:r>
              <a:rPr lang="en-US" sz="1400" dirty="0">
                <a:solidFill>
                  <a:schemeClr val="bg1"/>
                </a:solidFill>
              </a:rPr>
              <a:t>Maximizing delivery and pharmacokinetics with HMA enhances options</a:t>
            </a:r>
          </a:p>
          <a:p>
            <a:pPr lvl="1">
              <a:spcAft>
                <a:spcPts val="300"/>
              </a:spcAft>
            </a:pPr>
            <a:r>
              <a:rPr lang="en-US" sz="1400" dirty="0">
                <a:solidFill>
                  <a:schemeClr val="bg1"/>
                </a:solidFill>
              </a:rPr>
              <a:t>ASTX727 (oral decitabine + cedazuridine) is approved by the FDA and is equivalent </a:t>
            </a:r>
            <a:br>
              <a:rPr lang="en-US" sz="1400" dirty="0">
                <a:solidFill>
                  <a:schemeClr val="bg1"/>
                </a:solidFill>
              </a:rPr>
            </a:br>
            <a:r>
              <a:rPr lang="en-US" sz="1400" dirty="0">
                <a:solidFill>
                  <a:schemeClr val="bg1"/>
                </a:solidFill>
              </a:rPr>
              <a:t>to decitabine</a:t>
            </a:r>
          </a:p>
          <a:p>
            <a:pPr lvl="1">
              <a:spcAft>
                <a:spcPts val="300"/>
              </a:spcAft>
            </a:pPr>
            <a:r>
              <a:rPr lang="en-US" sz="1400" dirty="0">
                <a:solidFill>
                  <a:schemeClr val="bg1"/>
                </a:solidFill>
              </a:rPr>
              <a:t>Investigational agent CC-486 (oral azacitidine) has shown significant improvement in </a:t>
            </a:r>
            <a:br>
              <a:rPr lang="en-US" sz="1400" dirty="0">
                <a:solidFill>
                  <a:schemeClr val="bg1"/>
                </a:solidFill>
              </a:rPr>
            </a:br>
            <a:r>
              <a:rPr lang="en-US" sz="1400" dirty="0">
                <a:solidFill>
                  <a:schemeClr val="bg1"/>
                </a:solidFill>
              </a:rPr>
              <a:t>RBC-transfusion independence compared with placebo however CC-486 should NOT be considered equivalent to parenteral azacitidine</a:t>
            </a:r>
          </a:p>
        </p:txBody>
      </p:sp>
    </p:spTree>
    <p:extLst>
      <p:ext uri="{BB962C8B-B14F-4D97-AF65-F5344CB8AC3E}">
        <p14:creationId xmlns:p14="http://schemas.microsoft.com/office/powerpoint/2010/main" val="1316089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0861" y="1187450"/>
            <a:ext cx="4374639" cy="3349471"/>
            <a:chOff x="144245" y="997520"/>
            <a:chExt cx="6347775" cy="3681356"/>
          </a:xfrm>
        </p:grpSpPr>
        <p:sp>
          <p:nvSpPr>
            <p:cNvPr id="3" name="Rectangle 2"/>
            <p:cNvSpPr/>
            <p:nvPr/>
          </p:nvSpPr>
          <p:spPr>
            <a:xfrm>
              <a:off x="144245" y="1425031"/>
              <a:ext cx="6347775" cy="325384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4" name="Trapezoid 3"/>
            <p:cNvSpPr/>
            <p:nvPr/>
          </p:nvSpPr>
          <p:spPr>
            <a:xfrm>
              <a:off x="146440" y="997520"/>
              <a:ext cx="2196935" cy="427511"/>
            </a:xfrm>
            <a:prstGeom prst="trapezoid">
              <a:avLst>
                <a:gd name="adj" fmla="val 50000"/>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9" name="Content Placeholder 2"/>
            <p:cNvSpPr txBox="1">
              <a:spLocks/>
            </p:cNvSpPr>
            <p:nvPr/>
          </p:nvSpPr>
          <p:spPr>
            <a:xfrm>
              <a:off x="352424" y="1583138"/>
              <a:ext cx="5931417" cy="2687440"/>
            </a:xfrm>
            <a:prstGeom prst="rect">
              <a:avLst/>
            </a:prstGeom>
            <a:solidFill>
              <a:schemeClr val="bg1">
                <a:lumMod val="95000"/>
              </a:schemeClr>
            </a:solidFill>
            <a:ln w="19050">
              <a:solidFill>
                <a:schemeClr val="accent1"/>
              </a:solidFill>
            </a:ln>
            <a:effectLst>
              <a:outerShdw blurRad="50800" dist="38100" dir="5400000" algn="t"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US" sz="1600" dirty="0"/>
                <a:t>Kathy, 76-year-old woman with LR-MDS</a:t>
              </a:r>
            </a:p>
            <a:p>
              <a:pPr marL="285750" indent="-285750"/>
              <a:r>
                <a:rPr lang="en-US" sz="1600" dirty="0"/>
                <a:t>Genetics: </a:t>
              </a:r>
              <a:r>
                <a:rPr lang="en-US" sz="1600" i="1" dirty="0">
                  <a:solidFill>
                    <a:schemeClr val="dk1"/>
                  </a:solidFill>
                </a:rPr>
                <a:t>SF3B1 </a:t>
              </a:r>
              <a:r>
                <a:rPr lang="en-US" sz="1600" dirty="0">
                  <a:solidFill>
                    <a:schemeClr val="dk1"/>
                  </a:solidFill>
                </a:rPr>
                <a:t>mutation</a:t>
              </a:r>
              <a:endParaRPr lang="en-US" sz="1600" dirty="0"/>
            </a:p>
            <a:p>
              <a:pPr marL="285750" indent="-285750"/>
              <a:r>
                <a:rPr lang="en-US" sz="1600" dirty="0"/>
                <a:t>BM: normocellular, 3% blasts, ring sideroblasts (&gt;5%) </a:t>
              </a:r>
            </a:p>
            <a:p>
              <a:pPr marL="285750" indent="-285750"/>
              <a:r>
                <a:rPr lang="en-US" sz="1600" dirty="0"/>
                <a:t>ESA-resistant anemia </a:t>
              </a:r>
            </a:p>
            <a:p>
              <a:pPr marL="285750" indent="-285750"/>
              <a:r>
                <a:rPr lang="en-US" sz="1600" dirty="0"/>
                <a:t>Now requiring frequent transfusion</a:t>
              </a:r>
            </a:p>
          </p:txBody>
        </p:sp>
      </p:grpSp>
      <p:sp>
        <p:nvSpPr>
          <p:cNvPr id="13" name="Title 1"/>
          <p:cNvSpPr txBox="1">
            <a:spLocks/>
          </p:cNvSpPr>
          <p:nvPr/>
        </p:nvSpPr>
        <p:spPr>
          <a:xfrm>
            <a:off x="48900" y="39008"/>
            <a:ext cx="8961120" cy="74295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accent1"/>
                </a:solidFill>
                <a:latin typeface="Arial" panose="020B0604020202020204" pitchFamily="34" charset="0"/>
                <a:ea typeface="+mj-ea"/>
                <a:cs typeface="Arial" panose="020B0604020202020204" pitchFamily="34" charset="0"/>
              </a:defRPr>
            </a:lvl1pPr>
          </a:lstStyle>
          <a:p>
            <a:r>
              <a:rPr lang="en-US" dirty="0"/>
              <a:t>Clinical Case 1: Back to Our Patient Kathy…</a:t>
            </a:r>
          </a:p>
        </p:txBody>
      </p:sp>
      <p:pic>
        <p:nvPicPr>
          <p:cNvPr id="15" name="Picture 2" descr="C:\Users\paul.keddy\Downloads\group.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Photocopy trans="7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85353" y="111632"/>
            <a:ext cx="624667" cy="62466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 xmlns:a16="http://schemas.microsoft.com/office/drawing/2014/main" id="{2E0DDC7B-8DD4-AE46-8116-1ADDA14EE4BF}"/>
              </a:ext>
            </a:extLst>
          </p:cNvPr>
          <p:cNvSpPr/>
          <p:nvPr/>
        </p:nvSpPr>
        <p:spPr>
          <a:xfrm>
            <a:off x="4889500" y="1268451"/>
            <a:ext cx="3993639" cy="3344040"/>
          </a:xfrm>
          <a:prstGeom prst="roundRect">
            <a:avLst/>
          </a:prstGeom>
          <a:solidFill>
            <a:schemeClr val="accent6">
              <a:lumMod val="90000"/>
              <a:lumOff val="1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What Is the Most Appropriate </a:t>
            </a:r>
            <a:br>
              <a:rPr lang="en-US" sz="1600" b="1" dirty="0"/>
            </a:br>
            <a:r>
              <a:rPr lang="en-US" sz="1600" b="1" dirty="0"/>
              <a:t>Next Step for Kathy?</a:t>
            </a:r>
          </a:p>
          <a:p>
            <a:pPr marL="285750" indent="-285750">
              <a:lnSpc>
                <a:spcPct val="150000"/>
              </a:lnSpc>
              <a:buFont typeface="Arial" panose="020B0604020202020204" pitchFamily="34" charset="0"/>
              <a:buChar char="•"/>
            </a:pPr>
            <a:r>
              <a:rPr lang="en-US" altLang="en-US" sz="1500" dirty="0">
                <a:solidFill>
                  <a:schemeClr val="bg1"/>
                </a:solidFill>
              </a:rPr>
              <a:t>Azacitidine </a:t>
            </a:r>
          </a:p>
          <a:p>
            <a:pPr marL="285750" indent="-285750">
              <a:lnSpc>
                <a:spcPct val="150000"/>
              </a:lnSpc>
              <a:buFont typeface="Arial" panose="020B0604020202020204" pitchFamily="34" charset="0"/>
              <a:buChar char="•"/>
            </a:pPr>
            <a:r>
              <a:rPr lang="en-US" altLang="en-US" sz="1500" dirty="0">
                <a:solidFill>
                  <a:schemeClr val="bg1"/>
                </a:solidFill>
              </a:rPr>
              <a:t>Luspatercept</a:t>
            </a:r>
          </a:p>
          <a:p>
            <a:pPr marL="285750" indent="-285750">
              <a:lnSpc>
                <a:spcPct val="150000"/>
              </a:lnSpc>
              <a:buFont typeface="Arial" panose="020B0604020202020204" pitchFamily="34" charset="0"/>
              <a:buChar char="•"/>
            </a:pPr>
            <a:r>
              <a:rPr lang="en-US" altLang="en-US" sz="1500" dirty="0">
                <a:solidFill>
                  <a:schemeClr val="bg1"/>
                </a:solidFill>
              </a:rPr>
              <a:t>Lenalidomide</a:t>
            </a:r>
          </a:p>
          <a:p>
            <a:pPr marL="285750" indent="-285750">
              <a:lnSpc>
                <a:spcPct val="150000"/>
              </a:lnSpc>
              <a:buFont typeface="Arial" panose="020B0604020202020204" pitchFamily="34" charset="0"/>
              <a:buChar char="•"/>
            </a:pPr>
            <a:r>
              <a:rPr lang="en-US" altLang="en-US" sz="1500" dirty="0">
                <a:solidFill>
                  <a:schemeClr val="bg1"/>
                </a:solidFill>
              </a:rPr>
              <a:t>ASTX727 (cedazuridine + decitabine)</a:t>
            </a:r>
          </a:p>
          <a:p>
            <a:pPr marL="285750" indent="-285750">
              <a:lnSpc>
                <a:spcPct val="150000"/>
              </a:lnSpc>
              <a:buFont typeface="Arial" panose="020B0604020202020204" pitchFamily="34" charset="0"/>
              <a:buChar char="•"/>
            </a:pPr>
            <a:r>
              <a:rPr lang="en-US" altLang="en-US" sz="1500" dirty="0">
                <a:solidFill>
                  <a:schemeClr val="bg1"/>
                </a:solidFill>
              </a:rPr>
              <a:t>Emerging therapies such as CC-486</a:t>
            </a:r>
          </a:p>
          <a:p>
            <a:pPr marL="285750" indent="-285750">
              <a:lnSpc>
                <a:spcPct val="150000"/>
              </a:lnSpc>
              <a:buFont typeface="Arial" panose="020B0604020202020204" pitchFamily="34" charset="0"/>
              <a:buChar char="•"/>
            </a:pPr>
            <a:r>
              <a:rPr lang="en-US" altLang="en-US" sz="1500" dirty="0">
                <a:solidFill>
                  <a:schemeClr val="bg1"/>
                </a:solidFill>
              </a:rPr>
              <a:t>Immunosuppressive therapy</a:t>
            </a:r>
          </a:p>
          <a:p>
            <a:pPr marL="285750" indent="-285750">
              <a:lnSpc>
                <a:spcPct val="150000"/>
              </a:lnSpc>
              <a:buFont typeface="Arial" panose="020B0604020202020204" pitchFamily="34" charset="0"/>
              <a:buChar char="•"/>
            </a:pPr>
            <a:r>
              <a:rPr lang="en-US" altLang="en-US" sz="1500" dirty="0">
                <a:solidFill>
                  <a:schemeClr val="bg1"/>
                </a:solidFill>
              </a:rPr>
              <a:t>Allogeneic stem cell transplant</a:t>
            </a:r>
            <a:endParaRPr lang="en-US" sz="1500" dirty="0"/>
          </a:p>
        </p:txBody>
      </p:sp>
    </p:spTree>
    <p:extLst>
      <p:ext uri="{BB962C8B-B14F-4D97-AF65-F5344CB8AC3E}">
        <p14:creationId xmlns:p14="http://schemas.microsoft.com/office/powerpoint/2010/main" val="1535827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3C494-2574-064B-A0A1-F23A13D74EA8}"/>
              </a:ext>
            </a:extLst>
          </p:cNvPr>
          <p:cNvSpPr>
            <a:spLocks noGrp="1"/>
          </p:cNvSpPr>
          <p:nvPr>
            <p:ph type="title"/>
          </p:nvPr>
        </p:nvSpPr>
        <p:spPr/>
        <p:txBody>
          <a:bodyPr/>
          <a:lstStyle/>
          <a:p>
            <a:r>
              <a:rPr lang="en-US" dirty="0"/>
              <a:t>Nursing Implications for Managing Patients With LR-MDS</a:t>
            </a:r>
          </a:p>
        </p:txBody>
      </p:sp>
      <p:sp>
        <p:nvSpPr>
          <p:cNvPr id="4" name="Rectangle 3">
            <a:extLst>
              <a:ext uri="{FF2B5EF4-FFF2-40B4-BE49-F238E27FC236}">
                <a16:creationId xmlns="" xmlns:a16="http://schemas.microsoft.com/office/drawing/2014/main" id="{6575780B-532D-E741-8A12-966BC706300E}"/>
              </a:ext>
            </a:extLst>
          </p:cNvPr>
          <p:cNvSpPr/>
          <p:nvPr/>
        </p:nvSpPr>
        <p:spPr>
          <a:xfrm>
            <a:off x="332238" y="1021602"/>
            <a:ext cx="8649438" cy="3877985"/>
          </a:xfrm>
          <a:prstGeom prst="rect">
            <a:avLst/>
          </a:prstGeom>
        </p:spPr>
        <p:txBody>
          <a:bodyPr wrap="square">
            <a:spAutoFit/>
          </a:bodyPr>
          <a:lstStyle/>
          <a:p>
            <a:r>
              <a:rPr lang="en-US" b="1" dirty="0">
                <a:solidFill>
                  <a:schemeClr val="accent2"/>
                </a:solidFill>
              </a:rPr>
              <a:t>Patient education related to transfusion burden</a:t>
            </a:r>
          </a:p>
          <a:p>
            <a:pPr marL="742950" lvl="1" indent="-285750">
              <a:buFont typeface="Arial" panose="020B0604020202020204" pitchFamily="34" charset="0"/>
              <a:buChar char="•"/>
            </a:pPr>
            <a:r>
              <a:rPr lang="en-US" sz="1600" dirty="0"/>
              <a:t>Risks associated with transfusion dependence and the goal to achieve </a:t>
            </a:r>
            <a:br>
              <a:rPr lang="en-US" sz="1600" dirty="0"/>
            </a:br>
            <a:r>
              <a:rPr lang="en-US" sz="1600" dirty="0"/>
              <a:t>transfusion independence</a:t>
            </a:r>
          </a:p>
          <a:p>
            <a:pPr marL="742950" lvl="1" indent="-285750">
              <a:buFont typeface="Arial" panose="020B0604020202020204" pitchFamily="34" charset="0"/>
              <a:buChar char="•"/>
            </a:pPr>
            <a:r>
              <a:rPr lang="en-US" sz="1600" dirty="0"/>
              <a:t>Goals of treatment to achieve transfusion independence</a:t>
            </a:r>
          </a:p>
          <a:p>
            <a:pPr marL="742950" lvl="1" indent="-285750">
              <a:buFont typeface="Arial" panose="020B0604020202020204" pitchFamily="34" charset="0"/>
              <a:buChar char="•"/>
            </a:pPr>
            <a:r>
              <a:rPr lang="en-US" sz="1600" dirty="0"/>
              <a:t>Strategies for monitoring blood counts and transfusion burden</a:t>
            </a:r>
          </a:p>
          <a:p>
            <a:pPr marL="742950" lvl="1" indent="-285750">
              <a:buFont typeface="Arial" panose="020B0604020202020204" pitchFamily="34" charset="0"/>
              <a:buChar char="•"/>
            </a:pPr>
            <a:r>
              <a:rPr lang="en-US" sz="1600" dirty="0"/>
              <a:t>Criteria for considering disease modifying treatment</a:t>
            </a:r>
          </a:p>
          <a:p>
            <a:pPr lvl="1"/>
            <a:endParaRPr lang="en-US" sz="1600" dirty="0"/>
          </a:p>
          <a:p>
            <a:r>
              <a:rPr lang="en-US" b="1" dirty="0">
                <a:solidFill>
                  <a:schemeClr val="accent2"/>
                </a:solidFill>
              </a:rPr>
              <a:t>Setting expectations for patients initiating disease modifying treatment (DMT)</a:t>
            </a:r>
          </a:p>
          <a:p>
            <a:pPr marL="742950" lvl="1" indent="-285750">
              <a:buFont typeface="Arial" panose="020B0604020202020204" pitchFamily="34" charset="0"/>
              <a:buChar char="•"/>
            </a:pPr>
            <a:r>
              <a:rPr lang="en-US" sz="1600" dirty="0"/>
              <a:t>A minimum of 4-6 months of treatment is required to evaluate initial response</a:t>
            </a:r>
          </a:p>
          <a:p>
            <a:pPr marL="742950" lvl="1" indent="-285750">
              <a:buFont typeface="Arial" panose="020B0604020202020204" pitchFamily="34" charset="0"/>
              <a:buChar char="•"/>
            </a:pPr>
            <a:r>
              <a:rPr lang="en-US" sz="1600" dirty="0"/>
              <a:t>Best response may not be evident until 6-9 months of therapy</a:t>
            </a:r>
          </a:p>
          <a:p>
            <a:pPr marL="742950" lvl="1" indent="-285750">
              <a:buFont typeface="Arial" panose="020B0604020202020204" pitchFamily="34" charset="0"/>
              <a:buChar char="•"/>
            </a:pPr>
            <a:r>
              <a:rPr lang="en-US" sz="1600" dirty="0"/>
              <a:t>Myelosuppression is the most common toxicity in DMT for MDS</a:t>
            </a:r>
          </a:p>
          <a:p>
            <a:pPr marL="1371600" lvl="5" indent="-285750">
              <a:buFont typeface="Arial" panose="020B0604020202020204" pitchFamily="34" charset="0"/>
              <a:buChar char="─"/>
            </a:pPr>
            <a:r>
              <a:rPr lang="en-US" sz="1600" dirty="0"/>
              <a:t>Cytopenias may get worse before they get better</a:t>
            </a:r>
          </a:p>
          <a:p>
            <a:pPr marL="742950" lvl="1" indent="-285750">
              <a:buFont typeface="Arial" panose="020B0604020202020204" pitchFamily="34" charset="0"/>
              <a:buChar char="•"/>
            </a:pPr>
            <a:r>
              <a:rPr lang="en-US" sz="1600" dirty="0"/>
              <a:t>Mild to moderate asymptomatic cytopenias may persist for months or years in patients responding to treatment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35583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19339" y="26840"/>
            <a:ext cx="7342360" cy="74295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accent1"/>
                </a:solidFill>
                <a:latin typeface="Arial" panose="020B0604020202020204" pitchFamily="34" charset="0"/>
                <a:ea typeface="+mj-ea"/>
                <a:cs typeface="Arial" panose="020B0604020202020204" pitchFamily="34" charset="0"/>
              </a:defRPr>
            </a:lvl1pPr>
          </a:lstStyle>
          <a:p>
            <a:r>
              <a:rPr lang="en-US" dirty="0"/>
              <a:t>Clinical Case 2: Matthew, a Newly Diagnosed Patient With MDS</a:t>
            </a:r>
          </a:p>
        </p:txBody>
      </p:sp>
      <p:pic>
        <p:nvPicPr>
          <p:cNvPr id="8" name="Picture 2" descr="C:\Users\paul.keddy\Downloads\group.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Photocopy trans="7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85353" y="111632"/>
            <a:ext cx="624667" cy="6246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1050494389"/>
              </p:ext>
            </p:extLst>
          </p:nvPr>
        </p:nvGraphicFramePr>
        <p:xfrm>
          <a:off x="568081" y="912839"/>
          <a:ext cx="8007838" cy="3860338"/>
        </p:xfrm>
        <a:graphic>
          <a:graphicData uri="http://schemas.openxmlformats.org/drawingml/2006/table">
            <a:tbl>
              <a:tblPr firstCol="1" bandRow="1">
                <a:tableStyleId>{6E25E649-3F16-4E02-A733-19D2CDBF48F0}</a:tableStyleId>
              </a:tblPr>
              <a:tblGrid>
                <a:gridCol w="2563876">
                  <a:extLst>
                    <a:ext uri="{9D8B030D-6E8A-4147-A177-3AD203B41FA5}">
                      <a16:colId xmlns="" xmlns:a16="http://schemas.microsoft.com/office/drawing/2014/main" val="20000"/>
                    </a:ext>
                  </a:extLst>
                </a:gridCol>
                <a:gridCol w="5443962">
                  <a:extLst>
                    <a:ext uri="{9D8B030D-6E8A-4147-A177-3AD203B41FA5}">
                      <a16:colId xmlns="" xmlns:a16="http://schemas.microsoft.com/office/drawing/2014/main" val="20001"/>
                    </a:ext>
                  </a:extLst>
                </a:gridCol>
              </a:tblGrid>
              <a:tr h="1033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Matthew is a 65-year-old man with MDS</a:t>
                      </a:r>
                    </a:p>
                  </a:txBody>
                  <a:tcPr anchor="ctr"/>
                </a:tc>
                <a:tc>
                  <a:txBody>
                    <a:bodyPr/>
                    <a:lstStyle/>
                    <a:p>
                      <a:pPr marL="168275" marR="0" lvl="0" indent="-168275"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cap="none" normalizeH="0" baseline="0" dirty="0">
                          <a:ln>
                            <a:noFill/>
                          </a:ln>
                          <a:effectLst/>
                          <a:latin typeface="+mn-lt"/>
                        </a:rPr>
                        <a:t>Presents with fatigue and anemia</a:t>
                      </a:r>
                    </a:p>
                  </a:txBody>
                  <a:tcPr anchor="ctr"/>
                </a:tc>
                <a:extLst>
                  <a:ext uri="{0D108BD9-81ED-4DB2-BD59-A6C34878D82A}">
                    <a16:rowId xmlns="" xmlns:a16="http://schemas.microsoft.com/office/drawing/2014/main" val="10000"/>
                  </a:ext>
                </a:extLst>
              </a:tr>
              <a:tr h="1351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lt1"/>
                          </a:solidFill>
                          <a:effectLst/>
                          <a:latin typeface="+mn-lt"/>
                          <a:ea typeface="+mn-ea"/>
                          <a:cs typeface="+mn-cs"/>
                        </a:rPr>
                        <a:t>Further testing shows…</a:t>
                      </a:r>
                      <a:endParaRPr kumimoji="0" lang="en-US" sz="1600"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endParaRPr>
                    </a:p>
                  </a:txBody>
                  <a:tcPr anchor="ctr"/>
                </a:tc>
                <a:tc>
                  <a:txBody>
                    <a:bodyPr/>
                    <a:lstStyle/>
                    <a:p>
                      <a:pPr marL="168275" marR="0" lvl="0" indent="-168275"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kern="1200" cap="none" normalizeH="0" baseline="0" dirty="0">
                          <a:ln>
                            <a:noFill/>
                          </a:ln>
                          <a:solidFill>
                            <a:schemeClr val="dk1"/>
                          </a:solidFill>
                          <a:effectLst/>
                          <a:latin typeface="+mn-lt"/>
                          <a:ea typeface="+mn-ea"/>
                          <a:cs typeface="+mn-cs"/>
                        </a:rPr>
                        <a:t>Bone marrow biopsy</a:t>
                      </a:r>
                    </a:p>
                    <a:p>
                      <a:pPr marL="34290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kern="1200" cap="none" normalizeH="0" baseline="0" dirty="0">
                          <a:ln>
                            <a:noFill/>
                          </a:ln>
                          <a:solidFill>
                            <a:schemeClr val="dk1"/>
                          </a:solidFill>
                          <a:effectLst/>
                          <a:latin typeface="+mn-lt"/>
                          <a:ea typeface="+mn-ea"/>
                          <a:cs typeface="+mn-cs"/>
                        </a:rPr>
                        <a:t>Hypercellular (66%)</a:t>
                      </a:r>
                    </a:p>
                    <a:p>
                      <a:pPr marL="34290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kern="1200" cap="none" normalizeH="0" baseline="0" dirty="0">
                          <a:ln>
                            <a:noFill/>
                          </a:ln>
                          <a:solidFill>
                            <a:schemeClr val="dk1"/>
                          </a:solidFill>
                          <a:effectLst/>
                          <a:latin typeface="+mn-lt"/>
                          <a:ea typeface="+mn-ea"/>
                          <a:cs typeface="+mn-cs"/>
                        </a:rPr>
                        <a:t>Dyserythropoiesis</a:t>
                      </a:r>
                    </a:p>
                    <a:p>
                      <a:pPr marL="34290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kern="1200" cap="none" normalizeH="0" baseline="0" dirty="0">
                          <a:ln>
                            <a:noFill/>
                          </a:ln>
                          <a:solidFill>
                            <a:schemeClr val="dk1"/>
                          </a:solidFill>
                          <a:effectLst/>
                          <a:latin typeface="+mn-lt"/>
                          <a:ea typeface="+mn-ea"/>
                          <a:cs typeface="+mn-cs"/>
                        </a:rPr>
                        <a:t>Myeloid: blasts 7%</a:t>
                      </a:r>
                    </a:p>
                    <a:p>
                      <a:pPr marL="34290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kern="1200" cap="none" normalizeH="0" baseline="0" dirty="0">
                          <a:ln>
                            <a:noFill/>
                          </a:ln>
                          <a:solidFill>
                            <a:schemeClr val="dk1"/>
                          </a:solidFill>
                          <a:effectLst/>
                          <a:latin typeface="+mn-lt"/>
                          <a:ea typeface="+mn-ea"/>
                          <a:cs typeface="+mn-cs"/>
                        </a:rPr>
                        <a:t>Megakaryocytes: increased numbers, atypical</a:t>
                      </a:r>
                    </a:p>
                    <a:p>
                      <a:pPr marL="34290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kern="1200" cap="none" normalizeH="0" baseline="0" dirty="0">
                          <a:ln>
                            <a:noFill/>
                          </a:ln>
                          <a:solidFill>
                            <a:schemeClr val="dk1"/>
                          </a:solidFill>
                          <a:effectLst/>
                          <a:latin typeface="+mn-lt"/>
                          <a:ea typeface="+mn-ea"/>
                          <a:cs typeface="+mn-cs"/>
                        </a:rPr>
                        <a:t>Cytogenetics: del(5q), del(7q), -17</a:t>
                      </a:r>
                    </a:p>
                    <a:p>
                      <a:pPr marL="34290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kern="1200" cap="none" normalizeH="0" baseline="0" dirty="0">
                          <a:ln>
                            <a:noFill/>
                          </a:ln>
                          <a:solidFill>
                            <a:schemeClr val="dk1"/>
                          </a:solidFill>
                          <a:effectLst/>
                          <a:latin typeface="+mn-lt"/>
                          <a:ea typeface="+mn-ea"/>
                          <a:cs typeface="+mn-cs"/>
                        </a:rPr>
                        <a:t>Genetics: </a:t>
                      </a:r>
                      <a:r>
                        <a:rPr kumimoji="0" lang="en-US" sz="1300" i="1" u="none" strike="noStrike" kern="1200" cap="none" normalizeH="0" baseline="0" dirty="0">
                          <a:ln>
                            <a:noFill/>
                          </a:ln>
                          <a:solidFill>
                            <a:schemeClr val="dk1"/>
                          </a:solidFill>
                          <a:effectLst/>
                          <a:latin typeface="+mn-lt"/>
                          <a:ea typeface="+mn-ea"/>
                          <a:cs typeface="+mn-cs"/>
                        </a:rPr>
                        <a:t>TP53</a:t>
                      </a:r>
                      <a:r>
                        <a:rPr kumimoji="0" lang="en-US" sz="1300" u="none" strike="noStrike" kern="1200" cap="none" normalizeH="0" baseline="0" dirty="0">
                          <a:ln>
                            <a:noFill/>
                          </a:ln>
                          <a:solidFill>
                            <a:schemeClr val="dk1"/>
                          </a:solidFill>
                          <a:effectLst/>
                          <a:latin typeface="+mn-lt"/>
                          <a:ea typeface="+mn-ea"/>
                          <a:cs typeface="+mn-cs"/>
                        </a:rPr>
                        <a:t> mutation</a:t>
                      </a:r>
                    </a:p>
                    <a:p>
                      <a:pPr marL="34290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kern="1200" cap="none" normalizeH="0" baseline="0" dirty="0">
                          <a:ln>
                            <a:noFill/>
                          </a:ln>
                          <a:solidFill>
                            <a:schemeClr val="dk1"/>
                          </a:solidFill>
                          <a:effectLst/>
                          <a:latin typeface="+mn-lt"/>
                          <a:ea typeface="+mn-ea"/>
                          <a:cs typeface="+mn-cs"/>
                        </a:rPr>
                        <a:t>Hb decline: 7.5</a:t>
                      </a:r>
                    </a:p>
                    <a:p>
                      <a:pPr marL="233363" marR="0" lvl="0" indent="-233363"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kern="1200" cap="none" normalizeH="0" baseline="0" dirty="0">
                          <a:ln>
                            <a:noFill/>
                          </a:ln>
                          <a:solidFill>
                            <a:schemeClr val="dk1"/>
                          </a:solidFill>
                          <a:effectLst/>
                          <a:latin typeface="+mn-lt"/>
                          <a:ea typeface="+mn-ea"/>
                          <a:cs typeface="+mn-cs"/>
                        </a:rPr>
                        <a:t>RBC transfusions: 1-2 every 3-4 wk</a:t>
                      </a:r>
                      <a:r>
                        <a:rPr kumimoji="0" lang="en-US" sz="1300" u="none" strike="noStrike" cap="none" normalizeH="0" baseline="0" dirty="0">
                          <a:ln>
                            <a:noFill/>
                          </a:ln>
                          <a:effectLst/>
                          <a:latin typeface="+mn-lt"/>
                        </a:rPr>
                        <a:t> </a:t>
                      </a:r>
                    </a:p>
                  </a:txBody>
                  <a:tcPr anchor="ctr"/>
                </a:tc>
                <a:extLst>
                  <a:ext uri="{0D108BD9-81ED-4DB2-BD59-A6C34878D82A}">
                    <a16:rowId xmlns="" xmlns:a16="http://schemas.microsoft.com/office/drawing/2014/main" val="10001"/>
                  </a:ext>
                </a:extLst>
              </a:tr>
              <a:tr h="952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Diagnosis and further management</a:t>
                      </a:r>
                      <a:endParaRPr kumimoji="0" lang="en-US" sz="1600"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endParaRPr>
                    </a:p>
                  </a:txBody>
                  <a:tcPr anchor="ctr"/>
                </a:tc>
                <a:tc>
                  <a:txBody>
                    <a:bodyPr/>
                    <a:lstStyle/>
                    <a:p>
                      <a:pPr marL="233363" marR="0" lvl="0" indent="-233363"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kern="1200" cap="none" normalizeH="0" baseline="0" dirty="0">
                          <a:ln>
                            <a:noFill/>
                          </a:ln>
                          <a:solidFill>
                            <a:schemeClr val="dk1"/>
                          </a:solidFill>
                          <a:effectLst/>
                          <a:latin typeface="+mn-lt"/>
                          <a:ea typeface="+mn-ea"/>
                          <a:cs typeface="+mn-cs"/>
                        </a:rPr>
                        <a:t>MDS</a:t>
                      </a:r>
                    </a:p>
                    <a:p>
                      <a:pPr marL="233363" marR="0" lvl="0" indent="-233363"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300" u="none" strike="noStrike" kern="1200" cap="none" normalizeH="0" baseline="0" dirty="0">
                          <a:ln>
                            <a:noFill/>
                          </a:ln>
                          <a:solidFill>
                            <a:schemeClr val="dk1"/>
                          </a:solidFill>
                          <a:effectLst/>
                          <a:latin typeface="+mn-lt"/>
                          <a:ea typeface="+mn-ea"/>
                          <a:cs typeface="+mn-cs"/>
                        </a:rPr>
                        <a:t>Categorized as high risk</a:t>
                      </a:r>
                    </a:p>
                  </a:txBody>
                  <a:tcPr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699089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A6B1A9-025B-994D-8E2C-8863119CB87C}"/>
              </a:ext>
            </a:extLst>
          </p:cNvPr>
          <p:cNvSpPr>
            <a:spLocks noGrp="1"/>
          </p:cNvSpPr>
          <p:nvPr>
            <p:ph type="title"/>
          </p:nvPr>
        </p:nvSpPr>
        <p:spPr/>
        <p:txBody>
          <a:bodyPr/>
          <a:lstStyle/>
          <a:p>
            <a:r>
              <a:rPr lang="en-US" dirty="0"/>
              <a:t>What Are the Treatment Options for Higher-Risk MDS?</a:t>
            </a:r>
          </a:p>
        </p:txBody>
      </p:sp>
      <p:graphicFrame>
        <p:nvGraphicFramePr>
          <p:cNvPr id="8" name="Table 7"/>
          <p:cNvGraphicFramePr>
            <a:graphicFrameLocks noGrp="1"/>
          </p:cNvGraphicFramePr>
          <p:nvPr>
            <p:extLst>
              <p:ext uri="{D42A27DB-BD31-4B8C-83A1-F6EECF244321}">
                <p14:modId xmlns:p14="http://schemas.microsoft.com/office/powerpoint/2010/main" val="4222279589"/>
              </p:ext>
            </p:extLst>
          </p:nvPr>
        </p:nvGraphicFramePr>
        <p:xfrm>
          <a:off x="351693" y="942535"/>
          <a:ext cx="8440615" cy="3806249"/>
        </p:xfrm>
        <a:graphic>
          <a:graphicData uri="http://schemas.openxmlformats.org/drawingml/2006/table">
            <a:tbl>
              <a:tblPr firstRow="1" bandRow="1">
                <a:tableStyleId>{6E25E649-3F16-4E02-A733-19D2CDBF48F0}</a:tableStyleId>
              </a:tblPr>
              <a:tblGrid>
                <a:gridCol w="4006947">
                  <a:extLst>
                    <a:ext uri="{9D8B030D-6E8A-4147-A177-3AD203B41FA5}">
                      <a16:colId xmlns="" xmlns:a16="http://schemas.microsoft.com/office/drawing/2014/main" val="20000"/>
                    </a:ext>
                  </a:extLst>
                </a:gridCol>
                <a:gridCol w="4433668">
                  <a:extLst>
                    <a:ext uri="{9D8B030D-6E8A-4147-A177-3AD203B41FA5}">
                      <a16:colId xmlns="" xmlns:a16="http://schemas.microsoft.com/office/drawing/2014/main" val="20001"/>
                    </a:ext>
                  </a:extLst>
                </a:gridCol>
              </a:tblGrid>
              <a:tr h="4327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t>Initial Treatment</a:t>
                      </a:r>
                      <a:endParaRPr lang="en-US" sz="1300" b="1" dirty="0"/>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t>Next Options</a:t>
                      </a:r>
                      <a:endParaRPr lang="en-US" sz="1300" b="1" dirty="0"/>
                    </a:p>
                  </a:txBody>
                  <a:tcPr anchor="ctr">
                    <a:lnL w="12700" cap="flat" cmpd="sng" algn="ctr">
                      <a:solidFill>
                        <a:schemeClr val="bg1"/>
                      </a:solidFill>
                      <a:prstDash val="solid"/>
                      <a:round/>
                      <a:headEnd type="none" w="med" len="med"/>
                      <a:tailEnd type="none" w="med" len="med"/>
                    </a:lnL>
                    <a:solidFill>
                      <a:schemeClr val="accent5"/>
                    </a:solidFill>
                  </a:tcPr>
                </a:tc>
                <a:extLst>
                  <a:ext uri="{0D108BD9-81ED-4DB2-BD59-A6C34878D82A}">
                    <a16:rowId xmlns="" xmlns:a16="http://schemas.microsoft.com/office/drawing/2014/main" val="10000"/>
                  </a:ext>
                </a:extLst>
              </a:tr>
              <a:tr h="3373535">
                <a:tc>
                  <a:txBody>
                    <a:bodyPr/>
                    <a:lstStyle/>
                    <a:p>
                      <a:r>
                        <a:rPr lang="en-US" sz="1300" b="1" dirty="0"/>
                        <a:t>If</a:t>
                      </a:r>
                      <a:r>
                        <a:rPr lang="en-US" sz="1300" b="1" baseline="0" dirty="0"/>
                        <a:t> allo HCT is a good option and a donor </a:t>
                      </a:r>
                      <a:br>
                        <a:rPr lang="en-US" sz="1300" b="1" baseline="0" dirty="0"/>
                      </a:br>
                      <a:r>
                        <a:rPr lang="en-US" sz="1300" b="1" baseline="0" dirty="0"/>
                        <a:t>is available:</a:t>
                      </a:r>
                    </a:p>
                    <a:p>
                      <a:pPr marL="365760" indent="-171450">
                        <a:buFont typeface="Arial" panose="020B0604020202020204" pitchFamily="34" charset="0"/>
                        <a:buChar char="•"/>
                      </a:pPr>
                      <a:r>
                        <a:rPr lang="en-US" sz="1300" baseline="0" dirty="0"/>
                        <a:t>Allo HCT</a:t>
                      </a:r>
                    </a:p>
                    <a:p>
                      <a:pPr marL="365760" indent="-171450">
                        <a:buFont typeface="Arial" panose="020B0604020202020204" pitchFamily="34" charset="0"/>
                        <a:buChar char="•"/>
                      </a:pPr>
                      <a:r>
                        <a:rPr lang="en-US" sz="1300" baseline="0" dirty="0"/>
                        <a:t>Azacitidine or decitabine, followed by allo HCT</a:t>
                      </a:r>
                    </a:p>
                    <a:p>
                      <a:pPr marL="365760" indent="-171450">
                        <a:buFont typeface="Arial" panose="020B0604020202020204" pitchFamily="34" charset="0"/>
                        <a:buChar char="•"/>
                      </a:pPr>
                      <a:r>
                        <a:rPr lang="en-US" sz="1300" baseline="0" dirty="0"/>
                        <a:t>High-intensity chemotherapy, followed by </a:t>
                      </a:r>
                      <a:br>
                        <a:rPr lang="en-US" sz="1300" baseline="0" dirty="0"/>
                      </a:br>
                      <a:r>
                        <a:rPr lang="en-US" sz="1300" baseline="0" dirty="0"/>
                        <a:t>allo HCT</a:t>
                      </a:r>
                    </a:p>
                    <a:p>
                      <a:pPr marL="365760" indent="-171450">
                        <a:buFont typeface="Arial" panose="020B0604020202020204" pitchFamily="34" charset="0"/>
                        <a:buChar char="•"/>
                      </a:pPr>
                      <a:endParaRPr lang="en-US" sz="13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If</a:t>
                      </a:r>
                      <a:r>
                        <a:rPr lang="en-US" sz="1300" b="1" baseline="0" dirty="0"/>
                        <a:t> allo HCT is a good option but a donor </a:t>
                      </a:r>
                      <a:br>
                        <a:rPr lang="en-US" sz="1300" b="1" baseline="0" dirty="0"/>
                      </a:br>
                      <a:r>
                        <a:rPr lang="en-US" sz="1300" b="1" baseline="0" dirty="0"/>
                        <a:t>is not available:</a:t>
                      </a:r>
                    </a:p>
                    <a:p>
                      <a:pPr marL="365760" indent="-171450">
                        <a:buFont typeface="Arial" panose="020B0604020202020204" pitchFamily="34" charset="0"/>
                        <a:buChar char="•"/>
                      </a:pPr>
                      <a:r>
                        <a:rPr lang="en-US" sz="1300" dirty="0"/>
                        <a:t>Azacitidine (preferred) or decitabine </a:t>
                      </a:r>
                    </a:p>
                    <a:p>
                      <a:pPr marL="365760" indent="-171450">
                        <a:buFont typeface="Arial" panose="020B0604020202020204" pitchFamily="34" charset="0"/>
                        <a:buChar char="•"/>
                      </a:pPr>
                      <a:r>
                        <a:rPr lang="en-US" sz="1300" dirty="0"/>
                        <a:t>Clinical trial</a:t>
                      </a:r>
                    </a:p>
                    <a:p>
                      <a:endParaRPr lang="en-US" sz="1300" dirty="0"/>
                    </a:p>
                    <a:p>
                      <a:r>
                        <a:rPr lang="en-US" sz="1300" b="1" dirty="0"/>
                        <a:t>If allo HCT is not a good option or a donor </a:t>
                      </a:r>
                      <a:br>
                        <a:rPr lang="en-US" sz="1300" b="1" dirty="0"/>
                      </a:br>
                      <a:r>
                        <a:rPr lang="en-US" sz="1300" b="1" dirty="0"/>
                        <a:t>is not available:</a:t>
                      </a:r>
                    </a:p>
                    <a:p>
                      <a:pPr marL="365760" indent="-171450">
                        <a:buFont typeface="Arial" panose="020B0604020202020204" pitchFamily="34" charset="0"/>
                        <a:buChar char="•"/>
                      </a:pPr>
                      <a:r>
                        <a:rPr lang="en-US" sz="1300" dirty="0"/>
                        <a:t>Azacitidine (preferred) or decitabine</a:t>
                      </a:r>
                    </a:p>
                    <a:p>
                      <a:pPr marL="365760" indent="-171450">
                        <a:buFont typeface="Arial" panose="020B0604020202020204" pitchFamily="34" charset="0"/>
                        <a:buChar char="•"/>
                      </a:pPr>
                      <a:r>
                        <a:rPr lang="en-US" sz="1300" dirty="0"/>
                        <a:t>Clinical trial</a:t>
                      </a:r>
                      <a:endParaRPr lang="en-US" sz="1300" b="0" dirty="0"/>
                    </a:p>
                  </a:txBody>
                  <a:tcPr>
                    <a:lnR w="12700" cap="flat" cmpd="sng" algn="ctr">
                      <a:solidFill>
                        <a:schemeClr val="bg1"/>
                      </a:solidFill>
                      <a:prstDash val="solid"/>
                      <a:round/>
                      <a:headEnd type="none" w="med" len="med"/>
                      <a:tailEnd type="none" w="med" len="med"/>
                    </a:lnR>
                  </a:tcPr>
                </a:tc>
                <a:tc>
                  <a:txBody>
                    <a:bodyPr/>
                    <a:lstStyle/>
                    <a:p>
                      <a:pPr algn="l"/>
                      <a:r>
                        <a:rPr lang="en-US" sz="1300" b="1" dirty="0"/>
                        <a:t>Depending on prior treatment, options may include:</a:t>
                      </a:r>
                    </a:p>
                    <a:p>
                      <a:pPr marL="742950" lvl="1" indent="-285750" algn="l">
                        <a:buFont typeface="Arial" panose="020B0604020202020204" pitchFamily="34" charset="0"/>
                        <a:buChar char="•"/>
                      </a:pPr>
                      <a:r>
                        <a:rPr lang="en-US" sz="1300" dirty="0"/>
                        <a:t>Consider second HCT or DLI</a:t>
                      </a:r>
                    </a:p>
                    <a:p>
                      <a:pPr marL="742950" lvl="1" indent="-285750" algn="l">
                        <a:buFont typeface="Arial" panose="020B0604020202020204" pitchFamily="34" charset="0"/>
                        <a:buChar char="•"/>
                      </a:pPr>
                      <a:r>
                        <a:rPr lang="en-US" sz="1300" baseline="0" dirty="0"/>
                        <a:t>Azacitidine or decitabine</a:t>
                      </a:r>
                    </a:p>
                    <a:p>
                      <a:pPr marL="742950" lvl="1" indent="-285750" algn="l">
                        <a:buFont typeface="Arial" panose="020B0604020202020204" pitchFamily="34" charset="0"/>
                        <a:buChar char="•"/>
                      </a:pPr>
                      <a:r>
                        <a:rPr lang="en-US" sz="1300" dirty="0"/>
                        <a:t>Clinical trial</a:t>
                      </a:r>
                    </a:p>
                    <a:p>
                      <a:pPr marL="742950" lvl="1" indent="-285750" algn="l">
                        <a:buFont typeface="Arial" panose="020B0604020202020204" pitchFamily="34" charset="0"/>
                        <a:buChar char="•"/>
                      </a:pPr>
                      <a:r>
                        <a:rPr lang="en-US" sz="1300" dirty="0"/>
                        <a:t>Supportive care only</a:t>
                      </a:r>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742554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Novel Targets Under Investigation in MDS</a:t>
            </a:r>
            <a:r>
              <a:rPr lang="en-US" baseline="30000" dirty="0"/>
              <a:t>1</a:t>
            </a:r>
          </a:p>
        </p:txBody>
      </p:sp>
      <p:sp>
        <p:nvSpPr>
          <p:cNvPr id="5" name="Footer Placeholder 4"/>
          <p:cNvSpPr>
            <a:spLocks noGrp="1"/>
          </p:cNvSpPr>
          <p:nvPr>
            <p:ph type="ftr" sz="quarter" idx="13"/>
          </p:nvPr>
        </p:nvSpPr>
        <p:spPr>
          <a:xfrm>
            <a:off x="94926" y="4814260"/>
            <a:ext cx="6894271" cy="273844"/>
          </a:xfrm>
        </p:spPr>
        <p:txBody>
          <a:bodyPr/>
          <a:lstStyle/>
          <a:p>
            <a:r>
              <a:rPr lang="de-DE" dirty="0">
                <a:solidFill>
                  <a:srgbClr val="000000"/>
                </a:solidFill>
              </a:rPr>
              <a:t>1. Platzbecker U. </a:t>
            </a:r>
            <a:r>
              <a:rPr lang="de-DE" i="1" dirty="0">
                <a:solidFill>
                  <a:srgbClr val="000000"/>
                </a:solidFill>
              </a:rPr>
              <a:t>Blood</a:t>
            </a:r>
            <a:r>
              <a:rPr lang="de-DE" dirty="0">
                <a:solidFill>
                  <a:srgbClr val="000000"/>
                </a:solidFill>
              </a:rPr>
              <a:t>. 2019;133:1096-1107.</a:t>
            </a:r>
            <a:endParaRPr lang="en-US" dirty="0">
              <a:solidFill>
                <a:srgbClr val="000000"/>
              </a:solidFill>
            </a:endParaRPr>
          </a:p>
        </p:txBody>
      </p:sp>
      <p:grpSp>
        <p:nvGrpSpPr>
          <p:cNvPr id="6" name="Group 5"/>
          <p:cNvGrpSpPr/>
          <p:nvPr/>
        </p:nvGrpSpPr>
        <p:grpSpPr>
          <a:xfrm>
            <a:off x="2045018" y="1022016"/>
            <a:ext cx="5511623" cy="3820491"/>
            <a:chOff x="2045018" y="1022016"/>
            <a:chExt cx="5511623" cy="3820491"/>
          </a:xfrm>
        </p:grpSpPr>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04964" y="1112227"/>
              <a:ext cx="5336373" cy="373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6070022" y="4019671"/>
              <a:ext cx="419286" cy="159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6048124" y="4006971"/>
              <a:ext cx="574999" cy="218254"/>
            </a:xfrm>
            <a:prstGeom prst="rect">
              <a:avLst/>
            </a:prstGeom>
            <a:noFill/>
          </p:spPr>
          <p:txBody>
            <a:bodyPr wrap="none" rtlCol="0">
              <a:spAutoFit/>
            </a:bodyPr>
            <a:lstStyle/>
            <a:p>
              <a:r>
                <a:rPr lang="en-US" sz="700" b="1" dirty="0"/>
                <a:t>APR-246</a:t>
              </a:r>
            </a:p>
          </p:txBody>
        </p:sp>
        <p:sp>
          <p:nvSpPr>
            <p:cNvPr id="37" name="TextBox 36"/>
            <p:cNvSpPr txBox="1"/>
            <p:nvPr/>
          </p:nvSpPr>
          <p:spPr>
            <a:xfrm rot="19680745">
              <a:off x="2297669" y="1540285"/>
              <a:ext cx="833786" cy="107722"/>
            </a:xfrm>
            <a:prstGeom prst="rect">
              <a:avLst/>
            </a:prstGeom>
            <a:noFill/>
          </p:spPr>
          <p:txBody>
            <a:bodyPr wrap="square" lIns="0" tIns="0" rIns="0" bIns="0" rtlCol="0">
              <a:spAutoFit/>
            </a:bodyPr>
            <a:lstStyle/>
            <a:p>
              <a:pPr algn="ctr"/>
              <a:r>
                <a:rPr lang="es-419" sz="700" b="1" dirty="0"/>
                <a:t>Growth factors</a:t>
              </a:r>
              <a:endParaRPr lang="en-US" sz="700" b="1" dirty="0"/>
            </a:p>
          </p:txBody>
        </p:sp>
        <p:sp>
          <p:nvSpPr>
            <p:cNvPr id="38" name="TextBox 37"/>
            <p:cNvSpPr txBox="1"/>
            <p:nvPr/>
          </p:nvSpPr>
          <p:spPr>
            <a:xfrm>
              <a:off x="3259012" y="1153718"/>
              <a:ext cx="605000" cy="107722"/>
            </a:xfrm>
            <a:prstGeom prst="rect">
              <a:avLst/>
            </a:prstGeom>
            <a:noFill/>
          </p:spPr>
          <p:txBody>
            <a:bodyPr wrap="square" lIns="0" tIns="0" rIns="0" bIns="0" rtlCol="0">
              <a:spAutoFit/>
            </a:bodyPr>
            <a:lstStyle/>
            <a:p>
              <a:pPr algn="ctr"/>
              <a:r>
                <a:rPr lang="es-419" sz="700" b="1" dirty="0"/>
                <a:t>Luspatercept</a:t>
              </a:r>
              <a:endParaRPr lang="en-US" sz="700" b="1" dirty="0"/>
            </a:p>
          </p:txBody>
        </p:sp>
        <p:sp>
          <p:nvSpPr>
            <p:cNvPr id="39" name="TextBox 38"/>
            <p:cNvSpPr txBox="1"/>
            <p:nvPr/>
          </p:nvSpPr>
          <p:spPr>
            <a:xfrm>
              <a:off x="3935094" y="1022016"/>
              <a:ext cx="655417" cy="415498"/>
            </a:xfrm>
            <a:prstGeom prst="rect">
              <a:avLst/>
            </a:prstGeom>
            <a:noFill/>
          </p:spPr>
          <p:txBody>
            <a:bodyPr wrap="square" lIns="0" tIns="0" rIns="0" bIns="0" rtlCol="0">
              <a:spAutoFit/>
            </a:bodyPr>
            <a:lstStyle/>
            <a:p>
              <a:pPr algn="ctr"/>
              <a:r>
                <a:rPr lang="es-419" sz="900" b="1" dirty="0"/>
                <a:t>Receptor</a:t>
              </a:r>
              <a:br>
                <a:rPr lang="es-419" sz="900" b="1" dirty="0"/>
              </a:br>
              <a:r>
                <a:rPr lang="es-419" sz="900" b="1" dirty="0"/>
                <a:t>Tyrosine Kinase</a:t>
              </a:r>
              <a:endParaRPr lang="en-US" sz="900" b="1" dirty="0"/>
            </a:p>
          </p:txBody>
        </p:sp>
        <p:sp>
          <p:nvSpPr>
            <p:cNvPr id="40" name="TextBox 39"/>
            <p:cNvSpPr txBox="1"/>
            <p:nvPr/>
          </p:nvSpPr>
          <p:spPr>
            <a:xfrm>
              <a:off x="4593374" y="1324524"/>
              <a:ext cx="701357" cy="215444"/>
            </a:xfrm>
            <a:prstGeom prst="rect">
              <a:avLst/>
            </a:prstGeom>
            <a:noFill/>
          </p:spPr>
          <p:txBody>
            <a:bodyPr wrap="square" lIns="0" tIns="0" rIns="0" bIns="0" rtlCol="0">
              <a:spAutoFit/>
            </a:bodyPr>
            <a:lstStyle/>
            <a:p>
              <a:pPr algn="ctr"/>
              <a:r>
                <a:rPr lang="es-419" sz="700" b="1" dirty="0"/>
                <a:t>FLT-3/AXL/JAK</a:t>
              </a:r>
            </a:p>
            <a:p>
              <a:pPr algn="ctr"/>
              <a:r>
                <a:rPr lang="es-419" sz="700" b="1" dirty="0"/>
                <a:t>inhibitors</a:t>
              </a:r>
              <a:endParaRPr lang="en-US" sz="700" b="1" dirty="0"/>
            </a:p>
          </p:txBody>
        </p:sp>
        <p:sp>
          <p:nvSpPr>
            <p:cNvPr id="41" name="TextBox 40"/>
            <p:cNvSpPr txBox="1"/>
            <p:nvPr/>
          </p:nvSpPr>
          <p:spPr>
            <a:xfrm>
              <a:off x="4784929" y="1781406"/>
              <a:ext cx="701357" cy="107722"/>
            </a:xfrm>
            <a:prstGeom prst="rect">
              <a:avLst/>
            </a:prstGeom>
            <a:noFill/>
          </p:spPr>
          <p:txBody>
            <a:bodyPr wrap="square" lIns="0" tIns="0" rIns="0" bIns="0" rtlCol="0">
              <a:spAutoFit/>
            </a:bodyPr>
            <a:lstStyle/>
            <a:p>
              <a:pPr algn="ctr"/>
              <a:r>
                <a:rPr lang="es-419" sz="700" b="1" dirty="0"/>
                <a:t>Pevonedistat</a:t>
              </a:r>
              <a:endParaRPr lang="en-US" sz="700" b="1" dirty="0"/>
            </a:p>
          </p:txBody>
        </p:sp>
        <p:sp>
          <p:nvSpPr>
            <p:cNvPr id="42" name="TextBox 41"/>
            <p:cNvSpPr txBox="1"/>
            <p:nvPr/>
          </p:nvSpPr>
          <p:spPr>
            <a:xfrm>
              <a:off x="5441746" y="1523401"/>
              <a:ext cx="701357" cy="107722"/>
            </a:xfrm>
            <a:prstGeom prst="rect">
              <a:avLst/>
            </a:prstGeom>
            <a:noFill/>
          </p:spPr>
          <p:txBody>
            <a:bodyPr wrap="square" lIns="0" tIns="0" rIns="0" bIns="0" rtlCol="0">
              <a:spAutoFit/>
            </a:bodyPr>
            <a:lstStyle/>
            <a:p>
              <a:pPr algn="ctr"/>
              <a:r>
                <a:rPr lang="es-419" sz="700" b="1" dirty="0"/>
                <a:t>Antibodies</a:t>
              </a:r>
              <a:endParaRPr lang="en-US" sz="700" b="1" dirty="0"/>
            </a:p>
          </p:txBody>
        </p:sp>
        <p:sp>
          <p:nvSpPr>
            <p:cNvPr id="43" name="TextBox 42"/>
            <p:cNvSpPr txBox="1"/>
            <p:nvPr/>
          </p:nvSpPr>
          <p:spPr>
            <a:xfrm>
              <a:off x="6354228" y="1303846"/>
              <a:ext cx="301358" cy="107722"/>
            </a:xfrm>
            <a:prstGeom prst="rect">
              <a:avLst/>
            </a:prstGeom>
            <a:noFill/>
          </p:spPr>
          <p:txBody>
            <a:bodyPr wrap="square" lIns="0" tIns="0" rIns="0" bIns="0" rtlCol="0">
              <a:spAutoFit/>
            </a:bodyPr>
            <a:lstStyle/>
            <a:p>
              <a:pPr algn="ctr"/>
              <a:r>
                <a:rPr lang="es-419" sz="700" b="1" dirty="0"/>
                <a:t>T cell</a:t>
              </a:r>
              <a:endParaRPr lang="en-US" sz="700" b="1" dirty="0"/>
            </a:p>
          </p:txBody>
        </p:sp>
        <p:sp>
          <p:nvSpPr>
            <p:cNvPr id="44" name="TextBox 43"/>
            <p:cNvSpPr txBox="1"/>
            <p:nvPr/>
          </p:nvSpPr>
          <p:spPr>
            <a:xfrm>
              <a:off x="5536174" y="2161049"/>
              <a:ext cx="301358" cy="107722"/>
            </a:xfrm>
            <a:prstGeom prst="rect">
              <a:avLst/>
            </a:prstGeom>
            <a:noFill/>
          </p:spPr>
          <p:txBody>
            <a:bodyPr wrap="square" lIns="0" tIns="0" rIns="0" bIns="0" rtlCol="0">
              <a:spAutoFit/>
            </a:bodyPr>
            <a:lstStyle/>
            <a:p>
              <a:pPr algn="ctr"/>
              <a:r>
                <a:rPr lang="es-419" sz="700" b="1" dirty="0"/>
                <a:t>PD-L1</a:t>
              </a:r>
              <a:endParaRPr lang="en-US" sz="700" b="1" dirty="0"/>
            </a:p>
          </p:txBody>
        </p:sp>
        <p:sp>
          <p:nvSpPr>
            <p:cNvPr id="45" name="TextBox 44"/>
            <p:cNvSpPr txBox="1"/>
            <p:nvPr/>
          </p:nvSpPr>
          <p:spPr>
            <a:xfrm>
              <a:off x="5777024" y="2030146"/>
              <a:ext cx="301358" cy="107722"/>
            </a:xfrm>
            <a:prstGeom prst="rect">
              <a:avLst/>
            </a:prstGeom>
            <a:noFill/>
          </p:spPr>
          <p:txBody>
            <a:bodyPr wrap="square" lIns="0" tIns="0" rIns="0" bIns="0" rtlCol="0">
              <a:spAutoFit/>
            </a:bodyPr>
            <a:lstStyle/>
            <a:p>
              <a:pPr algn="ctr"/>
              <a:r>
                <a:rPr lang="es-419" sz="700" b="1" dirty="0"/>
                <a:t>PD-1</a:t>
              </a:r>
              <a:endParaRPr lang="en-US" sz="700" b="1" dirty="0"/>
            </a:p>
          </p:txBody>
        </p:sp>
        <p:sp>
          <p:nvSpPr>
            <p:cNvPr id="46" name="TextBox 45"/>
            <p:cNvSpPr txBox="1"/>
            <p:nvPr/>
          </p:nvSpPr>
          <p:spPr>
            <a:xfrm>
              <a:off x="7115611" y="1962467"/>
              <a:ext cx="301358" cy="215444"/>
            </a:xfrm>
            <a:prstGeom prst="rect">
              <a:avLst/>
            </a:prstGeom>
            <a:noFill/>
          </p:spPr>
          <p:txBody>
            <a:bodyPr wrap="square" lIns="0" tIns="0" rIns="0" bIns="0" rtlCol="0">
              <a:spAutoFit/>
            </a:bodyPr>
            <a:lstStyle/>
            <a:p>
              <a:pPr algn="ctr"/>
              <a:r>
                <a:rPr lang="es-419" sz="700" b="1" dirty="0"/>
                <a:t>CTLA4</a:t>
              </a:r>
            </a:p>
            <a:p>
              <a:pPr algn="ctr"/>
              <a:r>
                <a:rPr lang="es-419" sz="700" b="1" dirty="0"/>
                <a:t>TIM-3</a:t>
              </a:r>
              <a:endParaRPr lang="en-US" sz="700" b="1" dirty="0"/>
            </a:p>
          </p:txBody>
        </p:sp>
        <p:sp>
          <p:nvSpPr>
            <p:cNvPr id="47" name="TextBox 46"/>
            <p:cNvSpPr txBox="1"/>
            <p:nvPr/>
          </p:nvSpPr>
          <p:spPr>
            <a:xfrm>
              <a:off x="6855284" y="2639116"/>
              <a:ext cx="701357" cy="107722"/>
            </a:xfrm>
            <a:prstGeom prst="rect">
              <a:avLst/>
            </a:prstGeom>
            <a:noFill/>
          </p:spPr>
          <p:txBody>
            <a:bodyPr wrap="square" lIns="0" tIns="0" rIns="0" bIns="0" rtlCol="0">
              <a:spAutoFit/>
            </a:bodyPr>
            <a:lstStyle/>
            <a:p>
              <a:pPr algn="ctr"/>
              <a:r>
                <a:rPr lang="es-419" sz="700" b="1" dirty="0"/>
                <a:t>Antibodies</a:t>
              </a:r>
              <a:endParaRPr lang="en-US" sz="700" b="1" dirty="0"/>
            </a:p>
          </p:txBody>
        </p:sp>
        <p:sp>
          <p:nvSpPr>
            <p:cNvPr id="48" name="TextBox 47"/>
            <p:cNvSpPr txBox="1"/>
            <p:nvPr/>
          </p:nvSpPr>
          <p:spPr>
            <a:xfrm>
              <a:off x="6304440" y="2415458"/>
              <a:ext cx="296706" cy="92333"/>
            </a:xfrm>
            <a:prstGeom prst="rect">
              <a:avLst/>
            </a:prstGeom>
            <a:noFill/>
          </p:spPr>
          <p:txBody>
            <a:bodyPr wrap="square" lIns="0" tIns="0" rIns="0" bIns="0" rtlCol="0">
              <a:spAutoFit/>
            </a:bodyPr>
            <a:lstStyle/>
            <a:p>
              <a:pPr algn="ctr"/>
              <a:r>
                <a:rPr lang="es-419" sz="600" b="1" dirty="0"/>
                <a:t>CD3</a:t>
              </a:r>
              <a:endParaRPr lang="en-US" sz="600" b="1" dirty="0"/>
            </a:p>
          </p:txBody>
        </p:sp>
        <p:sp>
          <p:nvSpPr>
            <p:cNvPr id="49" name="TextBox 48"/>
            <p:cNvSpPr txBox="1"/>
            <p:nvPr/>
          </p:nvSpPr>
          <p:spPr>
            <a:xfrm>
              <a:off x="6292554" y="2928258"/>
              <a:ext cx="549498" cy="323165"/>
            </a:xfrm>
            <a:prstGeom prst="rect">
              <a:avLst/>
            </a:prstGeom>
            <a:noFill/>
          </p:spPr>
          <p:txBody>
            <a:bodyPr wrap="square" lIns="0" tIns="0" rIns="0" bIns="0" rtlCol="0">
              <a:spAutoFit/>
            </a:bodyPr>
            <a:lstStyle/>
            <a:p>
              <a:pPr algn="ctr"/>
              <a:r>
                <a:rPr lang="es-419" sz="700" b="1" dirty="0"/>
                <a:t>Antibodies</a:t>
              </a:r>
            </a:p>
            <a:p>
              <a:pPr algn="ctr"/>
              <a:r>
                <a:rPr lang="es-419" sz="700" b="1" dirty="0"/>
                <a:t>DARTs</a:t>
              </a:r>
            </a:p>
            <a:p>
              <a:pPr algn="ctr"/>
              <a:r>
                <a:rPr lang="es-419" sz="700" b="1" dirty="0"/>
                <a:t>CARs</a:t>
              </a:r>
              <a:endParaRPr lang="en-US" sz="700" b="1" dirty="0"/>
            </a:p>
          </p:txBody>
        </p:sp>
        <p:sp>
          <p:nvSpPr>
            <p:cNvPr id="50" name="TextBox 49"/>
            <p:cNvSpPr txBox="1"/>
            <p:nvPr/>
          </p:nvSpPr>
          <p:spPr>
            <a:xfrm>
              <a:off x="5819108" y="2775152"/>
              <a:ext cx="296706" cy="92333"/>
            </a:xfrm>
            <a:prstGeom prst="rect">
              <a:avLst/>
            </a:prstGeom>
            <a:noFill/>
          </p:spPr>
          <p:txBody>
            <a:bodyPr wrap="square" lIns="0" tIns="0" rIns="0" bIns="0" rtlCol="0">
              <a:spAutoFit/>
            </a:bodyPr>
            <a:lstStyle/>
            <a:p>
              <a:pPr algn="ctr"/>
              <a:r>
                <a:rPr lang="es-419" sz="600" b="1" dirty="0">
                  <a:solidFill>
                    <a:schemeClr val="bg1"/>
                  </a:solidFill>
                </a:rPr>
                <a:t>CD33</a:t>
              </a:r>
              <a:endParaRPr lang="en-US" sz="600" b="1" dirty="0">
                <a:solidFill>
                  <a:schemeClr val="bg1"/>
                </a:solidFill>
              </a:endParaRPr>
            </a:p>
          </p:txBody>
        </p:sp>
        <p:sp>
          <p:nvSpPr>
            <p:cNvPr id="51" name="TextBox 50"/>
            <p:cNvSpPr txBox="1"/>
            <p:nvPr/>
          </p:nvSpPr>
          <p:spPr>
            <a:xfrm>
              <a:off x="5902411" y="3102301"/>
              <a:ext cx="296706" cy="92333"/>
            </a:xfrm>
            <a:prstGeom prst="rect">
              <a:avLst/>
            </a:prstGeom>
            <a:noFill/>
          </p:spPr>
          <p:txBody>
            <a:bodyPr wrap="square" lIns="0" tIns="0" rIns="0" bIns="0" rtlCol="0">
              <a:spAutoFit/>
            </a:bodyPr>
            <a:lstStyle/>
            <a:p>
              <a:pPr algn="ctr"/>
              <a:r>
                <a:rPr lang="es-419" sz="600" b="1" dirty="0">
                  <a:solidFill>
                    <a:schemeClr val="bg1"/>
                  </a:solidFill>
                </a:rPr>
                <a:t>CD123</a:t>
              </a:r>
              <a:endParaRPr lang="en-US" sz="600" b="1" dirty="0">
                <a:solidFill>
                  <a:schemeClr val="bg1"/>
                </a:solidFill>
              </a:endParaRPr>
            </a:p>
          </p:txBody>
        </p:sp>
        <p:sp>
          <p:nvSpPr>
            <p:cNvPr id="52" name="TextBox 51"/>
            <p:cNvSpPr txBox="1"/>
            <p:nvPr/>
          </p:nvSpPr>
          <p:spPr>
            <a:xfrm>
              <a:off x="4987265" y="2174760"/>
              <a:ext cx="296706" cy="76944"/>
            </a:xfrm>
            <a:prstGeom prst="rect">
              <a:avLst/>
            </a:prstGeom>
            <a:noFill/>
          </p:spPr>
          <p:txBody>
            <a:bodyPr wrap="square" lIns="0" tIns="0" rIns="0" bIns="0" rtlCol="0">
              <a:spAutoFit/>
            </a:bodyPr>
            <a:lstStyle/>
            <a:p>
              <a:pPr algn="ctr"/>
              <a:r>
                <a:rPr lang="es-419" sz="500" b="1" dirty="0">
                  <a:solidFill>
                    <a:schemeClr val="bg1"/>
                  </a:solidFill>
                </a:rPr>
                <a:t>NEDD8</a:t>
              </a:r>
              <a:endParaRPr lang="en-US" sz="500" b="1" dirty="0">
                <a:solidFill>
                  <a:schemeClr val="bg1"/>
                </a:solidFill>
              </a:endParaRPr>
            </a:p>
          </p:txBody>
        </p:sp>
        <p:sp>
          <p:nvSpPr>
            <p:cNvPr id="53" name="TextBox 52"/>
            <p:cNvSpPr txBox="1"/>
            <p:nvPr/>
          </p:nvSpPr>
          <p:spPr>
            <a:xfrm>
              <a:off x="4654255" y="2291854"/>
              <a:ext cx="296706" cy="107722"/>
            </a:xfrm>
            <a:prstGeom prst="rect">
              <a:avLst/>
            </a:prstGeom>
            <a:noFill/>
          </p:spPr>
          <p:txBody>
            <a:bodyPr wrap="square" lIns="0" tIns="0" rIns="0" bIns="0" rtlCol="0">
              <a:spAutoFit/>
            </a:bodyPr>
            <a:lstStyle/>
            <a:p>
              <a:pPr algn="ctr"/>
              <a:r>
                <a:rPr lang="es-419" sz="700" b="1" dirty="0">
                  <a:solidFill>
                    <a:schemeClr val="bg1"/>
                  </a:solidFill>
                </a:rPr>
                <a:t>NAE</a:t>
              </a:r>
              <a:endParaRPr lang="en-US" sz="700" b="1" dirty="0">
                <a:solidFill>
                  <a:schemeClr val="bg1"/>
                </a:solidFill>
              </a:endParaRPr>
            </a:p>
          </p:txBody>
        </p:sp>
        <p:sp>
          <p:nvSpPr>
            <p:cNvPr id="54" name="TextBox 53"/>
            <p:cNvSpPr txBox="1"/>
            <p:nvPr/>
          </p:nvSpPr>
          <p:spPr>
            <a:xfrm rot="20863725">
              <a:off x="3359579" y="1682979"/>
              <a:ext cx="605000" cy="107722"/>
            </a:xfrm>
            <a:prstGeom prst="rect">
              <a:avLst/>
            </a:prstGeom>
            <a:noFill/>
          </p:spPr>
          <p:txBody>
            <a:bodyPr wrap="square" lIns="0" tIns="0" rIns="0" bIns="0" rtlCol="0">
              <a:spAutoFit/>
            </a:bodyPr>
            <a:lstStyle/>
            <a:p>
              <a:pPr algn="ctr"/>
              <a:r>
                <a:rPr lang="es-419" sz="700" b="1" dirty="0"/>
                <a:t>TGFb-R</a:t>
              </a:r>
              <a:endParaRPr lang="en-US" sz="700" b="1" dirty="0"/>
            </a:p>
          </p:txBody>
        </p:sp>
        <p:sp>
          <p:nvSpPr>
            <p:cNvPr id="55" name="TextBox 54"/>
            <p:cNvSpPr txBox="1"/>
            <p:nvPr/>
          </p:nvSpPr>
          <p:spPr>
            <a:xfrm rot="19693840">
              <a:off x="2783894" y="2026857"/>
              <a:ext cx="605000" cy="107722"/>
            </a:xfrm>
            <a:prstGeom prst="rect">
              <a:avLst/>
            </a:prstGeom>
            <a:noFill/>
          </p:spPr>
          <p:txBody>
            <a:bodyPr wrap="square" lIns="0" tIns="0" rIns="0" bIns="0" rtlCol="0">
              <a:spAutoFit/>
            </a:bodyPr>
            <a:lstStyle/>
            <a:p>
              <a:pPr algn="ctr"/>
              <a:r>
                <a:rPr lang="es-419" sz="700" b="1" dirty="0">
                  <a:solidFill>
                    <a:schemeClr val="bg1"/>
                  </a:solidFill>
                </a:rPr>
                <a:t>EPO/TPO-R</a:t>
              </a:r>
              <a:endParaRPr lang="en-US" sz="700" b="1" dirty="0">
                <a:solidFill>
                  <a:schemeClr val="bg1"/>
                </a:solidFill>
              </a:endParaRPr>
            </a:p>
          </p:txBody>
        </p:sp>
        <p:sp>
          <p:nvSpPr>
            <p:cNvPr id="56" name="TextBox 55"/>
            <p:cNvSpPr txBox="1"/>
            <p:nvPr/>
          </p:nvSpPr>
          <p:spPr>
            <a:xfrm>
              <a:off x="3561512" y="1982733"/>
              <a:ext cx="605000" cy="107722"/>
            </a:xfrm>
            <a:prstGeom prst="rect">
              <a:avLst/>
            </a:prstGeom>
            <a:noFill/>
          </p:spPr>
          <p:txBody>
            <a:bodyPr wrap="square" lIns="0" tIns="0" rIns="0" bIns="0" rtlCol="0">
              <a:spAutoFit/>
            </a:bodyPr>
            <a:lstStyle/>
            <a:p>
              <a:pPr algn="ctr"/>
              <a:r>
                <a:rPr lang="es-419" sz="700" b="1" dirty="0"/>
                <a:t>Rigosertib</a:t>
              </a:r>
              <a:endParaRPr lang="en-US" sz="700" b="1" dirty="0"/>
            </a:p>
          </p:txBody>
        </p:sp>
        <p:sp>
          <p:nvSpPr>
            <p:cNvPr id="57" name="TextBox 56"/>
            <p:cNvSpPr txBox="1"/>
            <p:nvPr/>
          </p:nvSpPr>
          <p:spPr>
            <a:xfrm>
              <a:off x="4018159" y="2231084"/>
              <a:ext cx="296706" cy="215444"/>
            </a:xfrm>
            <a:prstGeom prst="rect">
              <a:avLst/>
            </a:prstGeom>
            <a:noFill/>
          </p:spPr>
          <p:txBody>
            <a:bodyPr wrap="square" lIns="0" tIns="0" rIns="0" bIns="0" rtlCol="0">
              <a:spAutoFit/>
            </a:bodyPr>
            <a:lstStyle/>
            <a:p>
              <a:pPr algn="ctr"/>
              <a:r>
                <a:rPr lang="es-419" sz="700" b="1" dirty="0">
                  <a:solidFill>
                    <a:schemeClr val="bg1"/>
                  </a:solidFill>
                </a:rPr>
                <a:t>E3 Ub-</a:t>
              </a:r>
            </a:p>
            <a:p>
              <a:pPr algn="ctr"/>
              <a:r>
                <a:rPr lang="es-419" sz="700" b="1" dirty="0">
                  <a:solidFill>
                    <a:schemeClr val="bg1"/>
                  </a:solidFill>
                </a:rPr>
                <a:t>ligase</a:t>
              </a:r>
              <a:endParaRPr lang="en-US" sz="700" b="1" dirty="0">
                <a:solidFill>
                  <a:schemeClr val="bg1"/>
                </a:solidFill>
              </a:endParaRPr>
            </a:p>
          </p:txBody>
        </p:sp>
        <p:sp>
          <p:nvSpPr>
            <p:cNvPr id="58" name="TextBox 57"/>
            <p:cNvSpPr txBox="1"/>
            <p:nvPr/>
          </p:nvSpPr>
          <p:spPr>
            <a:xfrm>
              <a:off x="3131410" y="2259559"/>
              <a:ext cx="255204" cy="107722"/>
            </a:xfrm>
            <a:prstGeom prst="rect">
              <a:avLst/>
            </a:prstGeom>
            <a:noFill/>
          </p:spPr>
          <p:txBody>
            <a:bodyPr wrap="square" lIns="0" tIns="0" rIns="0" bIns="0" rtlCol="0">
              <a:spAutoFit/>
            </a:bodyPr>
            <a:lstStyle/>
            <a:p>
              <a:pPr algn="ctr"/>
              <a:r>
                <a:rPr lang="es-419" sz="700" b="1" dirty="0"/>
                <a:t>RAS</a:t>
              </a:r>
              <a:endParaRPr lang="en-US" sz="700" b="1" dirty="0"/>
            </a:p>
          </p:txBody>
        </p:sp>
        <p:sp>
          <p:nvSpPr>
            <p:cNvPr id="59" name="TextBox 58"/>
            <p:cNvSpPr txBox="1"/>
            <p:nvPr/>
          </p:nvSpPr>
          <p:spPr>
            <a:xfrm>
              <a:off x="3342065" y="2613157"/>
              <a:ext cx="685306" cy="107722"/>
            </a:xfrm>
            <a:prstGeom prst="rect">
              <a:avLst/>
            </a:prstGeom>
            <a:noFill/>
          </p:spPr>
          <p:txBody>
            <a:bodyPr wrap="square" lIns="0" tIns="0" rIns="0" bIns="0" rtlCol="0">
              <a:spAutoFit/>
            </a:bodyPr>
            <a:lstStyle/>
            <a:p>
              <a:pPr algn="ctr"/>
              <a:r>
                <a:rPr lang="es-419" sz="700" b="1" dirty="0"/>
                <a:t>Lenalidomide</a:t>
              </a:r>
              <a:endParaRPr lang="en-US" sz="700" b="1" dirty="0"/>
            </a:p>
          </p:txBody>
        </p:sp>
        <p:sp>
          <p:nvSpPr>
            <p:cNvPr id="60" name="TextBox 59"/>
            <p:cNvSpPr txBox="1"/>
            <p:nvPr/>
          </p:nvSpPr>
          <p:spPr>
            <a:xfrm rot="19748427">
              <a:off x="2187834" y="2662412"/>
              <a:ext cx="685306" cy="107722"/>
            </a:xfrm>
            <a:prstGeom prst="rect">
              <a:avLst/>
            </a:prstGeom>
            <a:noFill/>
          </p:spPr>
          <p:txBody>
            <a:bodyPr wrap="square" lIns="0" tIns="0" rIns="0" bIns="0" rtlCol="0">
              <a:spAutoFit/>
            </a:bodyPr>
            <a:lstStyle/>
            <a:p>
              <a:pPr algn="ctr"/>
              <a:r>
                <a:rPr lang="es-419" sz="700" b="1" dirty="0"/>
                <a:t>Venetoclax</a:t>
              </a:r>
              <a:endParaRPr lang="en-US" sz="700" b="1" dirty="0"/>
            </a:p>
          </p:txBody>
        </p:sp>
        <p:sp>
          <p:nvSpPr>
            <p:cNvPr id="61" name="TextBox 60"/>
            <p:cNvSpPr txBox="1"/>
            <p:nvPr/>
          </p:nvSpPr>
          <p:spPr>
            <a:xfrm>
              <a:off x="3199594" y="2905515"/>
              <a:ext cx="685306" cy="107722"/>
            </a:xfrm>
            <a:prstGeom prst="rect">
              <a:avLst/>
            </a:prstGeom>
            <a:noFill/>
          </p:spPr>
          <p:txBody>
            <a:bodyPr wrap="square" lIns="0" tIns="0" rIns="0" bIns="0" rtlCol="0">
              <a:spAutoFit/>
            </a:bodyPr>
            <a:lstStyle/>
            <a:p>
              <a:pPr algn="ctr"/>
              <a:r>
                <a:rPr lang="es-419" sz="700" b="1" dirty="0"/>
                <a:t>Imetelstat</a:t>
              </a:r>
              <a:endParaRPr lang="en-US" sz="700" b="1" dirty="0"/>
            </a:p>
          </p:txBody>
        </p:sp>
        <p:sp>
          <p:nvSpPr>
            <p:cNvPr id="62" name="TextBox 61"/>
            <p:cNvSpPr txBox="1"/>
            <p:nvPr/>
          </p:nvSpPr>
          <p:spPr>
            <a:xfrm>
              <a:off x="4117302" y="2988525"/>
              <a:ext cx="685306" cy="107722"/>
            </a:xfrm>
            <a:prstGeom prst="rect">
              <a:avLst/>
            </a:prstGeom>
            <a:noFill/>
          </p:spPr>
          <p:txBody>
            <a:bodyPr wrap="square" lIns="0" tIns="0" rIns="0" bIns="0" rtlCol="0">
              <a:spAutoFit/>
            </a:bodyPr>
            <a:lstStyle/>
            <a:p>
              <a:pPr algn="ctr"/>
              <a:r>
                <a:rPr lang="es-419" sz="700" b="1" dirty="0"/>
                <a:t>Spliceosome</a:t>
              </a:r>
              <a:endParaRPr lang="en-US" sz="700" b="1" dirty="0"/>
            </a:p>
          </p:txBody>
        </p:sp>
        <p:sp>
          <p:nvSpPr>
            <p:cNvPr id="63" name="TextBox 62"/>
            <p:cNvSpPr txBox="1"/>
            <p:nvPr/>
          </p:nvSpPr>
          <p:spPr>
            <a:xfrm>
              <a:off x="2233681" y="3154632"/>
              <a:ext cx="342653" cy="107722"/>
            </a:xfrm>
            <a:prstGeom prst="rect">
              <a:avLst/>
            </a:prstGeom>
            <a:noFill/>
          </p:spPr>
          <p:txBody>
            <a:bodyPr wrap="square" lIns="0" tIns="0" rIns="0" bIns="0" rtlCol="0">
              <a:spAutoFit/>
            </a:bodyPr>
            <a:lstStyle/>
            <a:p>
              <a:pPr algn="ctr"/>
              <a:r>
                <a:rPr lang="es-419" sz="700" b="1" dirty="0"/>
                <a:t>BCL-2</a:t>
              </a:r>
              <a:endParaRPr lang="en-US" sz="700" b="1" dirty="0"/>
            </a:p>
          </p:txBody>
        </p:sp>
        <p:sp>
          <p:nvSpPr>
            <p:cNvPr id="64" name="TextBox 63"/>
            <p:cNvSpPr txBox="1"/>
            <p:nvPr/>
          </p:nvSpPr>
          <p:spPr>
            <a:xfrm>
              <a:off x="2746346" y="3417459"/>
              <a:ext cx="342653" cy="107722"/>
            </a:xfrm>
            <a:prstGeom prst="rect">
              <a:avLst/>
            </a:prstGeom>
            <a:noFill/>
          </p:spPr>
          <p:txBody>
            <a:bodyPr wrap="square" lIns="0" tIns="0" rIns="0" bIns="0" rtlCol="0">
              <a:spAutoFit/>
            </a:bodyPr>
            <a:lstStyle/>
            <a:p>
              <a:pPr algn="ctr"/>
              <a:r>
                <a:rPr lang="es-419" sz="700" b="1" dirty="0"/>
                <a:t>IDH1/2</a:t>
              </a:r>
              <a:endParaRPr lang="en-US" sz="700" b="1" dirty="0"/>
            </a:p>
          </p:txBody>
        </p:sp>
        <p:sp>
          <p:nvSpPr>
            <p:cNvPr id="65" name="TextBox 64"/>
            <p:cNvSpPr txBox="1"/>
            <p:nvPr/>
          </p:nvSpPr>
          <p:spPr>
            <a:xfrm>
              <a:off x="3942843" y="3378270"/>
              <a:ext cx="685306" cy="107722"/>
            </a:xfrm>
            <a:prstGeom prst="rect">
              <a:avLst/>
            </a:prstGeom>
            <a:noFill/>
          </p:spPr>
          <p:txBody>
            <a:bodyPr wrap="square" lIns="0" tIns="0" rIns="0" bIns="0" rtlCol="0">
              <a:spAutoFit/>
            </a:bodyPr>
            <a:lstStyle/>
            <a:p>
              <a:pPr algn="ctr"/>
              <a:r>
                <a:rPr lang="es-419" sz="700" b="1" dirty="0"/>
                <a:t>Telomerase</a:t>
              </a:r>
              <a:endParaRPr lang="en-US" sz="700" b="1" dirty="0"/>
            </a:p>
          </p:txBody>
        </p:sp>
        <p:sp>
          <p:nvSpPr>
            <p:cNvPr id="66" name="TextBox 65"/>
            <p:cNvSpPr txBox="1"/>
            <p:nvPr/>
          </p:nvSpPr>
          <p:spPr>
            <a:xfrm>
              <a:off x="5172016" y="3014188"/>
              <a:ext cx="685306" cy="107722"/>
            </a:xfrm>
            <a:prstGeom prst="rect">
              <a:avLst/>
            </a:prstGeom>
            <a:noFill/>
          </p:spPr>
          <p:txBody>
            <a:bodyPr wrap="square" lIns="0" tIns="0" rIns="0" bIns="0" rtlCol="0">
              <a:spAutoFit/>
            </a:bodyPr>
            <a:lstStyle/>
            <a:p>
              <a:pPr algn="ctr"/>
              <a:r>
                <a:rPr lang="es-419" sz="700" b="1" dirty="0"/>
                <a:t>H3-B8800</a:t>
              </a:r>
              <a:endParaRPr lang="en-US" sz="700" b="1" dirty="0"/>
            </a:p>
          </p:txBody>
        </p:sp>
        <p:sp>
          <p:nvSpPr>
            <p:cNvPr id="67" name="TextBox 66"/>
            <p:cNvSpPr txBox="1"/>
            <p:nvPr/>
          </p:nvSpPr>
          <p:spPr>
            <a:xfrm>
              <a:off x="5294731" y="3515567"/>
              <a:ext cx="468128" cy="107722"/>
            </a:xfrm>
            <a:prstGeom prst="rect">
              <a:avLst/>
            </a:prstGeom>
            <a:noFill/>
          </p:spPr>
          <p:txBody>
            <a:bodyPr wrap="square" lIns="0" tIns="0" rIns="0" bIns="0" rtlCol="0">
              <a:spAutoFit/>
            </a:bodyPr>
            <a:lstStyle/>
            <a:p>
              <a:pPr algn="ctr"/>
              <a:r>
                <a:rPr lang="es-419" sz="700" b="1" dirty="0"/>
                <a:t>CPX-351</a:t>
              </a:r>
              <a:endParaRPr lang="en-US" sz="700" b="1" dirty="0"/>
            </a:p>
          </p:txBody>
        </p:sp>
        <p:sp>
          <p:nvSpPr>
            <p:cNvPr id="68" name="TextBox 67"/>
            <p:cNvSpPr txBox="1"/>
            <p:nvPr/>
          </p:nvSpPr>
          <p:spPr>
            <a:xfrm>
              <a:off x="5335134" y="3855051"/>
              <a:ext cx="468128" cy="107722"/>
            </a:xfrm>
            <a:prstGeom prst="rect">
              <a:avLst/>
            </a:prstGeom>
            <a:noFill/>
          </p:spPr>
          <p:txBody>
            <a:bodyPr wrap="square" lIns="0" tIns="0" rIns="0" bIns="0" rtlCol="0">
              <a:spAutoFit/>
            </a:bodyPr>
            <a:lstStyle/>
            <a:p>
              <a:pPr algn="ctr"/>
              <a:r>
                <a:rPr lang="es-419" sz="700" b="1" dirty="0"/>
                <a:t>P53</a:t>
              </a:r>
              <a:endParaRPr lang="en-US" sz="700" b="1" dirty="0"/>
            </a:p>
          </p:txBody>
        </p:sp>
        <p:sp>
          <p:nvSpPr>
            <p:cNvPr id="69" name="TextBox 68"/>
            <p:cNvSpPr txBox="1"/>
            <p:nvPr/>
          </p:nvSpPr>
          <p:spPr>
            <a:xfrm>
              <a:off x="4791093" y="4104392"/>
              <a:ext cx="468128" cy="107722"/>
            </a:xfrm>
            <a:prstGeom prst="rect">
              <a:avLst/>
            </a:prstGeom>
            <a:noFill/>
          </p:spPr>
          <p:txBody>
            <a:bodyPr wrap="square" lIns="0" tIns="0" rIns="0" bIns="0" rtlCol="0">
              <a:spAutoFit/>
            </a:bodyPr>
            <a:lstStyle/>
            <a:p>
              <a:pPr algn="ctr"/>
              <a:r>
                <a:rPr lang="es-419" sz="700" b="1" dirty="0">
                  <a:solidFill>
                    <a:schemeClr val="bg1"/>
                  </a:solidFill>
                </a:rPr>
                <a:t>MDM2</a:t>
              </a:r>
              <a:endParaRPr lang="en-US" sz="700" b="1" dirty="0">
                <a:solidFill>
                  <a:schemeClr val="bg1"/>
                </a:solidFill>
              </a:endParaRPr>
            </a:p>
          </p:txBody>
        </p:sp>
        <p:sp>
          <p:nvSpPr>
            <p:cNvPr id="70" name="TextBox 69"/>
            <p:cNvSpPr txBox="1"/>
            <p:nvPr/>
          </p:nvSpPr>
          <p:spPr>
            <a:xfrm>
              <a:off x="3817368" y="3796025"/>
              <a:ext cx="468128" cy="107722"/>
            </a:xfrm>
            <a:prstGeom prst="rect">
              <a:avLst/>
            </a:prstGeom>
            <a:noFill/>
          </p:spPr>
          <p:txBody>
            <a:bodyPr wrap="square" lIns="0" tIns="0" rIns="0" bIns="0" rtlCol="0">
              <a:spAutoFit/>
            </a:bodyPr>
            <a:lstStyle/>
            <a:p>
              <a:pPr algn="ctr"/>
              <a:r>
                <a:rPr lang="es-419" sz="700" b="1" dirty="0"/>
                <a:t>DNMT</a:t>
              </a:r>
              <a:endParaRPr lang="en-US" sz="700" b="1" dirty="0"/>
            </a:p>
          </p:txBody>
        </p:sp>
        <p:sp>
          <p:nvSpPr>
            <p:cNvPr id="71" name="TextBox 70"/>
            <p:cNvSpPr txBox="1"/>
            <p:nvPr/>
          </p:nvSpPr>
          <p:spPr>
            <a:xfrm>
              <a:off x="4314876" y="3796025"/>
              <a:ext cx="468128" cy="107722"/>
            </a:xfrm>
            <a:prstGeom prst="rect">
              <a:avLst/>
            </a:prstGeom>
            <a:noFill/>
          </p:spPr>
          <p:txBody>
            <a:bodyPr wrap="square" lIns="0" tIns="0" rIns="0" bIns="0" rtlCol="0">
              <a:spAutoFit/>
            </a:bodyPr>
            <a:lstStyle/>
            <a:p>
              <a:pPr algn="ctr"/>
              <a:r>
                <a:rPr lang="es-419" sz="700" b="1" dirty="0">
                  <a:solidFill>
                    <a:schemeClr val="bg1"/>
                  </a:solidFill>
                </a:rPr>
                <a:t>HDAC</a:t>
              </a:r>
              <a:endParaRPr lang="en-US" sz="700" b="1" dirty="0">
                <a:solidFill>
                  <a:schemeClr val="bg1"/>
                </a:solidFill>
              </a:endParaRPr>
            </a:p>
          </p:txBody>
        </p:sp>
        <p:sp>
          <p:nvSpPr>
            <p:cNvPr id="72" name="TextBox 71"/>
            <p:cNvSpPr txBox="1"/>
            <p:nvPr/>
          </p:nvSpPr>
          <p:spPr>
            <a:xfrm>
              <a:off x="5432118" y="4533457"/>
              <a:ext cx="589113" cy="107722"/>
            </a:xfrm>
            <a:prstGeom prst="rect">
              <a:avLst/>
            </a:prstGeom>
            <a:noFill/>
          </p:spPr>
          <p:txBody>
            <a:bodyPr wrap="square" lIns="0" tIns="0" rIns="0" bIns="0" rtlCol="0">
              <a:spAutoFit/>
            </a:bodyPr>
            <a:lstStyle/>
            <a:p>
              <a:pPr algn="ctr"/>
              <a:r>
                <a:rPr lang="es-419" sz="700" b="1" dirty="0">
                  <a:solidFill>
                    <a:sysClr val="windowText" lastClr="000000"/>
                  </a:solidFill>
                </a:rPr>
                <a:t>ALRN-6924</a:t>
              </a:r>
              <a:endParaRPr lang="en-US" sz="700" b="1" dirty="0">
                <a:solidFill>
                  <a:sysClr val="windowText" lastClr="000000"/>
                </a:solidFill>
              </a:endParaRPr>
            </a:p>
          </p:txBody>
        </p:sp>
        <p:sp>
          <p:nvSpPr>
            <p:cNvPr id="73" name="TextBox 72"/>
            <p:cNvSpPr txBox="1"/>
            <p:nvPr/>
          </p:nvSpPr>
          <p:spPr>
            <a:xfrm>
              <a:off x="4152745" y="4349421"/>
              <a:ext cx="468128" cy="215444"/>
            </a:xfrm>
            <a:prstGeom prst="rect">
              <a:avLst/>
            </a:prstGeom>
            <a:noFill/>
          </p:spPr>
          <p:txBody>
            <a:bodyPr wrap="square" lIns="0" tIns="0" rIns="0" bIns="0" rtlCol="0">
              <a:spAutoFit/>
            </a:bodyPr>
            <a:lstStyle/>
            <a:p>
              <a:pPr algn="ctr"/>
              <a:r>
                <a:rPr lang="es-419" sz="700" b="1" dirty="0">
                  <a:solidFill>
                    <a:sysClr val="windowText" lastClr="000000"/>
                  </a:solidFill>
                </a:rPr>
                <a:t>HDAC</a:t>
              </a:r>
            </a:p>
            <a:p>
              <a:pPr algn="ctr"/>
              <a:r>
                <a:rPr lang="es-419" sz="700" b="1" dirty="0">
                  <a:solidFill>
                    <a:sysClr val="windowText" lastClr="000000"/>
                  </a:solidFill>
                </a:rPr>
                <a:t>inhibitors</a:t>
              </a:r>
              <a:endParaRPr lang="en-US" sz="700" b="1" dirty="0">
                <a:solidFill>
                  <a:sysClr val="windowText" lastClr="000000"/>
                </a:solidFill>
              </a:endParaRPr>
            </a:p>
          </p:txBody>
        </p:sp>
        <p:sp>
          <p:nvSpPr>
            <p:cNvPr id="74" name="TextBox 73"/>
            <p:cNvSpPr txBox="1"/>
            <p:nvPr/>
          </p:nvSpPr>
          <p:spPr>
            <a:xfrm>
              <a:off x="3182503" y="4346474"/>
              <a:ext cx="906893" cy="215444"/>
            </a:xfrm>
            <a:prstGeom prst="rect">
              <a:avLst/>
            </a:prstGeom>
            <a:noFill/>
          </p:spPr>
          <p:txBody>
            <a:bodyPr wrap="square" lIns="0" tIns="0" rIns="0" bIns="0" rtlCol="0">
              <a:spAutoFit/>
            </a:bodyPr>
            <a:lstStyle/>
            <a:p>
              <a:pPr algn="ctr"/>
              <a:r>
                <a:rPr lang="es-419" sz="700" b="1" dirty="0">
                  <a:solidFill>
                    <a:sysClr val="windowText" lastClr="000000"/>
                  </a:solidFill>
                </a:rPr>
                <a:t>Hypomethylating</a:t>
              </a:r>
            </a:p>
            <a:p>
              <a:pPr algn="ctr"/>
              <a:r>
                <a:rPr lang="es-419" sz="700" b="1" dirty="0">
                  <a:solidFill>
                    <a:sysClr val="windowText" lastClr="000000"/>
                  </a:solidFill>
                </a:rPr>
                <a:t>agents</a:t>
              </a:r>
              <a:endParaRPr lang="en-US" sz="700" b="1" dirty="0">
                <a:solidFill>
                  <a:sysClr val="windowText" lastClr="000000"/>
                </a:solidFill>
              </a:endParaRPr>
            </a:p>
          </p:txBody>
        </p:sp>
        <p:sp>
          <p:nvSpPr>
            <p:cNvPr id="28" name="TextBox 27"/>
            <p:cNvSpPr txBox="1"/>
            <p:nvPr/>
          </p:nvSpPr>
          <p:spPr>
            <a:xfrm>
              <a:off x="2045018" y="4088031"/>
              <a:ext cx="1050323" cy="459700"/>
            </a:xfrm>
            <a:prstGeom prst="roundRect">
              <a:avLst/>
            </a:prstGeom>
            <a:solidFill>
              <a:schemeClr val="bg1"/>
            </a:solidFill>
            <a:ln w="9525">
              <a:solidFill>
                <a:schemeClr val="tx1"/>
              </a:solidFill>
            </a:ln>
          </p:spPr>
          <p:txBody>
            <a:bodyPr wrap="square" rtlCol="0">
              <a:spAutoFit/>
            </a:bodyPr>
            <a:lstStyle/>
            <a:p>
              <a:pPr algn="ctr"/>
              <a:r>
                <a:rPr lang="en-US" sz="700" b="1" dirty="0">
                  <a:latin typeface="+mj-lt"/>
                  <a:cs typeface="Calibri" panose="020F0502020204030204" pitchFamily="34" charset="0"/>
                </a:rPr>
                <a:t>IDH1 inhibitor</a:t>
              </a:r>
            </a:p>
            <a:p>
              <a:pPr algn="ctr"/>
              <a:r>
                <a:rPr lang="en-US" sz="700" b="1" dirty="0">
                  <a:latin typeface="+mj-lt"/>
                  <a:cs typeface="Calibri" panose="020F0502020204030204" pitchFamily="34" charset="0"/>
                </a:rPr>
                <a:t>Ivosidenib </a:t>
              </a:r>
            </a:p>
            <a:p>
              <a:pPr algn="ctr"/>
              <a:r>
                <a:rPr lang="en-US" sz="700" b="1" dirty="0">
                  <a:latin typeface="+mj-lt"/>
                  <a:cs typeface="Calibri" panose="020F0502020204030204" pitchFamily="34" charset="0"/>
                </a:rPr>
                <a:t>(AG-120)</a:t>
              </a:r>
            </a:p>
          </p:txBody>
        </p:sp>
      </p:grpSp>
    </p:spTree>
    <p:extLst>
      <p:ext uri="{BB962C8B-B14F-4D97-AF65-F5344CB8AC3E}">
        <p14:creationId xmlns:p14="http://schemas.microsoft.com/office/powerpoint/2010/main" val="97492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Myelodysplastic Syndromes (MDS)</a:t>
            </a:r>
            <a:r>
              <a:rPr lang="en-US" baseline="30000" dirty="0"/>
              <a:t>1</a:t>
            </a:r>
          </a:p>
        </p:txBody>
      </p:sp>
      <p:pic>
        <p:nvPicPr>
          <p:cNvPr id="3074" name="Picture 2" descr="C:\Users\monalisa.singh\Downloads\MDS-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8" y="992681"/>
            <a:ext cx="4027854" cy="3927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662167" y="1954106"/>
            <a:ext cx="481835" cy="413705"/>
          </a:xfrm>
          <a:prstGeom prst="rect">
            <a:avLst/>
          </a:prstGeom>
          <a:solidFill>
            <a:schemeClr val="bg1"/>
          </a:solidFill>
        </p:spPr>
        <p:txBody>
          <a:bodyPr wrap="square" rtlCol="0">
            <a:spAutoFit/>
          </a:bodyPr>
          <a:lstStyle/>
          <a:p>
            <a:endParaRPr lang="en-US" dirty="0"/>
          </a:p>
        </p:txBody>
      </p:sp>
      <p:sp>
        <p:nvSpPr>
          <p:cNvPr id="5" name="Footer Placeholder 4"/>
          <p:cNvSpPr>
            <a:spLocks noGrp="1"/>
          </p:cNvSpPr>
          <p:nvPr>
            <p:ph type="ftr" sz="quarter" idx="13"/>
          </p:nvPr>
        </p:nvSpPr>
        <p:spPr/>
        <p:txBody>
          <a:bodyPr/>
          <a:lstStyle/>
          <a:p>
            <a:r>
              <a:rPr lang="en-US" dirty="0">
                <a:solidFill>
                  <a:srgbClr val="000000"/>
                </a:solidFill>
              </a:rPr>
              <a:t>1. Bennett J et al. </a:t>
            </a:r>
            <a:r>
              <a:rPr lang="en-US" i="1" dirty="0">
                <a:solidFill>
                  <a:srgbClr val="000000"/>
                </a:solidFill>
              </a:rPr>
              <a:t>Int J Hematol</a:t>
            </a:r>
            <a:r>
              <a:rPr lang="en-US" dirty="0">
                <a:solidFill>
                  <a:srgbClr val="000000"/>
                </a:solidFill>
              </a:rPr>
              <a:t>. 2002;76(suppl 2):228-238.</a:t>
            </a:r>
          </a:p>
        </p:txBody>
      </p:sp>
      <p:sp>
        <p:nvSpPr>
          <p:cNvPr id="6" name="Rounded Rectangle 5"/>
          <p:cNvSpPr/>
          <p:nvPr/>
        </p:nvSpPr>
        <p:spPr>
          <a:xfrm>
            <a:off x="4630994" y="1246239"/>
            <a:ext cx="4100051" cy="30866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1F3F7923-EAFD-7044-AF18-0DD22BF7A2F2}"/>
              </a:ext>
            </a:extLst>
          </p:cNvPr>
          <p:cNvSpPr/>
          <p:nvPr/>
        </p:nvSpPr>
        <p:spPr>
          <a:xfrm>
            <a:off x="4825916" y="1239960"/>
            <a:ext cx="3893090" cy="3093151"/>
          </a:xfrm>
          <a:prstGeom prst="rect">
            <a:avLst/>
          </a:prstGeom>
          <a:noFill/>
        </p:spPr>
        <p:txBody>
          <a:bodyPr wrap="square" anchor="ctr" anchorCtr="0">
            <a:noAutofit/>
          </a:bodyPr>
          <a:lstStyle/>
          <a:p>
            <a:pPr marL="285750" indent="-285750"/>
            <a:r>
              <a:rPr lang="en-US" dirty="0">
                <a:solidFill>
                  <a:schemeClr val="bg1"/>
                </a:solidFill>
              </a:rPr>
              <a:t>A group of heterogeneous clonal</a:t>
            </a:r>
          </a:p>
          <a:p>
            <a:pPr marL="285750" indent="-285750"/>
            <a:r>
              <a:rPr lang="en-US" dirty="0">
                <a:solidFill>
                  <a:schemeClr val="bg1"/>
                </a:solidFill>
              </a:rPr>
              <a:t>hematopoietic cell neoplasms</a:t>
            </a:r>
          </a:p>
          <a:p>
            <a:pPr marL="688975" indent="-457200">
              <a:buFont typeface="+mj-lt"/>
              <a:buAutoNum type="arabicPeriod"/>
            </a:pPr>
            <a:r>
              <a:rPr lang="en-US" dirty="0">
                <a:solidFill>
                  <a:schemeClr val="bg1"/>
                </a:solidFill>
              </a:rPr>
              <a:t>Cytopenia</a:t>
            </a:r>
          </a:p>
          <a:p>
            <a:pPr marL="688975" indent="-457200">
              <a:buFont typeface="+mj-lt"/>
              <a:buAutoNum type="arabicPeriod"/>
            </a:pPr>
            <a:r>
              <a:rPr lang="en-US" dirty="0">
                <a:solidFill>
                  <a:schemeClr val="bg1"/>
                </a:solidFill>
              </a:rPr>
              <a:t>Dysplasia and possible presence of blasts</a:t>
            </a:r>
          </a:p>
          <a:p>
            <a:pPr marL="688975" indent="-457200">
              <a:buFont typeface="+mj-lt"/>
              <a:buAutoNum type="arabicPeriod"/>
            </a:pPr>
            <a:r>
              <a:rPr lang="en-US" dirty="0">
                <a:solidFill>
                  <a:schemeClr val="bg1"/>
                </a:solidFill>
              </a:rPr>
              <a:t>Ineffective hematopoiesis</a:t>
            </a:r>
          </a:p>
          <a:p>
            <a:pPr marL="688975" indent="-457200">
              <a:buFont typeface="+mj-lt"/>
              <a:buAutoNum type="arabicPeriod"/>
            </a:pPr>
            <a:r>
              <a:rPr lang="en-US" dirty="0">
                <a:solidFill>
                  <a:schemeClr val="bg1"/>
                </a:solidFill>
              </a:rPr>
              <a:t>Recurrent cytogenetic or molecular abnormalities</a:t>
            </a:r>
          </a:p>
          <a:p>
            <a:pPr marL="688975" indent="-457200">
              <a:buFont typeface="+mj-lt"/>
              <a:buAutoNum type="arabicPeriod"/>
            </a:pPr>
            <a:r>
              <a:rPr lang="en-US" dirty="0">
                <a:solidFill>
                  <a:schemeClr val="bg1"/>
                </a:solidFill>
              </a:rPr>
              <a:t>Tendency towards AML</a:t>
            </a:r>
          </a:p>
        </p:txBody>
      </p:sp>
    </p:spTree>
    <p:extLst>
      <p:ext uri="{BB962C8B-B14F-4D97-AF65-F5344CB8AC3E}">
        <p14:creationId xmlns:p14="http://schemas.microsoft.com/office/powerpoint/2010/main" val="83671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CDD054-00A7-B040-9748-FC693074BA45}"/>
              </a:ext>
            </a:extLst>
          </p:cNvPr>
          <p:cNvSpPr>
            <a:spLocks noGrp="1"/>
          </p:cNvSpPr>
          <p:nvPr>
            <p:ph type="title"/>
          </p:nvPr>
        </p:nvSpPr>
        <p:spPr/>
        <p:txBody>
          <a:bodyPr/>
          <a:lstStyle/>
          <a:p>
            <a:r>
              <a:rPr lang="en-US" dirty="0"/>
              <a:t>Magrolimab: Anti-CD47 Antibody</a:t>
            </a:r>
            <a:r>
              <a:rPr lang="en-US" baseline="30000" dirty="0"/>
              <a:t>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36" y="1004888"/>
            <a:ext cx="8682626" cy="356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p:txBody>
          <a:bodyPr/>
          <a:lstStyle/>
          <a:p>
            <a:r>
              <a:rPr lang="fr-FR" dirty="0">
                <a:solidFill>
                  <a:srgbClr val="000000"/>
                </a:solidFill>
              </a:rPr>
              <a:t>1. Chao MP et al. </a:t>
            </a:r>
            <a:r>
              <a:rPr lang="fr-FR" i="1" dirty="0">
                <a:solidFill>
                  <a:srgbClr val="000000"/>
                </a:solidFill>
              </a:rPr>
              <a:t>Front Oncol</a:t>
            </a:r>
            <a:r>
              <a:rPr lang="fr-FR" dirty="0">
                <a:solidFill>
                  <a:srgbClr val="000000"/>
                </a:solidFill>
              </a:rPr>
              <a:t>. 2019;9:1380.</a:t>
            </a:r>
            <a:endParaRPr lang="en-US" dirty="0"/>
          </a:p>
        </p:txBody>
      </p:sp>
      <p:sp>
        <p:nvSpPr>
          <p:cNvPr id="3" name="Rectangle 2"/>
          <p:cNvSpPr/>
          <p:nvPr/>
        </p:nvSpPr>
        <p:spPr>
          <a:xfrm rot="6890998">
            <a:off x="3151828" y="1961789"/>
            <a:ext cx="54748" cy="96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7502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ooter Placeholder 5"/>
          <p:cNvSpPr>
            <a:spLocks noGrp="1"/>
          </p:cNvSpPr>
          <p:nvPr>
            <p:ph type="ftr" sz="quarter" idx="13"/>
          </p:nvPr>
        </p:nvSpPr>
        <p:spPr>
          <a:xfrm>
            <a:off x="94926" y="4842396"/>
            <a:ext cx="7699248" cy="273844"/>
          </a:xfrm>
        </p:spPr>
        <p:txBody>
          <a:bodyPr/>
          <a:lstStyle/>
          <a:p>
            <a:pPr lvl="0"/>
            <a:r>
              <a:rPr lang="en-US" baseline="30000" dirty="0">
                <a:solidFill>
                  <a:srgbClr val="000000"/>
                </a:solidFill>
              </a:rPr>
              <a:t>a </a:t>
            </a:r>
            <a:r>
              <a:rPr lang="en-US" dirty="0">
                <a:solidFill>
                  <a:srgbClr val="000000"/>
                </a:solidFill>
              </a:rPr>
              <a:t>Response assessments per 2006 IWG MDS criteria. Patients with at least 1 post-treatment response assessment are shown; all other patients are on therapy and are too early for first response assessment, except for 2 patients with MDS not evaluable (withdrawal of consent). Median OS was not reached in patients with MDS.</a:t>
            </a:r>
          </a:p>
          <a:p>
            <a:r>
              <a:rPr lang="en-US" dirty="0">
                <a:solidFill>
                  <a:srgbClr val="000000"/>
                </a:solidFill>
              </a:rPr>
              <a:t>1. Sallman D et al. </a:t>
            </a:r>
            <a:r>
              <a:rPr lang="en-US" i="1" dirty="0">
                <a:solidFill>
                  <a:srgbClr val="000000"/>
                </a:solidFill>
              </a:rPr>
              <a:t>J Clin Oncol</a:t>
            </a:r>
            <a:r>
              <a:rPr lang="en-US" dirty="0">
                <a:solidFill>
                  <a:srgbClr val="000000"/>
                </a:solidFill>
              </a:rPr>
              <a:t>. 2020;38(suppl 15):7507. 2. Vidaza (azacitidine) Prescribing Information. https://packageinserts.bms.com/pi/pi_vidaza.pdf. </a:t>
            </a:r>
            <a:br>
              <a:rPr lang="en-US" dirty="0">
                <a:solidFill>
                  <a:srgbClr val="000000"/>
                </a:solidFill>
              </a:rPr>
            </a:br>
            <a:r>
              <a:rPr lang="en-US" dirty="0">
                <a:solidFill>
                  <a:srgbClr val="000000"/>
                </a:solidFill>
              </a:rPr>
              <a:t>3. Fenaux P et al. </a:t>
            </a:r>
            <a:r>
              <a:rPr lang="en-US" i="1" dirty="0">
                <a:solidFill>
                  <a:srgbClr val="000000"/>
                </a:solidFill>
              </a:rPr>
              <a:t>Lancet Oncol</a:t>
            </a:r>
            <a:r>
              <a:rPr lang="en-US" dirty="0">
                <a:solidFill>
                  <a:srgbClr val="000000"/>
                </a:solidFill>
              </a:rPr>
              <a:t>. 2009;10:223-232.</a:t>
            </a:r>
          </a:p>
        </p:txBody>
      </p:sp>
      <p:sp>
        <p:nvSpPr>
          <p:cNvPr id="2" name="Title 1"/>
          <p:cNvSpPr>
            <a:spLocks noGrp="1"/>
          </p:cNvSpPr>
          <p:nvPr>
            <p:ph type="title"/>
          </p:nvPr>
        </p:nvSpPr>
        <p:spPr/>
        <p:txBody>
          <a:bodyPr/>
          <a:lstStyle/>
          <a:p>
            <a:r>
              <a:rPr lang="en-US" dirty="0"/>
              <a:t>Phase 1b Study of Magrolimab + Azacitidine: </a:t>
            </a:r>
            <a:br>
              <a:rPr lang="en-US" dirty="0"/>
            </a:br>
            <a:r>
              <a:rPr lang="en-US" dirty="0"/>
              <a:t>Overall Response</a:t>
            </a:r>
            <a:r>
              <a:rPr lang="en-US" baseline="30000" dirty="0"/>
              <a:t>1-3,a</a:t>
            </a:r>
          </a:p>
        </p:txBody>
      </p:sp>
      <p:graphicFrame>
        <p:nvGraphicFramePr>
          <p:cNvPr id="3" name="Table 2">
            <a:extLst>
              <a:ext uri="{FF2B5EF4-FFF2-40B4-BE49-F238E27FC236}">
                <a16:creationId xmlns="" xmlns:a16="http://schemas.microsoft.com/office/drawing/2014/main" id="{70B6EFEB-B744-4846-AAF4-B381AE06DD74}"/>
              </a:ext>
            </a:extLst>
          </p:cNvPr>
          <p:cNvGraphicFramePr>
            <a:graphicFrameLocks noGrp="1"/>
          </p:cNvGraphicFramePr>
          <p:nvPr>
            <p:extLst>
              <p:ext uri="{D42A27DB-BD31-4B8C-83A1-F6EECF244321}">
                <p14:modId xmlns:p14="http://schemas.microsoft.com/office/powerpoint/2010/main" val="1030801500"/>
              </p:ext>
            </p:extLst>
          </p:nvPr>
        </p:nvGraphicFramePr>
        <p:xfrm>
          <a:off x="500006" y="1254678"/>
          <a:ext cx="3692627" cy="2318001"/>
        </p:xfrm>
        <a:graphic>
          <a:graphicData uri="http://schemas.openxmlformats.org/drawingml/2006/table">
            <a:tbl>
              <a:tblPr firstRow="1" bandRow="1">
                <a:tableStyleId>{6E25E649-3F16-4E02-A733-19D2CDBF48F0}</a:tableStyleId>
              </a:tblPr>
              <a:tblGrid>
                <a:gridCol w="2131980">
                  <a:extLst>
                    <a:ext uri="{9D8B030D-6E8A-4147-A177-3AD203B41FA5}">
                      <a16:colId xmlns="" xmlns:a16="http://schemas.microsoft.com/office/drawing/2014/main" val="20000"/>
                    </a:ext>
                  </a:extLst>
                </a:gridCol>
                <a:gridCol w="1560647">
                  <a:extLst>
                    <a:ext uri="{9D8B030D-6E8A-4147-A177-3AD203B41FA5}">
                      <a16:colId xmlns="" xmlns:a16="http://schemas.microsoft.com/office/drawing/2014/main" val="20004"/>
                    </a:ext>
                  </a:extLst>
                </a:gridCol>
              </a:tblGrid>
              <a:tr h="458559">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l"/>
                      <a:r>
                        <a:rPr lang="en-US" sz="1200" dirty="0">
                          <a:latin typeface="+mj-lt"/>
                        </a:rPr>
                        <a:t>Best Overall Response</a:t>
                      </a:r>
                      <a:endParaRPr lang="en-US" sz="1200" dirty="0">
                        <a:solidFill>
                          <a:schemeClr val="bg1"/>
                        </a:solidFill>
                        <a:latin typeface="+mj-lt"/>
                      </a:endParaRPr>
                    </a:p>
                  </a:txBody>
                  <a:tcPr marL="45720" marR="9144" marT="9144" marB="9144" anchor="ct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a:r>
                        <a:rPr lang="en-US" sz="1200" dirty="0">
                          <a:latin typeface="+mj-lt"/>
                        </a:rPr>
                        <a:t>1L MDS</a:t>
                      </a:r>
                      <a:r>
                        <a:rPr lang="en-US" sz="1200" baseline="0" dirty="0">
                          <a:latin typeface="+mj-lt"/>
                        </a:rPr>
                        <a:t> (</a:t>
                      </a:r>
                      <a:r>
                        <a:rPr lang="en-US" sz="1200" dirty="0">
                          <a:latin typeface="+mj-lt"/>
                        </a:rPr>
                        <a:t>N = 33)</a:t>
                      </a:r>
                      <a:endParaRPr lang="en-US" sz="1200" dirty="0">
                        <a:solidFill>
                          <a:schemeClr val="bg1"/>
                        </a:solidFill>
                        <a:latin typeface="+mj-lt"/>
                      </a:endParaRPr>
                    </a:p>
                  </a:txBody>
                  <a:tcPr marL="45720" marR="9144" marT="9144" marB="9144" anchor="ctr"/>
                </a:tc>
                <a:extLst>
                  <a:ext uri="{0D108BD9-81ED-4DB2-BD59-A6C34878D82A}">
                    <a16:rowId xmlns="" xmlns:a16="http://schemas.microsoft.com/office/drawing/2014/main" val="10000"/>
                  </a:ext>
                </a:extLst>
              </a:tr>
              <a:tr h="309907">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l"/>
                      <a:r>
                        <a:rPr lang="en-US" sz="1200" b="1" dirty="0">
                          <a:solidFill>
                            <a:schemeClr val="tx1"/>
                          </a:solidFill>
                          <a:latin typeface="+mj-lt"/>
                        </a:rPr>
                        <a:t>ORR</a:t>
                      </a:r>
                    </a:p>
                  </a:txBody>
                  <a:tcPr marL="45720" marR="9144" marT="9144" marB="9144" anchor="ct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US" sz="1200" dirty="0">
                          <a:solidFill>
                            <a:schemeClr val="tx1"/>
                          </a:solidFill>
                          <a:latin typeface="+mj-lt"/>
                        </a:rPr>
                        <a:t>22/30 (73%)</a:t>
                      </a:r>
                    </a:p>
                  </a:txBody>
                  <a:tcPr marL="45720" marR="9144" marT="9144" marB="9144" anchor="ctr"/>
                </a:tc>
                <a:extLst>
                  <a:ext uri="{0D108BD9-81ED-4DB2-BD59-A6C34878D82A}">
                    <a16:rowId xmlns="" xmlns:a16="http://schemas.microsoft.com/office/drawing/2014/main" val="10001"/>
                  </a:ext>
                </a:extLst>
              </a:tr>
              <a:tr h="309907">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l"/>
                      <a:r>
                        <a:rPr lang="en-US" sz="1200" b="1" dirty="0">
                          <a:solidFill>
                            <a:schemeClr val="tx1"/>
                          </a:solidFill>
                          <a:latin typeface="+mj-lt"/>
                        </a:rPr>
                        <a:t>CR</a:t>
                      </a:r>
                    </a:p>
                  </a:txBody>
                  <a:tcPr marL="45720" marR="9144" marT="9144" marB="9144" anchor="ct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US" sz="1200" dirty="0">
                          <a:latin typeface="+mj-lt"/>
                        </a:rPr>
                        <a:t>14 (42%)</a:t>
                      </a:r>
                    </a:p>
                  </a:txBody>
                  <a:tcPr marL="45720" marR="9144" marT="9144" marB="9144" anchor="ctr"/>
                </a:tc>
                <a:extLst>
                  <a:ext uri="{0D108BD9-81ED-4DB2-BD59-A6C34878D82A}">
                    <a16:rowId xmlns="" xmlns:a16="http://schemas.microsoft.com/office/drawing/2014/main" val="10002"/>
                  </a:ext>
                </a:extLst>
              </a:tr>
              <a:tr h="309907">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l"/>
                      <a:r>
                        <a:rPr lang="en-US" sz="1200" b="1" dirty="0">
                          <a:solidFill>
                            <a:schemeClr val="tx1"/>
                          </a:solidFill>
                          <a:latin typeface="+mj-lt"/>
                        </a:rPr>
                        <a:t>PR</a:t>
                      </a:r>
                    </a:p>
                  </a:txBody>
                  <a:tcPr marL="45720" marR="9144" marT="9144" marB="9144" anchor="ct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US" sz="1200" dirty="0">
                          <a:latin typeface="+mj-lt"/>
                        </a:rPr>
                        <a:t>1 (3%)</a:t>
                      </a:r>
                    </a:p>
                  </a:txBody>
                  <a:tcPr marL="45720" marR="9144" marT="9144" marB="9144" anchor="ctr"/>
                </a:tc>
                <a:extLst>
                  <a:ext uri="{0D108BD9-81ED-4DB2-BD59-A6C34878D82A}">
                    <a16:rowId xmlns="" xmlns:a16="http://schemas.microsoft.com/office/drawing/2014/main" val="2906970546"/>
                  </a:ext>
                </a:extLst>
              </a:tr>
              <a:tr h="309907">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l"/>
                      <a:r>
                        <a:rPr lang="en-US" sz="1200" b="1" dirty="0">
                          <a:solidFill>
                            <a:schemeClr val="tx1"/>
                          </a:solidFill>
                          <a:latin typeface="+mj-lt"/>
                        </a:rPr>
                        <a:t>HI</a:t>
                      </a:r>
                    </a:p>
                  </a:txBody>
                  <a:tcPr marL="45720" marR="9144" marT="9144" marB="9144" anchor="ct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US" sz="1200" dirty="0">
                          <a:latin typeface="+mj-lt"/>
                        </a:rPr>
                        <a:t>7 (21%)</a:t>
                      </a:r>
                    </a:p>
                  </a:txBody>
                  <a:tcPr marL="45720" marR="9144" marT="9144" marB="9144" anchor="ctr"/>
                </a:tc>
                <a:extLst>
                  <a:ext uri="{0D108BD9-81ED-4DB2-BD59-A6C34878D82A}">
                    <a16:rowId xmlns="" xmlns:a16="http://schemas.microsoft.com/office/drawing/2014/main" val="3015440289"/>
                  </a:ext>
                </a:extLst>
              </a:tr>
              <a:tr h="309907">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l"/>
                      <a:r>
                        <a:rPr lang="en-US" sz="1200" b="1" dirty="0">
                          <a:solidFill>
                            <a:schemeClr val="tx1"/>
                          </a:solidFill>
                          <a:latin typeface="+mj-lt"/>
                        </a:rPr>
                        <a:t>SD</a:t>
                      </a:r>
                    </a:p>
                  </a:txBody>
                  <a:tcPr marL="45720" marR="9144" marT="9144" marB="9144" anchor="ct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US" sz="1200" dirty="0">
                          <a:latin typeface="+mj-lt"/>
                        </a:rPr>
                        <a:t>3 (9%)</a:t>
                      </a:r>
                    </a:p>
                  </a:txBody>
                  <a:tcPr marL="45720" marR="9144" marT="9144" marB="9144" anchor="ctr"/>
                </a:tc>
                <a:extLst>
                  <a:ext uri="{0D108BD9-81ED-4DB2-BD59-A6C34878D82A}">
                    <a16:rowId xmlns="" xmlns:a16="http://schemas.microsoft.com/office/drawing/2014/main" val="10004"/>
                  </a:ext>
                </a:extLst>
              </a:tr>
              <a:tr h="309907">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l"/>
                      <a:r>
                        <a:rPr lang="en-US" sz="1200" b="1" dirty="0">
                          <a:solidFill>
                            <a:schemeClr val="tx1"/>
                          </a:solidFill>
                          <a:latin typeface="+mj-lt"/>
                        </a:rPr>
                        <a:t>PD</a:t>
                      </a:r>
                    </a:p>
                  </a:txBody>
                  <a:tcPr marL="45720" marR="9144" marT="9144" marB="9144" anchor="ct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algn="ctr"/>
                      <a:r>
                        <a:rPr lang="en-US" sz="1200" dirty="0">
                          <a:latin typeface="+mj-lt"/>
                        </a:rPr>
                        <a:t>0</a:t>
                      </a:r>
                    </a:p>
                  </a:txBody>
                  <a:tcPr marL="45720" marR="9144" marT="9144" marB="9144" anchor="ctr"/>
                </a:tc>
                <a:extLst>
                  <a:ext uri="{0D108BD9-81ED-4DB2-BD59-A6C34878D82A}">
                    <a16:rowId xmlns="" xmlns:a16="http://schemas.microsoft.com/office/drawing/2014/main" val="2968362810"/>
                  </a:ext>
                </a:extLst>
              </a:tr>
            </a:tbl>
          </a:graphicData>
        </a:graphic>
      </p:graphicFrame>
      <p:grpSp>
        <p:nvGrpSpPr>
          <p:cNvPr id="113" name="Group 112"/>
          <p:cNvGrpSpPr/>
          <p:nvPr/>
        </p:nvGrpSpPr>
        <p:grpSpPr>
          <a:xfrm>
            <a:off x="5114295" y="1429813"/>
            <a:ext cx="3212181" cy="2078383"/>
            <a:chOff x="5114295" y="1265249"/>
            <a:chExt cx="3212181" cy="2078383"/>
          </a:xfrm>
        </p:grpSpPr>
        <p:sp>
          <p:nvSpPr>
            <p:cNvPr id="114" name="Rectangle 113"/>
            <p:cNvSpPr/>
            <p:nvPr/>
          </p:nvSpPr>
          <p:spPr>
            <a:xfrm>
              <a:off x="5114295" y="1267076"/>
              <a:ext cx="86400" cy="1035031"/>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Rectangle 114"/>
            <p:cNvSpPr/>
            <p:nvPr/>
          </p:nvSpPr>
          <p:spPr>
            <a:xfrm>
              <a:off x="5320814" y="1608848"/>
              <a:ext cx="86400" cy="69325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Rectangle 115"/>
            <p:cNvSpPr/>
            <p:nvPr/>
          </p:nvSpPr>
          <p:spPr>
            <a:xfrm>
              <a:off x="5425411" y="1727784"/>
              <a:ext cx="86400" cy="57432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7" name="Rectangle 116"/>
            <p:cNvSpPr/>
            <p:nvPr/>
          </p:nvSpPr>
          <p:spPr>
            <a:xfrm>
              <a:off x="5739480" y="2302107"/>
              <a:ext cx="86400" cy="519984"/>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8" name="Rectangle 117"/>
            <p:cNvSpPr/>
            <p:nvPr/>
          </p:nvSpPr>
          <p:spPr>
            <a:xfrm>
              <a:off x="5840025" y="2302107"/>
              <a:ext cx="86400" cy="59769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9" name="Rectangle 118"/>
            <p:cNvSpPr/>
            <p:nvPr/>
          </p:nvSpPr>
          <p:spPr>
            <a:xfrm>
              <a:off x="5947879" y="2302107"/>
              <a:ext cx="86400" cy="625885"/>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0" name="Rectangle 119"/>
            <p:cNvSpPr/>
            <p:nvPr/>
          </p:nvSpPr>
          <p:spPr>
            <a:xfrm>
              <a:off x="6051309" y="2301390"/>
              <a:ext cx="86400" cy="625885"/>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1" name="Rectangle 120"/>
            <p:cNvSpPr/>
            <p:nvPr/>
          </p:nvSpPr>
          <p:spPr>
            <a:xfrm>
              <a:off x="6156613" y="2301390"/>
              <a:ext cx="86400" cy="651255"/>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2" name="Rectangle 121"/>
            <p:cNvSpPr/>
            <p:nvPr/>
          </p:nvSpPr>
          <p:spPr>
            <a:xfrm>
              <a:off x="6367019" y="2307161"/>
              <a:ext cx="86400" cy="69487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3" name="Rectangle 122"/>
            <p:cNvSpPr/>
            <p:nvPr/>
          </p:nvSpPr>
          <p:spPr>
            <a:xfrm>
              <a:off x="6467564" y="2302107"/>
              <a:ext cx="86400" cy="70764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4" name="Rectangle 123"/>
            <p:cNvSpPr/>
            <p:nvPr/>
          </p:nvSpPr>
          <p:spPr>
            <a:xfrm>
              <a:off x="6573188" y="2301390"/>
              <a:ext cx="86400" cy="71898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5" name="Rectangle 124"/>
            <p:cNvSpPr/>
            <p:nvPr/>
          </p:nvSpPr>
          <p:spPr>
            <a:xfrm>
              <a:off x="6677091" y="2302107"/>
              <a:ext cx="86400" cy="733165"/>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6" name="Rectangle 125"/>
            <p:cNvSpPr/>
            <p:nvPr/>
          </p:nvSpPr>
          <p:spPr>
            <a:xfrm>
              <a:off x="6780521" y="2301390"/>
              <a:ext cx="86400" cy="83062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7" name="Rectangle 126"/>
            <p:cNvSpPr/>
            <p:nvPr/>
          </p:nvSpPr>
          <p:spPr>
            <a:xfrm>
              <a:off x="6885111" y="2301390"/>
              <a:ext cx="86400" cy="877221"/>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8" name="Rectangle 127"/>
            <p:cNvSpPr/>
            <p:nvPr/>
          </p:nvSpPr>
          <p:spPr>
            <a:xfrm>
              <a:off x="6992946" y="2307160"/>
              <a:ext cx="86400" cy="891753"/>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9" name="Rectangle 128"/>
            <p:cNvSpPr/>
            <p:nvPr/>
          </p:nvSpPr>
          <p:spPr>
            <a:xfrm>
              <a:off x="7096644" y="2302107"/>
              <a:ext cx="86400" cy="90235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0" name="Rectangle 129"/>
            <p:cNvSpPr/>
            <p:nvPr/>
          </p:nvSpPr>
          <p:spPr>
            <a:xfrm>
              <a:off x="7200071" y="2302107"/>
              <a:ext cx="86400" cy="922799"/>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1" name="Rectangle 130"/>
            <p:cNvSpPr/>
            <p:nvPr/>
          </p:nvSpPr>
          <p:spPr>
            <a:xfrm>
              <a:off x="7304167" y="2307162"/>
              <a:ext cx="86400" cy="10230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2" name="Rectangle 131"/>
            <p:cNvSpPr/>
            <p:nvPr/>
          </p:nvSpPr>
          <p:spPr>
            <a:xfrm>
              <a:off x="7618102" y="2301390"/>
              <a:ext cx="86400" cy="1037835"/>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 name="Rectangle 132"/>
            <p:cNvSpPr/>
            <p:nvPr/>
          </p:nvSpPr>
          <p:spPr>
            <a:xfrm>
              <a:off x="7721008" y="2303173"/>
              <a:ext cx="86400" cy="1037835"/>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4" name="Rectangle 133"/>
            <p:cNvSpPr/>
            <p:nvPr/>
          </p:nvSpPr>
          <p:spPr>
            <a:xfrm>
              <a:off x="7828127" y="2303752"/>
              <a:ext cx="86400" cy="1037835"/>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5" name="Rectangle 134"/>
            <p:cNvSpPr/>
            <p:nvPr/>
          </p:nvSpPr>
          <p:spPr>
            <a:xfrm>
              <a:off x="7931033" y="2305535"/>
              <a:ext cx="86400" cy="1037835"/>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6" name="Rectangle 135"/>
            <p:cNvSpPr/>
            <p:nvPr/>
          </p:nvSpPr>
          <p:spPr>
            <a:xfrm>
              <a:off x="8032450" y="2304014"/>
              <a:ext cx="86400" cy="1037835"/>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7" name="Rectangle 136"/>
            <p:cNvSpPr/>
            <p:nvPr/>
          </p:nvSpPr>
          <p:spPr>
            <a:xfrm>
              <a:off x="8135356" y="2305797"/>
              <a:ext cx="86400" cy="1037835"/>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8" name="Rectangle 137"/>
            <p:cNvSpPr/>
            <p:nvPr/>
          </p:nvSpPr>
          <p:spPr>
            <a:xfrm>
              <a:off x="5213952" y="1265249"/>
              <a:ext cx="86400" cy="1035031"/>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9" name="Rectangle 138"/>
            <p:cNvSpPr/>
            <p:nvPr/>
          </p:nvSpPr>
          <p:spPr>
            <a:xfrm>
              <a:off x="5533585" y="2302498"/>
              <a:ext cx="86400" cy="73506"/>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0" name="Rectangle 139"/>
            <p:cNvSpPr/>
            <p:nvPr/>
          </p:nvSpPr>
          <p:spPr>
            <a:xfrm>
              <a:off x="6260424" y="2305229"/>
              <a:ext cx="86400" cy="656283"/>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1" name="Rectangle 140"/>
            <p:cNvSpPr/>
            <p:nvPr/>
          </p:nvSpPr>
          <p:spPr>
            <a:xfrm>
              <a:off x="8240076" y="2301814"/>
              <a:ext cx="86400" cy="1039194"/>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2" name="Rectangle 141"/>
            <p:cNvSpPr/>
            <p:nvPr/>
          </p:nvSpPr>
          <p:spPr>
            <a:xfrm>
              <a:off x="5634893" y="2307400"/>
              <a:ext cx="86400" cy="180528"/>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3" name="Rectangle 142"/>
            <p:cNvSpPr/>
            <p:nvPr/>
          </p:nvSpPr>
          <p:spPr>
            <a:xfrm>
              <a:off x="7406980" y="2304036"/>
              <a:ext cx="86400" cy="103697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4" name="Rectangle 143"/>
            <p:cNvSpPr/>
            <p:nvPr/>
          </p:nvSpPr>
          <p:spPr>
            <a:xfrm>
              <a:off x="7510504" y="2300628"/>
              <a:ext cx="86400" cy="103697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cxnSp>
        <p:nvCxnSpPr>
          <p:cNvPr id="145" name="Straight Connector 144"/>
          <p:cNvCxnSpPr/>
          <p:nvPr/>
        </p:nvCxnSpPr>
        <p:spPr>
          <a:xfrm>
            <a:off x="5070551" y="2466672"/>
            <a:ext cx="32937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 145"/>
          <p:cNvGrpSpPr/>
          <p:nvPr/>
        </p:nvGrpSpPr>
        <p:grpSpPr>
          <a:xfrm>
            <a:off x="4775387" y="1353149"/>
            <a:ext cx="3675669" cy="2383290"/>
            <a:chOff x="4775387" y="1188585"/>
            <a:chExt cx="3675669" cy="2383290"/>
          </a:xfrm>
        </p:grpSpPr>
        <p:graphicFrame>
          <p:nvGraphicFramePr>
            <p:cNvPr id="147" name="Chart 146"/>
            <p:cNvGraphicFramePr/>
            <p:nvPr/>
          </p:nvGraphicFramePr>
          <p:xfrm>
            <a:off x="4775387" y="1188585"/>
            <a:ext cx="3668526" cy="23268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8" name="Chart 147"/>
            <p:cNvGraphicFramePr/>
            <p:nvPr/>
          </p:nvGraphicFramePr>
          <p:xfrm>
            <a:off x="4908926" y="1231323"/>
            <a:ext cx="3542130" cy="2340552"/>
          </p:xfrm>
          <a:graphic>
            <a:graphicData uri="http://schemas.openxmlformats.org/drawingml/2006/chart">
              <c:chart xmlns:c="http://schemas.openxmlformats.org/drawingml/2006/chart" xmlns:r="http://schemas.openxmlformats.org/officeDocument/2006/relationships" r:id="rId4"/>
            </a:graphicData>
          </a:graphic>
        </p:graphicFrame>
      </p:grpSp>
      <p:sp>
        <p:nvSpPr>
          <p:cNvPr id="149" name="TextBox 148">
            <a:extLst>
              <a:ext uri="{FF2B5EF4-FFF2-40B4-BE49-F238E27FC236}">
                <a16:creationId xmlns="" xmlns:a16="http://schemas.microsoft.com/office/drawing/2014/main" id="{9D75A4AB-6C70-44E8-B3C3-831E6D509DE1}"/>
              </a:ext>
            </a:extLst>
          </p:cNvPr>
          <p:cNvSpPr txBox="1"/>
          <p:nvPr/>
        </p:nvSpPr>
        <p:spPr>
          <a:xfrm>
            <a:off x="5785814" y="1240533"/>
            <a:ext cx="1847365" cy="184666"/>
          </a:xfrm>
          <a:prstGeom prst="rect">
            <a:avLst/>
          </a:prstGeom>
          <a:noFill/>
        </p:spPr>
        <p:txBody>
          <a:bodyPr wrap="none" lIns="0" tIns="0" rIns="0" bIns="0" rtlCol="0">
            <a:spAutoFit/>
          </a:bodyPr>
          <a:lstStyle>
            <a:defPPr>
              <a:defRPr lang="nl-NL"/>
            </a:defPPr>
            <a:lvl1pPr algn="ctr">
              <a:defRPr sz="1600" b="1">
                <a:solidFill>
                  <a:schemeClr val="accent1"/>
                </a:solidFill>
              </a:defRPr>
            </a:lvl1pPr>
          </a:lstStyle>
          <a:p>
            <a:r>
              <a:rPr lang="en-US" sz="1200" dirty="0">
                <a:solidFill>
                  <a:schemeClr val="tx1"/>
                </a:solidFill>
              </a:rPr>
              <a:t>Magrolimab + Azacitidine</a:t>
            </a:r>
          </a:p>
        </p:txBody>
      </p:sp>
      <p:sp>
        <p:nvSpPr>
          <p:cNvPr id="150" name="TextBox 149"/>
          <p:cNvSpPr txBox="1"/>
          <p:nvPr/>
        </p:nvSpPr>
        <p:spPr>
          <a:xfrm>
            <a:off x="4593333" y="1412224"/>
            <a:ext cx="276999" cy="2196415"/>
          </a:xfrm>
          <a:prstGeom prst="rect">
            <a:avLst/>
          </a:prstGeom>
          <a:solidFill>
            <a:schemeClr val="bg1"/>
          </a:solidFill>
        </p:spPr>
        <p:txBody>
          <a:bodyPr vert="vert270" wrap="square" lIns="0" tIns="0" rIns="0" bIns="0" rtlCol="0">
            <a:spAutoFit/>
          </a:bodyPr>
          <a:lstStyle/>
          <a:p>
            <a:pPr algn="ctr"/>
            <a:r>
              <a:rPr lang="en-US" sz="900" b="1" dirty="0"/>
              <a:t>Best Relative Change From Baseline in Bone Marrow Blast, %</a:t>
            </a:r>
          </a:p>
        </p:txBody>
      </p:sp>
      <p:grpSp>
        <p:nvGrpSpPr>
          <p:cNvPr id="151" name="Group 150"/>
          <p:cNvGrpSpPr/>
          <p:nvPr/>
        </p:nvGrpSpPr>
        <p:grpSpPr>
          <a:xfrm>
            <a:off x="7217114" y="1441487"/>
            <a:ext cx="1084363" cy="523220"/>
            <a:chOff x="6709496" y="1290814"/>
            <a:chExt cx="1084363" cy="523220"/>
          </a:xfrm>
        </p:grpSpPr>
        <p:sp>
          <p:nvSpPr>
            <p:cNvPr id="152" name="TextBox 151"/>
            <p:cNvSpPr txBox="1"/>
            <p:nvPr/>
          </p:nvSpPr>
          <p:spPr>
            <a:xfrm>
              <a:off x="6709496" y="1290814"/>
              <a:ext cx="1084363" cy="523220"/>
            </a:xfrm>
            <a:prstGeom prst="rect">
              <a:avLst/>
            </a:prstGeom>
            <a:noFill/>
          </p:spPr>
          <p:txBody>
            <a:bodyPr wrap="square" rtlCol="0">
              <a:spAutoFit/>
            </a:bodyPr>
            <a:lstStyle/>
            <a:p>
              <a:r>
                <a:rPr lang="en-US" sz="700" b="1" dirty="0"/>
                <a:t>Mutation Type:</a:t>
              </a:r>
            </a:p>
            <a:p>
              <a:pPr marL="90488"/>
              <a:r>
                <a:rPr lang="en-US" sz="700" i="1" dirty="0"/>
                <a:t>TP53</a:t>
              </a:r>
              <a:r>
                <a:rPr lang="en-US" sz="700" dirty="0"/>
                <a:t> WT (n = 24)</a:t>
              </a:r>
            </a:p>
            <a:p>
              <a:pPr marL="90488"/>
              <a:r>
                <a:rPr lang="en-US" sz="700" dirty="0"/>
                <a:t>Missing (n = 4)</a:t>
              </a:r>
            </a:p>
            <a:p>
              <a:pPr marL="90488"/>
              <a:r>
                <a:rPr lang="en-US" sz="700" i="1" dirty="0"/>
                <a:t>TP53</a:t>
              </a:r>
              <a:r>
                <a:rPr lang="en-US" sz="700" dirty="0"/>
                <a:t> Mutant (n = 3)</a:t>
              </a:r>
            </a:p>
          </p:txBody>
        </p:sp>
        <p:sp>
          <p:nvSpPr>
            <p:cNvPr id="153" name="Rectangle 152"/>
            <p:cNvSpPr/>
            <p:nvPr/>
          </p:nvSpPr>
          <p:spPr>
            <a:xfrm>
              <a:off x="6810975" y="1463475"/>
              <a:ext cx="58747" cy="70440"/>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4" name="Rectangle 153"/>
            <p:cNvSpPr/>
            <p:nvPr/>
          </p:nvSpPr>
          <p:spPr>
            <a:xfrm>
              <a:off x="6810974" y="1565467"/>
              <a:ext cx="58747" cy="7044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5" name="Rectangle 154"/>
            <p:cNvSpPr/>
            <p:nvPr/>
          </p:nvSpPr>
          <p:spPr>
            <a:xfrm>
              <a:off x="6810975" y="1674173"/>
              <a:ext cx="58747" cy="7044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632728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5676E9-FC77-1F4A-8675-F41578C654AA}"/>
              </a:ext>
            </a:extLst>
          </p:cNvPr>
          <p:cNvSpPr>
            <a:spLocks noGrp="1"/>
          </p:cNvSpPr>
          <p:nvPr>
            <p:ph type="title"/>
          </p:nvPr>
        </p:nvSpPr>
        <p:spPr/>
        <p:txBody>
          <a:bodyPr/>
          <a:lstStyle/>
          <a:p>
            <a:r>
              <a:rPr lang="en-US" dirty="0"/>
              <a:t>Phase 1b Study: Magrolimab + Azacitidine </a:t>
            </a:r>
            <a:br>
              <a:rPr lang="en-US" dirty="0"/>
            </a:br>
            <a:r>
              <a:rPr lang="en-US" dirty="0"/>
              <a:t>in Patients with HR-MDS</a:t>
            </a:r>
            <a:r>
              <a:rPr lang="en-US" baseline="30000" dirty="0"/>
              <a:t>1-3</a:t>
            </a:r>
            <a:endParaRPr lang="en-US" dirty="0"/>
          </a:p>
        </p:txBody>
      </p:sp>
      <p:sp>
        <p:nvSpPr>
          <p:cNvPr id="12" name="Rectangle 11">
            <a:extLst>
              <a:ext uri="{FF2B5EF4-FFF2-40B4-BE49-F238E27FC236}">
                <a16:creationId xmlns="" xmlns:a16="http://schemas.microsoft.com/office/drawing/2014/main" id="{5FD33B90-0776-2A46-A3A8-8607645728C0}"/>
              </a:ext>
            </a:extLst>
          </p:cNvPr>
          <p:cNvSpPr/>
          <p:nvPr/>
        </p:nvSpPr>
        <p:spPr>
          <a:xfrm>
            <a:off x="5519351" y="989060"/>
            <a:ext cx="3396049" cy="3539430"/>
          </a:xfrm>
          <a:prstGeom prst="rect">
            <a:avLst/>
          </a:prstGeom>
          <a:solidFill>
            <a:schemeClr val="accent1"/>
          </a:solidFill>
        </p:spPr>
        <p:txBody>
          <a:bodyPr wrap="square">
            <a:spAutoFit/>
          </a:bodyPr>
          <a:lstStyle/>
          <a:p>
            <a:pPr marL="171450" indent="-171450">
              <a:buFont typeface="Arial" panose="020B0604020202020204" pitchFamily="34" charset="0"/>
              <a:buChar char="•"/>
            </a:pPr>
            <a:r>
              <a:rPr lang="en-US" sz="1600" dirty="0">
                <a:solidFill>
                  <a:schemeClr val="bg1"/>
                </a:solidFill>
              </a:rPr>
              <a:t>Maximum tolerated dose not reached with magrolimab + AZA</a:t>
            </a:r>
          </a:p>
          <a:p>
            <a:pPr marL="171450" indent="-171450">
              <a:buFont typeface="Arial" panose="020B0604020202020204" pitchFamily="34" charset="0"/>
              <a:buChar char="•"/>
            </a:pPr>
            <a:endParaRPr lang="en-US" sz="1600" dirty="0">
              <a:solidFill>
                <a:schemeClr val="bg1"/>
              </a:solidFill>
            </a:endParaRPr>
          </a:p>
          <a:p>
            <a:pPr marL="171450" indent="-171450">
              <a:buFont typeface="Arial" panose="020B0604020202020204" pitchFamily="34" charset="0"/>
              <a:buChar char="•"/>
            </a:pPr>
            <a:r>
              <a:rPr lang="en-US" sz="1600" dirty="0">
                <a:solidFill>
                  <a:schemeClr val="bg1"/>
                </a:solidFill>
              </a:rPr>
              <a:t>Safety consistent with AZA monotherapy</a:t>
            </a:r>
          </a:p>
          <a:p>
            <a:endParaRPr lang="en-US" sz="1600" dirty="0">
              <a:solidFill>
                <a:schemeClr val="bg1"/>
              </a:solidFill>
            </a:endParaRPr>
          </a:p>
          <a:p>
            <a:pPr marL="171450" indent="-171450">
              <a:buFont typeface="Arial" panose="020B0604020202020204" pitchFamily="34" charset="0"/>
              <a:buChar char="•"/>
            </a:pPr>
            <a:r>
              <a:rPr lang="en-US" sz="1600" dirty="0">
                <a:solidFill>
                  <a:schemeClr val="bg1"/>
                </a:solidFill>
              </a:rPr>
              <a:t>No evidence of significant cytopenias, infections, or immune-related AEs</a:t>
            </a:r>
          </a:p>
          <a:p>
            <a:endParaRPr lang="en-US" sz="1600" dirty="0">
              <a:solidFill>
                <a:schemeClr val="bg1"/>
              </a:solidFill>
            </a:endParaRPr>
          </a:p>
          <a:p>
            <a:pPr marL="171450" indent="-171450">
              <a:buFont typeface="Arial" panose="020B0604020202020204" pitchFamily="34" charset="0"/>
              <a:buChar char="•"/>
            </a:pPr>
            <a:r>
              <a:rPr lang="en-US" sz="1600" dirty="0">
                <a:solidFill>
                  <a:schemeClr val="bg1"/>
                </a:solidFill>
              </a:rPr>
              <a:t>Majority of patients had significant hemoglobin improvement and decrease in transfusion frequency over time</a:t>
            </a:r>
          </a:p>
        </p:txBody>
      </p:sp>
      <p:sp>
        <p:nvSpPr>
          <p:cNvPr id="13" name="Footer Placeholder 5">
            <a:extLst>
              <a:ext uri="{FF2B5EF4-FFF2-40B4-BE49-F238E27FC236}">
                <a16:creationId xmlns="" xmlns:a16="http://schemas.microsoft.com/office/drawing/2014/main" id="{BCB004F2-D690-6046-BE9B-AD547CC9492D}"/>
              </a:ext>
            </a:extLst>
          </p:cNvPr>
          <p:cNvSpPr>
            <a:spLocks noGrp="1"/>
          </p:cNvSpPr>
          <p:nvPr>
            <p:ph type="ftr" sz="quarter" idx="13"/>
          </p:nvPr>
        </p:nvSpPr>
        <p:spPr>
          <a:xfrm>
            <a:off x="94926" y="4842396"/>
            <a:ext cx="7699248" cy="273844"/>
          </a:xfrm>
        </p:spPr>
        <p:txBody>
          <a:bodyPr/>
          <a:lstStyle/>
          <a:p>
            <a:endParaRPr lang="en-US" dirty="0">
              <a:solidFill>
                <a:srgbClr val="000000"/>
              </a:solidFill>
            </a:endParaRPr>
          </a:p>
          <a:p>
            <a:r>
              <a:rPr lang="en-US" dirty="0">
                <a:solidFill>
                  <a:srgbClr val="000000"/>
                </a:solidFill>
              </a:rPr>
              <a:t>1. Sallman D et al. </a:t>
            </a:r>
            <a:r>
              <a:rPr lang="en-US" i="1" dirty="0">
                <a:solidFill>
                  <a:srgbClr val="000000"/>
                </a:solidFill>
              </a:rPr>
              <a:t>J Clin Oncol</a:t>
            </a:r>
            <a:r>
              <a:rPr lang="en-US" dirty="0">
                <a:solidFill>
                  <a:srgbClr val="000000"/>
                </a:solidFill>
              </a:rPr>
              <a:t>. 2020;38(suppl 15):7507. 2. Vidaza (azacitidine) Prescribing Information. https://packageinserts.bms.com/pi/pi_vidaza.pdf. </a:t>
            </a:r>
            <a:br>
              <a:rPr lang="en-US" dirty="0">
                <a:solidFill>
                  <a:srgbClr val="000000"/>
                </a:solidFill>
              </a:rPr>
            </a:br>
            <a:r>
              <a:rPr lang="en-US" dirty="0">
                <a:solidFill>
                  <a:srgbClr val="000000"/>
                </a:solidFill>
              </a:rPr>
              <a:t>3. Fenaux P et al. </a:t>
            </a:r>
            <a:r>
              <a:rPr lang="en-US" i="1" dirty="0">
                <a:solidFill>
                  <a:srgbClr val="000000"/>
                </a:solidFill>
              </a:rPr>
              <a:t>Lancet Oncol</a:t>
            </a:r>
            <a:r>
              <a:rPr lang="en-US" dirty="0">
                <a:solidFill>
                  <a:srgbClr val="000000"/>
                </a:solidFill>
              </a:rPr>
              <a:t>. 2009;10:223-232.</a:t>
            </a:r>
          </a:p>
        </p:txBody>
      </p:sp>
      <p:graphicFrame>
        <p:nvGraphicFramePr>
          <p:cNvPr id="3" name="Table 2"/>
          <p:cNvGraphicFramePr>
            <a:graphicFrameLocks noGrp="1"/>
          </p:cNvGraphicFramePr>
          <p:nvPr>
            <p:extLst>
              <p:ext uri="{D42A27DB-BD31-4B8C-83A1-F6EECF244321}">
                <p14:modId xmlns:p14="http://schemas.microsoft.com/office/powerpoint/2010/main" val="3409289145"/>
              </p:ext>
            </p:extLst>
          </p:nvPr>
        </p:nvGraphicFramePr>
        <p:xfrm>
          <a:off x="123568" y="989060"/>
          <a:ext cx="5272216" cy="3558223"/>
        </p:xfrm>
        <a:graphic>
          <a:graphicData uri="http://schemas.openxmlformats.org/drawingml/2006/table">
            <a:tbl>
              <a:tblPr firstRow="1" bandRow="1">
                <a:tableStyleId>{6E25E649-3F16-4E02-A733-19D2CDBF48F0}</a:tableStyleId>
              </a:tblPr>
              <a:tblGrid>
                <a:gridCol w="3014974">
                  <a:extLst>
                    <a:ext uri="{9D8B030D-6E8A-4147-A177-3AD203B41FA5}">
                      <a16:colId xmlns="" xmlns:a16="http://schemas.microsoft.com/office/drawing/2014/main" val="20000"/>
                    </a:ext>
                  </a:extLst>
                </a:gridCol>
                <a:gridCol w="2257242">
                  <a:extLst>
                    <a:ext uri="{9D8B030D-6E8A-4147-A177-3AD203B41FA5}">
                      <a16:colId xmlns="" xmlns:a16="http://schemas.microsoft.com/office/drawing/2014/main" val="20001"/>
                    </a:ext>
                  </a:extLst>
                </a:gridCol>
              </a:tblGrid>
              <a:tr h="74904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u="none" strike="noStrike" cap="none" normalizeH="0" baseline="0" dirty="0">
                          <a:ln>
                            <a:noFill/>
                          </a:ln>
                          <a:solidFill>
                            <a:schemeClr val="bg1"/>
                          </a:solidFill>
                          <a:effectLst/>
                        </a:rPr>
                        <a:t>Outcome, n (%)</a:t>
                      </a:r>
                      <a:endParaRPr kumimoji="0" lang="en-GB" sz="16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u="none" strike="noStrike" cap="none" normalizeH="0" baseline="0" dirty="0">
                          <a:ln>
                            <a:noFill/>
                          </a:ln>
                          <a:solidFill>
                            <a:schemeClr val="bg1"/>
                          </a:solidFill>
                          <a:effectLst/>
                        </a:rPr>
                        <a:t>MDS</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u="none" strike="noStrike" cap="none" normalizeH="0" baseline="0" dirty="0">
                          <a:ln>
                            <a:noFill/>
                          </a:ln>
                          <a:solidFill>
                            <a:schemeClr val="bg1"/>
                          </a:solidFill>
                          <a:effectLst/>
                        </a:rPr>
                        <a:t>(n = 33)</a:t>
                      </a:r>
                      <a:endParaRPr kumimoji="0" lang="en-US" sz="16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extLst>
                  <a:ext uri="{0D108BD9-81ED-4DB2-BD59-A6C34878D82A}">
                    <a16:rowId xmlns="" xmlns:a16="http://schemas.microsoft.com/office/drawing/2014/main" val="10000"/>
                  </a:ext>
                </a:extLst>
              </a:tr>
              <a:tr h="68513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u="none" strike="noStrike" cap="none" normalizeH="0" baseline="0" dirty="0">
                          <a:ln>
                            <a:noFill/>
                          </a:ln>
                          <a:solidFill>
                            <a:schemeClr val="bg2">
                              <a:lumMod val="10000"/>
                            </a:schemeClr>
                          </a:solidFill>
                          <a:effectLst/>
                        </a:rPr>
                        <a:t>RBC transfusion independence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u="none" strike="noStrike" cap="none" normalizeH="0" baseline="0" dirty="0">
                          <a:ln>
                            <a:noFill/>
                          </a:ln>
                          <a:solidFill>
                            <a:schemeClr val="bg2">
                              <a:lumMod val="10000"/>
                            </a:schemeClr>
                          </a:solidFill>
                          <a:effectLst/>
                        </a:rPr>
                        <a:t>11/19 (58)</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 xmlns:a16="http://schemas.microsoft.com/office/drawing/2014/main" val="10001"/>
                  </a:ext>
                </a:extLst>
              </a:tr>
              <a:tr h="68513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u="none" strike="noStrike" cap="none" normalizeH="0" baseline="0" dirty="0">
                          <a:ln>
                            <a:noFill/>
                          </a:ln>
                          <a:solidFill>
                            <a:schemeClr val="bg2">
                              <a:lumMod val="10000"/>
                            </a:schemeClr>
                          </a:solidFill>
                          <a:effectLst/>
                        </a:rPr>
                        <a:t>Complete cytogenetic response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u="none" strike="noStrike" cap="none" normalizeH="0" baseline="0" dirty="0">
                          <a:ln>
                            <a:noFill/>
                          </a:ln>
                          <a:solidFill>
                            <a:schemeClr val="bg2">
                              <a:lumMod val="10000"/>
                            </a:schemeClr>
                          </a:solidFill>
                          <a:effectLst/>
                        </a:rPr>
                        <a:t>9/26 (35)</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 xmlns:a16="http://schemas.microsoft.com/office/drawing/2014/main" val="10002"/>
                  </a:ext>
                </a:extLst>
              </a:tr>
              <a:tr h="4796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u="none" strike="noStrike" cap="none" normalizeH="0" baseline="0" dirty="0">
                          <a:ln>
                            <a:noFill/>
                          </a:ln>
                          <a:solidFill>
                            <a:schemeClr val="bg2">
                              <a:lumMod val="10000"/>
                            </a:schemeClr>
                          </a:solidFill>
                          <a:effectLst/>
                        </a:rPr>
                        <a:t>MRD negativity in responders</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u="none" strike="noStrike" cap="none" normalizeH="0" baseline="0" dirty="0">
                          <a:ln>
                            <a:noFill/>
                          </a:ln>
                          <a:solidFill>
                            <a:schemeClr val="bg2">
                              <a:lumMod val="10000"/>
                            </a:schemeClr>
                          </a:solidFill>
                          <a:effectLst/>
                        </a:rPr>
                        <a:t>6/30 (20)</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 xmlns:a16="http://schemas.microsoft.com/office/drawing/2014/main" val="10003"/>
                  </a:ext>
                </a:extLst>
              </a:tr>
              <a:tr h="4796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u="none" strike="noStrike" cap="none" normalizeH="0" baseline="0" dirty="0">
                          <a:ln>
                            <a:noFill/>
                          </a:ln>
                          <a:solidFill>
                            <a:schemeClr val="bg2">
                              <a:lumMod val="10000"/>
                            </a:schemeClr>
                          </a:solidFill>
                          <a:effectLst/>
                        </a:rPr>
                        <a:t>Median DOR, mo</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u="none" strike="noStrike" cap="none" normalizeH="0" baseline="0" dirty="0">
                          <a:ln>
                            <a:noFill/>
                          </a:ln>
                          <a:solidFill>
                            <a:schemeClr val="bg2">
                              <a:lumMod val="10000"/>
                            </a:schemeClr>
                          </a:solidFill>
                          <a:effectLst/>
                        </a:rPr>
                        <a:t>NR (0.03+ to 10.4+)</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 xmlns:a16="http://schemas.microsoft.com/office/drawing/2014/main" val="10004"/>
                  </a:ext>
                </a:extLst>
              </a:tr>
              <a:tr h="4796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u="none" strike="noStrike" cap="none" normalizeH="0" baseline="0" dirty="0">
                          <a:ln>
                            <a:noFill/>
                          </a:ln>
                          <a:solidFill>
                            <a:schemeClr val="bg2">
                              <a:lumMod val="10000"/>
                            </a:schemeClr>
                          </a:solidFill>
                          <a:effectLst/>
                        </a:rPr>
                        <a:t>Median follow-up, mo (range)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u="none" strike="noStrike" cap="none" normalizeH="0" baseline="0" dirty="0">
                          <a:ln>
                            <a:noFill/>
                          </a:ln>
                          <a:solidFill>
                            <a:schemeClr val="bg2">
                              <a:lumMod val="10000"/>
                            </a:schemeClr>
                          </a:solidFill>
                          <a:effectLst/>
                        </a:rPr>
                        <a:t>5.8 (2.0 to 15.0)</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198906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BCAABA-A9A3-D942-84A6-DD70ECEBD13C}"/>
              </a:ext>
            </a:extLst>
          </p:cNvPr>
          <p:cNvSpPr>
            <a:spLocks noGrp="1"/>
          </p:cNvSpPr>
          <p:nvPr>
            <p:ph type="title"/>
          </p:nvPr>
        </p:nvSpPr>
        <p:spPr/>
        <p:txBody>
          <a:bodyPr/>
          <a:lstStyle/>
          <a:p>
            <a:r>
              <a:rPr lang="en-US" dirty="0"/>
              <a:t>Venetoclax: BCL-2 Inhibitor</a:t>
            </a:r>
            <a:r>
              <a:rPr lang="en-US" baseline="30000" dirty="0"/>
              <a:t>1-3</a:t>
            </a:r>
            <a:r>
              <a:rPr lang="en-US" dirty="0"/>
              <a:t> </a:t>
            </a:r>
          </a:p>
        </p:txBody>
      </p:sp>
      <p:pic>
        <p:nvPicPr>
          <p:cNvPr id="6" name="Image 3" descr="150204200_Lancet_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216" y="936104"/>
            <a:ext cx="6549116" cy="3817128"/>
          </a:xfrm>
          <a:prstGeom prst="rect">
            <a:avLst/>
          </a:prstGeom>
        </p:spPr>
      </p:pic>
      <p:sp>
        <p:nvSpPr>
          <p:cNvPr id="7" name="Footer Placeholder 6"/>
          <p:cNvSpPr>
            <a:spLocks noGrp="1"/>
          </p:cNvSpPr>
          <p:nvPr>
            <p:ph type="ftr" sz="quarter" idx="13"/>
          </p:nvPr>
        </p:nvSpPr>
        <p:spPr/>
        <p:txBody>
          <a:bodyPr/>
          <a:lstStyle/>
          <a:p>
            <a:endParaRPr lang="en-US" dirty="0"/>
          </a:p>
          <a:p>
            <a:r>
              <a:rPr lang="en-US" dirty="0"/>
              <a:t>1. Jilg S et al. </a:t>
            </a:r>
            <a:r>
              <a:rPr lang="en-US" i="1" dirty="0"/>
              <a:t>Exp Hematol Oncol</a:t>
            </a:r>
            <a:r>
              <a:rPr lang="en-US" dirty="0"/>
              <a:t>. 2019;8:9. 2. Reidel V et al. </a:t>
            </a:r>
            <a:r>
              <a:rPr lang="en-US" i="1" dirty="0"/>
              <a:t>Oncotarget</a:t>
            </a:r>
            <a:r>
              <a:rPr lang="en-US" dirty="0"/>
              <a:t>. 2018;9:17270-17281. 3. Jilg S et al. </a:t>
            </a:r>
            <a:r>
              <a:rPr lang="en-US" i="1" dirty="0"/>
              <a:t>Leukemia</a:t>
            </a:r>
            <a:r>
              <a:rPr lang="en-US" dirty="0"/>
              <a:t>. 2016;30:112-123.</a:t>
            </a:r>
          </a:p>
        </p:txBody>
      </p:sp>
    </p:spTree>
    <p:extLst>
      <p:ext uri="{BB962C8B-B14F-4D97-AF65-F5344CB8AC3E}">
        <p14:creationId xmlns:p14="http://schemas.microsoft.com/office/powerpoint/2010/main" val="2413276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7FD0E0-9C3C-4825-BC6C-BA3F93B281A3}"/>
              </a:ext>
            </a:extLst>
          </p:cNvPr>
          <p:cNvSpPr>
            <a:spLocks noGrp="1"/>
          </p:cNvSpPr>
          <p:nvPr>
            <p:ph type="title"/>
          </p:nvPr>
        </p:nvSpPr>
        <p:spPr/>
        <p:txBody>
          <a:bodyPr>
            <a:noAutofit/>
          </a:bodyPr>
          <a:lstStyle/>
          <a:p>
            <a:r>
              <a:rPr lang="en-US" dirty="0"/>
              <a:t>M15-531, Phase 1b Dose Escalation Study: </a:t>
            </a:r>
            <a:br>
              <a:rPr lang="en-US" dirty="0"/>
            </a:br>
            <a:r>
              <a:rPr lang="en-US" dirty="0"/>
              <a:t>Venetoclax + Azacitidine</a:t>
            </a:r>
            <a:r>
              <a:rPr lang="en-US" baseline="30000" dirty="0"/>
              <a:t>1,a</a:t>
            </a:r>
            <a:endParaRPr lang="en-US" baseline="30000" dirty="0">
              <a:latin typeface="+mj-lt"/>
            </a:endParaRPr>
          </a:p>
        </p:txBody>
      </p:sp>
      <p:sp>
        <p:nvSpPr>
          <p:cNvPr id="4" name="Slide Number Placeholder 3">
            <a:extLst>
              <a:ext uri="{FF2B5EF4-FFF2-40B4-BE49-F238E27FC236}">
                <a16:creationId xmlns="" xmlns:a16="http://schemas.microsoft.com/office/drawing/2014/main" id="{DAA34712-3D65-4D15-92FD-5CC6943BA338}"/>
              </a:ext>
            </a:extLst>
          </p:cNvPr>
          <p:cNvSpPr>
            <a:spLocks noGrp="1"/>
          </p:cNvSpPr>
          <p:nvPr>
            <p:ph type="sldNum" sz="quarter" idx="4294967295"/>
          </p:nvPr>
        </p:nvSpPr>
        <p:spPr>
          <a:xfrm>
            <a:off x="11480800" y="6535428"/>
            <a:ext cx="609600" cy="305440"/>
          </a:xfrm>
          <a:prstGeom prst="rect">
            <a:avLst/>
          </a:prstGeom>
        </p:spPr>
        <p:txBody>
          <a:bodyPr anchor="ctr"/>
          <a:lstStyle>
            <a:defPPr>
              <a:defRPr lang="en-US"/>
            </a:defPPr>
            <a:lvl1pPr marL="0" algn="r" defTabSz="1219170" rtl="0" eaLnBrk="1" latinLnBrk="0" hangingPunct="1">
              <a:defRPr sz="1067" kern="1200">
                <a:solidFill>
                  <a:schemeClr val="tx2"/>
                </a:solidFill>
                <a:latin typeface="+mn-lt"/>
                <a:ea typeface="+mn-ea"/>
                <a:cs typeface="Calibri" panose="020F0502020204030204" pitchFamily="34" charset="0"/>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74EEA10D-E951-474C-8CD0-91078E47E9CB}" type="slidenum">
              <a:rPr lang="en-US" smtClean="0"/>
              <a:pPr/>
              <a:t>44</a:t>
            </a:fld>
            <a:endParaRPr lang="en-US" dirty="0"/>
          </a:p>
        </p:txBody>
      </p:sp>
      <p:grpSp>
        <p:nvGrpSpPr>
          <p:cNvPr id="17" name="Group 16">
            <a:extLst>
              <a:ext uri="{FF2B5EF4-FFF2-40B4-BE49-F238E27FC236}">
                <a16:creationId xmlns="" xmlns:a16="http://schemas.microsoft.com/office/drawing/2014/main" id="{250C8898-7894-4BFB-9EBD-4BF628D7B1AD}"/>
              </a:ext>
            </a:extLst>
          </p:cNvPr>
          <p:cNvGrpSpPr/>
          <p:nvPr/>
        </p:nvGrpSpPr>
        <p:grpSpPr>
          <a:xfrm>
            <a:off x="117940" y="1150981"/>
            <a:ext cx="3584484" cy="3403771"/>
            <a:chOff x="2173074" y="902963"/>
            <a:chExt cx="4891315" cy="5418667"/>
          </a:xfrm>
        </p:grpSpPr>
        <p:graphicFrame>
          <p:nvGraphicFramePr>
            <p:cNvPr id="18" name="Chart 17">
              <a:extLst>
                <a:ext uri="{FF2B5EF4-FFF2-40B4-BE49-F238E27FC236}">
                  <a16:creationId xmlns="" xmlns:a16="http://schemas.microsoft.com/office/drawing/2014/main" id="{1652E393-9B30-4F18-A76F-012D428DA900}"/>
                </a:ext>
              </a:extLst>
            </p:cNvPr>
            <p:cNvGraphicFramePr/>
            <p:nvPr>
              <p:extLst>
                <p:ext uri="{D42A27DB-BD31-4B8C-83A1-F6EECF244321}">
                  <p14:modId xmlns:p14="http://schemas.microsoft.com/office/powerpoint/2010/main" val="3064540874"/>
                </p:ext>
              </p:extLst>
            </p:nvPr>
          </p:nvGraphicFramePr>
          <p:xfrm>
            <a:off x="2173074" y="902963"/>
            <a:ext cx="4891315"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 xmlns:a16="http://schemas.microsoft.com/office/drawing/2014/main" id="{81008BE5-D534-453A-A428-EC8179A229FC}"/>
                </a:ext>
              </a:extLst>
            </p:cNvPr>
            <p:cNvSpPr txBox="1"/>
            <p:nvPr/>
          </p:nvSpPr>
          <p:spPr>
            <a:xfrm>
              <a:off x="5347163" y="3269227"/>
              <a:ext cx="953085" cy="734952"/>
            </a:xfrm>
            <a:prstGeom prst="rect">
              <a:avLst/>
            </a:prstGeom>
            <a:noFill/>
          </p:spPr>
          <p:txBody>
            <a:bodyPr wrap="square" rtlCol="0">
              <a:spAutoFit/>
            </a:bodyPr>
            <a:lstStyle/>
            <a:p>
              <a:pPr algn="ctr"/>
              <a:r>
                <a:rPr lang="en-US" sz="1200" b="1" dirty="0"/>
                <a:t>ORR</a:t>
              </a:r>
              <a:br>
                <a:rPr lang="en-US" sz="1200" b="1" dirty="0"/>
              </a:br>
              <a:r>
                <a:rPr lang="en-US" sz="1200" b="1" dirty="0"/>
                <a:t>79%</a:t>
              </a:r>
            </a:p>
          </p:txBody>
        </p:sp>
        <p:sp>
          <p:nvSpPr>
            <p:cNvPr id="25" name="Right Bracket 24">
              <a:extLst>
                <a:ext uri="{FF2B5EF4-FFF2-40B4-BE49-F238E27FC236}">
                  <a16:creationId xmlns="" xmlns:a16="http://schemas.microsoft.com/office/drawing/2014/main" id="{871C1037-DC51-453B-9413-95FFE08254F8}"/>
                </a:ext>
              </a:extLst>
            </p:cNvPr>
            <p:cNvSpPr/>
            <p:nvPr/>
          </p:nvSpPr>
          <p:spPr>
            <a:xfrm>
              <a:off x="5300748" y="2020278"/>
              <a:ext cx="46415" cy="3456517"/>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grpSp>
      <p:sp>
        <p:nvSpPr>
          <p:cNvPr id="3" name="Rectangle 2">
            <a:extLst>
              <a:ext uri="{FF2B5EF4-FFF2-40B4-BE49-F238E27FC236}">
                <a16:creationId xmlns="" xmlns:a16="http://schemas.microsoft.com/office/drawing/2014/main" id="{ED682DAD-93CD-4F2B-8FC9-591A7A0F4881}"/>
              </a:ext>
            </a:extLst>
          </p:cNvPr>
          <p:cNvSpPr/>
          <p:nvPr/>
        </p:nvSpPr>
        <p:spPr>
          <a:xfrm>
            <a:off x="4142562" y="947944"/>
            <a:ext cx="4431462" cy="2031326"/>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anchor="ctr">
            <a:noAutofit/>
          </a:bodyPr>
          <a:lstStyle/>
          <a:p>
            <a:pPr marL="239315" indent="-171450" fontAlgn="b">
              <a:spcAft>
                <a:spcPts val="450"/>
              </a:spcAft>
              <a:buFont typeface="Arial" panose="020B0604020202020204" pitchFamily="34" charset="0"/>
              <a:buChar char="•"/>
            </a:pPr>
            <a:r>
              <a:rPr lang="en-US" sz="1200" dirty="0">
                <a:solidFill>
                  <a:schemeClr val="tx1"/>
                </a:solidFill>
                <a:cs typeface="Arial" panose="020B0604020202020204" pitchFamily="34" charset="0"/>
              </a:rPr>
              <a:t>Median DOR: 12.9 mo (12.1-16.8)</a:t>
            </a:r>
          </a:p>
          <a:p>
            <a:pPr marL="239315" indent="-171450" fontAlgn="b">
              <a:spcAft>
                <a:spcPts val="450"/>
              </a:spcAft>
              <a:buFont typeface="Arial" panose="020B0604020202020204" pitchFamily="34" charset="0"/>
              <a:buChar char="•"/>
            </a:pPr>
            <a:r>
              <a:rPr lang="en-US" sz="1200" dirty="0">
                <a:solidFill>
                  <a:schemeClr val="tx1"/>
                </a:solidFill>
                <a:cs typeface="Arial" panose="020B0604020202020204" pitchFamily="34" charset="0"/>
              </a:rPr>
              <a:t>Median DOR after CR: 13.8 mo (6.5-20.9)</a:t>
            </a:r>
          </a:p>
          <a:p>
            <a:pPr marL="239315" indent="-171450" fontAlgn="b">
              <a:spcAft>
                <a:spcPts val="450"/>
              </a:spcAft>
              <a:buFont typeface="Arial" panose="020B0604020202020204" pitchFamily="34" charset="0"/>
              <a:buChar char="•"/>
            </a:pPr>
            <a:r>
              <a:rPr lang="en-US" sz="1200" dirty="0">
                <a:solidFill>
                  <a:schemeClr val="tx1"/>
                </a:solidFill>
                <a:cs typeface="Arial" panose="020B0604020202020204" pitchFamily="34" charset="0"/>
              </a:rPr>
              <a:t>Median time to CR: 2.6 mo (1.2-19.6)</a:t>
            </a:r>
          </a:p>
          <a:p>
            <a:pPr marL="239315" indent="-171450" fontAlgn="b">
              <a:spcAft>
                <a:spcPts val="450"/>
              </a:spcAft>
              <a:buFont typeface="Arial" panose="020B0604020202020204" pitchFamily="34" charset="0"/>
              <a:buChar char="•"/>
            </a:pPr>
            <a:r>
              <a:rPr lang="en-US" sz="1200" dirty="0">
                <a:solidFill>
                  <a:schemeClr val="tx1"/>
                </a:solidFill>
                <a:cs typeface="Arial" panose="020B0604020202020204" pitchFamily="34" charset="0"/>
              </a:rPr>
              <a:t>For patients receiving venetoclax 400 mg (RP2D; n = 51)</a:t>
            </a:r>
            <a:endParaRPr lang="en-US" sz="1200" baseline="30000" dirty="0">
              <a:solidFill>
                <a:schemeClr val="tx1"/>
              </a:solidFill>
              <a:cs typeface="Arial" panose="020B0604020202020204" pitchFamily="34" charset="0"/>
            </a:endParaRPr>
          </a:p>
          <a:p>
            <a:pPr marL="696515" lvl="1" indent="-171450" fontAlgn="b">
              <a:spcAft>
                <a:spcPts val="450"/>
              </a:spcAft>
              <a:buFont typeface="Arial" panose="020B0604020202020204" pitchFamily="34" charset="0"/>
              <a:buChar char="─"/>
            </a:pPr>
            <a:r>
              <a:rPr lang="en-US" sz="1200" dirty="0">
                <a:solidFill>
                  <a:schemeClr val="tx1"/>
                </a:solidFill>
                <a:cs typeface="Arial" panose="020B0604020202020204" pitchFamily="34" charset="0"/>
              </a:rPr>
              <a:t>84% of patients achieved ORR</a:t>
            </a:r>
          </a:p>
          <a:p>
            <a:pPr marL="1153715" lvl="2" indent="-171450" fontAlgn="b">
              <a:spcAft>
                <a:spcPts val="450"/>
              </a:spcAft>
              <a:buFont typeface="Wingdings" panose="05000000000000000000" pitchFamily="2" charset="2"/>
              <a:buChar char="§"/>
            </a:pPr>
            <a:r>
              <a:rPr lang="en-US" sz="1200" dirty="0">
                <a:solidFill>
                  <a:schemeClr val="tx1"/>
                </a:solidFill>
                <a:cs typeface="Arial" panose="020B0604020202020204" pitchFamily="34" charset="0"/>
              </a:rPr>
              <a:t>47% achieved ORR by cycle 2</a:t>
            </a:r>
          </a:p>
          <a:p>
            <a:pPr marL="1153715" lvl="2" indent="-171450" fontAlgn="b">
              <a:spcAft>
                <a:spcPts val="450"/>
              </a:spcAft>
              <a:buFont typeface="Wingdings" panose="05000000000000000000" pitchFamily="2" charset="2"/>
              <a:buChar char="§"/>
            </a:pPr>
            <a:r>
              <a:rPr lang="en-US" sz="1200" dirty="0">
                <a:solidFill>
                  <a:schemeClr val="tx1"/>
                </a:solidFill>
                <a:cs typeface="Arial" panose="020B0604020202020204" pitchFamily="34" charset="0"/>
              </a:rPr>
              <a:t>78% achieved ORR by cycle 3</a:t>
            </a:r>
          </a:p>
          <a:p>
            <a:pPr marL="709612" lvl="1" indent="-171450" fontAlgn="b">
              <a:spcAft>
                <a:spcPts val="450"/>
              </a:spcAft>
              <a:buFont typeface="Arial" panose="020B0604020202020204" pitchFamily="34" charset="0"/>
              <a:buChar char="─"/>
            </a:pPr>
            <a:r>
              <a:rPr lang="en-US" sz="1200" dirty="0">
                <a:solidFill>
                  <a:schemeClr val="tx1"/>
                </a:solidFill>
                <a:cs typeface="Arial" panose="020B0604020202020204" pitchFamily="34" charset="0"/>
              </a:rPr>
              <a:t>35% of patients achieved CR</a:t>
            </a:r>
          </a:p>
        </p:txBody>
      </p:sp>
      <p:sp>
        <p:nvSpPr>
          <p:cNvPr id="20" name="Footer Placeholder 5">
            <a:extLst>
              <a:ext uri="{FF2B5EF4-FFF2-40B4-BE49-F238E27FC236}">
                <a16:creationId xmlns="" xmlns:a16="http://schemas.microsoft.com/office/drawing/2014/main" id="{F07075C7-C545-E748-A6EA-5B2D7F7E96A1}"/>
              </a:ext>
            </a:extLst>
          </p:cNvPr>
          <p:cNvSpPr>
            <a:spLocks noGrp="1"/>
          </p:cNvSpPr>
          <p:nvPr>
            <p:ph type="ftr" sz="quarter" idx="13"/>
          </p:nvPr>
        </p:nvSpPr>
        <p:spPr>
          <a:xfrm>
            <a:off x="94926" y="4814260"/>
            <a:ext cx="7699248" cy="273844"/>
          </a:xfrm>
        </p:spPr>
        <p:txBody>
          <a:bodyPr/>
          <a:lstStyle/>
          <a:p>
            <a:r>
              <a:rPr lang="en-US" baseline="30000" dirty="0">
                <a:cs typeface="Calibri" panose="020F0502020204030204" pitchFamily="34" charset="0"/>
              </a:rPr>
              <a:t>a </a:t>
            </a:r>
            <a:r>
              <a:rPr lang="en-US" dirty="0">
                <a:cs typeface="Calibri" panose="020F0502020204030204" pitchFamily="34" charset="0"/>
              </a:rPr>
              <a:t>Data cutoff: June 30, 2020.</a:t>
            </a:r>
          </a:p>
          <a:p>
            <a:r>
              <a:rPr lang="nl-NL" dirty="0">
                <a:solidFill>
                  <a:srgbClr val="000000"/>
                </a:solidFill>
              </a:rPr>
              <a:t>1. Garcia JS et al. ASH 2020. Abstract 656.</a:t>
            </a:r>
            <a:endParaRPr lang="nl-NL" i="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37676415"/>
              </p:ext>
            </p:extLst>
          </p:nvPr>
        </p:nvGraphicFramePr>
        <p:xfrm>
          <a:off x="4142509" y="3108527"/>
          <a:ext cx="4440382" cy="1483360"/>
        </p:xfrm>
        <a:graphic>
          <a:graphicData uri="http://schemas.openxmlformats.org/drawingml/2006/table">
            <a:tbl>
              <a:tblPr firstRow="1" bandRow="1">
                <a:tableStyleId>{6E25E649-3F16-4E02-A733-19D2CDBF48F0}</a:tableStyleId>
              </a:tblPr>
              <a:tblGrid>
                <a:gridCol w="2688182">
                  <a:extLst>
                    <a:ext uri="{9D8B030D-6E8A-4147-A177-3AD203B41FA5}">
                      <a16:colId xmlns="" xmlns:a16="http://schemas.microsoft.com/office/drawing/2014/main" val="20000"/>
                    </a:ext>
                  </a:extLst>
                </a:gridCol>
                <a:gridCol w="1752200">
                  <a:extLst>
                    <a:ext uri="{9D8B030D-6E8A-4147-A177-3AD203B41FA5}">
                      <a16:colId xmlns="" xmlns:a16="http://schemas.microsoft.com/office/drawing/2014/main" val="20001"/>
                    </a:ext>
                  </a:extLst>
                </a:gridCol>
              </a:tblGrid>
              <a:tr h="370840">
                <a:tc>
                  <a:txBody>
                    <a:bodyPr/>
                    <a:lstStyle/>
                    <a:p>
                      <a:pPr marL="91440" algn="l" fontAlgn="b">
                        <a:spcAft>
                          <a:spcPts val="600"/>
                        </a:spcAft>
                      </a:pPr>
                      <a:r>
                        <a:rPr lang="en-US" sz="1200" b="1" i="0" u="none" strike="noStrike" dirty="0">
                          <a:solidFill>
                            <a:schemeClr val="bg1"/>
                          </a:solidFill>
                          <a:effectLst/>
                          <a:latin typeface="+mn-lt"/>
                          <a:cs typeface="Arial" panose="020B0604020202020204" pitchFamily="34" charset="0"/>
                        </a:rPr>
                        <a:t>Transfusion Independence Rate</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bg1"/>
                          </a:solidFill>
                          <a:effectLst/>
                          <a:latin typeface="+mn-lt"/>
                          <a:cs typeface="Arial" panose="020B0604020202020204" pitchFamily="34" charset="0"/>
                        </a:rPr>
                        <a:t>n (% of N = 78)</a:t>
                      </a:r>
                      <a:endParaRPr lang="en-US" sz="1200" b="1" dirty="0">
                        <a:solidFill>
                          <a:schemeClr val="bg1"/>
                        </a:solidFill>
                        <a:latin typeface="+mn-lt"/>
                        <a:cs typeface="Calibri" panose="020F0502020204030204" pitchFamily="34" charset="0"/>
                      </a:endParaRPr>
                    </a:p>
                  </a:txBody>
                  <a:tcPr marL="9525" marR="9525" marT="9525" marB="0" anchor="ctr"/>
                </a:tc>
                <a:extLst>
                  <a:ext uri="{0D108BD9-81ED-4DB2-BD59-A6C34878D82A}">
                    <a16:rowId xmlns="" xmlns:a16="http://schemas.microsoft.com/office/drawing/2014/main" val="10000"/>
                  </a:ext>
                </a:extLst>
              </a:tr>
              <a:tr h="370840">
                <a:tc>
                  <a:txBody>
                    <a:bodyPr/>
                    <a:lstStyle/>
                    <a:p>
                      <a:pPr marL="179388" indent="-90488" algn="l" fontAlgn="b">
                        <a:spcAft>
                          <a:spcPts val="600"/>
                        </a:spcAft>
                      </a:pPr>
                      <a:r>
                        <a:rPr lang="en-US" sz="1200" b="0" i="0" u="none" strike="noStrike" dirty="0">
                          <a:solidFill>
                            <a:schemeClr val="tx1"/>
                          </a:solidFill>
                          <a:effectLst/>
                          <a:latin typeface="+mn-lt"/>
                          <a:cs typeface="Arial" panose="020B0604020202020204" pitchFamily="34" charset="0"/>
                        </a:rPr>
                        <a:t>RBC and platelet</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Calibri" panose="020F0502020204030204" pitchFamily="34" charset="0"/>
                        </a:rPr>
                        <a:t>51 (65)</a:t>
                      </a:r>
                    </a:p>
                  </a:txBody>
                  <a:tcPr marL="9525" marR="9525" marT="9525" marB="0" anchor="ctr"/>
                </a:tc>
                <a:extLst>
                  <a:ext uri="{0D108BD9-81ED-4DB2-BD59-A6C34878D82A}">
                    <a16:rowId xmlns="" xmlns:a16="http://schemas.microsoft.com/office/drawing/2014/main" val="10001"/>
                  </a:ext>
                </a:extLst>
              </a:tr>
              <a:tr h="370840">
                <a:tc>
                  <a:txBody>
                    <a:bodyPr/>
                    <a:lstStyle/>
                    <a:p>
                      <a:pPr marL="179388" indent="-90488" algn="l" fontAlgn="b">
                        <a:spcAft>
                          <a:spcPts val="600"/>
                        </a:spcAft>
                      </a:pPr>
                      <a:r>
                        <a:rPr lang="en-US" sz="1200" b="0" i="0" u="none" strike="noStrike" dirty="0">
                          <a:solidFill>
                            <a:schemeClr val="tx1"/>
                          </a:solidFill>
                          <a:effectLst/>
                          <a:latin typeface="+mn-lt"/>
                          <a:cs typeface="Arial" panose="020B0604020202020204" pitchFamily="34" charset="0"/>
                        </a:rPr>
                        <a:t>RBC</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Calibri" panose="020F0502020204030204" pitchFamily="34" charset="0"/>
                        </a:rPr>
                        <a:t>52 (67)</a:t>
                      </a:r>
                    </a:p>
                  </a:txBody>
                  <a:tcPr marL="9525" marR="9525" marT="9525" marB="0" anchor="ctr"/>
                </a:tc>
                <a:extLst>
                  <a:ext uri="{0D108BD9-81ED-4DB2-BD59-A6C34878D82A}">
                    <a16:rowId xmlns="" xmlns:a16="http://schemas.microsoft.com/office/drawing/2014/main" val="10002"/>
                  </a:ext>
                </a:extLst>
              </a:tr>
              <a:tr h="370840">
                <a:tc>
                  <a:txBody>
                    <a:bodyPr/>
                    <a:lstStyle/>
                    <a:p>
                      <a:pPr marL="179388" indent="-90488" algn="l" fontAlgn="b">
                        <a:spcAft>
                          <a:spcPts val="600"/>
                        </a:spcAft>
                      </a:pPr>
                      <a:r>
                        <a:rPr lang="en-US" sz="1200" b="0" i="0" u="none" strike="noStrike" dirty="0">
                          <a:solidFill>
                            <a:schemeClr val="tx1"/>
                          </a:solidFill>
                          <a:effectLst/>
                          <a:latin typeface="+mn-lt"/>
                          <a:cs typeface="Arial" panose="020B0604020202020204" pitchFamily="34" charset="0"/>
                        </a:rPr>
                        <a:t>Platelet</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Calibri" panose="020F0502020204030204" pitchFamily="34" charset="0"/>
                        </a:rPr>
                        <a:t>60 (77)</a:t>
                      </a:r>
                    </a:p>
                  </a:txBody>
                  <a:tcPr marL="9525" marR="9525" marT="9525"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831108157"/>
      </p:ext>
    </p:extLst>
  </p:cSld>
  <p:clrMapOvr>
    <a:masterClrMapping/>
  </p:clrMapOvr>
  <mc:AlternateContent xmlns:mc="http://schemas.openxmlformats.org/markup-compatibility/2006" xmlns:p14="http://schemas.microsoft.com/office/powerpoint/2010/main">
    <mc:Choice Requires="p14">
      <p:transition spd="slow" p14:dur="2000" advTm="42055"/>
    </mc:Choice>
    <mc:Fallback xmlns="">
      <p:transition spd="slow" advTm="4205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Pevonedistat: NEDD8-Activating Enzyme Inhibitor</a:t>
            </a:r>
            <a:r>
              <a:rPr lang="en-GB" baseline="30000" dirty="0"/>
              <a:t>1-5</a:t>
            </a:r>
            <a:endParaRPr lang="en-US" baseline="30000" dirty="0"/>
          </a:p>
        </p:txBody>
      </p:sp>
      <p:sp>
        <p:nvSpPr>
          <p:cNvPr id="5" name="Footer Placeholder 4"/>
          <p:cNvSpPr>
            <a:spLocks noGrp="1"/>
          </p:cNvSpPr>
          <p:nvPr>
            <p:ph type="ftr" sz="quarter" idx="13"/>
          </p:nvPr>
        </p:nvSpPr>
        <p:spPr/>
        <p:txBody>
          <a:bodyPr/>
          <a:lstStyle/>
          <a:p>
            <a:r>
              <a:rPr lang="en-US" dirty="0">
                <a:solidFill>
                  <a:srgbClr val="000000"/>
                </a:solidFill>
              </a:rPr>
              <a:t>1. Brownell JE et al. </a:t>
            </a:r>
            <a:r>
              <a:rPr lang="en-US" i="1" dirty="0">
                <a:solidFill>
                  <a:srgbClr val="000000"/>
                </a:solidFill>
              </a:rPr>
              <a:t>Mol Cell.</a:t>
            </a:r>
            <a:r>
              <a:rPr lang="en-US" dirty="0">
                <a:solidFill>
                  <a:srgbClr val="000000"/>
                </a:solidFill>
              </a:rPr>
              <a:t> 2010;37:102-111. 2. Soucy TA et al. </a:t>
            </a:r>
            <a:r>
              <a:rPr lang="en-US" i="1" dirty="0">
                <a:solidFill>
                  <a:srgbClr val="000000"/>
                </a:solidFill>
              </a:rPr>
              <a:t>Nature.</a:t>
            </a:r>
            <a:r>
              <a:rPr lang="en-US" dirty="0">
                <a:solidFill>
                  <a:srgbClr val="000000"/>
                </a:solidFill>
              </a:rPr>
              <a:t> 2009;458:732-736. 3. Soucy TA et al. </a:t>
            </a:r>
            <a:r>
              <a:rPr lang="en-US" i="1" dirty="0">
                <a:solidFill>
                  <a:srgbClr val="000000"/>
                </a:solidFill>
              </a:rPr>
              <a:t>Clin Cancer Res.</a:t>
            </a:r>
            <a:r>
              <a:rPr lang="en-US" dirty="0">
                <a:solidFill>
                  <a:srgbClr val="000000"/>
                </a:solidFill>
              </a:rPr>
              <a:t> 2009;15:3912-3916. </a:t>
            </a:r>
            <a:br>
              <a:rPr lang="en-US" dirty="0">
                <a:solidFill>
                  <a:srgbClr val="000000"/>
                </a:solidFill>
              </a:rPr>
            </a:br>
            <a:r>
              <a:rPr lang="en-US" dirty="0">
                <a:solidFill>
                  <a:srgbClr val="000000"/>
                </a:solidFill>
              </a:rPr>
              <a:t>4. Smith PG et al. </a:t>
            </a:r>
            <a:r>
              <a:rPr lang="en-US" i="1" dirty="0">
                <a:solidFill>
                  <a:srgbClr val="000000"/>
                </a:solidFill>
              </a:rPr>
              <a:t>Blood.</a:t>
            </a:r>
            <a:r>
              <a:rPr lang="en-US" dirty="0">
                <a:solidFill>
                  <a:srgbClr val="000000"/>
                </a:solidFill>
              </a:rPr>
              <a:t> 2011;118:578. 5. Sekeres MA et al. </a:t>
            </a:r>
            <a:r>
              <a:rPr lang="en-US" i="1" dirty="0">
                <a:solidFill>
                  <a:srgbClr val="000000"/>
                </a:solidFill>
              </a:rPr>
              <a:t>Blood.</a:t>
            </a:r>
            <a:r>
              <a:rPr lang="en-US" dirty="0">
                <a:solidFill>
                  <a:srgbClr val="000000"/>
                </a:solidFill>
              </a:rPr>
              <a:t> 2020;136(suppl 1):653.</a:t>
            </a:r>
          </a:p>
        </p:txBody>
      </p:sp>
      <p:grpSp>
        <p:nvGrpSpPr>
          <p:cNvPr id="8" name="Group 7"/>
          <p:cNvGrpSpPr/>
          <p:nvPr/>
        </p:nvGrpSpPr>
        <p:grpSpPr>
          <a:xfrm>
            <a:off x="415637" y="1129784"/>
            <a:ext cx="8499763" cy="2937839"/>
            <a:chOff x="415637" y="1129784"/>
            <a:chExt cx="8499763" cy="293783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637" y="1516427"/>
              <a:ext cx="8144163" cy="2551196"/>
            </a:xfrm>
            <a:prstGeom prst="rect">
              <a:avLst/>
            </a:prstGeom>
          </p:spPr>
        </p:pic>
        <p:sp>
          <p:nvSpPr>
            <p:cNvPr id="10" name="Rectangle 9"/>
            <p:cNvSpPr/>
            <p:nvPr/>
          </p:nvSpPr>
          <p:spPr>
            <a:xfrm>
              <a:off x="585915" y="2497694"/>
              <a:ext cx="619080" cy="461665"/>
            </a:xfrm>
            <a:prstGeom prst="rect">
              <a:avLst/>
            </a:prstGeom>
          </p:spPr>
          <p:txBody>
            <a:bodyPr wrap="none">
              <a:spAutoFit/>
            </a:bodyPr>
            <a:lstStyle/>
            <a:p>
              <a:pPr algn="ctr"/>
              <a:r>
                <a:rPr lang="en-US" sz="1200" b="1" dirty="0">
                  <a:solidFill>
                    <a:schemeClr val="bg1"/>
                  </a:solidFill>
                </a:rPr>
                <a:t>NAE </a:t>
              </a:r>
            </a:p>
            <a:p>
              <a:pPr algn="ctr"/>
              <a:r>
                <a:rPr lang="en-US" sz="1200" b="1" dirty="0">
                  <a:solidFill>
                    <a:schemeClr val="bg1"/>
                  </a:solidFill>
                </a:rPr>
                <a:t>active</a:t>
              </a:r>
            </a:p>
          </p:txBody>
        </p:sp>
        <p:sp>
          <p:nvSpPr>
            <p:cNvPr id="11" name="Rectangle 10"/>
            <p:cNvSpPr/>
            <p:nvPr/>
          </p:nvSpPr>
          <p:spPr>
            <a:xfrm>
              <a:off x="1082675" y="3023285"/>
              <a:ext cx="1203325" cy="761747"/>
            </a:xfrm>
            <a:prstGeom prst="rect">
              <a:avLst/>
            </a:prstGeom>
          </p:spPr>
          <p:txBody>
            <a:bodyPr wrap="square">
              <a:spAutoFit/>
            </a:bodyPr>
            <a:lstStyle/>
            <a:p>
              <a:pPr>
                <a:spcBef>
                  <a:spcPts val="300"/>
                </a:spcBef>
              </a:pPr>
              <a:r>
                <a:rPr lang="en-US" sz="900" dirty="0">
                  <a:solidFill>
                    <a:schemeClr val="accent1"/>
                  </a:solidFill>
                </a:rPr>
                <a:t>Ubiquitination </a:t>
              </a:r>
            </a:p>
            <a:p>
              <a:pPr>
                <a:spcBef>
                  <a:spcPts val="300"/>
                </a:spcBef>
              </a:pPr>
              <a:r>
                <a:rPr lang="en-US" sz="900" dirty="0">
                  <a:solidFill>
                    <a:schemeClr val="accent1"/>
                  </a:solidFill>
                </a:rPr>
                <a:t>and degradation </a:t>
              </a:r>
            </a:p>
            <a:p>
              <a:pPr>
                <a:spcBef>
                  <a:spcPts val="300"/>
                </a:spcBef>
              </a:pPr>
              <a:r>
                <a:rPr lang="en-US" sz="900" dirty="0">
                  <a:solidFill>
                    <a:schemeClr val="accent1"/>
                  </a:solidFill>
                </a:rPr>
                <a:t>of select regulatory </a:t>
              </a:r>
            </a:p>
            <a:p>
              <a:pPr>
                <a:spcBef>
                  <a:spcPts val="300"/>
                </a:spcBef>
              </a:pPr>
              <a:r>
                <a:rPr lang="en-US" sz="900" dirty="0">
                  <a:solidFill>
                    <a:schemeClr val="accent1"/>
                  </a:solidFill>
                </a:rPr>
                <a:t>proteins</a:t>
              </a:r>
            </a:p>
          </p:txBody>
        </p:sp>
        <p:sp>
          <p:nvSpPr>
            <p:cNvPr id="12" name="Rectangle 11"/>
            <p:cNvSpPr/>
            <p:nvPr/>
          </p:nvSpPr>
          <p:spPr>
            <a:xfrm>
              <a:off x="2253588" y="3295134"/>
              <a:ext cx="1717137" cy="523220"/>
            </a:xfrm>
            <a:prstGeom prst="rect">
              <a:avLst/>
            </a:prstGeom>
          </p:spPr>
          <p:txBody>
            <a:bodyPr wrap="none">
              <a:spAutoFit/>
            </a:bodyPr>
            <a:lstStyle/>
            <a:p>
              <a:pPr algn="ctr"/>
              <a:r>
                <a:rPr lang="en-US" sz="1400" dirty="0">
                  <a:solidFill>
                    <a:schemeClr val="accent1"/>
                  </a:solidFill>
                </a:rPr>
                <a:t>Cancer cell growth </a:t>
              </a:r>
            </a:p>
            <a:p>
              <a:pPr algn="ctr"/>
              <a:r>
                <a:rPr lang="en-US" sz="1400" dirty="0">
                  <a:solidFill>
                    <a:schemeClr val="accent1"/>
                  </a:solidFill>
                </a:rPr>
                <a:t>and survival</a:t>
              </a:r>
            </a:p>
          </p:txBody>
        </p:sp>
        <p:sp>
          <p:nvSpPr>
            <p:cNvPr id="13" name="Rectangle 12"/>
            <p:cNvSpPr/>
            <p:nvPr/>
          </p:nvSpPr>
          <p:spPr>
            <a:xfrm>
              <a:off x="884000" y="1129784"/>
              <a:ext cx="1170513" cy="307777"/>
            </a:xfrm>
            <a:prstGeom prst="rect">
              <a:avLst/>
            </a:prstGeom>
          </p:spPr>
          <p:txBody>
            <a:bodyPr wrap="none">
              <a:spAutoFit/>
            </a:bodyPr>
            <a:lstStyle/>
            <a:p>
              <a:pPr algn="ctr"/>
              <a:r>
                <a:rPr lang="en-US" sz="1400" b="1" dirty="0">
                  <a:solidFill>
                    <a:schemeClr val="accent1"/>
                  </a:solidFill>
                </a:rPr>
                <a:t>Cancer Cell</a:t>
              </a:r>
            </a:p>
          </p:txBody>
        </p:sp>
        <p:sp>
          <p:nvSpPr>
            <p:cNvPr id="14" name="Rectangle 13"/>
            <p:cNvSpPr/>
            <p:nvPr/>
          </p:nvSpPr>
          <p:spPr>
            <a:xfrm>
              <a:off x="4842426" y="1129784"/>
              <a:ext cx="2512226" cy="307777"/>
            </a:xfrm>
            <a:prstGeom prst="rect">
              <a:avLst/>
            </a:prstGeom>
          </p:spPr>
          <p:txBody>
            <a:bodyPr wrap="none">
              <a:spAutoFit/>
            </a:bodyPr>
            <a:lstStyle/>
            <a:p>
              <a:pPr algn="ctr"/>
              <a:r>
                <a:rPr lang="en-US" sz="1400" b="1" dirty="0">
                  <a:solidFill>
                    <a:srgbClr val="C00000"/>
                  </a:solidFill>
                </a:rPr>
                <a:t>Cancer Cell: NAE Inhibition</a:t>
              </a:r>
            </a:p>
          </p:txBody>
        </p:sp>
        <p:sp>
          <p:nvSpPr>
            <p:cNvPr id="15" name="Rectangle 14"/>
            <p:cNvSpPr/>
            <p:nvPr/>
          </p:nvSpPr>
          <p:spPr>
            <a:xfrm>
              <a:off x="5405179" y="1866384"/>
              <a:ext cx="1141659" cy="276999"/>
            </a:xfrm>
            <a:prstGeom prst="rect">
              <a:avLst/>
            </a:prstGeom>
          </p:spPr>
          <p:txBody>
            <a:bodyPr wrap="none">
              <a:spAutoFit/>
            </a:bodyPr>
            <a:lstStyle/>
            <a:p>
              <a:pPr algn="ctr"/>
              <a:r>
                <a:rPr lang="en-US" sz="1200" b="1" dirty="0">
                  <a:solidFill>
                    <a:srgbClr val="C00000"/>
                  </a:solidFill>
                </a:rPr>
                <a:t>Pevonedistat</a:t>
              </a:r>
            </a:p>
          </p:txBody>
        </p:sp>
        <p:sp>
          <p:nvSpPr>
            <p:cNvPr id="16" name="Rectangle 15"/>
            <p:cNvSpPr/>
            <p:nvPr/>
          </p:nvSpPr>
          <p:spPr>
            <a:xfrm>
              <a:off x="5165188" y="2615870"/>
              <a:ext cx="756938" cy="461665"/>
            </a:xfrm>
            <a:prstGeom prst="rect">
              <a:avLst/>
            </a:prstGeom>
          </p:spPr>
          <p:txBody>
            <a:bodyPr wrap="none">
              <a:spAutoFit/>
            </a:bodyPr>
            <a:lstStyle/>
            <a:p>
              <a:pPr algn="ctr"/>
              <a:r>
                <a:rPr lang="en-US" sz="1200" b="1" dirty="0">
                  <a:solidFill>
                    <a:schemeClr val="bg1"/>
                  </a:solidFill>
                </a:rPr>
                <a:t>NAE </a:t>
              </a:r>
            </a:p>
            <a:p>
              <a:pPr algn="ctr"/>
              <a:r>
                <a:rPr lang="en-US" sz="1200" b="1" dirty="0">
                  <a:solidFill>
                    <a:schemeClr val="bg1"/>
                  </a:solidFill>
                </a:rPr>
                <a:t>inactive</a:t>
              </a:r>
            </a:p>
          </p:txBody>
        </p:sp>
        <p:sp>
          <p:nvSpPr>
            <p:cNvPr id="17" name="Rectangle 16"/>
            <p:cNvSpPr/>
            <p:nvPr/>
          </p:nvSpPr>
          <p:spPr>
            <a:xfrm>
              <a:off x="5753099" y="3155807"/>
              <a:ext cx="1203325" cy="584775"/>
            </a:xfrm>
            <a:prstGeom prst="rect">
              <a:avLst/>
            </a:prstGeom>
          </p:spPr>
          <p:txBody>
            <a:bodyPr wrap="square">
              <a:spAutoFit/>
            </a:bodyPr>
            <a:lstStyle/>
            <a:p>
              <a:pPr>
                <a:spcBef>
                  <a:spcPts val="300"/>
                </a:spcBef>
              </a:pPr>
              <a:r>
                <a:rPr lang="en-US" sz="900" dirty="0">
                  <a:solidFill>
                    <a:schemeClr val="accent1"/>
                  </a:solidFill>
                </a:rPr>
                <a:t>Regulatory</a:t>
              </a:r>
            </a:p>
            <a:p>
              <a:pPr>
                <a:spcBef>
                  <a:spcPts val="300"/>
                </a:spcBef>
              </a:pPr>
              <a:r>
                <a:rPr lang="en-US" sz="900" dirty="0">
                  <a:solidFill>
                    <a:schemeClr val="accent1"/>
                  </a:solidFill>
                </a:rPr>
                <a:t>protein</a:t>
              </a:r>
              <a:endParaRPr lang="es-419" sz="900" dirty="0">
                <a:solidFill>
                  <a:schemeClr val="accent1"/>
                </a:solidFill>
              </a:endParaRPr>
            </a:p>
            <a:p>
              <a:pPr>
                <a:spcBef>
                  <a:spcPts val="300"/>
                </a:spcBef>
              </a:pPr>
              <a:r>
                <a:rPr lang="es-419" sz="900" dirty="0">
                  <a:solidFill>
                    <a:schemeClr val="accent1"/>
                  </a:solidFill>
                </a:rPr>
                <a:t>accumulation</a:t>
              </a:r>
              <a:endParaRPr lang="en-US" sz="900" dirty="0">
                <a:solidFill>
                  <a:schemeClr val="accent1"/>
                </a:solidFill>
              </a:endParaRPr>
            </a:p>
          </p:txBody>
        </p:sp>
        <p:sp>
          <p:nvSpPr>
            <p:cNvPr id="18" name="Rectangle 17"/>
            <p:cNvSpPr/>
            <p:nvPr/>
          </p:nvSpPr>
          <p:spPr>
            <a:xfrm>
              <a:off x="7377800" y="3295134"/>
              <a:ext cx="1537600" cy="523220"/>
            </a:xfrm>
            <a:prstGeom prst="rect">
              <a:avLst/>
            </a:prstGeom>
          </p:spPr>
          <p:txBody>
            <a:bodyPr wrap="none">
              <a:spAutoFit/>
            </a:bodyPr>
            <a:lstStyle/>
            <a:p>
              <a:pPr algn="ctr"/>
              <a:r>
                <a:rPr lang="en-US" sz="1400" dirty="0">
                  <a:solidFill>
                    <a:schemeClr val="accent1"/>
                  </a:solidFill>
                </a:rPr>
                <a:t>Apoptosis and </a:t>
              </a:r>
            </a:p>
            <a:p>
              <a:pPr algn="ctr"/>
              <a:r>
                <a:rPr lang="en-US" sz="1400" dirty="0">
                  <a:solidFill>
                    <a:schemeClr val="accent1"/>
                  </a:solidFill>
                </a:rPr>
                <a:t>cancer cell death</a:t>
              </a:r>
            </a:p>
          </p:txBody>
        </p:sp>
        <p:sp>
          <p:nvSpPr>
            <p:cNvPr id="19" name="Rectangle 18"/>
            <p:cNvSpPr/>
            <p:nvPr/>
          </p:nvSpPr>
          <p:spPr>
            <a:xfrm>
              <a:off x="6791598" y="1998533"/>
              <a:ext cx="710451" cy="369332"/>
            </a:xfrm>
            <a:prstGeom prst="rect">
              <a:avLst/>
            </a:prstGeom>
          </p:spPr>
          <p:txBody>
            <a:bodyPr wrap="none">
              <a:spAutoFit/>
            </a:bodyPr>
            <a:lstStyle/>
            <a:p>
              <a:r>
                <a:rPr lang="en-US" sz="900" dirty="0"/>
                <a:t>DNA </a:t>
              </a:r>
            </a:p>
            <a:p>
              <a:r>
                <a:rPr lang="en-US" sz="900" dirty="0"/>
                <a:t>replication</a:t>
              </a:r>
            </a:p>
          </p:txBody>
        </p:sp>
        <p:sp>
          <p:nvSpPr>
            <p:cNvPr id="20" name="Rectangle 19"/>
            <p:cNvSpPr/>
            <p:nvPr/>
          </p:nvSpPr>
          <p:spPr>
            <a:xfrm>
              <a:off x="6892924" y="2623598"/>
              <a:ext cx="683825" cy="230832"/>
            </a:xfrm>
            <a:prstGeom prst="rect">
              <a:avLst/>
            </a:prstGeom>
          </p:spPr>
          <p:txBody>
            <a:bodyPr wrap="square">
              <a:spAutoFit/>
            </a:bodyPr>
            <a:lstStyle/>
            <a:p>
              <a:r>
                <a:rPr lang="en-US" sz="900" dirty="0"/>
                <a:t>Cell cycle</a:t>
              </a:r>
            </a:p>
          </p:txBody>
        </p:sp>
        <p:sp>
          <p:nvSpPr>
            <p:cNvPr id="21" name="Rectangle 20"/>
            <p:cNvSpPr/>
            <p:nvPr/>
          </p:nvSpPr>
          <p:spPr>
            <a:xfrm>
              <a:off x="6797948" y="3053876"/>
              <a:ext cx="683825" cy="369332"/>
            </a:xfrm>
            <a:prstGeom prst="rect">
              <a:avLst/>
            </a:prstGeom>
          </p:spPr>
          <p:txBody>
            <a:bodyPr wrap="square">
              <a:spAutoFit/>
            </a:bodyPr>
            <a:lstStyle/>
            <a:p>
              <a:r>
                <a:rPr lang="en-US" sz="900" dirty="0"/>
                <a:t>NF-ĸ</a:t>
              </a:r>
              <a:r>
                <a:rPr lang="el-GR" sz="900" dirty="0"/>
                <a:t>β</a:t>
              </a:r>
              <a:r>
                <a:rPr lang="en-US" sz="900" dirty="0"/>
                <a:t> signaling</a:t>
              </a:r>
            </a:p>
          </p:txBody>
        </p:sp>
      </p:grpSp>
    </p:spTree>
    <p:extLst>
      <p:ext uri="{BB962C8B-B14F-4D97-AF65-F5344CB8AC3E}">
        <p14:creationId xmlns:p14="http://schemas.microsoft.com/office/powerpoint/2010/main" val="698555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Study: Pevonedistat + Azacitidine in MDS, CMML, or Low-Blast AML</a:t>
            </a:r>
            <a:r>
              <a:rPr lang="en-US" baseline="30000" dirty="0"/>
              <a:t>1,2</a:t>
            </a:r>
          </a:p>
        </p:txBody>
      </p:sp>
      <p:sp>
        <p:nvSpPr>
          <p:cNvPr id="18" name="Footer Placeholder 23"/>
          <p:cNvSpPr>
            <a:spLocks noGrp="1"/>
          </p:cNvSpPr>
          <p:nvPr>
            <p:ph type="ftr" sz="quarter" idx="13"/>
          </p:nvPr>
        </p:nvSpPr>
        <p:spPr>
          <a:xfrm>
            <a:off x="94926" y="4814260"/>
            <a:ext cx="7699248" cy="273844"/>
          </a:xfrm>
        </p:spPr>
        <p:txBody>
          <a:bodyPr/>
          <a:lstStyle/>
          <a:p>
            <a:r>
              <a:rPr lang="nl-NL" dirty="0">
                <a:solidFill>
                  <a:srgbClr val="000000"/>
                </a:solidFill>
              </a:rPr>
              <a:t>1. </a:t>
            </a:r>
            <a:r>
              <a:rPr lang="da-DK" dirty="0" err="1">
                <a:solidFill>
                  <a:srgbClr val="000000"/>
                </a:solidFill>
              </a:rPr>
              <a:t>Swords</a:t>
            </a:r>
            <a:r>
              <a:rPr lang="da-DK" dirty="0">
                <a:solidFill>
                  <a:srgbClr val="000000"/>
                </a:solidFill>
              </a:rPr>
              <a:t> RT et al. </a:t>
            </a:r>
            <a:r>
              <a:rPr lang="da-DK" i="1" dirty="0">
                <a:solidFill>
                  <a:srgbClr val="000000"/>
                </a:solidFill>
              </a:rPr>
              <a:t>Blood.</a:t>
            </a:r>
            <a:r>
              <a:rPr lang="da-DK" dirty="0">
                <a:solidFill>
                  <a:srgbClr val="000000"/>
                </a:solidFill>
              </a:rPr>
              <a:t> 2018;131:1415-1424. 2. </a:t>
            </a:r>
            <a:r>
              <a:rPr lang="nl-NL" dirty="0">
                <a:solidFill>
                  <a:srgbClr val="000000"/>
                </a:solidFill>
              </a:rPr>
              <a:t>Ades L et al. </a:t>
            </a:r>
            <a:r>
              <a:rPr lang="nl-NL" i="1" dirty="0">
                <a:solidFill>
                  <a:srgbClr val="000000"/>
                </a:solidFill>
              </a:rPr>
              <a:t>Hemasphere</a:t>
            </a:r>
            <a:r>
              <a:rPr lang="nl-NL" dirty="0">
                <a:solidFill>
                  <a:srgbClr val="000000"/>
                </a:solidFill>
              </a:rPr>
              <a:t>. 2020;4(s1):s182.</a:t>
            </a:r>
            <a:endParaRPr lang="en-US" dirty="0">
              <a:solidFill>
                <a:srgbClr val="000000"/>
              </a:solidFill>
            </a:endParaRPr>
          </a:p>
        </p:txBody>
      </p:sp>
      <p:sp>
        <p:nvSpPr>
          <p:cNvPr id="21" name="ZoneTexte 43">
            <a:extLst>
              <a:ext uri="{FF2B5EF4-FFF2-40B4-BE49-F238E27FC236}">
                <a16:creationId xmlns="" xmlns:a16="http://schemas.microsoft.com/office/drawing/2014/main" id="{EBAE96A9-A6BB-407C-84C1-A9A43754C4AC}"/>
              </a:ext>
            </a:extLst>
          </p:cNvPr>
          <p:cNvSpPr txBox="1"/>
          <p:nvPr/>
        </p:nvSpPr>
        <p:spPr>
          <a:xfrm>
            <a:off x="6245696" y="1071935"/>
            <a:ext cx="407484" cy="276999"/>
          </a:xfrm>
          <a:prstGeom prst="rect">
            <a:avLst/>
          </a:prstGeom>
          <a:solidFill>
            <a:schemeClr val="bg1"/>
          </a:solidFill>
        </p:spPr>
        <p:txBody>
          <a:bodyPr wrap="none" rtlCol="0" anchor="ctr">
            <a:spAutoFit/>
          </a:bodyPr>
          <a:lstStyle/>
          <a:p>
            <a:pPr algn="ctr"/>
            <a:r>
              <a:rPr lang="fr-FR" sz="1200" b="1" dirty="0"/>
              <a:t>OS</a:t>
            </a:r>
          </a:p>
        </p:txBody>
      </p:sp>
      <p:sp>
        <p:nvSpPr>
          <p:cNvPr id="23" name="ZoneTexte 43">
            <a:extLst>
              <a:ext uri="{FF2B5EF4-FFF2-40B4-BE49-F238E27FC236}">
                <a16:creationId xmlns="" xmlns:a16="http://schemas.microsoft.com/office/drawing/2014/main" id="{EBAE96A9-A6BB-407C-84C1-A9A43754C4AC}"/>
              </a:ext>
            </a:extLst>
          </p:cNvPr>
          <p:cNvSpPr txBox="1"/>
          <p:nvPr/>
        </p:nvSpPr>
        <p:spPr>
          <a:xfrm>
            <a:off x="1975531" y="1071935"/>
            <a:ext cx="484428" cy="276999"/>
          </a:xfrm>
          <a:prstGeom prst="rect">
            <a:avLst/>
          </a:prstGeom>
          <a:solidFill>
            <a:schemeClr val="bg1"/>
          </a:solidFill>
        </p:spPr>
        <p:txBody>
          <a:bodyPr wrap="none" rtlCol="0" anchor="ctr">
            <a:spAutoFit/>
          </a:bodyPr>
          <a:lstStyle/>
          <a:p>
            <a:pPr algn="ctr"/>
            <a:r>
              <a:rPr lang="fr-FR" sz="1200" b="1" dirty="0"/>
              <a:t>EFS</a:t>
            </a:r>
          </a:p>
        </p:txBody>
      </p:sp>
      <p:graphicFrame>
        <p:nvGraphicFramePr>
          <p:cNvPr id="24" name="Table 23"/>
          <p:cNvGraphicFramePr>
            <a:graphicFrameLocks noGrp="1"/>
          </p:cNvGraphicFramePr>
          <p:nvPr/>
        </p:nvGraphicFramePr>
        <p:xfrm>
          <a:off x="2539072" y="1490459"/>
          <a:ext cx="1881882" cy="635731"/>
        </p:xfrm>
        <a:graphic>
          <a:graphicData uri="http://schemas.openxmlformats.org/drawingml/2006/table">
            <a:tbl>
              <a:tblPr firstRow="1" bandRow="1">
                <a:tableStyleId>{6E25E649-3F16-4E02-A733-19D2CDBF48F0}</a:tableStyleId>
              </a:tblPr>
              <a:tblGrid>
                <a:gridCol w="705520">
                  <a:extLst>
                    <a:ext uri="{9D8B030D-6E8A-4147-A177-3AD203B41FA5}">
                      <a16:colId xmlns="" xmlns:a16="http://schemas.microsoft.com/office/drawing/2014/main" val="20000"/>
                    </a:ext>
                  </a:extLst>
                </a:gridCol>
                <a:gridCol w="576262">
                  <a:extLst>
                    <a:ext uri="{9D8B030D-6E8A-4147-A177-3AD203B41FA5}">
                      <a16:colId xmlns="" xmlns:a16="http://schemas.microsoft.com/office/drawing/2014/main" val="20001"/>
                    </a:ext>
                  </a:extLst>
                </a:gridCol>
                <a:gridCol w="600100">
                  <a:extLst>
                    <a:ext uri="{9D8B030D-6E8A-4147-A177-3AD203B41FA5}">
                      <a16:colId xmlns="" xmlns:a16="http://schemas.microsoft.com/office/drawing/2014/main" val="20002"/>
                    </a:ext>
                  </a:extLst>
                </a:gridCol>
              </a:tblGrid>
              <a:tr h="209011">
                <a:tc>
                  <a:txBody>
                    <a:bodyPr/>
                    <a:lstStyle/>
                    <a:p>
                      <a:endParaRPr lang="en-US" sz="7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a:t>Pevonedistat + azacitidine</a:t>
                      </a:r>
                    </a:p>
                  </a:txBody>
                  <a:tcPr marL="0" marR="0" marT="0" marB="0" anchor="ctr"/>
                </a:tc>
                <a:tc>
                  <a:txBody>
                    <a:bodyPr/>
                    <a:lstStyle/>
                    <a:p>
                      <a:pPr algn="ctr"/>
                      <a:r>
                        <a:rPr lang="en-US" sz="700" dirty="0"/>
                        <a:t>Azacitidine</a:t>
                      </a:r>
                    </a:p>
                  </a:txBody>
                  <a:tcPr marL="0" marR="0" marT="0" marB="0" anchor="ctr"/>
                </a:tc>
                <a:extLst>
                  <a:ext uri="{0D108BD9-81ED-4DB2-BD59-A6C34878D82A}">
                    <a16:rowId xmlns="" xmlns:a16="http://schemas.microsoft.com/office/drawing/2014/main" val="10000"/>
                  </a:ext>
                </a:extLst>
              </a:tr>
              <a:tr h="209011">
                <a:tc>
                  <a:txBody>
                    <a:bodyPr/>
                    <a:lstStyle/>
                    <a:p>
                      <a:r>
                        <a:rPr lang="en-US" sz="700" dirty="0"/>
                        <a:t>Median EFS, mo</a:t>
                      </a:r>
                    </a:p>
                  </a:txBody>
                  <a:tcPr marL="0" marR="0" marT="0" marB="0" anchor="ctr"/>
                </a:tc>
                <a:tc>
                  <a:txBody>
                    <a:bodyPr/>
                    <a:lstStyle/>
                    <a:p>
                      <a:pPr algn="ctr"/>
                      <a:r>
                        <a:rPr lang="en-US" sz="700" dirty="0"/>
                        <a:t>20.2</a:t>
                      </a:r>
                    </a:p>
                  </a:txBody>
                  <a:tcPr marL="0" marR="0" marT="0" marB="0" anchor="ctr"/>
                </a:tc>
                <a:tc>
                  <a:txBody>
                    <a:bodyPr/>
                    <a:lstStyle/>
                    <a:p>
                      <a:pPr algn="ctr"/>
                      <a:r>
                        <a:rPr lang="en-US" sz="700" dirty="0"/>
                        <a:t>14.8</a:t>
                      </a:r>
                    </a:p>
                  </a:txBody>
                  <a:tcPr marL="0" marR="0" marT="0" marB="0" anchor="ctr"/>
                </a:tc>
                <a:extLst>
                  <a:ext uri="{0D108BD9-81ED-4DB2-BD59-A6C34878D82A}">
                    <a16:rowId xmlns="" xmlns:a16="http://schemas.microsoft.com/office/drawing/2014/main" val="10001"/>
                  </a:ext>
                </a:extLst>
              </a:tr>
              <a:tr h="209011">
                <a:tc>
                  <a:txBody>
                    <a:bodyPr/>
                    <a:lstStyle/>
                    <a:p>
                      <a:r>
                        <a:rPr lang="en-US" sz="700" dirty="0"/>
                        <a:t>HR (95% Cl)</a:t>
                      </a:r>
                    </a:p>
                  </a:txBody>
                  <a:tcPr marL="0" marR="0" marT="0" marB="0" anchor="ctr"/>
                </a:tc>
                <a:tc gridSpan="2">
                  <a:txBody>
                    <a:bodyPr/>
                    <a:lstStyle/>
                    <a:p>
                      <a:pPr algn="ctr"/>
                      <a:r>
                        <a:rPr lang="en-US" sz="700" dirty="0"/>
                        <a:t>0.539 (0.292-0.995)</a:t>
                      </a:r>
                    </a:p>
                    <a:p>
                      <a:pPr algn="ctr"/>
                      <a:r>
                        <a:rPr lang="en-US" sz="700" i="1" dirty="0"/>
                        <a:t>P</a:t>
                      </a:r>
                      <a:r>
                        <a:rPr lang="en-US" sz="700" dirty="0"/>
                        <a:t> = .045</a:t>
                      </a:r>
                    </a:p>
                  </a:txBody>
                  <a:tcPr marL="0" marR="0" marT="0" marB="0" anchor="ctr"/>
                </a:tc>
                <a:tc hMerge="1">
                  <a:txBody>
                    <a:bodyPr/>
                    <a:lstStyle/>
                    <a:p>
                      <a:endParaRPr lang="en-US" dirty="0"/>
                    </a:p>
                  </a:txBody>
                  <a:tcPr/>
                </a:tc>
                <a:extLst>
                  <a:ext uri="{0D108BD9-81ED-4DB2-BD59-A6C34878D82A}">
                    <a16:rowId xmlns="" xmlns:a16="http://schemas.microsoft.com/office/drawing/2014/main" val="10002"/>
                  </a:ext>
                </a:extLst>
              </a:tr>
            </a:tbl>
          </a:graphicData>
        </a:graphic>
      </p:graphicFrame>
      <p:grpSp>
        <p:nvGrpSpPr>
          <p:cNvPr id="25" name="Group 24"/>
          <p:cNvGrpSpPr/>
          <p:nvPr/>
        </p:nvGrpSpPr>
        <p:grpSpPr>
          <a:xfrm>
            <a:off x="299234" y="1541785"/>
            <a:ext cx="3958542" cy="2198341"/>
            <a:chOff x="299234" y="1505689"/>
            <a:chExt cx="3958542" cy="2198341"/>
          </a:xfrm>
        </p:grpSpPr>
        <p:grpSp>
          <p:nvGrpSpPr>
            <p:cNvPr id="26" name="Group 25"/>
            <p:cNvGrpSpPr/>
            <p:nvPr/>
          </p:nvGrpSpPr>
          <p:grpSpPr>
            <a:xfrm>
              <a:off x="299234" y="1505689"/>
              <a:ext cx="3958542" cy="2198341"/>
              <a:chOff x="299234" y="1505689"/>
              <a:chExt cx="3958542" cy="2198341"/>
            </a:xfrm>
          </p:grpSpPr>
          <p:graphicFrame>
            <p:nvGraphicFramePr>
              <p:cNvPr id="30" name="Graphique 34">
                <a:extLst>
                  <a:ext uri="{FF2B5EF4-FFF2-40B4-BE49-F238E27FC236}">
                    <a16:creationId xmlns="" xmlns:a16="http://schemas.microsoft.com/office/drawing/2014/main" id="{86DA903A-47B8-4BF5-8EDF-76738466BFF0}"/>
                  </a:ext>
                </a:extLst>
              </p:cNvPr>
              <p:cNvGraphicFramePr/>
              <p:nvPr/>
            </p:nvGraphicFramePr>
            <p:xfrm>
              <a:off x="299234" y="1505689"/>
              <a:ext cx="3958542" cy="2198341"/>
            </p:xfrm>
            <a:graphic>
              <a:graphicData uri="http://schemas.openxmlformats.org/drawingml/2006/chart">
                <c:chart xmlns:c="http://schemas.openxmlformats.org/drawingml/2006/chart" xmlns:r="http://schemas.openxmlformats.org/officeDocument/2006/relationships" r:id="rId3"/>
              </a:graphicData>
            </a:graphic>
          </p:graphicFrame>
          <p:sp>
            <p:nvSpPr>
              <p:cNvPr id="31" name="ZoneTexte 36">
                <a:extLst>
                  <a:ext uri="{FF2B5EF4-FFF2-40B4-BE49-F238E27FC236}">
                    <a16:creationId xmlns="" xmlns:a16="http://schemas.microsoft.com/office/drawing/2014/main" id="{E1ACAE05-4695-4A70-A9FD-0C0010C266AA}"/>
                  </a:ext>
                </a:extLst>
              </p:cNvPr>
              <p:cNvSpPr txBox="1"/>
              <p:nvPr/>
            </p:nvSpPr>
            <p:spPr>
              <a:xfrm>
                <a:off x="396215" y="2191126"/>
                <a:ext cx="369332" cy="614912"/>
              </a:xfrm>
              <a:prstGeom prst="rect">
                <a:avLst/>
              </a:prstGeom>
              <a:noFill/>
            </p:spPr>
            <p:txBody>
              <a:bodyPr vert="vert270" wrap="none" rtlCol="0">
                <a:spAutoFit/>
              </a:bodyPr>
              <a:lstStyle/>
              <a:p>
                <a:pPr algn="ctr"/>
                <a:r>
                  <a:rPr lang="fr-FR" sz="1200" b="1" dirty="0"/>
                  <a:t>EFS, %</a:t>
                </a:r>
              </a:p>
            </p:txBody>
          </p:sp>
          <p:cxnSp>
            <p:nvCxnSpPr>
              <p:cNvPr id="32" name="Connecteur droit 39">
                <a:extLst>
                  <a:ext uri="{FF2B5EF4-FFF2-40B4-BE49-F238E27FC236}">
                    <a16:creationId xmlns="" xmlns:a16="http://schemas.microsoft.com/office/drawing/2014/main" id="{CF93D2BA-0B5B-4194-8EC1-1FA4F6384E9C}"/>
                  </a:ext>
                </a:extLst>
              </p:cNvPr>
              <p:cNvCxnSpPr>
                <a:cxnSpLocks/>
              </p:cNvCxnSpPr>
              <p:nvPr/>
            </p:nvCxnSpPr>
            <p:spPr>
              <a:xfrm flipH="1">
                <a:off x="1046758" y="2456250"/>
                <a:ext cx="2341975" cy="0"/>
              </a:xfrm>
              <a:prstGeom prst="line">
                <a:avLst/>
              </a:prstGeom>
              <a:ln w="127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ZoneTexte 40">
                <a:extLst>
                  <a:ext uri="{FF2B5EF4-FFF2-40B4-BE49-F238E27FC236}">
                    <a16:creationId xmlns="" xmlns:a16="http://schemas.microsoft.com/office/drawing/2014/main" id="{27507A98-4728-4AAD-9118-8AB26A15F499}"/>
                  </a:ext>
                </a:extLst>
              </p:cNvPr>
              <p:cNvSpPr txBox="1"/>
              <p:nvPr/>
            </p:nvSpPr>
            <p:spPr>
              <a:xfrm>
                <a:off x="2572273" y="2214966"/>
                <a:ext cx="686406" cy="253916"/>
              </a:xfrm>
              <a:prstGeom prst="rect">
                <a:avLst/>
              </a:prstGeom>
              <a:noFill/>
            </p:spPr>
            <p:txBody>
              <a:bodyPr wrap="none" rtlCol="0">
                <a:spAutoFit/>
              </a:bodyPr>
              <a:lstStyle/>
              <a:p>
                <a:r>
                  <a:rPr lang="fr-FR" sz="1050" b="1" dirty="0">
                    <a:solidFill>
                      <a:srgbClr val="1168B3"/>
                    </a:solidFill>
                  </a:rPr>
                  <a:t>20.2 mo</a:t>
                </a:r>
              </a:p>
            </p:txBody>
          </p:sp>
          <p:sp>
            <p:nvSpPr>
              <p:cNvPr id="34" name="ZoneTexte 41">
                <a:extLst>
                  <a:ext uri="{FF2B5EF4-FFF2-40B4-BE49-F238E27FC236}">
                    <a16:creationId xmlns="" xmlns:a16="http://schemas.microsoft.com/office/drawing/2014/main" id="{A53E04AD-4ED2-4189-A26D-3C4F19CD38C1}"/>
                  </a:ext>
                </a:extLst>
              </p:cNvPr>
              <p:cNvSpPr txBox="1"/>
              <p:nvPr/>
            </p:nvSpPr>
            <p:spPr>
              <a:xfrm>
                <a:off x="1465614" y="2464472"/>
                <a:ext cx="686406" cy="253916"/>
              </a:xfrm>
              <a:prstGeom prst="rect">
                <a:avLst/>
              </a:prstGeom>
              <a:noFill/>
            </p:spPr>
            <p:txBody>
              <a:bodyPr wrap="none" rtlCol="0">
                <a:spAutoFit/>
              </a:bodyPr>
              <a:lstStyle/>
              <a:p>
                <a:r>
                  <a:rPr lang="fr-FR" sz="1050" b="1" dirty="0">
                    <a:solidFill>
                      <a:schemeClr val="accent1"/>
                    </a:solidFill>
                  </a:rPr>
                  <a:t>14.8 mo</a:t>
                </a:r>
              </a:p>
            </p:txBody>
          </p:sp>
          <p:sp>
            <p:nvSpPr>
              <p:cNvPr id="35" name="ZoneTexte 43">
                <a:extLst>
                  <a:ext uri="{FF2B5EF4-FFF2-40B4-BE49-F238E27FC236}">
                    <a16:creationId xmlns="" xmlns:a16="http://schemas.microsoft.com/office/drawing/2014/main" id="{EBAE96A9-A6BB-407C-84C1-A9A43754C4AC}"/>
                  </a:ext>
                </a:extLst>
              </p:cNvPr>
              <p:cNvSpPr txBox="1"/>
              <p:nvPr/>
            </p:nvSpPr>
            <p:spPr>
              <a:xfrm>
                <a:off x="2078162" y="3440332"/>
                <a:ext cx="801823" cy="261610"/>
              </a:xfrm>
              <a:prstGeom prst="rect">
                <a:avLst/>
              </a:prstGeom>
              <a:solidFill>
                <a:schemeClr val="bg1"/>
              </a:solidFill>
            </p:spPr>
            <p:txBody>
              <a:bodyPr wrap="none" rtlCol="0">
                <a:spAutoFit/>
              </a:bodyPr>
              <a:lstStyle/>
              <a:p>
                <a:pPr algn="ctr"/>
                <a:r>
                  <a:rPr lang="fr-FR" sz="1100" b="1" dirty="0"/>
                  <a:t>Time, mo</a:t>
                </a:r>
              </a:p>
            </p:txBody>
          </p:sp>
        </p:grpSp>
        <p:grpSp>
          <p:nvGrpSpPr>
            <p:cNvPr id="27" name="Group 26"/>
            <p:cNvGrpSpPr/>
            <p:nvPr/>
          </p:nvGrpSpPr>
          <p:grpSpPr>
            <a:xfrm>
              <a:off x="1044429" y="1719743"/>
              <a:ext cx="2797729" cy="1505824"/>
              <a:chOff x="1044429" y="1719743"/>
              <a:chExt cx="2797729" cy="1505824"/>
            </a:xfrm>
          </p:grpSpPr>
          <p:sp>
            <p:nvSpPr>
              <p:cNvPr id="28" name="Freeform 27"/>
              <p:cNvSpPr/>
              <p:nvPr/>
            </p:nvSpPr>
            <p:spPr>
              <a:xfrm>
                <a:off x="1077985" y="1723938"/>
                <a:ext cx="2764173" cy="1296099"/>
              </a:xfrm>
              <a:custGeom>
                <a:avLst/>
                <a:gdLst>
                  <a:gd name="connsiteX0" fmla="*/ 2764173 w 2764173"/>
                  <a:gd name="connsiteY0" fmla="*/ 1296099 h 1296099"/>
                  <a:gd name="connsiteX1" fmla="*/ 2361501 w 2764173"/>
                  <a:gd name="connsiteY1" fmla="*/ 1296099 h 1296099"/>
                  <a:gd name="connsiteX2" fmla="*/ 2361501 w 2764173"/>
                  <a:gd name="connsiteY2" fmla="*/ 1077985 h 1296099"/>
                  <a:gd name="connsiteX3" fmla="*/ 2147582 w 2764173"/>
                  <a:gd name="connsiteY3" fmla="*/ 1077985 h 1296099"/>
                  <a:gd name="connsiteX4" fmla="*/ 2147582 w 2764173"/>
                  <a:gd name="connsiteY4" fmla="*/ 985706 h 1296099"/>
                  <a:gd name="connsiteX5" fmla="*/ 1950441 w 2764173"/>
                  <a:gd name="connsiteY5" fmla="*/ 985706 h 1296099"/>
                  <a:gd name="connsiteX6" fmla="*/ 1950441 w 2764173"/>
                  <a:gd name="connsiteY6" fmla="*/ 931178 h 1296099"/>
                  <a:gd name="connsiteX7" fmla="*/ 1904301 w 2764173"/>
                  <a:gd name="connsiteY7" fmla="*/ 931178 h 1296099"/>
                  <a:gd name="connsiteX8" fmla="*/ 1904301 w 2764173"/>
                  <a:gd name="connsiteY8" fmla="*/ 847288 h 1296099"/>
                  <a:gd name="connsiteX9" fmla="*/ 1606492 w 2764173"/>
                  <a:gd name="connsiteY9" fmla="*/ 847288 h 1296099"/>
                  <a:gd name="connsiteX10" fmla="*/ 1606492 w 2764173"/>
                  <a:gd name="connsiteY10" fmla="*/ 801148 h 1296099"/>
                  <a:gd name="connsiteX11" fmla="*/ 1543575 w 2764173"/>
                  <a:gd name="connsiteY11" fmla="*/ 801148 h 1296099"/>
                  <a:gd name="connsiteX12" fmla="*/ 1543575 w 2764173"/>
                  <a:gd name="connsiteY12" fmla="*/ 734036 h 1296099"/>
                  <a:gd name="connsiteX13" fmla="*/ 1493241 w 2764173"/>
                  <a:gd name="connsiteY13" fmla="*/ 734036 h 1296099"/>
                  <a:gd name="connsiteX14" fmla="*/ 1493241 w 2764173"/>
                  <a:gd name="connsiteY14" fmla="*/ 683702 h 1296099"/>
                  <a:gd name="connsiteX15" fmla="*/ 1409351 w 2764173"/>
                  <a:gd name="connsiteY15" fmla="*/ 683702 h 1296099"/>
                  <a:gd name="connsiteX16" fmla="*/ 1409351 w 2764173"/>
                  <a:gd name="connsiteY16" fmla="*/ 624979 h 1296099"/>
                  <a:gd name="connsiteX17" fmla="*/ 1317072 w 2764173"/>
                  <a:gd name="connsiteY17" fmla="*/ 624979 h 1296099"/>
                  <a:gd name="connsiteX18" fmla="*/ 1317072 w 2764173"/>
                  <a:gd name="connsiteY18" fmla="*/ 515923 h 1296099"/>
                  <a:gd name="connsiteX19" fmla="*/ 1187043 w 2764173"/>
                  <a:gd name="connsiteY19" fmla="*/ 515923 h 1296099"/>
                  <a:gd name="connsiteX20" fmla="*/ 1187043 w 2764173"/>
                  <a:gd name="connsiteY20" fmla="*/ 478172 h 1296099"/>
                  <a:gd name="connsiteX21" fmla="*/ 1103153 w 2764173"/>
                  <a:gd name="connsiteY21" fmla="*/ 478172 h 1296099"/>
                  <a:gd name="connsiteX22" fmla="*/ 1103153 w 2764173"/>
                  <a:gd name="connsiteY22" fmla="*/ 415255 h 1296099"/>
                  <a:gd name="connsiteX23" fmla="*/ 926984 w 2764173"/>
                  <a:gd name="connsiteY23" fmla="*/ 415255 h 1296099"/>
                  <a:gd name="connsiteX24" fmla="*/ 926984 w 2764173"/>
                  <a:gd name="connsiteY24" fmla="*/ 268447 h 1296099"/>
                  <a:gd name="connsiteX25" fmla="*/ 897622 w 2764173"/>
                  <a:gd name="connsiteY25" fmla="*/ 268447 h 1296099"/>
                  <a:gd name="connsiteX26" fmla="*/ 897622 w 2764173"/>
                  <a:gd name="connsiteY26" fmla="*/ 201335 h 1296099"/>
                  <a:gd name="connsiteX27" fmla="*/ 650147 w 2764173"/>
                  <a:gd name="connsiteY27" fmla="*/ 201335 h 1296099"/>
                  <a:gd name="connsiteX28" fmla="*/ 650147 w 2764173"/>
                  <a:gd name="connsiteY28" fmla="*/ 146807 h 1296099"/>
                  <a:gd name="connsiteX29" fmla="*/ 331365 w 2764173"/>
                  <a:gd name="connsiteY29" fmla="*/ 146807 h 1296099"/>
                  <a:gd name="connsiteX30" fmla="*/ 331365 w 2764173"/>
                  <a:gd name="connsiteY30" fmla="*/ 88084 h 1296099"/>
                  <a:gd name="connsiteX31" fmla="*/ 88085 w 2764173"/>
                  <a:gd name="connsiteY31" fmla="*/ 88084 h 1296099"/>
                  <a:gd name="connsiteX32" fmla="*/ 88085 w 2764173"/>
                  <a:gd name="connsiteY32" fmla="*/ 46139 h 1296099"/>
                  <a:gd name="connsiteX33" fmla="*/ 0 w 2764173"/>
                  <a:gd name="connsiteY33" fmla="*/ 46139 h 1296099"/>
                  <a:gd name="connsiteX34" fmla="*/ 0 w 2764173"/>
                  <a:gd name="connsiteY34" fmla="*/ 0 h 129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64173" h="1296099">
                    <a:moveTo>
                      <a:pt x="2764173" y="1296099"/>
                    </a:moveTo>
                    <a:lnTo>
                      <a:pt x="2361501" y="1296099"/>
                    </a:lnTo>
                    <a:lnTo>
                      <a:pt x="2361501" y="1077985"/>
                    </a:lnTo>
                    <a:lnTo>
                      <a:pt x="2147582" y="1077985"/>
                    </a:lnTo>
                    <a:lnTo>
                      <a:pt x="2147582" y="985706"/>
                    </a:lnTo>
                    <a:lnTo>
                      <a:pt x="1950441" y="985706"/>
                    </a:lnTo>
                    <a:lnTo>
                      <a:pt x="1950441" y="931178"/>
                    </a:lnTo>
                    <a:lnTo>
                      <a:pt x="1904301" y="931178"/>
                    </a:lnTo>
                    <a:lnTo>
                      <a:pt x="1904301" y="847288"/>
                    </a:lnTo>
                    <a:lnTo>
                      <a:pt x="1606492" y="847288"/>
                    </a:lnTo>
                    <a:lnTo>
                      <a:pt x="1606492" y="801148"/>
                    </a:lnTo>
                    <a:lnTo>
                      <a:pt x="1543575" y="801148"/>
                    </a:lnTo>
                    <a:lnTo>
                      <a:pt x="1543575" y="734036"/>
                    </a:lnTo>
                    <a:lnTo>
                      <a:pt x="1493241" y="734036"/>
                    </a:lnTo>
                    <a:lnTo>
                      <a:pt x="1493241" y="683702"/>
                    </a:lnTo>
                    <a:lnTo>
                      <a:pt x="1409351" y="683702"/>
                    </a:lnTo>
                    <a:lnTo>
                      <a:pt x="1409351" y="624979"/>
                    </a:lnTo>
                    <a:lnTo>
                      <a:pt x="1317072" y="624979"/>
                    </a:lnTo>
                    <a:lnTo>
                      <a:pt x="1317072" y="515923"/>
                    </a:lnTo>
                    <a:lnTo>
                      <a:pt x="1187043" y="515923"/>
                    </a:lnTo>
                    <a:lnTo>
                      <a:pt x="1187043" y="478172"/>
                    </a:lnTo>
                    <a:lnTo>
                      <a:pt x="1103153" y="478172"/>
                    </a:lnTo>
                    <a:lnTo>
                      <a:pt x="1103153" y="415255"/>
                    </a:lnTo>
                    <a:lnTo>
                      <a:pt x="926984" y="415255"/>
                    </a:lnTo>
                    <a:lnTo>
                      <a:pt x="926984" y="268447"/>
                    </a:lnTo>
                    <a:lnTo>
                      <a:pt x="897622" y="268447"/>
                    </a:lnTo>
                    <a:lnTo>
                      <a:pt x="897622" y="201335"/>
                    </a:lnTo>
                    <a:lnTo>
                      <a:pt x="650147" y="201335"/>
                    </a:lnTo>
                    <a:lnTo>
                      <a:pt x="650147" y="146807"/>
                    </a:lnTo>
                    <a:lnTo>
                      <a:pt x="331365" y="146807"/>
                    </a:lnTo>
                    <a:lnTo>
                      <a:pt x="331365" y="88084"/>
                    </a:lnTo>
                    <a:lnTo>
                      <a:pt x="88085" y="88084"/>
                    </a:lnTo>
                    <a:lnTo>
                      <a:pt x="88085" y="46139"/>
                    </a:lnTo>
                    <a:lnTo>
                      <a:pt x="0" y="46139"/>
                    </a:lnTo>
                    <a:lnTo>
                      <a:pt x="0" y="0"/>
                    </a:lnTo>
                  </a:path>
                </a:pathLst>
              </a:custGeom>
              <a:noFill/>
              <a:ln w="19050">
                <a:solidFill>
                  <a:srgbClr val="11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a:off x="1044429" y="1719743"/>
                <a:ext cx="2311167" cy="1505824"/>
              </a:xfrm>
              <a:custGeom>
                <a:avLst/>
                <a:gdLst>
                  <a:gd name="connsiteX0" fmla="*/ 2311167 w 2311167"/>
                  <a:gd name="connsiteY0" fmla="*/ 1505824 h 1505824"/>
                  <a:gd name="connsiteX1" fmla="*/ 2311167 w 2311167"/>
                  <a:gd name="connsiteY1" fmla="*/ 1367406 h 1505824"/>
                  <a:gd name="connsiteX2" fmla="*/ 2189527 w 2311167"/>
                  <a:gd name="connsiteY2" fmla="*/ 1367406 h 1505824"/>
                  <a:gd name="connsiteX3" fmla="*/ 2189527 w 2311167"/>
                  <a:gd name="connsiteY3" fmla="*/ 1254154 h 1505824"/>
                  <a:gd name="connsiteX4" fmla="*/ 2151777 w 2311167"/>
                  <a:gd name="connsiteY4" fmla="*/ 1254154 h 1505824"/>
                  <a:gd name="connsiteX5" fmla="*/ 2151777 w 2311167"/>
                  <a:gd name="connsiteY5" fmla="*/ 1094763 h 1505824"/>
                  <a:gd name="connsiteX6" fmla="*/ 1581325 w 2311167"/>
                  <a:gd name="connsiteY6" fmla="*/ 1094763 h 1505824"/>
                  <a:gd name="connsiteX7" fmla="*/ 1581325 w 2311167"/>
                  <a:gd name="connsiteY7" fmla="*/ 1006679 h 1505824"/>
                  <a:gd name="connsiteX8" fmla="*/ 1543575 w 2311167"/>
                  <a:gd name="connsiteY8" fmla="*/ 1006679 h 1505824"/>
                  <a:gd name="connsiteX9" fmla="*/ 1543575 w 2311167"/>
                  <a:gd name="connsiteY9" fmla="*/ 939567 h 1505824"/>
                  <a:gd name="connsiteX10" fmla="*/ 1484852 w 2311167"/>
                  <a:gd name="connsiteY10" fmla="*/ 939567 h 1505824"/>
                  <a:gd name="connsiteX11" fmla="*/ 1484852 w 2311167"/>
                  <a:gd name="connsiteY11" fmla="*/ 880844 h 1505824"/>
                  <a:gd name="connsiteX12" fmla="*/ 1379989 w 2311167"/>
                  <a:gd name="connsiteY12" fmla="*/ 880844 h 1505824"/>
                  <a:gd name="connsiteX13" fmla="*/ 1379989 w 2311167"/>
                  <a:gd name="connsiteY13" fmla="*/ 805343 h 1505824"/>
                  <a:gd name="connsiteX14" fmla="*/ 1161876 w 2311167"/>
                  <a:gd name="connsiteY14" fmla="*/ 805343 h 1505824"/>
                  <a:gd name="connsiteX15" fmla="*/ 1161876 w 2311167"/>
                  <a:gd name="connsiteY15" fmla="*/ 750815 h 1505824"/>
                  <a:gd name="connsiteX16" fmla="*/ 1077986 w 2311167"/>
                  <a:gd name="connsiteY16" fmla="*/ 750815 h 1505824"/>
                  <a:gd name="connsiteX17" fmla="*/ 1077986 w 2311167"/>
                  <a:gd name="connsiteY17" fmla="*/ 713064 h 1505824"/>
                  <a:gd name="connsiteX18" fmla="*/ 1040235 w 2311167"/>
                  <a:gd name="connsiteY18" fmla="*/ 713064 h 1505824"/>
                  <a:gd name="connsiteX19" fmla="*/ 1040235 w 2311167"/>
                  <a:gd name="connsiteY19" fmla="*/ 633369 h 1505824"/>
                  <a:gd name="connsiteX20" fmla="*/ 943762 w 2311167"/>
                  <a:gd name="connsiteY20" fmla="*/ 633369 h 1505824"/>
                  <a:gd name="connsiteX21" fmla="*/ 943762 w 2311167"/>
                  <a:gd name="connsiteY21" fmla="*/ 595618 h 1505824"/>
                  <a:gd name="connsiteX22" fmla="*/ 796954 w 2311167"/>
                  <a:gd name="connsiteY22" fmla="*/ 595618 h 1505824"/>
                  <a:gd name="connsiteX23" fmla="*/ 796954 w 2311167"/>
                  <a:gd name="connsiteY23" fmla="*/ 541090 h 1505824"/>
                  <a:gd name="connsiteX24" fmla="*/ 763399 w 2311167"/>
                  <a:gd name="connsiteY24" fmla="*/ 541090 h 1505824"/>
                  <a:gd name="connsiteX25" fmla="*/ 763399 w 2311167"/>
                  <a:gd name="connsiteY25" fmla="*/ 494951 h 1505824"/>
                  <a:gd name="connsiteX26" fmla="*/ 583035 w 2311167"/>
                  <a:gd name="connsiteY26" fmla="*/ 494951 h 1505824"/>
                  <a:gd name="connsiteX27" fmla="*/ 583035 w 2311167"/>
                  <a:gd name="connsiteY27" fmla="*/ 448811 h 1505824"/>
                  <a:gd name="connsiteX28" fmla="*/ 453006 w 2311167"/>
                  <a:gd name="connsiteY28" fmla="*/ 448811 h 1505824"/>
                  <a:gd name="connsiteX29" fmla="*/ 453006 w 2311167"/>
                  <a:gd name="connsiteY29" fmla="*/ 377505 h 1505824"/>
                  <a:gd name="connsiteX30" fmla="*/ 339754 w 2311167"/>
                  <a:gd name="connsiteY30" fmla="*/ 377505 h 1505824"/>
                  <a:gd name="connsiteX31" fmla="*/ 339754 w 2311167"/>
                  <a:gd name="connsiteY31" fmla="*/ 306198 h 1505824"/>
                  <a:gd name="connsiteX32" fmla="*/ 276837 w 2311167"/>
                  <a:gd name="connsiteY32" fmla="*/ 306198 h 1505824"/>
                  <a:gd name="connsiteX33" fmla="*/ 276837 w 2311167"/>
                  <a:gd name="connsiteY33" fmla="*/ 260059 h 1505824"/>
                  <a:gd name="connsiteX34" fmla="*/ 134224 w 2311167"/>
                  <a:gd name="connsiteY34" fmla="*/ 260059 h 1505824"/>
                  <a:gd name="connsiteX35" fmla="*/ 134224 w 2311167"/>
                  <a:gd name="connsiteY35" fmla="*/ 163585 h 1505824"/>
                  <a:gd name="connsiteX36" fmla="*/ 96474 w 2311167"/>
                  <a:gd name="connsiteY36" fmla="*/ 163585 h 1505824"/>
                  <a:gd name="connsiteX37" fmla="*/ 92279 w 2311167"/>
                  <a:gd name="connsiteY37" fmla="*/ 167780 h 1505824"/>
                  <a:gd name="connsiteX38" fmla="*/ 92279 w 2311167"/>
                  <a:gd name="connsiteY38" fmla="*/ 50334 h 1505824"/>
                  <a:gd name="connsiteX39" fmla="*/ 37751 w 2311167"/>
                  <a:gd name="connsiteY39" fmla="*/ 50334 h 1505824"/>
                  <a:gd name="connsiteX40" fmla="*/ 37751 w 2311167"/>
                  <a:gd name="connsiteY40" fmla="*/ 0 h 1505824"/>
                  <a:gd name="connsiteX41" fmla="*/ 0 w 2311167"/>
                  <a:gd name="connsiteY41" fmla="*/ 0 h 150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11167" h="1505824">
                    <a:moveTo>
                      <a:pt x="2311167" y="1505824"/>
                    </a:moveTo>
                    <a:lnTo>
                      <a:pt x="2311167" y="1367406"/>
                    </a:lnTo>
                    <a:lnTo>
                      <a:pt x="2189527" y="1367406"/>
                    </a:lnTo>
                    <a:lnTo>
                      <a:pt x="2189527" y="1254154"/>
                    </a:lnTo>
                    <a:lnTo>
                      <a:pt x="2151777" y="1254154"/>
                    </a:lnTo>
                    <a:lnTo>
                      <a:pt x="2151777" y="1094763"/>
                    </a:lnTo>
                    <a:lnTo>
                      <a:pt x="1581325" y="1094763"/>
                    </a:lnTo>
                    <a:lnTo>
                      <a:pt x="1581325" y="1006679"/>
                    </a:lnTo>
                    <a:lnTo>
                      <a:pt x="1543575" y="1006679"/>
                    </a:lnTo>
                    <a:lnTo>
                      <a:pt x="1543575" y="939567"/>
                    </a:lnTo>
                    <a:lnTo>
                      <a:pt x="1484852" y="939567"/>
                    </a:lnTo>
                    <a:lnTo>
                      <a:pt x="1484852" y="880844"/>
                    </a:lnTo>
                    <a:lnTo>
                      <a:pt x="1379989" y="880844"/>
                    </a:lnTo>
                    <a:lnTo>
                      <a:pt x="1379989" y="805343"/>
                    </a:lnTo>
                    <a:lnTo>
                      <a:pt x="1161876" y="805343"/>
                    </a:lnTo>
                    <a:lnTo>
                      <a:pt x="1161876" y="750815"/>
                    </a:lnTo>
                    <a:lnTo>
                      <a:pt x="1077986" y="750815"/>
                    </a:lnTo>
                    <a:lnTo>
                      <a:pt x="1077986" y="713064"/>
                    </a:lnTo>
                    <a:lnTo>
                      <a:pt x="1040235" y="713064"/>
                    </a:lnTo>
                    <a:lnTo>
                      <a:pt x="1040235" y="633369"/>
                    </a:lnTo>
                    <a:lnTo>
                      <a:pt x="943762" y="633369"/>
                    </a:lnTo>
                    <a:lnTo>
                      <a:pt x="943762" y="595618"/>
                    </a:lnTo>
                    <a:lnTo>
                      <a:pt x="796954" y="595618"/>
                    </a:lnTo>
                    <a:lnTo>
                      <a:pt x="796954" y="541090"/>
                    </a:lnTo>
                    <a:lnTo>
                      <a:pt x="763399" y="541090"/>
                    </a:lnTo>
                    <a:lnTo>
                      <a:pt x="763399" y="494951"/>
                    </a:lnTo>
                    <a:lnTo>
                      <a:pt x="583035" y="494951"/>
                    </a:lnTo>
                    <a:lnTo>
                      <a:pt x="583035" y="448811"/>
                    </a:lnTo>
                    <a:lnTo>
                      <a:pt x="453006" y="448811"/>
                    </a:lnTo>
                    <a:lnTo>
                      <a:pt x="453006" y="377505"/>
                    </a:lnTo>
                    <a:lnTo>
                      <a:pt x="339754" y="377505"/>
                    </a:lnTo>
                    <a:lnTo>
                      <a:pt x="339754" y="306198"/>
                    </a:lnTo>
                    <a:lnTo>
                      <a:pt x="276837" y="306198"/>
                    </a:lnTo>
                    <a:lnTo>
                      <a:pt x="276837" y="260059"/>
                    </a:lnTo>
                    <a:lnTo>
                      <a:pt x="134224" y="260059"/>
                    </a:lnTo>
                    <a:lnTo>
                      <a:pt x="134224" y="163585"/>
                    </a:lnTo>
                    <a:lnTo>
                      <a:pt x="96474" y="163585"/>
                    </a:lnTo>
                    <a:lnTo>
                      <a:pt x="92279" y="167780"/>
                    </a:lnTo>
                    <a:lnTo>
                      <a:pt x="92279" y="50334"/>
                    </a:lnTo>
                    <a:lnTo>
                      <a:pt x="37751" y="50334"/>
                    </a:lnTo>
                    <a:lnTo>
                      <a:pt x="37751"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aphicFrame>
        <p:nvGraphicFramePr>
          <p:cNvPr id="36" name="Table 35"/>
          <p:cNvGraphicFramePr>
            <a:graphicFrameLocks noGrp="1"/>
          </p:cNvGraphicFramePr>
          <p:nvPr/>
        </p:nvGraphicFramePr>
        <p:xfrm>
          <a:off x="6795205" y="1541785"/>
          <a:ext cx="1850218" cy="635731"/>
        </p:xfrm>
        <a:graphic>
          <a:graphicData uri="http://schemas.openxmlformats.org/drawingml/2006/table">
            <a:tbl>
              <a:tblPr firstRow="1" bandRow="1">
                <a:tableStyleId>{6E25E649-3F16-4E02-A733-19D2CDBF48F0}</a:tableStyleId>
              </a:tblPr>
              <a:tblGrid>
                <a:gridCol w="693649">
                  <a:extLst>
                    <a:ext uri="{9D8B030D-6E8A-4147-A177-3AD203B41FA5}">
                      <a16:colId xmlns="" xmlns:a16="http://schemas.microsoft.com/office/drawing/2014/main" val="20000"/>
                    </a:ext>
                  </a:extLst>
                </a:gridCol>
                <a:gridCol w="566566">
                  <a:extLst>
                    <a:ext uri="{9D8B030D-6E8A-4147-A177-3AD203B41FA5}">
                      <a16:colId xmlns="" xmlns:a16="http://schemas.microsoft.com/office/drawing/2014/main" val="20001"/>
                    </a:ext>
                  </a:extLst>
                </a:gridCol>
                <a:gridCol w="590003">
                  <a:extLst>
                    <a:ext uri="{9D8B030D-6E8A-4147-A177-3AD203B41FA5}">
                      <a16:colId xmlns="" xmlns:a16="http://schemas.microsoft.com/office/drawing/2014/main" val="20002"/>
                    </a:ext>
                  </a:extLst>
                </a:gridCol>
              </a:tblGrid>
              <a:tr h="209011">
                <a:tc>
                  <a:txBody>
                    <a:bodyPr/>
                    <a:lstStyle/>
                    <a:p>
                      <a:endParaRPr lang="en-US" sz="7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a:t>Pevonedistat + azacitidine</a:t>
                      </a:r>
                    </a:p>
                  </a:txBody>
                  <a:tcPr marL="0" marR="0" marT="0" marB="0" anchor="ctr"/>
                </a:tc>
                <a:tc>
                  <a:txBody>
                    <a:bodyPr/>
                    <a:lstStyle/>
                    <a:p>
                      <a:pPr algn="ctr"/>
                      <a:r>
                        <a:rPr lang="en-US" sz="700" dirty="0"/>
                        <a:t>Azacitidine</a:t>
                      </a:r>
                    </a:p>
                  </a:txBody>
                  <a:tcPr marL="0" marR="0" marT="0" marB="0" anchor="ctr"/>
                </a:tc>
                <a:extLst>
                  <a:ext uri="{0D108BD9-81ED-4DB2-BD59-A6C34878D82A}">
                    <a16:rowId xmlns="" xmlns:a16="http://schemas.microsoft.com/office/drawing/2014/main" val="10000"/>
                  </a:ext>
                </a:extLst>
              </a:tr>
              <a:tr h="209011">
                <a:tc>
                  <a:txBody>
                    <a:bodyPr/>
                    <a:lstStyle/>
                    <a:p>
                      <a:r>
                        <a:rPr lang="en-US" sz="700" dirty="0"/>
                        <a:t>Median OS, mo</a:t>
                      </a:r>
                    </a:p>
                  </a:txBody>
                  <a:tcPr marL="0" marR="0" marT="0" marB="0" anchor="ctr"/>
                </a:tc>
                <a:tc>
                  <a:txBody>
                    <a:bodyPr/>
                    <a:lstStyle/>
                    <a:p>
                      <a:pPr algn="ctr"/>
                      <a:r>
                        <a:rPr lang="en-US" sz="700" dirty="0"/>
                        <a:t>23.9</a:t>
                      </a:r>
                    </a:p>
                  </a:txBody>
                  <a:tcPr marL="0" marR="0" marT="0" marB="0" anchor="ctr"/>
                </a:tc>
                <a:tc>
                  <a:txBody>
                    <a:bodyPr/>
                    <a:lstStyle/>
                    <a:p>
                      <a:pPr algn="ctr"/>
                      <a:r>
                        <a:rPr lang="en-US" sz="700" dirty="0"/>
                        <a:t>19.1</a:t>
                      </a:r>
                    </a:p>
                  </a:txBody>
                  <a:tcPr marL="0" marR="0" marT="0" marB="0" anchor="ctr"/>
                </a:tc>
                <a:extLst>
                  <a:ext uri="{0D108BD9-81ED-4DB2-BD59-A6C34878D82A}">
                    <a16:rowId xmlns="" xmlns:a16="http://schemas.microsoft.com/office/drawing/2014/main" val="10001"/>
                  </a:ext>
                </a:extLst>
              </a:tr>
              <a:tr h="209011">
                <a:tc>
                  <a:txBody>
                    <a:bodyPr/>
                    <a:lstStyle/>
                    <a:p>
                      <a:r>
                        <a:rPr lang="en-US" sz="700" dirty="0"/>
                        <a:t>HR (95% Cl)</a:t>
                      </a:r>
                    </a:p>
                  </a:txBody>
                  <a:tcPr marL="0" marR="0" marT="0" marB="0" anchor="ctr"/>
                </a:tc>
                <a:tc gridSpan="2">
                  <a:txBody>
                    <a:bodyPr/>
                    <a:lstStyle/>
                    <a:p>
                      <a:pPr algn="ctr"/>
                      <a:r>
                        <a:rPr lang="en-US" sz="700" dirty="0"/>
                        <a:t>0.701 (0.386-1.273)</a:t>
                      </a:r>
                    </a:p>
                    <a:p>
                      <a:pPr algn="ctr"/>
                      <a:r>
                        <a:rPr lang="en-US" sz="700" i="1" dirty="0"/>
                        <a:t>P</a:t>
                      </a:r>
                      <a:r>
                        <a:rPr lang="en-US" sz="700" dirty="0"/>
                        <a:t> = .240</a:t>
                      </a:r>
                    </a:p>
                  </a:txBody>
                  <a:tcPr marL="0" marR="0" marT="0" marB="0" anchor="ctr"/>
                </a:tc>
                <a:tc hMerge="1">
                  <a:txBody>
                    <a:bodyPr/>
                    <a:lstStyle/>
                    <a:p>
                      <a:endParaRPr lang="en-US" dirty="0"/>
                    </a:p>
                  </a:txBody>
                  <a:tcPr/>
                </a:tc>
                <a:extLst>
                  <a:ext uri="{0D108BD9-81ED-4DB2-BD59-A6C34878D82A}">
                    <a16:rowId xmlns="" xmlns:a16="http://schemas.microsoft.com/office/drawing/2014/main" val="10002"/>
                  </a:ext>
                </a:extLst>
              </a:tr>
            </a:tbl>
          </a:graphicData>
        </a:graphic>
      </p:graphicFrame>
      <p:grpSp>
        <p:nvGrpSpPr>
          <p:cNvPr id="37" name="Group 36"/>
          <p:cNvGrpSpPr/>
          <p:nvPr/>
        </p:nvGrpSpPr>
        <p:grpSpPr>
          <a:xfrm>
            <a:off x="4836572" y="1418329"/>
            <a:ext cx="3267900" cy="2277571"/>
            <a:chOff x="4836572" y="1382233"/>
            <a:chExt cx="3267900" cy="2277571"/>
          </a:xfrm>
        </p:grpSpPr>
        <p:grpSp>
          <p:nvGrpSpPr>
            <p:cNvPr id="38" name="Group 37"/>
            <p:cNvGrpSpPr/>
            <p:nvPr/>
          </p:nvGrpSpPr>
          <p:grpSpPr>
            <a:xfrm>
              <a:off x="4836572" y="1382233"/>
              <a:ext cx="3267900" cy="2277571"/>
              <a:chOff x="4836572" y="1382233"/>
              <a:chExt cx="3267900" cy="2277571"/>
            </a:xfrm>
          </p:grpSpPr>
          <p:sp>
            <p:nvSpPr>
              <p:cNvPr id="62" name="Freeform 61"/>
              <p:cNvSpPr/>
              <p:nvPr/>
            </p:nvSpPr>
            <p:spPr>
              <a:xfrm>
                <a:off x="5250287" y="2351838"/>
                <a:ext cx="2717443" cy="0"/>
              </a:xfrm>
              <a:custGeom>
                <a:avLst/>
                <a:gdLst>
                  <a:gd name="connsiteX0" fmla="*/ 0 w 2717443"/>
                  <a:gd name="connsiteY0" fmla="*/ 0 h 0"/>
                  <a:gd name="connsiteX1" fmla="*/ 2717443 w 2717443"/>
                  <a:gd name="connsiteY1" fmla="*/ 0 h 0"/>
                </a:gdLst>
                <a:ahLst/>
                <a:cxnLst>
                  <a:cxn ang="0">
                    <a:pos x="connsiteX0" y="connsiteY0"/>
                  </a:cxn>
                  <a:cxn ang="0">
                    <a:pos x="connsiteX1" y="connsiteY1"/>
                  </a:cxn>
                </a:cxnLst>
                <a:rect l="l" t="t" r="r" b="b"/>
                <a:pathLst>
                  <a:path w="2717443">
                    <a:moveTo>
                      <a:pt x="0" y="0"/>
                    </a:moveTo>
                    <a:lnTo>
                      <a:pt x="2717443" y="0"/>
                    </a:lnTo>
                  </a:path>
                </a:pathLst>
              </a:custGeom>
              <a:noFill/>
              <a:ln w="19050">
                <a:solidFill>
                  <a:srgbClr val="A5A6A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p:cNvGrpSpPr/>
              <p:nvPr/>
            </p:nvGrpSpPr>
            <p:grpSpPr>
              <a:xfrm>
                <a:off x="4836572" y="1382233"/>
                <a:ext cx="3267900" cy="2277571"/>
                <a:chOff x="4836572" y="1382233"/>
                <a:chExt cx="3267900" cy="2277571"/>
              </a:xfrm>
            </p:grpSpPr>
            <p:graphicFrame>
              <p:nvGraphicFramePr>
                <p:cNvPr id="64" name="Chart 63"/>
                <p:cNvGraphicFramePr/>
                <p:nvPr/>
              </p:nvGraphicFramePr>
              <p:xfrm>
                <a:off x="4947385" y="1382233"/>
                <a:ext cx="3157087" cy="2057520"/>
              </p:xfrm>
              <a:graphic>
                <a:graphicData uri="http://schemas.openxmlformats.org/drawingml/2006/chart">
                  <c:chart xmlns:c="http://schemas.openxmlformats.org/drawingml/2006/chart" xmlns:r="http://schemas.openxmlformats.org/officeDocument/2006/relationships" r:id="rId4"/>
                </a:graphicData>
              </a:graphic>
            </p:graphicFrame>
            <p:sp>
              <p:nvSpPr>
                <p:cNvPr id="65" name="TextBox 64"/>
                <p:cNvSpPr txBox="1"/>
                <p:nvPr/>
              </p:nvSpPr>
              <p:spPr>
                <a:xfrm>
                  <a:off x="4836572" y="1558046"/>
                  <a:ext cx="153888" cy="1567755"/>
                </a:xfrm>
                <a:prstGeom prst="rect">
                  <a:avLst/>
                </a:prstGeom>
                <a:noFill/>
              </p:spPr>
              <p:txBody>
                <a:bodyPr vert="vert270" wrap="square" lIns="0" tIns="0" rIns="0" bIns="0" rtlCol="0">
                  <a:spAutoFit/>
                </a:bodyPr>
                <a:lstStyle/>
                <a:p>
                  <a:pPr algn="ctr"/>
                  <a:r>
                    <a:rPr lang="en-US" sz="1000" b="1" dirty="0"/>
                    <a:t>Probability of Survival, %</a:t>
                  </a:r>
                </a:p>
              </p:txBody>
            </p:sp>
            <p:sp>
              <p:nvSpPr>
                <p:cNvPr id="66" name="ZoneTexte 43">
                  <a:extLst>
                    <a:ext uri="{FF2B5EF4-FFF2-40B4-BE49-F238E27FC236}">
                      <a16:creationId xmlns="" xmlns:a16="http://schemas.microsoft.com/office/drawing/2014/main" id="{EBAE96A9-A6BB-407C-84C1-A9A43754C4AC}"/>
                    </a:ext>
                  </a:extLst>
                </p:cNvPr>
                <p:cNvSpPr txBox="1"/>
                <p:nvPr/>
              </p:nvSpPr>
              <p:spPr>
                <a:xfrm>
                  <a:off x="6312364" y="3405888"/>
                  <a:ext cx="774571" cy="253916"/>
                </a:xfrm>
                <a:prstGeom prst="rect">
                  <a:avLst/>
                </a:prstGeom>
                <a:solidFill>
                  <a:schemeClr val="bg1"/>
                </a:solidFill>
              </p:spPr>
              <p:txBody>
                <a:bodyPr wrap="none" rtlCol="0">
                  <a:spAutoFit/>
                </a:bodyPr>
                <a:lstStyle/>
                <a:p>
                  <a:pPr algn="ctr"/>
                  <a:r>
                    <a:rPr lang="fr-FR" sz="1000" b="1" dirty="0"/>
                    <a:t>Time, mo</a:t>
                  </a:r>
                </a:p>
              </p:txBody>
            </p:sp>
          </p:grpSp>
        </p:grpSp>
        <p:grpSp>
          <p:nvGrpSpPr>
            <p:cNvPr id="39" name="Group 38"/>
            <p:cNvGrpSpPr/>
            <p:nvPr/>
          </p:nvGrpSpPr>
          <p:grpSpPr>
            <a:xfrm>
              <a:off x="5259421" y="1469906"/>
              <a:ext cx="2689305" cy="1296647"/>
              <a:chOff x="5259421" y="1469906"/>
              <a:chExt cx="2689305" cy="1296647"/>
            </a:xfrm>
          </p:grpSpPr>
          <p:grpSp>
            <p:nvGrpSpPr>
              <p:cNvPr id="40" name="Group 39"/>
              <p:cNvGrpSpPr/>
              <p:nvPr/>
            </p:nvGrpSpPr>
            <p:grpSpPr>
              <a:xfrm>
                <a:off x="5274184" y="1469906"/>
                <a:ext cx="2674542" cy="1136796"/>
                <a:chOff x="5274184" y="1469906"/>
                <a:chExt cx="2674542" cy="1136796"/>
              </a:xfrm>
            </p:grpSpPr>
            <p:sp>
              <p:nvSpPr>
                <p:cNvPr id="52" name="Freeform 51"/>
                <p:cNvSpPr/>
                <p:nvPr/>
              </p:nvSpPr>
              <p:spPr>
                <a:xfrm>
                  <a:off x="5274184" y="1469906"/>
                  <a:ext cx="2674542" cy="1129736"/>
                </a:xfrm>
                <a:custGeom>
                  <a:avLst/>
                  <a:gdLst>
                    <a:gd name="connsiteX0" fmla="*/ 2674542 w 2674542"/>
                    <a:gd name="connsiteY0" fmla="*/ 1129736 h 1129736"/>
                    <a:gd name="connsiteX1" fmla="*/ 2128399 w 2674542"/>
                    <a:gd name="connsiteY1" fmla="*/ 1129736 h 1129736"/>
                    <a:gd name="connsiteX2" fmla="*/ 2128399 w 2674542"/>
                    <a:gd name="connsiteY2" fmla="*/ 1045474 h 1129736"/>
                    <a:gd name="connsiteX3" fmla="*/ 1931787 w 2674542"/>
                    <a:gd name="connsiteY3" fmla="*/ 1045474 h 1129736"/>
                    <a:gd name="connsiteX4" fmla="*/ 1931787 w 2674542"/>
                    <a:gd name="connsiteY4" fmla="*/ 986179 h 1129736"/>
                    <a:gd name="connsiteX5" fmla="*/ 1744538 w 2674542"/>
                    <a:gd name="connsiteY5" fmla="*/ 986179 h 1129736"/>
                    <a:gd name="connsiteX6" fmla="*/ 1744538 w 2674542"/>
                    <a:gd name="connsiteY6" fmla="*/ 933125 h 1129736"/>
                    <a:gd name="connsiteX7" fmla="*/ 1710209 w 2674542"/>
                    <a:gd name="connsiteY7" fmla="*/ 933125 h 1129736"/>
                    <a:gd name="connsiteX8" fmla="*/ 1710209 w 2674542"/>
                    <a:gd name="connsiteY8" fmla="*/ 870708 h 1129736"/>
                    <a:gd name="connsiteX9" fmla="*/ 1572893 w 2674542"/>
                    <a:gd name="connsiteY9" fmla="*/ 870708 h 1129736"/>
                    <a:gd name="connsiteX10" fmla="*/ 1572893 w 2674542"/>
                    <a:gd name="connsiteY10" fmla="*/ 823896 h 1129736"/>
                    <a:gd name="connsiteX11" fmla="*/ 1426215 w 2674542"/>
                    <a:gd name="connsiteY11" fmla="*/ 823896 h 1129736"/>
                    <a:gd name="connsiteX12" fmla="*/ 1426215 w 2674542"/>
                    <a:gd name="connsiteY12" fmla="*/ 770842 h 1129736"/>
                    <a:gd name="connsiteX13" fmla="*/ 1382523 w 2674542"/>
                    <a:gd name="connsiteY13" fmla="*/ 770842 h 1129736"/>
                    <a:gd name="connsiteX14" fmla="*/ 1382523 w 2674542"/>
                    <a:gd name="connsiteY14" fmla="*/ 711547 h 1129736"/>
                    <a:gd name="connsiteX15" fmla="*/ 1351315 w 2674542"/>
                    <a:gd name="connsiteY15" fmla="*/ 711547 h 1129736"/>
                    <a:gd name="connsiteX16" fmla="*/ 1351315 w 2674542"/>
                    <a:gd name="connsiteY16" fmla="*/ 661613 h 1129736"/>
                    <a:gd name="connsiteX17" fmla="*/ 1276415 w 2674542"/>
                    <a:gd name="connsiteY17" fmla="*/ 661613 h 1129736"/>
                    <a:gd name="connsiteX18" fmla="*/ 1276415 w 2674542"/>
                    <a:gd name="connsiteY18" fmla="*/ 605439 h 1129736"/>
                    <a:gd name="connsiteX19" fmla="*/ 1195274 w 2674542"/>
                    <a:gd name="connsiteY19" fmla="*/ 605439 h 1129736"/>
                    <a:gd name="connsiteX20" fmla="*/ 1195274 w 2674542"/>
                    <a:gd name="connsiteY20" fmla="*/ 558626 h 1129736"/>
                    <a:gd name="connsiteX21" fmla="*/ 1179670 w 2674542"/>
                    <a:gd name="connsiteY21" fmla="*/ 558626 h 1129736"/>
                    <a:gd name="connsiteX22" fmla="*/ 1179670 w 2674542"/>
                    <a:gd name="connsiteY22" fmla="*/ 496210 h 1129736"/>
                    <a:gd name="connsiteX23" fmla="*/ 1067320 w 2674542"/>
                    <a:gd name="connsiteY23" fmla="*/ 496210 h 1129736"/>
                    <a:gd name="connsiteX24" fmla="*/ 1067320 w 2674542"/>
                    <a:gd name="connsiteY24" fmla="*/ 440035 h 1129736"/>
                    <a:gd name="connsiteX25" fmla="*/ 1026750 w 2674542"/>
                    <a:gd name="connsiteY25" fmla="*/ 440035 h 1129736"/>
                    <a:gd name="connsiteX26" fmla="*/ 1026750 w 2674542"/>
                    <a:gd name="connsiteY26" fmla="*/ 386981 h 1129736"/>
                    <a:gd name="connsiteX27" fmla="*/ 992421 w 2674542"/>
                    <a:gd name="connsiteY27" fmla="*/ 386981 h 1129736"/>
                    <a:gd name="connsiteX28" fmla="*/ 992421 w 2674542"/>
                    <a:gd name="connsiteY28" fmla="*/ 274632 h 1129736"/>
                    <a:gd name="connsiteX29" fmla="*/ 945608 w 2674542"/>
                    <a:gd name="connsiteY29" fmla="*/ 274632 h 1129736"/>
                    <a:gd name="connsiteX30" fmla="*/ 945608 w 2674542"/>
                    <a:gd name="connsiteY30" fmla="*/ 224699 h 1129736"/>
                    <a:gd name="connsiteX31" fmla="*/ 586714 w 2674542"/>
                    <a:gd name="connsiteY31" fmla="*/ 224699 h 1129736"/>
                    <a:gd name="connsiteX32" fmla="*/ 586714 w 2674542"/>
                    <a:gd name="connsiteY32" fmla="*/ 168524 h 1129736"/>
                    <a:gd name="connsiteX33" fmla="*/ 508694 w 2674542"/>
                    <a:gd name="connsiteY33" fmla="*/ 168524 h 1129736"/>
                    <a:gd name="connsiteX34" fmla="*/ 508694 w 2674542"/>
                    <a:gd name="connsiteY34" fmla="*/ 115470 h 1129736"/>
                    <a:gd name="connsiteX35" fmla="*/ 81142 w 2674542"/>
                    <a:gd name="connsiteY35" fmla="*/ 115470 h 1129736"/>
                    <a:gd name="connsiteX36" fmla="*/ 81142 w 2674542"/>
                    <a:gd name="connsiteY36" fmla="*/ 65537 h 1129736"/>
                    <a:gd name="connsiteX37" fmla="*/ 0 w 2674542"/>
                    <a:gd name="connsiteY37" fmla="*/ 65537 h 1129736"/>
                    <a:gd name="connsiteX38" fmla="*/ 0 w 2674542"/>
                    <a:gd name="connsiteY38" fmla="*/ 0 h 112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74542" h="1129736">
                      <a:moveTo>
                        <a:pt x="2674542" y="1129736"/>
                      </a:moveTo>
                      <a:lnTo>
                        <a:pt x="2128399" y="1129736"/>
                      </a:lnTo>
                      <a:lnTo>
                        <a:pt x="2128399" y="1045474"/>
                      </a:lnTo>
                      <a:lnTo>
                        <a:pt x="1931787" y="1045474"/>
                      </a:lnTo>
                      <a:lnTo>
                        <a:pt x="1931787" y="986179"/>
                      </a:lnTo>
                      <a:lnTo>
                        <a:pt x="1744538" y="986179"/>
                      </a:lnTo>
                      <a:lnTo>
                        <a:pt x="1744538" y="933125"/>
                      </a:lnTo>
                      <a:lnTo>
                        <a:pt x="1710209" y="933125"/>
                      </a:lnTo>
                      <a:lnTo>
                        <a:pt x="1710209" y="870708"/>
                      </a:lnTo>
                      <a:lnTo>
                        <a:pt x="1572893" y="870708"/>
                      </a:lnTo>
                      <a:lnTo>
                        <a:pt x="1572893" y="823896"/>
                      </a:lnTo>
                      <a:lnTo>
                        <a:pt x="1426215" y="823896"/>
                      </a:lnTo>
                      <a:lnTo>
                        <a:pt x="1426215" y="770842"/>
                      </a:lnTo>
                      <a:lnTo>
                        <a:pt x="1382523" y="770842"/>
                      </a:lnTo>
                      <a:lnTo>
                        <a:pt x="1382523" y="711547"/>
                      </a:lnTo>
                      <a:lnTo>
                        <a:pt x="1351315" y="711547"/>
                      </a:lnTo>
                      <a:lnTo>
                        <a:pt x="1351315" y="661613"/>
                      </a:lnTo>
                      <a:lnTo>
                        <a:pt x="1276415" y="661613"/>
                      </a:lnTo>
                      <a:lnTo>
                        <a:pt x="1276415" y="605439"/>
                      </a:lnTo>
                      <a:lnTo>
                        <a:pt x="1195274" y="605439"/>
                      </a:lnTo>
                      <a:lnTo>
                        <a:pt x="1195274" y="558626"/>
                      </a:lnTo>
                      <a:lnTo>
                        <a:pt x="1179670" y="558626"/>
                      </a:lnTo>
                      <a:lnTo>
                        <a:pt x="1179670" y="496210"/>
                      </a:lnTo>
                      <a:lnTo>
                        <a:pt x="1067320" y="496210"/>
                      </a:lnTo>
                      <a:lnTo>
                        <a:pt x="1067320" y="440035"/>
                      </a:lnTo>
                      <a:lnTo>
                        <a:pt x="1026750" y="440035"/>
                      </a:lnTo>
                      <a:lnTo>
                        <a:pt x="1026750" y="386981"/>
                      </a:lnTo>
                      <a:lnTo>
                        <a:pt x="992421" y="386981"/>
                      </a:lnTo>
                      <a:lnTo>
                        <a:pt x="992421" y="274632"/>
                      </a:lnTo>
                      <a:lnTo>
                        <a:pt x="945608" y="274632"/>
                      </a:lnTo>
                      <a:lnTo>
                        <a:pt x="945608" y="224699"/>
                      </a:lnTo>
                      <a:lnTo>
                        <a:pt x="586714" y="224699"/>
                      </a:lnTo>
                      <a:lnTo>
                        <a:pt x="586714" y="168524"/>
                      </a:lnTo>
                      <a:lnTo>
                        <a:pt x="508694" y="168524"/>
                      </a:lnTo>
                      <a:lnTo>
                        <a:pt x="508694" y="115470"/>
                      </a:lnTo>
                      <a:lnTo>
                        <a:pt x="81142" y="115470"/>
                      </a:lnTo>
                      <a:lnTo>
                        <a:pt x="81142" y="65537"/>
                      </a:lnTo>
                      <a:lnTo>
                        <a:pt x="0" y="65537"/>
                      </a:lnTo>
                      <a:lnTo>
                        <a:pt x="0" y="0"/>
                      </a:lnTo>
                    </a:path>
                  </a:pathLst>
                </a:custGeom>
                <a:noFill/>
                <a:ln w="19050">
                  <a:solidFill>
                    <a:srgbClr val="11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p:nvPr/>
              </p:nvSpPr>
              <p:spPr>
                <a:xfrm>
                  <a:off x="7945090" y="2560982"/>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1168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Freeform 53"/>
                <p:cNvSpPr/>
                <p:nvPr/>
              </p:nvSpPr>
              <p:spPr>
                <a:xfrm>
                  <a:off x="7777979" y="2560982"/>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1168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Freeform 54"/>
                <p:cNvSpPr/>
                <p:nvPr/>
              </p:nvSpPr>
              <p:spPr>
                <a:xfrm>
                  <a:off x="7720314" y="2560982"/>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1168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Freeform 55"/>
                <p:cNvSpPr/>
                <p:nvPr/>
              </p:nvSpPr>
              <p:spPr>
                <a:xfrm>
                  <a:off x="7646762" y="2560982"/>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1168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Freeform 56"/>
                <p:cNvSpPr/>
                <p:nvPr/>
              </p:nvSpPr>
              <p:spPr>
                <a:xfrm>
                  <a:off x="7636172" y="2560982"/>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1168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Freeform 57"/>
                <p:cNvSpPr/>
                <p:nvPr/>
              </p:nvSpPr>
              <p:spPr>
                <a:xfrm>
                  <a:off x="7421400" y="2560982"/>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1168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Freeform 58"/>
                <p:cNvSpPr/>
                <p:nvPr/>
              </p:nvSpPr>
              <p:spPr>
                <a:xfrm>
                  <a:off x="7303717" y="2475074"/>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1168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Freeform 59"/>
                <p:cNvSpPr/>
                <p:nvPr/>
              </p:nvSpPr>
              <p:spPr>
                <a:xfrm>
                  <a:off x="7274296" y="2475074"/>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1168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Freeform 60"/>
                <p:cNvSpPr/>
                <p:nvPr/>
              </p:nvSpPr>
              <p:spPr>
                <a:xfrm>
                  <a:off x="7114246" y="2418752"/>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1168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1" name="Group 40"/>
              <p:cNvGrpSpPr/>
              <p:nvPr/>
            </p:nvGrpSpPr>
            <p:grpSpPr>
              <a:xfrm>
                <a:off x="5259421" y="1475362"/>
                <a:ext cx="2380034" cy="1291191"/>
                <a:chOff x="5259421" y="1475362"/>
                <a:chExt cx="2380034" cy="1291191"/>
              </a:xfrm>
            </p:grpSpPr>
            <p:sp>
              <p:nvSpPr>
                <p:cNvPr id="42" name="Freeform 41"/>
                <p:cNvSpPr/>
                <p:nvPr/>
              </p:nvSpPr>
              <p:spPr>
                <a:xfrm>
                  <a:off x="5259421" y="1475362"/>
                  <a:ext cx="2380034" cy="1290536"/>
                </a:xfrm>
                <a:custGeom>
                  <a:avLst/>
                  <a:gdLst>
                    <a:gd name="connsiteX0" fmla="*/ 2380034 w 2380034"/>
                    <a:gd name="connsiteY0" fmla="*/ 1290536 h 1290536"/>
                    <a:gd name="connsiteX1" fmla="*/ 2039566 w 2380034"/>
                    <a:gd name="connsiteY1" fmla="*/ 1290536 h 1290536"/>
                    <a:gd name="connsiteX2" fmla="*/ 2039566 w 2380034"/>
                    <a:gd name="connsiteY2" fmla="*/ 1177047 h 1290536"/>
                    <a:gd name="connsiteX3" fmla="*/ 1939047 w 2380034"/>
                    <a:gd name="connsiteY3" fmla="*/ 1177047 h 1290536"/>
                    <a:gd name="connsiteX4" fmla="*/ 1939047 w 2380034"/>
                    <a:gd name="connsiteY4" fmla="*/ 1108953 h 1290536"/>
                    <a:gd name="connsiteX5" fmla="*/ 1922834 w 2380034"/>
                    <a:gd name="connsiteY5" fmla="*/ 1108953 h 1290536"/>
                    <a:gd name="connsiteX6" fmla="*/ 1922834 w 2380034"/>
                    <a:gd name="connsiteY6" fmla="*/ 1050587 h 1290536"/>
                    <a:gd name="connsiteX7" fmla="*/ 1400783 w 2380034"/>
                    <a:gd name="connsiteY7" fmla="*/ 1050587 h 1290536"/>
                    <a:gd name="connsiteX8" fmla="*/ 1400783 w 2380034"/>
                    <a:gd name="connsiteY8" fmla="*/ 1001949 h 1290536"/>
                    <a:gd name="connsiteX9" fmla="*/ 1384570 w 2380034"/>
                    <a:gd name="connsiteY9" fmla="*/ 1001949 h 1290536"/>
                    <a:gd name="connsiteX10" fmla="*/ 1384570 w 2380034"/>
                    <a:gd name="connsiteY10" fmla="*/ 950068 h 1290536"/>
                    <a:gd name="connsiteX11" fmla="*/ 1342417 w 2380034"/>
                    <a:gd name="connsiteY11" fmla="*/ 950068 h 1290536"/>
                    <a:gd name="connsiteX12" fmla="*/ 1342417 w 2380034"/>
                    <a:gd name="connsiteY12" fmla="*/ 894944 h 1290536"/>
                    <a:gd name="connsiteX13" fmla="*/ 1329447 w 2380034"/>
                    <a:gd name="connsiteY13" fmla="*/ 894944 h 1290536"/>
                    <a:gd name="connsiteX14" fmla="*/ 1329447 w 2380034"/>
                    <a:gd name="connsiteY14" fmla="*/ 849549 h 1290536"/>
                    <a:gd name="connsiteX15" fmla="*/ 1232170 w 2380034"/>
                    <a:gd name="connsiteY15" fmla="*/ 849549 h 1290536"/>
                    <a:gd name="connsiteX16" fmla="*/ 1232170 w 2380034"/>
                    <a:gd name="connsiteY16" fmla="*/ 794425 h 1290536"/>
                    <a:gd name="connsiteX17" fmla="*/ 1212715 w 2380034"/>
                    <a:gd name="connsiteY17" fmla="*/ 794425 h 1290536"/>
                    <a:gd name="connsiteX18" fmla="*/ 1212715 w 2380034"/>
                    <a:gd name="connsiteY18" fmla="*/ 749029 h 1290536"/>
                    <a:gd name="connsiteX19" fmla="*/ 1031132 w 2380034"/>
                    <a:gd name="connsiteY19" fmla="*/ 749029 h 1290536"/>
                    <a:gd name="connsiteX20" fmla="*/ 1031132 w 2380034"/>
                    <a:gd name="connsiteY20" fmla="*/ 693906 h 1290536"/>
                    <a:gd name="connsiteX21" fmla="*/ 943583 w 2380034"/>
                    <a:gd name="connsiteY21" fmla="*/ 693906 h 1290536"/>
                    <a:gd name="connsiteX22" fmla="*/ 943583 w 2380034"/>
                    <a:gd name="connsiteY22" fmla="*/ 645268 h 1290536"/>
                    <a:gd name="connsiteX23" fmla="*/ 920885 w 2380034"/>
                    <a:gd name="connsiteY23" fmla="*/ 645268 h 1290536"/>
                    <a:gd name="connsiteX24" fmla="*/ 920885 w 2380034"/>
                    <a:gd name="connsiteY24" fmla="*/ 596629 h 1290536"/>
                    <a:gd name="connsiteX25" fmla="*/ 771728 w 2380034"/>
                    <a:gd name="connsiteY25" fmla="*/ 596629 h 1290536"/>
                    <a:gd name="connsiteX26" fmla="*/ 771728 w 2380034"/>
                    <a:gd name="connsiteY26" fmla="*/ 547991 h 1290536"/>
                    <a:gd name="connsiteX27" fmla="*/ 690664 w 2380034"/>
                    <a:gd name="connsiteY27" fmla="*/ 547991 h 1290536"/>
                    <a:gd name="connsiteX28" fmla="*/ 690664 w 2380034"/>
                    <a:gd name="connsiteY28" fmla="*/ 502595 h 1290536"/>
                    <a:gd name="connsiteX29" fmla="*/ 654996 w 2380034"/>
                    <a:gd name="connsiteY29" fmla="*/ 502595 h 1290536"/>
                    <a:gd name="connsiteX30" fmla="*/ 654996 w 2380034"/>
                    <a:gd name="connsiteY30" fmla="*/ 450715 h 1290536"/>
                    <a:gd name="connsiteX31" fmla="*/ 525294 w 2380034"/>
                    <a:gd name="connsiteY31" fmla="*/ 450715 h 1290536"/>
                    <a:gd name="connsiteX32" fmla="*/ 525294 w 2380034"/>
                    <a:gd name="connsiteY32" fmla="*/ 402076 h 1290536"/>
                    <a:gd name="connsiteX33" fmla="*/ 486383 w 2380034"/>
                    <a:gd name="connsiteY33" fmla="*/ 402076 h 1290536"/>
                    <a:gd name="connsiteX34" fmla="*/ 486383 w 2380034"/>
                    <a:gd name="connsiteY34" fmla="*/ 350195 h 1290536"/>
                    <a:gd name="connsiteX35" fmla="*/ 460443 w 2380034"/>
                    <a:gd name="connsiteY35" fmla="*/ 350195 h 1290536"/>
                    <a:gd name="connsiteX36" fmla="*/ 460443 w 2380034"/>
                    <a:gd name="connsiteY36" fmla="*/ 304800 h 1290536"/>
                    <a:gd name="connsiteX37" fmla="*/ 389107 w 2380034"/>
                    <a:gd name="connsiteY37" fmla="*/ 304800 h 1290536"/>
                    <a:gd name="connsiteX38" fmla="*/ 389107 w 2380034"/>
                    <a:gd name="connsiteY38" fmla="*/ 249676 h 1290536"/>
                    <a:gd name="connsiteX39" fmla="*/ 123217 w 2380034"/>
                    <a:gd name="connsiteY39" fmla="*/ 249676 h 1290536"/>
                    <a:gd name="connsiteX40" fmla="*/ 123217 w 2380034"/>
                    <a:gd name="connsiteY40" fmla="*/ 201038 h 1290536"/>
                    <a:gd name="connsiteX41" fmla="*/ 97277 w 2380034"/>
                    <a:gd name="connsiteY41" fmla="*/ 201038 h 1290536"/>
                    <a:gd name="connsiteX42" fmla="*/ 97277 w 2380034"/>
                    <a:gd name="connsiteY42" fmla="*/ 155642 h 1290536"/>
                    <a:gd name="connsiteX43" fmla="*/ 81064 w 2380034"/>
                    <a:gd name="connsiteY43" fmla="*/ 155642 h 1290536"/>
                    <a:gd name="connsiteX44" fmla="*/ 81064 w 2380034"/>
                    <a:gd name="connsiteY44" fmla="*/ 107004 h 1290536"/>
                    <a:gd name="connsiteX45" fmla="*/ 77821 w 2380034"/>
                    <a:gd name="connsiteY45" fmla="*/ 103761 h 1290536"/>
                    <a:gd name="connsiteX46" fmla="*/ 77821 w 2380034"/>
                    <a:gd name="connsiteY46" fmla="*/ 58366 h 1290536"/>
                    <a:gd name="connsiteX47" fmla="*/ 29183 w 2380034"/>
                    <a:gd name="connsiteY47" fmla="*/ 58366 h 1290536"/>
                    <a:gd name="connsiteX48" fmla="*/ 29183 w 2380034"/>
                    <a:gd name="connsiteY48" fmla="*/ 0 h 1290536"/>
                    <a:gd name="connsiteX49" fmla="*/ 0 w 2380034"/>
                    <a:gd name="connsiteY49" fmla="*/ 0 h 129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80034" h="1290536">
                      <a:moveTo>
                        <a:pt x="2380034" y="1290536"/>
                      </a:moveTo>
                      <a:lnTo>
                        <a:pt x="2039566" y="1290536"/>
                      </a:lnTo>
                      <a:lnTo>
                        <a:pt x="2039566" y="1177047"/>
                      </a:lnTo>
                      <a:lnTo>
                        <a:pt x="1939047" y="1177047"/>
                      </a:lnTo>
                      <a:lnTo>
                        <a:pt x="1939047" y="1108953"/>
                      </a:lnTo>
                      <a:lnTo>
                        <a:pt x="1922834" y="1108953"/>
                      </a:lnTo>
                      <a:lnTo>
                        <a:pt x="1922834" y="1050587"/>
                      </a:lnTo>
                      <a:lnTo>
                        <a:pt x="1400783" y="1050587"/>
                      </a:lnTo>
                      <a:lnTo>
                        <a:pt x="1400783" y="1001949"/>
                      </a:lnTo>
                      <a:lnTo>
                        <a:pt x="1384570" y="1001949"/>
                      </a:lnTo>
                      <a:lnTo>
                        <a:pt x="1384570" y="950068"/>
                      </a:lnTo>
                      <a:lnTo>
                        <a:pt x="1342417" y="950068"/>
                      </a:lnTo>
                      <a:lnTo>
                        <a:pt x="1342417" y="894944"/>
                      </a:lnTo>
                      <a:lnTo>
                        <a:pt x="1329447" y="894944"/>
                      </a:lnTo>
                      <a:lnTo>
                        <a:pt x="1329447" y="849549"/>
                      </a:lnTo>
                      <a:lnTo>
                        <a:pt x="1232170" y="849549"/>
                      </a:lnTo>
                      <a:lnTo>
                        <a:pt x="1232170" y="794425"/>
                      </a:lnTo>
                      <a:lnTo>
                        <a:pt x="1212715" y="794425"/>
                      </a:lnTo>
                      <a:lnTo>
                        <a:pt x="1212715" y="749029"/>
                      </a:lnTo>
                      <a:lnTo>
                        <a:pt x="1031132" y="749029"/>
                      </a:lnTo>
                      <a:lnTo>
                        <a:pt x="1031132" y="693906"/>
                      </a:lnTo>
                      <a:lnTo>
                        <a:pt x="943583" y="693906"/>
                      </a:lnTo>
                      <a:lnTo>
                        <a:pt x="943583" y="645268"/>
                      </a:lnTo>
                      <a:lnTo>
                        <a:pt x="920885" y="645268"/>
                      </a:lnTo>
                      <a:lnTo>
                        <a:pt x="920885" y="596629"/>
                      </a:lnTo>
                      <a:lnTo>
                        <a:pt x="771728" y="596629"/>
                      </a:lnTo>
                      <a:lnTo>
                        <a:pt x="771728" y="547991"/>
                      </a:lnTo>
                      <a:lnTo>
                        <a:pt x="690664" y="547991"/>
                      </a:lnTo>
                      <a:lnTo>
                        <a:pt x="690664" y="502595"/>
                      </a:lnTo>
                      <a:lnTo>
                        <a:pt x="654996" y="502595"/>
                      </a:lnTo>
                      <a:lnTo>
                        <a:pt x="654996" y="450715"/>
                      </a:lnTo>
                      <a:lnTo>
                        <a:pt x="525294" y="450715"/>
                      </a:lnTo>
                      <a:lnTo>
                        <a:pt x="525294" y="402076"/>
                      </a:lnTo>
                      <a:lnTo>
                        <a:pt x="486383" y="402076"/>
                      </a:lnTo>
                      <a:lnTo>
                        <a:pt x="486383" y="350195"/>
                      </a:lnTo>
                      <a:lnTo>
                        <a:pt x="460443" y="350195"/>
                      </a:lnTo>
                      <a:lnTo>
                        <a:pt x="460443" y="304800"/>
                      </a:lnTo>
                      <a:lnTo>
                        <a:pt x="389107" y="304800"/>
                      </a:lnTo>
                      <a:lnTo>
                        <a:pt x="389107" y="249676"/>
                      </a:lnTo>
                      <a:lnTo>
                        <a:pt x="123217" y="249676"/>
                      </a:lnTo>
                      <a:lnTo>
                        <a:pt x="123217" y="201038"/>
                      </a:lnTo>
                      <a:lnTo>
                        <a:pt x="97277" y="201038"/>
                      </a:lnTo>
                      <a:lnTo>
                        <a:pt x="97277" y="155642"/>
                      </a:lnTo>
                      <a:lnTo>
                        <a:pt x="81064" y="155642"/>
                      </a:lnTo>
                      <a:lnTo>
                        <a:pt x="81064" y="107004"/>
                      </a:lnTo>
                      <a:lnTo>
                        <a:pt x="77821" y="103761"/>
                      </a:lnTo>
                      <a:lnTo>
                        <a:pt x="77821" y="58366"/>
                      </a:lnTo>
                      <a:lnTo>
                        <a:pt x="29183" y="58366"/>
                      </a:lnTo>
                      <a:lnTo>
                        <a:pt x="29183"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42"/>
                <p:cNvSpPr/>
                <p:nvPr/>
              </p:nvSpPr>
              <p:spPr>
                <a:xfrm>
                  <a:off x="7633727" y="2720833"/>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5051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Freeform 43"/>
                <p:cNvSpPr/>
                <p:nvPr/>
              </p:nvSpPr>
              <p:spPr>
                <a:xfrm>
                  <a:off x="7451174" y="2720178"/>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5051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7356637" y="2720178"/>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5051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7314239" y="2720178"/>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5051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7284076" y="2606702"/>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5051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7260459" y="2606702"/>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5051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7235942" y="2606702"/>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5051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7129924" y="2485014"/>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5051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6817173" y="2485014"/>
                  <a:ext cx="0" cy="45720"/>
                </a:xfrm>
                <a:custGeom>
                  <a:avLst/>
                  <a:gdLst>
                    <a:gd name="connsiteX0" fmla="*/ 0 w 0"/>
                    <a:gd name="connsiteY0" fmla="*/ 0 h 72462"/>
                    <a:gd name="connsiteX1" fmla="*/ 0 w 0"/>
                    <a:gd name="connsiteY1" fmla="*/ 72462 h 72462"/>
                  </a:gdLst>
                  <a:ahLst/>
                  <a:cxnLst>
                    <a:cxn ang="0">
                      <a:pos x="connsiteX0" y="connsiteY0"/>
                    </a:cxn>
                    <a:cxn ang="0">
                      <a:pos x="connsiteX1" y="connsiteY1"/>
                    </a:cxn>
                  </a:cxnLst>
                  <a:rect l="l" t="t" r="r" b="b"/>
                  <a:pathLst>
                    <a:path h="72462">
                      <a:moveTo>
                        <a:pt x="0" y="0"/>
                      </a:moveTo>
                      <a:lnTo>
                        <a:pt x="0" y="72462"/>
                      </a:lnTo>
                    </a:path>
                  </a:pathLst>
                </a:custGeom>
                <a:ln w="12700">
                  <a:solidFill>
                    <a:srgbClr val="5051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grpSp>
        <p:nvGrpSpPr>
          <p:cNvPr id="67" name="Group 66"/>
          <p:cNvGrpSpPr/>
          <p:nvPr/>
        </p:nvGrpSpPr>
        <p:grpSpPr>
          <a:xfrm>
            <a:off x="3103712" y="3648628"/>
            <a:ext cx="2936576" cy="138499"/>
            <a:chOff x="2856899" y="3821825"/>
            <a:chExt cx="2936576" cy="138499"/>
          </a:xfrm>
        </p:grpSpPr>
        <p:sp>
          <p:nvSpPr>
            <p:cNvPr id="68" name="Freeform 67"/>
            <p:cNvSpPr/>
            <p:nvPr/>
          </p:nvSpPr>
          <p:spPr>
            <a:xfrm>
              <a:off x="2856899" y="3889182"/>
              <a:ext cx="181682" cy="45719"/>
            </a:xfrm>
            <a:custGeom>
              <a:avLst/>
              <a:gdLst>
                <a:gd name="connsiteX0" fmla="*/ 0 w 105915"/>
                <a:gd name="connsiteY0" fmla="*/ 0 h 0"/>
                <a:gd name="connsiteX1" fmla="*/ 105915 w 105915"/>
                <a:gd name="connsiteY1" fmla="*/ 0 h 0"/>
              </a:gdLst>
              <a:ahLst/>
              <a:cxnLst>
                <a:cxn ang="0">
                  <a:pos x="connsiteX0" y="connsiteY0"/>
                </a:cxn>
                <a:cxn ang="0">
                  <a:pos x="connsiteX1" y="connsiteY1"/>
                </a:cxn>
              </a:cxnLst>
              <a:rect l="l" t="t" r="r" b="b"/>
              <a:pathLst>
                <a:path w="105915">
                  <a:moveTo>
                    <a:pt x="0" y="0"/>
                  </a:moveTo>
                  <a:lnTo>
                    <a:pt x="105915" y="0"/>
                  </a:lnTo>
                </a:path>
              </a:pathLst>
            </a:custGeom>
            <a:noFill/>
            <a:ln w="19050">
              <a:solidFill>
                <a:srgbClr val="11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a:off x="4600020" y="3905305"/>
              <a:ext cx="181682" cy="45719"/>
            </a:xfrm>
            <a:custGeom>
              <a:avLst/>
              <a:gdLst>
                <a:gd name="connsiteX0" fmla="*/ 0 w 105915"/>
                <a:gd name="connsiteY0" fmla="*/ 0 h 0"/>
                <a:gd name="connsiteX1" fmla="*/ 105915 w 105915"/>
                <a:gd name="connsiteY1" fmla="*/ 0 h 0"/>
              </a:gdLst>
              <a:ahLst/>
              <a:cxnLst>
                <a:cxn ang="0">
                  <a:pos x="connsiteX0" y="connsiteY0"/>
                </a:cxn>
                <a:cxn ang="0">
                  <a:pos x="connsiteX1" y="connsiteY1"/>
                </a:cxn>
              </a:cxnLst>
              <a:rect l="l" t="t" r="r" b="b"/>
              <a:pathLst>
                <a:path w="105915">
                  <a:moveTo>
                    <a:pt x="0" y="0"/>
                  </a:moveTo>
                  <a:lnTo>
                    <a:pt x="105915"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ZoneTexte 42">
              <a:extLst>
                <a:ext uri="{FF2B5EF4-FFF2-40B4-BE49-F238E27FC236}">
                  <a16:creationId xmlns="" xmlns:a16="http://schemas.microsoft.com/office/drawing/2014/main" id="{73F6FCD9-6F92-45A8-AD89-4635C7DEBD94}"/>
                </a:ext>
              </a:extLst>
            </p:cNvPr>
            <p:cNvSpPr txBox="1"/>
            <p:nvPr/>
          </p:nvSpPr>
          <p:spPr>
            <a:xfrm>
              <a:off x="3068555" y="3821825"/>
              <a:ext cx="1445388" cy="138499"/>
            </a:xfrm>
            <a:prstGeom prst="rect">
              <a:avLst/>
            </a:prstGeom>
            <a:noFill/>
          </p:spPr>
          <p:txBody>
            <a:bodyPr wrap="square" lIns="0" tIns="0" rIns="0" bIns="0" rtlCol="0">
              <a:spAutoFit/>
            </a:bodyPr>
            <a:lstStyle/>
            <a:p>
              <a:r>
                <a:rPr lang="en-US" sz="900" dirty="0"/>
                <a:t>Pevonedistat + azacitidine</a:t>
              </a:r>
            </a:p>
          </p:txBody>
        </p:sp>
        <p:sp>
          <p:nvSpPr>
            <p:cNvPr id="71" name="ZoneTexte 42">
              <a:extLst>
                <a:ext uri="{FF2B5EF4-FFF2-40B4-BE49-F238E27FC236}">
                  <a16:creationId xmlns="" xmlns:a16="http://schemas.microsoft.com/office/drawing/2014/main" id="{73F6FCD9-6F92-45A8-AD89-4635C7DEBD94}"/>
                </a:ext>
              </a:extLst>
            </p:cNvPr>
            <p:cNvSpPr txBox="1"/>
            <p:nvPr/>
          </p:nvSpPr>
          <p:spPr>
            <a:xfrm>
              <a:off x="4836572" y="3821825"/>
              <a:ext cx="956903" cy="138499"/>
            </a:xfrm>
            <a:prstGeom prst="rect">
              <a:avLst/>
            </a:prstGeom>
            <a:noFill/>
          </p:spPr>
          <p:txBody>
            <a:bodyPr wrap="square" lIns="0" tIns="0" rIns="0" bIns="0" rtlCol="0">
              <a:spAutoFit/>
            </a:bodyPr>
            <a:lstStyle/>
            <a:p>
              <a:r>
                <a:rPr lang="en-US" sz="900" dirty="0"/>
                <a:t>Azacitidine</a:t>
              </a:r>
              <a:endParaRPr lang="fr-FR" sz="900" dirty="0"/>
            </a:p>
          </p:txBody>
        </p:sp>
      </p:grpSp>
      <p:sp>
        <p:nvSpPr>
          <p:cNvPr id="72" name="Rounded Rectangle 71">
            <a:extLst>
              <a:ext uri="{FF2B5EF4-FFF2-40B4-BE49-F238E27FC236}">
                <a16:creationId xmlns="" xmlns:a16="http://schemas.microsoft.com/office/drawing/2014/main" id="{DFA7EBEC-1C89-EE40-A5F6-48664B4A002E}"/>
              </a:ext>
            </a:extLst>
          </p:cNvPr>
          <p:cNvSpPr/>
          <p:nvPr/>
        </p:nvSpPr>
        <p:spPr>
          <a:xfrm>
            <a:off x="894522" y="3946136"/>
            <a:ext cx="7537836" cy="370732"/>
          </a:xfrm>
          <a:prstGeom prst="roundRect">
            <a:avLst/>
          </a:prstGeom>
          <a:solidFill>
            <a:schemeClr val="accent6"/>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Rate of transfusion independence: 69.2% (pivonedistat + azacitidine) vs 50.0% (azacitidine)</a:t>
            </a:r>
          </a:p>
        </p:txBody>
      </p:sp>
    </p:spTree>
    <p:extLst>
      <p:ext uri="{BB962C8B-B14F-4D97-AF65-F5344CB8AC3E}">
        <p14:creationId xmlns:p14="http://schemas.microsoft.com/office/powerpoint/2010/main" val="3371629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38479206"/>
              </p:ext>
            </p:extLst>
          </p:nvPr>
        </p:nvGraphicFramePr>
        <p:xfrm>
          <a:off x="-55660" y="976013"/>
          <a:ext cx="5319423" cy="27278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Pevonedistat + Azacitidine: Responses in HR-MDS</a:t>
            </a:r>
            <a:r>
              <a:rPr lang="en-US" baseline="30000" dirty="0"/>
              <a:t>1</a:t>
            </a:r>
          </a:p>
        </p:txBody>
      </p:sp>
      <p:sp>
        <p:nvSpPr>
          <p:cNvPr id="7" name="Footer Placeholder 23"/>
          <p:cNvSpPr>
            <a:spLocks noGrp="1"/>
          </p:cNvSpPr>
          <p:nvPr>
            <p:ph type="ftr" sz="quarter" idx="13"/>
          </p:nvPr>
        </p:nvSpPr>
        <p:spPr>
          <a:xfrm>
            <a:off x="94926" y="4814260"/>
            <a:ext cx="7699248" cy="273844"/>
          </a:xfrm>
        </p:spPr>
        <p:txBody>
          <a:bodyPr/>
          <a:lstStyle/>
          <a:p>
            <a:r>
              <a:rPr lang="nl-NL" dirty="0">
                <a:solidFill>
                  <a:srgbClr val="000000"/>
                </a:solidFill>
              </a:rPr>
              <a:t>1. Ades L et al. </a:t>
            </a:r>
            <a:r>
              <a:rPr lang="nl-NL" i="1" dirty="0">
                <a:solidFill>
                  <a:srgbClr val="000000"/>
                </a:solidFill>
              </a:rPr>
              <a:t>Hemasphere</a:t>
            </a:r>
            <a:r>
              <a:rPr lang="nl-NL" dirty="0">
                <a:solidFill>
                  <a:srgbClr val="000000"/>
                </a:solidFill>
              </a:rPr>
              <a:t>. 2020;4(s1):s182.</a:t>
            </a:r>
            <a:endParaRPr lang="en-US" dirty="0">
              <a:solidFill>
                <a:srgbClr val="000000"/>
              </a:solidFill>
            </a:endParaRPr>
          </a:p>
        </p:txBody>
      </p:sp>
      <p:sp>
        <p:nvSpPr>
          <p:cNvPr id="4" name="TextBox 3"/>
          <p:cNvSpPr txBox="1"/>
          <p:nvPr/>
        </p:nvSpPr>
        <p:spPr>
          <a:xfrm>
            <a:off x="1115065" y="896831"/>
            <a:ext cx="2872902" cy="276999"/>
          </a:xfrm>
          <a:prstGeom prst="rect">
            <a:avLst/>
          </a:prstGeom>
          <a:noFill/>
        </p:spPr>
        <p:txBody>
          <a:bodyPr wrap="none" rtlCol="0">
            <a:spAutoFit/>
          </a:bodyPr>
          <a:lstStyle/>
          <a:p>
            <a:pPr algn="ctr"/>
            <a:r>
              <a:rPr lang="en-US" sz="1200" b="1" dirty="0"/>
              <a:t>Response-Evaluable Patients, N = 59</a:t>
            </a:r>
          </a:p>
        </p:txBody>
      </p:sp>
      <p:graphicFrame>
        <p:nvGraphicFramePr>
          <p:cNvPr id="9" name="Chart 8"/>
          <p:cNvGraphicFramePr/>
          <p:nvPr>
            <p:extLst>
              <p:ext uri="{D42A27DB-BD31-4B8C-83A1-F6EECF244321}">
                <p14:modId xmlns:p14="http://schemas.microsoft.com/office/powerpoint/2010/main" val="3904473679"/>
              </p:ext>
            </p:extLst>
          </p:nvPr>
        </p:nvGraphicFramePr>
        <p:xfrm>
          <a:off x="5104737" y="885444"/>
          <a:ext cx="3975653" cy="272786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031171" y="1262292"/>
            <a:ext cx="1683281" cy="461665"/>
          </a:xfrm>
          <a:prstGeom prst="rect">
            <a:avLst/>
          </a:prstGeom>
          <a:noFill/>
        </p:spPr>
        <p:txBody>
          <a:bodyPr wrap="none" rtlCol="0">
            <a:spAutoFit/>
          </a:bodyPr>
          <a:lstStyle/>
          <a:p>
            <a:r>
              <a:rPr lang="en-US" sz="1200" dirty="0">
                <a:solidFill>
                  <a:schemeClr val="bg1"/>
                </a:solidFill>
              </a:rPr>
              <a:t>34.6 mo</a:t>
            </a:r>
          </a:p>
          <a:p>
            <a:r>
              <a:rPr lang="en-US" sz="1200" dirty="0">
                <a:solidFill>
                  <a:schemeClr val="bg1"/>
                </a:solidFill>
              </a:rPr>
              <a:t>(95% CI, 11.53-34.60)</a:t>
            </a:r>
          </a:p>
        </p:txBody>
      </p:sp>
      <p:sp>
        <p:nvSpPr>
          <p:cNvPr id="11" name="TextBox 10"/>
          <p:cNvSpPr txBox="1"/>
          <p:nvPr/>
        </p:nvSpPr>
        <p:spPr>
          <a:xfrm>
            <a:off x="7195931" y="2245051"/>
            <a:ext cx="1524776" cy="461665"/>
          </a:xfrm>
          <a:prstGeom prst="rect">
            <a:avLst/>
          </a:prstGeom>
          <a:noFill/>
        </p:spPr>
        <p:txBody>
          <a:bodyPr wrap="none" rtlCol="0">
            <a:spAutoFit/>
          </a:bodyPr>
          <a:lstStyle/>
          <a:p>
            <a:r>
              <a:rPr lang="en-US" sz="1200" dirty="0"/>
              <a:t>13.1 mo</a:t>
            </a:r>
          </a:p>
          <a:p>
            <a:r>
              <a:rPr lang="en-US" sz="1200" dirty="0"/>
              <a:t>(95% CI, 12.02-NE)</a:t>
            </a:r>
          </a:p>
        </p:txBody>
      </p:sp>
      <p:sp>
        <p:nvSpPr>
          <p:cNvPr id="13" name="Rounded Rectangle 12">
            <a:extLst>
              <a:ext uri="{FF2B5EF4-FFF2-40B4-BE49-F238E27FC236}">
                <a16:creationId xmlns="" xmlns:a16="http://schemas.microsoft.com/office/drawing/2014/main" id="{CD04A73D-C2D5-B34A-B518-3E950B8BDBF2}"/>
              </a:ext>
            </a:extLst>
          </p:cNvPr>
          <p:cNvSpPr/>
          <p:nvPr/>
        </p:nvSpPr>
        <p:spPr>
          <a:xfrm>
            <a:off x="466344" y="3779966"/>
            <a:ext cx="8412480" cy="510778"/>
          </a:xfrm>
          <a:prstGeom prst="roundRect">
            <a:avLst/>
          </a:prstGeom>
          <a:solidFill>
            <a:schemeClr val="tx2"/>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a:r>
              <a:rPr lang="en-US" sz="1200" dirty="0">
                <a:solidFill>
                  <a:schemeClr val="bg1"/>
                </a:solidFill>
              </a:rPr>
              <a:t>The most common AEs with pevonedistat + azacitidine were nausea, constipation, diarrhea, and fatigue; </a:t>
            </a:r>
          </a:p>
          <a:p>
            <a:pPr algn="ctr"/>
            <a:r>
              <a:rPr lang="en-US" sz="1200" dirty="0">
                <a:solidFill>
                  <a:schemeClr val="bg1"/>
                </a:solidFill>
              </a:rPr>
              <a:t>other common grade 3-4 AEs were neutropenia, thrombocytopenia, febrile neutropenia, and leukopenia</a:t>
            </a:r>
          </a:p>
        </p:txBody>
      </p:sp>
    </p:spTree>
    <p:extLst>
      <p:ext uri="{BB962C8B-B14F-4D97-AF65-F5344CB8AC3E}">
        <p14:creationId xmlns:p14="http://schemas.microsoft.com/office/powerpoint/2010/main" val="703867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2889AE-577E-FF43-A35F-457083184E7E}"/>
              </a:ext>
            </a:extLst>
          </p:cNvPr>
          <p:cNvSpPr>
            <a:spLocks noGrp="1"/>
          </p:cNvSpPr>
          <p:nvPr>
            <p:ph type="title"/>
          </p:nvPr>
        </p:nvSpPr>
        <p:spPr/>
        <p:txBody>
          <a:bodyPr/>
          <a:lstStyle/>
          <a:p>
            <a:r>
              <a:rPr lang="en-US" dirty="0"/>
              <a:t>Sabatolimab (MBG453): Anti-TIM-3 Antibody</a:t>
            </a:r>
            <a:r>
              <a:rPr lang="en-US" baseline="30000" dirty="0"/>
              <a:t>1-6</a:t>
            </a:r>
            <a:r>
              <a:rPr lang="en-US" dirty="0"/>
              <a:t>  </a:t>
            </a:r>
          </a:p>
        </p:txBody>
      </p:sp>
      <p:sp>
        <p:nvSpPr>
          <p:cNvPr id="7" name="Rectangle 6">
            <a:extLst>
              <a:ext uri="{FF2B5EF4-FFF2-40B4-BE49-F238E27FC236}">
                <a16:creationId xmlns="" xmlns:a16="http://schemas.microsoft.com/office/drawing/2014/main" id="{E414D7CE-2F5E-A248-9061-71D95B7AEDA8}"/>
              </a:ext>
            </a:extLst>
          </p:cNvPr>
          <p:cNvSpPr/>
          <p:nvPr/>
        </p:nvSpPr>
        <p:spPr>
          <a:xfrm>
            <a:off x="91440" y="4573916"/>
            <a:ext cx="6953937" cy="461665"/>
          </a:xfrm>
          <a:prstGeom prst="rect">
            <a:avLst/>
          </a:prstGeom>
        </p:spPr>
        <p:txBody>
          <a:bodyPr wrap="square">
            <a:spAutoFit/>
          </a:bodyPr>
          <a:lstStyle/>
          <a:p>
            <a:r>
              <a:rPr lang="en-US" sz="800" dirty="0"/>
              <a:t>1. </a:t>
            </a:r>
            <a:r>
              <a:rPr lang="da-DK" sz="800" dirty="0"/>
              <a:t>Acharya N et al. </a:t>
            </a:r>
            <a:r>
              <a:rPr lang="da-DK" sz="800" i="1" dirty="0"/>
              <a:t>J Immunother Cancer</a:t>
            </a:r>
            <a:r>
              <a:rPr lang="da-DK" sz="800" dirty="0"/>
              <a:t>. 2020;8:e000911. </a:t>
            </a:r>
            <a:r>
              <a:rPr lang="en-US" sz="800" dirty="0"/>
              <a:t>2. Sabatos-Peyton C et al. The Society for Immunotherapy of Cancer Annual Meeting 2020 (SITC 2020). Abstract 439. </a:t>
            </a:r>
            <a:r>
              <a:rPr lang="da-DK" sz="800" dirty="0"/>
              <a:t>3</a:t>
            </a:r>
            <a:r>
              <a:rPr lang="nb-NO" sz="800" dirty="0"/>
              <a:t>. Borate U et al. </a:t>
            </a:r>
            <a:r>
              <a:rPr lang="nb-NO" sz="800" i="1" dirty="0" err="1"/>
              <a:t>HemaSphere</a:t>
            </a:r>
            <a:r>
              <a:rPr lang="nb-NO" sz="800" dirty="0"/>
              <a:t>. 2020;4(suppl 1):S185; </a:t>
            </a:r>
            <a:r>
              <a:rPr lang="en-US" sz="800" dirty="0"/>
              <a:t>4. Borate U et al. EHA 2020. Oral presentation. </a:t>
            </a:r>
            <a:br>
              <a:rPr lang="en-US" sz="800" dirty="0"/>
            </a:br>
            <a:r>
              <a:rPr lang="en-US" sz="800" dirty="0"/>
              <a:t>5</a:t>
            </a:r>
            <a:r>
              <a:rPr lang="en-US" sz="800" dirty="0">
                <a:solidFill>
                  <a:srgbClr val="191919"/>
                </a:solidFill>
                <a:latin typeface="Arial" panose="020B0604020202020204" pitchFamily="34" charset="0"/>
                <a:cs typeface="Arial" panose="020B0604020202020204" pitchFamily="34" charset="0"/>
              </a:rPr>
              <a:t>. Pardoll DM. </a:t>
            </a:r>
            <a:r>
              <a:rPr lang="en-US" sz="800" i="1" dirty="0">
                <a:solidFill>
                  <a:srgbClr val="191919"/>
                </a:solidFill>
                <a:latin typeface="Arial" panose="020B0604020202020204" pitchFamily="34" charset="0"/>
                <a:cs typeface="Arial" panose="020B0604020202020204" pitchFamily="34" charset="0"/>
              </a:rPr>
              <a:t>Nat Rev Cancer. </a:t>
            </a:r>
            <a:r>
              <a:rPr lang="en-US" sz="800" dirty="0">
                <a:solidFill>
                  <a:srgbClr val="191919"/>
                </a:solidFill>
                <a:latin typeface="Arial" panose="020B0604020202020204" pitchFamily="34" charset="0"/>
                <a:cs typeface="Arial" panose="020B0604020202020204" pitchFamily="34" charset="0"/>
              </a:rPr>
              <a:t>2012;12:252-264. 6. Das M et al</a:t>
            </a:r>
            <a:r>
              <a:rPr lang="en-US" sz="800" i="1" dirty="0">
                <a:solidFill>
                  <a:srgbClr val="191919"/>
                </a:solidFill>
                <a:latin typeface="Arial" panose="020B0604020202020204" pitchFamily="34" charset="0"/>
                <a:cs typeface="Arial" panose="020B0604020202020204" pitchFamily="34" charset="0"/>
              </a:rPr>
              <a:t>. Immunol Rev.</a:t>
            </a:r>
            <a:r>
              <a:rPr lang="en-US" sz="800" dirty="0">
                <a:solidFill>
                  <a:srgbClr val="191919"/>
                </a:solidFill>
                <a:latin typeface="Arial" panose="020B0604020202020204" pitchFamily="34" charset="0"/>
                <a:cs typeface="Arial" panose="020B0604020202020204" pitchFamily="34" charset="0"/>
              </a:rPr>
              <a:t> 2017;276:97-111.</a:t>
            </a:r>
          </a:p>
        </p:txBody>
      </p:sp>
      <p:grpSp>
        <p:nvGrpSpPr>
          <p:cNvPr id="24" name="Group 23"/>
          <p:cNvGrpSpPr/>
          <p:nvPr/>
        </p:nvGrpSpPr>
        <p:grpSpPr>
          <a:xfrm>
            <a:off x="340951" y="1043380"/>
            <a:ext cx="8461164" cy="3615770"/>
            <a:chOff x="340951" y="1022114"/>
            <a:chExt cx="8461164" cy="3615770"/>
          </a:xfrm>
        </p:grpSpPr>
        <p:pic>
          <p:nvPicPr>
            <p:cNvPr id="25" name="Picture 24">
              <a:extLst>
                <a:ext uri="{FF2B5EF4-FFF2-40B4-BE49-F238E27FC236}">
                  <a16:creationId xmlns="" xmlns:a16="http://schemas.microsoft.com/office/drawing/2014/main" id="{6D18E12F-4E25-CE4E-9283-2052A8200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125" y="1113590"/>
              <a:ext cx="8344816" cy="3154962"/>
            </a:xfrm>
            <a:prstGeom prst="rect">
              <a:avLst/>
            </a:prstGeom>
          </p:spPr>
        </p:pic>
        <p:sp>
          <p:nvSpPr>
            <p:cNvPr id="26" name="TextBox 25">
              <a:extLst>
                <a:ext uri="{FF2B5EF4-FFF2-40B4-BE49-F238E27FC236}">
                  <a16:creationId xmlns="" xmlns:a16="http://schemas.microsoft.com/office/drawing/2014/main" id="{48AF9FFC-D7E0-5C46-ACDF-5BE121F008A9}"/>
                </a:ext>
              </a:extLst>
            </p:cNvPr>
            <p:cNvSpPr txBox="1"/>
            <p:nvPr/>
          </p:nvSpPr>
          <p:spPr>
            <a:xfrm>
              <a:off x="5468795" y="2421206"/>
              <a:ext cx="1258433" cy="430887"/>
            </a:xfrm>
            <a:prstGeom prst="rect">
              <a:avLst/>
            </a:prstGeom>
            <a:noFill/>
          </p:spPr>
          <p:txBody>
            <a:bodyPr wrap="square" rtlCol="0">
              <a:spAutoFit/>
            </a:bodyPr>
            <a:lstStyle/>
            <a:p>
              <a:r>
                <a:rPr lang="en-US" sz="1100" dirty="0">
                  <a:solidFill>
                    <a:srgbClr val="FF0000"/>
                  </a:solidFill>
                </a:rPr>
                <a:t>Immune cell activation</a:t>
              </a:r>
            </a:p>
          </p:txBody>
        </p:sp>
        <p:sp>
          <p:nvSpPr>
            <p:cNvPr id="27" name="TextBox 26">
              <a:extLst>
                <a:ext uri="{FF2B5EF4-FFF2-40B4-BE49-F238E27FC236}">
                  <a16:creationId xmlns="" xmlns:a16="http://schemas.microsoft.com/office/drawing/2014/main" id="{190CC66F-2F08-2F48-8A63-4BE100F504DF}"/>
                </a:ext>
              </a:extLst>
            </p:cNvPr>
            <p:cNvSpPr txBox="1"/>
            <p:nvPr/>
          </p:nvSpPr>
          <p:spPr>
            <a:xfrm>
              <a:off x="5468795" y="3228024"/>
              <a:ext cx="924964" cy="769441"/>
            </a:xfrm>
            <a:prstGeom prst="rect">
              <a:avLst/>
            </a:prstGeom>
            <a:noFill/>
          </p:spPr>
          <p:txBody>
            <a:bodyPr wrap="square" rtlCol="0">
              <a:spAutoFit/>
            </a:bodyPr>
            <a:lstStyle/>
            <a:p>
              <a:r>
                <a:rPr lang="en-US" sz="1100" dirty="0">
                  <a:solidFill>
                    <a:srgbClr val="FF0000"/>
                  </a:solidFill>
                </a:rPr>
                <a:t>Enhanced immune effector cell responses</a:t>
              </a:r>
            </a:p>
          </p:txBody>
        </p:sp>
        <p:sp>
          <p:nvSpPr>
            <p:cNvPr id="28" name="TextBox 27"/>
            <p:cNvSpPr txBox="1"/>
            <p:nvPr/>
          </p:nvSpPr>
          <p:spPr>
            <a:xfrm>
              <a:off x="7521955" y="1022114"/>
              <a:ext cx="1280160" cy="182880"/>
            </a:xfrm>
            <a:prstGeom prst="rect">
              <a:avLst/>
            </a:prstGeom>
            <a:noFill/>
          </p:spPr>
          <p:txBody>
            <a:bodyPr wrap="square" lIns="0" tIns="0" rIns="0" bIns="0" rtlCol="0">
              <a:spAutoFit/>
            </a:bodyPr>
            <a:lstStyle/>
            <a:p>
              <a:pPr algn="ctr"/>
              <a:r>
                <a:rPr lang="en-US" sz="1200" dirty="0"/>
                <a:t>Activated T cells</a:t>
              </a:r>
            </a:p>
          </p:txBody>
        </p:sp>
        <p:sp>
          <p:nvSpPr>
            <p:cNvPr id="29" name="TextBox 28"/>
            <p:cNvSpPr txBox="1"/>
            <p:nvPr/>
          </p:nvSpPr>
          <p:spPr>
            <a:xfrm>
              <a:off x="2107224" y="1807992"/>
              <a:ext cx="914400" cy="369332"/>
            </a:xfrm>
            <a:prstGeom prst="rect">
              <a:avLst/>
            </a:prstGeom>
            <a:noFill/>
          </p:spPr>
          <p:txBody>
            <a:bodyPr wrap="square" lIns="0" tIns="0" rIns="0" bIns="0" rtlCol="0">
              <a:spAutoFit/>
            </a:bodyPr>
            <a:lstStyle/>
            <a:p>
              <a:pPr algn="ctr"/>
              <a:r>
                <a:rPr lang="en-US" sz="1200" dirty="0"/>
                <a:t>Anti-TIM-3 antibody</a:t>
              </a:r>
            </a:p>
          </p:txBody>
        </p:sp>
        <p:sp>
          <p:nvSpPr>
            <p:cNvPr id="30" name="TextBox 29"/>
            <p:cNvSpPr txBox="1"/>
            <p:nvPr/>
          </p:nvSpPr>
          <p:spPr>
            <a:xfrm>
              <a:off x="2227874" y="3249158"/>
              <a:ext cx="495104" cy="184666"/>
            </a:xfrm>
            <a:prstGeom prst="rect">
              <a:avLst/>
            </a:prstGeom>
            <a:noFill/>
          </p:spPr>
          <p:txBody>
            <a:bodyPr wrap="square" lIns="0" tIns="0" rIns="0" bIns="0" rtlCol="0">
              <a:spAutoFit/>
            </a:bodyPr>
            <a:lstStyle/>
            <a:p>
              <a:pPr algn="ctr"/>
              <a:r>
                <a:rPr lang="en-US" sz="1200" dirty="0"/>
                <a:t>TIM-3</a:t>
              </a:r>
            </a:p>
          </p:txBody>
        </p:sp>
        <p:sp>
          <p:nvSpPr>
            <p:cNvPr id="31" name="TextBox 30"/>
            <p:cNvSpPr txBox="1"/>
            <p:nvPr/>
          </p:nvSpPr>
          <p:spPr>
            <a:xfrm>
              <a:off x="2398469" y="4039436"/>
              <a:ext cx="1492368" cy="184666"/>
            </a:xfrm>
            <a:prstGeom prst="rect">
              <a:avLst/>
            </a:prstGeom>
            <a:noFill/>
          </p:spPr>
          <p:txBody>
            <a:bodyPr wrap="square" lIns="0" tIns="0" rIns="0" bIns="0" rtlCol="0">
              <a:spAutoFit/>
            </a:bodyPr>
            <a:lstStyle/>
            <a:p>
              <a:pPr algn="ctr"/>
              <a:r>
                <a:rPr lang="en-US" sz="1200" dirty="0"/>
                <a:t>Phosphatidylserine</a:t>
              </a:r>
            </a:p>
          </p:txBody>
        </p:sp>
        <p:sp>
          <p:nvSpPr>
            <p:cNvPr id="32" name="TextBox 31"/>
            <p:cNvSpPr txBox="1"/>
            <p:nvPr/>
          </p:nvSpPr>
          <p:spPr>
            <a:xfrm>
              <a:off x="3774549" y="4312374"/>
              <a:ext cx="1492368" cy="184666"/>
            </a:xfrm>
            <a:prstGeom prst="rect">
              <a:avLst/>
            </a:prstGeom>
            <a:noFill/>
          </p:spPr>
          <p:txBody>
            <a:bodyPr wrap="square" lIns="0" tIns="0" rIns="0" bIns="0" rtlCol="0">
              <a:spAutoFit/>
            </a:bodyPr>
            <a:lstStyle/>
            <a:p>
              <a:pPr algn="ctr"/>
              <a:r>
                <a:rPr lang="en-US" sz="1200" dirty="0"/>
                <a:t>Tumor cells</a:t>
              </a:r>
            </a:p>
          </p:txBody>
        </p:sp>
        <p:sp>
          <p:nvSpPr>
            <p:cNvPr id="33" name="TextBox 32"/>
            <p:cNvSpPr txBox="1"/>
            <p:nvPr/>
          </p:nvSpPr>
          <p:spPr>
            <a:xfrm>
              <a:off x="7049216" y="4268552"/>
              <a:ext cx="1492368" cy="369332"/>
            </a:xfrm>
            <a:prstGeom prst="rect">
              <a:avLst/>
            </a:prstGeom>
            <a:noFill/>
          </p:spPr>
          <p:txBody>
            <a:bodyPr wrap="square" lIns="0" tIns="0" rIns="0" bIns="0" rtlCol="0">
              <a:spAutoFit/>
            </a:bodyPr>
            <a:lstStyle/>
            <a:p>
              <a:pPr algn="ctr"/>
              <a:r>
                <a:rPr lang="en-US" sz="1200" dirty="0"/>
                <a:t>Immune-mediated tumor killing</a:t>
              </a:r>
            </a:p>
          </p:txBody>
        </p:sp>
        <p:sp>
          <p:nvSpPr>
            <p:cNvPr id="34" name="TextBox 33"/>
            <p:cNvSpPr txBox="1"/>
            <p:nvPr/>
          </p:nvSpPr>
          <p:spPr>
            <a:xfrm>
              <a:off x="5873418" y="1411932"/>
              <a:ext cx="731520" cy="457200"/>
            </a:xfrm>
            <a:prstGeom prst="rect">
              <a:avLst/>
            </a:prstGeom>
            <a:solidFill>
              <a:schemeClr val="bg1"/>
            </a:solidFill>
          </p:spPr>
          <p:txBody>
            <a:bodyPr wrap="square" lIns="0" tIns="0" rIns="0" bIns="0" rtlCol="0">
              <a:spAutoFit/>
            </a:bodyPr>
            <a:lstStyle/>
            <a:p>
              <a:pPr algn="ctr"/>
              <a:r>
                <a:rPr lang="en-US" sz="1200" dirty="0"/>
                <a:t>Granule release</a:t>
              </a:r>
            </a:p>
          </p:txBody>
        </p:sp>
        <p:sp>
          <p:nvSpPr>
            <p:cNvPr id="35" name="TextBox 34"/>
            <p:cNvSpPr txBox="1"/>
            <p:nvPr/>
          </p:nvSpPr>
          <p:spPr>
            <a:xfrm>
              <a:off x="340951" y="4079309"/>
              <a:ext cx="1492368" cy="184666"/>
            </a:xfrm>
            <a:prstGeom prst="rect">
              <a:avLst/>
            </a:prstGeom>
            <a:solidFill>
              <a:schemeClr val="bg1"/>
            </a:solidFill>
          </p:spPr>
          <p:txBody>
            <a:bodyPr wrap="square" lIns="0" tIns="0" rIns="0" bIns="0" rtlCol="0">
              <a:spAutoFit/>
            </a:bodyPr>
            <a:lstStyle/>
            <a:p>
              <a:pPr algn="ctr"/>
              <a:r>
                <a:rPr lang="en-US" sz="1200" dirty="0"/>
                <a:t>Activated T cell</a:t>
              </a:r>
            </a:p>
          </p:txBody>
        </p:sp>
      </p:grpSp>
      <p:sp>
        <p:nvSpPr>
          <p:cNvPr id="36" name="TextBox 35"/>
          <p:cNvSpPr txBox="1"/>
          <p:nvPr/>
        </p:nvSpPr>
        <p:spPr>
          <a:xfrm>
            <a:off x="1688622" y="881555"/>
            <a:ext cx="5766756" cy="307777"/>
          </a:xfrm>
          <a:prstGeom prst="rect">
            <a:avLst/>
          </a:prstGeom>
          <a:noFill/>
        </p:spPr>
        <p:txBody>
          <a:bodyPr wrap="square" rtlCol="0">
            <a:spAutoFit/>
          </a:bodyPr>
          <a:lstStyle/>
          <a:p>
            <a:pPr algn="ctr"/>
            <a:r>
              <a:rPr lang="en-US" sz="1400" b="1" dirty="0"/>
              <a:t>Anti-TIM-3 Antibody Prevents Inhibition of Activated T Cells</a:t>
            </a:r>
          </a:p>
        </p:txBody>
      </p:sp>
    </p:spTree>
    <p:extLst>
      <p:ext uri="{BB962C8B-B14F-4D97-AF65-F5344CB8AC3E}">
        <p14:creationId xmlns:p14="http://schemas.microsoft.com/office/powerpoint/2010/main" val="3813642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A56695-2AFF-3046-B9B1-617A28DB1884}"/>
              </a:ext>
            </a:extLst>
          </p:cNvPr>
          <p:cNvSpPr>
            <a:spLocks noGrp="1"/>
          </p:cNvSpPr>
          <p:nvPr>
            <p:ph type="title"/>
          </p:nvPr>
        </p:nvSpPr>
        <p:spPr/>
        <p:txBody>
          <a:bodyPr/>
          <a:lstStyle/>
          <a:p>
            <a:r>
              <a:rPr lang="en-US" dirty="0"/>
              <a:t>Phase 1b Study of Sabatolimab + DNMTi: </a:t>
            </a:r>
            <a:br>
              <a:rPr lang="en-US" dirty="0"/>
            </a:br>
            <a:r>
              <a:rPr lang="en-US" dirty="0"/>
              <a:t>Antileukemic Activity and Overall Response</a:t>
            </a:r>
            <a:r>
              <a:rPr lang="en-US" baseline="30000" dirty="0"/>
              <a:t>1</a:t>
            </a:r>
            <a:endParaRPr lang="en-US" dirty="0"/>
          </a:p>
        </p:txBody>
      </p:sp>
      <p:sp>
        <p:nvSpPr>
          <p:cNvPr id="3" name="Footer Placeholder 2"/>
          <p:cNvSpPr>
            <a:spLocks noGrp="1"/>
          </p:cNvSpPr>
          <p:nvPr>
            <p:ph type="ftr" sz="quarter" idx="13"/>
          </p:nvPr>
        </p:nvSpPr>
        <p:spPr/>
        <p:txBody>
          <a:bodyPr/>
          <a:lstStyle/>
          <a:p>
            <a:r>
              <a:rPr lang="en-CA" baseline="30000" dirty="0">
                <a:cs typeface="Calibri" panose="020F0502020204030204" pitchFamily="34" charset="0"/>
              </a:rPr>
              <a:t>a </a:t>
            </a:r>
            <a:r>
              <a:rPr lang="en-CA" dirty="0">
                <a:cs typeface="Calibri" panose="020F0502020204030204" pitchFamily="34" charset="0"/>
              </a:rPr>
              <a:t>Evaluable patients, including patients with a valid baseline and at least 1 postbaseline bone marrow assessment or if they had disease progression or disease-related death prior to the first marrow assessment; </a:t>
            </a:r>
            <a:r>
              <a:rPr lang="en-CA" baseline="30000" dirty="0">
                <a:cs typeface="Calibri" panose="020F0502020204030204" pitchFamily="34" charset="0"/>
              </a:rPr>
              <a:t>b </a:t>
            </a:r>
            <a:r>
              <a:rPr lang="en-US" dirty="0"/>
              <a:t>ORR for patients with MDS or CMML was defined as CR + mCR + PR + SD with HI; ORR for patients with ND AML was defined as CR + CRi + PR</a:t>
            </a:r>
            <a:r>
              <a:rPr lang="en-CA" dirty="0">
                <a:cs typeface="Calibri" panose="020F0502020204030204" pitchFamily="34" charset="0"/>
              </a:rPr>
              <a:t>. </a:t>
            </a:r>
          </a:p>
          <a:p>
            <a:r>
              <a:rPr lang="en-US" dirty="0"/>
              <a:t>1. Brunner AM et al. ASH 2020. Abstract 657. </a:t>
            </a:r>
          </a:p>
        </p:txBody>
      </p:sp>
      <p:sp>
        <p:nvSpPr>
          <p:cNvPr id="9" name="TextBox 8">
            <a:extLst>
              <a:ext uri="{FF2B5EF4-FFF2-40B4-BE49-F238E27FC236}">
                <a16:creationId xmlns="" xmlns:a16="http://schemas.microsoft.com/office/drawing/2014/main" id="{11BA48B3-EE92-424E-9060-2FADD6529BD2}"/>
              </a:ext>
            </a:extLst>
          </p:cNvPr>
          <p:cNvSpPr txBox="1"/>
          <p:nvPr/>
        </p:nvSpPr>
        <p:spPr>
          <a:xfrm>
            <a:off x="4265926" y="1866352"/>
            <a:ext cx="223138" cy="169277"/>
          </a:xfrm>
          <a:prstGeom prst="rect">
            <a:avLst/>
          </a:prstGeom>
          <a:noFill/>
        </p:spPr>
        <p:txBody>
          <a:bodyPr wrap="none" rtlCol="0">
            <a:spAutoFit/>
          </a:bodyPr>
          <a:lstStyle/>
          <a:p>
            <a:r>
              <a:rPr lang="en-US" sz="500" b="1" dirty="0">
                <a:solidFill>
                  <a:srgbClr val="C00000"/>
                </a:solidFill>
              </a:rPr>
              <a:t>T</a:t>
            </a:r>
          </a:p>
        </p:txBody>
      </p:sp>
      <p:sp>
        <p:nvSpPr>
          <p:cNvPr id="11" name="TextBox 10">
            <a:extLst>
              <a:ext uri="{FF2B5EF4-FFF2-40B4-BE49-F238E27FC236}">
                <a16:creationId xmlns="" xmlns:a16="http://schemas.microsoft.com/office/drawing/2014/main" id="{FE125918-BE30-F441-968B-EE25B6FE3468}"/>
              </a:ext>
            </a:extLst>
          </p:cNvPr>
          <p:cNvSpPr txBox="1"/>
          <p:nvPr/>
        </p:nvSpPr>
        <p:spPr>
          <a:xfrm>
            <a:off x="3251148" y="2925840"/>
            <a:ext cx="223138" cy="169277"/>
          </a:xfrm>
          <a:prstGeom prst="rect">
            <a:avLst/>
          </a:prstGeom>
          <a:noFill/>
        </p:spPr>
        <p:txBody>
          <a:bodyPr wrap="none" rtlCol="0">
            <a:spAutoFit/>
          </a:bodyPr>
          <a:lstStyle/>
          <a:p>
            <a:r>
              <a:rPr lang="en-US" sz="500" b="1" dirty="0">
                <a:solidFill>
                  <a:srgbClr val="C00000"/>
                </a:solidFill>
              </a:rPr>
              <a:t>T</a:t>
            </a:r>
          </a:p>
        </p:txBody>
      </p:sp>
      <p:sp>
        <p:nvSpPr>
          <p:cNvPr id="16" name="TextBox 15">
            <a:extLst>
              <a:ext uri="{FF2B5EF4-FFF2-40B4-BE49-F238E27FC236}">
                <a16:creationId xmlns="" xmlns:a16="http://schemas.microsoft.com/office/drawing/2014/main" id="{21954F15-D25C-164E-BAEC-493430AD1F43}"/>
              </a:ext>
            </a:extLst>
          </p:cNvPr>
          <p:cNvSpPr txBox="1"/>
          <p:nvPr/>
        </p:nvSpPr>
        <p:spPr>
          <a:xfrm>
            <a:off x="3168817" y="3135713"/>
            <a:ext cx="223138" cy="169277"/>
          </a:xfrm>
          <a:prstGeom prst="rect">
            <a:avLst/>
          </a:prstGeom>
          <a:noFill/>
        </p:spPr>
        <p:txBody>
          <a:bodyPr wrap="none" rtlCol="0">
            <a:spAutoFit/>
          </a:bodyPr>
          <a:lstStyle/>
          <a:p>
            <a:r>
              <a:rPr lang="en-US" sz="500" b="1" dirty="0">
                <a:solidFill>
                  <a:srgbClr val="C00000"/>
                </a:solidFill>
              </a:rPr>
              <a:t>T</a:t>
            </a:r>
          </a:p>
        </p:txBody>
      </p:sp>
      <p:sp>
        <p:nvSpPr>
          <p:cNvPr id="23" name="TextBox 22">
            <a:extLst>
              <a:ext uri="{FF2B5EF4-FFF2-40B4-BE49-F238E27FC236}">
                <a16:creationId xmlns="" xmlns:a16="http://schemas.microsoft.com/office/drawing/2014/main" id="{87D49338-919B-0447-ADC9-8F68F90BC84D}"/>
              </a:ext>
            </a:extLst>
          </p:cNvPr>
          <p:cNvSpPr txBox="1">
            <a:spLocks noChangeAspect="1"/>
          </p:cNvSpPr>
          <p:nvPr/>
        </p:nvSpPr>
        <p:spPr>
          <a:xfrm>
            <a:off x="515768" y="3798805"/>
            <a:ext cx="1646255" cy="369332"/>
          </a:xfrm>
          <a:prstGeom prst="rect">
            <a:avLst/>
          </a:prstGeom>
          <a:solidFill>
            <a:schemeClr val="accent4"/>
          </a:solidFill>
        </p:spPr>
        <p:txBody>
          <a:bodyPr wrap="square" rtlCol="0">
            <a:spAutoFit/>
          </a:bodyPr>
          <a:lstStyle/>
          <a:p>
            <a:pPr algn="ctr" eaLnBrk="0" fontAlgn="base" hangingPunct="0">
              <a:spcBef>
                <a:spcPct val="0"/>
              </a:spcBef>
              <a:spcAft>
                <a:spcPct val="0"/>
              </a:spcAft>
            </a:pPr>
            <a:r>
              <a:rPr lang="en-US" sz="900" b="1" dirty="0">
                <a:solidFill>
                  <a:schemeClr val="bg1"/>
                </a:solidFill>
                <a:latin typeface="+mj-lt"/>
                <a:cs typeface="Arial" charset="0"/>
              </a:rPr>
              <a:t>Overall response</a:t>
            </a:r>
          </a:p>
          <a:p>
            <a:pPr algn="ctr" eaLnBrk="0" fontAlgn="base" hangingPunct="0">
              <a:spcBef>
                <a:spcPct val="0"/>
              </a:spcBef>
              <a:spcAft>
                <a:spcPct val="0"/>
              </a:spcAft>
            </a:pPr>
            <a:r>
              <a:rPr lang="en-US" sz="900" b="1" dirty="0">
                <a:solidFill>
                  <a:schemeClr val="bg1"/>
                </a:solidFill>
                <a:latin typeface="+mj-lt"/>
                <a:cs typeface="Arial" charset="0"/>
              </a:rPr>
              <a:t> in ITT population: 61%  </a:t>
            </a:r>
          </a:p>
        </p:txBody>
      </p:sp>
      <p:grpSp>
        <p:nvGrpSpPr>
          <p:cNvPr id="24" name="Group 23">
            <a:extLst>
              <a:ext uri="{FF2B5EF4-FFF2-40B4-BE49-F238E27FC236}">
                <a16:creationId xmlns="" xmlns:a16="http://schemas.microsoft.com/office/drawing/2014/main" id="{74598BAB-B354-1B41-BE02-B1CE55F0FB09}"/>
              </a:ext>
            </a:extLst>
          </p:cNvPr>
          <p:cNvGrpSpPr/>
          <p:nvPr/>
        </p:nvGrpSpPr>
        <p:grpSpPr>
          <a:xfrm>
            <a:off x="947411" y="2065089"/>
            <a:ext cx="518270" cy="1481968"/>
            <a:chOff x="947411" y="2065089"/>
            <a:chExt cx="518270" cy="1481968"/>
          </a:xfrm>
        </p:grpSpPr>
        <p:sp>
          <p:nvSpPr>
            <p:cNvPr id="25" name="Rectangle 24">
              <a:extLst>
                <a:ext uri="{FF2B5EF4-FFF2-40B4-BE49-F238E27FC236}">
                  <a16:creationId xmlns="" xmlns:a16="http://schemas.microsoft.com/office/drawing/2014/main" id="{55D86DD7-B138-7641-885E-F5A73E9DBF4E}"/>
                </a:ext>
              </a:extLst>
            </p:cNvPr>
            <p:cNvSpPr/>
            <p:nvPr/>
          </p:nvSpPr>
          <p:spPr>
            <a:xfrm>
              <a:off x="947411" y="2367766"/>
              <a:ext cx="518270" cy="282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 xmlns:a16="http://schemas.microsoft.com/office/drawing/2014/main" id="{5FFD2AC1-FB3F-694E-B809-E59936A087BB}"/>
                </a:ext>
              </a:extLst>
            </p:cNvPr>
            <p:cNvSpPr/>
            <p:nvPr/>
          </p:nvSpPr>
          <p:spPr>
            <a:xfrm>
              <a:off x="947411" y="3013889"/>
              <a:ext cx="518270" cy="533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 xmlns:a16="http://schemas.microsoft.com/office/drawing/2014/main" id="{CBCE20D5-5476-9141-9CAF-384AE834ABDC}"/>
                </a:ext>
              </a:extLst>
            </p:cNvPr>
            <p:cNvSpPr/>
            <p:nvPr/>
          </p:nvSpPr>
          <p:spPr>
            <a:xfrm>
              <a:off x="947411" y="2650314"/>
              <a:ext cx="518270" cy="363574"/>
            </a:xfrm>
            <a:prstGeom prst="rect">
              <a:avLst/>
            </a:prstGeom>
            <a:pattFill prst="dkUpDiag">
              <a:fgClr>
                <a:schemeClr val="tx2"/>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1A06A4DD-444D-7F44-9592-F7A8D4CD5F24}"/>
                </a:ext>
              </a:extLst>
            </p:cNvPr>
            <p:cNvSpPr/>
            <p:nvPr/>
          </p:nvSpPr>
          <p:spPr>
            <a:xfrm>
              <a:off x="947411" y="2065089"/>
              <a:ext cx="518270" cy="3029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 xmlns:a16="http://schemas.microsoft.com/office/drawing/2014/main" id="{A7CC0E8B-1F1D-5141-98F0-A47017080547}"/>
              </a:ext>
            </a:extLst>
          </p:cNvPr>
          <p:cNvSpPr txBox="1"/>
          <p:nvPr/>
        </p:nvSpPr>
        <p:spPr>
          <a:xfrm rot="16200000">
            <a:off x="-173200" y="2216131"/>
            <a:ext cx="1077539" cy="215444"/>
          </a:xfrm>
          <a:prstGeom prst="rect">
            <a:avLst/>
          </a:prstGeom>
          <a:noFill/>
        </p:spPr>
        <p:txBody>
          <a:bodyPr wrap="none" rtlCol="0">
            <a:spAutoFit/>
          </a:bodyPr>
          <a:lstStyle/>
          <a:p>
            <a:r>
              <a:rPr lang="en-US" sz="800" b="1" dirty="0"/>
              <a:t>Response Rate, %</a:t>
            </a:r>
          </a:p>
        </p:txBody>
      </p:sp>
      <p:sp>
        <p:nvSpPr>
          <p:cNvPr id="30" name="TextBox 29">
            <a:extLst>
              <a:ext uri="{FF2B5EF4-FFF2-40B4-BE49-F238E27FC236}">
                <a16:creationId xmlns="" xmlns:a16="http://schemas.microsoft.com/office/drawing/2014/main" id="{30B0DFAA-1556-B741-BD8A-C26848210611}"/>
              </a:ext>
            </a:extLst>
          </p:cNvPr>
          <p:cNvSpPr txBox="1"/>
          <p:nvPr/>
        </p:nvSpPr>
        <p:spPr>
          <a:xfrm>
            <a:off x="877762" y="3539089"/>
            <a:ext cx="670376" cy="184666"/>
          </a:xfrm>
          <a:prstGeom prst="rect">
            <a:avLst/>
          </a:prstGeom>
          <a:noFill/>
        </p:spPr>
        <p:txBody>
          <a:bodyPr wrap="none" rtlCol="0">
            <a:spAutoFit/>
          </a:bodyPr>
          <a:lstStyle/>
          <a:p>
            <a:r>
              <a:rPr lang="en-US" sz="600" b="1" dirty="0"/>
              <a:t>vHR/HR-MDS</a:t>
            </a:r>
          </a:p>
        </p:txBody>
      </p:sp>
      <p:sp>
        <p:nvSpPr>
          <p:cNvPr id="31" name="TextBox 30">
            <a:extLst>
              <a:ext uri="{FF2B5EF4-FFF2-40B4-BE49-F238E27FC236}">
                <a16:creationId xmlns="" xmlns:a16="http://schemas.microsoft.com/office/drawing/2014/main" id="{DBB395AA-C241-4E4D-823D-8D60A21B49C0}"/>
              </a:ext>
            </a:extLst>
          </p:cNvPr>
          <p:cNvSpPr txBox="1"/>
          <p:nvPr/>
        </p:nvSpPr>
        <p:spPr>
          <a:xfrm>
            <a:off x="803207" y="1128718"/>
            <a:ext cx="1095172" cy="215444"/>
          </a:xfrm>
          <a:prstGeom prst="rect">
            <a:avLst/>
          </a:prstGeom>
          <a:noFill/>
        </p:spPr>
        <p:txBody>
          <a:bodyPr wrap="none" rtlCol="0">
            <a:spAutoFit/>
          </a:bodyPr>
          <a:lstStyle/>
          <a:p>
            <a:r>
              <a:rPr lang="en-US" sz="800" b="1" dirty="0"/>
              <a:t>Overall Response</a:t>
            </a:r>
            <a:r>
              <a:rPr lang="en-US" sz="800" b="1" baseline="30000" dirty="0"/>
              <a:t>a</a:t>
            </a:r>
          </a:p>
        </p:txBody>
      </p:sp>
      <p:sp>
        <p:nvSpPr>
          <p:cNvPr id="33" name="TextBox 32">
            <a:extLst>
              <a:ext uri="{FF2B5EF4-FFF2-40B4-BE49-F238E27FC236}">
                <a16:creationId xmlns="" xmlns:a16="http://schemas.microsoft.com/office/drawing/2014/main" id="{8EF0609C-CFD4-FB44-907D-1DD629CE6CB9}"/>
              </a:ext>
            </a:extLst>
          </p:cNvPr>
          <p:cNvSpPr txBox="1"/>
          <p:nvPr/>
        </p:nvSpPr>
        <p:spPr>
          <a:xfrm>
            <a:off x="1476562" y="2705207"/>
            <a:ext cx="476413" cy="246221"/>
          </a:xfrm>
          <a:prstGeom prst="rect">
            <a:avLst/>
          </a:prstGeom>
          <a:noFill/>
        </p:spPr>
        <p:txBody>
          <a:bodyPr wrap="none" rtlCol="0">
            <a:spAutoFit/>
          </a:bodyPr>
          <a:lstStyle/>
          <a:p>
            <a:pPr algn="ctr"/>
            <a:r>
              <a:rPr lang="en-US" sz="500" dirty="0"/>
              <a:t>mCR w/HI</a:t>
            </a:r>
          </a:p>
          <a:p>
            <a:pPr algn="ctr"/>
            <a:r>
              <a:rPr lang="en-US" sz="500" dirty="0"/>
              <a:t>15.4</a:t>
            </a:r>
          </a:p>
        </p:txBody>
      </p:sp>
      <p:sp>
        <p:nvSpPr>
          <p:cNvPr id="34" name="TextBox 33">
            <a:extLst>
              <a:ext uri="{FF2B5EF4-FFF2-40B4-BE49-F238E27FC236}">
                <a16:creationId xmlns="" xmlns:a16="http://schemas.microsoft.com/office/drawing/2014/main" id="{F0633246-48E7-FE4A-B1FB-5417F609C38E}"/>
              </a:ext>
            </a:extLst>
          </p:cNvPr>
          <p:cNvSpPr txBox="1"/>
          <p:nvPr/>
        </p:nvSpPr>
        <p:spPr>
          <a:xfrm>
            <a:off x="979553" y="2092840"/>
            <a:ext cx="466794" cy="276999"/>
          </a:xfrm>
          <a:prstGeom prst="rect">
            <a:avLst/>
          </a:prstGeom>
          <a:noFill/>
        </p:spPr>
        <p:txBody>
          <a:bodyPr wrap="none" rtlCol="0">
            <a:spAutoFit/>
          </a:bodyPr>
          <a:lstStyle/>
          <a:p>
            <a:pPr algn="ctr"/>
            <a:r>
              <a:rPr lang="en-US" sz="600" dirty="0">
                <a:solidFill>
                  <a:schemeClr val="bg1"/>
                </a:solidFill>
              </a:rPr>
              <a:t>SD w/HI</a:t>
            </a:r>
          </a:p>
          <a:p>
            <a:pPr algn="ctr"/>
            <a:r>
              <a:rPr lang="en-US" sz="600" dirty="0">
                <a:solidFill>
                  <a:schemeClr val="bg1"/>
                </a:solidFill>
              </a:rPr>
              <a:t>12.8</a:t>
            </a:r>
          </a:p>
        </p:txBody>
      </p:sp>
      <p:sp>
        <p:nvSpPr>
          <p:cNvPr id="35" name="TextBox 34">
            <a:extLst>
              <a:ext uri="{FF2B5EF4-FFF2-40B4-BE49-F238E27FC236}">
                <a16:creationId xmlns="" xmlns:a16="http://schemas.microsoft.com/office/drawing/2014/main" id="{858F9344-6A56-6247-924C-70A8259233C8}"/>
              </a:ext>
            </a:extLst>
          </p:cNvPr>
          <p:cNvSpPr txBox="1"/>
          <p:nvPr/>
        </p:nvSpPr>
        <p:spPr>
          <a:xfrm>
            <a:off x="1024126" y="2513232"/>
            <a:ext cx="360996" cy="276999"/>
          </a:xfrm>
          <a:prstGeom prst="rect">
            <a:avLst/>
          </a:prstGeom>
          <a:noFill/>
        </p:spPr>
        <p:txBody>
          <a:bodyPr wrap="none" rtlCol="0">
            <a:spAutoFit/>
          </a:bodyPr>
          <a:lstStyle/>
          <a:p>
            <a:pPr algn="ctr"/>
            <a:r>
              <a:rPr lang="en-US" sz="600" dirty="0">
                <a:solidFill>
                  <a:schemeClr val="bg1"/>
                </a:solidFill>
              </a:rPr>
              <a:t>mCR</a:t>
            </a:r>
          </a:p>
          <a:p>
            <a:pPr algn="ctr"/>
            <a:r>
              <a:rPr lang="en-US" sz="600" dirty="0">
                <a:solidFill>
                  <a:schemeClr val="bg1"/>
                </a:solidFill>
              </a:rPr>
              <a:t>28.2</a:t>
            </a:r>
          </a:p>
        </p:txBody>
      </p:sp>
      <p:sp>
        <p:nvSpPr>
          <p:cNvPr id="36" name="TextBox 35">
            <a:extLst>
              <a:ext uri="{FF2B5EF4-FFF2-40B4-BE49-F238E27FC236}">
                <a16:creationId xmlns="" xmlns:a16="http://schemas.microsoft.com/office/drawing/2014/main" id="{DFB3565C-B46F-1042-8F1B-1937A2C20A9F}"/>
              </a:ext>
            </a:extLst>
          </p:cNvPr>
          <p:cNvSpPr txBox="1"/>
          <p:nvPr/>
        </p:nvSpPr>
        <p:spPr>
          <a:xfrm>
            <a:off x="947411" y="3198745"/>
            <a:ext cx="468397" cy="184666"/>
          </a:xfrm>
          <a:prstGeom prst="rect">
            <a:avLst/>
          </a:prstGeom>
          <a:noFill/>
        </p:spPr>
        <p:txBody>
          <a:bodyPr wrap="none" rtlCol="0">
            <a:spAutoFit/>
          </a:bodyPr>
          <a:lstStyle/>
          <a:p>
            <a:pPr algn="ctr"/>
            <a:r>
              <a:rPr lang="en-US" sz="600" dirty="0">
                <a:solidFill>
                  <a:schemeClr val="bg1"/>
                </a:solidFill>
              </a:rPr>
              <a:t>CR 23.1</a:t>
            </a:r>
          </a:p>
        </p:txBody>
      </p:sp>
      <p:sp>
        <p:nvSpPr>
          <p:cNvPr id="37" name="Right Brace 36">
            <a:extLst>
              <a:ext uri="{FF2B5EF4-FFF2-40B4-BE49-F238E27FC236}">
                <a16:creationId xmlns="" xmlns:a16="http://schemas.microsoft.com/office/drawing/2014/main" id="{480D4051-8216-4845-AAC1-DF2FBA67EBE4}"/>
              </a:ext>
            </a:extLst>
          </p:cNvPr>
          <p:cNvSpPr/>
          <p:nvPr/>
        </p:nvSpPr>
        <p:spPr>
          <a:xfrm>
            <a:off x="1495425" y="2663014"/>
            <a:ext cx="45719" cy="34053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38" name="Chart 37">
            <a:extLst>
              <a:ext uri="{FF2B5EF4-FFF2-40B4-BE49-F238E27FC236}">
                <a16:creationId xmlns="" xmlns:a16="http://schemas.microsoft.com/office/drawing/2014/main" id="{2F661FDA-8B4B-194A-B17C-6E4779ABF889}"/>
              </a:ext>
            </a:extLst>
          </p:cNvPr>
          <p:cNvGraphicFramePr/>
          <p:nvPr>
            <p:extLst>
              <p:ext uri="{D42A27DB-BD31-4B8C-83A1-F6EECF244321}">
                <p14:modId xmlns:p14="http://schemas.microsoft.com/office/powerpoint/2010/main" val="3875334303"/>
              </p:ext>
            </p:extLst>
          </p:nvPr>
        </p:nvGraphicFramePr>
        <p:xfrm>
          <a:off x="353291" y="1098473"/>
          <a:ext cx="1875281" cy="2694806"/>
        </p:xfrm>
        <a:graphic>
          <a:graphicData uri="http://schemas.openxmlformats.org/drawingml/2006/chart">
            <c:chart xmlns:c="http://schemas.openxmlformats.org/drawingml/2006/chart" xmlns:r="http://schemas.openxmlformats.org/officeDocument/2006/relationships" r:id="rId3"/>
          </a:graphicData>
        </a:graphic>
      </p:graphicFrame>
      <p:grpSp>
        <p:nvGrpSpPr>
          <p:cNvPr id="39" name="Group 38">
            <a:extLst>
              <a:ext uri="{FF2B5EF4-FFF2-40B4-BE49-F238E27FC236}">
                <a16:creationId xmlns="" xmlns:a16="http://schemas.microsoft.com/office/drawing/2014/main" id="{38158F49-24CA-694A-A936-8381C13DF1FB}"/>
              </a:ext>
            </a:extLst>
          </p:cNvPr>
          <p:cNvGrpSpPr/>
          <p:nvPr/>
        </p:nvGrpSpPr>
        <p:grpSpPr>
          <a:xfrm>
            <a:off x="6984542" y="2002368"/>
            <a:ext cx="1863125" cy="1629703"/>
            <a:chOff x="6984542" y="2002368"/>
            <a:chExt cx="1863125" cy="1629703"/>
          </a:xfrm>
        </p:grpSpPr>
        <p:sp>
          <p:nvSpPr>
            <p:cNvPr id="40" name="Rounded Rectangle 39">
              <a:extLst>
                <a:ext uri="{FF2B5EF4-FFF2-40B4-BE49-F238E27FC236}">
                  <a16:creationId xmlns="" xmlns:a16="http://schemas.microsoft.com/office/drawing/2014/main" id="{9DA54383-E9DF-B444-9424-6BB96E0CEFE9}"/>
                </a:ext>
              </a:extLst>
            </p:cNvPr>
            <p:cNvSpPr/>
            <p:nvPr/>
          </p:nvSpPr>
          <p:spPr>
            <a:xfrm>
              <a:off x="7374467" y="2015067"/>
              <a:ext cx="1473200" cy="321733"/>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Median time to response, mo</a:t>
              </a:r>
            </a:p>
          </p:txBody>
        </p:sp>
        <p:sp>
          <p:nvSpPr>
            <p:cNvPr id="41" name="Rounded Rectangle 40">
              <a:extLst>
                <a:ext uri="{FF2B5EF4-FFF2-40B4-BE49-F238E27FC236}">
                  <a16:creationId xmlns="" xmlns:a16="http://schemas.microsoft.com/office/drawing/2014/main" id="{C2A1D815-BA4C-FD47-A242-9FDF809D0E24}"/>
                </a:ext>
              </a:extLst>
            </p:cNvPr>
            <p:cNvSpPr/>
            <p:nvPr/>
          </p:nvSpPr>
          <p:spPr>
            <a:xfrm>
              <a:off x="7335221" y="2431741"/>
              <a:ext cx="1512446" cy="430881"/>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00" dirty="0">
                  <a:solidFill>
                    <a:schemeClr val="tx1"/>
                  </a:solidFill>
                </a:rPr>
                <a:t>Estimated percentage of patients still in response after </a:t>
              </a:r>
              <a:br>
                <a:rPr lang="en-US" sz="700" dirty="0">
                  <a:solidFill>
                    <a:schemeClr val="tx1"/>
                  </a:solidFill>
                </a:rPr>
              </a:br>
              <a:r>
                <a:rPr lang="en-US" sz="700" dirty="0">
                  <a:solidFill>
                    <a:schemeClr val="tx1"/>
                  </a:solidFill>
                </a:rPr>
                <a:t>6 months (90% Cl, 66.7-100)</a:t>
              </a:r>
            </a:p>
            <a:p>
              <a:pPr algn="ctr"/>
              <a:endParaRPr lang="en-US" sz="700" dirty="0">
                <a:solidFill>
                  <a:schemeClr val="tx1"/>
                </a:solidFill>
              </a:endParaRPr>
            </a:p>
          </p:txBody>
        </p:sp>
        <p:sp>
          <p:nvSpPr>
            <p:cNvPr id="42" name="Rounded Rectangle 41">
              <a:extLst>
                <a:ext uri="{FF2B5EF4-FFF2-40B4-BE49-F238E27FC236}">
                  <a16:creationId xmlns="" xmlns:a16="http://schemas.microsoft.com/office/drawing/2014/main" id="{985B0934-9F3B-E24C-851F-9929E1245D54}"/>
                </a:ext>
              </a:extLst>
            </p:cNvPr>
            <p:cNvSpPr/>
            <p:nvPr/>
          </p:nvSpPr>
          <p:spPr>
            <a:xfrm>
              <a:off x="7346153" y="2906394"/>
              <a:ext cx="1501514" cy="304966"/>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00" dirty="0">
                  <a:solidFill>
                    <a:schemeClr val="tx1"/>
                  </a:solidFill>
                </a:rPr>
                <a:t>Estimated 12-mo PFS rate </a:t>
              </a:r>
              <a:br>
                <a:rPr lang="en-US" sz="700" dirty="0">
                  <a:solidFill>
                    <a:schemeClr val="tx1"/>
                  </a:solidFill>
                </a:rPr>
              </a:br>
              <a:r>
                <a:rPr lang="en-US" sz="700" dirty="0">
                  <a:solidFill>
                    <a:schemeClr val="tx1"/>
                  </a:solidFill>
                </a:rPr>
                <a:t>(90% Cl, 33.6-70.3)</a:t>
              </a:r>
            </a:p>
          </p:txBody>
        </p:sp>
        <p:sp>
          <p:nvSpPr>
            <p:cNvPr id="43" name="Rounded Rectangle 42">
              <a:extLst>
                <a:ext uri="{FF2B5EF4-FFF2-40B4-BE49-F238E27FC236}">
                  <a16:creationId xmlns="" xmlns:a16="http://schemas.microsoft.com/office/drawing/2014/main" id="{0844127F-D444-734C-AF44-95703DD9CBC1}"/>
                </a:ext>
              </a:extLst>
            </p:cNvPr>
            <p:cNvSpPr/>
            <p:nvPr/>
          </p:nvSpPr>
          <p:spPr>
            <a:xfrm>
              <a:off x="7346154" y="3292398"/>
              <a:ext cx="1501513" cy="280780"/>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00" dirty="0">
                  <a:solidFill>
                    <a:schemeClr val="tx1"/>
                  </a:solidFill>
                </a:rPr>
                <a:t>Patients proceeded to transplant</a:t>
              </a:r>
            </a:p>
          </p:txBody>
        </p:sp>
        <p:grpSp>
          <p:nvGrpSpPr>
            <p:cNvPr id="44" name="Group 43">
              <a:extLst>
                <a:ext uri="{FF2B5EF4-FFF2-40B4-BE49-F238E27FC236}">
                  <a16:creationId xmlns="" xmlns:a16="http://schemas.microsoft.com/office/drawing/2014/main" id="{5A0458E0-5341-D44D-B87F-779F9CB409A4}"/>
                </a:ext>
              </a:extLst>
            </p:cNvPr>
            <p:cNvGrpSpPr/>
            <p:nvPr/>
          </p:nvGrpSpPr>
          <p:grpSpPr>
            <a:xfrm>
              <a:off x="6984542" y="2002368"/>
              <a:ext cx="518838" cy="1629703"/>
              <a:chOff x="6607780" y="2015067"/>
              <a:chExt cx="518838" cy="1629703"/>
            </a:xfrm>
          </p:grpSpPr>
          <p:sp>
            <p:nvSpPr>
              <p:cNvPr id="45" name="Oval 44">
                <a:extLst>
                  <a:ext uri="{FF2B5EF4-FFF2-40B4-BE49-F238E27FC236}">
                    <a16:creationId xmlns="" xmlns:a16="http://schemas.microsoft.com/office/drawing/2014/main" id="{12669437-BD5C-3A41-B384-1BDF7C31F7F7}"/>
                  </a:ext>
                </a:extLst>
              </p:cNvPr>
              <p:cNvSpPr/>
              <p:nvPr/>
            </p:nvSpPr>
            <p:spPr>
              <a:xfrm>
                <a:off x="6678806" y="2015067"/>
                <a:ext cx="352699" cy="3526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 dirty="0"/>
              </a:p>
            </p:txBody>
          </p:sp>
          <p:sp>
            <p:nvSpPr>
              <p:cNvPr id="46" name="Oval 45">
                <a:extLst>
                  <a:ext uri="{FF2B5EF4-FFF2-40B4-BE49-F238E27FC236}">
                    <a16:creationId xmlns="" xmlns:a16="http://schemas.microsoft.com/office/drawing/2014/main" id="{38A75B87-72CB-6A40-8654-8617EE9E5E14}"/>
                  </a:ext>
                </a:extLst>
              </p:cNvPr>
              <p:cNvSpPr/>
              <p:nvPr/>
            </p:nvSpPr>
            <p:spPr>
              <a:xfrm>
                <a:off x="6678806" y="2469731"/>
                <a:ext cx="352699" cy="3526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 xmlns:a16="http://schemas.microsoft.com/office/drawing/2014/main" id="{07EF9CC0-67B6-274B-9BFD-C8EC72559B7A}"/>
                  </a:ext>
                </a:extLst>
              </p:cNvPr>
              <p:cNvSpPr/>
              <p:nvPr/>
            </p:nvSpPr>
            <p:spPr>
              <a:xfrm>
                <a:off x="6678806" y="2882528"/>
                <a:ext cx="352699" cy="3526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 xmlns:a16="http://schemas.microsoft.com/office/drawing/2014/main" id="{BD3611F4-F7E0-8A4F-BDC2-FD6961974A3F}"/>
                  </a:ext>
                </a:extLst>
              </p:cNvPr>
              <p:cNvSpPr/>
              <p:nvPr/>
            </p:nvSpPr>
            <p:spPr>
              <a:xfrm>
                <a:off x="6678805" y="3292071"/>
                <a:ext cx="352699" cy="352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 xmlns:a16="http://schemas.microsoft.com/office/drawing/2014/main" id="{B6F2E20D-94EA-6A45-AE53-3ACC7807CA62}"/>
                  </a:ext>
                </a:extLst>
              </p:cNvPr>
              <p:cNvSpPr txBox="1"/>
              <p:nvPr/>
            </p:nvSpPr>
            <p:spPr>
              <a:xfrm>
                <a:off x="6686538" y="2072501"/>
                <a:ext cx="344966" cy="230832"/>
              </a:xfrm>
              <a:prstGeom prst="rect">
                <a:avLst/>
              </a:prstGeom>
              <a:noFill/>
            </p:spPr>
            <p:txBody>
              <a:bodyPr wrap="none" rtlCol="0">
                <a:spAutoFit/>
              </a:bodyPr>
              <a:lstStyle/>
              <a:p>
                <a:r>
                  <a:rPr lang="en-US" sz="900" b="1" dirty="0">
                    <a:solidFill>
                      <a:schemeClr val="bg1"/>
                    </a:solidFill>
                  </a:rPr>
                  <a:t>2.0</a:t>
                </a:r>
              </a:p>
            </p:txBody>
          </p:sp>
          <p:sp>
            <p:nvSpPr>
              <p:cNvPr id="50" name="TextBox 49">
                <a:extLst>
                  <a:ext uri="{FF2B5EF4-FFF2-40B4-BE49-F238E27FC236}">
                    <a16:creationId xmlns="" xmlns:a16="http://schemas.microsoft.com/office/drawing/2014/main" id="{2803CFD2-2477-8B46-A80F-F79961C48FE4}"/>
                  </a:ext>
                </a:extLst>
              </p:cNvPr>
              <p:cNvSpPr txBox="1"/>
              <p:nvPr/>
            </p:nvSpPr>
            <p:spPr>
              <a:xfrm>
                <a:off x="6614939" y="2529496"/>
                <a:ext cx="511679" cy="230832"/>
              </a:xfrm>
              <a:prstGeom prst="rect">
                <a:avLst/>
              </a:prstGeom>
              <a:noFill/>
            </p:spPr>
            <p:txBody>
              <a:bodyPr wrap="none" rtlCol="0">
                <a:spAutoFit/>
              </a:bodyPr>
              <a:lstStyle/>
              <a:p>
                <a:r>
                  <a:rPr lang="en-US" sz="900" b="1" dirty="0">
                    <a:solidFill>
                      <a:schemeClr val="bg1"/>
                    </a:solidFill>
                  </a:rPr>
                  <a:t>83.9%</a:t>
                </a:r>
              </a:p>
            </p:txBody>
          </p:sp>
          <p:sp>
            <p:nvSpPr>
              <p:cNvPr id="51" name="TextBox 50">
                <a:extLst>
                  <a:ext uri="{FF2B5EF4-FFF2-40B4-BE49-F238E27FC236}">
                    <a16:creationId xmlns="" xmlns:a16="http://schemas.microsoft.com/office/drawing/2014/main" id="{ED9224F7-FB5D-3744-9206-A25D31160112}"/>
                  </a:ext>
                </a:extLst>
              </p:cNvPr>
              <p:cNvSpPr txBox="1"/>
              <p:nvPr/>
            </p:nvSpPr>
            <p:spPr>
              <a:xfrm>
                <a:off x="6607780" y="2943461"/>
                <a:ext cx="511679" cy="230832"/>
              </a:xfrm>
              <a:prstGeom prst="rect">
                <a:avLst/>
              </a:prstGeom>
              <a:noFill/>
            </p:spPr>
            <p:txBody>
              <a:bodyPr wrap="none" rtlCol="0">
                <a:spAutoFit/>
              </a:bodyPr>
              <a:lstStyle/>
              <a:p>
                <a:r>
                  <a:rPr lang="en-US" sz="900" b="1" dirty="0">
                    <a:solidFill>
                      <a:schemeClr val="bg1"/>
                    </a:solidFill>
                  </a:rPr>
                  <a:t>51.9%</a:t>
                </a:r>
              </a:p>
            </p:txBody>
          </p:sp>
          <p:sp>
            <p:nvSpPr>
              <p:cNvPr id="52" name="TextBox 51">
                <a:extLst>
                  <a:ext uri="{FF2B5EF4-FFF2-40B4-BE49-F238E27FC236}">
                    <a16:creationId xmlns="" xmlns:a16="http://schemas.microsoft.com/office/drawing/2014/main" id="{541054BB-163E-D541-A4BC-DFF494085F56}"/>
                  </a:ext>
                </a:extLst>
              </p:cNvPr>
              <p:cNvSpPr txBox="1"/>
              <p:nvPr/>
            </p:nvSpPr>
            <p:spPr>
              <a:xfrm>
                <a:off x="6730761" y="3356256"/>
                <a:ext cx="248786" cy="230832"/>
              </a:xfrm>
              <a:prstGeom prst="rect">
                <a:avLst/>
              </a:prstGeom>
              <a:noFill/>
            </p:spPr>
            <p:txBody>
              <a:bodyPr wrap="none" rtlCol="0">
                <a:spAutoFit/>
              </a:bodyPr>
              <a:lstStyle/>
              <a:p>
                <a:r>
                  <a:rPr lang="en-US" sz="900" b="1" dirty="0">
                    <a:solidFill>
                      <a:schemeClr val="bg1"/>
                    </a:solidFill>
                  </a:rPr>
                  <a:t>9</a:t>
                </a:r>
              </a:p>
            </p:txBody>
          </p:sp>
        </p:grpSp>
      </p:grpSp>
      <p:sp>
        <p:nvSpPr>
          <p:cNvPr id="53" name="TextBox 52">
            <a:extLst>
              <a:ext uri="{FF2B5EF4-FFF2-40B4-BE49-F238E27FC236}">
                <a16:creationId xmlns="" xmlns:a16="http://schemas.microsoft.com/office/drawing/2014/main" id="{9F1DCC9E-4AFA-B347-8E37-BE9C8FCD3327}"/>
              </a:ext>
            </a:extLst>
          </p:cNvPr>
          <p:cNvSpPr txBox="1"/>
          <p:nvPr/>
        </p:nvSpPr>
        <p:spPr>
          <a:xfrm>
            <a:off x="5411762" y="3875749"/>
            <a:ext cx="681597" cy="215444"/>
          </a:xfrm>
          <a:prstGeom prst="rect">
            <a:avLst/>
          </a:prstGeom>
          <a:noFill/>
        </p:spPr>
        <p:txBody>
          <a:bodyPr wrap="none" rtlCol="0">
            <a:spAutoFit/>
          </a:bodyPr>
          <a:lstStyle/>
          <a:p>
            <a:r>
              <a:rPr lang="en-US" sz="800" b="1" dirty="0"/>
              <a:t>Study, mo</a:t>
            </a:r>
          </a:p>
        </p:txBody>
      </p:sp>
      <p:sp>
        <p:nvSpPr>
          <p:cNvPr id="54" name="TextBox 53">
            <a:extLst>
              <a:ext uri="{FF2B5EF4-FFF2-40B4-BE49-F238E27FC236}">
                <a16:creationId xmlns="" xmlns:a16="http://schemas.microsoft.com/office/drawing/2014/main" id="{3149AF96-FA85-B84C-9FC3-A1F633A10C58}"/>
              </a:ext>
            </a:extLst>
          </p:cNvPr>
          <p:cNvSpPr txBox="1"/>
          <p:nvPr/>
        </p:nvSpPr>
        <p:spPr>
          <a:xfrm>
            <a:off x="4093538" y="2799067"/>
            <a:ext cx="676788" cy="215444"/>
          </a:xfrm>
          <a:prstGeom prst="rect">
            <a:avLst/>
          </a:prstGeom>
        </p:spPr>
        <p:txBody>
          <a:bodyPr wrap="none" rtlCol="0">
            <a:spAutoFit/>
          </a:bodyPr>
          <a:lstStyle/>
          <a:p>
            <a:r>
              <a:rPr lang="en-US" sz="800" b="1" dirty="0"/>
              <a:t>Response</a:t>
            </a:r>
          </a:p>
        </p:txBody>
      </p:sp>
      <p:sp>
        <p:nvSpPr>
          <p:cNvPr id="55" name="TextBox 54">
            <a:extLst>
              <a:ext uri="{FF2B5EF4-FFF2-40B4-BE49-F238E27FC236}">
                <a16:creationId xmlns="" xmlns:a16="http://schemas.microsoft.com/office/drawing/2014/main" id="{59575886-7295-5E43-BF70-D59894C13842}"/>
              </a:ext>
            </a:extLst>
          </p:cNvPr>
          <p:cNvSpPr txBox="1"/>
          <p:nvPr/>
        </p:nvSpPr>
        <p:spPr>
          <a:xfrm>
            <a:off x="5343551" y="2821651"/>
            <a:ext cx="763351" cy="215444"/>
          </a:xfrm>
          <a:prstGeom prst="rect">
            <a:avLst/>
          </a:prstGeom>
          <a:noFill/>
        </p:spPr>
        <p:txBody>
          <a:bodyPr wrap="none" rtlCol="0">
            <a:spAutoFit/>
          </a:bodyPr>
          <a:lstStyle/>
          <a:p>
            <a:r>
              <a:rPr lang="en-US" sz="800" b="1" dirty="0"/>
              <a:t>EOT reason</a:t>
            </a:r>
          </a:p>
        </p:txBody>
      </p:sp>
      <p:graphicFrame>
        <p:nvGraphicFramePr>
          <p:cNvPr id="56" name="Table 55">
            <a:extLst>
              <a:ext uri="{FF2B5EF4-FFF2-40B4-BE49-F238E27FC236}">
                <a16:creationId xmlns="" xmlns:a16="http://schemas.microsoft.com/office/drawing/2014/main" id="{82A8B3CC-9E29-174C-A31A-A792142A5C0A}"/>
              </a:ext>
            </a:extLst>
          </p:cNvPr>
          <p:cNvGraphicFramePr>
            <a:graphicFrameLocks noGrp="1"/>
          </p:cNvGraphicFramePr>
          <p:nvPr>
            <p:extLst>
              <p:ext uri="{D42A27DB-BD31-4B8C-83A1-F6EECF244321}">
                <p14:modId xmlns:p14="http://schemas.microsoft.com/office/powerpoint/2010/main" val="148001063"/>
              </p:ext>
            </p:extLst>
          </p:nvPr>
        </p:nvGraphicFramePr>
        <p:xfrm>
          <a:off x="4333294" y="3028510"/>
          <a:ext cx="785705" cy="718533"/>
        </p:xfrm>
        <a:graphic>
          <a:graphicData uri="http://schemas.openxmlformats.org/drawingml/2006/table">
            <a:tbl>
              <a:tblPr firstRow="1" bandRow="1">
                <a:tableStyleId>{6E25E649-3F16-4E02-A733-19D2CDBF48F0}</a:tableStyleId>
              </a:tblPr>
              <a:tblGrid>
                <a:gridCol w="785705">
                  <a:extLst>
                    <a:ext uri="{9D8B030D-6E8A-4147-A177-3AD203B41FA5}">
                      <a16:colId xmlns="" xmlns:a16="http://schemas.microsoft.com/office/drawing/2014/main" val="848984916"/>
                    </a:ext>
                  </a:extLst>
                </a:gridCol>
              </a:tblGrid>
              <a:tr h="138023">
                <a:tc>
                  <a:txBody>
                    <a:bodyPr/>
                    <a:lstStyle/>
                    <a:p>
                      <a:r>
                        <a:rPr lang="en-US" sz="700" b="0" dirty="0">
                          <a:solidFill>
                            <a:sysClr val="windowText" lastClr="000000"/>
                          </a:solidFill>
                        </a:rPr>
                        <a:t>CR</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799255526"/>
                  </a:ext>
                </a:extLst>
              </a:tr>
              <a:tr h="148167">
                <a:tc>
                  <a:txBody>
                    <a:bodyPr/>
                    <a:lstStyle/>
                    <a:p>
                      <a:r>
                        <a:rPr lang="en-US" sz="700" b="0" dirty="0">
                          <a:solidFill>
                            <a:sysClr val="windowText" lastClr="000000"/>
                          </a:solidFill>
                        </a:rPr>
                        <a:t>mCR</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998817699"/>
                  </a:ext>
                </a:extLst>
              </a:tr>
              <a:tr h="135467">
                <a:tc>
                  <a:txBody>
                    <a:bodyPr/>
                    <a:lstStyle/>
                    <a:p>
                      <a:r>
                        <a:rPr lang="en-US" sz="700" b="0" dirty="0">
                          <a:solidFill>
                            <a:sysClr val="windowText" lastClr="000000"/>
                          </a:solidFill>
                        </a:rPr>
                        <a:t>SD</a:t>
                      </a: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4129642518"/>
                  </a:ext>
                </a:extLst>
              </a:tr>
              <a:tr h="131233">
                <a:tc>
                  <a:txBody>
                    <a:bodyPr/>
                    <a:lstStyle/>
                    <a:p>
                      <a:r>
                        <a:rPr lang="en-US" sz="700" b="0" dirty="0">
                          <a:solidFill>
                            <a:sysClr val="windowText" lastClr="000000"/>
                          </a:solidFill>
                        </a:rPr>
                        <a:t>PD</a:t>
                      </a: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911959836"/>
                  </a:ext>
                </a:extLst>
              </a:tr>
              <a:tr h="165643">
                <a:tc>
                  <a:txBody>
                    <a:bodyPr/>
                    <a:lstStyle/>
                    <a:p>
                      <a:r>
                        <a:rPr lang="en-US" sz="700" b="0" dirty="0">
                          <a:solidFill>
                            <a:sysClr val="windowText" lastClr="000000"/>
                          </a:solidFill>
                        </a:rPr>
                        <a:t>No response data</a:t>
                      </a:r>
                    </a:p>
                  </a:txBody>
                  <a:tcPr marL="0" marR="0" marT="0" marB="0">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79769491"/>
                  </a:ext>
                </a:extLst>
              </a:tr>
            </a:tbl>
          </a:graphicData>
        </a:graphic>
      </p:graphicFrame>
      <p:graphicFrame>
        <p:nvGraphicFramePr>
          <p:cNvPr id="57" name="Table 56">
            <a:extLst>
              <a:ext uri="{FF2B5EF4-FFF2-40B4-BE49-F238E27FC236}">
                <a16:creationId xmlns="" xmlns:a16="http://schemas.microsoft.com/office/drawing/2014/main" id="{18029D7F-9EE7-E241-AC74-D6C92DBC5724}"/>
              </a:ext>
            </a:extLst>
          </p:cNvPr>
          <p:cNvGraphicFramePr>
            <a:graphicFrameLocks noGrp="1"/>
          </p:cNvGraphicFramePr>
          <p:nvPr>
            <p:extLst>
              <p:ext uri="{D42A27DB-BD31-4B8C-83A1-F6EECF244321}">
                <p14:modId xmlns:p14="http://schemas.microsoft.com/office/powerpoint/2010/main" val="1133266898"/>
              </p:ext>
            </p:extLst>
          </p:nvPr>
        </p:nvGraphicFramePr>
        <p:xfrm>
          <a:off x="4938162" y="3028510"/>
          <a:ext cx="473112" cy="421657"/>
        </p:xfrm>
        <a:graphic>
          <a:graphicData uri="http://schemas.openxmlformats.org/drawingml/2006/table">
            <a:tbl>
              <a:tblPr firstRow="1" bandRow="1">
                <a:tableStyleId>{6E25E649-3F16-4E02-A733-19D2CDBF48F0}</a:tableStyleId>
              </a:tblPr>
              <a:tblGrid>
                <a:gridCol w="473112">
                  <a:extLst>
                    <a:ext uri="{9D8B030D-6E8A-4147-A177-3AD203B41FA5}">
                      <a16:colId xmlns="" xmlns:a16="http://schemas.microsoft.com/office/drawing/2014/main" val="848984916"/>
                    </a:ext>
                  </a:extLst>
                </a:gridCol>
              </a:tblGrid>
              <a:tr h="138023">
                <a:tc>
                  <a:txBody>
                    <a:bodyPr/>
                    <a:lstStyle/>
                    <a:p>
                      <a:r>
                        <a:rPr lang="en-US" sz="700" b="0" dirty="0">
                          <a:solidFill>
                            <a:sysClr val="windowText" lastClr="000000"/>
                          </a:solidFill>
                        </a:rPr>
                        <a:t>Ongoing</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799255526"/>
                  </a:ext>
                </a:extLst>
              </a:tr>
              <a:tr h="148167">
                <a:tc>
                  <a:txBody>
                    <a:bodyPr/>
                    <a:lstStyle/>
                    <a:p>
                      <a:r>
                        <a:rPr lang="en-US" sz="700" b="0" dirty="0">
                          <a:solidFill>
                            <a:sysClr val="windowText" lastClr="000000"/>
                          </a:solidFill>
                        </a:rPr>
                        <a:t>First HI</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998817699"/>
                  </a:ext>
                </a:extLst>
              </a:tr>
              <a:tr h="135467">
                <a:tc>
                  <a:txBody>
                    <a:bodyPr/>
                    <a:lstStyle/>
                    <a:p>
                      <a:r>
                        <a:rPr lang="en-US" sz="700" b="0" dirty="0">
                          <a:solidFill>
                            <a:sysClr val="windowText" lastClr="000000"/>
                          </a:solidFill>
                        </a:rPr>
                        <a:t>Transplant</a:t>
                      </a: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4129642518"/>
                  </a:ext>
                </a:extLst>
              </a:tr>
            </a:tbl>
          </a:graphicData>
        </a:graphic>
      </p:graphicFrame>
      <p:graphicFrame>
        <p:nvGraphicFramePr>
          <p:cNvPr id="58" name="Table 57">
            <a:extLst>
              <a:ext uri="{FF2B5EF4-FFF2-40B4-BE49-F238E27FC236}">
                <a16:creationId xmlns="" xmlns:a16="http://schemas.microsoft.com/office/drawing/2014/main" id="{E6FC349B-3BCA-8241-AB04-7609F67D4AEC}"/>
              </a:ext>
            </a:extLst>
          </p:cNvPr>
          <p:cNvGraphicFramePr>
            <a:graphicFrameLocks noGrp="1"/>
          </p:cNvGraphicFramePr>
          <p:nvPr>
            <p:extLst>
              <p:ext uri="{D42A27DB-BD31-4B8C-83A1-F6EECF244321}">
                <p14:modId xmlns:p14="http://schemas.microsoft.com/office/powerpoint/2010/main" val="969265083"/>
              </p:ext>
            </p:extLst>
          </p:nvPr>
        </p:nvGraphicFramePr>
        <p:xfrm>
          <a:off x="5554291" y="3013888"/>
          <a:ext cx="717172" cy="413906"/>
        </p:xfrm>
        <a:graphic>
          <a:graphicData uri="http://schemas.openxmlformats.org/drawingml/2006/table">
            <a:tbl>
              <a:tblPr firstRow="1" bandRow="1">
                <a:tableStyleId>{6E25E649-3F16-4E02-A733-19D2CDBF48F0}</a:tableStyleId>
              </a:tblPr>
              <a:tblGrid>
                <a:gridCol w="717172">
                  <a:extLst>
                    <a:ext uri="{9D8B030D-6E8A-4147-A177-3AD203B41FA5}">
                      <a16:colId xmlns="" xmlns:a16="http://schemas.microsoft.com/office/drawing/2014/main" val="848984916"/>
                    </a:ext>
                  </a:extLst>
                </a:gridCol>
              </a:tblGrid>
              <a:tr h="241545">
                <a:tc>
                  <a:txBody>
                    <a:bodyPr/>
                    <a:lstStyle/>
                    <a:p>
                      <a:r>
                        <a:rPr lang="en-US" sz="700" b="0" dirty="0">
                          <a:solidFill>
                            <a:sysClr val="windowText" lastClr="000000"/>
                          </a:solidFill>
                        </a:rPr>
                        <a:t>Patient/physician decision</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799255526"/>
                  </a:ext>
                </a:extLst>
              </a:tr>
              <a:tr h="172361">
                <a:tc>
                  <a:txBody>
                    <a:bodyPr/>
                    <a:lstStyle/>
                    <a:p>
                      <a:r>
                        <a:rPr lang="en-US" sz="700" b="0" dirty="0">
                          <a:solidFill>
                            <a:sysClr val="windowText" lastClr="000000"/>
                          </a:solidFill>
                        </a:rPr>
                        <a:t>Death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998817699"/>
                  </a:ext>
                </a:extLst>
              </a:tr>
            </a:tbl>
          </a:graphicData>
        </a:graphic>
      </p:graphicFrame>
      <p:sp>
        <p:nvSpPr>
          <p:cNvPr id="59" name="Rectangle 58">
            <a:extLst>
              <a:ext uri="{FF2B5EF4-FFF2-40B4-BE49-F238E27FC236}">
                <a16:creationId xmlns="" xmlns:a16="http://schemas.microsoft.com/office/drawing/2014/main" id="{3371E2CC-4DB3-364D-AAFA-A9AA3E6E1F11}"/>
              </a:ext>
            </a:extLst>
          </p:cNvPr>
          <p:cNvSpPr/>
          <p:nvPr/>
        </p:nvSpPr>
        <p:spPr>
          <a:xfrm>
            <a:off x="2657474" y="2721217"/>
            <a:ext cx="714375" cy="53412"/>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 xmlns:a16="http://schemas.microsoft.com/office/drawing/2014/main" id="{F58C861F-2E6D-AC47-B224-1E57A8F36BAB}"/>
              </a:ext>
            </a:extLst>
          </p:cNvPr>
          <p:cNvGrpSpPr/>
          <p:nvPr/>
        </p:nvGrpSpPr>
        <p:grpSpPr>
          <a:xfrm>
            <a:off x="2657474" y="3712672"/>
            <a:ext cx="127003" cy="54000"/>
            <a:chOff x="2657474" y="3715847"/>
            <a:chExt cx="127003" cy="54000"/>
          </a:xfrm>
        </p:grpSpPr>
        <p:sp>
          <p:nvSpPr>
            <p:cNvPr id="61" name="Rectangle 60">
              <a:extLst>
                <a:ext uri="{FF2B5EF4-FFF2-40B4-BE49-F238E27FC236}">
                  <a16:creationId xmlns="" xmlns:a16="http://schemas.microsoft.com/office/drawing/2014/main" id="{C6843810-7D7A-3A43-B96C-E12E10D9718D}"/>
                </a:ext>
              </a:extLst>
            </p:cNvPr>
            <p:cNvSpPr/>
            <p:nvPr/>
          </p:nvSpPr>
          <p:spPr>
            <a:xfrm>
              <a:off x="2657474" y="3715847"/>
              <a:ext cx="127002"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Connector 61">
              <a:extLst>
                <a:ext uri="{FF2B5EF4-FFF2-40B4-BE49-F238E27FC236}">
                  <a16:creationId xmlns="" xmlns:a16="http://schemas.microsoft.com/office/drawing/2014/main" id="{97C08CEB-6C78-5C45-9816-170771640005}"/>
                </a:ext>
              </a:extLst>
            </p:cNvPr>
            <p:cNvCxnSpPr/>
            <p:nvPr/>
          </p:nvCxnSpPr>
          <p:spPr>
            <a:xfrm>
              <a:off x="2784477" y="3715847"/>
              <a:ext cx="0" cy="5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id="{CFA65DC5-4923-0740-8E50-D0559AEBB1C0}"/>
              </a:ext>
            </a:extLst>
          </p:cNvPr>
          <p:cNvGrpSpPr/>
          <p:nvPr/>
        </p:nvGrpSpPr>
        <p:grpSpPr>
          <a:xfrm>
            <a:off x="2657473" y="3645628"/>
            <a:ext cx="198000" cy="57175"/>
            <a:chOff x="2657473" y="3648803"/>
            <a:chExt cx="198000" cy="57175"/>
          </a:xfrm>
        </p:grpSpPr>
        <p:sp>
          <p:nvSpPr>
            <p:cNvPr id="64" name="Rectangle 63">
              <a:extLst>
                <a:ext uri="{FF2B5EF4-FFF2-40B4-BE49-F238E27FC236}">
                  <a16:creationId xmlns="" xmlns:a16="http://schemas.microsoft.com/office/drawing/2014/main" id="{9EBEC6C4-11AC-AF44-B1B0-3EB4F2285707}"/>
                </a:ext>
              </a:extLst>
            </p:cNvPr>
            <p:cNvSpPr/>
            <p:nvPr/>
          </p:nvSpPr>
          <p:spPr>
            <a:xfrm>
              <a:off x="2657473" y="3651978"/>
              <a:ext cx="1980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Connector 64">
              <a:extLst>
                <a:ext uri="{FF2B5EF4-FFF2-40B4-BE49-F238E27FC236}">
                  <a16:creationId xmlns="" xmlns:a16="http://schemas.microsoft.com/office/drawing/2014/main" id="{58E56307-ED50-5441-A974-5A521C375CEA}"/>
                </a:ext>
              </a:extLst>
            </p:cNvPr>
            <p:cNvCxnSpPr/>
            <p:nvPr/>
          </p:nvCxnSpPr>
          <p:spPr>
            <a:xfrm>
              <a:off x="2849123" y="3648803"/>
              <a:ext cx="0" cy="5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 xmlns:a16="http://schemas.microsoft.com/office/drawing/2014/main" id="{D778A514-AEED-5E43-9A77-94384B8156C8}"/>
              </a:ext>
            </a:extLst>
          </p:cNvPr>
          <p:cNvGrpSpPr/>
          <p:nvPr/>
        </p:nvGrpSpPr>
        <p:grpSpPr>
          <a:xfrm>
            <a:off x="2657473" y="3584574"/>
            <a:ext cx="346820" cy="54000"/>
            <a:chOff x="2657473" y="3584574"/>
            <a:chExt cx="346820" cy="54000"/>
          </a:xfrm>
        </p:grpSpPr>
        <p:sp>
          <p:nvSpPr>
            <p:cNvPr id="67" name="Rectangle 66">
              <a:extLst>
                <a:ext uri="{FF2B5EF4-FFF2-40B4-BE49-F238E27FC236}">
                  <a16:creationId xmlns="" xmlns:a16="http://schemas.microsoft.com/office/drawing/2014/main" id="{FF08D1E9-4FA9-0945-908D-51289959FF8A}"/>
                </a:ext>
              </a:extLst>
            </p:cNvPr>
            <p:cNvSpPr/>
            <p:nvPr/>
          </p:nvSpPr>
          <p:spPr>
            <a:xfrm>
              <a:off x="2657473" y="3584574"/>
              <a:ext cx="180977"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 xmlns:a16="http://schemas.microsoft.com/office/drawing/2014/main" id="{472BDBB4-41F6-6F41-B8BD-612982E584B5}"/>
                </a:ext>
              </a:extLst>
            </p:cNvPr>
            <p:cNvSpPr/>
            <p:nvPr/>
          </p:nvSpPr>
          <p:spPr>
            <a:xfrm>
              <a:off x="2842697" y="3584574"/>
              <a:ext cx="161596" cy="5369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 xmlns:a16="http://schemas.microsoft.com/office/drawing/2014/main" id="{F2B8FA41-CE79-2742-A286-A7588A201D6A}"/>
              </a:ext>
            </a:extLst>
          </p:cNvPr>
          <p:cNvGrpSpPr/>
          <p:nvPr/>
        </p:nvGrpSpPr>
        <p:grpSpPr>
          <a:xfrm>
            <a:off x="2655955" y="3514216"/>
            <a:ext cx="381653" cy="55311"/>
            <a:chOff x="2655955" y="3514216"/>
            <a:chExt cx="381653" cy="55311"/>
          </a:xfrm>
        </p:grpSpPr>
        <p:sp>
          <p:nvSpPr>
            <p:cNvPr id="70" name="Rectangle 69">
              <a:extLst>
                <a:ext uri="{FF2B5EF4-FFF2-40B4-BE49-F238E27FC236}">
                  <a16:creationId xmlns="" xmlns:a16="http://schemas.microsoft.com/office/drawing/2014/main" id="{6521972A-E5B0-1A4F-89AD-9A80CEB0992C}"/>
                </a:ext>
              </a:extLst>
            </p:cNvPr>
            <p:cNvSpPr/>
            <p:nvPr/>
          </p:nvSpPr>
          <p:spPr>
            <a:xfrm>
              <a:off x="2655955" y="3515527"/>
              <a:ext cx="29997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 xmlns:a16="http://schemas.microsoft.com/office/drawing/2014/main" id="{731963F4-ACB4-4D46-B54D-E7B53F87A5E7}"/>
                </a:ext>
              </a:extLst>
            </p:cNvPr>
            <p:cNvSpPr/>
            <p:nvPr/>
          </p:nvSpPr>
          <p:spPr>
            <a:xfrm>
              <a:off x="3001608" y="3514216"/>
              <a:ext cx="36000" cy="54000"/>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 xmlns:a16="http://schemas.microsoft.com/office/drawing/2014/main" id="{C01A4531-93C9-D64E-AB1B-524FCED9BA5D}"/>
                </a:ext>
              </a:extLst>
            </p:cNvPr>
            <p:cNvSpPr/>
            <p:nvPr/>
          </p:nvSpPr>
          <p:spPr>
            <a:xfrm>
              <a:off x="2957492" y="3514216"/>
              <a:ext cx="46800" cy="54000"/>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 xmlns:a16="http://schemas.microsoft.com/office/drawing/2014/main" id="{E502DFCD-22F1-C844-8631-6361FE0A4704}"/>
              </a:ext>
            </a:extLst>
          </p:cNvPr>
          <p:cNvGrpSpPr/>
          <p:nvPr/>
        </p:nvGrpSpPr>
        <p:grpSpPr>
          <a:xfrm>
            <a:off x="2655955" y="3451803"/>
            <a:ext cx="350770" cy="54681"/>
            <a:chOff x="2655955" y="3451803"/>
            <a:chExt cx="350770" cy="54681"/>
          </a:xfrm>
        </p:grpSpPr>
        <p:sp>
          <p:nvSpPr>
            <p:cNvPr id="74" name="Rectangle 73">
              <a:extLst>
                <a:ext uri="{FF2B5EF4-FFF2-40B4-BE49-F238E27FC236}">
                  <a16:creationId xmlns="" xmlns:a16="http://schemas.microsoft.com/office/drawing/2014/main" id="{B4CE1C62-FA9A-AB44-9A60-7B28C878EAD5}"/>
                </a:ext>
              </a:extLst>
            </p:cNvPr>
            <p:cNvSpPr/>
            <p:nvPr/>
          </p:nvSpPr>
          <p:spPr>
            <a:xfrm>
              <a:off x="2655955" y="3451803"/>
              <a:ext cx="29997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 xmlns:a16="http://schemas.microsoft.com/office/drawing/2014/main" id="{C7F86C59-7CD5-F149-9546-BA4EF79B5927}"/>
                </a:ext>
              </a:extLst>
            </p:cNvPr>
            <p:cNvSpPr/>
            <p:nvPr/>
          </p:nvSpPr>
          <p:spPr>
            <a:xfrm>
              <a:off x="2959925" y="3452484"/>
              <a:ext cx="46800" cy="54000"/>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 xmlns:a16="http://schemas.microsoft.com/office/drawing/2014/main" id="{D322CF75-657C-FC4C-8D4A-DCAAEEFCFB91}"/>
              </a:ext>
            </a:extLst>
          </p:cNvPr>
          <p:cNvGrpSpPr/>
          <p:nvPr/>
        </p:nvGrpSpPr>
        <p:grpSpPr>
          <a:xfrm>
            <a:off x="2655955" y="3386513"/>
            <a:ext cx="389826" cy="56033"/>
            <a:chOff x="2655955" y="3386513"/>
            <a:chExt cx="389826" cy="56033"/>
          </a:xfrm>
        </p:grpSpPr>
        <p:sp>
          <p:nvSpPr>
            <p:cNvPr id="77" name="Rectangle 76">
              <a:extLst>
                <a:ext uri="{FF2B5EF4-FFF2-40B4-BE49-F238E27FC236}">
                  <a16:creationId xmlns="" xmlns:a16="http://schemas.microsoft.com/office/drawing/2014/main" id="{3E156A9E-1117-9D40-AB73-C24F2D5A393B}"/>
                </a:ext>
              </a:extLst>
            </p:cNvPr>
            <p:cNvSpPr/>
            <p:nvPr/>
          </p:nvSpPr>
          <p:spPr>
            <a:xfrm>
              <a:off x="2655955" y="3387046"/>
              <a:ext cx="318318"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 xmlns:a16="http://schemas.microsoft.com/office/drawing/2014/main" id="{A9480D40-9B04-7643-82B2-CC95B08C1CBB}"/>
                </a:ext>
              </a:extLst>
            </p:cNvPr>
            <p:cNvSpPr/>
            <p:nvPr/>
          </p:nvSpPr>
          <p:spPr>
            <a:xfrm>
              <a:off x="3009781" y="3386513"/>
              <a:ext cx="36000" cy="55066"/>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 xmlns:a16="http://schemas.microsoft.com/office/drawing/2014/main" id="{3CE9D2C5-28E7-DC4F-97A0-43C137A7D85F}"/>
                </a:ext>
              </a:extLst>
            </p:cNvPr>
            <p:cNvSpPr/>
            <p:nvPr/>
          </p:nvSpPr>
          <p:spPr>
            <a:xfrm>
              <a:off x="2972809" y="3387480"/>
              <a:ext cx="36000" cy="55066"/>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a:extLst>
              <a:ext uri="{FF2B5EF4-FFF2-40B4-BE49-F238E27FC236}">
                <a16:creationId xmlns="" xmlns:a16="http://schemas.microsoft.com/office/drawing/2014/main" id="{4C65777F-673A-1240-8400-F0B01D1F6A7C}"/>
              </a:ext>
            </a:extLst>
          </p:cNvPr>
          <p:cNvGrpSpPr/>
          <p:nvPr/>
        </p:nvGrpSpPr>
        <p:grpSpPr>
          <a:xfrm>
            <a:off x="2655955" y="3318599"/>
            <a:ext cx="420762" cy="55337"/>
            <a:chOff x="2655955" y="3318599"/>
            <a:chExt cx="420762" cy="55337"/>
          </a:xfrm>
        </p:grpSpPr>
        <p:sp>
          <p:nvSpPr>
            <p:cNvPr id="81" name="Rectangle 80">
              <a:extLst>
                <a:ext uri="{FF2B5EF4-FFF2-40B4-BE49-F238E27FC236}">
                  <a16:creationId xmlns="" xmlns:a16="http://schemas.microsoft.com/office/drawing/2014/main" id="{55960F2F-7803-D246-A33A-487E49142640}"/>
                </a:ext>
              </a:extLst>
            </p:cNvPr>
            <p:cNvSpPr/>
            <p:nvPr/>
          </p:nvSpPr>
          <p:spPr>
            <a:xfrm>
              <a:off x="2655955" y="3318599"/>
              <a:ext cx="277745" cy="55337"/>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 xmlns:a16="http://schemas.microsoft.com/office/drawing/2014/main" id="{48ED7D28-289B-AB4B-B4C4-B03CB2527CC5}"/>
                </a:ext>
              </a:extLst>
            </p:cNvPr>
            <p:cNvSpPr/>
            <p:nvPr/>
          </p:nvSpPr>
          <p:spPr>
            <a:xfrm>
              <a:off x="2933700" y="3319626"/>
              <a:ext cx="143017" cy="54142"/>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 xmlns:a16="http://schemas.microsoft.com/office/drawing/2014/main" id="{883AD685-2C51-3D49-89A4-D6A185A756A2}"/>
              </a:ext>
            </a:extLst>
          </p:cNvPr>
          <p:cNvGrpSpPr/>
          <p:nvPr/>
        </p:nvGrpSpPr>
        <p:grpSpPr>
          <a:xfrm>
            <a:off x="2655037" y="3251610"/>
            <a:ext cx="500775" cy="55066"/>
            <a:chOff x="2660089" y="3251610"/>
            <a:chExt cx="500775" cy="55066"/>
          </a:xfrm>
        </p:grpSpPr>
        <p:sp>
          <p:nvSpPr>
            <p:cNvPr id="84" name="Rectangle 83">
              <a:extLst>
                <a:ext uri="{FF2B5EF4-FFF2-40B4-BE49-F238E27FC236}">
                  <a16:creationId xmlns="" xmlns:a16="http://schemas.microsoft.com/office/drawing/2014/main" id="{93D4AB66-E46A-4547-814A-E9D5552F7A98}"/>
                </a:ext>
              </a:extLst>
            </p:cNvPr>
            <p:cNvSpPr/>
            <p:nvPr/>
          </p:nvSpPr>
          <p:spPr>
            <a:xfrm>
              <a:off x="2660089" y="3252576"/>
              <a:ext cx="356722" cy="53592"/>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 xmlns:a16="http://schemas.microsoft.com/office/drawing/2014/main" id="{B9E0E515-F700-2C4E-8309-F7BE4D149A27}"/>
                </a:ext>
              </a:extLst>
            </p:cNvPr>
            <p:cNvSpPr/>
            <p:nvPr/>
          </p:nvSpPr>
          <p:spPr>
            <a:xfrm>
              <a:off x="3016811" y="3251610"/>
              <a:ext cx="108000" cy="54000"/>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 xmlns:a16="http://schemas.microsoft.com/office/drawing/2014/main" id="{4F672C8F-2E2D-0F44-9F0B-C586DE7AF003}"/>
                </a:ext>
              </a:extLst>
            </p:cNvPr>
            <p:cNvSpPr/>
            <p:nvPr/>
          </p:nvSpPr>
          <p:spPr>
            <a:xfrm>
              <a:off x="3124864" y="3251610"/>
              <a:ext cx="36000" cy="55066"/>
            </a:xfrm>
            <a:prstGeom prst="rect">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 xmlns:a16="http://schemas.microsoft.com/office/drawing/2014/main" id="{A6BE8082-4973-954D-8BAF-FBD05878CD50}"/>
              </a:ext>
            </a:extLst>
          </p:cNvPr>
          <p:cNvGrpSpPr/>
          <p:nvPr/>
        </p:nvGrpSpPr>
        <p:grpSpPr>
          <a:xfrm>
            <a:off x="2655955" y="3183131"/>
            <a:ext cx="506463" cy="54947"/>
            <a:chOff x="2655955" y="3183131"/>
            <a:chExt cx="506463" cy="54947"/>
          </a:xfrm>
        </p:grpSpPr>
        <p:sp>
          <p:nvSpPr>
            <p:cNvPr id="88" name="Rectangle 87">
              <a:extLst>
                <a:ext uri="{FF2B5EF4-FFF2-40B4-BE49-F238E27FC236}">
                  <a16:creationId xmlns="" xmlns:a16="http://schemas.microsoft.com/office/drawing/2014/main" id="{28210A78-39AD-1A43-BA74-C424A9065411}"/>
                </a:ext>
              </a:extLst>
            </p:cNvPr>
            <p:cNvSpPr/>
            <p:nvPr/>
          </p:nvSpPr>
          <p:spPr>
            <a:xfrm>
              <a:off x="2655955" y="3183131"/>
              <a:ext cx="318318"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 xmlns:a16="http://schemas.microsoft.com/office/drawing/2014/main" id="{8FB3F7A8-38F9-0A47-82AD-F448DA7E06AF}"/>
                </a:ext>
              </a:extLst>
            </p:cNvPr>
            <p:cNvSpPr/>
            <p:nvPr/>
          </p:nvSpPr>
          <p:spPr>
            <a:xfrm>
              <a:off x="2975218" y="3184078"/>
              <a:ext cx="187200" cy="54000"/>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 xmlns:a16="http://schemas.microsoft.com/office/drawing/2014/main" id="{86AD64CA-932F-BD48-8600-5CB071CF94DA}"/>
              </a:ext>
            </a:extLst>
          </p:cNvPr>
          <p:cNvGrpSpPr/>
          <p:nvPr/>
        </p:nvGrpSpPr>
        <p:grpSpPr>
          <a:xfrm>
            <a:off x="2655955" y="3117459"/>
            <a:ext cx="540553" cy="58149"/>
            <a:chOff x="2655955" y="3117459"/>
            <a:chExt cx="540553" cy="58149"/>
          </a:xfrm>
        </p:grpSpPr>
        <p:sp>
          <p:nvSpPr>
            <p:cNvPr id="91" name="Rectangle 90">
              <a:extLst>
                <a:ext uri="{FF2B5EF4-FFF2-40B4-BE49-F238E27FC236}">
                  <a16:creationId xmlns="" xmlns:a16="http://schemas.microsoft.com/office/drawing/2014/main" id="{DCE5DADA-36D4-2B4B-A0A2-A665207BDCAA}"/>
                </a:ext>
              </a:extLst>
            </p:cNvPr>
            <p:cNvSpPr/>
            <p:nvPr/>
          </p:nvSpPr>
          <p:spPr>
            <a:xfrm>
              <a:off x="2655955" y="3120634"/>
              <a:ext cx="318318"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 xmlns:a16="http://schemas.microsoft.com/office/drawing/2014/main" id="{7FF8B449-98C1-504A-AFA4-37AF5C9F0BA9}"/>
                </a:ext>
              </a:extLst>
            </p:cNvPr>
            <p:cNvSpPr/>
            <p:nvPr/>
          </p:nvSpPr>
          <p:spPr>
            <a:xfrm>
              <a:off x="2975526" y="3121608"/>
              <a:ext cx="220982" cy="54000"/>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Connector 92">
              <a:extLst>
                <a:ext uri="{FF2B5EF4-FFF2-40B4-BE49-F238E27FC236}">
                  <a16:creationId xmlns="" xmlns:a16="http://schemas.microsoft.com/office/drawing/2014/main" id="{156451F1-67DE-4544-B2F4-9842D61559C5}"/>
                </a:ext>
              </a:extLst>
            </p:cNvPr>
            <p:cNvCxnSpPr/>
            <p:nvPr/>
          </p:nvCxnSpPr>
          <p:spPr>
            <a:xfrm>
              <a:off x="3186983" y="3117459"/>
              <a:ext cx="0" cy="5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 xmlns:a16="http://schemas.microsoft.com/office/drawing/2014/main" id="{127352AD-898D-C143-8EDE-75672B3DB75F}"/>
              </a:ext>
            </a:extLst>
          </p:cNvPr>
          <p:cNvGrpSpPr/>
          <p:nvPr/>
        </p:nvGrpSpPr>
        <p:grpSpPr>
          <a:xfrm>
            <a:off x="2655955" y="3050447"/>
            <a:ext cx="603826" cy="56040"/>
            <a:chOff x="2655955" y="3050447"/>
            <a:chExt cx="603826" cy="56040"/>
          </a:xfrm>
        </p:grpSpPr>
        <p:sp>
          <p:nvSpPr>
            <p:cNvPr id="95" name="Rectangle 94">
              <a:extLst>
                <a:ext uri="{FF2B5EF4-FFF2-40B4-BE49-F238E27FC236}">
                  <a16:creationId xmlns="" xmlns:a16="http://schemas.microsoft.com/office/drawing/2014/main" id="{32B034DD-4E9C-9B4D-9C9B-89371FDEEDEB}"/>
                </a:ext>
              </a:extLst>
            </p:cNvPr>
            <p:cNvSpPr/>
            <p:nvPr/>
          </p:nvSpPr>
          <p:spPr>
            <a:xfrm>
              <a:off x="2655955" y="3052084"/>
              <a:ext cx="532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 xmlns:a16="http://schemas.microsoft.com/office/drawing/2014/main" id="{8CF34FE0-F4B1-1742-8BC8-A01BDB521C96}"/>
                </a:ext>
              </a:extLst>
            </p:cNvPr>
            <p:cNvSpPr/>
            <p:nvPr/>
          </p:nvSpPr>
          <p:spPr>
            <a:xfrm>
              <a:off x="3223781" y="3051421"/>
              <a:ext cx="36000" cy="55066"/>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 xmlns:a16="http://schemas.microsoft.com/office/drawing/2014/main" id="{FE5F98A4-CD96-CA4A-AD53-BC32A69632AF}"/>
                </a:ext>
              </a:extLst>
            </p:cNvPr>
            <p:cNvSpPr/>
            <p:nvPr/>
          </p:nvSpPr>
          <p:spPr>
            <a:xfrm>
              <a:off x="3186808" y="3050447"/>
              <a:ext cx="45719" cy="53831"/>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 xmlns:a16="http://schemas.microsoft.com/office/drawing/2014/main" id="{BD8B8D0D-0C02-6844-8EB2-274CCB721F36}"/>
              </a:ext>
            </a:extLst>
          </p:cNvPr>
          <p:cNvGrpSpPr/>
          <p:nvPr/>
        </p:nvGrpSpPr>
        <p:grpSpPr>
          <a:xfrm>
            <a:off x="2655955" y="2987174"/>
            <a:ext cx="602549" cy="55349"/>
            <a:chOff x="2655955" y="2987174"/>
            <a:chExt cx="602549" cy="55349"/>
          </a:xfrm>
        </p:grpSpPr>
        <p:sp>
          <p:nvSpPr>
            <p:cNvPr id="99" name="Rectangle 98">
              <a:extLst>
                <a:ext uri="{FF2B5EF4-FFF2-40B4-BE49-F238E27FC236}">
                  <a16:creationId xmlns="" xmlns:a16="http://schemas.microsoft.com/office/drawing/2014/main" id="{C4DA1135-81BE-D547-9360-271B461456C1}"/>
                </a:ext>
              </a:extLst>
            </p:cNvPr>
            <p:cNvSpPr/>
            <p:nvPr/>
          </p:nvSpPr>
          <p:spPr>
            <a:xfrm>
              <a:off x="2655955" y="2988583"/>
              <a:ext cx="356722" cy="53592"/>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 xmlns:a16="http://schemas.microsoft.com/office/drawing/2014/main" id="{8CC8E6C5-1BEC-6249-ADB4-B657FDABA803}"/>
                </a:ext>
              </a:extLst>
            </p:cNvPr>
            <p:cNvSpPr/>
            <p:nvPr/>
          </p:nvSpPr>
          <p:spPr>
            <a:xfrm>
              <a:off x="3012486" y="2988523"/>
              <a:ext cx="224743" cy="54000"/>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 xmlns:a16="http://schemas.microsoft.com/office/drawing/2014/main" id="{832727DD-E6D1-5F4B-B988-2537A7516E62}"/>
                </a:ext>
              </a:extLst>
            </p:cNvPr>
            <p:cNvSpPr/>
            <p:nvPr/>
          </p:nvSpPr>
          <p:spPr>
            <a:xfrm>
              <a:off x="3222504" y="2987174"/>
              <a:ext cx="36000" cy="55066"/>
            </a:xfrm>
            <a:prstGeom prst="rect">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 xmlns:a16="http://schemas.microsoft.com/office/drawing/2014/main" id="{EF1F2D24-AD6A-674A-AEFA-6D025F822CEF}"/>
              </a:ext>
            </a:extLst>
          </p:cNvPr>
          <p:cNvGrpSpPr/>
          <p:nvPr/>
        </p:nvGrpSpPr>
        <p:grpSpPr>
          <a:xfrm>
            <a:off x="2655955" y="2917430"/>
            <a:ext cx="651196" cy="57515"/>
            <a:chOff x="2655955" y="2917430"/>
            <a:chExt cx="651196" cy="57515"/>
          </a:xfrm>
        </p:grpSpPr>
        <p:sp>
          <p:nvSpPr>
            <p:cNvPr id="103" name="Rectangle 102">
              <a:extLst>
                <a:ext uri="{FF2B5EF4-FFF2-40B4-BE49-F238E27FC236}">
                  <a16:creationId xmlns="" xmlns:a16="http://schemas.microsoft.com/office/drawing/2014/main" id="{80313D2D-960B-A144-A432-934C1E678321}"/>
                </a:ext>
              </a:extLst>
            </p:cNvPr>
            <p:cNvSpPr/>
            <p:nvPr/>
          </p:nvSpPr>
          <p:spPr>
            <a:xfrm>
              <a:off x="2655955" y="2920945"/>
              <a:ext cx="318318"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 xmlns:a16="http://schemas.microsoft.com/office/drawing/2014/main" id="{6D94D404-4563-8740-AEF4-A821D4B3ECE7}"/>
                </a:ext>
              </a:extLst>
            </p:cNvPr>
            <p:cNvSpPr/>
            <p:nvPr/>
          </p:nvSpPr>
          <p:spPr>
            <a:xfrm>
              <a:off x="2969365" y="2918496"/>
              <a:ext cx="301517" cy="54000"/>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 xmlns:a16="http://schemas.microsoft.com/office/drawing/2014/main" id="{7039AF63-B531-884A-A9FE-5631EDA84200}"/>
                </a:ext>
              </a:extLst>
            </p:cNvPr>
            <p:cNvSpPr/>
            <p:nvPr/>
          </p:nvSpPr>
          <p:spPr>
            <a:xfrm>
              <a:off x="3271151" y="2917430"/>
              <a:ext cx="36000" cy="55066"/>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 name="Group 105">
            <a:extLst>
              <a:ext uri="{FF2B5EF4-FFF2-40B4-BE49-F238E27FC236}">
                <a16:creationId xmlns="" xmlns:a16="http://schemas.microsoft.com/office/drawing/2014/main" id="{790D30DB-3124-C943-8D5E-D291FF4AA209}"/>
              </a:ext>
            </a:extLst>
          </p:cNvPr>
          <p:cNvGrpSpPr/>
          <p:nvPr/>
        </p:nvGrpSpPr>
        <p:grpSpPr>
          <a:xfrm>
            <a:off x="2655955" y="2853365"/>
            <a:ext cx="681716" cy="55815"/>
            <a:chOff x="2655955" y="2853365"/>
            <a:chExt cx="681716" cy="55815"/>
          </a:xfrm>
        </p:grpSpPr>
        <p:sp>
          <p:nvSpPr>
            <p:cNvPr id="107" name="Rectangle 106">
              <a:extLst>
                <a:ext uri="{FF2B5EF4-FFF2-40B4-BE49-F238E27FC236}">
                  <a16:creationId xmlns="" xmlns:a16="http://schemas.microsoft.com/office/drawing/2014/main" id="{E0B8072C-BA8C-E740-902C-4B467DCA423C}"/>
                </a:ext>
              </a:extLst>
            </p:cNvPr>
            <p:cNvSpPr/>
            <p:nvPr/>
          </p:nvSpPr>
          <p:spPr>
            <a:xfrm>
              <a:off x="2655955" y="2853365"/>
              <a:ext cx="318318"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 xmlns:a16="http://schemas.microsoft.com/office/drawing/2014/main" id="{1B884D5B-1FF2-EC46-9D01-5E458AAD1D3C}"/>
                </a:ext>
              </a:extLst>
            </p:cNvPr>
            <p:cNvSpPr/>
            <p:nvPr/>
          </p:nvSpPr>
          <p:spPr>
            <a:xfrm>
              <a:off x="2976446" y="2853740"/>
              <a:ext cx="332987" cy="55440"/>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 xmlns:a16="http://schemas.microsoft.com/office/drawing/2014/main" id="{9463CD71-4D90-0E45-9231-4587936FCF7B}"/>
                </a:ext>
              </a:extLst>
            </p:cNvPr>
            <p:cNvSpPr/>
            <p:nvPr/>
          </p:nvSpPr>
          <p:spPr>
            <a:xfrm>
              <a:off x="3301671" y="2853365"/>
              <a:ext cx="36000" cy="55066"/>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 name="Group 109">
            <a:extLst>
              <a:ext uri="{FF2B5EF4-FFF2-40B4-BE49-F238E27FC236}">
                <a16:creationId xmlns="" xmlns:a16="http://schemas.microsoft.com/office/drawing/2014/main" id="{663599BC-4F6B-2D43-A83E-C09D0CB18900}"/>
              </a:ext>
            </a:extLst>
          </p:cNvPr>
          <p:cNvGrpSpPr/>
          <p:nvPr/>
        </p:nvGrpSpPr>
        <p:grpSpPr>
          <a:xfrm>
            <a:off x="2656938" y="2787526"/>
            <a:ext cx="690899" cy="54933"/>
            <a:chOff x="2656938" y="2787526"/>
            <a:chExt cx="690899" cy="54933"/>
          </a:xfrm>
        </p:grpSpPr>
        <p:sp>
          <p:nvSpPr>
            <p:cNvPr id="111" name="Rectangle 110">
              <a:extLst>
                <a:ext uri="{FF2B5EF4-FFF2-40B4-BE49-F238E27FC236}">
                  <a16:creationId xmlns="" xmlns:a16="http://schemas.microsoft.com/office/drawing/2014/main" id="{8F0475A2-525A-544B-81A1-9F485E77BFF0}"/>
                </a:ext>
              </a:extLst>
            </p:cNvPr>
            <p:cNvSpPr/>
            <p:nvPr/>
          </p:nvSpPr>
          <p:spPr>
            <a:xfrm>
              <a:off x="2656938" y="2787526"/>
              <a:ext cx="347354"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 xmlns:a16="http://schemas.microsoft.com/office/drawing/2014/main" id="{A5466682-AC0D-B94A-AA2A-2302D92C5256}"/>
                </a:ext>
              </a:extLst>
            </p:cNvPr>
            <p:cNvSpPr/>
            <p:nvPr/>
          </p:nvSpPr>
          <p:spPr>
            <a:xfrm>
              <a:off x="3007019" y="2788086"/>
              <a:ext cx="340818" cy="54373"/>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3" name="Group 112">
            <a:extLst>
              <a:ext uri="{FF2B5EF4-FFF2-40B4-BE49-F238E27FC236}">
                <a16:creationId xmlns="" xmlns:a16="http://schemas.microsoft.com/office/drawing/2014/main" id="{DB2A3EA3-ECDB-7C47-9816-848FD0BAA736}"/>
              </a:ext>
            </a:extLst>
          </p:cNvPr>
          <p:cNvGrpSpPr/>
          <p:nvPr/>
        </p:nvGrpSpPr>
        <p:grpSpPr>
          <a:xfrm>
            <a:off x="2657472" y="2647258"/>
            <a:ext cx="831159" cy="59818"/>
            <a:chOff x="2657472" y="2647258"/>
            <a:chExt cx="831159" cy="59818"/>
          </a:xfrm>
        </p:grpSpPr>
        <p:sp>
          <p:nvSpPr>
            <p:cNvPr id="114" name="Rectangle 113">
              <a:extLst>
                <a:ext uri="{FF2B5EF4-FFF2-40B4-BE49-F238E27FC236}">
                  <a16:creationId xmlns="" xmlns:a16="http://schemas.microsoft.com/office/drawing/2014/main" id="{2EB98589-F806-2043-B931-C5A133D034CA}"/>
                </a:ext>
              </a:extLst>
            </p:cNvPr>
            <p:cNvSpPr/>
            <p:nvPr/>
          </p:nvSpPr>
          <p:spPr>
            <a:xfrm>
              <a:off x="2657472" y="2653076"/>
              <a:ext cx="377827"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 xmlns:a16="http://schemas.microsoft.com/office/drawing/2014/main" id="{0412AF6D-A605-B848-AB5A-4BA7020D5215}"/>
                </a:ext>
              </a:extLst>
            </p:cNvPr>
            <p:cNvSpPr/>
            <p:nvPr/>
          </p:nvSpPr>
          <p:spPr>
            <a:xfrm>
              <a:off x="3035299" y="2652352"/>
              <a:ext cx="453332" cy="54000"/>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Connector 115">
              <a:extLst>
                <a:ext uri="{FF2B5EF4-FFF2-40B4-BE49-F238E27FC236}">
                  <a16:creationId xmlns="" xmlns:a16="http://schemas.microsoft.com/office/drawing/2014/main" id="{AF32A839-3AF3-6845-8DFF-1C48103F615B}"/>
                </a:ext>
              </a:extLst>
            </p:cNvPr>
            <p:cNvCxnSpPr/>
            <p:nvPr/>
          </p:nvCxnSpPr>
          <p:spPr>
            <a:xfrm>
              <a:off x="3479106" y="2647258"/>
              <a:ext cx="0" cy="5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 xmlns:a16="http://schemas.microsoft.com/office/drawing/2014/main" id="{BBD8A424-CEF6-B741-AB52-BC19D5F31C33}"/>
              </a:ext>
            </a:extLst>
          </p:cNvPr>
          <p:cNvGrpSpPr/>
          <p:nvPr/>
        </p:nvGrpSpPr>
        <p:grpSpPr>
          <a:xfrm>
            <a:off x="2657473" y="2584027"/>
            <a:ext cx="831157" cy="54673"/>
            <a:chOff x="2657473" y="2590083"/>
            <a:chExt cx="831157" cy="54673"/>
          </a:xfrm>
        </p:grpSpPr>
        <p:sp>
          <p:nvSpPr>
            <p:cNvPr id="118" name="Rectangle 117">
              <a:extLst>
                <a:ext uri="{FF2B5EF4-FFF2-40B4-BE49-F238E27FC236}">
                  <a16:creationId xmlns="" xmlns:a16="http://schemas.microsoft.com/office/drawing/2014/main" id="{9B788837-0D29-A941-9DDC-007B12FB2620}"/>
                </a:ext>
              </a:extLst>
            </p:cNvPr>
            <p:cNvSpPr/>
            <p:nvPr/>
          </p:nvSpPr>
          <p:spPr>
            <a:xfrm>
              <a:off x="2657473" y="2590083"/>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 xmlns:a16="http://schemas.microsoft.com/office/drawing/2014/main" id="{7872EE79-B51C-8444-9167-CB1477D4C956}"/>
                </a:ext>
              </a:extLst>
            </p:cNvPr>
            <p:cNvSpPr/>
            <p:nvPr/>
          </p:nvSpPr>
          <p:spPr>
            <a:xfrm>
              <a:off x="2974921" y="2590756"/>
              <a:ext cx="513709" cy="54000"/>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0" name="Group 119">
            <a:extLst>
              <a:ext uri="{FF2B5EF4-FFF2-40B4-BE49-F238E27FC236}">
                <a16:creationId xmlns="" xmlns:a16="http://schemas.microsoft.com/office/drawing/2014/main" id="{CEDEAEA9-97EC-3347-9761-C58CF6A0B90C}"/>
              </a:ext>
            </a:extLst>
          </p:cNvPr>
          <p:cNvGrpSpPr/>
          <p:nvPr/>
        </p:nvGrpSpPr>
        <p:grpSpPr>
          <a:xfrm>
            <a:off x="2657474" y="2514316"/>
            <a:ext cx="849156" cy="56927"/>
            <a:chOff x="2657474" y="2520372"/>
            <a:chExt cx="849156" cy="56927"/>
          </a:xfrm>
        </p:grpSpPr>
        <p:sp>
          <p:nvSpPr>
            <p:cNvPr id="121" name="Rectangle 120">
              <a:extLst>
                <a:ext uri="{FF2B5EF4-FFF2-40B4-BE49-F238E27FC236}">
                  <a16:creationId xmlns="" xmlns:a16="http://schemas.microsoft.com/office/drawing/2014/main" id="{05DB9D44-29DF-6A41-B073-A6FE7DE67AA2}"/>
                </a:ext>
              </a:extLst>
            </p:cNvPr>
            <p:cNvSpPr/>
            <p:nvPr/>
          </p:nvSpPr>
          <p:spPr>
            <a:xfrm>
              <a:off x="2657474" y="2523299"/>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 xmlns:a16="http://schemas.microsoft.com/office/drawing/2014/main" id="{750ADCE5-53E1-CA43-9D22-762736CBD83A}"/>
                </a:ext>
              </a:extLst>
            </p:cNvPr>
            <p:cNvSpPr/>
            <p:nvPr/>
          </p:nvSpPr>
          <p:spPr>
            <a:xfrm>
              <a:off x="2974921" y="2521084"/>
              <a:ext cx="513709" cy="54000"/>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 xmlns:a16="http://schemas.microsoft.com/office/drawing/2014/main" id="{F9A6C618-498C-2040-9051-9FDAA1C140CB}"/>
                </a:ext>
              </a:extLst>
            </p:cNvPr>
            <p:cNvSpPr/>
            <p:nvPr/>
          </p:nvSpPr>
          <p:spPr>
            <a:xfrm>
              <a:off x="3470630" y="2520372"/>
              <a:ext cx="36000" cy="55066"/>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a:extLst>
              <a:ext uri="{FF2B5EF4-FFF2-40B4-BE49-F238E27FC236}">
                <a16:creationId xmlns="" xmlns:a16="http://schemas.microsoft.com/office/drawing/2014/main" id="{739C9420-DA3A-564D-B6F5-D5A931DF1FA7}"/>
              </a:ext>
            </a:extLst>
          </p:cNvPr>
          <p:cNvGrpSpPr/>
          <p:nvPr/>
        </p:nvGrpSpPr>
        <p:grpSpPr>
          <a:xfrm>
            <a:off x="2657474" y="2453956"/>
            <a:ext cx="825897" cy="55686"/>
            <a:chOff x="2657474" y="2453956"/>
            <a:chExt cx="825897" cy="55686"/>
          </a:xfrm>
        </p:grpSpPr>
        <p:sp>
          <p:nvSpPr>
            <p:cNvPr id="125" name="Rectangle 124">
              <a:extLst>
                <a:ext uri="{FF2B5EF4-FFF2-40B4-BE49-F238E27FC236}">
                  <a16:creationId xmlns="" xmlns:a16="http://schemas.microsoft.com/office/drawing/2014/main" id="{9CD63A12-0730-2642-80AF-80C9EFF6EF91}"/>
                </a:ext>
              </a:extLst>
            </p:cNvPr>
            <p:cNvSpPr/>
            <p:nvPr/>
          </p:nvSpPr>
          <p:spPr>
            <a:xfrm>
              <a:off x="2657474" y="2453956"/>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 xmlns:a16="http://schemas.microsoft.com/office/drawing/2014/main" id="{A9CF7D0D-A2F1-6843-9C0B-4D049D630E95}"/>
                </a:ext>
              </a:extLst>
            </p:cNvPr>
            <p:cNvSpPr/>
            <p:nvPr/>
          </p:nvSpPr>
          <p:spPr>
            <a:xfrm>
              <a:off x="2974921" y="2454295"/>
              <a:ext cx="468000" cy="54000"/>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 xmlns:a16="http://schemas.microsoft.com/office/drawing/2014/main" id="{C8958F0E-136D-F147-8DC0-AE88129C4846}"/>
                </a:ext>
              </a:extLst>
            </p:cNvPr>
            <p:cNvSpPr/>
            <p:nvPr/>
          </p:nvSpPr>
          <p:spPr>
            <a:xfrm>
              <a:off x="3436571" y="2455642"/>
              <a:ext cx="46800" cy="54000"/>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 xmlns:a16="http://schemas.microsoft.com/office/drawing/2014/main" id="{1479FDB3-A3F1-824D-BDAA-966AAB9492B6}"/>
              </a:ext>
            </a:extLst>
          </p:cNvPr>
          <p:cNvGrpSpPr/>
          <p:nvPr/>
        </p:nvGrpSpPr>
        <p:grpSpPr>
          <a:xfrm>
            <a:off x="2657474" y="2386929"/>
            <a:ext cx="857446" cy="55194"/>
            <a:chOff x="2657474" y="2386929"/>
            <a:chExt cx="857446" cy="55194"/>
          </a:xfrm>
        </p:grpSpPr>
        <p:sp>
          <p:nvSpPr>
            <p:cNvPr id="129" name="Rectangle 128">
              <a:extLst>
                <a:ext uri="{FF2B5EF4-FFF2-40B4-BE49-F238E27FC236}">
                  <a16:creationId xmlns="" xmlns:a16="http://schemas.microsoft.com/office/drawing/2014/main" id="{B32DC9E7-23AE-CB41-8715-320786810890}"/>
                </a:ext>
              </a:extLst>
            </p:cNvPr>
            <p:cNvSpPr/>
            <p:nvPr/>
          </p:nvSpPr>
          <p:spPr>
            <a:xfrm>
              <a:off x="2657474" y="2386929"/>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 xmlns:a16="http://schemas.microsoft.com/office/drawing/2014/main" id="{5C100E0A-13D1-9247-9F2F-148788468732}"/>
                </a:ext>
              </a:extLst>
            </p:cNvPr>
            <p:cNvSpPr/>
            <p:nvPr/>
          </p:nvSpPr>
          <p:spPr>
            <a:xfrm>
              <a:off x="2974920" y="2388123"/>
              <a:ext cx="540000" cy="54000"/>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1" name="Group 130">
            <a:extLst>
              <a:ext uri="{FF2B5EF4-FFF2-40B4-BE49-F238E27FC236}">
                <a16:creationId xmlns="" xmlns:a16="http://schemas.microsoft.com/office/drawing/2014/main" id="{9BA3197A-0A48-5D4D-A02B-1A4511B2D541}"/>
              </a:ext>
            </a:extLst>
          </p:cNvPr>
          <p:cNvGrpSpPr/>
          <p:nvPr/>
        </p:nvGrpSpPr>
        <p:grpSpPr>
          <a:xfrm>
            <a:off x="2657473" y="2318423"/>
            <a:ext cx="926969" cy="57169"/>
            <a:chOff x="2657473" y="2318423"/>
            <a:chExt cx="926969" cy="57169"/>
          </a:xfrm>
        </p:grpSpPr>
        <p:sp>
          <p:nvSpPr>
            <p:cNvPr id="132" name="Rectangle 131">
              <a:extLst>
                <a:ext uri="{FF2B5EF4-FFF2-40B4-BE49-F238E27FC236}">
                  <a16:creationId xmlns="" xmlns:a16="http://schemas.microsoft.com/office/drawing/2014/main" id="{5DE6F0A5-AE3B-3F42-B449-6D1FBB340F99}"/>
                </a:ext>
              </a:extLst>
            </p:cNvPr>
            <p:cNvSpPr/>
            <p:nvPr/>
          </p:nvSpPr>
          <p:spPr>
            <a:xfrm>
              <a:off x="2657473" y="2321590"/>
              <a:ext cx="180977"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 xmlns:a16="http://schemas.microsoft.com/office/drawing/2014/main" id="{22969B58-F9E9-564D-9167-D7CA0EC73A0A}"/>
                </a:ext>
              </a:extLst>
            </p:cNvPr>
            <p:cNvSpPr/>
            <p:nvPr/>
          </p:nvSpPr>
          <p:spPr>
            <a:xfrm>
              <a:off x="2838756" y="2321219"/>
              <a:ext cx="324000" cy="54373"/>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 xmlns:a16="http://schemas.microsoft.com/office/drawing/2014/main" id="{E6C1B391-E736-C048-9247-DE0A4E6781DE}"/>
                </a:ext>
              </a:extLst>
            </p:cNvPr>
            <p:cNvSpPr/>
            <p:nvPr/>
          </p:nvSpPr>
          <p:spPr>
            <a:xfrm>
              <a:off x="3162235" y="2319200"/>
              <a:ext cx="388800" cy="54373"/>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 xmlns:a16="http://schemas.microsoft.com/office/drawing/2014/main" id="{63BB117A-926F-DE4E-B14D-93587197E1AB}"/>
                </a:ext>
              </a:extLst>
            </p:cNvPr>
            <p:cNvSpPr/>
            <p:nvPr/>
          </p:nvSpPr>
          <p:spPr>
            <a:xfrm>
              <a:off x="3548442" y="2318423"/>
              <a:ext cx="36000" cy="55066"/>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6" name="Group 135">
            <a:extLst>
              <a:ext uri="{FF2B5EF4-FFF2-40B4-BE49-F238E27FC236}">
                <a16:creationId xmlns="" xmlns:a16="http://schemas.microsoft.com/office/drawing/2014/main" id="{5C57D4DE-BC1B-3741-84A1-B613F9670048}"/>
              </a:ext>
            </a:extLst>
          </p:cNvPr>
          <p:cNvGrpSpPr/>
          <p:nvPr/>
        </p:nvGrpSpPr>
        <p:grpSpPr>
          <a:xfrm>
            <a:off x="2657473" y="2253352"/>
            <a:ext cx="982626" cy="55084"/>
            <a:chOff x="2657473" y="2253352"/>
            <a:chExt cx="982626" cy="55084"/>
          </a:xfrm>
        </p:grpSpPr>
        <p:sp>
          <p:nvSpPr>
            <p:cNvPr id="137" name="Rectangle 136">
              <a:extLst>
                <a:ext uri="{FF2B5EF4-FFF2-40B4-BE49-F238E27FC236}">
                  <a16:creationId xmlns="" xmlns:a16="http://schemas.microsoft.com/office/drawing/2014/main" id="{FD70920F-AFAD-7943-83FA-FF3B19E8A3A4}"/>
                </a:ext>
              </a:extLst>
            </p:cNvPr>
            <p:cNvSpPr/>
            <p:nvPr/>
          </p:nvSpPr>
          <p:spPr>
            <a:xfrm>
              <a:off x="2657473" y="2253352"/>
              <a:ext cx="377827" cy="53185"/>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 xmlns:a16="http://schemas.microsoft.com/office/drawing/2014/main" id="{187AB4F1-8C7F-F641-983A-B8F91B223A21}"/>
                </a:ext>
              </a:extLst>
            </p:cNvPr>
            <p:cNvSpPr/>
            <p:nvPr/>
          </p:nvSpPr>
          <p:spPr>
            <a:xfrm>
              <a:off x="3035299" y="2254063"/>
              <a:ext cx="604800" cy="54373"/>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39" name="Group 138">
            <a:extLst>
              <a:ext uri="{FF2B5EF4-FFF2-40B4-BE49-F238E27FC236}">
                <a16:creationId xmlns="" xmlns:a16="http://schemas.microsoft.com/office/drawing/2014/main" id="{4FEA427B-BF5C-E544-8A17-8184B6FEC09B}"/>
              </a:ext>
            </a:extLst>
          </p:cNvPr>
          <p:cNvGrpSpPr/>
          <p:nvPr/>
        </p:nvGrpSpPr>
        <p:grpSpPr>
          <a:xfrm>
            <a:off x="2657474" y="2189643"/>
            <a:ext cx="1086202" cy="55792"/>
            <a:chOff x="2657474" y="2189643"/>
            <a:chExt cx="1086202" cy="55792"/>
          </a:xfrm>
        </p:grpSpPr>
        <p:sp>
          <p:nvSpPr>
            <p:cNvPr id="140" name="Rectangle 139">
              <a:extLst>
                <a:ext uri="{FF2B5EF4-FFF2-40B4-BE49-F238E27FC236}">
                  <a16:creationId xmlns="" xmlns:a16="http://schemas.microsoft.com/office/drawing/2014/main" id="{A68B14B4-BAF2-9D4E-B3E1-0AF39874CE5C}"/>
                </a:ext>
              </a:extLst>
            </p:cNvPr>
            <p:cNvSpPr/>
            <p:nvPr/>
          </p:nvSpPr>
          <p:spPr>
            <a:xfrm>
              <a:off x="2657474" y="2190709"/>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 xmlns:a16="http://schemas.microsoft.com/office/drawing/2014/main" id="{7601659D-5C48-524D-A29E-9B8C9B023F65}"/>
                </a:ext>
              </a:extLst>
            </p:cNvPr>
            <p:cNvSpPr/>
            <p:nvPr/>
          </p:nvSpPr>
          <p:spPr>
            <a:xfrm>
              <a:off x="2976446" y="2191062"/>
              <a:ext cx="756000" cy="54373"/>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2" name="Rectangle 141">
              <a:extLst>
                <a:ext uri="{FF2B5EF4-FFF2-40B4-BE49-F238E27FC236}">
                  <a16:creationId xmlns="" xmlns:a16="http://schemas.microsoft.com/office/drawing/2014/main" id="{BE89FF39-6327-D643-916C-11ECA1F01FCB}"/>
                </a:ext>
              </a:extLst>
            </p:cNvPr>
            <p:cNvSpPr/>
            <p:nvPr/>
          </p:nvSpPr>
          <p:spPr>
            <a:xfrm>
              <a:off x="3707676" y="2189643"/>
              <a:ext cx="36000" cy="55066"/>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 xmlns:a16="http://schemas.microsoft.com/office/drawing/2014/main" id="{74AF93D8-B958-7047-9D21-446BFEB2C73F}"/>
              </a:ext>
            </a:extLst>
          </p:cNvPr>
          <p:cNvGrpSpPr/>
          <p:nvPr/>
        </p:nvGrpSpPr>
        <p:grpSpPr>
          <a:xfrm>
            <a:off x="2657475" y="2125166"/>
            <a:ext cx="1378450" cy="54107"/>
            <a:chOff x="2657475" y="2125166"/>
            <a:chExt cx="1378450" cy="54107"/>
          </a:xfrm>
        </p:grpSpPr>
        <p:sp>
          <p:nvSpPr>
            <p:cNvPr id="144" name="Rectangle 143">
              <a:extLst>
                <a:ext uri="{FF2B5EF4-FFF2-40B4-BE49-F238E27FC236}">
                  <a16:creationId xmlns="" xmlns:a16="http://schemas.microsoft.com/office/drawing/2014/main" id="{88BCD576-4B82-AC4D-983F-6DB1EF6C034E}"/>
                </a:ext>
              </a:extLst>
            </p:cNvPr>
            <p:cNvSpPr/>
            <p:nvPr/>
          </p:nvSpPr>
          <p:spPr>
            <a:xfrm>
              <a:off x="2657475" y="2125273"/>
              <a:ext cx="29845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 xmlns:a16="http://schemas.microsoft.com/office/drawing/2014/main" id="{92274489-AE62-E642-B684-545A2F40540E}"/>
                </a:ext>
              </a:extLst>
            </p:cNvPr>
            <p:cNvSpPr/>
            <p:nvPr/>
          </p:nvSpPr>
          <p:spPr>
            <a:xfrm>
              <a:off x="2955925" y="2125166"/>
              <a:ext cx="1080000" cy="54000"/>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46" name="Group 145">
            <a:extLst>
              <a:ext uri="{FF2B5EF4-FFF2-40B4-BE49-F238E27FC236}">
                <a16:creationId xmlns="" xmlns:a16="http://schemas.microsoft.com/office/drawing/2014/main" id="{B9716754-A52B-D74A-9452-00C087D07EB4}"/>
              </a:ext>
            </a:extLst>
          </p:cNvPr>
          <p:cNvGrpSpPr/>
          <p:nvPr/>
        </p:nvGrpSpPr>
        <p:grpSpPr>
          <a:xfrm>
            <a:off x="2657474" y="2057132"/>
            <a:ext cx="1474342" cy="54903"/>
            <a:chOff x="2657474" y="2057132"/>
            <a:chExt cx="1474342" cy="54903"/>
          </a:xfrm>
        </p:grpSpPr>
        <p:sp>
          <p:nvSpPr>
            <p:cNvPr id="147" name="Rectangle 146">
              <a:extLst>
                <a:ext uri="{FF2B5EF4-FFF2-40B4-BE49-F238E27FC236}">
                  <a16:creationId xmlns="" xmlns:a16="http://schemas.microsoft.com/office/drawing/2014/main" id="{A73384EA-0579-C34B-B3F7-A8F2493A8B2E}"/>
                </a:ext>
              </a:extLst>
            </p:cNvPr>
            <p:cNvSpPr/>
            <p:nvPr/>
          </p:nvSpPr>
          <p:spPr>
            <a:xfrm>
              <a:off x="2657474" y="2057132"/>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 xmlns:a16="http://schemas.microsoft.com/office/drawing/2014/main" id="{7159BB2C-CE14-AD48-BC41-AEFDFE77CCEF}"/>
                </a:ext>
              </a:extLst>
            </p:cNvPr>
            <p:cNvSpPr/>
            <p:nvPr/>
          </p:nvSpPr>
          <p:spPr>
            <a:xfrm>
              <a:off x="2976446" y="2057662"/>
              <a:ext cx="648000" cy="54373"/>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9" name="Rectangle 148">
              <a:extLst>
                <a:ext uri="{FF2B5EF4-FFF2-40B4-BE49-F238E27FC236}">
                  <a16:creationId xmlns="" xmlns:a16="http://schemas.microsoft.com/office/drawing/2014/main" id="{A31A01ED-F523-DE4E-A27F-251D7783B43F}"/>
                </a:ext>
              </a:extLst>
            </p:cNvPr>
            <p:cNvSpPr/>
            <p:nvPr/>
          </p:nvSpPr>
          <p:spPr>
            <a:xfrm>
              <a:off x="3627816" y="2057662"/>
              <a:ext cx="504000" cy="54373"/>
            </a:xfrm>
            <a:prstGeom prst="rect">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50" name="Group 149">
            <a:extLst>
              <a:ext uri="{FF2B5EF4-FFF2-40B4-BE49-F238E27FC236}">
                <a16:creationId xmlns="" xmlns:a16="http://schemas.microsoft.com/office/drawing/2014/main" id="{8B94BB59-6A6D-A74A-BFCA-206D4FC54252}"/>
              </a:ext>
            </a:extLst>
          </p:cNvPr>
          <p:cNvGrpSpPr/>
          <p:nvPr/>
        </p:nvGrpSpPr>
        <p:grpSpPr>
          <a:xfrm>
            <a:off x="2657474" y="1989796"/>
            <a:ext cx="1524972" cy="55066"/>
            <a:chOff x="2657474" y="1989796"/>
            <a:chExt cx="1524972" cy="55066"/>
          </a:xfrm>
        </p:grpSpPr>
        <p:sp>
          <p:nvSpPr>
            <p:cNvPr id="151" name="Rectangle 150">
              <a:extLst>
                <a:ext uri="{FF2B5EF4-FFF2-40B4-BE49-F238E27FC236}">
                  <a16:creationId xmlns="" xmlns:a16="http://schemas.microsoft.com/office/drawing/2014/main" id="{4A8AF21D-3107-444B-81E9-52D7E08889EF}"/>
                </a:ext>
              </a:extLst>
            </p:cNvPr>
            <p:cNvSpPr/>
            <p:nvPr/>
          </p:nvSpPr>
          <p:spPr>
            <a:xfrm>
              <a:off x="2657474" y="1990823"/>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 xmlns:a16="http://schemas.microsoft.com/office/drawing/2014/main" id="{A458F65A-EB22-7548-AA65-3D98FD5452D3}"/>
                </a:ext>
              </a:extLst>
            </p:cNvPr>
            <p:cNvSpPr/>
            <p:nvPr/>
          </p:nvSpPr>
          <p:spPr>
            <a:xfrm>
              <a:off x="2976446" y="1990570"/>
              <a:ext cx="1188000" cy="54000"/>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3" name="Rectangle 152">
              <a:extLst>
                <a:ext uri="{FF2B5EF4-FFF2-40B4-BE49-F238E27FC236}">
                  <a16:creationId xmlns="" xmlns:a16="http://schemas.microsoft.com/office/drawing/2014/main" id="{40E8FF19-F930-B341-876B-ED01E97C40B2}"/>
                </a:ext>
              </a:extLst>
            </p:cNvPr>
            <p:cNvSpPr/>
            <p:nvPr/>
          </p:nvSpPr>
          <p:spPr>
            <a:xfrm>
              <a:off x="4146446" y="1989796"/>
              <a:ext cx="36000" cy="55066"/>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4" name="Rectangle 153">
            <a:extLst>
              <a:ext uri="{FF2B5EF4-FFF2-40B4-BE49-F238E27FC236}">
                <a16:creationId xmlns="" xmlns:a16="http://schemas.microsoft.com/office/drawing/2014/main" id="{4CDACE0C-B852-784F-91EB-C8A508828511}"/>
              </a:ext>
            </a:extLst>
          </p:cNvPr>
          <p:cNvSpPr/>
          <p:nvPr/>
        </p:nvSpPr>
        <p:spPr>
          <a:xfrm>
            <a:off x="4012476" y="2494443"/>
            <a:ext cx="36000" cy="55066"/>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5" name="Group 154">
            <a:extLst>
              <a:ext uri="{FF2B5EF4-FFF2-40B4-BE49-F238E27FC236}">
                <a16:creationId xmlns="" xmlns:a16="http://schemas.microsoft.com/office/drawing/2014/main" id="{12315984-7C8E-D945-B7B7-DA0A87D7A52D}"/>
              </a:ext>
            </a:extLst>
          </p:cNvPr>
          <p:cNvGrpSpPr/>
          <p:nvPr/>
        </p:nvGrpSpPr>
        <p:grpSpPr>
          <a:xfrm>
            <a:off x="2657475" y="1923100"/>
            <a:ext cx="1660036" cy="55460"/>
            <a:chOff x="2657475" y="1923100"/>
            <a:chExt cx="1660036" cy="55460"/>
          </a:xfrm>
        </p:grpSpPr>
        <p:sp>
          <p:nvSpPr>
            <p:cNvPr id="156" name="Rectangle 155">
              <a:extLst>
                <a:ext uri="{FF2B5EF4-FFF2-40B4-BE49-F238E27FC236}">
                  <a16:creationId xmlns="" xmlns:a16="http://schemas.microsoft.com/office/drawing/2014/main" id="{B9717BAC-7405-364E-9902-B6F1E99807A2}"/>
                </a:ext>
              </a:extLst>
            </p:cNvPr>
            <p:cNvSpPr/>
            <p:nvPr/>
          </p:nvSpPr>
          <p:spPr>
            <a:xfrm>
              <a:off x="2657475" y="1924560"/>
              <a:ext cx="29845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 xmlns:a16="http://schemas.microsoft.com/office/drawing/2014/main" id="{AC4652B6-EE65-EE43-88EE-788E25A78CD6}"/>
                </a:ext>
              </a:extLst>
            </p:cNvPr>
            <p:cNvSpPr/>
            <p:nvPr/>
          </p:nvSpPr>
          <p:spPr>
            <a:xfrm>
              <a:off x="2956072" y="1923793"/>
              <a:ext cx="1332000" cy="54373"/>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8" name="Rectangle 157">
              <a:extLst>
                <a:ext uri="{FF2B5EF4-FFF2-40B4-BE49-F238E27FC236}">
                  <a16:creationId xmlns="" xmlns:a16="http://schemas.microsoft.com/office/drawing/2014/main" id="{D07FA31F-AC0D-E244-BFD3-EC3937984FAC}"/>
                </a:ext>
              </a:extLst>
            </p:cNvPr>
            <p:cNvSpPr/>
            <p:nvPr/>
          </p:nvSpPr>
          <p:spPr>
            <a:xfrm>
              <a:off x="4281511" y="1923100"/>
              <a:ext cx="36000" cy="55066"/>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9" name="Group 158">
            <a:extLst>
              <a:ext uri="{FF2B5EF4-FFF2-40B4-BE49-F238E27FC236}">
                <a16:creationId xmlns="" xmlns:a16="http://schemas.microsoft.com/office/drawing/2014/main" id="{69237769-00CE-6C49-9261-B77CC36A343E}"/>
              </a:ext>
            </a:extLst>
          </p:cNvPr>
          <p:cNvGrpSpPr/>
          <p:nvPr/>
        </p:nvGrpSpPr>
        <p:grpSpPr>
          <a:xfrm>
            <a:off x="2657475" y="1857493"/>
            <a:ext cx="1649446" cy="54962"/>
            <a:chOff x="2657475" y="1857493"/>
            <a:chExt cx="1649446" cy="54962"/>
          </a:xfrm>
        </p:grpSpPr>
        <p:sp>
          <p:nvSpPr>
            <p:cNvPr id="160" name="Rectangle 159">
              <a:extLst>
                <a:ext uri="{FF2B5EF4-FFF2-40B4-BE49-F238E27FC236}">
                  <a16:creationId xmlns="" xmlns:a16="http://schemas.microsoft.com/office/drawing/2014/main" id="{7005DCD9-2459-014A-B075-543A314424B5}"/>
                </a:ext>
              </a:extLst>
            </p:cNvPr>
            <p:cNvSpPr/>
            <p:nvPr/>
          </p:nvSpPr>
          <p:spPr>
            <a:xfrm>
              <a:off x="2657475" y="1858004"/>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 xmlns:a16="http://schemas.microsoft.com/office/drawing/2014/main" id="{01E8EC8F-4DCD-204A-B0C6-EED11A884BD1}"/>
                </a:ext>
              </a:extLst>
            </p:cNvPr>
            <p:cNvSpPr/>
            <p:nvPr/>
          </p:nvSpPr>
          <p:spPr>
            <a:xfrm>
              <a:off x="2976446" y="1858082"/>
              <a:ext cx="468000" cy="54373"/>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2" name="Rectangle 161">
              <a:extLst>
                <a:ext uri="{FF2B5EF4-FFF2-40B4-BE49-F238E27FC236}">
                  <a16:creationId xmlns="" xmlns:a16="http://schemas.microsoft.com/office/drawing/2014/main" id="{7A5792E3-F715-7D45-8840-C4FD51C1505B}"/>
                </a:ext>
              </a:extLst>
            </p:cNvPr>
            <p:cNvSpPr/>
            <p:nvPr/>
          </p:nvSpPr>
          <p:spPr>
            <a:xfrm>
              <a:off x="3442921" y="1857493"/>
              <a:ext cx="864000" cy="54373"/>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63" name="Straight Connector 162">
              <a:extLst>
                <a:ext uri="{FF2B5EF4-FFF2-40B4-BE49-F238E27FC236}">
                  <a16:creationId xmlns="" xmlns:a16="http://schemas.microsoft.com/office/drawing/2014/main" id="{744F5931-C937-5744-9037-9EBFB46DC8CD}"/>
                </a:ext>
              </a:extLst>
            </p:cNvPr>
            <p:cNvCxnSpPr/>
            <p:nvPr/>
          </p:nvCxnSpPr>
          <p:spPr>
            <a:xfrm>
              <a:off x="4298461" y="1858004"/>
              <a:ext cx="0" cy="5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 xmlns:a16="http://schemas.microsoft.com/office/drawing/2014/main" id="{B2441DFB-F1C6-A344-9BA3-97FB30D6026E}"/>
              </a:ext>
            </a:extLst>
          </p:cNvPr>
          <p:cNvGrpSpPr/>
          <p:nvPr/>
        </p:nvGrpSpPr>
        <p:grpSpPr>
          <a:xfrm>
            <a:off x="2657475" y="1794018"/>
            <a:ext cx="1685446" cy="54627"/>
            <a:chOff x="2657475" y="1794018"/>
            <a:chExt cx="1685446" cy="54627"/>
          </a:xfrm>
        </p:grpSpPr>
        <p:sp>
          <p:nvSpPr>
            <p:cNvPr id="165" name="Rectangle 164">
              <a:extLst>
                <a:ext uri="{FF2B5EF4-FFF2-40B4-BE49-F238E27FC236}">
                  <a16:creationId xmlns="" xmlns:a16="http://schemas.microsoft.com/office/drawing/2014/main" id="{3C1401AE-2DB4-1947-910A-CC50E8B0E9B6}"/>
                </a:ext>
              </a:extLst>
            </p:cNvPr>
            <p:cNvSpPr/>
            <p:nvPr/>
          </p:nvSpPr>
          <p:spPr>
            <a:xfrm>
              <a:off x="2657475" y="1794645"/>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 xmlns:a16="http://schemas.microsoft.com/office/drawing/2014/main" id="{C8C78A08-94F6-B749-B7AE-305EDA595061}"/>
                </a:ext>
              </a:extLst>
            </p:cNvPr>
            <p:cNvSpPr/>
            <p:nvPr/>
          </p:nvSpPr>
          <p:spPr>
            <a:xfrm>
              <a:off x="2974921" y="1794018"/>
              <a:ext cx="1368000" cy="54373"/>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67" name="Group 166">
            <a:extLst>
              <a:ext uri="{FF2B5EF4-FFF2-40B4-BE49-F238E27FC236}">
                <a16:creationId xmlns="" xmlns:a16="http://schemas.microsoft.com/office/drawing/2014/main" id="{719D09C9-1117-0D47-9DB9-A71155A3BB19}"/>
              </a:ext>
            </a:extLst>
          </p:cNvPr>
          <p:cNvGrpSpPr/>
          <p:nvPr/>
        </p:nvGrpSpPr>
        <p:grpSpPr>
          <a:xfrm>
            <a:off x="2657475" y="1726087"/>
            <a:ext cx="1897624" cy="56340"/>
            <a:chOff x="2657475" y="1726087"/>
            <a:chExt cx="1897624" cy="56340"/>
          </a:xfrm>
        </p:grpSpPr>
        <p:sp>
          <p:nvSpPr>
            <p:cNvPr id="168" name="Rectangle 167">
              <a:extLst>
                <a:ext uri="{FF2B5EF4-FFF2-40B4-BE49-F238E27FC236}">
                  <a16:creationId xmlns="" xmlns:a16="http://schemas.microsoft.com/office/drawing/2014/main" id="{600A8633-C335-2943-BCA2-12CD518683A4}"/>
                </a:ext>
              </a:extLst>
            </p:cNvPr>
            <p:cNvSpPr/>
            <p:nvPr/>
          </p:nvSpPr>
          <p:spPr>
            <a:xfrm>
              <a:off x="2657475" y="1726751"/>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a:extLst>
                <a:ext uri="{FF2B5EF4-FFF2-40B4-BE49-F238E27FC236}">
                  <a16:creationId xmlns="" xmlns:a16="http://schemas.microsoft.com/office/drawing/2014/main" id="{819F1CA1-A940-464C-9212-B2850AEA17D7}"/>
                </a:ext>
              </a:extLst>
            </p:cNvPr>
            <p:cNvSpPr/>
            <p:nvPr/>
          </p:nvSpPr>
          <p:spPr>
            <a:xfrm>
              <a:off x="2974275" y="1726751"/>
              <a:ext cx="1332000" cy="54373"/>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0" name="Rectangle 169">
              <a:extLst>
                <a:ext uri="{FF2B5EF4-FFF2-40B4-BE49-F238E27FC236}">
                  <a16:creationId xmlns="" xmlns:a16="http://schemas.microsoft.com/office/drawing/2014/main" id="{CEACBE0D-F211-AB42-9F8E-09CD47D16E0D}"/>
                </a:ext>
              </a:extLst>
            </p:cNvPr>
            <p:cNvSpPr/>
            <p:nvPr/>
          </p:nvSpPr>
          <p:spPr>
            <a:xfrm>
              <a:off x="4306274" y="1726087"/>
              <a:ext cx="180000" cy="5414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a:extLst>
                <a:ext uri="{FF2B5EF4-FFF2-40B4-BE49-F238E27FC236}">
                  <a16:creationId xmlns="" xmlns:a16="http://schemas.microsoft.com/office/drawing/2014/main" id="{D32C5BF7-C25F-1A4B-8EF3-64DFD05A239C}"/>
                </a:ext>
              </a:extLst>
            </p:cNvPr>
            <p:cNvSpPr/>
            <p:nvPr/>
          </p:nvSpPr>
          <p:spPr>
            <a:xfrm>
              <a:off x="4483099" y="1727361"/>
              <a:ext cx="36000" cy="55066"/>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a:extLst>
                <a:ext uri="{FF2B5EF4-FFF2-40B4-BE49-F238E27FC236}">
                  <a16:creationId xmlns="" xmlns:a16="http://schemas.microsoft.com/office/drawing/2014/main" id="{7BF627A0-E568-0B43-A135-F6E6CE7CD7DA}"/>
                </a:ext>
              </a:extLst>
            </p:cNvPr>
            <p:cNvSpPr/>
            <p:nvPr/>
          </p:nvSpPr>
          <p:spPr>
            <a:xfrm>
              <a:off x="4519099" y="1727361"/>
              <a:ext cx="36000" cy="55066"/>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3" name="Group 172">
            <a:extLst>
              <a:ext uri="{FF2B5EF4-FFF2-40B4-BE49-F238E27FC236}">
                <a16:creationId xmlns="" xmlns:a16="http://schemas.microsoft.com/office/drawing/2014/main" id="{E2648326-9EA9-3E40-B638-101D89C95921}"/>
              </a:ext>
            </a:extLst>
          </p:cNvPr>
          <p:cNvGrpSpPr/>
          <p:nvPr/>
        </p:nvGrpSpPr>
        <p:grpSpPr>
          <a:xfrm>
            <a:off x="2657475" y="1660537"/>
            <a:ext cx="2260800" cy="55066"/>
            <a:chOff x="2657475" y="1660537"/>
            <a:chExt cx="2260800" cy="55066"/>
          </a:xfrm>
        </p:grpSpPr>
        <p:sp>
          <p:nvSpPr>
            <p:cNvPr id="174" name="Rectangle 173">
              <a:extLst>
                <a:ext uri="{FF2B5EF4-FFF2-40B4-BE49-F238E27FC236}">
                  <a16:creationId xmlns="" xmlns:a16="http://schemas.microsoft.com/office/drawing/2014/main" id="{EDC16460-BFBB-7145-B8D0-8EB8240B1634}"/>
                </a:ext>
              </a:extLst>
            </p:cNvPr>
            <p:cNvSpPr/>
            <p:nvPr/>
          </p:nvSpPr>
          <p:spPr>
            <a:xfrm>
              <a:off x="2657475" y="1660537"/>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a:extLst>
                <a:ext uri="{FF2B5EF4-FFF2-40B4-BE49-F238E27FC236}">
                  <a16:creationId xmlns="" xmlns:a16="http://schemas.microsoft.com/office/drawing/2014/main" id="{ADF451D5-D052-6246-970D-454DED650489}"/>
                </a:ext>
              </a:extLst>
            </p:cNvPr>
            <p:cNvSpPr/>
            <p:nvPr/>
          </p:nvSpPr>
          <p:spPr>
            <a:xfrm>
              <a:off x="2974275" y="1660537"/>
              <a:ext cx="1944000" cy="54373"/>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6" name="Rectangle 175">
              <a:extLst>
                <a:ext uri="{FF2B5EF4-FFF2-40B4-BE49-F238E27FC236}">
                  <a16:creationId xmlns="" xmlns:a16="http://schemas.microsoft.com/office/drawing/2014/main" id="{CC84255E-D191-9941-991D-57309E4721F6}"/>
                </a:ext>
              </a:extLst>
            </p:cNvPr>
            <p:cNvSpPr/>
            <p:nvPr/>
          </p:nvSpPr>
          <p:spPr>
            <a:xfrm>
              <a:off x="4882275" y="1660537"/>
              <a:ext cx="36000" cy="55066"/>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7" name="Group 176">
            <a:extLst>
              <a:ext uri="{FF2B5EF4-FFF2-40B4-BE49-F238E27FC236}">
                <a16:creationId xmlns="" xmlns:a16="http://schemas.microsoft.com/office/drawing/2014/main" id="{0AF8301C-3239-F940-9153-EDBEA88DF5DE}"/>
              </a:ext>
            </a:extLst>
          </p:cNvPr>
          <p:cNvGrpSpPr/>
          <p:nvPr/>
        </p:nvGrpSpPr>
        <p:grpSpPr>
          <a:xfrm>
            <a:off x="2657474" y="1592299"/>
            <a:ext cx="2785525" cy="54373"/>
            <a:chOff x="2657474" y="1592299"/>
            <a:chExt cx="2785525" cy="54373"/>
          </a:xfrm>
        </p:grpSpPr>
        <p:sp>
          <p:nvSpPr>
            <p:cNvPr id="178" name="Rectangle 177">
              <a:extLst>
                <a:ext uri="{FF2B5EF4-FFF2-40B4-BE49-F238E27FC236}">
                  <a16:creationId xmlns="" xmlns:a16="http://schemas.microsoft.com/office/drawing/2014/main" id="{D864BEE6-3009-8C4D-9CEA-D4E76931EFA8}"/>
                </a:ext>
              </a:extLst>
            </p:cNvPr>
            <p:cNvSpPr/>
            <p:nvPr/>
          </p:nvSpPr>
          <p:spPr>
            <a:xfrm>
              <a:off x="2657474" y="1592299"/>
              <a:ext cx="349251"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 xmlns:a16="http://schemas.microsoft.com/office/drawing/2014/main" id="{7979E98A-AC88-A943-AC35-E6D04088C938}"/>
                </a:ext>
              </a:extLst>
            </p:cNvPr>
            <p:cNvSpPr/>
            <p:nvPr/>
          </p:nvSpPr>
          <p:spPr>
            <a:xfrm>
              <a:off x="3006725" y="1592299"/>
              <a:ext cx="792000" cy="54373"/>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0" name="Rectangle 179">
              <a:extLst>
                <a:ext uri="{FF2B5EF4-FFF2-40B4-BE49-F238E27FC236}">
                  <a16:creationId xmlns="" xmlns:a16="http://schemas.microsoft.com/office/drawing/2014/main" id="{50CF4552-2407-4344-AD2A-11788D4A49D6}"/>
                </a:ext>
              </a:extLst>
            </p:cNvPr>
            <p:cNvSpPr/>
            <p:nvPr/>
          </p:nvSpPr>
          <p:spPr>
            <a:xfrm>
              <a:off x="3786999" y="1592299"/>
              <a:ext cx="1656000" cy="54373"/>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81" name="Group 180">
            <a:extLst>
              <a:ext uri="{FF2B5EF4-FFF2-40B4-BE49-F238E27FC236}">
                <a16:creationId xmlns="" xmlns:a16="http://schemas.microsoft.com/office/drawing/2014/main" id="{53B42D77-7243-524B-A9E9-9C9CAD7E5315}"/>
              </a:ext>
            </a:extLst>
          </p:cNvPr>
          <p:cNvGrpSpPr/>
          <p:nvPr/>
        </p:nvGrpSpPr>
        <p:grpSpPr>
          <a:xfrm>
            <a:off x="2657475" y="1526253"/>
            <a:ext cx="2890450" cy="55465"/>
            <a:chOff x="2657475" y="1526253"/>
            <a:chExt cx="2890450" cy="55465"/>
          </a:xfrm>
        </p:grpSpPr>
        <p:sp>
          <p:nvSpPr>
            <p:cNvPr id="182" name="Rectangle 181">
              <a:extLst>
                <a:ext uri="{FF2B5EF4-FFF2-40B4-BE49-F238E27FC236}">
                  <a16:creationId xmlns="" xmlns:a16="http://schemas.microsoft.com/office/drawing/2014/main" id="{9075678C-B099-1247-BC45-6AE3042D0BF8}"/>
                </a:ext>
              </a:extLst>
            </p:cNvPr>
            <p:cNvSpPr/>
            <p:nvPr/>
          </p:nvSpPr>
          <p:spPr>
            <a:xfrm>
              <a:off x="2657475" y="1527718"/>
              <a:ext cx="29845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ectangle 182">
              <a:extLst>
                <a:ext uri="{FF2B5EF4-FFF2-40B4-BE49-F238E27FC236}">
                  <a16:creationId xmlns="" xmlns:a16="http://schemas.microsoft.com/office/drawing/2014/main" id="{356286C8-235B-0546-A0E3-BB618B965227}"/>
                </a:ext>
              </a:extLst>
            </p:cNvPr>
            <p:cNvSpPr/>
            <p:nvPr/>
          </p:nvSpPr>
          <p:spPr>
            <a:xfrm>
              <a:off x="2955925" y="1526253"/>
              <a:ext cx="2592000" cy="54373"/>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84" name="Group 183">
            <a:extLst>
              <a:ext uri="{FF2B5EF4-FFF2-40B4-BE49-F238E27FC236}">
                <a16:creationId xmlns="" xmlns:a16="http://schemas.microsoft.com/office/drawing/2014/main" id="{AA2D0E78-CC19-9A4C-9E8E-9734F0BCE0BD}"/>
              </a:ext>
            </a:extLst>
          </p:cNvPr>
          <p:cNvGrpSpPr/>
          <p:nvPr/>
        </p:nvGrpSpPr>
        <p:grpSpPr>
          <a:xfrm>
            <a:off x="2657475" y="1456305"/>
            <a:ext cx="2958575" cy="56496"/>
            <a:chOff x="2657475" y="1456305"/>
            <a:chExt cx="2958575" cy="56496"/>
          </a:xfrm>
        </p:grpSpPr>
        <p:sp>
          <p:nvSpPr>
            <p:cNvPr id="185" name="Rectangle 184">
              <a:extLst>
                <a:ext uri="{FF2B5EF4-FFF2-40B4-BE49-F238E27FC236}">
                  <a16:creationId xmlns="" xmlns:a16="http://schemas.microsoft.com/office/drawing/2014/main" id="{08806984-6907-3E4E-A123-0A8DE5188859}"/>
                </a:ext>
              </a:extLst>
            </p:cNvPr>
            <p:cNvSpPr/>
            <p:nvPr/>
          </p:nvSpPr>
          <p:spPr>
            <a:xfrm>
              <a:off x="2657475" y="1456305"/>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a:extLst>
                <a:ext uri="{FF2B5EF4-FFF2-40B4-BE49-F238E27FC236}">
                  <a16:creationId xmlns="" xmlns:a16="http://schemas.microsoft.com/office/drawing/2014/main" id="{22A5684C-DFE0-7C41-8DE0-A0C04CA10D12}"/>
                </a:ext>
              </a:extLst>
            </p:cNvPr>
            <p:cNvSpPr/>
            <p:nvPr/>
          </p:nvSpPr>
          <p:spPr>
            <a:xfrm>
              <a:off x="2974275" y="1458428"/>
              <a:ext cx="576000" cy="54373"/>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7" name="Rectangle 186">
              <a:extLst>
                <a:ext uri="{FF2B5EF4-FFF2-40B4-BE49-F238E27FC236}">
                  <a16:creationId xmlns="" xmlns:a16="http://schemas.microsoft.com/office/drawing/2014/main" id="{5B1DD1DD-1EF7-4E46-A10B-6A9C03B255A7}"/>
                </a:ext>
              </a:extLst>
            </p:cNvPr>
            <p:cNvSpPr/>
            <p:nvPr/>
          </p:nvSpPr>
          <p:spPr>
            <a:xfrm>
              <a:off x="3550275" y="1458530"/>
              <a:ext cx="1440000" cy="54000"/>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8" name="Rectangle 187">
              <a:extLst>
                <a:ext uri="{FF2B5EF4-FFF2-40B4-BE49-F238E27FC236}">
                  <a16:creationId xmlns="" xmlns:a16="http://schemas.microsoft.com/office/drawing/2014/main" id="{31DAF2E6-8D40-0E49-BE45-8576E45F0CBE}"/>
                </a:ext>
              </a:extLst>
            </p:cNvPr>
            <p:cNvSpPr/>
            <p:nvPr/>
          </p:nvSpPr>
          <p:spPr>
            <a:xfrm>
              <a:off x="4968050" y="1457558"/>
              <a:ext cx="648000" cy="54373"/>
            </a:xfrm>
            <a:prstGeom prst="rect">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89" name="Group 188">
            <a:extLst>
              <a:ext uri="{FF2B5EF4-FFF2-40B4-BE49-F238E27FC236}">
                <a16:creationId xmlns="" xmlns:a16="http://schemas.microsoft.com/office/drawing/2014/main" id="{94BB5F48-8B25-2F4E-8FBB-5811EA441706}"/>
              </a:ext>
            </a:extLst>
          </p:cNvPr>
          <p:cNvGrpSpPr/>
          <p:nvPr/>
        </p:nvGrpSpPr>
        <p:grpSpPr>
          <a:xfrm>
            <a:off x="2657474" y="1393068"/>
            <a:ext cx="3124800" cy="54373"/>
            <a:chOff x="2657475" y="1387947"/>
            <a:chExt cx="3124800" cy="54373"/>
          </a:xfrm>
        </p:grpSpPr>
        <p:sp>
          <p:nvSpPr>
            <p:cNvPr id="190" name="Rectangle 189">
              <a:extLst>
                <a:ext uri="{FF2B5EF4-FFF2-40B4-BE49-F238E27FC236}">
                  <a16:creationId xmlns="" xmlns:a16="http://schemas.microsoft.com/office/drawing/2014/main" id="{9F616BDA-7D43-D144-814E-431ED1A5E4AB}"/>
                </a:ext>
              </a:extLst>
            </p:cNvPr>
            <p:cNvSpPr/>
            <p:nvPr/>
          </p:nvSpPr>
          <p:spPr>
            <a:xfrm>
              <a:off x="2657475" y="1387947"/>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a:extLst>
                <a:ext uri="{FF2B5EF4-FFF2-40B4-BE49-F238E27FC236}">
                  <a16:creationId xmlns="" xmlns:a16="http://schemas.microsoft.com/office/drawing/2014/main" id="{D85EE527-83E6-EC4D-AE6C-98268476DF1B}"/>
                </a:ext>
              </a:extLst>
            </p:cNvPr>
            <p:cNvSpPr/>
            <p:nvPr/>
          </p:nvSpPr>
          <p:spPr>
            <a:xfrm>
              <a:off x="2974275" y="1387947"/>
              <a:ext cx="468000" cy="54373"/>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2" name="Rectangle 191">
              <a:extLst>
                <a:ext uri="{FF2B5EF4-FFF2-40B4-BE49-F238E27FC236}">
                  <a16:creationId xmlns="" xmlns:a16="http://schemas.microsoft.com/office/drawing/2014/main" id="{8BDE1028-FEA7-0647-83C3-FB5D5617F19A}"/>
                </a:ext>
              </a:extLst>
            </p:cNvPr>
            <p:cNvSpPr/>
            <p:nvPr/>
          </p:nvSpPr>
          <p:spPr>
            <a:xfrm>
              <a:off x="3442275" y="1387947"/>
              <a:ext cx="2340000" cy="54000"/>
            </a:xfrm>
            <a:prstGeom prst="rect">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93" name="Straight Connector 192">
              <a:extLst>
                <a:ext uri="{FF2B5EF4-FFF2-40B4-BE49-F238E27FC236}">
                  <a16:creationId xmlns="" xmlns:a16="http://schemas.microsoft.com/office/drawing/2014/main" id="{D209906C-D635-324F-ABEB-06C1BA63D965}"/>
                </a:ext>
              </a:extLst>
            </p:cNvPr>
            <p:cNvCxnSpPr/>
            <p:nvPr/>
          </p:nvCxnSpPr>
          <p:spPr>
            <a:xfrm>
              <a:off x="5775231" y="1387947"/>
              <a:ext cx="0" cy="5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Group 193">
            <a:extLst>
              <a:ext uri="{FF2B5EF4-FFF2-40B4-BE49-F238E27FC236}">
                <a16:creationId xmlns="" xmlns:a16="http://schemas.microsoft.com/office/drawing/2014/main" id="{23E9B189-E6BC-6546-96A3-B07221E9F3DA}"/>
              </a:ext>
            </a:extLst>
          </p:cNvPr>
          <p:cNvGrpSpPr/>
          <p:nvPr/>
        </p:nvGrpSpPr>
        <p:grpSpPr>
          <a:xfrm>
            <a:off x="2657475" y="1324423"/>
            <a:ext cx="4021150" cy="54373"/>
            <a:chOff x="2657475" y="1324423"/>
            <a:chExt cx="4021150" cy="54373"/>
          </a:xfrm>
        </p:grpSpPr>
        <p:sp>
          <p:nvSpPr>
            <p:cNvPr id="195" name="Rectangle 194">
              <a:extLst>
                <a:ext uri="{FF2B5EF4-FFF2-40B4-BE49-F238E27FC236}">
                  <a16:creationId xmlns="" xmlns:a16="http://schemas.microsoft.com/office/drawing/2014/main" id="{D447DCA1-FEE5-3D47-BB02-4296F41D0BE6}"/>
                </a:ext>
              </a:extLst>
            </p:cNvPr>
            <p:cNvSpPr/>
            <p:nvPr/>
          </p:nvSpPr>
          <p:spPr>
            <a:xfrm>
              <a:off x="2657475" y="1324423"/>
              <a:ext cx="56515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extLst>
                <a:ext uri="{FF2B5EF4-FFF2-40B4-BE49-F238E27FC236}">
                  <a16:creationId xmlns="" xmlns:a16="http://schemas.microsoft.com/office/drawing/2014/main" id="{DB033EF7-8C0E-1C46-93D9-751774A7A657}"/>
                </a:ext>
              </a:extLst>
            </p:cNvPr>
            <p:cNvSpPr/>
            <p:nvPr/>
          </p:nvSpPr>
          <p:spPr>
            <a:xfrm>
              <a:off x="3222625" y="1324423"/>
              <a:ext cx="2052000" cy="54373"/>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7" name="Rectangle 196">
              <a:extLst>
                <a:ext uri="{FF2B5EF4-FFF2-40B4-BE49-F238E27FC236}">
                  <a16:creationId xmlns="" xmlns:a16="http://schemas.microsoft.com/office/drawing/2014/main" id="{F2AACC39-ADEE-8A49-A441-226E6FBBF1A6}"/>
                </a:ext>
              </a:extLst>
            </p:cNvPr>
            <p:cNvSpPr/>
            <p:nvPr/>
          </p:nvSpPr>
          <p:spPr>
            <a:xfrm>
              <a:off x="5274625" y="1324423"/>
              <a:ext cx="1404000" cy="54000"/>
            </a:xfrm>
            <a:prstGeom prst="rect">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98" name="Group 197">
            <a:extLst>
              <a:ext uri="{FF2B5EF4-FFF2-40B4-BE49-F238E27FC236}">
                <a16:creationId xmlns="" xmlns:a16="http://schemas.microsoft.com/office/drawing/2014/main" id="{7879BBF7-02E6-A843-8551-C74AF6ED9B1D}"/>
              </a:ext>
            </a:extLst>
          </p:cNvPr>
          <p:cNvGrpSpPr/>
          <p:nvPr/>
        </p:nvGrpSpPr>
        <p:grpSpPr>
          <a:xfrm>
            <a:off x="2657475" y="1257299"/>
            <a:ext cx="4240800" cy="56009"/>
            <a:chOff x="2657475" y="1257299"/>
            <a:chExt cx="4240800" cy="56009"/>
          </a:xfrm>
        </p:grpSpPr>
        <p:sp>
          <p:nvSpPr>
            <p:cNvPr id="199" name="Rectangle 198">
              <a:extLst>
                <a:ext uri="{FF2B5EF4-FFF2-40B4-BE49-F238E27FC236}">
                  <a16:creationId xmlns="" xmlns:a16="http://schemas.microsoft.com/office/drawing/2014/main" id="{00EB7998-7FFD-AD4D-AFB3-5FA9D0CEEFB6}"/>
                </a:ext>
              </a:extLst>
            </p:cNvPr>
            <p:cNvSpPr/>
            <p:nvPr/>
          </p:nvSpPr>
          <p:spPr>
            <a:xfrm>
              <a:off x="2657475" y="1257299"/>
              <a:ext cx="31680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a:extLst>
                <a:ext uri="{FF2B5EF4-FFF2-40B4-BE49-F238E27FC236}">
                  <a16:creationId xmlns="" xmlns:a16="http://schemas.microsoft.com/office/drawing/2014/main" id="{18FE3FF3-52E4-5142-8FA3-A5DA456E6C73}"/>
                </a:ext>
              </a:extLst>
            </p:cNvPr>
            <p:cNvSpPr/>
            <p:nvPr/>
          </p:nvSpPr>
          <p:spPr>
            <a:xfrm>
              <a:off x="2974275" y="1257351"/>
              <a:ext cx="3708000" cy="54373"/>
            </a:xfrm>
            <a:prstGeom prst="rect">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1" name="Rectangle 200">
              <a:extLst>
                <a:ext uri="{FF2B5EF4-FFF2-40B4-BE49-F238E27FC236}">
                  <a16:creationId xmlns="" xmlns:a16="http://schemas.microsoft.com/office/drawing/2014/main" id="{93C7EE4D-55D9-BB47-8B77-CBDBC582D14A}"/>
                </a:ext>
              </a:extLst>
            </p:cNvPr>
            <p:cNvSpPr/>
            <p:nvPr/>
          </p:nvSpPr>
          <p:spPr>
            <a:xfrm>
              <a:off x="6682275" y="1259166"/>
              <a:ext cx="216000" cy="5414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2" name="Group 201">
            <a:extLst>
              <a:ext uri="{FF2B5EF4-FFF2-40B4-BE49-F238E27FC236}">
                <a16:creationId xmlns="" xmlns:a16="http://schemas.microsoft.com/office/drawing/2014/main" id="{61A5817B-CD1E-9249-8087-C5C713450C2C}"/>
              </a:ext>
            </a:extLst>
          </p:cNvPr>
          <p:cNvGrpSpPr/>
          <p:nvPr/>
        </p:nvGrpSpPr>
        <p:grpSpPr>
          <a:xfrm>
            <a:off x="2657475" y="1190625"/>
            <a:ext cx="5785250" cy="54373"/>
            <a:chOff x="2657475" y="1190625"/>
            <a:chExt cx="5785250" cy="54373"/>
          </a:xfrm>
        </p:grpSpPr>
        <p:sp>
          <p:nvSpPr>
            <p:cNvPr id="203" name="Rectangle 202">
              <a:extLst>
                <a:ext uri="{FF2B5EF4-FFF2-40B4-BE49-F238E27FC236}">
                  <a16:creationId xmlns="" xmlns:a16="http://schemas.microsoft.com/office/drawing/2014/main" id="{3BD844FF-0345-954F-A751-6883448EA9D5}"/>
                </a:ext>
              </a:extLst>
            </p:cNvPr>
            <p:cNvSpPr/>
            <p:nvPr/>
          </p:nvSpPr>
          <p:spPr>
            <a:xfrm>
              <a:off x="2657475" y="1190625"/>
              <a:ext cx="349250" cy="54000"/>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a:extLst>
                <a:ext uri="{FF2B5EF4-FFF2-40B4-BE49-F238E27FC236}">
                  <a16:creationId xmlns="" xmlns:a16="http://schemas.microsoft.com/office/drawing/2014/main" id="{4911131F-2BDA-2841-A36D-4DC71803004D}"/>
                </a:ext>
              </a:extLst>
            </p:cNvPr>
            <p:cNvSpPr/>
            <p:nvPr/>
          </p:nvSpPr>
          <p:spPr>
            <a:xfrm>
              <a:off x="3006725" y="1190625"/>
              <a:ext cx="5436000" cy="54373"/>
            </a:xfrm>
            <a:prstGeom prst="rect">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aphicFrame>
        <p:nvGraphicFramePr>
          <p:cNvPr id="205" name="Table 204">
            <a:extLst>
              <a:ext uri="{FF2B5EF4-FFF2-40B4-BE49-F238E27FC236}">
                <a16:creationId xmlns="" xmlns:a16="http://schemas.microsoft.com/office/drawing/2014/main" id="{46FE46DD-44BC-6545-80D1-FA2B1030C462}"/>
              </a:ext>
            </a:extLst>
          </p:cNvPr>
          <p:cNvGraphicFramePr>
            <a:graphicFrameLocks noGrp="1"/>
          </p:cNvGraphicFramePr>
          <p:nvPr>
            <p:extLst>
              <p:ext uri="{D42A27DB-BD31-4B8C-83A1-F6EECF244321}">
                <p14:modId xmlns:p14="http://schemas.microsoft.com/office/powerpoint/2010/main" val="1075980310"/>
              </p:ext>
            </p:extLst>
          </p:nvPr>
        </p:nvGraphicFramePr>
        <p:xfrm>
          <a:off x="2287699" y="1169628"/>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67479">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67479">
                <a:tc>
                  <a:txBody>
                    <a:bodyPr/>
                    <a:lstStyle/>
                    <a:p>
                      <a:pPr algn="ctr"/>
                      <a:r>
                        <a:rPr lang="en-US" sz="500" b="1" dirty="0">
                          <a:solidFill>
                            <a:sysClr val="windowText" lastClr="000000"/>
                          </a:solidFill>
                        </a:rPr>
                        <a:t>              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06" name="Table 205">
            <a:extLst>
              <a:ext uri="{FF2B5EF4-FFF2-40B4-BE49-F238E27FC236}">
                <a16:creationId xmlns="" xmlns:a16="http://schemas.microsoft.com/office/drawing/2014/main" id="{153244E4-8EF4-CD45-B551-127A81DF7A66}"/>
              </a:ext>
            </a:extLst>
          </p:cNvPr>
          <p:cNvGraphicFramePr>
            <a:graphicFrameLocks noGrp="1"/>
          </p:cNvGraphicFramePr>
          <p:nvPr>
            <p:extLst>
              <p:ext uri="{D42A27DB-BD31-4B8C-83A1-F6EECF244321}">
                <p14:modId xmlns:p14="http://schemas.microsoft.com/office/powerpoint/2010/main" val="973489247"/>
              </p:ext>
            </p:extLst>
          </p:nvPr>
        </p:nvGraphicFramePr>
        <p:xfrm>
          <a:off x="2243351" y="1303684"/>
          <a:ext cx="384126" cy="228600"/>
        </p:xfrm>
        <a:graphic>
          <a:graphicData uri="http://schemas.openxmlformats.org/drawingml/2006/table">
            <a:tbl>
              <a:tblPr firstRow="1" bandRow="1">
                <a:tableStyleId>{6E25E649-3F16-4E02-A733-19D2CDBF48F0}</a:tableStyleId>
              </a:tblPr>
              <a:tblGrid>
                <a:gridCol w="384126">
                  <a:extLst>
                    <a:ext uri="{9D8B030D-6E8A-4147-A177-3AD203B41FA5}">
                      <a16:colId xmlns="" xmlns:a16="http://schemas.microsoft.com/office/drawing/2014/main" val="1914841702"/>
                    </a:ext>
                  </a:extLst>
                </a:gridCol>
              </a:tblGrid>
              <a:tr h="63003">
                <a:tc>
                  <a:txBody>
                    <a:bodyPr/>
                    <a:lstStyle/>
                    <a:p>
                      <a:pPr algn="r"/>
                      <a:r>
                        <a:rPr lang="en-US" sz="500" b="1" dirty="0">
                          <a:solidFill>
                            <a:sysClr val="windowText" lastClr="000000"/>
                          </a:solidFill>
                        </a:rPr>
                        <a:t>             VH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63003">
                <a:tc>
                  <a:txBody>
                    <a:bodyPr/>
                    <a:lstStyle/>
                    <a:p>
                      <a:pPr algn="r"/>
                      <a:r>
                        <a:rPr lang="en-US" sz="500" b="1" dirty="0">
                          <a:solidFill>
                            <a:sysClr val="windowText" lastClr="000000"/>
                          </a:solidFill>
                        </a:rPr>
                        <a:t>              VH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r h="63003">
                <a:tc>
                  <a:txBody>
                    <a:bodyPr/>
                    <a:lstStyle/>
                    <a:p>
                      <a:pPr algn="r"/>
                      <a:r>
                        <a:rPr lang="en-US" sz="500" b="1" dirty="0">
                          <a:solidFill>
                            <a:sysClr val="windowText" lastClr="000000"/>
                          </a:solidFill>
                        </a:rPr>
                        <a:t>VH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3037807330"/>
                  </a:ext>
                </a:extLst>
              </a:tr>
            </a:tbl>
          </a:graphicData>
        </a:graphic>
      </p:graphicFrame>
      <p:graphicFrame>
        <p:nvGraphicFramePr>
          <p:cNvPr id="207" name="Table 206">
            <a:extLst>
              <a:ext uri="{FF2B5EF4-FFF2-40B4-BE49-F238E27FC236}">
                <a16:creationId xmlns="" xmlns:a16="http://schemas.microsoft.com/office/drawing/2014/main" id="{7012348E-3CBD-6D47-A86F-4C8F205AECBC}"/>
              </a:ext>
            </a:extLst>
          </p:cNvPr>
          <p:cNvGraphicFramePr>
            <a:graphicFrameLocks noGrp="1"/>
          </p:cNvGraphicFramePr>
          <p:nvPr>
            <p:extLst>
              <p:ext uri="{D42A27DB-BD31-4B8C-83A1-F6EECF244321}">
                <p14:modId xmlns:p14="http://schemas.microsoft.com/office/powerpoint/2010/main" val="556620528"/>
              </p:ext>
            </p:extLst>
          </p:nvPr>
        </p:nvGraphicFramePr>
        <p:xfrm>
          <a:off x="2287699" y="1513940"/>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08" name="Table 207">
            <a:extLst>
              <a:ext uri="{FF2B5EF4-FFF2-40B4-BE49-F238E27FC236}">
                <a16:creationId xmlns="" xmlns:a16="http://schemas.microsoft.com/office/drawing/2014/main" id="{A885A976-66FC-FD47-A704-22913DBC8798}"/>
              </a:ext>
            </a:extLst>
          </p:cNvPr>
          <p:cNvGraphicFramePr>
            <a:graphicFrameLocks noGrp="1"/>
          </p:cNvGraphicFramePr>
          <p:nvPr>
            <p:extLst>
              <p:ext uri="{D42A27DB-BD31-4B8C-83A1-F6EECF244321}">
                <p14:modId xmlns:p14="http://schemas.microsoft.com/office/powerpoint/2010/main" val="3185834258"/>
              </p:ext>
            </p:extLst>
          </p:nvPr>
        </p:nvGraphicFramePr>
        <p:xfrm>
          <a:off x="2287699" y="1647996"/>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09" name="Table 208">
            <a:extLst>
              <a:ext uri="{FF2B5EF4-FFF2-40B4-BE49-F238E27FC236}">
                <a16:creationId xmlns="" xmlns:a16="http://schemas.microsoft.com/office/drawing/2014/main" id="{BD090C69-21BC-384F-9166-0F485A7774DC}"/>
              </a:ext>
            </a:extLst>
          </p:cNvPr>
          <p:cNvGraphicFramePr>
            <a:graphicFrameLocks noGrp="1"/>
          </p:cNvGraphicFramePr>
          <p:nvPr>
            <p:extLst>
              <p:ext uri="{D42A27DB-BD31-4B8C-83A1-F6EECF244321}">
                <p14:modId xmlns:p14="http://schemas.microsoft.com/office/powerpoint/2010/main" val="3037659107"/>
              </p:ext>
            </p:extLst>
          </p:nvPr>
        </p:nvGraphicFramePr>
        <p:xfrm>
          <a:off x="2287699" y="1782052"/>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VH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10" name="Table 209">
            <a:extLst>
              <a:ext uri="{FF2B5EF4-FFF2-40B4-BE49-F238E27FC236}">
                <a16:creationId xmlns="" xmlns:a16="http://schemas.microsoft.com/office/drawing/2014/main" id="{D086DB66-0EC9-DF4B-963B-E0D099108552}"/>
              </a:ext>
            </a:extLst>
          </p:cNvPr>
          <p:cNvGraphicFramePr>
            <a:graphicFrameLocks noGrp="1"/>
          </p:cNvGraphicFramePr>
          <p:nvPr>
            <p:extLst>
              <p:ext uri="{D42A27DB-BD31-4B8C-83A1-F6EECF244321}">
                <p14:modId xmlns:p14="http://schemas.microsoft.com/office/powerpoint/2010/main" val="3188706476"/>
              </p:ext>
            </p:extLst>
          </p:nvPr>
        </p:nvGraphicFramePr>
        <p:xfrm>
          <a:off x="2287699" y="1916108"/>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VH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11" name="Table 210">
            <a:extLst>
              <a:ext uri="{FF2B5EF4-FFF2-40B4-BE49-F238E27FC236}">
                <a16:creationId xmlns="" xmlns:a16="http://schemas.microsoft.com/office/drawing/2014/main" id="{6019553D-C745-DB4A-BF90-61EADCEB5604}"/>
              </a:ext>
            </a:extLst>
          </p:cNvPr>
          <p:cNvGraphicFramePr>
            <a:graphicFrameLocks noGrp="1"/>
          </p:cNvGraphicFramePr>
          <p:nvPr>
            <p:extLst>
              <p:ext uri="{D42A27DB-BD31-4B8C-83A1-F6EECF244321}">
                <p14:modId xmlns:p14="http://schemas.microsoft.com/office/powerpoint/2010/main" val="4287030071"/>
              </p:ext>
            </p:extLst>
          </p:nvPr>
        </p:nvGraphicFramePr>
        <p:xfrm>
          <a:off x="2287699" y="2050164"/>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VH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VH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12" name="Table 211">
            <a:extLst>
              <a:ext uri="{FF2B5EF4-FFF2-40B4-BE49-F238E27FC236}">
                <a16:creationId xmlns="" xmlns:a16="http://schemas.microsoft.com/office/drawing/2014/main" id="{A01AC982-085A-7B41-8DF6-B4D74EF043B3}"/>
              </a:ext>
            </a:extLst>
          </p:cNvPr>
          <p:cNvGraphicFramePr>
            <a:graphicFrameLocks noGrp="1"/>
          </p:cNvGraphicFramePr>
          <p:nvPr>
            <p:extLst>
              <p:ext uri="{D42A27DB-BD31-4B8C-83A1-F6EECF244321}">
                <p14:modId xmlns:p14="http://schemas.microsoft.com/office/powerpoint/2010/main" val="129382388"/>
              </p:ext>
            </p:extLst>
          </p:nvPr>
        </p:nvGraphicFramePr>
        <p:xfrm>
          <a:off x="2287699" y="2184220"/>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13" name="Table 212">
            <a:extLst>
              <a:ext uri="{FF2B5EF4-FFF2-40B4-BE49-F238E27FC236}">
                <a16:creationId xmlns="" xmlns:a16="http://schemas.microsoft.com/office/drawing/2014/main" id="{B2469A84-B73C-324F-9064-7047FA61DA27}"/>
              </a:ext>
            </a:extLst>
          </p:cNvPr>
          <p:cNvGraphicFramePr>
            <a:graphicFrameLocks noGrp="1"/>
          </p:cNvGraphicFramePr>
          <p:nvPr>
            <p:extLst>
              <p:ext uri="{D42A27DB-BD31-4B8C-83A1-F6EECF244321}">
                <p14:modId xmlns:p14="http://schemas.microsoft.com/office/powerpoint/2010/main" val="49187525"/>
              </p:ext>
            </p:extLst>
          </p:nvPr>
        </p:nvGraphicFramePr>
        <p:xfrm>
          <a:off x="2287699" y="2318276"/>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VH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14" name="Table 213">
            <a:extLst>
              <a:ext uri="{FF2B5EF4-FFF2-40B4-BE49-F238E27FC236}">
                <a16:creationId xmlns="" xmlns:a16="http://schemas.microsoft.com/office/drawing/2014/main" id="{CF3D75C2-69D1-2646-A414-D8F72A1C3028}"/>
              </a:ext>
            </a:extLst>
          </p:cNvPr>
          <p:cNvGraphicFramePr>
            <a:graphicFrameLocks noGrp="1"/>
          </p:cNvGraphicFramePr>
          <p:nvPr>
            <p:extLst>
              <p:ext uri="{D42A27DB-BD31-4B8C-83A1-F6EECF244321}">
                <p14:modId xmlns:p14="http://schemas.microsoft.com/office/powerpoint/2010/main" val="2334928784"/>
              </p:ext>
            </p:extLst>
          </p:nvPr>
        </p:nvGraphicFramePr>
        <p:xfrm>
          <a:off x="2287699" y="2452332"/>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VH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15" name="Table 214">
            <a:extLst>
              <a:ext uri="{FF2B5EF4-FFF2-40B4-BE49-F238E27FC236}">
                <a16:creationId xmlns="" xmlns:a16="http://schemas.microsoft.com/office/drawing/2014/main" id="{32A2A007-1C8A-9144-8402-14426560C9D9}"/>
              </a:ext>
            </a:extLst>
          </p:cNvPr>
          <p:cNvGraphicFramePr>
            <a:graphicFrameLocks noGrp="1"/>
          </p:cNvGraphicFramePr>
          <p:nvPr>
            <p:extLst>
              <p:ext uri="{D42A27DB-BD31-4B8C-83A1-F6EECF244321}">
                <p14:modId xmlns:p14="http://schemas.microsoft.com/office/powerpoint/2010/main" val="1610751900"/>
              </p:ext>
            </p:extLst>
          </p:nvPr>
        </p:nvGraphicFramePr>
        <p:xfrm>
          <a:off x="2287699" y="2586388"/>
          <a:ext cx="339778" cy="762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r"/>
                      <a:r>
                        <a:rPr lang="en-US" sz="500" b="1" dirty="0">
                          <a:solidFill>
                            <a:sysClr val="windowText" lastClr="000000"/>
                          </a:solidFill>
                        </a:rPr>
                        <a:t>VH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bl>
          </a:graphicData>
        </a:graphic>
      </p:graphicFrame>
      <p:graphicFrame>
        <p:nvGraphicFramePr>
          <p:cNvPr id="216" name="Table 215">
            <a:extLst>
              <a:ext uri="{FF2B5EF4-FFF2-40B4-BE49-F238E27FC236}">
                <a16:creationId xmlns="" xmlns:a16="http://schemas.microsoft.com/office/drawing/2014/main" id="{12610ED9-7D9E-AF47-96B4-A03538CF7D55}"/>
              </a:ext>
            </a:extLst>
          </p:cNvPr>
          <p:cNvGraphicFramePr>
            <a:graphicFrameLocks noGrp="1"/>
          </p:cNvGraphicFramePr>
          <p:nvPr>
            <p:extLst>
              <p:ext uri="{D42A27DB-BD31-4B8C-83A1-F6EECF244321}">
                <p14:modId xmlns:p14="http://schemas.microsoft.com/office/powerpoint/2010/main" val="120260456"/>
              </p:ext>
            </p:extLst>
          </p:nvPr>
        </p:nvGraphicFramePr>
        <p:xfrm>
          <a:off x="2287699" y="2644244"/>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VH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17" name="Table 216">
            <a:extLst>
              <a:ext uri="{FF2B5EF4-FFF2-40B4-BE49-F238E27FC236}">
                <a16:creationId xmlns="" xmlns:a16="http://schemas.microsoft.com/office/drawing/2014/main" id="{DCCCF09A-54B0-1743-825C-E7EE8F079CAA}"/>
              </a:ext>
            </a:extLst>
          </p:cNvPr>
          <p:cNvGraphicFramePr>
            <a:graphicFrameLocks noGrp="1"/>
          </p:cNvGraphicFramePr>
          <p:nvPr>
            <p:extLst>
              <p:ext uri="{D42A27DB-BD31-4B8C-83A1-F6EECF244321}">
                <p14:modId xmlns:p14="http://schemas.microsoft.com/office/powerpoint/2010/main" val="3427736434"/>
              </p:ext>
            </p:extLst>
          </p:nvPr>
        </p:nvGraphicFramePr>
        <p:xfrm>
          <a:off x="2287699" y="2778300"/>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18" name="Table 217">
            <a:extLst>
              <a:ext uri="{FF2B5EF4-FFF2-40B4-BE49-F238E27FC236}">
                <a16:creationId xmlns="" xmlns:a16="http://schemas.microsoft.com/office/drawing/2014/main" id="{C6D3B5BC-87E6-AA46-BBD1-61A92167FA99}"/>
              </a:ext>
            </a:extLst>
          </p:cNvPr>
          <p:cNvGraphicFramePr>
            <a:graphicFrameLocks noGrp="1"/>
          </p:cNvGraphicFramePr>
          <p:nvPr>
            <p:extLst>
              <p:ext uri="{D42A27DB-BD31-4B8C-83A1-F6EECF244321}">
                <p14:modId xmlns:p14="http://schemas.microsoft.com/office/powerpoint/2010/main" val="3713974957"/>
              </p:ext>
            </p:extLst>
          </p:nvPr>
        </p:nvGraphicFramePr>
        <p:xfrm>
          <a:off x="2287699" y="2912356"/>
          <a:ext cx="339778" cy="762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r"/>
                      <a:r>
                        <a:rPr lang="en-US" sz="500" b="1" dirty="0">
                          <a:solidFill>
                            <a:sysClr val="windowText" lastClr="000000"/>
                          </a:solidFill>
                        </a:rPr>
                        <a:t>VH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bl>
          </a:graphicData>
        </a:graphic>
      </p:graphicFrame>
      <p:graphicFrame>
        <p:nvGraphicFramePr>
          <p:cNvPr id="219" name="Table 218">
            <a:extLst>
              <a:ext uri="{FF2B5EF4-FFF2-40B4-BE49-F238E27FC236}">
                <a16:creationId xmlns="" xmlns:a16="http://schemas.microsoft.com/office/drawing/2014/main" id="{C927140D-292B-CB4E-BA6B-8392A8D4FE1C}"/>
              </a:ext>
            </a:extLst>
          </p:cNvPr>
          <p:cNvGraphicFramePr>
            <a:graphicFrameLocks noGrp="1"/>
          </p:cNvGraphicFramePr>
          <p:nvPr>
            <p:extLst>
              <p:ext uri="{D42A27DB-BD31-4B8C-83A1-F6EECF244321}">
                <p14:modId xmlns:p14="http://schemas.microsoft.com/office/powerpoint/2010/main" val="1720438477"/>
              </p:ext>
            </p:extLst>
          </p:nvPr>
        </p:nvGraphicFramePr>
        <p:xfrm>
          <a:off x="2287699" y="2970212"/>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VH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20" name="Table 219">
            <a:extLst>
              <a:ext uri="{FF2B5EF4-FFF2-40B4-BE49-F238E27FC236}">
                <a16:creationId xmlns="" xmlns:a16="http://schemas.microsoft.com/office/drawing/2014/main" id="{F8D9D93A-0BD5-044D-A53D-9041D82A210C}"/>
              </a:ext>
            </a:extLst>
          </p:cNvPr>
          <p:cNvGraphicFramePr>
            <a:graphicFrameLocks noGrp="1"/>
          </p:cNvGraphicFramePr>
          <p:nvPr>
            <p:extLst>
              <p:ext uri="{D42A27DB-BD31-4B8C-83A1-F6EECF244321}">
                <p14:modId xmlns:p14="http://schemas.microsoft.com/office/powerpoint/2010/main" val="3683899122"/>
              </p:ext>
            </p:extLst>
          </p:nvPr>
        </p:nvGraphicFramePr>
        <p:xfrm>
          <a:off x="2287699" y="3104268"/>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VH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21" name="Table 220">
            <a:extLst>
              <a:ext uri="{FF2B5EF4-FFF2-40B4-BE49-F238E27FC236}">
                <a16:creationId xmlns="" xmlns:a16="http://schemas.microsoft.com/office/drawing/2014/main" id="{6D85D1A8-5BC1-B648-AB73-26256B0DAC99}"/>
              </a:ext>
            </a:extLst>
          </p:cNvPr>
          <p:cNvGraphicFramePr>
            <a:graphicFrameLocks noGrp="1"/>
          </p:cNvGraphicFramePr>
          <p:nvPr>
            <p:extLst>
              <p:ext uri="{D42A27DB-BD31-4B8C-83A1-F6EECF244321}">
                <p14:modId xmlns:p14="http://schemas.microsoft.com/office/powerpoint/2010/main" val="606182188"/>
              </p:ext>
            </p:extLst>
          </p:nvPr>
        </p:nvGraphicFramePr>
        <p:xfrm>
          <a:off x="2287699" y="3238324"/>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22" name="Table 221">
            <a:extLst>
              <a:ext uri="{FF2B5EF4-FFF2-40B4-BE49-F238E27FC236}">
                <a16:creationId xmlns="" xmlns:a16="http://schemas.microsoft.com/office/drawing/2014/main" id="{D1E0F15A-61DB-2C41-9E54-B53E6182FA02}"/>
              </a:ext>
            </a:extLst>
          </p:cNvPr>
          <p:cNvGraphicFramePr>
            <a:graphicFrameLocks noGrp="1"/>
          </p:cNvGraphicFramePr>
          <p:nvPr>
            <p:extLst>
              <p:ext uri="{D42A27DB-BD31-4B8C-83A1-F6EECF244321}">
                <p14:modId xmlns:p14="http://schemas.microsoft.com/office/powerpoint/2010/main" val="3983134254"/>
              </p:ext>
            </p:extLst>
          </p:nvPr>
        </p:nvGraphicFramePr>
        <p:xfrm>
          <a:off x="2287699" y="3372380"/>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VH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23" name="Table 222">
            <a:extLst>
              <a:ext uri="{FF2B5EF4-FFF2-40B4-BE49-F238E27FC236}">
                <a16:creationId xmlns="" xmlns:a16="http://schemas.microsoft.com/office/drawing/2014/main" id="{7F9D6E3F-3571-B24B-96C6-7BA2334654E0}"/>
              </a:ext>
            </a:extLst>
          </p:cNvPr>
          <p:cNvGraphicFramePr>
            <a:graphicFrameLocks noGrp="1"/>
          </p:cNvGraphicFramePr>
          <p:nvPr>
            <p:extLst>
              <p:ext uri="{D42A27DB-BD31-4B8C-83A1-F6EECF244321}">
                <p14:modId xmlns:p14="http://schemas.microsoft.com/office/powerpoint/2010/main" val="66093981"/>
              </p:ext>
            </p:extLst>
          </p:nvPr>
        </p:nvGraphicFramePr>
        <p:xfrm>
          <a:off x="2287699" y="3506436"/>
          <a:ext cx="339778" cy="762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r"/>
                      <a:r>
                        <a:rPr lang="en-US" sz="500" b="1" dirty="0">
                          <a:solidFill>
                            <a:sysClr val="windowText" lastClr="000000"/>
                          </a:solidFill>
                        </a:rPr>
                        <a:t>VH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bl>
          </a:graphicData>
        </a:graphic>
      </p:graphicFrame>
      <p:graphicFrame>
        <p:nvGraphicFramePr>
          <p:cNvPr id="224" name="Table 223">
            <a:extLst>
              <a:ext uri="{FF2B5EF4-FFF2-40B4-BE49-F238E27FC236}">
                <a16:creationId xmlns="" xmlns:a16="http://schemas.microsoft.com/office/drawing/2014/main" id="{754A4092-5C81-8546-8587-0A28B938394F}"/>
              </a:ext>
            </a:extLst>
          </p:cNvPr>
          <p:cNvGraphicFramePr>
            <a:graphicFrameLocks noGrp="1"/>
          </p:cNvGraphicFramePr>
          <p:nvPr>
            <p:extLst>
              <p:ext uri="{D42A27DB-BD31-4B8C-83A1-F6EECF244321}">
                <p14:modId xmlns:p14="http://schemas.microsoft.com/office/powerpoint/2010/main" val="2055799602"/>
              </p:ext>
            </p:extLst>
          </p:nvPr>
        </p:nvGraphicFramePr>
        <p:xfrm>
          <a:off x="2287699" y="3564292"/>
          <a:ext cx="339778" cy="1524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r h="49124">
                <a:tc>
                  <a:txBody>
                    <a:bodyPr/>
                    <a:lstStyle/>
                    <a:p>
                      <a:pPr algn="ctr"/>
                      <a:r>
                        <a:rPr lang="en-US" sz="500" b="1" dirty="0">
                          <a:solidFill>
                            <a:sysClr val="windowText" lastClr="000000"/>
                          </a:solidFill>
                        </a:rPr>
                        <a:t>              H</a:t>
                      </a:r>
                    </a:p>
                  </a:txBody>
                  <a:tcPr marL="0" marR="0" marT="0" marB="0">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586058204"/>
                  </a:ext>
                </a:extLst>
              </a:tr>
            </a:tbl>
          </a:graphicData>
        </a:graphic>
      </p:graphicFrame>
      <p:graphicFrame>
        <p:nvGraphicFramePr>
          <p:cNvPr id="225" name="Table 224">
            <a:extLst>
              <a:ext uri="{FF2B5EF4-FFF2-40B4-BE49-F238E27FC236}">
                <a16:creationId xmlns="" xmlns:a16="http://schemas.microsoft.com/office/drawing/2014/main" id="{D43DB288-1CFC-BC4C-B05B-C94B8E1F0B36}"/>
              </a:ext>
            </a:extLst>
          </p:cNvPr>
          <p:cNvGraphicFramePr>
            <a:graphicFrameLocks noGrp="1"/>
          </p:cNvGraphicFramePr>
          <p:nvPr>
            <p:extLst>
              <p:ext uri="{D42A27DB-BD31-4B8C-83A1-F6EECF244321}">
                <p14:modId xmlns:p14="http://schemas.microsoft.com/office/powerpoint/2010/main" val="934310768"/>
              </p:ext>
            </p:extLst>
          </p:nvPr>
        </p:nvGraphicFramePr>
        <p:xfrm>
          <a:off x="2287699" y="3698353"/>
          <a:ext cx="339778" cy="762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              H  </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bl>
          </a:graphicData>
        </a:graphic>
      </p:graphicFrame>
      <p:graphicFrame>
        <p:nvGraphicFramePr>
          <p:cNvPr id="226" name="Table 225">
            <a:extLst>
              <a:ext uri="{FF2B5EF4-FFF2-40B4-BE49-F238E27FC236}">
                <a16:creationId xmlns="" xmlns:a16="http://schemas.microsoft.com/office/drawing/2014/main" id="{E3FD8A20-C3D3-9E49-9DDF-DEC218B7BF6B}"/>
              </a:ext>
            </a:extLst>
          </p:cNvPr>
          <p:cNvGraphicFramePr>
            <a:graphicFrameLocks noGrp="1"/>
          </p:cNvGraphicFramePr>
          <p:nvPr>
            <p:extLst>
              <p:ext uri="{D42A27DB-BD31-4B8C-83A1-F6EECF244321}">
                <p14:modId xmlns:p14="http://schemas.microsoft.com/office/powerpoint/2010/main" val="3100427717"/>
              </p:ext>
            </p:extLst>
          </p:nvPr>
        </p:nvGraphicFramePr>
        <p:xfrm>
          <a:off x="2287699" y="1111772"/>
          <a:ext cx="339778" cy="76200"/>
        </p:xfrm>
        <a:graphic>
          <a:graphicData uri="http://schemas.openxmlformats.org/drawingml/2006/table">
            <a:tbl>
              <a:tblPr firstRow="1" bandRow="1">
                <a:tableStyleId>{6E25E649-3F16-4E02-A733-19D2CDBF48F0}</a:tableStyleId>
              </a:tblPr>
              <a:tblGrid>
                <a:gridCol w="339778">
                  <a:extLst>
                    <a:ext uri="{9D8B030D-6E8A-4147-A177-3AD203B41FA5}">
                      <a16:colId xmlns="" xmlns:a16="http://schemas.microsoft.com/office/drawing/2014/main" val="1914841702"/>
                    </a:ext>
                  </a:extLst>
                </a:gridCol>
              </a:tblGrid>
              <a:tr h="0">
                <a:tc>
                  <a:txBody>
                    <a:bodyPr/>
                    <a:lstStyle/>
                    <a:p>
                      <a:pPr algn="ctr"/>
                      <a:r>
                        <a:rPr lang="en-US" sz="500" b="1" dirty="0">
                          <a:solidFill>
                            <a:sysClr val="windowText" lastClr="000000"/>
                          </a:solidFill>
                        </a:rPr>
                        <a:t>IPSS-R</a:t>
                      </a:r>
                    </a:p>
                  </a:txBody>
                  <a:tcPr marL="0" marR="0" marT="0" marB="0">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681846882"/>
                  </a:ext>
                </a:extLst>
              </a:tr>
            </a:tbl>
          </a:graphicData>
        </a:graphic>
      </p:graphicFrame>
      <p:grpSp>
        <p:nvGrpSpPr>
          <p:cNvPr id="227" name="Group 226">
            <a:extLst>
              <a:ext uri="{FF2B5EF4-FFF2-40B4-BE49-F238E27FC236}">
                <a16:creationId xmlns="" xmlns:a16="http://schemas.microsoft.com/office/drawing/2014/main" id="{52A04C07-CCF7-2E45-9090-0CBF27AB6010}"/>
              </a:ext>
            </a:extLst>
          </p:cNvPr>
          <p:cNvGrpSpPr/>
          <p:nvPr/>
        </p:nvGrpSpPr>
        <p:grpSpPr>
          <a:xfrm>
            <a:off x="4190276" y="3025313"/>
            <a:ext cx="109236" cy="662997"/>
            <a:chOff x="4190276" y="3025313"/>
            <a:chExt cx="109236" cy="662997"/>
          </a:xfrm>
        </p:grpSpPr>
        <p:sp>
          <p:nvSpPr>
            <p:cNvPr id="228" name="Rectangle 227">
              <a:extLst>
                <a:ext uri="{FF2B5EF4-FFF2-40B4-BE49-F238E27FC236}">
                  <a16:creationId xmlns="" xmlns:a16="http://schemas.microsoft.com/office/drawing/2014/main" id="{9F4F38B0-79FC-1344-B1A2-7F6A1459793A}"/>
                </a:ext>
              </a:extLst>
            </p:cNvPr>
            <p:cNvSpPr/>
            <p:nvPr/>
          </p:nvSpPr>
          <p:spPr>
            <a:xfrm>
              <a:off x="4190277" y="3025313"/>
              <a:ext cx="109235" cy="109235"/>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a:extLst>
                <a:ext uri="{FF2B5EF4-FFF2-40B4-BE49-F238E27FC236}">
                  <a16:creationId xmlns="" xmlns:a16="http://schemas.microsoft.com/office/drawing/2014/main" id="{95A510AA-F225-FE46-AA2D-4D3E32E21EFF}"/>
                </a:ext>
              </a:extLst>
            </p:cNvPr>
            <p:cNvSpPr/>
            <p:nvPr/>
          </p:nvSpPr>
          <p:spPr>
            <a:xfrm>
              <a:off x="4190277" y="3170137"/>
              <a:ext cx="109235" cy="109235"/>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Rectangle 229">
              <a:extLst>
                <a:ext uri="{FF2B5EF4-FFF2-40B4-BE49-F238E27FC236}">
                  <a16:creationId xmlns="" xmlns:a16="http://schemas.microsoft.com/office/drawing/2014/main" id="{B540818A-26BD-864C-A458-4A9345FFFA90}"/>
                </a:ext>
              </a:extLst>
            </p:cNvPr>
            <p:cNvSpPr/>
            <p:nvPr/>
          </p:nvSpPr>
          <p:spPr>
            <a:xfrm>
              <a:off x="4190277" y="3320669"/>
              <a:ext cx="109235" cy="109235"/>
            </a:xfrm>
            <a:prstGeom prst="rect">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Rectangle 230">
              <a:extLst>
                <a:ext uri="{FF2B5EF4-FFF2-40B4-BE49-F238E27FC236}">
                  <a16:creationId xmlns="" xmlns:a16="http://schemas.microsoft.com/office/drawing/2014/main" id="{FEBC9EC1-0B6A-C040-9804-DB6FFFD9A6FA}"/>
                </a:ext>
              </a:extLst>
            </p:cNvPr>
            <p:cNvSpPr/>
            <p:nvPr/>
          </p:nvSpPr>
          <p:spPr>
            <a:xfrm>
              <a:off x="4190277" y="3449872"/>
              <a:ext cx="109235" cy="10923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Rectangle 231">
              <a:extLst>
                <a:ext uri="{FF2B5EF4-FFF2-40B4-BE49-F238E27FC236}">
                  <a16:creationId xmlns="" xmlns:a16="http://schemas.microsoft.com/office/drawing/2014/main" id="{775212C6-F841-8648-98BE-F0189AA39360}"/>
                </a:ext>
              </a:extLst>
            </p:cNvPr>
            <p:cNvSpPr/>
            <p:nvPr/>
          </p:nvSpPr>
          <p:spPr>
            <a:xfrm>
              <a:off x="4190276" y="3579075"/>
              <a:ext cx="109235" cy="109235"/>
            </a:xfrm>
            <a:prstGeom prst="rect">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3" name="Group 232">
            <a:extLst>
              <a:ext uri="{FF2B5EF4-FFF2-40B4-BE49-F238E27FC236}">
                <a16:creationId xmlns="" xmlns:a16="http://schemas.microsoft.com/office/drawing/2014/main" id="{A61CA858-46C6-2348-9B81-2A301EDF92A8}"/>
              </a:ext>
            </a:extLst>
          </p:cNvPr>
          <p:cNvGrpSpPr/>
          <p:nvPr/>
        </p:nvGrpSpPr>
        <p:grpSpPr>
          <a:xfrm>
            <a:off x="4654792" y="3003550"/>
            <a:ext cx="271228" cy="510666"/>
            <a:chOff x="4654792" y="3003550"/>
            <a:chExt cx="271228" cy="510666"/>
          </a:xfrm>
        </p:grpSpPr>
        <p:sp>
          <p:nvSpPr>
            <p:cNvPr id="234" name="Right Arrow 233">
              <a:extLst>
                <a:ext uri="{FF2B5EF4-FFF2-40B4-BE49-F238E27FC236}">
                  <a16:creationId xmlns="" xmlns:a16="http://schemas.microsoft.com/office/drawing/2014/main" id="{43E0245F-3316-4340-B5E4-51B02781C35F}"/>
                </a:ext>
              </a:extLst>
            </p:cNvPr>
            <p:cNvSpPr/>
            <p:nvPr/>
          </p:nvSpPr>
          <p:spPr>
            <a:xfrm>
              <a:off x="4730310" y="3003550"/>
              <a:ext cx="182442" cy="127807"/>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Oval 234">
              <a:extLst>
                <a:ext uri="{FF2B5EF4-FFF2-40B4-BE49-F238E27FC236}">
                  <a16:creationId xmlns="" xmlns:a16="http://schemas.microsoft.com/office/drawing/2014/main" id="{43198B96-8BDB-A945-B3C7-60814C4A1495}"/>
                </a:ext>
              </a:extLst>
            </p:cNvPr>
            <p:cNvSpPr/>
            <p:nvPr/>
          </p:nvSpPr>
          <p:spPr>
            <a:xfrm>
              <a:off x="4744924" y="3187286"/>
              <a:ext cx="84615" cy="846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a:extLst>
                <a:ext uri="{FF2B5EF4-FFF2-40B4-BE49-F238E27FC236}">
                  <a16:creationId xmlns="" xmlns:a16="http://schemas.microsoft.com/office/drawing/2014/main" id="{1BDE79D6-60FE-5F46-974F-854167CEAF22}"/>
                </a:ext>
              </a:extLst>
            </p:cNvPr>
            <p:cNvSpPr txBox="1"/>
            <p:nvPr/>
          </p:nvSpPr>
          <p:spPr>
            <a:xfrm>
              <a:off x="4654792" y="3252606"/>
              <a:ext cx="271228" cy="261610"/>
            </a:xfrm>
            <a:prstGeom prst="rect">
              <a:avLst/>
            </a:prstGeom>
            <a:noFill/>
          </p:spPr>
          <p:txBody>
            <a:bodyPr wrap="none" rtlCol="0">
              <a:spAutoFit/>
            </a:bodyPr>
            <a:lstStyle/>
            <a:p>
              <a:r>
                <a:rPr lang="en-US" sz="1050" b="1" dirty="0">
                  <a:solidFill>
                    <a:srgbClr val="C00000"/>
                  </a:solidFill>
                </a:rPr>
                <a:t>T</a:t>
              </a:r>
            </a:p>
          </p:txBody>
        </p:sp>
      </p:grpSp>
      <p:grpSp>
        <p:nvGrpSpPr>
          <p:cNvPr id="237" name="Group 236">
            <a:extLst>
              <a:ext uri="{FF2B5EF4-FFF2-40B4-BE49-F238E27FC236}">
                <a16:creationId xmlns="" xmlns:a16="http://schemas.microsoft.com/office/drawing/2014/main" id="{9E0C8FEE-0C21-1244-BBE5-34F7D7285D1E}"/>
              </a:ext>
            </a:extLst>
          </p:cNvPr>
          <p:cNvGrpSpPr/>
          <p:nvPr/>
        </p:nvGrpSpPr>
        <p:grpSpPr>
          <a:xfrm>
            <a:off x="5401303" y="3025313"/>
            <a:ext cx="118927" cy="331495"/>
            <a:chOff x="5401303" y="3025313"/>
            <a:chExt cx="118927" cy="331495"/>
          </a:xfrm>
        </p:grpSpPr>
        <p:sp>
          <p:nvSpPr>
            <p:cNvPr id="238" name="Rectangle 237">
              <a:extLst>
                <a:ext uri="{FF2B5EF4-FFF2-40B4-BE49-F238E27FC236}">
                  <a16:creationId xmlns="" xmlns:a16="http://schemas.microsoft.com/office/drawing/2014/main" id="{1703C36B-EEF9-2A43-8D81-C519EB8BD806}"/>
                </a:ext>
              </a:extLst>
            </p:cNvPr>
            <p:cNvSpPr/>
            <p:nvPr/>
          </p:nvSpPr>
          <p:spPr>
            <a:xfrm>
              <a:off x="5406780" y="3025313"/>
              <a:ext cx="109235" cy="109235"/>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riangle 266">
              <a:extLst>
                <a:ext uri="{FF2B5EF4-FFF2-40B4-BE49-F238E27FC236}">
                  <a16:creationId xmlns="" xmlns:a16="http://schemas.microsoft.com/office/drawing/2014/main" id="{ECC0084D-9EB2-514F-9F9F-FCC76C95D52A}"/>
                </a:ext>
              </a:extLst>
            </p:cNvPr>
            <p:cNvSpPr/>
            <p:nvPr/>
          </p:nvSpPr>
          <p:spPr>
            <a:xfrm>
              <a:off x="5401303" y="3252606"/>
              <a:ext cx="118927" cy="10420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0" name="Oval 239">
            <a:extLst>
              <a:ext uri="{FF2B5EF4-FFF2-40B4-BE49-F238E27FC236}">
                <a16:creationId xmlns="" xmlns:a16="http://schemas.microsoft.com/office/drawing/2014/main" id="{7FC262A4-5E86-734E-ABA1-7B8FE69EB5B8}"/>
              </a:ext>
            </a:extLst>
          </p:cNvPr>
          <p:cNvSpPr/>
          <p:nvPr/>
        </p:nvSpPr>
        <p:spPr>
          <a:xfrm>
            <a:off x="2970211" y="1187972"/>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Oval 240">
            <a:extLst>
              <a:ext uri="{FF2B5EF4-FFF2-40B4-BE49-F238E27FC236}">
                <a16:creationId xmlns="" xmlns:a16="http://schemas.microsoft.com/office/drawing/2014/main" id="{B28C5636-FFB6-3848-8F1F-357505F5DE7C}"/>
              </a:ext>
            </a:extLst>
          </p:cNvPr>
          <p:cNvSpPr/>
          <p:nvPr/>
        </p:nvSpPr>
        <p:spPr>
          <a:xfrm>
            <a:off x="4012476" y="1327704"/>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Oval 241">
            <a:extLst>
              <a:ext uri="{FF2B5EF4-FFF2-40B4-BE49-F238E27FC236}">
                <a16:creationId xmlns="" xmlns:a16="http://schemas.microsoft.com/office/drawing/2014/main" id="{0FA68C7B-141A-A749-A790-44CD3956B5E4}"/>
              </a:ext>
            </a:extLst>
          </p:cNvPr>
          <p:cNvSpPr/>
          <p:nvPr/>
        </p:nvSpPr>
        <p:spPr>
          <a:xfrm>
            <a:off x="2962378" y="1389840"/>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Oval 242">
            <a:extLst>
              <a:ext uri="{FF2B5EF4-FFF2-40B4-BE49-F238E27FC236}">
                <a16:creationId xmlns="" xmlns:a16="http://schemas.microsoft.com/office/drawing/2014/main" id="{9DF77319-376A-C947-9010-DE10FB93CEEA}"/>
              </a:ext>
            </a:extLst>
          </p:cNvPr>
          <p:cNvSpPr/>
          <p:nvPr/>
        </p:nvSpPr>
        <p:spPr>
          <a:xfrm>
            <a:off x="2951370" y="1464175"/>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Oval 243">
            <a:extLst>
              <a:ext uri="{FF2B5EF4-FFF2-40B4-BE49-F238E27FC236}">
                <a16:creationId xmlns="" xmlns:a16="http://schemas.microsoft.com/office/drawing/2014/main" id="{7C572074-0A18-2C4C-B785-4AB0D6224F7E}"/>
              </a:ext>
            </a:extLst>
          </p:cNvPr>
          <p:cNvSpPr/>
          <p:nvPr/>
        </p:nvSpPr>
        <p:spPr>
          <a:xfrm>
            <a:off x="3414920" y="1522288"/>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Oval 244">
            <a:extLst>
              <a:ext uri="{FF2B5EF4-FFF2-40B4-BE49-F238E27FC236}">
                <a16:creationId xmlns="" xmlns:a16="http://schemas.microsoft.com/office/drawing/2014/main" id="{E94B9FC6-C49F-4048-8DB4-2A05BB75AEBF}"/>
              </a:ext>
            </a:extLst>
          </p:cNvPr>
          <p:cNvSpPr/>
          <p:nvPr/>
        </p:nvSpPr>
        <p:spPr>
          <a:xfrm>
            <a:off x="2959468" y="1720195"/>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Oval 245">
            <a:extLst>
              <a:ext uri="{FF2B5EF4-FFF2-40B4-BE49-F238E27FC236}">
                <a16:creationId xmlns="" xmlns:a16="http://schemas.microsoft.com/office/drawing/2014/main" id="{4AD1E493-2EC9-9A49-B8F5-11E3129A6314}"/>
              </a:ext>
            </a:extLst>
          </p:cNvPr>
          <p:cNvSpPr/>
          <p:nvPr/>
        </p:nvSpPr>
        <p:spPr>
          <a:xfrm>
            <a:off x="3419996" y="1854949"/>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Oval 246">
            <a:extLst>
              <a:ext uri="{FF2B5EF4-FFF2-40B4-BE49-F238E27FC236}">
                <a16:creationId xmlns="" xmlns:a16="http://schemas.microsoft.com/office/drawing/2014/main" id="{91E8564F-5AE9-184F-92DE-034892EB85B0}"/>
              </a:ext>
            </a:extLst>
          </p:cNvPr>
          <p:cNvSpPr/>
          <p:nvPr/>
        </p:nvSpPr>
        <p:spPr>
          <a:xfrm>
            <a:off x="4246770" y="1919910"/>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a:extLst>
              <a:ext uri="{FF2B5EF4-FFF2-40B4-BE49-F238E27FC236}">
                <a16:creationId xmlns="" xmlns:a16="http://schemas.microsoft.com/office/drawing/2014/main" id="{D047F8D6-99A4-7742-A501-0ACD8F9D1696}"/>
              </a:ext>
            </a:extLst>
          </p:cNvPr>
          <p:cNvSpPr/>
          <p:nvPr/>
        </p:nvSpPr>
        <p:spPr>
          <a:xfrm>
            <a:off x="2930786" y="2051829"/>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Oval 248">
            <a:extLst>
              <a:ext uri="{FF2B5EF4-FFF2-40B4-BE49-F238E27FC236}">
                <a16:creationId xmlns="" xmlns:a16="http://schemas.microsoft.com/office/drawing/2014/main" id="{4A3CB05B-D490-B34E-8A38-7FFACC707E79}"/>
              </a:ext>
            </a:extLst>
          </p:cNvPr>
          <p:cNvSpPr/>
          <p:nvPr/>
        </p:nvSpPr>
        <p:spPr>
          <a:xfrm>
            <a:off x="2941529" y="2383463"/>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Oval 249">
            <a:extLst>
              <a:ext uri="{FF2B5EF4-FFF2-40B4-BE49-F238E27FC236}">
                <a16:creationId xmlns="" xmlns:a16="http://schemas.microsoft.com/office/drawing/2014/main" id="{25622463-9E10-F14A-9F07-AC8A79B56A1B}"/>
              </a:ext>
            </a:extLst>
          </p:cNvPr>
          <p:cNvSpPr/>
          <p:nvPr/>
        </p:nvSpPr>
        <p:spPr>
          <a:xfrm>
            <a:off x="2952800" y="2515975"/>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Oval 250">
            <a:extLst>
              <a:ext uri="{FF2B5EF4-FFF2-40B4-BE49-F238E27FC236}">
                <a16:creationId xmlns="" xmlns:a16="http://schemas.microsoft.com/office/drawing/2014/main" id="{14BB9501-F1E0-FC4F-AF54-A5C7276F2A11}"/>
              </a:ext>
            </a:extLst>
          </p:cNvPr>
          <p:cNvSpPr/>
          <p:nvPr/>
        </p:nvSpPr>
        <p:spPr>
          <a:xfrm>
            <a:off x="2998892" y="2652500"/>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Oval 251">
            <a:extLst>
              <a:ext uri="{FF2B5EF4-FFF2-40B4-BE49-F238E27FC236}">
                <a16:creationId xmlns="" xmlns:a16="http://schemas.microsoft.com/office/drawing/2014/main" id="{96578640-6596-B149-993A-F9D5CE0B0D44}"/>
              </a:ext>
            </a:extLst>
          </p:cNvPr>
          <p:cNvSpPr/>
          <p:nvPr/>
        </p:nvSpPr>
        <p:spPr>
          <a:xfrm>
            <a:off x="2979354" y="2782614"/>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Oval 252">
            <a:extLst>
              <a:ext uri="{FF2B5EF4-FFF2-40B4-BE49-F238E27FC236}">
                <a16:creationId xmlns="" xmlns:a16="http://schemas.microsoft.com/office/drawing/2014/main" id="{E19F0A38-061B-6740-A344-526B81C36569}"/>
              </a:ext>
            </a:extLst>
          </p:cNvPr>
          <p:cNvSpPr/>
          <p:nvPr/>
        </p:nvSpPr>
        <p:spPr>
          <a:xfrm>
            <a:off x="2985704" y="2980448"/>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Oval 253">
            <a:extLst>
              <a:ext uri="{FF2B5EF4-FFF2-40B4-BE49-F238E27FC236}">
                <a16:creationId xmlns="" xmlns:a16="http://schemas.microsoft.com/office/drawing/2014/main" id="{900A20C8-CE6C-B548-AC07-02CE5A0C4991}"/>
              </a:ext>
            </a:extLst>
          </p:cNvPr>
          <p:cNvSpPr/>
          <p:nvPr/>
        </p:nvSpPr>
        <p:spPr>
          <a:xfrm>
            <a:off x="2948035" y="3180376"/>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Oval 254">
            <a:extLst>
              <a:ext uri="{FF2B5EF4-FFF2-40B4-BE49-F238E27FC236}">
                <a16:creationId xmlns="" xmlns:a16="http://schemas.microsoft.com/office/drawing/2014/main" id="{3192FB91-56C6-3B4E-B26E-3645F339332B}"/>
              </a:ext>
            </a:extLst>
          </p:cNvPr>
          <p:cNvSpPr/>
          <p:nvPr/>
        </p:nvSpPr>
        <p:spPr>
          <a:xfrm>
            <a:off x="2971570" y="3250341"/>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Oval 255">
            <a:extLst>
              <a:ext uri="{FF2B5EF4-FFF2-40B4-BE49-F238E27FC236}">
                <a16:creationId xmlns="" xmlns:a16="http://schemas.microsoft.com/office/drawing/2014/main" id="{63C54061-EF33-2E42-AEF3-CF2A49F80D11}"/>
              </a:ext>
            </a:extLst>
          </p:cNvPr>
          <p:cNvSpPr/>
          <p:nvPr/>
        </p:nvSpPr>
        <p:spPr>
          <a:xfrm>
            <a:off x="2898763" y="3318069"/>
            <a:ext cx="57363" cy="5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TextBox 256">
            <a:extLst>
              <a:ext uri="{FF2B5EF4-FFF2-40B4-BE49-F238E27FC236}">
                <a16:creationId xmlns="" xmlns:a16="http://schemas.microsoft.com/office/drawing/2014/main" id="{6EE07B1C-CCCF-F645-B72A-6307A058035C}"/>
              </a:ext>
            </a:extLst>
          </p:cNvPr>
          <p:cNvSpPr txBox="1"/>
          <p:nvPr/>
        </p:nvSpPr>
        <p:spPr>
          <a:xfrm>
            <a:off x="4135201" y="2004725"/>
            <a:ext cx="223138" cy="169277"/>
          </a:xfrm>
          <a:prstGeom prst="rect">
            <a:avLst/>
          </a:prstGeom>
          <a:noFill/>
        </p:spPr>
        <p:txBody>
          <a:bodyPr wrap="none" rtlCol="0">
            <a:spAutoFit/>
          </a:bodyPr>
          <a:lstStyle/>
          <a:p>
            <a:r>
              <a:rPr lang="en-US" sz="500" b="1" dirty="0">
                <a:solidFill>
                  <a:srgbClr val="C00000"/>
                </a:solidFill>
              </a:rPr>
              <a:t>T</a:t>
            </a:r>
          </a:p>
        </p:txBody>
      </p:sp>
      <p:sp>
        <p:nvSpPr>
          <p:cNvPr id="258" name="TextBox 257">
            <a:extLst>
              <a:ext uri="{FF2B5EF4-FFF2-40B4-BE49-F238E27FC236}">
                <a16:creationId xmlns="" xmlns:a16="http://schemas.microsoft.com/office/drawing/2014/main" id="{236E6DBB-2B68-7448-A0A9-FEE3B362E767}"/>
              </a:ext>
            </a:extLst>
          </p:cNvPr>
          <p:cNvSpPr txBox="1"/>
          <p:nvPr/>
        </p:nvSpPr>
        <p:spPr>
          <a:xfrm>
            <a:off x="3378277" y="2724200"/>
            <a:ext cx="223138" cy="169277"/>
          </a:xfrm>
          <a:prstGeom prst="rect">
            <a:avLst/>
          </a:prstGeom>
          <a:noFill/>
        </p:spPr>
        <p:txBody>
          <a:bodyPr wrap="none" rtlCol="0">
            <a:spAutoFit/>
          </a:bodyPr>
          <a:lstStyle/>
          <a:p>
            <a:r>
              <a:rPr lang="en-US" sz="500" b="1" dirty="0">
                <a:solidFill>
                  <a:srgbClr val="C00000"/>
                </a:solidFill>
              </a:rPr>
              <a:t>T</a:t>
            </a:r>
          </a:p>
        </p:txBody>
      </p:sp>
      <p:sp>
        <p:nvSpPr>
          <p:cNvPr id="259" name="TextBox 258">
            <a:extLst>
              <a:ext uri="{FF2B5EF4-FFF2-40B4-BE49-F238E27FC236}">
                <a16:creationId xmlns="" xmlns:a16="http://schemas.microsoft.com/office/drawing/2014/main" id="{E15210CF-53AF-5046-A871-0D634EA844D8}"/>
              </a:ext>
            </a:extLst>
          </p:cNvPr>
          <p:cNvSpPr txBox="1"/>
          <p:nvPr/>
        </p:nvSpPr>
        <p:spPr>
          <a:xfrm>
            <a:off x="3337108" y="2799067"/>
            <a:ext cx="223138" cy="169277"/>
          </a:xfrm>
          <a:prstGeom prst="rect">
            <a:avLst/>
          </a:prstGeom>
          <a:noFill/>
        </p:spPr>
        <p:txBody>
          <a:bodyPr wrap="none" rtlCol="0">
            <a:spAutoFit/>
          </a:bodyPr>
          <a:lstStyle/>
          <a:p>
            <a:r>
              <a:rPr lang="en-US" sz="500" b="1" dirty="0">
                <a:solidFill>
                  <a:srgbClr val="C00000"/>
                </a:solidFill>
              </a:rPr>
              <a:t>T</a:t>
            </a:r>
          </a:p>
        </p:txBody>
      </p:sp>
      <p:sp>
        <p:nvSpPr>
          <p:cNvPr id="260" name="TextBox 259">
            <a:extLst>
              <a:ext uri="{FF2B5EF4-FFF2-40B4-BE49-F238E27FC236}">
                <a16:creationId xmlns="" xmlns:a16="http://schemas.microsoft.com/office/drawing/2014/main" id="{29C423F3-9A77-B24E-AC30-6122D0D84977}"/>
              </a:ext>
            </a:extLst>
          </p:cNvPr>
          <p:cNvSpPr txBox="1"/>
          <p:nvPr/>
        </p:nvSpPr>
        <p:spPr>
          <a:xfrm>
            <a:off x="3139579" y="3188773"/>
            <a:ext cx="223138" cy="169277"/>
          </a:xfrm>
          <a:prstGeom prst="rect">
            <a:avLst/>
          </a:prstGeom>
          <a:noFill/>
        </p:spPr>
        <p:txBody>
          <a:bodyPr wrap="none" rtlCol="0">
            <a:spAutoFit/>
          </a:bodyPr>
          <a:lstStyle/>
          <a:p>
            <a:r>
              <a:rPr lang="en-US" sz="500" b="1" dirty="0">
                <a:solidFill>
                  <a:srgbClr val="C00000"/>
                </a:solidFill>
              </a:rPr>
              <a:t>T</a:t>
            </a:r>
          </a:p>
        </p:txBody>
      </p:sp>
      <p:sp>
        <p:nvSpPr>
          <p:cNvPr id="261" name="TextBox 260">
            <a:extLst>
              <a:ext uri="{FF2B5EF4-FFF2-40B4-BE49-F238E27FC236}">
                <a16:creationId xmlns="" xmlns:a16="http://schemas.microsoft.com/office/drawing/2014/main" id="{F9F48C87-8E59-134E-AA43-6A3B1623596C}"/>
              </a:ext>
            </a:extLst>
          </p:cNvPr>
          <p:cNvSpPr txBox="1"/>
          <p:nvPr/>
        </p:nvSpPr>
        <p:spPr>
          <a:xfrm>
            <a:off x="3071092" y="3258517"/>
            <a:ext cx="223138" cy="169277"/>
          </a:xfrm>
          <a:prstGeom prst="rect">
            <a:avLst/>
          </a:prstGeom>
          <a:noFill/>
        </p:spPr>
        <p:txBody>
          <a:bodyPr wrap="none" rtlCol="0">
            <a:spAutoFit/>
          </a:bodyPr>
          <a:lstStyle/>
          <a:p>
            <a:r>
              <a:rPr lang="en-US" sz="500" b="1" dirty="0">
                <a:solidFill>
                  <a:srgbClr val="C00000"/>
                </a:solidFill>
              </a:rPr>
              <a:t>T</a:t>
            </a:r>
          </a:p>
        </p:txBody>
      </p:sp>
      <p:sp>
        <p:nvSpPr>
          <p:cNvPr id="262" name="Right Arrow 261">
            <a:extLst>
              <a:ext uri="{FF2B5EF4-FFF2-40B4-BE49-F238E27FC236}">
                <a16:creationId xmlns="" xmlns:a16="http://schemas.microsoft.com/office/drawing/2014/main" id="{F42C66E5-91A2-234C-BDD5-39C6A5D1436A}"/>
              </a:ext>
            </a:extLst>
          </p:cNvPr>
          <p:cNvSpPr/>
          <p:nvPr/>
        </p:nvSpPr>
        <p:spPr>
          <a:xfrm>
            <a:off x="3413018" y="2705208"/>
            <a:ext cx="229566" cy="61644"/>
          </a:xfrm>
          <a:prstGeom prst="right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Right Arrow 262">
            <a:extLst>
              <a:ext uri="{FF2B5EF4-FFF2-40B4-BE49-F238E27FC236}">
                <a16:creationId xmlns="" xmlns:a16="http://schemas.microsoft.com/office/drawing/2014/main" id="{DCEB120A-C2A1-634C-8CCE-D8F0C9759E32}"/>
              </a:ext>
            </a:extLst>
          </p:cNvPr>
          <p:cNvSpPr/>
          <p:nvPr/>
        </p:nvSpPr>
        <p:spPr>
          <a:xfrm>
            <a:off x="3560246" y="2383463"/>
            <a:ext cx="229566" cy="61644"/>
          </a:xfrm>
          <a:prstGeom prst="rightArrow">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Right Arrow 263">
            <a:extLst>
              <a:ext uri="{FF2B5EF4-FFF2-40B4-BE49-F238E27FC236}">
                <a16:creationId xmlns="" xmlns:a16="http://schemas.microsoft.com/office/drawing/2014/main" id="{6CF6EEB8-8521-AA45-BE5B-4F748DFA029A}"/>
              </a:ext>
            </a:extLst>
          </p:cNvPr>
          <p:cNvSpPr/>
          <p:nvPr/>
        </p:nvSpPr>
        <p:spPr>
          <a:xfrm>
            <a:off x="3654146" y="2251563"/>
            <a:ext cx="229566" cy="61644"/>
          </a:xfrm>
          <a:prstGeom prst="rightArrow">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Right Arrow 264">
            <a:extLst>
              <a:ext uri="{FF2B5EF4-FFF2-40B4-BE49-F238E27FC236}">
                <a16:creationId xmlns="" xmlns:a16="http://schemas.microsoft.com/office/drawing/2014/main" id="{AB91BA38-87B3-DE41-B794-8ABE6B135CE8}"/>
              </a:ext>
            </a:extLst>
          </p:cNvPr>
          <p:cNvSpPr/>
          <p:nvPr/>
        </p:nvSpPr>
        <p:spPr>
          <a:xfrm>
            <a:off x="4048476" y="2117683"/>
            <a:ext cx="229566" cy="61644"/>
          </a:xfrm>
          <a:prstGeom prst="rightArrow">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ight Arrow 265">
            <a:extLst>
              <a:ext uri="{FF2B5EF4-FFF2-40B4-BE49-F238E27FC236}">
                <a16:creationId xmlns="" xmlns:a16="http://schemas.microsoft.com/office/drawing/2014/main" id="{B6CEA1DC-A80A-9046-8200-E228B7D732A6}"/>
              </a:ext>
            </a:extLst>
          </p:cNvPr>
          <p:cNvSpPr/>
          <p:nvPr/>
        </p:nvSpPr>
        <p:spPr>
          <a:xfrm>
            <a:off x="4374281" y="1789244"/>
            <a:ext cx="229566" cy="61644"/>
          </a:xfrm>
          <a:prstGeom prst="rightArrow">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Right Arrow 266">
            <a:extLst>
              <a:ext uri="{FF2B5EF4-FFF2-40B4-BE49-F238E27FC236}">
                <a16:creationId xmlns="" xmlns:a16="http://schemas.microsoft.com/office/drawing/2014/main" id="{1A5B592F-1E2B-7644-AD1A-C7179B49C19A}"/>
              </a:ext>
            </a:extLst>
          </p:cNvPr>
          <p:cNvSpPr/>
          <p:nvPr/>
        </p:nvSpPr>
        <p:spPr>
          <a:xfrm>
            <a:off x="5464526" y="1586001"/>
            <a:ext cx="229566" cy="61644"/>
          </a:xfrm>
          <a:prstGeom prst="rightArrow">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Right Arrow 267">
            <a:extLst>
              <a:ext uri="{FF2B5EF4-FFF2-40B4-BE49-F238E27FC236}">
                <a16:creationId xmlns="" xmlns:a16="http://schemas.microsoft.com/office/drawing/2014/main" id="{47443FC4-7460-CA46-A140-3B583CDF734D}"/>
              </a:ext>
            </a:extLst>
          </p:cNvPr>
          <p:cNvSpPr/>
          <p:nvPr/>
        </p:nvSpPr>
        <p:spPr>
          <a:xfrm>
            <a:off x="5579309" y="1524357"/>
            <a:ext cx="229566" cy="61644"/>
          </a:xfrm>
          <a:prstGeom prst="rightArrow">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Right Arrow 268">
            <a:extLst>
              <a:ext uri="{FF2B5EF4-FFF2-40B4-BE49-F238E27FC236}">
                <a16:creationId xmlns="" xmlns:a16="http://schemas.microsoft.com/office/drawing/2014/main" id="{50C62D34-2AD8-9A44-BE3B-B951C7AF5DE0}"/>
              </a:ext>
            </a:extLst>
          </p:cNvPr>
          <p:cNvSpPr/>
          <p:nvPr/>
        </p:nvSpPr>
        <p:spPr>
          <a:xfrm>
            <a:off x="5666061" y="1459061"/>
            <a:ext cx="229566" cy="61644"/>
          </a:xfrm>
          <a:prstGeom prst="rightArrow">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Right Arrow 269">
            <a:extLst>
              <a:ext uri="{FF2B5EF4-FFF2-40B4-BE49-F238E27FC236}">
                <a16:creationId xmlns="" xmlns:a16="http://schemas.microsoft.com/office/drawing/2014/main" id="{24B6154A-4D8F-5F47-97A6-B68CC7AD7DFA}"/>
              </a:ext>
            </a:extLst>
          </p:cNvPr>
          <p:cNvSpPr/>
          <p:nvPr/>
        </p:nvSpPr>
        <p:spPr>
          <a:xfrm>
            <a:off x="6716986" y="1325563"/>
            <a:ext cx="229566" cy="61644"/>
          </a:xfrm>
          <a:prstGeom prst="rightArrow">
            <a:avLst/>
          </a:pr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riangle 304">
            <a:extLst>
              <a:ext uri="{FF2B5EF4-FFF2-40B4-BE49-F238E27FC236}">
                <a16:creationId xmlns="" xmlns:a16="http://schemas.microsoft.com/office/drawing/2014/main" id="{A3BEEB21-58A9-C54A-B5C4-9B02C84AA9B3}"/>
              </a:ext>
            </a:extLst>
          </p:cNvPr>
          <p:cNvSpPr/>
          <p:nvPr/>
        </p:nvSpPr>
        <p:spPr>
          <a:xfrm>
            <a:off x="3497115" y="2578111"/>
            <a:ext cx="61371" cy="5377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2" name="Chart 271">
            <a:extLst>
              <a:ext uri="{FF2B5EF4-FFF2-40B4-BE49-F238E27FC236}">
                <a16:creationId xmlns="" xmlns:a16="http://schemas.microsoft.com/office/drawing/2014/main" id="{E633E1C8-349D-FE41-80DA-B9E1B1C0C9EC}"/>
              </a:ext>
            </a:extLst>
          </p:cNvPr>
          <p:cNvGraphicFramePr/>
          <p:nvPr>
            <p:extLst>
              <p:ext uri="{D42A27DB-BD31-4B8C-83A1-F6EECF244321}">
                <p14:modId xmlns:p14="http://schemas.microsoft.com/office/powerpoint/2010/main" val="1174586820"/>
              </p:ext>
            </p:extLst>
          </p:nvPr>
        </p:nvGraphicFramePr>
        <p:xfrm>
          <a:off x="2461035" y="3242914"/>
          <a:ext cx="6722721" cy="873777"/>
        </p:xfrm>
        <a:graphic>
          <a:graphicData uri="http://schemas.openxmlformats.org/drawingml/2006/chart">
            <c:chart xmlns:c="http://schemas.openxmlformats.org/drawingml/2006/chart" xmlns:r="http://schemas.openxmlformats.org/officeDocument/2006/relationships" r:id="rId4"/>
          </a:graphicData>
        </a:graphic>
      </p:graphicFrame>
      <p:sp>
        <p:nvSpPr>
          <p:cNvPr id="273" name="TextBox 272">
            <a:extLst>
              <a:ext uri="{FF2B5EF4-FFF2-40B4-BE49-F238E27FC236}">
                <a16:creationId xmlns="" xmlns:a16="http://schemas.microsoft.com/office/drawing/2014/main" id="{E15210CF-53AF-5046-A871-0D634EA844D8}"/>
              </a:ext>
            </a:extLst>
          </p:cNvPr>
          <p:cNvSpPr txBox="1"/>
          <p:nvPr/>
        </p:nvSpPr>
        <p:spPr>
          <a:xfrm>
            <a:off x="3332986" y="2852611"/>
            <a:ext cx="223138" cy="169277"/>
          </a:xfrm>
          <a:prstGeom prst="rect">
            <a:avLst/>
          </a:prstGeom>
          <a:noFill/>
        </p:spPr>
        <p:txBody>
          <a:bodyPr wrap="none" rtlCol="0">
            <a:spAutoFit/>
          </a:bodyPr>
          <a:lstStyle/>
          <a:p>
            <a:r>
              <a:rPr lang="en-US" sz="500" b="1" dirty="0">
                <a:solidFill>
                  <a:srgbClr val="C00000"/>
                </a:solidFill>
              </a:rPr>
              <a:t>T</a:t>
            </a:r>
          </a:p>
        </p:txBody>
      </p:sp>
      <p:sp>
        <p:nvSpPr>
          <p:cNvPr id="32" name="TextBox 31">
            <a:extLst>
              <a:ext uri="{FF2B5EF4-FFF2-40B4-BE49-F238E27FC236}">
                <a16:creationId xmlns="" xmlns:a16="http://schemas.microsoft.com/office/drawing/2014/main" id="{10906B37-46FD-D94D-954F-ABD2D6E94E3C}"/>
              </a:ext>
            </a:extLst>
          </p:cNvPr>
          <p:cNvSpPr txBox="1"/>
          <p:nvPr/>
        </p:nvSpPr>
        <p:spPr>
          <a:xfrm>
            <a:off x="906463" y="1533094"/>
            <a:ext cx="503664" cy="415498"/>
          </a:xfrm>
          <a:prstGeom prst="rect">
            <a:avLst/>
          </a:prstGeom>
          <a:noFill/>
        </p:spPr>
        <p:txBody>
          <a:bodyPr wrap="none" rtlCol="0">
            <a:spAutoFit/>
          </a:bodyPr>
          <a:lstStyle/>
          <a:p>
            <a:pPr algn="ctr"/>
            <a:r>
              <a:rPr lang="en-US" sz="700" dirty="0"/>
              <a:t>ORR </a:t>
            </a:r>
            <a:br>
              <a:rPr lang="en-US" sz="700" dirty="0"/>
            </a:br>
            <a:r>
              <a:rPr lang="en-US" sz="700" dirty="0"/>
              <a:t>64% </a:t>
            </a:r>
            <a:br>
              <a:rPr lang="en-US" sz="700" dirty="0"/>
            </a:br>
            <a:r>
              <a:rPr lang="en-US" sz="700" dirty="0"/>
              <a:t>(25/39</a:t>
            </a:r>
            <a:r>
              <a:rPr lang="en-US" sz="700" baseline="30000" dirty="0"/>
              <a:t>b</a:t>
            </a:r>
            <a:r>
              <a:rPr lang="en-US" sz="700" dirty="0"/>
              <a:t>)</a:t>
            </a:r>
          </a:p>
        </p:txBody>
      </p:sp>
    </p:spTree>
    <p:extLst>
      <p:ext uri="{BB962C8B-B14F-4D97-AF65-F5344CB8AC3E}">
        <p14:creationId xmlns:p14="http://schemas.microsoft.com/office/powerpoint/2010/main" val="200902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 xmlns:a16="http://schemas.microsoft.com/office/drawing/2014/main" id="{5BA0548F-6434-4668-89CE-7CC3DFA2A32C}"/>
              </a:ext>
            </a:extLst>
          </p:cNvPr>
          <p:cNvSpPr>
            <a:spLocks noGrp="1"/>
          </p:cNvSpPr>
          <p:nvPr>
            <p:ph type="title"/>
          </p:nvPr>
        </p:nvSpPr>
        <p:spPr/>
        <p:txBody>
          <a:bodyPr/>
          <a:lstStyle/>
          <a:p>
            <a:r>
              <a:rPr lang="en-US" dirty="0"/>
              <a:t>Bone Marrow Aspiration and Biopsy</a:t>
            </a:r>
          </a:p>
        </p:txBody>
      </p:sp>
      <p:pic>
        <p:nvPicPr>
          <p:cNvPr id="12" name="Picture 11">
            <a:extLst>
              <a:ext uri="{FF2B5EF4-FFF2-40B4-BE49-F238E27FC236}">
                <a16:creationId xmlns="" xmlns:a16="http://schemas.microsoft.com/office/drawing/2014/main" id="{B6BC7839-74D7-4495-B9A8-55239CF28CD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
          <a:stretch/>
        </p:blipFill>
        <p:spPr>
          <a:xfrm>
            <a:off x="269358" y="1068518"/>
            <a:ext cx="3347400" cy="2504308"/>
          </a:xfrm>
          <a:prstGeom prst="rect">
            <a:avLst/>
          </a:prstGeom>
          <a:ln>
            <a:solidFill>
              <a:schemeClr val="bg1">
                <a:lumMod val="50000"/>
              </a:schemeClr>
            </a:solidFill>
          </a:ln>
          <a:effectLst>
            <a:outerShdw blurRad="50800" dist="38100" dir="5400000" algn="t" rotWithShape="0">
              <a:prstClr val="black">
                <a:alpha val="40000"/>
              </a:prstClr>
            </a:outerShdw>
          </a:effectLst>
        </p:spPr>
      </p:pic>
      <p:pic>
        <p:nvPicPr>
          <p:cNvPr id="10" name="Content Placeholder 4" descr="A picture containing wall, indoor, refrigerator, object&#10;&#10;Description automatically generated">
            <a:extLst>
              <a:ext uri="{FF2B5EF4-FFF2-40B4-BE49-F238E27FC236}">
                <a16:creationId xmlns="" xmlns:a16="http://schemas.microsoft.com/office/drawing/2014/main" id="{440AE5D9-C094-4D1D-A09A-75DF6AABF9B0}"/>
              </a:ext>
            </a:extLst>
          </p:cNvPr>
          <p:cNvPicPr>
            <a:picLocks noChangeAspect="1"/>
          </p:cNvPicPr>
          <p:nvPr/>
        </p:nvPicPr>
        <p:blipFill rotWithShape="1">
          <a:blip r:embed="rId4" cstate="hqprint">
            <a:extLst>
              <a:ext uri="{28A0092B-C50C-407E-A947-70E740481C1C}">
                <a14:useLocalDpi xmlns:a14="http://schemas.microsoft.com/office/drawing/2010/main"/>
              </a:ext>
              <a:ext uri="{837473B0-CC2E-450A-ABE3-18F120FF3D39}">
                <a1611:picAttrSrcUrl xmlns="" xmlns:a1611="http://schemas.microsoft.com/office/drawing/2016/11/main" r:id="rId5"/>
              </a:ext>
            </a:extLst>
          </a:blip>
          <a:srcRect/>
          <a:stretch/>
        </p:blipFill>
        <p:spPr>
          <a:xfrm>
            <a:off x="2500640" y="3324088"/>
            <a:ext cx="1426620" cy="1212471"/>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7" name="Title 12">
            <a:extLst>
              <a:ext uri="{FF2B5EF4-FFF2-40B4-BE49-F238E27FC236}">
                <a16:creationId xmlns="" xmlns:a16="http://schemas.microsoft.com/office/drawing/2014/main" id="{2335148A-6F06-A440-8216-228791C41E67}"/>
              </a:ext>
            </a:extLst>
          </p:cNvPr>
          <p:cNvSpPr txBox="1">
            <a:spLocks/>
          </p:cNvSpPr>
          <p:nvPr/>
        </p:nvSpPr>
        <p:spPr>
          <a:xfrm>
            <a:off x="4132523" y="937468"/>
            <a:ext cx="4607441" cy="292469"/>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2400" b="1" kern="1200" baseline="0">
                <a:solidFill>
                  <a:schemeClr val="accent1"/>
                </a:solidFill>
                <a:latin typeface="Arial" panose="020B0604020202020204" pitchFamily="34" charset="0"/>
                <a:ea typeface="+mj-ea"/>
                <a:cs typeface="Arial" panose="020B0604020202020204" pitchFamily="34" charset="0"/>
              </a:defRPr>
            </a:lvl1pPr>
          </a:lstStyle>
          <a:p>
            <a:pPr algn="l"/>
            <a:r>
              <a:rPr lang="en-US" sz="1400" dirty="0">
                <a:solidFill>
                  <a:schemeClr val="accent2"/>
                </a:solidFill>
              </a:rPr>
              <a:t>Key Findings From a Bone Marrow Biopsy</a:t>
            </a:r>
          </a:p>
        </p:txBody>
      </p:sp>
      <p:sp>
        <p:nvSpPr>
          <p:cNvPr id="8" name="Content Placeholder 13">
            <a:extLst>
              <a:ext uri="{FF2B5EF4-FFF2-40B4-BE49-F238E27FC236}">
                <a16:creationId xmlns="" xmlns:a16="http://schemas.microsoft.com/office/drawing/2014/main" id="{1CBF371F-AE7F-874E-9110-C94742BDEA59}"/>
              </a:ext>
            </a:extLst>
          </p:cNvPr>
          <p:cNvSpPr txBox="1">
            <a:spLocks/>
          </p:cNvSpPr>
          <p:nvPr/>
        </p:nvSpPr>
        <p:spPr>
          <a:xfrm>
            <a:off x="4203408" y="1262504"/>
            <a:ext cx="4805916" cy="3586633"/>
          </a:xfrm>
          <a:prstGeom prst="rect">
            <a:avLst/>
          </a:prstGeom>
        </p:spPr>
        <p:txBody>
          <a:bodyPr vert="horz" lIns="45720" tIns="45720" rIns="91440" bIns="45720" rtlCol="0" anchor="b">
            <a:noAutofit/>
          </a:bodyPr>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r>
              <a:rPr lang="en-US" sz="1300" b="1" dirty="0"/>
              <a:t>Cellularity</a:t>
            </a:r>
          </a:p>
          <a:p>
            <a:pPr marL="519113" lvl="1" indent="-285750" fontAlgn="t">
              <a:buFont typeface="Arial" panose="020B0604020202020204" pitchFamily="34" charset="0"/>
              <a:buChar char="•"/>
            </a:pPr>
            <a:r>
              <a:rPr lang="en-US" sz="1300" dirty="0"/>
              <a:t>Ratio of hematopoietic cells to fat</a:t>
            </a:r>
          </a:p>
          <a:p>
            <a:pPr marL="519113" lvl="1" indent="-285750" fontAlgn="t">
              <a:buFont typeface="Arial" panose="020B0604020202020204" pitchFamily="34" charset="0"/>
              <a:buChar char="•"/>
            </a:pPr>
            <a:r>
              <a:rPr lang="en-US" sz="1300" dirty="0"/>
              <a:t>Naturally declines with age</a:t>
            </a:r>
          </a:p>
          <a:p>
            <a:pPr marL="519113" lvl="1" indent="-285750" fontAlgn="t">
              <a:buFont typeface="Arial" panose="020B0604020202020204" pitchFamily="34" charset="0"/>
              <a:buChar char="•"/>
            </a:pPr>
            <a:r>
              <a:rPr lang="en-US" sz="1300" dirty="0"/>
              <a:t>Subtract age from 100 = normocellular</a:t>
            </a:r>
          </a:p>
          <a:p>
            <a:pPr marL="519113" lvl="1" indent="-285750" fontAlgn="t">
              <a:buFont typeface="Arial" panose="020B0604020202020204" pitchFamily="34" charset="0"/>
              <a:buChar char="•"/>
            </a:pPr>
            <a:r>
              <a:rPr lang="en-US" sz="1300" dirty="0"/>
              <a:t>Most accurately taken from H&amp;E sections of </a:t>
            </a:r>
            <a:r>
              <a:rPr lang="en-US" sz="1300" u="sng" dirty="0"/>
              <a:t>core biopsy</a:t>
            </a:r>
          </a:p>
          <a:p>
            <a:pPr marL="233363" lvl="1" fontAlgn="t"/>
            <a:endParaRPr lang="en-US" sz="1300" u="sng" dirty="0"/>
          </a:p>
          <a:p>
            <a:pPr fontAlgn="t"/>
            <a:r>
              <a:rPr lang="en-US" sz="1300" b="1" dirty="0"/>
              <a:t>Hypercellular marrows</a:t>
            </a:r>
          </a:p>
          <a:p>
            <a:pPr marL="519113" lvl="1" indent="-285750" fontAlgn="t">
              <a:buFont typeface="Arial" panose="020B0604020202020204" pitchFamily="34" charset="0"/>
              <a:buChar char="•"/>
            </a:pPr>
            <a:r>
              <a:rPr lang="en-US" sz="1300" dirty="0"/>
              <a:t>Majority of cases of MDS</a:t>
            </a:r>
          </a:p>
          <a:p>
            <a:pPr marL="519113" lvl="1" indent="-285750" fontAlgn="t">
              <a:buFont typeface="Arial" panose="020B0604020202020204" pitchFamily="34" charset="0"/>
              <a:buChar char="•"/>
            </a:pPr>
            <a:r>
              <a:rPr lang="en-US" sz="1300" dirty="0"/>
              <a:t>Extramedullary cell destruction</a:t>
            </a:r>
          </a:p>
          <a:p>
            <a:pPr marL="519113" lvl="1" indent="-285750" fontAlgn="t">
              <a:buFont typeface="Arial" panose="020B0604020202020204" pitchFamily="34" charset="0"/>
              <a:buChar char="•"/>
            </a:pPr>
            <a:r>
              <a:rPr lang="en-US" sz="1300" dirty="0"/>
              <a:t>Leukemias</a:t>
            </a:r>
          </a:p>
          <a:p>
            <a:pPr marL="519113" lvl="1" indent="-285750" fontAlgn="t">
              <a:buFont typeface="Arial" panose="020B0604020202020204" pitchFamily="34" charset="0"/>
              <a:buChar char="•"/>
            </a:pPr>
            <a:r>
              <a:rPr lang="en-US" sz="1300" dirty="0"/>
              <a:t>Infection</a:t>
            </a:r>
          </a:p>
          <a:p>
            <a:pPr marL="519113" lvl="1" indent="-285750" fontAlgn="t">
              <a:buFont typeface="Arial" panose="020B0604020202020204" pitchFamily="34" charset="0"/>
              <a:buChar char="•"/>
            </a:pPr>
            <a:r>
              <a:rPr lang="en-US" sz="1300" dirty="0"/>
              <a:t>Hypoxia</a:t>
            </a:r>
          </a:p>
          <a:p>
            <a:pPr marL="233363" lvl="1" fontAlgn="t"/>
            <a:endParaRPr lang="en-US" sz="1300" dirty="0"/>
          </a:p>
          <a:p>
            <a:pPr fontAlgn="t"/>
            <a:r>
              <a:rPr lang="en-US" sz="1300" b="1" dirty="0"/>
              <a:t>Hypocellular marrows</a:t>
            </a:r>
          </a:p>
          <a:p>
            <a:pPr marL="742950" lvl="1" indent="-285750" fontAlgn="t">
              <a:buFont typeface="Arial" panose="020B0604020202020204" pitchFamily="34" charset="0"/>
              <a:buChar char="•"/>
            </a:pPr>
            <a:r>
              <a:rPr lang="en-US" sz="1300" dirty="0"/>
              <a:t>Aplastic anemia (immune mediated)</a:t>
            </a:r>
          </a:p>
          <a:p>
            <a:pPr marL="742950" lvl="1" indent="-285750" fontAlgn="t">
              <a:buFont typeface="Arial" panose="020B0604020202020204" pitchFamily="34" charset="0"/>
              <a:buChar char="•"/>
            </a:pPr>
            <a:r>
              <a:rPr lang="en-US" sz="1300" dirty="0"/>
              <a:t>Chemotherapy or other toxin such as radiation </a:t>
            </a:r>
          </a:p>
          <a:p>
            <a:pPr marL="742950" lvl="1" indent="-285750" fontAlgn="t">
              <a:buFont typeface="Arial" panose="020B0604020202020204" pitchFamily="34" charset="0"/>
              <a:buChar char="•"/>
            </a:pPr>
            <a:r>
              <a:rPr lang="en-US" sz="1300" dirty="0"/>
              <a:t>Infections</a:t>
            </a:r>
          </a:p>
          <a:p>
            <a:pPr marL="742950" lvl="1" indent="-285750" fontAlgn="t">
              <a:buFont typeface="Arial" panose="020B0604020202020204" pitchFamily="34" charset="0"/>
              <a:buChar char="•"/>
            </a:pPr>
            <a:r>
              <a:rPr lang="en-US" sz="1300" dirty="0"/>
              <a:t>Hypoxia </a:t>
            </a:r>
          </a:p>
        </p:txBody>
      </p:sp>
      <p:sp>
        <p:nvSpPr>
          <p:cNvPr id="9" name="Frame 8">
            <a:extLst>
              <a:ext uri="{FF2B5EF4-FFF2-40B4-BE49-F238E27FC236}">
                <a16:creationId xmlns="" xmlns:a16="http://schemas.microsoft.com/office/drawing/2014/main" id="{F71DE760-A175-264B-A2B9-ABF1738B8B40}"/>
              </a:ext>
            </a:extLst>
          </p:cNvPr>
          <p:cNvSpPr/>
          <p:nvPr/>
        </p:nvSpPr>
        <p:spPr>
          <a:xfrm>
            <a:off x="4737087" y="2602205"/>
            <a:ext cx="1904719" cy="213938"/>
          </a:xfrm>
          <a:prstGeom prst="frame">
            <a:avLst>
              <a:gd name="adj1" fmla="val 161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Footer Placeholder 1"/>
          <p:cNvSpPr>
            <a:spLocks noGrp="1"/>
          </p:cNvSpPr>
          <p:nvPr>
            <p:ph type="ftr" sz="quarter" idx="13"/>
          </p:nvPr>
        </p:nvSpPr>
        <p:spPr/>
        <p:txBody>
          <a:bodyPr/>
          <a:lstStyle/>
          <a:p>
            <a:r>
              <a:rPr lang="en-US" dirty="0"/>
              <a:t>Image Credits: https://www.mountsinai.org/health-library/tests/bone-marrow-biopsy and courtesy of Sara M. Tinsley, PhD, APRN, AOCN. </a:t>
            </a:r>
          </a:p>
        </p:txBody>
      </p:sp>
    </p:spTree>
    <p:extLst>
      <p:ext uri="{BB962C8B-B14F-4D97-AF65-F5344CB8AC3E}">
        <p14:creationId xmlns:p14="http://schemas.microsoft.com/office/powerpoint/2010/main" val="34043589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A56695-2AFF-3046-B9B1-617A28DB1884}"/>
              </a:ext>
            </a:extLst>
          </p:cNvPr>
          <p:cNvSpPr>
            <a:spLocks noGrp="1"/>
          </p:cNvSpPr>
          <p:nvPr>
            <p:ph type="title"/>
          </p:nvPr>
        </p:nvSpPr>
        <p:spPr/>
        <p:txBody>
          <a:bodyPr/>
          <a:lstStyle/>
          <a:p>
            <a:r>
              <a:rPr lang="en-US" dirty="0"/>
              <a:t>Sabatolimab + DNMTi in MDS: </a:t>
            </a:r>
            <a:br>
              <a:rPr lang="en-US" dirty="0"/>
            </a:br>
            <a:r>
              <a:rPr lang="en-US" dirty="0"/>
              <a:t>Most Commonly Occurring TEAEs</a:t>
            </a:r>
            <a:r>
              <a:rPr lang="en-US" baseline="30000" dirty="0"/>
              <a:t>1</a:t>
            </a:r>
            <a:endParaRPr lang="en-US" dirty="0"/>
          </a:p>
        </p:txBody>
      </p:sp>
      <p:sp>
        <p:nvSpPr>
          <p:cNvPr id="17" name="Rounded Rectangle 1">
            <a:extLst>
              <a:ext uri="{FF2B5EF4-FFF2-40B4-BE49-F238E27FC236}">
                <a16:creationId xmlns="" xmlns:a16="http://schemas.microsoft.com/office/drawing/2014/main" id="{91781B4E-7BA7-664C-B589-4F34B28C1671}"/>
              </a:ext>
            </a:extLst>
          </p:cNvPr>
          <p:cNvSpPr/>
          <p:nvPr/>
        </p:nvSpPr>
        <p:spPr>
          <a:xfrm>
            <a:off x="4748134" y="1183851"/>
            <a:ext cx="4167266" cy="3238874"/>
          </a:xfrm>
          <a:prstGeom prst="roundRect">
            <a:avLst/>
          </a:prstGeom>
          <a:solidFill>
            <a:schemeClr val="accent1"/>
          </a:solidFill>
          <a:ln w="25400" cap="flat" cmpd="sng" algn="ctr">
            <a:solidFill>
              <a:schemeClr val="bg2"/>
            </a:solidFill>
            <a:prstDash val="solid"/>
          </a:ln>
          <a:effectLst/>
        </p:spPr>
        <p:txBody>
          <a:bodyPr lIns="45720" rIns="0" rtlCol="0" anchor="ctr"/>
          <a:lstStyle/>
          <a:p>
            <a:pPr marL="230188" marR="0" lvl="0" indent="-230188" defTabSz="914400" eaLnBrk="0" fontAlgn="base" latinLnBrk="0" hangingPunct="0">
              <a:spcBef>
                <a:spcPct val="0"/>
              </a:spcBef>
              <a:buClrTx/>
              <a:buSzTx/>
              <a:buFont typeface="Arial" panose="020B0604020202020204" pitchFamily="34" charset="0"/>
              <a:buChar char="•"/>
              <a:tabLst/>
              <a:defRPr/>
            </a:pPr>
            <a:r>
              <a:rPr lang="en-US" sz="1600" kern="0" dirty="0">
                <a:solidFill>
                  <a:schemeClr val="bg1"/>
                </a:solidFill>
              </a:rPr>
              <a:t>M</a:t>
            </a:r>
            <a:r>
              <a:rPr kumimoji="0" lang="en-US" sz="1600" i="0" u="none" strike="noStrike" kern="0" cap="none" spc="0" normalizeH="0" baseline="0" noProof="0" dirty="0">
                <a:ln>
                  <a:noFill/>
                </a:ln>
                <a:solidFill>
                  <a:schemeClr val="bg1"/>
                </a:solidFill>
                <a:effectLst/>
                <a:uLnTx/>
                <a:uFillTx/>
              </a:rPr>
              <a:t>ost common reported TEAEs were consistent with those for DNMTi alone</a:t>
            </a:r>
          </a:p>
          <a:p>
            <a:pPr marR="0" lvl="0" defTabSz="914400" eaLnBrk="0" fontAlgn="base" latinLnBrk="0" hangingPunct="0">
              <a:spcBef>
                <a:spcPct val="0"/>
              </a:spcBef>
              <a:buClrTx/>
              <a:buSzTx/>
              <a:tabLst/>
              <a:defRPr/>
            </a:pPr>
            <a:endParaRPr kumimoji="0" lang="en-US" sz="1600" i="0" u="none" strike="noStrike" kern="0" cap="none" spc="0" normalizeH="0" baseline="0" noProof="0" dirty="0">
              <a:ln>
                <a:noFill/>
              </a:ln>
              <a:solidFill>
                <a:schemeClr val="bg1"/>
              </a:solidFill>
              <a:effectLst/>
              <a:uLnTx/>
              <a:uFillTx/>
            </a:endParaRPr>
          </a:p>
          <a:p>
            <a:pPr marL="230188" lvl="0" indent="-230188" eaLnBrk="0" fontAlgn="base" hangingPunct="0">
              <a:spcBef>
                <a:spcPct val="0"/>
              </a:spcBef>
              <a:buFont typeface="Arial" panose="020B0604020202020204" pitchFamily="34" charset="0"/>
              <a:buChar char="•"/>
              <a:defRPr/>
            </a:pPr>
            <a:r>
              <a:rPr lang="en-US" sz="1600" kern="0" dirty="0">
                <a:solidFill>
                  <a:schemeClr val="bg1"/>
                </a:solidFill>
              </a:rPr>
              <a:t>Discontinuation due to AEs was infrequent: 0% for vHR/HR-MDS</a:t>
            </a:r>
          </a:p>
          <a:p>
            <a:pPr lvl="0" eaLnBrk="0" fontAlgn="base" hangingPunct="0">
              <a:spcBef>
                <a:spcPct val="0"/>
              </a:spcBef>
              <a:defRPr/>
            </a:pPr>
            <a:endParaRPr lang="en-US" sz="1600" kern="0" dirty="0">
              <a:solidFill>
                <a:schemeClr val="bg1"/>
              </a:solidFill>
            </a:endParaRPr>
          </a:p>
          <a:p>
            <a:pPr marL="230188" lvl="0" indent="-230188" eaLnBrk="0" fontAlgn="base" hangingPunct="0">
              <a:spcBef>
                <a:spcPct val="0"/>
              </a:spcBef>
              <a:buFont typeface="Arial" panose="020B0604020202020204" pitchFamily="34" charset="0"/>
              <a:buChar char="•"/>
              <a:defRPr/>
            </a:pPr>
            <a:r>
              <a:rPr lang="en-US" sz="1600" kern="0" dirty="0">
                <a:solidFill>
                  <a:schemeClr val="bg1"/>
                </a:solidFill>
              </a:rPr>
              <a:t>One patient with neutropenic colitis died of septic shock; the AE was suspected to be related to study treatment; no other treatment-related deaths were reported</a:t>
            </a:r>
          </a:p>
        </p:txBody>
      </p:sp>
      <p:sp>
        <p:nvSpPr>
          <p:cNvPr id="9" name="Footer Placeholder 2"/>
          <p:cNvSpPr>
            <a:spLocks noGrp="1"/>
          </p:cNvSpPr>
          <p:nvPr>
            <p:ph type="ftr" sz="quarter" idx="13"/>
          </p:nvPr>
        </p:nvSpPr>
        <p:spPr>
          <a:xfrm>
            <a:off x="94926" y="4814260"/>
            <a:ext cx="7699248" cy="273844"/>
          </a:xfrm>
        </p:spPr>
        <p:txBody>
          <a:bodyPr/>
          <a:lstStyle/>
          <a:p>
            <a:r>
              <a:rPr lang="en-US" dirty="0"/>
              <a:t>1. Brunner AM et al. ASH 2020. Abstract 657. </a:t>
            </a:r>
          </a:p>
        </p:txBody>
      </p:sp>
      <p:grpSp>
        <p:nvGrpSpPr>
          <p:cNvPr id="10" name="Group 9"/>
          <p:cNvGrpSpPr/>
          <p:nvPr/>
        </p:nvGrpSpPr>
        <p:grpSpPr>
          <a:xfrm>
            <a:off x="409178" y="869244"/>
            <a:ext cx="4147994" cy="3928907"/>
            <a:chOff x="409178" y="869244"/>
            <a:chExt cx="4147994" cy="3928907"/>
          </a:xfrm>
        </p:grpSpPr>
        <p:sp>
          <p:nvSpPr>
            <p:cNvPr id="11" name="TextBox 10"/>
            <p:cNvSpPr txBox="1"/>
            <p:nvPr/>
          </p:nvSpPr>
          <p:spPr>
            <a:xfrm>
              <a:off x="3446833" y="1580621"/>
              <a:ext cx="1110339" cy="3046988"/>
            </a:xfrm>
            <a:prstGeom prst="rect">
              <a:avLst/>
            </a:prstGeom>
            <a:noFill/>
          </p:spPr>
          <p:txBody>
            <a:bodyPr wrap="square" tIns="0" rtlCol="0">
              <a:spAutoFit/>
            </a:bodyPr>
            <a:lstStyle/>
            <a:p>
              <a:pPr algn="ctr">
                <a:spcBef>
                  <a:spcPts val="50"/>
                </a:spcBef>
              </a:pPr>
              <a:r>
                <a:rPr lang="en-US" sz="700" dirty="0"/>
                <a:t>Thrombocytopenia</a:t>
              </a:r>
            </a:p>
            <a:p>
              <a:pPr algn="ctr">
                <a:spcBef>
                  <a:spcPts val="50"/>
                </a:spcBef>
              </a:pPr>
              <a:r>
                <a:rPr lang="en-US" sz="700" dirty="0"/>
                <a:t>Neutropenia</a:t>
              </a:r>
            </a:p>
            <a:p>
              <a:pPr algn="ctr">
                <a:spcBef>
                  <a:spcPts val="50"/>
                </a:spcBef>
              </a:pPr>
              <a:r>
                <a:rPr lang="en-US" sz="700" dirty="0"/>
                <a:t>Nausea</a:t>
              </a:r>
            </a:p>
            <a:p>
              <a:pPr algn="ctr">
                <a:spcBef>
                  <a:spcPts val="50"/>
                </a:spcBef>
              </a:pPr>
              <a:r>
                <a:rPr lang="en-US" sz="700" dirty="0"/>
                <a:t>Constipation</a:t>
              </a:r>
            </a:p>
            <a:p>
              <a:pPr algn="ctr">
                <a:spcBef>
                  <a:spcPts val="50"/>
                </a:spcBef>
              </a:pPr>
              <a:r>
                <a:rPr lang="en-US" sz="700" dirty="0"/>
                <a:t>Anemia</a:t>
              </a:r>
            </a:p>
            <a:p>
              <a:pPr algn="ctr">
                <a:spcBef>
                  <a:spcPts val="50"/>
                </a:spcBef>
              </a:pPr>
              <a:r>
                <a:rPr lang="en-US" sz="700" dirty="0"/>
                <a:t>Febrile neutropenia</a:t>
              </a:r>
            </a:p>
            <a:p>
              <a:pPr algn="ctr">
                <a:spcBef>
                  <a:spcPts val="50"/>
                </a:spcBef>
              </a:pPr>
              <a:r>
                <a:rPr lang="en-US" sz="700" dirty="0"/>
                <a:t>Fatigue</a:t>
              </a:r>
            </a:p>
            <a:p>
              <a:pPr algn="ctr">
                <a:spcBef>
                  <a:spcPts val="50"/>
                </a:spcBef>
              </a:pPr>
              <a:r>
                <a:rPr lang="en-US" sz="700" dirty="0"/>
                <a:t>Diarrhea</a:t>
              </a:r>
            </a:p>
            <a:p>
              <a:pPr algn="ctr">
                <a:spcBef>
                  <a:spcPts val="50"/>
                </a:spcBef>
              </a:pPr>
              <a:r>
                <a:rPr lang="en-US" sz="700" dirty="0"/>
                <a:t>Decreased appetite</a:t>
              </a:r>
            </a:p>
            <a:p>
              <a:pPr algn="ctr">
                <a:spcBef>
                  <a:spcPts val="50"/>
                </a:spcBef>
              </a:pPr>
              <a:r>
                <a:rPr lang="en-US" sz="700" dirty="0"/>
                <a:t>Pyrexia</a:t>
              </a:r>
            </a:p>
            <a:p>
              <a:pPr algn="ctr">
                <a:spcBef>
                  <a:spcPts val="50"/>
                </a:spcBef>
              </a:pPr>
              <a:r>
                <a:rPr lang="en-US" sz="700" dirty="0"/>
                <a:t>Vomiting</a:t>
              </a:r>
            </a:p>
            <a:p>
              <a:pPr algn="ctr">
                <a:spcBef>
                  <a:spcPts val="50"/>
                </a:spcBef>
              </a:pPr>
              <a:r>
                <a:rPr lang="en-US" sz="700" dirty="0"/>
                <a:t>Edema peripheral</a:t>
              </a:r>
            </a:p>
            <a:p>
              <a:pPr algn="ctr">
                <a:spcBef>
                  <a:spcPts val="50"/>
                </a:spcBef>
              </a:pPr>
              <a:r>
                <a:rPr lang="en-US" sz="700" dirty="0"/>
                <a:t>Arthralgia</a:t>
              </a:r>
            </a:p>
            <a:p>
              <a:pPr algn="ctr">
                <a:spcBef>
                  <a:spcPts val="50"/>
                </a:spcBef>
              </a:pPr>
              <a:r>
                <a:rPr lang="en-US" sz="700" dirty="0"/>
                <a:t>Headache</a:t>
              </a:r>
            </a:p>
            <a:p>
              <a:pPr algn="ctr">
                <a:spcBef>
                  <a:spcPts val="50"/>
                </a:spcBef>
              </a:pPr>
              <a:r>
                <a:rPr lang="en-US" sz="700" dirty="0"/>
                <a:t>Dyspnea</a:t>
              </a:r>
            </a:p>
            <a:p>
              <a:pPr algn="ctr">
                <a:spcBef>
                  <a:spcPts val="50"/>
                </a:spcBef>
              </a:pPr>
              <a:r>
                <a:rPr lang="en-US" sz="700" dirty="0"/>
                <a:t>Rash</a:t>
              </a:r>
            </a:p>
            <a:p>
              <a:pPr algn="ctr">
                <a:spcBef>
                  <a:spcPts val="50"/>
                </a:spcBef>
              </a:pPr>
              <a:r>
                <a:rPr lang="en-US" sz="700" dirty="0"/>
                <a:t>Back pain</a:t>
              </a:r>
            </a:p>
            <a:p>
              <a:pPr algn="ctr">
                <a:spcBef>
                  <a:spcPts val="50"/>
                </a:spcBef>
              </a:pPr>
              <a:r>
                <a:rPr lang="en-US" sz="700" dirty="0"/>
                <a:t>Hypokalemia</a:t>
              </a:r>
            </a:p>
            <a:p>
              <a:pPr algn="ctr">
                <a:spcBef>
                  <a:spcPts val="50"/>
                </a:spcBef>
              </a:pPr>
              <a:r>
                <a:rPr lang="en-US" sz="700" dirty="0"/>
                <a:t>Dizziness</a:t>
              </a:r>
            </a:p>
            <a:p>
              <a:pPr algn="ctr">
                <a:spcBef>
                  <a:spcPts val="50"/>
                </a:spcBef>
              </a:pPr>
              <a:r>
                <a:rPr lang="en-US" sz="700" dirty="0"/>
                <a:t>Cough</a:t>
              </a:r>
            </a:p>
            <a:p>
              <a:pPr algn="ctr">
                <a:spcBef>
                  <a:spcPts val="50"/>
                </a:spcBef>
              </a:pPr>
              <a:r>
                <a:rPr lang="en-US" sz="700" dirty="0"/>
                <a:t>Epistaxis</a:t>
              </a:r>
            </a:p>
            <a:p>
              <a:pPr algn="ctr">
                <a:spcBef>
                  <a:spcPts val="50"/>
                </a:spcBef>
              </a:pPr>
              <a:r>
                <a:rPr lang="en-US" sz="700" dirty="0"/>
                <a:t>Fall</a:t>
              </a:r>
            </a:p>
            <a:p>
              <a:pPr algn="ctr">
                <a:spcBef>
                  <a:spcPts val="50"/>
                </a:spcBef>
              </a:pPr>
              <a:r>
                <a:rPr lang="en-US" sz="700" dirty="0"/>
                <a:t>Pneumonia</a:t>
              </a:r>
            </a:p>
            <a:p>
              <a:pPr algn="ctr">
                <a:spcBef>
                  <a:spcPts val="50"/>
                </a:spcBef>
              </a:pPr>
              <a:r>
                <a:rPr lang="en-US" sz="700" dirty="0"/>
                <a:t>Hypophosphatemia</a:t>
              </a:r>
            </a:p>
            <a:p>
              <a:pPr algn="ctr">
                <a:spcBef>
                  <a:spcPts val="50"/>
                </a:spcBef>
              </a:pPr>
              <a:r>
                <a:rPr lang="en-US" sz="700" dirty="0"/>
                <a:t>ALT increase </a:t>
              </a:r>
            </a:p>
          </p:txBody>
        </p:sp>
        <p:sp>
          <p:nvSpPr>
            <p:cNvPr id="12" name="Rectangle 11"/>
            <p:cNvSpPr/>
            <p:nvPr/>
          </p:nvSpPr>
          <p:spPr>
            <a:xfrm>
              <a:off x="1757169" y="869244"/>
              <a:ext cx="1311576" cy="307777"/>
            </a:xfrm>
            <a:prstGeom prst="rect">
              <a:avLst/>
            </a:prstGeom>
          </p:spPr>
          <p:txBody>
            <a:bodyPr wrap="none">
              <a:spAutoFit/>
            </a:bodyPr>
            <a:lstStyle/>
            <a:p>
              <a:pPr algn="ctr"/>
              <a:r>
                <a:rPr lang="en-US" sz="1400" b="1" dirty="0"/>
                <a:t>vHR/HR-MDS</a:t>
              </a:r>
            </a:p>
          </p:txBody>
        </p:sp>
        <p:sp>
          <p:nvSpPr>
            <p:cNvPr id="13" name="Rectangle 12"/>
            <p:cNvSpPr/>
            <p:nvPr/>
          </p:nvSpPr>
          <p:spPr>
            <a:xfrm>
              <a:off x="2159315" y="1073111"/>
              <a:ext cx="579005" cy="261610"/>
            </a:xfrm>
            <a:prstGeom prst="rect">
              <a:avLst/>
            </a:prstGeom>
          </p:spPr>
          <p:txBody>
            <a:bodyPr wrap="none">
              <a:spAutoFit/>
            </a:bodyPr>
            <a:lstStyle/>
            <a:p>
              <a:r>
                <a:rPr lang="en-US" sz="1100" dirty="0"/>
                <a:t>n = 41</a:t>
              </a:r>
            </a:p>
          </p:txBody>
        </p:sp>
        <p:grpSp>
          <p:nvGrpSpPr>
            <p:cNvPr id="14" name="Group 13"/>
            <p:cNvGrpSpPr/>
            <p:nvPr/>
          </p:nvGrpSpPr>
          <p:grpSpPr>
            <a:xfrm>
              <a:off x="1195058" y="1602462"/>
              <a:ext cx="2369935" cy="81482"/>
              <a:chOff x="1195058" y="1606989"/>
              <a:chExt cx="2369935" cy="81482"/>
            </a:xfrm>
          </p:grpSpPr>
          <p:sp>
            <p:nvSpPr>
              <p:cNvPr id="84" name="Rectangle 83"/>
              <p:cNvSpPr/>
              <p:nvPr/>
            </p:nvSpPr>
            <p:spPr>
              <a:xfrm>
                <a:off x="3245667" y="1606990"/>
                <a:ext cx="319326"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Rectangle 84"/>
              <p:cNvSpPr/>
              <p:nvPr/>
            </p:nvSpPr>
            <p:spPr>
              <a:xfrm>
                <a:off x="2528695" y="1606989"/>
                <a:ext cx="716971" cy="8148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p:cNvSpPr/>
              <p:nvPr/>
            </p:nvSpPr>
            <p:spPr>
              <a:xfrm>
                <a:off x="1195058" y="1606990"/>
                <a:ext cx="1333638" cy="8148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5" name="Group 14"/>
            <p:cNvGrpSpPr/>
            <p:nvPr/>
          </p:nvGrpSpPr>
          <p:grpSpPr>
            <a:xfrm>
              <a:off x="1600046" y="1718648"/>
              <a:ext cx="1955892" cy="81481"/>
              <a:chOff x="1600046" y="1718648"/>
              <a:chExt cx="1955892" cy="81481"/>
            </a:xfrm>
          </p:grpSpPr>
          <p:sp>
            <p:nvSpPr>
              <p:cNvPr id="82" name="Rectangle 81"/>
              <p:cNvSpPr/>
              <p:nvPr/>
            </p:nvSpPr>
            <p:spPr>
              <a:xfrm>
                <a:off x="3354309" y="1718648"/>
                <a:ext cx="201629" cy="8148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p:cNvSpPr/>
              <p:nvPr/>
            </p:nvSpPr>
            <p:spPr>
              <a:xfrm>
                <a:off x="1600046" y="1718649"/>
                <a:ext cx="1754263" cy="8148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6" name="Group 15"/>
            <p:cNvGrpSpPr/>
            <p:nvPr/>
          </p:nvGrpSpPr>
          <p:grpSpPr>
            <a:xfrm>
              <a:off x="1301246" y="1843888"/>
              <a:ext cx="2254693" cy="81481"/>
              <a:chOff x="1301246" y="1843888"/>
              <a:chExt cx="2254693" cy="81481"/>
            </a:xfrm>
          </p:grpSpPr>
          <p:sp>
            <p:nvSpPr>
              <p:cNvPr id="80" name="Rectangle 79"/>
              <p:cNvSpPr/>
              <p:nvPr/>
            </p:nvSpPr>
            <p:spPr>
              <a:xfrm>
                <a:off x="1502875" y="1843888"/>
                <a:ext cx="2053064"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Rectangle 80"/>
              <p:cNvSpPr/>
              <p:nvPr/>
            </p:nvSpPr>
            <p:spPr>
              <a:xfrm>
                <a:off x="1301246" y="1843888"/>
                <a:ext cx="201629" cy="8148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9" name="Rectangle 18"/>
            <p:cNvSpPr/>
            <p:nvPr/>
          </p:nvSpPr>
          <p:spPr>
            <a:xfrm>
              <a:off x="1301246" y="1955546"/>
              <a:ext cx="2253981"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0" name="Group 19"/>
            <p:cNvGrpSpPr/>
            <p:nvPr/>
          </p:nvGrpSpPr>
          <p:grpSpPr>
            <a:xfrm>
              <a:off x="1810693" y="2077770"/>
              <a:ext cx="1744534" cy="79975"/>
              <a:chOff x="1810693" y="2077770"/>
              <a:chExt cx="1744534" cy="79975"/>
            </a:xfrm>
          </p:grpSpPr>
          <p:sp>
            <p:nvSpPr>
              <p:cNvPr id="78" name="Rectangle 77"/>
              <p:cNvSpPr/>
              <p:nvPr/>
            </p:nvSpPr>
            <p:spPr>
              <a:xfrm>
                <a:off x="3028384" y="2077770"/>
                <a:ext cx="526843" cy="7997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p:cNvSpPr/>
              <p:nvPr/>
            </p:nvSpPr>
            <p:spPr>
              <a:xfrm>
                <a:off x="1810693" y="2077770"/>
                <a:ext cx="1217691" cy="79974"/>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1" name="Rectangle 20"/>
            <p:cNvSpPr/>
            <p:nvPr/>
          </p:nvSpPr>
          <p:spPr>
            <a:xfrm>
              <a:off x="2322214" y="2310143"/>
              <a:ext cx="1233725"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2" name="Group 21"/>
            <p:cNvGrpSpPr/>
            <p:nvPr/>
          </p:nvGrpSpPr>
          <p:grpSpPr>
            <a:xfrm>
              <a:off x="2636366" y="2432364"/>
              <a:ext cx="918862" cy="81481"/>
              <a:chOff x="2636366" y="2076262"/>
              <a:chExt cx="918862" cy="81481"/>
            </a:xfrm>
          </p:grpSpPr>
          <p:sp>
            <p:nvSpPr>
              <p:cNvPr id="76" name="Rectangle 75"/>
              <p:cNvSpPr/>
              <p:nvPr/>
            </p:nvSpPr>
            <p:spPr>
              <a:xfrm>
                <a:off x="2838262" y="2076262"/>
                <a:ext cx="716966"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Rectangle 76"/>
              <p:cNvSpPr/>
              <p:nvPr/>
            </p:nvSpPr>
            <p:spPr>
              <a:xfrm>
                <a:off x="2636366" y="2077770"/>
                <a:ext cx="201896" cy="79973"/>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3" name="Rectangle 22"/>
            <p:cNvSpPr/>
            <p:nvPr/>
          </p:nvSpPr>
          <p:spPr>
            <a:xfrm>
              <a:off x="2738320" y="2548549"/>
              <a:ext cx="816907"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4" name="Group 23"/>
            <p:cNvGrpSpPr/>
            <p:nvPr/>
          </p:nvGrpSpPr>
          <p:grpSpPr>
            <a:xfrm>
              <a:off x="2944877" y="2667544"/>
              <a:ext cx="610350" cy="79973"/>
              <a:chOff x="2944878" y="2077770"/>
              <a:chExt cx="610350" cy="79973"/>
            </a:xfrm>
          </p:grpSpPr>
          <p:sp>
            <p:nvSpPr>
              <p:cNvPr id="74" name="Rectangle 73"/>
              <p:cNvSpPr/>
              <p:nvPr/>
            </p:nvSpPr>
            <p:spPr>
              <a:xfrm>
                <a:off x="3146774" y="2077770"/>
                <a:ext cx="408454" cy="79973"/>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Rectangle 74"/>
              <p:cNvSpPr/>
              <p:nvPr/>
            </p:nvSpPr>
            <p:spPr>
              <a:xfrm>
                <a:off x="2944878" y="2077770"/>
                <a:ext cx="201896" cy="79973"/>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5" name="Group 24"/>
            <p:cNvGrpSpPr/>
            <p:nvPr/>
          </p:nvGrpSpPr>
          <p:grpSpPr>
            <a:xfrm>
              <a:off x="2529407" y="2777695"/>
              <a:ext cx="1025820" cy="81481"/>
              <a:chOff x="2529407" y="2773168"/>
              <a:chExt cx="1025820" cy="81481"/>
            </a:xfrm>
          </p:grpSpPr>
          <p:sp>
            <p:nvSpPr>
              <p:cNvPr id="72" name="Rectangle 71"/>
              <p:cNvSpPr/>
              <p:nvPr/>
            </p:nvSpPr>
            <p:spPr>
              <a:xfrm>
                <a:off x="2636366" y="2773168"/>
                <a:ext cx="918861"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Rectangle 72"/>
              <p:cNvSpPr/>
              <p:nvPr/>
            </p:nvSpPr>
            <p:spPr>
              <a:xfrm>
                <a:off x="2529407" y="2775430"/>
                <a:ext cx="106958" cy="79219"/>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6" name="Rectangle 25"/>
            <p:cNvSpPr/>
            <p:nvPr/>
          </p:nvSpPr>
          <p:spPr>
            <a:xfrm>
              <a:off x="2529408" y="2900125"/>
              <a:ext cx="1026532"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7" name="Group 26"/>
            <p:cNvGrpSpPr/>
            <p:nvPr/>
          </p:nvGrpSpPr>
          <p:grpSpPr>
            <a:xfrm>
              <a:off x="2636366" y="3026950"/>
              <a:ext cx="918149" cy="83746"/>
              <a:chOff x="2637078" y="2775430"/>
              <a:chExt cx="918149" cy="83746"/>
            </a:xfrm>
          </p:grpSpPr>
          <p:sp>
            <p:nvSpPr>
              <p:cNvPr id="70" name="Rectangle 69"/>
              <p:cNvSpPr/>
              <p:nvPr/>
            </p:nvSpPr>
            <p:spPr>
              <a:xfrm>
                <a:off x="2739032" y="2777695"/>
                <a:ext cx="816195"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Rectangle 70"/>
              <p:cNvSpPr/>
              <p:nvPr/>
            </p:nvSpPr>
            <p:spPr>
              <a:xfrm>
                <a:off x="2637078" y="2775430"/>
                <a:ext cx="106957" cy="83746"/>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8" name="Rectangle 27"/>
            <p:cNvSpPr/>
            <p:nvPr/>
          </p:nvSpPr>
          <p:spPr>
            <a:xfrm>
              <a:off x="2636366" y="3152113"/>
              <a:ext cx="918862"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ectangle 28"/>
            <p:cNvSpPr/>
            <p:nvPr/>
          </p:nvSpPr>
          <p:spPr>
            <a:xfrm>
              <a:off x="2636366" y="3268295"/>
              <a:ext cx="919573"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Rectangle 29"/>
            <p:cNvSpPr/>
            <p:nvPr/>
          </p:nvSpPr>
          <p:spPr>
            <a:xfrm>
              <a:off x="2838262" y="3384457"/>
              <a:ext cx="717678"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p:cNvSpPr/>
            <p:nvPr/>
          </p:nvSpPr>
          <p:spPr>
            <a:xfrm>
              <a:off x="2944877" y="3505075"/>
              <a:ext cx="609638"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2" name="Group 31"/>
            <p:cNvGrpSpPr/>
            <p:nvPr/>
          </p:nvGrpSpPr>
          <p:grpSpPr>
            <a:xfrm>
              <a:off x="3146773" y="3621260"/>
              <a:ext cx="409166" cy="81482"/>
              <a:chOff x="3146773" y="3598625"/>
              <a:chExt cx="409166" cy="81482"/>
            </a:xfrm>
          </p:grpSpPr>
          <p:sp>
            <p:nvSpPr>
              <p:cNvPr id="68" name="Rectangle 67"/>
              <p:cNvSpPr/>
              <p:nvPr/>
            </p:nvSpPr>
            <p:spPr>
              <a:xfrm>
                <a:off x="3249696" y="3598626"/>
                <a:ext cx="306243"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Rectangle 68"/>
              <p:cNvSpPr/>
              <p:nvPr/>
            </p:nvSpPr>
            <p:spPr>
              <a:xfrm>
                <a:off x="3146773" y="3598625"/>
                <a:ext cx="102923" cy="8148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3" name="Rectangle 32"/>
            <p:cNvSpPr/>
            <p:nvPr/>
          </p:nvSpPr>
          <p:spPr>
            <a:xfrm>
              <a:off x="2636366" y="3742093"/>
              <a:ext cx="918149"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p:cNvSpPr/>
            <p:nvPr/>
          </p:nvSpPr>
          <p:spPr>
            <a:xfrm>
              <a:off x="2738320" y="3856740"/>
              <a:ext cx="816195" cy="814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5" name="Group 34"/>
            <p:cNvGrpSpPr/>
            <p:nvPr/>
          </p:nvGrpSpPr>
          <p:grpSpPr>
            <a:xfrm>
              <a:off x="3032174" y="3981890"/>
              <a:ext cx="522342" cy="81481"/>
              <a:chOff x="3033598" y="3598625"/>
              <a:chExt cx="522342" cy="81481"/>
            </a:xfrm>
          </p:grpSpPr>
          <p:sp>
            <p:nvSpPr>
              <p:cNvPr id="66" name="Rectangle 65"/>
              <p:cNvSpPr/>
              <p:nvPr/>
            </p:nvSpPr>
            <p:spPr>
              <a:xfrm>
                <a:off x="3136521" y="3598626"/>
                <a:ext cx="419419" cy="8148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66"/>
              <p:cNvSpPr/>
              <p:nvPr/>
            </p:nvSpPr>
            <p:spPr>
              <a:xfrm>
                <a:off x="3033598" y="3598625"/>
                <a:ext cx="102923" cy="8148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6" name="Rectangle 35"/>
            <p:cNvSpPr/>
            <p:nvPr/>
          </p:nvSpPr>
          <p:spPr>
            <a:xfrm>
              <a:off x="3249696" y="4106752"/>
              <a:ext cx="304819" cy="8148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p:cNvSpPr/>
            <p:nvPr/>
          </p:nvSpPr>
          <p:spPr>
            <a:xfrm>
              <a:off x="3354309" y="4225577"/>
              <a:ext cx="201239" cy="8148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8" name="Group 37"/>
            <p:cNvGrpSpPr/>
            <p:nvPr/>
          </p:nvGrpSpPr>
          <p:grpSpPr>
            <a:xfrm>
              <a:off x="2739343" y="4337720"/>
              <a:ext cx="816598" cy="81481"/>
              <a:chOff x="2739343" y="3598625"/>
              <a:chExt cx="816598" cy="81481"/>
            </a:xfrm>
          </p:grpSpPr>
          <p:sp>
            <p:nvSpPr>
              <p:cNvPr id="64" name="Rectangle 63"/>
              <p:cNvSpPr/>
              <p:nvPr/>
            </p:nvSpPr>
            <p:spPr>
              <a:xfrm>
                <a:off x="2842267" y="3598626"/>
                <a:ext cx="713674" cy="8148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p:cNvSpPr/>
              <p:nvPr/>
            </p:nvSpPr>
            <p:spPr>
              <a:xfrm>
                <a:off x="2739343" y="3598625"/>
                <a:ext cx="102923" cy="8148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39" name="Group 38"/>
            <p:cNvGrpSpPr/>
            <p:nvPr/>
          </p:nvGrpSpPr>
          <p:grpSpPr>
            <a:xfrm>
              <a:off x="2838959" y="4455795"/>
              <a:ext cx="717003" cy="77601"/>
              <a:chOff x="2838937" y="3598625"/>
              <a:chExt cx="717003" cy="77601"/>
            </a:xfrm>
          </p:grpSpPr>
          <p:sp>
            <p:nvSpPr>
              <p:cNvPr id="62" name="Rectangle 61"/>
              <p:cNvSpPr/>
              <p:nvPr/>
            </p:nvSpPr>
            <p:spPr>
              <a:xfrm>
                <a:off x="3045803" y="3598626"/>
                <a:ext cx="510137" cy="776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Rectangle 62"/>
              <p:cNvSpPr/>
              <p:nvPr/>
            </p:nvSpPr>
            <p:spPr>
              <a:xfrm>
                <a:off x="2838937" y="3598625"/>
                <a:ext cx="206866" cy="7760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40" name="Group 39"/>
            <p:cNvGrpSpPr/>
            <p:nvPr/>
          </p:nvGrpSpPr>
          <p:grpSpPr>
            <a:xfrm>
              <a:off x="409178" y="4582707"/>
              <a:ext cx="3323125" cy="215444"/>
              <a:chOff x="409178" y="4519329"/>
              <a:chExt cx="3323125" cy="215444"/>
            </a:xfrm>
          </p:grpSpPr>
          <p:sp>
            <p:nvSpPr>
              <p:cNvPr id="54" name="Rectangle 53"/>
              <p:cNvSpPr/>
              <p:nvPr/>
            </p:nvSpPr>
            <p:spPr>
              <a:xfrm>
                <a:off x="3398558" y="4519329"/>
                <a:ext cx="333745" cy="215444"/>
              </a:xfrm>
              <a:prstGeom prst="rect">
                <a:avLst/>
              </a:prstGeom>
            </p:spPr>
            <p:txBody>
              <a:bodyPr wrap="none">
                <a:spAutoFit/>
              </a:bodyPr>
              <a:lstStyle/>
              <a:p>
                <a:pPr algn="ctr"/>
                <a:r>
                  <a:rPr lang="en-US" sz="800" dirty="0"/>
                  <a:t>0%</a:t>
                </a:r>
              </a:p>
            </p:txBody>
          </p:sp>
          <p:sp>
            <p:nvSpPr>
              <p:cNvPr id="55" name="Rectangle 54"/>
              <p:cNvSpPr/>
              <p:nvPr/>
            </p:nvSpPr>
            <p:spPr>
              <a:xfrm>
                <a:off x="2932075" y="4519329"/>
                <a:ext cx="391454" cy="215444"/>
              </a:xfrm>
              <a:prstGeom prst="rect">
                <a:avLst/>
              </a:prstGeom>
            </p:spPr>
            <p:txBody>
              <a:bodyPr wrap="none">
                <a:spAutoFit/>
              </a:bodyPr>
              <a:lstStyle/>
              <a:p>
                <a:pPr algn="ctr"/>
                <a:r>
                  <a:rPr lang="en-US" sz="800" dirty="0"/>
                  <a:t>10%</a:t>
                </a:r>
              </a:p>
            </p:txBody>
          </p:sp>
          <p:sp>
            <p:nvSpPr>
              <p:cNvPr id="56" name="Rectangle 55"/>
              <p:cNvSpPr/>
              <p:nvPr/>
            </p:nvSpPr>
            <p:spPr>
              <a:xfrm>
                <a:off x="2510740" y="4519329"/>
                <a:ext cx="391454" cy="215444"/>
              </a:xfrm>
              <a:prstGeom prst="rect">
                <a:avLst/>
              </a:prstGeom>
            </p:spPr>
            <p:txBody>
              <a:bodyPr wrap="none">
                <a:spAutoFit/>
              </a:bodyPr>
              <a:lstStyle/>
              <a:p>
                <a:pPr algn="ctr"/>
                <a:r>
                  <a:rPr lang="en-US" sz="800" dirty="0"/>
                  <a:t>20%</a:t>
                </a:r>
              </a:p>
            </p:txBody>
          </p:sp>
          <p:sp>
            <p:nvSpPr>
              <p:cNvPr id="57" name="Rectangle 56"/>
              <p:cNvSpPr/>
              <p:nvPr/>
            </p:nvSpPr>
            <p:spPr>
              <a:xfrm>
                <a:off x="2094777" y="4519329"/>
                <a:ext cx="391454" cy="215444"/>
              </a:xfrm>
              <a:prstGeom prst="rect">
                <a:avLst/>
              </a:prstGeom>
            </p:spPr>
            <p:txBody>
              <a:bodyPr wrap="none">
                <a:spAutoFit/>
              </a:bodyPr>
              <a:lstStyle/>
              <a:p>
                <a:pPr algn="ctr"/>
                <a:r>
                  <a:rPr lang="en-US" sz="800" dirty="0"/>
                  <a:t>30%</a:t>
                </a:r>
              </a:p>
            </p:txBody>
          </p:sp>
          <p:sp>
            <p:nvSpPr>
              <p:cNvPr id="58" name="Rectangle 57"/>
              <p:cNvSpPr/>
              <p:nvPr/>
            </p:nvSpPr>
            <p:spPr>
              <a:xfrm>
                <a:off x="1675204" y="4519329"/>
                <a:ext cx="391454" cy="215444"/>
              </a:xfrm>
              <a:prstGeom prst="rect">
                <a:avLst/>
              </a:prstGeom>
            </p:spPr>
            <p:txBody>
              <a:bodyPr wrap="none">
                <a:spAutoFit/>
              </a:bodyPr>
              <a:lstStyle/>
              <a:p>
                <a:pPr algn="ctr"/>
                <a:r>
                  <a:rPr lang="en-US" sz="800" dirty="0"/>
                  <a:t>40%</a:t>
                </a:r>
              </a:p>
            </p:txBody>
          </p:sp>
          <p:sp>
            <p:nvSpPr>
              <p:cNvPr id="59" name="Rectangle 58"/>
              <p:cNvSpPr/>
              <p:nvPr/>
            </p:nvSpPr>
            <p:spPr>
              <a:xfrm>
                <a:off x="1249335" y="4519329"/>
                <a:ext cx="391454" cy="215444"/>
              </a:xfrm>
              <a:prstGeom prst="rect">
                <a:avLst/>
              </a:prstGeom>
            </p:spPr>
            <p:txBody>
              <a:bodyPr wrap="none">
                <a:spAutoFit/>
              </a:bodyPr>
              <a:lstStyle/>
              <a:p>
                <a:pPr algn="ctr"/>
                <a:r>
                  <a:rPr lang="en-US" sz="800" dirty="0"/>
                  <a:t>50%</a:t>
                </a:r>
              </a:p>
            </p:txBody>
          </p:sp>
          <p:sp>
            <p:nvSpPr>
              <p:cNvPr id="60" name="Rectangle 59"/>
              <p:cNvSpPr/>
              <p:nvPr/>
            </p:nvSpPr>
            <p:spPr>
              <a:xfrm>
                <a:off x="830766" y="4519329"/>
                <a:ext cx="391454" cy="215444"/>
              </a:xfrm>
              <a:prstGeom prst="rect">
                <a:avLst/>
              </a:prstGeom>
            </p:spPr>
            <p:txBody>
              <a:bodyPr wrap="none">
                <a:spAutoFit/>
              </a:bodyPr>
              <a:lstStyle/>
              <a:p>
                <a:pPr algn="ctr"/>
                <a:r>
                  <a:rPr lang="en-US" sz="800" dirty="0"/>
                  <a:t>60%</a:t>
                </a:r>
              </a:p>
            </p:txBody>
          </p:sp>
          <p:sp>
            <p:nvSpPr>
              <p:cNvPr id="61" name="Rectangle 60"/>
              <p:cNvSpPr/>
              <p:nvPr/>
            </p:nvSpPr>
            <p:spPr>
              <a:xfrm>
                <a:off x="409178" y="4519329"/>
                <a:ext cx="391454" cy="215444"/>
              </a:xfrm>
              <a:prstGeom prst="rect">
                <a:avLst/>
              </a:prstGeom>
            </p:spPr>
            <p:txBody>
              <a:bodyPr wrap="none">
                <a:spAutoFit/>
              </a:bodyPr>
              <a:lstStyle/>
              <a:p>
                <a:pPr algn="ctr"/>
                <a:r>
                  <a:rPr lang="en-US" sz="800" dirty="0"/>
                  <a:t>70%</a:t>
                </a:r>
              </a:p>
            </p:txBody>
          </p:sp>
        </p:grpSp>
        <p:sp>
          <p:nvSpPr>
            <p:cNvPr id="41" name="Rectangle 40"/>
            <p:cNvSpPr/>
            <p:nvPr/>
          </p:nvSpPr>
          <p:spPr>
            <a:xfrm>
              <a:off x="1810693" y="2185656"/>
              <a:ext cx="1745269" cy="79974"/>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2" name="Group 41"/>
            <p:cNvGrpSpPr/>
            <p:nvPr/>
          </p:nvGrpSpPr>
          <p:grpSpPr>
            <a:xfrm>
              <a:off x="1574389" y="1264602"/>
              <a:ext cx="1744613" cy="215476"/>
              <a:chOff x="1574389" y="1308492"/>
              <a:chExt cx="1744613" cy="215476"/>
            </a:xfrm>
          </p:grpSpPr>
          <p:sp>
            <p:nvSpPr>
              <p:cNvPr id="47" name="Rectangle 46"/>
              <p:cNvSpPr/>
              <p:nvPr/>
            </p:nvSpPr>
            <p:spPr>
              <a:xfrm>
                <a:off x="1604573" y="1308524"/>
                <a:ext cx="587020" cy="215444"/>
              </a:xfrm>
              <a:prstGeom prst="rect">
                <a:avLst/>
              </a:prstGeom>
            </p:spPr>
            <p:txBody>
              <a:bodyPr wrap="none">
                <a:spAutoFit/>
              </a:bodyPr>
              <a:lstStyle/>
              <a:p>
                <a:r>
                  <a:rPr lang="en-US" sz="800" dirty="0"/>
                  <a:t>Grade 4 </a:t>
                </a:r>
              </a:p>
            </p:txBody>
          </p:sp>
          <p:sp>
            <p:nvSpPr>
              <p:cNvPr id="48" name="Rectangle 47"/>
              <p:cNvSpPr/>
              <p:nvPr/>
            </p:nvSpPr>
            <p:spPr>
              <a:xfrm>
                <a:off x="2133028" y="1308524"/>
                <a:ext cx="587020" cy="215444"/>
              </a:xfrm>
              <a:prstGeom prst="rect">
                <a:avLst/>
              </a:prstGeom>
            </p:spPr>
            <p:txBody>
              <a:bodyPr wrap="none">
                <a:spAutoFit/>
              </a:bodyPr>
              <a:lstStyle/>
              <a:p>
                <a:r>
                  <a:rPr lang="en-US" sz="800" dirty="0"/>
                  <a:t>Grade 3 </a:t>
                </a:r>
              </a:p>
            </p:txBody>
          </p:sp>
          <p:sp>
            <p:nvSpPr>
              <p:cNvPr id="49" name="Rectangle 48"/>
              <p:cNvSpPr/>
              <p:nvPr/>
            </p:nvSpPr>
            <p:spPr>
              <a:xfrm>
                <a:off x="2645420" y="1308492"/>
                <a:ext cx="673582" cy="215444"/>
              </a:xfrm>
              <a:prstGeom prst="rect">
                <a:avLst/>
              </a:prstGeom>
            </p:spPr>
            <p:txBody>
              <a:bodyPr wrap="none">
                <a:spAutoFit/>
              </a:bodyPr>
              <a:lstStyle/>
              <a:p>
                <a:r>
                  <a:rPr lang="en-US" sz="800" dirty="0"/>
                  <a:t>Grade 1/2 </a:t>
                </a:r>
              </a:p>
            </p:txBody>
          </p:sp>
          <p:sp>
            <p:nvSpPr>
              <p:cNvPr id="50" name="Rectangle 49"/>
              <p:cNvSpPr/>
              <p:nvPr/>
            </p:nvSpPr>
            <p:spPr>
              <a:xfrm>
                <a:off x="1574389" y="1365806"/>
                <a:ext cx="100815" cy="100815"/>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50"/>
              <p:cNvSpPr/>
              <p:nvPr/>
            </p:nvSpPr>
            <p:spPr>
              <a:xfrm>
                <a:off x="2102021" y="1365838"/>
                <a:ext cx="100815" cy="100815"/>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p:cNvSpPr/>
              <p:nvPr/>
            </p:nvSpPr>
            <p:spPr>
              <a:xfrm>
                <a:off x="2625502" y="1365838"/>
                <a:ext cx="100815" cy="10081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43" name="Freeform 42"/>
            <p:cNvSpPr/>
            <p:nvPr/>
          </p:nvSpPr>
          <p:spPr>
            <a:xfrm>
              <a:off x="3562539" y="1561723"/>
              <a:ext cx="0" cy="3014804"/>
            </a:xfrm>
            <a:custGeom>
              <a:avLst/>
              <a:gdLst>
                <a:gd name="connsiteX0" fmla="*/ 0 w 0"/>
                <a:gd name="connsiteY0" fmla="*/ 0 h 3014804"/>
                <a:gd name="connsiteX1" fmla="*/ 0 w 0"/>
                <a:gd name="connsiteY1" fmla="*/ 3014804 h 3014804"/>
              </a:gdLst>
              <a:ahLst/>
              <a:cxnLst>
                <a:cxn ang="0">
                  <a:pos x="connsiteX0" y="connsiteY0"/>
                </a:cxn>
                <a:cxn ang="0">
                  <a:pos x="connsiteX1" y="connsiteY1"/>
                </a:cxn>
              </a:cxnLst>
              <a:rect l="l" t="t" r="r" b="b"/>
              <a:pathLst>
                <a:path h="3014804">
                  <a:moveTo>
                    <a:pt x="0" y="0"/>
                  </a:moveTo>
                  <a:lnTo>
                    <a:pt x="0" y="301480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43"/>
            <p:cNvSpPr/>
            <p:nvPr/>
          </p:nvSpPr>
          <p:spPr>
            <a:xfrm>
              <a:off x="497941" y="4585580"/>
              <a:ext cx="4006158" cy="0"/>
            </a:xfrm>
            <a:custGeom>
              <a:avLst/>
              <a:gdLst>
                <a:gd name="connsiteX0" fmla="*/ 0 w 4006158"/>
                <a:gd name="connsiteY0" fmla="*/ 0 h 0"/>
                <a:gd name="connsiteX1" fmla="*/ 4006158 w 4006158"/>
                <a:gd name="connsiteY1" fmla="*/ 0 h 0"/>
              </a:gdLst>
              <a:ahLst/>
              <a:cxnLst>
                <a:cxn ang="0">
                  <a:pos x="connsiteX0" y="connsiteY0"/>
                </a:cxn>
                <a:cxn ang="0">
                  <a:pos x="connsiteX1" y="connsiteY1"/>
                </a:cxn>
              </a:cxnLst>
              <a:rect l="l" t="t" r="r" b="b"/>
              <a:pathLst>
                <a:path w="4006158">
                  <a:moveTo>
                    <a:pt x="0" y="0"/>
                  </a:moveTo>
                  <a:lnTo>
                    <a:pt x="4006158"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1026493" y="1553097"/>
              <a:ext cx="3477606" cy="28216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ounded Rectangle 45"/>
            <p:cNvSpPr/>
            <p:nvPr/>
          </p:nvSpPr>
          <p:spPr>
            <a:xfrm>
              <a:off x="1026493" y="2062816"/>
              <a:ext cx="3477606" cy="228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483625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675D5D-A9BE-4430-AB95-0D85092E779C}"/>
              </a:ext>
            </a:extLst>
          </p:cNvPr>
          <p:cNvSpPr>
            <a:spLocks noGrp="1"/>
          </p:cNvSpPr>
          <p:nvPr>
            <p:ph type="title"/>
          </p:nvPr>
        </p:nvSpPr>
        <p:spPr/>
        <p:txBody>
          <a:bodyPr/>
          <a:lstStyle/>
          <a:p>
            <a:r>
              <a:rPr lang="en-US" dirty="0"/>
              <a:t>APR-246: p53 Reactivator</a:t>
            </a:r>
            <a:r>
              <a:rPr lang="en-US" baseline="30000" dirty="0"/>
              <a:t>1-5</a:t>
            </a:r>
            <a:r>
              <a:rPr lang="en-US" dirty="0"/>
              <a:t> </a:t>
            </a:r>
          </a:p>
        </p:txBody>
      </p:sp>
      <p:sp>
        <p:nvSpPr>
          <p:cNvPr id="3" name="Footer Placeholder 2"/>
          <p:cNvSpPr>
            <a:spLocks noGrp="1"/>
          </p:cNvSpPr>
          <p:nvPr>
            <p:ph type="ftr" sz="quarter" idx="13"/>
          </p:nvPr>
        </p:nvSpPr>
        <p:spPr/>
        <p:txBody>
          <a:bodyPr/>
          <a:lstStyle/>
          <a:p>
            <a:r>
              <a:rPr lang="en-US" dirty="0">
                <a:solidFill>
                  <a:prstClr val="black"/>
                </a:solidFill>
                <a:latin typeface="+mn-lt"/>
              </a:rPr>
              <a:t>1. Maslah N et al. </a:t>
            </a:r>
            <a:r>
              <a:rPr lang="en-US" i="1" dirty="0">
                <a:solidFill>
                  <a:prstClr val="black"/>
                </a:solidFill>
                <a:latin typeface="+mn-lt"/>
              </a:rPr>
              <a:t>Haematologica.</a:t>
            </a:r>
            <a:r>
              <a:rPr lang="en-US" dirty="0">
                <a:solidFill>
                  <a:prstClr val="black"/>
                </a:solidFill>
                <a:latin typeface="+mn-lt"/>
              </a:rPr>
              <a:t> 2020;</a:t>
            </a:r>
            <a:r>
              <a:rPr lang="pt-BR" dirty="0">
                <a:solidFill>
                  <a:prstClr val="black"/>
                </a:solidFill>
                <a:latin typeface="+mn-lt"/>
              </a:rPr>
              <a:t>105:1539-1551. </a:t>
            </a:r>
            <a:r>
              <a:rPr lang="en-US" dirty="0">
                <a:solidFill>
                  <a:prstClr val="black"/>
                </a:solidFill>
                <a:latin typeface="+mn-lt"/>
              </a:rPr>
              <a:t>2. Zhang Q et al. </a:t>
            </a:r>
            <a:r>
              <a:rPr lang="en-US" i="1" dirty="0"/>
              <a:t>Cell Death Dis</a:t>
            </a:r>
            <a:r>
              <a:rPr lang="en-US" dirty="0"/>
              <a:t>. 2018;9:439. </a:t>
            </a:r>
            <a:r>
              <a:rPr lang="en-US" dirty="0">
                <a:solidFill>
                  <a:prstClr val="black"/>
                </a:solidFill>
                <a:latin typeface="+mn-lt"/>
              </a:rPr>
              <a:t>3. Lambert JM et al. </a:t>
            </a:r>
            <a:r>
              <a:rPr lang="en-US" i="1" dirty="0"/>
              <a:t>Cancer Cell</a:t>
            </a:r>
            <a:r>
              <a:rPr lang="en-US" dirty="0"/>
              <a:t>. 2009;15:376-388.</a:t>
            </a:r>
            <a:r>
              <a:rPr lang="en-US" dirty="0">
                <a:solidFill>
                  <a:prstClr val="black"/>
                </a:solidFill>
                <a:latin typeface="+mn-lt"/>
              </a:rPr>
              <a:t> </a:t>
            </a:r>
            <a:br>
              <a:rPr lang="en-US" dirty="0">
                <a:solidFill>
                  <a:prstClr val="black"/>
                </a:solidFill>
                <a:latin typeface="+mn-lt"/>
              </a:rPr>
            </a:br>
            <a:r>
              <a:rPr lang="en-US" dirty="0">
                <a:solidFill>
                  <a:prstClr val="black"/>
                </a:solidFill>
                <a:latin typeface="+mn-lt"/>
              </a:rPr>
              <a:t>4. Lehmann S et al. </a:t>
            </a:r>
            <a:r>
              <a:rPr lang="en-US" i="1" dirty="0"/>
              <a:t>J Clin Oncol</a:t>
            </a:r>
            <a:r>
              <a:rPr lang="en-US" dirty="0"/>
              <a:t>. 2012;30:3633-3639. </a:t>
            </a:r>
            <a:r>
              <a:rPr lang="en-US" dirty="0">
                <a:solidFill>
                  <a:prstClr val="black"/>
                </a:solidFill>
                <a:latin typeface="+mn-lt"/>
              </a:rPr>
              <a:t>5. Sallman D. </a:t>
            </a:r>
            <a:r>
              <a:rPr lang="pt-BR" i="1" dirty="0">
                <a:solidFill>
                  <a:prstClr val="black"/>
                </a:solidFill>
                <a:latin typeface="+mn-lt"/>
              </a:rPr>
              <a:t>Haematologica. </a:t>
            </a:r>
            <a:r>
              <a:rPr lang="pt-BR" dirty="0">
                <a:solidFill>
                  <a:prstClr val="black"/>
                </a:solidFill>
                <a:latin typeface="+mn-lt"/>
              </a:rPr>
              <a:t>2020;105:1470-1472.</a:t>
            </a:r>
            <a:endParaRPr lang="en-US" dirty="0">
              <a:solidFill>
                <a:prstClr val="black"/>
              </a:solidFill>
              <a:latin typeface="+mn-lt"/>
            </a:endParaRPr>
          </a:p>
        </p:txBody>
      </p:sp>
      <p:grpSp>
        <p:nvGrpSpPr>
          <p:cNvPr id="5" name="Group 4"/>
          <p:cNvGrpSpPr/>
          <p:nvPr/>
        </p:nvGrpSpPr>
        <p:grpSpPr>
          <a:xfrm>
            <a:off x="2181428" y="987081"/>
            <a:ext cx="3994495" cy="3674701"/>
            <a:chOff x="2181428" y="987081"/>
            <a:chExt cx="3994495" cy="3674701"/>
          </a:xfrm>
        </p:grpSpPr>
        <p:pic>
          <p:nvPicPr>
            <p:cNvPr id="6" name="Picture 5">
              <a:extLst>
                <a:ext uri="{FF2B5EF4-FFF2-40B4-BE49-F238E27FC236}">
                  <a16:creationId xmlns="" xmlns:a16="http://schemas.microsoft.com/office/drawing/2014/main" id="{E31897AB-3CE5-4BA6-81C0-2A2BDD82D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428" y="1019159"/>
              <a:ext cx="3994495" cy="3642623"/>
            </a:xfrm>
            <a:prstGeom prst="rect">
              <a:avLst/>
            </a:prstGeom>
          </p:spPr>
        </p:pic>
        <p:sp>
          <p:nvSpPr>
            <p:cNvPr id="7" name="Rectangle 6"/>
            <p:cNvSpPr/>
            <p:nvPr/>
          </p:nvSpPr>
          <p:spPr>
            <a:xfrm>
              <a:off x="2512812" y="987081"/>
              <a:ext cx="702436" cy="246221"/>
            </a:xfrm>
            <a:prstGeom prst="rect">
              <a:avLst/>
            </a:prstGeom>
          </p:spPr>
          <p:txBody>
            <a:bodyPr wrap="none">
              <a:spAutoFit/>
            </a:bodyPr>
            <a:lstStyle/>
            <a:p>
              <a:r>
                <a:rPr lang="en-US" sz="1000" dirty="0"/>
                <a:t>APR-246</a:t>
              </a:r>
            </a:p>
          </p:txBody>
        </p:sp>
        <p:sp>
          <p:nvSpPr>
            <p:cNvPr id="8" name="Rectangle 7"/>
            <p:cNvSpPr/>
            <p:nvPr/>
          </p:nvSpPr>
          <p:spPr>
            <a:xfrm>
              <a:off x="2881427" y="1591007"/>
              <a:ext cx="894797" cy="207749"/>
            </a:xfrm>
            <a:prstGeom prst="rect">
              <a:avLst/>
            </a:prstGeom>
          </p:spPr>
          <p:txBody>
            <a:bodyPr wrap="none">
              <a:spAutoFit/>
            </a:bodyPr>
            <a:lstStyle/>
            <a:p>
              <a:r>
                <a:rPr lang="en-US" sz="750" dirty="0">
                  <a:solidFill>
                    <a:schemeClr val="bg1"/>
                  </a:solidFill>
                </a:rPr>
                <a:t>p53 independent</a:t>
              </a:r>
            </a:p>
          </p:txBody>
        </p:sp>
        <p:sp>
          <p:nvSpPr>
            <p:cNvPr id="9" name="Rectangle 8"/>
            <p:cNvSpPr/>
            <p:nvPr/>
          </p:nvSpPr>
          <p:spPr>
            <a:xfrm>
              <a:off x="3844333" y="1523178"/>
              <a:ext cx="349776" cy="215444"/>
            </a:xfrm>
            <a:prstGeom prst="rect">
              <a:avLst/>
            </a:prstGeom>
          </p:spPr>
          <p:txBody>
            <a:bodyPr wrap="none">
              <a:spAutoFit/>
            </a:bodyPr>
            <a:lstStyle/>
            <a:p>
              <a:r>
                <a:rPr lang="en-US" sz="800" b="1" dirty="0">
                  <a:solidFill>
                    <a:schemeClr val="bg1"/>
                  </a:solidFill>
                </a:rPr>
                <a:t>MQ</a:t>
              </a:r>
            </a:p>
          </p:txBody>
        </p:sp>
        <p:sp>
          <p:nvSpPr>
            <p:cNvPr id="10" name="Rectangle 9"/>
            <p:cNvSpPr/>
            <p:nvPr/>
          </p:nvSpPr>
          <p:spPr>
            <a:xfrm>
              <a:off x="2534223" y="2077807"/>
              <a:ext cx="744114" cy="215444"/>
            </a:xfrm>
            <a:prstGeom prst="rect">
              <a:avLst/>
            </a:prstGeom>
          </p:spPr>
          <p:txBody>
            <a:bodyPr wrap="none">
              <a:spAutoFit/>
            </a:bodyPr>
            <a:lstStyle/>
            <a:p>
              <a:r>
                <a:rPr lang="en-US" sz="800" dirty="0"/>
                <a:t>TrxR1, GSH</a:t>
              </a:r>
            </a:p>
          </p:txBody>
        </p:sp>
        <p:sp>
          <p:nvSpPr>
            <p:cNvPr id="11" name="Rectangle 10"/>
            <p:cNvSpPr/>
            <p:nvPr/>
          </p:nvSpPr>
          <p:spPr>
            <a:xfrm>
              <a:off x="3818391" y="2250009"/>
              <a:ext cx="407484" cy="215444"/>
            </a:xfrm>
            <a:prstGeom prst="rect">
              <a:avLst/>
            </a:prstGeom>
          </p:spPr>
          <p:txBody>
            <a:bodyPr wrap="none">
              <a:spAutoFit/>
            </a:bodyPr>
            <a:lstStyle/>
            <a:p>
              <a:r>
                <a:rPr lang="en-US" sz="800" b="1" dirty="0">
                  <a:solidFill>
                    <a:schemeClr val="bg1"/>
                  </a:solidFill>
                </a:rPr>
                <a:t>ROS</a:t>
              </a:r>
            </a:p>
          </p:txBody>
        </p:sp>
        <p:sp>
          <p:nvSpPr>
            <p:cNvPr id="12" name="Rectangle 11"/>
            <p:cNvSpPr/>
            <p:nvPr/>
          </p:nvSpPr>
          <p:spPr>
            <a:xfrm>
              <a:off x="4715126" y="1866073"/>
              <a:ext cx="1080745" cy="215444"/>
            </a:xfrm>
            <a:prstGeom prst="rect">
              <a:avLst/>
            </a:prstGeom>
          </p:spPr>
          <p:txBody>
            <a:bodyPr wrap="none">
              <a:spAutoFit/>
            </a:bodyPr>
            <a:lstStyle/>
            <a:p>
              <a:r>
                <a:rPr lang="en-US" sz="800" dirty="0"/>
                <a:t>Mutant/inactive p53</a:t>
              </a:r>
            </a:p>
          </p:txBody>
        </p:sp>
        <p:sp>
          <p:nvSpPr>
            <p:cNvPr id="13" name="Rectangle 12"/>
            <p:cNvSpPr/>
            <p:nvPr/>
          </p:nvSpPr>
          <p:spPr>
            <a:xfrm>
              <a:off x="5028058" y="2490784"/>
              <a:ext cx="1026243" cy="323165"/>
            </a:xfrm>
            <a:prstGeom prst="rect">
              <a:avLst/>
            </a:prstGeom>
          </p:spPr>
          <p:txBody>
            <a:bodyPr wrap="none">
              <a:spAutoFit/>
            </a:bodyPr>
            <a:lstStyle/>
            <a:p>
              <a:r>
                <a:rPr lang="en-US" sz="750" dirty="0"/>
                <a:t>p53 pathway </a:t>
              </a:r>
            </a:p>
            <a:p>
              <a:r>
                <a:rPr lang="en-US" sz="750" dirty="0"/>
                <a:t>activation (eg, p21) </a:t>
              </a:r>
            </a:p>
          </p:txBody>
        </p:sp>
        <p:sp>
          <p:nvSpPr>
            <p:cNvPr id="14" name="Rectangle 13"/>
            <p:cNvSpPr/>
            <p:nvPr/>
          </p:nvSpPr>
          <p:spPr>
            <a:xfrm>
              <a:off x="4206099" y="3269584"/>
              <a:ext cx="994183" cy="323165"/>
            </a:xfrm>
            <a:prstGeom prst="rect">
              <a:avLst/>
            </a:prstGeom>
          </p:spPr>
          <p:txBody>
            <a:bodyPr wrap="none">
              <a:spAutoFit/>
            </a:bodyPr>
            <a:lstStyle/>
            <a:p>
              <a:r>
                <a:rPr lang="en-US" sz="750" dirty="0"/>
                <a:t>Apoptotic program </a:t>
              </a:r>
            </a:p>
            <a:p>
              <a:r>
                <a:rPr lang="en-US" sz="750" dirty="0"/>
                <a:t>(eg, FAS/BAX)</a:t>
              </a:r>
            </a:p>
          </p:txBody>
        </p:sp>
        <p:sp>
          <p:nvSpPr>
            <p:cNvPr id="15" name="Rectangle 14"/>
            <p:cNvSpPr/>
            <p:nvPr/>
          </p:nvSpPr>
          <p:spPr>
            <a:xfrm>
              <a:off x="4222738" y="3821544"/>
              <a:ext cx="1603473" cy="323165"/>
            </a:xfrm>
            <a:prstGeom prst="rect">
              <a:avLst/>
            </a:prstGeom>
          </p:spPr>
          <p:txBody>
            <a:bodyPr wrap="square">
              <a:spAutoFit/>
            </a:bodyPr>
            <a:lstStyle/>
            <a:p>
              <a:r>
                <a:rPr lang="en-US" sz="750" dirty="0"/>
                <a:t>FLT3 pathway (eg, FLT3 </a:t>
              </a:r>
              <a:br>
                <a:rPr lang="en-US" sz="750" dirty="0"/>
              </a:br>
              <a:r>
                <a:rPr lang="en-US" sz="750" dirty="0"/>
                <a:t>and FLT3 ligand)</a:t>
              </a:r>
            </a:p>
          </p:txBody>
        </p:sp>
        <p:sp>
          <p:nvSpPr>
            <p:cNvPr id="16" name="Rectangle 15"/>
            <p:cNvSpPr/>
            <p:nvPr/>
          </p:nvSpPr>
          <p:spPr>
            <a:xfrm>
              <a:off x="3010240" y="3488425"/>
              <a:ext cx="1039067" cy="207749"/>
            </a:xfrm>
            <a:prstGeom prst="rect">
              <a:avLst/>
            </a:prstGeom>
          </p:spPr>
          <p:txBody>
            <a:bodyPr wrap="none">
              <a:spAutoFit/>
            </a:bodyPr>
            <a:lstStyle/>
            <a:p>
              <a:r>
                <a:rPr lang="en-US" sz="750" dirty="0"/>
                <a:t>Clonogenic capacity</a:t>
              </a:r>
            </a:p>
          </p:txBody>
        </p:sp>
        <p:sp>
          <p:nvSpPr>
            <p:cNvPr id="17" name="Rectangle 16"/>
            <p:cNvSpPr/>
            <p:nvPr/>
          </p:nvSpPr>
          <p:spPr>
            <a:xfrm>
              <a:off x="3014101" y="3268905"/>
              <a:ext cx="694421" cy="207749"/>
            </a:xfrm>
            <a:prstGeom prst="rect">
              <a:avLst/>
            </a:prstGeom>
          </p:spPr>
          <p:txBody>
            <a:bodyPr wrap="none">
              <a:spAutoFit/>
            </a:bodyPr>
            <a:lstStyle/>
            <a:p>
              <a:r>
                <a:rPr lang="en-US" sz="750" dirty="0"/>
                <a:t>Proliferation</a:t>
              </a:r>
            </a:p>
          </p:txBody>
        </p:sp>
        <p:sp>
          <p:nvSpPr>
            <p:cNvPr id="18" name="Rectangle 17"/>
            <p:cNvSpPr/>
            <p:nvPr/>
          </p:nvSpPr>
          <p:spPr>
            <a:xfrm>
              <a:off x="3171930" y="2570020"/>
              <a:ext cx="349776" cy="215444"/>
            </a:xfrm>
            <a:prstGeom prst="rect">
              <a:avLst/>
            </a:prstGeom>
          </p:spPr>
          <p:txBody>
            <a:bodyPr wrap="none">
              <a:spAutoFit/>
            </a:bodyPr>
            <a:lstStyle/>
            <a:p>
              <a:r>
                <a:rPr lang="en-US" sz="800" b="1" dirty="0">
                  <a:solidFill>
                    <a:schemeClr val="bg1"/>
                  </a:solidFill>
                </a:rPr>
                <a:t>MQ</a:t>
              </a:r>
            </a:p>
          </p:txBody>
        </p:sp>
        <p:sp>
          <p:nvSpPr>
            <p:cNvPr id="19" name="Rectangle 18"/>
            <p:cNvSpPr/>
            <p:nvPr/>
          </p:nvSpPr>
          <p:spPr>
            <a:xfrm>
              <a:off x="4474807" y="2451253"/>
              <a:ext cx="349776" cy="215444"/>
            </a:xfrm>
            <a:prstGeom prst="rect">
              <a:avLst/>
            </a:prstGeom>
          </p:spPr>
          <p:txBody>
            <a:bodyPr wrap="none">
              <a:spAutoFit/>
            </a:bodyPr>
            <a:lstStyle/>
            <a:p>
              <a:r>
                <a:rPr lang="en-US" sz="800" b="1" dirty="0">
                  <a:solidFill>
                    <a:schemeClr val="bg1"/>
                  </a:solidFill>
                </a:rPr>
                <a:t>MQ</a:t>
              </a:r>
            </a:p>
          </p:txBody>
        </p:sp>
        <p:sp>
          <p:nvSpPr>
            <p:cNvPr id="20" name="Rectangle 19"/>
            <p:cNvSpPr/>
            <p:nvPr/>
          </p:nvSpPr>
          <p:spPr>
            <a:xfrm>
              <a:off x="4228605" y="3611456"/>
              <a:ext cx="397866" cy="207749"/>
            </a:xfrm>
            <a:prstGeom prst="rect">
              <a:avLst/>
            </a:prstGeom>
          </p:spPr>
          <p:txBody>
            <a:bodyPr wrap="none">
              <a:spAutoFit/>
            </a:bodyPr>
            <a:lstStyle/>
            <a:p>
              <a:r>
                <a:rPr lang="en-US" sz="750" dirty="0"/>
                <a:t>MYC</a:t>
              </a:r>
            </a:p>
          </p:txBody>
        </p:sp>
        <p:sp>
          <p:nvSpPr>
            <p:cNvPr id="21" name="Rectangle 20"/>
            <p:cNvSpPr/>
            <p:nvPr/>
          </p:nvSpPr>
          <p:spPr>
            <a:xfrm>
              <a:off x="4327608" y="1476499"/>
              <a:ext cx="841897" cy="207749"/>
            </a:xfrm>
            <a:prstGeom prst="rect">
              <a:avLst/>
            </a:prstGeom>
          </p:spPr>
          <p:txBody>
            <a:bodyPr wrap="none">
              <a:spAutoFit/>
            </a:bodyPr>
            <a:lstStyle/>
            <a:p>
              <a:r>
                <a:rPr lang="en-US" sz="750" dirty="0">
                  <a:solidFill>
                    <a:schemeClr val="bg1"/>
                  </a:solidFill>
                </a:rPr>
                <a:t>p53 dependent</a:t>
              </a:r>
            </a:p>
          </p:txBody>
        </p:sp>
        <p:cxnSp>
          <p:nvCxnSpPr>
            <p:cNvPr id="22" name="Straight Arrow Connector 21"/>
            <p:cNvCxnSpPr/>
            <p:nvPr/>
          </p:nvCxnSpPr>
          <p:spPr>
            <a:xfrm>
              <a:off x="4222739" y="3658072"/>
              <a:ext cx="0" cy="131647"/>
            </a:xfrm>
            <a:prstGeom prst="straightConnector1">
              <a:avLst/>
            </a:prstGeom>
            <a:ln w="19050">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228605" y="3917302"/>
              <a:ext cx="0" cy="131647"/>
            </a:xfrm>
            <a:prstGeom prst="straightConnector1">
              <a:avLst/>
            </a:prstGeom>
            <a:ln w="19050">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228605" y="3365342"/>
              <a:ext cx="0" cy="131647"/>
            </a:xfrm>
            <a:prstGeom prst="straightConnector1">
              <a:avLst/>
            </a:prstGeom>
            <a:ln w="19050">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3124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11055" y="1321455"/>
            <a:ext cx="5869554" cy="3479112"/>
            <a:chOff x="184773" y="1217943"/>
            <a:chExt cx="5869554" cy="3479112"/>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4773" y="1217943"/>
              <a:ext cx="5869554" cy="347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228186" y="1850746"/>
              <a:ext cx="292608" cy="2846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DF6E3A91-7E51-4313-BC55-F58F7221725A}"/>
              </a:ext>
            </a:extLst>
          </p:cNvPr>
          <p:cNvSpPr>
            <a:spLocks noGrp="1"/>
          </p:cNvSpPr>
          <p:nvPr>
            <p:ph type="title"/>
          </p:nvPr>
        </p:nvSpPr>
        <p:spPr/>
        <p:txBody>
          <a:bodyPr/>
          <a:lstStyle/>
          <a:p>
            <a:r>
              <a:rPr lang="en-US" dirty="0"/>
              <a:t>Response to Treatment in Evaluable Patients (n = 45)</a:t>
            </a:r>
            <a:r>
              <a:rPr lang="en-US" baseline="30000" dirty="0"/>
              <a:t>1</a:t>
            </a:r>
            <a:endParaRPr lang="en-US" dirty="0"/>
          </a:p>
        </p:txBody>
      </p:sp>
      <p:graphicFrame>
        <p:nvGraphicFramePr>
          <p:cNvPr id="7" name="Table 6">
            <a:extLst>
              <a:ext uri="{FF2B5EF4-FFF2-40B4-BE49-F238E27FC236}">
                <a16:creationId xmlns="" xmlns:a16="http://schemas.microsoft.com/office/drawing/2014/main" id="{80F548D8-477C-40A9-9F59-9098CFD9789A}"/>
              </a:ext>
            </a:extLst>
          </p:cNvPr>
          <p:cNvGraphicFramePr>
            <a:graphicFrameLocks noGrp="1"/>
          </p:cNvGraphicFramePr>
          <p:nvPr>
            <p:extLst>
              <p:ext uri="{D42A27DB-BD31-4B8C-83A1-F6EECF244321}">
                <p14:modId xmlns:p14="http://schemas.microsoft.com/office/powerpoint/2010/main" val="3538007372"/>
              </p:ext>
            </p:extLst>
          </p:nvPr>
        </p:nvGraphicFramePr>
        <p:xfrm>
          <a:off x="2972613" y="3134950"/>
          <a:ext cx="5942787" cy="1490646"/>
        </p:xfrm>
        <a:graphic>
          <a:graphicData uri="http://schemas.openxmlformats.org/drawingml/2006/table">
            <a:tbl>
              <a:tblPr firstRow="1" bandRow="1">
                <a:tableStyleId>{6E25E649-3F16-4E02-A733-19D2CDBF48F0}</a:tableStyleId>
              </a:tblPr>
              <a:tblGrid>
                <a:gridCol w="2117698">
                  <a:extLst>
                    <a:ext uri="{9D8B030D-6E8A-4147-A177-3AD203B41FA5}">
                      <a16:colId xmlns="" xmlns:a16="http://schemas.microsoft.com/office/drawing/2014/main" val="2175831730"/>
                    </a:ext>
                  </a:extLst>
                </a:gridCol>
                <a:gridCol w="819338">
                  <a:extLst>
                    <a:ext uri="{9D8B030D-6E8A-4147-A177-3AD203B41FA5}">
                      <a16:colId xmlns="" xmlns:a16="http://schemas.microsoft.com/office/drawing/2014/main" val="3822561994"/>
                    </a:ext>
                  </a:extLst>
                </a:gridCol>
                <a:gridCol w="860079">
                  <a:extLst>
                    <a:ext uri="{9D8B030D-6E8A-4147-A177-3AD203B41FA5}">
                      <a16:colId xmlns="" xmlns:a16="http://schemas.microsoft.com/office/drawing/2014/main" val="3010902259"/>
                    </a:ext>
                  </a:extLst>
                </a:gridCol>
                <a:gridCol w="679010">
                  <a:extLst>
                    <a:ext uri="{9D8B030D-6E8A-4147-A177-3AD203B41FA5}">
                      <a16:colId xmlns="" xmlns:a16="http://schemas.microsoft.com/office/drawing/2014/main" val="3995135300"/>
                    </a:ext>
                  </a:extLst>
                </a:gridCol>
                <a:gridCol w="1466662">
                  <a:extLst>
                    <a:ext uri="{9D8B030D-6E8A-4147-A177-3AD203B41FA5}">
                      <a16:colId xmlns="" xmlns:a16="http://schemas.microsoft.com/office/drawing/2014/main" val="3076957672"/>
                    </a:ext>
                  </a:extLst>
                </a:gridCol>
              </a:tblGrid>
              <a:tr h="289426">
                <a:tc>
                  <a:txBody>
                    <a:bodyPr/>
                    <a:lstStyle/>
                    <a:p>
                      <a:pPr algn="ctr"/>
                      <a:endParaRPr lang="en-US" sz="1050" dirty="0"/>
                    </a:p>
                  </a:txBody>
                  <a:tcPr marL="48219" marR="48219" marT="24110" marB="24110" anchor="ctr"/>
                </a:tc>
                <a:tc>
                  <a:txBody>
                    <a:bodyPr/>
                    <a:lstStyle/>
                    <a:p>
                      <a:pPr algn="ctr"/>
                      <a:r>
                        <a:rPr lang="en-US" sz="1050" dirty="0"/>
                        <a:t>Overall</a:t>
                      </a:r>
                    </a:p>
                  </a:txBody>
                  <a:tcPr marL="48219" marR="48219" marT="24110" marB="24110" anchor="ctr"/>
                </a:tc>
                <a:tc>
                  <a:txBody>
                    <a:bodyPr/>
                    <a:lstStyle/>
                    <a:p>
                      <a:pPr algn="ctr"/>
                      <a:r>
                        <a:rPr lang="en-US" sz="1050" dirty="0"/>
                        <a:t>MDS</a:t>
                      </a:r>
                    </a:p>
                  </a:txBody>
                  <a:tcPr marL="48219" marR="48219" marT="24110" marB="24110" anchor="ctr"/>
                </a:tc>
                <a:tc>
                  <a:txBody>
                    <a:bodyPr/>
                    <a:lstStyle/>
                    <a:p>
                      <a:pPr algn="ctr"/>
                      <a:r>
                        <a:rPr lang="en-US" sz="1050" dirty="0"/>
                        <a:t>AML</a:t>
                      </a:r>
                    </a:p>
                  </a:txBody>
                  <a:tcPr marL="48219" marR="48219" marT="24110" marB="24110" anchor="ctr"/>
                </a:tc>
                <a:tc>
                  <a:txBody>
                    <a:bodyPr/>
                    <a:lstStyle/>
                    <a:p>
                      <a:pPr algn="ctr"/>
                      <a:r>
                        <a:rPr lang="en-US" sz="1050" dirty="0"/>
                        <a:t>MDS-MPN +</a:t>
                      </a:r>
                      <a:r>
                        <a:rPr lang="en-US" sz="1050" baseline="0" dirty="0"/>
                        <a:t> </a:t>
                      </a:r>
                      <a:r>
                        <a:rPr lang="en-US" sz="1050" dirty="0"/>
                        <a:t>CMML</a:t>
                      </a:r>
                    </a:p>
                  </a:txBody>
                  <a:tcPr marL="48219" marR="48219" marT="24110" marB="24110" anchor="ctr"/>
                </a:tc>
                <a:extLst>
                  <a:ext uri="{0D108BD9-81ED-4DB2-BD59-A6C34878D82A}">
                    <a16:rowId xmlns="" xmlns:a16="http://schemas.microsoft.com/office/drawing/2014/main" val="2851638340"/>
                  </a:ext>
                </a:extLst>
              </a:tr>
              <a:tr h="181199">
                <a:tc>
                  <a:txBody>
                    <a:bodyPr/>
                    <a:lstStyle/>
                    <a:p>
                      <a:r>
                        <a:rPr lang="en-US" sz="1050" dirty="0"/>
                        <a:t>Evaluable patients, n</a:t>
                      </a:r>
                      <a:endParaRPr lang="en-US" sz="1050" b="1" dirty="0"/>
                    </a:p>
                  </a:txBody>
                  <a:tcPr marL="48219" marR="48219" marT="24110" marB="24110" anchor="ctr"/>
                </a:tc>
                <a:tc>
                  <a:txBody>
                    <a:bodyPr/>
                    <a:lstStyle/>
                    <a:p>
                      <a:pPr algn="ctr"/>
                      <a:r>
                        <a:rPr lang="en-US" sz="1050" dirty="0"/>
                        <a:t>45</a:t>
                      </a:r>
                    </a:p>
                  </a:txBody>
                  <a:tcPr marL="48219" marR="48219" marT="24110" marB="24110" anchor="ctr"/>
                </a:tc>
                <a:tc>
                  <a:txBody>
                    <a:bodyPr/>
                    <a:lstStyle/>
                    <a:p>
                      <a:pPr algn="ctr"/>
                      <a:r>
                        <a:rPr lang="en-US" sz="1050" dirty="0"/>
                        <a:t>33</a:t>
                      </a:r>
                    </a:p>
                  </a:txBody>
                  <a:tcPr marL="48219" marR="48219" marT="24110" marB="24110" anchor="ctr"/>
                </a:tc>
                <a:tc>
                  <a:txBody>
                    <a:bodyPr/>
                    <a:lstStyle/>
                    <a:p>
                      <a:pPr algn="ctr"/>
                      <a:r>
                        <a:rPr lang="en-US" sz="1050" dirty="0"/>
                        <a:t>8</a:t>
                      </a:r>
                    </a:p>
                  </a:txBody>
                  <a:tcPr marL="48219" marR="48219" marT="24110" marB="24110" anchor="ctr"/>
                </a:tc>
                <a:tc>
                  <a:txBody>
                    <a:bodyPr/>
                    <a:lstStyle/>
                    <a:p>
                      <a:pPr algn="ctr"/>
                      <a:r>
                        <a:rPr lang="en-US" sz="1050" dirty="0"/>
                        <a:t>4</a:t>
                      </a:r>
                    </a:p>
                  </a:txBody>
                  <a:tcPr marL="48219" marR="48219" marT="24110" marB="24110" anchor="ctr"/>
                </a:tc>
                <a:extLst>
                  <a:ext uri="{0D108BD9-81ED-4DB2-BD59-A6C34878D82A}">
                    <a16:rowId xmlns="" xmlns:a16="http://schemas.microsoft.com/office/drawing/2014/main" val="3075396934"/>
                  </a:ext>
                </a:extLst>
              </a:tr>
              <a:tr h="181199">
                <a:tc>
                  <a:txBody>
                    <a:bodyPr/>
                    <a:lstStyle/>
                    <a:p>
                      <a:r>
                        <a:rPr lang="en-US" sz="1050" dirty="0"/>
                        <a:t>ORR, n (%)</a:t>
                      </a:r>
                      <a:endParaRPr lang="en-US" sz="1050" b="1" dirty="0"/>
                    </a:p>
                  </a:txBody>
                  <a:tcPr marL="48219" marR="48219" marT="24110" marB="24110" anchor="ctr"/>
                </a:tc>
                <a:tc>
                  <a:txBody>
                    <a:bodyPr/>
                    <a:lstStyle/>
                    <a:p>
                      <a:pPr algn="ctr"/>
                      <a:r>
                        <a:rPr lang="en-US" sz="1050" dirty="0"/>
                        <a:t>39 (87)</a:t>
                      </a:r>
                    </a:p>
                  </a:txBody>
                  <a:tcPr marL="48219" marR="48219" marT="24110" marB="24110" anchor="ctr"/>
                </a:tc>
                <a:tc>
                  <a:txBody>
                    <a:bodyPr/>
                    <a:lstStyle/>
                    <a:p>
                      <a:pPr algn="ctr"/>
                      <a:r>
                        <a:rPr lang="en-US" sz="1050" dirty="0"/>
                        <a:t>29 (88)</a:t>
                      </a:r>
                    </a:p>
                  </a:txBody>
                  <a:tcPr marL="48219" marR="48219" marT="24110" marB="24110" anchor="ctr"/>
                </a:tc>
                <a:tc>
                  <a:txBody>
                    <a:bodyPr/>
                    <a:lstStyle/>
                    <a:p>
                      <a:pPr algn="ctr"/>
                      <a:r>
                        <a:rPr lang="en-US" sz="1050" dirty="0"/>
                        <a:t>7 (88)</a:t>
                      </a:r>
                    </a:p>
                  </a:txBody>
                  <a:tcPr marL="48219" marR="48219" marT="24110" marB="24110" anchor="ctr"/>
                </a:tc>
                <a:tc>
                  <a:txBody>
                    <a:bodyPr/>
                    <a:lstStyle/>
                    <a:p>
                      <a:pPr algn="ctr"/>
                      <a:r>
                        <a:rPr lang="en-US" sz="1050" dirty="0"/>
                        <a:t>3 (75)</a:t>
                      </a:r>
                    </a:p>
                  </a:txBody>
                  <a:tcPr marL="48219" marR="48219" marT="24110" marB="24110" anchor="ctr"/>
                </a:tc>
                <a:extLst>
                  <a:ext uri="{0D108BD9-81ED-4DB2-BD59-A6C34878D82A}">
                    <a16:rowId xmlns="" xmlns:a16="http://schemas.microsoft.com/office/drawing/2014/main" val="7947429"/>
                  </a:ext>
                </a:extLst>
              </a:tr>
              <a:tr h="181199">
                <a:tc>
                  <a:txBody>
                    <a:bodyPr/>
                    <a:lstStyle/>
                    <a:p>
                      <a:r>
                        <a:rPr lang="en-US" sz="1050" dirty="0"/>
                        <a:t>CR rate, n (%)</a:t>
                      </a:r>
                      <a:endParaRPr lang="en-US" sz="1050" b="1" dirty="0"/>
                    </a:p>
                  </a:txBody>
                  <a:tcPr marL="48219" marR="48219" marT="24110" marB="24110" anchor="ctr"/>
                </a:tc>
                <a:tc>
                  <a:txBody>
                    <a:bodyPr/>
                    <a:lstStyle/>
                    <a:p>
                      <a:pPr algn="ctr"/>
                      <a:r>
                        <a:rPr lang="en-US" sz="1050" dirty="0"/>
                        <a:t>24 (53)</a:t>
                      </a:r>
                    </a:p>
                  </a:txBody>
                  <a:tcPr marL="48219" marR="48219" marT="24110" marB="24110" anchor="ctr"/>
                </a:tc>
                <a:tc>
                  <a:txBody>
                    <a:bodyPr/>
                    <a:lstStyle/>
                    <a:p>
                      <a:pPr algn="ctr"/>
                      <a:r>
                        <a:rPr lang="en-US" sz="1050" dirty="0"/>
                        <a:t>20 (61)</a:t>
                      </a:r>
                    </a:p>
                  </a:txBody>
                  <a:tcPr marL="48219" marR="48219" marT="24110" marB="24110" anchor="ctr"/>
                </a:tc>
                <a:tc>
                  <a:txBody>
                    <a:bodyPr/>
                    <a:lstStyle/>
                    <a:p>
                      <a:pPr algn="ctr"/>
                      <a:r>
                        <a:rPr lang="en-US" sz="1050" dirty="0"/>
                        <a:t>4 (50)</a:t>
                      </a:r>
                    </a:p>
                  </a:txBody>
                  <a:tcPr marL="48219" marR="48219" marT="24110" marB="24110" anchor="ctr"/>
                </a:tc>
                <a:tc>
                  <a:txBody>
                    <a:bodyPr/>
                    <a:lstStyle/>
                    <a:p>
                      <a:pPr algn="ctr"/>
                      <a:r>
                        <a:rPr lang="en-US" sz="1050" dirty="0"/>
                        <a:t>0 (0)</a:t>
                      </a:r>
                    </a:p>
                  </a:txBody>
                  <a:tcPr marL="48219" marR="48219" marT="24110" marB="24110" anchor="ctr"/>
                </a:tc>
                <a:extLst>
                  <a:ext uri="{0D108BD9-81ED-4DB2-BD59-A6C34878D82A}">
                    <a16:rowId xmlns="" xmlns:a16="http://schemas.microsoft.com/office/drawing/2014/main" val="2419685069"/>
                  </a:ext>
                </a:extLst>
              </a:tr>
              <a:tr h="320439">
                <a:tc>
                  <a:txBody>
                    <a:bodyPr/>
                    <a:lstStyle/>
                    <a:p>
                      <a:r>
                        <a:rPr lang="en-US" sz="1050" dirty="0"/>
                        <a:t>Duration of CR, median mo </a:t>
                      </a:r>
                      <a:br>
                        <a:rPr lang="en-US" sz="1050" dirty="0"/>
                      </a:br>
                      <a:r>
                        <a:rPr lang="en-US" sz="1050" dirty="0"/>
                        <a:t>(95% CI)</a:t>
                      </a:r>
                      <a:endParaRPr lang="en-US" sz="1050" b="1" dirty="0"/>
                    </a:p>
                  </a:txBody>
                  <a:tcPr marL="48219" marR="48219" marT="24110" marB="24110" anchor="ctr"/>
                </a:tc>
                <a:tc>
                  <a:txBody>
                    <a:bodyPr/>
                    <a:lstStyle/>
                    <a:p>
                      <a:pPr algn="ctr"/>
                      <a:r>
                        <a:rPr lang="en-US" sz="1050" dirty="0"/>
                        <a:t>7.3 </a:t>
                      </a:r>
                      <a:br>
                        <a:rPr lang="en-US" sz="1050" dirty="0"/>
                      </a:br>
                      <a:r>
                        <a:rPr lang="en-US" sz="1050" dirty="0"/>
                        <a:t>(5.8-NE)</a:t>
                      </a:r>
                    </a:p>
                  </a:txBody>
                  <a:tcPr marL="48219" marR="48219" marT="24110" marB="24110" anchor="ctr"/>
                </a:tc>
                <a:tc>
                  <a:txBody>
                    <a:bodyPr/>
                    <a:lstStyle/>
                    <a:p>
                      <a:pPr algn="ctr"/>
                      <a:r>
                        <a:rPr lang="en-US" sz="1050" dirty="0"/>
                        <a:t>7.3 </a:t>
                      </a:r>
                      <a:br>
                        <a:rPr lang="en-US" sz="1050" dirty="0"/>
                      </a:br>
                      <a:r>
                        <a:rPr lang="en-US" sz="1050" dirty="0"/>
                        <a:t>(5.8-NE)</a:t>
                      </a:r>
                    </a:p>
                  </a:txBody>
                  <a:tcPr marL="48219" marR="48219" marT="24110" marB="24110" anchor="ctr"/>
                </a:tc>
                <a:tc>
                  <a:txBody>
                    <a:bodyPr/>
                    <a:lstStyle/>
                    <a:p>
                      <a:pPr algn="ctr"/>
                      <a:r>
                        <a:rPr lang="en-US" sz="1050" dirty="0"/>
                        <a:t>7.0 </a:t>
                      </a:r>
                      <a:br>
                        <a:rPr lang="en-US" sz="1050" dirty="0"/>
                      </a:br>
                      <a:r>
                        <a:rPr lang="en-US" sz="1050" dirty="0"/>
                        <a:t>(3.3-NE)</a:t>
                      </a:r>
                    </a:p>
                  </a:txBody>
                  <a:tcPr marL="48219" marR="48219" marT="24110" marB="24110" anchor="ctr"/>
                </a:tc>
                <a:tc>
                  <a:txBody>
                    <a:bodyPr/>
                    <a:lstStyle/>
                    <a:p>
                      <a:pPr algn="ctr"/>
                      <a:r>
                        <a:rPr lang="en-US" sz="1050" dirty="0"/>
                        <a:t>NE</a:t>
                      </a:r>
                    </a:p>
                  </a:txBody>
                  <a:tcPr marL="48219" marR="48219" marT="24110" marB="24110" anchor="ctr"/>
                </a:tc>
                <a:extLst>
                  <a:ext uri="{0D108BD9-81ED-4DB2-BD59-A6C34878D82A}">
                    <a16:rowId xmlns="" xmlns:a16="http://schemas.microsoft.com/office/drawing/2014/main" val="3465577263"/>
                  </a:ext>
                </a:extLst>
              </a:tr>
              <a:tr h="181199">
                <a:tc>
                  <a:txBody>
                    <a:bodyPr/>
                    <a:lstStyle/>
                    <a:p>
                      <a:r>
                        <a:rPr lang="en-US" sz="1050" dirty="0"/>
                        <a:t>Discontinued for transplant, n (%)</a:t>
                      </a:r>
                      <a:endParaRPr lang="en-US" sz="1050" b="1" dirty="0"/>
                    </a:p>
                  </a:txBody>
                  <a:tcPr marL="48219" marR="48219" marT="24110" marB="24110" anchor="ctr"/>
                </a:tc>
                <a:tc>
                  <a:txBody>
                    <a:bodyPr/>
                    <a:lstStyle/>
                    <a:p>
                      <a:pPr algn="ctr"/>
                      <a:r>
                        <a:rPr lang="en-US" sz="1050" dirty="0"/>
                        <a:t>22 (49)</a:t>
                      </a:r>
                    </a:p>
                  </a:txBody>
                  <a:tcPr marL="48219" marR="48219" marT="24110" marB="24110" anchor="ctr"/>
                </a:tc>
                <a:tc>
                  <a:txBody>
                    <a:bodyPr/>
                    <a:lstStyle/>
                    <a:p>
                      <a:pPr algn="ctr"/>
                      <a:r>
                        <a:rPr lang="en-US" sz="1050" dirty="0"/>
                        <a:t>17 (52)</a:t>
                      </a:r>
                    </a:p>
                  </a:txBody>
                  <a:tcPr marL="48219" marR="48219" marT="24110" marB="24110" anchor="ctr"/>
                </a:tc>
                <a:tc>
                  <a:txBody>
                    <a:bodyPr/>
                    <a:lstStyle/>
                    <a:p>
                      <a:pPr algn="ctr"/>
                      <a:r>
                        <a:rPr lang="en-US" sz="1050" dirty="0"/>
                        <a:t>4 (50)</a:t>
                      </a:r>
                    </a:p>
                  </a:txBody>
                  <a:tcPr marL="48219" marR="48219" marT="24110" marB="24110" anchor="ctr"/>
                </a:tc>
                <a:tc>
                  <a:txBody>
                    <a:bodyPr/>
                    <a:lstStyle/>
                    <a:p>
                      <a:pPr algn="ctr"/>
                      <a:r>
                        <a:rPr lang="en-US" sz="1050" dirty="0"/>
                        <a:t>1 (25)</a:t>
                      </a:r>
                    </a:p>
                  </a:txBody>
                  <a:tcPr marL="48219" marR="48219" marT="24110" marB="24110" anchor="ctr"/>
                </a:tc>
                <a:extLst>
                  <a:ext uri="{0D108BD9-81ED-4DB2-BD59-A6C34878D82A}">
                    <a16:rowId xmlns="" xmlns:a16="http://schemas.microsoft.com/office/drawing/2014/main" val="1371695682"/>
                  </a:ext>
                </a:extLst>
              </a:tr>
            </a:tbl>
          </a:graphicData>
        </a:graphic>
      </p:graphicFrame>
      <p:sp>
        <p:nvSpPr>
          <p:cNvPr id="8" name="TextBox 7">
            <a:extLst>
              <a:ext uri="{FF2B5EF4-FFF2-40B4-BE49-F238E27FC236}">
                <a16:creationId xmlns="" xmlns:a16="http://schemas.microsoft.com/office/drawing/2014/main" id="{93B3D4F2-3F5E-41E1-B65E-F8A6E15C75D6}"/>
              </a:ext>
            </a:extLst>
          </p:cNvPr>
          <p:cNvSpPr txBox="1"/>
          <p:nvPr/>
        </p:nvSpPr>
        <p:spPr>
          <a:xfrm>
            <a:off x="2987643" y="2894831"/>
            <a:ext cx="5927757" cy="230832"/>
          </a:xfrm>
          <a:prstGeom prst="rect">
            <a:avLst/>
          </a:prstGeom>
          <a:noFill/>
        </p:spPr>
        <p:txBody>
          <a:bodyPr wrap="square" rtlCol="0">
            <a:spAutoFit/>
          </a:bodyPr>
          <a:lstStyle/>
          <a:p>
            <a:pPr algn="ctr"/>
            <a:r>
              <a:rPr lang="en-US" sz="900" b="1" dirty="0"/>
              <a:t>Median OS:  ITT = 10.8 mo and responding patients = 13.7 mo; median duration of follow-up = 10.8 mo</a:t>
            </a:r>
          </a:p>
        </p:txBody>
      </p:sp>
      <p:sp>
        <p:nvSpPr>
          <p:cNvPr id="3" name="Footer Placeholder 2"/>
          <p:cNvSpPr>
            <a:spLocks noGrp="1"/>
          </p:cNvSpPr>
          <p:nvPr>
            <p:ph type="ftr" sz="quarter" idx="13"/>
          </p:nvPr>
        </p:nvSpPr>
        <p:spPr/>
        <p:txBody>
          <a:bodyPr/>
          <a:lstStyle/>
          <a:p>
            <a:r>
              <a:rPr lang="en-US" dirty="0">
                <a:solidFill>
                  <a:prstClr val="black"/>
                </a:solidFill>
                <a:latin typeface="+mj-lt"/>
              </a:rPr>
              <a:t>1. Sallman D et al. </a:t>
            </a:r>
            <a:r>
              <a:rPr lang="en-US" i="1" dirty="0">
                <a:latin typeface="+mj-lt"/>
              </a:rPr>
              <a:t>J Clin Oncol</a:t>
            </a:r>
            <a:r>
              <a:rPr lang="en-US" dirty="0">
                <a:latin typeface="+mj-lt"/>
              </a:rPr>
              <a:t>. </a:t>
            </a:r>
            <a:r>
              <a:rPr lang="en-US" dirty="0"/>
              <a:t>2021 Jan 15 [Epub ahead of print].</a:t>
            </a:r>
            <a:endParaRPr lang="en-US" dirty="0">
              <a:solidFill>
                <a:prstClr val="black"/>
              </a:solidFill>
              <a:latin typeface="+mj-lt"/>
            </a:endParaRPr>
          </a:p>
        </p:txBody>
      </p:sp>
      <p:sp>
        <p:nvSpPr>
          <p:cNvPr id="14" name="ZoneTexte 43">
            <a:extLst>
              <a:ext uri="{FF2B5EF4-FFF2-40B4-BE49-F238E27FC236}">
                <a16:creationId xmlns="" xmlns:a16="http://schemas.microsoft.com/office/drawing/2014/main" id="{EBAE96A9-A6BB-407C-84C1-A9A43754C4AC}"/>
              </a:ext>
            </a:extLst>
          </p:cNvPr>
          <p:cNvSpPr txBox="1"/>
          <p:nvPr/>
        </p:nvSpPr>
        <p:spPr>
          <a:xfrm>
            <a:off x="2695388" y="858845"/>
            <a:ext cx="1786066" cy="246221"/>
          </a:xfrm>
          <a:prstGeom prst="rect">
            <a:avLst/>
          </a:prstGeom>
          <a:noFill/>
        </p:spPr>
        <p:txBody>
          <a:bodyPr wrap="none" rtlCol="0">
            <a:spAutoFit/>
          </a:bodyPr>
          <a:lstStyle/>
          <a:p>
            <a:pPr algn="ctr"/>
            <a:r>
              <a:rPr lang="fr-FR" sz="1000" b="1" dirty="0"/>
              <a:t>Duration of Treatment, mo</a:t>
            </a:r>
          </a:p>
        </p:txBody>
      </p:sp>
      <p:graphicFrame>
        <p:nvGraphicFramePr>
          <p:cNvPr id="15" name="Table 14"/>
          <p:cNvGraphicFramePr>
            <a:graphicFrameLocks noGrp="1"/>
          </p:cNvGraphicFramePr>
          <p:nvPr>
            <p:extLst>
              <p:ext uri="{D42A27DB-BD31-4B8C-83A1-F6EECF244321}">
                <p14:modId xmlns:p14="http://schemas.microsoft.com/office/powerpoint/2010/main" val="1519681040"/>
              </p:ext>
            </p:extLst>
          </p:nvPr>
        </p:nvGraphicFramePr>
        <p:xfrm>
          <a:off x="501134" y="1126235"/>
          <a:ext cx="6087828" cy="134882"/>
        </p:xfrm>
        <a:graphic>
          <a:graphicData uri="http://schemas.openxmlformats.org/drawingml/2006/table">
            <a:tbl>
              <a:tblPr firstRow="1" bandRow="1">
                <a:tableStyleId>{2D5ABB26-0587-4C30-8999-92F81FD0307C}</a:tableStyleId>
              </a:tblPr>
              <a:tblGrid>
                <a:gridCol w="320412">
                  <a:extLst>
                    <a:ext uri="{9D8B030D-6E8A-4147-A177-3AD203B41FA5}">
                      <a16:colId xmlns="" xmlns:a16="http://schemas.microsoft.com/office/drawing/2014/main" val="20000"/>
                    </a:ext>
                  </a:extLst>
                </a:gridCol>
                <a:gridCol w="320412">
                  <a:extLst>
                    <a:ext uri="{9D8B030D-6E8A-4147-A177-3AD203B41FA5}">
                      <a16:colId xmlns="" xmlns:a16="http://schemas.microsoft.com/office/drawing/2014/main" val="20001"/>
                    </a:ext>
                  </a:extLst>
                </a:gridCol>
                <a:gridCol w="320412">
                  <a:extLst>
                    <a:ext uri="{9D8B030D-6E8A-4147-A177-3AD203B41FA5}">
                      <a16:colId xmlns="" xmlns:a16="http://schemas.microsoft.com/office/drawing/2014/main" val="20002"/>
                    </a:ext>
                  </a:extLst>
                </a:gridCol>
                <a:gridCol w="320412">
                  <a:extLst>
                    <a:ext uri="{9D8B030D-6E8A-4147-A177-3AD203B41FA5}">
                      <a16:colId xmlns="" xmlns:a16="http://schemas.microsoft.com/office/drawing/2014/main" val="20003"/>
                    </a:ext>
                  </a:extLst>
                </a:gridCol>
                <a:gridCol w="320412">
                  <a:extLst>
                    <a:ext uri="{9D8B030D-6E8A-4147-A177-3AD203B41FA5}">
                      <a16:colId xmlns="" xmlns:a16="http://schemas.microsoft.com/office/drawing/2014/main" val="20004"/>
                    </a:ext>
                  </a:extLst>
                </a:gridCol>
                <a:gridCol w="320412">
                  <a:extLst>
                    <a:ext uri="{9D8B030D-6E8A-4147-A177-3AD203B41FA5}">
                      <a16:colId xmlns="" xmlns:a16="http://schemas.microsoft.com/office/drawing/2014/main" val="20005"/>
                    </a:ext>
                  </a:extLst>
                </a:gridCol>
                <a:gridCol w="320412">
                  <a:extLst>
                    <a:ext uri="{9D8B030D-6E8A-4147-A177-3AD203B41FA5}">
                      <a16:colId xmlns="" xmlns:a16="http://schemas.microsoft.com/office/drawing/2014/main" val="20006"/>
                    </a:ext>
                  </a:extLst>
                </a:gridCol>
                <a:gridCol w="320412">
                  <a:extLst>
                    <a:ext uri="{9D8B030D-6E8A-4147-A177-3AD203B41FA5}">
                      <a16:colId xmlns="" xmlns:a16="http://schemas.microsoft.com/office/drawing/2014/main" val="20007"/>
                    </a:ext>
                  </a:extLst>
                </a:gridCol>
                <a:gridCol w="320412">
                  <a:extLst>
                    <a:ext uri="{9D8B030D-6E8A-4147-A177-3AD203B41FA5}">
                      <a16:colId xmlns="" xmlns:a16="http://schemas.microsoft.com/office/drawing/2014/main" val="20008"/>
                    </a:ext>
                  </a:extLst>
                </a:gridCol>
                <a:gridCol w="320412">
                  <a:extLst>
                    <a:ext uri="{9D8B030D-6E8A-4147-A177-3AD203B41FA5}">
                      <a16:colId xmlns="" xmlns:a16="http://schemas.microsoft.com/office/drawing/2014/main" val="20009"/>
                    </a:ext>
                  </a:extLst>
                </a:gridCol>
                <a:gridCol w="320412">
                  <a:extLst>
                    <a:ext uri="{9D8B030D-6E8A-4147-A177-3AD203B41FA5}">
                      <a16:colId xmlns="" xmlns:a16="http://schemas.microsoft.com/office/drawing/2014/main" val="20010"/>
                    </a:ext>
                  </a:extLst>
                </a:gridCol>
                <a:gridCol w="320412">
                  <a:extLst>
                    <a:ext uri="{9D8B030D-6E8A-4147-A177-3AD203B41FA5}">
                      <a16:colId xmlns="" xmlns:a16="http://schemas.microsoft.com/office/drawing/2014/main" val="20011"/>
                    </a:ext>
                  </a:extLst>
                </a:gridCol>
                <a:gridCol w="320412">
                  <a:extLst>
                    <a:ext uri="{9D8B030D-6E8A-4147-A177-3AD203B41FA5}">
                      <a16:colId xmlns="" xmlns:a16="http://schemas.microsoft.com/office/drawing/2014/main" val="20012"/>
                    </a:ext>
                  </a:extLst>
                </a:gridCol>
                <a:gridCol w="320412">
                  <a:extLst>
                    <a:ext uri="{9D8B030D-6E8A-4147-A177-3AD203B41FA5}">
                      <a16:colId xmlns="" xmlns:a16="http://schemas.microsoft.com/office/drawing/2014/main" val="20013"/>
                    </a:ext>
                  </a:extLst>
                </a:gridCol>
                <a:gridCol w="320412">
                  <a:extLst>
                    <a:ext uri="{9D8B030D-6E8A-4147-A177-3AD203B41FA5}">
                      <a16:colId xmlns="" xmlns:a16="http://schemas.microsoft.com/office/drawing/2014/main" val="20014"/>
                    </a:ext>
                  </a:extLst>
                </a:gridCol>
                <a:gridCol w="320412">
                  <a:extLst>
                    <a:ext uri="{9D8B030D-6E8A-4147-A177-3AD203B41FA5}">
                      <a16:colId xmlns="" xmlns:a16="http://schemas.microsoft.com/office/drawing/2014/main" val="20015"/>
                    </a:ext>
                  </a:extLst>
                </a:gridCol>
                <a:gridCol w="320412">
                  <a:extLst>
                    <a:ext uri="{9D8B030D-6E8A-4147-A177-3AD203B41FA5}">
                      <a16:colId xmlns="" xmlns:a16="http://schemas.microsoft.com/office/drawing/2014/main" val="20016"/>
                    </a:ext>
                  </a:extLst>
                </a:gridCol>
                <a:gridCol w="320412">
                  <a:extLst>
                    <a:ext uri="{9D8B030D-6E8A-4147-A177-3AD203B41FA5}">
                      <a16:colId xmlns="" xmlns:a16="http://schemas.microsoft.com/office/drawing/2014/main" val="20017"/>
                    </a:ext>
                  </a:extLst>
                </a:gridCol>
                <a:gridCol w="320412">
                  <a:extLst>
                    <a:ext uri="{9D8B030D-6E8A-4147-A177-3AD203B41FA5}">
                      <a16:colId xmlns="" xmlns:a16="http://schemas.microsoft.com/office/drawing/2014/main" val="20018"/>
                    </a:ext>
                  </a:extLst>
                </a:gridCol>
              </a:tblGrid>
              <a:tr h="134882">
                <a:tc>
                  <a:txBody>
                    <a:bodyPr/>
                    <a:lstStyle/>
                    <a:p>
                      <a:pPr algn="ctr"/>
                      <a:r>
                        <a:rPr lang="en-US" sz="800" dirty="0"/>
                        <a:t>0</a:t>
                      </a:r>
                    </a:p>
                  </a:txBody>
                  <a:tcPr marL="0" marR="0" marT="0" marB="0" anchor="ctr"/>
                </a:tc>
                <a:tc>
                  <a:txBody>
                    <a:bodyPr/>
                    <a:lstStyle/>
                    <a:p>
                      <a:pPr algn="ctr"/>
                      <a:r>
                        <a:rPr lang="en-US" sz="800" dirty="0"/>
                        <a:t>1</a:t>
                      </a:r>
                    </a:p>
                  </a:txBody>
                  <a:tcPr marL="0" marR="0" marT="0" marB="0" anchor="ctr"/>
                </a:tc>
                <a:tc>
                  <a:txBody>
                    <a:bodyPr/>
                    <a:lstStyle/>
                    <a:p>
                      <a:pPr algn="ctr"/>
                      <a:r>
                        <a:rPr lang="en-US" sz="800" dirty="0"/>
                        <a:t>2</a:t>
                      </a:r>
                    </a:p>
                  </a:txBody>
                  <a:tcPr marL="0" marR="0" marT="0" marB="0" anchor="ctr"/>
                </a:tc>
                <a:tc>
                  <a:txBody>
                    <a:bodyPr/>
                    <a:lstStyle/>
                    <a:p>
                      <a:pPr algn="ctr"/>
                      <a:r>
                        <a:rPr lang="en-US" sz="800" dirty="0"/>
                        <a:t>3</a:t>
                      </a:r>
                    </a:p>
                  </a:txBody>
                  <a:tcPr marL="0" marR="0" marT="0" marB="0" anchor="ctr"/>
                </a:tc>
                <a:tc>
                  <a:txBody>
                    <a:bodyPr/>
                    <a:lstStyle/>
                    <a:p>
                      <a:pPr algn="ctr"/>
                      <a:r>
                        <a:rPr lang="en-US" sz="800" dirty="0"/>
                        <a:t>4</a:t>
                      </a:r>
                    </a:p>
                  </a:txBody>
                  <a:tcPr marL="0" marR="0" marT="0" marB="0" anchor="ctr"/>
                </a:tc>
                <a:tc>
                  <a:txBody>
                    <a:bodyPr/>
                    <a:lstStyle/>
                    <a:p>
                      <a:pPr algn="ctr"/>
                      <a:r>
                        <a:rPr lang="en-US" sz="800" dirty="0"/>
                        <a:t>5</a:t>
                      </a:r>
                    </a:p>
                  </a:txBody>
                  <a:tcPr marL="0" marR="0" marT="0" marB="0" anchor="ctr"/>
                </a:tc>
                <a:tc>
                  <a:txBody>
                    <a:bodyPr/>
                    <a:lstStyle/>
                    <a:p>
                      <a:pPr algn="ctr"/>
                      <a:r>
                        <a:rPr lang="en-US" sz="800" dirty="0"/>
                        <a:t>6</a:t>
                      </a:r>
                    </a:p>
                  </a:txBody>
                  <a:tcPr marL="0" marR="0" marT="0" marB="0" anchor="ctr"/>
                </a:tc>
                <a:tc>
                  <a:txBody>
                    <a:bodyPr/>
                    <a:lstStyle/>
                    <a:p>
                      <a:pPr algn="ctr"/>
                      <a:r>
                        <a:rPr lang="en-US" sz="800" dirty="0"/>
                        <a:t>7</a:t>
                      </a:r>
                    </a:p>
                  </a:txBody>
                  <a:tcPr marL="0" marR="0" marT="0" marB="0" anchor="ctr"/>
                </a:tc>
                <a:tc>
                  <a:txBody>
                    <a:bodyPr/>
                    <a:lstStyle/>
                    <a:p>
                      <a:pPr algn="ctr"/>
                      <a:r>
                        <a:rPr lang="en-US" sz="800" dirty="0"/>
                        <a:t>8</a:t>
                      </a:r>
                    </a:p>
                  </a:txBody>
                  <a:tcPr marL="0" marR="0" marT="0" marB="0" anchor="ctr"/>
                </a:tc>
                <a:tc>
                  <a:txBody>
                    <a:bodyPr/>
                    <a:lstStyle/>
                    <a:p>
                      <a:pPr algn="ctr"/>
                      <a:r>
                        <a:rPr lang="en-US" sz="800" dirty="0"/>
                        <a:t>9</a:t>
                      </a:r>
                    </a:p>
                  </a:txBody>
                  <a:tcPr marL="0" marR="0" marT="0" marB="0" anchor="ctr"/>
                </a:tc>
                <a:tc>
                  <a:txBody>
                    <a:bodyPr/>
                    <a:lstStyle/>
                    <a:p>
                      <a:pPr algn="ctr"/>
                      <a:r>
                        <a:rPr lang="en-US" sz="800" dirty="0"/>
                        <a:t>10</a:t>
                      </a:r>
                    </a:p>
                  </a:txBody>
                  <a:tcPr marL="0" marR="0" marT="0" marB="0" anchor="ctr"/>
                </a:tc>
                <a:tc>
                  <a:txBody>
                    <a:bodyPr/>
                    <a:lstStyle/>
                    <a:p>
                      <a:pPr algn="ctr"/>
                      <a:r>
                        <a:rPr lang="en-US" sz="800" dirty="0"/>
                        <a:t>11</a:t>
                      </a:r>
                    </a:p>
                  </a:txBody>
                  <a:tcPr marL="0" marR="0" marT="0" marB="0" anchor="ctr"/>
                </a:tc>
                <a:tc>
                  <a:txBody>
                    <a:bodyPr/>
                    <a:lstStyle/>
                    <a:p>
                      <a:pPr algn="ctr"/>
                      <a:r>
                        <a:rPr lang="en-US" sz="800" dirty="0"/>
                        <a:t>12</a:t>
                      </a:r>
                    </a:p>
                  </a:txBody>
                  <a:tcPr marL="0" marR="0" marT="0" marB="0" anchor="ctr"/>
                </a:tc>
                <a:tc>
                  <a:txBody>
                    <a:bodyPr/>
                    <a:lstStyle/>
                    <a:p>
                      <a:pPr algn="ctr"/>
                      <a:r>
                        <a:rPr lang="en-US" sz="800" dirty="0"/>
                        <a:t>13</a:t>
                      </a:r>
                    </a:p>
                  </a:txBody>
                  <a:tcPr marL="0" marR="0" marT="0" marB="0" anchor="ctr"/>
                </a:tc>
                <a:tc>
                  <a:txBody>
                    <a:bodyPr/>
                    <a:lstStyle/>
                    <a:p>
                      <a:pPr algn="ctr"/>
                      <a:r>
                        <a:rPr lang="en-US" sz="800" dirty="0"/>
                        <a:t>14</a:t>
                      </a:r>
                    </a:p>
                  </a:txBody>
                  <a:tcPr marL="0" marR="0" marT="0" marB="0" anchor="ctr"/>
                </a:tc>
                <a:tc>
                  <a:txBody>
                    <a:bodyPr/>
                    <a:lstStyle/>
                    <a:p>
                      <a:pPr algn="ctr"/>
                      <a:r>
                        <a:rPr lang="en-US" sz="800" dirty="0"/>
                        <a:t>15</a:t>
                      </a:r>
                    </a:p>
                  </a:txBody>
                  <a:tcPr marL="0" marR="0" marT="0" marB="0" anchor="ctr"/>
                </a:tc>
                <a:tc>
                  <a:txBody>
                    <a:bodyPr/>
                    <a:lstStyle/>
                    <a:p>
                      <a:pPr algn="ctr"/>
                      <a:r>
                        <a:rPr lang="en-US" sz="800" dirty="0"/>
                        <a:t>16</a:t>
                      </a:r>
                    </a:p>
                  </a:txBody>
                  <a:tcPr marL="0" marR="0" marT="0" marB="0" anchor="ctr"/>
                </a:tc>
                <a:tc>
                  <a:txBody>
                    <a:bodyPr/>
                    <a:lstStyle/>
                    <a:p>
                      <a:pPr algn="ctr"/>
                      <a:r>
                        <a:rPr lang="en-US" sz="800" dirty="0"/>
                        <a:t>17</a:t>
                      </a:r>
                    </a:p>
                  </a:txBody>
                  <a:tcPr marL="0" marR="0" marT="0" marB="0" anchor="ctr"/>
                </a:tc>
                <a:tc>
                  <a:txBody>
                    <a:bodyPr/>
                    <a:lstStyle/>
                    <a:p>
                      <a:pPr algn="ctr"/>
                      <a:r>
                        <a:rPr lang="en-US" sz="800" dirty="0"/>
                        <a:t>18</a:t>
                      </a:r>
                    </a:p>
                  </a:txBody>
                  <a:tcPr marL="0" marR="0" marT="0" marB="0" anchor="ctr"/>
                </a:tc>
                <a:extLst>
                  <a:ext uri="{0D108BD9-81ED-4DB2-BD59-A6C34878D82A}">
                    <a16:rowId xmlns="" xmlns:a16="http://schemas.microsoft.com/office/drawing/2014/main" val="10000"/>
                  </a:ext>
                </a:extLst>
              </a:tr>
            </a:tbl>
          </a:graphicData>
        </a:graphic>
      </p:graphicFrame>
      <p:grpSp>
        <p:nvGrpSpPr>
          <p:cNvPr id="16" name="Group 15"/>
          <p:cNvGrpSpPr/>
          <p:nvPr/>
        </p:nvGrpSpPr>
        <p:grpSpPr>
          <a:xfrm>
            <a:off x="7117130" y="981955"/>
            <a:ext cx="1669830" cy="1938992"/>
            <a:chOff x="7117130" y="981955"/>
            <a:chExt cx="1669830" cy="1938992"/>
          </a:xfrm>
        </p:grpSpPr>
        <p:sp>
          <p:nvSpPr>
            <p:cNvPr id="17" name="TextBox 16"/>
            <p:cNvSpPr txBox="1"/>
            <p:nvPr/>
          </p:nvSpPr>
          <p:spPr>
            <a:xfrm>
              <a:off x="7188900" y="981955"/>
              <a:ext cx="1598060" cy="1938992"/>
            </a:xfrm>
            <a:prstGeom prst="rect">
              <a:avLst/>
            </a:prstGeom>
            <a:noFill/>
          </p:spPr>
          <p:txBody>
            <a:bodyPr wrap="square" lIns="91440" rtlCol="0">
              <a:spAutoFit/>
            </a:bodyPr>
            <a:lstStyle/>
            <a:p>
              <a:r>
                <a:rPr lang="en-US" sz="750" dirty="0"/>
                <a:t>MDS</a:t>
              </a:r>
            </a:p>
            <a:p>
              <a:r>
                <a:rPr lang="en-US" sz="750" dirty="0"/>
                <a:t>AML</a:t>
              </a:r>
            </a:p>
            <a:p>
              <a:r>
                <a:rPr lang="en-US" sz="750" dirty="0"/>
                <a:t>CMML/MDS-MPN</a:t>
              </a:r>
            </a:p>
            <a:p>
              <a:r>
                <a:rPr lang="en-US" sz="750" dirty="0"/>
                <a:t>CR</a:t>
              </a:r>
            </a:p>
            <a:p>
              <a:r>
                <a:rPr lang="en-US" sz="750" dirty="0"/>
                <a:t>mCR + HI</a:t>
              </a:r>
            </a:p>
            <a:p>
              <a:r>
                <a:rPr lang="en-US" sz="750" dirty="0"/>
                <a:t>mCR/MLFS</a:t>
              </a:r>
            </a:p>
            <a:p>
              <a:r>
                <a:rPr lang="en-US" sz="750" dirty="0"/>
                <a:t>HI</a:t>
              </a:r>
            </a:p>
            <a:p>
              <a:r>
                <a:rPr lang="en-US" sz="750" dirty="0"/>
                <a:t>SD</a:t>
              </a:r>
            </a:p>
            <a:p>
              <a:r>
                <a:rPr lang="en-US" sz="750" dirty="0"/>
                <a:t>NR/NE</a:t>
              </a:r>
            </a:p>
            <a:p>
              <a:r>
                <a:rPr lang="en-US" sz="750" dirty="0"/>
                <a:t>Ongoing</a:t>
              </a:r>
            </a:p>
            <a:p>
              <a:r>
                <a:rPr lang="en-US" sz="750" dirty="0"/>
                <a:t>Discontinued: Transplant</a:t>
              </a:r>
            </a:p>
            <a:p>
              <a:r>
                <a:rPr lang="en-US" sz="750" dirty="0"/>
                <a:t>Discontinued: AE</a:t>
              </a:r>
            </a:p>
            <a:p>
              <a:r>
                <a:rPr lang="en-US" sz="750" dirty="0"/>
                <a:t>Discontinued: Withdrawal/refusal</a:t>
              </a:r>
            </a:p>
            <a:p>
              <a:r>
                <a:rPr lang="en-US" sz="750" dirty="0"/>
                <a:t>Discontinued: Other</a:t>
              </a:r>
            </a:p>
            <a:p>
              <a:r>
                <a:rPr lang="en-US" sz="750" dirty="0"/>
                <a:t>Progressive disease</a:t>
              </a:r>
            </a:p>
            <a:p>
              <a:r>
                <a:rPr lang="en-US" sz="750" dirty="0"/>
                <a:t>Death</a:t>
              </a:r>
            </a:p>
          </p:txBody>
        </p:sp>
        <p:sp>
          <p:nvSpPr>
            <p:cNvPr id="18" name="Rectangle 17"/>
            <p:cNvSpPr/>
            <p:nvPr/>
          </p:nvSpPr>
          <p:spPr>
            <a:xfrm>
              <a:off x="7179880" y="1037560"/>
              <a:ext cx="45719" cy="98191"/>
            </a:xfrm>
            <a:prstGeom prst="rect">
              <a:avLst/>
            </a:prstGeom>
            <a:solidFill>
              <a:srgbClr val="D7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179879" y="1156204"/>
              <a:ext cx="45719" cy="98191"/>
            </a:xfrm>
            <a:prstGeom prst="rect">
              <a:avLst/>
            </a:prstGeom>
            <a:solidFill>
              <a:srgbClr val="BD3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179880" y="1274248"/>
              <a:ext cx="45719" cy="981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64382" y="1405354"/>
              <a:ext cx="76712" cy="45719"/>
            </a:xfrm>
            <a:prstGeom prst="rect">
              <a:avLst/>
            </a:prstGeom>
            <a:solidFill>
              <a:srgbClr val="0C813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7157751" y="1524666"/>
              <a:ext cx="76712" cy="45719"/>
            </a:xfrm>
            <a:prstGeom prst="rect">
              <a:avLst/>
            </a:prstGeom>
            <a:solidFill>
              <a:srgbClr val="1168B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154731" y="1640551"/>
              <a:ext cx="76712" cy="45719"/>
            </a:xfrm>
            <a:prstGeom prst="rect">
              <a:avLst/>
            </a:prstGeom>
            <a:solidFill>
              <a:srgbClr val="161A2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7157751" y="1749583"/>
              <a:ext cx="76712" cy="45719"/>
            </a:xfrm>
            <a:prstGeom prst="rect">
              <a:avLst/>
            </a:prstGeom>
            <a:solidFill>
              <a:srgbClr val="F3C43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157751" y="1862400"/>
              <a:ext cx="76712" cy="45719"/>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157751" y="1978285"/>
              <a:ext cx="76712" cy="4571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p:nvPr/>
          </p:nvCxnSpPr>
          <p:spPr>
            <a:xfrm>
              <a:off x="7117130" y="2117235"/>
              <a:ext cx="125499" cy="0"/>
            </a:xfrm>
            <a:prstGeom prst="straightConnector1">
              <a:avLst/>
            </a:prstGeom>
            <a:ln w="9525">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sp>
          <p:nvSpPr>
            <p:cNvPr id="28" name="5-Point Star 27"/>
            <p:cNvSpPr/>
            <p:nvPr/>
          </p:nvSpPr>
          <p:spPr>
            <a:xfrm>
              <a:off x="7159285" y="2190878"/>
              <a:ext cx="73643" cy="73643"/>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7176347" y="2320063"/>
              <a:ext cx="45719" cy="4571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iamond 29"/>
            <p:cNvSpPr/>
            <p:nvPr/>
          </p:nvSpPr>
          <p:spPr>
            <a:xfrm>
              <a:off x="7167866" y="2420664"/>
              <a:ext cx="69746" cy="69746"/>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iamond 30"/>
            <p:cNvSpPr/>
            <p:nvPr/>
          </p:nvSpPr>
          <p:spPr>
            <a:xfrm>
              <a:off x="7164333" y="2538465"/>
              <a:ext cx="69746" cy="69746"/>
            </a:xfrm>
            <a:prstGeom prst="diamond">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167906" y="2651147"/>
              <a:ext cx="69665" cy="60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7180052" y="2773228"/>
              <a:ext cx="54864" cy="5486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33817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939778"/>
            <a:ext cx="8362380" cy="3623072"/>
          </a:xfrm>
        </p:spPr>
        <p:txBody>
          <a:bodyPr/>
          <a:lstStyle/>
          <a:p>
            <a:pPr marL="342900" indent="-342900"/>
            <a:r>
              <a:rPr lang="en-US" sz="2000" dirty="0"/>
              <a:t>Novel DNMTi</a:t>
            </a:r>
            <a:r>
              <a:rPr lang="pt-BR" sz="2000" dirty="0"/>
              <a:t> </a:t>
            </a:r>
            <a:r>
              <a:rPr lang="en-US" sz="2000" dirty="0"/>
              <a:t>combinations are showing encouraging results and have a potential to change SOC in the future</a:t>
            </a:r>
          </a:p>
          <a:p>
            <a:pPr marL="342900" indent="-342900"/>
            <a:endParaRPr lang="en-US" sz="2000" dirty="0"/>
          </a:p>
          <a:p>
            <a:pPr marL="342900" indent="-342900"/>
            <a:r>
              <a:rPr lang="en-US" sz="2000" dirty="0"/>
              <a:t>MDS with DNMTi failure remains a high-risk population without an established SOC with hope for some novel DNMTi combinations and targeted monotherapies for the future</a:t>
            </a:r>
          </a:p>
          <a:p>
            <a:pPr marL="342900" indent="-342900"/>
            <a:endParaRPr lang="en-US" sz="2000" dirty="0"/>
          </a:p>
          <a:p>
            <a:pPr marL="342900" indent="-342900"/>
            <a:r>
              <a:rPr lang="en-US" sz="2000" dirty="0"/>
              <a:t>Results may help inform practice and future clinical investigation in </a:t>
            </a:r>
            <a:br>
              <a:rPr lang="en-US" sz="2000" dirty="0"/>
            </a:br>
            <a:r>
              <a:rPr lang="en-US" sz="2000" dirty="0"/>
              <a:t>this population</a:t>
            </a:r>
          </a:p>
        </p:txBody>
      </p:sp>
      <p:sp>
        <p:nvSpPr>
          <p:cNvPr id="2" name="Title 1"/>
          <p:cNvSpPr>
            <a:spLocks noGrp="1"/>
          </p:cNvSpPr>
          <p:nvPr>
            <p:ph type="title"/>
          </p:nvPr>
        </p:nvSpPr>
        <p:spPr/>
        <p:txBody>
          <a:bodyPr/>
          <a:lstStyle/>
          <a:p>
            <a:r>
              <a:rPr lang="en-US" dirty="0"/>
              <a:t>Clinical Take-Homes</a:t>
            </a:r>
          </a:p>
        </p:txBody>
      </p:sp>
    </p:spTree>
    <p:extLst>
      <p:ext uri="{BB962C8B-B14F-4D97-AF65-F5344CB8AC3E}">
        <p14:creationId xmlns:p14="http://schemas.microsoft.com/office/powerpoint/2010/main" val="4205194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Our Patient…</a:t>
            </a:r>
          </a:p>
        </p:txBody>
      </p:sp>
      <p:sp>
        <p:nvSpPr>
          <p:cNvPr id="6" name="Rounded Rectangle 5"/>
          <p:cNvSpPr/>
          <p:nvPr/>
        </p:nvSpPr>
        <p:spPr>
          <a:xfrm>
            <a:off x="4898003" y="1513385"/>
            <a:ext cx="3997836" cy="3241495"/>
          </a:xfrm>
          <a:prstGeom prst="roundRect">
            <a:avLst/>
          </a:prstGeom>
          <a:solidFill>
            <a:schemeClr val="accent6">
              <a:lumMod val="90000"/>
              <a:lumOff val="1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What are the emerging treatment options for patients with newly diagnosed HR-MDS?</a:t>
            </a:r>
          </a:p>
          <a:p>
            <a:pPr marL="285750" indent="-285750">
              <a:lnSpc>
                <a:spcPct val="150000"/>
              </a:lnSpc>
              <a:buFont typeface="Arial" panose="020B0604020202020204" pitchFamily="34" charset="0"/>
              <a:buChar char="•"/>
            </a:pPr>
            <a:r>
              <a:rPr lang="en-US" sz="1600" dirty="0"/>
              <a:t>Clinical trial</a:t>
            </a:r>
          </a:p>
          <a:p>
            <a:pPr marL="285750" indent="-285750">
              <a:lnSpc>
                <a:spcPct val="150000"/>
              </a:lnSpc>
              <a:buFont typeface="Arial" panose="020B0604020202020204" pitchFamily="34" charset="0"/>
              <a:buChar char="•"/>
            </a:pPr>
            <a:r>
              <a:rPr lang="en-US" sz="1600" dirty="0"/>
              <a:t>Intensive chemotherapy followed by HCT</a:t>
            </a:r>
          </a:p>
          <a:p>
            <a:pPr marL="285750" indent="-285750">
              <a:lnSpc>
                <a:spcPct val="150000"/>
              </a:lnSpc>
              <a:buFont typeface="Arial" panose="020B0604020202020204" pitchFamily="34" charset="0"/>
              <a:buChar char="•"/>
            </a:pPr>
            <a:r>
              <a:rPr lang="en-US" sz="1600" dirty="0"/>
              <a:t>Combination therapy </a:t>
            </a:r>
          </a:p>
          <a:p>
            <a:pPr marL="285750" indent="-285750">
              <a:lnSpc>
                <a:spcPct val="150000"/>
              </a:lnSpc>
              <a:buFont typeface="Arial" panose="020B0604020202020204" pitchFamily="34" charset="0"/>
              <a:buChar char="•"/>
            </a:pPr>
            <a:r>
              <a:rPr lang="en-US" sz="1600" dirty="0"/>
              <a:t>Targeted therapy</a:t>
            </a:r>
          </a:p>
          <a:p>
            <a:pPr marL="285750" indent="-285750">
              <a:lnSpc>
                <a:spcPct val="150000"/>
              </a:lnSpc>
              <a:buFont typeface="Arial" panose="020B0604020202020204" pitchFamily="34" charset="0"/>
              <a:buChar char="•"/>
            </a:pPr>
            <a:r>
              <a:rPr lang="en-US" sz="1600" dirty="0"/>
              <a:t>Best supportive care</a:t>
            </a:r>
            <a:endParaRPr lang="en-US" sz="1400" dirty="0"/>
          </a:p>
        </p:txBody>
      </p:sp>
      <p:grpSp>
        <p:nvGrpSpPr>
          <p:cNvPr id="7" name="Group 6">
            <a:extLst>
              <a:ext uri="{FF2B5EF4-FFF2-40B4-BE49-F238E27FC236}">
                <a16:creationId xmlns="" xmlns:a16="http://schemas.microsoft.com/office/drawing/2014/main" id="{F234AE11-EA92-004A-848B-629C8068F113}"/>
              </a:ext>
            </a:extLst>
          </p:cNvPr>
          <p:cNvGrpSpPr/>
          <p:nvPr/>
        </p:nvGrpSpPr>
        <p:grpSpPr>
          <a:xfrm>
            <a:off x="246487" y="1131514"/>
            <a:ext cx="4405026" cy="3623366"/>
            <a:chOff x="144245" y="997520"/>
            <a:chExt cx="6347775" cy="3681356"/>
          </a:xfrm>
        </p:grpSpPr>
        <p:sp>
          <p:nvSpPr>
            <p:cNvPr id="8" name="Rectangle 7">
              <a:extLst>
                <a:ext uri="{FF2B5EF4-FFF2-40B4-BE49-F238E27FC236}">
                  <a16:creationId xmlns="" xmlns:a16="http://schemas.microsoft.com/office/drawing/2014/main" id="{A31BE231-7D38-EC45-BA4E-94113A5FF83F}"/>
                </a:ext>
              </a:extLst>
            </p:cNvPr>
            <p:cNvSpPr/>
            <p:nvPr/>
          </p:nvSpPr>
          <p:spPr>
            <a:xfrm>
              <a:off x="144245" y="1425031"/>
              <a:ext cx="6347775" cy="325384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9" name="Trapezoid 8">
              <a:extLst>
                <a:ext uri="{FF2B5EF4-FFF2-40B4-BE49-F238E27FC236}">
                  <a16:creationId xmlns="" xmlns:a16="http://schemas.microsoft.com/office/drawing/2014/main" id="{A1BF5046-5180-C347-BBE6-390CCEBDA9B2}"/>
                </a:ext>
              </a:extLst>
            </p:cNvPr>
            <p:cNvSpPr/>
            <p:nvPr/>
          </p:nvSpPr>
          <p:spPr>
            <a:xfrm>
              <a:off x="146440" y="997520"/>
              <a:ext cx="2196935" cy="427511"/>
            </a:xfrm>
            <a:prstGeom prst="trapezoid">
              <a:avLst>
                <a:gd name="adj" fmla="val 50000"/>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0" name="Content Placeholder 2">
              <a:extLst>
                <a:ext uri="{FF2B5EF4-FFF2-40B4-BE49-F238E27FC236}">
                  <a16:creationId xmlns="" xmlns:a16="http://schemas.microsoft.com/office/drawing/2014/main" id="{97F887CE-6850-A547-A664-C0E118D9B7C9}"/>
                </a:ext>
              </a:extLst>
            </p:cNvPr>
            <p:cNvSpPr txBox="1">
              <a:spLocks/>
            </p:cNvSpPr>
            <p:nvPr/>
          </p:nvSpPr>
          <p:spPr>
            <a:xfrm>
              <a:off x="352424" y="1583138"/>
              <a:ext cx="5931417" cy="2687440"/>
            </a:xfrm>
            <a:prstGeom prst="rect">
              <a:avLst/>
            </a:prstGeom>
            <a:solidFill>
              <a:schemeClr val="bg1">
                <a:lumMod val="95000"/>
              </a:schemeClr>
            </a:solidFill>
            <a:ln w="19050">
              <a:solidFill>
                <a:schemeClr val="accent1"/>
              </a:solidFill>
            </a:ln>
            <a:effectLst>
              <a:outerShdw blurRad="50800" dist="38100" dir="5400000" algn="t"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US" sz="1600" dirty="0"/>
                <a:t>Matthew, 65-year-old man with HR-MDS</a:t>
              </a:r>
            </a:p>
            <a:p>
              <a:pPr marL="285750" indent="-285750"/>
              <a:r>
                <a:rPr lang="en-US" sz="1600" dirty="0"/>
                <a:t>Cytogenetics: del(5q), del(7q), -17</a:t>
              </a:r>
            </a:p>
            <a:p>
              <a:pPr marL="285750" indent="-285750"/>
              <a:r>
                <a:rPr lang="en-US" sz="1600" dirty="0"/>
                <a:t>Genetics: </a:t>
              </a:r>
              <a:r>
                <a:rPr lang="en-US" sz="1600" i="1" dirty="0"/>
                <a:t>TP53</a:t>
              </a:r>
              <a:r>
                <a:rPr lang="en-US" sz="1600" dirty="0"/>
                <a:t> mutation</a:t>
              </a:r>
            </a:p>
            <a:p>
              <a:pPr marL="285750" indent="-285750"/>
              <a:r>
                <a:rPr lang="en-US" sz="1600" dirty="0"/>
                <a:t>BM: hypercellular (66%) with 7% blasts</a:t>
              </a:r>
            </a:p>
            <a:p>
              <a:pPr marL="285750" indent="-285750"/>
              <a:r>
                <a:rPr lang="en-US" sz="1600" dirty="0"/>
                <a:t>Progressive anemia requiring RBC transfusions: 1-2 every 3-4 wk</a:t>
              </a:r>
            </a:p>
          </p:txBody>
        </p:sp>
      </p:grpSp>
    </p:spTree>
    <p:extLst>
      <p:ext uri="{BB962C8B-B14F-4D97-AF65-F5344CB8AC3E}">
        <p14:creationId xmlns:p14="http://schemas.microsoft.com/office/powerpoint/2010/main" val="676107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Targeted Therapies or Combinations: </a:t>
            </a:r>
            <a:br>
              <a:rPr lang="en-US" dirty="0"/>
            </a:br>
            <a:r>
              <a:rPr lang="en-US" dirty="0"/>
              <a:t>An Option for Matthew</a:t>
            </a:r>
          </a:p>
        </p:txBody>
      </p:sp>
      <p:sp>
        <p:nvSpPr>
          <p:cNvPr id="11" name="TextBox 10"/>
          <p:cNvSpPr txBox="1"/>
          <p:nvPr/>
        </p:nvSpPr>
        <p:spPr>
          <a:xfrm>
            <a:off x="3384437" y="1105453"/>
            <a:ext cx="4953421" cy="2308324"/>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dirty="0">
                <a:solidFill>
                  <a:prstClr val="black"/>
                </a:solidFill>
              </a:rPr>
              <a:t>Clinical trials</a:t>
            </a:r>
          </a:p>
          <a:p>
            <a:pPr marL="742950" lvl="1" indent="-285750">
              <a:buFont typeface="Arial" panose="020B0604020202020204" pitchFamily="34" charset="0"/>
              <a:buChar char="─"/>
            </a:pPr>
            <a:r>
              <a:rPr lang="en-US" dirty="0">
                <a:solidFill>
                  <a:prstClr val="black"/>
                </a:solidFill>
              </a:rPr>
              <a:t>Magrolimab + azacitidine</a:t>
            </a:r>
          </a:p>
          <a:p>
            <a:pPr marL="742950" lvl="1" indent="-285750">
              <a:buFont typeface="Arial" panose="020B0604020202020204" pitchFamily="34" charset="0"/>
              <a:buChar char="─"/>
            </a:pPr>
            <a:r>
              <a:rPr lang="en-US" dirty="0">
                <a:solidFill>
                  <a:prstClr val="black"/>
                </a:solidFill>
              </a:rPr>
              <a:t>Sabatolimab + DNMTi</a:t>
            </a:r>
          </a:p>
          <a:p>
            <a:pPr marL="742950" lvl="1" indent="-285750">
              <a:buFont typeface="Arial" panose="020B0604020202020204" pitchFamily="34" charset="0"/>
              <a:buChar char="─"/>
            </a:pPr>
            <a:r>
              <a:rPr lang="en-US" dirty="0">
                <a:solidFill>
                  <a:prstClr val="black"/>
                </a:solidFill>
              </a:rPr>
              <a:t>Pevonedistat + azacitidine</a:t>
            </a:r>
          </a:p>
          <a:p>
            <a:pPr marL="742950" lvl="1" indent="-285750">
              <a:buFont typeface="Arial" panose="020B0604020202020204" pitchFamily="34" charset="0"/>
              <a:buChar char="─"/>
            </a:pPr>
            <a:r>
              <a:rPr lang="en-US" dirty="0">
                <a:solidFill>
                  <a:prstClr val="black"/>
                </a:solidFill>
              </a:rPr>
              <a:t>Venetoclax + azacitidine </a:t>
            </a:r>
          </a:p>
          <a:p>
            <a:pPr marL="742950" lvl="1" indent="-285750">
              <a:buFont typeface="Arial" panose="020B0604020202020204" pitchFamily="34" charset="0"/>
              <a:buChar char="─"/>
            </a:pPr>
            <a:r>
              <a:rPr lang="en-US" dirty="0">
                <a:solidFill>
                  <a:prstClr val="black"/>
                </a:solidFill>
              </a:rPr>
              <a:t>APR-246/APR-548 + azacitidine </a:t>
            </a:r>
          </a:p>
          <a:p>
            <a:pPr marL="285750" indent="-285750" fontAlgn="auto">
              <a:spcBef>
                <a:spcPts val="0"/>
              </a:spcBef>
              <a:spcAft>
                <a:spcPts val="0"/>
              </a:spcAft>
              <a:buFont typeface="Arial" panose="020B0604020202020204" pitchFamily="34" charset="0"/>
              <a:buChar char="•"/>
            </a:pPr>
            <a:endParaRPr lang="en-US" dirty="0">
              <a:solidFill>
                <a:prstClr val="black"/>
              </a:solidFill>
            </a:endParaRPr>
          </a:p>
          <a:p>
            <a:pPr marL="285750" indent="-285750" fontAlgn="auto">
              <a:spcBef>
                <a:spcPts val="0"/>
              </a:spcBef>
              <a:spcAft>
                <a:spcPts val="0"/>
              </a:spcAft>
              <a:buFont typeface="Arial" panose="020B0604020202020204" pitchFamily="34" charset="0"/>
              <a:buChar char="•"/>
            </a:pPr>
            <a:endParaRPr lang="en-US" dirty="0">
              <a:solidFill>
                <a:prstClr val="black"/>
              </a:solidFill>
            </a:endParaRPr>
          </a:p>
        </p:txBody>
      </p:sp>
      <p:sp>
        <p:nvSpPr>
          <p:cNvPr id="12" name="TextBox 11"/>
          <p:cNvSpPr txBox="1"/>
          <p:nvPr/>
        </p:nvSpPr>
        <p:spPr>
          <a:xfrm>
            <a:off x="3384437" y="3103109"/>
            <a:ext cx="3881144" cy="646331"/>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dirty="0">
                <a:solidFill>
                  <a:prstClr val="black"/>
                </a:solidFill>
              </a:rPr>
              <a:t>Encourage and educate patients for trial enrollment</a:t>
            </a:r>
          </a:p>
        </p:txBody>
      </p:sp>
      <p:grpSp>
        <p:nvGrpSpPr>
          <p:cNvPr id="13" name="Group 12">
            <a:extLst>
              <a:ext uri="{FF2B5EF4-FFF2-40B4-BE49-F238E27FC236}">
                <a16:creationId xmlns="" xmlns:a16="http://schemas.microsoft.com/office/drawing/2014/main" id="{553ABFBB-6DD8-4E72-83A5-2D38554CE525}"/>
              </a:ext>
            </a:extLst>
          </p:cNvPr>
          <p:cNvGrpSpPr/>
          <p:nvPr/>
        </p:nvGrpSpPr>
        <p:grpSpPr>
          <a:xfrm>
            <a:off x="533537" y="1219834"/>
            <a:ext cx="2673800" cy="1130680"/>
            <a:chOff x="3467098" y="1157287"/>
            <a:chExt cx="2535568" cy="1095028"/>
          </a:xfrm>
          <a:solidFill>
            <a:schemeClr val="accent1"/>
          </a:solidFill>
        </p:grpSpPr>
        <p:sp>
          <p:nvSpPr>
            <p:cNvPr id="26" name="Trapezoid 25"/>
            <p:cNvSpPr/>
            <p:nvPr/>
          </p:nvSpPr>
          <p:spPr bwMode="auto">
            <a:xfrm rot="10800000">
              <a:off x="3467098" y="1157287"/>
              <a:ext cx="2535568" cy="1095028"/>
            </a:xfrm>
            <a:prstGeom prst="trapezoid">
              <a:avLst>
                <a:gd name="adj" fmla="val 10596"/>
              </a:avLst>
            </a:prstGeom>
            <a:grpFill/>
            <a:ln w="12700">
              <a:noFill/>
              <a:round/>
              <a:headEnd/>
              <a:tailEnd/>
            </a:ln>
          </p:spPr>
          <p:txBody>
            <a:bodyPr wrap="square" lIns="0" tIns="0" rIns="0" bIns="0" rtlCol="0" anchor="ctr">
              <a:noAutofit/>
            </a:bodyPr>
            <a:lstStyle/>
            <a:p>
              <a:pPr fontAlgn="auto">
                <a:spcBef>
                  <a:spcPts val="0"/>
                </a:spcBef>
                <a:spcAft>
                  <a:spcPts val="0"/>
                </a:spcAft>
              </a:pPr>
              <a:endParaRPr lang="en-US" dirty="0">
                <a:solidFill>
                  <a:srgbClr val="142855"/>
                </a:solidFill>
                <a:latin typeface="Arial"/>
              </a:endParaRPr>
            </a:p>
          </p:txBody>
        </p:sp>
        <p:sp>
          <p:nvSpPr>
            <p:cNvPr id="27" name="TextBox 26"/>
            <p:cNvSpPr txBox="1"/>
            <p:nvPr/>
          </p:nvSpPr>
          <p:spPr>
            <a:xfrm>
              <a:off x="3577278" y="1511055"/>
              <a:ext cx="2315209" cy="387493"/>
            </a:xfrm>
            <a:prstGeom prst="rect">
              <a:avLst/>
            </a:prstGeom>
            <a:grpFill/>
          </p:spPr>
          <p:txBody>
            <a:bodyPr wrap="square" rtlCol="0" anchor="ctr">
              <a:spAutoFit/>
            </a:bodyPr>
            <a:lstStyle/>
            <a:p>
              <a:pPr algn="ctr" fontAlgn="auto">
                <a:spcBef>
                  <a:spcPts val="0"/>
                </a:spcBef>
                <a:spcAft>
                  <a:spcPts val="0"/>
                </a:spcAft>
              </a:pPr>
              <a:r>
                <a:rPr lang="en-US" sz="2000" b="1" dirty="0">
                  <a:solidFill>
                    <a:prstClr val="white"/>
                  </a:solidFill>
                </a:rPr>
                <a:t>Targeted Therapies</a:t>
              </a:r>
            </a:p>
          </p:txBody>
        </p:sp>
      </p:grpSp>
      <p:grpSp>
        <p:nvGrpSpPr>
          <p:cNvPr id="14" name="Group 13">
            <a:extLst>
              <a:ext uri="{FF2B5EF4-FFF2-40B4-BE49-F238E27FC236}">
                <a16:creationId xmlns="" xmlns:a16="http://schemas.microsoft.com/office/drawing/2014/main" id="{FAE5B95B-25EC-4BE9-ACCD-6CE9A5AC0345}"/>
              </a:ext>
            </a:extLst>
          </p:cNvPr>
          <p:cNvGrpSpPr/>
          <p:nvPr/>
        </p:nvGrpSpPr>
        <p:grpSpPr>
          <a:xfrm>
            <a:off x="569313" y="2721775"/>
            <a:ext cx="2606489" cy="1131675"/>
            <a:chOff x="3590924" y="2571074"/>
            <a:chExt cx="2471738" cy="1095992"/>
          </a:xfrm>
          <a:solidFill>
            <a:schemeClr val="accent1"/>
          </a:solidFill>
        </p:grpSpPr>
        <p:sp>
          <p:nvSpPr>
            <p:cNvPr id="24" name="Trapezoid 23"/>
            <p:cNvSpPr/>
            <p:nvPr/>
          </p:nvSpPr>
          <p:spPr bwMode="auto">
            <a:xfrm rot="10800000">
              <a:off x="3590924" y="2571074"/>
              <a:ext cx="2471738" cy="1095992"/>
            </a:xfrm>
            <a:prstGeom prst="trapezoid">
              <a:avLst>
                <a:gd name="adj" fmla="val 10596"/>
              </a:avLst>
            </a:prstGeom>
            <a:grpFill/>
            <a:ln w="12700">
              <a:noFill/>
              <a:round/>
              <a:headEnd/>
              <a:tailEnd/>
            </a:ln>
          </p:spPr>
          <p:txBody>
            <a:bodyPr wrap="square" lIns="0" tIns="0" rIns="0" bIns="0" rtlCol="0" anchor="ctr">
              <a:noAutofit/>
            </a:bodyPr>
            <a:lstStyle/>
            <a:p>
              <a:pPr fontAlgn="auto">
                <a:spcBef>
                  <a:spcPts val="0"/>
                </a:spcBef>
                <a:spcAft>
                  <a:spcPts val="0"/>
                </a:spcAft>
              </a:pPr>
              <a:endParaRPr lang="en-US" dirty="0">
                <a:solidFill>
                  <a:srgbClr val="142855"/>
                </a:solidFill>
                <a:latin typeface="Arial"/>
              </a:endParaRPr>
            </a:p>
          </p:txBody>
        </p:sp>
        <p:sp>
          <p:nvSpPr>
            <p:cNvPr id="25" name="TextBox 24"/>
            <p:cNvSpPr txBox="1"/>
            <p:nvPr/>
          </p:nvSpPr>
          <p:spPr>
            <a:xfrm>
              <a:off x="3812954" y="2972377"/>
              <a:ext cx="2027677" cy="357685"/>
            </a:xfrm>
            <a:prstGeom prst="rect">
              <a:avLst/>
            </a:prstGeom>
            <a:grpFill/>
          </p:spPr>
          <p:txBody>
            <a:bodyPr wrap="square" rtlCol="0" anchor="ctr">
              <a:spAutoFit/>
            </a:bodyPr>
            <a:lstStyle/>
            <a:p>
              <a:pPr lvl="0" algn="ctr"/>
              <a:endParaRPr lang="en-US" b="1" dirty="0">
                <a:solidFill>
                  <a:schemeClr val="bg1"/>
                </a:solidFill>
              </a:endParaRPr>
            </a:p>
          </p:txBody>
        </p:sp>
      </p:grpSp>
      <p:sp>
        <p:nvSpPr>
          <p:cNvPr id="3" name="Rectangle 2"/>
          <p:cNvSpPr/>
          <p:nvPr/>
        </p:nvSpPr>
        <p:spPr>
          <a:xfrm>
            <a:off x="704476" y="2901143"/>
            <a:ext cx="2237190" cy="707886"/>
          </a:xfrm>
          <a:prstGeom prst="rect">
            <a:avLst/>
          </a:prstGeom>
        </p:spPr>
        <p:txBody>
          <a:bodyPr wrap="square">
            <a:spAutoFit/>
          </a:bodyPr>
          <a:lstStyle/>
          <a:p>
            <a:pPr algn="ctr" fontAlgn="auto">
              <a:spcBef>
                <a:spcPts val="0"/>
              </a:spcBef>
              <a:spcAft>
                <a:spcPts val="0"/>
              </a:spcAft>
            </a:pPr>
            <a:r>
              <a:rPr lang="en-US" sz="2000" b="1" dirty="0">
                <a:solidFill>
                  <a:prstClr val="white"/>
                </a:solidFill>
              </a:rPr>
              <a:t>Enrollment in Clinical Trials</a:t>
            </a:r>
          </a:p>
        </p:txBody>
      </p:sp>
    </p:spTree>
    <p:extLst>
      <p:ext uri="{BB962C8B-B14F-4D97-AF65-F5344CB8AC3E}">
        <p14:creationId xmlns:p14="http://schemas.microsoft.com/office/powerpoint/2010/main" val="1423894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3C494-2574-064B-A0A1-F23A13D74EA8}"/>
              </a:ext>
            </a:extLst>
          </p:cNvPr>
          <p:cNvSpPr>
            <a:spLocks noGrp="1"/>
          </p:cNvSpPr>
          <p:nvPr>
            <p:ph type="title"/>
          </p:nvPr>
        </p:nvSpPr>
        <p:spPr/>
        <p:txBody>
          <a:bodyPr/>
          <a:lstStyle/>
          <a:p>
            <a:r>
              <a:rPr lang="en-US" dirty="0"/>
              <a:t>Nursing Implications for Managing Patients With HR-MDS</a:t>
            </a:r>
          </a:p>
        </p:txBody>
      </p:sp>
      <p:sp>
        <p:nvSpPr>
          <p:cNvPr id="4" name="Rectangle 3">
            <a:extLst>
              <a:ext uri="{FF2B5EF4-FFF2-40B4-BE49-F238E27FC236}">
                <a16:creationId xmlns="" xmlns:a16="http://schemas.microsoft.com/office/drawing/2014/main" id="{6575780B-532D-E741-8A12-966BC706300E}"/>
              </a:ext>
            </a:extLst>
          </p:cNvPr>
          <p:cNvSpPr/>
          <p:nvPr/>
        </p:nvSpPr>
        <p:spPr>
          <a:xfrm>
            <a:off x="324743" y="931661"/>
            <a:ext cx="8649438" cy="3847207"/>
          </a:xfrm>
          <a:prstGeom prst="rect">
            <a:avLst/>
          </a:prstGeom>
        </p:spPr>
        <p:txBody>
          <a:bodyPr wrap="square">
            <a:spAutoFit/>
          </a:bodyPr>
          <a:lstStyle/>
          <a:p>
            <a:r>
              <a:rPr lang="en-US" b="1" dirty="0">
                <a:solidFill>
                  <a:schemeClr val="accent2"/>
                </a:solidFill>
              </a:rPr>
              <a:t>Nurse’s responsibility in shared decision-making</a:t>
            </a:r>
          </a:p>
          <a:p>
            <a:pPr marL="742950" lvl="1" indent="-285750">
              <a:buFont typeface="Arial" panose="020B0604020202020204" pitchFamily="34" charset="0"/>
              <a:buChar char="•"/>
            </a:pPr>
            <a:r>
              <a:rPr lang="en-US" sz="1600" dirty="0"/>
              <a:t>Maintaining a major influence in patient’s education about the disease and treatment  </a:t>
            </a:r>
          </a:p>
          <a:p>
            <a:pPr marL="742950" lvl="1" indent="-285750">
              <a:buFont typeface="Arial" panose="020B0604020202020204" pitchFamily="34" charset="0"/>
              <a:buChar char="•"/>
            </a:pPr>
            <a:r>
              <a:rPr lang="en-US" sz="1600" dirty="0"/>
              <a:t>Identifying the most appropriate therapy options for patients based on: risk factors, efficacy, AEs associated with therapies, comorbidities, and psychosocial factors</a:t>
            </a:r>
          </a:p>
          <a:p>
            <a:pPr marL="742950" lvl="1" indent="-285750">
              <a:buFont typeface="Arial" panose="020B0604020202020204" pitchFamily="34" charset="0"/>
              <a:buChar char="•"/>
            </a:pPr>
            <a:r>
              <a:rPr lang="en-US" sz="1600" dirty="0"/>
              <a:t>Educating patients and care givers about disease expectations</a:t>
            </a:r>
          </a:p>
          <a:p>
            <a:pPr marL="742950" lvl="1" indent="-285750">
              <a:buFont typeface="Arial" panose="020B0604020202020204" pitchFamily="34" charset="0"/>
              <a:buChar char="•"/>
            </a:pPr>
            <a:r>
              <a:rPr lang="en-US" sz="1600" dirty="0"/>
              <a:t>Routine monitoring, assessment, and management of AEs associated with treatment </a:t>
            </a:r>
          </a:p>
          <a:p>
            <a:pPr marL="742950" lvl="1" indent="-285750">
              <a:buFont typeface="Arial" panose="020B0604020202020204" pitchFamily="34" charset="0"/>
              <a:buChar char="•"/>
            </a:pPr>
            <a:r>
              <a:rPr lang="en-US" sz="1600" dirty="0"/>
              <a:t>Assessing patient benefit from newer therapies</a:t>
            </a:r>
          </a:p>
          <a:p>
            <a:pPr lvl="1"/>
            <a:endParaRPr lang="en-US" sz="1600" dirty="0"/>
          </a:p>
          <a:p>
            <a:r>
              <a:rPr lang="en-US" b="1" dirty="0">
                <a:solidFill>
                  <a:schemeClr val="accent2"/>
                </a:solidFill>
              </a:rPr>
              <a:t>Addressing patient’s concerns about trial enrollment and novel therapies</a:t>
            </a:r>
          </a:p>
          <a:p>
            <a:pPr marL="742950" lvl="1" indent="-285750">
              <a:buFont typeface="Arial" panose="020B0604020202020204" pitchFamily="34" charset="0"/>
              <a:buChar char="•"/>
            </a:pPr>
            <a:r>
              <a:rPr lang="en-US" sz="1600" dirty="0"/>
              <a:t>Counselling patient to address concerns regarding novel therapies</a:t>
            </a:r>
          </a:p>
          <a:p>
            <a:pPr marL="742950" lvl="1" indent="-285750">
              <a:buFont typeface="Arial" panose="020B0604020202020204" pitchFamily="34" charset="0"/>
              <a:buChar char="•"/>
            </a:pPr>
            <a:r>
              <a:rPr lang="en-US" sz="1600" dirty="0"/>
              <a:t>Encouraging and educating patients about enrolling in clinical trials to explore newer treatment options</a:t>
            </a:r>
          </a:p>
          <a:p>
            <a:pPr marL="742950" lvl="1" indent="-285750">
              <a:buFont typeface="Arial" panose="020B0604020202020204" pitchFamily="34" charset="0"/>
              <a:buChar char="•"/>
            </a:pPr>
            <a:r>
              <a:rPr lang="en-US" sz="1600" dirty="0"/>
              <a:t>Educating about current and newer treatment options to address therapy-related concerns, including financial implications</a:t>
            </a:r>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861775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60456" y="1674840"/>
            <a:ext cx="3439105" cy="15298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baseline="0">
                <a:solidFill>
                  <a:schemeClr val="accent2"/>
                </a:solidFill>
                <a:latin typeface="Arial" panose="020B0604020202020204" pitchFamily="34" charset="0"/>
                <a:ea typeface="+mj-ea"/>
                <a:cs typeface="Arial" panose="020B0604020202020204" pitchFamily="34" charset="0"/>
              </a:defRPr>
            </a:lvl1pPr>
          </a:lstStyle>
          <a:p>
            <a:r>
              <a:rPr lang="en-US" sz="4000">
                <a:solidFill>
                  <a:schemeClr val="bg1"/>
                </a:solidFill>
              </a:rPr>
              <a:t>Audience Q&amp;A</a:t>
            </a:r>
            <a:endParaRPr lang="en-US" sz="4000" dirty="0">
              <a:solidFill>
                <a:schemeClr val="bg1"/>
              </a:solidFill>
            </a:endParaRPr>
          </a:p>
        </p:txBody>
      </p:sp>
      <p:sp>
        <p:nvSpPr>
          <p:cNvPr id="6" name="Rounded Rectangle 5"/>
          <p:cNvSpPr/>
          <p:nvPr/>
        </p:nvSpPr>
        <p:spPr>
          <a:xfrm>
            <a:off x="5251450" y="1384299"/>
            <a:ext cx="3017520" cy="2286000"/>
          </a:xfrm>
          <a:prstGeom prst="roundRect">
            <a:avLst/>
          </a:prstGeom>
          <a:solidFill>
            <a:schemeClr val="bg1"/>
          </a:solidFill>
          <a:ln>
            <a:solidFill>
              <a:srgbClr val="F3C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s://www.iorg.ca/wp-content/uploads/2016/08/icon1-1.png"/>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3284" r="1"/>
          <a:stretch/>
        </p:blipFill>
        <p:spPr bwMode="auto">
          <a:xfrm>
            <a:off x="5407025" y="1501489"/>
            <a:ext cx="2663092" cy="204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72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457200" y="2686050"/>
            <a:ext cx="66294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304F4D"/>
              </a:buClr>
              <a:buChar char="•"/>
              <a:defRPr sz="2400">
                <a:solidFill>
                  <a:schemeClr val="tx1"/>
                </a:solidFill>
                <a:latin typeface="Arial" pitchFamily="34" charset="0"/>
                <a:ea typeface="ヒラギノ角ゴ Pro W3" charset="-128"/>
              </a:defRPr>
            </a:lvl1pPr>
            <a:lvl2pPr marL="742950" indent="-285750">
              <a:spcBef>
                <a:spcPct val="20000"/>
              </a:spcBef>
              <a:buClr>
                <a:srgbClr val="304F4D"/>
              </a:buClr>
              <a:buChar char="–"/>
              <a:defRPr sz="2400">
                <a:solidFill>
                  <a:schemeClr val="tx1"/>
                </a:solidFill>
                <a:latin typeface="Arial" pitchFamily="34" charset="0"/>
                <a:ea typeface="ヒラギノ角ゴ Pro W3" charset="-128"/>
              </a:defRPr>
            </a:lvl2pPr>
            <a:lvl3pPr marL="1143000" indent="-228600">
              <a:spcBef>
                <a:spcPct val="20000"/>
              </a:spcBef>
              <a:buClr>
                <a:srgbClr val="304F4D"/>
              </a:buClr>
              <a:buChar char="•"/>
              <a:defRPr>
                <a:solidFill>
                  <a:schemeClr val="tx1"/>
                </a:solidFill>
                <a:latin typeface="Arial" pitchFamily="34" charset="0"/>
                <a:ea typeface="ヒラギノ角ゴ Pro W3" charset="-128"/>
              </a:defRPr>
            </a:lvl3pPr>
            <a:lvl4pPr marL="1600200" indent="-228600">
              <a:spcBef>
                <a:spcPct val="20000"/>
              </a:spcBef>
              <a:buClr>
                <a:srgbClr val="304F4D"/>
              </a:buClr>
              <a:buChar char="–"/>
              <a:defRPr>
                <a:solidFill>
                  <a:schemeClr val="tx1"/>
                </a:solidFill>
                <a:latin typeface="Arial" pitchFamily="34" charset="0"/>
                <a:ea typeface="ヒラギノ角ゴ Pro W3" charset="-128"/>
              </a:defRPr>
            </a:lvl4pPr>
            <a:lvl5pPr marL="2057400" indent="-228600">
              <a:spcBef>
                <a:spcPct val="20000"/>
              </a:spcBef>
              <a:buClr>
                <a:srgbClr val="304F4D"/>
              </a:buClr>
              <a:buChar char="»"/>
              <a:defRPr>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rgbClr val="304F4D"/>
              </a:buClr>
              <a:buChar char="»"/>
              <a:defRPr>
                <a:solidFill>
                  <a:schemeClr val="tx1"/>
                </a:solidFill>
                <a:latin typeface="Arial" pitchFamily="34" charset="0"/>
                <a:ea typeface="ヒラギノ角ゴ Pro W3" charset="-128"/>
              </a:defRPr>
            </a:lvl9pPr>
          </a:lstStyle>
          <a:p>
            <a:pPr>
              <a:buFontTx/>
              <a:buNone/>
            </a:pPr>
            <a:endParaRPr lang="en-US" altLang="en-US" sz="1800">
              <a:solidFill>
                <a:srgbClr val="000000"/>
              </a:solidFill>
            </a:endParaRPr>
          </a:p>
        </p:txBody>
      </p:sp>
      <p:sp>
        <p:nvSpPr>
          <p:cNvPr id="2" name="TextBox 1"/>
          <p:cNvSpPr txBox="1"/>
          <p:nvPr/>
        </p:nvSpPr>
        <p:spPr>
          <a:xfrm>
            <a:off x="1600200" y="3733080"/>
            <a:ext cx="5943600" cy="400110"/>
          </a:xfrm>
          <a:prstGeom prst="rect">
            <a:avLst/>
          </a:prstGeom>
          <a:noFill/>
        </p:spPr>
        <p:txBody>
          <a:bodyPr wrap="square" rtlCol="0">
            <a:spAutoFit/>
          </a:bodyPr>
          <a:lstStyle/>
          <a:p>
            <a:pPr algn="ctr"/>
            <a:r>
              <a:rPr lang="en-US" sz="2000" b="1" i="1" dirty="0">
                <a:solidFill>
                  <a:prstClr val="white"/>
                </a:solidFill>
              </a:rPr>
              <a:t>Thank you and have a good day. </a:t>
            </a:r>
          </a:p>
        </p:txBody>
      </p:sp>
      <p:sp>
        <p:nvSpPr>
          <p:cNvPr id="9" name="Rounded Rectangle 8"/>
          <p:cNvSpPr/>
          <p:nvPr/>
        </p:nvSpPr>
        <p:spPr bwMode="auto">
          <a:xfrm>
            <a:off x="571500" y="2125980"/>
            <a:ext cx="8001000" cy="1440180"/>
          </a:xfrm>
          <a:prstGeom prst="roundRect">
            <a:avLst/>
          </a:prstGeom>
          <a:noFill/>
          <a:ln>
            <a:solidFill>
              <a:srgbClr val="FFC000"/>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dirty="0">
              <a:solidFill>
                <a:srgbClr val="161A2E"/>
              </a:solidFill>
              <a:ea typeface="ヒラギノ角ゴ Pro W3" charset="0"/>
              <a:cs typeface="ヒラギノ角ゴ Pro W3" charset="0"/>
            </a:endParaRPr>
          </a:p>
        </p:txBody>
      </p:sp>
      <p:sp>
        <p:nvSpPr>
          <p:cNvPr id="10" name="TextBox 9"/>
          <p:cNvSpPr txBox="1"/>
          <p:nvPr/>
        </p:nvSpPr>
        <p:spPr>
          <a:xfrm>
            <a:off x="876300" y="390193"/>
            <a:ext cx="7391400" cy="1284967"/>
          </a:xfrm>
          <a:prstGeom prst="rect">
            <a:avLst/>
          </a:prstGeom>
          <a:noFill/>
        </p:spPr>
        <p:txBody>
          <a:bodyPr wrap="square" rtlCol="0">
            <a:spAutoFit/>
          </a:bodyPr>
          <a:lstStyle/>
          <a:p>
            <a:pPr algn="ctr">
              <a:lnSpc>
                <a:spcPts val="3100"/>
              </a:lnSpc>
              <a:spcAft>
                <a:spcPts val="1800"/>
              </a:spcAft>
            </a:pPr>
            <a:r>
              <a:rPr lang="en-US" altLang="en-US" sz="2600" b="1" dirty="0">
                <a:solidFill>
                  <a:prstClr val="white"/>
                </a:solidFill>
                <a:cs typeface="Arial" panose="020B0604020202020204" pitchFamily="34" charset="0"/>
              </a:rPr>
              <a:t>Please remember to complete and submit your Post-Test and Evaluation for </a:t>
            </a:r>
            <a:br>
              <a:rPr lang="en-US" altLang="en-US" sz="2600" b="1" dirty="0">
                <a:solidFill>
                  <a:prstClr val="white"/>
                </a:solidFill>
                <a:cs typeface="Arial" panose="020B0604020202020204" pitchFamily="34" charset="0"/>
              </a:rPr>
            </a:br>
            <a:r>
              <a:rPr lang="en-US" altLang="en-US" sz="2600" b="1" dirty="0">
                <a:solidFill>
                  <a:prstClr val="white"/>
                </a:solidFill>
                <a:cs typeface="Arial" panose="020B0604020202020204" pitchFamily="34" charset="0"/>
              </a:rPr>
              <a:t>CME/MOC-ABIM/NCPD/ILNA credit.</a:t>
            </a:r>
          </a:p>
        </p:txBody>
      </p:sp>
      <p:sp>
        <p:nvSpPr>
          <p:cNvPr id="7" name="Rectangle 15"/>
          <p:cNvSpPr>
            <a:spLocks noChangeArrowheads="1"/>
          </p:cNvSpPr>
          <p:nvPr/>
        </p:nvSpPr>
        <p:spPr bwMode="auto">
          <a:xfrm>
            <a:off x="679791" y="2267426"/>
            <a:ext cx="781526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ctr">
              <a:defRPr/>
            </a:pPr>
            <a:r>
              <a:rPr lang="en-US" sz="3600" b="1" dirty="0">
                <a:solidFill>
                  <a:srgbClr val="F3C430"/>
                </a:solidFill>
                <a:effectLst>
                  <a:outerShdw blurRad="38100" dist="38100" dir="2700000" algn="tl">
                    <a:srgbClr val="000000">
                      <a:alpha val="43137"/>
                    </a:srgbClr>
                  </a:outerShdw>
                </a:effectLst>
                <a:cs typeface="Arial" panose="020B0604020202020204" pitchFamily="34" charset="0"/>
              </a:rPr>
              <a:t>PeerView.com/MDS-Survey-EQN</a:t>
            </a:r>
          </a:p>
        </p:txBody>
      </p:sp>
    </p:spTree>
    <p:extLst>
      <p:ext uri="{BB962C8B-B14F-4D97-AF65-F5344CB8AC3E}">
        <p14:creationId xmlns:p14="http://schemas.microsoft.com/office/powerpoint/2010/main" val="1376088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599" y="895248"/>
            <a:ext cx="8915401" cy="4004998"/>
          </a:xfrm>
        </p:spPr>
        <p:txBody>
          <a:bodyPr numCol="2" spcCol="228600"/>
          <a:lstStyle/>
          <a:p>
            <a:pPr marL="0" indent="0">
              <a:spcAft>
                <a:spcPts val="0"/>
              </a:spcAft>
              <a:buNone/>
            </a:pPr>
            <a:r>
              <a:rPr lang="en-US" sz="1000" dirty="0"/>
              <a:t>AML: acute myeloid leukemia</a:t>
            </a:r>
          </a:p>
          <a:p>
            <a:pPr marL="0" indent="0">
              <a:spcAft>
                <a:spcPts val="0"/>
              </a:spcAft>
              <a:buNone/>
            </a:pPr>
            <a:r>
              <a:rPr lang="en-US" sz="1000" dirty="0"/>
              <a:t>ANC: absolute neutrophil count</a:t>
            </a:r>
          </a:p>
          <a:p>
            <a:pPr marL="0" indent="0">
              <a:spcAft>
                <a:spcPts val="0"/>
              </a:spcAft>
              <a:buNone/>
            </a:pPr>
            <a:r>
              <a:rPr lang="en-US" sz="1000" dirty="0"/>
              <a:t>ATG: antithymocyte globulin</a:t>
            </a:r>
          </a:p>
          <a:p>
            <a:pPr marL="0" indent="0">
              <a:spcAft>
                <a:spcPts val="0"/>
              </a:spcAft>
              <a:buNone/>
            </a:pPr>
            <a:r>
              <a:rPr lang="en-US" sz="1000" dirty="0"/>
              <a:t>AZA: azacitidine</a:t>
            </a:r>
          </a:p>
          <a:p>
            <a:pPr marL="0" indent="0">
              <a:spcAft>
                <a:spcPts val="0"/>
              </a:spcAft>
              <a:buNone/>
            </a:pPr>
            <a:r>
              <a:rPr lang="en-US" sz="1000" dirty="0"/>
              <a:t>BCL-2: B cell lymphoma 2</a:t>
            </a:r>
          </a:p>
          <a:p>
            <a:pPr marL="0" indent="0">
              <a:spcAft>
                <a:spcPts val="0"/>
              </a:spcAft>
              <a:buNone/>
            </a:pPr>
            <a:r>
              <a:rPr lang="en-US" sz="1000" dirty="0"/>
              <a:t>BM: bone marrow</a:t>
            </a:r>
          </a:p>
          <a:p>
            <a:pPr marL="0" indent="0">
              <a:spcAft>
                <a:spcPts val="0"/>
              </a:spcAft>
              <a:buNone/>
            </a:pPr>
            <a:r>
              <a:rPr lang="en-US" sz="1000" dirty="0"/>
              <a:t>BMT: bone marrow transplantation</a:t>
            </a:r>
          </a:p>
          <a:p>
            <a:pPr marL="0" indent="0">
              <a:spcAft>
                <a:spcPts val="0"/>
              </a:spcAft>
              <a:buNone/>
            </a:pPr>
            <a:r>
              <a:rPr lang="en-US" sz="1000" dirty="0"/>
              <a:t>CAR: chimeric antigen receptor</a:t>
            </a:r>
          </a:p>
          <a:p>
            <a:pPr marL="0" indent="0">
              <a:spcAft>
                <a:spcPts val="0"/>
              </a:spcAft>
              <a:buNone/>
            </a:pPr>
            <a:r>
              <a:rPr lang="en-US" sz="1000" dirty="0"/>
              <a:t>CD3: cluster of differentiation 3</a:t>
            </a:r>
          </a:p>
          <a:p>
            <a:pPr marL="0" indent="0">
              <a:spcAft>
                <a:spcPts val="0"/>
              </a:spcAft>
              <a:buNone/>
            </a:pPr>
            <a:r>
              <a:rPr lang="en-US" sz="1000" dirty="0"/>
              <a:t>CD33: cluster of differentiation 33</a:t>
            </a:r>
          </a:p>
          <a:p>
            <a:pPr marL="0" indent="0">
              <a:spcAft>
                <a:spcPts val="0"/>
              </a:spcAft>
              <a:buNone/>
            </a:pPr>
            <a:r>
              <a:rPr lang="en-US" sz="1000" dirty="0"/>
              <a:t>CD47: cluster of differentiation 47</a:t>
            </a:r>
          </a:p>
          <a:p>
            <a:pPr marL="0" indent="0">
              <a:spcAft>
                <a:spcPts val="0"/>
              </a:spcAft>
              <a:buNone/>
            </a:pPr>
            <a:r>
              <a:rPr lang="en-US" sz="1000" dirty="0"/>
              <a:t>CD123: cluster of differentiation 123</a:t>
            </a:r>
          </a:p>
          <a:p>
            <a:pPr marL="0" indent="0">
              <a:spcAft>
                <a:spcPts val="0"/>
              </a:spcAft>
              <a:buNone/>
            </a:pPr>
            <a:r>
              <a:rPr lang="en-US" sz="1000" dirty="0"/>
              <a:t>CDA: cytidine deaminase</a:t>
            </a:r>
          </a:p>
          <a:p>
            <a:pPr marL="0" indent="0">
              <a:spcAft>
                <a:spcPts val="0"/>
              </a:spcAft>
              <a:buNone/>
            </a:pPr>
            <a:r>
              <a:rPr lang="en-US" sz="1000" dirty="0"/>
              <a:t>CMML: chronic myelomonocytic leukemia</a:t>
            </a:r>
          </a:p>
          <a:p>
            <a:pPr marL="0" indent="0">
              <a:spcAft>
                <a:spcPts val="0"/>
              </a:spcAft>
              <a:buNone/>
            </a:pPr>
            <a:r>
              <a:rPr lang="en-US" sz="1000" dirty="0"/>
              <a:t>CPX351: cytarabine and daunorubicin</a:t>
            </a:r>
          </a:p>
          <a:p>
            <a:pPr marL="0" indent="0">
              <a:spcAft>
                <a:spcPts val="0"/>
              </a:spcAft>
              <a:buNone/>
            </a:pPr>
            <a:r>
              <a:rPr lang="en-US" sz="1000" dirty="0"/>
              <a:t>CR: complete response</a:t>
            </a:r>
          </a:p>
          <a:p>
            <a:pPr marL="0" indent="0">
              <a:spcAft>
                <a:spcPts val="0"/>
              </a:spcAft>
              <a:buNone/>
            </a:pPr>
            <a:r>
              <a:rPr lang="en-US" sz="1000" dirty="0" err="1"/>
              <a:t>CRi</a:t>
            </a:r>
            <a:r>
              <a:rPr lang="en-US" sz="1000" dirty="0"/>
              <a:t>: complete remission with incomplete hematologic recovery</a:t>
            </a:r>
          </a:p>
          <a:p>
            <a:pPr marL="0" indent="0">
              <a:spcAft>
                <a:spcPts val="0"/>
              </a:spcAft>
              <a:buNone/>
            </a:pPr>
            <a:r>
              <a:rPr lang="en-US" sz="1000" dirty="0"/>
              <a:t>CSA: congenital </a:t>
            </a:r>
            <a:r>
              <a:rPr lang="en-US" sz="1000" dirty="0" err="1"/>
              <a:t>sideroblastic</a:t>
            </a:r>
            <a:r>
              <a:rPr lang="en-US" sz="1000" dirty="0"/>
              <a:t> anemia</a:t>
            </a:r>
          </a:p>
          <a:p>
            <a:pPr marL="0" indent="0">
              <a:spcAft>
                <a:spcPts val="0"/>
              </a:spcAft>
              <a:buNone/>
            </a:pPr>
            <a:r>
              <a:rPr lang="en-US" sz="1000" dirty="0"/>
              <a:t>CTLA4: cytotoxic T-lymphocyte–associated protein 4</a:t>
            </a:r>
          </a:p>
          <a:p>
            <a:pPr marL="0" indent="0">
              <a:spcAft>
                <a:spcPts val="0"/>
              </a:spcAft>
              <a:buNone/>
            </a:pPr>
            <a:r>
              <a:rPr lang="en-US" sz="1000" dirty="0"/>
              <a:t>DART: dual-affinity retargeting</a:t>
            </a:r>
          </a:p>
          <a:p>
            <a:pPr marL="0" indent="0">
              <a:spcAft>
                <a:spcPts val="0"/>
              </a:spcAft>
              <a:buNone/>
            </a:pPr>
            <a:r>
              <a:rPr lang="en-US" sz="1000" dirty="0"/>
              <a:t>DLI: donor lymphocyte infusion</a:t>
            </a:r>
          </a:p>
          <a:p>
            <a:pPr marL="0" indent="0">
              <a:spcAft>
                <a:spcPts val="0"/>
              </a:spcAft>
              <a:buNone/>
            </a:pPr>
            <a:r>
              <a:rPr lang="en-US" sz="1000" dirty="0"/>
              <a:t>DNMTi: DNA methyltransferase inhibitors</a:t>
            </a:r>
          </a:p>
          <a:p>
            <a:pPr marL="0" indent="0">
              <a:spcAft>
                <a:spcPts val="0"/>
              </a:spcAft>
              <a:buNone/>
            </a:pPr>
            <a:r>
              <a:rPr lang="en-US" sz="1000" dirty="0"/>
              <a:t>DOR: duration of response</a:t>
            </a:r>
          </a:p>
          <a:p>
            <a:pPr marL="0" indent="0">
              <a:spcAft>
                <a:spcPts val="0"/>
              </a:spcAft>
              <a:buNone/>
            </a:pPr>
            <a:r>
              <a:rPr lang="en-US" sz="1000" dirty="0"/>
              <a:t>EFS: event-free survival</a:t>
            </a:r>
          </a:p>
          <a:p>
            <a:pPr marL="0" indent="0">
              <a:spcAft>
                <a:spcPts val="0"/>
              </a:spcAft>
              <a:buNone/>
            </a:pPr>
            <a:r>
              <a:rPr lang="en-US" sz="1000" dirty="0"/>
              <a:t>EOT: end of treatment</a:t>
            </a:r>
          </a:p>
          <a:p>
            <a:pPr marL="0" indent="0">
              <a:spcAft>
                <a:spcPts val="0"/>
              </a:spcAft>
              <a:buNone/>
            </a:pPr>
            <a:r>
              <a:rPr lang="en-US" sz="1000" dirty="0"/>
              <a:t>ESA: erythropoietin-stimulating agent</a:t>
            </a:r>
          </a:p>
          <a:p>
            <a:pPr marL="0" indent="0">
              <a:spcAft>
                <a:spcPts val="0"/>
              </a:spcAft>
              <a:buNone/>
            </a:pPr>
            <a:r>
              <a:rPr lang="en-US" sz="1000" dirty="0"/>
              <a:t>FLT-3: FMS-like tyrosine kinase 3</a:t>
            </a:r>
          </a:p>
          <a:p>
            <a:pPr marL="0" indent="0">
              <a:spcAft>
                <a:spcPts val="0"/>
              </a:spcAft>
              <a:buNone/>
            </a:pPr>
            <a:r>
              <a:rPr lang="en-US" sz="1000" dirty="0"/>
              <a:t>G-CSF: granulocyte colony-stimulating factor</a:t>
            </a:r>
          </a:p>
          <a:p>
            <a:pPr marL="0" indent="0">
              <a:spcAft>
                <a:spcPts val="0"/>
              </a:spcAft>
              <a:buNone/>
            </a:pPr>
            <a:r>
              <a:rPr lang="en-US" sz="1000" dirty="0"/>
              <a:t>GM-CSF: granulocyte-macrophage colony-stimulating factor</a:t>
            </a:r>
          </a:p>
          <a:p>
            <a:pPr marL="0" indent="0">
              <a:spcAft>
                <a:spcPts val="0"/>
              </a:spcAft>
              <a:buNone/>
            </a:pPr>
            <a:r>
              <a:rPr lang="en-US" sz="1000" dirty="0"/>
              <a:t>GSH: glutathione</a:t>
            </a:r>
          </a:p>
          <a:p>
            <a:pPr marL="0" indent="0">
              <a:spcAft>
                <a:spcPts val="0"/>
              </a:spcAft>
              <a:buNone/>
            </a:pPr>
            <a:r>
              <a:rPr lang="en-US" sz="1000" dirty="0"/>
              <a:t>H&amp;E: hematoxylin and eosin</a:t>
            </a:r>
          </a:p>
          <a:p>
            <a:pPr marL="0" indent="0">
              <a:spcAft>
                <a:spcPts val="0"/>
              </a:spcAft>
              <a:buNone/>
            </a:pPr>
            <a:r>
              <a:rPr lang="en-US" sz="1000" dirty="0"/>
              <a:t>HCT: hematopoietic cell transplantation </a:t>
            </a:r>
          </a:p>
          <a:p>
            <a:pPr marL="0" indent="0">
              <a:spcAft>
                <a:spcPts val="0"/>
              </a:spcAft>
              <a:buNone/>
            </a:pPr>
            <a:r>
              <a:rPr lang="en-US" sz="1000" dirty="0"/>
              <a:t>HDAC: histone deacetylase</a:t>
            </a:r>
          </a:p>
          <a:p>
            <a:pPr marL="0" indent="0">
              <a:spcAft>
                <a:spcPts val="0"/>
              </a:spcAft>
              <a:buNone/>
            </a:pPr>
            <a:r>
              <a:rPr lang="en-US" sz="1000" dirty="0"/>
              <a:t>HI: hematologic improvement</a:t>
            </a:r>
          </a:p>
          <a:p>
            <a:pPr marL="0" indent="0">
              <a:spcAft>
                <a:spcPts val="0"/>
              </a:spcAft>
              <a:buNone/>
            </a:pPr>
            <a:r>
              <a:rPr lang="en-US" sz="1000" dirty="0"/>
              <a:t>HR-MDS: high-risk myelodysplastic syndrome</a:t>
            </a:r>
          </a:p>
          <a:p>
            <a:pPr marL="0" indent="0">
              <a:spcAft>
                <a:spcPts val="0"/>
              </a:spcAft>
              <a:buNone/>
            </a:pPr>
            <a:r>
              <a:rPr lang="en-US" sz="1000" dirty="0"/>
              <a:t>HRQOL: health-related quality of life</a:t>
            </a:r>
          </a:p>
          <a:p>
            <a:pPr marL="0" indent="0">
              <a:spcAft>
                <a:spcPts val="0"/>
              </a:spcAft>
              <a:buNone/>
            </a:pPr>
            <a:r>
              <a:rPr lang="en-US" sz="1000" dirty="0"/>
              <a:t>IDH1: </a:t>
            </a:r>
            <a:r>
              <a:rPr lang="en-US" sz="1000" dirty="0" err="1"/>
              <a:t>isocitrate</a:t>
            </a:r>
            <a:r>
              <a:rPr lang="en-US" sz="1000" dirty="0"/>
              <a:t> dehydrogenase 1</a:t>
            </a:r>
          </a:p>
          <a:p>
            <a:pPr marL="0" indent="0">
              <a:spcAft>
                <a:spcPts val="0"/>
              </a:spcAft>
              <a:buNone/>
            </a:pPr>
            <a:r>
              <a:rPr lang="en-US" sz="1000" dirty="0"/>
              <a:t>IDH2: </a:t>
            </a:r>
            <a:r>
              <a:rPr lang="en-US" sz="1000" dirty="0" err="1"/>
              <a:t>isocitrate</a:t>
            </a:r>
            <a:r>
              <a:rPr lang="en-US" sz="1000" dirty="0"/>
              <a:t> dehydrogenase 2</a:t>
            </a:r>
          </a:p>
          <a:p>
            <a:pPr marL="0" indent="0">
              <a:spcAft>
                <a:spcPts val="0"/>
              </a:spcAft>
              <a:buNone/>
            </a:pPr>
            <a:r>
              <a:rPr lang="en-US" sz="1000" dirty="0"/>
              <a:t>IPSS: International Prognostic Scoring System</a:t>
            </a:r>
          </a:p>
          <a:p>
            <a:pPr marL="0" indent="0">
              <a:spcAft>
                <a:spcPts val="0"/>
              </a:spcAft>
              <a:buNone/>
            </a:pPr>
            <a:r>
              <a:rPr lang="en-US" sz="1000" dirty="0"/>
              <a:t>IPSS-R: Revised International Prognostic Scoring System</a:t>
            </a:r>
          </a:p>
          <a:p>
            <a:pPr marL="0" indent="0">
              <a:spcAft>
                <a:spcPts val="0"/>
              </a:spcAft>
              <a:buNone/>
            </a:pPr>
            <a:r>
              <a:rPr lang="en-US" sz="1000" dirty="0"/>
              <a:t>IPSS-Rm: Revised International Prognostic Scoring System Molecular</a:t>
            </a:r>
          </a:p>
          <a:p>
            <a:pPr marL="0" indent="0">
              <a:spcAft>
                <a:spcPts val="0"/>
              </a:spcAft>
              <a:buNone/>
            </a:pPr>
            <a:r>
              <a:rPr lang="en-US" sz="1000" dirty="0"/>
              <a:t>IWG: International Working Group</a:t>
            </a:r>
          </a:p>
          <a:p>
            <a:pPr marL="0" indent="0">
              <a:spcAft>
                <a:spcPts val="0"/>
              </a:spcAft>
              <a:buNone/>
            </a:pPr>
            <a:r>
              <a:rPr lang="en-US" sz="1000" dirty="0"/>
              <a:t>JAK: Janus kinase</a:t>
            </a:r>
          </a:p>
          <a:p>
            <a:pPr marL="0" indent="0">
              <a:spcAft>
                <a:spcPts val="0"/>
              </a:spcAft>
              <a:buNone/>
            </a:pPr>
            <a:r>
              <a:rPr lang="en-US" sz="1000" dirty="0"/>
              <a:t>LDH: lactate dehydrogenase </a:t>
            </a:r>
          </a:p>
          <a:p>
            <a:pPr marL="0" indent="0">
              <a:spcAft>
                <a:spcPts val="0"/>
              </a:spcAft>
              <a:buNone/>
            </a:pPr>
            <a:r>
              <a:rPr lang="en-US" sz="1000" dirty="0"/>
              <a:t>LEN: lenalidomide</a:t>
            </a:r>
          </a:p>
          <a:p>
            <a:pPr marL="0" indent="0">
              <a:spcAft>
                <a:spcPts val="0"/>
              </a:spcAft>
              <a:buNone/>
            </a:pPr>
            <a:r>
              <a:rPr lang="en-US" sz="1000" dirty="0"/>
              <a:t>LGL: large granular lymphocyte</a:t>
            </a:r>
          </a:p>
          <a:p>
            <a:pPr marL="0" indent="0">
              <a:spcAft>
                <a:spcPts val="0"/>
              </a:spcAft>
              <a:buNone/>
            </a:pPr>
            <a:r>
              <a:rPr lang="en-US" sz="1000" dirty="0"/>
              <a:t>LR-MDS: low-risk myelodysplastic syndrome</a:t>
            </a:r>
          </a:p>
          <a:p>
            <a:pPr marL="0" indent="0">
              <a:spcAft>
                <a:spcPts val="0"/>
              </a:spcAft>
              <a:buNone/>
            </a:pPr>
            <a:r>
              <a:rPr lang="en-US" sz="1000" dirty="0" err="1"/>
              <a:t>mCR</a:t>
            </a:r>
            <a:r>
              <a:rPr lang="en-US" sz="1000" dirty="0"/>
              <a:t>: marrow complete response</a:t>
            </a:r>
          </a:p>
          <a:p>
            <a:pPr marL="0" indent="0">
              <a:spcAft>
                <a:spcPts val="0"/>
              </a:spcAft>
              <a:buNone/>
            </a:pPr>
            <a:r>
              <a:rPr lang="en-US" sz="1000" dirty="0"/>
              <a:t>MDM2: mouse double minute 2 homolog</a:t>
            </a:r>
          </a:p>
          <a:p>
            <a:pPr marL="0" indent="0">
              <a:spcAft>
                <a:spcPts val="0"/>
              </a:spcAft>
              <a:buNone/>
            </a:pPr>
            <a:r>
              <a:rPr lang="en-US" sz="1000" dirty="0"/>
              <a:t>MLFS: morphologic leukemia-free state</a:t>
            </a:r>
          </a:p>
          <a:p>
            <a:pPr marL="0" indent="0">
              <a:spcAft>
                <a:spcPts val="0"/>
              </a:spcAft>
              <a:buNone/>
            </a:pPr>
            <a:r>
              <a:rPr lang="en-US" sz="1000" dirty="0"/>
              <a:t>MPN: myeloproliferative neoplasm</a:t>
            </a:r>
          </a:p>
          <a:p>
            <a:pPr marL="0" indent="0">
              <a:spcAft>
                <a:spcPts val="0"/>
              </a:spcAft>
              <a:buNone/>
            </a:pPr>
            <a:r>
              <a:rPr lang="en-US" sz="1000" dirty="0"/>
              <a:t>MQ: methylene </a:t>
            </a:r>
            <a:r>
              <a:rPr lang="en-US" sz="1000" dirty="0" err="1"/>
              <a:t>quinuclidinone</a:t>
            </a:r>
            <a:endParaRPr lang="en-US" sz="1000" dirty="0"/>
          </a:p>
        </p:txBody>
      </p:sp>
      <p:sp>
        <p:nvSpPr>
          <p:cNvPr id="3" name="Title 2"/>
          <p:cNvSpPr>
            <a:spLocks noGrp="1"/>
          </p:cNvSpPr>
          <p:nvPr>
            <p:ph type="title"/>
          </p:nvPr>
        </p:nvSpPr>
        <p:spPr/>
        <p:txBody>
          <a:bodyPr/>
          <a:lstStyle/>
          <a:p>
            <a:r>
              <a:rPr lang="en-US" dirty="0"/>
              <a:t>Abbreviations</a:t>
            </a:r>
          </a:p>
        </p:txBody>
      </p:sp>
    </p:spTree>
    <p:extLst>
      <p:ext uri="{BB962C8B-B14F-4D97-AF65-F5344CB8AC3E}">
        <p14:creationId xmlns:p14="http://schemas.microsoft.com/office/powerpoint/2010/main" val="283025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15CDC4-B1CE-954B-B7A8-6FAAF3F77146}"/>
              </a:ext>
            </a:extLst>
          </p:cNvPr>
          <p:cNvSpPr>
            <a:spLocks noGrp="1"/>
          </p:cNvSpPr>
          <p:nvPr>
            <p:ph type="title"/>
          </p:nvPr>
        </p:nvSpPr>
        <p:spPr/>
        <p:txBody>
          <a:bodyPr/>
          <a:lstStyle/>
          <a:p>
            <a:r>
              <a:rPr lang="en-US" dirty="0"/>
              <a:t>Ancillary Studies From Bone Marrow Biopsy</a:t>
            </a:r>
          </a:p>
        </p:txBody>
      </p:sp>
      <p:sp>
        <p:nvSpPr>
          <p:cNvPr id="11" name="Footer Placeholder 1"/>
          <p:cNvSpPr>
            <a:spLocks noGrp="1"/>
          </p:cNvSpPr>
          <p:nvPr>
            <p:ph type="ftr" sz="quarter" idx="13"/>
          </p:nvPr>
        </p:nvSpPr>
        <p:spPr>
          <a:xfrm>
            <a:off x="94926" y="4814260"/>
            <a:ext cx="7699248" cy="273844"/>
          </a:xfrm>
        </p:spPr>
        <p:txBody>
          <a:bodyPr/>
          <a:lstStyle/>
          <a:p>
            <a:r>
              <a:rPr lang="en-US" dirty="0"/>
              <a:t>Images courtesy of Sara M. Tinsley, PhD, APRN, AOCN. </a:t>
            </a:r>
          </a:p>
        </p:txBody>
      </p:sp>
      <p:grpSp>
        <p:nvGrpSpPr>
          <p:cNvPr id="13" name="Group 12"/>
          <p:cNvGrpSpPr/>
          <p:nvPr/>
        </p:nvGrpSpPr>
        <p:grpSpPr>
          <a:xfrm>
            <a:off x="680567" y="1012787"/>
            <a:ext cx="7782867" cy="3603171"/>
            <a:chOff x="666540" y="1012787"/>
            <a:chExt cx="7782867" cy="3603171"/>
          </a:xfrm>
        </p:grpSpPr>
        <p:sp>
          <p:nvSpPr>
            <p:cNvPr id="3" name="Rectangle 2">
              <a:extLst>
                <a:ext uri="{FF2B5EF4-FFF2-40B4-BE49-F238E27FC236}">
                  <a16:creationId xmlns="" xmlns:a16="http://schemas.microsoft.com/office/drawing/2014/main" id="{0E75AA9B-D54F-4B45-AFB1-5AF9D2A40DC2}"/>
                </a:ext>
              </a:extLst>
            </p:cNvPr>
            <p:cNvSpPr/>
            <p:nvPr/>
          </p:nvSpPr>
          <p:spPr>
            <a:xfrm>
              <a:off x="4901083" y="1141639"/>
              <a:ext cx="3483429" cy="1384995"/>
            </a:xfrm>
            <a:prstGeom prst="rect">
              <a:avLst/>
            </a:prstGeom>
          </p:spPr>
          <p:txBody>
            <a:bodyPr wrap="square">
              <a:spAutoFit/>
            </a:bodyPr>
            <a:lstStyle/>
            <a:p>
              <a:pPr marL="285750" indent="-285750">
                <a:buFont typeface="Arial" panose="020B0604020202020204" pitchFamily="34" charset="0"/>
                <a:buChar char="•"/>
              </a:pPr>
              <a:r>
                <a:rPr lang="en-US" sz="1400" dirty="0"/>
                <a:t>Immunohistochemical studies</a:t>
              </a:r>
            </a:p>
            <a:p>
              <a:pPr marL="285750" indent="-285750">
                <a:buFont typeface="Arial" panose="020B0604020202020204" pitchFamily="34" charset="0"/>
                <a:buChar char="•"/>
              </a:pPr>
              <a:r>
                <a:rPr lang="en-US" sz="1400" dirty="0">
                  <a:solidFill>
                    <a:srgbClr val="222222"/>
                  </a:solidFill>
                  <a:latin typeface="Arial" panose="020B0604020202020204" pitchFamily="34" charset="0"/>
                </a:rPr>
                <a:t>Chromosomal analysis—cytogenetics</a:t>
              </a:r>
            </a:p>
            <a:p>
              <a:pPr marL="285750" indent="-285750">
                <a:buFont typeface="Arial" panose="020B0604020202020204" pitchFamily="34" charset="0"/>
                <a:buChar char="•"/>
              </a:pPr>
              <a:r>
                <a:rPr lang="en-US" sz="1400" dirty="0">
                  <a:solidFill>
                    <a:srgbClr val="222222"/>
                  </a:solidFill>
                  <a:latin typeface="Arial" panose="020B0604020202020204" pitchFamily="34" charset="0"/>
                </a:rPr>
                <a:t>Fluorescence in situ hybridization (FISH) for MDS if failed cytogenetics</a:t>
              </a:r>
            </a:p>
            <a:p>
              <a:pPr marL="285750" indent="-285750">
                <a:buFont typeface="Arial" panose="020B0604020202020204" pitchFamily="34" charset="0"/>
                <a:buChar char="•"/>
              </a:pPr>
              <a:r>
                <a:rPr lang="en-US" sz="1400" dirty="0">
                  <a:solidFill>
                    <a:srgbClr val="222222"/>
                  </a:solidFill>
                  <a:latin typeface="Arial" panose="020B0604020202020204" pitchFamily="34" charset="0"/>
                </a:rPr>
                <a:t>Molecular testing—NGS 54 gene myeloid panel</a:t>
              </a:r>
            </a:p>
          </p:txBody>
        </p:sp>
        <p:pic>
          <p:nvPicPr>
            <p:cNvPr id="4" name="Picture 3">
              <a:extLst>
                <a:ext uri="{FF2B5EF4-FFF2-40B4-BE49-F238E27FC236}">
                  <a16:creationId xmlns="" xmlns:a16="http://schemas.microsoft.com/office/drawing/2014/main" id="{12370786-C698-A046-8F08-7689F04FF35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877222" y="1276613"/>
              <a:ext cx="1858333" cy="1399325"/>
            </a:xfrm>
            <a:prstGeom prst="rect">
              <a:avLst/>
            </a:prstGeom>
          </p:spPr>
        </p:pic>
        <p:pic>
          <p:nvPicPr>
            <p:cNvPr id="5" name="Picture 4">
              <a:extLst>
                <a:ext uri="{FF2B5EF4-FFF2-40B4-BE49-F238E27FC236}">
                  <a16:creationId xmlns="" xmlns:a16="http://schemas.microsoft.com/office/drawing/2014/main" id="{F566821E-F0A6-FB4E-A0EF-AC7F8AA50A1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2193" b="1"/>
            <a:stretch/>
          </p:blipFill>
          <p:spPr>
            <a:xfrm>
              <a:off x="2877222" y="2743868"/>
              <a:ext cx="1858333" cy="1368632"/>
            </a:xfrm>
            <a:prstGeom prst="rect">
              <a:avLst/>
            </a:prstGeom>
          </p:spPr>
        </p:pic>
        <p:pic>
          <p:nvPicPr>
            <p:cNvPr id="6" name="Picture 5">
              <a:extLst>
                <a:ext uri="{FF2B5EF4-FFF2-40B4-BE49-F238E27FC236}">
                  <a16:creationId xmlns="" xmlns:a16="http://schemas.microsoft.com/office/drawing/2014/main" id="{8BAF7767-3C8F-9E4E-8B5B-94BD38998B1E}"/>
                </a:ext>
              </a:extLst>
            </p:cNvPr>
            <p:cNvPicPr>
              <a:picLocks noChangeAspect="1"/>
            </p:cNvPicPr>
            <p:nvPr/>
          </p:nvPicPr>
          <p:blipFill rotWithShape="1">
            <a:blip r:embed="rId5"/>
            <a:srcRect t="5451" b="2548"/>
            <a:stretch/>
          </p:blipFill>
          <p:spPr>
            <a:xfrm>
              <a:off x="919782" y="1276613"/>
              <a:ext cx="1882227" cy="1383527"/>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0437066B-1091-1C49-9E8C-C8BD30F533D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1538" t="-851"/>
            <a:stretch/>
          </p:blipFill>
          <p:spPr>
            <a:xfrm>
              <a:off x="933452" y="2743868"/>
              <a:ext cx="1868557" cy="1347023"/>
            </a:xfrm>
            <a:prstGeom prst="rect">
              <a:avLst/>
            </a:prstGeom>
          </p:spPr>
        </p:pic>
        <p:grpSp>
          <p:nvGrpSpPr>
            <p:cNvPr id="10" name="Group 9"/>
            <p:cNvGrpSpPr/>
            <p:nvPr/>
          </p:nvGrpSpPr>
          <p:grpSpPr>
            <a:xfrm>
              <a:off x="5291732" y="2655486"/>
              <a:ext cx="2089821" cy="1808794"/>
              <a:chOff x="4354941" y="2316887"/>
              <a:chExt cx="2405269" cy="2046101"/>
            </a:xfrm>
          </p:grpSpPr>
          <p:sp>
            <p:nvSpPr>
              <p:cNvPr id="9" name="Rectangle 8"/>
              <p:cNvSpPr/>
              <p:nvPr/>
            </p:nvSpPr>
            <p:spPr>
              <a:xfrm>
                <a:off x="4354941" y="2316887"/>
                <a:ext cx="2405269" cy="2046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 xmlns:a16="http://schemas.microsoft.com/office/drawing/2014/main" id="{4E88FB0D-68D9-3543-BC2A-70D54CBABC22}"/>
                  </a:ext>
                </a:extLst>
              </p:cNvPr>
              <p:cNvPicPr>
                <a:picLocks noChangeAspect="1"/>
              </p:cNvPicPr>
              <p:nvPr/>
            </p:nvPicPr>
            <p:blipFill>
              <a:blip r:embed="rId7"/>
              <a:stretch>
                <a:fillRect/>
              </a:stretch>
            </p:blipFill>
            <p:spPr>
              <a:xfrm>
                <a:off x="4497792" y="2442305"/>
                <a:ext cx="2119566" cy="1800976"/>
              </a:xfrm>
              <a:prstGeom prst="rect">
                <a:avLst/>
              </a:prstGeom>
            </p:spPr>
          </p:pic>
        </p:grpSp>
        <p:sp>
          <p:nvSpPr>
            <p:cNvPr id="12" name="Rounded Rectangle 11"/>
            <p:cNvSpPr/>
            <p:nvPr/>
          </p:nvSpPr>
          <p:spPr>
            <a:xfrm>
              <a:off x="666540" y="1012787"/>
              <a:ext cx="7782867" cy="360317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417466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228600" y="877235"/>
            <a:ext cx="8736013" cy="2382431"/>
          </a:xfrm>
          <a:prstGeom prst="rect">
            <a:avLst/>
          </a:prstGeom>
        </p:spPr>
        <p:txBody>
          <a:bodyPr vert="horz" lIns="91440" tIns="45720" rIns="91440" bIns="45720" numCol="2" spcCol="228600" rtlCol="0">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en-US" sz="1000" dirty="0"/>
              <a:t>MYC: V-</a:t>
            </a:r>
            <a:r>
              <a:rPr lang="en-US" sz="1000" dirty="0" err="1"/>
              <a:t>myc</a:t>
            </a:r>
            <a:r>
              <a:rPr lang="en-US" sz="1000" dirty="0"/>
              <a:t> avian </a:t>
            </a:r>
            <a:r>
              <a:rPr lang="en-US" sz="1000" dirty="0" err="1"/>
              <a:t>myelocytomatosis</a:t>
            </a:r>
            <a:r>
              <a:rPr lang="en-US" sz="1000" dirty="0"/>
              <a:t> viral oncogene homolog</a:t>
            </a:r>
          </a:p>
          <a:p>
            <a:pPr marL="0" indent="0">
              <a:spcAft>
                <a:spcPts val="0"/>
              </a:spcAft>
              <a:buNone/>
            </a:pPr>
            <a:r>
              <a:rPr lang="en-US" sz="1000" dirty="0"/>
              <a:t>NAE: NEDD8-activating enzyme</a:t>
            </a:r>
          </a:p>
          <a:p>
            <a:pPr marL="0" indent="0">
              <a:spcAft>
                <a:spcPts val="0"/>
              </a:spcAft>
              <a:buNone/>
            </a:pPr>
            <a:r>
              <a:rPr lang="en-US" sz="1000" dirty="0"/>
              <a:t>ND AML: newly diagnosed acute myeloid leukemia</a:t>
            </a:r>
          </a:p>
          <a:p>
            <a:pPr marL="0" indent="0">
              <a:spcAft>
                <a:spcPts val="0"/>
              </a:spcAft>
              <a:buNone/>
            </a:pPr>
            <a:r>
              <a:rPr lang="en-US" sz="1000" dirty="0"/>
              <a:t>NE: not evaluable</a:t>
            </a:r>
          </a:p>
          <a:p>
            <a:pPr marL="0" indent="0">
              <a:spcAft>
                <a:spcPts val="0"/>
              </a:spcAft>
              <a:buNone/>
            </a:pPr>
            <a:r>
              <a:rPr lang="en-US" sz="1000" dirty="0"/>
              <a:t>NF-</a:t>
            </a:r>
            <a:r>
              <a:rPr lang="el-GR" sz="1000" dirty="0"/>
              <a:t>κ</a:t>
            </a:r>
            <a:r>
              <a:rPr lang="en-US" sz="1000" dirty="0"/>
              <a:t>B: nuclear factor kappa light chain enhancer of activated B cells</a:t>
            </a:r>
          </a:p>
          <a:p>
            <a:pPr marL="0" indent="0">
              <a:spcAft>
                <a:spcPts val="0"/>
              </a:spcAft>
              <a:buNone/>
            </a:pPr>
            <a:r>
              <a:rPr lang="en-US" sz="1000" dirty="0"/>
              <a:t>NGS: next-generation sequencing</a:t>
            </a:r>
          </a:p>
          <a:p>
            <a:pPr marL="0" indent="0">
              <a:spcAft>
                <a:spcPts val="0"/>
              </a:spcAft>
              <a:buNone/>
            </a:pPr>
            <a:r>
              <a:rPr lang="en-US" sz="1000" dirty="0"/>
              <a:t>NR: no reaction</a:t>
            </a:r>
          </a:p>
          <a:p>
            <a:pPr marL="0" indent="0">
              <a:spcAft>
                <a:spcPts val="0"/>
              </a:spcAft>
              <a:buNone/>
            </a:pPr>
            <a:r>
              <a:rPr lang="en-US" sz="1000" dirty="0"/>
              <a:t>NTBI: non–transferrin-bound iron</a:t>
            </a:r>
          </a:p>
          <a:p>
            <a:pPr marL="0" indent="0">
              <a:spcAft>
                <a:spcPts val="0"/>
              </a:spcAft>
              <a:buNone/>
            </a:pPr>
            <a:r>
              <a:rPr lang="en-US" sz="1000" dirty="0"/>
              <a:t>ORR: overall response rate</a:t>
            </a:r>
          </a:p>
          <a:p>
            <a:pPr marL="0" indent="0">
              <a:spcAft>
                <a:spcPts val="0"/>
              </a:spcAft>
              <a:buNone/>
            </a:pPr>
            <a:r>
              <a:rPr lang="en-US" sz="1000" dirty="0"/>
              <a:t>p53: cellular tumor antigen p53</a:t>
            </a:r>
          </a:p>
          <a:p>
            <a:pPr marL="0" indent="0">
              <a:spcAft>
                <a:spcPts val="0"/>
              </a:spcAft>
              <a:buNone/>
            </a:pPr>
            <a:r>
              <a:rPr lang="en-US" sz="1000" dirty="0"/>
              <a:t>PD: progressive disease</a:t>
            </a:r>
          </a:p>
          <a:p>
            <a:pPr marL="0" indent="0">
              <a:spcAft>
                <a:spcPts val="0"/>
              </a:spcAft>
              <a:buNone/>
            </a:pPr>
            <a:r>
              <a:rPr lang="en-US" sz="1000" dirty="0"/>
              <a:t>PD-1: programmed cell death protein 1</a:t>
            </a:r>
          </a:p>
          <a:p>
            <a:pPr marL="0" indent="0">
              <a:spcAft>
                <a:spcPts val="0"/>
              </a:spcAft>
              <a:buNone/>
            </a:pPr>
            <a:r>
              <a:rPr lang="en-US" sz="1000" dirty="0"/>
              <a:t>PD-L1: programmed cell death ligand 1</a:t>
            </a:r>
          </a:p>
          <a:p>
            <a:pPr marL="0" indent="0">
              <a:spcAft>
                <a:spcPts val="0"/>
              </a:spcAft>
              <a:buNone/>
            </a:pPr>
            <a:r>
              <a:rPr lang="en-US" sz="1000" dirty="0"/>
              <a:t>PNH: paroxysmal nocturnal </a:t>
            </a:r>
            <a:r>
              <a:rPr lang="en-US" sz="1000" dirty="0" err="1"/>
              <a:t>hemoglobulinuria</a:t>
            </a:r>
            <a:endParaRPr lang="en-US" sz="1000" dirty="0"/>
          </a:p>
          <a:p>
            <a:pPr marL="0" indent="0">
              <a:spcAft>
                <a:spcPts val="0"/>
              </a:spcAft>
              <a:buNone/>
            </a:pPr>
            <a:r>
              <a:rPr lang="en-US" sz="1000" dirty="0"/>
              <a:t>PR: partial response: </a:t>
            </a:r>
          </a:p>
          <a:p>
            <a:pPr marL="0" indent="0">
              <a:spcAft>
                <a:spcPts val="0"/>
              </a:spcAft>
              <a:buNone/>
            </a:pPr>
            <a:r>
              <a:rPr lang="en-US" sz="1000" dirty="0"/>
              <a:t>RBC-TI: red blood cell transfusion independence</a:t>
            </a:r>
          </a:p>
          <a:p>
            <a:pPr marL="0" indent="0">
              <a:spcAft>
                <a:spcPts val="0"/>
              </a:spcAft>
              <a:buNone/>
            </a:pPr>
            <a:r>
              <a:rPr lang="en-US" sz="1000" dirty="0"/>
              <a:t>SC: subcutaneous</a:t>
            </a:r>
          </a:p>
          <a:p>
            <a:pPr marL="0" indent="0">
              <a:spcAft>
                <a:spcPts val="0"/>
              </a:spcAft>
              <a:buNone/>
            </a:pPr>
            <a:r>
              <a:rPr lang="en-US" sz="1000" dirty="0"/>
              <a:t>SD: stable disease</a:t>
            </a:r>
          </a:p>
          <a:p>
            <a:pPr marL="0" indent="0">
              <a:spcAft>
                <a:spcPts val="0"/>
              </a:spcAft>
              <a:buNone/>
            </a:pPr>
            <a:r>
              <a:rPr lang="en-US" sz="1000" dirty="0"/>
              <a:t>SEER: Surveillance, Epidemiology, and End Results Program</a:t>
            </a:r>
          </a:p>
          <a:p>
            <a:pPr marL="0" indent="0">
              <a:spcAft>
                <a:spcPts val="0"/>
              </a:spcAft>
              <a:buNone/>
            </a:pPr>
            <a:r>
              <a:rPr lang="en-US" sz="1000" dirty="0" err="1"/>
              <a:t>sEPO</a:t>
            </a:r>
            <a:r>
              <a:rPr lang="en-US" sz="1000" dirty="0"/>
              <a:t>: serum erythropoietin</a:t>
            </a:r>
          </a:p>
          <a:p>
            <a:pPr marL="0" indent="0">
              <a:spcAft>
                <a:spcPts val="0"/>
              </a:spcAft>
              <a:buNone/>
            </a:pPr>
            <a:r>
              <a:rPr lang="en-US" sz="1000" dirty="0"/>
              <a:t>SIRP</a:t>
            </a:r>
            <a:r>
              <a:rPr lang="el-GR" sz="1000" dirty="0"/>
              <a:t>α: </a:t>
            </a:r>
            <a:r>
              <a:rPr lang="en-US" sz="1000" dirty="0"/>
              <a:t>signal regulatory protein </a:t>
            </a:r>
            <a:r>
              <a:rPr lang="el-GR" sz="1000" dirty="0"/>
              <a:t>α</a:t>
            </a:r>
          </a:p>
          <a:p>
            <a:pPr marL="0" indent="0">
              <a:spcAft>
                <a:spcPts val="0"/>
              </a:spcAft>
              <a:buNone/>
            </a:pPr>
            <a:r>
              <a:rPr lang="en-US" sz="1000" dirty="0"/>
              <a:t>SOC: standard of care</a:t>
            </a:r>
          </a:p>
          <a:p>
            <a:pPr marL="0" indent="0">
              <a:spcAft>
                <a:spcPts val="0"/>
              </a:spcAft>
              <a:buNone/>
            </a:pPr>
            <a:r>
              <a:rPr lang="en-US" sz="1000" dirty="0"/>
              <a:t>TDAP: tetanus, diphtheria, acellular pertussis</a:t>
            </a:r>
          </a:p>
          <a:p>
            <a:pPr marL="0" indent="0">
              <a:spcAft>
                <a:spcPts val="0"/>
              </a:spcAft>
              <a:buNone/>
            </a:pPr>
            <a:r>
              <a:rPr lang="en-US" sz="1000" dirty="0"/>
              <a:t>TEAE: treatment-emergent adverse event</a:t>
            </a:r>
          </a:p>
          <a:p>
            <a:pPr marL="0" indent="0">
              <a:spcAft>
                <a:spcPts val="0"/>
              </a:spcAft>
              <a:buNone/>
            </a:pPr>
            <a:r>
              <a:rPr lang="en-US" sz="1000" dirty="0" err="1"/>
              <a:t>TGFb</a:t>
            </a:r>
            <a:r>
              <a:rPr lang="en-US" sz="1000" dirty="0"/>
              <a:t>-R: transforming growth factor beta receptor</a:t>
            </a:r>
          </a:p>
          <a:p>
            <a:pPr marL="0" indent="0">
              <a:spcAft>
                <a:spcPts val="0"/>
              </a:spcAft>
              <a:buNone/>
            </a:pPr>
            <a:r>
              <a:rPr lang="en-US" sz="1000" dirty="0"/>
              <a:t>TIBC: total iron binding capacity</a:t>
            </a:r>
          </a:p>
          <a:p>
            <a:pPr marL="0" indent="0">
              <a:spcAft>
                <a:spcPts val="0"/>
              </a:spcAft>
              <a:buNone/>
            </a:pPr>
            <a:r>
              <a:rPr lang="en-US" sz="1000" dirty="0"/>
              <a:t>TIM-3: T-cell immunoglobulin and mucin-containing protein 3</a:t>
            </a:r>
          </a:p>
          <a:p>
            <a:pPr marL="0" indent="0">
              <a:spcAft>
                <a:spcPts val="0"/>
              </a:spcAft>
              <a:buNone/>
            </a:pPr>
            <a:r>
              <a:rPr lang="en-US" sz="1000" dirty="0"/>
              <a:t>TP53: tumor protein 53</a:t>
            </a:r>
          </a:p>
          <a:p>
            <a:pPr marL="0" indent="0">
              <a:spcAft>
                <a:spcPts val="0"/>
              </a:spcAft>
              <a:buNone/>
            </a:pPr>
            <a:r>
              <a:rPr lang="en-US" sz="1000" dirty="0"/>
              <a:t>TPO-R: thrombopoietin receptor</a:t>
            </a:r>
          </a:p>
          <a:p>
            <a:pPr marL="0" indent="0">
              <a:spcAft>
                <a:spcPts val="0"/>
              </a:spcAft>
              <a:buNone/>
            </a:pPr>
            <a:r>
              <a:rPr lang="en-US" sz="1000" dirty="0"/>
              <a:t>TrxR1: mammalian </a:t>
            </a:r>
            <a:r>
              <a:rPr lang="en-US" sz="1000" dirty="0" err="1"/>
              <a:t>selenoprotein</a:t>
            </a:r>
            <a:r>
              <a:rPr lang="en-US" sz="1000" dirty="0"/>
              <a:t> </a:t>
            </a:r>
            <a:r>
              <a:rPr lang="en-US" sz="1000" dirty="0" err="1"/>
              <a:t>thioredoxin</a:t>
            </a:r>
            <a:r>
              <a:rPr lang="en-US" sz="1000" dirty="0"/>
              <a:t> reductase 1</a:t>
            </a:r>
          </a:p>
          <a:p>
            <a:pPr marL="0" indent="0">
              <a:spcAft>
                <a:spcPts val="0"/>
              </a:spcAft>
              <a:buNone/>
            </a:pPr>
            <a:r>
              <a:rPr lang="en-US" sz="1000" dirty="0" err="1"/>
              <a:t>vHR</a:t>
            </a:r>
            <a:r>
              <a:rPr lang="en-US" sz="1000" dirty="0"/>
              <a:t>-MDS: very high-risk myelodysplastic syndrome</a:t>
            </a:r>
          </a:p>
          <a:p>
            <a:pPr marL="0" indent="0">
              <a:spcAft>
                <a:spcPts val="0"/>
              </a:spcAft>
              <a:buNone/>
            </a:pPr>
            <a:r>
              <a:rPr lang="en-US" sz="1000" dirty="0"/>
              <a:t>WPSS: WHO prognostic scoring system</a:t>
            </a:r>
          </a:p>
        </p:txBody>
      </p:sp>
      <p:sp>
        <p:nvSpPr>
          <p:cNvPr id="3" name="Title 2"/>
          <p:cNvSpPr>
            <a:spLocks noGrp="1"/>
          </p:cNvSpPr>
          <p:nvPr>
            <p:ph type="title"/>
          </p:nvPr>
        </p:nvSpPr>
        <p:spPr/>
        <p:txBody>
          <a:bodyPr/>
          <a:lstStyle/>
          <a:p>
            <a:r>
              <a:rPr lang="en-US" dirty="0"/>
              <a:t>Abbreviations</a:t>
            </a:r>
          </a:p>
        </p:txBody>
      </p:sp>
    </p:spTree>
    <p:extLst>
      <p:ext uri="{BB962C8B-B14F-4D97-AF65-F5344CB8AC3E}">
        <p14:creationId xmlns:p14="http://schemas.microsoft.com/office/powerpoint/2010/main" val="318707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3"/>
          </p:nvPr>
        </p:nvSpPr>
        <p:spPr/>
        <p:txBody>
          <a:bodyPr/>
          <a:lstStyle/>
          <a:p>
            <a:r>
              <a:rPr lang="nb-NO" baseline="30000" dirty="0">
                <a:solidFill>
                  <a:srgbClr val="000000"/>
                </a:solidFill>
              </a:rPr>
              <a:t>a</a:t>
            </a:r>
            <a:r>
              <a:rPr lang="nb-NO" dirty="0">
                <a:solidFill>
                  <a:srgbClr val="000000"/>
                </a:solidFill>
              </a:rPr>
              <a:t> </a:t>
            </a:r>
            <a:r>
              <a:rPr lang="en-US" dirty="0">
                <a:solidFill>
                  <a:srgbClr val="000000"/>
                </a:solidFill>
              </a:rPr>
              <a:t>Estimates based on less than 16 cases are suppressed and not shown.</a:t>
            </a:r>
          </a:p>
          <a:p>
            <a:r>
              <a:rPr lang="nb-NO" dirty="0">
                <a:solidFill>
                  <a:srgbClr val="000000"/>
                </a:solidFill>
              </a:rPr>
              <a:t>1. https://seer.cancer.gov/explorer/application.html. 2. Ma X. </a:t>
            </a:r>
            <a:r>
              <a:rPr lang="en-US" i="1" dirty="0">
                <a:solidFill>
                  <a:srgbClr val="000000"/>
                </a:solidFill>
              </a:rPr>
              <a:t>Am J Med</a:t>
            </a:r>
            <a:r>
              <a:rPr lang="en-US" dirty="0">
                <a:solidFill>
                  <a:srgbClr val="000000"/>
                </a:solidFill>
              </a:rPr>
              <a:t>. 2012;125(7 suppl):s2-s5.</a:t>
            </a:r>
          </a:p>
        </p:txBody>
      </p:sp>
      <p:sp>
        <p:nvSpPr>
          <p:cNvPr id="2" name="Title 1"/>
          <p:cNvSpPr>
            <a:spLocks noGrp="1"/>
          </p:cNvSpPr>
          <p:nvPr>
            <p:ph type="title"/>
          </p:nvPr>
        </p:nvSpPr>
        <p:spPr/>
        <p:txBody>
          <a:bodyPr/>
          <a:lstStyle/>
          <a:p>
            <a:r>
              <a:rPr lang="en-US" dirty="0"/>
              <a:t>Incidence of MDS</a:t>
            </a:r>
            <a:r>
              <a:rPr lang="en-US" baseline="30000" dirty="0"/>
              <a:t>1,2</a:t>
            </a:r>
          </a:p>
        </p:txBody>
      </p:sp>
      <p:sp>
        <p:nvSpPr>
          <p:cNvPr id="21" name="Rectangle 20"/>
          <p:cNvSpPr/>
          <p:nvPr/>
        </p:nvSpPr>
        <p:spPr>
          <a:xfrm>
            <a:off x="5305571" y="860729"/>
            <a:ext cx="3345135" cy="707886"/>
          </a:xfrm>
          <a:prstGeom prst="rect">
            <a:avLst/>
          </a:prstGeom>
        </p:spPr>
        <p:txBody>
          <a:bodyPr wrap="square">
            <a:spAutoFit/>
          </a:bodyPr>
          <a:lstStyle/>
          <a:p>
            <a:pPr algn="ctr"/>
            <a:r>
              <a:rPr lang="en-US" sz="1100" b="1" dirty="0"/>
              <a:t>MDS Cancer: SEER Incidence Rates by Age </a:t>
            </a:r>
            <a:br>
              <a:rPr lang="en-US" sz="1100" b="1" dirty="0"/>
            </a:br>
            <a:r>
              <a:rPr lang="en-US" sz="1100" b="1" dirty="0"/>
              <a:t>at Diagnosis, 2013-2017</a:t>
            </a:r>
            <a:r>
              <a:rPr lang="en-US" sz="1100" b="1" baseline="30000" dirty="0"/>
              <a:t>a</a:t>
            </a:r>
            <a:r>
              <a:rPr lang="en-US" sz="1100" b="1" dirty="0"/>
              <a:t/>
            </a:r>
            <a:br>
              <a:rPr lang="en-US" sz="1100" b="1" dirty="0"/>
            </a:br>
            <a:r>
              <a:rPr lang="en-US" sz="900" i="1" dirty="0"/>
              <a:t>Observed Rates by Sex, All Races </a:t>
            </a:r>
            <a:br>
              <a:rPr lang="en-US" sz="900" i="1" dirty="0"/>
            </a:br>
            <a:r>
              <a:rPr lang="en-US" sz="900" i="1" dirty="0"/>
              <a:t>(Includes Hispanic)</a:t>
            </a:r>
            <a:endParaRPr lang="en-US" sz="900" b="1" i="1" dirty="0"/>
          </a:p>
        </p:txBody>
      </p:sp>
      <p:grpSp>
        <p:nvGrpSpPr>
          <p:cNvPr id="24" name="Group 23"/>
          <p:cNvGrpSpPr/>
          <p:nvPr/>
        </p:nvGrpSpPr>
        <p:grpSpPr>
          <a:xfrm>
            <a:off x="5319606" y="2704578"/>
            <a:ext cx="3151105" cy="1531280"/>
            <a:chOff x="5194920" y="2704578"/>
            <a:chExt cx="3151105" cy="1531280"/>
          </a:xfrm>
        </p:grpSpPr>
        <p:sp>
          <p:nvSpPr>
            <p:cNvPr id="25" name="Freeform 24"/>
            <p:cNvSpPr/>
            <p:nvPr/>
          </p:nvSpPr>
          <p:spPr>
            <a:xfrm>
              <a:off x="5194920" y="2729096"/>
              <a:ext cx="3131056" cy="1506762"/>
            </a:xfrm>
            <a:custGeom>
              <a:avLst/>
              <a:gdLst>
                <a:gd name="connsiteX0" fmla="*/ 0 w 3131056"/>
                <a:gd name="connsiteY0" fmla="*/ 1506762 h 1506762"/>
                <a:gd name="connsiteX1" fmla="*/ 237415 w 3131056"/>
                <a:gd name="connsiteY1" fmla="*/ 1499710 h 1506762"/>
                <a:gd name="connsiteX2" fmla="*/ 564155 w 3131056"/>
                <a:gd name="connsiteY2" fmla="*/ 1495009 h 1506762"/>
                <a:gd name="connsiteX3" fmla="*/ 881491 w 3131056"/>
                <a:gd name="connsiteY3" fmla="*/ 1483256 h 1506762"/>
                <a:gd name="connsiteX4" fmla="*/ 1203529 w 3131056"/>
                <a:gd name="connsiteY4" fmla="*/ 1450347 h 1506762"/>
                <a:gd name="connsiteX5" fmla="*/ 1520866 w 3131056"/>
                <a:gd name="connsiteY5" fmla="*/ 1384529 h 1506762"/>
                <a:gd name="connsiteX6" fmla="*/ 1842904 w 3131056"/>
                <a:gd name="connsiteY6" fmla="*/ 1241139 h 1506762"/>
                <a:gd name="connsiteX7" fmla="*/ 2160241 w 3131056"/>
                <a:gd name="connsiteY7" fmla="*/ 1010776 h 1506762"/>
                <a:gd name="connsiteX8" fmla="*/ 2477578 w 3131056"/>
                <a:gd name="connsiteY8" fmla="*/ 676985 h 1506762"/>
                <a:gd name="connsiteX9" fmla="*/ 2801966 w 3131056"/>
                <a:gd name="connsiteY9" fmla="*/ 272675 h 1506762"/>
                <a:gd name="connsiteX10" fmla="*/ 3131056 w 3131056"/>
                <a:gd name="connsiteY10" fmla="*/ 0 h 150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1056" h="1506762">
                  <a:moveTo>
                    <a:pt x="0" y="1506762"/>
                  </a:moveTo>
                  <a:lnTo>
                    <a:pt x="237415" y="1499710"/>
                  </a:lnTo>
                  <a:lnTo>
                    <a:pt x="564155" y="1495009"/>
                  </a:lnTo>
                  <a:lnTo>
                    <a:pt x="881491" y="1483256"/>
                  </a:lnTo>
                  <a:lnTo>
                    <a:pt x="1203529" y="1450347"/>
                  </a:lnTo>
                  <a:lnTo>
                    <a:pt x="1520866" y="1384529"/>
                  </a:lnTo>
                  <a:lnTo>
                    <a:pt x="1842904" y="1241139"/>
                  </a:lnTo>
                  <a:lnTo>
                    <a:pt x="2160241" y="1010776"/>
                  </a:lnTo>
                  <a:lnTo>
                    <a:pt x="2477578" y="676985"/>
                  </a:lnTo>
                  <a:lnTo>
                    <a:pt x="2801966" y="272675"/>
                  </a:lnTo>
                  <a:lnTo>
                    <a:pt x="3131056"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371919" y="4156017"/>
              <a:ext cx="54000" cy="54000"/>
            </a:xfrm>
            <a:prstGeom prst="ellips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689936" y="4084340"/>
              <a:ext cx="54000" cy="54000"/>
            </a:xfrm>
            <a:prstGeom prst="ellips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008519" y="3950142"/>
              <a:ext cx="54000" cy="54000"/>
            </a:xfrm>
            <a:prstGeom prst="ellips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341466" y="3708400"/>
              <a:ext cx="54000" cy="54000"/>
            </a:xfrm>
            <a:prstGeom prst="ellips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7659451" y="3372108"/>
              <a:ext cx="54000" cy="54000"/>
            </a:xfrm>
            <a:prstGeom prst="ellips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7977959" y="2966806"/>
              <a:ext cx="54000" cy="54000"/>
            </a:xfrm>
            <a:prstGeom prst="ellips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8292025" y="2704578"/>
              <a:ext cx="54000" cy="54000"/>
            </a:xfrm>
            <a:prstGeom prst="ellips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5331686" y="3126254"/>
            <a:ext cx="3157025" cy="1128763"/>
            <a:chOff x="5207000" y="3126254"/>
            <a:chExt cx="3157025" cy="1128763"/>
          </a:xfrm>
        </p:grpSpPr>
        <p:sp>
          <p:nvSpPr>
            <p:cNvPr id="34" name="Freeform 33"/>
            <p:cNvSpPr/>
            <p:nvPr/>
          </p:nvSpPr>
          <p:spPr>
            <a:xfrm>
              <a:off x="5207000" y="3175000"/>
              <a:ext cx="3121025" cy="1066800"/>
            </a:xfrm>
            <a:custGeom>
              <a:avLst/>
              <a:gdLst>
                <a:gd name="connsiteX0" fmla="*/ 0 w 3121025"/>
                <a:gd name="connsiteY0" fmla="*/ 1066800 h 1066800"/>
                <a:gd name="connsiteX1" fmla="*/ 860425 w 3121025"/>
                <a:gd name="connsiteY1" fmla="*/ 1044575 h 1066800"/>
                <a:gd name="connsiteX2" fmla="*/ 1190625 w 3121025"/>
                <a:gd name="connsiteY2" fmla="*/ 1022350 h 1066800"/>
                <a:gd name="connsiteX3" fmla="*/ 1517650 w 3121025"/>
                <a:gd name="connsiteY3" fmla="*/ 974725 h 1066800"/>
                <a:gd name="connsiteX4" fmla="*/ 1828800 w 3121025"/>
                <a:gd name="connsiteY4" fmla="*/ 869950 h 1066800"/>
                <a:gd name="connsiteX5" fmla="*/ 2159000 w 3121025"/>
                <a:gd name="connsiteY5" fmla="*/ 708025 h 1066800"/>
                <a:gd name="connsiteX6" fmla="*/ 2460625 w 3121025"/>
                <a:gd name="connsiteY6" fmla="*/ 498475 h 1066800"/>
                <a:gd name="connsiteX7" fmla="*/ 2787650 w 3121025"/>
                <a:gd name="connsiteY7" fmla="*/ 209550 h 1066800"/>
                <a:gd name="connsiteX8" fmla="*/ 3121025 w 3121025"/>
                <a:gd name="connsiteY8"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1025" h="1066800">
                  <a:moveTo>
                    <a:pt x="0" y="1066800"/>
                  </a:moveTo>
                  <a:lnTo>
                    <a:pt x="860425" y="1044575"/>
                  </a:lnTo>
                  <a:lnTo>
                    <a:pt x="1190625" y="1022350"/>
                  </a:lnTo>
                  <a:lnTo>
                    <a:pt x="1517650" y="974725"/>
                  </a:lnTo>
                  <a:lnTo>
                    <a:pt x="1828800" y="869950"/>
                  </a:lnTo>
                  <a:lnTo>
                    <a:pt x="2159000" y="708025"/>
                  </a:lnTo>
                  <a:lnTo>
                    <a:pt x="2460625" y="498475"/>
                  </a:lnTo>
                  <a:lnTo>
                    <a:pt x="2787650" y="209550"/>
                  </a:lnTo>
                  <a:lnTo>
                    <a:pt x="3121025" y="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p:cNvSpPr/>
            <p:nvPr/>
          </p:nvSpPr>
          <p:spPr>
            <a:xfrm>
              <a:off x="5394544" y="4179842"/>
              <a:ext cx="72000" cy="7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p:cNvSpPr/>
            <p:nvPr/>
          </p:nvSpPr>
          <p:spPr>
            <a:xfrm>
              <a:off x="5719469" y="4179842"/>
              <a:ext cx="72000" cy="7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Isosceles Triangle 36"/>
            <p:cNvSpPr/>
            <p:nvPr/>
          </p:nvSpPr>
          <p:spPr>
            <a:xfrm>
              <a:off x="6025950" y="4183017"/>
              <a:ext cx="72000" cy="7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Isosceles Triangle 37"/>
            <p:cNvSpPr/>
            <p:nvPr/>
          </p:nvSpPr>
          <p:spPr>
            <a:xfrm>
              <a:off x="6362919" y="4150192"/>
              <a:ext cx="72000" cy="7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p:cNvSpPr/>
            <p:nvPr/>
          </p:nvSpPr>
          <p:spPr>
            <a:xfrm>
              <a:off x="6680936" y="4106209"/>
              <a:ext cx="72000" cy="7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Isosceles Triangle 39"/>
            <p:cNvSpPr/>
            <p:nvPr/>
          </p:nvSpPr>
          <p:spPr>
            <a:xfrm>
              <a:off x="7008519" y="4004142"/>
              <a:ext cx="72000" cy="7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rot="14562303">
              <a:off x="7313405" y="3853283"/>
              <a:ext cx="72000" cy="7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Isosceles Triangle 41"/>
            <p:cNvSpPr/>
            <p:nvPr/>
          </p:nvSpPr>
          <p:spPr>
            <a:xfrm rot="14562303">
              <a:off x="7632491" y="3637384"/>
              <a:ext cx="72000" cy="7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p:cNvSpPr/>
            <p:nvPr/>
          </p:nvSpPr>
          <p:spPr>
            <a:xfrm>
              <a:off x="7968959" y="3336271"/>
              <a:ext cx="72000" cy="7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p:cNvSpPr/>
            <p:nvPr/>
          </p:nvSpPr>
          <p:spPr>
            <a:xfrm>
              <a:off x="8292025" y="3126254"/>
              <a:ext cx="72000" cy="7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5" name="Chart 44"/>
          <p:cNvGraphicFramePr/>
          <p:nvPr>
            <p:extLst>
              <p:ext uri="{D42A27DB-BD31-4B8C-83A1-F6EECF244321}">
                <p14:modId xmlns:p14="http://schemas.microsoft.com/office/powerpoint/2010/main" val="2830079171"/>
              </p:ext>
            </p:extLst>
          </p:nvPr>
        </p:nvGraphicFramePr>
        <p:xfrm>
          <a:off x="4872827" y="1539438"/>
          <a:ext cx="3871603" cy="3181570"/>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p:cNvSpPr txBox="1"/>
          <p:nvPr/>
        </p:nvSpPr>
        <p:spPr>
          <a:xfrm>
            <a:off x="6217092" y="4508604"/>
            <a:ext cx="1249060" cy="230832"/>
          </a:xfrm>
          <a:prstGeom prst="rect">
            <a:avLst/>
          </a:prstGeom>
          <a:solidFill>
            <a:schemeClr val="bg1"/>
          </a:solidFill>
        </p:spPr>
        <p:txBody>
          <a:bodyPr wrap="none" rtlCol="0">
            <a:spAutoFit/>
          </a:bodyPr>
          <a:lstStyle/>
          <a:p>
            <a:pPr algn="ctr"/>
            <a:r>
              <a:rPr lang="en-US" sz="900" b="1" dirty="0"/>
              <a:t>Age at Diagnosis, y</a:t>
            </a:r>
          </a:p>
        </p:txBody>
      </p:sp>
      <p:grpSp>
        <p:nvGrpSpPr>
          <p:cNvPr id="47" name="Group 46"/>
          <p:cNvGrpSpPr/>
          <p:nvPr/>
        </p:nvGrpSpPr>
        <p:grpSpPr>
          <a:xfrm>
            <a:off x="5534157" y="1672445"/>
            <a:ext cx="882411" cy="577081"/>
            <a:chOff x="1073699" y="3811219"/>
            <a:chExt cx="882411" cy="577081"/>
          </a:xfrm>
        </p:grpSpPr>
        <p:sp>
          <p:nvSpPr>
            <p:cNvPr id="48" name="TextBox 47"/>
            <p:cNvSpPr txBox="1"/>
            <p:nvPr/>
          </p:nvSpPr>
          <p:spPr>
            <a:xfrm>
              <a:off x="1104595" y="3811219"/>
              <a:ext cx="851515" cy="577081"/>
            </a:xfrm>
            <a:prstGeom prst="rect">
              <a:avLst/>
            </a:prstGeom>
            <a:noFill/>
          </p:spPr>
          <p:txBody>
            <a:bodyPr wrap="none" rtlCol="0">
              <a:spAutoFit/>
            </a:bodyPr>
            <a:lstStyle/>
            <a:p>
              <a:r>
                <a:rPr lang="en-US" sz="1050" dirty="0"/>
                <a:t>Both sexes</a:t>
              </a:r>
            </a:p>
            <a:p>
              <a:r>
                <a:rPr lang="en-US" sz="1050" dirty="0"/>
                <a:t>Female</a:t>
              </a:r>
            </a:p>
            <a:p>
              <a:r>
                <a:rPr lang="en-US" sz="1050" dirty="0"/>
                <a:t>Male</a:t>
              </a:r>
            </a:p>
          </p:txBody>
        </p:sp>
        <p:sp>
          <p:nvSpPr>
            <p:cNvPr id="49" name="Oval 48"/>
            <p:cNvSpPr/>
            <p:nvPr/>
          </p:nvSpPr>
          <p:spPr>
            <a:xfrm>
              <a:off x="1073699" y="3888699"/>
              <a:ext cx="95098" cy="95098"/>
            </a:xfrm>
            <a:prstGeom prst="ellipse">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p:cNvSpPr/>
            <p:nvPr/>
          </p:nvSpPr>
          <p:spPr>
            <a:xfrm>
              <a:off x="1075528" y="4045763"/>
              <a:ext cx="91440" cy="914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flipV="1">
              <a:off x="1075528" y="4211266"/>
              <a:ext cx="91440" cy="9144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p:cNvSpPr txBox="1"/>
          <p:nvPr/>
        </p:nvSpPr>
        <p:spPr>
          <a:xfrm rot="16200000">
            <a:off x="4337966" y="2893684"/>
            <a:ext cx="1095172" cy="230832"/>
          </a:xfrm>
          <a:prstGeom prst="rect">
            <a:avLst/>
          </a:prstGeom>
          <a:solidFill>
            <a:schemeClr val="bg1"/>
          </a:solidFill>
        </p:spPr>
        <p:txBody>
          <a:bodyPr wrap="none" rtlCol="0">
            <a:spAutoFit/>
          </a:bodyPr>
          <a:lstStyle/>
          <a:p>
            <a:pPr algn="ctr"/>
            <a:r>
              <a:rPr lang="en-US" sz="900" b="1" dirty="0"/>
              <a:t>Rate per 100,000</a:t>
            </a:r>
          </a:p>
        </p:txBody>
      </p:sp>
      <p:grpSp>
        <p:nvGrpSpPr>
          <p:cNvPr id="53" name="Group 52"/>
          <p:cNvGrpSpPr/>
          <p:nvPr/>
        </p:nvGrpSpPr>
        <p:grpSpPr>
          <a:xfrm>
            <a:off x="5316863" y="1859105"/>
            <a:ext cx="3169799" cy="2418523"/>
            <a:chOff x="5192177" y="1859105"/>
            <a:chExt cx="3169799" cy="2418523"/>
          </a:xfrm>
        </p:grpSpPr>
        <p:sp>
          <p:nvSpPr>
            <p:cNvPr id="54" name="Freeform 53"/>
            <p:cNvSpPr/>
            <p:nvPr/>
          </p:nvSpPr>
          <p:spPr>
            <a:xfrm>
              <a:off x="5192177" y="1869184"/>
              <a:ext cx="3135497" cy="2373978"/>
            </a:xfrm>
            <a:custGeom>
              <a:avLst/>
              <a:gdLst>
                <a:gd name="connsiteX0" fmla="*/ 0 w 3135497"/>
                <a:gd name="connsiteY0" fmla="*/ 2373978 h 2373978"/>
                <a:gd name="connsiteX1" fmla="*/ 227879 w 3135497"/>
                <a:gd name="connsiteY1" fmla="*/ 2359555 h 2373978"/>
                <a:gd name="connsiteX2" fmla="*/ 562485 w 3135497"/>
                <a:gd name="connsiteY2" fmla="*/ 2359555 h 2373978"/>
                <a:gd name="connsiteX3" fmla="*/ 882670 w 3135497"/>
                <a:gd name="connsiteY3" fmla="*/ 2333595 h 2373978"/>
                <a:gd name="connsiteX4" fmla="*/ 1208623 w 3135497"/>
                <a:gd name="connsiteY4" fmla="*/ 2290326 h 2373978"/>
                <a:gd name="connsiteX5" fmla="*/ 1520154 w 3135497"/>
                <a:gd name="connsiteY5" fmla="*/ 2200906 h 2373978"/>
                <a:gd name="connsiteX6" fmla="*/ 1857645 w 3135497"/>
                <a:gd name="connsiteY6" fmla="*/ 2016295 h 2373978"/>
                <a:gd name="connsiteX7" fmla="*/ 2166291 w 3135497"/>
                <a:gd name="connsiteY7" fmla="*/ 1704764 h 2373978"/>
                <a:gd name="connsiteX8" fmla="*/ 2495129 w 3135497"/>
                <a:gd name="connsiteY8" fmla="*/ 1185547 h 2373978"/>
                <a:gd name="connsiteX9" fmla="*/ 2815313 w 3135497"/>
                <a:gd name="connsiteY9" fmla="*/ 571139 h 2373978"/>
                <a:gd name="connsiteX10" fmla="*/ 3135497 w 3135497"/>
                <a:gd name="connsiteY10" fmla="*/ 0 h 237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5497" h="2373978">
                  <a:moveTo>
                    <a:pt x="0" y="2373978"/>
                  </a:moveTo>
                  <a:lnTo>
                    <a:pt x="227879" y="2359555"/>
                  </a:lnTo>
                  <a:lnTo>
                    <a:pt x="562485" y="2359555"/>
                  </a:lnTo>
                  <a:lnTo>
                    <a:pt x="882670" y="2333595"/>
                  </a:lnTo>
                  <a:lnTo>
                    <a:pt x="1208623" y="2290326"/>
                  </a:lnTo>
                  <a:lnTo>
                    <a:pt x="1520154" y="2200906"/>
                  </a:lnTo>
                  <a:lnTo>
                    <a:pt x="1857645" y="2016295"/>
                  </a:lnTo>
                  <a:lnTo>
                    <a:pt x="2166291" y="1704764"/>
                  </a:lnTo>
                  <a:lnTo>
                    <a:pt x="2495129" y="1185547"/>
                  </a:lnTo>
                  <a:lnTo>
                    <a:pt x="2815313" y="571139"/>
                  </a:lnTo>
                  <a:lnTo>
                    <a:pt x="3135497" y="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p:cNvSpPr/>
            <p:nvPr/>
          </p:nvSpPr>
          <p:spPr>
            <a:xfrm flipV="1">
              <a:off x="5398231" y="4205628"/>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p:cNvSpPr/>
            <p:nvPr/>
          </p:nvSpPr>
          <p:spPr>
            <a:xfrm flipV="1">
              <a:off x="5719469" y="4192832"/>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p:nvSpPr>
          <p:spPr>
            <a:xfrm flipV="1">
              <a:off x="6037490" y="4175324"/>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flipV="1">
              <a:off x="6362919" y="4133628"/>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p:nvSpPr>
          <p:spPr>
            <a:xfrm flipV="1">
              <a:off x="6680936" y="4045811"/>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Isosceles Triangle 59"/>
            <p:cNvSpPr/>
            <p:nvPr/>
          </p:nvSpPr>
          <p:spPr>
            <a:xfrm flipV="1">
              <a:off x="7002143" y="3865784"/>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p:cNvSpPr/>
            <p:nvPr/>
          </p:nvSpPr>
          <p:spPr>
            <a:xfrm flipV="1">
              <a:off x="7325906" y="3549434"/>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Isosceles Triangle 61"/>
            <p:cNvSpPr/>
            <p:nvPr/>
          </p:nvSpPr>
          <p:spPr>
            <a:xfrm flipV="1">
              <a:off x="7647221" y="3039794"/>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Isosceles Triangle 62"/>
            <p:cNvSpPr/>
            <p:nvPr/>
          </p:nvSpPr>
          <p:spPr>
            <a:xfrm flipV="1">
              <a:off x="7970606" y="2419744"/>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Isosceles Triangle 63"/>
            <p:cNvSpPr/>
            <p:nvPr/>
          </p:nvSpPr>
          <p:spPr>
            <a:xfrm flipV="1">
              <a:off x="8289976" y="1859105"/>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 xmlns:a16="http://schemas.microsoft.com/office/drawing/2014/main" id="{663849D0-2FD0-CC48-B595-61789778388B}"/>
              </a:ext>
            </a:extLst>
          </p:cNvPr>
          <p:cNvGrpSpPr/>
          <p:nvPr/>
        </p:nvGrpSpPr>
        <p:grpSpPr>
          <a:xfrm>
            <a:off x="168387" y="858928"/>
            <a:ext cx="4650863" cy="3730443"/>
            <a:chOff x="168387" y="858928"/>
            <a:chExt cx="4650863" cy="373044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387" y="858928"/>
              <a:ext cx="4650863" cy="3730443"/>
            </a:xfrm>
            <a:prstGeom prst="rect">
              <a:avLst/>
            </a:prstGeom>
          </p:spPr>
        </p:pic>
        <p:sp>
          <p:nvSpPr>
            <p:cNvPr id="4" name="TextBox 3">
              <a:extLst>
                <a:ext uri="{FF2B5EF4-FFF2-40B4-BE49-F238E27FC236}">
                  <a16:creationId xmlns="" xmlns:a16="http://schemas.microsoft.com/office/drawing/2014/main" id="{0D463299-3F87-1946-BA3E-30DFB76FDD9D}"/>
                </a:ext>
              </a:extLst>
            </p:cNvPr>
            <p:cNvSpPr txBox="1"/>
            <p:nvPr/>
          </p:nvSpPr>
          <p:spPr>
            <a:xfrm>
              <a:off x="3284109" y="3948962"/>
              <a:ext cx="934898" cy="369332"/>
            </a:xfrm>
            <a:prstGeom prst="rect">
              <a:avLst/>
            </a:prstGeom>
            <a:solidFill>
              <a:schemeClr val="bg1"/>
            </a:solidFill>
          </p:spPr>
          <p:txBody>
            <a:bodyPr wrap="square" rtlCol="0">
              <a:spAutoFit/>
            </a:bodyPr>
            <a:lstStyle/>
            <a:p>
              <a:r>
                <a:rPr lang="en-US" dirty="0"/>
                <a:t>&gt;70 y</a:t>
              </a:r>
            </a:p>
          </p:txBody>
        </p:sp>
      </p:grpSp>
    </p:spTree>
    <p:extLst>
      <p:ext uri="{BB962C8B-B14F-4D97-AF65-F5344CB8AC3E}">
        <p14:creationId xmlns:p14="http://schemas.microsoft.com/office/powerpoint/2010/main" val="1119362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39778"/>
            <a:ext cx="8686800" cy="3812912"/>
          </a:xfrm>
        </p:spPr>
        <p:txBody>
          <a:bodyPr/>
          <a:lstStyle/>
          <a:p>
            <a:pPr>
              <a:spcAft>
                <a:spcPts val="1200"/>
              </a:spcAft>
            </a:pPr>
            <a:r>
              <a:rPr lang="en-US" sz="1600" dirty="0"/>
              <a:t>Median age of diagnosis is between 70—75 y</a:t>
            </a:r>
          </a:p>
          <a:p>
            <a:pPr>
              <a:spcAft>
                <a:spcPts val="0"/>
              </a:spcAft>
            </a:pPr>
            <a:r>
              <a:rPr lang="en-US" sz="1600" dirty="0"/>
              <a:t>Risk factors: approximately 90% of cases occur de novo with no identifiable cause</a:t>
            </a:r>
          </a:p>
          <a:p>
            <a:pPr lvl="1">
              <a:spcAft>
                <a:spcPts val="0"/>
              </a:spcAft>
            </a:pPr>
            <a:r>
              <a:rPr lang="en-US" sz="1600" dirty="0"/>
              <a:t>De novo</a:t>
            </a:r>
          </a:p>
          <a:p>
            <a:pPr lvl="2">
              <a:spcAft>
                <a:spcPts val="0"/>
              </a:spcAft>
            </a:pPr>
            <a:r>
              <a:rPr lang="en-US" sz="1600" dirty="0"/>
              <a:t>Cigarette smoking</a:t>
            </a:r>
          </a:p>
          <a:p>
            <a:pPr lvl="2">
              <a:spcAft>
                <a:spcPts val="0"/>
              </a:spcAft>
            </a:pPr>
            <a:r>
              <a:rPr lang="en-US" sz="1600" dirty="0"/>
              <a:t>Ionizing radiation</a:t>
            </a:r>
          </a:p>
          <a:p>
            <a:pPr lvl="2">
              <a:spcAft>
                <a:spcPts val="0"/>
              </a:spcAft>
            </a:pPr>
            <a:r>
              <a:rPr lang="en-US" sz="1600" dirty="0"/>
              <a:t>Organic chemicals (eg, benzene, toluene, xylene, chloramphenicol)</a:t>
            </a:r>
          </a:p>
          <a:p>
            <a:pPr lvl="2">
              <a:spcAft>
                <a:spcPts val="0"/>
              </a:spcAft>
            </a:pPr>
            <a:r>
              <a:rPr lang="en-US" sz="1600" dirty="0"/>
              <a:t>Heavy metals</a:t>
            </a:r>
          </a:p>
          <a:p>
            <a:pPr lvl="2">
              <a:spcAft>
                <a:spcPts val="0"/>
              </a:spcAft>
            </a:pPr>
            <a:r>
              <a:rPr lang="en-US" sz="1600" dirty="0"/>
              <a:t>Herbicides, pesticides, fertilizers</a:t>
            </a:r>
          </a:p>
          <a:p>
            <a:pPr lvl="1">
              <a:spcAft>
                <a:spcPts val="0"/>
              </a:spcAft>
            </a:pPr>
            <a:r>
              <a:rPr lang="en-US" sz="1600" dirty="0"/>
              <a:t>Secondary MDS</a:t>
            </a:r>
          </a:p>
          <a:p>
            <a:pPr lvl="2">
              <a:spcAft>
                <a:spcPts val="1200"/>
              </a:spcAft>
            </a:pPr>
            <a:r>
              <a:rPr lang="en-US" sz="1600" dirty="0"/>
              <a:t>Chemotherapy with alkylating agents</a:t>
            </a:r>
          </a:p>
          <a:p>
            <a:pPr>
              <a:spcAft>
                <a:spcPts val="0"/>
              </a:spcAft>
            </a:pPr>
            <a:r>
              <a:rPr lang="en-US" sz="1600" dirty="0"/>
              <a:t>Presentation</a:t>
            </a:r>
          </a:p>
          <a:p>
            <a:pPr lvl="1">
              <a:spcAft>
                <a:spcPts val="0"/>
              </a:spcAft>
            </a:pPr>
            <a:r>
              <a:rPr lang="en-US" sz="1600" dirty="0"/>
              <a:t>Clinical symptoms of pancytopenia (eg, anemia, bleeding, easy bruising, fatigue) </a:t>
            </a:r>
          </a:p>
          <a:p>
            <a:pPr lvl="1">
              <a:spcAft>
                <a:spcPts val="0"/>
              </a:spcAft>
            </a:pPr>
            <a:r>
              <a:rPr lang="en-US" sz="1600" dirty="0"/>
              <a:t>Laboratory abnormalities: macrocytosis, neutropenia, thrombocytopenia, anemia, signs of hemolysis due to ineffective erythropoiesis </a:t>
            </a:r>
          </a:p>
        </p:txBody>
      </p:sp>
      <p:sp>
        <p:nvSpPr>
          <p:cNvPr id="2" name="Title 1"/>
          <p:cNvSpPr>
            <a:spLocks noGrp="1"/>
          </p:cNvSpPr>
          <p:nvPr>
            <p:ph type="title"/>
          </p:nvPr>
        </p:nvSpPr>
        <p:spPr/>
        <p:txBody>
          <a:bodyPr/>
          <a:lstStyle/>
          <a:p>
            <a:r>
              <a:rPr lang="en-US" dirty="0"/>
              <a:t>Epidemiology and Clinical Presentation</a:t>
            </a:r>
            <a:r>
              <a:rPr lang="en-US" baseline="30000" dirty="0"/>
              <a:t>1,2</a:t>
            </a:r>
          </a:p>
        </p:txBody>
      </p:sp>
      <p:sp>
        <p:nvSpPr>
          <p:cNvPr id="7" name="Footer Placeholder 6"/>
          <p:cNvSpPr>
            <a:spLocks noGrp="1"/>
          </p:cNvSpPr>
          <p:nvPr>
            <p:ph type="ftr" sz="quarter" idx="13"/>
          </p:nvPr>
        </p:nvSpPr>
        <p:spPr/>
        <p:txBody>
          <a:bodyPr/>
          <a:lstStyle/>
          <a:p>
            <a:r>
              <a:rPr lang="fr-FR" dirty="0">
                <a:solidFill>
                  <a:srgbClr val="000000"/>
                </a:solidFill>
              </a:rPr>
              <a:t>1. Du Y et al. </a:t>
            </a:r>
            <a:r>
              <a:rPr lang="fr-FR" i="1" dirty="0">
                <a:solidFill>
                  <a:srgbClr val="000000"/>
                </a:solidFill>
              </a:rPr>
              <a:t>Leuk Res</a:t>
            </a:r>
            <a:r>
              <a:rPr lang="fr-FR" dirty="0">
                <a:solidFill>
                  <a:srgbClr val="000000"/>
                </a:solidFill>
              </a:rPr>
              <a:t>. 2010;34:1-5. 2. Strom SS et al. </a:t>
            </a:r>
            <a:r>
              <a:rPr lang="fr-FR" i="1" dirty="0">
                <a:solidFill>
                  <a:srgbClr val="000000"/>
                </a:solidFill>
              </a:rPr>
              <a:t>Leukemia.</a:t>
            </a:r>
            <a:r>
              <a:rPr lang="fr-FR" dirty="0">
                <a:solidFill>
                  <a:srgbClr val="000000"/>
                </a:solidFill>
              </a:rPr>
              <a:t> 2005;19:1912-1918.</a:t>
            </a:r>
            <a:endParaRPr lang="en-US" dirty="0">
              <a:solidFill>
                <a:srgbClr val="000000"/>
              </a:solidFill>
            </a:endParaRPr>
          </a:p>
        </p:txBody>
      </p:sp>
    </p:spTree>
    <p:extLst>
      <p:ext uri="{BB962C8B-B14F-4D97-AF65-F5344CB8AC3E}">
        <p14:creationId xmlns:p14="http://schemas.microsoft.com/office/powerpoint/2010/main" val="268647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F3110A-369C-184F-85F5-17B7016B4C1A}"/>
              </a:ext>
            </a:extLst>
          </p:cNvPr>
          <p:cNvSpPr>
            <a:spLocks noGrp="1"/>
          </p:cNvSpPr>
          <p:nvPr>
            <p:ph type="title"/>
          </p:nvPr>
        </p:nvSpPr>
        <p:spPr/>
        <p:txBody>
          <a:bodyPr/>
          <a:lstStyle/>
          <a:p>
            <a:r>
              <a:rPr lang="en-US" dirty="0"/>
              <a:t>Patient Evaluation and Diagnosis</a:t>
            </a:r>
            <a:r>
              <a:rPr lang="en-US" baseline="30000" dirty="0"/>
              <a:t>1</a:t>
            </a:r>
            <a:endParaRPr lang="en-US" dirty="0"/>
          </a:p>
        </p:txBody>
      </p:sp>
      <p:sp>
        <p:nvSpPr>
          <p:cNvPr id="3" name="Footer Placeholder 2"/>
          <p:cNvSpPr>
            <a:spLocks noGrp="1"/>
          </p:cNvSpPr>
          <p:nvPr>
            <p:ph type="ftr" sz="quarter" idx="13"/>
          </p:nvPr>
        </p:nvSpPr>
        <p:spPr/>
        <p:txBody>
          <a:bodyPr/>
          <a:lstStyle/>
          <a:p>
            <a:r>
              <a:rPr lang="en-US" dirty="0">
                <a:solidFill>
                  <a:srgbClr val="000000"/>
                </a:solidFill>
              </a:rPr>
              <a:t>1. NCCN Clinical Practice Guidelines in Oncology: Myelodysplastic Syndromes. Version 3.2021. https://www.nccn.org/professionals/physician_gls/pdf/mds.pdf.</a:t>
            </a:r>
          </a:p>
        </p:txBody>
      </p:sp>
      <p:sp>
        <p:nvSpPr>
          <p:cNvPr id="5" name="TextBox 4"/>
          <p:cNvSpPr txBox="1"/>
          <p:nvPr/>
        </p:nvSpPr>
        <p:spPr>
          <a:xfrm>
            <a:off x="545595" y="2213070"/>
            <a:ext cx="1471961" cy="646331"/>
          </a:xfrm>
          <a:prstGeom prst="rect">
            <a:avLst/>
          </a:prstGeom>
          <a:solidFill>
            <a:schemeClr val="bg1"/>
          </a:solidFill>
        </p:spPr>
        <p:txBody>
          <a:bodyPr wrap="square" lIns="0" tIns="0" rIns="0" bIns="0" rtlCol="0">
            <a:spAutoFit/>
          </a:bodyPr>
          <a:lstStyle/>
          <a:p>
            <a:r>
              <a:rPr lang="en-US" sz="1400" dirty="0"/>
              <a:t>Cytopenia(s), suspect myelodysplasia</a:t>
            </a:r>
            <a:endParaRPr lang="en-US" sz="1400" baseline="30000" dirty="0"/>
          </a:p>
        </p:txBody>
      </p:sp>
      <p:sp>
        <p:nvSpPr>
          <p:cNvPr id="6" name="TextBox 5"/>
          <p:cNvSpPr txBox="1"/>
          <p:nvPr/>
        </p:nvSpPr>
        <p:spPr>
          <a:xfrm>
            <a:off x="2408665" y="1015190"/>
            <a:ext cx="6424933" cy="3508653"/>
          </a:xfrm>
          <a:prstGeom prst="rect">
            <a:avLst/>
          </a:prstGeom>
          <a:solidFill>
            <a:schemeClr val="bg1"/>
          </a:solidFill>
        </p:spPr>
        <p:txBody>
          <a:bodyPr wrap="square" lIns="0" tIns="0" rIns="0" bIns="0" rtlCol="0">
            <a:spAutoFit/>
          </a:bodyPr>
          <a:lstStyle/>
          <a:p>
            <a:pPr marL="285750" indent="-285750">
              <a:buFont typeface="Arial" panose="020B0604020202020204" pitchFamily="34" charset="0"/>
              <a:buChar char="•"/>
            </a:pPr>
            <a:r>
              <a:rPr lang="en-US" sz="1200" dirty="0"/>
              <a:t>H&amp;P</a:t>
            </a:r>
          </a:p>
          <a:p>
            <a:pPr marL="285750" indent="-285750">
              <a:buFont typeface="Arial" panose="020B0604020202020204" pitchFamily="34" charset="0"/>
              <a:buChar char="•"/>
            </a:pPr>
            <a:r>
              <a:rPr lang="en-US" sz="1200" dirty="0"/>
              <a:t>CBC, platelets, differential, reticulocyte count</a:t>
            </a:r>
          </a:p>
          <a:p>
            <a:pPr marL="285750" indent="-285750">
              <a:buFont typeface="Arial" panose="020B0604020202020204" pitchFamily="34" charset="0"/>
              <a:buChar char="•"/>
            </a:pPr>
            <a:r>
              <a:rPr lang="en-US" sz="1200" dirty="0"/>
              <a:t>Examination of peripheral blood smear</a:t>
            </a:r>
          </a:p>
          <a:p>
            <a:pPr marL="285750" indent="-285750">
              <a:buFont typeface="Arial" panose="020B0604020202020204" pitchFamily="34" charset="0"/>
              <a:buChar char="•"/>
            </a:pPr>
            <a:r>
              <a:rPr lang="en-US" sz="1200" dirty="0"/>
              <a:t>Bone marrow aspiration with iron stain + biopsy + cytogenetics by standard karyotyping</a:t>
            </a:r>
          </a:p>
          <a:p>
            <a:pPr marL="285750" indent="-285750">
              <a:buFont typeface="Arial" panose="020B0604020202020204" pitchFamily="34" charset="0"/>
              <a:buChar char="•"/>
            </a:pPr>
            <a:r>
              <a:rPr lang="en-US" sz="1200" dirty="0"/>
              <a:t>Consider testing bone marrow sample for fibrosis</a:t>
            </a:r>
          </a:p>
          <a:p>
            <a:pPr marL="285750" indent="-285750">
              <a:buFont typeface="Arial" panose="020B0604020202020204" pitchFamily="34" charset="0"/>
              <a:buChar char="•"/>
            </a:pPr>
            <a:r>
              <a:rPr lang="en-US" sz="1200" dirty="0"/>
              <a:t>Serum erythropoietin (prior to RBC transfusion)</a:t>
            </a:r>
          </a:p>
          <a:p>
            <a:pPr marL="285750" indent="-285750">
              <a:buFont typeface="Arial" panose="020B0604020202020204" pitchFamily="34" charset="0"/>
              <a:buChar char="•"/>
            </a:pPr>
            <a:r>
              <a:rPr lang="en-US" sz="1200" dirty="0"/>
              <a:t>RBC folate, serum B12</a:t>
            </a:r>
          </a:p>
          <a:p>
            <a:pPr marL="285750" indent="-285750">
              <a:buFont typeface="Arial" panose="020B0604020202020204" pitchFamily="34" charset="0"/>
              <a:buChar char="•"/>
            </a:pPr>
            <a:r>
              <a:rPr lang="en-US" sz="1200" dirty="0"/>
              <a:t>Serum ferritin, iron, TIBC</a:t>
            </a:r>
          </a:p>
          <a:p>
            <a:pPr marL="285750" indent="-285750">
              <a:buFont typeface="Arial" panose="020B0604020202020204" pitchFamily="34" charset="0"/>
              <a:buChar char="•"/>
            </a:pPr>
            <a:r>
              <a:rPr lang="en-US" sz="1200" dirty="0"/>
              <a:t>Documentation of transfusion history</a:t>
            </a:r>
          </a:p>
          <a:p>
            <a:pPr marL="285750" indent="-285750">
              <a:buFont typeface="Arial" panose="020B0604020202020204" pitchFamily="34" charset="0"/>
              <a:buChar char="•"/>
            </a:pPr>
            <a:r>
              <a:rPr lang="en-US" sz="1200" dirty="0"/>
              <a:t>TSH</a:t>
            </a:r>
          </a:p>
          <a:p>
            <a:pPr marL="285750" indent="-285750">
              <a:buFont typeface="Arial" panose="020B0604020202020204" pitchFamily="34" charset="0"/>
              <a:buChar char="•"/>
            </a:pPr>
            <a:r>
              <a:rPr lang="en-US" sz="1200" dirty="0"/>
              <a:t>LDH</a:t>
            </a:r>
          </a:p>
          <a:p>
            <a:pPr marL="285750" indent="-285750">
              <a:buFont typeface="Arial" panose="020B0604020202020204" pitchFamily="34" charset="0"/>
              <a:buChar char="•"/>
            </a:pPr>
            <a:r>
              <a:rPr lang="en-US" sz="1200" dirty="0"/>
              <a:t>Genetic testing for somatic mutations (ie, acquired mutations) in genes associated with MDS is highly recommended</a:t>
            </a:r>
          </a:p>
          <a:p>
            <a:pPr marL="285750" indent="-285750">
              <a:buFont typeface="Arial" panose="020B0604020202020204" pitchFamily="34" charset="0"/>
              <a:buChar char="•"/>
            </a:pPr>
            <a:r>
              <a:rPr lang="en-US" sz="1200" dirty="0"/>
              <a:t>Recommend additional molecular and genetic testing for hereditary hematologic malignancy predisposition in a subset of patients, particularly in younger patients</a:t>
            </a:r>
          </a:p>
          <a:p>
            <a:pPr marL="285750" indent="-285750">
              <a:buFont typeface="Arial" panose="020B0604020202020204" pitchFamily="34" charset="0"/>
              <a:buChar char="•"/>
            </a:pPr>
            <a:r>
              <a:rPr lang="en-US" sz="1200" dirty="0"/>
              <a:t>HIV testing if clinically indicated</a:t>
            </a:r>
          </a:p>
          <a:p>
            <a:pPr marL="285750" indent="-285750">
              <a:buFont typeface="Arial" panose="020B0604020202020204" pitchFamily="34" charset="0"/>
              <a:buChar char="•"/>
            </a:pPr>
            <a:r>
              <a:rPr lang="en-US" sz="1200" dirty="0"/>
              <a:t>Consider evaluation of copper deficiency in patients with GI malabsorption, severe malnutrition, gastric bypass surgery, or patients on zinc supplementation</a:t>
            </a:r>
          </a:p>
          <a:p>
            <a:pPr marL="285750" indent="-285750">
              <a:buFont typeface="Arial" panose="020B0604020202020204" pitchFamily="34" charset="0"/>
              <a:buChar char="•"/>
            </a:pPr>
            <a:r>
              <a:rPr lang="en-US" sz="1200" dirty="0"/>
              <a:t>Consider distinction from CSA</a:t>
            </a:r>
          </a:p>
        </p:txBody>
      </p:sp>
      <p:cxnSp>
        <p:nvCxnSpPr>
          <p:cNvPr id="7" name="Straight Connector 6"/>
          <p:cNvCxnSpPr/>
          <p:nvPr/>
        </p:nvCxnSpPr>
        <p:spPr>
          <a:xfrm>
            <a:off x="2323075" y="984048"/>
            <a:ext cx="0" cy="35709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17556" y="2288230"/>
            <a:ext cx="0" cy="5055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p:cNvCxnSpPr>
          <p:nvPr/>
        </p:nvCxnSpPr>
        <p:spPr>
          <a:xfrm>
            <a:off x="2017556" y="2536236"/>
            <a:ext cx="267630" cy="475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921055"/>
      </p:ext>
    </p:extLst>
  </p:cSld>
  <p:clrMapOvr>
    <a:masterClrMapping/>
  </p:clrMapOvr>
</p:sld>
</file>

<file path=ppt/theme/theme1.xml><?xml version="1.0" encoding="utf-8"?>
<a:theme xmlns:a="http://schemas.openxmlformats.org/drawingml/2006/main" name="1_Office Theme">
  <a:themeElements>
    <a:clrScheme name="Custom 2">
      <a:dk1>
        <a:srgbClr val="000000"/>
      </a:dk1>
      <a:lt1>
        <a:sysClr val="window" lastClr="FFFFFF"/>
      </a:lt1>
      <a:dk2>
        <a:srgbClr val="09345A"/>
      </a:dk2>
      <a:lt2>
        <a:srgbClr val="F0F0F4"/>
      </a:lt2>
      <a:accent1>
        <a:srgbClr val="09345A"/>
      </a:accent1>
      <a:accent2>
        <a:srgbClr val="1168B3"/>
      </a:accent2>
      <a:accent3>
        <a:srgbClr val="D77624"/>
      </a:accent3>
      <a:accent4>
        <a:srgbClr val="0C813D"/>
      </a:accent4>
      <a:accent5>
        <a:srgbClr val="5C1867"/>
      </a:accent5>
      <a:accent6>
        <a:srgbClr val="510B11"/>
      </a:accent6>
      <a:hlink>
        <a:srgbClr val="00689E"/>
      </a:hlink>
      <a:folHlink>
        <a:srgbClr val="007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16317</TotalTime>
  <Words>5922</Words>
  <Application>Microsoft Office PowerPoint</Application>
  <PresentationFormat>On-screen Show (16:9)</PresentationFormat>
  <Paragraphs>1386</Paragraphs>
  <Slides>60</Slides>
  <Notes>54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1_Office Theme</vt:lpstr>
      <vt:lpstr>Therapeutic Advancements in Myelodysplastic Syndromes Bridging the Gap Between Patient Safety and Quality Care Through the Latest Science and Evidence-Based Learning in Nursing Practice</vt:lpstr>
      <vt:lpstr>Disclosures</vt:lpstr>
      <vt:lpstr>Housekeeping Notes</vt:lpstr>
      <vt:lpstr>Myelodysplastic Syndromes (MDS)1</vt:lpstr>
      <vt:lpstr>Bone Marrow Aspiration and Biopsy</vt:lpstr>
      <vt:lpstr>Ancillary Studies From Bone Marrow Biopsy</vt:lpstr>
      <vt:lpstr>Incidence of MDS1,2</vt:lpstr>
      <vt:lpstr>Epidemiology and Clinical Presentation1,2</vt:lpstr>
      <vt:lpstr>Patient Evaluation and Diagnosis1</vt:lpstr>
      <vt:lpstr>Diagnosing MDS According to 2016 WHO Classification1</vt:lpstr>
      <vt:lpstr>Prognostic Impact of Mutations in MDS1</vt:lpstr>
      <vt:lpstr>Understanding Risk in MDS</vt:lpstr>
      <vt:lpstr>Revised International Prognostic Scoring System (IPSS-R)1</vt:lpstr>
      <vt:lpstr>IPSS-R Risk Groups: Overall Survival and  Progression to AML1</vt:lpstr>
      <vt:lpstr>Treatment Goals in MDS1-3</vt:lpstr>
      <vt:lpstr>European Leukemia Net Study: HRQOL in Patients With LR-MDS  Compared With Age- and Sex-Matched Reference Populations1</vt:lpstr>
      <vt:lpstr>Prospective International Validation of the QOL  in Myelodysplasia Scale (QUALMS)1,2</vt:lpstr>
      <vt:lpstr>Summary</vt:lpstr>
      <vt:lpstr>Clinical Case 1</vt:lpstr>
      <vt:lpstr>Which of the Prognostic Subgroups Would Kathy Fall Into Based on the IPSS-R Staging System?</vt:lpstr>
      <vt:lpstr>Nursing Implications for Managing Patients With MDS</vt:lpstr>
      <vt:lpstr>The Burden of Transfusion Dependence in LR-MDS1-5</vt:lpstr>
      <vt:lpstr>Iron Overload: The Burden of Blood Transfusion1</vt:lpstr>
      <vt:lpstr>Slow Progress in MDS Until Now…</vt:lpstr>
      <vt:lpstr>Treatment Algorithm for LR-MDS: IPSS (Score &lt;3.5)1</vt:lpstr>
      <vt:lpstr>Luspatercept: Erythroid Maturation Agent1-3</vt:lpstr>
      <vt:lpstr>Phase 3 MEDALIST Study of Luspatercept in LR-MDS:  Independence From RBC Transfusion1,2</vt:lpstr>
      <vt:lpstr>MEDALIST Study of Luspatercept in LR-MDS:  Long-Term Transfusion Burden1,2</vt:lpstr>
      <vt:lpstr>DNA Methyltransferase Inhibitors (DNMTi)  Are the Backbone of Disease-Modifying Therapy in MDS1,2</vt:lpstr>
      <vt:lpstr>Improving Delivery of DNMT Inhibition</vt:lpstr>
      <vt:lpstr>Oral Decitabine Plus Cedazuridine Combination (ASTX727)1</vt:lpstr>
      <vt:lpstr>Phase 3 Study (ASCERTAIN) Trial:  Preliminary Response of ASTX727 in MDS/CMML1-3</vt:lpstr>
      <vt:lpstr>Phase 3 Trial of CC-486 (Oral Azacitidine)  in RBC Transfusion-Dependent LR-MDS1</vt:lpstr>
      <vt:lpstr>Improved Options With Currently Approved Therapies</vt:lpstr>
      <vt:lpstr>PowerPoint Presentation</vt:lpstr>
      <vt:lpstr>Nursing Implications for Managing Patients With LR-MDS</vt:lpstr>
      <vt:lpstr>PowerPoint Presentation</vt:lpstr>
      <vt:lpstr>What Are the Treatment Options for Higher-Risk MDS?</vt:lpstr>
      <vt:lpstr>Novel Targets Under Investigation in MDS1</vt:lpstr>
      <vt:lpstr>Magrolimab: Anti-CD47 Antibody1</vt:lpstr>
      <vt:lpstr>Phase 1b Study of Magrolimab + Azacitidine:  Overall Response1-3,a</vt:lpstr>
      <vt:lpstr>Phase 1b Study: Magrolimab + Azacitidine  in Patients with HR-MDS1-3</vt:lpstr>
      <vt:lpstr>Venetoclax: BCL-2 Inhibitor1-3 </vt:lpstr>
      <vt:lpstr>M15-531, Phase 1b Dose Escalation Study:  Venetoclax + Azacitidine1,a</vt:lpstr>
      <vt:lpstr>Pevonedistat: NEDD8-Activating Enzyme Inhibitor1-5</vt:lpstr>
      <vt:lpstr>Phase 2 Study: Pevonedistat + Azacitidine in MDS, CMML, or Low-Blast AML1,2</vt:lpstr>
      <vt:lpstr>Pevonedistat + Azacitidine: Responses in HR-MDS1</vt:lpstr>
      <vt:lpstr>Sabatolimab (MBG453): Anti-TIM-3 Antibody1-6  </vt:lpstr>
      <vt:lpstr>Phase 1b Study of Sabatolimab + DNMTi:  Antileukemic Activity and Overall Response1</vt:lpstr>
      <vt:lpstr>Sabatolimab + DNMTi in MDS:  Most Commonly Occurring TEAEs1</vt:lpstr>
      <vt:lpstr>APR-246: p53 Reactivator1-5 </vt:lpstr>
      <vt:lpstr>Response to Treatment in Evaluable Patients (n = 45)1</vt:lpstr>
      <vt:lpstr>Clinical Take-Homes</vt:lpstr>
      <vt:lpstr>Back to Our Patient…</vt:lpstr>
      <vt:lpstr>Newer Targeted Therapies or Combinations:  An Option for Matthew</vt:lpstr>
      <vt:lpstr>Nursing Implications for Managing Patients With HR-MDS</vt:lpstr>
      <vt:lpstr>PowerPoint Presentation</vt:lpstr>
      <vt:lpstr>PowerPoint Presentation</vt:lpstr>
      <vt:lpstr>Abbreviations</vt:lpstr>
      <vt:lpstr>Abbreviations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Palette</dc:title>
  <dc:creator>Dana K</dc:creator>
  <cp:lastModifiedBy>Erica Treventi</cp:lastModifiedBy>
  <cp:revision>208</cp:revision>
  <dcterms:created xsi:type="dcterms:W3CDTF">2017-10-27T21:00:19Z</dcterms:created>
  <dcterms:modified xsi:type="dcterms:W3CDTF">2021-09-10T13:26:58Z</dcterms:modified>
</cp:coreProperties>
</file>