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887" r:id="rId2"/>
  </p:sldMasterIdLst>
  <p:notesMasterIdLst>
    <p:notesMasterId r:id="rId49"/>
  </p:notesMasterIdLst>
  <p:handoutMasterIdLst>
    <p:handoutMasterId r:id="rId50"/>
  </p:handoutMasterIdLst>
  <p:sldIdLst>
    <p:sldId id="256" r:id="rId3"/>
    <p:sldId id="265" r:id="rId4"/>
    <p:sldId id="330" r:id="rId5"/>
    <p:sldId id="322" r:id="rId6"/>
    <p:sldId id="333" r:id="rId7"/>
    <p:sldId id="335" r:id="rId8"/>
    <p:sldId id="334" r:id="rId9"/>
    <p:sldId id="332" r:id="rId10"/>
    <p:sldId id="323" r:id="rId11"/>
    <p:sldId id="259" r:id="rId12"/>
    <p:sldId id="336" r:id="rId13"/>
    <p:sldId id="309" r:id="rId14"/>
    <p:sldId id="327" r:id="rId15"/>
    <p:sldId id="318" r:id="rId16"/>
    <p:sldId id="307" r:id="rId17"/>
    <p:sldId id="277" r:id="rId18"/>
    <p:sldId id="324" r:id="rId19"/>
    <p:sldId id="313" r:id="rId20"/>
    <p:sldId id="270" r:id="rId21"/>
    <p:sldId id="311" r:id="rId22"/>
    <p:sldId id="294" r:id="rId23"/>
    <p:sldId id="312" r:id="rId24"/>
    <p:sldId id="292" r:id="rId25"/>
    <p:sldId id="274" r:id="rId26"/>
    <p:sldId id="315" r:id="rId27"/>
    <p:sldId id="316" r:id="rId28"/>
    <p:sldId id="287" r:id="rId29"/>
    <p:sldId id="354" r:id="rId30"/>
    <p:sldId id="353" r:id="rId31"/>
    <p:sldId id="355"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wn Clerk" initials="T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433" autoAdjust="0"/>
  </p:normalViewPr>
  <p:slideViewPr>
    <p:cSldViewPr>
      <p:cViewPr varScale="1">
        <p:scale>
          <a:sx n="86" d="100"/>
          <a:sy n="86" d="100"/>
        </p:scale>
        <p:origin x="138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Where does our money come from?</c:v>
                </c:pt>
              </c:strCache>
            </c:strRef>
          </c:tx>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38100" dist="25400" dir="5400000" rotWithShape="0">
                <a:srgbClr val="000000">
                  <a:alpha val="25000"/>
                </a:srgbClr>
              </a:outerShdw>
            </a:effectLst>
          </c:spPr>
          <c:invertIfNegative val="0"/>
          <c:dPt>
            <c:idx val="0"/>
            <c:invertIfNegative val="0"/>
            <c:bubble3D val="0"/>
            <c:extLst>
              <c:ext xmlns:c16="http://schemas.microsoft.com/office/drawing/2014/chart" uri="{C3380CC4-5D6E-409C-BE32-E72D297353CC}">
                <c16:uniqueId val="{00000001-3746-462C-823B-F4DEEE065599}"/>
              </c:ext>
            </c:extLst>
          </c:dPt>
          <c:dPt>
            <c:idx val="1"/>
            <c:invertIfNegative val="0"/>
            <c:bubble3D val="0"/>
            <c:extLst>
              <c:ext xmlns:c16="http://schemas.microsoft.com/office/drawing/2014/chart" uri="{C3380CC4-5D6E-409C-BE32-E72D297353CC}">
                <c16:uniqueId val="{00000003-3746-462C-823B-F4DEEE065599}"/>
              </c:ext>
            </c:extLst>
          </c:dPt>
          <c:dPt>
            <c:idx val="2"/>
            <c:invertIfNegative val="0"/>
            <c:bubble3D val="0"/>
            <c:extLst>
              <c:ext xmlns:c16="http://schemas.microsoft.com/office/drawing/2014/chart" uri="{C3380CC4-5D6E-409C-BE32-E72D297353CC}">
                <c16:uniqueId val="{00000005-3746-462C-823B-F4DEEE065599}"/>
              </c:ext>
            </c:extLst>
          </c:dPt>
          <c:dPt>
            <c:idx val="3"/>
            <c:invertIfNegative val="0"/>
            <c:bubble3D val="0"/>
            <c:extLst>
              <c:ext xmlns:c16="http://schemas.microsoft.com/office/drawing/2014/chart" uri="{C3380CC4-5D6E-409C-BE32-E72D297353CC}">
                <c16:uniqueId val="{00000007-3746-462C-823B-F4DEEE065599}"/>
              </c:ext>
            </c:extLst>
          </c:dPt>
          <c:dPt>
            <c:idx val="4"/>
            <c:invertIfNegative val="0"/>
            <c:bubble3D val="0"/>
            <c:extLst>
              <c:ext xmlns:c16="http://schemas.microsoft.com/office/drawing/2014/chart" uri="{C3380CC4-5D6E-409C-BE32-E72D297353CC}">
                <c16:uniqueId val="{00000009-3746-462C-823B-F4DEEE065599}"/>
              </c:ext>
            </c:extLst>
          </c:dPt>
          <c:dPt>
            <c:idx val="5"/>
            <c:invertIfNegative val="0"/>
            <c:bubble3D val="0"/>
            <c:extLst>
              <c:ext xmlns:c16="http://schemas.microsoft.com/office/drawing/2014/chart" uri="{C3380CC4-5D6E-409C-BE32-E72D297353CC}">
                <c16:uniqueId val="{0000000B-3746-462C-823B-F4DEEE065599}"/>
              </c:ext>
            </c:extLst>
          </c:dPt>
          <c:dPt>
            <c:idx val="6"/>
            <c:invertIfNegative val="0"/>
            <c:bubble3D val="0"/>
            <c:extLst>
              <c:ext xmlns:c16="http://schemas.microsoft.com/office/drawing/2014/chart" uri="{C3380CC4-5D6E-409C-BE32-E72D297353CC}">
                <c16:uniqueId val="{0000000D-3746-462C-823B-F4DEEE065599}"/>
              </c:ext>
            </c:extLst>
          </c:dPt>
          <c:dPt>
            <c:idx val="7"/>
            <c:invertIfNegative val="0"/>
            <c:bubble3D val="0"/>
            <c:extLst>
              <c:ext xmlns:c16="http://schemas.microsoft.com/office/drawing/2014/chart" uri="{C3380CC4-5D6E-409C-BE32-E72D297353CC}">
                <c16:uniqueId val="{0000000F-3746-462C-823B-F4DEEE065599}"/>
              </c:ext>
            </c:extLst>
          </c:dPt>
          <c:dPt>
            <c:idx val="8"/>
            <c:invertIfNegative val="0"/>
            <c:bubble3D val="0"/>
            <c:extLst>
              <c:ext xmlns:c16="http://schemas.microsoft.com/office/drawing/2014/chart" uri="{C3380CC4-5D6E-409C-BE32-E72D297353CC}">
                <c16:uniqueId val="{00000011-3746-462C-823B-F4DEEE065599}"/>
              </c:ext>
            </c:extLst>
          </c:dPt>
          <c:dLbls>
            <c:dLbl>
              <c:idx val="0"/>
              <c:layout>
                <c:manualLayout>
                  <c:x val="-2.48015873015873E-2"/>
                  <c:y val="-5.00768423230861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46-462C-823B-F4DEEE065599}"/>
                </c:ext>
              </c:extLst>
            </c:dLbl>
            <c:numFmt formatCode="&quot;$&quot;#,##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Sheet1!$A$2:$A$8</c:f>
              <c:strCache>
                <c:ptCount val="7"/>
                <c:pt idx="0">
                  <c:v>Property Taxes</c:v>
                </c:pt>
                <c:pt idx="1">
                  <c:v>Intergovernmental Revenue</c:v>
                </c:pt>
                <c:pt idx="2">
                  <c:v>Charges for Services</c:v>
                </c:pt>
                <c:pt idx="3">
                  <c:v>Grants &amp; Mining Effects</c:v>
                </c:pt>
                <c:pt idx="4">
                  <c:v>Misc/Other Financing</c:v>
                </c:pt>
                <c:pt idx="5">
                  <c:v>Fire Services</c:v>
                </c:pt>
                <c:pt idx="6">
                  <c:v>W/WW Revenue</c:v>
                </c:pt>
              </c:strCache>
            </c:strRef>
          </c:cat>
          <c:val>
            <c:numRef>
              <c:f>Sheet1!$B$2:$B$8</c:f>
              <c:numCache>
                <c:formatCode>"$"#,##0.00_);[Red]\("$"#,##0.00\)</c:formatCode>
                <c:ptCount val="7"/>
                <c:pt idx="0">
                  <c:v>629054.52</c:v>
                </c:pt>
                <c:pt idx="1">
                  <c:v>322129.87</c:v>
                </c:pt>
                <c:pt idx="2">
                  <c:v>38693.65</c:v>
                </c:pt>
                <c:pt idx="3">
                  <c:v>113930</c:v>
                </c:pt>
                <c:pt idx="4">
                  <c:v>14343.52</c:v>
                </c:pt>
                <c:pt idx="5">
                  <c:v>64592.12</c:v>
                </c:pt>
                <c:pt idx="6">
                  <c:v>12580.4</c:v>
                </c:pt>
              </c:numCache>
            </c:numRef>
          </c:val>
          <c:extLst>
            <c:ext xmlns:c16="http://schemas.microsoft.com/office/drawing/2014/chart" uri="{C3380CC4-5D6E-409C-BE32-E72D297353CC}">
              <c16:uniqueId val="{00000012-3746-462C-823B-F4DEEE065599}"/>
            </c:ext>
          </c:extLst>
        </c:ser>
        <c:dLbls>
          <c:showLegendKey val="0"/>
          <c:showVal val="0"/>
          <c:showCatName val="0"/>
          <c:showSerName val="0"/>
          <c:showPercent val="0"/>
          <c:showBubbleSize val="0"/>
        </c:dLbls>
        <c:gapWidth val="100"/>
        <c:axId val="499792632"/>
        <c:axId val="499794592"/>
      </c:barChart>
      <c:valAx>
        <c:axId val="499794592"/>
        <c:scaling>
          <c:orientation val="minMax"/>
        </c:scaling>
        <c:delete val="1"/>
        <c:axPos val="b"/>
        <c:majorGridlines>
          <c:spPr>
            <a:ln w="9525" cap="flat" cmpd="sng" algn="ctr">
              <a:solidFill>
                <a:schemeClr val="tx2">
                  <a:lumMod val="15000"/>
                  <a:lumOff val="85000"/>
                </a:schemeClr>
              </a:solidFill>
              <a:round/>
            </a:ln>
            <a:effectLst/>
          </c:spPr>
        </c:majorGridlines>
        <c:numFmt formatCode="&quot;$&quot;#,##0.00_);[Red]\(&quot;$&quot;#,##0.00\)" sourceLinked="1"/>
        <c:majorTickMark val="none"/>
        <c:minorTickMark val="none"/>
        <c:tickLblPos val="nextTo"/>
        <c:crossAx val="499792632"/>
        <c:crosses val="autoZero"/>
        <c:crossBetween val="between"/>
      </c:valAx>
      <c:catAx>
        <c:axId val="49979263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49979459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97904949381327"/>
          <c:y val="1.3777267508610792E-2"/>
          <c:w val="0.81835692503754953"/>
          <c:h val="0.81717787858844759"/>
        </c:manualLayout>
      </c:layout>
      <c:barChart>
        <c:barDir val="bar"/>
        <c:grouping val="clustered"/>
        <c:varyColors val="0"/>
        <c:ser>
          <c:idx val="0"/>
          <c:order val="0"/>
          <c:tx>
            <c:strRef>
              <c:f>Sheet1!$B$1</c:f>
              <c:strCache>
                <c:ptCount val="1"/>
                <c:pt idx="0">
                  <c:v>Rating #5</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Cleanliness</c:v>
                </c:pt>
                <c:pt idx="1">
                  <c:v>Kitchen Amenities</c:v>
                </c:pt>
                <c:pt idx="2">
                  <c:v>Parking</c:v>
                </c:pt>
                <c:pt idx="3">
                  <c:v>Outside Appearance</c:v>
                </c:pt>
                <c:pt idx="4">
                  <c:v># of Bathrooms</c:v>
                </c:pt>
                <c:pt idx="5">
                  <c:v>Classroom Spaces</c:v>
                </c:pt>
              </c:strCache>
            </c:strRef>
          </c:cat>
          <c:val>
            <c:numRef>
              <c:f>Sheet1!$B$2:$B$7</c:f>
              <c:numCache>
                <c:formatCode>General</c:formatCode>
                <c:ptCount val="6"/>
                <c:pt idx="0">
                  <c:v>111</c:v>
                </c:pt>
                <c:pt idx="1">
                  <c:v>106</c:v>
                </c:pt>
                <c:pt idx="2">
                  <c:v>140</c:v>
                </c:pt>
                <c:pt idx="3">
                  <c:v>80</c:v>
                </c:pt>
                <c:pt idx="4">
                  <c:v>74</c:v>
                </c:pt>
                <c:pt idx="5">
                  <c:v>81</c:v>
                </c:pt>
              </c:numCache>
            </c:numRef>
          </c:val>
          <c:extLst>
            <c:ext xmlns:c16="http://schemas.microsoft.com/office/drawing/2014/chart" uri="{C3380CC4-5D6E-409C-BE32-E72D297353CC}">
              <c16:uniqueId val="{00000000-8C53-471D-9006-508CB46127AD}"/>
            </c:ext>
          </c:extLst>
        </c:ser>
        <c:ser>
          <c:idx val="1"/>
          <c:order val="1"/>
          <c:tx>
            <c:strRef>
              <c:f>Sheet1!$C$1</c:f>
              <c:strCache>
                <c:ptCount val="1"/>
                <c:pt idx="0">
                  <c:v>Rating #4</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Cleanliness</c:v>
                </c:pt>
                <c:pt idx="1">
                  <c:v>Kitchen Amenities</c:v>
                </c:pt>
                <c:pt idx="2">
                  <c:v>Parking</c:v>
                </c:pt>
                <c:pt idx="3">
                  <c:v>Outside Appearance</c:v>
                </c:pt>
                <c:pt idx="4">
                  <c:v># of Bathrooms</c:v>
                </c:pt>
                <c:pt idx="5">
                  <c:v>Classroom Spaces</c:v>
                </c:pt>
              </c:strCache>
            </c:strRef>
          </c:cat>
          <c:val>
            <c:numRef>
              <c:f>Sheet1!$C$2:$C$7</c:f>
              <c:numCache>
                <c:formatCode>General</c:formatCode>
                <c:ptCount val="6"/>
                <c:pt idx="0">
                  <c:v>36</c:v>
                </c:pt>
                <c:pt idx="1">
                  <c:v>38</c:v>
                </c:pt>
                <c:pt idx="2">
                  <c:v>20</c:v>
                </c:pt>
                <c:pt idx="3">
                  <c:v>50</c:v>
                </c:pt>
                <c:pt idx="4">
                  <c:v>45</c:v>
                </c:pt>
                <c:pt idx="5">
                  <c:v>38</c:v>
                </c:pt>
              </c:numCache>
            </c:numRef>
          </c:val>
          <c:extLst>
            <c:ext xmlns:c16="http://schemas.microsoft.com/office/drawing/2014/chart" uri="{C3380CC4-5D6E-409C-BE32-E72D297353CC}">
              <c16:uniqueId val="{00000001-8C53-471D-9006-508CB46127AD}"/>
            </c:ext>
          </c:extLst>
        </c:ser>
        <c:ser>
          <c:idx val="2"/>
          <c:order val="2"/>
          <c:tx>
            <c:strRef>
              <c:f>Sheet1!$D$1</c:f>
              <c:strCache>
                <c:ptCount val="1"/>
                <c:pt idx="0">
                  <c:v>Rating #3</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Cleanliness</c:v>
                </c:pt>
                <c:pt idx="1">
                  <c:v>Kitchen Amenities</c:v>
                </c:pt>
                <c:pt idx="2">
                  <c:v>Parking</c:v>
                </c:pt>
                <c:pt idx="3">
                  <c:v>Outside Appearance</c:v>
                </c:pt>
                <c:pt idx="4">
                  <c:v># of Bathrooms</c:v>
                </c:pt>
                <c:pt idx="5">
                  <c:v>Classroom Spaces</c:v>
                </c:pt>
              </c:strCache>
            </c:strRef>
          </c:cat>
          <c:val>
            <c:numRef>
              <c:f>Sheet1!$D$2:$D$7</c:f>
              <c:numCache>
                <c:formatCode>General</c:formatCode>
                <c:ptCount val="6"/>
                <c:pt idx="0">
                  <c:v>13</c:v>
                </c:pt>
                <c:pt idx="1">
                  <c:v>17</c:v>
                </c:pt>
                <c:pt idx="2">
                  <c:v>9</c:v>
                </c:pt>
                <c:pt idx="3">
                  <c:v>28</c:v>
                </c:pt>
                <c:pt idx="4">
                  <c:v>36</c:v>
                </c:pt>
                <c:pt idx="5">
                  <c:v>20</c:v>
                </c:pt>
              </c:numCache>
            </c:numRef>
          </c:val>
          <c:extLst>
            <c:ext xmlns:c16="http://schemas.microsoft.com/office/drawing/2014/chart" uri="{C3380CC4-5D6E-409C-BE32-E72D297353CC}">
              <c16:uniqueId val="{00000002-8C53-471D-9006-508CB46127AD}"/>
            </c:ext>
          </c:extLst>
        </c:ser>
        <c:ser>
          <c:idx val="3"/>
          <c:order val="3"/>
          <c:tx>
            <c:strRef>
              <c:f>Sheet1!$E$1</c:f>
              <c:strCache>
                <c:ptCount val="1"/>
                <c:pt idx="0">
                  <c:v>Rating #2</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Cleanliness</c:v>
                </c:pt>
                <c:pt idx="1">
                  <c:v>Kitchen Amenities</c:v>
                </c:pt>
                <c:pt idx="2">
                  <c:v>Parking</c:v>
                </c:pt>
                <c:pt idx="3">
                  <c:v>Outside Appearance</c:v>
                </c:pt>
                <c:pt idx="4">
                  <c:v># of Bathrooms</c:v>
                </c:pt>
                <c:pt idx="5">
                  <c:v>Classroom Spaces</c:v>
                </c:pt>
              </c:strCache>
            </c:strRef>
          </c:cat>
          <c:val>
            <c:numRef>
              <c:f>Sheet1!$E$2:$E$7</c:f>
              <c:numCache>
                <c:formatCode>General</c:formatCode>
                <c:ptCount val="6"/>
                <c:pt idx="0">
                  <c:v>2</c:v>
                </c:pt>
                <c:pt idx="1">
                  <c:v>5</c:v>
                </c:pt>
                <c:pt idx="2">
                  <c:v>2</c:v>
                </c:pt>
                <c:pt idx="3">
                  <c:v>11</c:v>
                </c:pt>
                <c:pt idx="4">
                  <c:v>7</c:v>
                </c:pt>
                <c:pt idx="5">
                  <c:v>3</c:v>
                </c:pt>
              </c:numCache>
            </c:numRef>
          </c:val>
          <c:extLst>
            <c:ext xmlns:c16="http://schemas.microsoft.com/office/drawing/2014/chart" uri="{C3380CC4-5D6E-409C-BE32-E72D297353CC}">
              <c16:uniqueId val="{00000003-8C53-471D-9006-508CB46127AD}"/>
            </c:ext>
          </c:extLst>
        </c:ser>
        <c:ser>
          <c:idx val="4"/>
          <c:order val="4"/>
          <c:tx>
            <c:strRef>
              <c:f>Sheet1!$F$1</c:f>
              <c:strCache>
                <c:ptCount val="1"/>
                <c:pt idx="0">
                  <c:v>Rating #1</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Cleanliness</c:v>
                </c:pt>
                <c:pt idx="1">
                  <c:v>Kitchen Amenities</c:v>
                </c:pt>
                <c:pt idx="2">
                  <c:v>Parking</c:v>
                </c:pt>
                <c:pt idx="3">
                  <c:v>Outside Appearance</c:v>
                </c:pt>
                <c:pt idx="4">
                  <c:v># of Bathrooms</c:v>
                </c:pt>
                <c:pt idx="5">
                  <c:v>Classroom Spaces</c:v>
                </c:pt>
              </c:strCache>
            </c:strRef>
          </c:cat>
          <c:val>
            <c:numRef>
              <c:f>Sheet1!$F$2:$F$7</c:f>
              <c:numCache>
                <c:formatCode>General</c:formatCode>
                <c:ptCount val="6"/>
                <c:pt idx="0">
                  <c:v>2</c:v>
                </c:pt>
                <c:pt idx="1">
                  <c:v>2</c:v>
                </c:pt>
                <c:pt idx="2">
                  <c:v>2</c:v>
                </c:pt>
                <c:pt idx="3">
                  <c:v>3</c:v>
                </c:pt>
                <c:pt idx="4">
                  <c:v>3</c:v>
                </c:pt>
                <c:pt idx="5">
                  <c:v>2</c:v>
                </c:pt>
              </c:numCache>
            </c:numRef>
          </c:val>
          <c:extLst>
            <c:ext xmlns:c16="http://schemas.microsoft.com/office/drawing/2014/chart" uri="{C3380CC4-5D6E-409C-BE32-E72D297353CC}">
              <c16:uniqueId val="{00000004-8C53-471D-9006-508CB46127AD}"/>
            </c:ext>
          </c:extLst>
        </c:ser>
        <c:ser>
          <c:idx val="5"/>
          <c:order val="5"/>
          <c:tx>
            <c:strRef>
              <c:f>Sheet1!$G$1</c:f>
              <c:strCache>
                <c:ptCount val="1"/>
                <c:pt idx="0">
                  <c:v>Other</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Cleanliness</c:v>
                </c:pt>
                <c:pt idx="1">
                  <c:v>Kitchen Amenities</c:v>
                </c:pt>
                <c:pt idx="2">
                  <c:v>Parking</c:v>
                </c:pt>
                <c:pt idx="3">
                  <c:v>Outside Appearance</c:v>
                </c:pt>
                <c:pt idx="4">
                  <c:v># of Bathrooms</c:v>
                </c:pt>
                <c:pt idx="5">
                  <c:v>Classroom Spaces</c:v>
                </c:pt>
              </c:strCache>
            </c:strRef>
          </c:cat>
          <c:val>
            <c:numRef>
              <c:f>Sheet1!$G$2:$G$7</c:f>
              <c:numCache>
                <c:formatCode>General</c:formatCode>
                <c:ptCount val="6"/>
                <c:pt idx="0">
                  <c:v>4</c:v>
                </c:pt>
                <c:pt idx="1">
                  <c:v>6</c:v>
                </c:pt>
                <c:pt idx="2">
                  <c:v>4</c:v>
                </c:pt>
                <c:pt idx="3">
                  <c:v>4</c:v>
                </c:pt>
                <c:pt idx="4">
                  <c:v>4</c:v>
                </c:pt>
                <c:pt idx="5">
                  <c:v>8</c:v>
                </c:pt>
              </c:numCache>
            </c:numRef>
          </c:val>
          <c:extLst>
            <c:ext xmlns:c16="http://schemas.microsoft.com/office/drawing/2014/chart" uri="{C3380CC4-5D6E-409C-BE32-E72D297353CC}">
              <c16:uniqueId val="{00000005-8C53-471D-9006-508CB46127AD}"/>
            </c:ext>
          </c:extLst>
        </c:ser>
        <c:dLbls>
          <c:dLblPos val="outEnd"/>
          <c:showLegendKey val="0"/>
          <c:showVal val="1"/>
          <c:showCatName val="0"/>
          <c:showSerName val="0"/>
          <c:showPercent val="0"/>
          <c:showBubbleSize val="0"/>
        </c:dLbls>
        <c:gapWidth val="65"/>
        <c:axId val="595596784"/>
        <c:axId val="595594816"/>
      </c:barChart>
      <c:catAx>
        <c:axId val="595596784"/>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0" i="0" u="none" strike="noStrike" kern="1200" cap="all" baseline="0">
                <a:solidFill>
                  <a:schemeClr val="dk1">
                    <a:lumMod val="75000"/>
                    <a:lumOff val="25000"/>
                  </a:schemeClr>
                </a:solidFill>
                <a:latin typeface="+mn-lt"/>
                <a:ea typeface="+mn-ea"/>
                <a:cs typeface="+mn-cs"/>
              </a:defRPr>
            </a:pPr>
            <a:endParaRPr lang="en-US"/>
          </a:p>
        </c:txPr>
        <c:crossAx val="595594816"/>
        <c:crosses val="autoZero"/>
        <c:auto val="1"/>
        <c:lblAlgn val="ctr"/>
        <c:lblOffset val="100"/>
        <c:noMultiLvlLbl val="0"/>
      </c:catAx>
      <c:valAx>
        <c:axId val="59559481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59559678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What spaces are most useful to you?</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What spaces are most useful to you?</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248-41E6-883C-8393797395C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248-41E6-883C-8393797395C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248-41E6-883C-8393797395C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248-41E6-883C-8393797395C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Kitchen/Café</c:v>
                </c:pt>
                <c:pt idx="1">
                  <c:v>Gym</c:v>
                </c:pt>
                <c:pt idx="2">
                  <c:v>Classrooms</c:v>
                </c:pt>
                <c:pt idx="3">
                  <c:v>Canteen</c:v>
                </c:pt>
              </c:strCache>
            </c:strRef>
          </c:cat>
          <c:val>
            <c:numRef>
              <c:f>Sheet1!$B$2:$B$5</c:f>
              <c:numCache>
                <c:formatCode>General</c:formatCode>
                <c:ptCount val="4"/>
                <c:pt idx="0">
                  <c:v>129</c:v>
                </c:pt>
                <c:pt idx="1">
                  <c:v>97</c:v>
                </c:pt>
                <c:pt idx="2">
                  <c:v>48</c:v>
                </c:pt>
                <c:pt idx="3">
                  <c:v>42</c:v>
                </c:pt>
              </c:numCache>
            </c:numRef>
          </c:val>
          <c:extLst>
            <c:ext xmlns:c16="http://schemas.microsoft.com/office/drawing/2014/chart" uri="{C3380CC4-5D6E-409C-BE32-E72D297353CC}">
              <c16:uniqueId val="{00000000-1A72-4013-82B7-755C62542254}"/>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Have you walked through the museum?</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BE5-4786-8A16-62786163888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BE5-4786-8A16-62786163888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0FE-40AB-8765-AC0A10BB5A87}"/>
              </c:ext>
            </c:extLst>
          </c:dPt>
          <c:dLbls>
            <c:dLbl>
              <c:idx val="2"/>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5655105973025049"/>
                      <c:h val="0.20992366412213739"/>
                    </c:manualLayout>
                  </c15:layout>
                </c:ext>
                <c:ext xmlns:c16="http://schemas.microsoft.com/office/drawing/2014/chart" uri="{C3380CC4-5D6E-409C-BE32-E72D297353CC}">
                  <c16:uniqueId val="{00000001-C0FE-40AB-8765-AC0A10BB5A8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3"/>
                <c:pt idx="0">
                  <c:v>Yes</c:v>
                </c:pt>
                <c:pt idx="1">
                  <c:v>No</c:v>
                </c:pt>
                <c:pt idx="2">
                  <c:v>No Response</c:v>
                </c:pt>
              </c:strCache>
              <c:extLst/>
            </c:strRef>
          </c:cat>
          <c:val>
            <c:numRef>
              <c:f>Sheet1!$B$2:$B$5</c:f>
              <c:numCache>
                <c:formatCode>General</c:formatCode>
                <c:ptCount val="3"/>
                <c:pt idx="0">
                  <c:v>125</c:v>
                </c:pt>
                <c:pt idx="1">
                  <c:v>91</c:v>
                </c:pt>
                <c:pt idx="2">
                  <c:v>8</c:v>
                </c:pt>
              </c:numCache>
              <c:extLst/>
            </c:numRef>
          </c:val>
          <c:extLst>
            <c:ext xmlns:c16="http://schemas.microsoft.com/office/drawing/2014/chart" uri="{C3380CC4-5D6E-409C-BE32-E72D297353CC}">
              <c16:uniqueId val="{00000000-C0FE-40AB-8765-AC0A10BB5A87}"/>
            </c:ext>
          </c:extLst>
        </c:ser>
        <c:dLbls>
          <c:dLblPos val="bestFit"/>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Have you attended a PMSG function?</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B1C-4899-AA86-4F38A978BFE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B1C-4899-AA86-4F38A978BFE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B1C-4899-AA86-4F38A978BFE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Yes</c:v>
                </c:pt>
                <c:pt idx="1">
                  <c:v>No</c:v>
                </c:pt>
                <c:pt idx="2">
                  <c:v>No Reponse</c:v>
                </c:pt>
              </c:strCache>
            </c:strRef>
          </c:cat>
          <c:val>
            <c:numRef>
              <c:f>Sheet1!$B$2:$B$4</c:f>
              <c:numCache>
                <c:formatCode>General</c:formatCode>
                <c:ptCount val="3"/>
                <c:pt idx="0">
                  <c:v>138</c:v>
                </c:pt>
                <c:pt idx="1">
                  <c:v>73</c:v>
                </c:pt>
                <c:pt idx="2">
                  <c:v>13</c:v>
                </c:pt>
              </c:numCache>
            </c:numRef>
          </c:val>
          <c:extLst>
            <c:ext xmlns:c16="http://schemas.microsoft.com/office/drawing/2014/chart" uri="{C3380CC4-5D6E-409C-BE32-E72D297353CC}">
              <c16:uniqueId val="{00000000-E2E4-46F4-AF01-F050D1FE3AEA}"/>
            </c:ext>
          </c:extLst>
        </c:ser>
        <c:dLbls>
          <c:dLblPos val="bestFit"/>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Do you attend the monthly Palo Senior Citizen's Group meetings or gatherings?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837-4D6C-B244-4478D0C79F0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12A-40B8-AAB9-77441CFF8B1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3837-4D6C-B244-4478D0C79F0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12A-40B8-AAB9-77441CFF8B1B}"/>
              </c:ext>
            </c:extLst>
          </c:dPt>
          <c:dLbls>
            <c:dLbl>
              <c:idx val="0"/>
              <c:layout>
                <c:manualLayout>
                  <c:x val="0.10864340760596415"/>
                  <c:y val="6.4624437937788895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837-4D6C-B244-4478D0C79F09}"/>
                </c:ext>
              </c:extLst>
            </c:dLbl>
            <c:dLbl>
              <c:idx val="2"/>
              <c:layout>
                <c:manualLayout>
                  <c:x val="-0.10312684983525995"/>
                  <c:y val="9.3546703804624848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837-4D6C-B244-4478D0C79F0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Yes</c:v>
                </c:pt>
                <c:pt idx="1">
                  <c:v>No</c:v>
                </c:pt>
                <c:pt idx="2">
                  <c:v>Sometimes (wrote in)</c:v>
                </c:pt>
                <c:pt idx="3">
                  <c:v>No Response</c:v>
                </c:pt>
              </c:strCache>
            </c:strRef>
          </c:cat>
          <c:val>
            <c:numRef>
              <c:f>Sheet1!$B$2:$B$5</c:f>
              <c:numCache>
                <c:formatCode>General</c:formatCode>
                <c:ptCount val="4"/>
                <c:pt idx="0">
                  <c:v>9</c:v>
                </c:pt>
                <c:pt idx="1">
                  <c:v>206</c:v>
                </c:pt>
                <c:pt idx="2">
                  <c:v>2</c:v>
                </c:pt>
                <c:pt idx="3">
                  <c:v>7</c:v>
                </c:pt>
              </c:numCache>
            </c:numRef>
          </c:val>
          <c:extLst>
            <c:ext xmlns:c16="http://schemas.microsoft.com/office/drawing/2014/chart" uri="{C3380CC4-5D6E-409C-BE32-E72D297353CC}">
              <c16:uniqueId val="{00000000-3837-4D6C-B244-4478D0C79F09}"/>
            </c:ext>
          </c:extLst>
        </c:ser>
        <c:dLbls>
          <c:dLblPos val="bestFit"/>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4088778131456967"/>
          <c:y val="0.30397184463684906"/>
          <c:w val="0.24847392081308986"/>
          <c:h val="0.406590855703301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Have you used the facility for fitness activities?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77D-4F00-A489-438A9637109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77D-4F00-A489-438A9637109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77D-4F00-A489-438A9637109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Yes</c:v>
                </c:pt>
                <c:pt idx="1">
                  <c:v>No </c:v>
                </c:pt>
                <c:pt idx="2">
                  <c:v>No Response</c:v>
                </c:pt>
              </c:strCache>
            </c:strRef>
          </c:cat>
          <c:val>
            <c:numRef>
              <c:f>Sheet1!$B$2:$B$4</c:f>
              <c:numCache>
                <c:formatCode>General</c:formatCode>
                <c:ptCount val="3"/>
                <c:pt idx="0">
                  <c:v>40</c:v>
                </c:pt>
                <c:pt idx="1">
                  <c:v>168</c:v>
                </c:pt>
                <c:pt idx="2">
                  <c:v>16</c:v>
                </c:pt>
              </c:numCache>
            </c:numRef>
          </c:val>
          <c:extLst>
            <c:ext xmlns:c16="http://schemas.microsoft.com/office/drawing/2014/chart" uri="{C3380CC4-5D6E-409C-BE32-E72D297353CC}">
              <c16:uniqueId val="{00000000-0A0A-4620-AEC2-C9880A8381D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8AC-4911-B832-F3DB6026C6A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8AC-4911-B832-F3DB6026C6A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8AC-4911-B832-F3DB6026C6A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8AC-4911-B832-F3DB6026C6A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Yes</c:v>
                </c:pt>
                <c:pt idx="1">
                  <c:v>No</c:v>
                </c:pt>
                <c:pt idx="2">
                  <c:v>Neutral</c:v>
                </c:pt>
                <c:pt idx="3">
                  <c:v>No Response</c:v>
                </c:pt>
              </c:strCache>
            </c:strRef>
          </c:cat>
          <c:val>
            <c:numRef>
              <c:f>Sheet1!$B$2:$B$5</c:f>
              <c:numCache>
                <c:formatCode>General</c:formatCode>
                <c:ptCount val="4"/>
                <c:pt idx="0">
                  <c:v>186</c:v>
                </c:pt>
                <c:pt idx="1">
                  <c:v>20</c:v>
                </c:pt>
                <c:pt idx="2">
                  <c:v>1</c:v>
                </c:pt>
                <c:pt idx="3">
                  <c:v>17</c:v>
                </c:pt>
              </c:numCache>
            </c:numRef>
          </c:val>
          <c:extLst>
            <c:ext xmlns:c16="http://schemas.microsoft.com/office/drawing/2014/chart" uri="{C3380CC4-5D6E-409C-BE32-E72D297353CC}">
              <c16:uniqueId val="{00000000-2D94-4AF5-B1EB-531ED771E14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Would you rent the LLCC for an overnight if available?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F57-412C-9448-835D5873046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C75-423D-AD08-5B4BC1F947A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C75-423D-AD08-5B4BC1F947A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C75-423D-AD08-5B4BC1F947A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Yes</c:v>
                </c:pt>
                <c:pt idx="1">
                  <c:v>No</c:v>
                </c:pt>
                <c:pt idx="2">
                  <c:v>Possibly</c:v>
                </c:pt>
                <c:pt idx="3">
                  <c:v>No Response</c:v>
                </c:pt>
              </c:strCache>
            </c:strRef>
          </c:cat>
          <c:val>
            <c:numRef>
              <c:f>Sheet1!$B$2:$B$5</c:f>
              <c:numCache>
                <c:formatCode>General</c:formatCode>
                <c:ptCount val="4"/>
                <c:pt idx="0">
                  <c:v>80</c:v>
                </c:pt>
                <c:pt idx="1">
                  <c:v>117</c:v>
                </c:pt>
                <c:pt idx="2">
                  <c:v>16</c:v>
                </c:pt>
                <c:pt idx="3">
                  <c:v>11</c:v>
                </c:pt>
              </c:numCache>
            </c:numRef>
          </c:val>
          <c:extLst>
            <c:ext xmlns:c16="http://schemas.microsoft.com/office/drawing/2014/chart" uri="{C3380CC4-5D6E-409C-BE32-E72D297353CC}">
              <c16:uniqueId val="{00000000-CF57-412C-9448-835D5873046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Rated Ideas, Five being highest</a:t>
            </a:r>
            <a:r>
              <a:rPr lang="en-US" b="1" baseline="0" dirty="0"/>
              <a:t> rating</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Rating #5</c:v>
                </c:pt>
              </c:strCache>
            </c:strRef>
          </c:tx>
          <c:spPr>
            <a:solidFill>
              <a:schemeClr val="accent1"/>
            </a:solidFill>
            <a:ln>
              <a:noFill/>
            </a:ln>
            <a:effectLst/>
          </c:spPr>
          <c:invertIfNegative val="0"/>
          <c:cat>
            <c:strRef>
              <c:f>Sheet1!$A$2:$A$16</c:f>
              <c:strCache>
                <c:ptCount val="15"/>
                <c:pt idx="0">
                  <c:v>Local Donated Art</c:v>
                </c:pt>
                <c:pt idx="1">
                  <c:v>Art Mural Outside</c:v>
                </c:pt>
                <c:pt idx="2">
                  <c:v>Art Mural Inside</c:v>
                </c:pt>
                <c:pt idx="3">
                  <c:v>Locker Room</c:v>
                </c:pt>
                <c:pt idx="4">
                  <c:v>Fire Pits</c:v>
                </c:pt>
                <c:pt idx="5">
                  <c:v>Dock/Fishing Pier</c:v>
                </c:pt>
                <c:pt idx="6">
                  <c:v>Electrical for Campers</c:v>
                </c:pt>
                <c:pt idx="7">
                  <c:v>Camping w/Facility</c:v>
                </c:pt>
                <c:pt idx="8">
                  <c:v>Vehicle Charging</c:v>
                </c:pt>
                <c:pt idx="9">
                  <c:v>Meeting Space</c:v>
                </c:pt>
                <c:pt idx="10">
                  <c:v>Fitness Center</c:v>
                </c:pt>
                <c:pt idx="11">
                  <c:v>Ice Rink</c:v>
                </c:pt>
                <c:pt idx="12">
                  <c:v>Food Shelf</c:v>
                </c:pt>
                <c:pt idx="13">
                  <c:v>Library</c:v>
                </c:pt>
                <c:pt idx="14">
                  <c:v>Gardens</c:v>
                </c:pt>
              </c:strCache>
            </c:strRef>
          </c:cat>
          <c:val>
            <c:numRef>
              <c:f>Sheet1!$B$2:$B$16</c:f>
              <c:numCache>
                <c:formatCode>General</c:formatCode>
                <c:ptCount val="15"/>
                <c:pt idx="0">
                  <c:v>80</c:v>
                </c:pt>
                <c:pt idx="1">
                  <c:v>46</c:v>
                </c:pt>
                <c:pt idx="2">
                  <c:v>50</c:v>
                </c:pt>
                <c:pt idx="3">
                  <c:v>45</c:v>
                </c:pt>
                <c:pt idx="4">
                  <c:v>83</c:v>
                </c:pt>
                <c:pt idx="5">
                  <c:v>92</c:v>
                </c:pt>
                <c:pt idx="6">
                  <c:v>76</c:v>
                </c:pt>
                <c:pt idx="7">
                  <c:v>70</c:v>
                </c:pt>
                <c:pt idx="8">
                  <c:v>23</c:v>
                </c:pt>
                <c:pt idx="9">
                  <c:v>50</c:v>
                </c:pt>
                <c:pt idx="10">
                  <c:v>71</c:v>
                </c:pt>
                <c:pt idx="11">
                  <c:v>39</c:v>
                </c:pt>
                <c:pt idx="12">
                  <c:v>58</c:v>
                </c:pt>
                <c:pt idx="13">
                  <c:v>55</c:v>
                </c:pt>
                <c:pt idx="14">
                  <c:v>52</c:v>
                </c:pt>
              </c:numCache>
            </c:numRef>
          </c:val>
          <c:extLst>
            <c:ext xmlns:c16="http://schemas.microsoft.com/office/drawing/2014/chart" uri="{C3380CC4-5D6E-409C-BE32-E72D297353CC}">
              <c16:uniqueId val="{00000000-9454-41B1-AE62-267051C982C9}"/>
            </c:ext>
          </c:extLst>
        </c:ser>
        <c:ser>
          <c:idx val="1"/>
          <c:order val="1"/>
          <c:tx>
            <c:strRef>
              <c:f>Sheet1!$C$1</c:f>
              <c:strCache>
                <c:ptCount val="1"/>
                <c:pt idx="0">
                  <c:v>Rating #4</c:v>
                </c:pt>
              </c:strCache>
            </c:strRef>
          </c:tx>
          <c:spPr>
            <a:solidFill>
              <a:schemeClr val="accent2"/>
            </a:solidFill>
            <a:ln>
              <a:noFill/>
            </a:ln>
            <a:effectLst/>
          </c:spPr>
          <c:invertIfNegative val="0"/>
          <c:cat>
            <c:strRef>
              <c:f>Sheet1!$A$2:$A$16</c:f>
              <c:strCache>
                <c:ptCount val="15"/>
                <c:pt idx="0">
                  <c:v>Local Donated Art</c:v>
                </c:pt>
                <c:pt idx="1">
                  <c:v>Art Mural Outside</c:v>
                </c:pt>
                <c:pt idx="2">
                  <c:v>Art Mural Inside</c:v>
                </c:pt>
                <c:pt idx="3">
                  <c:v>Locker Room</c:v>
                </c:pt>
                <c:pt idx="4">
                  <c:v>Fire Pits</c:v>
                </c:pt>
                <c:pt idx="5">
                  <c:v>Dock/Fishing Pier</c:v>
                </c:pt>
                <c:pt idx="6">
                  <c:v>Electrical for Campers</c:v>
                </c:pt>
                <c:pt idx="7">
                  <c:v>Camping w/Facility</c:v>
                </c:pt>
                <c:pt idx="8">
                  <c:v>Vehicle Charging</c:v>
                </c:pt>
                <c:pt idx="9">
                  <c:v>Meeting Space</c:v>
                </c:pt>
                <c:pt idx="10">
                  <c:v>Fitness Center</c:v>
                </c:pt>
                <c:pt idx="11">
                  <c:v>Ice Rink</c:v>
                </c:pt>
                <c:pt idx="12">
                  <c:v>Food Shelf</c:v>
                </c:pt>
                <c:pt idx="13">
                  <c:v>Library</c:v>
                </c:pt>
                <c:pt idx="14">
                  <c:v>Gardens</c:v>
                </c:pt>
              </c:strCache>
            </c:strRef>
          </c:cat>
          <c:val>
            <c:numRef>
              <c:f>Sheet1!$C$2:$C$16</c:f>
              <c:numCache>
                <c:formatCode>General</c:formatCode>
                <c:ptCount val="15"/>
                <c:pt idx="0">
                  <c:v>17</c:v>
                </c:pt>
                <c:pt idx="1">
                  <c:v>11</c:v>
                </c:pt>
                <c:pt idx="2">
                  <c:v>20</c:v>
                </c:pt>
                <c:pt idx="3">
                  <c:v>31</c:v>
                </c:pt>
                <c:pt idx="4">
                  <c:v>26</c:v>
                </c:pt>
                <c:pt idx="5">
                  <c:v>23</c:v>
                </c:pt>
                <c:pt idx="6">
                  <c:v>21</c:v>
                </c:pt>
                <c:pt idx="7">
                  <c:v>20</c:v>
                </c:pt>
                <c:pt idx="8">
                  <c:v>16</c:v>
                </c:pt>
                <c:pt idx="9">
                  <c:v>24</c:v>
                </c:pt>
                <c:pt idx="10">
                  <c:v>28</c:v>
                </c:pt>
                <c:pt idx="11">
                  <c:v>28</c:v>
                </c:pt>
                <c:pt idx="12">
                  <c:v>31</c:v>
                </c:pt>
                <c:pt idx="13">
                  <c:v>33</c:v>
                </c:pt>
                <c:pt idx="14">
                  <c:v>19</c:v>
                </c:pt>
              </c:numCache>
            </c:numRef>
          </c:val>
          <c:extLst>
            <c:ext xmlns:c16="http://schemas.microsoft.com/office/drawing/2014/chart" uri="{C3380CC4-5D6E-409C-BE32-E72D297353CC}">
              <c16:uniqueId val="{00000001-9454-41B1-AE62-267051C982C9}"/>
            </c:ext>
          </c:extLst>
        </c:ser>
        <c:ser>
          <c:idx val="2"/>
          <c:order val="2"/>
          <c:tx>
            <c:strRef>
              <c:f>Sheet1!$D$1</c:f>
              <c:strCache>
                <c:ptCount val="1"/>
                <c:pt idx="0">
                  <c:v>Rating #3</c:v>
                </c:pt>
              </c:strCache>
            </c:strRef>
          </c:tx>
          <c:spPr>
            <a:solidFill>
              <a:schemeClr val="accent3"/>
            </a:solidFill>
            <a:ln>
              <a:noFill/>
            </a:ln>
            <a:effectLst/>
          </c:spPr>
          <c:invertIfNegative val="0"/>
          <c:cat>
            <c:strRef>
              <c:f>Sheet1!$A$2:$A$16</c:f>
              <c:strCache>
                <c:ptCount val="15"/>
                <c:pt idx="0">
                  <c:v>Local Donated Art</c:v>
                </c:pt>
                <c:pt idx="1">
                  <c:v>Art Mural Outside</c:v>
                </c:pt>
                <c:pt idx="2">
                  <c:v>Art Mural Inside</c:v>
                </c:pt>
                <c:pt idx="3">
                  <c:v>Locker Room</c:v>
                </c:pt>
                <c:pt idx="4">
                  <c:v>Fire Pits</c:v>
                </c:pt>
                <c:pt idx="5">
                  <c:v>Dock/Fishing Pier</c:v>
                </c:pt>
                <c:pt idx="6">
                  <c:v>Electrical for Campers</c:v>
                </c:pt>
                <c:pt idx="7">
                  <c:v>Camping w/Facility</c:v>
                </c:pt>
                <c:pt idx="8">
                  <c:v>Vehicle Charging</c:v>
                </c:pt>
                <c:pt idx="9">
                  <c:v>Meeting Space</c:v>
                </c:pt>
                <c:pt idx="10">
                  <c:v>Fitness Center</c:v>
                </c:pt>
                <c:pt idx="11">
                  <c:v>Ice Rink</c:v>
                </c:pt>
                <c:pt idx="12">
                  <c:v>Food Shelf</c:v>
                </c:pt>
                <c:pt idx="13">
                  <c:v>Library</c:v>
                </c:pt>
                <c:pt idx="14">
                  <c:v>Gardens</c:v>
                </c:pt>
              </c:strCache>
            </c:strRef>
          </c:cat>
          <c:val>
            <c:numRef>
              <c:f>Sheet1!$D$2:$D$16</c:f>
              <c:numCache>
                <c:formatCode>General</c:formatCode>
                <c:ptCount val="15"/>
                <c:pt idx="0">
                  <c:v>30</c:v>
                </c:pt>
                <c:pt idx="1">
                  <c:v>33</c:v>
                </c:pt>
                <c:pt idx="2">
                  <c:v>22</c:v>
                </c:pt>
                <c:pt idx="3">
                  <c:v>24</c:v>
                </c:pt>
                <c:pt idx="4">
                  <c:v>30</c:v>
                </c:pt>
                <c:pt idx="5">
                  <c:v>25</c:v>
                </c:pt>
                <c:pt idx="6">
                  <c:v>28</c:v>
                </c:pt>
                <c:pt idx="7">
                  <c:v>29</c:v>
                </c:pt>
                <c:pt idx="8">
                  <c:v>18</c:v>
                </c:pt>
                <c:pt idx="9">
                  <c:v>50</c:v>
                </c:pt>
                <c:pt idx="10">
                  <c:v>32</c:v>
                </c:pt>
                <c:pt idx="11">
                  <c:v>31</c:v>
                </c:pt>
                <c:pt idx="12">
                  <c:v>31</c:v>
                </c:pt>
                <c:pt idx="13">
                  <c:v>31</c:v>
                </c:pt>
                <c:pt idx="14">
                  <c:v>36</c:v>
                </c:pt>
              </c:numCache>
            </c:numRef>
          </c:val>
          <c:extLst>
            <c:ext xmlns:c16="http://schemas.microsoft.com/office/drawing/2014/chart" uri="{C3380CC4-5D6E-409C-BE32-E72D297353CC}">
              <c16:uniqueId val="{00000002-9454-41B1-AE62-267051C982C9}"/>
            </c:ext>
          </c:extLst>
        </c:ser>
        <c:ser>
          <c:idx val="3"/>
          <c:order val="3"/>
          <c:tx>
            <c:strRef>
              <c:f>Sheet1!$E$1</c:f>
              <c:strCache>
                <c:ptCount val="1"/>
                <c:pt idx="0">
                  <c:v>Rating #2</c:v>
                </c:pt>
              </c:strCache>
            </c:strRef>
          </c:tx>
          <c:spPr>
            <a:solidFill>
              <a:schemeClr val="accent4"/>
            </a:solidFill>
            <a:ln>
              <a:noFill/>
            </a:ln>
            <a:effectLst/>
          </c:spPr>
          <c:invertIfNegative val="0"/>
          <c:cat>
            <c:strRef>
              <c:f>Sheet1!$A$2:$A$16</c:f>
              <c:strCache>
                <c:ptCount val="15"/>
                <c:pt idx="0">
                  <c:v>Local Donated Art</c:v>
                </c:pt>
                <c:pt idx="1">
                  <c:v>Art Mural Outside</c:v>
                </c:pt>
                <c:pt idx="2">
                  <c:v>Art Mural Inside</c:v>
                </c:pt>
                <c:pt idx="3">
                  <c:v>Locker Room</c:v>
                </c:pt>
                <c:pt idx="4">
                  <c:v>Fire Pits</c:v>
                </c:pt>
                <c:pt idx="5">
                  <c:v>Dock/Fishing Pier</c:v>
                </c:pt>
                <c:pt idx="6">
                  <c:v>Electrical for Campers</c:v>
                </c:pt>
                <c:pt idx="7">
                  <c:v>Camping w/Facility</c:v>
                </c:pt>
                <c:pt idx="8">
                  <c:v>Vehicle Charging</c:v>
                </c:pt>
                <c:pt idx="9">
                  <c:v>Meeting Space</c:v>
                </c:pt>
                <c:pt idx="10">
                  <c:v>Fitness Center</c:v>
                </c:pt>
                <c:pt idx="11">
                  <c:v>Ice Rink</c:v>
                </c:pt>
                <c:pt idx="12">
                  <c:v>Food Shelf</c:v>
                </c:pt>
                <c:pt idx="13">
                  <c:v>Library</c:v>
                </c:pt>
                <c:pt idx="14">
                  <c:v>Gardens</c:v>
                </c:pt>
              </c:strCache>
            </c:strRef>
          </c:cat>
          <c:val>
            <c:numRef>
              <c:f>Sheet1!$E$2:$E$16</c:f>
              <c:numCache>
                <c:formatCode>General</c:formatCode>
                <c:ptCount val="15"/>
                <c:pt idx="0">
                  <c:v>21</c:v>
                </c:pt>
                <c:pt idx="1">
                  <c:v>25</c:v>
                </c:pt>
                <c:pt idx="2">
                  <c:v>19</c:v>
                </c:pt>
                <c:pt idx="3">
                  <c:v>18</c:v>
                </c:pt>
                <c:pt idx="4">
                  <c:v>8</c:v>
                </c:pt>
                <c:pt idx="5">
                  <c:v>5</c:v>
                </c:pt>
                <c:pt idx="6">
                  <c:v>11</c:v>
                </c:pt>
                <c:pt idx="7">
                  <c:v>16</c:v>
                </c:pt>
                <c:pt idx="8">
                  <c:v>17</c:v>
                </c:pt>
                <c:pt idx="9">
                  <c:v>11</c:v>
                </c:pt>
                <c:pt idx="10">
                  <c:v>15</c:v>
                </c:pt>
                <c:pt idx="11">
                  <c:v>14</c:v>
                </c:pt>
                <c:pt idx="12">
                  <c:v>12</c:v>
                </c:pt>
                <c:pt idx="13">
                  <c:v>18</c:v>
                </c:pt>
                <c:pt idx="14">
                  <c:v>21</c:v>
                </c:pt>
              </c:numCache>
            </c:numRef>
          </c:val>
          <c:extLst>
            <c:ext xmlns:c16="http://schemas.microsoft.com/office/drawing/2014/chart" uri="{C3380CC4-5D6E-409C-BE32-E72D297353CC}">
              <c16:uniqueId val="{00000003-9454-41B1-AE62-267051C982C9}"/>
            </c:ext>
          </c:extLst>
        </c:ser>
        <c:ser>
          <c:idx val="4"/>
          <c:order val="4"/>
          <c:tx>
            <c:strRef>
              <c:f>Sheet1!$F$1</c:f>
              <c:strCache>
                <c:ptCount val="1"/>
                <c:pt idx="0">
                  <c:v>Rating #1</c:v>
                </c:pt>
              </c:strCache>
            </c:strRef>
          </c:tx>
          <c:spPr>
            <a:solidFill>
              <a:schemeClr val="accent5"/>
            </a:solidFill>
            <a:ln>
              <a:noFill/>
            </a:ln>
            <a:effectLst/>
          </c:spPr>
          <c:invertIfNegative val="0"/>
          <c:cat>
            <c:strRef>
              <c:f>Sheet1!$A$2:$A$16</c:f>
              <c:strCache>
                <c:ptCount val="15"/>
                <c:pt idx="0">
                  <c:v>Local Donated Art</c:v>
                </c:pt>
                <c:pt idx="1">
                  <c:v>Art Mural Outside</c:v>
                </c:pt>
                <c:pt idx="2">
                  <c:v>Art Mural Inside</c:v>
                </c:pt>
                <c:pt idx="3">
                  <c:v>Locker Room</c:v>
                </c:pt>
                <c:pt idx="4">
                  <c:v>Fire Pits</c:v>
                </c:pt>
                <c:pt idx="5">
                  <c:v>Dock/Fishing Pier</c:v>
                </c:pt>
                <c:pt idx="6">
                  <c:v>Electrical for Campers</c:v>
                </c:pt>
                <c:pt idx="7">
                  <c:v>Camping w/Facility</c:v>
                </c:pt>
                <c:pt idx="8">
                  <c:v>Vehicle Charging</c:v>
                </c:pt>
                <c:pt idx="9">
                  <c:v>Meeting Space</c:v>
                </c:pt>
                <c:pt idx="10">
                  <c:v>Fitness Center</c:v>
                </c:pt>
                <c:pt idx="11">
                  <c:v>Ice Rink</c:v>
                </c:pt>
                <c:pt idx="12">
                  <c:v>Food Shelf</c:v>
                </c:pt>
                <c:pt idx="13">
                  <c:v>Library</c:v>
                </c:pt>
                <c:pt idx="14">
                  <c:v>Gardens</c:v>
                </c:pt>
              </c:strCache>
            </c:strRef>
          </c:cat>
          <c:val>
            <c:numRef>
              <c:f>Sheet1!$F$2:$F$16</c:f>
              <c:numCache>
                <c:formatCode>General</c:formatCode>
                <c:ptCount val="15"/>
                <c:pt idx="0">
                  <c:v>7</c:v>
                </c:pt>
                <c:pt idx="1">
                  <c:v>9</c:v>
                </c:pt>
                <c:pt idx="2">
                  <c:v>11</c:v>
                </c:pt>
                <c:pt idx="3">
                  <c:v>8</c:v>
                </c:pt>
                <c:pt idx="4">
                  <c:v>5</c:v>
                </c:pt>
                <c:pt idx="5">
                  <c:v>4</c:v>
                </c:pt>
                <c:pt idx="6">
                  <c:v>4</c:v>
                </c:pt>
                <c:pt idx="7">
                  <c:v>5</c:v>
                </c:pt>
                <c:pt idx="8">
                  <c:v>18</c:v>
                </c:pt>
                <c:pt idx="9">
                  <c:v>8</c:v>
                </c:pt>
                <c:pt idx="10">
                  <c:v>8</c:v>
                </c:pt>
                <c:pt idx="11">
                  <c:v>6</c:v>
                </c:pt>
                <c:pt idx="12">
                  <c:v>5</c:v>
                </c:pt>
                <c:pt idx="13">
                  <c:v>5</c:v>
                </c:pt>
                <c:pt idx="14">
                  <c:v>2</c:v>
                </c:pt>
              </c:numCache>
            </c:numRef>
          </c:val>
          <c:extLst>
            <c:ext xmlns:c16="http://schemas.microsoft.com/office/drawing/2014/chart" uri="{C3380CC4-5D6E-409C-BE32-E72D297353CC}">
              <c16:uniqueId val="{00000004-9454-41B1-AE62-267051C982C9}"/>
            </c:ext>
          </c:extLst>
        </c:ser>
        <c:ser>
          <c:idx val="5"/>
          <c:order val="5"/>
          <c:tx>
            <c:strRef>
              <c:f>Sheet1!$G$1</c:f>
              <c:strCache>
                <c:ptCount val="1"/>
                <c:pt idx="0">
                  <c:v>Rating #0</c:v>
                </c:pt>
              </c:strCache>
            </c:strRef>
          </c:tx>
          <c:spPr>
            <a:solidFill>
              <a:schemeClr val="accent6"/>
            </a:solidFill>
            <a:ln>
              <a:noFill/>
            </a:ln>
            <a:effectLst/>
          </c:spPr>
          <c:invertIfNegative val="0"/>
          <c:cat>
            <c:strRef>
              <c:f>Sheet1!$A$2:$A$16</c:f>
              <c:strCache>
                <c:ptCount val="15"/>
                <c:pt idx="0">
                  <c:v>Local Donated Art</c:v>
                </c:pt>
                <c:pt idx="1">
                  <c:v>Art Mural Outside</c:v>
                </c:pt>
                <c:pt idx="2">
                  <c:v>Art Mural Inside</c:v>
                </c:pt>
                <c:pt idx="3">
                  <c:v>Locker Room</c:v>
                </c:pt>
                <c:pt idx="4">
                  <c:v>Fire Pits</c:v>
                </c:pt>
                <c:pt idx="5">
                  <c:v>Dock/Fishing Pier</c:v>
                </c:pt>
                <c:pt idx="6">
                  <c:v>Electrical for Campers</c:v>
                </c:pt>
                <c:pt idx="7">
                  <c:v>Camping w/Facility</c:v>
                </c:pt>
                <c:pt idx="8">
                  <c:v>Vehicle Charging</c:v>
                </c:pt>
                <c:pt idx="9">
                  <c:v>Meeting Space</c:v>
                </c:pt>
                <c:pt idx="10">
                  <c:v>Fitness Center</c:v>
                </c:pt>
                <c:pt idx="11">
                  <c:v>Ice Rink</c:v>
                </c:pt>
                <c:pt idx="12">
                  <c:v>Food Shelf</c:v>
                </c:pt>
                <c:pt idx="13">
                  <c:v>Library</c:v>
                </c:pt>
                <c:pt idx="14">
                  <c:v>Gardens</c:v>
                </c:pt>
              </c:strCache>
            </c:strRef>
          </c:cat>
          <c:val>
            <c:numRef>
              <c:f>Sheet1!$G$2:$G$16</c:f>
              <c:numCache>
                <c:formatCode>General</c:formatCode>
                <c:ptCount val="15"/>
                <c:pt idx="0">
                  <c:v>18</c:v>
                </c:pt>
                <c:pt idx="1">
                  <c:v>39</c:v>
                </c:pt>
                <c:pt idx="2">
                  <c:v>42</c:v>
                </c:pt>
                <c:pt idx="3">
                  <c:v>26</c:v>
                </c:pt>
                <c:pt idx="4">
                  <c:v>24</c:v>
                </c:pt>
                <c:pt idx="5">
                  <c:v>23</c:v>
                </c:pt>
                <c:pt idx="6">
                  <c:v>36</c:v>
                </c:pt>
                <c:pt idx="7">
                  <c:v>32</c:v>
                </c:pt>
                <c:pt idx="8">
                  <c:v>71</c:v>
                </c:pt>
                <c:pt idx="9">
                  <c:v>21</c:v>
                </c:pt>
                <c:pt idx="10">
                  <c:v>19</c:v>
                </c:pt>
                <c:pt idx="11">
                  <c:v>27</c:v>
                </c:pt>
                <c:pt idx="12">
                  <c:v>33</c:v>
                </c:pt>
                <c:pt idx="13">
                  <c:v>34</c:v>
                </c:pt>
                <c:pt idx="14">
                  <c:v>37</c:v>
                </c:pt>
              </c:numCache>
            </c:numRef>
          </c:val>
          <c:extLst>
            <c:ext xmlns:c16="http://schemas.microsoft.com/office/drawing/2014/chart" uri="{C3380CC4-5D6E-409C-BE32-E72D297353CC}">
              <c16:uniqueId val="{00000005-9454-41B1-AE62-267051C982C9}"/>
            </c:ext>
          </c:extLst>
        </c:ser>
        <c:ser>
          <c:idx val="6"/>
          <c:order val="6"/>
          <c:tx>
            <c:strRef>
              <c:f>Sheet1!$H$1</c:f>
              <c:strCache>
                <c:ptCount val="1"/>
                <c:pt idx="0">
                  <c:v>Other</c:v>
                </c:pt>
              </c:strCache>
            </c:strRef>
          </c:tx>
          <c:spPr>
            <a:solidFill>
              <a:schemeClr val="accent1">
                <a:lumMod val="60000"/>
              </a:schemeClr>
            </a:solidFill>
            <a:ln>
              <a:noFill/>
            </a:ln>
            <a:effectLst/>
          </c:spPr>
          <c:invertIfNegative val="0"/>
          <c:cat>
            <c:strRef>
              <c:f>Sheet1!$A$2:$A$16</c:f>
              <c:strCache>
                <c:ptCount val="15"/>
                <c:pt idx="0">
                  <c:v>Local Donated Art</c:v>
                </c:pt>
                <c:pt idx="1">
                  <c:v>Art Mural Outside</c:v>
                </c:pt>
                <c:pt idx="2">
                  <c:v>Art Mural Inside</c:v>
                </c:pt>
                <c:pt idx="3">
                  <c:v>Locker Room</c:v>
                </c:pt>
                <c:pt idx="4">
                  <c:v>Fire Pits</c:v>
                </c:pt>
                <c:pt idx="5">
                  <c:v>Dock/Fishing Pier</c:v>
                </c:pt>
                <c:pt idx="6">
                  <c:v>Electrical for Campers</c:v>
                </c:pt>
                <c:pt idx="7">
                  <c:v>Camping w/Facility</c:v>
                </c:pt>
                <c:pt idx="8">
                  <c:v>Vehicle Charging</c:v>
                </c:pt>
                <c:pt idx="9">
                  <c:v>Meeting Space</c:v>
                </c:pt>
                <c:pt idx="10">
                  <c:v>Fitness Center</c:v>
                </c:pt>
                <c:pt idx="11">
                  <c:v>Ice Rink</c:v>
                </c:pt>
                <c:pt idx="12">
                  <c:v>Food Shelf</c:v>
                </c:pt>
                <c:pt idx="13">
                  <c:v>Library</c:v>
                </c:pt>
                <c:pt idx="14">
                  <c:v>Gardens</c:v>
                </c:pt>
              </c:strCache>
            </c:strRef>
          </c:cat>
          <c:val>
            <c:numRef>
              <c:f>Sheet1!$H$2:$H$16</c:f>
              <c:numCache>
                <c:formatCode>General</c:formatCode>
                <c:ptCount val="15"/>
                <c:pt idx="0">
                  <c:v>25</c:v>
                </c:pt>
                <c:pt idx="1">
                  <c:v>14</c:v>
                </c:pt>
                <c:pt idx="2">
                  <c:v>14</c:v>
                </c:pt>
                <c:pt idx="3">
                  <c:v>13</c:v>
                </c:pt>
                <c:pt idx="4">
                  <c:v>25</c:v>
                </c:pt>
                <c:pt idx="5">
                  <c:v>29</c:v>
                </c:pt>
                <c:pt idx="6">
                  <c:v>23</c:v>
                </c:pt>
                <c:pt idx="7">
                  <c:v>26</c:v>
                </c:pt>
                <c:pt idx="8">
                  <c:v>15</c:v>
                </c:pt>
                <c:pt idx="9">
                  <c:v>15</c:v>
                </c:pt>
                <c:pt idx="10">
                  <c:v>19</c:v>
                </c:pt>
                <c:pt idx="11">
                  <c:v>16</c:v>
                </c:pt>
                <c:pt idx="12">
                  <c:v>22</c:v>
                </c:pt>
                <c:pt idx="13">
                  <c:v>17</c:v>
                </c:pt>
                <c:pt idx="14">
                  <c:v>12</c:v>
                </c:pt>
              </c:numCache>
            </c:numRef>
          </c:val>
          <c:extLst>
            <c:ext xmlns:c16="http://schemas.microsoft.com/office/drawing/2014/chart" uri="{C3380CC4-5D6E-409C-BE32-E72D297353CC}">
              <c16:uniqueId val="{00000006-9454-41B1-AE62-267051C982C9}"/>
            </c:ext>
          </c:extLst>
        </c:ser>
        <c:dLbls>
          <c:showLegendKey val="0"/>
          <c:showVal val="0"/>
          <c:showCatName val="0"/>
          <c:showSerName val="0"/>
          <c:showPercent val="0"/>
          <c:showBubbleSize val="0"/>
        </c:dLbls>
        <c:gapWidth val="182"/>
        <c:axId val="636231760"/>
        <c:axId val="636230120"/>
        <c:extLst>
          <c:ext xmlns:c15="http://schemas.microsoft.com/office/drawing/2012/chart" uri="{02D57815-91ED-43cb-92C2-25804820EDAC}">
            <c15:filteredBarSeries>
              <c15:ser>
                <c:idx val="7"/>
                <c:order val="7"/>
                <c:tx>
                  <c:strRef>
                    <c:extLst>
                      <c:ext uri="{02D57815-91ED-43cb-92C2-25804820EDAC}">
                        <c15:formulaRef>
                          <c15:sqref>Sheet1!$I$1</c15:sqref>
                        </c15:formulaRef>
                      </c:ext>
                    </c:extLst>
                    <c:strCache>
                      <c:ptCount val="1"/>
                      <c:pt idx="0">
                        <c:v>Column1</c:v>
                      </c:pt>
                    </c:strCache>
                  </c:strRef>
                </c:tx>
                <c:spPr>
                  <a:solidFill>
                    <a:schemeClr val="accent2">
                      <a:lumMod val="60000"/>
                    </a:schemeClr>
                  </a:solidFill>
                  <a:ln>
                    <a:noFill/>
                  </a:ln>
                  <a:effectLst/>
                </c:spPr>
                <c:invertIfNegative val="0"/>
                <c:cat>
                  <c:strRef>
                    <c:extLst>
                      <c:ext uri="{02D57815-91ED-43cb-92C2-25804820EDAC}">
                        <c15:formulaRef>
                          <c15:sqref>Sheet1!$A$2:$A$16</c15:sqref>
                        </c15:formulaRef>
                      </c:ext>
                    </c:extLst>
                    <c:strCache>
                      <c:ptCount val="15"/>
                      <c:pt idx="0">
                        <c:v>Local Donated Art</c:v>
                      </c:pt>
                      <c:pt idx="1">
                        <c:v>Art Mural Outside</c:v>
                      </c:pt>
                      <c:pt idx="2">
                        <c:v>Art Mural Inside</c:v>
                      </c:pt>
                      <c:pt idx="3">
                        <c:v>Locker Room</c:v>
                      </c:pt>
                      <c:pt idx="4">
                        <c:v>Fire Pits</c:v>
                      </c:pt>
                      <c:pt idx="5">
                        <c:v>Dock/Fishing Pier</c:v>
                      </c:pt>
                      <c:pt idx="6">
                        <c:v>Electrical for Campers</c:v>
                      </c:pt>
                      <c:pt idx="7">
                        <c:v>Camping w/Facility</c:v>
                      </c:pt>
                      <c:pt idx="8">
                        <c:v>Vehicle Charging</c:v>
                      </c:pt>
                      <c:pt idx="9">
                        <c:v>Meeting Space</c:v>
                      </c:pt>
                      <c:pt idx="10">
                        <c:v>Fitness Center</c:v>
                      </c:pt>
                      <c:pt idx="11">
                        <c:v>Ice Rink</c:v>
                      </c:pt>
                      <c:pt idx="12">
                        <c:v>Food Shelf</c:v>
                      </c:pt>
                      <c:pt idx="13">
                        <c:v>Library</c:v>
                      </c:pt>
                      <c:pt idx="14">
                        <c:v>Gardens</c:v>
                      </c:pt>
                    </c:strCache>
                  </c:strRef>
                </c:cat>
                <c:val>
                  <c:numRef>
                    <c:extLst>
                      <c:ext uri="{02D57815-91ED-43cb-92C2-25804820EDAC}">
                        <c15:formulaRef>
                          <c15:sqref>Sheet1!$I$2:$I$16</c15:sqref>
                        </c15:formulaRef>
                      </c:ext>
                    </c:extLst>
                    <c:numCache>
                      <c:formatCode>General</c:formatCode>
                      <c:ptCount val="15"/>
                    </c:numCache>
                  </c:numRef>
                </c:val>
                <c:extLst>
                  <c:ext xmlns:c16="http://schemas.microsoft.com/office/drawing/2014/chart" uri="{C3380CC4-5D6E-409C-BE32-E72D297353CC}">
                    <c16:uniqueId val="{00000007-9454-41B1-AE62-267051C982C9}"/>
                  </c:ext>
                </c:extLst>
              </c15:ser>
            </c15:filteredBarSeries>
          </c:ext>
        </c:extLst>
      </c:barChart>
      <c:catAx>
        <c:axId val="636231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6230120"/>
        <c:crosses val="autoZero"/>
        <c:auto val="1"/>
        <c:lblAlgn val="ctr"/>
        <c:lblOffset val="100"/>
        <c:noMultiLvlLbl val="0"/>
      </c:catAx>
      <c:valAx>
        <c:axId val="636230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6231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dirty="0"/>
              <a:t>Where did we spend our money in 2022 YTD?</a:t>
            </a:r>
          </a:p>
          <a:p>
            <a:pPr>
              <a:defRPr/>
            </a:pPr>
            <a:endParaRPr lang="en-US" sz="1800" dirty="0"/>
          </a:p>
        </c:rich>
      </c:tx>
      <c:layout>
        <c:manualLayout>
          <c:xMode val="edge"/>
          <c:yMode val="edge"/>
          <c:x val="0.11498456790123458"/>
          <c:y val="4.029108340624088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7129629629629636E-2"/>
          <c:y val="0.22419385076865392"/>
          <c:w val="0.82407407407407407"/>
          <c:h val="0.68863610798650166"/>
        </c:manualLayout>
      </c:layout>
      <c:pie3DChart>
        <c:varyColors val="1"/>
        <c:ser>
          <c:idx val="0"/>
          <c:order val="0"/>
          <c:tx>
            <c:strRef>
              <c:f>Sheet1!$B$1</c:f>
              <c:strCache>
                <c:ptCount val="1"/>
                <c:pt idx="0">
                  <c:v>Column2</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D2E-4D49-96E3-53F87AE36AB3}"/>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D2E-4D49-96E3-53F87AE36AB3}"/>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0D2E-4D49-96E3-53F87AE36AB3}"/>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D2E-4D49-96E3-53F87AE36AB3}"/>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0D2E-4D49-96E3-53F87AE36AB3}"/>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0D2E-4D49-96E3-53F87AE36AB3}"/>
              </c:ext>
            </c:extLst>
          </c:dPt>
          <c:dLbls>
            <c:dLbl>
              <c:idx val="0"/>
              <c:layout>
                <c:manualLayout>
                  <c:x val="-9.0133785360163421E-2"/>
                  <c:y val="0.1003255322251385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D2E-4D49-96E3-53F87AE36AB3}"/>
                </c:ext>
              </c:extLst>
            </c:dLbl>
            <c:dLbl>
              <c:idx val="2"/>
              <c:layout>
                <c:manualLayout>
                  <c:x val="5.5688611840186586E-2"/>
                  <c:y val="7.937335958005249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D2E-4D49-96E3-53F87AE36AB3}"/>
                </c:ext>
              </c:extLst>
            </c:dLbl>
            <c:dLbl>
              <c:idx val="3"/>
              <c:layout>
                <c:manualLayout>
                  <c:x val="-0.10172803052396229"/>
                  <c:y val="2.2801837270339085E-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D2E-4D49-96E3-53F87AE36AB3}"/>
                </c:ext>
              </c:extLst>
            </c:dLbl>
            <c:dLbl>
              <c:idx val="4"/>
              <c:layout>
                <c:manualLayout>
                  <c:x val="6.0955818022747153E-2"/>
                  <c:y val="-1.537747885680956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D2E-4D49-96E3-53F87AE36AB3}"/>
                </c:ext>
              </c:extLst>
            </c:dLbl>
            <c:dLbl>
              <c:idx val="5"/>
              <c:layout>
                <c:manualLayout>
                  <c:x val="1.2148342568290074E-2"/>
                  <c:y val="7.48419728783902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D2E-4D49-96E3-53F87AE36AB3}"/>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GEN Fund</c:v>
                </c:pt>
                <c:pt idx="1">
                  <c:v>R &amp; B Fund</c:v>
                </c:pt>
                <c:pt idx="2">
                  <c:v>DEBT</c:v>
                </c:pt>
                <c:pt idx="3">
                  <c:v>CAPITAL</c:v>
                </c:pt>
                <c:pt idx="4">
                  <c:v>W/WW</c:v>
                </c:pt>
                <c:pt idx="5">
                  <c:v>FIRE</c:v>
                </c:pt>
              </c:strCache>
            </c:strRef>
          </c:cat>
          <c:val>
            <c:numRef>
              <c:f>Sheet1!$B$2:$B$7</c:f>
              <c:numCache>
                <c:formatCode>General</c:formatCode>
                <c:ptCount val="6"/>
                <c:pt idx="0">
                  <c:v>426227.61</c:v>
                </c:pt>
                <c:pt idx="1">
                  <c:v>865274.57</c:v>
                </c:pt>
                <c:pt idx="2">
                  <c:v>41869.99</c:v>
                </c:pt>
                <c:pt idx="3">
                  <c:v>279435.84999999998</c:v>
                </c:pt>
                <c:pt idx="4">
                  <c:v>28821.89</c:v>
                </c:pt>
                <c:pt idx="5">
                  <c:v>55595.19</c:v>
                </c:pt>
              </c:numCache>
            </c:numRef>
          </c:val>
          <c:extLst>
            <c:ext xmlns:c16="http://schemas.microsoft.com/office/drawing/2014/chart" uri="{C3380CC4-5D6E-409C-BE32-E72D297353CC}">
              <c16:uniqueId val="{0000000C-0D2E-4D49-96E3-53F87AE36AB3}"/>
            </c:ext>
          </c:extLst>
        </c:ser>
        <c:ser>
          <c:idx val="1"/>
          <c:order val="1"/>
          <c:tx>
            <c:strRef>
              <c:f>Sheet1!$C$1</c:f>
              <c:strCache>
                <c:ptCount val="1"/>
                <c:pt idx="0">
                  <c:v>Column1</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E-0D2E-4D49-96E3-53F87AE36AB3}"/>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0-0D2E-4D49-96E3-53F87AE36AB3}"/>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2-0D2E-4D49-96E3-53F87AE36AB3}"/>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4-0D2E-4D49-96E3-53F87AE36AB3}"/>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6-0D2E-4D49-96E3-53F87AE36AB3}"/>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8-0D2E-4D49-96E3-53F87AE36AB3}"/>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GEN Fund</c:v>
                </c:pt>
                <c:pt idx="1">
                  <c:v>R &amp; B Fund</c:v>
                </c:pt>
                <c:pt idx="2">
                  <c:v>DEBT</c:v>
                </c:pt>
                <c:pt idx="3">
                  <c:v>CAPITAL</c:v>
                </c:pt>
                <c:pt idx="4">
                  <c:v>W/WW</c:v>
                </c:pt>
                <c:pt idx="5">
                  <c:v>FIRE</c:v>
                </c:pt>
              </c:strCache>
            </c:strRef>
          </c:cat>
          <c:val>
            <c:numRef>
              <c:f>Sheet1!$C$2:$C$7</c:f>
              <c:numCache>
                <c:formatCode>General</c:formatCode>
                <c:ptCount val="6"/>
              </c:numCache>
            </c:numRef>
          </c:val>
          <c:extLst>
            <c:ext xmlns:c16="http://schemas.microsoft.com/office/drawing/2014/chart" uri="{C3380CC4-5D6E-409C-BE32-E72D297353CC}">
              <c16:uniqueId val="{00000019-0D2E-4D49-96E3-53F87AE36AB3}"/>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595722756877612"/>
          <c:y val="0.18100302566345872"/>
          <c:w val="0.16519757946923302"/>
          <c:h val="0.5733242198891804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Budget</a:t>
            </a:r>
            <a:r>
              <a:rPr lang="en-US" baseline="0" dirty="0"/>
              <a:t> Balance Trend 2010-2022 YTD   </a:t>
            </a:r>
            <a:endParaRPr lang="en-US" dirty="0"/>
          </a:p>
        </c:rich>
      </c:tx>
      <c:layout>
        <c:manualLayout>
          <c:xMode val="edge"/>
          <c:yMode val="edge"/>
          <c:x val="0.18451337368956047"/>
          <c:y val="2.016806722689075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5832673372475839"/>
          <c:y val="0.14141176470588235"/>
          <c:w val="0.69724363934277001"/>
          <c:h val="0.77494713160854889"/>
        </c:manualLayout>
      </c:layout>
      <c:barChart>
        <c:barDir val="col"/>
        <c:grouping val="clustered"/>
        <c:varyColors val="0"/>
        <c:ser>
          <c:idx val="0"/>
          <c:order val="0"/>
          <c:tx>
            <c:strRef>
              <c:f>Sheet1!$B$1</c:f>
              <c:strCache>
                <c:ptCount val="1"/>
                <c:pt idx="0">
                  <c:v>Beginning Balance</c:v>
                </c:pt>
              </c:strCache>
            </c:strRef>
          </c:tx>
          <c:spPr>
            <a:solidFill>
              <a:schemeClr val="accent2"/>
            </a:solidFill>
            <a:ln>
              <a:noFill/>
            </a:ln>
            <a:effectLst/>
          </c:spPr>
          <c:invertIfNegative val="0"/>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Sheet1!$B$2:$B$14</c:f>
              <c:numCache>
                <c:formatCode>"$"#,##0.00_);[Red]\("$"#,##0.00\)</c:formatCode>
                <c:ptCount val="13"/>
                <c:pt idx="0">
                  <c:v>858779.73</c:v>
                </c:pt>
                <c:pt idx="1">
                  <c:v>502598.86</c:v>
                </c:pt>
                <c:pt idx="2">
                  <c:v>541357.04</c:v>
                </c:pt>
                <c:pt idx="3" formatCode="_(&quot;$&quot;* #,##0.00_);_(&quot;$&quot;* \(#,##0.00\);_(&quot;$&quot;* &quot;-&quot;??_);_(@_)">
                  <c:v>550330.34</c:v>
                </c:pt>
                <c:pt idx="4" formatCode="_(&quot;$&quot;* #,##0.00_);_(&quot;$&quot;* \(#,##0.00\);_(&quot;$&quot;* &quot;-&quot;??_);_(@_)">
                  <c:v>524306.05000000005</c:v>
                </c:pt>
                <c:pt idx="5" formatCode="_(&quot;$&quot;* #,##0.00_);_(&quot;$&quot;* \(#,##0.00\);_(&quot;$&quot;* &quot;-&quot;??_);_(@_)">
                  <c:v>908629.44</c:v>
                </c:pt>
                <c:pt idx="6" formatCode="_(&quot;$&quot;* #,##0.00_);_(&quot;$&quot;* \(#,##0.00\);_(&quot;$&quot;* &quot;-&quot;??_);_(@_)">
                  <c:v>1338019.18</c:v>
                </c:pt>
                <c:pt idx="7" formatCode="_(&quot;$&quot;* #,##0.00_);_(&quot;$&quot;* \(#,##0.00\);_(&quot;$&quot;* &quot;-&quot;??_);_(@_)">
                  <c:v>1985058.1</c:v>
                </c:pt>
                <c:pt idx="8" formatCode="_(&quot;$&quot;* #,##0.00_);_(&quot;$&quot;* \(#,##0.00\);_(&quot;$&quot;* &quot;-&quot;??_);_(@_)">
                  <c:v>2350266.56</c:v>
                </c:pt>
                <c:pt idx="9">
                  <c:v>2135195.15</c:v>
                </c:pt>
                <c:pt idx="10">
                  <c:v>1862574.71</c:v>
                </c:pt>
                <c:pt idx="11">
                  <c:v>2253792.36</c:v>
                </c:pt>
                <c:pt idx="12" formatCode="#,##0">
                  <c:v>2266221</c:v>
                </c:pt>
              </c:numCache>
            </c:numRef>
          </c:val>
          <c:extLst>
            <c:ext xmlns:c16="http://schemas.microsoft.com/office/drawing/2014/chart" uri="{C3380CC4-5D6E-409C-BE32-E72D297353CC}">
              <c16:uniqueId val="{00000000-37E3-40AE-8B45-62A3440C36D5}"/>
            </c:ext>
          </c:extLst>
        </c:ser>
        <c:ser>
          <c:idx val="1"/>
          <c:order val="1"/>
          <c:tx>
            <c:strRef>
              <c:f>Sheet1!$C$1</c:f>
              <c:strCache>
                <c:ptCount val="1"/>
                <c:pt idx="0">
                  <c:v>Ending Balance</c:v>
                </c:pt>
              </c:strCache>
            </c:strRef>
          </c:tx>
          <c:spPr>
            <a:solidFill>
              <a:schemeClr val="accent4"/>
            </a:solidFill>
            <a:ln>
              <a:noFill/>
            </a:ln>
            <a:effectLst/>
          </c:spPr>
          <c:invertIfNegative val="0"/>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Sheet1!$C$2:$C$14</c:f>
              <c:numCache>
                <c:formatCode>_("$"* #,##0.00_);_("$"* \(#,##0.00\);_("$"* "-"??_);_(@_)</c:formatCode>
                <c:ptCount val="13"/>
                <c:pt idx="0">
                  <c:v>502598.86</c:v>
                </c:pt>
                <c:pt idx="1">
                  <c:v>541357.04</c:v>
                </c:pt>
                <c:pt idx="2">
                  <c:v>550330.34</c:v>
                </c:pt>
                <c:pt idx="3">
                  <c:v>524306.05000000005</c:v>
                </c:pt>
                <c:pt idx="4">
                  <c:v>908629.44</c:v>
                </c:pt>
                <c:pt idx="5">
                  <c:v>1338019.18</c:v>
                </c:pt>
                <c:pt idx="6">
                  <c:v>1985058.1</c:v>
                </c:pt>
                <c:pt idx="7">
                  <c:v>2350266.56</c:v>
                </c:pt>
                <c:pt idx="8">
                  <c:v>2135195.15</c:v>
                </c:pt>
                <c:pt idx="9" formatCode="&quot;$&quot;#,##0.00_);[Red]\(&quot;$&quot;#,##0.00\)">
                  <c:v>1862574.71</c:v>
                </c:pt>
                <c:pt idx="10" formatCode="&quot;$&quot;#,##0.00_);[Red]\(&quot;$&quot;#,##0.00\)">
                  <c:v>2253792.36</c:v>
                </c:pt>
                <c:pt idx="11" formatCode="&quot;$&quot;#,##0.00_);[Red]\(&quot;$&quot;#,##0.00\)">
                  <c:v>2266221.2400000002</c:v>
                </c:pt>
                <c:pt idx="12">
                  <c:v>1746264</c:v>
                </c:pt>
              </c:numCache>
            </c:numRef>
          </c:val>
          <c:extLst>
            <c:ext xmlns:c16="http://schemas.microsoft.com/office/drawing/2014/chart" uri="{C3380CC4-5D6E-409C-BE32-E72D297353CC}">
              <c16:uniqueId val="{00000001-37E3-40AE-8B45-62A3440C36D5}"/>
            </c:ext>
          </c:extLst>
        </c:ser>
        <c:dLbls>
          <c:showLegendKey val="0"/>
          <c:showVal val="0"/>
          <c:showCatName val="0"/>
          <c:showSerName val="0"/>
          <c:showPercent val="0"/>
          <c:showBubbleSize val="0"/>
        </c:dLbls>
        <c:gapWidth val="150"/>
        <c:axId val="499795376"/>
        <c:axId val="499792240"/>
      </c:barChart>
      <c:catAx>
        <c:axId val="499795376"/>
        <c:scaling>
          <c:orientation val="minMax"/>
        </c:scaling>
        <c:delete val="0"/>
        <c:axPos val="b"/>
        <c:numFmt formatCode="General" sourceLinked="1"/>
        <c:majorTickMark val="out"/>
        <c:minorTickMark val="none"/>
        <c:tickLblPos val="nextTo"/>
        <c:spPr>
          <a:noFill/>
          <a:ln w="9525" cap="rnd" cmpd="sng" algn="ctr">
            <a:solidFill>
              <a:schemeClr val="tx1">
                <a:tint val="75000"/>
                <a:shade val="90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99792240"/>
        <c:crosses val="autoZero"/>
        <c:auto val="1"/>
        <c:lblAlgn val="ctr"/>
        <c:lblOffset val="100"/>
        <c:noMultiLvlLbl val="0"/>
      </c:catAx>
      <c:valAx>
        <c:axId val="499792240"/>
        <c:scaling>
          <c:orientation val="minMax"/>
          <c:max val="2425000"/>
          <c:min val="425000"/>
        </c:scaling>
        <c:delete val="0"/>
        <c:axPos val="l"/>
        <c:majorGridlines>
          <c:spPr>
            <a:ln w="9525" cap="rnd" cmpd="sng" algn="ctr">
              <a:solidFill>
                <a:schemeClr val="tx1">
                  <a:tint val="75000"/>
                  <a:shade val="90000"/>
                </a:schemeClr>
              </a:solidFill>
              <a:prstDash val="solid"/>
              <a:round/>
            </a:ln>
            <a:effectLst/>
          </c:spPr>
        </c:majorGridlines>
        <c:numFmt formatCode="&quot;$&quot;#,##0.00_);[Red]\(&quot;$&quot;#,##0.00\)" sourceLinked="1"/>
        <c:majorTickMark val="out"/>
        <c:minorTickMark val="none"/>
        <c:tickLblPos val="nextTo"/>
        <c:spPr>
          <a:noFill/>
          <a:ln w="9525" cap="rnd" cmpd="sng" algn="ctr">
            <a:solidFill>
              <a:schemeClr val="tx1">
                <a:tint val="75000"/>
                <a:shade val="90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499795376"/>
        <c:crosses val="autoZero"/>
        <c:crossBetween val="between"/>
        <c:minorUnit val="20000"/>
      </c:valAx>
      <c:spPr>
        <a:noFill/>
        <a:ln>
          <a:noFill/>
        </a:ln>
        <a:effectLst/>
      </c:spPr>
    </c:plotArea>
    <c:legend>
      <c:legendPos val="r"/>
      <c:layout>
        <c:manualLayout>
          <c:xMode val="edge"/>
          <c:yMode val="edge"/>
          <c:x val="0.88151378629217747"/>
          <c:y val="0.34451796466618145"/>
          <c:w val="0.10817693535730713"/>
          <c:h val="0.2675016211208893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rnd" cmpd="sng" algn="ctr">
      <a:noFill/>
      <a:prstDash val="soli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Disbursements vs.</a:t>
            </a:r>
            <a:r>
              <a:rPr lang="en-US" baseline="0" dirty="0"/>
              <a:t> Receipts 2010-2022 YTD </a:t>
            </a:r>
          </a:p>
          <a:p>
            <a:pPr>
              <a:defRPr/>
            </a:pPr>
            <a:r>
              <a:rPr lang="en-US" baseline="0" dirty="0"/>
              <a:t> </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0919590975983494"/>
          <c:y val="0.11087744184648675"/>
          <c:w val="0.64164932508436434"/>
          <c:h val="0.79308889823886508"/>
        </c:manualLayout>
      </c:layout>
      <c:barChart>
        <c:barDir val="bar"/>
        <c:grouping val="clustered"/>
        <c:varyColors val="0"/>
        <c:ser>
          <c:idx val="0"/>
          <c:order val="0"/>
          <c:tx>
            <c:strRef>
              <c:f>Sheet1!$B$1</c:f>
              <c:strCache>
                <c:ptCount val="1"/>
                <c:pt idx="0">
                  <c:v>Receipts</c:v>
                </c:pt>
              </c:strCache>
            </c:strRef>
          </c:tx>
          <c:spPr>
            <a:solidFill>
              <a:schemeClr val="accent2"/>
            </a:solidFill>
            <a:ln>
              <a:noFill/>
            </a:ln>
            <a:effectLst/>
          </c:spPr>
          <c:invertIfNegative val="0"/>
          <c:cat>
            <c:numRef>
              <c:f>Sheet1!$A$4:$A$16</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Sheet1!$B$4:$B$16</c:f>
              <c:numCache>
                <c:formatCode>_("$"* #,##0.00_);_("$"* \(#,##0.00\);_("$"* "-"??_);_(@_)</c:formatCode>
                <c:ptCount val="13"/>
                <c:pt idx="0">
                  <c:v>1795958.07</c:v>
                </c:pt>
                <c:pt idx="1">
                  <c:v>2020103.87</c:v>
                </c:pt>
                <c:pt idx="2">
                  <c:v>1972499.85</c:v>
                </c:pt>
                <c:pt idx="3" formatCode="&quot;$&quot;#,##0.00_);[Red]\(&quot;$&quot;#,##0.00\)">
                  <c:v>2194204.2000000002</c:v>
                </c:pt>
                <c:pt idx="4">
                  <c:v>2291243.6800000002</c:v>
                </c:pt>
                <c:pt idx="5" formatCode="&quot;$&quot;#,##0.00_);[Red]\(&quot;$&quot;#,##0.00\)">
                  <c:v>2824589.35</c:v>
                </c:pt>
                <c:pt idx="6">
                  <c:v>2835459.71</c:v>
                </c:pt>
                <c:pt idx="7">
                  <c:v>2253800.0699999998</c:v>
                </c:pt>
                <c:pt idx="8">
                  <c:v>1868780.95</c:v>
                </c:pt>
                <c:pt idx="9" formatCode="&quot;$&quot;#,##0.00_);[Red]\(&quot;$&quot;#,##0.00\)">
                  <c:v>3224985.46</c:v>
                </c:pt>
                <c:pt idx="10" formatCode="&quot;$&quot;#,##0.00_);[Red]\(&quot;$&quot;#,##0.00\)">
                  <c:v>2462038.65</c:v>
                </c:pt>
                <c:pt idx="11" formatCode="#,##0.00">
                  <c:v>2655129.86</c:v>
                </c:pt>
                <c:pt idx="12" formatCode="General">
                  <c:v>1195324</c:v>
                </c:pt>
              </c:numCache>
            </c:numRef>
          </c:val>
          <c:extLst>
            <c:ext xmlns:c16="http://schemas.microsoft.com/office/drawing/2014/chart" uri="{C3380CC4-5D6E-409C-BE32-E72D297353CC}">
              <c16:uniqueId val="{00000000-B6A6-489C-9F41-11B056B5E403}"/>
            </c:ext>
          </c:extLst>
        </c:ser>
        <c:ser>
          <c:idx val="1"/>
          <c:order val="1"/>
          <c:tx>
            <c:strRef>
              <c:f>Sheet1!$C$1</c:f>
              <c:strCache>
                <c:ptCount val="1"/>
                <c:pt idx="0">
                  <c:v>Disbursements</c:v>
                </c:pt>
              </c:strCache>
            </c:strRef>
          </c:tx>
          <c:spPr>
            <a:solidFill>
              <a:schemeClr val="accent4"/>
            </a:solidFill>
            <a:ln>
              <a:noFill/>
            </a:ln>
            <a:effectLst/>
          </c:spPr>
          <c:invertIfNegative val="0"/>
          <c:cat>
            <c:numRef>
              <c:f>Sheet1!$A$4:$A$16</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Sheet1!$C$4:$C$16</c:f>
              <c:numCache>
                <c:formatCode>_("$"* #,##0.00_);_("$"* \(#,##0.00\);_("$"* "-"??_);_(@_)</c:formatCode>
                <c:ptCount val="13"/>
                <c:pt idx="0">
                  <c:v>2152138.94</c:v>
                </c:pt>
                <c:pt idx="1">
                  <c:v>1981345.69</c:v>
                </c:pt>
                <c:pt idx="2">
                  <c:v>1963526.55</c:v>
                </c:pt>
                <c:pt idx="3" formatCode="&quot;$&quot;#,##0.00_);[Red]\(&quot;$&quot;#,##0.00\)">
                  <c:v>2220228.4900000002</c:v>
                </c:pt>
                <c:pt idx="4">
                  <c:v>1906920.29</c:v>
                </c:pt>
                <c:pt idx="5" formatCode="&quot;$&quot;#,##0.00_);[Red]\(&quot;$&quot;#,##0.00\)">
                  <c:v>2395267.6800000002</c:v>
                </c:pt>
                <c:pt idx="6">
                  <c:v>2188420.79</c:v>
                </c:pt>
                <c:pt idx="7">
                  <c:v>1888591.61</c:v>
                </c:pt>
                <c:pt idx="8">
                  <c:v>2083852.36</c:v>
                </c:pt>
                <c:pt idx="9" formatCode="&quot;$&quot;#,##0.00_);[Red]\(&quot;$&quot;#,##0.00\)">
                  <c:v>3497605.9</c:v>
                </c:pt>
                <c:pt idx="10" formatCode="&quot;$&quot;#,##0.00_);[Red]\(&quot;$&quot;#,##0.00\)">
                  <c:v>2070821</c:v>
                </c:pt>
                <c:pt idx="11" formatCode="#,##0.00">
                  <c:v>2642700.98</c:v>
                </c:pt>
                <c:pt idx="12" formatCode="General">
                  <c:v>1715280</c:v>
                </c:pt>
              </c:numCache>
            </c:numRef>
          </c:val>
          <c:extLst>
            <c:ext xmlns:c16="http://schemas.microsoft.com/office/drawing/2014/chart" uri="{C3380CC4-5D6E-409C-BE32-E72D297353CC}">
              <c16:uniqueId val="{00000001-B6A6-489C-9F41-11B056B5E403}"/>
            </c:ext>
          </c:extLst>
        </c:ser>
        <c:dLbls>
          <c:showLegendKey val="0"/>
          <c:showVal val="0"/>
          <c:showCatName val="0"/>
          <c:showSerName val="0"/>
          <c:showPercent val="0"/>
          <c:showBubbleSize val="0"/>
        </c:dLbls>
        <c:gapWidth val="150"/>
        <c:axId val="499793808"/>
        <c:axId val="499789496"/>
      </c:barChart>
      <c:catAx>
        <c:axId val="499793808"/>
        <c:scaling>
          <c:orientation val="minMax"/>
        </c:scaling>
        <c:delete val="0"/>
        <c:axPos val="l"/>
        <c:numFmt formatCode="General" sourceLinked="1"/>
        <c:majorTickMark val="out"/>
        <c:minorTickMark val="none"/>
        <c:tickLblPos val="nextTo"/>
        <c:spPr>
          <a:noFill/>
          <a:ln w="9525" cap="rnd" cmpd="sng" algn="ctr">
            <a:solidFill>
              <a:schemeClr val="tx1">
                <a:tint val="75000"/>
                <a:shade val="90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99789496"/>
        <c:crosses val="autoZero"/>
        <c:auto val="1"/>
        <c:lblAlgn val="ctr"/>
        <c:lblOffset val="100"/>
        <c:noMultiLvlLbl val="0"/>
      </c:catAx>
      <c:valAx>
        <c:axId val="499789496"/>
        <c:scaling>
          <c:orientation val="minMax"/>
          <c:min val="500000"/>
        </c:scaling>
        <c:delete val="0"/>
        <c:axPos val="b"/>
        <c:majorGridlines>
          <c:spPr>
            <a:ln w="9525" cap="rnd" cmpd="sng" algn="ctr">
              <a:solidFill>
                <a:schemeClr val="tx1">
                  <a:tint val="75000"/>
                  <a:shade val="90000"/>
                </a:schemeClr>
              </a:solidFill>
              <a:prstDash val="solid"/>
              <a:round/>
            </a:ln>
            <a:effectLst/>
          </c:spPr>
        </c:majorGridlines>
        <c:numFmt formatCode="&quot;$&quot;#,##0" sourceLinked="0"/>
        <c:majorTickMark val="out"/>
        <c:minorTickMark val="none"/>
        <c:tickLblPos val="nextTo"/>
        <c:spPr>
          <a:noFill/>
          <a:ln w="9525" cap="rnd" cmpd="sng" algn="ctr">
            <a:solidFill>
              <a:schemeClr val="tx1">
                <a:tint val="75000"/>
                <a:shade val="90000"/>
              </a:schemeClr>
            </a:solidFill>
            <a:prstDash val="solid"/>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499793808"/>
        <c:crosses val="autoZero"/>
        <c:crossBetween val="between"/>
        <c:majorUnit val="500000"/>
        <c:minorUnit val="500000"/>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rnd" cmpd="sng" algn="ctr">
      <a:noFill/>
      <a:prstDash val="soli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dirty="0"/>
              <a:t>Past</a:t>
            </a:r>
            <a:r>
              <a:rPr lang="en-US" sz="1800" baseline="0" dirty="0"/>
              <a:t> </a:t>
            </a:r>
            <a:r>
              <a:rPr lang="en-US" sz="1800" dirty="0"/>
              <a:t>Township Levy Increases Collected  </a:t>
            </a:r>
          </a:p>
        </c:rich>
      </c:tx>
      <c:layout>
        <c:manualLayout>
          <c:xMode val="edge"/>
          <c:yMode val="edge"/>
          <c:x val="0.11956607495069034"/>
          <c:y val="4.033613445378151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Levy Collected</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Sheet1!$A$2:$A$11</c:f>
              <c:strCache>
                <c:ptCount val="10"/>
                <c:pt idx="0">
                  <c:v>2022 0%</c:v>
                </c:pt>
                <c:pt idx="1">
                  <c:v>2021 2%</c:v>
                </c:pt>
                <c:pt idx="2">
                  <c:v>2020 2%</c:v>
                </c:pt>
                <c:pt idx="3">
                  <c:v>2019 2%</c:v>
                </c:pt>
                <c:pt idx="4">
                  <c:v>2018 2%</c:v>
                </c:pt>
                <c:pt idx="5">
                  <c:v>2017 2%</c:v>
                </c:pt>
                <c:pt idx="6">
                  <c:v>2016 0%</c:v>
                </c:pt>
                <c:pt idx="7">
                  <c:v>2015 3%</c:v>
                </c:pt>
                <c:pt idx="8">
                  <c:v>2014 3%</c:v>
                </c:pt>
                <c:pt idx="9">
                  <c:v>2013 3%</c:v>
                </c:pt>
              </c:strCache>
            </c:strRef>
          </c:cat>
          <c:val>
            <c:numRef>
              <c:f>Sheet1!$B$2:$B$11</c:f>
              <c:numCache>
                <c:formatCode>_("$"* #,##0.00_);_("$"* \(#,##0.00\);_("$"* "-"??_);_(@_)</c:formatCode>
                <c:ptCount val="10"/>
                <c:pt idx="0">
                  <c:v>1297537</c:v>
                </c:pt>
                <c:pt idx="1">
                  <c:v>1297537</c:v>
                </c:pt>
                <c:pt idx="2">
                  <c:v>1272095</c:v>
                </c:pt>
                <c:pt idx="3">
                  <c:v>1247152</c:v>
                </c:pt>
                <c:pt idx="4">
                  <c:v>1222698</c:v>
                </c:pt>
                <c:pt idx="5">
                  <c:v>1198724</c:v>
                </c:pt>
                <c:pt idx="6">
                  <c:v>1175220</c:v>
                </c:pt>
                <c:pt idx="7">
                  <c:v>1175220</c:v>
                </c:pt>
                <c:pt idx="8">
                  <c:v>1140990</c:v>
                </c:pt>
                <c:pt idx="9">
                  <c:v>1107757</c:v>
                </c:pt>
              </c:numCache>
            </c:numRef>
          </c:val>
          <c:extLst>
            <c:ext xmlns:c16="http://schemas.microsoft.com/office/drawing/2014/chart" uri="{C3380CC4-5D6E-409C-BE32-E72D297353CC}">
              <c16:uniqueId val="{00000000-B40F-4055-9CC9-BC6F8EAF6561}"/>
            </c:ext>
          </c:extLst>
        </c:ser>
        <c:dLbls>
          <c:dLblPos val="inEnd"/>
          <c:showLegendKey val="0"/>
          <c:showVal val="1"/>
          <c:showCatName val="0"/>
          <c:showSerName val="0"/>
          <c:showPercent val="0"/>
          <c:showBubbleSize val="0"/>
        </c:dLbls>
        <c:gapWidth val="65"/>
        <c:axId val="450332928"/>
        <c:axId val="450333584"/>
      </c:barChart>
      <c:catAx>
        <c:axId val="45033292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50333584"/>
        <c:crosses val="autoZero"/>
        <c:auto val="1"/>
        <c:lblAlgn val="ctr"/>
        <c:lblOffset val="100"/>
        <c:noMultiLvlLbl val="0"/>
      </c:catAx>
      <c:valAx>
        <c:axId val="45033358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450332928"/>
        <c:crosses val="autoZero"/>
        <c:crossBetween val="between"/>
        <c:minorUnit val="150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Levy Comparisons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Sheet1!$A$2:$A$11</c:f>
              <c:strCache>
                <c:ptCount val="10"/>
                <c:pt idx="0">
                  <c:v>2023 10%</c:v>
                </c:pt>
                <c:pt idx="1">
                  <c:v>2023 8%</c:v>
                </c:pt>
                <c:pt idx="2">
                  <c:v>2023 6%</c:v>
                </c:pt>
                <c:pt idx="3">
                  <c:v>2022 0%</c:v>
                </c:pt>
                <c:pt idx="4">
                  <c:v>2021 2%</c:v>
                </c:pt>
                <c:pt idx="5">
                  <c:v>2020 2%</c:v>
                </c:pt>
                <c:pt idx="6">
                  <c:v>2019 2%</c:v>
                </c:pt>
                <c:pt idx="7">
                  <c:v>2018 2%</c:v>
                </c:pt>
                <c:pt idx="8">
                  <c:v>2017 2%</c:v>
                </c:pt>
                <c:pt idx="9">
                  <c:v>2016 0%</c:v>
                </c:pt>
              </c:strCache>
            </c:strRef>
          </c:cat>
          <c:val>
            <c:numRef>
              <c:f>Sheet1!$B$2:$B$11</c:f>
              <c:numCache>
                <c:formatCode>_("$"* #,##0.00_);_("$"* \(#,##0.00\);_("$"* "-"??_);_(@_)</c:formatCode>
                <c:ptCount val="10"/>
                <c:pt idx="0">
                  <c:v>1427291</c:v>
                </c:pt>
                <c:pt idx="1">
                  <c:v>1401340</c:v>
                </c:pt>
                <c:pt idx="2">
                  <c:v>1375389</c:v>
                </c:pt>
                <c:pt idx="3">
                  <c:v>1297537</c:v>
                </c:pt>
                <c:pt idx="4">
                  <c:v>1297537</c:v>
                </c:pt>
                <c:pt idx="5">
                  <c:v>1272095</c:v>
                </c:pt>
                <c:pt idx="6">
                  <c:v>1247152</c:v>
                </c:pt>
                <c:pt idx="7">
                  <c:v>1222698</c:v>
                </c:pt>
                <c:pt idx="8">
                  <c:v>1198724</c:v>
                </c:pt>
                <c:pt idx="9">
                  <c:v>1175220</c:v>
                </c:pt>
              </c:numCache>
            </c:numRef>
          </c:val>
          <c:extLst>
            <c:ext xmlns:c16="http://schemas.microsoft.com/office/drawing/2014/chart" uri="{C3380CC4-5D6E-409C-BE32-E72D297353CC}">
              <c16:uniqueId val="{00000000-C58A-496A-9A3E-8B0EAD423114}"/>
            </c:ext>
          </c:extLst>
        </c:ser>
        <c:dLbls>
          <c:dLblPos val="inEnd"/>
          <c:showLegendKey val="0"/>
          <c:showVal val="1"/>
          <c:showCatName val="0"/>
          <c:showSerName val="0"/>
          <c:showPercent val="0"/>
          <c:showBubbleSize val="0"/>
        </c:dLbls>
        <c:gapWidth val="65"/>
        <c:axId val="450332928"/>
        <c:axId val="450333584"/>
      </c:barChart>
      <c:catAx>
        <c:axId val="45033292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450333584"/>
        <c:crosses val="autoZero"/>
        <c:auto val="1"/>
        <c:lblAlgn val="ctr"/>
        <c:lblOffset val="100"/>
        <c:noMultiLvlLbl val="0"/>
      </c:catAx>
      <c:valAx>
        <c:axId val="45033358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450332928"/>
        <c:crosses val="autoZero"/>
        <c:crossBetween val="between"/>
        <c:minorUnit val="150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Last Visit</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973-45DF-9F4B-BB48F0426B8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973-45DF-9F4B-BB48F0426B8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973-45DF-9F4B-BB48F0426B8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973-45DF-9F4B-BB48F0426B8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973-45DF-9F4B-BB48F0426B88}"/>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F973-45DF-9F4B-BB48F0426B8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Within Last Year</c:v>
                </c:pt>
                <c:pt idx="1">
                  <c:v>Two Years</c:v>
                </c:pt>
                <c:pt idx="2">
                  <c:v>Five Years</c:v>
                </c:pt>
                <c:pt idx="3">
                  <c:v>More Than Five</c:v>
                </c:pt>
                <c:pt idx="4">
                  <c:v>Never</c:v>
                </c:pt>
                <c:pt idx="5">
                  <c:v>No Response</c:v>
                </c:pt>
              </c:strCache>
            </c:strRef>
          </c:cat>
          <c:val>
            <c:numRef>
              <c:f>Sheet1!$B$2:$B$7</c:f>
              <c:numCache>
                <c:formatCode>General</c:formatCode>
                <c:ptCount val="6"/>
                <c:pt idx="0">
                  <c:v>107</c:v>
                </c:pt>
                <c:pt idx="1">
                  <c:v>44</c:v>
                </c:pt>
                <c:pt idx="2">
                  <c:v>39</c:v>
                </c:pt>
                <c:pt idx="3">
                  <c:v>17</c:v>
                </c:pt>
                <c:pt idx="4">
                  <c:v>13</c:v>
                </c:pt>
                <c:pt idx="5">
                  <c:v>4</c:v>
                </c:pt>
              </c:numCache>
            </c:numRef>
          </c:val>
          <c:extLst>
            <c:ext xmlns:c16="http://schemas.microsoft.com/office/drawing/2014/chart" uri="{C3380CC4-5D6E-409C-BE32-E72D297353CC}">
              <c16:uniqueId val="{00000000-E79D-4DB2-A52F-56619F7755BF}"/>
            </c:ext>
          </c:extLst>
        </c:ser>
        <c:dLbls>
          <c:dLblPos val="bestFit"/>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9883179342466"/>
          <c:y val="0.18990895669291336"/>
          <c:w val="0.52422921123298893"/>
          <c:h val="0.70852854330708659"/>
        </c:manualLayout>
      </c:layout>
      <c:pieChart>
        <c:varyColors val="1"/>
        <c:ser>
          <c:idx val="0"/>
          <c:order val="0"/>
          <c:tx>
            <c:strRef>
              <c:f>Sheet1!$B$1</c:f>
              <c:strCache>
                <c:ptCount val="1"/>
                <c:pt idx="0">
                  <c:v>Facility Rental in Last Five Years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0AC-43AA-8253-BDB2BEE2F8B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022-45BE-BEB8-C73AC5C54B0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0AC-43AA-8253-BDB2BEE2F8B5}"/>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Sheet1!$A$2:$A$4</c:f>
              <c:strCache>
                <c:ptCount val="3"/>
                <c:pt idx="0">
                  <c:v>Yes</c:v>
                </c:pt>
                <c:pt idx="1">
                  <c:v>No</c:v>
                </c:pt>
                <c:pt idx="2">
                  <c:v>No Response</c:v>
                </c:pt>
              </c:strCache>
            </c:strRef>
          </c:cat>
          <c:val>
            <c:numRef>
              <c:f>Sheet1!$B$2:$B$4</c:f>
              <c:numCache>
                <c:formatCode>General</c:formatCode>
                <c:ptCount val="3"/>
                <c:pt idx="0">
                  <c:v>28</c:v>
                </c:pt>
                <c:pt idx="1">
                  <c:v>187</c:v>
                </c:pt>
                <c:pt idx="2">
                  <c:v>9</c:v>
                </c:pt>
              </c:numCache>
            </c:numRef>
          </c:val>
          <c:extLst>
            <c:ext xmlns:c16="http://schemas.microsoft.com/office/drawing/2014/chart" uri="{C3380CC4-5D6E-409C-BE32-E72D297353CC}">
              <c16:uniqueId val="{00000000-C022-45BE-BEB8-C73AC5C54B08}"/>
            </c:ext>
          </c:extLst>
        </c:ser>
        <c:dLbls>
          <c:showLegendKey val="0"/>
          <c:showVal val="0"/>
          <c:showCatName val="0"/>
          <c:showSerName val="0"/>
          <c:showPercent val="0"/>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If yes, what</a:t>
            </a:r>
            <a:r>
              <a:rPr lang="en-US" b="1" baseline="0" dirty="0"/>
              <a:t> attracted you to the facility?</a:t>
            </a:r>
          </a:p>
          <a:p>
            <a:pPr>
              <a:defRPr/>
            </a:pP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Responses</c:v>
                </c:pt>
              </c:strCache>
            </c:strRef>
          </c:tx>
          <c:spPr>
            <a:solidFill>
              <a:schemeClr val="accent1"/>
            </a:solidFill>
            <a:ln>
              <a:noFill/>
            </a:ln>
            <a:effectLst/>
          </c:spPr>
          <c:invertIfNegative val="0"/>
          <c:cat>
            <c:strRef>
              <c:f>Sheet1!$A$2:$A$7</c:f>
              <c:strCache>
                <c:ptCount val="6"/>
                <c:pt idx="0">
                  <c:v>Rental Rate</c:v>
                </c:pt>
                <c:pt idx="1">
                  <c:v>Size</c:v>
                </c:pt>
                <c:pt idx="2">
                  <c:v>Amenities</c:v>
                </c:pt>
                <c:pt idx="3">
                  <c:v>Location</c:v>
                </c:pt>
                <c:pt idx="4">
                  <c:v>Cleanliness</c:v>
                </c:pt>
                <c:pt idx="5">
                  <c:v>Parking</c:v>
                </c:pt>
              </c:strCache>
            </c:strRef>
          </c:cat>
          <c:val>
            <c:numRef>
              <c:f>Sheet1!$B$2:$B$7</c:f>
              <c:numCache>
                <c:formatCode>General</c:formatCode>
                <c:ptCount val="6"/>
                <c:pt idx="0">
                  <c:v>28</c:v>
                </c:pt>
                <c:pt idx="1">
                  <c:v>33</c:v>
                </c:pt>
                <c:pt idx="2">
                  <c:v>32</c:v>
                </c:pt>
                <c:pt idx="3">
                  <c:v>39</c:v>
                </c:pt>
                <c:pt idx="4">
                  <c:v>34</c:v>
                </c:pt>
                <c:pt idx="5">
                  <c:v>36</c:v>
                </c:pt>
              </c:numCache>
            </c:numRef>
          </c:val>
          <c:extLst>
            <c:ext xmlns:c16="http://schemas.microsoft.com/office/drawing/2014/chart" uri="{C3380CC4-5D6E-409C-BE32-E72D297353CC}">
              <c16:uniqueId val="{00000000-C000-4548-B8C9-C88EFCB8EFAE}"/>
            </c:ext>
          </c:extLst>
        </c:ser>
        <c:ser>
          <c:idx val="2"/>
          <c:order val="2"/>
          <c:tx>
            <c:strRef>
              <c:f>Sheet1!$D$1</c:f>
              <c:strCache>
                <c:ptCount val="1"/>
                <c:pt idx="0">
                  <c:v>Column2</c:v>
                </c:pt>
              </c:strCache>
            </c:strRef>
          </c:tx>
          <c:spPr>
            <a:solidFill>
              <a:schemeClr val="accent3"/>
            </a:solidFill>
            <a:ln>
              <a:noFill/>
            </a:ln>
            <a:effectLst/>
          </c:spPr>
          <c:invertIfNegative val="0"/>
          <c:cat>
            <c:strRef>
              <c:f>Sheet1!$A$2:$A$7</c:f>
              <c:strCache>
                <c:ptCount val="6"/>
                <c:pt idx="0">
                  <c:v>Rental Rate</c:v>
                </c:pt>
                <c:pt idx="1">
                  <c:v>Size</c:v>
                </c:pt>
                <c:pt idx="2">
                  <c:v>Amenities</c:v>
                </c:pt>
                <c:pt idx="3">
                  <c:v>Location</c:v>
                </c:pt>
                <c:pt idx="4">
                  <c:v>Cleanliness</c:v>
                </c:pt>
                <c:pt idx="5">
                  <c:v>Parking</c:v>
                </c:pt>
              </c:strCache>
            </c:strRef>
          </c:cat>
          <c:val>
            <c:numRef>
              <c:f>Sheet1!$D$2:$D$7</c:f>
            </c:numRef>
          </c:val>
          <c:extLst>
            <c:ext xmlns:c16="http://schemas.microsoft.com/office/drawing/2014/chart" uri="{C3380CC4-5D6E-409C-BE32-E72D297353CC}">
              <c16:uniqueId val="{00000002-C000-4548-B8C9-C88EFCB8EFAE}"/>
            </c:ext>
          </c:extLst>
        </c:ser>
        <c:ser>
          <c:idx val="3"/>
          <c:order val="3"/>
          <c:tx>
            <c:strRef>
              <c:f>Sheet1!$E$1</c:f>
              <c:strCache>
                <c:ptCount val="1"/>
                <c:pt idx="0">
                  <c:v>Column3</c:v>
                </c:pt>
              </c:strCache>
            </c:strRef>
          </c:tx>
          <c:spPr>
            <a:solidFill>
              <a:schemeClr val="accent4"/>
            </a:solidFill>
            <a:ln>
              <a:noFill/>
            </a:ln>
            <a:effectLst/>
          </c:spPr>
          <c:invertIfNegative val="0"/>
          <c:cat>
            <c:strRef>
              <c:f>Sheet1!$A$2:$A$7</c:f>
              <c:strCache>
                <c:ptCount val="6"/>
                <c:pt idx="0">
                  <c:v>Rental Rate</c:v>
                </c:pt>
                <c:pt idx="1">
                  <c:v>Size</c:v>
                </c:pt>
                <c:pt idx="2">
                  <c:v>Amenities</c:v>
                </c:pt>
                <c:pt idx="3">
                  <c:v>Location</c:v>
                </c:pt>
                <c:pt idx="4">
                  <c:v>Cleanliness</c:v>
                </c:pt>
                <c:pt idx="5">
                  <c:v>Parking</c:v>
                </c:pt>
              </c:strCache>
            </c:strRef>
          </c:cat>
          <c:val>
            <c:numRef>
              <c:f>Sheet1!$E$2:$E$7</c:f>
            </c:numRef>
          </c:val>
          <c:extLst>
            <c:ext xmlns:c16="http://schemas.microsoft.com/office/drawing/2014/chart" uri="{C3380CC4-5D6E-409C-BE32-E72D297353CC}">
              <c16:uniqueId val="{00000003-C000-4548-B8C9-C88EFCB8EFAE}"/>
            </c:ext>
          </c:extLst>
        </c:ser>
        <c:ser>
          <c:idx val="4"/>
          <c:order val="4"/>
          <c:tx>
            <c:strRef>
              <c:f>Sheet1!$F$1</c:f>
              <c:strCache>
                <c:ptCount val="1"/>
                <c:pt idx="0">
                  <c:v>Column4</c:v>
                </c:pt>
              </c:strCache>
            </c:strRef>
          </c:tx>
          <c:spPr>
            <a:solidFill>
              <a:schemeClr val="accent5"/>
            </a:solidFill>
            <a:ln>
              <a:noFill/>
            </a:ln>
            <a:effectLst/>
          </c:spPr>
          <c:invertIfNegative val="0"/>
          <c:cat>
            <c:strRef>
              <c:f>Sheet1!$A$2:$A$7</c:f>
              <c:strCache>
                <c:ptCount val="6"/>
                <c:pt idx="0">
                  <c:v>Rental Rate</c:v>
                </c:pt>
                <c:pt idx="1">
                  <c:v>Size</c:v>
                </c:pt>
                <c:pt idx="2">
                  <c:v>Amenities</c:v>
                </c:pt>
                <c:pt idx="3">
                  <c:v>Location</c:v>
                </c:pt>
                <c:pt idx="4">
                  <c:v>Cleanliness</c:v>
                </c:pt>
                <c:pt idx="5">
                  <c:v>Parking</c:v>
                </c:pt>
              </c:strCache>
            </c:strRef>
          </c:cat>
          <c:val>
            <c:numRef>
              <c:f>Sheet1!$F$2:$F$7</c:f>
            </c:numRef>
          </c:val>
          <c:extLst>
            <c:ext xmlns:c16="http://schemas.microsoft.com/office/drawing/2014/chart" uri="{C3380CC4-5D6E-409C-BE32-E72D297353CC}">
              <c16:uniqueId val="{00000004-C000-4548-B8C9-C88EFCB8EFAE}"/>
            </c:ext>
          </c:extLst>
        </c:ser>
        <c:ser>
          <c:idx val="5"/>
          <c:order val="5"/>
          <c:tx>
            <c:strRef>
              <c:f>Sheet1!$G$1</c:f>
              <c:strCache>
                <c:ptCount val="1"/>
                <c:pt idx="0">
                  <c:v>Column5</c:v>
                </c:pt>
              </c:strCache>
            </c:strRef>
          </c:tx>
          <c:spPr>
            <a:solidFill>
              <a:schemeClr val="accent6"/>
            </a:solidFill>
            <a:ln>
              <a:noFill/>
            </a:ln>
            <a:effectLst/>
          </c:spPr>
          <c:invertIfNegative val="0"/>
          <c:cat>
            <c:strRef>
              <c:f>Sheet1!$A$2:$A$7</c:f>
              <c:strCache>
                <c:ptCount val="6"/>
                <c:pt idx="0">
                  <c:v>Rental Rate</c:v>
                </c:pt>
                <c:pt idx="1">
                  <c:v>Size</c:v>
                </c:pt>
                <c:pt idx="2">
                  <c:v>Amenities</c:v>
                </c:pt>
                <c:pt idx="3">
                  <c:v>Location</c:v>
                </c:pt>
                <c:pt idx="4">
                  <c:v>Cleanliness</c:v>
                </c:pt>
                <c:pt idx="5">
                  <c:v>Parking</c:v>
                </c:pt>
              </c:strCache>
            </c:strRef>
          </c:cat>
          <c:val>
            <c:numRef>
              <c:f>Sheet1!$G$2:$G$7</c:f>
            </c:numRef>
          </c:val>
          <c:extLst>
            <c:ext xmlns:c16="http://schemas.microsoft.com/office/drawing/2014/chart" uri="{C3380CC4-5D6E-409C-BE32-E72D297353CC}">
              <c16:uniqueId val="{00000005-C000-4548-B8C9-C88EFCB8EFAE}"/>
            </c:ext>
          </c:extLst>
        </c:ser>
        <c:dLbls>
          <c:showLegendKey val="0"/>
          <c:showVal val="0"/>
          <c:showCatName val="0"/>
          <c:showSerName val="0"/>
          <c:showPercent val="0"/>
          <c:showBubbleSize val="0"/>
        </c:dLbls>
        <c:gapWidth val="182"/>
        <c:axId val="636288744"/>
        <c:axId val="63628513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Column1</c:v>
                      </c:pt>
                    </c:strCache>
                  </c:strRef>
                </c:tx>
                <c:spPr>
                  <a:solidFill>
                    <a:schemeClr val="accent2"/>
                  </a:solidFill>
                  <a:ln>
                    <a:noFill/>
                  </a:ln>
                  <a:effectLst/>
                </c:spPr>
                <c:invertIfNegative val="0"/>
                <c:cat>
                  <c:strRef>
                    <c:extLst>
                      <c:ext uri="{02D57815-91ED-43cb-92C2-25804820EDAC}">
                        <c15:formulaRef>
                          <c15:sqref>Sheet1!$A$2:$A$7</c15:sqref>
                        </c15:formulaRef>
                      </c:ext>
                    </c:extLst>
                    <c:strCache>
                      <c:ptCount val="6"/>
                      <c:pt idx="0">
                        <c:v>Rental Rate</c:v>
                      </c:pt>
                      <c:pt idx="1">
                        <c:v>Size</c:v>
                      </c:pt>
                      <c:pt idx="2">
                        <c:v>Amenities</c:v>
                      </c:pt>
                      <c:pt idx="3">
                        <c:v>Location</c:v>
                      </c:pt>
                      <c:pt idx="4">
                        <c:v>Cleanliness</c:v>
                      </c:pt>
                      <c:pt idx="5">
                        <c:v>Parking</c:v>
                      </c:pt>
                    </c:strCache>
                  </c:strRef>
                </c:cat>
                <c:val>
                  <c:numRef>
                    <c:extLst>
                      <c:ext uri="{02D57815-91ED-43cb-92C2-25804820EDAC}">
                        <c15:formulaRef>
                          <c15:sqref>Sheet1!$C$2:$C$7</c15:sqref>
                        </c15:formulaRef>
                      </c:ext>
                    </c:extLst>
                    <c:numCache>
                      <c:formatCode>General</c:formatCode>
                      <c:ptCount val="6"/>
                      <c:pt idx="0">
                        <c:v>2.4</c:v>
                      </c:pt>
                      <c:pt idx="1">
                        <c:v>4.4000000000000004</c:v>
                      </c:pt>
                      <c:pt idx="2">
                        <c:v>1.8</c:v>
                      </c:pt>
                      <c:pt idx="3">
                        <c:v>2.8</c:v>
                      </c:pt>
                    </c:numCache>
                  </c:numRef>
                </c:val>
                <c:extLst>
                  <c:ext xmlns:c16="http://schemas.microsoft.com/office/drawing/2014/chart" uri="{C3380CC4-5D6E-409C-BE32-E72D297353CC}">
                    <c16:uniqueId val="{00000001-C000-4548-B8C9-C88EFCB8EFAE}"/>
                  </c:ext>
                </c:extLst>
              </c15:ser>
            </c15:filteredBarSeries>
          </c:ext>
        </c:extLst>
      </c:barChart>
      <c:catAx>
        <c:axId val="636288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6285136"/>
        <c:crosses val="autoZero"/>
        <c:auto val="1"/>
        <c:lblAlgn val="ctr"/>
        <c:lblOffset val="100"/>
        <c:noMultiLvlLbl val="0"/>
      </c:catAx>
      <c:valAx>
        <c:axId val="6362851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6288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7-09-12T15:16:44.369"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82119" cy="464820"/>
          </a:xfrm>
          <a:prstGeom prst="rect">
            <a:avLst/>
          </a:prstGeom>
        </p:spPr>
        <p:txBody>
          <a:bodyPr vert="horz" lIns="93809" tIns="46905" rIns="93809" bIns="46905" rtlCol="0"/>
          <a:lstStyle>
            <a:lvl1pPr algn="l">
              <a:defRPr sz="1200"/>
            </a:lvl1pPr>
          </a:lstStyle>
          <a:p>
            <a:endParaRPr lang="en-US" dirty="0"/>
          </a:p>
        </p:txBody>
      </p:sp>
      <p:sp>
        <p:nvSpPr>
          <p:cNvPr id="3" name="Date Placeholder 2"/>
          <p:cNvSpPr>
            <a:spLocks noGrp="1"/>
          </p:cNvSpPr>
          <p:nvPr>
            <p:ph type="dt" sz="quarter" idx="1"/>
          </p:nvPr>
        </p:nvSpPr>
        <p:spPr>
          <a:xfrm>
            <a:off x="3898104" y="1"/>
            <a:ext cx="2982119" cy="464820"/>
          </a:xfrm>
          <a:prstGeom prst="rect">
            <a:avLst/>
          </a:prstGeom>
        </p:spPr>
        <p:txBody>
          <a:bodyPr vert="horz" lIns="93809" tIns="46905" rIns="93809" bIns="46905" rtlCol="0"/>
          <a:lstStyle>
            <a:lvl1pPr algn="r">
              <a:defRPr sz="1200"/>
            </a:lvl1pPr>
          </a:lstStyle>
          <a:p>
            <a:fld id="{8B0CE330-845D-4AAE-80EC-9F94C47C7A90}" type="datetime1">
              <a:rPr lang="en-US" smtClean="0"/>
              <a:t>9/6/2022</a:t>
            </a:fld>
            <a:endParaRPr lang="en-US" dirty="0"/>
          </a:p>
        </p:txBody>
      </p:sp>
      <p:sp>
        <p:nvSpPr>
          <p:cNvPr id="4" name="Footer Placeholder 3"/>
          <p:cNvSpPr>
            <a:spLocks noGrp="1"/>
          </p:cNvSpPr>
          <p:nvPr>
            <p:ph type="ftr" sz="quarter" idx="2"/>
          </p:nvPr>
        </p:nvSpPr>
        <p:spPr>
          <a:xfrm>
            <a:off x="2" y="8829969"/>
            <a:ext cx="2982119" cy="464820"/>
          </a:xfrm>
          <a:prstGeom prst="rect">
            <a:avLst/>
          </a:prstGeom>
        </p:spPr>
        <p:txBody>
          <a:bodyPr vert="horz" lIns="93809" tIns="46905" rIns="93809" bIns="46905" rtlCol="0" anchor="b"/>
          <a:lstStyle>
            <a:lvl1pPr algn="l">
              <a:defRPr sz="1200"/>
            </a:lvl1pPr>
          </a:lstStyle>
          <a:p>
            <a:r>
              <a:rPr lang="en-US" dirty="0"/>
              <a:t>Continuation of Annual Town Meeting 9/6/22</a:t>
            </a:r>
          </a:p>
        </p:txBody>
      </p:sp>
    </p:spTree>
    <p:extLst>
      <p:ext uri="{BB962C8B-B14F-4D97-AF65-F5344CB8AC3E}">
        <p14:creationId xmlns:p14="http://schemas.microsoft.com/office/powerpoint/2010/main" val="134291075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98104" y="1"/>
            <a:ext cx="2982119" cy="464820"/>
          </a:xfrm>
          <a:prstGeom prst="rect">
            <a:avLst/>
          </a:prstGeom>
        </p:spPr>
        <p:txBody>
          <a:bodyPr vert="horz" lIns="93809" tIns="46905" rIns="93809" bIns="46905" rtlCol="0"/>
          <a:lstStyle>
            <a:lvl1pPr algn="r">
              <a:defRPr sz="1200"/>
            </a:lvl1pPr>
          </a:lstStyle>
          <a:p>
            <a:fld id="{83282F23-B056-4388-9C21-E6E4B547BBAD}" type="datetime1">
              <a:rPr lang="en-US" smtClean="0"/>
              <a:t>9/6/2022</a:t>
            </a:fld>
            <a:endParaRPr lang="en-US" dirty="0"/>
          </a:p>
        </p:txBody>
      </p:sp>
      <p:sp>
        <p:nvSpPr>
          <p:cNvPr id="4" name="Slide Image Placeholder 3"/>
          <p:cNvSpPr>
            <a:spLocks noGrp="1" noRot="1" noChangeAspect="1"/>
          </p:cNvSpPr>
          <p:nvPr>
            <p:ph type="sldImg" idx="2"/>
          </p:nvPr>
        </p:nvSpPr>
        <p:spPr>
          <a:xfrm>
            <a:off x="1116013" y="695325"/>
            <a:ext cx="4649787" cy="3487738"/>
          </a:xfrm>
          <a:prstGeom prst="rect">
            <a:avLst/>
          </a:prstGeom>
          <a:noFill/>
          <a:ln w="12700">
            <a:solidFill>
              <a:prstClr val="black"/>
            </a:solidFill>
          </a:ln>
        </p:spPr>
        <p:txBody>
          <a:bodyPr vert="horz" lIns="93809" tIns="46905" rIns="93809" bIns="46905" rtlCol="0" anchor="ctr"/>
          <a:lstStyle/>
          <a:p>
            <a:endParaRPr lang="en-US" dirty="0"/>
          </a:p>
        </p:txBody>
      </p:sp>
      <p:sp>
        <p:nvSpPr>
          <p:cNvPr id="5" name="Notes Placeholder 4"/>
          <p:cNvSpPr>
            <a:spLocks noGrp="1"/>
          </p:cNvSpPr>
          <p:nvPr>
            <p:ph type="body" sz="quarter" idx="3"/>
          </p:nvPr>
        </p:nvSpPr>
        <p:spPr>
          <a:xfrm>
            <a:off x="688182" y="4415792"/>
            <a:ext cx="5505450" cy="4183380"/>
          </a:xfrm>
          <a:prstGeom prst="rect">
            <a:avLst/>
          </a:prstGeom>
        </p:spPr>
        <p:txBody>
          <a:bodyPr vert="horz" lIns="93809" tIns="46905" rIns="93809" bIns="469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98104" y="8829969"/>
            <a:ext cx="2982119" cy="464820"/>
          </a:xfrm>
          <a:prstGeom prst="rect">
            <a:avLst/>
          </a:prstGeom>
        </p:spPr>
        <p:txBody>
          <a:bodyPr vert="horz" lIns="93809" tIns="46905" rIns="93809" bIns="46905" rtlCol="0" anchor="b"/>
          <a:lstStyle>
            <a:lvl1pPr algn="r">
              <a:defRPr sz="1200"/>
            </a:lvl1pPr>
          </a:lstStyle>
          <a:p>
            <a:fld id="{02445FE3-4E5F-4BA4-8224-3B681DC55D0A}" type="slidenum">
              <a:rPr lang="en-US" smtClean="0"/>
              <a:pPr/>
              <a:t>‹#›</a:t>
            </a:fld>
            <a:endParaRPr lang="en-US" dirty="0"/>
          </a:p>
        </p:txBody>
      </p:sp>
      <p:sp>
        <p:nvSpPr>
          <p:cNvPr id="2" name="Footer Placeholder 1"/>
          <p:cNvSpPr>
            <a:spLocks noGrp="1"/>
          </p:cNvSpPr>
          <p:nvPr>
            <p:ph type="ftr" sz="quarter" idx="4"/>
          </p:nvPr>
        </p:nvSpPr>
        <p:spPr>
          <a:xfrm>
            <a:off x="1" y="8829676"/>
            <a:ext cx="2982742" cy="466725"/>
          </a:xfrm>
          <a:prstGeom prst="rect">
            <a:avLst/>
          </a:prstGeom>
        </p:spPr>
        <p:txBody>
          <a:bodyPr vert="horz" lIns="91440" tIns="45720" rIns="91440" bIns="45720" rtlCol="0" anchor="b"/>
          <a:lstStyle>
            <a:lvl1pPr algn="l">
              <a:defRPr sz="1200"/>
            </a:lvl1pPr>
          </a:lstStyle>
          <a:p>
            <a:r>
              <a:rPr lang="en-US" dirty="0"/>
              <a:t>Continuation of Annual Town Meeting 9/6/22</a:t>
            </a:r>
          </a:p>
        </p:txBody>
      </p:sp>
      <p:sp>
        <p:nvSpPr>
          <p:cNvPr id="6" name="Header Placeholder 5"/>
          <p:cNvSpPr>
            <a:spLocks noGrp="1"/>
          </p:cNvSpPr>
          <p:nvPr>
            <p:ph type="hdr" sz="quarter"/>
          </p:nvPr>
        </p:nvSpPr>
        <p:spPr>
          <a:xfrm>
            <a:off x="1" y="1"/>
            <a:ext cx="2982742" cy="466725"/>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4234772799"/>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Continuation of Annual Town Meeting 9/6/22</a:t>
            </a:r>
          </a:p>
        </p:txBody>
      </p:sp>
    </p:spTree>
    <p:extLst>
      <p:ext uri="{BB962C8B-B14F-4D97-AF65-F5344CB8AC3E}">
        <p14:creationId xmlns:p14="http://schemas.microsoft.com/office/powerpoint/2010/main" val="154333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Continuation of Annual Town Meeting 9/6/22</a:t>
            </a:r>
          </a:p>
        </p:txBody>
      </p:sp>
    </p:spTree>
    <p:extLst>
      <p:ext uri="{BB962C8B-B14F-4D97-AF65-F5344CB8AC3E}">
        <p14:creationId xmlns:p14="http://schemas.microsoft.com/office/powerpoint/2010/main" val="3532415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Continuation of Annual Town Meeting 9/6/22</a:t>
            </a:r>
          </a:p>
        </p:txBody>
      </p:sp>
    </p:spTree>
    <p:extLst>
      <p:ext uri="{BB962C8B-B14F-4D97-AF65-F5344CB8AC3E}">
        <p14:creationId xmlns:p14="http://schemas.microsoft.com/office/powerpoint/2010/main" val="740696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Continuation of Annual Town Meeting 9/6/22</a:t>
            </a:r>
          </a:p>
        </p:txBody>
      </p:sp>
    </p:spTree>
    <p:extLst>
      <p:ext uri="{BB962C8B-B14F-4D97-AF65-F5344CB8AC3E}">
        <p14:creationId xmlns:p14="http://schemas.microsoft.com/office/powerpoint/2010/main" val="1527115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Continuation of Annual Town Meeting 9/6/22</a:t>
            </a:r>
          </a:p>
        </p:txBody>
      </p:sp>
    </p:spTree>
    <p:extLst>
      <p:ext uri="{BB962C8B-B14F-4D97-AF65-F5344CB8AC3E}">
        <p14:creationId xmlns:p14="http://schemas.microsoft.com/office/powerpoint/2010/main" val="1222488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Continuation of Annual Town Meeting 9/6/22</a:t>
            </a:r>
          </a:p>
        </p:txBody>
      </p:sp>
    </p:spTree>
    <p:extLst>
      <p:ext uri="{BB962C8B-B14F-4D97-AF65-F5344CB8AC3E}">
        <p14:creationId xmlns:p14="http://schemas.microsoft.com/office/powerpoint/2010/main" val="2207622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Continuation of Annual Town Meeting 9/6/22</a:t>
            </a:r>
          </a:p>
        </p:txBody>
      </p:sp>
    </p:spTree>
    <p:extLst>
      <p:ext uri="{BB962C8B-B14F-4D97-AF65-F5344CB8AC3E}">
        <p14:creationId xmlns:p14="http://schemas.microsoft.com/office/powerpoint/2010/main" val="781025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Continuation of Annual Town Meeting 9/6/22</a:t>
            </a:r>
          </a:p>
        </p:txBody>
      </p:sp>
    </p:spTree>
    <p:extLst>
      <p:ext uri="{BB962C8B-B14F-4D97-AF65-F5344CB8AC3E}">
        <p14:creationId xmlns:p14="http://schemas.microsoft.com/office/powerpoint/2010/main" val="4002718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Continuation of Annual Town Meeting 9/6/22</a:t>
            </a:r>
          </a:p>
        </p:txBody>
      </p:sp>
    </p:spTree>
    <p:extLst>
      <p:ext uri="{BB962C8B-B14F-4D97-AF65-F5344CB8AC3E}">
        <p14:creationId xmlns:p14="http://schemas.microsoft.com/office/powerpoint/2010/main" val="1411940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Continuation of Annual Town Meeting 9/6/22</a:t>
            </a:r>
          </a:p>
        </p:txBody>
      </p:sp>
    </p:spTree>
    <p:extLst>
      <p:ext uri="{BB962C8B-B14F-4D97-AF65-F5344CB8AC3E}">
        <p14:creationId xmlns:p14="http://schemas.microsoft.com/office/powerpoint/2010/main" val="2819531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Board is trying to upgrade facilities as budget allows</a:t>
            </a:r>
          </a:p>
          <a:p>
            <a:r>
              <a:rPr lang="en-US" sz="1400" dirty="0"/>
              <a:t>LLCC and Fire Department will need major roof repairs in the future</a:t>
            </a:r>
          </a:p>
          <a:p>
            <a:endParaRPr lang="en-US" sz="1400" dirty="0"/>
          </a:p>
        </p:txBody>
      </p:sp>
      <p:sp>
        <p:nvSpPr>
          <p:cNvPr id="4" name="Footer Placeholder 3"/>
          <p:cNvSpPr>
            <a:spLocks noGrp="1"/>
          </p:cNvSpPr>
          <p:nvPr>
            <p:ph type="ftr" sz="quarter" idx="10"/>
          </p:nvPr>
        </p:nvSpPr>
        <p:spPr/>
        <p:txBody>
          <a:bodyPr/>
          <a:lstStyle/>
          <a:p>
            <a:r>
              <a:rPr lang="en-US" dirty="0"/>
              <a:t>Continuation of Annual Town Meeting 9/6/22</a:t>
            </a:r>
          </a:p>
        </p:txBody>
      </p:sp>
    </p:spTree>
    <p:extLst>
      <p:ext uri="{BB962C8B-B14F-4D97-AF65-F5344CB8AC3E}">
        <p14:creationId xmlns:p14="http://schemas.microsoft.com/office/powerpoint/2010/main" val="2051043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Continuation of Annual Town Meeting 9/6/22</a:t>
            </a:r>
          </a:p>
        </p:txBody>
      </p:sp>
    </p:spTree>
    <p:extLst>
      <p:ext uri="{BB962C8B-B14F-4D97-AF65-F5344CB8AC3E}">
        <p14:creationId xmlns:p14="http://schemas.microsoft.com/office/powerpoint/2010/main" val="2282331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Continuation of Annual Town Meeting 9/6/22</a:t>
            </a:r>
          </a:p>
        </p:txBody>
      </p:sp>
    </p:spTree>
    <p:extLst>
      <p:ext uri="{BB962C8B-B14F-4D97-AF65-F5344CB8AC3E}">
        <p14:creationId xmlns:p14="http://schemas.microsoft.com/office/powerpoint/2010/main" val="1051302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695325"/>
            <a:ext cx="4648200" cy="3487738"/>
          </a:xfrm>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Footer Placeholder 3"/>
          <p:cNvSpPr>
            <a:spLocks noGrp="1"/>
          </p:cNvSpPr>
          <p:nvPr>
            <p:ph type="ftr" sz="quarter" idx="10"/>
          </p:nvPr>
        </p:nvSpPr>
        <p:spPr/>
        <p:txBody>
          <a:bodyPr/>
          <a:lstStyle/>
          <a:p>
            <a:r>
              <a:rPr lang="en-US" dirty="0"/>
              <a:t>Continuation of Annual Town Meeting 9/6/22</a:t>
            </a:r>
          </a:p>
        </p:txBody>
      </p:sp>
    </p:spTree>
    <p:extLst>
      <p:ext uri="{BB962C8B-B14F-4D97-AF65-F5344CB8AC3E}">
        <p14:creationId xmlns:p14="http://schemas.microsoft.com/office/powerpoint/2010/main" val="483553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Continuation of Annual Town Meeting 9/6/22</a:t>
            </a:r>
          </a:p>
        </p:txBody>
      </p:sp>
    </p:spTree>
    <p:extLst>
      <p:ext uri="{BB962C8B-B14F-4D97-AF65-F5344CB8AC3E}">
        <p14:creationId xmlns:p14="http://schemas.microsoft.com/office/powerpoint/2010/main" val="285580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19600"/>
            <a:ext cx="5505450" cy="4183380"/>
          </a:xfrm>
        </p:spPr>
        <p:txBody>
          <a:bodyPr/>
          <a:lstStyle/>
          <a:p>
            <a:endParaRPr lang="en-US" dirty="0"/>
          </a:p>
        </p:txBody>
      </p:sp>
      <p:sp>
        <p:nvSpPr>
          <p:cNvPr id="4" name="Footer Placeholder 3"/>
          <p:cNvSpPr>
            <a:spLocks noGrp="1"/>
          </p:cNvSpPr>
          <p:nvPr>
            <p:ph type="ftr" sz="quarter" idx="10"/>
          </p:nvPr>
        </p:nvSpPr>
        <p:spPr/>
        <p:txBody>
          <a:bodyPr/>
          <a:lstStyle/>
          <a:p>
            <a:r>
              <a:rPr lang="en-US" dirty="0"/>
              <a:t>Continuation of Annual Town Meeting 9/6/22</a:t>
            </a:r>
          </a:p>
        </p:txBody>
      </p:sp>
    </p:spTree>
    <p:extLst>
      <p:ext uri="{BB962C8B-B14F-4D97-AF65-F5344CB8AC3E}">
        <p14:creationId xmlns:p14="http://schemas.microsoft.com/office/powerpoint/2010/main" val="1650854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Continuation of Annual Town Meeting 9/6/22</a:t>
            </a:r>
          </a:p>
        </p:txBody>
      </p:sp>
    </p:spTree>
    <p:extLst>
      <p:ext uri="{BB962C8B-B14F-4D97-AF65-F5344CB8AC3E}">
        <p14:creationId xmlns:p14="http://schemas.microsoft.com/office/powerpoint/2010/main" val="904035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Continuation of Annual Town Meeting 9/6/22</a:t>
            </a:r>
          </a:p>
        </p:txBody>
      </p:sp>
    </p:spTree>
    <p:extLst>
      <p:ext uri="{BB962C8B-B14F-4D97-AF65-F5344CB8AC3E}">
        <p14:creationId xmlns:p14="http://schemas.microsoft.com/office/powerpoint/2010/main" val="3153930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itle 3"/>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082AA38-5F3E-4915-95BA-52D9BCF59E33}" type="slidenum">
              <a:rPr lang="en-US" smtClean="0"/>
              <a:t>‹#›</a:t>
            </a:fld>
            <a:endParaRPr lang="en-US" dirty="0"/>
          </a:p>
        </p:txBody>
      </p:sp>
    </p:spTree>
    <p:extLst>
      <p:ext uri="{BB962C8B-B14F-4D97-AF65-F5344CB8AC3E}">
        <p14:creationId xmlns:p14="http://schemas.microsoft.com/office/powerpoint/2010/main" val="1284725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323575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016AEA8-E70E-4EA4-880E-A6B413AEC7A2}" type="slidenum">
              <a:rPr lang="en-US" smtClean="0"/>
              <a:pPr/>
              <a:t>‹#›</a:t>
            </a:fld>
            <a:endParaRPr lang="en-US" dirty="0"/>
          </a:p>
        </p:txBody>
      </p:sp>
    </p:spTree>
    <p:extLst>
      <p:ext uri="{BB962C8B-B14F-4D97-AF65-F5344CB8AC3E}">
        <p14:creationId xmlns:p14="http://schemas.microsoft.com/office/powerpoint/2010/main" val="2997944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082AA38-5F3E-4915-95BA-52D9BCF59E33}" type="slidenum">
              <a:rPr lang="en-US" smtClean="0"/>
              <a:t>‹#›</a:t>
            </a:fld>
            <a:endParaRPr lang="en-US" dirty="0"/>
          </a:p>
        </p:txBody>
      </p:sp>
    </p:spTree>
    <p:extLst>
      <p:ext uri="{BB962C8B-B14F-4D97-AF65-F5344CB8AC3E}">
        <p14:creationId xmlns:p14="http://schemas.microsoft.com/office/powerpoint/2010/main" val="3520972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2" name="Date Placeholder 1"/>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4908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082AA38-5F3E-4915-95BA-52D9BCF59E33}" type="slidenum">
              <a:rPr lang="en-US" smtClean="0"/>
              <a:t>‹#›</a:t>
            </a:fld>
            <a:endParaRPr lang="en-US" dirty="0"/>
          </a:p>
        </p:txBody>
      </p:sp>
    </p:spTree>
    <p:extLst>
      <p:ext uri="{BB962C8B-B14F-4D97-AF65-F5344CB8AC3E}">
        <p14:creationId xmlns:p14="http://schemas.microsoft.com/office/powerpoint/2010/main" val="776050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082AA38-5F3E-4915-95BA-52D9BCF59E33}" type="slidenum">
              <a:rPr lang="en-US" smtClean="0"/>
              <a:t>‹#›</a:t>
            </a:fld>
            <a:endParaRPr lang="en-US" dirty="0"/>
          </a:p>
        </p:txBody>
      </p:sp>
    </p:spTree>
    <p:extLst>
      <p:ext uri="{BB962C8B-B14F-4D97-AF65-F5344CB8AC3E}">
        <p14:creationId xmlns:p14="http://schemas.microsoft.com/office/powerpoint/2010/main" val="4203530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082AA38-5F3E-4915-95BA-52D9BCF59E33}" type="slidenum">
              <a:rPr lang="en-US" smtClean="0"/>
              <a:t>‹#›</a:t>
            </a:fld>
            <a:endParaRPr lang="en-US" dirty="0"/>
          </a:p>
        </p:txBody>
      </p:sp>
    </p:spTree>
    <p:extLst>
      <p:ext uri="{BB962C8B-B14F-4D97-AF65-F5344CB8AC3E}">
        <p14:creationId xmlns:p14="http://schemas.microsoft.com/office/powerpoint/2010/main" val="56273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082AA38-5F3E-4915-95BA-52D9BCF59E33}" type="slidenum">
              <a:rPr lang="en-US" smtClean="0"/>
              <a:t>‹#›</a:t>
            </a:fld>
            <a:endParaRPr lang="en-US" dirty="0"/>
          </a:p>
        </p:txBody>
      </p:sp>
    </p:spTree>
    <p:extLst>
      <p:ext uri="{BB962C8B-B14F-4D97-AF65-F5344CB8AC3E}">
        <p14:creationId xmlns:p14="http://schemas.microsoft.com/office/powerpoint/2010/main" val="3971730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31923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FAB73BC-B049-4115-A692-8D63A059BFB8}"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07752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60588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FAB73BC-B049-4115-A692-8D63A059BFB8}"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58623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67185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82AA38-5F3E-4915-95BA-52D9BCF59E33}" type="slidenum">
              <a:rPr lang="en-US" smtClean="0"/>
              <a:t>‹#›</a:t>
            </a:fld>
            <a:endParaRPr lang="en-US" dirty="0"/>
          </a:p>
        </p:txBody>
      </p:sp>
    </p:spTree>
    <p:extLst>
      <p:ext uri="{BB962C8B-B14F-4D97-AF65-F5344CB8AC3E}">
        <p14:creationId xmlns:p14="http://schemas.microsoft.com/office/powerpoint/2010/main" val="3477890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82AA38-5F3E-4915-95BA-52D9BCF59E33}" type="slidenum">
              <a:rPr lang="en-US" smtClean="0"/>
              <a:t>‹#›</a:t>
            </a:fld>
            <a:endParaRPr lang="en-US" dirty="0"/>
          </a:p>
        </p:txBody>
      </p:sp>
    </p:spTree>
    <p:extLst>
      <p:ext uri="{BB962C8B-B14F-4D97-AF65-F5344CB8AC3E}">
        <p14:creationId xmlns:p14="http://schemas.microsoft.com/office/powerpoint/2010/main" val="208022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p>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B016AEA8-E70E-4EA4-880E-A6B413AEC7A2}"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69219170"/>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744384" cy="2262781"/>
          </a:xfrm>
        </p:spPr>
        <p:txBody>
          <a:bodyPr>
            <a:noAutofit/>
          </a:bodyPr>
          <a:lstStyle/>
          <a:p>
            <a:r>
              <a:rPr lang="en-US" sz="4800" dirty="0"/>
              <a:t>Welcome to the  Town of White </a:t>
            </a:r>
            <a:br>
              <a:rPr lang="en-US" sz="4800" dirty="0"/>
            </a:br>
            <a:r>
              <a:rPr lang="en-US" sz="4800" dirty="0"/>
              <a:t>Annual Meeting</a:t>
            </a:r>
          </a:p>
        </p:txBody>
      </p:sp>
      <p:sp>
        <p:nvSpPr>
          <p:cNvPr id="3" name="Subtitle 2"/>
          <p:cNvSpPr>
            <a:spLocks noGrp="1"/>
          </p:cNvSpPr>
          <p:nvPr>
            <p:ph type="subTitle" idx="1"/>
          </p:nvPr>
        </p:nvSpPr>
        <p:spPr>
          <a:xfrm>
            <a:off x="1906649" y="4912233"/>
            <a:ext cx="6600451" cy="1126283"/>
          </a:xfrm>
        </p:spPr>
        <p:txBody>
          <a:bodyPr>
            <a:normAutofit fontScale="70000" lnSpcReduction="20000"/>
          </a:bodyPr>
          <a:lstStyle/>
          <a:p>
            <a:r>
              <a:rPr lang="en-US" dirty="0"/>
              <a:t>September 6, 2022</a:t>
            </a:r>
          </a:p>
          <a:p>
            <a:r>
              <a:rPr lang="en-US" dirty="0"/>
              <a:t>Clerk’s &amp; Treasurer’s Report</a:t>
            </a:r>
          </a:p>
          <a:p>
            <a:r>
              <a:rPr lang="en-US" dirty="0"/>
              <a:t>Prepared by: Jodi Knaus, Clerk &amp; Amanda Gross, Treasurer</a:t>
            </a:r>
          </a:p>
          <a:p>
            <a:r>
              <a:rPr lang="en-US" dirty="0"/>
              <a:t>6:00 P.M. Loon Lake Community Center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52400"/>
            <a:ext cx="2286000" cy="16642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447800"/>
            <a:ext cx="7315201" cy="5181600"/>
          </a:xfrm>
        </p:spPr>
        <p:txBody>
          <a:bodyPr>
            <a:noAutofit/>
          </a:bodyPr>
          <a:lstStyle/>
          <a:p>
            <a:pPr marL="0" indent="0">
              <a:buNone/>
            </a:pPr>
            <a:r>
              <a:rPr lang="en-US" b="1" u="sng" dirty="0"/>
              <a:t>Category 2</a:t>
            </a:r>
            <a:r>
              <a:rPr lang="en-US" b="1" dirty="0"/>
              <a:t>:  Organizational Development (personnel, 	policies, training, technology, grants)</a:t>
            </a:r>
          </a:p>
          <a:p>
            <a:pPr marL="0" indent="0">
              <a:buNone/>
            </a:pPr>
            <a:r>
              <a:rPr lang="en-US" sz="1600" b="1" dirty="0"/>
              <a:t>PERSONNEL UPDATE:</a:t>
            </a:r>
            <a:endParaRPr lang="en-US" sz="1600" dirty="0"/>
          </a:p>
          <a:p>
            <a:r>
              <a:rPr lang="en-US" sz="1400" dirty="0"/>
              <a:t>The pandemic continues to change as we move forward, hopefully it will be behind us soon!  All  facilities are open to the public. The Township continues to offer monthly meetings both in person and via Zoom technology.  We also offer curbside service for visitors at the City/Town Hall.   </a:t>
            </a:r>
          </a:p>
          <a:p>
            <a:r>
              <a:rPr lang="en-US" sz="1400" dirty="0"/>
              <a:t>The Local 49 Operating Engineers contract was ratified through 12/31/2023 (three year contract). We have nine full-time employees receiving benefits and wages according to the contract. The Fire Department has seventeen members.  Adam Heikkila resigned July 8, 2022 and we are in the process of filling this position.  </a:t>
            </a:r>
          </a:p>
          <a:p>
            <a:r>
              <a:rPr lang="en-US" sz="1400" dirty="0"/>
              <a:t>Ed Kippley is up for re-election this year.  Election Day is Tuesday, November 8, 2022.</a:t>
            </a:r>
          </a:p>
          <a:p>
            <a:pPr marL="0" indent="0" algn="l">
              <a:buNone/>
            </a:pPr>
            <a:endParaRPr lang="en-US" sz="1400" i="0" dirty="0">
              <a:solidFill>
                <a:srgbClr val="1B1B1B"/>
              </a:solidFill>
              <a:effectLst/>
            </a:endParaRPr>
          </a:p>
          <a:p>
            <a:pPr lvl="1"/>
            <a:endParaRPr lang="en-US" sz="1400" dirty="0"/>
          </a:p>
          <a:p>
            <a:pPr marL="457200" lvl="1" indent="0">
              <a:buNone/>
            </a:pPr>
            <a:endParaRPr lang="en-US" sz="1400" dirty="0"/>
          </a:p>
          <a:p>
            <a:pPr marL="457200" lvl="1" indent="0">
              <a:buNone/>
            </a:pPr>
            <a:endParaRPr lang="en-US" sz="1400" dirty="0"/>
          </a:p>
          <a:p>
            <a:pPr marL="457200" lvl="1" indent="0">
              <a:buNone/>
            </a:pPr>
            <a:endParaRPr lang="en-US" sz="1600" dirty="0"/>
          </a:p>
          <a:p>
            <a:pPr marL="109728" indent="0">
              <a:buNone/>
            </a:pPr>
            <a:endParaRPr lang="en-US" sz="2000" dirty="0"/>
          </a:p>
          <a:p>
            <a:endParaRPr lang="en-US" sz="2000" dirty="0"/>
          </a:p>
          <a:p>
            <a:endParaRPr lang="en-US" sz="3400" dirty="0"/>
          </a:p>
          <a:p>
            <a:endParaRPr lang="en-US" sz="3400" dirty="0"/>
          </a:p>
          <a:p>
            <a:endParaRPr lang="en-US" sz="3400" dirty="0"/>
          </a:p>
          <a:p>
            <a:endParaRPr lang="en-US" sz="3400" dirty="0"/>
          </a:p>
          <a:p>
            <a:pPr>
              <a:buNone/>
            </a:pPr>
            <a:br>
              <a:rPr lang="en-US" sz="3400" dirty="0"/>
            </a:br>
            <a:endParaRPr lang="en-US" sz="3400" dirty="0"/>
          </a:p>
          <a:p>
            <a:endParaRPr lang="en-US" sz="3800" dirty="0"/>
          </a:p>
          <a:p>
            <a:pPr>
              <a:buNone/>
            </a:pPr>
            <a:endParaRPr lang="en-US" dirty="0"/>
          </a:p>
          <a:p>
            <a:pPr>
              <a:buNone/>
            </a:pPr>
            <a:endParaRPr lang="en-US" dirty="0"/>
          </a:p>
        </p:txBody>
      </p:sp>
      <p:sp>
        <p:nvSpPr>
          <p:cNvPr id="6" name="Title 2"/>
          <p:cNvSpPr>
            <a:spLocks noGrp="1"/>
          </p:cNvSpPr>
          <p:nvPr>
            <p:ph type="title"/>
          </p:nvPr>
        </p:nvSpPr>
        <p:spPr>
          <a:xfrm>
            <a:off x="1295400" y="504487"/>
            <a:ext cx="7315201" cy="944562"/>
          </a:xfrm>
        </p:spPr>
        <p:style>
          <a:lnRef idx="2">
            <a:schemeClr val="accent1"/>
          </a:lnRef>
          <a:fillRef idx="1">
            <a:schemeClr val="lt1"/>
          </a:fillRef>
          <a:effectRef idx="0">
            <a:schemeClr val="accent1"/>
          </a:effectRef>
          <a:fontRef idx="minor">
            <a:schemeClr val="dk1"/>
          </a:fontRef>
        </p:style>
        <p:txBody>
          <a:bodyPr>
            <a:noAutofit/>
          </a:bodyPr>
          <a:lstStyle/>
          <a:p>
            <a:r>
              <a:rPr lang="en-US" sz="2800" u="sng" dirty="0"/>
              <a:t>Town’s Strategic Plan Goals &amp; Objectives for 2022-2025:</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4A5977-6528-4ABD-AC3B-CFFEB0AF934A}"/>
              </a:ext>
            </a:extLst>
          </p:cNvPr>
          <p:cNvSpPr>
            <a:spLocks noGrp="1"/>
          </p:cNvSpPr>
          <p:nvPr>
            <p:ph idx="1"/>
          </p:nvPr>
        </p:nvSpPr>
        <p:spPr>
          <a:xfrm>
            <a:off x="990600" y="1676400"/>
            <a:ext cx="7543801" cy="4648200"/>
          </a:xfrm>
        </p:spPr>
        <p:txBody>
          <a:bodyPr>
            <a:normAutofit fontScale="70000" lnSpcReduction="20000"/>
          </a:bodyPr>
          <a:lstStyle/>
          <a:p>
            <a:pPr marL="0" indent="-6858">
              <a:buNone/>
            </a:pPr>
            <a:r>
              <a:rPr lang="en-US" b="1" u="sng" dirty="0"/>
              <a:t>Category 2: </a:t>
            </a:r>
            <a:r>
              <a:rPr lang="en-US" b="1" dirty="0"/>
              <a:t>Organizational Development continued (personnel, policies, contracts, training, grants, technology):</a:t>
            </a:r>
          </a:p>
          <a:p>
            <a:pPr marL="0" indent="-6858">
              <a:buNone/>
            </a:pPr>
            <a:r>
              <a:rPr lang="en-US" b="1" dirty="0"/>
              <a:t>Policies Updates:</a:t>
            </a:r>
          </a:p>
          <a:p>
            <a:pPr marL="336042"/>
            <a:r>
              <a:rPr lang="en-US" dirty="0"/>
              <a:t>Employee Recognition Policy </a:t>
            </a:r>
            <a:r>
              <a:rPr lang="en-US" b="1" dirty="0"/>
              <a:t>-  </a:t>
            </a:r>
            <a:r>
              <a:rPr lang="en-US" dirty="0"/>
              <a:t>Expenditures as requested are as follows ($1,000.00 allowed as approved):</a:t>
            </a:r>
          </a:p>
          <a:p>
            <a:pPr marL="1136142" lvl="2" indent="-342900"/>
            <a:r>
              <a:rPr lang="en-US" sz="1800" dirty="0"/>
              <a:t>$154.48 in 2022 (2 Sympathy &amp; 1 Thank-you) </a:t>
            </a:r>
          </a:p>
          <a:p>
            <a:pPr marL="336042"/>
            <a:r>
              <a:rPr lang="en-US" dirty="0"/>
              <a:t>Ethics Policy – was passed 3/3/22</a:t>
            </a:r>
          </a:p>
          <a:p>
            <a:pPr marL="0" indent="0">
              <a:buNone/>
            </a:pPr>
            <a:r>
              <a:rPr lang="en-US" b="1" dirty="0"/>
              <a:t>Contracts Updates:</a:t>
            </a:r>
          </a:p>
          <a:p>
            <a:r>
              <a:rPr lang="en-US" dirty="0"/>
              <a:t>The annual Propane Contract was renewed with Como to $1.829 per gallon, an increase from 0.929 per gallon. </a:t>
            </a:r>
          </a:p>
          <a:p>
            <a:r>
              <a:rPr lang="en-US" dirty="0"/>
              <a:t>East Mesabi Sanitation Contract goes through October 31, 2023.  </a:t>
            </a:r>
            <a:r>
              <a:rPr lang="en-US" b="1" dirty="0"/>
              <a:t>In 2021, garbage collection was $159,562.00 or 12.3% of they levy.</a:t>
            </a:r>
            <a:r>
              <a:rPr lang="en-US" dirty="0"/>
              <a:t>  We are paying more for garbage collection than we are for public safety folks!  This fee increased by 2% in 2022 and another 2% in 2023.  Plus, St. Louis County Environmental Services increased the tipping fee by .50 cents per bag for 2022.  The Township is seriously considering ending this service when the contract term ends.    Options:  start billing all residents a fee for garbage collection or end the service; Thoughts?</a:t>
            </a:r>
          </a:p>
          <a:p>
            <a:r>
              <a:rPr lang="en-US" dirty="0"/>
              <a:t>The Township Board of Supervisors by Motion decided to end plowing of private driveways effective May 2023.  Letters will be mailed to residents currently receiving the service with the application due November 10, 2022.  No new customers have been allowed for several years now.  </a:t>
            </a:r>
          </a:p>
          <a:p>
            <a:endParaRPr lang="en-US" dirty="0"/>
          </a:p>
          <a:p>
            <a:pPr marL="336042"/>
            <a:endParaRPr lang="en-US" sz="2000" dirty="0"/>
          </a:p>
          <a:p>
            <a:endParaRPr lang="en-US" dirty="0"/>
          </a:p>
        </p:txBody>
      </p:sp>
      <p:sp>
        <p:nvSpPr>
          <p:cNvPr id="4" name="Title 2">
            <a:extLst>
              <a:ext uri="{FF2B5EF4-FFF2-40B4-BE49-F238E27FC236}">
                <a16:creationId xmlns:a16="http://schemas.microsoft.com/office/drawing/2014/main" id="{1BB44F85-0E9D-4473-A8F9-070BC60C4284}"/>
              </a:ext>
            </a:extLst>
          </p:cNvPr>
          <p:cNvSpPr>
            <a:spLocks noGrp="1"/>
          </p:cNvSpPr>
          <p:nvPr>
            <p:ph type="title"/>
          </p:nvPr>
        </p:nvSpPr>
        <p:spPr>
          <a:xfrm>
            <a:off x="1371600" y="306222"/>
            <a:ext cx="7239000" cy="1281112"/>
          </a:xfrm>
        </p:spPr>
        <p:style>
          <a:lnRef idx="2">
            <a:schemeClr val="accent1"/>
          </a:lnRef>
          <a:fillRef idx="1">
            <a:schemeClr val="lt1"/>
          </a:fillRef>
          <a:effectRef idx="0">
            <a:schemeClr val="accent1"/>
          </a:effectRef>
          <a:fontRef idx="minor">
            <a:schemeClr val="dk1"/>
          </a:fontRef>
        </p:style>
        <p:txBody>
          <a:bodyPr>
            <a:noAutofit/>
          </a:bodyPr>
          <a:lstStyle/>
          <a:p>
            <a:r>
              <a:rPr lang="en-US" sz="2800" u="sng" dirty="0"/>
              <a:t>Town’s Strategic Plan Goals &amp; Objectives for 2022-2025:</a:t>
            </a:r>
            <a:endParaRPr lang="en-US" sz="2800" dirty="0"/>
          </a:p>
        </p:txBody>
      </p:sp>
    </p:spTree>
    <p:extLst>
      <p:ext uri="{BB962C8B-B14F-4D97-AF65-F5344CB8AC3E}">
        <p14:creationId xmlns:p14="http://schemas.microsoft.com/office/powerpoint/2010/main" val="1359648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600200"/>
            <a:ext cx="6591985" cy="5105400"/>
          </a:xfrm>
        </p:spPr>
        <p:txBody>
          <a:bodyPr>
            <a:normAutofit lnSpcReduction="10000"/>
          </a:bodyPr>
          <a:lstStyle/>
          <a:p>
            <a:pPr marL="0" indent="-6858">
              <a:buNone/>
            </a:pPr>
            <a:r>
              <a:rPr lang="en-US" sz="1600" b="1" u="sng" dirty="0"/>
              <a:t>Category 2: </a:t>
            </a:r>
            <a:r>
              <a:rPr lang="en-US" sz="1600" b="1" dirty="0"/>
              <a:t>Organizational Development continued (personnel, policies, training, grants, technology):</a:t>
            </a:r>
          </a:p>
          <a:p>
            <a:pPr marL="0" indent="-6858">
              <a:buNone/>
            </a:pPr>
            <a:r>
              <a:rPr lang="en-US" sz="1600" b="1" dirty="0"/>
              <a:t>TECHNOLOGY UPDATES:  </a:t>
            </a:r>
          </a:p>
          <a:p>
            <a:pPr marL="678942" lvl="1"/>
            <a:r>
              <a:rPr lang="en-US" dirty="0"/>
              <a:t>Fire Department equipment tracking software was continued for another 3 years at $1,450.00/year  </a:t>
            </a:r>
          </a:p>
          <a:p>
            <a:pPr marL="678942" lvl="1"/>
            <a:r>
              <a:rPr lang="en-US" dirty="0"/>
              <a:t>The Public Works Facility and Fire Hall moved to Zito for internet and telephone services at a cost savings and better speed; </a:t>
            </a:r>
          </a:p>
          <a:p>
            <a:pPr marL="678942" lvl="1"/>
            <a:r>
              <a:rPr lang="en-US" dirty="0"/>
              <a:t>Resident’s of Wynne Ridge &amp; Rocky Road received $65,000.00 in grant funding from IRRRB to have Mediacom provide internet service to their homes.  St. Louis County is also providing funding for this Project.  </a:t>
            </a:r>
          </a:p>
          <a:p>
            <a:pPr marL="678942" lvl="1"/>
            <a:r>
              <a:rPr lang="en-US" dirty="0"/>
              <a:t>The Town Office will be moving to CTC for broadband and telephone services at a cost savings and better speed compared to Frontier.  This will take place in the next few months.  CTC is putting $22,000.00 of infrastructure into City/Town Hall and providing the phones with no contract increase guarantee for five years.</a:t>
            </a:r>
          </a:p>
          <a:p>
            <a:pPr marL="678942" lvl="1"/>
            <a:endParaRPr lang="en-US" dirty="0"/>
          </a:p>
        </p:txBody>
      </p:sp>
      <p:sp>
        <p:nvSpPr>
          <p:cNvPr id="4" name="Title 2"/>
          <p:cNvSpPr txBox="1">
            <a:spLocks/>
          </p:cNvSpPr>
          <p:nvPr/>
        </p:nvSpPr>
        <p:spPr>
          <a:xfrm>
            <a:off x="1447800" y="533400"/>
            <a:ext cx="7315200" cy="94456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800" u="sng" dirty="0"/>
              <a:t>Town’s Strategic Plan Goals &amp; Objectives for 2022-2025:</a:t>
            </a:r>
            <a:endParaRPr lang="en-US" sz="2800" dirty="0"/>
          </a:p>
        </p:txBody>
      </p:sp>
    </p:spTree>
    <p:extLst>
      <p:ext uri="{BB962C8B-B14F-4D97-AF65-F5344CB8AC3E}">
        <p14:creationId xmlns:p14="http://schemas.microsoft.com/office/powerpoint/2010/main" val="199431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C736AA-5298-4BBA-8932-C57A01EDEC34}"/>
              </a:ext>
            </a:extLst>
          </p:cNvPr>
          <p:cNvSpPr>
            <a:spLocks noGrp="1"/>
          </p:cNvSpPr>
          <p:nvPr>
            <p:ph idx="1"/>
          </p:nvPr>
        </p:nvSpPr>
        <p:spPr>
          <a:xfrm>
            <a:off x="1394927" y="1524000"/>
            <a:ext cx="7139473" cy="4387222"/>
          </a:xfrm>
        </p:spPr>
        <p:txBody>
          <a:bodyPr>
            <a:normAutofit/>
          </a:bodyPr>
          <a:lstStyle/>
          <a:p>
            <a:r>
              <a:rPr lang="en-US" b="1" dirty="0"/>
              <a:t>GRANTS:</a:t>
            </a:r>
          </a:p>
          <a:p>
            <a:r>
              <a:rPr lang="en-US" dirty="0"/>
              <a:t>The Township applied for LRIP Grant Funding through MN DOT for Road Projects but was not selected as a recipient; we will keep applying!</a:t>
            </a:r>
          </a:p>
          <a:p>
            <a:r>
              <a:rPr lang="en-US" dirty="0"/>
              <a:t>The Township was awarded a $6,840.00 from IRRRB for the Residential Demolition Grant as a pass-through agent for a property in Pineville.  </a:t>
            </a:r>
          </a:p>
          <a:p>
            <a:r>
              <a:rPr lang="en-US" dirty="0"/>
              <a:t>We will continue to apply for grant funding through IRRRB, MN DNR, and federal funding as they become available.</a:t>
            </a:r>
          </a:p>
        </p:txBody>
      </p:sp>
      <p:sp>
        <p:nvSpPr>
          <p:cNvPr id="4" name="Title 1">
            <a:extLst>
              <a:ext uri="{FF2B5EF4-FFF2-40B4-BE49-F238E27FC236}">
                <a16:creationId xmlns:a16="http://schemas.microsoft.com/office/drawing/2014/main" id="{E873B866-91FD-42A5-82EF-0763AC4ADA89}"/>
              </a:ext>
            </a:extLst>
          </p:cNvPr>
          <p:cNvSpPr txBox="1">
            <a:spLocks/>
          </p:cNvSpPr>
          <p:nvPr/>
        </p:nvSpPr>
        <p:spPr>
          <a:xfrm>
            <a:off x="1394926" y="457200"/>
            <a:ext cx="7291873" cy="10668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800" u="sng" dirty="0"/>
              <a:t>Town’s Strategic Plan Goals &amp; Objectives for 2022-2025:</a:t>
            </a:r>
            <a:endParaRPr lang="en-US" sz="2800" dirty="0"/>
          </a:p>
        </p:txBody>
      </p:sp>
    </p:spTree>
    <p:extLst>
      <p:ext uri="{BB962C8B-B14F-4D97-AF65-F5344CB8AC3E}">
        <p14:creationId xmlns:p14="http://schemas.microsoft.com/office/powerpoint/2010/main" val="3055652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533400"/>
            <a:ext cx="7239000" cy="914400"/>
          </a:xfrm>
        </p:spPr>
        <p:style>
          <a:lnRef idx="2">
            <a:schemeClr val="accent1"/>
          </a:lnRef>
          <a:fillRef idx="1">
            <a:schemeClr val="lt1"/>
          </a:fillRef>
          <a:effectRef idx="0">
            <a:schemeClr val="accent1"/>
          </a:effectRef>
          <a:fontRef idx="minor">
            <a:schemeClr val="dk1"/>
          </a:fontRef>
        </p:style>
        <p:txBody>
          <a:bodyPr>
            <a:noAutofit/>
          </a:bodyPr>
          <a:lstStyle/>
          <a:p>
            <a:r>
              <a:rPr lang="en-US" sz="2800" u="sng" dirty="0"/>
              <a:t>Town’s Strategic Plan Goals &amp; Objectives for 2022-2025:</a:t>
            </a:r>
            <a:endParaRPr lang="en-US" sz="2800" dirty="0"/>
          </a:p>
        </p:txBody>
      </p:sp>
      <p:sp>
        <p:nvSpPr>
          <p:cNvPr id="2" name="Content Placeholder 1"/>
          <p:cNvSpPr>
            <a:spLocks noGrp="1"/>
          </p:cNvSpPr>
          <p:nvPr>
            <p:ph idx="1"/>
          </p:nvPr>
        </p:nvSpPr>
        <p:spPr>
          <a:xfrm>
            <a:off x="914400" y="1600200"/>
            <a:ext cx="7239000" cy="4724400"/>
          </a:xfrm>
        </p:spPr>
        <p:txBody>
          <a:bodyPr>
            <a:normAutofit fontScale="32500" lnSpcReduction="20000"/>
          </a:bodyPr>
          <a:lstStyle/>
          <a:p>
            <a:pPr marL="393192" lvl="1" indent="0">
              <a:buNone/>
            </a:pPr>
            <a:r>
              <a:rPr lang="en-US" sz="4000" b="1" u="sng" dirty="0"/>
              <a:t>Category 3</a:t>
            </a:r>
            <a:r>
              <a:rPr lang="en-US" sz="4000" b="1" dirty="0"/>
              <a:t>:  Operations/Infrastructure Strategy (roadway improvement schedule, water/wastewater infrastructure &amp; services, and equipment)</a:t>
            </a:r>
          </a:p>
          <a:p>
            <a:pPr marL="393192" lvl="1" indent="0">
              <a:buNone/>
            </a:pPr>
            <a:r>
              <a:rPr lang="en-US" sz="4000" b="1" dirty="0"/>
              <a:t>ROAD Projects for 2022-2023:</a:t>
            </a:r>
          </a:p>
          <a:p>
            <a:pPr marL="336042"/>
            <a:r>
              <a:rPr lang="en-US" sz="4500" dirty="0"/>
              <a:t>The Army Corps project is finally complete. Bougalis &amp; Sons replaced six culverts &amp; 3</a:t>
            </a:r>
            <a:r>
              <a:rPr lang="en-US" sz="4500" baseline="30000" dirty="0"/>
              <a:t>rd</a:t>
            </a:r>
            <a:r>
              <a:rPr lang="en-US" sz="4500" dirty="0"/>
              <a:t> Street West was connected to water &amp; sewer in Gardendale; Final payments will be made to engineering and contractor in the next few weeks.  The final reimbursement of $199,892.63 from Army Corps will be received soon.  They reimbursed $395,625.00.  Total project cost to date is $645,419.76.  </a:t>
            </a:r>
          </a:p>
          <a:p>
            <a:pPr marL="336042"/>
            <a:r>
              <a:rPr lang="en-US" sz="4700" dirty="0"/>
              <a:t>Wynne Ridge Road &amp; Rocky Road were blacktopped in 2022.  Ulland Brothers received the lowest bid of $238,598.00 (not including engineering fees and construction oversight costs by SEH).  Project cost to date is $237,311.27.</a:t>
            </a:r>
          </a:p>
          <a:p>
            <a:pPr marL="336042"/>
            <a:r>
              <a:rPr lang="en-US" sz="4500" dirty="0"/>
              <a:t>Road 54 residents’ petitioned for the road to be blacktopped; an engineering cost estimate received by SEH in 2021 was $601,875.00</a:t>
            </a:r>
          </a:p>
          <a:p>
            <a:pPr marL="336042"/>
            <a:r>
              <a:rPr lang="en-US" sz="4700" dirty="0"/>
              <a:t>Engineering estimate of $1,398,505.00 was completed in 2019 for resurfacing Palo Road 41, Lane 49, and Road 51 – this is scheduled for 2023 in conjunction with St. Louis County when they resurface portions of Highway 100 &amp; 4; </a:t>
            </a:r>
          </a:p>
          <a:p>
            <a:pPr marL="793242" lvl="2" indent="0">
              <a:buNone/>
            </a:pPr>
            <a:endParaRPr lang="en-US" sz="4300" dirty="0"/>
          </a:p>
        </p:txBody>
      </p:sp>
    </p:spTree>
    <p:extLst>
      <p:ext uri="{BB962C8B-B14F-4D97-AF65-F5344CB8AC3E}">
        <p14:creationId xmlns:p14="http://schemas.microsoft.com/office/powerpoint/2010/main" val="3485295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457200"/>
            <a:ext cx="7391401" cy="976090"/>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Town’s Strategic Plan Goals &amp; Objectives for 2022-2025:</a:t>
            </a:r>
            <a:endParaRPr lang="en-US" sz="2800" dirty="0"/>
          </a:p>
        </p:txBody>
      </p:sp>
      <p:sp>
        <p:nvSpPr>
          <p:cNvPr id="3" name="Content Placeholder 2"/>
          <p:cNvSpPr>
            <a:spLocks noGrp="1"/>
          </p:cNvSpPr>
          <p:nvPr>
            <p:ph idx="1"/>
          </p:nvPr>
        </p:nvSpPr>
        <p:spPr>
          <a:xfrm>
            <a:off x="990600" y="1524000"/>
            <a:ext cx="7543801" cy="4876800"/>
          </a:xfrm>
        </p:spPr>
        <p:txBody>
          <a:bodyPr>
            <a:normAutofit fontScale="92500" lnSpcReduction="20000"/>
          </a:bodyPr>
          <a:lstStyle/>
          <a:p>
            <a:pPr marL="393192" lvl="1" indent="0">
              <a:buNone/>
            </a:pPr>
            <a:r>
              <a:rPr lang="en-US" sz="1700" b="1" u="sng" dirty="0"/>
              <a:t>Category 3</a:t>
            </a:r>
            <a:r>
              <a:rPr lang="en-US" sz="1700" b="1" dirty="0"/>
              <a:t>:  Operations/Infrastructure Strategy continued: (roadway improvement schedule, water/wastewater infrastructure &amp; services, and equipment):</a:t>
            </a:r>
          </a:p>
          <a:p>
            <a:pPr marL="393192" lvl="1" indent="0">
              <a:buNone/>
            </a:pPr>
            <a:r>
              <a:rPr lang="en-US" sz="1700" b="1" u="sng" dirty="0"/>
              <a:t>Water/Wastewater</a:t>
            </a:r>
            <a:r>
              <a:rPr lang="en-US" sz="1700" b="1" dirty="0"/>
              <a:t>:</a:t>
            </a:r>
          </a:p>
          <a:p>
            <a:pPr marL="736092" lvl="1" indent="-342900"/>
            <a:r>
              <a:rPr lang="en-US" sz="1400" dirty="0"/>
              <a:t>The City of Aurora and Town of White along with the East Range Water Board continue to move the Water Project forward.  </a:t>
            </a:r>
          </a:p>
          <a:p>
            <a:pPr marL="1136142" lvl="2" indent="-342900"/>
            <a:r>
              <a:rPr lang="en-US" dirty="0"/>
              <a:t>$7.5 million received in bonding money to date; $5.5 million is expected in PFA funds; $5 million in Congressionally Direct Spending funds are expected; hopefully the federal infrastructure bill will come through for this project and narrow the funding gap; </a:t>
            </a:r>
          </a:p>
          <a:p>
            <a:pPr marL="1136142" lvl="2" indent="-342900"/>
            <a:r>
              <a:rPr lang="en-US" dirty="0"/>
              <a:t>A new water plant will be located in Aurora next to the water tower</a:t>
            </a:r>
          </a:p>
          <a:p>
            <a:pPr marL="1136142" lvl="2" indent="-342900"/>
            <a:r>
              <a:rPr lang="en-US" dirty="0"/>
              <a:t>The intake structure/water source will be located at Lake Mine</a:t>
            </a:r>
          </a:p>
          <a:p>
            <a:pPr marL="1136142" lvl="2" indent="-342900"/>
            <a:r>
              <a:rPr lang="en-US" dirty="0"/>
              <a:t>Scenic Acres will be connected to city/town water utilities as part of this Project</a:t>
            </a:r>
          </a:p>
          <a:p>
            <a:pPr marL="1136142" lvl="2" indent="-342900"/>
            <a:r>
              <a:rPr lang="en-US" dirty="0"/>
              <a:t>We are at 100% Final Design; New Total Project Cost Estimate is $24,299,844.00</a:t>
            </a:r>
          </a:p>
          <a:p>
            <a:pPr marL="1136142" lvl="2" indent="-342900"/>
            <a:r>
              <a:rPr lang="en-US" dirty="0"/>
              <a:t>SEH is the engineering firm and David Drown Associates is the Financial Advisor for the project</a:t>
            </a:r>
          </a:p>
          <a:p>
            <a:pPr marL="736092" lvl="1" indent="-342900"/>
            <a:r>
              <a:rPr lang="en-US" sz="1400" dirty="0"/>
              <a:t>We continue to purchase water/wastewater utility tools and equipment so we can maintain our infrastructure;   We entered into contract with PeopleService to provide water/wastewater services at a cost of $350.00 per month.  </a:t>
            </a:r>
            <a:endParaRPr lang="en-US" dirty="0"/>
          </a:p>
        </p:txBody>
      </p:sp>
    </p:spTree>
    <p:extLst>
      <p:ext uri="{BB962C8B-B14F-4D97-AF65-F5344CB8AC3E}">
        <p14:creationId xmlns:p14="http://schemas.microsoft.com/office/powerpoint/2010/main" val="4087875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4714" y="533400"/>
            <a:ext cx="7292086" cy="990600"/>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Town’s Strategic Plan Goals &amp; Objectives for 2022-2025:</a:t>
            </a:r>
            <a:endParaRPr lang="en-US" sz="2800" dirty="0"/>
          </a:p>
        </p:txBody>
      </p:sp>
      <p:sp>
        <p:nvSpPr>
          <p:cNvPr id="2" name="Content Placeholder 1"/>
          <p:cNvSpPr>
            <a:spLocks noGrp="1"/>
          </p:cNvSpPr>
          <p:nvPr>
            <p:ph idx="1"/>
          </p:nvPr>
        </p:nvSpPr>
        <p:spPr>
          <a:xfrm>
            <a:off x="1394714" y="1676400"/>
            <a:ext cx="7292086" cy="4822163"/>
          </a:xfrm>
        </p:spPr>
        <p:txBody>
          <a:bodyPr>
            <a:normAutofit/>
          </a:bodyPr>
          <a:lstStyle/>
          <a:p>
            <a:pPr marL="109728" indent="0">
              <a:buNone/>
            </a:pPr>
            <a:r>
              <a:rPr lang="en-US" sz="1700" b="1" u="sng" dirty="0"/>
              <a:t>Category </a:t>
            </a:r>
            <a:r>
              <a:rPr lang="en-US" sz="1700" b="1" dirty="0"/>
              <a:t>3: Operations/Infrastructure Strategy continued:</a:t>
            </a:r>
          </a:p>
          <a:p>
            <a:pPr marL="109728" indent="0">
              <a:buNone/>
            </a:pPr>
            <a:r>
              <a:rPr lang="en-US" sz="1700" b="1" u="sng" dirty="0"/>
              <a:t>EQUIPMENT</a:t>
            </a:r>
            <a:r>
              <a:rPr lang="en-US" sz="1700" b="1" dirty="0"/>
              <a:t>:</a:t>
            </a:r>
          </a:p>
          <a:p>
            <a:pPr lvl="1"/>
            <a:r>
              <a:rPr lang="en-US" sz="1800" dirty="0"/>
              <a:t>A 2022 Mack Tandem Truck was purchased at a cost of $244,377.00 financed over three years</a:t>
            </a:r>
          </a:p>
          <a:p>
            <a:pPr lvl="1"/>
            <a:r>
              <a:rPr lang="en-US" sz="1800" dirty="0"/>
              <a:t>Truck #5 was upgraded to a brine system at a cost of $42,095.00</a:t>
            </a:r>
          </a:p>
          <a:p>
            <a:pPr lvl="1"/>
            <a:r>
              <a:rPr lang="en-US" sz="1800" dirty="0"/>
              <a:t>We have a projected equipment replacement plan in place through 2027.  </a:t>
            </a:r>
          </a:p>
          <a:p>
            <a:pPr lvl="1"/>
            <a:r>
              <a:rPr lang="en-US" sz="1800" dirty="0"/>
              <a:t>We plan to order another Tandem Truck this Fall to replace the 2009 Mack, a Lowboy, and Skidsteer (ASV) for payments to begin in 2023.  We could also trade-in the 2012 Volvo Loader and the 2014 JD Grader.  </a:t>
            </a:r>
          </a:p>
          <a:p>
            <a:r>
              <a:rPr lang="en-US" sz="2000" dirty="0"/>
              <a:t>Are there any questions before we move to the financial slides of Category 4?  </a:t>
            </a:r>
          </a:p>
          <a:p>
            <a:pPr marL="914400" lvl="2" indent="0">
              <a:buNone/>
            </a:pPr>
            <a:endParaRPr lang="en-US" sz="1800" dirty="0"/>
          </a:p>
          <a:p>
            <a:pPr marL="457200" lvl="1" indent="0">
              <a:buNone/>
            </a:pPr>
            <a:endParaRPr lang="en-US" sz="2200" dirty="0"/>
          </a:p>
          <a:p>
            <a:pPr marL="393192" lvl="1" indent="0">
              <a:buNone/>
            </a:pPr>
            <a:endParaRPr lang="en-US" sz="2400" dirty="0"/>
          </a:p>
          <a:p>
            <a:pPr lvl="1">
              <a:buFont typeface="Wingdings" pitchFamily="2" charset="2"/>
              <a:buChar char="v"/>
            </a:pPr>
            <a:endParaRPr lang="en-US" sz="2400" dirty="0"/>
          </a:p>
          <a:p>
            <a:pPr marL="630936" lvl="2" indent="0">
              <a:buNone/>
            </a:pPr>
            <a:endParaRPr lang="en-US"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533400"/>
            <a:ext cx="7620000" cy="1295400"/>
          </a:xfrm>
        </p:spPr>
        <p:style>
          <a:lnRef idx="2">
            <a:schemeClr val="accent1"/>
          </a:lnRef>
          <a:fillRef idx="1">
            <a:schemeClr val="lt1"/>
          </a:fillRef>
          <a:effectRef idx="0">
            <a:schemeClr val="accent1"/>
          </a:effectRef>
          <a:fontRef idx="minor">
            <a:schemeClr val="dk1"/>
          </a:fontRef>
        </p:style>
        <p:txBody>
          <a:bodyPr anchor="ctr">
            <a:normAutofit fontScale="90000"/>
          </a:bodyPr>
          <a:lstStyle/>
          <a:p>
            <a:r>
              <a:rPr lang="en-US" sz="2800" u="sng" dirty="0"/>
              <a:t>Town’s Strategic Plan Goals &amp;  Objectives:  Category 4 – Financial 2022 Cash Balance Review YTD (rounded)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574317"/>
              </p:ext>
            </p:extLst>
          </p:nvPr>
        </p:nvGraphicFramePr>
        <p:xfrm>
          <a:off x="1371600" y="1905000"/>
          <a:ext cx="7040880" cy="4562651"/>
        </p:xfrm>
        <a:graphic>
          <a:graphicData uri="http://schemas.openxmlformats.org/drawingml/2006/table">
            <a:tbl>
              <a:tblPr>
                <a:tableStyleId>{5C22544A-7EE6-4342-B048-85BDC9FD1C3A}</a:tableStyleId>
              </a:tblPr>
              <a:tblGrid>
                <a:gridCol w="1751878">
                  <a:extLst>
                    <a:ext uri="{9D8B030D-6E8A-4147-A177-3AD203B41FA5}">
                      <a16:colId xmlns:a16="http://schemas.microsoft.com/office/drawing/2014/main" val="20000"/>
                    </a:ext>
                  </a:extLst>
                </a:gridCol>
                <a:gridCol w="1071148">
                  <a:extLst>
                    <a:ext uri="{9D8B030D-6E8A-4147-A177-3AD203B41FA5}">
                      <a16:colId xmlns:a16="http://schemas.microsoft.com/office/drawing/2014/main" val="20001"/>
                    </a:ext>
                  </a:extLst>
                </a:gridCol>
                <a:gridCol w="1258548">
                  <a:extLst>
                    <a:ext uri="{9D8B030D-6E8A-4147-A177-3AD203B41FA5}">
                      <a16:colId xmlns:a16="http://schemas.microsoft.com/office/drawing/2014/main" val="20002"/>
                    </a:ext>
                  </a:extLst>
                </a:gridCol>
                <a:gridCol w="1474676">
                  <a:extLst>
                    <a:ext uri="{9D8B030D-6E8A-4147-A177-3AD203B41FA5}">
                      <a16:colId xmlns:a16="http://schemas.microsoft.com/office/drawing/2014/main" val="20003"/>
                    </a:ext>
                  </a:extLst>
                </a:gridCol>
                <a:gridCol w="1484630">
                  <a:extLst>
                    <a:ext uri="{9D8B030D-6E8A-4147-A177-3AD203B41FA5}">
                      <a16:colId xmlns:a16="http://schemas.microsoft.com/office/drawing/2014/main" val="20004"/>
                    </a:ext>
                  </a:extLst>
                </a:gridCol>
              </a:tblGrid>
              <a:tr h="478779">
                <a:tc>
                  <a:txBody>
                    <a:bodyPr/>
                    <a:lstStyle/>
                    <a:p>
                      <a:pPr algn="ctr" fontAlgn="b"/>
                      <a:r>
                        <a:rPr lang="en-US" sz="1400" u="none" strike="noStrike" dirty="0">
                          <a:effectLst/>
                        </a:rPr>
                        <a:t>ALL FUNDS</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BEGINNING BALANCE</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TOTAL RECEIVED</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TOTAL SPENT</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ENDING BALANCE</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314144">
                <a:tc>
                  <a:txBody>
                    <a:bodyPr/>
                    <a:lstStyle/>
                    <a:p>
                      <a:pPr algn="l" fontAlgn="b"/>
                      <a:r>
                        <a:rPr lang="en-US" sz="1400" u="none" strike="noStrike" dirty="0">
                          <a:effectLst/>
                        </a:rPr>
                        <a:t>JANUARY</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i="0" u="none" strike="noStrike" dirty="0">
                          <a:solidFill>
                            <a:srgbClr val="000000"/>
                          </a:solidFill>
                          <a:effectLst/>
                          <a:latin typeface="Calibri" panose="020F0502020204030204" pitchFamily="34" charset="0"/>
                        </a:rPr>
                        <a:t>$2,266,221.00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$33,896.00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$203,315.00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$2,096,802.00</a:t>
                      </a:r>
                    </a:p>
                  </a:txBody>
                  <a:tcPr marL="9525" marR="9525" marT="9525" marB="0" anchor="b"/>
                </a:tc>
                <a:extLst>
                  <a:ext uri="{0D108BD9-81ED-4DB2-BD59-A6C34878D82A}">
                    <a16:rowId xmlns:a16="http://schemas.microsoft.com/office/drawing/2014/main" val="10001"/>
                  </a:ext>
                </a:extLst>
              </a:tr>
              <a:tr h="314144">
                <a:tc>
                  <a:txBody>
                    <a:bodyPr/>
                    <a:lstStyle/>
                    <a:p>
                      <a:pPr algn="l" fontAlgn="b"/>
                      <a:r>
                        <a:rPr lang="en-US" sz="1400" u="none" strike="noStrike" dirty="0">
                          <a:effectLst/>
                        </a:rPr>
                        <a:t>FEBRUARY</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$2,096,802.00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$189,873.00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$137,958.00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$2,148,717.00</a:t>
                      </a:r>
                    </a:p>
                  </a:txBody>
                  <a:tcPr marL="9525" marR="9525" marT="9525" marB="0" anchor="b"/>
                </a:tc>
                <a:extLst>
                  <a:ext uri="{0D108BD9-81ED-4DB2-BD59-A6C34878D82A}">
                    <a16:rowId xmlns:a16="http://schemas.microsoft.com/office/drawing/2014/main" val="10002"/>
                  </a:ext>
                </a:extLst>
              </a:tr>
              <a:tr h="314144">
                <a:tc>
                  <a:txBody>
                    <a:bodyPr/>
                    <a:lstStyle/>
                    <a:p>
                      <a:pPr algn="l" fontAlgn="b"/>
                      <a:r>
                        <a:rPr lang="en-US" sz="1400" u="none" strike="noStrike" dirty="0">
                          <a:effectLst/>
                        </a:rPr>
                        <a:t>MARCH</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$2,148,717.00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$19,344.00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$210,017.00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$1,958,044.00</a:t>
                      </a:r>
                    </a:p>
                  </a:txBody>
                  <a:tcPr marL="9525" marR="9525" marT="9525" marB="0" anchor="b"/>
                </a:tc>
                <a:extLst>
                  <a:ext uri="{0D108BD9-81ED-4DB2-BD59-A6C34878D82A}">
                    <a16:rowId xmlns:a16="http://schemas.microsoft.com/office/drawing/2014/main" val="10003"/>
                  </a:ext>
                </a:extLst>
              </a:tr>
              <a:tr h="314144">
                <a:tc>
                  <a:txBody>
                    <a:bodyPr/>
                    <a:lstStyle/>
                    <a:p>
                      <a:pPr algn="l" fontAlgn="b"/>
                      <a:r>
                        <a:rPr lang="en-US" sz="1400" u="none" strike="noStrike" dirty="0">
                          <a:effectLst/>
                        </a:rPr>
                        <a:t>APRIL</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$1,958,044.00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$10,498.00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$245,042.00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$1,723,500.00</a:t>
                      </a:r>
                    </a:p>
                  </a:txBody>
                  <a:tcPr marL="9525" marR="9525" marT="9525" marB="0" anchor="b"/>
                </a:tc>
                <a:extLst>
                  <a:ext uri="{0D108BD9-81ED-4DB2-BD59-A6C34878D82A}">
                    <a16:rowId xmlns:a16="http://schemas.microsoft.com/office/drawing/2014/main" val="10004"/>
                  </a:ext>
                </a:extLst>
              </a:tr>
              <a:tr h="314144">
                <a:tc>
                  <a:txBody>
                    <a:bodyPr/>
                    <a:lstStyle/>
                    <a:p>
                      <a:pPr algn="l" fontAlgn="b"/>
                      <a:r>
                        <a:rPr lang="en-US" sz="1400" u="none" strike="noStrike" dirty="0">
                          <a:effectLst/>
                        </a:rPr>
                        <a:t>MAY</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$1,723,500.00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$6,411.00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$152,693.00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$1,577,218.00</a:t>
                      </a:r>
                    </a:p>
                  </a:txBody>
                  <a:tcPr marL="9525" marR="9525" marT="9525" marB="0" anchor="b"/>
                </a:tc>
                <a:extLst>
                  <a:ext uri="{0D108BD9-81ED-4DB2-BD59-A6C34878D82A}">
                    <a16:rowId xmlns:a16="http://schemas.microsoft.com/office/drawing/2014/main" val="10005"/>
                  </a:ext>
                </a:extLst>
              </a:tr>
              <a:tr h="314144">
                <a:tc>
                  <a:txBody>
                    <a:bodyPr/>
                    <a:lstStyle/>
                    <a:p>
                      <a:pPr algn="l" fontAlgn="b"/>
                      <a:r>
                        <a:rPr lang="en-US" sz="1400" u="none" strike="noStrike" dirty="0">
                          <a:effectLst/>
                        </a:rPr>
                        <a:t>JUNE</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$1,577,218.00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$12,676.00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$414,537.00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$1,175,357.00</a:t>
                      </a:r>
                    </a:p>
                  </a:txBody>
                  <a:tcPr marL="9525" marR="9525" marT="9525" marB="0" anchor="b"/>
                </a:tc>
                <a:extLst>
                  <a:ext uri="{0D108BD9-81ED-4DB2-BD59-A6C34878D82A}">
                    <a16:rowId xmlns:a16="http://schemas.microsoft.com/office/drawing/2014/main" val="10006"/>
                  </a:ext>
                </a:extLst>
              </a:tr>
              <a:tr h="314144">
                <a:tc>
                  <a:txBody>
                    <a:bodyPr/>
                    <a:lstStyle/>
                    <a:p>
                      <a:pPr algn="l" fontAlgn="b"/>
                      <a:r>
                        <a:rPr lang="en-US" sz="1400" u="none" strike="noStrike" dirty="0">
                          <a:effectLst/>
                        </a:rPr>
                        <a:t>JULY</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$1,175,357.00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$787,795.00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$215,095.00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$1,746,057.00</a:t>
                      </a:r>
                    </a:p>
                  </a:txBody>
                  <a:tcPr marL="9525" marR="9525" marT="9525" marB="0" anchor="b"/>
                </a:tc>
                <a:extLst>
                  <a:ext uri="{0D108BD9-81ED-4DB2-BD59-A6C34878D82A}">
                    <a16:rowId xmlns:a16="http://schemas.microsoft.com/office/drawing/2014/main" val="10007"/>
                  </a:ext>
                </a:extLst>
              </a:tr>
              <a:tr h="314144">
                <a:tc>
                  <a:txBody>
                    <a:bodyPr/>
                    <a:lstStyle/>
                    <a:p>
                      <a:pPr algn="l" fontAlgn="b"/>
                      <a:r>
                        <a:rPr lang="en-US" sz="1400" u="none" strike="noStrike" dirty="0">
                          <a:effectLst/>
                        </a:rPr>
                        <a:t>AUGUST</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$1,746,057.00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$136,827.00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$136,620.00</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$1,746,265.00</a:t>
                      </a:r>
                    </a:p>
                  </a:txBody>
                  <a:tcPr marL="9525" marR="9525" marT="9525" marB="0" anchor="b"/>
                </a:tc>
                <a:extLst>
                  <a:ext uri="{0D108BD9-81ED-4DB2-BD59-A6C34878D82A}">
                    <a16:rowId xmlns:a16="http://schemas.microsoft.com/office/drawing/2014/main" val="10008"/>
                  </a:ext>
                </a:extLst>
              </a:tr>
              <a:tr h="314144">
                <a:tc>
                  <a:txBody>
                    <a:bodyPr/>
                    <a:lstStyle/>
                    <a:p>
                      <a:pPr algn="l" fontAlgn="b"/>
                      <a:r>
                        <a:rPr lang="en-US" sz="1400" b="0" i="0" u="none" strike="noStrike" dirty="0">
                          <a:solidFill>
                            <a:srgbClr val="000000"/>
                          </a:solidFill>
                          <a:effectLst/>
                          <a:latin typeface="Century Gothic" panose="020B0502020202020204" pitchFamily="34" charset="0"/>
                        </a:rPr>
                        <a:t>SEPTEMBER</a:t>
                      </a: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314144">
                <a:tc>
                  <a:txBody>
                    <a:bodyPr/>
                    <a:lstStyle/>
                    <a:p>
                      <a:pPr algn="l" fontAlgn="b"/>
                      <a:r>
                        <a:rPr lang="en-US" sz="1400" b="0" i="0" u="none" strike="noStrike" dirty="0">
                          <a:solidFill>
                            <a:srgbClr val="000000"/>
                          </a:solidFill>
                          <a:effectLst/>
                          <a:latin typeface="Century Gothic" panose="020B0502020202020204" pitchFamily="34" charset="0"/>
                        </a:rPr>
                        <a:t>OCTOBER</a:t>
                      </a: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314144">
                <a:tc>
                  <a:txBody>
                    <a:bodyPr/>
                    <a:lstStyle/>
                    <a:p>
                      <a:pPr algn="l" fontAlgn="b"/>
                      <a:r>
                        <a:rPr lang="en-US" sz="1400" b="0" i="0" u="none" strike="noStrike" dirty="0">
                          <a:solidFill>
                            <a:srgbClr val="000000"/>
                          </a:solidFill>
                          <a:effectLst/>
                          <a:latin typeface="Century Gothic" panose="020B0502020202020204" pitchFamily="34" charset="0"/>
                        </a:rPr>
                        <a:t>NOVEMBER</a:t>
                      </a: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r h="314144">
                <a:tc>
                  <a:txBody>
                    <a:bodyPr/>
                    <a:lstStyle/>
                    <a:p>
                      <a:pPr algn="l" fontAlgn="b"/>
                      <a:r>
                        <a:rPr lang="en-US" sz="1400" b="0" i="0" u="none" strike="noStrike" dirty="0">
                          <a:solidFill>
                            <a:srgbClr val="000000"/>
                          </a:solidFill>
                          <a:effectLst/>
                          <a:latin typeface="Century Gothic" panose="020B0502020202020204" pitchFamily="34" charset="0"/>
                        </a:rPr>
                        <a:t>DECEMBER</a:t>
                      </a: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2"/>
                  </a:ext>
                </a:extLst>
              </a:tr>
              <a:tr h="314144">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119941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457200"/>
            <a:ext cx="6400800" cy="990600"/>
          </a:xfrm>
        </p:spPr>
        <p:style>
          <a:lnRef idx="2">
            <a:schemeClr val="accent1"/>
          </a:lnRef>
          <a:fillRef idx="1">
            <a:schemeClr val="lt1"/>
          </a:fillRef>
          <a:effectRef idx="0">
            <a:schemeClr val="accent1"/>
          </a:effectRef>
          <a:fontRef idx="minor">
            <a:schemeClr val="dk1"/>
          </a:fontRef>
        </p:style>
        <p:txBody>
          <a:bodyPr>
            <a:noAutofit/>
          </a:bodyPr>
          <a:lstStyle/>
          <a:p>
            <a:r>
              <a:rPr lang="en-US" sz="2800" u="sng" dirty="0"/>
              <a:t>Category 4-Fiscal Sustainability </a:t>
            </a:r>
            <a:br>
              <a:rPr lang="en-US" sz="2800" u="sng" dirty="0"/>
            </a:br>
            <a:r>
              <a:rPr lang="en-US" sz="2800" u="sng" dirty="0"/>
              <a:t>2022 Cash Balance (rounded)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1872628"/>
              </p:ext>
            </p:extLst>
          </p:nvPr>
        </p:nvGraphicFramePr>
        <p:xfrm>
          <a:off x="1066800" y="1676400"/>
          <a:ext cx="7010400" cy="4876801"/>
        </p:xfrm>
        <a:graphic>
          <a:graphicData uri="http://schemas.openxmlformats.org/drawingml/2006/table">
            <a:tbl>
              <a:tblPr>
                <a:tableStyleId>{5C22544A-7EE6-4342-B048-85BDC9FD1C3A}</a:tableStyleId>
              </a:tblPr>
              <a:tblGrid>
                <a:gridCol w="38100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1491940">
                <a:tc>
                  <a:txBody>
                    <a:bodyPr/>
                    <a:lstStyle/>
                    <a:p>
                      <a:pPr algn="l" fontAlgn="b"/>
                      <a:r>
                        <a:rPr lang="en-US" sz="1600" b="1" u="none" strike="noStrike" dirty="0">
                          <a:effectLst/>
                        </a:rPr>
                        <a:t>January 2022 Beginning</a:t>
                      </a:r>
                      <a:r>
                        <a:rPr lang="en-US" sz="1600" b="1" u="none" strike="noStrike" baseline="0" dirty="0">
                          <a:effectLst/>
                        </a:rPr>
                        <a:t> </a:t>
                      </a:r>
                      <a:r>
                        <a:rPr lang="en-US" sz="1600" b="1" u="none" strike="noStrike" dirty="0">
                          <a:effectLst/>
                        </a:rPr>
                        <a:t>CASH BALANCE</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1" u="none" strike="noStrike" dirty="0">
                          <a:effectLst/>
                        </a:rPr>
                        <a:t> </a:t>
                      </a:r>
                    </a:p>
                    <a:p>
                      <a:pPr marL="0" marR="0" lvl="0" indent="0" algn="l" defTabSz="457200" rtl="0" eaLnBrk="1" fontAlgn="b"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Calibri" panose="020F0502020204030204" pitchFamily="34" charset="0"/>
                        </a:rPr>
                        <a:t>$</a:t>
                      </a:r>
                      <a:r>
                        <a:rPr lang="en-US" sz="1800" b="1" i="0" u="none" strike="noStrike" dirty="0">
                          <a:solidFill>
                            <a:srgbClr val="000000"/>
                          </a:solidFill>
                          <a:effectLst/>
                          <a:latin typeface="Lucida Console" panose="020B0609040504020204" pitchFamily="49" charset="0"/>
                        </a:rPr>
                        <a:t>2,266,221.00</a:t>
                      </a:r>
                    </a:p>
                    <a:p>
                      <a:pPr marL="0" marR="0" lvl="0" indent="0" algn="l" defTabSz="457200" rtl="0" eaLnBrk="1" fontAlgn="b"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Lucida Console" panose="020B0609040504020204" pitchFamily="49" charset="0"/>
                      </a:endParaRPr>
                    </a:p>
                    <a:p>
                      <a:pPr algn="l" fontAlgn="b"/>
                      <a:endParaRPr lang="en-US" sz="1600" b="1" i="0" u="none" strike="noStrike" kern="1200" baseline="0" dirty="0">
                        <a:solidFill>
                          <a:schemeClr val="tx1"/>
                        </a:solidFill>
                        <a:effectLst/>
                        <a:latin typeface="Lucida Sans Unicode" panose="020B0602030504020204" pitchFamily="34" charset="0"/>
                        <a:ea typeface="+mn-ea"/>
                        <a:cs typeface="Lucida Sans Unicode" panose="020B0602030504020204" pitchFamily="34" charset="0"/>
                      </a:endParaRPr>
                    </a:p>
                  </a:txBody>
                  <a:tcPr marL="9525" marR="9525" marT="9525" marB="0" anchor="b"/>
                </a:tc>
                <a:extLst>
                  <a:ext uri="{0D108BD9-81ED-4DB2-BD59-A6C34878D82A}">
                    <a16:rowId xmlns:a16="http://schemas.microsoft.com/office/drawing/2014/main" val="10000"/>
                  </a:ext>
                </a:extLst>
              </a:tr>
              <a:tr h="389381">
                <a:tc>
                  <a:txBody>
                    <a:bodyPr/>
                    <a:lstStyle/>
                    <a:p>
                      <a:pPr algn="l" fontAlgn="b"/>
                      <a:r>
                        <a:rPr lang="en-US" sz="1600" b="1" i="0" u="none" strike="noStrike" dirty="0">
                          <a:solidFill>
                            <a:srgbClr val="000000"/>
                          </a:solidFill>
                          <a:effectLst/>
                          <a:latin typeface="Calibri" panose="020F0502020204030204" pitchFamily="34" charset="0"/>
                        </a:rPr>
                        <a:t>Total Receipts 2022 YTD (August)</a:t>
                      </a:r>
                    </a:p>
                  </a:txBody>
                  <a:tcPr marL="9525" marR="9525" marT="9525" marB="0" anchor="ctr"/>
                </a:tc>
                <a:tc>
                  <a:txBody>
                    <a:bodyPr/>
                    <a:lstStyle/>
                    <a:p>
                      <a:pPr algn="l" fontAlgn="b"/>
                      <a:r>
                        <a:rPr lang="en-US" sz="1600" b="1" i="0" u="none" strike="noStrike" dirty="0">
                          <a:solidFill>
                            <a:schemeClr val="tx1"/>
                          </a:solidFill>
                          <a:effectLst/>
                          <a:latin typeface="Lucida Sans Unicode" panose="020B0602030504020204" pitchFamily="34" charset="0"/>
                          <a:cs typeface="Lucida Sans Unicode" panose="020B0602030504020204" pitchFamily="34" charset="0"/>
                        </a:rPr>
                        <a:t> </a:t>
                      </a:r>
                      <a:r>
                        <a:rPr lang="en-US" sz="1600" b="0" i="0" u="none" strike="noStrike" dirty="0">
                          <a:solidFill>
                            <a:schemeClr val="tx1"/>
                          </a:solidFill>
                          <a:effectLst/>
                          <a:latin typeface="Lucida Console" panose="020B0609040504020204" pitchFamily="49" charset="0"/>
                          <a:cs typeface="Lucida Sans Unicode" panose="020B0602030504020204" pitchFamily="34" charset="0"/>
                        </a:rPr>
                        <a:t>$1,195,324.00</a:t>
                      </a:r>
                    </a:p>
                  </a:txBody>
                  <a:tcPr marL="9525" marR="9525" marT="9525" marB="0" anchor="b"/>
                </a:tc>
                <a:extLst>
                  <a:ext uri="{0D108BD9-81ED-4DB2-BD59-A6C34878D82A}">
                    <a16:rowId xmlns:a16="http://schemas.microsoft.com/office/drawing/2014/main" val="10001"/>
                  </a:ext>
                </a:extLst>
              </a:tr>
              <a:tr h="389381">
                <a:tc>
                  <a:txBody>
                    <a:bodyPr/>
                    <a:lstStyle/>
                    <a:p>
                      <a:pPr algn="l" fontAlgn="b"/>
                      <a:r>
                        <a:rPr lang="en-US" sz="1600" b="1" i="0" u="none" strike="noStrike" dirty="0">
                          <a:solidFill>
                            <a:srgbClr val="000000"/>
                          </a:solidFill>
                          <a:effectLst/>
                          <a:latin typeface="Calibri" panose="020F0502020204030204" pitchFamily="34" charset="0"/>
                        </a:rPr>
                        <a:t>Total Disbursed 2022  YTD</a:t>
                      </a:r>
                    </a:p>
                  </a:txBody>
                  <a:tcPr marL="9525" marR="9525" marT="9525" marB="0" anchor="ctr"/>
                </a:tc>
                <a:tc>
                  <a:txBody>
                    <a:bodyPr/>
                    <a:lstStyle/>
                    <a:p>
                      <a:pPr algn="l" fontAlgn="b"/>
                      <a:r>
                        <a:rPr lang="en-US" sz="1600" b="0" i="0" u="none" strike="noStrike" dirty="0">
                          <a:solidFill>
                            <a:schemeClr val="tx1"/>
                          </a:solidFill>
                          <a:effectLst/>
                          <a:latin typeface="Lucida Sans Unicode" panose="020B0602030504020204" pitchFamily="34" charset="0"/>
                          <a:cs typeface="Lucida Sans Unicode" panose="020B0602030504020204" pitchFamily="34" charset="0"/>
                        </a:rPr>
                        <a:t> </a:t>
                      </a:r>
                      <a:r>
                        <a:rPr lang="en-US" sz="1600" b="0" i="0" u="none" strike="noStrike" dirty="0">
                          <a:solidFill>
                            <a:schemeClr val="tx1"/>
                          </a:solidFill>
                          <a:effectLst/>
                          <a:latin typeface="Lucida Console" panose="020B0609040504020204" pitchFamily="49" charset="0"/>
                          <a:cs typeface="Lucida Sans Unicode" panose="020B0602030504020204" pitchFamily="34" charset="0"/>
                        </a:rPr>
                        <a:t>$1,715,280.00**</a:t>
                      </a:r>
                      <a:endParaRPr lang="en-US" sz="1600" b="0" i="0" u="none" strike="noStrike" dirty="0">
                        <a:solidFill>
                          <a:schemeClr val="tx1"/>
                        </a:solidFill>
                        <a:effectLst/>
                        <a:latin typeface="Lucida Sans Unicode" panose="020B0602030504020204" pitchFamily="34" charset="0"/>
                        <a:cs typeface="Lucida Sans Unicode" panose="020B0602030504020204" pitchFamily="34" charset="0"/>
                      </a:endParaRPr>
                    </a:p>
                  </a:txBody>
                  <a:tcPr marL="9525" marR="9525" marT="9525" marB="0" anchor="b"/>
                </a:tc>
                <a:extLst>
                  <a:ext uri="{0D108BD9-81ED-4DB2-BD59-A6C34878D82A}">
                    <a16:rowId xmlns:a16="http://schemas.microsoft.com/office/drawing/2014/main" val="10002"/>
                  </a:ext>
                </a:extLst>
              </a:tr>
              <a:tr h="389381">
                <a:tc>
                  <a:txBody>
                    <a:bodyPr/>
                    <a:lstStyle/>
                    <a:p>
                      <a:pPr algn="l" fontAlgn="b"/>
                      <a:r>
                        <a:rPr lang="en-US" sz="1600" b="1" i="0" u="none" strike="noStrike" dirty="0">
                          <a:solidFill>
                            <a:srgbClr val="000000"/>
                          </a:solidFill>
                          <a:effectLst/>
                          <a:latin typeface="Calibri" panose="020F0502020204030204" pitchFamily="34" charset="0"/>
                        </a:rPr>
                        <a:t>Ending Cash Balance YTD</a:t>
                      </a:r>
                    </a:p>
                  </a:txBody>
                  <a:tcPr marL="9525" marR="9525" marT="9525" marB="0" anchor="ctr"/>
                </a:tc>
                <a:tc>
                  <a:txBody>
                    <a:bodyPr/>
                    <a:lstStyle/>
                    <a:p>
                      <a:pPr algn="l" fontAlgn="b"/>
                      <a:r>
                        <a:rPr lang="en-US" sz="1600" b="1" i="0" u="none" strike="noStrike" baseline="0" dirty="0">
                          <a:solidFill>
                            <a:srgbClr val="0070C0"/>
                          </a:solidFill>
                          <a:effectLst/>
                          <a:latin typeface="Lucida Sans Unicode" panose="020B0602030504020204" pitchFamily="34" charset="0"/>
                          <a:cs typeface="Lucida Sans Unicode" panose="020B0602030504020204" pitchFamily="34" charset="0"/>
                        </a:rPr>
                        <a:t> </a:t>
                      </a:r>
                      <a:r>
                        <a:rPr lang="en-US" sz="1600" b="0" i="0" u="none" strike="noStrike" baseline="0" dirty="0">
                          <a:solidFill>
                            <a:schemeClr val="tx1"/>
                          </a:solidFill>
                          <a:effectLst/>
                          <a:latin typeface="Lucida Console" panose="020B0609040504020204" pitchFamily="49" charset="0"/>
                          <a:cs typeface="Lucida Sans Unicode" panose="020B0602030504020204" pitchFamily="34" charset="0"/>
                        </a:rPr>
                        <a:t>$1,746,265.00**</a:t>
                      </a:r>
                      <a:endParaRPr lang="en-US" sz="1600" b="0" i="0" u="none" strike="noStrike" dirty="0">
                        <a:solidFill>
                          <a:schemeClr val="tx1"/>
                        </a:solidFill>
                        <a:effectLst/>
                        <a:latin typeface="Lucida Console" panose="020B0609040504020204" pitchFamily="49" charset="0"/>
                        <a:cs typeface="Lucida Sans Unicode" panose="020B0602030504020204" pitchFamily="34" charset="0"/>
                      </a:endParaRPr>
                    </a:p>
                  </a:txBody>
                  <a:tcPr marL="9525" marR="9525" marT="9525" marB="0" anchor="b"/>
                </a:tc>
                <a:extLst>
                  <a:ext uri="{0D108BD9-81ED-4DB2-BD59-A6C34878D82A}">
                    <a16:rowId xmlns:a16="http://schemas.microsoft.com/office/drawing/2014/main" val="10003"/>
                  </a:ext>
                </a:extLst>
              </a:tr>
              <a:tr h="389381">
                <a:tc>
                  <a:txBody>
                    <a:bodyPr/>
                    <a:lstStyle/>
                    <a:p>
                      <a:pPr algn="l" fontAlgn="b"/>
                      <a:r>
                        <a:rPr lang="en-US" sz="1400" b="1" i="0" u="none" strike="noStrike" dirty="0">
                          <a:solidFill>
                            <a:srgbClr val="000000"/>
                          </a:solidFill>
                          <a:effectLst/>
                          <a:latin typeface="Calibri" panose="020F0502020204030204" pitchFamily="34" charset="0"/>
                        </a:rPr>
                        <a:t>Projected 2022 Ending Balance:</a:t>
                      </a:r>
                    </a:p>
                  </a:txBody>
                  <a:tcPr marL="9525" marR="9525" marT="9525" marB="0" anchor="ctr"/>
                </a:tc>
                <a:tc>
                  <a:txBody>
                    <a:bodyPr/>
                    <a:lstStyle/>
                    <a:p>
                      <a:pPr algn="l" fontAlgn="b"/>
                      <a:r>
                        <a:rPr lang="en-US" sz="1600" b="1" i="0" u="none" strike="noStrike" baseline="0" dirty="0">
                          <a:solidFill>
                            <a:schemeClr val="tx1"/>
                          </a:solidFill>
                          <a:effectLst/>
                          <a:latin typeface="Lucida Sans Unicode" panose="020B0602030504020204" pitchFamily="34" charset="0"/>
                          <a:cs typeface="Lucida Sans Unicode" panose="020B0602030504020204" pitchFamily="34" charset="0"/>
                        </a:rPr>
                        <a:t>$1,750,000.00 </a:t>
                      </a:r>
                      <a:endParaRPr lang="en-US" sz="1600" b="0" i="0" u="none" strike="noStrike" dirty="0">
                        <a:solidFill>
                          <a:schemeClr val="tx1"/>
                        </a:solidFill>
                        <a:effectLst/>
                        <a:latin typeface="Lucida Console" panose="020B0609040504020204" pitchFamily="49" charset="0"/>
                        <a:cs typeface="Lucida Sans Unicode" panose="020B0602030504020204" pitchFamily="34" charset="0"/>
                      </a:endParaRPr>
                    </a:p>
                  </a:txBody>
                  <a:tcPr marL="9525" marR="9525" marT="9525" marB="0" anchor="b"/>
                </a:tc>
                <a:extLst>
                  <a:ext uri="{0D108BD9-81ED-4DB2-BD59-A6C34878D82A}">
                    <a16:rowId xmlns:a16="http://schemas.microsoft.com/office/drawing/2014/main" val="10004"/>
                  </a:ext>
                </a:extLst>
              </a:tr>
              <a:tr h="838627">
                <a:tc>
                  <a:txBody>
                    <a:bodyPr/>
                    <a:lstStyle/>
                    <a:p>
                      <a:pPr algn="l" fontAlgn="b"/>
                      <a:r>
                        <a:rPr lang="en-US" sz="1400" b="0" i="0" u="none" strike="noStrike" dirty="0">
                          <a:solidFill>
                            <a:schemeClr val="tx1"/>
                          </a:solidFill>
                          <a:effectLst/>
                          <a:latin typeface="Calibri" panose="020F0502020204030204" pitchFamily="34" charset="0"/>
                        </a:rPr>
                        <a:t>**August 2022 bills are still being disbursed as it is early September.  These figures will slightly change.  </a:t>
                      </a:r>
                    </a:p>
                  </a:txBody>
                  <a:tcPr marL="9525" marR="9525" marT="9525" marB="0" anchor="ctr">
                    <a:lnB w="12700" cmpd="sng">
                      <a:noFill/>
                    </a:lnB>
                  </a:tcP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494355">
                <a:tc>
                  <a:txBody>
                    <a:bodyPr/>
                    <a:lstStyle/>
                    <a:p>
                      <a:pPr algn="l" fontAlgn="b"/>
                      <a:r>
                        <a:rPr lang="en-US" sz="1800" b="1" i="0" u="none" strike="noStrike" dirty="0">
                          <a:solidFill>
                            <a:schemeClr val="tx1"/>
                          </a:solidFill>
                          <a:effectLst/>
                          <a:latin typeface="Calibri" panose="020F0502020204030204" pitchFamily="34" charset="0"/>
                        </a:rPr>
                        <a:t>Average Monthly</a:t>
                      </a:r>
                      <a:r>
                        <a:rPr lang="en-US" sz="1800" b="1" i="0" u="none" strike="noStrike" baseline="0" dirty="0">
                          <a:solidFill>
                            <a:schemeClr val="tx1"/>
                          </a:solidFill>
                          <a:effectLst/>
                          <a:latin typeface="Calibri" panose="020F0502020204030204" pitchFamily="34" charset="0"/>
                        </a:rPr>
                        <a:t> Disbursed 2022:</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fontAlgn="b" latinLnBrk="0" hangingPunct="1"/>
                      <a:r>
                        <a:rPr lang="en-US" sz="1600" b="0" i="0" u="none" strike="noStrike" kern="1200" baseline="0" dirty="0">
                          <a:solidFill>
                            <a:schemeClr val="tx1"/>
                          </a:solidFill>
                          <a:effectLst/>
                          <a:latin typeface="Lucida Sans Unicode" panose="020B0602030504020204" pitchFamily="34" charset="0"/>
                          <a:ea typeface="+mn-ea"/>
                          <a:cs typeface="Lucida Sans Unicode" panose="020B0602030504020204" pitchFamily="34" charset="0"/>
                        </a:rPr>
                        <a:t>$214,410.00**</a:t>
                      </a:r>
                    </a:p>
                  </a:txBody>
                  <a:tcPr marL="9525" marR="9525" marT="9525" marB="0" anchor="ctr">
                    <a:lnL w="12700" cmpd="sng">
                      <a:noFill/>
                    </a:lnL>
                  </a:tcPr>
                </a:tc>
                <a:extLst>
                  <a:ext uri="{0D108BD9-81ED-4DB2-BD59-A6C34878D82A}">
                    <a16:rowId xmlns:a16="http://schemas.microsoft.com/office/drawing/2014/main" val="10006"/>
                  </a:ext>
                </a:extLst>
              </a:tr>
              <a:tr h="4943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800" b="1" i="0" u="none" strike="noStrike" baseline="0"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1" i="0" u="none" strike="noStrike" dirty="0">
                        <a:solidFill>
                          <a:srgbClr val="000000"/>
                        </a:solidFill>
                        <a:effectLst/>
                        <a:latin typeface="Calibri" panose="020F0502020204030204" pitchFamily="34" charset="0"/>
                      </a:endParaRPr>
                    </a:p>
                  </a:txBody>
                  <a:tcPr marL="9525" marR="9525" marT="9525" marB="0" anchor="ctr">
                    <a:lnL w="12700" cmpd="sng">
                      <a:noFill/>
                    </a:ln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66166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381000"/>
            <a:ext cx="6553200" cy="838200"/>
          </a:xfrm>
        </p:spPr>
        <p:style>
          <a:lnRef idx="2">
            <a:schemeClr val="accent1"/>
          </a:lnRef>
          <a:fillRef idx="1">
            <a:schemeClr val="lt1"/>
          </a:fillRef>
          <a:effectRef idx="0">
            <a:schemeClr val="accent1"/>
          </a:effectRef>
          <a:fontRef idx="minor">
            <a:schemeClr val="dk1"/>
          </a:fontRef>
        </p:style>
        <p:txBody>
          <a:bodyPr>
            <a:normAutofit/>
          </a:bodyPr>
          <a:lstStyle/>
          <a:p>
            <a:r>
              <a:rPr lang="en-US" sz="2400" u="sng" dirty="0"/>
              <a:t>Category 4-Fiscal Sustainability: </a:t>
            </a:r>
            <a:br>
              <a:rPr lang="en-US" sz="2400" u="sng" dirty="0"/>
            </a:br>
            <a:r>
              <a:rPr lang="en-US" sz="2400" u="sng" dirty="0"/>
              <a:t>2022 Receipts Compared to 2021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7097930"/>
              </p:ext>
            </p:extLst>
          </p:nvPr>
        </p:nvGraphicFramePr>
        <p:xfrm>
          <a:off x="1366933" y="1266769"/>
          <a:ext cx="6553202" cy="5394010"/>
        </p:xfrm>
        <a:graphic>
          <a:graphicData uri="http://schemas.openxmlformats.org/drawingml/2006/table">
            <a:tbl>
              <a:tblPr>
                <a:tableStyleId>{5C22544A-7EE6-4342-B048-85BDC9FD1C3A}</a:tableStyleId>
              </a:tblPr>
              <a:tblGrid>
                <a:gridCol w="3114044">
                  <a:extLst>
                    <a:ext uri="{9D8B030D-6E8A-4147-A177-3AD203B41FA5}">
                      <a16:colId xmlns:a16="http://schemas.microsoft.com/office/drawing/2014/main" val="20000"/>
                    </a:ext>
                  </a:extLst>
                </a:gridCol>
                <a:gridCol w="1719579">
                  <a:extLst>
                    <a:ext uri="{9D8B030D-6E8A-4147-A177-3AD203B41FA5}">
                      <a16:colId xmlns:a16="http://schemas.microsoft.com/office/drawing/2014/main" val="20001"/>
                    </a:ext>
                  </a:extLst>
                </a:gridCol>
                <a:gridCol w="1719579">
                  <a:extLst>
                    <a:ext uri="{9D8B030D-6E8A-4147-A177-3AD203B41FA5}">
                      <a16:colId xmlns:a16="http://schemas.microsoft.com/office/drawing/2014/main" val="20002"/>
                    </a:ext>
                  </a:extLst>
                </a:gridCol>
              </a:tblGrid>
              <a:tr h="149441">
                <a:tc gridSpan="2">
                  <a:txBody>
                    <a:bodyPr/>
                    <a:lstStyle/>
                    <a:p>
                      <a:pPr algn="l" fontAlgn="b"/>
                      <a:r>
                        <a:rPr lang="en-US" sz="1200" b="1" u="none" strike="noStrike" dirty="0">
                          <a:effectLst/>
                        </a:rPr>
                        <a:t>Notable Receipts ALL FUNDS (rounded):</a:t>
                      </a:r>
                    </a:p>
                    <a:p>
                      <a:pPr algn="l" fontAlgn="b"/>
                      <a:r>
                        <a:rPr lang="en-US" sz="1200" b="1" i="0" u="none" strike="noStrike" dirty="0">
                          <a:solidFill>
                            <a:srgbClr val="FF0000"/>
                          </a:solidFill>
                          <a:effectLst/>
                          <a:latin typeface="Calibri" panose="020F0502020204030204" pitchFamily="34" charset="0"/>
                        </a:rPr>
                        <a:t>      (Decreases in red</a:t>
                      </a:r>
                      <a:r>
                        <a:rPr lang="en-US" sz="1200" b="1" i="0" u="none" strike="noStrike" dirty="0">
                          <a:solidFill>
                            <a:srgbClr val="000000"/>
                          </a:solidFill>
                          <a:effectLst/>
                          <a:latin typeface="Calibri" panose="020F0502020204030204" pitchFamily="34" charset="0"/>
                        </a:rPr>
                        <a:t>)                                                                                                               2022 YTD</a:t>
                      </a:r>
                    </a:p>
                  </a:txBody>
                  <a:tcPr marL="5119" marR="5119" marT="5119" marB="0" anchor="b"/>
                </a:tc>
                <a:tc h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                          2021 FINAL</a:t>
                      </a:r>
                    </a:p>
                  </a:txBody>
                  <a:tcPr marL="5119" marR="5119" marT="5119" marB="0" anchor="b"/>
                </a:tc>
                <a:extLst>
                  <a:ext uri="{0D108BD9-81ED-4DB2-BD59-A6C34878D82A}">
                    <a16:rowId xmlns:a16="http://schemas.microsoft.com/office/drawing/2014/main" val="10000"/>
                  </a:ext>
                </a:extLst>
              </a:tr>
              <a:tr h="222127">
                <a:tc>
                  <a:txBody>
                    <a:bodyPr/>
                    <a:lstStyle/>
                    <a:p>
                      <a:pPr algn="l" fontAlgn="b"/>
                      <a:r>
                        <a:rPr lang="en-US" sz="1000" u="none" strike="noStrike" dirty="0">
                          <a:effectLst/>
                          <a:latin typeface="+mj-lt"/>
                        </a:rPr>
                        <a:t>Fire Contracts</a:t>
                      </a:r>
                      <a:endParaRPr lang="en-US" sz="1000" b="0" i="0" u="none" strike="noStrike" dirty="0">
                        <a:solidFill>
                          <a:srgbClr val="000000"/>
                        </a:solidFill>
                        <a:effectLst/>
                        <a:latin typeface="+mj-lt"/>
                      </a:endParaRPr>
                    </a:p>
                  </a:txBody>
                  <a:tcPr marL="5119" marR="5119" marT="5119" marB="0" anchor="b"/>
                </a:tc>
                <a:tc>
                  <a:txBody>
                    <a:bodyPr/>
                    <a:lstStyle/>
                    <a:p>
                      <a:pPr algn="r"/>
                      <a:r>
                        <a:rPr lang="en-US" sz="1000" dirty="0"/>
                        <a:t>$36,500.00</a:t>
                      </a:r>
                    </a:p>
                  </a:txBody>
                  <a:tcPr marL="5119" marR="5119" marT="5119" marB="0" anchor="b"/>
                </a:tc>
                <a:tc>
                  <a:txBody>
                    <a:bodyPr/>
                    <a:lstStyle/>
                    <a:p>
                      <a:pPr algn="r"/>
                      <a:r>
                        <a:rPr lang="en-US" sz="1000" dirty="0"/>
                        <a:t>$36,000.00</a:t>
                      </a:r>
                    </a:p>
                  </a:txBody>
                  <a:tcPr marL="5119" marR="5119" marT="5119" marB="0" anchor="b"/>
                </a:tc>
                <a:extLst>
                  <a:ext uri="{0D108BD9-81ED-4DB2-BD59-A6C34878D82A}">
                    <a16:rowId xmlns:a16="http://schemas.microsoft.com/office/drawing/2014/main" val="10001"/>
                  </a:ext>
                </a:extLst>
              </a:tr>
              <a:tr h="222127">
                <a:tc>
                  <a:txBody>
                    <a:bodyPr/>
                    <a:lstStyle/>
                    <a:p>
                      <a:pPr algn="l" fontAlgn="b"/>
                      <a:r>
                        <a:rPr lang="en-US" sz="1000" u="none" strike="noStrike" dirty="0">
                          <a:effectLst/>
                          <a:latin typeface="+mj-lt"/>
                        </a:rPr>
                        <a:t>Tax Apportionment/Property</a:t>
                      </a:r>
                      <a:r>
                        <a:rPr lang="en-US" sz="1000" u="none" strike="noStrike" baseline="0" dirty="0">
                          <a:effectLst/>
                          <a:latin typeface="+mj-lt"/>
                        </a:rPr>
                        <a:t> Tax</a:t>
                      </a:r>
                      <a:endParaRPr lang="en-US" sz="1000" b="0" i="0" u="none" strike="noStrike" dirty="0">
                        <a:solidFill>
                          <a:srgbClr val="000000"/>
                        </a:solidFill>
                        <a:effectLst/>
                        <a:latin typeface="+mj-lt"/>
                      </a:endParaRPr>
                    </a:p>
                  </a:txBody>
                  <a:tcPr marL="5119" marR="5119" marT="5119" marB="0" anchor="b"/>
                </a:tc>
                <a:tc>
                  <a:txBody>
                    <a:bodyPr/>
                    <a:lstStyle/>
                    <a:p>
                      <a:pPr algn="r"/>
                      <a:r>
                        <a:rPr lang="en-US" sz="1000" dirty="0">
                          <a:solidFill>
                            <a:schemeClr val="accent1"/>
                          </a:solidFill>
                        </a:rPr>
                        <a:t>$628,987.00</a:t>
                      </a:r>
                    </a:p>
                  </a:txBody>
                  <a:tcPr marL="5119" marR="5119" marT="5119" marB="0" anchor="b"/>
                </a:tc>
                <a:tc>
                  <a:txBody>
                    <a:bodyPr/>
                    <a:lstStyle/>
                    <a:p>
                      <a:pPr algn="r"/>
                      <a:r>
                        <a:rPr lang="en-US" sz="1000" dirty="0">
                          <a:solidFill>
                            <a:schemeClr val="tx1"/>
                          </a:solidFill>
                        </a:rPr>
                        <a:t>$974,502.00</a:t>
                      </a:r>
                    </a:p>
                  </a:txBody>
                  <a:tcPr marL="5119" marR="5119" marT="5119" marB="0" anchor="b"/>
                </a:tc>
                <a:extLst>
                  <a:ext uri="{0D108BD9-81ED-4DB2-BD59-A6C34878D82A}">
                    <a16:rowId xmlns:a16="http://schemas.microsoft.com/office/drawing/2014/main" val="10002"/>
                  </a:ext>
                </a:extLst>
              </a:tr>
              <a:tr h="222127">
                <a:tc>
                  <a:txBody>
                    <a:bodyPr/>
                    <a:lstStyle/>
                    <a:p>
                      <a:pPr algn="l" fontAlgn="b"/>
                      <a:r>
                        <a:rPr lang="en-US" sz="1000" u="none" strike="noStrike" dirty="0">
                          <a:effectLst/>
                          <a:latin typeface="+mj-lt"/>
                        </a:rPr>
                        <a:t>Town Road Aid </a:t>
                      </a:r>
                      <a:endParaRPr lang="en-US" sz="1000" b="0" i="0" u="none" strike="noStrike" dirty="0">
                        <a:solidFill>
                          <a:srgbClr val="000000"/>
                        </a:solidFill>
                        <a:effectLst/>
                        <a:latin typeface="+mj-lt"/>
                      </a:endParaRPr>
                    </a:p>
                  </a:txBody>
                  <a:tcPr marL="5119" marR="5119" marT="5119" marB="0" anchor="b"/>
                </a:tc>
                <a:tc>
                  <a:txBody>
                    <a:bodyPr/>
                    <a:lstStyle/>
                    <a:p>
                      <a:pPr algn="r"/>
                      <a:r>
                        <a:rPr lang="en-US" sz="1000" dirty="0"/>
                        <a:t>$53,134.00</a:t>
                      </a:r>
                    </a:p>
                  </a:txBody>
                  <a:tcPr marL="5119" marR="5119" marT="5119" marB="0" anchor="b"/>
                </a:tc>
                <a:tc>
                  <a:txBody>
                    <a:bodyPr/>
                    <a:lstStyle/>
                    <a:p>
                      <a:pPr algn="r"/>
                      <a:r>
                        <a:rPr lang="en-US" sz="1000" dirty="0">
                          <a:solidFill>
                            <a:schemeClr val="tx1"/>
                          </a:solidFill>
                        </a:rPr>
                        <a:t>$33,570.00</a:t>
                      </a:r>
                    </a:p>
                  </a:txBody>
                  <a:tcPr marL="5119" marR="5119" marT="5119" marB="0" anchor="b"/>
                </a:tc>
                <a:extLst>
                  <a:ext uri="{0D108BD9-81ED-4DB2-BD59-A6C34878D82A}">
                    <a16:rowId xmlns:a16="http://schemas.microsoft.com/office/drawing/2014/main" val="10003"/>
                  </a:ext>
                </a:extLst>
              </a:tr>
              <a:tr h="222127">
                <a:tc>
                  <a:txBody>
                    <a:bodyPr/>
                    <a:lstStyle/>
                    <a:p>
                      <a:pPr algn="l" fontAlgn="b"/>
                      <a:r>
                        <a:rPr lang="en-US" sz="1000" b="0" i="0" u="none" strike="noStrike" dirty="0">
                          <a:solidFill>
                            <a:srgbClr val="000000"/>
                          </a:solidFill>
                          <a:effectLst/>
                          <a:latin typeface="+mj-lt"/>
                        </a:rPr>
                        <a:t>Taconite Municipal Aid</a:t>
                      </a:r>
                    </a:p>
                  </a:txBody>
                  <a:tcPr marL="5119" marR="5119" marT="5119" marB="0" anchor="b"/>
                </a:tc>
                <a:tc>
                  <a:txBody>
                    <a:bodyPr/>
                    <a:lstStyle/>
                    <a:p>
                      <a:pPr algn="r"/>
                      <a:r>
                        <a:rPr lang="en-US" sz="1000" dirty="0"/>
                        <a:t>0</a:t>
                      </a:r>
                    </a:p>
                  </a:txBody>
                  <a:tcPr marL="5119" marR="5119" marT="5119" marB="0" anchor="b"/>
                </a:tc>
                <a:tc>
                  <a:txBody>
                    <a:bodyPr/>
                    <a:lstStyle/>
                    <a:p>
                      <a:pPr algn="r"/>
                      <a:r>
                        <a:rPr lang="en-US" sz="1000" dirty="0">
                          <a:solidFill>
                            <a:schemeClr val="tx1"/>
                          </a:solidFill>
                        </a:rPr>
                        <a:t>$94,534.00</a:t>
                      </a:r>
                    </a:p>
                  </a:txBody>
                  <a:tcPr marL="5119" marR="5119" marT="5119" marB="0" anchor="b"/>
                </a:tc>
                <a:extLst>
                  <a:ext uri="{0D108BD9-81ED-4DB2-BD59-A6C34878D82A}">
                    <a16:rowId xmlns:a16="http://schemas.microsoft.com/office/drawing/2014/main" val="10004"/>
                  </a:ext>
                </a:extLst>
              </a:tr>
              <a:tr h="222127">
                <a:tc>
                  <a:txBody>
                    <a:bodyPr/>
                    <a:lstStyle/>
                    <a:p>
                      <a:pPr algn="l" fontAlgn="b"/>
                      <a:r>
                        <a:rPr lang="en-US" sz="1000" u="none" strike="noStrike" dirty="0">
                          <a:effectLst/>
                          <a:latin typeface="+mj-lt"/>
                        </a:rPr>
                        <a:t>Taconite Production Tax</a:t>
                      </a:r>
                      <a:endParaRPr lang="en-US" sz="1000" b="0" i="0" u="none" strike="noStrike" dirty="0">
                        <a:solidFill>
                          <a:srgbClr val="000000"/>
                        </a:solidFill>
                        <a:effectLst/>
                        <a:latin typeface="+mj-lt"/>
                      </a:endParaRPr>
                    </a:p>
                  </a:txBody>
                  <a:tcPr marL="5119" marR="5119" marT="5119" marB="0" anchor="b"/>
                </a:tc>
                <a:tc>
                  <a:txBody>
                    <a:bodyPr/>
                    <a:lstStyle/>
                    <a:p>
                      <a:pPr algn="r"/>
                      <a:r>
                        <a:rPr lang="en-US" sz="1000" dirty="0">
                          <a:solidFill>
                            <a:schemeClr val="accent1"/>
                          </a:solidFill>
                        </a:rPr>
                        <a:t>$131,686.00</a:t>
                      </a:r>
                    </a:p>
                  </a:txBody>
                  <a:tcPr marL="5119" marR="5119" marT="5119" marB="0" anchor="b"/>
                </a:tc>
                <a:tc>
                  <a:txBody>
                    <a:bodyPr/>
                    <a:lstStyle/>
                    <a:p>
                      <a:pPr algn="r"/>
                      <a:r>
                        <a:rPr lang="en-US" sz="1000" dirty="0">
                          <a:solidFill>
                            <a:schemeClr val="tx1"/>
                          </a:solidFill>
                        </a:rPr>
                        <a:t>$148,889.00</a:t>
                      </a:r>
                    </a:p>
                  </a:txBody>
                  <a:tcPr marL="5119" marR="5119" marT="5119" marB="0" anchor="b"/>
                </a:tc>
                <a:extLst>
                  <a:ext uri="{0D108BD9-81ED-4DB2-BD59-A6C34878D82A}">
                    <a16:rowId xmlns:a16="http://schemas.microsoft.com/office/drawing/2014/main" val="10005"/>
                  </a:ext>
                </a:extLst>
              </a:tr>
              <a:tr h="222127">
                <a:tc>
                  <a:txBody>
                    <a:bodyPr/>
                    <a:lstStyle/>
                    <a:p>
                      <a:pPr algn="l" fontAlgn="b"/>
                      <a:r>
                        <a:rPr lang="en-US" sz="1000" b="0" i="0" u="none" strike="noStrike" dirty="0">
                          <a:solidFill>
                            <a:srgbClr val="000000"/>
                          </a:solidFill>
                          <a:effectLst/>
                          <a:latin typeface="+mj-lt"/>
                          <a:cs typeface="Lucida Sans Unicode" panose="020B0602030504020204" pitchFamily="34" charset="0"/>
                        </a:rPr>
                        <a:t>Annexation</a:t>
                      </a:r>
                      <a:r>
                        <a:rPr lang="en-US" sz="1000" b="0" i="0" u="none" strike="noStrike" baseline="0" dirty="0">
                          <a:solidFill>
                            <a:srgbClr val="000000"/>
                          </a:solidFill>
                          <a:effectLst/>
                          <a:latin typeface="+mj-lt"/>
                          <a:cs typeface="Lucida Sans Unicode" panose="020B0602030504020204" pitchFamily="34" charset="0"/>
                        </a:rPr>
                        <a:t> Payments</a:t>
                      </a:r>
                      <a:endParaRPr lang="en-US" sz="1000" b="0" i="0" u="none" strike="noStrike" dirty="0">
                        <a:solidFill>
                          <a:srgbClr val="000000"/>
                        </a:solidFill>
                        <a:effectLst/>
                        <a:latin typeface="+mj-lt"/>
                        <a:cs typeface="Lucida Sans Unicode" panose="020B0602030504020204" pitchFamily="34" charset="0"/>
                      </a:endParaRPr>
                    </a:p>
                  </a:txBody>
                  <a:tcPr marL="5119" marR="5119" marT="5119" marB="0" anchor="b"/>
                </a:tc>
                <a:tc>
                  <a:txBody>
                    <a:bodyPr/>
                    <a:lstStyle/>
                    <a:p>
                      <a:pPr algn="r"/>
                      <a:r>
                        <a:rPr lang="en-US" sz="1000" dirty="0"/>
                        <a:t>0</a:t>
                      </a:r>
                    </a:p>
                  </a:txBody>
                  <a:tcPr marL="5119" marR="5119" marT="5119" marB="0" anchor="b"/>
                </a:tc>
                <a:tc>
                  <a:txBody>
                    <a:bodyPr/>
                    <a:lstStyle/>
                    <a:p>
                      <a:pPr algn="r"/>
                      <a:r>
                        <a:rPr lang="en-US" sz="1000" dirty="0"/>
                        <a:t>$322,879.00</a:t>
                      </a:r>
                    </a:p>
                  </a:txBody>
                  <a:tcPr marL="5119" marR="5119" marT="5119" marB="0" anchor="b"/>
                </a:tc>
                <a:extLst>
                  <a:ext uri="{0D108BD9-81ED-4DB2-BD59-A6C34878D82A}">
                    <a16:rowId xmlns:a16="http://schemas.microsoft.com/office/drawing/2014/main" val="10006"/>
                  </a:ext>
                </a:extLst>
              </a:tr>
              <a:tr h="222127">
                <a:tc>
                  <a:txBody>
                    <a:bodyPr/>
                    <a:lstStyle/>
                    <a:p>
                      <a:pPr algn="l" fontAlgn="b"/>
                      <a:r>
                        <a:rPr lang="en-US" sz="1000" b="0" i="0" u="none" strike="noStrike" dirty="0">
                          <a:solidFill>
                            <a:srgbClr val="000000"/>
                          </a:solidFill>
                          <a:effectLst/>
                          <a:latin typeface="+mj-lt"/>
                        </a:rPr>
                        <a:t>Taconite Homestead Credit</a:t>
                      </a:r>
                    </a:p>
                  </a:txBody>
                  <a:tcPr marL="5119" marR="5119" marT="5119" marB="0" anchor="b"/>
                </a:tc>
                <a:tc>
                  <a:txBody>
                    <a:bodyPr/>
                    <a:lstStyle/>
                    <a:p>
                      <a:pPr algn="r"/>
                      <a:r>
                        <a:rPr lang="en-US" sz="1000" dirty="0">
                          <a:solidFill>
                            <a:schemeClr val="accent1"/>
                          </a:solidFill>
                        </a:rPr>
                        <a:t>$46,957.00</a:t>
                      </a:r>
                    </a:p>
                  </a:txBody>
                  <a:tcPr marL="5119" marR="5119" marT="5119" marB="0" anchor="b"/>
                </a:tc>
                <a:tc>
                  <a:txBody>
                    <a:bodyPr/>
                    <a:lstStyle/>
                    <a:p>
                      <a:pPr algn="r"/>
                      <a:r>
                        <a:rPr lang="en-US" sz="1000" dirty="0"/>
                        <a:t>$102,321.00</a:t>
                      </a:r>
                    </a:p>
                  </a:txBody>
                  <a:tcPr marL="5119" marR="5119" marT="5119" marB="0" anchor="b"/>
                </a:tc>
                <a:extLst>
                  <a:ext uri="{0D108BD9-81ED-4DB2-BD59-A6C34878D82A}">
                    <a16:rowId xmlns:a16="http://schemas.microsoft.com/office/drawing/2014/main" val="10007"/>
                  </a:ext>
                </a:extLst>
              </a:tr>
              <a:tr h="222127">
                <a:tc>
                  <a:txBody>
                    <a:bodyPr/>
                    <a:lstStyle/>
                    <a:p>
                      <a:pPr algn="l" fontAlgn="b"/>
                      <a:r>
                        <a:rPr lang="en-US" sz="1000" b="0" i="0" u="none" strike="noStrike" dirty="0">
                          <a:solidFill>
                            <a:srgbClr val="000000"/>
                          </a:solidFill>
                          <a:effectLst/>
                          <a:latin typeface="+mj-lt"/>
                        </a:rPr>
                        <a:t>Taconite</a:t>
                      </a:r>
                      <a:r>
                        <a:rPr lang="en-US" sz="1000" b="0" i="0" u="none" strike="noStrike" baseline="0" dirty="0">
                          <a:solidFill>
                            <a:srgbClr val="000000"/>
                          </a:solidFill>
                          <a:effectLst/>
                          <a:latin typeface="+mj-lt"/>
                        </a:rPr>
                        <a:t> Local Aid</a:t>
                      </a:r>
                      <a:endParaRPr lang="en-US" sz="1000" b="0" i="0" u="none" strike="noStrike" dirty="0">
                        <a:solidFill>
                          <a:srgbClr val="000000"/>
                        </a:solidFill>
                        <a:effectLst/>
                        <a:latin typeface="+mj-lt"/>
                      </a:endParaRPr>
                    </a:p>
                  </a:txBody>
                  <a:tcPr marL="5119" marR="5119" marT="5119" marB="0" anchor="b"/>
                </a:tc>
                <a:tc>
                  <a:txBody>
                    <a:bodyPr/>
                    <a:lstStyle/>
                    <a:p>
                      <a:pPr algn="r"/>
                      <a:r>
                        <a:rPr lang="en-US" sz="1000" dirty="0"/>
                        <a:t>$50,000.00</a:t>
                      </a:r>
                    </a:p>
                  </a:txBody>
                  <a:tcPr marL="5119" marR="5119" marT="5119" marB="0" anchor="b"/>
                </a:tc>
                <a:tc>
                  <a:txBody>
                    <a:bodyPr/>
                    <a:lstStyle/>
                    <a:p>
                      <a:pPr algn="r"/>
                      <a:r>
                        <a:rPr lang="en-US" sz="1000" dirty="0"/>
                        <a:t>$50,000.00</a:t>
                      </a:r>
                    </a:p>
                  </a:txBody>
                  <a:tcPr marL="5119" marR="5119" marT="5119" marB="0" anchor="b"/>
                </a:tc>
                <a:extLst>
                  <a:ext uri="{0D108BD9-81ED-4DB2-BD59-A6C34878D82A}">
                    <a16:rowId xmlns:a16="http://schemas.microsoft.com/office/drawing/2014/main" val="10008"/>
                  </a:ext>
                </a:extLst>
              </a:tr>
              <a:tr h="222127">
                <a:tc>
                  <a:txBody>
                    <a:bodyPr/>
                    <a:lstStyle/>
                    <a:p>
                      <a:pPr algn="l" fontAlgn="b"/>
                      <a:r>
                        <a:rPr lang="en-US" sz="1000" b="0" i="0" u="none" strike="noStrike" dirty="0">
                          <a:solidFill>
                            <a:srgbClr val="000000"/>
                          </a:solidFill>
                          <a:effectLst/>
                          <a:latin typeface="+mj-lt"/>
                        </a:rPr>
                        <a:t>Road Maintenance (SLC)</a:t>
                      </a:r>
                    </a:p>
                  </a:txBody>
                  <a:tcPr marL="5119" marR="5119" marT="5119" marB="0" anchor="b"/>
                </a:tc>
                <a:tc>
                  <a:txBody>
                    <a:bodyPr/>
                    <a:lstStyle/>
                    <a:p>
                      <a:pPr algn="r"/>
                      <a:r>
                        <a:rPr lang="en-US" sz="1000" dirty="0"/>
                        <a:t>$85,000.00</a:t>
                      </a:r>
                    </a:p>
                  </a:txBody>
                  <a:tcPr marL="5119" marR="5119" marT="5119" marB="0" anchor="b"/>
                </a:tc>
                <a:tc>
                  <a:txBody>
                    <a:bodyPr/>
                    <a:lstStyle/>
                    <a:p>
                      <a:pPr algn="r"/>
                      <a:r>
                        <a:rPr lang="en-US" sz="1000" dirty="0"/>
                        <a:t>$85,000.00</a:t>
                      </a:r>
                    </a:p>
                  </a:txBody>
                  <a:tcPr marL="5119" marR="5119" marT="5119" marB="0" anchor="b"/>
                </a:tc>
                <a:extLst>
                  <a:ext uri="{0D108BD9-81ED-4DB2-BD59-A6C34878D82A}">
                    <a16:rowId xmlns:a16="http://schemas.microsoft.com/office/drawing/2014/main" val="10009"/>
                  </a:ext>
                </a:extLst>
              </a:tr>
              <a:tr h="222127">
                <a:tc>
                  <a:txBody>
                    <a:bodyPr/>
                    <a:lstStyle/>
                    <a:p>
                      <a:pPr algn="l" fontAlgn="b"/>
                      <a:r>
                        <a:rPr lang="en-US" sz="1000" b="0" i="0" u="none" strike="noStrike" dirty="0">
                          <a:solidFill>
                            <a:srgbClr val="000000"/>
                          </a:solidFill>
                          <a:effectLst/>
                          <a:latin typeface="+mj-lt"/>
                        </a:rPr>
                        <a:t>Federal PILT</a:t>
                      </a:r>
                    </a:p>
                  </a:txBody>
                  <a:tcPr marL="5119" marR="5119" marT="5119" marB="0" anchor="b"/>
                </a:tc>
                <a:tc>
                  <a:txBody>
                    <a:bodyPr/>
                    <a:lstStyle/>
                    <a:p>
                      <a:pPr algn="r"/>
                      <a:r>
                        <a:rPr lang="en-US" sz="1000" dirty="0"/>
                        <a:t>$4,783.00</a:t>
                      </a:r>
                    </a:p>
                  </a:txBody>
                  <a:tcPr marL="5119" marR="5119" marT="5119" marB="0" anchor="b"/>
                </a:tc>
                <a:tc>
                  <a:txBody>
                    <a:bodyPr/>
                    <a:lstStyle/>
                    <a:p>
                      <a:pPr algn="r"/>
                      <a:r>
                        <a:rPr lang="en-US" sz="1000" dirty="0"/>
                        <a:t>$4,560.00</a:t>
                      </a:r>
                    </a:p>
                  </a:txBody>
                  <a:tcPr marL="5119" marR="5119" marT="5119" marB="0" anchor="b"/>
                </a:tc>
                <a:extLst>
                  <a:ext uri="{0D108BD9-81ED-4DB2-BD59-A6C34878D82A}">
                    <a16:rowId xmlns:a16="http://schemas.microsoft.com/office/drawing/2014/main" val="10010"/>
                  </a:ext>
                </a:extLst>
              </a:tr>
              <a:tr h="222127">
                <a:tc>
                  <a:txBody>
                    <a:bodyPr/>
                    <a:lstStyle/>
                    <a:p>
                      <a:pPr algn="l" fontAlgn="b"/>
                      <a:r>
                        <a:rPr lang="en-US" sz="1000" b="0" i="0" u="none" strike="noStrike" dirty="0">
                          <a:solidFill>
                            <a:srgbClr val="000000"/>
                          </a:solidFill>
                          <a:effectLst/>
                          <a:latin typeface="+mj-lt"/>
                        </a:rPr>
                        <a:t>Mining Effects</a:t>
                      </a:r>
                    </a:p>
                  </a:txBody>
                  <a:tcPr marL="5119" marR="5119" marT="5119" marB="0" anchor="b"/>
                </a:tc>
                <a:tc>
                  <a:txBody>
                    <a:bodyPr/>
                    <a:lstStyle/>
                    <a:p>
                      <a:pPr algn="r"/>
                      <a:r>
                        <a:rPr lang="en-US" sz="1000" dirty="0">
                          <a:solidFill>
                            <a:schemeClr val="accent1"/>
                          </a:solidFill>
                        </a:rPr>
                        <a:t>$63,930.00</a:t>
                      </a:r>
                    </a:p>
                  </a:txBody>
                  <a:tcPr marL="5119" marR="5119" marT="5119" marB="0" anchor="b"/>
                </a:tc>
                <a:tc>
                  <a:txBody>
                    <a:bodyPr/>
                    <a:lstStyle/>
                    <a:p>
                      <a:pPr algn="r"/>
                      <a:r>
                        <a:rPr lang="en-US" sz="1000" dirty="0">
                          <a:solidFill>
                            <a:schemeClr val="tx1"/>
                          </a:solidFill>
                        </a:rPr>
                        <a:t>$66,335.00</a:t>
                      </a:r>
                    </a:p>
                  </a:txBody>
                  <a:tcPr marL="5119" marR="5119" marT="5119" marB="0" anchor="b"/>
                </a:tc>
                <a:extLst>
                  <a:ext uri="{0D108BD9-81ED-4DB2-BD59-A6C34878D82A}">
                    <a16:rowId xmlns:a16="http://schemas.microsoft.com/office/drawing/2014/main" val="10011"/>
                  </a:ext>
                </a:extLst>
              </a:tr>
              <a:tr h="222127">
                <a:tc>
                  <a:txBody>
                    <a:bodyPr/>
                    <a:lstStyle/>
                    <a:p>
                      <a:pPr algn="l" fontAlgn="b"/>
                      <a:r>
                        <a:rPr lang="en-US" sz="1000" u="none" strike="noStrike" dirty="0">
                          <a:effectLst/>
                          <a:latin typeface="+mj-lt"/>
                        </a:rPr>
                        <a:t>Disparity Reduction Aid </a:t>
                      </a:r>
                      <a:endParaRPr lang="en-US" sz="1000" b="0" i="0" u="none" strike="noStrike" dirty="0">
                        <a:solidFill>
                          <a:srgbClr val="000000"/>
                        </a:solidFill>
                        <a:effectLst/>
                        <a:latin typeface="+mj-lt"/>
                      </a:endParaRPr>
                    </a:p>
                  </a:txBody>
                  <a:tcPr marL="5119" marR="5119" marT="5119" marB="0" anchor="b"/>
                </a:tc>
                <a:tc>
                  <a:txBody>
                    <a:bodyPr/>
                    <a:lstStyle/>
                    <a:p>
                      <a:pPr algn="r"/>
                      <a:r>
                        <a:rPr lang="en-US" sz="1000" dirty="0"/>
                        <a:t>0</a:t>
                      </a:r>
                    </a:p>
                  </a:txBody>
                  <a:tcPr marL="5119" marR="5119" marT="5119" marB="0" anchor="b"/>
                </a:tc>
                <a:tc>
                  <a:txBody>
                    <a:bodyPr/>
                    <a:lstStyle/>
                    <a:p>
                      <a:pPr algn="r"/>
                      <a:r>
                        <a:rPr lang="en-US" sz="1000" dirty="0">
                          <a:solidFill>
                            <a:schemeClr val="tx1"/>
                          </a:solidFill>
                        </a:rPr>
                        <a:t>$228,382.00</a:t>
                      </a:r>
                    </a:p>
                  </a:txBody>
                  <a:tcPr marL="5119" marR="5119" marT="5119" marB="0" anchor="b"/>
                </a:tc>
                <a:extLst>
                  <a:ext uri="{0D108BD9-81ED-4DB2-BD59-A6C34878D82A}">
                    <a16:rowId xmlns:a16="http://schemas.microsoft.com/office/drawing/2014/main" val="10013"/>
                  </a:ext>
                </a:extLst>
              </a:tr>
              <a:tr h="222127">
                <a:tc>
                  <a:txBody>
                    <a:bodyPr/>
                    <a:lstStyle/>
                    <a:p>
                      <a:pPr algn="l" fontAlgn="b"/>
                      <a:r>
                        <a:rPr lang="en-US" sz="1000" b="0" i="0" u="none" strike="noStrike" dirty="0">
                          <a:solidFill>
                            <a:srgbClr val="000000"/>
                          </a:solidFill>
                          <a:effectLst/>
                          <a:latin typeface="+mj-lt"/>
                        </a:rPr>
                        <a:t>Snowplowing</a:t>
                      </a:r>
                      <a:r>
                        <a:rPr lang="en-US" sz="1000" b="0" i="0" u="none" strike="noStrike" baseline="0" dirty="0">
                          <a:solidFill>
                            <a:srgbClr val="000000"/>
                          </a:solidFill>
                          <a:effectLst/>
                          <a:latin typeface="+mj-lt"/>
                        </a:rPr>
                        <a:t> Fees</a:t>
                      </a:r>
                      <a:endParaRPr lang="en-US" sz="1000" b="0" i="0" u="none" strike="noStrike" dirty="0">
                        <a:solidFill>
                          <a:srgbClr val="000000"/>
                        </a:solidFill>
                        <a:effectLst/>
                        <a:latin typeface="+mj-lt"/>
                      </a:endParaRPr>
                    </a:p>
                  </a:txBody>
                  <a:tcPr marL="5119" marR="5119" marT="5119" marB="0" anchor="b"/>
                </a:tc>
                <a:tc>
                  <a:txBody>
                    <a:bodyPr/>
                    <a:lstStyle/>
                    <a:p>
                      <a:pPr algn="r"/>
                      <a:r>
                        <a:rPr lang="en-US" sz="1000" dirty="0"/>
                        <a:t>0</a:t>
                      </a:r>
                    </a:p>
                  </a:txBody>
                  <a:tcPr marL="5119" marR="5119" marT="5119" marB="0" anchor="b"/>
                </a:tc>
                <a:tc>
                  <a:txBody>
                    <a:bodyPr/>
                    <a:lstStyle/>
                    <a:p>
                      <a:pPr algn="r"/>
                      <a:r>
                        <a:rPr lang="en-US" sz="1000" dirty="0">
                          <a:solidFill>
                            <a:schemeClr val="tx1"/>
                          </a:solidFill>
                        </a:rPr>
                        <a:t>$16,900.00</a:t>
                      </a:r>
                    </a:p>
                  </a:txBody>
                  <a:tcPr marL="5119" marR="5119" marT="5119" marB="0" anchor="b"/>
                </a:tc>
                <a:extLst>
                  <a:ext uri="{0D108BD9-81ED-4DB2-BD59-A6C34878D82A}">
                    <a16:rowId xmlns:a16="http://schemas.microsoft.com/office/drawing/2014/main" val="10014"/>
                  </a:ext>
                </a:extLst>
              </a:tr>
              <a:tr h="222127">
                <a:tc>
                  <a:txBody>
                    <a:bodyPr/>
                    <a:lstStyle/>
                    <a:p>
                      <a:pPr algn="l" fontAlgn="b"/>
                      <a:r>
                        <a:rPr lang="en-US" sz="1000" b="0" i="0" u="none" strike="noStrike" dirty="0">
                          <a:solidFill>
                            <a:srgbClr val="000000"/>
                          </a:solidFill>
                          <a:effectLst/>
                          <a:latin typeface="+mj-lt"/>
                        </a:rPr>
                        <a:t>Refunds/Reimbursements/Misc.</a:t>
                      </a:r>
                    </a:p>
                  </a:txBody>
                  <a:tcPr marL="5119" marR="5119" marT="5119" marB="0" anchor="b"/>
                </a:tc>
                <a:tc>
                  <a:txBody>
                    <a:bodyPr/>
                    <a:lstStyle/>
                    <a:p>
                      <a:pPr algn="r"/>
                      <a:r>
                        <a:rPr lang="en-US" sz="1000" dirty="0">
                          <a:solidFill>
                            <a:schemeClr val="accent1"/>
                          </a:solidFill>
                        </a:rPr>
                        <a:t>$24,557.00</a:t>
                      </a:r>
                    </a:p>
                  </a:txBody>
                  <a:tcPr marL="5119" marR="5119" marT="5119" marB="0" anchor="b"/>
                </a:tc>
                <a:tc>
                  <a:txBody>
                    <a:bodyPr/>
                    <a:lstStyle/>
                    <a:p>
                      <a:pPr algn="r"/>
                      <a:r>
                        <a:rPr lang="en-US" sz="1000" dirty="0">
                          <a:solidFill>
                            <a:schemeClr val="tx1"/>
                          </a:solidFill>
                        </a:rPr>
                        <a:t>$60,639.00</a:t>
                      </a:r>
                    </a:p>
                  </a:txBody>
                  <a:tcPr marL="5119" marR="5119" marT="5119" marB="0" anchor="b"/>
                </a:tc>
                <a:extLst>
                  <a:ext uri="{0D108BD9-81ED-4DB2-BD59-A6C34878D82A}">
                    <a16:rowId xmlns:a16="http://schemas.microsoft.com/office/drawing/2014/main" val="10015"/>
                  </a:ext>
                </a:extLst>
              </a:tr>
              <a:tr h="222127">
                <a:tc>
                  <a:txBody>
                    <a:bodyPr/>
                    <a:lstStyle/>
                    <a:p>
                      <a:pPr algn="l" fontAlgn="b"/>
                      <a:r>
                        <a:rPr lang="en-US" sz="1000" b="0" i="0" u="none" strike="noStrike" dirty="0">
                          <a:solidFill>
                            <a:srgbClr val="000000"/>
                          </a:solidFill>
                          <a:effectLst/>
                          <a:latin typeface="+mj-lt"/>
                        </a:rPr>
                        <a:t>Sale</a:t>
                      </a:r>
                      <a:r>
                        <a:rPr lang="en-US" sz="1000" b="0" i="0" u="none" strike="noStrike" baseline="0" dirty="0">
                          <a:solidFill>
                            <a:srgbClr val="000000"/>
                          </a:solidFill>
                          <a:effectLst/>
                          <a:latin typeface="+mj-lt"/>
                        </a:rPr>
                        <a:t> of Garbage Bags &amp; Refuse</a:t>
                      </a:r>
                      <a:endParaRPr lang="en-US" sz="1000" b="0" i="0" u="none" strike="noStrike" dirty="0">
                        <a:solidFill>
                          <a:srgbClr val="000000"/>
                        </a:solidFill>
                        <a:effectLst/>
                        <a:latin typeface="+mj-lt"/>
                      </a:endParaRPr>
                    </a:p>
                  </a:txBody>
                  <a:tcPr marL="5119" marR="5119" marT="5119" marB="0" anchor="b"/>
                </a:tc>
                <a:tc>
                  <a:txBody>
                    <a:bodyPr/>
                    <a:lstStyle/>
                    <a:p>
                      <a:pPr algn="r"/>
                      <a:r>
                        <a:rPr lang="en-US" sz="1000" dirty="0">
                          <a:solidFill>
                            <a:schemeClr val="accent1"/>
                          </a:solidFill>
                        </a:rPr>
                        <a:t>$18,243.00</a:t>
                      </a:r>
                    </a:p>
                  </a:txBody>
                  <a:tcPr marL="5119" marR="5119" marT="5119" marB="0" anchor="b"/>
                </a:tc>
                <a:tc>
                  <a:txBody>
                    <a:bodyPr/>
                    <a:lstStyle/>
                    <a:p>
                      <a:pPr algn="r"/>
                      <a:r>
                        <a:rPr lang="en-US" sz="1000" dirty="0">
                          <a:solidFill>
                            <a:schemeClr val="tx1"/>
                          </a:solidFill>
                        </a:rPr>
                        <a:t>$29,717.00</a:t>
                      </a:r>
                    </a:p>
                  </a:txBody>
                  <a:tcPr marL="5119" marR="5119" marT="5119" marB="0" anchor="b"/>
                </a:tc>
                <a:extLst>
                  <a:ext uri="{0D108BD9-81ED-4DB2-BD59-A6C34878D82A}">
                    <a16:rowId xmlns:a16="http://schemas.microsoft.com/office/drawing/2014/main" val="10016"/>
                  </a:ext>
                </a:extLst>
              </a:tr>
              <a:tr h="222127">
                <a:tc>
                  <a:txBody>
                    <a:bodyPr/>
                    <a:lstStyle/>
                    <a:p>
                      <a:pPr algn="l" fontAlgn="b"/>
                      <a:r>
                        <a:rPr lang="en-US" sz="1000" u="none" strike="noStrike" dirty="0">
                          <a:effectLst/>
                          <a:latin typeface="+mj-lt"/>
                        </a:rPr>
                        <a:t>Pavilion Rent </a:t>
                      </a:r>
                      <a:endParaRPr lang="en-US" sz="1000" b="0" i="0" u="none" strike="noStrike" dirty="0">
                        <a:solidFill>
                          <a:srgbClr val="000000"/>
                        </a:solidFill>
                        <a:effectLst/>
                        <a:latin typeface="+mj-lt"/>
                      </a:endParaRPr>
                    </a:p>
                  </a:txBody>
                  <a:tcPr marL="5119" marR="5119" marT="5119" marB="0" anchor="b"/>
                </a:tc>
                <a:tc>
                  <a:txBody>
                    <a:bodyPr/>
                    <a:lstStyle/>
                    <a:p>
                      <a:pPr algn="r"/>
                      <a:r>
                        <a:rPr lang="en-US" sz="1000" dirty="0"/>
                        <a:t>$3,160.00</a:t>
                      </a:r>
                    </a:p>
                  </a:txBody>
                  <a:tcPr marL="5119" marR="5119" marT="5119" marB="0" anchor="b"/>
                </a:tc>
                <a:tc>
                  <a:txBody>
                    <a:bodyPr/>
                    <a:lstStyle/>
                    <a:p>
                      <a:pPr algn="r"/>
                      <a:r>
                        <a:rPr lang="en-US" sz="1000" dirty="0">
                          <a:solidFill>
                            <a:schemeClr val="tx1"/>
                          </a:solidFill>
                        </a:rPr>
                        <a:t>$2,350.00</a:t>
                      </a:r>
                    </a:p>
                  </a:txBody>
                  <a:tcPr marL="5119" marR="5119" marT="5119" marB="0" anchor="b"/>
                </a:tc>
                <a:extLst>
                  <a:ext uri="{0D108BD9-81ED-4DB2-BD59-A6C34878D82A}">
                    <a16:rowId xmlns:a16="http://schemas.microsoft.com/office/drawing/2014/main" val="10017"/>
                  </a:ext>
                </a:extLst>
              </a:tr>
              <a:tr h="294813">
                <a:tc>
                  <a:txBody>
                    <a:bodyPr/>
                    <a:lstStyle/>
                    <a:p>
                      <a:pPr algn="l" fontAlgn="b"/>
                      <a:r>
                        <a:rPr lang="en-US" sz="1000" u="none" strike="noStrike" dirty="0">
                          <a:effectLst/>
                          <a:latin typeface="+mj-lt"/>
                        </a:rPr>
                        <a:t>W/WW Fees, Permits,</a:t>
                      </a:r>
                      <a:r>
                        <a:rPr lang="en-US" sz="1000" u="none" strike="noStrike" baseline="0" dirty="0">
                          <a:effectLst/>
                          <a:latin typeface="+mj-lt"/>
                        </a:rPr>
                        <a:t> Connection Fees, Capital Charges</a:t>
                      </a:r>
                      <a:endParaRPr lang="en-US" sz="1000" b="0" i="0" u="none" strike="noStrike" dirty="0">
                        <a:solidFill>
                          <a:srgbClr val="000000"/>
                        </a:solidFill>
                        <a:effectLst/>
                        <a:latin typeface="+mj-lt"/>
                      </a:endParaRPr>
                    </a:p>
                  </a:txBody>
                  <a:tcPr marL="5119" marR="5119" marT="5119" marB="0" anchor="b"/>
                </a:tc>
                <a:tc>
                  <a:txBody>
                    <a:bodyPr/>
                    <a:lstStyle/>
                    <a:p>
                      <a:pPr algn="r"/>
                      <a:r>
                        <a:rPr lang="en-US" sz="1000" dirty="0"/>
                        <a:t>$8,109.00</a:t>
                      </a:r>
                    </a:p>
                  </a:txBody>
                  <a:tcPr marL="5119" marR="5119" marT="5119" marB="0" anchor="b"/>
                </a:tc>
                <a:tc>
                  <a:txBody>
                    <a:bodyPr/>
                    <a:lstStyle/>
                    <a:p>
                      <a:pPr algn="r"/>
                      <a:r>
                        <a:rPr lang="en-US" sz="1000" dirty="0">
                          <a:solidFill>
                            <a:schemeClr val="tx1"/>
                          </a:solidFill>
                        </a:rPr>
                        <a:t>$5,282.00</a:t>
                      </a:r>
                    </a:p>
                  </a:txBody>
                  <a:tcPr marL="5119" marR="5119" marT="5119" marB="0" anchor="b"/>
                </a:tc>
                <a:extLst>
                  <a:ext uri="{0D108BD9-81ED-4DB2-BD59-A6C34878D82A}">
                    <a16:rowId xmlns:a16="http://schemas.microsoft.com/office/drawing/2014/main" val="10018"/>
                  </a:ext>
                </a:extLst>
              </a:tr>
              <a:tr h="222127">
                <a:tc>
                  <a:txBody>
                    <a:bodyPr/>
                    <a:lstStyle/>
                    <a:p>
                      <a:pPr algn="l" fontAlgn="b"/>
                      <a:r>
                        <a:rPr lang="en-US" sz="1000" u="none" strike="noStrike" dirty="0">
                          <a:effectLst/>
                          <a:latin typeface="+mj-lt"/>
                        </a:rPr>
                        <a:t>LLCC Rent</a:t>
                      </a:r>
                      <a:endParaRPr lang="en-US" sz="1000" b="0" i="0" u="none" strike="noStrike" dirty="0">
                        <a:solidFill>
                          <a:srgbClr val="000000"/>
                        </a:solidFill>
                        <a:effectLst/>
                        <a:latin typeface="+mj-lt"/>
                      </a:endParaRPr>
                    </a:p>
                  </a:txBody>
                  <a:tcPr marL="5119" marR="5119" marT="5119" marB="0" anchor="b"/>
                </a:tc>
                <a:tc>
                  <a:txBody>
                    <a:bodyPr/>
                    <a:lstStyle/>
                    <a:p>
                      <a:pPr algn="r"/>
                      <a:r>
                        <a:rPr lang="en-US" sz="1000" dirty="0"/>
                        <a:t>$4,045.00</a:t>
                      </a:r>
                    </a:p>
                  </a:txBody>
                  <a:tcPr marL="5119" marR="5119" marT="5119" marB="0" anchor="b"/>
                </a:tc>
                <a:tc>
                  <a:txBody>
                    <a:bodyPr/>
                    <a:lstStyle/>
                    <a:p>
                      <a:pPr algn="r"/>
                      <a:r>
                        <a:rPr lang="en-US" sz="1000" dirty="0">
                          <a:solidFill>
                            <a:schemeClr val="tx1"/>
                          </a:solidFill>
                        </a:rPr>
                        <a:t>$2545.00</a:t>
                      </a:r>
                    </a:p>
                  </a:txBody>
                  <a:tcPr marL="5119" marR="5119" marT="5119" marB="0" anchor="b"/>
                </a:tc>
                <a:extLst>
                  <a:ext uri="{0D108BD9-81ED-4DB2-BD59-A6C34878D82A}">
                    <a16:rowId xmlns:a16="http://schemas.microsoft.com/office/drawing/2014/main" val="10019"/>
                  </a:ext>
                </a:extLst>
              </a:tr>
              <a:tr h="294813">
                <a:tc>
                  <a:txBody>
                    <a:bodyPr/>
                    <a:lstStyle/>
                    <a:p>
                      <a:pPr algn="l" fontAlgn="b"/>
                      <a:r>
                        <a:rPr lang="en-US" sz="1000" b="0" i="0" u="none" strike="noStrike" dirty="0">
                          <a:solidFill>
                            <a:srgbClr val="000000"/>
                          </a:solidFill>
                          <a:effectLst/>
                          <a:latin typeface="+mj-lt"/>
                        </a:rPr>
                        <a:t>Cemetery Revenues, Lot Sales, Columbarium</a:t>
                      </a:r>
                      <a:r>
                        <a:rPr lang="en-US" sz="1000" b="0" i="0" u="none" strike="noStrike" baseline="0" dirty="0">
                          <a:solidFill>
                            <a:srgbClr val="000000"/>
                          </a:solidFill>
                          <a:effectLst/>
                          <a:latin typeface="+mj-lt"/>
                        </a:rPr>
                        <a:t> Sales</a:t>
                      </a:r>
                      <a:endParaRPr lang="en-US" sz="1000" b="0" i="0" u="none" strike="noStrike" dirty="0">
                        <a:solidFill>
                          <a:srgbClr val="000000"/>
                        </a:solidFill>
                        <a:effectLst/>
                        <a:latin typeface="+mj-lt"/>
                      </a:endParaRPr>
                    </a:p>
                  </a:txBody>
                  <a:tcPr marL="5119" marR="5119" marT="5119" marB="0" anchor="b"/>
                </a:tc>
                <a:tc>
                  <a:txBody>
                    <a:bodyPr/>
                    <a:lstStyle/>
                    <a:p>
                      <a:pPr algn="r"/>
                      <a:r>
                        <a:rPr lang="en-US" sz="1000" dirty="0">
                          <a:solidFill>
                            <a:schemeClr val="accent1"/>
                          </a:solidFill>
                        </a:rPr>
                        <a:t>$7,360.00</a:t>
                      </a:r>
                    </a:p>
                  </a:txBody>
                  <a:tcPr marL="5119" marR="5119" marT="5119" marB="0" anchor="b"/>
                </a:tc>
                <a:tc>
                  <a:txBody>
                    <a:bodyPr/>
                    <a:lstStyle/>
                    <a:p>
                      <a:pPr algn="r"/>
                      <a:r>
                        <a:rPr lang="en-US" sz="1000" dirty="0">
                          <a:solidFill>
                            <a:schemeClr val="tx1"/>
                          </a:solidFill>
                        </a:rPr>
                        <a:t>$10,976.00</a:t>
                      </a:r>
                    </a:p>
                  </a:txBody>
                  <a:tcPr marL="5119" marR="5119" marT="5119" marB="0" anchor="b"/>
                </a:tc>
                <a:extLst>
                  <a:ext uri="{0D108BD9-81ED-4DB2-BD59-A6C34878D82A}">
                    <a16:rowId xmlns:a16="http://schemas.microsoft.com/office/drawing/2014/main" val="10020"/>
                  </a:ext>
                </a:extLst>
              </a:tr>
              <a:tr h="222127">
                <a:tc>
                  <a:txBody>
                    <a:bodyPr/>
                    <a:lstStyle/>
                    <a:p>
                      <a:pPr algn="l" fontAlgn="b"/>
                      <a:r>
                        <a:rPr lang="en-US" sz="1000" b="0" i="0" u="none" strike="noStrike" dirty="0">
                          <a:solidFill>
                            <a:srgbClr val="000000"/>
                          </a:solidFill>
                          <a:effectLst/>
                          <a:latin typeface="+mj-lt"/>
                        </a:rPr>
                        <a:t>COVID Relief/ARPA Funding</a:t>
                      </a:r>
                    </a:p>
                  </a:txBody>
                  <a:tcPr marL="5119" marR="5119" marT="5119" marB="0" anchor="b"/>
                </a:tc>
                <a:tc>
                  <a:txBody>
                    <a:bodyPr/>
                    <a:lstStyle/>
                    <a:p>
                      <a:pPr algn="r"/>
                      <a:r>
                        <a:rPr lang="en-US" sz="1000" dirty="0"/>
                        <a:t>$85,568.00</a:t>
                      </a:r>
                    </a:p>
                  </a:txBody>
                  <a:tcPr marL="5119" marR="5119" marT="5119" marB="0" anchor="b"/>
                </a:tc>
                <a:tc>
                  <a:txBody>
                    <a:bodyPr/>
                    <a:lstStyle/>
                    <a:p>
                      <a:pPr algn="r"/>
                      <a:r>
                        <a:rPr lang="en-US" sz="1000" dirty="0">
                          <a:solidFill>
                            <a:schemeClr val="tx1"/>
                          </a:solidFill>
                        </a:rPr>
                        <a:t>$85,567.00</a:t>
                      </a:r>
                    </a:p>
                  </a:txBody>
                  <a:tcPr marL="5119" marR="5119" marT="5119" marB="0" anchor="b"/>
                </a:tc>
                <a:extLst>
                  <a:ext uri="{0D108BD9-81ED-4DB2-BD59-A6C34878D82A}">
                    <a16:rowId xmlns:a16="http://schemas.microsoft.com/office/drawing/2014/main" val="10021"/>
                  </a:ext>
                </a:extLst>
              </a:tr>
              <a:tr h="222127">
                <a:tc>
                  <a:txBody>
                    <a:bodyPr/>
                    <a:lstStyle/>
                    <a:p>
                      <a:pPr algn="l" fontAlgn="b"/>
                      <a:r>
                        <a:rPr lang="en-US" sz="1000" b="0" i="0" u="none" strike="noStrike" dirty="0">
                          <a:solidFill>
                            <a:srgbClr val="000000"/>
                          </a:solidFill>
                          <a:effectLst/>
                          <a:latin typeface="+mj-lt"/>
                        </a:rPr>
                        <a:t>Propane Reimbursement (SLC)</a:t>
                      </a:r>
                    </a:p>
                  </a:txBody>
                  <a:tcPr marL="5119" marR="5119" marT="5119" marB="0" anchor="b"/>
                </a:tc>
                <a:tc>
                  <a:txBody>
                    <a:bodyPr/>
                    <a:lstStyle/>
                    <a:p>
                      <a:pPr algn="r"/>
                      <a:r>
                        <a:rPr lang="en-US" sz="1000" dirty="0"/>
                        <a:t>$4,480.00</a:t>
                      </a:r>
                    </a:p>
                  </a:txBody>
                  <a:tcPr marL="5119" marR="5119" marT="5119" marB="0" anchor="b"/>
                </a:tc>
                <a:tc>
                  <a:txBody>
                    <a:bodyPr/>
                    <a:lstStyle/>
                    <a:p>
                      <a:pPr algn="r"/>
                      <a:r>
                        <a:rPr lang="en-US" sz="1000" dirty="0">
                          <a:solidFill>
                            <a:schemeClr val="tx1"/>
                          </a:solidFill>
                        </a:rPr>
                        <a:t>$3,151.00</a:t>
                      </a:r>
                    </a:p>
                  </a:txBody>
                  <a:tcPr marL="5119" marR="5119" marT="5119" marB="0" anchor="b"/>
                </a:tc>
                <a:extLst>
                  <a:ext uri="{0D108BD9-81ED-4DB2-BD59-A6C34878D82A}">
                    <a16:rowId xmlns:a16="http://schemas.microsoft.com/office/drawing/2014/main" val="1002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1607" y="457200"/>
            <a:ext cx="7467600" cy="990600"/>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Town’s Strategic Plan Goals &amp; Objectives for 2022-2025:</a:t>
            </a:r>
            <a:endParaRPr lang="en-US" sz="2800" dirty="0"/>
          </a:p>
        </p:txBody>
      </p:sp>
      <p:sp>
        <p:nvSpPr>
          <p:cNvPr id="2" name="Content Placeholder 1"/>
          <p:cNvSpPr>
            <a:spLocks noGrp="1"/>
          </p:cNvSpPr>
          <p:nvPr>
            <p:ph idx="1"/>
          </p:nvPr>
        </p:nvSpPr>
        <p:spPr>
          <a:xfrm>
            <a:off x="1361607" y="1600200"/>
            <a:ext cx="7477593" cy="4572000"/>
          </a:xfrm>
        </p:spPr>
        <p:txBody>
          <a:bodyPr>
            <a:normAutofit lnSpcReduction="10000"/>
          </a:bodyPr>
          <a:lstStyle/>
          <a:p>
            <a:pPr marL="0" indent="0">
              <a:buNone/>
            </a:pPr>
            <a:r>
              <a:rPr lang="en-US" sz="1700" b="1" u="sng" dirty="0"/>
              <a:t>Category 1</a:t>
            </a:r>
            <a:r>
              <a:rPr lang="en-US" sz="1700" b="1" dirty="0"/>
              <a:t>: Facilities Management Strategy: </a:t>
            </a:r>
            <a:r>
              <a:rPr lang="en-US" sz="1700" dirty="0"/>
              <a:t>(maintenance, upgrades, long-range use of all assets and liabilities at each facility) </a:t>
            </a:r>
            <a:r>
              <a:rPr lang="en-US" sz="1700" i="1" dirty="0"/>
              <a:t>(Normal expenditures are not identified in this section such as utilities, supplies, insurance, these are identified in a different section)</a:t>
            </a:r>
          </a:p>
          <a:p>
            <a:pPr marL="0" indent="0">
              <a:buNone/>
            </a:pPr>
            <a:r>
              <a:rPr lang="en-US" sz="1700" b="1" i="1" dirty="0"/>
              <a:t>Loon Lake Community Center:</a:t>
            </a:r>
          </a:p>
          <a:p>
            <a:r>
              <a:rPr lang="en-US" sz="1700" dirty="0"/>
              <a:t>The Township Public Works Department removed all of the ceiling tiles and we had Aurora Electric install new LED lighting in the gym.  These upgrades cost $13,565.00 to Aurora Electric and $1,784.00 for the lift rental and fall protection equipment needed.  </a:t>
            </a:r>
          </a:p>
          <a:p>
            <a:r>
              <a:rPr lang="en-US" sz="1700" dirty="0"/>
              <a:t>The fire control panel system was repaired by ESC Systems at a cost of $1,607.00.</a:t>
            </a:r>
          </a:p>
          <a:p>
            <a:r>
              <a:rPr lang="en-US" sz="1700" dirty="0"/>
              <a:t>The Board wants to generate more revenue and get the community center used more often to offset the costs.  W.A. Fischer, Virginia, MN suggested we do a survey to get local input on our ideas and what taxpayers want to do.  The survey results will be discussed at the end of the meeting.  </a:t>
            </a:r>
          </a:p>
          <a:p>
            <a:endParaRPr lang="en-US" sz="1700" dirty="0"/>
          </a:p>
          <a:p>
            <a:pPr marL="0" indent="0">
              <a:buNone/>
            </a:pPr>
            <a:endParaRPr lang="en-US" sz="1700" dirty="0"/>
          </a:p>
          <a:p>
            <a:pPr marL="0" indent="0">
              <a:buNone/>
            </a:pPr>
            <a:endParaRPr lang="en-US" sz="1700" b="1"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dirty="0"/>
          </a:p>
          <a:p>
            <a:endParaRPr lang="en-US" dirty="0"/>
          </a:p>
          <a:p>
            <a:pPr marL="109728" indent="0">
              <a:buNone/>
            </a:pPr>
            <a:endParaRPr lang="en-US" dirty="0"/>
          </a:p>
          <a:p>
            <a:endParaRPr lang="en-US" dirty="0"/>
          </a:p>
        </p:txBody>
      </p:sp>
      <p:graphicFrame>
        <p:nvGraphicFramePr>
          <p:cNvPr id="4" name="Chart 3"/>
          <p:cNvGraphicFramePr/>
          <p:nvPr>
            <p:extLst>
              <p:ext uri="{D42A27DB-BD31-4B8C-83A1-F6EECF244321}">
                <p14:modId xmlns:p14="http://schemas.microsoft.com/office/powerpoint/2010/main" val="1851108037"/>
              </p:ext>
            </p:extLst>
          </p:nvPr>
        </p:nvGraphicFramePr>
        <p:xfrm>
          <a:off x="1371600" y="441544"/>
          <a:ext cx="7680960" cy="63402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2622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6689" y="304800"/>
            <a:ext cx="7585023" cy="990600"/>
          </a:xfrm>
        </p:spPr>
        <p:style>
          <a:lnRef idx="2">
            <a:schemeClr val="accent1"/>
          </a:lnRef>
          <a:fillRef idx="1">
            <a:schemeClr val="lt1"/>
          </a:fillRef>
          <a:effectRef idx="0">
            <a:schemeClr val="accent1"/>
          </a:effectRef>
          <a:fontRef idx="minor">
            <a:schemeClr val="dk1"/>
          </a:fontRef>
        </p:style>
        <p:txBody>
          <a:bodyPr>
            <a:noAutofit/>
          </a:bodyPr>
          <a:lstStyle/>
          <a:p>
            <a:r>
              <a:rPr lang="en-US" sz="2800" u="sng" dirty="0"/>
              <a:t>Category 4-Fiscal Sustainability continued: </a:t>
            </a:r>
            <a:br>
              <a:rPr lang="en-US" sz="2800" u="sng" dirty="0"/>
            </a:br>
            <a:r>
              <a:rPr lang="en-US" sz="2800" u="sng" dirty="0"/>
              <a:t>2022 Disbursements Comparable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05871708"/>
              </p:ext>
            </p:extLst>
          </p:nvPr>
        </p:nvGraphicFramePr>
        <p:xfrm>
          <a:off x="304800" y="1524000"/>
          <a:ext cx="4572000" cy="5076473"/>
        </p:xfrm>
        <a:graphic>
          <a:graphicData uri="http://schemas.openxmlformats.org/drawingml/2006/table">
            <a:tbl>
              <a:tblPr>
                <a:tableStyleId>{5C22544A-7EE6-4342-B048-85BDC9FD1C3A}</a:tableStyleId>
              </a:tblPr>
              <a:tblGrid>
                <a:gridCol w="2402237">
                  <a:extLst>
                    <a:ext uri="{9D8B030D-6E8A-4147-A177-3AD203B41FA5}">
                      <a16:colId xmlns:a16="http://schemas.microsoft.com/office/drawing/2014/main" val="20000"/>
                    </a:ext>
                  </a:extLst>
                </a:gridCol>
                <a:gridCol w="1053054">
                  <a:extLst>
                    <a:ext uri="{9D8B030D-6E8A-4147-A177-3AD203B41FA5}">
                      <a16:colId xmlns:a16="http://schemas.microsoft.com/office/drawing/2014/main" val="20001"/>
                    </a:ext>
                  </a:extLst>
                </a:gridCol>
                <a:gridCol w="1116709">
                  <a:extLst>
                    <a:ext uri="{9D8B030D-6E8A-4147-A177-3AD203B41FA5}">
                      <a16:colId xmlns:a16="http://schemas.microsoft.com/office/drawing/2014/main" val="20002"/>
                    </a:ext>
                  </a:extLst>
                </a:gridCol>
              </a:tblGrid>
              <a:tr h="383570">
                <a:tc gridSpan="2">
                  <a:txBody>
                    <a:bodyPr/>
                    <a:lstStyle/>
                    <a:p>
                      <a:pPr algn="l" fontAlgn="b"/>
                      <a:r>
                        <a:rPr lang="en-US" sz="1200" b="1" u="none" strike="noStrike" dirty="0">
                          <a:effectLst/>
                        </a:rPr>
                        <a:t>Disbursed ALL FUNDS (rounded to nearest dollar):                                                  2022</a:t>
                      </a:r>
                      <a:endParaRPr lang="en-US" sz="1200" b="1" i="0" u="none" strike="noStrike" dirty="0">
                        <a:solidFill>
                          <a:srgbClr val="000000"/>
                        </a:solidFill>
                        <a:effectLst/>
                        <a:latin typeface="Calibri" panose="020F0502020204030204" pitchFamily="34" charset="0"/>
                      </a:endParaRPr>
                    </a:p>
                  </a:txBody>
                  <a:tcPr marL="7893" marR="7893" marT="7893" marB="0" anchor="b"/>
                </a:tc>
                <a:tc hMerge="1">
                  <a:txBody>
                    <a:bodyPr/>
                    <a:lstStyle/>
                    <a:p>
                      <a:endParaRPr lang="en-US"/>
                    </a:p>
                  </a:txBody>
                  <a:tcPr/>
                </a:tc>
                <a:tc>
                  <a:txBody>
                    <a:bodyPr/>
                    <a:lstStyle/>
                    <a:p>
                      <a:pPr algn="ctr"/>
                      <a:r>
                        <a:rPr lang="en-US" dirty="0"/>
                        <a:t>2021  </a:t>
                      </a:r>
                    </a:p>
                  </a:txBody>
                  <a:tcPr marL="7893" marR="7893" marT="7893" marB="0" anchor="b"/>
                </a:tc>
                <a:extLst>
                  <a:ext uri="{0D108BD9-81ED-4DB2-BD59-A6C34878D82A}">
                    <a16:rowId xmlns:a16="http://schemas.microsoft.com/office/drawing/2014/main" val="10000"/>
                  </a:ext>
                </a:extLst>
              </a:tr>
              <a:tr h="226876">
                <a:tc>
                  <a:txBody>
                    <a:bodyPr/>
                    <a:lstStyle/>
                    <a:p>
                      <a:pPr algn="l" fontAlgn="b"/>
                      <a:r>
                        <a:rPr lang="en-US" sz="1200" u="none" strike="noStrike" dirty="0">
                          <a:effectLst/>
                        </a:rPr>
                        <a:t>Personnel Costs </a:t>
                      </a:r>
                      <a:endParaRPr lang="en-US" sz="1200" b="0" i="0" u="none" strike="noStrike" dirty="0">
                        <a:solidFill>
                          <a:srgbClr val="000000"/>
                        </a:solidFill>
                        <a:effectLst/>
                        <a:latin typeface="Calibri" panose="020F0502020204030204" pitchFamily="34" charset="0"/>
                      </a:endParaRPr>
                    </a:p>
                  </a:txBody>
                  <a:tcPr marL="7893" marR="7893" marT="7893" marB="0" anchor="b"/>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200" dirty="0"/>
                        <a:t>$562,457.00</a:t>
                      </a:r>
                    </a:p>
                  </a:txBody>
                  <a:tcPr marL="7893" marR="7893" marT="7893" marB="0" anchor="ctr"/>
                </a:tc>
                <a:tc>
                  <a:txBody>
                    <a:bodyPr/>
                    <a:lstStyle/>
                    <a:p>
                      <a:pPr algn="r"/>
                      <a:r>
                        <a:rPr lang="en-US" sz="1200" dirty="0"/>
                        <a:t>$971,204.00</a:t>
                      </a:r>
                    </a:p>
                  </a:txBody>
                  <a:tcPr marL="7893" marR="7893" marT="7893" marB="0" anchor="b"/>
                </a:tc>
                <a:extLst>
                  <a:ext uri="{0D108BD9-81ED-4DB2-BD59-A6C34878D82A}">
                    <a16:rowId xmlns:a16="http://schemas.microsoft.com/office/drawing/2014/main" val="10001"/>
                  </a:ext>
                </a:extLst>
              </a:tr>
              <a:tr h="336636">
                <a:tc>
                  <a:txBody>
                    <a:bodyPr/>
                    <a:lstStyle/>
                    <a:p>
                      <a:pPr algn="ctr" fontAlgn="b"/>
                      <a:r>
                        <a:rPr lang="en-US" sz="1050" u="none" strike="noStrike" dirty="0">
                          <a:effectLst/>
                        </a:rPr>
                        <a:t>(wages, benefits, pension</a:t>
                      </a:r>
                      <a:r>
                        <a:rPr lang="en-US" sz="1050" u="none" strike="noStrike" baseline="0" dirty="0">
                          <a:effectLst/>
                        </a:rPr>
                        <a:t>, worker’s comp insurance etc.</a:t>
                      </a:r>
                      <a:r>
                        <a:rPr lang="en-US" sz="1050" u="none" strike="noStrike" dirty="0">
                          <a:effectLst/>
                        </a:rPr>
                        <a:t>)</a:t>
                      </a:r>
                      <a:endParaRPr lang="en-US" sz="1050" b="0" i="0" u="none" strike="noStrike" dirty="0">
                        <a:solidFill>
                          <a:srgbClr val="000000"/>
                        </a:solidFill>
                        <a:effectLst/>
                        <a:latin typeface="Calibri" panose="020F0502020204030204" pitchFamily="34" charset="0"/>
                      </a:endParaRPr>
                    </a:p>
                  </a:txBody>
                  <a:tcPr marL="7893" marR="7893" marT="7893" marB="0" anchor="b"/>
                </a:tc>
                <a:tc gridSpan="2">
                  <a:txBody>
                    <a:bodyPr/>
                    <a:lstStyle/>
                    <a:p>
                      <a:pPr algn="ctr" fontAlgn="b"/>
                      <a:r>
                        <a:rPr lang="en-US" sz="1000" u="none" strike="noStrike" dirty="0">
                          <a:effectLst/>
                        </a:rPr>
                        <a:t>(Board, Office, Public Works, Rec,)</a:t>
                      </a:r>
                      <a:endParaRPr lang="en-US" sz="1000" b="0" i="0" u="none" strike="noStrike" dirty="0">
                        <a:solidFill>
                          <a:srgbClr val="000000"/>
                        </a:solidFill>
                        <a:effectLst/>
                        <a:latin typeface="Calibri" panose="020F0502020204030204" pitchFamily="34" charset="0"/>
                      </a:endParaRPr>
                    </a:p>
                  </a:txBody>
                  <a:tcPr marL="7893" marR="7893" marT="7893" marB="0" anchor="b"/>
                </a:tc>
                <a:tc hMerge="1">
                  <a:txBody>
                    <a:bodyPr/>
                    <a:lstStyle/>
                    <a:p>
                      <a:endParaRPr lang="en-US"/>
                    </a:p>
                  </a:txBody>
                  <a:tcPr/>
                </a:tc>
                <a:extLst>
                  <a:ext uri="{0D108BD9-81ED-4DB2-BD59-A6C34878D82A}">
                    <a16:rowId xmlns:a16="http://schemas.microsoft.com/office/drawing/2014/main" val="10002"/>
                  </a:ext>
                </a:extLst>
              </a:tr>
              <a:tr h="226876">
                <a:tc>
                  <a:txBody>
                    <a:bodyPr/>
                    <a:lstStyle/>
                    <a:p>
                      <a:pPr algn="l" fontAlgn="b"/>
                      <a:r>
                        <a:rPr lang="en-US" sz="1200" b="0" i="0" u="none" strike="noStrike" dirty="0">
                          <a:solidFill>
                            <a:srgbClr val="000000"/>
                          </a:solidFill>
                          <a:effectLst/>
                          <a:latin typeface="+mn-lt"/>
                        </a:rPr>
                        <a:t>Fire Department Personnel</a:t>
                      </a:r>
                    </a:p>
                  </a:txBody>
                  <a:tcPr marL="7893" marR="7893" marT="7893" marB="0" anchor="b"/>
                </a:tc>
                <a:tc>
                  <a:txBody>
                    <a:bodyPr/>
                    <a:lstStyle/>
                    <a:p>
                      <a:pPr algn="r"/>
                      <a:r>
                        <a:rPr lang="en-US" sz="1200" dirty="0"/>
                        <a:t>$14,729.00 (Nov-May)</a:t>
                      </a:r>
                    </a:p>
                  </a:txBody>
                  <a:tcPr marL="7893" marR="7893" marT="7893" marB="0" anchor="b"/>
                </a:tc>
                <a:tc>
                  <a:txBody>
                    <a:bodyPr/>
                    <a:lstStyle/>
                    <a:p>
                      <a:pPr algn="r"/>
                      <a:r>
                        <a:rPr lang="en-US" sz="1200" dirty="0"/>
                        <a:t>$38,581.00 (through Oct.)</a:t>
                      </a:r>
                    </a:p>
                  </a:txBody>
                  <a:tcPr marL="7893" marR="7893" marT="7893" marB="0" anchor="b"/>
                </a:tc>
                <a:extLst>
                  <a:ext uri="{0D108BD9-81ED-4DB2-BD59-A6C34878D82A}">
                    <a16:rowId xmlns:a16="http://schemas.microsoft.com/office/drawing/2014/main" val="10003"/>
                  </a:ext>
                </a:extLst>
              </a:tr>
              <a:tr h="383570">
                <a:tc>
                  <a:txBody>
                    <a:bodyPr/>
                    <a:lstStyle/>
                    <a:p>
                      <a:pPr algn="l" fontAlgn="b"/>
                      <a:r>
                        <a:rPr lang="en-US" sz="1200" b="0" i="0" u="none" strike="noStrike" dirty="0">
                          <a:solidFill>
                            <a:srgbClr val="000000"/>
                          </a:solidFill>
                          <a:effectLst/>
                          <a:latin typeface="+mn-lt"/>
                        </a:rPr>
                        <a:t>Fire Department Operating Costs/Station/Equip. </a:t>
                      </a:r>
                    </a:p>
                  </a:txBody>
                  <a:tcPr marL="7893" marR="7893" marT="7893" marB="0" anchor="b"/>
                </a:tc>
                <a:tc>
                  <a:txBody>
                    <a:bodyPr/>
                    <a:lstStyle/>
                    <a:p>
                      <a:pPr algn="r"/>
                      <a:r>
                        <a:rPr lang="en-US" sz="1200" dirty="0"/>
                        <a:t>$40,866.00</a:t>
                      </a:r>
                    </a:p>
                  </a:txBody>
                  <a:tcPr marL="7893" marR="7893" marT="7893" marB="0" anchor="b"/>
                </a:tc>
                <a:tc>
                  <a:txBody>
                    <a:bodyPr/>
                    <a:lstStyle/>
                    <a:p>
                      <a:pPr algn="r"/>
                      <a:r>
                        <a:rPr lang="en-US" sz="1200" dirty="0"/>
                        <a:t>$114,460.00</a:t>
                      </a:r>
                    </a:p>
                  </a:txBody>
                  <a:tcPr marL="7893" marR="7893" marT="7893" marB="0" anchor="b"/>
                </a:tc>
                <a:extLst>
                  <a:ext uri="{0D108BD9-81ED-4DB2-BD59-A6C34878D82A}">
                    <a16:rowId xmlns:a16="http://schemas.microsoft.com/office/drawing/2014/main" val="10004"/>
                  </a:ext>
                </a:extLst>
              </a:tr>
              <a:tr h="226876">
                <a:tc>
                  <a:txBody>
                    <a:bodyPr/>
                    <a:lstStyle/>
                    <a:p>
                      <a:pPr algn="l" fontAlgn="b"/>
                      <a:r>
                        <a:rPr lang="en-US" sz="1200" u="none" strike="noStrike" dirty="0">
                          <a:effectLst/>
                        </a:rPr>
                        <a:t>Refuse Contracts</a:t>
                      </a:r>
                      <a:r>
                        <a:rPr lang="en-US" sz="1200" u="none" strike="noStrike" baseline="0" dirty="0">
                          <a:effectLst/>
                        </a:rPr>
                        <a:t> &amp; Sales Tax</a:t>
                      </a:r>
                      <a:endParaRPr lang="en-US" sz="1200" b="0" i="0" u="none" strike="noStrike" dirty="0">
                        <a:solidFill>
                          <a:srgbClr val="000000"/>
                        </a:solidFill>
                        <a:effectLst/>
                        <a:latin typeface="Calibri" panose="020F0502020204030204" pitchFamily="34" charset="0"/>
                      </a:endParaRPr>
                    </a:p>
                  </a:txBody>
                  <a:tcPr marL="7893" marR="7893" marT="7893" marB="0" anchor="b"/>
                </a:tc>
                <a:tc>
                  <a:txBody>
                    <a:bodyPr/>
                    <a:lstStyle/>
                    <a:p>
                      <a:pPr algn="r"/>
                      <a:r>
                        <a:rPr lang="en-US" sz="1200" dirty="0"/>
                        <a:t>$111,9423.00</a:t>
                      </a:r>
                    </a:p>
                  </a:txBody>
                  <a:tcPr marL="7893" marR="7893" marT="7893" marB="0" anchor="b"/>
                </a:tc>
                <a:tc>
                  <a:txBody>
                    <a:bodyPr/>
                    <a:lstStyle/>
                    <a:p>
                      <a:pPr algn="r"/>
                      <a:r>
                        <a:rPr lang="en-US" sz="1200" dirty="0"/>
                        <a:t>$159,562.00</a:t>
                      </a:r>
                    </a:p>
                  </a:txBody>
                  <a:tcPr marL="7893" marR="7893" marT="7893" marB="0" anchor="b"/>
                </a:tc>
                <a:extLst>
                  <a:ext uri="{0D108BD9-81ED-4DB2-BD59-A6C34878D82A}">
                    <a16:rowId xmlns:a16="http://schemas.microsoft.com/office/drawing/2014/main" val="10005"/>
                  </a:ext>
                </a:extLst>
              </a:tr>
              <a:tr h="383570">
                <a:tc>
                  <a:txBody>
                    <a:bodyPr/>
                    <a:lstStyle/>
                    <a:p>
                      <a:pPr algn="l" fontAlgn="b"/>
                      <a:r>
                        <a:rPr lang="en-US" sz="1200" b="0" i="0" u="none" strike="noStrike" dirty="0">
                          <a:solidFill>
                            <a:srgbClr val="000000"/>
                          </a:solidFill>
                          <a:effectLst/>
                          <a:latin typeface="+mn-lt"/>
                        </a:rPr>
                        <a:t>Town Office/Administration (non-employee costs)</a:t>
                      </a:r>
                    </a:p>
                  </a:txBody>
                  <a:tcPr marL="7893" marR="7893" marT="7893" marB="0" anchor="b"/>
                </a:tc>
                <a:tc>
                  <a:txBody>
                    <a:bodyPr/>
                    <a:lstStyle/>
                    <a:p>
                      <a:pPr algn="r"/>
                      <a:r>
                        <a:rPr lang="en-US" sz="1200" dirty="0"/>
                        <a:t>$20,449.00</a:t>
                      </a:r>
                    </a:p>
                  </a:txBody>
                  <a:tcPr marL="7893" marR="7893" marT="7893" marB="0" anchor="b"/>
                </a:tc>
                <a:tc>
                  <a:txBody>
                    <a:bodyPr/>
                    <a:lstStyle/>
                    <a:p>
                      <a:pPr algn="r"/>
                      <a:r>
                        <a:rPr lang="en-US" sz="1200" dirty="0"/>
                        <a:t>$33,229.00</a:t>
                      </a:r>
                    </a:p>
                  </a:txBody>
                  <a:tcPr marL="7893" marR="7893" marT="7893" marB="0" anchor="b"/>
                </a:tc>
                <a:extLst>
                  <a:ext uri="{0D108BD9-81ED-4DB2-BD59-A6C34878D82A}">
                    <a16:rowId xmlns:a16="http://schemas.microsoft.com/office/drawing/2014/main" val="10006"/>
                  </a:ext>
                </a:extLst>
              </a:tr>
              <a:tr h="195836">
                <a:tc>
                  <a:txBody>
                    <a:bodyPr/>
                    <a:lstStyle/>
                    <a:p>
                      <a:pPr algn="l" fontAlgn="b"/>
                      <a:r>
                        <a:rPr lang="en-US" sz="1200" u="none" strike="noStrike" dirty="0">
                          <a:effectLst/>
                        </a:rPr>
                        <a:t>Legal Services </a:t>
                      </a:r>
                      <a:endParaRPr lang="en-US" sz="1200" b="0" i="0" u="none" strike="noStrike" dirty="0">
                        <a:solidFill>
                          <a:srgbClr val="000000"/>
                        </a:solidFill>
                        <a:effectLst/>
                        <a:latin typeface="Calibri" panose="020F0502020204030204" pitchFamily="34" charset="0"/>
                      </a:endParaRPr>
                    </a:p>
                  </a:txBody>
                  <a:tcPr marL="7893" marR="7893" marT="7893" marB="0" anchor="b"/>
                </a:tc>
                <a:tc>
                  <a:txBody>
                    <a:bodyPr/>
                    <a:lstStyle/>
                    <a:p>
                      <a:pPr algn="r"/>
                      <a:r>
                        <a:rPr lang="en-US" sz="1200" dirty="0"/>
                        <a:t>$22,694.00</a:t>
                      </a:r>
                    </a:p>
                  </a:txBody>
                  <a:tcPr marL="7893" marR="7893" marT="7893" marB="0" anchor="b"/>
                </a:tc>
                <a:tc>
                  <a:txBody>
                    <a:bodyPr/>
                    <a:lstStyle/>
                    <a:p>
                      <a:pPr algn="r"/>
                      <a:r>
                        <a:rPr lang="en-US" sz="1200" dirty="0"/>
                        <a:t>$50,072.00</a:t>
                      </a:r>
                    </a:p>
                  </a:txBody>
                  <a:tcPr marL="7893" marR="7893" marT="7893" marB="0" anchor="b"/>
                </a:tc>
                <a:extLst>
                  <a:ext uri="{0D108BD9-81ED-4DB2-BD59-A6C34878D82A}">
                    <a16:rowId xmlns:a16="http://schemas.microsoft.com/office/drawing/2014/main" val="10007"/>
                  </a:ext>
                </a:extLst>
              </a:tr>
              <a:tr h="352281">
                <a:tc>
                  <a:txBody>
                    <a:bodyPr/>
                    <a:lstStyle/>
                    <a:p>
                      <a:pPr algn="l" fontAlgn="b"/>
                      <a:r>
                        <a:rPr lang="en-US" sz="1200" b="0" i="0" u="none" strike="noStrike" dirty="0">
                          <a:solidFill>
                            <a:srgbClr val="000000"/>
                          </a:solidFill>
                          <a:effectLst/>
                          <a:latin typeface="+mn-lt"/>
                          <a:cs typeface="Lucida Sans Unicode" panose="020B0602030504020204" pitchFamily="34" charset="0"/>
                        </a:rPr>
                        <a:t>Loon Lake Community</a:t>
                      </a:r>
                      <a:r>
                        <a:rPr lang="en-US" sz="1200" b="0" i="0" u="none" strike="noStrike" baseline="0" dirty="0">
                          <a:solidFill>
                            <a:srgbClr val="000000"/>
                          </a:solidFill>
                          <a:effectLst/>
                          <a:latin typeface="+mn-lt"/>
                          <a:cs typeface="Lucida Sans Unicode" panose="020B0602030504020204" pitchFamily="34" charset="0"/>
                        </a:rPr>
                        <a:t> Center </a:t>
                      </a:r>
                      <a:r>
                        <a:rPr lang="en-US" sz="1000" b="0" i="0" u="none" strike="noStrike" baseline="0" dirty="0">
                          <a:solidFill>
                            <a:srgbClr val="000000"/>
                          </a:solidFill>
                          <a:effectLst/>
                          <a:latin typeface="+mn-lt"/>
                          <a:cs typeface="Lucida Sans Unicode" panose="020B0602030504020204" pitchFamily="34" charset="0"/>
                        </a:rPr>
                        <a:t>(Total Costs)</a:t>
                      </a:r>
                      <a:endParaRPr lang="en-US" sz="1000" b="0" i="0" u="none" strike="noStrike" dirty="0">
                        <a:solidFill>
                          <a:srgbClr val="000000"/>
                        </a:solidFill>
                        <a:effectLst/>
                        <a:latin typeface="+mn-lt"/>
                        <a:cs typeface="Lucida Sans Unicode" panose="020B0602030504020204" pitchFamily="34" charset="0"/>
                      </a:endParaRPr>
                    </a:p>
                  </a:txBody>
                  <a:tcPr marL="7893" marR="7893" marT="7893" marB="0" anchor="b"/>
                </a:tc>
                <a:tc>
                  <a:txBody>
                    <a:bodyPr/>
                    <a:lstStyle/>
                    <a:p>
                      <a:pPr algn="r"/>
                      <a:r>
                        <a:rPr lang="en-US" sz="1200" dirty="0"/>
                        <a:t>$38,654.00</a:t>
                      </a:r>
                    </a:p>
                  </a:txBody>
                  <a:tcPr marL="7893" marR="7893" marT="7893" marB="0" anchor="b"/>
                </a:tc>
                <a:tc>
                  <a:txBody>
                    <a:bodyPr/>
                    <a:lstStyle/>
                    <a:p>
                      <a:pPr algn="r"/>
                      <a:r>
                        <a:rPr lang="en-US" sz="1200" dirty="0"/>
                        <a:t>$65,487.00</a:t>
                      </a:r>
                    </a:p>
                  </a:txBody>
                  <a:tcPr marL="7893" marR="7893" marT="7893" marB="0" anchor="b"/>
                </a:tc>
                <a:extLst>
                  <a:ext uri="{0D108BD9-81ED-4DB2-BD59-A6C34878D82A}">
                    <a16:rowId xmlns:a16="http://schemas.microsoft.com/office/drawing/2014/main" val="10008"/>
                  </a:ext>
                </a:extLst>
              </a:tr>
              <a:tr h="217406">
                <a:tc>
                  <a:txBody>
                    <a:bodyPr/>
                    <a:lstStyle/>
                    <a:p>
                      <a:pPr algn="l" fontAlgn="b"/>
                      <a:r>
                        <a:rPr lang="en-US" sz="1200" b="0" i="0" u="none" strike="noStrike" dirty="0">
                          <a:solidFill>
                            <a:srgbClr val="000000"/>
                          </a:solidFill>
                          <a:effectLst/>
                          <a:latin typeface="Calibri" panose="020F0502020204030204" pitchFamily="34" charset="0"/>
                        </a:rPr>
                        <a:t>Twin</a:t>
                      </a:r>
                      <a:r>
                        <a:rPr lang="en-US" sz="1200" b="0" i="0" u="none" strike="noStrike" baseline="0" dirty="0">
                          <a:solidFill>
                            <a:srgbClr val="000000"/>
                          </a:solidFill>
                          <a:effectLst/>
                          <a:latin typeface="Calibri" panose="020F0502020204030204" pitchFamily="34" charset="0"/>
                        </a:rPr>
                        <a:t> Lakes (Total Costs)</a:t>
                      </a:r>
                      <a:endParaRPr lang="en-US" sz="1200" b="0" i="0" u="none" strike="noStrike" dirty="0">
                        <a:solidFill>
                          <a:srgbClr val="000000"/>
                        </a:solidFill>
                        <a:effectLst/>
                        <a:latin typeface="Calibri" panose="020F0502020204030204" pitchFamily="34" charset="0"/>
                      </a:endParaRPr>
                    </a:p>
                  </a:txBody>
                  <a:tcPr marL="7893" marR="7893" marT="7893" marB="0" anchor="b"/>
                </a:tc>
                <a:tc>
                  <a:txBody>
                    <a:bodyPr/>
                    <a:lstStyle/>
                    <a:p>
                      <a:pPr algn="r"/>
                      <a:r>
                        <a:rPr lang="en-US" sz="1200" dirty="0"/>
                        <a:t>$32,433.00</a:t>
                      </a:r>
                    </a:p>
                  </a:txBody>
                  <a:tcPr marL="7893" marR="7893" marT="7893" marB="0" anchor="b"/>
                </a:tc>
                <a:tc>
                  <a:txBody>
                    <a:bodyPr/>
                    <a:lstStyle/>
                    <a:p>
                      <a:pPr algn="r"/>
                      <a:r>
                        <a:rPr lang="en-US" sz="1200" dirty="0"/>
                        <a:t>$6,494.00</a:t>
                      </a:r>
                    </a:p>
                  </a:txBody>
                  <a:tcPr marL="7893" marR="7893" marT="7893" marB="0" anchor="b"/>
                </a:tc>
                <a:extLst>
                  <a:ext uri="{0D108BD9-81ED-4DB2-BD59-A6C34878D82A}">
                    <a16:rowId xmlns:a16="http://schemas.microsoft.com/office/drawing/2014/main" val="10009"/>
                  </a:ext>
                </a:extLst>
              </a:tr>
              <a:tr h="383570">
                <a:tc>
                  <a:txBody>
                    <a:bodyPr/>
                    <a:lstStyle/>
                    <a:p>
                      <a:pPr algn="l" fontAlgn="b"/>
                      <a:r>
                        <a:rPr lang="en-US" sz="1200" u="none" strike="noStrike" dirty="0">
                          <a:effectLst/>
                        </a:rPr>
                        <a:t> Public Works Department (non-employee)</a:t>
                      </a:r>
                      <a:endParaRPr lang="en-US" sz="1200" b="0" i="0" u="none" strike="noStrike" dirty="0">
                        <a:solidFill>
                          <a:srgbClr val="000000"/>
                        </a:solidFill>
                        <a:effectLst/>
                        <a:latin typeface="Calibri" panose="020F0502020204030204" pitchFamily="34" charset="0"/>
                      </a:endParaRPr>
                    </a:p>
                  </a:txBody>
                  <a:tcPr marL="7893" marR="7893" marT="7893" marB="0" anchor="b"/>
                </a:tc>
                <a:tc>
                  <a:txBody>
                    <a:bodyPr/>
                    <a:lstStyle/>
                    <a:p>
                      <a:pPr algn="r"/>
                      <a:r>
                        <a:rPr lang="en-US" sz="1200" dirty="0"/>
                        <a:t>$5,122.00</a:t>
                      </a:r>
                    </a:p>
                  </a:txBody>
                  <a:tcPr marL="7893" marR="7893" marT="7893" marB="0" anchor="b"/>
                </a:tc>
                <a:tc>
                  <a:txBody>
                    <a:bodyPr/>
                    <a:lstStyle/>
                    <a:p>
                      <a:pPr algn="r"/>
                      <a:r>
                        <a:rPr lang="en-US" sz="1200" dirty="0"/>
                        <a:t>$5,942.00</a:t>
                      </a:r>
                    </a:p>
                  </a:txBody>
                  <a:tcPr marL="7893" marR="7893" marT="7893" marB="0" anchor="b"/>
                </a:tc>
                <a:extLst>
                  <a:ext uri="{0D108BD9-81ED-4DB2-BD59-A6C34878D82A}">
                    <a16:rowId xmlns:a16="http://schemas.microsoft.com/office/drawing/2014/main" val="10010"/>
                  </a:ext>
                </a:extLst>
              </a:tr>
              <a:tr h="293317">
                <a:tc>
                  <a:txBody>
                    <a:bodyPr/>
                    <a:lstStyle/>
                    <a:p>
                      <a:pPr algn="l" fontAlgn="b"/>
                      <a:r>
                        <a:rPr lang="en-US" sz="1200" b="0" i="0" u="none" strike="noStrike" dirty="0">
                          <a:solidFill>
                            <a:schemeClr val="dk1"/>
                          </a:solidFill>
                          <a:effectLst/>
                          <a:latin typeface="+mn-lt"/>
                        </a:rPr>
                        <a:t>Strategic</a:t>
                      </a:r>
                      <a:r>
                        <a:rPr lang="en-US" sz="1200" b="0" i="0" u="none" strike="noStrike" baseline="0" dirty="0">
                          <a:solidFill>
                            <a:schemeClr val="dk1"/>
                          </a:solidFill>
                          <a:effectLst/>
                          <a:latin typeface="+mn-lt"/>
                        </a:rPr>
                        <a:t> Mgmt Initiatives </a:t>
                      </a:r>
                      <a:endParaRPr lang="en-US" sz="1200" b="0" i="0" u="none" strike="noStrike" dirty="0">
                        <a:solidFill>
                          <a:srgbClr val="000000"/>
                        </a:solidFill>
                        <a:effectLst/>
                        <a:latin typeface="Calibri" panose="020F0502020204030204" pitchFamily="34" charset="0"/>
                      </a:endParaRPr>
                    </a:p>
                  </a:txBody>
                  <a:tcPr marL="7893" marR="7893" marT="7893" marB="0" anchor="b"/>
                </a:tc>
                <a:tc>
                  <a:txBody>
                    <a:bodyPr/>
                    <a:lstStyle/>
                    <a:p>
                      <a:pPr algn="r"/>
                      <a:r>
                        <a:rPr lang="en-US" sz="1200" dirty="0"/>
                        <a:t>$133.00</a:t>
                      </a:r>
                    </a:p>
                  </a:txBody>
                  <a:tcPr marL="7893" marR="7893" marT="7893" marB="0" anchor="b"/>
                </a:tc>
                <a:tc>
                  <a:txBody>
                    <a:bodyPr/>
                    <a:lstStyle/>
                    <a:p>
                      <a:pPr algn="r"/>
                      <a:r>
                        <a:rPr lang="en-US" sz="1200" dirty="0"/>
                        <a:t>$638.00</a:t>
                      </a:r>
                    </a:p>
                  </a:txBody>
                  <a:tcPr marL="7893" marR="7893" marT="7893" marB="0" anchor="b"/>
                </a:tc>
                <a:extLst>
                  <a:ext uri="{0D108BD9-81ED-4DB2-BD59-A6C34878D82A}">
                    <a16:rowId xmlns:a16="http://schemas.microsoft.com/office/drawing/2014/main" val="10012"/>
                  </a:ext>
                </a:extLst>
              </a:tr>
              <a:tr h="195836">
                <a:tc>
                  <a:txBody>
                    <a:bodyPr/>
                    <a:lstStyle/>
                    <a:p>
                      <a:pPr algn="l" fontAlgn="b"/>
                      <a:r>
                        <a:rPr lang="en-US" sz="1200" b="0" i="0" u="none" strike="noStrike" dirty="0">
                          <a:solidFill>
                            <a:srgbClr val="000000"/>
                          </a:solidFill>
                          <a:effectLst/>
                          <a:latin typeface="+mn-lt"/>
                        </a:rPr>
                        <a:t>Street Materials </a:t>
                      </a:r>
                      <a:r>
                        <a:rPr lang="en-US" sz="1000" b="0" i="0" u="none" strike="noStrike" dirty="0">
                          <a:solidFill>
                            <a:srgbClr val="000000"/>
                          </a:solidFill>
                          <a:effectLst/>
                          <a:latin typeface="+mn-lt"/>
                        </a:rPr>
                        <a:t>(Paved/Unpaved)</a:t>
                      </a:r>
                    </a:p>
                  </a:txBody>
                  <a:tcPr marL="7893" marR="7893" marT="7893" marB="0" anchor="b"/>
                </a:tc>
                <a:tc>
                  <a:txBody>
                    <a:bodyPr/>
                    <a:lstStyle/>
                    <a:p>
                      <a:pPr algn="r"/>
                      <a:r>
                        <a:rPr lang="en-US" sz="1200" dirty="0"/>
                        <a:t>$18,140.00</a:t>
                      </a:r>
                    </a:p>
                  </a:txBody>
                  <a:tcPr marL="7893" marR="7893" marT="7893" marB="0" anchor="b"/>
                </a:tc>
                <a:tc>
                  <a:txBody>
                    <a:bodyPr/>
                    <a:lstStyle/>
                    <a:p>
                      <a:pPr algn="r"/>
                      <a:r>
                        <a:rPr lang="en-US" sz="1200" dirty="0"/>
                        <a:t>$38,032.00</a:t>
                      </a:r>
                    </a:p>
                  </a:txBody>
                  <a:tcPr marL="7893" marR="7893" marT="7893" marB="0" anchor="b"/>
                </a:tc>
                <a:extLst>
                  <a:ext uri="{0D108BD9-81ED-4DB2-BD59-A6C34878D82A}">
                    <a16:rowId xmlns:a16="http://schemas.microsoft.com/office/drawing/2014/main" val="10013"/>
                  </a:ext>
                </a:extLst>
              </a:tr>
              <a:tr h="195836">
                <a:tc>
                  <a:txBody>
                    <a:bodyPr/>
                    <a:lstStyle/>
                    <a:p>
                      <a:pPr algn="l" fontAlgn="b"/>
                      <a:r>
                        <a:rPr lang="en-US" sz="1200" u="none" strike="noStrike" dirty="0">
                          <a:effectLst/>
                        </a:rPr>
                        <a:t>Cemetery</a:t>
                      </a:r>
                      <a:endParaRPr lang="en-US" sz="1200" b="0" i="0" u="none" strike="noStrike" dirty="0">
                        <a:solidFill>
                          <a:srgbClr val="000000"/>
                        </a:solidFill>
                        <a:effectLst/>
                        <a:latin typeface="Calibri" panose="020F0502020204030204" pitchFamily="34" charset="0"/>
                      </a:endParaRPr>
                    </a:p>
                  </a:txBody>
                  <a:tcPr marL="7893" marR="7893" marT="7893" marB="0" anchor="b"/>
                </a:tc>
                <a:tc>
                  <a:txBody>
                    <a:bodyPr/>
                    <a:lstStyle/>
                    <a:p>
                      <a:pPr algn="r"/>
                      <a:r>
                        <a:rPr lang="en-US" sz="1200" dirty="0"/>
                        <a:t>$6,704.00  </a:t>
                      </a:r>
                    </a:p>
                  </a:txBody>
                  <a:tcPr marL="7893" marR="7893" marT="7893" marB="0" anchor="b"/>
                </a:tc>
                <a:tc>
                  <a:txBody>
                    <a:bodyPr/>
                    <a:lstStyle/>
                    <a:p>
                      <a:pPr algn="r"/>
                      <a:r>
                        <a:rPr lang="en-US" sz="1200" dirty="0"/>
                        <a:t>$1,264.00</a:t>
                      </a:r>
                    </a:p>
                  </a:txBody>
                  <a:tcPr marL="7893" marR="7893" marT="7893" marB="0" anchor="b"/>
                </a:tc>
                <a:extLst>
                  <a:ext uri="{0D108BD9-81ED-4DB2-BD59-A6C34878D82A}">
                    <a16:rowId xmlns:a16="http://schemas.microsoft.com/office/drawing/2014/main" val="10014"/>
                  </a:ext>
                </a:extLst>
              </a:tr>
              <a:tr h="232986">
                <a:tc>
                  <a:txBody>
                    <a:bodyPr/>
                    <a:lstStyle/>
                    <a:p>
                      <a:pPr algn="l" fontAlgn="b"/>
                      <a:r>
                        <a:rPr lang="en-US" sz="1200" b="0" i="0" u="none" strike="noStrike" dirty="0">
                          <a:solidFill>
                            <a:srgbClr val="000000"/>
                          </a:solidFill>
                          <a:effectLst/>
                          <a:latin typeface="Calibri" panose="020F0502020204030204" pitchFamily="34" charset="0"/>
                        </a:rPr>
                        <a:t>Shooting Range</a:t>
                      </a:r>
                    </a:p>
                  </a:txBody>
                  <a:tcPr marL="7893" marR="7893" marT="7893" marB="0" anchor="b"/>
                </a:tc>
                <a:tc>
                  <a:txBody>
                    <a:bodyPr/>
                    <a:lstStyle/>
                    <a:p>
                      <a:pPr algn="r"/>
                      <a:r>
                        <a:rPr lang="en-US" sz="1200" dirty="0"/>
                        <a:t>$500.00</a:t>
                      </a:r>
                    </a:p>
                  </a:txBody>
                  <a:tcPr marL="7893" marR="7893" marT="7893" marB="0" anchor="b"/>
                </a:tc>
                <a:tc>
                  <a:txBody>
                    <a:bodyPr/>
                    <a:lstStyle/>
                    <a:p>
                      <a:pPr algn="r"/>
                      <a:r>
                        <a:rPr lang="en-US" sz="1200" dirty="0"/>
                        <a:t>$5,000.00</a:t>
                      </a:r>
                    </a:p>
                  </a:txBody>
                  <a:tcPr marL="7893" marR="7893" marT="7893" marB="0" anchor="b"/>
                </a:tc>
                <a:extLst>
                  <a:ext uri="{0D108BD9-81ED-4DB2-BD59-A6C34878D82A}">
                    <a16:rowId xmlns:a16="http://schemas.microsoft.com/office/drawing/2014/main" val="10015"/>
                  </a:ext>
                </a:extLst>
              </a:tr>
              <a:tr h="232986">
                <a:tc>
                  <a:txBody>
                    <a:bodyPr/>
                    <a:lstStyle/>
                    <a:p>
                      <a:pPr algn="l" fontAlgn="b"/>
                      <a:r>
                        <a:rPr lang="en-US" sz="1200" b="0" i="0" u="none" strike="noStrike" dirty="0">
                          <a:solidFill>
                            <a:srgbClr val="000000"/>
                          </a:solidFill>
                          <a:effectLst/>
                          <a:latin typeface="+mn-lt"/>
                        </a:rPr>
                        <a:t>Ice &amp; Snow labor &amp; materials</a:t>
                      </a:r>
                    </a:p>
                  </a:txBody>
                  <a:tcPr marL="7893" marR="7893" marT="7893" marB="0" anchor="b"/>
                </a:tc>
                <a:tc>
                  <a:txBody>
                    <a:bodyPr/>
                    <a:lstStyle/>
                    <a:p>
                      <a:pPr algn="r"/>
                      <a:r>
                        <a:rPr lang="en-US" sz="1200" dirty="0"/>
                        <a:t>$84,950.00</a:t>
                      </a:r>
                    </a:p>
                  </a:txBody>
                  <a:tcPr marL="7893" marR="7893" marT="7893" marB="0" anchor="b"/>
                </a:tc>
                <a:tc>
                  <a:txBody>
                    <a:bodyPr/>
                    <a:lstStyle/>
                    <a:p>
                      <a:pPr algn="r"/>
                      <a:r>
                        <a:rPr lang="en-US" sz="1200" dirty="0"/>
                        <a:t>$68,617.00</a:t>
                      </a:r>
                    </a:p>
                  </a:txBody>
                  <a:tcPr marL="7893" marR="7893" marT="7893" marB="0" anchor="b"/>
                </a:tc>
                <a:extLst>
                  <a:ext uri="{0D108BD9-81ED-4DB2-BD59-A6C34878D82A}">
                    <a16:rowId xmlns:a16="http://schemas.microsoft.com/office/drawing/2014/main" val="10016"/>
                  </a:ext>
                </a:extLst>
              </a:tr>
              <a:tr h="228682">
                <a:tc>
                  <a:txBody>
                    <a:bodyPr/>
                    <a:lstStyle/>
                    <a:p>
                      <a:pPr algn="l" fontAlgn="b"/>
                      <a:r>
                        <a:rPr lang="en-US" sz="1200" b="0" i="0" u="none" strike="noStrike" dirty="0">
                          <a:solidFill>
                            <a:srgbClr val="000000"/>
                          </a:solidFill>
                          <a:effectLst/>
                          <a:latin typeface="+mn-lt"/>
                        </a:rPr>
                        <a:t>Road &amp; Bridge Equipment</a:t>
                      </a:r>
                    </a:p>
                  </a:txBody>
                  <a:tcPr marL="7893" marR="7893" marT="7893" marB="0" anchor="b"/>
                </a:tc>
                <a:tc>
                  <a:txBody>
                    <a:bodyPr/>
                    <a:lstStyle/>
                    <a:p>
                      <a:pPr algn="r"/>
                      <a:r>
                        <a:rPr lang="en-US" sz="1200" dirty="0"/>
                        <a:t>$87,222.00</a:t>
                      </a:r>
                    </a:p>
                  </a:txBody>
                  <a:tcPr marL="7893" marR="7893" marT="7893" marB="0" anchor="b"/>
                </a:tc>
                <a:tc>
                  <a:txBody>
                    <a:bodyPr/>
                    <a:lstStyle/>
                    <a:p>
                      <a:pPr algn="r"/>
                      <a:r>
                        <a:rPr lang="en-US" sz="1200" dirty="0"/>
                        <a:t>$101,170.00</a:t>
                      </a:r>
                    </a:p>
                  </a:txBody>
                  <a:tcPr marL="7893" marR="7893" marT="7893" marB="0" anchor="b"/>
                </a:tc>
                <a:extLst>
                  <a:ext uri="{0D108BD9-81ED-4DB2-BD59-A6C34878D82A}">
                    <a16:rowId xmlns:a16="http://schemas.microsoft.com/office/drawing/2014/main" val="10017"/>
                  </a:ext>
                </a:extLst>
              </a:tr>
              <a:tr h="232986">
                <a:tc>
                  <a:txBody>
                    <a:bodyPr/>
                    <a:lstStyle/>
                    <a:p>
                      <a:pPr algn="l" fontAlgn="b"/>
                      <a:r>
                        <a:rPr lang="en-US" sz="1200" b="0" i="0" u="none" strike="noStrike" dirty="0">
                          <a:solidFill>
                            <a:srgbClr val="000000"/>
                          </a:solidFill>
                          <a:effectLst/>
                          <a:latin typeface="+mn-lt"/>
                        </a:rPr>
                        <a:t>Storm Drainage</a:t>
                      </a:r>
                    </a:p>
                  </a:txBody>
                  <a:tcPr marL="7893" marR="7893" marT="7893" marB="0" anchor="b"/>
                </a:tc>
                <a:tc>
                  <a:txBody>
                    <a:bodyPr/>
                    <a:lstStyle/>
                    <a:p>
                      <a:pPr algn="r"/>
                      <a:r>
                        <a:rPr lang="en-US" sz="1200" dirty="0"/>
                        <a:t>$12,061.00</a:t>
                      </a:r>
                    </a:p>
                  </a:txBody>
                  <a:tcPr marL="7893" marR="7893" marT="7893" marB="0" anchor="b"/>
                </a:tc>
                <a:tc>
                  <a:txBody>
                    <a:bodyPr/>
                    <a:lstStyle/>
                    <a:p>
                      <a:pPr algn="r"/>
                      <a:r>
                        <a:rPr lang="en-US" sz="1200" dirty="0"/>
                        <a:t>$20,921.00</a:t>
                      </a:r>
                    </a:p>
                  </a:txBody>
                  <a:tcPr marL="7893" marR="7893" marT="7893" marB="0" anchor="b"/>
                </a:tc>
                <a:extLst>
                  <a:ext uri="{0D108BD9-81ED-4DB2-BD59-A6C34878D82A}">
                    <a16:rowId xmlns:a16="http://schemas.microsoft.com/office/drawing/2014/main" val="1001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92483293"/>
              </p:ext>
            </p:extLst>
          </p:nvPr>
        </p:nvGraphicFramePr>
        <p:xfrm>
          <a:off x="5029201" y="1524000"/>
          <a:ext cx="3792512" cy="5225882"/>
        </p:xfrm>
        <a:graphic>
          <a:graphicData uri="http://schemas.openxmlformats.org/drawingml/2006/table">
            <a:tbl>
              <a:tblPr>
                <a:tableStyleId>{5C22544A-7EE6-4342-B048-85BDC9FD1C3A}</a:tableStyleId>
              </a:tblPr>
              <a:tblGrid>
                <a:gridCol w="1684964">
                  <a:extLst>
                    <a:ext uri="{9D8B030D-6E8A-4147-A177-3AD203B41FA5}">
                      <a16:colId xmlns:a16="http://schemas.microsoft.com/office/drawing/2014/main" val="20000"/>
                    </a:ext>
                  </a:extLst>
                </a:gridCol>
                <a:gridCol w="1053774">
                  <a:extLst>
                    <a:ext uri="{9D8B030D-6E8A-4147-A177-3AD203B41FA5}">
                      <a16:colId xmlns:a16="http://schemas.microsoft.com/office/drawing/2014/main" val="20001"/>
                    </a:ext>
                  </a:extLst>
                </a:gridCol>
                <a:gridCol w="1053774">
                  <a:extLst>
                    <a:ext uri="{9D8B030D-6E8A-4147-A177-3AD203B41FA5}">
                      <a16:colId xmlns:a16="http://schemas.microsoft.com/office/drawing/2014/main" val="20002"/>
                    </a:ext>
                  </a:extLst>
                </a:gridCol>
              </a:tblGrid>
              <a:tr h="377554">
                <a:tc>
                  <a:txBody>
                    <a:bodyPr/>
                    <a:lstStyle/>
                    <a:p>
                      <a:pPr algn="l" fontAlgn="b"/>
                      <a:r>
                        <a:rPr lang="en-US" sz="1200" u="none" strike="noStrike" dirty="0">
                          <a:effectLst/>
                          <a:latin typeface="+mj-lt"/>
                        </a:rPr>
                        <a:t>Economic Dev (ERJPB)</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b="0" i="0" u="none" strike="noStrike" dirty="0">
                          <a:solidFill>
                            <a:srgbClr val="000000"/>
                          </a:solidFill>
                          <a:effectLst/>
                          <a:latin typeface="+mj-lt"/>
                        </a:rPr>
                        <a:t>$11,250.00</a:t>
                      </a:r>
                    </a:p>
                  </a:txBody>
                  <a:tcPr marL="9525" marR="9525" marT="9525" marB="0" anchor="b"/>
                </a:tc>
                <a:tc>
                  <a:txBody>
                    <a:bodyPr/>
                    <a:lstStyle/>
                    <a:p>
                      <a:pPr algn="r" fontAlgn="b"/>
                      <a:r>
                        <a:rPr lang="en-US" sz="1200" b="0" i="0" u="none" strike="noStrike" dirty="0">
                          <a:solidFill>
                            <a:srgbClr val="000000"/>
                          </a:solidFill>
                          <a:effectLst/>
                          <a:latin typeface="+mj-lt"/>
                        </a:rPr>
                        <a:t>$15,000.00</a:t>
                      </a:r>
                    </a:p>
                  </a:txBody>
                  <a:tcPr marL="9525" marR="9525" marT="9525" marB="0" anchor="b"/>
                </a:tc>
                <a:extLst>
                  <a:ext uri="{0D108BD9-81ED-4DB2-BD59-A6C34878D82A}">
                    <a16:rowId xmlns:a16="http://schemas.microsoft.com/office/drawing/2014/main" val="10000"/>
                  </a:ext>
                </a:extLst>
              </a:tr>
              <a:tr h="427798">
                <a:tc>
                  <a:txBody>
                    <a:bodyPr/>
                    <a:lstStyle/>
                    <a:p>
                      <a:pPr algn="l" fontAlgn="b"/>
                      <a:r>
                        <a:rPr lang="en-US" sz="1200" b="0" i="0" u="none" strike="noStrike" dirty="0">
                          <a:solidFill>
                            <a:srgbClr val="000000"/>
                          </a:solidFill>
                          <a:effectLst/>
                          <a:latin typeface="+mj-lt"/>
                        </a:rPr>
                        <a:t>Buildings &amp; Grounds</a:t>
                      </a:r>
                    </a:p>
                  </a:txBody>
                  <a:tcPr marL="9525" marR="9525" marT="9525" marB="0" anchor="b"/>
                </a:tc>
                <a:tc>
                  <a:txBody>
                    <a:bodyPr/>
                    <a:lstStyle/>
                    <a:p>
                      <a:pPr algn="r" fontAlgn="b"/>
                      <a:r>
                        <a:rPr lang="en-US" sz="1200" b="0" i="0" u="none" strike="noStrike" dirty="0">
                          <a:solidFill>
                            <a:srgbClr val="000000"/>
                          </a:solidFill>
                          <a:effectLst/>
                          <a:latin typeface="+mj-lt"/>
                        </a:rPr>
                        <a:t>$72,354.00</a:t>
                      </a:r>
                    </a:p>
                  </a:txBody>
                  <a:tcPr marL="9525" marR="9525" marT="9525" marB="0" anchor="b"/>
                </a:tc>
                <a:tc>
                  <a:txBody>
                    <a:bodyPr/>
                    <a:lstStyle/>
                    <a:p>
                      <a:pPr algn="r" fontAlgn="b"/>
                      <a:r>
                        <a:rPr lang="en-US" sz="1200" b="0" i="0" u="none" strike="noStrike" dirty="0">
                          <a:solidFill>
                            <a:srgbClr val="000000"/>
                          </a:solidFill>
                          <a:effectLst/>
                          <a:latin typeface="+mj-lt"/>
                        </a:rPr>
                        <a:t>$61,758.00</a:t>
                      </a:r>
                    </a:p>
                  </a:txBody>
                  <a:tcPr marL="9525" marR="9525" marT="9525" marB="0" anchor="b"/>
                </a:tc>
                <a:extLst>
                  <a:ext uri="{0D108BD9-81ED-4DB2-BD59-A6C34878D82A}">
                    <a16:rowId xmlns:a16="http://schemas.microsoft.com/office/drawing/2014/main" val="10001"/>
                  </a:ext>
                </a:extLst>
              </a:tr>
              <a:tr h="377554">
                <a:tc>
                  <a:txBody>
                    <a:bodyPr/>
                    <a:lstStyle/>
                    <a:p>
                      <a:pPr algn="l" fontAlgn="b"/>
                      <a:r>
                        <a:rPr lang="en-US" sz="1200" b="0" i="0" u="none" strike="noStrike" dirty="0">
                          <a:solidFill>
                            <a:srgbClr val="000000"/>
                          </a:solidFill>
                          <a:effectLst/>
                          <a:latin typeface="+mj-lt"/>
                        </a:rPr>
                        <a:t>B &amp; G Capital</a:t>
                      </a:r>
                      <a:r>
                        <a:rPr lang="en-US" sz="1200" b="0" i="0" u="none" strike="noStrike" baseline="0" dirty="0">
                          <a:solidFill>
                            <a:srgbClr val="000000"/>
                          </a:solidFill>
                          <a:effectLst/>
                          <a:latin typeface="+mj-lt"/>
                        </a:rPr>
                        <a:t> Outlay</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b="0" i="0" u="none" strike="noStrike" dirty="0">
                          <a:solidFill>
                            <a:srgbClr val="000000"/>
                          </a:solidFill>
                          <a:effectLst/>
                          <a:latin typeface="+mj-lt"/>
                        </a:rPr>
                        <a:t>$39,610.00</a:t>
                      </a:r>
                    </a:p>
                  </a:txBody>
                  <a:tcPr marL="9525" marR="9525" marT="9525" marB="0" anchor="b"/>
                </a:tc>
                <a:tc>
                  <a:txBody>
                    <a:bodyPr/>
                    <a:lstStyle/>
                    <a:p>
                      <a:pPr algn="r" fontAlgn="b"/>
                      <a:r>
                        <a:rPr lang="en-US" sz="1200" b="0" i="0" u="none" strike="noStrike" dirty="0">
                          <a:solidFill>
                            <a:srgbClr val="000000"/>
                          </a:solidFill>
                          <a:effectLst/>
                          <a:latin typeface="+mj-lt"/>
                        </a:rPr>
                        <a:t>$6,709.00</a:t>
                      </a:r>
                    </a:p>
                  </a:txBody>
                  <a:tcPr marL="9525" marR="9525" marT="9525" marB="0" anchor="b"/>
                </a:tc>
                <a:extLst>
                  <a:ext uri="{0D108BD9-81ED-4DB2-BD59-A6C34878D82A}">
                    <a16:rowId xmlns:a16="http://schemas.microsoft.com/office/drawing/2014/main" val="10002"/>
                  </a:ext>
                </a:extLst>
              </a:tr>
              <a:tr h="377554">
                <a:tc>
                  <a:txBody>
                    <a:bodyPr/>
                    <a:lstStyle/>
                    <a:p>
                      <a:pPr algn="l" fontAlgn="b"/>
                      <a:r>
                        <a:rPr lang="en-US" sz="1200" b="0" i="0" u="none" strike="noStrike" dirty="0">
                          <a:solidFill>
                            <a:srgbClr val="000000"/>
                          </a:solidFill>
                          <a:effectLst/>
                          <a:latin typeface="+mj-lt"/>
                        </a:rPr>
                        <a:t>Street Lighting</a:t>
                      </a:r>
                    </a:p>
                  </a:txBody>
                  <a:tcPr marL="9525" marR="9525" marT="9525" marB="0" anchor="b"/>
                </a:tc>
                <a:tc>
                  <a:txBody>
                    <a:bodyPr/>
                    <a:lstStyle/>
                    <a:p>
                      <a:pPr algn="r" fontAlgn="b"/>
                      <a:r>
                        <a:rPr lang="en-US" sz="1200" b="0" i="0" u="none" strike="noStrike" dirty="0">
                          <a:solidFill>
                            <a:srgbClr val="000000"/>
                          </a:solidFill>
                          <a:effectLst/>
                          <a:latin typeface="+mj-lt"/>
                        </a:rPr>
                        <a:t>$1,878.00</a:t>
                      </a:r>
                    </a:p>
                  </a:txBody>
                  <a:tcPr marL="9525" marR="9525" marT="9525" marB="0" anchor="b"/>
                </a:tc>
                <a:tc>
                  <a:txBody>
                    <a:bodyPr/>
                    <a:lstStyle/>
                    <a:p>
                      <a:pPr algn="r" fontAlgn="b"/>
                      <a:r>
                        <a:rPr lang="en-US" sz="1200" b="0" i="0" u="none" strike="noStrike" dirty="0">
                          <a:solidFill>
                            <a:srgbClr val="000000"/>
                          </a:solidFill>
                          <a:effectLst/>
                          <a:latin typeface="+mj-lt"/>
                        </a:rPr>
                        <a:t>$2,406.00</a:t>
                      </a:r>
                    </a:p>
                  </a:txBody>
                  <a:tcPr marL="9525" marR="9525" marT="9525" marB="0" anchor="b"/>
                </a:tc>
                <a:extLst>
                  <a:ext uri="{0D108BD9-81ED-4DB2-BD59-A6C34878D82A}">
                    <a16:rowId xmlns:a16="http://schemas.microsoft.com/office/drawing/2014/main" val="10003"/>
                  </a:ext>
                </a:extLst>
              </a:tr>
              <a:tr h="367971">
                <a:tc>
                  <a:txBody>
                    <a:bodyPr/>
                    <a:lstStyle/>
                    <a:p>
                      <a:pPr algn="l" fontAlgn="b"/>
                      <a:r>
                        <a:rPr lang="en-US" sz="1000" b="0" i="0" u="none" strike="noStrike" dirty="0">
                          <a:solidFill>
                            <a:srgbClr val="000000"/>
                          </a:solidFill>
                          <a:effectLst/>
                          <a:latin typeface="+mj-lt"/>
                        </a:rPr>
                        <a:t>Debt Service (Equip)</a:t>
                      </a:r>
                    </a:p>
                  </a:txBody>
                  <a:tcPr marL="9525" marR="9525" marT="9525" marB="0" anchor="b"/>
                </a:tc>
                <a:tc>
                  <a:txBody>
                    <a:bodyPr/>
                    <a:lstStyle/>
                    <a:p>
                      <a:pPr algn="r" fontAlgn="b"/>
                      <a:r>
                        <a:rPr lang="en-US" sz="1200" b="0" i="0" u="none" strike="noStrike" dirty="0">
                          <a:solidFill>
                            <a:srgbClr val="000000"/>
                          </a:solidFill>
                          <a:effectLst/>
                          <a:latin typeface="+mj-lt"/>
                        </a:rPr>
                        <a:t>$41,869.00</a:t>
                      </a:r>
                    </a:p>
                  </a:txBody>
                  <a:tcPr marL="9525" marR="9525" marT="9525" marB="0" anchor="b"/>
                </a:tc>
                <a:tc>
                  <a:txBody>
                    <a:bodyPr/>
                    <a:lstStyle/>
                    <a:p>
                      <a:pPr algn="r" fontAlgn="b"/>
                      <a:r>
                        <a:rPr lang="en-US" sz="1200" b="0" i="0" u="none" strike="noStrike" dirty="0">
                          <a:solidFill>
                            <a:srgbClr val="000000"/>
                          </a:solidFill>
                          <a:effectLst/>
                          <a:latin typeface="+mj-lt"/>
                        </a:rPr>
                        <a:t>$125,979.00</a:t>
                      </a:r>
                    </a:p>
                  </a:txBody>
                  <a:tcPr marL="9525" marR="9525" marT="9525" marB="0" anchor="b"/>
                </a:tc>
                <a:extLst>
                  <a:ext uri="{0D108BD9-81ED-4DB2-BD59-A6C34878D82A}">
                    <a16:rowId xmlns:a16="http://schemas.microsoft.com/office/drawing/2014/main" val="10004"/>
                  </a:ext>
                </a:extLst>
              </a:tr>
              <a:tr h="427798">
                <a:tc>
                  <a:txBody>
                    <a:bodyPr/>
                    <a:lstStyle/>
                    <a:p>
                      <a:pPr algn="l" fontAlgn="b"/>
                      <a:r>
                        <a:rPr lang="en-US" sz="1200" b="0" i="0" u="none" strike="noStrike" dirty="0">
                          <a:solidFill>
                            <a:srgbClr val="000000"/>
                          </a:solidFill>
                          <a:effectLst/>
                          <a:latin typeface="+mj-lt"/>
                        </a:rPr>
                        <a:t>Streets-Capital</a:t>
                      </a:r>
                      <a:r>
                        <a:rPr lang="en-US" sz="1200" b="0" i="0" u="none" strike="noStrike" baseline="0" dirty="0">
                          <a:solidFill>
                            <a:srgbClr val="000000"/>
                          </a:solidFill>
                          <a:effectLst/>
                          <a:latin typeface="+mj-lt"/>
                        </a:rPr>
                        <a:t> Projects</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b="0" i="0" u="none" strike="noStrike" dirty="0">
                          <a:solidFill>
                            <a:srgbClr val="000000"/>
                          </a:solidFill>
                          <a:effectLst/>
                          <a:latin typeface="+mj-lt"/>
                        </a:rPr>
                        <a:t>$248,486.00</a:t>
                      </a:r>
                    </a:p>
                  </a:txBody>
                  <a:tcPr marL="9525" marR="9525" marT="9525" marB="0" anchor="b"/>
                </a:tc>
                <a:tc>
                  <a:txBody>
                    <a:bodyPr/>
                    <a:lstStyle/>
                    <a:p>
                      <a:pPr algn="r" fontAlgn="b"/>
                      <a:r>
                        <a:rPr lang="en-US" sz="1200" b="0" i="0" u="none" strike="noStrike" dirty="0">
                          <a:solidFill>
                            <a:srgbClr val="000000"/>
                          </a:solidFill>
                          <a:effectLst/>
                          <a:latin typeface="+mj-lt"/>
                        </a:rPr>
                        <a:t>$607,271.00</a:t>
                      </a:r>
                    </a:p>
                  </a:txBody>
                  <a:tcPr marL="9525" marR="9525" marT="9525" marB="0" anchor="b"/>
                </a:tc>
                <a:extLst>
                  <a:ext uri="{0D108BD9-81ED-4DB2-BD59-A6C34878D82A}">
                    <a16:rowId xmlns:a16="http://schemas.microsoft.com/office/drawing/2014/main" val="10005"/>
                  </a:ext>
                </a:extLst>
              </a:tr>
              <a:tr h="244318">
                <a:tc>
                  <a:txBody>
                    <a:bodyPr/>
                    <a:lstStyle/>
                    <a:p>
                      <a:pPr algn="l" fontAlgn="b"/>
                      <a:r>
                        <a:rPr lang="en-US" sz="1200" b="0" i="0" u="none" strike="noStrike" dirty="0">
                          <a:solidFill>
                            <a:srgbClr val="000000"/>
                          </a:solidFill>
                          <a:effectLst/>
                          <a:latin typeface="+mj-lt"/>
                        </a:rPr>
                        <a:t>American Rescue Funds</a:t>
                      </a:r>
                    </a:p>
                  </a:txBody>
                  <a:tcPr marL="9525" marR="9525" marT="9525" marB="0" anchor="b"/>
                </a:tc>
                <a:tc>
                  <a:txBody>
                    <a:bodyPr/>
                    <a:lstStyle/>
                    <a:p>
                      <a:pPr algn="r" fontAlgn="b"/>
                      <a:r>
                        <a:rPr lang="en-US" sz="1200" b="0" i="0" u="none" strike="noStrike" dirty="0">
                          <a:solidFill>
                            <a:srgbClr val="000000"/>
                          </a:solidFill>
                          <a:effectLst/>
                          <a:latin typeface="+mj-lt"/>
                        </a:rPr>
                        <a:t>$31,786.00</a:t>
                      </a:r>
                    </a:p>
                  </a:txBody>
                  <a:tcPr marL="9525" marR="9525" marT="9525" marB="0" anchor="b"/>
                </a:tc>
                <a:tc>
                  <a:txBody>
                    <a:bodyPr/>
                    <a:lstStyle/>
                    <a:p>
                      <a:pPr algn="r" fontAlgn="b"/>
                      <a:r>
                        <a:rPr lang="en-US" sz="1200" b="0" i="0" u="none" strike="noStrike" dirty="0">
                          <a:solidFill>
                            <a:srgbClr val="000000"/>
                          </a:solidFill>
                          <a:effectLst/>
                          <a:latin typeface="+mj-lt"/>
                        </a:rPr>
                        <a:t>$6,431.00</a:t>
                      </a:r>
                    </a:p>
                  </a:txBody>
                  <a:tcPr marL="9525" marR="9525" marT="9525" marB="0" anchor="b"/>
                </a:tc>
                <a:extLst>
                  <a:ext uri="{0D108BD9-81ED-4DB2-BD59-A6C34878D82A}">
                    <a16:rowId xmlns:a16="http://schemas.microsoft.com/office/drawing/2014/main" val="2619499843"/>
                  </a:ext>
                </a:extLst>
              </a:tr>
              <a:tr h="244318">
                <a:tc>
                  <a:txBody>
                    <a:bodyPr/>
                    <a:lstStyle/>
                    <a:p>
                      <a:pPr algn="l" fontAlgn="b"/>
                      <a:r>
                        <a:rPr lang="en-US" sz="1200" u="none" strike="noStrike" dirty="0">
                          <a:effectLst/>
                          <a:latin typeface="+mj-lt"/>
                        </a:rPr>
                        <a:t>W/WW  Expenses </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b="0" i="0" u="none" strike="noStrike" dirty="0">
                          <a:solidFill>
                            <a:srgbClr val="000000"/>
                          </a:solidFill>
                          <a:effectLst/>
                          <a:latin typeface="+mj-lt"/>
                        </a:rPr>
                        <a:t>$20,625.00</a:t>
                      </a:r>
                    </a:p>
                  </a:txBody>
                  <a:tcPr marL="9525" marR="9525" marT="9525" marB="0" anchor="b"/>
                </a:tc>
                <a:tc>
                  <a:txBody>
                    <a:bodyPr/>
                    <a:lstStyle/>
                    <a:p>
                      <a:pPr algn="r" fontAlgn="b"/>
                      <a:r>
                        <a:rPr lang="en-US" sz="1200" b="0" i="0" u="none" strike="noStrike" dirty="0">
                          <a:solidFill>
                            <a:srgbClr val="000000"/>
                          </a:solidFill>
                          <a:effectLst/>
                          <a:latin typeface="+mj-lt"/>
                        </a:rPr>
                        <a:t>$22,764.00</a:t>
                      </a:r>
                    </a:p>
                  </a:txBody>
                  <a:tcPr marL="9525" marR="9525" marT="9525" marB="0" anchor="b"/>
                </a:tc>
                <a:extLst>
                  <a:ext uri="{0D108BD9-81ED-4DB2-BD59-A6C34878D82A}">
                    <a16:rowId xmlns:a16="http://schemas.microsoft.com/office/drawing/2014/main" val="10006"/>
                  </a:ext>
                </a:extLst>
              </a:tr>
              <a:tr h="308329">
                <a:tc>
                  <a:txBody>
                    <a:bodyPr/>
                    <a:lstStyle/>
                    <a:p>
                      <a:pPr algn="l" fontAlgn="b"/>
                      <a:r>
                        <a:rPr lang="en-US" sz="1200" b="0" i="0" u="none" strike="noStrike" dirty="0">
                          <a:solidFill>
                            <a:srgbClr val="000000"/>
                          </a:solidFill>
                          <a:effectLst/>
                          <a:latin typeface="+mj-lt"/>
                        </a:rPr>
                        <a:t>Park Areas/Rec</a:t>
                      </a:r>
                    </a:p>
                  </a:txBody>
                  <a:tcPr marL="9525" marR="9525" marT="9525" marB="0" anchor="b"/>
                </a:tc>
                <a:tc>
                  <a:txBody>
                    <a:bodyPr/>
                    <a:lstStyle/>
                    <a:p>
                      <a:pPr algn="r" fontAlgn="b"/>
                      <a:r>
                        <a:rPr lang="en-US" sz="1200" b="0" i="0" u="none" strike="noStrike" dirty="0">
                          <a:solidFill>
                            <a:srgbClr val="000000"/>
                          </a:solidFill>
                          <a:effectLst/>
                          <a:latin typeface="+mj-lt"/>
                        </a:rPr>
                        <a:t>$11,358.00</a:t>
                      </a:r>
                    </a:p>
                  </a:txBody>
                  <a:tcPr marL="9525" marR="9525" marT="9525" marB="0" anchor="b"/>
                </a:tc>
                <a:tc>
                  <a:txBody>
                    <a:bodyPr/>
                    <a:lstStyle/>
                    <a:p>
                      <a:pPr algn="r" fontAlgn="b"/>
                      <a:r>
                        <a:rPr lang="en-US" sz="1200" b="0" i="0" u="none" strike="noStrike" dirty="0">
                          <a:solidFill>
                            <a:srgbClr val="000000"/>
                          </a:solidFill>
                          <a:effectLst/>
                          <a:latin typeface="+mj-lt"/>
                        </a:rPr>
                        <a:t>$8,922.00</a:t>
                      </a:r>
                    </a:p>
                  </a:txBody>
                  <a:tcPr marL="9525" marR="9525" marT="9525" marB="0" anchor="b"/>
                </a:tc>
                <a:extLst>
                  <a:ext uri="{0D108BD9-81ED-4DB2-BD59-A6C34878D82A}">
                    <a16:rowId xmlns:a16="http://schemas.microsoft.com/office/drawing/2014/main" val="10008"/>
                  </a:ext>
                </a:extLst>
              </a:tr>
              <a:tr h="244318">
                <a:tc>
                  <a:txBody>
                    <a:bodyPr/>
                    <a:lstStyle/>
                    <a:p>
                      <a:pPr algn="l" fontAlgn="b"/>
                      <a:r>
                        <a:rPr lang="en-US" sz="1200" b="0" i="0" u="none" strike="noStrike" dirty="0">
                          <a:solidFill>
                            <a:srgbClr val="000000"/>
                          </a:solidFill>
                          <a:effectLst/>
                          <a:latin typeface="+mj-lt"/>
                        </a:rPr>
                        <a:t>Audit</a:t>
                      </a:r>
                    </a:p>
                  </a:txBody>
                  <a:tcPr marL="9525" marR="9525" marT="9525" marB="0" anchor="b"/>
                </a:tc>
                <a:tc>
                  <a:txBody>
                    <a:bodyPr/>
                    <a:lstStyle/>
                    <a:p>
                      <a:pPr algn="r" fontAlgn="b"/>
                      <a:r>
                        <a:rPr lang="en-US" sz="1200" b="0" i="0" u="none" strike="noStrike" dirty="0">
                          <a:solidFill>
                            <a:srgbClr val="000000"/>
                          </a:solidFill>
                          <a:effectLst/>
                          <a:latin typeface="+mj-lt"/>
                        </a:rPr>
                        <a:t>$17,175.00</a:t>
                      </a:r>
                    </a:p>
                  </a:txBody>
                  <a:tcPr marL="9525" marR="9525" marT="9525" marB="0" anchor="b"/>
                </a:tc>
                <a:tc>
                  <a:txBody>
                    <a:bodyPr/>
                    <a:lstStyle/>
                    <a:p>
                      <a:pPr algn="r" fontAlgn="b"/>
                      <a:r>
                        <a:rPr lang="en-US" sz="1200" b="0" i="0" u="none" strike="noStrike" dirty="0">
                          <a:solidFill>
                            <a:srgbClr val="000000"/>
                          </a:solidFill>
                          <a:effectLst/>
                          <a:latin typeface="+mj-lt"/>
                        </a:rPr>
                        <a:t>$16,550.00</a:t>
                      </a:r>
                    </a:p>
                  </a:txBody>
                  <a:tcPr marL="9525" marR="9525" marT="9525" marB="0" anchor="b"/>
                </a:tc>
                <a:extLst>
                  <a:ext uri="{0D108BD9-81ED-4DB2-BD59-A6C34878D82A}">
                    <a16:rowId xmlns:a16="http://schemas.microsoft.com/office/drawing/2014/main" val="10009"/>
                  </a:ext>
                </a:extLst>
              </a:tr>
              <a:tr h="275980">
                <a:tc>
                  <a:txBody>
                    <a:bodyPr/>
                    <a:lstStyle/>
                    <a:p>
                      <a:pPr algn="l" fontAlgn="b"/>
                      <a:r>
                        <a:rPr lang="en-US" sz="1200" b="0" i="0" u="none" strike="noStrike" dirty="0">
                          <a:solidFill>
                            <a:srgbClr val="000000"/>
                          </a:solidFill>
                          <a:effectLst/>
                          <a:latin typeface="+mj-lt"/>
                        </a:rPr>
                        <a:t>Ambulance</a:t>
                      </a:r>
                    </a:p>
                  </a:txBody>
                  <a:tcPr marL="9525" marR="9525" marT="9525" marB="0" anchor="b"/>
                </a:tc>
                <a:tc>
                  <a:txBody>
                    <a:bodyPr/>
                    <a:lstStyle/>
                    <a:p>
                      <a:pPr algn="r" fontAlgn="b"/>
                      <a:r>
                        <a:rPr lang="en-US" sz="1200" b="0" i="0" u="none" strike="noStrike" dirty="0">
                          <a:solidFill>
                            <a:srgbClr val="000000"/>
                          </a:solidFill>
                          <a:effectLst/>
                          <a:latin typeface="+mj-lt"/>
                        </a:rPr>
                        <a:t>$4,800.00</a:t>
                      </a:r>
                    </a:p>
                  </a:txBody>
                  <a:tcPr marL="9525" marR="9525" marT="9525" marB="0" anchor="b"/>
                </a:tc>
                <a:tc>
                  <a:txBody>
                    <a:bodyPr/>
                    <a:lstStyle/>
                    <a:p>
                      <a:pPr algn="r" fontAlgn="b"/>
                      <a:r>
                        <a:rPr lang="en-US" sz="1200" b="0" i="0" u="none" strike="noStrike" dirty="0">
                          <a:solidFill>
                            <a:srgbClr val="000000"/>
                          </a:solidFill>
                          <a:effectLst/>
                          <a:latin typeface="+mj-lt"/>
                        </a:rPr>
                        <a:t>$4,200.00</a:t>
                      </a:r>
                    </a:p>
                  </a:txBody>
                  <a:tcPr marL="9525" marR="9525" marT="9525" marB="0" anchor="b"/>
                </a:tc>
                <a:extLst>
                  <a:ext uri="{0D108BD9-81ED-4DB2-BD59-A6C34878D82A}">
                    <a16:rowId xmlns:a16="http://schemas.microsoft.com/office/drawing/2014/main" val="10010"/>
                  </a:ext>
                </a:extLst>
              </a:tr>
              <a:tr h="356843">
                <a:tc>
                  <a:txBody>
                    <a:bodyPr/>
                    <a:lstStyle/>
                    <a:p>
                      <a:pPr algn="l" fontAlgn="b"/>
                      <a:r>
                        <a:rPr lang="en-US" sz="1200" b="0" i="0" u="none" strike="noStrike" baseline="0" dirty="0">
                          <a:solidFill>
                            <a:srgbClr val="000000"/>
                          </a:solidFill>
                          <a:effectLst/>
                          <a:latin typeface="+mj-lt"/>
                        </a:rPr>
                        <a:t>Elections (after reimbursements)</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b="0" i="0" u="none" strike="noStrike" dirty="0">
                          <a:solidFill>
                            <a:srgbClr val="000000"/>
                          </a:solidFill>
                          <a:effectLst/>
                          <a:latin typeface="+mj-lt"/>
                        </a:rPr>
                        <a:t>$4,663.00</a:t>
                      </a:r>
                    </a:p>
                  </a:txBody>
                  <a:tcPr marL="9525" marR="9525" marT="9525" marB="0" anchor="b"/>
                </a:tc>
                <a:tc>
                  <a:txBody>
                    <a:bodyPr/>
                    <a:lstStyle/>
                    <a:p>
                      <a:pPr algn="r" fontAlgn="b"/>
                      <a:r>
                        <a:rPr lang="en-US" sz="1200" b="0" i="0" u="none" strike="noStrike" dirty="0">
                          <a:solidFill>
                            <a:srgbClr val="000000"/>
                          </a:solidFill>
                          <a:effectLst/>
                          <a:latin typeface="+mj-lt"/>
                        </a:rPr>
                        <a:t>$9,922.00</a:t>
                      </a:r>
                    </a:p>
                  </a:txBody>
                  <a:tcPr marL="9525" marR="9525" marT="9525" marB="0" anchor="b"/>
                </a:tc>
                <a:extLst>
                  <a:ext uri="{0D108BD9-81ED-4DB2-BD59-A6C34878D82A}">
                    <a16:rowId xmlns:a16="http://schemas.microsoft.com/office/drawing/2014/main" val="10011"/>
                  </a:ext>
                </a:extLst>
              </a:tr>
              <a:tr h="523069">
                <a:tc>
                  <a:txBody>
                    <a:bodyPr/>
                    <a:lstStyle/>
                    <a:p>
                      <a:pPr algn="l" fontAlgn="b"/>
                      <a:r>
                        <a:rPr lang="en-US" sz="1200" b="0" i="0" u="none" strike="noStrike" baseline="0" dirty="0">
                          <a:solidFill>
                            <a:srgbClr val="000000"/>
                          </a:solidFill>
                          <a:effectLst/>
                          <a:latin typeface="+mj-lt"/>
                        </a:rPr>
                        <a:t>20% Town Hall cost to City of Aurora </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200" b="0" i="0" u="none" strike="noStrike" dirty="0">
                          <a:solidFill>
                            <a:srgbClr val="000000"/>
                          </a:solidFill>
                          <a:effectLst/>
                          <a:latin typeface="+mj-lt"/>
                        </a:rPr>
                        <a:t>$2,834.00</a:t>
                      </a:r>
                    </a:p>
                  </a:txBody>
                  <a:tcPr marL="9525" marR="9525" marT="9525" marB="0" anchor="b"/>
                </a:tc>
                <a:tc>
                  <a:txBody>
                    <a:bodyPr/>
                    <a:lstStyle/>
                    <a:p>
                      <a:pPr algn="r" fontAlgn="b"/>
                      <a:r>
                        <a:rPr lang="en-US" sz="1200" b="0" i="0" u="none" strike="noStrike" dirty="0">
                          <a:solidFill>
                            <a:srgbClr val="000000"/>
                          </a:solidFill>
                          <a:effectLst/>
                          <a:latin typeface="+mj-lt"/>
                        </a:rPr>
                        <a:t>$2,415.00</a:t>
                      </a:r>
                    </a:p>
                  </a:txBody>
                  <a:tcPr marL="9525" marR="9525" marT="9525" marB="0" anchor="b"/>
                </a:tc>
                <a:extLst>
                  <a:ext uri="{0D108BD9-81ED-4DB2-BD59-A6C34878D82A}">
                    <a16:rowId xmlns:a16="http://schemas.microsoft.com/office/drawing/2014/main" val="10012"/>
                  </a:ext>
                </a:extLst>
              </a:tr>
              <a:tr h="523069">
                <a:tc>
                  <a:txBody>
                    <a:bodyPr/>
                    <a:lstStyle/>
                    <a:p>
                      <a:pPr algn="l" fontAlgn="b"/>
                      <a:r>
                        <a:rPr lang="en-US" sz="1200" b="0" i="0" u="none" strike="noStrike" dirty="0">
                          <a:solidFill>
                            <a:srgbClr val="000000"/>
                          </a:solidFill>
                          <a:effectLst/>
                          <a:latin typeface="+mj-lt"/>
                        </a:rPr>
                        <a:t>B &amp; G Cleaning Position</a:t>
                      </a:r>
                    </a:p>
                  </a:txBody>
                  <a:tcPr marL="9525" marR="9525" marT="9525" marB="0" anchor="b"/>
                </a:tc>
                <a:tc>
                  <a:txBody>
                    <a:bodyPr/>
                    <a:lstStyle/>
                    <a:p>
                      <a:pPr algn="r" fontAlgn="b"/>
                      <a:r>
                        <a:rPr lang="en-US" sz="1200" b="0" i="0" u="none" strike="noStrike" dirty="0">
                          <a:solidFill>
                            <a:srgbClr val="000000"/>
                          </a:solidFill>
                          <a:effectLst/>
                          <a:latin typeface="+mj-lt"/>
                        </a:rPr>
                        <a:t>$40,624.00</a:t>
                      </a:r>
                    </a:p>
                  </a:txBody>
                  <a:tcPr marL="9525" marR="9525" marT="9525" marB="0" anchor="b"/>
                </a:tc>
                <a:tc>
                  <a:txBody>
                    <a:bodyPr/>
                    <a:lstStyle/>
                    <a:p>
                      <a:pPr algn="r" fontAlgn="b"/>
                      <a:r>
                        <a:rPr lang="en-US" sz="1200" b="0" i="0" u="none" strike="noStrike" dirty="0">
                          <a:solidFill>
                            <a:srgbClr val="000000"/>
                          </a:solidFill>
                          <a:effectLst/>
                          <a:latin typeface="+mj-lt"/>
                        </a:rPr>
                        <a:t>$59,333.00</a:t>
                      </a:r>
                    </a:p>
                  </a:txBody>
                  <a:tcPr marL="9525" marR="9525" marT="9525" marB="0" anchor="b"/>
                </a:tc>
                <a:extLst>
                  <a:ext uri="{0D108BD9-81ED-4DB2-BD59-A6C34878D82A}">
                    <a16:rowId xmlns:a16="http://schemas.microsoft.com/office/drawing/2014/main" val="746524317"/>
                  </a:ext>
                </a:extLst>
              </a:tr>
            </a:tbl>
          </a:graphicData>
        </a:graphic>
      </p:graphicFrame>
    </p:spTree>
    <p:extLst>
      <p:ext uri="{BB962C8B-B14F-4D97-AF65-F5344CB8AC3E}">
        <p14:creationId xmlns:p14="http://schemas.microsoft.com/office/powerpoint/2010/main" val="1396599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39819529"/>
              </p:ext>
            </p:extLst>
          </p:nvPr>
        </p:nvGraphicFramePr>
        <p:xfrm>
          <a:off x="381000" y="457200"/>
          <a:ext cx="82296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2825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685800"/>
            <a:ext cx="6347713" cy="609600"/>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Investments Breakdown</a:t>
            </a:r>
            <a:r>
              <a:rPr lang="en-US" sz="2800" dirty="0"/>
              <a:t>:</a:t>
            </a:r>
          </a:p>
        </p:txBody>
      </p:sp>
      <p:sp>
        <p:nvSpPr>
          <p:cNvPr id="2" name="Content Placeholder 1"/>
          <p:cNvSpPr>
            <a:spLocks noGrp="1"/>
          </p:cNvSpPr>
          <p:nvPr>
            <p:ph idx="1"/>
          </p:nvPr>
        </p:nvSpPr>
        <p:spPr>
          <a:xfrm>
            <a:off x="2057400" y="1828800"/>
            <a:ext cx="6347714" cy="4212563"/>
          </a:xfrm>
        </p:spPr>
        <p:txBody>
          <a:bodyPr>
            <a:normAutofit lnSpcReduction="10000"/>
          </a:bodyPr>
          <a:lstStyle/>
          <a:p>
            <a:pPr marL="0" indent="0">
              <a:buNone/>
            </a:pPr>
            <a:r>
              <a:rPr lang="en-US" b="1" dirty="0"/>
              <a:t>Investments Total 2022 YTD:</a:t>
            </a:r>
          </a:p>
          <a:p>
            <a:pPr lvl="1"/>
            <a:r>
              <a:rPr lang="en-US" sz="2000" dirty="0"/>
              <a:t>Severance Savings			$124,991.89</a:t>
            </a:r>
          </a:p>
          <a:p>
            <a:pPr marL="457200" lvl="1" indent="0">
              <a:buNone/>
            </a:pPr>
            <a:r>
              <a:rPr lang="en-US" sz="1800" dirty="0"/>
              <a:t>(This account is reserved for employee severance)</a:t>
            </a:r>
          </a:p>
          <a:p>
            <a:pPr lvl="1"/>
            <a:r>
              <a:rPr lang="en-US" sz="1800" dirty="0"/>
              <a:t>Gilbert Bank CD #6795 @ .55%		$283,063.00</a:t>
            </a:r>
          </a:p>
          <a:p>
            <a:pPr lvl="1"/>
            <a:r>
              <a:rPr lang="en-US" sz="1800" dirty="0"/>
              <a:t>Gilbert Bank Savings 	.25%		$232,223.85</a:t>
            </a:r>
          </a:p>
          <a:p>
            <a:pPr lvl="1"/>
            <a:r>
              <a:rPr lang="en-US" sz="1800" dirty="0"/>
              <a:t>Gilbert Bank CD #6939 @ .55% 	$191,532.64</a:t>
            </a:r>
            <a:endParaRPr lang="en-US" sz="1200" dirty="0"/>
          </a:p>
          <a:p>
            <a:pPr lvl="1"/>
            <a:r>
              <a:rPr lang="en-US" sz="1800" dirty="0"/>
              <a:t>Gilbert Bank CD #6938 @ .55%		$206,062.13</a:t>
            </a:r>
          </a:p>
          <a:p>
            <a:pPr lvl="1"/>
            <a:r>
              <a:rPr lang="en-US" sz="1800" dirty="0">
                <a:solidFill>
                  <a:schemeClr val="accent1"/>
                </a:solidFill>
              </a:rPr>
              <a:t>Total 2022 Investments YTD:		$1,037,873.51</a:t>
            </a:r>
          </a:p>
          <a:p>
            <a:pPr lvl="1"/>
            <a:r>
              <a:rPr lang="en-US" sz="1800" dirty="0">
                <a:solidFill>
                  <a:schemeClr val="accent1"/>
                </a:solidFill>
              </a:rPr>
              <a:t>Total Cash &amp; Investments YTD:		$2,770,407.51</a:t>
            </a:r>
          </a:p>
          <a:p>
            <a:pPr lvl="1"/>
            <a:r>
              <a:rPr lang="en-US" sz="1800" dirty="0">
                <a:solidFill>
                  <a:schemeClr val="accent1"/>
                </a:solidFill>
              </a:rPr>
              <a:t>The Gilbert CD’s which mature in September will have an increased interest rate to 3%.  </a:t>
            </a:r>
          </a:p>
        </p:txBody>
      </p:sp>
    </p:spTree>
    <p:extLst>
      <p:ext uri="{BB962C8B-B14F-4D97-AF65-F5344CB8AC3E}">
        <p14:creationId xmlns:p14="http://schemas.microsoft.com/office/powerpoint/2010/main" val="4278947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457200"/>
            <a:ext cx="6589199" cy="1371600"/>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Category 4 - Fiscal Sustainability Continued:  Indebtedness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5237762"/>
              </p:ext>
            </p:extLst>
          </p:nvPr>
        </p:nvGraphicFramePr>
        <p:xfrm>
          <a:off x="152400" y="2209800"/>
          <a:ext cx="8839200" cy="2392680"/>
        </p:xfrm>
        <a:graphic>
          <a:graphicData uri="http://schemas.openxmlformats.org/drawingml/2006/table">
            <a:tbl>
              <a:tblPr firstRow="1" bandRow="1">
                <a:tableStyleId>{5C22544A-7EE6-4342-B048-85BDC9FD1C3A}</a:tableStyleId>
              </a:tblPr>
              <a:tblGrid>
                <a:gridCol w="1767840">
                  <a:extLst>
                    <a:ext uri="{9D8B030D-6E8A-4147-A177-3AD203B41FA5}">
                      <a16:colId xmlns:a16="http://schemas.microsoft.com/office/drawing/2014/main" val="20000"/>
                    </a:ext>
                  </a:extLst>
                </a:gridCol>
                <a:gridCol w="1767840">
                  <a:extLst>
                    <a:ext uri="{9D8B030D-6E8A-4147-A177-3AD203B41FA5}">
                      <a16:colId xmlns:a16="http://schemas.microsoft.com/office/drawing/2014/main" val="20001"/>
                    </a:ext>
                  </a:extLst>
                </a:gridCol>
                <a:gridCol w="1767840">
                  <a:extLst>
                    <a:ext uri="{9D8B030D-6E8A-4147-A177-3AD203B41FA5}">
                      <a16:colId xmlns:a16="http://schemas.microsoft.com/office/drawing/2014/main" val="20002"/>
                    </a:ext>
                  </a:extLst>
                </a:gridCol>
                <a:gridCol w="1767840">
                  <a:extLst>
                    <a:ext uri="{9D8B030D-6E8A-4147-A177-3AD203B41FA5}">
                      <a16:colId xmlns:a16="http://schemas.microsoft.com/office/drawing/2014/main" val="20003"/>
                    </a:ext>
                  </a:extLst>
                </a:gridCol>
                <a:gridCol w="1767840">
                  <a:extLst>
                    <a:ext uri="{9D8B030D-6E8A-4147-A177-3AD203B41FA5}">
                      <a16:colId xmlns:a16="http://schemas.microsoft.com/office/drawing/2014/main" val="20004"/>
                    </a:ext>
                  </a:extLst>
                </a:gridCol>
              </a:tblGrid>
              <a:tr h="0">
                <a:tc>
                  <a:txBody>
                    <a:bodyPr/>
                    <a:lstStyle/>
                    <a:p>
                      <a:pPr algn="ctr"/>
                      <a:r>
                        <a:rPr lang="en-US" dirty="0"/>
                        <a:t>Indebtedness</a:t>
                      </a:r>
                    </a:p>
                  </a:txBody>
                  <a:tcPr anchor="ctr"/>
                </a:tc>
                <a:tc>
                  <a:txBody>
                    <a:bodyPr/>
                    <a:lstStyle/>
                    <a:p>
                      <a:pPr algn="ctr"/>
                      <a:r>
                        <a:rPr lang="en-US" dirty="0"/>
                        <a:t>Maturity Date</a:t>
                      </a:r>
                    </a:p>
                  </a:txBody>
                  <a:tcPr anchor="ctr"/>
                </a:tc>
                <a:tc>
                  <a:txBody>
                    <a:bodyPr/>
                    <a:lstStyle/>
                    <a:p>
                      <a:pPr algn="ctr"/>
                      <a:r>
                        <a:rPr lang="en-US" dirty="0"/>
                        <a:t>01/01/22 Balance</a:t>
                      </a:r>
                    </a:p>
                  </a:txBody>
                  <a:tcPr anchor="ctr"/>
                </a:tc>
                <a:tc>
                  <a:txBody>
                    <a:bodyPr/>
                    <a:lstStyle/>
                    <a:p>
                      <a:pPr algn="ctr"/>
                      <a:r>
                        <a:rPr lang="en-US" dirty="0"/>
                        <a:t>Paid in 2022</a:t>
                      </a:r>
                    </a:p>
                  </a:txBody>
                  <a:tcPr anchor="ctr"/>
                </a:tc>
                <a:tc>
                  <a:txBody>
                    <a:bodyPr/>
                    <a:lstStyle/>
                    <a:p>
                      <a:pPr algn="ctr"/>
                      <a:r>
                        <a:rPr lang="en-US" dirty="0"/>
                        <a:t>Outstanding Debt 12/31/22</a:t>
                      </a:r>
                    </a:p>
                  </a:txBody>
                  <a:tcPr anchor="ctr"/>
                </a:tc>
                <a:extLst>
                  <a:ext uri="{0D108BD9-81ED-4DB2-BD59-A6C34878D82A}">
                    <a16:rowId xmlns:a16="http://schemas.microsoft.com/office/drawing/2014/main" val="10000"/>
                  </a:ext>
                </a:extLst>
              </a:tr>
              <a:tr h="370840">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1"/>
                  </a:ext>
                </a:extLst>
              </a:tr>
              <a:tr h="370840">
                <a:tc>
                  <a:txBody>
                    <a:bodyPr/>
                    <a:lstStyle/>
                    <a:p>
                      <a:pPr algn="ctr"/>
                      <a:r>
                        <a:rPr lang="en-US" baseline="0" dirty="0"/>
                        <a:t>JD Certificate</a:t>
                      </a:r>
                      <a:endParaRPr lang="en-US" dirty="0"/>
                    </a:p>
                  </a:txBody>
                  <a:tcPr anchor="ctr"/>
                </a:tc>
                <a:tc>
                  <a:txBody>
                    <a:bodyPr/>
                    <a:lstStyle/>
                    <a:p>
                      <a:pPr algn="ctr"/>
                      <a:r>
                        <a:rPr lang="en-US" dirty="0"/>
                        <a:t>08/01/2022</a:t>
                      </a:r>
                    </a:p>
                  </a:txBody>
                  <a:tcPr anchor="ctr"/>
                </a:tc>
                <a:tc>
                  <a:txBody>
                    <a:bodyPr/>
                    <a:lstStyle/>
                    <a:p>
                      <a:pPr algn="ctr"/>
                      <a:r>
                        <a:rPr lang="en-US" dirty="0"/>
                        <a:t>$40,735.54</a:t>
                      </a:r>
                    </a:p>
                  </a:txBody>
                  <a:tcPr anchor="ctr"/>
                </a:tc>
                <a:tc>
                  <a:txBody>
                    <a:bodyPr/>
                    <a:lstStyle/>
                    <a:p>
                      <a:pPr algn="ctr"/>
                      <a:r>
                        <a:rPr lang="en-US" dirty="0"/>
                        <a:t>$40,735.54</a:t>
                      </a:r>
                    </a:p>
                  </a:txBody>
                  <a:tcPr anchor="ctr"/>
                </a:tc>
                <a:tc>
                  <a:txBody>
                    <a:bodyPr/>
                    <a:lstStyle/>
                    <a:p>
                      <a:pPr algn="ctr"/>
                      <a:r>
                        <a:rPr lang="en-US" dirty="0"/>
                        <a:t>$0</a:t>
                      </a:r>
                    </a:p>
                  </a:txBody>
                  <a:tcPr anchor="ctr"/>
                </a:tc>
                <a:extLst>
                  <a:ext uri="{0D108BD9-81ED-4DB2-BD59-A6C34878D82A}">
                    <a16:rowId xmlns:a16="http://schemas.microsoft.com/office/drawing/2014/main" val="10002"/>
                  </a:ext>
                </a:extLst>
              </a:tr>
              <a:tr h="370840">
                <a:tc>
                  <a:txBody>
                    <a:bodyPr/>
                    <a:lstStyle/>
                    <a:p>
                      <a:pPr algn="ctr"/>
                      <a:r>
                        <a:rPr lang="en-US" dirty="0"/>
                        <a:t>2022 Mack Truck</a:t>
                      </a:r>
                    </a:p>
                  </a:txBody>
                  <a:tcPr anchor="ctr"/>
                </a:tc>
                <a:tc>
                  <a:txBody>
                    <a:bodyPr/>
                    <a:lstStyle/>
                    <a:p>
                      <a:pPr algn="ctr"/>
                      <a:r>
                        <a:rPr lang="en-US" dirty="0"/>
                        <a:t>12/23/2023</a:t>
                      </a:r>
                    </a:p>
                  </a:txBody>
                  <a:tcPr anchor="ctr"/>
                </a:tc>
                <a:tc>
                  <a:txBody>
                    <a:bodyPr/>
                    <a:lstStyle/>
                    <a:p>
                      <a:pPr algn="ctr"/>
                      <a:r>
                        <a:rPr lang="en-US" dirty="0"/>
                        <a:t>$244,377.00</a:t>
                      </a:r>
                    </a:p>
                  </a:txBody>
                  <a:tcPr anchor="ctr"/>
                </a:tc>
                <a:tc>
                  <a:txBody>
                    <a:bodyPr/>
                    <a:lstStyle/>
                    <a:p>
                      <a:pPr algn="ctr"/>
                      <a:r>
                        <a:rPr lang="en-US" dirty="0"/>
                        <a:t>$168,219.66</a:t>
                      </a:r>
                    </a:p>
                  </a:txBody>
                  <a:tcPr anchor="ctr"/>
                </a:tc>
                <a:tc>
                  <a:txBody>
                    <a:bodyPr/>
                    <a:lstStyle/>
                    <a:p>
                      <a:pPr algn="ctr"/>
                      <a:r>
                        <a:rPr lang="en-US" dirty="0"/>
                        <a:t>$84,109.83</a:t>
                      </a:r>
                    </a:p>
                  </a:txBody>
                  <a:tcPr anchor="ctr"/>
                </a:tc>
                <a:extLst>
                  <a:ext uri="{0D108BD9-81ED-4DB2-BD59-A6C34878D82A}">
                    <a16:rowId xmlns:a16="http://schemas.microsoft.com/office/drawing/2014/main" val="1005894602"/>
                  </a:ext>
                </a:extLst>
              </a:tr>
              <a:tr h="370840">
                <a:tc>
                  <a:txBody>
                    <a:bodyPr/>
                    <a:lstStyle/>
                    <a:p>
                      <a:pPr algn="ctr"/>
                      <a:r>
                        <a:rPr lang="en-US" dirty="0"/>
                        <a:t>Total</a:t>
                      </a:r>
                    </a:p>
                  </a:txBody>
                  <a:tcPr anchor="ctr"/>
                </a:tc>
                <a:tc>
                  <a:txBody>
                    <a:bodyPr/>
                    <a:lstStyle/>
                    <a:p>
                      <a:pPr algn="ctr"/>
                      <a:endParaRPr lang="en-US" dirty="0"/>
                    </a:p>
                  </a:txBody>
                  <a:tcPr anchor="ctr"/>
                </a:tc>
                <a:tc>
                  <a:txBody>
                    <a:bodyPr/>
                    <a:lstStyle/>
                    <a:p>
                      <a:pPr algn="ctr"/>
                      <a:r>
                        <a:rPr lang="en-US" dirty="0"/>
                        <a:t>$285,112.54</a:t>
                      </a:r>
                    </a:p>
                  </a:txBody>
                  <a:tcPr anchor="ctr"/>
                </a:tc>
                <a:tc>
                  <a:txBody>
                    <a:bodyPr/>
                    <a:lstStyle/>
                    <a:p>
                      <a:pPr algn="ctr"/>
                      <a:r>
                        <a:rPr lang="en-US" dirty="0"/>
                        <a:t>$208,955.20</a:t>
                      </a:r>
                    </a:p>
                  </a:txBody>
                  <a:tcPr anchor="ctr"/>
                </a:tc>
                <a:tc>
                  <a:txBody>
                    <a:bodyPr/>
                    <a:lstStyle/>
                    <a:p>
                      <a:pPr algn="ctr"/>
                      <a:r>
                        <a:rPr lang="en-US" dirty="0"/>
                        <a:t>$84,109.83</a:t>
                      </a:r>
                    </a:p>
                  </a:txBody>
                  <a:tcPr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2697" y="304800"/>
            <a:ext cx="7391400" cy="129540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2800" u="sng" dirty="0"/>
              <a:t>Category 4 – Fiscal Sustainability Continued:</a:t>
            </a:r>
            <a:br>
              <a:rPr lang="en-US" sz="2800" u="sng" dirty="0"/>
            </a:br>
            <a:r>
              <a:rPr lang="en-US" sz="2800" u="sng" dirty="0"/>
              <a:t>Budget Balance Trend (not including investments) 2010-2022 YTD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9006405"/>
              </p:ext>
            </p:extLst>
          </p:nvPr>
        </p:nvGraphicFramePr>
        <p:xfrm>
          <a:off x="1181100" y="2133600"/>
          <a:ext cx="7391400" cy="3778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3715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533400"/>
            <a:ext cx="6934200" cy="91440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2400" u="sng" dirty="0"/>
              <a:t>Category 4 – Fiscal Sustainability Continued:</a:t>
            </a:r>
            <a:br>
              <a:rPr lang="en-US" sz="2400" u="sng" dirty="0"/>
            </a:br>
            <a:r>
              <a:rPr lang="en-US" sz="2400" u="sng" dirty="0"/>
              <a:t>Disbursements vs. Receipts 2010-2022 YTD</a:t>
            </a:r>
            <a:br>
              <a:rPr lang="en-US" sz="2400" u="sng" dirty="0"/>
            </a:br>
            <a:r>
              <a:rPr lang="en-US" sz="2400" u="sng"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7001414"/>
              </p:ext>
            </p:extLst>
          </p:nvPr>
        </p:nvGraphicFramePr>
        <p:xfrm>
          <a:off x="1104900" y="1676400"/>
          <a:ext cx="7429500" cy="4921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7783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533400"/>
            <a:ext cx="7239000" cy="1052290"/>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Category 4 -  Levy Certification Due 9/30/22:</a:t>
            </a:r>
          </a:p>
        </p:txBody>
      </p:sp>
      <p:sp>
        <p:nvSpPr>
          <p:cNvPr id="2" name="Content Placeholder 1"/>
          <p:cNvSpPr>
            <a:spLocks noGrp="1"/>
          </p:cNvSpPr>
          <p:nvPr>
            <p:ph idx="1"/>
          </p:nvPr>
        </p:nvSpPr>
        <p:spPr/>
        <p:txBody>
          <a:bodyPr>
            <a:normAutofit/>
          </a:bodyPr>
          <a:lstStyle/>
          <a:p>
            <a:r>
              <a:rPr lang="en-US" sz="1900" b="1" dirty="0"/>
              <a:t>Current Levy Amount:  $1,297,537.00</a:t>
            </a:r>
          </a:p>
          <a:p>
            <a:pPr lvl="1"/>
            <a:r>
              <a:rPr lang="en-US" sz="2400" b="1" dirty="0">
                <a:effectLst/>
                <a:latin typeface="Calibri" panose="020F0502020204030204" pitchFamily="34" charset="0"/>
                <a:ea typeface="Calibri" panose="020F0502020204030204" pitchFamily="34" charset="0"/>
                <a:cs typeface="Times New Roman" panose="02020603050405020304" pitchFamily="18" charset="0"/>
              </a:rPr>
              <a:t>For 2022, the Township’s levy collected was 0%.  </a:t>
            </a:r>
          </a:p>
          <a:p>
            <a:pPr lvl="1"/>
            <a:r>
              <a:rPr lang="en-US" sz="1900" b="1" dirty="0">
                <a:effectLst/>
                <a:latin typeface="Calibri" panose="020F0502020204030204" pitchFamily="34" charset="0"/>
                <a:ea typeface="Calibri" panose="020F0502020204030204" pitchFamily="34" charset="0"/>
                <a:cs typeface="Times New Roman" panose="02020603050405020304" pitchFamily="18" charset="0"/>
              </a:rPr>
              <a:t>In comparison, other area Levy Increases collected in 2022 were:  Biwabik 11.67%, Aurora 6.3%, Eveleth 6%, Hoyt Lakes 9.5%, Clinton Township 10%, Fayal Township 6.6%.</a:t>
            </a:r>
            <a:r>
              <a:rPr lang="en-US" sz="1900" dirty="0">
                <a:effectLst/>
                <a:latin typeface="Calibri" panose="020F0502020204030204" pitchFamily="34" charset="0"/>
                <a:ea typeface="Calibri" panose="020F0502020204030204" pitchFamily="34" charset="0"/>
                <a:cs typeface="Times New Roman" panose="02020603050405020304" pitchFamily="18" charset="0"/>
              </a:rPr>
              <a:t>  </a:t>
            </a:r>
          </a:p>
          <a:p>
            <a:pPr lvl="1"/>
            <a:r>
              <a:rPr lang="en-US" sz="1800" b="0" i="0" dirty="0">
                <a:solidFill>
                  <a:srgbClr val="202124"/>
                </a:solidFill>
                <a:effectLst/>
                <a:latin typeface="Roboto" panose="02000000000000000000" pitchFamily="2" charset="0"/>
              </a:rPr>
              <a:t>The annual inflation rate was 8.5% in July 2022 from an over 40-year high of 9.1% hit in June.  Costs have increased in every budget category making preparation of the 2023 budget difficult.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2300" dirty="0"/>
          </a:p>
          <a:p>
            <a:pPr marL="457200" lvl="1" indent="0">
              <a:buNone/>
            </a:pPr>
            <a:endParaRPr lang="en-US" sz="2300" b="1" dirty="0"/>
          </a:p>
          <a:p>
            <a:pPr marL="393192" lvl="1" indent="0">
              <a:buNone/>
            </a:pP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651545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49AC34F2-6982-75F6-CEE1-93052BE0F135}"/>
              </a:ext>
            </a:extLst>
          </p:cNvPr>
          <p:cNvSpPr>
            <a:spLocks noGrp="1"/>
          </p:cNvSpPr>
          <p:nvPr>
            <p:ph type="title"/>
          </p:nvPr>
        </p:nvSpPr>
        <p:spPr>
          <a:xfrm>
            <a:off x="1371600" y="609600"/>
            <a:ext cx="7010400" cy="68580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2800" u="sng" dirty="0"/>
              <a:t>Category 4 -  Past Levy Amounts Collected</a:t>
            </a:r>
          </a:p>
        </p:txBody>
      </p:sp>
      <p:graphicFrame>
        <p:nvGraphicFramePr>
          <p:cNvPr id="19" name="Content Placeholder 18">
            <a:extLst>
              <a:ext uri="{FF2B5EF4-FFF2-40B4-BE49-F238E27FC236}">
                <a16:creationId xmlns:a16="http://schemas.microsoft.com/office/drawing/2014/main" id="{E07E3CB9-CA01-94C7-D12D-3875E3F7CDB6}"/>
              </a:ext>
            </a:extLst>
          </p:cNvPr>
          <p:cNvGraphicFramePr>
            <a:graphicFrameLocks noGrp="1"/>
          </p:cNvGraphicFramePr>
          <p:nvPr>
            <p:ph idx="1"/>
            <p:extLst>
              <p:ext uri="{D42A27DB-BD31-4B8C-83A1-F6EECF244321}">
                <p14:modId xmlns:p14="http://schemas.microsoft.com/office/powerpoint/2010/main" val="2652904072"/>
              </p:ext>
            </p:extLst>
          </p:nvPr>
        </p:nvGraphicFramePr>
        <p:xfrm>
          <a:off x="1446749" y="1828800"/>
          <a:ext cx="6438900" cy="3778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1618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031B07-726D-0455-977D-BE9DE64F5380}"/>
              </a:ext>
            </a:extLst>
          </p:cNvPr>
          <p:cNvSpPr>
            <a:spLocks noGrp="1"/>
          </p:cNvSpPr>
          <p:nvPr>
            <p:ph idx="1"/>
          </p:nvPr>
        </p:nvSpPr>
        <p:spPr>
          <a:xfrm>
            <a:off x="1370206" y="228600"/>
            <a:ext cx="6591985" cy="2590800"/>
          </a:xfrm>
        </p:spPr>
        <p:txBody>
          <a:bodyPr>
            <a:normAutofit fontScale="92500" lnSpcReduction="20000"/>
          </a:bodyPr>
          <a:lstStyle/>
          <a:p>
            <a:pPr marL="457200" lvl="1" indent="0">
              <a:buNone/>
            </a:pPr>
            <a:r>
              <a:rPr lang="en-US" sz="1800" dirty="0">
                <a:latin typeface="Calibri" panose="020F0502020204030204" pitchFamily="34" charset="0"/>
                <a:ea typeface="Calibri" panose="020F0502020204030204" pitchFamily="34" charset="0"/>
                <a:cs typeface="Times New Roman" panose="02020603050405020304" pitchFamily="18" charset="0"/>
              </a:rPr>
              <a:t>The Town’s Historical Levy Increases have ranged from 0% to 3% over the last ten years as the previous slide indicated.  It is recommended by the MN Department of Revenue &amp; finance experts, that a minimum of a 4% levy increase be passed each year to keep up with rising costs.  The Board has done it’s best to be conservative while moving projects forward.  However, the time has come where the Township would benefit from a higher levy increase.  The Board is recommending a minimum of a 6% levy increase for 2023 but would prefer a 10% increase.  The slide below shows the difference between a 6% levy and a 10% levy ($51,902.00) collected.    </a:t>
            </a:r>
          </a:p>
          <a:p>
            <a:pPr lvl="1"/>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5" name="Content Placeholder 18">
            <a:extLst>
              <a:ext uri="{FF2B5EF4-FFF2-40B4-BE49-F238E27FC236}">
                <a16:creationId xmlns:a16="http://schemas.microsoft.com/office/drawing/2014/main" id="{86B2EBF0-5A40-CF23-A105-372088E572D7}"/>
              </a:ext>
            </a:extLst>
          </p:cNvPr>
          <p:cNvGraphicFramePr>
            <a:graphicFrameLocks/>
          </p:cNvGraphicFramePr>
          <p:nvPr>
            <p:extLst>
              <p:ext uri="{D42A27DB-BD31-4B8C-83A1-F6EECF244321}">
                <p14:modId xmlns:p14="http://schemas.microsoft.com/office/powerpoint/2010/main" val="1554909979"/>
              </p:ext>
            </p:extLst>
          </p:nvPr>
        </p:nvGraphicFramePr>
        <p:xfrm>
          <a:off x="1523291" y="2785188"/>
          <a:ext cx="6438900" cy="3778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4214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9984E0-BECA-4648-88EB-9B39640F101C}"/>
              </a:ext>
            </a:extLst>
          </p:cNvPr>
          <p:cNvSpPr>
            <a:spLocks noGrp="1"/>
          </p:cNvSpPr>
          <p:nvPr>
            <p:ph idx="1"/>
          </p:nvPr>
        </p:nvSpPr>
        <p:spPr>
          <a:xfrm>
            <a:off x="1143001" y="1752600"/>
            <a:ext cx="7391400" cy="4158622"/>
          </a:xfrm>
        </p:spPr>
        <p:txBody>
          <a:bodyPr>
            <a:normAutofit fontScale="92500" lnSpcReduction="20000"/>
          </a:bodyPr>
          <a:lstStyle/>
          <a:p>
            <a:pPr marL="0" indent="0">
              <a:buNone/>
            </a:pPr>
            <a:r>
              <a:rPr lang="en-US" sz="1800" b="1" i="1" dirty="0"/>
              <a:t>Loon Lake Community Center Facilities Management continued:</a:t>
            </a:r>
          </a:p>
          <a:p>
            <a:r>
              <a:rPr lang="en-US" dirty="0"/>
              <a:t>The following purchases made using ARPA funding for the Loon Lake Community Center will hopefully increase usage and enhance the renter’s experience:  </a:t>
            </a:r>
          </a:p>
          <a:p>
            <a:pPr lvl="1"/>
            <a:r>
              <a:rPr lang="en-US" dirty="0">
                <a:latin typeface="Century Gothic" panose="020B0502020202020204" pitchFamily="34" charset="0"/>
              </a:rPr>
              <a:t>An flat screen Smart TV with cart and required accessories for the kitchen/cafeteria at a cost not to exceed $2,000.00</a:t>
            </a:r>
          </a:p>
          <a:p>
            <a:pPr lvl="1"/>
            <a:r>
              <a:rPr lang="en-US" dirty="0">
                <a:latin typeface="Century Gothic" panose="020B0502020202020204" pitchFamily="34" charset="0"/>
              </a:rPr>
              <a:t>Eight new conference room chairs $2,280.00 </a:t>
            </a:r>
          </a:p>
          <a:p>
            <a:pPr lvl="1"/>
            <a:r>
              <a:rPr lang="en-US" dirty="0">
                <a:latin typeface="Century Gothic" panose="020B0502020202020204" pitchFamily="34" charset="0"/>
              </a:rPr>
              <a:t>Moveable large conference room tables for use when groups hold public meeting here (like St. Louis County, Township etc.) at a cost of up to $2,000.00.</a:t>
            </a:r>
          </a:p>
          <a:p>
            <a:pPr lvl="1"/>
            <a:r>
              <a:rPr lang="en-US" dirty="0"/>
              <a:t>A bouncy house with large mat, blower, and cart at a cost of $3,000.00.</a:t>
            </a:r>
          </a:p>
          <a:p>
            <a:pPr lvl="1"/>
            <a:r>
              <a:rPr lang="en-US" dirty="0"/>
              <a:t>Four holy board games at a cost of up to $1,000.00.</a:t>
            </a:r>
          </a:p>
          <a:p>
            <a:pPr lvl="1"/>
            <a:r>
              <a:rPr lang="en-US" dirty="0">
                <a:latin typeface="Century Gothic" panose="020B0502020202020204" pitchFamily="34" charset="0"/>
              </a:rPr>
              <a:t>Projection screen and speakers to show movies in the gym at a cost of $641.00 (we already had the projector).  We hope to host a movie this Fall!  We are looking into licensing costs for the movies.</a:t>
            </a:r>
          </a:p>
        </p:txBody>
      </p:sp>
      <p:sp>
        <p:nvSpPr>
          <p:cNvPr id="4" name="Title 2">
            <a:extLst>
              <a:ext uri="{FF2B5EF4-FFF2-40B4-BE49-F238E27FC236}">
                <a16:creationId xmlns:a16="http://schemas.microsoft.com/office/drawing/2014/main" id="{E42D1868-896D-4EF9-98DA-AC9D34F64AED}"/>
              </a:ext>
            </a:extLst>
          </p:cNvPr>
          <p:cNvSpPr>
            <a:spLocks noGrp="1"/>
          </p:cNvSpPr>
          <p:nvPr>
            <p:ph type="title"/>
          </p:nvPr>
        </p:nvSpPr>
        <p:spPr>
          <a:xfrm>
            <a:off x="1362268" y="381000"/>
            <a:ext cx="7248331" cy="1281112"/>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Town’s Strategic Plan Goals &amp; Objectives for 2022-2025:</a:t>
            </a:r>
            <a:endParaRPr lang="en-US" sz="2800" dirty="0"/>
          </a:p>
        </p:txBody>
      </p:sp>
    </p:spTree>
    <p:extLst>
      <p:ext uri="{BB962C8B-B14F-4D97-AF65-F5344CB8AC3E}">
        <p14:creationId xmlns:p14="http://schemas.microsoft.com/office/powerpoint/2010/main" val="3462609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684164-61AC-BFB1-604F-FF278D9E858B}"/>
              </a:ext>
            </a:extLst>
          </p:cNvPr>
          <p:cNvSpPr>
            <a:spLocks noGrp="1"/>
          </p:cNvSpPr>
          <p:nvPr>
            <p:ph type="title"/>
          </p:nvPr>
        </p:nvSpPr>
        <p:spPr>
          <a:xfrm>
            <a:off x="1399592" y="626500"/>
            <a:ext cx="6589712" cy="640556"/>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Category 4 -  Levy Comparisons</a:t>
            </a:r>
          </a:p>
        </p:txBody>
      </p:sp>
      <p:sp>
        <p:nvSpPr>
          <p:cNvPr id="7" name="Content Placeholder 6">
            <a:extLst>
              <a:ext uri="{FF2B5EF4-FFF2-40B4-BE49-F238E27FC236}">
                <a16:creationId xmlns:a16="http://schemas.microsoft.com/office/drawing/2014/main" id="{FF6993D2-D719-C8D9-5347-C846B1D10605}"/>
              </a:ext>
            </a:extLst>
          </p:cNvPr>
          <p:cNvSpPr>
            <a:spLocks noGrp="1"/>
          </p:cNvSpPr>
          <p:nvPr>
            <p:ph idx="1"/>
          </p:nvPr>
        </p:nvSpPr>
        <p:spPr/>
        <p:txBody>
          <a:bodyPr/>
          <a:lstStyle/>
          <a:p>
            <a:r>
              <a:rPr lang="en-US" dirty="0"/>
              <a:t>Motion to adopt the 2022 Levy Collectible in 2023 (due to St. Louis County by September 30, 2022)</a:t>
            </a:r>
          </a:p>
          <a:p>
            <a:r>
              <a:rPr lang="en-US" dirty="0"/>
              <a:t>Motion to Accept the Clerk &amp; Treasurer’s Report</a:t>
            </a:r>
          </a:p>
          <a:p>
            <a:endParaRPr lang="en-US" dirty="0"/>
          </a:p>
          <a:p>
            <a:r>
              <a:rPr lang="en-US" dirty="0"/>
              <a:t>Proceed to Loon Lake Community Center Survey Results and Other Business</a:t>
            </a:r>
          </a:p>
          <a:p>
            <a:pPr marL="0" indent="0">
              <a:buNone/>
            </a:pPr>
            <a:endParaRPr lang="en-US" dirty="0"/>
          </a:p>
        </p:txBody>
      </p:sp>
    </p:spTree>
    <p:extLst>
      <p:ext uri="{BB962C8B-B14F-4D97-AF65-F5344CB8AC3E}">
        <p14:creationId xmlns:p14="http://schemas.microsoft.com/office/powerpoint/2010/main" val="1639761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DE4B27BB-4117-BBED-2E10-8062F35A1368}"/>
              </a:ext>
            </a:extLst>
          </p:cNvPr>
          <p:cNvGraphicFramePr>
            <a:graphicFrameLocks noGrp="1"/>
          </p:cNvGraphicFramePr>
          <p:nvPr>
            <p:ph idx="1"/>
            <p:extLst>
              <p:ext uri="{D42A27DB-BD31-4B8C-83A1-F6EECF244321}">
                <p14:modId xmlns:p14="http://schemas.microsoft.com/office/powerpoint/2010/main" val="2923789082"/>
              </p:ext>
            </p:extLst>
          </p:nvPr>
        </p:nvGraphicFramePr>
        <p:xfrm>
          <a:off x="1219200" y="2971800"/>
          <a:ext cx="7134808"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2">
            <a:extLst>
              <a:ext uri="{FF2B5EF4-FFF2-40B4-BE49-F238E27FC236}">
                <a16:creationId xmlns:a16="http://schemas.microsoft.com/office/drawing/2014/main" id="{CC647D92-8E5D-432F-9592-7A23EC92550E}"/>
              </a:ext>
            </a:extLst>
          </p:cNvPr>
          <p:cNvSpPr txBox="1">
            <a:spLocks/>
          </p:cNvSpPr>
          <p:nvPr/>
        </p:nvSpPr>
        <p:spPr>
          <a:xfrm>
            <a:off x="1219200" y="533400"/>
            <a:ext cx="7391400" cy="105229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800" u="sng" dirty="0"/>
              <a:t>Loon Lake Community Center Survey Results 224/613 Surveys Returned (36.54%)</a:t>
            </a:r>
          </a:p>
        </p:txBody>
      </p:sp>
      <p:sp>
        <p:nvSpPr>
          <p:cNvPr id="10" name="Title 2">
            <a:extLst>
              <a:ext uri="{FF2B5EF4-FFF2-40B4-BE49-F238E27FC236}">
                <a16:creationId xmlns:a16="http://schemas.microsoft.com/office/drawing/2014/main" id="{84F23FC4-37E1-5BC3-04CF-8ECE74E6CC65}"/>
              </a:ext>
            </a:extLst>
          </p:cNvPr>
          <p:cNvSpPr>
            <a:spLocks noGrp="1"/>
          </p:cNvSpPr>
          <p:nvPr>
            <p:ph type="title"/>
          </p:nvPr>
        </p:nvSpPr>
        <p:spPr>
          <a:xfrm>
            <a:off x="1219200" y="1669145"/>
            <a:ext cx="7246776" cy="1219200"/>
          </a:xfrm>
        </p:spPr>
        <p:style>
          <a:lnRef idx="2">
            <a:schemeClr val="accent1"/>
          </a:lnRef>
          <a:fillRef idx="1">
            <a:schemeClr val="lt1"/>
          </a:fillRef>
          <a:effectRef idx="0">
            <a:schemeClr val="accent1"/>
          </a:effectRef>
          <a:fontRef idx="minor">
            <a:schemeClr val="dk1"/>
          </a:fontRef>
        </p:style>
        <p:txBody>
          <a:bodyPr>
            <a:noAutofit/>
          </a:bodyPr>
          <a:lstStyle/>
          <a:p>
            <a:r>
              <a:rPr lang="en-US" sz="2000" u="sng" dirty="0"/>
              <a:t>Question:  When is the last time you visited the Loon Lake Community Center for an event (not counting voting on Election Day)?</a:t>
            </a:r>
            <a:br>
              <a:rPr lang="en-US" sz="2000" u="sng" dirty="0"/>
            </a:br>
            <a:endParaRPr lang="en-US" sz="2000" u="sng" dirty="0"/>
          </a:p>
        </p:txBody>
      </p:sp>
    </p:spTree>
    <p:extLst>
      <p:ext uri="{BB962C8B-B14F-4D97-AF65-F5344CB8AC3E}">
        <p14:creationId xmlns:p14="http://schemas.microsoft.com/office/powerpoint/2010/main" val="2965219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2964CFC0-72A5-3B7A-1AB5-7F4A0D2AE7CE}"/>
              </a:ext>
            </a:extLst>
          </p:cNvPr>
          <p:cNvGraphicFramePr>
            <a:graphicFrameLocks noGrp="1"/>
          </p:cNvGraphicFramePr>
          <p:nvPr>
            <p:ph idx="1"/>
            <p:extLst>
              <p:ext uri="{D42A27DB-BD31-4B8C-83A1-F6EECF244321}">
                <p14:modId xmlns:p14="http://schemas.microsoft.com/office/powerpoint/2010/main" val="2510404845"/>
              </p:ext>
            </p:extLst>
          </p:nvPr>
        </p:nvGraphicFramePr>
        <p:xfrm>
          <a:off x="1471126" y="2514600"/>
          <a:ext cx="7086599"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2">
            <a:extLst>
              <a:ext uri="{FF2B5EF4-FFF2-40B4-BE49-F238E27FC236}">
                <a16:creationId xmlns:a16="http://schemas.microsoft.com/office/drawing/2014/main" id="{70A13129-B87C-B258-389A-9FEB6ADB3176}"/>
              </a:ext>
            </a:extLst>
          </p:cNvPr>
          <p:cNvSpPr>
            <a:spLocks noGrp="1"/>
          </p:cNvSpPr>
          <p:nvPr>
            <p:ph type="title"/>
          </p:nvPr>
        </p:nvSpPr>
        <p:spPr>
          <a:xfrm>
            <a:off x="1435359" y="1669888"/>
            <a:ext cx="7086600" cy="844712"/>
          </a:xfrm>
        </p:spPr>
        <p:style>
          <a:lnRef idx="2">
            <a:schemeClr val="accent1"/>
          </a:lnRef>
          <a:fillRef idx="1">
            <a:schemeClr val="lt1"/>
          </a:fillRef>
          <a:effectRef idx="0">
            <a:schemeClr val="accent1"/>
          </a:effectRef>
          <a:fontRef idx="minor">
            <a:schemeClr val="dk1"/>
          </a:fontRef>
        </p:style>
        <p:txBody>
          <a:bodyPr>
            <a:normAutofit/>
          </a:bodyPr>
          <a:lstStyle/>
          <a:p>
            <a:r>
              <a:rPr lang="en-US" sz="2400" b="1" u="sng" dirty="0"/>
              <a:t>Question:  Have your rented the facility to host an event in the last five years?</a:t>
            </a:r>
          </a:p>
        </p:txBody>
      </p:sp>
      <p:sp>
        <p:nvSpPr>
          <p:cNvPr id="8" name="Title 2">
            <a:extLst>
              <a:ext uri="{FF2B5EF4-FFF2-40B4-BE49-F238E27FC236}">
                <a16:creationId xmlns:a16="http://schemas.microsoft.com/office/drawing/2014/main" id="{0924C255-390C-2E23-FBA5-F24A5B0A3572}"/>
              </a:ext>
            </a:extLst>
          </p:cNvPr>
          <p:cNvSpPr txBox="1">
            <a:spLocks/>
          </p:cNvSpPr>
          <p:nvPr/>
        </p:nvSpPr>
        <p:spPr>
          <a:xfrm>
            <a:off x="1447799" y="381000"/>
            <a:ext cx="7086599" cy="10668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800" u="sng" dirty="0"/>
              <a:t>Loon Lake Community Center Survey Results continued:</a:t>
            </a:r>
          </a:p>
        </p:txBody>
      </p:sp>
    </p:spTree>
    <p:extLst>
      <p:ext uri="{BB962C8B-B14F-4D97-AF65-F5344CB8AC3E}">
        <p14:creationId xmlns:p14="http://schemas.microsoft.com/office/powerpoint/2010/main" val="3827668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B581FE0-715C-644C-6663-8D0AFF298FE1}"/>
              </a:ext>
            </a:extLst>
          </p:cNvPr>
          <p:cNvGraphicFramePr>
            <a:graphicFrameLocks noGrp="1"/>
          </p:cNvGraphicFramePr>
          <p:nvPr>
            <p:ph idx="1"/>
            <p:extLst>
              <p:ext uri="{D42A27DB-BD31-4B8C-83A1-F6EECF244321}">
                <p14:modId xmlns:p14="http://schemas.microsoft.com/office/powerpoint/2010/main" val="2491347298"/>
              </p:ext>
            </p:extLst>
          </p:nvPr>
        </p:nvGraphicFramePr>
        <p:xfrm>
          <a:off x="1447800" y="1662112"/>
          <a:ext cx="7086600" cy="4249738"/>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2">
            <a:extLst>
              <a:ext uri="{FF2B5EF4-FFF2-40B4-BE49-F238E27FC236}">
                <a16:creationId xmlns:a16="http://schemas.microsoft.com/office/drawing/2014/main" id="{C9637916-138D-ADC9-087B-7FD4F824B3B1}"/>
              </a:ext>
            </a:extLst>
          </p:cNvPr>
          <p:cNvSpPr>
            <a:spLocks noGrp="1"/>
          </p:cNvSpPr>
          <p:nvPr>
            <p:ph type="title"/>
          </p:nvPr>
        </p:nvSpPr>
        <p:spPr>
          <a:xfrm>
            <a:off x="1447800" y="381000"/>
            <a:ext cx="6589712" cy="990600"/>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Loon Lake Community Center Survey Results continued:</a:t>
            </a:r>
          </a:p>
        </p:txBody>
      </p:sp>
    </p:spTree>
    <p:extLst>
      <p:ext uri="{BB962C8B-B14F-4D97-AF65-F5344CB8AC3E}">
        <p14:creationId xmlns:p14="http://schemas.microsoft.com/office/powerpoint/2010/main" val="2218381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34000">
              <a:schemeClr val="tx1"/>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FD71D24C-A1CF-C8D6-FDBD-76A38A6190B2}"/>
              </a:ext>
            </a:extLst>
          </p:cNvPr>
          <p:cNvGraphicFramePr>
            <a:graphicFrameLocks noGrp="1"/>
          </p:cNvGraphicFramePr>
          <p:nvPr>
            <p:ph idx="4294967295"/>
            <p:extLst>
              <p:ext uri="{D42A27DB-BD31-4B8C-83A1-F6EECF244321}">
                <p14:modId xmlns:p14="http://schemas.microsoft.com/office/powerpoint/2010/main" val="2542847982"/>
              </p:ext>
            </p:extLst>
          </p:nvPr>
        </p:nvGraphicFramePr>
        <p:xfrm>
          <a:off x="609600" y="1295400"/>
          <a:ext cx="8153400" cy="54546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2">
            <a:extLst>
              <a:ext uri="{FF2B5EF4-FFF2-40B4-BE49-F238E27FC236}">
                <a16:creationId xmlns:a16="http://schemas.microsoft.com/office/drawing/2014/main" id="{A54B2995-3AE5-0754-9EE2-871CE3D9C1DF}"/>
              </a:ext>
            </a:extLst>
          </p:cNvPr>
          <p:cNvSpPr txBox="1">
            <a:spLocks/>
          </p:cNvSpPr>
          <p:nvPr/>
        </p:nvSpPr>
        <p:spPr>
          <a:xfrm>
            <a:off x="1329240" y="381000"/>
            <a:ext cx="7433760" cy="9144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1800" b="1" u="sng" dirty="0"/>
              <a:t>Question:  As either a user or host, please rate the following on a scale of 1-5 with five being the best rating:  </a:t>
            </a:r>
          </a:p>
        </p:txBody>
      </p:sp>
    </p:spTree>
    <p:extLst>
      <p:ext uri="{BB962C8B-B14F-4D97-AF65-F5344CB8AC3E}">
        <p14:creationId xmlns:p14="http://schemas.microsoft.com/office/powerpoint/2010/main" val="3374348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54129CF-CBE7-B1DF-06CC-31F9928D6608}"/>
              </a:ext>
            </a:extLst>
          </p:cNvPr>
          <p:cNvGraphicFramePr>
            <a:graphicFrameLocks noGrp="1"/>
          </p:cNvGraphicFramePr>
          <p:nvPr>
            <p:ph idx="1"/>
            <p:extLst>
              <p:ext uri="{D42A27DB-BD31-4B8C-83A1-F6EECF244321}">
                <p14:modId xmlns:p14="http://schemas.microsoft.com/office/powerpoint/2010/main" val="3486293875"/>
              </p:ext>
            </p:extLst>
          </p:nvPr>
        </p:nvGraphicFramePr>
        <p:xfrm>
          <a:off x="1407367" y="1371600"/>
          <a:ext cx="65913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2">
            <a:extLst>
              <a:ext uri="{FF2B5EF4-FFF2-40B4-BE49-F238E27FC236}">
                <a16:creationId xmlns:a16="http://schemas.microsoft.com/office/drawing/2014/main" id="{5B647537-3B71-5E2E-8C43-03A29B8B16AE}"/>
              </a:ext>
            </a:extLst>
          </p:cNvPr>
          <p:cNvSpPr>
            <a:spLocks noGrp="1"/>
          </p:cNvSpPr>
          <p:nvPr>
            <p:ph type="title"/>
          </p:nvPr>
        </p:nvSpPr>
        <p:spPr>
          <a:xfrm>
            <a:off x="1371600" y="381000"/>
            <a:ext cx="6589712" cy="990600"/>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Loon Lake Community Center Survey Results continued:</a:t>
            </a:r>
          </a:p>
        </p:txBody>
      </p:sp>
    </p:spTree>
    <p:extLst>
      <p:ext uri="{BB962C8B-B14F-4D97-AF65-F5344CB8AC3E}">
        <p14:creationId xmlns:p14="http://schemas.microsoft.com/office/powerpoint/2010/main" val="3401083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9F12C6D4-427C-CBA1-6C42-4B3FDA7471E4}"/>
              </a:ext>
            </a:extLst>
          </p:cNvPr>
          <p:cNvGraphicFramePr>
            <a:graphicFrameLocks noGrp="1"/>
          </p:cNvGraphicFramePr>
          <p:nvPr>
            <p:ph idx="1"/>
            <p:extLst>
              <p:ext uri="{D42A27DB-BD31-4B8C-83A1-F6EECF244321}">
                <p14:modId xmlns:p14="http://schemas.microsoft.com/office/powerpoint/2010/main" val="457951953"/>
              </p:ext>
            </p:extLst>
          </p:nvPr>
        </p:nvGraphicFramePr>
        <p:xfrm>
          <a:off x="1370012" y="1295400"/>
          <a:ext cx="6591300" cy="454025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2">
            <a:extLst>
              <a:ext uri="{FF2B5EF4-FFF2-40B4-BE49-F238E27FC236}">
                <a16:creationId xmlns:a16="http://schemas.microsoft.com/office/drawing/2014/main" id="{F1D77A6C-8452-C58B-3B4E-F87ECBC437EA}"/>
              </a:ext>
            </a:extLst>
          </p:cNvPr>
          <p:cNvSpPr>
            <a:spLocks noGrp="1"/>
          </p:cNvSpPr>
          <p:nvPr>
            <p:ph type="title"/>
          </p:nvPr>
        </p:nvSpPr>
        <p:spPr>
          <a:xfrm>
            <a:off x="1371600" y="306222"/>
            <a:ext cx="6589712" cy="989178"/>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Loon Lake Community Center Survey Results continued:</a:t>
            </a:r>
          </a:p>
        </p:txBody>
      </p:sp>
    </p:spTree>
    <p:extLst>
      <p:ext uri="{BB962C8B-B14F-4D97-AF65-F5344CB8AC3E}">
        <p14:creationId xmlns:p14="http://schemas.microsoft.com/office/powerpoint/2010/main" val="4138846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EB4BB7D-49C8-592B-AF5D-229CA877F43C}"/>
              </a:ext>
            </a:extLst>
          </p:cNvPr>
          <p:cNvGraphicFramePr>
            <a:graphicFrameLocks noGrp="1"/>
          </p:cNvGraphicFramePr>
          <p:nvPr>
            <p:ph idx="1"/>
            <p:extLst>
              <p:ext uri="{D42A27DB-BD31-4B8C-83A1-F6EECF244321}">
                <p14:modId xmlns:p14="http://schemas.microsoft.com/office/powerpoint/2010/main" val="4284568255"/>
              </p:ext>
            </p:extLst>
          </p:nvPr>
        </p:nvGraphicFramePr>
        <p:xfrm>
          <a:off x="1371600" y="1371601"/>
          <a:ext cx="7162800" cy="454025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2">
            <a:extLst>
              <a:ext uri="{FF2B5EF4-FFF2-40B4-BE49-F238E27FC236}">
                <a16:creationId xmlns:a16="http://schemas.microsoft.com/office/drawing/2014/main" id="{E70080E8-DBF3-8AEF-7470-A3A6B11BD590}"/>
              </a:ext>
            </a:extLst>
          </p:cNvPr>
          <p:cNvSpPr>
            <a:spLocks noGrp="1"/>
          </p:cNvSpPr>
          <p:nvPr>
            <p:ph type="title"/>
          </p:nvPr>
        </p:nvSpPr>
        <p:spPr>
          <a:xfrm>
            <a:off x="1371600" y="381000"/>
            <a:ext cx="7162800" cy="990600"/>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Loon Lake Community Center Survey Results continued:</a:t>
            </a:r>
          </a:p>
        </p:txBody>
      </p:sp>
    </p:spTree>
    <p:extLst>
      <p:ext uri="{BB962C8B-B14F-4D97-AF65-F5344CB8AC3E}">
        <p14:creationId xmlns:p14="http://schemas.microsoft.com/office/powerpoint/2010/main" val="202765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C90869-F654-6196-92DF-FC1EDEF98F9B}"/>
              </a:ext>
            </a:extLst>
          </p:cNvPr>
          <p:cNvSpPr>
            <a:spLocks noGrp="1"/>
          </p:cNvSpPr>
          <p:nvPr>
            <p:ph idx="1"/>
          </p:nvPr>
        </p:nvSpPr>
        <p:spPr>
          <a:xfrm>
            <a:off x="1295401" y="1524000"/>
            <a:ext cx="7239000" cy="5257800"/>
          </a:xfrm>
        </p:spPr>
        <p:txBody>
          <a:bodyPr>
            <a:normAutofit fontScale="70000" lnSpcReduction="20000"/>
          </a:bodyPr>
          <a:lstStyle/>
          <a:p>
            <a:r>
              <a:rPr lang="en-US" sz="3800" b="1" dirty="0"/>
              <a:t>Which events do you attend?  Number of Responses:</a:t>
            </a:r>
          </a:p>
          <a:p>
            <a:pPr marL="0" indent="0">
              <a:buNone/>
            </a:pPr>
            <a:r>
              <a:rPr lang="en-US" sz="3800" b="1" dirty="0"/>
              <a:t>	</a:t>
            </a:r>
            <a:r>
              <a:rPr lang="en-US" sz="3300" dirty="0"/>
              <a:t>Laskiainen  83</a:t>
            </a:r>
          </a:p>
          <a:p>
            <a:pPr marL="0" indent="0">
              <a:buNone/>
            </a:pPr>
            <a:r>
              <a:rPr lang="en-US" sz="3300" dirty="0"/>
              <a:t>	Both (Laskiainen &amp; Morning Coffee) 44</a:t>
            </a:r>
          </a:p>
          <a:p>
            <a:pPr marL="0" indent="0">
              <a:buNone/>
            </a:pPr>
            <a:r>
              <a:rPr lang="en-US" sz="3300" dirty="0"/>
              <a:t>	Morning Coffee 9</a:t>
            </a:r>
          </a:p>
          <a:p>
            <a:pPr marL="0" indent="0">
              <a:buNone/>
            </a:pPr>
            <a:r>
              <a:rPr lang="en-US" sz="3300" dirty="0"/>
              <a:t>	Craft Fair 8</a:t>
            </a:r>
          </a:p>
          <a:p>
            <a:pPr marL="0" indent="0">
              <a:buNone/>
            </a:pPr>
            <a:r>
              <a:rPr lang="en-US" sz="3300" dirty="0"/>
              <a:t>	Cozy Cottage 6</a:t>
            </a:r>
          </a:p>
          <a:p>
            <a:pPr marL="0" indent="0">
              <a:buNone/>
            </a:pPr>
            <a:r>
              <a:rPr lang="en-US" sz="3300" dirty="0"/>
              <a:t>	Rummage Sale 4</a:t>
            </a:r>
          </a:p>
          <a:p>
            <a:pPr marL="0" indent="0">
              <a:buNone/>
            </a:pPr>
            <a:r>
              <a:rPr lang="en-US" sz="3300" dirty="0"/>
              <a:t>	Wedding, Funeral 3</a:t>
            </a:r>
          </a:p>
          <a:p>
            <a:pPr marL="0" indent="0">
              <a:buNone/>
            </a:pPr>
            <a:r>
              <a:rPr lang="en-US" sz="3300" dirty="0"/>
              <a:t>	All 2</a:t>
            </a:r>
          </a:p>
          <a:p>
            <a:pPr marL="0" indent="0">
              <a:buNone/>
            </a:pPr>
            <a:endParaRPr lang="en-US" sz="3300" dirty="0"/>
          </a:p>
          <a:p>
            <a:pPr marL="0" indent="0">
              <a:buNone/>
            </a:pPr>
            <a:r>
              <a:rPr lang="en-US" sz="3300" dirty="0"/>
              <a:t>	</a:t>
            </a:r>
          </a:p>
          <a:p>
            <a:pPr marL="0" indent="0">
              <a:buNone/>
            </a:pPr>
            <a:r>
              <a:rPr lang="en-US" dirty="0"/>
              <a:t>	</a:t>
            </a:r>
          </a:p>
        </p:txBody>
      </p:sp>
      <p:sp>
        <p:nvSpPr>
          <p:cNvPr id="4" name="Title 2">
            <a:extLst>
              <a:ext uri="{FF2B5EF4-FFF2-40B4-BE49-F238E27FC236}">
                <a16:creationId xmlns:a16="http://schemas.microsoft.com/office/drawing/2014/main" id="{564F3394-A03A-1C05-E4B0-1B748E311CFA}"/>
              </a:ext>
            </a:extLst>
          </p:cNvPr>
          <p:cNvSpPr>
            <a:spLocks noGrp="1"/>
          </p:cNvSpPr>
          <p:nvPr>
            <p:ph type="title"/>
          </p:nvPr>
        </p:nvSpPr>
        <p:spPr>
          <a:xfrm>
            <a:off x="1371600" y="306222"/>
            <a:ext cx="6589712" cy="1065378"/>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Loon Lake Community Center Survey Results continued:</a:t>
            </a:r>
          </a:p>
        </p:txBody>
      </p:sp>
    </p:spTree>
    <p:extLst>
      <p:ext uri="{BB962C8B-B14F-4D97-AF65-F5344CB8AC3E}">
        <p14:creationId xmlns:p14="http://schemas.microsoft.com/office/powerpoint/2010/main" val="147804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90ADAF9-7A18-23AF-EF67-B47807708553}"/>
              </a:ext>
            </a:extLst>
          </p:cNvPr>
          <p:cNvGraphicFramePr>
            <a:graphicFrameLocks noGrp="1"/>
          </p:cNvGraphicFramePr>
          <p:nvPr>
            <p:ph idx="1"/>
            <p:extLst>
              <p:ext uri="{D42A27DB-BD31-4B8C-83A1-F6EECF244321}">
                <p14:modId xmlns:p14="http://schemas.microsoft.com/office/powerpoint/2010/main" val="2064996458"/>
              </p:ext>
            </p:extLst>
          </p:nvPr>
        </p:nvGraphicFramePr>
        <p:xfrm>
          <a:off x="1368490" y="1371600"/>
          <a:ext cx="7162800" cy="518080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2">
            <a:extLst>
              <a:ext uri="{FF2B5EF4-FFF2-40B4-BE49-F238E27FC236}">
                <a16:creationId xmlns:a16="http://schemas.microsoft.com/office/drawing/2014/main" id="{6392EC24-176F-BE39-CBFD-4CCAD858BDF0}"/>
              </a:ext>
            </a:extLst>
          </p:cNvPr>
          <p:cNvSpPr>
            <a:spLocks noGrp="1"/>
          </p:cNvSpPr>
          <p:nvPr>
            <p:ph type="title"/>
          </p:nvPr>
        </p:nvSpPr>
        <p:spPr>
          <a:xfrm>
            <a:off x="1371600" y="305594"/>
            <a:ext cx="7159690" cy="989806"/>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Loon Lake Community Center Survey Results continued:</a:t>
            </a:r>
          </a:p>
        </p:txBody>
      </p:sp>
    </p:spTree>
    <p:extLst>
      <p:ext uri="{BB962C8B-B14F-4D97-AF65-F5344CB8AC3E}">
        <p14:creationId xmlns:p14="http://schemas.microsoft.com/office/powerpoint/2010/main" val="2939672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023E73-34D7-4E03-866D-2771F0BE5B85}"/>
              </a:ext>
            </a:extLst>
          </p:cNvPr>
          <p:cNvSpPr>
            <a:spLocks noGrp="1"/>
          </p:cNvSpPr>
          <p:nvPr>
            <p:ph idx="1"/>
          </p:nvPr>
        </p:nvSpPr>
        <p:spPr>
          <a:xfrm>
            <a:off x="1371601" y="1662112"/>
            <a:ext cx="7162800" cy="4249110"/>
          </a:xfrm>
        </p:spPr>
        <p:txBody>
          <a:bodyPr>
            <a:normAutofit fontScale="85000" lnSpcReduction="20000"/>
          </a:bodyPr>
          <a:lstStyle/>
          <a:p>
            <a:pPr marL="0" indent="0">
              <a:buNone/>
            </a:pPr>
            <a:r>
              <a:rPr lang="en-US" b="1" dirty="0"/>
              <a:t>Twin Lakes Recreation Area Facilities Management:</a:t>
            </a:r>
          </a:p>
          <a:p>
            <a:r>
              <a:rPr lang="en-US" dirty="0"/>
              <a:t>Thirty new trees were planted at a cost of $2,375.00</a:t>
            </a:r>
          </a:p>
          <a:p>
            <a:r>
              <a:rPr lang="en-US" dirty="0"/>
              <a:t>The ballfield was restored and a fence topper was installed at a cost of $1,381.00.  </a:t>
            </a:r>
          </a:p>
          <a:p>
            <a:r>
              <a:rPr lang="en-US" dirty="0"/>
              <a:t>Two picnic tables and two benches for the Park were purchased at a cost of $3,641.00.</a:t>
            </a:r>
          </a:p>
          <a:p>
            <a:r>
              <a:rPr lang="en-US" dirty="0"/>
              <a:t>We will be applying for an Outdoor Grant through the MN Department of Natural Resources for 2023.  This is a 50/50 matching grant up to $300,000.00.  This grant could help us remodel the bathrooms to include showers, have ADA accessible toilets, doors, and fixtures.  Mesabi Masonry estimate without showers for bathroom remodel was $150,000.00.</a:t>
            </a:r>
          </a:p>
          <a:p>
            <a:r>
              <a:rPr lang="en-US" dirty="0"/>
              <a:t>We would like to upgrade one picnic shelter to be ADA wheelchair accessible and replace the roofing on all shelters;  Mesabi Masonry estimate to do this is $42,915.00.  </a:t>
            </a:r>
          </a:p>
          <a:p>
            <a:r>
              <a:rPr lang="en-US" dirty="0"/>
              <a:t>A new all inclusive playground would be nice but costs $200,000.00.  This is why grant funding is necessary!!</a:t>
            </a:r>
          </a:p>
          <a:p>
            <a:endParaRPr lang="en-US" dirty="0"/>
          </a:p>
          <a:p>
            <a:endParaRPr lang="en-US" dirty="0"/>
          </a:p>
          <a:p>
            <a:pPr marL="0" indent="0">
              <a:buNone/>
            </a:pPr>
            <a:endParaRPr lang="en-US" dirty="0"/>
          </a:p>
        </p:txBody>
      </p:sp>
      <p:sp>
        <p:nvSpPr>
          <p:cNvPr id="4" name="Title 2">
            <a:extLst>
              <a:ext uri="{FF2B5EF4-FFF2-40B4-BE49-F238E27FC236}">
                <a16:creationId xmlns:a16="http://schemas.microsoft.com/office/drawing/2014/main" id="{DED80DB6-0640-4902-9217-338D70911F53}"/>
              </a:ext>
            </a:extLst>
          </p:cNvPr>
          <p:cNvSpPr>
            <a:spLocks noGrp="1"/>
          </p:cNvSpPr>
          <p:nvPr>
            <p:ph type="title"/>
          </p:nvPr>
        </p:nvSpPr>
        <p:spPr>
          <a:xfrm>
            <a:off x="1371600" y="381000"/>
            <a:ext cx="7315200" cy="1281112"/>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Town’s Strategic Plan Goals &amp; Objectives for 2022-2025:</a:t>
            </a:r>
            <a:endParaRPr lang="en-US" sz="2800" dirty="0"/>
          </a:p>
        </p:txBody>
      </p:sp>
    </p:spTree>
    <p:extLst>
      <p:ext uri="{BB962C8B-B14F-4D97-AF65-F5344CB8AC3E}">
        <p14:creationId xmlns:p14="http://schemas.microsoft.com/office/powerpoint/2010/main" val="2920354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A441E521-4165-815C-4672-F5C88D9F5B14}"/>
              </a:ext>
            </a:extLst>
          </p:cNvPr>
          <p:cNvGraphicFramePr>
            <a:graphicFrameLocks noGrp="1"/>
          </p:cNvGraphicFramePr>
          <p:nvPr>
            <p:ph idx="1"/>
            <p:extLst>
              <p:ext uri="{D42A27DB-BD31-4B8C-83A1-F6EECF244321}">
                <p14:modId xmlns:p14="http://schemas.microsoft.com/office/powerpoint/2010/main" val="217994153"/>
              </p:ext>
            </p:extLst>
          </p:nvPr>
        </p:nvGraphicFramePr>
        <p:xfrm>
          <a:off x="1371600" y="1447800"/>
          <a:ext cx="65913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2">
            <a:extLst>
              <a:ext uri="{FF2B5EF4-FFF2-40B4-BE49-F238E27FC236}">
                <a16:creationId xmlns:a16="http://schemas.microsoft.com/office/drawing/2014/main" id="{6B485DCC-2A75-F99F-6D01-10203C63754E}"/>
              </a:ext>
            </a:extLst>
          </p:cNvPr>
          <p:cNvSpPr>
            <a:spLocks noGrp="1"/>
          </p:cNvSpPr>
          <p:nvPr>
            <p:ph type="title"/>
          </p:nvPr>
        </p:nvSpPr>
        <p:spPr>
          <a:xfrm>
            <a:off x="1371600" y="306222"/>
            <a:ext cx="6589712" cy="1065378"/>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Loon Lake Community Center Survey Results continued:</a:t>
            </a:r>
          </a:p>
        </p:txBody>
      </p:sp>
    </p:spTree>
    <p:extLst>
      <p:ext uri="{BB962C8B-B14F-4D97-AF65-F5344CB8AC3E}">
        <p14:creationId xmlns:p14="http://schemas.microsoft.com/office/powerpoint/2010/main" val="2798538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57122A-435B-E457-4929-052C14EBBCC0}"/>
              </a:ext>
            </a:extLst>
          </p:cNvPr>
          <p:cNvSpPr>
            <a:spLocks noGrp="1"/>
          </p:cNvSpPr>
          <p:nvPr>
            <p:ph idx="1"/>
          </p:nvPr>
        </p:nvSpPr>
        <p:spPr>
          <a:xfrm>
            <a:off x="1391816" y="1676400"/>
            <a:ext cx="6591985" cy="3777622"/>
          </a:xfrm>
        </p:spPr>
        <p:txBody>
          <a:bodyPr/>
          <a:lstStyle/>
          <a:p>
            <a:r>
              <a:rPr lang="en-US" b="1" dirty="0"/>
              <a:t>For those who responded yes to using the facility for fitness (40 responses) when asked how often?</a:t>
            </a:r>
          </a:p>
          <a:p>
            <a:pPr marL="0" indent="0">
              <a:buNone/>
            </a:pPr>
            <a:r>
              <a:rPr lang="en-US" dirty="0"/>
              <a:t>Response Weekly:  12</a:t>
            </a:r>
          </a:p>
          <a:p>
            <a:pPr marL="0" indent="0">
              <a:buNone/>
            </a:pPr>
            <a:r>
              <a:rPr lang="en-US" dirty="0"/>
              <a:t>Response Monthly:  6</a:t>
            </a:r>
          </a:p>
          <a:p>
            <a:pPr marL="0" indent="0">
              <a:buNone/>
            </a:pPr>
            <a:r>
              <a:rPr lang="en-US" dirty="0"/>
              <a:t>Response Occasionally:  30</a:t>
            </a:r>
          </a:p>
          <a:p>
            <a:pPr marL="0" indent="0">
              <a:buNone/>
            </a:pPr>
            <a:r>
              <a:rPr lang="en-US" dirty="0"/>
              <a:t>Response Never:  25</a:t>
            </a:r>
          </a:p>
          <a:p>
            <a:pPr marL="0" indent="0">
              <a:buNone/>
            </a:pPr>
            <a:r>
              <a:rPr lang="en-US" dirty="0"/>
              <a:t>Comments:  Would love to know when available, Didn’t know it was available for walking (2), want to start walking there in winter (2); </a:t>
            </a:r>
          </a:p>
        </p:txBody>
      </p:sp>
      <p:sp>
        <p:nvSpPr>
          <p:cNvPr id="4" name="Title 2">
            <a:extLst>
              <a:ext uri="{FF2B5EF4-FFF2-40B4-BE49-F238E27FC236}">
                <a16:creationId xmlns:a16="http://schemas.microsoft.com/office/drawing/2014/main" id="{B8E28B5F-F6EA-D462-EE6A-723241129757}"/>
              </a:ext>
            </a:extLst>
          </p:cNvPr>
          <p:cNvSpPr>
            <a:spLocks noGrp="1"/>
          </p:cNvSpPr>
          <p:nvPr>
            <p:ph type="title"/>
          </p:nvPr>
        </p:nvSpPr>
        <p:spPr>
          <a:xfrm>
            <a:off x="1371600" y="306222"/>
            <a:ext cx="6589712" cy="1281112"/>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Loon Lake Community Center Survey Results continued:</a:t>
            </a:r>
          </a:p>
        </p:txBody>
      </p:sp>
    </p:spTree>
    <p:extLst>
      <p:ext uri="{BB962C8B-B14F-4D97-AF65-F5344CB8AC3E}">
        <p14:creationId xmlns:p14="http://schemas.microsoft.com/office/powerpoint/2010/main" val="3194050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55495CF-CF09-090D-4734-9E882B40F5EE}"/>
              </a:ext>
            </a:extLst>
          </p:cNvPr>
          <p:cNvGraphicFramePr>
            <a:graphicFrameLocks noGrp="1"/>
          </p:cNvGraphicFramePr>
          <p:nvPr>
            <p:ph idx="1"/>
            <p:extLst>
              <p:ext uri="{D42A27DB-BD31-4B8C-83A1-F6EECF244321}">
                <p14:modId xmlns:p14="http://schemas.microsoft.com/office/powerpoint/2010/main" val="592021634"/>
              </p:ext>
            </p:extLst>
          </p:nvPr>
        </p:nvGraphicFramePr>
        <p:xfrm>
          <a:off x="1447800" y="2606349"/>
          <a:ext cx="7543800" cy="394542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2">
            <a:extLst>
              <a:ext uri="{FF2B5EF4-FFF2-40B4-BE49-F238E27FC236}">
                <a16:creationId xmlns:a16="http://schemas.microsoft.com/office/drawing/2014/main" id="{FD65158C-A99E-B1E6-99F0-58F26E37DA1B}"/>
              </a:ext>
            </a:extLst>
          </p:cNvPr>
          <p:cNvSpPr>
            <a:spLocks noGrp="1"/>
          </p:cNvSpPr>
          <p:nvPr>
            <p:ph type="title"/>
          </p:nvPr>
        </p:nvSpPr>
        <p:spPr>
          <a:xfrm>
            <a:off x="1371600" y="306222"/>
            <a:ext cx="7696200" cy="989178"/>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Loon Lake Community Center Survey Results continued:</a:t>
            </a:r>
          </a:p>
        </p:txBody>
      </p:sp>
      <p:sp>
        <p:nvSpPr>
          <p:cNvPr id="8" name="Title 2">
            <a:extLst>
              <a:ext uri="{FF2B5EF4-FFF2-40B4-BE49-F238E27FC236}">
                <a16:creationId xmlns:a16="http://schemas.microsoft.com/office/drawing/2014/main" id="{2AFC4F37-0ADF-D6F8-2DE0-F3C101723C10}"/>
              </a:ext>
            </a:extLst>
          </p:cNvPr>
          <p:cNvSpPr txBox="1">
            <a:spLocks/>
          </p:cNvSpPr>
          <p:nvPr/>
        </p:nvSpPr>
        <p:spPr>
          <a:xfrm>
            <a:off x="1356048" y="1310950"/>
            <a:ext cx="7696199" cy="12798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fontScale="55000" lnSpcReduction="20000"/>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800" b="1" dirty="0"/>
              <a:t>Question:  To increase usage of the facility, the Township Board is considering rebranding the facility to a retreat center to attract groups to rent the facility for multiple days including overnights with sleeping availability.  Examples of groups are youth groups such as boy/girl scouts, biking/ski teams, church groups, crafting groups (quilting, scrapbooking), family gatherings, camps, birthday parties etc.  Do you support this change?  </a:t>
            </a:r>
          </a:p>
        </p:txBody>
      </p:sp>
    </p:spTree>
    <p:extLst>
      <p:ext uri="{BB962C8B-B14F-4D97-AF65-F5344CB8AC3E}">
        <p14:creationId xmlns:p14="http://schemas.microsoft.com/office/powerpoint/2010/main" val="3040787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996C38-D2B7-191F-139C-DDB5EF7DC118}"/>
              </a:ext>
            </a:extLst>
          </p:cNvPr>
          <p:cNvSpPr>
            <a:spLocks noGrp="1"/>
          </p:cNvSpPr>
          <p:nvPr>
            <p:ph idx="1"/>
          </p:nvPr>
        </p:nvSpPr>
        <p:spPr>
          <a:xfrm>
            <a:off x="1271761" y="1540188"/>
            <a:ext cx="6591985" cy="4784411"/>
          </a:xfrm>
        </p:spPr>
        <p:txBody>
          <a:bodyPr>
            <a:normAutofit/>
          </a:bodyPr>
          <a:lstStyle/>
          <a:p>
            <a:pPr marL="0" indent="0">
              <a:buNone/>
            </a:pPr>
            <a:r>
              <a:rPr lang="en-US" b="1" dirty="0"/>
              <a:t>Comments made to rebranding question:</a:t>
            </a:r>
          </a:p>
          <a:p>
            <a:r>
              <a:rPr lang="en-US" dirty="0"/>
              <a:t>As long as it doesn’t make facilities unavailable to residents</a:t>
            </a:r>
          </a:p>
          <a:p>
            <a:r>
              <a:rPr lang="en-US" dirty="0"/>
              <a:t>I thought Twin Lakes Pavilion was for some of that</a:t>
            </a:r>
          </a:p>
          <a:p>
            <a:r>
              <a:rPr lang="en-US" dirty="0"/>
              <a:t>I would support in a more efficient facility</a:t>
            </a:r>
          </a:p>
          <a:p>
            <a:r>
              <a:rPr lang="en-US" dirty="0"/>
              <a:t>Needs to be used more to offset costs of keeping it open</a:t>
            </a:r>
          </a:p>
          <a:p>
            <a:r>
              <a:rPr lang="en-US" dirty="0"/>
              <a:t>For local people</a:t>
            </a:r>
          </a:p>
          <a:p>
            <a:r>
              <a:rPr lang="en-US" dirty="0"/>
              <a:t>Great idea! (3)</a:t>
            </a:r>
          </a:p>
          <a:p>
            <a:r>
              <a:rPr lang="en-US" dirty="0"/>
              <a:t>Support if cost effective with proper prior planning</a:t>
            </a:r>
          </a:p>
          <a:p>
            <a:r>
              <a:rPr lang="en-US" dirty="0"/>
              <a:t>As long as local groups have priority</a:t>
            </a:r>
          </a:p>
        </p:txBody>
      </p:sp>
      <p:sp>
        <p:nvSpPr>
          <p:cNvPr id="4" name="Title 2">
            <a:extLst>
              <a:ext uri="{FF2B5EF4-FFF2-40B4-BE49-F238E27FC236}">
                <a16:creationId xmlns:a16="http://schemas.microsoft.com/office/drawing/2014/main" id="{B6A12120-0648-A547-6255-18CAA3B7B457}"/>
              </a:ext>
            </a:extLst>
          </p:cNvPr>
          <p:cNvSpPr>
            <a:spLocks noGrp="1"/>
          </p:cNvSpPr>
          <p:nvPr>
            <p:ph type="title"/>
          </p:nvPr>
        </p:nvSpPr>
        <p:spPr>
          <a:xfrm>
            <a:off x="1277144" y="381000"/>
            <a:ext cx="6589712" cy="990600"/>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Loon Lake Community Center Survey Results continued:</a:t>
            </a:r>
          </a:p>
        </p:txBody>
      </p:sp>
    </p:spTree>
    <p:extLst>
      <p:ext uri="{BB962C8B-B14F-4D97-AF65-F5344CB8AC3E}">
        <p14:creationId xmlns:p14="http://schemas.microsoft.com/office/powerpoint/2010/main" val="1208346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EF705E6E-CF60-B0E7-CA4E-B2451C8FC58D}"/>
              </a:ext>
            </a:extLst>
          </p:cNvPr>
          <p:cNvGraphicFramePr>
            <a:graphicFrameLocks noGrp="1"/>
          </p:cNvGraphicFramePr>
          <p:nvPr>
            <p:ph idx="1"/>
            <p:extLst>
              <p:ext uri="{D42A27DB-BD31-4B8C-83A1-F6EECF244321}">
                <p14:modId xmlns:p14="http://schemas.microsoft.com/office/powerpoint/2010/main" val="369824437"/>
              </p:ext>
            </p:extLst>
          </p:nvPr>
        </p:nvGraphicFramePr>
        <p:xfrm>
          <a:off x="1370013" y="1371600"/>
          <a:ext cx="6591300" cy="5180178"/>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2">
            <a:extLst>
              <a:ext uri="{FF2B5EF4-FFF2-40B4-BE49-F238E27FC236}">
                <a16:creationId xmlns:a16="http://schemas.microsoft.com/office/drawing/2014/main" id="{346A0972-1180-2C0A-5BB7-04D73B34A774}"/>
              </a:ext>
            </a:extLst>
          </p:cNvPr>
          <p:cNvSpPr>
            <a:spLocks noGrp="1"/>
          </p:cNvSpPr>
          <p:nvPr>
            <p:ph type="title"/>
          </p:nvPr>
        </p:nvSpPr>
        <p:spPr>
          <a:xfrm>
            <a:off x="1371600" y="306222"/>
            <a:ext cx="6589712" cy="1065378"/>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Loon Lake Community Center Survey Results continued:</a:t>
            </a:r>
          </a:p>
        </p:txBody>
      </p:sp>
    </p:spTree>
    <p:extLst>
      <p:ext uri="{BB962C8B-B14F-4D97-AF65-F5344CB8AC3E}">
        <p14:creationId xmlns:p14="http://schemas.microsoft.com/office/powerpoint/2010/main" val="2213502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86B5933-3B0A-989C-D201-A392AA4DABD4}"/>
              </a:ext>
            </a:extLst>
          </p:cNvPr>
          <p:cNvGraphicFramePr>
            <a:graphicFrameLocks noGrp="1"/>
          </p:cNvGraphicFramePr>
          <p:nvPr>
            <p:ph idx="1"/>
            <p:extLst>
              <p:ext uri="{D42A27DB-BD31-4B8C-83A1-F6EECF244321}">
                <p14:modId xmlns:p14="http://schemas.microsoft.com/office/powerpoint/2010/main" val="1282282966"/>
              </p:ext>
            </p:extLst>
          </p:nvPr>
        </p:nvGraphicFramePr>
        <p:xfrm>
          <a:off x="1143000" y="1524000"/>
          <a:ext cx="76962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2">
            <a:extLst>
              <a:ext uri="{FF2B5EF4-FFF2-40B4-BE49-F238E27FC236}">
                <a16:creationId xmlns:a16="http://schemas.microsoft.com/office/drawing/2014/main" id="{13156A03-7BCA-96AA-44F2-BD72BD0B8494}"/>
              </a:ext>
            </a:extLst>
          </p:cNvPr>
          <p:cNvSpPr>
            <a:spLocks noGrp="1"/>
          </p:cNvSpPr>
          <p:nvPr>
            <p:ph type="title"/>
          </p:nvPr>
        </p:nvSpPr>
        <p:spPr>
          <a:xfrm>
            <a:off x="1371600" y="381000"/>
            <a:ext cx="6589712" cy="91440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2800" u="sng" dirty="0"/>
              <a:t>Loon Lake Community Center Survey Results continued:</a:t>
            </a:r>
          </a:p>
        </p:txBody>
      </p:sp>
    </p:spTree>
    <p:extLst>
      <p:ext uri="{BB962C8B-B14F-4D97-AF65-F5344CB8AC3E}">
        <p14:creationId xmlns:p14="http://schemas.microsoft.com/office/powerpoint/2010/main" val="41947933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D239F2-7882-34C3-2C23-D4A946C5B7F2}"/>
              </a:ext>
            </a:extLst>
          </p:cNvPr>
          <p:cNvSpPr>
            <a:spLocks noGrp="1"/>
          </p:cNvSpPr>
          <p:nvPr>
            <p:ph idx="1"/>
          </p:nvPr>
        </p:nvSpPr>
        <p:spPr>
          <a:xfrm>
            <a:off x="1942415" y="2133600"/>
            <a:ext cx="6591985" cy="2362200"/>
          </a:xfrm>
        </p:spPr>
        <p:txBody>
          <a:bodyPr>
            <a:normAutofit lnSpcReduction="10000"/>
          </a:bodyPr>
          <a:lstStyle/>
          <a:p>
            <a:pPr marL="0" indent="0">
              <a:buNone/>
            </a:pPr>
            <a:r>
              <a:rPr lang="en-US" dirty="0"/>
              <a:t>The Board is pleased with a response rate of 36.54%.  For surveys, this is very good.  The Board thanks everyone who took the time out to return the survey.  Also, the Board was excited to see the amount of written feedback provided! Many great ideas were shared.  The handout of feedback is available on the table by the door.  The list was too extensive to put in the presentation.   The Board will use this feedback and survey results in future decision making.  </a:t>
            </a:r>
          </a:p>
          <a:p>
            <a:pPr marL="0" indent="0">
              <a:buNone/>
            </a:pPr>
            <a:endParaRPr lang="en-US" dirty="0"/>
          </a:p>
          <a:p>
            <a:pPr marL="0" indent="0">
              <a:buNone/>
            </a:pPr>
            <a:endParaRPr lang="en-US" dirty="0"/>
          </a:p>
          <a:p>
            <a:endParaRPr lang="en-US" dirty="0"/>
          </a:p>
        </p:txBody>
      </p:sp>
      <p:sp>
        <p:nvSpPr>
          <p:cNvPr id="4" name="Title 2">
            <a:extLst>
              <a:ext uri="{FF2B5EF4-FFF2-40B4-BE49-F238E27FC236}">
                <a16:creationId xmlns:a16="http://schemas.microsoft.com/office/drawing/2014/main" id="{685CC45D-14EB-A544-8AA8-15817CEFA5F1}"/>
              </a:ext>
            </a:extLst>
          </p:cNvPr>
          <p:cNvSpPr>
            <a:spLocks noGrp="1"/>
          </p:cNvSpPr>
          <p:nvPr>
            <p:ph type="title"/>
          </p:nvPr>
        </p:nvSpPr>
        <p:spPr>
          <a:xfrm>
            <a:off x="1371600" y="381000"/>
            <a:ext cx="6589712" cy="1281112"/>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Loon Lake Community Center Survey Results continued:</a:t>
            </a:r>
          </a:p>
        </p:txBody>
      </p:sp>
    </p:spTree>
    <p:extLst>
      <p:ext uri="{BB962C8B-B14F-4D97-AF65-F5344CB8AC3E}">
        <p14:creationId xmlns:p14="http://schemas.microsoft.com/office/powerpoint/2010/main" val="195024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91564E-4F60-44B0-A2F2-9906FB071B1F}"/>
              </a:ext>
            </a:extLst>
          </p:cNvPr>
          <p:cNvSpPr>
            <a:spLocks noGrp="1"/>
          </p:cNvSpPr>
          <p:nvPr>
            <p:ph idx="1"/>
          </p:nvPr>
        </p:nvSpPr>
        <p:spPr>
          <a:xfrm>
            <a:off x="1295401" y="1828800"/>
            <a:ext cx="7239000" cy="4082422"/>
          </a:xfrm>
        </p:spPr>
        <p:txBody>
          <a:bodyPr>
            <a:normAutofit fontScale="85000" lnSpcReduction="10000"/>
          </a:bodyPr>
          <a:lstStyle/>
          <a:p>
            <a:pPr marL="0" indent="0">
              <a:buNone/>
            </a:pPr>
            <a:r>
              <a:rPr lang="en-US" b="1" dirty="0"/>
              <a:t>Twin Lakes Recreation Area continued:</a:t>
            </a:r>
          </a:p>
          <a:p>
            <a:r>
              <a:rPr lang="en-US" dirty="0"/>
              <a:t>Aurora Electric updated the outdoor lighting in the parking lot  to LED to make the area more secure at a cost of $3,680.00</a:t>
            </a:r>
          </a:p>
          <a:p>
            <a:r>
              <a:rPr lang="en-US" dirty="0"/>
              <a:t>Advantage Systems Group installed a keyless entry system for the Pavilion which can be controlled remotely and tied to a security system.  This cost $12,403.00.  Door hardware is on order to make the system work more efficiently.  The annual contract for this service is $582.00.</a:t>
            </a:r>
          </a:p>
          <a:p>
            <a:r>
              <a:rPr lang="en-US" dirty="0"/>
              <a:t>A portable concession stand from Old Hickory Buildings has been ordered at a cost of $5,885.00.  It should be here in time for Laskiainen! </a:t>
            </a:r>
          </a:p>
          <a:p>
            <a:r>
              <a:rPr lang="en-US" dirty="0"/>
              <a:t>Trash cans, electric hand dryers, and soap dispensers were ordered for Twin Lakes, the Fire Hall, and Public Works at a cost of $6,525.00 using ARPA funding.  Aurora Electric installed the hand dryers at a cost of $4,150.00.</a:t>
            </a:r>
          </a:p>
          <a:p>
            <a:r>
              <a:rPr lang="en-US" dirty="0"/>
              <a:t>We adjusted the rental rates for the Pavilion offering a one, two, or three day rental option.  This has already helped generate more revenue this year.  </a:t>
            </a:r>
          </a:p>
        </p:txBody>
      </p:sp>
      <p:sp>
        <p:nvSpPr>
          <p:cNvPr id="4" name="Title 2">
            <a:extLst>
              <a:ext uri="{FF2B5EF4-FFF2-40B4-BE49-F238E27FC236}">
                <a16:creationId xmlns:a16="http://schemas.microsoft.com/office/drawing/2014/main" id="{FB9D5D4D-8BD7-4A4D-9B34-3F02E0E763DE}"/>
              </a:ext>
            </a:extLst>
          </p:cNvPr>
          <p:cNvSpPr>
            <a:spLocks noGrp="1"/>
          </p:cNvSpPr>
          <p:nvPr>
            <p:ph type="title"/>
          </p:nvPr>
        </p:nvSpPr>
        <p:spPr>
          <a:xfrm>
            <a:off x="1256523" y="381000"/>
            <a:ext cx="7239000" cy="1281112"/>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Town’s Strategic Plan Goals &amp; Objectives for 2022-2025:</a:t>
            </a:r>
            <a:endParaRPr lang="en-US" sz="2800" dirty="0"/>
          </a:p>
        </p:txBody>
      </p:sp>
    </p:spTree>
    <p:extLst>
      <p:ext uri="{BB962C8B-B14F-4D97-AF65-F5344CB8AC3E}">
        <p14:creationId xmlns:p14="http://schemas.microsoft.com/office/powerpoint/2010/main" val="653507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438DD-FA3A-4C70-9D42-78F70060E834}"/>
              </a:ext>
            </a:extLst>
          </p:cNvPr>
          <p:cNvSpPr>
            <a:spLocks noGrp="1"/>
          </p:cNvSpPr>
          <p:nvPr>
            <p:ph idx="1"/>
          </p:nvPr>
        </p:nvSpPr>
        <p:spPr>
          <a:xfrm>
            <a:off x="1295401" y="1752600"/>
            <a:ext cx="7239000" cy="4158622"/>
          </a:xfrm>
        </p:spPr>
        <p:txBody>
          <a:bodyPr>
            <a:normAutofit fontScale="85000" lnSpcReduction="10000"/>
          </a:bodyPr>
          <a:lstStyle/>
          <a:p>
            <a:pPr marL="0" indent="0">
              <a:buNone/>
            </a:pPr>
            <a:r>
              <a:rPr lang="en-US" b="1" dirty="0"/>
              <a:t>Public Works Facility Facilities Management:  </a:t>
            </a:r>
          </a:p>
          <a:p>
            <a:r>
              <a:rPr lang="en-US" dirty="0"/>
              <a:t>The lighting was replaced to LED in the back bay at a cost of $10,720.00 in December 2021.</a:t>
            </a:r>
          </a:p>
          <a:p>
            <a:r>
              <a:rPr lang="en-US" dirty="0"/>
              <a:t>Plans for the future are to repaint the faded lettering on the Fire Hall and Public Works Building and to enhance the entrance to the building;  </a:t>
            </a:r>
          </a:p>
          <a:p>
            <a:r>
              <a:rPr lang="en-US" dirty="0"/>
              <a:t>New chairs for the Public Works break room and office were ordered at a cost of $2,520.00. </a:t>
            </a:r>
          </a:p>
          <a:p>
            <a:r>
              <a:rPr lang="en-US" dirty="0"/>
              <a:t>Lakehead Construction replaced four metal doors and frames at a cost of $29,800.00; to replace all eleven of them costs $78,800.00.  </a:t>
            </a:r>
          </a:p>
          <a:p>
            <a:r>
              <a:rPr lang="en-US" dirty="0"/>
              <a:t>A Culture &amp; Tourism Grant was awarded by IRRRB in the amount of $29,000.00 to purchase an electric message board to replace the manual one in front of the facility.  The double sided sign can be controlled from the Town Office and be used to advertise public safety announcements, events, and facility availability; </a:t>
            </a:r>
          </a:p>
        </p:txBody>
      </p:sp>
      <p:sp>
        <p:nvSpPr>
          <p:cNvPr id="4" name="Title 2">
            <a:extLst>
              <a:ext uri="{FF2B5EF4-FFF2-40B4-BE49-F238E27FC236}">
                <a16:creationId xmlns:a16="http://schemas.microsoft.com/office/drawing/2014/main" id="{05BD5FA8-0140-4B6E-9E64-DA005A9754FC}"/>
              </a:ext>
            </a:extLst>
          </p:cNvPr>
          <p:cNvSpPr>
            <a:spLocks noGrp="1"/>
          </p:cNvSpPr>
          <p:nvPr>
            <p:ph type="title"/>
          </p:nvPr>
        </p:nvSpPr>
        <p:spPr>
          <a:xfrm>
            <a:off x="1371599" y="381000"/>
            <a:ext cx="7239000" cy="1281112"/>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Town’s Strategic Plan Goals &amp; Objectives for 2022-2025:</a:t>
            </a:r>
            <a:endParaRPr lang="en-US" sz="2800" dirty="0"/>
          </a:p>
        </p:txBody>
      </p:sp>
    </p:spTree>
    <p:extLst>
      <p:ext uri="{BB962C8B-B14F-4D97-AF65-F5344CB8AC3E}">
        <p14:creationId xmlns:p14="http://schemas.microsoft.com/office/powerpoint/2010/main" val="2871829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A1784E-2738-40B3-94FF-186261851F42}"/>
              </a:ext>
            </a:extLst>
          </p:cNvPr>
          <p:cNvSpPr>
            <a:spLocks noGrp="1"/>
          </p:cNvSpPr>
          <p:nvPr>
            <p:ph idx="1"/>
          </p:nvPr>
        </p:nvSpPr>
        <p:spPr>
          <a:xfrm>
            <a:off x="1371601" y="1676400"/>
            <a:ext cx="7162800" cy="4953000"/>
          </a:xfrm>
        </p:spPr>
        <p:txBody>
          <a:bodyPr>
            <a:normAutofit/>
          </a:bodyPr>
          <a:lstStyle/>
          <a:p>
            <a:pPr marL="0" indent="0">
              <a:buNone/>
            </a:pPr>
            <a:r>
              <a:rPr lang="en-US" b="1" dirty="0"/>
              <a:t>Public Works Facility continued:</a:t>
            </a:r>
          </a:p>
          <a:p>
            <a:r>
              <a:rPr lang="en-US" dirty="0"/>
              <a:t>Stewart Signs was awarded the bid for the Community Sign which was ordered and will be here in December.  Public Works will install the concrete footing.  By doing this ourselves, it saved $11,000.00 off the bid.  </a:t>
            </a:r>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Title 2">
            <a:extLst>
              <a:ext uri="{FF2B5EF4-FFF2-40B4-BE49-F238E27FC236}">
                <a16:creationId xmlns:a16="http://schemas.microsoft.com/office/drawing/2014/main" id="{FFEB7F71-B427-4054-B575-BE683341AF1C}"/>
              </a:ext>
            </a:extLst>
          </p:cNvPr>
          <p:cNvSpPr>
            <a:spLocks noGrp="1"/>
          </p:cNvSpPr>
          <p:nvPr>
            <p:ph type="title"/>
          </p:nvPr>
        </p:nvSpPr>
        <p:spPr>
          <a:xfrm>
            <a:off x="1371600" y="306222"/>
            <a:ext cx="7315200" cy="1281112"/>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Town’s Strategic Plan Goals &amp; Objectives for 2022-2025:</a:t>
            </a:r>
            <a:endParaRPr lang="en-US" sz="2800" dirty="0"/>
          </a:p>
        </p:txBody>
      </p:sp>
      <p:pic>
        <p:nvPicPr>
          <p:cNvPr id="5" name="Picture 4">
            <a:extLst>
              <a:ext uri="{FF2B5EF4-FFF2-40B4-BE49-F238E27FC236}">
                <a16:creationId xmlns:a16="http://schemas.microsoft.com/office/drawing/2014/main" id="{6E4DF5A5-BCAA-A59D-A930-7E401C918EDD}"/>
              </a:ext>
            </a:extLst>
          </p:cNvPr>
          <p:cNvPicPr>
            <a:picLocks noChangeAspect="1"/>
          </p:cNvPicPr>
          <p:nvPr/>
        </p:nvPicPr>
        <p:blipFill>
          <a:blip r:embed="rId2"/>
          <a:stretch>
            <a:fillRect/>
          </a:stretch>
        </p:blipFill>
        <p:spPr>
          <a:xfrm>
            <a:off x="2057400" y="3429000"/>
            <a:ext cx="5296411" cy="1295400"/>
          </a:xfrm>
          <a:prstGeom prst="rect">
            <a:avLst/>
          </a:prstGeom>
        </p:spPr>
      </p:pic>
      <p:pic>
        <p:nvPicPr>
          <p:cNvPr id="7" name="Picture 6">
            <a:extLst>
              <a:ext uri="{FF2B5EF4-FFF2-40B4-BE49-F238E27FC236}">
                <a16:creationId xmlns:a16="http://schemas.microsoft.com/office/drawing/2014/main" id="{2D1A7949-D576-56CD-2A21-0DFEF386333B}"/>
              </a:ext>
            </a:extLst>
          </p:cNvPr>
          <p:cNvPicPr>
            <a:picLocks noChangeAspect="1"/>
          </p:cNvPicPr>
          <p:nvPr/>
        </p:nvPicPr>
        <p:blipFill>
          <a:blip r:embed="rId3"/>
          <a:stretch>
            <a:fillRect/>
          </a:stretch>
        </p:blipFill>
        <p:spPr>
          <a:xfrm>
            <a:off x="2079171" y="4724400"/>
            <a:ext cx="5296411" cy="1390678"/>
          </a:xfrm>
          <a:prstGeom prst="rect">
            <a:avLst/>
          </a:prstGeom>
        </p:spPr>
      </p:pic>
    </p:spTree>
    <p:extLst>
      <p:ext uri="{BB962C8B-B14F-4D97-AF65-F5344CB8AC3E}">
        <p14:creationId xmlns:p14="http://schemas.microsoft.com/office/powerpoint/2010/main" val="2980074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86BEB2-0A00-41D5-9AFC-F3ADC71FD1CE}"/>
              </a:ext>
            </a:extLst>
          </p:cNvPr>
          <p:cNvSpPr>
            <a:spLocks noGrp="1"/>
          </p:cNvSpPr>
          <p:nvPr>
            <p:ph idx="1"/>
          </p:nvPr>
        </p:nvSpPr>
        <p:spPr>
          <a:xfrm>
            <a:off x="1371601" y="1676400"/>
            <a:ext cx="7162800" cy="4234822"/>
          </a:xfrm>
        </p:spPr>
        <p:txBody>
          <a:bodyPr>
            <a:normAutofit fontScale="70000" lnSpcReduction="20000"/>
          </a:bodyPr>
          <a:lstStyle/>
          <a:p>
            <a:pPr marL="0" indent="0">
              <a:buNone/>
            </a:pPr>
            <a:r>
              <a:rPr lang="en-US" b="1" dirty="0"/>
              <a:t>Fire Hall Facilities Management:</a:t>
            </a:r>
          </a:p>
          <a:p>
            <a:r>
              <a:rPr lang="en-US" dirty="0"/>
              <a:t>A flat screen Smart TV with required technology was purchased using ARPA funding at a cost up to $2,000.00 for the Fire Hall to be used for training </a:t>
            </a:r>
          </a:p>
          <a:p>
            <a:r>
              <a:rPr lang="en-US" dirty="0"/>
              <a:t>Susie Parkhurst has secured $16,000.00 in grant monies for purchasing needed equipment and uniforms for the Fire Department.  The American Legion, Essentia Health, Great River Energy, Lake Country Power, and Walmart have donated money.  We are very grateful to Susie and these organizations for their contributions!! Dan Mackey was hired to write Fire Department AFG Grants for $1,800.00; however we were not awarded one this year; The Fire Department received a quote for new radios at a cost of $125,400.00, new pagers at a cost of $7,775.00, and has verbally requested a new fire truck in the future at an estimated cost of $700,000.00.</a:t>
            </a:r>
          </a:p>
          <a:p>
            <a:r>
              <a:rPr lang="en-US" dirty="0"/>
              <a:t>MN DNR awarded the Fire Department a $5,000.00 matching grant (VFA)</a:t>
            </a:r>
          </a:p>
          <a:p>
            <a:r>
              <a:rPr lang="en-US" sz="1800" dirty="0"/>
              <a:t>The Tri-City Ambulance Contract increased from $350.00/month to $600.00/month effective January 1, 2022 and increases to $800.00/month January 1, 2023.  Meetings take place quarterly.  The City of Hoyt Lakes is promoting a special taxing district to increase revenue.  </a:t>
            </a:r>
          </a:p>
          <a:p>
            <a:r>
              <a:rPr lang="en-US" sz="2000" dirty="0"/>
              <a:t>The Township pays the Aurora Fire Department $500.00/year and the Embarrass Volunteer Fire Department $2,978.00/year for service contracts; We receive $36,000.00 from St. Louis County for providing services; </a:t>
            </a:r>
            <a:endParaRPr lang="en-US" sz="3800" dirty="0"/>
          </a:p>
          <a:p>
            <a:endParaRPr lang="en-US" dirty="0"/>
          </a:p>
          <a:p>
            <a:pPr marL="0" indent="0">
              <a:buNone/>
            </a:pPr>
            <a:endParaRPr lang="en-US" dirty="0"/>
          </a:p>
          <a:p>
            <a:pPr marL="0" indent="0">
              <a:buNone/>
            </a:pPr>
            <a:endParaRPr lang="en-US" dirty="0"/>
          </a:p>
          <a:p>
            <a:endParaRPr lang="en-US" dirty="0"/>
          </a:p>
        </p:txBody>
      </p:sp>
      <p:sp>
        <p:nvSpPr>
          <p:cNvPr id="4" name="Title 2">
            <a:extLst>
              <a:ext uri="{FF2B5EF4-FFF2-40B4-BE49-F238E27FC236}">
                <a16:creationId xmlns:a16="http://schemas.microsoft.com/office/drawing/2014/main" id="{CDA9CA88-2FA8-4A03-861F-B2AD34AD9AF8}"/>
              </a:ext>
            </a:extLst>
          </p:cNvPr>
          <p:cNvSpPr>
            <a:spLocks noGrp="1"/>
          </p:cNvSpPr>
          <p:nvPr>
            <p:ph type="title"/>
          </p:nvPr>
        </p:nvSpPr>
        <p:spPr>
          <a:xfrm>
            <a:off x="1371600" y="306222"/>
            <a:ext cx="7315200" cy="1281112"/>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Town’s Strategic Plan Goals &amp; Objectives for 2022-2025:</a:t>
            </a:r>
            <a:endParaRPr lang="en-US" sz="2800" dirty="0"/>
          </a:p>
        </p:txBody>
      </p:sp>
    </p:spTree>
    <p:extLst>
      <p:ext uri="{BB962C8B-B14F-4D97-AF65-F5344CB8AC3E}">
        <p14:creationId xmlns:p14="http://schemas.microsoft.com/office/powerpoint/2010/main" val="3496037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B14F-443C-4B73-AEBF-E9C61927A801}"/>
              </a:ext>
            </a:extLst>
          </p:cNvPr>
          <p:cNvSpPr>
            <a:spLocks noGrp="1"/>
          </p:cNvSpPr>
          <p:nvPr>
            <p:ph idx="1"/>
          </p:nvPr>
        </p:nvSpPr>
        <p:spPr>
          <a:xfrm>
            <a:off x="1371601" y="1905000"/>
            <a:ext cx="7162800" cy="4006222"/>
          </a:xfrm>
        </p:spPr>
        <p:txBody>
          <a:bodyPr>
            <a:normAutofit fontScale="85000" lnSpcReduction="20000"/>
          </a:bodyPr>
          <a:lstStyle/>
          <a:p>
            <a:pPr marL="0" indent="0">
              <a:buNone/>
            </a:pPr>
            <a:r>
              <a:rPr lang="en-US" b="1" dirty="0"/>
              <a:t>City/Town Government Center Facilities Management:</a:t>
            </a:r>
          </a:p>
          <a:p>
            <a:r>
              <a:rPr lang="en-US" dirty="0"/>
              <a:t>A flat screen Smart TV and required technology accessories were purchased using ARPA funding at a cost of up to $3,000.00 for the small conference room.  </a:t>
            </a:r>
          </a:p>
          <a:p>
            <a:r>
              <a:rPr lang="en-US" dirty="0"/>
              <a:t>New flooring is on the list for future upgrades.</a:t>
            </a:r>
          </a:p>
          <a:p>
            <a:pPr marL="0" indent="0">
              <a:buNone/>
            </a:pPr>
            <a:r>
              <a:rPr lang="en-US" b="1" dirty="0"/>
              <a:t>Cemetery Upgrades: </a:t>
            </a:r>
          </a:p>
          <a:p>
            <a:r>
              <a:rPr lang="en-US" dirty="0"/>
              <a:t>The Township purchased webCemeteries software for Rauha Cemetery.  This will allow for satellite inventory mapping, burial searches, and memorial pages online.  The data is being entered and it will be online soon.  </a:t>
            </a:r>
          </a:p>
          <a:p>
            <a:r>
              <a:rPr lang="en-US" dirty="0"/>
              <a:t>A water tank was installed for residents to use for watering graves by the Public Works Department.  </a:t>
            </a:r>
          </a:p>
          <a:p>
            <a:r>
              <a:rPr lang="en-US" dirty="0"/>
              <a:t>An additional columbarium will need to be purchased in the next few years at an estimated cost of $75,000.00 including the concrete base.  The longer we wait the more expensive it is getting.  Since last year, the price increased by $25,000.00.</a:t>
            </a:r>
          </a:p>
          <a:p>
            <a:pPr marL="0" indent="0">
              <a:buNone/>
            </a:pPr>
            <a:endParaRPr lang="en-US" dirty="0"/>
          </a:p>
          <a:p>
            <a:endParaRPr lang="en-US" dirty="0"/>
          </a:p>
          <a:p>
            <a:endParaRPr lang="en-US" b="1" dirty="0"/>
          </a:p>
          <a:p>
            <a:endParaRPr lang="en-US" dirty="0"/>
          </a:p>
        </p:txBody>
      </p:sp>
      <p:sp>
        <p:nvSpPr>
          <p:cNvPr id="4" name="Title 1">
            <a:extLst>
              <a:ext uri="{FF2B5EF4-FFF2-40B4-BE49-F238E27FC236}">
                <a16:creationId xmlns:a16="http://schemas.microsoft.com/office/drawing/2014/main" id="{948E29E7-399E-45D5-B1BA-7F87161211C4}"/>
              </a:ext>
            </a:extLst>
          </p:cNvPr>
          <p:cNvSpPr>
            <a:spLocks noGrp="1"/>
          </p:cNvSpPr>
          <p:nvPr>
            <p:ph type="title"/>
          </p:nvPr>
        </p:nvSpPr>
        <p:spPr>
          <a:xfrm>
            <a:off x="1371600" y="381000"/>
            <a:ext cx="6589712" cy="1281112"/>
          </a:xfrm>
        </p:spPr>
        <p:style>
          <a:lnRef idx="2">
            <a:schemeClr val="accent1"/>
          </a:lnRef>
          <a:fillRef idx="1">
            <a:schemeClr val="lt1"/>
          </a:fillRef>
          <a:effectRef idx="0">
            <a:schemeClr val="accent1"/>
          </a:effectRef>
          <a:fontRef idx="minor">
            <a:schemeClr val="dk1"/>
          </a:fontRef>
        </p:style>
        <p:txBody>
          <a:bodyPr>
            <a:normAutofit/>
          </a:bodyPr>
          <a:lstStyle/>
          <a:p>
            <a:r>
              <a:rPr lang="en-US" sz="2800" u="sng" dirty="0"/>
              <a:t>Town’s Strategic Plan Goals &amp; Objectives for 2022-2025:</a:t>
            </a:r>
            <a:endParaRPr lang="en-US" sz="2800" dirty="0"/>
          </a:p>
        </p:txBody>
      </p:sp>
    </p:spTree>
    <p:extLst>
      <p:ext uri="{BB962C8B-B14F-4D97-AF65-F5344CB8AC3E}">
        <p14:creationId xmlns:p14="http://schemas.microsoft.com/office/powerpoint/2010/main" val="3736040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34683</TotalTime>
  <Words>4578</Words>
  <Application>Microsoft Office PowerPoint</Application>
  <PresentationFormat>On-screen Show (4:3)</PresentationFormat>
  <Paragraphs>520</Paragraphs>
  <Slides>46</Slides>
  <Notes>18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46</vt:i4>
      </vt:variant>
    </vt:vector>
  </HeadingPairs>
  <TitlesOfParts>
    <vt:vector size="58" baseType="lpstr">
      <vt:lpstr>Arial</vt:lpstr>
      <vt:lpstr>Calibri</vt:lpstr>
      <vt:lpstr>Century Gothic</vt:lpstr>
      <vt:lpstr>Lucida Console</vt:lpstr>
      <vt:lpstr>Lucida Sans Unicode</vt:lpstr>
      <vt:lpstr>Roboto</vt:lpstr>
      <vt:lpstr>Verdana</vt:lpstr>
      <vt:lpstr>Wingdings</vt:lpstr>
      <vt:lpstr>Wingdings 2</vt:lpstr>
      <vt:lpstr>Wingdings 3</vt:lpstr>
      <vt:lpstr>Concourse</vt:lpstr>
      <vt:lpstr>Wisp</vt:lpstr>
      <vt:lpstr>Welcome to the  Town of White  Annual Meeting</vt:lpstr>
      <vt:lpstr>Town’s Strategic Plan Goals &amp; Objectives for 2022-2025:</vt:lpstr>
      <vt:lpstr>Town’s Strategic Plan Goals &amp; Objectives for 2022-2025:</vt:lpstr>
      <vt:lpstr>Town’s Strategic Plan Goals &amp; Objectives for 2022-2025:</vt:lpstr>
      <vt:lpstr>Town’s Strategic Plan Goals &amp; Objectives for 2022-2025:</vt:lpstr>
      <vt:lpstr>Town’s Strategic Plan Goals &amp; Objectives for 2022-2025:</vt:lpstr>
      <vt:lpstr>Town’s Strategic Plan Goals &amp; Objectives for 2022-2025:</vt:lpstr>
      <vt:lpstr>Town’s Strategic Plan Goals &amp; Objectives for 2022-2025:</vt:lpstr>
      <vt:lpstr>Town’s Strategic Plan Goals &amp; Objectives for 2022-2025:</vt:lpstr>
      <vt:lpstr>Town’s Strategic Plan Goals &amp; Objectives for 2022-2025:</vt:lpstr>
      <vt:lpstr>Town’s Strategic Plan Goals &amp; Objectives for 2022-2025:</vt:lpstr>
      <vt:lpstr>PowerPoint Presentation</vt:lpstr>
      <vt:lpstr>PowerPoint Presentation</vt:lpstr>
      <vt:lpstr>Town’s Strategic Plan Goals &amp; Objectives for 2022-2025:</vt:lpstr>
      <vt:lpstr>Town’s Strategic Plan Goals &amp; Objectives for 2022-2025:</vt:lpstr>
      <vt:lpstr>Town’s Strategic Plan Goals &amp; Objectives for 2022-2025:</vt:lpstr>
      <vt:lpstr>Town’s Strategic Plan Goals &amp;  Objectives:  Category 4 – Financial 2022 Cash Balance Review YTD (rounded)</vt:lpstr>
      <vt:lpstr>Category 4-Fiscal Sustainability  2022 Cash Balance (rounded) </vt:lpstr>
      <vt:lpstr>Category 4-Fiscal Sustainability:  2022 Receipts Compared to 2021 </vt:lpstr>
      <vt:lpstr>PowerPoint Presentation</vt:lpstr>
      <vt:lpstr>Category 4-Fiscal Sustainability continued:  2022 Disbursements Comparable </vt:lpstr>
      <vt:lpstr>PowerPoint Presentation</vt:lpstr>
      <vt:lpstr>Investments Breakdown:</vt:lpstr>
      <vt:lpstr>Category 4 - Fiscal Sustainability Continued:  Indebtedness </vt:lpstr>
      <vt:lpstr>Category 4 – Fiscal Sustainability Continued: Budget Balance Trend (not including investments) 2010-2022 YTD  </vt:lpstr>
      <vt:lpstr>Category 4 – Fiscal Sustainability Continued: Disbursements vs. Receipts 2010-2022 YTD   </vt:lpstr>
      <vt:lpstr>Category 4 -  Levy Certification Due 9/30/22:</vt:lpstr>
      <vt:lpstr>Category 4 -  Past Levy Amounts Collected</vt:lpstr>
      <vt:lpstr>PowerPoint Presentation</vt:lpstr>
      <vt:lpstr>Category 4 -  Levy Comparisons</vt:lpstr>
      <vt:lpstr>Question:  When is the last time you visited the Loon Lake Community Center for an event (not counting voting on Election Day)? </vt:lpstr>
      <vt:lpstr>Question:  Have your rented the facility to host an event in the last five years?</vt:lpstr>
      <vt:lpstr>Loon Lake Community Center Survey Results continued:</vt:lpstr>
      <vt:lpstr>PowerPoint Presentation</vt:lpstr>
      <vt:lpstr>Loon Lake Community Center Survey Results continued:</vt:lpstr>
      <vt:lpstr>Loon Lake Community Center Survey Results continued:</vt:lpstr>
      <vt:lpstr>Loon Lake Community Center Survey Results continued:</vt:lpstr>
      <vt:lpstr>Loon Lake Community Center Survey Results continued:</vt:lpstr>
      <vt:lpstr>Loon Lake Community Center Survey Results continued:</vt:lpstr>
      <vt:lpstr>Loon Lake Community Center Survey Results continued:</vt:lpstr>
      <vt:lpstr>Loon Lake Community Center Survey Results continued:</vt:lpstr>
      <vt:lpstr>Loon Lake Community Center Survey Results continued:</vt:lpstr>
      <vt:lpstr>Loon Lake Community Center Survey Results continued:</vt:lpstr>
      <vt:lpstr>Loon Lake Community Center Survey Results continued:</vt:lpstr>
      <vt:lpstr>Loon Lake Community Center Survey Results continued:</vt:lpstr>
      <vt:lpstr>Loon Lake Community Center Survey Results continued:</vt:lpstr>
    </vt:vector>
  </TitlesOfParts>
  <Company>Ridgewater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Worker’s Compensation Training</dc:title>
  <dc:creator>Jodi_K</dc:creator>
  <cp:lastModifiedBy>Jodi Knaus</cp:lastModifiedBy>
  <cp:revision>1049</cp:revision>
  <cp:lastPrinted>2022-09-06T21:23:27Z</cp:lastPrinted>
  <dcterms:created xsi:type="dcterms:W3CDTF">2009-04-20T21:12:53Z</dcterms:created>
  <dcterms:modified xsi:type="dcterms:W3CDTF">2022-09-06T21:32:40Z</dcterms:modified>
</cp:coreProperties>
</file>