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9" r:id="rId3"/>
    <p:sldId id="265" r:id="rId4"/>
    <p:sldId id="267" r:id="rId5"/>
    <p:sldId id="290" r:id="rId6"/>
    <p:sldId id="291" r:id="rId7"/>
    <p:sldId id="295" r:id="rId8"/>
    <p:sldId id="296" r:id="rId9"/>
    <p:sldId id="292" r:id="rId10"/>
    <p:sldId id="293" r:id="rId11"/>
    <p:sldId id="282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173" autoAdjust="0"/>
  </p:normalViewPr>
  <p:slideViewPr>
    <p:cSldViewPr>
      <p:cViewPr varScale="1">
        <p:scale>
          <a:sx n="103" d="100"/>
          <a:sy n="103" d="100"/>
        </p:scale>
        <p:origin x="185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DAFC9-578F-47E5-86AA-1B0AEB87DBD5}" type="datetimeFigureOut">
              <a:rPr lang="en-US" smtClean="0"/>
              <a:t>12/7/2019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BE676-A4A2-4EFA-AE10-CAE9B27F0A9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DAFC9-578F-47E5-86AA-1B0AEB87DBD5}" type="datetimeFigureOut">
              <a:rPr lang="en-US" smtClean="0"/>
              <a:t>12/7/2019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BE676-A4A2-4EFA-AE10-CAE9B27F0A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DAFC9-578F-47E5-86AA-1B0AEB87DBD5}" type="datetimeFigureOut">
              <a:rPr lang="en-US" smtClean="0"/>
              <a:t>12/7/2019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BE676-A4A2-4EFA-AE10-CAE9B27F0A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DAFC9-578F-47E5-86AA-1B0AEB87DBD5}" type="datetimeFigureOut">
              <a:rPr lang="en-US" smtClean="0"/>
              <a:t>12/7/2019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BE676-A4A2-4EFA-AE10-CAE9B27F0A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DAFC9-578F-47E5-86AA-1B0AEB87DBD5}" type="datetimeFigureOut">
              <a:rPr lang="en-US" smtClean="0"/>
              <a:t>12/7/2019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6A0BE676-A4A2-4EFA-AE10-CAE9B27F0A9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DAFC9-578F-47E5-86AA-1B0AEB87DBD5}" type="datetimeFigureOut">
              <a:rPr lang="en-US" smtClean="0"/>
              <a:t>12/7/2019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BE676-A4A2-4EFA-AE10-CAE9B27F0A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DAFC9-578F-47E5-86AA-1B0AEB87DBD5}" type="datetimeFigureOut">
              <a:rPr lang="en-US" smtClean="0"/>
              <a:t>12/7/2019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BE676-A4A2-4EFA-AE10-CAE9B27F0A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DAFC9-578F-47E5-86AA-1B0AEB87DBD5}" type="datetimeFigureOut">
              <a:rPr lang="en-US" smtClean="0"/>
              <a:t>12/7/2019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BE676-A4A2-4EFA-AE10-CAE9B27F0A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DAFC9-578F-47E5-86AA-1B0AEB87DBD5}" type="datetimeFigureOut">
              <a:rPr lang="en-US" smtClean="0"/>
              <a:t>12/7/2019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BE676-A4A2-4EFA-AE10-CAE9B27F0A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DAFC9-578F-47E5-86AA-1B0AEB87DBD5}" type="datetimeFigureOut">
              <a:rPr lang="en-US" smtClean="0"/>
              <a:t>12/7/2019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BE676-A4A2-4EFA-AE10-CAE9B27F0A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DAFC9-578F-47E5-86AA-1B0AEB87DBD5}" type="datetimeFigureOut">
              <a:rPr lang="en-US" smtClean="0"/>
              <a:t>12/7/2019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BE676-A4A2-4EFA-AE10-CAE9B27F0A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B0DAFC9-578F-47E5-86AA-1B0AEB87DBD5}" type="datetimeFigureOut">
              <a:rPr lang="en-US" smtClean="0"/>
              <a:t>12/7/2019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A0BE676-A4A2-4EFA-AE10-CAE9B27F0A9F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olleverywhere.com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2209800"/>
            <a:ext cx="8229600" cy="1828800"/>
          </a:xfrm>
        </p:spPr>
        <p:txBody>
          <a:bodyPr>
            <a:normAutofit fontScale="90000"/>
          </a:bodyPr>
          <a:lstStyle/>
          <a:p>
            <a:r>
              <a:rPr lang="en-US" b="0" dirty="0"/>
              <a:t>Increasing student engagement in online courses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304925" y="4191000"/>
            <a:ext cx="6400800" cy="762000"/>
          </a:xfrm>
        </p:spPr>
        <p:txBody>
          <a:bodyPr/>
          <a:lstStyle/>
          <a:p>
            <a:r>
              <a:rPr lang="en-US" dirty="0"/>
              <a:t>By Dr. Marian T. </a:t>
            </a:r>
            <a:r>
              <a:rPr lang="en-US" dirty="0" err="1"/>
              <a:t>Mety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2390775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5105400"/>
            <a:ext cx="2381250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495202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5E8758-25DC-44E8-9FB5-78868F806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0" dirty="0"/>
              <a:t>Ways to Engage Students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615F0C-13D9-4AD3-ABE5-E83555BEF3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Add a Discussion section on your course home page for students to ask questions and review your answers.</a:t>
            </a:r>
          </a:p>
          <a:p>
            <a:pPr lvl="1"/>
            <a:r>
              <a:rPr lang="en-US" dirty="0"/>
              <a:t>Ask students for feedback throughout the course.</a:t>
            </a:r>
          </a:p>
          <a:p>
            <a:pPr lvl="1"/>
            <a:r>
              <a:rPr lang="en-US" dirty="0"/>
              <a:t>Use online surveys to into the course (i.e. </a:t>
            </a:r>
            <a:r>
              <a:rPr lang="en-US" u="sng" dirty="0">
                <a:hlinkClick r:id="rId2"/>
              </a:rPr>
              <a:t>www.polleverywhere.com</a:t>
            </a:r>
            <a:r>
              <a:rPr lang="en-US" dirty="0"/>
              <a:t>) </a:t>
            </a:r>
          </a:p>
          <a:p>
            <a:pPr lvl="1"/>
            <a:r>
              <a:rPr lang="en-US" dirty="0"/>
              <a:t>Enhance use of Power Point by recording lecture for each slide</a:t>
            </a:r>
          </a:p>
          <a:p>
            <a:pPr lvl="1"/>
            <a:r>
              <a:rPr lang="en-US" dirty="0"/>
              <a:t>Monitor discussion and respond to students within 48 hours.</a:t>
            </a:r>
          </a:p>
        </p:txBody>
      </p:sp>
    </p:spTree>
    <p:extLst>
      <p:ext uri="{BB962C8B-B14F-4D97-AF65-F5344CB8AC3E}">
        <p14:creationId xmlns:p14="http://schemas.microsoft.com/office/powerpoint/2010/main" val="14425540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/>
              <a:t>Q &amp; A Session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Discussion of Various Technologies</a:t>
            </a:r>
          </a:p>
          <a:p>
            <a:r>
              <a:rPr lang="en-US" dirty="0"/>
              <a:t>Activity</a:t>
            </a:r>
          </a:p>
          <a:p>
            <a:pPr lvl="1"/>
            <a:r>
              <a:rPr lang="en-US" dirty="0"/>
              <a:t>Distribute a checklist of several technologies currently not in use. Use three columns – Technology Name, Have Used, Would like to Use</a:t>
            </a:r>
          </a:p>
          <a:p>
            <a:pPr lvl="1"/>
            <a:r>
              <a:rPr lang="en-US" dirty="0"/>
              <a:t>Include a section at the end for suggestions.</a:t>
            </a:r>
          </a:p>
          <a:p>
            <a:pPr lvl="1"/>
            <a:r>
              <a:rPr lang="en-US" dirty="0"/>
              <a:t>Send email to all attendees with results</a:t>
            </a:r>
          </a:p>
          <a:p>
            <a:pPr lvl="1"/>
            <a:r>
              <a:rPr lang="en-US" dirty="0"/>
              <a:t>Schedule Phase 2 of Training to discuss ways to incorporate new technologies into current teaching practices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88458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0" dirty="0"/>
              <a:t>Course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ensure that all online instructors are aware of the required technical skills to facilitate and manage an online course</a:t>
            </a:r>
          </a:p>
          <a:p>
            <a:r>
              <a:rPr lang="en-US" dirty="0"/>
              <a:t>To ensure that online instructors can identify which activities correspond with each primary learning style</a:t>
            </a:r>
          </a:p>
          <a:p>
            <a:r>
              <a:rPr lang="en-US" dirty="0"/>
              <a:t>To increase online instructor understanding  of the basics of adult learning</a:t>
            </a:r>
          </a:p>
          <a:p>
            <a:r>
              <a:rPr lang="en-US" dirty="0"/>
              <a:t>To introduce new ways of engaging students with current online teaching practices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83300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0" dirty="0"/>
              <a:t>Current Statistics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3642360"/>
          </a:xfrm>
        </p:spPr>
        <p:txBody>
          <a:bodyPr>
            <a:normAutofit/>
          </a:bodyPr>
          <a:lstStyle/>
          <a:p>
            <a:r>
              <a:rPr lang="en-US" dirty="0"/>
              <a:t>37% of our students are enrolled in online courses</a:t>
            </a:r>
          </a:p>
          <a:p>
            <a:r>
              <a:rPr lang="en-US" dirty="0"/>
              <a:t>Enrollment is increasing by 10% each year</a:t>
            </a:r>
          </a:p>
          <a:p>
            <a:r>
              <a:rPr lang="en-US" dirty="0"/>
              <a:t>Student surveys have indicated a lack of student engagement in online courses</a:t>
            </a:r>
          </a:p>
          <a:p>
            <a:r>
              <a:rPr lang="en-US" dirty="0"/>
              <a:t>Instructors have varying levels of knowledge and experience in teaching online courses</a:t>
            </a:r>
          </a:p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5029200"/>
            <a:ext cx="3009900" cy="154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10674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/>
              <a:t>Course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394716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To keep up with our online enrollment growth and increase student engagement, our online instructors need to be trained in four key areas:</a:t>
            </a:r>
          </a:p>
          <a:p>
            <a:pPr lvl="1"/>
            <a:r>
              <a:rPr lang="en-US" dirty="0"/>
              <a:t>The technical skills needed to facilitate and manage an online course</a:t>
            </a:r>
          </a:p>
          <a:p>
            <a:pPr lvl="1"/>
            <a:r>
              <a:rPr lang="en-US" dirty="0"/>
              <a:t>Learning styles and the appropriate activities for each style</a:t>
            </a:r>
          </a:p>
          <a:p>
            <a:pPr lvl="1"/>
            <a:r>
              <a:rPr lang="en-US" dirty="0"/>
              <a:t>Understanding adult learning principles</a:t>
            </a:r>
          </a:p>
          <a:p>
            <a:pPr lvl="1"/>
            <a:r>
              <a:rPr lang="en-US" dirty="0"/>
              <a:t>Incorporating new means of student engagement into our current online teaching practices</a:t>
            </a:r>
          </a:p>
          <a:p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5257800"/>
            <a:ext cx="22098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183840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FB5A9F-3FC0-4BB3-9B97-F1032428B9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0" dirty="0"/>
              <a:t>Required Technical Skills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2E612E-EF32-4921-8CAA-44BB64D1DC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Basic Computer Skills</a:t>
            </a:r>
          </a:p>
          <a:p>
            <a:r>
              <a:rPr lang="en-US" dirty="0"/>
              <a:t>Power Point</a:t>
            </a:r>
          </a:p>
          <a:p>
            <a:r>
              <a:rPr lang="en-US" dirty="0"/>
              <a:t>Blackboard (LMS)</a:t>
            </a:r>
          </a:p>
          <a:p>
            <a:r>
              <a:rPr lang="en-US" dirty="0"/>
              <a:t>Internet</a:t>
            </a:r>
          </a:p>
          <a:p>
            <a:r>
              <a:rPr lang="en-US" dirty="0"/>
              <a:t>School Website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18749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7FDFED-6635-4773-B1C7-C1DCDCB13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/>
              <a:t>Learning Styles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0C4167-79CA-49C5-B2BE-A9438AABB7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Visual Learners</a:t>
            </a:r>
          </a:p>
          <a:p>
            <a:pPr lvl="1"/>
            <a:r>
              <a:rPr lang="en-US" dirty="0"/>
              <a:t>Learn by looking, seeing, viewing, and watching</a:t>
            </a:r>
          </a:p>
          <a:p>
            <a:pPr lvl="1"/>
            <a:r>
              <a:rPr lang="en-US" dirty="0"/>
              <a:t>Think in pictures and learn best from visual displays</a:t>
            </a:r>
          </a:p>
          <a:p>
            <a:pPr lvl="1"/>
            <a:r>
              <a:rPr lang="en-US" dirty="0"/>
              <a:t>Learning tools: Transparencies, videos/slides, flip charts, readings, demonstrations</a:t>
            </a:r>
          </a:p>
          <a:p>
            <a:r>
              <a:rPr lang="en-US" dirty="0"/>
              <a:t>Auditory Learners</a:t>
            </a:r>
          </a:p>
          <a:p>
            <a:pPr lvl="1"/>
            <a:r>
              <a:rPr lang="en-US" dirty="0"/>
              <a:t>Learn by listening, hearing, and speaking</a:t>
            </a:r>
          </a:p>
          <a:p>
            <a:pPr lvl="1"/>
            <a:r>
              <a:rPr lang="en-US" dirty="0"/>
              <a:t>Learn best through lectures, discussions, and brainstorming</a:t>
            </a:r>
          </a:p>
          <a:p>
            <a:pPr lvl="1"/>
            <a:r>
              <a:rPr lang="en-US" dirty="0"/>
              <a:t>Learning tools: Lectures, group discussions, informal conversations, stories and examples, and brainstorms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08635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A518A2-657F-4915-A785-2A7E10AD7A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0" dirty="0"/>
              <a:t>Learning Styles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E5893E-86CD-4921-B9AC-18D1791B77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Kinesthetic Learners</a:t>
            </a:r>
          </a:p>
          <a:p>
            <a:pPr lvl="1"/>
            <a:r>
              <a:rPr lang="en-US" dirty="0"/>
              <a:t>Learn by experiencing, moving, and doing</a:t>
            </a:r>
          </a:p>
          <a:p>
            <a:pPr lvl="1"/>
            <a:r>
              <a:rPr lang="en-US" dirty="0"/>
              <a:t>Learn best through a hands-on approach and actively engaging in a task</a:t>
            </a:r>
          </a:p>
          <a:p>
            <a:pPr lvl="1"/>
            <a:r>
              <a:rPr lang="en-US" dirty="0"/>
              <a:t>Learning tools: Role plays, simulations, practice demonstrations, writing/note taking, activities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20736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526EA8-C9F7-4C4A-8136-51A4977BE6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/>
              <a:t>Learning Statistics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30D004-E81F-4F7E-8537-93AFB16CFC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Learners retain:</a:t>
            </a:r>
          </a:p>
          <a:p>
            <a:pPr lvl="1"/>
            <a:r>
              <a:rPr lang="en-US" dirty="0"/>
              <a:t>30 percent of what they see</a:t>
            </a:r>
          </a:p>
          <a:p>
            <a:pPr lvl="1"/>
            <a:r>
              <a:rPr lang="en-US" dirty="0"/>
              <a:t>20 percent of what they hear</a:t>
            </a:r>
          </a:p>
          <a:p>
            <a:pPr lvl="1"/>
            <a:r>
              <a:rPr lang="en-US" dirty="0"/>
              <a:t>50 percent of what they see and hear</a:t>
            </a:r>
          </a:p>
          <a:p>
            <a:pPr lvl="1"/>
            <a:r>
              <a:rPr lang="en-US" dirty="0"/>
              <a:t>90 percent of what they say and do. </a:t>
            </a:r>
          </a:p>
          <a:p>
            <a:pPr lvl="1"/>
            <a:r>
              <a:rPr lang="en-US" dirty="0"/>
              <a:t>100 percent of what they pass on to others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3087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5A89B1-9A8D-4AC8-A1AC-4AB60BDEEF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/>
              <a:t>Adult Learning Principles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23BECC-620A-43CF-8F57-8ABC338715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Adults are: </a:t>
            </a:r>
          </a:p>
          <a:p>
            <a:pPr lvl="1"/>
            <a:r>
              <a:rPr lang="en-US" dirty="0"/>
              <a:t>Self-directed and willing to work hard</a:t>
            </a:r>
          </a:p>
          <a:p>
            <a:pPr lvl="1"/>
            <a:r>
              <a:rPr lang="en-US" dirty="0"/>
              <a:t>Self-motivated for specific reasons</a:t>
            </a:r>
          </a:p>
          <a:p>
            <a:pPr lvl="1"/>
            <a:r>
              <a:rPr lang="en-US" dirty="0"/>
              <a:t>Prefer methods that focus on application of key concepts</a:t>
            </a:r>
          </a:p>
          <a:p>
            <a:pPr lvl="1"/>
            <a:r>
              <a:rPr lang="en-US" dirty="0"/>
              <a:t>Do not want to appear foolish or incompetent</a:t>
            </a:r>
          </a:p>
          <a:p>
            <a:pPr lvl="1"/>
            <a:r>
              <a:rPr lang="en-US" dirty="0"/>
              <a:t>Relish the opportunity to practice or apply new knowledge skills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37416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955</TotalTime>
  <Words>532</Words>
  <Application>Microsoft Office PowerPoint</Application>
  <PresentationFormat>On-screen Show (4:3)</PresentationFormat>
  <Paragraphs>66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Book Antiqua</vt:lpstr>
      <vt:lpstr>Lucida Sans</vt:lpstr>
      <vt:lpstr>Wingdings</vt:lpstr>
      <vt:lpstr>Wingdings 2</vt:lpstr>
      <vt:lpstr>Wingdings 3</vt:lpstr>
      <vt:lpstr>Apex</vt:lpstr>
      <vt:lpstr>Increasing student engagement in online courses</vt:lpstr>
      <vt:lpstr>Course Objectives</vt:lpstr>
      <vt:lpstr>Current Statistics </vt:lpstr>
      <vt:lpstr>Course Overview</vt:lpstr>
      <vt:lpstr>Required Technical Skills </vt:lpstr>
      <vt:lpstr>Learning Styles</vt:lpstr>
      <vt:lpstr>Learning Styles</vt:lpstr>
      <vt:lpstr>Learning Statistics</vt:lpstr>
      <vt:lpstr>Adult Learning Principles</vt:lpstr>
      <vt:lpstr>Ways to Engage Students </vt:lpstr>
      <vt:lpstr>Q &amp; A Session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Instructor engagement in online courses</dc:title>
  <dc:creator>Marian Mety</dc:creator>
  <cp:lastModifiedBy>Marian Mety</cp:lastModifiedBy>
  <cp:revision>70</cp:revision>
  <dcterms:created xsi:type="dcterms:W3CDTF">2017-06-29T18:14:16Z</dcterms:created>
  <dcterms:modified xsi:type="dcterms:W3CDTF">2019-12-07T18:58:52Z</dcterms:modified>
</cp:coreProperties>
</file>