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15" r:id="rId3"/>
    <p:sldId id="314" r:id="rId4"/>
    <p:sldId id="302" r:id="rId5"/>
    <p:sldId id="258" r:id="rId6"/>
    <p:sldId id="295" r:id="rId7"/>
    <p:sldId id="296" r:id="rId8"/>
    <p:sldId id="297" r:id="rId9"/>
    <p:sldId id="298" r:id="rId10"/>
    <p:sldId id="299" r:id="rId11"/>
    <p:sldId id="300" r:id="rId12"/>
    <p:sldId id="263" r:id="rId13"/>
    <p:sldId id="304" r:id="rId14"/>
    <p:sldId id="306" r:id="rId15"/>
    <p:sldId id="319" r:id="rId16"/>
    <p:sldId id="307" r:id="rId17"/>
    <p:sldId id="280" r:id="rId18"/>
    <p:sldId id="281" r:id="rId19"/>
    <p:sldId id="282" r:id="rId20"/>
    <p:sldId id="283" r:id="rId21"/>
    <p:sldId id="284" r:id="rId22"/>
    <p:sldId id="267" r:id="rId23"/>
    <p:sldId id="272" r:id="rId24"/>
    <p:sldId id="287" r:id="rId25"/>
    <p:sldId id="288" r:id="rId26"/>
    <p:sldId id="289" r:id="rId27"/>
    <p:sldId id="291" r:id="rId28"/>
    <p:sldId id="292" r:id="rId29"/>
    <p:sldId id="275" r:id="rId30"/>
    <p:sldId id="316" r:id="rId31"/>
    <p:sldId id="313" r:id="rId32"/>
    <p:sldId id="285" r:id="rId33"/>
    <p:sldId id="312" r:id="rId34"/>
    <p:sldId id="286" r:id="rId35"/>
    <p:sldId id="293" r:id="rId36"/>
    <p:sldId id="32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D52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28" autoAdjust="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FB80F-F86F-4B66-88FE-5687D2E8AB10}" type="doc">
      <dgm:prSet loTypeId="urn:microsoft.com/office/officeart/2005/8/layout/pyramid1" loCatId="pyramid" qsTypeId="urn:microsoft.com/office/officeart/2005/8/quickstyle/simple1" qsCatId="simple" csTypeId="urn:microsoft.com/office/officeart/2005/8/colors/accent1_2" csCatId="accent1" phldr="1"/>
      <dgm:spPr/>
    </dgm:pt>
    <dgm:pt modelId="{A9CDE1DC-7BA4-4292-8F6E-2927E2B040BC}">
      <dgm:prSet phldrT="[Text]"/>
      <dgm:spPr/>
      <dgm:t>
        <a:bodyPr/>
        <a:lstStyle/>
        <a:p>
          <a:endParaRPr lang="en-US" dirty="0"/>
        </a:p>
      </dgm:t>
    </dgm:pt>
    <dgm:pt modelId="{12B9451B-F972-4E2D-8AB3-C283B1D683BA}" type="parTrans" cxnId="{4DF3CAA8-863B-4C10-A8B2-9D5504625A38}">
      <dgm:prSet/>
      <dgm:spPr/>
      <dgm:t>
        <a:bodyPr/>
        <a:lstStyle/>
        <a:p>
          <a:endParaRPr lang="en-US"/>
        </a:p>
      </dgm:t>
    </dgm:pt>
    <dgm:pt modelId="{AC62F46A-37C7-4EC0-839C-D89F36E70545}" type="sibTrans" cxnId="{4DF3CAA8-863B-4C10-A8B2-9D5504625A38}">
      <dgm:prSet/>
      <dgm:spPr/>
      <dgm:t>
        <a:bodyPr/>
        <a:lstStyle/>
        <a:p>
          <a:endParaRPr lang="en-US"/>
        </a:p>
      </dgm:t>
    </dgm:pt>
    <dgm:pt modelId="{02EC58A0-45BB-49BF-9E44-3F4834CB62C8}">
      <dgm:prSet phldrT="[Text]" custT="1"/>
      <dgm:spPr/>
      <dgm:t>
        <a:bodyPr/>
        <a:lstStyle/>
        <a:p>
          <a:endParaRPr lang="en-US" sz="1600" dirty="0"/>
        </a:p>
      </dgm:t>
    </dgm:pt>
    <dgm:pt modelId="{EDC13B1D-3130-4B6E-BCDB-37086E04570D}" type="parTrans" cxnId="{21C434F6-7BCD-42A3-8933-0110A47E7BB7}">
      <dgm:prSet/>
      <dgm:spPr/>
      <dgm:t>
        <a:bodyPr/>
        <a:lstStyle/>
        <a:p>
          <a:endParaRPr lang="en-US"/>
        </a:p>
      </dgm:t>
    </dgm:pt>
    <dgm:pt modelId="{A3B253B9-E103-4645-8E9D-43BA781B347F}" type="sibTrans" cxnId="{21C434F6-7BCD-42A3-8933-0110A47E7BB7}">
      <dgm:prSet/>
      <dgm:spPr/>
      <dgm:t>
        <a:bodyPr/>
        <a:lstStyle/>
        <a:p>
          <a:endParaRPr lang="en-US"/>
        </a:p>
      </dgm:t>
    </dgm:pt>
    <dgm:pt modelId="{95CEB5D2-32E3-4589-A2E4-8504FB66F860}">
      <dgm:prSet phldrT="[Text]" custT="1"/>
      <dgm:spPr/>
      <dgm:t>
        <a:bodyPr/>
        <a:lstStyle/>
        <a:p>
          <a:r>
            <a:rPr lang="en-US" sz="2400" b="1" dirty="0" smtClean="0"/>
            <a:t>11</a:t>
          </a:r>
          <a:r>
            <a:rPr lang="en-US" sz="2400" b="1" baseline="30000" dirty="0" smtClean="0"/>
            <a:t>th</a:t>
          </a:r>
          <a:r>
            <a:rPr lang="en-US" sz="2400" b="1" dirty="0" smtClean="0"/>
            <a:t> Circuit Court for Miami Dade County</a:t>
          </a:r>
        </a:p>
        <a:p>
          <a:r>
            <a:rPr lang="en-US" sz="2000" dirty="0" smtClean="0"/>
            <a:t>Evidence was suppressed on the grounds that the dog sniff was an unconstitutional search.  </a:t>
          </a:r>
          <a:endParaRPr lang="en-US" sz="2000" dirty="0"/>
        </a:p>
      </dgm:t>
    </dgm:pt>
    <dgm:pt modelId="{360EF14C-8514-441D-B7B8-087EAE88AA8D}" type="parTrans" cxnId="{0B4C0388-44AB-4880-936D-0525468A7173}">
      <dgm:prSet/>
      <dgm:spPr/>
      <dgm:t>
        <a:bodyPr/>
        <a:lstStyle/>
        <a:p>
          <a:endParaRPr lang="en-US"/>
        </a:p>
      </dgm:t>
    </dgm:pt>
    <dgm:pt modelId="{1AEACE2D-10E5-4304-8A2F-F8B7A5EC92BB}" type="sibTrans" cxnId="{0B4C0388-44AB-4880-936D-0525468A7173}">
      <dgm:prSet/>
      <dgm:spPr/>
      <dgm:t>
        <a:bodyPr/>
        <a:lstStyle/>
        <a:p>
          <a:endParaRPr lang="en-US"/>
        </a:p>
      </dgm:t>
    </dgm:pt>
    <dgm:pt modelId="{6087B997-EACB-4341-9818-EDF45DA5BC34}">
      <dgm:prSet/>
      <dgm:spPr/>
      <dgm:t>
        <a:bodyPr/>
        <a:lstStyle/>
        <a:p>
          <a:endParaRPr lang="en-US" b="1" dirty="0"/>
        </a:p>
      </dgm:t>
    </dgm:pt>
    <dgm:pt modelId="{C180A7A0-ECEB-415E-B0B2-6BBFD3A88767}" type="parTrans" cxnId="{2AC5EEF8-5746-4721-9EC7-AC08AAC55E1C}">
      <dgm:prSet/>
      <dgm:spPr/>
      <dgm:t>
        <a:bodyPr/>
        <a:lstStyle/>
        <a:p>
          <a:endParaRPr lang="en-US"/>
        </a:p>
      </dgm:t>
    </dgm:pt>
    <dgm:pt modelId="{61B6E46E-A315-4E13-9943-9F52C6F74F9B}" type="sibTrans" cxnId="{2AC5EEF8-5746-4721-9EC7-AC08AAC55E1C}">
      <dgm:prSet/>
      <dgm:spPr/>
      <dgm:t>
        <a:bodyPr/>
        <a:lstStyle/>
        <a:p>
          <a:endParaRPr lang="en-US"/>
        </a:p>
      </dgm:t>
    </dgm:pt>
    <dgm:pt modelId="{007C7160-96D6-4AB0-B151-9F1CD515D7A2}" type="pres">
      <dgm:prSet presAssocID="{940FB80F-F86F-4B66-88FE-5687D2E8AB10}" presName="Name0" presStyleCnt="0">
        <dgm:presLayoutVars>
          <dgm:dir/>
          <dgm:animLvl val="lvl"/>
          <dgm:resizeHandles val="exact"/>
        </dgm:presLayoutVars>
      </dgm:prSet>
      <dgm:spPr/>
    </dgm:pt>
    <dgm:pt modelId="{75D0AAA5-CE05-41D9-802F-451166EF3DA9}" type="pres">
      <dgm:prSet presAssocID="{A9CDE1DC-7BA4-4292-8F6E-2927E2B040BC}" presName="Name8" presStyleCnt="0"/>
      <dgm:spPr/>
    </dgm:pt>
    <dgm:pt modelId="{E7D3659B-4AD7-444B-9C38-66FFB55014DC}" type="pres">
      <dgm:prSet presAssocID="{A9CDE1DC-7BA4-4292-8F6E-2927E2B040BC}" presName="level" presStyleLbl="node1" presStyleIdx="0" presStyleCnt="4">
        <dgm:presLayoutVars>
          <dgm:chMax val="1"/>
          <dgm:bulletEnabled val="1"/>
        </dgm:presLayoutVars>
      </dgm:prSet>
      <dgm:spPr/>
      <dgm:t>
        <a:bodyPr/>
        <a:lstStyle/>
        <a:p>
          <a:endParaRPr lang="en-US"/>
        </a:p>
      </dgm:t>
    </dgm:pt>
    <dgm:pt modelId="{52E80982-F128-42CA-9BA2-5A72C286E3FC}" type="pres">
      <dgm:prSet presAssocID="{A9CDE1DC-7BA4-4292-8F6E-2927E2B040BC}" presName="levelTx" presStyleLbl="revTx" presStyleIdx="0" presStyleCnt="0">
        <dgm:presLayoutVars>
          <dgm:chMax val="1"/>
          <dgm:bulletEnabled val="1"/>
        </dgm:presLayoutVars>
      </dgm:prSet>
      <dgm:spPr/>
      <dgm:t>
        <a:bodyPr/>
        <a:lstStyle/>
        <a:p>
          <a:endParaRPr lang="en-US"/>
        </a:p>
      </dgm:t>
    </dgm:pt>
    <dgm:pt modelId="{8CDE572D-B8A9-42AF-B6BE-1E18A11575E7}" type="pres">
      <dgm:prSet presAssocID="{6087B997-EACB-4341-9818-EDF45DA5BC34}" presName="Name8" presStyleCnt="0"/>
      <dgm:spPr/>
    </dgm:pt>
    <dgm:pt modelId="{D2EE4262-8D0D-4AF3-9125-BC442CBFC753}" type="pres">
      <dgm:prSet presAssocID="{6087B997-EACB-4341-9818-EDF45DA5BC34}" presName="level" presStyleLbl="node1" presStyleIdx="1" presStyleCnt="4" custLinFactNeighborX="513" custLinFactNeighborY="1329">
        <dgm:presLayoutVars>
          <dgm:chMax val="1"/>
          <dgm:bulletEnabled val="1"/>
        </dgm:presLayoutVars>
      </dgm:prSet>
      <dgm:spPr/>
      <dgm:t>
        <a:bodyPr/>
        <a:lstStyle/>
        <a:p>
          <a:endParaRPr lang="en-US"/>
        </a:p>
      </dgm:t>
    </dgm:pt>
    <dgm:pt modelId="{A560B7B3-1B13-47BD-8445-85DE2142A204}" type="pres">
      <dgm:prSet presAssocID="{6087B997-EACB-4341-9818-EDF45DA5BC34}" presName="levelTx" presStyleLbl="revTx" presStyleIdx="0" presStyleCnt="0">
        <dgm:presLayoutVars>
          <dgm:chMax val="1"/>
          <dgm:bulletEnabled val="1"/>
        </dgm:presLayoutVars>
      </dgm:prSet>
      <dgm:spPr/>
      <dgm:t>
        <a:bodyPr/>
        <a:lstStyle/>
        <a:p>
          <a:endParaRPr lang="en-US"/>
        </a:p>
      </dgm:t>
    </dgm:pt>
    <dgm:pt modelId="{975B4208-184E-4985-854F-6E6C91FF854E}" type="pres">
      <dgm:prSet presAssocID="{02EC58A0-45BB-49BF-9E44-3F4834CB62C8}" presName="Name8" presStyleCnt="0"/>
      <dgm:spPr/>
    </dgm:pt>
    <dgm:pt modelId="{0D3C93EC-A80C-4538-A1C2-79343276CBA4}" type="pres">
      <dgm:prSet presAssocID="{02EC58A0-45BB-49BF-9E44-3F4834CB62C8}" presName="level" presStyleLbl="node1" presStyleIdx="2" presStyleCnt="4">
        <dgm:presLayoutVars>
          <dgm:chMax val="1"/>
          <dgm:bulletEnabled val="1"/>
        </dgm:presLayoutVars>
      </dgm:prSet>
      <dgm:spPr/>
      <dgm:t>
        <a:bodyPr/>
        <a:lstStyle/>
        <a:p>
          <a:endParaRPr lang="en-US"/>
        </a:p>
      </dgm:t>
    </dgm:pt>
    <dgm:pt modelId="{A215F50A-C701-4A40-827D-8D1076036193}" type="pres">
      <dgm:prSet presAssocID="{02EC58A0-45BB-49BF-9E44-3F4834CB62C8}" presName="levelTx" presStyleLbl="revTx" presStyleIdx="0" presStyleCnt="0">
        <dgm:presLayoutVars>
          <dgm:chMax val="1"/>
          <dgm:bulletEnabled val="1"/>
        </dgm:presLayoutVars>
      </dgm:prSet>
      <dgm:spPr/>
      <dgm:t>
        <a:bodyPr/>
        <a:lstStyle/>
        <a:p>
          <a:endParaRPr lang="en-US"/>
        </a:p>
      </dgm:t>
    </dgm:pt>
    <dgm:pt modelId="{E3DB62A1-BD6F-4143-AD67-ED84EDF6D45D}" type="pres">
      <dgm:prSet presAssocID="{95CEB5D2-32E3-4589-A2E4-8504FB66F860}" presName="Name8" presStyleCnt="0"/>
      <dgm:spPr/>
    </dgm:pt>
    <dgm:pt modelId="{96815BC9-A719-41AA-BCCF-AFF3ABA7A452}" type="pres">
      <dgm:prSet presAssocID="{95CEB5D2-32E3-4589-A2E4-8504FB66F860}" presName="level" presStyleLbl="node1" presStyleIdx="3" presStyleCnt="4">
        <dgm:presLayoutVars>
          <dgm:chMax val="1"/>
          <dgm:bulletEnabled val="1"/>
        </dgm:presLayoutVars>
      </dgm:prSet>
      <dgm:spPr/>
      <dgm:t>
        <a:bodyPr/>
        <a:lstStyle/>
        <a:p>
          <a:endParaRPr lang="en-US"/>
        </a:p>
      </dgm:t>
    </dgm:pt>
    <dgm:pt modelId="{6246F7A8-04AC-4202-A076-C15F75414156}" type="pres">
      <dgm:prSet presAssocID="{95CEB5D2-32E3-4589-A2E4-8504FB66F860}" presName="levelTx" presStyleLbl="revTx" presStyleIdx="0" presStyleCnt="0">
        <dgm:presLayoutVars>
          <dgm:chMax val="1"/>
          <dgm:bulletEnabled val="1"/>
        </dgm:presLayoutVars>
      </dgm:prSet>
      <dgm:spPr/>
      <dgm:t>
        <a:bodyPr/>
        <a:lstStyle/>
        <a:p>
          <a:endParaRPr lang="en-US"/>
        </a:p>
      </dgm:t>
    </dgm:pt>
  </dgm:ptLst>
  <dgm:cxnLst>
    <dgm:cxn modelId="{CDB7E03D-8DB1-45AA-953C-732AD315140D}" type="presOf" srcId="{95CEB5D2-32E3-4589-A2E4-8504FB66F860}" destId="{6246F7A8-04AC-4202-A076-C15F75414156}" srcOrd="1" destOrd="0" presId="urn:microsoft.com/office/officeart/2005/8/layout/pyramid1"/>
    <dgm:cxn modelId="{4DF3CAA8-863B-4C10-A8B2-9D5504625A38}" srcId="{940FB80F-F86F-4B66-88FE-5687D2E8AB10}" destId="{A9CDE1DC-7BA4-4292-8F6E-2927E2B040BC}" srcOrd="0" destOrd="0" parTransId="{12B9451B-F972-4E2D-8AB3-C283B1D683BA}" sibTransId="{AC62F46A-37C7-4EC0-839C-D89F36E70545}"/>
    <dgm:cxn modelId="{2AC5EEF8-5746-4721-9EC7-AC08AAC55E1C}" srcId="{940FB80F-F86F-4B66-88FE-5687D2E8AB10}" destId="{6087B997-EACB-4341-9818-EDF45DA5BC34}" srcOrd="1" destOrd="0" parTransId="{C180A7A0-ECEB-415E-B0B2-6BBFD3A88767}" sibTransId="{61B6E46E-A315-4E13-9943-9F52C6F74F9B}"/>
    <dgm:cxn modelId="{5491E69F-870B-4BD2-B39F-800A7D203718}" type="presOf" srcId="{95CEB5D2-32E3-4589-A2E4-8504FB66F860}" destId="{96815BC9-A719-41AA-BCCF-AFF3ABA7A452}" srcOrd="0" destOrd="0" presId="urn:microsoft.com/office/officeart/2005/8/layout/pyramid1"/>
    <dgm:cxn modelId="{57581756-3C0D-48B9-8309-140A5CD4DF08}" type="presOf" srcId="{02EC58A0-45BB-49BF-9E44-3F4834CB62C8}" destId="{A215F50A-C701-4A40-827D-8D1076036193}" srcOrd="1" destOrd="0" presId="urn:microsoft.com/office/officeart/2005/8/layout/pyramid1"/>
    <dgm:cxn modelId="{213CA524-CD3E-4563-981A-FBCF124548E0}" type="presOf" srcId="{A9CDE1DC-7BA4-4292-8F6E-2927E2B040BC}" destId="{E7D3659B-4AD7-444B-9C38-66FFB55014DC}" srcOrd="0" destOrd="0" presId="urn:microsoft.com/office/officeart/2005/8/layout/pyramid1"/>
    <dgm:cxn modelId="{CF07B1C4-2513-4A9C-9258-0D48C4CEC9EF}" type="presOf" srcId="{02EC58A0-45BB-49BF-9E44-3F4834CB62C8}" destId="{0D3C93EC-A80C-4538-A1C2-79343276CBA4}" srcOrd="0" destOrd="0" presId="urn:microsoft.com/office/officeart/2005/8/layout/pyramid1"/>
    <dgm:cxn modelId="{605852F3-6173-401B-8756-C62E1EC24B8C}" type="presOf" srcId="{6087B997-EACB-4341-9818-EDF45DA5BC34}" destId="{D2EE4262-8D0D-4AF3-9125-BC442CBFC753}" srcOrd="0" destOrd="0" presId="urn:microsoft.com/office/officeart/2005/8/layout/pyramid1"/>
    <dgm:cxn modelId="{C4ADEA1B-432C-41AC-8C90-8D896D15B711}" type="presOf" srcId="{6087B997-EACB-4341-9818-EDF45DA5BC34}" destId="{A560B7B3-1B13-47BD-8445-85DE2142A204}" srcOrd="1" destOrd="0" presId="urn:microsoft.com/office/officeart/2005/8/layout/pyramid1"/>
    <dgm:cxn modelId="{6DFED2D1-5AFC-4D3F-83B1-0640299BB207}" type="presOf" srcId="{940FB80F-F86F-4B66-88FE-5687D2E8AB10}" destId="{007C7160-96D6-4AB0-B151-9F1CD515D7A2}" srcOrd="0" destOrd="0" presId="urn:microsoft.com/office/officeart/2005/8/layout/pyramid1"/>
    <dgm:cxn modelId="{EE11303A-F27F-4914-92FD-22AF70007176}" type="presOf" srcId="{A9CDE1DC-7BA4-4292-8F6E-2927E2B040BC}" destId="{52E80982-F128-42CA-9BA2-5A72C286E3FC}" srcOrd="1" destOrd="0" presId="urn:microsoft.com/office/officeart/2005/8/layout/pyramid1"/>
    <dgm:cxn modelId="{21C434F6-7BCD-42A3-8933-0110A47E7BB7}" srcId="{940FB80F-F86F-4B66-88FE-5687D2E8AB10}" destId="{02EC58A0-45BB-49BF-9E44-3F4834CB62C8}" srcOrd="2" destOrd="0" parTransId="{EDC13B1D-3130-4B6E-BCDB-37086E04570D}" sibTransId="{A3B253B9-E103-4645-8E9D-43BA781B347F}"/>
    <dgm:cxn modelId="{0B4C0388-44AB-4880-936D-0525468A7173}" srcId="{940FB80F-F86F-4B66-88FE-5687D2E8AB10}" destId="{95CEB5D2-32E3-4589-A2E4-8504FB66F860}" srcOrd="3" destOrd="0" parTransId="{360EF14C-8514-441D-B7B8-087EAE88AA8D}" sibTransId="{1AEACE2D-10E5-4304-8A2F-F8B7A5EC92BB}"/>
    <dgm:cxn modelId="{068F5242-E5B6-4F3B-B535-41827327E2B0}" type="presParOf" srcId="{007C7160-96D6-4AB0-B151-9F1CD515D7A2}" destId="{75D0AAA5-CE05-41D9-802F-451166EF3DA9}" srcOrd="0" destOrd="0" presId="urn:microsoft.com/office/officeart/2005/8/layout/pyramid1"/>
    <dgm:cxn modelId="{51FDD78F-8372-47EC-8F43-C9C5EAA58A17}" type="presParOf" srcId="{75D0AAA5-CE05-41D9-802F-451166EF3DA9}" destId="{E7D3659B-4AD7-444B-9C38-66FFB55014DC}" srcOrd="0" destOrd="0" presId="urn:microsoft.com/office/officeart/2005/8/layout/pyramid1"/>
    <dgm:cxn modelId="{28ECD0B2-7AC3-4C25-95B6-4FFBA7FFA0FD}" type="presParOf" srcId="{75D0AAA5-CE05-41D9-802F-451166EF3DA9}" destId="{52E80982-F128-42CA-9BA2-5A72C286E3FC}" srcOrd="1" destOrd="0" presId="urn:microsoft.com/office/officeart/2005/8/layout/pyramid1"/>
    <dgm:cxn modelId="{4BA37276-609E-45B8-868E-E11AF71156A1}" type="presParOf" srcId="{007C7160-96D6-4AB0-B151-9F1CD515D7A2}" destId="{8CDE572D-B8A9-42AF-B6BE-1E18A11575E7}" srcOrd="1" destOrd="0" presId="urn:microsoft.com/office/officeart/2005/8/layout/pyramid1"/>
    <dgm:cxn modelId="{3A63E682-47D7-4399-A64C-7CBBCFB39F2F}" type="presParOf" srcId="{8CDE572D-B8A9-42AF-B6BE-1E18A11575E7}" destId="{D2EE4262-8D0D-4AF3-9125-BC442CBFC753}" srcOrd="0" destOrd="0" presId="urn:microsoft.com/office/officeart/2005/8/layout/pyramid1"/>
    <dgm:cxn modelId="{35350915-10EE-4FC5-A764-FC98B1B4198F}" type="presParOf" srcId="{8CDE572D-B8A9-42AF-B6BE-1E18A11575E7}" destId="{A560B7B3-1B13-47BD-8445-85DE2142A204}" srcOrd="1" destOrd="0" presId="urn:microsoft.com/office/officeart/2005/8/layout/pyramid1"/>
    <dgm:cxn modelId="{3FBC88D3-DAA6-4057-9A17-1EEA8897E968}" type="presParOf" srcId="{007C7160-96D6-4AB0-B151-9F1CD515D7A2}" destId="{975B4208-184E-4985-854F-6E6C91FF854E}" srcOrd="2" destOrd="0" presId="urn:microsoft.com/office/officeart/2005/8/layout/pyramid1"/>
    <dgm:cxn modelId="{F477BA92-95C7-47AA-A603-F66FB6303134}" type="presParOf" srcId="{975B4208-184E-4985-854F-6E6C91FF854E}" destId="{0D3C93EC-A80C-4538-A1C2-79343276CBA4}" srcOrd="0" destOrd="0" presId="urn:microsoft.com/office/officeart/2005/8/layout/pyramid1"/>
    <dgm:cxn modelId="{FDDC935E-7394-41FD-B2A0-B599CAE2F4FF}" type="presParOf" srcId="{975B4208-184E-4985-854F-6E6C91FF854E}" destId="{A215F50A-C701-4A40-827D-8D1076036193}" srcOrd="1" destOrd="0" presId="urn:microsoft.com/office/officeart/2005/8/layout/pyramid1"/>
    <dgm:cxn modelId="{B0BBDC9E-BEEA-4AFD-98CD-CA8253663F25}" type="presParOf" srcId="{007C7160-96D6-4AB0-B151-9F1CD515D7A2}" destId="{E3DB62A1-BD6F-4143-AD67-ED84EDF6D45D}" srcOrd="3" destOrd="0" presId="urn:microsoft.com/office/officeart/2005/8/layout/pyramid1"/>
    <dgm:cxn modelId="{B55CA719-6D6A-44C3-9DB3-9F123E9649AD}" type="presParOf" srcId="{E3DB62A1-BD6F-4143-AD67-ED84EDF6D45D}" destId="{96815BC9-A719-41AA-BCCF-AFF3ABA7A452}" srcOrd="0" destOrd="0" presId="urn:microsoft.com/office/officeart/2005/8/layout/pyramid1"/>
    <dgm:cxn modelId="{0E9044A8-B631-4F0F-9CEE-A06813710571}" type="presParOf" srcId="{E3DB62A1-BD6F-4143-AD67-ED84EDF6D45D}" destId="{6246F7A8-04AC-4202-A076-C15F75414156}"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FB80F-F86F-4B66-88FE-5687D2E8AB10}" type="doc">
      <dgm:prSet loTypeId="urn:microsoft.com/office/officeart/2005/8/layout/pyramid1" loCatId="pyramid" qsTypeId="urn:microsoft.com/office/officeart/2005/8/quickstyle/simple1" qsCatId="simple" csTypeId="urn:microsoft.com/office/officeart/2005/8/colors/accent1_2" csCatId="accent1" phldr="1"/>
      <dgm:spPr/>
    </dgm:pt>
    <dgm:pt modelId="{A9CDE1DC-7BA4-4292-8F6E-2927E2B040BC}">
      <dgm:prSet phldrT="[Text]"/>
      <dgm:spPr/>
      <dgm:t>
        <a:bodyPr/>
        <a:lstStyle/>
        <a:p>
          <a:endParaRPr lang="en-US" dirty="0"/>
        </a:p>
      </dgm:t>
    </dgm:pt>
    <dgm:pt modelId="{12B9451B-F972-4E2D-8AB3-C283B1D683BA}" type="parTrans" cxnId="{4DF3CAA8-863B-4C10-A8B2-9D5504625A38}">
      <dgm:prSet/>
      <dgm:spPr/>
      <dgm:t>
        <a:bodyPr/>
        <a:lstStyle/>
        <a:p>
          <a:endParaRPr lang="en-US"/>
        </a:p>
      </dgm:t>
    </dgm:pt>
    <dgm:pt modelId="{AC62F46A-37C7-4EC0-839C-D89F36E70545}" type="sibTrans" cxnId="{4DF3CAA8-863B-4C10-A8B2-9D5504625A38}">
      <dgm:prSet/>
      <dgm:spPr/>
      <dgm:t>
        <a:bodyPr/>
        <a:lstStyle/>
        <a:p>
          <a:endParaRPr lang="en-US"/>
        </a:p>
      </dgm:t>
    </dgm:pt>
    <dgm:pt modelId="{02EC58A0-45BB-49BF-9E44-3F4834CB62C8}">
      <dgm:prSet phldrT="[Text]" custT="1"/>
      <dgm:spPr/>
      <dgm:t>
        <a:bodyPr/>
        <a:lstStyle/>
        <a:p>
          <a:endParaRPr lang="en-US" sz="1600" dirty="0"/>
        </a:p>
      </dgm:t>
    </dgm:pt>
    <dgm:pt modelId="{EDC13B1D-3130-4B6E-BCDB-37086E04570D}" type="parTrans" cxnId="{21C434F6-7BCD-42A3-8933-0110A47E7BB7}">
      <dgm:prSet/>
      <dgm:spPr/>
      <dgm:t>
        <a:bodyPr/>
        <a:lstStyle/>
        <a:p>
          <a:endParaRPr lang="en-US"/>
        </a:p>
      </dgm:t>
    </dgm:pt>
    <dgm:pt modelId="{A3B253B9-E103-4645-8E9D-43BA781B347F}" type="sibTrans" cxnId="{21C434F6-7BCD-42A3-8933-0110A47E7BB7}">
      <dgm:prSet/>
      <dgm:spPr/>
      <dgm:t>
        <a:bodyPr/>
        <a:lstStyle/>
        <a:p>
          <a:endParaRPr lang="en-US"/>
        </a:p>
      </dgm:t>
    </dgm:pt>
    <dgm:pt modelId="{95CEB5D2-32E3-4589-A2E4-8504FB66F860}">
      <dgm:prSet phldrT="[Text]" custT="1"/>
      <dgm:spPr/>
      <dgm:t>
        <a:bodyPr/>
        <a:lstStyle/>
        <a:p>
          <a:r>
            <a:rPr lang="en-US" sz="2400" b="1" dirty="0" smtClean="0"/>
            <a:t>11</a:t>
          </a:r>
          <a:r>
            <a:rPr lang="en-US" sz="2400" b="1" baseline="30000" dirty="0" smtClean="0"/>
            <a:t>th</a:t>
          </a:r>
          <a:r>
            <a:rPr lang="en-US" sz="2400" b="1" dirty="0" smtClean="0"/>
            <a:t> Circuit Court for Miami Dade County</a:t>
          </a:r>
        </a:p>
        <a:p>
          <a:r>
            <a:rPr lang="en-US" sz="2000" dirty="0" smtClean="0"/>
            <a:t>Evidence was suppressed on the grounds that the dog sniff was an unconstitutional search.  </a:t>
          </a:r>
          <a:endParaRPr lang="en-US" sz="2000" dirty="0"/>
        </a:p>
      </dgm:t>
    </dgm:pt>
    <dgm:pt modelId="{360EF14C-8514-441D-B7B8-087EAE88AA8D}" type="parTrans" cxnId="{0B4C0388-44AB-4880-936D-0525468A7173}">
      <dgm:prSet/>
      <dgm:spPr/>
      <dgm:t>
        <a:bodyPr/>
        <a:lstStyle/>
        <a:p>
          <a:endParaRPr lang="en-US"/>
        </a:p>
      </dgm:t>
    </dgm:pt>
    <dgm:pt modelId="{1AEACE2D-10E5-4304-8A2F-F8B7A5EC92BB}" type="sibTrans" cxnId="{0B4C0388-44AB-4880-936D-0525468A7173}">
      <dgm:prSet/>
      <dgm:spPr/>
      <dgm:t>
        <a:bodyPr/>
        <a:lstStyle/>
        <a:p>
          <a:endParaRPr lang="en-US"/>
        </a:p>
      </dgm:t>
    </dgm:pt>
    <dgm:pt modelId="{6087B997-EACB-4341-9818-EDF45DA5BC34}">
      <dgm:prSet/>
      <dgm:spPr/>
      <dgm:t>
        <a:bodyPr/>
        <a:lstStyle/>
        <a:p>
          <a:endParaRPr lang="en-US" b="1" dirty="0"/>
        </a:p>
      </dgm:t>
    </dgm:pt>
    <dgm:pt modelId="{C180A7A0-ECEB-415E-B0B2-6BBFD3A88767}" type="parTrans" cxnId="{2AC5EEF8-5746-4721-9EC7-AC08AAC55E1C}">
      <dgm:prSet/>
      <dgm:spPr/>
      <dgm:t>
        <a:bodyPr/>
        <a:lstStyle/>
        <a:p>
          <a:endParaRPr lang="en-US"/>
        </a:p>
      </dgm:t>
    </dgm:pt>
    <dgm:pt modelId="{61B6E46E-A315-4E13-9943-9F52C6F74F9B}" type="sibTrans" cxnId="{2AC5EEF8-5746-4721-9EC7-AC08AAC55E1C}">
      <dgm:prSet/>
      <dgm:spPr/>
      <dgm:t>
        <a:bodyPr/>
        <a:lstStyle/>
        <a:p>
          <a:endParaRPr lang="en-US"/>
        </a:p>
      </dgm:t>
    </dgm:pt>
    <dgm:pt modelId="{007C7160-96D6-4AB0-B151-9F1CD515D7A2}" type="pres">
      <dgm:prSet presAssocID="{940FB80F-F86F-4B66-88FE-5687D2E8AB10}" presName="Name0" presStyleCnt="0">
        <dgm:presLayoutVars>
          <dgm:dir/>
          <dgm:animLvl val="lvl"/>
          <dgm:resizeHandles val="exact"/>
        </dgm:presLayoutVars>
      </dgm:prSet>
      <dgm:spPr/>
    </dgm:pt>
    <dgm:pt modelId="{75D0AAA5-CE05-41D9-802F-451166EF3DA9}" type="pres">
      <dgm:prSet presAssocID="{A9CDE1DC-7BA4-4292-8F6E-2927E2B040BC}" presName="Name8" presStyleCnt="0"/>
      <dgm:spPr/>
    </dgm:pt>
    <dgm:pt modelId="{E7D3659B-4AD7-444B-9C38-66FFB55014DC}" type="pres">
      <dgm:prSet presAssocID="{A9CDE1DC-7BA4-4292-8F6E-2927E2B040BC}" presName="level" presStyleLbl="node1" presStyleIdx="0" presStyleCnt="4">
        <dgm:presLayoutVars>
          <dgm:chMax val="1"/>
          <dgm:bulletEnabled val="1"/>
        </dgm:presLayoutVars>
      </dgm:prSet>
      <dgm:spPr/>
      <dgm:t>
        <a:bodyPr/>
        <a:lstStyle/>
        <a:p>
          <a:endParaRPr lang="en-US"/>
        </a:p>
      </dgm:t>
    </dgm:pt>
    <dgm:pt modelId="{52E80982-F128-42CA-9BA2-5A72C286E3FC}" type="pres">
      <dgm:prSet presAssocID="{A9CDE1DC-7BA4-4292-8F6E-2927E2B040BC}" presName="levelTx" presStyleLbl="revTx" presStyleIdx="0" presStyleCnt="0">
        <dgm:presLayoutVars>
          <dgm:chMax val="1"/>
          <dgm:bulletEnabled val="1"/>
        </dgm:presLayoutVars>
      </dgm:prSet>
      <dgm:spPr/>
      <dgm:t>
        <a:bodyPr/>
        <a:lstStyle/>
        <a:p>
          <a:endParaRPr lang="en-US"/>
        </a:p>
      </dgm:t>
    </dgm:pt>
    <dgm:pt modelId="{8CDE572D-B8A9-42AF-B6BE-1E18A11575E7}" type="pres">
      <dgm:prSet presAssocID="{6087B997-EACB-4341-9818-EDF45DA5BC34}" presName="Name8" presStyleCnt="0"/>
      <dgm:spPr/>
    </dgm:pt>
    <dgm:pt modelId="{D2EE4262-8D0D-4AF3-9125-BC442CBFC753}" type="pres">
      <dgm:prSet presAssocID="{6087B997-EACB-4341-9818-EDF45DA5BC34}" presName="level" presStyleLbl="node1" presStyleIdx="1" presStyleCnt="4" custLinFactNeighborX="513" custLinFactNeighborY="1329">
        <dgm:presLayoutVars>
          <dgm:chMax val="1"/>
          <dgm:bulletEnabled val="1"/>
        </dgm:presLayoutVars>
      </dgm:prSet>
      <dgm:spPr/>
      <dgm:t>
        <a:bodyPr/>
        <a:lstStyle/>
        <a:p>
          <a:endParaRPr lang="en-US"/>
        </a:p>
      </dgm:t>
    </dgm:pt>
    <dgm:pt modelId="{A560B7B3-1B13-47BD-8445-85DE2142A204}" type="pres">
      <dgm:prSet presAssocID="{6087B997-EACB-4341-9818-EDF45DA5BC34}" presName="levelTx" presStyleLbl="revTx" presStyleIdx="0" presStyleCnt="0">
        <dgm:presLayoutVars>
          <dgm:chMax val="1"/>
          <dgm:bulletEnabled val="1"/>
        </dgm:presLayoutVars>
      </dgm:prSet>
      <dgm:spPr/>
      <dgm:t>
        <a:bodyPr/>
        <a:lstStyle/>
        <a:p>
          <a:endParaRPr lang="en-US"/>
        </a:p>
      </dgm:t>
    </dgm:pt>
    <dgm:pt modelId="{975B4208-184E-4985-854F-6E6C91FF854E}" type="pres">
      <dgm:prSet presAssocID="{02EC58A0-45BB-49BF-9E44-3F4834CB62C8}" presName="Name8" presStyleCnt="0"/>
      <dgm:spPr/>
    </dgm:pt>
    <dgm:pt modelId="{0D3C93EC-A80C-4538-A1C2-79343276CBA4}" type="pres">
      <dgm:prSet presAssocID="{02EC58A0-45BB-49BF-9E44-3F4834CB62C8}" presName="level" presStyleLbl="node1" presStyleIdx="2" presStyleCnt="4">
        <dgm:presLayoutVars>
          <dgm:chMax val="1"/>
          <dgm:bulletEnabled val="1"/>
        </dgm:presLayoutVars>
      </dgm:prSet>
      <dgm:spPr/>
      <dgm:t>
        <a:bodyPr/>
        <a:lstStyle/>
        <a:p>
          <a:endParaRPr lang="en-US"/>
        </a:p>
      </dgm:t>
    </dgm:pt>
    <dgm:pt modelId="{A215F50A-C701-4A40-827D-8D1076036193}" type="pres">
      <dgm:prSet presAssocID="{02EC58A0-45BB-49BF-9E44-3F4834CB62C8}" presName="levelTx" presStyleLbl="revTx" presStyleIdx="0" presStyleCnt="0">
        <dgm:presLayoutVars>
          <dgm:chMax val="1"/>
          <dgm:bulletEnabled val="1"/>
        </dgm:presLayoutVars>
      </dgm:prSet>
      <dgm:spPr/>
      <dgm:t>
        <a:bodyPr/>
        <a:lstStyle/>
        <a:p>
          <a:endParaRPr lang="en-US"/>
        </a:p>
      </dgm:t>
    </dgm:pt>
    <dgm:pt modelId="{E3DB62A1-BD6F-4143-AD67-ED84EDF6D45D}" type="pres">
      <dgm:prSet presAssocID="{95CEB5D2-32E3-4589-A2E4-8504FB66F860}" presName="Name8" presStyleCnt="0"/>
      <dgm:spPr/>
    </dgm:pt>
    <dgm:pt modelId="{96815BC9-A719-41AA-BCCF-AFF3ABA7A452}" type="pres">
      <dgm:prSet presAssocID="{95CEB5D2-32E3-4589-A2E4-8504FB66F860}" presName="level" presStyleLbl="node1" presStyleIdx="3" presStyleCnt="4">
        <dgm:presLayoutVars>
          <dgm:chMax val="1"/>
          <dgm:bulletEnabled val="1"/>
        </dgm:presLayoutVars>
      </dgm:prSet>
      <dgm:spPr/>
      <dgm:t>
        <a:bodyPr/>
        <a:lstStyle/>
        <a:p>
          <a:endParaRPr lang="en-US"/>
        </a:p>
      </dgm:t>
    </dgm:pt>
    <dgm:pt modelId="{6246F7A8-04AC-4202-A076-C15F75414156}" type="pres">
      <dgm:prSet presAssocID="{95CEB5D2-32E3-4589-A2E4-8504FB66F860}" presName="levelTx" presStyleLbl="revTx" presStyleIdx="0" presStyleCnt="0">
        <dgm:presLayoutVars>
          <dgm:chMax val="1"/>
          <dgm:bulletEnabled val="1"/>
        </dgm:presLayoutVars>
      </dgm:prSet>
      <dgm:spPr/>
      <dgm:t>
        <a:bodyPr/>
        <a:lstStyle/>
        <a:p>
          <a:endParaRPr lang="en-US"/>
        </a:p>
      </dgm:t>
    </dgm:pt>
  </dgm:ptLst>
  <dgm:cxnLst>
    <dgm:cxn modelId="{4DF3CAA8-863B-4C10-A8B2-9D5504625A38}" srcId="{940FB80F-F86F-4B66-88FE-5687D2E8AB10}" destId="{A9CDE1DC-7BA4-4292-8F6E-2927E2B040BC}" srcOrd="0" destOrd="0" parTransId="{12B9451B-F972-4E2D-8AB3-C283B1D683BA}" sibTransId="{AC62F46A-37C7-4EC0-839C-D89F36E70545}"/>
    <dgm:cxn modelId="{86AC94D5-F148-421D-BD35-4145B1238D56}" type="presOf" srcId="{02EC58A0-45BB-49BF-9E44-3F4834CB62C8}" destId="{A215F50A-C701-4A40-827D-8D1076036193}" srcOrd="1" destOrd="0" presId="urn:microsoft.com/office/officeart/2005/8/layout/pyramid1"/>
    <dgm:cxn modelId="{863B4D07-413F-42B5-8CEE-C8B0EB0BA846}" type="presOf" srcId="{6087B997-EACB-4341-9818-EDF45DA5BC34}" destId="{D2EE4262-8D0D-4AF3-9125-BC442CBFC753}" srcOrd="0" destOrd="0" presId="urn:microsoft.com/office/officeart/2005/8/layout/pyramid1"/>
    <dgm:cxn modelId="{C995E730-8BB8-470E-8FAE-F77503B949A6}" type="presOf" srcId="{95CEB5D2-32E3-4589-A2E4-8504FB66F860}" destId="{6246F7A8-04AC-4202-A076-C15F75414156}" srcOrd="1" destOrd="0" presId="urn:microsoft.com/office/officeart/2005/8/layout/pyramid1"/>
    <dgm:cxn modelId="{5AC38FA1-5D1D-46A5-91E5-28116E39CBFD}" type="presOf" srcId="{A9CDE1DC-7BA4-4292-8F6E-2927E2B040BC}" destId="{52E80982-F128-42CA-9BA2-5A72C286E3FC}" srcOrd="1" destOrd="0" presId="urn:microsoft.com/office/officeart/2005/8/layout/pyramid1"/>
    <dgm:cxn modelId="{5E59E297-2D50-40FF-AF8E-308E46336E0A}" type="presOf" srcId="{02EC58A0-45BB-49BF-9E44-3F4834CB62C8}" destId="{0D3C93EC-A80C-4538-A1C2-79343276CBA4}" srcOrd="0" destOrd="0" presId="urn:microsoft.com/office/officeart/2005/8/layout/pyramid1"/>
    <dgm:cxn modelId="{09434D24-66FB-41D1-8D85-B040A256D510}" type="presOf" srcId="{940FB80F-F86F-4B66-88FE-5687D2E8AB10}" destId="{007C7160-96D6-4AB0-B151-9F1CD515D7A2}" srcOrd="0" destOrd="0" presId="urn:microsoft.com/office/officeart/2005/8/layout/pyramid1"/>
    <dgm:cxn modelId="{27B152E8-D33F-48A6-9829-3BFC202B55B8}" type="presOf" srcId="{95CEB5D2-32E3-4589-A2E4-8504FB66F860}" destId="{96815BC9-A719-41AA-BCCF-AFF3ABA7A452}" srcOrd="0" destOrd="0" presId="urn:microsoft.com/office/officeart/2005/8/layout/pyramid1"/>
    <dgm:cxn modelId="{21C434F6-7BCD-42A3-8933-0110A47E7BB7}" srcId="{940FB80F-F86F-4B66-88FE-5687D2E8AB10}" destId="{02EC58A0-45BB-49BF-9E44-3F4834CB62C8}" srcOrd="2" destOrd="0" parTransId="{EDC13B1D-3130-4B6E-BCDB-37086E04570D}" sibTransId="{A3B253B9-E103-4645-8E9D-43BA781B347F}"/>
    <dgm:cxn modelId="{AED5D4BA-C375-4136-B88F-DF27F24B856C}" type="presOf" srcId="{6087B997-EACB-4341-9818-EDF45DA5BC34}" destId="{A560B7B3-1B13-47BD-8445-85DE2142A204}" srcOrd="1" destOrd="0" presId="urn:microsoft.com/office/officeart/2005/8/layout/pyramid1"/>
    <dgm:cxn modelId="{0B4C0388-44AB-4880-936D-0525468A7173}" srcId="{940FB80F-F86F-4B66-88FE-5687D2E8AB10}" destId="{95CEB5D2-32E3-4589-A2E4-8504FB66F860}" srcOrd="3" destOrd="0" parTransId="{360EF14C-8514-441D-B7B8-087EAE88AA8D}" sibTransId="{1AEACE2D-10E5-4304-8A2F-F8B7A5EC92BB}"/>
    <dgm:cxn modelId="{5A0C90DD-113F-42F9-BAFA-32329D9E5443}" type="presOf" srcId="{A9CDE1DC-7BA4-4292-8F6E-2927E2B040BC}" destId="{E7D3659B-4AD7-444B-9C38-66FFB55014DC}" srcOrd="0" destOrd="0" presId="urn:microsoft.com/office/officeart/2005/8/layout/pyramid1"/>
    <dgm:cxn modelId="{2AC5EEF8-5746-4721-9EC7-AC08AAC55E1C}" srcId="{940FB80F-F86F-4B66-88FE-5687D2E8AB10}" destId="{6087B997-EACB-4341-9818-EDF45DA5BC34}" srcOrd="1" destOrd="0" parTransId="{C180A7A0-ECEB-415E-B0B2-6BBFD3A88767}" sibTransId="{61B6E46E-A315-4E13-9943-9F52C6F74F9B}"/>
    <dgm:cxn modelId="{311F9557-1555-4988-940F-830844051B73}" type="presParOf" srcId="{007C7160-96D6-4AB0-B151-9F1CD515D7A2}" destId="{75D0AAA5-CE05-41D9-802F-451166EF3DA9}" srcOrd="0" destOrd="0" presId="urn:microsoft.com/office/officeart/2005/8/layout/pyramid1"/>
    <dgm:cxn modelId="{70DA0C24-EC16-4FA4-B5E3-6DC41EDACEE5}" type="presParOf" srcId="{75D0AAA5-CE05-41D9-802F-451166EF3DA9}" destId="{E7D3659B-4AD7-444B-9C38-66FFB55014DC}" srcOrd="0" destOrd="0" presId="urn:microsoft.com/office/officeart/2005/8/layout/pyramid1"/>
    <dgm:cxn modelId="{E501D88C-A21E-49A4-9BDF-9EFCFC1D8043}" type="presParOf" srcId="{75D0AAA5-CE05-41D9-802F-451166EF3DA9}" destId="{52E80982-F128-42CA-9BA2-5A72C286E3FC}" srcOrd="1" destOrd="0" presId="urn:microsoft.com/office/officeart/2005/8/layout/pyramid1"/>
    <dgm:cxn modelId="{6FF09FDB-2012-44BA-BC78-E6B3B027E7DA}" type="presParOf" srcId="{007C7160-96D6-4AB0-B151-9F1CD515D7A2}" destId="{8CDE572D-B8A9-42AF-B6BE-1E18A11575E7}" srcOrd="1" destOrd="0" presId="urn:microsoft.com/office/officeart/2005/8/layout/pyramid1"/>
    <dgm:cxn modelId="{A852D68E-B96C-484A-B38F-0F69C0BBDA84}" type="presParOf" srcId="{8CDE572D-B8A9-42AF-B6BE-1E18A11575E7}" destId="{D2EE4262-8D0D-4AF3-9125-BC442CBFC753}" srcOrd="0" destOrd="0" presId="urn:microsoft.com/office/officeart/2005/8/layout/pyramid1"/>
    <dgm:cxn modelId="{65457157-8553-4E77-8115-7B1FA0433BB2}" type="presParOf" srcId="{8CDE572D-B8A9-42AF-B6BE-1E18A11575E7}" destId="{A560B7B3-1B13-47BD-8445-85DE2142A204}" srcOrd="1" destOrd="0" presId="urn:microsoft.com/office/officeart/2005/8/layout/pyramid1"/>
    <dgm:cxn modelId="{1C857388-A630-42F6-98A5-79BBBDD6DBDB}" type="presParOf" srcId="{007C7160-96D6-4AB0-B151-9F1CD515D7A2}" destId="{975B4208-184E-4985-854F-6E6C91FF854E}" srcOrd="2" destOrd="0" presId="urn:microsoft.com/office/officeart/2005/8/layout/pyramid1"/>
    <dgm:cxn modelId="{26502A5A-E281-4AB2-B1DF-CBB942FC5331}" type="presParOf" srcId="{975B4208-184E-4985-854F-6E6C91FF854E}" destId="{0D3C93EC-A80C-4538-A1C2-79343276CBA4}" srcOrd="0" destOrd="0" presId="urn:microsoft.com/office/officeart/2005/8/layout/pyramid1"/>
    <dgm:cxn modelId="{FD99BC7F-B06C-4775-807E-531372ADCA65}" type="presParOf" srcId="{975B4208-184E-4985-854F-6E6C91FF854E}" destId="{A215F50A-C701-4A40-827D-8D1076036193}" srcOrd="1" destOrd="0" presId="urn:microsoft.com/office/officeart/2005/8/layout/pyramid1"/>
    <dgm:cxn modelId="{34F46E47-7687-4111-B332-67D3D9FE48D8}" type="presParOf" srcId="{007C7160-96D6-4AB0-B151-9F1CD515D7A2}" destId="{E3DB62A1-BD6F-4143-AD67-ED84EDF6D45D}" srcOrd="3" destOrd="0" presId="urn:microsoft.com/office/officeart/2005/8/layout/pyramid1"/>
    <dgm:cxn modelId="{9E31C87C-0633-4B09-A33A-B2FFD0F8103E}" type="presParOf" srcId="{E3DB62A1-BD6F-4143-AD67-ED84EDF6D45D}" destId="{96815BC9-A719-41AA-BCCF-AFF3ABA7A452}" srcOrd="0" destOrd="0" presId="urn:microsoft.com/office/officeart/2005/8/layout/pyramid1"/>
    <dgm:cxn modelId="{ED256D3D-C38B-4B4F-8D8F-67665FC48DEC}" type="presParOf" srcId="{E3DB62A1-BD6F-4143-AD67-ED84EDF6D45D}" destId="{6246F7A8-04AC-4202-A076-C15F75414156}"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D3659B-4AD7-444B-9C38-66FFB55014DC}">
      <dsp:nvSpPr>
        <dsp:cNvPr id="0" name=""/>
        <dsp:cNvSpPr/>
      </dsp:nvSpPr>
      <dsp:spPr>
        <a:xfrm>
          <a:off x="3143250" y="0"/>
          <a:ext cx="2095500" cy="1308100"/>
        </a:xfrm>
        <a:prstGeom prst="trapezoid">
          <a:avLst>
            <a:gd name="adj" fmla="val 8009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143250" y="0"/>
        <a:ext cx="2095500" cy="1308100"/>
      </dsp:txXfrm>
    </dsp:sp>
    <dsp:sp modelId="{D2EE4262-8D0D-4AF3-9125-BC442CBFC753}">
      <dsp:nvSpPr>
        <dsp:cNvPr id="0" name=""/>
        <dsp:cNvSpPr/>
      </dsp:nvSpPr>
      <dsp:spPr>
        <a:xfrm>
          <a:off x="2116999" y="1325484"/>
          <a:ext cx="4191000" cy="1308100"/>
        </a:xfrm>
        <a:prstGeom prst="trapezoid">
          <a:avLst>
            <a:gd name="adj" fmla="val 8009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1" kern="1200" dirty="0"/>
        </a:p>
      </dsp:txBody>
      <dsp:txXfrm>
        <a:off x="2850424" y="1325484"/>
        <a:ext cx="2724150" cy="1308100"/>
      </dsp:txXfrm>
    </dsp:sp>
    <dsp:sp modelId="{0D3C93EC-A80C-4538-A1C2-79343276CBA4}">
      <dsp:nvSpPr>
        <dsp:cNvPr id="0" name=""/>
        <dsp:cNvSpPr/>
      </dsp:nvSpPr>
      <dsp:spPr>
        <a:xfrm>
          <a:off x="1047750" y="2616200"/>
          <a:ext cx="6286500" cy="1308100"/>
        </a:xfrm>
        <a:prstGeom prst="trapezoid">
          <a:avLst>
            <a:gd name="adj" fmla="val 8009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p>
      </dsp:txBody>
      <dsp:txXfrm>
        <a:off x="2147887" y="2616200"/>
        <a:ext cx="4086225" cy="1308100"/>
      </dsp:txXfrm>
    </dsp:sp>
    <dsp:sp modelId="{96815BC9-A719-41AA-BCCF-AFF3ABA7A452}">
      <dsp:nvSpPr>
        <dsp:cNvPr id="0" name=""/>
        <dsp:cNvSpPr/>
      </dsp:nvSpPr>
      <dsp:spPr>
        <a:xfrm>
          <a:off x="0" y="3924300"/>
          <a:ext cx="8382000" cy="1308100"/>
        </a:xfrm>
        <a:prstGeom prst="trapezoid">
          <a:avLst>
            <a:gd name="adj" fmla="val 8009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11</a:t>
          </a:r>
          <a:r>
            <a:rPr lang="en-US" sz="2400" b="1" kern="1200" baseline="30000" dirty="0" smtClean="0"/>
            <a:t>th</a:t>
          </a:r>
          <a:r>
            <a:rPr lang="en-US" sz="2400" b="1" kern="1200" dirty="0" smtClean="0"/>
            <a:t> Circuit Court for Miami Dade County</a:t>
          </a:r>
        </a:p>
        <a:p>
          <a:pPr lvl="0" algn="ctr" defTabSz="1066800">
            <a:lnSpc>
              <a:spcPct val="90000"/>
            </a:lnSpc>
            <a:spcBef>
              <a:spcPct val="0"/>
            </a:spcBef>
            <a:spcAft>
              <a:spcPct val="35000"/>
            </a:spcAft>
          </a:pPr>
          <a:r>
            <a:rPr lang="en-US" sz="2000" kern="1200" dirty="0" smtClean="0"/>
            <a:t>Evidence was suppressed on the grounds that the dog sniff was an unconstitutional search.  </a:t>
          </a:r>
          <a:endParaRPr lang="en-US" sz="2000" kern="1200" dirty="0"/>
        </a:p>
      </dsp:txBody>
      <dsp:txXfrm>
        <a:off x="1466849" y="3924300"/>
        <a:ext cx="5448300" cy="13081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188305-ADC8-428F-8585-1BF3F54E4F30}" type="datetimeFigureOut">
              <a:rPr lang="en-US" smtClean="0"/>
              <a:pPr/>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5DF93-5909-4D41-87A7-C27B690D4DC4}" type="slidenum">
              <a:rPr lang="en-US" smtClean="0"/>
              <a:pPr/>
              <a:t>‹#›</a:t>
            </a:fld>
            <a:endParaRPr lang="en-US"/>
          </a:p>
        </p:txBody>
      </p:sp>
    </p:spTree>
    <p:extLst>
      <p:ext uri="{BB962C8B-B14F-4D97-AF65-F5344CB8AC3E}">
        <p14:creationId xmlns="" xmlns:p14="http://schemas.microsoft.com/office/powerpoint/2010/main" val="383113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preme.justia.com/cases/federal/us/428/543/case.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supreme.justia.com/cases/federal/us/440/648/case.html" TargetMode="External"/><Relationship Id="rId4" Type="http://schemas.openxmlformats.org/officeDocument/2006/relationships/hyperlink" Target="https://supreme.justia.com/cases/federal/us/496/444/case.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95DF93-5909-4D41-87A7-C27B690D4DC4}" type="slidenum">
              <a:rPr lang="en-US" smtClean="0"/>
              <a:pPr/>
              <a:t>1</a:t>
            </a:fld>
            <a:endParaRPr lang="en-US"/>
          </a:p>
        </p:txBody>
      </p:sp>
    </p:spTree>
    <p:extLst>
      <p:ext uri="{BB962C8B-B14F-4D97-AF65-F5344CB8AC3E}">
        <p14:creationId xmlns="" xmlns:p14="http://schemas.microsoft.com/office/powerpoint/2010/main" val="1708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2B07B22-C909-474E-ABEE-016E3A3552D4}" type="slidenum">
              <a:rPr lang="en-US" altLang="en-US"/>
              <a:pPr fontAlgn="base">
                <a:spcBef>
                  <a:spcPct val="0"/>
                </a:spcBef>
                <a:spcAft>
                  <a:spcPct val="0"/>
                </a:spcAft>
              </a:pPr>
              <a:t>11</a:t>
            </a:fld>
            <a:endParaRPr lang="en-US" altLang="en-US"/>
          </a:p>
        </p:txBody>
      </p:sp>
    </p:spTree>
    <p:extLst>
      <p:ext uri="{BB962C8B-B14F-4D97-AF65-F5344CB8AC3E}">
        <p14:creationId xmlns="" xmlns:p14="http://schemas.microsoft.com/office/powerpoint/2010/main" val="7597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860452C-7566-45A8-80B3-9E8EB4CB6B82}" type="slidenum">
              <a:rPr lang="en-US" altLang="en-US"/>
              <a:pPr fontAlgn="base">
                <a:spcBef>
                  <a:spcPct val="0"/>
                </a:spcBef>
                <a:spcAft>
                  <a:spcPct val="0"/>
                </a:spcAft>
              </a:pPr>
              <a:t>13</a:t>
            </a:fld>
            <a:endParaRPr lang="en-US" altLang="en-US"/>
          </a:p>
        </p:txBody>
      </p:sp>
    </p:spTree>
    <p:extLst>
      <p:ext uri="{BB962C8B-B14F-4D97-AF65-F5344CB8AC3E}">
        <p14:creationId xmlns="" xmlns:p14="http://schemas.microsoft.com/office/powerpoint/2010/main" val="116288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Highlight the accountability of judges and how they make their decisions. </a:t>
            </a:r>
          </a:p>
        </p:txBody>
      </p:sp>
      <p:sp>
        <p:nvSpPr>
          <p:cNvPr id="901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855" indent="-285713">
              <a:spcBef>
                <a:spcPct val="30000"/>
              </a:spcBef>
              <a:defRPr sz="1200">
                <a:solidFill>
                  <a:schemeClr val="tx1"/>
                </a:solidFill>
                <a:latin typeface="Calibri" panose="020F0502020204030204" pitchFamily="34" charset="0"/>
              </a:defRPr>
            </a:lvl2pPr>
            <a:lvl3pPr marL="1142853" indent="-228571">
              <a:spcBef>
                <a:spcPct val="30000"/>
              </a:spcBef>
              <a:defRPr sz="1200">
                <a:solidFill>
                  <a:schemeClr val="tx1"/>
                </a:solidFill>
                <a:latin typeface="Calibri" panose="020F0502020204030204" pitchFamily="34" charset="0"/>
              </a:defRPr>
            </a:lvl3pPr>
            <a:lvl4pPr marL="1599993" indent="-228571">
              <a:spcBef>
                <a:spcPct val="30000"/>
              </a:spcBef>
              <a:defRPr sz="1200">
                <a:solidFill>
                  <a:schemeClr val="tx1"/>
                </a:solidFill>
                <a:latin typeface="Calibri" panose="020F0502020204030204" pitchFamily="34" charset="0"/>
              </a:defRPr>
            </a:lvl4pPr>
            <a:lvl5pPr marL="2057135" indent="-228571">
              <a:spcBef>
                <a:spcPct val="30000"/>
              </a:spcBef>
              <a:defRPr sz="1200">
                <a:solidFill>
                  <a:schemeClr val="tx1"/>
                </a:solidFill>
                <a:latin typeface="Calibri" panose="020F0502020204030204" pitchFamily="34" charset="0"/>
              </a:defRPr>
            </a:lvl5pPr>
            <a:lvl6pPr marL="2514276" indent="-228571" eaLnBrk="0" fontAlgn="base" hangingPunct="0">
              <a:spcBef>
                <a:spcPct val="30000"/>
              </a:spcBef>
              <a:spcAft>
                <a:spcPct val="0"/>
              </a:spcAft>
              <a:defRPr sz="1200">
                <a:solidFill>
                  <a:schemeClr val="tx1"/>
                </a:solidFill>
                <a:latin typeface="Calibri" panose="020F0502020204030204" pitchFamily="34" charset="0"/>
              </a:defRPr>
            </a:lvl6pPr>
            <a:lvl7pPr marL="2971417" indent="-228571" eaLnBrk="0" fontAlgn="base" hangingPunct="0">
              <a:spcBef>
                <a:spcPct val="30000"/>
              </a:spcBef>
              <a:spcAft>
                <a:spcPct val="0"/>
              </a:spcAft>
              <a:defRPr sz="1200">
                <a:solidFill>
                  <a:schemeClr val="tx1"/>
                </a:solidFill>
                <a:latin typeface="Calibri" panose="020F0502020204030204" pitchFamily="34" charset="0"/>
              </a:defRPr>
            </a:lvl7pPr>
            <a:lvl8pPr marL="3428558" indent="-228571" eaLnBrk="0" fontAlgn="base" hangingPunct="0">
              <a:spcBef>
                <a:spcPct val="30000"/>
              </a:spcBef>
              <a:spcAft>
                <a:spcPct val="0"/>
              </a:spcAft>
              <a:defRPr sz="1200">
                <a:solidFill>
                  <a:schemeClr val="tx1"/>
                </a:solidFill>
                <a:latin typeface="Calibri" panose="020F0502020204030204" pitchFamily="34" charset="0"/>
              </a:defRPr>
            </a:lvl8pPr>
            <a:lvl9pPr marL="3885699" indent="-22857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E7FCE9-CF53-48A4-BDC5-E57ECE130351}" type="slidenum">
              <a:rPr lang="en-US" altLang="en-US" smtClean="0">
                <a:solidFill>
                  <a:srgbClr val="000000"/>
                </a:solidFill>
                <a:latin typeface="Arial" panose="020B0604020202020204" pitchFamily="34" charset="0"/>
              </a:rPr>
              <a:pPr>
                <a:spcBef>
                  <a:spcPct val="0"/>
                </a:spcBef>
              </a:pPr>
              <a:t>15</a:t>
            </a:fld>
            <a:endParaRPr lang="en-US" altLang="en-US" smtClean="0">
              <a:solidFill>
                <a:srgbClr val="000000"/>
              </a:solidFill>
              <a:latin typeface="Arial" panose="020B0604020202020204" pitchFamily="34" charset="0"/>
            </a:endParaRPr>
          </a:p>
        </p:txBody>
      </p:sp>
    </p:spTree>
    <p:extLst>
      <p:ext uri="{BB962C8B-B14F-4D97-AF65-F5344CB8AC3E}">
        <p14:creationId xmlns="" xmlns:p14="http://schemas.microsoft.com/office/powerpoint/2010/main" val="249023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case precedent</a:t>
            </a:r>
            <a:r>
              <a:rPr lang="en-US" baseline="0" dirty="0" smtClean="0"/>
              <a:t> and discuss how judges make decisions.</a:t>
            </a:r>
            <a:endParaRPr lang="en-US" dirty="0"/>
          </a:p>
        </p:txBody>
      </p:sp>
      <p:sp>
        <p:nvSpPr>
          <p:cNvPr id="4" name="Slide Number Placeholder 3"/>
          <p:cNvSpPr>
            <a:spLocks noGrp="1"/>
          </p:cNvSpPr>
          <p:nvPr>
            <p:ph type="sldNum" sz="quarter" idx="10"/>
          </p:nvPr>
        </p:nvSpPr>
        <p:spPr/>
        <p:txBody>
          <a:bodyPr/>
          <a:lstStyle/>
          <a:p>
            <a:fld id="{4695DF93-5909-4D41-87A7-C27B690D4DC4}" type="slidenum">
              <a:rPr lang="en-US" smtClean="0"/>
              <a:pPr/>
              <a:t>16</a:t>
            </a:fld>
            <a:endParaRPr lang="en-US"/>
          </a:p>
        </p:txBody>
      </p:sp>
    </p:spTree>
    <p:extLst>
      <p:ext uri="{BB962C8B-B14F-4D97-AF65-F5344CB8AC3E}">
        <p14:creationId xmlns="" xmlns:p14="http://schemas.microsoft.com/office/powerpoint/2010/main" val="1143827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the sniff was not a search in this case, the holding of the luggage for an extended period went beyond what was permissible under a Terry stop/detention. Review holding at   https://supreme.justia.com/cases/federal/us/462/696/ </a:t>
            </a:r>
            <a:endParaRPr lang="en-US" dirty="0"/>
          </a:p>
        </p:txBody>
      </p:sp>
      <p:sp>
        <p:nvSpPr>
          <p:cNvPr id="4" name="Slide Number Placeholder 3"/>
          <p:cNvSpPr>
            <a:spLocks noGrp="1"/>
          </p:cNvSpPr>
          <p:nvPr>
            <p:ph type="sldNum" sz="quarter" idx="10"/>
          </p:nvPr>
        </p:nvSpPr>
        <p:spPr/>
        <p:txBody>
          <a:bodyPr/>
          <a:lstStyle/>
          <a:p>
            <a:fld id="{4695DF93-5909-4D41-87A7-C27B690D4DC4}" type="slidenum">
              <a:rPr lang="en-US" smtClean="0"/>
              <a:pPr/>
              <a:t>18</a:t>
            </a:fld>
            <a:endParaRPr lang="en-US"/>
          </a:p>
        </p:txBody>
      </p:sp>
    </p:spTree>
    <p:extLst>
      <p:ext uri="{BB962C8B-B14F-4D97-AF65-F5344CB8AC3E}">
        <p14:creationId xmlns="" xmlns:p14="http://schemas.microsoft.com/office/powerpoint/2010/main" val="139399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US Supreme</a:t>
            </a:r>
            <a:r>
              <a:rPr lang="en-US" baseline="0" dirty="0" smtClean="0"/>
              <a:t> Court decision at https://supreme.justia.com/cases/federal/us/531/32/case.html.    </a:t>
            </a:r>
            <a:r>
              <a:rPr lang="en-US" sz="1200" b="0" i="1" kern="1200" dirty="0" smtClean="0">
                <a:solidFill>
                  <a:schemeClr val="tx1"/>
                </a:solidFill>
                <a:effectLst/>
                <a:latin typeface="+mn-lt"/>
                <a:ea typeface="+mn-ea"/>
                <a:cs typeface="+mn-cs"/>
              </a:rPr>
              <a:t>Held: </a:t>
            </a:r>
            <a:r>
              <a:rPr lang="en-US" sz="1200" b="0" i="0" kern="1200" dirty="0" smtClean="0">
                <a:solidFill>
                  <a:schemeClr val="tx1"/>
                </a:solidFill>
                <a:effectLst/>
                <a:latin typeface="+mn-lt"/>
                <a:ea typeface="+mn-ea"/>
                <a:cs typeface="+mn-cs"/>
              </a:rPr>
              <a:t>Because the checkpoint program's primary purpose is indistinguishable from the general interest in crime control, the checkpoints violate the Fourth Amendment. Pp. 37-48.</a:t>
            </a:r>
          </a:p>
          <a:p>
            <a:r>
              <a:rPr lang="en-US" sz="1200" b="0" i="0" kern="1200" dirty="0" smtClean="0">
                <a:solidFill>
                  <a:schemeClr val="tx1"/>
                </a:solidFill>
                <a:effectLst/>
                <a:latin typeface="+mn-lt"/>
                <a:ea typeface="+mn-ea"/>
                <a:cs typeface="+mn-cs"/>
              </a:rPr>
              <a:t>(a) The rule that a search or seizure is unreasonable under the Fourth Amendment absent individualized suspicion of wrongdoing has limited exceptions. For example, this Court has upheld brief, </a:t>
            </a:r>
            <a:r>
              <a:rPr lang="en-US" sz="1200" b="0" i="0" kern="1200" dirty="0" err="1" smtClean="0">
                <a:solidFill>
                  <a:schemeClr val="tx1"/>
                </a:solidFill>
                <a:effectLst/>
                <a:latin typeface="+mn-lt"/>
                <a:ea typeface="+mn-ea"/>
                <a:cs typeface="+mn-cs"/>
              </a:rPr>
              <a:t>suspicionless</a:t>
            </a:r>
            <a:r>
              <a:rPr lang="en-US" sz="1200" b="0" i="0" kern="1200" dirty="0" smtClean="0">
                <a:solidFill>
                  <a:schemeClr val="tx1"/>
                </a:solidFill>
                <a:effectLst/>
                <a:latin typeface="+mn-lt"/>
                <a:ea typeface="+mn-ea"/>
                <a:cs typeface="+mn-cs"/>
              </a:rPr>
              <a:t> seizures at a fixed checkpoint designed to intercept illegal aliens, </a:t>
            </a:r>
            <a:r>
              <a:rPr lang="en-US" sz="1200" b="0" i="1" kern="1200" dirty="0" smtClean="0">
                <a:solidFill>
                  <a:schemeClr val="tx1"/>
                </a:solidFill>
                <a:effectLst/>
                <a:latin typeface="+mn-lt"/>
                <a:ea typeface="+mn-ea"/>
                <a:cs typeface="+mn-cs"/>
              </a:rPr>
              <a:t>United States </a:t>
            </a:r>
            <a:r>
              <a:rPr lang="en-US" sz="1200" b="0" i="0" kern="1200" dirty="0" smtClean="0">
                <a:solidFill>
                  <a:schemeClr val="tx1"/>
                </a:solidFill>
                <a:effectLst/>
                <a:latin typeface="+mn-lt"/>
                <a:ea typeface="+mn-ea"/>
                <a:cs typeface="+mn-cs"/>
              </a:rPr>
              <a:t>v. </a:t>
            </a:r>
            <a:r>
              <a:rPr lang="en-US" sz="1200" b="0" i="1" kern="1200" dirty="0" smtClean="0">
                <a:solidFill>
                  <a:schemeClr val="tx1"/>
                </a:solidFill>
                <a:effectLst/>
                <a:latin typeface="+mn-lt"/>
                <a:ea typeface="+mn-ea"/>
                <a:cs typeface="+mn-cs"/>
              </a:rPr>
              <a:t>Martinez-</a:t>
            </a:r>
            <a:r>
              <a:rPr lang="en-US" sz="1200" b="0" i="1" kern="1200" dirty="0" err="1" smtClean="0">
                <a:solidFill>
                  <a:schemeClr val="tx1"/>
                </a:solidFill>
                <a:effectLst/>
                <a:latin typeface="+mn-lt"/>
                <a:ea typeface="+mn-ea"/>
                <a:cs typeface="+mn-cs"/>
              </a:rPr>
              <a:t>Fuerte</a:t>
            </a:r>
            <a:r>
              <a:rPr lang="en-US" sz="1200" b="0" i="1"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428 U. S. 543</a:t>
            </a:r>
            <a:r>
              <a:rPr lang="en-US" sz="1200" b="0" i="0" kern="1200" dirty="0" smtClean="0">
                <a:solidFill>
                  <a:schemeClr val="tx1"/>
                </a:solidFill>
                <a:effectLst/>
                <a:latin typeface="+mn-lt"/>
                <a:ea typeface="+mn-ea"/>
                <a:cs typeface="+mn-cs"/>
              </a:rPr>
              <a:t>, and at a sobriety checkpoint aimed at removing drunk drivers from the road, </a:t>
            </a:r>
            <a:r>
              <a:rPr lang="en-US" sz="1200" b="0" i="1" kern="1200" dirty="0" smtClean="0">
                <a:solidFill>
                  <a:schemeClr val="tx1"/>
                </a:solidFill>
                <a:effectLst/>
                <a:latin typeface="+mn-lt"/>
                <a:ea typeface="+mn-ea"/>
                <a:cs typeface="+mn-cs"/>
              </a:rPr>
              <a:t>Michigan Dept. of State Police </a:t>
            </a:r>
            <a:r>
              <a:rPr lang="en-US" sz="1200" b="0" i="0" kern="1200" dirty="0" smtClean="0">
                <a:solidFill>
                  <a:schemeClr val="tx1"/>
                </a:solidFill>
                <a:effectLst/>
                <a:latin typeface="+mn-lt"/>
                <a:ea typeface="+mn-ea"/>
                <a:cs typeface="+mn-cs"/>
              </a:rPr>
              <a:t>v. </a:t>
            </a:r>
            <a:r>
              <a:rPr lang="en-US" sz="1200" b="0" i="1" kern="1200" dirty="0" err="1" smtClean="0">
                <a:solidFill>
                  <a:schemeClr val="tx1"/>
                </a:solidFill>
                <a:effectLst/>
                <a:latin typeface="+mn-lt"/>
                <a:ea typeface="+mn-ea"/>
                <a:cs typeface="+mn-cs"/>
              </a:rPr>
              <a:t>Sitz</a:t>
            </a:r>
            <a:r>
              <a:rPr lang="en-US" sz="1200" b="0" i="1"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496 U. S. 444</a:t>
            </a:r>
            <a:r>
              <a:rPr lang="en-US" sz="1200" b="0" i="0" kern="1200" dirty="0" smtClean="0">
                <a:solidFill>
                  <a:schemeClr val="tx1"/>
                </a:solidFill>
                <a:effectLst/>
                <a:latin typeface="+mn-lt"/>
                <a:ea typeface="+mn-ea"/>
                <a:cs typeface="+mn-cs"/>
              </a:rPr>
              <a:t>. The Court has also suggested that a similar roadblock to verify drivers' licenses and registrations would be permissible to serve a highway safety interest. </a:t>
            </a:r>
            <a:r>
              <a:rPr lang="en-US" sz="1200" b="0" i="1" kern="1200" dirty="0" smtClean="0">
                <a:solidFill>
                  <a:schemeClr val="tx1"/>
                </a:solidFill>
                <a:effectLst/>
                <a:latin typeface="+mn-lt"/>
                <a:ea typeface="+mn-ea"/>
                <a:cs typeface="+mn-cs"/>
              </a:rPr>
              <a:t>Delaware </a:t>
            </a:r>
            <a:r>
              <a:rPr lang="en-US" sz="1200" b="0" i="0" kern="1200" dirty="0" smtClean="0">
                <a:solidFill>
                  <a:schemeClr val="tx1"/>
                </a:solidFill>
                <a:effectLst/>
                <a:latin typeface="+mn-lt"/>
                <a:ea typeface="+mn-ea"/>
                <a:cs typeface="+mn-cs"/>
              </a:rPr>
              <a:t>v. </a:t>
            </a:r>
            <a:r>
              <a:rPr lang="en-US" sz="1200" b="0" i="1" kern="1200" dirty="0" err="1" smtClean="0">
                <a:solidFill>
                  <a:schemeClr val="tx1"/>
                </a:solidFill>
                <a:effectLst/>
                <a:latin typeface="+mn-lt"/>
                <a:ea typeface="+mn-ea"/>
                <a:cs typeface="+mn-cs"/>
              </a:rPr>
              <a:t>Prouse</a:t>
            </a:r>
            <a:r>
              <a:rPr lang="en-US" sz="1200" b="0" i="1"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a:rPr>
              <a:t>440 U. S. 648</a:t>
            </a:r>
            <a:r>
              <a:rPr lang="en-US" sz="1200" b="0" i="0" kern="1200" dirty="0" smtClean="0">
                <a:solidFill>
                  <a:schemeClr val="tx1"/>
                </a:solidFill>
                <a:effectLst/>
                <a:latin typeface="+mn-lt"/>
                <a:ea typeface="+mn-ea"/>
                <a:cs typeface="+mn-cs"/>
              </a:rPr>
              <a:t>, 663. However, the Court has never approved a checkpoint program whose primary purpose was to detect evidence of ordinary criminal wrongdoing. Pp. 37-40.</a:t>
            </a:r>
          </a:p>
          <a:p>
            <a:endParaRPr lang="en-US" dirty="0"/>
          </a:p>
        </p:txBody>
      </p:sp>
      <p:sp>
        <p:nvSpPr>
          <p:cNvPr id="4" name="Slide Number Placeholder 3"/>
          <p:cNvSpPr>
            <a:spLocks noGrp="1"/>
          </p:cNvSpPr>
          <p:nvPr>
            <p:ph type="sldNum" sz="quarter" idx="10"/>
          </p:nvPr>
        </p:nvSpPr>
        <p:spPr/>
        <p:txBody>
          <a:bodyPr/>
          <a:lstStyle/>
          <a:p>
            <a:fld id="{4695DF93-5909-4D41-87A7-C27B690D4DC4}" type="slidenum">
              <a:rPr lang="en-US" smtClean="0"/>
              <a:pPr/>
              <a:t>19</a:t>
            </a:fld>
            <a:endParaRPr lang="en-US"/>
          </a:p>
        </p:txBody>
      </p:sp>
    </p:spTree>
    <p:extLst>
      <p:ext uri="{BB962C8B-B14F-4D97-AF65-F5344CB8AC3E}">
        <p14:creationId xmlns="" xmlns:p14="http://schemas.microsoft.com/office/powerpoint/2010/main" val="2015194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other scenarios</a:t>
            </a:r>
            <a:r>
              <a:rPr lang="en-US" baseline="0" dirty="0" smtClean="0"/>
              <a:t> and examples to generate discussion about such stops including what if the drug-detection dog was delayed in arriving at the stop so the officer kept the driver from leaving until the dog arrived causing a prolonged delay in the traffic stop. Is this the same?</a:t>
            </a:r>
            <a:endParaRPr lang="en-US" dirty="0"/>
          </a:p>
        </p:txBody>
      </p:sp>
      <p:sp>
        <p:nvSpPr>
          <p:cNvPr id="4" name="Slide Number Placeholder 3"/>
          <p:cNvSpPr>
            <a:spLocks noGrp="1"/>
          </p:cNvSpPr>
          <p:nvPr>
            <p:ph type="sldNum" sz="quarter" idx="10"/>
          </p:nvPr>
        </p:nvSpPr>
        <p:spPr/>
        <p:txBody>
          <a:bodyPr/>
          <a:lstStyle/>
          <a:p>
            <a:fld id="{4695DF93-5909-4D41-87A7-C27B690D4DC4}" type="slidenum">
              <a:rPr lang="en-US" smtClean="0"/>
              <a:pPr/>
              <a:t>20</a:t>
            </a:fld>
            <a:endParaRPr lang="en-US"/>
          </a:p>
        </p:txBody>
      </p:sp>
    </p:spTree>
    <p:extLst>
      <p:ext uri="{BB962C8B-B14F-4D97-AF65-F5344CB8AC3E}">
        <p14:creationId xmlns="" xmlns:p14="http://schemas.microsoft.com/office/powerpoint/2010/main" val="24431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Fourth District Court of Appeal in State v. Rabb, 920 So. 2d 1175 (Fla. 4th DCA 2006), affirmed the trial </a:t>
            </a:r>
            <a:r>
              <a:rPr lang="en-US" dirty="0" err="1" smtClean="0"/>
              <a:t>court‟s</a:t>
            </a:r>
            <a:r>
              <a:rPr lang="en-US" dirty="0" smtClean="0"/>
              <a:t> suppression of illicit drugs (marijuana found growing in </a:t>
            </a:r>
            <a:r>
              <a:rPr lang="en-US" dirty="0" err="1" smtClean="0"/>
              <a:t>Rabb‟s</a:t>
            </a:r>
            <a:r>
              <a:rPr lang="en-US" dirty="0" smtClean="0"/>
              <a:t> house) following a warrantless “sniff test” by a drug detection dog at the front door of </a:t>
            </a:r>
            <a:r>
              <a:rPr lang="en-US" dirty="0" err="1" smtClean="0"/>
              <a:t>Rabb‟s</a:t>
            </a:r>
            <a:r>
              <a:rPr lang="en-US" dirty="0" smtClean="0"/>
              <a:t> home. The district court based its ruling on </a:t>
            </a:r>
            <a:r>
              <a:rPr lang="en-US" dirty="0" err="1" smtClean="0"/>
              <a:t>Kyllo</a:t>
            </a:r>
            <a:r>
              <a:rPr lang="en-US" dirty="0" smtClean="0"/>
              <a:t> v. United States.</a:t>
            </a:r>
          </a:p>
          <a:p>
            <a:pPr eaLnBrk="1" hangingPunct="1"/>
            <a:endParaRPr lang="en-US" altLang="en-US" dirty="0" smtClean="0"/>
          </a:p>
          <a:p>
            <a:pPr eaLnBrk="1" hangingPunct="1"/>
            <a:r>
              <a:rPr lang="en-US" altLang="en-US" dirty="0" smtClean="0"/>
              <a:t>In Rabb: The Fourth District Court of Appeal ruled for the suppression of marijuana found at Rabb’s house following a warrantless “sniff test” at the front door of Rabb’s home</a:t>
            </a:r>
          </a:p>
          <a:p>
            <a:pPr eaLnBrk="1" hangingPunct="1"/>
            <a:r>
              <a:rPr lang="en-US" altLang="en-US" dirty="0" smtClean="0"/>
              <a:t>The dog was considered a sense-enhancer that allowed the officers to </a:t>
            </a:r>
            <a:r>
              <a:rPr lang="en-US" altLang="en-US" b="1" dirty="0" smtClean="0"/>
              <a:t>intrude into the constitutionality protected area of Rabb’s home</a:t>
            </a:r>
          </a:p>
        </p:txBody>
      </p:sp>
      <p:sp>
        <p:nvSpPr>
          <p:cNvPr id="4" name="Slide Number Placeholder 3"/>
          <p:cNvSpPr>
            <a:spLocks noGrp="1"/>
          </p:cNvSpPr>
          <p:nvPr>
            <p:ph type="sldNum" sz="quarter" idx="10"/>
          </p:nvPr>
        </p:nvSpPr>
        <p:spPr/>
        <p:txBody>
          <a:bodyPr/>
          <a:lstStyle/>
          <a:p>
            <a:fld id="{4695DF93-5909-4D41-87A7-C27B690D4DC4}" type="slidenum">
              <a:rPr lang="en-US" smtClean="0"/>
              <a:pPr/>
              <a:t>23</a:t>
            </a:fld>
            <a:endParaRPr lang="en-US"/>
          </a:p>
        </p:txBody>
      </p:sp>
    </p:spTree>
    <p:extLst>
      <p:ext uri="{BB962C8B-B14F-4D97-AF65-F5344CB8AC3E}">
        <p14:creationId xmlns="" xmlns:p14="http://schemas.microsoft.com/office/powerpoint/2010/main" val="84671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ED4CAA-9BF9-496B-9211-10E22204139F}" type="slidenum">
              <a:rPr lang="en-US" altLang="en-US" smtClean="0"/>
              <a:pPr eaLnBrk="1" hangingPunct="1"/>
              <a:t>24</a:t>
            </a:fld>
            <a:endParaRPr lang="en-US" altLang="en-US" smtClean="0"/>
          </a:p>
        </p:txBody>
      </p:sp>
    </p:spTree>
    <p:extLst>
      <p:ext uri="{BB962C8B-B14F-4D97-AF65-F5344CB8AC3E}">
        <p14:creationId xmlns="" xmlns:p14="http://schemas.microsoft.com/office/powerpoint/2010/main" val="3814271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B76F41B-098B-4368-A3EF-5B6AE84AF4BF}" type="slidenum">
              <a:rPr lang="en-US" altLang="en-US" smtClean="0"/>
              <a:pPr eaLnBrk="1" hangingPunct="1"/>
              <a:t>25</a:t>
            </a:fld>
            <a:endParaRPr lang="en-US" altLang="en-US" smtClean="0"/>
          </a:p>
        </p:txBody>
      </p:sp>
    </p:spTree>
    <p:extLst>
      <p:ext uri="{BB962C8B-B14F-4D97-AF65-F5344CB8AC3E}">
        <p14:creationId xmlns="" xmlns:p14="http://schemas.microsoft.com/office/powerpoint/2010/main" val="91033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 to provide</a:t>
            </a:r>
            <a:r>
              <a:rPr lang="en-US" baseline="0" dirty="0" smtClean="0"/>
              <a:t> their own definition of privacy. Discuss who they would expect privacy from and where they expect privacy.</a:t>
            </a:r>
            <a:endParaRPr lang="en-US" dirty="0"/>
          </a:p>
        </p:txBody>
      </p:sp>
      <p:sp>
        <p:nvSpPr>
          <p:cNvPr id="4" name="Slide Number Placeholder 3"/>
          <p:cNvSpPr>
            <a:spLocks noGrp="1"/>
          </p:cNvSpPr>
          <p:nvPr>
            <p:ph type="sldNum" sz="quarter" idx="10"/>
          </p:nvPr>
        </p:nvSpPr>
        <p:spPr/>
        <p:txBody>
          <a:bodyPr/>
          <a:lstStyle/>
          <a:p>
            <a:fld id="{F2AA6A2F-8F88-4BB3-A819-CF95B02B203E}" type="slidenum">
              <a:rPr lang="en-US" smtClean="0"/>
              <a:pPr/>
              <a:t>2</a:t>
            </a:fld>
            <a:endParaRPr lang="en-US" dirty="0"/>
          </a:p>
        </p:txBody>
      </p:sp>
    </p:spTree>
    <p:extLst>
      <p:ext uri="{BB962C8B-B14F-4D97-AF65-F5344CB8AC3E}">
        <p14:creationId xmlns="" xmlns:p14="http://schemas.microsoft.com/office/powerpoint/2010/main" val="699801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6CE7F8-1EC0-4572-AE69-568AAAAFA035}" type="slidenum">
              <a:rPr lang="en-US" altLang="en-US" smtClean="0"/>
              <a:pPr eaLnBrk="1" hangingPunct="1"/>
              <a:t>26</a:t>
            </a:fld>
            <a:endParaRPr lang="en-US" altLang="en-US" smtClean="0"/>
          </a:p>
        </p:txBody>
      </p:sp>
    </p:spTree>
    <p:extLst>
      <p:ext uri="{BB962C8B-B14F-4D97-AF65-F5344CB8AC3E}">
        <p14:creationId xmlns="" xmlns:p14="http://schemas.microsoft.com/office/powerpoint/2010/main" val="3400175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74B341-FC41-446D-9809-5A61B23BB7F2}" type="slidenum">
              <a:rPr lang="en-US" altLang="en-US" smtClean="0"/>
              <a:pPr eaLnBrk="1" hangingPunct="1"/>
              <a:t>27</a:t>
            </a:fld>
            <a:endParaRPr lang="en-US" altLang="en-US" smtClean="0"/>
          </a:p>
        </p:txBody>
      </p:sp>
    </p:spTree>
    <p:extLst>
      <p:ext uri="{BB962C8B-B14F-4D97-AF65-F5344CB8AC3E}">
        <p14:creationId xmlns="" xmlns:p14="http://schemas.microsoft.com/office/powerpoint/2010/main" val="3113624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263B98-6C16-40D9-8A85-6A25DAB96C8F}" type="slidenum">
              <a:rPr lang="en-US" altLang="en-US" smtClean="0"/>
              <a:pPr eaLnBrk="1" hangingPunct="1"/>
              <a:t>28</a:t>
            </a:fld>
            <a:endParaRPr lang="en-US" altLang="en-US" smtClean="0"/>
          </a:p>
        </p:txBody>
      </p:sp>
    </p:spTree>
    <p:extLst>
      <p:ext uri="{BB962C8B-B14F-4D97-AF65-F5344CB8AC3E}">
        <p14:creationId xmlns="" xmlns:p14="http://schemas.microsoft.com/office/powerpoint/2010/main" val="3077968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http://www.supremecourt.gov/opinions/12pdf/11-564_5426.pdf</a:t>
            </a:r>
            <a:endParaRPr lang="en-US" dirty="0"/>
          </a:p>
        </p:txBody>
      </p:sp>
      <p:sp>
        <p:nvSpPr>
          <p:cNvPr id="4" name="Slide Number Placeholder 3"/>
          <p:cNvSpPr>
            <a:spLocks noGrp="1"/>
          </p:cNvSpPr>
          <p:nvPr>
            <p:ph type="sldNum" sz="quarter" idx="10"/>
          </p:nvPr>
        </p:nvSpPr>
        <p:spPr/>
        <p:txBody>
          <a:bodyPr/>
          <a:lstStyle/>
          <a:p>
            <a:fld id="{4695DF93-5909-4D41-87A7-C27B690D4DC4}" type="slidenum">
              <a:rPr lang="en-US" smtClean="0"/>
              <a:pPr/>
              <a:t>34</a:t>
            </a:fld>
            <a:endParaRPr lang="en-US"/>
          </a:p>
        </p:txBody>
      </p:sp>
    </p:spTree>
    <p:extLst>
      <p:ext uri="{BB962C8B-B14F-4D97-AF65-F5344CB8AC3E}">
        <p14:creationId xmlns="" xmlns:p14="http://schemas.microsoft.com/office/powerpoint/2010/main" val="359421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349"/>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a:solidFill>
              <a:srgbClr val="000000"/>
            </a:solidFill>
            <a:miter lim="800000"/>
            <a:headEnd type="none" w="med" len="med"/>
            <a:tailEnd type="none" w="med" len="med"/>
          </a:ln>
        </p:spPr>
      </p:sp>
      <p:sp>
        <p:nvSpPr>
          <p:cNvPr id="65539" name="Shape 350"/>
          <p:cNvSpPr>
            <a:spLocks noGrp="1"/>
          </p:cNvSpPr>
          <p:nvPr>
            <p:ph type="body" idx="1"/>
          </p:nvPr>
        </p:nvSpPr>
        <p:spPr bwMode="auto">
          <a:noFill/>
        </p:spPr>
        <p:txBody>
          <a:bodyPr wrap="square" lIns="91413" tIns="45694" rIns="91413" bIns="45694" numCol="1" anchor="t" anchorCtr="0" compatLnSpc="1">
            <a:prstTxWarp prst="textNoShape">
              <a:avLst/>
            </a:prstTxWarp>
          </a:bodyPr>
          <a:lstStyle/>
          <a:p>
            <a:pPr eaLnBrk="1" hangingPunct="1"/>
            <a:endParaRPr lang="en-US" smtClean="0">
              <a:solidFill>
                <a:srgbClr val="000000"/>
              </a:solidFill>
              <a:ea typeface="Calibri" pitchFamily="34" charset="0"/>
              <a:cs typeface="Calibri" pitchFamily="34" charset="0"/>
              <a:sym typeface="Calibri" pitchFamily="34" charset="0"/>
            </a:endParaRPr>
          </a:p>
        </p:txBody>
      </p:sp>
      <p:sp>
        <p:nvSpPr>
          <p:cNvPr id="65540" name="Shape 351"/>
          <p:cNvSpPr>
            <a:spLocks noGrp="1"/>
          </p:cNvSpPr>
          <p:nvPr>
            <p:ph type="sldNum" sz="quarter" idx="5"/>
          </p:nvPr>
        </p:nvSpPr>
        <p:spPr bwMode="auto">
          <a:noFill/>
          <a:ln>
            <a:miter lim="800000"/>
            <a:headEnd/>
            <a:tailEnd/>
          </a:ln>
        </p:spPr>
        <p:txBody>
          <a:bodyPr wrap="square" lIns="91413" tIns="45694" rIns="91413" bIns="45694" numCol="1" anchorCtr="0" compatLnSpc="1">
            <a:prstTxWarp prst="textNoShape">
              <a:avLst/>
            </a:prstTxWarp>
          </a:bodyPr>
          <a:lstStyle/>
          <a:p>
            <a:pPr fontAlgn="base">
              <a:spcBef>
                <a:spcPct val="0"/>
              </a:spcBef>
              <a:spcAft>
                <a:spcPct val="0"/>
              </a:spcAft>
              <a:buClr>
                <a:srgbClr val="000000"/>
              </a:buClr>
              <a:buSzPct val="25000"/>
            </a:pPr>
            <a:fld id="{68416BF8-6E0E-4DEC-8F2D-37BEBEE6437D}" type="slidenum">
              <a:rPr lang="en-US" smtClean="0">
                <a:latin typeface="Arial" charset="0"/>
                <a:cs typeface="Arial" charset="0"/>
                <a:sym typeface="Arial" charset="0"/>
              </a:rPr>
              <a:pPr fontAlgn="base">
                <a:spcBef>
                  <a:spcPct val="0"/>
                </a:spcBef>
                <a:spcAft>
                  <a:spcPct val="0"/>
                </a:spcAft>
                <a:buClr>
                  <a:srgbClr val="000000"/>
                </a:buClr>
                <a:buSzPct val="25000"/>
              </a:pPr>
              <a:t>36</a:t>
            </a:fld>
            <a:endParaRPr lang="en-US" smtClean="0">
              <a:latin typeface="Arial" charset="0"/>
              <a:cs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complete</a:t>
            </a:r>
            <a:r>
              <a:rPr lang="en-US" baseline="0" dirty="0" smtClean="0"/>
              <a:t> Handout 1: Drawing the Line individually and then in small groups. Debrief the activity by discussing where participants placed the various locations/items on a continuum of privacy. </a:t>
            </a:r>
            <a:endParaRPr lang="en-US" dirty="0"/>
          </a:p>
        </p:txBody>
      </p:sp>
      <p:sp>
        <p:nvSpPr>
          <p:cNvPr id="4" name="Slide Number Placeholder 3"/>
          <p:cNvSpPr>
            <a:spLocks noGrp="1"/>
          </p:cNvSpPr>
          <p:nvPr>
            <p:ph type="sldNum" sz="quarter" idx="10"/>
          </p:nvPr>
        </p:nvSpPr>
        <p:spPr/>
        <p:txBody>
          <a:bodyPr/>
          <a:lstStyle/>
          <a:p>
            <a:fld id="{F2AA6A2F-8F88-4BB3-A819-CF95B02B203E}" type="slidenum">
              <a:rPr lang="en-US" smtClean="0"/>
              <a:pPr/>
              <a:t>3</a:t>
            </a:fld>
            <a:endParaRPr lang="en-US" dirty="0"/>
          </a:p>
        </p:txBody>
      </p:sp>
    </p:spTree>
    <p:extLst>
      <p:ext uri="{BB962C8B-B14F-4D97-AF65-F5344CB8AC3E}">
        <p14:creationId xmlns="" xmlns:p14="http://schemas.microsoft.com/office/powerpoint/2010/main" val="352220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95DF93-5909-4D41-87A7-C27B690D4DC4}" type="slidenum">
              <a:rPr lang="en-US" smtClean="0"/>
              <a:pPr/>
              <a:t>4</a:t>
            </a:fld>
            <a:endParaRPr lang="en-US"/>
          </a:p>
        </p:txBody>
      </p:sp>
    </p:spTree>
    <p:extLst>
      <p:ext uri="{BB962C8B-B14F-4D97-AF65-F5344CB8AC3E}">
        <p14:creationId xmlns="" xmlns:p14="http://schemas.microsoft.com/office/powerpoint/2010/main" val="409031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F3B19CF-8CE6-449A-A281-3C3C0EA861B2}" type="slidenum">
              <a:rPr lang="en-US" altLang="en-US"/>
              <a:pPr fontAlgn="base">
                <a:spcBef>
                  <a:spcPct val="0"/>
                </a:spcBef>
                <a:spcAft>
                  <a:spcPct val="0"/>
                </a:spcAft>
              </a:pPr>
              <a:t>6</a:t>
            </a:fld>
            <a:endParaRPr lang="en-US" altLang="en-US"/>
          </a:p>
        </p:txBody>
      </p:sp>
    </p:spTree>
    <p:extLst>
      <p:ext uri="{BB962C8B-B14F-4D97-AF65-F5344CB8AC3E}">
        <p14:creationId xmlns="" xmlns:p14="http://schemas.microsoft.com/office/powerpoint/2010/main" val="382411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9F59CD-3EAD-4A48-A38D-5C784736B4EE}" type="slidenum">
              <a:rPr lang="en-US" altLang="en-US"/>
              <a:pPr fontAlgn="base">
                <a:spcBef>
                  <a:spcPct val="0"/>
                </a:spcBef>
                <a:spcAft>
                  <a:spcPct val="0"/>
                </a:spcAft>
              </a:pPr>
              <a:t>7</a:t>
            </a:fld>
            <a:endParaRPr lang="en-US" altLang="en-US"/>
          </a:p>
        </p:txBody>
      </p:sp>
    </p:spTree>
    <p:extLst>
      <p:ext uri="{BB962C8B-B14F-4D97-AF65-F5344CB8AC3E}">
        <p14:creationId xmlns="" xmlns:p14="http://schemas.microsoft.com/office/powerpoint/2010/main" val="146501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02B93A-7481-4E24-9A54-BE90C12EDFA3}" type="slidenum">
              <a:rPr lang="en-US" altLang="en-US"/>
              <a:pPr fontAlgn="base">
                <a:spcBef>
                  <a:spcPct val="0"/>
                </a:spcBef>
                <a:spcAft>
                  <a:spcPct val="0"/>
                </a:spcAft>
              </a:pPr>
              <a:t>8</a:t>
            </a:fld>
            <a:endParaRPr lang="en-US" altLang="en-US"/>
          </a:p>
        </p:txBody>
      </p:sp>
    </p:spTree>
    <p:extLst>
      <p:ext uri="{BB962C8B-B14F-4D97-AF65-F5344CB8AC3E}">
        <p14:creationId xmlns="" xmlns:p14="http://schemas.microsoft.com/office/powerpoint/2010/main" val="212739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E473D5-04B7-4456-B89E-29EF2AE6CDE4}" type="slidenum">
              <a:rPr lang="en-US" altLang="en-US"/>
              <a:pPr fontAlgn="base">
                <a:spcBef>
                  <a:spcPct val="0"/>
                </a:spcBef>
                <a:spcAft>
                  <a:spcPct val="0"/>
                </a:spcAft>
              </a:pPr>
              <a:t>9</a:t>
            </a:fld>
            <a:endParaRPr lang="en-US" altLang="en-US"/>
          </a:p>
        </p:txBody>
      </p:sp>
    </p:spTree>
    <p:extLst>
      <p:ext uri="{BB962C8B-B14F-4D97-AF65-F5344CB8AC3E}">
        <p14:creationId xmlns="" xmlns:p14="http://schemas.microsoft.com/office/powerpoint/2010/main" val="378716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CD8699F-9C05-4329-968F-A9FC59D31FC7}" type="slidenum">
              <a:rPr lang="en-US" altLang="en-US"/>
              <a:pPr fontAlgn="base">
                <a:spcBef>
                  <a:spcPct val="0"/>
                </a:spcBef>
                <a:spcAft>
                  <a:spcPct val="0"/>
                </a:spcAft>
              </a:pPr>
              <a:t>10</a:t>
            </a:fld>
            <a:endParaRPr lang="en-US" altLang="en-US"/>
          </a:p>
        </p:txBody>
      </p:sp>
    </p:spTree>
    <p:extLst>
      <p:ext uri="{BB962C8B-B14F-4D97-AF65-F5344CB8AC3E}">
        <p14:creationId xmlns="" xmlns:p14="http://schemas.microsoft.com/office/powerpoint/2010/main" val="854824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userDrawn="1"/>
        </p:nvSpPr>
        <p:spPr>
          <a:xfrm rot="10800000">
            <a:off x="1219200" y="0"/>
            <a:ext cx="7924800" cy="48006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ctrTitle"/>
          </p:nvPr>
        </p:nvSpPr>
        <p:spPr>
          <a:xfrm rot="1879815">
            <a:off x="3157286" y="1464506"/>
            <a:ext cx="6045277" cy="1470025"/>
          </a:xfrm>
        </p:spPr>
        <p:txBody>
          <a:bodyPr/>
          <a:lstStyle>
            <a:lvl1pPr>
              <a:defRPr>
                <a:solidFill>
                  <a:schemeClr val="bg1"/>
                </a:solidFill>
                <a:latin typeface="Copperplate Gothic Bold" panose="020E07050202060204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3810000"/>
            <a:ext cx="6400800" cy="1752600"/>
          </a:xfrm>
        </p:spPr>
        <p:txBody>
          <a:bodyPr/>
          <a:lstStyle>
            <a:lvl1pPr marL="0" indent="0" algn="ctr">
              <a:buNone/>
              <a:defRPr>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pic>
        <p:nvPicPr>
          <p:cNvPr id="8" name="Picture 4" descr="BenchmarksLogo-Final-RGB-Lg.tif"/>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8382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76199" y="3017838"/>
            <a:ext cx="244157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0" b="1" dirty="0">
                <a:solidFill>
                  <a:schemeClr val="tx2"/>
                </a:solidFill>
                <a:latin typeface="Verdana" pitchFamily="34" charset="0"/>
              </a:rPr>
              <a:t>A public education program </a:t>
            </a:r>
          </a:p>
          <a:p>
            <a:pPr algn="ctr" eaLnBrk="1" hangingPunct="1"/>
            <a:r>
              <a:rPr lang="en-US" altLang="en-US" sz="1100" b="1" dirty="0">
                <a:solidFill>
                  <a:schemeClr val="tx2"/>
                </a:solidFill>
                <a:latin typeface="Verdana" pitchFamily="34" charset="0"/>
              </a:rPr>
              <a:t>of The Florida Bar</a:t>
            </a:r>
          </a:p>
        </p:txBody>
      </p:sp>
      <p:sp>
        <p:nvSpPr>
          <p:cNvPr id="10" name="TextBox 9"/>
          <p:cNvSpPr txBox="1"/>
          <p:nvPr userDrawn="1"/>
        </p:nvSpPr>
        <p:spPr>
          <a:xfrm>
            <a:off x="152400" y="5638799"/>
            <a:ext cx="6553200" cy="646331"/>
          </a:xfrm>
          <a:prstGeom prst="rect">
            <a:avLst/>
          </a:prstGeom>
          <a:noFill/>
        </p:spPr>
        <p:txBody>
          <a:bodyPr wrap="square" rtlCol="0">
            <a:spAutoFit/>
          </a:bodyPr>
          <a:lstStyle/>
          <a:p>
            <a:r>
              <a:rPr lang="en-US" dirty="0" smtClean="0">
                <a:solidFill>
                  <a:schemeClr val="tx2"/>
                </a:solidFill>
              </a:rPr>
              <a:t>Developed</a:t>
            </a:r>
            <a:r>
              <a:rPr lang="en-US" baseline="0" dirty="0" smtClean="0">
                <a:solidFill>
                  <a:schemeClr val="tx2"/>
                </a:solidFill>
              </a:rPr>
              <a:t> by The Florida Law Related Education Association, Inc. </a:t>
            </a:r>
          </a:p>
          <a:p>
            <a:r>
              <a:rPr lang="en-US" baseline="0" dirty="0" smtClean="0">
                <a:solidFill>
                  <a:schemeClr val="tx2"/>
                </a:solidFill>
              </a:rPr>
              <a:t>www.flrea.org </a:t>
            </a:r>
            <a:endParaRPr lang="en-US" dirty="0">
              <a:solidFill>
                <a:schemeClr val="tx2"/>
              </a:solidFill>
            </a:endParaRPr>
          </a:p>
        </p:txBody>
      </p:sp>
      <p:pic>
        <p:nvPicPr>
          <p:cNvPr id="11" name="Picture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705600" y="5627726"/>
            <a:ext cx="2171700" cy="635120"/>
          </a:xfrm>
          <a:prstGeom prst="rect">
            <a:avLst/>
          </a:prstGeom>
        </p:spPr>
      </p:pic>
    </p:spTree>
    <p:extLst>
      <p:ext uri="{BB962C8B-B14F-4D97-AF65-F5344CB8AC3E}">
        <p14:creationId xmlns="" xmlns:p14="http://schemas.microsoft.com/office/powerpoint/2010/main" val="40736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spTree>
    <p:extLst>
      <p:ext uri="{BB962C8B-B14F-4D97-AF65-F5344CB8AC3E}">
        <p14:creationId xmlns="" xmlns:p14="http://schemas.microsoft.com/office/powerpoint/2010/main" val="97595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solidFill>
            <a:schemeClr val="tx2"/>
          </a:solidFill>
        </p:spPr>
        <p:txBody>
          <a:bodyPr vert="eaVert"/>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spTree>
    <p:extLst>
      <p:ext uri="{BB962C8B-B14F-4D97-AF65-F5344CB8AC3E}">
        <p14:creationId xmlns="" xmlns:p14="http://schemas.microsoft.com/office/powerpoint/2010/main" val="366655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0" y="0"/>
            <a:ext cx="9131300" cy="1371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grpSp>
        <p:nvGrpSpPr>
          <p:cNvPr id="9" name="Group 8"/>
          <p:cNvGrpSpPr/>
          <p:nvPr userDrawn="1"/>
        </p:nvGrpSpPr>
        <p:grpSpPr>
          <a:xfrm>
            <a:off x="6842125" y="4262864"/>
            <a:ext cx="2314575" cy="2595136"/>
            <a:chOff x="6842125" y="4114800"/>
            <a:chExt cx="2314575" cy="2595136"/>
          </a:xfrm>
        </p:grpSpPr>
        <p:pic>
          <p:nvPicPr>
            <p:cNvPr id="7"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cxnSp>
        <p:nvCxnSpPr>
          <p:cNvPr id="11" name="Straight Connector 10"/>
          <p:cNvCxnSpPr/>
          <p:nvPr userDrawn="1"/>
        </p:nvCxnSpPr>
        <p:spPr>
          <a:xfrm>
            <a:off x="0" y="1600200"/>
            <a:ext cx="9144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4114800" y="14478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710230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84700"/>
            <a:ext cx="7772400" cy="1362075"/>
          </a:xfrm>
          <a:solidFill>
            <a:schemeClr val="tx2"/>
          </a:solidFill>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7670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cxnSp>
        <p:nvCxnSpPr>
          <p:cNvPr id="7" name="Straight Connector 6"/>
          <p:cNvCxnSpPr/>
          <p:nvPr userDrawn="1"/>
        </p:nvCxnSpPr>
        <p:spPr>
          <a:xfrm>
            <a:off x="228600" y="44196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4114800" y="42672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842125" y="0"/>
            <a:ext cx="2314575" cy="2595136"/>
            <a:chOff x="6842125" y="4114800"/>
            <a:chExt cx="2314575" cy="2595136"/>
          </a:xfrm>
        </p:grpSpPr>
        <p:pic>
          <p:nvPicPr>
            <p:cNvPr id="10"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148251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89D65-509E-40C0-9A40-2FF6CB673E55}"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grpSp>
        <p:nvGrpSpPr>
          <p:cNvPr id="10" name="Group 9"/>
          <p:cNvGrpSpPr/>
          <p:nvPr userDrawn="1"/>
        </p:nvGrpSpPr>
        <p:grpSpPr>
          <a:xfrm>
            <a:off x="241300" y="1524000"/>
            <a:ext cx="8686800" cy="304800"/>
            <a:chOff x="241300" y="1371600"/>
            <a:chExt cx="8686800" cy="304800"/>
          </a:xfrm>
        </p:grpSpPr>
        <p:cxnSp>
          <p:nvCxnSpPr>
            <p:cNvPr id="8" name="Straight Connector 7"/>
            <p:cNvCxnSpPr/>
            <p:nvPr userDrawn="1"/>
          </p:nvCxnSpPr>
          <p:spPr>
            <a:xfrm>
              <a:off x="241300" y="15240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4419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6842125" y="4262864"/>
            <a:ext cx="2314575" cy="2595136"/>
            <a:chOff x="6842125" y="4114800"/>
            <a:chExt cx="2314575" cy="2595136"/>
          </a:xfrm>
        </p:grpSpPr>
        <p:pic>
          <p:nvPicPr>
            <p:cNvPr id="12"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412152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87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272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87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272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89D65-509E-40C0-9A40-2FF6CB673E55}" type="datetimeFigureOut">
              <a:rPr lang="en-US" smtClean="0"/>
              <a:pPr/>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08B10-ACDA-44DC-9805-06B50D7C4145}" type="slidenum">
              <a:rPr lang="en-US" smtClean="0"/>
              <a:pPr/>
              <a:t>‹#›</a:t>
            </a:fld>
            <a:endParaRPr lang="en-US"/>
          </a:p>
        </p:txBody>
      </p:sp>
      <p:grpSp>
        <p:nvGrpSpPr>
          <p:cNvPr id="12" name="Group 11"/>
          <p:cNvGrpSpPr/>
          <p:nvPr userDrawn="1"/>
        </p:nvGrpSpPr>
        <p:grpSpPr>
          <a:xfrm>
            <a:off x="228600" y="1447800"/>
            <a:ext cx="8686800" cy="304800"/>
            <a:chOff x="228600" y="1295400"/>
            <a:chExt cx="8686800" cy="304800"/>
          </a:xfrm>
        </p:grpSpPr>
        <p:cxnSp>
          <p:nvCxnSpPr>
            <p:cNvPr id="10" name="Straight Connector 9"/>
            <p:cNvCxnSpPr/>
            <p:nvPr userDrawn="1"/>
          </p:nvCxnSpPr>
          <p:spPr>
            <a:xfrm>
              <a:off x="228600" y="14478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4419600" y="12954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03801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089D65-509E-40C0-9A40-2FF6CB673E55}" type="datetimeFigureOut">
              <a:rPr lang="en-US" smtClean="0"/>
              <a:pPr/>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08B10-ACDA-44DC-9805-06B50D7C4145}" type="slidenum">
              <a:rPr lang="en-US" smtClean="0"/>
              <a:pPr/>
              <a:t>‹#›</a:t>
            </a:fld>
            <a:endParaRPr lang="en-US"/>
          </a:p>
        </p:txBody>
      </p:sp>
      <p:grpSp>
        <p:nvGrpSpPr>
          <p:cNvPr id="8" name="Group 7"/>
          <p:cNvGrpSpPr/>
          <p:nvPr userDrawn="1"/>
        </p:nvGrpSpPr>
        <p:grpSpPr>
          <a:xfrm>
            <a:off x="228600" y="1524000"/>
            <a:ext cx="8686800" cy="304800"/>
            <a:chOff x="228600" y="1524000"/>
            <a:chExt cx="8686800" cy="304800"/>
          </a:xfrm>
        </p:grpSpPr>
        <p:cxnSp>
          <p:nvCxnSpPr>
            <p:cNvPr id="6" name="Straight Connector 5"/>
            <p:cNvCxnSpPr/>
            <p:nvPr userDrawn="1"/>
          </p:nvCxnSpPr>
          <p:spPr>
            <a:xfrm>
              <a:off x="228600" y="16764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419600" y="15240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userDrawn="1"/>
        </p:nvGrpSpPr>
        <p:grpSpPr>
          <a:xfrm>
            <a:off x="6842125" y="4262864"/>
            <a:ext cx="2314575" cy="2595136"/>
            <a:chOff x="6842125" y="4114800"/>
            <a:chExt cx="2314575" cy="2595136"/>
          </a:xfrm>
        </p:grpSpPr>
        <p:pic>
          <p:nvPicPr>
            <p:cNvPr id="10"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8818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89D65-509E-40C0-9A40-2FF6CB673E55}" type="datetimeFigureOut">
              <a:rPr lang="en-US" smtClean="0"/>
              <a:pPr/>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08B10-ACDA-44DC-9805-06B50D7C4145}" type="slidenum">
              <a:rPr lang="en-US" smtClean="0"/>
              <a:pPr/>
              <a:t>‹#›</a:t>
            </a:fld>
            <a:endParaRPr lang="en-US"/>
          </a:p>
        </p:txBody>
      </p:sp>
      <p:grpSp>
        <p:nvGrpSpPr>
          <p:cNvPr id="5" name="Group 4"/>
          <p:cNvGrpSpPr/>
          <p:nvPr userDrawn="1"/>
        </p:nvGrpSpPr>
        <p:grpSpPr>
          <a:xfrm>
            <a:off x="6842125" y="4262864"/>
            <a:ext cx="2314575" cy="2595136"/>
            <a:chOff x="6842125" y="4114800"/>
            <a:chExt cx="2314575" cy="2595136"/>
          </a:xfrm>
        </p:grpSpPr>
        <p:pic>
          <p:nvPicPr>
            <p:cNvPr id="6"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277415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tx2"/>
          </a:solidFill>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63700"/>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cxnSp>
        <p:nvCxnSpPr>
          <p:cNvPr id="8" name="Straight Connector 7"/>
          <p:cNvCxnSpPr/>
          <p:nvPr userDrawn="1"/>
        </p:nvCxnSpPr>
        <p:spPr>
          <a:xfrm>
            <a:off x="381000" y="1524000"/>
            <a:ext cx="31242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1752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6842125" y="4262864"/>
            <a:ext cx="2314575" cy="2595136"/>
            <a:chOff x="6842125" y="4114800"/>
            <a:chExt cx="2314575" cy="2595136"/>
          </a:xfrm>
        </p:grpSpPr>
        <p:pic>
          <p:nvPicPr>
            <p:cNvPr id="13"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3"/>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391780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tx2"/>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grpSp>
        <p:nvGrpSpPr>
          <p:cNvPr id="8" name="Group 7"/>
          <p:cNvGrpSpPr/>
          <p:nvPr userDrawn="1"/>
        </p:nvGrpSpPr>
        <p:grpSpPr>
          <a:xfrm>
            <a:off x="6842125" y="4262864"/>
            <a:ext cx="2314575" cy="2595136"/>
            <a:chOff x="6842125" y="4114800"/>
            <a:chExt cx="2314575" cy="2595136"/>
          </a:xfrm>
        </p:grpSpPr>
        <p:pic>
          <p:nvPicPr>
            <p:cNvPr id="9" name="Picture 4" descr="BenchmarksLogo-Final-RGB-Lg.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 xmlns:p14="http://schemas.microsoft.com/office/powerpoint/2010/main" val="148229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89D65-509E-40C0-9A40-2FF6CB673E55}"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08B10-ACDA-44DC-9805-06B50D7C4145}" type="slidenum">
              <a:rPr lang="en-US" smtClean="0"/>
              <a:pPr/>
              <a:t>‹#›</a:t>
            </a:fld>
            <a:endParaRPr lang="en-US"/>
          </a:p>
        </p:txBody>
      </p:sp>
    </p:spTree>
    <p:extLst>
      <p:ext uri="{BB962C8B-B14F-4D97-AF65-F5344CB8AC3E}">
        <p14:creationId xmlns="" xmlns:p14="http://schemas.microsoft.com/office/powerpoint/2010/main" val="200167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pperplate Gothic Bold" panose="020E07050202060204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taff@flrea.or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supremecourt.gov/opinions/12pdf/11-564_5426.pdf" TargetMode="External"/><Relationship Id="rId2" Type="http://schemas.openxmlformats.org/officeDocument/2006/relationships/hyperlink" Target="http://www.floridasupremecourt.org/decisions/2011/sc08-2101.pdf" TargetMode="Externa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6.xml.rels><?xml version="1.0" encoding="UTF-8" standalone="yes"?>
<Relationships xmlns="http://schemas.openxmlformats.org/package/2006/relationships"><Relationship Id="rId3" Type="http://schemas.openxmlformats.org/officeDocument/2006/relationships/hyperlink" Target="mailto:staff@flrea.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879815">
            <a:off x="3294237" y="1235906"/>
            <a:ext cx="6045277" cy="1470025"/>
          </a:xfrm>
          <a:ln>
            <a:miter lim="800000"/>
            <a:headEnd/>
            <a:tailEnd/>
          </a:ln>
        </p:spPr>
        <p:txBody>
          <a:bodyPr>
            <a:normAutofit/>
          </a:bodyPr>
          <a:lstStyle/>
          <a:p>
            <a:pPr eaLnBrk="1" fontAlgn="auto" hangingPunct="1">
              <a:spcAft>
                <a:spcPts val="0"/>
              </a:spcAft>
              <a:defRPr/>
            </a:pPr>
            <a:r>
              <a:rPr dirty="0" smtClean="0"/>
              <a:t>Florida v. </a:t>
            </a:r>
            <a:r>
              <a:rPr dirty="0" err="1" smtClean="0"/>
              <a:t>Jardines</a:t>
            </a:r>
            <a:endParaRPr dirty="0"/>
          </a:p>
        </p:txBody>
      </p:sp>
      <p:pic>
        <p:nvPicPr>
          <p:cNvPr id="7171" name="Picture 4" descr="C:\Users\Christi\AppData\Local\Microsoft\Windows\Temporary Internet Files\Content.IE5\5CAPW21C\MC910217683[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0" y="3084990"/>
            <a:ext cx="254952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705600" y="5638800"/>
            <a:ext cx="2036135" cy="646331"/>
          </a:xfrm>
          <a:prstGeom prst="rect">
            <a:avLst/>
          </a:prstGeom>
          <a:solidFill>
            <a:schemeClr val="bg1"/>
          </a:solidFill>
        </p:spPr>
        <p:txBody>
          <a:bodyPr wrap="none" rtlCol="0">
            <a:spAutoFit/>
          </a:bodyPr>
          <a:lstStyle/>
          <a:p>
            <a:endParaRPr lang="en-US" dirty="0" smtClean="0"/>
          </a:p>
          <a:p>
            <a:r>
              <a:rPr lang="en-US" dirty="0" smtClean="0"/>
              <a:t>                                   </a:t>
            </a:r>
            <a:endParaRPr lang="en-US" dirty="0"/>
          </a:p>
        </p:txBody>
      </p:sp>
      <p:pic>
        <p:nvPicPr>
          <p:cNvPr id="6" name="Picture 6" descr="2017_ACE_Logo_Color_Small.jpg"/>
          <p:cNvPicPr>
            <a:picLocks noChangeAspect="1" noChangeArrowheads="1"/>
          </p:cNvPicPr>
          <p:nvPr/>
        </p:nvPicPr>
        <p:blipFill>
          <a:blip r:embed="rId4" cstate="print"/>
          <a:srcRect/>
          <a:stretch>
            <a:fillRect/>
          </a:stretch>
        </p:blipFill>
        <p:spPr bwMode="auto">
          <a:xfrm>
            <a:off x="152400" y="914400"/>
            <a:ext cx="2514600" cy="2895600"/>
          </a:xfrm>
          <a:prstGeom prst="rect">
            <a:avLst/>
          </a:prstGeom>
          <a:noFill/>
          <a:ln w="9525">
            <a:noFill/>
            <a:miter lim="800000"/>
            <a:headEnd/>
            <a:tailEnd/>
          </a:ln>
        </p:spPr>
      </p:pic>
      <p:sp>
        <p:nvSpPr>
          <p:cNvPr id="8" name="TextBox 7"/>
          <p:cNvSpPr txBox="1">
            <a:spLocks noChangeArrowheads="1"/>
          </p:cNvSpPr>
          <p:nvPr/>
        </p:nvSpPr>
        <p:spPr bwMode="auto">
          <a:xfrm>
            <a:off x="152400" y="5715000"/>
            <a:ext cx="8839200" cy="738664"/>
          </a:xfrm>
          <a:prstGeom prst="rect">
            <a:avLst/>
          </a:prstGeom>
          <a:solidFill>
            <a:schemeClr val="bg1"/>
          </a:solidFill>
          <a:ln w="9525">
            <a:noFill/>
            <a:miter lim="800000"/>
            <a:headEnd/>
            <a:tailEnd/>
          </a:ln>
        </p:spPr>
        <p:txBody>
          <a:bodyPr wrap="square">
            <a:spAutoFit/>
          </a:bodyPr>
          <a:lstStyle/>
          <a:p>
            <a:pPr algn="just"/>
            <a:r>
              <a:rPr lang="en-US" sz="1400" i="1" dirty="0" smtClean="0"/>
              <a:t>These materials have been adapted, with permission from The Florida Bar Benchmarks Adult Civic Education Program, for use in Louisiana. Principal authors of the Florida Benchmarks Program are Annette Boyd Pitts and Richard </a:t>
            </a:r>
            <a:r>
              <a:rPr lang="en-US" sz="1400" i="1" dirty="0" err="1" smtClean="0"/>
              <a:t>Levenstein</a:t>
            </a:r>
            <a:r>
              <a:rPr lang="en-US" sz="1400" i="1" dirty="0" smtClean="0"/>
              <a:t>. For assistance with adaptation in other states, contact </a:t>
            </a:r>
            <a:r>
              <a:rPr lang="en-US" sz="1400" i="1" u="sng" dirty="0" smtClean="0">
                <a:hlinkClick r:id="rId5"/>
              </a:rPr>
              <a:t>staff@flrea.org</a:t>
            </a:r>
            <a:r>
              <a:rPr lang="en-US" sz="1400" i="1" dirty="0" smtClean="0"/>
              <a:t> </a:t>
            </a:r>
            <a:endParaRPr lang="en-US" sz="1400" dirty="0"/>
          </a:p>
        </p:txBody>
      </p:sp>
    </p:spTree>
    <p:extLst>
      <p:ext uri="{BB962C8B-B14F-4D97-AF65-F5344CB8AC3E}">
        <p14:creationId xmlns="" xmlns:p14="http://schemas.microsoft.com/office/powerpoint/2010/main" val="25431506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What is probable cause?</a:t>
            </a:r>
          </a:p>
        </p:txBody>
      </p:sp>
      <p:sp>
        <p:nvSpPr>
          <p:cNvPr id="3" name="Rectangle 2"/>
          <p:cNvSpPr/>
          <p:nvPr/>
        </p:nvSpPr>
        <p:spPr>
          <a:xfrm>
            <a:off x="685800" y="2286000"/>
            <a:ext cx="9290050" cy="830263"/>
          </a:xfrm>
          <a:prstGeom prst="rect">
            <a:avLst/>
          </a:prstGeom>
        </p:spPr>
        <p:txBody>
          <a:bodyPr>
            <a:spAutoFit/>
          </a:bodyPr>
          <a:lstStyle/>
          <a:p>
            <a:pPr fontAlgn="auto">
              <a:spcBef>
                <a:spcPts val="0"/>
              </a:spcBef>
              <a:spcAft>
                <a:spcPts val="0"/>
              </a:spcAft>
              <a:defRPr/>
            </a:pPr>
            <a:r>
              <a:rPr lang="en-US" sz="4800" dirty="0">
                <a:solidFill>
                  <a:schemeClr val="tx1">
                    <a:lumMod val="65000"/>
                    <a:lumOff val="35000"/>
                  </a:schemeClr>
                </a:solidFill>
                <a:latin typeface="+mn-lt"/>
              </a:rPr>
              <a:t>…but upon </a:t>
            </a:r>
            <a:r>
              <a:rPr lang="en-US" sz="4800" b="1" dirty="0">
                <a:solidFill>
                  <a:schemeClr val="tx1">
                    <a:lumMod val="65000"/>
                    <a:lumOff val="35000"/>
                  </a:schemeClr>
                </a:solidFill>
                <a:latin typeface="+mn-lt"/>
              </a:rPr>
              <a:t>probable cause</a:t>
            </a:r>
            <a:r>
              <a:rPr lang="en-US" sz="4800" dirty="0">
                <a:solidFill>
                  <a:schemeClr val="tx1">
                    <a:lumMod val="65000"/>
                    <a:lumOff val="35000"/>
                  </a:schemeClr>
                </a:solidFill>
                <a:latin typeface="+mn-lt"/>
              </a:rPr>
              <a:t>… </a:t>
            </a:r>
          </a:p>
        </p:txBody>
      </p:sp>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3426026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The Fourth Amendment</a:t>
            </a:r>
          </a:p>
        </p:txBody>
      </p:sp>
      <p:sp>
        <p:nvSpPr>
          <p:cNvPr id="3" name="Rectangle 2"/>
          <p:cNvSpPr/>
          <p:nvPr/>
        </p:nvSpPr>
        <p:spPr>
          <a:xfrm>
            <a:off x="609600" y="2133600"/>
            <a:ext cx="8001000" cy="2308225"/>
          </a:xfrm>
          <a:prstGeom prst="rect">
            <a:avLst/>
          </a:prstGeom>
        </p:spPr>
        <p:txBody>
          <a:bodyPr>
            <a:spAutoFit/>
          </a:bodyPr>
          <a:lstStyle/>
          <a:p>
            <a:pPr fontAlgn="auto">
              <a:spcBef>
                <a:spcPts val="0"/>
              </a:spcBef>
              <a:spcAft>
                <a:spcPts val="0"/>
              </a:spcAft>
              <a:defRPr/>
            </a:pPr>
            <a:r>
              <a:rPr lang="en-US" sz="3600" dirty="0">
                <a:solidFill>
                  <a:schemeClr val="tx1">
                    <a:lumMod val="65000"/>
                    <a:lumOff val="35000"/>
                  </a:schemeClr>
                </a:solidFill>
                <a:latin typeface="+mn-lt"/>
              </a:rPr>
              <a:t>…supported by Oath or affirmation, and particularly describing the place to be searched, and the persons or things to be seized</a:t>
            </a:r>
            <a:r>
              <a:rPr lang="en-US" sz="2000" dirty="0">
                <a:solidFill>
                  <a:srgbClr val="FF66CC"/>
                </a:solidFill>
                <a:latin typeface="+mn-lt"/>
              </a:rPr>
              <a:t>.</a:t>
            </a:r>
            <a:endParaRPr lang="en-US" sz="2000" dirty="0">
              <a:latin typeface="+mn-lt"/>
            </a:endParaRPr>
          </a:p>
        </p:txBody>
      </p:sp>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242089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13" y="4800600"/>
            <a:ext cx="7772400" cy="1362075"/>
          </a:xfrm>
          <a:ln>
            <a:miter lim="800000"/>
            <a:headEnd/>
            <a:tailEnd/>
          </a:ln>
        </p:spPr>
        <p:txBody>
          <a:bodyPr>
            <a:normAutofit/>
          </a:bodyPr>
          <a:lstStyle/>
          <a:p>
            <a:pPr algn="ctr" eaLnBrk="1" fontAlgn="auto" hangingPunct="1">
              <a:spcAft>
                <a:spcPts val="0"/>
              </a:spcAft>
              <a:defRPr/>
            </a:pPr>
            <a:r>
              <a:rPr lang="en-US" dirty="0" smtClean="0"/>
              <a:t>Facts of the Case</a:t>
            </a:r>
            <a:endParaRPr lang="en-US" dirty="0"/>
          </a:p>
        </p:txBody>
      </p:sp>
      <p:pic>
        <p:nvPicPr>
          <p:cNvPr id="13315" name="Picture 3" descr="C:\Users\Christi\AppData\Local\Microsoft\Windows\Temporary Internet Files\Content.IE5\KN4H7QGL\MC900233528[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5013" y="914400"/>
            <a:ext cx="2116137"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6477000" y="0"/>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33275306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3554" name="Title 2"/>
          <p:cNvSpPr>
            <a:spLocks noGrp="1"/>
          </p:cNvSpPr>
          <p:nvPr>
            <p:ph type="title"/>
          </p:nvPr>
        </p:nvSpPr>
        <p:spPr/>
        <p:txBody>
          <a:bodyPr>
            <a:normAutofit/>
          </a:bodyPr>
          <a:lstStyle/>
          <a:p>
            <a:r>
              <a:rPr lang="en-US" altLang="en-US" dirty="0" smtClean="0"/>
              <a:t>Case Study – Handout</a:t>
            </a:r>
          </a:p>
        </p:txBody>
      </p:sp>
      <p:sp>
        <p:nvSpPr>
          <p:cNvPr id="4" name="Content Placeholder 3"/>
          <p:cNvSpPr>
            <a:spLocks noGrp="1"/>
          </p:cNvSpPr>
          <p:nvPr>
            <p:ph idx="1"/>
          </p:nvPr>
        </p:nvSpPr>
        <p:spPr>
          <a:xfrm>
            <a:off x="457200" y="2179638"/>
            <a:ext cx="8229600" cy="4525962"/>
          </a:xfrm>
        </p:spPr>
        <p:txBody>
          <a:bodyPr rtlCol="0">
            <a:normAutofit fontScale="92500" lnSpcReduction="20000"/>
          </a:bodyPr>
          <a:lstStyle/>
          <a:p>
            <a:pPr fontAlgn="auto">
              <a:spcAft>
                <a:spcPts val="0"/>
              </a:spcAft>
              <a:defRPr/>
            </a:pPr>
            <a:r>
              <a:rPr lang="en-US" dirty="0" smtClean="0"/>
              <a:t>Facts of the Case (Handout)</a:t>
            </a:r>
          </a:p>
          <a:p>
            <a:pPr fontAlgn="auto">
              <a:spcAft>
                <a:spcPts val="0"/>
              </a:spcAft>
              <a:defRPr/>
            </a:pPr>
            <a:r>
              <a:rPr lang="en-US" dirty="0" smtClean="0"/>
              <a:t>Circle or highlight all relevant facts</a:t>
            </a:r>
          </a:p>
          <a:p>
            <a:pPr fontAlgn="auto">
              <a:spcAft>
                <a:spcPts val="0"/>
              </a:spcAft>
              <a:defRPr/>
            </a:pPr>
            <a:r>
              <a:rPr lang="en-US" dirty="0" smtClean="0"/>
              <a:t>Overview and review of facts</a:t>
            </a:r>
          </a:p>
          <a:p>
            <a:pPr fontAlgn="auto">
              <a:spcAft>
                <a:spcPts val="0"/>
              </a:spcAft>
              <a:defRPr/>
            </a:pPr>
            <a:r>
              <a:rPr lang="en-US" dirty="0" smtClean="0"/>
              <a:t>Trace the case through the courts</a:t>
            </a:r>
          </a:p>
          <a:p>
            <a:pPr fontAlgn="auto">
              <a:spcAft>
                <a:spcPts val="0"/>
              </a:spcAft>
              <a:defRPr/>
            </a:pPr>
            <a:r>
              <a:rPr lang="en-US" dirty="0" smtClean="0"/>
              <a:t>Apply the U.S. Constitution and precedent</a:t>
            </a:r>
          </a:p>
          <a:p>
            <a:pPr fontAlgn="auto">
              <a:spcAft>
                <a:spcPts val="0"/>
              </a:spcAft>
              <a:defRPr/>
            </a:pPr>
            <a:r>
              <a:rPr lang="en-US" dirty="0" smtClean="0"/>
              <a:t>Make a decision</a:t>
            </a:r>
          </a:p>
          <a:p>
            <a:pPr fontAlgn="auto">
              <a:spcAft>
                <a:spcPts val="0"/>
              </a:spcAft>
              <a:defRPr/>
            </a:pPr>
            <a:endParaRPr lang="en-US" dirty="0"/>
          </a:p>
          <a:p>
            <a:pPr fontAlgn="auto">
              <a:spcAft>
                <a:spcPts val="0"/>
              </a:spcAft>
              <a:defRPr/>
            </a:pPr>
            <a:endParaRPr lang="en-US" dirty="0" smtClean="0"/>
          </a:p>
          <a:p>
            <a:pPr fontAlgn="auto">
              <a:spcAft>
                <a:spcPts val="0"/>
              </a:spcAft>
              <a:defRPr/>
            </a:pPr>
            <a:r>
              <a:rPr lang="en-US" dirty="0" smtClean="0"/>
              <a:t>Factual scenario – read and dissect</a:t>
            </a:r>
          </a:p>
          <a:p>
            <a:pPr fontAlgn="auto">
              <a:spcAft>
                <a:spcPts val="0"/>
              </a:spcAft>
              <a:defRPr/>
            </a:pPr>
            <a:endParaRPr lang="en-US" dirty="0" smtClean="0"/>
          </a:p>
          <a:p>
            <a:pPr fontAlgn="auto">
              <a:spcAft>
                <a:spcPts val="0"/>
              </a:spcAft>
              <a:defRPr/>
            </a:pPr>
            <a:endParaRPr lang="en-US" dirty="0" smtClean="0"/>
          </a:p>
        </p:txBody>
      </p:sp>
    </p:spTree>
    <p:extLst>
      <p:ext uri="{BB962C8B-B14F-4D97-AF65-F5344CB8AC3E}">
        <p14:creationId xmlns="" xmlns:p14="http://schemas.microsoft.com/office/powerpoint/2010/main" val="393700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a:t>
            </a:r>
            <a:br>
              <a:rPr lang="en-US" dirty="0" smtClean="0"/>
            </a:br>
            <a:r>
              <a:rPr lang="en-US" dirty="0" smtClean="0"/>
              <a:t>Question before the Court </a:t>
            </a:r>
            <a:endParaRPr lang="en-US" dirty="0"/>
          </a:p>
        </p:txBody>
      </p:sp>
      <p:sp>
        <p:nvSpPr>
          <p:cNvPr id="3" name="Content Placeholder 2"/>
          <p:cNvSpPr>
            <a:spLocks noGrp="1"/>
          </p:cNvSpPr>
          <p:nvPr>
            <p:ph idx="1"/>
          </p:nvPr>
        </p:nvSpPr>
        <p:spPr>
          <a:xfrm>
            <a:off x="381000" y="2286000"/>
            <a:ext cx="8229600" cy="3733800"/>
          </a:xfrm>
        </p:spPr>
        <p:txBody>
          <a:bodyPr>
            <a:normAutofit/>
          </a:bodyPr>
          <a:lstStyle/>
          <a:p>
            <a:pPr marL="0" indent="0">
              <a:buNone/>
            </a:pPr>
            <a:r>
              <a:rPr lang="en-US" sz="4000" dirty="0" smtClean="0"/>
              <a:t>Is a “sniff test” by a drug detection dog conducted at the front door of a home a “search” under the </a:t>
            </a:r>
            <a:r>
              <a:rPr lang="en-US" sz="4000" b="1" dirty="0" smtClean="0"/>
              <a:t>Fourth Amendment</a:t>
            </a:r>
            <a:r>
              <a:rPr lang="en-US" sz="4000" dirty="0" smtClean="0"/>
              <a:t>? </a:t>
            </a:r>
          </a:p>
          <a:p>
            <a:pPr marL="0" indent="0">
              <a:buNone/>
            </a:pPr>
            <a:endParaRPr lang="en-US" dirty="0"/>
          </a:p>
        </p:txBody>
      </p:sp>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75459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28600" y="457200"/>
            <a:ext cx="8534400" cy="1096962"/>
          </a:xfrm>
        </p:spPr>
        <p:txBody>
          <a:bodyPr>
            <a:normAutofit fontScale="90000"/>
          </a:bodyPr>
          <a:lstStyle/>
          <a:p>
            <a:r>
              <a:rPr lang="en-US" altLang="en-US" dirty="0" smtClean="0"/>
              <a:t>How do judges make decisions?</a:t>
            </a:r>
          </a:p>
        </p:txBody>
      </p:sp>
      <p:sp>
        <p:nvSpPr>
          <p:cNvPr id="11267" name="Content Placeholder 2"/>
          <p:cNvSpPr>
            <a:spLocks noGrp="1"/>
          </p:cNvSpPr>
          <p:nvPr>
            <p:ph idx="1"/>
          </p:nvPr>
        </p:nvSpPr>
        <p:spPr>
          <a:xfrm>
            <a:off x="228600" y="1676400"/>
            <a:ext cx="7620000" cy="4876800"/>
          </a:xfrm>
        </p:spPr>
        <p:txBody>
          <a:bodyPr>
            <a:normAutofit fontScale="25000" lnSpcReduction="20000"/>
          </a:bodyPr>
          <a:lstStyle/>
          <a:p>
            <a:pPr>
              <a:defRPr/>
            </a:pPr>
            <a:endParaRPr lang="en-US" sz="5800" dirty="0" smtClean="0"/>
          </a:p>
          <a:p>
            <a:pPr>
              <a:defRPr/>
            </a:pPr>
            <a:r>
              <a:rPr lang="en-US" sz="11200" dirty="0" smtClean="0"/>
              <a:t>Judges should be fair and impartial in interpreting and  applying the law.</a:t>
            </a:r>
          </a:p>
          <a:p>
            <a:pPr>
              <a:defRPr/>
            </a:pPr>
            <a:endParaRPr lang="en-US" sz="11200" dirty="0" smtClean="0"/>
          </a:p>
          <a:p>
            <a:pPr>
              <a:defRPr/>
            </a:pPr>
            <a:r>
              <a:rPr lang="en-US" sz="11200" dirty="0" smtClean="0"/>
              <a:t>Judges must follow the law:</a:t>
            </a:r>
          </a:p>
          <a:p>
            <a:pPr lvl="1">
              <a:defRPr/>
            </a:pPr>
            <a:r>
              <a:rPr lang="en-US" sz="11200" dirty="0" smtClean="0"/>
              <a:t>US and State Constitutions</a:t>
            </a:r>
          </a:p>
          <a:p>
            <a:pPr lvl="1">
              <a:defRPr/>
            </a:pPr>
            <a:r>
              <a:rPr lang="en-US" sz="11200" dirty="0" smtClean="0"/>
              <a:t>Case law/Precedent</a:t>
            </a:r>
          </a:p>
          <a:p>
            <a:pPr lvl="1">
              <a:defRPr/>
            </a:pPr>
            <a:r>
              <a:rPr lang="en-US" sz="11200" dirty="0" smtClean="0"/>
              <a:t>Statutory Law</a:t>
            </a:r>
          </a:p>
          <a:p>
            <a:pPr lvl="1">
              <a:defRPr/>
            </a:pPr>
            <a:r>
              <a:rPr lang="en-US" sz="11200" dirty="0" smtClean="0"/>
              <a:t>Sentencing guidelines</a:t>
            </a:r>
          </a:p>
          <a:p>
            <a:pPr lvl="1">
              <a:defRPr/>
            </a:pPr>
            <a:r>
              <a:rPr lang="en-US" sz="11200" dirty="0" smtClean="0"/>
              <a:t>Court Procedures/Rules</a:t>
            </a:r>
          </a:p>
          <a:p>
            <a:pPr lvl="1">
              <a:defRPr/>
            </a:pPr>
            <a:r>
              <a:rPr lang="en-US" sz="11200" dirty="0" smtClean="0"/>
              <a:t>Code of Judicial Conduct</a:t>
            </a:r>
          </a:p>
          <a:p>
            <a:pPr marL="0" lvl="1">
              <a:buFont typeface="Georgia" panose="02040502050405020303" pitchFamily="18" charset="0"/>
              <a:buNone/>
              <a:defRPr/>
            </a:pPr>
            <a:r>
              <a:rPr lang="en-US" sz="11200" dirty="0" smtClean="0"/>
              <a:t>         </a:t>
            </a:r>
          </a:p>
          <a:p>
            <a:pPr>
              <a:buFont typeface="Georgia" panose="02040502050405020303" pitchFamily="18" charset="0"/>
              <a:buNone/>
              <a:defRPr/>
            </a:pPr>
            <a:r>
              <a:rPr lang="en-US" sz="11200" dirty="0" smtClean="0"/>
              <a:t> </a:t>
            </a:r>
          </a:p>
        </p:txBody>
      </p:sp>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11525581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Precedent </a:t>
            </a:r>
            <a:endParaRPr lang="en-US" dirty="0"/>
          </a:p>
        </p:txBody>
      </p:sp>
      <p:sp>
        <p:nvSpPr>
          <p:cNvPr id="3" name="Text Placeholder 2"/>
          <p:cNvSpPr>
            <a:spLocks noGrp="1"/>
          </p:cNvSpPr>
          <p:nvPr>
            <p:ph type="body" idx="1"/>
          </p:nvPr>
        </p:nvSpPr>
        <p:spPr/>
        <p:txBody>
          <a:bodyPr/>
          <a:lstStyle/>
          <a:p>
            <a:r>
              <a:rPr lang="en-US" dirty="0" smtClean="0"/>
              <a:t>You will also receive cases that will provide precedent for making your decision. Review case precedent and circle or highlight relevant facts. </a:t>
            </a:r>
            <a:endParaRPr lang="en-US" dirty="0"/>
          </a:p>
        </p:txBody>
      </p:sp>
      <p:pic>
        <p:nvPicPr>
          <p:cNvPr id="4" name="Picture 2" descr="C:\Users\Christi\AppData\Local\Microsoft\Windows\Temporary Internet Files\Content.IE5\KZ5K5IDK\MP900408864[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304800"/>
            <a:ext cx="24384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477000" y="0"/>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1990179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0722" name="Title 1"/>
          <p:cNvSpPr>
            <a:spLocks noGrp="1"/>
          </p:cNvSpPr>
          <p:nvPr>
            <p:ph type="title"/>
          </p:nvPr>
        </p:nvSpPr>
        <p:spPr>
          <a:xfrm>
            <a:off x="685800" y="20472"/>
            <a:ext cx="7467600" cy="1143000"/>
          </a:xfrm>
        </p:spPr>
        <p:txBody>
          <a:bodyPr>
            <a:normAutofit fontScale="90000"/>
          </a:bodyPr>
          <a:lstStyle/>
          <a:p>
            <a:pPr eaLnBrk="1" hangingPunct="1"/>
            <a:r>
              <a:rPr lang="en-US" altLang="en-US" dirty="0" smtClean="0"/>
              <a:t>Are these considered searches?</a:t>
            </a:r>
          </a:p>
        </p:txBody>
      </p:sp>
      <p:sp>
        <p:nvSpPr>
          <p:cNvPr id="30723" name="Content Placeholder 2"/>
          <p:cNvSpPr>
            <a:spLocks noGrp="1"/>
          </p:cNvSpPr>
          <p:nvPr>
            <p:ph idx="1"/>
          </p:nvPr>
        </p:nvSpPr>
        <p:spPr>
          <a:xfrm>
            <a:off x="457200" y="2286000"/>
            <a:ext cx="8382000" cy="4221162"/>
          </a:xfrm>
        </p:spPr>
        <p:txBody>
          <a:bodyPr/>
          <a:lstStyle/>
          <a:p>
            <a:pPr eaLnBrk="1" hangingPunct="1"/>
            <a:r>
              <a:rPr lang="en-US" altLang="en-US" dirty="0" smtClean="0"/>
              <a:t>Search of luggage in an airport?</a:t>
            </a:r>
          </a:p>
          <a:p>
            <a:pPr eaLnBrk="1" hangingPunct="1"/>
            <a:r>
              <a:rPr lang="en-US" altLang="en-US" dirty="0" smtClean="0"/>
              <a:t>Search of the exterior of a car?</a:t>
            </a:r>
          </a:p>
          <a:p>
            <a:pPr eaLnBrk="1" hangingPunct="1"/>
            <a:r>
              <a:rPr lang="en-US" altLang="en-US" dirty="0" smtClean="0"/>
              <a:t>Search during a routine traffic stop?</a:t>
            </a:r>
          </a:p>
          <a:p>
            <a:pPr eaLnBrk="1" hangingPunct="1"/>
            <a:r>
              <a:rPr lang="en-US" altLang="en-US" dirty="0" smtClean="0"/>
              <a:t>Use of thermal-imaging device by police?</a:t>
            </a:r>
          </a:p>
          <a:p>
            <a:pPr eaLnBrk="1" hangingPunct="1"/>
            <a:endParaRPr lang="en-US" altLang="en-US" dirty="0" smtClean="0"/>
          </a:p>
        </p:txBody>
      </p:sp>
    </p:spTree>
    <p:extLst>
      <p:ext uri="{BB962C8B-B14F-4D97-AF65-F5344CB8AC3E}">
        <p14:creationId xmlns="" xmlns:p14="http://schemas.microsoft.com/office/powerpoint/2010/main" val="17769618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1746" name="Title 1"/>
          <p:cNvSpPr>
            <a:spLocks noGrp="1"/>
          </p:cNvSpPr>
          <p:nvPr>
            <p:ph type="title"/>
          </p:nvPr>
        </p:nvSpPr>
        <p:spPr/>
        <p:txBody>
          <a:bodyPr/>
          <a:lstStyle/>
          <a:p>
            <a:pPr eaLnBrk="1" hangingPunct="1"/>
            <a:r>
              <a:rPr lang="en-US" altLang="en-US" smtClean="0"/>
              <a:t>United States v. Place</a:t>
            </a:r>
          </a:p>
        </p:txBody>
      </p:sp>
      <p:sp>
        <p:nvSpPr>
          <p:cNvPr id="31747" name="Content Placeholder 2"/>
          <p:cNvSpPr>
            <a:spLocks noGrp="1"/>
          </p:cNvSpPr>
          <p:nvPr>
            <p:ph idx="1"/>
          </p:nvPr>
        </p:nvSpPr>
        <p:spPr>
          <a:xfrm>
            <a:off x="457200" y="1905000"/>
            <a:ext cx="8305800" cy="4800600"/>
          </a:xfrm>
        </p:spPr>
        <p:txBody>
          <a:bodyPr>
            <a:normAutofit fontScale="92500" lnSpcReduction="20000"/>
          </a:bodyPr>
          <a:lstStyle/>
          <a:p>
            <a:r>
              <a:rPr lang="en-US" altLang="en-US" sz="2600" dirty="0" smtClean="0"/>
              <a:t>Agents seized a man’s luggage at an airport without consent and later utilized a drug detection dog to perform a “sniff” test. The dog signaled for the presence of narcotics so they held the luggage for an extended period of time to obtain a warrant and ultimately found cocaine.</a:t>
            </a:r>
          </a:p>
          <a:p>
            <a:pPr marL="0" indent="0">
              <a:buNone/>
            </a:pPr>
            <a:endParaRPr lang="en-US" b="1" dirty="0" smtClean="0"/>
          </a:p>
          <a:p>
            <a:pPr marL="0" indent="0">
              <a:buNone/>
            </a:pPr>
            <a:r>
              <a:rPr lang="en-US" sz="3500" b="1" dirty="0" smtClean="0"/>
              <a:t>Did </a:t>
            </a:r>
            <a:r>
              <a:rPr lang="en-US" sz="3500" b="1" dirty="0"/>
              <a:t>the "sniff test" by the dog constitute a search?</a:t>
            </a:r>
            <a:endParaRPr lang="en-US" altLang="en-US" sz="3500" b="1" dirty="0" smtClean="0"/>
          </a:p>
          <a:p>
            <a:r>
              <a:rPr lang="en-US" sz="3000" b="1" dirty="0" smtClean="0"/>
              <a:t>No.</a:t>
            </a:r>
            <a:r>
              <a:rPr lang="en-US" sz="3000" dirty="0" smtClean="0"/>
              <a:t> The </a:t>
            </a:r>
            <a:r>
              <a:rPr lang="en-US" sz="3000" dirty="0"/>
              <a:t>investigative procedure of subjecting luggage to a "sniff test" by a well-trained narcotics detection dog </a:t>
            </a:r>
            <a:r>
              <a:rPr lang="en-US" sz="3000" b="1" dirty="0"/>
              <a:t>does not constitute a "search" </a:t>
            </a:r>
            <a:r>
              <a:rPr lang="en-US" sz="3000" dirty="0"/>
              <a:t>within the meaning of the Fourth Amendment.</a:t>
            </a:r>
            <a:endParaRPr lang="en-US" altLang="en-US" sz="3000" dirty="0" smtClean="0"/>
          </a:p>
        </p:txBody>
      </p:sp>
    </p:spTree>
    <p:extLst>
      <p:ext uri="{BB962C8B-B14F-4D97-AF65-F5344CB8AC3E}">
        <p14:creationId xmlns="" xmlns:p14="http://schemas.microsoft.com/office/powerpoint/2010/main" val="20000171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1000"/>
                                        <p:tgtEl>
                                          <p:spTgt spid="31747">
                                            <p:txEl>
                                              <p:pRg st="2" end="2"/>
                                            </p:txEl>
                                          </p:spTgt>
                                        </p:tgtEl>
                                      </p:cBhvr>
                                    </p:animEffect>
                                    <p:anim calcmode="lin" valueType="num">
                                      <p:cBhvr>
                                        <p:cTn id="8"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47">
                                            <p:txEl>
                                              <p:pRg st="3" end="3"/>
                                            </p:txEl>
                                          </p:spTgt>
                                        </p:tgtEl>
                                        <p:attrNameLst>
                                          <p:attrName>style.visibility</p:attrName>
                                        </p:attrNameLst>
                                      </p:cBhvr>
                                      <p:to>
                                        <p:strVal val="visible"/>
                                      </p:to>
                                    </p:set>
                                    <p:animEffect transition="in" filter="fade">
                                      <p:cBhvr>
                                        <p:cTn id="14" dur="1000"/>
                                        <p:tgtEl>
                                          <p:spTgt spid="31747">
                                            <p:txEl>
                                              <p:pRg st="3" end="3"/>
                                            </p:txEl>
                                          </p:spTgt>
                                        </p:tgtEl>
                                      </p:cBhvr>
                                    </p:animEffect>
                                    <p:anim calcmode="lin" valueType="num">
                                      <p:cBhvr>
                                        <p:cTn id="15"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2770" name="Title 1"/>
          <p:cNvSpPr>
            <a:spLocks noGrp="1"/>
          </p:cNvSpPr>
          <p:nvPr>
            <p:ph type="title"/>
          </p:nvPr>
        </p:nvSpPr>
        <p:spPr/>
        <p:txBody>
          <a:bodyPr>
            <a:normAutofit/>
          </a:bodyPr>
          <a:lstStyle/>
          <a:p>
            <a:pPr eaLnBrk="1" hangingPunct="1"/>
            <a:r>
              <a:rPr lang="en-US" altLang="en-US" sz="3600" dirty="0" smtClean="0"/>
              <a:t>City of Indianapolis v. Edmond</a:t>
            </a:r>
          </a:p>
        </p:txBody>
      </p:sp>
      <p:sp>
        <p:nvSpPr>
          <p:cNvPr id="32771" name="Content Placeholder 2"/>
          <p:cNvSpPr>
            <a:spLocks noGrp="1"/>
          </p:cNvSpPr>
          <p:nvPr>
            <p:ph idx="1"/>
          </p:nvPr>
        </p:nvSpPr>
        <p:spPr>
          <a:xfrm>
            <a:off x="304800" y="1828800"/>
            <a:ext cx="8382000" cy="4525963"/>
          </a:xfrm>
        </p:spPr>
        <p:txBody>
          <a:bodyPr>
            <a:normAutofit/>
          </a:bodyPr>
          <a:lstStyle/>
          <a:p>
            <a:pPr marL="0" indent="0">
              <a:buNone/>
            </a:pPr>
            <a:r>
              <a:rPr lang="en-US" b="1" dirty="0" smtClean="0"/>
              <a:t>Are </a:t>
            </a:r>
            <a:r>
              <a:rPr lang="en-US" b="1" dirty="0"/>
              <a:t>highway checkpoint programs, whose primary purpose is the discovery and interdiction of illegal narcotics, consistent with the Fourth Amendment?</a:t>
            </a:r>
            <a:endParaRPr lang="en-US" altLang="en-US" b="1" dirty="0" smtClean="0"/>
          </a:p>
          <a:p>
            <a:pPr eaLnBrk="1" hangingPunct="1"/>
            <a:r>
              <a:rPr lang="en-US" altLang="en-US" sz="2800" b="1" dirty="0" smtClean="0"/>
              <a:t>No. </a:t>
            </a:r>
            <a:r>
              <a:rPr lang="en-US" altLang="en-US" sz="2800" dirty="0" smtClean="0"/>
              <a:t>The Court ruled that highway checkpoints for the primary purpose of  discovering illegal narcotics are </a:t>
            </a:r>
            <a:r>
              <a:rPr lang="en-US" altLang="en-US" sz="2800" b="1" dirty="0" smtClean="0"/>
              <a:t>unconstitutional. </a:t>
            </a:r>
          </a:p>
        </p:txBody>
      </p:sp>
    </p:spTree>
    <p:extLst>
      <p:ext uri="{BB962C8B-B14F-4D97-AF65-F5344CB8AC3E}">
        <p14:creationId xmlns="" xmlns:p14="http://schemas.microsoft.com/office/powerpoint/2010/main" val="20588799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What is privacy?</a:t>
            </a:r>
            <a:endParaRPr lang="en-US" dirty="0"/>
          </a:p>
        </p:txBody>
      </p:sp>
      <p:sp>
        <p:nvSpPr>
          <p:cNvPr id="4" name="Rounded Rectangular Callout 3"/>
          <p:cNvSpPr/>
          <p:nvPr/>
        </p:nvSpPr>
        <p:spPr>
          <a:xfrm>
            <a:off x="609600" y="1828800"/>
            <a:ext cx="4724400" cy="2362200"/>
          </a:xfrm>
          <a:prstGeom prst="wedgeRoundRectCallout">
            <a:avLst>
              <a:gd name="adj1" fmla="val -61986"/>
              <a:gd name="adj2" fmla="val 101961"/>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How would you define it?</a:t>
            </a:r>
            <a:endParaRPr lang="en-US" sz="4000" dirty="0"/>
          </a:p>
        </p:txBody>
      </p:sp>
      <p:sp>
        <p:nvSpPr>
          <p:cNvPr id="5" name="Rectangular Callout 4"/>
          <p:cNvSpPr/>
          <p:nvPr/>
        </p:nvSpPr>
        <p:spPr>
          <a:xfrm>
            <a:off x="3657600" y="4343400"/>
            <a:ext cx="3886200" cy="1524000"/>
          </a:xfrm>
          <a:prstGeom prst="wedgeRectCallout">
            <a:avLst>
              <a:gd name="adj1" fmla="val 81052"/>
              <a:gd name="adj2" fmla="val 461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Who do you expect privacy from?</a:t>
            </a:r>
            <a:endParaRPr lang="en-US" sz="3600" dirty="0"/>
          </a:p>
        </p:txBody>
      </p:sp>
    </p:spTree>
    <p:extLst>
      <p:ext uri="{BB962C8B-B14F-4D97-AF65-F5344CB8AC3E}">
        <p14:creationId xmlns="" xmlns:p14="http://schemas.microsoft.com/office/powerpoint/2010/main" val="12612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3794" name="Title 1"/>
          <p:cNvSpPr>
            <a:spLocks noGrp="1"/>
          </p:cNvSpPr>
          <p:nvPr>
            <p:ph type="title"/>
          </p:nvPr>
        </p:nvSpPr>
        <p:spPr/>
        <p:txBody>
          <a:bodyPr/>
          <a:lstStyle/>
          <a:p>
            <a:pPr eaLnBrk="1" hangingPunct="1"/>
            <a:r>
              <a:rPr lang="en-US" altLang="en-US" smtClean="0"/>
              <a:t>Illinois v. Caballes</a:t>
            </a:r>
          </a:p>
        </p:txBody>
      </p:sp>
      <p:sp>
        <p:nvSpPr>
          <p:cNvPr id="33795" name="Content Placeholder 2"/>
          <p:cNvSpPr>
            <a:spLocks noGrp="1"/>
          </p:cNvSpPr>
          <p:nvPr>
            <p:ph idx="1"/>
          </p:nvPr>
        </p:nvSpPr>
        <p:spPr>
          <a:xfrm>
            <a:off x="304800" y="1905000"/>
            <a:ext cx="8534400" cy="4724400"/>
          </a:xfrm>
        </p:spPr>
        <p:txBody>
          <a:bodyPr>
            <a:normAutofit fontScale="92500" lnSpcReduction="20000"/>
          </a:bodyPr>
          <a:lstStyle/>
          <a:p>
            <a:pPr marL="0" indent="0">
              <a:buNone/>
            </a:pPr>
            <a:r>
              <a:rPr lang="en-US" b="1" dirty="0" smtClean="0"/>
              <a:t>Does </a:t>
            </a:r>
            <a:r>
              <a:rPr lang="en-US" b="1" dirty="0"/>
              <a:t>the Fourth </a:t>
            </a:r>
            <a:r>
              <a:rPr lang="en-US" b="1" dirty="0" smtClean="0"/>
              <a:t>Amendment </a:t>
            </a:r>
            <a:r>
              <a:rPr lang="en-US" b="1" dirty="0"/>
              <a:t>require a reasonable articulable suspicion to conduct a canine sniff during a </a:t>
            </a:r>
            <a:r>
              <a:rPr lang="en-US" b="1" dirty="0" smtClean="0"/>
              <a:t>lawful, routine </a:t>
            </a:r>
            <a:r>
              <a:rPr lang="en-US" b="1" dirty="0"/>
              <a:t>traffic stop</a:t>
            </a:r>
            <a:r>
              <a:rPr lang="en-US" b="1" dirty="0" smtClean="0"/>
              <a:t>?</a:t>
            </a:r>
          </a:p>
          <a:p>
            <a:pPr marL="0" indent="0">
              <a:buNone/>
            </a:pPr>
            <a:endParaRPr lang="en-US" altLang="en-US" b="1" dirty="0"/>
          </a:p>
          <a:p>
            <a:r>
              <a:rPr lang="en-US" altLang="en-US" b="1" dirty="0" smtClean="0"/>
              <a:t>No.</a:t>
            </a:r>
            <a:r>
              <a:rPr lang="en-US" altLang="en-US" dirty="0" smtClean="0"/>
              <a:t> The Court decided that </a:t>
            </a:r>
            <a:r>
              <a:rPr lang="en-US" altLang="en-US" dirty="0" err="1" smtClean="0"/>
              <a:t>Caballes</a:t>
            </a:r>
            <a:r>
              <a:rPr lang="en-US" altLang="en-US" dirty="0" smtClean="0"/>
              <a:t>’ </a:t>
            </a:r>
            <a:r>
              <a:rPr lang="en-US" altLang="en-US" b="1" dirty="0" smtClean="0"/>
              <a:t>Fourth Amendment rights were not violated</a:t>
            </a:r>
            <a:r>
              <a:rPr lang="en-US" altLang="en-US" dirty="0" smtClean="0"/>
              <a:t> because the Constitution did not require police to have reasonable suspicion to use a drug-detection dog on a car during a legal traffic stop.</a:t>
            </a:r>
          </a:p>
        </p:txBody>
      </p:sp>
    </p:spTree>
    <p:extLst>
      <p:ext uri="{BB962C8B-B14F-4D97-AF65-F5344CB8AC3E}">
        <p14:creationId xmlns="" xmlns:p14="http://schemas.microsoft.com/office/powerpoint/2010/main" val="11497661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fade">
                                      <p:cBhvr>
                                        <p:cTn id="7" dur="1000"/>
                                        <p:tgtEl>
                                          <p:spTgt spid="33795">
                                            <p:txEl>
                                              <p:pRg st="2" end="2"/>
                                            </p:txEl>
                                          </p:spTgt>
                                        </p:tgtEl>
                                      </p:cBhvr>
                                    </p:animEffect>
                                    <p:anim calcmode="lin" valueType="num">
                                      <p:cBhvr>
                                        <p:cTn id="8"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4818" name="Title 1"/>
          <p:cNvSpPr>
            <a:spLocks noGrp="1"/>
          </p:cNvSpPr>
          <p:nvPr>
            <p:ph type="title"/>
          </p:nvPr>
        </p:nvSpPr>
        <p:spPr/>
        <p:txBody>
          <a:bodyPr/>
          <a:lstStyle/>
          <a:p>
            <a:pPr eaLnBrk="1" hangingPunct="1"/>
            <a:r>
              <a:rPr lang="en-US" altLang="en-US" smtClean="0"/>
              <a:t>Kyllo v. United States</a:t>
            </a:r>
          </a:p>
        </p:txBody>
      </p:sp>
      <p:sp>
        <p:nvSpPr>
          <p:cNvPr id="34819" name="Content Placeholder 2"/>
          <p:cNvSpPr>
            <a:spLocks noGrp="1"/>
          </p:cNvSpPr>
          <p:nvPr>
            <p:ph idx="1"/>
          </p:nvPr>
        </p:nvSpPr>
        <p:spPr>
          <a:xfrm>
            <a:off x="228600" y="1752600"/>
            <a:ext cx="8534400" cy="4495800"/>
          </a:xfrm>
        </p:spPr>
        <p:txBody>
          <a:bodyPr>
            <a:normAutofit/>
          </a:bodyPr>
          <a:lstStyle/>
          <a:p>
            <a:pPr marL="0" indent="0">
              <a:buNone/>
            </a:pPr>
            <a:r>
              <a:rPr lang="en-US" sz="2800" b="1" dirty="0" smtClean="0"/>
              <a:t>Does </a:t>
            </a:r>
            <a:r>
              <a:rPr lang="en-US" sz="2800" b="1" dirty="0"/>
              <a:t>the use of a thermal-imaging device to detect relative amounts of heat emanating from a private home constitute an unconstitutional search in violation of the Fourth Amendment?</a:t>
            </a:r>
            <a:endParaRPr lang="en-US" altLang="en-US" sz="2800" b="1" dirty="0" smtClean="0"/>
          </a:p>
          <a:p>
            <a:pPr eaLnBrk="1" hangingPunct="1"/>
            <a:r>
              <a:rPr lang="en-US" altLang="en-US" sz="2600" b="1" dirty="0" smtClean="0"/>
              <a:t>Yes.</a:t>
            </a:r>
            <a:r>
              <a:rPr lang="en-US" altLang="en-US" sz="2600" dirty="0" smtClean="0"/>
              <a:t> The Court ruled that because the Government used a device not available to the general public to find out details that would not have been known otherwise, the use of the device was a </a:t>
            </a:r>
            <a:r>
              <a:rPr lang="en-US" altLang="en-US" sz="2600" b="1" dirty="0" smtClean="0"/>
              <a:t>“search” that required a warrant</a:t>
            </a:r>
            <a:r>
              <a:rPr lang="en-US" altLang="en-US" sz="2600" dirty="0" smtClean="0"/>
              <a:t>, thus violating </a:t>
            </a:r>
            <a:r>
              <a:rPr lang="en-US" altLang="en-US" sz="2600" dirty="0" err="1" smtClean="0"/>
              <a:t>Kyllo’s</a:t>
            </a:r>
            <a:r>
              <a:rPr lang="en-US" altLang="en-US" sz="2600" dirty="0" smtClean="0"/>
              <a:t> Fourth Amendment rights.</a:t>
            </a:r>
            <a:endParaRPr lang="en-US" altLang="en-US" sz="2600" b="1" dirty="0" smtClean="0"/>
          </a:p>
        </p:txBody>
      </p:sp>
    </p:spTree>
    <p:extLst>
      <p:ext uri="{BB962C8B-B14F-4D97-AF65-F5344CB8AC3E}">
        <p14:creationId xmlns="" xmlns:p14="http://schemas.microsoft.com/office/powerpoint/2010/main" val="25396788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1000"/>
                                        <p:tgtEl>
                                          <p:spTgt spid="34819">
                                            <p:txEl>
                                              <p:pRg st="1" end="1"/>
                                            </p:txEl>
                                          </p:spTgt>
                                        </p:tgtEl>
                                      </p:cBhvr>
                                    </p:animEffect>
                                    <p:anim calcmode="lin" valueType="num">
                                      <p:cBhvr>
                                        <p:cTn id="8"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7410" name="Title 1"/>
          <p:cNvSpPr>
            <a:spLocks noGrp="1"/>
          </p:cNvSpPr>
          <p:nvPr>
            <p:ph type="title"/>
          </p:nvPr>
        </p:nvSpPr>
        <p:spPr>
          <a:xfrm>
            <a:off x="0" y="274638"/>
            <a:ext cx="9144000" cy="1143000"/>
          </a:xfrm>
        </p:spPr>
        <p:txBody>
          <a:bodyPr>
            <a:normAutofit fontScale="90000"/>
          </a:bodyPr>
          <a:lstStyle/>
          <a:p>
            <a:pPr eaLnBrk="1" hangingPunct="1"/>
            <a:r>
              <a:rPr lang="en-US" altLang="en-US" sz="3600" dirty="0" smtClean="0"/>
              <a:t>The Case Through the Courts</a:t>
            </a:r>
            <a:r>
              <a:rPr lang="en-US" altLang="en-US" dirty="0" smtClean="0"/>
              <a:t> </a:t>
            </a:r>
            <a:br>
              <a:rPr lang="en-US" altLang="en-US" dirty="0" smtClean="0"/>
            </a:br>
            <a:r>
              <a:rPr lang="en-US" altLang="en-US" sz="3100" i="1" dirty="0" err="1" smtClean="0"/>
              <a:t>Jardines</a:t>
            </a:r>
            <a:r>
              <a:rPr lang="en-US" altLang="en-US" sz="3100" i="1" dirty="0" smtClean="0"/>
              <a:t> Case</a:t>
            </a:r>
          </a:p>
        </p:txBody>
      </p:sp>
      <p:graphicFrame>
        <p:nvGraphicFramePr>
          <p:cNvPr id="3" name="Diagram 2"/>
          <p:cNvGraphicFramePr/>
          <p:nvPr>
            <p:extLst>
              <p:ext uri="{D42A27DB-BD31-4B8C-83A1-F6EECF244321}">
                <p14:modId xmlns="" xmlns:p14="http://schemas.microsoft.com/office/powerpoint/2010/main" val="2921965152"/>
              </p:ext>
            </p:extLst>
          </p:nvPr>
        </p:nvGraphicFramePr>
        <p:xfrm>
          <a:off x="381000" y="1397000"/>
          <a:ext cx="83820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rved Down Arrow 3"/>
          <p:cNvSpPr/>
          <p:nvPr/>
        </p:nvSpPr>
        <p:spPr>
          <a:xfrm rot="18295262">
            <a:off x="326232" y="4636293"/>
            <a:ext cx="1651000" cy="7286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 name="Curved Down Arrow 4"/>
          <p:cNvSpPr/>
          <p:nvPr/>
        </p:nvSpPr>
        <p:spPr>
          <a:xfrm rot="18295262">
            <a:off x="1393585" y="3264291"/>
            <a:ext cx="1651000" cy="7286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 name="Rectangle 1"/>
          <p:cNvSpPr/>
          <p:nvPr/>
        </p:nvSpPr>
        <p:spPr>
          <a:xfrm>
            <a:off x="2133600" y="3962400"/>
            <a:ext cx="4919831" cy="1446550"/>
          </a:xfrm>
          <a:prstGeom prst="rect">
            <a:avLst/>
          </a:prstGeom>
        </p:spPr>
        <p:txBody>
          <a:bodyPr wrap="square">
            <a:spAutoFit/>
          </a:bodyPr>
          <a:lstStyle/>
          <a:p>
            <a:pPr lvl="0" algn="ctr"/>
            <a:r>
              <a:rPr lang="en-US" sz="2400" b="1" kern="0" dirty="0">
                <a:solidFill>
                  <a:sysClr val="windowText" lastClr="000000"/>
                </a:solidFill>
              </a:rPr>
              <a:t>Third District Court of Appeal</a:t>
            </a:r>
          </a:p>
          <a:p>
            <a:pPr lvl="0" algn="ctr"/>
            <a:r>
              <a:rPr lang="en-US" sz="1600" kern="0" dirty="0">
                <a:solidFill>
                  <a:sysClr val="windowText" lastClr="000000"/>
                </a:solidFill>
              </a:rPr>
              <a:t>The state appealed the lower court decision. The motion to suppress was reversed stating that the search was not illegal and a warrant was not needed to conduct the search.  </a:t>
            </a:r>
          </a:p>
        </p:txBody>
      </p:sp>
      <p:sp>
        <p:nvSpPr>
          <p:cNvPr id="6" name="Rectangle 5"/>
          <p:cNvSpPr/>
          <p:nvPr/>
        </p:nvSpPr>
        <p:spPr>
          <a:xfrm>
            <a:off x="3234809" y="2948422"/>
            <a:ext cx="2717411" cy="954107"/>
          </a:xfrm>
          <a:prstGeom prst="rect">
            <a:avLst/>
          </a:prstGeom>
        </p:spPr>
        <p:txBody>
          <a:bodyPr wrap="none">
            <a:spAutoFit/>
          </a:bodyPr>
          <a:lstStyle/>
          <a:p>
            <a:pPr lvl="0" algn="ctr"/>
            <a:r>
              <a:rPr lang="en-US" sz="2800" b="1" kern="0" dirty="0">
                <a:solidFill>
                  <a:sysClr val="windowText" lastClr="000000"/>
                </a:solidFill>
              </a:rPr>
              <a:t>Florida Supreme </a:t>
            </a:r>
            <a:endParaRPr lang="en-US" sz="2800" b="1" kern="0" dirty="0" smtClean="0">
              <a:solidFill>
                <a:sysClr val="windowText" lastClr="000000"/>
              </a:solidFill>
            </a:endParaRPr>
          </a:p>
          <a:p>
            <a:pPr lvl="0" algn="ctr"/>
            <a:r>
              <a:rPr lang="en-US" sz="2800" b="1" kern="0" dirty="0" smtClean="0">
                <a:solidFill>
                  <a:sysClr val="windowText" lastClr="000000"/>
                </a:solidFill>
              </a:rPr>
              <a:t>Court </a:t>
            </a:r>
            <a:endParaRPr lang="en-US" sz="2800" b="1" kern="0" dirty="0">
              <a:solidFill>
                <a:sysClr val="windowText" lastClr="000000"/>
              </a:solidFill>
            </a:endParaRPr>
          </a:p>
        </p:txBody>
      </p:sp>
    </p:spTree>
    <p:extLst>
      <p:ext uri="{BB962C8B-B14F-4D97-AF65-F5344CB8AC3E}">
        <p14:creationId xmlns="" xmlns:p14="http://schemas.microsoft.com/office/powerpoint/2010/main" val="40607657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Jardines Seeks Review</a:t>
            </a:r>
          </a:p>
        </p:txBody>
      </p:sp>
      <p:sp>
        <p:nvSpPr>
          <p:cNvPr id="22531" name="Content Placeholder 2"/>
          <p:cNvSpPr>
            <a:spLocks noGrp="1"/>
          </p:cNvSpPr>
          <p:nvPr>
            <p:ph idx="1"/>
          </p:nvPr>
        </p:nvSpPr>
        <p:spPr/>
        <p:txBody>
          <a:bodyPr/>
          <a:lstStyle/>
          <a:p>
            <a:pPr eaLnBrk="1" hangingPunct="1"/>
            <a:r>
              <a:rPr lang="en-US" altLang="en-US" dirty="0" smtClean="0"/>
              <a:t>Mr. </a:t>
            </a:r>
            <a:r>
              <a:rPr lang="en-US" altLang="en-US" dirty="0" err="1" smtClean="0"/>
              <a:t>Jardines</a:t>
            </a:r>
            <a:r>
              <a:rPr lang="en-US" altLang="en-US" dirty="0" smtClean="0"/>
              <a:t> sought review in the Florida Supreme Court since the decision of the Third District Court conflicted with Fourth District Court in the case of </a:t>
            </a:r>
            <a:r>
              <a:rPr lang="en-US" altLang="en-US" b="1" dirty="0" smtClean="0"/>
              <a:t>State v. Rabb.</a:t>
            </a:r>
          </a:p>
          <a:p>
            <a:pPr eaLnBrk="1" hangingPunct="1"/>
            <a:r>
              <a:rPr lang="en-US" altLang="en-US" dirty="0" smtClean="0"/>
              <a:t>The Florida Supreme Court granted the request.</a:t>
            </a:r>
          </a:p>
        </p:txBody>
      </p:sp>
      <p:pic>
        <p:nvPicPr>
          <p:cNvPr id="2253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4495800"/>
            <a:ext cx="3276600" cy="1972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32574833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altLang="en-US" smtClean="0"/>
              <a:t>Question Before the Court</a:t>
            </a:r>
          </a:p>
        </p:txBody>
      </p:sp>
      <p:sp>
        <p:nvSpPr>
          <p:cNvPr id="37891" name="Content Placeholder 2"/>
          <p:cNvSpPr>
            <a:spLocks noGrp="1"/>
          </p:cNvSpPr>
          <p:nvPr>
            <p:ph idx="1"/>
          </p:nvPr>
        </p:nvSpPr>
        <p:spPr>
          <a:xfrm>
            <a:off x="457200" y="1882775"/>
            <a:ext cx="8229600" cy="4572000"/>
          </a:xfrm>
        </p:spPr>
        <p:txBody>
          <a:bodyPr/>
          <a:lstStyle/>
          <a:p>
            <a:pPr marL="0" indent="0">
              <a:buFont typeface="Wingdings 2" pitchFamily="18" charset="2"/>
              <a:buNone/>
            </a:pPr>
            <a:r>
              <a:rPr lang="en-US" altLang="en-US" dirty="0" smtClean="0"/>
              <a:t>Is a “sniff test” by a drug detection dog conducted at the front door of a private home considered a “search” under the Fourth Amendment?</a:t>
            </a:r>
          </a:p>
        </p:txBody>
      </p:sp>
      <p:pic>
        <p:nvPicPr>
          <p:cNvPr id="37892" name="Picture 2" descr="C:\Users\Christi\AppData\Local\Microsoft\Windows\Temporary Internet Files\Content.IE5\X7EPSOE1\MP90043871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400" y="4114800"/>
            <a:ext cx="3754437"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38073044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9144000" cy="1143000"/>
          </a:xfrm>
        </p:spPr>
        <p:txBody>
          <a:bodyPr>
            <a:normAutofit fontScale="90000"/>
          </a:bodyPr>
          <a:lstStyle/>
          <a:p>
            <a:pPr eaLnBrk="1" hangingPunct="1"/>
            <a:r>
              <a:rPr lang="en-US" altLang="en-US" dirty="0" smtClean="0"/>
              <a:t>Now it is your turn to be the judge</a:t>
            </a:r>
          </a:p>
        </p:txBody>
      </p:sp>
      <p:pic>
        <p:nvPicPr>
          <p:cNvPr id="38915" name="Picture 2" descr="C:\Documents and Settings\FLREA\Local Settings\Temporary Internet Files\Content.IE5\8UZ32I6D\MCj0434879000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1766888"/>
            <a:ext cx="4953000" cy="446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29442987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0" name="Picture 2" descr="C:\Users\Christi\AppData\Local\Microsoft\Windows\Temporary Internet Files\Content.IE5\ZZU18EJP\MC900101112[1].wmf"/>
          <p:cNvPicPr>
            <a:picLocks noChangeAspect="1" noChangeArrowheads="1"/>
          </p:cNvPicPr>
          <p:nvPr/>
        </p:nvPicPr>
        <p:blipFill>
          <a:blip r:embed="rId3" cstate="print">
            <a:lum bright="70000" contrast="-70000"/>
            <a:extLst>
              <a:ext uri="{28A0092B-C50C-407E-A947-70E740481C1C}">
                <a14:useLocalDpi xmlns="" xmlns:a14="http://schemas.microsoft.com/office/drawing/2010/main" val="0"/>
              </a:ext>
            </a:extLst>
          </a:blip>
          <a:srcRect/>
          <a:stretch>
            <a:fillRect/>
          </a:stretch>
        </p:blipFill>
        <p:spPr bwMode="auto">
          <a:xfrm>
            <a:off x="5805849" y="4800599"/>
            <a:ext cx="2042751"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descr="C:\Users\Christi\AppData\Local\Microsoft\Windows\Temporary Internet Files\Content.IE5\Q7AKRQZ2\MP900442233[1].jpg"/>
          <p:cNvPicPr>
            <a:picLocks noChangeAspect="1" noChangeArrowheads="1"/>
          </p:cNvPicPr>
          <p:nvPr/>
        </p:nvPicPr>
        <p:blipFill>
          <a:blip r:embed="rId4" cstate="print">
            <a:lum bright="70000" contrast="-70000"/>
            <a:extLst>
              <a:ext uri="{28A0092B-C50C-407E-A947-70E740481C1C}">
                <a14:useLocalDpi xmlns="" xmlns:a14="http://schemas.microsoft.com/office/drawing/2010/main" val="0"/>
              </a:ext>
            </a:extLst>
          </a:blip>
          <a:srcRect/>
          <a:stretch>
            <a:fillRect/>
          </a:stretch>
        </p:blipFill>
        <p:spPr bwMode="auto">
          <a:xfrm>
            <a:off x="1066800" y="4555223"/>
            <a:ext cx="1406696" cy="2014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8" name="Title 1"/>
          <p:cNvSpPr>
            <a:spLocks noGrp="1"/>
          </p:cNvSpPr>
          <p:nvPr>
            <p:ph type="title"/>
          </p:nvPr>
        </p:nvSpPr>
        <p:spPr>
          <a:xfrm>
            <a:off x="0" y="274638"/>
            <a:ext cx="9144000" cy="1143000"/>
          </a:xfrm>
        </p:spPr>
        <p:txBody>
          <a:bodyPr>
            <a:normAutofit fontScale="90000"/>
          </a:bodyPr>
          <a:lstStyle/>
          <a:p>
            <a:pPr eaLnBrk="1" hangingPunct="1"/>
            <a:r>
              <a:rPr lang="en-US" altLang="en-US" sz="4000" dirty="0" smtClean="0"/>
              <a:t>Individually Answer the Question</a:t>
            </a:r>
          </a:p>
        </p:txBody>
      </p:sp>
      <p:sp>
        <p:nvSpPr>
          <p:cNvPr id="3" name="Content Placeholder 1"/>
          <p:cNvSpPr txBox="1">
            <a:spLocks/>
          </p:cNvSpPr>
          <p:nvPr/>
        </p:nvSpPr>
        <p:spPr bwMode="auto">
          <a:xfrm>
            <a:off x="304800" y="1676400"/>
            <a:ext cx="8458200" cy="2971800"/>
          </a:xfrm>
          <a:prstGeom prst="rect">
            <a:avLst/>
          </a:prstGeom>
          <a:noFill/>
          <a:ln w="9525">
            <a:noFill/>
            <a:miter lim="800000"/>
            <a:headEnd/>
            <a:tailEnd/>
          </a:ln>
        </p:spPr>
        <p:txBody>
          <a:bodyPr/>
          <a:lstStyle/>
          <a:p>
            <a:pPr marL="273050" indent="-273050" algn="ctr">
              <a:spcBef>
                <a:spcPts val="600"/>
              </a:spcBef>
              <a:buClr>
                <a:schemeClr val="accent2"/>
              </a:buClr>
              <a:buSzPct val="85000"/>
              <a:buFont typeface="Wingdings 2" pitchFamily="18" charset="2"/>
              <a:buNone/>
              <a:defRPr/>
            </a:pPr>
            <a:r>
              <a:rPr lang="en-US" sz="3200" dirty="0" smtClean="0">
                <a:solidFill>
                  <a:schemeClr val="tx2"/>
                </a:solidFill>
                <a:latin typeface="+mn-lt"/>
              </a:rPr>
              <a:t>Based on the facts of the case, case precedent, and the Fourth Amendment of the U.S. Constitution, how would </a:t>
            </a:r>
            <a:r>
              <a:rPr lang="en-US" sz="3200" b="1" dirty="0" smtClean="0">
                <a:solidFill>
                  <a:schemeClr val="tx2"/>
                </a:solidFill>
                <a:latin typeface="+mn-lt"/>
              </a:rPr>
              <a:t>you</a:t>
            </a:r>
            <a:r>
              <a:rPr lang="en-US" sz="3200" dirty="0" smtClean="0">
                <a:solidFill>
                  <a:schemeClr val="tx2"/>
                </a:solidFill>
                <a:latin typeface="+mn-lt"/>
              </a:rPr>
              <a:t> decide?</a:t>
            </a:r>
            <a:endParaRPr lang="en-US" sz="3200" dirty="0">
              <a:solidFill>
                <a:schemeClr val="tx2"/>
              </a:solidFill>
              <a:latin typeface="+mn-lt"/>
            </a:endParaRPr>
          </a:p>
          <a:p>
            <a:pPr algn="ctr">
              <a:spcBef>
                <a:spcPts val="600"/>
              </a:spcBef>
              <a:buClr>
                <a:schemeClr val="accent2"/>
              </a:buClr>
              <a:buSzPct val="85000"/>
              <a:defRPr/>
            </a:pPr>
            <a:r>
              <a:rPr lang="en-US" altLang="en-US" sz="2800" b="1" dirty="0" smtClean="0">
                <a:solidFill>
                  <a:schemeClr val="tx2"/>
                </a:solidFill>
              </a:rPr>
              <a:t>Is </a:t>
            </a:r>
            <a:r>
              <a:rPr lang="en-US" altLang="en-US" sz="2800" b="1" dirty="0">
                <a:solidFill>
                  <a:schemeClr val="tx2"/>
                </a:solidFill>
              </a:rPr>
              <a:t>a “sniff test” by a </a:t>
            </a:r>
            <a:r>
              <a:rPr lang="en-US" altLang="en-US" sz="2800" b="1" dirty="0" smtClean="0">
                <a:solidFill>
                  <a:schemeClr val="tx2"/>
                </a:solidFill>
              </a:rPr>
              <a:t>drug-detection </a:t>
            </a:r>
            <a:r>
              <a:rPr lang="en-US" altLang="en-US" sz="2800" b="1" dirty="0">
                <a:solidFill>
                  <a:schemeClr val="tx2"/>
                </a:solidFill>
              </a:rPr>
              <a:t>dog conducted at the front door of a private home considered a “search” under the Fourth Amendment?</a:t>
            </a:r>
          </a:p>
          <a:p>
            <a:pPr marL="273050" indent="-273050">
              <a:spcBef>
                <a:spcPts val="600"/>
              </a:spcBef>
              <a:buClr>
                <a:schemeClr val="accent2"/>
              </a:buClr>
              <a:buSzPct val="85000"/>
              <a:buFont typeface="Wingdings 2" pitchFamily="18" charset="2"/>
              <a:buChar char=""/>
              <a:defRPr/>
            </a:pPr>
            <a:endParaRPr lang="en-US" sz="2600" dirty="0">
              <a:latin typeface="+mn-lt"/>
            </a:endParaRPr>
          </a:p>
        </p:txBody>
      </p:sp>
      <p:sp>
        <p:nvSpPr>
          <p:cNvPr id="5" name="Text Placeholder 4"/>
          <p:cNvSpPr txBox="1">
            <a:spLocks/>
          </p:cNvSpPr>
          <p:nvPr/>
        </p:nvSpPr>
        <p:spPr>
          <a:xfrm>
            <a:off x="-152400" y="4800599"/>
            <a:ext cx="4040188" cy="762000"/>
          </a:xfrm>
          <a:prstGeom prst="rect">
            <a:avLst/>
          </a:prstGeom>
        </p:spPr>
        <p:txBody>
          <a:bodyPr/>
          <a:lstStyle/>
          <a:p>
            <a:pPr marL="447675" indent="-382588" algn="ctr">
              <a:spcBef>
                <a:spcPct val="20000"/>
              </a:spcBef>
              <a:buClr>
                <a:schemeClr val="accent1"/>
              </a:buClr>
              <a:buSzPct val="80000"/>
              <a:defRPr/>
            </a:pPr>
            <a:r>
              <a:rPr lang="en-US" sz="3000" dirty="0">
                <a:solidFill>
                  <a:schemeClr val="tx2"/>
                </a:solidFill>
                <a:latin typeface="+mn-lt"/>
                <a:cs typeface="+mn-cs"/>
              </a:rPr>
              <a:t>If you answer YES</a:t>
            </a:r>
            <a:r>
              <a:rPr lang="en-US" sz="3000" dirty="0" smtClean="0">
                <a:solidFill>
                  <a:schemeClr val="tx2"/>
                </a:solidFill>
                <a:latin typeface="+mn-lt"/>
                <a:cs typeface="+mn-cs"/>
              </a:rPr>
              <a:t>…</a:t>
            </a:r>
          </a:p>
          <a:p>
            <a:pPr marL="447675" indent="-382588" algn="ctr">
              <a:spcBef>
                <a:spcPct val="20000"/>
              </a:spcBef>
              <a:buClr>
                <a:schemeClr val="accent1"/>
              </a:buClr>
              <a:buSzPct val="80000"/>
              <a:defRPr/>
            </a:pPr>
            <a:r>
              <a:rPr lang="en-US" sz="3000" dirty="0">
                <a:solidFill>
                  <a:schemeClr val="tx2"/>
                </a:solidFill>
              </a:rPr>
              <a:t>You </a:t>
            </a:r>
            <a:r>
              <a:rPr lang="en-US" sz="3000" dirty="0" smtClean="0">
                <a:solidFill>
                  <a:schemeClr val="tx2"/>
                </a:solidFill>
              </a:rPr>
              <a:t>agree </a:t>
            </a:r>
            <a:r>
              <a:rPr lang="en-US" sz="3000" dirty="0">
                <a:solidFill>
                  <a:schemeClr val="tx2"/>
                </a:solidFill>
              </a:rPr>
              <a:t>with Mr. </a:t>
            </a:r>
            <a:r>
              <a:rPr lang="en-US" sz="3000" dirty="0" err="1">
                <a:solidFill>
                  <a:schemeClr val="tx2"/>
                </a:solidFill>
              </a:rPr>
              <a:t>Jardines</a:t>
            </a:r>
            <a:endParaRPr lang="en-US" sz="3000" dirty="0">
              <a:solidFill>
                <a:schemeClr val="tx2"/>
              </a:solidFill>
            </a:endParaRPr>
          </a:p>
          <a:p>
            <a:pPr marL="447675" indent="-382588" algn="ctr">
              <a:spcBef>
                <a:spcPct val="20000"/>
              </a:spcBef>
              <a:buClr>
                <a:schemeClr val="accent1"/>
              </a:buClr>
              <a:buSzPct val="80000"/>
              <a:defRPr/>
            </a:pPr>
            <a:endParaRPr lang="en-US" sz="3000" dirty="0">
              <a:solidFill>
                <a:schemeClr val="tx2"/>
              </a:solidFill>
              <a:latin typeface="+mn-lt"/>
              <a:cs typeface="+mn-cs"/>
            </a:endParaRPr>
          </a:p>
        </p:txBody>
      </p:sp>
      <p:sp>
        <p:nvSpPr>
          <p:cNvPr id="6" name="Content Placeholder 5"/>
          <p:cNvSpPr txBox="1">
            <a:spLocks/>
          </p:cNvSpPr>
          <p:nvPr/>
        </p:nvSpPr>
        <p:spPr>
          <a:xfrm>
            <a:off x="195618" y="5562599"/>
            <a:ext cx="4040188" cy="3941763"/>
          </a:xfrm>
          <a:prstGeom prst="rect">
            <a:avLst/>
          </a:prstGeom>
          <a:ln>
            <a:prstDash val="solid"/>
          </a:ln>
        </p:spPr>
        <p:txBody>
          <a:bodyPr/>
          <a:lstStyle/>
          <a:p>
            <a:pPr marL="447675" indent="-382588">
              <a:spcBef>
                <a:spcPct val="20000"/>
              </a:spcBef>
              <a:buClr>
                <a:schemeClr val="accent1"/>
              </a:buClr>
              <a:buSzPct val="80000"/>
              <a:buFont typeface="Wingdings 2" pitchFamily="18" charset="2"/>
              <a:buChar char=""/>
              <a:defRPr/>
            </a:pPr>
            <a:endParaRPr lang="en-US" sz="3000" dirty="0">
              <a:latin typeface="+mn-lt"/>
              <a:cs typeface="+mn-cs"/>
            </a:endParaRPr>
          </a:p>
        </p:txBody>
      </p:sp>
      <p:sp>
        <p:nvSpPr>
          <p:cNvPr id="8" name="Text Placeholder 6"/>
          <p:cNvSpPr txBox="1">
            <a:spLocks/>
          </p:cNvSpPr>
          <p:nvPr/>
        </p:nvSpPr>
        <p:spPr>
          <a:xfrm>
            <a:off x="4797425" y="4812477"/>
            <a:ext cx="4041775" cy="762000"/>
          </a:xfrm>
          <a:prstGeom prst="rect">
            <a:avLst/>
          </a:prstGeom>
        </p:spPr>
        <p:txBody>
          <a:bodyPr/>
          <a:lstStyle/>
          <a:p>
            <a:pPr marL="447675" indent="-382588" algn="ctr">
              <a:spcBef>
                <a:spcPct val="20000"/>
              </a:spcBef>
              <a:buClr>
                <a:schemeClr val="accent1"/>
              </a:buClr>
              <a:buSzPct val="80000"/>
              <a:defRPr/>
            </a:pPr>
            <a:r>
              <a:rPr lang="en-US" sz="3000" dirty="0">
                <a:solidFill>
                  <a:schemeClr val="tx2"/>
                </a:solidFill>
                <a:latin typeface="+mn-lt"/>
                <a:cs typeface="+mn-cs"/>
              </a:rPr>
              <a:t>If you answer NO</a:t>
            </a:r>
            <a:r>
              <a:rPr lang="en-US" sz="3000" dirty="0" smtClean="0">
                <a:solidFill>
                  <a:schemeClr val="tx2"/>
                </a:solidFill>
                <a:latin typeface="+mn-lt"/>
                <a:cs typeface="+mn-cs"/>
              </a:rPr>
              <a:t>…</a:t>
            </a:r>
          </a:p>
          <a:p>
            <a:pPr marL="447675" indent="-382588" algn="ctr">
              <a:spcBef>
                <a:spcPct val="20000"/>
              </a:spcBef>
              <a:buClr>
                <a:schemeClr val="accent1"/>
              </a:buClr>
              <a:buSzPct val="80000"/>
              <a:defRPr/>
            </a:pPr>
            <a:r>
              <a:rPr lang="en-US" sz="3000" dirty="0">
                <a:solidFill>
                  <a:schemeClr val="tx2"/>
                </a:solidFill>
              </a:rPr>
              <a:t>You </a:t>
            </a:r>
            <a:r>
              <a:rPr lang="en-US" sz="3000" dirty="0" smtClean="0">
                <a:solidFill>
                  <a:schemeClr val="tx2"/>
                </a:solidFill>
              </a:rPr>
              <a:t>agree </a:t>
            </a:r>
            <a:r>
              <a:rPr lang="en-US" sz="3000" dirty="0">
                <a:solidFill>
                  <a:schemeClr val="tx2"/>
                </a:solidFill>
              </a:rPr>
              <a:t>with the State of Florida</a:t>
            </a:r>
          </a:p>
          <a:p>
            <a:pPr marL="447675" indent="-382588" algn="ctr">
              <a:spcBef>
                <a:spcPct val="20000"/>
              </a:spcBef>
              <a:buClr>
                <a:schemeClr val="accent1"/>
              </a:buClr>
              <a:buSzPct val="80000"/>
              <a:defRPr/>
            </a:pPr>
            <a:endParaRPr lang="en-US" sz="3000" dirty="0">
              <a:solidFill>
                <a:schemeClr val="tx2"/>
              </a:solidFill>
              <a:latin typeface="+mn-lt"/>
              <a:cs typeface="+mn-cs"/>
            </a:endParaRPr>
          </a:p>
        </p:txBody>
      </p:sp>
      <p:sp>
        <p:nvSpPr>
          <p:cNvPr id="9" name="Content Placeholder 7"/>
          <p:cNvSpPr txBox="1">
            <a:spLocks/>
          </p:cNvSpPr>
          <p:nvPr/>
        </p:nvSpPr>
        <p:spPr>
          <a:xfrm>
            <a:off x="4375696" y="5443180"/>
            <a:ext cx="4041775" cy="3941763"/>
          </a:xfrm>
          <a:prstGeom prst="rect">
            <a:avLst/>
          </a:prstGeom>
          <a:ln>
            <a:prstDash val="solid"/>
          </a:ln>
        </p:spPr>
        <p:txBody>
          <a:bodyPr/>
          <a:lstStyle/>
          <a:p>
            <a:pPr marL="447675" indent="-382588">
              <a:buClr>
                <a:schemeClr val="accent1"/>
              </a:buClr>
              <a:buSzPct val="80000"/>
              <a:buFont typeface="Wingdings 2" pitchFamily="18" charset="2"/>
              <a:buChar char=""/>
              <a:defRPr/>
            </a:pPr>
            <a:endParaRPr lang="en-US" sz="3000" dirty="0">
              <a:latin typeface="+mn-lt"/>
              <a:cs typeface="+mn-cs"/>
            </a:endParaRPr>
          </a:p>
        </p:txBody>
      </p:sp>
    </p:spTree>
    <p:extLst>
      <p:ext uri="{BB962C8B-B14F-4D97-AF65-F5344CB8AC3E}">
        <p14:creationId xmlns="" xmlns:p14="http://schemas.microsoft.com/office/powerpoint/2010/main" val="15160085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1986" name="Title 1"/>
          <p:cNvSpPr>
            <a:spLocks noGrp="1"/>
          </p:cNvSpPr>
          <p:nvPr>
            <p:ph type="title"/>
          </p:nvPr>
        </p:nvSpPr>
        <p:spPr/>
        <p:txBody>
          <a:bodyPr/>
          <a:lstStyle/>
          <a:p>
            <a:pPr eaLnBrk="1" hangingPunct="1"/>
            <a:r>
              <a:rPr lang="en-US" altLang="en-US" dirty="0" smtClean="0"/>
              <a:t>Form Groups</a:t>
            </a:r>
          </a:p>
        </p:txBody>
      </p:sp>
      <p:sp>
        <p:nvSpPr>
          <p:cNvPr id="41987" name="Content Placeholder 2"/>
          <p:cNvSpPr>
            <a:spLocks noGrp="1"/>
          </p:cNvSpPr>
          <p:nvPr>
            <p:ph idx="1"/>
          </p:nvPr>
        </p:nvSpPr>
        <p:spPr>
          <a:xfrm>
            <a:off x="457200" y="1676400"/>
            <a:ext cx="8229600" cy="4572000"/>
          </a:xfrm>
        </p:spPr>
        <p:txBody>
          <a:bodyPr/>
          <a:lstStyle/>
          <a:p>
            <a:pPr eaLnBrk="1" hangingPunct="1"/>
            <a:r>
              <a:rPr lang="en-US" altLang="en-US" dirty="0" smtClean="0"/>
              <a:t>Form groups of 5. </a:t>
            </a:r>
          </a:p>
          <a:p>
            <a:pPr eaLnBrk="1" hangingPunct="1"/>
            <a:r>
              <a:rPr lang="en-US" altLang="en-US" dirty="0" smtClean="0"/>
              <a:t>Choose a Chief Justice. </a:t>
            </a:r>
          </a:p>
          <a:p>
            <a:pPr lvl="1" eaLnBrk="1" hangingPunct="1"/>
            <a:r>
              <a:rPr lang="en-US" altLang="en-US" dirty="0" smtClean="0"/>
              <a:t>Chief Justice maintains order </a:t>
            </a:r>
          </a:p>
          <a:p>
            <a:pPr eaLnBrk="1" hangingPunct="1"/>
            <a:r>
              <a:rPr lang="en-US" altLang="en-US" dirty="0" smtClean="0"/>
              <a:t>Poll each Justice. </a:t>
            </a:r>
          </a:p>
          <a:p>
            <a:pPr lvl="1"/>
            <a:r>
              <a:rPr lang="en-US" altLang="en-US" dirty="0" smtClean="0"/>
              <a:t>How did each one answer the question and why?</a:t>
            </a:r>
          </a:p>
          <a:p>
            <a:pPr eaLnBrk="1" hangingPunct="1"/>
            <a:r>
              <a:rPr lang="en-US" altLang="en-US" dirty="0" smtClean="0"/>
              <a:t>Come to a unanimous decision. </a:t>
            </a:r>
          </a:p>
          <a:p>
            <a:pPr eaLnBrk="1" hangingPunct="1"/>
            <a:endParaRPr lang="en-US" altLang="en-US" dirty="0" smtClean="0"/>
          </a:p>
        </p:txBody>
      </p:sp>
    </p:spTree>
    <p:extLst>
      <p:ext uri="{BB962C8B-B14F-4D97-AF65-F5344CB8AC3E}">
        <p14:creationId xmlns="" xmlns:p14="http://schemas.microsoft.com/office/powerpoint/2010/main" val="22047094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dirty="0" smtClean="0"/>
              <a:t>What did Each Court Decide?</a:t>
            </a:r>
          </a:p>
        </p:txBody>
      </p:sp>
      <p:sp>
        <p:nvSpPr>
          <p:cNvPr id="43011" name="Content Placeholder 2"/>
          <p:cNvSpPr>
            <a:spLocks noGrp="1"/>
          </p:cNvSpPr>
          <p:nvPr>
            <p:ph type="body" idx="1"/>
          </p:nvPr>
        </p:nvSpPr>
        <p:spPr/>
        <p:txBody>
          <a:bodyPr/>
          <a:lstStyle/>
          <a:p>
            <a:pPr eaLnBrk="1" hangingPunct="1"/>
            <a:endParaRPr lang="en-US" altLang="en-US" dirty="0" smtClean="0"/>
          </a:p>
          <a:p>
            <a:pPr eaLnBrk="1" hangingPunct="1">
              <a:buFont typeface="Wingdings 2" pitchFamily="18" charset="2"/>
              <a:buNone/>
            </a:pPr>
            <a:r>
              <a:rPr lang="en-US" altLang="en-US" dirty="0" smtClean="0"/>
              <a:t>Now we will look at the decision of the Florida Supreme Court </a:t>
            </a:r>
          </a:p>
        </p:txBody>
      </p:sp>
      <p:sp>
        <p:nvSpPr>
          <p:cNvPr id="4" name="TextBox 3"/>
          <p:cNvSpPr txBox="1"/>
          <p:nvPr/>
        </p:nvSpPr>
        <p:spPr>
          <a:xfrm>
            <a:off x="6477000" y="0"/>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42704971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fade">
                                      <p:cBhvr>
                                        <p:cTn id="7" dur="1000"/>
                                        <p:tgtEl>
                                          <p:spTgt spid="43011">
                                            <p:txEl>
                                              <p:pRg st="1" end="1"/>
                                            </p:txEl>
                                          </p:spTgt>
                                        </p:tgtEl>
                                      </p:cBhvr>
                                    </p:animEffect>
                                    <p:anim calcmode="lin" valueType="num">
                                      <p:cBhvr>
                                        <p:cTn id="8"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5602" name="Title 1"/>
          <p:cNvSpPr>
            <a:spLocks noGrp="1"/>
          </p:cNvSpPr>
          <p:nvPr>
            <p:ph type="title"/>
          </p:nvPr>
        </p:nvSpPr>
        <p:spPr/>
        <p:txBody>
          <a:bodyPr/>
          <a:lstStyle/>
          <a:p>
            <a:pPr eaLnBrk="1" hangingPunct="1"/>
            <a:r>
              <a:rPr lang="en-US" altLang="en-US" smtClean="0"/>
              <a:t>Florida Supreme Court</a:t>
            </a:r>
          </a:p>
        </p:txBody>
      </p:sp>
      <p:sp>
        <p:nvSpPr>
          <p:cNvPr id="6" name="Content Placeholder 2"/>
          <p:cNvSpPr txBox="1">
            <a:spLocks/>
          </p:cNvSpPr>
          <p:nvPr/>
        </p:nvSpPr>
        <p:spPr>
          <a:xfrm>
            <a:off x="440140" y="1828800"/>
            <a:ext cx="8229600"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smtClean="0"/>
              <a:t>“…if government agents can conduct a dog “sniff test” at a private residence without any prior evidentiary showing of wrongdoing, there is nothing to prevent the agents from applying the procedure in an arbitrary or discriminatory manner, or based on whim and fancy, at the home of any citizen. Such an open-ended policy invites overbearing and harassing conduct. Accordingly, we conclude that a “sniff test,” such as the test that was conducted in the present case, is a </a:t>
            </a:r>
            <a:r>
              <a:rPr lang="en-US" sz="2400" b="1" dirty="0" smtClean="0"/>
              <a:t>substantial government intrusion into the sanctity of the home and constitutes a “search” within the meaning of the Fourth Amendment.” </a:t>
            </a:r>
            <a:endParaRPr lang="en-US" sz="2400" b="1" dirty="0"/>
          </a:p>
        </p:txBody>
      </p:sp>
    </p:spTree>
    <p:extLst>
      <p:ext uri="{BB962C8B-B14F-4D97-AF65-F5344CB8AC3E}">
        <p14:creationId xmlns="" xmlns:p14="http://schemas.microsoft.com/office/powerpoint/2010/main" val="24509596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34" y="76200"/>
            <a:ext cx="8753966" cy="1143000"/>
          </a:xfrm>
        </p:spPr>
        <p:txBody>
          <a:bodyPr>
            <a:noAutofit/>
          </a:bodyPr>
          <a:lstStyle/>
          <a:p>
            <a:r>
              <a:rPr lang="en-US" sz="3200" dirty="0" smtClean="0"/>
              <a:t>Drawing the Line</a:t>
            </a:r>
            <a:br>
              <a:rPr lang="en-US" sz="3200" dirty="0" smtClean="0"/>
            </a:br>
            <a:r>
              <a:rPr lang="en-US" sz="2400" dirty="0" smtClean="0"/>
              <a:t>Where do you expect the most privacy? The least? </a:t>
            </a:r>
            <a:br>
              <a:rPr lang="en-US" sz="2400" dirty="0" smtClean="0"/>
            </a:br>
            <a:r>
              <a:rPr lang="en-US" sz="2400" dirty="0" smtClean="0"/>
              <a:t>Put it on the line.</a:t>
            </a:r>
            <a:endParaRPr lang="en-US" sz="3600" dirty="0"/>
          </a:p>
        </p:txBody>
      </p:sp>
      <p:pic>
        <p:nvPicPr>
          <p:cNvPr id="1027" name="Picture 3" descr="C:\Documents and Settings\flrea\Local Settings\Temporary Internet Files\Content.IE5\2ZJJBIJK\MP900431002[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47099" y="2014015"/>
            <a:ext cx="2133600" cy="2133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Documents and Settings\flrea\Local Settings\Temporary Internet Files\Content.IE5\2ZJJBIJK\MP900386053[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9800" y="4466582"/>
            <a:ext cx="2895600" cy="206828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Documents and Settings\flrea\Local Settings\Temporary Internet Files\Content.IE5\82UQDLBW\MP90044231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7684" y="2066941"/>
            <a:ext cx="3124200" cy="20828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Documents and Settings\flrea\Local Settings\Temporary Internet Files\Content.IE5\2ZJJBIJK\MP900438716[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2834" y="5017237"/>
            <a:ext cx="2423160" cy="1622652"/>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C:\Documents and Settings\flrea\Local Settings\Temporary Internet Files\Content.IE5\2ZJJBIJK\MP900442203[1].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190008" y="4239589"/>
            <a:ext cx="1600200" cy="24003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6019800" y="2438400"/>
            <a:ext cx="2490656" cy="1851061"/>
            <a:chOff x="3590434" y="2766636"/>
            <a:chExt cx="2490656" cy="1851061"/>
          </a:xfrm>
        </p:grpSpPr>
        <p:pic>
          <p:nvPicPr>
            <p:cNvPr id="1032" name="Picture 8" descr="C:\Documents and Settings\flrea\Local Settings\Temporary Internet Files\Content.IE5\2ZJJBIJK\MP900399549[1].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20826520">
              <a:off x="3590434" y="2766636"/>
              <a:ext cx="1396698" cy="1746299"/>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Documents and Settings\flrea\Local Settings\Temporary Internet Files\Content.IE5\82UQDLBW\MP900399550[1].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179092">
              <a:off x="4736595" y="2936668"/>
              <a:ext cx="1344495" cy="168102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034" name="Picture 10" descr="C:\Documents and Settings\flrea\Local Settings\Temporary Internet Files\Content.IE5\ELTB30I6\MP900423029[1].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114996" y="3314280"/>
            <a:ext cx="2304604" cy="23046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0589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Florida Supreme Court</a:t>
            </a:r>
            <a:endParaRPr lang="en-US" dirty="0"/>
          </a:p>
        </p:txBody>
      </p:sp>
      <p:sp>
        <p:nvSpPr>
          <p:cNvPr id="3" name="Content Placeholder 2"/>
          <p:cNvSpPr>
            <a:spLocks noGrp="1"/>
          </p:cNvSpPr>
          <p:nvPr>
            <p:ph idx="1"/>
          </p:nvPr>
        </p:nvSpPr>
        <p:spPr/>
        <p:txBody>
          <a:bodyPr>
            <a:normAutofit lnSpcReduction="10000"/>
          </a:bodyPr>
          <a:lstStyle/>
          <a:p>
            <a:r>
              <a:rPr lang="en-US" dirty="0"/>
              <a:t>Given the special status accorded a </a:t>
            </a:r>
            <a:r>
              <a:rPr lang="en-US" dirty="0" smtClean="0"/>
              <a:t>citizen’s </a:t>
            </a:r>
            <a:r>
              <a:rPr lang="en-US" dirty="0"/>
              <a:t>home in Anglo-American jurisprudence, we hold that the warrantless “sniff test” that was conducted at the front door of the residence in the present case was an unreasonable government intrusion into the sanctity of the home and violated the Fourth Amendment. We quash </a:t>
            </a:r>
            <a:r>
              <a:rPr lang="en-US" dirty="0" smtClean="0"/>
              <a:t>the decision </a:t>
            </a:r>
            <a:r>
              <a:rPr lang="en-US" dirty="0"/>
              <a:t>in </a:t>
            </a:r>
            <a:r>
              <a:rPr lang="en-US" dirty="0" err="1"/>
              <a:t>Jardines</a:t>
            </a:r>
            <a:r>
              <a:rPr lang="en-US" dirty="0"/>
              <a:t> and approve the result in Rabb. </a:t>
            </a:r>
          </a:p>
        </p:txBody>
      </p:sp>
    </p:spTree>
    <p:extLst>
      <p:ext uri="{BB962C8B-B14F-4D97-AF65-F5344CB8AC3E}">
        <p14:creationId xmlns="" xmlns:p14="http://schemas.microsoft.com/office/powerpoint/2010/main" val="2540400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7410" name="Title 1"/>
          <p:cNvSpPr>
            <a:spLocks noGrp="1"/>
          </p:cNvSpPr>
          <p:nvPr>
            <p:ph type="title"/>
          </p:nvPr>
        </p:nvSpPr>
        <p:spPr>
          <a:xfrm>
            <a:off x="0" y="304800"/>
            <a:ext cx="9144000" cy="1143000"/>
          </a:xfrm>
        </p:spPr>
        <p:txBody>
          <a:bodyPr>
            <a:normAutofit fontScale="90000"/>
          </a:bodyPr>
          <a:lstStyle/>
          <a:p>
            <a:pPr eaLnBrk="1" hangingPunct="1"/>
            <a:r>
              <a:rPr lang="en-US" altLang="en-US" sz="3600" dirty="0" smtClean="0"/>
              <a:t>The Case Through the Courts</a:t>
            </a:r>
            <a:r>
              <a:rPr lang="en-US" altLang="en-US" dirty="0" smtClean="0"/>
              <a:t> </a:t>
            </a:r>
            <a:br>
              <a:rPr lang="en-US" altLang="en-US" dirty="0" smtClean="0"/>
            </a:br>
            <a:r>
              <a:rPr lang="en-US" altLang="en-US" sz="3100" i="1" dirty="0" err="1" smtClean="0"/>
              <a:t>Jardines</a:t>
            </a:r>
            <a:r>
              <a:rPr lang="en-US" altLang="en-US" sz="3100" i="1" dirty="0" smtClean="0"/>
              <a:t> Case</a:t>
            </a:r>
          </a:p>
        </p:txBody>
      </p:sp>
      <p:graphicFrame>
        <p:nvGraphicFramePr>
          <p:cNvPr id="3" name="Diagram 2"/>
          <p:cNvGraphicFramePr/>
          <p:nvPr>
            <p:extLst>
              <p:ext uri="{D42A27DB-BD31-4B8C-83A1-F6EECF244321}">
                <p14:modId xmlns="" xmlns:p14="http://schemas.microsoft.com/office/powerpoint/2010/main" val="2535935916"/>
              </p:ext>
            </p:extLst>
          </p:nvPr>
        </p:nvGraphicFramePr>
        <p:xfrm>
          <a:off x="381000" y="1397000"/>
          <a:ext cx="83820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rved Down Arrow 3"/>
          <p:cNvSpPr/>
          <p:nvPr/>
        </p:nvSpPr>
        <p:spPr>
          <a:xfrm rot="18295262">
            <a:off x="326232" y="4636293"/>
            <a:ext cx="1651000" cy="7286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 name="Curved Down Arrow 4"/>
          <p:cNvSpPr/>
          <p:nvPr/>
        </p:nvSpPr>
        <p:spPr>
          <a:xfrm rot="18295262">
            <a:off x="1393585" y="3264291"/>
            <a:ext cx="1651000" cy="7286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 name="Rectangle 1"/>
          <p:cNvSpPr/>
          <p:nvPr/>
        </p:nvSpPr>
        <p:spPr>
          <a:xfrm>
            <a:off x="2133600" y="3962400"/>
            <a:ext cx="4919831" cy="1446550"/>
          </a:xfrm>
          <a:prstGeom prst="rect">
            <a:avLst/>
          </a:prstGeom>
        </p:spPr>
        <p:txBody>
          <a:bodyPr wrap="square">
            <a:spAutoFit/>
          </a:bodyPr>
          <a:lstStyle/>
          <a:p>
            <a:pPr lvl="0" algn="ctr"/>
            <a:r>
              <a:rPr lang="en-US" sz="2400" b="1" kern="0" dirty="0">
                <a:solidFill>
                  <a:sysClr val="windowText" lastClr="000000"/>
                </a:solidFill>
              </a:rPr>
              <a:t>Third District Court of Appeal</a:t>
            </a:r>
          </a:p>
          <a:p>
            <a:pPr lvl="0" algn="ctr"/>
            <a:r>
              <a:rPr lang="en-US" sz="1600" kern="0" dirty="0">
                <a:solidFill>
                  <a:sysClr val="windowText" lastClr="000000"/>
                </a:solidFill>
              </a:rPr>
              <a:t>The state appealed the lower court decision. The motion to suppress was reversed stating that the search was not illegal and a warrant was not needed to conduct the search.  </a:t>
            </a:r>
          </a:p>
        </p:txBody>
      </p:sp>
      <p:sp>
        <p:nvSpPr>
          <p:cNvPr id="6" name="Rectangle 5"/>
          <p:cNvSpPr/>
          <p:nvPr/>
        </p:nvSpPr>
        <p:spPr>
          <a:xfrm>
            <a:off x="3234809" y="2948422"/>
            <a:ext cx="2717411" cy="954107"/>
          </a:xfrm>
          <a:prstGeom prst="rect">
            <a:avLst/>
          </a:prstGeom>
        </p:spPr>
        <p:txBody>
          <a:bodyPr wrap="none">
            <a:spAutoFit/>
          </a:bodyPr>
          <a:lstStyle/>
          <a:p>
            <a:pPr lvl="0" algn="ctr"/>
            <a:r>
              <a:rPr lang="en-US" sz="2800" b="1" kern="0" dirty="0">
                <a:solidFill>
                  <a:sysClr val="windowText" lastClr="000000"/>
                </a:solidFill>
              </a:rPr>
              <a:t>Florida Supreme </a:t>
            </a:r>
            <a:endParaRPr lang="en-US" sz="2800" b="1" kern="0" dirty="0" smtClean="0">
              <a:solidFill>
                <a:sysClr val="windowText" lastClr="000000"/>
              </a:solidFill>
            </a:endParaRPr>
          </a:p>
          <a:p>
            <a:pPr lvl="0" algn="ctr"/>
            <a:r>
              <a:rPr lang="en-US" sz="2800" b="1" kern="0" dirty="0" smtClean="0">
                <a:solidFill>
                  <a:sysClr val="windowText" lastClr="000000"/>
                </a:solidFill>
              </a:rPr>
              <a:t>Court </a:t>
            </a:r>
            <a:endParaRPr lang="en-US" sz="2800" b="1" kern="0" dirty="0">
              <a:solidFill>
                <a:sysClr val="windowText" lastClr="000000"/>
              </a:solidFill>
            </a:endParaRPr>
          </a:p>
        </p:txBody>
      </p:sp>
      <p:sp>
        <p:nvSpPr>
          <p:cNvPr id="8" name="Curved Down Arrow 7"/>
          <p:cNvSpPr/>
          <p:nvPr/>
        </p:nvSpPr>
        <p:spPr>
          <a:xfrm rot="18295262">
            <a:off x="2461647" y="1968891"/>
            <a:ext cx="1651000" cy="7286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ectangle 8"/>
          <p:cNvSpPr/>
          <p:nvPr/>
        </p:nvSpPr>
        <p:spPr>
          <a:xfrm>
            <a:off x="4058433" y="1676400"/>
            <a:ext cx="1199367" cy="1015663"/>
          </a:xfrm>
          <a:prstGeom prst="rect">
            <a:avLst/>
          </a:prstGeom>
        </p:spPr>
        <p:txBody>
          <a:bodyPr wrap="none">
            <a:spAutoFit/>
          </a:bodyPr>
          <a:lstStyle/>
          <a:p>
            <a:pPr lvl="0" algn="ctr"/>
            <a:r>
              <a:rPr lang="en-US" sz="2000" b="1" kern="0" dirty="0" smtClean="0">
                <a:solidFill>
                  <a:sysClr val="windowText" lastClr="000000"/>
                </a:solidFill>
              </a:rPr>
              <a:t>U.S. </a:t>
            </a:r>
          </a:p>
          <a:p>
            <a:pPr lvl="0" algn="ctr"/>
            <a:r>
              <a:rPr lang="en-US" sz="2000" b="1" kern="0" dirty="0" smtClean="0">
                <a:solidFill>
                  <a:sysClr val="windowText" lastClr="000000"/>
                </a:solidFill>
              </a:rPr>
              <a:t>Supreme </a:t>
            </a:r>
          </a:p>
          <a:p>
            <a:pPr lvl="0" algn="ctr"/>
            <a:r>
              <a:rPr lang="en-US" sz="2000" b="1" kern="0" dirty="0" smtClean="0">
                <a:solidFill>
                  <a:sysClr val="windowText" lastClr="000000"/>
                </a:solidFill>
              </a:rPr>
              <a:t>Court </a:t>
            </a:r>
            <a:endParaRPr lang="en-US" sz="2000" b="1" kern="0" dirty="0">
              <a:solidFill>
                <a:sysClr val="windowText" lastClr="000000"/>
              </a:solidFill>
            </a:endParaRPr>
          </a:p>
        </p:txBody>
      </p:sp>
    </p:spTree>
    <p:extLst>
      <p:ext uri="{BB962C8B-B14F-4D97-AF65-F5344CB8AC3E}">
        <p14:creationId xmlns="" xmlns:p14="http://schemas.microsoft.com/office/powerpoint/2010/main" val="26199897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6" grpId="0"/>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lstStyle/>
          <a:p>
            <a:pPr eaLnBrk="1" hangingPunct="1">
              <a:defRPr/>
            </a:pPr>
            <a:r>
              <a:rPr lang="en-US" dirty="0" smtClean="0"/>
              <a:t>The US Supreme Court</a:t>
            </a:r>
            <a:endParaRPr lang="en-US" dirty="0"/>
          </a:p>
        </p:txBody>
      </p:sp>
      <p:pic>
        <p:nvPicPr>
          <p:cNvPr id="35843" name="Picture 3" descr="C:\Users\Christi\AppData\Local\Microsoft\Windows\Temporary Internet Files\Content.IE5\TVL32QNX\MP90040245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838200"/>
            <a:ext cx="27432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6477000" y="0"/>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2777555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From the Decision Issued in Florida v. </a:t>
            </a:r>
            <a:r>
              <a:rPr lang="en-US" dirty="0" err="1" smtClean="0"/>
              <a:t>Jardines</a:t>
            </a:r>
            <a:r>
              <a:rPr lang="en-US" dirty="0" smtClean="0"/>
              <a:t> </a:t>
            </a:r>
            <a:endParaRPr lang="en-US" dirty="0"/>
          </a:p>
        </p:txBody>
      </p:sp>
      <p:sp>
        <p:nvSpPr>
          <p:cNvPr id="3" name="Content Placeholder 2"/>
          <p:cNvSpPr>
            <a:spLocks noGrp="1"/>
          </p:cNvSpPr>
          <p:nvPr>
            <p:ph idx="1"/>
          </p:nvPr>
        </p:nvSpPr>
        <p:spPr>
          <a:xfrm>
            <a:off x="381000" y="1905000"/>
            <a:ext cx="8458200" cy="4800600"/>
          </a:xfrm>
        </p:spPr>
        <p:txBody>
          <a:bodyPr>
            <a:normAutofit/>
          </a:bodyPr>
          <a:lstStyle/>
          <a:p>
            <a:pPr marL="0" indent="0" algn="just">
              <a:buNone/>
            </a:pPr>
            <a:r>
              <a:rPr lang="en-US" dirty="0" smtClean="0"/>
              <a:t>“…when </a:t>
            </a:r>
            <a:r>
              <a:rPr lang="en-US" dirty="0"/>
              <a:t>it comes to the </a:t>
            </a:r>
            <a:r>
              <a:rPr lang="en-US" b="1" dirty="0"/>
              <a:t>Fourth Amendment</a:t>
            </a:r>
            <a:r>
              <a:rPr lang="en-US" dirty="0"/>
              <a:t>, the home is first among equals. At the Amendment's "very core" stands "the right of a man to retreat into his own home and there be free from unreasonable governmental intrusion." </a:t>
            </a:r>
            <a:r>
              <a:rPr lang="en-US" dirty="0" smtClean="0"/>
              <a:t>This </a:t>
            </a:r>
            <a:r>
              <a:rPr lang="en-US" dirty="0"/>
              <a:t>right would be of little practical value if the State's agents could stand in a home's porch or side garden and trawl for evidence with </a:t>
            </a:r>
            <a:r>
              <a:rPr lang="en-US" dirty="0" smtClean="0"/>
              <a:t>impunity…”</a:t>
            </a:r>
          </a:p>
        </p:txBody>
      </p:sp>
    </p:spTree>
    <p:extLst>
      <p:ext uri="{BB962C8B-B14F-4D97-AF65-F5344CB8AC3E}">
        <p14:creationId xmlns="" xmlns:p14="http://schemas.microsoft.com/office/powerpoint/2010/main" val="1085498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6866" name="Title 1"/>
          <p:cNvSpPr>
            <a:spLocks noGrp="1"/>
          </p:cNvSpPr>
          <p:nvPr>
            <p:ph type="title"/>
          </p:nvPr>
        </p:nvSpPr>
        <p:spPr>
          <a:xfrm>
            <a:off x="457200" y="274638"/>
            <a:ext cx="7470775" cy="1143000"/>
          </a:xfrm>
        </p:spPr>
        <p:txBody>
          <a:bodyPr/>
          <a:lstStyle/>
          <a:p>
            <a:pPr eaLnBrk="1" hangingPunct="1"/>
            <a:r>
              <a:rPr lang="en-US" altLang="en-US" smtClean="0"/>
              <a:t>Supreme Court, 2012</a:t>
            </a:r>
          </a:p>
        </p:txBody>
      </p:sp>
      <p:pic>
        <p:nvPicPr>
          <p:cNvPr id="2" name="Picture 1" descr="Screen Clipping"/>
          <p:cNvPicPr>
            <a:picLocks noChangeAspect="1"/>
          </p:cNvPicPr>
          <p:nvPr/>
        </p:nvPicPr>
        <p:blipFill rotWithShape="1">
          <a:blip r:embed="rId3" cstate="print">
            <a:extLst>
              <a:ext uri="{28A0092B-C50C-407E-A947-70E740481C1C}">
                <a14:useLocalDpi xmlns="" xmlns:a14="http://schemas.microsoft.com/office/drawing/2010/main" val="0"/>
              </a:ext>
            </a:extLst>
          </a:blip>
          <a:srcRect t="7512"/>
          <a:stretch/>
        </p:blipFill>
        <p:spPr>
          <a:xfrm>
            <a:off x="47441" y="1981200"/>
            <a:ext cx="9096559" cy="1492155"/>
          </a:xfrm>
          <a:prstGeom prst="rect">
            <a:avLst/>
          </a:prstGeom>
        </p:spPr>
      </p:pic>
      <p:sp>
        <p:nvSpPr>
          <p:cNvPr id="4" name="Rectangle 3"/>
          <p:cNvSpPr/>
          <p:nvPr/>
        </p:nvSpPr>
        <p:spPr>
          <a:xfrm>
            <a:off x="305774" y="3473355"/>
            <a:ext cx="8434480" cy="3046988"/>
          </a:xfrm>
          <a:prstGeom prst="rect">
            <a:avLst/>
          </a:prstGeom>
        </p:spPr>
        <p:txBody>
          <a:bodyPr wrap="square">
            <a:spAutoFit/>
          </a:bodyPr>
          <a:lstStyle/>
          <a:p>
            <a:pPr lvl="0" algn="just">
              <a:spcBef>
                <a:spcPct val="20000"/>
              </a:spcBef>
            </a:pPr>
            <a:r>
              <a:rPr lang="en-US" sz="3200" dirty="0" smtClean="0">
                <a:solidFill>
                  <a:srgbClr val="1F497D"/>
                </a:solidFill>
                <a:latin typeface="Arial" panose="020B0604020202020204" pitchFamily="34" charset="0"/>
                <a:cs typeface="Arial" panose="020B0604020202020204" pitchFamily="34" charset="0"/>
              </a:rPr>
              <a:t>“…</a:t>
            </a:r>
            <a:r>
              <a:rPr lang="en-US" sz="3200" dirty="0">
                <a:solidFill>
                  <a:srgbClr val="1F497D"/>
                </a:solidFill>
                <a:latin typeface="Arial" panose="020B0604020202020204" pitchFamily="34" charset="0"/>
                <a:cs typeface="Arial" panose="020B0604020202020204" pitchFamily="34" charset="0"/>
              </a:rPr>
              <a:t>The government’s use of trained police dogs to investigate the home and its immediate surroundings is a “search” within the meaning of the Fourth Amendment. The judgment of the Supreme Court of Florida is therefore affirmed.”</a:t>
            </a:r>
          </a:p>
        </p:txBody>
      </p:sp>
    </p:spTree>
    <p:extLst>
      <p:ext uri="{BB962C8B-B14F-4D97-AF65-F5344CB8AC3E}">
        <p14:creationId xmlns="" xmlns:p14="http://schemas.microsoft.com/office/powerpoint/2010/main" val="12763218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4034" name="Title 1"/>
          <p:cNvSpPr>
            <a:spLocks noGrp="1"/>
          </p:cNvSpPr>
          <p:nvPr>
            <p:ph type="title"/>
          </p:nvPr>
        </p:nvSpPr>
        <p:spPr/>
        <p:txBody>
          <a:bodyPr/>
          <a:lstStyle/>
          <a:p>
            <a:r>
              <a:rPr lang="en-US" altLang="en-US" dirty="0" smtClean="0"/>
              <a:t>Citations and resources</a:t>
            </a:r>
          </a:p>
        </p:txBody>
      </p:sp>
      <p:sp>
        <p:nvSpPr>
          <p:cNvPr id="44035" name="Content Placeholder 2"/>
          <p:cNvSpPr>
            <a:spLocks noGrp="1"/>
          </p:cNvSpPr>
          <p:nvPr>
            <p:ph idx="1"/>
          </p:nvPr>
        </p:nvSpPr>
        <p:spPr>
          <a:xfrm>
            <a:off x="457200" y="1882775"/>
            <a:ext cx="8229600" cy="4572000"/>
          </a:xfrm>
        </p:spPr>
        <p:txBody>
          <a:bodyPr/>
          <a:lstStyle/>
          <a:p>
            <a:r>
              <a:rPr lang="en-US" altLang="en-US" dirty="0" smtClean="0"/>
              <a:t>http://www.oyez.org</a:t>
            </a:r>
          </a:p>
          <a:p>
            <a:r>
              <a:rPr lang="en-US" altLang="en-US" dirty="0" smtClean="0">
                <a:hlinkClick r:id="rId2"/>
              </a:rPr>
              <a:t>http://www.floridasupremecourt.org/decisions/2011/sc08-2101.pdf</a:t>
            </a:r>
            <a:endParaRPr lang="en-US" altLang="en-US" dirty="0" smtClean="0"/>
          </a:p>
          <a:p>
            <a:r>
              <a:rPr lang="en-US" altLang="en-US" dirty="0">
                <a:hlinkClick r:id="rId3"/>
              </a:rPr>
              <a:t>http://</a:t>
            </a:r>
            <a:r>
              <a:rPr lang="en-US" altLang="en-US" dirty="0" smtClean="0">
                <a:hlinkClick r:id="rId3"/>
              </a:rPr>
              <a:t>www.supremecourt.gov/opinions/12pdf/11-564_5426.pdf</a:t>
            </a:r>
            <a:endParaRPr lang="en-US" altLang="en-US" dirty="0" smtClean="0"/>
          </a:p>
          <a:p>
            <a:endParaRPr lang="en-US" altLang="en-US" dirty="0" smtClean="0"/>
          </a:p>
        </p:txBody>
      </p:sp>
      <p:pic>
        <p:nvPicPr>
          <p:cNvPr id="44036" name="Picture 2" descr="C:\Users\Christi\AppData\Local\Microsoft\Windows\Temporary Internet Files\Content.IE5\M85GLXYE\MC900213435[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53200" y="4724400"/>
            <a:ext cx="2276475" cy="186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170728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346"/>
          <p:cNvSpPr>
            <a:spLocks noGrp="1"/>
          </p:cNvSpPr>
          <p:nvPr>
            <p:ph type="subTitle" idx="1"/>
          </p:nvPr>
        </p:nvSpPr>
        <p:spPr>
          <a:xfrm>
            <a:off x="609600" y="3657600"/>
            <a:ext cx="7854950" cy="1752600"/>
          </a:xfrm>
        </p:spPr>
        <p:txBody>
          <a:bodyPr lIns="91425" tIns="45700" rIns="91425" bIns="45700"/>
          <a:lstStyle/>
          <a:p>
            <a:pPr eaLnBrk="1" hangingPunct="1">
              <a:spcBef>
                <a:spcPct val="0"/>
              </a:spcBef>
              <a:buClr>
                <a:srgbClr val="1F497D"/>
              </a:buClr>
              <a:buSzPct val="25000"/>
            </a:pPr>
            <a:r>
              <a:rPr lang="en-US" b="1" smtClean="0">
                <a:solidFill>
                  <a:srgbClr val="1F497D"/>
                </a:solidFill>
                <a:latin typeface="Arial" charset="0"/>
                <a:cs typeface="Arial" charset="0"/>
                <a:sym typeface="Arial" charset="0"/>
              </a:rPr>
              <a:t>Peggy Cotogno</a:t>
            </a:r>
          </a:p>
          <a:p>
            <a:pPr eaLnBrk="1" hangingPunct="1">
              <a:spcBef>
                <a:spcPts val="638"/>
              </a:spcBef>
              <a:buClr>
                <a:srgbClr val="1F497D"/>
              </a:buClr>
              <a:buSzPct val="25000"/>
            </a:pPr>
            <a:r>
              <a:rPr lang="en-US" b="1" smtClean="0">
                <a:solidFill>
                  <a:srgbClr val="1F497D"/>
                </a:solidFill>
                <a:latin typeface="Arial" charset="0"/>
                <a:cs typeface="Arial" charset="0"/>
                <a:sym typeface="Arial" charset="0"/>
              </a:rPr>
              <a:t>Executive Director</a:t>
            </a:r>
          </a:p>
          <a:p>
            <a:pPr eaLnBrk="1" hangingPunct="1">
              <a:spcBef>
                <a:spcPts val="638"/>
              </a:spcBef>
              <a:buClr>
                <a:srgbClr val="1F497D"/>
              </a:buClr>
              <a:buSzPct val="25000"/>
            </a:pPr>
            <a:r>
              <a:rPr lang="en-US" b="1" smtClean="0">
                <a:solidFill>
                  <a:srgbClr val="1F497D"/>
                </a:solidFill>
                <a:latin typeface="Arial" charset="0"/>
                <a:cs typeface="Arial" charset="0"/>
                <a:sym typeface="Arial" charset="0"/>
              </a:rPr>
              <a:t>Peggy.cotogno@lsba.org</a:t>
            </a:r>
          </a:p>
        </p:txBody>
      </p:sp>
      <p:sp>
        <p:nvSpPr>
          <p:cNvPr id="37891" name="TextBox 4"/>
          <p:cNvSpPr txBox="1">
            <a:spLocks noChangeArrowheads="1"/>
          </p:cNvSpPr>
          <p:nvPr/>
        </p:nvSpPr>
        <p:spPr bwMode="auto">
          <a:xfrm>
            <a:off x="6659563" y="5651500"/>
            <a:ext cx="2484437"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37892" name="TextBox 7"/>
          <p:cNvSpPr txBox="1">
            <a:spLocks noChangeArrowheads="1"/>
          </p:cNvSpPr>
          <p:nvPr/>
        </p:nvSpPr>
        <p:spPr bwMode="auto">
          <a:xfrm>
            <a:off x="152400" y="5715000"/>
            <a:ext cx="8839200" cy="738664"/>
          </a:xfrm>
          <a:prstGeom prst="rect">
            <a:avLst/>
          </a:prstGeom>
          <a:solidFill>
            <a:schemeClr val="bg1"/>
          </a:solidFill>
          <a:ln w="9525">
            <a:noFill/>
            <a:miter lim="800000"/>
            <a:headEnd/>
            <a:tailEnd/>
          </a:ln>
        </p:spPr>
        <p:txBody>
          <a:bodyPr wrap="square">
            <a:spAutoFit/>
          </a:bodyPr>
          <a:lstStyle/>
          <a:p>
            <a:pPr algn="just"/>
            <a:r>
              <a:rPr lang="en-US" sz="1400" i="1" dirty="0" smtClean="0"/>
              <a:t>These materials have been adapted, with permission from The Florida Bar Benchmarks Adult Civic Education Program, for use in Louisiana. Principal authors of the Florida Benchmarks Program are Annette Boyd Pitts and Richard </a:t>
            </a:r>
            <a:r>
              <a:rPr lang="en-US" sz="1400" i="1" dirty="0" err="1" smtClean="0"/>
              <a:t>Levenstein</a:t>
            </a:r>
            <a:r>
              <a:rPr lang="en-US" sz="1400" i="1" dirty="0" smtClean="0"/>
              <a:t>. For assistance with adaptation in other states, contact </a:t>
            </a:r>
            <a:r>
              <a:rPr lang="en-US" sz="1400" i="1" u="sng" dirty="0" smtClean="0">
                <a:hlinkClick r:id="rId3"/>
              </a:rPr>
              <a:t>staff@flrea.org</a:t>
            </a:r>
            <a:r>
              <a:rPr lang="en-US" sz="1400" i="1" dirty="0" smtClean="0"/>
              <a:t> </a:t>
            </a:r>
            <a:endParaRPr lang="en-US" sz="1400" dirty="0"/>
          </a:p>
        </p:txBody>
      </p:sp>
      <p:pic>
        <p:nvPicPr>
          <p:cNvPr id="37893" name="Picture 6" descr="2017_ACE_Logo_Color_Small.jpg"/>
          <p:cNvPicPr>
            <a:picLocks noChangeAspect="1" noChangeArrowheads="1"/>
          </p:cNvPicPr>
          <p:nvPr/>
        </p:nvPicPr>
        <p:blipFill>
          <a:blip r:embed="rId4" cstate="print"/>
          <a:srcRect/>
          <a:stretch>
            <a:fillRect/>
          </a:stretch>
        </p:blipFill>
        <p:spPr bwMode="auto">
          <a:xfrm>
            <a:off x="152400" y="914400"/>
            <a:ext cx="2514600" cy="2895600"/>
          </a:xfrm>
          <a:prstGeom prst="rect">
            <a:avLst/>
          </a:prstGeom>
          <a:noFill/>
          <a:ln w="9525">
            <a:noFill/>
            <a:miter lim="800000"/>
            <a:headEnd/>
            <a:tailEnd/>
          </a:ln>
        </p:spPr>
      </p:pic>
      <p:pic>
        <p:nvPicPr>
          <p:cNvPr id="37894" name="Picture 7" descr="\\Filesrv\departments\LCLCE\My Pictures\Logos\LCLCE_Logo_FINAL_COLOR copy copy.png"/>
          <p:cNvPicPr>
            <a:picLocks noChangeAspect="1" noChangeArrowheads="1"/>
          </p:cNvPicPr>
          <p:nvPr/>
        </p:nvPicPr>
        <p:blipFill>
          <a:blip r:embed="rId5" cstate="print"/>
          <a:srcRect/>
          <a:stretch>
            <a:fillRect/>
          </a:stretch>
        </p:blipFill>
        <p:spPr bwMode="auto">
          <a:xfrm>
            <a:off x="7010400" y="609600"/>
            <a:ext cx="1425575" cy="16129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idx="1"/>
          </p:nvPr>
        </p:nvSpPr>
        <p:spPr>
          <a:xfrm>
            <a:off x="457200" y="2286000"/>
            <a:ext cx="8382000" cy="3733800"/>
          </a:xfrm>
        </p:spPr>
        <p:txBody>
          <a:bodyPr>
            <a:normAutofit/>
          </a:bodyPr>
          <a:lstStyle/>
          <a:p>
            <a:pPr marL="0" indent="0">
              <a:buNone/>
            </a:pPr>
            <a:r>
              <a:rPr lang="en-US" sz="3600" dirty="0" smtClean="0"/>
              <a:t>Is a “sniff test” by a drug detection dog conducted at the front door of a home a “search” under the </a:t>
            </a:r>
            <a:r>
              <a:rPr lang="en-US" sz="3600" b="1" dirty="0" smtClean="0"/>
              <a:t>Fourth Amendment</a:t>
            </a:r>
            <a:r>
              <a:rPr lang="en-US" sz="3600" dirty="0" smtClean="0"/>
              <a:t>? </a:t>
            </a:r>
          </a:p>
          <a:p>
            <a:pPr marL="0" indent="0">
              <a:buNone/>
            </a:pPr>
            <a:endParaRPr lang="en-US" dirty="0" smtClean="0"/>
          </a:p>
        </p:txBody>
      </p:sp>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1125779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02" y="4733925"/>
            <a:ext cx="7772400" cy="1362075"/>
          </a:xfrm>
          <a:ln>
            <a:miter lim="800000"/>
            <a:headEnd/>
            <a:tailEnd/>
          </a:ln>
        </p:spPr>
        <p:txBody>
          <a:bodyPr/>
          <a:lstStyle/>
          <a:p>
            <a:pPr eaLnBrk="1" hangingPunct="1">
              <a:defRPr/>
            </a:pPr>
            <a:r>
              <a:rPr lang="en-US" dirty="0" smtClean="0"/>
              <a:t>The U.S. Constitution</a:t>
            </a:r>
            <a:endParaRPr lang="en-US" dirty="0"/>
          </a:p>
        </p:txBody>
      </p:sp>
      <p:pic>
        <p:nvPicPr>
          <p:cNvPr id="8195" name="Picture 3" descr="C:\Users\Christi\AppData\Local\Microsoft\Windows\Temporary Internet Files\Content.IE5\KN4H7QGL\MC900149511[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1219200"/>
            <a:ext cx="3352800" cy="226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6477000" y="0"/>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15562716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5362" name="Title 1"/>
          <p:cNvSpPr>
            <a:spLocks noGrp="1"/>
          </p:cNvSpPr>
          <p:nvPr>
            <p:ph type="title"/>
          </p:nvPr>
        </p:nvSpPr>
        <p:spPr>
          <a:xfrm>
            <a:off x="533400" y="457200"/>
            <a:ext cx="8183563" cy="914400"/>
          </a:xfrm>
        </p:spPr>
        <p:txBody>
          <a:bodyPr/>
          <a:lstStyle/>
          <a:p>
            <a:r>
              <a:rPr lang="en-US" altLang="en-US" sz="3600" smtClean="0">
                <a:cs typeface="Arial" pitchFamily="34" charset="0"/>
              </a:rPr>
              <a:t>The Fourth Amendment</a:t>
            </a:r>
          </a:p>
        </p:txBody>
      </p:sp>
      <p:sp>
        <p:nvSpPr>
          <p:cNvPr id="15363" name="Rectangle 2"/>
          <p:cNvSpPr>
            <a:spLocks noChangeArrowheads="1"/>
          </p:cNvSpPr>
          <p:nvPr/>
        </p:nvSpPr>
        <p:spPr bwMode="auto">
          <a:xfrm>
            <a:off x="381000" y="1981200"/>
            <a:ext cx="8534400" cy="4400550"/>
          </a:xfrm>
          <a:prstGeom prst="rect">
            <a:avLst/>
          </a:prstGeom>
          <a:blipFill dpi="0" rotWithShape="1">
            <a:blip r:embed="rId3"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4000">
                <a:latin typeface="Brush Script MT" pitchFamily="66" charset="0"/>
                <a:cs typeface="Arial" pitchFamily="34" charset="0"/>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lang="en-US" altLang="en-US" sz="4000">
              <a:latin typeface="Brush Script MT" pitchFamily="66" charset="0"/>
            </a:endParaRPr>
          </a:p>
        </p:txBody>
      </p:sp>
    </p:spTree>
    <p:extLst>
      <p:ext uri="{BB962C8B-B14F-4D97-AF65-F5344CB8AC3E}">
        <p14:creationId xmlns="" xmlns:p14="http://schemas.microsoft.com/office/powerpoint/2010/main" val="2027786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The Fourth Amendment</a:t>
            </a:r>
          </a:p>
        </p:txBody>
      </p:sp>
      <p:sp>
        <p:nvSpPr>
          <p:cNvPr id="3" name="Rectangle 2"/>
          <p:cNvSpPr/>
          <p:nvPr/>
        </p:nvSpPr>
        <p:spPr>
          <a:xfrm>
            <a:off x="381000" y="1981200"/>
            <a:ext cx="8458200" cy="3786188"/>
          </a:xfrm>
          <a:prstGeom prst="rect">
            <a:avLst/>
          </a:prstGeom>
        </p:spPr>
        <p:txBody>
          <a:bodyPr>
            <a:spAutoFit/>
          </a:bodyPr>
          <a:lstStyle/>
          <a:p>
            <a:pPr fontAlgn="auto">
              <a:spcBef>
                <a:spcPts val="0"/>
              </a:spcBef>
              <a:spcAft>
                <a:spcPts val="0"/>
              </a:spcAft>
              <a:defRPr/>
            </a:pPr>
            <a:r>
              <a:rPr lang="en-US" sz="4000" dirty="0">
                <a:solidFill>
                  <a:schemeClr val="tx1">
                    <a:lumMod val="65000"/>
                    <a:lumOff val="35000"/>
                  </a:schemeClr>
                </a:solidFill>
                <a:latin typeface="+mn-lt"/>
              </a:rPr>
              <a:t>The right of the people to be secure in their persons, houses, papers, and effects…</a:t>
            </a:r>
            <a:r>
              <a:rPr lang="en-US" sz="4000" dirty="0">
                <a:solidFill>
                  <a:srgbClr val="FF9933"/>
                </a:solidFill>
                <a:latin typeface="+mn-lt"/>
              </a:rPr>
              <a:t> </a:t>
            </a:r>
          </a:p>
          <a:p>
            <a:pPr fontAlgn="auto">
              <a:spcBef>
                <a:spcPts val="0"/>
              </a:spcBef>
              <a:spcAft>
                <a:spcPts val="0"/>
              </a:spcAft>
              <a:defRPr/>
            </a:pPr>
            <a:endParaRPr lang="en-US" sz="4000" dirty="0">
              <a:solidFill>
                <a:srgbClr val="FF9933"/>
              </a:solidFill>
              <a:latin typeface="+mn-lt"/>
            </a:endParaRPr>
          </a:p>
          <a:p>
            <a:pPr fontAlgn="auto">
              <a:spcBef>
                <a:spcPts val="0"/>
              </a:spcBef>
              <a:spcAft>
                <a:spcPts val="0"/>
              </a:spcAft>
              <a:defRPr/>
            </a:pPr>
            <a:endParaRPr lang="en-US" sz="4000" dirty="0">
              <a:solidFill>
                <a:srgbClr val="FF9933"/>
              </a:solidFill>
              <a:latin typeface="+mn-lt"/>
            </a:endParaRPr>
          </a:p>
          <a:p>
            <a:pPr fontAlgn="auto">
              <a:spcBef>
                <a:spcPts val="0"/>
              </a:spcBef>
              <a:spcAft>
                <a:spcPts val="0"/>
              </a:spcAft>
              <a:defRPr/>
            </a:pPr>
            <a:endParaRPr lang="en-US" sz="4000" dirty="0">
              <a:latin typeface="+mn-lt"/>
            </a:endParaRPr>
          </a:p>
        </p:txBody>
      </p:sp>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222291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What is unreasonable?</a:t>
            </a:r>
          </a:p>
        </p:txBody>
      </p:sp>
      <p:sp>
        <p:nvSpPr>
          <p:cNvPr id="3" name="Rectangle 2"/>
          <p:cNvSpPr/>
          <p:nvPr/>
        </p:nvSpPr>
        <p:spPr>
          <a:xfrm>
            <a:off x="1295400" y="2286000"/>
            <a:ext cx="7086600" cy="1323975"/>
          </a:xfrm>
          <a:prstGeom prst="rect">
            <a:avLst/>
          </a:prstGeom>
        </p:spPr>
        <p:txBody>
          <a:bodyPr>
            <a:spAutoFit/>
          </a:bodyPr>
          <a:lstStyle/>
          <a:p>
            <a:pPr fontAlgn="auto">
              <a:spcBef>
                <a:spcPts val="0"/>
              </a:spcBef>
              <a:spcAft>
                <a:spcPts val="0"/>
              </a:spcAft>
              <a:defRPr/>
            </a:pPr>
            <a:r>
              <a:rPr lang="en-US" sz="4000" dirty="0">
                <a:solidFill>
                  <a:schemeClr val="tx1">
                    <a:lumMod val="65000"/>
                    <a:lumOff val="35000"/>
                  </a:schemeClr>
                </a:solidFill>
                <a:latin typeface="+mn-lt"/>
              </a:rPr>
              <a:t>…against unreasonable searches and seizures</a:t>
            </a:r>
            <a:r>
              <a:rPr lang="en-US" sz="2400" dirty="0">
                <a:solidFill>
                  <a:schemeClr val="tx1">
                    <a:lumMod val="65000"/>
                    <a:lumOff val="35000"/>
                  </a:schemeClr>
                </a:solidFill>
                <a:latin typeface="+mn-lt"/>
              </a:rPr>
              <a:t>… </a:t>
            </a:r>
          </a:p>
        </p:txBody>
      </p:sp>
      <p:sp>
        <p:nvSpPr>
          <p:cNvPr id="4" name="TextBox 3"/>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347988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Christi\AppData\Local\Microsoft\Windows\Temporary Internet Files\Content.IE5\Q7AKRQZ2\MC900336212[1].wmf"/>
          <p:cNvPicPr>
            <a:picLocks noChangeAspect="1" noChangeArrowheads="1"/>
          </p:cNvPicPr>
          <p:nvPr/>
        </p:nvPicPr>
        <p:blipFill>
          <a:blip r:embed="rId3" cstate="print">
            <a:lum bright="70000" contrast="-70000"/>
            <a:extLst>
              <a:ext uri="{28A0092B-C50C-407E-A947-70E740481C1C}">
                <a14:useLocalDpi xmlns="" xmlns:a14="http://schemas.microsoft.com/office/drawing/2010/main" val="0"/>
              </a:ext>
            </a:extLst>
          </a:blip>
          <a:srcRect/>
          <a:stretch>
            <a:fillRect/>
          </a:stretch>
        </p:blipFill>
        <p:spPr bwMode="auto">
          <a:xfrm>
            <a:off x="143188" y="3442188"/>
            <a:ext cx="5419412" cy="3136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p:txBody>
          <a:bodyPr>
            <a:normAutofit fontScale="90000"/>
          </a:bodyPr>
          <a:lstStyle/>
          <a:p>
            <a:r>
              <a:rPr lang="en-US" altLang="en-US" dirty="0" smtClean="0"/>
              <a:t>Do you always need a warrant?</a:t>
            </a:r>
          </a:p>
        </p:txBody>
      </p:sp>
      <p:sp>
        <p:nvSpPr>
          <p:cNvPr id="3" name="Rectangle 2"/>
          <p:cNvSpPr/>
          <p:nvPr/>
        </p:nvSpPr>
        <p:spPr>
          <a:xfrm>
            <a:off x="562708" y="1981200"/>
            <a:ext cx="7924800" cy="1446213"/>
          </a:xfrm>
          <a:prstGeom prst="rect">
            <a:avLst/>
          </a:prstGeom>
        </p:spPr>
        <p:txBody>
          <a:bodyPr>
            <a:spAutoFit/>
          </a:bodyPr>
          <a:lstStyle/>
          <a:p>
            <a:pPr fontAlgn="auto">
              <a:spcBef>
                <a:spcPts val="0"/>
              </a:spcBef>
              <a:spcAft>
                <a:spcPts val="0"/>
              </a:spcAft>
              <a:defRPr/>
            </a:pPr>
            <a:r>
              <a:rPr lang="en-US" sz="4400" dirty="0">
                <a:solidFill>
                  <a:schemeClr val="tx1">
                    <a:lumMod val="65000"/>
                    <a:lumOff val="35000"/>
                  </a:schemeClr>
                </a:solidFill>
                <a:latin typeface="+mn-lt"/>
              </a:rPr>
              <a:t> …shall not be violated, and no </a:t>
            </a:r>
            <a:r>
              <a:rPr lang="en-US" sz="4400" b="1" dirty="0">
                <a:solidFill>
                  <a:schemeClr val="tx1">
                    <a:lumMod val="65000"/>
                    <a:lumOff val="35000"/>
                  </a:schemeClr>
                </a:solidFill>
                <a:latin typeface="+mn-lt"/>
              </a:rPr>
              <a:t>Warrants</a:t>
            </a:r>
            <a:r>
              <a:rPr lang="en-US" sz="4400" dirty="0">
                <a:solidFill>
                  <a:schemeClr val="tx1">
                    <a:lumMod val="65000"/>
                    <a:lumOff val="35000"/>
                  </a:schemeClr>
                </a:solidFill>
                <a:latin typeface="+mn-lt"/>
              </a:rPr>
              <a:t> shall issue…</a:t>
            </a:r>
          </a:p>
        </p:txBody>
      </p:sp>
      <p:sp>
        <p:nvSpPr>
          <p:cNvPr id="4" name="Content Placeholder 2"/>
          <p:cNvSpPr txBox="1">
            <a:spLocks/>
          </p:cNvSpPr>
          <p:nvPr/>
        </p:nvSpPr>
        <p:spPr>
          <a:xfrm>
            <a:off x="304799" y="3627437"/>
            <a:ext cx="5257801" cy="1858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800" b="1" dirty="0" smtClean="0"/>
              <a:t>What is a warrant? </a:t>
            </a:r>
          </a:p>
          <a:p>
            <a:pPr marL="0" indent="0">
              <a:buNone/>
            </a:pPr>
            <a:r>
              <a:rPr lang="en-US" altLang="en-US" sz="2800" dirty="0" smtClean="0"/>
              <a:t>An order approved by a judge authorizing a police officer to search or make an arrest. </a:t>
            </a:r>
          </a:p>
        </p:txBody>
      </p:sp>
      <p:sp>
        <p:nvSpPr>
          <p:cNvPr id="6" name="TextBox 5"/>
          <p:cNvSpPr txBox="1"/>
          <p:nvPr/>
        </p:nvSpPr>
        <p:spPr>
          <a:xfrm>
            <a:off x="6477000" y="4272677"/>
            <a:ext cx="2667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39114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chmark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Benchmarks2</Template>
  <TotalTime>1717</TotalTime>
  <Words>1782</Words>
  <Application>Microsoft Office PowerPoint</Application>
  <PresentationFormat>On-screen Show (4:3)</PresentationFormat>
  <Paragraphs>400</Paragraphs>
  <Slides>36</Slides>
  <Notes>24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Benchmarks2</vt:lpstr>
      <vt:lpstr>Florida v. Jardines</vt:lpstr>
      <vt:lpstr>What is privacy?</vt:lpstr>
      <vt:lpstr>Drawing the Line Where do you expect the most privacy? The least?  Put it on the line.</vt:lpstr>
      <vt:lpstr>What do you think?</vt:lpstr>
      <vt:lpstr>The U.S. Constitution</vt:lpstr>
      <vt:lpstr>The Fourth Amendment</vt:lpstr>
      <vt:lpstr>The Fourth Amendment</vt:lpstr>
      <vt:lpstr>What is unreasonable?</vt:lpstr>
      <vt:lpstr>Do you always need a warrant?</vt:lpstr>
      <vt:lpstr>What is probable cause?</vt:lpstr>
      <vt:lpstr>The Fourth Amendment</vt:lpstr>
      <vt:lpstr>Facts of the Case</vt:lpstr>
      <vt:lpstr>Case Study – Handout</vt:lpstr>
      <vt:lpstr>Case Study   Question before the Court </vt:lpstr>
      <vt:lpstr>How do judges make decisions?</vt:lpstr>
      <vt:lpstr>Case Precedent </vt:lpstr>
      <vt:lpstr>Are these considered searches?</vt:lpstr>
      <vt:lpstr>United States v. Place</vt:lpstr>
      <vt:lpstr>City of Indianapolis v. Edmond</vt:lpstr>
      <vt:lpstr>Illinois v. Caballes</vt:lpstr>
      <vt:lpstr>Kyllo v. United States</vt:lpstr>
      <vt:lpstr>The Case Through the Courts  Jardines Case</vt:lpstr>
      <vt:lpstr>Jardines Seeks Review</vt:lpstr>
      <vt:lpstr>Question Before the Court</vt:lpstr>
      <vt:lpstr>Now it is your turn to be the judge</vt:lpstr>
      <vt:lpstr>Individually Answer the Question</vt:lpstr>
      <vt:lpstr>Form Groups</vt:lpstr>
      <vt:lpstr>What did Each Court Decide?</vt:lpstr>
      <vt:lpstr>Florida Supreme Court</vt:lpstr>
      <vt:lpstr>Florida Supreme Court</vt:lpstr>
      <vt:lpstr>The Case Through the Courts  Jardines Case</vt:lpstr>
      <vt:lpstr>The US Supreme Court</vt:lpstr>
      <vt:lpstr>From the Decision Issued in Florida v. Jardines </vt:lpstr>
      <vt:lpstr>Supreme Court, 2012</vt:lpstr>
      <vt:lpstr>Citations and resources</vt:lpstr>
      <vt:lpstr>Slide 36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v. Jardines</dc:title>
  <dc:creator>Erin Crowe Watson</dc:creator>
  <cp:lastModifiedBy>Kandis</cp:lastModifiedBy>
  <cp:revision>40</cp:revision>
  <dcterms:created xsi:type="dcterms:W3CDTF">2014-09-22T15:11:15Z</dcterms:created>
  <dcterms:modified xsi:type="dcterms:W3CDTF">2018-01-12T17:47:36Z</dcterms:modified>
</cp:coreProperties>
</file>