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60"/>
  </p:notesMasterIdLst>
  <p:handoutMasterIdLst>
    <p:handoutMasterId r:id="rId61"/>
  </p:handoutMasterIdLst>
  <p:sldIdLst>
    <p:sldId id="3363" r:id="rId2"/>
    <p:sldId id="3359" r:id="rId3"/>
    <p:sldId id="3372" r:id="rId4"/>
    <p:sldId id="3367" r:id="rId5"/>
    <p:sldId id="3417" r:id="rId6"/>
    <p:sldId id="3416" r:id="rId7"/>
    <p:sldId id="3418" r:id="rId8"/>
    <p:sldId id="3415" r:id="rId9"/>
    <p:sldId id="3421" r:id="rId10"/>
    <p:sldId id="3420" r:id="rId11"/>
    <p:sldId id="3360" r:id="rId12"/>
    <p:sldId id="3362" r:id="rId13"/>
    <p:sldId id="3385" r:id="rId14"/>
    <p:sldId id="3423" r:id="rId15"/>
    <p:sldId id="3424" r:id="rId16"/>
    <p:sldId id="3399" r:id="rId17"/>
    <p:sldId id="3419" r:id="rId18"/>
    <p:sldId id="3390" r:id="rId19"/>
    <p:sldId id="3422" r:id="rId20"/>
    <p:sldId id="3443" r:id="rId21"/>
    <p:sldId id="3437" r:id="rId22"/>
    <p:sldId id="3444" r:id="rId23"/>
    <p:sldId id="3438" r:id="rId24"/>
    <p:sldId id="3439" r:id="rId25"/>
    <p:sldId id="3440" r:id="rId26"/>
    <p:sldId id="3441" r:id="rId27"/>
    <p:sldId id="3442" r:id="rId28"/>
    <p:sldId id="3434" r:id="rId29"/>
    <p:sldId id="3454" r:id="rId30"/>
    <p:sldId id="3455" r:id="rId31"/>
    <p:sldId id="3457" r:id="rId32"/>
    <p:sldId id="3458" r:id="rId33"/>
    <p:sldId id="3459" r:id="rId34"/>
    <p:sldId id="3460" r:id="rId35"/>
    <p:sldId id="3461" r:id="rId36"/>
    <p:sldId id="3462" r:id="rId37"/>
    <p:sldId id="3456" r:id="rId38"/>
    <p:sldId id="3391" r:id="rId39"/>
    <p:sldId id="3463" r:id="rId40"/>
    <p:sldId id="3436" r:id="rId41"/>
    <p:sldId id="3464" r:id="rId42"/>
    <p:sldId id="3465" r:id="rId43"/>
    <p:sldId id="3469" r:id="rId44"/>
    <p:sldId id="3427" r:id="rId45"/>
    <p:sldId id="3428" r:id="rId46"/>
    <p:sldId id="3429" r:id="rId47"/>
    <p:sldId id="3431" r:id="rId48"/>
    <p:sldId id="3445" r:id="rId49"/>
    <p:sldId id="3466" r:id="rId50"/>
    <p:sldId id="3467" r:id="rId51"/>
    <p:sldId id="3446" r:id="rId52"/>
    <p:sldId id="3448" r:id="rId53"/>
    <p:sldId id="3449" r:id="rId54"/>
    <p:sldId id="3450" r:id="rId55"/>
    <p:sldId id="3451" r:id="rId56"/>
    <p:sldId id="3452" r:id="rId57"/>
    <p:sldId id="3453" r:id="rId58"/>
    <p:sldId id="3398"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359"/>
            <p14:sldId id="3372"/>
            <p14:sldId id="3367"/>
            <p14:sldId id="3417"/>
            <p14:sldId id="3416"/>
            <p14:sldId id="3418"/>
            <p14:sldId id="3415"/>
            <p14:sldId id="3421"/>
            <p14:sldId id="3420"/>
            <p14:sldId id="3360"/>
            <p14:sldId id="3362"/>
            <p14:sldId id="3385"/>
            <p14:sldId id="3423"/>
            <p14:sldId id="3424"/>
            <p14:sldId id="3399"/>
            <p14:sldId id="3419"/>
            <p14:sldId id="3390"/>
            <p14:sldId id="3422"/>
            <p14:sldId id="3443"/>
            <p14:sldId id="3437"/>
            <p14:sldId id="3444"/>
            <p14:sldId id="3438"/>
            <p14:sldId id="3439"/>
            <p14:sldId id="3440"/>
            <p14:sldId id="3441"/>
            <p14:sldId id="3442"/>
            <p14:sldId id="3434"/>
            <p14:sldId id="3454"/>
            <p14:sldId id="3455"/>
            <p14:sldId id="3457"/>
            <p14:sldId id="3458"/>
            <p14:sldId id="3459"/>
            <p14:sldId id="3460"/>
            <p14:sldId id="3461"/>
            <p14:sldId id="3462"/>
            <p14:sldId id="3456"/>
            <p14:sldId id="3391"/>
            <p14:sldId id="3463"/>
            <p14:sldId id="3436"/>
            <p14:sldId id="3464"/>
            <p14:sldId id="3465"/>
            <p14:sldId id="3469"/>
            <p14:sldId id="3427"/>
            <p14:sldId id="3428"/>
            <p14:sldId id="3429"/>
            <p14:sldId id="3431"/>
            <p14:sldId id="3445"/>
            <p14:sldId id="3466"/>
            <p14:sldId id="3467"/>
            <p14:sldId id="3446"/>
            <p14:sldId id="3448"/>
            <p14:sldId id="3449"/>
            <p14:sldId id="3450"/>
            <p14:sldId id="3451"/>
            <p14:sldId id="3452"/>
            <p14:sldId id="3453"/>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5749" autoAdjust="0"/>
  </p:normalViewPr>
  <p:slideViewPr>
    <p:cSldViewPr>
      <p:cViewPr varScale="1">
        <p:scale>
          <a:sx n="54" d="100"/>
          <a:sy n="54" d="100"/>
        </p:scale>
        <p:origin x="43" y="89"/>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201972.73%20to%202019.20.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dirty="0"/>
              <a:t>Iowa State Cost Per Pupil Funding History</a:t>
            </a:r>
          </a:p>
        </c:rich>
      </c:tx>
      <c:layout>
        <c:manualLayout>
          <c:xMode val="edge"/>
          <c:yMode val="edge"/>
          <c:x val="0.33365682230897603"/>
          <c:y val="1.3158181098009515E-2"/>
        </c:manualLayout>
      </c:layout>
      <c:overlay val="0"/>
    </c:title>
    <c:autoTitleDeleted val="0"/>
    <c:plotArea>
      <c:layout>
        <c:manualLayout>
          <c:layoutTarget val="inner"/>
          <c:xMode val="edge"/>
          <c:yMode val="edge"/>
          <c:x val="9.2027946224525939E-2"/>
          <c:y val="0.11521067234435077"/>
          <c:w val="0.89045516308922135"/>
          <c:h val="0.74379397316540075"/>
        </c:manualLayout>
      </c:layout>
      <c:lineChart>
        <c:grouping val="standard"/>
        <c:varyColors val="0"/>
        <c:ser>
          <c:idx val="0"/>
          <c:order val="0"/>
          <c:dPt>
            <c:idx val="25"/>
            <c:marker>
              <c:spPr>
                <a:solidFill>
                  <a:schemeClr val="accent1">
                    <a:lumMod val="75000"/>
                  </a:schemeClr>
                </a:solidFill>
                <a:ln>
                  <a:solidFill>
                    <a:srgbClr val="0070C0"/>
                  </a:solidFill>
                </a:ln>
              </c:spPr>
            </c:marker>
            <c:bubble3D val="0"/>
            <c:extLst>
              <c:ext xmlns:c16="http://schemas.microsoft.com/office/drawing/2014/chart" uri="{C3380CC4-5D6E-409C-BE32-E72D297353CC}">
                <c16:uniqueId val="{00000000-CD0D-4C05-A94F-500947CBDD0D}"/>
              </c:ext>
            </c:extLst>
          </c:dPt>
          <c:trendline>
            <c:trendlineType val="linear"/>
            <c:dispRSqr val="0"/>
            <c:dispEq val="0"/>
          </c:trendline>
          <c:cat>
            <c:strRef>
              <c:f>Sheet1!$A$3:$A$50</c:f>
              <c:strCache>
                <c:ptCount val="48"/>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pt idx="47">
                  <c:v>19/20</c:v>
                </c:pt>
              </c:strCache>
            </c:strRef>
          </c:cat>
          <c:val>
            <c:numRef>
              <c:f>Sheet1!$B$3:$B$50</c:f>
              <c:numCache>
                <c:formatCode>.00000</c:formatCode>
                <c:ptCount val="48"/>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pt idx="47">
                  <c:v>2.06E-2</c:v>
                </c:pt>
              </c:numCache>
            </c:numRef>
          </c:val>
          <c:smooth val="0"/>
          <c:extLst>
            <c:ext xmlns:c16="http://schemas.microsoft.com/office/drawing/2014/chart" uri="{C3380CC4-5D6E-409C-BE32-E72D297353CC}">
              <c16:uniqueId val="{00000001-CD0D-4C05-A94F-500947CBDD0D}"/>
            </c:ext>
          </c:extLst>
        </c:ser>
        <c:dLbls>
          <c:showLegendKey val="0"/>
          <c:showVal val="0"/>
          <c:showCatName val="0"/>
          <c:showSerName val="0"/>
          <c:showPercent val="0"/>
          <c:showBubbleSize val="0"/>
        </c:dLbls>
        <c:marker val="1"/>
        <c:smooth val="0"/>
        <c:axId val="574143208"/>
        <c:axId val="1"/>
      </c:lineChart>
      <c:catAx>
        <c:axId val="574143208"/>
        <c:scaling>
          <c:orientation val="minMax"/>
        </c:scaling>
        <c:delete val="0"/>
        <c:axPos val="b"/>
        <c:numFmt formatCode="General" sourceLinked="1"/>
        <c:majorTickMark val="none"/>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max val="0.16000000000000003"/>
          <c:min val="0"/>
        </c:scaling>
        <c:delete val="0"/>
        <c:axPos val="l"/>
        <c:majorGridlines/>
        <c:title>
          <c:tx>
            <c:rich>
              <a:bodyPr/>
              <a:lstStyle/>
              <a:p>
                <a:pPr>
                  <a:defRPr sz="900" b="1" i="0" u="none" strike="noStrike" baseline="0">
                    <a:solidFill>
                      <a:srgbClr val="000000"/>
                    </a:solidFill>
                    <a:latin typeface="Calibri"/>
                    <a:ea typeface="Calibri"/>
                    <a:cs typeface="Calibri"/>
                  </a:defRPr>
                </a:pPr>
                <a:r>
                  <a:rPr lang="en-US" dirty="0"/>
                  <a:t>Percent Increase in State Cost Per Pupil </a:t>
                </a:r>
              </a:p>
            </c:rich>
          </c:tx>
          <c:layout/>
          <c:overlay val="0"/>
        </c:title>
        <c:numFmt formatCode="0%" sourceLinked="0"/>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74143208"/>
        <c:crosses val="autoZero"/>
        <c:crossBetween val="between"/>
      </c:valAx>
      <c:spPr>
        <a:solidFill>
          <a:srgbClr val="FFFF99"/>
        </a:solidFill>
      </c:spPr>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Number of Iowa Public School Districts </a:t>
            </a:r>
          </a:p>
          <a:p>
            <a:pPr>
              <a:defRPr/>
            </a:pPr>
            <a:r>
              <a:rPr lang="en-US" dirty="0"/>
              <a:t>1999-00 through 2019-20</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v>Number of Iowa School Districts</c:v>
          </c:tx>
          <c:spPr>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9525" cap="flat" cmpd="sng" algn="ctr">
              <a:solidFill>
                <a:schemeClr val="accent1">
                  <a:shade val="95000"/>
                </a:schemeClr>
              </a:solidFill>
              <a:round/>
            </a:ln>
            <a:effectLst/>
          </c:spPr>
          <c:invertIfNegative val="0"/>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Sheet1!$B$20:$B$40</c:f>
              <c:numCache>
                <c:formatCode>_(* #,##0_);_(* \(#,##0\);_(* "-"??_);_(@_)</c:formatCode>
                <c:ptCount val="21"/>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pt idx="20">
                  <c:v>327</c:v>
                </c:pt>
              </c:numCache>
            </c:numRef>
          </c:val>
          <c:extLst>
            <c:ext xmlns:c16="http://schemas.microsoft.com/office/drawing/2014/chart" uri="{C3380CC4-5D6E-409C-BE32-E72D297353CC}">
              <c16:uniqueId val="{00000000-7C4E-4197-8E42-E72AF9D6E1FA}"/>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Cost set by SSA</c:v>
          </c:tx>
          <c:spPr>
            <a:ln w="15875" cap="rnd">
              <a:solidFill>
                <a:srgbClr val="FF0000"/>
              </a:solidFill>
              <a:round/>
            </a:ln>
            <a:effectLst/>
          </c:spPr>
          <c:marker>
            <c:symbol val="none"/>
          </c:marker>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Sheet1!$C$20:$C$40</c:f>
              <c:numCache>
                <c:formatCode>.00000</c:formatCode>
                <c:ptCount val="21"/>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pt idx="20">
                  <c:v>2.1000000000000001E-2</c:v>
                </c:pt>
              </c:numCache>
            </c:numRef>
          </c:val>
          <c:smooth val="0"/>
          <c:extLst>
            <c:ext xmlns:c16="http://schemas.microsoft.com/office/drawing/2014/chart" uri="{C3380CC4-5D6E-409C-BE32-E72D297353CC}">
              <c16:uniqueId val="{00000001-7C4E-4197-8E42-E72AF9D6E1FA}"/>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04985440"/>
        <c:crosses val="autoZero"/>
        <c:crossBetween val="between"/>
      </c:valAx>
      <c:valAx>
        <c:axId val="609868464"/>
        <c:scaling>
          <c:orientation val="minMax"/>
          <c:max val="7.0000000000000007E-2"/>
        </c:scaling>
        <c:delete val="0"/>
        <c:axPos val="r"/>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none"/>
        <c:minorTickMark val="none"/>
        <c:tickLblPos val="nextTo"/>
        <c:crossAx val="609868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0.11062</cdr:x>
      <cdr:y>0.12422</cdr:y>
    </cdr:from>
    <cdr:to>
      <cdr:x>0.38773</cdr:x>
      <cdr:y>0.20771</cdr:y>
    </cdr:to>
    <cdr:sp macro="" textlink="">
      <cdr:nvSpPr>
        <cdr:cNvPr id="6" name="TextBox 1"/>
        <cdr:cNvSpPr txBox="1"/>
      </cdr:nvSpPr>
      <cdr:spPr>
        <a:xfrm xmlns:a="http://schemas.openxmlformats.org/drawingml/2006/main">
          <a:off x="1053654" y="846418"/>
          <a:ext cx="2639506"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Set by formula based on economic conditions automatically from the beginning of the formula through 1993-94.</a:t>
          </a:r>
        </a:p>
      </cdr:txBody>
    </cdr:sp>
  </cdr:relSizeAnchor>
  <cdr:relSizeAnchor xmlns:cdr="http://schemas.openxmlformats.org/drawingml/2006/chartDrawing">
    <cdr:from>
      <cdr:x>0.64316</cdr:x>
      <cdr:y>0.67735</cdr:y>
    </cdr:from>
    <cdr:to>
      <cdr:x>0.98987</cdr:x>
      <cdr:y>0.70755</cdr:y>
    </cdr:to>
    <cdr:sp macro="" textlink="">
      <cdr:nvSpPr>
        <cdr:cNvPr id="2" name="TextBox 1"/>
        <cdr:cNvSpPr txBox="1"/>
      </cdr:nvSpPr>
      <cdr:spPr>
        <a:xfrm xmlns:a="http://schemas.openxmlformats.org/drawingml/2006/main">
          <a:off x="6126099" y="4671060"/>
          <a:ext cx="3302413" cy="208280"/>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0.4736</cdr:x>
      <cdr:y>0.12266</cdr:y>
    </cdr:from>
    <cdr:to>
      <cdr:x>0.4736</cdr:x>
      <cdr:y>0.85734</cdr:y>
    </cdr:to>
    <cdr:cxnSp macro="">
      <cdr:nvCxnSpPr>
        <cdr:cNvPr id="4" name="Straight Connector 3"/>
        <cdr:cNvCxnSpPr/>
      </cdr:nvCxnSpPr>
      <cdr:spPr>
        <a:xfrm xmlns:a="http://schemas.openxmlformats.org/drawingml/2006/main" flipV="1">
          <a:off x="4511040" y="835660"/>
          <a:ext cx="0" cy="508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0.47413</cdr:x>
      <cdr:y>0.14365</cdr:y>
    </cdr:from>
    <cdr:to>
      <cdr:x>0.73308</cdr:x>
      <cdr:y>0.22714</cdr:y>
    </cdr:to>
    <cdr:sp macro="" textlink="">
      <cdr:nvSpPr>
        <cdr:cNvPr id="9" name="TextBox 1"/>
        <cdr:cNvSpPr txBox="1"/>
      </cdr:nvSpPr>
      <cdr:spPr>
        <a:xfrm xmlns:a="http://schemas.openxmlformats.org/drawingml/2006/main">
          <a:off x="4516120" y="980440"/>
          <a:ext cx="2466500"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 beginning in 1994-95.</a:t>
          </a:r>
        </a:p>
      </cdr:txBody>
    </cdr:sp>
  </cdr:relSizeAnchor>
  <cdr:relSizeAnchor xmlns:cdr="http://schemas.openxmlformats.org/drawingml/2006/chartDrawing">
    <cdr:from>
      <cdr:x>0.93333</cdr:x>
      <cdr:y>0.11087</cdr:y>
    </cdr:from>
    <cdr:to>
      <cdr:x>0.93333</cdr:x>
      <cdr:y>0.84579</cdr:y>
    </cdr:to>
    <cdr:cxnSp macro="">
      <cdr:nvCxnSpPr>
        <cdr:cNvPr id="10" name="Straight Connector 9"/>
        <cdr:cNvCxnSpPr/>
      </cdr:nvCxnSpPr>
      <cdr:spPr>
        <a:xfrm xmlns:a="http://schemas.openxmlformats.org/drawingml/2006/main" flipV="1">
          <a:off x="8890000" y="754380"/>
          <a:ext cx="0" cy="5080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0.75971</cdr:x>
      <cdr:y>0.19152</cdr:y>
    </cdr:from>
    <cdr:to>
      <cdr:x>0.97674</cdr:x>
      <cdr:y>0.28573</cdr:y>
    </cdr:to>
    <cdr:sp macro="" textlink="">
      <cdr:nvSpPr>
        <cdr:cNvPr id="7" name="TextBox 1"/>
        <cdr:cNvSpPr txBox="1"/>
      </cdr:nvSpPr>
      <cdr:spPr>
        <a:xfrm xmlns:a="http://schemas.openxmlformats.org/drawingml/2006/main">
          <a:off x="5641368" y="1310277"/>
          <a:ext cx="1611597" cy="65294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dr:relSizeAnchor xmlns:cdr="http://schemas.openxmlformats.org/drawingml/2006/chartDrawing">
    <cdr:from>
      <cdr:x>0.59333</cdr:x>
      <cdr:y>0.56906</cdr:y>
    </cdr:from>
    <cdr:to>
      <cdr:x>0.99467</cdr:x>
      <cdr:y>0.64944</cdr:y>
    </cdr:to>
    <cdr:sp macro="" textlink="">
      <cdr:nvSpPr>
        <cdr:cNvPr id="5" name="TextBox 4"/>
        <cdr:cNvSpPr txBox="1"/>
      </cdr:nvSpPr>
      <cdr:spPr>
        <a:xfrm xmlns:a="http://schemas.openxmlformats.org/drawingml/2006/main">
          <a:off x="5447665" y="3869369"/>
          <a:ext cx="3684863" cy="5465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200" dirty="0"/>
            <a:t>Historical annual cost increase</a:t>
          </a:r>
          <a:r>
            <a:rPr lang="en-US" sz="1200" baseline="0" dirty="0"/>
            <a:t> of doing school is 3.0-4.0% (orange band below): SSA set in 9 of the last 10 years lags the cost increase schools have faced.</a:t>
          </a:r>
          <a:endParaRPr lang="en-US" sz="1200" dirty="0"/>
        </a:p>
      </cdr:txBody>
    </cdr:sp>
  </cdr:relSizeAnchor>
  <cdr:relSizeAnchor xmlns:cdr="http://schemas.openxmlformats.org/drawingml/2006/chartDrawing">
    <cdr:from>
      <cdr:x>0.00533</cdr:x>
      <cdr:y>0.00737</cdr:y>
    </cdr:from>
    <cdr:to>
      <cdr:x>0.11375</cdr:x>
      <cdr:y>0.07102</cdr:y>
    </cdr:to>
    <cdr:pic>
      <cdr:nvPicPr>
        <cdr:cNvPr id="11" name="Picture 10"/>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800" y="50800"/>
          <a:ext cx="1032510" cy="438785"/>
        </a:xfrm>
        <a:prstGeom xmlns:a="http://schemas.openxmlformats.org/drawingml/2006/main" prst="rect">
          <a:avLst/>
        </a:prstGeom>
      </cdr:spPr>
    </cdr:pic>
  </cdr:relSizeAnchor>
  <cdr:relSizeAnchor xmlns:cdr="http://schemas.openxmlformats.org/drawingml/2006/chartDrawing">
    <cdr:from>
      <cdr:x>0.29456</cdr:x>
      <cdr:y>0.94135</cdr:y>
    </cdr:from>
    <cdr:to>
      <cdr:x>0.65143</cdr:x>
      <cdr:y>0.97497</cdr:y>
    </cdr:to>
    <cdr:sp macro="" textlink="">
      <cdr:nvSpPr>
        <cdr:cNvPr id="3" name="TextBox 2"/>
        <cdr:cNvSpPr txBox="1"/>
      </cdr:nvSpPr>
      <cdr:spPr>
        <a:xfrm xmlns:a="http://schemas.openxmlformats.org/drawingml/2006/main">
          <a:off x="2704465" y="6400800"/>
          <a:ext cx="3276600" cy="2286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100" dirty="0" smtClean="0"/>
            <a:t>2.06% for FY 2020 is third highest increase in 10 years.</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0.79644</cdr:x>
      <cdr:y>0.03289</cdr:y>
    </cdr:from>
    <cdr:to>
      <cdr:x>0.96574</cdr:x>
      <cdr:y>0.14402</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06290" y="123128"/>
          <a:ext cx="979170" cy="415987"/>
        </a:xfrm>
        <a:prstGeom xmlns:a="http://schemas.openxmlformats.org/drawingml/2006/main" prst="rect">
          <a:avLst/>
        </a:prstGeom>
      </cdr:spPr>
    </cdr:pic>
  </cdr:relSizeAnchor>
  <cdr:relSizeAnchor xmlns:cdr="http://schemas.openxmlformats.org/drawingml/2006/chartDrawing">
    <cdr:from>
      <cdr:x>0.88696</cdr:x>
      <cdr:y>0.34561</cdr:y>
    </cdr:from>
    <cdr:to>
      <cdr:x>0.93043</cdr:x>
      <cdr:y>0.39158</cdr:y>
    </cdr:to>
    <cdr:sp macro="" textlink="">
      <cdr:nvSpPr>
        <cdr:cNvPr id="3" name="TextBox 1"/>
        <cdr:cNvSpPr txBox="1"/>
      </cdr:nvSpPr>
      <cdr:spPr>
        <a:xfrm xmlns:a="http://schemas.openxmlformats.org/drawingml/2006/main">
          <a:off x="7772400" y="1851233"/>
          <a:ext cx="38100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smtClean="0"/>
            <a:t>327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12/1/2019</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12/1/2019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12/1/2019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12/1/2019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12/1/2019</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overnor.iowa.gov/2019/09/iowa-budget-closes-with-full-cash-reserves-surplus-of-289m" TargetMode="External"/><Relationship Id="rId2" Type="http://schemas.openxmlformats.org/officeDocument/2006/relationships/hyperlink" Target="https://data.iowa.gov/Economic-Statistics/Personal-Income-and-Per-Capita-Personal-Income-by-/vm3e-atwp" TargetMode="External"/><Relationship Id="rId1" Type="http://schemas.openxmlformats.org/officeDocument/2006/relationships/slideLayout" Target="../slideLayouts/slideLayout4.xml"/><Relationship Id="rId6" Type="http://schemas.openxmlformats.org/officeDocument/2006/relationships/hyperlink" Target="https://higherlogicdownload.s3.amazonaws.com/NASBO/9d2d2db1-c943-4f1b-b750-0fca152d64c2/UploadedImages/SER%20Archive/2018_State_Expenditure_Report_S.pdf" TargetMode="External"/><Relationship Id="rId5" Type="http://schemas.openxmlformats.org/officeDocument/2006/relationships/hyperlink" Target="https://www.bls.gov/web/laus/laumstrk.htm" TargetMode="External"/><Relationship Id="rId4" Type="http://schemas.openxmlformats.org/officeDocument/2006/relationships/hyperlink" Target="https://www.futurereadyiowa.gov/sites/fri/files/basic_page_files/State%20program%20list-%20updated%202019.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learningpolicyinstitute.org/uncertified-teachers-and-teacher-vacancies-stat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legis.iowa.gov/docs/publications/MOW/970927.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egis.iowa.gov/docs/publications/FCTA/1050019.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rsaia.org/2020-legislative-session.html"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ruraledu.org/WhyRuralMatters.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www.ruraledu.org/WhyRuralMatters.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ncsl.org/research/human-services/new-research-early-education-as-economic-investme.aspx"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www.legis.iowa.gov/docs/publications/FN/1045984.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legis.iowa.gov/docs/publications/SD/865242.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mailto:dan.smith@rsaia.org" TargetMode="External"/><Relationship Id="rId3" Type="http://schemas.openxmlformats.org/officeDocument/2006/relationships/hyperlink" Target="mailto:robert.olson@rsaia.org" TargetMode="External"/><Relationship Id="rId7" Type="http://schemas.openxmlformats.org/officeDocument/2006/relationships/hyperlink" Target="mailto:paul.croghan@rsaia.or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nicholas.trenkamp@rsaia.org" TargetMode="External"/><Relationship Id="rId5" Type="http://schemas.openxmlformats.org/officeDocument/2006/relationships/hyperlink" Target="mailto:dwillhite@nfv.k12.ia.us" TargetMode="External"/><Relationship Id="rId4" Type="http://schemas.openxmlformats.org/officeDocument/2006/relationships/hyperlink" Target="mailto:laurie.noll@fairfieldsfuture.or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iowapolicyproject.org/2018docs/181105-roadmap-vouchers.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legis.iowa.gov/docs/publications/SESTT/1061746.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mailto:Margaret@iowaschoolfinance.com"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7543800" cy="1450757"/>
          </a:xfrm>
        </p:spPr>
        <p:txBody>
          <a:bodyPr>
            <a:normAutofit/>
          </a:bodyPr>
          <a:lstStyle/>
          <a:p>
            <a:pPr algn="ctr"/>
            <a:r>
              <a:rPr lang="en-US" b="1" dirty="0" smtClean="0"/>
              <a:t>RSAI 2020 Priorities</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3.75%?</a:t>
            </a:r>
            <a:endParaRPr lang="en-US" dirty="0"/>
          </a:p>
        </p:txBody>
      </p:sp>
      <p:sp>
        <p:nvSpPr>
          <p:cNvPr id="4" name="Content Placeholder 3"/>
          <p:cNvSpPr>
            <a:spLocks noGrp="1"/>
          </p:cNvSpPr>
          <p:nvPr>
            <p:ph sz="half" idx="2"/>
          </p:nvPr>
        </p:nvSpPr>
        <p:spPr>
          <a:xfrm>
            <a:off x="1295400" y="1845735"/>
            <a:ext cx="7071360" cy="4023360"/>
          </a:xfrm>
        </p:spPr>
        <p:txBody>
          <a:bodyPr>
            <a:noAutofit/>
          </a:bodyPr>
          <a:lstStyle/>
          <a:p>
            <a:r>
              <a:rPr lang="en-US" sz="2800" dirty="0" smtClean="0"/>
              <a:t>Caveats</a:t>
            </a:r>
          </a:p>
          <a:p>
            <a:pPr lvl="1"/>
            <a:r>
              <a:rPr lang="en-US" sz="2400" dirty="0" smtClean="0"/>
              <a:t>Funding is per pupil – fewer pupils means a reduction in revenue</a:t>
            </a:r>
          </a:p>
          <a:p>
            <a:pPr lvl="1"/>
            <a:r>
              <a:rPr lang="en-US" sz="2400" dirty="0" smtClean="0"/>
              <a:t>Unfunded mandates pop up (training for emergency plans, suicide prevention training, increased employer share of IPERS, financial literacy graduation requirement)</a:t>
            </a:r>
          </a:p>
          <a:p>
            <a:pPr lvl="1"/>
            <a:r>
              <a:rPr lang="en-US" sz="2400" dirty="0" smtClean="0"/>
              <a:t>This amount does not make up for several tough years</a:t>
            </a:r>
          </a:p>
          <a:p>
            <a:pPr lvl="1"/>
            <a:r>
              <a:rPr lang="en-US" sz="2400" dirty="0" smtClean="0"/>
              <a:t>This amount does not allow for program expansion for students</a:t>
            </a:r>
          </a:p>
          <a:p>
            <a:pPr lvl="1"/>
            <a:endParaRPr lang="en-US" sz="2400" dirty="0"/>
          </a:p>
        </p:txBody>
      </p:sp>
    </p:spTree>
    <p:extLst>
      <p:ext uri="{BB962C8B-B14F-4D97-AF65-F5344CB8AC3E}">
        <p14:creationId xmlns:p14="http://schemas.microsoft.com/office/powerpoint/2010/main" val="23180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020009213"/>
              </p:ext>
            </p:extLst>
          </p:nvPr>
        </p:nvGraphicFramePr>
        <p:xfrm>
          <a:off x="-189865" y="76200"/>
          <a:ext cx="9181465" cy="6799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7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842997010"/>
              </p:ext>
            </p:extLst>
          </p:nvPr>
        </p:nvGraphicFramePr>
        <p:xfrm>
          <a:off x="228600" y="434767"/>
          <a:ext cx="8763000" cy="535643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762000" y="1371600"/>
            <a:ext cx="381000" cy="246221"/>
          </a:xfrm>
          <a:prstGeom prst="rect">
            <a:avLst/>
          </a:prstGeom>
          <a:noFill/>
        </p:spPr>
        <p:txBody>
          <a:bodyPr wrap="square" rtlCol="0">
            <a:spAutoFit/>
          </a:bodyPr>
          <a:lstStyle/>
          <a:p>
            <a:r>
              <a:rPr lang="en-US" sz="1000" dirty="0" smtClean="0"/>
              <a:t>374</a:t>
            </a:r>
            <a:endParaRPr lang="en-US" sz="1000" dirty="0"/>
          </a:p>
        </p:txBody>
      </p:sp>
    </p:spTree>
    <p:extLst>
      <p:ext uri="{BB962C8B-B14F-4D97-AF65-F5344CB8AC3E}">
        <p14:creationId xmlns:p14="http://schemas.microsoft.com/office/powerpoint/2010/main" val="3555775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a:lnSpc>
                <a:spcPct val="100000"/>
              </a:lnSpc>
              <a:buFont typeface="Wingdings" panose="05000000000000000000" pitchFamily="2" charset="2"/>
              <a:buChar char="Ø"/>
            </a:pPr>
            <a:r>
              <a:rPr lang="en-US" sz="2800" dirty="0"/>
              <a:t>School funding adequacy is a function of sufficient state revenues and mix of revenue sources for schools.  </a:t>
            </a:r>
            <a:endParaRPr lang="en-US" sz="2800" dirty="0" smtClean="0"/>
          </a:p>
          <a:p>
            <a:pPr>
              <a:lnSpc>
                <a:spcPct val="100000"/>
              </a:lnSpc>
              <a:buFont typeface="Wingdings" panose="05000000000000000000" pitchFamily="2" charset="2"/>
              <a:buChar char="Ø"/>
            </a:pPr>
            <a:r>
              <a:rPr lang="en-US" sz="2800" dirty="0" smtClean="0"/>
              <a:t>Continued property tax relief focus confuses the issue – state investment increases to make up for a reduced property tax dollar but schools don’t receive those funds as additional revenue. </a:t>
            </a:r>
            <a:endParaRPr lang="en-US" sz="2800" dirty="0"/>
          </a:p>
          <a:p>
            <a:pPr>
              <a:lnSpc>
                <a:spcPct val="100000"/>
              </a:lnSpc>
              <a:buFont typeface="Wingdings" panose="05000000000000000000" pitchFamily="2" charset="2"/>
              <a:buChar char="Ø"/>
            </a:pPr>
            <a:r>
              <a:rPr lang="en-US" sz="2800" dirty="0"/>
              <a:t>Check out the Legislative Digest for additional information on tax cuts, policy decisions limiting state revenue, and increased tax credit thresholds of private school scholarships (STOs)</a:t>
            </a:r>
          </a:p>
        </p:txBody>
      </p:sp>
      <p:sp>
        <p:nvSpPr>
          <p:cNvPr id="3" name="Rectangle 2"/>
          <p:cNvSpPr/>
          <p:nvPr/>
        </p:nvSpPr>
        <p:spPr>
          <a:xfrm>
            <a:off x="914400" y="457200"/>
            <a:ext cx="6172200" cy="830997"/>
          </a:xfrm>
          <a:prstGeom prst="rect">
            <a:avLst/>
          </a:prstGeom>
        </p:spPr>
        <p:txBody>
          <a:bodyPr wrap="square">
            <a:spAutoFit/>
          </a:bodyPr>
          <a:lstStyle/>
          <a:p>
            <a:r>
              <a:rPr lang="en-US" sz="4800" dirty="0" smtClean="0"/>
              <a:t>State Revenue Policy</a:t>
            </a:r>
            <a:endParaRPr lang="en-US" sz="4800" dirty="0"/>
          </a:p>
        </p:txBody>
      </p:sp>
    </p:spTree>
    <p:extLst>
      <p:ext uri="{BB962C8B-B14F-4D97-AF65-F5344CB8AC3E}">
        <p14:creationId xmlns:p14="http://schemas.microsoft.com/office/powerpoint/2010/main" val="3237118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42130" y="971357"/>
            <a:ext cx="7276692" cy="5010555"/>
          </a:xfrm>
          <a:prstGeom prst="rect">
            <a:avLst/>
          </a:prstGeom>
        </p:spPr>
      </p:pic>
      <p:pic>
        <p:nvPicPr>
          <p:cNvPr id="5" name="Picture 4"/>
          <p:cNvPicPr>
            <a:picLocks noChangeAspect="1"/>
          </p:cNvPicPr>
          <p:nvPr/>
        </p:nvPicPr>
        <p:blipFill>
          <a:blip r:embed="rId3"/>
          <a:stretch>
            <a:fillRect/>
          </a:stretch>
        </p:blipFill>
        <p:spPr>
          <a:xfrm>
            <a:off x="236766" y="5044843"/>
            <a:ext cx="5172524" cy="562976"/>
          </a:xfrm>
          <a:prstGeom prst="rect">
            <a:avLst/>
          </a:prstGeom>
        </p:spPr>
      </p:pic>
      <p:sp>
        <p:nvSpPr>
          <p:cNvPr id="6" name="TextBox 5"/>
          <p:cNvSpPr txBox="1"/>
          <p:nvPr/>
        </p:nvSpPr>
        <p:spPr>
          <a:xfrm>
            <a:off x="7597378" y="2245660"/>
            <a:ext cx="1170104" cy="1338828"/>
          </a:xfrm>
          <a:prstGeom prst="rect">
            <a:avLst/>
          </a:prstGeom>
          <a:solidFill>
            <a:srgbClr val="FFC000"/>
          </a:solidFill>
        </p:spPr>
        <p:txBody>
          <a:bodyPr wrap="square" rtlCol="0">
            <a:spAutoFit/>
          </a:bodyPr>
          <a:lstStyle/>
          <a:p>
            <a:r>
              <a:rPr lang="en-US" sz="1350" dirty="0"/>
              <a:t>Iowa ranks 33</a:t>
            </a:r>
            <a:r>
              <a:rPr lang="en-US" sz="1350" baseline="30000" dirty="0"/>
              <a:t>rd</a:t>
            </a:r>
            <a:r>
              <a:rPr lang="en-US" sz="1350" dirty="0"/>
              <a:t>, now</a:t>
            </a:r>
          </a:p>
          <a:p>
            <a:r>
              <a:rPr lang="en-US" sz="1350" dirty="0"/>
              <a:t>$1,423 per pupil behind the national average</a:t>
            </a:r>
          </a:p>
        </p:txBody>
      </p:sp>
    </p:spTree>
    <p:extLst>
      <p:ext uri="{BB962C8B-B14F-4D97-AF65-F5344CB8AC3E}">
        <p14:creationId xmlns:p14="http://schemas.microsoft.com/office/powerpoint/2010/main" val="1161970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9505" y="912877"/>
            <a:ext cx="8876909" cy="5037368"/>
          </a:xfrm>
          <a:prstGeom prst="rect">
            <a:avLst/>
          </a:prstGeom>
        </p:spPr>
      </p:pic>
      <p:sp>
        <p:nvSpPr>
          <p:cNvPr id="5" name="TextBox 4"/>
          <p:cNvSpPr txBox="1"/>
          <p:nvPr/>
        </p:nvSpPr>
        <p:spPr>
          <a:xfrm>
            <a:off x="7372351" y="2413747"/>
            <a:ext cx="1495985" cy="1338828"/>
          </a:xfrm>
          <a:prstGeom prst="rect">
            <a:avLst/>
          </a:prstGeom>
          <a:solidFill>
            <a:srgbClr val="FFFF00"/>
          </a:solidFill>
        </p:spPr>
        <p:txBody>
          <a:bodyPr wrap="square" rtlCol="0">
            <a:spAutoFit/>
          </a:bodyPr>
          <a:lstStyle/>
          <a:p>
            <a:r>
              <a:rPr lang="en-US" sz="1350" dirty="0"/>
              <a:t>It will be hard to catch up when the state carries most of the funding burden and lowers tax revenue.</a:t>
            </a:r>
          </a:p>
        </p:txBody>
      </p:sp>
    </p:spTree>
    <p:extLst>
      <p:ext uri="{BB962C8B-B14F-4D97-AF65-F5344CB8AC3E}">
        <p14:creationId xmlns:p14="http://schemas.microsoft.com/office/powerpoint/2010/main" val="3658177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pPr algn="ctr"/>
            <a:r>
              <a:rPr lang="en-US" dirty="0" smtClean="0"/>
              <a:t>Some Economic Indicators</a:t>
            </a:r>
            <a:endParaRPr lang="en-US" dirty="0"/>
          </a:p>
        </p:txBody>
      </p:sp>
      <p:sp>
        <p:nvSpPr>
          <p:cNvPr id="3" name="Content Placeholder 2"/>
          <p:cNvSpPr>
            <a:spLocks noGrp="1"/>
          </p:cNvSpPr>
          <p:nvPr>
            <p:ph sz="half" idx="1"/>
          </p:nvPr>
        </p:nvSpPr>
        <p:spPr/>
        <p:txBody>
          <a:bodyPr>
            <a:normAutofit fontScale="70000" lnSpcReduction="20000"/>
          </a:bodyPr>
          <a:lstStyle/>
          <a:p>
            <a:r>
              <a:rPr lang="en-US" sz="2300" dirty="0" smtClean="0"/>
              <a:t>Iowa Per capita Personal Income Grew 4.6% in last 12 months  June 30, 2018 to June 30, 2019 </a:t>
            </a:r>
            <a:r>
              <a:rPr lang="en-US" sz="1400" dirty="0" smtClean="0"/>
              <a:t>(source </a:t>
            </a:r>
            <a:r>
              <a:rPr lang="en-US" sz="1400" dirty="0">
                <a:hlinkClick r:id="rId2"/>
              </a:rPr>
              <a:t>https://data.iowa.gov/Economic-Statistics/Personal-Income-and-Per-Capita-Personal-Income-by-/vm3e-atwp</a:t>
            </a:r>
            <a:r>
              <a:rPr lang="en-US" sz="1400" dirty="0" smtClean="0"/>
              <a:t>)</a:t>
            </a:r>
          </a:p>
          <a:p>
            <a:endParaRPr lang="en-US" sz="1400" dirty="0"/>
          </a:p>
          <a:p>
            <a:r>
              <a:rPr lang="en-US" sz="2300" dirty="0"/>
              <a:t>FY 2019 State General Fund </a:t>
            </a:r>
            <a:r>
              <a:rPr lang="en-US" sz="2300" dirty="0" smtClean="0"/>
              <a:t>Revenue closed up 6.4%. (SSA was 1.2%). Gov</a:t>
            </a:r>
            <a:r>
              <a:rPr lang="en-US" sz="2300" dirty="0"/>
              <a:t>. Kim Reynolds announced </a:t>
            </a:r>
            <a:r>
              <a:rPr lang="en-US" sz="2300" dirty="0" smtClean="0"/>
              <a:t>Sept. 30, 2019: the </a:t>
            </a:r>
            <a:r>
              <a:rPr lang="en-US" sz="2300" dirty="0"/>
              <a:t>State of Iowa will end Fiscal Year 2019 with a balance of $289.3 million in its General Fund. </a:t>
            </a:r>
            <a:r>
              <a:rPr lang="en-US" dirty="0" smtClean="0"/>
              <a:t> </a:t>
            </a:r>
            <a:r>
              <a:rPr lang="en-US" sz="1500" dirty="0" smtClean="0"/>
              <a:t>(source: </a:t>
            </a:r>
            <a:r>
              <a:rPr lang="en-US" sz="1500" u="sng" dirty="0">
                <a:hlinkClick r:id="rId3"/>
              </a:rPr>
              <a:t>https://</a:t>
            </a:r>
            <a:r>
              <a:rPr lang="en-US" sz="1500" u="sng" dirty="0" smtClean="0">
                <a:hlinkClick r:id="rId3"/>
              </a:rPr>
              <a:t>governor.iowa.gov/2019/09/iowa-budget-closes-with-full-cash-reserves-surplus-of-289m</a:t>
            </a:r>
            <a:r>
              <a:rPr lang="en-US" sz="1500" dirty="0"/>
              <a:t>)</a:t>
            </a:r>
            <a:br>
              <a:rPr lang="en-US" sz="1500" dirty="0"/>
            </a:br>
            <a:endParaRPr lang="en-US" sz="1500" dirty="0" smtClean="0"/>
          </a:p>
          <a:p>
            <a:r>
              <a:rPr lang="en-US" sz="2300" dirty="0" smtClean="0"/>
              <a:t>Governor’s Future Ready Iowa</a:t>
            </a:r>
            <a:r>
              <a:rPr lang="en-US" sz="2300" dirty="0"/>
              <a:t>, Iowa Grant High Demand Occupations </a:t>
            </a:r>
            <a:r>
              <a:rPr lang="en-US" sz="2300" dirty="0" smtClean="0"/>
              <a:t>2019 include 11 different education/teaching positions. </a:t>
            </a:r>
            <a:r>
              <a:rPr lang="en-US" sz="1400" dirty="0">
                <a:hlinkClick r:id="rId4"/>
              </a:rPr>
              <a:t>https://www.futurereadyiowa.gov/sites/fri/files/basic_page_files/State%20program%20list-%20updated%202019.pdf</a:t>
            </a:r>
            <a:endParaRPr lang="en-US" sz="1400" dirty="0" smtClean="0"/>
          </a:p>
          <a:p>
            <a:endParaRPr lang="en-US" dirty="0"/>
          </a:p>
        </p:txBody>
      </p:sp>
      <p:sp>
        <p:nvSpPr>
          <p:cNvPr id="4" name="Content Placeholder 3"/>
          <p:cNvSpPr>
            <a:spLocks noGrp="1"/>
          </p:cNvSpPr>
          <p:nvPr>
            <p:ph sz="half" idx="2"/>
          </p:nvPr>
        </p:nvSpPr>
        <p:spPr/>
        <p:txBody>
          <a:bodyPr>
            <a:normAutofit fontScale="70000" lnSpcReduction="20000"/>
          </a:bodyPr>
          <a:lstStyle/>
          <a:p>
            <a:r>
              <a:rPr lang="en-US" sz="2300" dirty="0"/>
              <a:t>Iowa has a 2.5% unemployment rate, which ranks us 3rd in the nation behind North Dakota (2.4%) and Vermont (2.1%) according to the B</a:t>
            </a:r>
            <a:r>
              <a:rPr lang="en-US" sz="2300" dirty="0">
                <a:hlinkClick r:id="rId5"/>
              </a:rPr>
              <a:t>ureau of Labor Statistics</a:t>
            </a:r>
            <a:r>
              <a:rPr lang="en-US" sz="2300" dirty="0"/>
              <a:t> August 2019. Iowa's private sector is clamoring for qualified workers. </a:t>
            </a:r>
            <a:endParaRPr lang="en-US" sz="2300" dirty="0" smtClean="0"/>
          </a:p>
          <a:p>
            <a:endParaRPr lang="en-US" dirty="0"/>
          </a:p>
          <a:p>
            <a:r>
              <a:rPr lang="en-US" dirty="0" smtClean="0"/>
              <a:t>NASBO annual </a:t>
            </a:r>
            <a:r>
              <a:rPr lang="en-US" dirty="0"/>
              <a:t>expenditure report for all states.  </a:t>
            </a:r>
            <a:r>
              <a:rPr lang="en-US" dirty="0" smtClean="0">
                <a:hlinkClick r:id="rId6"/>
              </a:rPr>
              <a:t>November </a:t>
            </a:r>
            <a:r>
              <a:rPr lang="en-US" dirty="0">
                <a:hlinkClick r:id="rId6"/>
              </a:rPr>
              <a:t>2018 NASBO report </a:t>
            </a:r>
            <a:r>
              <a:rPr lang="en-US" dirty="0"/>
              <a:t>shows education expenditures as a percentages of all state expenditures, not just general fund.  In that report, Iowa spends 16.9% of all state funds on elementary and secondary education.  </a:t>
            </a:r>
            <a:endParaRPr lang="en-US" dirty="0" smtClean="0"/>
          </a:p>
          <a:p>
            <a:r>
              <a:rPr lang="en-US" dirty="0" smtClean="0"/>
              <a:t>Ranks </a:t>
            </a:r>
            <a:r>
              <a:rPr lang="en-US" dirty="0"/>
              <a:t>Iowa 5th out of 7 states in the group called "Plains States" </a:t>
            </a:r>
            <a:r>
              <a:rPr lang="en-US" dirty="0" smtClean="0"/>
              <a:t>(group </a:t>
            </a:r>
            <a:r>
              <a:rPr lang="en-US" dirty="0"/>
              <a:t>average 20.5% of all state funds spent on PK-12 </a:t>
            </a:r>
            <a:r>
              <a:rPr lang="en-US" dirty="0" smtClean="0"/>
              <a:t>education) with Iowa behind </a:t>
            </a:r>
            <a:r>
              <a:rPr lang="en-US" dirty="0"/>
              <a:t>ND, MO, MN, KS and just ahead of NE and </a:t>
            </a:r>
            <a:r>
              <a:rPr lang="en-US" dirty="0" smtClean="0"/>
              <a:t>SD. </a:t>
            </a:r>
          </a:p>
          <a:p>
            <a:r>
              <a:rPr lang="en-US" dirty="0" smtClean="0"/>
              <a:t>The </a:t>
            </a:r>
            <a:r>
              <a:rPr lang="en-US" dirty="0"/>
              <a:t>national average is 19.5%, which also is significantly ahead of Iowa. </a:t>
            </a:r>
          </a:p>
        </p:txBody>
      </p:sp>
    </p:spTree>
    <p:extLst>
      <p:ext uri="{BB962C8B-B14F-4D97-AF65-F5344CB8AC3E}">
        <p14:creationId xmlns:p14="http://schemas.microsoft.com/office/powerpoint/2010/main" val="753745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pPr algn="ctr"/>
            <a:r>
              <a:rPr lang="en-US" dirty="0" smtClean="0"/>
              <a:t>Student Mental Health</a:t>
            </a:r>
            <a:endParaRPr lang="en-US" dirty="0"/>
          </a:p>
        </p:txBody>
      </p:sp>
      <p:sp>
        <p:nvSpPr>
          <p:cNvPr id="3" name="Content Placeholder 2"/>
          <p:cNvSpPr>
            <a:spLocks noGrp="1"/>
          </p:cNvSpPr>
          <p:nvPr>
            <p:ph sz="half" idx="1"/>
          </p:nvPr>
        </p:nvSpPr>
        <p:spPr>
          <a:xfrm>
            <a:off x="822960" y="1371600"/>
            <a:ext cx="7543800" cy="4800600"/>
          </a:xfrm>
          <a:solidFill>
            <a:schemeClr val="bg1">
              <a:lumMod val="95000"/>
            </a:schemeClr>
          </a:solidFill>
        </p:spPr>
        <p:txBody>
          <a:bodyPr>
            <a:normAutofit/>
          </a:bodyPr>
          <a:lstStyle/>
          <a:p>
            <a:r>
              <a:rPr lang="en-US" sz="2800" dirty="0" smtClean="0"/>
              <a:t>RSAI </a:t>
            </a:r>
            <a:r>
              <a:rPr lang="en-US" sz="2800" dirty="0"/>
              <a:t>supports increased access to and funding for mental health services for children. </a:t>
            </a:r>
            <a:endParaRPr lang="en-US" sz="2800" dirty="0" smtClean="0"/>
          </a:p>
          <a:p>
            <a:r>
              <a:rPr lang="en-US" sz="2800" dirty="0" smtClean="0"/>
              <a:t>In </a:t>
            </a:r>
            <a:r>
              <a:rPr lang="en-US" sz="2800" dirty="0"/>
              <a:t>addition to adequate funding for AEA services and access to other service providers, an array of services should also include telehealth services received at school</a:t>
            </a:r>
            <a:r>
              <a:rPr lang="en-US" sz="2800" dirty="0" smtClean="0"/>
              <a:t>.</a:t>
            </a:r>
          </a:p>
          <a:p>
            <a:r>
              <a:rPr lang="en-US" sz="2800" dirty="0" smtClean="0"/>
              <a:t>The </a:t>
            </a:r>
            <a:r>
              <a:rPr lang="en-US" sz="2800" dirty="0"/>
              <a:t>state, Medicaid and insurance providers should not pass on administrative or billing work to schools, and schools should not be mandated to be providers of mental health services for children.</a:t>
            </a:r>
          </a:p>
        </p:txBody>
      </p:sp>
    </p:spTree>
    <p:extLst>
      <p:ext uri="{BB962C8B-B14F-4D97-AF65-F5344CB8AC3E}">
        <p14:creationId xmlns:p14="http://schemas.microsoft.com/office/powerpoint/2010/main" val="1435413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Comments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HF 690 Children’s Mental Health System set </a:t>
            </a:r>
            <a:r>
              <a:rPr lang="en-US" dirty="0" smtClean="0"/>
              <a:t>up a </a:t>
            </a:r>
            <a:r>
              <a:rPr lang="en-US" dirty="0"/>
              <a:t>system but did not provide funds. </a:t>
            </a:r>
            <a:endParaRPr lang="en-US" dirty="0" smtClean="0"/>
          </a:p>
          <a:p>
            <a:r>
              <a:rPr lang="en-US" dirty="0" smtClean="0"/>
              <a:t>HF 758 Education </a:t>
            </a:r>
            <a:r>
              <a:rPr lang="en-US" dirty="0"/>
              <a:t>Appropriations included $2.1 </a:t>
            </a:r>
            <a:r>
              <a:rPr lang="en-US" dirty="0" smtClean="0"/>
              <a:t>million to </a:t>
            </a:r>
            <a:r>
              <a:rPr lang="en-US" dirty="0"/>
              <a:t>AEAs for MH training of educators and </a:t>
            </a:r>
            <a:r>
              <a:rPr lang="en-US" dirty="0" smtClean="0"/>
              <a:t>a resource </a:t>
            </a:r>
            <a:r>
              <a:rPr lang="en-US" dirty="0"/>
              <a:t>clearinghouse. </a:t>
            </a:r>
            <a:endParaRPr lang="en-US" dirty="0" smtClean="0"/>
          </a:p>
          <a:p>
            <a:r>
              <a:rPr lang="en-US" dirty="0" smtClean="0"/>
              <a:t>SF </a:t>
            </a:r>
            <a:r>
              <a:rPr lang="en-US" dirty="0"/>
              <a:t>376 MH content </a:t>
            </a:r>
            <a:r>
              <a:rPr lang="en-US" dirty="0" smtClean="0"/>
              <a:t>in High </a:t>
            </a:r>
            <a:r>
              <a:rPr lang="en-US" dirty="0"/>
              <a:t>School health curriculum, did not </a:t>
            </a:r>
            <a:r>
              <a:rPr lang="en-US" dirty="0" smtClean="0"/>
              <a:t>get approved </a:t>
            </a:r>
            <a:r>
              <a:rPr lang="en-US" dirty="0"/>
              <a:t>in the Senate. </a:t>
            </a:r>
            <a:endParaRPr lang="en-US" dirty="0" smtClean="0"/>
          </a:p>
          <a:p>
            <a:r>
              <a:rPr lang="en-US" dirty="0" smtClean="0"/>
              <a:t>SSB </a:t>
            </a:r>
            <a:r>
              <a:rPr lang="en-US" dirty="0"/>
              <a:t>1240 in </a:t>
            </a:r>
            <a:r>
              <a:rPr lang="en-US" dirty="0" smtClean="0"/>
              <a:t>Senate Human </a:t>
            </a:r>
            <a:r>
              <a:rPr lang="en-US" dirty="0"/>
              <a:t>Resources Committee: </a:t>
            </a:r>
            <a:r>
              <a:rPr lang="en-US" dirty="0" smtClean="0"/>
              <a:t>telehealth screening </a:t>
            </a:r>
            <a:r>
              <a:rPr lang="en-US" dirty="0"/>
              <a:t>and treatment in school setting.</a:t>
            </a:r>
          </a:p>
        </p:txBody>
      </p:sp>
      <p:sp>
        <p:nvSpPr>
          <p:cNvPr id="4" name="Content Placeholder 3"/>
          <p:cNvSpPr>
            <a:spLocks noGrp="1"/>
          </p:cNvSpPr>
          <p:nvPr>
            <p:ph sz="half" idx="2"/>
          </p:nvPr>
        </p:nvSpPr>
        <p:spPr/>
        <p:txBody>
          <a:bodyPr>
            <a:normAutofit fontScale="92500" lnSpcReduction="10000"/>
          </a:bodyPr>
          <a:lstStyle/>
          <a:p>
            <a:pPr>
              <a:buFont typeface="Wingdings" panose="05000000000000000000" pitchFamily="2" charset="2"/>
              <a:buChar char="Ø"/>
            </a:pPr>
            <a:r>
              <a:rPr lang="en-US" dirty="0" smtClean="0"/>
              <a:t>HF 690 is a good structural start, but may not overcome the geography limitation of service location. Just like attracting teachers, there are MH services deserts without services. </a:t>
            </a:r>
          </a:p>
          <a:p>
            <a:pPr>
              <a:buFont typeface="Wingdings" panose="05000000000000000000" pitchFamily="2" charset="2"/>
              <a:buChar char="Ø"/>
            </a:pPr>
            <a:r>
              <a:rPr lang="en-US" dirty="0" smtClean="0"/>
              <a:t>AEA training is a good start, but it’s not a one-time thing. Must be ongoing.</a:t>
            </a:r>
          </a:p>
          <a:p>
            <a:pPr>
              <a:buFont typeface="Wingdings" panose="05000000000000000000" pitchFamily="2" charset="2"/>
              <a:buChar char="Ø"/>
            </a:pPr>
            <a:r>
              <a:rPr lang="en-US" dirty="0" smtClean="0"/>
              <a:t>Both SF 376 and SSB 1240 are in committee and alive for further action as the 2020 Session begins. </a:t>
            </a:r>
          </a:p>
          <a:p>
            <a:pPr>
              <a:buFont typeface="Wingdings" panose="05000000000000000000" pitchFamily="2" charset="2"/>
              <a:buChar char="Ø"/>
            </a:pPr>
            <a:endParaRPr lang="en-US" dirty="0"/>
          </a:p>
        </p:txBody>
      </p:sp>
      <p:pic>
        <p:nvPicPr>
          <p:cNvPr id="6" name="Picture 5"/>
          <p:cNvPicPr>
            <a:picLocks noChangeAspect="1"/>
          </p:cNvPicPr>
          <p:nvPr/>
        </p:nvPicPr>
        <p:blipFill>
          <a:blip r:embed="rId2"/>
          <a:stretch>
            <a:fillRect/>
          </a:stretch>
        </p:blipFill>
        <p:spPr>
          <a:xfrm>
            <a:off x="2674620" y="838198"/>
            <a:ext cx="762000" cy="769047"/>
          </a:xfrm>
          <a:prstGeom prst="rect">
            <a:avLst/>
          </a:prstGeom>
        </p:spPr>
      </p:pic>
    </p:spTree>
    <p:extLst>
      <p:ext uri="{BB962C8B-B14F-4D97-AF65-F5344CB8AC3E}">
        <p14:creationId xmlns:p14="http://schemas.microsoft.com/office/powerpoint/2010/main" val="1359609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normAutofit fontScale="90000"/>
          </a:bodyPr>
          <a:lstStyle/>
          <a:p>
            <a:pPr algn="ctr"/>
            <a:r>
              <a:rPr lang="en-US" dirty="0" smtClean="0"/>
              <a:t>Educator Shortage &amp; Quality Instruction</a:t>
            </a:r>
            <a:endParaRPr lang="en-US" dirty="0"/>
          </a:p>
        </p:txBody>
      </p:sp>
      <p:sp>
        <p:nvSpPr>
          <p:cNvPr id="3" name="Content Placeholder 2"/>
          <p:cNvSpPr>
            <a:spLocks noGrp="1"/>
          </p:cNvSpPr>
          <p:nvPr>
            <p:ph sz="half" idx="1"/>
          </p:nvPr>
        </p:nvSpPr>
        <p:spPr>
          <a:xfrm>
            <a:off x="822960" y="1371600"/>
            <a:ext cx="7543800" cy="4800600"/>
          </a:xfrm>
          <a:solidFill>
            <a:schemeClr val="bg1">
              <a:lumMod val="95000"/>
            </a:schemeClr>
          </a:solidFill>
        </p:spPr>
        <p:txBody>
          <a:bodyPr>
            <a:normAutofit/>
          </a:bodyPr>
          <a:lstStyle/>
          <a:p>
            <a:r>
              <a:rPr lang="en-US" dirty="0" smtClean="0"/>
              <a:t>RSAI </a:t>
            </a:r>
            <a:r>
              <a:rPr lang="en-US" dirty="0"/>
              <a:t>supports maximum flexibility to hire staff to provide great instruction and support to all Iowa students. </a:t>
            </a:r>
            <a:endParaRPr lang="en-US" dirty="0" smtClean="0"/>
          </a:p>
          <a:p>
            <a:r>
              <a:rPr lang="en-US" dirty="0" smtClean="0"/>
              <a:t>RSAI </a:t>
            </a:r>
            <a:r>
              <a:rPr lang="en-US" dirty="0"/>
              <a:t>supports 1) district flexibility to meet offer and teach requirements, 2) teacher or other staff shortage loan forgiveness programs and incentives to encourage staff to work in rural schools, 3) a special education generalist credential to teach special education across all grades, 4) creation of a Public Service strand in Iowa’s CTE system to prepare Iowa’s future teaching workforce, 5) continued state support of Iowa Learning Online (ILO), 6) flexibility to hire retirees without a negative IPERS impact, 7) elimination of barriers to licensure for teachers and administrators, and 8) allow associate degree for substitutes. </a:t>
            </a:r>
            <a:endParaRPr lang="en-US" dirty="0" smtClean="0"/>
          </a:p>
          <a:p>
            <a:r>
              <a:rPr lang="en-US" dirty="0" smtClean="0"/>
              <a:t>The </a:t>
            </a:r>
            <a:r>
              <a:rPr lang="en-US" dirty="0"/>
              <a:t>BOEE should accept evidence other than strict transcripts to show skill mastery for administrators from other states. </a:t>
            </a:r>
            <a:endParaRPr lang="en-US" sz="2800" dirty="0"/>
          </a:p>
        </p:txBody>
      </p:sp>
    </p:spTree>
    <p:extLst>
      <p:ext uri="{BB962C8B-B14F-4D97-AF65-F5344CB8AC3E}">
        <p14:creationId xmlns:p14="http://schemas.microsoft.com/office/powerpoint/2010/main" val="1381375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
            <a:ext cx="7543800" cy="1450757"/>
          </a:xfrm>
        </p:spPr>
        <p:txBody>
          <a:bodyPr/>
          <a:lstStyle/>
          <a:p>
            <a:r>
              <a:rPr lang="en-US" dirty="0" smtClean="0"/>
              <a:t>Themes of Rural School Needs</a:t>
            </a:r>
            <a:endParaRPr lang="en-US" dirty="0"/>
          </a:p>
        </p:txBody>
      </p:sp>
      <p:sp>
        <p:nvSpPr>
          <p:cNvPr id="3" name="Content Placeholder 2"/>
          <p:cNvSpPr>
            <a:spLocks noGrp="1"/>
          </p:cNvSpPr>
          <p:nvPr>
            <p:ph sz="half" idx="1"/>
          </p:nvPr>
        </p:nvSpPr>
        <p:spPr>
          <a:xfrm>
            <a:off x="822960" y="1845734"/>
            <a:ext cx="7330440" cy="4023360"/>
          </a:xfrm>
        </p:spPr>
        <p:txBody>
          <a:bodyPr>
            <a:normAutofit lnSpcReduction="10000"/>
          </a:bodyPr>
          <a:lstStyle/>
          <a:p>
            <a:pPr>
              <a:buFont typeface="Wingdings" panose="05000000000000000000" pitchFamily="2" charset="2"/>
              <a:buChar char="q"/>
            </a:pPr>
            <a:r>
              <a:rPr lang="en-US" dirty="0" smtClean="0"/>
              <a:t> </a:t>
            </a:r>
            <a:r>
              <a:rPr lang="en-US" sz="2400" b="1" dirty="0" smtClean="0"/>
              <a:t>Resources:</a:t>
            </a:r>
            <a:r>
              <a:rPr lang="en-US" sz="2400" dirty="0" smtClean="0"/>
              <a:t>  $$$$$$$$$$$$$$  state, local, federal, other (partnerships, sharing, grants, incentives)</a:t>
            </a:r>
          </a:p>
          <a:p>
            <a:pPr>
              <a:buFont typeface="Wingdings" panose="05000000000000000000" pitchFamily="2" charset="2"/>
              <a:buChar char="q"/>
            </a:pPr>
            <a:r>
              <a:rPr lang="en-US" sz="2400" dirty="0" smtClean="0"/>
              <a:t> </a:t>
            </a:r>
            <a:r>
              <a:rPr lang="en-US" sz="2400" b="1" dirty="0" smtClean="0"/>
              <a:t>Flexibility:  </a:t>
            </a:r>
            <a:r>
              <a:rPr lang="en-US" sz="2400" dirty="0" smtClean="0"/>
              <a:t>One size does not fit all.  Especially in local schools, staff where many hats.  Strict expenditure and legal requirements do not always work with very small economies of scale.  </a:t>
            </a:r>
          </a:p>
          <a:p>
            <a:pPr>
              <a:buFont typeface="Wingdings" panose="05000000000000000000" pitchFamily="2" charset="2"/>
              <a:buChar char="q"/>
            </a:pPr>
            <a:r>
              <a:rPr lang="en-US" sz="2400" b="1" dirty="0" smtClean="0"/>
              <a:t> Student needs: </a:t>
            </a:r>
            <a:r>
              <a:rPr lang="en-US" sz="2400" dirty="0" smtClean="0"/>
              <a:t>Changing demographics have significantly impacted rural schools. Poverty, Mental Health, Immigration and Aging resident population, bigger farms with fewer kids, transportation and other barriers to participation, population sparsity</a:t>
            </a:r>
            <a:endParaRPr lang="en-US" sz="2400" dirty="0"/>
          </a:p>
        </p:txBody>
      </p:sp>
    </p:spTree>
    <p:extLst>
      <p:ext uri="{BB962C8B-B14F-4D97-AF65-F5344CB8AC3E}">
        <p14:creationId xmlns:p14="http://schemas.microsoft.com/office/powerpoint/2010/main" val="2455866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Educator Shortages </a:t>
            </a:r>
            <a:endParaRPr lang="en-US" dirty="0"/>
          </a:p>
        </p:txBody>
      </p:sp>
      <p:sp>
        <p:nvSpPr>
          <p:cNvPr id="3" name="Content Placeholder 2"/>
          <p:cNvSpPr>
            <a:spLocks noGrp="1"/>
          </p:cNvSpPr>
          <p:nvPr>
            <p:ph sz="half" idx="1"/>
          </p:nvPr>
        </p:nvSpPr>
        <p:spPr>
          <a:xfrm>
            <a:off x="822960" y="1845734"/>
            <a:ext cx="7330440" cy="4478866"/>
          </a:xfrm>
        </p:spPr>
        <p:txBody>
          <a:bodyPr>
            <a:normAutofit fontScale="92500" lnSpcReduction="20000"/>
          </a:bodyPr>
          <a:lstStyle/>
          <a:p>
            <a:pPr>
              <a:lnSpc>
                <a:spcPct val="110000"/>
              </a:lnSpc>
              <a:buFont typeface="Wingdings" panose="05000000000000000000" pitchFamily="2" charset="2"/>
              <a:buChar char="Ø"/>
            </a:pPr>
            <a:r>
              <a:rPr lang="en-US" sz="2400" dirty="0" smtClean="0"/>
              <a:t>Money isn’t everything, but competitive salaries are important</a:t>
            </a:r>
          </a:p>
          <a:p>
            <a:pPr>
              <a:lnSpc>
                <a:spcPct val="110000"/>
              </a:lnSpc>
              <a:buFont typeface="Wingdings" panose="05000000000000000000" pitchFamily="2" charset="2"/>
              <a:buChar char="Ø"/>
            </a:pPr>
            <a:r>
              <a:rPr lang="en-US" sz="2400" dirty="0" smtClean="0"/>
              <a:t>Culture and climate of the school district, adequate support and good leadership also matter to teacher retention</a:t>
            </a:r>
          </a:p>
          <a:p>
            <a:pPr>
              <a:lnSpc>
                <a:spcPct val="110000"/>
              </a:lnSpc>
              <a:buFont typeface="Wingdings" panose="05000000000000000000" pitchFamily="2" charset="2"/>
              <a:buChar char="Ø"/>
            </a:pPr>
            <a:r>
              <a:rPr lang="en-US" sz="2400" dirty="0" smtClean="0"/>
              <a:t>Iowa’s Teacher Leadership and Compensation is improving retention of teachers in Iowa schools (see you own goals for retention in your TLC plan)</a:t>
            </a:r>
          </a:p>
          <a:p>
            <a:pPr>
              <a:lnSpc>
                <a:spcPct val="110000"/>
              </a:lnSpc>
              <a:buFont typeface="Wingdings" panose="05000000000000000000" pitchFamily="2" charset="2"/>
              <a:buChar char="Ø"/>
            </a:pPr>
            <a:r>
              <a:rPr lang="en-US" sz="2400" dirty="0" smtClean="0"/>
              <a:t>For young teachers, student loan debt requires a sufficient salary to make payments and young teachers are also attracted to communities with amenities. </a:t>
            </a:r>
          </a:p>
          <a:p>
            <a:pPr>
              <a:lnSpc>
                <a:spcPct val="110000"/>
              </a:lnSpc>
              <a:buFont typeface="Wingdings" panose="05000000000000000000" pitchFamily="2" charset="2"/>
              <a:buChar char="Ø"/>
            </a:pPr>
            <a:r>
              <a:rPr lang="en-US" sz="2400" dirty="0" smtClean="0"/>
              <a:t>There’s a shortage if you have not enough applicants and/or no qualified applicants</a:t>
            </a:r>
            <a:endParaRPr lang="en-US" sz="2400" dirty="0"/>
          </a:p>
        </p:txBody>
      </p:sp>
    </p:spTree>
    <p:extLst>
      <p:ext uri="{BB962C8B-B14F-4D97-AF65-F5344CB8AC3E}">
        <p14:creationId xmlns:p14="http://schemas.microsoft.com/office/powerpoint/2010/main" val="4245599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766"/>
            <a:ext cx="5657850" cy="1088068"/>
          </a:xfrm>
        </p:spPr>
        <p:txBody>
          <a:bodyPr>
            <a:noAutofit/>
          </a:bodyPr>
          <a:lstStyle/>
          <a:p>
            <a:r>
              <a:rPr lang="en-US" sz="1800" b="1" dirty="0"/>
              <a:t>Understanding Teacher Shortages: 2018 Update</a:t>
            </a:r>
            <a:br>
              <a:rPr lang="en-US" sz="1800" b="1" dirty="0"/>
            </a:br>
            <a:r>
              <a:rPr lang="en-US" sz="1800" i="1" dirty="0"/>
              <a:t>A State-by-State Analysis of the Factors Influencing Teacher Supply, Demand, and Equity</a:t>
            </a:r>
            <a:br>
              <a:rPr lang="en-US" sz="1800" i="1" dirty="0"/>
            </a:br>
            <a:r>
              <a:rPr lang="en-US" sz="105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304800" y="1168030"/>
            <a:ext cx="7228819" cy="3982614"/>
          </a:xfrm>
          <a:prstGeom prst="rect">
            <a:avLst/>
          </a:prstGeom>
        </p:spPr>
      </p:pic>
      <p:sp>
        <p:nvSpPr>
          <p:cNvPr id="5" name="TextBox 4"/>
          <p:cNvSpPr txBox="1"/>
          <p:nvPr/>
        </p:nvSpPr>
        <p:spPr>
          <a:xfrm>
            <a:off x="6934200" y="2133600"/>
            <a:ext cx="1676400" cy="1223412"/>
          </a:xfrm>
          <a:prstGeom prst="rect">
            <a:avLst/>
          </a:prstGeom>
          <a:solidFill>
            <a:srgbClr val="FFC000"/>
          </a:solidFill>
        </p:spPr>
        <p:txBody>
          <a:bodyPr wrap="square" rtlCol="0">
            <a:spAutoFit/>
          </a:bodyPr>
          <a:lstStyle/>
          <a:p>
            <a:r>
              <a:rPr lang="en-US" sz="1050" dirty="0">
                <a:solidFill>
                  <a:prstClr val="black"/>
                </a:solidFill>
                <a:latin typeface="Calibri" panose="020F0502020204030204"/>
              </a:rPr>
              <a:t>       IA  	$35,766</a:t>
            </a:r>
          </a:p>
          <a:p>
            <a:r>
              <a:rPr lang="en-US" sz="1050" dirty="0">
                <a:solidFill>
                  <a:prstClr val="black"/>
                </a:solidFill>
                <a:latin typeface="Calibri" panose="020F0502020204030204"/>
              </a:rPr>
              <a:t>       SD	$37,419</a:t>
            </a:r>
          </a:p>
          <a:p>
            <a:r>
              <a:rPr lang="en-US" sz="1050" dirty="0">
                <a:solidFill>
                  <a:prstClr val="black"/>
                </a:solidFill>
                <a:latin typeface="Calibri" panose="020F0502020204030204"/>
              </a:rPr>
              <a:t>       ND 	$38,032</a:t>
            </a:r>
          </a:p>
          <a:p>
            <a:r>
              <a:rPr lang="en-US" sz="1050" dirty="0">
                <a:solidFill>
                  <a:prstClr val="black"/>
                </a:solidFill>
                <a:latin typeface="Calibri" panose="020F0502020204030204"/>
              </a:rPr>
              <a:t>       MN 	$37,644</a:t>
            </a:r>
          </a:p>
          <a:p>
            <a:r>
              <a:rPr lang="en-US" sz="1050" dirty="0">
                <a:solidFill>
                  <a:prstClr val="black"/>
                </a:solidFill>
                <a:latin typeface="Calibri" panose="020F0502020204030204"/>
              </a:rPr>
              <a:t>       WI 	$36,983</a:t>
            </a:r>
          </a:p>
          <a:p>
            <a:r>
              <a:rPr lang="en-US" sz="1050" dirty="0">
                <a:solidFill>
                  <a:prstClr val="black"/>
                </a:solidFill>
                <a:latin typeface="Calibri" panose="020F0502020204030204"/>
              </a:rPr>
              <a:t>       IL 	$38,820</a:t>
            </a:r>
          </a:p>
          <a:p>
            <a:r>
              <a:rPr lang="en-US" sz="1050" dirty="0">
                <a:solidFill>
                  <a:prstClr val="black"/>
                </a:solidFill>
                <a:latin typeface="Calibri" panose="020F0502020204030204"/>
              </a:rPr>
              <a:t>      </a:t>
            </a:r>
            <a:r>
              <a:rPr lang="en-US" sz="1050" dirty="0" smtClean="0">
                <a:solidFill>
                  <a:prstClr val="black"/>
                </a:solidFill>
                <a:latin typeface="Calibri" panose="020F0502020204030204"/>
              </a:rPr>
              <a:t>MO</a:t>
            </a:r>
            <a:r>
              <a:rPr lang="en-US" sz="1050" dirty="0">
                <a:solidFill>
                  <a:prstClr val="black"/>
                </a:solidFill>
                <a:latin typeface="Calibri" panose="020F0502020204030204"/>
              </a:rPr>
              <a:t>	</a:t>
            </a:r>
            <a:r>
              <a:rPr lang="en-US" sz="1050" dirty="0" smtClean="0">
                <a:solidFill>
                  <a:prstClr val="black"/>
                </a:solidFill>
                <a:latin typeface="Calibri" panose="020F0502020204030204"/>
              </a:rPr>
              <a:t>$31,842</a:t>
            </a:r>
            <a:endParaRPr lang="en-US" sz="1050" dirty="0">
              <a:solidFill>
                <a:prstClr val="black"/>
              </a:solidFill>
              <a:latin typeface="Calibri" panose="020F0502020204030204"/>
            </a:endParaRPr>
          </a:p>
        </p:txBody>
      </p:sp>
      <p:sp>
        <p:nvSpPr>
          <p:cNvPr id="3" name="TextBox 2"/>
          <p:cNvSpPr txBox="1"/>
          <p:nvPr/>
        </p:nvSpPr>
        <p:spPr>
          <a:xfrm>
            <a:off x="2233284" y="5486400"/>
            <a:ext cx="3371850" cy="507831"/>
          </a:xfrm>
          <a:prstGeom prst="rect">
            <a:avLst/>
          </a:prstGeom>
          <a:noFill/>
        </p:spPr>
        <p:txBody>
          <a:bodyPr wrap="square" rtlCol="0">
            <a:spAutoFit/>
          </a:bodyPr>
          <a:lstStyle/>
          <a:p>
            <a:r>
              <a:rPr lang="en-US" sz="1350" dirty="0">
                <a:solidFill>
                  <a:prstClr val="black"/>
                </a:solidFill>
                <a:latin typeface="Calibri" panose="020F0502020204030204"/>
              </a:rPr>
              <a:t>IA is in the second to lowest quintile, ranking 30</a:t>
            </a:r>
            <a:r>
              <a:rPr lang="en-US" sz="1350" baseline="30000" dirty="0">
                <a:solidFill>
                  <a:prstClr val="black"/>
                </a:solidFill>
                <a:latin typeface="Calibri" panose="020F0502020204030204"/>
              </a:rPr>
              <a:t>th</a:t>
            </a:r>
            <a:r>
              <a:rPr lang="en-US" sz="1350" dirty="0">
                <a:solidFill>
                  <a:prstClr val="black"/>
                </a:solidFill>
                <a:latin typeface="Calibri" panose="020F0502020204030204"/>
              </a:rPr>
              <a:t> in starting teacher pay. </a:t>
            </a:r>
          </a:p>
        </p:txBody>
      </p:sp>
    </p:spTree>
    <p:extLst>
      <p:ext uri="{BB962C8B-B14F-4D97-AF65-F5344CB8AC3E}">
        <p14:creationId xmlns:p14="http://schemas.microsoft.com/office/powerpoint/2010/main" val="1892442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Is there a shortage? </a:t>
            </a:r>
            <a:r>
              <a:rPr lang="en-US" sz="4000" b="1" dirty="0"/>
              <a:t>Uncertified Teachers and Teacher Vacancies by </a:t>
            </a:r>
            <a:r>
              <a:rPr lang="en-US" sz="4000" b="1" dirty="0" smtClean="0"/>
              <a:t>State</a:t>
            </a:r>
            <a:r>
              <a:rPr lang="en-US" dirty="0" smtClean="0"/>
              <a:t/>
            </a:r>
            <a:br>
              <a:rPr lang="en-US" dirty="0" smtClean="0"/>
            </a:br>
            <a:r>
              <a:rPr lang="en-US" sz="2700" dirty="0">
                <a:hlinkClick r:id="rId2"/>
              </a:rPr>
              <a:t>https://learningpolicyinstitute.org/uncertified-teachers-and-teacher-vacancies-state</a:t>
            </a:r>
            <a:endParaRPr lang="en-US" sz="2700" dirty="0"/>
          </a:p>
        </p:txBody>
      </p:sp>
      <p:sp>
        <p:nvSpPr>
          <p:cNvPr id="3" name="Content Placeholder 2"/>
          <p:cNvSpPr>
            <a:spLocks noGrp="1"/>
          </p:cNvSpPr>
          <p:nvPr>
            <p:ph idx="1"/>
          </p:nvPr>
        </p:nvSpPr>
        <p:spPr/>
        <p:txBody>
          <a:bodyPr/>
          <a:lstStyle/>
          <a:p>
            <a:r>
              <a:rPr lang="en-US" dirty="0" smtClean="0"/>
              <a:t>The Learning Policy Institute gathered data from the 36 states which report (Iowa does not report)</a:t>
            </a:r>
          </a:p>
          <a:p>
            <a:endParaRPr lang="en-US" dirty="0" smtClean="0"/>
          </a:p>
          <a:p>
            <a:pPr lvl="1"/>
            <a:r>
              <a:rPr lang="en-US" dirty="0" smtClean="0"/>
              <a:t>Of the 36 states that reported, there were 87,091 under-credentialed teachers, or 3.5% of teaching positions.  IF that percentage holds for the remaining states, it is estimated that 108,757 teachers without the license for their position were teaching in 2016-17</a:t>
            </a:r>
          </a:p>
          <a:p>
            <a:pPr lvl="1"/>
            <a:r>
              <a:rPr lang="en-US" dirty="0" smtClean="0"/>
              <a:t>For the 36 states that reported, there were 6,424 unfilled positions at the beginning of the school year (2016-17)</a:t>
            </a:r>
          </a:p>
          <a:p>
            <a:pPr lvl="1"/>
            <a:endParaRPr lang="en-US" dirty="0" smtClean="0"/>
          </a:p>
          <a:p>
            <a:r>
              <a:rPr lang="en-US" dirty="0" smtClean="0"/>
              <a:t>What evidence do you have locally?  Fewer applicants for open positions? Difficulty hiring and then retaining? </a:t>
            </a:r>
            <a:endParaRPr lang="en-US" dirty="0"/>
          </a:p>
        </p:txBody>
      </p:sp>
    </p:spTree>
    <p:extLst>
      <p:ext uri="{BB962C8B-B14F-4D97-AF65-F5344CB8AC3E}">
        <p14:creationId xmlns:p14="http://schemas.microsoft.com/office/powerpoint/2010/main" val="2422067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85800" y="1413054"/>
            <a:ext cx="7143750" cy="4367682"/>
          </a:xfrm>
          <a:prstGeom prst="rect">
            <a:avLst/>
          </a:prstGeom>
        </p:spPr>
      </p:pic>
      <p:sp>
        <p:nvSpPr>
          <p:cNvPr id="4" name="Rectangle 1"/>
          <p:cNvSpPr>
            <a:spLocks noGrp="1" noChangeArrowheads="1"/>
          </p:cNvSpPr>
          <p:nvPr>
            <p:ph type="title"/>
          </p:nvPr>
        </p:nvSpPr>
        <p:spPr bwMode="auto">
          <a:xfrm>
            <a:off x="1371600" y="919885"/>
            <a:ext cx="565785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eaLnBrk="0" fontAlgn="base" hangingPunct="0">
              <a:lnSpc>
                <a:spcPct val="100000"/>
              </a:lnSpc>
              <a:spcAft>
                <a:spcPct val="0"/>
              </a:spcAft>
            </a:pPr>
            <a:r>
              <a:rPr lang="en-US" altLang="en-US" sz="1350" dirty="0">
                <a:solidFill>
                  <a:srgbClr val="1155CC"/>
                </a:solidFill>
                <a:latin typeface="Arial" panose="020B0604020202020204" pitchFamily="34" charset="0"/>
                <a:cs typeface="Arial" panose="020B0604020202020204" pitchFamily="34" charset="0"/>
                <a:hlinkClick r:id="rId3"/>
              </a:rPr>
              <a:t>https://www.legis.iowa.gov/docs/publications/MOW/970927.pdf</a:t>
            </a:r>
            <a:endParaRPr lang="en-US" altLang="en-US" sz="1350" dirty="0">
              <a:solidFill>
                <a:schemeClr val="tx1"/>
              </a:solidFill>
              <a:latin typeface="Arial" panose="020B0604020202020204" pitchFamily="34" charset="0"/>
            </a:endParaRPr>
          </a:p>
        </p:txBody>
      </p:sp>
      <p:sp>
        <p:nvSpPr>
          <p:cNvPr id="6" name="5-Point Star 5"/>
          <p:cNvSpPr/>
          <p:nvPr/>
        </p:nvSpPr>
        <p:spPr>
          <a:xfrm>
            <a:off x="5943600" y="5181600"/>
            <a:ext cx="457200"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2215344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0074" y="806552"/>
            <a:ext cx="7795917" cy="4832248"/>
          </a:xfrm>
          <a:prstGeom prst="rect">
            <a:avLst/>
          </a:prstGeom>
        </p:spPr>
      </p:pic>
      <p:sp>
        <p:nvSpPr>
          <p:cNvPr id="6" name="5-Point Star 5"/>
          <p:cNvSpPr/>
          <p:nvPr/>
        </p:nvSpPr>
        <p:spPr>
          <a:xfrm>
            <a:off x="6324600" y="4953000"/>
            <a:ext cx="457200"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2" name="Title 1"/>
          <p:cNvSpPr>
            <a:spLocks noGrp="1"/>
          </p:cNvSpPr>
          <p:nvPr>
            <p:ph type="title"/>
          </p:nvPr>
        </p:nvSpPr>
        <p:spPr>
          <a:xfrm>
            <a:off x="202018" y="5301392"/>
            <a:ext cx="4166900" cy="287612"/>
          </a:xfrm>
        </p:spPr>
        <p:txBody>
          <a:bodyPr>
            <a:noAutofit/>
          </a:bodyPr>
          <a:lstStyle/>
          <a:p>
            <a:r>
              <a:rPr lang="en-US" sz="1200" dirty="0">
                <a:solidFill>
                  <a:schemeClr val="bg1"/>
                </a:solidFill>
                <a:hlinkClick r:id="rId3"/>
              </a:rPr>
              <a:t>https://www.legis.iowa.gov/docs/publications/FCTA/1050019.pdf</a:t>
            </a:r>
            <a:endParaRPr lang="en-US" sz="1200" dirty="0">
              <a:solidFill>
                <a:schemeClr val="bg1"/>
              </a:solidFill>
            </a:endParaRPr>
          </a:p>
        </p:txBody>
      </p:sp>
    </p:spTree>
    <p:extLst>
      <p:ext uri="{BB962C8B-B14F-4D97-AF65-F5344CB8AC3E}">
        <p14:creationId xmlns:p14="http://schemas.microsoft.com/office/powerpoint/2010/main" val="1309287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75085" y="857250"/>
            <a:ext cx="7533249" cy="5143500"/>
          </a:xfrm>
          <a:prstGeom prst="rect">
            <a:avLst/>
          </a:prstGeom>
        </p:spPr>
      </p:pic>
      <p:sp>
        <p:nvSpPr>
          <p:cNvPr id="3" name="TextBox 2"/>
          <p:cNvSpPr txBox="1"/>
          <p:nvPr/>
        </p:nvSpPr>
        <p:spPr>
          <a:xfrm>
            <a:off x="7608891" y="2160271"/>
            <a:ext cx="1357313" cy="1131079"/>
          </a:xfrm>
          <a:prstGeom prst="rect">
            <a:avLst/>
          </a:prstGeom>
          <a:solidFill>
            <a:srgbClr val="FFC000"/>
          </a:solidFill>
        </p:spPr>
        <p:txBody>
          <a:bodyPr wrap="square" rtlCol="0">
            <a:spAutoFit/>
          </a:bodyPr>
          <a:lstStyle/>
          <a:p>
            <a:r>
              <a:rPr lang="en-US" sz="1350" dirty="0"/>
              <a:t>Iowa ranks 22</a:t>
            </a:r>
            <a:r>
              <a:rPr lang="en-US" sz="1350" baseline="30000" dirty="0"/>
              <a:t>nd</a:t>
            </a:r>
            <a:r>
              <a:rPr lang="en-US" sz="1350" dirty="0"/>
              <a:t> in Teacher Pay as % of median Household Income</a:t>
            </a:r>
          </a:p>
        </p:txBody>
      </p:sp>
    </p:spTree>
    <p:extLst>
      <p:ext uri="{BB962C8B-B14F-4D97-AF65-F5344CB8AC3E}">
        <p14:creationId xmlns:p14="http://schemas.microsoft.com/office/powerpoint/2010/main" val="1935118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75846" y="857250"/>
            <a:ext cx="7964387" cy="5143500"/>
          </a:xfrm>
          <a:prstGeom prst="rect">
            <a:avLst/>
          </a:prstGeom>
        </p:spPr>
      </p:pic>
      <p:sp>
        <p:nvSpPr>
          <p:cNvPr id="5" name="TextBox 4"/>
          <p:cNvSpPr txBox="1"/>
          <p:nvPr/>
        </p:nvSpPr>
        <p:spPr>
          <a:xfrm>
            <a:off x="7608891" y="2160271"/>
            <a:ext cx="1357313" cy="1131079"/>
          </a:xfrm>
          <a:prstGeom prst="rect">
            <a:avLst/>
          </a:prstGeom>
          <a:solidFill>
            <a:srgbClr val="FFC000"/>
          </a:solidFill>
        </p:spPr>
        <p:txBody>
          <a:bodyPr wrap="square" rtlCol="0">
            <a:spAutoFit/>
          </a:bodyPr>
          <a:lstStyle/>
          <a:p>
            <a:r>
              <a:rPr lang="en-US" sz="1350" dirty="0"/>
              <a:t>Iowa ranks 28</a:t>
            </a:r>
            <a:r>
              <a:rPr lang="en-US" sz="1350" baseline="30000" dirty="0"/>
              <a:t>nd</a:t>
            </a:r>
            <a:r>
              <a:rPr lang="en-US" sz="1350" dirty="0"/>
              <a:t> in Teacher Pay as % of median Household Income</a:t>
            </a:r>
          </a:p>
        </p:txBody>
      </p:sp>
    </p:spTree>
    <p:extLst>
      <p:ext uri="{BB962C8B-B14F-4D97-AF65-F5344CB8AC3E}">
        <p14:creationId xmlns:p14="http://schemas.microsoft.com/office/powerpoint/2010/main" val="1890944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Educator Shortage is an Economic Market Issue</a:t>
            </a:r>
            <a:endParaRPr lang="en-US" dirty="0"/>
          </a:p>
        </p:txBody>
      </p:sp>
      <p:sp>
        <p:nvSpPr>
          <p:cNvPr id="3" name="Content Placeholder 2"/>
          <p:cNvSpPr>
            <a:spLocks noGrp="1"/>
          </p:cNvSpPr>
          <p:nvPr>
            <p:ph idx="1"/>
          </p:nvPr>
        </p:nvSpPr>
        <p:spPr>
          <a:xfrm>
            <a:off x="1253728" y="2133600"/>
            <a:ext cx="7113032" cy="3886199"/>
          </a:xfrm>
        </p:spPr>
        <p:txBody>
          <a:bodyPr>
            <a:normAutofit fontScale="92500" lnSpcReduction="10000"/>
          </a:bodyPr>
          <a:lstStyle/>
          <a:p>
            <a:pPr>
              <a:lnSpc>
                <a:spcPct val="120000"/>
              </a:lnSpc>
              <a:buFont typeface="Wingdings" panose="05000000000000000000" pitchFamily="2" charset="2"/>
              <a:buChar char="v"/>
            </a:pPr>
            <a:r>
              <a:rPr lang="en-US" sz="2400" dirty="0"/>
              <a:t>Low SSA for 9 of 10 years creates a pressure point for teacher pay.  </a:t>
            </a:r>
          </a:p>
          <a:p>
            <a:pPr>
              <a:lnSpc>
                <a:spcPct val="120000"/>
              </a:lnSpc>
              <a:buFont typeface="Wingdings" panose="05000000000000000000" pitchFamily="2" charset="2"/>
              <a:buChar char="v"/>
            </a:pPr>
            <a:r>
              <a:rPr lang="en-US" sz="2400" dirty="0"/>
              <a:t>If teacher pay is higher, the pool of qualified candidates would grow. </a:t>
            </a:r>
          </a:p>
          <a:p>
            <a:pPr>
              <a:lnSpc>
                <a:spcPct val="120000"/>
              </a:lnSpc>
              <a:buFont typeface="Wingdings" panose="05000000000000000000" pitchFamily="2" charset="2"/>
              <a:buChar char="v"/>
            </a:pPr>
            <a:r>
              <a:rPr lang="en-US" sz="2400" dirty="0"/>
              <a:t>Ditto for administrators. </a:t>
            </a:r>
            <a:endParaRPr lang="en-US" sz="2400" dirty="0" smtClean="0"/>
          </a:p>
          <a:p>
            <a:pPr>
              <a:lnSpc>
                <a:spcPct val="120000"/>
              </a:lnSpc>
              <a:buFont typeface="Wingdings" panose="05000000000000000000" pitchFamily="2" charset="2"/>
              <a:buChar char="v"/>
            </a:pPr>
            <a:r>
              <a:rPr lang="en-US" sz="2400" dirty="0" smtClean="0"/>
              <a:t>Rural schools are doubly disadvantaged.</a:t>
            </a:r>
            <a:endParaRPr lang="en-US" sz="2400" dirty="0"/>
          </a:p>
          <a:p>
            <a:pPr>
              <a:lnSpc>
                <a:spcPct val="120000"/>
              </a:lnSpc>
              <a:buFont typeface="Wingdings" panose="05000000000000000000" pitchFamily="2" charset="2"/>
              <a:buChar char="v"/>
            </a:pPr>
            <a:r>
              <a:rPr lang="en-US" sz="2400" dirty="0" smtClean="0"/>
              <a:t>The quality of Iowa’s workforce depends on the quality of our schools’ workforce</a:t>
            </a:r>
            <a:endParaRPr lang="en-US" sz="2400" dirty="0"/>
          </a:p>
          <a:p>
            <a:endParaRPr lang="en-US" dirty="0"/>
          </a:p>
        </p:txBody>
      </p:sp>
    </p:spTree>
    <p:extLst>
      <p:ext uri="{BB962C8B-B14F-4D97-AF65-F5344CB8AC3E}">
        <p14:creationId xmlns:p14="http://schemas.microsoft.com/office/powerpoint/2010/main" val="1664525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Formula and Transportation Equity:</a:t>
            </a:r>
            <a:endParaRPr lang="en-US" dirty="0"/>
          </a:p>
        </p:txBody>
      </p:sp>
      <p:sp>
        <p:nvSpPr>
          <p:cNvPr id="3" name="Content Placeholder 2"/>
          <p:cNvSpPr>
            <a:spLocks noGrp="1"/>
          </p:cNvSpPr>
          <p:nvPr>
            <p:ph sz="half" idx="1"/>
          </p:nvPr>
        </p:nvSpPr>
        <p:spPr>
          <a:xfrm>
            <a:off x="822960" y="1845734"/>
            <a:ext cx="3901440" cy="4023360"/>
          </a:xfrm>
          <a:solidFill>
            <a:schemeClr val="bg1">
              <a:lumMod val="95000"/>
            </a:schemeClr>
          </a:solidFill>
        </p:spPr>
        <p:txBody>
          <a:bodyPr/>
          <a:lstStyle/>
          <a:p>
            <a:r>
              <a:rPr lang="en-US" dirty="0" smtClean="0"/>
              <a:t>RSAI </a:t>
            </a:r>
            <a:r>
              <a:rPr lang="en-US" dirty="0"/>
              <a:t>supports formula and transportation equity.</a:t>
            </a:r>
            <a:r>
              <a:rPr lang="en-US" b="1" dirty="0"/>
              <a:t> </a:t>
            </a:r>
            <a:r>
              <a:rPr lang="en-US" dirty="0"/>
              <a:t>The Legislature should accelerate the commitment to close the $165 gap between the state and district cost per pupil within ten years and continue transportation equity support, bringing down all districts to no more than the state average per pupil transportation cost, without requiring burdensome reporting requirements from school districts.  </a:t>
            </a:r>
          </a:p>
        </p:txBody>
      </p:sp>
      <p:sp>
        <p:nvSpPr>
          <p:cNvPr id="5" name="TextBox 4"/>
          <p:cNvSpPr txBox="1"/>
          <p:nvPr/>
        </p:nvSpPr>
        <p:spPr>
          <a:xfrm>
            <a:off x="5105400" y="1981200"/>
            <a:ext cx="3429000" cy="923330"/>
          </a:xfrm>
          <a:prstGeom prst="rect">
            <a:avLst/>
          </a:prstGeom>
          <a:solidFill>
            <a:srgbClr val="FFC000"/>
          </a:solidFill>
        </p:spPr>
        <p:txBody>
          <a:bodyPr wrap="square" rtlCol="0">
            <a:spAutoFit/>
          </a:bodyPr>
          <a:lstStyle/>
          <a:p>
            <a:r>
              <a:rPr lang="en-US" dirty="0" smtClean="0"/>
              <a:t>$5 per pupil in each of the last 2 years.  At this pace, there will be equity in 33 years. </a:t>
            </a:r>
            <a:endParaRPr lang="en-US" dirty="0"/>
          </a:p>
        </p:txBody>
      </p:sp>
      <p:sp>
        <p:nvSpPr>
          <p:cNvPr id="6" name="TextBox 5"/>
          <p:cNvSpPr txBox="1"/>
          <p:nvPr/>
        </p:nvSpPr>
        <p:spPr>
          <a:xfrm>
            <a:off x="5181600" y="3962400"/>
            <a:ext cx="3429000" cy="1477328"/>
          </a:xfrm>
          <a:prstGeom prst="rect">
            <a:avLst/>
          </a:prstGeom>
          <a:solidFill>
            <a:srgbClr val="FFC000"/>
          </a:solidFill>
        </p:spPr>
        <p:txBody>
          <a:bodyPr wrap="square" rtlCol="0">
            <a:spAutoFit/>
          </a:bodyPr>
          <a:lstStyle/>
          <a:p>
            <a:r>
              <a:rPr lang="en-US" dirty="0" smtClean="0"/>
              <a:t>Transportation in the formula. Will grow by SSA. Need to finish the job, to get all districts to the average transportation cost per pupil enrolled. </a:t>
            </a:r>
            <a:endParaRPr lang="en-US" dirty="0"/>
          </a:p>
        </p:txBody>
      </p:sp>
    </p:spTree>
    <p:extLst>
      <p:ext uri="{BB962C8B-B14F-4D97-AF65-F5344CB8AC3E}">
        <p14:creationId xmlns:p14="http://schemas.microsoft.com/office/powerpoint/2010/main" val="28458395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032760" cy="1450757"/>
          </a:xfrm>
        </p:spPr>
        <p:txBody>
          <a:bodyPr>
            <a:normAutofit fontScale="90000"/>
          </a:bodyPr>
          <a:lstStyle/>
          <a:p>
            <a:r>
              <a:rPr lang="en-US" dirty="0" smtClean="0"/>
              <a:t>RSAI Position Paper</a:t>
            </a:r>
            <a:r>
              <a:rPr lang="en-US" sz="2000" dirty="0" smtClean="0"/>
              <a:t/>
            </a:r>
            <a:br>
              <a:rPr lang="en-US" sz="2000" dirty="0" smtClean="0"/>
            </a:br>
            <a:r>
              <a:rPr lang="en-US" sz="2000" dirty="0">
                <a:hlinkClick r:id="rId2"/>
              </a:rPr>
              <a:t>http://www.rsaia.org/2020-legislative-session.html</a:t>
            </a:r>
            <a:r>
              <a:rPr lang="en-US" sz="2000" dirty="0" smtClean="0"/>
              <a:t> </a:t>
            </a:r>
            <a:r>
              <a:rPr lang="en-US" dirty="0" smtClean="0"/>
              <a:t/>
            </a:r>
            <a:br>
              <a:rPr lang="en-US" dirty="0" smtClean="0"/>
            </a:br>
            <a:endParaRPr lang="en-US" dirty="0"/>
          </a:p>
        </p:txBody>
      </p:sp>
      <p:sp>
        <p:nvSpPr>
          <p:cNvPr id="3" name="Content Placeholder 2"/>
          <p:cNvSpPr>
            <a:spLocks noGrp="1"/>
          </p:cNvSpPr>
          <p:nvPr>
            <p:ph sz="half" idx="1"/>
          </p:nvPr>
        </p:nvSpPr>
        <p:spPr>
          <a:xfrm>
            <a:off x="1135380" y="3352800"/>
            <a:ext cx="7330440" cy="2668694"/>
          </a:xfrm>
        </p:spPr>
        <p:txBody>
          <a:bodyPr/>
          <a:lstStyle/>
          <a:p>
            <a:r>
              <a:rPr lang="en-US" dirty="0"/>
              <a:t>The range in transportation expenditures varied from a low of $</a:t>
            </a:r>
            <a:r>
              <a:rPr lang="en-US" dirty="0" smtClean="0"/>
              <a:t>19 </a:t>
            </a:r>
            <a:r>
              <a:rPr lang="en-US" dirty="0"/>
              <a:t>to a high of $ </a:t>
            </a:r>
            <a:r>
              <a:rPr lang="en-US" dirty="0" smtClean="0"/>
              <a:t>1,197 </a:t>
            </a:r>
            <a:r>
              <a:rPr lang="en-US" dirty="0"/>
              <a:t>per student enrolled.  </a:t>
            </a:r>
            <a:endParaRPr lang="en-US" dirty="0" smtClean="0"/>
          </a:p>
          <a:p>
            <a:r>
              <a:rPr lang="en-US" dirty="0" smtClean="0"/>
              <a:t>With </a:t>
            </a:r>
            <a:r>
              <a:rPr lang="en-US" dirty="0"/>
              <a:t>transportation funding in the formula, that range from high to low has been closed to $381 per </a:t>
            </a:r>
            <a:r>
              <a:rPr lang="en-US" dirty="0" smtClean="0"/>
              <a:t>pupil (state average is $330). </a:t>
            </a:r>
          </a:p>
          <a:p>
            <a:r>
              <a:rPr lang="en-US" dirty="0" smtClean="0"/>
              <a:t>Square </a:t>
            </a:r>
            <a:r>
              <a:rPr lang="en-US" dirty="0"/>
              <a:t>miles per district range from a low of 2 to a high of 555 square miles, and route miles range from a low of 745 to a high of 978,903 miles. </a:t>
            </a:r>
          </a:p>
        </p:txBody>
      </p:sp>
      <p:pic>
        <p:nvPicPr>
          <p:cNvPr id="5" name="Content Placeholder 4"/>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152400" y="76200"/>
            <a:ext cx="4800600" cy="2971800"/>
          </a:xfrm>
          <a:prstGeom prst="rect">
            <a:avLst/>
          </a:prstGeom>
        </p:spPr>
      </p:pic>
      <p:pic>
        <p:nvPicPr>
          <p:cNvPr id="6" name="Picture 5"/>
          <p:cNvPicPr>
            <a:picLocks noChangeAspect="1"/>
          </p:cNvPicPr>
          <p:nvPr/>
        </p:nvPicPr>
        <p:blipFill>
          <a:blip r:embed="rId4"/>
          <a:stretch>
            <a:fillRect/>
          </a:stretch>
        </p:blipFill>
        <p:spPr>
          <a:xfrm>
            <a:off x="838200" y="2600325"/>
            <a:ext cx="1409664" cy="600075"/>
          </a:xfrm>
          <a:prstGeom prst="rect">
            <a:avLst/>
          </a:prstGeom>
        </p:spPr>
      </p:pic>
    </p:spTree>
    <p:extLst>
      <p:ext uri="{BB962C8B-B14F-4D97-AF65-F5344CB8AC3E}">
        <p14:creationId xmlns:p14="http://schemas.microsoft.com/office/powerpoint/2010/main" val="1357649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 y="304800"/>
            <a:ext cx="8197900" cy="5638800"/>
          </a:xfrm>
          <a:prstGeom prst="rect">
            <a:avLst/>
          </a:prstGeom>
        </p:spPr>
      </p:pic>
      <p:sp>
        <p:nvSpPr>
          <p:cNvPr id="3" name="Content Placeholder 2"/>
          <p:cNvSpPr>
            <a:spLocks noGrp="1"/>
          </p:cNvSpPr>
          <p:nvPr>
            <p:ph sz="half" idx="1"/>
          </p:nvPr>
        </p:nvSpPr>
        <p:spPr>
          <a:xfrm>
            <a:off x="3581400" y="2286000"/>
            <a:ext cx="3703320" cy="382694"/>
          </a:xfrm>
        </p:spPr>
        <p:txBody>
          <a:bodyPr/>
          <a:lstStyle/>
          <a:p>
            <a:r>
              <a:rPr lang="en-US" i="1" dirty="0" smtClean="0"/>
              <a:t>Priorities Status on Page 4</a:t>
            </a:r>
            <a:endParaRPr lang="en-US" i="1" dirty="0"/>
          </a:p>
        </p:txBody>
      </p:sp>
    </p:spTree>
    <p:extLst>
      <p:ext uri="{BB962C8B-B14F-4D97-AF65-F5344CB8AC3E}">
        <p14:creationId xmlns:p14="http://schemas.microsoft.com/office/powerpoint/2010/main" val="4078346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normAutofit/>
          </a:bodyPr>
          <a:lstStyle/>
          <a:p>
            <a:pPr algn="ctr"/>
            <a:r>
              <a:rPr lang="en-US" b="1" dirty="0"/>
              <a:t>Opportunity Equity for Low </a:t>
            </a:r>
            <a:r>
              <a:rPr lang="en-US" b="1" dirty="0" smtClean="0"/>
              <a:t>SES</a:t>
            </a:r>
            <a:endParaRPr lang="en-US" dirty="0"/>
          </a:p>
        </p:txBody>
      </p:sp>
      <p:sp>
        <p:nvSpPr>
          <p:cNvPr id="3" name="Content Placeholder 2"/>
          <p:cNvSpPr>
            <a:spLocks noGrp="1"/>
          </p:cNvSpPr>
          <p:nvPr>
            <p:ph sz="half" idx="1"/>
          </p:nvPr>
        </p:nvSpPr>
        <p:spPr>
          <a:xfrm>
            <a:off x="822960" y="1371600"/>
            <a:ext cx="7543800" cy="4800600"/>
          </a:xfrm>
          <a:solidFill>
            <a:schemeClr val="bg1">
              <a:lumMod val="95000"/>
            </a:schemeClr>
          </a:solidFill>
        </p:spPr>
        <p:txBody>
          <a:bodyPr>
            <a:normAutofit/>
          </a:bodyPr>
          <a:lstStyle/>
          <a:p>
            <a:r>
              <a:rPr lang="en-US" dirty="0" smtClean="0"/>
              <a:t>RSAI </a:t>
            </a:r>
            <a:r>
              <a:rPr lang="en-US" dirty="0"/>
              <a:t>supports resources for at-risk students. </a:t>
            </a:r>
            <a:endParaRPr lang="en-US" dirty="0" smtClean="0"/>
          </a:p>
          <a:p>
            <a:r>
              <a:rPr lang="en-US" dirty="0" smtClean="0"/>
              <a:t>Resources </a:t>
            </a:r>
            <a:r>
              <a:rPr lang="en-US" dirty="0"/>
              <a:t>should be based on need, such as the percentage of students eligible for Free and Reduced Price Lunch (FRPL), in addition to enrollment of the district. The current disparity in dropout prevention capacity, (some districts held to 2.5% and others allowed to access up to 5% of regular program district cost) is arbitrary, based on history no longer relevant to supporting student needs. </a:t>
            </a:r>
            <a:r>
              <a:rPr lang="en-US" dirty="0" smtClean="0"/>
              <a:t>All </a:t>
            </a:r>
            <a:r>
              <a:rPr lang="en-US" dirty="0"/>
              <a:t>school boards should be able to realize the full 5% dropout prevention funding. </a:t>
            </a:r>
            <a:endParaRPr lang="en-US" dirty="0" smtClean="0"/>
          </a:p>
          <a:p>
            <a:r>
              <a:rPr lang="en-US" dirty="0" smtClean="0"/>
              <a:t>The </a:t>
            </a:r>
            <a:r>
              <a:rPr lang="en-US" dirty="0"/>
              <a:t>formula must further recognize the disproportionate cost of providing equal educational opportunities to low-income students. </a:t>
            </a:r>
            <a:endParaRPr lang="en-US" dirty="0" smtClean="0"/>
          </a:p>
          <a:p>
            <a:r>
              <a:rPr lang="en-US" dirty="0" smtClean="0"/>
              <a:t>School </a:t>
            </a:r>
            <a:r>
              <a:rPr lang="en-US" dirty="0"/>
              <a:t>districts should be granted spending authority for FRPL eligible students’ fees mandated to be waived by state and federal law.  </a:t>
            </a:r>
          </a:p>
          <a:p>
            <a:r>
              <a:rPr lang="en-US" b="1" dirty="0"/>
              <a:t> </a:t>
            </a:r>
            <a:endParaRPr lang="en-US" dirty="0"/>
          </a:p>
        </p:txBody>
      </p:sp>
    </p:spTree>
    <p:extLst>
      <p:ext uri="{BB962C8B-B14F-4D97-AF65-F5344CB8AC3E}">
        <p14:creationId xmlns:p14="http://schemas.microsoft.com/office/powerpoint/2010/main" val="2352843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94790" y="0"/>
            <a:ext cx="9000140" cy="5334000"/>
          </a:xfrm>
          <a:prstGeom prst="rect">
            <a:avLst/>
          </a:prstGeom>
        </p:spPr>
      </p:pic>
      <p:sp>
        <p:nvSpPr>
          <p:cNvPr id="5" name="TextBox 4"/>
          <p:cNvSpPr txBox="1"/>
          <p:nvPr/>
        </p:nvSpPr>
        <p:spPr>
          <a:xfrm>
            <a:off x="1600200" y="5715000"/>
            <a:ext cx="6477000" cy="646331"/>
          </a:xfrm>
          <a:prstGeom prst="rect">
            <a:avLst/>
          </a:prstGeom>
          <a:noFill/>
        </p:spPr>
        <p:txBody>
          <a:bodyPr wrap="square" rtlCol="0">
            <a:spAutoFit/>
          </a:bodyPr>
          <a:lstStyle/>
          <a:p>
            <a:r>
              <a:rPr lang="en-US" dirty="0" smtClean="0"/>
              <a:t>In 2001, only 4 districts had more than 50% of students eligible for FRPL.  (FYI – Diagonal was the state high at 60.2%)</a:t>
            </a:r>
            <a:endParaRPr lang="en-US" dirty="0"/>
          </a:p>
        </p:txBody>
      </p:sp>
      <p:pic>
        <p:nvPicPr>
          <p:cNvPr id="6" name="Picture 5"/>
          <p:cNvPicPr>
            <a:picLocks noChangeAspect="1"/>
          </p:cNvPicPr>
          <p:nvPr/>
        </p:nvPicPr>
        <p:blipFill>
          <a:blip r:embed="rId3"/>
          <a:stretch>
            <a:fillRect/>
          </a:stretch>
        </p:blipFill>
        <p:spPr>
          <a:xfrm>
            <a:off x="7467600" y="152400"/>
            <a:ext cx="1409664" cy="600075"/>
          </a:xfrm>
          <a:prstGeom prst="rect">
            <a:avLst/>
          </a:prstGeom>
        </p:spPr>
      </p:pic>
    </p:spTree>
    <p:extLst>
      <p:ext uri="{BB962C8B-B14F-4D97-AF65-F5344CB8AC3E}">
        <p14:creationId xmlns:p14="http://schemas.microsoft.com/office/powerpoint/2010/main" val="1977143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52400" y="-76200"/>
            <a:ext cx="9168462" cy="6019800"/>
          </a:xfrm>
          <a:prstGeom prst="rect">
            <a:avLst/>
          </a:prstGeom>
        </p:spPr>
      </p:pic>
      <p:sp>
        <p:nvSpPr>
          <p:cNvPr id="5" name="TextBox 4"/>
          <p:cNvSpPr txBox="1"/>
          <p:nvPr/>
        </p:nvSpPr>
        <p:spPr>
          <a:xfrm>
            <a:off x="107576" y="5257800"/>
            <a:ext cx="8534400" cy="646331"/>
          </a:xfrm>
          <a:prstGeom prst="rect">
            <a:avLst/>
          </a:prstGeom>
          <a:solidFill>
            <a:schemeClr val="bg1"/>
          </a:solidFill>
        </p:spPr>
        <p:txBody>
          <a:bodyPr wrap="square" rtlCol="0">
            <a:spAutoFit/>
          </a:bodyPr>
          <a:lstStyle/>
          <a:p>
            <a:r>
              <a:rPr lang="en-US" dirty="0"/>
              <a:t>Children from families with incomes at or below 130% of the poverty level are eligible for free lunch those 130-185% eligible for reduced </a:t>
            </a:r>
            <a:r>
              <a:rPr lang="en-US" dirty="0" smtClean="0"/>
              <a:t>lunch. </a:t>
            </a:r>
            <a:endParaRPr lang="en-US" dirty="0"/>
          </a:p>
        </p:txBody>
      </p:sp>
      <p:pic>
        <p:nvPicPr>
          <p:cNvPr id="4" name="Picture 3"/>
          <p:cNvPicPr>
            <a:picLocks noChangeAspect="1"/>
          </p:cNvPicPr>
          <p:nvPr/>
        </p:nvPicPr>
        <p:blipFill>
          <a:blip r:embed="rId3"/>
          <a:stretch>
            <a:fillRect/>
          </a:stretch>
        </p:blipFill>
        <p:spPr>
          <a:xfrm>
            <a:off x="7543800" y="152400"/>
            <a:ext cx="1409664" cy="600075"/>
          </a:xfrm>
          <a:prstGeom prst="rect">
            <a:avLst/>
          </a:prstGeom>
        </p:spPr>
      </p:pic>
    </p:spTree>
    <p:extLst>
      <p:ext uri="{BB962C8B-B14F-4D97-AF65-F5344CB8AC3E}">
        <p14:creationId xmlns:p14="http://schemas.microsoft.com/office/powerpoint/2010/main" val="426536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419" y="0"/>
            <a:ext cx="8878981" cy="6723010"/>
          </a:xfrm>
          <a:prstGeom prst="rect">
            <a:avLst/>
          </a:prstGeom>
        </p:spPr>
      </p:pic>
      <p:sp>
        <p:nvSpPr>
          <p:cNvPr id="3" name="5-Point Star 2"/>
          <p:cNvSpPr/>
          <p:nvPr/>
        </p:nvSpPr>
        <p:spPr>
          <a:xfrm>
            <a:off x="8552329" y="24384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5-Point Star 4"/>
          <p:cNvSpPr/>
          <p:nvPr/>
        </p:nvSpPr>
        <p:spPr>
          <a:xfrm>
            <a:off x="8552329" y="38862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96485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Rural Poverty</a:t>
            </a:r>
            <a:endParaRPr lang="en-US" b="1" dirty="0"/>
          </a:p>
        </p:txBody>
      </p:sp>
      <p:sp>
        <p:nvSpPr>
          <p:cNvPr id="3" name="Content Placeholder 2"/>
          <p:cNvSpPr>
            <a:spLocks noGrp="1"/>
          </p:cNvSpPr>
          <p:nvPr>
            <p:ph idx="1"/>
          </p:nvPr>
        </p:nvSpPr>
        <p:spPr>
          <a:xfrm>
            <a:off x="1219200" y="2209800"/>
            <a:ext cx="7147560" cy="3659294"/>
          </a:xfrm>
        </p:spPr>
        <p:txBody>
          <a:bodyPr/>
          <a:lstStyle/>
          <a:p>
            <a:pPr>
              <a:buFont typeface="Wingdings" panose="05000000000000000000" pitchFamily="2" charset="2"/>
              <a:buChar char="Ø"/>
            </a:pPr>
            <a:r>
              <a:rPr lang="en-US" sz="2400" dirty="0" smtClean="0"/>
              <a:t>What does it look like?</a:t>
            </a:r>
          </a:p>
          <a:p>
            <a:pPr>
              <a:buFont typeface="Wingdings" panose="05000000000000000000" pitchFamily="2" charset="2"/>
              <a:buChar char="Ø"/>
            </a:pPr>
            <a:r>
              <a:rPr lang="en-US" sz="2400" dirty="0" smtClean="0"/>
              <a:t>How are students disadvantaged?  </a:t>
            </a:r>
          </a:p>
          <a:p>
            <a:pPr>
              <a:buFont typeface="Wingdings" panose="05000000000000000000" pitchFamily="2" charset="2"/>
              <a:buChar char="Ø"/>
            </a:pPr>
            <a:r>
              <a:rPr lang="en-US" sz="2400" dirty="0" smtClean="0"/>
              <a:t>What happens to rural communities if the cycle of poverty continues?</a:t>
            </a:r>
          </a:p>
          <a:p>
            <a:pPr>
              <a:buFont typeface="Wingdings" panose="05000000000000000000" pitchFamily="2" charset="2"/>
              <a:buChar char="Ø"/>
            </a:pPr>
            <a:r>
              <a:rPr lang="en-US" sz="2400" dirty="0" smtClean="0"/>
              <a:t>Rural poverty is often accompanied by isolation, barriers to or nonexistent services.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21670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Rural Matters Nov. 2019</a:t>
            </a:r>
            <a:endParaRPr lang="en-US" dirty="0"/>
          </a:p>
        </p:txBody>
      </p:sp>
      <p:sp>
        <p:nvSpPr>
          <p:cNvPr id="3" name="Content Placeholder 2"/>
          <p:cNvSpPr>
            <a:spLocks noGrp="1"/>
          </p:cNvSpPr>
          <p:nvPr>
            <p:ph idx="1"/>
          </p:nvPr>
        </p:nvSpPr>
        <p:spPr/>
        <p:txBody>
          <a:bodyPr>
            <a:normAutofit/>
          </a:bodyPr>
          <a:lstStyle/>
          <a:p>
            <a:r>
              <a:rPr lang="en-US" dirty="0" smtClean="0"/>
              <a:t>More students </a:t>
            </a:r>
            <a:r>
              <a:rPr lang="en-US" dirty="0"/>
              <a:t>in the U.S. attend rural schools than in the nation’s 85 largest school districts combined. Nearly one in six of those rural students lives below the poverty line, one in seven qualifies for special education, and one in nine has changed residence in the previous 12 months. </a:t>
            </a:r>
            <a:endParaRPr lang="en-US" dirty="0" smtClean="0"/>
          </a:p>
          <a:p>
            <a:r>
              <a:rPr lang="en-US" dirty="0"/>
              <a:t>Many states provided a disproportionately larger share of school funding for rural districts because of the higher relative costs of running rural schools. Twelve states, however, provided disproportionately </a:t>
            </a:r>
            <a:r>
              <a:rPr lang="en-US" sz="2200" b="1" dirty="0"/>
              <a:t>less</a:t>
            </a:r>
            <a:r>
              <a:rPr lang="en-US" dirty="0"/>
              <a:t> funding to rural districts: Nebraska had the greatest disparity, followed by Vermont, Connecticut, </a:t>
            </a:r>
            <a:r>
              <a:rPr lang="en-US" b="1" i="1" dirty="0"/>
              <a:t>Iowa</a:t>
            </a:r>
            <a:r>
              <a:rPr lang="en-US" dirty="0"/>
              <a:t>, Rhode Island, Wisconsin, Michigan, Massachusetts, California, Ohio, Minnesota, and New </a:t>
            </a:r>
            <a:r>
              <a:rPr lang="en-US" dirty="0" smtClean="0"/>
              <a:t>Jersey.</a:t>
            </a:r>
          </a:p>
          <a:p>
            <a:r>
              <a:rPr lang="en-US" dirty="0">
                <a:hlinkClick r:id="rId2"/>
              </a:rPr>
              <a:t>http://www.ruraledu.org/WhyRuralMatters.pdf</a:t>
            </a:r>
            <a:endParaRPr lang="en-US" dirty="0"/>
          </a:p>
        </p:txBody>
      </p:sp>
    </p:spTree>
    <p:extLst>
      <p:ext uri="{BB962C8B-B14F-4D97-AF65-F5344CB8AC3E}">
        <p14:creationId xmlns:p14="http://schemas.microsoft.com/office/powerpoint/2010/main" val="1608745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95400" y="457199"/>
            <a:ext cx="3124200" cy="2238925"/>
          </a:xfrm>
          <a:prstGeom prst="rect">
            <a:avLst/>
          </a:prstGeom>
        </p:spPr>
      </p:pic>
      <p:pic>
        <p:nvPicPr>
          <p:cNvPr id="5" name="Picture 4"/>
          <p:cNvPicPr>
            <a:picLocks noChangeAspect="1"/>
          </p:cNvPicPr>
          <p:nvPr/>
        </p:nvPicPr>
        <p:blipFill>
          <a:blip r:embed="rId3"/>
          <a:stretch>
            <a:fillRect/>
          </a:stretch>
        </p:blipFill>
        <p:spPr>
          <a:xfrm>
            <a:off x="5029199" y="533400"/>
            <a:ext cx="3290835" cy="2286000"/>
          </a:xfrm>
          <a:prstGeom prst="rect">
            <a:avLst/>
          </a:prstGeom>
        </p:spPr>
      </p:pic>
      <p:sp>
        <p:nvSpPr>
          <p:cNvPr id="6" name="TextBox 5"/>
          <p:cNvSpPr txBox="1"/>
          <p:nvPr/>
        </p:nvSpPr>
        <p:spPr>
          <a:xfrm>
            <a:off x="685800" y="3079110"/>
            <a:ext cx="7620000" cy="3139321"/>
          </a:xfrm>
          <a:prstGeom prst="rect">
            <a:avLst/>
          </a:prstGeom>
          <a:noFill/>
        </p:spPr>
        <p:txBody>
          <a:bodyPr wrap="square" rtlCol="0">
            <a:spAutoFit/>
          </a:bodyPr>
          <a:lstStyle/>
          <a:p>
            <a:r>
              <a:rPr lang="en-US" b="1" dirty="0"/>
              <a:t>IOWA</a:t>
            </a:r>
            <a:r>
              <a:rPr lang="en-US" dirty="0"/>
              <a:t> - Half of Iowa’s schools are located in rural districts, and these schools serve nearly one in three of the state’s public school students. Iowa’s rural students and families are less diverse than the national median. Funding is relatively inequitable, but instructional expenditures and teacher salaries are on par with the rest of the country’s rural districts. </a:t>
            </a:r>
            <a:r>
              <a:rPr lang="en-US" b="1" i="1" dirty="0"/>
              <a:t>The most alarming indicator for rural education in this state is the academic performance gap between the state’s rural poor and their non-poor rural peers – a gap which is larger in Iowa than in the majority of the other states. </a:t>
            </a:r>
            <a:r>
              <a:rPr lang="en-US" dirty="0"/>
              <a:t>In preparing for college, Iowa’s rural students are much more likely to take dual enrollment courses than their rural counterparts in other states, but less likely to pass at least one AP exam</a:t>
            </a:r>
            <a:r>
              <a:rPr lang="en-US" dirty="0" smtClean="0"/>
              <a:t>. </a:t>
            </a:r>
            <a:r>
              <a:rPr lang="en-US" dirty="0">
                <a:hlinkClick r:id="rId4"/>
              </a:rPr>
              <a:t>http://www.ruraledu.org/WhyRuralMatters.pdf</a:t>
            </a:r>
            <a:endParaRPr lang="en-US" dirty="0"/>
          </a:p>
        </p:txBody>
      </p:sp>
    </p:spTree>
    <p:extLst>
      <p:ext uri="{BB962C8B-B14F-4D97-AF65-F5344CB8AC3E}">
        <p14:creationId xmlns:p14="http://schemas.microsoft.com/office/powerpoint/2010/main" val="27124193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normAutofit fontScale="90000"/>
          </a:bodyPr>
          <a:lstStyle/>
          <a:p>
            <a:pPr algn="ctr"/>
            <a:r>
              <a:rPr lang="en-US" b="1" dirty="0"/>
              <a:t>Sharing Incentives and Efficiencies: </a:t>
            </a:r>
            <a:endParaRPr lang="en-US" dirty="0"/>
          </a:p>
        </p:txBody>
      </p:sp>
      <p:sp>
        <p:nvSpPr>
          <p:cNvPr id="3" name="Content Placeholder 2"/>
          <p:cNvSpPr>
            <a:spLocks noGrp="1"/>
          </p:cNvSpPr>
          <p:nvPr>
            <p:ph sz="half" idx="1"/>
          </p:nvPr>
        </p:nvSpPr>
        <p:spPr>
          <a:xfrm>
            <a:off x="822960" y="1828800"/>
            <a:ext cx="7543800" cy="4343400"/>
          </a:xfrm>
          <a:solidFill>
            <a:schemeClr val="bg1">
              <a:lumMod val="95000"/>
            </a:schemeClr>
          </a:solidFill>
        </p:spPr>
        <p:txBody>
          <a:bodyPr>
            <a:normAutofit/>
          </a:bodyPr>
          <a:lstStyle/>
          <a:p>
            <a:r>
              <a:rPr lang="en-US" sz="2800" dirty="0" smtClean="0"/>
              <a:t>RSAI </a:t>
            </a:r>
            <a:r>
              <a:rPr lang="en-US" sz="2800" dirty="0"/>
              <a:t>supports extension of sharing and efficiency incentives.</a:t>
            </a:r>
            <a:r>
              <a:rPr lang="en-US" sz="2800" b="1" dirty="0"/>
              <a:t> </a:t>
            </a:r>
            <a:endParaRPr lang="en-US" sz="2800" b="1" dirty="0" smtClean="0"/>
          </a:p>
          <a:p>
            <a:r>
              <a:rPr lang="en-US" sz="2800" dirty="0" smtClean="0"/>
              <a:t>Rural </a:t>
            </a:r>
            <a:r>
              <a:rPr lang="en-US" sz="2800" dirty="0"/>
              <a:t>students benefit from opportunities to achieve efficiencies, share capacity to operate, and redirect resources to educational programs.  </a:t>
            </a:r>
            <a:endParaRPr lang="en-US" sz="2800" dirty="0" smtClean="0"/>
          </a:p>
          <a:p>
            <a:r>
              <a:rPr lang="en-US" sz="2800" dirty="0" smtClean="0"/>
              <a:t>Whole </a:t>
            </a:r>
            <a:r>
              <a:rPr lang="en-US" sz="2800" dirty="0"/>
              <a:t>Grade Sharing, Reorganization, and Operational Sharing Incentives should be extended and expanded.  </a:t>
            </a:r>
          </a:p>
          <a:p>
            <a:r>
              <a:rPr lang="en-US" sz="2800" b="1" dirty="0"/>
              <a:t> </a:t>
            </a:r>
            <a:endParaRPr lang="en-US" sz="2800" dirty="0"/>
          </a:p>
        </p:txBody>
      </p:sp>
    </p:spTree>
    <p:extLst>
      <p:ext uri="{BB962C8B-B14F-4D97-AF65-F5344CB8AC3E}">
        <p14:creationId xmlns:p14="http://schemas.microsoft.com/office/powerpoint/2010/main" val="1600080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Comments</a:t>
            </a:r>
            <a:endParaRPr lang="en-US" dirty="0"/>
          </a:p>
        </p:txBody>
      </p:sp>
      <p:sp>
        <p:nvSpPr>
          <p:cNvPr id="3" name="Content Placeholder 2"/>
          <p:cNvSpPr>
            <a:spLocks noGrp="1"/>
          </p:cNvSpPr>
          <p:nvPr>
            <p:ph sz="half" idx="1"/>
          </p:nvPr>
        </p:nvSpPr>
        <p:spPr>
          <a:xfrm>
            <a:off x="822960" y="1845734"/>
            <a:ext cx="3703320" cy="3031066"/>
          </a:xfrm>
        </p:spPr>
        <p:txBody>
          <a:bodyPr>
            <a:normAutofit/>
          </a:bodyPr>
          <a:lstStyle/>
          <a:p>
            <a:r>
              <a:rPr lang="en-US" dirty="0"/>
              <a:t>HF 596 extends WGS and </a:t>
            </a:r>
            <a:r>
              <a:rPr lang="en-US" dirty="0" smtClean="0"/>
              <a:t>Reorganization incentives </a:t>
            </a:r>
            <a:r>
              <a:rPr lang="en-US" dirty="0"/>
              <a:t>for five </a:t>
            </a:r>
            <a:r>
              <a:rPr lang="en-US" dirty="0" smtClean="0"/>
              <a:t>years, for reorganizations </a:t>
            </a:r>
            <a:r>
              <a:rPr lang="en-US" dirty="0"/>
              <a:t>effective on or </a:t>
            </a:r>
            <a:r>
              <a:rPr lang="en-US" dirty="0" smtClean="0"/>
              <a:t>before July </a:t>
            </a:r>
            <a:r>
              <a:rPr lang="en-US" dirty="0"/>
              <a:t>1, 2024</a:t>
            </a:r>
            <a:r>
              <a:rPr lang="en-US" dirty="0" smtClean="0"/>
              <a:t>.</a:t>
            </a:r>
          </a:p>
          <a:p>
            <a:r>
              <a:rPr lang="en-US" dirty="0"/>
              <a:t>HF 633 amended by Senate to extend incentives through June 30, 2024, added social worker and eliminated 5-year limit for a position to be shared.   </a:t>
            </a:r>
          </a:p>
        </p:txBody>
      </p:sp>
      <p:sp>
        <p:nvSpPr>
          <p:cNvPr id="4" name="Content Placeholder 3"/>
          <p:cNvSpPr>
            <a:spLocks noGrp="1"/>
          </p:cNvSpPr>
          <p:nvPr>
            <p:ph sz="half" idx="2"/>
          </p:nvPr>
        </p:nvSpPr>
        <p:spPr>
          <a:solidFill>
            <a:srgbClr val="FFC000"/>
          </a:solidFill>
        </p:spPr>
        <p:txBody>
          <a:bodyPr>
            <a:normAutofit/>
          </a:bodyPr>
          <a:lstStyle/>
          <a:p>
            <a:pPr>
              <a:buFont typeface="Wingdings" panose="05000000000000000000" pitchFamily="2" charset="2"/>
              <a:buChar char="Ø"/>
            </a:pPr>
            <a:r>
              <a:rPr lang="en-US" dirty="0" smtClean="0"/>
              <a:t>5-year extension was the goal</a:t>
            </a:r>
          </a:p>
          <a:p>
            <a:pPr>
              <a:buFont typeface="Wingdings" panose="05000000000000000000" pitchFamily="2" charset="2"/>
              <a:buChar char="Ø"/>
            </a:pPr>
            <a:r>
              <a:rPr lang="en-US" dirty="0" smtClean="0"/>
              <a:t>As the leadership in the legislature becomes more urban, this will not become easier down the road.</a:t>
            </a:r>
          </a:p>
          <a:p>
            <a:pPr>
              <a:buFont typeface="Wingdings" panose="05000000000000000000" pitchFamily="2" charset="2"/>
              <a:buChar char="Ø"/>
            </a:pPr>
            <a:r>
              <a:rPr lang="en-US" dirty="0" smtClean="0"/>
              <a:t>Both the operational sharing and reorg/WGS incentives are critical to rural schools, </a:t>
            </a:r>
            <a:r>
              <a:rPr lang="en-US" b="1" i="1" dirty="0" smtClean="0"/>
              <a:t>so keep legislators apprised of the benefits along the way. </a:t>
            </a:r>
            <a:endParaRPr lang="en-US" b="1" i="1" dirty="0"/>
          </a:p>
        </p:txBody>
      </p:sp>
      <p:pic>
        <p:nvPicPr>
          <p:cNvPr id="5" name="Picture 4"/>
          <p:cNvPicPr>
            <a:picLocks noChangeAspect="1"/>
          </p:cNvPicPr>
          <p:nvPr/>
        </p:nvPicPr>
        <p:blipFill>
          <a:blip r:embed="rId2"/>
          <a:stretch>
            <a:fillRect/>
          </a:stretch>
        </p:blipFill>
        <p:spPr>
          <a:xfrm>
            <a:off x="3124200" y="872948"/>
            <a:ext cx="637959" cy="651052"/>
          </a:xfrm>
          <a:prstGeom prst="rect">
            <a:avLst/>
          </a:prstGeom>
        </p:spPr>
      </p:pic>
    </p:spTree>
    <p:extLst>
      <p:ext uri="{BB962C8B-B14F-4D97-AF65-F5344CB8AC3E}">
        <p14:creationId xmlns:p14="http://schemas.microsoft.com/office/powerpoint/2010/main" val="2334322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normAutofit/>
          </a:bodyPr>
          <a:lstStyle/>
          <a:p>
            <a:pPr algn="ctr"/>
            <a:r>
              <a:rPr lang="en-US" b="1" dirty="0" smtClean="0"/>
              <a:t>Quality Preschool</a:t>
            </a:r>
            <a:r>
              <a:rPr lang="en-US" b="1" dirty="0"/>
              <a:t> </a:t>
            </a:r>
            <a:endParaRPr lang="en-US" dirty="0"/>
          </a:p>
        </p:txBody>
      </p:sp>
      <p:sp>
        <p:nvSpPr>
          <p:cNvPr id="3" name="Content Placeholder 2"/>
          <p:cNvSpPr>
            <a:spLocks noGrp="1"/>
          </p:cNvSpPr>
          <p:nvPr>
            <p:ph sz="half" idx="1"/>
          </p:nvPr>
        </p:nvSpPr>
        <p:spPr>
          <a:xfrm>
            <a:off x="822960" y="1828800"/>
            <a:ext cx="7543800" cy="4343400"/>
          </a:xfrm>
          <a:solidFill>
            <a:schemeClr val="bg1">
              <a:lumMod val="95000"/>
            </a:schemeClr>
          </a:solidFill>
        </p:spPr>
        <p:txBody>
          <a:bodyPr>
            <a:normAutofit/>
          </a:bodyPr>
          <a:lstStyle/>
          <a:p>
            <a:r>
              <a:rPr lang="en-US" sz="2800" dirty="0"/>
              <a:t>RSAI supports full funding of quality preschool.  Due to changing demographics in rural Iowa, significant transportation costs, and lack of quality day care access, preschool should be fully funded at the regular student count at 1.0 per pupil cost. </a:t>
            </a:r>
            <a:endParaRPr lang="en-US" sz="3600" dirty="0"/>
          </a:p>
        </p:txBody>
      </p:sp>
    </p:spTree>
    <p:extLst>
      <p:ext uri="{BB962C8B-B14F-4D97-AF65-F5344CB8AC3E}">
        <p14:creationId xmlns:p14="http://schemas.microsoft.com/office/powerpoint/2010/main" val="2352210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S Lincoln Cent obverse | Coin Collectors Blo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81000"/>
            <a:ext cx="2286000" cy="2286000"/>
          </a:xfrm>
          <a:prstGeom prst="rect">
            <a:avLst/>
          </a:prstGeom>
        </p:spPr>
      </p:pic>
      <p:pic>
        <p:nvPicPr>
          <p:cNvPr id="5" name="Picture 4" descr="File:NS - &lt;strong&gt;School bus&lt;/strong&gt;.jp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533401"/>
            <a:ext cx="4038600" cy="1771858"/>
          </a:xfrm>
          <a:prstGeom prst="rect">
            <a:avLst/>
          </a:prstGeom>
        </p:spPr>
      </p:pic>
      <p:sp>
        <p:nvSpPr>
          <p:cNvPr id="6" name="Title 1"/>
          <p:cNvSpPr txBox="1">
            <a:spLocks/>
          </p:cNvSpPr>
          <p:nvPr/>
        </p:nvSpPr>
        <p:spPr>
          <a:xfrm>
            <a:off x="468406" y="4191000"/>
            <a:ext cx="4114800" cy="1066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smtClean="0"/>
              <a:t>Formula Equity</a:t>
            </a:r>
            <a:endParaRPr lang="en-US" b="1" dirty="0"/>
          </a:p>
        </p:txBody>
      </p:sp>
      <p:sp>
        <p:nvSpPr>
          <p:cNvPr id="7" name="Title 1"/>
          <p:cNvSpPr txBox="1">
            <a:spLocks/>
          </p:cNvSpPr>
          <p:nvPr/>
        </p:nvSpPr>
        <p:spPr>
          <a:xfrm>
            <a:off x="4800600" y="2895600"/>
            <a:ext cx="4114800" cy="1447800"/>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b="1" dirty="0" smtClean="0"/>
              <a:t>Online Learning Flexibility</a:t>
            </a:r>
          </a:p>
          <a:p>
            <a:pPr algn="ctr"/>
            <a:endParaRPr lang="en-US" b="1" dirty="0"/>
          </a:p>
          <a:p>
            <a:pPr algn="ctr"/>
            <a:endParaRPr lang="en-US" b="1" dirty="0" smtClean="0"/>
          </a:p>
          <a:p>
            <a:pPr algn="ctr"/>
            <a:endParaRPr lang="en-US" b="1" dirty="0"/>
          </a:p>
          <a:p>
            <a:pPr algn="ctr"/>
            <a:r>
              <a:rPr lang="en-US" b="1" dirty="0" smtClean="0"/>
              <a:t>Offer and Teach Flexibility</a:t>
            </a:r>
          </a:p>
        </p:txBody>
      </p:sp>
    </p:spTree>
    <p:extLst>
      <p:ext uri="{BB962C8B-B14F-4D97-AF65-F5344CB8AC3E}">
        <p14:creationId xmlns:p14="http://schemas.microsoft.com/office/powerpoint/2010/main" val="1381434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628650"/>
            <a:ext cx="5657850" cy="1088068"/>
          </a:xfrm>
        </p:spPr>
        <p:txBody>
          <a:bodyPr>
            <a:normAutofit fontScale="90000"/>
          </a:bodyPr>
          <a:lstStyle/>
          <a:p>
            <a:r>
              <a:rPr lang="en-US" b="1" dirty="0"/>
              <a:t>Why does preschool matter?</a:t>
            </a:r>
            <a:endParaRPr lang="en-US" dirty="0"/>
          </a:p>
        </p:txBody>
      </p:sp>
      <p:sp>
        <p:nvSpPr>
          <p:cNvPr id="3" name="Content Placeholder 2"/>
          <p:cNvSpPr>
            <a:spLocks noGrp="1"/>
          </p:cNvSpPr>
          <p:nvPr>
            <p:ph idx="1"/>
          </p:nvPr>
        </p:nvSpPr>
        <p:spPr>
          <a:xfrm>
            <a:off x="609600" y="1943100"/>
            <a:ext cx="7924799" cy="4457700"/>
          </a:xfrm>
        </p:spPr>
        <p:txBody>
          <a:bodyPr>
            <a:normAutofit/>
          </a:bodyPr>
          <a:lstStyle/>
          <a:p>
            <a:pPr lvl="1"/>
            <a:r>
              <a:rPr lang="en-US" dirty="0"/>
              <a:t>The Perry Preschool Project (40 years), PK saves $17 for every dollar invested. </a:t>
            </a:r>
          </a:p>
          <a:p>
            <a:pPr lvl="1"/>
            <a:r>
              <a:rPr lang="en-US" dirty="0"/>
              <a:t>The majority of states now view access to high-quality PK programs as a critical long-term economic investment in the future workforce. </a:t>
            </a:r>
          </a:p>
          <a:p>
            <a:pPr lvl="1"/>
            <a:r>
              <a:rPr lang="en-US" dirty="0"/>
              <a:t>Education Commission of the States, Oct. 2014, </a:t>
            </a:r>
            <a:r>
              <a:rPr lang="en-US" u="sng" dirty="0">
                <a:hlinkClick r:id="rId2"/>
              </a:rPr>
              <a:t>http://www.ecs.org/docs/early-learning-primer.pdf</a:t>
            </a:r>
            <a:r>
              <a:rPr lang="en-US" dirty="0"/>
              <a:t>:  </a:t>
            </a:r>
            <a:r>
              <a:rPr lang="en-US" i="1" dirty="0"/>
              <a:t>Six Rigorous long term evaluation studies have found that children who participated in high-quality preschool programs were:</a:t>
            </a:r>
            <a:endParaRPr lang="en-US" dirty="0"/>
          </a:p>
          <a:p>
            <a:pPr lvl="2">
              <a:lnSpc>
                <a:spcPct val="100000"/>
              </a:lnSpc>
              <a:spcBef>
                <a:spcPts val="0"/>
              </a:spcBef>
              <a:spcAft>
                <a:spcPts val="0"/>
              </a:spcAft>
            </a:pPr>
            <a:r>
              <a:rPr lang="en-US" sz="1600" i="1" dirty="0"/>
              <a:t>25% less likely to drop out of school.</a:t>
            </a:r>
            <a:endParaRPr lang="en-US" sz="1600" dirty="0"/>
          </a:p>
          <a:p>
            <a:pPr lvl="2">
              <a:lnSpc>
                <a:spcPct val="100000"/>
              </a:lnSpc>
              <a:spcBef>
                <a:spcPts val="0"/>
              </a:spcBef>
              <a:spcAft>
                <a:spcPts val="0"/>
              </a:spcAft>
            </a:pPr>
            <a:r>
              <a:rPr lang="en-US" sz="1600" i="1" dirty="0"/>
              <a:t>40% less likely to become a teen parent.</a:t>
            </a:r>
            <a:endParaRPr lang="en-US" sz="1600" dirty="0"/>
          </a:p>
          <a:p>
            <a:pPr lvl="2">
              <a:lnSpc>
                <a:spcPct val="100000"/>
              </a:lnSpc>
              <a:spcBef>
                <a:spcPts val="0"/>
              </a:spcBef>
              <a:spcAft>
                <a:spcPts val="0"/>
              </a:spcAft>
            </a:pPr>
            <a:r>
              <a:rPr lang="en-US" sz="1600" i="1" dirty="0"/>
              <a:t>50% less likely to be placed in special education.</a:t>
            </a:r>
            <a:endParaRPr lang="en-US" sz="1600" dirty="0"/>
          </a:p>
          <a:p>
            <a:pPr lvl="2">
              <a:lnSpc>
                <a:spcPct val="100000"/>
              </a:lnSpc>
              <a:spcBef>
                <a:spcPts val="0"/>
              </a:spcBef>
              <a:spcAft>
                <a:spcPts val="0"/>
              </a:spcAft>
            </a:pPr>
            <a:r>
              <a:rPr lang="en-US" sz="1600" i="1" dirty="0"/>
              <a:t>60% less likely to never attend college.</a:t>
            </a:r>
            <a:endParaRPr lang="en-US" sz="1600" dirty="0"/>
          </a:p>
          <a:p>
            <a:pPr lvl="2">
              <a:lnSpc>
                <a:spcPct val="100000"/>
              </a:lnSpc>
              <a:spcBef>
                <a:spcPts val="0"/>
              </a:spcBef>
              <a:spcAft>
                <a:spcPts val="0"/>
              </a:spcAft>
            </a:pPr>
            <a:r>
              <a:rPr lang="en-US" sz="1600" i="1" dirty="0"/>
              <a:t>70% less likely to be arrested for a violent crime.</a:t>
            </a:r>
            <a:endParaRPr lang="en-US" sz="1600" dirty="0"/>
          </a:p>
          <a:p>
            <a:pPr lvl="1">
              <a:spcBef>
                <a:spcPts val="0"/>
              </a:spcBef>
              <a:spcAft>
                <a:spcPts val="0"/>
              </a:spcAft>
            </a:pPr>
            <a:r>
              <a:rPr lang="en-US" dirty="0"/>
              <a:t>NCSL quotes studies on long term return on investment.</a:t>
            </a:r>
            <a:r>
              <a:rPr lang="en-US" sz="4000" dirty="0"/>
              <a:t>  </a:t>
            </a:r>
            <a:r>
              <a:rPr lang="en-US" sz="2400" u="sng" dirty="0">
                <a:hlinkClick r:id="rId3"/>
              </a:rPr>
              <a:t>http://www.ncsl.org/research/human-services/new-research-early-education-as-economic-investme.aspx</a:t>
            </a:r>
            <a:r>
              <a:rPr lang="en-US" sz="2400" dirty="0"/>
              <a:t> </a:t>
            </a:r>
          </a:p>
          <a:p>
            <a:endParaRPr lang="en-US" sz="2400" dirty="0"/>
          </a:p>
        </p:txBody>
      </p:sp>
    </p:spTree>
    <p:extLst>
      <p:ext uri="{BB962C8B-B14F-4D97-AF65-F5344CB8AC3E}">
        <p14:creationId xmlns:p14="http://schemas.microsoft.com/office/powerpoint/2010/main" val="3987273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normAutofit/>
          </a:bodyPr>
          <a:lstStyle/>
          <a:p>
            <a:pPr algn="ctr"/>
            <a:r>
              <a:rPr lang="en-US" b="1" dirty="0" smtClean="0"/>
              <a:t>School Safety</a:t>
            </a:r>
            <a:endParaRPr lang="en-US" dirty="0"/>
          </a:p>
        </p:txBody>
      </p:sp>
      <p:sp>
        <p:nvSpPr>
          <p:cNvPr id="3" name="Content Placeholder 2"/>
          <p:cNvSpPr>
            <a:spLocks noGrp="1"/>
          </p:cNvSpPr>
          <p:nvPr>
            <p:ph sz="half" idx="1"/>
          </p:nvPr>
        </p:nvSpPr>
        <p:spPr>
          <a:xfrm>
            <a:off x="822960" y="1828800"/>
            <a:ext cx="7543800" cy="4343400"/>
          </a:xfrm>
          <a:solidFill>
            <a:schemeClr val="bg1">
              <a:lumMod val="95000"/>
            </a:schemeClr>
          </a:solidFill>
        </p:spPr>
        <p:txBody>
          <a:bodyPr>
            <a:normAutofit/>
          </a:bodyPr>
          <a:lstStyle/>
          <a:p>
            <a:r>
              <a:rPr lang="en-US" sz="2800" dirty="0" smtClean="0"/>
              <a:t>RSAI </a:t>
            </a:r>
            <a:r>
              <a:rPr lang="en-US" sz="2800" dirty="0"/>
              <a:t>supports school safety investments. Rural schools need the resources, training and support necessary for Iowa student and staff safety at school, including additional funding for security personnel and training to protect against active shooter and other emergency situations presenting harm.  </a:t>
            </a:r>
          </a:p>
        </p:txBody>
      </p:sp>
    </p:spTree>
    <p:extLst>
      <p:ext uri="{BB962C8B-B14F-4D97-AF65-F5344CB8AC3E}">
        <p14:creationId xmlns:p14="http://schemas.microsoft.com/office/powerpoint/2010/main" val="748377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normAutofit/>
          </a:bodyPr>
          <a:lstStyle/>
          <a:p>
            <a:pPr algn="ctr"/>
            <a:r>
              <a:rPr lang="en-US" b="1" dirty="0" smtClean="0"/>
              <a:t>Bonding Capacity</a:t>
            </a:r>
            <a:endParaRPr lang="en-US" dirty="0"/>
          </a:p>
        </p:txBody>
      </p:sp>
      <p:sp>
        <p:nvSpPr>
          <p:cNvPr id="3" name="Content Placeholder 2"/>
          <p:cNvSpPr>
            <a:spLocks noGrp="1"/>
          </p:cNvSpPr>
          <p:nvPr>
            <p:ph sz="half" idx="1"/>
          </p:nvPr>
        </p:nvSpPr>
        <p:spPr>
          <a:xfrm>
            <a:off x="822960" y="1828800"/>
            <a:ext cx="7543800" cy="4343400"/>
          </a:xfrm>
          <a:solidFill>
            <a:schemeClr val="bg1">
              <a:lumMod val="95000"/>
            </a:schemeClr>
          </a:solidFill>
        </p:spPr>
        <p:txBody>
          <a:bodyPr>
            <a:normAutofit/>
          </a:bodyPr>
          <a:lstStyle/>
          <a:p>
            <a:r>
              <a:rPr lang="en-US" sz="3200" dirty="0" smtClean="0"/>
              <a:t>RSAI </a:t>
            </a:r>
            <a:r>
              <a:rPr lang="en-US" sz="3200" dirty="0"/>
              <a:t>supports a simple majority, 50% plus 1, voter approval for school bond issues.  </a:t>
            </a:r>
          </a:p>
          <a:p>
            <a:r>
              <a:rPr lang="en-US" dirty="0"/>
              <a:t> </a:t>
            </a:r>
          </a:p>
        </p:txBody>
      </p:sp>
    </p:spTree>
    <p:extLst>
      <p:ext uri="{BB962C8B-B14F-4D97-AF65-F5344CB8AC3E}">
        <p14:creationId xmlns:p14="http://schemas.microsoft.com/office/powerpoint/2010/main" val="3493937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more things to think about. . . . .</a:t>
            </a:r>
            <a:endParaRPr lang="en-US" dirty="0"/>
          </a:p>
        </p:txBody>
      </p:sp>
      <p:sp>
        <p:nvSpPr>
          <p:cNvPr id="3" name="Content Placeholder 2"/>
          <p:cNvSpPr>
            <a:spLocks noGrp="1"/>
          </p:cNvSpPr>
          <p:nvPr>
            <p:ph sz="half" idx="1"/>
          </p:nvPr>
        </p:nvSpPr>
        <p:spPr>
          <a:xfrm>
            <a:off x="822960" y="1845734"/>
            <a:ext cx="7254240" cy="4023360"/>
          </a:xfrm>
        </p:spPr>
        <p:txBody>
          <a:bodyPr/>
          <a:lstStyle/>
          <a:p>
            <a:endParaRPr lang="en-US" dirty="0"/>
          </a:p>
        </p:txBody>
      </p:sp>
    </p:spTree>
    <p:extLst>
      <p:ext uri="{BB962C8B-B14F-4D97-AF65-F5344CB8AC3E}">
        <p14:creationId xmlns:p14="http://schemas.microsoft.com/office/powerpoint/2010/main" val="42762235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Property Tax Relief?</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sz="1800" dirty="0"/>
              <a:t>The state’s share of the funding formula has increased dramatically in the last decade. </a:t>
            </a:r>
          </a:p>
          <a:p>
            <a:pPr>
              <a:buFont typeface="Wingdings" panose="05000000000000000000" pitchFamily="2" charset="2"/>
              <a:buChar char="v"/>
            </a:pPr>
            <a:r>
              <a:rPr lang="en-US" sz="1800" dirty="0"/>
              <a:t>Over the next two decades, the State Penny for School Infrastructure will phase in about 1% of the sales tax revenue increase (if sales tax revenue grows 4%, that 1% PTR share is a quarter of the increase.) That tops out at $349 million by 2050 according to the LSA’s  </a:t>
            </a:r>
            <a:r>
              <a:rPr lang="en-US" sz="1800" dirty="0">
                <a:hlinkClick r:id="rId2"/>
              </a:rPr>
              <a:t>fiscal note</a:t>
            </a:r>
            <a:r>
              <a:rPr lang="en-US" sz="1800" dirty="0"/>
              <a:t>. </a:t>
            </a:r>
          </a:p>
          <a:p>
            <a:pPr>
              <a:buFont typeface="Wingdings" panose="05000000000000000000" pitchFamily="2" charset="2"/>
              <a:buChar char="v"/>
            </a:pPr>
            <a:r>
              <a:rPr lang="en-US" sz="1800" dirty="0"/>
              <a:t>The Taxpayer trust fund has $60 million estimated balance in FY 2020 and $127 million in FY 2021. </a:t>
            </a:r>
          </a:p>
          <a:p>
            <a:pPr>
              <a:buFont typeface="Wingdings" panose="05000000000000000000" pitchFamily="2" charset="2"/>
              <a:buChar char="v"/>
            </a:pPr>
            <a:r>
              <a:rPr lang="en-US" sz="1800" dirty="0"/>
              <a:t>Here’s some proof that school property tax rates have fallen significantly: </a:t>
            </a:r>
          </a:p>
          <a:p>
            <a:endParaRPr lang="en-US" dirty="0" smtClean="0"/>
          </a:p>
          <a:p>
            <a:endParaRPr lang="en-US" dirty="0"/>
          </a:p>
        </p:txBody>
      </p:sp>
    </p:spTree>
    <p:extLst>
      <p:ext uri="{BB962C8B-B14F-4D97-AF65-F5344CB8AC3E}">
        <p14:creationId xmlns:p14="http://schemas.microsoft.com/office/powerpoint/2010/main" val="2762465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74189" y="1464468"/>
            <a:ext cx="6185036" cy="4093369"/>
          </a:xfrm>
          <a:prstGeom prst="rect">
            <a:avLst/>
          </a:prstGeom>
        </p:spPr>
      </p:pic>
      <p:sp>
        <p:nvSpPr>
          <p:cNvPr id="2" name="Title 1"/>
          <p:cNvSpPr>
            <a:spLocks noGrp="1"/>
          </p:cNvSpPr>
          <p:nvPr>
            <p:ph type="title"/>
          </p:nvPr>
        </p:nvSpPr>
        <p:spPr>
          <a:xfrm>
            <a:off x="822960" y="1072205"/>
            <a:ext cx="7543800" cy="706590"/>
          </a:xfrm>
        </p:spPr>
        <p:txBody>
          <a:bodyPr>
            <a:normAutofit fontScale="90000"/>
          </a:bodyPr>
          <a:lstStyle/>
          <a:p>
            <a:r>
              <a:rPr lang="en-US" dirty="0" smtClean="0"/>
              <a:t>Just 9 years ago: </a:t>
            </a: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45</a:t>
            </a:fld>
            <a:endParaRPr lang="en-US" dirty="0"/>
          </a:p>
        </p:txBody>
      </p:sp>
      <p:sp>
        <p:nvSpPr>
          <p:cNvPr id="6" name="TextBox 5"/>
          <p:cNvSpPr txBox="1"/>
          <p:nvPr/>
        </p:nvSpPr>
        <p:spPr>
          <a:xfrm>
            <a:off x="6979444" y="2246710"/>
            <a:ext cx="1543050" cy="1546577"/>
          </a:xfrm>
          <a:prstGeom prst="rect">
            <a:avLst/>
          </a:prstGeom>
          <a:solidFill>
            <a:srgbClr val="FFC000"/>
          </a:solidFill>
        </p:spPr>
        <p:txBody>
          <a:bodyPr wrap="square" rtlCol="0">
            <a:spAutoFit/>
          </a:bodyPr>
          <a:lstStyle/>
          <a:p>
            <a:r>
              <a:rPr lang="en-US" sz="1350" dirty="0"/>
              <a:t>FY 2011 total school tax rates:</a:t>
            </a:r>
          </a:p>
          <a:p>
            <a:pPr marL="214313" indent="-214313">
              <a:buFont typeface="Arial" panose="020B0604020202020204" pitchFamily="34" charset="0"/>
              <a:buChar char="•"/>
            </a:pPr>
            <a:r>
              <a:rPr lang="en-US" sz="1350" dirty="0"/>
              <a:t>Min $8.34</a:t>
            </a:r>
          </a:p>
          <a:p>
            <a:pPr marL="214313" indent="-214313">
              <a:buFont typeface="Arial" panose="020B0604020202020204" pitchFamily="34" charset="0"/>
              <a:buChar char="•"/>
            </a:pPr>
            <a:r>
              <a:rPr lang="en-US" sz="1350" dirty="0"/>
              <a:t>Median $14.57</a:t>
            </a:r>
          </a:p>
          <a:p>
            <a:pPr marL="214313" indent="-214313">
              <a:buFont typeface="Arial" panose="020B0604020202020204" pitchFamily="34" charset="0"/>
              <a:buChar char="•"/>
            </a:pPr>
            <a:r>
              <a:rPr lang="en-US" sz="1350" dirty="0"/>
              <a:t>Mean $15.10</a:t>
            </a:r>
          </a:p>
          <a:p>
            <a:pPr marL="214313" indent="-214313">
              <a:buFont typeface="Arial" panose="020B0604020202020204" pitchFamily="34" charset="0"/>
              <a:buChar char="•"/>
            </a:pPr>
            <a:r>
              <a:rPr lang="en-US" sz="1350" dirty="0"/>
              <a:t>Max  $23.63</a:t>
            </a:r>
          </a:p>
          <a:p>
            <a:endParaRPr lang="en-US" sz="1350" dirty="0"/>
          </a:p>
        </p:txBody>
      </p:sp>
    </p:spTree>
    <p:extLst>
      <p:ext uri="{BB962C8B-B14F-4D97-AF65-F5344CB8AC3E}">
        <p14:creationId xmlns:p14="http://schemas.microsoft.com/office/powerpoint/2010/main" val="12804576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14337" y="1532655"/>
            <a:ext cx="6225778" cy="4506097"/>
          </a:xfrm>
          <a:prstGeom prst="rect">
            <a:avLst/>
          </a:prstGeom>
        </p:spPr>
      </p:pic>
      <p:sp>
        <p:nvSpPr>
          <p:cNvPr id="2" name="Title 1"/>
          <p:cNvSpPr>
            <a:spLocks noGrp="1"/>
          </p:cNvSpPr>
          <p:nvPr>
            <p:ph type="title"/>
          </p:nvPr>
        </p:nvSpPr>
        <p:spPr>
          <a:xfrm>
            <a:off x="822960" y="1072204"/>
            <a:ext cx="7543800" cy="585146"/>
          </a:xfrm>
        </p:spPr>
        <p:txBody>
          <a:bodyPr>
            <a:normAutofit fontScale="90000"/>
          </a:bodyPr>
          <a:lstStyle/>
          <a:p>
            <a:r>
              <a:rPr lang="en-US" dirty="0" smtClean="0"/>
              <a:t>Current Fiscal Year: </a:t>
            </a: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46</a:t>
            </a:fld>
            <a:endParaRPr lang="en-US" dirty="0"/>
          </a:p>
        </p:txBody>
      </p:sp>
      <p:sp>
        <p:nvSpPr>
          <p:cNvPr id="6" name="TextBox 5"/>
          <p:cNvSpPr txBox="1"/>
          <p:nvPr/>
        </p:nvSpPr>
        <p:spPr>
          <a:xfrm>
            <a:off x="6731912" y="2471739"/>
            <a:ext cx="1543050" cy="1546577"/>
          </a:xfrm>
          <a:prstGeom prst="rect">
            <a:avLst/>
          </a:prstGeom>
          <a:solidFill>
            <a:srgbClr val="FFC000"/>
          </a:solidFill>
        </p:spPr>
        <p:txBody>
          <a:bodyPr wrap="square" rtlCol="0">
            <a:spAutoFit/>
          </a:bodyPr>
          <a:lstStyle/>
          <a:p>
            <a:r>
              <a:rPr lang="en-US" sz="1350" dirty="0"/>
              <a:t>FY 2020 total school tax rates:</a:t>
            </a:r>
          </a:p>
          <a:p>
            <a:pPr marL="214313" indent="-214313">
              <a:buFont typeface="Arial" panose="020B0604020202020204" pitchFamily="34" charset="0"/>
              <a:buChar char="•"/>
            </a:pPr>
            <a:r>
              <a:rPr lang="en-US" sz="1350" dirty="0"/>
              <a:t>Min $8.13</a:t>
            </a:r>
          </a:p>
          <a:p>
            <a:pPr marL="214313" indent="-214313">
              <a:buFont typeface="Arial" panose="020B0604020202020204" pitchFamily="34" charset="0"/>
              <a:buChar char="•"/>
            </a:pPr>
            <a:r>
              <a:rPr lang="en-US" sz="1350" dirty="0"/>
              <a:t>Median $13.22</a:t>
            </a:r>
          </a:p>
          <a:p>
            <a:pPr marL="214313" indent="-214313">
              <a:buFont typeface="Arial" panose="020B0604020202020204" pitchFamily="34" charset="0"/>
              <a:buChar char="•"/>
            </a:pPr>
            <a:r>
              <a:rPr lang="en-US" sz="1350" dirty="0"/>
              <a:t>Mean $13.51</a:t>
            </a:r>
          </a:p>
          <a:p>
            <a:pPr marL="214313" indent="-214313">
              <a:buFont typeface="Arial" panose="020B0604020202020204" pitchFamily="34" charset="0"/>
              <a:buChar char="•"/>
            </a:pPr>
            <a:r>
              <a:rPr lang="en-US" sz="1350" dirty="0"/>
              <a:t>Max  $20.80</a:t>
            </a:r>
          </a:p>
          <a:p>
            <a:endParaRPr lang="en-US" sz="1350" dirty="0"/>
          </a:p>
        </p:txBody>
      </p:sp>
    </p:spTree>
    <p:extLst>
      <p:ext uri="{BB962C8B-B14F-4D97-AF65-F5344CB8AC3E}">
        <p14:creationId xmlns:p14="http://schemas.microsoft.com/office/powerpoint/2010/main" val="2122313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40783" y="3458723"/>
            <a:ext cx="4450888" cy="2725342"/>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4"/>
          <p:cNvPicPr>
            <a:picLocks noGrp="1" noChangeAspect="1"/>
          </p:cNvPicPr>
          <p:nvPr>
            <p:ph idx="1"/>
          </p:nvPr>
        </p:nvPicPr>
        <p:blipFill>
          <a:blip r:embed="rId3"/>
          <a:stretch>
            <a:fillRect/>
          </a:stretch>
        </p:blipFill>
        <p:spPr>
          <a:xfrm>
            <a:off x="500442" y="785183"/>
            <a:ext cx="4155489" cy="2750178"/>
          </a:xfrm>
          <a:prstGeom prst="rect">
            <a:avLst/>
          </a:prstGeom>
        </p:spPr>
      </p:pic>
      <p:sp>
        <p:nvSpPr>
          <p:cNvPr id="6" name="TextBox 5"/>
          <p:cNvSpPr txBox="1"/>
          <p:nvPr/>
        </p:nvSpPr>
        <p:spPr>
          <a:xfrm>
            <a:off x="5395499" y="1072204"/>
            <a:ext cx="1543050" cy="1546577"/>
          </a:xfrm>
          <a:prstGeom prst="rect">
            <a:avLst/>
          </a:prstGeom>
          <a:solidFill>
            <a:srgbClr val="FFC000"/>
          </a:solidFill>
        </p:spPr>
        <p:txBody>
          <a:bodyPr wrap="square" rtlCol="0">
            <a:spAutoFit/>
          </a:bodyPr>
          <a:lstStyle/>
          <a:p>
            <a:r>
              <a:rPr lang="en-US" sz="1350" dirty="0"/>
              <a:t>FY 2011 total school tax rates:</a:t>
            </a:r>
          </a:p>
          <a:p>
            <a:pPr marL="214313" indent="-214313">
              <a:buFont typeface="Arial" panose="020B0604020202020204" pitchFamily="34" charset="0"/>
              <a:buChar char="•"/>
            </a:pPr>
            <a:r>
              <a:rPr lang="en-US" sz="1350" dirty="0"/>
              <a:t>Min $8.34</a:t>
            </a:r>
          </a:p>
          <a:p>
            <a:pPr marL="214313" indent="-214313">
              <a:buFont typeface="Arial" panose="020B0604020202020204" pitchFamily="34" charset="0"/>
              <a:buChar char="•"/>
            </a:pPr>
            <a:r>
              <a:rPr lang="en-US" sz="1350" dirty="0"/>
              <a:t>Median $14.57</a:t>
            </a:r>
          </a:p>
          <a:p>
            <a:pPr marL="214313" indent="-214313">
              <a:buFont typeface="Arial" panose="020B0604020202020204" pitchFamily="34" charset="0"/>
              <a:buChar char="•"/>
            </a:pPr>
            <a:r>
              <a:rPr lang="en-US" sz="1350" dirty="0"/>
              <a:t>Mean $15.10</a:t>
            </a:r>
          </a:p>
          <a:p>
            <a:pPr marL="214313" indent="-214313">
              <a:buFont typeface="Arial" panose="020B0604020202020204" pitchFamily="34" charset="0"/>
              <a:buChar char="•"/>
            </a:pPr>
            <a:r>
              <a:rPr lang="en-US" sz="1350" dirty="0"/>
              <a:t>Max  $23.63</a:t>
            </a:r>
          </a:p>
          <a:p>
            <a:endParaRPr lang="en-US" sz="1350" dirty="0"/>
          </a:p>
        </p:txBody>
      </p:sp>
      <p:sp>
        <p:nvSpPr>
          <p:cNvPr id="7" name="TextBox 6"/>
          <p:cNvSpPr txBox="1"/>
          <p:nvPr/>
        </p:nvSpPr>
        <p:spPr>
          <a:xfrm>
            <a:off x="5553194" y="3575448"/>
            <a:ext cx="1543050" cy="1546577"/>
          </a:xfrm>
          <a:prstGeom prst="rect">
            <a:avLst/>
          </a:prstGeom>
          <a:solidFill>
            <a:srgbClr val="FFC000"/>
          </a:solidFill>
        </p:spPr>
        <p:txBody>
          <a:bodyPr wrap="square" rtlCol="0">
            <a:spAutoFit/>
          </a:bodyPr>
          <a:lstStyle/>
          <a:p>
            <a:r>
              <a:rPr lang="en-US" sz="1350" dirty="0"/>
              <a:t>FY 2020 total school tax rates:</a:t>
            </a:r>
          </a:p>
          <a:p>
            <a:pPr marL="214313" indent="-214313">
              <a:buFont typeface="Arial" panose="020B0604020202020204" pitchFamily="34" charset="0"/>
              <a:buChar char="•"/>
            </a:pPr>
            <a:r>
              <a:rPr lang="en-US" sz="1350" dirty="0"/>
              <a:t>Min $8.13</a:t>
            </a:r>
          </a:p>
          <a:p>
            <a:pPr marL="214313" indent="-214313">
              <a:buFont typeface="Arial" panose="020B0604020202020204" pitchFamily="34" charset="0"/>
              <a:buChar char="•"/>
            </a:pPr>
            <a:r>
              <a:rPr lang="en-US" sz="1350" dirty="0"/>
              <a:t>Median $13.22</a:t>
            </a:r>
          </a:p>
          <a:p>
            <a:pPr marL="214313" indent="-214313">
              <a:buFont typeface="Arial" panose="020B0604020202020204" pitchFamily="34" charset="0"/>
              <a:buChar char="•"/>
            </a:pPr>
            <a:r>
              <a:rPr lang="en-US" sz="1350" dirty="0"/>
              <a:t>Mean $13.51</a:t>
            </a:r>
          </a:p>
          <a:p>
            <a:pPr marL="214313" indent="-214313">
              <a:buFont typeface="Arial" panose="020B0604020202020204" pitchFamily="34" charset="0"/>
              <a:buChar char="•"/>
            </a:pPr>
            <a:r>
              <a:rPr lang="en-US" sz="1350" dirty="0"/>
              <a:t>Max  $20.80</a:t>
            </a:r>
          </a:p>
          <a:p>
            <a:endParaRPr lang="en-US" sz="1350" dirty="0"/>
          </a:p>
        </p:txBody>
      </p:sp>
    </p:spTree>
    <p:extLst>
      <p:ext uri="{BB962C8B-B14F-4D97-AF65-F5344CB8AC3E}">
        <p14:creationId xmlns:p14="http://schemas.microsoft.com/office/powerpoint/2010/main" val="438000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68580" indent="-68580" algn="ctr">
              <a:lnSpc>
                <a:spcPct val="90000"/>
              </a:lnSpc>
              <a:spcBef>
                <a:spcPts val="900"/>
              </a:spcBef>
              <a:spcAft>
                <a:spcPts val="150"/>
              </a:spcAft>
              <a:buClr>
                <a:schemeClr val="accent1"/>
              </a:buClr>
              <a:buSzPct val="100000"/>
              <a:buFont typeface="Calibri" panose="020F0502020204030204" pitchFamily="34" charset="0"/>
              <a:buChar char=" "/>
            </a:pPr>
            <a:r>
              <a:rPr lang="en-US" sz="3300" b="1" dirty="0">
                <a:latin typeface="+mn-lt"/>
                <a:ea typeface="+mn-ea"/>
                <a:cs typeface="+mn-cs"/>
              </a:rPr>
              <a:t>School Choice Defense </a:t>
            </a:r>
            <a:br>
              <a:rPr lang="en-US" sz="3300" b="1" dirty="0">
                <a:latin typeface="+mn-lt"/>
                <a:ea typeface="+mn-ea"/>
                <a:cs typeface="+mn-cs"/>
              </a:rPr>
            </a:br>
            <a:r>
              <a:rPr lang="en-US" sz="2100" b="1" dirty="0">
                <a:latin typeface="+mn-lt"/>
                <a:ea typeface="+mn-ea"/>
                <a:cs typeface="+mn-cs"/>
              </a:rPr>
              <a:t>Vouchers/Tax Credits consume funds needed for public education</a:t>
            </a:r>
            <a:endParaRPr lang="en-US" sz="3300" b="1" dirty="0">
              <a:latin typeface="+mn-lt"/>
              <a:ea typeface="+mn-ea"/>
              <a:cs typeface="+mn-cs"/>
            </a:endParaRPr>
          </a:p>
        </p:txBody>
      </p:sp>
      <p:sp>
        <p:nvSpPr>
          <p:cNvPr id="3" name="Content Placeholder 2"/>
          <p:cNvSpPr>
            <a:spLocks noGrp="1"/>
          </p:cNvSpPr>
          <p:nvPr>
            <p:ph idx="1"/>
          </p:nvPr>
        </p:nvSpPr>
        <p:spPr>
          <a:xfrm>
            <a:off x="1760220" y="2628900"/>
            <a:ext cx="5657851" cy="2857500"/>
          </a:xfrm>
        </p:spPr>
        <p:txBody>
          <a:bodyPr>
            <a:normAutofit/>
          </a:bodyPr>
          <a:lstStyle/>
          <a:p>
            <a:pPr>
              <a:lnSpc>
                <a:spcPct val="100000"/>
              </a:lnSpc>
              <a:buFont typeface="Wingdings" panose="05000000000000000000" pitchFamily="2" charset="2"/>
              <a:buChar char="§"/>
            </a:pPr>
            <a:r>
              <a:rPr lang="en-US" sz="2100" dirty="0"/>
              <a:t>Bills for ESA’s/vouchers in 2018 and 2019 Sessions did not advance through a chamber, but did get through Senate Education Committee in 2019</a:t>
            </a:r>
          </a:p>
          <a:p>
            <a:pPr>
              <a:lnSpc>
                <a:spcPct val="100000"/>
              </a:lnSpc>
              <a:buFont typeface="Wingdings" panose="05000000000000000000" pitchFamily="2" charset="2"/>
              <a:buChar char="§"/>
            </a:pPr>
            <a:r>
              <a:rPr lang="en-US" sz="2100" dirty="0"/>
              <a:t>Tax bills did expand STOs in 2018 and again 2019</a:t>
            </a:r>
          </a:p>
          <a:p>
            <a:pPr>
              <a:lnSpc>
                <a:spcPct val="100000"/>
              </a:lnSpc>
              <a:buFont typeface="Wingdings" panose="05000000000000000000" pitchFamily="2" charset="2"/>
              <a:buChar char="§"/>
            </a:pPr>
            <a:r>
              <a:rPr lang="en-US" sz="2100" dirty="0"/>
              <a:t>Costly – tight budget applies to this issue too</a:t>
            </a:r>
          </a:p>
        </p:txBody>
      </p:sp>
    </p:spTree>
    <p:extLst>
      <p:ext uri="{BB962C8B-B14F-4D97-AF65-F5344CB8AC3E}">
        <p14:creationId xmlns:p14="http://schemas.microsoft.com/office/powerpoint/2010/main" val="1871770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5441" y="304800"/>
            <a:ext cx="6862179" cy="4661774"/>
          </a:xfrm>
          <a:prstGeom prst="rect">
            <a:avLst/>
          </a:prstGeom>
        </p:spPr>
      </p:pic>
      <p:sp>
        <p:nvSpPr>
          <p:cNvPr id="2" name="Title 1"/>
          <p:cNvSpPr>
            <a:spLocks noGrp="1"/>
          </p:cNvSpPr>
          <p:nvPr>
            <p:ph type="title"/>
          </p:nvPr>
        </p:nvSpPr>
        <p:spPr>
          <a:xfrm>
            <a:off x="228600" y="5410200"/>
            <a:ext cx="8610600" cy="762000"/>
          </a:xfrm>
        </p:spPr>
        <p:txBody>
          <a:bodyPr>
            <a:noAutofit/>
          </a:bodyPr>
          <a:lstStyle/>
          <a:p>
            <a:r>
              <a:rPr lang="en-US" sz="2000" dirty="0" smtClean="0"/>
              <a:t>Source: Legislative </a:t>
            </a:r>
            <a:r>
              <a:rPr lang="en-US" sz="2000" dirty="0"/>
              <a:t>tax Expenditure Committee DOR </a:t>
            </a:r>
            <a:r>
              <a:rPr lang="en-US" sz="2000" dirty="0" smtClean="0"/>
              <a:t>Report on Tuition and Textbook Tax Credits </a:t>
            </a:r>
            <a:r>
              <a:rPr lang="en-US" sz="1400" dirty="0">
                <a:hlinkClick r:id="rId3"/>
              </a:rPr>
              <a:t>https://www.legis.iowa.gov/docs/publications/SD/865242.pdf</a:t>
            </a:r>
            <a:r>
              <a:rPr lang="en-US" sz="1400" dirty="0" smtClean="0"/>
              <a:t> </a:t>
            </a:r>
            <a:r>
              <a:rPr lang="en-US" sz="2000" dirty="0"/>
              <a:t>(in RSAI School Choice Position Paper) </a:t>
            </a:r>
          </a:p>
        </p:txBody>
      </p:sp>
      <p:sp>
        <p:nvSpPr>
          <p:cNvPr id="5" name="TextBox 4"/>
          <p:cNvSpPr txBox="1"/>
          <p:nvPr/>
        </p:nvSpPr>
        <p:spPr>
          <a:xfrm>
            <a:off x="76200" y="1752600"/>
            <a:ext cx="1447800" cy="2031325"/>
          </a:xfrm>
          <a:prstGeom prst="rect">
            <a:avLst/>
          </a:prstGeom>
          <a:solidFill>
            <a:schemeClr val="bg1">
              <a:lumMod val="95000"/>
            </a:schemeClr>
          </a:solidFill>
        </p:spPr>
        <p:txBody>
          <a:bodyPr wrap="square" rtlCol="0">
            <a:spAutoFit/>
          </a:bodyPr>
          <a:lstStyle/>
          <a:p>
            <a:pPr algn="ctr"/>
            <a:r>
              <a:rPr lang="en-US" dirty="0"/>
              <a:t>Note location of existing private schools related to legislative seats </a:t>
            </a:r>
          </a:p>
        </p:txBody>
      </p:sp>
    </p:spTree>
    <p:extLst>
      <p:ext uri="{BB962C8B-B14F-4D97-AF65-F5344CB8AC3E}">
        <p14:creationId xmlns:p14="http://schemas.microsoft.com/office/powerpoint/2010/main" val="1929831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310" y="76200"/>
            <a:ext cx="8883098" cy="2095500"/>
          </a:xfrm>
          <a:prstGeom prst="rect">
            <a:avLst/>
          </a:prstGeom>
        </p:spPr>
      </p:pic>
      <p:sp>
        <p:nvSpPr>
          <p:cNvPr id="3" name="Content Placeholder 2"/>
          <p:cNvSpPr>
            <a:spLocks noGrp="1"/>
          </p:cNvSpPr>
          <p:nvPr>
            <p:ph idx="1"/>
          </p:nvPr>
        </p:nvSpPr>
        <p:spPr>
          <a:xfrm>
            <a:off x="762000" y="2286000"/>
            <a:ext cx="7543801" cy="3733800"/>
          </a:xfrm>
        </p:spPr>
        <p:txBody>
          <a:bodyPr>
            <a:normAutofit fontScale="77500" lnSpcReduction="20000"/>
          </a:bodyPr>
          <a:lstStyle/>
          <a:p>
            <a:r>
              <a:rPr lang="en-US" sz="2900" b="1" dirty="0"/>
              <a:t>RSAI Leadership Group and Terms</a:t>
            </a:r>
          </a:p>
          <a:p>
            <a:pPr>
              <a:buFont typeface="Arial" panose="020B0604020202020204" pitchFamily="34" charset="0"/>
              <a:buChar char="•"/>
            </a:pPr>
            <a:r>
              <a:rPr lang="en-US" dirty="0"/>
              <a:t>Robert Olson, Clarion-Goldfield/Dows, Superintendent, </a:t>
            </a:r>
            <a:r>
              <a:rPr lang="en-US" dirty="0" smtClean="0">
                <a:hlinkClick r:id="rId3"/>
              </a:rPr>
              <a:t>robert.olson@rsaia.org</a:t>
            </a:r>
            <a:r>
              <a:rPr lang="en-US" dirty="0" smtClean="0"/>
              <a:t>  </a:t>
            </a:r>
            <a:r>
              <a:rPr lang="en-US" dirty="0"/>
              <a:t>(Sept. 2020)</a:t>
            </a:r>
          </a:p>
          <a:p>
            <a:pPr>
              <a:buFont typeface="Arial" panose="020B0604020202020204" pitchFamily="34" charset="0"/>
              <a:buChar char="•"/>
            </a:pPr>
            <a:r>
              <a:rPr lang="en-US" dirty="0"/>
              <a:t>Laurie Noll, Fairfield, Superintendent, </a:t>
            </a:r>
            <a:r>
              <a:rPr lang="en-US" dirty="0" smtClean="0">
                <a:hlinkClick r:id="rId4"/>
              </a:rPr>
              <a:t>laurie.noll@fairfieldsfuture.org</a:t>
            </a:r>
            <a:r>
              <a:rPr lang="en-US" dirty="0" smtClean="0"/>
              <a:t>  </a:t>
            </a:r>
            <a:r>
              <a:rPr lang="en-US" dirty="0"/>
              <a:t>(Sept. 2020)</a:t>
            </a:r>
          </a:p>
          <a:p>
            <a:pPr>
              <a:buFont typeface="Arial" panose="020B0604020202020204" pitchFamily="34" charset="0"/>
              <a:buChar char="•"/>
            </a:pPr>
            <a:r>
              <a:rPr lang="en-US" dirty="0"/>
              <a:t>Dennis McClain*, Clay Central </a:t>
            </a:r>
            <a:r>
              <a:rPr lang="en-US" dirty="0" smtClean="0"/>
              <a:t>Everly through June 30, </a:t>
            </a:r>
            <a:r>
              <a:rPr lang="en-US" dirty="0"/>
              <a:t>Superintendent, </a:t>
            </a:r>
            <a:r>
              <a:rPr lang="en-US" dirty="0" smtClean="0"/>
              <a:t>moves to Adair-Casey and Guthrie Center effective July 1)  </a:t>
            </a:r>
            <a:r>
              <a:rPr lang="en-US" dirty="0"/>
              <a:t>(Sept</a:t>
            </a:r>
            <a:r>
              <a:rPr lang="en-US" dirty="0" smtClean="0"/>
              <a:t>. 2019</a:t>
            </a:r>
            <a:r>
              <a:rPr lang="en-US" dirty="0"/>
              <a:t>)</a:t>
            </a:r>
          </a:p>
          <a:p>
            <a:pPr>
              <a:buFont typeface="Arial" panose="020B0604020202020204" pitchFamily="34" charset="0"/>
              <a:buChar char="•"/>
            </a:pPr>
            <a:r>
              <a:rPr lang="en-US" dirty="0"/>
              <a:t>Duane Willhite*, North Fayette Valley, Superintendent, </a:t>
            </a:r>
            <a:r>
              <a:rPr lang="en-US" dirty="0" smtClean="0">
                <a:hlinkClick r:id="rId5"/>
              </a:rPr>
              <a:t>dwillhite@nfv.k12.ia.us</a:t>
            </a:r>
            <a:r>
              <a:rPr lang="en-US" dirty="0" smtClean="0"/>
              <a:t>  </a:t>
            </a:r>
            <a:r>
              <a:rPr lang="en-US" dirty="0"/>
              <a:t>(Sept. 2020)</a:t>
            </a:r>
          </a:p>
          <a:p>
            <a:pPr>
              <a:buFont typeface="Arial" panose="020B0604020202020204" pitchFamily="34" charset="0"/>
              <a:buChar char="•"/>
            </a:pPr>
            <a:r>
              <a:rPr lang="en-US" dirty="0"/>
              <a:t>Nick Trenkamp, Central, Superintendent, </a:t>
            </a:r>
            <a:r>
              <a:rPr lang="en-US" dirty="0" smtClean="0">
                <a:hlinkClick r:id="rId6"/>
              </a:rPr>
              <a:t>nicholas.trenkamp@rsaia.org</a:t>
            </a:r>
            <a:r>
              <a:rPr lang="en-US" dirty="0" smtClean="0"/>
              <a:t>  </a:t>
            </a:r>
            <a:r>
              <a:rPr lang="en-US" dirty="0"/>
              <a:t>(Sept. 2020)</a:t>
            </a:r>
          </a:p>
          <a:p>
            <a:pPr>
              <a:buFont typeface="Arial" panose="020B0604020202020204" pitchFamily="34" charset="0"/>
              <a:buChar char="•"/>
            </a:pPr>
            <a:r>
              <a:rPr lang="en-US" dirty="0"/>
              <a:t>Paul Croghan, Essex/East </a:t>
            </a:r>
            <a:r>
              <a:rPr lang="en-US" dirty="0" smtClean="0"/>
              <a:t>Mills Superintendent </a:t>
            </a:r>
            <a:r>
              <a:rPr lang="en-US" dirty="0"/>
              <a:t>through June 30, 2019, and Nodaway Valley &amp; CAM </a:t>
            </a:r>
            <a:r>
              <a:rPr lang="en-US" dirty="0" smtClean="0"/>
              <a:t>beginning July </a:t>
            </a:r>
            <a:r>
              <a:rPr lang="en-US" dirty="0"/>
              <a:t>1, 2019, Superintendent, </a:t>
            </a:r>
            <a:r>
              <a:rPr lang="en-US" dirty="0" smtClean="0">
                <a:hlinkClick r:id="rId7"/>
              </a:rPr>
              <a:t>paul.croghan@rsaia.org</a:t>
            </a:r>
            <a:r>
              <a:rPr lang="en-US" dirty="0" smtClean="0"/>
              <a:t>  </a:t>
            </a:r>
            <a:r>
              <a:rPr lang="en-US" dirty="0"/>
              <a:t>(Sept. 2019)</a:t>
            </a:r>
          </a:p>
          <a:p>
            <a:pPr>
              <a:buFont typeface="Arial" panose="020B0604020202020204" pitchFamily="34" charset="0"/>
              <a:buChar char="•"/>
            </a:pPr>
            <a:r>
              <a:rPr lang="en-US" dirty="0"/>
              <a:t>Dan Smith*, Van Buren County, Board Member, </a:t>
            </a:r>
            <a:r>
              <a:rPr lang="en-US" dirty="0" smtClean="0">
                <a:hlinkClick r:id="rId8"/>
              </a:rPr>
              <a:t>dan.smith@rsaia.org</a:t>
            </a:r>
            <a:r>
              <a:rPr lang="en-US" dirty="0" smtClean="0"/>
              <a:t>  </a:t>
            </a:r>
            <a:r>
              <a:rPr lang="en-US" dirty="0"/>
              <a:t>(Sept. 2021)</a:t>
            </a:r>
          </a:p>
        </p:txBody>
      </p:sp>
    </p:spTree>
    <p:extLst>
      <p:ext uri="{BB962C8B-B14F-4D97-AF65-F5344CB8AC3E}">
        <p14:creationId xmlns:p14="http://schemas.microsoft.com/office/powerpoint/2010/main" val="39003460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Behavior Issues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State BOE Rules on Seclusion and Restraint – were tabled to get more input</a:t>
            </a:r>
          </a:p>
          <a:p>
            <a:pPr>
              <a:buFont typeface="Wingdings" panose="05000000000000000000" pitchFamily="2" charset="2"/>
              <a:buChar char="Ø"/>
            </a:pPr>
            <a:r>
              <a:rPr lang="en-US" dirty="0" smtClean="0"/>
              <a:t>Make it harder to ever use seclusion rooms or restrain students</a:t>
            </a:r>
          </a:p>
          <a:p>
            <a:pPr>
              <a:buFont typeface="Wingdings" panose="05000000000000000000" pitchFamily="2" charset="2"/>
              <a:buChar char="Ø"/>
            </a:pPr>
            <a:r>
              <a:rPr lang="en-US" dirty="0" smtClean="0"/>
              <a:t>Meanwhile, some Senate Education Committee leaders are working on Room Clearing practices</a:t>
            </a:r>
          </a:p>
          <a:p>
            <a:pPr>
              <a:buFont typeface="Wingdings" panose="05000000000000000000" pitchFamily="2" charset="2"/>
              <a:buChar char="Ø"/>
            </a:pPr>
            <a:r>
              <a:rPr lang="en-US" dirty="0" smtClean="0"/>
              <a:t>News media is covering school behavior issues in depth</a:t>
            </a:r>
          </a:p>
          <a:p>
            <a:pPr>
              <a:buFont typeface="Wingdings" panose="05000000000000000000" pitchFamily="2" charset="2"/>
              <a:buChar char="Ø"/>
            </a:pPr>
            <a:r>
              <a:rPr lang="en-US" dirty="0" smtClean="0"/>
              <a:t>Expect these two issues to collide</a:t>
            </a:r>
          </a:p>
          <a:p>
            <a:pPr>
              <a:buFont typeface="Wingdings" panose="05000000000000000000" pitchFamily="2" charset="2"/>
              <a:buChar char="Ø"/>
            </a:pPr>
            <a:r>
              <a:rPr lang="en-US" dirty="0" smtClean="0"/>
              <a:t>Add on mental health, school safety personnel and funding, school choice issues will be waiting in the wings.</a:t>
            </a:r>
            <a:endParaRPr lang="en-US" dirty="0"/>
          </a:p>
        </p:txBody>
      </p:sp>
    </p:spTree>
    <p:extLst>
      <p:ext uri="{BB962C8B-B14F-4D97-AF65-F5344CB8AC3E}">
        <p14:creationId xmlns:p14="http://schemas.microsoft.com/office/powerpoint/2010/main" val="562425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 Dollars Already Fund School Choice:  </a:t>
            </a:r>
            <a:r>
              <a:rPr lang="en-US" sz="2025" dirty="0">
                <a:hlinkClick r:id="rId2"/>
              </a:rPr>
              <a:t>http://www.iowapolicyproject.org/2018docs/181105-roadmap-vouchers.pdf</a:t>
            </a:r>
            <a:r>
              <a:rPr lang="en-US" sz="2025" dirty="0"/>
              <a:t>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110977" y="2160272"/>
            <a:ext cx="4361261" cy="3740125"/>
          </a:xfrm>
          <a:prstGeom prst="rect">
            <a:avLst/>
          </a:prstGeom>
        </p:spPr>
      </p:pic>
      <p:sp>
        <p:nvSpPr>
          <p:cNvPr id="5" name="TextBox 4"/>
          <p:cNvSpPr txBox="1"/>
          <p:nvPr/>
        </p:nvSpPr>
        <p:spPr>
          <a:xfrm>
            <a:off x="6725841" y="2418160"/>
            <a:ext cx="2303860" cy="923330"/>
          </a:xfrm>
          <a:prstGeom prst="rect">
            <a:avLst/>
          </a:prstGeom>
          <a:solidFill>
            <a:srgbClr val="FFC000"/>
          </a:solidFill>
          <a:ln>
            <a:solidFill>
              <a:schemeClr val="accent1"/>
            </a:solidFill>
          </a:ln>
        </p:spPr>
        <p:txBody>
          <a:bodyPr wrap="square" rtlCol="0">
            <a:spAutoFit/>
          </a:bodyPr>
          <a:lstStyle/>
          <a:p>
            <a:r>
              <a:rPr lang="en-US" sz="1350" dirty="0"/>
              <a:t>STO’s expanded to $15 million in HF 779 Tax Changes in 2019 Session puts this number over $70 million. </a:t>
            </a:r>
          </a:p>
        </p:txBody>
      </p:sp>
      <p:cxnSp>
        <p:nvCxnSpPr>
          <p:cNvPr id="7" name="Straight Arrow Connector 6"/>
          <p:cNvCxnSpPr/>
          <p:nvPr/>
        </p:nvCxnSpPr>
        <p:spPr>
          <a:xfrm flipH="1">
            <a:off x="6325791" y="2585815"/>
            <a:ext cx="346472" cy="17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168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Key Issues in Voucher Debate</a:t>
            </a:r>
            <a:endParaRPr lang="en-US" dirty="0"/>
          </a:p>
        </p:txBody>
      </p:sp>
      <p:sp>
        <p:nvSpPr>
          <p:cNvPr id="3" name="Content Placeholder 2"/>
          <p:cNvSpPr>
            <a:spLocks noGrp="1"/>
          </p:cNvSpPr>
          <p:nvPr>
            <p:ph idx="1"/>
          </p:nvPr>
        </p:nvSpPr>
        <p:spPr>
          <a:xfrm>
            <a:off x="787241" y="2160272"/>
            <a:ext cx="7805430" cy="3017520"/>
          </a:xfrm>
        </p:spPr>
        <p:txBody>
          <a:bodyPr>
            <a:noAutofit/>
          </a:bodyPr>
          <a:lstStyle/>
          <a:p>
            <a:r>
              <a:rPr lang="en-US" sz="1800" b="1" dirty="0"/>
              <a:t>Accountability:  </a:t>
            </a:r>
            <a:r>
              <a:rPr lang="en-US" sz="1800" dirty="0"/>
              <a:t>Nonpublic and home schools escape oversight. Any expansion funded with taxpayer dollars requires a level playing field. </a:t>
            </a:r>
          </a:p>
          <a:p>
            <a:r>
              <a:rPr lang="en-US" sz="1800" b="1" dirty="0"/>
              <a:t>Democracy: </a:t>
            </a:r>
            <a:r>
              <a:rPr lang="en-US" sz="1800" dirty="0"/>
              <a:t>Taxpayers don’t get to vote for Nonpublic school boards.</a:t>
            </a:r>
          </a:p>
          <a:p>
            <a:r>
              <a:rPr lang="en-US" sz="1800" b="1" dirty="0"/>
              <a:t>Student Outcomes:  </a:t>
            </a:r>
            <a:r>
              <a:rPr lang="en-US" sz="1800" dirty="0"/>
              <a:t>Little evidence that school choice expansion improves outcomes for students, especially in a climate where strong school choice options already exist.</a:t>
            </a:r>
          </a:p>
          <a:p>
            <a:r>
              <a:rPr lang="en-US" sz="1800" b="1" dirty="0"/>
              <a:t>Competition-Iowa has it: </a:t>
            </a:r>
            <a:r>
              <a:rPr lang="en-US" sz="1800" dirty="0"/>
              <a:t>32,848 students attend nonpublic schools. 32,501 open enroll into another public school. Two home school options + virtual academies.</a:t>
            </a:r>
          </a:p>
          <a:p>
            <a:r>
              <a:rPr lang="en-US" sz="1800" b="1" dirty="0"/>
              <a:t>School Choice isn’t parent choice</a:t>
            </a:r>
            <a:r>
              <a:rPr lang="en-US" sz="1800" dirty="0"/>
              <a:t>. Nonpublic schools choose who attends.  </a:t>
            </a:r>
          </a:p>
          <a:p>
            <a:r>
              <a:rPr lang="en-US" sz="1800" b="1" dirty="0"/>
              <a:t>Limited Resources:  </a:t>
            </a:r>
            <a:r>
              <a:rPr lang="en-US" sz="1800" dirty="0"/>
              <a:t>Public schools have a public purpose. The state has an obligation to prioritize them first. </a:t>
            </a:r>
          </a:p>
        </p:txBody>
      </p:sp>
    </p:spTree>
    <p:extLst>
      <p:ext uri="{BB962C8B-B14F-4D97-AF65-F5344CB8AC3E}">
        <p14:creationId xmlns:p14="http://schemas.microsoft.com/office/powerpoint/2010/main" val="27859520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3740345" cy="994172"/>
          </a:xfrm>
        </p:spPr>
        <p:txBody>
          <a:bodyPr>
            <a:normAutofit fontScale="90000"/>
          </a:bodyPr>
          <a:lstStyle/>
          <a:p>
            <a:pPr algn="ctr" eaLnBrk="0" fontAlgn="base" hangingPunct="0">
              <a:spcAft>
                <a:spcPct val="0"/>
              </a:spcAft>
            </a:pPr>
            <a:r>
              <a:rPr lang="en-US" b="1" dirty="0"/>
              <a:t>Advocacy Attitude</a:t>
            </a:r>
          </a:p>
        </p:txBody>
      </p:sp>
      <p:sp>
        <p:nvSpPr>
          <p:cNvPr id="3" name="Content Placeholder 2"/>
          <p:cNvSpPr>
            <a:spLocks noGrp="1"/>
          </p:cNvSpPr>
          <p:nvPr>
            <p:ph idx="1"/>
          </p:nvPr>
        </p:nvSpPr>
        <p:spPr>
          <a:xfrm>
            <a:off x="548711" y="1940367"/>
            <a:ext cx="8156322" cy="3519736"/>
          </a:xfrm>
        </p:spPr>
        <p:txBody>
          <a:bodyPr>
            <a:noAutofit/>
          </a:bodyPr>
          <a:lstStyle/>
          <a:p>
            <a:r>
              <a:rPr lang="en-US" sz="2025" dirty="0"/>
              <a:t>Start with the assumption that every senator and representative is working hard to make Iowa better.  </a:t>
            </a:r>
          </a:p>
          <a:p>
            <a:r>
              <a:rPr lang="en-US" sz="2025" dirty="0"/>
              <a:t>We sometimes disagree with the way to get there, but everyone wants Iowa students to succeed.  </a:t>
            </a:r>
          </a:p>
          <a:p>
            <a:r>
              <a:rPr lang="en-US" sz="2025" dirty="0"/>
              <a:t>Policy makers can’t know about the impacts of their actions on schools if we don’t tell them. </a:t>
            </a:r>
          </a:p>
          <a:p>
            <a:r>
              <a:rPr lang="en-US" sz="2025" dirty="0"/>
              <a:t>Good lobbying is:  </a:t>
            </a:r>
            <a:r>
              <a:rPr lang="en-US" sz="2025" b="1" i="1" dirty="0"/>
              <a:t>Gentle persuasion applied relentlessly.  </a:t>
            </a:r>
            <a:r>
              <a:rPr lang="en-US" sz="2025" dirty="0"/>
              <a:t>Always start and end with a thank you and be clear about what actions they can take to improve your district’s ability to educate all students to their potential. </a:t>
            </a:r>
          </a:p>
        </p:txBody>
      </p:sp>
    </p:spTree>
    <p:extLst>
      <p:ext uri="{BB962C8B-B14F-4D97-AF65-F5344CB8AC3E}">
        <p14:creationId xmlns:p14="http://schemas.microsoft.com/office/powerpoint/2010/main" val="9151974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3740345" cy="994172"/>
          </a:xfrm>
        </p:spPr>
        <p:txBody>
          <a:bodyPr>
            <a:normAutofit fontScale="90000"/>
          </a:bodyPr>
          <a:lstStyle/>
          <a:p>
            <a:r>
              <a:rPr lang="en-US" b="1" dirty="0" smtClean="0"/>
              <a:t>Advocacy Attitude</a:t>
            </a:r>
            <a:endParaRPr lang="en-US" b="1" dirty="0"/>
          </a:p>
        </p:txBody>
      </p:sp>
      <p:sp>
        <p:nvSpPr>
          <p:cNvPr id="3" name="Content Placeholder 2"/>
          <p:cNvSpPr>
            <a:spLocks noGrp="1"/>
          </p:cNvSpPr>
          <p:nvPr>
            <p:ph idx="1"/>
          </p:nvPr>
        </p:nvSpPr>
        <p:spPr>
          <a:xfrm>
            <a:off x="548711" y="1940367"/>
            <a:ext cx="8156322" cy="3519736"/>
          </a:xfrm>
        </p:spPr>
        <p:txBody>
          <a:bodyPr>
            <a:noAutofit/>
          </a:bodyPr>
          <a:lstStyle/>
          <a:p>
            <a:r>
              <a:rPr lang="en-US" sz="2400" b="1" dirty="0"/>
              <a:t>Teamwork:  we are all in this together.</a:t>
            </a:r>
            <a:r>
              <a:rPr lang="en-US" sz="2400" dirty="0"/>
              <a:t>  </a:t>
            </a:r>
          </a:p>
          <a:p>
            <a:r>
              <a:rPr lang="en-US" sz="2025" dirty="0"/>
              <a:t>Avoid pitting some schools and districts against others.  Keep to the core values of local control, adequate investments in public education, respecting differences in school districts, and preserving the authority for each board to make the right choices to support education. </a:t>
            </a:r>
          </a:p>
          <a:p>
            <a:r>
              <a:rPr lang="en-US" sz="2025" dirty="0"/>
              <a:t>Find a school district represented by Legislative Leaders as a partner.  Work together to meet the needs you have in common.</a:t>
            </a:r>
          </a:p>
          <a:p>
            <a:r>
              <a:rPr lang="en-US" sz="2025" dirty="0"/>
              <a:t>Where do you find willing supporters?  Cross section of advocates will help you build your advocacy army. </a:t>
            </a:r>
          </a:p>
        </p:txBody>
      </p:sp>
      <p:pic>
        <p:nvPicPr>
          <p:cNvPr id="4" name="Picture 3" descr="Benefits of Corporate &lt;strong&gt;Team&lt;/strong&gt; Building – Leadershu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9743" y="1034159"/>
            <a:ext cx="2187186" cy="1093838"/>
          </a:xfrm>
          <a:prstGeom prst="rect">
            <a:avLst/>
          </a:prstGeom>
        </p:spPr>
      </p:pic>
    </p:spTree>
    <p:extLst>
      <p:ext uri="{BB962C8B-B14F-4D97-AF65-F5344CB8AC3E}">
        <p14:creationId xmlns:p14="http://schemas.microsoft.com/office/powerpoint/2010/main" val="29384770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1" y="1063229"/>
            <a:ext cx="4582085" cy="857250"/>
          </a:xfrm>
        </p:spPr>
        <p:txBody>
          <a:bodyPr>
            <a:normAutofit fontScale="90000"/>
          </a:bodyPr>
          <a:lstStyle/>
          <a:p>
            <a:r>
              <a:rPr lang="en-US" altLang="en-US" b="1" dirty="0"/>
              <a:t>Legislative Timeline</a:t>
            </a:r>
          </a:p>
        </p:txBody>
      </p:sp>
      <p:sp>
        <p:nvSpPr>
          <p:cNvPr id="3" name="Content Placeholder 2"/>
          <p:cNvSpPr>
            <a:spLocks noGrp="1"/>
          </p:cNvSpPr>
          <p:nvPr>
            <p:ph idx="1"/>
          </p:nvPr>
        </p:nvSpPr>
        <p:spPr>
          <a:xfrm>
            <a:off x="1485900" y="2407024"/>
            <a:ext cx="6172200" cy="3491333"/>
          </a:xfrm>
        </p:spPr>
        <p:txBody>
          <a:bodyPr>
            <a:normAutofit lnSpcReduction="10000"/>
          </a:bodyPr>
          <a:lstStyle/>
          <a:p>
            <a:pPr>
              <a:defRPr/>
            </a:pPr>
            <a:r>
              <a:rPr lang="en-US" dirty="0" smtClean="0"/>
              <a:t>Caucuses typically meet before the end of November to set priorities. Legislative leadership and committee member changes are important to track.  </a:t>
            </a:r>
          </a:p>
          <a:p>
            <a:pPr>
              <a:defRPr/>
            </a:pPr>
            <a:r>
              <a:rPr lang="en-US" dirty="0" smtClean="0"/>
              <a:t>Jan. 13, 2020 First Day of Session </a:t>
            </a:r>
            <a:r>
              <a:rPr lang="en-US" sz="1650" dirty="0">
                <a:hlinkClick r:id="rId2"/>
              </a:rPr>
              <a:t>https://www.legis.iowa.gov/docs/publications/SESTT/1061746.pdf</a:t>
            </a:r>
            <a:endParaRPr lang="en-US" sz="1650" dirty="0"/>
          </a:p>
          <a:p>
            <a:pPr marL="0" indent="0">
              <a:buNone/>
              <a:defRPr/>
            </a:pPr>
            <a:r>
              <a:rPr lang="en-US" dirty="0" smtClean="0"/>
              <a:t>April 21, 2020 is the 100</a:t>
            </a:r>
            <a:r>
              <a:rPr lang="en-US" baseline="30000" dirty="0" smtClean="0"/>
              <a:t>th</a:t>
            </a:r>
            <a:r>
              <a:rPr lang="en-US" dirty="0" smtClean="0"/>
              <a:t> day of Session when per diem ends (legislators could shorten this timeline)</a:t>
            </a:r>
          </a:p>
          <a:p>
            <a:pPr marL="0" indent="0">
              <a:buNone/>
              <a:defRPr/>
            </a:pPr>
            <a:r>
              <a:rPr lang="en-US" dirty="0" smtClean="0"/>
              <a:t>Although contact during Session is important, building relationships during the Interim is critical. </a:t>
            </a:r>
          </a:p>
          <a:p>
            <a:pPr marL="0" indent="0">
              <a:buNone/>
              <a:defRPr/>
            </a:pPr>
            <a:r>
              <a:rPr lang="en-US" altLang="en-US" dirty="0" smtClean="0"/>
              <a:t>Election </a:t>
            </a:r>
            <a:r>
              <a:rPr lang="en-US" altLang="en-US" dirty="0"/>
              <a:t>year impact (= shortened timeline and elevated importance of connecting with voters and opinion leaders.)</a:t>
            </a:r>
          </a:p>
          <a:p>
            <a:pPr marL="0" indent="0">
              <a:buNone/>
              <a:defRPr/>
            </a:pPr>
            <a:endParaRPr lang="en-US" dirty="0" smtClean="0"/>
          </a:p>
        </p:txBody>
      </p:sp>
      <p:sp>
        <p:nvSpPr>
          <p:cNvPr id="819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None/>
            </a:pPr>
            <a:fld id="{6EE45877-7D8A-4303-89AA-925AB37CE7C4}" type="slidenum">
              <a:rPr lang="en-US" altLang="en-US" sz="900">
                <a:solidFill>
                  <a:srgbClr val="898989"/>
                </a:solidFill>
                <a:latin typeface="Verdana" panose="020B0604030504040204" pitchFamily="34" charset="0"/>
              </a:rPr>
              <a:pPr>
                <a:spcBef>
                  <a:spcPct val="0"/>
                </a:spcBef>
                <a:buNone/>
              </a:pPr>
              <a:t>55</a:t>
            </a:fld>
            <a:endParaRPr lang="en-US" altLang="en-US" sz="900" dirty="0">
              <a:solidFill>
                <a:srgbClr val="898989"/>
              </a:solidFill>
              <a:latin typeface="Verdana" panose="020B0604030504040204" pitchFamily="34" charset="0"/>
            </a:endParaRPr>
          </a:p>
        </p:txBody>
      </p:sp>
      <p:pic>
        <p:nvPicPr>
          <p:cNvPr id="2" name="Picture 1"/>
          <p:cNvPicPr>
            <a:picLocks noChangeAspect="1"/>
          </p:cNvPicPr>
          <p:nvPr/>
        </p:nvPicPr>
        <p:blipFill>
          <a:blip r:embed="rId3"/>
          <a:stretch>
            <a:fillRect/>
          </a:stretch>
        </p:blipFill>
        <p:spPr>
          <a:xfrm>
            <a:off x="4928347" y="1113232"/>
            <a:ext cx="3547286" cy="1147208"/>
          </a:xfrm>
          <a:prstGeom prst="rect">
            <a:avLst/>
          </a:prstGeom>
          <a:ln>
            <a:solidFill>
              <a:schemeClr val="accent1"/>
            </a:solidFill>
          </a:ln>
        </p:spPr>
      </p:pic>
    </p:spTree>
    <p:extLst>
      <p:ext uri="{BB962C8B-B14F-4D97-AF65-F5344CB8AC3E}">
        <p14:creationId xmlns:p14="http://schemas.microsoft.com/office/powerpoint/2010/main" val="37205291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3"/>
          <p:cNvSpPr txBox="1">
            <a:spLocks noChangeArrowheads="1"/>
          </p:cNvSpPr>
          <p:nvPr/>
        </p:nvSpPr>
        <p:spPr bwMode="auto">
          <a:xfrm>
            <a:off x="1047633" y="2171700"/>
            <a:ext cx="729135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pPr>
            <a:r>
              <a:rPr lang="en-US" altLang="en-US" sz="1500" dirty="0">
                <a:solidFill>
                  <a:prstClr val="black"/>
                </a:solidFill>
                <a:latin typeface="Verdana" panose="020B0604030504040204" pitchFamily="34" charset="0"/>
                <a:cs typeface="Arial" panose="020B0604020202020204" pitchFamily="34" charset="0"/>
              </a:rPr>
              <a:t>Oct. 2019 Videos and </a:t>
            </a:r>
            <a:r>
              <a:rPr lang="en-US" altLang="en-US" sz="1500" dirty="0" smtClean="0">
                <a:solidFill>
                  <a:prstClr val="black"/>
                </a:solidFill>
                <a:latin typeface="Verdana" panose="020B0604030504040204" pitchFamily="34" charset="0"/>
                <a:cs typeface="Arial" panose="020B0604020202020204" pitchFamily="34" charset="0"/>
              </a:rPr>
              <a:t>PPTs</a:t>
            </a:r>
          </a:p>
          <a:p>
            <a:pPr eaLnBrk="0" fontAlgn="base" hangingPunct="0">
              <a:spcBef>
                <a:spcPct val="0"/>
              </a:spcBef>
              <a:spcAft>
                <a:spcPct val="0"/>
              </a:spcAft>
            </a:pPr>
            <a:r>
              <a:rPr lang="en-US" altLang="en-US" sz="1500" dirty="0" smtClean="0">
                <a:solidFill>
                  <a:prstClr val="black"/>
                </a:solidFill>
                <a:latin typeface="Verdana" panose="020B0604030504040204" pitchFamily="34" charset="0"/>
                <a:cs typeface="Arial" panose="020B0604020202020204" pitchFamily="34" charset="0"/>
              </a:rPr>
              <a:t>Position Papers, </a:t>
            </a:r>
            <a:r>
              <a:rPr lang="en-US" altLang="en-US" sz="1500" dirty="0">
                <a:solidFill>
                  <a:prstClr val="black"/>
                </a:solidFill>
                <a:latin typeface="Verdana" panose="020B0604030504040204" pitchFamily="34" charset="0"/>
                <a:cs typeface="Arial" panose="020B0604020202020204" pitchFamily="34" charset="0"/>
              </a:rPr>
              <a:t>talking points, advocacy messages</a:t>
            </a:r>
          </a:p>
          <a:p>
            <a:pPr eaLnBrk="0" fontAlgn="base" hangingPunct="0">
              <a:spcBef>
                <a:spcPct val="0"/>
              </a:spcBef>
              <a:spcAft>
                <a:spcPct val="0"/>
              </a:spcAft>
            </a:pPr>
            <a:r>
              <a:rPr lang="en-US" altLang="en-US" sz="1500" dirty="0">
                <a:solidFill>
                  <a:prstClr val="black"/>
                </a:solidFill>
                <a:latin typeface="Verdana" panose="020B0604030504040204" pitchFamily="34" charset="0"/>
                <a:cs typeface="Arial" panose="020B0604020202020204" pitchFamily="34" charset="0"/>
              </a:rPr>
              <a:t>Weekly Legislative updates and Calls to Action to engage your local advocates</a:t>
            </a:r>
          </a:p>
          <a:p>
            <a:pPr eaLnBrk="0" fontAlgn="base" hangingPunct="0">
              <a:spcBef>
                <a:spcPct val="0"/>
              </a:spcBef>
              <a:spcAft>
                <a:spcPct val="0"/>
              </a:spcAft>
            </a:pPr>
            <a:r>
              <a:rPr lang="en-US" altLang="en-US" sz="1500" dirty="0" smtClean="0">
                <a:solidFill>
                  <a:prstClr val="black"/>
                </a:solidFill>
                <a:latin typeface="Verdana" panose="020B0604030504040204" pitchFamily="34" charset="0"/>
                <a:cs typeface="Arial" panose="020B0604020202020204" pitchFamily="34" charset="0"/>
              </a:rPr>
              <a:t>Testimony</a:t>
            </a:r>
            <a:endParaRPr lang="en-US" altLang="en-US" sz="1500" dirty="0">
              <a:solidFill>
                <a:prstClr val="black"/>
              </a:solidFill>
              <a:latin typeface="Verdana" panose="020B0604030504040204" pitchFamily="34" charset="0"/>
              <a:cs typeface="Arial" panose="020B0604020202020204" pitchFamily="34" charset="0"/>
            </a:endParaRPr>
          </a:p>
          <a:p>
            <a:pPr eaLnBrk="0" fontAlgn="base" hangingPunct="0">
              <a:spcBef>
                <a:spcPct val="0"/>
              </a:spcBef>
              <a:spcAft>
                <a:spcPct val="0"/>
              </a:spcAft>
            </a:pPr>
            <a:r>
              <a:rPr lang="en-US" altLang="en-US" sz="1500" dirty="0">
                <a:solidFill>
                  <a:prstClr val="black"/>
                </a:solidFill>
                <a:latin typeface="Verdana" panose="020B0604030504040204" pitchFamily="34" charset="0"/>
                <a:cs typeface="Arial" panose="020B0604020202020204" pitchFamily="34" charset="0"/>
              </a:rPr>
              <a:t>Support for local legislative meetings, press releases, public forums etc. </a:t>
            </a:r>
          </a:p>
          <a:p>
            <a:pPr eaLnBrk="0" fontAlgn="base" hangingPunct="0">
              <a:spcBef>
                <a:spcPct val="0"/>
              </a:spcBef>
              <a:spcAft>
                <a:spcPct val="0"/>
              </a:spcAft>
            </a:pPr>
            <a:r>
              <a:rPr lang="en-US" altLang="en-US" sz="1500" dirty="0">
                <a:solidFill>
                  <a:prstClr val="black"/>
                </a:solidFill>
                <a:latin typeface="Verdana" panose="020B0604030504040204" pitchFamily="34" charset="0"/>
                <a:cs typeface="Arial" panose="020B0604020202020204" pitchFamily="34" charset="0"/>
              </a:rPr>
              <a:t>ISFIS Staff and Capacity support to </a:t>
            </a:r>
            <a:r>
              <a:rPr lang="en-US" altLang="en-US" sz="1500" dirty="0" smtClean="0">
                <a:solidFill>
                  <a:prstClr val="black"/>
                </a:solidFill>
                <a:latin typeface="Verdana" panose="020B0604030504040204" pitchFamily="34" charset="0"/>
                <a:cs typeface="Arial" panose="020B0604020202020204" pitchFamily="34" charset="0"/>
              </a:rPr>
              <a:t>RSAI </a:t>
            </a:r>
            <a:r>
              <a:rPr lang="en-US" altLang="en-US" sz="1500" dirty="0">
                <a:solidFill>
                  <a:prstClr val="black"/>
                </a:solidFill>
                <a:latin typeface="Verdana" panose="020B0604030504040204" pitchFamily="34" charset="0"/>
                <a:cs typeface="Arial" panose="020B0604020202020204" pitchFamily="34" charset="0"/>
              </a:rPr>
              <a:t>(mapping, legislative estimates, cost of school aid, impact on students, surveys of school leaders.)</a:t>
            </a:r>
          </a:p>
          <a:p>
            <a:pPr eaLnBrk="0" fontAlgn="base" hangingPunct="0">
              <a:spcBef>
                <a:spcPct val="0"/>
              </a:spcBef>
              <a:spcAft>
                <a:spcPct val="0"/>
              </a:spcAft>
            </a:pPr>
            <a:r>
              <a:rPr lang="en-US" altLang="en-US" sz="1500" dirty="0">
                <a:solidFill>
                  <a:prstClr val="black"/>
                </a:solidFill>
                <a:latin typeface="Verdana" panose="020B0604030504040204" pitchFamily="34" charset="0"/>
                <a:cs typeface="Arial" panose="020B0604020202020204" pitchFamily="34" charset="0"/>
              </a:rPr>
              <a:t>Call Margaret Buckton 515.201.2755 cell or email </a:t>
            </a:r>
            <a:r>
              <a:rPr lang="en-US" altLang="en-US" sz="1500" dirty="0">
                <a:solidFill>
                  <a:prstClr val="black"/>
                </a:solidFill>
                <a:latin typeface="Verdana" panose="020B0604030504040204" pitchFamily="34" charset="0"/>
                <a:cs typeface="Arial" panose="020B0604020202020204" pitchFamily="34" charset="0"/>
                <a:hlinkClick r:id="rId2"/>
              </a:rPr>
              <a:t>Margaret@iowaschoolfinance.com</a:t>
            </a:r>
            <a:r>
              <a:rPr lang="en-US" altLang="en-US" sz="1500" dirty="0">
                <a:solidFill>
                  <a:prstClr val="black"/>
                </a:solidFill>
                <a:latin typeface="Verdana" panose="020B0604030504040204" pitchFamily="34" charset="0"/>
                <a:cs typeface="Arial" panose="020B0604020202020204" pitchFamily="34" charset="0"/>
              </a:rPr>
              <a:t> We can talk over messages, strategy, timing, or just chat about what you might do next. </a:t>
            </a:r>
          </a:p>
          <a:p>
            <a:pPr eaLnBrk="0" fontAlgn="base" hangingPunct="0">
              <a:spcBef>
                <a:spcPct val="0"/>
              </a:spcBef>
              <a:spcAft>
                <a:spcPct val="0"/>
              </a:spcAft>
            </a:pPr>
            <a:r>
              <a:rPr lang="en-US" altLang="en-US" sz="1500" dirty="0">
                <a:solidFill>
                  <a:prstClr val="black"/>
                </a:solidFill>
                <a:latin typeface="Verdana" panose="020B0604030504040204" pitchFamily="34" charset="0"/>
                <a:cs typeface="Arial" panose="020B0604020202020204" pitchFamily="34" charset="0"/>
              </a:rPr>
              <a:t>Keep your </a:t>
            </a:r>
            <a:r>
              <a:rPr lang="en-US" altLang="en-US" sz="1500" dirty="0" smtClean="0">
                <a:solidFill>
                  <a:prstClr val="black"/>
                </a:solidFill>
                <a:latin typeface="Verdana" panose="020B0604030504040204" pitchFamily="34" charset="0"/>
                <a:cs typeface="Arial" panose="020B0604020202020204" pitchFamily="34" charset="0"/>
              </a:rPr>
              <a:t>RSAI </a:t>
            </a:r>
            <a:r>
              <a:rPr lang="en-US" altLang="en-US" sz="1500" dirty="0">
                <a:solidFill>
                  <a:prstClr val="black"/>
                </a:solidFill>
                <a:latin typeface="Verdana" panose="020B0604030504040204" pitchFamily="34" charset="0"/>
                <a:cs typeface="Arial" panose="020B0604020202020204" pitchFamily="34" charset="0"/>
              </a:rPr>
              <a:t>staff in the loop about what you are hearing. </a:t>
            </a:r>
          </a:p>
        </p:txBody>
      </p:sp>
      <p:sp>
        <p:nvSpPr>
          <p:cNvPr id="80899" name="TextBox 1"/>
          <p:cNvSpPr txBox="1">
            <a:spLocks noChangeArrowheads="1"/>
          </p:cNvSpPr>
          <p:nvPr/>
        </p:nvSpPr>
        <p:spPr bwMode="auto">
          <a:xfrm>
            <a:off x="1714500" y="1200151"/>
            <a:ext cx="537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en-US" sz="3600" b="1" dirty="0">
                <a:solidFill>
                  <a:prstClr val="black"/>
                </a:solidFill>
                <a:latin typeface="Verdana" panose="020B0604030504040204" pitchFamily="34" charset="0"/>
                <a:cs typeface="Arial" panose="020B0604020202020204" pitchFamily="34" charset="0"/>
              </a:rPr>
              <a:t>Advocacy Supports</a:t>
            </a:r>
          </a:p>
        </p:txBody>
      </p:sp>
    </p:spTree>
    <p:extLst>
      <p:ext uri="{BB962C8B-B14F-4D97-AF65-F5344CB8AC3E}">
        <p14:creationId xmlns:p14="http://schemas.microsoft.com/office/powerpoint/2010/main" val="3984472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idx="1"/>
          </p:nvPr>
        </p:nvSpPr>
        <p:spPr>
          <a:xfrm>
            <a:off x="1066800" y="685800"/>
            <a:ext cx="6819900" cy="5029200"/>
          </a:xfrm>
          <a:solidFill>
            <a:srgbClr val="FFC000"/>
          </a:solidFill>
        </p:spPr>
        <p:txBody>
          <a:bodyPr rtlCol="0">
            <a:normAutofit fontScale="85000" lnSpcReduction="20000"/>
          </a:bodyPr>
          <a:lstStyle/>
          <a:p>
            <a:pPr>
              <a:lnSpc>
                <a:spcPct val="120000"/>
              </a:lnSpc>
              <a:spcAft>
                <a:spcPts val="0"/>
              </a:spcAft>
              <a:buNone/>
              <a:defRPr/>
            </a:pPr>
            <a:r>
              <a:rPr lang="en-US" sz="3150" b="1" dirty="0"/>
              <a:t>Never doubt that a small group of thoughtful citizens can change the world.  Indeed, it is the only thing that ever has.</a:t>
            </a:r>
          </a:p>
          <a:p>
            <a:pPr>
              <a:lnSpc>
                <a:spcPct val="80000"/>
              </a:lnSpc>
              <a:spcAft>
                <a:spcPts val="0"/>
              </a:spcAft>
              <a:buNone/>
              <a:defRPr/>
            </a:pPr>
            <a:r>
              <a:rPr lang="en-US" sz="2100" b="1" dirty="0"/>
              <a:t>     					</a:t>
            </a:r>
            <a:r>
              <a:rPr lang="en-US" sz="2100" dirty="0" smtClean="0"/>
              <a:t>Margaret </a:t>
            </a:r>
            <a:r>
              <a:rPr lang="en-US" sz="2100" dirty="0"/>
              <a:t>Mead</a:t>
            </a:r>
          </a:p>
          <a:p>
            <a:pPr>
              <a:lnSpc>
                <a:spcPct val="80000"/>
              </a:lnSpc>
              <a:spcAft>
                <a:spcPts val="0"/>
              </a:spcAft>
              <a:buNone/>
              <a:defRPr/>
            </a:pPr>
            <a:endParaRPr lang="en-US" sz="2100" dirty="0"/>
          </a:p>
          <a:p>
            <a:pPr>
              <a:lnSpc>
                <a:spcPct val="80000"/>
              </a:lnSpc>
              <a:spcAft>
                <a:spcPts val="0"/>
              </a:spcAft>
              <a:buNone/>
              <a:defRPr/>
            </a:pPr>
            <a:r>
              <a:rPr lang="en-US" sz="4050" b="1" dirty="0"/>
              <a:t>Decisions are made by those who show up.</a:t>
            </a:r>
          </a:p>
          <a:p>
            <a:pPr>
              <a:lnSpc>
                <a:spcPct val="80000"/>
              </a:lnSpc>
              <a:spcAft>
                <a:spcPts val="0"/>
              </a:spcAft>
              <a:buNone/>
              <a:defRPr/>
            </a:pPr>
            <a:endParaRPr lang="en-US" sz="3000" b="1" dirty="0"/>
          </a:p>
          <a:p>
            <a:pPr>
              <a:lnSpc>
                <a:spcPct val="80000"/>
              </a:lnSpc>
              <a:spcAft>
                <a:spcPts val="0"/>
              </a:spcAft>
              <a:buNone/>
              <a:defRPr/>
            </a:pPr>
            <a:r>
              <a:rPr lang="en-US" sz="2100" b="1" dirty="0"/>
              <a:t>     			</a:t>
            </a:r>
            <a:r>
              <a:rPr lang="en-US" sz="2100" dirty="0"/>
              <a:t>President Josiah “Jed” Bartlett</a:t>
            </a:r>
          </a:p>
          <a:p>
            <a:pPr>
              <a:lnSpc>
                <a:spcPct val="80000"/>
              </a:lnSpc>
              <a:spcAft>
                <a:spcPts val="0"/>
              </a:spcAft>
              <a:buNone/>
              <a:defRPr/>
            </a:pPr>
            <a:r>
              <a:rPr lang="en-US" sz="2100" dirty="0"/>
              <a:t>					NBC’s “The West Wing” </a:t>
            </a:r>
          </a:p>
          <a:p>
            <a:pPr>
              <a:lnSpc>
                <a:spcPct val="80000"/>
              </a:lnSpc>
              <a:spcAft>
                <a:spcPts val="0"/>
              </a:spcAft>
              <a:buNone/>
              <a:defRPr/>
            </a:pPr>
            <a:endParaRPr lang="en-US" sz="2100" dirty="0"/>
          </a:p>
          <a:p>
            <a:pPr>
              <a:lnSpc>
                <a:spcPct val="80000"/>
              </a:lnSpc>
              <a:spcAft>
                <a:spcPts val="0"/>
              </a:spcAft>
              <a:buNone/>
              <a:defRPr/>
            </a:pPr>
            <a:r>
              <a:rPr lang="en-US" sz="3150" b="1" dirty="0"/>
              <a:t>If you’re not at the table, you’re on the menu.</a:t>
            </a:r>
          </a:p>
          <a:p>
            <a:pPr>
              <a:lnSpc>
                <a:spcPct val="80000"/>
              </a:lnSpc>
              <a:spcAft>
                <a:spcPts val="0"/>
              </a:spcAft>
              <a:buNone/>
              <a:defRPr/>
            </a:pPr>
            <a:r>
              <a:rPr lang="en-US" sz="2100" dirty="0"/>
              <a:t>					David Lyons</a:t>
            </a:r>
          </a:p>
        </p:txBody>
      </p:sp>
      <p:sp>
        <p:nvSpPr>
          <p:cNvPr id="870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257175" indent="-257175">
              <a:spcBef>
                <a:spcPct val="20000"/>
              </a:spcBef>
              <a:buFont typeface="Arial" panose="020B0604020202020204" pitchFamily="34" charset="0"/>
              <a:buChar char="•"/>
              <a:defRPr sz="2400">
                <a:solidFill>
                  <a:schemeClr val="tx1"/>
                </a:solidFill>
                <a:latin typeface="Calibri" panose="020F0502020204030204" pitchFamily="34" charset="0"/>
              </a:defRPr>
            </a:lvl1pPr>
            <a:lvl2pPr>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lvl="1" fontAlgn="base">
              <a:spcBef>
                <a:spcPct val="0"/>
              </a:spcBef>
              <a:spcAft>
                <a:spcPct val="0"/>
              </a:spcAft>
              <a:buNone/>
            </a:pPr>
            <a:fld id="{EF2B6714-DCEE-4C72-AA8B-C84EC0D3A762}" type="slidenum">
              <a:rPr lang="en-US" altLang="en-US" sz="1350">
                <a:solidFill>
                  <a:srgbClr val="000000"/>
                </a:solidFill>
                <a:latin typeface="Verdana" panose="020B0604030504040204" pitchFamily="34" charset="0"/>
                <a:cs typeface="Arial" panose="020B0604020202020204" pitchFamily="34" charset="0"/>
              </a:rPr>
              <a:pPr lvl="1" fontAlgn="base">
                <a:spcBef>
                  <a:spcPct val="0"/>
                </a:spcBef>
                <a:spcAft>
                  <a:spcPct val="0"/>
                </a:spcAft>
                <a:buNone/>
              </a:pPr>
              <a:t>57</a:t>
            </a:fld>
            <a:endParaRPr lang="en-US" altLang="en-US" sz="1350" dirty="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7005673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15961"/>
            <a:ext cx="7543800" cy="1450757"/>
          </a:xfrm>
        </p:spPr>
        <p:txBody>
          <a:bodyPr/>
          <a:lstStyle/>
          <a:p>
            <a:pPr algn="ctr"/>
            <a:r>
              <a:rPr lang="en-US" b="1" dirty="0" smtClean="0"/>
              <a:t>THANK YOU FOR YOUR VOICE</a:t>
            </a:r>
            <a:br>
              <a:rPr lang="en-US" b="1" dirty="0" smtClean="0"/>
            </a:br>
            <a:r>
              <a:rPr lang="en-US" b="1" dirty="0" smtClean="0"/>
              <a:t>on behalf of rural students!</a:t>
            </a:r>
            <a:endParaRPr lang="en-US" b="1" dirty="0"/>
          </a:p>
        </p:txBody>
      </p:sp>
      <p:sp>
        <p:nvSpPr>
          <p:cNvPr id="3" name="Content Placeholder 2"/>
          <p:cNvSpPr>
            <a:spLocks noGrp="1"/>
          </p:cNvSpPr>
          <p:nvPr>
            <p:ph idx="1"/>
          </p:nvPr>
        </p:nvSpPr>
        <p:spPr>
          <a:xfrm>
            <a:off x="822959" y="3657600"/>
            <a:ext cx="7543801" cy="2211494"/>
          </a:xfrm>
        </p:spPr>
        <p:txBody>
          <a:bodyPr>
            <a:normAutofit fontScale="85000" lnSpcReduction="20000"/>
          </a:bodyPr>
          <a:lstStyle/>
          <a:p>
            <a:pPr algn="ctr"/>
            <a:r>
              <a:rPr lang="en-US" sz="2600" dirty="0" smtClean="0"/>
              <a:t>Stay connected through the Interim and into the Legislative Session  </a:t>
            </a:r>
          </a:p>
          <a:p>
            <a:pPr algn="ctr"/>
            <a:r>
              <a:rPr lang="en-US" sz="2600" dirty="0" smtClean="0"/>
              <a:t>Let us know what you need to beef up your advocacy efforts. </a:t>
            </a:r>
          </a:p>
          <a:p>
            <a:endParaRPr lang="en-US" b="1" dirty="0" smtClean="0"/>
          </a:p>
          <a:p>
            <a:r>
              <a:rPr lang="en-US" b="1" dirty="0" smtClean="0"/>
              <a:t>Professional </a:t>
            </a:r>
            <a:r>
              <a:rPr lang="en-US" b="1" dirty="0"/>
              <a:t>Advocate</a:t>
            </a:r>
          </a:p>
          <a:p>
            <a:pPr>
              <a:spcBef>
                <a:spcPts val="0"/>
              </a:spcBef>
            </a:pPr>
            <a:r>
              <a:rPr lang="en-US" dirty="0"/>
              <a:t>Margaret Buckton, </a:t>
            </a:r>
            <a:r>
              <a:rPr lang="en-US" dirty="0" smtClean="0">
                <a:hlinkClick r:id="rId2"/>
              </a:rPr>
              <a:t>margaret@iowaschoolfinance.com</a:t>
            </a:r>
            <a:r>
              <a:rPr lang="en-US" dirty="0" smtClean="0"/>
              <a:t>  </a:t>
            </a:r>
          </a:p>
          <a:p>
            <a:pPr>
              <a:spcBef>
                <a:spcPts val="0"/>
              </a:spcBef>
            </a:pPr>
            <a:r>
              <a:rPr lang="en-US" dirty="0" smtClean="0"/>
              <a:t>1201 </a:t>
            </a:r>
            <a:r>
              <a:rPr lang="en-US" dirty="0"/>
              <a:t>63rd Street, Des Moines, IA </a:t>
            </a:r>
            <a:r>
              <a:rPr lang="en-US" dirty="0" smtClean="0"/>
              <a:t>50311 (515) 201-3755 cell</a:t>
            </a:r>
            <a:endParaRPr lang="en-US" sz="2800" dirty="0" smtClean="0"/>
          </a:p>
          <a:p>
            <a:endParaRPr lang="en-US" dirty="0"/>
          </a:p>
        </p:txBody>
      </p:sp>
      <p:pic>
        <p:nvPicPr>
          <p:cNvPr id="4" name="Picture 3"/>
          <p:cNvPicPr>
            <a:picLocks noChangeAspect="1"/>
          </p:cNvPicPr>
          <p:nvPr/>
        </p:nvPicPr>
        <p:blipFill>
          <a:blip r:embed="rId3"/>
          <a:stretch>
            <a:fillRect/>
          </a:stretch>
        </p:blipFill>
        <p:spPr>
          <a:xfrm>
            <a:off x="396696" y="0"/>
            <a:ext cx="8122008" cy="1915961"/>
          </a:xfrm>
          <a:prstGeom prst="rect">
            <a:avLst/>
          </a:prstGeom>
        </p:spPr>
      </p:pic>
    </p:spTree>
    <p:extLst>
      <p:ext uri="{BB962C8B-B14F-4D97-AF65-F5344CB8AC3E}">
        <p14:creationId xmlns:p14="http://schemas.microsoft.com/office/powerpoint/2010/main" val="3353773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310" y="76200"/>
            <a:ext cx="8883098" cy="2095500"/>
          </a:xfrm>
          <a:prstGeom prst="rect">
            <a:avLst/>
          </a:prstGeom>
        </p:spPr>
      </p:pic>
      <p:sp>
        <p:nvSpPr>
          <p:cNvPr id="3" name="Content Placeholder 2"/>
          <p:cNvSpPr>
            <a:spLocks noGrp="1"/>
          </p:cNvSpPr>
          <p:nvPr>
            <p:ph idx="1"/>
          </p:nvPr>
        </p:nvSpPr>
        <p:spPr>
          <a:xfrm>
            <a:off x="762000" y="2286000"/>
            <a:ext cx="7543801" cy="3733800"/>
          </a:xfrm>
        </p:spPr>
        <p:txBody>
          <a:bodyPr>
            <a:normAutofit/>
          </a:bodyPr>
          <a:lstStyle/>
          <a:p>
            <a:r>
              <a:rPr lang="en-US" b="1" dirty="0"/>
              <a:t>Thanks to the RSAI Legislative Group (one-year term) who </a:t>
            </a:r>
            <a:r>
              <a:rPr lang="en-US" b="1" dirty="0" smtClean="0"/>
              <a:t>supported</a:t>
            </a:r>
            <a:endParaRPr lang="en-US" b="1" dirty="0"/>
          </a:p>
          <a:p>
            <a:r>
              <a:rPr lang="en-US" b="1" dirty="0"/>
              <a:t>RSAI’s policy development </a:t>
            </a:r>
            <a:r>
              <a:rPr lang="en-US" b="1" dirty="0" smtClean="0"/>
              <a:t>prepping for the 2020 Session! </a:t>
            </a:r>
          </a:p>
          <a:p>
            <a:r>
              <a:rPr lang="en-US" dirty="0" smtClean="0"/>
              <a:t>includes </a:t>
            </a:r>
            <a:r>
              <a:rPr lang="en-US" dirty="0"/>
              <a:t>at large members </a:t>
            </a:r>
            <a:r>
              <a:rPr lang="en-US" dirty="0" smtClean="0"/>
              <a:t>from Leadership Group plus</a:t>
            </a:r>
            <a:r>
              <a:rPr lang="en-US" dirty="0"/>
              <a:t>:</a:t>
            </a:r>
          </a:p>
          <a:p>
            <a:pPr>
              <a:buFont typeface="Arial" panose="020B0604020202020204" pitchFamily="34" charset="0"/>
              <a:buChar char="•"/>
            </a:pPr>
            <a:r>
              <a:rPr lang="en-US" dirty="0"/>
              <a:t>SW – Tim Mitchell / Riverside Superintendent</a:t>
            </a:r>
          </a:p>
          <a:p>
            <a:pPr>
              <a:buFont typeface="Arial" panose="020B0604020202020204" pitchFamily="34" charset="0"/>
              <a:buChar char="•"/>
            </a:pPr>
            <a:r>
              <a:rPr lang="en-US" dirty="0"/>
              <a:t>NE – </a:t>
            </a:r>
            <a:r>
              <a:rPr lang="nl-NL" dirty="0"/>
              <a:t>Barb Schwamman/ Osage and Riceville Superintendent</a:t>
            </a:r>
            <a:endParaRPr lang="en-US" dirty="0"/>
          </a:p>
          <a:p>
            <a:pPr>
              <a:buFont typeface="Arial" panose="020B0604020202020204" pitchFamily="34" charset="0"/>
              <a:buChar char="•"/>
            </a:pPr>
            <a:r>
              <a:rPr lang="en-US" dirty="0"/>
              <a:t>SE – </a:t>
            </a:r>
            <a:r>
              <a:rPr lang="en-US" dirty="0" smtClean="0"/>
              <a:t>Joel Pedersen/ Cardinal Superintendent</a:t>
            </a:r>
            <a:endParaRPr lang="en-US" dirty="0"/>
          </a:p>
          <a:p>
            <a:pPr>
              <a:buFont typeface="Arial" panose="020B0604020202020204" pitchFamily="34" charset="0"/>
              <a:buChar char="•"/>
            </a:pPr>
            <a:r>
              <a:rPr lang="nl-NL" dirty="0"/>
              <a:t>NW – </a:t>
            </a:r>
            <a:r>
              <a:rPr lang="nl-NL" dirty="0" smtClean="0"/>
              <a:t>Scott Williamson/Souix Central, Clay Central-Everly and Laurens Marathon Superintendent</a:t>
            </a:r>
            <a:endParaRPr lang="en-US" dirty="0"/>
          </a:p>
        </p:txBody>
      </p:sp>
    </p:spTree>
    <p:extLst>
      <p:ext uri="{BB962C8B-B14F-4D97-AF65-F5344CB8AC3E}">
        <p14:creationId xmlns:p14="http://schemas.microsoft.com/office/powerpoint/2010/main" val="1244848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85800"/>
            <a:ext cx="8883098" cy="2095500"/>
          </a:xfrm>
          <a:prstGeom prst="rect">
            <a:avLst/>
          </a:prstGeom>
        </p:spPr>
      </p:pic>
      <p:sp>
        <p:nvSpPr>
          <p:cNvPr id="2" name="Title 1"/>
          <p:cNvSpPr>
            <a:spLocks noGrp="1"/>
          </p:cNvSpPr>
          <p:nvPr>
            <p:ph type="title"/>
          </p:nvPr>
        </p:nvSpPr>
        <p:spPr>
          <a:xfrm>
            <a:off x="762000" y="1074426"/>
            <a:ext cx="7924800" cy="1450757"/>
          </a:xfrm>
        </p:spPr>
        <p:txBody>
          <a:bodyPr>
            <a:normAutofit/>
          </a:bodyPr>
          <a:lstStyle/>
          <a:p>
            <a:pPr algn="ctr"/>
            <a:r>
              <a:rPr lang="en-US" sz="3200" u="sng" dirty="0" smtClean="0"/>
              <a:t>2020 Priorities: Oct. 17 RSAI Annual Meeting</a:t>
            </a:r>
            <a:endParaRPr lang="en-US" sz="3200" u="sng" dirty="0"/>
          </a:p>
        </p:txBody>
      </p:sp>
      <p:sp>
        <p:nvSpPr>
          <p:cNvPr id="3" name="Content Placeholder 2"/>
          <p:cNvSpPr>
            <a:spLocks noGrp="1"/>
          </p:cNvSpPr>
          <p:nvPr>
            <p:ph sz="half" idx="1"/>
          </p:nvPr>
        </p:nvSpPr>
        <p:spPr/>
        <p:txBody>
          <a:bodyPr numCol="1">
            <a:normAutofit/>
          </a:bodyPr>
          <a:lstStyle/>
          <a:p>
            <a:endParaRPr lang="en-US" b="1" dirty="0" smtClean="0"/>
          </a:p>
          <a:p>
            <a:endParaRPr lang="en-US" b="1" dirty="0"/>
          </a:p>
          <a:p>
            <a:pPr>
              <a:buFont typeface="Wingdings" panose="05000000000000000000" pitchFamily="2" charset="2"/>
              <a:buChar char="Ø"/>
            </a:pPr>
            <a:r>
              <a:rPr lang="en-US" b="1" dirty="0"/>
              <a:t>Adequate Resources</a:t>
            </a:r>
          </a:p>
          <a:p>
            <a:pPr>
              <a:buFont typeface="Wingdings" panose="05000000000000000000" pitchFamily="2" charset="2"/>
              <a:buChar char="Ø"/>
            </a:pPr>
            <a:r>
              <a:rPr lang="en-US" b="1" dirty="0" smtClean="0"/>
              <a:t>Student Mental Health Services</a:t>
            </a:r>
          </a:p>
          <a:p>
            <a:pPr>
              <a:buFont typeface="Wingdings" panose="05000000000000000000" pitchFamily="2" charset="2"/>
              <a:buChar char="Ø"/>
            </a:pPr>
            <a:r>
              <a:rPr lang="en-US" b="1" dirty="0"/>
              <a:t>Educator Shortage and Quality </a:t>
            </a:r>
            <a:r>
              <a:rPr lang="en-US" b="1" dirty="0" smtClean="0"/>
              <a:t>Instruction</a:t>
            </a:r>
          </a:p>
          <a:p>
            <a:pPr>
              <a:buFont typeface="Wingdings" panose="05000000000000000000" pitchFamily="2" charset="2"/>
              <a:buChar char="Ø"/>
            </a:pPr>
            <a:r>
              <a:rPr lang="en-US" b="1" dirty="0"/>
              <a:t>Formula and Transportation </a:t>
            </a:r>
            <a:r>
              <a:rPr lang="en-US" b="1" dirty="0" smtClean="0"/>
              <a:t>Equity</a:t>
            </a:r>
          </a:p>
        </p:txBody>
      </p:sp>
      <p:sp>
        <p:nvSpPr>
          <p:cNvPr id="5" name="Content Placeholder 4"/>
          <p:cNvSpPr>
            <a:spLocks noGrp="1"/>
          </p:cNvSpPr>
          <p:nvPr>
            <p:ph sz="half" idx="2"/>
          </p:nvPr>
        </p:nvSpPr>
        <p:spPr>
          <a:xfrm>
            <a:off x="4663440" y="2743200"/>
            <a:ext cx="4023360" cy="3125894"/>
          </a:xfrm>
        </p:spPr>
        <p:txBody>
          <a:bodyPr>
            <a:normAutofit/>
          </a:bodyPr>
          <a:lstStyle/>
          <a:p>
            <a:pPr>
              <a:buFont typeface="Wingdings" panose="05000000000000000000" pitchFamily="2" charset="2"/>
              <a:buChar char="Ø"/>
            </a:pPr>
            <a:r>
              <a:rPr lang="en-US" b="1" dirty="0"/>
              <a:t>Opportunity Equity for Low </a:t>
            </a:r>
            <a:r>
              <a:rPr lang="en-US" b="1" dirty="0" smtClean="0"/>
              <a:t>SES</a:t>
            </a:r>
          </a:p>
          <a:p>
            <a:pPr>
              <a:buFont typeface="Wingdings" panose="05000000000000000000" pitchFamily="2" charset="2"/>
              <a:buChar char="Ø"/>
            </a:pPr>
            <a:r>
              <a:rPr lang="en-US" b="1" dirty="0" smtClean="0"/>
              <a:t>Sharing </a:t>
            </a:r>
            <a:r>
              <a:rPr lang="en-US" b="1" dirty="0"/>
              <a:t>Incentives and Efficiencies </a:t>
            </a:r>
          </a:p>
          <a:p>
            <a:pPr>
              <a:buFont typeface="Wingdings" panose="05000000000000000000" pitchFamily="2" charset="2"/>
              <a:buChar char="Ø"/>
            </a:pPr>
            <a:r>
              <a:rPr lang="en-US" b="1" dirty="0"/>
              <a:t>Quality Preschool</a:t>
            </a:r>
          </a:p>
          <a:p>
            <a:pPr>
              <a:buFont typeface="Wingdings" panose="05000000000000000000" pitchFamily="2" charset="2"/>
              <a:buChar char="Ø"/>
            </a:pPr>
            <a:r>
              <a:rPr lang="en-US" b="1" dirty="0"/>
              <a:t>School Safety</a:t>
            </a:r>
          </a:p>
          <a:p>
            <a:pPr>
              <a:buFont typeface="Wingdings" panose="05000000000000000000" pitchFamily="2" charset="2"/>
              <a:buChar char="Ø"/>
            </a:pPr>
            <a:r>
              <a:rPr lang="en-US" b="1" dirty="0"/>
              <a:t>School Bonding at Simple Majority</a:t>
            </a:r>
            <a:endParaRPr lang="en-US" dirty="0"/>
          </a:p>
          <a:p>
            <a:endParaRPr lang="en-US" dirty="0"/>
          </a:p>
        </p:txBody>
      </p:sp>
    </p:spTree>
    <p:extLst>
      <p:ext uri="{BB962C8B-B14F-4D97-AF65-F5344CB8AC3E}">
        <p14:creationId xmlns:p14="http://schemas.microsoft.com/office/powerpoint/2010/main" val="3399099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pPr algn="ctr"/>
            <a:r>
              <a:rPr lang="en-US" dirty="0" smtClean="0"/>
              <a:t>Adequate Funding</a:t>
            </a:r>
            <a:endParaRPr lang="en-US" dirty="0"/>
          </a:p>
        </p:txBody>
      </p:sp>
      <p:sp>
        <p:nvSpPr>
          <p:cNvPr id="3" name="Content Placeholder 2"/>
          <p:cNvSpPr>
            <a:spLocks noGrp="1"/>
          </p:cNvSpPr>
          <p:nvPr>
            <p:ph sz="half" idx="1"/>
          </p:nvPr>
        </p:nvSpPr>
        <p:spPr>
          <a:xfrm>
            <a:off x="822960" y="1371600"/>
            <a:ext cx="7543800" cy="4800600"/>
          </a:xfrm>
          <a:solidFill>
            <a:schemeClr val="bg1">
              <a:lumMod val="95000"/>
            </a:schemeClr>
          </a:solidFill>
        </p:spPr>
        <p:txBody>
          <a:bodyPr>
            <a:normAutofit/>
          </a:bodyPr>
          <a:lstStyle/>
          <a:p>
            <a:r>
              <a:rPr lang="en-US" dirty="0"/>
              <a:t>RSAI supports adequate base funding.</a:t>
            </a:r>
            <a:r>
              <a:rPr lang="en-US" b="1" dirty="0"/>
              <a:t> </a:t>
            </a:r>
            <a:r>
              <a:rPr lang="en-US" dirty="0"/>
              <a:t>The increased per pupil cost known as SSA is especially critical to rural students due to distance from school/opportunities, economies of scale, mandates, the need for AEA support, and the ability to attract and retain staff. Rural schools depend on an investment of meaningful new resources to prepare students for a successful future. </a:t>
            </a:r>
            <a:endParaRPr lang="en-US" dirty="0" smtClean="0"/>
          </a:p>
          <a:p>
            <a:r>
              <a:rPr lang="en-US" dirty="0" smtClean="0"/>
              <a:t>The </a:t>
            </a:r>
            <a:r>
              <a:rPr lang="en-US" dirty="0"/>
              <a:t>rate of increase in SSA should be no lower than anticipated growth in state revenue (adjusted for legislated tax cuts), should keep up with other economic factors such as personal income or state gross domestic product over the long term, should maintain a balance of state and local property taxes, provide predictability, and be set timely to assure adequate notice for budget planning and staffing. </a:t>
            </a:r>
            <a:endParaRPr lang="en-US" dirty="0" smtClean="0"/>
          </a:p>
          <a:p>
            <a:r>
              <a:rPr lang="en-US" dirty="0" smtClean="0"/>
              <a:t>The </a:t>
            </a:r>
            <a:r>
              <a:rPr lang="en-US" dirty="0"/>
              <a:t>SSA rate for the 2020-21 school year should be set no lower than 3.75%, if the revenue adjustment controlling for tax cuts is lower than 3.75%.  </a:t>
            </a:r>
          </a:p>
          <a:p>
            <a:endParaRPr lang="en-US" dirty="0"/>
          </a:p>
        </p:txBody>
      </p:sp>
    </p:spTree>
    <p:extLst>
      <p:ext uri="{BB962C8B-B14F-4D97-AF65-F5344CB8AC3E}">
        <p14:creationId xmlns:p14="http://schemas.microsoft.com/office/powerpoint/2010/main" val="2103103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3.75%?</a:t>
            </a:r>
            <a:endParaRPr lang="en-US" dirty="0"/>
          </a:p>
        </p:txBody>
      </p:sp>
      <p:sp>
        <p:nvSpPr>
          <p:cNvPr id="3" name="Content Placeholder 2"/>
          <p:cNvSpPr>
            <a:spLocks noGrp="1"/>
          </p:cNvSpPr>
          <p:nvPr>
            <p:ph sz="half" idx="1"/>
          </p:nvPr>
        </p:nvSpPr>
        <p:spPr>
          <a:xfrm>
            <a:off x="1371600" y="1845734"/>
            <a:ext cx="6553200" cy="4023360"/>
          </a:xfrm>
        </p:spPr>
        <p:txBody>
          <a:bodyPr>
            <a:normAutofit lnSpcReduction="10000"/>
          </a:bodyPr>
          <a:lstStyle/>
          <a:p>
            <a:r>
              <a:rPr lang="en-US" sz="2800" dirty="0" smtClean="0"/>
              <a:t>SSA funds regular program </a:t>
            </a:r>
          </a:p>
          <a:p>
            <a:pPr lvl="1"/>
            <a:r>
              <a:rPr lang="en-US" sz="2400" dirty="0" smtClean="0"/>
              <a:t>Teachers (salaries and benefits)</a:t>
            </a:r>
          </a:p>
          <a:p>
            <a:pPr lvl="1"/>
            <a:r>
              <a:rPr lang="en-US" sz="2400" dirty="0" smtClean="0"/>
              <a:t>Support Staff</a:t>
            </a:r>
          </a:p>
          <a:p>
            <a:pPr lvl="1"/>
            <a:r>
              <a:rPr lang="en-US" sz="2400" dirty="0" smtClean="0"/>
              <a:t>Administrators </a:t>
            </a:r>
          </a:p>
          <a:p>
            <a:pPr lvl="1"/>
            <a:r>
              <a:rPr lang="en-US" sz="2400" dirty="0" smtClean="0"/>
              <a:t>Transportation (salaries and fuel)</a:t>
            </a:r>
          </a:p>
          <a:p>
            <a:pPr lvl="1"/>
            <a:r>
              <a:rPr lang="en-US" sz="2400" dirty="0" smtClean="0"/>
              <a:t>Curriculum, books, instructional software, supplies</a:t>
            </a:r>
          </a:p>
          <a:p>
            <a:pPr lvl="1"/>
            <a:r>
              <a:rPr lang="en-US" sz="2400" dirty="0" smtClean="0"/>
              <a:t>Utilities (heat, water, electricity, phone, internet)</a:t>
            </a:r>
          </a:p>
          <a:p>
            <a:pPr lvl="1"/>
            <a:r>
              <a:rPr lang="en-US" sz="2400" dirty="0" smtClean="0"/>
              <a:t>Training</a:t>
            </a:r>
          </a:p>
          <a:p>
            <a:pPr lvl="1"/>
            <a:r>
              <a:rPr lang="en-US" sz="2400" dirty="0" smtClean="0"/>
              <a:t>Operations</a:t>
            </a:r>
          </a:p>
          <a:p>
            <a:pPr marL="201168" lvl="1" indent="0">
              <a:buNone/>
            </a:pPr>
            <a:endParaRPr lang="en-US" sz="2400" dirty="0" smtClean="0"/>
          </a:p>
          <a:p>
            <a:pPr lvl="1"/>
            <a:endParaRPr lang="en-US" sz="2400" dirty="0"/>
          </a:p>
        </p:txBody>
      </p:sp>
    </p:spTree>
    <p:extLst>
      <p:ext uri="{BB962C8B-B14F-4D97-AF65-F5344CB8AC3E}">
        <p14:creationId xmlns:p14="http://schemas.microsoft.com/office/powerpoint/2010/main" val="731709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28203</TotalTime>
  <Words>3532</Words>
  <Application>Microsoft Office PowerPoint</Application>
  <PresentationFormat>On-screen Show (4:3)</PresentationFormat>
  <Paragraphs>285</Paragraphs>
  <Slides>58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Times New Roman</vt:lpstr>
      <vt:lpstr>Verdana</vt:lpstr>
      <vt:lpstr>Wingdings</vt:lpstr>
      <vt:lpstr>Retrospect</vt:lpstr>
      <vt:lpstr>RSAI 2020 Priorities</vt:lpstr>
      <vt:lpstr>Themes of Rural School Needs</vt:lpstr>
      <vt:lpstr>PowerPoint Presentation</vt:lpstr>
      <vt:lpstr>PowerPoint Presentation</vt:lpstr>
      <vt:lpstr>PowerPoint Presentation</vt:lpstr>
      <vt:lpstr>PowerPoint Presentation</vt:lpstr>
      <vt:lpstr>2020 Priorities: Oct. 17 RSAI Annual Meeting</vt:lpstr>
      <vt:lpstr>Adequate Funding</vt:lpstr>
      <vt:lpstr>Why 3.75%?</vt:lpstr>
      <vt:lpstr>Why 3.75%?</vt:lpstr>
      <vt:lpstr>PowerPoint Presentation</vt:lpstr>
      <vt:lpstr>PowerPoint Presentation</vt:lpstr>
      <vt:lpstr>PowerPoint Presentation</vt:lpstr>
      <vt:lpstr>PowerPoint Presentation</vt:lpstr>
      <vt:lpstr>PowerPoint Presentation</vt:lpstr>
      <vt:lpstr>Some Economic Indicators</vt:lpstr>
      <vt:lpstr>Student Mental Health</vt:lpstr>
      <vt:lpstr>Action     Comments</vt:lpstr>
      <vt:lpstr>Educator Shortage &amp; Quality Instruction</vt:lpstr>
      <vt:lpstr>Educator Shortages </vt:lpstr>
      <vt:lpstr>Understanding Teacher Shortages: 2018 Update A State-by-State Analysis of the Factors Influencing Teacher Supply, Demand, and Equity https://learningpolicyinstitute.org/product/understanding-teacher-shortages-interactive</vt:lpstr>
      <vt:lpstr>Is there a shortage? Uncertified Teachers and Teacher Vacancies by State https://learningpolicyinstitute.org/uncertified-teachers-and-teacher-vacancies-state</vt:lpstr>
      <vt:lpstr>https://www.legis.iowa.gov/docs/publications/MOW/970927.pdf</vt:lpstr>
      <vt:lpstr>https://www.legis.iowa.gov/docs/publications/FCTA/1050019.pdf</vt:lpstr>
      <vt:lpstr>PowerPoint Presentation</vt:lpstr>
      <vt:lpstr>PowerPoint Presentation</vt:lpstr>
      <vt:lpstr>Educator Shortage is an Economic Market Issue</vt:lpstr>
      <vt:lpstr>Formula and Transportation Equity:</vt:lpstr>
      <vt:lpstr>RSAI Position Paper http://www.rsaia.org/2020-legislative-session.html  </vt:lpstr>
      <vt:lpstr>Opportunity Equity for Low SES</vt:lpstr>
      <vt:lpstr>PowerPoint Presentation</vt:lpstr>
      <vt:lpstr>PowerPoint Presentation</vt:lpstr>
      <vt:lpstr>PowerPoint Presentation</vt:lpstr>
      <vt:lpstr>Rural Poverty</vt:lpstr>
      <vt:lpstr>Why Rural Matters Nov. 2019</vt:lpstr>
      <vt:lpstr>PowerPoint Presentation</vt:lpstr>
      <vt:lpstr>Sharing Incentives and Efficiencies: </vt:lpstr>
      <vt:lpstr>Action     Comments</vt:lpstr>
      <vt:lpstr>Quality Preschool </vt:lpstr>
      <vt:lpstr>Why does preschool matter?</vt:lpstr>
      <vt:lpstr>School Safety</vt:lpstr>
      <vt:lpstr>Bonding Capacity</vt:lpstr>
      <vt:lpstr>A few more things to think about. . . . .</vt:lpstr>
      <vt:lpstr>More Property Tax Relief?</vt:lpstr>
      <vt:lpstr>Just 9 years ago: </vt:lpstr>
      <vt:lpstr>Current Fiscal Year: </vt:lpstr>
      <vt:lpstr>PowerPoint Presentation</vt:lpstr>
      <vt:lpstr>School Choice Defense  Vouchers/Tax Credits consume funds needed for public education</vt:lpstr>
      <vt:lpstr>Source: Legislative tax Expenditure Committee DOR Report on Tuition and Textbook Tax Credits https://www.legis.iowa.gov/docs/publications/SD/865242.pdf (in RSAI School Choice Position Paper) </vt:lpstr>
      <vt:lpstr>Student Behavior Issues</vt:lpstr>
      <vt:lpstr>Public Dollars Already Fund School Choice:  http://www.iowapolicyproject.org/2018docs/181105-roadmap-vouchers.pdf </vt:lpstr>
      <vt:lpstr>Key Issues in Voucher Debate</vt:lpstr>
      <vt:lpstr>Advocacy Attitude</vt:lpstr>
      <vt:lpstr>Advocacy Attitude</vt:lpstr>
      <vt:lpstr>Legislative Timeline</vt:lpstr>
      <vt:lpstr>PowerPoint Presentation</vt:lpstr>
      <vt:lpstr>PowerPoint Presentation</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2046</cp:revision>
  <cp:lastPrinted>2018-10-19T20:55:07Z</cp:lastPrinted>
  <dcterms:created xsi:type="dcterms:W3CDTF">2014-07-14T21:17:36Z</dcterms:created>
  <dcterms:modified xsi:type="dcterms:W3CDTF">2019-12-02T01:37:04Z</dcterms:modified>
</cp:coreProperties>
</file>