
<file path=[Content_Types].xml><?xml version="1.0" encoding="utf-8"?>
<Types xmlns="http://schemas.openxmlformats.org/package/2006/content-types">
  <Override PartName="/customXml/itemProps2.xml" ContentType="application/vnd.openxmlformats-officedocument.customXmlProperties+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sldIdLst>
    <p:sldId id="256" r:id="rId4"/>
  </p:sldIdLst>
  <p:sldSz cx="51206400" cy="36576000"/>
  <p:notesSz cx="9296400" cy="7010400"/>
  <p:defaultTextStyle>
    <a:defPPr>
      <a:defRPr lang="zh-CN"/>
    </a:defPPr>
    <a:lvl1pPr algn="l" rtl="0" eaLnBrk="0" fontAlgn="base" hangingPunct="0">
      <a:spcBef>
        <a:spcPct val="0"/>
      </a:spcBef>
      <a:spcAft>
        <a:spcPct val="0"/>
      </a:spcAft>
      <a:defRPr sz="2800" kern="1200">
        <a:solidFill>
          <a:schemeClr val="tx1"/>
        </a:solidFill>
        <a:latin typeface="Times New Roman" pitchFamily="18" charset="0"/>
        <a:ea typeface="SimSun" pitchFamily="2" charset="-122"/>
        <a:cs typeface="+mn-cs"/>
      </a:defRPr>
    </a:lvl1pPr>
    <a:lvl2pPr marL="457200" algn="l" rtl="0" eaLnBrk="0" fontAlgn="base" hangingPunct="0">
      <a:spcBef>
        <a:spcPct val="0"/>
      </a:spcBef>
      <a:spcAft>
        <a:spcPct val="0"/>
      </a:spcAft>
      <a:defRPr sz="2800" kern="1200">
        <a:solidFill>
          <a:schemeClr val="tx1"/>
        </a:solidFill>
        <a:latin typeface="Times New Roman" pitchFamily="18" charset="0"/>
        <a:ea typeface="SimSun" pitchFamily="2" charset="-122"/>
        <a:cs typeface="+mn-cs"/>
      </a:defRPr>
    </a:lvl2pPr>
    <a:lvl3pPr marL="914400" algn="l" rtl="0" eaLnBrk="0" fontAlgn="base" hangingPunct="0">
      <a:spcBef>
        <a:spcPct val="0"/>
      </a:spcBef>
      <a:spcAft>
        <a:spcPct val="0"/>
      </a:spcAft>
      <a:defRPr sz="2800" kern="1200">
        <a:solidFill>
          <a:schemeClr val="tx1"/>
        </a:solidFill>
        <a:latin typeface="Times New Roman" pitchFamily="18" charset="0"/>
        <a:ea typeface="SimSun" pitchFamily="2" charset="-122"/>
        <a:cs typeface="+mn-cs"/>
      </a:defRPr>
    </a:lvl3pPr>
    <a:lvl4pPr marL="1371600" algn="l" rtl="0" eaLnBrk="0" fontAlgn="base" hangingPunct="0">
      <a:spcBef>
        <a:spcPct val="0"/>
      </a:spcBef>
      <a:spcAft>
        <a:spcPct val="0"/>
      </a:spcAft>
      <a:defRPr sz="2800" kern="1200">
        <a:solidFill>
          <a:schemeClr val="tx1"/>
        </a:solidFill>
        <a:latin typeface="Times New Roman" pitchFamily="18" charset="0"/>
        <a:ea typeface="SimSun" pitchFamily="2" charset="-122"/>
        <a:cs typeface="+mn-cs"/>
      </a:defRPr>
    </a:lvl4pPr>
    <a:lvl5pPr marL="1828800" algn="l" rtl="0" eaLnBrk="0" fontAlgn="base" hangingPunct="0">
      <a:spcBef>
        <a:spcPct val="0"/>
      </a:spcBef>
      <a:spcAft>
        <a:spcPct val="0"/>
      </a:spcAft>
      <a:defRPr sz="2800" kern="1200">
        <a:solidFill>
          <a:schemeClr val="tx1"/>
        </a:solidFill>
        <a:latin typeface="Times New Roman" pitchFamily="18" charset="0"/>
        <a:ea typeface="SimSun" pitchFamily="2" charset="-122"/>
        <a:cs typeface="+mn-cs"/>
      </a:defRPr>
    </a:lvl5pPr>
    <a:lvl6pPr marL="2286000" algn="l" defTabSz="914400" rtl="0" eaLnBrk="1" latinLnBrk="0" hangingPunct="1">
      <a:defRPr sz="2800" kern="1200">
        <a:solidFill>
          <a:schemeClr val="tx1"/>
        </a:solidFill>
        <a:latin typeface="Times New Roman" pitchFamily="18" charset="0"/>
        <a:ea typeface="SimSun" pitchFamily="2" charset="-122"/>
        <a:cs typeface="+mn-cs"/>
      </a:defRPr>
    </a:lvl6pPr>
    <a:lvl7pPr marL="2743200" algn="l" defTabSz="914400" rtl="0" eaLnBrk="1" latinLnBrk="0" hangingPunct="1">
      <a:defRPr sz="2800" kern="1200">
        <a:solidFill>
          <a:schemeClr val="tx1"/>
        </a:solidFill>
        <a:latin typeface="Times New Roman" pitchFamily="18" charset="0"/>
        <a:ea typeface="SimSun" pitchFamily="2" charset="-122"/>
        <a:cs typeface="+mn-cs"/>
      </a:defRPr>
    </a:lvl7pPr>
    <a:lvl8pPr marL="3200400" algn="l" defTabSz="914400" rtl="0" eaLnBrk="1" latinLnBrk="0" hangingPunct="1">
      <a:defRPr sz="2800" kern="1200">
        <a:solidFill>
          <a:schemeClr val="tx1"/>
        </a:solidFill>
        <a:latin typeface="Times New Roman" pitchFamily="18" charset="0"/>
        <a:ea typeface="SimSun" pitchFamily="2" charset="-122"/>
        <a:cs typeface="+mn-cs"/>
      </a:defRPr>
    </a:lvl8pPr>
    <a:lvl9pPr marL="3657600" algn="l" defTabSz="914400" rtl="0" eaLnBrk="1" latinLnBrk="0" hangingPunct="1">
      <a:defRPr sz="2800" kern="1200">
        <a:solidFill>
          <a:schemeClr val="tx1"/>
        </a:solidFill>
        <a:latin typeface="Times New Roman" pitchFamily="18" charset="0"/>
        <a:ea typeface="SimSun"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990000"/>
    <a:srgbClr val="008000"/>
    <a:srgbClr val="00B400"/>
    <a:srgbClr val="006400"/>
    <a:srgbClr val="000000"/>
    <a:srgbClr val="008E00"/>
    <a:srgbClr val="00CC66"/>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41" autoAdjust="0"/>
    <p:restoredTop sz="99878" autoAdjust="0"/>
  </p:normalViewPr>
  <p:slideViewPr>
    <p:cSldViewPr>
      <p:cViewPr varScale="1">
        <p:scale>
          <a:sx n="17" d="100"/>
          <a:sy n="17" d="100"/>
        </p:scale>
        <p:origin x="-1614" y="-144"/>
      </p:cViewPr>
      <p:guideLst>
        <p:guide orient="horz" pos="11520"/>
        <p:guide pos="16128"/>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3" y="11361738"/>
            <a:ext cx="43526075" cy="7840662"/>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325" y="20726400"/>
            <a:ext cx="35845750" cy="93472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73012610-143D-4D12-BDD3-317C36B0972B}" type="slidenum">
              <a:rPr lang="en-US" altLang="zh-CN"/>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8E31C7D3-2920-482D-9C5D-DCEE064CB550}"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5275" y="1465263"/>
            <a:ext cx="11520488" cy="31207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60638" y="1465263"/>
            <a:ext cx="34412237" cy="31207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9688E527-C59D-49ED-B574-3B3FA3EFDA1A}"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4C64911B-6B95-46FC-A9FD-E3CF4F698981}" type="slidenum">
              <a:rPr lang="en-US" altLang="zh-CN"/>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3502938"/>
            <a:ext cx="43526075" cy="72644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0" y="15501938"/>
            <a:ext cx="43526075" cy="80010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A2E23B41-F0AF-4CAA-8578-31FD43765594}"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638" y="8534400"/>
            <a:ext cx="22966362" cy="24137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679400" y="8534400"/>
            <a:ext cx="22966363" cy="24137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61D65432-C40B-4FF0-8EF8-4CEB8B9EF19C}"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638" y="8186738"/>
            <a:ext cx="22625050" cy="3413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60638" y="11599863"/>
            <a:ext cx="22625050" cy="2107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775" y="8186738"/>
            <a:ext cx="22632988" cy="3413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6012775" y="11599863"/>
            <a:ext cx="22632988" cy="2107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fld id="{C56AFB7C-889D-4440-BF72-D09119C41FA2}"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fld id="{CAD1CC5A-6259-4D1B-9D2F-84CF687E696E}"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fld id="{C27E11EE-520D-40F2-8AE8-C9E3EF391B81}"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455738"/>
            <a:ext cx="16846550" cy="61976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0019963" y="1455738"/>
            <a:ext cx="28625800" cy="31216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638" y="7653338"/>
            <a:ext cx="16846550" cy="2501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1A9B29E5-987A-46D9-A147-086CE6BB1474}"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5603200"/>
            <a:ext cx="30724475" cy="302260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036175" y="3268663"/>
            <a:ext cx="30724475" cy="21945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0036175" y="28625800"/>
            <a:ext cx="30724475" cy="4292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DB6E62E7-66BE-4B4A-B0C0-E7963F90542E}"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60638" y="1465263"/>
            <a:ext cx="46085125" cy="6096000"/>
          </a:xfrm>
          <a:prstGeom prst="rect">
            <a:avLst/>
          </a:prstGeom>
          <a:noFill/>
          <a:ln w="9525">
            <a:noFill/>
            <a:miter lim="800000"/>
            <a:headEnd/>
            <a:tailEnd/>
          </a:ln>
        </p:spPr>
        <p:txBody>
          <a:bodyPr vert="horz" wrap="square" lIns="491161" tIns="245580" rIns="491161" bIns="24558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2560638" y="8534400"/>
            <a:ext cx="46085125" cy="24137938"/>
          </a:xfrm>
          <a:prstGeom prst="rect">
            <a:avLst/>
          </a:prstGeom>
          <a:noFill/>
          <a:ln w="9525">
            <a:noFill/>
            <a:miter lim="800000"/>
            <a:headEnd/>
            <a:tailEnd/>
          </a:ln>
        </p:spPr>
        <p:txBody>
          <a:bodyPr vert="horz" wrap="square" lIns="491161" tIns="245580" rIns="491161" bIns="24558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2560638" y="33307338"/>
            <a:ext cx="11947525" cy="2540000"/>
          </a:xfrm>
          <a:prstGeom prst="rect">
            <a:avLst/>
          </a:prstGeom>
          <a:noFill/>
          <a:ln w="9525">
            <a:noFill/>
            <a:miter lim="800000"/>
            <a:headEnd/>
            <a:tailEnd/>
          </a:ln>
          <a:effectLst/>
        </p:spPr>
        <p:txBody>
          <a:bodyPr vert="horz" wrap="square" lIns="491161" tIns="245580" rIns="491161" bIns="245580" numCol="1" anchor="t" anchorCtr="0" compatLnSpc="1">
            <a:prstTxWarp prst="textNoShape">
              <a:avLst/>
            </a:prstTxWarp>
          </a:bodyPr>
          <a:lstStyle>
            <a:lvl1pPr eaLnBrk="1" hangingPunct="1">
              <a:defRPr sz="7500">
                <a:latin typeface="Arial" charset="0"/>
              </a:defRPr>
            </a:lvl1pPr>
          </a:lstStyle>
          <a:p>
            <a:pPr>
              <a:defRPr/>
            </a:pPr>
            <a:endParaRPr lang="en-US" altLang="zh-CN"/>
          </a:p>
        </p:txBody>
      </p:sp>
      <p:sp>
        <p:nvSpPr>
          <p:cNvPr id="1029" name="Rectangle 5"/>
          <p:cNvSpPr>
            <a:spLocks noGrp="1" noChangeArrowheads="1"/>
          </p:cNvSpPr>
          <p:nvPr>
            <p:ph type="ftr" sz="quarter" idx="3"/>
          </p:nvPr>
        </p:nvSpPr>
        <p:spPr bwMode="auto">
          <a:xfrm>
            <a:off x="17495838" y="33307338"/>
            <a:ext cx="16214725" cy="2540000"/>
          </a:xfrm>
          <a:prstGeom prst="rect">
            <a:avLst/>
          </a:prstGeom>
          <a:noFill/>
          <a:ln w="9525">
            <a:noFill/>
            <a:miter lim="800000"/>
            <a:headEnd/>
            <a:tailEnd/>
          </a:ln>
          <a:effectLst/>
        </p:spPr>
        <p:txBody>
          <a:bodyPr vert="horz" wrap="square" lIns="491161" tIns="245580" rIns="491161" bIns="245580" numCol="1" anchor="t" anchorCtr="0" compatLnSpc="1">
            <a:prstTxWarp prst="textNoShape">
              <a:avLst/>
            </a:prstTxWarp>
          </a:bodyPr>
          <a:lstStyle>
            <a:lvl1pPr algn="ctr" eaLnBrk="1" hangingPunct="1">
              <a:defRPr sz="7500">
                <a:latin typeface="Arial" charset="0"/>
              </a:defRPr>
            </a:lvl1pPr>
          </a:lstStyle>
          <a:p>
            <a:pPr>
              <a:defRPr/>
            </a:pPr>
            <a:endParaRPr lang="en-US" altLang="zh-CN"/>
          </a:p>
        </p:txBody>
      </p:sp>
      <p:sp>
        <p:nvSpPr>
          <p:cNvPr id="1030" name="Rectangle 6"/>
          <p:cNvSpPr>
            <a:spLocks noGrp="1" noChangeArrowheads="1"/>
          </p:cNvSpPr>
          <p:nvPr>
            <p:ph type="sldNum" sz="quarter" idx="4"/>
          </p:nvPr>
        </p:nvSpPr>
        <p:spPr bwMode="auto">
          <a:xfrm>
            <a:off x="36698238" y="33307338"/>
            <a:ext cx="11947525" cy="2540000"/>
          </a:xfrm>
          <a:prstGeom prst="rect">
            <a:avLst/>
          </a:prstGeom>
          <a:noFill/>
          <a:ln w="9525">
            <a:noFill/>
            <a:miter lim="800000"/>
            <a:headEnd/>
            <a:tailEnd/>
          </a:ln>
          <a:effectLst/>
        </p:spPr>
        <p:txBody>
          <a:bodyPr vert="horz" wrap="square" lIns="491161" tIns="245580" rIns="491161" bIns="245580" numCol="1" anchor="t" anchorCtr="0" compatLnSpc="1">
            <a:prstTxWarp prst="textNoShape">
              <a:avLst/>
            </a:prstTxWarp>
          </a:bodyPr>
          <a:lstStyle>
            <a:lvl1pPr algn="r" eaLnBrk="1" hangingPunct="1">
              <a:defRPr sz="7500">
                <a:latin typeface="Arial" charset="0"/>
              </a:defRPr>
            </a:lvl1pPr>
          </a:lstStyle>
          <a:p>
            <a:fld id="{C64119D7-50FF-42E0-8B04-39F6467DDBF4}"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11725" rtl="0" eaLnBrk="0" fontAlgn="base" hangingPunct="0">
        <a:spcBef>
          <a:spcPct val="0"/>
        </a:spcBef>
        <a:spcAft>
          <a:spcPct val="0"/>
        </a:spcAft>
        <a:defRPr sz="23600">
          <a:solidFill>
            <a:schemeClr val="tx2"/>
          </a:solidFill>
          <a:latin typeface="+mj-lt"/>
          <a:ea typeface="+mj-ea"/>
          <a:cs typeface="+mj-cs"/>
        </a:defRPr>
      </a:lvl1pPr>
      <a:lvl2pPr algn="ctr" defTabSz="4911725" rtl="0" eaLnBrk="0" fontAlgn="base" hangingPunct="0">
        <a:spcBef>
          <a:spcPct val="0"/>
        </a:spcBef>
        <a:spcAft>
          <a:spcPct val="0"/>
        </a:spcAft>
        <a:defRPr sz="23600">
          <a:solidFill>
            <a:schemeClr val="tx2"/>
          </a:solidFill>
          <a:latin typeface="Arial" charset="0"/>
          <a:ea typeface="SimSun" pitchFamily="2" charset="-122"/>
        </a:defRPr>
      </a:lvl2pPr>
      <a:lvl3pPr algn="ctr" defTabSz="4911725" rtl="0" eaLnBrk="0" fontAlgn="base" hangingPunct="0">
        <a:spcBef>
          <a:spcPct val="0"/>
        </a:spcBef>
        <a:spcAft>
          <a:spcPct val="0"/>
        </a:spcAft>
        <a:defRPr sz="23600">
          <a:solidFill>
            <a:schemeClr val="tx2"/>
          </a:solidFill>
          <a:latin typeface="Arial" charset="0"/>
          <a:ea typeface="SimSun" pitchFamily="2" charset="-122"/>
        </a:defRPr>
      </a:lvl3pPr>
      <a:lvl4pPr algn="ctr" defTabSz="4911725" rtl="0" eaLnBrk="0" fontAlgn="base" hangingPunct="0">
        <a:spcBef>
          <a:spcPct val="0"/>
        </a:spcBef>
        <a:spcAft>
          <a:spcPct val="0"/>
        </a:spcAft>
        <a:defRPr sz="23600">
          <a:solidFill>
            <a:schemeClr val="tx2"/>
          </a:solidFill>
          <a:latin typeface="Arial" charset="0"/>
          <a:ea typeface="SimSun" pitchFamily="2" charset="-122"/>
        </a:defRPr>
      </a:lvl4pPr>
      <a:lvl5pPr algn="ctr" defTabSz="4911725" rtl="0" eaLnBrk="0" fontAlgn="base" hangingPunct="0">
        <a:spcBef>
          <a:spcPct val="0"/>
        </a:spcBef>
        <a:spcAft>
          <a:spcPct val="0"/>
        </a:spcAft>
        <a:defRPr sz="23600">
          <a:solidFill>
            <a:schemeClr val="tx2"/>
          </a:solidFill>
          <a:latin typeface="Arial" charset="0"/>
          <a:ea typeface="SimSun" pitchFamily="2" charset="-122"/>
        </a:defRPr>
      </a:lvl5pPr>
      <a:lvl6pPr marL="457200" algn="ctr" defTabSz="4911725" rtl="0" fontAlgn="base">
        <a:spcBef>
          <a:spcPct val="0"/>
        </a:spcBef>
        <a:spcAft>
          <a:spcPct val="0"/>
        </a:spcAft>
        <a:defRPr sz="23600">
          <a:solidFill>
            <a:schemeClr val="tx2"/>
          </a:solidFill>
          <a:latin typeface="Arial" charset="0"/>
          <a:ea typeface="SimSun" pitchFamily="2" charset="-122"/>
        </a:defRPr>
      </a:lvl6pPr>
      <a:lvl7pPr marL="914400" algn="ctr" defTabSz="4911725" rtl="0" fontAlgn="base">
        <a:spcBef>
          <a:spcPct val="0"/>
        </a:spcBef>
        <a:spcAft>
          <a:spcPct val="0"/>
        </a:spcAft>
        <a:defRPr sz="23600">
          <a:solidFill>
            <a:schemeClr val="tx2"/>
          </a:solidFill>
          <a:latin typeface="Arial" charset="0"/>
          <a:ea typeface="SimSun" pitchFamily="2" charset="-122"/>
        </a:defRPr>
      </a:lvl7pPr>
      <a:lvl8pPr marL="1371600" algn="ctr" defTabSz="4911725" rtl="0" fontAlgn="base">
        <a:spcBef>
          <a:spcPct val="0"/>
        </a:spcBef>
        <a:spcAft>
          <a:spcPct val="0"/>
        </a:spcAft>
        <a:defRPr sz="23600">
          <a:solidFill>
            <a:schemeClr val="tx2"/>
          </a:solidFill>
          <a:latin typeface="Arial" charset="0"/>
          <a:ea typeface="SimSun" pitchFamily="2" charset="-122"/>
        </a:defRPr>
      </a:lvl8pPr>
      <a:lvl9pPr marL="1828800" algn="ctr" defTabSz="4911725" rtl="0" fontAlgn="base">
        <a:spcBef>
          <a:spcPct val="0"/>
        </a:spcBef>
        <a:spcAft>
          <a:spcPct val="0"/>
        </a:spcAft>
        <a:defRPr sz="23600">
          <a:solidFill>
            <a:schemeClr val="tx2"/>
          </a:solidFill>
          <a:latin typeface="Arial" charset="0"/>
          <a:ea typeface="SimSun" pitchFamily="2" charset="-122"/>
        </a:defRPr>
      </a:lvl9pPr>
    </p:titleStyle>
    <p:bodyStyle>
      <a:lvl1pPr marL="1841500" indent="-1841500" algn="l" defTabSz="4911725" rtl="0" eaLnBrk="0" fontAlgn="base" hangingPunct="0">
        <a:spcBef>
          <a:spcPct val="20000"/>
        </a:spcBef>
        <a:spcAft>
          <a:spcPct val="0"/>
        </a:spcAft>
        <a:buChar char="•"/>
        <a:defRPr sz="17200">
          <a:solidFill>
            <a:schemeClr val="tx1"/>
          </a:solidFill>
          <a:latin typeface="+mn-lt"/>
          <a:ea typeface="+mn-ea"/>
          <a:cs typeface="+mn-cs"/>
        </a:defRPr>
      </a:lvl1pPr>
      <a:lvl2pPr marL="3990975" indent="-1535113" algn="l" defTabSz="4911725" rtl="0" eaLnBrk="0" fontAlgn="base" hangingPunct="0">
        <a:spcBef>
          <a:spcPct val="20000"/>
        </a:spcBef>
        <a:spcAft>
          <a:spcPct val="0"/>
        </a:spcAft>
        <a:buChar char="–"/>
        <a:defRPr sz="15000">
          <a:solidFill>
            <a:schemeClr val="tx1"/>
          </a:solidFill>
          <a:latin typeface="+mn-lt"/>
          <a:ea typeface="+mn-ea"/>
        </a:defRPr>
      </a:lvl2pPr>
      <a:lvl3pPr marL="6138863" indent="-1227138" algn="l" defTabSz="4911725" rtl="0" eaLnBrk="0" fontAlgn="base" hangingPunct="0">
        <a:spcBef>
          <a:spcPct val="20000"/>
        </a:spcBef>
        <a:spcAft>
          <a:spcPct val="0"/>
        </a:spcAft>
        <a:buChar char="•"/>
        <a:defRPr sz="12900">
          <a:solidFill>
            <a:schemeClr val="tx1"/>
          </a:solidFill>
          <a:latin typeface="+mn-lt"/>
          <a:ea typeface="+mn-ea"/>
        </a:defRPr>
      </a:lvl3pPr>
      <a:lvl4pPr marL="8594725" indent="-1227138" algn="l" defTabSz="4911725" rtl="0" eaLnBrk="0" fontAlgn="base" hangingPunct="0">
        <a:spcBef>
          <a:spcPct val="20000"/>
        </a:spcBef>
        <a:spcAft>
          <a:spcPct val="0"/>
        </a:spcAft>
        <a:buChar char="–"/>
        <a:defRPr sz="10700">
          <a:solidFill>
            <a:schemeClr val="tx1"/>
          </a:solidFill>
          <a:latin typeface="+mn-lt"/>
          <a:ea typeface="+mn-ea"/>
        </a:defRPr>
      </a:lvl4pPr>
      <a:lvl5pPr marL="11050588" indent="-1227138" algn="l" defTabSz="4911725" rtl="0" eaLnBrk="0" fontAlgn="base" hangingPunct="0">
        <a:spcBef>
          <a:spcPct val="20000"/>
        </a:spcBef>
        <a:spcAft>
          <a:spcPct val="0"/>
        </a:spcAft>
        <a:buChar char="»"/>
        <a:defRPr sz="10700">
          <a:solidFill>
            <a:schemeClr val="tx1"/>
          </a:solidFill>
          <a:latin typeface="+mn-lt"/>
          <a:ea typeface="+mn-ea"/>
        </a:defRPr>
      </a:lvl5pPr>
      <a:lvl6pPr marL="11507788" indent="-1227138" algn="l" defTabSz="4911725" rtl="0" fontAlgn="base">
        <a:spcBef>
          <a:spcPct val="20000"/>
        </a:spcBef>
        <a:spcAft>
          <a:spcPct val="0"/>
        </a:spcAft>
        <a:buChar char="»"/>
        <a:defRPr sz="10700">
          <a:solidFill>
            <a:schemeClr val="tx1"/>
          </a:solidFill>
          <a:latin typeface="+mn-lt"/>
          <a:ea typeface="+mn-ea"/>
        </a:defRPr>
      </a:lvl6pPr>
      <a:lvl7pPr marL="11964988" indent="-1227138" algn="l" defTabSz="4911725" rtl="0" fontAlgn="base">
        <a:spcBef>
          <a:spcPct val="20000"/>
        </a:spcBef>
        <a:spcAft>
          <a:spcPct val="0"/>
        </a:spcAft>
        <a:buChar char="»"/>
        <a:defRPr sz="10700">
          <a:solidFill>
            <a:schemeClr val="tx1"/>
          </a:solidFill>
          <a:latin typeface="+mn-lt"/>
          <a:ea typeface="+mn-ea"/>
        </a:defRPr>
      </a:lvl7pPr>
      <a:lvl8pPr marL="12422188" indent="-1227138" algn="l" defTabSz="4911725" rtl="0" fontAlgn="base">
        <a:spcBef>
          <a:spcPct val="20000"/>
        </a:spcBef>
        <a:spcAft>
          <a:spcPct val="0"/>
        </a:spcAft>
        <a:buChar char="»"/>
        <a:defRPr sz="10700">
          <a:solidFill>
            <a:schemeClr val="tx1"/>
          </a:solidFill>
          <a:latin typeface="+mn-lt"/>
          <a:ea typeface="+mn-ea"/>
        </a:defRPr>
      </a:lvl8pPr>
      <a:lvl9pPr marL="12879388" indent="-1227138" algn="l" defTabSz="4911725" rtl="0" fontAlgn="base">
        <a:spcBef>
          <a:spcPct val="20000"/>
        </a:spcBef>
        <a:spcAft>
          <a:spcPct val="0"/>
        </a:spcAft>
        <a:buChar char="»"/>
        <a:defRPr sz="107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www.fluorocouncil.org/Resources" TargetMode="Externa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898525" y="914400"/>
            <a:ext cx="49195038" cy="3648075"/>
          </a:xfrm>
          <a:prstGeom prst="rect">
            <a:avLst/>
          </a:prstGeom>
          <a:gradFill rotWithShape="1">
            <a:gsLst>
              <a:gs pos="0">
                <a:schemeClr val="bg1"/>
              </a:gs>
              <a:gs pos="100000">
                <a:schemeClr val="bg1">
                  <a:lumMod val="85000"/>
                </a:schemeClr>
              </a:gs>
            </a:gsLst>
            <a:lin ang="5400000" scaled="1"/>
          </a:gradFill>
          <a:ln w="57150">
            <a:solidFill>
              <a:schemeClr val="tx1"/>
            </a:solidFill>
            <a:miter lim="800000"/>
            <a:headEnd/>
            <a:tailEnd/>
          </a:ln>
          <a:effectLst>
            <a:outerShdw dist="107763" dir="18900000" algn="ctr" rotWithShape="0">
              <a:schemeClr val="bg2">
                <a:alpha val="50000"/>
              </a:schemeClr>
            </a:outerShdw>
          </a:effectLst>
        </p:spPr>
        <p:txBody>
          <a:bodyPr wrap="none" anchor="ctr"/>
          <a:lstStyle>
            <a:lvl1pPr defTabSz="4911725">
              <a:defRPr sz="2800">
                <a:solidFill>
                  <a:schemeClr val="tx1"/>
                </a:solidFill>
                <a:latin typeface="Times New Roman" pitchFamily="18" charset="0"/>
                <a:ea typeface="SimSun" pitchFamily="2" charset="-122"/>
              </a:defRPr>
            </a:lvl1pPr>
            <a:lvl2pPr marL="742950" indent="-285750" defTabSz="4911725">
              <a:defRPr sz="2800">
                <a:solidFill>
                  <a:schemeClr val="tx1"/>
                </a:solidFill>
                <a:latin typeface="Times New Roman" pitchFamily="18" charset="0"/>
                <a:ea typeface="SimSun" pitchFamily="2" charset="-122"/>
              </a:defRPr>
            </a:lvl2pPr>
            <a:lvl3pPr marL="1143000" indent="-228600" defTabSz="4911725">
              <a:defRPr sz="2800">
                <a:solidFill>
                  <a:schemeClr val="tx1"/>
                </a:solidFill>
                <a:latin typeface="Times New Roman" pitchFamily="18" charset="0"/>
                <a:ea typeface="SimSun" pitchFamily="2" charset="-122"/>
              </a:defRPr>
            </a:lvl3pPr>
            <a:lvl4pPr marL="1600200" indent="-228600" defTabSz="4911725">
              <a:defRPr sz="2800">
                <a:solidFill>
                  <a:schemeClr val="tx1"/>
                </a:solidFill>
                <a:latin typeface="Times New Roman" pitchFamily="18" charset="0"/>
                <a:ea typeface="SimSun" pitchFamily="2" charset="-122"/>
              </a:defRPr>
            </a:lvl4pPr>
            <a:lvl5pPr marL="2057400" indent="-228600" defTabSz="4911725">
              <a:defRPr sz="2800">
                <a:solidFill>
                  <a:schemeClr val="tx1"/>
                </a:solidFill>
                <a:latin typeface="Times New Roman" pitchFamily="18" charset="0"/>
                <a:ea typeface="SimSun" pitchFamily="2" charset="-122"/>
              </a:defRPr>
            </a:lvl5pPr>
            <a:lvl6pPr marL="2514600" indent="-228600" defTabSz="4911725" eaLnBrk="0" fontAlgn="base" hangingPunct="0">
              <a:spcBef>
                <a:spcPct val="0"/>
              </a:spcBef>
              <a:spcAft>
                <a:spcPct val="0"/>
              </a:spcAft>
              <a:defRPr sz="2800">
                <a:solidFill>
                  <a:schemeClr val="tx1"/>
                </a:solidFill>
                <a:latin typeface="Times New Roman" pitchFamily="18" charset="0"/>
                <a:ea typeface="SimSun" pitchFamily="2" charset="-122"/>
              </a:defRPr>
            </a:lvl6pPr>
            <a:lvl7pPr marL="2971800" indent="-228600" defTabSz="4911725" eaLnBrk="0" fontAlgn="base" hangingPunct="0">
              <a:spcBef>
                <a:spcPct val="0"/>
              </a:spcBef>
              <a:spcAft>
                <a:spcPct val="0"/>
              </a:spcAft>
              <a:defRPr sz="2800">
                <a:solidFill>
                  <a:schemeClr val="tx1"/>
                </a:solidFill>
                <a:latin typeface="Times New Roman" pitchFamily="18" charset="0"/>
                <a:ea typeface="SimSun" pitchFamily="2" charset="-122"/>
              </a:defRPr>
            </a:lvl7pPr>
            <a:lvl8pPr marL="3429000" indent="-228600" defTabSz="4911725" eaLnBrk="0" fontAlgn="base" hangingPunct="0">
              <a:spcBef>
                <a:spcPct val="0"/>
              </a:spcBef>
              <a:spcAft>
                <a:spcPct val="0"/>
              </a:spcAft>
              <a:defRPr sz="2800">
                <a:solidFill>
                  <a:schemeClr val="tx1"/>
                </a:solidFill>
                <a:latin typeface="Times New Roman" pitchFamily="18" charset="0"/>
                <a:ea typeface="SimSun" pitchFamily="2" charset="-122"/>
              </a:defRPr>
            </a:lvl8pPr>
            <a:lvl9pPr marL="3886200" indent="-228600" defTabSz="4911725" eaLnBrk="0" fontAlgn="base" hangingPunct="0">
              <a:spcBef>
                <a:spcPct val="0"/>
              </a:spcBef>
              <a:spcAft>
                <a:spcPct val="0"/>
              </a:spcAft>
              <a:defRPr sz="2800">
                <a:solidFill>
                  <a:schemeClr val="tx1"/>
                </a:solidFill>
                <a:latin typeface="Times New Roman" pitchFamily="18" charset="0"/>
                <a:ea typeface="SimSun" pitchFamily="2" charset="-122"/>
              </a:defRPr>
            </a:lvl9pPr>
          </a:lstStyle>
          <a:p>
            <a:pPr algn="ctr" eaLnBrk="1" hangingPunct="1">
              <a:defRPr/>
            </a:pPr>
            <a:endParaRPr lang="en-US" altLang="en-US" smtClean="0"/>
          </a:p>
        </p:txBody>
      </p:sp>
      <p:sp>
        <p:nvSpPr>
          <p:cNvPr id="2051" name="Text Box 14"/>
          <p:cNvSpPr txBox="1">
            <a:spLocks noChangeArrowheads="1"/>
          </p:cNvSpPr>
          <p:nvPr/>
        </p:nvSpPr>
        <p:spPr bwMode="auto">
          <a:xfrm>
            <a:off x="12530138" y="1443038"/>
            <a:ext cx="32689800" cy="2554287"/>
          </a:xfrm>
          <a:prstGeom prst="rect">
            <a:avLst/>
          </a:prstGeom>
          <a:noFill/>
          <a:ln w="9525">
            <a:noFill/>
            <a:miter lim="800000"/>
            <a:headEnd/>
            <a:tailEnd/>
          </a:ln>
        </p:spPr>
        <p:txBody>
          <a:bodyPr>
            <a:spAutoFit/>
          </a:bodyPr>
          <a:lstStyle/>
          <a:p>
            <a:pPr algn="ctr" defTabSz="5434013" eaLnBrk="1" hangingPunct="1">
              <a:spcAft>
                <a:spcPts val="1200"/>
              </a:spcAft>
            </a:pPr>
            <a:r>
              <a:rPr lang="en-US" altLang="zh-CN" sz="6600" b="1">
                <a:solidFill>
                  <a:srgbClr val="0070C0"/>
                </a:solidFill>
                <a:latin typeface="Arial" charset="0"/>
              </a:rPr>
              <a:t> </a:t>
            </a:r>
            <a:r>
              <a:rPr lang="en-US" altLang="zh-CN" sz="6000" b="1">
                <a:solidFill>
                  <a:srgbClr val="0070C0"/>
                </a:solidFill>
                <a:latin typeface="Arial" charset="0"/>
              </a:rPr>
              <a:t>Best Environmental Practices (BEP) Guidance for the Textile Industry</a:t>
            </a:r>
          </a:p>
          <a:p>
            <a:pPr algn="ctr" defTabSz="5434013" eaLnBrk="1" hangingPunct="1"/>
            <a:r>
              <a:rPr lang="en-US" altLang="zh-CN" sz="4400" b="1" i="1">
                <a:solidFill>
                  <a:srgbClr val="0070C0"/>
                </a:solidFill>
                <a:latin typeface="Arial" charset="0"/>
              </a:rPr>
              <a:t>Kai-Volker Schubert,</a:t>
            </a:r>
            <a:r>
              <a:rPr lang="en-US" altLang="zh-CN" sz="4400" b="1" i="1" baseline="30000">
                <a:solidFill>
                  <a:srgbClr val="0070C0"/>
                </a:solidFill>
                <a:latin typeface="Arial" charset="0"/>
              </a:rPr>
              <a:t>1,2</a:t>
            </a:r>
            <a:r>
              <a:rPr lang="en-US" altLang="zh-CN" sz="4400" b="1" i="1">
                <a:solidFill>
                  <a:srgbClr val="0070C0"/>
                </a:solidFill>
                <a:latin typeface="Arial" charset="0"/>
              </a:rPr>
              <a:t> Steve Korzeniowski,</a:t>
            </a:r>
            <a:r>
              <a:rPr lang="en-US" altLang="zh-CN" sz="4400" b="1" i="1" baseline="30000">
                <a:solidFill>
                  <a:srgbClr val="0070C0"/>
                </a:solidFill>
                <a:latin typeface="Arial" charset="0"/>
              </a:rPr>
              <a:t>2</a:t>
            </a:r>
            <a:r>
              <a:rPr lang="en-US" altLang="zh-CN" sz="4400" b="1" i="1">
                <a:solidFill>
                  <a:srgbClr val="0070C0"/>
                </a:solidFill>
                <a:latin typeface="Arial" charset="0"/>
              </a:rPr>
              <a:t> Seiji Shin-ya,</a:t>
            </a:r>
            <a:r>
              <a:rPr lang="en-US" altLang="zh-CN" sz="4400" b="1" i="1" baseline="30000">
                <a:solidFill>
                  <a:srgbClr val="0070C0"/>
                </a:solidFill>
                <a:latin typeface="Arial" charset="0"/>
              </a:rPr>
              <a:t>3</a:t>
            </a:r>
            <a:r>
              <a:rPr lang="en-US" altLang="zh-CN" sz="4400" b="1" i="1">
                <a:solidFill>
                  <a:srgbClr val="0070C0"/>
                </a:solidFill>
                <a:latin typeface="Arial" charset="0"/>
              </a:rPr>
              <a:t> Takayuki Nakamura,</a:t>
            </a:r>
            <a:r>
              <a:rPr lang="en-US" altLang="zh-CN" sz="4400" b="1" i="1" baseline="30000">
                <a:solidFill>
                  <a:srgbClr val="0070C0"/>
                </a:solidFill>
                <a:latin typeface="Arial" charset="0"/>
              </a:rPr>
              <a:t>4</a:t>
            </a:r>
            <a:r>
              <a:rPr lang="en-US" altLang="zh-CN" sz="4400" b="1" i="1">
                <a:solidFill>
                  <a:srgbClr val="0070C0"/>
                </a:solidFill>
                <a:latin typeface="Arial" charset="0"/>
              </a:rPr>
              <a:t> Mike Cheek</a:t>
            </a:r>
            <a:r>
              <a:rPr lang="en-US" altLang="zh-CN" sz="4400" b="1" i="1" baseline="30000">
                <a:solidFill>
                  <a:srgbClr val="0070C0"/>
                </a:solidFill>
                <a:latin typeface="Arial" charset="0"/>
              </a:rPr>
              <a:t>5</a:t>
            </a:r>
            <a:r>
              <a:rPr lang="en-US" altLang="zh-CN" sz="4000" b="1" i="1">
                <a:solidFill>
                  <a:srgbClr val="0070C0"/>
                </a:solidFill>
                <a:latin typeface="Arial" charset="0"/>
              </a:rPr>
              <a:t> </a:t>
            </a:r>
          </a:p>
          <a:p>
            <a:pPr algn="ctr" defTabSz="5434013" eaLnBrk="1" hangingPunct="1"/>
            <a:r>
              <a:rPr lang="en-US" altLang="zh-CN" sz="4000" b="1" i="1" baseline="30000">
                <a:solidFill>
                  <a:srgbClr val="0070C0"/>
                </a:solidFill>
                <a:latin typeface="Arial" charset="0"/>
              </a:rPr>
              <a:t>1</a:t>
            </a:r>
            <a:r>
              <a:rPr lang="en-US" altLang="zh-CN" sz="4000" b="1" i="1">
                <a:solidFill>
                  <a:srgbClr val="0070C0"/>
                </a:solidFill>
                <a:latin typeface="Arial" charset="0"/>
              </a:rPr>
              <a:t>FluoroCouncil, </a:t>
            </a:r>
            <a:r>
              <a:rPr lang="en-US" altLang="zh-CN" sz="4000" b="1" i="1" baseline="30000">
                <a:solidFill>
                  <a:srgbClr val="0070C0"/>
                </a:solidFill>
                <a:latin typeface="Arial" charset="0"/>
              </a:rPr>
              <a:t>2</a:t>
            </a:r>
            <a:r>
              <a:rPr lang="en-US" altLang="zh-CN" sz="4000" b="1" i="1">
                <a:solidFill>
                  <a:srgbClr val="0070C0"/>
                </a:solidFill>
                <a:latin typeface="Arial" charset="0"/>
              </a:rPr>
              <a:t>The Chemours Company, LLC, </a:t>
            </a:r>
            <a:r>
              <a:rPr lang="en-US" altLang="zh-CN" sz="4000" b="1" i="1" baseline="30000">
                <a:solidFill>
                  <a:srgbClr val="0070C0"/>
                </a:solidFill>
                <a:latin typeface="Arial" charset="0"/>
              </a:rPr>
              <a:t>3</a:t>
            </a:r>
            <a:r>
              <a:rPr lang="en-US" altLang="zh-CN" sz="4000" b="1" i="1">
                <a:solidFill>
                  <a:srgbClr val="0070C0"/>
                </a:solidFill>
                <a:latin typeface="Arial" charset="0"/>
              </a:rPr>
              <a:t>Asahi Glass Co, Ltd, </a:t>
            </a:r>
            <a:r>
              <a:rPr lang="en-US" altLang="zh-CN" sz="4000" b="1" i="1" baseline="30000">
                <a:solidFill>
                  <a:srgbClr val="0070C0"/>
                </a:solidFill>
                <a:latin typeface="Arial" charset="0"/>
              </a:rPr>
              <a:t>4</a:t>
            </a:r>
            <a:r>
              <a:rPr lang="en-US" altLang="zh-CN" sz="4000" b="1" i="1">
                <a:solidFill>
                  <a:srgbClr val="0070C0"/>
                </a:solidFill>
                <a:latin typeface="Arial" charset="0"/>
              </a:rPr>
              <a:t>Daikin Industries, Ltd., </a:t>
            </a:r>
            <a:r>
              <a:rPr lang="en-US" altLang="zh-CN" sz="4000" b="1" i="1" baseline="30000">
                <a:solidFill>
                  <a:srgbClr val="0070C0"/>
                </a:solidFill>
                <a:latin typeface="Arial" charset="0"/>
              </a:rPr>
              <a:t>5</a:t>
            </a:r>
            <a:r>
              <a:rPr lang="en-US" altLang="zh-CN" sz="4000" b="1" i="1">
                <a:solidFill>
                  <a:srgbClr val="0070C0"/>
                </a:solidFill>
                <a:latin typeface="Arial" charset="0"/>
              </a:rPr>
              <a:t>Huntsman</a:t>
            </a:r>
            <a:endParaRPr lang="en-US" altLang="zh-CN" sz="4000" b="1" baseline="30000">
              <a:solidFill>
                <a:srgbClr val="0070C0"/>
              </a:solidFill>
              <a:latin typeface="Arial" charset="0"/>
            </a:endParaRPr>
          </a:p>
        </p:txBody>
      </p:sp>
      <p:sp>
        <p:nvSpPr>
          <p:cNvPr id="2053" name="Text Box 22"/>
          <p:cNvSpPr txBox="1">
            <a:spLocks noChangeArrowheads="1"/>
          </p:cNvSpPr>
          <p:nvPr/>
        </p:nvSpPr>
        <p:spPr bwMode="auto">
          <a:xfrm>
            <a:off x="19354800" y="4778375"/>
            <a:ext cx="116586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911725" eaLnBrk="0" hangingPunct="0">
              <a:defRPr sz="2800">
                <a:solidFill>
                  <a:schemeClr val="tx1"/>
                </a:solidFill>
                <a:latin typeface="Times New Roman" pitchFamily="18" charset="0"/>
                <a:ea typeface="SimSun" pitchFamily="2" charset="-122"/>
              </a:defRPr>
            </a:lvl1pPr>
            <a:lvl2pPr marL="742950" indent="-285750" defTabSz="4911725" eaLnBrk="0" hangingPunct="0">
              <a:defRPr sz="2800">
                <a:solidFill>
                  <a:schemeClr val="tx1"/>
                </a:solidFill>
                <a:latin typeface="Times New Roman" pitchFamily="18" charset="0"/>
                <a:ea typeface="SimSun" pitchFamily="2" charset="-122"/>
              </a:defRPr>
            </a:lvl2pPr>
            <a:lvl3pPr marL="1143000" indent="-228600" defTabSz="4911725" eaLnBrk="0" hangingPunct="0">
              <a:defRPr sz="2800">
                <a:solidFill>
                  <a:schemeClr val="tx1"/>
                </a:solidFill>
                <a:latin typeface="Times New Roman" pitchFamily="18" charset="0"/>
                <a:ea typeface="SimSun" pitchFamily="2" charset="-122"/>
              </a:defRPr>
            </a:lvl3pPr>
            <a:lvl4pPr marL="1600200" indent="-228600" defTabSz="4911725" eaLnBrk="0" hangingPunct="0">
              <a:defRPr sz="2800">
                <a:solidFill>
                  <a:schemeClr val="tx1"/>
                </a:solidFill>
                <a:latin typeface="Times New Roman" pitchFamily="18" charset="0"/>
                <a:ea typeface="SimSun" pitchFamily="2" charset="-122"/>
              </a:defRPr>
            </a:lvl4pPr>
            <a:lvl5pPr marL="2057400" indent="-228600" defTabSz="4911725" eaLnBrk="0" hangingPunct="0">
              <a:defRPr sz="2800">
                <a:solidFill>
                  <a:schemeClr val="tx1"/>
                </a:solidFill>
                <a:latin typeface="Times New Roman" pitchFamily="18" charset="0"/>
                <a:ea typeface="SimSun" pitchFamily="2" charset="-122"/>
              </a:defRPr>
            </a:lvl5pPr>
            <a:lvl6pPr marL="2514600" indent="-228600" defTabSz="4911725" eaLnBrk="0" fontAlgn="base" hangingPunct="0">
              <a:spcBef>
                <a:spcPct val="0"/>
              </a:spcBef>
              <a:spcAft>
                <a:spcPct val="0"/>
              </a:spcAft>
              <a:defRPr sz="2800">
                <a:solidFill>
                  <a:schemeClr val="tx1"/>
                </a:solidFill>
                <a:latin typeface="Times New Roman" pitchFamily="18" charset="0"/>
                <a:ea typeface="SimSun" pitchFamily="2" charset="-122"/>
              </a:defRPr>
            </a:lvl6pPr>
            <a:lvl7pPr marL="2971800" indent="-228600" defTabSz="4911725" eaLnBrk="0" fontAlgn="base" hangingPunct="0">
              <a:spcBef>
                <a:spcPct val="0"/>
              </a:spcBef>
              <a:spcAft>
                <a:spcPct val="0"/>
              </a:spcAft>
              <a:defRPr sz="2800">
                <a:solidFill>
                  <a:schemeClr val="tx1"/>
                </a:solidFill>
                <a:latin typeface="Times New Roman" pitchFamily="18" charset="0"/>
                <a:ea typeface="SimSun" pitchFamily="2" charset="-122"/>
              </a:defRPr>
            </a:lvl7pPr>
            <a:lvl8pPr marL="3429000" indent="-228600" defTabSz="4911725" eaLnBrk="0" fontAlgn="base" hangingPunct="0">
              <a:spcBef>
                <a:spcPct val="0"/>
              </a:spcBef>
              <a:spcAft>
                <a:spcPct val="0"/>
              </a:spcAft>
              <a:defRPr sz="2800">
                <a:solidFill>
                  <a:schemeClr val="tx1"/>
                </a:solidFill>
                <a:latin typeface="Times New Roman" pitchFamily="18" charset="0"/>
                <a:ea typeface="SimSun" pitchFamily="2" charset="-122"/>
              </a:defRPr>
            </a:lvl8pPr>
            <a:lvl9pPr marL="3886200" indent="-228600" defTabSz="4911725" eaLnBrk="0" fontAlgn="base" hangingPunct="0">
              <a:spcBef>
                <a:spcPct val="0"/>
              </a:spcBef>
              <a:spcAft>
                <a:spcPct val="0"/>
              </a:spcAft>
              <a:defRPr sz="2800">
                <a:solidFill>
                  <a:schemeClr val="tx1"/>
                </a:solidFill>
                <a:latin typeface="Times New Roman" pitchFamily="18" charset="0"/>
                <a:ea typeface="SimSun" pitchFamily="2" charset="-122"/>
              </a:defRPr>
            </a:lvl9pPr>
          </a:lstStyle>
          <a:p>
            <a:pPr algn="ctr" eaLnBrk="1" hangingPunct="1">
              <a:spcBef>
                <a:spcPct val="50000"/>
              </a:spcBef>
              <a:defRPr/>
            </a:pPr>
            <a:r>
              <a:rPr lang="en-US" altLang="zh-CN" sz="4400" b="1" u="sng" dirty="0" smtClean="0">
                <a:solidFill>
                  <a:srgbClr val="0070C0"/>
                </a:solidFill>
                <a:latin typeface="+mn-lt"/>
              </a:rPr>
              <a:t>OVERVIEW</a:t>
            </a:r>
          </a:p>
        </p:txBody>
      </p:sp>
      <p:sp>
        <p:nvSpPr>
          <p:cNvPr id="2057" name="Rectangle 628"/>
          <p:cNvSpPr>
            <a:spLocks noChangeArrowheads="1"/>
          </p:cNvSpPr>
          <p:nvPr/>
        </p:nvSpPr>
        <p:spPr bwMode="auto">
          <a:xfrm>
            <a:off x="838200" y="5638800"/>
            <a:ext cx="49385538" cy="224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just">
              <a:defRPr/>
            </a:pPr>
            <a:r>
              <a:rPr lang="en-US" altLang="zh-CN" b="1" dirty="0">
                <a:latin typeface="+mn-lt"/>
              </a:rPr>
              <a:t>Fluorinated repellent products provide stain, oil and water repellency on fabrics.  These fluorinated repellent products, including durable water repellents (DWRs), are usually polymeric </a:t>
            </a:r>
            <a:r>
              <a:rPr lang="en-US" altLang="zh-CN" b="1" dirty="0" err="1">
                <a:latin typeface="+mn-lt"/>
              </a:rPr>
              <a:t>fluorotelomer</a:t>
            </a:r>
            <a:r>
              <a:rPr lang="en-US" altLang="zh-CN" b="1" dirty="0">
                <a:latin typeface="+mn-lt"/>
              </a:rPr>
              <a:t>-based substances that are typically applied in combination with other finishing auxiliaries by a pad-dry-cure process. In many cases they are applied with “extenders” which can be other repellents themselves (e.g., hydrocarbons such as waxes) or </a:t>
            </a:r>
            <a:r>
              <a:rPr lang="en-US" altLang="zh-CN" b="1" dirty="0" err="1">
                <a:latin typeface="+mn-lt"/>
              </a:rPr>
              <a:t>crosslinkers</a:t>
            </a:r>
            <a:r>
              <a:rPr lang="en-US" altLang="zh-CN" b="1" dirty="0">
                <a:latin typeface="+mn-lt"/>
              </a:rPr>
              <a:t> (e.g., melamine and </a:t>
            </a:r>
            <a:r>
              <a:rPr lang="en-US" altLang="zh-CN" b="1" dirty="0" err="1">
                <a:latin typeface="+mn-lt"/>
              </a:rPr>
              <a:t>isocyanate</a:t>
            </a:r>
            <a:r>
              <a:rPr lang="en-US" altLang="zh-CN" b="1" dirty="0">
                <a:latin typeface="+mn-lt"/>
              </a:rPr>
              <a:t> or blocked </a:t>
            </a:r>
            <a:r>
              <a:rPr lang="en-US" altLang="zh-CN" b="1" dirty="0" err="1">
                <a:latin typeface="+mn-lt"/>
              </a:rPr>
              <a:t>isocyanates</a:t>
            </a:r>
            <a:r>
              <a:rPr lang="en-US" altLang="zh-CN" b="1" dirty="0">
                <a:latin typeface="+mn-lt"/>
              </a:rPr>
              <a:t>). The use of these “extenders” enhances repellent performance and allows a reduction in the required amount of </a:t>
            </a:r>
            <a:r>
              <a:rPr lang="en-US" altLang="zh-CN" b="1" dirty="0" err="1">
                <a:latin typeface="+mn-lt"/>
              </a:rPr>
              <a:t>fluorochemical</a:t>
            </a:r>
            <a:r>
              <a:rPr lang="en-US" altLang="zh-CN" b="1" dirty="0">
                <a:latin typeface="+mn-lt"/>
              </a:rPr>
              <a:t>.  While these chemistries perform well on garments and equipment, they may be harmful if released to the environment.  This poster is intended to provide an overview of Best Environmental Practices (BEP) to help mills and finishers minimize waste and environmental release, and keep the products on the textile.  Product specific steps provided by the manufacturer and legal requirements override the practices offered here, so always verify with the specific supplier what steps are appropriate to take at your</a:t>
            </a:r>
            <a:r>
              <a:rPr lang="en-US" altLang="zh-CN" b="1" dirty="0">
                <a:solidFill>
                  <a:srgbClr val="FF0000"/>
                </a:solidFill>
                <a:latin typeface="+mn-lt"/>
              </a:rPr>
              <a:t> </a:t>
            </a:r>
            <a:r>
              <a:rPr lang="en-US" altLang="zh-CN" b="1" dirty="0">
                <a:latin typeface="+mn-lt"/>
              </a:rPr>
              <a:t>facility. </a:t>
            </a:r>
          </a:p>
        </p:txBody>
      </p:sp>
      <p:sp>
        <p:nvSpPr>
          <p:cNvPr id="2054" name="TextBox 3"/>
          <p:cNvSpPr txBox="1">
            <a:spLocks noChangeArrowheads="1"/>
          </p:cNvSpPr>
          <p:nvPr/>
        </p:nvSpPr>
        <p:spPr bwMode="auto">
          <a:xfrm>
            <a:off x="2667000" y="31013400"/>
            <a:ext cx="184150" cy="523875"/>
          </a:xfrm>
          <a:prstGeom prst="rect">
            <a:avLst/>
          </a:prstGeom>
          <a:noFill/>
          <a:ln w="9525">
            <a:noFill/>
            <a:miter lim="800000"/>
            <a:headEnd/>
            <a:tailEnd/>
          </a:ln>
        </p:spPr>
        <p:txBody>
          <a:bodyPr wrap="none">
            <a:spAutoFit/>
          </a:bodyPr>
          <a:lstStyle/>
          <a:p>
            <a:pPr eaLnBrk="1" hangingPunct="1"/>
            <a:endParaRPr lang="en-US" altLang="en-US"/>
          </a:p>
        </p:txBody>
      </p:sp>
      <p:pic>
        <p:nvPicPr>
          <p:cNvPr id="2055" name="Picture 29"/>
          <p:cNvPicPr>
            <a:picLocks noChangeAspect="1" noChangeArrowheads="1"/>
          </p:cNvPicPr>
          <p:nvPr/>
        </p:nvPicPr>
        <p:blipFill>
          <a:blip r:embed="rId2" cstate="print"/>
          <a:srcRect/>
          <a:stretch>
            <a:fillRect/>
          </a:stretch>
        </p:blipFill>
        <p:spPr bwMode="auto">
          <a:xfrm>
            <a:off x="892175" y="1371600"/>
            <a:ext cx="9658350" cy="2543175"/>
          </a:xfrm>
          <a:prstGeom prst="rect">
            <a:avLst/>
          </a:prstGeom>
          <a:noFill/>
          <a:ln w="9525">
            <a:noFill/>
            <a:miter lim="800000"/>
            <a:headEnd/>
            <a:tailEnd/>
          </a:ln>
          <a:effectLst/>
        </p:spPr>
      </p:pic>
      <p:pic>
        <p:nvPicPr>
          <p:cNvPr id="2056" name="Picture 30"/>
          <p:cNvPicPr>
            <a:picLocks noChangeAspect="1" noChangeArrowheads="1"/>
          </p:cNvPicPr>
          <p:nvPr/>
        </p:nvPicPr>
        <p:blipFill>
          <a:blip r:embed="rId3" cstate="print"/>
          <a:srcRect/>
          <a:stretch>
            <a:fillRect/>
          </a:stretch>
        </p:blipFill>
        <p:spPr bwMode="auto">
          <a:xfrm>
            <a:off x="674688" y="9144000"/>
            <a:ext cx="16822737" cy="8382000"/>
          </a:xfrm>
          <a:prstGeom prst="rect">
            <a:avLst/>
          </a:prstGeom>
          <a:noFill/>
          <a:ln w="9525">
            <a:noFill/>
            <a:miter lim="800000"/>
            <a:headEnd/>
            <a:tailEnd/>
          </a:ln>
          <a:effectLst/>
        </p:spPr>
      </p:pic>
      <p:sp>
        <p:nvSpPr>
          <p:cNvPr id="2" name="Text Box 8"/>
          <p:cNvSpPr txBox="1">
            <a:spLocks noChangeArrowheads="1"/>
          </p:cNvSpPr>
          <p:nvPr/>
        </p:nvSpPr>
        <p:spPr bwMode="auto">
          <a:xfrm>
            <a:off x="990600" y="9447213"/>
            <a:ext cx="16506825" cy="785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91440" bIns="91440"/>
          <a:lstStyle>
            <a:lvl1pPr marL="457200">
              <a:defRPr sz="2800">
                <a:solidFill>
                  <a:schemeClr val="tx1"/>
                </a:solidFill>
                <a:latin typeface="Times New Roman" pitchFamily="18" charset="0"/>
                <a:ea typeface="SimSun" pitchFamily="2" charset="-122"/>
              </a:defRPr>
            </a:lvl1pPr>
            <a:lvl2pPr marL="742950" indent="-285750">
              <a:defRPr sz="2800">
                <a:solidFill>
                  <a:schemeClr val="tx1"/>
                </a:solidFill>
                <a:latin typeface="Times New Roman" pitchFamily="18" charset="0"/>
                <a:ea typeface="SimSun" pitchFamily="2" charset="-122"/>
              </a:defRPr>
            </a:lvl2pPr>
            <a:lvl3pPr marL="1143000" indent="-228600">
              <a:defRPr sz="2800">
                <a:solidFill>
                  <a:schemeClr val="tx1"/>
                </a:solidFill>
                <a:latin typeface="Times New Roman" pitchFamily="18" charset="0"/>
                <a:ea typeface="SimSun" pitchFamily="2" charset="-122"/>
              </a:defRPr>
            </a:lvl3pPr>
            <a:lvl4pPr marL="1600200" indent="-228600">
              <a:defRPr sz="2800">
                <a:solidFill>
                  <a:schemeClr val="tx1"/>
                </a:solidFill>
                <a:latin typeface="Times New Roman" pitchFamily="18" charset="0"/>
                <a:ea typeface="SimSun" pitchFamily="2" charset="-122"/>
              </a:defRPr>
            </a:lvl4pPr>
            <a:lvl5pPr marL="2057400" indent="-228600">
              <a:defRPr sz="28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8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8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8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800">
                <a:solidFill>
                  <a:schemeClr val="tx1"/>
                </a:solidFill>
                <a:latin typeface="Times New Roman" pitchFamily="18" charset="0"/>
                <a:ea typeface="SimSun" pitchFamily="2" charset="-122"/>
              </a:defRPr>
            </a:lvl9pPr>
          </a:lstStyle>
          <a:p>
            <a:pPr eaLnBrk="1" hangingPunct="1">
              <a:lnSpc>
                <a:spcPct val="115000"/>
              </a:lnSpc>
              <a:spcAft>
                <a:spcPts val="1000"/>
              </a:spcAft>
              <a:defRPr/>
            </a:pPr>
            <a:r>
              <a:rPr lang="en-US" altLang="en-US" sz="3200" b="1" dirty="0" smtClean="0">
                <a:solidFill>
                  <a:srgbClr val="FFFFFF"/>
                </a:solidFill>
                <a:latin typeface="Arial" charset="0"/>
                <a:ea typeface="MS Mincho" pitchFamily="49" charset="-128"/>
                <a:cs typeface="Times New Roman" pitchFamily="18" charset="0"/>
              </a:rPr>
              <a:t>Summary:  What Best Environmental Practice (BEP) means in practical terms:</a:t>
            </a:r>
            <a:endParaRPr lang="en-US" altLang="en-US" b="1" dirty="0" smtClean="0">
              <a:latin typeface="Arial" charset="0"/>
              <a:ea typeface="MS Mincho" pitchFamily="49" charset="-128"/>
              <a:cs typeface="Times New Roman" pitchFamily="18" charset="0"/>
            </a:endParaRPr>
          </a:p>
          <a:p>
            <a:pPr marL="971550" indent="-514350" eaLnBrk="1" hangingPunct="1">
              <a:lnSpc>
                <a:spcPct val="115000"/>
              </a:lnSpc>
              <a:buFont typeface="+mj-lt"/>
              <a:buAutoNum type="arabicPeriod"/>
              <a:defRPr/>
            </a:pPr>
            <a:r>
              <a:rPr lang="en-US" altLang="en-US" b="1" dirty="0" smtClean="0">
                <a:solidFill>
                  <a:srgbClr val="FFFFFF"/>
                </a:solidFill>
                <a:latin typeface="Arial" charset="0"/>
                <a:ea typeface="MS Mincho" pitchFamily="49" charset="-128"/>
                <a:cs typeface="Times New Roman" pitchFamily="18" charset="0"/>
              </a:rPr>
              <a:t>Raise environmental awareness with all employees</a:t>
            </a:r>
            <a:endParaRPr lang="en-US" altLang="en-US" sz="2400" b="1" dirty="0" smtClean="0">
              <a:latin typeface="Arial" charset="0"/>
              <a:ea typeface="MS Mincho" pitchFamily="49" charset="-128"/>
              <a:cs typeface="Times New Roman" pitchFamily="18" charset="0"/>
            </a:endParaRPr>
          </a:p>
          <a:p>
            <a:pPr marL="971550" indent="-514350" eaLnBrk="1" hangingPunct="1">
              <a:lnSpc>
                <a:spcPct val="115000"/>
              </a:lnSpc>
              <a:buFont typeface="+mj-lt"/>
              <a:buAutoNum type="arabicPeriod"/>
              <a:defRPr/>
            </a:pPr>
            <a:r>
              <a:rPr lang="en-US" altLang="en-US" b="1" dirty="0" smtClean="0">
                <a:solidFill>
                  <a:srgbClr val="FFFFFF"/>
                </a:solidFill>
                <a:latin typeface="Arial" charset="0"/>
                <a:ea typeface="MS Mincho" pitchFamily="49" charset="-128"/>
                <a:cs typeface="Times New Roman" pitchFamily="18" charset="0"/>
              </a:rPr>
              <a:t>Follow advice of the Safety Data Sheet (SDS) and Technical Data Sheet (TDS) for the product</a:t>
            </a:r>
            <a:endParaRPr lang="en-US" altLang="en-US" sz="2400" b="1" dirty="0" smtClean="0">
              <a:latin typeface="Arial" charset="0"/>
              <a:ea typeface="MS Mincho" pitchFamily="49" charset="-128"/>
              <a:cs typeface="Times New Roman" pitchFamily="18" charset="0"/>
            </a:endParaRPr>
          </a:p>
          <a:p>
            <a:pPr marL="971550" indent="-514350" eaLnBrk="1" hangingPunct="1">
              <a:lnSpc>
                <a:spcPct val="115000"/>
              </a:lnSpc>
              <a:buFont typeface="+mj-lt"/>
              <a:buAutoNum type="arabicPeriod"/>
              <a:defRPr/>
            </a:pPr>
            <a:r>
              <a:rPr lang="en-US" altLang="en-US" b="1" dirty="0" smtClean="0">
                <a:solidFill>
                  <a:srgbClr val="FFFFFF"/>
                </a:solidFill>
                <a:latin typeface="Arial" charset="0"/>
                <a:ea typeface="MS Mincho" pitchFamily="49" charset="-128"/>
                <a:cs typeface="Times New Roman" pitchFamily="18" charset="0"/>
              </a:rPr>
              <a:t>Use the product only if necessary to obtain effects desired</a:t>
            </a:r>
            <a:endParaRPr lang="en-US" altLang="en-US" sz="2400" b="1" dirty="0" smtClean="0">
              <a:latin typeface="Arial" charset="0"/>
              <a:ea typeface="MS Mincho" pitchFamily="49" charset="-128"/>
              <a:cs typeface="Times New Roman" pitchFamily="18" charset="0"/>
            </a:endParaRPr>
          </a:p>
          <a:p>
            <a:pPr marL="971550" indent="-514350" eaLnBrk="1" hangingPunct="1">
              <a:lnSpc>
                <a:spcPct val="115000"/>
              </a:lnSpc>
              <a:buFont typeface="+mj-lt"/>
              <a:buAutoNum type="arabicPeriod"/>
              <a:defRPr/>
            </a:pPr>
            <a:r>
              <a:rPr lang="en-US" altLang="en-US" b="1" dirty="0" smtClean="0">
                <a:solidFill>
                  <a:srgbClr val="FFFFFF"/>
                </a:solidFill>
                <a:latin typeface="Arial" charset="0"/>
                <a:ea typeface="MS Mincho" pitchFamily="49" charset="-128"/>
                <a:cs typeface="Times New Roman" pitchFamily="18" charset="0"/>
              </a:rPr>
              <a:t>Use only what you need: work with the chemical supplier to set the amount</a:t>
            </a:r>
            <a:endParaRPr lang="en-US" altLang="en-US" sz="2400" b="1" dirty="0" smtClean="0">
              <a:latin typeface="Arial" charset="0"/>
              <a:ea typeface="MS Mincho" pitchFamily="49" charset="-128"/>
              <a:cs typeface="Times New Roman" pitchFamily="18" charset="0"/>
            </a:endParaRPr>
          </a:p>
          <a:p>
            <a:pPr marL="971550" indent="-514350" eaLnBrk="1" hangingPunct="1">
              <a:lnSpc>
                <a:spcPct val="115000"/>
              </a:lnSpc>
              <a:buFont typeface="+mj-lt"/>
              <a:buAutoNum type="arabicPeriod"/>
              <a:defRPr/>
            </a:pPr>
            <a:r>
              <a:rPr lang="en-US" altLang="en-US" b="1" dirty="0" smtClean="0">
                <a:solidFill>
                  <a:srgbClr val="FFFFFF"/>
                </a:solidFill>
                <a:latin typeface="Arial" charset="0"/>
                <a:ea typeface="MS Mincho" pitchFamily="49" charset="-128"/>
                <a:cs typeface="Times New Roman" pitchFamily="18" charset="0"/>
              </a:rPr>
              <a:t>Mix only what will be used in the scheduled run </a:t>
            </a:r>
            <a:endParaRPr lang="en-US" altLang="en-US" sz="2400" b="1" dirty="0" smtClean="0">
              <a:latin typeface="Arial" charset="0"/>
              <a:ea typeface="MS Mincho" pitchFamily="49" charset="-128"/>
              <a:cs typeface="Times New Roman" pitchFamily="18" charset="0"/>
            </a:endParaRPr>
          </a:p>
          <a:p>
            <a:pPr marL="971550" indent="-514350" eaLnBrk="1" hangingPunct="1">
              <a:lnSpc>
                <a:spcPct val="115000"/>
              </a:lnSpc>
              <a:buFont typeface="+mj-lt"/>
              <a:buAutoNum type="arabicPeriod"/>
              <a:defRPr/>
            </a:pPr>
            <a:r>
              <a:rPr lang="en-US" altLang="en-US" b="1" dirty="0" smtClean="0">
                <a:solidFill>
                  <a:srgbClr val="FFFFFF"/>
                </a:solidFill>
                <a:latin typeface="Arial" charset="0"/>
                <a:ea typeface="MS Mincho" pitchFamily="49" charset="-128"/>
                <a:cs typeface="Times New Roman" pitchFamily="18" charset="0"/>
              </a:rPr>
              <a:t>Schedule runs to avoid b</a:t>
            </a:r>
            <a:r>
              <a:rPr lang="en-US" altLang="en-US" b="1" dirty="0" smtClean="0">
                <a:solidFill>
                  <a:schemeClr val="bg1"/>
                </a:solidFill>
                <a:latin typeface="Arial" charset="0"/>
                <a:ea typeface="MS Mincho" pitchFamily="49" charset="-128"/>
                <a:cs typeface="Times New Roman" pitchFamily="18" charset="0"/>
              </a:rPr>
              <a:t>ath</a:t>
            </a:r>
            <a:r>
              <a:rPr lang="en-US" altLang="en-US" b="1" dirty="0" smtClean="0">
                <a:solidFill>
                  <a:srgbClr val="FFFFFF"/>
                </a:solidFill>
                <a:latin typeface="Arial" charset="0"/>
                <a:ea typeface="MS Mincho" pitchFamily="49" charset="-128"/>
                <a:cs typeface="Times New Roman" pitchFamily="18" charset="0"/>
              </a:rPr>
              <a:t> changes; batch changes waste liquors</a:t>
            </a:r>
            <a:endParaRPr lang="en-US" altLang="en-US" sz="2400" b="1" dirty="0" smtClean="0">
              <a:latin typeface="Arial" charset="0"/>
              <a:ea typeface="MS Mincho" pitchFamily="49" charset="-128"/>
              <a:cs typeface="Times New Roman" pitchFamily="18" charset="0"/>
            </a:endParaRPr>
          </a:p>
          <a:p>
            <a:pPr marL="971550" indent="-514350" eaLnBrk="1" hangingPunct="1">
              <a:lnSpc>
                <a:spcPct val="115000"/>
              </a:lnSpc>
              <a:buFont typeface="+mj-lt"/>
              <a:buAutoNum type="arabicPeriod"/>
              <a:defRPr/>
            </a:pPr>
            <a:r>
              <a:rPr lang="en-US" altLang="en-US" b="1" dirty="0" smtClean="0">
                <a:solidFill>
                  <a:srgbClr val="FFFFFF"/>
                </a:solidFill>
                <a:latin typeface="Arial" charset="0"/>
                <a:ea typeface="MS Mincho" pitchFamily="49" charset="-128"/>
                <a:cs typeface="Times New Roman" pitchFamily="18" charset="0"/>
              </a:rPr>
              <a:t>Reuse/recycle residual liquors/surplus of liquors if this can be done without jeopardizing quality; consult your supplier</a:t>
            </a:r>
            <a:endParaRPr lang="en-US" altLang="en-US" sz="2400" b="1" dirty="0" smtClean="0">
              <a:latin typeface="Arial" charset="0"/>
              <a:ea typeface="MS Mincho" pitchFamily="49" charset="-128"/>
              <a:cs typeface="Times New Roman" pitchFamily="18" charset="0"/>
            </a:endParaRPr>
          </a:p>
          <a:p>
            <a:pPr marL="971550" indent="-514350" eaLnBrk="1" hangingPunct="1">
              <a:lnSpc>
                <a:spcPct val="115000"/>
              </a:lnSpc>
              <a:buFont typeface="+mj-lt"/>
              <a:buAutoNum type="arabicPeriod"/>
              <a:defRPr/>
            </a:pPr>
            <a:r>
              <a:rPr lang="en-US" altLang="en-US" b="1" dirty="0" smtClean="0">
                <a:solidFill>
                  <a:srgbClr val="FFFFFF"/>
                </a:solidFill>
                <a:latin typeface="Arial" charset="0"/>
                <a:ea typeface="MS Mincho" pitchFamily="49" charset="-128"/>
                <a:cs typeface="Times New Roman" pitchFamily="18" charset="0"/>
              </a:rPr>
              <a:t>Maintain all equipment in excellent working condition and conduct  periodic operations audits</a:t>
            </a:r>
            <a:endParaRPr lang="en-US" altLang="en-US" sz="2400" b="1" dirty="0" smtClean="0">
              <a:latin typeface="Arial" charset="0"/>
              <a:ea typeface="MS Mincho" pitchFamily="49" charset="-128"/>
              <a:cs typeface="Times New Roman" pitchFamily="18" charset="0"/>
            </a:endParaRPr>
          </a:p>
          <a:p>
            <a:pPr marL="971550" indent="-514350" eaLnBrk="1" hangingPunct="1">
              <a:lnSpc>
                <a:spcPct val="115000"/>
              </a:lnSpc>
              <a:buFont typeface="+mj-lt"/>
              <a:buAutoNum type="arabicPeriod"/>
              <a:defRPr/>
            </a:pPr>
            <a:r>
              <a:rPr lang="en-US" altLang="en-US" b="1" dirty="0" smtClean="0">
                <a:solidFill>
                  <a:srgbClr val="FFFFFF"/>
                </a:solidFill>
                <a:latin typeface="Arial" charset="0"/>
                <a:ea typeface="MS Mincho" pitchFamily="49" charset="-128"/>
                <a:cs typeface="Times New Roman" pitchFamily="18" charset="0"/>
              </a:rPr>
              <a:t>Optimize drying and curing conditions in the </a:t>
            </a:r>
            <a:r>
              <a:rPr lang="en-US" altLang="en-US" b="1" dirty="0" err="1" smtClean="0">
                <a:solidFill>
                  <a:srgbClr val="FFFFFF"/>
                </a:solidFill>
                <a:latin typeface="Arial" charset="0"/>
                <a:ea typeface="MS Mincho" pitchFamily="49" charset="-128"/>
                <a:cs typeface="Times New Roman" pitchFamily="18" charset="0"/>
              </a:rPr>
              <a:t>stenter</a:t>
            </a:r>
            <a:r>
              <a:rPr lang="en-US" altLang="en-US" b="1" dirty="0" smtClean="0">
                <a:solidFill>
                  <a:srgbClr val="FFFFFF"/>
                </a:solidFill>
                <a:latin typeface="Arial" charset="0"/>
                <a:ea typeface="MS Mincho" pitchFamily="49" charset="-128"/>
                <a:cs typeface="Times New Roman" pitchFamily="18" charset="0"/>
              </a:rPr>
              <a:t> frame </a:t>
            </a:r>
            <a:endParaRPr lang="en-US" altLang="en-US" sz="2400" b="1" dirty="0" smtClean="0">
              <a:latin typeface="Arial" charset="0"/>
              <a:ea typeface="MS Mincho" pitchFamily="49" charset="-128"/>
              <a:cs typeface="Times New Roman" pitchFamily="18" charset="0"/>
            </a:endParaRPr>
          </a:p>
          <a:p>
            <a:pPr marL="971550" indent="-514350" eaLnBrk="1" hangingPunct="1">
              <a:lnSpc>
                <a:spcPct val="115000"/>
              </a:lnSpc>
              <a:buFont typeface="+mj-lt"/>
              <a:buAutoNum type="arabicPeriod"/>
              <a:defRPr/>
            </a:pPr>
            <a:r>
              <a:rPr lang="en-US" altLang="en-US" b="1" dirty="0" smtClean="0">
                <a:solidFill>
                  <a:srgbClr val="FFFFFF"/>
                </a:solidFill>
                <a:latin typeface="Arial" charset="0"/>
                <a:ea typeface="MS Mincho" pitchFamily="49" charset="-128"/>
                <a:cs typeface="Times New Roman" pitchFamily="18" charset="0"/>
              </a:rPr>
              <a:t>Dispose of chemicals appropriately</a:t>
            </a:r>
            <a:endParaRPr lang="en-US" altLang="en-US" sz="2400" b="1" dirty="0" smtClean="0">
              <a:latin typeface="Arial" charset="0"/>
              <a:ea typeface="MS Mincho" pitchFamily="49" charset="-128"/>
              <a:cs typeface="Times New Roman" pitchFamily="18" charset="0"/>
            </a:endParaRPr>
          </a:p>
          <a:p>
            <a:pPr marL="971550" indent="-514350" eaLnBrk="1" hangingPunct="1">
              <a:lnSpc>
                <a:spcPct val="115000"/>
              </a:lnSpc>
              <a:spcAft>
                <a:spcPts val="1000"/>
              </a:spcAft>
              <a:buFont typeface="+mj-lt"/>
              <a:buAutoNum type="arabicPeriod"/>
              <a:defRPr/>
            </a:pPr>
            <a:r>
              <a:rPr lang="en-US" altLang="en-US" b="1" dirty="0" smtClean="0">
                <a:solidFill>
                  <a:srgbClr val="FFFFFF"/>
                </a:solidFill>
                <a:latin typeface="Arial" charset="0"/>
                <a:ea typeface="MS Mincho" pitchFamily="49" charset="-128"/>
                <a:cs typeface="Times New Roman" pitchFamily="18" charset="0"/>
              </a:rPr>
              <a:t>Consider additional opportunities to minimize waste and emissions</a:t>
            </a:r>
            <a:endParaRPr lang="en-US" altLang="en-US" sz="2400" b="1" dirty="0" smtClean="0">
              <a:latin typeface="Arial" charset="0"/>
              <a:ea typeface="MS Mincho" pitchFamily="49" charset="-128"/>
              <a:cs typeface="Times New Roman" pitchFamily="18" charset="0"/>
            </a:endParaRPr>
          </a:p>
          <a:p>
            <a:pPr eaLnBrk="1" hangingPunct="1">
              <a:lnSpc>
                <a:spcPct val="115000"/>
              </a:lnSpc>
              <a:spcAft>
                <a:spcPts val="1000"/>
              </a:spcAft>
              <a:defRPr/>
            </a:pPr>
            <a:r>
              <a:rPr lang="en-US" altLang="en-US" sz="3600" dirty="0" smtClean="0">
                <a:solidFill>
                  <a:srgbClr val="FFFFFF"/>
                </a:solidFill>
                <a:latin typeface="Arial" charset="0"/>
                <a:ea typeface="MS Mincho" pitchFamily="49" charset="-128"/>
                <a:cs typeface="Times New Roman" pitchFamily="18" charset="0"/>
              </a:rPr>
              <a:t> </a:t>
            </a:r>
            <a:endParaRPr lang="en-US" altLang="en-US" sz="2400" dirty="0" smtClean="0">
              <a:latin typeface="Arial" charset="0"/>
              <a:ea typeface="MS Mincho" pitchFamily="49" charset="-128"/>
              <a:cs typeface="Times New Roman" pitchFamily="18" charset="0"/>
            </a:endParaRPr>
          </a:p>
        </p:txBody>
      </p:sp>
      <p:pic>
        <p:nvPicPr>
          <p:cNvPr id="2058" name="Picture 33"/>
          <p:cNvPicPr>
            <a:picLocks noChangeAspect="1" noChangeArrowheads="1"/>
          </p:cNvPicPr>
          <p:nvPr/>
        </p:nvPicPr>
        <p:blipFill>
          <a:blip r:embed="rId4" cstate="print"/>
          <a:srcRect/>
          <a:stretch>
            <a:fillRect/>
          </a:stretch>
        </p:blipFill>
        <p:spPr bwMode="auto">
          <a:xfrm>
            <a:off x="674688" y="19034125"/>
            <a:ext cx="17526000" cy="15189200"/>
          </a:xfrm>
          <a:prstGeom prst="rect">
            <a:avLst/>
          </a:prstGeom>
          <a:noFill/>
          <a:ln w="9525">
            <a:solidFill>
              <a:schemeClr val="tx1"/>
            </a:solidFill>
            <a:miter lim="800000"/>
            <a:headEnd/>
            <a:tailEnd/>
          </a:ln>
        </p:spPr>
      </p:pic>
      <p:sp>
        <p:nvSpPr>
          <p:cNvPr id="7" name="TextBox 6"/>
          <p:cNvSpPr txBox="1"/>
          <p:nvPr/>
        </p:nvSpPr>
        <p:spPr>
          <a:xfrm>
            <a:off x="674688" y="17684750"/>
            <a:ext cx="17526000" cy="1077913"/>
          </a:xfrm>
          <a:prstGeom prst="rect">
            <a:avLst/>
          </a:prstGeom>
          <a:noFill/>
          <a:ln>
            <a:solidFill>
              <a:schemeClr val="accent1">
                <a:lumMod val="50000"/>
              </a:schemeClr>
            </a:solidFill>
          </a:ln>
        </p:spPr>
        <p:txBody>
          <a:bodyPr>
            <a:spAutoFit/>
          </a:bodyPr>
          <a:lstStyle/>
          <a:p>
            <a:pPr algn="ctr" eaLnBrk="1" hangingPunct="1">
              <a:defRPr/>
            </a:pPr>
            <a:r>
              <a:rPr lang="en-US" sz="3200" b="1" dirty="0">
                <a:latin typeface="+mj-lt"/>
              </a:rPr>
              <a:t>Overview of BEP when using fluorinated repellent products in the textile industry </a:t>
            </a:r>
          </a:p>
          <a:p>
            <a:pPr algn="ctr" eaLnBrk="1" hangingPunct="1">
              <a:defRPr/>
            </a:pPr>
            <a:r>
              <a:rPr lang="en-US" sz="3200" b="1" dirty="0">
                <a:latin typeface="+mj-lt"/>
              </a:rPr>
              <a:t>(numbers refer to above summary)</a:t>
            </a:r>
          </a:p>
        </p:txBody>
      </p:sp>
      <p:sp>
        <p:nvSpPr>
          <p:cNvPr id="2060" name="TextBox 7"/>
          <p:cNvSpPr txBox="1">
            <a:spLocks noChangeArrowheads="1"/>
          </p:cNvSpPr>
          <p:nvPr/>
        </p:nvSpPr>
        <p:spPr bwMode="auto">
          <a:xfrm>
            <a:off x="18637250" y="9250363"/>
            <a:ext cx="17024350" cy="304641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tabLst>
                <a:tab pos="473075" algn="l"/>
              </a:tabLst>
              <a:defRPr sz="2800">
                <a:solidFill>
                  <a:schemeClr val="tx1"/>
                </a:solidFill>
                <a:latin typeface="Times New Roman" pitchFamily="18" charset="0"/>
                <a:ea typeface="SimSun" pitchFamily="2" charset="-122"/>
              </a:defRPr>
            </a:lvl1pPr>
            <a:lvl2pPr marL="742950" indent="-285750">
              <a:tabLst>
                <a:tab pos="473075" algn="l"/>
              </a:tabLst>
              <a:defRPr sz="2800">
                <a:solidFill>
                  <a:schemeClr val="tx1"/>
                </a:solidFill>
                <a:latin typeface="Times New Roman" pitchFamily="18" charset="0"/>
                <a:ea typeface="SimSun" pitchFamily="2" charset="-122"/>
              </a:defRPr>
            </a:lvl2pPr>
            <a:lvl3pPr marL="1143000" indent="-228600">
              <a:tabLst>
                <a:tab pos="473075" algn="l"/>
              </a:tabLst>
              <a:defRPr sz="2800">
                <a:solidFill>
                  <a:schemeClr val="tx1"/>
                </a:solidFill>
                <a:latin typeface="Times New Roman" pitchFamily="18" charset="0"/>
                <a:ea typeface="SimSun" pitchFamily="2" charset="-122"/>
              </a:defRPr>
            </a:lvl3pPr>
            <a:lvl4pPr marL="1600200" indent="-228600">
              <a:tabLst>
                <a:tab pos="473075" algn="l"/>
              </a:tabLst>
              <a:defRPr sz="2800">
                <a:solidFill>
                  <a:schemeClr val="tx1"/>
                </a:solidFill>
                <a:latin typeface="Times New Roman" pitchFamily="18" charset="0"/>
                <a:ea typeface="SimSun" pitchFamily="2" charset="-122"/>
              </a:defRPr>
            </a:lvl4pPr>
            <a:lvl5pPr marL="2057400" indent="-228600">
              <a:tabLst>
                <a:tab pos="473075" algn="l"/>
              </a:tabLst>
              <a:defRPr sz="28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tabLst>
                <a:tab pos="473075" algn="l"/>
              </a:tabLst>
              <a:defRPr sz="28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tabLst>
                <a:tab pos="473075" algn="l"/>
              </a:tabLst>
              <a:defRPr sz="28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tabLst>
                <a:tab pos="473075" algn="l"/>
              </a:tabLst>
              <a:defRPr sz="28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tabLst>
                <a:tab pos="473075" algn="l"/>
              </a:tabLst>
              <a:defRPr sz="2800">
                <a:solidFill>
                  <a:schemeClr val="tx1"/>
                </a:solidFill>
                <a:latin typeface="Times New Roman" pitchFamily="18" charset="0"/>
                <a:ea typeface="SimSun" pitchFamily="2" charset="-122"/>
              </a:defRPr>
            </a:lvl9pPr>
          </a:lstStyle>
          <a:p>
            <a:pPr eaLnBrk="1" hangingPunct="1">
              <a:defRPr/>
            </a:pPr>
            <a:r>
              <a:rPr lang="en-US" altLang="en-US" sz="2400" b="1" dirty="0" smtClean="0">
                <a:latin typeface="Arial" charset="0"/>
              </a:rPr>
              <a:t>1. 	Raise environmental awareness with all employees </a:t>
            </a:r>
            <a:endParaRPr lang="en-US" altLang="en-US" sz="2400" dirty="0" smtClean="0">
              <a:latin typeface="Arial" charset="0"/>
            </a:endParaRPr>
          </a:p>
          <a:p>
            <a:pPr marL="473075" indent="-473075" eaLnBrk="1" hangingPunct="1">
              <a:buFont typeface="Arial" charset="0"/>
              <a:buChar char="•"/>
              <a:defRPr/>
            </a:pPr>
            <a:r>
              <a:rPr lang="en-US" altLang="en-US" sz="2400" dirty="0" smtClean="0">
                <a:latin typeface="Arial" charset="0"/>
              </a:rPr>
              <a:t>Teach employees preventive environmental and work safety measures, as well as measures for saving resources at the company. </a:t>
            </a:r>
          </a:p>
          <a:p>
            <a:pPr marL="473075" indent="-473075" eaLnBrk="1" hangingPunct="1">
              <a:buFont typeface="Arial" charset="0"/>
              <a:buChar char="•"/>
              <a:defRPr/>
            </a:pPr>
            <a:r>
              <a:rPr lang="en-US" altLang="en-US" sz="2400" dirty="0" smtClean="0">
                <a:latin typeface="Arial" charset="0"/>
              </a:rPr>
              <a:t>Combine with safety training and/or include in other employee training programs. </a:t>
            </a:r>
          </a:p>
          <a:p>
            <a:pPr marL="473075" indent="-473075" eaLnBrk="1" hangingPunct="1">
              <a:buFont typeface="Arial" charset="0"/>
              <a:buChar char="•"/>
              <a:defRPr/>
            </a:pPr>
            <a:r>
              <a:rPr lang="en-US" altLang="en-US" sz="2400" dirty="0" smtClean="0">
                <a:latin typeface="Arial" charset="0"/>
              </a:rPr>
              <a:t>Tailor employee training to specific roles (e.g., chemicals, raw materials, energy, water, processes, equipment/machinery). </a:t>
            </a:r>
          </a:p>
          <a:p>
            <a:pPr marL="473075" indent="-473075" eaLnBrk="1" hangingPunct="1">
              <a:buFont typeface="Arial" charset="0"/>
              <a:buChar char="•"/>
              <a:defRPr/>
            </a:pPr>
            <a:r>
              <a:rPr lang="en-US" altLang="en-US" sz="2400" dirty="0" smtClean="0">
                <a:latin typeface="Arial" charset="0"/>
              </a:rPr>
              <a:t>Provide copies of SDSs to all employees and train them to be familiar with the information provided for all chemicals to be handled. </a:t>
            </a:r>
          </a:p>
        </p:txBody>
      </p:sp>
      <p:sp>
        <p:nvSpPr>
          <p:cNvPr id="2061" name="TextBox 36"/>
          <p:cNvSpPr txBox="1">
            <a:spLocks noChangeArrowheads="1"/>
          </p:cNvSpPr>
          <p:nvPr/>
        </p:nvSpPr>
        <p:spPr bwMode="auto">
          <a:xfrm>
            <a:off x="18627725" y="12496800"/>
            <a:ext cx="17033875" cy="489426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marL="850900" indent="-346075">
              <a:defRPr sz="2800">
                <a:solidFill>
                  <a:schemeClr val="tx1"/>
                </a:solidFill>
                <a:latin typeface="Times New Roman" pitchFamily="18" charset="0"/>
                <a:ea typeface="SimSun" pitchFamily="2" charset="-122"/>
              </a:defRPr>
            </a:lvl1pPr>
            <a:lvl2pPr indent="-457200">
              <a:defRPr sz="2800">
                <a:solidFill>
                  <a:schemeClr val="tx1"/>
                </a:solidFill>
                <a:latin typeface="Times New Roman" pitchFamily="18" charset="0"/>
                <a:ea typeface="SimSun" pitchFamily="2" charset="-122"/>
              </a:defRPr>
            </a:lvl2pPr>
            <a:lvl3pPr marL="1143000" indent="-228600">
              <a:defRPr sz="2800">
                <a:solidFill>
                  <a:schemeClr val="tx1"/>
                </a:solidFill>
                <a:latin typeface="Times New Roman" pitchFamily="18" charset="0"/>
                <a:ea typeface="SimSun" pitchFamily="2" charset="-122"/>
              </a:defRPr>
            </a:lvl3pPr>
            <a:lvl4pPr marL="1600200" indent="-228600">
              <a:defRPr sz="2800">
                <a:solidFill>
                  <a:schemeClr val="tx1"/>
                </a:solidFill>
                <a:latin typeface="Times New Roman" pitchFamily="18" charset="0"/>
                <a:ea typeface="SimSun" pitchFamily="2" charset="-122"/>
              </a:defRPr>
            </a:lvl4pPr>
            <a:lvl5pPr marL="2057400" indent="-228600">
              <a:defRPr sz="28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8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8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8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800">
                <a:solidFill>
                  <a:schemeClr val="tx1"/>
                </a:solidFill>
                <a:latin typeface="Times New Roman" pitchFamily="18" charset="0"/>
                <a:ea typeface="SimSun" pitchFamily="2" charset="-122"/>
              </a:defRPr>
            </a:lvl9pPr>
          </a:lstStyle>
          <a:p>
            <a:pPr lvl="1" eaLnBrk="1" hangingPunct="1">
              <a:defRPr/>
            </a:pPr>
            <a:r>
              <a:rPr lang="en-US" altLang="en-US" sz="2400" b="1" dirty="0" smtClean="0">
                <a:latin typeface="Arial" charset="0"/>
              </a:rPr>
              <a:t>2. 	Follow advice of the Safety Data Sheet (SDS) and Technical Data Sheet (TDS) for the product </a:t>
            </a:r>
            <a:endParaRPr lang="en-US" altLang="en-US" sz="2400" dirty="0" smtClean="0">
              <a:latin typeface="Arial" charset="0"/>
            </a:endParaRPr>
          </a:p>
          <a:p>
            <a:pPr eaLnBrk="1" hangingPunct="1">
              <a:buFont typeface="Arial" charset="0"/>
              <a:buChar char="•"/>
              <a:defRPr/>
            </a:pPr>
            <a:r>
              <a:rPr lang="en-US" altLang="en-US" sz="2400" dirty="0" smtClean="0">
                <a:latin typeface="Arial" charset="0"/>
              </a:rPr>
              <a:t>Make all SDS for all chemicals used and stored available, up-to-date and easily accessible. A chemical may not be on site without a copy of its SDS on site. </a:t>
            </a:r>
          </a:p>
          <a:p>
            <a:pPr eaLnBrk="1" hangingPunct="1">
              <a:buFont typeface="Arial" charset="0"/>
              <a:buChar char="•"/>
              <a:defRPr/>
            </a:pPr>
            <a:r>
              <a:rPr lang="en-US" altLang="en-US" sz="2400" dirty="0" smtClean="0">
                <a:latin typeface="Arial" charset="0"/>
              </a:rPr>
              <a:t>Before handling any chemical, review all sections of the SDS carefully.  For example, review these sections:</a:t>
            </a:r>
          </a:p>
          <a:p>
            <a:pPr marL="1387475" lvl="2" indent="-473075" eaLnBrk="1" hangingPunct="1">
              <a:buFont typeface="Courier New" pitchFamily="49" charset="0"/>
              <a:buChar char="o"/>
              <a:defRPr/>
            </a:pPr>
            <a:r>
              <a:rPr lang="en-US" altLang="en-US" sz="2400" dirty="0" smtClean="0">
                <a:latin typeface="Arial" charset="0"/>
              </a:rPr>
              <a:t>Product Hazard</a:t>
            </a:r>
          </a:p>
          <a:p>
            <a:pPr marL="1387475" lvl="2" indent="-473075" eaLnBrk="1" hangingPunct="1">
              <a:buFont typeface="Courier New" pitchFamily="49" charset="0"/>
              <a:buChar char="o"/>
              <a:defRPr/>
            </a:pPr>
            <a:r>
              <a:rPr lang="en-US" altLang="en-US" sz="2400" dirty="0" smtClean="0">
                <a:latin typeface="Arial" charset="0"/>
              </a:rPr>
              <a:t>Accidental Release Measures</a:t>
            </a:r>
          </a:p>
          <a:p>
            <a:pPr marL="1387475" lvl="2" indent="-473075" eaLnBrk="1" hangingPunct="1">
              <a:buFont typeface="Courier New" pitchFamily="49" charset="0"/>
              <a:buChar char="o"/>
              <a:defRPr/>
            </a:pPr>
            <a:r>
              <a:rPr lang="en-US" altLang="en-US" sz="2400" dirty="0" smtClean="0">
                <a:latin typeface="Arial" charset="0"/>
              </a:rPr>
              <a:t>Exposure Controls/Personal Protection</a:t>
            </a:r>
          </a:p>
          <a:p>
            <a:pPr marL="1387475" lvl="2" indent="-473075" eaLnBrk="1" hangingPunct="1">
              <a:buFont typeface="Courier New" pitchFamily="49" charset="0"/>
              <a:buChar char="o"/>
              <a:defRPr/>
            </a:pPr>
            <a:r>
              <a:rPr lang="en-US" altLang="en-US" sz="2400" dirty="0" smtClean="0">
                <a:latin typeface="Arial" charset="0"/>
              </a:rPr>
              <a:t>Disposal Considerations</a:t>
            </a:r>
          </a:p>
          <a:p>
            <a:pPr lvl="1" eaLnBrk="1" hangingPunct="1">
              <a:buFont typeface="Arial" charset="0"/>
              <a:buChar char="•"/>
              <a:defRPr/>
            </a:pPr>
            <a:r>
              <a:rPr lang="en-US" altLang="en-US" sz="2400" dirty="0" smtClean="0">
                <a:latin typeface="Arial" charset="0"/>
              </a:rPr>
              <a:t>Store all chemicals in accordance with SDS instructions. </a:t>
            </a:r>
          </a:p>
          <a:p>
            <a:pPr lvl="1" eaLnBrk="1" hangingPunct="1">
              <a:buFont typeface="Arial" charset="0"/>
              <a:buChar char="•"/>
              <a:defRPr/>
            </a:pPr>
            <a:r>
              <a:rPr lang="en-US" altLang="en-US" sz="2400" dirty="0" smtClean="0">
                <a:latin typeface="Arial" charset="0"/>
              </a:rPr>
              <a:t>Check the integrity of all areas where chemicals are stored or where a leak is possible, so that leaking chemicals cannot enter the groundwater or the sewer. </a:t>
            </a:r>
          </a:p>
          <a:p>
            <a:pPr marL="409575" eaLnBrk="1" hangingPunct="1">
              <a:buFont typeface="Arial" charset="0"/>
              <a:buChar char="•"/>
              <a:defRPr/>
            </a:pPr>
            <a:r>
              <a:rPr lang="en-US" altLang="en-US" sz="2400" dirty="0" smtClean="0">
                <a:latin typeface="Arial" charset="0"/>
              </a:rPr>
              <a:t>Reject dented or leaking containers upon delivery. </a:t>
            </a:r>
          </a:p>
          <a:p>
            <a:pPr marL="409575" eaLnBrk="1" hangingPunct="1">
              <a:buFont typeface="Arial" charset="0"/>
              <a:buChar char="•"/>
              <a:defRPr/>
            </a:pPr>
            <a:r>
              <a:rPr lang="en-US" altLang="en-US" sz="2400" dirty="0" smtClean="0">
                <a:latin typeface="Arial" charset="0"/>
              </a:rPr>
              <a:t>Review the TDS for information on optimized recipes and best suited auxiliaries. </a:t>
            </a:r>
          </a:p>
        </p:txBody>
      </p:sp>
      <p:sp>
        <p:nvSpPr>
          <p:cNvPr id="2062" name="TextBox 37"/>
          <p:cNvSpPr txBox="1">
            <a:spLocks noChangeArrowheads="1"/>
          </p:cNvSpPr>
          <p:nvPr/>
        </p:nvSpPr>
        <p:spPr bwMode="auto">
          <a:xfrm>
            <a:off x="18638838" y="17678400"/>
            <a:ext cx="17022762" cy="23082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tabLst>
                <a:tab pos="473075" algn="l"/>
              </a:tabLst>
              <a:defRPr sz="2800">
                <a:solidFill>
                  <a:schemeClr val="tx1"/>
                </a:solidFill>
                <a:latin typeface="Times New Roman" pitchFamily="18" charset="0"/>
                <a:ea typeface="SimSun" pitchFamily="2" charset="-122"/>
              </a:defRPr>
            </a:lvl1pPr>
            <a:lvl2pPr marL="742950" indent="-285750">
              <a:tabLst>
                <a:tab pos="473075" algn="l"/>
              </a:tabLst>
              <a:defRPr sz="2800">
                <a:solidFill>
                  <a:schemeClr val="tx1"/>
                </a:solidFill>
                <a:latin typeface="Times New Roman" pitchFamily="18" charset="0"/>
                <a:ea typeface="SimSun" pitchFamily="2" charset="-122"/>
              </a:defRPr>
            </a:lvl2pPr>
            <a:lvl3pPr marL="1143000" indent="-228600">
              <a:tabLst>
                <a:tab pos="473075" algn="l"/>
              </a:tabLst>
              <a:defRPr sz="2800">
                <a:solidFill>
                  <a:schemeClr val="tx1"/>
                </a:solidFill>
                <a:latin typeface="Times New Roman" pitchFamily="18" charset="0"/>
                <a:ea typeface="SimSun" pitchFamily="2" charset="-122"/>
              </a:defRPr>
            </a:lvl3pPr>
            <a:lvl4pPr marL="1600200" indent="-228600">
              <a:tabLst>
                <a:tab pos="473075" algn="l"/>
              </a:tabLst>
              <a:defRPr sz="2800">
                <a:solidFill>
                  <a:schemeClr val="tx1"/>
                </a:solidFill>
                <a:latin typeface="Times New Roman" pitchFamily="18" charset="0"/>
                <a:ea typeface="SimSun" pitchFamily="2" charset="-122"/>
              </a:defRPr>
            </a:lvl4pPr>
            <a:lvl5pPr marL="2057400" indent="-228600">
              <a:tabLst>
                <a:tab pos="473075" algn="l"/>
              </a:tabLst>
              <a:defRPr sz="28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tabLst>
                <a:tab pos="473075" algn="l"/>
              </a:tabLst>
              <a:defRPr sz="28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tabLst>
                <a:tab pos="473075" algn="l"/>
              </a:tabLst>
              <a:defRPr sz="28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tabLst>
                <a:tab pos="473075" algn="l"/>
              </a:tabLst>
              <a:defRPr sz="28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tabLst>
                <a:tab pos="473075" algn="l"/>
              </a:tabLst>
              <a:defRPr sz="2800">
                <a:solidFill>
                  <a:schemeClr val="tx1"/>
                </a:solidFill>
                <a:latin typeface="Times New Roman" pitchFamily="18" charset="0"/>
                <a:ea typeface="SimSun" pitchFamily="2" charset="-122"/>
              </a:defRPr>
            </a:lvl9pPr>
          </a:lstStyle>
          <a:p>
            <a:pPr eaLnBrk="1" hangingPunct="1">
              <a:defRPr/>
            </a:pPr>
            <a:r>
              <a:rPr lang="en-US" altLang="en-US" sz="2400" b="1" dirty="0" smtClean="0">
                <a:latin typeface="Arial" charset="0"/>
              </a:rPr>
              <a:t>3.	Use the product only if necessary to obtain effects desired</a:t>
            </a:r>
            <a:endParaRPr lang="en-US" altLang="en-US" sz="2400" dirty="0" smtClean="0">
              <a:latin typeface="Arial" charset="0"/>
            </a:endParaRPr>
          </a:p>
          <a:p>
            <a:pPr marL="409575" indent="-409575" eaLnBrk="1" hangingPunct="1">
              <a:buFontTx/>
              <a:buChar char="•"/>
              <a:defRPr/>
            </a:pPr>
            <a:r>
              <a:rPr lang="en-US" altLang="en-US" sz="2400" dirty="0" smtClean="0">
                <a:latin typeface="Arial" charset="0"/>
              </a:rPr>
              <a:t>Use fluorinated repellent only when specified, or when high performance water repellency, or the combination of water/oil,  or oil repellency alone is required.</a:t>
            </a:r>
          </a:p>
          <a:p>
            <a:pPr marL="409575" indent="-409575" eaLnBrk="1" hangingPunct="1">
              <a:buFontTx/>
              <a:buChar char="•"/>
              <a:defRPr/>
            </a:pPr>
            <a:r>
              <a:rPr lang="en-US" altLang="en-US" sz="2400" dirty="0" smtClean="0">
                <a:latin typeface="Arial" charset="0"/>
              </a:rPr>
              <a:t>Avoid CMR and PBT substances, and substances which can degrade to CMR and PBT substances.</a:t>
            </a:r>
          </a:p>
          <a:p>
            <a:pPr marL="409575" indent="-409575" eaLnBrk="1" hangingPunct="1">
              <a:buFontTx/>
              <a:buChar char="•"/>
              <a:defRPr/>
            </a:pPr>
            <a:r>
              <a:rPr lang="en-US" altLang="en-US" sz="2400" dirty="0" smtClean="0">
                <a:latin typeface="Arial" charset="0"/>
              </a:rPr>
              <a:t>If possible, consider using chemicals and auxiliary materials with good biodegradability/</a:t>
            </a:r>
            <a:r>
              <a:rPr lang="en-US" altLang="en-US" sz="2400" dirty="0" err="1" smtClean="0">
                <a:latin typeface="Arial" charset="0"/>
              </a:rPr>
              <a:t>bioelimination</a:t>
            </a:r>
            <a:r>
              <a:rPr lang="en-US" altLang="en-US" sz="2400" dirty="0" smtClean="0">
                <a:latin typeface="Arial" charset="0"/>
              </a:rPr>
              <a:t> properties, low human and eco toxicity, low volatility and odor intensity.</a:t>
            </a:r>
          </a:p>
        </p:txBody>
      </p:sp>
      <p:sp>
        <p:nvSpPr>
          <p:cNvPr id="2064" name="TextBox 9"/>
          <p:cNvSpPr txBox="1">
            <a:spLocks noChangeArrowheads="1"/>
          </p:cNvSpPr>
          <p:nvPr/>
        </p:nvSpPr>
        <p:spPr bwMode="auto">
          <a:xfrm>
            <a:off x="18626138" y="7924800"/>
            <a:ext cx="13835062"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SimSun" pitchFamily="2" charset="-122"/>
              </a:defRPr>
            </a:lvl1pPr>
            <a:lvl2pPr marL="742950" indent="-285750" eaLnBrk="0" hangingPunct="0">
              <a:defRPr sz="2800">
                <a:solidFill>
                  <a:schemeClr val="tx1"/>
                </a:solidFill>
                <a:latin typeface="Times New Roman" pitchFamily="18" charset="0"/>
                <a:ea typeface="SimSun" pitchFamily="2" charset="-122"/>
              </a:defRPr>
            </a:lvl2pPr>
            <a:lvl3pPr marL="1143000" indent="-228600" eaLnBrk="0" hangingPunct="0">
              <a:defRPr sz="2800">
                <a:solidFill>
                  <a:schemeClr val="tx1"/>
                </a:solidFill>
                <a:latin typeface="Times New Roman" pitchFamily="18" charset="0"/>
                <a:ea typeface="SimSun" pitchFamily="2" charset="-122"/>
              </a:defRPr>
            </a:lvl3pPr>
            <a:lvl4pPr marL="1600200" indent="-228600" eaLnBrk="0" hangingPunct="0">
              <a:defRPr sz="2800">
                <a:solidFill>
                  <a:schemeClr val="tx1"/>
                </a:solidFill>
                <a:latin typeface="Times New Roman" pitchFamily="18" charset="0"/>
                <a:ea typeface="SimSun" pitchFamily="2" charset="-122"/>
              </a:defRPr>
            </a:lvl4pPr>
            <a:lvl5pPr marL="2057400" indent="-228600" eaLnBrk="0" hangingPunct="0">
              <a:defRPr sz="28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8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8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8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800">
                <a:solidFill>
                  <a:schemeClr val="tx1"/>
                </a:solidFill>
                <a:latin typeface="Times New Roman" pitchFamily="18" charset="0"/>
                <a:ea typeface="SimSun" pitchFamily="2" charset="-122"/>
              </a:defRPr>
            </a:lvl9pPr>
          </a:lstStyle>
          <a:p>
            <a:pPr algn="ctr" eaLnBrk="1" hangingPunct="1">
              <a:defRPr/>
            </a:pPr>
            <a:r>
              <a:rPr lang="en-US" altLang="en-US" sz="3600" b="1" dirty="0" smtClean="0">
                <a:latin typeface="+mj-lt"/>
              </a:rPr>
              <a:t>For Textile Mills and Finishers - Easy Steps to Implement BEP </a:t>
            </a:r>
          </a:p>
          <a:p>
            <a:pPr algn="ctr" eaLnBrk="1" hangingPunct="1">
              <a:defRPr/>
            </a:pPr>
            <a:r>
              <a:rPr lang="en-US" altLang="en-US" sz="3600" b="1" dirty="0" smtClean="0">
                <a:latin typeface="+mj-lt"/>
              </a:rPr>
              <a:t> </a:t>
            </a:r>
          </a:p>
        </p:txBody>
      </p:sp>
      <p:cxnSp>
        <p:nvCxnSpPr>
          <p:cNvPr id="5" name="Straight Connector 2"/>
          <p:cNvCxnSpPr>
            <a:cxnSpLocks noChangeShapeType="1"/>
          </p:cNvCxnSpPr>
          <p:nvPr/>
        </p:nvCxnSpPr>
        <p:spPr bwMode="auto">
          <a:xfrm>
            <a:off x="838200" y="8839200"/>
            <a:ext cx="49255363" cy="0"/>
          </a:xfrm>
          <a:prstGeom prst="line">
            <a:avLst/>
          </a:prstGeom>
          <a:noFill/>
          <a:ln w="9525" algn="ctr">
            <a:solidFill>
              <a:schemeClr val="tx1"/>
            </a:solidFill>
            <a:round/>
            <a:headEnd/>
            <a:tailEnd/>
          </a:ln>
        </p:spPr>
      </p:cxnSp>
      <p:sp>
        <p:nvSpPr>
          <p:cNvPr id="2065" name="TextBox 18"/>
          <p:cNvSpPr txBox="1">
            <a:spLocks noChangeArrowheads="1"/>
          </p:cNvSpPr>
          <p:nvPr/>
        </p:nvSpPr>
        <p:spPr bwMode="auto">
          <a:xfrm>
            <a:off x="18627725" y="20269200"/>
            <a:ext cx="17033875" cy="2308225"/>
          </a:xfrm>
          <a:prstGeom prst="rect">
            <a:avLst/>
          </a:prstGeom>
          <a:noFill/>
          <a:ln w="9525">
            <a:solidFill>
              <a:schemeClr val="tx1"/>
            </a:solidFill>
            <a:miter lim="800000"/>
            <a:headEnd/>
            <a:tailEnd/>
          </a:ln>
        </p:spPr>
        <p:txBody>
          <a:bodyPr>
            <a:spAutoFit/>
          </a:bodyPr>
          <a:lstStyle/>
          <a:p>
            <a:pPr marL="473075" indent="-473075" eaLnBrk="1" hangingPunct="1">
              <a:tabLst>
                <a:tab pos="504825" algn="l"/>
              </a:tabLst>
            </a:pPr>
            <a:r>
              <a:rPr lang="en-US" altLang="en-US" sz="2400" b="1">
                <a:latin typeface="Arial" charset="0"/>
              </a:rPr>
              <a:t>4. 	Use only what you need: work with the chemical supplier to set the amount</a:t>
            </a:r>
            <a:endParaRPr lang="en-US" altLang="en-US" sz="2400">
              <a:latin typeface="Arial" charset="0"/>
            </a:endParaRPr>
          </a:p>
          <a:p>
            <a:pPr marL="473075" indent="-473075" eaLnBrk="1" hangingPunct="1">
              <a:buFont typeface="Arial" charset="0"/>
              <a:buChar char="•"/>
              <a:tabLst>
                <a:tab pos="504825" algn="l"/>
              </a:tabLst>
            </a:pPr>
            <a:r>
              <a:rPr lang="en-US" altLang="en-US" sz="2400">
                <a:latin typeface="Arial" charset="0"/>
              </a:rPr>
              <a:t>Use proper type and quantity of auxiliaries. Improper use can result in overuse of fluorinated repellent to compensate for the wetting or softening effect of the surfactant itself. </a:t>
            </a:r>
          </a:p>
          <a:p>
            <a:pPr marL="473075" indent="-473075" eaLnBrk="1" hangingPunct="1">
              <a:buFont typeface="Arial" charset="0"/>
              <a:buChar char="•"/>
              <a:tabLst>
                <a:tab pos="504825" algn="l"/>
              </a:tabLst>
            </a:pPr>
            <a:r>
              <a:rPr lang="en-US" altLang="en-US" sz="2400">
                <a:latin typeface="Arial" charset="0"/>
              </a:rPr>
              <a:t>Check recipes regularly in order to identify and avoid unnecessary chemical volumes.</a:t>
            </a:r>
          </a:p>
          <a:p>
            <a:pPr marL="473075" indent="-473075" eaLnBrk="1" hangingPunct="1">
              <a:buFont typeface="Arial" charset="0"/>
              <a:buChar char="•"/>
              <a:tabLst>
                <a:tab pos="504825" algn="l"/>
              </a:tabLst>
            </a:pPr>
            <a:r>
              <a:rPr lang="en-US" altLang="en-US" sz="2400">
                <a:latin typeface="Arial" charset="0"/>
              </a:rPr>
              <a:t>Pay attention to water quality (e.g., pH, water hardness, suspended solids) to avoid loss in DWR performance, and thereby avoid overuse of the finishing chemicals, or scrap or rework of the fabric.</a:t>
            </a:r>
          </a:p>
        </p:txBody>
      </p:sp>
      <p:sp>
        <p:nvSpPr>
          <p:cNvPr id="2066" name="TextBox 19"/>
          <p:cNvSpPr txBox="1">
            <a:spLocks noChangeArrowheads="1"/>
          </p:cNvSpPr>
          <p:nvPr/>
        </p:nvSpPr>
        <p:spPr bwMode="auto">
          <a:xfrm>
            <a:off x="18627725" y="22890163"/>
            <a:ext cx="17033875" cy="1570037"/>
          </a:xfrm>
          <a:prstGeom prst="rect">
            <a:avLst/>
          </a:prstGeom>
          <a:noFill/>
          <a:ln w="9525">
            <a:solidFill>
              <a:schemeClr val="tx1"/>
            </a:solidFill>
            <a:miter lim="800000"/>
            <a:headEnd/>
            <a:tailEnd/>
          </a:ln>
        </p:spPr>
        <p:txBody>
          <a:bodyPr>
            <a:spAutoFit/>
          </a:bodyPr>
          <a:lstStyle/>
          <a:p>
            <a:pPr eaLnBrk="1" hangingPunct="1">
              <a:tabLst>
                <a:tab pos="473075" algn="l"/>
              </a:tabLst>
            </a:pPr>
            <a:r>
              <a:rPr lang="en-US" altLang="en-US" sz="2400" b="1">
                <a:latin typeface="Arial" charset="0"/>
              </a:rPr>
              <a:t>5. 	Mix only what will be used in the scheduled run </a:t>
            </a:r>
            <a:endParaRPr lang="en-US" altLang="en-US" sz="2400">
              <a:latin typeface="Arial" charset="0"/>
            </a:endParaRPr>
          </a:p>
          <a:p>
            <a:pPr eaLnBrk="1" hangingPunct="1">
              <a:buFont typeface="Arial" charset="0"/>
              <a:buChar char="•"/>
              <a:tabLst>
                <a:tab pos="473075" algn="l"/>
              </a:tabLst>
            </a:pPr>
            <a:r>
              <a:rPr lang="en-US" altLang="en-US" sz="2400">
                <a:latin typeface="Arial" charset="0"/>
              </a:rPr>
              <a:t>    Minimize the use of all chemicals and auxiliary materials. </a:t>
            </a:r>
          </a:p>
          <a:p>
            <a:pPr eaLnBrk="1" hangingPunct="1">
              <a:buFont typeface="Arial" charset="0"/>
              <a:buChar char="•"/>
              <a:tabLst>
                <a:tab pos="473075" algn="l"/>
              </a:tabLst>
            </a:pPr>
            <a:r>
              <a:rPr lang="en-US" altLang="en-US" sz="2400">
                <a:latin typeface="Arial" charset="0"/>
              </a:rPr>
              <a:t>    Measure, mix and dose chemicals carefully to avoid losses.</a:t>
            </a:r>
          </a:p>
          <a:p>
            <a:pPr eaLnBrk="1" hangingPunct="1">
              <a:buFont typeface="Arial" charset="0"/>
              <a:buChar char="•"/>
              <a:tabLst>
                <a:tab pos="473075" algn="l"/>
              </a:tabLst>
            </a:pPr>
            <a:r>
              <a:rPr lang="en-US" altLang="en-US" sz="2400">
                <a:latin typeface="Arial" charset="0"/>
              </a:rPr>
              <a:t>    Minimize residual liquor by calculating exactly how much liquor has to be prepared.</a:t>
            </a:r>
          </a:p>
        </p:txBody>
      </p:sp>
      <p:sp>
        <p:nvSpPr>
          <p:cNvPr id="2067" name="TextBox 20"/>
          <p:cNvSpPr txBox="1">
            <a:spLocks noChangeArrowheads="1"/>
          </p:cNvSpPr>
          <p:nvPr/>
        </p:nvSpPr>
        <p:spPr bwMode="auto">
          <a:xfrm>
            <a:off x="18611850" y="24772938"/>
            <a:ext cx="17049750" cy="830262"/>
          </a:xfrm>
          <a:prstGeom prst="rect">
            <a:avLst/>
          </a:prstGeom>
          <a:noFill/>
          <a:ln w="9525">
            <a:solidFill>
              <a:schemeClr val="tx1"/>
            </a:solidFill>
            <a:miter lim="800000"/>
            <a:headEnd/>
            <a:tailEnd/>
          </a:ln>
        </p:spPr>
        <p:txBody>
          <a:bodyPr>
            <a:spAutoFit/>
          </a:bodyPr>
          <a:lstStyle/>
          <a:p>
            <a:pPr eaLnBrk="1" hangingPunct="1">
              <a:tabLst>
                <a:tab pos="473075" algn="l"/>
              </a:tabLst>
            </a:pPr>
            <a:r>
              <a:rPr lang="en-US" altLang="en-US" sz="2400" b="1">
                <a:latin typeface="Arial" charset="0"/>
              </a:rPr>
              <a:t>6. 	Schedule runs to avoid bath changes and wasted liquors</a:t>
            </a:r>
            <a:endParaRPr lang="en-US" altLang="en-US" sz="2400">
              <a:latin typeface="Arial" charset="0"/>
            </a:endParaRPr>
          </a:p>
          <a:p>
            <a:pPr eaLnBrk="1" hangingPunct="1">
              <a:buFont typeface="Arial" charset="0"/>
              <a:buChar char="•"/>
              <a:tabLst>
                <a:tab pos="473075" algn="l"/>
              </a:tabLst>
            </a:pPr>
            <a:r>
              <a:rPr lang="en-US" altLang="en-US" sz="2400">
                <a:latin typeface="Arial" charset="0"/>
              </a:rPr>
              <a:t>    Optimize process sequences in production to minimize waste in between runs.</a:t>
            </a:r>
          </a:p>
        </p:txBody>
      </p:sp>
      <p:sp>
        <p:nvSpPr>
          <p:cNvPr id="2068" name="TextBox 21"/>
          <p:cNvSpPr txBox="1">
            <a:spLocks noChangeArrowheads="1"/>
          </p:cNvSpPr>
          <p:nvPr/>
        </p:nvSpPr>
        <p:spPr bwMode="auto">
          <a:xfrm>
            <a:off x="18595975" y="25927050"/>
            <a:ext cx="17065625" cy="1200150"/>
          </a:xfrm>
          <a:prstGeom prst="rect">
            <a:avLst/>
          </a:prstGeom>
          <a:noFill/>
          <a:ln w="9525">
            <a:solidFill>
              <a:schemeClr val="tx1"/>
            </a:solidFill>
            <a:miter lim="800000"/>
            <a:headEnd/>
            <a:tailEnd/>
          </a:ln>
        </p:spPr>
        <p:txBody>
          <a:bodyPr>
            <a:spAutoFit/>
          </a:bodyPr>
          <a:lstStyle/>
          <a:p>
            <a:pPr marL="504825" indent="-504825" eaLnBrk="1" hangingPunct="1">
              <a:tabLst>
                <a:tab pos="504825" algn="l"/>
              </a:tabLst>
            </a:pPr>
            <a:r>
              <a:rPr lang="en-US" altLang="en-US" sz="2400" b="1">
                <a:latin typeface="Arial" charset="0"/>
              </a:rPr>
              <a:t>7. 	Reuse/recycle residual liquors/surplus of liquors if this can be done without jeopardizing quality</a:t>
            </a:r>
            <a:endParaRPr lang="en-US" altLang="en-US" sz="2400">
              <a:latin typeface="Arial" charset="0"/>
            </a:endParaRPr>
          </a:p>
          <a:p>
            <a:pPr marL="504825" indent="-504825" eaLnBrk="1" hangingPunct="1">
              <a:buFont typeface="Arial" charset="0"/>
              <a:buChar char="•"/>
              <a:tabLst>
                <a:tab pos="504825" algn="l"/>
              </a:tabLst>
            </a:pPr>
            <a:r>
              <a:rPr lang="en-US" altLang="en-US" sz="2400">
                <a:latin typeface="Arial" charset="0"/>
              </a:rPr>
              <a:t>Re-using process liquors has to be done VERY CAREFULLY to avoid causing quality issues that could lead to off-quality goods production.  The material supplier can be consulted to test whether re-use is possible.</a:t>
            </a:r>
          </a:p>
        </p:txBody>
      </p:sp>
      <p:sp>
        <p:nvSpPr>
          <p:cNvPr id="2069" name="TextBox 22"/>
          <p:cNvSpPr txBox="1">
            <a:spLocks noChangeArrowheads="1"/>
          </p:cNvSpPr>
          <p:nvPr/>
        </p:nvSpPr>
        <p:spPr bwMode="auto">
          <a:xfrm>
            <a:off x="18637250" y="27497088"/>
            <a:ext cx="17024350" cy="2678112"/>
          </a:xfrm>
          <a:prstGeom prst="rect">
            <a:avLst/>
          </a:prstGeom>
          <a:noFill/>
          <a:ln w="9525">
            <a:solidFill>
              <a:schemeClr val="tx1"/>
            </a:solidFill>
            <a:miter lim="800000"/>
            <a:headEnd/>
            <a:tailEnd/>
          </a:ln>
        </p:spPr>
        <p:txBody>
          <a:bodyPr>
            <a:spAutoFit/>
          </a:bodyPr>
          <a:lstStyle/>
          <a:p>
            <a:pPr marL="473075" indent="-473075" eaLnBrk="1" hangingPunct="1">
              <a:tabLst>
                <a:tab pos="473075" algn="l"/>
              </a:tabLst>
            </a:pPr>
            <a:r>
              <a:rPr lang="en-US" altLang="en-US" sz="2400" b="1">
                <a:latin typeface="Arial" charset="0"/>
              </a:rPr>
              <a:t>8. 	Maintain all equipment in excellent working condition and conduct periodic operations audits </a:t>
            </a:r>
            <a:endParaRPr lang="en-US" altLang="en-US" sz="2400">
              <a:latin typeface="Arial" charset="0"/>
            </a:endParaRPr>
          </a:p>
          <a:p>
            <a:pPr marL="473075" indent="-473075" eaLnBrk="1" hangingPunct="1">
              <a:buFont typeface="Arial" charset="0"/>
              <a:buChar char="•"/>
              <a:tabLst>
                <a:tab pos="473075" algn="l"/>
              </a:tabLst>
            </a:pPr>
            <a:r>
              <a:rPr lang="en-US" altLang="en-US" sz="2400">
                <a:latin typeface="Arial" charset="0"/>
              </a:rPr>
              <a:t>Optimized process runs and well maintained equipment reduce waste.</a:t>
            </a:r>
            <a:endParaRPr lang="en-US" altLang="en-US">
              <a:latin typeface="Arial" charset="0"/>
            </a:endParaRPr>
          </a:p>
          <a:p>
            <a:pPr marL="473075" indent="-473075" eaLnBrk="1" hangingPunct="1">
              <a:buFont typeface="Arial" charset="0"/>
              <a:buChar char="•"/>
              <a:tabLst>
                <a:tab pos="473075" algn="l"/>
              </a:tabLst>
            </a:pPr>
            <a:r>
              <a:rPr lang="en-US" altLang="en-US" sz="2400">
                <a:latin typeface="Arial" charset="0"/>
              </a:rPr>
              <a:t>Maintain machinery, pumps and piping thoroughly and check for leaks. Consider checking systems for heating medium and chemical dispensing systems too.</a:t>
            </a:r>
          </a:p>
          <a:p>
            <a:pPr marL="473075" indent="-473075" eaLnBrk="1" hangingPunct="1">
              <a:buFont typeface="Arial" charset="0"/>
              <a:buChar char="•"/>
              <a:tabLst>
                <a:tab pos="473075" algn="l"/>
              </a:tabLst>
            </a:pPr>
            <a:r>
              <a:rPr lang="en-US" altLang="en-US" sz="2400">
                <a:latin typeface="Arial" charset="0"/>
              </a:rPr>
              <a:t>Consider a written maintenance plan and execute it for regular maintenance.</a:t>
            </a:r>
          </a:p>
          <a:p>
            <a:pPr marL="473075" indent="-473075" eaLnBrk="1" hangingPunct="1">
              <a:buFont typeface="Arial" charset="0"/>
              <a:buChar char="•"/>
              <a:tabLst>
                <a:tab pos="473075" algn="l"/>
              </a:tabLst>
            </a:pPr>
            <a:r>
              <a:rPr lang="en-US" altLang="en-US" sz="2400">
                <a:latin typeface="Arial" charset="0"/>
              </a:rPr>
              <a:t>Consider carrying out a mass balance check for both the site as well as each individual production process, as knowing where each chemical goes is the best way to ensure optimal use of raw materials.  </a:t>
            </a:r>
          </a:p>
        </p:txBody>
      </p:sp>
      <p:sp>
        <p:nvSpPr>
          <p:cNvPr id="2070" name="TextBox 23"/>
          <p:cNvSpPr txBox="1">
            <a:spLocks noChangeArrowheads="1"/>
          </p:cNvSpPr>
          <p:nvPr/>
        </p:nvSpPr>
        <p:spPr bwMode="auto">
          <a:xfrm>
            <a:off x="18670588" y="30462538"/>
            <a:ext cx="16991012" cy="489426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tabLst>
                <a:tab pos="504825" algn="l"/>
              </a:tabLst>
              <a:defRPr sz="2800">
                <a:solidFill>
                  <a:schemeClr val="tx1"/>
                </a:solidFill>
                <a:latin typeface="Times New Roman" pitchFamily="18" charset="0"/>
                <a:ea typeface="SimSun" pitchFamily="2" charset="-122"/>
              </a:defRPr>
            </a:lvl1pPr>
            <a:lvl2pPr marL="1387475" indent="-457200">
              <a:tabLst>
                <a:tab pos="504825" algn="l"/>
              </a:tabLst>
              <a:defRPr sz="2800">
                <a:solidFill>
                  <a:schemeClr val="tx1"/>
                </a:solidFill>
                <a:latin typeface="Times New Roman" pitchFamily="18" charset="0"/>
                <a:ea typeface="SimSun" pitchFamily="2" charset="-122"/>
              </a:defRPr>
            </a:lvl2pPr>
            <a:lvl3pPr marL="1143000" indent="-228600">
              <a:tabLst>
                <a:tab pos="504825" algn="l"/>
              </a:tabLst>
              <a:defRPr sz="2800">
                <a:solidFill>
                  <a:schemeClr val="tx1"/>
                </a:solidFill>
                <a:latin typeface="Times New Roman" pitchFamily="18" charset="0"/>
                <a:ea typeface="SimSun" pitchFamily="2" charset="-122"/>
              </a:defRPr>
            </a:lvl3pPr>
            <a:lvl4pPr marL="1600200" indent="-228600">
              <a:tabLst>
                <a:tab pos="504825" algn="l"/>
              </a:tabLst>
              <a:defRPr sz="2800">
                <a:solidFill>
                  <a:schemeClr val="tx1"/>
                </a:solidFill>
                <a:latin typeface="Times New Roman" pitchFamily="18" charset="0"/>
                <a:ea typeface="SimSun" pitchFamily="2" charset="-122"/>
              </a:defRPr>
            </a:lvl4pPr>
            <a:lvl5pPr marL="2057400" indent="-228600">
              <a:tabLst>
                <a:tab pos="504825" algn="l"/>
              </a:tabLst>
              <a:defRPr sz="28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tabLst>
                <a:tab pos="504825" algn="l"/>
              </a:tabLst>
              <a:defRPr sz="28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tabLst>
                <a:tab pos="504825" algn="l"/>
              </a:tabLst>
              <a:defRPr sz="28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tabLst>
                <a:tab pos="504825" algn="l"/>
              </a:tabLst>
              <a:defRPr sz="28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tabLst>
                <a:tab pos="504825" algn="l"/>
              </a:tabLst>
              <a:defRPr sz="2800">
                <a:solidFill>
                  <a:schemeClr val="tx1"/>
                </a:solidFill>
                <a:latin typeface="Times New Roman" pitchFamily="18" charset="0"/>
                <a:ea typeface="SimSun" pitchFamily="2" charset="-122"/>
              </a:defRPr>
            </a:lvl9pPr>
          </a:lstStyle>
          <a:p>
            <a:pPr eaLnBrk="1" hangingPunct="1">
              <a:defRPr/>
            </a:pPr>
            <a:r>
              <a:rPr lang="en-US" altLang="en-US" sz="2400" b="1" dirty="0" smtClean="0">
                <a:latin typeface="Arial" charset="0"/>
              </a:rPr>
              <a:t>9. 	Optimize drying and curing conditions in the </a:t>
            </a:r>
            <a:r>
              <a:rPr lang="en-US" altLang="en-US" sz="2400" b="1" dirty="0" err="1" smtClean="0">
                <a:latin typeface="Arial" charset="0"/>
              </a:rPr>
              <a:t>stenter</a:t>
            </a:r>
            <a:r>
              <a:rPr lang="en-US" altLang="en-US" sz="2400" b="1" dirty="0" smtClean="0">
                <a:latin typeface="Arial" charset="0"/>
              </a:rPr>
              <a:t> frame</a:t>
            </a:r>
            <a:endParaRPr lang="en-US" altLang="en-US" sz="2400" dirty="0" smtClean="0">
              <a:latin typeface="Arial" charset="0"/>
            </a:endParaRPr>
          </a:p>
          <a:p>
            <a:pPr eaLnBrk="1" hangingPunct="1">
              <a:buFont typeface="Arial" charset="0"/>
              <a:buChar char="•"/>
              <a:defRPr/>
            </a:pPr>
            <a:r>
              <a:rPr lang="en-US" altLang="en-US" sz="2400" dirty="0" smtClean="0">
                <a:latin typeface="Arial" charset="0"/>
              </a:rPr>
              <a:t>    High quality, first pass yield of the fabric depends on optimized conditions in the </a:t>
            </a:r>
            <a:r>
              <a:rPr lang="en-US" altLang="en-US" sz="2400" dirty="0" err="1" smtClean="0">
                <a:latin typeface="Arial" charset="0"/>
              </a:rPr>
              <a:t>stenter</a:t>
            </a:r>
            <a:r>
              <a:rPr lang="en-US" altLang="en-US" sz="2400" dirty="0" smtClean="0">
                <a:latin typeface="Arial" charset="0"/>
              </a:rPr>
              <a:t> frame.</a:t>
            </a:r>
            <a:endParaRPr lang="en-US" altLang="en-US" dirty="0" smtClean="0">
              <a:latin typeface="Arial" charset="0"/>
            </a:endParaRPr>
          </a:p>
          <a:p>
            <a:pPr eaLnBrk="1" hangingPunct="1">
              <a:buFont typeface="Arial" charset="0"/>
              <a:buChar char="•"/>
              <a:defRPr/>
            </a:pPr>
            <a:r>
              <a:rPr lang="en-US" altLang="en-US" sz="2400" dirty="0" smtClean="0">
                <a:latin typeface="Arial" charset="0"/>
              </a:rPr>
              <a:t>    Minimize energy consumption in </a:t>
            </a:r>
            <a:r>
              <a:rPr lang="en-US" altLang="en-US" sz="2400" dirty="0" err="1" smtClean="0">
                <a:latin typeface="Arial" charset="0"/>
              </a:rPr>
              <a:t>stenter</a:t>
            </a:r>
            <a:r>
              <a:rPr lang="en-US" altLang="en-US" sz="2400" dirty="0" smtClean="0">
                <a:latin typeface="Arial" charset="0"/>
              </a:rPr>
              <a:t> frames by:</a:t>
            </a:r>
          </a:p>
          <a:p>
            <a:pPr lvl="1" eaLnBrk="1" hangingPunct="1">
              <a:buFont typeface="Courier New" pitchFamily="49" charset="0"/>
              <a:buChar char="o"/>
              <a:defRPr/>
            </a:pPr>
            <a:r>
              <a:rPr lang="en-US" altLang="en-US" sz="2400" dirty="0" smtClean="0">
                <a:latin typeface="Arial" charset="0"/>
              </a:rPr>
              <a:t>using mechanical dewatering equipment to reduce water content of the fabric</a:t>
            </a:r>
          </a:p>
          <a:p>
            <a:pPr lvl="1" eaLnBrk="1" hangingPunct="1">
              <a:buFont typeface="Courier New" pitchFamily="49" charset="0"/>
              <a:buChar char="o"/>
              <a:defRPr/>
            </a:pPr>
            <a:r>
              <a:rPr lang="en-US" altLang="en-US" sz="2400" dirty="0" smtClean="0">
                <a:latin typeface="Arial" charset="0"/>
              </a:rPr>
              <a:t>optimizing exhaust airflow through the oven, automatically maintaining exhaust humidity, considering the time taken to reach equilibrium conditions</a:t>
            </a:r>
          </a:p>
          <a:p>
            <a:pPr lvl="1" eaLnBrk="1" hangingPunct="1">
              <a:buFont typeface="Courier New" pitchFamily="49" charset="0"/>
              <a:buChar char="o"/>
              <a:defRPr/>
            </a:pPr>
            <a:r>
              <a:rPr lang="en-US" altLang="en-US" sz="2400" dirty="0" smtClean="0">
                <a:latin typeface="Arial" charset="0"/>
              </a:rPr>
              <a:t>installing heat recovery systems</a:t>
            </a:r>
          </a:p>
          <a:p>
            <a:pPr lvl="1" eaLnBrk="1" hangingPunct="1">
              <a:buFont typeface="Courier New" pitchFamily="49" charset="0"/>
              <a:buChar char="o"/>
              <a:defRPr/>
            </a:pPr>
            <a:r>
              <a:rPr lang="en-US" altLang="en-US" sz="2400" dirty="0" smtClean="0">
                <a:latin typeface="Arial" charset="0"/>
              </a:rPr>
              <a:t>insulating systems to reduce heat loss</a:t>
            </a:r>
          </a:p>
          <a:p>
            <a:pPr lvl="1" eaLnBrk="1" hangingPunct="1">
              <a:buFont typeface="Courier New" pitchFamily="49" charset="0"/>
              <a:buChar char="o"/>
              <a:defRPr/>
            </a:pPr>
            <a:r>
              <a:rPr lang="en-US" altLang="en-US" sz="2400" dirty="0" smtClean="0">
                <a:latin typeface="Arial" charset="0"/>
              </a:rPr>
              <a:t>cleaning and adjusting burners in directly heated </a:t>
            </a:r>
            <a:r>
              <a:rPr lang="en-US" altLang="en-US" sz="2400" dirty="0" err="1" smtClean="0">
                <a:latin typeface="Arial" charset="0"/>
              </a:rPr>
              <a:t>stenter</a:t>
            </a:r>
            <a:r>
              <a:rPr lang="en-US" altLang="en-US" sz="2400" dirty="0" smtClean="0">
                <a:latin typeface="Arial" charset="0"/>
              </a:rPr>
              <a:t> frames</a:t>
            </a:r>
          </a:p>
          <a:p>
            <a:pPr marL="473075" indent="-473075" eaLnBrk="1" hangingPunct="1">
              <a:buFont typeface="Arial" charset="0"/>
              <a:buChar char="•"/>
              <a:defRPr/>
            </a:pPr>
            <a:r>
              <a:rPr lang="en-US" altLang="en-US" sz="2400" dirty="0" smtClean="0">
                <a:latin typeface="Arial" charset="0"/>
              </a:rPr>
              <a:t>Standard good practices for reduction of volatile organic compound emissions and energy recovery of exhaust air are applicable for fluorinated repellents.  Work with the machine supplier for details.  For example, a combination of condensation and wet scrubbing followed by electrostatic precipitation (ESP) or the use of thermal combustion with energy recovery on the curing/drying frame/</a:t>
            </a:r>
            <a:r>
              <a:rPr lang="en-US" altLang="en-US" sz="2400" dirty="0" err="1" smtClean="0">
                <a:latin typeface="Arial" charset="0"/>
              </a:rPr>
              <a:t>stenters</a:t>
            </a:r>
            <a:r>
              <a:rPr lang="en-US" altLang="en-US" sz="2400" dirty="0" smtClean="0">
                <a:latin typeface="Arial" charset="0"/>
              </a:rPr>
              <a:t> may be used.</a:t>
            </a:r>
          </a:p>
        </p:txBody>
      </p:sp>
      <p:sp>
        <p:nvSpPr>
          <p:cNvPr id="2071" name="TextBox 24"/>
          <p:cNvSpPr txBox="1">
            <a:spLocks noChangeArrowheads="1"/>
          </p:cNvSpPr>
          <p:nvPr/>
        </p:nvSpPr>
        <p:spPr bwMode="auto">
          <a:xfrm>
            <a:off x="35945763" y="9251950"/>
            <a:ext cx="14147800" cy="30464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Times New Roman" pitchFamily="18" charset="0"/>
                <a:ea typeface="SimSun" pitchFamily="2" charset="-122"/>
              </a:defRPr>
            </a:lvl1pPr>
            <a:lvl2pPr marL="742950" indent="-285750">
              <a:defRPr sz="2800">
                <a:solidFill>
                  <a:schemeClr val="tx1"/>
                </a:solidFill>
                <a:latin typeface="Times New Roman" pitchFamily="18" charset="0"/>
                <a:ea typeface="SimSun" pitchFamily="2" charset="-122"/>
              </a:defRPr>
            </a:lvl2pPr>
            <a:lvl3pPr marL="1143000" indent="-228600">
              <a:defRPr sz="2800">
                <a:solidFill>
                  <a:schemeClr val="tx1"/>
                </a:solidFill>
                <a:latin typeface="Times New Roman" pitchFamily="18" charset="0"/>
                <a:ea typeface="SimSun" pitchFamily="2" charset="-122"/>
              </a:defRPr>
            </a:lvl3pPr>
            <a:lvl4pPr marL="1600200" indent="-228600">
              <a:defRPr sz="2800">
                <a:solidFill>
                  <a:schemeClr val="tx1"/>
                </a:solidFill>
                <a:latin typeface="Times New Roman" pitchFamily="18" charset="0"/>
                <a:ea typeface="SimSun" pitchFamily="2" charset="-122"/>
              </a:defRPr>
            </a:lvl4pPr>
            <a:lvl5pPr marL="2057400" indent="-228600">
              <a:defRPr sz="28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8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8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8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800">
                <a:solidFill>
                  <a:schemeClr val="tx1"/>
                </a:solidFill>
                <a:latin typeface="Times New Roman" pitchFamily="18" charset="0"/>
                <a:ea typeface="SimSun" pitchFamily="2" charset="-122"/>
              </a:defRPr>
            </a:lvl9pPr>
          </a:lstStyle>
          <a:p>
            <a:pPr eaLnBrk="1" hangingPunct="1">
              <a:defRPr/>
            </a:pPr>
            <a:r>
              <a:rPr lang="en-US" altLang="en-US" sz="2400" b="1" dirty="0" smtClean="0">
                <a:latin typeface="Arial" charset="0"/>
              </a:rPr>
              <a:t>10.  Dispose of chemicals appropriately</a:t>
            </a:r>
            <a:endParaRPr lang="en-US" altLang="en-US" sz="2400" dirty="0" smtClean="0">
              <a:latin typeface="Arial" charset="0"/>
            </a:endParaRPr>
          </a:p>
          <a:p>
            <a:pPr marL="409575" indent="-409575" eaLnBrk="1" hangingPunct="1">
              <a:buFont typeface="Arial" charset="0"/>
              <a:buChar char="•"/>
              <a:defRPr/>
            </a:pPr>
            <a:r>
              <a:rPr lang="en-US" altLang="en-US" sz="2400" dirty="0" smtClean="0">
                <a:latin typeface="Arial" charset="0"/>
              </a:rPr>
              <a:t>The wastewater drain is never an appropriate disposal system for chemicals such as residual pad bath liquor.</a:t>
            </a:r>
            <a:endParaRPr lang="en-US" altLang="en-US" dirty="0" smtClean="0">
              <a:latin typeface="Arial" charset="0"/>
            </a:endParaRPr>
          </a:p>
          <a:p>
            <a:pPr marL="409575" indent="-409575" eaLnBrk="1" hangingPunct="1">
              <a:buFont typeface="Arial" charset="0"/>
              <a:buChar char="•"/>
              <a:defRPr/>
            </a:pPr>
            <a:r>
              <a:rPr lang="en-US" altLang="en-US" sz="2400" dirty="0" smtClean="0">
                <a:latin typeface="Arial" charset="0"/>
              </a:rPr>
              <a:t>Collect liquors containing fluorinated repellent for separate treatment, including the rinsing bath from cleaning the application system. </a:t>
            </a:r>
          </a:p>
          <a:p>
            <a:pPr marL="409575" indent="-409575" eaLnBrk="1" hangingPunct="1">
              <a:buFont typeface="Arial" charset="0"/>
              <a:buChar char="•"/>
              <a:defRPr/>
            </a:pPr>
            <a:r>
              <a:rPr lang="en-US" altLang="en-US" sz="2400" dirty="0" smtClean="0">
                <a:latin typeface="Arial" charset="0"/>
              </a:rPr>
              <a:t>Reuse residual pad bath liquor if possible and appropriate.</a:t>
            </a:r>
          </a:p>
          <a:p>
            <a:pPr marL="409575" indent="-409575" eaLnBrk="1" hangingPunct="1">
              <a:buFont typeface="Arial" charset="0"/>
              <a:buChar char="•"/>
              <a:defRPr/>
            </a:pPr>
            <a:r>
              <a:rPr lang="en-US" altLang="en-US" sz="2400" dirty="0" smtClean="0">
                <a:latin typeface="Arial" charset="0"/>
              </a:rPr>
              <a:t>Minimize waste water by minimizing change overs and collect all wash/rinse water before and after each run.</a:t>
            </a:r>
          </a:p>
        </p:txBody>
      </p:sp>
      <p:sp>
        <p:nvSpPr>
          <p:cNvPr id="4" name="TextBox 3"/>
          <p:cNvSpPr txBox="1"/>
          <p:nvPr/>
        </p:nvSpPr>
        <p:spPr>
          <a:xfrm>
            <a:off x="674688" y="34428113"/>
            <a:ext cx="17526000" cy="1200150"/>
          </a:xfrm>
          <a:prstGeom prst="rect">
            <a:avLst/>
          </a:prstGeom>
          <a:noFill/>
          <a:ln>
            <a:solidFill>
              <a:schemeClr val="tx1"/>
            </a:solidFill>
          </a:ln>
        </p:spPr>
        <p:txBody>
          <a:bodyPr>
            <a:spAutoFit/>
          </a:bodyPr>
          <a:lstStyle/>
          <a:p>
            <a:pPr eaLnBrk="1" hangingPunct="1">
              <a:defRPr/>
            </a:pPr>
            <a:r>
              <a:rPr lang="en-US" sz="3600" b="1" dirty="0">
                <a:latin typeface="+mj-lt"/>
              </a:rPr>
              <a:t>Available online in English, German, Chinese and Japanese at: </a:t>
            </a:r>
            <a:r>
              <a:rPr lang="en-US" sz="3600" b="1" dirty="0">
                <a:latin typeface="+mj-lt"/>
                <a:hlinkClick r:id="rId5"/>
              </a:rPr>
              <a:t>http://www.fluorocouncil.org/Resources</a:t>
            </a:r>
            <a:r>
              <a:rPr lang="en-US" sz="3600" b="1" dirty="0">
                <a:latin typeface="+mj-lt"/>
              </a:rPr>
              <a:t> </a:t>
            </a:r>
          </a:p>
        </p:txBody>
      </p:sp>
      <p:sp>
        <p:nvSpPr>
          <p:cNvPr id="2073" name="TextBox 26"/>
          <p:cNvSpPr txBox="1">
            <a:spLocks noChangeArrowheads="1"/>
          </p:cNvSpPr>
          <p:nvPr/>
        </p:nvSpPr>
        <p:spPr bwMode="auto">
          <a:xfrm>
            <a:off x="35947350" y="12496800"/>
            <a:ext cx="14146213" cy="7848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Times New Roman" pitchFamily="18" charset="0"/>
                <a:ea typeface="SimSun" pitchFamily="2" charset="-122"/>
              </a:defRPr>
            </a:lvl1pPr>
            <a:lvl2pPr marL="1387475" indent="-457200">
              <a:defRPr sz="2800">
                <a:solidFill>
                  <a:schemeClr val="tx1"/>
                </a:solidFill>
                <a:latin typeface="Times New Roman" pitchFamily="18" charset="0"/>
                <a:ea typeface="SimSun" pitchFamily="2" charset="-122"/>
              </a:defRPr>
            </a:lvl2pPr>
            <a:lvl3pPr marL="1143000" indent="-228600">
              <a:defRPr sz="2800">
                <a:solidFill>
                  <a:schemeClr val="tx1"/>
                </a:solidFill>
                <a:latin typeface="Times New Roman" pitchFamily="18" charset="0"/>
                <a:ea typeface="SimSun" pitchFamily="2" charset="-122"/>
              </a:defRPr>
            </a:lvl3pPr>
            <a:lvl4pPr marL="1600200" indent="-228600">
              <a:defRPr sz="2800">
                <a:solidFill>
                  <a:schemeClr val="tx1"/>
                </a:solidFill>
                <a:latin typeface="Times New Roman" pitchFamily="18" charset="0"/>
                <a:ea typeface="SimSun" pitchFamily="2" charset="-122"/>
              </a:defRPr>
            </a:lvl4pPr>
            <a:lvl5pPr marL="2057400" indent="-228600">
              <a:defRPr sz="28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8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8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8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800">
                <a:solidFill>
                  <a:schemeClr val="tx1"/>
                </a:solidFill>
                <a:latin typeface="Times New Roman" pitchFamily="18" charset="0"/>
                <a:ea typeface="SimSun" pitchFamily="2" charset="-122"/>
              </a:defRPr>
            </a:lvl9pPr>
          </a:lstStyle>
          <a:p>
            <a:pPr eaLnBrk="1" hangingPunct="1">
              <a:defRPr/>
            </a:pPr>
            <a:r>
              <a:rPr lang="en-US" altLang="en-US" sz="2400" b="1" dirty="0" smtClean="0">
                <a:latin typeface="Arial" charset="0"/>
              </a:rPr>
              <a:t>11.	Additional opportunities to minimize waste and emissions</a:t>
            </a:r>
            <a:endParaRPr lang="en-US" altLang="en-US" sz="2400" dirty="0" smtClean="0">
              <a:latin typeface="Arial" charset="0"/>
            </a:endParaRPr>
          </a:p>
          <a:p>
            <a:pPr eaLnBrk="1" hangingPunct="1">
              <a:buFont typeface="Arial" charset="0"/>
              <a:buChar char="•"/>
              <a:defRPr/>
            </a:pPr>
            <a:r>
              <a:rPr lang="en-US" altLang="en-US" sz="2400" dirty="0" smtClean="0">
                <a:latin typeface="Arial" charset="0"/>
              </a:rPr>
              <a:t>    Use of displacers in the padding device (Foulard) reduces required liquor volume.</a:t>
            </a:r>
          </a:p>
          <a:p>
            <a:pPr eaLnBrk="1" hangingPunct="1">
              <a:buFont typeface="Arial" charset="0"/>
              <a:buChar char="•"/>
              <a:defRPr/>
            </a:pPr>
            <a:r>
              <a:rPr lang="en-US" altLang="en-US" sz="2400" dirty="0" smtClean="0">
                <a:latin typeface="Arial" charset="0"/>
              </a:rPr>
              <a:t>    Automated dosing systems with integrated self-learning systems minimize waste by:</a:t>
            </a:r>
          </a:p>
          <a:p>
            <a:pPr lvl="1" eaLnBrk="1" hangingPunct="1">
              <a:buFont typeface="Courier New" pitchFamily="49" charset="0"/>
              <a:buChar char="o"/>
              <a:defRPr/>
            </a:pPr>
            <a:r>
              <a:rPr lang="en-US" altLang="en-US" sz="2400" dirty="0" smtClean="0">
                <a:latin typeface="Arial" charset="0"/>
              </a:rPr>
              <a:t>Computing exact pick-up and liquor consumption</a:t>
            </a:r>
          </a:p>
          <a:p>
            <a:pPr lvl="1" eaLnBrk="1" hangingPunct="1">
              <a:buFont typeface="Courier New" pitchFamily="49" charset="0"/>
              <a:buChar char="o"/>
              <a:defRPr/>
            </a:pPr>
            <a:r>
              <a:rPr lang="en-US" altLang="en-US" sz="2400" dirty="0" smtClean="0">
                <a:latin typeface="Arial" charset="0"/>
              </a:rPr>
              <a:t>Mixing only what will be used in the scheduled run</a:t>
            </a:r>
          </a:p>
          <a:p>
            <a:pPr eaLnBrk="1" hangingPunct="1">
              <a:buFont typeface="Arial" charset="0"/>
              <a:buChar char="•"/>
              <a:defRPr/>
            </a:pPr>
            <a:r>
              <a:rPr lang="en-US" altLang="en-US" sz="2400" dirty="0" smtClean="0">
                <a:latin typeface="Arial" charset="0"/>
              </a:rPr>
              <a:t>    Low add-on techniques (such as foam applicators) minimize chemical consumption.</a:t>
            </a:r>
          </a:p>
          <a:p>
            <a:pPr marL="409575" indent="-409575" eaLnBrk="1" hangingPunct="1">
              <a:buFont typeface="Arial" charset="0"/>
              <a:buChar char="•"/>
              <a:defRPr/>
            </a:pPr>
            <a:r>
              <a:rPr lang="en-US" altLang="en-US" sz="2400" dirty="0" smtClean="0">
                <a:latin typeface="Arial" charset="0"/>
              </a:rPr>
              <a:t>Where possible, use direct piping into the bath for each of the chemicals to be used so that the chemicals are not pre-mixed before being introduced into the applicator or machine, and there is no need to clean containers, pumps and pipes before the next step. </a:t>
            </a:r>
          </a:p>
          <a:p>
            <a:pPr marL="409575" indent="-409575" eaLnBrk="1" hangingPunct="1">
              <a:buFont typeface="Arial" charset="0"/>
              <a:buChar char="•"/>
              <a:defRPr/>
            </a:pPr>
            <a:r>
              <a:rPr lang="en-US" altLang="en-US" sz="2400" dirty="0" smtClean="0">
                <a:latin typeface="Arial" charset="0"/>
              </a:rPr>
              <a:t>Check the input and output flows of the individual processes. Determine the input and output mass flows for both the site as a whole and each individual production process. Implement a product input check that takes account of raw materials, chemicals, dyes and auxiliary materials, etc.</a:t>
            </a:r>
          </a:p>
          <a:p>
            <a:pPr marL="409575" indent="-409575" eaLnBrk="1" hangingPunct="1">
              <a:buFont typeface="Arial" charset="0"/>
              <a:buChar char="•"/>
              <a:defRPr/>
            </a:pPr>
            <a:r>
              <a:rPr lang="en-US" altLang="en-US" sz="2400" dirty="0" smtClean="0">
                <a:latin typeface="Arial" charset="0"/>
              </a:rPr>
              <a:t>Employ improved measurement and control equipment, for example for temperature, chemical addition, retention time, moisture (in dryers). </a:t>
            </a:r>
          </a:p>
          <a:p>
            <a:pPr marL="409575" indent="-409575" eaLnBrk="1" hangingPunct="1">
              <a:buFont typeface="Arial" charset="0"/>
              <a:buChar char="•"/>
              <a:defRPr/>
            </a:pPr>
            <a:r>
              <a:rPr lang="en-US" altLang="en-US" sz="2400" dirty="0" smtClean="0">
                <a:latin typeface="Arial" charset="0"/>
              </a:rPr>
              <a:t>Where possible, consider a combination of condensation and scrubbing followed by electrostatic precipitation (ESP) or the use of thermal combustion with energy recovery on the curing/drying frame/</a:t>
            </a:r>
            <a:r>
              <a:rPr lang="en-US" altLang="en-US" sz="2400" dirty="0" err="1" smtClean="0">
                <a:latin typeface="Arial" charset="0"/>
              </a:rPr>
              <a:t>stenters</a:t>
            </a:r>
            <a:r>
              <a:rPr lang="en-US" altLang="en-US" sz="2400" dirty="0" smtClean="0">
                <a:latin typeface="Arial" charset="0"/>
              </a:rPr>
              <a:t> used in processing the fabric.  </a:t>
            </a:r>
          </a:p>
          <a:p>
            <a:pPr marL="409575" indent="-409575" eaLnBrk="1" hangingPunct="1">
              <a:buFont typeface="Arial" charset="0"/>
              <a:buChar char="•"/>
              <a:defRPr/>
            </a:pPr>
            <a:r>
              <a:rPr lang="en-US" altLang="en-US" sz="2400" dirty="0" smtClean="0">
                <a:latin typeface="Arial" charset="0"/>
              </a:rPr>
              <a:t>Where possible, consider treatment in wet scrubbers, absorbers, separation via low temperature condensation or combustion to reduce the release of volatile organic compounds from the framing/</a:t>
            </a:r>
            <a:r>
              <a:rPr lang="en-US" altLang="en-US" sz="2400" dirty="0" err="1" smtClean="0">
                <a:latin typeface="Arial" charset="0"/>
              </a:rPr>
              <a:t>stenter</a:t>
            </a:r>
            <a:r>
              <a:rPr lang="en-US" altLang="en-US" sz="2400" dirty="0" smtClean="0">
                <a:latin typeface="Arial" charset="0"/>
              </a:rPr>
              <a:t> process.</a:t>
            </a:r>
          </a:p>
          <a:p>
            <a:pPr eaLnBrk="1" hangingPunct="1">
              <a:buFont typeface="Arial" charset="0"/>
              <a:buChar char="•"/>
              <a:defRPr/>
            </a:pPr>
            <a:r>
              <a:rPr lang="en-US" altLang="en-US" sz="2400" dirty="0" smtClean="0">
                <a:latin typeface="Arial" charset="0"/>
              </a:rPr>
              <a:t>    Where possible, consider exhaust air treatment for emissions-relevant processes.</a:t>
            </a:r>
          </a:p>
        </p:txBody>
      </p:sp>
      <p:sp>
        <p:nvSpPr>
          <p:cNvPr id="2074" name="Rectangle 19"/>
          <p:cNvSpPr>
            <a:spLocks noChangeArrowheads="1"/>
          </p:cNvSpPr>
          <p:nvPr/>
        </p:nvSpPr>
        <p:spPr bwMode="auto">
          <a:xfrm>
            <a:off x="0" y="0"/>
            <a:ext cx="51206400" cy="457200"/>
          </a:xfrm>
          <a:prstGeom prst="rect">
            <a:avLst/>
          </a:prstGeom>
          <a:noFill/>
          <a:ln w="9525">
            <a:noFill/>
            <a:miter lim="800000"/>
            <a:headEnd/>
            <a:tailEnd/>
          </a:ln>
          <a:effectLst/>
        </p:spPr>
        <p:txBody>
          <a:bodyPr wrap="none" anchor="ctr">
            <a:spAutoFit/>
          </a:bodyPr>
          <a:lstStyle/>
          <a:p>
            <a:pPr eaLnBrk="1" hangingPunct="1"/>
            <a:endParaRPr lang="en-US" altLang="en-US"/>
          </a:p>
        </p:txBody>
      </p:sp>
      <p:sp>
        <p:nvSpPr>
          <p:cNvPr id="2075" name="Rectangle 21"/>
          <p:cNvSpPr>
            <a:spLocks noChangeArrowheads="1"/>
          </p:cNvSpPr>
          <p:nvPr/>
        </p:nvSpPr>
        <p:spPr bwMode="auto">
          <a:xfrm>
            <a:off x="0" y="457200"/>
            <a:ext cx="51206400" cy="0"/>
          </a:xfrm>
          <a:prstGeom prst="rect">
            <a:avLst/>
          </a:prstGeom>
          <a:noFill/>
          <a:ln w="9525">
            <a:noFill/>
            <a:miter lim="800000"/>
            <a:headEnd/>
            <a:tailEnd/>
          </a:ln>
          <a:effectLst/>
        </p:spPr>
        <p:txBody>
          <a:bodyPr wrap="none" anchor="ctr">
            <a:spAutoFit/>
          </a:bodyPr>
          <a:lstStyle/>
          <a:p>
            <a:endParaRPr lang="en-US" altLang="en-US"/>
          </a:p>
        </p:txBody>
      </p:sp>
      <p:sp>
        <p:nvSpPr>
          <p:cNvPr id="2076" name="Rectangle 24"/>
          <p:cNvSpPr>
            <a:spLocks noChangeArrowheads="1"/>
          </p:cNvSpPr>
          <p:nvPr/>
        </p:nvSpPr>
        <p:spPr bwMode="auto">
          <a:xfrm>
            <a:off x="152400" y="152400"/>
            <a:ext cx="51206400" cy="457200"/>
          </a:xfrm>
          <a:prstGeom prst="rect">
            <a:avLst/>
          </a:prstGeom>
          <a:noFill/>
          <a:ln w="9525">
            <a:noFill/>
            <a:miter lim="800000"/>
            <a:headEnd/>
            <a:tailEnd/>
          </a:ln>
          <a:effectLst/>
        </p:spPr>
        <p:txBody>
          <a:bodyPr wrap="none" anchor="ctr">
            <a:spAutoFit/>
          </a:bodyPr>
          <a:lstStyle/>
          <a:p>
            <a:pPr eaLnBrk="1" hangingPunct="1"/>
            <a:endParaRPr lang="en-US" altLang="en-US"/>
          </a:p>
        </p:txBody>
      </p:sp>
      <p:sp>
        <p:nvSpPr>
          <p:cNvPr id="2077" name="Rectangle 26"/>
          <p:cNvSpPr>
            <a:spLocks noChangeArrowheads="1"/>
          </p:cNvSpPr>
          <p:nvPr/>
        </p:nvSpPr>
        <p:spPr bwMode="auto">
          <a:xfrm>
            <a:off x="152400" y="609600"/>
            <a:ext cx="51206400" cy="0"/>
          </a:xfrm>
          <a:prstGeom prst="rect">
            <a:avLst/>
          </a:prstGeom>
          <a:noFill/>
          <a:ln w="9525">
            <a:noFill/>
            <a:miter lim="800000"/>
            <a:headEnd/>
            <a:tailEnd/>
          </a:ln>
          <a:effectLst/>
        </p:spPr>
        <p:txBody>
          <a:bodyPr wrap="none" anchor="ctr">
            <a:spAutoFit/>
          </a:bodyPr>
          <a:lstStyle/>
          <a:p>
            <a:endParaRPr lang="en-US" altLang="en-US"/>
          </a:p>
        </p:txBody>
      </p:sp>
      <p:sp>
        <p:nvSpPr>
          <p:cNvPr id="36" name="Rounded Rectangle 35"/>
          <p:cNvSpPr/>
          <p:nvPr/>
        </p:nvSpPr>
        <p:spPr>
          <a:xfrm>
            <a:off x="36334700" y="22707600"/>
            <a:ext cx="13722350" cy="1946275"/>
          </a:xfrm>
          <a:prstGeom prst="roundRect">
            <a:avLst/>
          </a:prstGeom>
          <a:solidFill>
            <a:srgbClr val="3CB4C4"/>
          </a:solidFill>
        </p:spPr>
        <p:style>
          <a:lnRef idx="1">
            <a:schemeClr val="accent5"/>
          </a:lnRef>
          <a:fillRef idx="3">
            <a:schemeClr val="accent5"/>
          </a:fillRef>
          <a:effectRef idx="2">
            <a:schemeClr val="accent5"/>
          </a:effectRef>
          <a:fontRef idx="minor">
            <a:schemeClr val="lt1"/>
          </a:fontRef>
        </p:style>
        <p:txBody>
          <a:bodyPr anchor="ctr"/>
          <a:lstStyle>
            <a:lvl1pPr>
              <a:defRPr sz="2800">
                <a:solidFill>
                  <a:schemeClr val="tx1"/>
                </a:solidFill>
                <a:latin typeface="Times New Roman" pitchFamily="18" charset="0"/>
                <a:ea typeface="SimSun" pitchFamily="2" charset="-122"/>
              </a:defRPr>
            </a:lvl1pPr>
            <a:lvl2pPr marL="742950" indent="-285750">
              <a:defRPr sz="2800">
                <a:solidFill>
                  <a:schemeClr val="tx1"/>
                </a:solidFill>
                <a:latin typeface="Times New Roman" pitchFamily="18" charset="0"/>
                <a:ea typeface="SimSun" pitchFamily="2" charset="-122"/>
              </a:defRPr>
            </a:lvl2pPr>
            <a:lvl3pPr marL="1143000" indent="-228600">
              <a:defRPr sz="2800">
                <a:solidFill>
                  <a:schemeClr val="tx1"/>
                </a:solidFill>
                <a:latin typeface="Times New Roman" pitchFamily="18" charset="0"/>
                <a:ea typeface="SimSun" pitchFamily="2" charset="-122"/>
              </a:defRPr>
            </a:lvl3pPr>
            <a:lvl4pPr marL="1600200" indent="-228600">
              <a:defRPr sz="2800">
                <a:solidFill>
                  <a:schemeClr val="tx1"/>
                </a:solidFill>
                <a:latin typeface="Times New Roman" pitchFamily="18" charset="0"/>
                <a:ea typeface="SimSun" pitchFamily="2" charset="-122"/>
              </a:defRPr>
            </a:lvl4pPr>
            <a:lvl5pPr marL="2057400" indent="-228600">
              <a:defRPr sz="28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8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8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8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800">
                <a:solidFill>
                  <a:schemeClr val="tx1"/>
                </a:solidFill>
                <a:latin typeface="Times New Roman" pitchFamily="18" charset="0"/>
                <a:ea typeface="SimSun" pitchFamily="2" charset="-122"/>
              </a:defRPr>
            </a:lvl9pPr>
          </a:lstStyle>
          <a:p>
            <a:pPr eaLnBrk="1" hangingPunct="1">
              <a:defRPr/>
            </a:pPr>
            <a:endParaRPr lang="en-US" altLang="en-US" sz="3200" smtClean="0">
              <a:solidFill>
                <a:srgbClr val="FFFFFF"/>
              </a:solidFill>
              <a:latin typeface="Arial" charset="0"/>
            </a:endParaRPr>
          </a:p>
        </p:txBody>
      </p:sp>
      <p:sp>
        <p:nvSpPr>
          <p:cNvPr id="12" name="TextBox 11"/>
          <p:cNvSpPr txBox="1"/>
          <p:nvPr/>
        </p:nvSpPr>
        <p:spPr>
          <a:xfrm>
            <a:off x="36485513" y="22860000"/>
            <a:ext cx="13419137" cy="1662113"/>
          </a:xfrm>
          <a:prstGeom prst="rect">
            <a:avLst/>
          </a:prstGeom>
          <a:noFill/>
        </p:spPr>
        <p:txBody>
          <a:bodyPr>
            <a:spAutoFit/>
          </a:bodyPr>
          <a:lstStyle/>
          <a:p>
            <a:pPr algn="ctr" eaLnBrk="1" hangingPunct="1">
              <a:defRPr/>
            </a:pPr>
            <a:r>
              <a:rPr lang="en-US" sz="3400" b="1" dirty="0">
                <a:solidFill>
                  <a:schemeClr val="bg1"/>
                </a:solidFill>
                <a:latin typeface="+mj-lt"/>
              </a:rPr>
              <a:t>Guidance on questions to ask your suppliers so you know you are receiving goods finished using Best Available Technology (BAT) and Best Environmental Practices (BEP) for DWR</a:t>
            </a:r>
          </a:p>
        </p:txBody>
      </p:sp>
      <p:sp>
        <p:nvSpPr>
          <p:cNvPr id="2080" name="TextBox 12"/>
          <p:cNvSpPr txBox="1">
            <a:spLocks noChangeArrowheads="1"/>
          </p:cNvSpPr>
          <p:nvPr/>
        </p:nvSpPr>
        <p:spPr bwMode="auto">
          <a:xfrm>
            <a:off x="37761863" y="21488400"/>
            <a:ext cx="10820400" cy="646113"/>
          </a:xfrm>
          <a:prstGeom prst="rect">
            <a:avLst/>
          </a:prstGeom>
          <a:noFill/>
          <a:ln w="9525">
            <a:noFill/>
            <a:miter lim="800000"/>
            <a:headEnd/>
            <a:tailEnd/>
          </a:ln>
        </p:spPr>
        <p:txBody>
          <a:bodyPr>
            <a:spAutoFit/>
          </a:bodyPr>
          <a:lstStyle/>
          <a:p>
            <a:pPr algn="ctr" eaLnBrk="1" hangingPunct="1"/>
            <a:r>
              <a:rPr lang="en-US" altLang="en-US" sz="3600" b="1">
                <a:latin typeface="Arial" charset="0"/>
              </a:rPr>
              <a:t>For Packagers, Brands and Retailers</a:t>
            </a:r>
            <a:endParaRPr lang="en-US" altLang="en-US" sz="3600">
              <a:latin typeface="Arial" charset="0"/>
            </a:endParaRPr>
          </a:p>
        </p:txBody>
      </p:sp>
      <p:sp>
        <p:nvSpPr>
          <p:cNvPr id="2081" name="TextBox 13"/>
          <p:cNvSpPr txBox="1">
            <a:spLocks noChangeArrowheads="1"/>
          </p:cNvSpPr>
          <p:nvPr/>
        </p:nvSpPr>
        <p:spPr bwMode="auto">
          <a:xfrm>
            <a:off x="35947350" y="24917400"/>
            <a:ext cx="14276388" cy="1049496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Times New Roman" pitchFamily="18" charset="0"/>
                <a:ea typeface="SimSun" pitchFamily="2" charset="-122"/>
              </a:defRPr>
            </a:lvl1pPr>
            <a:lvl2pPr marL="742950" indent="-285750">
              <a:defRPr sz="2800">
                <a:solidFill>
                  <a:schemeClr val="tx1"/>
                </a:solidFill>
                <a:latin typeface="Times New Roman" pitchFamily="18" charset="0"/>
                <a:ea typeface="SimSun" pitchFamily="2" charset="-122"/>
              </a:defRPr>
            </a:lvl2pPr>
            <a:lvl3pPr marL="1143000" indent="-228600">
              <a:defRPr sz="2800">
                <a:solidFill>
                  <a:schemeClr val="tx1"/>
                </a:solidFill>
                <a:latin typeface="Times New Roman" pitchFamily="18" charset="0"/>
                <a:ea typeface="SimSun" pitchFamily="2" charset="-122"/>
              </a:defRPr>
            </a:lvl3pPr>
            <a:lvl4pPr marL="1600200" indent="-228600">
              <a:defRPr sz="2800">
                <a:solidFill>
                  <a:schemeClr val="tx1"/>
                </a:solidFill>
                <a:latin typeface="Times New Roman" pitchFamily="18" charset="0"/>
                <a:ea typeface="SimSun" pitchFamily="2" charset="-122"/>
              </a:defRPr>
            </a:lvl4pPr>
            <a:lvl5pPr marL="2057400" indent="-228600">
              <a:defRPr sz="28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8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8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8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800">
                <a:solidFill>
                  <a:schemeClr val="tx1"/>
                </a:solidFill>
                <a:latin typeface="Times New Roman" pitchFamily="18" charset="0"/>
                <a:ea typeface="SimSun" pitchFamily="2" charset="-122"/>
              </a:defRPr>
            </a:lvl9pPr>
          </a:lstStyle>
          <a:p>
            <a:pPr eaLnBrk="1" hangingPunct="1">
              <a:defRPr/>
            </a:pPr>
            <a:r>
              <a:rPr lang="en-US" altLang="en-US" sz="2600" b="1" dirty="0" smtClean="0">
                <a:latin typeface="Arial" charset="0"/>
              </a:rPr>
              <a:t>To assess that the Best Available Technology (BAT) is used:</a:t>
            </a:r>
            <a:endParaRPr lang="en-US" altLang="en-US" sz="2600" dirty="0" smtClean="0">
              <a:latin typeface="Arial" charset="0"/>
            </a:endParaRPr>
          </a:p>
          <a:p>
            <a:pPr marL="514350" indent="-514350" eaLnBrk="1" hangingPunct="1">
              <a:buFont typeface="+mj-lt"/>
              <a:buAutoNum type="arabicPeriod"/>
              <a:tabLst>
                <a:tab pos="473075" algn="l"/>
              </a:tabLst>
              <a:defRPr/>
            </a:pPr>
            <a:r>
              <a:rPr lang="en-US" altLang="en-US" sz="2600" dirty="0" smtClean="0">
                <a:latin typeface="Arial" charset="0"/>
              </a:rPr>
              <a:t>Chemical Supplier Name</a:t>
            </a:r>
          </a:p>
          <a:p>
            <a:pPr marL="514350" indent="-514350" eaLnBrk="1" hangingPunct="1">
              <a:buFont typeface="+mj-lt"/>
              <a:buAutoNum type="arabicPeriod"/>
              <a:tabLst>
                <a:tab pos="473075" algn="l"/>
              </a:tabLst>
              <a:defRPr/>
            </a:pPr>
            <a:r>
              <a:rPr lang="en-US" altLang="en-US" sz="2600" dirty="0" smtClean="0">
                <a:latin typeface="Arial" charset="0"/>
              </a:rPr>
              <a:t>Fluorinated DWR Product Trade Name</a:t>
            </a:r>
          </a:p>
          <a:p>
            <a:pPr marL="514350" indent="-514350" eaLnBrk="1" hangingPunct="1">
              <a:buFont typeface="+mj-lt"/>
              <a:buAutoNum type="arabicPeriod"/>
              <a:tabLst>
                <a:tab pos="473075" algn="l"/>
              </a:tabLst>
              <a:defRPr/>
            </a:pPr>
            <a:r>
              <a:rPr lang="en-US" altLang="en-US" sz="2600" dirty="0" smtClean="0">
                <a:latin typeface="Arial" charset="0"/>
              </a:rPr>
              <a:t>What is the DWR Product's technology platform?</a:t>
            </a:r>
          </a:p>
          <a:p>
            <a:pPr marL="514350" indent="-514350" eaLnBrk="1" hangingPunct="1">
              <a:buFont typeface="+mj-lt"/>
              <a:buAutoNum type="arabicPeriod"/>
              <a:tabLst>
                <a:tab pos="473075" algn="l"/>
              </a:tabLst>
              <a:defRPr/>
            </a:pPr>
            <a:r>
              <a:rPr lang="en-US" altLang="en-US" sz="2600" dirty="0" smtClean="0">
                <a:latin typeface="Arial" charset="0"/>
              </a:rPr>
              <a:t>Is the Product based on long-chain</a:t>
            </a:r>
            <a:r>
              <a:rPr lang="en-US" altLang="en-US" sz="2600" baseline="30000" dirty="0" smtClean="0">
                <a:latin typeface="Arial" charset="0"/>
              </a:rPr>
              <a:t> </a:t>
            </a:r>
            <a:r>
              <a:rPr lang="en-US" altLang="en-US" sz="2600" dirty="0" smtClean="0">
                <a:latin typeface="Arial" charset="0"/>
              </a:rPr>
              <a:t>or short-chain technology? </a:t>
            </a:r>
          </a:p>
          <a:p>
            <a:pPr marL="514350" indent="-514350" eaLnBrk="1" hangingPunct="1">
              <a:buFont typeface="+mj-lt"/>
              <a:buAutoNum type="arabicPeriod"/>
              <a:tabLst>
                <a:tab pos="473075" algn="l"/>
              </a:tabLst>
              <a:defRPr/>
            </a:pPr>
            <a:r>
              <a:rPr lang="en-US" altLang="en-US" sz="2600" dirty="0" smtClean="0">
                <a:latin typeface="Arial" charset="0"/>
              </a:rPr>
              <a:t>If it is long-chain, provide a list of short-chain alternatives with similar performance</a:t>
            </a:r>
          </a:p>
          <a:p>
            <a:pPr marL="514350" indent="-514350" eaLnBrk="1" hangingPunct="1">
              <a:buFont typeface="+mj-lt"/>
              <a:buAutoNum type="arabicPeriod"/>
              <a:tabLst>
                <a:tab pos="473075" algn="l"/>
              </a:tabLst>
              <a:defRPr/>
            </a:pPr>
            <a:r>
              <a:rPr lang="en-US" altLang="en-US" sz="2600" dirty="0" smtClean="0">
                <a:latin typeface="Arial" charset="0"/>
              </a:rPr>
              <a:t>Is the DWR Product compliant with the US EPA 2010/15 Stewardship Program and the EU REACH marketing and use restrictions for PFOS, PFOA and related substances?</a:t>
            </a:r>
          </a:p>
          <a:p>
            <a:pPr marL="514350" indent="-514350" eaLnBrk="1" hangingPunct="1">
              <a:buFont typeface="+mj-lt"/>
              <a:buAutoNum type="arabicPeriod"/>
              <a:tabLst>
                <a:tab pos="473075" algn="l"/>
              </a:tabLst>
              <a:defRPr/>
            </a:pPr>
            <a:r>
              <a:rPr lang="en-US" altLang="en-US" sz="2600" dirty="0" smtClean="0">
                <a:latin typeface="Arial" charset="0"/>
              </a:rPr>
              <a:t>Is the DWR product registered on the following inventories: </a:t>
            </a:r>
          </a:p>
          <a:p>
            <a:pPr lvl="1" eaLnBrk="1" hangingPunct="1">
              <a:buFont typeface="Arial" charset="0"/>
              <a:buChar char="•"/>
              <a:defRPr/>
            </a:pPr>
            <a:r>
              <a:rPr lang="en-US" altLang="en-US" sz="2600" dirty="0" smtClean="0">
                <a:latin typeface="Arial" charset="0"/>
              </a:rPr>
              <a:t>US EPA TSCA inventory by filing of a Pre-Manufacturing Notification (PMN) or</a:t>
            </a:r>
          </a:p>
          <a:p>
            <a:pPr lvl="1" eaLnBrk="1" hangingPunct="1">
              <a:buFont typeface="Arial" charset="0"/>
              <a:buChar char="•"/>
              <a:defRPr/>
            </a:pPr>
            <a:r>
              <a:rPr lang="en-US" altLang="en-US" sz="2600" dirty="0" smtClean="0">
                <a:latin typeface="Arial" charset="0"/>
              </a:rPr>
              <a:t>Canadian Domestic Substances List (DSL) or </a:t>
            </a:r>
          </a:p>
          <a:p>
            <a:pPr lvl="1" eaLnBrk="1" hangingPunct="1">
              <a:buFont typeface="Arial" charset="0"/>
              <a:buChar char="•"/>
              <a:defRPr/>
            </a:pPr>
            <a:r>
              <a:rPr lang="en-US" altLang="en-US" sz="2600" dirty="0" smtClean="0">
                <a:latin typeface="Arial" charset="0"/>
              </a:rPr>
              <a:t>NICNAS (Australia) or</a:t>
            </a:r>
          </a:p>
          <a:p>
            <a:pPr lvl="1" eaLnBrk="1" hangingPunct="1">
              <a:buFont typeface="Arial" charset="0"/>
              <a:buChar char="•"/>
              <a:defRPr/>
            </a:pPr>
            <a:r>
              <a:rPr lang="en-US" altLang="en-US" sz="2600" dirty="0" smtClean="0">
                <a:latin typeface="Arial" charset="0"/>
              </a:rPr>
              <a:t>REACH compliant</a:t>
            </a:r>
          </a:p>
          <a:p>
            <a:pPr marL="514350" indent="-514350" eaLnBrk="1" hangingPunct="1">
              <a:buFont typeface="+mj-lt"/>
              <a:buAutoNum type="arabicPeriod"/>
              <a:defRPr/>
            </a:pPr>
            <a:r>
              <a:rPr lang="en-US" altLang="en-US" sz="2600" dirty="0" smtClean="0">
                <a:latin typeface="Arial" charset="0"/>
              </a:rPr>
              <a:t>Do you have mammalian toxicity data for the DWR Product?</a:t>
            </a:r>
          </a:p>
          <a:p>
            <a:pPr marL="514350" indent="-514350" eaLnBrk="1" hangingPunct="1">
              <a:buFont typeface="+mj-lt"/>
              <a:buAutoNum type="arabicPeriod"/>
              <a:defRPr/>
            </a:pPr>
            <a:r>
              <a:rPr lang="en-US" altLang="en-US" sz="2600" dirty="0" smtClean="0">
                <a:latin typeface="Arial" charset="0"/>
              </a:rPr>
              <a:t>Do you have aquatic toxicity, bioaccumulation and environmental fate data for the DWR Product?</a:t>
            </a:r>
          </a:p>
          <a:p>
            <a:pPr eaLnBrk="1" hangingPunct="1">
              <a:defRPr/>
            </a:pPr>
            <a:r>
              <a:rPr lang="en-US" altLang="en-US" sz="2600" dirty="0" smtClean="0">
                <a:latin typeface="Arial" charset="0"/>
              </a:rPr>
              <a:t> </a:t>
            </a:r>
          </a:p>
          <a:p>
            <a:pPr eaLnBrk="1" hangingPunct="1">
              <a:defRPr/>
            </a:pPr>
            <a:r>
              <a:rPr lang="en-US" altLang="en-US" sz="2600" b="1" dirty="0" smtClean="0">
                <a:latin typeface="Arial" charset="0"/>
              </a:rPr>
              <a:t>To assess that Best Environmental Practices (BEP) are utilized:</a:t>
            </a:r>
            <a:endParaRPr lang="en-US" altLang="en-US" sz="2600" dirty="0" smtClean="0">
              <a:latin typeface="Arial" charset="0"/>
            </a:endParaRPr>
          </a:p>
          <a:p>
            <a:pPr marL="514350" indent="-514350" eaLnBrk="1" hangingPunct="1">
              <a:buFont typeface="+mj-lt"/>
              <a:buAutoNum type="arabicPeriod"/>
              <a:defRPr/>
            </a:pPr>
            <a:r>
              <a:rPr lang="en-US" altLang="en-US" sz="2600" dirty="0" smtClean="0">
                <a:latin typeface="Arial" charset="0"/>
              </a:rPr>
              <a:t>Has the DWR Product been assessed by a third party such as </a:t>
            </a:r>
            <a:r>
              <a:rPr lang="en-US" altLang="en-US" sz="2600" dirty="0" err="1" smtClean="0">
                <a:latin typeface="Arial" charset="0"/>
              </a:rPr>
              <a:t>bluesign</a:t>
            </a:r>
            <a:r>
              <a:rPr lang="en-US" altLang="en-US" sz="2600" dirty="0" smtClean="0">
                <a:latin typeface="Arial" charset="0"/>
              </a:rPr>
              <a:t> technologies and is it registered in the </a:t>
            </a:r>
            <a:r>
              <a:rPr lang="en-US" altLang="en-US" sz="2600" dirty="0" err="1" smtClean="0">
                <a:latin typeface="Arial" charset="0"/>
              </a:rPr>
              <a:t>bluesign</a:t>
            </a:r>
            <a:r>
              <a:rPr lang="en-US" altLang="en-US" sz="2600" dirty="0" smtClean="0">
                <a:latin typeface="Arial" charset="0"/>
              </a:rPr>
              <a:t>® </a:t>
            </a:r>
            <a:r>
              <a:rPr lang="en-US" altLang="en-US" sz="2600" dirty="0" err="1" smtClean="0">
                <a:latin typeface="Arial" charset="0"/>
              </a:rPr>
              <a:t>bluefinder</a:t>
            </a:r>
            <a:r>
              <a:rPr lang="en-US" altLang="en-US" sz="2600" dirty="0" smtClean="0">
                <a:latin typeface="Arial" charset="0"/>
              </a:rPr>
              <a:t>, a search engine for </a:t>
            </a:r>
            <a:r>
              <a:rPr lang="en-US" altLang="en-US" sz="2600" dirty="0" err="1" smtClean="0">
                <a:latin typeface="Arial" charset="0"/>
              </a:rPr>
              <a:t>bluesign</a:t>
            </a:r>
            <a:r>
              <a:rPr lang="en-US" altLang="en-US" sz="2600" dirty="0" smtClean="0">
                <a:latin typeface="Arial" charset="0"/>
              </a:rPr>
              <a:t>® approved textile auxiliaries and dyes?  Has the DWR Product been assessed in Finished Product such as </a:t>
            </a:r>
            <a:r>
              <a:rPr lang="en-US" altLang="en-US" sz="2600" dirty="0" err="1" smtClean="0">
                <a:latin typeface="Arial" charset="0"/>
              </a:rPr>
              <a:t>Oeko-tex</a:t>
            </a:r>
            <a:r>
              <a:rPr lang="en-US" altLang="en-US" sz="2600" dirty="0" smtClean="0">
                <a:latin typeface="Arial" charset="0"/>
              </a:rPr>
              <a:t>® </a:t>
            </a:r>
            <a:r>
              <a:rPr lang="en-US" altLang="en-US" sz="2600" dirty="0" err="1" smtClean="0">
                <a:latin typeface="Arial" charset="0"/>
              </a:rPr>
              <a:t>STeP</a:t>
            </a:r>
            <a:r>
              <a:rPr lang="en-US" altLang="en-US" sz="2600" dirty="0" smtClean="0">
                <a:latin typeface="Arial" charset="0"/>
              </a:rPr>
              <a:t> Certification?</a:t>
            </a:r>
          </a:p>
          <a:p>
            <a:pPr marL="514350" indent="-514350" eaLnBrk="1" hangingPunct="1">
              <a:buFont typeface="+mj-lt"/>
              <a:buAutoNum type="arabicPeriod"/>
              <a:defRPr/>
            </a:pPr>
            <a:r>
              <a:rPr lang="en-US" altLang="en-US" sz="2600" dirty="0" smtClean="0">
                <a:latin typeface="Arial" charset="0"/>
              </a:rPr>
              <a:t>Has your supplier implemented the guidance given in this document?</a:t>
            </a:r>
          </a:p>
          <a:p>
            <a:pPr marL="514350" indent="-514350" eaLnBrk="1" hangingPunct="1">
              <a:buFont typeface="+mj-lt"/>
              <a:buAutoNum type="arabicPeriod"/>
              <a:defRPr/>
            </a:pPr>
            <a:r>
              <a:rPr lang="en-US" altLang="en-US" sz="2600" dirty="0" smtClean="0">
                <a:latin typeface="Arial" charset="0"/>
              </a:rPr>
              <a:t>Can your supplier verify that Best Environmental Practices are being followed in their facilities?  This list of “best practice questions” is very close to the list developed by the OIA DWR Task Force for brands to ask chemical suppliers.</a:t>
            </a:r>
          </a:p>
        </p:txBody>
      </p:sp>
      <p:cxnSp>
        <p:nvCxnSpPr>
          <p:cNvPr id="2082" name="Straight Connector 15"/>
          <p:cNvCxnSpPr>
            <a:cxnSpLocks noChangeShapeType="1"/>
          </p:cNvCxnSpPr>
          <p:nvPr/>
        </p:nvCxnSpPr>
        <p:spPr bwMode="auto">
          <a:xfrm>
            <a:off x="36334700" y="22402800"/>
            <a:ext cx="13569950" cy="0"/>
          </a:xfrm>
          <a:prstGeom prst="line">
            <a:avLst/>
          </a:prstGeom>
          <a:noFill/>
          <a:ln w="9525" algn="ctr">
            <a:solidFill>
              <a:schemeClr val="tx1"/>
            </a:solidFill>
            <a:round/>
            <a:headEnd/>
            <a:tailEnd/>
          </a:ln>
        </p:spPr>
      </p:cxnSp>
      <p:sp>
        <p:nvSpPr>
          <p:cNvPr id="3" name="TextBox 2"/>
          <p:cNvSpPr txBox="1"/>
          <p:nvPr/>
        </p:nvSpPr>
        <p:spPr>
          <a:xfrm>
            <a:off x="39243000" y="35628263"/>
            <a:ext cx="10980738" cy="523875"/>
          </a:xfrm>
          <a:prstGeom prst="rect">
            <a:avLst/>
          </a:prstGeom>
          <a:noFill/>
        </p:spPr>
        <p:txBody>
          <a:bodyPr>
            <a:spAutoFit/>
          </a:bodyPr>
          <a:lstStyle/>
          <a:p>
            <a:pPr algn="r">
              <a:defRPr/>
            </a:pPr>
            <a:r>
              <a:rPr lang="en-US" dirty="0">
                <a:latin typeface="+mj-lt"/>
              </a:rPr>
              <a:t>Copyright © 2014 FluoroCouncil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911725" rtl="0" eaLnBrk="1" fontAlgn="base" latinLnBrk="0" hangingPunct="1">
          <a:lnSpc>
            <a:spcPct val="100000"/>
          </a:lnSpc>
          <a:spcBef>
            <a:spcPct val="0"/>
          </a:spcBef>
          <a:spcAft>
            <a:spcPct val="0"/>
          </a:spcAft>
          <a:buClrTx/>
          <a:buSzTx/>
          <a:buFontTx/>
          <a:buNone/>
          <a:tabLst/>
          <a:defRPr kumimoji="0" lang="zh-CN" altLang="en-US" sz="2800" b="0" i="0" u="none" strike="noStrike" cap="none" normalizeH="0" baseline="0" smtClean="0">
            <a:ln>
              <a:noFill/>
            </a:ln>
            <a:solidFill>
              <a:schemeClr val="tx1"/>
            </a:solidFill>
            <a:effectLst/>
            <a:latin typeface="Times New Roman" pitchFamily="18"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911725" rtl="0" eaLnBrk="1" fontAlgn="base" latinLnBrk="0" hangingPunct="1">
          <a:lnSpc>
            <a:spcPct val="100000"/>
          </a:lnSpc>
          <a:spcBef>
            <a:spcPct val="0"/>
          </a:spcBef>
          <a:spcAft>
            <a:spcPct val="0"/>
          </a:spcAft>
          <a:buClrTx/>
          <a:buSzTx/>
          <a:buFontTx/>
          <a:buNone/>
          <a:tabLst/>
          <a:defRPr kumimoji="0" lang="zh-CN" altLang="en-US" sz="2800" b="0" i="0" u="none" strike="noStrike" cap="none" normalizeH="0" baseline="0" smtClean="0">
            <a:ln>
              <a:noFill/>
            </a:ln>
            <a:solidFill>
              <a:schemeClr val="tx1"/>
            </a:solidFill>
            <a:effectLst/>
            <a:latin typeface="Times New Roman" pitchFamily="18" charset="0"/>
            <a:ea typeface="SimSun" pitchFamily="2" charset="-122"/>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639D8797BA3A4BAC78898198EB30E2" ma:contentTypeVersion="3" ma:contentTypeDescription="Create a new document." ma:contentTypeScope="" ma:versionID="22a4c86cad0727dbfbb2a1361ebb8cbe">
  <xsd:schema xmlns:xsd="http://www.w3.org/2001/XMLSchema" xmlns:xs="http://www.w3.org/2001/XMLSchema" xmlns:p="http://schemas.microsoft.com/office/2006/metadata/properties" xmlns:ns2="0a7c958e-b487-489c-9848-ae9e5d278ee1" targetNamespace="http://schemas.microsoft.com/office/2006/metadata/properties" ma:root="true" ma:fieldsID="fe24a4f1e182fa86eee40008be7e77d4" ns2:_="">
    <xsd:import namespace="0a7c958e-b487-489c-9848-ae9e5d278ee1"/>
    <xsd:element name="properties">
      <xsd:complexType>
        <xsd:sequence>
          <xsd:element name="documentManagement">
            <xsd:complexType>
              <xsd:all>
                <xsd:element ref="ns2:ReceivedTime" minOccurs="0"/>
                <xsd:element ref="ns2:From" minOccurs="0"/>
                <xsd:element ref="ns2:Recipi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7c958e-b487-489c-9848-ae9e5d278ee1" elementFormDefault="qualified">
    <xsd:import namespace="http://schemas.microsoft.com/office/2006/documentManagement/types"/>
    <xsd:import namespace="http://schemas.microsoft.com/office/infopath/2007/PartnerControls"/>
    <xsd:element name="ReceivedTime" ma:index="8" nillable="true" ma:displayName="ReceivedTime" ma:internalName="ReceivedTime">
      <xsd:simpleType>
        <xsd:restriction base="dms:DateTime"/>
      </xsd:simpleType>
    </xsd:element>
    <xsd:element name="From" ma:index="9" nillable="true" ma:displayName="From" ma:internalName="From">
      <xsd:simpleType>
        <xsd:restriction base="dms:Text"/>
      </xsd:simpleType>
    </xsd:element>
    <xsd:element name="Recipients" ma:index="10" nillable="true" ma:displayName="Recipients" ma:internalName="Recipient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Recipients xmlns="0a7c958e-b487-489c-9848-ae9e5d278ee1" xsi:nil="true"/>
    <From xmlns="0a7c958e-b487-489c-9848-ae9e5d278ee1" xsi:nil="true"/>
    <ReceivedTime xmlns="0a7c958e-b487-489c-9848-ae9e5d278ee1" xsi:nil="true"/>
  </documentManagement>
</p:properties>
</file>

<file path=customXml/itemProps1.xml><?xml version="1.0" encoding="utf-8"?>
<ds:datastoreItem xmlns:ds="http://schemas.openxmlformats.org/officeDocument/2006/customXml" ds:itemID="{A853BD1A-E277-4E84-AE40-2321CE94E3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7c958e-b487-489c-9848-ae9e5d278e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23C1E5-66D6-4456-8A36-AF91D549C07F}">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10005</TotalTime>
  <Words>693</Words>
  <Application>Microsoft Office PowerPoint</Application>
  <PresentationFormat>Custom</PresentationFormat>
  <Paragraphs>108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Times New Roman</vt:lpstr>
      <vt:lpstr>SimSun</vt:lpstr>
      <vt:lpstr>Arial</vt:lpstr>
      <vt:lpstr>Calibri</vt:lpstr>
      <vt:lpstr>MS Mincho</vt:lpstr>
      <vt:lpstr>Courier New</vt:lpstr>
      <vt:lpstr>Default Design</vt:lpstr>
      <vt:lpstr>Slide 1</vt:lpstr>
    </vt:vector>
  </TitlesOfParts>
  <Company>rush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Alilce</dc:creator>
  <cp:lastModifiedBy>Home</cp:lastModifiedBy>
  <cp:revision>197</cp:revision>
  <cp:lastPrinted>2015-03-20T13:54:13Z</cp:lastPrinted>
  <dcterms:created xsi:type="dcterms:W3CDTF">2004-05-02T16:08:05Z</dcterms:created>
  <dcterms:modified xsi:type="dcterms:W3CDTF">2015-08-04T22:54:34Z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0x0101003B639D8797BA3A4BAC78898198EB30E2</vt:lpwstr>
  </property>
</Properties>
</file>