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7" r:id="rId2"/>
    <p:sldId id="324" r:id="rId3"/>
    <p:sldId id="325" r:id="rId4"/>
    <p:sldId id="326" r:id="rId5"/>
    <p:sldId id="327" r:id="rId6"/>
    <p:sldId id="328" r:id="rId7"/>
    <p:sldId id="347" r:id="rId8"/>
    <p:sldId id="329" r:id="rId9"/>
    <p:sldId id="259" r:id="rId10"/>
    <p:sldId id="260" r:id="rId11"/>
    <p:sldId id="280" r:id="rId12"/>
    <p:sldId id="281" r:id="rId13"/>
    <p:sldId id="282" r:id="rId14"/>
    <p:sldId id="261" r:id="rId15"/>
    <p:sldId id="262" r:id="rId16"/>
    <p:sldId id="263" r:id="rId17"/>
    <p:sldId id="269" r:id="rId18"/>
    <p:sldId id="284" r:id="rId19"/>
    <p:sldId id="290" r:id="rId20"/>
    <p:sldId id="285" r:id="rId21"/>
    <p:sldId id="286" r:id="rId22"/>
    <p:sldId id="287" r:id="rId23"/>
    <p:sldId id="288" r:id="rId24"/>
    <p:sldId id="333" r:id="rId25"/>
    <p:sldId id="334" r:id="rId26"/>
    <p:sldId id="335" r:id="rId27"/>
    <p:sldId id="293" r:id="rId28"/>
    <p:sldId id="294" r:id="rId29"/>
    <p:sldId id="291" r:id="rId30"/>
    <p:sldId id="344" r:id="rId31"/>
    <p:sldId id="273" r:id="rId32"/>
    <p:sldId id="277" r:id="rId33"/>
    <p:sldId id="300" r:id="rId34"/>
    <p:sldId id="303" r:id="rId35"/>
    <p:sldId id="295" r:id="rId36"/>
    <p:sldId id="296" r:id="rId37"/>
    <p:sldId id="297" r:id="rId38"/>
    <p:sldId id="332" r:id="rId39"/>
    <p:sldId id="298" r:id="rId40"/>
    <p:sldId id="274" r:id="rId41"/>
    <p:sldId id="302" r:id="rId42"/>
    <p:sldId id="278" r:id="rId43"/>
    <p:sldId id="304" r:id="rId44"/>
    <p:sldId id="305" r:id="rId45"/>
    <p:sldId id="307" r:id="rId46"/>
    <p:sldId id="299" r:id="rId47"/>
    <p:sldId id="308" r:id="rId48"/>
    <p:sldId id="306" r:id="rId49"/>
    <p:sldId id="275" r:id="rId50"/>
    <p:sldId id="279" r:id="rId51"/>
    <p:sldId id="337" r:id="rId52"/>
    <p:sldId id="336" r:id="rId53"/>
    <p:sldId id="338" r:id="rId54"/>
    <p:sldId id="339" r:id="rId55"/>
    <p:sldId id="340" r:id="rId56"/>
    <p:sldId id="341" r:id="rId57"/>
    <p:sldId id="276" r:id="rId58"/>
    <p:sldId id="345" r:id="rId59"/>
    <p:sldId id="346"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4E6"/>
    <a:srgbClr val="99CCFF"/>
    <a:srgbClr val="19CD37"/>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5" autoAdjust="0"/>
    <p:restoredTop sz="90687" autoAdjust="0"/>
  </p:normalViewPr>
  <p:slideViewPr>
    <p:cSldViewPr showGuides="1">
      <p:cViewPr varScale="1">
        <p:scale>
          <a:sx n="91" d="100"/>
          <a:sy n="91" d="100"/>
        </p:scale>
        <p:origin x="792" y="84"/>
      </p:cViewPr>
      <p:guideLst>
        <p:guide orient="horz" pos="2160"/>
        <p:guide pos="33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Calibri" panose="020F0502020204030204" pitchFamily="34" charset="0"/>
                <a:cs typeface="Calibri" panose="020F0502020204030204" pitchFamily="34" charset="0"/>
              </a:defRPr>
            </a:pPr>
            <a:r>
              <a:rPr lang="en-US" sz="1600" dirty="0" smtClean="0">
                <a:latin typeface="Calibri" panose="020F0502020204030204" pitchFamily="34" charset="0"/>
                <a:cs typeface="Calibri" panose="020F0502020204030204" pitchFamily="34" charset="0"/>
              </a:rPr>
              <a:t>Overall Population</a:t>
            </a:r>
          </a:p>
          <a:p>
            <a:pPr>
              <a:defRPr sz="1600">
                <a:latin typeface="Calibri" panose="020F0502020204030204" pitchFamily="34" charset="0"/>
                <a:cs typeface="Calibri" panose="020F0502020204030204" pitchFamily="34" charset="0"/>
              </a:defRPr>
            </a:pPr>
            <a:r>
              <a:rPr lang="en-US" sz="1600" dirty="0" smtClean="0">
                <a:solidFill>
                  <a:srgbClr val="0000FF"/>
                </a:solidFill>
                <a:latin typeface="Calibri" panose="020F0502020204030204" pitchFamily="34" charset="0"/>
                <a:cs typeface="Calibri" panose="020F0502020204030204" pitchFamily="34" charset="0"/>
              </a:rPr>
              <a:t>Disease Worsening @ 52</a:t>
            </a:r>
            <a:r>
              <a:rPr lang="en-US" sz="1600" baseline="0" dirty="0" smtClean="0">
                <a:solidFill>
                  <a:srgbClr val="0000FF"/>
                </a:solidFill>
                <a:latin typeface="Calibri" panose="020F0502020204030204" pitchFamily="34" charset="0"/>
                <a:cs typeface="Calibri" panose="020F0502020204030204" pitchFamily="34" charset="0"/>
              </a:rPr>
              <a:t> weeks</a:t>
            </a:r>
            <a:endParaRPr lang="en-US" sz="1600" dirty="0">
              <a:solidFill>
                <a:srgbClr val="0000FF"/>
              </a:solidFill>
              <a:latin typeface="Calibri" panose="020F0502020204030204" pitchFamily="34" charset="0"/>
              <a:cs typeface="Calibri" panose="020F0502020204030204" pitchFamily="34" charset="0"/>
            </a:endParaRPr>
          </a:p>
        </c:rich>
      </c:tx>
      <c:layout>
        <c:manualLayout>
          <c:xMode val="edge"/>
          <c:yMode val="edge"/>
          <c:x val="0.21539845562782906"/>
          <c:y val="3.3707865168539311E-2"/>
        </c:manualLayout>
      </c:layout>
      <c:overlay val="1"/>
    </c:title>
    <c:autoTitleDeleted val="0"/>
    <c:plotArea>
      <c:layout>
        <c:manualLayout>
          <c:layoutTarget val="inner"/>
          <c:xMode val="edge"/>
          <c:yMode val="edge"/>
          <c:x val="0.13582334816843503"/>
          <c:y val="6.1727417499778815E-2"/>
          <c:w val="0.69007893035109824"/>
          <c:h val="0.74733168185437504"/>
        </c:manualLayout>
      </c:layout>
      <c:barChart>
        <c:barDir val="col"/>
        <c:grouping val="clustered"/>
        <c:varyColors val="0"/>
        <c:ser>
          <c:idx val="0"/>
          <c:order val="0"/>
          <c:tx>
            <c:strRef>
              <c:f>Sheet1!$B$1</c:f>
              <c:strCache>
                <c:ptCount val="1"/>
                <c:pt idx="0">
                  <c:v>Remicade</c:v>
                </c:pt>
              </c:strCache>
            </c:strRef>
          </c:tx>
          <c:invertIfNegative val="0"/>
          <c:dLbls>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0.26200000000000001</c:v>
                </c:pt>
              </c:numCache>
            </c:numRef>
          </c:val>
          <c:extLst>
            <c:ext xmlns:c16="http://schemas.microsoft.com/office/drawing/2014/chart" uri="{C3380CC4-5D6E-409C-BE32-E72D297353CC}">
              <c16:uniqueId val="{00000000-669C-4234-815D-866F120194CC}"/>
            </c:ext>
          </c:extLst>
        </c:ser>
        <c:ser>
          <c:idx val="1"/>
          <c:order val="1"/>
          <c:tx>
            <c:strRef>
              <c:f>Sheet1!$C$1</c:f>
              <c:strCache>
                <c:ptCount val="1"/>
                <c:pt idx="0">
                  <c:v>Biosimilar Infliximab</c:v>
                </c:pt>
              </c:strCache>
            </c:strRef>
          </c:tx>
          <c:invertIfNegative val="0"/>
          <c:dLbls>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0.29600000000000004</c:v>
                </c:pt>
              </c:numCache>
            </c:numRef>
          </c:val>
          <c:extLst>
            <c:ext xmlns:c16="http://schemas.microsoft.com/office/drawing/2014/chart" uri="{C3380CC4-5D6E-409C-BE32-E72D297353CC}">
              <c16:uniqueId val="{00000001-669C-4234-815D-866F120194CC}"/>
            </c:ext>
          </c:extLst>
        </c:ser>
        <c:dLbls>
          <c:showLegendKey val="0"/>
          <c:showVal val="1"/>
          <c:showCatName val="0"/>
          <c:showSerName val="0"/>
          <c:showPercent val="0"/>
          <c:showBubbleSize val="0"/>
        </c:dLbls>
        <c:gapWidth val="150"/>
        <c:axId val="118794880"/>
        <c:axId val="118808960"/>
      </c:barChart>
      <c:catAx>
        <c:axId val="118794880"/>
        <c:scaling>
          <c:orientation val="minMax"/>
        </c:scaling>
        <c:delete val="0"/>
        <c:axPos val="b"/>
        <c:numFmt formatCode="General" sourceLinked="0"/>
        <c:majorTickMark val="out"/>
        <c:minorTickMark val="none"/>
        <c:tickLblPos val="none"/>
        <c:crossAx val="118808960"/>
        <c:crosses val="autoZero"/>
        <c:auto val="1"/>
        <c:lblAlgn val="ctr"/>
        <c:lblOffset val="100"/>
        <c:noMultiLvlLbl val="0"/>
      </c:catAx>
      <c:valAx>
        <c:axId val="118808960"/>
        <c:scaling>
          <c:orientation val="minMax"/>
          <c:max val="0.5"/>
          <c:min val="0"/>
        </c:scaling>
        <c:delete val="0"/>
        <c:axPos val="l"/>
        <c:numFmt formatCode="0%" sourceLinked="1"/>
        <c:majorTickMark val="none"/>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18794880"/>
        <c:crosses val="autoZero"/>
        <c:crossBetween val="between"/>
      </c:valAx>
    </c:plotArea>
    <c:legend>
      <c:legendPos val="b"/>
      <c:legendEntry>
        <c:idx val="0"/>
        <c:txPr>
          <a:bodyPr/>
          <a:lstStyle/>
          <a:p>
            <a:pPr>
              <a:defRPr sz="1800" b="0">
                <a:latin typeface="Calibri" panose="020F0502020204030204" pitchFamily="34" charset="0"/>
                <a:cs typeface="Calibri" panose="020F0502020204030204" pitchFamily="34" charset="0"/>
              </a:defRPr>
            </a:pPr>
            <a:endParaRPr lang="en-US"/>
          </a:p>
        </c:txPr>
      </c:legendEntry>
      <c:legendEntry>
        <c:idx val="1"/>
        <c:txPr>
          <a:bodyPr/>
          <a:lstStyle/>
          <a:p>
            <a:pPr>
              <a:defRPr sz="1800" b="0">
                <a:latin typeface="Calibri" panose="020F0502020204030204" pitchFamily="34" charset="0"/>
                <a:cs typeface="Calibri" panose="020F0502020204030204" pitchFamily="34" charset="0"/>
              </a:defRPr>
            </a:pPr>
            <a:endParaRPr lang="en-US"/>
          </a:p>
        </c:txPr>
      </c:legendEntry>
      <c:overlay val="0"/>
      <c:txPr>
        <a:bodyPr/>
        <a:lstStyle/>
        <a:p>
          <a:pPr>
            <a:defRPr sz="1400" b="1">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Overall Population</a:t>
            </a:r>
          </a:p>
          <a:p>
            <a:pPr>
              <a:defRPr sz="1600"/>
            </a:pPr>
            <a:r>
              <a:rPr lang="en-US" sz="1600" dirty="0">
                <a:solidFill>
                  <a:srgbClr val="0000FF"/>
                </a:solidFill>
              </a:rPr>
              <a:t>Anti-drug Antibodies</a:t>
            </a:r>
          </a:p>
        </c:rich>
      </c:tx>
      <c:layout>
        <c:manualLayout>
          <c:xMode val="edge"/>
          <c:yMode val="edge"/>
          <c:x val="0.32742029172582915"/>
          <c:y val="8.3257430659005496E-2"/>
        </c:manualLayout>
      </c:layout>
      <c:overlay val="1"/>
    </c:title>
    <c:autoTitleDeleted val="0"/>
    <c:plotArea>
      <c:layout>
        <c:manualLayout>
          <c:layoutTarget val="inner"/>
          <c:xMode val="edge"/>
          <c:yMode val="edge"/>
          <c:x val="0.13582334816843503"/>
          <c:y val="6.1727417499778808E-2"/>
          <c:w val="0.69007893035109813"/>
          <c:h val="0.74733168185437504"/>
        </c:manualLayout>
      </c:layout>
      <c:barChart>
        <c:barDir val="col"/>
        <c:grouping val="clustered"/>
        <c:varyColors val="0"/>
        <c:ser>
          <c:idx val="0"/>
          <c:order val="0"/>
          <c:tx>
            <c:strRef>
              <c:f>Sheet1!$B$1</c:f>
              <c:strCache>
                <c:ptCount val="1"/>
                <c:pt idx="0">
                  <c:v>Remicade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7.1000000000000008E-2</c:v>
                </c:pt>
              </c:numCache>
            </c:numRef>
          </c:val>
          <c:extLst>
            <c:ext xmlns:c16="http://schemas.microsoft.com/office/drawing/2014/chart" uri="{C3380CC4-5D6E-409C-BE32-E72D297353CC}">
              <c16:uniqueId val="{00000000-3F50-4848-A443-B3059078A9DD}"/>
            </c:ext>
          </c:extLst>
        </c:ser>
        <c:ser>
          <c:idx val="1"/>
          <c:order val="1"/>
          <c:tx>
            <c:strRef>
              <c:f>Sheet1!$C$1</c:f>
              <c:strCache>
                <c:ptCount val="1"/>
                <c:pt idx="0">
                  <c:v>Biosimilar Infliximab</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7.9000000000000112E-2</c:v>
                </c:pt>
              </c:numCache>
            </c:numRef>
          </c:val>
          <c:extLst>
            <c:ext xmlns:c16="http://schemas.microsoft.com/office/drawing/2014/chart" uri="{C3380CC4-5D6E-409C-BE32-E72D297353CC}">
              <c16:uniqueId val="{00000001-3F50-4848-A443-B3059078A9DD}"/>
            </c:ext>
          </c:extLst>
        </c:ser>
        <c:dLbls>
          <c:showLegendKey val="0"/>
          <c:showVal val="1"/>
          <c:showCatName val="0"/>
          <c:showSerName val="0"/>
          <c:showPercent val="0"/>
          <c:showBubbleSize val="0"/>
        </c:dLbls>
        <c:gapWidth val="150"/>
        <c:axId val="119135616"/>
        <c:axId val="118891648"/>
      </c:barChart>
      <c:catAx>
        <c:axId val="119135616"/>
        <c:scaling>
          <c:orientation val="minMax"/>
        </c:scaling>
        <c:delete val="0"/>
        <c:axPos val="b"/>
        <c:numFmt formatCode="General" sourceLinked="0"/>
        <c:majorTickMark val="out"/>
        <c:minorTickMark val="none"/>
        <c:tickLblPos val="none"/>
        <c:crossAx val="118891648"/>
        <c:crosses val="autoZero"/>
        <c:auto val="1"/>
        <c:lblAlgn val="ctr"/>
        <c:lblOffset val="100"/>
        <c:noMultiLvlLbl val="0"/>
      </c:catAx>
      <c:valAx>
        <c:axId val="118891648"/>
        <c:scaling>
          <c:orientation val="minMax"/>
          <c:max val="0.5"/>
          <c:min val="0"/>
        </c:scaling>
        <c:delete val="0"/>
        <c:axPos val="l"/>
        <c:numFmt formatCode="0%" sourceLinked="1"/>
        <c:majorTickMark val="none"/>
        <c:minorTickMark val="none"/>
        <c:tickLblPos val="nextTo"/>
        <c:crossAx val="119135616"/>
        <c:crosses val="autoZero"/>
        <c:crossBetween val="between"/>
      </c:valAx>
    </c:plotArea>
    <c:legend>
      <c:legendPos val="b"/>
      <c:layout>
        <c:manualLayout>
          <c:xMode val="edge"/>
          <c:yMode val="edge"/>
          <c:x val="0.14562841530054599"/>
          <c:y val="0.86531992622543807"/>
          <c:w val="0.80437158469945302"/>
          <c:h val="0.10765304674753502"/>
        </c:manualLayout>
      </c:layout>
      <c:overlay val="0"/>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026FA-005D-4F83-91B7-4A67E527D0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035807-436B-4098-B283-CFDB1C2C895B}">
      <dgm:prSet phldrT="[Text]" custT="1"/>
      <dgm:spPr>
        <a:solidFill>
          <a:srgbClr val="0070C0"/>
        </a:solidFill>
      </dgm:spPr>
      <dgm:t>
        <a:bodyPr/>
        <a:lstStyle/>
        <a:p>
          <a:pPr>
            <a:lnSpc>
              <a:spcPct val="100000"/>
            </a:lnSpc>
            <a:spcAft>
              <a:spcPts val="0"/>
            </a:spcAft>
          </a:pPr>
          <a:r>
            <a:rPr lang="en-US" sz="1600" b="0" dirty="0" smtClean="0">
              <a:solidFill>
                <a:prstClr val="white"/>
              </a:solidFill>
              <a:latin typeface="Calibri" panose="020F0502020204030204" pitchFamily="34" charset="0"/>
              <a:cs typeface="Calibri" panose="020F0502020204030204" pitchFamily="34" charset="0"/>
            </a:rPr>
            <a:t>Define </a:t>
          </a:r>
          <a:r>
            <a:rPr lang="en-US" sz="1600" b="0" dirty="0" err="1" smtClean="0">
              <a:solidFill>
                <a:prstClr val="white"/>
              </a:solidFill>
              <a:latin typeface="Calibri" panose="020F0502020204030204" pitchFamily="34" charset="0"/>
              <a:cs typeface="Calibri" panose="020F0502020204030204" pitchFamily="34" charset="0"/>
            </a:rPr>
            <a:t>biosimilars</a:t>
          </a:r>
          <a:r>
            <a:rPr lang="en-US" sz="1600" b="0" dirty="0" smtClean="0">
              <a:solidFill>
                <a:prstClr val="white"/>
              </a:solidFill>
              <a:latin typeface="Calibri" panose="020F0502020204030204" pitchFamily="34" charset="0"/>
              <a:cs typeface="Calibri" panose="020F0502020204030204" pitchFamily="34" charset="0"/>
            </a:rPr>
            <a:t>, extrapolation of indications, and interchangeability on the basis of FDA definitions and guidance</a:t>
          </a:r>
          <a:endParaRPr lang="en-US" sz="1600" b="0" dirty="0" smtClean="0">
            <a:latin typeface="Calibri" panose="020F0502020204030204" pitchFamily="34" charset="0"/>
            <a:cs typeface="Calibri" panose="020F0502020204030204" pitchFamily="34" charset="0"/>
          </a:endParaRPr>
        </a:p>
      </dgm:t>
    </dgm:pt>
    <dgm:pt modelId="{CF38784C-E47C-4381-88BA-3A6C34619753}" type="parTrans" cxnId="{568EF7AE-5E7A-4A4B-8C1E-7742DE39B02B}">
      <dgm:prSet/>
      <dgm:spPr/>
      <dgm:t>
        <a:bodyPr/>
        <a:lstStyle/>
        <a:p>
          <a:endParaRPr lang="en-US"/>
        </a:p>
      </dgm:t>
    </dgm:pt>
    <dgm:pt modelId="{9FD588D3-FE2F-4AEF-ABC5-9048826E4994}" type="sibTrans" cxnId="{568EF7AE-5E7A-4A4B-8C1E-7742DE39B02B}">
      <dgm:prSet/>
      <dgm:spPr/>
      <dgm:t>
        <a:bodyPr/>
        <a:lstStyle/>
        <a:p>
          <a:endParaRPr lang="en-US"/>
        </a:p>
      </dgm:t>
    </dgm:pt>
    <dgm:pt modelId="{493133E4-0A75-4988-B893-C64C3896137C}">
      <dgm:prSet phldrT="[Text]" custT="1"/>
      <dgm:spPr>
        <a:solidFill>
          <a:srgbClr val="0070C0"/>
        </a:solidFill>
      </dgm:spPr>
      <dgm:t>
        <a:bodyPr/>
        <a:lstStyle/>
        <a:p>
          <a:pPr>
            <a:lnSpc>
              <a:spcPct val="100000"/>
            </a:lnSpc>
            <a:spcAft>
              <a:spcPts val="0"/>
            </a:spcAft>
          </a:pPr>
          <a:r>
            <a:rPr lang="en-US" sz="1600" b="0" dirty="0" smtClean="0">
              <a:solidFill>
                <a:prstClr val="white"/>
              </a:solidFill>
              <a:latin typeface="Calibri" panose="020F0502020204030204" pitchFamily="34" charset="0"/>
              <a:cs typeface="Calibri" panose="020F0502020204030204" pitchFamily="34" charset="0"/>
            </a:rPr>
            <a:t>Explain the similarities/differences between </a:t>
          </a:r>
          <a:r>
            <a:rPr lang="en-US" sz="1600" b="0" dirty="0" err="1" smtClean="0">
              <a:solidFill>
                <a:prstClr val="white"/>
              </a:solidFill>
              <a:latin typeface="Calibri" panose="020F0502020204030204" pitchFamily="34" charset="0"/>
              <a:cs typeface="Calibri" panose="020F0502020204030204" pitchFamily="34" charset="0"/>
            </a:rPr>
            <a:t>biosimilars</a:t>
          </a:r>
          <a:r>
            <a:rPr lang="en-US" sz="1600" b="0" dirty="0" smtClean="0">
              <a:solidFill>
                <a:prstClr val="white"/>
              </a:solidFill>
              <a:latin typeface="Calibri" panose="020F0502020204030204" pitchFamily="34" charset="0"/>
              <a:cs typeface="Calibri" panose="020F0502020204030204" pitchFamily="34" charset="0"/>
            </a:rPr>
            <a:t> and originator (reference) biologics, as well as the difference between the terms biosimilar and generic</a:t>
          </a:r>
          <a:endParaRPr lang="en-US" sz="1600" b="0" dirty="0" smtClean="0">
            <a:latin typeface="Calibri" panose="020F0502020204030204" pitchFamily="34" charset="0"/>
            <a:cs typeface="Calibri" panose="020F0502020204030204" pitchFamily="34" charset="0"/>
          </a:endParaRPr>
        </a:p>
      </dgm:t>
    </dgm:pt>
    <dgm:pt modelId="{786492F5-D397-4BFF-8CD6-C70719EE8EC7}" type="parTrans" cxnId="{BBC9D532-9666-4D18-8598-ADC8785C9EE5}">
      <dgm:prSet/>
      <dgm:spPr/>
      <dgm:t>
        <a:bodyPr/>
        <a:lstStyle/>
        <a:p>
          <a:endParaRPr lang="en-US"/>
        </a:p>
      </dgm:t>
    </dgm:pt>
    <dgm:pt modelId="{5407D118-DF82-41F2-B25C-B08B875AD3C1}" type="sibTrans" cxnId="{BBC9D532-9666-4D18-8598-ADC8785C9EE5}">
      <dgm:prSet/>
      <dgm:spPr/>
      <dgm:t>
        <a:bodyPr/>
        <a:lstStyle/>
        <a:p>
          <a:endParaRPr lang="en-US"/>
        </a:p>
      </dgm:t>
    </dgm:pt>
    <dgm:pt modelId="{05AAF50B-5C87-4E19-B1B3-38E188CC8D32}">
      <dgm:prSet phldrT="[Text]" custT="1"/>
      <dgm:spPr>
        <a:solidFill>
          <a:srgbClr val="0070C0"/>
        </a:solidFill>
      </dgm:spPr>
      <dgm:t>
        <a:bodyPr/>
        <a:lstStyle/>
        <a:p>
          <a:r>
            <a:rPr lang="en-US" sz="1600" dirty="0" smtClean="0">
              <a:latin typeface="Calibri" panose="020F0502020204030204" pitchFamily="34" charset="0"/>
              <a:cs typeface="Calibri" panose="020F0502020204030204" pitchFamily="34" charset="0"/>
            </a:rPr>
            <a:t>Evaluate key aspects of current FDA guidance that inform the health care provider’s knowledge of the biosimilar approval process, manufacturing, and naming, as well as state regulations surrounding substitution practices</a:t>
          </a:r>
        </a:p>
      </dgm:t>
    </dgm:pt>
    <dgm:pt modelId="{7FF2B4BD-297A-43EE-8D5C-D466EF2F37C8}" type="parTrans" cxnId="{EE9B1865-1468-41CE-9B5A-69A5D2D9CDD8}">
      <dgm:prSet/>
      <dgm:spPr/>
      <dgm:t>
        <a:bodyPr/>
        <a:lstStyle/>
        <a:p>
          <a:endParaRPr lang="en-US"/>
        </a:p>
      </dgm:t>
    </dgm:pt>
    <dgm:pt modelId="{16810300-1F98-4C00-98C7-7F4C93CDEE9E}" type="sibTrans" cxnId="{EE9B1865-1468-41CE-9B5A-69A5D2D9CDD8}">
      <dgm:prSet/>
      <dgm:spPr/>
      <dgm:t>
        <a:bodyPr/>
        <a:lstStyle/>
        <a:p>
          <a:endParaRPr lang="en-US"/>
        </a:p>
      </dgm:t>
    </dgm:pt>
    <dgm:pt modelId="{C8D3EB2C-1B33-49F1-A09D-9D8BC98DCFFC}">
      <dgm:prSet custT="1"/>
      <dgm:spPr>
        <a:solidFill>
          <a:srgbClr val="0070C0"/>
        </a:solidFill>
      </dgm:spPr>
      <dgm:t>
        <a:bodyPr/>
        <a:lstStyle/>
        <a:p>
          <a:pPr>
            <a:lnSpc>
              <a:spcPct val="100000"/>
            </a:lnSpc>
            <a:spcAft>
              <a:spcPts val="0"/>
            </a:spcAft>
          </a:pPr>
          <a:r>
            <a:rPr lang="en-US" sz="1600" b="0" dirty="0" smtClean="0">
              <a:solidFill>
                <a:prstClr val="white"/>
              </a:solidFill>
              <a:latin typeface="Calibri" panose="020F0502020204030204" pitchFamily="34" charset="0"/>
              <a:cs typeface="Calibri" panose="020F0502020204030204" pitchFamily="34" charset="0"/>
            </a:rPr>
            <a:t>Apply foundational knowledge on </a:t>
          </a:r>
          <a:r>
            <a:rPr lang="en-US" sz="1600" b="0" dirty="0" err="1" smtClean="0">
              <a:solidFill>
                <a:prstClr val="white"/>
              </a:solidFill>
              <a:latin typeface="Calibri" panose="020F0502020204030204" pitchFamily="34" charset="0"/>
              <a:cs typeface="Calibri" panose="020F0502020204030204" pitchFamily="34" charset="0"/>
            </a:rPr>
            <a:t>biosimilars</a:t>
          </a:r>
          <a:r>
            <a:rPr lang="en-US" sz="1600" b="0" dirty="0" smtClean="0">
              <a:solidFill>
                <a:prstClr val="white"/>
              </a:solidFill>
              <a:latin typeface="Calibri" panose="020F0502020204030204" pitchFamily="34" charset="0"/>
              <a:cs typeface="Calibri" panose="020F0502020204030204" pitchFamily="34" charset="0"/>
            </a:rPr>
            <a:t> to clinical situations relevant to hematology/oncology practice</a:t>
          </a:r>
          <a:endParaRPr lang="en-US" sz="1600" b="0" dirty="0">
            <a:latin typeface="Calibri" panose="020F0502020204030204" pitchFamily="34" charset="0"/>
            <a:cs typeface="Calibri" panose="020F0502020204030204" pitchFamily="34" charset="0"/>
          </a:endParaRPr>
        </a:p>
      </dgm:t>
    </dgm:pt>
    <dgm:pt modelId="{E4244590-7546-41EF-B8E3-CE696B7074AA}" type="parTrans" cxnId="{1A156D4A-22BD-4D92-84FE-40225A3AEAE5}">
      <dgm:prSet/>
      <dgm:spPr/>
      <dgm:t>
        <a:bodyPr/>
        <a:lstStyle/>
        <a:p>
          <a:endParaRPr lang="en-US"/>
        </a:p>
      </dgm:t>
    </dgm:pt>
    <dgm:pt modelId="{858B79B7-C7F1-4032-BEBB-EED6A59C485A}" type="sibTrans" cxnId="{1A156D4A-22BD-4D92-84FE-40225A3AEAE5}">
      <dgm:prSet/>
      <dgm:spPr/>
      <dgm:t>
        <a:bodyPr/>
        <a:lstStyle/>
        <a:p>
          <a:endParaRPr lang="en-US"/>
        </a:p>
      </dgm:t>
    </dgm:pt>
    <dgm:pt modelId="{1A27FCBB-E541-4E0E-B1EF-0DC3B82F7D6B}" type="pres">
      <dgm:prSet presAssocID="{B61026FA-005D-4F83-91B7-4A67E527D09C}" presName="Name0" presStyleCnt="0">
        <dgm:presLayoutVars>
          <dgm:chMax val="7"/>
          <dgm:chPref val="7"/>
          <dgm:dir/>
        </dgm:presLayoutVars>
      </dgm:prSet>
      <dgm:spPr/>
      <dgm:t>
        <a:bodyPr/>
        <a:lstStyle/>
        <a:p>
          <a:endParaRPr lang="en-US"/>
        </a:p>
      </dgm:t>
    </dgm:pt>
    <dgm:pt modelId="{1FECFB32-E6B3-4745-B74B-03EBCFD88A4F}" type="pres">
      <dgm:prSet presAssocID="{B61026FA-005D-4F83-91B7-4A67E527D09C}" presName="Name1" presStyleCnt="0"/>
      <dgm:spPr/>
      <dgm:t>
        <a:bodyPr/>
        <a:lstStyle/>
        <a:p>
          <a:endParaRPr lang="en-US"/>
        </a:p>
      </dgm:t>
    </dgm:pt>
    <dgm:pt modelId="{E80E83BC-FA7D-41C4-ADB9-CFD4B5BC7C27}" type="pres">
      <dgm:prSet presAssocID="{B61026FA-005D-4F83-91B7-4A67E527D09C}" presName="cycle" presStyleCnt="0"/>
      <dgm:spPr/>
      <dgm:t>
        <a:bodyPr/>
        <a:lstStyle/>
        <a:p>
          <a:endParaRPr lang="en-US"/>
        </a:p>
      </dgm:t>
    </dgm:pt>
    <dgm:pt modelId="{60030C70-F1E5-4987-AFAD-C98CFD15F308}" type="pres">
      <dgm:prSet presAssocID="{B61026FA-005D-4F83-91B7-4A67E527D09C}" presName="srcNode" presStyleLbl="node1" presStyleIdx="0" presStyleCnt="4"/>
      <dgm:spPr/>
      <dgm:t>
        <a:bodyPr/>
        <a:lstStyle/>
        <a:p>
          <a:endParaRPr lang="en-US"/>
        </a:p>
      </dgm:t>
    </dgm:pt>
    <dgm:pt modelId="{75CD2D43-FF46-486F-8F92-07E6EFDCB430}" type="pres">
      <dgm:prSet presAssocID="{B61026FA-005D-4F83-91B7-4A67E527D09C}" presName="conn" presStyleLbl="parChTrans1D2" presStyleIdx="0" presStyleCnt="1"/>
      <dgm:spPr/>
      <dgm:t>
        <a:bodyPr/>
        <a:lstStyle/>
        <a:p>
          <a:endParaRPr lang="en-US"/>
        </a:p>
      </dgm:t>
    </dgm:pt>
    <dgm:pt modelId="{45661116-E63B-4383-BA11-80CAAF8FBF7E}" type="pres">
      <dgm:prSet presAssocID="{B61026FA-005D-4F83-91B7-4A67E527D09C}" presName="extraNode" presStyleLbl="node1" presStyleIdx="0" presStyleCnt="4"/>
      <dgm:spPr/>
      <dgm:t>
        <a:bodyPr/>
        <a:lstStyle/>
        <a:p>
          <a:endParaRPr lang="en-US"/>
        </a:p>
      </dgm:t>
    </dgm:pt>
    <dgm:pt modelId="{4AF4D685-69D0-43E3-9F8A-CC8E8769CF62}" type="pres">
      <dgm:prSet presAssocID="{B61026FA-005D-4F83-91B7-4A67E527D09C}" presName="dstNode" presStyleLbl="node1" presStyleIdx="0" presStyleCnt="4"/>
      <dgm:spPr/>
      <dgm:t>
        <a:bodyPr/>
        <a:lstStyle/>
        <a:p>
          <a:endParaRPr lang="en-US"/>
        </a:p>
      </dgm:t>
    </dgm:pt>
    <dgm:pt modelId="{2EDA5132-F085-4E3B-BEF6-ED2C397CDBF7}" type="pres">
      <dgm:prSet presAssocID="{C7035807-436B-4098-B283-CFDB1C2C895B}" presName="text_1" presStyleLbl="node1" presStyleIdx="0" presStyleCnt="4">
        <dgm:presLayoutVars>
          <dgm:bulletEnabled val="1"/>
        </dgm:presLayoutVars>
      </dgm:prSet>
      <dgm:spPr/>
      <dgm:t>
        <a:bodyPr/>
        <a:lstStyle/>
        <a:p>
          <a:endParaRPr lang="en-US"/>
        </a:p>
      </dgm:t>
    </dgm:pt>
    <dgm:pt modelId="{4A080864-EA3F-460E-A43D-87F682A0B74D}" type="pres">
      <dgm:prSet presAssocID="{C7035807-436B-4098-B283-CFDB1C2C895B}" presName="accent_1" presStyleCnt="0"/>
      <dgm:spPr/>
      <dgm:t>
        <a:bodyPr/>
        <a:lstStyle/>
        <a:p>
          <a:endParaRPr lang="en-US"/>
        </a:p>
      </dgm:t>
    </dgm:pt>
    <dgm:pt modelId="{ED3C09F1-2D6D-4190-9E6D-EDDB3272A725}" type="pres">
      <dgm:prSet presAssocID="{C7035807-436B-4098-B283-CFDB1C2C895B}" presName="accentRepeatNode" presStyleLbl="solidFgAcc1" presStyleIdx="0" presStyleCnt="4"/>
      <dgm:spPr>
        <a:solidFill>
          <a:srgbClr val="0070C0"/>
        </a:solidFill>
        <a:ln>
          <a:solidFill>
            <a:schemeClr val="bg1"/>
          </a:solidFill>
        </a:ln>
      </dgm:spPr>
      <dgm:t>
        <a:bodyPr/>
        <a:lstStyle/>
        <a:p>
          <a:endParaRPr lang="en-US"/>
        </a:p>
      </dgm:t>
    </dgm:pt>
    <dgm:pt modelId="{890952B4-38AA-41FF-A5D3-8211D557B0E1}" type="pres">
      <dgm:prSet presAssocID="{493133E4-0A75-4988-B893-C64C3896137C}" presName="text_2" presStyleLbl="node1" presStyleIdx="1" presStyleCnt="4">
        <dgm:presLayoutVars>
          <dgm:bulletEnabled val="1"/>
        </dgm:presLayoutVars>
      </dgm:prSet>
      <dgm:spPr/>
      <dgm:t>
        <a:bodyPr/>
        <a:lstStyle/>
        <a:p>
          <a:endParaRPr lang="en-US"/>
        </a:p>
      </dgm:t>
    </dgm:pt>
    <dgm:pt modelId="{E83AB650-1351-42AD-B40B-62B6DEA53B72}" type="pres">
      <dgm:prSet presAssocID="{493133E4-0A75-4988-B893-C64C3896137C}" presName="accent_2" presStyleCnt="0"/>
      <dgm:spPr/>
      <dgm:t>
        <a:bodyPr/>
        <a:lstStyle/>
        <a:p>
          <a:endParaRPr lang="en-US"/>
        </a:p>
      </dgm:t>
    </dgm:pt>
    <dgm:pt modelId="{BCF104F0-8207-4D4B-8D30-9B5FF072325D}" type="pres">
      <dgm:prSet presAssocID="{493133E4-0A75-4988-B893-C64C3896137C}" presName="accentRepeatNode" presStyleLbl="solidFgAcc1" presStyleIdx="1" presStyleCnt="4"/>
      <dgm:spPr>
        <a:solidFill>
          <a:srgbClr val="0070C0"/>
        </a:solidFill>
        <a:ln>
          <a:solidFill>
            <a:schemeClr val="bg1"/>
          </a:solidFill>
        </a:ln>
      </dgm:spPr>
      <dgm:t>
        <a:bodyPr/>
        <a:lstStyle/>
        <a:p>
          <a:endParaRPr lang="en-US"/>
        </a:p>
      </dgm:t>
    </dgm:pt>
    <dgm:pt modelId="{1D64D228-CAB5-4574-A504-DE95AB25EA27}" type="pres">
      <dgm:prSet presAssocID="{05AAF50B-5C87-4E19-B1B3-38E188CC8D32}" presName="text_3" presStyleLbl="node1" presStyleIdx="2" presStyleCnt="4">
        <dgm:presLayoutVars>
          <dgm:bulletEnabled val="1"/>
        </dgm:presLayoutVars>
      </dgm:prSet>
      <dgm:spPr/>
      <dgm:t>
        <a:bodyPr/>
        <a:lstStyle/>
        <a:p>
          <a:endParaRPr lang="en-US"/>
        </a:p>
      </dgm:t>
    </dgm:pt>
    <dgm:pt modelId="{BF4E84FF-9029-4B61-A15A-25C1445C740A}" type="pres">
      <dgm:prSet presAssocID="{05AAF50B-5C87-4E19-B1B3-38E188CC8D32}" presName="accent_3" presStyleCnt="0"/>
      <dgm:spPr/>
      <dgm:t>
        <a:bodyPr/>
        <a:lstStyle/>
        <a:p>
          <a:endParaRPr lang="en-US"/>
        </a:p>
      </dgm:t>
    </dgm:pt>
    <dgm:pt modelId="{D318C2A8-EF24-405C-81FA-6A044674B627}" type="pres">
      <dgm:prSet presAssocID="{05AAF50B-5C87-4E19-B1B3-38E188CC8D32}" presName="accentRepeatNode" presStyleLbl="solidFgAcc1" presStyleIdx="2" presStyleCnt="4"/>
      <dgm:spPr>
        <a:solidFill>
          <a:srgbClr val="0070C0"/>
        </a:solidFill>
        <a:ln>
          <a:solidFill>
            <a:schemeClr val="bg1"/>
          </a:solidFill>
        </a:ln>
      </dgm:spPr>
      <dgm:t>
        <a:bodyPr/>
        <a:lstStyle/>
        <a:p>
          <a:endParaRPr lang="en-US"/>
        </a:p>
      </dgm:t>
    </dgm:pt>
    <dgm:pt modelId="{9D6787BB-1453-4DA2-861D-55C8D5BC14DD}" type="pres">
      <dgm:prSet presAssocID="{C8D3EB2C-1B33-49F1-A09D-9D8BC98DCFFC}" presName="text_4" presStyleLbl="node1" presStyleIdx="3" presStyleCnt="4">
        <dgm:presLayoutVars>
          <dgm:bulletEnabled val="1"/>
        </dgm:presLayoutVars>
      </dgm:prSet>
      <dgm:spPr/>
      <dgm:t>
        <a:bodyPr/>
        <a:lstStyle/>
        <a:p>
          <a:endParaRPr lang="en-US"/>
        </a:p>
      </dgm:t>
    </dgm:pt>
    <dgm:pt modelId="{6445DC0A-CE26-4AB2-8731-BC6E51433055}" type="pres">
      <dgm:prSet presAssocID="{C8D3EB2C-1B33-49F1-A09D-9D8BC98DCFFC}" presName="accent_4" presStyleCnt="0"/>
      <dgm:spPr/>
      <dgm:t>
        <a:bodyPr/>
        <a:lstStyle/>
        <a:p>
          <a:endParaRPr lang="en-US"/>
        </a:p>
      </dgm:t>
    </dgm:pt>
    <dgm:pt modelId="{E5C31066-E276-44EE-AA8A-6739FF02CE8E}" type="pres">
      <dgm:prSet presAssocID="{C8D3EB2C-1B33-49F1-A09D-9D8BC98DCFFC}" presName="accentRepeatNode" presStyleLbl="solidFgAcc1" presStyleIdx="3" presStyleCnt="4"/>
      <dgm:spPr>
        <a:solidFill>
          <a:srgbClr val="0070C0"/>
        </a:solidFill>
        <a:ln>
          <a:solidFill>
            <a:schemeClr val="bg1"/>
          </a:solidFill>
        </a:ln>
      </dgm:spPr>
      <dgm:t>
        <a:bodyPr/>
        <a:lstStyle/>
        <a:p>
          <a:endParaRPr lang="en-US"/>
        </a:p>
      </dgm:t>
    </dgm:pt>
  </dgm:ptLst>
  <dgm:cxnLst>
    <dgm:cxn modelId="{9274E8DF-53E6-4181-A14A-667A7D664867}" type="presOf" srcId="{B61026FA-005D-4F83-91B7-4A67E527D09C}" destId="{1A27FCBB-E541-4E0E-B1EF-0DC3B82F7D6B}" srcOrd="0" destOrd="0" presId="urn:microsoft.com/office/officeart/2008/layout/VerticalCurvedList"/>
    <dgm:cxn modelId="{D1E04C1E-DB47-4678-8B7C-179522AB71E6}" type="presOf" srcId="{C7035807-436B-4098-B283-CFDB1C2C895B}" destId="{2EDA5132-F085-4E3B-BEF6-ED2C397CDBF7}" srcOrd="0" destOrd="0" presId="urn:microsoft.com/office/officeart/2008/layout/VerticalCurvedList"/>
    <dgm:cxn modelId="{BBC9D532-9666-4D18-8598-ADC8785C9EE5}" srcId="{B61026FA-005D-4F83-91B7-4A67E527D09C}" destId="{493133E4-0A75-4988-B893-C64C3896137C}" srcOrd="1" destOrd="0" parTransId="{786492F5-D397-4BFF-8CD6-C70719EE8EC7}" sibTransId="{5407D118-DF82-41F2-B25C-B08B875AD3C1}"/>
    <dgm:cxn modelId="{CBDA6669-389A-4184-B5DD-F456FB00D35B}" type="presOf" srcId="{9FD588D3-FE2F-4AEF-ABC5-9048826E4994}" destId="{75CD2D43-FF46-486F-8F92-07E6EFDCB430}" srcOrd="0" destOrd="0" presId="urn:microsoft.com/office/officeart/2008/layout/VerticalCurvedList"/>
    <dgm:cxn modelId="{EE9B1865-1468-41CE-9B5A-69A5D2D9CDD8}" srcId="{B61026FA-005D-4F83-91B7-4A67E527D09C}" destId="{05AAF50B-5C87-4E19-B1B3-38E188CC8D32}" srcOrd="2" destOrd="0" parTransId="{7FF2B4BD-297A-43EE-8D5C-D466EF2F37C8}" sibTransId="{16810300-1F98-4C00-98C7-7F4C93CDEE9E}"/>
    <dgm:cxn modelId="{D8432A92-F862-4AC8-92F4-F23F96261C40}" type="presOf" srcId="{493133E4-0A75-4988-B893-C64C3896137C}" destId="{890952B4-38AA-41FF-A5D3-8211D557B0E1}" srcOrd="0" destOrd="0" presId="urn:microsoft.com/office/officeart/2008/layout/VerticalCurvedList"/>
    <dgm:cxn modelId="{ED968905-A5D8-44AD-A7EA-49FDFE06232A}" type="presOf" srcId="{05AAF50B-5C87-4E19-B1B3-38E188CC8D32}" destId="{1D64D228-CAB5-4574-A504-DE95AB25EA27}" srcOrd="0" destOrd="0" presId="urn:microsoft.com/office/officeart/2008/layout/VerticalCurvedList"/>
    <dgm:cxn modelId="{568EF7AE-5E7A-4A4B-8C1E-7742DE39B02B}" srcId="{B61026FA-005D-4F83-91B7-4A67E527D09C}" destId="{C7035807-436B-4098-B283-CFDB1C2C895B}" srcOrd="0" destOrd="0" parTransId="{CF38784C-E47C-4381-88BA-3A6C34619753}" sibTransId="{9FD588D3-FE2F-4AEF-ABC5-9048826E4994}"/>
    <dgm:cxn modelId="{1A156D4A-22BD-4D92-84FE-40225A3AEAE5}" srcId="{B61026FA-005D-4F83-91B7-4A67E527D09C}" destId="{C8D3EB2C-1B33-49F1-A09D-9D8BC98DCFFC}" srcOrd="3" destOrd="0" parTransId="{E4244590-7546-41EF-B8E3-CE696B7074AA}" sibTransId="{858B79B7-C7F1-4032-BEBB-EED6A59C485A}"/>
    <dgm:cxn modelId="{7165F422-9C9B-4E0F-A3F2-DEAA57CEEE65}" type="presOf" srcId="{C8D3EB2C-1B33-49F1-A09D-9D8BC98DCFFC}" destId="{9D6787BB-1453-4DA2-861D-55C8D5BC14DD}" srcOrd="0" destOrd="0" presId="urn:microsoft.com/office/officeart/2008/layout/VerticalCurvedList"/>
    <dgm:cxn modelId="{8455493E-BD01-420C-B470-BC6ACF1D7791}" type="presParOf" srcId="{1A27FCBB-E541-4E0E-B1EF-0DC3B82F7D6B}" destId="{1FECFB32-E6B3-4745-B74B-03EBCFD88A4F}" srcOrd="0" destOrd="0" presId="urn:microsoft.com/office/officeart/2008/layout/VerticalCurvedList"/>
    <dgm:cxn modelId="{7AD6CBA6-2A06-4926-80D9-4F3BCCB9CD19}" type="presParOf" srcId="{1FECFB32-E6B3-4745-B74B-03EBCFD88A4F}" destId="{E80E83BC-FA7D-41C4-ADB9-CFD4B5BC7C27}" srcOrd="0" destOrd="0" presId="urn:microsoft.com/office/officeart/2008/layout/VerticalCurvedList"/>
    <dgm:cxn modelId="{CDBA763B-C6C8-4BF5-9261-893E84710685}" type="presParOf" srcId="{E80E83BC-FA7D-41C4-ADB9-CFD4B5BC7C27}" destId="{60030C70-F1E5-4987-AFAD-C98CFD15F308}" srcOrd="0" destOrd="0" presId="urn:microsoft.com/office/officeart/2008/layout/VerticalCurvedList"/>
    <dgm:cxn modelId="{4B73CF4C-C651-4721-B535-77FF3D28084B}" type="presParOf" srcId="{E80E83BC-FA7D-41C4-ADB9-CFD4B5BC7C27}" destId="{75CD2D43-FF46-486F-8F92-07E6EFDCB430}" srcOrd="1" destOrd="0" presId="urn:microsoft.com/office/officeart/2008/layout/VerticalCurvedList"/>
    <dgm:cxn modelId="{A1110B47-D4D6-4010-A1C8-44CAD1D5FFFA}" type="presParOf" srcId="{E80E83BC-FA7D-41C4-ADB9-CFD4B5BC7C27}" destId="{45661116-E63B-4383-BA11-80CAAF8FBF7E}" srcOrd="2" destOrd="0" presId="urn:microsoft.com/office/officeart/2008/layout/VerticalCurvedList"/>
    <dgm:cxn modelId="{C51EF8F0-B1A1-4321-AD7B-DE05E0C2B0C7}" type="presParOf" srcId="{E80E83BC-FA7D-41C4-ADB9-CFD4B5BC7C27}" destId="{4AF4D685-69D0-43E3-9F8A-CC8E8769CF62}" srcOrd="3" destOrd="0" presId="urn:microsoft.com/office/officeart/2008/layout/VerticalCurvedList"/>
    <dgm:cxn modelId="{06E83B2C-0DE0-4DD1-976A-84D2F11552D8}" type="presParOf" srcId="{1FECFB32-E6B3-4745-B74B-03EBCFD88A4F}" destId="{2EDA5132-F085-4E3B-BEF6-ED2C397CDBF7}" srcOrd="1" destOrd="0" presId="urn:microsoft.com/office/officeart/2008/layout/VerticalCurvedList"/>
    <dgm:cxn modelId="{9FFEF496-2C08-4220-847A-2681DB42BB99}" type="presParOf" srcId="{1FECFB32-E6B3-4745-B74B-03EBCFD88A4F}" destId="{4A080864-EA3F-460E-A43D-87F682A0B74D}" srcOrd="2" destOrd="0" presId="urn:microsoft.com/office/officeart/2008/layout/VerticalCurvedList"/>
    <dgm:cxn modelId="{91D41BB0-FC6F-4BC9-B9BC-19EB37778FCA}" type="presParOf" srcId="{4A080864-EA3F-460E-A43D-87F682A0B74D}" destId="{ED3C09F1-2D6D-4190-9E6D-EDDB3272A725}" srcOrd="0" destOrd="0" presId="urn:microsoft.com/office/officeart/2008/layout/VerticalCurvedList"/>
    <dgm:cxn modelId="{86F6ECB9-C7D9-49DC-9F44-C73DD05701E8}" type="presParOf" srcId="{1FECFB32-E6B3-4745-B74B-03EBCFD88A4F}" destId="{890952B4-38AA-41FF-A5D3-8211D557B0E1}" srcOrd="3" destOrd="0" presId="urn:microsoft.com/office/officeart/2008/layout/VerticalCurvedList"/>
    <dgm:cxn modelId="{203529B0-553C-4928-914C-218092D77973}" type="presParOf" srcId="{1FECFB32-E6B3-4745-B74B-03EBCFD88A4F}" destId="{E83AB650-1351-42AD-B40B-62B6DEA53B72}" srcOrd="4" destOrd="0" presId="urn:microsoft.com/office/officeart/2008/layout/VerticalCurvedList"/>
    <dgm:cxn modelId="{DEC38DCB-174C-4B3D-8762-2C5DA8828224}" type="presParOf" srcId="{E83AB650-1351-42AD-B40B-62B6DEA53B72}" destId="{BCF104F0-8207-4D4B-8D30-9B5FF072325D}" srcOrd="0" destOrd="0" presId="urn:microsoft.com/office/officeart/2008/layout/VerticalCurvedList"/>
    <dgm:cxn modelId="{3491B303-7D11-487C-A8D7-7A3C015D77E7}" type="presParOf" srcId="{1FECFB32-E6B3-4745-B74B-03EBCFD88A4F}" destId="{1D64D228-CAB5-4574-A504-DE95AB25EA27}" srcOrd="5" destOrd="0" presId="urn:microsoft.com/office/officeart/2008/layout/VerticalCurvedList"/>
    <dgm:cxn modelId="{D44A70F4-5B25-4B1C-87EC-92FA88931FEB}" type="presParOf" srcId="{1FECFB32-E6B3-4745-B74B-03EBCFD88A4F}" destId="{BF4E84FF-9029-4B61-A15A-25C1445C740A}" srcOrd="6" destOrd="0" presId="urn:microsoft.com/office/officeart/2008/layout/VerticalCurvedList"/>
    <dgm:cxn modelId="{ACF786D1-2124-47DF-93E4-7B76F483F052}" type="presParOf" srcId="{BF4E84FF-9029-4B61-A15A-25C1445C740A}" destId="{D318C2A8-EF24-405C-81FA-6A044674B627}" srcOrd="0" destOrd="0" presId="urn:microsoft.com/office/officeart/2008/layout/VerticalCurvedList"/>
    <dgm:cxn modelId="{EBF02573-4BF0-44E5-B7BE-22D9E448C53B}" type="presParOf" srcId="{1FECFB32-E6B3-4745-B74B-03EBCFD88A4F}" destId="{9D6787BB-1453-4DA2-861D-55C8D5BC14DD}" srcOrd="7" destOrd="0" presId="urn:microsoft.com/office/officeart/2008/layout/VerticalCurvedList"/>
    <dgm:cxn modelId="{80EDD448-3BEF-4CE0-A3DD-699F8BAA9630}" type="presParOf" srcId="{1FECFB32-E6B3-4745-B74B-03EBCFD88A4F}" destId="{6445DC0A-CE26-4AB2-8731-BC6E51433055}" srcOrd="8" destOrd="0" presId="urn:microsoft.com/office/officeart/2008/layout/VerticalCurvedList"/>
    <dgm:cxn modelId="{092016BF-8524-4A45-91D5-E49777334DAB}" type="presParOf" srcId="{6445DC0A-CE26-4AB2-8731-BC6E51433055}" destId="{E5C31066-E276-44EE-AA8A-6739FF02CE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75E7B-B965-4C0D-B94B-51A82DFF6E1B}"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9242624F-5505-4A11-858C-9303CF30196C}">
      <dgm:prSet phldrT="[Text]" custT="1"/>
      <dgm:spPr/>
      <dgm:t>
        <a:bodyPr/>
        <a:lstStyle/>
        <a:p>
          <a:r>
            <a:rPr lang="en-US" sz="2000" b="1" dirty="0" smtClean="0">
              <a:latin typeface="Calibri" panose="020F0502020204030204" pitchFamily="34" charset="0"/>
              <a:cs typeface="Calibri" panose="020F0502020204030204" pitchFamily="34" charset="0"/>
            </a:rPr>
            <a:t>Analytical Studies</a:t>
          </a:r>
          <a:endParaRPr lang="en-US" sz="2000" b="1" dirty="0">
            <a:latin typeface="Calibri" panose="020F0502020204030204" pitchFamily="34" charset="0"/>
            <a:cs typeface="Calibri" panose="020F0502020204030204" pitchFamily="34" charset="0"/>
          </a:endParaRPr>
        </a:p>
      </dgm:t>
    </dgm:pt>
    <dgm:pt modelId="{BA604DAD-8C5C-4F39-8FCD-17C96D1F1C6D}" type="parTrans" cxnId="{D66E8730-AA8E-4AA8-AFB4-7E4E70DF6242}">
      <dgm:prSet/>
      <dgm:spPr/>
      <dgm:t>
        <a:bodyPr/>
        <a:lstStyle/>
        <a:p>
          <a:endParaRPr lang="en-US" sz="2800" b="1"/>
        </a:p>
      </dgm:t>
    </dgm:pt>
    <dgm:pt modelId="{63570AE9-70D4-4BD4-B550-6AA7E0481FCF}" type="sibTrans" cxnId="{D66E8730-AA8E-4AA8-AFB4-7E4E70DF6242}">
      <dgm:prSet/>
      <dgm:spPr/>
      <dgm:t>
        <a:bodyPr/>
        <a:lstStyle/>
        <a:p>
          <a:endParaRPr lang="en-US" sz="2800" b="1"/>
        </a:p>
      </dgm:t>
    </dgm:pt>
    <dgm:pt modelId="{A2FDB81F-F180-42CC-9425-6BB5DFA09C7E}">
      <dgm:prSet phldrT="[Text]" custT="1"/>
      <dgm:spPr/>
      <dgm:t>
        <a:bodyPr/>
        <a:lstStyle/>
        <a:p>
          <a:r>
            <a:rPr lang="en-US" sz="2000" b="1" dirty="0" smtClean="0">
              <a:latin typeface="Calibri" panose="020F0502020204030204" pitchFamily="34" charset="0"/>
              <a:cs typeface="Calibri" panose="020F0502020204030204" pitchFamily="34" charset="0"/>
            </a:rPr>
            <a:t>Clinical </a:t>
          </a:r>
          <a:r>
            <a:rPr lang="en-US" sz="2000" b="1" dirty="0" err="1" smtClean="0">
              <a:latin typeface="Calibri" panose="020F0502020204030204" pitchFamily="34" charset="0"/>
              <a:cs typeface="Calibri" panose="020F0502020204030204" pitchFamily="34" charset="0"/>
            </a:rPr>
            <a:t>Immuno-genicity</a:t>
          </a:r>
          <a:r>
            <a:rPr lang="en-US" sz="2000" b="1" dirty="0" smtClean="0">
              <a:latin typeface="Calibri" panose="020F0502020204030204" pitchFamily="34" charset="0"/>
              <a:cs typeface="Calibri" panose="020F0502020204030204" pitchFamily="34" charset="0"/>
            </a:rPr>
            <a:t> Assessment</a:t>
          </a:r>
          <a:endParaRPr lang="en-US" sz="2000" b="1" dirty="0">
            <a:latin typeface="Calibri" panose="020F0502020204030204" pitchFamily="34" charset="0"/>
            <a:cs typeface="Calibri" panose="020F0502020204030204" pitchFamily="34" charset="0"/>
          </a:endParaRPr>
        </a:p>
      </dgm:t>
    </dgm:pt>
    <dgm:pt modelId="{9834CF22-4009-4B8C-B668-997B71C5EF81}" type="parTrans" cxnId="{27E0EED6-1B51-42B7-A73D-6888F08C1A58}">
      <dgm:prSet/>
      <dgm:spPr/>
      <dgm:t>
        <a:bodyPr/>
        <a:lstStyle/>
        <a:p>
          <a:endParaRPr lang="en-US" sz="2800" b="1"/>
        </a:p>
      </dgm:t>
    </dgm:pt>
    <dgm:pt modelId="{96CFE8A6-9A44-4521-983F-CBEE6AF2A640}" type="sibTrans" cxnId="{27E0EED6-1B51-42B7-A73D-6888F08C1A58}">
      <dgm:prSet/>
      <dgm:spPr/>
      <dgm:t>
        <a:bodyPr/>
        <a:lstStyle/>
        <a:p>
          <a:endParaRPr lang="en-US" sz="2800" b="1"/>
        </a:p>
      </dgm:t>
    </dgm:pt>
    <dgm:pt modelId="{8471F180-9BE9-40E8-B76F-24B0B4DF8563}">
      <dgm:prSet phldrT="[Text]" custT="1"/>
      <dgm:spPr/>
      <dgm:t>
        <a:bodyPr/>
        <a:lstStyle/>
        <a:p>
          <a:r>
            <a:rPr lang="en-US" sz="2000" b="1" dirty="0" smtClean="0">
              <a:latin typeface="Calibri" panose="020F0502020204030204" pitchFamily="34" charset="0"/>
              <a:cs typeface="Calibri" panose="020F0502020204030204" pitchFamily="34" charset="0"/>
            </a:rPr>
            <a:t>Animal Studies</a:t>
          </a:r>
          <a:endParaRPr lang="en-US" sz="2000" b="1" dirty="0">
            <a:latin typeface="Calibri" panose="020F0502020204030204" pitchFamily="34" charset="0"/>
            <a:cs typeface="Calibri" panose="020F0502020204030204" pitchFamily="34" charset="0"/>
          </a:endParaRPr>
        </a:p>
      </dgm:t>
    </dgm:pt>
    <dgm:pt modelId="{970F3F59-BE78-42E1-A31C-0581402F868C}" type="parTrans" cxnId="{81778018-BC1A-4E4D-B079-B4643C2351F9}">
      <dgm:prSet/>
      <dgm:spPr/>
      <dgm:t>
        <a:bodyPr/>
        <a:lstStyle/>
        <a:p>
          <a:endParaRPr lang="en-US" sz="2800" b="1"/>
        </a:p>
      </dgm:t>
    </dgm:pt>
    <dgm:pt modelId="{E17D29EF-4C68-48B9-8131-C03730BA88E4}" type="sibTrans" cxnId="{81778018-BC1A-4E4D-B079-B4643C2351F9}">
      <dgm:prSet/>
      <dgm:spPr/>
      <dgm:t>
        <a:bodyPr/>
        <a:lstStyle/>
        <a:p>
          <a:endParaRPr lang="en-US" sz="2800" b="1"/>
        </a:p>
      </dgm:t>
    </dgm:pt>
    <dgm:pt modelId="{08B40BB6-86D4-4ECB-881A-8680D46910FD}">
      <dgm:prSet phldrT="[Text]" custT="1"/>
      <dgm:spPr/>
      <dgm:t>
        <a:bodyPr/>
        <a:lstStyle/>
        <a:p>
          <a:r>
            <a:rPr lang="en-US" sz="2000" b="1" dirty="0" smtClean="0">
              <a:latin typeface="Calibri" panose="020F0502020204030204" pitchFamily="34" charset="0"/>
              <a:cs typeface="Calibri" panose="020F0502020204030204" pitchFamily="34" charset="0"/>
            </a:rPr>
            <a:t>Clinical PK/PD Studies</a:t>
          </a:r>
          <a:endParaRPr lang="en-US" sz="2000" b="1" dirty="0">
            <a:latin typeface="Calibri" panose="020F0502020204030204" pitchFamily="34" charset="0"/>
            <a:cs typeface="Calibri" panose="020F0502020204030204" pitchFamily="34" charset="0"/>
          </a:endParaRPr>
        </a:p>
      </dgm:t>
    </dgm:pt>
    <dgm:pt modelId="{6CFED639-7358-4AC6-A468-E66A90B51FC8}" type="parTrans" cxnId="{871A8BDB-BC51-45A5-A838-9961FDFFB6D1}">
      <dgm:prSet/>
      <dgm:spPr/>
      <dgm:t>
        <a:bodyPr/>
        <a:lstStyle/>
        <a:p>
          <a:endParaRPr lang="en-US" sz="2800" b="1"/>
        </a:p>
      </dgm:t>
    </dgm:pt>
    <dgm:pt modelId="{8A257905-A0BB-4AF3-A246-8AEC0F62AD4F}" type="sibTrans" cxnId="{871A8BDB-BC51-45A5-A838-9961FDFFB6D1}">
      <dgm:prSet/>
      <dgm:spPr/>
      <dgm:t>
        <a:bodyPr/>
        <a:lstStyle/>
        <a:p>
          <a:endParaRPr lang="en-US" sz="2800" b="1"/>
        </a:p>
      </dgm:t>
    </dgm:pt>
    <dgm:pt modelId="{D7D9B298-B7BC-4B64-B90A-0958502744A0}">
      <dgm:prSet phldrT="[Text]" custT="1"/>
      <dgm:spPr/>
      <dgm:t>
        <a:bodyPr/>
        <a:lstStyle/>
        <a:p>
          <a:r>
            <a:rPr lang="en-US" sz="2000" b="1" dirty="0" smtClean="0">
              <a:latin typeface="Calibri" panose="020F0502020204030204" pitchFamily="34" charset="0"/>
              <a:cs typeface="Calibri" panose="020F0502020204030204" pitchFamily="34" charset="0"/>
            </a:rPr>
            <a:t>Additional Clinical Studies</a:t>
          </a:r>
          <a:endParaRPr lang="en-US" sz="2000" b="1" dirty="0">
            <a:latin typeface="Calibri" panose="020F0502020204030204" pitchFamily="34" charset="0"/>
            <a:cs typeface="Calibri" panose="020F0502020204030204" pitchFamily="34" charset="0"/>
          </a:endParaRPr>
        </a:p>
      </dgm:t>
    </dgm:pt>
    <dgm:pt modelId="{A37D7210-CF80-467C-8ED1-550F86AFC52D}" type="parTrans" cxnId="{EEF94636-9BE6-4E6D-9140-F140B6CEA5DA}">
      <dgm:prSet/>
      <dgm:spPr/>
      <dgm:t>
        <a:bodyPr/>
        <a:lstStyle/>
        <a:p>
          <a:endParaRPr lang="en-US" sz="2800" b="1"/>
        </a:p>
      </dgm:t>
    </dgm:pt>
    <dgm:pt modelId="{4BD6C3E2-F79F-4D9A-BC87-71259DF7A274}" type="sibTrans" cxnId="{EEF94636-9BE6-4E6D-9140-F140B6CEA5DA}">
      <dgm:prSet/>
      <dgm:spPr/>
      <dgm:t>
        <a:bodyPr/>
        <a:lstStyle/>
        <a:p>
          <a:endParaRPr lang="en-US" sz="2800" b="1"/>
        </a:p>
      </dgm:t>
    </dgm:pt>
    <dgm:pt modelId="{6F9640D6-9727-414C-9D2C-380172B4985A}" type="pres">
      <dgm:prSet presAssocID="{4A175E7B-B965-4C0D-B94B-51A82DFF6E1B}" presName="rootnode" presStyleCnt="0">
        <dgm:presLayoutVars>
          <dgm:chMax/>
          <dgm:chPref/>
          <dgm:dir/>
          <dgm:animLvl val="lvl"/>
        </dgm:presLayoutVars>
      </dgm:prSet>
      <dgm:spPr/>
      <dgm:t>
        <a:bodyPr/>
        <a:lstStyle/>
        <a:p>
          <a:endParaRPr lang="en-US"/>
        </a:p>
      </dgm:t>
    </dgm:pt>
    <dgm:pt modelId="{F5C3E3E4-7D34-4319-839F-D8C4E0ED9B55}" type="pres">
      <dgm:prSet presAssocID="{9242624F-5505-4A11-858C-9303CF30196C}" presName="composite" presStyleCnt="0"/>
      <dgm:spPr/>
    </dgm:pt>
    <dgm:pt modelId="{0E6D450A-7205-4113-9BCA-0C50E2819743}" type="pres">
      <dgm:prSet presAssocID="{9242624F-5505-4A11-858C-9303CF30196C}" presName="LShape" presStyleLbl="alignNode1" presStyleIdx="0" presStyleCnt="9"/>
      <dgm:spPr/>
    </dgm:pt>
    <dgm:pt modelId="{A0C8B170-7016-4EF5-B6FC-3EF695C47E22}" type="pres">
      <dgm:prSet presAssocID="{9242624F-5505-4A11-858C-9303CF30196C}" presName="ParentText" presStyleLbl="revTx" presStyleIdx="0" presStyleCnt="5">
        <dgm:presLayoutVars>
          <dgm:chMax val="0"/>
          <dgm:chPref val="0"/>
          <dgm:bulletEnabled val="1"/>
        </dgm:presLayoutVars>
      </dgm:prSet>
      <dgm:spPr/>
      <dgm:t>
        <a:bodyPr/>
        <a:lstStyle/>
        <a:p>
          <a:endParaRPr lang="en-US"/>
        </a:p>
      </dgm:t>
    </dgm:pt>
    <dgm:pt modelId="{7F132186-4F52-43FA-8AE0-5FC8C7BBDDAA}" type="pres">
      <dgm:prSet presAssocID="{9242624F-5505-4A11-858C-9303CF30196C}" presName="Triangle" presStyleLbl="alignNode1" presStyleIdx="1" presStyleCnt="9"/>
      <dgm:spPr/>
    </dgm:pt>
    <dgm:pt modelId="{ABA1C414-B34B-47D9-955E-8A404E7A1B09}" type="pres">
      <dgm:prSet presAssocID="{63570AE9-70D4-4BD4-B550-6AA7E0481FCF}" presName="sibTrans" presStyleCnt="0"/>
      <dgm:spPr/>
    </dgm:pt>
    <dgm:pt modelId="{8077744B-96BA-4E8C-A794-110904E2F31A}" type="pres">
      <dgm:prSet presAssocID="{63570AE9-70D4-4BD4-B550-6AA7E0481FCF}" presName="space" presStyleCnt="0"/>
      <dgm:spPr/>
    </dgm:pt>
    <dgm:pt modelId="{20280048-6797-4D1E-A01A-2055F7DE2417}" type="pres">
      <dgm:prSet presAssocID="{8471F180-9BE9-40E8-B76F-24B0B4DF8563}" presName="composite" presStyleCnt="0"/>
      <dgm:spPr/>
    </dgm:pt>
    <dgm:pt modelId="{BBF8D107-2D4F-4461-A854-851615622F5B}" type="pres">
      <dgm:prSet presAssocID="{8471F180-9BE9-40E8-B76F-24B0B4DF8563}" presName="LShape" presStyleLbl="alignNode1" presStyleIdx="2" presStyleCnt="9"/>
      <dgm:spPr/>
    </dgm:pt>
    <dgm:pt modelId="{29191ECC-DB42-45A6-A21A-FEB095CE651F}" type="pres">
      <dgm:prSet presAssocID="{8471F180-9BE9-40E8-B76F-24B0B4DF8563}" presName="ParentText" presStyleLbl="revTx" presStyleIdx="1" presStyleCnt="5">
        <dgm:presLayoutVars>
          <dgm:chMax val="0"/>
          <dgm:chPref val="0"/>
          <dgm:bulletEnabled val="1"/>
        </dgm:presLayoutVars>
      </dgm:prSet>
      <dgm:spPr/>
      <dgm:t>
        <a:bodyPr/>
        <a:lstStyle/>
        <a:p>
          <a:endParaRPr lang="en-US"/>
        </a:p>
      </dgm:t>
    </dgm:pt>
    <dgm:pt modelId="{D82DFE0F-AF4A-405B-81E6-D4EDB8909BB5}" type="pres">
      <dgm:prSet presAssocID="{8471F180-9BE9-40E8-B76F-24B0B4DF8563}" presName="Triangle" presStyleLbl="alignNode1" presStyleIdx="3" presStyleCnt="9"/>
      <dgm:spPr/>
    </dgm:pt>
    <dgm:pt modelId="{F5B75661-24A5-4967-BDF2-AEE1F45B68E7}" type="pres">
      <dgm:prSet presAssocID="{E17D29EF-4C68-48B9-8131-C03730BA88E4}" presName="sibTrans" presStyleCnt="0"/>
      <dgm:spPr/>
    </dgm:pt>
    <dgm:pt modelId="{79D938F2-350F-464B-905B-35EB518845B8}" type="pres">
      <dgm:prSet presAssocID="{E17D29EF-4C68-48B9-8131-C03730BA88E4}" presName="space" presStyleCnt="0"/>
      <dgm:spPr/>
    </dgm:pt>
    <dgm:pt modelId="{2262E079-11A0-4A4F-A402-E6BA4C6BFDC4}" type="pres">
      <dgm:prSet presAssocID="{08B40BB6-86D4-4ECB-881A-8680D46910FD}" presName="composite" presStyleCnt="0"/>
      <dgm:spPr/>
    </dgm:pt>
    <dgm:pt modelId="{2E2275C1-C646-4436-9ED5-1A246DA1D225}" type="pres">
      <dgm:prSet presAssocID="{08B40BB6-86D4-4ECB-881A-8680D46910FD}" presName="LShape" presStyleLbl="alignNode1" presStyleIdx="4" presStyleCnt="9"/>
      <dgm:spPr/>
    </dgm:pt>
    <dgm:pt modelId="{DE2E6766-E3BC-456B-AF17-9FB1BB6DEF06}" type="pres">
      <dgm:prSet presAssocID="{08B40BB6-86D4-4ECB-881A-8680D46910FD}" presName="ParentText" presStyleLbl="revTx" presStyleIdx="2" presStyleCnt="5">
        <dgm:presLayoutVars>
          <dgm:chMax val="0"/>
          <dgm:chPref val="0"/>
          <dgm:bulletEnabled val="1"/>
        </dgm:presLayoutVars>
      </dgm:prSet>
      <dgm:spPr/>
      <dgm:t>
        <a:bodyPr/>
        <a:lstStyle/>
        <a:p>
          <a:endParaRPr lang="en-US"/>
        </a:p>
      </dgm:t>
    </dgm:pt>
    <dgm:pt modelId="{800D6922-A6B1-4063-8DA0-7119C5770504}" type="pres">
      <dgm:prSet presAssocID="{08B40BB6-86D4-4ECB-881A-8680D46910FD}" presName="Triangle" presStyleLbl="alignNode1" presStyleIdx="5" presStyleCnt="9"/>
      <dgm:spPr/>
    </dgm:pt>
    <dgm:pt modelId="{F20E6BAD-9F79-48D1-8397-E5CA35872855}" type="pres">
      <dgm:prSet presAssocID="{8A257905-A0BB-4AF3-A246-8AEC0F62AD4F}" presName="sibTrans" presStyleCnt="0"/>
      <dgm:spPr/>
    </dgm:pt>
    <dgm:pt modelId="{2DBEECD2-DAB3-47BF-B233-DCF0D0296D6E}" type="pres">
      <dgm:prSet presAssocID="{8A257905-A0BB-4AF3-A246-8AEC0F62AD4F}" presName="space" presStyleCnt="0"/>
      <dgm:spPr/>
    </dgm:pt>
    <dgm:pt modelId="{7464991C-B5D0-4635-ADD0-FB70E909B04D}" type="pres">
      <dgm:prSet presAssocID="{A2FDB81F-F180-42CC-9425-6BB5DFA09C7E}" presName="composite" presStyleCnt="0"/>
      <dgm:spPr/>
    </dgm:pt>
    <dgm:pt modelId="{70A858D6-BA67-45C1-9386-0B055A3FFC66}" type="pres">
      <dgm:prSet presAssocID="{A2FDB81F-F180-42CC-9425-6BB5DFA09C7E}" presName="LShape" presStyleLbl="alignNode1" presStyleIdx="6" presStyleCnt="9"/>
      <dgm:spPr/>
    </dgm:pt>
    <dgm:pt modelId="{EDCD2059-BA95-4AEA-AE3B-1F5205C5021D}" type="pres">
      <dgm:prSet presAssocID="{A2FDB81F-F180-42CC-9425-6BB5DFA09C7E}" presName="ParentText" presStyleLbl="revTx" presStyleIdx="3" presStyleCnt="5">
        <dgm:presLayoutVars>
          <dgm:chMax val="0"/>
          <dgm:chPref val="0"/>
          <dgm:bulletEnabled val="1"/>
        </dgm:presLayoutVars>
      </dgm:prSet>
      <dgm:spPr/>
      <dgm:t>
        <a:bodyPr/>
        <a:lstStyle/>
        <a:p>
          <a:endParaRPr lang="en-US"/>
        </a:p>
      </dgm:t>
    </dgm:pt>
    <dgm:pt modelId="{32D35FB5-4A5E-48B7-8D9C-62E84FE9172D}" type="pres">
      <dgm:prSet presAssocID="{A2FDB81F-F180-42CC-9425-6BB5DFA09C7E}" presName="Triangle" presStyleLbl="alignNode1" presStyleIdx="7" presStyleCnt="9"/>
      <dgm:spPr/>
    </dgm:pt>
    <dgm:pt modelId="{E6166ECA-E05E-4D8D-A659-0521C56EDB63}" type="pres">
      <dgm:prSet presAssocID="{96CFE8A6-9A44-4521-983F-CBEE6AF2A640}" presName="sibTrans" presStyleCnt="0"/>
      <dgm:spPr/>
    </dgm:pt>
    <dgm:pt modelId="{90286242-BED0-44A2-89DB-FBC82B52E1AE}" type="pres">
      <dgm:prSet presAssocID="{96CFE8A6-9A44-4521-983F-CBEE6AF2A640}" presName="space" presStyleCnt="0"/>
      <dgm:spPr/>
    </dgm:pt>
    <dgm:pt modelId="{BF15B4D1-9E6C-4E8B-83FE-9DBA0B97192C}" type="pres">
      <dgm:prSet presAssocID="{D7D9B298-B7BC-4B64-B90A-0958502744A0}" presName="composite" presStyleCnt="0"/>
      <dgm:spPr/>
    </dgm:pt>
    <dgm:pt modelId="{21E70E11-C7C3-4388-BA2F-1DCE8077FB2B}" type="pres">
      <dgm:prSet presAssocID="{D7D9B298-B7BC-4B64-B90A-0958502744A0}" presName="LShape" presStyleLbl="alignNode1" presStyleIdx="8" presStyleCnt="9"/>
      <dgm:spPr/>
    </dgm:pt>
    <dgm:pt modelId="{4A3975DB-AEC7-44CC-83E4-47F2EA6DEEEB}" type="pres">
      <dgm:prSet presAssocID="{D7D9B298-B7BC-4B64-B90A-0958502744A0}" presName="ParentText" presStyleLbl="revTx" presStyleIdx="4" presStyleCnt="5">
        <dgm:presLayoutVars>
          <dgm:chMax val="0"/>
          <dgm:chPref val="0"/>
          <dgm:bulletEnabled val="1"/>
        </dgm:presLayoutVars>
      </dgm:prSet>
      <dgm:spPr/>
      <dgm:t>
        <a:bodyPr/>
        <a:lstStyle/>
        <a:p>
          <a:endParaRPr lang="en-US"/>
        </a:p>
      </dgm:t>
    </dgm:pt>
  </dgm:ptLst>
  <dgm:cxnLst>
    <dgm:cxn modelId="{F50E13E5-324C-4F4D-A290-D17BFE95AC79}" type="presOf" srcId="{A2FDB81F-F180-42CC-9425-6BB5DFA09C7E}" destId="{EDCD2059-BA95-4AEA-AE3B-1F5205C5021D}" srcOrd="0" destOrd="0" presId="urn:microsoft.com/office/officeart/2009/3/layout/StepUpProcess"/>
    <dgm:cxn modelId="{11BBAF03-ABC0-4AF9-A9D8-EDC6BF3A3577}" type="presOf" srcId="{D7D9B298-B7BC-4B64-B90A-0958502744A0}" destId="{4A3975DB-AEC7-44CC-83E4-47F2EA6DEEEB}" srcOrd="0" destOrd="0" presId="urn:microsoft.com/office/officeart/2009/3/layout/StepUpProcess"/>
    <dgm:cxn modelId="{759CB82C-8CEB-482C-8ECD-607156D6BE60}" type="presOf" srcId="{08B40BB6-86D4-4ECB-881A-8680D46910FD}" destId="{DE2E6766-E3BC-456B-AF17-9FB1BB6DEF06}" srcOrd="0" destOrd="0" presId="urn:microsoft.com/office/officeart/2009/3/layout/StepUpProcess"/>
    <dgm:cxn modelId="{D66E8730-AA8E-4AA8-AFB4-7E4E70DF6242}" srcId="{4A175E7B-B965-4C0D-B94B-51A82DFF6E1B}" destId="{9242624F-5505-4A11-858C-9303CF30196C}" srcOrd="0" destOrd="0" parTransId="{BA604DAD-8C5C-4F39-8FCD-17C96D1F1C6D}" sibTransId="{63570AE9-70D4-4BD4-B550-6AA7E0481FCF}"/>
    <dgm:cxn modelId="{4E7034FA-9A90-432C-B9EC-BAA89ADF9413}" type="presOf" srcId="{8471F180-9BE9-40E8-B76F-24B0B4DF8563}" destId="{29191ECC-DB42-45A6-A21A-FEB095CE651F}" srcOrd="0" destOrd="0" presId="urn:microsoft.com/office/officeart/2009/3/layout/StepUpProcess"/>
    <dgm:cxn modelId="{0AEE83B6-C8C4-410E-B0A5-05CC47B9E81A}" type="presOf" srcId="{9242624F-5505-4A11-858C-9303CF30196C}" destId="{A0C8B170-7016-4EF5-B6FC-3EF695C47E22}" srcOrd="0" destOrd="0" presId="urn:microsoft.com/office/officeart/2009/3/layout/StepUpProcess"/>
    <dgm:cxn modelId="{27E0EED6-1B51-42B7-A73D-6888F08C1A58}" srcId="{4A175E7B-B965-4C0D-B94B-51A82DFF6E1B}" destId="{A2FDB81F-F180-42CC-9425-6BB5DFA09C7E}" srcOrd="3" destOrd="0" parTransId="{9834CF22-4009-4B8C-B668-997B71C5EF81}" sibTransId="{96CFE8A6-9A44-4521-983F-CBEE6AF2A640}"/>
    <dgm:cxn modelId="{4F21E6D4-0322-429F-8C8E-058E973118BA}" type="presOf" srcId="{4A175E7B-B965-4C0D-B94B-51A82DFF6E1B}" destId="{6F9640D6-9727-414C-9D2C-380172B4985A}" srcOrd="0" destOrd="0" presId="urn:microsoft.com/office/officeart/2009/3/layout/StepUpProcess"/>
    <dgm:cxn modelId="{81778018-BC1A-4E4D-B079-B4643C2351F9}" srcId="{4A175E7B-B965-4C0D-B94B-51A82DFF6E1B}" destId="{8471F180-9BE9-40E8-B76F-24B0B4DF8563}" srcOrd="1" destOrd="0" parTransId="{970F3F59-BE78-42E1-A31C-0581402F868C}" sibTransId="{E17D29EF-4C68-48B9-8131-C03730BA88E4}"/>
    <dgm:cxn modelId="{EEF94636-9BE6-4E6D-9140-F140B6CEA5DA}" srcId="{4A175E7B-B965-4C0D-B94B-51A82DFF6E1B}" destId="{D7D9B298-B7BC-4B64-B90A-0958502744A0}" srcOrd="4" destOrd="0" parTransId="{A37D7210-CF80-467C-8ED1-550F86AFC52D}" sibTransId="{4BD6C3E2-F79F-4D9A-BC87-71259DF7A274}"/>
    <dgm:cxn modelId="{871A8BDB-BC51-45A5-A838-9961FDFFB6D1}" srcId="{4A175E7B-B965-4C0D-B94B-51A82DFF6E1B}" destId="{08B40BB6-86D4-4ECB-881A-8680D46910FD}" srcOrd="2" destOrd="0" parTransId="{6CFED639-7358-4AC6-A468-E66A90B51FC8}" sibTransId="{8A257905-A0BB-4AF3-A246-8AEC0F62AD4F}"/>
    <dgm:cxn modelId="{F687B567-67C1-4DBB-AF73-F69637313C81}" type="presParOf" srcId="{6F9640D6-9727-414C-9D2C-380172B4985A}" destId="{F5C3E3E4-7D34-4319-839F-D8C4E0ED9B55}" srcOrd="0" destOrd="0" presId="urn:microsoft.com/office/officeart/2009/3/layout/StepUpProcess"/>
    <dgm:cxn modelId="{802A40D0-A53D-4E00-B6CC-63709257D2C2}" type="presParOf" srcId="{F5C3E3E4-7D34-4319-839F-D8C4E0ED9B55}" destId="{0E6D450A-7205-4113-9BCA-0C50E2819743}" srcOrd="0" destOrd="0" presId="urn:microsoft.com/office/officeart/2009/3/layout/StepUpProcess"/>
    <dgm:cxn modelId="{D4039D5E-8BF7-469E-8490-B957F98DC4EA}" type="presParOf" srcId="{F5C3E3E4-7D34-4319-839F-D8C4E0ED9B55}" destId="{A0C8B170-7016-4EF5-B6FC-3EF695C47E22}" srcOrd="1" destOrd="0" presId="urn:microsoft.com/office/officeart/2009/3/layout/StepUpProcess"/>
    <dgm:cxn modelId="{F025454A-D442-43E4-9214-5038E477EC59}" type="presParOf" srcId="{F5C3E3E4-7D34-4319-839F-D8C4E0ED9B55}" destId="{7F132186-4F52-43FA-8AE0-5FC8C7BBDDAA}" srcOrd="2" destOrd="0" presId="urn:microsoft.com/office/officeart/2009/3/layout/StepUpProcess"/>
    <dgm:cxn modelId="{1125C80F-EF1F-4678-8FAB-CA544630586C}" type="presParOf" srcId="{6F9640D6-9727-414C-9D2C-380172B4985A}" destId="{ABA1C414-B34B-47D9-955E-8A404E7A1B09}" srcOrd="1" destOrd="0" presId="urn:microsoft.com/office/officeart/2009/3/layout/StepUpProcess"/>
    <dgm:cxn modelId="{427C4418-0D49-415B-A5C0-05D877BF1FEA}" type="presParOf" srcId="{ABA1C414-B34B-47D9-955E-8A404E7A1B09}" destId="{8077744B-96BA-4E8C-A794-110904E2F31A}" srcOrd="0" destOrd="0" presId="urn:microsoft.com/office/officeart/2009/3/layout/StepUpProcess"/>
    <dgm:cxn modelId="{F7D52B34-9FEA-4BD3-98FF-48AD532A0631}" type="presParOf" srcId="{6F9640D6-9727-414C-9D2C-380172B4985A}" destId="{20280048-6797-4D1E-A01A-2055F7DE2417}" srcOrd="2" destOrd="0" presId="urn:microsoft.com/office/officeart/2009/3/layout/StepUpProcess"/>
    <dgm:cxn modelId="{BC4C4BF2-B6B1-4FDD-96B0-0C620672B9C6}" type="presParOf" srcId="{20280048-6797-4D1E-A01A-2055F7DE2417}" destId="{BBF8D107-2D4F-4461-A854-851615622F5B}" srcOrd="0" destOrd="0" presId="urn:microsoft.com/office/officeart/2009/3/layout/StepUpProcess"/>
    <dgm:cxn modelId="{0FCCAF6B-2195-48BF-A8E6-4F4E38F34DB8}" type="presParOf" srcId="{20280048-6797-4D1E-A01A-2055F7DE2417}" destId="{29191ECC-DB42-45A6-A21A-FEB095CE651F}" srcOrd="1" destOrd="0" presId="urn:microsoft.com/office/officeart/2009/3/layout/StepUpProcess"/>
    <dgm:cxn modelId="{F5BCAFB5-F345-4556-839F-0F182B778BEE}" type="presParOf" srcId="{20280048-6797-4D1E-A01A-2055F7DE2417}" destId="{D82DFE0F-AF4A-405B-81E6-D4EDB8909BB5}" srcOrd="2" destOrd="0" presId="urn:microsoft.com/office/officeart/2009/3/layout/StepUpProcess"/>
    <dgm:cxn modelId="{334FCA57-9F94-429E-BF57-832509414C35}" type="presParOf" srcId="{6F9640D6-9727-414C-9D2C-380172B4985A}" destId="{F5B75661-24A5-4967-BDF2-AEE1F45B68E7}" srcOrd="3" destOrd="0" presId="urn:microsoft.com/office/officeart/2009/3/layout/StepUpProcess"/>
    <dgm:cxn modelId="{980ADC8E-2C2A-4A28-A38B-10D7790EAC88}" type="presParOf" srcId="{F5B75661-24A5-4967-BDF2-AEE1F45B68E7}" destId="{79D938F2-350F-464B-905B-35EB518845B8}" srcOrd="0" destOrd="0" presId="urn:microsoft.com/office/officeart/2009/3/layout/StepUpProcess"/>
    <dgm:cxn modelId="{72CE3B3F-7EE5-47C3-95FA-864C02EAD355}" type="presParOf" srcId="{6F9640D6-9727-414C-9D2C-380172B4985A}" destId="{2262E079-11A0-4A4F-A402-E6BA4C6BFDC4}" srcOrd="4" destOrd="0" presId="urn:microsoft.com/office/officeart/2009/3/layout/StepUpProcess"/>
    <dgm:cxn modelId="{3F9B2201-7C15-4192-9AAE-31BE0DEE8860}" type="presParOf" srcId="{2262E079-11A0-4A4F-A402-E6BA4C6BFDC4}" destId="{2E2275C1-C646-4436-9ED5-1A246DA1D225}" srcOrd="0" destOrd="0" presId="urn:microsoft.com/office/officeart/2009/3/layout/StepUpProcess"/>
    <dgm:cxn modelId="{2FA04FB1-8107-4650-9A8F-7B8C12B84BA9}" type="presParOf" srcId="{2262E079-11A0-4A4F-A402-E6BA4C6BFDC4}" destId="{DE2E6766-E3BC-456B-AF17-9FB1BB6DEF06}" srcOrd="1" destOrd="0" presId="urn:microsoft.com/office/officeart/2009/3/layout/StepUpProcess"/>
    <dgm:cxn modelId="{925F3296-059A-417D-8E72-87A85B620F87}" type="presParOf" srcId="{2262E079-11A0-4A4F-A402-E6BA4C6BFDC4}" destId="{800D6922-A6B1-4063-8DA0-7119C5770504}" srcOrd="2" destOrd="0" presId="urn:microsoft.com/office/officeart/2009/3/layout/StepUpProcess"/>
    <dgm:cxn modelId="{0A0B7C46-A63D-4C18-8066-C7FD98C46F63}" type="presParOf" srcId="{6F9640D6-9727-414C-9D2C-380172B4985A}" destId="{F20E6BAD-9F79-48D1-8397-E5CA35872855}" srcOrd="5" destOrd="0" presId="urn:microsoft.com/office/officeart/2009/3/layout/StepUpProcess"/>
    <dgm:cxn modelId="{66DC0C40-E36C-4D6F-BDB4-ADA6FC40D02F}" type="presParOf" srcId="{F20E6BAD-9F79-48D1-8397-E5CA35872855}" destId="{2DBEECD2-DAB3-47BF-B233-DCF0D0296D6E}" srcOrd="0" destOrd="0" presId="urn:microsoft.com/office/officeart/2009/3/layout/StepUpProcess"/>
    <dgm:cxn modelId="{EA6926B5-CFAE-4CD5-8EE8-62A833CDACB5}" type="presParOf" srcId="{6F9640D6-9727-414C-9D2C-380172B4985A}" destId="{7464991C-B5D0-4635-ADD0-FB70E909B04D}" srcOrd="6" destOrd="0" presId="urn:microsoft.com/office/officeart/2009/3/layout/StepUpProcess"/>
    <dgm:cxn modelId="{7D48A78B-E2F9-4F80-8791-F875CEE01490}" type="presParOf" srcId="{7464991C-B5D0-4635-ADD0-FB70E909B04D}" destId="{70A858D6-BA67-45C1-9386-0B055A3FFC66}" srcOrd="0" destOrd="0" presId="urn:microsoft.com/office/officeart/2009/3/layout/StepUpProcess"/>
    <dgm:cxn modelId="{190F0D0F-121E-4368-A5D2-4CC2AA6C737D}" type="presParOf" srcId="{7464991C-B5D0-4635-ADD0-FB70E909B04D}" destId="{EDCD2059-BA95-4AEA-AE3B-1F5205C5021D}" srcOrd="1" destOrd="0" presId="urn:microsoft.com/office/officeart/2009/3/layout/StepUpProcess"/>
    <dgm:cxn modelId="{06B3F385-94B8-4FCC-8DD3-661DC8BF814F}" type="presParOf" srcId="{7464991C-B5D0-4635-ADD0-FB70E909B04D}" destId="{32D35FB5-4A5E-48B7-8D9C-62E84FE9172D}" srcOrd="2" destOrd="0" presId="urn:microsoft.com/office/officeart/2009/3/layout/StepUpProcess"/>
    <dgm:cxn modelId="{577F406A-E630-41EA-BED2-C96BC457AD64}" type="presParOf" srcId="{6F9640D6-9727-414C-9D2C-380172B4985A}" destId="{E6166ECA-E05E-4D8D-A659-0521C56EDB63}" srcOrd="7" destOrd="0" presId="urn:microsoft.com/office/officeart/2009/3/layout/StepUpProcess"/>
    <dgm:cxn modelId="{E5E43F4E-3F92-49F8-8FD7-568EEE314265}" type="presParOf" srcId="{E6166ECA-E05E-4D8D-A659-0521C56EDB63}" destId="{90286242-BED0-44A2-89DB-FBC82B52E1AE}" srcOrd="0" destOrd="0" presId="urn:microsoft.com/office/officeart/2009/3/layout/StepUpProcess"/>
    <dgm:cxn modelId="{E0A34D0B-4A70-4CF7-861C-B533583844A9}" type="presParOf" srcId="{6F9640D6-9727-414C-9D2C-380172B4985A}" destId="{BF15B4D1-9E6C-4E8B-83FE-9DBA0B97192C}" srcOrd="8" destOrd="0" presId="urn:microsoft.com/office/officeart/2009/3/layout/StepUpProcess"/>
    <dgm:cxn modelId="{E0B663AE-7DEE-43BC-B7D6-1C88E2C49D40}" type="presParOf" srcId="{BF15B4D1-9E6C-4E8B-83FE-9DBA0B97192C}" destId="{21E70E11-C7C3-4388-BA2F-1DCE8077FB2B}" srcOrd="0" destOrd="0" presId="urn:microsoft.com/office/officeart/2009/3/layout/StepUpProcess"/>
    <dgm:cxn modelId="{89CDEC05-9E79-473E-9CD0-20FDE9CD9599}" type="presParOf" srcId="{BF15B4D1-9E6C-4E8B-83FE-9DBA0B97192C}" destId="{4A3975DB-AEC7-44CC-83E4-47F2EA6DEEE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D2D43-FF46-486F-8F92-07E6EFDCB430}">
      <dsp:nvSpPr>
        <dsp:cNvPr id="0" name=""/>
        <dsp:cNvSpPr/>
      </dsp:nvSpPr>
      <dsp:spPr>
        <a:xfrm>
          <a:off x="-5741297" y="-878776"/>
          <a:ext cx="6835324" cy="6835324"/>
        </a:xfrm>
        <a:prstGeom prst="blockArc">
          <a:avLst>
            <a:gd name="adj1" fmla="val 18900000"/>
            <a:gd name="adj2" fmla="val 2700000"/>
            <a:gd name="adj3" fmla="val 31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A5132-F085-4E3B-BEF6-ED2C397CDBF7}">
      <dsp:nvSpPr>
        <dsp:cNvPr id="0" name=""/>
        <dsp:cNvSpPr/>
      </dsp:nvSpPr>
      <dsp:spPr>
        <a:xfrm>
          <a:off x="572663" y="390379"/>
          <a:ext cx="8179866" cy="78116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49" tIns="40640" rIns="40640" bIns="40640" numCol="1" spcCol="1270" anchor="ctr" anchorCtr="0">
          <a:noAutofit/>
        </a:bodyPr>
        <a:lstStyle/>
        <a:p>
          <a:pPr lvl="0" algn="l" defTabSz="711200">
            <a:lnSpc>
              <a:spcPct val="100000"/>
            </a:lnSpc>
            <a:spcBef>
              <a:spcPct val="0"/>
            </a:spcBef>
            <a:spcAft>
              <a:spcPts val="0"/>
            </a:spcAft>
          </a:pPr>
          <a:r>
            <a:rPr lang="en-US" sz="1600" b="0" kern="1200" dirty="0" smtClean="0">
              <a:solidFill>
                <a:prstClr val="white"/>
              </a:solidFill>
              <a:latin typeface="Calibri" panose="020F0502020204030204" pitchFamily="34" charset="0"/>
              <a:cs typeface="Calibri" panose="020F0502020204030204" pitchFamily="34" charset="0"/>
            </a:rPr>
            <a:t>Define </a:t>
          </a:r>
          <a:r>
            <a:rPr lang="en-US" sz="1600" b="0" kern="1200" dirty="0" err="1" smtClean="0">
              <a:solidFill>
                <a:prstClr val="white"/>
              </a:solidFill>
              <a:latin typeface="Calibri" panose="020F0502020204030204" pitchFamily="34" charset="0"/>
              <a:cs typeface="Calibri" panose="020F0502020204030204" pitchFamily="34" charset="0"/>
            </a:rPr>
            <a:t>biosimilars</a:t>
          </a:r>
          <a:r>
            <a:rPr lang="en-US" sz="1600" b="0" kern="1200" dirty="0" smtClean="0">
              <a:solidFill>
                <a:prstClr val="white"/>
              </a:solidFill>
              <a:latin typeface="Calibri" panose="020F0502020204030204" pitchFamily="34" charset="0"/>
              <a:cs typeface="Calibri" panose="020F0502020204030204" pitchFamily="34" charset="0"/>
            </a:rPr>
            <a:t>, extrapolation of indications, and interchangeability on the basis of FDA definitions and guidance</a:t>
          </a:r>
          <a:endParaRPr lang="en-US" sz="1600" b="0" kern="1200" dirty="0" smtClean="0">
            <a:latin typeface="Calibri" panose="020F0502020204030204" pitchFamily="34" charset="0"/>
            <a:cs typeface="Calibri" panose="020F0502020204030204" pitchFamily="34" charset="0"/>
          </a:endParaRPr>
        </a:p>
      </dsp:txBody>
      <dsp:txXfrm>
        <a:off x="572663" y="390379"/>
        <a:ext cx="8179866" cy="781164"/>
      </dsp:txXfrm>
    </dsp:sp>
    <dsp:sp modelId="{ED3C09F1-2D6D-4190-9E6D-EDDB3272A725}">
      <dsp:nvSpPr>
        <dsp:cNvPr id="0" name=""/>
        <dsp:cNvSpPr/>
      </dsp:nvSpPr>
      <dsp:spPr>
        <a:xfrm>
          <a:off x="84435" y="292733"/>
          <a:ext cx="976455" cy="976455"/>
        </a:xfrm>
        <a:prstGeom prst="ellipse">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90952B4-38AA-41FF-A5D3-8211D557B0E1}">
      <dsp:nvSpPr>
        <dsp:cNvPr id="0" name=""/>
        <dsp:cNvSpPr/>
      </dsp:nvSpPr>
      <dsp:spPr>
        <a:xfrm>
          <a:off x="1020522" y="1562328"/>
          <a:ext cx="7732007" cy="78116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49" tIns="40640" rIns="40640" bIns="40640" numCol="1" spcCol="1270" anchor="ctr" anchorCtr="0">
          <a:noAutofit/>
        </a:bodyPr>
        <a:lstStyle/>
        <a:p>
          <a:pPr lvl="0" algn="l" defTabSz="711200">
            <a:lnSpc>
              <a:spcPct val="100000"/>
            </a:lnSpc>
            <a:spcBef>
              <a:spcPct val="0"/>
            </a:spcBef>
            <a:spcAft>
              <a:spcPts val="0"/>
            </a:spcAft>
          </a:pPr>
          <a:r>
            <a:rPr lang="en-US" sz="1600" b="0" kern="1200" dirty="0" smtClean="0">
              <a:solidFill>
                <a:prstClr val="white"/>
              </a:solidFill>
              <a:latin typeface="Calibri" panose="020F0502020204030204" pitchFamily="34" charset="0"/>
              <a:cs typeface="Calibri" panose="020F0502020204030204" pitchFamily="34" charset="0"/>
            </a:rPr>
            <a:t>Explain the similarities/differences between </a:t>
          </a:r>
          <a:r>
            <a:rPr lang="en-US" sz="1600" b="0" kern="1200" dirty="0" err="1" smtClean="0">
              <a:solidFill>
                <a:prstClr val="white"/>
              </a:solidFill>
              <a:latin typeface="Calibri" panose="020F0502020204030204" pitchFamily="34" charset="0"/>
              <a:cs typeface="Calibri" panose="020F0502020204030204" pitchFamily="34" charset="0"/>
            </a:rPr>
            <a:t>biosimilars</a:t>
          </a:r>
          <a:r>
            <a:rPr lang="en-US" sz="1600" b="0" kern="1200" dirty="0" smtClean="0">
              <a:solidFill>
                <a:prstClr val="white"/>
              </a:solidFill>
              <a:latin typeface="Calibri" panose="020F0502020204030204" pitchFamily="34" charset="0"/>
              <a:cs typeface="Calibri" panose="020F0502020204030204" pitchFamily="34" charset="0"/>
            </a:rPr>
            <a:t> and originator (reference) biologics, as well as the difference between the terms biosimilar and generic</a:t>
          </a:r>
          <a:endParaRPr lang="en-US" sz="1600" b="0" kern="1200" dirty="0" smtClean="0">
            <a:latin typeface="Calibri" panose="020F0502020204030204" pitchFamily="34" charset="0"/>
            <a:cs typeface="Calibri" panose="020F0502020204030204" pitchFamily="34" charset="0"/>
          </a:endParaRPr>
        </a:p>
      </dsp:txBody>
      <dsp:txXfrm>
        <a:off x="1020522" y="1562328"/>
        <a:ext cx="7732007" cy="781164"/>
      </dsp:txXfrm>
    </dsp:sp>
    <dsp:sp modelId="{BCF104F0-8207-4D4B-8D30-9B5FF072325D}">
      <dsp:nvSpPr>
        <dsp:cNvPr id="0" name=""/>
        <dsp:cNvSpPr/>
      </dsp:nvSpPr>
      <dsp:spPr>
        <a:xfrm>
          <a:off x="532295" y="1464683"/>
          <a:ext cx="976455" cy="976455"/>
        </a:xfrm>
        <a:prstGeom prst="ellipse">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D64D228-CAB5-4574-A504-DE95AB25EA27}">
      <dsp:nvSpPr>
        <dsp:cNvPr id="0" name=""/>
        <dsp:cNvSpPr/>
      </dsp:nvSpPr>
      <dsp:spPr>
        <a:xfrm>
          <a:off x="1020522" y="2734278"/>
          <a:ext cx="7732007" cy="78116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49"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Evaluate key aspects of current FDA guidance that inform the health care provider’s knowledge of the biosimilar approval process, manufacturing, and naming, as well as state regulations surrounding substitution practices</a:t>
          </a:r>
        </a:p>
      </dsp:txBody>
      <dsp:txXfrm>
        <a:off x="1020522" y="2734278"/>
        <a:ext cx="7732007" cy="781164"/>
      </dsp:txXfrm>
    </dsp:sp>
    <dsp:sp modelId="{D318C2A8-EF24-405C-81FA-6A044674B627}">
      <dsp:nvSpPr>
        <dsp:cNvPr id="0" name=""/>
        <dsp:cNvSpPr/>
      </dsp:nvSpPr>
      <dsp:spPr>
        <a:xfrm>
          <a:off x="532295" y="2636632"/>
          <a:ext cx="976455" cy="976455"/>
        </a:xfrm>
        <a:prstGeom prst="ellipse">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9D6787BB-1453-4DA2-861D-55C8D5BC14DD}">
      <dsp:nvSpPr>
        <dsp:cNvPr id="0" name=""/>
        <dsp:cNvSpPr/>
      </dsp:nvSpPr>
      <dsp:spPr>
        <a:xfrm>
          <a:off x="572663" y="3906227"/>
          <a:ext cx="8179866" cy="78116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049" tIns="40640" rIns="40640" bIns="40640" numCol="1" spcCol="1270" anchor="ctr" anchorCtr="0">
          <a:noAutofit/>
        </a:bodyPr>
        <a:lstStyle/>
        <a:p>
          <a:pPr lvl="0" algn="l" defTabSz="711200">
            <a:lnSpc>
              <a:spcPct val="100000"/>
            </a:lnSpc>
            <a:spcBef>
              <a:spcPct val="0"/>
            </a:spcBef>
            <a:spcAft>
              <a:spcPts val="0"/>
            </a:spcAft>
          </a:pPr>
          <a:r>
            <a:rPr lang="en-US" sz="1600" b="0" kern="1200" dirty="0" smtClean="0">
              <a:solidFill>
                <a:prstClr val="white"/>
              </a:solidFill>
              <a:latin typeface="Calibri" panose="020F0502020204030204" pitchFamily="34" charset="0"/>
              <a:cs typeface="Calibri" panose="020F0502020204030204" pitchFamily="34" charset="0"/>
            </a:rPr>
            <a:t>Apply foundational knowledge on </a:t>
          </a:r>
          <a:r>
            <a:rPr lang="en-US" sz="1600" b="0" kern="1200" dirty="0" err="1" smtClean="0">
              <a:solidFill>
                <a:prstClr val="white"/>
              </a:solidFill>
              <a:latin typeface="Calibri" panose="020F0502020204030204" pitchFamily="34" charset="0"/>
              <a:cs typeface="Calibri" panose="020F0502020204030204" pitchFamily="34" charset="0"/>
            </a:rPr>
            <a:t>biosimilars</a:t>
          </a:r>
          <a:r>
            <a:rPr lang="en-US" sz="1600" b="0" kern="1200" dirty="0" smtClean="0">
              <a:solidFill>
                <a:prstClr val="white"/>
              </a:solidFill>
              <a:latin typeface="Calibri" panose="020F0502020204030204" pitchFamily="34" charset="0"/>
              <a:cs typeface="Calibri" panose="020F0502020204030204" pitchFamily="34" charset="0"/>
            </a:rPr>
            <a:t> to clinical situations relevant to hematology/oncology practice</a:t>
          </a:r>
          <a:endParaRPr lang="en-US" sz="1600" b="0" kern="1200" dirty="0">
            <a:latin typeface="Calibri" panose="020F0502020204030204" pitchFamily="34" charset="0"/>
            <a:cs typeface="Calibri" panose="020F0502020204030204" pitchFamily="34" charset="0"/>
          </a:endParaRPr>
        </a:p>
      </dsp:txBody>
      <dsp:txXfrm>
        <a:off x="572663" y="3906227"/>
        <a:ext cx="8179866" cy="781164"/>
      </dsp:txXfrm>
    </dsp:sp>
    <dsp:sp modelId="{E5C31066-E276-44EE-AA8A-6739FF02CE8E}">
      <dsp:nvSpPr>
        <dsp:cNvPr id="0" name=""/>
        <dsp:cNvSpPr/>
      </dsp:nvSpPr>
      <dsp:spPr>
        <a:xfrm>
          <a:off x="84435" y="3808582"/>
          <a:ext cx="976455" cy="976455"/>
        </a:xfrm>
        <a:prstGeom prst="ellipse">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D450A-7205-4113-9BCA-0C50E2819743}">
      <dsp:nvSpPr>
        <dsp:cNvPr id="0" name=""/>
        <dsp:cNvSpPr/>
      </dsp:nvSpPr>
      <dsp:spPr>
        <a:xfrm rot="5400000">
          <a:off x="328944" y="2190134"/>
          <a:ext cx="978682" cy="1628505"/>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8B170-7016-4EF5-B6FC-3EF695C47E22}">
      <dsp:nvSpPr>
        <dsp:cNvPr id="0" name=""/>
        <dsp:cNvSpPr/>
      </dsp:nvSpPr>
      <dsp:spPr>
        <a:xfrm>
          <a:off x="165578" y="2676706"/>
          <a:ext cx="1470223" cy="128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Analytical Studies</a:t>
          </a:r>
          <a:endParaRPr lang="en-US" sz="2000" b="1" kern="1200" dirty="0">
            <a:latin typeface="Calibri" panose="020F0502020204030204" pitchFamily="34" charset="0"/>
            <a:cs typeface="Calibri" panose="020F0502020204030204" pitchFamily="34" charset="0"/>
          </a:endParaRPr>
        </a:p>
      </dsp:txBody>
      <dsp:txXfrm>
        <a:off x="165578" y="2676706"/>
        <a:ext cx="1470223" cy="1288737"/>
      </dsp:txXfrm>
    </dsp:sp>
    <dsp:sp modelId="{7F132186-4F52-43FA-8AE0-5FC8C7BBDDAA}">
      <dsp:nvSpPr>
        <dsp:cNvPr id="0" name=""/>
        <dsp:cNvSpPr/>
      </dsp:nvSpPr>
      <dsp:spPr>
        <a:xfrm>
          <a:off x="1358401" y="2070241"/>
          <a:ext cx="277400" cy="277400"/>
        </a:xfrm>
        <a:prstGeom prst="triangle">
          <a:avLst>
            <a:gd name="adj" fmla="val 100000"/>
          </a:avLst>
        </a:prstGeom>
        <a:solidFill>
          <a:schemeClr val="accent5">
            <a:hueOff val="1102500"/>
            <a:satOff val="6970"/>
            <a:lumOff val="-3064"/>
            <a:alphaOff val="0"/>
          </a:schemeClr>
        </a:solidFill>
        <a:ln w="25400" cap="flat" cmpd="sng" algn="ctr">
          <a:solidFill>
            <a:schemeClr val="accent5">
              <a:hueOff val="1102500"/>
              <a:satOff val="6970"/>
              <a:lumOff val="-30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8D107-2D4F-4461-A854-851615622F5B}">
      <dsp:nvSpPr>
        <dsp:cNvPr id="0" name=""/>
        <dsp:cNvSpPr/>
      </dsp:nvSpPr>
      <dsp:spPr>
        <a:xfrm rot="5400000">
          <a:off x="2128785" y="1744761"/>
          <a:ext cx="978682" cy="1628505"/>
        </a:xfrm>
        <a:prstGeom prst="corner">
          <a:avLst>
            <a:gd name="adj1" fmla="val 16120"/>
            <a:gd name="adj2" fmla="val 16110"/>
          </a:avLst>
        </a:prstGeom>
        <a:solidFill>
          <a:schemeClr val="accent5">
            <a:hueOff val="2204999"/>
            <a:satOff val="13939"/>
            <a:lumOff val="-6127"/>
            <a:alphaOff val="0"/>
          </a:schemeClr>
        </a:solidFill>
        <a:ln w="25400" cap="flat" cmpd="sng" algn="ctr">
          <a:solidFill>
            <a:schemeClr val="accent5">
              <a:hueOff val="2204999"/>
              <a:satOff val="13939"/>
              <a:lumOff val="-6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91ECC-DB42-45A6-A21A-FEB095CE651F}">
      <dsp:nvSpPr>
        <dsp:cNvPr id="0" name=""/>
        <dsp:cNvSpPr/>
      </dsp:nvSpPr>
      <dsp:spPr>
        <a:xfrm>
          <a:off x="1965419" y="2231334"/>
          <a:ext cx="1470223" cy="128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Animal Studies</a:t>
          </a:r>
          <a:endParaRPr lang="en-US" sz="2000" b="1" kern="1200" dirty="0">
            <a:latin typeface="Calibri" panose="020F0502020204030204" pitchFamily="34" charset="0"/>
            <a:cs typeface="Calibri" panose="020F0502020204030204" pitchFamily="34" charset="0"/>
          </a:endParaRPr>
        </a:p>
      </dsp:txBody>
      <dsp:txXfrm>
        <a:off x="1965419" y="2231334"/>
        <a:ext cx="1470223" cy="1288737"/>
      </dsp:txXfrm>
    </dsp:sp>
    <dsp:sp modelId="{D82DFE0F-AF4A-405B-81E6-D4EDB8909BB5}">
      <dsp:nvSpPr>
        <dsp:cNvPr id="0" name=""/>
        <dsp:cNvSpPr/>
      </dsp:nvSpPr>
      <dsp:spPr>
        <a:xfrm>
          <a:off x="3158242" y="1624869"/>
          <a:ext cx="277400" cy="277400"/>
        </a:xfrm>
        <a:prstGeom prst="triangle">
          <a:avLst>
            <a:gd name="adj" fmla="val 100000"/>
          </a:avLst>
        </a:prstGeom>
        <a:solidFill>
          <a:schemeClr val="accent5">
            <a:hueOff val="3307499"/>
            <a:satOff val="20909"/>
            <a:lumOff val="-9191"/>
            <a:alphaOff val="0"/>
          </a:schemeClr>
        </a:solidFill>
        <a:ln w="25400" cap="flat" cmpd="sng" algn="ctr">
          <a:solidFill>
            <a:schemeClr val="accent5">
              <a:hueOff val="3307499"/>
              <a:satOff val="20909"/>
              <a:lumOff val="-91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275C1-C646-4436-9ED5-1A246DA1D225}">
      <dsp:nvSpPr>
        <dsp:cNvPr id="0" name=""/>
        <dsp:cNvSpPr/>
      </dsp:nvSpPr>
      <dsp:spPr>
        <a:xfrm rot="5400000">
          <a:off x="3928627" y="1299389"/>
          <a:ext cx="978682" cy="1628505"/>
        </a:xfrm>
        <a:prstGeom prst="corner">
          <a:avLst>
            <a:gd name="adj1" fmla="val 16120"/>
            <a:gd name="adj2" fmla="val 16110"/>
          </a:avLst>
        </a:prstGeom>
        <a:solidFill>
          <a:schemeClr val="accent5">
            <a:hueOff val="4409999"/>
            <a:satOff val="27878"/>
            <a:lumOff val="-12255"/>
            <a:alphaOff val="0"/>
          </a:schemeClr>
        </a:solidFill>
        <a:ln w="25400" cap="flat" cmpd="sng" algn="ctr">
          <a:solidFill>
            <a:schemeClr val="accent5">
              <a:hueOff val="4409999"/>
              <a:satOff val="27878"/>
              <a:lumOff val="-1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E6766-E3BC-456B-AF17-9FB1BB6DEF06}">
      <dsp:nvSpPr>
        <dsp:cNvPr id="0" name=""/>
        <dsp:cNvSpPr/>
      </dsp:nvSpPr>
      <dsp:spPr>
        <a:xfrm>
          <a:off x="3765260" y="1785961"/>
          <a:ext cx="1470223" cy="128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Clinical PK/PD Studies</a:t>
          </a:r>
          <a:endParaRPr lang="en-US" sz="2000" b="1" kern="1200" dirty="0">
            <a:latin typeface="Calibri" panose="020F0502020204030204" pitchFamily="34" charset="0"/>
            <a:cs typeface="Calibri" panose="020F0502020204030204" pitchFamily="34" charset="0"/>
          </a:endParaRPr>
        </a:p>
      </dsp:txBody>
      <dsp:txXfrm>
        <a:off x="3765260" y="1785961"/>
        <a:ext cx="1470223" cy="1288737"/>
      </dsp:txXfrm>
    </dsp:sp>
    <dsp:sp modelId="{800D6922-A6B1-4063-8DA0-7119C5770504}">
      <dsp:nvSpPr>
        <dsp:cNvPr id="0" name=""/>
        <dsp:cNvSpPr/>
      </dsp:nvSpPr>
      <dsp:spPr>
        <a:xfrm>
          <a:off x="4958083" y="1179496"/>
          <a:ext cx="277400" cy="277400"/>
        </a:xfrm>
        <a:prstGeom prst="triangle">
          <a:avLst>
            <a:gd name="adj" fmla="val 100000"/>
          </a:avLst>
        </a:prstGeom>
        <a:solidFill>
          <a:schemeClr val="accent5">
            <a:hueOff val="5512498"/>
            <a:satOff val="34848"/>
            <a:lumOff val="-15319"/>
            <a:alphaOff val="0"/>
          </a:schemeClr>
        </a:solidFill>
        <a:ln w="25400" cap="flat" cmpd="sng" algn="ctr">
          <a:solidFill>
            <a:schemeClr val="accent5">
              <a:hueOff val="5512498"/>
              <a:satOff val="34848"/>
              <a:lumOff val="-153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858D6-BA67-45C1-9386-0B055A3FFC66}">
      <dsp:nvSpPr>
        <dsp:cNvPr id="0" name=""/>
        <dsp:cNvSpPr/>
      </dsp:nvSpPr>
      <dsp:spPr>
        <a:xfrm rot="5400000">
          <a:off x="5728468" y="854016"/>
          <a:ext cx="978682" cy="1628505"/>
        </a:xfrm>
        <a:prstGeom prst="corner">
          <a:avLst>
            <a:gd name="adj1" fmla="val 16120"/>
            <a:gd name="adj2" fmla="val 16110"/>
          </a:avLst>
        </a:prstGeom>
        <a:solidFill>
          <a:schemeClr val="accent5">
            <a:hueOff val="6614998"/>
            <a:satOff val="41818"/>
            <a:lumOff val="-18382"/>
            <a:alphaOff val="0"/>
          </a:schemeClr>
        </a:solidFill>
        <a:ln w="25400" cap="flat" cmpd="sng" algn="ctr">
          <a:solidFill>
            <a:schemeClr val="accent5">
              <a:hueOff val="6614998"/>
              <a:satOff val="41818"/>
              <a:lumOff val="-183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D2059-BA95-4AEA-AE3B-1F5205C5021D}">
      <dsp:nvSpPr>
        <dsp:cNvPr id="0" name=""/>
        <dsp:cNvSpPr/>
      </dsp:nvSpPr>
      <dsp:spPr>
        <a:xfrm>
          <a:off x="5565101" y="1340589"/>
          <a:ext cx="1470223" cy="128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Clinical </a:t>
          </a:r>
          <a:r>
            <a:rPr lang="en-US" sz="2000" b="1" kern="1200" dirty="0" err="1" smtClean="0">
              <a:latin typeface="Calibri" panose="020F0502020204030204" pitchFamily="34" charset="0"/>
              <a:cs typeface="Calibri" panose="020F0502020204030204" pitchFamily="34" charset="0"/>
            </a:rPr>
            <a:t>Immuno-genicity</a:t>
          </a:r>
          <a:r>
            <a:rPr lang="en-US" sz="2000" b="1" kern="1200" dirty="0" smtClean="0">
              <a:latin typeface="Calibri" panose="020F0502020204030204" pitchFamily="34" charset="0"/>
              <a:cs typeface="Calibri" panose="020F0502020204030204" pitchFamily="34" charset="0"/>
            </a:rPr>
            <a:t> Assessment</a:t>
          </a:r>
          <a:endParaRPr lang="en-US" sz="2000" b="1" kern="1200" dirty="0">
            <a:latin typeface="Calibri" panose="020F0502020204030204" pitchFamily="34" charset="0"/>
            <a:cs typeface="Calibri" panose="020F0502020204030204" pitchFamily="34" charset="0"/>
          </a:endParaRPr>
        </a:p>
      </dsp:txBody>
      <dsp:txXfrm>
        <a:off x="5565101" y="1340589"/>
        <a:ext cx="1470223" cy="1288737"/>
      </dsp:txXfrm>
    </dsp:sp>
    <dsp:sp modelId="{32D35FB5-4A5E-48B7-8D9C-62E84FE9172D}">
      <dsp:nvSpPr>
        <dsp:cNvPr id="0" name=""/>
        <dsp:cNvSpPr/>
      </dsp:nvSpPr>
      <dsp:spPr>
        <a:xfrm>
          <a:off x="6757925" y="734124"/>
          <a:ext cx="277400" cy="277400"/>
        </a:xfrm>
        <a:prstGeom prst="triangle">
          <a:avLst>
            <a:gd name="adj" fmla="val 100000"/>
          </a:avLst>
        </a:prstGeom>
        <a:solidFill>
          <a:schemeClr val="accent5">
            <a:hueOff val="7717497"/>
            <a:satOff val="48787"/>
            <a:lumOff val="-21446"/>
            <a:alphaOff val="0"/>
          </a:schemeClr>
        </a:solidFill>
        <a:ln w="25400" cap="flat" cmpd="sng" algn="ctr">
          <a:solidFill>
            <a:schemeClr val="accent5">
              <a:hueOff val="7717497"/>
              <a:satOff val="48787"/>
              <a:lumOff val="-214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70E11-C7C3-4388-BA2F-1DCE8077FB2B}">
      <dsp:nvSpPr>
        <dsp:cNvPr id="0" name=""/>
        <dsp:cNvSpPr/>
      </dsp:nvSpPr>
      <dsp:spPr>
        <a:xfrm rot="5400000">
          <a:off x="7528309" y="408644"/>
          <a:ext cx="978682" cy="1628505"/>
        </a:xfrm>
        <a:prstGeom prst="corner">
          <a:avLst>
            <a:gd name="adj1" fmla="val 16120"/>
            <a:gd name="adj2" fmla="val 16110"/>
          </a:avLst>
        </a:prstGeom>
        <a:solidFill>
          <a:schemeClr val="accent5">
            <a:hueOff val="8819997"/>
            <a:satOff val="55757"/>
            <a:lumOff val="-24510"/>
            <a:alphaOff val="0"/>
          </a:schemeClr>
        </a:solidFill>
        <a:ln w="25400" cap="flat" cmpd="sng" algn="ctr">
          <a:solidFill>
            <a:schemeClr val="accent5">
              <a:hueOff val="8819997"/>
              <a:satOff val="55757"/>
              <a:lumOff val="-2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975DB-AEC7-44CC-83E4-47F2EA6DEEEB}">
      <dsp:nvSpPr>
        <dsp:cNvPr id="0" name=""/>
        <dsp:cNvSpPr/>
      </dsp:nvSpPr>
      <dsp:spPr>
        <a:xfrm>
          <a:off x="7364943" y="895216"/>
          <a:ext cx="1470223" cy="128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Additional Clinical Studies</a:t>
          </a:r>
          <a:endParaRPr lang="en-US" sz="2000" b="1" kern="1200" dirty="0">
            <a:latin typeface="Calibri" panose="020F0502020204030204" pitchFamily="34" charset="0"/>
            <a:cs typeface="Calibri" panose="020F0502020204030204" pitchFamily="34" charset="0"/>
          </a:endParaRPr>
        </a:p>
      </dsp:txBody>
      <dsp:txXfrm>
        <a:off x="7364943" y="895216"/>
        <a:ext cx="1470223" cy="12887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A6BC70D-0C30-48DE-9E47-D732C8F42817}" type="datetimeFigureOut">
              <a:rPr lang="en-US" smtClean="0"/>
              <a:t>8/30/2018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FCC241F-D3D8-4E7F-9113-4B9F285E9DCA}" type="slidenum">
              <a:rPr lang="en-US" smtClean="0"/>
              <a:t>‹#›</a:t>
            </a:fld>
            <a:endParaRPr lang="en-US"/>
          </a:p>
        </p:txBody>
      </p:sp>
    </p:spTree>
    <p:extLst>
      <p:ext uri="{BB962C8B-B14F-4D97-AF65-F5344CB8AC3E}">
        <p14:creationId xmlns:p14="http://schemas.microsoft.com/office/powerpoint/2010/main" val="502430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46A87E-5FA9-4775-BEC0-6059D80E0BE1}" type="datetimeFigureOut">
              <a:rPr lang="en-US" smtClean="0"/>
              <a:t>8/30/2018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81F0FB-D90B-4E8B-BB25-620DC7198DD5}" type="slidenum">
              <a:rPr lang="en-US" smtClean="0"/>
              <a:t>‹#›</a:t>
            </a:fld>
            <a:endParaRPr lang="en-US"/>
          </a:p>
        </p:txBody>
      </p:sp>
    </p:spTree>
    <p:extLst>
      <p:ext uri="{BB962C8B-B14F-4D97-AF65-F5344CB8AC3E}">
        <p14:creationId xmlns:p14="http://schemas.microsoft.com/office/powerpoint/2010/main" val="425360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F0A1D-FF92-425F-B8C7-C12E478C99DC}" type="slidenum">
              <a:rPr lang="en-US" smtClean="0"/>
              <a:t>3</a:t>
            </a:fld>
            <a:endParaRPr lang="en-US" dirty="0"/>
          </a:p>
        </p:txBody>
      </p:sp>
    </p:spTree>
    <p:extLst>
      <p:ext uri="{BB962C8B-B14F-4D97-AF65-F5344CB8AC3E}">
        <p14:creationId xmlns:p14="http://schemas.microsoft.com/office/powerpoint/2010/main" val="163461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pPr>
            <a:r>
              <a:rPr lang="en-US" sz="2000" dirty="0" smtClean="0">
                <a:latin typeface="Calibri" panose="020F0502020204030204" pitchFamily="34" charset="0"/>
                <a:cs typeface="Calibri" panose="020F0502020204030204" pitchFamily="34" charset="0"/>
              </a:rPr>
              <a:t>Study endpoints to evaluate PK/PD, immunogenicity, and safety (efficacy is not adequately sensitive at therapeutic doses)</a:t>
            </a:r>
          </a:p>
          <a:p>
            <a:pPr lvl="1">
              <a:spcBef>
                <a:spcPts val="0"/>
              </a:spcBef>
            </a:pPr>
            <a:r>
              <a:rPr lang="en-US" sz="2000" dirty="0" smtClean="0">
                <a:latin typeface="Calibri" panose="020F0502020204030204" pitchFamily="34" charset="0"/>
                <a:cs typeface="Calibri" panose="020F0502020204030204" pitchFamily="34" charset="0"/>
              </a:rPr>
              <a:t>The actual data package of study design and endpoints depends on the complexity of the molecule and degree of analytical similarity</a:t>
            </a:r>
          </a:p>
          <a:p>
            <a:pPr lvl="1">
              <a:spcBef>
                <a:spcPts val="0"/>
              </a:spcBef>
            </a:pPr>
            <a:r>
              <a:rPr lang="en-US" sz="2000" dirty="0" smtClean="0">
                <a:latin typeface="Calibri" panose="020F0502020204030204" pitchFamily="34" charset="0"/>
                <a:cs typeface="Calibri" panose="020F0502020204030204" pitchFamily="34" charset="0"/>
              </a:rPr>
              <a:t>The product presentation and user interface must be similar to the reference</a:t>
            </a:r>
          </a:p>
          <a:p>
            <a:endParaRPr lang="en-US" dirty="0"/>
          </a:p>
        </p:txBody>
      </p:sp>
      <p:sp>
        <p:nvSpPr>
          <p:cNvPr id="4" name="Slide Number Placeholder 3"/>
          <p:cNvSpPr>
            <a:spLocks noGrp="1"/>
          </p:cNvSpPr>
          <p:nvPr>
            <p:ph type="sldNum" sz="quarter" idx="10"/>
          </p:nvPr>
        </p:nvSpPr>
        <p:spPr/>
        <p:txBody>
          <a:bodyPr/>
          <a:lstStyle/>
          <a:p>
            <a:fld id="{2D81F0FB-D90B-4E8B-BB25-620DC7198DD5}" type="slidenum">
              <a:rPr lang="en-US" smtClean="0"/>
              <a:t>28</a:t>
            </a:fld>
            <a:endParaRPr lang="en-US"/>
          </a:p>
        </p:txBody>
      </p:sp>
    </p:spTree>
    <p:extLst>
      <p:ext uri="{BB962C8B-B14F-4D97-AF65-F5344CB8AC3E}">
        <p14:creationId xmlns:p14="http://schemas.microsoft.com/office/powerpoint/2010/main" val="228246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F0A1D-FF92-425F-B8C7-C12E478C99DC}" type="slidenum">
              <a:rPr lang="en-US" smtClean="0"/>
              <a:t>4</a:t>
            </a:fld>
            <a:endParaRPr lang="en-US" dirty="0"/>
          </a:p>
        </p:txBody>
      </p:sp>
    </p:spTree>
    <p:extLst>
      <p:ext uri="{BB962C8B-B14F-4D97-AF65-F5344CB8AC3E}">
        <p14:creationId xmlns:p14="http://schemas.microsoft.com/office/powerpoint/2010/main" val="343566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F0A1D-FF92-425F-B8C7-C12E478C99DC}" type="slidenum">
              <a:rPr lang="en-US" smtClean="0"/>
              <a:t>5</a:t>
            </a:fld>
            <a:endParaRPr lang="en-US" dirty="0"/>
          </a:p>
        </p:txBody>
      </p:sp>
    </p:spTree>
    <p:extLst>
      <p:ext uri="{BB962C8B-B14F-4D97-AF65-F5344CB8AC3E}">
        <p14:creationId xmlns:p14="http://schemas.microsoft.com/office/powerpoint/2010/main" val="362099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F0A1D-FF92-425F-B8C7-C12E478C99DC}" type="slidenum">
              <a:rPr lang="en-US" smtClean="0"/>
              <a:t>6</a:t>
            </a:fld>
            <a:endParaRPr lang="en-US" dirty="0"/>
          </a:p>
        </p:txBody>
      </p:sp>
    </p:spTree>
    <p:extLst>
      <p:ext uri="{BB962C8B-B14F-4D97-AF65-F5344CB8AC3E}">
        <p14:creationId xmlns:p14="http://schemas.microsoft.com/office/powerpoint/2010/main" val="187071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3AB4C-D0F3-4E7E-A0A8-863E1A04FC1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839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3AB4C-D0F3-4E7E-A0A8-863E1A04FC1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4825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E4BB2-1B5D-4698-AF2A-1CF00E13688B}" type="slidenum">
              <a:rPr lang="en-US" smtClean="0">
                <a:solidFill>
                  <a:prstClr val="black"/>
                </a:solidFill>
              </a:rPr>
              <a:pPr/>
              <a:t>18</a:t>
            </a:fld>
            <a:endParaRPr lang="en-US" dirty="0">
              <a:solidFill>
                <a:prstClr val="black"/>
              </a:solidFill>
            </a:endParaRPr>
          </a:p>
        </p:txBody>
      </p:sp>
      <p:sp>
        <p:nvSpPr>
          <p:cNvPr id="5" name="TextBox 4"/>
          <p:cNvSpPr txBox="1"/>
          <p:nvPr/>
        </p:nvSpPr>
        <p:spPr>
          <a:xfrm>
            <a:off x="5281278" y="2546245"/>
            <a:ext cx="847838" cy="594299"/>
          </a:xfrm>
          <a:prstGeom prst="rect">
            <a:avLst/>
          </a:prstGeom>
          <a:solidFill>
            <a:srgbClr val="FFFF00"/>
          </a:solidFill>
          <a:ln w="9525">
            <a:solidFill>
              <a:schemeClr val="accent2"/>
            </a:solidFill>
            <a:miter lim="800000"/>
            <a:headEnd/>
            <a:tailEnd/>
          </a:ln>
        </p:spPr>
        <p:txBody>
          <a:bodyPr wrap="square" lIns="27721" tIns="46200" rIns="27721" bIns="46200">
            <a:spAutoFit/>
          </a:bodyPr>
          <a:lstStyle>
            <a:defPPr>
              <a:defRPr lang="en-US"/>
            </a:defPPr>
            <a:lvl1pPr algn="ctr" defTabSz="926900">
              <a:defRPr sz="800"/>
            </a:lvl1pPr>
          </a:lstStyle>
          <a:p>
            <a:r>
              <a:rPr lang="en-US" dirty="0">
                <a:solidFill>
                  <a:prstClr val="black"/>
                </a:solidFill>
              </a:rPr>
              <a:t>McCamish </a:t>
            </a:r>
            <a:r>
              <a:rPr lang="en-US" dirty="0" smtClean="0">
                <a:solidFill>
                  <a:prstClr val="black"/>
                </a:solidFill>
              </a:rPr>
              <a:t>2013 EMA </a:t>
            </a:r>
            <a:r>
              <a:rPr lang="en-US" dirty="0">
                <a:solidFill>
                  <a:prstClr val="black"/>
                </a:solidFill>
              </a:rPr>
              <a:t>Workshop on </a:t>
            </a:r>
            <a:r>
              <a:rPr lang="en-US" dirty="0" smtClean="0">
                <a:solidFill>
                  <a:prstClr val="black"/>
                </a:solidFill>
              </a:rPr>
              <a:t>Biosimilars</a:t>
            </a:r>
          </a:p>
          <a:p>
            <a:r>
              <a:rPr lang="en-US" dirty="0" smtClean="0">
                <a:solidFill>
                  <a:prstClr val="black"/>
                </a:solidFill>
              </a:rPr>
              <a:t>Slide 4</a:t>
            </a:r>
            <a:endParaRPr lang="en-US" dirty="0">
              <a:solidFill>
                <a:prstClr val="black"/>
              </a:solidFill>
            </a:endParaRPr>
          </a:p>
        </p:txBody>
      </p:sp>
      <p:sp>
        <p:nvSpPr>
          <p:cNvPr id="6" name="Text Box 10"/>
          <p:cNvSpPr txBox="1">
            <a:spLocks noChangeArrowheads="1"/>
          </p:cNvSpPr>
          <p:nvPr/>
        </p:nvSpPr>
        <p:spPr bwMode="auto">
          <a:xfrm>
            <a:off x="5163314" y="1735528"/>
            <a:ext cx="965798" cy="343975"/>
          </a:xfrm>
          <a:prstGeom prst="rect">
            <a:avLst/>
          </a:prstGeom>
          <a:solidFill>
            <a:srgbClr val="FFFF00"/>
          </a:solidFill>
          <a:ln w="9525">
            <a:solidFill>
              <a:schemeClr val="accent2"/>
            </a:solidFill>
            <a:miter lim="800000"/>
            <a:headEnd/>
            <a:tailEnd/>
          </a:ln>
        </p:spPr>
        <p:txBody>
          <a:bodyPr wrap="square" lIns="27721" tIns="46200" rIns="27721" bIns="46200">
            <a:spAutoFit/>
          </a:bodyPr>
          <a:lstStyle/>
          <a:p>
            <a:pPr algn="ctr" defTabSz="887918">
              <a:defRPr/>
            </a:pPr>
            <a:r>
              <a:rPr lang="en-US" sz="800" dirty="0">
                <a:solidFill>
                  <a:srgbClr val="000000"/>
                </a:solidFill>
              </a:rPr>
              <a:t>Scheider 2012, p1180, col 1, para 1</a:t>
            </a:r>
          </a:p>
        </p:txBody>
      </p:sp>
    </p:spTree>
    <p:extLst>
      <p:ext uri="{BB962C8B-B14F-4D97-AF65-F5344CB8AC3E}">
        <p14:creationId xmlns:p14="http://schemas.microsoft.com/office/powerpoint/2010/main" val="8247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sensitive indication is a patient population considered adequately sensitive to detect differences in PK, efficacy, and safety (if they exist). This indication may be different than the patient population used to evaluate efficacy of the originator.</a:t>
            </a:r>
          </a:p>
          <a:p>
            <a:endParaRPr lang="en-US" dirty="0"/>
          </a:p>
        </p:txBody>
      </p:sp>
      <p:sp>
        <p:nvSpPr>
          <p:cNvPr id="4" name="Slide Number Placeholder 3"/>
          <p:cNvSpPr>
            <a:spLocks noGrp="1"/>
          </p:cNvSpPr>
          <p:nvPr>
            <p:ph type="sldNum" sz="quarter" idx="10"/>
          </p:nvPr>
        </p:nvSpPr>
        <p:spPr/>
        <p:txBody>
          <a:bodyPr/>
          <a:lstStyle/>
          <a:p>
            <a:fld id="{2D81F0FB-D90B-4E8B-BB25-620DC7198DD5}" type="slidenum">
              <a:rPr lang="en-US" smtClean="0"/>
              <a:t>23</a:t>
            </a:fld>
            <a:endParaRPr lang="en-US"/>
          </a:p>
        </p:txBody>
      </p:sp>
    </p:spTree>
    <p:extLst>
      <p:ext uri="{BB962C8B-B14F-4D97-AF65-F5344CB8AC3E}">
        <p14:creationId xmlns:p14="http://schemas.microsoft.com/office/powerpoint/2010/main" val="298291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C32A0-C7CA-4BB5-B0D6-AC4E2F1692A0}" type="slidenum">
              <a:rPr lang="en-US" smtClean="0">
                <a:solidFill>
                  <a:prstClr val="black"/>
                </a:solidFill>
              </a:rPr>
              <a:pPr/>
              <a:t>24</a:t>
            </a:fld>
            <a:endParaRPr lang="en-US" dirty="0">
              <a:solidFill>
                <a:prstClr val="black"/>
              </a:solidFill>
            </a:endParaRPr>
          </a:p>
        </p:txBody>
      </p:sp>
      <p:sp>
        <p:nvSpPr>
          <p:cNvPr id="5" name="TextBox 4"/>
          <p:cNvSpPr txBox="1"/>
          <p:nvPr/>
        </p:nvSpPr>
        <p:spPr>
          <a:xfrm>
            <a:off x="152192" y="1543315"/>
            <a:ext cx="959748" cy="465867"/>
          </a:xfrm>
          <a:prstGeom prst="rect">
            <a:avLst/>
          </a:prstGeom>
          <a:solidFill>
            <a:schemeClr val="bg1"/>
          </a:solidFill>
          <a:ln>
            <a:solidFill>
              <a:srgbClr val="FF0000"/>
            </a:solidFill>
          </a:ln>
        </p:spPr>
        <p:txBody>
          <a:bodyPr wrap="square" lIns="89712" tIns="44855" rIns="89712" bIns="44855" rtlCol="0">
            <a:spAutoFit/>
          </a:bodyPr>
          <a:lstStyle/>
          <a:p>
            <a:r>
              <a:rPr lang="en-US" sz="800" dirty="0">
                <a:latin typeface="Arial Narrow" panose="020B0606020202030204" pitchFamily="34" charset="0"/>
              </a:rPr>
              <a:t>Dörner T. </a:t>
            </a:r>
            <a:r>
              <a:rPr lang="en-US" sz="800" i="1" dirty="0">
                <a:latin typeface="Arial Narrow" panose="020B0606020202030204" pitchFamily="34" charset="0"/>
              </a:rPr>
              <a:t>Nat Rev Rheumatol.</a:t>
            </a:r>
            <a:r>
              <a:rPr lang="en-US" sz="800" dirty="0">
                <a:latin typeface="Arial Narrow" panose="020B0606020202030204" pitchFamily="34" charset="0"/>
              </a:rPr>
              <a:t> 2015: 722-A-Figure 4</a:t>
            </a:r>
          </a:p>
        </p:txBody>
      </p:sp>
      <p:cxnSp>
        <p:nvCxnSpPr>
          <p:cNvPr id="6" name="Straight Arrow Connector 5"/>
          <p:cNvCxnSpPr>
            <a:stCxn id="5" idx="3"/>
          </p:cNvCxnSpPr>
          <p:nvPr/>
        </p:nvCxnSpPr>
        <p:spPr>
          <a:xfrm>
            <a:off x="1111940" y="1776249"/>
            <a:ext cx="377708" cy="5773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flipV="1">
            <a:off x="1111940" y="1022645"/>
            <a:ext cx="227514" cy="7536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91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7675" y="2223345"/>
            <a:ext cx="7772400" cy="1470025"/>
          </a:xfrm>
        </p:spPr>
        <p:txBody>
          <a:bodyPr>
            <a:normAutofit/>
          </a:bodyPr>
          <a:lstStyle>
            <a:lvl1pPr>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7675" y="4691832"/>
            <a:ext cx="6400800" cy="1306986"/>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9"/>
          <p:cNvSpPr>
            <a:spLocks noGrp="1"/>
          </p:cNvSpPr>
          <p:nvPr>
            <p:ph type="ftr" sz="quarter" idx="10"/>
          </p:nvPr>
        </p:nvSpPr>
        <p:spPr/>
        <p:txBody>
          <a:bodyPr/>
          <a:lstStyle>
            <a:lvl1pPr>
              <a:defRPr>
                <a:solidFill>
                  <a:srgbClr val="FFFFFF"/>
                </a:solidFill>
              </a:defRPr>
            </a:lvl1pPr>
          </a:lstStyle>
          <a:p>
            <a:r>
              <a:rPr lang="en-US" dirty="0" smtClean="0"/>
              <a:t>Date or Reference</a:t>
            </a:r>
            <a:endParaRPr lang="en-US" dirty="0"/>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11378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284724-047A-A34A-8927-6E5F8DF2F7E2}" type="slidenum">
              <a:rPr lang="en-US"/>
              <a:pPr/>
              <a:t>‹#›</a:t>
            </a:fld>
            <a:endParaRPr lang="en-US"/>
          </a:p>
        </p:txBody>
      </p:sp>
    </p:spTree>
    <p:extLst>
      <p:ext uri="{BB962C8B-B14F-4D97-AF65-F5344CB8AC3E}">
        <p14:creationId xmlns:p14="http://schemas.microsoft.com/office/powerpoint/2010/main" val="151550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5CAAEB-9EE7-A64B-947D-F9B8871606B0}" type="slidenum">
              <a:rPr lang="en-US"/>
              <a:pPr/>
              <a:t>‹#›</a:t>
            </a:fld>
            <a:endParaRPr lang="en-US"/>
          </a:p>
        </p:txBody>
      </p:sp>
    </p:spTree>
    <p:extLst>
      <p:ext uri="{BB962C8B-B14F-4D97-AF65-F5344CB8AC3E}">
        <p14:creationId xmlns:p14="http://schemas.microsoft.com/office/powerpoint/2010/main" val="326486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772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747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007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753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1151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773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65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373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61668"/>
            <a:ext cx="8545707" cy="685234"/>
          </a:xfrm>
        </p:spPr>
        <p:txBody>
          <a:bodyPr>
            <a:normAutofit/>
          </a:bodyPr>
          <a:lstStyle>
            <a:lvl1pPr algn="ctr">
              <a:defRPr sz="36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3949" y="1270072"/>
            <a:ext cx="8545707" cy="4889291"/>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marL="1143000" indent="-228600">
              <a:buFont typeface="Wingdings" panose="05000000000000000000" pitchFamily="2" charset="2"/>
              <a:buChar char="Ø"/>
              <a:defRPr>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3949" y="6356350"/>
            <a:ext cx="2895600" cy="365125"/>
          </a:xfrm>
        </p:spPr>
        <p:txBody>
          <a:bodyPr/>
          <a:lstStyle>
            <a:lvl1pPr>
              <a:defRPr>
                <a:solidFill>
                  <a:schemeClr val="tx1"/>
                </a:solidFill>
              </a:defRPr>
            </a:lvl1pPr>
          </a:lstStyle>
          <a:p>
            <a:r>
              <a:rPr lang="en-US" dirty="0" smtClean="0">
                <a:solidFill>
                  <a:prstClr val="black"/>
                </a:solidFill>
              </a:rPr>
              <a:t>Footer</a:t>
            </a:r>
            <a:endParaRPr lang="en-US" dirty="0">
              <a:solidFill>
                <a:prstClr val="black"/>
              </a:solidFill>
            </a:endParaRPr>
          </a:p>
        </p:txBody>
      </p:sp>
      <p:sp>
        <p:nvSpPr>
          <p:cNvPr id="6" name="Slide Number Placeholder 5"/>
          <p:cNvSpPr>
            <a:spLocks noGrp="1"/>
          </p:cNvSpPr>
          <p:nvPr>
            <p:ph type="sldNum" sz="quarter" idx="12"/>
          </p:nvPr>
        </p:nvSpPr>
        <p:spPr>
          <a:xfrm>
            <a:off x="3675063" y="6356350"/>
            <a:ext cx="21336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6010452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898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89803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5037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4522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4225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5904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10439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7449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8524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228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2895600" cy="365125"/>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36798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ext Placeholder 7"/>
          <p:cNvSpPr>
            <a:spLocks noGrp="1"/>
          </p:cNvSpPr>
          <p:nvPr>
            <p:ph type="body" sz="quarter" idx="13"/>
          </p:nvPr>
        </p:nvSpPr>
        <p:spPr>
          <a:xfrm>
            <a:off x="716525" y="238425"/>
            <a:ext cx="7923212" cy="552450"/>
          </a:xfrm>
        </p:spPr>
        <p:txBody>
          <a:bodyPr>
            <a:noAutofit/>
          </a:bodyPr>
          <a:lstStyle>
            <a:lvl1pPr marL="0" indent="0">
              <a:buFontTx/>
              <a:buNone/>
              <a:defRPr sz="3200" b="1">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11708922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094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94574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9578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25527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01637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2292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855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7460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bg>
      <p:bgPr>
        <a:blipFill dpi="0" rotWithShape="1">
          <a:blip r:embed="rId2" cstate="print">
            <a:alphaModFix amt="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600200"/>
            <a:ext cx="8001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685800" y="6400800"/>
            <a:ext cx="8001000" cy="304800"/>
          </a:xfrm>
          <a:prstGeom prst="rect">
            <a:avLst/>
          </a:prstGeom>
        </p:spPr>
        <p:txBody>
          <a:bodyPr>
            <a:noAutofit/>
          </a:bodyPr>
          <a:lstStyle>
            <a:lvl1pPr marL="0" indent="0" algn="r">
              <a:buNone/>
              <a:defRPr sz="1600">
                <a:solidFill>
                  <a:schemeClr val="tx2"/>
                </a:solidFill>
                <a:latin typeface="+mj-lt"/>
              </a:defRPr>
            </a:lvl1pPr>
          </a:lstStyle>
          <a:p>
            <a:pPr lvl="0"/>
            <a:r>
              <a:rPr lang="en-US" sz="1600" dirty="0" smtClean="0">
                <a:latin typeface="+mj-lt"/>
              </a:rPr>
              <a:t>Click to add citation</a:t>
            </a:r>
            <a:endParaRPr lang="en-US" dirty="0"/>
          </a:p>
        </p:txBody>
      </p:sp>
      <p:sp>
        <p:nvSpPr>
          <p:cNvPr id="10" name="Rectangle 9"/>
          <p:cNvSpPr/>
          <p:nvPr userDrawn="1"/>
        </p:nvSpPr>
        <p:spPr>
          <a:xfrm>
            <a:off x="0" y="-76200"/>
            <a:ext cx="533400" cy="708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6200" y="6172200"/>
            <a:ext cx="9296400" cy="1524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251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Horizont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482600" y="1612898"/>
            <a:ext cx="8216900" cy="4498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97193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660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60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53949" y="6353218"/>
            <a:ext cx="2895600"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5998778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3949" y="6356350"/>
            <a:ext cx="28956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353949" y="89098"/>
            <a:ext cx="8545707" cy="68523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861340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ontent (font size changes)">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a:prstGeom prst="rect">
            <a:avLst/>
          </a:prstGeom>
        </p:spPr>
        <p:txBody>
          <a:bodyPr/>
          <a:lstStyle>
            <a:lvl1pPr>
              <a:defRPr>
                <a:solidFill>
                  <a:schemeClr val="tx2">
                    <a:lumMod val="50000"/>
                  </a:schemeClr>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2">
                    <a:lumMod val="50000"/>
                  </a:schemeClr>
                </a:solidFill>
                <a:latin typeface="Calibri" panose="020F0502020204030204" pitchFamily="34" charset="0"/>
              </a:defRPr>
            </a:lvl1pPr>
            <a:lvl2pPr>
              <a:defRPr>
                <a:solidFill>
                  <a:srgbClr val="0066CC"/>
                </a:solidFill>
                <a:latin typeface="Calibri" panose="020F0502020204030204" pitchFamily="34" charset="0"/>
              </a:defRPr>
            </a:lvl2pPr>
            <a:lvl3pPr>
              <a:defRPr>
                <a:solidFill>
                  <a:schemeClr val="tx2">
                    <a:lumMod val="50000"/>
                  </a:schemeClr>
                </a:solidFill>
                <a:latin typeface="Calibri" panose="020F0502020204030204" pitchFamily="34" charset="0"/>
              </a:defRPr>
            </a:lvl3pPr>
            <a:lvl4pPr>
              <a:defRPr>
                <a:solidFill>
                  <a:srgbClr val="0066CC"/>
                </a:solidFill>
                <a:latin typeface="Calibri" panose="020F0502020204030204" pitchFamily="34" charset="0"/>
              </a:defRPr>
            </a:lvl4pPr>
            <a:lvl5pPr>
              <a:defRPr>
                <a:solidFill>
                  <a:schemeClr val="tx2">
                    <a:lumMod val="50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0" hasCustomPrompt="1"/>
          </p:nvPr>
        </p:nvSpPr>
        <p:spPr>
          <a:xfrm>
            <a:off x="228600" y="6172200"/>
            <a:ext cx="8686800" cy="381000"/>
          </a:xfrm>
          <a:prstGeom prst="rect">
            <a:avLst/>
          </a:prstGeom>
        </p:spPr>
        <p:txBody>
          <a:bodyPr wrap="square" anchor="b">
            <a:spAutoFit/>
          </a:bodyPr>
          <a:lstStyle>
            <a:lvl1pPr marL="0" indent="0" algn="r">
              <a:spcBef>
                <a:spcPts val="0"/>
              </a:spcBef>
              <a:buNone/>
              <a:defRPr sz="1800">
                <a:solidFill>
                  <a:schemeClr val="tx1"/>
                </a:solidFill>
                <a:latin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z="1800" dirty="0"/>
              <a:t>Click to enter slide reference(s) and/or photo credit(s)</a:t>
            </a:r>
          </a:p>
        </p:txBody>
      </p:sp>
    </p:spTree>
    <p:extLst>
      <p:ext uri="{BB962C8B-B14F-4D97-AF65-F5344CB8AC3E}">
        <p14:creationId xmlns:p14="http://schemas.microsoft.com/office/powerpoint/2010/main" val="2122939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342900" y="342900"/>
            <a:ext cx="6972300" cy="558800"/>
          </a:xfrm>
          <a:prstGeom prst="rect">
            <a:avLst/>
          </a:prstGeom>
        </p:spPr>
        <p:txBody>
          <a:bodyPr vert="horz"/>
          <a:lstStyle>
            <a:lvl1pPr marL="342900" indent="-342900" algn="l">
              <a:buNone/>
              <a:defRPr sz="2400">
                <a:solidFill>
                  <a:schemeClr val="tx1"/>
                </a:solidFill>
                <a:latin typeface="Times New Roman"/>
                <a:cs typeface="Times New Roman"/>
              </a:defRPr>
            </a:lvl1pPr>
          </a:lstStyle>
          <a:p>
            <a:pPr lvl="0"/>
            <a:r>
              <a:rPr lang="en-US" dirty="0"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solidFill>
                  <a:schemeClr val="tx1"/>
                </a:solidFill>
                <a:latin typeface="Arial"/>
                <a:cs typeface="Arial"/>
              </a:defRPr>
            </a:lvl1pPr>
          </a:lstStyle>
          <a:p>
            <a:pPr lvl="0"/>
            <a:r>
              <a:rPr lang="en-US" dirty="0" smtClean="0"/>
              <a:t>Click to edit Master text styles</a:t>
            </a:r>
          </a:p>
        </p:txBody>
      </p:sp>
      <p:sp>
        <p:nvSpPr>
          <p:cNvPr id="11" name="Text Placeholder 7"/>
          <p:cNvSpPr>
            <a:spLocks noGrp="1"/>
          </p:cNvSpPr>
          <p:nvPr>
            <p:ph type="body" sz="quarter" idx="12"/>
          </p:nvPr>
        </p:nvSpPr>
        <p:spPr>
          <a:xfrm>
            <a:off x="342900" y="1028700"/>
            <a:ext cx="8445500" cy="4775200"/>
          </a:xfrm>
          <a:prstGeom prst="rect">
            <a:avLst/>
          </a:prstGeom>
        </p:spPr>
        <p:txBody>
          <a:bodyPr vert="horz"/>
          <a:lstStyle>
            <a:lvl1pPr>
              <a:spcAft>
                <a:spcPts val="1200"/>
              </a:spcAft>
              <a:buFont typeface="Arial"/>
              <a:buChar char="•"/>
              <a:defRPr sz="1600" b="0" i="0">
                <a:solidFill>
                  <a:schemeClr val="tx1"/>
                </a:solidFill>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smtClean="0"/>
              <a:t>Click to edit Master text styles</a:t>
            </a:r>
          </a:p>
          <a:p>
            <a:pPr lvl="0"/>
            <a:r>
              <a:rPr lang="en-US" dirty="0" smtClean="0"/>
              <a:t>Next Line of information</a:t>
            </a:r>
          </a:p>
        </p:txBody>
      </p:sp>
      <p:sp>
        <p:nvSpPr>
          <p:cNvPr id="6" name="Slide Number Placeholder 13"/>
          <p:cNvSpPr>
            <a:spLocks noGrp="1"/>
          </p:cNvSpPr>
          <p:nvPr>
            <p:ph type="sldNum" sz="quarter" idx="16"/>
          </p:nvPr>
        </p:nvSpPr>
        <p:spPr>
          <a:xfrm>
            <a:off x="8394700" y="6245226"/>
            <a:ext cx="381000" cy="365125"/>
          </a:xfrm>
          <a:prstGeom prst="rect">
            <a:avLst/>
          </a:prstGeom>
        </p:spPr>
        <p:txBody>
          <a:bodyPr vert="horz" lIns="91440" tIns="45720" rIns="91440" bIns="45720" rtlCol="0" anchor="ctr"/>
          <a:lstStyle>
            <a:lvl1pPr algn="r" fontAlgn="auto">
              <a:spcBef>
                <a:spcPts val="0"/>
              </a:spcBef>
              <a:spcAft>
                <a:spcPts val="0"/>
              </a:spcAft>
              <a:defRPr sz="1200" b="0" i="0" smtClean="0">
                <a:solidFill>
                  <a:schemeClr val="tx1">
                    <a:tint val="75000"/>
                  </a:schemeClr>
                </a:solidFill>
                <a:latin typeface="Arial"/>
                <a:ea typeface="+mn-ea"/>
                <a:cs typeface="Arial"/>
              </a:defRPr>
            </a:lvl1pPr>
          </a:lstStyle>
          <a:p>
            <a:pPr>
              <a:defRPr/>
            </a:pPr>
            <a:fld id="{2C3429DE-84EA-4145-8F13-8686B15DA107}" type="slidenum">
              <a:rPr lang="en-US"/>
              <a:pPr>
                <a:defRPr/>
              </a:pPr>
              <a:t>‹#›</a:t>
            </a:fld>
            <a:endParaRPr lang="en-US" dirty="0"/>
          </a:p>
        </p:txBody>
      </p:sp>
    </p:spTree>
    <p:extLst>
      <p:ext uri="{BB962C8B-B14F-4D97-AF65-F5344CB8AC3E}">
        <p14:creationId xmlns:p14="http://schemas.microsoft.com/office/powerpoint/2010/main" val="756310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33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306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733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30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53949" y="6356350"/>
            <a:ext cx="2895600" cy="365125"/>
          </a:xfr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2049599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
            <a:ext cx="9144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2222" y="1630036"/>
            <a:ext cx="8882041" cy="6863396"/>
          </a:xfrm>
          <a:prstGeom prst="rect">
            <a:avLst/>
          </a:prstGeom>
        </p:spPr>
      </p:pic>
      <p:pic>
        <p:nvPicPr>
          <p:cNvPr id="9" name="Picture 8" descr="MSKCC_logo_hor_s_rev_rgb_15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sp>
        <p:nvSpPr>
          <p:cNvPr id="2" name="Title 1"/>
          <p:cNvSpPr>
            <a:spLocks noGrp="1"/>
          </p:cNvSpPr>
          <p:nvPr>
            <p:ph type="ctrTitle"/>
          </p:nvPr>
        </p:nvSpPr>
        <p:spPr>
          <a:xfrm>
            <a:off x="726786" y="2084800"/>
            <a:ext cx="7772400" cy="1470025"/>
          </a:xfrm>
        </p:spPr>
        <p:txBody>
          <a:bodyPr>
            <a:noAutofit/>
          </a:bodyPr>
          <a:lstStyle>
            <a:lvl1pPr>
              <a:defRPr sz="4800">
                <a:solidFill>
                  <a:srgbClr val="FFFFFF"/>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861748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3949" y="6356350"/>
            <a:ext cx="28956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353949" y="89098"/>
            <a:ext cx="8545707" cy="68523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569815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9554" y="1135412"/>
            <a:ext cx="5111750" cy="4633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135412"/>
            <a:ext cx="3008313" cy="49981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57199" y="6354784"/>
            <a:ext cx="2792349"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353949" y="89098"/>
            <a:ext cx="8545707"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mtClean="0"/>
              <a:t>Click to edit Master title style</a:t>
            </a:r>
            <a:endParaRPr lang="en-US" dirty="0"/>
          </a:p>
        </p:txBody>
      </p:sp>
    </p:spTree>
    <p:extLst>
      <p:ext uri="{BB962C8B-B14F-4D97-AF65-F5344CB8AC3E}">
        <p14:creationId xmlns:p14="http://schemas.microsoft.com/office/powerpoint/2010/main" val="721289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5085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789213" y="6356350"/>
            <a:ext cx="2460335"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353949" y="89098"/>
            <a:ext cx="8545707"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mtClean="0"/>
              <a:t>Click to edit Master title style</a:t>
            </a:r>
            <a:endParaRPr lang="en-US" dirty="0"/>
          </a:p>
        </p:txBody>
      </p:sp>
    </p:spTree>
    <p:extLst>
      <p:ext uri="{BB962C8B-B14F-4D97-AF65-F5344CB8AC3E}">
        <p14:creationId xmlns:p14="http://schemas.microsoft.com/office/powerpoint/2010/main" val="2186048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234"/>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solidFill>
                <a:prstClr val="white"/>
              </a:solidFill>
            </a:endParaRPr>
          </a:p>
        </p:txBody>
      </p:sp>
      <p:sp>
        <p:nvSpPr>
          <p:cNvPr id="2" name="Title Placeholder 1"/>
          <p:cNvSpPr>
            <a:spLocks noGrp="1"/>
          </p:cNvSpPr>
          <p:nvPr>
            <p:ph type="title"/>
          </p:nvPr>
        </p:nvSpPr>
        <p:spPr>
          <a:xfrm>
            <a:off x="353949" y="161668"/>
            <a:ext cx="8545707" cy="685234"/>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49" y="1223032"/>
            <a:ext cx="8545707" cy="4903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3949" y="6356350"/>
            <a:ext cx="2895600" cy="365125"/>
          </a:xfrm>
          <a:prstGeom prst="rect">
            <a:avLst/>
          </a:prstGeom>
        </p:spPr>
        <p:txBody>
          <a:bodyPr vert="horz" lIns="91440" tIns="45720" rIns="91440" bIns="45720" rtlCol="0" anchor="ctr"/>
          <a:lstStyle>
            <a:lvl1pPr algn="l">
              <a:defRPr sz="1200">
                <a:solidFill>
                  <a:srgbClr val="000000"/>
                </a:solidFill>
                <a:latin typeface="Corbel"/>
                <a:cs typeface="Corbel"/>
              </a:defRPr>
            </a:lvl1pPr>
          </a:lstStyle>
          <a:p>
            <a:r>
              <a:rPr lang="en-US" dirty="0" smtClean="0"/>
              <a:t>Reference</a:t>
            </a:r>
            <a:endParaRPr lang="en-US" dirty="0"/>
          </a:p>
        </p:txBody>
      </p:sp>
      <p:sp>
        <p:nvSpPr>
          <p:cNvPr id="6" name="Slide Number Placeholder 5"/>
          <p:cNvSpPr>
            <a:spLocks noGrp="1"/>
          </p:cNvSpPr>
          <p:nvPr>
            <p:ph type="sldNum" sz="quarter" idx="4"/>
          </p:nvPr>
        </p:nvSpPr>
        <p:spPr>
          <a:xfrm>
            <a:off x="3675063" y="6356350"/>
            <a:ext cx="21336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pic>
        <p:nvPicPr>
          <p:cNvPr id="8" name="Picture 7"/>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7432911" y="6241117"/>
            <a:ext cx="1490645" cy="463478"/>
          </a:xfrm>
          <a:prstGeom prst="rect">
            <a:avLst/>
          </a:prstGeom>
        </p:spPr>
      </p:pic>
    </p:spTree>
    <p:extLst>
      <p:ext uri="{BB962C8B-B14F-4D97-AF65-F5344CB8AC3E}">
        <p14:creationId xmlns:p14="http://schemas.microsoft.com/office/powerpoint/2010/main" val="2737695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iming>
    <p:tnLst>
      <p:par>
        <p:cTn id="1" dur="indefinite" restart="never" nodeType="tmRoot"/>
      </p:par>
    </p:tnLst>
  </p:timing>
  <p:txStyles>
    <p:title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hyperlink" Target="https://www.fda.gov/Drugs/GuidanceComplianceRegulatoryInformation/Guidances/ucm290967.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2.xml"/><Relationship Id="rId1" Type="http://schemas.openxmlformats.org/officeDocument/2006/relationships/tags" Target="../tags/tag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da.gov/downloads/Drugs/GuidanceComplianceRegulatoryInformation/Guidances/UCM537135.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da.gov/downloads/Drugs/GuidanceComplianceRegulatoryInformation/Guidances/UCM45998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hyperlink" Target="https://www.fda.gov/downloads/Drugs/DevelopmentApprovalProcess/HowDrugsareDevelopedandApproved/ApprovalApplications/TherapeuticBiologicApplications/Biosimilars/UCM560162.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fda.gov/downloads/AdvisoryCommittees/CommitteesMeetingMaterials/Drugs/OncologicDrugsAdvisoryCommittee/UCM566365.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da.gov/downloads/AdvisoryCommittees/CommitteesMeetingMaterials/Drugs/OncologicDrugsAdvisoryCommittee/UCM566365.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fda.gov/downloads/AdvisoryCommittees/CommitteesMeetingMaterials/Drugs/OncologicDrugsAdvisoryCommittee/UCM566365.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da.gov/downloads/AdvisoryCommittees/CommitteesMeetingMaterials/Drugs/OncologicDrugsAdvisoryCommittee/UCM566365.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fda.gov/downloads/AdvisoryCommittees/CommitteesMeetingMaterials/Drugs/OncologicDrugsAdvisoryCommittee/UCM566365.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biosimilarscm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674" y="2223345"/>
            <a:ext cx="8259125" cy="1470025"/>
          </a:xfrm>
        </p:spPr>
        <p:txBody>
          <a:bodyPr>
            <a:normAutofit fontScale="90000"/>
          </a:bodyPr>
          <a:lstStyle/>
          <a:p>
            <a:pPr algn="ctr"/>
            <a:r>
              <a:rPr lang="en-US" dirty="0" smtClean="0">
                <a:solidFill>
                  <a:schemeClr val="tx1"/>
                </a:solidFill>
                <a:latin typeface="Calibri" panose="020F0502020204030204" pitchFamily="34" charset="0"/>
                <a:cs typeface="Calibri" panose="020F0502020204030204" pitchFamily="34" charset="0"/>
              </a:rPr>
              <a:t>Biosimilars Management Considerations: What Do You Know, What Would You Do?</a:t>
            </a:r>
            <a:endParaRPr lang="en-US" dirty="0">
              <a:solidFill>
                <a:schemeClr val="tx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7398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45707" cy="685234"/>
          </a:xfrm>
        </p:spPr>
        <p:txBody>
          <a:bodyPr>
            <a:normAutofit/>
          </a:bodyPr>
          <a:lstStyle/>
          <a:p>
            <a:pPr marL="0" indent="0" algn="ctr"/>
            <a:r>
              <a:rPr lang="en-US" sz="3600" dirty="0" smtClean="0">
                <a:latin typeface="Calibri" panose="020F0502020204030204" pitchFamily="34" charset="0"/>
                <a:cs typeface="Calibri" panose="020F0502020204030204" pitchFamily="34" charset="0"/>
              </a:rPr>
              <a:t>What is a Biosimilar?</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3400" y="1502241"/>
            <a:ext cx="7924799" cy="4889291"/>
          </a:xfrm>
        </p:spPr>
        <p:txBody>
          <a:bodyPr>
            <a:normAutofit/>
          </a:bodyPr>
          <a:lstStyle/>
          <a:p>
            <a:pPr marL="0" indent="0" algn="ctr">
              <a:spcBef>
                <a:spcPts val="0"/>
              </a:spcBef>
              <a:buNone/>
            </a:pPr>
            <a:endParaRPr lang="en-US" sz="2800" i="1" dirty="0"/>
          </a:p>
          <a:p>
            <a:pPr marL="0" indent="0" algn="ctr">
              <a:spcBef>
                <a:spcPts val="0"/>
              </a:spcBef>
              <a:buNone/>
            </a:pPr>
            <a:r>
              <a:rPr lang="en-US" sz="2800" i="1" dirty="0" smtClean="0">
                <a:latin typeface="Calibri" panose="020F0502020204030204" pitchFamily="34" charset="0"/>
                <a:cs typeface="Calibri" panose="020F0502020204030204" pitchFamily="34" charset="0"/>
              </a:rPr>
              <a:t>“A </a:t>
            </a:r>
            <a:r>
              <a:rPr lang="en-US" sz="2800" i="1" dirty="0">
                <a:latin typeface="Calibri" panose="020F0502020204030204" pitchFamily="34" charset="0"/>
                <a:cs typeface="Calibri" panose="020F0502020204030204" pitchFamily="34" charset="0"/>
              </a:rPr>
              <a:t>biosimilar is a biological product that is highly similar to a US-licensed reference biological product for which there are no clinically meaningful differences in safety, purity, or </a:t>
            </a:r>
            <a:r>
              <a:rPr lang="en-US" sz="2800" i="1" dirty="0" smtClean="0">
                <a:latin typeface="Calibri" panose="020F0502020204030204" pitchFamily="34" charset="0"/>
                <a:cs typeface="Calibri" panose="020F0502020204030204" pitchFamily="34" charset="0"/>
              </a:rPr>
              <a:t>potency </a:t>
            </a:r>
            <a:r>
              <a:rPr lang="en-US" sz="2800" i="1" dirty="0">
                <a:latin typeface="Calibri" panose="020F0502020204030204" pitchFamily="34" charset="0"/>
                <a:cs typeface="Calibri" panose="020F0502020204030204" pitchFamily="34" charset="0"/>
              </a:rPr>
              <a:t>of the </a:t>
            </a:r>
            <a:r>
              <a:rPr lang="en-US" sz="2800" i="1" dirty="0" smtClean="0">
                <a:latin typeface="Calibri" panose="020F0502020204030204" pitchFamily="34" charset="0"/>
                <a:cs typeface="Calibri" panose="020F0502020204030204" pitchFamily="34" charset="0"/>
              </a:rPr>
              <a:t>product”</a:t>
            </a:r>
            <a:endParaRPr lang="en-US" sz="2800" i="1" dirty="0">
              <a:latin typeface="Calibri" panose="020F0502020204030204" pitchFamily="34" charset="0"/>
              <a:cs typeface="Calibri" panose="020F0502020204030204" pitchFamily="34" charset="0"/>
            </a:endParaRPr>
          </a:p>
        </p:txBody>
      </p:sp>
      <p:sp>
        <p:nvSpPr>
          <p:cNvPr id="4" name="TextBox 3"/>
          <p:cNvSpPr txBox="1"/>
          <p:nvPr/>
        </p:nvSpPr>
        <p:spPr>
          <a:xfrm>
            <a:off x="0" y="6023659"/>
            <a:ext cx="7162799" cy="830997"/>
          </a:xfrm>
          <a:prstGeom prst="rect">
            <a:avLst/>
          </a:prstGeom>
          <a:noFill/>
        </p:spPr>
        <p:txBody>
          <a:bodyPr wrap="square" rtlCol="0">
            <a:spAutoFit/>
          </a:bodyPr>
          <a:lstStyle/>
          <a:p>
            <a:r>
              <a:rPr lang="en-US" sz="1600" dirty="0" smtClean="0">
                <a:solidFill>
                  <a:prstClr val="black"/>
                </a:solidFill>
                <a:latin typeface="Calibri" panose="020F0502020204030204" pitchFamily="34" charset="0"/>
                <a:cs typeface="Calibri" panose="020F0502020204030204" pitchFamily="34" charset="0"/>
              </a:rPr>
              <a:t>FDA</a:t>
            </a:r>
            <a:r>
              <a:rPr lang="en-US" sz="1600"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hlinkClick r:id="rId4"/>
              </a:rPr>
              <a:t>https://</a:t>
            </a:r>
            <a:r>
              <a:rPr lang="en-US" sz="1600" dirty="0" smtClean="0">
                <a:solidFill>
                  <a:prstClr val="black"/>
                </a:solidFill>
                <a:latin typeface="Calibri" panose="020F0502020204030204" pitchFamily="34" charset="0"/>
                <a:cs typeface="Calibri" panose="020F0502020204030204" pitchFamily="34" charset="0"/>
                <a:hlinkClick r:id="rId4"/>
              </a:rPr>
              <a:t>www.fda.gov/Drugs/GuidanceComplianceRegulatoryInformation/Guidances/ucm290967.htm</a:t>
            </a:r>
            <a:r>
              <a:rPr lang="en-US" sz="1600" dirty="0" smtClean="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Accessed </a:t>
            </a:r>
            <a:r>
              <a:rPr lang="en-US" sz="1600" dirty="0" smtClean="0">
                <a:solidFill>
                  <a:prstClr val="black"/>
                </a:solidFill>
                <a:latin typeface="Calibri" panose="020F0502020204030204" pitchFamily="34" charset="0"/>
                <a:cs typeface="Calibri" panose="020F0502020204030204" pitchFamily="34" charset="0"/>
              </a:rPr>
              <a:t>August 28, 2017.</a:t>
            </a:r>
            <a:endParaRPr lang="en-US" sz="1600" dirty="0">
              <a:solidFill>
                <a:prstClr val="black"/>
              </a:solidFill>
              <a:latin typeface="Calibri" panose="020F0502020204030204" pitchFamily="34" charset="0"/>
              <a:cs typeface="Calibri" panose="020F0502020204030204" pitchFamily="34" charset="0"/>
            </a:endParaRPr>
          </a:p>
        </p:txBody>
      </p:sp>
      <p:pic>
        <p:nvPicPr>
          <p:cNvPr id="5" name="Picture 2" descr="http://www.raps.org/uploadedImages/Site_Setup/Regulatory_Focus/News/2015/11/FDA-Logo.jpg?n=91"/>
          <p:cNvPicPr>
            <a:picLocks noChangeAspect="1" noChangeArrowheads="1"/>
          </p:cNvPicPr>
          <p:nvPr/>
        </p:nvPicPr>
        <p:blipFill>
          <a:blip r:embed="rId5" cstate="print"/>
          <a:srcRect l="9441" t="27737" r="5586" b="21833"/>
          <a:stretch>
            <a:fillRect/>
          </a:stretch>
        </p:blipFill>
        <p:spPr bwMode="auto">
          <a:xfrm>
            <a:off x="3810000" y="1286132"/>
            <a:ext cx="1143000" cy="508000"/>
          </a:xfrm>
          <a:prstGeom prst="rect">
            <a:avLst/>
          </a:prstGeom>
          <a:noFill/>
        </p:spPr>
      </p:pic>
      <p:sp>
        <p:nvSpPr>
          <p:cNvPr id="6" name="Oval 5"/>
          <p:cNvSpPr/>
          <p:nvPr/>
        </p:nvSpPr>
        <p:spPr>
          <a:xfrm>
            <a:off x="2362200" y="4029332"/>
            <a:ext cx="18288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latin typeface="Calibri" panose="020F0502020204030204" pitchFamily="34" charset="0"/>
                <a:cs typeface="Calibri" panose="020F0502020204030204" pitchFamily="34" charset="0"/>
              </a:rPr>
              <a:t>Biobetter</a:t>
            </a:r>
            <a:endParaRPr lang="en-US" sz="2000" b="1" dirty="0">
              <a:latin typeface="Calibri" panose="020F0502020204030204" pitchFamily="34" charset="0"/>
              <a:cs typeface="Calibri" panose="020F0502020204030204" pitchFamily="34" charset="0"/>
            </a:endParaRPr>
          </a:p>
        </p:txBody>
      </p:sp>
      <p:sp>
        <p:nvSpPr>
          <p:cNvPr id="7" name="Oval 6"/>
          <p:cNvSpPr/>
          <p:nvPr/>
        </p:nvSpPr>
        <p:spPr>
          <a:xfrm>
            <a:off x="4724400" y="4038600"/>
            <a:ext cx="2133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“Me Too” Biologic</a:t>
            </a:r>
            <a:endParaRPr lang="en-US" sz="2000" b="1" dirty="0">
              <a:latin typeface="Calibri" panose="020F0502020204030204" pitchFamily="34" charset="0"/>
              <a:cs typeface="Calibri" panose="020F0502020204030204" pitchFamily="34" charset="0"/>
            </a:endParaRPr>
          </a:p>
        </p:txBody>
      </p:sp>
      <p:sp>
        <p:nvSpPr>
          <p:cNvPr id="9" name="Multiply 8"/>
          <p:cNvSpPr/>
          <p:nvPr/>
        </p:nvSpPr>
        <p:spPr>
          <a:xfrm>
            <a:off x="2507566" y="4029332"/>
            <a:ext cx="1676400" cy="1524000"/>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4953000" y="4038709"/>
            <a:ext cx="1676400" cy="1524000"/>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982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3096763381"/>
              </p:ext>
            </p:extLst>
          </p:nvPr>
        </p:nvGraphicFramePr>
        <p:xfrm>
          <a:off x="228600" y="2209800"/>
          <a:ext cx="8415866" cy="420927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05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386666">
                  <a:extLst>
                    <a:ext uri="{9D8B030D-6E8A-4147-A177-3AD203B41FA5}">
                      <a16:colId xmlns:a16="http://schemas.microsoft.com/office/drawing/2014/main" val="20002"/>
                    </a:ext>
                  </a:extLst>
                </a:gridCol>
              </a:tblGrid>
              <a:tr h="349180">
                <a:tc>
                  <a:txBody>
                    <a:bodyPr/>
                    <a:lstStyle/>
                    <a:p>
                      <a:pPr algn="l">
                        <a:spcBef>
                          <a:spcPts val="600"/>
                        </a:spcBef>
                        <a:spcAft>
                          <a:spcPts val="0"/>
                        </a:spcAft>
                      </a:pPr>
                      <a:endParaRPr lang="en-US" b="1" dirty="0">
                        <a:solidFill>
                          <a:schemeClr val="bg1"/>
                        </a:solidFill>
                        <a:latin typeface="Calibri" panose="020F0502020204030204" pitchFamily="34" charset="0"/>
                        <a:cs typeface="Calibri" panose="020F0502020204030204" pitchFamily="34" charset="0"/>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94E6"/>
                    </a:solidFill>
                  </a:tcPr>
                </a:tc>
                <a:tc>
                  <a:txBody>
                    <a:bodyPr/>
                    <a:lstStyle/>
                    <a:p>
                      <a:pPr algn="ctr">
                        <a:spcBef>
                          <a:spcPts val="600"/>
                        </a:spcBef>
                        <a:spcAft>
                          <a:spcPts val="0"/>
                        </a:spcAft>
                      </a:pPr>
                      <a:r>
                        <a:rPr lang="en-US" b="1" dirty="0" smtClean="0">
                          <a:solidFill>
                            <a:schemeClr val="bg1"/>
                          </a:solidFill>
                          <a:latin typeface="Calibri" panose="020F0502020204030204" pitchFamily="34" charset="0"/>
                          <a:cs typeface="Calibri" panose="020F0502020204030204" pitchFamily="34" charset="0"/>
                        </a:rPr>
                        <a:t>CHEMICAL</a:t>
                      </a:r>
                      <a:r>
                        <a:rPr lang="en-US" b="1" baseline="0" dirty="0" smtClean="0">
                          <a:solidFill>
                            <a:schemeClr val="bg1"/>
                          </a:solidFill>
                          <a:latin typeface="Calibri" panose="020F0502020204030204" pitchFamily="34" charset="0"/>
                          <a:cs typeface="Calibri" panose="020F0502020204030204" pitchFamily="34" charset="0"/>
                        </a:rPr>
                        <a:t> DRUGS</a:t>
                      </a:r>
                      <a:endParaRPr lang="en-US" b="1" dirty="0">
                        <a:solidFill>
                          <a:schemeClr val="bg1"/>
                        </a:solidFill>
                        <a:latin typeface="Calibri" panose="020F0502020204030204" pitchFamily="34" charset="0"/>
                        <a:cs typeface="Calibri" panose="020F0502020204030204" pitchFamily="34" charset="0"/>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94E6"/>
                    </a:solidFill>
                  </a:tcPr>
                </a:tc>
                <a:tc>
                  <a:txBody>
                    <a:bodyPr/>
                    <a:lstStyle/>
                    <a:p>
                      <a:pPr algn="ctr">
                        <a:spcBef>
                          <a:spcPts val="600"/>
                        </a:spcBef>
                        <a:spcAft>
                          <a:spcPts val="0"/>
                        </a:spcAft>
                      </a:pPr>
                      <a:r>
                        <a:rPr lang="en-US" b="1" dirty="0" smtClean="0">
                          <a:solidFill>
                            <a:schemeClr val="bg1"/>
                          </a:solidFill>
                          <a:latin typeface="Calibri" panose="020F0502020204030204" pitchFamily="34" charset="0"/>
                          <a:cs typeface="Calibri" panose="020F0502020204030204" pitchFamily="34" charset="0"/>
                        </a:rPr>
                        <a:t>BIOLOGICS</a:t>
                      </a:r>
                      <a:endParaRPr lang="en-US" b="1" dirty="0">
                        <a:solidFill>
                          <a:schemeClr val="bg1"/>
                        </a:solidFill>
                        <a:latin typeface="Calibri" panose="020F0502020204030204" pitchFamily="34" charset="0"/>
                        <a:cs typeface="Calibri" panose="020F0502020204030204" pitchFamily="34" charset="0"/>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94E6"/>
                    </a:solidFill>
                  </a:tcPr>
                </a:tc>
                <a:extLst>
                  <a:ext uri="{0D108BD9-81ED-4DB2-BD59-A6C34878D82A}">
                    <a16:rowId xmlns:a16="http://schemas.microsoft.com/office/drawing/2014/main" val="10000"/>
                  </a:ext>
                </a:extLst>
              </a:tr>
              <a:tr h="349180">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Size</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Small, low</a:t>
                      </a:r>
                      <a:r>
                        <a:rPr lang="en-US" b="0" baseline="0" dirty="0" smtClean="0">
                          <a:solidFill>
                            <a:schemeClr val="tx1"/>
                          </a:solidFill>
                          <a:latin typeface="Calibri" panose="020F0502020204030204" pitchFamily="34" charset="0"/>
                          <a:cs typeface="Calibri" panose="020F0502020204030204" pitchFamily="34" charset="0"/>
                        </a:rPr>
                        <a:t> </a:t>
                      </a:r>
                      <a:r>
                        <a:rPr lang="en-US" b="0" dirty="0" smtClean="0">
                          <a:solidFill>
                            <a:schemeClr val="tx1"/>
                          </a:solidFill>
                          <a:latin typeface="Calibri" panose="020F0502020204030204" pitchFamily="34" charset="0"/>
                          <a:cs typeface="Calibri" panose="020F0502020204030204" pitchFamily="34" charset="0"/>
                        </a:rPr>
                        <a:t>molecular weight</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Large, high</a:t>
                      </a:r>
                      <a:r>
                        <a:rPr lang="en-US" b="0" baseline="0" dirty="0" smtClean="0">
                          <a:solidFill>
                            <a:schemeClr val="tx1"/>
                          </a:solidFill>
                          <a:latin typeface="Calibri" panose="020F0502020204030204" pitchFamily="34" charset="0"/>
                          <a:cs typeface="Calibri" panose="020F0502020204030204" pitchFamily="34" charset="0"/>
                        </a:rPr>
                        <a:t> </a:t>
                      </a:r>
                      <a:r>
                        <a:rPr lang="en-US" b="0" dirty="0" smtClean="0">
                          <a:solidFill>
                            <a:schemeClr val="tx1"/>
                          </a:solidFill>
                          <a:latin typeface="Calibri" panose="020F0502020204030204" pitchFamily="34" charset="0"/>
                          <a:cs typeface="Calibri" panose="020F0502020204030204" pitchFamily="34" charset="0"/>
                        </a:rPr>
                        <a:t>molecular weight</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9180">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Structure</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Simple, well-defined</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Complex, heterogeneous</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6704">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Manufacturing</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spcBef>
                          <a:spcPts val="600"/>
                        </a:spcBef>
                        <a:spcAft>
                          <a:spcPts val="0"/>
                        </a:spcAft>
                        <a:buFont typeface="Arial" panose="020B0604020202020204" pitchFamily="34" charset="0"/>
                        <a:buChar char="•"/>
                      </a:pPr>
                      <a:r>
                        <a:rPr lang="en-US" b="0" dirty="0" smtClean="0">
                          <a:solidFill>
                            <a:schemeClr val="tx1"/>
                          </a:solidFill>
                          <a:latin typeface="Calibri" panose="020F0502020204030204" pitchFamily="34" charset="0"/>
                          <a:cs typeface="Calibri" panose="020F0502020204030204" pitchFamily="34" charset="0"/>
                        </a:rPr>
                        <a:t>Reproducible chemical reactions</a:t>
                      </a:r>
                    </a:p>
                    <a:p>
                      <a:pPr marL="228600" indent="-228600" algn="l">
                        <a:spcBef>
                          <a:spcPts val="600"/>
                        </a:spcBef>
                        <a:spcAft>
                          <a:spcPts val="0"/>
                        </a:spcAft>
                        <a:buFont typeface="Arial" panose="020B0604020202020204" pitchFamily="34" charset="0"/>
                        <a:buChar char="•"/>
                      </a:pPr>
                      <a:r>
                        <a:rPr lang="en-US" b="0" dirty="0" smtClean="0">
                          <a:solidFill>
                            <a:schemeClr val="tx1"/>
                          </a:solidFill>
                          <a:latin typeface="Calibri" panose="020F0502020204030204" pitchFamily="34" charset="0"/>
                          <a:cs typeface="Calibri" panose="020F0502020204030204" pitchFamily="34" charset="0"/>
                        </a:rPr>
                        <a:t>Identical copies</a:t>
                      </a:r>
                      <a:r>
                        <a:rPr lang="en-US" b="0" baseline="0" dirty="0" smtClean="0">
                          <a:solidFill>
                            <a:schemeClr val="tx1"/>
                          </a:solidFill>
                          <a:latin typeface="Calibri" panose="020F0502020204030204" pitchFamily="34" charset="0"/>
                          <a:cs typeface="Calibri" panose="020F0502020204030204" pitchFamily="34" charset="0"/>
                        </a:rPr>
                        <a:t> can be made</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spcBef>
                          <a:spcPts val="600"/>
                        </a:spcBef>
                        <a:spcAft>
                          <a:spcPts val="0"/>
                        </a:spcAft>
                        <a:buFont typeface="Arial" panose="020B0604020202020204" pitchFamily="34" charset="0"/>
                        <a:buChar char="•"/>
                      </a:pPr>
                      <a:r>
                        <a:rPr lang="en-US" b="0" dirty="0" smtClean="0">
                          <a:solidFill>
                            <a:schemeClr val="tx1"/>
                          </a:solidFill>
                          <a:latin typeface="Calibri" panose="020F0502020204030204" pitchFamily="34" charset="0"/>
                          <a:cs typeface="Calibri" panose="020F0502020204030204" pitchFamily="34" charset="0"/>
                        </a:rPr>
                        <a:t>Living cells</a:t>
                      </a:r>
                      <a:r>
                        <a:rPr lang="en-US" b="0" baseline="0" dirty="0" smtClean="0">
                          <a:solidFill>
                            <a:schemeClr val="tx1"/>
                          </a:solidFill>
                          <a:latin typeface="Calibri" panose="020F0502020204030204" pitchFamily="34" charset="0"/>
                          <a:cs typeface="Calibri" panose="020F0502020204030204" pitchFamily="34" charset="0"/>
                        </a:rPr>
                        <a:t> or organisms</a:t>
                      </a:r>
                    </a:p>
                    <a:p>
                      <a:pPr marL="228600" indent="-228600" algn="l">
                        <a:spcBef>
                          <a:spcPts val="600"/>
                        </a:spcBef>
                        <a:spcAft>
                          <a:spcPts val="0"/>
                        </a:spcAft>
                        <a:buFont typeface="Arial" panose="020B0604020202020204" pitchFamily="34" charset="0"/>
                        <a:buChar char="•"/>
                      </a:pPr>
                      <a:r>
                        <a:rPr lang="en-US" b="0" baseline="0" dirty="0" smtClean="0">
                          <a:solidFill>
                            <a:schemeClr val="tx1"/>
                          </a:solidFill>
                          <a:latin typeface="Calibri" panose="020F0502020204030204" pitchFamily="34" charset="0"/>
                          <a:cs typeface="Calibri" panose="020F0502020204030204" pitchFamily="34" charset="0"/>
                        </a:rPr>
                        <a:t>Impossible to ensure identical copies</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48008">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Characterization</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Completely characterized</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Impossible to fully characterize molecular composition</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98594">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Stability</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Relatively stable</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Unstable, sensitive to external conditions</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l">
                        <a:spcBef>
                          <a:spcPts val="600"/>
                        </a:spcBef>
                        <a:spcAft>
                          <a:spcPts val="0"/>
                        </a:spcAft>
                      </a:pPr>
                      <a:r>
                        <a:rPr lang="en-US" b="1" dirty="0" smtClean="0">
                          <a:solidFill>
                            <a:srgbClr val="388974"/>
                          </a:solidFill>
                          <a:latin typeface="Calibri" panose="020F0502020204030204" pitchFamily="34" charset="0"/>
                          <a:cs typeface="Calibri" panose="020F0502020204030204" pitchFamily="34" charset="0"/>
                        </a:rPr>
                        <a:t>Immunogenicity</a:t>
                      </a:r>
                      <a:endParaRPr lang="en-US" b="1" dirty="0">
                        <a:solidFill>
                          <a:srgbClr val="388974"/>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Mostly</a:t>
                      </a:r>
                      <a:r>
                        <a:rPr lang="en-US" b="0" baseline="0" dirty="0" smtClean="0">
                          <a:solidFill>
                            <a:schemeClr val="tx1"/>
                          </a:solidFill>
                          <a:latin typeface="Calibri" panose="020F0502020204030204" pitchFamily="34" charset="0"/>
                          <a:cs typeface="Calibri" panose="020F0502020204030204" pitchFamily="34" charset="0"/>
                        </a:rPr>
                        <a:t> non-immunogenic</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spcAft>
                          <a:spcPts val="0"/>
                        </a:spcAft>
                      </a:pPr>
                      <a:r>
                        <a:rPr lang="en-US" b="0" dirty="0" smtClean="0">
                          <a:solidFill>
                            <a:schemeClr val="tx1"/>
                          </a:solidFill>
                          <a:latin typeface="Calibri" panose="020F0502020204030204" pitchFamily="34" charset="0"/>
                          <a:cs typeface="Calibri" panose="020F0502020204030204" pitchFamily="34" charset="0"/>
                        </a:rPr>
                        <a:t>Immunogenic</a:t>
                      </a:r>
                      <a:endParaRPr lang="en-US" b="0" dirty="0">
                        <a:solidFill>
                          <a:schemeClr val="tx1"/>
                        </a:solidFill>
                        <a:latin typeface="Calibri" panose="020F0502020204030204" pitchFamily="34" charset="0"/>
                        <a:cs typeface="Calibri" panose="020F0502020204030204" pitchFamily="34" charset="0"/>
                      </a:endParaRPr>
                    </a:p>
                  </a:txBody>
                  <a:tcPr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rmAutofit fontScale="90000"/>
          </a:bodyPr>
          <a:lstStyle/>
          <a:p>
            <a:r>
              <a:rPr lang="en-US" dirty="0" smtClean="0"/>
              <a:t>Biosimilars are Biologics</a:t>
            </a:r>
            <a:br>
              <a:rPr lang="en-US" dirty="0" smtClean="0"/>
            </a:br>
            <a:r>
              <a:rPr lang="en-US" sz="2700" dirty="0" smtClean="0"/>
              <a:t>Large, Complex Molecules</a:t>
            </a:r>
            <a:endParaRPr lang="en-US" dirty="0"/>
          </a:p>
        </p:txBody>
      </p:sp>
      <p:sp>
        <p:nvSpPr>
          <p:cNvPr id="6" name="TextBox 5"/>
          <p:cNvSpPr txBox="1"/>
          <p:nvPr/>
        </p:nvSpPr>
        <p:spPr>
          <a:xfrm>
            <a:off x="-228600" y="6477000"/>
            <a:ext cx="7010400" cy="498598"/>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74320" tIns="137160" rIns="274320" bIns="137160" anchor="b">
            <a:spAutoFit/>
          </a:bodyPr>
          <a:lstStyle>
            <a:defPPr>
              <a:defRPr lang="en-US"/>
            </a:defPPr>
            <a:lvl1pPr marL="0" eaLnBrk="1" latinLnBrk="0" hangingPunct="1">
              <a:lnSpc>
                <a:spcPct val="90000"/>
              </a:lnSpc>
              <a:spcBef>
                <a:spcPts val="600"/>
              </a:spcBef>
              <a:defRPr sz="1600" b="1" i="0">
                <a:solidFill>
                  <a:srgbClr val="000000"/>
                </a:solidFill>
                <a:latin typeface="Arial"/>
                <a:ea typeface="+mn-ea"/>
                <a:cs typeface="Arial"/>
              </a:defRPr>
            </a:lvl1pPr>
            <a:lvl2pPr eaLnBrk="1" latinLnBrk="0" hangingPunct="1">
              <a:defRPr sz="1800">
                <a:latin typeface="+mn-lt"/>
                <a:ea typeface="+mn-ea"/>
                <a:cs typeface="+mn-cs"/>
              </a:defRPr>
            </a:lvl2pPr>
            <a:lvl3pPr eaLnBrk="1" latinLnBrk="0" hangingPunct="1">
              <a:defRPr sz="1800">
                <a:latin typeface="+mn-lt"/>
                <a:ea typeface="+mn-ea"/>
                <a:cs typeface="+mn-cs"/>
              </a:defRPr>
            </a:lvl3pPr>
            <a:lvl4pPr eaLnBrk="1" latinLnBrk="0" hangingPunct="1">
              <a:defRPr sz="1800">
                <a:latin typeface="+mn-lt"/>
                <a:ea typeface="+mn-ea"/>
                <a:cs typeface="+mn-cs"/>
              </a:defRPr>
            </a:lvl4pPr>
            <a:lvl5pPr eaLnBrk="1" latinLnBrk="0" hangingPunct="1">
              <a:defRPr sz="1800">
                <a:latin typeface="+mn-lt"/>
                <a:ea typeface="+mn-ea"/>
                <a:cs typeface="+mn-cs"/>
              </a:defRPr>
            </a:lvl5pPr>
            <a:lvl6pPr>
              <a:defRPr sz="1800">
                <a:latin typeface="+mn-lt"/>
                <a:ea typeface="+mn-ea"/>
                <a:cs typeface="+mn-cs"/>
              </a:defRPr>
            </a:lvl6pPr>
            <a:lvl7pPr>
              <a:defRPr sz="1800">
                <a:latin typeface="+mn-lt"/>
                <a:ea typeface="+mn-ea"/>
                <a:cs typeface="+mn-cs"/>
              </a:defRPr>
            </a:lvl7pPr>
            <a:lvl8pPr>
              <a:defRPr sz="1800">
                <a:latin typeface="+mn-lt"/>
                <a:ea typeface="+mn-ea"/>
                <a:cs typeface="+mn-cs"/>
              </a:defRPr>
            </a:lvl8pPr>
            <a:lvl9pPr>
              <a:defRPr sz="1800">
                <a:latin typeface="+mn-lt"/>
                <a:ea typeface="+mn-ea"/>
                <a:cs typeface="+mn-cs"/>
              </a:defRPr>
            </a:lvl9pPr>
          </a:lstStyle>
          <a:p>
            <a:r>
              <a:rPr lang="en-US" b="0" dirty="0">
                <a:latin typeface="Calibri" panose="020F0502020204030204" pitchFamily="34" charset="0"/>
                <a:cs typeface="Calibri" panose="020F0502020204030204" pitchFamily="34" charset="0"/>
              </a:rPr>
              <a:t>Declerck PJ. </a:t>
            </a:r>
            <a:r>
              <a:rPr lang="en-US" b="0" i="1" dirty="0">
                <a:latin typeface="Calibri" panose="020F0502020204030204" pitchFamily="34" charset="0"/>
                <a:cs typeface="Calibri" panose="020F0502020204030204" pitchFamily="34" charset="0"/>
              </a:rPr>
              <a:t>GaBI Journal</a:t>
            </a:r>
            <a:r>
              <a:rPr lang="en-US" b="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2012;1(1)13-16</a:t>
            </a:r>
            <a:r>
              <a:rPr lang="en-US" b="0" dirty="0">
                <a:latin typeface="Calibri" panose="020F0502020204030204" pitchFamily="34" charset="0"/>
                <a:cs typeface="Calibri" panose="020F0502020204030204" pitchFamily="34" charset="0"/>
              </a:rPr>
              <a:t>.</a:t>
            </a:r>
          </a:p>
        </p:txBody>
      </p:sp>
      <p:grpSp>
        <p:nvGrpSpPr>
          <p:cNvPr id="8" name="Group 7"/>
          <p:cNvGrpSpPr/>
          <p:nvPr/>
        </p:nvGrpSpPr>
        <p:grpSpPr>
          <a:xfrm>
            <a:off x="2884293" y="1371600"/>
            <a:ext cx="1905000" cy="685800"/>
            <a:chOff x="3048000" y="1143000"/>
            <a:chExt cx="1905000" cy="685800"/>
          </a:xfrm>
          <a:solidFill>
            <a:srgbClr val="4294E6"/>
          </a:solidFill>
        </p:grpSpPr>
        <p:sp>
          <p:nvSpPr>
            <p:cNvPr id="7" name="Rectangle 6"/>
            <p:cNvSpPr/>
            <p:nvPr/>
          </p:nvSpPr>
          <p:spPr>
            <a:xfrm>
              <a:off x="3048000" y="1143000"/>
              <a:ext cx="1905000" cy="6858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latin typeface="Calibri" panose="020F0502020204030204" pitchFamily="34" charset="0"/>
                  <a:cs typeface="Calibri" panose="020F0502020204030204" pitchFamily="34" charset="0"/>
                </a:rPr>
                <a:t>Aspirin</a:t>
              </a:r>
            </a:p>
            <a:p>
              <a:r>
                <a:rPr lang="en-US" dirty="0" smtClean="0">
                  <a:latin typeface="Calibri" panose="020F0502020204030204" pitchFamily="34" charset="0"/>
                  <a:cs typeface="Calibri" panose="020F0502020204030204" pitchFamily="34" charset="0"/>
                </a:rPr>
                <a:t>MW 180</a:t>
              </a:r>
              <a:endParaRPr lang="en-US" dirty="0">
                <a:latin typeface="Calibri" panose="020F0502020204030204" pitchFamily="34" charset="0"/>
                <a:cs typeface="Calibri" panose="020F0502020204030204" pitchFamily="34" charset="0"/>
              </a:endParaRPr>
            </a:p>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504825" cy="4381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407" y="0"/>
            <a:ext cx="2133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334000" y="1371600"/>
            <a:ext cx="2209800" cy="685800"/>
          </a:xfrm>
          <a:prstGeom prst="rect">
            <a:avLst/>
          </a:prstGeom>
          <a:solidFill>
            <a:srgbClr val="4294E6"/>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latin typeface="Calibri" panose="020F0502020204030204" pitchFamily="34" charset="0"/>
                <a:cs typeface="Calibri" panose="020F0502020204030204" pitchFamily="34" charset="0"/>
              </a:rPr>
              <a:t>Monoclonal Antibody</a:t>
            </a:r>
          </a:p>
          <a:p>
            <a:r>
              <a:rPr lang="en-US" dirty="0" smtClean="0">
                <a:latin typeface="Calibri" panose="020F0502020204030204" pitchFamily="34" charset="0"/>
                <a:cs typeface="Calibri" panose="020F0502020204030204" pitchFamily="34" charset="0"/>
              </a:rPr>
              <a:t>MW 150,000</a:t>
            </a:r>
            <a:endParaRPr lang="en-US" dirty="0">
              <a:latin typeface="Calibri" panose="020F0502020204030204" pitchFamily="34" charset="0"/>
              <a:cs typeface="Calibri" panose="020F0502020204030204" pitchFamily="34" charset="0"/>
            </a:endParaRPr>
          </a:p>
          <a:p>
            <a:pPr algn="ctr"/>
            <a:endParaRPr lang="en-US" dirty="0"/>
          </a:p>
        </p:txBody>
      </p:sp>
    </p:spTree>
    <p:extLst>
      <p:ext uri="{BB962C8B-B14F-4D97-AF65-F5344CB8AC3E}">
        <p14:creationId xmlns:p14="http://schemas.microsoft.com/office/powerpoint/2010/main" val="108594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p:cNvSpPr/>
          <p:nvPr/>
        </p:nvSpPr>
        <p:spPr>
          <a:xfrm>
            <a:off x="2667000" y="1066800"/>
            <a:ext cx="3276600" cy="457200"/>
          </a:xfrm>
          <a:prstGeom prst="trapezoid">
            <a:avLst>
              <a:gd name="adj" fmla="val 83333"/>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25603" name="Title 4"/>
          <p:cNvSpPr>
            <a:spLocks noGrp="1"/>
          </p:cNvSpPr>
          <p:nvPr>
            <p:ph type="title"/>
          </p:nvPr>
        </p:nvSpPr>
        <p:spPr>
          <a:xfrm>
            <a:off x="228600" y="0"/>
            <a:ext cx="8763000" cy="1143000"/>
          </a:xfrm>
        </p:spPr>
        <p:txBody>
          <a:bodyPr>
            <a:normAutofit fontScale="90000"/>
          </a:bodyPr>
          <a:lstStyle/>
          <a:p>
            <a:pPr algn="ctr"/>
            <a:r>
              <a:rPr lang="en-US" sz="3600" b="1" dirty="0" smtClean="0">
                <a:latin typeface="Calibri" panose="020F0502020204030204" pitchFamily="34" charset="0"/>
                <a:cs typeface="Calibri" panose="020F0502020204030204" pitchFamily="34" charset="0"/>
              </a:rPr>
              <a:t>Unlike Producing Small Molecule Drugs, the Manufacturing Process for Biologics is Complex</a:t>
            </a:r>
          </a:p>
        </p:txBody>
      </p:sp>
      <p:sp>
        <p:nvSpPr>
          <p:cNvPr id="25609" name="TextBox 5"/>
          <p:cNvSpPr txBox="1">
            <a:spLocks noChangeArrowheads="1"/>
          </p:cNvSpPr>
          <p:nvPr/>
        </p:nvSpPr>
        <p:spPr bwMode="auto">
          <a:xfrm>
            <a:off x="-238069" y="6475284"/>
            <a:ext cx="9144000" cy="498598"/>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74320" tIns="137160" rIns="274320" bIns="137160" anchor="b">
            <a:spAutoFit/>
          </a:bodyPr>
          <a:lstStyle>
            <a:defPPr>
              <a:defRPr lang="en-US"/>
            </a:defPPr>
            <a:lvl1pPr marL="0" eaLnBrk="1" latinLnBrk="0" hangingPunct="1">
              <a:lnSpc>
                <a:spcPct val="90000"/>
              </a:lnSpc>
              <a:spcBef>
                <a:spcPts val="600"/>
              </a:spcBef>
              <a:defRPr sz="1600" b="1" i="0">
                <a:solidFill>
                  <a:srgbClr val="000000"/>
                </a:solidFill>
                <a:latin typeface="Arial"/>
                <a:ea typeface="+mn-ea"/>
                <a:cs typeface="Arial"/>
              </a:defRPr>
            </a:lvl1pPr>
            <a:lvl2pPr eaLnBrk="1" latinLnBrk="0" hangingPunct="1">
              <a:defRPr sz="1800">
                <a:latin typeface="+mn-lt"/>
                <a:ea typeface="+mn-ea"/>
                <a:cs typeface="+mn-cs"/>
              </a:defRPr>
            </a:lvl2pPr>
            <a:lvl3pPr eaLnBrk="1" latinLnBrk="0" hangingPunct="1">
              <a:defRPr sz="1800">
                <a:latin typeface="+mn-lt"/>
                <a:ea typeface="+mn-ea"/>
                <a:cs typeface="+mn-cs"/>
              </a:defRPr>
            </a:lvl3pPr>
            <a:lvl4pPr eaLnBrk="1" latinLnBrk="0" hangingPunct="1">
              <a:defRPr sz="1800">
                <a:latin typeface="+mn-lt"/>
                <a:ea typeface="+mn-ea"/>
                <a:cs typeface="+mn-cs"/>
              </a:defRPr>
            </a:lvl4pPr>
            <a:lvl5pPr eaLnBrk="1" latinLnBrk="0" hangingPunct="1">
              <a:defRPr sz="1800">
                <a:latin typeface="+mn-lt"/>
                <a:ea typeface="+mn-ea"/>
                <a:cs typeface="+mn-cs"/>
              </a:defRPr>
            </a:lvl5pPr>
            <a:lvl6pPr>
              <a:defRPr sz="1800">
                <a:latin typeface="+mn-lt"/>
                <a:ea typeface="+mn-ea"/>
                <a:cs typeface="+mn-cs"/>
              </a:defRPr>
            </a:lvl6pPr>
            <a:lvl7pPr>
              <a:defRPr sz="1800">
                <a:latin typeface="+mn-lt"/>
                <a:ea typeface="+mn-ea"/>
                <a:cs typeface="+mn-cs"/>
              </a:defRPr>
            </a:lvl7pPr>
            <a:lvl8pPr>
              <a:defRPr sz="1800">
                <a:latin typeface="+mn-lt"/>
                <a:ea typeface="+mn-ea"/>
                <a:cs typeface="+mn-cs"/>
              </a:defRPr>
            </a:lvl8pPr>
            <a:lvl9pPr>
              <a:defRPr sz="1800">
                <a:latin typeface="+mn-lt"/>
                <a:ea typeface="+mn-ea"/>
                <a:cs typeface="+mn-cs"/>
              </a:defRPr>
            </a:lvl9pPr>
          </a:lstStyle>
          <a:p>
            <a:pPr defTabSz="457200" fontAlgn="base">
              <a:spcAft>
                <a:spcPct val="0"/>
              </a:spcAft>
            </a:pPr>
            <a:r>
              <a:rPr lang="en-US" b="0" dirty="0">
                <a:latin typeface="Calibri" panose="020F0502020204030204" pitchFamily="34" charset="0"/>
                <a:cs typeface="Calibri" panose="020F0502020204030204" pitchFamily="34" charset="0"/>
              </a:rPr>
              <a:t>Mellstedt H, et al. </a:t>
            </a:r>
            <a:r>
              <a:rPr lang="en-US" b="0" i="1" dirty="0">
                <a:latin typeface="Calibri" panose="020F0502020204030204" pitchFamily="34" charset="0"/>
                <a:cs typeface="Calibri" panose="020F0502020204030204" pitchFamily="34" charset="0"/>
              </a:rPr>
              <a:t>Ann Oncol.</a:t>
            </a:r>
            <a:r>
              <a:rPr lang="en-US" b="0" dirty="0">
                <a:latin typeface="Calibri" panose="020F0502020204030204" pitchFamily="34" charset="0"/>
                <a:cs typeface="Calibri" panose="020F0502020204030204" pitchFamily="34" charset="0"/>
              </a:rPr>
              <a:t> 2008;19:411-419</a:t>
            </a: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p:txBody>
      </p:sp>
      <p:grpSp>
        <p:nvGrpSpPr>
          <p:cNvPr id="2" name="Group 1"/>
          <p:cNvGrpSpPr/>
          <p:nvPr/>
        </p:nvGrpSpPr>
        <p:grpSpPr>
          <a:xfrm>
            <a:off x="457200" y="1583597"/>
            <a:ext cx="8433787" cy="4318005"/>
            <a:chOff x="409392" y="1752600"/>
            <a:chExt cx="8433787" cy="4318005"/>
          </a:xfrm>
        </p:grpSpPr>
        <p:pic>
          <p:nvPicPr>
            <p:cNvPr id="25605" name="Picture 6"/>
            <p:cNvPicPr>
              <a:picLocks noChangeAspect="1" noChangeArrowheads="1"/>
            </p:cNvPicPr>
            <p:nvPr/>
          </p:nvPicPr>
          <p:blipFill rotWithShape="1">
            <a:blip r:embed="rId4" cstate="print"/>
            <a:srcRect l="2124" t="17691" r="75579" b="25757"/>
            <a:stretch/>
          </p:blipFill>
          <p:spPr bwMode="auto">
            <a:xfrm>
              <a:off x="1262265" y="2302942"/>
              <a:ext cx="1395046" cy="1295400"/>
            </a:xfrm>
            <a:prstGeom prst="rect">
              <a:avLst/>
            </a:prstGeom>
            <a:noFill/>
            <a:ln w="9525">
              <a:noFill/>
              <a:miter lim="800000"/>
              <a:headEnd/>
              <a:tailEnd/>
            </a:ln>
          </p:spPr>
        </p:pic>
        <p:pic>
          <p:nvPicPr>
            <p:cNvPr id="11" name="Picture 6"/>
            <p:cNvPicPr>
              <a:picLocks noChangeAspect="1" noChangeArrowheads="1"/>
            </p:cNvPicPr>
            <p:nvPr/>
          </p:nvPicPr>
          <p:blipFill rotWithShape="1">
            <a:blip r:embed="rId4" cstate="print"/>
            <a:srcRect l="35445" t="28713" r="49053" b="30396"/>
            <a:stretch/>
          </p:blipFill>
          <p:spPr bwMode="auto">
            <a:xfrm>
              <a:off x="3716319" y="2482305"/>
              <a:ext cx="969888" cy="936674"/>
            </a:xfrm>
            <a:prstGeom prst="rect">
              <a:avLst/>
            </a:prstGeom>
            <a:noFill/>
            <a:ln w="9525">
              <a:noFill/>
              <a:miter lim="800000"/>
              <a:headEnd/>
              <a:tailEnd/>
            </a:ln>
          </p:spPr>
        </p:pic>
        <p:pic>
          <p:nvPicPr>
            <p:cNvPr id="12" name="Picture 6"/>
            <p:cNvPicPr>
              <a:picLocks noChangeAspect="1" noChangeArrowheads="1"/>
            </p:cNvPicPr>
            <p:nvPr/>
          </p:nvPicPr>
          <p:blipFill rotWithShape="1">
            <a:blip r:embed="rId4" cstate="print"/>
            <a:srcRect l="65280" t="30161" r="9238" b="32718"/>
            <a:stretch/>
          </p:blipFill>
          <p:spPr bwMode="auto">
            <a:xfrm>
              <a:off x="5745216" y="2525485"/>
              <a:ext cx="1594338" cy="850314"/>
            </a:xfrm>
            <a:prstGeom prst="rect">
              <a:avLst/>
            </a:prstGeom>
            <a:noFill/>
            <a:ln w="9525">
              <a:noFill/>
              <a:miter lim="800000"/>
              <a:headEnd/>
              <a:tailEnd/>
            </a:ln>
          </p:spPr>
        </p:pic>
        <p:pic>
          <p:nvPicPr>
            <p:cNvPr id="13" name="Picture 7"/>
            <p:cNvPicPr>
              <a:picLocks noChangeAspect="1" noChangeArrowheads="1"/>
            </p:cNvPicPr>
            <p:nvPr/>
          </p:nvPicPr>
          <p:blipFill rotWithShape="1">
            <a:blip r:embed="rId5" cstate="print"/>
            <a:srcRect l="1062" t="40064" r="88849" b="27223"/>
            <a:stretch/>
          </p:blipFill>
          <p:spPr bwMode="auto">
            <a:xfrm>
              <a:off x="582521" y="5122338"/>
              <a:ext cx="804333" cy="753534"/>
            </a:xfrm>
            <a:prstGeom prst="rect">
              <a:avLst/>
            </a:prstGeom>
            <a:noFill/>
            <a:ln w="9525">
              <a:noFill/>
              <a:miter lim="800000"/>
              <a:headEnd/>
              <a:tailEnd/>
            </a:ln>
          </p:spPr>
        </p:pic>
        <p:pic>
          <p:nvPicPr>
            <p:cNvPr id="14" name="Picture 7"/>
            <p:cNvPicPr>
              <a:picLocks noChangeAspect="1" noChangeArrowheads="1"/>
            </p:cNvPicPr>
            <p:nvPr/>
          </p:nvPicPr>
          <p:blipFill rotWithShape="1">
            <a:blip r:embed="rId5" cstate="print"/>
            <a:srcRect l="40250" t="34183" r="49661" b="35677"/>
            <a:stretch/>
          </p:blipFill>
          <p:spPr bwMode="auto">
            <a:xfrm>
              <a:off x="3877521" y="5151971"/>
              <a:ext cx="804333" cy="694268"/>
            </a:xfrm>
            <a:prstGeom prst="rect">
              <a:avLst/>
            </a:prstGeom>
            <a:noFill/>
            <a:ln w="9525">
              <a:noFill/>
              <a:miter lim="800000"/>
              <a:headEnd/>
              <a:tailEnd/>
            </a:ln>
          </p:spPr>
        </p:pic>
        <p:pic>
          <p:nvPicPr>
            <p:cNvPr id="25606" name="Picture 7"/>
            <p:cNvPicPr>
              <a:picLocks noChangeAspect="1" noChangeArrowheads="1"/>
            </p:cNvPicPr>
            <p:nvPr/>
          </p:nvPicPr>
          <p:blipFill rotWithShape="1">
            <a:blip r:embed="rId5" cstate="print"/>
            <a:srcRect l="19753" t="23156" r="70158" b="27223"/>
            <a:stretch/>
          </p:blipFill>
          <p:spPr bwMode="auto">
            <a:xfrm>
              <a:off x="2230021" y="4927605"/>
              <a:ext cx="804333" cy="1143000"/>
            </a:xfrm>
            <a:prstGeom prst="rect">
              <a:avLst/>
            </a:prstGeom>
            <a:noFill/>
            <a:ln w="9525">
              <a:noFill/>
              <a:miter lim="800000"/>
              <a:headEnd/>
              <a:tailEnd/>
            </a:ln>
          </p:spPr>
        </p:pic>
        <p:pic>
          <p:nvPicPr>
            <p:cNvPr id="15" name="Picture 7"/>
            <p:cNvPicPr>
              <a:picLocks noChangeAspect="1" noChangeArrowheads="1"/>
            </p:cNvPicPr>
            <p:nvPr/>
          </p:nvPicPr>
          <p:blipFill rotWithShape="1">
            <a:blip r:embed="rId5" cstate="print"/>
            <a:srcRect l="61808" t="25361" r="28103" b="27223"/>
            <a:stretch/>
          </p:blipFill>
          <p:spPr bwMode="auto">
            <a:xfrm>
              <a:off x="5525021" y="4953005"/>
              <a:ext cx="804333" cy="1092201"/>
            </a:xfrm>
            <a:prstGeom prst="rect">
              <a:avLst/>
            </a:prstGeom>
            <a:noFill/>
            <a:ln w="9525">
              <a:noFill/>
              <a:miter lim="800000"/>
              <a:headEnd/>
              <a:tailEnd/>
            </a:ln>
          </p:spPr>
        </p:pic>
        <p:sp>
          <p:nvSpPr>
            <p:cNvPr id="6" name="TextBox 5"/>
            <p:cNvSpPr txBox="1"/>
            <p:nvPr/>
          </p:nvSpPr>
          <p:spPr>
            <a:xfrm>
              <a:off x="1854207" y="1968044"/>
              <a:ext cx="2559415" cy="307777"/>
            </a:xfrm>
            <a:prstGeom prst="rect">
              <a:avLst/>
            </a:prstGeom>
            <a:noFill/>
          </p:spPr>
          <p:txBody>
            <a:bodyPr wrap="square" rtlCol="0" anchor="ctr" anchorCtr="0">
              <a:spAutoFit/>
            </a:bodyPr>
            <a:lstStyle/>
            <a:p>
              <a:pPr algn="ctr" defTabSz="457200" fontAlgn="base">
                <a:spcBef>
                  <a:spcPct val="0"/>
                </a:spcBef>
                <a:spcAft>
                  <a:spcPts val="600"/>
                </a:spcAft>
              </a:pPr>
              <a:r>
                <a:rPr lang="en-US" sz="1400" b="1" dirty="0">
                  <a:solidFill>
                    <a:srgbClr val="388974"/>
                  </a:solidFill>
                  <a:latin typeface="Calibri" panose="020F0502020204030204" pitchFamily="34" charset="0"/>
                  <a:ea typeface="ＭＳ Ｐゴシック"/>
                  <a:cs typeface="Calibri" panose="020F0502020204030204" pitchFamily="34" charset="0"/>
                </a:rPr>
                <a:t>Cloning into DNA Vector</a:t>
              </a:r>
            </a:p>
          </p:txBody>
        </p:sp>
        <p:sp>
          <p:nvSpPr>
            <p:cNvPr id="20" name="TextBox 19"/>
            <p:cNvSpPr txBox="1"/>
            <p:nvPr/>
          </p:nvSpPr>
          <p:spPr>
            <a:xfrm>
              <a:off x="5257800" y="1752600"/>
              <a:ext cx="2559415" cy="738664"/>
            </a:xfrm>
            <a:prstGeom prst="rect">
              <a:avLst/>
            </a:prstGeom>
            <a:noFill/>
          </p:spPr>
          <p:txBody>
            <a:bodyPr wrap="square" rtlCol="0" anchor="ctr" anchorCtr="0">
              <a:spAutoFit/>
            </a:bodyPr>
            <a:lstStyle/>
            <a:p>
              <a:pPr algn="ctr" defTabSz="457200" fontAlgn="base">
                <a:spcBef>
                  <a:spcPct val="0"/>
                </a:spcBef>
                <a:spcAft>
                  <a:spcPts val="600"/>
                </a:spcAft>
              </a:pPr>
              <a:r>
                <a:rPr lang="en-US" sz="1400" b="1" dirty="0">
                  <a:solidFill>
                    <a:srgbClr val="388974"/>
                  </a:solidFill>
                  <a:latin typeface="Calibri" panose="020F0502020204030204" pitchFamily="34" charset="0"/>
                  <a:ea typeface="ＭＳ Ｐゴシック"/>
                  <a:cs typeface="Calibri" panose="020F0502020204030204" pitchFamily="34" charset="0"/>
                </a:rPr>
                <a:t>Transfer into Host Cell</a:t>
              </a:r>
              <a:br>
                <a:rPr lang="en-US" sz="1400" b="1" dirty="0">
                  <a:solidFill>
                    <a:srgbClr val="388974"/>
                  </a:solidFill>
                  <a:latin typeface="Calibri" panose="020F0502020204030204" pitchFamily="34" charset="0"/>
                  <a:ea typeface="ＭＳ Ｐゴシック"/>
                  <a:cs typeface="Calibri" panose="020F0502020204030204" pitchFamily="34" charset="0"/>
                </a:rPr>
              </a:br>
              <a:r>
                <a:rPr lang="en-US" sz="1400" b="1" dirty="0">
                  <a:solidFill>
                    <a:srgbClr val="388974"/>
                  </a:solidFill>
                  <a:latin typeface="Calibri" panose="020F0502020204030204" pitchFamily="34" charset="0"/>
                  <a:ea typeface="ＭＳ Ｐゴシック"/>
                  <a:cs typeface="Calibri" panose="020F0502020204030204" pitchFamily="34" charset="0"/>
                </a:rPr>
                <a:t>Expression</a:t>
              </a:r>
              <a:br>
                <a:rPr lang="en-US" sz="1400" b="1" dirty="0">
                  <a:solidFill>
                    <a:srgbClr val="388974"/>
                  </a:solidFill>
                  <a:latin typeface="Calibri" panose="020F0502020204030204" pitchFamily="34" charset="0"/>
                  <a:ea typeface="ＭＳ Ｐゴシック"/>
                  <a:cs typeface="Calibri" panose="020F0502020204030204" pitchFamily="34" charset="0"/>
                </a:rPr>
              </a:br>
              <a:r>
                <a:rPr lang="en-US" sz="1400" b="1" dirty="0" smtClean="0">
                  <a:solidFill>
                    <a:srgbClr val="388974"/>
                  </a:solidFill>
                  <a:latin typeface="Calibri" panose="020F0502020204030204" pitchFamily="34" charset="0"/>
                  <a:ea typeface="ＭＳ Ｐゴシック"/>
                  <a:cs typeface="Calibri" panose="020F0502020204030204" pitchFamily="34" charset="0"/>
                </a:rPr>
                <a:t>Screening/Selection</a:t>
              </a:r>
              <a:endParaRPr lang="en-US" sz="1400" b="1" dirty="0">
                <a:solidFill>
                  <a:srgbClr val="388974"/>
                </a:solidFill>
                <a:latin typeface="Calibri" panose="020F0502020204030204" pitchFamily="34" charset="0"/>
                <a:ea typeface="ＭＳ Ｐゴシック"/>
                <a:cs typeface="Calibri" panose="020F0502020204030204" pitchFamily="34" charset="0"/>
              </a:endParaRPr>
            </a:p>
          </p:txBody>
        </p:sp>
        <p:sp>
          <p:nvSpPr>
            <p:cNvPr id="7" name="Right Arrow 6"/>
            <p:cNvSpPr/>
            <p:nvPr/>
          </p:nvSpPr>
          <p:spPr>
            <a:xfrm>
              <a:off x="2907415" y="2692409"/>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24" name="Right Arrow 23"/>
            <p:cNvSpPr/>
            <p:nvPr/>
          </p:nvSpPr>
          <p:spPr>
            <a:xfrm>
              <a:off x="4936311" y="2692409"/>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21" name="TextBox 20"/>
            <p:cNvSpPr txBox="1"/>
            <p:nvPr/>
          </p:nvSpPr>
          <p:spPr>
            <a:xfrm>
              <a:off x="1854207" y="4120985"/>
              <a:ext cx="1648012" cy="584775"/>
            </a:xfrm>
            <a:prstGeom prst="rect">
              <a:avLst/>
            </a:prstGeom>
            <a:noFill/>
          </p:spPr>
          <p:txBody>
            <a:bodyPr wrap="square" rtlCol="0">
              <a:spAutoFit/>
            </a:bodyPr>
            <a:lstStyle/>
            <a:p>
              <a:pPr algn="ctr" defTabSz="457200" fontAlgn="base">
                <a:spcBef>
                  <a:spcPct val="0"/>
                </a:spcBef>
                <a:spcAft>
                  <a:spcPts val="600"/>
                </a:spcAft>
              </a:pPr>
              <a:r>
                <a:rPr lang="en-US" sz="1600" b="1" dirty="0">
                  <a:solidFill>
                    <a:srgbClr val="388974"/>
                  </a:solidFill>
                  <a:latin typeface="Calibri" panose="020F0502020204030204" pitchFamily="34" charset="0"/>
                  <a:ea typeface="ＭＳ Ｐゴシック"/>
                  <a:cs typeface="Calibri" panose="020F0502020204030204" pitchFamily="34" charset="0"/>
                </a:rPr>
                <a:t>Cell Production</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in Bioreactors</a:t>
              </a:r>
            </a:p>
          </p:txBody>
        </p:sp>
        <p:sp>
          <p:nvSpPr>
            <p:cNvPr id="22" name="TextBox 21"/>
            <p:cNvSpPr txBox="1"/>
            <p:nvPr/>
          </p:nvSpPr>
          <p:spPr>
            <a:xfrm>
              <a:off x="5029200" y="4120985"/>
              <a:ext cx="1832538" cy="830997"/>
            </a:xfrm>
            <a:prstGeom prst="rect">
              <a:avLst/>
            </a:prstGeom>
            <a:noFill/>
          </p:spPr>
          <p:txBody>
            <a:bodyPr wrap="square" rtlCol="0">
              <a:spAutoFit/>
            </a:bodyPr>
            <a:lstStyle/>
            <a:p>
              <a:pPr algn="ctr" defTabSz="457200" fontAlgn="base">
                <a:spcBef>
                  <a:spcPct val="0"/>
                </a:spcBef>
                <a:spcAft>
                  <a:spcPts val="600"/>
                </a:spcAft>
              </a:pPr>
              <a:r>
                <a:rPr lang="en-US" sz="1600" b="1" dirty="0">
                  <a:solidFill>
                    <a:srgbClr val="388974"/>
                  </a:solidFill>
                  <a:latin typeface="Calibri" panose="020F0502020204030204" pitchFamily="34" charset="0"/>
                  <a:ea typeface="ＭＳ Ｐゴシック"/>
                  <a:cs typeface="Calibri" panose="020F0502020204030204" pitchFamily="34" charset="0"/>
                </a:rPr>
                <a:t>Purification Through</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Chromatography</a:t>
              </a:r>
            </a:p>
          </p:txBody>
        </p:sp>
        <p:sp>
          <p:nvSpPr>
            <p:cNvPr id="29" name="TextBox 28"/>
            <p:cNvSpPr txBox="1"/>
            <p:nvPr/>
          </p:nvSpPr>
          <p:spPr>
            <a:xfrm>
              <a:off x="409392" y="4283803"/>
              <a:ext cx="1343208" cy="584775"/>
            </a:xfrm>
            <a:prstGeom prst="rect">
              <a:avLst/>
            </a:prstGeom>
            <a:noFill/>
          </p:spPr>
          <p:txBody>
            <a:bodyPr wrap="square" rtlCol="0">
              <a:spAutoFit/>
            </a:bodyPr>
            <a:lstStyle/>
            <a:p>
              <a:pPr algn="ctr" defTabSz="457200" fontAlgn="base">
                <a:spcBef>
                  <a:spcPct val="0"/>
                </a:spcBef>
                <a:spcAft>
                  <a:spcPts val="600"/>
                </a:spcAft>
              </a:pPr>
              <a:r>
                <a:rPr lang="en-US" sz="1600" b="1" dirty="0">
                  <a:solidFill>
                    <a:srgbClr val="388974"/>
                  </a:solidFill>
                  <a:latin typeface="Calibri" panose="020F0502020204030204" pitchFamily="34" charset="0"/>
                  <a:ea typeface="ＭＳ Ｐゴシック"/>
                  <a:cs typeface="Calibri" panose="020F0502020204030204" pitchFamily="34" charset="0"/>
                </a:rPr>
                <a:t>Cell</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Expansion</a:t>
              </a:r>
            </a:p>
          </p:txBody>
        </p:sp>
        <p:sp>
          <p:nvSpPr>
            <p:cNvPr id="30" name="TextBox 29"/>
            <p:cNvSpPr txBox="1"/>
            <p:nvPr/>
          </p:nvSpPr>
          <p:spPr>
            <a:xfrm>
              <a:off x="3395134" y="4138606"/>
              <a:ext cx="1781978" cy="830997"/>
            </a:xfrm>
            <a:prstGeom prst="rect">
              <a:avLst/>
            </a:prstGeom>
            <a:noFill/>
          </p:spPr>
          <p:txBody>
            <a:bodyPr wrap="square" rtlCol="0">
              <a:spAutoFit/>
            </a:bodyPr>
            <a:lstStyle/>
            <a:p>
              <a:pPr algn="ctr" defTabSz="457200" fontAlgn="base">
                <a:spcBef>
                  <a:spcPct val="0"/>
                </a:spcBef>
                <a:spcAft>
                  <a:spcPts val="600"/>
                </a:spcAft>
              </a:pPr>
              <a:r>
                <a:rPr lang="en-US" sz="1600" b="1" dirty="0">
                  <a:solidFill>
                    <a:srgbClr val="388974"/>
                  </a:solidFill>
                  <a:latin typeface="Calibri" panose="020F0502020204030204" pitchFamily="34" charset="0"/>
                  <a:ea typeface="ＭＳ Ｐゴシック"/>
                  <a:cs typeface="Calibri" panose="020F0502020204030204" pitchFamily="34" charset="0"/>
                </a:rPr>
                <a:t>Recovery Through</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Filtration or</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Centrifugation</a:t>
              </a:r>
            </a:p>
          </p:txBody>
        </p:sp>
        <p:sp>
          <p:nvSpPr>
            <p:cNvPr id="31" name="TextBox 30"/>
            <p:cNvSpPr txBox="1"/>
            <p:nvPr/>
          </p:nvSpPr>
          <p:spPr>
            <a:xfrm>
              <a:off x="6656297" y="4360003"/>
              <a:ext cx="2186882" cy="584775"/>
            </a:xfrm>
            <a:prstGeom prst="rect">
              <a:avLst/>
            </a:prstGeom>
            <a:noFill/>
          </p:spPr>
          <p:txBody>
            <a:bodyPr wrap="square" rtlCol="0">
              <a:spAutoFit/>
            </a:bodyPr>
            <a:lstStyle/>
            <a:p>
              <a:pPr algn="ctr" defTabSz="457200" fontAlgn="base">
                <a:spcBef>
                  <a:spcPct val="0"/>
                </a:spcBef>
                <a:spcAft>
                  <a:spcPts val="600"/>
                </a:spcAft>
              </a:pPr>
              <a:r>
                <a:rPr lang="en-US" sz="1600" b="1" dirty="0">
                  <a:solidFill>
                    <a:srgbClr val="388974"/>
                  </a:solidFill>
                  <a:latin typeface="Calibri" panose="020F0502020204030204" pitchFamily="34" charset="0"/>
                  <a:ea typeface="ＭＳ Ｐゴシック"/>
                  <a:cs typeface="Calibri" panose="020F0502020204030204" pitchFamily="34" charset="0"/>
                </a:rPr>
                <a:t>Characterization</a:t>
              </a:r>
              <a:br>
                <a:rPr lang="en-US" sz="1600" b="1" dirty="0">
                  <a:solidFill>
                    <a:srgbClr val="388974"/>
                  </a:solidFill>
                  <a:latin typeface="Calibri" panose="020F0502020204030204" pitchFamily="34" charset="0"/>
                  <a:ea typeface="ＭＳ Ｐゴシック"/>
                  <a:cs typeface="Calibri" panose="020F0502020204030204" pitchFamily="34" charset="0"/>
                </a:rPr>
              </a:br>
              <a:r>
                <a:rPr lang="en-US" sz="1600" b="1" dirty="0">
                  <a:solidFill>
                    <a:srgbClr val="388974"/>
                  </a:solidFill>
                  <a:latin typeface="Calibri" panose="020F0502020204030204" pitchFamily="34" charset="0"/>
                  <a:ea typeface="ＭＳ Ｐゴシック"/>
                  <a:cs typeface="Calibri" panose="020F0502020204030204" pitchFamily="34" charset="0"/>
                </a:rPr>
                <a:t>and Stability</a:t>
              </a:r>
            </a:p>
          </p:txBody>
        </p:sp>
        <p:sp>
          <p:nvSpPr>
            <p:cNvPr id="25" name="Right Arrow 24"/>
            <p:cNvSpPr/>
            <p:nvPr/>
          </p:nvSpPr>
          <p:spPr>
            <a:xfrm>
              <a:off x="3176537" y="5240872"/>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26" name="Right Arrow 25"/>
            <p:cNvSpPr/>
            <p:nvPr/>
          </p:nvSpPr>
          <p:spPr>
            <a:xfrm>
              <a:off x="6471537" y="5240872"/>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27" name="Right Arrow 26"/>
            <p:cNvSpPr/>
            <p:nvPr/>
          </p:nvSpPr>
          <p:spPr>
            <a:xfrm>
              <a:off x="1529037" y="5240872"/>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28" name="Right Arrow 27"/>
            <p:cNvSpPr/>
            <p:nvPr/>
          </p:nvSpPr>
          <p:spPr>
            <a:xfrm>
              <a:off x="4824037" y="5240872"/>
              <a:ext cx="558800" cy="516467"/>
            </a:xfrm>
            <a:prstGeom prst="rightArrow">
              <a:avLst/>
            </a:prstGeom>
            <a:solidFill>
              <a:srgbClr val="38897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dirty="0">
                <a:solidFill>
                  <a:prstClr val="white"/>
                </a:solidFill>
                <a:latin typeface="Calibri" panose="020F0502020204030204" pitchFamily="34" charset="0"/>
                <a:cs typeface="Calibri" panose="020F0502020204030204" pitchFamily="34" charset="0"/>
              </a:endParaRPr>
            </a:p>
          </p:txBody>
        </p:sp>
        <p:sp>
          <p:nvSpPr>
            <p:cNvPr id="32" name="Rounded Rectangle 31"/>
            <p:cNvSpPr/>
            <p:nvPr/>
          </p:nvSpPr>
          <p:spPr>
            <a:xfrm>
              <a:off x="7117484" y="5236639"/>
              <a:ext cx="1270000" cy="524933"/>
            </a:xfrm>
            <a:prstGeom prst="roundRect">
              <a:avLst>
                <a:gd name="adj" fmla="val 50000"/>
              </a:avLst>
            </a:prstGeom>
            <a:solidFill>
              <a:srgbClr val="388974"/>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sz="1200" b="1" dirty="0">
                  <a:solidFill>
                    <a:prstClr val="white"/>
                  </a:solidFill>
                  <a:latin typeface="Calibri" panose="020F0502020204030204" pitchFamily="34" charset="0"/>
                  <a:cs typeface="Calibri" panose="020F0502020204030204" pitchFamily="34" charset="0"/>
                </a:rPr>
                <a:t>Purified</a:t>
              </a:r>
              <a:br>
                <a:rPr lang="en-US" sz="1200" b="1" dirty="0">
                  <a:solidFill>
                    <a:prstClr val="white"/>
                  </a:solidFill>
                  <a:latin typeface="Calibri" panose="020F0502020204030204" pitchFamily="34" charset="0"/>
                  <a:cs typeface="Calibri" panose="020F0502020204030204" pitchFamily="34" charset="0"/>
                </a:rPr>
              </a:br>
              <a:r>
                <a:rPr lang="en-US" sz="1200" b="1" dirty="0">
                  <a:solidFill>
                    <a:prstClr val="white"/>
                  </a:solidFill>
                  <a:latin typeface="Calibri" panose="020F0502020204030204" pitchFamily="34" charset="0"/>
                  <a:cs typeface="Calibri" panose="020F0502020204030204" pitchFamily="34" charset="0"/>
                </a:rPr>
                <a:t>Bulk Drug</a:t>
              </a:r>
            </a:p>
          </p:txBody>
        </p:sp>
      </p:grpSp>
      <p:sp>
        <p:nvSpPr>
          <p:cNvPr id="33" name="Rounded Rectangle 32"/>
          <p:cNvSpPr/>
          <p:nvPr/>
        </p:nvSpPr>
        <p:spPr>
          <a:xfrm>
            <a:off x="228600" y="1524000"/>
            <a:ext cx="8382000" cy="1981200"/>
          </a:xfrm>
          <a:prstGeom prst="roundRect">
            <a:avLst>
              <a:gd name="adj" fmla="val 9143"/>
            </a:avLst>
          </a:prstGeom>
          <a:noFill/>
          <a:ln w="28575">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34" name="TextBox 33"/>
          <p:cNvSpPr txBox="1"/>
          <p:nvPr/>
        </p:nvSpPr>
        <p:spPr>
          <a:xfrm>
            <a:off x="3124201" y="1143000"/>
            <a:ext cx="2666999" cy="400110"/>
          </a:xfrm>
          <a:prstGeom prst="rect">
            <a:avLst/>
          </a:prstGeom>
          <a:noFill/>
        </p:spPr>
        <p:txBody>
          <a:bodyPr wrap="square" rtlCol="0">
            <a:spAutoFit/>
          </a:bodyPr>
          <a:lstStyle/>
          <a:p>
            <a:r>
              <a:rPr lang="en-US" sz="2000" b="1" dirty="0">
                <a:solidFill>
                  <a:prstClr val="white"/>
                </a:solidFill>
                <a:latin typeface="Calibri" panose="020F0502020204030204" pitchFamily="34" charset="0"/>
                <a:cs typeface="Calibri" panose="020F0502020204030204" pitchFamily="34" charset="0"/>
              </a:rPr>
              <a:t>Creating the Biologic</a:t>
            </a:r>
          </a:p>
        </p:txBody>
      </p:sp>
      <p:sp>
        <p:nvSpPr>
          <p:cNvPr id="35" name="Rounded Rectangle 34"/>
          <p:cNvSpPr/>
          <p:nvPr/>
        </p:nvSpPr>
        <p:spPr>
          <a:xfrm>
            <a:off x="304800" y="3733800"/>
            <a:ext cx="8382000" cy="2286000"/>
          </a:xfrm>
          <a:prstGeom prst="roundRect">
            <a:avLst>
              <a:gd name="adj" fmla="val 9143"/>
            </a:avLst>
          </a:prstGeom>
          <a:noFill/>
          <a:ln w="28575">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39" name="Trapezoid 38"/>
          <p:cNvSpPr/>
          <p:nvPr/>
        </p:nvSpPr>
        <p:spPr>
          <a:xfrm flipV="1">
            <a:off x="2819400" y="6019800"/>
            <a:ext cx="3276600" cy="457200"/>
          </a:xfrm>
          <a:prstGeom prst="trapezoid">
            <a:avLst>
              <a:gd name="adj" fmla="val 83333"/>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36" name="TextBox 35"/>
          <p:cNvSpPr txBox="1"/>
          <p:nvPr/>
        </p:nvSpPr>
        <p:spPr>
          <a:xfrm>
            <a:off x="3124200" y="6019800"/>
            <a:ext cx="2666999" cy="400110"/>
          </a:xfrm>
          <a:prstGeom prst="rect">
            <a:avLst/>
          </a:prstGeom>
          <a:noFill/>
        </p:spPr>
        <p:txBody>
          <a:bodyPr wrap="square" rtlCol="0">
            <a:spAutoFit/>
          </a:bodyPr>
          <a:lstStyle/>
          <a:p>
            <a:pPr algn="ctr"/>
            <a:r>
              <a:rPr lang="en-US" sz="2000" b="1" dirty="0">
                <a:solidFill>
                  <a:prstClr val="white"/>
                </a:solidFill>
                <a:latin typeface="Calibri" panose="020F0502020204030204" pitchFamily="34" charset="0"/>
                <a:cs typeface="Calibri" panose="020F0502020204030204" pitchFamily="34" charset="0"/>
              </a:rPr>
              <a:t>Producing the Biologic</a:t>
            </a:r>
          </a:p>
        </p:txBody>
      </p:sp>
    </p:spTree>
    <p:custDataLst>
      <p:tags r:id="rId1"/>
    </p:custDataLst>
    <p:extLst>
      <p:ext uri="{BB962C8B-B14F-4D97-AF65-F5344CB8AC3E}">
        <p14:creationId xmlns:p14="http://schemas.microsoft.com/office/powerpoint/2010/main" val="3617195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33600" y="5257800"/>
            <a:ext cx="4114800" cy="1219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371600"/>
            <a:ext cx="3075051" cy="457200"/>
          </a:xfrm>
        </p:spPr>
        <p:txBody>
          <a:bodyPr>
            <a:normAutofit/>
          </a:bodyPr>
          <a:lstStyle/>
          <a:p>
            <a:pPr marL="0" indent="0">
              <a:buNone/>
            </a:pPr>
            <a:r>
              <a:rPr lang="en-US" sz="2400" b="1" dirty="0" smtClean="0"/>
              <a:t>Reference Biologics </a:t>
            </a:r>
            <a:endParaRPr lang="en-US" sz="2400" b="1" dirty="0"/>
          </a:p>
        </p:txBody>
      </p:sp>
      <p:sp>
        <p:nvSpPr>
          <p:cNvPr id="4" name="Striped Right Arrow 3"/>
          <p:cNvSpPr/>
          <p:nvPr/>
        </p:nvSpPr>
        <p:spPr>
          <a:xfrm>
            <a:off x="2819400" y="2945368"/>
            <a:ext cx="3276600" cy="990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latin typeface="Calibri" panose="020F0502020204030204" pitchFamily="34" charset="0"/>
                <a:cs typeface="Calibri" panose="020F0502020204030204" pitchFamily="34" charset="0"/>
              </a:rPr>
              <a:t>NOT</a:t>
            </a:r>
            <a:r>
              <a:rPr lang="en-US" b="1" dirty="0" smtClean="0">
                <a:latin typeface="Calibri" panose="020F0502020204030204" pitchFamily="34" charset="0"/>
                <a:cs typeface="Calibri" panose="020F0502020204030204" pitchFamily="34" charset="0"/>
              </a:rPr>
              <a:t> Identical</a:t>
            </a:r>
          </a:p>
        </p:txBody>
      </p:sp>
      <p:sp>
        <p:nvSpPr>
          <p:cNvPr id="5" name="Content Placeholder 2"/>
          <p:cNvSpPr txBox="1">
            <a:spLocks/>
          </p:cNvSpPr>
          <p:nvPr/>
        </p:nvSpPr>
        <p:spPr>
          <a:xfrm>
            <a:off x="6096000" y="1371600"/>
            <a:ext cx="2743200" cy="533400"/>
          </a:xfrm>
          <a:prstGeom prst="rect">
            <a:avLst/>
          </a:prstGeom>
        </p:spPr>
        <p:txBody>
          <a:bodyPr vert="horz" lIns="91440" tIns="45720" rIns="91440" bIns="45720" rtlCol="0">
            <a:no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t>Reference Biologics</a:t>
            </a:r>
          </a:p>
          <a:p>
            <a:pPr marL="0" indent="0" algn="ctr">
              <a:buFont typeface="Arial"/>
              <a:buNone/>
            </a:pPr>
            <a:r>
              <a:rPr lang="en-US" sz="2400" b="1" dirty="0" smtClean="0"/>
              <a:t>Highly Similar </a:t>
            </a:r>
            <a:endParaRPr lang="en-US" sz="2400" b="1" dirty="0"/>
          </a:p>
        </p:txBody>
      </p:sp>
      <p:sp>
        <p:nvSpPr>
          <p:cNvPr id="6" name="TextBox 5"/>
          <p:cNvSpPr txBox="1"/>
          <p:nvPr/>
        </p:nvSpPr>
        <p:spPr>
          <a:xfrm>
            <a:off x="2528136" y="1981200"/>
            <a:ext cx="3820918" cy="646331"/>
          </a:xfrm>
          <a:prstGeom prst="rect">
            <a:avLst/>
          </a:prstGeom>
          <a:noFill/>
        </p:spPr>
        <p:txBody>
          <a:bodyPr wrap="none" rtlCol="0">
            <a:spAutoFit/>
          </a:bodyPr>
          <a:lstStyle/>
          <a:p>
            <a:pPr algn="ctr"/>
            <a:r>
              <a:rPr lang="en-US" b="1" dirty="0" smtClean="0">
                <a:latin typeface="Calibri" panose="020F0502020204030204" pitchFamily="34" charset="0"/>
                <a:cs typeface="Calibri" panose="020F0502020204030204" pitchFamily="34" charset="0"/>
              </a:rPr>
              <a:t>Manufacturing/Process Changes</a:t>
            </a:r>
          </a:p>
          <a:p>
            <a:pPr algn="ctr"/>
            <a:r>
              <a:rPr lang="en-US" b="1" dirty="0" smtClean="0">
                <a:latin typeface="Calibri" panose="020F0502020204030204" pitchFamily="34" charset="0"/>
                <a:cs typeface="Calibri" panose="020F0502020204030204" pitchFamily="34" charset="0"/>
              </a:rPr>
              <a:t>FDA: Demonstration of Comparability </a:t>
            </a:r>
            <a:endParaRPr lang="en-US" b="1" dirty="0">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2286000" y="5638800"/>
            <a:ext cx="1828800" cy="457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solidFill>
                  <a:schemeClr val="bg1"/>
                </a:solidFill>
              </a:rPr>
              <a:t>Biosimilars </a:t>
            </a:r>
            <a:endParaRPr lang="en-US" sz="2400" b="1" dirty="0">
              <a:solidFill>
                <a:schemeClr val="bg1"/>
              </a:solidFill>
            </a:endParaRPr>
          </a:p>
        </p:txBody>
      </p:sp>
      <p:sp>
        <p:nvSpPr>
          <p:cNvPr id="8" name="Content Placeholder 2"/>
          <p:cNvSpPr txBox="1">
            <a:spLocks/>
          </p:cNvSpPr>
          <p:nvPr/>
        </p:nvSpPr>
        <p:spPr>
          <a:xfrm>
            <a:off x="6104448" y="3237131"/>
            <a:ext cx="2819400" cy="457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Reference Biologics </a:t>
            </a:r>
            <a:endParaRPr lang="en-US" sz="2400" b="1" dirty="0"/>
          </a:p>
        </p:txBody>
      </p:sp>
      <p:sp>
        <p:nvSpPr>
          <p:cNvPr id="9" name="Striped Right Arrow 8"/>
          <p:cNvSpPr/>
          <p:nvPr/>
        </p:nvSpPr>
        <p:spPr>
          <a:xfrm>
            <a:off x="2807795" y="1143000"/>
            <a:ext cx="3276600" cy="914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Variations Over Time</a:t>
            </a:r>
            <a:endParaRPr lang="en-US" b="1" dirty="0">
              <a:latin typeface="Calibri" panose="020F0502020204030204" pitchFamily="34" charset="0"/>
              <a:cs typeface="Calibri" panose="020F0502020204030204" pitchFamily="34" charset="0"/>
            </a:endParaRPr>
          </a:p>
        </p:txBody>
      </p:sp>
      <p:sp>
        <p:nvSpPr>
          <p:cNvPr id="10" name="Striped Right Arrow 9"/>
          <p:cNvSpPr/>
          <p:nvPr/>
        </p:nvSpPr>
        <p:spPr>
          <a:xfrm>
            <a:off x="2769695" y="4038600"/>
            <a:ext cx="3276600" cy="914400"/>
          </a:xfrm>
          <a:prstGeom prst="striped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Identical</a:t>
            </a:r>
          </a:p>
        </p:txBody>
      </p:sp>
      <p:sp>
        <p:nvSpPr>
          <p:cNvPr id="11" name="Content Placeholder 2"/>
          <p:cNvSpPr txBox="1">
            <a:spLocks/>
          </p:cNvSpPr>
          <p:nvPr/>
        </p:nvSpPr>
        <p:spPr>
          <a:xfrm>
            <a:off x="1295400" y="4267200"/>
            <a:ext cx="1828800" cy="457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Generics </a:t>
            </a:r>
            <a:endParaRPr lang="en-US" sz="2400" b="1" dirty="0"/>
          </a:p>
        </p:txBody>
      </p:sp>
      <p:sp>
        <p:nvSpPr>
          <p:cNvPr id="12" name="Content Placeholder 2"/>
          <p:cNvSpPr txBox="1">
            <a:spLocks/>
          </p:cNvSpPr>
          <p:nvPr/>
        </p:nvSpPr>
        <p:spPr>
          <a:xfrm>
            <a:off x="6084395" y="4316968"/>
            <a:ext cx="2819400" cy="45720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Small Molecule Drugs</a:t>
            </a:r>
            <a:endParaRPr lang="en-US" sz="2400" b="1" dirty="0"/>
          </a:p>
        </p:txBody>
      </p:sp>
      <p:sp>
        <p:nvSpPr>
          <p:cNvPr id="13" name="Content Placeholder 2"/>
          <p:cNvSpPr txBox="1">
            <a:spLocks/>
          </p:cNvSpPr>
          <p:nvPr/>
        </p:nvSpPr>
        <p:spPr>
          <a:xfrm>
            <a:off x="4648200" y="5638800"/>
            <a:ext cx="1828800" cy="457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solidFill>
                  <a:schemeClr val="bg1"/>
                </a:solidFill>
              </a:rPr>
              <a:t>Generics </a:t>
            </a:r>
            <a:endParaRPr lang="en-US" sz="2400" b="1" dirty="0">
              <a:solidFill>
                <a:schemeClr val="bg1"/>
              </a:solidFill>
            </a:endParaRPr>
          </a:p>
        </p:txBody>
      </p:sp>
      <p:sp>
        <p:nvSpPr>
          <p:cNvPr id="15" name="Not Equal 14"/>
          <p:cNvSpPr/>
          <p:nvPr/>
        </p:nvSpPr>
        <p:spPr>
          <a:xfrm>
            <a:off x="3733800" y="5448300"/>
            <a:ext cx="914400" cy="838200"/>
          </a:xfrm>
          <a:prstGeom prst="mathNot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1066800" y="3212068"/>
            <a:ext cx="1828800" cy="457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Biosimilars </a:t>
            </a:r>
            <a:endParaRPr lang="en-US" sz="2400" b="1" dirty="0"/>
          </a:p>
        </p:txBody>
      </p:sp>
      <p:sp>
        <p:nvSpPr>
          <p:cNvPr id="18" name="Title 17"/>
          <p:cNvSpPr>
            <a:spLocks noGrp="1"/>
          </p:cNvSpPr>
          <p:nvPr>
            <p:ph type="title"/>
          </p:nvPr>
        </p:nvSpPr>
        <p:spPr>
          <a:xfrm>
            <a:off x="304800" y="381000"/>
            <a:ext cx="8545707" cy="685234"/>
          </a:xfrm>
        </p:spPr>
        <p:txBody>
          <a:bodyPr>
            <a:normAutofit fontScale="90000"/>
          </a:bodyPr>
          <a:lstStyle/>
          <a:p>
            <a:r>
              <a:rPr lang="en-US" dirty="0" smtClean="0"/>
              <a:t>Identical </a:t>
            </a:r>
            <a:r>
              <a:rPr lang="en-US" dirty="0"/>
              <a:t>Copies of Biologics Cannot Be Made</a:t>
            </a:r>
            <a:br>
              <a:rPr lang="en-US" dirty="0"/>
            </a:br>
            <a:endParaRPr lang="en-US" dirty="0"/>
          </a:p>
        </p:txBody>
      </p:sp>
      <p:sp>
        <p:nvSpPr>
          <p:cNvPr id="19" name="Title 1"/>
          <p:cNvSpPr txBox="1">
            <a:spLocks/>
          </p:cNvSpPr>
          <p:nvPr/>
        </p:nvSpPr>
        <p:spPr>
          <a:xfrm>
            <a:off x="381000" y="314068"/>
            <a:ext cx="8545707" cy="685234"/>
          </a:xfrm>
          <a:prstGeom prst="rect">
            <a:avLst/>
          </a:prstGeom>
        </p:spPr>
        <p:txBody>
          <a:bodyPr vert="horz" lIns="91440" tIns="45720" rIns="91440" bIns="45720" rtlCol="0" anchor="ctr" anchorCtr="0">
            <a:normAutofit fontScale="97500"/>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endParaRPr lang="en-US" dirty="0"/>
          </a:p>
        </p:txBody>
      </p:sp>
      <p:sp>
        <p:nvSpPr>
          <p:cNvPr id="20" name="TextBox 19"/>
          <p:cNvSpPr txBox="1"/>
          <p:nvPr/>
        </p:nvSpPr>
        <p:spPr>
          <a:xfrm>
            <a:off x="3581400" y="3669268"/>
            <a:ext cx="1497526"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Highly Similar</a:t>
            </a:r>
            <a:endParaRPr lang="en-US" b="1" dirty="0">
              <a:latin typeface="Calibri" panose="020F0502020204030204" pitchFamily="34" charset="0"/>
              <a:cs typeface="Calibri" panose="020F0502020204030204" pitchFamily="34" charset="0"/>
            </a:endParaRPr>
          </a:p>
        </p:txBody>
      </p:sp>
      <p:sp>
        <p:nvSpPr>
          <p:cNvPr id="22" name="TextBox 21"/>
          <p:cNvSpPr txBox="1"/>
          <p:nvPr/>
        </p:nvSpPr>
        <p:spPr>
          <a:xfrm>
            <a:off x="6400800" y="2133600"/>
            <a:ext cx="2285999" cy="830997"/>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No Adverse Impact Upon Safety or Efficacy of the Drug Product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7" grpId="0"/>
      <p:bldP spid="8" grpId="0"/>
      <p:bldP spid="10" grpId="0" animBg="1"/>
      <p:bldP spid="11" grpId="0"/>
      <p:bldP spid="12" grpId="0"/>
      <p:bldP spid="13" grpId="0"/>
      <p:bldP spid="15" grpId="0" animBg="1"/>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1219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438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2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53949" y="161668"/>
            <a:ext cx="3151251" cy="685234"/>
          </a:xfrm>
        </p:spPr>
        <p:txBody>
          <a:bodyPr>
            <a:noAutofit/>
          </a:bodyPr>
          <a:lstStyle/>
          <a:p>
            <a:r>
              <a:rPr lang="en-US" sz="3200" dirty="0" smtClean="0"/>
              <a:t>Generics: </a:t>
            </a:r>
            <a:br>
              <a:rPr lang="en-US" sz="3200" dirty="0" smtClean="0"/>
            </a:br>
            <a:r>
              <a:rPr lang="en-US" sz="3200" dirty="0" smtClean="0"/>
              <a:t>Exact Copies</a:t>
            </a:r>
            <a:endParaRPr lang="en-US" sz="3200" dirty="0"/>
          </a:p>
        </p:txBody>
      </p:sp>
      <p:sp>
        <p:nvSpPr>
          <p:cNvPr id="4" name="Rectangle 3"/>
          <p:cNvSpPr/>
          <p:nvPr/>
        </p:nvSpPr>
        <p:spPr>
          <a:xfrm>
            <a:off x="-8860" y="6521218"/>
            <a:ext cx="6149439"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Li EC, et al.  </a:t>
            </a:r>
            <a:r>
              <a:rPr lang="en-US" sz="1600" i="1" dirty="0">
                <a:latin typeface="Calibri" panose="020F0502020204030204" pitchFamily="34" charset="0"/>
                <a:cs typeface="Calibri" panose="020F0502020204030204" pitchFamily="34" charset="0"/>
              </a:rPr>
              <a:t>J </a:t>
            </a:r>
            <a:r>
              <a:rPr lang="en-US" sz="1600" i="1" dirty="0" err="1">
                <a:latin typeface="Calibri" panose="020F0502020204030204" pitchFamily="34" charset="0"/>
                <a:cs typeface="Calibri" panose="020F0502020204030204" pitchFamily="34" charset="0"/>
              </a:rPr>
              <a:t>Manag</a:t>
            </a:r>
            <a:r>
              <a:rPr lang="en-US" sz="1600" i="1" dirty="0">
                <a:latin typeface="Calibri" panose="020F0502020204030204" pitchFamily="34" charset="0"/>
                <a:cs typeface="Calibri" panose="020F0502020204030204" pitchFamily="34" charset="0"/>
              </a:rPr>
              <a:t> Care Spec Pharm</a:t>
            </a:r>
            <a:r>
              <a:rPr lang="en-US" sz="1600" dirty="0">
                <a:latin typeface="Calibri" panose="020F0502020204030204" pitchFamily="34" charset="0"/>
                <a:cs typeface="Calibri" panose="020F0502020204030204" pitchFamily="34" charset="0"/>
              </a:rPr>
              <a:t>. 2015;21(7):</a:t>
            </a:r>
            <a:r>
              <a:rPr lang="en-US" sz="1600" dirty="0" smtClean="0">
                <a:latin typeface="Calibri" panose="020F0502020204030204" pitchFamily="34" charset="0"/>
                <a:cs typeface="Calibri" panose="020F0502020204030204" pitchFamily="34" charset="0"/>
              </a:rPr>
              <a:t>532-539.</a:t>
            </a:r>
            <a:endParaRPr lang="en-US" sz="1600" dirty="0">
              <a:latin typeface="Calibri" panose="020F0502020204030204" pitchFamily="34" charset="0"/>
              <a:cs typeface="Calibri" panose="020F0502020204030204" pitchFamily="34" charset="0"/>
            </a:endParaRPr>
          </a:p>
        </p:txBody>
      </p:sp>
      <p:sp>
        <p:nvSpPr>
          <p:cNvPr id="9" name="Left Arrow 8"/>
          <p:cNvSpPr/>
          <p:nvPr/>
        </p:nvSpPr>
        <p:spPr>
          <a:xfrm>
            <a:off x="4419600" y="1510284"/>
            <a:ext cx="609600" cy="5471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ounded Rectangle 7"/>
          <p:cNvSpPr/>
          <p:nvPr/>
        </p:nvSpPr>
        <p:spPr>
          <a:xfrm>
            <a:off x="304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Small Molecules</a:t>
            </a:r>
          </a:p>
        </p:txBody>
      </p:sp>
      <p:sp>
        <p:nvSpPr>
          <p:cNvPr id="10" name="Rounded Rectangle 9"/>
          <p:cNvSpPr/>
          <p:nvPr/>
        </p:nvSpPr>
        <p:spPr>
          <a:xfrm>
            <a:off x="304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505(b)(1) and 505(b)(2)</a:t>
            </a:r>
          </a:p>
        </p:txBody>
      </p:sp>
      <p:sp>
        <p:nvSpPr>
          <p:cNvPr id="11" name="Rounded Rectangle 10"/>
          <p:cNvSpPr/>
          <p:nvPr/>
        </p:nvSpPr>
        <p:spPr>
          <a:xfrm>
            <a:off x="2590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Generics</a:t>
            </a:r>
          </a:p>
        </p:txBody>
      </p:sp>
      <p:sp>
        <p:nvSpPr>
          <p:cNvPr id="12" name="Rounded Rectangle 11"/>
          <p:cNvSpPr/>
          <p:nvPr/>
        </p:nvSpPr>
        <p:spPr>
          <a:xfrm>
            <a:off x="2590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Abbreviated 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505(j)</a:t>
            </a:r>
          </a:p>
        </p:txBody>
      </p:sp>
      <p:sp>
        <p:nvSpPr>
          <p:cNvPr id="6" name="TextBox 5"/>
          <p:cNvSpPr txBox="1"/>
          <p:nvPr/>
        </p:nvSpPr>
        <p:spPr>
          <a:xfrm>
            <a:off x="381000" y="1143000"/>
            <a:ext cx="3911648"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Small Molecules—Approved via FDCA</a:t>
            </a:r>
            <a:endParaRPr lang="en-US" b="1" dirty="0">
              <a:latin typeface="Calibri" panose="020F0502020204030204" pitchFamily="34" charset="0"/>
              <a:cs typeface="Calibri" panose="020F0502020204030204" pitchFamily="34" charset="0"/>
            </a:endParaRPr>
          </a:p>
        </p:txBody>
      </p:sp>
      <p:sp>
        <p:nvSpPr>
          <p:cNvPr id="13" name="Rounded Rectangle 12"/>
          <p:cNvSpPr/>
          <p:nvPr/>
        </p:nvSpPr>
        <p:spPr>
          <a:xfrm>
            <a:off x="304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Full report of safety and efficacy investigations</a:t>
            </a:r>
          </a:p>
        </p:txBody>
      </p:sp>
      <p:sp>
        <p:nvSpPr>
          <p:cNvPr id="14" name="Rounded Rectangle 13"/>
          <p:cNvSpPr/>
          <p:nvPr/>
        </p:nvSpPr>
        <p:spPr>
          <a:xfrm>
            <a:off x="2590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Identical to an already approved product</a:t>
            </a:r>
          </a:p>
        </p:txBody>
      </p:sp>
      <p:sp>
        <p:nvSpPr>
          <p:cNvPr id="15" name="Rounded Rectangle 14"/>
          <p:cNvSpPr/>
          <p:nvPr/>
        </p:nvSpPr>
        <p:spPr>
          <a:xfrm>
            <a:off x="304800" y="4724400"/>
            <a:ext cx="1901952"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Two pathways</a:t>
            </a:r>
          </a:p>
          <a:p>
            <a:pPr algn="ctr"/>
            <a:r>
              <a:rPr lang="en-US" sz="1200" b="1" dirty="0" smtClean="0">
                <a:solidFill>
                  <a:schemeClr val="tx1"/>
                </a:solidFill>
                <a:latin typeface="Calibri" panose="020F0502020204030204" pitchFamily="34" charset="0"/>
                <a:cs typeface="Calibri" panose="020F0502020204030204" pitchFamily="34" charset="0"/>
              </a:rPr>
              <a:t>[505(b</a:t>
            </a:r>
            <a:r>
              <a:rPr lang="en-US" sz="1200" b="1" dirty="0">
                <a:solidFill>
                  <a:schemeClr val="tx1"/>
                </a:solidFill>
                <a:latin typeface="Calibri" panose="020F0502020204030204" pitchFamily="34" charset="0"/>
                <a:cs typeface="Calibri" panose="020F0502020204030204" pitchFamily="34" charset="0"/>
              </a:rPr>
              <a:t>)(1) and 505(b)(2</a:t>
            </a:r>
            <a:r>
              <a:rPr lang="en-US" sz="1200" b="1" dirty="0" smtClean="0">
                <a:solidFill>
                  <a:schemeClr val="tx1"/>
                </a:solidFill>
                <a:latin typeface="Calibri" panose="020F0502020204030204" pitchFamily="34" charset="0"/>
                <a:cs typeface="Calibri" panose="020F0502020204030204" pitchFamily="34" charset="0"/>
              </a:rPr>
              <a:t>)]</a:t>
            </a:r>
          </a:p>
          <a:p>
            <a:pPr algn="ctr"/>
            <a:r>
              <a:rPr lang="en-US" sz="1400" b="1" dirty="0" smtClean="0">
                <a:solidFill>
                  <a:schemeClr val="tx1"/>
                </a:solidFill>
                <a:latin typeface="Calibri" panose="020F0502020204030204" pitchFamily="34" charset="0"/>
                <a:cs typeface="Calibri" panose="020F0502020204030204" pitchFamily="34" charset="0"/>
              </a:rPr>
              <a:t>Based on right reference</a:t>
            </a:r>
          </a:p>
        </p:txBody>
      </p:sp>
      <p:sp>
        <p:nvSpPr>
          <p:cNvPr id="16" name="Rounded Rectangle 15"/>
          <p:cNvSpPr/>
          <p:nvPr/>
        </p:nvSpPr>
        <p:spPr>
          <a:xfrm>
            <a:off x="2590800" y="4724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No safety/efficacy data required</a:t>
            </a:r>
          </a:p>
          <a:p>
            <a:pPr algn="ctr"/>
            <a:r>
              <a:rPr lang="en-US" sz="1200" b="1" dirty="0" smtClean="0">
                <a:solidFill>
                  <a:schemeClr val="tx1"/>
                </a:solidFill>
                <a:latin typeface="Calibri" panose="020F0502020204030204" pitchFamily="34" charset="0"/>
                <a:cs typeface="Calibri" panose="020F0502020204030204" pitchFamily="34" charset="0"/>
              </a:rPr>
              <a:t>(only bioequivalence)</a:t>
            </a:r>
          </a:p>
        </p:txBody>
      </p:sp>
      <p:cxnSp>
        <p:nvCxnSpPr>
          <p:cNvPr id="18" name="Straight Arrow Connector 17"/>
          <p:cNvCxnSpPr/>
          <p:nvPr/>
        </p:nvCxnSpPr>
        <p:spPr>
          <a:xfrm>
            <a:off x="3505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52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3" idx="1"/>
          </p:cNvCxnSpPr>
          <p:nvPr/>
        </p:nvCxnSpPr>
        <p:spPr>
          <a:xfrm>
            <a:off x="152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1"/>
          </p:cNvCxnSpPr>
          <p:nvPr/>
        </p:nvCxnSpPr>
        <p:spPr>
          <a:xfrm flipH="1">
            <a:off x="152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438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438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438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52400" y="6248400"/>
            <a:ext cx="2597249"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FDCA: Food, Drug, and Cosmetics Act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246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3505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219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80010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7150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81600" y="152400"/>
            <a:ext cx="3075051" cy="685234"/>
          </a:xfrm>
        </p:spPr>
        <p:txBody>
          <a:bodyPr>
            <a:noAutofit/>
          </a:bodyPr>
          <a:lstStyle/>
          <a:p>
            <a:r>
              <a:rPr lang="en-US" sz="3200" dirty="0" smtClean="0"/>
              <a:t>Biosimilars: </a:t>
            </a:r>
            <a:br>
              <a:rPr lang="en-US" sz="3200" dirty="0" smtClean="0"/>
            </a:br>
            <a:r>
              <a:rPr lang="en-US" sz="3200" dirty="0" smtClean="0"/>
              <a:t>Highly Similar</a:t>
            </a:r>
            <a:endParaRPr lang="en-US" sz="3200" dirty="0"/>
          </a:p>
        </p:txBody>
      </p:sp>
      <p:cxnSp>
        <p:nvCxnSpPr>
          <p:cNvPr id="8" name="Straight Connector 7"/>
          <p:cNvCxnSpPr/>
          <p:nvPr/>
        </p:nvCxnSpPr>
        <p:spPr>
          <a:xfrm>
            <a:off x="2438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04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Small Molecules</a:t>
            </a:r>
          </a:p>
        </p:txBody>
      </p:sp>
      <p:sp>
        <p:nvSpPr>
          <p:cNvPr id="11" name="Rounded Rectangle 10"/>
          <p:cNvSpPr/>
          <p:nvPr/>
        </p:nvSpPr>
        <p:spPr>
          <a:xfrm>
            <a:off x="304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505(b)(1) and 505(b)(2)</a:t>
            </a:r>
          </a:p>
        </p:txBody>
      </p:sp>
      <p:sp>
        <p:nvSpPr>
          <p:cNvPr id="12" name="Rounded Rectangle 11"/>
          <p:cNvSpPr/>
          <p:nvPr/>
        </p:nvSpPr>
        <p:spPr>
          <a:xfrm>
            <a:off x="2590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Generics</a:t>
            </a:r>
          </a:p>
        </p:txBody>
      </p:sp>
      <p:sp>
        <p:nvSpPr>
          <p:cNvPr id="13" name="Rounded Rectangle 12"/>
          <p:cNvSpPr/>
          <p:nvPr/>
        </p:nvSpPr>
        <p:spPr>
          <a:xfrm>
            <a:off x="2590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Abbreviated 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505(j)</a:t>
            </a:r>
          </a:p>
        </p:txBody>
      </p:sp>
      <p:sp>
        <p:nvSpPr>
          <p:cNvPr id="14" name="TextBox 13"/>
          <p:cNvSpPr txBox="1"/>
          <p:nvPr/>
        </p:nvSpPr>
        <p:spPr>
          <a:xfrm>
            <a:off x="381000" y="1143000"/>
            <a:ext cx="3911648"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Small Molecules—Approved via FDCA</a:t>
            </a:r>
            <a:endParaRPr lang="en-US" b="1" dirty="0">
              <a:latin typeface="Calibri" panose="020F0502020204030204" pitchFamily="34" charset="0"/>
              <a:cs typeface="Calibri" panose="020F0502020204030204" pitchFamily="34" charset="0"/>
            </a:endParaRPr>
          </a:p>
        </p:txBody>
      </p:sp>
      <p:sp>
        <p:nvSpPr>
          <p:cNvPr id="15" name="Rounded Rectangle 14"/>
          <p:cNvSpPr/>
          <p:nvPr/>
        </p:nvSpPr>
        <p:spPr>
          <a:xfrm>
            <a:off x="304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Full report of safety and efficacy investigations</a:t>
            </a:r>
          </a:p>
        </p:txBody>
      </p:sp>
      <p:sp>
        <p:nvSpPr>
          <p:cNvPr id="16" name="Rounded Rectangle 15"/>
          <p:cNvSpPr/>
          <p:nvPr/>
        </p:nvSpPr>
        <p:spPr>
          <a:xfrm>
            <a:off x="2590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Identical to an already approved product</a:t>
            </a:r>
          </a:p>
        </p:txBody>
      </p:sp>
      <p:sp>
        <p:nvSpPr>
          <p:cNvPr id="17" name="Rounded Rectangle 16"/>
          <p:cNvSpPr/>
          <p:nvPr/>
        </p:nvSpPr>
        <p:spPr>
          <a:xfrm>
            <a:off x="304800" y="4724400"/>
            <a:ext cx="19050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Two pathways</a:t>
            </a:r>
          </a:p>
          <a:p>
            <a:pPr algn="ctr"/>
            <a:r>
              <a:rPr lang="en-US" sz="1200" b="1" dirty="0" smtClean="0">
                <a:solidFill>
                  <a:schemeClr val="tx1"/>
                </a:solidFill>
                <a:latin typeface="Calibri" panose="020F0502020204030204" pitchFamily="34" charset="0"/>
                <a:cs typeface="Calibri" panose="020F0502020204030204" pitchFamily="34" charset="0"/>
              </a:rPr>
              <a:t>[505(b</a:t>
            </a:r>
            <a:r>
              <a:rPr lang="en-US" sz="1200" b="1" dirty="0">
                <a:solidFill>
                  <a:schemeClr val="tx1"/>
                </a:solidFill>
                <a:latin typeface="Calibri" panose="020F0502020204030204" pitchFamily="34" charset="0"/>
                <a:cs typeface="Calibri" panose="020F0502020204030204" pitchFamily="34" charset="0"/>
              </a:rPr>
              <a:t>)(1) and 505(b)(2</a:t>
            </a:r>
            <a:r>
              <a:rPr lang="en-US" sz="1200" b="1" dirty="0" smtClean="0">
                <a:solidFill>
                  <a:schemeClr val="tx1"/>
                </a:solidFill>
                <a:latin typeface="Calibri" panose="020F0502020204030204" pitchFamily="34" charset="0"/>
                <a:cs typeface="Calibri" panose="020F0502020204030204" pitchFamily="34" charset="0"/>
              </a:rPr>
              <a:t>)]</a:t>
            </a:r>
          </a:p>
          <a:p>
            <a:pPr algn="ctr"/>
            <a:r>
              <a:rPr lang="en-US" sz="1400" b="1" dirty="0" smtClean="0">
                <a:solidFill>
                  <a:schemeClr val="tx1"/>
                </a:solidFill>
                <a:latin typeface="Calibri" panose="020F0502020204030204" pitchFamily="34" charset="0"/>
                <a:cs typeface="Calibri" panose="020F0502020204030204" pitchFamily="34" charset="0"/>
              </a:rPr>
              <a:t>Based on right reference</a:t>
            </a:r>
          </a:p>
        </p:txBody>
      </p:sp>
      <p:sp>
        <p:nvSpPr>
          <p:cNvPr id="18" name="Rounded Rectangle 17"/>
          <p:cNvSpPr/>
          <p:nvPr/>
        </p:nvSpPr>
        <p:spPr>
          <a:xfrm>
            <a:off x="2590800" y="4724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No safety/efficacy data required</a:t>
            </a:r>
          </a:p>
          <a:p>
            <a:pPr algn="ctr"/>
            <a:r>
              <a:rPr lang="en-US" sz="1200" b="1" dirty="0" smtClean="0">
                <a:solidFill>
                  <a:schemeClr val="tx1"/>
                </a:solidFill>
                <a:latin typeface="Calibri" panose="020F0502020204030204" pitchFamily="34" charset="0"/>
                <a:cs typeface="Calibri" panose="020F0502020204030204" pitchFamily="34" charset="0"/>
              </a:rPr>
              <a:t>(only bioequivalence)</a:t>
            </a:r>
          </a:p>
        </p:txBody>
      </p:sp>
      <p:cxnSp>
        <p:nvCxnSpPr>
          <p:cNvPr id="21" name="Straight Connector 20"/>
          <p:cNvCxnSpPr/>
          <p:nvPr/>
        </p:nvCxnSpPr>
        <p:spPr>
          <a:xfrm>
            <a:off x="152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5" idx="1"/>
          </p:cNvCxnSpPr>
          <p:nvPr/>
        </p:nvCxnSpPr>
        <p:spPr>
          <a:xfrm>
            <a:off x="152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7" idx="1"/>
          </p:cNvCxnSpPr>
          <p:nvPr/>
        </p:nvCxnSpPr>
        <p:spPr>
          <a:xfrm flipH="1">
            <a:off x="152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38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38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438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52400" y="6248400"/>
            <a:ext cx="4688271"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FDCA: Food, Drug, and Cosmetics Act ; PHSA: Public Health Service Act</a:t>
            </a:r>
            <a:endParaRPr lang="en-US" sz="1200" dirty="0">
              <a:latin typeface="Calibri" panose="020F0502020204030204" pitchFamily="34" charset="0"/>
              <a:cs typeface="Calibri" panose="020F0502020204030204" pitchFamily="34" charset="0"/>
            </a:endParaRPr>
          </a:p>
        </p:txBody>
      </p:sp>
      <p:cxnSp>
        <p:nvCxnSpPr>
          <p:cNvPr id="28" name="Straight Connector 27"/>
          <p:cNvCxnSpPr/>
          <p:nvPr/>
        </p:nvCxnSpPr>
        <p:spPr>
          <a:xfrm>
            <a:off x="69342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8006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Biologics</a:t>
            </a:r>
          </a:p>
        </p:txBody>
      </p:sp>
      <p:sp>
        <p:nvSpPr>
          <p:cNvPr id="31" name="Rounded Rectangle 30"/>
          <p:cNvSpPr/>
          <p:nvPr/>
        </p:nvSpPr>
        <p:spPr>
          <a:xfrm>
            <a:off x="48006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Biologics License Applications</a:t>
            </a:r>
          </a:p>
          <a:p>
            <a:pPr algn="ctr"/>
            <a:r>
              <a:rPr lang="en-US" sz="1200" b="1" dirty="0" smtClean="0">
                <a:solidFill>
                  <a:schemeClr val="bg1"/>
                </a:solidFill>
                <a:latin typeface="Calibri" panose="020F0502020204030204" pitchFamily="34" charset="0"/>
                <a:cs typeface="Calibri" panose="020F0502020204030204" pitchFamily="34" charset="0"/>
              </a:rPr>
              <a:t>351(a)</a:t>
            </a:r>
          </a:p>
        </p:txBody>
      </p:sp>
      <p:sp>
        <p:nvSpPr>
          <p:cNvPr id="32" name="Rounded Rectangle 31"/>
          <p:cNvSpPr/>
          <p:nvPr/>
        </p:nvSpPr>
        <p:spPr>
          <a:xfrm>
            <a:off x="70866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Biosimilars</a:t>
            </a:r>
          </a:p>
        </p:txBody>
      </p:sp>
      <p:sp>
        <p:nvSpPr>
          <p:cNvPr id="33" name="Rounded Rectangle 32"/>
          <p:cNvSpPr/>
          <p:nvPr/>
        </p:nvSpPr>
        <p:spPr>
          <a:xfrm>
            <a:off x="70866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Biosimilar Biologics Applications</a:t>
            </a:r>
          </a:p>
          <a:p>
            <a:pPr algn="ctr"/>
            <a:r>
              <a:rPr lang="en-US" sz="1200" b="1" dirty="0" smtClean="0">
                <a:solidFill>
                  <a:schemeClr val="bg1"/>
                </a:solidFill>
                <a:latin typeface="Calibri" panose="020F0502020204030204" pitchFamily="34" charset="0"/>
                <a:cs typeface="Calibri" panose="020F0502020204030204" pitchFamily="34" charset="0"/>
              </a:rPr>
              <a:t>351(k)</a:t>
            </a:r>
          </a:p>
        </p:txBody>
      </p:sp>
      <p:sp>
        <p:nvSpPr>
          <p:cNvPr id="34" name="TextBox 33"/>
          <p:cNvSpPr txBox="1"/>
          <p:nvPr/>
        </p:nvSpPr>
        <p:spPr>
          <a:xfrm>
            <a:off x="5159643" y="1143000"/>
            <a:ext cx="3068019"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Biologics—Approved via PHSA</a:t>
            </a:r>
            <a:endParaRPr lang="en-US" b="1" dirty="0">
              <a:latin typeface="Calibri" panose="020F0502020204030204" pitchFamily="34" charset="0"/>
              <a:cs typeface="Calibri" panose="020F0502020204030204" pitchFamily="34" charset="0"/>
            </a:endParaRPr>
          </a:p>
        </p:txBody>
      </p:sp>
      <p:sp>
        <p:nvSpPr>
          <p:cNvPr id="35" name="Rounded Rectangle 34"/>
          <p:cNvSpPr/>
          <p:nvPr/>
        </p:nvSpPr>
        <p:spPr>
          <a:xfrm>
            <a:off x="48006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Full report of safety and efficacy investigations</a:t>
            </a:r>
          </a:p>
        </p:txBody>
      </p:sp>
      <p:sp>
        <p:nvSpPr>
          <p:cNvPr id="36" name="Rounded Rectangle 35"/>
          <p:cNvSpPr/>
          <p:nvPr/>
        </p:nvSpPr>
        <p:spPr>
          <a:xfrm>
            <a:off x="70866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Highly similar to a 351(a) product</a:t>
            </a:r>
          </a:p>
        </p:txBody>
      </p:sp>
      <p:sp>
        <p:nvSpPr>
          <p:cNvPr id="37" name="Rounded Rectangle 36"/>
          <p:cNvSpPr/>
          <p:nvPr/>
        </p:nvSpPr>
        <p:spPr>
          <a:xfrm>
            <a:off x="4800600" y="4724400"/>
            <a:ext cx="1828800" cy="9144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Applicant has right of reference to essential investigations</a:t>
            </a:r>
          </a:p>
        </p:txBody>
      </p:sp>
      <p:sp>
        <p:nvSpPr>
          <p:cNvPr id="38" name="Rounded Rectangle 37"/>
          <p:cNvSpPr/>
          <p:nvPr/>
        </p:nvSpPr>
        <p:spPr>
          <a:xfrm>
            <a:off x="7086600" y="4724400"/>
            <a:ext cx="1828800" cy="9144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Data showing absence of clinically meaningful difference</a:t>
            </a:r>
            <a:endParaRPr lang="en-US" sz="1200" b="1" dirty="0" smtClean="0">
              <a:solidFill>
                <a:schemeClr val="tx1"/>
              </a:solidFill>
              <a:latin typeface="Calibri" panose="020F0502020204030204" pitchFamily="34" charset="0"/>
              <a:cs typeface="Calibri" panose="020F0502020204030204" pitchFamily="34" charset="0"/>
            </a:endParaRPr>
          </a:p>
        </p:txBody>
      </p:sp>
      <p:cxnSp>
        <p:nvCxnSpPr>
          <p:cNvPr id="41" name="Straight Connector 40"/>
          <p:cNvCxnSpPr/>
          <p:nvPr/>
        </p:nvCxnSpPr>
        <p:spPr>
          <a:xfrm>
            <a:off x="4648200" y="3048000"/>
            <a:ext cx="0" cy="213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1"/>
          </p:cNvCxnSpPr>
          <p:nvPr/>
        </p:nvCxnSpPr>
        <p:spPr>
          <a:xfrm>
            <a:off x="46482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7" idx="1"/>
          </p:cNvCxnSpPr>
          <p:nvPr/>
        </p:nvCxnSpPr>
        <p:spPr>
          <a:xfrm flipH="1">
            <a:off x="4648200" y="51816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34200" y="3048000"/>
            <a:ext cx="0" cy="213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9342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6934200" y="51816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4800600" y="5791200"/>
            <a:ext cx="4191000" cy="381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anose="020F0502020204030204" pitchFamily="34" charset="0"/>
                <a:cs typeface="Calibri" panose="020F0502020204030204" pitchFamily="34" charset="0"/>
              </a:rPr>
              <a:t>Interchangeable biologics are approved under the biosimilars pathway, but must meet higher standards </a:t>
            </a:r>
          </a:p>
        </p:txBody>
      </p:sp>
      <p:sp>
        <p:nvSpPr>
          <p:cNvPr id="3" name="Left Arrow 2"/>
          <p:cNvSpPr/>
          <p:nvPr/>
        </p:nvSpPr>
        <p:spPr>
          <a:xfrm>
            <a:off x="8458200" y="1524000"/>
            <a:ext cx="6096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3" name="Title 1"/>
          <p:cNvSpPr txBox="1">
            <a:spLocks/>
          </p:cNvSpPr>
          <p:nvPr/>
        </p:nvSpPr>
        <p:spPr>
          <a:xfrm>
            <a:off x="353949" y="161668"/>
            <a:ext cx="3151251" cy="685234"/>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r>
              <a:rPr lang="en-US" sz="3200" smtClean="0"/>
              <a:t>Generics: </a:t>
            </a:r>
            <a:br>
              <a:rPr lang="en-US" sz="3200" smtClean="0"/>
            </a:br>
            <a:r>
              <a:rPr lang="en-US" sz="3200" smtClean="0"/>
              <a:t>Exact Copies</a:t>
            </a:r>
            <a:endParaRPr lang="en-US" sz="3200" dirty="0"/>
          </a:p>
        </p:txBody>
      </p:sp>
      <p:sp>
        <p:nvSpPr>
          <p:cNvPr id="54" name="Rectangle 53"/>
          <p:cNvSpPr/>
          <p:nvPr/>
        </p:nvSpPr>
        <p:spPr>
          <a:xfrm>
            <a:off x="-8860" y="6521218"/>
            <a:ext cx="6149439"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Li EC, et al.  </a:t>
            </a:r>
            <a:r>
              <a:rPr lang="en-US" sz="1600" i="1" dirty="0">
                <a:latin typeface="Calibri" panose="020F0502020204030204" pitchFamily="34" charset="0"/>
                <a:cs typeface="Calibri" panose="020F0502020204030204" pitchFamily="34" charset="0"/>
              </a:rPr>
              <a:t>J </a:t>
            </a:r>
            <a:r>
              <a:rPr lang="en-US" sz="1600" i="1" dirty="0" err="1">
                <a:latin typeface="Calibri" panose="020F0502020204030204" pitchFamily="34" charset="0"/>
                <a:cs typeface="Calibri" panose="020F0502020204030204" pitchFamily="34" charset="0"/>
              </a:rPr>
              <a:t>Manag</a:t>
            </a:r>
            <a:r>
              <a:rPr lang="en-US" sz="1600" i="1" dirty="0">
                <a:latin typeface="Calibri" panose="020F0502020204030204" pitchFamily="34" charset="0"/>
                <a:cs typeface="Calibri" panose="020F0502020204030204" pitchFamily="34" charset="0"/>
              </a:rPr>
              <a:t> Care Spec Pharm</a:t>
            </a:r>
            <a:r>
              <a:rPr lang="en-US" sz="1600" dirty="0">
                <a:latin typeface="Calibri" panose="020F0502020204030204" pitchFamily="34" charset="0"/>
                <a:cs typeface="Calibri" panose="020F0502020204030204" pitchFamily="34" charset="0"/>
              </a:rPr>
              <a:t>. 2015;21(7):</a:t>
            </a:r>
            <a:r>
              <a:rPr lang="en-US" sz="1600" dirty="0" smtClean="0">
                <a:latin typeface="Calibri" panose="020F0502020204030204" pitchFamily="34" charset="0"/>
                <a:cs typeface="Calibri" panose="020F0502020204030204" pitchFamily="34" charset="0"/>
              </a:rPr>
              <a:t>532-539.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294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3505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2192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80010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715000" y="1981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181600" y="152400"/>
            <a:ext cx="3075051" cy="685234"/>
          </a:xfrm>
        </p:spPr>
        <p:txBody>
          <a:bodyPr>
            <a:noAutofit/>
          </a:bodyPr>
          <a:lstStyle/>
          <a:p>
            <a:r>
              <a:rPr lang="en-US" sz="3200" dirty="0" smtClean="0"/>
              <a:t>Biosimilars: </a:t>
            </a:r>
            <a:br>
              <a:rPr lang="en-US" sz="3200" dirty="0" smtClean="0"/>
            </a:br>
            <a:r>
              <a:rPr lang="en-US" sz="3200" dirty="0" smtClean="0"/>
              <a:t>Highly Similar</a:t>
            </a:r>
            <a:endParaRPr lang="en-US" sz="3200" dirty="0"/>
          </a:p>
        </p:txBody>
      </p:sp>
      <p:cxnSp>
        <p:nvCxnSpPr>
          <p:cNvPr id="8" name="Straight Connector 7"/>
          <p:cNvCxnSpPr/>
          <p:nvPr/>
        </p:nvCxnSpPr>
        <p:spPr>
          <a:xfrm>
            <a:off x="2438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04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Small Molecules</a:t>
            </a:r>
          </a:p>
        </p:txBody>
      </p:sp>
      <p:sp>
        <p:nvSpPr>
          <p:cNvPr id="11" name="Rounded Rectangle 10"/>
          <p:cNvSpPr/>
          <p:nvPr/>
        </p:nvSpPr>
        <p:spPr>
          <a:xfrm>
            <a:off x="304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505(b)(1) and 505(b)(2)</a:t>
            </a:r>
          </a:p>
        </p:txBody>
      </p:sp>
      <p:sp>
        <p:nvSpPr>
          <p:cNvPr id="12" name="Rounded Rectangle 11"/>
          <p:cNvSpPr/>
          <p:nvPr/>
        </p:nvSpPr>
        <p:spPr>
          <a:xfrm>
            <a:off x="25908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Generics</a:t>
            </a:r>
          </a:p>
        </p:txBody>
      </p:sp>
      <p:sp>
        <p:nvSpPr>
          <p:cNvPr id="13" name="Rounded Rectangle 12"/>
          <p:cNvSpPr/>
          <p:nvPr/>
        </p:nvSpPr>
        <p:spPr>
          <a:xfrm>
            <a:off x="25908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Abbreviated New Drug Applications</a:t>
            </a:r>
          </a:p>
          <a:p>
            <a:pPr algn="ctr"/>
            <a:r>
              <a:rPr lang="en-US" sz="1200" b="1" dirty="0" smtClean="0">
                <a:solidFill>
                  <a:schemeClr val="bg1"/>
                </a:solidFill>
                <a:latin typeface="Calibri" panose="020F0502020204030204" pitchFamily="34" charset="0"/>
                <a:cs typeface="Calibri" panose="020F0502020204030204" pitchFamily="34" charset="0"/>
              </a:rPr>
              <a:t>505(j)</a:t>
            </a:r>
          </a:p>
        </p:txBody>
      </p:sp>
      <p:sp>
        <p:nvSpPr>
          <p:cNvPr id="14" name="TextBox 13"/>
          <p:cNvSpPr txBox="1"/>
          <p:nvPr/>
        </p:nvSpPr>
        <p:spPr>
          <a:xfrm>
            <a:off x="381000" y="1143000"/>
            <a:ext cx="3911648"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Small Molecules—Approved via FDCA</a:t>
            </a:r>
            <a:endParaRPr lang="en-US" b="1" dirty="0">
              <a:latin typeface="Calibri" panose="020F0502020204030204" pitchFamily="34" charset="0"/>
              <a:cs typeface="Calibri" panose="020F0502020204030204" pitchFamily="34" charset="0"/>
            </a:endParaRPr>
          </a:p>
        </p:txBody>
      </p:sp>
      <p:sp>
        <p:nvSpPr>
          <p:cNvPr id="15" name="Rounded Rectangle 14"/>
          <p:cNvSpPr/>
          <p:nvPr/>
        </p:nvSpPr>
        <p:spPr>
          <a:xfrm>
            <a:off x="304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Full report of safety and efficacy investigations</a:t>
            </a:r>
          </a:p>
        </p:txBody>
      </p:sp>
      <p:sp>
        <p:nvSpPr>
          <p:cNvPr id="16" name="Rounded Rectangle 15"/>
          <p:cNvSpPr/>
          <p:nvPr/>
        </p:nvSpPr>
        <p:spPr>
          <a:xfrm>
            <a:off x="25908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Identical to an already approved product</a:t>
            </a:r>
          </a:p>
        </p:txBody>
      </p:sp>
      <p:sp>
        <p:nvSpPr>
          <p:cNvPr id="17" name="Rounded Rectangle 16"/>
          <p:cNvSpPr/>
          <p:nvPr/>
        </p:nvSpPr>
        <p:spPr>
          <a:xfrm>
            <a:off x="304800" y="4724400"/>
            <a:ext cx="1901952"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Two pathways</a:t>
            </a:r>
          </a:p>
          <a:p>
            <a:pPr algn="ctr"/>
            <a:r>
              <a:rPr lang="en-US" sz="1200" b="1" dirty="0" smtClean="0">
                <a:solidFill>
                  <a:schemeClr val="tx1"/>
                </a:solidFill>
                <a:latin typeface="Calibri" panose="020F0502020204030204" pitchFamily="34" charset="0"/>
                <a:cs typeface="Calibri" panose="020F0502020204030204" pitchFamily="34" charset="0"/>
              </a:rPr>
              <a:t>[505(b</a:t>
            </a:r>
            <a:r>
              <a:rPr lang="en-US" sz="1200" b="1" dirty="0">
                <a:solidFill>
                  <a:schemeClr val="tx1"/>
                </a:solidFill>
                <a:latin typeface="Calibri" panose="020F0502020204030204" pitchFamily="34" charset="0"/>
                <a:cs typeface="Calibri" panose="020F0502020204030204" pitchFamily="34" charset="0"/>
              </a:rPr>
              <a:t>)(1) and 505(b)(2</a:t>
            </a:r>
            <a:r>
              <a:rPr lang="en-US" sz="1200" b="1" dirty="0" smtClean="0">
                <a:solidFill>
                  <a:schemeClr val="tx1"/>
                </a:solidFill>
                <a:latin typeface="Calibri" panose="020F0502020204030204" pitchFamily="34" charset="0"/>
                <a:cs typeface="Calibri" panose="020F0502020204030204" pitchFamily="34" charset="0"/>
              </a:rPr>
              <a:t>)]</a:t>
            </a:r>
          </a:p>
          <a:p>
            <a:pPr algn="ctr"/>
            <a:r>
              <a:rPr lang="en-US" sz="1400" b="1" dirty="0" smtClean="0">
                <a:solidFill>
                  <a:schemeClr val="tx1"/>
                </a:solidFill>
                <a:latin typeface="Calibri" panose="020F0502020204030204" pitchFamily="34" charset="0"/>
                <a:cs typeface="Calibri" panose="020F0502020204030204" pitchFamily="34" charset="0"/>
              </a:rPr>
              <a:t>Based on right reference</a:t>
            </a:r>
          </a:p>
        </p:txBody>
      </p:sp>
      <p:sp>
        <p:nvSpPr>
          <p:cNvPr id="18" name="Rounded Rectangle 17"/>
          <p:cNvSpPr/>
          <p:nvPr/>
        </p:nvSpPr>
        <p:spPr>
          <a:xfrm>
            <a:off x="2590800" y="4724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No safety/efficacy data required</a:t>
            </a:r>
          </a:p>
          <a:p>
            <a:pPr algn="ctr"/>
            <a:r>
              <a:rPr lang="en-US" sz="1200" b="1" dirty="0" smtClean="0">
                <a:solidFill>
                  <a:schemeClr val="tx1"/>
                </a:solidFill>
                <a:latin typeface="Calibri" panose="020F0502020204030204" pitchFamily="34" charset="0"/>
                <a:cs typeface="Calibri" panose="020F0502020204030204" pitchFamily="34" charset="0"/>
              </a:rPr>
              <a:t>(only bioequivalence)</a:t>
            </a:r>
          </a:p>
        </p:txBody>
      </p:sp>
      <p:cxnSp>
        <p:nvCxnSpPr>
          <p:cNvPr id="21" name="Straight Connector 20"/>
          <p:cNvCxnSpPr/>
          <p:nvPr/>
        </p:nvCxnSpPr>
        <p:spPr>
          <a:xfrm>
            <a:off x="152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5" idx="1"/>
          </p:cNvCxnSpPr>
          <p:nvPr/>
        </p:nvCxnSpPr>
        <p:spPr>
          <a:xfrm>
            <a:off x="152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7" idx="1"/>
          </p:cNvCxnSpPr>
          <p:nvPr/>
        </p:nvCxnSpPr>
        <p:spPr>
          <a:xfrm flipH="1">
            <a:off x="152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38400" y="30480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384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438400" y="51054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52400" y="6248400"/>
            <a:ext cx="4688271"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FDCA: Food, Drug, and Cosmetics Act ; PHSA: Public Health Service Act</a:t>
            </a:r>
            <a:endParaRPr lang="en-US" sz="1200" dirty="0">
              <a:latin typeface="Calibri" panose="020F0502020204030204" pitchFamily="34" charset="0"/>
              <a:cs typeface="Calibri" panose="020F0502020204030204" pitchFamily="34" charset="0"/>
            </a:endParaRPr>
          </a:p>
        </p:txBody>
      </p:sp>
      <p:cxnSp>
        <p:nvCxnSpPr>
          <p:cNvPr id="28" name="Straight Connector 27"/>
          <p:cNvCxnSpPr/>
          <p:nvPr/>
        </p:nvCxnSpPr>
        <p:spPr>
          <a:xfrm>
            <a:off x="69342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30480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8006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Biologics</a:t>
            </a:r>
          </a:p>
        </p:txBody>
      </p:sp>
      <p:sp>
        <p:nvSpPr>
          <p:cNvPr id="31" name="Rounded Rectangle 30"/>
          <p:cNvSpPr/>
          <p:nvPr/>
        </p:nvSpPr>
        <p:spPr>
          <a:xfrm>
            <a:off x="48006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Biologics License Applications</a:t>
            </a:r>
          </a:p>
          <a:p>
            <a:pPr algn="ctr"/>
            <a:r>
              <a:rPr lang="en-US" sz="1200" b="1" dirty="0" smtClean="0">
                <a:solidFill>
                  <a:schemeClr val="bg1"/>
                </a:solidFill>
                <a:latin typeface="Calibri" panose="020F0502020204030204" pitchFamily="34" charset="0"/>
                <a:cs typeface="Calibri" panose="020F0502020204030204" pitchFamily="34" charset="0"/>
              </a:rPr>
              <a:t>351(a)</a:t>
            </a:r>
          </a:p>
        </p:txBody>
      </p:sp>
      <p:sp>
        <p:nvSpPr>
          <p:cNvPr id="32" name="Rounded Rectangle 31"/>
          <p:cNvSpPr/>
          <p:nvPr/>
        </p:nvSpPr>
        <p:spPr>
          <a:xfrm>
            <a:off x="7086600" y="1555242"/>
            <a:ext cx="1828800" cy="4572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Biosimilars</a:t>
            </a:r>
          </a:p>
        </p:txBody>
      </p:sp>
      <p:sp>
        <p:nvSpPr>
          <p:cNvPr id="33" name="Rounded Rectangle 32"/>
          <p:cNvSpPr/>
          <p:nvPr/>
        </p:nvSpPr>
        <p:spPr>
          <a:xfrm>
            <a:off x="7086600" y="2438400"/>
            <a:ext cx="1828800" cy="7620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anose="020F0502020204030204" pitchFamily="34" charset="0"/>
                <a:cs typeface="Calibri" panose="020F0502020204030204" pitchFamily="34" charset="0"/>
              </a:rPr>
              <a:t>Biosimilar Biologics Applications</a:t>
            </a:r>
          </a:p>
          <a:p>
            <a:pPr algn="ctr"/>
            <a:r>
              <a:rPr lang="en-US" sz="1200" b="1" dirty="0" smtClean="0">
                <a:solidFill>
                  <a:schemeClr val="bg1"/>
                </a:solidFill>
                <a:latin typeface="Calibri" panose="020F0502020204030204" pitchFamily="34" charset="0"/>
                <a:cs typeface="Calibri" panose="020F0502020204030204" pitchFamily="34" charset="0"/>
              </a:rPr>
              <a:t>351(k)</a:t>
            </a:r>
          </a:p>
        </p:txBody>
      </p:sp>
      <p:sp>
        <p:nvSpPr>
          <p:cNvPr id="34" name="TextBox 33"/>
          <p:cNvSpPr txBox="1"/>
          <p:nvPr/>
        </p:nvSpPr>
        <p:spPr>
          <a:xfrm>
            <a:off x="5159643" y="1143000"/>
            <a:ext cx="3068019"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Biologics—Approved via PHSA</a:t>
            </a:r>
            <a:endParaRPr lang="en-US" b="1" dirty="0">
              <a:latin typeface="Calibri" panose="020F0502020204030204" pitchFamily="34" charset="0"/>
              <a:cs typeface="Calibri" panose="020F0502020204030204" pitchFamily="34" charset="0"/>
            </a:endParaRPr>
          </a:p>
        </p:txBody>
      </p:sp>
      <p:sp>
        <p:nvSpPr>
          <p:cNvPr id="35" name="Rounded Rectangle 34"/>
          <p:cNvSpPr/>
          <p:nvPr/>
        </p:nvSpPr>
        <p:spPr>
          <a:xfrm>
            <a:off x="48006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Full report of safety and efficacy investigations</a:t>
            </a:r>
          </a:p>
        </p:txBody>
      </p:sp>
      <p:sp>
        <p:nvSpPr>
          <p:cNvPr id="36" name="Rounded Rectangle 35"/>
          <p:cNvSpPr/>
          <p:nvPr/>
        </p:nvSpPr>
        <p:spPr>
          <a:xfrm>
            <a:off x="7086600" y="3581400"/>
            <a:ext cx="1828800" cy="762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Highly similar to a 351(a) product</a:t>
            </a:r>
          </a:p>
        </p:txBody>
      </p:sp>
      <p:sp>
        <p:nvSpPr>
          <p:cNvPr id="37" name="Rounded Rectangle 36"/>
          <p:cNvSpPr/>
          <p:nvPr/>
        </p:nvSpPr>
        <p:spPr>
          <a:xfrm>
            <a:off x="4800600" y="4724400"/>
            <a:ext cx="1828800" cy="9144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Applicant has right of reference to essential investigations</a:t>
            </a:r>
          </a:p>
        </p:txBody>
      </p:sp>
      <p:sp>
        <p:nvSpPr>
          <p:cNvPr id="38" name="Rounded Rectangle 37"/>
          <p:cNvSpPr/>
          <p:nvPr/>
        </p:nvSpPr>
        <p:spPr>
          <a:xfrm>
            <a:off x="7086600" y="4724400"/>
            <a:ext cx="1828800" cy="9144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anose="020F0502020204030204" pitchFamily="34" charset="0"/>
                <a:cs typeface="Calibri" panose="020F0502020204030204" pitchFamily="34" charset="0"/>
              </a:rPr>
              <a:t>Data showing absence of clinically meaningful difference</a:t>
            </a:r>
            <a:endParaRPr lang="en-US" sz="1200" b="1" dirty="0" smtClean="0">
              <a:solidFill>
                <a:schemeClr val="tx1"/>
              </a:solidFill>
              <a:latin typeface="Calibri" panose="020F0502020204030204" pitchFamily="34" charset="0"/>
              <a:cs typeface="Calibri" panose="020F0502020204030204" pitchFamily="34" charset="0"/>
            </a:endParaRPr>
          </a:p>
        </p:txBody>
      </p:sp>
      <p:cxnSp>
        <p:nvCxnSpPr>
          <p:cNvPr id="41" name="Straight Connector 40"/>
          <p:cNvCxnSpPr/>
          <p:nvPr/>
        </p:nvCxnSpPr>
        <p:spPr>
          <a:xfrm>
            <a:off x="4648200" y="3048000"/>
            <a:ext cx="0" cy="213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1"/>
          </p:cNvCxnSpPr>
          <p:nvPr/>
        </p:nvCxnSpPr>
        <p:spPr>
          <a:xfrm>
            <a:off x="46482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7" idx="1"/>
          </p:cNvCxnSpPr>
          <p:nvPr/>
        </p:nvCxnSpPr>
        <p:spPr>
          <a:xfrm flipH="1">
            <a:off x="4648200" y="51816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34200" y="3048000"/>
            <a:ext cx="0" cy="213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934200" y="39624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6934200" y="5181600"/>
            <a:ext cx="1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4800600" y="5791200"/>
            <a:ext cx="4191000" cy="381000"/>
          </a:xfrm>
          <a:prstGeom prst="roundRect">
            <a:avLst/>
          </a:prstGeom>
          <a:solidFill>
            <a:srgbClr val="99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anose="020F0502020204030204" pitchFamily="34" charset="0"/>
                <a:cs typeface="Calibri" panose="020F0502020204030204" pitchFamily="34" charset="0"/>
              </a:rPr>
              <a:t>Interchangeable biologics are approved under the biosimilars pathway, but must meet higher standards </a:t>
            </a:r>
          </a:p>
        </p:txBody>
      </p:sp>
      <p:sp>
        <p:nvSpPr>
          <p:cNvPr id="47" name="Rounded Rectangle 46"/>
          <p:cNvSpPr/>
          <p:nvPr/>
        </p:nvSpPr>
        <p:spPr>
          <a:xfrm>
            <a:off x="2667000" y="4724400"/>
            <a:ext cx="1600200" cy="533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8" name="Rounded Rectangle 47"/>
          <p:cNvSpPr/>
          <p:nvPr/>
        </p:nvSpPr>
        <p:spPr>
          <a:xfrm>
            <a:off x="2884345" y="3609320"/>
            <a:ext cx="762000" cy="27104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9" name="Rounded Rectangle 48"/>
          <p:cNvSpPr/>
          <p:nvPr/>
        </p:nvSpPr>
        <p:spPr>
          <a:xfrm>
            <a:off x="7162800" y="4724400"/>
            <a:ext cx="1676400" cy="9144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0" name="Rounded Rectangle 49"/>
          <p:cNvSpPr/>
          <p:nvPr/>
        </p:nvSpPr>
        <p:spPr>
          <a:xfrm>
            <a:off x="7238999" y="3749810"/>
            <a:ext cx="1143001" cy="21061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1" name="Title 1"/>
          <p:cNvSpPr txBox="1">
            <a:spLocks/>
          </p:cNvSpPr>
          <p:nvPr/>
        </p:nvSpPr>
        <p:spPr>
          <a:xfrm>
            <a:off x="353949" y="161668"/>
            <a:ext cx="3151251" cy="685234"/>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r>
              <a:rPr lang="en-US" sz="3200" smtClean="0"/>
              <a:t>Generics: </a:t>
            </a:r>
            <a:br>
              <a:rPr lang="en-US" sz="3200" smtClean="0"/>
            </a:br>
            <a:r>
              <a:rPr lang="en-US" sz="3200" smtClean="0"/>
              <a:t>Exact Copies</a:t>
            </a:r>
            <a:endParaRPr lang="en-US" sz="3200" dirty="0"/>
          </a:p>
        </p:txBody>
      </p:sp>
      <p:sp>
        <p:nvSpPr>
          <p:cNvPr id="53" name="Rectangle 52"/>
          <p:cNvSpPr/>
          <p:nvPr/>
        </p:nvSpPr>
        <p:spPr>
          <a:xfrm>
            <a:off x="-8860" y="6521218"/>
            <a:ext cx="6149439"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Li EC, et al.  </a:t>
            </a:r>
            <a:r>
              <a:rPr lang="en-US" sz="1600" i="1" dirty="0">
                <a:latin typeface="Calibri" panose="020F0502020204030204" pitchFamily="34" charset="0"/>
                <a:cs typeface="Calibri" panose="020F0502020204030204" pitchFamily="34" charset="0"/>
              </a:rPr>
              <a:t>J </a:t>
            </a:r>
            <a:r>
              <a:rPr lang="en-US" sz="1600" i="1" dirty="0" err="1">
                <a:latin typeface="Calibri" panose="020F0502020204030204" pitchFamily="34" charset="0"/>
                <a:cs typeface="Calibri" panose="020F0502020204030204" pitchFamily="34" charset="0"/>
              </a:rPr>
              <a:t>Manag</a:t>
            </a:r>
            <a:r>
              <a:rPr lang="en-US" sz="1600" i="1" dirty="0">
                <a:latin typeface="Calibri" panose="020F0502020204030204" pitchFamily="34" charset="0"/>
                <a:cs typeface="Calibri" panose="020F0502020204030204" pitchFamily="34" charset="0"/>
              </a:rPr>
              <a:t> Care Spec Pharm</a:t>
            </a:r>
            <a:r>
              <a:rPr lang="en-US" sz="1600" dirty="0">
                <a:latin typeface="Calibri" panose="020F0502020204030204" pitchFamily="34" charset="0"/>
                <a:cs typeface="Calibri" panose="020F0502020204030204" pitchFamily="34" charset="0"/>
              </a:rPr>
              <a:t>. 2015;21(7):</a:t>
            </a:r>
            <a:r>
              <a:rPr lang="en-US" sz="1600" dirty="0" smtClean="0">
                <a:latin typeface="Calibri" panose="020F0502020204030204" pitchFamily="34" charset="0"/>
                <a:cs typeface="Calibri" panose="020F0502020204030204" pitchFamily="34" charset="0"/>
              </a:rPr>
              <a:t>532-539.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06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143000"/>
          </a:xfr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defRPr/>
            </a:pPr>
            <a:r>
              <a:rPr lang="en-US" sz="3200" b="1" dirty="0" smtClean="0">
                <a:latin typeface="Calibri" panose="020F0502020204030204" pitchFamily="34" charset="0"/>
                <a:cs typeface="Calibri" panose="020F0502020204030204" pitchFamily="34" charset="0"/>
              </a:rPr>
              <a:t>Demonstrating Biosimilarity:</a:t>
            </a:r>
            <a:br>
              <a:rPr lang="en-US" sz="3200" b="1" dirty="0" smtClean="0">
                <a:latin typeface="Calibri" panose="020F0502020204030204" pitchFamily="34" charset="0"/>
                <a:cs typeface="Calibri" panose="020F0502020204030204" pitchFamily="34" charset="0"/>
              </a:rPr>
            </a:br>
            <a:r>
              <a:rPr lang="en-US" sz="3200" b="1" dirty="0" smtClean="0">
                <a:latin typeface="Calibri" panose="020F0502020204030204" pitchFamily="34" charset="0"/>
                <a:cs typeface="Calibri" panose="020F0502020204030204" pitchFamily="34" charset="0"/>
              </a:rPr>
              <a:t>General Principles from the FDA </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7467600" cy="4852534"/>
          </a:xfrm>
        </p:spPr>
        <p:txBody>
          <a:bodyPr>
            <a:normAutofit/>
          </a:bodyPr>
          <a:lstStyle/>
          <a:p>
            <a:pPr>
              <a:spcBef>
                <a:spcPts val="0"/>
              </a:spcBef>
              <a:spcAft>
                <a:spcPts val="1200"/>
              </a:spcAft>
            </a:pPr>
            <a:r>
              <a:rPr lang="en-US" sz="2400" dirty="0">
                <a:latin typeface="Calibri" panose="020F0502020204030204" pitchFamily="34" charset="0"/>
                <a:cs typeface="Calibri" panose="020F0502020204030204" pitchFamily="34" charset="0"/>
              </a:rPr>
              <a:t>When a biosimilar is approved, </a:t>
            </a:r>
            <a:r>
              <a:rPr lang="en-US" sz="2400" dirty="0" smtClean="0">
                <a:latin typeface="Calibri" panose="020F0502020204030204" pitchFamily="34" charset="0"/>
                <a:cs typeface="Calibri" panose="020F0502020204030204" pitchFamily="34" charset="0"/>
              </a:rPr>
              <a:t>it meets the FDA standard that there be </a:t>
            </a:r>
            <a:r>
              <a:rPr lang="en-US" sz="2400" b="1" i="1" u="sng" dirty="0" smtClean="0">
                <a:latin typeface="Calibri" panose="020F0502020204030204" pitchFamily="34" charset="0"/>
                <a:cs typeface="Calibri" panose="020F0502020204030204" pitchFamily="34" charset="0"/>
              </a:rPr>
              <a:t>no differences </a:t>
            </a:r>
            <a:r>
              <a:rPr lang="en-US" sz="2400" dirty="0">
                <a:latin typeface="Calibri" panose="020F0502020204030204" pitchFamily="34" charset="0"/>
                <a:cs typeface="Calibri" panose="020F0502020204030204" pitchFamily="34" charset="0"/>
              </a:rPr>
              <a:t>in safety and efficacy</a:t>
            </a:r>
          </a:p>
          <a:p>
            <a:pPr>
              <a:spcBef>
                <a:spcPts val="0"/>
              </a:spcBef>
              <a:spcAft>
                <a:spcPts val="1200"/>
              </a:spcAft>
            </a:pPr>
            <a:r>
              <a:rPr lang="en-US" sz="2400" dirty="0" smtClean="0">
                <a:latin typeface="Calibri" panose="020F0502020204030204" pitchFamily="34" charset="0"/>
                <a:cs typeface="Calibri" panose="020F0502020204030204" pitchFamily="34" charset="0"/>
              </a:rPr>
              <a:t>Clinical efficacy and safety of the biologic </a:t>
            </a:r>
            <a:r>
              <a:rPr lang="en-US" sz="2400" b="1" i="1" u="sng" dirty="0" smtClean="0">
                <a:latin typeface="Calibri" panose="020F0502020204030204" pitchFamily="34" charset="0"/>
                <a:cs typeface="Calibri" panose="020F0502020204030204" pitchFamily="34" charset="0"/>
              </a:rPr>
              <a:t>already demonstrated</a:t>
            </a:r>
            <a:r>
              <a:rPr lang="en-US" sz="2400" dirty="0" smtClean="0">
                <a:latin typeface="Calibri" panose="020F0502020204030204" pitchFamily="34" charset="0"/>
                <a:cs typeface="Calibri" panose="020F0502020204030204" pitchFamily="34" charset="0"/>
              </a:rPr>
              <a:t> (i.e. by the innovator)</a:t>
            </a:r>
          </a:p>
          <a:p>
            <a:pPr>
              <a:spcBef>
                <a:spcPts val="0"/>
              </a:spcBef>
            </a:pPr>
            <a:r>
              <a:rPr lang="en-US" sz="2400" dirty="0" smtClean="0">
                <a:latin typeface="Calibri" panose="020F0502020204030204" pitchFamily="34" charset="0"/>
                <a:cs typeface="Calibri" panose="020F0502020204030204" pitchFamily="34" charset="0"/>
              </a:rPr>
              <a:t>Biosimilar sponsor only requires evidence that the </a:t>
            </a:r>
            <a:r>
              <a:rPr lang="en-US" sz="2400" dirty="0" err="1" smtClean="0">
                <a:latin typeface="Calibri" panose="020F0502020204030204" pitchFamily="34" charset="0"/>
                <a:cs typeface="Calibri" panose="020F0502020204030204" pitchFamily="34" charset="0"/>
              </a:rPr>
              <a:t>biosimilar</a:t>
            </a:r>
            <a:r>
              <a:rPr lang="en-US" sz="2400" dirty="0" smtClean="0">
                <a:latin typeface="Calibri" panose="020F0502020204030204" pitchFamily="34" charset="0"/>
                <a:cs typeface="Calibri" panose="020F0502020204030204" pitchFamily="34" charset="0"/>
              </a:rPr>
              <a:t> is </a:t>
            </a:r>
            <a:r>
              <a:rPr lang="en-US" sz="2400" b="1" i="1" u="sng" dirty="0" smtClean="0">
                <a:latin typeface="Calibri" panose="020F0502020204030204" pitchFamily="34" charset="0"/>
                <a:cs typeface="Calibri" panose="020F0502020204030204" pitchFamily="34" charset="0"/>
              </a:rPr>
              <a:t>not significantly different </a:t>
            </a:r>
            <a:r>
              <a:rPr lang="en-US" sz="2400" dirty="0" smtClean="0">
                <a:latin typeface="Calibri" panose="020F0502020204030204" pitchFamily="34" charset="0"/>
                <a:cs typeface="Calibri" panose="020F0502020204030204" pitchFamily="34" charset="0"/>
              </a:rPr>
              <a:t>from the reference product </a:t>
            </a:r>
          </a:p>
          <a:p>
            <a:pPr lvl="1">
              <a:spcBef>
                <a:spcPts val="0"/>
              </a:spcBef>
            </a:pPr>
            <a:r>
              <a:rPr lang="en-US" dirty="0" smtClean="0">
                <a:latin typeface="Calibri" panose="020F0502020204030204" pitchFamily="34" charset="0"/>
                <a:cs typeface="Calibri" panose="020F0502020204030204" pitchFamily="34" charset="0"/>
              </a:rPr>
              <a:t>Goal is not to replicate unnecessary clinical trials</a:t>
            </a:r>
            <a:endParaRPr lang="en-US" dirty="0">
              <a:latin typeface="Calibri" panose="020F0502020204030204" pitchFamily="34" charset="0"/>
              <a:cs typeface="Calibri" panose="020F0502020204030204" pitchFamily="34" charset="0"/>
            </a:endParaRPr>
          </a:p>
          <a:p>
            <a:pPr lvl="1">
              <a:spcBef>
                <a:spcPts val="0"/>
              </a:spcBef>
            </a:pPr>
            <a:r>
              <a:rPr lang="en-US" dirty="0" smtClean="0">
                <a:latin typeface="Calibri" panose="020F0502020204030204" pitchFamily="34" charset="0"/>
                <a:cs typeface="Calibri" panose="020F0502020204030204" pitchFamily="34" charset="0"/>
              </a:rPr>
              <a:t>Smaller-scale direct comparisons and extrapolation</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0" y="5950803"/>
            <a:ext cx="9067800" cy="830997"/>
          </a:xfrm>
          <a:prstGeom prst="rect">
            <a:avLst/>
          </a:prstGeom>
          <a:noFill/>
        </p:spPr>
        <p:txBody>
          <a:bodyPr wrap="square" rtlCol="0">
            <a:spAutoFit/>
          </a:bodyPr>
          <a:lstStyle/>
          <a:p>
            <a:r>
              <a:rPr lang="en-US" sz="1600" dirty="0" smtClean="0">
                <a:solidFill>
                  <a:prstClr val="black"/>
                </a:solidFill>
                <a:latin typeface="Calibri" panose="020F0502020204030204" pitchFamily="34" charset="0"/>
                <a:cs typeface="Calibri" panose="020F0502020204030204" pitchFamily="34" charset="0"/>
              </a:rPr>
              <a:t>USFDA: </a:t>
            </a:r>
            <a:r>
              <a:rPr lang="en-US" sz="1600" dirty="0" err="1" smtClean="0">
                <a:solidFill>
                  <a:prstClr val="black"/>
                </a:solidFill>
                <a:latin typeface="Calibri" panose="020F0502020204030204" pitchFamily="34" charset="0"/>
                <a:cs typeface="Calibri" panose="020F0502020204030204" pitchFamily="34" charset="0"/>
              </a:rPr>
              <a:t>Biosimilars</a:t>
            </a:r>
            <a:r>
              <a:rPr lang="en-US" sz="1600" dirty="0" smtClean="0">
                <a:solidFill>
                  <a:prstClr val="black"/>
                </a:solidFill>
                <a:latin typeface="Calibri" panose="020F0502020204030204" pitchFamily="34" charset="0"/>
                <a:cs typeface="Calibri" panose="020F0502020204030204" pitchFamily="34" charset="0"/>
              </a:rPr>
              <a:t>. http</a:t>
            </a:r>
            <a:r>
              <a:rPr lang="en-US" sz="1600" dirty="0">
                <a:solidFill>
                  <a:prstClr val="black"/>
                </a:solidFill>
                <a:latin typeface="Calibri" panose="020F0502020204030204" pitchFamily="34" charset="0"/>
                <a:cs typeface="Calibri" panose="020F0502020204030204" pitchFamily="34" charset="0"/>
              </a:rPr>
              <a:t>://</a:t>
            </a:r>
            <a:r>
              <a:rPr lang="en-US" sz="1600" dirty="0" smtClean="0">
                <a:solidFill>
                  <a:prstClr val="black"/>
                </a:solidFill>
                <a:latin typeface="Calibri" panose="020F0502020204030204" pitchFamily="34" charset="0"/>
                <a:cs typeface="Calibri" panose="020F0502020204030204" pitchFamily="34" charset="0"/>
              </a:rPr>
              <a:t>www.fda.gov/Drugs/</a:t>
            </a:r>
            <a:br>
              <a:rPr lang="en-US" sz="1600" dirty="0" smtClean="0">
                <a:solidFill>
                  <a:prstClr val="black"/>
                </a:solidFill>
                <a:latin typeface="Calibri" panose="020F0502020204030204" pitchFamily="34" charset="0"/>
                <a:cs typeface="Calibri" panose="020F0502020204030204" pitchFamily="34" charset="0"/>
              </a:rPr>
            </a:br>
            <a:r>
              <a:rPr lang="en-US" sz="1600" dirty="0" err="1" smtClean="0">
                <a:solidFill>
                  <a:prstClr val="black"/>
                </a:solidFill>
                <a:latin typeface="Calibri" panose="020F0502020204030204" pitchFamily="34" charset="0"/>
                <a:cs typeface="Calibri" panose="020F0502020204030204" pitchFamily="34" charset="0"/>
              </a:rPr>
              <a:t>GuidanceComplianceRegulatoryInformation</a:t>
            </a:r>
            <a:r>
              <a:rPr lang="en-US" sz="1600" dirty="0" smtClean="0">
                <a:solidFill>
                  <a:prstClr val="black"/>
                </a:solidFill>
                <a:latin typeface="Calibri" panose="020F0502020204030204" pitchFamily="34" charset="0"/>
                <a:cs typeface="Calibri" panose="020F0502020204030204" pitchFamily="34" charset="0"/>
              </a:rPr>
              <a:t>/</a:t>
            </a:r>
          </a:p>
          <a:p>
            <a:r>
              <a:rPr lang="en-US" sz="1600" dirty="0" err="1" smtClean="0">
                <a:solidFill>
                  <a:prstClr val="black"/>
                </a:solidFill>
                <a:latin typeface="Calibri" panose="020F0502020204030204" pitchFamily="34" charset="0"/>
                <a:cs typeface="Calibri" panose="020F0502020204030204" pitchFamily="34" charset="0"/>
              </a:rPr>
              <a:t>Guidances</a:t>
            </a:r>
            <a:r>
              <a:rPr lang="en-US" sz="1600" dirty="0" smtClean="0">
                <a:solidFill>
                  <a:prstClr val="black"/>
                </a:solidFill>
                <a:latin typeface="Calibri" panose="020F0502020204030204" pitchFamily="34" charset="0"/>
                <a:cs typeface="Calibri" panose="020F0502020204030204" pitchFamily="34" charset="0"/>
              </a:rPr>
              <a:t>/ucm290967.htm. Accessed August 28, 2017.</a:t>
            </a:r>
            <a:endParaRPr lang="en-US" sz="1600" dirty="0">
              <a:solidFill>
                <a:prstClr val="black"/>
              </a:solidFill>
              <a:latin typeface="Calibri" panose="020F0502020204030204" pitchFamily="34" charset="0"/>
              <a:cs typeface="Calibri" panose="020F0502020204030204" pitchFamily="34" charset="0"/>
            </a:endParaRPr>
          </a:p>
        </p:txBody>
      </p:sp>
      <p:pic>
        <p:nvPicPr>
          <p:cNvPr id="5" name="Picture 2" descr="http://www.raps.org/uploadedImages/Site_Setup/Regulatory_Focus/News/2015/11/FDA-Logo.jpg?n=91"/>
          <p:cNvPicPr>
            <a:picLocks noChangeAspect="1" noChangeArrowheads="1"/>
          </p:cNvPicPr>
          <p:nvPr/>
        </p:nvPicPr>
        <p:blipFill>
          <a:blip r:embed="rId2" cstate="print"/>
          <a:srcRect l="9441" t="27737" r="5586" b="21833"/>
          <a:stretch>
            <a:fillRect/>
          </a:stretch>
        </p:blipFill>
        <p:spPr bwMode="auto">
          <a:xfrm>
            <a:off x="7696200" y="1752600"/>
            <a:ext cx="1143000" cy="508000"/>
          </a:xfrm>
          <a:prstGeom prst="rect">
            <a:avLst/>
          </a:prstGeom>
          <a:noFill/>
        </p:spPr>
      </p:pic>
    </p:spTree>
    <p:extLst>
      <p:ext uri="{BB962C8B-B14F-4D97-AF65-F5344CB8AC3E}">
        <p14:creationId xmlns:p14="http://schemas.microsoft.com/office/powerpoint/2010/main" val="17729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0" y="-4191"/>
            <a:ext cx="9144000" cy="1143001"/>
          </a:xfrm>
        </p:spPr>
        <p:txBody>
          <a:bodyPr>
            <a:noAutofit/>
          </a:bodyPr>
          <a:lstStyle/>
          <a:p>
            <a:pPr lvl="0" algn="ctr"/>
            <a:r>
              <a:rPr lang="en-US" sz="3200" dirty="0" smtClean="0">
                <a:latin typeface="Calibri" panose="020F0502020204030204" pitchFamily="34" charset="0"/>
                <a:cs typeface="Calibri" panose="020F0502020204030204" pitchFamily="34" charset="0"/>
              </a:rPr>
              <a:t>Biosimilar Pathway Represents a Paradigm Shift From Standard Originator Registration Pathway</a:t>
            </a:r>
            <a:endParaRPr lang="en-US" sz="3200" dirty="0">
              <a:latin typeface="Calibri" panose="020F0502020204030204" pitchFamily="34" charset="0"/>
              <a:cs typeface="Calibri" panose="020F0502020204030204" pitchFamily="34" charset="0"/>
            </a:endParaRPr>
          </a:p>
        </p:txBody>
      </p:sp>
      <p:sp>
        <p:nvSpPr>
          <p:cNvPr id="5" name="Text Box 31"/>
          <p:cNvSpPr txBox="1">
            <a:spLocks noChangeArrowheads="1"/>
          </p:cNvSpPr>
          <p:nvPr/>
        </p:nvSpPr>
        <p:spPr bwMode="auto">
          <a:xfrm>
            <a:off x="299289" y="1066800"/>
            <a:ext cx="8537315" cy="547711"/>
          </a:xfrm>
          <a:prstGeom prst="rect">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square" anchor="ctr">
            <a:noAutofit/>
          </a:bodyPr>
          <a:lstStyle/>
          <a:p>
            <a:pPr algn="ctr" fontAlgn="base">
              <a:spcBef>
                <a:spcPct val="0"/>
              </a:spcBef>
              <a:spcAft>
                <a:spcPct val="0"/>
              </a:spcAft>
            </a:pPr>
            <a:r>
              <a:rPr lang="en-US" sz="1900" b="1" dirty="0" smtClean="0">
                <a:solidFill>
                  <a:prstClr val="black"/>
                </a:solidFill>
                <a:latin typeface="Calibri" panose="020F0502020204030204" pitchFamily="34" charset="0"/>
                <a:cs typeface="Calibri" panose="020F0502020204030204" pitchFamily="34" charset="0"/>
              </a:rPr>
              <a:t>Biosimilar Development Program Objective: </a:t>
            </a:r>
          </a:p>
          <a:p>
            <a:pPr algn="ctr" fontAlgn="base">
              <a:spcBef>
                <a:spcPct val="0"/>
              </a:spcBef>
              <a:spcAft>
                <a:spcPct val="0"/>
              </a:spcAft>
            </a:pPr>
            <a:r>
              <a:rPr lang="en-US" sz="1900" i="1" u="sng" dirty="0" smtClean="0">
                <a:solidFill>
                  <a:prstClr val="black"/>
                </a:solidFill>
                <a:latin typeface="Calibri" panose="020F0502020204030204" pitchFamily="34" charset="0"/>
                <a:cs typeface="Calibri" panose="020F0502020204030204" pitchFamily="34" charset="0"/>
              </a:rPr>
              <a:t>Establish</a:t>
            </a:r>
            <a:r>
              <a:rPr lang="en-US" sz="1900" i="1" dirty="0" smtClean="0">
                <a:solidFill>
                  <a:prstClr val="black"/>
                </a:solidFill>
                <a:latin typeface="Calibri" panose="020F0502020204030204" pitchFamily="34" charset="0"/>
                <a:cs typeface="Calibri" panose="020F0502020204030204" pitchFamily="34" charset="0"/>
              </a:rPr>
              <a:t> </a:t>
            </a:r>
            <a:r>
              <a:rPr lang="en-US" sz="1900" i="1" u="sng" dirty="0" smtClean="0">
                <a:solidFill>
                  <a:prstClr val="black"/>
                </a:solidFill>
                <a:latin typeface="Calibri" panose="020F0502020204030204" pitchFamily="34" charset="0"/>
                <a:cs typeface="Calibri" panose="020F0502020204030204" pitchFamily="34" charset="0"/>
              </a:rPr>
              <a:t>Biosimilarity</a:t>
            </a:r>
            <a:r>
              <a:rPr lang="en-US" sz="1900" i="1" dirty="0">
                <a:solidFill>
                  <a:prstClr val="black"/>
                </a:solidFill>
                <a:latin typeface="Calibri" panose="020F0502020204030204" pitchFamily="34" charset="0"/>
                <a:cs typeface="Calibri" panose="020F0502020204030204" pitchFamily="34" charset="0"/>
              </a:rPr>
              <a:t> </a:t>
            </a:r>
            <a:r>
              <a:rPr lang="en-US" sz="1900" dirty="0" smtClean="0">
                <a:solidFill>
                  <a:prstClr val="black"/>
                </a:solidFill>
                <a:latin typeface="Calibri" panose="020F0502020204030204" pitchFamily="34" charset="0"/>
                <a:cs typeface="Calibri" panose="020F0502020204030204" pitchFamily="34" charset="0"/>
              </a:rPr>
              <a:t>Based </a:t>
            </a:r>
            <a:r>
              <a:rPr lang="en-US" sz="1900" dirty="0">
                <a:solidFill>
                  <a:prstClr val="black"/>
                </a:solidFill>
                <a:latin typeface="Calibri" panose="020F0502020204030204" pitchFamily="34" charset="0"/>
                <a:cs typeface="Calibri" panose="020F0502020204030204" pitchFamily="34" charset="0"/>
              </a:rPr>
              <a:t>U</a:t>
            </a:r>
            <a:r>
              <a:rPr lang="en-US" sz="1900" dirty="0" smtClean="0">
                <a:solidFill>
                  <a:prstClr val="black"/>
                </a:solidFill>
                <a:latin typeface="Calibri" panose="020F0502020204030204" pitchFamily="34" charset="0"/>
                <a:cs typeface="Calibri" panose="020F0502020204030204" pitchFamily="34" charset="0"/>
              </a:rPr>
              <a:t>pon </a:t>
            </a:r>
            <a:r>
              <a:rPr lang="en-US" sz="1900" dirty="0">
                <a:solidFill>
                  <a:prstClr val="black"/>
                </a:solidFill>
                <a:latin typeface="Calibri" panose="020F0502020204030204" pitchFamily="34" charset="0"/>
                <a:cs typeface="Calibri" panose="020F0502020204030204" pitchFamily="34" charset="0"/>
              </a:rPr>
              <a:t>T</a:t>
            </a:r>
            <a:r>
              <a:rPr lang="en-US" sz="1900" dirty="0" smtClean="0">
                <a:solidFill>
                  <a:prstClr val="black"/>
                </a:solidFill>
                <a:latin typeface="Calibri" panose="020F0502020204030204" pitchFamily="34" charset="0"/>
                <a:cs typeface="Calibri" panose="020F0502020204030204" pitchFamily="34" charset="0"/>
              </a:rPr>
              <a:t>otality of Evidence, </a:t>
            </a:r>
            <a:r>
              <a:rPr lang="en-US" sz="1900" i="1" u="sng" dirty="0" smtClean="0">
                <a:solidFill>
                  <a:prstClr val="black"/>
                </a:solidFill>
                <a:latin typeface="Calibri" panose="020F0502020204030204" pitchFamily="34" charset="0"/>
                <a:cs typeface="Calibri" panose="020F0502020204030204" pitchFamily="34" charset="0"/>
              </a:rPr>
              <a:t>Not</a:t>
            </a:r>
            <a:r>
              <a:rPr lang="en-US" sz="1900" i="1" dirty="0" smtClean="0">
                <a:solidFill>
                  <a:prstClr val="black"/>
                </a:solidFill>
                <a:latin typeface="Calibri" panose="020F0502020204030204" pitchFamily="34" charset="0"/>
                <a:cs typeface="Calibri" panose="020F0502020204030204" pitchFamily="34" charset="0"/>
              </a:rPr>
              <a:t> </a:t>
            </a:r>
            <a:r>
              <a:rPr lang="en-US" sz="1900" i="1" u="sng" dirty="0" smtClean="0">
                <a:solidFill>
                  <a:prstClr val="black"/>
                </a:solidFill>
                <a:latin typeface="Calibri" panose="020F0502020204030204" pitchFamily="34" charset="0"/>
                <a:cs typeface="Calibri" panose="020F0502020204030204" pitchFamily="34" charset="0"/>
              </a:rPr>
              <a:t>Re-Establish</a:t>
            </a:r>
            <a:r>
              <a:rPr lang="en-US" sz="1900" i="1" dirty="0" smtClean="0">
                <a:solidFill>
                  <a:prstClr val="black"/>
                </a:solidFill>
                <a:latin typeface="Calibri" panose="020F0502020204030204" pitchFamily="34" charset="0"/>
                <a:cs typeface="Calibri" panose="020F0502020204030204" pitchFamily="34" charset="0"/>
              </a:rPr>
              <a:t> </a:t>
            </a:r>
            <a:r>
              <a:rPr lang="en-US" sz="1900" i="1" u="sng" dirty="0" smtClean="0">
                <a:solidFill>
                  <a:prstClr val="black"/>
                </a:solidFill>
                <a:latin typeface="Calibri" panose="020F0502020204030204" pitchFamily="34" charset="0"/>
                <a:cs typeface="Calibri" panose="020F0502020204030204" pitchFamily="34" charset="0"/>
              </a:rPr>
              <a:t>Benefit</a:t>
            </a:r>
            <a:endParaRPr lang="en-US" sz="1900" i="1" baseline="30000" dirty="0">
              <a:solidFill>
                <a:prstClr val="black"/>
              </a:solidFill>
              <a:latin typeface="Calibri" panose="020F0502020204030204" pitchFamily="34" charset="0"/>
              <a:cs typeface="Calibri" panose="020F0502020204030204" pitchFamily="34" charset="0"/>
            </a:endParaRPr>
          </a:p>
        </p:txBody>
      </p:sp>
      <p:grpSp>
        <p:nvGrpSpPr>
          <p:cNvPr id="2" name="Group 1"/>
          <p:cNvGrpSpPr/>
          <p:nvPr/>
        </p:nvGrpSpPr>
        <p:grpSpPr>
          <a:xfrm>
            <a:off x="152400" y="1614511"/>
            <a:ext cx="8382000" cy="4164908"/>
            <a:chOff x="309563" y="2064131"/>
            <a:chExt cx="8443520" cy="3984244"/>
          </a:xfrm>
        </p:grpSpPr>
        <p:sp>
          <p:nvSpPr>
            <p:cNvPr id="38" name="Round Same Side Corner Rectangle 37"/>
            <p:cNvSpPr/>
            <p:nvPr/>
          </p:nvSpPr>
          <p:spPr>
            <a:xfrm>
              <a:off x="4705350" y="2066925"/>
              <a:ext cx="4047733" cy="3981450"/>
            </a:xfrm>
            <a:prstGeom prst="round2SameRect">
              <a:avLst>
                <a:gd name="adj1" fmla="val 6141"/>
                <a:gd name="adj2" fmla="val 0"/>
              </a:avLst>
            </a:prstGeom>
            <a:gradFill flip="none" rotWithShape="1">
              <a:gsLst>
                <a:gs pos="0">
                  <a:schemeClr val="accent1">
                    <a:tint val="44500"/>
                    <a:satMod val="160000"/>
                  </a:schemeClr>
                </a:gs>
                <a:gs pos="100000">
                  <a:srgbClr val="F3F6F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sp>
          <p:nvSpPr>
            <p:cNvPr id="37" name="Round Same Side Corner Rectangle 36"/>
            <p:cNvSpPr/>
            <p:nvPr/>
          </p:nvSpPr>
          <p:spPr>
            <a:xfrm>
              <a:off x="419492" y="2066925"/>
              <a:ext cx="4047733" cy="3981450"/>
            </a:xfrm>
            <a:prstGeom prst="round2SameRect">
              <a:avLst>
                <a:gd name="adj1" fmla="val 6141"/>
                <a:gd name="adj2" fmla="val 0"/>
              </a:avLst>
            </a:prstGeom>
            <a:gradFill flip="none" rotWithShape="1">
              <a:gsLst>
                <a:gs pos="0">
                  <a:schemeClr val="accent1">
                    <a:tint val="44500"/>
                    <a:satMod val="160000"/>
                  </a:schemeClr>
                </a:gs>
                <a:gs pos="100000">
                  <a:srgbClr val="F3F6F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sp>
          <p:nvSpPr>
            <p:cNvPr id="7" name="Rectangle 6"/>
            <p:cNvSpPr/>
            <p:nvPr/>
          </p:nvSpPr>
          <p:spPr bwMode="auto">
            <a:xfrm>
              <a:off x="309563" y="2066925"/>
              <a:ext cx="4070349" cy="483191"/>
            </a:xfrm>
            <a:prstGeom prst="rect">
              <a:avLst/>
            </a:prstGeom>
            <a:noFill/>
            <a:ln>
              <a:noFill/>
            </a:ln>
            <a:effectLst/>
            <a:extLst/>
          </p:spPr>
          <p:style>
            <a:lnRef idx="1">
              <a:schemeClr val="accent1"/>
            </a:lnRef>
            <a:fillRef idx="3">
              <a:schemeClr val="accent1"/>
            </a:fillRef>
            <a:effectRef idx="2">
              <a:schemeClr val="accent1"/>
            </a:effectRef>
            <a:fontRef idx="minor">
              <a:schemeClr val="lt1"/>
            </a:fontRef>
          </p:style>
          <p:txBody>
            <a:bodyPr vert="horz" wrap="none" lIns="91440" tIns="91440" rIns="91440" bIns="91440" numCol="1" rtlCol="0" anchor="t" anchorCtr="0" compatLnSpc="1">
              <a:prstTxWarp prst="textNoShape">
                <a:avLst/>
              </a:prstTxWarp>
            </a:bodyPr>
            <a:lstStyle/>
            <a:p>
              <a:pPr algn="ctr" eaLnBrk="0" fontAlgn="base" hangingPunct="0">
                <a:spcBef>
                  <a:spcPct val="0"/>
                </a:spcBef>
                <a:spcAft>
                  <a:spcPct val="0"/>
                </a:spcAft>
              </a:pPr>
              <a:r>
                <a:rPr lang="en-US" sz="16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Originator </a:t>
              </a:r>
              <a:r>
                <a:rPr lang="en-US" sz="1600" b="1" dirty="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Pathway </a:t>
              </a:r>
              <a:r>
                <a:rPr lang="en-US" sz="16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a:t>
              </a:r>
              <a:r>
                <a:rPr lang="en-US" sz="12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a:t>
              </a:r>
              <a:r>
                <a:rPr lang="en-US" sz="16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351(a)]</a:t>
              </a:r>
              <a:endParaRPr lang="en-US" sz="1600" b="1" baseline="30000" dirty="0">
                <a:solidFill>
                  <a:prstClr val="black">
                    <a:lumMod val="65000"/>
                    <a:lumOff val="35000"/>
                  </a:prstClr>
                </a:solidFill>
                <a:latin typeface="Calibri" panose="020F0502020204030204" pitchFamily="34" charset="0"/>
                <a:ea typeface="MS PGothic" pitchFamily="34" charset="-128"/>
                <a:cs typeface="Calibri" panose="020F0502020204030204" pitchFamily="34" charset="0"/>
              </a:endParaRPr>
            </a:p>
          </p:txBody>
        </p:sp>
        <p:sp>
          <p:nvSpPr>
            <p:cNvPr id="8" name="Trapezoid 7"/>
            <p:cNvSpPr/>
            <p:nvPr/>
          </p:nvSpPr>
          <p:spPr>
            <a:xfrm rot="10800000">
              <a:off x="529421" y="2493203"/>
              <a:ext cx="3850491"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5400000" scaled="1"/>
              <a:tileRect/>
            </a:gradFill>
            <a:ln/>
          </p:spPr>
          <p:style>
            <a:lnRef idx="1">
              <a:schemeClr val="accent2"/>
            </a:lnRef>
            <a:fillRef idx="2">
              <a:schemeClr val="accent2"/>
            </a:fillRef>
            <a:effectRef idx="1">
              <a:schemeClr val="accent2"/>
            </a:effectRef>
            <a:fontRef idx="minor">
              <a:schemeClr val="dk1"/>
            </a:fontRef>
          </p:style>
        </p:sp>
        <p:sp>
          <p:nvSpPr>
            <p:cNvPr id="9" name="Trapezoid 8"/>
            <p:cNvSpPr/>
            <p:nvPr/>
          </p:nvSpPr>
          <p:spPr>
            <a:xfrm rot="10800000">
              <a:off x="1010733" y="3320781"/>
              <a:ext cx="2887868"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5400000" scaled="1"/>
              <a:tileRect/>
            </a:gradFill>
            <a:ln/>
          </p:spPr>
          <p:style>
            <a:lnRef idx="1">
              <a:schemeClr val="accent2"/>
            </a:lnRef>
            <a:fillRef idx="2">
              <a:schemeClr val="accent2"/>
            </a:fillRef>
            <a:effectRef idx="1">
              <a:schemeClr val="accent2"/>
            </a:effectRef>
            <a:fontRef idx="minor">
              <a:schemeClr val="dk1"/>
            </a:fontRef>
          </p:style>
        </p:sp>
        <p:sp>
          <p:nvSpPr>
            <p:cNvPr id="10" name="Trapezoid 9"/>
            <p:cNvSpPr/>
            <p:nvPr/>
          </p:nvSpPr>
          <p:spPr>
            <a:xfrm rot="10800000">
              <a:off x="1492044" y="4148359"/>
              <a:ext cx="1925245"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5400000" scaled="1"/>
              <a:tileRect/>
            </a:gradFill>
            <a:ln/>
          </p:spPr>
          <p:style>
            <a:lnRef idx="1">
              <a:schemeClr val="accent2"/>
            </a:lnRef>
            <a:fillRef idx="2">
              <a:schemeClr val="accent2"/>
            </a:fillRef>
            <a:effectRef idx="1">
              <a:schemeClr val="accent2"/>
            </a:effectRef>
            <a:fontRef idx="minor">
              <a:schemeClr val="dk1"/>
            </a:fontRef>
          </p:style>
        </p:sp>
        <p:sp>
          <p:nvSpPr>
            <p:cNvPr id="11" name="Trapezoid 10"/>
            <p:cNvSpPr/>
            <p:nvPr/>
          </p:nvSpPr>
          <p:spPr>
            <a:xfrm rot="10800000">
              <a:off x="1973356" y="4962033"/>
              <a:ext cx="962622"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5400000" scaled="1"/>
              <a:tileRect/>
            </a:gradFill>
            <a:ln/>
          </p:spPr>
          <p:style>
            <a:lnRef idx="1">
              <a:schemeClr val="accent2"/>
            </a:lnRef>
            <a:fillRef idx="2">
              <a:schemeClr val="accent2"/>
            </a:fillRef>
            <a:effectRef idx="1">
              <a:schemeClr val="accent2"/>
            </a:effectRef>
            <a:fontRef idx="minor">
              <a:schemeClr val="dk1"/>
            </a:fontRef>
          </p:style>
        </p:sp>
        <p:sp>
          <p:nvSpPr>
            <p:cNvPr id="12" name="TextBox 11"/>
            <p:cNvSpPr txBox="1"/>
            <p:nvPr/>
          </p:nvSpPr>
          <p:spPr bwMode="auto">
            <a:xfrm>
              <a:off x="1607900" y="3611460"/>
              <a:ext cx="1645125" cy="206099"/>
            </a:xfrm>
            <a:prstGeom prst="rect">
              <a:avLst/>
            </a:prstGeom>
            <a:noFill/>
          </p:spPr>
          <p:txBody>
            <a:bodyPr wrap="none" lIns="0" tIns="0" rIns="0" bIns="0">
              <a:spAutoFit/>
            </a:bodyPr>
            <a:lstStyle/>
            <a:p>
              <a:pPr algn="ctr" eaLnBrk="0" fontAlgn="base" hangingPunct="0">
                <a:spcBef>
                  <a:spcPct val="0"/>
                </a:spcBef>
                <a:spcAft>
                  <a:spcPct val="0"/>
                </a:spcAft>
                <a:defRPr/>
              </a:pPr>
              <a:r>
                <a:rPr lang="en-US" sz="1400" b="1" dirty="0" smtClean="0">
                  <a:solidFill>
                    <a:prstClr val="white"/>
                  </a:solidFill>
                  <a:latin typeface="Calibri" panose="020F0502020204030204" pitchFamily="34" charset="0"/>
                  <a:cs typeface="Calibri" panose="020F0502020204030204" pitchFamily="34" charset="0"/>
                </a:rPr>
                <a:t>Clinical pharmacology</a:t>
              </a:r>
              <a:endParaRPr lang="en-US" sz="1400" b="1" dirty="0">
                <a:solidFill>
                  <a:prstClr val="white"/>
                </a:solidFill>
                <a:latin typeface="Calibri" panose="020F0502020204030204" pitchFamily="34" charset="0"/>
                <a:cs typeface="Calibri" panose="020F0502020204030204" pitchFamily="34" charset="0"/>
              </a:endParaRPr>
            </a:p>
          </p:txBody>
        </p:sp>
        <p:sp>
          <p:nvSpPr>
            <p:cNvPr id="13" name="TextBox 12"/>
            <p:cNvSpPr txBox="1"/>
            <p:nvPr/>
          </p:nvSpPr>
          <p:spPr bwMode="auto">
            <a:xfrm>
              <a:off x="2046857" y="4439038"/>
              <a:ext cx="767209" cy="206099"/>
            </a:xfrm>
            <a:prstGeom prst="rect">
              <a:avLst/>
            </a:prstGeom>
            <a:noFill/>
          </p:spPr>
          <p:txBody>
            <a:bodyPr wrap="none" lIns="0" tIns="0" rIns="0" bIns="0">
              <a:spAutoFit/>
            </a:bodyPr>
            <a:lstStyle/>
            <a:p>
              <a:pPr algn="ctr" eaLnBrk="0" fontAlgn="base" hangingPunct="0">
                <a:spcBef>
                  <a:spcPct val="0"/>
                </a:spcBef>
                <a:spcAft>
                  <a:spcPct val="0"/>
                </a:spcAft>
                <a:defRPr/>
              </a:pPr>
              <a:r>
                <a:rPr lang="en-US" sz="1400" b="1" dirty="0" smtClean="0">
                  <a:solidFill>
                    <a:prstClr val="white"/>
                  </a:solidFill>
                  <a:latin typeface="Calibri" panose="020F0502020204030204" pitchFamily="34" charset="0"/>
                  <a:cs typeface="Calibri" panose="020F0502020204030204" pitchFamily="34" charset="0"/>
                </a:rPr>
                <a:t>Preclinical</a:t>
              </a:r>
              <a:endParaRPr lang="en-US" sz="1400" b="1" dirty="0">
                <a:solidFill>
                  <a:prstClr val="white"/>
                </a:solidFill>
                <a:latin typeface="Calibri" panose="020F0502020204030204" pitchFamily="34" charset="0"/>
                <a:cs typeface="Calibri" panose="020F0502020204030204" pitchFamily="34" charset="0"/>
              </a:endParaRPr>
            </a:p>
          </p:txBody>
        </p:sp>
        <p:sp>
          <p:nvSpPr>
            <p:cNvPr id="14" name="TextBox 14"/>
            <p:cNvSpPr txBox="1">
              <a:spLocks noChangeArrowheads="1"/>
            </p:cNvSpPr>
            <p:nvPr/>
          </p:nvSpPr>
          <p:spPr bwMode="auto">
            <a:xfrm>
              <a:off x="1866617" y="2783882"/>
              <a:ext cx="1127690" cy="206099"/>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dirty="0">
                  <a:solidFill>
                    <a:prstClr val="white"/>
                  </a:solidFill>
                  <a:latin typeface="Calibri" panose="020F0502020204030204" pitchFamily="34" charset="0"/>
                  <a:cs typeface="Calibri" panose="020F0502020204030204" pitchFamily="34" charset="0"/>
                </a:rPr>
                <a:t>Clinical </a:t>
              </a:r>
              <a:r>
                <a:rPr lang="en-US" sz="1400" b="1" dirty="0" smtClean="0">
                  <a:solidFill>
                    <a:prstClr val="white"/>
                  </a:solidFill>
                  <a:latin typeface="Calibri" panose="020F0502020204030204" pitchFamily="34" charset="0"/>
                  <a:cs typeface="Calibri" panose="020F0502020204030204" pitchFamily="34" charset="0"/>
                </a:rPr>
                <a:t>Studies</a:t>
              </a:r>
              <a:endParaRPr lang="en-US" sz="1400" b="1" dirty="0">
                <a:solidFill>
                  <a:prstClr val="white"/>
                </a:solidFill>
                <a:latin typeface="Calibri" panose="020F0502020204030204" pitchFamily="34" charset="0"/>
                <a:cs typeface="Calibri" panose="020F0502020204030204" pitchFamily="34" charset="0"/>
              </a:endParaRPr>
            </a:p>
          </p:txBody>
        </p:sp>
        <p:sp>
          <p:nvSpPr>
            <p:cNvPr id="16" name="Rounded Rectangle 15"/>
            <p:cNvSpPr/>
            <p:nvPr/>
          </p:nvSpPr>
          <p:spPr bwMode="auto">
            <a:xfrm>
              <a:off x="4668838" y="2064131"/>
              <a:ext cx="4070349" cy="448122"/>
            </a:xfrm>
            <a:prstGeom prst="roundRect">
              <a:avLst>
                <a:gd name="adj" fmla="val 16167"/>
              </a:avLst>
            </a:prstGeom>
            <a:noFill/>
            <a:ln>
              <a:noFill/>
            </a:ln>
            <a:effectLst/>
            <a:extLst/>
          </p:spPr>
          <p:style>
            <a:lnRef idx="1">
              <a:schemeClr val="accent1"/>
            </a:lnRef>
            <a:fillRef idx="3">
              <a:schemeClr val="accent1"/>
            </a:fillRef>
            <a:effectRef idx="2">
              <a:schemeClr val="accent1"/>
            </a:effectRef>
            <a:fontRef idx="minor">
              <a:schemeClr val="lt1"/>
            </a:fontRef>
          </p:style>
          <p:txBody>
            <a:bodyPr vert="horz" wrap="none" lIns="91440" tIns="91440" rIns="91440" bIns="91440" numCol="1" rtlCol="0" anchor="ctr" anchorCtr="0" compatLnSpc="1">
              <a:prstTxWarp prst="textNoShape">
                <a:avLst/>
              </a:prstTxWarp>
            </a:bodyPr>
            <a:lstStyle/>
            <a:p>
              <a:pPr algn="ctr" eaLnBrk="0" fontAlgn="base" hangingPunct="0">
                <a:spcBef>
                  <a:spcPct val="0"/>
                </a:spcBef>
                <a:spcAft>
                  <a:spcPct val="0"/>
                </a:spcAft>
              </a:pPr>
              <a:r>
                <a:rPr lang="en-US" sz="16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Biosimilar Pathway [</a:t>
              </a:r>
              <a:r>
                <a:rPr lang="en-US" sz="1100" b="1" dirty="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a:t>
              </a:r>
              <a:r>
                <a:rPr lang="en-US" sz="1600" b="1" dirty="0" smtClean="0">
                  <a:solidFill>
                    <a:prstClr val="black">
                      <a:lumMod val="65000"/>
                      <a:lumOff val="35000"/>
                    </a:prstClr>
                  </a:solidFill>
                  <a:latin typeface="Calibri" panose="020F0502020204030204" pitchFamily="34" charset="0"/>
                  <a:ea typeface="MS PGothic" pitchFamily="34" charset="-128"/>
                  <a:cs typeface="Calibri" panose="020F0502020204030204" pitchFamily="34" charset="0"/>
                </a:rPr>
                <a:t>351(k)]</a:t>
              </a:r>
              <a:endParaRPr lang="en-US" sz="1600" b="1" baseline="30000" dirty="0">
                <a:solidFill>
                  <a:prstClr val="black">
                    <a:lumMod val="65000"/>
                    <a:lumOff val="35000"/>
                  </a:prstClr>
                </a:solidFill>
                <a:latin typeface="Calibri" panose="020F0502020204030204" pitchFamily="34" charset="0"/>
                <a:ea typeface="MS PGothic" pitchFamily="34" charset="-128"/>
                <a:cs typeface="Calibri" panose="020F0502020204030204" pitchFamily="34" charset="0"/>
              </a:endParaRPr>
            </a:p>
          </p:txBody>
        </p:sp>
        <p:sp>
          <p:nvSpPr>
            <p:cNvPr id="17" name="Trapezoid 16"/>
            <p:cNvSpPr/>
            <p:nvPr/>
          </p:nvSpPr>
          <p:spPr>
            <a:xfrm rot="10800000" flipV="1">
              <a:off x="6222702" y="2493203"/>
              <a:ext cx="962622"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16200000" scaled="1"/>
              <a:tileRect/>
            </a:gradFill>
            <a:ln/>
          </p:spPr>
          <p:style>
            <a:lnRef idx="1">
              <a:schemeClr val="accent2"/>
            </a:lnRef>
            <a:fillRef idx="2">
              <a:schemeClr val="accent2"/>
            </a:fillRef>
            <a:effectRef idx="1">
              <a:schemeClr val="accent2"/>
            </a:effectRef>
            <a:fontRef idx="minor">
              <a:schemeClr val="dk1"/>
            </a:fontRef>
          </p:style>
        </p:sp>
        <p:sp>
          <p:nvSpPr>
            <p:cNvPr id="21" name="TextBox 27"/>
            <p:cNvSpPr txBox="1">
              <a:spLocks noChangeArrowheads="1"/>
            </p:cNvSpPr>
            <p:nvPr/>
          </p:nvSpPr>
          <p:spPr bwMode="auto">
            <a:xfrm>
              <a:off x="511630" y="5266222"/>
              <a:ext cx="1121697" cy="264983"/>
            </a:xfrm>
            <a:prstGeom prst="rect">
              <a:avLst/>
            </a:prstGeom>
            <a:noFill/>
            <a:ln w="9525">
              <a:noFill/>
              <a:miter lim="800000"/>
              <a:headEnd/>
              <a:tailEnd/>
            </a:ln>
          </p:spPr>
          <p:txBody>
            <a:bodyPr wrap="square">
              <a:spAutoFit/>
            </a:bodyPr>
            <a:lstStyle/>
            <a:p>
              <a:pPr algn="r" eaLnBrk="0" fontAlgn="base" hangingPunct="0">
                <a:spcBef>
                  <a:spcPct val="0"/>
                </a:spcBef>
                <a:spcAft>
                  <a:spcPct val="0"/>
                </a:spcAft>
              </a:pPr>
              <a:r>
                <a:rPr lang="en-US" sz="1200" b="1" dirty="0">
                  <a:solidFill>
                    <a:prstClr val="black">
                      <a:lumMod val="65000"/>
                      <a:lumOff val="35000"/>
                    </a:prstClr>
                  </a:solidFill>
                  <a:latin typeface="Calibri" panose="020F0502020204030204" pitchFamily="34" charset="0"/>
                  <a:cs typeface="Calibri" panose="020F0502020204030204" pitchFamily="34" charset="0"/>
                </a:rPr>
                <a:t>Analytical</a:t>
              </a:r>
            </a:p>
          </p:txBody>
        </p:sp>
        <p:sp>
          <p:nvSpPr>
            <p:cNvPr id="22" name="Line 22"/>
            <p:cNvSpPr>
              <a:spLocks noChangeShapeType="1"/>
            </p:cNvSpPr>
            <p:nvPr/>
          </p:nvSpPr>
          <p:spPr bwMode="auto">
            <a:xfrm>
              <a:off x="1631967" y="5408480"/>
              <a:ext cx="399630" cy="0"/>
            </a:xfrm>
            <a:prstGeom prst="line">
              <a:avLst/>
            </a:prstGeom>
            <a:noFill/>
            <a:ln w="38100">
              <a:solidFill>
                <a:schemeClr val="tx1">
                  <a:lumMod val="65000"/>
                  <a:lumOff val="35000"/>
                </a:schemeClr>
              </a:solidFill>
              <a:round/>
              <a:headEnd/>
              <a:tailEnd type="triangle" w="med" len="med"/>
            </a:ln>
          </p:spPr>
          <p:txBody>
            <a:bodyPr/>
            <a:lstStyle/>
            <a:p>
              <a:pPr fontAlgn="base">
                <a:spcBef>
                  <a:spcPct val="0"/>
                </a:spcBef>
                <a:spcAft>
                  <a:spcPct val="0"/>
                </a:spcAft>
              </a:pPr>
              <a:endParaRPr lang="en-US"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23" name="Trapezoid 22"/>
            <p:cNvSpPr/>
            <p:nvPr/>
          </p:nvSpPr>
          <p:spPr>
            <a:xfrm rot="10800000" flipV="1">
              <a:off x="5741390" y="3306877"/>
              <a:ext cx="1925245"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16200000" scaled="1"/>
              <a:tileRect/>
            </a:gradFill>
            <a:ln/>
          </p:spPr>
          <p:style>
            <a:lnRef idx="1">
              <a:schemeClr val="accent2"/>
            </a:lnRef>
            <a:fillRef idx="2">
              <a:schemeClr val="accent2"/>
            </a:fillRef>
            <a:effectRef idx="1">
              <a:schemeClr val="accent2"/>
            </a:effectRef>
            <a:fontRef idx="minor">
              <a:schemeClr val="dk1"/>
            </a:fontRef>
          </p:style>
        </p:sp>
        <p:sp>
          <p:nvSpPr>
            <p:cNvPr id="24" name="Trapezoid 23"/>
            <p:cNvSpPr/>
            <p:nvPr/>
          </p:nvSpPr>
          <p:spPr>
            <a:xfrm rot="10800000" flipV="1">
              <a:off x="5260079" y="4134455"/>
              <a:ext cx="2887868"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16200000" scaled="1"/>
              <a:tileRect/>
            </a:gradFill>
            <a:ln/>
          </p:spPr>
          <p:style>
            <a:lnRef idx="1">
              <a:schemeClr val="accent2"/>
            </a:lnRef>
            <a:fillRef idx="2">
              <a:schemeClr val="accent2"/>
            </a:fillRef>
            <a:effectRef idx="1">
              <a:schemeClr val="accent2"/>
            </a:effectRef>
            <a:fontRef idx="minor">
              <a:schemeClr val="dk1"/>
            </a:fontRef>
          </p:style>
        </p:sp>
        <p:sp>
          <p:nvSpPr>
            <p:cNvPr id="25" name="Trapezoid 24"/>
            <p:cNvSpPr/>
            <p:nvPr/>
          </p:nvSpPr>
          <p:spPr>
            <a:xfrm rot="10800000" flipV="1">
              <a:off x="4778767" y="4962033"/>
              <a:ext cx="3850491" cy="827578"/>
            </a:xfrm>
            <a:prstGeom prst="trapezoid">
              <a:avLst>
                <a:gd name="adj" fmla="val 58159"/>
              </a:avLst>
            </a:prstGeom>
            <a:gradFill flip="none" rotWithShape="1">
              <a:gsLst>
                <a:gs pos="0">
                  <a:srgbClr val="E84936">
                    <a:shade val="30000"/>
                    <a:satMod val="115000"/>
                  </a:srgbClr>
                </a:gs>
                <a:gs pos="50000">
                  <a:srgbClr val="E84936">
                    <a:shade val="67500"/>
                    <a:satMod val="115000"/>
                  </a:srgbClr>
                </a:gs>
                <a:gs pos="100000">
                  <a:srgbClr val="E84936">
                    <a:shade val="100000"/>
                    <a:satMod val="115000"/>
                  </a:srgbClr>
                </a:gs>
              </a:gsLst>
              <a:lin ang="16200000" scaled="1"/>
              <a:tileRect/>
            </a:gradFill>
            <a:ln/>
          </p:spPr>
          <p:style>
            <a:lnRef idx="1">
              <a:schemeClr val="accent2"/>
            </a:lnRef>
            <a:fillRef idx="2">
              <a:schemeClr val="accent2"/>
            </a:fillRef>
            <a:effectRef idx="1">
              <a:schemeClr val="accent2"/>
            </a:effectRef>
            <a:fontRef idx="minor">
              <a:schemeClr val="dk1"/>
            </a:fontRef>
          </p:style>
        </p:sp>
        <p:sp>
          <p:nvSpPr>
            <p:cNvPr id="26" name="TextBox 25"/>
            <p:cNvSpPr txBox="1"/>
            <p:nvPr/>
          </p:nvSpPr>
          <p:spPr bwMode="auto">
            <a:xfrm>
              <a:off x="6320407" y="4455910"/>
              <a:ext cx="767209" cy="20609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a:spAutoFit/>
            </a:bodyPr>
            <a:lstStyle/>
            <a:p>
              <a:pPr algn="ctr" eaLnBrk="0" fontAlgn="base" hangingPunct="0">
                <a:spcBef>
                  <a:spcPct val="0"/>
                </a:spcBef>
                <a:spcAft>
                  <a:spcPct val="0"/>
                </a:spcAft>
                <a:defRPr/>
              </a:pPr>
              <a:r>
                <a:rPr lang="en-US" sz="1400" b="1" dirty="0" smtClean="0">
                  <a:solidFill>
                    <a:prstClr val="white"/>
                  </a:solidFill>
                  <a:latin typeface="Calibri" panose="020F0502020204030204" pitchFamily="34" charset="0"/>
                  <a:cs typeface="Calibri" panose="020F0502020204030204" pitchFamily="34" charset="0"/>
                </a:rPr>
                <a:t>Preclinical</a:t>
              </a:r>
              <a:endParaRPr lang="en-US" sz="1400" b="1" dirty="0">
                <a:solidFill>
                  <a:prstClr val="white"/>
                </a:solidFill>
                <a:latin typeface="Calibri" panose="020F0502020204030204" pitchFamily="34" charset="0"/>
                <a:cs typeface="Calibri" panose="020F0502020204030204" pitchFamily="34" charset="0"/>
              </a:endParaRPr>
            </a:p>
          </p:txBody>
        </p:sp>
        <p:sp>
          <p:nvSpPr>
            <p:cNvPr id="27" name="TextBox 26"/>
            <p:cNvSpPr txBox="1"/>
            <p:nvPr/>
          </p:nvSpPr>
          <p:spPr bwMode="auto">
            <a:xfrm>
              <a:off x="6169977" y="3428673"/>
              <a:ext cx="1068072" cy="618295"/>
            </a:xfrm>
            <a:prstGeom prst="rect">
              <a:avLst/>
            </a:prstGeom>
            <a:noFill/>
          </p:spPr>
          <p:txBody>
            <a:bodyPr wrap="none" lIns="0" tIns="0" rIns="0" bIns="0">
              <a:spAutoFit/>
            </a:bodyPr>
            <a:lstStyle/>
            <a:p>
              <a:pPr algn="ctr" eaLnBrk="0" fontAlgn="base" hangingPunct="0">
                <a:spcBef>
                  <a:spcPct val="0"/>
                </a:spcBef>
                <a:spcAft>
                  <a:spcPct val="0"/>
                </a:spcAft>
                <a:defRPr/>
              </a:pPr>
              <a:r>
                <a:rPr lang="en-US" sz="1400" b="1" dirty="0" smtClean="0">
                  <a:solidFill>
                    <a:prstClr val="white"/>
                  </a:solidFill>
                  <a:latin typeface="Calibri" panose="020F0502020204030204" pitchFamily="34" charset="0"/>
                  <a:cs typeface="Calibri" panose="020F0502020204030204" pitchFamily="34" charset="0"/>
                </a:rPr>
                <a:t>Clinical </a:t>
              </a:r>
              <a:br>
                <a:rPr lang="en-US" sz="1400" b="1" dirty="0" smtClean="0">
                  <a:solidFill>
                    <a:prstClr val="white"/>
                  </a:solidFill>
                  <a:latin typeface="Calibri" panose="020F0502020204030204" pitchFamily="34" charset="0"/>
                  <a:cs typeface="Calibri" panose="020F0502020204030204" pitchFamily="34" charset="0"/>
                </a:rPr>
              </a:br>
              <a:r>
                <a:rPr lang="en-US" sz="1400" b="1" dirty="0" smtClean="0">
                  <a:solidFill>
                    <a:prstClr val="white"/>
                  </a:solidFill>
                  <a:latin typeface="Calibri" panose="020F0502020204030204" pitchFamily="34" charset="0"/>
                  <a:cs typeface="Calibri" panose="020F0502020204030204" pitchFamily="34" charset="0"/>
                </a:rPr>
                <a:t>pharmacology</a:t>
              </a:r>
            </a:p>
            <a:p>
              <a:pPr algn="ctr" eaLnBrk="0" fontAlgn="base" hangingPunct="0">
                <a:spcBef>
                  <a:spcPct val="0"/>
                </a:spcBef>
                <a:spcAft>
                  <a:spcPct val="0"/>
                </a:spcAft>
                <a:defRPr/>
              </a:pPr>
              <a:r>
                <a:rPr lang="en-US" sz="1400" b="1" dirty="0" smtClean="0">
                  <a:solidFill>
                    <a:prstClr val="white"/>
                  </a:solidFill>
                  <a:latin typeface="Calibri" panose="020F0502020204030204" pitchFamily="34" charset="0"/>
                  <a:cs typeface="Calibri" panose="020F0502020204030204" pitchFamily="34" charset="0"/>
                </a:rPr>
                <a:t>PK/PD</a:t>
              </a:r>
              <a:endParaRPr lang="en-US" sz="1400" b="1" dirty="0">
                <a:solidFill>
                  <a:prstClr val="white"/>
                </a:solidFill>
                <a:latin typeface="Calibri" panose="020F0502020204030204" pitchFamily="34" charset="0"/>
                <a:cs typeface="Calibri" panose="020F0502020204030204" pitchFamily="34" charset="0"/>
              </a:endParaRPr>
            </a:p>
          </p:txBody>
        </p:sp>
        <p:sp>
          <p:nvSpPr>
            <p:cNvPr id="28" name="TextBox 14"/>
            <p:cNvSpPr txBox="1">
              <a:spLocks noChangeArrowheads="1"/>
            </p:cNvSpPr>
            <p:nvPr/>
          </p:nvSpPr>
          <p:spPr bwMode="auto">
            <a:xfrm>
              <a:off x="6331871" y="5283488"/>
              <a:ext cx="744279" cy="206099"/>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dirty="0">
                  <a:solidFill>
                    <a:prstClr val="white"/>
                  </a:solidFill>
                  <a:latin typeface="Calibri" panose="020F0502020204030204" pitchFamily="34" charset="0"/>
                  <a:cs typeface="Calibri" panose="020F0502020204030204" pitchFamily="34" charset="0"/>
                </a:rPr>
                <a:t>Analytical</a:t>
              </a:r>
            </a:p>
          </p:txBody>
        </p:sp>
        <p:sp>
          <p:nvSpPr>
            <p:cNvPr id="32" name="Line 22"/>
            <p:cNvSpPr>
              <a:spLocks noChangeShapeType="1"/>
            </p:cNvSpPr>
            <p:nvPr/>
          </p:nvSpPr>
          <p:spPr bwMode="auto">
            <a:xfrm flipH="1">
              <a:off x="7027484" y="2968548"/>
              <a:ext cx="747794" cy="0"/>
            </a:xfrm>
            <a:prstGeom prst="line">
              <a:avLst/>
            </a:prstGeom>
            <a:noFill/>
            <a:ln w="38100">
              <a:solidFill>
                <a:schemeClr val="tx1">
                  <a:lumMod val="65000"/>
                  <a:lumOff val="35000"/>
                </a:schemeClr>
              </a:solidFill>
              <a:round/>
              <a:headEnd/>
              <a:tailEnd type="triangle" w="med" len="med"/>
            </a:ln>
          </p:spPr>
          <p:txBody>
            <a:bodyPr/>
            <a:lstStyle/>
            <a:p>
              <a:pPr fontAlgn="base">
                <a:spcBef>
                  <a:spcPct val="0"/>
                </a:spcBef>
                <a:spcAft>
                  <a:spcPct val="0"/>
                </a:spcAft>
              </a:pPr>
              <a:endParaRPr lang="en-US" dirty="0">
                <a:solidFill>
                  <a:prstClr val="black"/>
                </a:solidFill>
                <a:latin typeface="Calibri" panose="020F0502020204030204" pitchFamily="34" charset="0"/>
                <a:cs typeface="Calibri" panose="020F0502020204030204" pitchFamily="34" charset="0"/>
              </a:endParaRPr>
            </a:p>
          </p:txBody>
        </p:sp>
        <p:sp>
          <p:nvSpPr>
            <p:cNvPr id="29" name="TextBox 14"/>
            <p:cNvSpPr txBox="1">
              <a:spLocks noChangeArrowheads="1"/>
            </p:cNvSpPr>
            <p:nvPr/>
          </p:nvSpPr>
          <p:spPr bwMode="auto">
            <a:xfrm>
              <a:off x="6422607" y="2910182"/>
              <a:ext cx="577053" cy="41219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dirty="0">
                  <a:solidFill>
                    <a:prstClr val="white"/>
                  </a:solidFill>
                  <a:latin typeface="Calibri" panose="020F0502020204030204" pitchFamily="34" charset="0"/>
                  <a:cs typeface="Calibri" panose="020F0502020204030204" pitchFamily="34" charset="0"/>
                </a:rPr>
                <a:t>Clinical </a:t>
              </a:r>
              <a:endParaRPr lang="en-US" sz="1400" b="1" dirty="0" smtClean="0">
                <a:solidFill>
                  <a:prstClr val="white"/>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sz="1400" b="1" dirty="0" smtClean="0">
                  <a:solidFill>
                    <a:prstClr val="white"/>
                  </a:solidFill>
                  <a:latin typeface="Calibri" panose="020F0502020204030204" pitchFamily="34" charset="0"/>
                  <a:cs typeface="Calibri" panose="020F0502020204030204" pitchFamily="34" charset="0"/>
                </a:rPr>
                <a:t>Studies</a:t>
              </a:r>
              <a:endParaRPr lang="en-US" sz="1400" b="1" dirty="0">
                <a:solidFill>
                  <a:prstClr val="white"/>
                </a:solidFill>
                <a:latin typeface="Calibri" panose="020F0502020204030204" pitchFamily="34" charset="0"/>
                <a:cs typeface="Calibri" panose="020F0502020204030204" pitchFamily="34" charset="0"/>
              </a:endParaRPr>
            </a:p>
          </p:txBody>
        </p:sp>
      </p:grpSp>
      <p:sp>
        <p:nvSpPr>
          <p:cNvPr id="34" name="Rectangle 33"/>
          <p:cNvSpPr>
            <a:spLocks noChangeArrowheads="1"/>
          </p:cNvSpPr>
          <p:nvPr/>
        </p:nvSpPr>
        <p:spPr bwMode="auto">
          <a:xfrm>
            <a:off x="20359" y="5664560"/>
            <a:ext cx="914400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b" anchorCtr="0" compatLnSpc="1">
            <a:prstTxWarp prst="textNoShape">
              <a:avLst/>
            </a:prstTxWarp>
            <a:spAutoFit/>
          </a:bodyPr>
          <a:lstStyle/>
          <a:p>
            <a:pPr fontAlgn="base">
              <a:spcBef>
                <a:spcPct val="0"/>
              </a:spcBef>
              <a:spcAft>
                <a:spcPct val="0"/>
              </a:spcAft>
            </a:pPr>
            <a:r>
              <a:rPr lang="en-US" sz="1100" dirty="0">
                <a:solidFill>
                  <a:prstClr val="black"/>
                </a:solidFill>
                <a:latin typeface="Calibri" panose="020F0502020204030204" pitchFamily="34" charset="0"/>
                <a:cs typeface="Calibri" panose="020F0502020204030204" pitchFamily="34" charset="0"/>
              </a:rPr>
              <a:t>PD = </a:t>
            </a:r>
            <a:r>
              <a:rPr lang="en-US" sz="1100" dirty="0" smtClean="0">
                <a:solidFill>
                  <a:prstClr val="black"/>
                </a:solidFill>
                <a:latin typeface="Calibri" panose="020F0502020204030204" pitchFamily="34" charset="0"/>
                <a:cs typeface="Calibri" panose="020F0502020204030204" pitchFamily="34" charset="0"/>
              </a:rPr>
              <a:t>pharmacodynamics</a:t>
            </a:r>
            <a:endParaRPr lang="en-US" sz="1100" dirty="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US" sz="1000" dirty="0" smtClean="0">
                <a:solidFill>
                  <a:prstClr val="black"/>
                </a:solidFill>
                <a:latin typeface="Calibri" panose="020F0502020204030204" pitchFamily="34" charset="0"/>
                <a:cs typeface="Calibri" panose="020F0502020204030204" pitchFamily="34" charset="0"/>
              </a:rPr>
              <a:t>Schneider </a:t>
            </a:r>
            <a:r>
              <a:rPr lang="en-US" sz="1000" dirty="0">
                <a:solidFill>
                  <a:prstClr val="black"/>
                </a:solidFill>
                <a:latin typeface="Calibri" panose="020F0502020204030204" pitchFamily="34" charset="0"/>
                <a:cs typeface="Calibri" panose="020F0502020204030204" pitchFamily="34" charset="0"/>
              </a:rPr>
              <a:t>CK, et al. </a:t>
            </a:r>
            <a:r>
              <a:rPr lang="en-US" sz="1000" i="1" dirty="0">
                <a:solidFill>
                  <a:prstClr val="black"/>
                </a:solidFill>
                <a:latin typeface="Calibri" panose="020F0502020204030204" pitchFamily="34" charset="0"/>
                <a:cs typeface="Calibri" panose="020F0502020204030204" pitchFamily="34" charset="0"/>
              </a:rPr>
              <a:t>Nat </a:t>
            </a:r>
            <a:r>
              <a:rPr lang="en-US" sz="1000" i="1" dirty="0" err="1">
                <a:solidFill>
                  <a:prstClr val="black"/>
                </a:solidFill>
                <a:latin typeface="Calibri" panose="020F0502020204030204" pitchFamily="34" charset="0"/>
                <a:cs typeface="Calibri" panose="020F0502020204030204" pitchFamily="34" charset="0"/>
              </a:rPr>
              <a:t>Biotechnol</a:t>
            </a:r>
            <a:r>
              <a:rPr lang="en-US" sz="1000" i="1" dirty="0">
                <a:solidFill>
                  <a:prstClr val="black"/>
                </a:solidFill>
                <a:latin typeface="Calibri" panose="020F0502020204030204" pitchFamily="34" charset="0"/>
                <a:cs typeface="Calibri" panose="020F0502020204030204" pitchFamily="34" charset="0"/>
              </a:rPr>
              <a:t>. </a:t>
            </a:r>
            <a:r>
              <a:rPr lang="en-US" sz="1000" dirty="0" smtClean="0">
                <a:solidFill>
                  <a:prstClr val="black"/>
                </a:solidFill>
                <a:latin typeface="Calibri" panose="020F0502020204030204" pitchFamily="34" charset="0"/>
                <a:cs typeface="Calibri" panose="020F0502020204030204" pitchFamily="34" charset="0"/>
              </a:rPr>
              <a:t>2012;30(12):1179-1185. Kozlowski </a:t>
            </a:r>
            <a:r>
              <a:rPr lang="en-US" sz="1000" dirty="0">
                <a:solidFill>
                  <a:prstClr val="black"/>
                </a:solidFill>
                <a:latin typeface="Calibri" panose="020F0502020204030204" pitchFamily="34" charset="0"/>
                <a:cs typeface="Calibri" panose="020F0502020204030204" pitchFamily="34" charset="0"/>
              </a:rPr>
              <a:t>S, et al. </a:t>
            </a:r>
            <a:r>
              <a:rPr lang="en-US" sz="1000" i="1" dirty="0">
                <a:solidFill>
                  <a:prstClr val="black"/>
                </a:solidFill>
                <a:latin typeface="Calibri" panose="020F0502020204030204" pitchFamily="34" charset="0"/>
                <a:cs typeface="Calibri" panose="020F0502020204030204" pitchFamily="34" charset="0"/>
              </a:rPr>
              <a:t>N </a:t>
            </a:r>
            <a:r>
              <a:rPr lang="en-US" sz="1000" i="1" dirty="0" err="1">
                <a:solidFill>
                  <a:prstClr val="black"/>
                </a:solidFill>
                <a:latin typeface="Calibri" panose="020F0502020204030204" pitchFamily="34" charset="0"/>
                <a:cs typeface="Calibri" panose="020F0502020204030204" pitchFamily="34" charset="0"/>
              </a:rPr>
              <a:t>Engl</a:t>
            </a:r>
            <a:r>
              <a:rPr lang="en-US" sz="1000" i="1" dirty="0">
                <a:solidFill>
                  <a:prstClr val="black"/>
                </a:solidFill>
                <a:latin typeface="Calibri" panose="020F0502020204030204" pitchFamily="34" charset="0"/>
                <a:cs typeface="Calibri" panose="020F0502020204030204" pitchFamily="34" charset="0"/>
              </a:rPr>
              <a:t> J Med</a:t>
            </a:r>
            <a:r>
              <a:rPr lang="en-US" sz="1000" dirty="0">
                <a:solidFill>
                  <a:prstClr val="black"/>
                </a:solidFill>
                <a:latin typeface="Calibri" panose="020F0502020204030204" pitchFamily="34" charset="0"/>
                <a:cs typeface="Calibri" panose="020F0502020204030204" pitchFamily="34" charset="0"/>
              </a:rPr>
              <a:t>. </a:t>
            </a:r>
            <a:r>
              <a:rPr lang="en-US" sz="1000" dirty="0" smtClean="0">
                <a:solidFill>
                  <a:prstClr val="black"/>
                </a:solidFill>
                <a:latin typeface="Calibri" panose="020F0502020204030204" pitchFamily="34" charset="0"/>
                <a:cs typeface="Calibri" panose="020F0502020204030204" pitchFamily="34" charset="0"/>
              </a:rPr>
              <a:t>2011;365(5): 385-388. Macdonald J. </a:t>
            </a:r>
            <a:br>
              <a:rPr lang="en-US" sz="1000" dirty="0" smtClean="0">
                <a:solidFill>
                  <a:prstClr val="black"/>
                </a:solidFill>
                <a:latin typeface="Calibri" panose="020F0502020204030204" pitchFamily="34" charset="0"/>
                <a:cs typeface="Calibri" panose="020F0502020204030204" pitchFamily="34" charset="0"/>
              </a:rPr>
            </a:br>
            <a:r>
              <a:rPr lang="en-US" sz="1000" dirty="0" smtClean="0">
                <a:solidFill>
                  <a:prstClr val="black"/>
                </a:solidFill>
                <a:latin typeface="Calibri" panose="020F0502020204030204" pitchFamily="34" charset="0"/>
                <a:cs typeface="Calibri" panose="020F0502020204030204" pitchFamily="34" charset="0"/>
              </a:rPr>
              <a:t>Presented </a:t>
            </a:r>
            <a:r>
              <a:rPr lang="en-US" sz="1000" dirty="0">
                <a:solidFill>
                  <a:prstClr val="black"/>
                </a:solidFill>
                <a:latin typeface="Calibri" panose="020F0502020204030204" pitchFamily="34" charset="0"/>
                <a:cs typeface="Calibri" panose="020F0502020204030204" pitchFamily="34" charset="0"/>
              </a:rPr>
              <a:t>at: </a:t>
            </a:r>
            <a:r>
              <a:rPr lang="en-US" sz="1000" dirty="0" smtClean="0">
                <a:solidFill>
                  <a:prstClr val="black"/>
                </a:solidFill>
                <a:latin typeface="Calibri" panose="020F0502020204030204" pitchFamily="34" charset="0"/>
                <a:cs typeface="Calibri" panose="020F0502020204030204" pitchFamily="34" charset="0"/>
              </a:rPr>
              <a:t>APEC </a:t>
            </a:r>
            <a:r>
              <a:rPr lang="en-US" sz="1000" dirty="0" err="1">
                <a:solidFill>
                  <a:prstClr val="black"/>
                </a:solidFill>
                <a:latin typeface="Calibri" panose="020F0502020204030204" pitchFamily="34" charset="0"/>
                <a:cs typeface="Calibri" panose="020F0502020204030204" pitchFamily="34" charset="0"/>
              </a:rPr>
              <a:t>Biotherapeutics</a:t>
            </a:r>
            <a:r>
              <a:rPr lang="en-US" sz="1000" dirty="0">
                <a:solidFill>
                  <a:prstClr val="black"/>
                </a:solidFill>
                <a:latin typeface="Calibri" panose="020F0502020204030204" pitchFamily="34" charset="0"/>
                <a:cs typeface="Calibri" panose="020F0502020204030204" pitchFamily="34" charset="0"/>
              </a:rPr>
              <a:t> </a:t>
            </a:r>
            <a:r>
              <a:rPr lang="en-US" sz="1000" dirty="0" smtClean="0">
                <a:solidFill>
                  <a:prstClr val="black"/>
                </a:solidFill>
                <a:latin typeface="Calibri" panose="020F0502020204030204" pitchFamily="34" charset="0"/>
                <a:cs typeface="Calibri" panose="020F0502020204030204" pitchFamily="34" charset="0"/>
              </a:rPr>
              <a:t>Workshop; </a:t>
            </a:r>
            <a:r>
              <a:rPr lang="en-US" sz="1000" dirty="0">
                <a:solidFill>
                  <a:prstClr val="black"/>
                </a:solidFill>
                <a:latin typeface="Calibri" panose="020F0502020204030204" pitchFamily="34" charset="0"/>
                <a:cs typeface="Calibri" panose="020F0502020204030204" pitchFamily="34" charset="0"/>
              </a:rPr>
              <a:t>September </a:t>
            </a:r>
            <a:r>
              <a:rPr lang="en-US" sz="1000" dirty="0" smtClean="0">
                <a:solidFill>
                  <a:prstClr val="black"/>
                </a:solidFill>
                <a:latin typeface="Calibri" panose="020F0502020204030204" pitchFamily="34" charset="0"/>
                <a:cs typeface="Calibri" panose="020F0502020204030204" pitchFamily="34" charset="0"/>
              </a:rPr>
              <a:t>25, 2013; </a:t>
            </a:r>
            <a:r>
              <a:rPr lang="en-US" sz="1000" dirty="0">
                <a:solidFill>
                  <a:prstClr val="black"/>
                </a:solidFill>
                <a:latin typeface="Calibri" panose="020F0502020204030204" pitchFamily="34" charset="0"/>
                <a:cs typeface="Calibri" panose="020F0502020204030204" pitchFamily="34" charset="0"/>
              </a:rPr>
              <a:t>Seoul, Republic of </a:t>
            </a:r>
            <a:r>
              <a:rPr lang="en-US" sz="1000" dirty="0" smtClean="0">
                <a:solidFill>
                  <a:prstClr val="black"/>
                </a:solidFill>
                <a:latin typeface="Calibri" panose="020F0502020204030204" pitchFamily="34" charset="0"/>
                <a:cs typeface="Calibri" panose="020F0502020204030204" pitchFamily="34" charset="0"/>
              </a:rPr>
              <a:t>Korea. Oral Presentation. </a:t>
            </a:r>
            <a:r>
              <a:rPr lang="en-US" sz="1000" dirty="0" err="1" smtClean="0">
                <a:solidFill>
                  <a:prstClr val="black"/>
                </a:solidFill>
                <a:latin typeface="Calibri" panose="020F0502020204030204" pitchFamily="34" charset="0"/>
                <a:cs typeface="Calibri" panose="020F0502020204030204" pitchFamily="34" charset="0"/>
              </a:rPr>
              <a:t>McCamish</a:t>
            </a:r>
            <a:r>
              <a:rPr lang="en-US" sz="1000" dirty="0" smtClean="0">
                <a:solidFill>
                  <a:prstClr val="black"/>
                </a:solidFill>
                <a:latin typeface="Calibri" panose="020F0502020204030204" pitchFamily="34" charset="0"/>
                <a:cs typeface="Calibri" panose="020F0502020204030204" pitchFamily="34" charset="0"/>
              </a:rPr>
              <a:t> </a:t>
            </a:r>
            <a:r>
              <a:rPr lang="en-US" sz="1000" dirty="0">
                <a:solidFill>
                  <a:prstClr val="black"/>
                </a:solidFill>
                <a:latin typeface="Calibri" panose="020F0502020204030204" pitchFamily="34" charset="0"/>
                <a:cs typeface="Calibri" panose="020F0502020204030204" pitchFamily="34" charset="0"/>
              </a:rPr>
              <a:t>M. </a:t>
            </a:r>
            <a:r>
              <a:rPr lang="en-US" sz="1000" dirty="0" smtClean="0">
                <a:solidFill>
                  <a:prstClr val="black"/>
                </a:solidFill>
                <a:latin typeface="Calibri" panose="020F0502020204030204" pitchFamily="34" charset="0"/>
                <a:cs typeface="Calibri" panose="020F0502020204030204" pitchFamily="34" charset="0"/>
              </a:rPr>
              <a:t/>
            </a:r>
            <a:br>
              <a:rPr lang="en-US" sz="1000" dirty="0" smtClean="0">
                <a:solidFill>
                  <a:prstClr val="black"/>
                </a:solidFill>
                <a:latin typeface="Calibri" panose="020F0502020204030204" pitchFamily="34" charset="0"/>
                <a:cs typeface="Calibri" panose="020F0502020204030204" pitchFamily="34" charset="0"/>
              </a:rPr>
            </a:br>
            <a:r>
              <a:rPr lang="en-US" sz="1000" dirty="0" smtClean="0">
                <a:solidFill>
                  <a:prstClr val="black"/>
                </a:solidFill>
                <a:latin typeface="Calibri" panose="020F0502020204030204" pitchFamily="34" charset="0"/>
                <a:cs typeface="Calibri" panose="020F0502020204030204" pitchFamily="34" charset="0"/>
              </a:rPr>
              <a:t>Presented </a:t>
            </a:r>
            <a:r>
              <a:rPr lang="en-US" sz="1000" dirty="0">
                <a:solidFill>
                  <a:prstClr val="black"/>
                </a:solidFill>
                <a:latin typeface="Calibri" panose="020F0502020204030204" pitchFamily="34" charset="0"/>
                <a:cs typeface="Calibri" panose="020F0502020204030204" pitchFamily="34" charset="0"/>
              </a:rPr>
              <a:t>at: EMA Workshop on </a:t>
            </a:r>
            <a:r>
              <a:rPr lang="en-US" sz="1000" dirty="0" err="1" smtClean="0">
                <a:solidFill>
                  <a:prstClr val="black"/>
                </a:solidFill>
                <a:latin typeface="Calibri" panose="020F0502020204030204" pitchFamily="34" charset="0"/>
                <a:cs typeface="Calibri" panose="020F0502020204030204" pitchFamily="34" charset="0"/>
              </a:rPr>
              <a:t>Biosimilars</a:t>
            </a:r>
            <a:r>
              <a:rPr lang="en-US" sz="1000" dirty="0" smtClean="0">
                <a:solidFill>
                  <a:prstClr val="black"/>
                </a:solidFill>
                <a:latin typeface="Calibri" panose="020F0502020204030204" pitchFamily="34" charset="0"/>
                <a:cs typeface="Calibri" panose="020F0502020204030204" pitchFamily="34" charset="0"/>
              </a:rPr>
              <a:t>; October 31, 2013; </a:t>
            </a:r>
            <a:r>
              <a:rPr lang="en-US" sz="1000" dirty="0">
                <a:solidFill>
                  <a:prstClr val="black"/>
                </a:solidFill>
                <a:latin typeface="Calibri" panose="020F0502020204030204" pitchFamily="34" charset="0"/>
                <a:cs typeface="Calibri" panose="020F0502020204030204" pitchFamily="34" charset="0"/>
              </a:rPr>
              <a:t>London, UK</a:t>
            </a:r>
            <a:r>
              <a:rPr lang="en-US" sz="1000" dirty="0" smtClean="0">
                <a:solidFill>
                  <a:prstClr val="black"/>
                </a:solidFill>
                <a:latin typeface="Calibri" panose="020F0502020204030204" pitchFamily="34" charset="0"/>
                <a:cs typeface="Calibri" panose="020F0502020204030204" pitchFamily="34" charset="0"/>
              </a:rPr>
              <a:t>. Oral Presentation</a:t>
            </a:r>
            <a:r>
              <a:rPr lang="en-US" sz="1000" dirty="0">
                <a:solidFill>
                  <a:prstClr val="black"/>
                </a:solidFill>
                <a:latin typeface="Calibri" panose="020F0502020204030204" pitchFamily="34" charset="0"/>
                <a:cs typeface="Calibri" panose="020F0502020204030204" pitchFamily="34" charset="0"/>
              </a:rPr>
              <a:t>. </a:t>
            </a:r>
            <a:endParaRPr lang="en-US" sz="1000" dirty="0" smtClean="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US" sz="1000" dirty="0" smtClean="0">
                <a:solidFill>
                  <a:prstClr val="black"/>
                </a:solidFill>
                <a:latin typeface="Calibri" panose="020F0502020204030204" pitchFamily="34" charset="0"/>
                <a:cs typeface="Calibri" panose="020F0502020204030204" pitchFamily="34" charset="0"/>
              </a:rPr>
              <a:t>FDA. http</a:t>
            </a:r>
            <a:r>
              <a:rPr lang="en-US" sz="1000" dirty="0">
                <a:solidFill>
                  <a:prstClr val="black"/>
                </a:solidFill>
                <a:latin typeface="Calibri" panose="020F0502020204030204" pitchFamily="34" charset="0"/>
                <a:cs typeface="Calibri" panose="020F0502020204030204" pitchFamily="34" charset="0"/>
              </a:rPr>
              <a:t>://www.fda.gov/Drugs/DevelopmentApprovalProcess/HowDrugsareDevelopedandApproved/ApprovalApplications</a:t>
            </a:r>
            <a:r>
              <a:rPr lang="en-US" sz="1000" dirty="0" smtClean="0">
                <a:solidFill>
                  <a:prstClr val="black"/>
                </a:solidFill>
                <a:latin typeface="Calibri" panose="020F0502020204030204" pitchFamily="34" charset="0"/>
                <a:cs typeface="Calibri" panose="020F0502020204030204" pitchFamily="34" charset="0"/>
              </a:rPr>
              <a:t>/</a:t>
            </a:r>
          </a:p>
          <a:p>
            <a:pPr fontAlgn="base">
              <a:spcBef>
                <a:spcPct val="0"/>
              </a:spcBef>
              <a:spcAft>
                <a:spcPct val="0"/>
              </a:spcAft>
            </a:pPr>
            <a:r>
              <a:rPr lang="en-US" sz="1000" dirty="0" err="1" smtClean="0">
                <a:solidFill>
                  <a:prstClr val="black"/>
                </a:solidFill>
                <a:latin typeface="Calibri" panose="020F0502020204030204" pitchFamily="34" charset="0"/>
                <a:cs typeface="Calibri" panose="020F0502020204030204" pitchFamily="34" charset="0"/>
              </a:rPr>
              <a:t>TherapeuticBiologicApplications</a:t>
            </a:r>
            <a:r>
              <a:rPr lang="en-US" sz="1000" dirty="0" smtClean="0">
                <a:solidFill>
                  <a:prstClr val="black"/>
                </a:solidFill>
                <a:latin typeface="Calibri" panose="020F0502020204030204" pitchFamily="34" charset="0"/>
                <a:cs typeface="Calibri" panose="020F0502020204030204" pitchFamily="34" charset="0"/>
              </a:rPr>
              <a:t>/</a:t>
            </a:r>
            <a:r>
              <a:rPr lang="en-US" sz="1000" dirty="0" err="1" smtClean="0">
                <a:solidFill>
                  <a:prstClr val="black"/>
                </a:solidFill>
                <a:latin typeface="Calibri" panose="020F0502020204030204" pitchFamily="34" charset="0"/>
                <a:cs typeface="Calibri" panose="020F0502020204030204" pitchFamily="34" charset="0"/>
              </a:rPr>
              <a:t>Biosimilars</a:t>
            </a:r>
            <a:r>
              <a:rPr lang="en-US" sz="1000" dirty="0" smtClean="0">
                <a:solidFill>
                  <a:prstClr val="black"/>
                </a:solidFill>
                <a:latin typeface="Calibri" panose="020F0502020204030204" pitchFamily="34" charset="0"/>
                <a:cs typeface="Calibri" panose="020F0502020204030204" pitchFamily="34" charset="0"/>
              </a:rPr>
              <a:t>/ucm291197.htm . Accessed August 28, 2017.</a:t>
            </a:r>
            <a:endParaRPr lang="en-US" sz="1000" dirty="0">
              <a:solidFill>
                <a:prstClr val="black"/>
              </a:solidFill>
              <a:latin typeface="Calibri" panose="020F0502020204030204" pitchFamily="34" charset="0"/>
              <a:cs typeface="Calibri" panose="020F0502020204030204" pitchFamily="34" charset="0"/>
            </a:endParaRPr>
          </a:p>
        </p:txBody>
      </p:sp>
      <p:sp>
        <p:nvSpPr>
          <p:cNvPr id="31" name="TextBox 27"/>
          <p:cNvSpPr txBox="1">
            <a:spLocks noChangeArrowheads="1"/>
          </p:cNvSpPr>
          <p:nvPr/>
        </p:nvSpPr>
        <p:spPr bwMode="auto">
          <a:xfrm>
            <a:off x="7239000" y="2286000"/>
            <a:ext cx="1828800" cy="1015663"/>
          </a:xfrm>
          <a:prstGeom prst="rect">
            <a:avLst/>
          </a:prstGeom>
          <a:solidFill>
            <a:schemeClr val="bg1">
              <a:lumMod val="85000"/>
            </a:schemeClr>
          </a:solidFill>
          <a:ln w="9525">
            <a:solidFill>
              <a:schemeClr val="tx1"/>
            </a:solidFill>
            <a:miter lim="800000"/>
            <a:headEnd/>
            <a:tailEnd/>
          </a:ln>
        </p:spPr>
        <p:txBody>
          <a:bodyPr wrap="square">
            <a:spAutoFit/>
          </a:bodyPr>
          <a:lstStyle/>
          <a:p>
            <a:pPr eaLnBrk="0" fontAlgn="base" hangingPunct="0">
              <a:spcBef>
                <a:spcPct val="0"/>
              </a:spcBef>
              <a:spcAft>
                <a:spcPct val="0"/>
              </a:spcAft>
            </a:pPr>
            <a:r>
              <a:rPr lang="en-US" sz="1200" dirty="0" smtClean="0">
                <a:solidFill>
                  <a:prstClr val="black"/>
                </a:solidFill>
                <a:latin typeface="Calibri" panose="020F0502020204030204" pitchFamily="34" charset="0"/>
                <a:cs typeface="Calibri" panose="020F0502020204030204" pitchFamily="34" charset="0"/>
              </a:rPr>
              <a:t>Conducted in sensitive </a:t>
            </a:r>
            <a:r>
              <a:rPr lang="en-US" sz="1200" b="1" dirty="0" smtClean="0">
                <a:solidFill>
                  <a:prstClr val="black"/>
                </a:solidFill>
                <a:latin typeface="Calibri" panose="020F0502020204030204" pitchFamily="34" charset="0"/>
                <a:cs typeface="Calibri" panose="020F0502020204030204" pitchFamily="34" charset="0"/>
              </a:rPr>
              <a:t>patient population </a:t>
            </a:r>
            <a:r>
              <a:rPr lang="en-US" sz="1200" dirty="0" smtClean="0">
                <a:solidFill>
                  <a:prstClr val="black"/>
                </a:solidFill>
                <a:latin typeface="Calibri" panose="020F0502020204030204" pitchFamily="34" charset="0"/>
                <a:cs typeface="Calibri" panose="020F0502020204030204" pitchFamily="34" charset="0"/>
              </a:rPr>
              <a:t>with </a:t>
            </a:r>
            <a:r>
              <a:rPr lang="en-US" sz="1200" b="1" dirty="0" smtClean="0">
                <a:solidFill>
                  <a:prstClr val="black"/>
                </a:solidFill>
                <a:latin typeface="Calibri" panose="020F0502020204030204" pitchFamily="34" charset="0"/>
                <a:cs typeface="Calibri" panose="020F0502020204030204" pitchFamily="34" charset="0"/>
              </a:rPr>
              <a:t>sensitive endpoints; </a:t>
            </a:r>
            <a:r>
              <a:rPr lang="en-US" sz="1200" dirty="0" smtClean="0">
                <a:solidFill>
                  <a:prstClr val="black"/>
                </a:solidFill>
                <a:latin typeface="Calibri" panose="020F0502020204030204" pitchFamily="34" charset="0"/>
                <a:cs typeface="Calibri" panose="020F0502020204030204" pitchFamily="34" charset="0"/>
              </a:rPr>
              <a:t>Designed to detect a difference, if there is one</a:t>
            </a:r>
            <a:endParaRPr lang="en-US" sz="1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01218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Stepwise Approach</a:t>
            </a:r>
            <a:br>
              <a:rPr lang="en-US" dirty="0" smtClean="0"/>
            </a:br>
            <a:r>
              <a:rPr lang="en-US" sz="2700" dirty="0" smtClean="0"/>
              <a:t>Totality of the Evidence and Approach to Evaluating Biosimilarity</a:t>
            </a:r>
            <a:endParaRPr lang="en-US" dirty="0"/>
          </a:p>
        </p:txBody>
      </p:sp>
      <p:graphicFrame>
        <p:nvGraphicFramePr>
          <p:cNvPr id="4" name="Diagram 3"/>
          <p:cNvGraphicFramePr/>
          <p:nvPr>
            <p:extLst>
              <p:ext uri="{D42A27DB-BD31-4B8C-83A1-F6EECF244321}">
                <p14:modId xmlns:p14="http://schemas.microsoft.com/office/powerpoint/2010/main" val="1275073269"/>
              </p:ext>
            </p:extLst>
          </p:nvPr>
        </p:nvGraphicFramePr>
        <p:xfrm>
          <a:off x="152400" y="838200"/>
          <a:ext cx="88392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14400" y="4495800"/>
            <a:ext cx="7848600" cy="1323439"/>
          </a:xfrm>
          <a:prstGeom prst="rect">
            <a:avLst/>
          </a:prstGeom>
        </p:spPr>
        <p:txBody>
          <a:bodyPr wrap="square">
            <a:spAutoFit/>
          </a:bodyPr>
          <a:lstStyle/>
          <a:p>
            <a:r>
              <a:rPr lang="en-US" sz="2000" i="1" dirty="0" smtClean="0">
                <a:latin typeface="Calibri" panose="020F0502020204030204" pitchFamily="34" charset="0"/>
                <a:cs typeface="Calibri" panose="020F0502020204030204" pitchFamily="34" charset="0"/>
              </a:rPr>
              <a:t>The goal of a biosimilar development program is to </a:t>
            </a:r>
            <a:r>
              <a:rPr lang="en-US" sz="2000" b="1" i="1" u="sng" dirty="0" smtClean="0">
                <a:latin typeface="Calibri" panose="020F0502020204030204" pitchFamily="34" charset="0"/>
                <a:cs typeface="Calibri" panose="020F0502020204030204" pitchFamily="34" charset="0"/>
              </a:rPr>
              <a:t>demonstrate biosimilarity</a:t>
            </a:r>
            <a:r>
              <a:rPr lang="en-US" sz="2000" i="1" dirty="0" smtClean="0">
                <a:latin typeface="Calibri" panose="020F0502020204030204" pitchFamily="34" charset="0"/>
                <a:cs typeface="Calibri" panose="020F0502020204030204" pitchFamily="34" charset="0"/>
              </a:rPr>
              <a:t> between the proposed product and a reference product, </a:t>
            </a:r>
            <a:br>
              <a:rPr lang="en-US" sz="2000" i="1" dirty="0" smtClean="0">
                <a:latin typeface="Calibri" panose="020F0502020204030204" pitchFamily="34" charset="0"/>
                <a:cs typeface="Calibri" panose="020F0502020204030204" pitchFamily="34" charset="0"/>
              </a:rPr>
            </a:br>
            <a:r>
              <a:rPr lang="en-US" sz="2000" i="1" dirty="0" smtClean="0">
                <a:latin typeface="Calibri" panose="020F0502020204030204" pitchFamily="34" charset="0"/>
                <a:cs typeface="Calibri" panose="020F0502020204030204" pitchFamily="34" charset="0"/>
              </a:rPr>
              <a:t>not to independently establish safety and effectiveness of the proposed product.</a:t>
            </a:r>
            <a:endParaRPr lang="en-US" sz="2000" i="1" dirty="0">
              <a:latin typeface="Calibri" panose="020F0502020204030204" pitchFamily="34" charset="0"/>
              <a:cs typeface="Calibri" panose="020F0502020204030204" pitchFamily="34" charset="0"/>
            </a:endParaRPr>
          </a:p>
        </p:txBody>
      </p:sp>
      <p:sp>
        <p:nvSpPr>
          <p:cNvPr id="6" name="TextBox 5"/>
          <p:cNvSpPr txBox="1"/>
          <p:nvPr/>
        </p:nvSpPr>
        <p:spPr>
          <a:xfrm>
            <a:off x="0" y="6096000"/>
            <a:ext cx="723900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FDA. https://www.fda.gov/downloads/AboutFDA/CentersOffices/OfficeofMedicalProductsandTobacco/CDER/UCM526935.pdf. Accessed August 28, 2017.</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043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a:t>
            </a:r>
            <a:endParaRPr lang="en-US" dirty="0"/>
          </a:p>
        </p:txBody>
      </p:sp>
      <p:sp>
        <p:nvSpPr>
          <p:cNvPr id="4" name="Rectangle 3"/>
          <p:cNvSpPr/>
          <p:nvPr/>
        </p:nvSpPr>
        <p:spPr>
          <a:xfrm>
            <a:off x="1910652" y="1524000"/>
            <a:ext cx="5023547" cy="1938992"/>
          </a:xfrm>
          <a:prstGeom prst="rect">
            <a:avLst/>
          </a:prstGeom>
        </p:spPr>
        <p:txBody>
          <a:bodyPr wrap="square">
            <a:spAutoFit/>
          </a:bodyPr>
          <a:lstStyle/>
          <a:p>
            <a:pPr algn="ctr"/>
            <a:r>
              <a:rPr lang="en-US" sz="2400" b="1" dirty="0" smtClean="0">
                <a:solidFill>
                  <a:srgbClr val="0070C0"/>
                </a:solidFill>
                <a:latin typeface="MyriadPro-Semibold"/>
              </a:rPr>
              <a:t>Luis H. Camacho, MD, MPH</a:t>
            </a:r>
          </a:p>
          <a:p>
            <a:pPr algn="ctr"/>
            <a:endParaRPr lang="en-US" sz="2400" b="1" dirty="0">
              <a:solidFill>
                <a:srgbClr val="0070C0"/>
              </a:solidFill>
              <a:latin typeface="MyriadPro-Semibold"/>
            </a:endParaRPr>
          </a:p>
          <a:p>
            <a:pPr algn="ctr"/>
            <a:r>
              <a:rPr lang="en-US" sz="2400" dirty="0" smtClean="0">
                <a:solidFill>
                  <a:srgbClr val="000000"/>
                </a:solidFill>
                <a:latin typeface="MyriadPro-Regular"/>
              </a:rPr>
              <a:t>Director, Center </a:t>
            </a:r>
            <a:r>
              <a:rPr lang="en-US" sz="2400" dirty="0">
                <a:solidFill>
                  <a:srgbClr val="000000"/>
                </a:solidFill>
                <a:latin typeface="MyriadPro-Regular"/>
              </a:rPr>
              <a:t>for Oncology and Blood Disorders</a:t>
            </a:r>
          </a:p>
          <a:p>
            <a:pPr algn="ctr"/>
            <a:r>
              <a:rPr lang="en-US" sz="2400" dirty="0">
                <a:solidFill>
                  <a:srgbClr val="000000"/>
                </a:solidFill>
                <a:latin typeface="MyriadPro-Regular"/>
              </a:rPr>
              <a:t>Houston, TX</a:t>
            </a:r>
          </a:p>
        </p:txBody>
      </p:sp>
    </p:spTree>
    <p:extLst>
      <p:ext uri="{BB962C8B-B14F-4D97-AF65-F5344CB8AC3E}">
        <p14:creationId xmlns:p14="http://schemas.microsoft.com/office/powerpoint/2010/main" val="2401604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52600"/>
            <a:ext cx="6704128" cy="46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3600" dirty="0" smtClean="0">
                <a:latin typeface="Calibri" panose="020F0502020204030204" pitchFamily="34" charset="0"/>
                <a:cs typeface="Calibri" panose="020F0502020204030204" pitchFamily="34" charset="0"/>
              </a:rPr>
              <a:t>Biosimilar Comparability Exercise</a:t>
            </a:r>
            <a:endParaRPr lang="en-US" sz="3600" dirty="0">
              <a:latin typeface="Calibri" panose="020F0502020204030204" pitchFamily="34" charset="0"/>
              <a:cs typeface="Calibri" panose="020F0502020204030204" pitchFamily="34" charset="0"/>
            </a:endParaRPr>
          </a:p>
        </p:txBody>
      </p:sp>
      <p:sp>
        <p:nvSpPr>
          <p:cNvPr id="4" name="Text Placeholder 3"/>
          <p:cNvSpPr>
            <a:spLocks noGrp="1"/>
          </p:cNvSpPr>
          <p:nvPr>
            <p:ph type="body" idx="1"/>
          </p:nvPr>
        </p:nvSpPr>
        <p:spPr>
          <a:xfrm>
            <a:off x="585760" y="2327706"/>
            <a:ext cx="2296232" cy="515752"/>
          </a:xfrm>
          <a:noFill/>
        </p:spPr>
        <p:txBody>
          <a:bodyPr>
            <a:noAutofit/>
          </a:bodyPr>
          <a:lstStyle/>
          <a:p>
            <a:pPr algn="ctr"/>
            <a:r>
              <a:rPr lang="en-US" sz="2800" dirty="0" smtClean="0">
                <a:latin typeface="Calibri" panose="020F0502020204030204" pitchFamily="34" charset="0"/>
                <a:cs typeface="Calibri" panose="020F0502020204030204" pitchFamily="34" charset="0"/>
              </a:rPr>
              <a:t>Highly Similar</a:t>
            </a:r>
            <a:endParaRPr lang="en-US" sz="2800"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191152" y="2920685"/>
            <a:ext cx="3085448" cy="847098"/>
          </a:xfrm>
        </p:spPr>
        <p:txBody>
          <a:bodyPr>
            <a:noAutofit/>
          </a:bodyPr>
          <a:lstStyle/>
          <a:p>
            <a:pPr marL="0" indent="0" algn="ctr">
              <a:buNone/>
            </a:pPr>
            <a:r>
              <a:rPr lang="en-US" sz="2200" dirty="0" smtClean="0">
                <a:latin typeface="Calibri" panose="020F0502020204030204" pitchFamily="34" charset="0"/>
                <a:cs typeface="Calibri" panose="020F0502020204030204" pitchFamily="34" charset="0"/>
              </a:rPr>
              <a:t>Based on analytics and clinical pharmacology data</a:t>
            </a:r>
            <a:endParaRPr lang="en-US" sz="2200" dirty="0">
              <a:latin typeface="Calibri" panose="020F0502020204030204" pitchFamily="34" charset="0"/>
              <a:cs typeface="Calibri" panose="020F0502020204030204" pitchFamily="34" charset="0"/>
            </a:endParaRPr>
          </a:p>
        </p:txBody>
      </p:sp>
      <p:sp>
        <p:nvSpPr>
          <p:cNvPr id="6" name="Text Placeholder 5"/>
          <p:cNvSpPr>
            <a:spLocks noGrp="1"/>
          </p:cNvSpPr>
          <p:nvPr>
            <p:ph type="body" sz="quarter" idx="3"/>
          </p:nvPr>
        </p:nvSpPr>
        <p:spPr>
          <a:xfrm>
            <a:off x="5355159" y="2062761"/>
            <a:ext cx="3751051" cy="780697"/>
          </a:xfrm>
          <a:noFill/>
        </p:spPr>
        <p:txBody>
          <a:bodyPr>
            <a:noAutofit/>
          </a:bodyPr>
          <a:lstStyle/>
          <a:p>
            <a:pPr algn="ctr"/>
            <a:r>
              <a:rPr lang="en-US" sz="2800" dirty="0" smtClean="0">
                <a:latin typeface="Calibri" panose="020F0502020204030204" pitchFamily="34" charset="0"/>
                <a:cs typeface="Calibri" panose="020F0502020204030204" pitchFamily="34" charset="0"/>
              </a:rPr>
              <a:t>No Clinically Meaningful Differences</a:t>
            </a:r>
            <a:endParaRPr lang="en-US" sz="2800" dirty="0">
              <a:latin typeface="Calibri" panose="020F0502020204030204" pitchFamily="34" charset="0"/>
              <a:cs typeface="Calibri" panose="020F0502020204030204" pitchFamily="34" charset="0"/>
            </a:endParaRPr>
          </a:p>
        </p:txBody>
      </p:sp>
      <p:sp>
        <p:nvSpPr>
          <p:cNvPr id="7" name="Content Placeholder 6"/>
          <p:cNvSpPr>
            <a:spLocks noGrp="1"/>
          </p:cNvSpPr>
          <p:nvPr>
            <p:ph sz="quarter" idx="4"/>
          </p:nvPr>
        </p:nvSpPr>
        <p:spPr>
          <a:xfrm>
            <a:off x="5631271" y="2920685"/>
            <a:ext cx="3482960" cy="1299076"/>
          </a:xfrm>
        </p:spPr>
        <p:txBody>
          <a:bodyPr>
            <a:normAutofit/>
          </a:bodyPr>
          <a:lstStyle/>
          <a:p>
            <a:pPr marL="0" indent="0" algn="ctr">
              <a:buNone/>
            </a:pPr>
            <a:r>
              <a:rPr lang="en-US" sz="2200" dirty="0" smtClean="0">
                <a:latin typeface="Calibri" panose="020F0502020204030204" pitchFamily="34" charset="0"/>
                <a:cs typeface="Calibri" panose="020F0502020204030204" pitchFamily="34" charset="0"/>
              </a:rPr>
              <a:t>Based on targeted clinical trials in a sensitive population</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089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Calibri" panose="020F0502020204030204" pitchFamily="34" charset="0"/>
                <a:cs typeface="Calibri" panose="020F0502020204030204" pitchFamily="34" charset="0"/>
              </a:rPr>
              <a:t>Clinical Studies of Biosimilars</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99146" y="1143000"/>
            <a:ext cx="8545707" cy="4889291"/>
          </a:xfrm>
        </p:spPr>
        <p:txBody>
          <a:bodyPr>
            <a:normAutofit/>
          </a:bodyPr>
          <a:lstStyle/>
          <a:p>
            <a:r>
              <a:rPr lang="en-US" sz="2400" dirty="0" smtClean="0">
                <a:latin typeface="Calibri" panose="020F0502020204030204" pitchFamily="34" charset="0"/>
                <a:cs typeface="Calibri" panose="020F0502020204030204" pitchFamily="34" charset="0"/>
              </a:rPr>
              <a:t>Designed to establish statistical evidence that the proposed product is </a:t>
            </a:r>
            <a:r>
              <a:rPr lang="en-US" sz="2400" i="1" dirty="0" smtClean="0">
                <a:latin typeface="Calibri" panose="020F0502020204030204" pitchFamily="34" charset="0"/>
                <a:cs typeface="Calibri" panose="020F0502020204030204" pitchFamily="34" charset="0"/>
              </a:rPr>
              <a:t>neither </a:t>
            </a:r>
            <a:r>
              <a:rPr lang="en-US" sz="2400" b="1" i="1" u="sng" dirty="0" smtClean="0">
                <a:latin typeface="Calibri" panose="020F0502020204030204" pitchFamily="34" charset="0"/>
                <a:cs typeface="Calibri" panose="020F0502020204030204" pitchFamily="34" charset="0"/>
              </a:rPr>
              <a:t>inferior</a:t>
            </a:r>
            <a:r>
              <a:rPr lang="en-US" sz="2400" b="1" i="1" dirty="0" smtClean="0">
                <a:latin typeface="Calibri" panose="020F0502020204030204" pitchFamily="34" charset="0"/>
                <a:cs typeface="Calibri" panose="020F0502020204030204" pitchFamily="34" charset="0"/>
              </a:rPr>
              <a:t> </a:t>
            </a:r>
            <a:r>
              <a:rPr lang="en-US" sz="2400" b="1" i="1" u="sng" dirty="0" smtClean="0">
                <a:latin typeface="Calibri" panose="020F0502020204030204" pitchFamily="34" charset="0"/>
                <a:cs typeface="Calibri" panose="020F0502020204030204" pitchFamily="34" charset="0"/>
              </a:rPr>
              <a:t>nor superior</a:t>
            </a:r>
            <a:r>
              <a:rPr lang="en-US" sz="2400" b="1" i="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to the reference product -   by more than a specified margin</a:t>
            </a:r>
            <a:endParaRPr lang="en-US" sz="2400" dirty="0">
              <a:latin typeface="Calibri" panose="020F0502020204030204" pitchFamily="34" charset="0"/>
              <a:cs typeface="Calibri" panose="020F0502020204030204" pitchFamily="34" charset="0"/>
            </a:endParaRPr>
          </a:p>
        </p:txBody>
      </p:sp>
      <p:sp>
        <p:nvSpPr>
          <p:cNvPr id="4" name="Rectangle 3"/>
          <p:cNvSpPr/>
          <p:nvPr/>
        </p:nvSpPr>
        <p:spPr>
          <a:xfrm>
            <a:off x="170329" y="6197025"/>
            <a:ext cx="6763871" cy="584775"/>
          </a:xfrm>
          <a:prstGeom prst="rect">
            <a:avLst/>
          </a:prstGeom>
        </p:spPr>
        <p:txBody>
          <a:bodyPr wrap="square">
            <a:spAutoFit/>
          </a:bodyPr>
          <a:lstStyle/>
          <a:p>
            <a:r>
              <a:rPr lang="en-US" sz="1600" dirty="0" smtClean="0">
                <a:latin typeface="Calibri" panose="020F0502020204030204" pitchFamily="34" charset="0"/>
                <a:cs typeface="Calibri" panose="020F0502020204030204" pitchFamily="34" charset="0"/>
              </a:rPr>
              <a:t>FDA. http</a:t>
            </a:r>
            <a:r>
              <a:rPr lang="en-US" sz="1600" dirty="0">
                <a:latin typeface="Calibri" panose="020F0502020204030204" pitchFamily="34" charset="0"/>
                <a:cs typeface="Calibri" panose="020F0502020204030204" pitchFamily="34" charset="0"/>
              </a:rPr>
              <a:t>://www.fda.gov/Drugs/GuidanceComplianceRegulatoryInformation</a:t>
            </a:r>
            <a:r>
              <a:rPr lang="en-US" sz="1600" dirty="0" smtClean="0">
                <a:latin typeface="Calibri" panose="020F0502020204030204" pitchFamily="34" charset="0"/>
                <a:cs typeface="Calibri" panose="020F0502020204030204" pitchFamily="34" charset="0"/>
              </a:rPr>
              <a:t>/ </a:t>
            </a:r>
          </a:p>
          <a:p>
            <a:r>
              <a:rPr lang="en-US" sz="1600" dirty="0" err="1" smtClean="0">
                <a:latin typeface="Calibri" panose="020F0502020204030204" pitchFamily="34" charset="0"/>
                <a:cs typeface="Calibri" panose="020F0502020204030204" pitchFamily="34" charset="0"/>
              </a:rPr>
              <a:t>Guidances</a:t>
            </a:r>
            <a:r>
              <a:rPr lang="en-US" sz="1600" dirty="0" smtClean="0">
                <a:latin typeface="Calibri" panose="020F0502020204030204" pitchFamily="34" charset="0"/>
                <a:cs typeface="Calibri" panose="020F0502020204030204" pitchFamily="34" charset="0"/>
              </a:rPr>
              <a:t>/ucm290967.htm. Accessed August 28, 2017.</a:t>
            </a:r>
            <a:endParaRPr lang="en-US" sz="1600" dirty="0">
              <a:latin typeface="Calibri" panose="020F0502020204030204" pitchFamily="34" charset="0"/>
              <a:cs typeface="Calibri" panose="020F0502020204030204" pitchFamily="34" charset="0"/>
            </a:endParaRPr>
          </a:p>
        </p:txBody>
      </p:sp>
      <p:grpSp>
        <p:nvGrpSpPr>
          <p:cNvPr id="13" name="Group 12"/>
          <p:cNvGrpSpPr/>
          <p:nvPr/>
        </p:nvGrpSpPr>
        <p:grpSpPr>
          <a:xfrm>
            <a:off x="1371600" y="2438400"/>
            <a:ext cx="2667000" cy="3130153"/>
            <a:chOff x="1600200" y="2889647"/>
            <a:chExt cx="2667000" cy="3130153"/>
          </a:xfrm>
        </p:grpSpPr>
        <p:pic>
          <p:nvPicPr>
            <p:cNvPr id="4098" name="Picture 2" descr="C:\Users\wscales\AppData\Local\Microsoft\Windows\Temporary Internet Files\Content.IE5\P8XMPVKP\sca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402060"/>
              <a:ext cx="2203566" cy="26177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29772" y="2889647"/>
              <a:ext cx="983731" cy="615553"/>
            </a:xfrm>
            <a:prstGeom prst="rect">
              <a:avLst/>
            </a:prstGeom>
            <a:noFill/>
          </p:spPr>
          <p:txBody>
            <a:bodyPr wrap="none" rtlCol="0">
              <a:spAutoFit/>
            </a:bodyPr>
            <a:lstStyle/>
            <a:p>
              <a:pPr algn="ctr"/>
              <a:r>
                <a:rPr lang="en-US" sz="1700" b="1" dirty="0" smtClean="0">
                  <a:latin typeface="Calibri" panose="020F0502020204030204" pitchFamily="34" charset="0"/>
                  <a:cs typeface="Calibri" panose="020F0502020204030204" pitchFamily="34" charset="0"/>
                </a:rPr>
                <a:t>Clinical</a:t>
              </a:r>
            </a:p>
            <a:p>
              <a:pPr algn="ctr"/>
              <a:r>
                <a:rPr lang="en-US" sz="1700" b="1" dirty="0" smtClean="0">
                  <a:latin typeface="Calibri" panose="020F0502020204030204" pitchFamily="34" charset="0"/>
                  <a:cs typeface="Calibri" panose="020F0502020204030204" pitchFamily="34" charset="0"/>
                </a:rPr>
                <a:t>Evidence</a:t>
              </a:r>
              <a:endParaRPr lang="en-US" sz="1700" b="1" dirty="0">
                <a:latin typeface="Calibri" panose="020F0502020204030204" pitchFamily="34" charset="0"/>
                <a:cs typeface="Calibri" panose="020F0502020204030204" pitchFamily="34" charset="0"/>
              </a:endParaRPr>
            </a:p>
          </p:txBody>
        </p:sp>
        <p:sp>
          <p:nvSpPr>
            <p:cNvPr id="6" name="TextBox 5"/>
            <p:cNvSpPr txBox="1"/>
            <p:nvPr/>
          </p:nvSpPr>
          <p:spPr>
            <a:xfrm>
              <a:off x="1600200" y="5105400"/>
              <a:ext cx="1295400" cy="381000"/>
            </a:xfrm>
            <a:prstGeom prst="rect">
              <a:avLst/>
            </a:prstGeom>
            <a:noFill/>
          </p:spPr>
          <p:txBody>
            <a:bodyPr wrap="none" rtlCol="0">
              <a:prstTxWarp prst="textArchDown">
                <a:avLst>
                  <a:gd name="adj" fmla="val 158057"/>
                </a:avLst>
              </a:prstTxWarp>
              <a:spAutoFit/>
              <a:scene3d>
                <a:camera prst="orthographicFront"/>
                <a:lightRig rig="threePt" dir="t"/>
              </a:scene3d>
              <a:sp3d/>
            </a:bodyPr>
            <a:lstStyle/>
            <a:p>
              <a:pPr algn="ctr"/>
              <a:r>
                <a:rPr lang="en-US" sz="1600" b="1" dirty="0" smtClean="0">
                  <a:latin typeface="Calibri" panose="020F0502020204030204" pitchFamily="34" charset="0"/>
                  <a:cs typeface="Calibri" panose="020F0502020204030204" pitchFamily="34" charset="0"/>
                </a:rPr>
                <a:t>INFERIOR</a:t>
              </a:r>
              <a:endParaRPr lang="en-US" sz="1600" b="1" dirty="0">
                <a:latin typeface="Calibri" panose="020F0502020204030204" pitchFamily="34" charset="0"/>
                <a:cs typeface="Calibri" panose="020F0502020204030204" pitchFamily="34" charset="0"/>
              </a:endParaRPr>
            </a:p>
          </p:txBody>
        </p:sp>
        <p:sp>
          <p:nvSpPr>
            <p:cNvPr id="7" name="TextBox 6"/>
            <p:cNvSpPr txBox="1"/>
            <p:nvPr/>
          </p:nvSpPr>
          <p:spPr>
            <a:xfrm>
              <a:off x="2971800" y="5105400"/>
              <a:ext cx="1295400" cy="381000"/>
            </a:xfrm>
            <a:prstGeom prst="rect">
              <a:avLst/>
            </a:prstGeom>
            <a:noFill/>
          </p:spPr>
          <p:txBody>
            <a:bodyPr wrap="none" rtlCol="0">
              <a:prstTxWarp prst="textArchDown">
                <a:avLst>
                  <a:gd name="adj" fmla="val 158057"/>
                </a:avLst>
              </a:prstTxWarp>
              <a:spAutoFit/>
              <a:scene3d>
                <a:camera prst="orthographicFront"/>
                <a:lightRig rig="threePt" dir="t"/>
              </a:scene3d>
              <a:sp3d/>
            </a:bodyPr>
            <a:lstStyle/>
            <a:p>
              <a:pPr algn="ctr"/>
              <a:r>
                <a:rPr lang="en-US" sz="1600" b="1" dirty="0" smtClean="0">
                  <a:latin typeface="Calibri" panose="020F0502020204030204" pitchFamily="34" charset="0"/>
                  <a:cs typeface="Calibri" panose="020F0502020204030204" pitchFamily="34" charset="0"/>
                </a:rPr>
                <a:t>SUPERIOR</a:t>
              </a:r>
              <a:endParaRPr lang="en-US" sz="1600" b="1" dirty="0">
                <a:latin typeface="Calibri" panose="020F0502020204030204" pitchFamily="34" charset="0"/>
                <a:cs typeface="Calibri" panose="020F0502020204030204" pitchFamily="34" charset="0"/>
              </a:endParaRPr>
            </a:p>
          </p:txBody>
        </p:sp>
      </p:grpSp>
      <p:sp>
        <p:nvSpPr>
          <p:cNvPr id="14" name="Rectangle 13"/>
          <p:cNvSpPr/>
          <p:nvPr/>
        </p:nvSpPr>
        <p:spPr>
          <a:xfrm>
            <a:off x="4343400" y="3130153"/>
            <a:ext cx="4343400" cy="19050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Calibri" panose="020F0502020204030204" pitchFamily="34" charset="0"/>
                <a:cs typeface="Calibri" panose="020F0502020204030204" pitchFamily="34" charset="0"/>
              </a:rPr>
              <a:t>Endpoints and Study Populations </a:t>
            </a:r>
          </a:p>
          <a:p>
            <a:r>
              <a:rPr lang="en-US" dirty="0" smtClean="0">
                <a:solidFill>
                  <a:schemeClr val="tx1"/>
                </a:solidFill>
                <a:latin typeface="Calibri" panose="020F0502020204030204" pitchFamily="34" charset="0"/>
                <a:cs typeface="Calibri" panose="020F0502020204030204" pitchFamily="34" charset="0"/>
              </a:rPr>
              <a:t>are selected so that they will be clinically relevant and sensitive in detecting clinically meaningful differences</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19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Calibri" panose="020F0502020204030204" pitchFamily="34" charset="0"/>
                <a:cs typeface="Calibri" panose="020F0502020204030204" pitchFamily="34" charset="0"/>
              </a:rPr>
              <a:t>Extrapolation is a Novel and Challenging Concept</a:t>
            </a:r>
            <a:endParaRPr lang="en-US"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ctr">
              <a:spcBef>
                <a:spcPts val="0"/>
              </a:spcBef>
              <a:buNone/>
            </a:pPr>
            <a:r>
              <a:rPr lang="en-US" sz="2800" b="1" dirty="0" smtClean="0">
                <a:latin typeface="Calibri" panose="020F0502020204030204" pitchFamily="34" charset="0"/>
                <a:cs typeface="Calibri" panose="020F0502020204030204" pitchFamily="34" charset="0"/>
              </a:rPr>
              <a:t>Per the FDA, 2016: </a:t>
            </a:r>
          </a:p>
          <a:p>
            <a:pPr marL="0" indent="0">
              <a:spcBef>
                <a:spcPts val="0"/>
              </a:spcBef>
              <a:buNone/>
            </a:pPr>
            <a:r>
              <a:rPr lang="en-US" sz="2800" i="1" dirty="0" smtClean="0">
                <a:latin typeface="Calibri" panose="020F0502020204030204" pitchFamily="34" charset="0"/>
                <a:cs typeface="Calibri" panose="020F0502020204030204" pitchFamily="34" charset="0"/>
              </a:rPr>
              <a:t>“Biosimilar extrapolation is from reference product to biosimilar product based on </a:t>
            </a:r>
            <a:r>
              <a:rPr lang="en-US" sz="2800" i="1" u="sng" dirty="0" smtClean="0">
                <a:latin typeface="Calibri" panose="020F0502020204030204" pitchFamily="34" charset="0"/>
                <a:cs typeface="Calibri" panose="020F0502020204030204" pitchFamily="34" charset="0"/>
              </a:rPr>
              <a:t>all</a:t>
            </a:r>
            <a:r>
              <a:rPr lang="en-US" sz="2800" i="1" dirty="0" smtClean="0">
                <a:latin typeface="Calibri" panose="020F0502020204030204" pitchFamily="34" charset="0"/>
                <a:cs typeface="Calibri" panose="020F0502020204030204" pitchFamily="34" charset="0"/>
              </a:rPr>
              <a:t> available data, not from indication studied for biosimilar to other indications.”</a:t>
            </a:r>
          </a:p>
          <a:p>
            <a:pPr marL="0" indent="0">
              <a:spcBef>
                <a:spcPts val="0"/>
              </a:spcBef>
              <a:buNone/>
            </a:pPr>
            <a:endParaRPr lang="en-US" sz="2800" i="1" dirty="0" smtClean="0">
              <a:latin typeface="Calibri" panose="020F0502020204030204" pitchFamily="34" charset="0"/>
              <a:cs typeface="Calibri" panose="020F0502020204030204" pitchFamily="34" charset="0"/>
            </a:endParaRPr>
          </a:p>
          <a:p>
            <a:pPr>
              <a:spcBef>
                <a:spcPts val="0"/>
              </a:spcBef>
            </a:pPr>
            <a:r>
              <a:rPr lang="en-US" sz="2800" dirty="0" smtClean="0">
                <a:latin typeface="Calibri" panose="020F0502020204030204" pitchFamily="34" charset="0"/>
                <a:cs typeface="Calibri" panose="020F0502020204030204" pitchFamily="34" charset="0"/>
              </a:rPr>
              <a:t>The approved indications for the biosimilar are justified based on the total data package</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a:xfrm>
            <a:off x="0" y="6096000"/>
            <a:ext cx="723900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FDA. https://www.fda.gov/downloads/AboutFDA/CentersOffices/OfficeofMedicalProductsandTobacco/CDER/UCM526935.pdf. Accessed August 28, 2017.</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05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68"/>
            <a:ext cx="9144000" cy="685234"/>
          </a:xfrm>
        </p:spPr>
        <p:txBody>
          <a:bodyPr>
            <a:normAutofit fontScale="90000"/>
          </a:bodyPr>
          <a:lstStyle/>
          <a:p>
            <a:pPr algn="ctr"/>
            <a:r>
              <a:rPr lang="en-US" dirty="0" smtClean="0">
                <a:latin typeface="Calibri" panose="020F0502020204030204" pitchFamily="34" charset="0"/>
                <a:cs typeface="Calibri" panose="020F0502020204030204" pitchFamily="34" charset="0"/>
              </a:rPr>
              <a:t>Extrapolation: FDA-Approved Indications for Biosimilars</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28574" y="6027003"/>
            <a:ext cx="7515225" cy="830997"/>
          </a:xfrm>
          <a:prstGeom prst="rect">
            <a:avLst/>
          </a:prstGeom>
          <a:noFill/>
        </p:spPr>
        <p:txBody>
          <a:bodyPr wrap="square" rtlCol="0">
            <a:spAutoFit/>
          </a:bodyPr>
          <a:lstStyle/>
          <a:p>
            <a:r>
              <a:rPr lang="en-US" sz="1600" dirty="0">
                <a:solidFill>
                  <a:prstClr val="black"/>
                </a:solidFill>
                <a:latin typeface="Calibri" panose="020F0502020204030204" pitchFamily="34" charset="0"/>
                <a:cs typeface="Calibri" panose="020F0502020204030204" pitchFamily="34" charset="0"/>
              </a:rPr>
              <a:t>FDA. </a:t>
            </a:r>
            <a:r>
              <a:rPr lang="en-US" sz="1600" dirty="0" smtClean="0">
                <a:solidFill>
                  <a:prstClr val="black"/>
                </a:solidFill>
                <a:latin typeface="Calibri" panose="020F0502020204030204" pitchFamily="34" charset="0"/>
                <a:cs typeface="Calibri" panose="020F0502020204030204" pitchFamily="34" charset="0"/>
              </a:rPr>
              <a:t>https://</a:t>
            </a:r>
            <a:r>
              <a:rPr lang="en-US" sz="1600" dirty="0">
                <a:solidFill>
                  <a:prstClr val="black"/>
                </a:solidFill>
                <a:latin typeface="Calibri" panose="020F0502020204030204" pitchFamily="34" charset="0"/>
                <a:cs typeface="Calibri" panose="020F0502020204030204" pitchFamily="34" charset="0"/>
              </a:rPr>
              <a:t>www.fda.gov/downloads/AdvisoryCommittees/CommitteesMeetingMaterials/   </a:t>
            </a:r>
            <a:r>
              <a:rPr lang="en-US" sz="1600" dirty="0" smtClean="0">
                <a:solidFill>
                  <a:prstClr val="black"/>
                </a:solidFill>
                <a:latin typeface="Calibri" panose="020F0502020204030204" pitchFamily="34" charset="0"/>
                <a:cs typeface="Calibri" panose="020F0502020204030204" pitchFamily="34" charset="0"/>
              </a:rPr>
              <a:t>Drugs/</a:t>
            </a:r>
            <a:r>
              <a:rPr lang="en-US" sz="1600" dirty="0" err="1" smtClean="0">
                <a:solidFill>
                  <a:prstClr val="black"/>
                </a:solidFill>
                <a:latin typeface="Calibri" panose="020F0502020204030204" pitchFamily="34" charset="0"/>
                <a:cs typeface="Calibri" panose="020F0502020204030204" pitchFamily="34" charset="0"/>
              </a:rPr>
              <a:t>OncologicDrugsAdvisoryCommittee</a:t>
            </a:r>
            <a:r>
              <a:rPr lang="en-US" sz="1600" dirty="0" smtClean="0">
                <a:solidFill>
                  <a:prstClr val="black"/>
                </a:solidFill>
                <a:latin typeface="Calibri" panose="020F0502020204030204" pitchFamily="34" charset="0"/>
                <a:cs typeface="Calibri" panose="020F0502020204030204" pitchFamily="34" charset="0"/>
              </a:rPr>
              <a:t>/UCM428782.pdf. Accessed August  28, 2017.</a:t>
            </a:r>
            <a:endParaRPr lang="en-US" sz="1600" dirty="0">
              <a:solidFill>
                <a:prstClr val="black"/>
              </a:solidFill>
              <a:latin typeface="Calibri" panose="020F0502020204030204" pitchFamily="34" charset="0"/>
              <a:cs typeface="Calibri" panose="020F0502020204030204" pitchFamily="34" charset="0"/>
            </a:endParaRPr>
          </a:p>
        </p:txBody>
      </p:sp>
      <p:sp>
        <p:nvSpPr>
          <p:cNvPr id="6" name="TextBox 5"/>
          <p:cNvSpPr txBox="1"/>
          <p:nvPr/>
        </p:nvSpPr>
        <p:spPr>
          <a:xfrm>
            <a:off x="1447800" y="5486400"/>
            <a:ext cx="6936835" cy="646331"/>
          </a:xfrm>
          <a:prstGeom prst="rect">
            <a:avLst/>
          </a:prstGeom>
          <a:solidFill>
            <a:schemeClr val="accent1">
              <a:lumMod val="20000"/>
              <a:lumOff val="80000"/>
            </a:schemeClr>
          </a:solidFill>
        </p:spPr>
        <p:txBody>
          <a:bodyPr wrap="none" rtlCol="0">
            <a:spAutoFit/>
          </a:bodyPr>
          <a:lstStyle/>
          <a:p>
            <a:pPr marL="285750" indent="-285750">
              <a:buFont typeface="Arial" pitchFamily="34" charset="0"/>
              <a:buChar char="•"/>
            </a:pPr>
            <a:r>
              <a:rPr lang="en-US" b="1" dirty="0">
                <a:solidFill>
                  <a:prstClr val="black"/>
                </a:solidFill>
                <a:latin typeface="Calibri" panose="020F0502020204030204" pitchFamily="34" charset="0"/>
                <a:cs typeface="Calibri" panose="020F0502020204030204" pitchFamily="34" charset="0"/>
              </a:rPr>
              <a:t>The totality of evidence supports no differences in efficacy or </a:t>
            </a:r>
            <a:r>
              <a:rPr lang="en-US" b="1" dirty="0" smtClean="0">
                <a:solidFill>
                  <a:prstClr val="black"/>
                </a:solidFill>
                <a:latin typeface="Calibri" panose="020F0502020204030204" pitchFamily="34" charset="0"/>
                <a:cs typeface="Calibri" panose="020F0502020204030204" pitchFamily="34" charset="0"/>
              </a:rPr>
              <a:t>safety</a:t>
            </a:r>
          </a:p>
          <a:p>
            <a:pPr marL="285750" indent="-285750">
              <a:buFont typeface="Arial" pitchFamily="34" charset="0"/>
              <a:buChar char="•"/>
            </a:pPr>
            <a:r>
              <a:rPr lang="en-US" b="1" dirty="0" smtClean="0">
                <a:solidFill>
                  <a:prstClr val="black"/>
                </a:solidFill>
                <a:latin typeface="Calibri" panose="020F0502020204030204" pitchFamily="34" charset="0"/>
                <a:cs typeface="Calibri" panose="020F0502020204030204" pitchFamily="34" charset="0"/>
              </a:rPr>
              <a:t>A clinical trial is not required for each indication</a:t>
            </a:r>
          </a:p>
        </p:txBody>
      </p:sp>
      <p:graphicFrame>
        <p:nvGraphicFramePr>
          <p:cNvPr id="3" name="Table 2"/>
          <p:cNvGraphicFramePr>
            <a:graphicFrameLocks noGrp="1"/>
          </p:cNvGraphicFramePr>
          <p:nvPr>
            <p:extLst>
              <p:ext uri="{D42A27DB-BD31-4B8C-83A1-F6EECF244321}">
                <p14:modId xmlns:p14="http://schemas.microsoft.com/office/powerpoint/2010/main" val="3837059731"/>
              </p:ext>
            </p:extLst>
          </p:nvPr>
        </p:nvGraphicFramePr>
        <p:xfrm>
          <a:off x="533400" y="1143000"/>
          <a:ext cx="8001000" cy="3907971"/>
        </p:xfrm>
        <a:graphic>
          <a:graphicData uri="http://schemas.openxmlformats.org/drawingml/2006/table">
            <a:tbl>
              <a:tblPr firstRow="1" bandRow="1">
                <a:tableStyleId>{5C22544A-7EE6-4342-B048-85BDC9FD1C3A}</a:tableStyleId>
              </a:tblPr>
              <a:tblGrid>
                <a:gridCol w="2886958">
                  <a:extLst>
                    <a:ext uri="{9D8B030D-6E8A-4147-A177-3AD203B41FA5}">
                      <a16:colId xmlns:a16="http://schemas.microsoft.com/office/drawing/2014/main" val="20000"/>
                    </a:ext>
                  </a:extLst>
                </a:gridCol>
                <a:gridCol w="2557021">
                  <a:extLst>
                    <a:ext uri="{9D8B030D-6E8A-4147-A177-3AD203B41FA5}">
                      <a16:colId xmlns:a16="http://schemas.microsoft.com/office/drawing/2014/main" val="20001"/>
                    </a:ext>
                  </a:extLst>
                </a:gridCol>
                <a:gridCol w="2557021">
                  <a:extLst>
                    <a:ext uri="{9D8B030D-6E8A-4147-A177-3AD203B41FA5}">
                      <a16:colId xmlns:a16="http://schemas.microsoft.com/office/drawing/2014/main" val="20002"/>
                    </a:ext>
                  </a:extLst>
                </a:gridCol>
              </a:tblGrid>
              <a:tr h="631371">
                <a:tc>
                  <a:txBody>
                    <a:bodyPr/>
                    <a:lstStyle/>
                    <a:p>
                      <a:pPr algn="ctr"/>
                      <a:endParaRPr lang="en-US" dirty="0">
                        <a:solidFill>
                          <a:schemeClr val="accent6">
                            <a:lumMod val="50000"/>
                          </a:schemeClr>
                        </a:solidFill>
                      </a:endParaRPr>
                    </a:p>
                  </a:txBody>
                  <a:tcPr>
                    <a:noFill/>
                  </a:tcPr>
                </a:tc>
                <a:tc>
                  <a:txBody>
                    <a:bodyPr/>
                    <a:lstStyle/>
                    <a:p>
                      <a:pPr algn="ctr"/>
                      <a:r>
                        <a:rPr lang="en-US" sz="2000" dirty="0" smtClean="0">
                          <a:solidFill>
                            <a:schemeClr val="accent6">
                              <a:lumMod val="50000"/>
                            </a:schemeClr>
                          </a:solidFill>
                          <a:latin typeface="Calibri" panose="020F0502020204030204" pitchFamily="34" charset="0"/>
                          <a:cs typeface="Calibri" panose="020F0502020204030204" pitchFamily="34" charset="0"/>
                        </a:rPr>
                        <a:t>Reference</a:t>
                      </a:r>
                      <a:endParaRPr lang="en-US" sz="2000" dirty="0">
                        <a:solidFill>
                          <a:schemeClr val="accent6">
                            <a:lumMod val="50000"/>
                          </a:schemeClr>
                        </a:solidFill>
                        <a:latin typeface="Calibri" panose="020F0502020204030204" pitchFamily="34" charset="0"/>
                        <a:cs typeface="Calibri" panose="020F0502020204030204" pitchFamily="34" charset="0"/>
                      </a:endParaRPr>
                    </a:p>
                  </a:txBody>
                  <a:tcPr anchor="ctr">
                    <a:noFill/>
                  </a:tcPr>
                </a:tc>
                <a:tc>
                  <a:txBody>
                    <a:bodyPr/>
                    <a:lstStyle/>
                    <a:p>
                      <a:pPr algn="ctr"/>
                      <a:r>
                        <a:rPr lang="en-US" sz="2000" dirty="0" smtClean="0">
                          <a:solidFill>
                            <a:schemeClr val="accent6">
                              <a:lumMod val="50000"/>
                            </a:schemeClr>
                          </a:solidFill>
                          <a:latin typeface="Calibri" panose="020F0502020204030204" pitchFamily="34" charset="0"/>
                          <a:cs typeface="Calibri" panose="020F0502020204030204" pitchFamily="34" charset="0"/>
                        </a:rPr>
                        <a:t>Biosimilar</a:t>
                      </a:r>
                      <a:endParaRPr lang="en-US" sz="2000" dirty="0">
                        <a:solidFill>
                          <a:schemeClr val="accent6">
                            <a:lumMod val="50000"/>
                          </a:schemeClr>
                        </a:solidFill>
                        <a:latin typeface="Calibri" panose="020F0502020204030204" pitchFamily="34" charset="0"/>
                        <a:cs typeface="Calibri" panose="020F0502020204030204" pitchFamily="34" charset="0"/>
                      </a:endParaRPr>
                    </a:p>
                  </a:txBody>
                  <a:tcPr anchor="ctr">
                    <a:noFill/>
                  </a:tcPr>
                </a:tc>
                <a:extLst>
                  <a:ext uri="{0D108BD9-81ED-4DB2-BD59-A6C34878D82A}">
                    <a16:rowId xmlns:a16="http://schemas.microsoft.com/office/drawing/2014/main" val="10000"/>
                  </a:ext>
                </a:extLst>
              </a:tr>
              <a:tr h="511629">
                <a:tc>
                  <a:txBody>
                    <a:bodyPr/>
                    <a:lstStyle/>
                    <a:p>
                      <a:r>
                        <a:rPr lang="en-US" b="1" dirty="0" smtClean="0">
                          <a:solidFill>
                            <a:schemeClr val="bg1"/>
                          </a:solidFill>
                          <a:latin typeface="Calibri" panose="020F0502020204030204" pitchFamily="34" charset="0"/>
                          <a:cs typeface="Calibri" panose="020F0502020204030204" pitchFamily="34" charset="0"/>
                        </a:rPr>
                        <a:t>Structural attributes</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1"/>
                  </a:ext>
                </a:extLst>
              </a:tr>
              <a:tr h="533400">
                <a:tc>
                  <a:txBody>
                    <a:bodyPr/>
                    <a:lstStyle/>
                    <a:p>
                      <a:r>
                        <a:rPr lang="en-US" b="1" dirty="0" smtClean="0">
                          <a:solidFill>
                            <a:schemeClr val="bg1"/>
                          </a:solidFill>
                          <a:latin typeface="Calibri" panose="020F0502020204030204" pitchFamily="34" charset="0"/>
                          <a:cs typeface="Calibri" panose="020F0502020204030204" pitchFamily="34" charset="0"/>
                        </a:rPr>
                        <a:t>Biological functions</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2"/>
                  </a:ext>
                </a:extLst>
              </a:tr>
              <a:tr h="533400">
                <a:tc>
                  <a:txBody>
                    <a:bodyPr/>
                    <a:lstStyle/>
                    <a:p>
                      <a:r>
                        <a:rPr lang="en-US" b="1" dirty="0" smtClean="0">
                          <a:solidFill>
                            <a:schemeClr val="bg1"/>
                          </a:solidFill>
                          <a:latin typeface="Calibri" panose="020F0502020204030204" pitchFamily="34" charset="0"/>
                          <a:cs typeface="Calibri" panose="020F0502020204030204" pitchFamily="34" charset="0"/>
                        </a:rPr>
                        <a:t>Nonclinical/</a:t>
                      </a:r>
                      <a:r>
                        <a:rPr lang="en-US" b="1" dirty="0" err="1" smtClean="0">
                          <a:solidFill>
                            <a:schemeClr val="bg1"/>
                          </a:solidFill>
                          <a:latin typeface="Calibri" panose="020F0502020204030204" pitchFamily="34" charset="0"/>
                          <a:cs typeface="Calibri" panose="020F0502020204030204" pitchFamily="34" charset="0"/>
                        </a:rPr>
                        <a:t>tox</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3"/>
                  </a:ext>
                </a:extLst>
              </a:tr>
              <a:tr h="533400">
                <a:tc>
                  <a:txBody>
                    <a:bodyPr/>
                    <a:lstStyle/>
                    <a:p>
                      <a:r>
                        <a:rPr lang="en-US" b="1" dirty="0" smtClean="0">
                          <a:solidFill>
                            <a:schemeClr val="bg1"/>
                          </a:solidFill>
                          <a:latin typeface="Calibri" panose="020F0502020204030204" pitchFamily="34" charset="0"/>
                          <a:cs typeface="Calibri" panose="020F0502020204030204" pitchFamily="34" charset="0"/>
                        </a:rPr>
                        <a:t>Human PK/PD</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4"/>
                  </a:ext>
                </a:extLst>
              </a:tr>
              <a:tr h="533400">
                <a:tc>
                  <a:txBody>
                    <a:bodyPr/>
                    <a:lstStyle/>
                    <a:p>
                      <a:r>
                        <a:rPr lang="en-US" b="1" dirty="0" smtClean="0">
                          <a:solidFill>
                            <a:schemeClr val="bg1"/>
                          </a:solidFill>
                          <a:latin typeface="Calibri" panose="020F0502020204030204" pitchFamily="34" charset="0"/>
                          <a:cs typeface="Calibri" panose="020F0502020204030204" pitchFamily="34" charset="0"/>
                        </a:rPr>
                        <a:t>Sensitive indication</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5"/>
                  </a:ext>
                </a:extLst>
              </a:tr>
              <a:tr h="631371">
                <a:tc>
                  <a:txBody>
                    <a:bodyPr/>
                    <a:lstStyle/>
                    <a:p>
                      <a:r>
                        <a:rPr lang="en-US" b="1" dirty="0" smtClean="0">
                          <a:solidFill>
                            <a:schemeClr val="bg1"/>
                          </a:solidFill>
                          <a:latin typeface="Calibri" panose="020F0502020204030204" pitchFamily="34" charset="0"/>
                          <a:cs typeface="Calibri" panose="020F0502020204030204" pitchFamily="34" charset="0"/>
                        </a:rPr>
                        <a:t>Less sensitive indications</a:t>
                      </a:r>
                      <a:endParaRPr lang="en-US" b="1" dirty="0">
                        <a:solidFill>
                          <a:schemeClr val="bg1"/>
                        </a:solidFill>
                        <a:latin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5715000" y="1752600"/>
            <a:ext cx="609600" cy="3276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cs typeface="Calibri" panose="020F0502020204030204" pitchFamily="34" charset="0"/>
            </a:endParaRPr>
          </a:p>
        </p:txBody>
      </p:sp>
      <p:sp>
        <p:nvSpPr>
          <p:cNvPr id="9" name="Left-Right Arrow 8"/>
          <p:cNvSpPr/>
          <p:nvPr/>
        </p:nvSpPr>
        <p:spPr>
          <a:xfrm>
            <a:off x="3810000" y="1828800"/>
            <a:ext cx="4343400" cy="533400"/>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HIGHLY SIMILAR</a:t>
            </a:r>
          </a:p>
        </p:txBody>
      </p:sp>
      <p:sp>
        <p:nvSpPr>
          <p:cNvPr id="14" name="Right Arrow 13"/>
          <p:cNvSpPr/>
          <p:nvPr/>
        </p:nvSpPr>
        <p:spPr>
          <a:xfrm>
            <a:off x="3886200" y="4495800"/>
            <a:ext cx="4343400" cy="60960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JUSTIFIED</a:t>
            </a:r>
          </a:p>
        </p:txBody>
      </p:sp>
      <p:sp>
        <p:nvSpPr>
          <p:cNvPr id="15" name="TextBox 14"/>
          <p:cNvSpPr txBox="1"/>
          <p:nvPr/>
        </p:nvSpPr>
        <p:spPr>
          <a:xfrm>
            <a:off x="4876800" y="5029200"/>
            <a:ext cx="2121991" cy="369332"/>
          </a:xfrm>
          <a:prstGeom prst="rect">
            <a:avLst/>
          </a:prstGeom>
          <a:solidFill>
            <a:schemeClr val="accent1">
              <a:lumMod val="60000"/>
              <a:lumOff val="40000"/>
            </a:schemeClr>
          </a:solidFill>
        </p:spPr>
        <p:txBody>
          <a:bodyPr wrap="none" rtlCol="0">
            <a:spAutoFit/>
          </a:bodyPr>
          <a:lstStyle/>
          <a:p>
            <a:r>
              <a:rPr lang="en-US" b="1" dirty="0">
                <a:solidFill>
                  <a:prstClr val="black"/>
                </a:solidFill>
                <a:latin typeface="Calibri" panose="020F0502020204030204" pitchFamily="34" charset="0"/>
                <a:cs typeface="Calibri" panose="020F0502020204030204" pitchFamily="34" charset="0"/>
              </a:rPr>
              <a:t>“SIMILARITY SPACE”</a:t>
            </a:r>
          </a:p>
        </p:txBody>
      </p:sp>
      <p:sp>
        <p:nvSpPr>
          <p:cNvPr id="19" name="Left-Right Arrow 18"/>
          <p:cNvSpPr/>
          <p:nvPr/>
        </p:nvSpPr>
        <p:spPr>
          <a:xfrm>
            <a:off x="3810000" y="2362200"/>
            <a:ext cx="4343400" cy="533400"/>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HIGHLY SIMILAR</a:t>
            </a:r>
          </a:p>
        </p:txBody>
      </p:sp>
      <p:sp>
        <p:nvSpPr>
          <p:cNvPr id="20" name="Left-Right Arrow 19"/>
          <p:cNvSpPr/>
          <p:nvPr/>
        </p:nvSpPr>
        <p:spPr>
          <a:xfrm>
            <a:off x="3810000" y="2895600"/>
            <a:ext cx="4343400" cy="533400"/>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HIGHLY SIMILAR</a:t>
            </a:r>
          </a:p>
        </p:txBody>
      </p:sp>
      <p:sp>
        <p:nvSpPr>
          <p:cNvPr id="21" name="Left-Right Arrow 20"/>
          <p:cNvSpPr/>
          <p:nvPr/>
        </p:nvSpPr>
        <p:spPr>
          <a:xfrm>
            <a:off x="3810000" y="3412671"/>
            <a:ext cx="4343400" cy="533400"/>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HIGHLY SIMILAR</a:t>
            </a:r>
          </a:p>
        </p:txBody>
      </p:sp>
      <p:sp>
        <p:nvSpPr>
          <p:cNvPr id="23" name="Left-Right Arrow 22"/>
          <p:cNvSpPr/>
          <p:nvPr/>
        </p:nvSpPr>
        <p:spPr>
          <a:xfrm>
            <a:off x="3810000" y="3962400"/>
            <a:ext cx="4343400" cy="533400"/>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cs typeface="Calibri" panose="020F0502020204030204" pitchFamily="34" charset="0"/>
              </a:rPr>
              <a:t>HIGHLY SIMILAR</a:t>
            </a:r>
          </a:p>
        </p:txBody>
      </p:sp>
    </p:spTree>
    <p:extLst>
      <p:ext uri="{BB962C8B-B14F-4D97-AF65-F5344CB8AC3E}">
        <p14:creationId xmlns:p14="http://schemas.microsoft.com/office/powerpoint/2010/main" val="14556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107" y="199649"/>
            <a:ext cx="7543800" cy="728663"/>
          </a:xfrm>
          <a:prstGeom prst="rect">
            <a:avLst/>
          </a:prstGeom>
        </p:spPr>
        <p:txBody>
          <a:bodyPr>
            <a:noAutofit/>
          </a:bodyPr>
          <a:lstStyle/>
          <a:p>
            <a:r>
              <a:rPr lang="en-US" sz="2400" b="1" dirty="0" smtClean="0">
                <a:solidFill>
                  <a:schemeClr val="bg1"/>
                </a:solidFill>
              </a:rPr>
              <a:t>Biosimilar Studies May Be Designed to Address Considerations for Switching Treatments</a:t>
            </a:r>
            <a:br>
              <a:rPr lang="en-US" sz="2400" b="1" dirty="0" smtClean="0">
                <a:solidFill>
                  <a:schemeClr val="bg1"/>
                </a:solidFill>
              </a:rPr>
            </a:br>
            <a:r>
              <a:rPr lang="en-US" sz="2000" b="0" dirty="0" smtClean="0">
                <a:solidFill>
                  <a:schemeClr val="bg1"/>
                </a:solidFill>
              </a:rPr>
              <a:t>This defines “interchangeability”</a:t>
            </a:r>
            <a:endParaRPr lang="en-US" sz="2000" b="0" dirty="0">
              <a:solidFill>
                <a:schemeClr val="bg1"/>
              </a:solidFill>
            </a:endParaRPr>
          </a:p>
        </p:txBody>
      </p:sp>
      <p:sp>
        <p:nvSpPr>
          <p:cNvPr id="15" name="TextBox 14"/>
          <p:cNvSpPr txBox="1"/>
          <p:nvPr/>
        </p:nvSpPr>
        <p:spPr>
          <a:xfrm>
            <a:off x="0" y="6500396"/>
            <a:ext cx="7173768" cy="338554"/>
          </a:xfrm>
          <a:prstGeom prst="rect">
            <a:avLst/>
          </a:prstGeom>
          <a:noFill/>
        </p:spPr>
        <p:txBody>
          <a:bodyPr wrap="square" rtlCol="0" anchor="b">
            <a:spAutoFit/>
          </a:bodyPr>
          <a:lstStyle/>
          <a:p>
            <a:pPr>
              <a:buClr>
                <a:srgbClr val="007CC2"/>
              </a:buClr>
            </a:pPr>
            <a:r>
              <a:rPr lang="en-US" sz="1600" dirty="0" smtClean="0">
                <a:latin typeface="Calibri" panose="020F0502020204030204" pitchFamily="34" charset="0"/>
                <a:cs typeface="Calibri" panose="020F0502020204030204" pitchFamily="34" charset="0"/>
              </a:rPr>
              <a:t>Modified </a:t>
            </a:r>
            <a:r>
              <a:rPr lang="en-US" sz="1600" dirty="0">
                <a:latin typeface="Calibri" panose="020F0502020204030204" pitchFamily="34" charset="0"/>
                <a:cs typeface="Calibri" panose="020F0502020204030204" pitchFamily="34" charset="0"/>
              </a:rPr>
              <a:t>from Dörner </a:t>
            </a:r>
            <a:r>
              <a:rPr lang="en-US" sz="1600" dirty="0" smtClean="0">
                <a:latin typeface="Calibri" panose="020F0502020204030204" pitchFamily="34" charset="0"/>
                <a:cs typeface="Calibri" panose="020F0502020204030204" pitchFamily="34" charset="0"/>
              </a:rPr>
              <a:t>T, </a:t>
            </a:r>
            <a:r>
              <a:rPr lang="en-US" sz="1600" dirty="0">
                <a:latin typeface="Calibri" panose="020F0502020204030204" pitchFamily="34" charset="0"/>
                <a:cs typeface="Calibri" panose="020F0502020204030204" pitchFamily="34" charset="0"/>
              </a:rPr>
              <a:t>et al. </a:t>
            </a:r>
            <a:r>
              <a:rPr lang="en-US" sz="1600" i="1" dirty="0">
                <a:latin typeface="Calibri" panose="020F0502020204030204" pitchFamily="34" charset="0"/>
                <a:cs typeface="Calibri" panose="020F0502020204030204" pitchFamily="34" charset="0"/>
              </a:rPr>
              <a:t>Nat Rev Rheumatol. </a:t>
            </a:r>
            <a:r>
              <a:rPr lang="en-US" sz="1600" dirty="0" smtClean="0">
                <a:latin typeface="Calibri" panose="020F0502020204030204" pitchFamily="34" charset="0"/>
                <a:cs typeface="Calibri" panose="020F0502020204030204" pitchFamily="34" charset="0"/>
              </a:rPr>
              <a:t>2015;11:713-724.</a:t>
            </a:r>
            <a:endParaRPr lang="sv-SE" sz="1600" dirty="0">
              <a:latin typeface="Calibri" panose="020F0502020204030204" pitchFamily="34" charset="0"/>
              <a:cs typeface="Calibri" panose="020F0502020204030204" pitchFamily="34" charset="0"/>
            </a:endParaRPr>
          </a:p>
        </p:txBody>
      </p:sp>
      <p:grpSp>
        <p:nvGrpSpPr>
          <p:cNvPr id="16" name="Group 15"/>
          <p:cNvGrpSpPr/>
          <p:nvPr/>
        </p:nvGrpSpPr>
        <p:grpSpPr>
          <a:xfrm>
            <a:off x="381000" y="1432653"/>
            <a:ext cx="7985648" cy="4617303"/>
            <a:chOff x="446562" y="1276350"/>
            <a:chExt cx="7985648" cy="346297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07" y="1346004"/>
              <a:ext cx="7629103" cy="3393323"/>
            </a:xfrm>
            <a:prstGeom prst="rect">
              <a:avLst/>
            </a:prstGeom>
          </p:spPr>
        </p:pic>
        <p:sp>
          <p:nvSpPr>
            <p:cNvPr id="18" name="TextBox 17"/>
            <p:cNvSpPr txBox="1"/>
            <p:nvPr/>
          </p:nvSpPr>
          <p:spPr>
            <a:xfrm>
              <a:off x="655048" y="1477986"/>
              <a:ext cx="1349828" cy="213520"/>
            </a:xfrm>
            <a:prstGeom prst="rect">
              <a:avLst/>
            </a:prstGeom>
            <a:noFill/>
          </p:spPr>
          <p:txBody>
            <a:bodyPr wrap="square" rtlCol="0">
              <a:spAutoFit/>
            </a:bodyPr>
            <a:lstStyle/>
            <a:p>
              <a:pPr algn="r"/>
              <a:r>
                <a:rPr lang="en-US" sz="1250" kern="0" dirty="0" smtClean="0">
                  <a:solidFill>
                    <a:srgbClr val="000000"/>
                  </a:solidFill>
                  <a:latin typeface="Calibri" panose="020F0502020204030204" pitchFamily="34" charset="0"/>
                  <a:cs typeface="Calibri" panose="020F0502020204030204" pitchFamily="34" charset="0"/>
                </a:rPr>
                <a:t>Reference drug</a:t>
              </a:r>
              <a:endParaRPr lang="en-US" sz="1250" kern="0" dirty="0">
                <a:solidFill>
                  <a:srgbClr val="000000"/>
                </a:solidFill>
                <a:latin typeface="Calibri" panose="020F0502020204030204" pitchFamily="34" charset="0"/>
                <a:cs typeface="Calibri" panose="020F0502020204030204" pitchFamily="34" charset="0"/>
              </a:endParaRPr>
            </a:p>
          </p:txBody>
        </p:sp>
        <p:sp>
          <p:nvSpPr>
            <p:cNvPr id="19" name="TextBox 18"/>
            <p:cNvSpPr txBox="1"/>
            <p:nvPr/>
          </p:nvSpPr>
          <p:spPr>
            <a:xfrm>
              <a:off x="941267" y="1962150"/>
              <a:ext cx="1054083" cy="213520"/>
            </a:xfrm>
            <a:prstGeom prst="rect">
              <a:avLst/>
            </a:prstGeom>
            <a:noFill/>
          </p:spPr>
          <p:txBody>
            <a:bodyPr wrap="square" rtlCol="0">
              <a:spAutoFit/>
            </a:bodyPr>
            <a:lstStyle/>
            <a:p>
              <a:pPr algn="r"/>
              <a:r>
                <a:rPr lang="en-US" sz="1250" kern="0" dirty="0">
                  <a:solidFill>
                    <a:srgbClr val="000000"/>
                  </a:solidFill>
                  <a:latin typeface="Calibri" panose="020F0502020204030204" pitchFamily="34" charset="0"/>
                  <a:cs typeface="Calibri" panose="020F0502020204030204" pitchFamily="34" charset="0"/>
                </a:rPr>
                <a:t>Biosimilar</a:t>
              </a:r>
            </a:p>
          </p:txBody>
        </p:sp>
        <p:sp>
          <p:nvSpPr>
            <p:cNvPr id="20" name="TextBox 19"/>
            <p:cNvSpPr txBox="1"/>
            <p:nvPr/>
          </p:nvSpPr>
          <p:spPr>
            <a:xfrm>
              <a:off x="3351126" y="1276350"/>
              <a:ext cx="2282944" cy="242374"/>
            </a:xfrm>
            <a:prstGeom prst="rect">
              <a:avLst/>
            </a:prstGeom>
            <a:noFill/>
          </p:spPr>
          <p:txBody>
            <a:bodyPr wrap="square" rtlCol="0">
              <a:spAutoFit/>
            </a:bodyPr>
            <a:lstStyle/>
            <a:p>
              <a:pPr algn="ctr"/>
              <a:r>
                <a:rPr lang="en-US" sz="1500" b="1" dirty="0">
                  <a:solidFill>
                    <a:srgbClr val="000000"/>
                  </a:solidFill>
                  <a:latin typeface="Calibri" panose="020F0502020204030204" pitchFamily="34" charset="0"/>
                  <a:cs typeface="Calibri" panose="020F0502020204030204" pitchFamily="34" charset="0"/>
                </a:rPr>
                <a:t>Transition </a:t>
              </a:r>
              <a:r>
                <a:rPr lang="en-US" sz="1500" b="1" dirty="0" smtClean="0">
                  <a:solidFill>
                    <a:srgbClr val="000000"/>
                  </a:solidFill>
                  <a:latin typeface="Calibri" panose="020F0502020204030204" pitchFamily="34" charset="0"/>
                  <a:cs typeface="Calibri" panose="020F0502020204030204" pitchFamily="34" charset="0"/>
                </a:rPr>
                <a:t>Study</a:t>
              </a:r>
              <a:endParaRPr lang="en-US" sz="1500" b="1" baseline="30000" dirty="0">
                <a:solidFill>
                  <a:srgbClr val="000000"/>
                </a:solidFill>
                <a:latin typeface="Calibri" panose="020F0502020204030204" pitchFamily="34" charset="0"/>
                <a:cs typeface="Calibri" panose="020F0502020204030204" pitchFamily="34" charset="0"/>
              </a:endParaRPr>
            </a:p>
          </p:txBody>
        </p:sp>
        <p:sp>
          <p:nvSpPr>
            <p:cNvPr id="21" name="TextBox 20"/>
            <p:cNvSpPr txBox="1"/>
            <p:nvPr/>
          </p:nvSpPr>
          <p:spPr>
            <a:xfrm>
              <a:off x="3351126" y="2343150"/>
              <a:ext cx="2282944" cy="242374"/>
            </a:xfrm>
            <a:prstGeom prst="rect">
              <a:avLst/>
            </a:prstGeom>
            <a:noFill/>
          </p:spPr>
          <p:txBody>
            <a:bodyPr wrap="square" rtlCol="0">
              <a:spAutoFit/>
            </a:bodyPr>
            <a:lstStyle/>
            <a:p>
              <a:pPr algn="ctr"/>
              <a:r>
                <a:rPr lang="en-US" sz="1500" b="1" dirty="0">
                  <a:solidFill>
                    <a:srgbClr val="000000"/>
                  </a:solidFill>
                  <a:latin typeface="Calibri" panose="020F0502020204030204" pitchFamily="34" charset="0"/>
                  <a:cs typeface="Calibri" panose="020F0502020204030204" pitchFamily="34" charset="0"/>
                </a:rPr>
                <a:t>Single </a:t>
              </a:r>
              <a:r>
                <a:rPr lang="en-US" sz="1500" b="1" dirty="0" smtClean="0">
                  <a:solidFill>
                    <a:srgbClr val="000000"/>
                  </a:solidFill>
                  <a:latin typeface="Calibri" panose="020F0502020204030204" pitchFamily="34" charset="0"/>
                  <a:cs typeface="Calibri" panose="020F0502020204030204" pitchFamily="34" charset="0"/>
                </a:rPr>
                <a:t>Switch</a:t>
              </a:r>
              <a:endParaRPr lang="en-US" sz="1500" b="1" baseline="30000" dirty="0">
                <a:solidFill>
                  <a:srgbClr val="000000"/>
                </a:solidFill>
                <a:latin typeface="Calibri" panose="020F0502020204030204" pitchFamily="34" charset="0"/>
                <a:cs typeface="Calibri" panose="020F0502020204030204" pitchFamily="34" charset="0"/>
              </a:endParaRPr>
            </a:p>
          </p:txBody>
        </p:sp>
        <p:sp>
          <p:nvSpPr>
            <p:cNvPr id="22" name="TextBox 21"/>
            <p:cNvSpPr txBox="1"/>
            <p:nvPr/>
          </p:nvSpPr>
          <p:spPr>
            <a:xfrm>
              <a:off x="2716468" y="3702338"/>
              <a:ext cx="3552259" cy="242374"/>
            </a:xfrm>
            <a:prstGeom prst="rect">
              <a:avLst/>
            </a:prstGeom>
            <a:noFill/>
          </p:spPr>
          <p:txBody>
            <a:bodyPr wrap="square" rtlCol="0">
              <a:spAutoFit/>
            </a:bodyPr>
            <a:lstStyle/>
            <a:p>
              <a:pPr algn="ctr"/>
              <a:r>
                <a:rPr lang="en-US" sz="1500" b="1" dirty="0">
                  <a:solidFill>
                    <a:srgbClr val="000000"/>
                  </a:solidFill>
                  <a:latin typeface="Calibri" panose="020F0502020204030204" pitchFamily="34" charset="0"/>
                  <a:cs typeface="Calibri" panose="020F0502020204030204" pitchFamily="34" charset="0"/>
                </a:rPr>
                <a:t>Multiple </a:t>
              </a:r>
              <a:r>
                <a:rPr lang="en-US" sz="1500" b="1" dirty="0" smtClean="0">
                  <a:solidFill>
                    <a:srgbClr val="000000"/>
                  </a:solidFill>
                  <a:latin typeface="Calibri" panose="020F0502020204030204" pitchFamily="34" charset="0"/>
                  <a:cs typeface="Calibri" panose="020F0502020204030204" pitchFamily="34" charset="0"/>
                </a:rPr>
                <a:t>Switches </a:t>
              </a:r>
              <a:endParaRPr lang="en-US" sz="1500" b="1" dirty="0">
                <a:solidFill>
                  <a:srgbClr val="000000"/>
                </a:solidFill>
                <a:latin typeface="Calibri" panose="020F0502020204030204" pitchFamily="34" charset="0"/>
                <a:cs typeface="Calibri" panose="020F0502020204030204" pitchFamily="34" charset="0"/>
              </a:endParaRPr>
            </a:p>
          </p:txBody>
        </p:sp>
        <p:sp>
          <p:nvSpPr>
            <p:cNvPr id="23" name="TextBox 22"/>
            <p:cNvSpPr txBox="1"/>
            <p:nvPr/>
          </p:nvSpPr>
          <p:spPr>
            <a:xfrm>
              <a:off x="635998" y="2495550"/>
              <a:ext cx="1452154" cy="213520"/>
            </a:xfrm>
            <a:prstGeom prst="rect">
              <a:avLst/>
            </a:prstGeom>
            <a:noFill/>
          </p:spPr>
          <p:txBody>
            <a:bodyPr wrap="square" rtlCol="0">
              <a:spAutoFit/>
            </a:bodyPr>
            <a:lstStyle/>
            <a:p>
              <a:pPr algn="r"/>
              <a:r>
                <a:rPr lang="en-US" sz="1250" kern="0" dirty="0" smtClean="0">
                  <a:solidFill>
                    <a:srgbClr val="000000"/>
                  </a:solidFill>
                  <a:latin typeface="Calibri" panose="020F0502020204030204" pitchFamily="34" charset="0"/>
                  <a:cs typeface="Calibri" panose="020F0502020204030204" pitchFamily="34" charset="0"/>
                </a:rPr>
                <a:t>Reference drug</a:t>
              </a:r>
              <a:endParaRPr lang="en-US" sz="1250" kern="0" dirty="0">
                <a:solidFill>
                  <a:srgbClr val="000000"/>
                </a:solidFill>
                <a:latin typeface="Calibri" panose="020F0502020204030204" pitchFamily="34" charset="0"/>
                <a:cs typeface="Calibri" panose="020F0502020204030204" pitchFamily="34" charset="0"/>
              </a:endParaRPr>
            </a:p>
          </p:txBody>
        </p:sp>
        <p:sp>
          <p:nvSpPr>
            <p:cNvPr id="24" name="TextBox 23"/>
            <p:cNvSpPr txBox="1"/>
            <p:nvPr/>
          </p:nvSpPr>
          <p:spPr>
            <a:xfrm>
              <a:off x="941268" y="3346162"/>
              <a:ext cx="1054083" cy="213520"/>
            </a:xfrm>
            <a:prstGeom prst="rect">
              <a:avLst/>
            </a:prstGeom>
            <a:noFill/>
          </p:spPr>
          <p:txBody>
            <a:bodyPr wrap="square" rtlCol="0">
              <a:spAutoFit/>
            </a:bodyPr>
            <a:lstStyle/>
            <a:p>
              <a:pPr algn="r"/>
              <a:r>
                <a:rPr lang="en-US" sz="1250" kern="0" dirty="0">
                  <a:solidFill>
                    <a:srgbClr val="000000"/>
                  </a:solidFill>
                  <a:latin typeface="Calibri" panose="020F0502020204030204" pitchFamily="34" charset="0"/>
                  <a:cs typeface="Calibri" panose="020F0502020204030204" pitchFamily="34" charset="0"/>
                </a:rPr>
                <a:t>Biosimilar</a:t>
              </a:r>
            </a:p>
          </p:txBody>
        </p:sp>
        <p:sp>
          <p:nvSpPr>
            <p:cNvPr id="25" name="TextBox 24"/>
            <p:cNvSpPr txBox="1"/>
            <p:nvPr/>
          </p:nvSpPr>
          <p:spPr>
            <a:xfrm>
              <a:off x="446562" y="3915830"/>
              <a:ext cx="1548789" cy="213520"/>
            </a:xfrm>
            <a:prstGeom prst="rect">
              <a:avLst/>
            </a:prstGeom>
            <a:noFill/>
          </p:spPr>
          <p:txBody>
            <a:bodyPr wrap="square" rtlCol="0">
              <a:spAutoFit/>
            </a:bodyPr>
            <a:lstStyle/>
            <a:p>
              <a:pPr algn="r"/>
              <a:r>
                <a:rPr lang="en-US" sz="1250" kern="0" dirty="0" smtClean="0">
                  <a:solidFill>
                    <a:srgbClr val="000000"/>
                  </a:solidFill>
                  <a:latin typeface="Calibri" panose="020F0502020204030204" pitchFamily="34" charset="0"/>
                  <a:cs typeface="Calibri" panose="020F0502020204030204" pitchFamily="34" charset="0"/>
                </a:rPr>
                <a:t>Reference drug</a:t>
              </a:r>
              <a:endParaRPr lang="en-US" sz="1250" kern="0" dirty="0">
                <a:solidFill>
                  <a:srgbClr val="000000"/>
                </a:solidFill>
                <a:latin typeface="Calibri" panose="020F0502020204030204" pitchFamily="34" charset="0"/>
                <a:cs typeface="Calibri" panose="020F0502020204030204" pitchFamily="34" charset="0"/>
              </a:endParaRPr>
            </a:p>
          </p:txBody>
        </p:sp>
        <p:sp>
          <p:nvSpPr>
            <p:cNvPr id="26" name="TextBox 25"/>
            <p:cNvSpPr txBox="1"/>
            <p:nvPr/>
          </p:nvSpPr>
          <p:spPr>
            <a:xfrm>
              <a:off x="941266" y="4426750"/>
              <a:ext cx="1054083" cy="213520"/>
            </a:xfrm>
            <a:prstGeom prst="rect">
              <a:avLst/>
            </a:prstGeom>
            <a:noFill/>
          </p:spPr>
          <p:txBody>
            <a:bodyPr wrap="square" rtlCol="0">
              <a:spAutoFit/>
            </a:bodyPr>
            <a:lstStyle/>
            <a:p>
              <a:pPr algn="r"/>
              <a:r>
                <a:rPr lang="en-US" sz="1250" kern="0" dirty="0">
                  <a:solidFill>
                    <a:srgbClr val="000000"/>
                  </a:solidFill>
                  <a:latin typeface="Calibri" panose="020F0502020204030204" pitchFamily="34" charset="0"/>
                  <a:cs typeface="Calibri" panose="020F0502020204030204" pitchFamily="34" charset="0"/>
                </a:rPr>
                <a:t>Biosimilar</a:t>
              </a:r>
            </a:p>
          </p:txBody>
        </p:sp>
      </p:grpSp>
    </p:spTree>
    <p:custDataLst>
      <p:tags r:id="rId1"/>
    </p:custDataLst>
    <p:extLst>
      <p:ext uri="{BB962C8B-B14F-4D97-AF65-F5344CB8AC3E}">
        <p14:creationId xmlns:p14="http://schemas.microsoft.com/office/powerpoint/2010/main" val="203405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NOR-SWITCH: Non-inferiority Study</a:t>
            </a:r>
            <a:endParaRPr lang="en-US" dirty="0"/>
          </a:p>
        </p:txBody>
      </p:sp>
      <p:sp>
        <p:nvSpPr>
          <p:cNvPr id="4" name="TextBox 3"/>
          <p:cNvSpPr txBox="1"/>
          <p:nvPr/>
        </p:nvSpPr>
        <p:spPr>
          <a:xfrm>
            <a:off x="0" y="5943600"/>
            <a:ext cx="6545061" cy="830997"/>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ClinicalTrials.gov. NCT02148640.</a:t>
            </a:r>
          </a:p>
          <a:p>
            <a:r>
              <a:rPr lang="en-US" sz="1600" dirty="0">
                <a:latin typeface="Calibri" panose="020F0502020204030204" pitchFamily="34" charset="0"/>
                <a:cs typeface="Calibri" panose="020F0502020204030204" pitchFamily="34" charset="0"/>
              </a:rPr>
              <a:t>Jorgensen K, et al. Presented at UEGW 2016. Vienna, Austria. Abstract LB 15.</a:t>
            </a:r>
          </a:p>
          <a:p>
            <a:r>
              <a:rPr lang="en-US" sz="1600" dirty="0" err="1" smtClean="0">
                <a:latin typeface="Calibri" panose="020F0502020204030204" pitchFamily="34" charset="0"/>
                <a:cs typeface="Calibri" panose="020F0502020204030204" pitchFamily="34" charset="0"/>
              </a:rPr>
              <a:t>Goll</a:t>
            </a:r>
            <a:r>
              <a:rPr lang="en-US" sz="1600" dirty="0" smtClean="0">
                <a:latin typeface="Calibri" panose="020F0502020204030204" pitchFamily="34" charset="0"/>
                <a:cs typeface="Calibri" panose="020F0502020204030204" pitchFamily="34" charset="0"/>
              </a:rPr>
              <a:t> GL, et al. </a:t>
            </a:r>
            <a:r>
              <a:rPr lang="en-US" sz="1600" i="1" dirty="0" smtClean="0">
                <a:latin typeface="Calibri" panose="020F0502020204030204" pitchFamily="34" charset="0"/>
                <a:cs typeface="Calibri" panose="020F0502020204030204" pitchFamily="34" charset="0"/>
              </a:rPr>
              <a:t>Arthritis </a:t>
            </a:r>
            <a:r>
              <a:rPr lang="en-US" sz="1600" i="1" dirty="0" err="1" smtClean="0">
                <a:latin typeface="Calibri" panose="020F0502020204030204" pitchFamily="34" charset="0"/>
                <a:cs typeface="Calibri" panose="020F0502020204030204" pitchFamily="34" charset="0"/>
              </a:rPr>
              <a:t>Rheumatol</a:t>
            </a:r>
            <a:r>
              <a:rPr lang="en-US" sz="1600" dirty="0" smtClean="0">
                <a:latin typeface="Calibri" panose="020F0502020204030204" pitchFamily="34" charset="0"/>
                <a:cs typeface="Calibri" panose="020F0502020204030204" pitchFamily="34" charset="0"/>
              </a:rPr>
              <a:t>. 2016;68(S10):19L.</a:t>
            </a:r>
          </a:p>
        </p:txBody>
      </p:sp>
      <p:sp>
        <p:nvSpPr>
          <p:cNvPr id="5" name="Content Placeholder 2"/>
          <p:cNvSpPr>
            <a:spLocks noGrp="1"/>
          </p:cNvSpPr>
          <p:nvPr>
            <p:ph idx="1"/>
          </p:nvPr>
        </p:nvSpPr>
        <p:spPr>
          <a:xfrm>
            <a:off x="228600" y="1219200"/>
            <a:ext cx="8686800" cy="3394472"/>
          </a:xfrm>
        </p:spPr>
        <p:txBody>
          <a:bodyPr>
            <a:noAutofit/>
          </a:bodyPr>
          <a:lstStyle/>
          <a:p>
            <a:pPr>
              <a:spcAft>
                <a:spcPts val="600"/>
              </a:spcAft>
            </a:pPr>
            <a:r>
              <a:rPr lang="en-US" sz="2400" dirty="0" smtClean="0"/>
              <a:t>Phase 4 </a:t>
            </a:r>
            <a:r>
              <a:rPr lang="en-US" sz="2400" b="1" dirty="0" smtClean="0"/>
              <a:t>multi-indication</a:t>
            </a:r>
            <a:r>
              <a:rPr lang="en-US" sz="2400" dirty="0" smtClean="0"/>
              <a:t> prospective non-medical switch study in Norway by the Norwegian government</a:t>
            </a:r>
          </a:p>
          <a:p>
            <a:pPr lvl="1">
              <a:spcAft>
                <a:spcPts val="600"/>
              </a:spcAft>
              <a:buFont typeface="Calibri" panose="020F0502020204030204" pitchFamily="34" charset="0"/>
              <a:buChar char="–"/>
            </a:pPr>
            <a:r>
              <a:rPr lang="en-US" sz="2000" dirty="0" smtClean="0"/>
              <a:t>Adults with </a:t>
            </a:r>
            <a:r>
              <a:rPr lang="en-US" sz="2000" dirty="0" err="1" smtClean="0"/>
              <a:t>spondyloarthritis</a:t>
            </a:r>
            <a:r>
              <a:rPr lang="en-US" sz="2000" dirty="0" smtClean="0"/>
              <a:t> (</a:t>
            </a:r>
            <a:r>
              <a:rPr lang="en-US" sz="2000" dirty="0" err="1" smtClean="0"/>
              <a:t>SpA</a:t>
            </a:r>
            <a:r>
              <a:rPr lang="en-US" sz="2000" dirty="0" smtClean="0"/>
              <a:t>), rheumatoid arthritis (RA), psoriatic arthritis (</a:t>
            </a:r>
            <a:r>
              <a:rPr lang="en-US" sz="2000" dirty="0" err="1" smtClean="0"/>
              <a:t>PsA</a:t>
            </a:r>
            <a:r>
              <a:rPr lang="en-US" sz="2000" dirty="0" smtClean="0"/>
              <a:t>), </a:t>
            </a:r>
            <a:r>
              <a:rPr lang="en-US" sz="2000" dirty="0" err="1" smtClean="0"/>
              <a:t>Crohn’s</a:t>
            </a:r>
            <a:r>
              <a:rPr lang="en-US" sz="2000" dirty="0" smtClean="0"/>
              <a:t> disease (CD), ulcerative colitis (UC), or plaque psoriasis (</a:t>
            </a:r>
            <a:r>
              <a:rPr lang="en-US" sz="2000" dirty="0" err="1" smtClean="0"/>
              <a:t>PsO</a:t>
            </a:r>
            <a:r>
              <a:rPr lang="en-US" sz="2000" dirty="0" smtClean="0"/>
              <a:t>)</a:t>
            </a:r>
          </a:p>
          <a:p>
            <a:pPr lvl="1">
              <a:spcAft>
                <a:spcPts val="600"/>
              </a:spcAft>
              <a:buFont typeface="Calibri" panose="020F0502020204030204" pitchFamily="34" charset="0"/>
              <a:buChar char="–"/>
            </a:pPr>
            <a:r>
              <a:rPr lang="en-US" sz="2000" dirty="0" smtClean="0"/>
              <a:t>N = 481</a:t>
            </a:r>
          </a:p>
          <a:p>
            <a:pPr>
              <a:spcAft>
                <a:spcPts val="600"/>
              </a:spcAft>
            </a:pPr>
            <a:r>
              <a:rPr lang="en-US" sz="2400" dirty="0" smtClean="0"/>
              <a:t>52-weeks randomized, double-blind non-inferiority study</a:t>
            </a:r>
          </a:p>
          <a:p>
            <a:pPr>
              <a:spcAft>
                <a:spcPts val="600"/>
              </a:spcAft>
            </a:pPr>
            <a:endParaRPr lang="en-US" sz="2400" dirty="0" smtClean="0"/>
          </a:p>
          <a:p>
            <a:pPr>
              <a:spcAft>
                <a:spcPts val="600"/>
              </a:spcAft>
            </a:pPr>
            <a:endParaRPr lang="en-US" sz="2400" dirty="0"/>
          </a:p>
          <a:p>
            <a:pPr marL="0" indent="0">
              <a:spcAft>
                <a:spcPts val="600"/>
              </a:spcAft>
              <a:buNone/>
            </a:pPr>
            <a:endParaRPr lang="en-US" sz="2400" dirty="0" smtClean="0"/>
          </a:p>
        </p:txBody>
      </p:sp>
      <p:sp>
        <p:nvSpPr>
          <p:cNvPr id="3" name="Right Arrow 2"/>
          <p:cNvSpPr/>
          <p:nvPr/>
        </p:nvSpPr>
        <p:spPr>
          <a:xfrm>
            <a:off x="1219200" y="4114800"/>
            <a:ext cx="6705600" cy="8001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Calibri" panose="020F0502020204030204" pitchFamily="34" charset="0"/>
                <a:cs typeface="Calibri" panose="020F0502020204030204" pitchFamily="34" charset="0"/>
              </a:rPr>
              <a:t>Remicade</a:t>
            </a:r>
            <a:endParaRPr lang="en-US" b="1" dirty="0">
              <a:latin typeface="Calibri" panose="020F0502020204030204" pitchFamily="34" charset="0"/>
              <a:cs typeface="Calibri" panose="020F0502020204030204" pitchFamily="34" charset="0"/>
            </a:endParaRPr>
          </a:p>
        </p:txBody>
      </p:sp>
      <p:sp>
        <p:nvSpPr>
          <p:cNvPr id="12" name="Right Arrow 11"/>
          <p:cNvSpPr/>
          <p:nvPr/>
        </p:nvSpPr>
        <p:spPr>
          <a:xfrm>
            <a:off x="1219200" y="4876800"/>
            <a:ext cx="3352800" cy="6096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Calibri" panose="020F0502020204030204" pitchFamily="34" charset="0"/>
                <a:cs typeface="Calibri" panose="020F0502020204030204" pitchFamily="34" charset="0"/>
              </a:rPr>
              <a:t>Remicade</a:t>
            </a:r>
            <a:endParaRPr lang="en-US" b="1" dirty="0">
              <a:latin typeface="Calibri" panose="020F0502020204030204" pitchFamily="34" charset="0"/>
              <a:cs typeface="Calibri" panose="020F0502020204030204" pitchFamily="34" charset="0"/>
            </a:endParaRPr>
          </a:p>
        </p:txBody>
      </p:sp>
      <p:sp>
        <p:nvSpPr>
          <p:cNvPr id="13" name="Right Arrow 12"/>
          <p:cNvSpPr/>
          <p:nvPr/>
        </p:nvSpPr>
        <p:spPr>
          <a:xfrm>
            <a:off x="4572000" y="4876800"/>
            <a:ext cx="3352800" cy="609600"/>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Biosimilar Infliximab (CT-P13)</a:t>
            </a:r>
            <a:endParaRPr lang="en-US"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59652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7188320"/>
              </p:ext>
            </p:extLst>
          </p:nvPr>
        </p:nvGraphicFramePr>
        <p:xfrm>
          <a:off x="2049621" y="4612640"/>
          <a:ext cx="5494179" cy="1483360"/>
        </p:xfrm>
        <a:graphic>
          <a:graphicData uri="http://schemas.openxmlformats.org/drawingml/2006/table">
            <a:tbl>
              <a:tblPr firstRow="1" bandRow="1">
                <a:tableStyleId>{2D5ABB26-0587-4C30-8999-92F81FD0307C}</a:tableStyleId>
              </a:tblPr>
              <a:tblGrid>
                <a:gridCol w="2178727">
                  <a:extLst>
                    <a:ext uri="{9D8B030D-6E8A-4147-A177-3AD203B41FA5}">
                      <a16:colId xmlns:a16="http://schemas.microsoft.com/office/drawing/2014/main" val="20000"/>
                    </a:ext>
                  </a:extLst>
                </a:gridCol>
                <a:gridCol w="1610363">
                  <a:extLst>
                    <a:ext uri="{9D8B030D-6E8A-4147-A177-3AD203B41FA5}">
                      <a16:colId xmlns:a16="http://schemas.microsoft.com/office/drawing/2014/main" val="20001"/>
                    </a:ext>
                  </a:extLst>
                </a:gridCol>
                <a:gridCol w="1705089">
                  <a:extLst>
                    <a:ext uri="{9D8B030D-6E8A-4147-A177-3AD203B41FA5}">
                      <a16:colId xmlns:a16="http://schemas.microsoft.com/office/drawing/2014/main" val="20002"/>
                    </a:ext>
                  </a:extLst>
                </a:gridCol>
              </a:tblGrid>
              <a:tr h="370840">
                <a:tc rowSpan="2">
                  <a:txBody>
                    <a:bodyPr/>
                    <a:lstStyle/>
                    <a:p>
                      <a:pPr algn="ctr"/>
                      <a:r>
                        <a:rPr lang="en-US" sz="1900" b="1" dirty="0" smtClean="0">
                          <a:ln>
                            <a:noFill/>
                          </a:ln>
                          <a:latin typeface="Calibri" panose="020F0502020204030204" pitchFamily="34" charset="0"/>
                          <a:cs typeface="Calibri" panose="020F0502020204030204" pitchFamily="34" charset="0"/>
                        </a:rPr>
                        <a:t>Patient Subgroup</a:t>
                      </a:r>
                      <a:endParaRPr lang="en-US" sz="19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lang="en-US" sz="1600" b="1" dirty="0" smtClean="0">
                          <a:ln>
                            <a:noFill/>
                          </a:ln>
                          <a:latin typeface="Calibri" panose="020F0502020204030204" pitchFamily="34" charset="0"/>
                          <a:cs typeface="Calibri" panose="020F0502020204030204" pitchFamily="34" charset="0"/>
                        </a:rPr>
                        <a:t>Disease Worsening</a:t>
                      </a:r>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70840">
                <a:tc vMerge="1">
                  <a:txBody>
                    <a:bodyPr/>
                    <a:lstStyle/>
                    <a:p>
                      <a:endParaRPr lang="en-US" sz="1900"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1" dirty="0" err="1" smtClean="0">
                          <a:ln>
                            <a:noFill/>
                          </a:ln>
                          <a:latin typeface="Calibri" panose="020F0502020204030204" pitchFamily="34" charset="0"/>
                          <a:cs typeface="Calibri" panose="020F0502020204030204" pitchFamily="34" charset="0"/>
                        </a:rPr>
                        <a:t>Remicade</a:t>
                      </a:r>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1" dirty="0" smtClean="0">
                          <a:ln>
                            <a:noFill/>
                          </a:ln>
                          <a:latin typeface="Calibri" panose="020F0502020204030204" pitchFamily="34" charset="0"/>
                          <a:cs typeface="Calibri" panose="020F0502020204030204" pitchFamily="34" charset="0"/>
                        </a:rPr>
                        <a:t>CT-P13</a:t>
                      </a:r>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US" sz="1600" b="1" dirty="0" smtClean="0">
                          <a:ln>
                            <a:noFill/>
                          </a:ln>
                          <a:latin typeface="Calibri" panose="020F0502020204030204" pitchFamily="34" charset="0"/>
                          <a:cs typeface="Calibri" panose="020F0502020204030204" pitchFamily="34" charset="0"/>
                        </a:rPr>
                        <a:t>CD (n=155)</a:t>
                      </a:r>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n>
                            <a:noFill/>
                          </a:ln>
                          <a:latin typeface="Calibri" panose="020F0502020204030204" pitchFamily="34" charset="0"/>
                          <a:cs typeface="Calibri" panose="020F0502020204030204" pitchFamily="34" charset="0"/>
                        </a:rPr>
                        <a:t>14 (21.%)</a:t>
                      </a:r>
                      <a:endParaRPr lang="en-US" sz="1600"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n>
                            <a:noFill/>
                          </a:ln>
                          <a:latin typeface="Calibri" panose="020F0502020204030204" pitchFamily="34" charset="0"/>
                          <a:cs typeface="Calibri" panose="020F0502020204030204" pitchFamily="34" charset="0"/>
                        </a:rPr>
                        <a:t>23 (36.5%)</a:t>
                      </a:r>
                      <a:endParaRPr lang="en-US" sz="1600"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1" dirty="0" smtClean="0">
                          <a:ln>
                            <a:noFill/>
                          </a:ln>
                          <a:latin typeface="Calibri" panose="020F0502020204030204" pitchFamily="34" charset="0"/>
                          <a:cs typeface="Calibri" panose="020F0502020204030204" pitchFamily="34" charset="0"/>
                        </a:rPr>
                        <a:t>UC (n=93)</a:t>
                      </a:r>
                      <a:endParaRPr lang="en-US" sz="1600" b="1"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n>
                            <a:noFill/>
                          </a:ln>
                          <a:latin typeface="Calibri" panose="020F0502020204030204" pitchFamily="34" charset="0"/>
                          <a:cs typeface="Calibri" panose="020F0502020204030204" pitchFamily="34" charset="0"/>
                        </a:rPr>
                        <a:t>3 (9.1%)</a:t>
                      </a:r>
                      <a:endParaRPr lang="en-US" sz="1600"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n>
                            <a:noFill/>
                          </a:ln>
                          <a:latin typeface="Calibri" panose="020F0502020204030204" pitchFamily="34" charset="0"/>
                          <a:cs typeface="Calibri" panose="020F0502020204030204" pitchFamily="34" charset="0"/>
                        </a:rPr>
                        <a:t>5 (11.9%)</a:t>
                      </a:r>
                      <a:endParaRPr lang="en-US" sz="1600" dirty="0">
                        <a:ln>
                          <a:noFill/>
                        </a:ln>
                        <a:latin typeface="Calibri" panose="020F0502020204030204" pitchFamily="34" charset="0"/>
                        <a:cs typeface="Calibri" panose="020F0502020204030204" pitchFamily="34" charset="0"/>
                      </a:endParaRPr>
                    </a:p>
                  </a:txBody>
                  <a:tcPr marT="60960" marB="609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p:txBody>
          <a:bodyPr>
            <a:normAutofit fontScale="90000"/>
          </a:bodyPr>
          <a:lstStyle/>
          <a:p>
            <a:r>
              <a:rPr lang="en-US" dirty="0" smtClean="0"/>
              <a:t>NOR-SWITCH (</a:t>
            </a:r>
            <a:r>
              <a:rPr lang="en-US" dirty="0" err="1" smtClean="0"/>
              <a:t>SpA</a:t>
            </a:r>
            <a:r>
              <a:rPr lang="en-US" dirty="0" smtClean="0"/>
              <a:t>, RA, </a:t>
            </a:r>
            <a:r>
              <a:rPr lang="en-US" dirty="0" err="1" smtClean="0"/>
              <a:t>PsA</a:t>
            </a:r>
            <a:r>
              <a:rPr lang="en-US" dirty="0" smtClean="0"/>
              <a:t>, CD, UC, </a:t>
            </a:r>
            <a:r>
              <a:rPr lang="en-US" dirty="0" err="1" smtClean="0"/>
              <a:t>PsO</a:t>
            </a:r>
            <a:r>
              <a:rPr lang="en-US" dirty="0" smtClean="0"/>
              <a:t>)</a:t>
            </a:r>
            <a:br>
              <a:rPr lang="en-US" dirty="0" smtClean="0"/>
            </a:br>
            <a:r>
              <a:rPr lang="en-US" dirty="0" smtClean="0"/>
              <a:t>No Change in Efficacy, Immunogenicity or Safety</a:t>
            </a:r>
            <a:endParaRPr lang="en-US" dirty="0"/>
          </a:p>
        </p:txBody>
      </p:sp>
      <p:sp>
        <p:nvSpPr>
          <p:cNvPr id="6" name="TextBox 5"/>
          <p:cNvSpPr txBox="1"/>
          <p:nvPr/>
        </p:nvSpPr>
        <p:spPr>
          <a:xfrm>
            <a:off x="2583379" y="4247604"/>
            <a:ext cx="4560800" cy="338554"/>
          </a:xfrm>
          <a:prstGeom prst="rect">
            <a:avLst/>
          </a:prstGeom>
          <a:noFill/>
        </p:spPr>
        <p:txBody>
          <a:bodyPr wrap="none" rtlCol="0">
            <a:spAutoFit/>
          </a:bodyPr>
          <a:lstStyle/>
          <a:p>
            <a:r>
              <a:rPr lang="en-US" sz="1600" b="1" dirty="0" smtClean="0">
                <a:latin typeface="Calibri" panose="020F0502020204030204" pitchFamily="34" charset="0"/>
                <a:cs typeface="Calibri" panose="020F0502020204030204" pitchFamily="34" charset="0"/>
              </a:rPr>
              <a:t>Exploratory Subgroup Analysis (Specific Diagnoses) </a:t>
            </a:r>
            <a:endParaRPr lang="en-US" sz="1600" b="1" dirty="0">
              <a:latin typeface="Calibri" panose="020F0502020204030204" pitchFamily="34" charset="0"/>
              <a:cs typeface="Calibri" panose="020F0502020204030204" pitchFamily="34" charset="0"/>
            </a:endParaRPr>
          </a:p>
        </p:txBody>
      </p:sp>
      <p:sp>
        <p:nvSpPr>
          <p:cNvPr id="7" name="Rectangle 6"/>
          <p:cNvSpPr/>
          <p:nvPr/>
        </p:nvSpPr>
        <p:spPr>
          <a:xfrm>
            <a:off x="0" y="6273225"/>
            <a:ext cx="6629400" cy="58477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Jorgensen K, et al. Presented at UEGW 2016. Vienna, Austria. Abstract LB 15.</a:t>
            </a:r>
          </a:p>
          <a:p>
            <a:r>
              <a:rPr lang="en-US" sz="1600" dirty="0" err="1" smtClean="0">
                <a:latin typeface="Calibri" panose="020F0502020204030204" pitchFamily="34" charset="0"/>
                <a:cs typeface="Calibri" panose="020F0502020204030204" pitchFamily="34" charset="0"/>
              </a:rPr>
              <a:t>Goll</a:t>
            </a:r>
            <a:r>
              <a:rPr lang="en-US" sz="1600" dirty="0" smtClean="0">
                <a:latin typeface="Calibri" panose="020F0502020204030204" pitchFamily="34" charset="0"/>
                <a:cs typeface="Calibri" panose="020F0502020204030204" pitchFamily="34" charset="0"/>
              </a:rPr>
              <a:t> GL, et al. </a:t>
            </a:r>
            <a:r>
              <a:rPr lang="en-US" sz="1600" i="1" dirty="0" smtClean="0">
                <a:latin typeface="Calibri" panose="020F0502020204030204" pitchFamily="34" charset="0"/>
                <a:cs typeface="Calibri" panose="020F0502020204030204" pitchFamily="34" charset="0"/>
              </a:rPr>
              <a:t>Arthritis </a:t>
            </a:r>
            <a:r>
              <a:rPr lang="en-US" sz="1600" i="1" dirty="0" err="1" smtClean="0">
                <a:latin typeface="Calibri" panose="020F0502020204030204" pitchFamily="34" charset="0"/>
                <a:cs typeface="Calibri" panose="020F0502020204030204" pitchFamily="34" charset="0"/>
              </a:rPr>
              <a:t>Rheumatol</a:t>
            </a:r>
            <a:r>
              <a:rPr lang="en-US" sz="1600" dirty="0" smtClean="0">
                <a:latin typeface="Calibri" panose="020F0502020204030204" pitchFamily="34" charset="0"/>
                <a:cs typeface="Calibri" panose="020F0502020204030204" pitchFamily="34" charset="0"/>
              </a:rPr>
              <a:t>. 2016;68(S10):19L.</a:t>
            </a:r>
          </a:p>
        </p:txBody>
      </p:sp>
      <p:graphicFrame>
        <p:nvGraphicFramePr>
          <p:cNvPr id="10" name="Chart 9"/>
          <p:cNvGraphicFramePr/>
          <p:nvPr>
            <p:extLst>
              <p:ext uri="{D42A27DB-BD31-4B8C-83A1-F6EECF244321}">
                <p14:modId xmlns:p14="http://schemas.microsoft.com/office/powerpoint/2010/main" val="662222717"/>
              </p:ext>
            </p:extLst>
          </p:nvPr>
        </p:nvGraphicFramePr>
        <p:xfrm>
          <a:off x="152400" y="1295400"/>
          <a:ext cx="46482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763284195"/>
              </p:ext>
            </p:extLst>
          </p:nvPr>
        </p:nvGraphicFramePr>
        <p:xfrm>
          <a:off x="4501453" y="1289591"/>
          <a:ext cx="4648200" cy="2819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27069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68"/>
            <a:ext cx="9144000" cy="685234"/>
          </a:xfrm>
        </p:spPr>
        <p:txBody>
          <a:bodyPr>
            <a:normAutofit fontScale="90000"/>
          </a:bodyPr>
          <a:lstStyle/>
          <a:p>
            <a:pPr marL="0" indent="0" algn="ctr"/>
            <a:r>
              <a:rPr lang="en-US" sz="3600" dirty="0" smtClean="0">
                <a:latin typeface="Calibri" panose="020F0502020204030204" pitchFamily="34" charset="0"/>
                <a:cs typeface="Calibri" panose="020F0502020204030204" pitchFamily="34" charset="0"/>
              </a:rPr>
              <a:t>Interchangeable </a:t>
            </a:r>
            <a:r>
              <a:rPr lang="en-US" sz="3600" dirty="0">
                <a:latin typeface="Calibri" panose="020F0502020204030204" pitchFamily="34" charset="0"/>
                <a:cs typeface="Calibri" panose="020F0502020204030204" pitchFamily="34" charset="0"/>
              </a:rPr>
              <a:t>or </a:t>
            </a:r>
            <a:r>
              <a:rPr lang="en-US" sz="3600" dirty="0" smtClean="0">
                <a:latin typeface="Calibri" panose="020F0502020204030204" pitchFamily="34" charset="0"/>
                <a:cs typeface="Calibri" panose="020F0502020204030204" pitchFamily="34" charset="0"/>
              </a:rPr>
              <a:t>Interchangeability</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Per the FDA:</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524000"/>
            <a:ext cx="8545707" cy="3505200"/>
          </a:xfrm>
        </p:spPr>
        <p:txBody>
          <a:bodyPr>
            <a:normAutofit/>
          </a:bodyPr>
          <a:lstStyle/>
          <a:p>
            <a:pPr>
              <a:spcBef>
                <a:spcPts val="0"/>
              </a:spcBef>
            </a:pPr>
            <a:r>
              <a:rPr lang="en-US" dirty="0" smtClean="0">
                <a:latin typeface="Calibri" panose="020F0502020204030204" pitchFamily="34" charset="0"/>
                <a:cs typeface="Calibri" panose="020F0502020204030204" pitchFamily="34" charset="0"/>
              </a:rPr>
              <a:t>Biological product is </a:t>
            </a:r>
            <a:r>
              <a:rPr lang="en-US" b="1" dirty="0" smtClean="0">
                <a:latin typeface="Calibri" panose="020F0502020204030204" pitchFamily="34" charset="0"/>
                <a:cs typeface="Calibri" panose="020F0502020204030204" pitchFamily="34" charset="0"/>
              </a:rPr>
              <a:t>biosimilar</a:t>
            </a:r>
            <a:r>
              <a:rPr lang="en-US" dirty="0" smtClean="0">
                <a:latin typeface="Calibri" panose="020F0502020204030204" pitchFamily="34" charset="0"/>
                <a:cs typeface="Calibri" panose="020F0502020204030204" pitchFamily="34" charset="0"/>
              </a:rPr>
              <a:t> to reference product</a:t>
            </a:r>
          </a:p>
          <a:p>
            <a:pPr>
              <a:spcBef>
                <a:spcPts val="0"/>
              </a:spcBef>
            </a:pPr>
            <a:r>
              <a:rPr lang="en-US" dirty="0" smtClean="0">
                <a:latin typeface="Calibri" panose="020F0502020204030204" pitchFamily="34" charset="0"/>
                <a:cs typeface="Calibri" panose="020F0502020204030204" pitchFamily="34" charset="0"/>
              </a:rPr>
              <a:t>Expected to produce </a:t>
            </a:r>
            <a:r>
              <a:rPr lang="en-US" b="1" dirty="0" smtClean="0">
                <a:latin typeface="Calibri" panose="020F0502020204030204" pitchFamily="34" charset="0"/>
                <a:cs typeface="Calibri" panose="020F0502020204030204" pitchFamily="34" charset="0"/>
              </a:rPr>
              <a:t>same clinical result(s) </a:t>
            </a:r>
            <a:r>
              <a:rPr lang="en-US" dirty="0" smtClean="0">
                <a:latin typeface="Calibri" panose="020F0502020204030204" pitchFamily="34" charset="0"/>
                <a:cs typeface="Calibri" panose="020F0502020204030204" pitchFamily="34" charset="0"/>
              </a:rPr>
              <a:t>as reference product </a:t>
            </a:r>
            <a:r>
              <a:rPr lang="en-US" b="1" dirty="0" smtClean="0">
                <a:latin typeface="Calibri" panose="020F0502020204030204" pitchFamily="34" charset="0"/>
                <a:cs typeface="Calibri" panose="020F0502020204030204" pitchFamily="34" charset="0"/>
              </a:rPr>
              <a:t>in any given patient</a:t>
            </a:r>
          </a:p>
          <a:p>
            <a:pPr>
              <a:spcBef>
                <a:spcPts val="0"/>
              </a:spcBef>
            </a:pPr>
            <a:r>
              <a:rPr lang="en-US" dirty="0" smtClean="0">
                <a:latin typeface="Calibri" panose="020F0502020204030204" pitchFamily="34" charset="0"/>
                <a:cs typeface="Calibri" panose="020F0502020204030204" pitchFamily="34" charset="0"/>
              </a:rPr>
              <a:t>If administered more than once, </a:t>
            </a:r>
            <a:r>
              <a:rPr lang="en-US" b="1" dirty="0" smtClean="0">
                <a:latin typeface="Calibri" panose="020F0502020204030204" pitchFamily="34" charset="0"/>
                <a:cs typeface="Calibri" panose="020F0502020204030204" pitchFamily="34" charset="0"/>
              </a:rPr>
              <a:t>risk</a:t>
            </a:r>
            <a:r>
              <a:rPr lang="en-US" dirty="0" smtClean="0">
                <a:latin typeface="Calibri" panose="020F0502020204030204" pitchFamily="34" charset="0"/>
                <a:cs typeface="Calibri" panose="020F0502020204030204" pitchFamily="34" charset="0"/>
              </a:rPr>
              <a:t> in terms of safety or diminished efficacy of alternating </a:t>
            </a:r>
            <a:r>
              <a:rPr lang="en-US" i="1" dirty="0" smtClean="0">
                <a:latin typeface="Calibri" panose="020F0502020204030204" pitchFamily="34" charset="0"/>
                <a:cs typeface="Calibri" panose="020F0502020204030204" pitchFamily="34" charset="0"/>
              </a:rPr>
              <a:t>or</a:t>
            </a:r>
            <a:r>
              <a:rPr lang="en-US" dirty="0" smtClean="0">
                <a:latin typeface="Calibri" panose="020F0502020204030204" pitchFamily="34" charset="0"/>
                <a:cs typeface="Calibri" panose="020F0502020204030204" pitchFamily="34" charset="0"/>
              </a:rPr>
              <a:t> switching between </a:t>
            </a:r>
            <a:r>
              <a:rPr lang="en-US" dirty="0">
                <a:latin typeface="Calibri" panose="020F0502020204030204" pitchFamily="34" charset="0"/>
                <a:cs typeface="Calibri" panose="020F0502020204030204" pitchFamily="34" charset="0"/>
              </a:rPr>
              <a:t>use of the product and its reference product </a:t>
            </a:r>
            <a:r>
              <a:rPr lang="en-US" b="1" dirty="0">
                <a:latin typeface="Calibri" panose="020F0502020204030204" pitchFamily="34" charset="0"/>
                <a:cs typeface="Calibri" panose="020F0502020204030204" pitchFamily="34" charset="0"/>
              </a:rPr>
              <a:t>is not greater than the risk of using the reference product without such alteration or switch</a:t>
            </a:r>
          </a:p>
        </p:txBody>
      </p:sp>
      <p:sp>
        <p:nvSpPr>
          <p:cNvPr id="6" name="Rectangle 5"/>
          <p:cNvSpPr/>
          <p:nvPr/>
        </p:nvSpPr>
        <p:spPr>
          <a:xfrm>
            <a:off x="1" y="6027003"/>
            <a:ext cx="7239000" cy="830997"/>
          </a:xfrm>
          <a:prstGeom prst="rect">
            <a:avLst/>
          </a:prstGeom>
        </p:spPr>
        <p:txBody>
          <a:bodyPr wrap="square">
            <a:spAutoFit/>
          </a:bodyPr>
          <a:lstStyle/>
          <a:p>
            <a:r>
              <a:rPr lang="en-US" sz="1600" dirty="0" smtClean="0">
                <a:latin typeface="Calibri" panose="020F0502020204030204" pitchFamily="34" charset="0"/>
                <a:cs typeface="Calibri" panose="020F0502020204030204" pitchFamily="34" charset="0"/>
              </a:rPr>
              <a:t>FDA. </a:t>
            </a:r>
            <a:r>
              <a:rPr lang="en-US" sz="1600" dirty="0" smtClean="0">
                <a:latin typeface="Calibri" panose="020F0502020204030204" pitchFamily="34" charset="0"/>
                <a:cs typeface="Calibri" panose="020F0502020204030204" pitchFamily="34" charset="0"/>
                <a:hlinkClick r:id="rId2"/>
              </a:rPr>
              <a:t>http</a:t>
            </a:r>
            <a:r>
              <a:rPr lang="en-US" sz="1600" dirty="0">
                <a:latin typeface="Calibri" panose="020F0502020204030204" pitchFamily="34" charset="0"/>
                <a:cs typeface="Calibri" panose="020F0502020204030204" pitchFamily="34" charset="0"/>
                <a:hlinkClick r:id="rId2"/>
              </a:rPr>
              <a:t>://</a:t>
            </a:r>
            <a:r>
              <a:rPr lang="en-US" sz="1600" dirty="0" smtClean="0">
                <a:latin typeface="Calibri" panose="020F0502020204030204" pitchFamily="34" charset="0"/>
                <a:cs typeface="Calibri" panose="020F0502020204030204" pitchFamily="34" charset="0"/>
                <a:hlinkClick r:id="rId2"/>
              </a:rPr>
              <a:t>www.fda.gov/downloads/Drugs/GuidanceComplianceRegulatoryInformation/Guidances/UCM537135.pdf</a:t>
            </a:r>
            <a:r>
              <a:rPr lang="en-US" sz="1600" dirty="0" smtClean="0">
                <a:latin typeface="Calibri" panose="020F0502020204030204" pitchFamily="34" charset="0"/>
                <a:cs typeface="Calibri" panose="020F0502020204030204" pitchFamily="34" charset="0"/>
              </a:rPr>
              <a:t>. Accessed August 28, 2017.</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3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Calibri" panose="020F0502020204030204" pitchFamily="34" charset="0"/>
                <a:cs typeface="Calibri" panose="020F0502020204030204" pitchFamily="34" charset="0"/>
              </a:rPr>
              <a:t>Interchangeable FDA Designation Requires Additional Data</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676400"/>
            <a:ext cx="8545707" cy="3657600"/>
          </a:xfrm>
        </p:spPr>
        <p:txBody>
          <a:bodyPr>
            <a:noAutofit/>
          </a:bodyPr>
          <a:lstStyle/>
          <a:p>
            <a:pPr>
              <a:spcBef>
                <a:spcPts val="0"/>
              </a:spcBef>
            </a:pPr>
            <a:r>
              <a:rPr lang="en-US" sz="2400" dirty="0" smtClean="0">
                <a:latin typeface="Calibri" panose="020F0502020204030204" pitchFamily="34" charset="0"/>
                <a:cs typeface="Calibri" panose="020F0502020204030204" pitchFamily="34" charset="0"/>
              </a:rPr>
              <a:t>Interchangeable is an FDA designation</a:t>
            </a:r>
          </a:p>
          <a:p>
            <a:pPr lvl="1">
              <a:spcBef>
                <a:spcPts val="0"/>
              </a:spcBef>
            </a:pPr>
            <a:r>
              <a:rPr lang="en-US" dirty="0" smtClean="0">
                <a:latin typeface="Calibri" panose="020F0502020204030204" pitchFamily="34" charset="0"/>
                <a:cs typeface="Calibri" panose="020F0502020204030204" pitchFamily="34" charset="0"/>
              </a:rPr>
              <a:t>Requires </a:t>
            </a:r>
            <a:r>
              <a:rPr lang="en-US" u="sng" dirty="0" smtClean="0">
                <a:latin typeface="Calibri" panose="020F0502020204030204" pitchFamily="34" charset="0"/>
                <a:cs typeface="Calibri" panose="020F0502020204030204" pitchFamily="34" charset="0"/>
              </a:rPr>
              <a:t>different data standards</a:t>
            </a:r>
            <a:r>
              <a:rPr lang="en-US" dirty="0" smtClean="0">
                <a:latin typeface="Calibri" panose="020F0502020204030204" pitchFamily="34" charset="0"/>
                <a:cs typeface="Calibri" panose="020F0502020204030204" pitchFamily="34" charset="0"/>
              </a:rPr>
              <a:t> than ‘biosimilarity’ alone</a:t>
            </a:r>
          </a:p>
          <a:p>
            <a:pPr lvl="1">
              <a:spcBef>
                <a:spcPts val="0"/>
              </a:spcBef>
            </a:pPr>
            <a:r>
              <a:rPr lang="en-US" dirty="0" smtClean="0">
                <a:latin typeface="Calibri" panose="020F0502020204030204" pitchFamily="34" charset="0"/>
                <a:cs typeface="Calibri" panose="020F0502020204030204" pitchFamily="34" charset="0"/>
              </a:rPr>
              <a:t>Dedicated switching study and post-marketing monitoring</a:t>
            </a:r>
          </a:p>
          <a:p>
            <a:pPr>
              <a:spcBef>
                <a:spcPts val="0"/>
              </a:spcBef>
            </a:pPr>
            <a:r>
              <a:rPr lang="en-US" sz="2400" dirty="0" smtClean="0">
                <a:latin typeface="Calibri" panose="020F0502020204030204" pitchFamily="34" charset="0"/>
                <a:cs typeface="Calibri" panose="020F0502020204030204" pitchFamily="34" charset="0"/>
              </a:rPr>
              <a:t>Product with an interchangeable designation may be substituted </a:t>
            </a:r>
            <a:r>
              <a:rPr lang="en-US" sz="2400" b="1" i="1" dirty="0" smtClean="0">
                <a:latin typeface="Calibri" panose="020F0502020204030204" pitchFamily="34" charset="0"/>
                <a:cs typeface="Calibri" panose="020F0502020204030204" pitchFamily="34" charset="0"/>
              </a:rPr>
              <a:t>without intervention </a:t>
            </a:r>
            <a:r>
              <a:rPr lang="en-US" sz="2400" dirty="0" smtClean="0">
                <a:latin typeface="Calibri" panose="020F0502020204030204" pitchFamily="34" charset="0"/>
                <a:cs typeface="Calibri" panose="020F0502020204030204" pitchFamily="34" charset="0"/>
              </a:rPr>
              <a:t>of prescribing provider</a:t>
            </a:r>
          </a:p>
          <a:p>
            <a:pPr lvl="1">
              <a:spcBef>
                <a:spcPts val="0"/>
              </a:spcBef>
            </a:pPr>
            <a:r>
              <a:rPr lang="en-US" dirty="0" smtClean="0">
                <a:latin typeface="Calibri" panose="020F0502020204030204" pitchFamily="34" charset="0"/>
                <a:cs typeface="Calibri" panose="020F0502020204030204" pitchFamily="34" charset="0"/>
              </a:rPr>
              <a:t>State substitution laws will impact practice</a:t>
            </a:r>
          </a:p>
          <a:p>
            <a:pPr lvl="1">
              <a:spcBef>
                <a:spcPts val="0"/>
              </a:spcBef>
            </a:pPr>
            <a:r>
              <a:rPr lang="en-US" dirty="0" smtClean="0">
                <a:latin typeface="Calibri" panose="020F0502020204030204" pitchFamily="34" charset="0"/>
                <a:cs typeface="Calibri" panose="020F0502020204030204" pitchFamily="34" charset="0"/>
              </a:rPr>
              <a:t>Any biological product under consideration for substitution must first be approved by FDA as "interchangeable“</a:t>
            </a:r>
          </a:p>
          <a:p>
            <a:pPr>
              <a:spcBef>
                <a:spcPts val="0"/>
              </a:spcBef>
            </a:pPr>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0" y="6090761"/>
            <a:ext cx="7696200" cy="738664"/>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http</a:t>
            </a:r>
            <a:r>
              <a:rPr lang="en-US" sz="1400" dirty="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www.fda.gov/Drugs/GuidanceComplianceRegulatoryInformation/Guidances/ucm290967.htm</a:t>
            </a:r>
            <a:endParaRPr lang="en-US" sz="1400" dirty="0">
              <a:latin typeface="Calibri" panose="020F0502020204030204" pitchFamily="34" charset="0"/>
              <a:cs typeface="Calibri" panose="020F0502020204030204" pitchFamily="34" charset="0"/>
            </a:endParaRPr>
          </a:p>
          <a:p>
            <a:r>
              <a:rPr lang="en-US" sz="1400" dirty="0" smtClean="0">
                <a:solidFill>
                  <a:prstClr val="black"/>
                </a:solidFill>
                <a:latin typeface="Calibri" panose="020F0502020204030204" pitchFamily="34" charset="0"/>
                <a:cs typeface="Calibri" panose="020F0502020204030204" pitchFamily="34" charset="0"/>
              </a:rPr>
              <a:t>http</a:t>
            </a:r>
            <a:r>
              <a:rPr lang="en-US" sz="1400" dirty="0">
                <a:solidFill>
                  <a:prstClr val="black"/>
                </a:solidFill>
                <a:latin typeface="Calibri" panose="020F0502020204030204" pitchFamily="34" charset="0"/>
                <a:cs typeface="Calibri" panose="020F0502020204030204" pitchFamily="34" charset="0"/>
              </a:rPr>
              <a:t>://</a:t>
            </a:r>
            <a:r>
              <a:rPr lang="en-US" sz="1400" dirty="0" smtClean="0">
                <a:solidFill>
                  <a:prstClr val="black"/>
                </a:solidFill>
                <a:latin typeface="Calibri" panose="020F0502020204030204" pitchFamily="34" charset="0"/>
                <a:cs typeface="Calibri" panose="020F0502020204030204" pitchFamily="34" charset="0"/>
              </a:rPr>
              <a:t>www.ncsl.org/research/health/state-laws-and-legislation-related-to-biologic-medications-</a:t>
            </a:r>
            <a:br>
              <a:rPr lang="en-US" sz="1400" dirty="0" smtClean="0">
                <a:solidFill>
                  <a:prstClr val="black"/>
                </a:solidFill>
                <a:latin typeface="Calibri" panose="020F0502020204030204" pitchFamily="34" charset="0"/>
                <a:cs typeface="Calibri" panose="020F0502020204030204" pitchFamily="34" charset="0"/>
              </a:rPr>
            </a:br>
            <a:r>
              <a:rPr lang="en-US" sz="1400" dirty="0" smtClean="0">
                <a:solidFill>
                  <a:prstClr val="black"/>
                </a:solidFill>
                <a:latin typeface="Calibri" panose="020F0502020204030204" pitchFamily="34" charset="0"/>
                <a:cs typeface="Calibri" panose="020F0502020204030204" pitchFamily="34" charset="0"/>
              </a:rPr>
              <a:t>and-substitution-of-biosimilars.aspx.  Accessed August 28, 2017.</a:t>
            </a:r>
            <a:endParaRPr lang="en-US" sz="1400" dirty="0">
              <a:solidFill>
                <a:prstClr val="black"/>
              </a:solidFill>
              <a:latin typeface="Calibri" panose="020F0502020204030204" pitchFamily="34" charset="0"/>
              <a:cs typeface="Calibri" panose="020F0502020204030204" pitchFamily="34" charset="0"/>
            </a:endParaRPr>
          </a:p>
        </p:txBody>
      </p:sp>
      <p:pic>
        <p:nvPicPr>
          <p:cNvPr id="6" name="Picture 2" descr="http://www.raps.org/uploadedImages/Site_Setup/Regulatory_Focus/News/2015/11/FDA-Logo.jpg?n=91"/>
          <p:cNvPicPr>
            <a:picLocks noChangeAspect="1" noChangeArrowheads="1"/>
          </p:cNvPicPr>
          <p:nvPr/>
        </p:nvPicPr>
        <p:blipFill>
          <a:blip r:embed="rId3" cstate="print"/>
          <a:srcRect l="9441" t="27737" r="5586" b="21833"/>
          <a:stretch>
            <a:fillRect/>
          </a:stretch>
        </p:blipFill>
        <p:spPr bwMode="auto">
          <a:xfrm>
            <a:off x="7391400" y="1143000"/>
            <a:ext cx="1543050" cy="685800"/>
          </a:xfrm>
          <a:prstGeom prst="rect">
            <a:avLst/>
          </a:prstGeom>
          <a:noFill/>
        </p:spPr>
      </p:pic>
    </p:spTree>
    <p:extLst>
      <p:ext uri="{BB962C8B-B14F-4D97-AF65-F5344CB8AC3E}">
        <p14:creationId xmlns:p14="http://schemas.microsoft.com/office/powerpoint/2010/main" val="42843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Guidance on Naming</a:t>
            </a:r>
          </a:p>
        </p:txBody>
      </p:sp>
      <p:sp>
        <p:nvSpPr>
          <p:cNvPr id="3" name="Content Placeholder 2"/>
          <p:cNvSpPr>
            <a:spLocks noGrp="1"/>
          </p:cNvSpPr>
          <p:nvPr>
            <p:ph idx="1"/>
          </p:nvPr>
        </p:nvSpPr>
        <p:spPr>
          <a:xfrm>
            <a:off x="381000" y="1219200"/>
            <a:ext cx="8545707" cy="5054528"/>
          </a:xfrm>
        </p:spPr>
        <p:txBody>
          <a:bodyPr>
            <a:noAutofit/>
          </a:bodyPr>
          <a:lstStyle/>
          <a:p>
            <a:r>
              <a:rPr lang="en-US" sz="2400" dirty="0"/>
              <a:t>Goal: facilitate </a:t>
            </a:r>
            <a:r>
              <a:rPr lang="en-US" sz="2400" dirty="0" smtClean="0"/>
              <a:t>pharmacovigilance; prevent </a:t>
            </a:r>
            <a:r>
              <a:rPr lang="en-US" sz="2400" dirty="0"/>
              <a:t>inadvertent substitution</a:t>
            </a:r>
          </a:p>
          <a:p>
            <a:pPr>
              <a:buClr>
                <a:schemeClr val="tx1"/>
              </a:buClr>
            </a:pPr>
            <a:r>
              <a:rPr lang="en-US" sz="2400" b="1" dirty="0" smtClean="0">
                <a:solidFill>
                  <a:schemeClr val="accent6">
                    <a:lumMod val="75000"/>
                  </a:schemeClr>
                </a:solidFill>
              </a:rPr>
              <a:t>Core nonproprietary name </a:t>
            </a:r>
            <a:r>
              <a:rPr lang="en-US" sz="2400" dirty="0" smtClean="0"/>
              <a:t>+ </a:t>
            </a:r>
            <a:r>
              <a:rPr lang="en-US" sz="2400" b="1" dirty="0" smtClean="0">
                <a:solidFill>
                  <a:srgbClr val="00B050"/>
                </a:solidFill>
              </a:rPr>
              <a:t>distinguishing suffix </a:t>
            </a:r>
            <a:r>
              <a:rPr lang="en-US" sz="2400" dirty="0" smtClean="0"/>
              <a:t>(devoid of meaning and composed of 4 lower case letters)</a:t>
            </a:r>
          </a:p>
          <a:p>
            <a:pPr marL="285750" indent="-285750">
              <a:buFont typeface="Arial" pitchFamily="34" charset="0"/>
              <a:buChar char="•"/>
            </a:pPr>
            <a:r>
              <a:rPr lang="en-US" sz="2400" dirty="0" smtClean="0"/>
              <a:t>Guidance </a:t>
            </a:r>
            <a:r>
              <a:rPr lang="en-US" sz="2400" dirty="0"/>
              <a:t>applies to all biologics (originator/reference products and biosimilars</a:t>
            </a:r>
            <a:r>
              <a:rPr lang="en-US" sz="2400" dirty="0" smtClean="0"/>
              <a:t>)</a:t>
            </a:r>
          </a:p>
          <a:p>
            <a:r>
              <a:rPr lang="en-US" sz="2400" dirty="0"/>
              <a:t>Benefits</a:t>
            </a:r>
          </a:p>
          <a:p>
            <a:pPr lvl="1"/>
            <a:r>
              <a:rPr lang="en-US" sz="2000" dirty="0"/>
              <a:t>Common INN will group similar biologics in electronic systems</a:t>
            </a:r>
          </a:p>
          <a:p>
            <a:pPr lvl="1"/>
            <a:r>
              <a:rPr lang="en-US" sz="2000" dirty="0"/>
              <a:t>Having suffix for all products reduces perception that biosimilar is inferior to reference product</a:t>
            </a:r>
          </a:p>
          <a:p>
            <a:pPr marL="285750" indent="-285750">
              <a:buFont typeface="Arial" pitchFamily="34" charset="0"/>
              <a:buChar char="•"/>
            </a:pPr>
            <a:endParaRPr lang="en-US" sz="2400" dirty="0"/>
          </a:p>
          <a:p>
            <a:endParaRPr lang="en-US" sz="2400" dirty="0"/>
          </a:p>
        </p:txBody>
      </p:sp>
      <p:sp>
        <p:nvSpPr>
          <p:cNvPr id="4" name="TextBox 3"/>
          <p:cNvSpPr txBox="1"/>
          <p:nvPr/>
        </p:nvSpPr>
        <p:spPr>
          <a:xfrm>
            <a:off x="4011" y="6027003"/>
            <a:ext cx="701040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FDA. </a:t>
            </a:r>
            <a:r>
              <a:rPr lang="en-US" sz="1600" dirty="0" smtClean="0">
                <a:latin typeface="Calibri" panose="020F0502020204030204" pitchFamily="34" charset="0"/>
                <a:cs typeface="Calibri" panose="020F0502020204030204" pitchFamily="34" charset="0"/>
                <a:hlinkClick r:id="rId2"/>
              </a:rPr>
              <a:t>https://www.fda.gov/downloads/Drugs/GuidanceComplianceRegulatoryInformation/Guidances/UCM459987.pdf</a:t>
            </a:r>
            <a:r>
              <a:rPr lang="en-US" sz="1600" dirty="0" smtClean="0">
                <a:latin typeface="Calibri" panose="020F0502020204030204" pitchFamily="34" charset="0"/>
                <a:cs typeface="Calibri" panose="020F0502020204030204" pitchFamily="34" charset="0"/>
              </a:rPr>
              <a:t> Accessed August 28, 2017.</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9223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latin typeface="Calibri "/>
              </a:rPr>
              <a:t>Commercial Supporter</a:t>
            </a:r>
            <a:endParaRPr lang="en-US" sz="3000" dirty="0"/>
          </a:p>
        </p:txBody>
      </p:sp>
      <p:sp>
        <p:nvSpPr>
          <p:cNvPr id="3" name="Content Placeholder 2"/>
          <p:cNvSpPr>
            <a:spLocks noGrp="1"/>
          </p:cNvSpPr>
          <p:nvPr>
            <p:ph idx="1"/>
          </p:nvPr>
        </p:nvSpPr>
        <p:spPr>
          <a:xfrm>
            <a:off x="304800" y="1524000"/>
            <a:ext cx="8545707" cy="1473128"/>
          </a:xfrm>
        </p:spPr>
        <p:txBody>
          <a:bodyPr/>
          <a:lstStyle/>
          <a:p>
            <a:pPr marL="0" indent="0" algn="ctr">
              <a:buNone/>
            </a:pPr>
            <a:r>
              <a:rPr lang="en-US" dirty="0"/>
              <a:t>This activity is supported by </a:t>
            </a:r>
            <a:r>
              <a:rPr lang="en-US" dirty="0" smtClean="0"/>
              <a:t>an</a:t>
            </a:r>
            <a:endParaRPr lang="en-US" dirty="0"/>
          </a:p>
          <a:p>
            <a:pPr marL="0" indent="0" algn="ctr">
              <a:buNone/>
            </a:pPr>
            <a:r>
              <a:rPr lang="en-US" dirty="0"/>
              <a:t>independent medical education grant from </a:t>
            </a:r>
            <a:endParaRPr lang="en-US" dirty="0" smtClean="0"/>
          </a:p>
          <a:p>
            <a:pPr marL="0" indent="0" algn="ctr">
              <a:buNone/>
            </a:pPr>
            <a:r>
              <a:rPr lang="en-US" dirty="0" smtClean="0"/>
              <a:t>Sandoz </a:t>
            </a:r>
            <a:r>
              <a:rPr lang="en-US" dirty="0"/>
              <a:t>Inc., a Novartis Division.</a:t>
            </a:r>
          </a:p>
          <a:p>
            <a:pPr algn="ctr"/>
            <a:endParaRPr lang="en-US" dirty="0"/>
          </a:p>
        </p:txBody>
      </p:sp>
    </p:spTree>
    <p:custDataLst>
      <p:tags r:id="rId1"/>
    </p:custDataLst>
    <p:extLst>
      <p:ext uri="{BB962C8B-B14F-4D97-AF65-F5344CB8AC3E}">
        <p14:creationId xmlns:p14="http://schemas.microsoft.com/office/powerpoint/2010/main" val="4180631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48574" cy="785972"/>
          </a:xfrm>
        </p:spPr>
        <p:txBody>
          <a:bodyPr>
            <a:noAutofit/>
          </a:bodyPr>
          <a:lstStyle/>
          <a:p>
            <a:r>
              <a:rPr lang="en-US" sz="3300" dirty="0"/>
              <a:t>Currently Approved Biosimilars in the US</a:t>
            </a:r>
            <a:r>
              <a:rPr lang="en-US" sz="3300" baseline="30000" dirty="0"/>
              <a:t>†</a:t>
            </a:r>
          </a:p>
        </p:txBody>
      </p:sp>
      <p:sp>
        <p:nvSpPr>
          <p:cNvPr id="5" name="TextBox 4"/>
          <p:cNvSpPr txBox="1"/>
          <p:nvPr/>
        </p:nvSpPr>
        <p:spPr>
          <a:xfrm>
            <a:off x="76200" y="6405044"/>
            <a:ext cx="8010524" cy="461665"/>
          </a:xfrm>
          <a:prstGeom prst="rect">
            <a:avLst/>
          </a:prstGeom>
          <a:noFill/>
        </p:spPr>
        <p:txBody>
          <a:bodyPr wrap="square" rtlCol="0">
            <a:spAutoFit/>
          </a:bodyPr>
          <a:lstStyle/>
          <a:p>
            <a:r>
              <a:rPr lang="en-US" sz="1200" dirty="0" err="1" smtClean="0">
                <a:solidFill>
                  <a:prstClr val="black"/>
                </a:solidFill>
                <a:latin typeface="Calibri" panose="020F0502020204030204" pitchFamily="34" charset="0"/>
                <a:cs typeface="Calibri" panose="020F0502020204030204" pitchFamily="34" charset="0"/>
              </a:rPr>
              <a:t>FDA.</a:t>
            </a:r>
            <a:r>
              <a:rPr lang="en-US" sz="1200" dirty="0" err="1" smtClean="0">
                <a:solidFill>
                  <a:prstClr val="black"/>
                </a:solidFill>
                <a:latin typeface="Calibri" panose="020F0502020204030204" pitchFamily="34" charset="0"/>
                <a:cs typeface="Calibri" panose="020F0502020204030204" pitchFamily="34" charset="0"/>
                <a:hlinkClick r:id="rId2"/>
              </a:rPr>
              <a:t>https</a:t>
            </a:r>
            <a:r>
              <a:rPr lang="en-US" sz="1200" dirty="0">
                <a:solidFill>
                  <a:prstClr val="black"/>
                </a:solidFill>
                <a:latin typeface="Calibri" panose="020F0502020204030204" pitchFamily="34" charset="0"/>
                <a:cs typeface="Calibri" panose="020F0502020204030204" pitchFamily="34" charset="0"/>
                <a:hlinkClick r:id="rId2"/>
              </a:rPr>
              <a:t>://www.fda.gov/downloads/Drugs/DevelopmentApprovalProcess/HowDrugsareDevelopedandApproved/ApprovalApplications/TherapeuticBiologicApplications/Biosimilars/UCM560162.pdf</a:t>
            </a:r>
            <a:r>
              <a:rPr lang="en-US" sz="1200" dirty="0">
                <a:solidFill>
                  <a:prstClr val="black"/>
                </a:solidFill>
                <a:latin typeface="Calibri" panose="020F0502020204030204" pitchFamily="34" charset="0"/>
                <a:cs typeface="Calibri" panose="020F0502020204030204" pitchFamily="34" charset="0"/>
              </a:rPr>
              <a:t>. Accessed </a:t>
            </a:r>
            <a:r>
              <a:rPr lang="en-US" sz="1200" dirty="0" smtClean="0">
                <a:solidFill>
                  <a:prstClr val="black"/>
                </a:solidFill>
                <a:latin typeface="Calibri" panose="020F0502020204030204" pitchFamily="34" charset="0"/>
                <a:cs typeface="Calibri" panose="020F0502020204030204" pitchFamily="34" charset="0"/>
              </a:rPr>
              <a:t>June </a:t>
            </a:r>
            <a:r>
              <a:rPr lang="en-US" sz="1200" dirty="0">
                <a:solidFill>
                  <a:prstClr val="black"/>
                </a:solidFill>
                <a:latin typeface="Calibri" panose="020F0502020204030204" pitchFamily="34" charset="0"/>
                <a:cs typeface="Calibri" panose="020F0502020204030204" pitchFamily="34" charset="0"/>
              </a:rPr>
              <a:t>2018.</a:t>
            </a:r>
          </a:p>
        </p:txBody>
      </p:sp>
      <p:sp>
        <p:nvSpPr>
          <p:cNvPr id="6" name="Content Placeholder 5"/>
          <p:cNvSpPr>
            <a:spLocks noGrp="1"/>
          </p:cNvSpPr>
          <p:nvPr>
            <p:ph idx="1"/>
          </p:nvPr>
        </p:nvSpPr>
        <p:spPr>
          <a:xfrm>
            <a:off x="228600" y="762000"/>
            <a:ext cx="8545707" cy="488929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7" name="Table 6"/>
          <p:cNvGraphicFramePr>
            <a:graphicFrameLocks noGrp="1"/>
          </p:cNvGraphicFramePr>
          <p:nvPr>
            <p:extLst/>
          </p:nvPr>
        </p:nvGraphicFramePr>
        <p:xfrm>
          <a:off x="228600" y="1131572"/>
          <a:ext cx="8686800" cy="474725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5029200">
                  <a:extLst>
                    <a:ext uri="{9D8B030D-6E8A-4147-A177-3AD203B41FA5}">
                      <a16:colId xmlns:a16="http://schemas.microsoft.com/office/drawing/2014/main" val="20003"/>
                    </a:ext>
                  </a:extLst>
                </a:gridCol>
              </a:tblGrid>
              <a:tr h="544118">
                <a:tc>
                  <a:txBody>
                    <a:bodyPr/>
                    <a:lstStyle/>
                    <a:p>
                      <a:pPr algn="ctr"/>
                      <a:r>
                        <a:rPr lang="en-US" sz="1200" dirty="0" smtClean="0">
                          <a:latin typeface="Calibri" panose="020F0502020204030204" pitchFamily="34" charset="0"/>
                          <a:cs typeface="Calibri" panose="020F0502020204030204" pitchFamily="34" charset="0"/>
                        </a:rPr>
                        <a:t>Biosimilar</a:t>
                      </a:r>
                      <a:endParaRPr lang="en-US" sz="12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200" dirty="0">
                          <a:latin typeface="Calibri" panose="020F0502020204030204" pitchFamily="34" charset="0"/>
                          <a:cs typeface="Calibri" panose="020F0502020204030204" pitchFamily="34" charset="0"/>
                        </a:rPr>
                        <a:t>FDA</a:t>
                      </a:r>
                      <a:r>
                        <a:rPr lang="en-US" sz="1200" baseline="0" dirty="0">
                          <a:latin typeface="Calibri" panose="020F0502020204030204" pitchFamily="34" charset="0"/>
                          <a:cs typeface="Calibri" panose="020F0502020204030204" pitchFamily="34" charset="0"/>
                        </a:rPr>
                        <a:t> Approval</a:t>
                      </a:r>
                      <a:endParaRPr lang="en-US" sz="12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Reference Product</a:t>
                      </a:r>
                    </a:p>
                  </a:txBody>
                  <a:tcPr marL="68580" marR="68580" marT="34290" marB="34290" anchor="ctr"/>
                </a:tc>
                <a:tc>
                  <a:txBody>
                    <a:bodyPr/>
                    <a:lstStyle/>
                    <a:p>
                      <a:pPr algn="ctr"/>
                      <a:r>
                        <a:rPr lang="en-US" sz="1200" dirty="0">
                          <a:latin typeface="Calibri" panose="020F0502020204030204" pitchFamily="34" charset="0"/>
                          <a:cs typeface="Calibri" panose="020F0502020204030204" pitchFamily="34" charset="0"/>
                        </a:rPr>
                        <a:t>Biosimilar Indications</a:t>
                      </a:r>
                    </a:p>
                  </a:txBody>
                  <a:tcPr marL="68580" marR="68580" marT="34290" marB="34290" anchor="ctr"/>
                </a:tc>
                <a:extLst>
                  <a:ext uri="{0D108BD9-81ED-4DB2-BD59-A6C34878D82A}">
                    <a16:rowId xmlns:a16="http://schemas.microsoft.com/office/drawing/2014/main" val="10000"/>
                  </a:ext>
                </a:extLst>
              </a:tr>
              <a:tr h="5059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Filgrastim-</a:t>
                      </a:r>
                      <a:r>
                        <a:rPr lang="en-US" sz="1100" dirty="0" err="1">
                          <a:latin typeface="Calibri" panose="020F0502020204030204" pitchFamily="34" charset="0"/>
                          <a:cs typeface="Calibri" panose="020F0502020204030204" pitchFamily="34" charset="0"/>
                        </a:rPr>
                        <a:t>sndz</a:t>
                      </a:r>
                      <a:r>
                        <a:rPr lang="en-US" sz="1100" baseline="0" dirty="0">
                          <a:latin typeface="Calibri" panose="020F0502020204030204"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Zarxio</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2015</a:t>
                      </a:r>
                    </a:p>
                  </a:txBody>
                  <a:tcPr marL="68580" marR="68580" marT="34290" marB="34290" anchor="ctr"/>
                </a:tc>
                <a:tc>
                  <a:txBody>
                    <a:bodyPr/>
                    <a:lstStyle/>
                    <a:p>
                      <a:pPr algn="ctr"/>
                      <a:r>
                        <a:rPr lang="en-US" sz="1100" dirty="0" err="1">
                          <a:latin typeface="Calibri" panose="020F0502020204030204" pitchFamily="34" charset="0"/>
                          <a:cs typeface="Calibri" panose="020F0502020204030204" pitchFamily="34" charset="0"/>
                        </a:rPr>
                        <a:t>Neupogen</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l"/>
                      <a:r>
                        <a:rPr lang="en-US" sz="1100" dirty="0" smtClean="0">
                          <a:latin typeface="Calibri" panose="020F0502020204030204" pitchFamily="34" charset="0"/>
                          <a:cs typeface="Calibri" panose="020F0502020204030204" pitchFamily="34" charset="0"/>
                        </a:rPr>
                        <a:t>Patients with cancer receiving</a:t>
                      </a:r>
                      <a:r>
                        <a:rPr lang="en-US" sz="1100" baseline="0" dirty="0" smtClean="0">
                          <a:latin typeface="Calibri" panose="020F0502020204030204" pitchFamily="34" charset="0"/>
                          <a:cs typeface="Calibri" panose="020F0502020204030204" pitchFamily="34" charset="0"/>
                        </a:rPr>
                        <a:t> myelosuppressive chemotherapy; and all other indications of the reference product</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Infliximab-</a:t>
                      </a:r>
                      <a:r>
                        <a:rPr lang="en-US" sz="1100" dirty="0" err="1">
                          <a:latin typeface="Calibri" panose="020F0502020204030204" pitchFamily="34" charset="0"/>
                          <a:cs typeface="Calibri" panose="020F0502020204030204" pitchFamily="34" charset="0"/>
                        </a:rPr>
                        <a:t>dyyb</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[Inflectra]</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2016</a:t>
                      </a:r>
                    </a:p>
                  </a:txBody>
                  <a:tcPr marL="68580" marR="68580" marT="34290" marB="34290" anchor="ctr"/>
                </a:tc>
                <a:tc>
                  <a:txBody>
                    <a:bodyPr/>
                    <a:lstStyle/>
                    <a:p>
                      <a:pPr algn="ctr"/>
                      <a:r>
                        <a:rPr lang="en-US" sz="1100" dirty="0" err="1">
                          <a:latin typeface="Calibri" panose="020F0502020204030204" pitchFamily="34" charset="0"/>
                          <a:cs typeface="Calibri" panose="020F0502020204030204" pitchFamily="34" charset="0"/>
                        </a:rPr>
                        <a:t>Remicade</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CD (adult/pediatric);</a:t>
                      </a:r>
                      <a:r>
                        <a:rPr lang="en-US" sz="1100" baseline="0" dirty="0">
                          <a:latin typeface="Calibri" panose="020F0502020204030204" pitchFamily="34" charset="0"/>
                          <a:cs typeface="Calibri" panose="020F0502020204030204" pitchFamily="34" charset="0"/>
                        </a:rPr>
                        <a:t> UC; RA; AS; </a:t>
                      </a:r>
                      <a:r>
                        <a:rPr lang="en-US" sz="1100" baseline="0" dirty="0" err="1">
                          <a:latin typeface="Calibri" panose="020F0502020204030204" pitchFamily="34" charset="0"/>
                          <a:cs typeface="Calibri" panose="020F0502020204030204" pitchFamily="34" charset="0"/>
                        </a:rPr>
                        <a:t>PsA</a:t>
                      </a:r>
                      <a:r>
                        <a:rPr lang="en-US" sz="1100" baseline="0" dirty="0">
                          <a:latin typeface="Calibri" panose="020F0502020204030204" pitchFamily="34" charset="0"/>
                          <a:cs typeface="Calibri" panose="020F0502020204030204" pitchFamily="34" charset="0"/>
                        </a:rPr>
                        <a:t>;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Etanercept-</a:t>
                      </a:r>
                      <a:r>
                        <a:rPr lang="en-US" sz="1100" dirty="0" err="1">
                          <a:latin typeface="Calibri" panose="020F0502020204030204" pitchFamily="34" charset="0"/>
                          <a:cs typeface="Calibri" panose="020F0502020204030204" pitchFamily="34" charset="0"/>
                        </a:rPr>
                        <a:t>szzs</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Erelzi</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2016</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Enbrel®</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RA; JIA; </a:t>
                      </a:r>
                      <a:r>
                        <a:rPr lang="en-US" sz="1100" dirty="0" err="1">
                          <a:latin typeface="Calibri" panose="020F0502020204030204" pitchFamily="34" charset="0"/>
                          <a:cs typeface="Calibri" panose="020F0502020204030204" pitchFamily="34" charset="0"/>
                        </a:rPr>
                        <a:t>PsA</a:t>
                      </a:r>
                      <a:r>
                        <a:rPr lang="en-US" sz="1100" dirty="0">
                          <a:latin typeface="Calibri" panose="020F0502020204030204" pitchFamily="34" charset="0"/>
                          <a:cs typeface="Calibri" panose="020F0502020204030204" pitchFamily="34" charset="0"/>
                        </a:rPr>
                        <a:t>;</a:t>
                      </a:r>
                      <a:r>
                        <a:rPr lang="en-US" sz="1100" baseline="0" dirty="0">
                          <a:latin typeface="Calibri" panose="020F0502020204030204" pitchFamily="34" charset="0"/>
                          <a:cs typeface="Calibri" panose="020F0502020204030204" pitchFamily="34" charset="0"/>
                        </a:rPr>
                        <a:t> AS;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Adalimumab-</a:t>
                      </a:r>
                      <a:r>
                        <a:rPr lang="en-US" sz="1100" dirty="0" err="1">
                          <a:latin typeface="Calibri" panose="020F0502020204030204" pitchFamily="34" charset="0"/>
                          <a:cs typeface="Calibri" panose="020F0502020204030204" pitchFamily="34" charset="0"/>
                        </a:rPr>
                        <a:t>atto</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Amjevita</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2016</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Humira®</a:t>
                      </a:r>
                    </a:p>
                  </a:txBody>
                  <a:tcPr marL="68580" marR="68580" marT="34290" marB="34290" anchor="ctr"/>
                </a:tc>
                <a:tc>
                  <a:txBody>
                    <a:bodyPr/>
                    <a:lstStyle/>
                    <a:p>
                      <a:pPr algn="l"/>
                      <a:r>
                        <a:rPr lang="en-US" sz="1100" dirty="0">
                          <a:latin typeface="Calibri" panose="020F0502020204030204" pitchFamily="34" charset="0"/>
                          <a:cs typeface="Calibri" panose="020F0502020204030204" pitchFamily="34" charset="0"/>
                        </a:rPr>
                        <a:t>RA; JIA; </a:t>
                      </a:r>
                      <a:r>
                        <a:rPr lang="en-US" sz="1100" dirty="0" err="1">
                          <a:latin typeface="Calibri" panose="020F0502020204030204" pitchFamily="34" charset="0"/>
                          <a:cs typeface="Calibri" panose="020F0502020204030204" pitchFamily="34" charset="0"/>
                        </a:rPr>
                        <a:t>PsA</a:t>
                      </a:r>
                      <a:r>
                        <a:rPr lang="en-US" sz="1100" dirty="0">
                          <a:latin typeface="Calibri" panose="020F0502020204030204" pitchFamily="34" charset="0"/>
                          <a:cs typeface="Calibri" panose="020F0502020204030204" pitchFamily="34" charset="0"/>
                        </a:rPr>
                        <a:t>;</a:t>
                      </a:r>
                      <a:r>
                        <a:rPr lang="en-US" sz="1100" baseline="0" dirty="0">
                          <a:latin typeface="Calibri" panose="020F0502020204030204" pitchFamily="34" charset="0"/>
                          <a:cs typeface="Calibri" panose="020F0502020204030204" pitchFamily="34" charset="0"/>
                        </a:rPr>
                        <a:t> AS; CD; UC;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Infliximab-</a:t>
                      </a:r>
                      <a:r>
                        <a:rPr lang="en-US" sz="1100" dirty="0" err="1">
                          <a:latin typeface="Calibri" panose="020F0502020204030204" pitchFamily="34" charset="0"/>
                          <a:cs typeface="Calibri" panose="020F0502020204030204" pitchFamily="34" charset="0"/>
                        </a:rPr>
                        <a:t>abda</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Renflexis</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2017</a:t>
                      </a:r>
                    </a:p>
                  </a:txBody>
                  <a:tcPr marL="68580" marR="68580" marT="34290" marB="34290" anchor="ctr"/>
                </a:tc>
                <a:tc>
                  <a:txBody>
                    <a:bodyPr/>
                    <a:lstStyle/>
                    <a:p>
                      <a:pPr algn="ctr"/>
                      <a:r>
                        <a:rPr lang="en-US" sz="1100" dirty="0" err="1">
                          <a:latin typeface="Calibri" panose="020F0502020204030204" pitchFamily="34" charset="0"/>
                          <a:cs typeface="Calibri" panose="020F0502020204030204" pitchFamily="34" charset="0"/>
                        </a:rPr>
                        <a:t>Remicade</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CD (adult/pediatric);</a:t>
                      </a:r>
                      <a:r>
                        <a:rPr lang="en-US" sz="1100" baseline="0" dirty="0">
                          <a:latin typeface="Calibri" panose="020F0502020204030204" pitchFamily="34" charset="0"/>
                          <a:cs typeface="Calibri" panose="020F0502020204030204" pitchFamily="34" charset="0"/>
                        </a:rPr>
                        <a:t> UC; RA; AS; </a:t>
                      </a:r>
                      <a:r>
                        <a:rPr lang="en-US" sz="1100" baseline="0" dirty="0" err="1">
                          <a:latin typeface="Calibri" panose="020F0502020204030204" pitchFamily="34" charset="0"/>
                          <a:cs typeface="Calibri" panose="020F0502020204030204" pitchFamily="34" charset="0"/>
                        </a:rPr>
                        <a:t>PsA</a:t>
                      </a:r>
                      <a:r>
                        <a:rPr lang="en-US" sz="1100" baseline="0" dirty="0">
                          <a:latin typeface="Calibri" panose="020F0502020204030204" pitchFamily="34" charset="0"/>
                          <a:cs typeface="Calibri" panose="020F0502020204030204" pitchFamily="34" charset="0"/>
                        </a:rPr>
                        <a:t>;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Adalimumab-</a:t>
                      </a:r>
                      <a:r>
                        <a:rPr lang="en-US" sz="1100" dirty="0" err="1">
                          <a:latin typeface="Calibri" panose="020F0502020204030204" pitchFamily="34" charset="0"/>
                          <a:cs typeface="Calibri" panose="020F0502020204030204" pitchFamily="34" charset="0"/>
                        </a:rPr>
                        <a:t>adbm</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Cyltezo</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2017</a:t>
                      </a: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Humira®</a:t>
                      </a:r>
                    </a:p>
                  </a:txBody>
                  <a:tcPr marL="68580" marR="68580" marT="34290" marB="34290" anchor="ctr"/>
                </a:tc>
                <a:tc>
                  <a:txBody>
                    <a:bodyPr/>
                    <a:lstStyle/>
                    <a:p>
                      <a:pPr algn="l"/>
                      <a:r>
                        <a:rPr lang="en-US" sz="1100" dirty="0">
                          <a:latin typeface="Calibri" panose="020F0502020204030204" pitchFamily="34" charset="0"/>
                          <a:cs typeface="Calibri" panose="020F0502020204030204" pitchFamily="34" charset="0"/>
                        </a:rPr>
                        <a:t>RA; JIA; </a:t>
                      </a:r>
                      <a:r>
                        <a:rPr lang="en-US" sz="1100" dirty="0" err="1">
                          <a:latin typeface="Calibri" panose="020F0502020204030204" pitchFamily="34" charset="0"/>
                          <a:cs typeface="Calibri" panose="020F0502020204030204" pitchFamily="34" charset="0"/>
                        </a:rPr>
                        <a:t>PsA</a:t>
                      </a:r>
                      <a:r>
                        <a:rPr lang="en-US" sz="1100" dirty="0">
                          <a:latin typeface="Calibri" panose="020F0502020204030204" pitchFamily="34" charset="0"/>
                          <a:cs typeface="Calibri" panose="020F0502020204030204" pitchFamily="34" charset="0"/>
                        </a:rPr>
                        <a:t>;</a:t>
                      </a:r>
                      <a:r>
                        <a:rPr lang="en-US" sz="1100" baseline="0" dirty="0">
                          <a:latin typeface="Calibri" panose="020F0502020204030204" pitchFamily="34" charset="0"/>
                          <a:cs typeface="Calibri" panose="020F0502020204030204" pitchFamily="34" charset="0"/>
                        </a:rPr>
                        <a:t> AS; CD; UC;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6"/>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Bevacizumab-</a:t>
                      </a:r>
                      <a:r>
                        <a:rPr lang="en-US" sz="1100" dirty="0" err="1">
                          <a:latin typeface="Calibri" panose="020F0502020204030204" pitchFamily="34" charset="0"/>
                          <a:cs typeface="Calibri" panose="020F0502020204030204" pitchFamily="34" charset="0"/>
                        </a:rPr>
                        <a:t>awwb</a:t>
                      </a:r>
                      <a:r>
                        <a:rPr lang="en-US" sz="1100" dirty="0">
                          <a:latin typeface="Calibri" panose="020F0502020204030204"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Mvasi</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ctr"/>
                      <a:r>
                        <a:rPr lang="en-US" sz="1100" dirty="0">
                          <a:latin typeface="Calibri" panose="020F0502020204030204" pitchFamily="34" charset="0"/>
                          <a:cs typeface="Calibri" panose="020F0502020204030204" pitchFamily="34" charset="0"/>
                        </a:rPr>
                        <a:t>2017</a:t>
                      </a: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err="1">
                          <a:latin typeface="Calibri" panose="020F0502020204030204" pitchFamily="34" charset="0"/>
                          <a:cs typeface="Calibri" panose="020F0502020204030204" pitchFamily="34" charset="0"/>
                        </a:rPr>
                        <a:t>Avastin</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algn="l"/>
                      <a:r>
                        <a:rPr lang="en-US" sz="1100" dirty="0" err="1" smtClean="0">
                          <a:latin typeface="Calibri" panose="020F0502020204030204" pitchFamily="34" charset="0"/>
                          <a:cs typeface="Calibri" panose="020F0502020204030204" pitchFamily="34" charset="0"/>
                        </a:rPr>
                        <a:t>mCRC</a:t>
                      </a:r>
                      <a:r>
                        <a:rPr lang="en-US" sz="1100" dirty="0" smtClean="0">
                          <a:latin typeface="Calibri" panose="020F0502020204030204" pitchFamily="34" charset="0"/>
                          <a:cs typeface="Calibri" panose="020F0502020204030204" pitchFamily="34" charset="0"/>
                        </a:rPr>
                        <a:t>; NSCLC</a:t>
                      </a:r>
                      <a:r>
                        <a:rPr lang="en-US" sz="1100" baseline="0" dirty="0" smtClean="0">
                          <a:latin typeface="Calibri" panose="020F0502020204030204" pitchFamily="34" charset="0"/>
                          <a:cs typeface="Calibri" panose="020F0502020204030204" pitchFamily="34" charset="0"/>
                        </a:rPr>
                        <a:t>; glioblastoma; </a:t>
                      </a:r>
                      <a:r>
                        <a:rPr lang="en-US" sz="1100" baseline="0" dirty="0" err="1" smtClean="0">
                          <a:latin typeface="Calibri" panose="020F0502020204030204" pitchFamily="34" charset="0"/>
                          <a:cs typeface="Calibri" panose="020F0502020204030204" pitchFamily="34" charset="0"/>
                        </a:rPr>
                        <a:t>mRCC</a:t>
                      </a:r>
                      <a:r>
                        <a:rPr lang="en-US" sz="1100" baseline="0" dirty="0" smtClean="0">
                          <a:latin typeface="Calibri" panose="020F0502020204030204" pitchFamily="34" charset="0"/>
                          <a:cs typeface="Calibri" panose="020F0502020204030204" pitchFamily="34" charset="0"/>
                        </a:rPr>
                        <a:t>; cervical cancer </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5059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Trastuzumab-</a:t>
                      </a:r>
                      <a:r>
                        <a:rPr lang="en-US" sz="1100" dirty="0" err="1" smtClean="0">
                          <a:latin typeface="Calibri" panose="020F0502020204030204" pitchFamily="34" charset="0"/>
                          <a:cs typeface="Calibri" panose="020F0502020204030204" pitchFamily="34" charset="0"/>
                        </a:rPr>
                        <a:t>dkst</a:t>
                      </a:r>
                      <a:r>
                        <a:rPr lang="en-US" sz="1100" baseline="0" dirty="0" smtClean="0">
                          <a:latin typeface="Calibri" panose="020F0502020204030204"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a:t>
                      </a:r>
                      <a:r>
                        <a:rPr lang="en-US" sz="1100" dirty="0" err="1" smtClean="0">
                          <a:latin typeface="Calibri" panose="020F0502020204030204" pitchFamily="34" charset="0"/>
                          <a:cs typeface="Calibri" panose="020F0502020204030204" pitchFamily="34" charset="0"/>
                        </a:rPr>
                        <a:t>Ogivri</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smtClean="0">
                          <a:latin typeface="Calibri" panose="020F0502020204030204" pitchFamily="34" charset="0"/>
                          <a:cs typeface="Calibri" panose="020F0502020204030204" pitchFamily="34" charset="0"/>
                        </a:rPr>
                        <a:t>2017</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Herceptin®</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l"/>
                      <a:r>
                        <a:rPr lang="en-US" sz="1100" dirty="0" smtClean="0">
                          <a:latin typeface="Calibri" panose="020F0502020204030204" pitchFamily="34" charset="0"/>
                          <a:cs typeface="Calibri" panose="020F0502020204030204" pitchFamily="34" charset="0"/>
                        </a:rPr>
                        <a:t>HER2-overexpressing</a:t>
                      </a:r>
                      <a:r>
                        <a:rPr lang="en-US" sz="1100" baseline="0" dirty="0" smtClean="0">
                          <a:latin typeface="Calibri" panose="020F0502020204030204" pitchFamily="34" charset="0"/>
                          <a:cs typeface="Calibri" panose="020F0502020204030204" pitchFamily="34" charset="0"/>
                        </a:rPr>
                        <a:t> breast cancer, HER2 overexpressing metastatic gastric or gastroesophageal junction adenocarcinoma</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545998073"/>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Infliximab-</a:t>
                      </a:r>
                      <a:r>
                        <a:rPr lang="en-US" sz="1100" dirty="0" err="1" smtClean="0">
                          <a:latin typeface="Calibri" panose="020F0502020204030204" pitchFamily="34" charset="0"/>
                          <a:cs typeface="Calibri" panose="020F0502020204030204" pitchFamily="34" charset="0"/>
                        </a:rPr>
                        <a:t>qbtx</a:t>
                      </a:r>
                      <a:r>
                        <a:rPr lang="en-US" sz="1100" dirty="0" smtClean="0">
                          <a:latin typeface="Calibri" panose="020F0502020204030204" pitchFamily="34" charset="0"/>
                          <a:cs typeface="Calibri" panose="020F0502020204030204" pitchFamily="34" charset="0"/>
                        </a:rPr>
                        <a:t> [</a:t>
                      </a:r>
                      <a:r>
                        <a:rPr lang="en-US" sz="1100" dirty="0" err="1" smtClean="0">
                          <a:latin typeface="Calibri" panose="020F0502020204030204" pitchFamily="34" charset="0"/>
                          <a:cs typeface="Calibri" panose="020F0502020204030204" pitchFamily="34" charset="0"/>
                        </a:rPr>
                        <a:t>Ixifi</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smtClean="0">
                          <a:latin typeface="Calibri" panose="020F0502020204030204" pitchFamily="34" charset="0"/>
                          <a:cs typeface="Calibri" panose="020F0502020204030204" pitchFamily="34" charset="0"/>
                        </a:rPr>
                        <a:t>2017</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err="1">
                          <a:latin typeface="Calibri" panose="020F0502020204030204" pitchFamily="34" charset="0"/>
                          <a:cs typeface="Calibri" panose="020F0502020204030204" pitchFamily="34" charset="0"/>
                        </a:rPr>
                        <a:t>Remicade</a:t>
                      </a:r>
                      <a:r>
                        <a:rPr lang="en-US" sz="1100" dirty="0">
                          <a:latin typeface="Calibri" panose="020F0502020204030204" pitchFamily="34" charset="0"/>
                          <a:cs typeface="Calibri" panose="020F0502020204030204" pitchFamily="34" charset="0"/>
                        </a:rPr>
                        <a:t>®</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CD (adult/pediatric);</a:t>
                      </a:r>
                      <a:r>
                        <a:rPr lang="en-US" sz="1100" baseline="0" dirty="0">
                          <a:latin typeface="Calibri" panose="020F0502020204030204" pitchFamily="34" charset="0"/>
                          <a:cs typeface="Calibri" panose="020F0502020204030204" pitchFamily="34" charset="0"/>
                        </a:rPr>
                        <a:t> UC; RA; AS; </a:t>
                      </a:r>
                      <a:r>
                        <a:rPr lang="en-US" sz="1100" baseline="0" dirty="0" err="1">
                          <a:latin typeface="Calibri" panose="020F0502020204030204" pitchFamily="34" charset="0"/>
                          <a:cs typeface="Calibri" panose="020F0502020204030204" pitchFamily="34" charset="0"/>
                        </a:rPr>
                        <a:t>PsA</a:t>
                      </a:r>
                      <a:r>
                        <a:rPr lang="en-US" sz="1100" baseline="0" dirty="0">
                          <a:latin typeface="Calibri" panose="020F0502020204030204" pitchFamily="34" charset="0"/>
                          <a:cs typeface="Calibri" panose="020F0502020204030204" pitchFamily="34" charset="0"/>
                        </a:rPr>
                        <a:t>; </a:t>
                      </a:r>
                      <a:r>
                        <a:rPr lang="en-US" sz="1100" baseline="0" dirty="0" err="1">
                          <a:latin typeface="Calibri" panose="020F0502020204030204" pitchFamily="34" charset="0"/>
                          <a:cs typeface="Calibri" panose="020F0502020204030204" pitchFamily="34" charset="0"/>
                        </a:rPr>
                        <a:t>PsO</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3058311765"/>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err="1" smtClean="0">
                          <a:latin typeface="Calibri" panose="020F0502020204030204" pitchFamily="34" charset="0"/>
                          <a:cs typeface="Calibri" panose="020F0502020204030204" pitchFamily="34" charset="0"/>
                        </a:rPr>
                        <a:t>Epoetin</a:t>
                      </a:r>
                      <a:r>
                        <a:rPr lang="en-US" sz="1100" baseline="0" dirty="0" smtClean="0">
                          <a:latin typeface="Calibri" panose="020F0502020204030204" pitchFamily="34" charset="0"/>
                          <a:cs typeface="Calibri" panose="020F0502020204030204" pitchFamily="34" charset="0"/>
                        </a:rPr>
                        <a:t> </a:t>
                      </a:r>
                      <a:r>
                        <a:rPr lang="en-US" sz="1100" baseline="0" dirty="0" err="1" smtClean="0">
                          <a:latin typeface="Calibri" panose="020F0502020204030204" pitchFamily="34" charset="0"/>
                          <a:cs typeface="Calibri" panose="020F0502020204030204" pitchFamily="34" charset="0"/>
                        </a:rPr>
                        <a:t>alfa-epbx</a:t>
                      </a:r>
                      <a:r>
                        <a:rPr lang="en-US" sz="1100" baseline="0" dirty="0" smtClean="0">
                          <a:latin typeface="Calibri" panose="020F0502020204030204" pitchFamily="34" charset="0"/>
                          <a:cs typeface="Calibri" panose="020F0502020204030204" pitchFamily="34" charset="0"/>
                        </a:rPr>
                        <a:t> [</a:t>
                      </a:r>
                      <a:r>
                        <a:rPr lang="en-US" sz="1100" baseline="0" dirty="0" err="1" smtClean="0">
                          <a:latin typeface="Calibri" panose="020F0502020204030204" pitchFamily="34" charset="0"/>
                          <a:cs typeface="Calibri" panose="020F0502020204030204" pitchFamily="34" charset="0"/>
                        </a:rPr>
                        <a:t>Retacrit</a:t>
                      </a:r>
                      <a:r>
                        <a:rPr lang="en-US" sz="1100" baseline="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smtClean="0">
                          <a:latin typeface="Calibri" panose="020F0502020204030204" pitchFamily="34" charset="0"/>
                          <a:cs typeface="Calibri" panose="020F0502020204030204" pitchFamily="34" charset="0"/>
                        </a:rPr>
                        <a:t>2018</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err="1" smtClean="0">
                          <a:latin typeface="Calibri" panose="020F0502020204030204" pitchFamily="34" charset="0"/>
                          <a:cs typeface="Calibri" panose="020F0502020204030204" pitchFamily="34" charset="0"/>
                        </a:rPr>
                        <a:t>Epogen</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Treatment of anemia in CKD</a:t>
                      </a:r>
                      <a:r>
                        <a:rPr lang="en-US" sz="1100" baseline="0" dirty="0" smtClean="0">
                          <a:latin typeface="Calibri" panose="020F0502020204030204" pitchFamily="34" charset="0"/>
                          <a:cs typeface="Calibri" panose="020F0502020204030204" pitchFamily="34" charset="0"/>
                        </a:rPr>
                        <a:t> and other indications of the reference product</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2234876845"/>
                  </a:ext>
                </a:extLst>
              </a:tr>
              <a:tr h="3484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Pegfilgrastim-</a:t>
                      </a:r>
                      <a:r>
                        <a:rPr lang="en-US" sz="1100" dirty="0" err="1" smtClean="0">
                          <a:latin typeface="Calibri" panose="020F0502020204030204" pitchFamily="34" charset="0"/>
                          <a:cs typeface="Calibri" panose="020F0502020204030204" pitchFamily="34" charset="0"/>
                        </a:rPr>
                        <a:t>jmdb</a:t>
                      </a:r>
                      <a:r>
                        <a:rPr lang="en-US" sz="1100" dirty="0" smtClean="0">
                          <a:latin typeface="Calibri" panose="020F0502020204030204" pitchFamily="34" charset="0"/>
                          <a:cs typeface="Calibri" panose="020F0502020204030204" pitchFamily="34" charset="0"/>
                        </a:rPr>
                        <a:t> [</a:t>
                      </a:r>
                      <a:r>
                        <a:rPr lang="en-US" sz="1100" dirty="0" err="1" smtClean="0">
                          <a:latin typeface="Calibri" panose="020F0502020204030204" pitchFamily="34" charset="0"/>
                          <a:cs typeface="Calibri" panose="020F0502020204030204" pitchFamily="34" charset="0"/>
                        </a:rPr>
                        <a:t>Fuphila</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smtClean="0">
                          <a:latin typeface="Calibri" panose="020F0502020204030204" pitchFamily="34" charset="0"/>
                          <a:cs typeface="Calibri" panose="020F0502020204030204" pitchFamily="34" charset="0"/>
                        </a:rPr>
                        <a:t>2018</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100" dirty="0" err="1" smtClean="0">
                          <a:latin typeface="Calibri" panose="020F0502020204030204" pitchFamily="34" charset="0"/>
                          <a:cs typeface="Calibri" panose="020F0502020204030204" pitchFamily="34" charset="0"/>
                        </a:rPr>
                        <a:t>Neulasta</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Patients with non-myeloid malignancies receiving myelosuppressive anti-cancer drugs</a:t>
                      </a:r>
                      <a:r>
                        <a:rPr lang="en-US" sz="1100" baseline="0" dirty="0" smtClean="0">
                          <a:latin typeface="Calibri" panose="020F0502020204030204"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to decrease the incidence of infection--febrile neutropenia)</a:t>
                      </a:r>
                      <a:endParaRPr lang="en-US" sz="11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118556117"/>
                  </a:ext>
                </a:extLst>
              </a:tr>
            </a:tbl>
          </a:graphicData>
        </a:graphic>
      </p:graphicFrame>
      <p:sp>
        <p:nvSpPr>
          <p:cNvPr id="3" name="TextBox 2"/>
          <p:cNvSpPr txBox="1"/>
          <p:nvPr/>
        </p:nvSpPr>
        <p:spPr>
          <a:xfrm>
            <a:off x="228600" y="5943600"/>
            <a:ext cx="8026758" cy="553998"/>
          </a:xfrm>
          <a:prstGeom prst="rect">
            <a:avLst/>
          </a:prstGeom>
          <a:noFill/>
        </p:spPr>
        <p:txBody>
          <a:bodyPr wrap="square" rtlCol="0">
            <a:spAutoFit/>
          </a:bodyPr>
          <a:lstStyle/>
          <a:p>
            <a:r>
              <a:rPr lang="en-US" sz="1000" dirty="0">
                <a:solidFill>
                  <a:prstClr val="black"/>
                </a:solidFill>
                <a:latin typeface="Calibri" panose="020F0502020204030204" pitchFamily="34" charset="0"/>
                <a:cs typeface="Calibri" panose="020F0502020204030204" pitchFamily="34" charset="0"/>
              </a:rPr>
              <a:t>CD: Crohn’s Disease; UC: Ulcerative Colitis; RA: Rheumatoid Arthritis; AS: Ankylosing Spondylitis; </a:t>
            </a:r>
            <a:r>
              <a:rPr lang="en-US" sz="1000" dirty="0" err="1">
                <a:solidFill>
                  <a:prstClr val="black"/>
                </a:solidFill>
                <a:latin typeface="Calibri" panose="020F0502020204030204" pitchFamily="34" charset="0"/>
                <a:cs typeface="Calibri" panose="020F0502020204030204" pitchFamily="34" charset="0"/>
              </a:rPr>
              <a:t>PsA</a:t>
            </a:r>
            <a:r>
              <a:rPr lang="en-US" sz="1000" dirty="0">
                <a:solidFill>
                  <a:prstClr val="black"/>
                </a:solidFill>
                <a:latin typeface="Calibri" panose="020F0502020204030204" pitchFamily="34" charset="0"/>
                <a:cs typeface="Calibri" panose="020F0502020204030204" pitchFamily="34" charset="0"/>
              </a:rPr>
              <a:t>: Psoriatic Arthritis; </a:t>
            </a:r>
            <a:r>
              <a:rPr lang="en-US" sz="1000" dirty="0" err="1">
                <a:solidFill>
                  <a:prstClr val="black"/>
                </a:solidFill>
                <a:latin typeface="Calibri" panose="020F0502020204030204" pitchFamily="34" charset="0"/>
                <a:cs typeface="Calibri" panose="020F0502020204030204" pitchFamily="34" charset="0"/>
              </a:rPr>
              <a:t>PsO</a:t>
            </a:r>
            <a:r>
              <a:rPr lang="en-US" sz="1000" dirty="0">
                <a:solidFill>
                  <a:prstClr val="black"/>
                </a:solidFill>
                <a:latin typeface="Calibri" panose="020F0502020204030204" pitchFamily="34" charset="0"/>
                <a:cs typeface="Calibri" panose="020F0502020204030204" pitchFamily="34" charset="0"/>
              </a:rPr>
              <a:t>: Plaque Psoriasis; </a:t>
            </a:r>
            <a:br>
              <a:rPr lang="en-US" sz="1000" dirty="0">
                <a:solidFill>
                  <a:prstClr val="black"/>
                </a:solidFill>
                <a:latin typeface="Calibri" panose="020F0502020204030204" pitchFamily="34" charset="0"/>
                <a:cs typeface="Calibri" panose="020F0502020204030204" pitchFamily="34" charset="0"/>
              </a:rPr>
            </a:br>
            <a:r>
              <a:rPr lang="en-US" sz="1000" dirty="0">
                <a:solidFill>
                  <a:prstClr val="black"/>
                </a:solidFill>
                <a:latin typeface="Calibri" panose="020F0502020204030204" pitchFamily="34" charset="0"/>
                <a:cs typeface="Calibri" panose="020F0502020204030204" pitchFamily="34" charset="0"/>
              </a:rPr>
              <a:t>JIA: Juvenile Idiopathic Arthritis; </a:t>
            </a:r>
            <a:r>
              <a:rPr lang="en-US" sz="1000" dirty="0" err="1">
                <a:solidFill>
                  <a:prstClr val="black"/>
                </a:solidFill>
                <a:latin typeface="Calibri" panose="020F0502020204030204" pitchFamily="34" charset="0"/>
                <a:cs typeface="Calibri" panose="020F0502020204030204" pitchFamily="34" charset="0"/>
              </a:rPr>
              <a:t>mCRC</a:t>
            </a:r>
            <a:r>
              <a:rPr lang="en-US" sz="1000" dirty="0">
                <a:solidFill>
                  <a:prstClr val="black"/>
                </a:solidFill>
                <a:latin typeface="Calibri" panose="020F0502020204030204" pitchFamily="34" charset="0"/>
                <a:cs typeface="Calibri" panose="020F0502020204030204" pitchFamily="34" charset="0"/>
              </a:rPr>
              <a:t>: metastatic colorectal cancer; NSCLC: non-small cell lung cancer; </a:t>
            </a:r>
            <a:r>
              <a:rPr lang="en-US" sz="1000" dirty="0" err="1">
                <a:solidFill>
                  <a:prstClr val="black"/>
                </a:solidFill>
                <a:latin typeface="Calibri" panose="020F0502020204030204" pitchFamily="34" charset="0"/>
                <a:cs typeface="Calibri" panose="020F0502020204030204" pitchFamily="34" charset="0"/>
              </a:rPr>
              <a:t>mRCC</a:t>
            </a:r>
            <a:r>
              <a:rPr lang="en-US" sz="1000" dirty="0">
                <a:solidFill>
                  <a:prstClr val="black"/>
                </a:solidFill>
                <a:latin typeface="Calibri" panose="020F0502020204030204" pitchFamily="34" charset="0"/>
                <a:cs typeface="Calibri" panose="020F0502020204030204" pitchFamily="34" charset="0"/>
              </a:rPr>
              <a:t>: metastatic renal cell carcinoma; CKD: chronic kidney disease. *Not planned for market in the US</a:t>
            </a:r>
          </a:p>
        </p:txBody>
      </p:sp>
      <p:sp>
        <p:nvSpPr>
          <p:cNvPr id="4" name="TextBox 3"/>
          <p:cNvSpPr txBox="1"/>
          <p:nvPr/>
        </p:nvSpPr>
        <p:spPr>
          <a:xfrm>
            <a:off x="7696200" y="5867400"/>
            <a:ext cx="1281120" cy="253916"/>
          </a:xfrm>
          <a:prstGeom prst="rect">
            <a:avLst/>
          </a:prstGeom>
          <a:noFill/>
        </p:spPr>
        <p:txBody>
          <a:bodyPr wrap="none" rtlCol="0">
            <a:spAutoFit/>
          </a:bodyPr>
          <a:lstStyle/>
          <a:p>
            <a:r>
              <a:rPr lang="en-US" sz="1050" b="1" baseline="30000" dirty="0"/>
              <a:t>†</a:t>
            </a:r>
            <a:r>
              <a:rPr lang="en-US" sz="1050" dirty="0"/>
              <a:t>As of </a:t>
            </a:r>
            <a:r>
              <a:rPr lang="en-US" sz="1050" dirty="0" smtClean="0"/>
              <a:t>June 12, </a:t>
            </a:r>
            <a:r>
              <a:rPr lang="en-US" sz="1050" dirty="0"/>
              <a:t>2018</a:t>
            </a:r>
          </a:p>
        </p:txBody>
      </p:sp>
    </p:spTree>
    <p:extLst>
      <p:ext uri="{BB962C8B-B14F-4D97-AF65-F5344CB8AC3E}">
        <p14:creationId xmlns:p14="http://schemas.microsoft.com/office/powerpoint/2010/main" val="3878776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49-Year-Old Male Smoker </a:t>
            </a:r>
            <a:r>
              <a:rPr lang="en-US" dirty="0"/>
              <a:t>with a </a:t>
            </a:r>
            <a:r>
              <a:rPr lang="en-US" dirty="0" smtClean="0"/>
              <a:t/>
            </a:r>
            <a:br>
              <a:rPr lang="en-US" dirty="0" smtClean="0"/>
            </a:br>
            <a:r>
              <a:rPr lang="en-US" dirty="0" smtClean="0"/>
              <a:t>History of  Small Cell Lung Cancer</a:t>
            </a:r>
            <a:endParaRPr lang="en-US" dirty="0"/>
          </a:p>
        </p:txBody>
      </p:sp>
      <p:sp>
        <p:nvSpPr>
          <p:cNvPr id="3" name="Content Placeholder 2"/>
          <p:cNvSpPr>
            <a:spLocks noGrp="1"/>
          </p:cNvSpPr>
          <p:nvPr>
            <p:ph idx="1"/>
          </p:nvPr>
        </p:nvSpPr>
        <p:spPr>
          <a:xfrm>
            <a:off x="381000" y="1371600"/>
            <a:ext cx="8545707" cy="4889291"/>
          </a:xfrm>
        </p:spPr>
        <p:txBody>
          <a:bodyPr>
            <a:normAutofit/>
          </a:bodyPr>
          <a:lstStyle/>
          <a:p>
            <a:r>
              <a:rPr lang="en-US" dirty="0" smtClean="0"/>
              <a:t>He received </a:t>
            </a:r>
            <a:r>
              <a:rPr lang="en-US" dirty="0"/>
              <a:t>2 cycles of chemotherapy with </a:t>
            </a:r>
            <a:r>
              <a:rPr lang="en-US" dirty="0" smtClean="0"/>
              <a:t>a full </a:t>
            </a:r>
            <a:r>
              <a:rPr lang="en-US" dirty="0"/>
              <a:t>dose cyclophosphamide, doxorubicin and </a:t>
            </a:r>
            <a:r>
              <a:rPr lang="en-US" dirty="0" err="1" smtClean="0"/>
              <a:t>etoposide</a:t>
            </a:r>
            <a:r>
              <a:rPr lang="en-US" dirty="0" smtClean="0"/>
              <a:t> </a:t>
            </a:r>
          </a:p>
          <a:p>
            <a:r>
              <a:rPr lang="en-US" dirty="0" smtClean="0"/>
              <a:t>Cycle </a:t>
            </a:r>
            <a:r>
              <a:rPr lang="en-US" dirty="0"/>
              <a:t>2 was complicated by febrile neutropenia requiring a 4-day hospital </a:t>
            </a:r>
            <a:r>
              <a:rPr lang="en-US" dirty="0" smtClean="0"/>
              <a:t>stay</a:t>
            </a:r>
            <a:r>
              <a:rPr lang="en-US" dirty="0"/>
              <a:t>  </a:t>
            </a:r>
            <a:endParaRPr lang="en-US" dirty="0" smtClean="0"/>
          </a:p>
          <a:p>
            <a:r>
              <a:rPr lang="en-US" dirty="0" smtClean="0"/>
              <a:t>His </a:t>
            </a:r>
            <a:r>
              <a:rPr lang="en-US" dirty="0"/>
              <a:t>counts have subsequently recovered and he is due for cycle 3 of chemotherapy after a 1-week </a:t>
            </a:r>
            <a:r>
              <a:rPr lang="en-US" dirty="0" smtClean="0"/>
              <a:t>delay</a:t>
            </a:r>
            <a:r>
              <a:rPr lang="en-US" dirty="0"/>
              <a:t>  </a:t>
            </a:r>
            <a:endParaRPr lang="en-US" dirty="0" smtClean="0"/>
          </a:p>
          <a:p>
            <a:endParaRPr lang="en-US" dirty="0"/>
          </a:p>
        </p:txBody>
      </p:sp>
    </p:spTree>
    <p:extLst>
      <p:ext uri="{BB962C8B-B14F-4D97-AF65-F5344CB8AC3E}">
        <p14:creationId xmlns:p14="http://schemas.microsoft.com/office/powerpoint/2010/main" val="896971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Factor Support with Filgrastim</a:t>
            </a:r>
            <a:endParaRPr lang="en-US" dirty="0"/>
          </a:p>
        </p:txBody>
      </p:sp>
      <p:sp>
        <p:nvSpPr>
          <p:cNvPr id="3" name="Content Placeholder 2"/>
          <p:cNvSpPr>
            <a:spLocks noGrp="1"/>
          </p:cNvSpPr>
          <p:nvPr>
            <p:ph idx="1"/>
          </p:nvPr>
        </p:nvSpPr>
        <p:spPr/>
        <p:txBody>
          <a:bodyPr>
            <a:normAutofit/>
          </a:bodyPr>
          <a:lstStyle/>
          <a:p>
            <a:r>
              <a:rPr lang="en-US" dirty="0"/>
              <a:t>You decide </a:t>
            </a:r>
            <a:r>
              <a:rPr lang="en-US" dirty="0" smtClean="0"/>
              <a:t>the patient </a:t>
            </a:r>
            <a:r>
              <a:rPr lang="en-US" dirty="0"/>
              <a:t>needs growth factor support with </a:t>
            </a:r>
            <a:r>
              <a:rPr lang="en-US" dirty="0" smtClean="0"/>
              <a:t>filgrastim</a:t>
            </a:r>
          </a:p>
          <a:p>
            <a:r>
              <a:rPr lang="en-US" dirty="0" smtClean="0"/>
              <a:t>You </a:t>
            </a:r>
            <a:r>
              <a:rPr lang="en-US" dirty="0"/>
              <a:t>are told by your pharmacy that there is a biosimilar </a:t>
            </a:r>
            <a:r>
              <a:rPr lang="en-US" dirty="0" smtClean="0"/>
              <a:t>available </a:t>
            </a:r>
            <a:r>
              <a:rPr lang="en-US" dirty="0"/>
              <a:t>that is less </a:t>
            </a:r>
            <a:r>
              <a:rPr lang="en-US" dirty="0" smtClean="0"/>
              <a:t>expensive</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1899419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Factor Support with Filgrastim</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 Would </a:t>
            </a:r>
            <a:r>
              <a:rPr lang="en-US" b="1" dirty="0"/>
              <a:t>you </a:t>
            </a:r>
            <a:r>
              <a:rPr lang="en-US" b="1" dirty="0" smtClean="0"/>
              <a:t>recommend the biosimilar for this patient? </a:t>
            </a:r>
          </a:p>
          <a:p>
            <a:pPr marL="0" indent="0">
              <a:buNone/>
            </a:pPr>
            <a:endParaRPr lang="en-US" sz="1200" b="1" dirty="0"/>
          </a:p>
          <a:p>
            <a:pPr marL="914400" lvl="1" indent="-514350">
              <a:buClr>
                <a:srgbClr val="0070C0"/>
              </a:buClr>
              <a:buFont typeface="+mj-lt"/>
              <a:buAutoNum type="alphaUcPeriod"/>
            </a:pPr>
            <a:r>
              <a:rPr lang="en-US" dirty="0" smtClean="0"/>
              <a:t>Yes</a:t>
            </a:r>
          </a:p>
          <a:p>
            <a:pPr marL="914400" lvl="1" indent="-514350">
              <a:buClr>
                <a:srgbClr val="0070C0"/>
              </a:buClr>
              <a:buFont typeface="+mj-lt"/>
              <a:buAutoNum type="alphaUcPeriod"/>
            </a:pPr>
            <a:r>
              <a:rPr lang="en-US" dirty="0" smtClean="0"/>
              <a:t>No</a:t>
            </a:r>
          </a:p>
          <a:p>
            <a:pPr marL="914400" lvl="1" indent="-514350">
              <a:buClr>
                <a:srgbClr val="0070C0"/>
              </a:buClr>
              <a:buFont typeface="+mj-lt"/>
              <a:buAutoNum type="alphaUcPeriod"/>
            </a:pPr>
            <a:r>
              <a:rPr lang="en-US" dirty="0" smtClean="0"/>
              <a:t>I’m not sure</a:t>
            </a:r>
            <a:r>
              <a:rPr lang="en-US" dirty="0"/>
              <a:t> </a:t>
            </a:r>
          </a:p>
          <a:p>
            <a:endParaRPr lang="en-US" dirty="0"/>
          </a:p>
        </p:txBody>
      </p:sp>
      <p:pic>
        <p:nvPicPr>
          <p:cNvPr id="4" name="Picture 3"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048000"/>
            <a:ext cx="3367088" cy="3591561"/>
          </a:xfrm>
          <a:prstGeom prst="rect">
            <a:avLst/>
          </a:prstGeom>
        </p:spPr>
      </p:pic>
    </p:spTree>
    <p:extLst>
      <p:ext uri="{BB962C8B-B14F-4D97-AF65-F5344CB8AC3E}">
        <p14:creationId xmlns:p14="http://schemas.microsoft.com/office/powerpoint/2010/main" val="3728095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45707" cy="685234"/>
          </a:xfrm>
        </p:spPr>
        <p:txBody>
          <a:bodyPr>
            <a:noAutofit/>
          </a:bodyPr>
          <a:lstStyle/>
          <a:p>
            <a:r>
              <a:rPr lang="en-US" dirty="0" smtClean="0"/>
              <a:t>Comparability of Biosimilar Filgrastim with Reference Filgrastim</a:t>
            </a:r>
            <a:endParaRPr lang="en-US" dirty="0"/>
          </a:p>
        </p:txBody>
      </p:sp>
      <p:sp>
        <p:nvSpPr>
          <p:cNvPr id="3" name="TextBox 2"/>
          <p:cNvSpPr txBox="1"/>
          <p:nvPr/>
        </p:nvSpPr>
        <p:spPr>
          <a:xfrm>
            <a:off x="0" y="6476999"/>
            <a:ext cx="3696589"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Sorgel</a:t>
            </a:r>
            <a:r>
              <a:rPr lang="en-US" sz="1600" dirty="0" smtClean="0">
                <a:latin typeface="Calibri" panose="020F0502020204030204" pitchFamily="34" charset="0"/>
                <a:cs typeface="Calibri" panose="020F0502020204030204" pitchFamily="34" charset="0"/>
              </a:rPr>
              <a:t> F, et al. </a:t>
            </a:r>
            <a:r>
              <a:rPr lang="en-US" sz="1600" i="1" dirty="0" err="1" smtClean="0">
                <a:latin typeface="Calibri" panose="020F0502020204030204" pitchFamily="34" charset="0"/>
                <a:cs typeface="Calibri" panose="020F0502020204030204" pitchFamily="34" charset="0"/>
              </a:rPr>
              <a:t>BioDrugs</a:t>
            </a:r>
            <a:r>
              <a:rPr lang="en-US" sz="1600" dirty="0" smtClean="0">
                <a:latin typeface="Calibri" panose="020F0502020204030204" pitchFamily="34" charset="0"/>
                <a:cs typeface="Calibri" panose="020F0502020204030204" pitchFamily="34" charset="0"/>
              </a:rPr>
              <a:t>. 2015;29:123-131.</a:t>
            </a:r>
            <a:endParaRPr lang="en-US" sz="1600" dirty="0">
              <a:latin typeface="Calibri" panose="020F0502020204030204" pitchFamily="34" charset="0"/>
              <a:cs typeface="Calibri" panose="020F0502020204030204" pitchFamily="34" charset="0"/>
            </a:endParaRPr>
          </a:p>
        </p:txBody>
      </p:sp>
      <p:grpSp>
        <p:nvGrpSpPr>
          <p:cNvPr id="5" name="Group 4"/>
          <p:cNvGrpSpPr/>
          <p:nvPr/>
        </p:nvGrpSpPr>
        <p:grpSpPr>
          <a:xfrm>
            <a:off x="304800" y="1524000"/>
            <a:ext cx="8515350" cy="4010025"/>
            <a:chOff x="381000" y="1676400"/>
            <a:chExt cx="8515350" cy="40100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153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676400"/>
              <a:ext cx="4701672" cy="369332"/>
            </a:xfrm>
            <a:prstGeom prst="rect">
              <a:avLst/>
            </a:prstGeom>
            <a:noFill/>
          </p:spPr>
          <p:txBody>
            <a:bodyPr wrap="none" rtlCol="0">
              <a:spAutoFit/>
            </a:bodyPr>
            <a:lstStyle/>
            <a:p>
              <a:r>
                <a:rPr lang="en-US" b="1" dirty="0" smtClean="0"/>
                <a:t>Protein Characterization (NMR Spectroscopy)</a:t>
              </a:r>
              <a:endParaRPr lang="en-US" b="1" dirty="0"/>
            </a:p>
          </p:txBody>
        </p:sp>
      </p:grpSp>
      <p:grpSp>
        <p:nvGrpSpPr>
          <p:cNvPr id="7" name="Group 6"/>
          <p:cNvGrpSpPr/>
          <p:nvPr/>
        </p:nvGrpSpPr>
        <p:grpSpPr>
          <a:xfrm>
            <a:off x="152400" y="1295400"/>
            <a:ext cx="8591550" cy="4876800"/>
            <a:chOff x="552450" y="1981200"/>
            <a:chExt cx="8591550" cy="405765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209800"/>
              <a:ext cx="85915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19200" y="1981200"/>
              <a:ext cx="2851871" cy="369332"/>
            </a:xfrm>
            <a:prstGeom prst="rect">
              <a:avLst/>
            </a:prstGeom>
            <a:noFill/>
          </p:spPr>
          <p:txBody>
            <a:bodyPr wrap="none" rtlCol="0">
              <a:spAutoFit/>
            </a:bodyPr>
            <a:lstStyle/>
            <a:p>
              <a:r>
                <a:rPr lang="en-US" b="1" dirty="0" smtClean="0"/>
                <a:t>Receptor Binding Affinities</a:t>
              </a:r>
              <a:endParaRPr lang="en-US" b="1" dirty="0"/>
            </a:p>
          </p:txBody>
        </p:sp>
      </p:grpSp>
      <p:sp>
        <p:nvSpPr>
          <p:cNvPr id="12" name="Rectangle 11"/>
          <p:cNvSpPr/>
          <p:nvPr/>
        </p:nvSpPr>
        <p:spPr>
          <a:xfrm>
            <a:off x="152400" y="1371600"/>
            <a:ext cx="8839200" cy="457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1371600" y="1676400"/>
            <a:ext cx="5943600" cy="4191000"/>
            <a:chOff x="1905000" y="1536700"/>
            <a:chExt cx="4710339" cy="4978400"/>
          </a:xfrm>
          <a:solidFill>
            <a:schemeClr val="bg1"/>
          </a:solidFill>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28800"/>
              <a:ext cx="4710339" cy="46863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34400" y="1536700"/>
              <a:ext cx="2912464" cy="369332"/>
            </a:xfrm>
            <a:prstGeom prst="rect">
              <a:avLst/>
            </a:prstGeom>
            <a:grpFill/>
          </p:spPr>
          <p:txBody>
            <a:bodyPr wrap="none" rtlCol="0">
              <a:spAutoFit/>
            </a:bodyPr>
            <a:lstStyle/>
            <a:p>
              <a:r>
                <a:rPr lang="en-US" b="1" dirty="0" smtClean="0"/>
                <a:t>Pharmacodynamic Analysis</a:t>
              </a:r>
              <a:endParaRPr lang="en-US" b="1" dirty="0"/>
            </a:p>
          </p:txBody>
        </p:sp>
      </p:grpSp>
      <p:grpSp>
        <p:nvGrpSpPr>
          <p:cNvPr id="14" name="Group 13"/>
          <p:cNvGrpSpPr/>
          <p:nvPr/>
        </p:nvGrpSpPr>
        <p:grpSpPr>
          <a:xfrm>
            <a:off x="304800" y="1219200"/>
            <a:ext cx="8382000" cy="4953000"/>
            <a:chOff x="304800" y="1219200"/>
            <a:chExt cx="8382000" cy="4953000"/>
          </a:xfrm>
        </p:grpSpPr>
        <p:sp>
          <p:nvSpPr>
            <p:cNvPr id="13" name="Rectangle 12"/>
            <p:cNvSpPr/>
            <p:nvPr/>
          </p:nvSpPr>
          <p:spPr>
            <a:xfrm>
              <a:off x="304800" y="1219200"/>
              <a:ext cx="8382000" cy="4953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600200"/>
              <a:ext cx="5966958" cy="4530381"/>
              <a:chOff x="990600" y="1752600"/>
              <a:chExt cx="7812005" cy="533788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70855"/>
                <a:ext cx="7581901"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89171" y="1752600"/>
                <a:ext cx="7213434" cy="761534"/>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Pharmacokinetic Analysis: No Significant Differences Between the Biosimilar and Reference Product</a:t>
                </a:r>
                <a:endParaRPr lang="en-US" b="1"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1618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47800" y="1905000"/>
            <a:ext cx="6143625" cy="3505200"/>
            <a:chOff x="1500188" y="2009775"/>
            <a:chExt cx="6143625" cy="28384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2009775"/>
              <a:ext cx="6143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57600" y="2362200"/>
              <a:ext cx="228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0" y="161668"/>
            <a:ext cx="9144000" cy="685234"/>
          </a:xfrm>
        </p:spPr>
        <p:txBody>
          <a:bodyPr>
            <a:normAutofit fontScale="90000"/>
          </a:bodyPr>
          <a:lstStyle/>
          <a:p>
            <a:r>
              <a:rPr lang="en-US" dirty="0" smtClean="0"/>
              <a:t>Biosimilar Filgrastim (EP2006) </a:t>
            </a:r>
            <a:r>
              <a:rPr lang="en-US" dirty="0" err="1" smtClean="0"/>
              <a:t>vs</a:t>
            </a:r>
            <a:r>
              <a:rPr lang="en-US" dirty="0" smtClean="0"/>
              <a:t> Reference</a:t>
            </a:r>
            <a:br>
              <a:rPr lang="en-US" dirty="0" smtClean="0"/>
            </a:br>
            <a:r>
              <a:rPr lang="en-US" sz="2200" dirty="0" smtClean="0"/>
              <a:t>Patients with Breast Cancer Receiving Myelosuppressive Chemotherapy </a:t>
            </a:r>
            <a:endParaRPr lang="en-US" sz="3100" dirty="0"/>
          </a:p>
        </p:txBody>
      </p:sp>
      <p:sp>
        <p:nvSpPr>
          <p:cNvPr id="3" name="Content Placeholder 2"/>
          <p:cNvSpPr>
            <a:spLocks noGrp="1"/>
          </p:cNvSpPr>
          <p:nvPr>
            <p:ph idx="1"/>
          </p:nvPr>
        </p:nvSpPr>
        <p:spPr>
          <a:xfrm>
            <a:off x="0" y="1295400"/>
            <a:ext cx="9144000" cy="558728"/>
          </a:xfrm>
        </p:spPr>
        <p:txBody>
          <a:bodyPr>
            <a:noAutofit/>
          </a:bodyPr>
          <a:lstStyle/>
          <a:p>
            <a:pPr marL="0" indent="0" algn="ctr">
              <a:buNone/>
            </a:pPr>
            <a:r>
              <a:rPr lang="en-US" sz="2400" b="1" dirty="0" smtClean="0"/>
              <a:t>Biosimilar Filgrastim Non-inferior to Reference </a:t>
            </a:r>
          </a:p>
          <a:p>
            <a:pPr marL="0" indent="0" algn="ctr">
              <a:buNone/>
            </a:pPr>
            <a:r>
              <a:rPr lang="en-US" sz="2400" b="1" dirty="0" smtClean="0"/>
              <a:t>Duration of Severe Neutropenia</a:t>
            </a:r>
            <a:endParaRPr lang="en-US" sz="2400" b="1" dirty="0"/>
          </a:p>
        </p:txBody>
      </p:sp>
      <p:sp>
        <p:nvSpPr>
          <p:cNvPr id="4" name="TextBox 3"/>
          <p:cNvSpPr txBox="1"/>
          <p:nvPr/>
        </p:nvSpPr>
        <p:spPr>
          <a:xfrm>
            <a:off x="152400" y="6400800"/>
            <a:ext cx="4299831"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Blackwell K, et al. </a:t>
            </a:r>
            <a:r>
              <a:rPr lang="en-US" sz="1600" i="1" dirty="0" smtClean="0">
                <a:latin typeface="Calibri" panose="020F0502020204030204" pitchFamily="34" charset="0"/>
                <a:cs typeface="Calibri" panose="020F0502020204030204" pitchFamily="34" charset="0"/>
              </a:rPr>
              <a:t>Ann </a:t>
            </a:r>
            <a:r>
              <a:rPr lang="en-US" sz="1600" i="1" dirty="0" err="1" smtClean="0">
                <a:latin typeface="Calibri" panose="020F0502020204030204" pitchFamily="34" charset="0"/>
                <a:cs typeface="Calibri" panose="020F0502020204030204" pitchFamily="34" charset="0"/>
              </a:rPr>
              <a:t>Oncol</a:t>
            </a:r>
            <a:r>
              <a:rPr lang="en-US" sz="1600" dirty="0" smtClean="0">
                <a:latin typeface="Calibri" panose="020F0502020204030204" pitchFamily="34" charset="0"/>
                <a:cs typeface="Calibri" panose="020F0502020204030204" pitchFamily="34" charset="0"/>
              </a:rPr>
              <a:t>. 2015;26:1948-1953.</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152400" y="5569803"/>
            <a:ext cx="548640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218 patients receiving 5 µg/kg/day filgrastim over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6 chemotherapy cycles</a:t>
            </a:r>
          </a:p>
          <a:p>
            <a:r>
              <a:rPr lang="en-US" sz="1600" dirty="0" smtClean="0">
                <a:latin typeface="Calibri" panose="020F0502020204030204" pitchFamily="34" charset="0"/>
                <a:cs typeface="Calibri" panose="020F0502020204030204" pitchFamily="34" charset="0"/>
              </a:rPr>
              <a:t>EP2006: </a:t>
            </a:r>
            <a:r>
              <a:rPr lang="en-US" sz="1600" dirty="0" err="1" smtClean="0">
                <a:latin typeface="Calibri" panose="020F0502020204030204" pitchFamily="34" charset="0"/>
                <a:cs typeface="Calibri" panose="020F0502020204030204" pitchFamily="34" charset="0"/>
              </a:rPr>
              <a:t>filgrastim-sndz</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Zarxio</a:t>
            </a:r>
            <a:r>
              <a:rPr lang="en-US" sz="1600" dirty="0" smtClean="0">
                <a:latin typeface="Calibri" panose="020F0502020204030204" pitchFamily="34" charset="0"/>
                <a:cs typeface="Calibri" panose="020F0502020204030204" pitchFamily="34" charset="0"/>
              </a:rPr>
              <a:t>® in the US; </a:t>
            </a:r>
            <a:r>
              <a:rPr lang="en-US" sz="1600" dirty="0" err="1" smtClean="0">
                <a:latin typeface="Calibri" panose="020F0502020204030204" pitchFamily="34" charset="0"/>
                <a:cs typeface="Calibri" panose="020F0502020204030204" pitchFamily="34" charset="0"/>
              </a:rPr>
              <a:t>Zarzio</a:t>
            </a:r>
            <a:r>
              <a:rPr lang="en-US" sz="1600" dirty="0" smtClean="0">
                <a:latin typeface="Calibri" panose="020F0502020204030204" pitchFamily="34" charset="0"/>
                <a:cs typeface="Calibri" panose="020F0502020204030204" pitchFamily="34" charset="0"/>
              </a:rPr>
              <a:t>® in the EU)</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046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1668"/>
            <a:ext cx="9144000" cy="685234"/>
          </a:xfrm>
          <a:prstGeom prst="rect">
            <a:avLst/>
          </a:prstGeom>
        </p:spPr>
        <p:txBody>
          <a:bodyPr vert="horz" lIns="91440" tIns="45720" rIns="91440" bIns="45720" rtlCol="0" anchor="ctr" anchorCtr="0">
            <a:normAutofit fontScale="82500" lnSpcReduction="20000"/>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r>
              <a:rPr lang="en-US" dirty="0" smtClean="0"/>
              <a:t>Biosimilar Filgrastim (EP2006) </a:t>
            </a:r>
            <a:r>
              <a:rPr lang="en-US" dirty="0" err="1" smtClean="0"/>
              <a:t>vs</a:t>
            </a:r>
            <a:r>
              <a:rPr lang="en-US" dirty="0" smtClean="0"/>
              <a:t> Reference</a:t>
            </a:r>
            <a:br>
              <a:rPr lang="en-US" dirty="0" smtClean="0"/>
            </a:br>
            <a:r>
              <a:rPr lang="en-US" sz="2200" dirty="0" smtClean="0"/>
              <a:t>Patients with Breast Cancer Receiving Myelosuppressive Chemotherapy </a:t>
            </a:r>
            <a:endParaRPr lang="en-US" sz="3100" dirty="0"/>
          </a:p>
        </p:txBody>
      </p:sp>
      <p:sp>
        <p:nvSpPr>
          <p:cNvPr id="5" name="Content Placeholder 2"/>
          <p:cNvSpPr txBox="1">
            <a:spLocks/>
          </p:cNvSpPr>
          <p:nvPr/>
        </p:nvSpPr>
        <p:spPr>
          <a:xfrm>
            <a:off x="-19050" y="1219200"/>
            <a:ext cx="9144000" cy="558728"/>
          </a:xfrm>
          <a:prstGeom prst="rect">
            <a:avLst/>
          </a:prstGeom>
        </p:spPr>
        <p:txBody>
          <a:bodyPr vert="horz" lIns="91440" tIns="45720" rIns="91440" bIns="45720" rtlCol="0">
            <a:noAutofit/>
          </a:bodyPr>
          <a:lstStyle>
            <a:lvl1pPr marL="342900" indent="-342900" algn="l" defTabSz="457200" rtl="0" eaLnBrk="1" latinLnBrk="0" hangingPunct="1">
              <a:spcBef>
                <a:spcPts val="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0"/>
              </a:spcBef>
              <a:buFont typeface="Wingdings" panose="05000000000000000000" pitchFamily="2" charset="2"/>
              <a:buChar char="Ø"/>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t>Biosimilar Filgrastim Non-inferior to Reference </a:t>
            </a:r>
          </a:p>
          <a:p>
            <a:pPr marL="0" indent="0" algn="ctr">
              <a:buFont typeface="Arial"/>
              <a:buNone/>
            </a:pPr>
            <a:r>
              <a:rPr lang="en-US" sz="2400" b="1" dirty="0" smtClean="0"/>
              <a:t>Time Course of ANC in Cycle 1</a:t>
            </a:r>
            <a:endParaRPr lang="en-US" sz="2400" b="1" dirty="0"/>
          </a:p>
        </p:txBody>
      </p:sp>
      <p:sp>
        <p:nvSpPr>
          <p:cNvPr id="6" name="TextBox 5"/>
          <p:cNvSpPr txBox="1"/>
          <p:nvPr/>
        </p:nvSpPr>
        <p:spPr>
          <a:xfrm>
            <a:off x="152400" y="6400800"/>
            <a:ext cx="4299831"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Blackwell K, et al. </a:t>
            </a:r>
            <a:r>
              <a:rPr lang="en-US" sz="1600" i="1" dirty="0" smtClean="0">
                <a:latin typeface="Calibri" panose="020F0502020204030204" pitchFamily="34" charset="0"/>
                <a:cs typeface="Calibri" panose="020F0502020204030204" pitchFamily="34" charset="0"/>
              </a:rPr>
              <a:t>Ann </a:t>
            </a:r>
            <a:r>
              <a:rPr lang="en-US" sz="1600" i="1" dirty="0" err="1" smtClean="0">
                <a:latin typeface="Calibri" panose="020F0502020204030204" pitchFamily="34" charset="0"/>
                <a:cs typeface="Calibri" panose="020F0502020204030204" pitchFamily="34" charset="0"/>
              </a:rPr>
              <a:t>Oncol</a:t>
            </a:r>
            <a:r>
              <a:rPr lang="en-US" sz="1600" dirty="0" smtClean="0">
                <a:latin typeface="Calibri" panose="020F0502020204030204" pitchFamily="34" charset="0"/>
                <a:cs typeface="Calibri" panose="020F0502020204030204" pitchFamily="34" charset="0"/>
              </a:rPr>
              <a:t>. 2015;26:1948-1953.</a:t>
            </a:r>
            <a:endParaRPr lang="en-US" sz="1600" dirty="0">
              <a:latin typeface="Calibri" panose="020F0502020204030204" pitchFamily="34" charset="0"/>
              <a:cs typeface="Calibri" panose="020F0502020204030204" pitchFamily="34" charset="0"/>
            </a:endParaRPr>
          </a:p>
        </p:txBody>
      </p:sp>
      <p:sp>
        <p:nvSpPr>
          <p:cNvPr id="7" name="TextBox 6"/>
          <p:cNvSpPr txBox="1"/>
          <p:nvPr/>
        </p:nvSpPr>
        <p:spPr>
          <a:xfrm>
            <a:off x="304800" y="5715000"/>
            <a:ext cx="3657600"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218 patients receiving 5 µg/kg/day filgrastim over 6 chemotherapy cycles</a:t>
            </a:r>
            <a:endParaRPr lang="en-US" sz="1600"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057400"/>
            <a:ext cx="786364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120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Biosimilar Filgrastim Safety</a:t>
            </a:r>
            <a:endParaRPr lang="en-US" dirty="0"/>
          </a:p>
        </p:txBody>
      </p:sp>
      <p:sp>
        <p:nvSpPr>
          <p:cNvPr id="3" name="Content Placeholder 2"/>
          <p:cNvSpPr>
            <a:spLocks noGrp="1"/>
          </p:cNvSpPr>
          <p:nvPr>
            <p:ph idx="1"/>
          </p:nvPr>
        </p:nvSpPr>
        <p:spPr>
          <a:xfrm>
            <a:off x="152400" y="1143000"/>
            <a:ext cx="8839200" cy="4889291"/>
          </a:xfrm>
        </p:spPr>
        <p:txBody>
          <a:bodyPr>
            <a:normAutofit/>
          </a:bodyPr>
          <a:lstStyle/>
          <a:p>
            <a:r>
              <a:rPr lang="en-US" dirty="0" smtClean="0"/>
              <a:t>Phase 3 PIONEER Study</a:t>
            </a:r>
          </a:p>
          <a:p>
            <a:pPr lvl="1"/>
            <a:r>
              <a:rPr lang="en-US" dirty="0" smtClean="0"/>
              <a:t>Biosimilar filgrastim </a:t>
            </a:r>
            <a:r>
              <a:rPr lang="en-US" dirty="0" err="1" smtClean="0"/>
              <a:t>vs</a:t>
            </a:r>
            <a:r>
              <a:rPr lang="en-US" dirty="0" smtClean="0"/>
              <a:t> reference in 218 breast </a:t>
            </a:r>
            <a:r>
              <a:rPr lang="en-US" dirty="0"/>
              <a:t>cancer patients receiving (</a:t>
            </a:r>
            <a:r>
              <a:rPr lang="en-US" dirty="0" smtClean="0"/>
              <a:t>neo)adjuvant </a:t>
            </a:r>
            <a:r>
              <a:rPr lang="en-US" dirty="0" err="1" smtClean="0"/>
              <a:t>myelosuppressive</a:t>
            </a:r>
            <a:r>
              <a:rPr lang="en-US" dirty="0" smtClean="0"/>
              <a:t> chemotherapy</a:t>
            </a:r>
            <a:endParaRPr lang="en-US" dirty="0"/>
          </a:p>
          <a:p>
            <a:pPr lvl="1"/>
            <a:r>
              <a:rPr lang="en-US" b="1" dirty="0" smtClean="0"/>
              <a:t>No patient developed neutralizing anti-</a:t>
            </a:r>
            <a:r>
              <a:rPr lang="en-US" b="1" dirty="0" err="1" smtClean="0"/>
              <a:t>rhG</a:t>
            </a:r>
            <a:r>
              <a:rPr lang="en-US" b="1" dirty="0" smtClean="0"/>
              <a:t>-CSF Abs </a:t>
            </a:r>
            <a:r>
              <a:rPr lang="en-US" dirty="0" smtClean="0"/>
              <a:t>in any treatment arm</a:t>
            </a:r>
          </a:p>
          <a:p>
            <a:pPr lvl="1"/>
            <a:r>
              <a:rPr lang="en-US" dirty="0" smtClean="0"/>
              <a:t>Treatment emergent </a:t>
            </a:r>
            <a:r>
              <a:rPr lang="en-US" b="1" dirty="0" smtClean="0"/>
              <a:t>AEs 20.6% biosimilar </a:t>
            </a:r>
            <a:r>
              <a:rPr lang="en-US" dirty="0" smtClean="0"/>
              <a:t>arm</a:t>
            </a:r>
            <a:r>
              <a:rPr lang="en-US" b="1" dirty="0" smtClean="0"/>
              <a:t> </a:t>
            </a:r>
            <a:r>
              <a:rPr lang="en-US" dirty="0" err="1" smtClean="0"/>
              <a:t>vs</a:t>
            </a:r>
            <a:r>
              <a:rPr lang="en-US" dirty="0" smtClean="0"/>
              <a:t> </a:t>
            </a:r>
            <a:r>
              <a:rPr lang="en-US" b="1" dirty="0" smtClean="0"/>
              <a:t>19.6% in the reference</a:t>
            </a:r>
            <a:r>
              <a:rPr lang="en-US" dirty="0" smtClean="0"/>
              <a:t> arm during cycle 1</a:t>
            </a:r>
          </a:p>
        </p:txBody>
      </p:sp>
      <p:sp>
        <p:nvSpPr>
          <p:cNvPr id="4" name="TextBox 3"/>
          <p:cNvSpPr txBox="1"/>
          <p:nvPr/>
        </p:nvSpPr>
        <p:spPr>
          <a:xfrm>
            <a:off x="228600" y="6519446"/>
            <a:ext cx="4304576"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Blackwell K, et al. </a:t>
            </a:r>
            <a:r>
              <a:rPr lang="en-US" sz="1600" i="1" dirty="0" smtClean="0">
                <a:latin typeface="Calibri" panose="020F0502020204030204" pitchFamily="34" charset="0"/>
                <a:cs typeface="Calibri" panose="020F0502020204030204" pitchFamily="34" charset="0"/>
              </a:rPr>
              <a:t>Ann </a:t>
            </a:r>
            <a:r>
              <a:rPr lang="en-US" sz="1600" i="1" dirty="0" err="1" smtClean="0">
                <a:latin typeface="Calibri" panose="020F0502020204030204" pitchFamily="34" charset="0"/>
                <a:cs typeface="Calibri" panose="020F0502020204030204" pitchFamily="34" charset="0"/>
              </a:rPr>
              <a:t>Oncol</a:t>
            </a:r>
            <a:r>
              <a:rPr lang="en-US" sz="1600" dirty="0" smtClean="0">
                <a:latin typeface="Calibri" panose="020F0502020204030204" pitchFamily="34" charset="0"/>
                <a:cs typeface="Calibri" panose="020F0502020204030204" pitchFamily="34" charset="0"/>
              </a:rPr>
              <a:t>. 2015;26:1948-1953.</a:t>
            </a:r>
          </a:p>
        </p:txBody>
      </p:sp>
    </p:spTree>
    <p:extLst>
      <p:ext uri="{BB962C8B-B14F-4D97-AF65-F5344CB8AC3E}">
        <p14:creationId xmlns:p14="http://schemas.microsoft.com/office/powerpoint/2010/main" val="3555242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Biosimilar Filgrastim Safety</a:t>
            </a:r>
            <a:endParaRPr lang="en-US" dirty="0"/>
          </a:p>
        </p:txBody>
      </p:sp>
      <p:sp>
        <p:nvSpPr>
          <p:cNvPr id="3" name="Content Placeholder 2"/>
          <p:cNvSpPr>
            <a:spLocks noGrp="1"/>
          </p:cNvSpPr>
          <p:nvPr>
            <p:ph idx="1"/>
          </p:nvPr>
        </p:nvSpPr>
        <p:spPr>
          <a:xfrm>
            <a:off x="152400" y="1143000"/>
            <a:ext cx="8839200" cy="4889291"/>
          </a:xfrm>
        </p:spPr>
        <p:txBody>
          <a:bodyPr>
            <a:normAutofit/>
          </a:bodyPr>
          <a:lstStyle/>
          <a:p>
            <a:r>
              <a:rPr lang="en-US" dirty="0" smtClean="0"/>
              <a:t>MONITOR-GCSF Study</a:t>
            </a:r>
          </a:p>
          <a:p>
            <a:pPr lvl="1"/>
            <a:r>
              <a:rPr lang="en-US" dirty="0" smtClean="0"/>
              <a:t>International, prospective, observational, open-label </a:t>
            </a:r>
            <a:r>
              <a:rPr lang="en-US" dirty="0" err="1" smtClean="0"/>
              <a:t>pharmaco</a:t>
            </a:r>
            <a:r>
              <a:rPr lang="en-US" dirty="0" smtClean="0"/>
              <a:t>-epidemiologic study of 1,447 cancer patients treated with </a:t>
            </a:r>
            <a:r>
              <a:rPr lang="en-US" dirty="0" err="1" smtClean="0"/>
              <a:t>myelosuppressive</a:t>
            </a:r>
            <a:r>
              <a:rPr lang="en-US" dirty="0" smtClean="0"/>
              <a:t>  chemotherapy and receiving prophylaxis with biosimilar filgrastim</a:t>
            </a:r>
          </a:p>
          <a:p>
            <a:pPr lvl="2"/>
            <a:r>
              <a:rPr lang="en-US" dirty="0" smtClean="0"/>
              <a:t>1,834 musculoskeletal adverse events; 24.7% reporting bone pain of any grade</a:t>
            </a:r>
          </a:p>
          <a:p>
            <a:pPr lvl="2"/>
            <a:r>
              <a:rPr lang="en-US" dirty="0" smtClean="0"/>
              <a:t>148 adverse drug reactions in 76 patients; 17.6% treatment discontinuation</a:t>
            </a:r>
          </a:p>
          <a:p>
            <a:pPr lvl="2"/>
            <a:r>
              <a:rPr lang="en-US" b="1" dirty="0" smtClean="0"/>
              <a:t>Results consistent with safety profile for G-CSFs</a:t>
            </a:r>
            <a:endParaRPr lang="en-US" b="1" dirty="0"/>
          </a:p>
        </p:txBody>
      </p:sp>
      <p:sp>
        <p:nvSpPr>
          <p:cNvPr id="4" name="TextBox 3"/>
          <p:cNvSpPr txBox="1"/>
          <p:nvPr/>
        </p:nvSpPr>
        <p:spPr>
          <a:xfrm>
            <a:off x="152400" y="6400800"/>
            <a:ext cx="4749313"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Gascon</a:t>
            </a:r>
            <a:r>
              <a:rPr lang="en-US" sz="1600" dirty="0" smtClean="0">
                <a:latin typeface="Calibri" panose="020F0502020204030204" pitchFamily="34" charset="0"/>
                <a:cs typeface="Calibri" panose="020F0502020204030204" pitchFamily="34" charset="0"/>
              </a:rPr>
              <a:t> P, et al. </a:t>
            </a:r>
            <a:r>
              <a:rPr lang="en-US" sz="1600" i="1" dirty="0" smtClean="0">
                <a:latin typeface="Calibri" panose="020F0502020204030204" pitchFamily="34" charset="0"/>
                <a:cs typeface="Calibri" panose="020F0502020204030204" pitchFamily="34" charset="0"/>
              </a:rPr>
              <a:t>Support Care Cancer</a:t>
            </a:r>
            <a:r>
              <a:rPr lang="en-US" sz="1600" dirty="0" smtClean="0">
                <a:latin typeface="Calibri" panose="020F0502020204030204" pitchFamily="34" charset="0"/>
                <a:cs typeface="Calibri" panose="020F0502020204030204" pitchFamily="34" charset="0"/>
              </a:rPr>
              <a:t>. 2016;24:911-925.</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26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6753" y="2435974"/>
            <a:ext cx="6629399" cy="4385240"/>
          </a:xfrm>
        </p:spPr>
        <p:txBody>
          <a:bodyPr>
            <a:normAutofit/>
          </a:bodyPr>
          <a:lstStyle/>
          <a:p>
            <a:pPr marL="514350" indent="-514350">
              <a:buClr>
                <a:srgbClr val="0070C0"/>
              </a:buClr>
              <a:buFont typeface="+mj-lt"/>
              <a:buAutoNum type="alphaUcPeriod"/>
            </a:pPr>
            <a:r>
              <a:rPr lang="en-US" sz="2400" dirty="0" smtClean="0"/>
              <a:t>Yes</a:t>
            </a:r>
          </a:p>
          <a:p>
            <a:pPr marL="514350" indent="-514350">
              <a:buClr>
                <a:srgbClr val="0070C0"/>
              </a:buClr>
              <a:buFont typeface="+mj-lt"/>
              <a:buAutoNum type="alphaUcPeriod"/>
            </a:pPr>
            <a:r>
              <a:rPr lang="en-US" sz="2400" dirty="0" smtClean="0"/>
              <a:t>No</a:t>
            </a:r>
          </a:p>
          <a:p>
            <a:pPr marL="514350" indent="-514350">
              <a:buClr>
                <a:srgbClr val="0070C0"/>
              </a:buClr>
              <a:buFont typeface="+mj-lt"/>
              <a:buAutoNum type="alphaUcPeriod"/>
            </a:pPr>
            <a:r>
              <a:rPr lang="en-US" sz="2400" dirty="0" smtClean="0"/>
              <a:t>The indication doesn’t really matter (supportive care </a:t>
            </a:r>
            <a:r>
              <a:rPr lang="en-US" sz="2400" dirty="0" err="1" smtClean="0"/>
              <a:t>vs</a:t>
            </a:r>
            <a:r>
              <a:rPr lang="en-US" sz="2400" dirty="0" smtClean="0"/>
              <a:t> cancer treatment)</a:t>
            </a:r>
            <a:endParaRPr lang="en-US" sz="2400" dirty="0"/>
          </a:p>
        </p:txBody>
      </p:sp>
      <p:pic>
        <p:nvPicPr>
          <p:cNvPr id="4" name="Picture 3"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191000"/>
            <a:ext cx="2362200" cy="2519680"/>
          </a:xfrm>
          <a:prstGeom prst="rect">
            <a:avLst/>
          </a:prstGeom>
        </p:spPr>
      </p:pic>
      <p:sp>
        <p:nvSpPr>
          <p:cNvPr id="5" name="Rectangle 4"/>
          <p:cNvSpPr/>
          <p:nvPr/>
        </p:nvSpPr>
        <p:spPr>
          <a:xfrm>
            <a:off x="762000" y="1371600"/>
            <a:ext cx="8001000" cy="1231106"/>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2. Is </a:t>
            </a:r>
            <a:r>
              <a:rPr lang="en-US" sz="2800" b="1" dirty="0">
                <a:latin typeface="Calibri" panose="020F0502020204030204" pitchFamily="34" charset="0"/>
                <a:cs typeface="Calibri" panose="020F0502020204030204" pitchFamily="34" charset="0"/>
              </a:rPr>
              <a:t>biosimilar </a:t>
            </a:r>
            <a:r>
              <a:rPr lang="en-US" sz="2800" b="1" dirty="0" err="1">
                <a:latin typeface="Calibri" panose="020F0502020204030204" pitchFamily="34" charset="0"/>
                <a:cs typeface="Calibri" panose="020F0502020204030204" pitchFamily="34" charset="0"/>
              </a:rPr>
              <a:t>filgrastim</a:t>
            </a:r>
            <a:r>
              <a:rPr lang="en-US" sz="2800" b="1" dirty="0">
                <a:latin typeface="Calibri" panose="020F0502020204030204" pitchFamily="34" charset="0"/>
                <a:cs typeface="Calibri" panose="020F0502020204030204" pitchFamily="34" charset="0"/>
              </a:rPr>
              <a:t> more acceptable to you since it is for supportive care (vs cancer treatment)?</a:t>
            </a:r>
            <a:r>
              <a:rPr lang="en-US" dirty="0"/>
              <a:t/>
            </a:r>
            <a:br>
              <a:rPr lang="en-US" dirty="0"/>
            </a:br>
            <a:endParaRPr lang="en-US" dirty="0"/>
          </a:p>
        </p:txBody>
      </p:sp>
    </p:spTree>
    <p:extLst>
      <p:ext uri="{BB962C8B-B14F-4D97-AF65-F5344CB8AC3E}">
        <p14:creationId xmlns:p14="http://schemas.microsoft.com/office/powerpoint/2010/main" val="36999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Disclosure Policy</a:t>
            </a:r>
          </a:p>
        </p:txBody>
      </p:sp>
      <p:sp>
        <p:nvSpPr>
          <p:cNvPr id="3" name="Content Placeholder 2"/>
          <p:cNvSpPr>
            <a:spLocks noGrp="1"/>
          </p:cNvSpPr>
          <p:nvPr>
            <p:ph idx="1"/>
          </p:nvPr>
        </p:nvSpPr>
        <p:spPr>
          <a:xfrm>
            <a:off x="405703" y="1447800"/>
            <a:ext cx="8357297" cy="4495800"/>
          </a:xfrm>
        </p:spPr>
        <p:txBody>
          <a:bodyPr>
            <a:normAutofit fontScale="77500" lnSpcReduction="20000"/>
          </a:bodyPr>
          <a:lstStyle/>
          <a:p>
            <a:pPr marL="0" indent="0">
              <a:buNone/>
            </a:pPr>
            <a:r>
              <a:rPr lang="en-US" sz="3100" dirty="0"/>
              <a:t>In accordance with the ACCME Standards for Commercial Support, The France Foundation (TFF) requires that individuals in a position to control the content of an educational activity disclose all relevant financial relationships with any commercial interest. TFF resolves all conflicts of interest to ensure independence, objectivity, balance, and scientific rigor in all its educational programs. Furthermore, TFF seeks to verify that all scientific research referred to, reported, or used in a CME/CE activity conforms to the generally accepted standards of experimental design, data collection, and analysis. TFF is committed to providing learners with high-quality CME/CE activities that promote improvements in health care and not those of a commercial interest.</a:t>
            </a:r>
          </a:p>
          <a:p>
            <a:endParaRPr lang="en-US" dirty="0"/>
          </a:p>
        </p:txBody>
      </p:sp>
    </p:spTree>
    <p:custDataLst>
      <p:tags r:id="rId1"/>
    </p:custDataLst>
    <p:extLst>
      <p:ext uri="{BB962C8B-B14F-4D97-AF65-F5344CB8AC3E}">
        <p14:creationId xmlns:p14="http://schemas.microsoft.com/office/powerpoint/2010/main" val="3883929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68"/>
            <a:ext cx="9144000" cy="685234"/>
          </a:xfrm>
        </p:spPr>
        <p:txBody>
          <a:bodyPr>
            <a:normAutofit fontScale="90000"/>
          </a:bodyPr>
          <a:lstStyle/>
          <a:p>
            <a:r>
              <a:rPr lang="en-US" dirty="0" smtClean="0"/>
              <a:t>Case</a:t>
            </a:r>
            <a:r>
              <a:rPr lang="en-US" dirty="0"/>
              <a:t>: </a:t>
            </a:r>
            <a:r>
              <a:rPr lang="en-US" dirty="0" smtClean="0"/>
              <a:t>68-Year-Old Female Newly Diagnosed with </a:t>
            </a:r>
            <a:r>
              <a:rPr lang="en-US" dirty="0"/>
              <a:t>CLL</a:t>
            </a:r>
          </a:p>
        </p:txBody>
      </p:sp>
      <p:sp>
        <p:nvSpPr>
          <p:cNvPr id="3" name="Content Placeholder 2"/>
          <p:cNvSpPr>
            <a:spLocks noGrp="1"/>
          </p:cNvSpPr>
          <p:nvPr>
            <p:ph idx="1"/>
          </p:nvPr>
        </p:nvSpPr>
        <p:spPr>
          <a:xfrm>
            <a:off x="381000" y="1219200"/>
            <a:ext cx="8545707" cy="4889291"/>
          </a:xfrm>
        </p:spPr>
        <p:txBody>
          <a:bodyPr>
            <a:normAutofit/>
          </a:bodyPr>
          <a:lstStyle/>
          <a:p>
            <a:r>
              <a:rPr lang="en-US" dirty="0" smtClean="0"/>
              <a:t>You </a:t>
            </a:r>
            <a:r>
              <a:rPr lang="en-US" dirty="0"/>
              <a:t>decide to incorporate </a:t>
            </a:r>
            <a:r>
              <a:rPr lang="en-US" dirty="0" smtClean="0"/>
              <a:t>rituximab </a:t>
            </a:r>
            <a:r>
              <a:rPr lang="en-US" dirty="0"/>
              <a:t>into the therapeutic </a:t>
            </a:r>
            <a:r>
              <a:rPr lang="en-US" dirty="0" smtClean="0"/>
              <a:t>regimen</a:t>
            </a:r>
            <a:r>
              <a:rPr lang="en-US" dirty="0"/>
              <a:t>  </a:t>
            </a:r>
            <a:endParaRPr lang="en-US" dirty="0" smtClean="0"/>
          </a:p>
          <a:p>
            <a:r>
              <a:rPr lang="en-US" dirty="0" smtClean="0"/>
              <a:t>You </a:t>
            </a:r>
            <a:r>
              <a:rPr lang="en-US" dirty="0"/>
              <a:t>are aware that </a:t>
            </a:r>
            <a:r>
              <a:rPr lang="en-US" dirty="0" smtClean="0"/>
              <a:t>biosimilar rituximab has been approved in Europe</a:t>
            </a:r>
          </a:p>
          <a:p>
            <a:endParaRPr lang="en-US" dirty="0"/>
          </a:p>
          <a:p>
            <a:endParaRPr lang="en-US" dirty="0"/>
          </a:p>
          <a:p>
            <a:endParaRPr lang="en-US" dirty="0"/>
          </a:p>
        </p:txBody>
      </p:sp>
    </p:spTree>
    <p:extLst>
      <p:ext uri="{BB962C8B-B14F-4D97-AF65-F5344CB8AC3E}">
        <p14:creationId xmlns:p14="http://schemas.microsoft.com/office/powerpoint/2010/main" val="1631166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45707" cy="2362200"/>
          </a:xfrm>
        </p:spPr>
        <p:txBody>
          <a:bodyPr/>
          <a:lstStyle/>
          <a:p>
            <a:pPr marL="857250" lvl="1" indent="-457200">
              <a:buClr>
                <a:srgbClr val="0070C0"/>
              </a:buClr>
              <a:buFont typeface="+mj-lt"/>
              <a:buAutoNum type="alphaUcPeriod"/>
            </a:pPr>
            <a:r>
              <a:rPr lang="en-US" sz="2600" dirty="0" smtClean="0"/>
              <a:t>Very likely</a:t>
            </a:r>
          </a:p>
          <a:p>
            <a:pPr marL="857250" lvl="1" indent="-457200">
              <a:buClr>
                <a:srgbClr val="0070C0"/>
              </a:buClr>
              <a:buFont typeface="+mj-lt"/>
              <a:buAutoNum type="alphaUcPeriod"/>
            </a:pPr>
            <a:r>
              <a:rPr lang="en-US" sz="2600" dirty="0" smtClean="0"/>
              <a:t>Likely</a:t>
            </a:r>
          </a:p>
          <a:p>
            <a:pPr marL="857250" lvl="1" indent="-457200">
              <a:buClr>
                <a:srgbClr val="0070C0"/>
              </a:buClr>
              <a:buFont typeface="+mj-lt"/>
              <a:buAutoNum type="alphaUcPeriod"/>
            </a:pPr>
            <a:r>
              <a:rPr lang="en-US" sz="2600" dirty="0" smtClean="0"/>
              <a:t>Unlikely</a:t>
            </a:r>
            <a:endParaRPr lang="en-US" sz="2600" dirty="0"/>
          </a:p>
          <a:p>
            <a:pPr marL="857250" lvl="1" indent="-457200">
              <a:buClr>
                <a:srgbClr val="0070C0"/>
              </a:buClr>
              <a:buFont typeface="+mj-lt"/>
              <a:buAutoNum type="alphaUcPeriod"/>
            </a:pPr>
            <a:r>
              <a:rPr lang="en-US" sz="2600" dirty="0" smtClean="0"/>
              <a:t>Extremely unlikely</a:t>
            </a:r>
          </a:p>
          <a:p>
            <a:pPr marL="857250" lvl="1" indent="-457200">
              <a:buClr>
                <a:srgbClr val="0070C0"/>
              </a:buClr>
              <a:buFont typeface="+mj-lt"/>
              <a:buAutoNum type="alphaUcPeriod"/>
            </a:pPr>
            <a:r>
              <a:rPr lang="en-US" sz="2600" dirty="0" smtClean="0"/>
              <a:t>Unsure</a:t>
            </a:r>
            <a:endParaRPr lang="en-US" sz="2600" dirty="0"/>
          </a:p>
          <a:p>
            <a:endParaRPr lang="en-US" dirty="0"/>
          </a:p>
        </p:txBody>
      </p:sp>
      <p:pic>
        <p:nvPicPr>
          <p:cNvPr id="4" name="Picture 3"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174" y="4267200"/>
            <a:ext cx="2590800" cy="2755702"/>
          </a:xfrm>
          <a:prstGeom prst="rect">
            <a:avLst/>
          </a:prstGeom>
        </p:spPr>
      </p:pic>
      <p:sp>
        <p:nvSpPr>
          <p:cNvPr id="5" name="Rectangle 4"/>
          <p:cNvSpPr/>
          <p:nvPr/>
        </p:nvSpPr>
        <p:spPr>
          <a:xfrm>
            <a:off x="714374" y="1282005"/>
            <a:ext cx="7772400" cy="1384995"/>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3. If </a:t>
            </a:r>
            <a:r>
              <a:rPr lang="en-US" sz="2800" b="1" dirty="0">
                <a:latin typeface="Calibri" panose="020F0502020204030204" pitchFamily="34" charset="0"/>
                <a:cs typeface="Calibri" panose="020F0502020204030204" pitchFamily="34" charset="0"/>
              </a:rPr>
              <a:t>biosimilar rituximab is approved and available in the US, how likely would you be to use the biosimilar in this patient?</a:t>
            </a:r>
          </a:p>
        </p:txBody>
      </p:sp>
    </p:spTree>
    <p:extLst>
      <p:ext uri="{BB962C8B-B14F-4D97-AF65-F5344CB8AC3E}">
        <p14:creationId xmlns:p14="http://schemas.microsoft.com/office/powerpoint/2010/main" val="1887194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Biosimilar Rituximab GP2013 </a:t>
            </a:r>
            <a:r>
              <a:rPr lang="en-US" dirty="0" err="1" smtClean="0"/>
              <a:t>vs</a:t>
            </a:r>
            <a:r>
              <a:rPr lang="en-US" dirty="0" smtClean="0"/>
              <a:t> Reference Rituximab in Patients with Rheumatoid Arthritis</a:t>
            </a:r>
            <a:endParaRPr lang="en-US" dirty="0"/>
          </a:p>
        </p:txBody>
      </p:sp>
      <p:sp>
        <p:nvSpPr>
          <p:cNvPr id="3" name="Content Placeholder 2"/>
          <p:cNvSpPr>
            <a:spLocks noGrp="1"/>
          </p:cNvSpPr>
          <p:nvPr>
            <p:ph idx="1"/>
          </p:nvPr>
        </p:nvSpPr>
        <p:spPr>
          <a:xfrm>
            <a:off x="0" y="1270073"/>
            <a:ext cx="9143999" cy="634928"/>
          </a:xfrm>
        </p:spPr>
        <p:txBody>
          <a:bodyPr/>
          <a:lstStyle/>
          <a:p>
            <a:pPr marL="0" indent="0" algn="ctr">
              <a:buNone/>
            </a:pPr>
            <a:r>
              <a:rPr lang="en-US" b="1" dirty="0" smtClean="0"/>
              <a:t>3-Way PK/PD Equivalence</a:t>
            </a:r>
            <a:endParaRPr lang="en-US" b="1" dirty="0"/>
          </a:p>
        </p:txBody>
      </p:sp>
      <p:sp>
        <p:nvSpPr>
          <p:cNvPr id="4" name="TextBox 3"/>
          <p:cNvSpPr txBox="1"/>
          <p:nvPr/>
        </p:nvSpPr>
        <p:spPr>
          <a:xfrm>
            <a:off x="60392" y="6444172"/>
            <a:ext cx="4594399"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Smolen</a:t>
            </a:r>
            <a:r>
              <a:rPr lang="en-US" sz="1600" dirty="0" smtClean="0">
                <a:latin typeface="Calibri" panose="020F0502020204030204" pitchFamily="34" charset="0"/>
                <a:cs typeface="Calibri" panose="020F0502020204030204" pitchFamily="34" charset="0"/>
              </a:rPr>
              <a:t> JS, et al. </a:t>
            </a:r>
            <a:r>
              <a:rPr lang="en-US" sz="1600" i="1" dirty="0" smtClean="0">
                <a:latin typeface="Calibri" panose="020F0502020204030204" pitchFamily="34" charset="0"/>
                <a:cs typeface="Calibri" panose="020F0502020204030204" pitchFamily="34" charset="0"/>
              </a:rPr>
              <a:t>Ann Rheum Dis</a:t>
            </a:r>
            <a:r>
              <a:rPr lang="en-US" sz="1600" dirty="0" smtClean="0">
                <a:latin typeface="Calibri" panose="020F0502020204030204" pitchFamily="34" charset="0"/>
                <a:cs typeface="Calibri" panose="020F0502020204030204" pitchFamily="34" charset="0"/>
              </a:rPr>
              <a:t>. 2017;76:1598-1602.</a:t>
            </a:r>
            <a:endParaRPr lang="en-US" sz="1600"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828800"/>
            <a:ext cx="76962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90800"/>
            <a:ext cx="4617267" cy="3048000"/>
          </a:xfrm>
          <a:prstGeom prst="rect">
            <a:avLst/>
          </a:prstGeom>
          <a:noFill/>
          <a:ln w="5715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6096000"/>
            <a:ext cx="4820487"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N = 312 patients with RA and active disease despite prior anti-TNF therapy</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89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Biosimilar Rituximab </a:t>
            </a:r>
            <a:r>
              <a:rPr lang="en-US" dirty="0"/>
              <a:t>GP2013</a:t>
            </a:r>
            <a:r>
              <a:rPr lang="en-US" dirty="0" smtClean="0"/>
              <a:t> </a:t>
            </a:r>
            <a:r>
              <a:rPr lang="en-US" dirty="0" err="1" smtClean="0"/>
              <a:t>vs</a:t>
            </a:r>
            <a:r>
              <a:rPr lang="en-US" dirty="0" smtClean="0"/>
              <a:t> Reference</a:t>
            </a:r>
            <a:br>
              <a:rPr lang="en-US" dirty="0" smtClean="0"/>
            </a:br>
            <a:r>
              <a:rPr lang="en-US" dirty="0" smtClean="0"/>
              <a:t>Highly Similar Efficacy in Patients with RA</a:t>
            </a:r>
            <a:endParaRPr lang="en-US" dirty="0"/>
          </a:p>
        </p:txBody>
      </p:sp>
      <p:sp>
        <p:nvSpPr>
          <p:cNvPr id="4" name="TextBox 3"/>
          <p:cNvSpPr txBox="1"/>
          <p:nvPr/>
        </p:nvSpPr>
        <p:spPr>
          <a:xfrm>
            <a:off x="0" y="6519446"/>
            <a:ext cx="4594399"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Smolen</a:t>
            </a:r>
            <a:r>
              <a:rPr lang="en-US" sz="1600" dirty="0" smtClean="0">
                <a:latin typeface="Calibri" panose="020F0502020204030204" pitchFamily="34" charset="0"/>
                <a:cs typeface="Calibri" panose="020F0502020204030204" pitchFamily="34" charset="0"/>
              </a:rPr>
              <a:t> JS, et al. </a:t>
            </a:r>
            <a:r>
              <a:rPr lang="en-US" sz="1600" i="1" dirty="0" smtClean="0">
                <a:latin typeface="Calibri" panose="020F0502020204030204" pitchFamily="34" charset="0"/>
                <a:cs typeface="Calibri" panose="020F0502020204030204" pitchFamily="34" charset="0"/>
              </a:rPr>
              <a:t>Ann Rheum Dis</a:t>
            </a:r>
            <a:r>
              <a:rPr lang="en-US" sz="1600" dirty="0" smtClean="0">
                <a:latin typeface="Calibri" panose="020F0502020204030204" pitchFamily="34" charset="0"/>
                <a:cs typeface="Calibri" panose="020F0502020204030204" pitchFamily="34" charset="0"/>
              </a:rPr>
              <a:t>. 2017;76:1598-1602.</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457200" y="5943600"/>
            <a:ext cx="5715000" cy="600164"/>
          </a:xfrm>
          <a:prstGeom prst="rect">
            <a:avLst/>
          </a:prstGeom>
          <a:noFill/>
        </p:spPr>
        <p:txBody>
          <a:bodyPr wrap="square" rtlCol="0">
            <a:spAutoFit/>
          </a:bodyPr>
          <a:lstStyle/>
          <a:p>
            <a:r>
              <a:rPr lang="en-US" sz="1100" dirty="0" smtClean="0">
                <a:latin typeface="Calibri" panose="020F0502020204030204" pitchFamily="34" charset="0"/>
                <a:cs typeface="Calibri" panose="020F0502020204030204" pitchFamily="34" charset="0"/>
              </a:rPr>
              <a:t>N = 312 patients with RA and active disease despite prior anti-TNF therapy</a:t>
            </a:r>
          </a:p>
          <a:p>
            <a:r>
              <a:rPr lang="en-US" sz="1100" dirty="0" smtClean="0">
                <a:latin typeface="Calibri" panose="020F0502020204030204" pitchFamily="34" charset="0"/>
                <a:cs typeface="Calibri" panose="020F0502020204030204" pitchFamily="34" charset="0"/>
              </a:rPr>
              <a:t>DAS: Disease Activity Score; CRP: C reactive protein; ACR: American College of Rheumatology; </a:t>
            </a:r>
          </a:p>
          <a:p>
            <a:r>
              <a:rPr lang="en-US" sz="1100" dirty="0" smtClean="0">
                <a:latin typeface="Calibri" panose="020F0502020204030204" pitchFamily="34" charset="0"/>
                <a:cs typeface="Calibri" panose="020F0502020204030204" pitchFamily="34" charset="0"/>
              </a:rPr>
              <a:t>CDAI: Clinical Disease Activity Index; SDAI: Simplified Disease Activity Index</a:t>
            </a:r>
            <a:endParaRPr lang="en-US" sz="1100"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72"/>
          <a:stretch/>
        </p:blipFill>
        <p:spPr bwMode="auto">
          <a:xfrm>
            <a:off x="990600" y="1219200"/>
            <a:ext cx="7615385"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653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234"/>
          </a:xfrm>
        </p:spPr>
        <p:txBody>
          <a:bodyPr>
            <a:normAutofit fontScale="90000"/>
          </a:bodyPr>
          <a:lstStyle/>
          <a:p>
            <a:r>
              <a:rPr lang="en-US" dirty="0"/>
              <a:t>Case: </a:t>
            </a:r>
            <a:r>
              <a:rPr lang="en-US" dirty="0" smtClean="0"/>
              <a:t>68-Year-Old </a:t>
            </a:r>
            <a:r>
              <a:rPr lang="en-US" dirty="0"/>
              <a:t>Female Newly Diagnosed with </a:t>
            </a:r>
            <a:r>
              <a:rPr lang="en-US" dirty="0" smtClean="0"/>
              <a:t>CLL</a:t>
            </a:r>
            <a:br>
              <a:rPr lang="en-US" dirty="0" smtClean="0"/>
            </a:br>
            <a:r>
              <a:rPr lang="en-US" sz="2700" dirty="0"/>
              <a:t>Incorporation of </a:t>
            </a:r>
            <a:r>
              <a:rPr lang="en-US" sz="2700" dirty="0" smtClean="0"/>
              <a:t>Rituximab </a:t>
            </a:r>
            <a:r>
              <a:rPr lang="en-US" sz="2700" dirty="0"/>
              <a:t>into </a:t>
            </a:r>
            <a:r>
              <a:rPr lang="en-US" sz="2700" dirty="0" smtClean="0"/>
              <a:t>Her Therapeutic Regimen</a:t>
            </a:r>
            <a:r>
              <a:rPr lang="en-US" sz="2700" dirty="0"/>
              <a:t/>
            </a:r>
            <a:br>
              <a:rPr lang="en-US" sz="2700" dirty="0"/>
            </a:br>
            <a:endParaRPr lang="en-US" dirty="0"/>
          </a:p>
        </p:txBody>
      </p:sp>
      <p:sp>
        <p:nvSpPr>
          <p:cNvPr id="3" name="Content Placeholder 2"/>
          <p:cNvSpPr>
            <a:spLocks noGrp="1"/>
          </p:cNvSpPr>
          <p:nvPr>
            <p:ph idx="1"/>
          </p:nvPr>
        </p:nvSpPr>
        <p:spPr>
          <a:xfrm>
            <a:off x="533400" y="1219200"/>
            <a:ext cx="8545707" cy="4889291"/>
          </a:xfrm>
        </p:spPr>
        <p:txBody>
          <a:bodyPr>
            <a:normAutofit/>
          </a:bodyPr>
          <a:lstStyle/>
          <a:p>
            <a:pPr marL="0" indent="0">
              <a:buNone/>
            </a:pPr>
            <a:r>
              <a:rPr lang="en-US" b="1" dirty="0" smtClean="0"/>
              <a:t>4. Based </a:t>
            </a:r>
            <a:r>
              <a:rPr lang="en-US" b="1" dirty="0" smtClean="0"/>
              <a:t>on the evidence you have seen, if biosimilar </a:t>
            </a:r>
            <a:r>
              <a:rPr lang="en-US" b="1" dirty="0"/>
              <a:t>rituximab is approved and available in the US, how likely would you be to use the biosimilar in this patient</a:t>
            </a:r>
            <a:r>
              <a:rPr lang="en-US" b="1" dirty="0" smtClean="0"/>
              <a:t>?</a:t>
            </a:r>
          </a:p>
          <a:p>
            <a:pPr marL="857250" lvl="1" indent="-457200">
              <a:buClr>
                <a:srgbClr val="0070C0"/>
              </a:buClr>
              <a:buFont typeface="+mj-lt"/>
              <a:buAutoNum type="alphaUcPeriod"/>
            </a:pPr>
            <a:r>
              <a:rPr lang="en-US" sz="2600" dirty="0"/>
              <a:t>Very likely</a:t>
            </a:r>
          </a:p>
          <a:p>
            <a:pPr marL="857250" lvl="1" indent="-457200">
              <a:buClr>
                <a:srgbClr val="0070C0"/>
              </a:buClr>
              <a:buFont typeface="+mj-lt"/>
              <a:buAutoNum type="alphaUcPeriod"/>
            </a:pPr>
            <a:r>
              <a:rPr lang="en-US" sz="2600" dirty="0"/>
              <a:t>Likely</a:t>
            </a:r>
          </a:p>
          <a:p>
            <a:pPr marL="857250" lvl="1" indent="-457200">
              <a:buClr>
                <a:srgbClr val="0070C0"/>
              </a:buClr>
              <a:buFont typeface="+mj-lt"/>
              <a:buAutoNum type="alphaUcPeriod"/>
            </a:pPr>
            <a:r>
              <a:rPr lang="en-US" sz="2600" dirty="0"/>
              <a:t>Unlikely</a:t>
            </a:r>
          </a:p>
          <a:p>
            <a:pPr marL="857250" lvl="1" indent="-457200">
              <a:buClr>
                <a:srgbClr val="0070C0"/>
              </a:buClr>
              <a:buFont typeface="+mj-lt"/>
              <a:buAutoNum type="alphaUcPeriod"/>
            </a:pPr>
            <a:r>
              <a:rPr lang="en-US" sz="2600" dirty="0"/>
              <a:t>Extremely unlikely</a:t>
            </a:r>
          </a:p>
          <a:p>
            <a:pPr marL="857250" lvl="1" indent="-457200">
              <a:buClr>
                <a:srgbClr val="0070C0"/>
              </a:buClr>
              <a:buFont typeface="+mj-lt"/>
              <a:buAutoNum type="alphaUcPeriod"/>
            </a:pPr>
            <a:r>
              <a:rPr lang="en-US" sz="2600" dirty="0"/>
              <a:t>Unsure</a:t>
            </a:r>
          </a:p>
          <a:p>
            <a:pPr marL="0" indent="0">
              <a:buNone/>
            </a:pPr>
            <a:r>
              <a:rPr lang="en-US" dirty="0"/>
              <a:t/>
            </a:r>
            <a:br>
              <a:rPr lang="en-US" dirty="0"/>
            </a:br>
            <a:endParaRPr lang="en-US" dirty="0"/>
          </a:p>
        </p:txBody>
      </p:sp>
      <p:pic>
        <p:nvPicPr>
          <p:cNvPr id="4" name="Picture 3"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971800"/>
            <a:ext cx="3367088" cy="3591561"/>
          </a:xfrm>
          <a:prstGeom prst="rect">
            <a:avLst/>
          </a:prstGeom>
        </p:spPr>
      </p:pic>
    </p:spTree>
    <p:extLst>
      <p:ext uri="{BB962C8B-B14F-4D97-AF65-F5344CB8AC3E}">
        <p14:creationId xmlns:p14="http://schemas.microsoft.com/office/powerpoint/2010/main" val="3982865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1668"/>
            <a:ext cx="9067800" cy="685234"/>
          </a:xfrm>
        </p:spPr>
        <p:txBody>
          <a:bodyPr>
            <a:noAutofit/>
          </a:bodyPr>
          <a:lstStyle/>
          <a:p>
            <a:r>
              <a:rPr lang="en-US" sz="2800" dirty="0" smtClean="0"/>
              <a:t>ASSIST-FL: Phase 3 Rituximab Biosimilar </a:t>
            </a:r>
            <a:r>
              <a:rPr lang="en-US" sz="2800" dirty="0" err="1" smtClean="0"/>
              <a:t>vs</a:t>
            </a:r>
            <a:r>
              <a:rPr lang="en-US" sz="2800" dirty="0" smtClean="0"/>
              <a:t> Reference in Patients with Untreated Advanced Follicular Lymphoma</a:t>
            </a:r>
            <a:endParaRPr lang="en-US" sz="2800" dirty="0"/>
          </a:p>
        </p:txBody>
      </p:sp>
      <p:sp>
        <p:nvSpPr>
          <p:cNvPr id="4" name="TextBox 3"/>
          <p:cNvSpPr txBox="1"/>
          <p:nvPr/>
        </p:nvSpPr>
        <p:spPr>
          <a:xfrm>
            <a:off x="0" y="6499393"/>
            <a:ext cx="4499822"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Jurczak</a:t>
            </a:r>
            <a:r>
              <a:rPr lang="en-US" sz="1600" dirty="0" smtClean="0">
                <a:latin typeface="Calibri" panose="020F0502020204030204" pitchFamily="34" charset="0"/>
                <a:cs typeface="Calibri" panose="020F0502020204030204" pitchFamily="34" charset="0"/>
              </a:rPr>
              <a:t> W, et al. </a:t>
            </a:r>
            <a:r>
              <a:rPr lang="en-US" sz="1600" i="1" dirty="0" smtClean="0">
                <a:latin typeface="Calibri" panose="020F0502020204030204" pitchFamily="34" charset="0"/>
                <a:cs typeface="Calibri" panose="020F0502020204030204" pitchFamily="34" charset="0"/>
              </a:rPr>
              <a:t>Lancet </a:t>
            </a:r>
            <a:r>
              <a:rPr lang="en-US" sz="1600" i="1" dirty="0" err="1" smtClean="0">
                <a:latin typeface="Calibri" panose="020F0502020204030204" pitchFamily="34" charset="0"/>
                <a:cs typeface="Calibri" panose="020F0502020204030204" pitchFamily="34" charset="0"/>
              </a:rPr>
              <a:t>Haematol</a:t>
            </a:r>
            <a:r>
              <a:rPr lang="en-US" sz="1600" dirty="0" smtClean="0">
                <a:latin typeface="Calibri" panose="020F0502020204030204" pitchFamily="34" charset="0"/>
                <a:cs typeface="Calibri" panose="020F0502020204030204" pitchFamily="34" charset="0"/>
              </a:rPr>
              <a:t>. 2017;4:e350-361.</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381000" y="5943600"/>
            <a:ext cx="6439968" cy="461665"/>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N = 312 biosimilar rituximab GP2013; N = 315 reference rituximab; </a:t>
            </a:r>
          </a:p>
          <a:p>
            <a:r>
              <a:rPr lang="en-US" sz="1200" dirty="0" smtClean="0">
                <a:latin typeface="Calibri" panose="020F0502020204030204" pitchFamily="34" charset="0"/>
                <a:cs typeface="Calibri" panose="020F0502020204030204" pitchFamily="34" charset="0"/>
              </a:rPr>
              <a:t>for both groups, rituximab was combined with cyclophosphamide, vincristine, and prednisone (CVP)</a:t>
            </a:r>
            <a:endParaRPr lang="en-US" sz="1200" dirty="0">
              <a:latin typeface="Calibri" panose="020F0502020204030204" pitchFamily="34" charset="0"/>
              <a:cs typeface="Calibri" panose="020F0502020204030204" pitchFamily="34" charset="0"/>
            </a:endParaRPr>
          </a:p>
        </p:txBody>
      </p:sp>
      <p:sp>
        <p:nvSpPr>
          <p:cNvPr id="6" name="TextBox 5"/>
          <p:cNvSpPr txBox="1"/>
          <p:nvPr/>
        </p:nvSpPr>
        <p:spPr>
          <a:xfrm>
            <a:off x="1295400" y="1219200"/>
            <a:ext cx="6339236"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No Significant Difference Between Groups in Pharmacodynamics</a:t>
            </a:r>
            <a:endParaRPr lang="en-US" b="1" dirty="0">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0"/>
          <a:stretch/>
        </p:blipFill>
        <p:spPr bwMode="auto">
          <a:xfrm>
            <a:off x="914400" y="1962150"/>
            <a:ext cx="77914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900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1668"/>
            <a:ext cx="9067800" cy="685234"/>
          </a:xfrm>
        </p:spPr>
        <p:txBody>
          <a:bodyPr>
            <a:noAutofit/>
          </a:bodyPr>
          <a:lstStyle/>
          <a:p>
            <a:r>
              <a:rPr lang="en-US" sz="2800" dirty="0" smtClean="0"/>
              <a:t>ASSIST-FL: Phase 3 Rituximab Biosimilar vs Reference in Patients with Untreated Advanced Follicular Lymphoma</a:t>
            </a:r>
            <a:endParaRPr lang="en-US" sz="2800" dirty="0"/>
          </a:p>
        </p:txBody>
      </p:sp>
      <p:sp>
        <p:nvSpPr>
          <p:cNvPr id="4" name="TextBox 3"/>
          <p:cNvSpPr txBox="1"/>
          <p:nvPr/>
        </p:nvSpPr>
        <p:spPr>
          <a:xfrm>
            <a:off x="20053" y="6471940"/>
            <a:ext cx="4499822"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Jurczak</a:t>
            </a:r>
            <a:r>
              <a:rPr lang="en-US" sz="1600" dirty="0" smtClean="0">
                <a:latin typeface="Calibri" panose="020F0502020204030204" pitchFamily="34" charset="0"/>
                <a:cs typeface="Calibri" panose="020F0502020204030204" pitchFamily="34" charset="0"/>
              </a:rPr>
              <a:t> W, et al. </a:t>
            </a:r>
            <a:r>
              <a:rPr lang="en-US" sz="1600" i="1" dirty="0" smtClean="0">
                <a:latin typeface="Calibri" panose="020F0502020204030204" pitchFamily="34" charset="0"/>
                <a:cs typeface="Calibri" panose="020F0502020204030204" pitchFamily="34" charset="0"/>
              </a:rPr>
              <a:t>Lancet </a:t>
            </a:r>
            <a:r>
              <a:rPr lang="en-US" sz="1600" i="1" dirty="0" err="1" smtClean="0">
                <a:latin typeface="Calibri" panose="020F0502020204030204" pitchFamily="34" charset="0"/>
                <a:cs typeface="Calibri" panose="020F0502020204030204" pitchFamily="34" charset="0"/>
              </a:rPr>
              <a:t>Haematol</a:t>
            </a:r>
            <a:r>
              <a:rPr lang="en-US" sz="1600" dirty="0" smtClean="0">
                <a:latin typeface="Calibri" panose="020F0502020204030204" pitchFamily="34" charset="0"/>
                <a:cs typeface="Calibri" panose="020F0502020204030204" pitchFamily="34" charset="0"/>
              </a:rPr>
              <a:t>. 2017;4:e350-361.</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381000" y="5943600"/>
            <a:ext cx="6439968" cy="461665"/>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N = 312 biosimilar rituximab GP2013; N = 315 reference rituximab; </a:t>
            </a:r>
          </a:p>
          <a:p>
            <a:r>
              <a:rPr lang="en-US" sz="1200" dirty="0" smtClean="0">
                <a:latin typeface="Calibri" panose="020F0502020204030204" pitchFamily="34" charset="0"/>
                <a:cs typeface="Calibri" panose="020F0502020204030204" pitchFamily="34" charset="0"/>
              </a:rPr>
              <a:t>for both groups, rituximab was combined with cyclophosphamide, vincristine, and prednisone (CVP)</a:t>
            </a:r>
            <a:endParaRPr lang="en-US" sz="1200" dirty="0">
              <a:latin typeface="Calibri" panose="020F0502020204030204" pitchFamily="34" charset="0"/>
              <a:cs typeface="Calibri" panose="020F0502020204030204" pitchFamily="34" charset="0"/>
            </a:endParaRPr>
          </a:p>
        </p:txBody>
      </p:sp>
      <p:sp>
        <p:nvSpPr>
          <p:cNvPr id="6" name="TextBox 5"/>
          <p:cNvSpPr txBox="1"/>
          <p:nvPr/>
        </p:nvSpPr>
        <p:spPr>
          <a:xfrm>
            <a:off x="1295400" y="1219200"/>
            <a:ext cx="6586931"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No Significant Difference Between Groups in Best Overall Response</a:t>
            </a:r>
            <a:endParaRPr lang="en-US" b="1" dirty="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4387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897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1668"/>
            <a:ext cx="9067800" cy="685234"/>
          </a:xfrm>
        </p:spPr>
        <p:txBody>
          <a:bodyPr>
            <a:noAutofit/>
          </a:bodyPr>
          <a:lstStyle/>
          <a:p>
            <a:r>
              <a:rPr lang="en-US" sz="2800" dirty="0" smtClean="0"/>
              <a:t>ASSIST-FL: Phase 3 Rituximab Biosimilar </a:t>
            </a:r>
            <a:r>
              <a:rPr lang="en-US" sz="2800" dirty="0" err="1" smtClean="0"/>
              <a:t>vs</a:t>
            </a:r>
            <a:r>
              <a:rPr lang="en-US" sz="2800" dirty="0" smtClean="0"/>
              <a:t> Reference in Patients with Untreated Advanced Follicular Lymphoma</a:t>
            </a:r>
            <a:endParaRPr lang="en-US" sz="2800" dirty="0"/>
          </a:p>
        </p:txBody>
      </p:sp>
      <p:sp>
        <p:nvSpPr>
          <p:cNvPr id="4" name="TextBox 3"/>
          <p:cNvSpPr txBox="1"/>
          <p:nvPr/>
        </p:nvSpPr>
        <p:spPr>
          <a:xfrm>
            <a:off x="0" y="6487362"/>
            <a:ext cx="4499822" cy="338554"/>
          </a:xfrm>
          <a:prstGeom prst="rect">
            <a:avLst/>
          </a:prstGeom>
          <a:noFill/>
        </p:spPr>
        <p:txBody>
          <a:bodyPr wrap="none" rtlCol="0">
            <a:spAutoFit/>
          </a:bodyPr>
          <a:lstStyle/>
          <a:p>
            <a:r>
              <a:rPr lang="en-US" sz="1600" dirty="0" err="1" smtClean="0">
                <a:latin typeface="Calibri" panose="020F0502020204030204" pitchFamily="34" charset="0"/>
                <a:cs typeface="Calibri" panose="020F0502020204030204" pitchFamily="34" charset="0"/>
              </a:rPr>
              <a:t>Jurczak</a:t>
            </a:r>
            <a:r>
              <a:rPr lang="en-US" sz="1600" dirty="0" smtClean="0">
                <a:latin typeface="Calibri" panose="020F0502020204030204" pitchFamily="34" charset="0"/>
                <a:cs typeface="Calibri" panose="020F0502020204030204" pitchFamily="34" charset="0"/>
              </a:rPr>
              <a:t> W, et al. </a:t>
            </a:r>
            <a:r>
              <a:rPr lang="en-US" sz="1600" i="1" dirty="0" smtClean="0">
                <a:latin typeface="Calibri" panose="020F0502020204030204" pitchFamily="34" charset="0"/>
                <a:cs typeface="Calibri" panose="020F0502020204030204" pitchFamily="34" charset="0"/>
              </a:rPr>
              <a:t>Lancet </a:t>
            </a:r>
            <a:r>
              <a:rPr lang="en-US" sz="1600" i="1" dirty="0" err="1" smtClean="0">
                <a:latin typeface="Calibri" panose="020F0502020204030204" pitchFamily="34" charset="0"/>
                <a:cs typeface="Calibri" panose="020F0502020204030204" pitchFamily="34" charset="0"/>
              </a:rPr>
              <a:t>Haematol</a:t>
            </a:r>
            <a:r>
              <a:rPr lang="en-US" sz="1600" dirty="0" smtClean="0">
                <a:latin typeface="Calibri" panose="020F0502020204030204" pitchFamily="34" charset="0"/>
                <a:cs typeface="Calibri" panose="020F0502020204030204" pitchFamily="34" charset="0"/>
              </a:rPr>
              <a:t>. 2017;4:e350-361.</a:t>
            </a:r>
            <a:endParaRPr lang="en-US" sz="1600" dirty="0">
              <a:latin typeface="Calibri" panose="020F0502020204030204" pitchFamily="34" charset="0"/>
              <a:cs typeface="Calibri" panose="020F0502020204030204" pitchFamily="34" charset="0"/>
            </a:endParaRPr>
          </a:p>
        </p:txBody>
      </p:sp>
      <p:sp>
        <p:nvSpPr>
          <p:cNvPr id="5" name="TextBox 4"/>
          <p:cNvSpPr txBox="1"/>
          <p:nvPr/>
        </p:nvSpPr>
        <p:spPr>
          <a:xfrm>
            <a:off x="381000" y="5943600"/>
            <a:ext cx="6439968" cy="461665"/>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N = 312 biosimilar rituximab GP2013; N = 315 reference rituximab; </a:t>
            </a:r>
          </a:p>
          <a:p>
            <a:r>
              <a:rPr lang="en-US" sz="1200" dirty="0" smtClean="0">
                <a:latin typeface="Calibri" panose="020F0502020204030204" pitchFamily="34" charset="0"/>
                <a:cs typeface="Calibri" panose="020F0502020204030204" pitchFamily="34" charset="0"/>
              </a:rPr>
              <a:t>for both groups, rituximab was combined with cyclophosphamide, vincristine, and prednisone (CVP)</a:t>
            </a:r>
            <a:endParaRPr lang="en-US" sz="1200" dirty="0">
              <a:latin typeface="Calibri" panose="020F0502020204030204" pitchFamily="34" charset="0"/>
              <a:cs typeface="Calibri" panose="020F0502020204030204" pitchFamily="34" charset="0"/>
            </a:endParaRPr>
          </a:p>
        </p:txBody>
      </p:sp>
      <p:sp>
        <p:nvSpPr>
          <p:cNvPr id="6" name="TextBox 5"/>
          <p:cNvSpPr txBox="1"/>
          <p:nvPr/>
        </p:nvSpPr>
        <p:spPr>
          <a:xfrm>
            <a:off x="3581400" y="1447800"/>
            <a:ext cx="2263697" cy="369332"/>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Similar Safety Profiles</a:t>
            </a:r>
            <a:endParaRPr lang="en-US" b="1"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019746"/>
              </p:ext>
            </p:extLst>
          </p:nvPr>
        </p:nvGraphicFramePr>
        <p:xfrm>
          <a:off x="914400" y="2131060"/>
          <a:ext cx="7543800" cy="2865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370840">
                <a:tc>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GP2013-CVP</a:t>
                      </a:r>
                    </a:p>
                    <a:p>
                      <a:pPr algn="ctr"/>
                      <a:r>
                        <a:rPr lang="en-US" dirty="0" smtClean="0">
                          <a:latin typeface="Calibri" panose="020F0502020204030204" pitchFamily="34" charset="0"/>
                          <a:cs typeface="Calibri" panose="020F0502020204030204" pitchFamily="34" charset="0"/>
                        </a:rPr>
                        <a:t>(Biosimilar, N = 312)</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R-CVP</a:t>
                      </a:r>
                    </a:p>
                    <a:p>
                      <a:pPr algn="ctr"/>
                      <a:r>
                        <a:rPr lang="en-US" dirty="0" smtClean="0">
                          <a:latin typeface="Calibri" panose="020F0502020204030204" pitchFamily="34" charset="0"/>
                          <a:cs typeface="Calibri" panose="020F0502020204030204" pitchFamily="34" charset="0"/>
                        </a:rPr>
                        <a:t>(Reference,</a:t>
                      </a:r>
                      <a:r>
                        <a:rPr lang="en-US" baseline="0" dirty="0" smtClean="0">
                          <a:latin typeface="Calibri" panose="020F0502020204030204" pitchFamily="34" charset="0"/>
                          <a:cs typeface="Calibri" panose="020F0502020204030204" pitchFamily="34" charset="0"/>
                        </a:rPr>
                        <a:t> N = 315)</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r>
                        <a:rPr lang="en-US" dirty="0" smtClean="0">
                          <a:latin typeface="Calibri" panose="020F0502020204030204" pitchFamily="34" charset="0"/>
                          <a:cs typeface="Calibri" panose="020F0502020204030204" pitchFamily="34" charset="0"/>
                        </a:rPr>
                        <a:t>Any Adverse Events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93%</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91%</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r>
                        <a:rPr lang="en-US" dirty="0" smtClean="0">
                          <a:latin typeface="Calibri" panose="020F0502020204030204" pitchFamily="34" charset="0"/>
                          <a:cs typeface="Calibri" panose="020F0502020204030204" pitchFamily="34" charset="0"/>
                        </a:rPr>
                        <a:t>Serious Adverse Events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23%</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20%</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370840">
                <a:tc>
                  <a:txBody>
                    <a:bodyPr/>
                    <a:lstStyle/>
                    <a:p>
                      <a:r>
                        <a:rPr lang="en-US" dirty="0" smtClean="0">
                          <a:latin typeface="Calibri" panose="020F0502020204030204" pitchFamily="34" charset="0"/>
                          <a:cs typeface="Calibri" panose="020F0502020204030204" pitchFamily="34" charset="0"/>
                        </a:rPr>
                        <a:t>Neutropenia</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26%</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30%</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370840">
                <a:tc>
                  <a:txBody>
                    <a:bodyPr/>
                    <a:lstStyle/>
                    <a:p>
                      <a:r>
                        <a:rPr lang="en-US" dirty="0" smtClean="0">
                          <a:latin typeface="Calibri" panose="020F0502020204030204" pitchFamily="34" charset="0"/>
                          <a:cs typeface="Calibri" panose="020F0502020204030204" pitchFamily="34" charset="0"/>
                        </a:rPr>
                        <a:t>Constipation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20%</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370840">
                <a:tc>
                  <a:txBody>
                    <a:bodyPr/>
                    <a:lstStyle/>
                    <a:p>
                      <a:r>
                        <a:rPr lang="en-US" dirty="0" smtClean="0">
                          <a:latin typeface="Calibri" panose="020F0502020204030204" pitchFamily="34" charset="0"/>
                          <a:cs typeface="Calibri" panose="020F0502020204030204" pitchFamily="34" charset="0"/>
                        </a:rPr>
                        <a:t>Nausea</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13%</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370840">
                <a:tc>
                  <a:txBody>
                    <a:bodyPr/>
                    <a:lstStyle/>
                    <a:p>
                      <a:r>
                        <a:rPr lang="en-US" dirty="0" smtClean="0">
                          <a:latin typeface="Calibri" panose="020F0502020204030204" pitchFamily="34" charset="0"/>
                          <a:cs typeface="Calibri" panose="020F0502020204030204" pitchFamily="34" charset="0"/>
                        </a:rPr>
                        <a:t>Infusion-related Reaction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13%</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12%</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2517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171523"/>
            <a:ext cx="8545707" cy="1447800"/>
          </a:xfrm>
        </p:spPr>
        <p:txBody>
          <a:bodyPr>
            <a:normAutofit/>
          </a:bodyPr>
          <a:lstStyle/>
          <a:p>
            <a:pPr marL="514350" indent="-514350">
              <a:buClr>
                <a:srgbClr val="4294E6"/>
              </a:buClr>
              <a:buFont typeface="+mj-lt"/>
              <a:buAutoNum type="alphaUcPeriod"/>
            </a:pPr>
            <a:r>
              <a:rPr lang="en-US" sz="2400" dirty="0" smtClean="0"/>
              <a:t>Yes</a:t>
            </a:r>
          </a:p>
          <a:p>
            <a:pPr marL="514350" indent="-514350">
              <a:buClr>
                <a:srgbClr val="4294E6"/>
              </a:buClr>
              <a:buFont typeface="+mj-lt"/>
              <a:buAutoNum type="alphaUcPeriod"/>
            </a:pPr>
            <a:r>
              <a:rPr lang="en-US" sz="2400" dirty="0" smtClean="0"/>
              <a:t>No</a:t>
            </a:r>
          </a:p>
          <a:p>
            <a:pPr marL="514350" indent="-514350">
              <a:buClr>
                <a:srgbClr val="4294E6"/>
              </a:buClr>
              <a:buFont typeface="+mj-lt"/>
              <a:buAutoNum type="alphaUcPeriod"/>
            </a:pPr>
            <a:r>
              <a:rPr lang="en-US" sz="2400" dirty="0" smtClean="0"/>
              <a:t>I’m still unsure</a:t>
            </a:r>
            <a:endParaRPr lang="en-US" sz="2400" dirty="0"/>
          </a:p>
        </p:txBody>
      </p:sp>
      <p:pic>
        <p:nvPicPr>
          <p:cNvPr id="4" name="Picture 3"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886" y="3928241"/>
            <a:ext cx="2714625" cy="2895600"/>
          </a:xfrm>
          <a:prstGeom prst="rect">
            <a:avLst/>
          </a:prstGeom>
        </p:spPr>
      </p:pic>
      <p:sp>
        <p:nvSpPr>
          <p:cNvPr id="5" name="Rectangle 4"/>
          <p:cNvSpPr/>
          <p:nvPr/>
        </p:nvSpPr>
        <p:spPr>
          <a:xfrm>
            <a:off x="533400" y="1363524"/>
            <a:ext cx="8305800" cy="1815882"/>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5. Do </a:t>
            </a:r>
            <a:r>
              <a:rPr lang="en-US" sz="2800" b="1" dirty="0">
                <a:latin typeface="Calibri" panose="020F0502020204030204" pitchFamily="34" charset="0"/>
                <a:cs typeface="Calibri" panose="020F0502020204030204" pitchFamily="34" charset="0"/>
              </a:rPr>
              <a:t>the results from the study in patients with lymphoma increase your confidence regarding the safety and efficacy of biosimilar rituximab for patients with CLL?</a:t>
            </a:r>
          </a:p>
        </p:txBody>
      </p:sp>
    </p:spTree>
    <p:extLst>
      <p:ext uri="{BB962C8B-B14F-4D97-AF65-F5344CB8AC3E}">
        <p14:creationId xmlns:p14="http://schemas.microsoft.com/office/powerpoint/2010/main" val="3948636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68"/>
            <a:ext cx="9144000" cy="685234"/>
          </a:xfrm>
        </p:spPr>
        <p:txBody>
          <a:bodyPr>
            <a:normAutofit fontScale="90000"/>
          </a:bodyPr>
          <a:lstStyle/>
          <a:p>
            <a:r>
              <a:rPr lang="en-US" dirty="0" smtClean="0"/>
              <a:t>Case</a:t>
            </a:r>
            <a:r>
              <a:rPr lang="en-US" dirty="0"/>
              <a:t>: </a:t>
            </a:r>
            <a:r>
              <a:rPr lang="en-US" dirty="0" smtClean="0"/>
              <a:t>49-Year-Old Male </a:t>
            </a:r>
            <a:r>
              <a:rPr lang="en-US" dirty="0"/>
              <a:t>with </a:t>
            </a:r>
            <a:r>
              <a:rPr lang="en-US" dirty="0" smtClean="0"/>
              <a:t>Metastatic Colorectal Carcinoma </a:t>
            </a:r>
            <a:endParaRPr lang="en-US" dirty="0"/>
          </a:p>
        </p:txBody>
      </p:sp>
      <p:sp>
        <p:nvSpPr>
          <p:cNvPr id="3" name="Content Placeholder 2"/>
          <p:cNvSpPr>
            <a:spLocks noGrp="1"/>
          </p:cNvSpPr>
          <p:nvPr>
            <p:ph idx="1"/>
          </p:nvPr>
        </p:nvSpPr>
        <p:spPr>
          <a:xfrm>
            <a:off x="381000" y="1219200"/>
            <a:ext cx="8545707" cy="4889291"/>
          </a:xfrm>
        </p:spPr>
        <p:txBody>
          <a:bodyPr>
            <a:normAutofit/>
          </a:bodyPr>
          <a:lstStyle/>
          <a:p>
            <a:r>
              <a:rPr lang="en-US" dirty="0" smtClean="0"/>
              <a:t>Obstructive lesion in the sigmoid colon on colonoscopy</a:t>
            </a:r>
          </a:p>
          <a:p>
            <a:r>
              <a:rPr lang="en-US" dirty="0" smtClean="0"/>
              <a:t>CT scan of the abdomen demonstrated a 9 cm lesion in the liver (</a:t>
            </a:r>
            <a:r>
              <a:rPr lang="en-US" dirty="0" err="1" smtClean="0"/>
              <a:t>unresectable</a:t>
            </a:r>
            <a:r>
              <a:rPr lang="en-US" dirty="0" smtClean="0"/>
              <a:t>)</a:t>
            </a:r>
          </a:p>
          <a:p>
            <a:r>
              <a:rPr lang="en-US" dirty="0" smtClean="0"/>
              <a:t>Pathology: infiltrating, poorly differentiated adenocarcinoma</a:t>
            </a:r>
          </a:p>
          <a:p>
            <a:r>
              <a:rPr lang="en-US" dirty="0" smtClean="0"/>
              <a:t>15/15 lymph nodes + for tumor</a:t>
            </a:r>
          </a:p>
          <a:p>
            <a:r>
              <a:rPr lang="en-US" dirty="0" smtClean="0"/>
              <a:t>Stage IV colorectal carcinoma (T4, N2, M1)</a:t>
            </a:r>
          </a:p>
          <a:p>
            <a:r>
              <a:rPr lang="en-US" dirty="0" smtClean="0"/>
              <a:t>Treatment approach following discussion and shared decision-making: FOLFOX + </a:t>
            </a:r>
            <a:r>
              <a:rPr lang="en-US" dirty="0" err="1" smtClean="0"/>
              <a:t>bevacizumab</a:t>
            </a:r>
            <a:endParaRPr lang="en-US" dirty="0"/>
          </a:p>
        </p:txBody>
      </p:sp>
      <p:sp>
        <p:nvSpPr>
          <p:cNvPr id="4" name="TextBox 3"/>
          <p:cNvSpPr txBox="1"/>
          <p:nvPr/>
        </p:nvSpPr>
        <p:spPr>
          <a:xfrm>
            <a:off x="609600" y="6400800"/>
            <a:ext cx="3928961" cy="307777"/>
          </a:xfrm>
          <a:prstGeom prst="rect">
            <a:avLst/>
          </a:prstGeom>
          <a:noFill/>
        </p:spPr>
        <p:txBody>
          <a:bodyPr wrap="none" rtlCol="0">
            <a:spAutoFit/>
          </a:bodyPr>
          <a:lstStyle/>
          <a:p>
            <a:r>
              <a:rPr lang="en-US" sz="1400" dirty="0" smtClean="0"/>
              <a:t>FOLFOX: 5-fluorouracil; </a:t>
            </a:r>
            <a:r>
              <a:rPr lang="en-US" sz="1400" dirty="0" err="1" smtClean="0"/>
              <a:t>leucovorin</a:t>
            </a:r>
            <a:r>
              <a:rPr lang="en-US" sz="1400" dirty="0" smtClean="0"/>
              <a:t>; and </a:t>
            </a:r>
            <a:r>
              <a:rPr lang="en-US" sz="1400" dirty="0" err="1" smtClean="0"/>
              <a:t>oxaliplatin</a:t>
            </a:r>
            <a:endParaRPr lang="en-US" sz="1400" dirty="0"/>
          </a:p>
        </p:txBody>
      </p:sp>
    </p:spTree>
    <p:extLst>
      <p:ext uri="{BB962C8B-B14F-4D97-AF65-F5344CB8AC3E}">
        <p14:creationId xmlns:p14="http://schemas.microsoft.com/office/powerpoint/2010/main" val="20581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Activity Staff Disclosures</a:t>
            </a:r>
          </a:p>
        </p:txBody>
      </p:sp>
      <p:sp>
        <p:nvSpPr>
          <p:cNvPr id="3" name="Content Placeholder 2"/>
          <p:cNvSpPr>
            <a:spLocks noGrp="1"/>
          </p:cNvSpPr>
          <p:nvPr>
            <p:ph idx="1"/>
          </p:nvPr>
        </p:nvSpPr>
        <p:spPr/>
        <p:txBody>
          <a:bodyPr/>
          <a:lstStyle/>
          <a:p>
            <a:pPr marL="0" indent="0" algn="ctr">
              <a:buNone/>
            </a:pPr>
            <a:r>
              <a:rPr lang="en-US" dirty="0"/>
              <a:t>The planners, reviewers, editors, staff, CME committee, </a:t>
            </a:r>
            <a:r>
              <a:rPr lang="en-US" dirty="0" smtClean="0"/>
              <a:t>and other members at </a:t>
            </a:r>
            <a:r>
              <a:rPr lang="en-US" dirty="0"/>
              <a:t>The France Foundation </a:t>
            </a:r>
            <a:r>
              <a:rPr lang="en-US" dirty="0" smtClean="0"/>
              <a:t/>
            </a:r>
            <a:br>
              <a:rPr lang="en-US" dirty="0" smtClean="0"/>
            </a:br>
            <a:r>
              <a:rPr lang="en-US" dirty="0" smtClean="0"/>
              <a:t>who </a:t>
            </a:r>
            <a:r>
              <a:rPr lang="en-US" dirty="0"/>
              <a:t>control content have no relevant financial relationships to disclose</a:t>
            </a:r>
            <a:r>
              <a:rPr lang="en-US" dirty="0" smtClean="0"/>
              <a:t>.</a:t>
            </a:r>
            <a:endParaRPr lang="en-US" dirty="0"/>
          </a:p>
        </p:txBody>
      </p:sp>
    </p:spTree>
    <p:custDataLst>
      <p:tags r:id="rId1"/>
    </p:custDataLst>
    <p:extLst>
      <p:ext uri="{BB962C8B-B14F-4D97-AF65-F5344CB8AC3E}">
        <p14:creationId xmlns:p14="http://schemas.microsoft.com/office/powerpoint/2010/main" val="4169639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45707" cy="4889291"/>
          </a:xfrm>
        </p:spPr>
        <p:txBody>
          <a:bodyPr/>
          <a:lstStyle/>
          <a:p>
            <a:r>
              <a:rPr lang="en-US" dirty="0" smtClean="0"/>
              <a:t>Initial treatment will be FOLFOX + </a:t>
            </a:r>
            <a:r>
              <a:rPr lang="en-US" dirty="0" err="1" smtClean="0"/>
              <a:t>bevacizumab</a:t>
            </a:r>
            <a:endParaRPr lang="en-US" dirty="0" smtClean="0"/>
          </a:p>
          <a:p>
            <a:endParaRPr lang="en-US" dirty="0"/>
          </a:p>
          <a:p>
            <a:pPr marL="0" indent="0">
              <a:buNone/>
            </a:pPr>
            <a:r>
              <a:rPr lang="en-US" b="1" dirty="0" smtClean="0"/>
              <a:t>6. Which </a:t>
            </a:r>
            <a:r>
              <a:rPr lang="en-US" b="1" dirty="0" smtClean="0"/>
              <a:t>bevacizumab would you recommend using for this patient?</a:t>
            </a:r>
          </a:p>
          <a:p>
            <a:pPr marL="514350" indent="-514350">
              <a:buClr>
                <a:srgbClr val="0070C0"/>
              </a:buClr>
              <a:buFont typeface="+mj-lt"/>
              <a:buAutoNum type="alphaUcPeriod"/>
            </a:pPr>
            <a:r>
              <a:rPr lang="en-US" sz="2400" dirty="0" smtClean="0"/>
              <a:t>Reference product (</a:t>
            </a:r>
            <a:r>
              <a:rPr lang="en-US" sz="2400" dirty="0" err="1" smtClean="0"/>
              <a:t>Avastin</a:t>
            </a:r>
            <a:r>
              <a:rPr lang="en-US" sz="2400" dirty="0" smtClean="0"/>
              <a:t>)</a:t>
            </a:r>
          </a:p>
          <a:p>
            <a:pPr marL="514350" indent="-514350">
              <a:buClr>
                <a:srgbClr val="0070C0"/>
              </a:buClr>
              <a:buFont typeface="+mj-lt"/>
              <a:buAutoNum type="alphaUcPeriod"/>
            </a:pPr>
            <a:r>
              <a:rPr lang="en-US" sz="2400" dirty="0" smtClean="0"/>
              <a:t>Biosimilar (</a:t>
            </a:r>
            <a:r>
              <a:rPr lang="en-US" sz="2400" dirty="0" err="1" smtClean="0"/>
              <a:t>Mvasi</a:t>
            </a:r>
            <a:r>
              <a:rPr lang="en-US" sz="2400" dirty="0" smtClean="0"/>
              <a:t>; </a:t>
            </a:r>
            <a:r>
              <a:rPr lang="en-US" sz="2400" dirty="0" err="1" smtClean="0"/>
              <a:t>bevacizumab-awwb</a:t>
            </a:r>
            <a:r>
              <a:rPr lang="en-US" sz="2400" dirty="0" smtClean="0"/>
              <a:t>)</a:t>
            </a:r>
          </a:p>
          <a:p>
            <a:pPr marL="514350" indent="-514350">
              <a:buClr>
                <a:srgbClr val="0070C0"/>
              </a:buClr>
              <a:buFont typeface="+mj-lt"/>
              <a:buAutoNum type="alphaUcPeriod"/>
            </a:pPr>
            <a:r>
              <a:rPr lang="en-US" sz="2400" dirty="0" smtClean="0"/>
              <a:t>Either of the above are reasonable options</a:t>
            </a:r>
          </a:p>
          <a:p>
            <a:pPr marL="514350" indent="-514350">
              <a:buClr>
                <a:srgbClr val="0070C0"/>
              </a:buClr>
              <a:buFont typeface="+mj-lt"/>
              <a:buAutoNum type="alphaUcPeriod"/>
            </a:pPr>
            <a:r>
              <a:rPr lang="en-US" sz="2400" dirty="0" smtClean="0"/>
              <a:t>I’m not sure</a:t>
            </a:r>
            <a:endParaRPr lang="en-US" sz="2400" dirty="0"/>
          </a:p>
        </p:txBody>
      </p:sp>
      <p:sp>
        <p:nvSpPr>
          <p:cNvPr id="4" name="Title 1"/>
          <p:cNvSpPr txBox="1">
            <a:spLocks/>
          </p:cNvSpPr>
          <p:nvPr/>
        </p:nvSpPr>
        <p:spPr>
          <a:xfrm>
            <a:off x="0" y="228600"/>
            <a:ext cx="9144000" cy="685234"/>
          </a:xfrm>
          <a:prstGeom prst="rect">
            <a:avLst/>
          </a:prstGeom>
        </p:spPr>
        <p:txBody>
          <a:bodyPr vert="horz" lIns="91440" tIns="45720" rIns="91440" bIns="45720" rtlCol="0" anchor="ctr" anchorCtr="0">
            <a:normAutofit fontScale="75000" lnSpcReduction="20000"/>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r>
              <a:rPr lang="en-US" dirty="0" smtClean="0"/>
              <a:t>Case: </a:t>
            </a:r>
            <a:r>
              <a:rPr lang="en-US" dirty="0"/>
              <a:t>49-Year-Old Male with Metastatic Colorectal Carcinoma </a:t>
            </a:r>
          </a:p>
        </p:txBody>
      </p:sp>
      <p:sp>
        <p:nvSpPr>
          <p:cNvPr id="5" name="TextBox 4"/>
          <p:cNvSpPr txBox="1"/>
          <p:nvPr/>
        </p:nvSpPr>
        <p:spPr>
          <a:xfrm>
            <a:off x="609600" y="6400800"/>
            <a:ext cx="4341510"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FOLFOX: 5-fluorouracil; </a:t>
            </a:r>
            <a:r>
              <a:rPr lang="en-US" sz="1600" dirty="0" err="1" smtClean="0">
                <a:latin typeface="Calibri" panose="020F0502020204030204" pitchFamily="34" charset="0"/>
                <a:cs typeface="Calibri" panose="020F0502020204030204" pitchFamily="34" charset="0"/>
              </a:rPr>
              <a:t>leucovorin</a:t>
            </a:r>
            <a:r>
              <a:rPr lang="en-US" sz="1600" dirty="0" smtClean="0">
                <a:latin typeface="Calibri" panose="020F0502020204030204" pitchFamily="34" charset="0"/>
                <a:cs typeface="Calibri" panose="020F0502020204030204" pitchFamily="34" charset="0"/>
              </a:rPr>
              <a:t>; and </a:t>
            </a:r>
            <a:r>
              <a:rPr lang="en-US" sz="1600" dirty="0" err="1" smtClean="0">
                <a:latin typeface="Calibri" panose="020F0502020204030204" pitchFamily="34" charset="0"/>
                <a:cs typeface="Calibri" panose="020F0502020204030204" pitchFamily="34" charset="0"/>
              </a:rPr>
              <a:t>oxaliplatin</a:t>
            </a:r>
            <a:endParaRPr lang="en-US" sz="1600" dirty="0">
              <a:latin typeface="Calibri" panose="020F0502020204030204" pitchFamily="34" charset="0"/>
              <a:cs typeface="Calibri" panose="020F0502020204030204" pitchFamily="34" charset="0"/>
            </a:endParaRPr>
          </a:p>
        </p:txBody>
      </p:sp>
      <p:pic>
        <p:nvPicPr>
          <p:cNvPr id="6" name="Picture 5"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4333926"/>
            <a:ext cx="1930304" cy="2058991"/>
          </a:xfrm>
          <a:prstGeom prst="rect">
            <a:avLst/>
          </a:prstGeom>
        </p:spPr>
      </p:pic>
    </p:spTree>
    <p:extLst>
      <p:ext uri="{BB962C8B-B14F-4D97-AF65-F5344CB8AC3E}">
        <p14:creationId xmlns:p14="http://schemas.microsoft.com/office/powerpoint/2010/main" val="4178959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Analytical Data Supports </a:t>
            </a:r>
            <a:br>
              <a:rPr lang="en-US" dirty="0" smtClean="0"/>
            </a:br>
            <a:r>
              <a:rPr lang="en-US" dirty="0" smtClean="0"/>
              <a:t>Biosimilarity of ABP 215 to US-</a:t>
            </a:r>
            <a:r>
              <a:rPr lang="en-US" dirty="0" err="1" smtClean="0"/>
              <a:t>Avastin</a:t>
            </a:r>
            <a:endParaRPr lang="en-US" dirty="0"/>
          </a:p>
        </p:txBody>
      </p:sp>
      <p:sp>
        <p:nvSpPr>
          <p:cNvPr id="3" name="Content Placeholder 2"/>
          <p:cNvSpPr>
            <a:spLocks noGrp="1"/>
          </p:cNvSpPr>
          <p:nvPr>
            <p:ph idx="1"/>
          </p:nvPr>
        </p:nvSpPr>
        <p:spPr>
          <a:xfrm>
            <a:off x="228601" y="1270072"/>
            <a:ext cx="8839200" cy="4889291"/>
          </a:xfrm>
        </p:spPr>
        <p:txBody>
          <a:bodyPr/>
          <a:lstStyle/>
          <a:p>
            <a:pPr>
              <a:buClr>
                <a:srgbClr val="00B050"/>
              </a:buClr>
              <a:buFont typeface="Wingdings" pitchFamily="2" charset="2"/>
              <a:buChar char="ü"/>
            </a:pPr>
            <a:r>
              <a:rPr lang="en-US" dirty="0" smtClean="0"/>
              <a:t>Primary and higher order structures</a:t>
            </a:r>
          </a:p>
          <a:p>
            <a:pPr>
              <a:buClr>
                <a:srgbClr val="00B050"/>
              </a:buClr>
              <a:buFont typeface="Wingdings" pitchFamily="2" charset="2"/>
              <a:buChar char="ü"/>
            </a:pPr>
            <a:r>
              <a:rPr lang="en-US" dirty="0" smtClean="0"/>
              <a:t>Physicochemical properties</a:t>
            </a:r>
          </a:p>
          <a:p>
            <a:pPr>
              <a:buClr>
                <a:srgbClr val="00B050"/>
              </a:buClr>
              <a:buFont typeface="Wingdings" pitchFamily="2" charset="2"/>
              <a:buChar char="ü"/>
            </a:pPr>
            <a:r>
              <a:rPr lang="en-US" dirty="0" smtClean="0"/>
              <a:t>Bioassay (inhibition of endothelial cell proliferation assay)</a:t>
            </a:r>
          </a:p>
          <a:p>
            <a:pPr>
              <a:buClr>
                <a:srgbClr val="00B050"/>
              </a:buClr>
              <a:buFont typeface="Wingdings" pitchFamily="2" charset="2"/>
              <a:buChar char="ü"/>
            </a:pPr>
            <a:r>
              <a:rPr lang="en-US" dirty="0" smtClean="0"/>
              <a:t>Binding affinities to VEGFA and similar potency</a:t>
            </a:r>
          </a:p>
          <a:p>
            <a:pPr>
              <a:buClr>
                <a:srgbClr val="00B050"/>
              </a:buClr>
              <a:buFont typeface="Wingdings" pitchFamily="2" charset="2"/>
              <a:buChar char="ü"/>
            </a:pPr>
            <a:r>
              <a:rPr lang="en-US" dirty="0" smtClean="0"/>
              <a:t>Scientific bridge to justify relevance of data obtained from the use of EU-approved </a:t>
            </a:r>
            <a:r>
              <a:rPr lang="en-US" dirty="0" err="1" smtClean="0"/>
              <a:t>bevacizumab</a:t>
            </a:r>
            <a:r>
              <a:rPr lang="en-US" dirty="0" smtClean="0"/>
              <a:t> as the comparator product in clinical studies </a:t>
            </a:r>
            <a:endParaRPr lang="en-US" dirty="0"/>
          </a:p>
        </p:txBody>
      </p:sp>
      <p:sp>
        <p:nvSpPr>
          <p:cNvPr id="4" name="TextBox 3"/>
          <p:cNvSpPr txBox="1"/>
          <p:nvPr/>
        </p:nvSpPr>
        <p:spPr>
          <a:xfrm>
            <a:off x="228600" y="5867400"/>
            <a:ext cx="7239000" cy="830997"/>
          </a:xfrm>
          <a:prstGeom prst="rect">
            <a:avLst/>
          </a:prstGeom>
          <a:noFill/>
        </p:spPr>
        <p:txBody>
          <a:bodyPr wrap="square" rtlCol="0">
            <a:spAutoFit/>
          </a:bodyPr>
          <a:lstStyle/>
          <a:p>
            <a:r>
              <a:rPr lang="en-US" sz="1600" dirty="0"/>
              <a:t>FDA. </a:t>
            </a:r>
            <a:r>
              <a:rPr lang="en-US" sz="1600" dirty="0">
                <a:hlinkClick r:id="rId2"/>
              </a:rPr>
              <a:t>https://</a:t>
            </a:r>
            <a:r>
              <a:rPr lang="en-US" sz="1600" dirty="0" smtClean="0">
                <a:hlinkClick r:id="rId2"/>
              </a:rPr>
              <a:t>www.fda.gov/downloads/AdvisoryCommittees/CommitteesMeetingMaterials/Drugs/OncologicDrugsAdvisoryCommittee/UCM566365.pdf</a:t>
            </a:r>
            <a:r>
              <a:rPr lang="en-US" sz="1600" dirty="0" smtClean="0"/>
              <a:t>. Accessed Oct 2017.</a:t>
            </a:r>
            <a:endParaRPr lang="en-US" sz="1600" dirty="0"/>
          </a:p>
        </p:txBody>
      </p:sp>
    </p:spTree>
    <p:extLst>
      <p:ext uri="{BB962C8B-B14F-4D97-AF65-F5344CB8AC3E}">
        <p14:creationId xmlns:p14="http://schemas.microsoft.com/office/powerpoint/2010/main" val="202261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68"/>
            <a:ext cx="9144000" cy="685234"/>
          </a:xfrm>
        </p:spPr>
        <p:txBody>
          <a:bodyPr>
            <a:normAutofit fontScale="90000"/>
          </a:bodyPr>
          <a:lstStyle/>
          <a:p>
            <a:r>
              <a:rPr lang="en-US" sz="4000" dirty="0" smtClean="0"/>
              <a:t>PK Similarity</a:t>
            </a:r>
            <a:r>
              <a:rPr lang="en-US" dirty="0" smtClean="0"/>
              <a:t/>
            </a:r>
            <a:br>
              <a:rPr lang="en-US" dirty="0" smtClean="0"/>
            </a:br>
            <a:r>
              <a:rPr lang="en-US" sz="3100" dirty="0" smtClean="0"/>
              <a:t>ABP 215 (biosimilar), US-</a:t>
            </a:r>
            <a:r>
              <a:rPr lang="en-US" sz="3100" dirty="0" err="1" smtClean="0"/>
              <a:t>Avastin</a:t>
            </a:r>
            <a:r>
              <a:rPr lang="en-US" sz="3100" dirty="0" smtClean="0"/>
              <a:t>, EU-Approved Bevacizumab</a:t>
            </a:r>
            <a:endParaRPr lang="en-US" sz="3100" dirty="0"/>
          </a:p>
        </p:txBody>
      </p:sp>
      <p:sp>
        <p:nvSpPr>
          <p:cNvPr id="3" name="Content Placeholder 2"/>
          <p:cNvSpPr>
            <a:spLocks noGrp="1"/>
          </p:cNvSpPr>
          <p:nvPr>
            <p:ph idx="1"/>
          </p:nvPr>
        </p:nvSpPr>
        <p:spPr>
          <a:xfrm>
            <a:off x="381000" y="1828800"/>
            <a:ext cx="2895600" cy="2971800"/>
          </a:xfrm>
        </p:spPr>
        <p:txBody>
          <a:bodyPr>
            <a:normAutofit/>
          </a:bodyPr>
          <a:lstStyle/>
          <a:p>
            <a:r>
              <a:rPr lang="en-US" sz="2000" dirty="0" smtClean="0"/>
              <a:t>Single-blind, single-dose, three-arm, parallel-group study in healthy male subjects</a:t>
            </a:r>
          </a:p>
          <a:p>
            <a:r>
              <a:rPr lang="en-US" sz="2000" dirty="0" smtClean="0"/>
              <a:t>ABP 215 (n = 68), US-</a:t>
            </a:r>
            <a:r>
              <a:rPr lang="en-US" sz="2000" dirty="0" err="1" smtClean="0"/>
              <a:t>Avastin</a:t>
            </a:r>
            <a:r>
              <a:rPr lang="en-US" sz="2000" dirty="0" smtClean="0"/>
              <a:t> (n = 67), or EU-</a:t>
            </a:r>
            <a:r>
              <a:rPr lang="en-US" sz="2000" dirty="0" err="1" smtClean="0"/>
              <a:t>bevacizumab</a:t>
            </a:r>
            <a:r>
              <a:rPr lang="en-US" sz="2000" dirty="0" smtClean="0"/>
              <a:t> (n =67) 3mg/kg intravenously</a:t>
            </a:r>
            <a:endParaRPr lang="en-US" sz="2000" dirty="0"/>
          </a:p>
        </p:txBody>
      </p:sp>
      <p:sp>
        <p:nvSpPr>
          <p:cNvPr id="4" name="TextBox 3"/>
          <p:cNvSpPr txBox="1"/>
          <p:nvPr/>
        </p:nvSpPr>
        <p:spPr>
          <a:xfrm>
            <a:off x="228600" y="5791200"/>
            <a:ext cx="7239000" cy="1077218"/>
          </a:xfrm>
          <a:prstGeom prst="rect">
            <a:avLst/>
          </a:prstGeom>
          <a:noFill/>
        </p:spPr>
        <p:txBody>
          <a:bodyPr wrap="square" rtlCol="0">
            <a:spAutoFit/>
          </a:bodyPr>
          <a:lstStyle/>
          <a:p>
            <a:r>
              <a:rPr lang="en-US" sz="1600" dirty="0"/>
              <a:t>FDA. </a:t>
            </a:r>
            <a:r>
              <a:rPr lang="en-US" sz="1600" dirty="0">
                <a:hlinkClick r:id="rId2"/>
              </a:rPr>
              <a:t>https://</a:t>
            </a:r>
            <a:r>
              <a:rPr lang="en-US" sz="1600" dirty="0" smtClean="0">
                <a:hlinkClick r:id="rId2"/>
              </a:rPr>
              <a:t>www.fda.gov/downloads/AdvisoryCommittees/CommitteesMeetingMaterials/Drugs/OncologicDrugsAdvisoryCommittee/UCM566365.pdf</a:t>
            </a:r>
            <a:r>
              <a:rPr lang="en-US" sz="1600" dirty="0" smtClean="0"/>
              <a:t>. Accessed Oct 2017.</a:t>
            </a:r>
            <a:endParaRPr lang="en-US" sz="1600" dirty="0"/>
          </a:p>
          <a:p>
            <a:r>
              <a:rPr lang="en-US" sz="1600" dirty="0" smtClean="0"/>
              <a:t>Markus R, et al. </a:t>
            </a:r>
            <a:r>
              <a:rPr lang="en-US" sz="1600" i="1" dirty="0" smtClean="0"/>
              <a:t>Cancer </a:t>
            </a:r>
            <a:r>
              <a:rPr lang="en-US" sz="1600" i="1" dirty="0" err="1" smtClean="0"/>
              <a:t>Chemother</a:t>
            </a:r>
            <a:r>
              <a:rPr lang="en-US" sz="1600" i="1" dirty="0" smtClean="0"/>
              <a:t> </a:t>
            </a:r>
            <a:r>
              <a:rPr lang="en-US" sz="1600" i="1" dirty="0" err="1" smtClean="0"/>
              <a:t>Pharmacol</a:t>
            </a:r>
            <a:r>
              <a:rPr lang="en-US" sz="1600" dirty="0" smtClean="0"/>
              <a:t>. 2017 Sept 1. [</a:t>
            </a:r>
            <a:r>
              <a:rPr lang="en-US" sz="1600" dirty="0" err="1" smtClean="0"/>
              <a:t>Epub</a:t>
            </a:r>
            <a:r>
              <a:rPr lang="en-US" sz="1600" dirty="0" smtClean="0"/>
              <a:t> ahead of print]</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0"/>
            <a:ext cx="5410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987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Clinical Study in NSCLC</a:t>
            </a:r>
            <a:endParaRPr lang="en-US" dirty="0"/>
          </a:p>
        </p:txBody>
      </p:sp>
      <p:sp>
        <p:nvSpPr>
          <p:cNvPr id="3" name="Content Placeholder 2"/>
          <p:cNvSpPr>
            <a:spLocks noGrp="1"/>
          </p:cNvSpPr>
          <p:nvPr>
            <p:ph idx="1"/>
          </p:nvPr>
        </p:nvSpPr>
        <p:spPr>
          <a:xfrm>
            <a:off x="381000" y="1219200"/>
            <a:ext cx="8545707" cy="1701728"/>
          </a:xfrm>
        </p:spPr>
        <p:txBody>
          <a:bodyPr>
            <a:normAutofit fontScale="92500"/>
          </a:bodyPr>
          <a:lstStyle/>
          <a:p>
            <a:r>
              <a:rPr lang="en-US" dirty="0" smtClean="0"/>
              <a:t>First-line therapy with </a:t>
            </a:r>
            <a:r>
              <a:rPr lang="en-US" dirty="0" err="1" smtClean="0"/>
              <a:t>bevacizumab</a:t>
            </a:r>
            <a:r>
              <a:rPr lang="en-US" dirty="0" smtClean="0"/>
              <a:t> (15 mg/kg IV every 3 weeks) in combination with chemotherapy (carboplatin 6 AUC and paclitaxel 200 mg/m</a:t>
            </a:r>
            <a:r>
              <a:rPr lang="en-US" baseline="30000" dirty="0" smtClean="0"/>
              <a:t>2</a:t>
            </a:r>
            <a:r>
              <a:rPr lang="en-US" dirty="0" smtClean="0"/>
              <a:t>) for 6 cycles</a:t>
            </a:r>
          </a:p>
          <a:p>
            <a:r>
              <a:rPr lang="en-US" dirty="0" smtClean="0"/>
              <a:t>Primary endpoint: overall response rate (ORR)</a:t>
            </a:r>
            <a:endParaRPr lang="en-US" dirty="0"/>
          </a:p>
        </p:txBody>
      </p:sp>
      <p:sp>
        <p:nvSpPr>
          <p:cNvPr id="4" name="TextBox 3"/>
          <p:cNvSpPr txBox="1"/>
          <p:nvPr/>
        </p:nvSpPr>
        <p:spPr>
          <a:xfrm>
            <a:off x="228600" y="5867400"/>
            <a:ext cx="7239000" cy="830997"/>
          </a:xfrm>
          <a:prstGeom prst="rect">
            <a:avLst/>
          </a:prstGeom>
          <a:noFill/>
        </p:spPr>
        <p:txBody>
          <a:bodyPr wrap="square" rtlCol="0">
            <a:spAutoFit/>
          </a:bodyPr>
          <a:lstStyle/>
          <a:p>
            <a:r>
              <a:rPr lang="en-US" sz="1600" dirty="0"/>
              <a:t>FDA. </a:t>
            </a:r>
            <a:r>
              <a:rPr lang="en-US" sz="1600" dirty="0">
                <a:hlinkClick r:id="rId2"/>
              </a:rPr>
              <a:t>https://</a:t>
            </a:r>
            <a:r>
              <a:rPr lang="en-US" sz="1600" dirty="0" smtClean="0">
                <a:hlinkClick r:id="rId2"/>
              </a:rPr>
              <a:t>www.fda.gov/downloads/AdvisoryCommittees/CommitteesMeetingMaterials/Drugs/OncologicDrugsAdvisoryCommittee/UCM566365.pdf</a:t>
            </a:r>
            <a:r>
              <a:rPr lang="en-US" sz="1600" dirty="0" smtClean="0"/>
              <a:t>. Accessed Oct 2017.</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2386326638"/>
              </p:ext>
            </p:extLst>
          </p:nvPr>
        </p:nvGraphicFramePr>
        <p:xfrm>
          <a:off x="838200" y="3581400"/>
          <a:ext cx="8077200" cy="1828800"/>
        </p:xfrm>
        <a:graphic>
          <a:graphicData uri="http://schemas.openxmlformats.org/drawingml/2006/table">
            <a:tbl>
              <a:tblPr firstRow="1" bandRow="1">
                <a:tableStyleId>{5C22544A-7EE6-4342-B048-85BDC9FD1C3A}</a:tableStyleId>
              </a:tblPr>
              <a:tblGrid>
                <a:gridCol w="2210602">
                  <a:extLst>
                    <a:ext uri="{9D8B030D-6E8A-4147-A177-3AD203B41FA5}">
                      <a16:colId xmlns:a16="http://schemas.microsoft.com/office/drawing/2014/main" val="20000"/>
                    </a:ext>
                  </a:extLst>
                </a:gridCol>
                <a:gridCol w="2720741">
                  <a:extLst>
                    <a:ext uri="{9D8B030D-6E8A-4147-A177-3AD203B41FA5}">
                      <a16:colId xmlns:a16="http://schemas.microsoft.com/office/drawing/2014/main" val="20001"/>
                    </a:ext>
                  </a:extLst>
                </a:gridCol>
                <a:gridCol w="3145857">
                  <a:extLst>
                    <a:ext uri="{9D8B030D-6E8A-4147-A177-3AD203B41FA5}">
                      <a16:colId xmlns:a16="http://schemas.microsoft.com/office/drawing/2014/main" val="20002"/>
                    </a:ext>
                  </a:extLst>
                </a:gridCol>
              </a:tblGrid>
              <a:tr h="858416">
                <a:tc>
                  <a:txBody>
                    <a:bodyPr/>
                    <a:lstStyle/>
                    <a:p>
                      <a:pPr algn="ctr"/>
                      <a:r>
                        <a:rPr lang="en-US" sz="2000" dirty="0" smtClean="0"/>
                        <a:t>Response</a:t>
                      </a:r>
                      <a:endParaRPr lang="en-US" sz="2000" dirty="0"/>
                    </a:p>
                  </a:txBody>
                  <a:tcPr anchor="ctr"/>
                </a:tc>
                <a:tc>
                  <a:txBody>
                    <a:bodyPr/>
                    <a:lstStyle/>
                    <a:p>
                      <a:pPr algn="ctr"/>
                      <a:r>
                        <a:rPr lang="en-US" sz="2000" dirty="0" smtClean="0"/>
                        <a:t>ABP 215 (n</a:t>
                      </a:r>
                      <a:r>
                        <a:rPr lang="en-US" sz="2000" baseline="0" dirty="0" smtClean="0"/>
                        <a:t> = 328)</a:t>
                      </a:r>
                    </a:p>
                    <a:p>
                      <a:pPr algn="ctr"/>
                      <a:r>
                        <a:rPr lang="en-US" sz="2000" baseline="0" dirty="0" smtClean="0"/>
                        <a:t>N (%)</a:t>
                      </a:r>
                      <a:endParaRPr lang="en-US" sz="2000" dirty="0"/>
                    </a:p>
                  </a:txBody>
                  <a:tcPr anchor="ctr"/>
                </a:tc>
                <a:tc>
                  <a:txBody>
                    <a:bodyPr/>
                    <a:lstStyle/>
                    <a:p>
                      <a:pPr algn="ctr"/>
                      <a:r>
                        <a:rPr lang="en-US" sz="2000" dirty="0" smtClean="0"/>
                        <a:t>EU-Bevacizumab (n = 314)</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smtClean="0"/>
                        <a:t>N (%)</a:t>
                      </a:r>
                      <a:endParaRPr lang="en-US" sz="2000" dirty="0" smtClean="0"/>
                    </a:p>
                  </a:txBody>
                  <a:tcPr anchor="ctr"/>
                </a:tc>
                <a:extLst>
                  <a:ext uri="{0D108BD9-81ED-4DB2-BD59-A6C34878D82A}">
                    <a16:rowId xmlns:a16="http://schemas.microsoft.com/office/drawing/2014/main" val="10000"/>
                  </a:ext>
                </a:extLst>
              </a:tr>
              <a:tr h="485192">
                <a:tc>
                  <a:txBody>
                    <a:bodyPr/>
                    <a:lstStyle/>
                    <a:p>
                      <a:r>
                        <a:rPr lang="en-US" sz="2000" dirty="0" smtClean="0"/>
                        <a:t>ORR</a:t>
                      </a:r>
                      <a:endParaRPr lang="en-US" sz="2000" dirty="0"/>
                    </a:p>
                  </a:txBody>
                  <a:tcPr/>
                </a:tc>
                <a:tc>
                  <a:txBody>
                    <a:bodyPr/>
                    <a:lstStyle/>
                    <a:p>
                      <a:pPr algn="ctr"/>
                      <a:r>
                        <a:rPr lang="en-US" sz="2000" dirty="0" smtClean="0"/>
                        <a:t>128 (39.0%)</a:t>
                      </a:r>
                      <a:endParaRPr lang="en-US" sz="2000" dirty="0"/>
                    </a:p>
                  </a:txBody>
                  <a:tcPr anchor="ctr"/>
                </a:tc>
                <a:tc>
                  <a:txBody>
                    <a:bodyPr/>
                    <a:lstStyle/>
                    <a:p>
                      <a:pPr algn="ctr"/>
                      <a:r>
                        <a:rPr lang="en-US" sz="2000" dirty="0" smtClean="0"/>
                        <a:t>131 (41.7%)</a:t>
                      </a:r>
                      <a:endParaRPr lang="en-US" sz="2000" dirty="0"/>
                    </a:p>
                  </a:txBody>
                  <a:tcPr anchor="ctr"/>
                </a:tc>
                <a:extLst>
                  <a:ext uri="{0D108BD9-81ED-4DB2-BD59-A6C34878D82A}">
                    <a16:rowId xmlns:a16="http://schemas.microsoft.com/office/drawing/2014/main" val="10001"/>
                  </a:ext>
                </a:extLst>
              </a:tr>
              <a:tr h="485192">
                <a:tc>
                  <a:txBody>
                    <a:bodyPr/>
                    <a:lstStyle/>
                    <a:p>
                      <a:r>
                        <a:rPr lang="en-US" sz="2000" dirty="0" smtClean="0"/>
                        <a:t>Risk ratio (90% CI)</a:t>
                      </a:r>
                      <a:endParaRPr lang="en-US" sz="2000" dirty="0"/>
                    </a:p>
                  </a:txBody>
                  <a:tcPr/>
                </a:tc>
                <a:tc gridSpan="2">
                  <a:txBody>
                    <a:bodyPr/>
                    <a:lstStyle/>
                    <a:p>
                      <a:pPr algn="ctr"/>
                      <a:r>
                        <a:rPr lang="en-US" sz="2000" dirty="0" smtClean="0"/>
                        <a:t>0.93 (0.80, 1.09)</a:t>
                      </a:r>
                      <a:endParaRPr lang="en-US" sz="2000"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7189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Clinical Study in NSCLC</a:t>
            </a:r>
            <a:br>
              <a:rPr lang="en-US" dirty="0" smtClean="0"/>
            </a:br>
            <a:r>
              <a:rPr lang="en-US" dirty="0" smtClean="0"/>
              <a:t>Similarity: Progression Free Survival</a:t>
            </a:r>
            <a:endParaRPr lang="en-US" dirty="0"/>
          </a:p>
        </p:txBody>
      </p:sp>
      <p:sp>
        <p:nvSpPr>
          <p:cNvPr id="4" name="TextBox 3"/>
          <p:cNvSpPr txBox="1"/>
          <p:nvPr/>
        </p:nvSpPr>
        <p:spPr>
          <a:xfrm>
            <a:off x="228600" y="5867400"/>
            <a:ext cx="7239000" cy="830997"/>
          </a:xfrm>
          <a:prstGeom prst="rect">
            <a:avLst/>
          </a:prstGeom>
          <a:noFill/>
        </p:spPr>
        <p:txBody>
          <a:bodyPr wrap="square" rtlCol="0">
            <a:spAutoFit/>
          </a:bodyPr>
          <a:lstStyle/>
          <a:p>
            <a:r>
              <a:rPr lang="en-US" sz="1600" dirty="0"/>
              <a:t>FDA. </a:t>
            </a:r>
            <a:r>
              <a:rPr lang="en-US" sz="1600" dirty="0">
                <a:hlinkClick r:id="rId2"/>
              </a:rPr>
              <a:t>https://</a:t>
            </a:r>
            <a:r>
              <a:rPr lang="en-US" sz="1600" dirty="0" smtClean="0">
                <a:hlinkClick r:id="rId2"/>
              </a:rPr>
              <a:t>www.fda.gov/downloads/AdvisoryCommittees/CommitteesMeetingMaterials/Drugs/OncologicDrugsAdvisoryCommittee/UCM566365.pdf</a:t>
            </a:r>
            <a:r>
              <a:rPr lang="en-US" sz="1600" dirty="0" smtClean="0"/>
              <a:t>. Accessed Oct 2017.</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7467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083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45707" cy="4889291"/>
          </a:xfrm>
        </p:spPr>
        <p:txBody>
          <a:bodyPr/>
          <a:lstStyle/>
          <a:p>
            <a:r>
              <a:rPr lang="en-US" dirty="0" smtClean="0"/>
              <a:t>Initial treatment will be FOLFOX + </a:t>
            </a:r>
            <a:r>
              <a:rPr lang="en-US" dirty="0" err="1" smtClean="0"/>
              <a:t>bevacizumab</a:t>
            </a:r>
            <a:endParaRPr lang="en-US" dirty="0" smtClean="0"/>
          </a:p>
          <a:p>
            <a:endParaRPr lang="en-US" dirty="0"/>
          </a:p>
          <a:p>
            <a:pPr marL="0" indent="0">
              <a:buNone/>
            </a:pPr>
            <a:r>
              <a:rPr lang="en-US" b="1" dirty="0" smtClean="0"/>
              <a:t>7. Does </a:t>
            </a:r>
            <a:r>
              <a:rPr lang="en-US" b="1" dirty="0" smtClean="0"/>
              <a:t>the evidence from the comparability studies give you confidence to use the biosimilar in this patient’s treatment regimen?</a:t>
            </a:r>
          </a:p>
          <a:p>
            <a:pPr marL="0" indent="0">
              <a:buNone/>
            </a:pPr>
            <a:endParaRPr lang="en-US" dirty="0" smtClean="0"/>
          </a:p>
          <a:p>
            <a:pPr marL="514350" indent="-514350">
              <a:buClr>
                <a:srgbClr val="0070C0"/>
              </a:buClr>
              <a:buFont typeface="+mj-lt"/>
              <a:buAutoNum type="alphaUcPeriod"/>
            </a:pPr>
            <a:r>
              <a:rPr lang="en-US" sz="2400" dirty="0" smtClean="0"/>
              <a:t>Yes</a:t>
            </a:r>
          </a:p>
          <a:p>
            <a:pPr marL="514350" indent="-514350">
              <a:buClr>
                <a:srgbClr val="0070C0"/>
              </a:buClr>
              <a:buFont typeface="+mj-lt"/>
              <a:buAutoNum type="alphaUcPeriod"/>
            </a:pPr>
            <a:r>
              <a:rPr lang="en-US" sz="2400" dirty="0" smtClean="0"/>
              <a:t>No</a:t>
            </a:r>
          </a:p>
          <a:p>
            <a:pPr marL="514350" indent="-514350">
              <a:buClr>
                <a:srgbClr val="0070C0"/>
              </a:buClr>
              <a:buFont typeface="+mj-lt"/>
              <a:buAutoNum type="alphaUcPeriod"/>
            </a:pPr>
            <a:r>
              <a:rPr lang="en-US" sz="2400" dirty="0" smtClean="0"/>
              <a:t>I’m not sure</a:t>
            </a:r>
            <a:endParaRPr lang="en-US" sz="2400" dirty="0"/>
          </a:p>
        </p:txBody>
      </p:sp>
      <p:sp>
        <p:nvSpPr>
          <p:cNvPr id="4" name="Title 1"/>
          <p:cNvSpPr txBox="1">
            <a:spLocks/>
          </p:cNvSpPr>
          <p:nvPr/>
        </p:nvSpPr>
        <p:spPr>
          <a:xfrm>
            <a:off x="0" y="228600"/>
            <a:ext cx="9144000" cy="685234"/>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3600" b="1" kern="1200">
                <a:solidFill>
                  <a:srgbClr val="FFFFFF"/>
                </a:solidFill>
                <a:latin typeface="Calibri" panose="020F0502020204030204" pitchFamily="34" charset="0"/>
                <a:ea typeface="+mj-ea"/>
                <a:cs typeface="Calibri" panose="020F0502020204030204" pitchFamily="34" charset="0"/>
              </a:defRPr>
            </a:lvl1pPr>
          </a:lstStyle>
          <a:p>
            <a:r>
              <a:rPr lang="en-US" sz="3200" dirty="0" smtClean="0"/>
              <a:t>Back to the Case: </a:t>
            </a:r>
          </a:p>
          <a:p>
            <a:r>
              <a:rPr lang="en-US" sz="2800" dirty="0" smtClean="0"/>
              <a:t>49-Year-Old </a:t>
            </a:r>
            <a:r>
              <a:rPr lang="en-US" sz="2800" dirty="0"/>
              <a:t>Male with Metastatic Colorectal Carcinoma </a:t>
            </a:r>
          </a:p>
        </p:txBody>
      </p:sp>
      <p:sp>
        <p:nvSpPr>
          <p:cNvPr id="5" name="TextBox 4"/>
          <p:cNvSpPr txBox="1"/>
          <p:nvPr/>
        </p:nvSpPr>
        <p:spPr>
          <a:xfrm>
            <a:off x="609600" y="6400800"/>
            <a:ext cx="3928961" cy="307777"/>
          </a:xfrm>
          <a:prstGeom prst="rect">
            <a:avLst/>
          </a:prstGeom>
          <a:noFill/>
        </p:spPr>
        <p:txBody>
          <a:bodyPr wrap="none" rtlCol="0">
            <a:spAutoFit/>
          </a:bodyPr>
          <a:lstStyle/>
          <a:p>
            <a:r>
              <a:rPr lang="en-US" sz="1400" dirty="0" smtClean="0"/>
              <a:t>FOLFOX: 5-fluorouracil; </a:t>
            </a:r>
            <a:r>
              <a:rPr lang="en-US" sz="1400" dirty="0" err="1" smtClean="0"/>
              <a:t>leucovorin</a:t>
            </a:r>
            <a:r>
              <a:rPr lang="en-US" sz="1400" dirty="0" smtClean="0"/>
              <a:t>; and </a:t>
            </a:r>
            <a:r>
              <a:rPr lang="en-US" sz="1400" dirty="0" err="1" smtClean="0"/>
              <a:t>oxaliplatin</a:t>
            </a:r>
            <a:endParaRPr lang="en-US" sz="1400" dirty="0"/>
          </a:p>
        </p:txBody>
      </p:sp>
      <p:pic>
        <p:nvPicPr>
          <p:cNvPr id="6" name="Picture 5"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195654"/>
            <a:ext cx="1930304" cy="2058991"/>
          </a:xfrm>
          <a:prstGeom prst="rect">
            <a:avLst/>
          </a:prstGeom>
        </p:spPr>
      </p:pic>
    </p:spTree>
    <p:extLst>
      <p:ext uri="{BB962C8B-B14F-4D97-AF65-F5344CB8AC3E}">
        <p14:creationId xmlns:p14="http://schemas.microsoft.com/office/powerpoint/2010/main" val="1741380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FDA Approval of the Bevacizumab Biosimilar for the Indications of the Reference Product</a:t>
            </a:r>
            <a:endParaRPr lang="en-US" dirty="0"/>
          </a:p>
        </p:txBody>
      </p:sp>
      <p:sp>
        <p:nvSpPr>
          <p:cNvPr id="3" name="Content Placeholder 2"/>
          <p:cNvSpPr>
            <a:spLocks noGrp="1"/>
          </p:cNvSpPr>
          <p:nvPr>
            <p:ph idx="1"/>
          </p:nvPr>
        </p:nvSpPr>
        <p:spPr>
          <a:xfrm>
            <a:off x="304800" y="1143000"/>
            <a:ext cx="8545707" cy="4889291"/>
          </a:xfrm>
        </p:spPr>
        <p:txBody>
          <a:bodyPr/>
          <a:lstStyle/>
          <a:p>
            <a:r>
              <a:rPr lang="en-US" dirty="0" smtClean="0"/>
              <a:t>Justification for extrapolation</a:t>
            </a:r>
          </a:p>
          <a:p>
            <a:pPr lvl="1"/>
            <a:r>
              <a:rPr lang="en-US" dirty="0" smtClean="0"/>
              <a:t>Extensive analytical characterization</a:t>
            </a:r>
          </a:p>
          <a:p>
            <a:pPr lvl="1"/>
            <a:r>
              <a:rPr lang="en-US" dirty="0" smtClean="0"/>
              <a:t>Mechanism of action</a:t>
            </a:r>
          </a:p>
          <a:p>
            <a:pPr lvl="1"/>
            <a:r>
              <a:rPr lang="en-US" dirty="0" smtClean="0"/>
              <a:t>Pharmacokinetics and biodistribution (clinical pharmacology study in healthy volunteers)</a:t>
            </a:r>
          </a:p>
          <a:p>
            <a:pPr lvl="1"/>
            <a:r>
              <a:rPr lang="en-US" dirty="0" smtClean="0"/>
              <a:t>Clinical study in patients with NSCLC</a:t>
            </a:r>
          </a:p>
          <a:p>
            <a:pPr lvl="1"/>
            <a:r>
              <a:rPr lang="en-US" dirty="0" smtClean="0"/>
              <a:t>Immunogenicity</a:t>
            </a:r>
          </a:p>
          <a:p>
            <a:pPr lvl="1"/>
            <a:r>
              <a:rPr lang="en-US" dirty="0" smtClean="0"/>
              <a:t>Safety/toxicity</a:t>
            </a:r>
          </a:p>
          <a:p>
            <a:r>
              <a:rPr lang="en-US" dirty="0" smtClean="0"/>
              <a:t>ABP 215 is highly similar to US-</a:t>
            </a:r>
            <a:r>
              <a:rPr lang="en-US" dirty="0" err="1" smtClean="0"/>
              <a:t>Avastin</a:t>
            </a:r>
            <a:r>
              <a:rPr lang="en-US" dirty="0" smtClean="0"/>
              <a:t> (based on analytical characterization)</a:t>
            </a:r>
          </a:p>
          <a:p>
            <a:r>
              <a:rPr lang="en-US" dirty="0" smtClean="0"/>
              <a:t>No clinically meaningful differences (based on clinical PK, anti-tumor activity, safety, immunogenicity)</a:t>
            </a:r>
            <a:endParaRPr lang="en-US" dirty="0"/>
          </a:p>
        </p:txBody>
      </p:sp>
      <p:sp>
        <p:nvSpPr>
          <p:cNvPr id="4" name="TextBox 3"/>
          <p:cNvSpPr txBox="1"/>
          <p:nvPr/>
        </p:nvSpPr>
        <p:spPr>
          <a:xfrm>
            <a:off x="228600" y="5867400"/>
            <a:ext cx="7239000" cy="830997"/>
          </a:xfrm>
          <a:prstGeom prst="rect">
            <a:avLst/>
          </a:prstGeom>
          <a:noFill/>
        </p:spPr>
        <p:txBody>
          <a:bodyPr wrap="square" rtlCol="0">
            <a:spAutoFit/>
          </a:bodyPr>
          <a:lstStyle/>
          <a:p>
            <a:r>
              <a:rPr lang="en-US" sz="1600" dirty="0"/>
              <a:t>FDA. </a:t>
            </a:r>
            <a:r>
              <a:rPr lang="en-US" sz="1600" dirty="0">
                <a:hlinkClick r:id="rId2"/>
              </a:rPr>
              <a:t>https://</a:t>
            </a:r>
            <a:r>
              <a:rPr lang="en-US" sz="1600" dirty="0" smtClean="0">
                <a:hlinkClick r:id="rId2"/>
              </a:rPr>
              <a:t>www.fda.gov/downloads/AdvisoryCommittees/CommitteesMeetingMaterials/Drugs/OncologicDrugsAdvisoryCommittee/UCM566365.pdf</a:t>
            </a:r>
            <a:r>
              <a:rPr lang="en-US" sz="1600" dirty="0" smtClean="0"/>
              <a:t>. Accessed Oct 2017.</a:t>
            </a:r>
            <a:endParaRPr lang="en-US" sz="1600" dirty="0"/>
          </a:p>
        </p:txBody>
      </p:sp>
    </p:spTree>
    <p:extLst>
      <p:ext uri="{BB962C8B-B14F-4D97-AF65-F5344CB8AC3E}">
        <p14:creationId xmlns:p14="http://schemas.microsoft.com/office/powerpoint/2010/main" val="3425335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381000" y="1143000"/>
            <a:ext cx="8545707" cy="5334000"/>
          </a:xfrm>
        </p:spPr>
        <p:txBody>
          <a:bodyPr>
            <a:normAutofit/>
          </a:bodyPr>
          <a:lstStyle/>
          <a:p>
            <a:r>
              <a:rPr lang="en-US" sz="2400" dirty="0"/>
              <a:t>Biologics </a:t>
            </a:r>
            <a:r>
              <a:rPr lang="en-US" sz="2400" dirty="0" smtClean="0"/>
              <a:t>(including biosimilars) are </a:t>
            </a:r>
            <a:r>
              <a:rPr lang="en-US" sz="2400" dirty="0"/>
              <a:t>complex drugs that cannot be made “generic”</a:t>
            </a:r>
          </a:p>
          <a:p>
            <a:r>
              <a:rPr lang="en-US" sz="2400" dirty="0" smtClean="0"/>
              <a:t>The </a:t>
            </a:r>
            <a:r>
              <a:rPr lang="en-US" sz="2400" dirty="0"/>
              <a:t>comparability exercise used to demonstrate that a biosimilar is “highly similar” to a reference biologic is scientific, robust, and </a:t>
            </a:r>
            <a:r>
              <a:rPr lang="en-US" sz="2400" dirty="0" smtClean="0"/>
              <a:t>regulated</a:t>
            </a:r>
          </a:p>
          <a:p>
            <a:pPr marL="342900" lvl="1" indent="-342900">
              <a:buFont typeface="Arial"/>
              <a:buChar char="•"/>
            </a:pPr>
            <a:r>
              <a:rPr lang="en-US" dirty="0"/>
              <a:t>An approved biosimilar can be expected to have the same efficacy and  safety profile (no clinically meaningful differences) as the reference (originator) product in the approved indications</a:t>
            </a:r>
          </a:p>
          <a:p>
            <a:pPr marL="342900" lvl="1" indent="-342900">
              <a:buFont typeface="Arial"/>
              <a:buChar char="•"/>
            </a:pPr>
            <a:r>
              <a:rPr lang="en-US" dirty="0" smtClean="0"/>
              <a:t>Based </a:t>
            </a:r>
            <a:r>
              <a:rPr lang="en-US" dirty="0"/>
              <a:t>on the totality of evidence (including analytical studies, human PK/PD, and clinical studies), biosimilars can be approved to treat </a:t>
            </a:r>
            <a:r>
              <a:rPr lang="en-US" dirty="0" smtClean="0"/>
              <a:t>indications, </a:t>
            </a:r>
            <a:r>
              <a:rPr lang="en-US" dirty="0"/>
              <a:t>even without clinical trials in that indication</a:t>
            </a:r>
          </a:p>
          <a:p>
            <a:r>
              <a:rPr lang="en-US" sz="2400" dirty="0" smtClean="0"/>
              <a:t>The increasing availability of biosimilars has the potential to broaden patient access to biologic therapies and provide cost savings for cancer care</a:t>
            </a:r>
            <a:endParaRPr lang="en-US" sz="2400" dirty="0"/>
          </a:p>
          <a:p>
            <a:endParaRPr lang="en-US" sz="2400" dirty="0"/>
          </a:p>
        </p:txBody>
      </p:sp>
    </p:spTree>
    <p:extLst>
      <p:ext uri="{BB962C8B-B14F-4D97-AF65-F5344CB8AC3E}">
        <p14:creationId xmlns:p14="http://schemas.microsoft.com/office/powerpoint/2010/main" val="2929073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Please complete the </a:t>
            </a:r>
            <a:r>
              <a:rPr lang="en-US" b="1" dirty="0">
                <a:solidFill>
                  <a:srgbClr val="26528F"/>
                </a:solidFill>
              </a:rPr>
              <a:t>EVALUATION</a:t>
            </a:r>
            <a:r>
              <a:rPr lang="en-US" dirty="0"/>
              <a:t> and </a:t>
            </a:r>
            <a:r>
              <a:rPr lang="en-US" b="1" dirty="0">
                <a:solidFill>
                  <a:srgbClr val="26528F"/>
                </a:solidFill>
              </a:rPr>
              <a:t>POSTTEST</a:t>
            </a:r>
            <a:r>
              <a:rPr lang="en-US" dirty="0">
                <a:solidFill>
                  <a:srgbClr val="26528F"/>
                </a:solidFill>
              </a:rPr>
              <a:t>	</a:t>
            </a:r>
          </a:p>
          <a:p>
            <a:pPr marL="514350" indent="-514350">
              <a:buFont typeface="+mj-lt"/>
              <a:buAutoNum type="arabicPeriod"/>
            </a:pPr>
            <a:r>
              <a:rPr lang="en-US" dirty="0"/>
              <a:t>Hand them to the coordinator as you leave</a:t>
            </a:r>
          </a:p>
          <a:p>
            <a:pPr marL="514350" indent="-514350">
              <a:buFont typeface="+mj-lt"/>
              <a:buAutoNum type="arabicPeriod"/>
            </a:pPr>
            <a:r>
              <a:rPr lang="en-US" dirty="0"/>
              <a:t>Take your CME certificate</a:t>
            </a:r>
          </a:p>
          <a:p>
            <a:pPr marL="514350" indent="-514350">
              <a:buFont typeface="+mj-lt"/>
              <a:buAutoNum type="arabicPeriod"/>
            </a:pPr>
            <a:endParaRPr lang="en-US" sz="1800" dirty="0"/>
          </a:p>
          <a:p>
            <a:pPr marL="0" indent="0" algn="ctr">
              <a:buNone/>
            </a:pPr>
            <a:r>
              <a:rPr lang="en-US" sz="3200" b="1" u="sng" dirty="0">
                <a:solidFill>
                  <a:srgbClr val="CC6600"/>
                </a:solidFill>
              </a:rPr>
              <a:t>Even if you don’t want CME, please complete the forms</a:t>
            </a:r>
          </a:p>
          <a:p>
            <a:pPr marL="0" indent="0" algn="ctr">
              <a:buNone/>
            </a:pPr>
            <a:r>
              <a:rPr lang="en-US" dirty="0"/>
              <a:t>Your feedback is extremely valuable in</a:t>
            </a:r>
          </a:p>
          <a:p>
            <a:pPr marL="0" indent="0" algn="ctr">
              <a:buNone/>
            </a:pPr>
            <a:r>
              <a:rPr lang="en-US" dirty="0"/>
              <a:t>securing support for future education</a:t>
            </a:r>
          </a:p>
          <a:p>
            <a:pPr marL="0" indent="0">
              <a:buNone/>
            </a:pPr>
            <a:endParaRPr lang="en-US" dirty="0"/>
          </a:p>
          <a:p>
            <a:pPr marL="0" indent="0">
              <a:buNone/>
            </a:pPr>
            <a:endParaRPr lang="en-US" dirty="0"/>
          </a:p>
          <a:p>
            <a:pPr marL="0" indent="0" algn="ctr">
              <a:buNone/>
            </a:pPr>
            <a:r>
              <a:rPr lang="en-US" dirty="0"/>
              <a:t>We would like to thank</a:t>
            </a:r>
          </a:p>
          <a:p>
            <a:pPr marL="0" indent="0" algn="ctr">
              <a:buNone/>
            </a:pPr>
            <a:r>
              <a:rPr lang="en-US" b="1" dirty="0" smtClean="0">
                <a:solidFill>
                  <a:srgbClr val="26528F"/>
                </a:solidFill>
              </a:rPr>
              <a:t>Sandoz</a:t>
            </a:r>
            <a:endParaRPr lang="en-US" dirty="0">
              <a:solidFill>
                <a:srgbClr val="26528F"/>
              </a:solidFill>
            </a:endParaRPr>
          </a:p>
          <a:p>
            <a:pPr marL="0" indent="0" algn="ctr">
              <a:buNone/>
            </a:pPr>
            <a:r>
              <a:rPr lang="en-US" dirty="0"/>
              <a:t>for their support of this CME activity.</a:t>
            </a:r>
          </a:p>
          <a:p>
            <a:endParaRPr lang="en-US" dirty="0"/>
          </a:p>
        </p:txBody>
      </p:sp>
    </p:spTree>
    <p:extLst>
      <p:ext uri="{BB962C8B-B14F-4D97-AF65-F5344CB8AC3E}">
        <p14:creationId xmlns:p14="http://schemas.microsoft.com/office/powerpoint/2010/main" val="17533941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3200" b="1" dirty="0" smtClean="0"/>
              <a:t>Please visit:</a:t>
            </a:r>
          </a:p>
          <a:p>
            <a:pPr marL="0" indent="0" algn="ctr">
              <a:buNone/>
            </a:pPr>
            <a:endParaRPr lang="en-US" sz="3200" b="1" dirty="0" smtClean="0"/>
          </a:p>
          <a:p>
            <a:pPr marL="0" indent="0" algn="ctr">
              <a:buNone/>
            </a:pPr>
            <a:r>
              <a:rPr lang="en-US" sz="3200" dirty="0">
                <a:hlinkClick r:id="rId2"/>
              </a:rPr>
              <a:t>http://www.biosimilarscme.org</a:t>
            </a:r>
            <a:r>
              <a:rPr lang="en-US" sz="3200" dirty="0" smtClean="0">
                <a:hlinkClick r:id="rId2"/>
              </a:rPr>
              <a:t>/</a:t>
            </a:r>
            <a:endParaRPr lang="en-US" sz="3200" dirty="0" smtClean="0"/>
          </a:p>
          <a:p>
            <a:pPr marL="0" indent="0" algn="ctr">
              <a:buNone/>
            </a:pPr>
            <a:endParaRPr lang="en-US" dirty="0"/>
          </a:p>
        </p:txBody>
      </p:sp>
    </p:spTree>
    <p:extLst>
      <p:ext uri="{BB962C8B-B14F-4D97-AF65-F5344CB8AC3E}">
        <p14:creationId xmlns:p14="http://schemas.microsoft.com/office/powerpoint/2010/main" val="260947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Faculty Disclosures – Activity Faculty</a:t>
            </a:r>
          </a:p>
        </p:txBody>
      </p:sp>
      <p:sp>
        <p:nvSpPr>
          <p:cNvPr id="3" name="Content Placeholder 2"/>
          <p:cNvSpPr>
            <a:spLocks noGrp="1"/>
          </p:cNvSpPr>
          <p:nvPr>
            <p:ph idx="1"/>
          </p:nvPr>
        </p:nvSpPr>
        <p:spPr/>
        <p:txBody>
          <a:bodyPr/>
          <a:lstStyle/>
          <a:p>
            <a:pPr marL="0" indent="0">
              <a:buNone/>
            </a:pPr>
            <a:r>
              <a:rPr lang="en-US" dirty="0"/>
              <a:t>The following faculty report that they have </a:t>
            </a:r>
            <a:r>
              <a:rPr lang="en-US" dirty="0" smtClean="0"/>
              <a:t>no relevant </a:t>
            </a:r>
            <a:r>
              <a:rPr lang="en-US" dirty="0"/>
              <a:t>financial relationships to </a:t>
            </a:r>
            <a:r>
              <a:rPr lang="en-US" dirty="0" smtClean="0"/>
              <a:t>disclose:</a:t>
            </a:r>
            <a:endParaRPr lang="en-US" sz="1800" dirty="0"/>
          </a:p>
          <a:p>
            <a:pPr marL="0" indent="0">
              <a:buNone/>
            </a:pPr>
            <a:endParaRPr lang="en-US" dirty="0"/>
          </a:p>
          <a:p>
            <a:pPr lvl="1"/>
            <a:r>
              <a:rPr lang="en-US" dirty="0" smtClean="0"/>
              <a:t>Luis H. Camacho, MD, MPH</a:t>
            </a:r>
            <a:endParaRPr lang="en-US" dirty="0"/>
          </a:p>
        </p:txBody>
      </p:sp>
    </p:spTree>
    <p:custDataLst>
      <p:tags r:id="rId1"/>
    </p:custDataLst>
    <p:extLst>
      <p:ext uri="{BB962C8B-B14F-4D97-AF65-F5344CB8AC3E}">
        <p14:creationId xmlns:p14="http://schemas.microsoft.com/office/powerpoint/2010/main" val="1615479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ARS</a:t>
            </a:r>
            <a:endParaRPr lang="en-US" dirty="0"/>
          </a:p>
        </p:txBody>
      </p:sp>
      <p:sp>
        <p:nvSpPr>
          <p:cNvPr id="4" name="TextBox 3"/>
          <p:cNvSpPr txBox="1"/>
          <p:nvPr/>
        </p:nvSpPr>
        <p:spPr>
          <a:xfrm>
            <a:off x="-2057400" y="1805032"/>
            <a:ext cx="7924800" cy="1138773"/>
          </a:xfrm>
          <a:prstGeom prst="rect">
            <a:avLst/>
          </a:prstGeom>
          <a:noFill/>
        </p:spPr>
        <p:txBody>
          <a:bodyPr wrap="square" rtlCol="0">
            <a:spAutoFit/>
          </a:bodyPr>
          <a:lstStyle/>
          <a:p>
            <a:pPr algn="ctr"/>
            <a:r>
              <a:rPr lang="en-US" sz="3200" dirty="0" smtClean="0">
                <a:latin typeface="Calibri" panose="020F0502020204030204" pitchFamily="34" charset="0"/>
                <a:cs typeface="Calibri" panose="020F0502020204030204" pitchFamily="34" charset="0"/>
              </a:rPr>
              <a:t>When you see…</a:t>
            </a: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p:txBody>
      </p:sp>
      <p:pic>
        <p:nvPicPr>
          <p:cNvPr id="5" name="Picture 4" descr="&lt;strong&gt;question-mark&lt;/strong&g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112" y="1109466"/>
            <a:ext cx="2057400" cy="2194559"/>
          </a:xfrm>
          <a:prstGeom prst="rect">
            <a:avLst/>
          </a:prstGeom>
        </p:spPr>
      </p:pic>
      <p:sp>
        <p:nvSpPr>
          <p:cNvPr id="6" name="TextBox 5"/>
          <p:cNvSpPr txBox="1"/>
          <p:nvPr/>
        </p:nvSpPr>
        <p:spPr>
          <a:xfrm>
            <a:off x="223345" y="3007082"/>
            <a:ext cx="7505700" cy="954107"/>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Please answer the corresponding question on your </a:t>
            </a:r>
            <a:r>
              <a:rPr lang="en-US" sz="2800" b="1" dirty="0" smtClean="0">
                <a:latin typeface="Calibri" panose="020F0502020204030204" pitchFamily="34" charset="0"/>
                <a:cs typeface="Calibri" panose="020F0502020204030204" pitchFamily="34" charset="0"/>
              </a:rPr>
              <a:t>ARS Question Sheet</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3847333" y="3639371"/>
            <a:ext cx="2078393" cy="2936518"/>
          </a:xfrm>
          <a:prstGeom prst="rect">
            <a:avLst/>
          </a:prstGeom>
          <a:ln>
            <a:solidFill>
              <a:schemeClr val="tx1"/>
            </a:solidFill>
          </a:ln>
        </p:spPr>
      </p:pic>
    </p:spTree>
    <p:extLst>
      <p:ext uri="{BB962C8B-B14F-4D97-AF65-F5344CB8AC3E}">
        <p14:creationId xmlns:p14="http://schemas.microsoft.com/office/powerpoint/2010/main" val="88432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graphicFrame>
        <p:nvGraphicFramePr>
          <p:cNvPr id="4" name="Diagram 3"/>
          <p:cNvGraphicFramePr/>
          <p:nvPr>
            <p:extLst>
              <p:ext uri="{D42A27DB-BD31-4B8C-83A1-F6EECF244321}">
                <p14:modId xmlns:p14="http://schemas.microsoft.com/office/powerpoint/2010/main" val="1359322992"/>
              </p:ext>
            </p:extLst>
          </p:nvPr>
        </p:nvGraphicFramePr>
        <p:xfrm>
          <a:off x="0" y="1212128"/>
          <a:ext cx="8823728" cy="5077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04800" y="1600200"/>
            <a:ext cx="533400" cy="707886"/>
          </a:xfrm>
          <a:prstGeom prst="rect">
            <a:avLst/>
          </a:prstGeom>
          <a:noFill/>
        </p:spPr>
        <p:txBody>
          <a:bodyPr wrap="square" rtlCol="0">
            <a:spAutoFit/>
          </a:bodyPr>
          <a:lstStyle/>
          <a:p>
            <a:pPr algn="ctr"/>
            <a:r>
              <a:rPr lang="en-US" sz="4000" b="1" dirty="0" smtClean="0">
                <a:solidFill>
                  <a:schemeClr val="bg1"/>
                </a:solidFill>
                <a:latin typeface="Calibri" panose="020F0502020204030204" pitchFamily="34" charset="0"/>
                <a:cs typeface="Calibri" panose="020F0502020204030204" pitchFamily="34" charset="0"/>
              </a:rPr>
              <a:t>1</a:t>
            </a:r>
            <a:endParaRPr lang="en-US" sz="4000" b="1"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762000" y="2819400"/>
            <a:ext cx="533400" cy="707886"/>
          </a:xfrm>
          <a:prstGeom prst="rect">
            <a:avLst/>
          </a:prstGeom>
          <a:noFill/>
        </p:spPr>
        <p:txBody>
          <a:bodyPr wrap="square" rtlCol="0">
            <a:spAutoFit/>
          </a:bodyPr>
          <a:lstStyle/>
          <a:p>
            <a:pPr algn="ctr"/>
            <a:r>
              <a:rPr lang="en-US" sz="4000" b="1" dirty="0" smtClean="0">
                <a:solidFill>
                  <a:schemeClr val="bg1"/>
                </a:solidFill>
                <a:latin typeface="Calibri" panose="020F0502020204030204" pitchFamily="34" charset="0"/>
                <a:cs typeface="Calibri" panose="020F0502020204030204" pitchFamily="34" charset="0"/>
              </a:rPr>
              <a:t>2</a:t>
            </a:r>
            <a:endParaRPr lang="en-US" sz="4000" b="1"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762000" y="3945049"/>
            <a:ext cx="53340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3</a:t>
            </a:r>
          </a:p>
        </p:txBody>
      </p:sp>
      <p:sp>
        <p:nvSpPr>
          <p:cNvPr id="12" name="TextBox 11"/>
          <p:cNvSpPr txBox="1"/>
          <p:nvPr/>
        </p:nvSpPr>
        <p:spPr>
          <a:xfrm>
            <a:off x="304800" y="5152951"/>
            <a:ext cx="533400" cy="707886"/>
          </a:xfrm>
          <a:prstGeom prst="rect">
            <a:avLst/>
          </a:prstGeom>
          <a:noFill/>
        </p:spPr>
        <p:txBody>
          <a:bodyPr wrap="square" rtlCol="0">
            <a:spAutoFit/>
          </a:bodyPr>
          <a:lstStyle/>
          <a:p>
            <a:pPr algn="ctr"/>
            <a:r>
              <a:rPr lang="en-US" sz="4000" b="1" dirty="0" smtClean="0">
                <a:solidFill>
                  <a:schemeClr val="bg1"/>
                </a:solidFill>
                <a:latin typeface="Calibri" panose="020F0502020204030204" pitchFamily="34" charset="0"/>
                <a:cs typeface="Calibri" panose="020F0502020204030204" pitchFamily="34" charset="0"/>
              </a:rPr>
              <a:t>4</a:t>
            </a:r>
            <a:endParaRPr lang="en-U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735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96744" y="1295400"/>
            <a:ext cx="8747256" cy="5257800"/>
          </a:xfrm>
        </p:spPr>
        <p:txBody>
          <a:bodyPr>
            <a:normAutofit/>
          </a:bodyPr>
          <a:lstStyle/>
          <a:p>
            <a:pPr>
              <a:lnSpc>
                <a:spcPct val="110000"/>
              </a:lnSpc>
            </a:pPr>
            <a:r>
              <a:rPr lang="en-US" sz="2600" dirty="0" smtClean="0"/>
              <a:t>Biosimilars Fast Five</a:t>
            </a:r>
          </a:p>
          <a:p>
            <a:pPr marL="914400" lvl="1" indent="-457200">
              <a:lnSpc>
                <a:spcPct val="110000"/>
              </a:lnSpc>
              <a:buFont typeface="+mj-lt"/>
              <a:buAutoNum type="arabicPeriod"/>
            </a:pPr>
            <a:r>
              <a:rPr lang="en-US" sz="2200" dirty="0" smtClean="0"/>
              <a:t>What a biosimilar is and what it is not </a:t>
            </a:r>
          </a:p>
          <a:p>
            <a:pPr marL="914400" lvl="1" indent="-457200">
              <a:lnSpc>
                <a:spcPct val="110000"/>
              </a:lnSpc>
              <a:buFont typeface="+mj-lt"/>
              <a:buAutoNum type="arabicPeriod"/>
            </a:pPr>
            <a:r>
              <a:rPr lang="en-US" sz="2200" dirty="0" smtClean="0"/>
              <a:t>What does the FDA require for biosimilar approval?</a:t>
            </a:r>
          </a:p>
          <a:p>
            <a:pPr marL="914400" lvl="1" indent="-457200">
              <a:buFont typeface="+mj-lt"/>
              <a:buAutoNum type="arabicPeriod"/>
            </a:pPr>
            <a:r>
              <a:rPr lang="en-US" sz="2000" dirty="0"/>
              <a:t>What is the basis to justify extrapolation and/or switching?</a:t>
            </a:r>
          </a:p>
          <a:p>
            <a:pPr marL="914400" lvl="1" indent="-457200">
              <a:buFont typeface="+mj-lt"/>
              <a:buAutoNum type="arabicPeriod"/>
            </a:pPr>
            <a:r>
              <a:rPr lang="en-US" sz="2000" dirty="0"/>
              <a:t>Can a patient be automatically switched to a biosimilar at the pharmacy level?</a:t>
            </a:r>
          </a:p>
          <a:p>
            <a:pPr marL="914400" lvl="1" indent="-457200">
              <a:lnSpc>
                <a:spcPct val="110000"/>
              </a:lnSpc>
              <a:buFont typeface="+mj-lt"/>
              <a:buAutoNum type="arabicPeriod"/>
            </a:pPr>
            <a:r>
              <a:rPr lang="en-US" sz="2200" dirty="0" smtClean="0"/>
              <a:t>Which biosimilars are currently approved?</a:t>
            </a:r>
          </a:p>
          <a:p>
            <a:pPr>
              <a:lnSpc>
                <a:spcPct val="110000"/>
              </a:lnSpc>
            </a:pPr>
            <a:r>
              <a:rPr lang="en-US" sz="2600" dirty="0" smtClean="0"/>
              <a:t>Biosimilars: Applications in Clinical Practice</a:t>
            </a:r>
          </a:p>
          <a:p>
            <a:pPr lvl="1">
              <a:lnSpc>
                <a:spcPct val="110000"/>
              </a:lnSpc>
            </a:pPr>
            <a:r>
              <a:rPr lang="en-US" sz="2200" dirty="0" smtClean="0"/>
              <a:t>Growth factor support for a patient with small cell lung cancer following 2 cycles of chemotherapy</a:t>
            </a:r>
          </a:p>
          <a:p>
            <a:pPr lvl="1">
              <a:lnSpc>
                <a:spcPct val="110000"/>
              </a:lnSpc>
            </a:pPr>
            <a:r>
              <a:rPr lang="en-US" sz="2200" dirty="0" smtClean="0"/>
              <a:t>Treatment with rituximab for a patient newly diagnosed with CLL</a:t>
            </a:r>
          </a:p>
          <a:p>
            <a:pPr lvl="1">
              <a:lnSpc>
                <a:spcPct val="110000"/>
              </a:lnSpc>
            </a:pPr>
            <a:r>
              <a:rPr lang="en-US" sz="2200" dirty="0" smtClean="0"/>
              <a:t>Treatment with FOLFOX + </a:t>
            </a:r>
            <a:r>
              <a:rPr lang="en-US" sz="2200" dirty="0" err="1" smtClean="0"/>
              <a:t>bevacizumab</a:t>
            </a:r>
            <a:r>
              <a:rPr lang="en-US" sz="2200" dirty="0" smtClean="0"/>
              <a:t> for a patient with metastatic colorectal cancer</a:t>
            </a:r>
            <a:endParaRPr lang="en-US" sz="2200" dirty="0"/>
          </a:p>
        </p:txBody>
      </p:sp>
    </p:spTree>
    <p:extLst>
      <p:ext uri="{BB962C8B-B14F-4D97-AF65-F5344CB8AC3E}">
        <p14:creationId xmlns:p14="http://schemas.microsoft.com/office/powerpoint/2010/main" val="369225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de Template 2">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2852</TotalTime>
  <Words>3865</Words>
  <Application>Microsoft Office PowerPoint</Application>
  <PresentationFormat>On-screen Show (4:3)</PresentationFormat>
  <Paragraphs>601</Paragraphs>
  <Slides>59</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MS PGothic</vt:lpstr>
      <vt:lpstr>MS PGothic</vt:lpstr>
      <vt:lpstr>Arial</vt:lpstr>
      <vt:lpstr>Arial Narrow</vt:lpstr>
      <vt:lpstr>Ariel</vt:lpstr>
      <vt:lpstr>Calibri</vt:lpstr>
      <vt:lpstr>Calibri </vt:lpstr>
      <vt:lpstr>Corbel</vt:lpstr>
      <vt:lpstr>MyriadPro-Regular</vt:lpstr>
      <vt:lpstr>MyriadPro-Semibold</vt:lpstr>
      <vt:lpstr>Times New Roman</vt:lpstr>
      <vt:lpstr>Wingdings</vt:lpstr>
      <vt:lpstr>Slide Template 2</vt:lpstr>
      <vt:lpstr>Biosimilars Management Considerations: What Do You Know, What Would You Do?</vt:lpstr>
      <vt:lpstr>Faculty</vt:lpstr>
      <vt:lpstr>Commercial Supporter</vt:lpstr>
      <vt:lpstr>Disclosure Policy</vt:lpstr>
      <vt:lpstr>Activity Staff Disclosures</vt:lpstr>
      <vt:lpstr>Faculty Disclosures – Activity Faculty</vt:lpstr>
      <vt:lpstr>Audience ARS</vt:lpstr>
      <vt:lpstr>Learning Objectives</vt:lpstr>
      <vt:lpstr>Outline</vt:lpstr>
      <vt:lpstr>What is a Biosimilar?</vt:lpstr>
      <vt:lpstr>Biosimilars are Biologics Large, Complex Molecules</vt:lpstr>
      <vt:lpstr>Unlike Producing Small Molecule Drugs, the Manufacturing Process for Biologics is Complex</vt:lpstr>
      <vt:lpstr>Identical Copies of Biologics Cannot Be Made </vt:lpstr>
      <vt:lpstr>Generics:  Exact Copies</vt:lpstr>
      <vt:lpstr>Biosimilars:  Highly Similar</vt:lpstr>
      <vt:lpstr>Biosimilars:  Highly Similar</vt:lpstr>
      <vt:lpstr>Demonstrating Biosimilarity: General Principles from the FDA </vt:lpstr>
      <vt:lpstr>Biosimilar Pathway Represents a Paradigm Shift From Standard Originator Registration Pathway</vt:lpstr>
      <vt:lpstr>Stepwise Approach Totality of the Evidence and Approach to Evaluating Biosimilarity</vt:lpstr>
      <vt:lpstr>Biosimilar Comparability Exercise</vt:lpstr>
      <vt:lpstr>Clinical Studies of Biosimilars</vt:lpstr>
      <vt:lpstr>Extrapolation is a Novel and Challenging Concept</vt:lpstr>
      <vt:lpstr>Extrapolation: FDA-Approved Indications for Biosimilars</vt:lpstr>
      <vt:lpstr>Biosimilar Studies May Be Designed to Address Considerations for Switching Treatments This defines “interchangeability”</vt:lpstr>
      <vt:lpstr>NOR-SWITCH: Non-inferiority Study</vt:lpstr>
      <vt:lpstr>NOR-SWITCH (SpA, RA, PsA, CD, UC, PsO) No Change in Efficacy, Immunogenicity or Safety</vt:lpstr>
      <vt:lpstr>Interchangeable or Interchangeability Per the FDA:</vt:lpstr>
      <vt:lpstr>Interchangeable FDA Designation Requires Additional Data</vt:lpstr>
      <vt:lpstr>FDA Guidance on Naming</vt:lpstr>
      <vt:lpstr>Currently Approved Biosimilars in the US†</vt:lpstr>
      <vt:lpstr>Case: 49-Year-Old Male Smoker with a  History of  Small Cell Lung Cancer</vt:lpstr>
      <vt:lpstr>Growth Factor Support with Filgrastim</vt:lpstr>
      <vt:lpstr>Growth Factor Support with Filgrastim</vt:lpstr>
      <vt:lpstr>Comparability of Biosimilar Filgrastim with Reference Filgrastim</vt:lpstr>
      <vt:lpstr>Biosimilar Filgrastim (EP2006) vs Reference Patients with Breast Cancer Receiving Myelosuppressive Chemotherapy </vt:lpstr>
      <vt:lpstr>PowerPoint Presentation</vt:lpstr>
      <vt:lpstr>Biosimilar Filgrastim Safety</vt:lpstr>
      <vt:lpstr>Biosimilar Filgrastim Safety</vt:lpstr>
      <vt:lpstr>PowerPoint Presentation</vt:lpstr>
      <vt:lpstr>Case: 68-Year-Old Female Newly Diagnosed with CLL</vt:lpstr>
      <vt:lpstr>PowerPoint Presentation</vt:lpstr>
      <vt:lpstr>Biosimilar Rituximab GP2013 vs Reference Rituximab in Patients with Rheumatoid Arthritis</vt:lpstr>
      <vt:lpstr> Biosimilar Rituximab GP2013 vs Reference Highly Similar Efficacy in Patients with RA</vt:lpstr>
      <vt:lpstr>Case: 68-Year-Old Female Newly Diagnosed with CLL Incorporation of Rituximab into Her Therapeutic Regimen </vt:lpstr>
      <vt:lpstr>ASSIST-FL: Phase 3 Rituximab Biosimilar vs Reference in Patients with Untreated Advanced Follicular Lymphoma</vt:lpstr>
      <vt:lpstr>ASSIST-FL: Phase 3 Rituximab Biosimilar vs Reference in Patients with Untreated Advanced Follicular Lymphoma</vt:lpstr>
      <vt:lpstr>ASSIST-FL: Phase 3 Rituximab Biosimilar vs Reference in Patients with Untreated Advanced Follicular Lymphoma</vt:lpstr>
      <vt:lpstr>PowerPoint Presentation</vt:lpstr>
      <vt:lpstr>Case: 49-Year-Old Male with Metastatic Colorectal Carcinoma </vt:lpstr>
      <vt:lpstr>PowerPoint Presentation</vt:lpstr>
      <vt:lpstr>Analytical Data Supports  Biosimilarity of ABP 215 to US-Avastin</vt:lpstr>
      <vt:lpstr>PK Similarity ABP 215 (biosimilar), US-Avastin, EU-Approved Bevacizumab</vt:lpstr>
      <vt:lpstr>Comparative Clinical Study in NSCLC</vt:lpstr>
      <vt:lpstr>Comparative Clinical Study in NSCLC Similarity: Progression Free Survival</vt:lpstr>
      <vt:lpstr>PowerPoint Presentation</vt:lpstr>
      <vt:lpstr>FDA Approval of the Bevacizumab Biosimilar for the Indications of the Reference Product</vt:lpstr>
      <vt:lpstr>Key Messages</vt:lpstr>
      <vt:lpstr>Questions?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about Biosimilars in Patients Failing Their Initial Biologic Therapy</dc:title>
  <dc:creator>WS</dc:creator>
  <cp:lastModifiedBy>Johnson, Kelley</cp:lastModifiedBy>
  <cp:revision>170</cp:revision>
  <cp:lastPrinted>2017-08-24T20:55:17Z</cp:lastPrinted>
  <dcterms:created xsi:type="dcterms:W3CDTF">2017-08-15T13:50:19Z</dcterms:created>
  <dcterms:modified xsi:type="dcterms:W3CDTF">2018-08-30T17:14:37Z</dcterms:modified>
</cp:coreProperties>
</file>