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3"/>
  </p:notesMasterIdLst>
  <p:handoutMasterIdLst>
    <p:handoutMasterId r:id="rId34"/>
  </p:handoutMasterIdLst>
  <p:sldIdLst>
    <p:sldId id="256" r:id="rId3"/>
    <p:sldId id="259" r:id="rId4"/>
    <p:sldId id="299" r:id="rId5"/>
    <p:sldId id="294" r:id="rId6"/>
    <p:sldId id="262" r:id="rId7"/>
    <p:sldId id="306" r:id="rId8"/>
    <p:sldId id="286" r:id="rId9"/>
    <p:sldId id="263" r:id="rId10"/>
    <p:sldId id="288" r:id="rId11"/>
    <p:sldId id="265" r:id="rId12"/>
    <p:sldId id="266" r:id="rId13"/>
    <p:sldId id="309" r:id="rId14"/>
    <p:sldId id="287" r:id="rId15"/>
    <p:sldId id="267" r:id="rId16"/>
    <p:sldId id="295" r:id="rId17"/>
    <p:sldId id="291" r:id="rId18"/>
    <p:sldId id="275" r:id="rId19"/>
    <p:sldId id="276" r:id="rId20"/>
    <p:sldId id="292" r:id="rId21"/>
    <p:sldId id="279" r:id="rId22"/>
    <p:sldId id="289" r:id="rId23"/>
    <p:sldId id="300" r:id="rId24"/>
    <p:sldId id="293" r:id="rId25"/>
    <p:sldId id="281" r:id="rId26"/>
    <p:sldId id="290" r:id="rId27"/>
    <p:sldId id="304" r:id="rId28"/>
    <p:sldId id="268" r:id="rId29"/>
    <p:sldId id="283" r:id="rId30"/>
    <p:sldId id="284" r:id="rId31"/>
    <p:sldId id="310" r:id="rId32"/>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86200" autoAdjust="0"/>
  </p:normalViewPr>
  <p:slideViewPr>
    <p:cSldViewPr snapToGrid="0">
      <p:cViewPr>
        <p:scale>
          <a:sx n="100" d="100"/>
          <a:sy n="100" d="100"/>
        </p:scale>
        <p:origin x="-54" y="-26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917C3BD-7656-49E0-AE3A-12C8459AE2BE}" type="datetimeFigureOut">
              <a:rPr lang="en-US" smtClean="0"/>
              <a:pPr/>
              <a:t>1/12/2018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DCA1EB-752F-421C-A936-C875B986B2A6}" type="slidenum">
              <a:rPr lang="en-US" smtClean="0"/>
              <a:pPr/>
              <a:t>‹#›</a:t>
            </a:fld>
            <a:endParaRPr lang="en-US"/>
          </a:p>
        </p:txBody>
      </p:sp>
    </p:spTree>
    <p:extLst>
      <p:ext uri="{BB962C8B-B14F-4D97-AF65-F5344CB8AC3E}">
        <p14:creationId xmlns:p14="http://schemas.microsoft.com/office/powerpoint/2010/main" xmlns="" val="3193910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37840" cy="464820"/>
          </a:xfrm>
          <a:prstGeom prst="rect">
            <a:avLst/>
          </a:prstGeom>
          <a:noFill/>
          <a:ln>
            <a:noFill/>
          </a:ln>
        </p:spPr>
        <p:txBody>
          <a:bodyPr lIns="90675" tIns="90675" rIns="90675" bIns="90675" anchor="t" anchorCtr="0"/>
          <a:lstStyle>
            <a:lvl1pPr marL="0" marR="0" indent="0" algn="l" rtl="0">
              <a:lnSpc>
                <a:spcPct val="100000"/>
              </a:lnSpc>
              <a:spcBef>
                <a:spcPts val="0"/>
              </a:spcBef>
              <a:spcAft>
                <a:spcPts val="0"/>
              </a:spcAft>
              <a:buClr>
                <a:srgbClr val="000000"/>
              </a:buClr>
              <a:buFont typeface="Arial"/>
              <a:buNone/>
              <a:defRPr/>
            </a:lvl1pPr>
            <a:lvl2pPr marL="453451" marR="0" indent="0" algn="l" rtl="0">
              <a:lnSpc>
                <a:spcPct val="100000"/>
              </a:lnSpc>
              <a:spcBef>
                <a:spcPts val="0"/>
              </a:spcBef>
              <a:spcAft>
                <a:spcPts val="0"/>
              </a:spcAft>
              <a:buClr>
                <a:srgbClr val="000000"/>
              </a:buClr>
              <a:buFont typeface="Arial"/>
              <a:buNone/>
              <a:defRPr/>
            </a:lvl2pPr>
            <a:lvl3pPr marL="906902" marR="0" indent="0" algn="l" rtl="0">
              <a:lnSpc>
                <a:spcPct val="100000"/>
              </a:lnSpc>
              <a:spcBef>
                <a:spcPts val="0"/>
              </a:spcBef>
              <a:spcAft>
                <a:spcPts val="0"/>
              </a:spcAft>
              <a:buClr>
                <a:srgbClr val="000000"/>
              </a:buClr>
              <a:buFont typeface="Arial"/>
              <a:buNone/>
              <a:defRPr/>
            </a:lvl3pPr>
            <a:lvl4pPr marL="1360353" marR="0" indent="0" algn="l" rtl="0">
              <a:lnSpc>
                <a:spcPct val="100000"/>
              </a:lnSpc>
              <a:spcBef>
                <a:spcPts val="0"/>
              </a:spcBef>
              <a:spcAft>
                <a:spcPts val="0"/>
              </a:spcAft>
              <a:buClr>
                <a:srgbClr val="000000"/>
              </a:buClr>
              <a:buFont typeface="Arial"/>
              <a:buNone/>
              <a:defRPr/>
            </a:lvl4pPr>
            <a:lvl5pPr marL="1813804" marR="0" indent="0" algn="l" rtl="0">
              <a:lnSpc>
                <a:spcPct val="100000"/>
              </a:lnSpc>
              <a:spcBef>
                <a:spcPts val="0"/>
              </a:spcBef>
              <a:spcAft>
                <a:spcPts val="0"/>
              </a:spcAft>
              <a:buClr>
                <a:srgbClr val="000000"/>
              </a:buClr>
              <a:buFont typeface="Arial"/>
              <a:buNone/>
              <a:defRPr/>
            </a:lvl5pPr>
            <a:lvl6pPr marL="2267255" marR="0" indent="0" algn="l" rtl="0">
              <a:lnSpc>
                <a:spcPct val="100000"/>
              </a:lnSpc>
              <a:spcBef>
                <a:spcPts val="0"/>
              </a:spcBef>
              <a:spcAft>
                <a:spcPts val="0"/>
              </a:spcAft>
              <a:buClr>
                <a:srgbClr val="000000"/>
              </a:buClr>
              <a:buFont typeface="Arial"/>
              <a:buNone/>
              <a:defRPr/>
            </a:lvl6pPr>
            <a:lvl7pPr marL="2720706" marR="0" indent="0" algn="l" rtl="0">
              <a:lnSpc>
                <a:spcPct val="100000"/>
              </a:lnSpc>
              <a:spcBef>
                <a:spcPts val="0"/>
              </a:spcBef>
              <a:spcAft>
                <a:spcPts val="0"/>
              </a:spcAft>
              <a:buClr>
                <a:srgbClr val="000000"/>
              </a:buClr>
              <a:buFont typeface="Arial"/>
              <a:buNone/>
              <a:defRPr/>
            </a:lvl7pPr>
            <a:lvl8pPr marL="3174157" marR="0" indent="0" algn="l" rtl="0">
              <a:lnSpc>
                <a:spcPct val="100000"/>
              </a:lnSpc>
              <a:spcBef>
                <a:spcPts val="0"/>
              </a:spcBef>
              <a:spcAft>
                <a:spcPts val="0"/>
              </a:spcAft>
              <a:buClr>
                <a:srgbClr val="000000"/>
              </a:buClr>
              <a:buFont typeface="Arial"/>
              <a:buNone/>
              <a:defRPr/>
            </a:lvl8pPr>
            <a:lvl9pPr marL="3627608"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970939" y="0"/>
            <a:ext cx="3037840" cy="464820"/>
          </a:xfrm>
          <a:prstGeom prst="rect">
            <a:avLst/>
          </a:prstGeom>
          <a:noFill/>
          <a:ln>
            <a:noFill/>
          </a:ln>
        </p:spPr>
        <p:txBody>
          <a:bodyPr lIns="90675" tIns="90675" rIns="90675" bIns="90675" anchor="t" anchorCtr="0"/>
          <a:lstStyle>
            <a:lvl1pPr marL="0" marR="0" indent="0" algn="r" rtl="0">
              <a:lnSpc>
                <a:spcPct val="100000"/>
              </a:lnSpc>
              <a:spcBef>
                <a:spcPts val="0"/>
              </a:spcBef>
              <a:spcAft>
                <a:spcPts val="0"/>
              </a:spcAft>
              <a:buClr>
                <a:srgbClr val="000000"/>
              </a:buClr>
              <a:buFont typeface="Arial"/>
              <a:buNone/>
              <a:defRPr/>
            </a:lvl1pPr>
            <a:lvl2pPr marL="453451" marR="0" indent="0" algn="l" rtl="0">
              <a:lnSpc>
                <a:spcPct val="100000"/>
              </a:lnSpc>
              <a:spcBef>
                <a:spcPts val="0"/>
              </a:spcBef>
              <a:spcAft>
                <a:spcPts val="0"/>
              </a:spcAft>
              <a:buClr>
                <a:srgbClr val="000000"/>
              </a:buClr>
              <a:buFont typeface="Arial"/>
              <a:buNone/>
              <a:defRPr/>
            </a:lvl2pPr>
            <a:lvl3pPr marL="906902" marR="0" indent="0" algn="l" rtl="0">
              <a:lnSpc>
                <a:spcPct val="100000"/>
              </a:lnSpc>
              <a:spcBef>
                <a:spcPts val="0"/>
              </a:spcBef>
              <a:spcAft>
                <a:spcPts val="0"/>
              </a:spcAft>
              <a:buClr>
                <a:srgbClr val="000000"/>
              </a:buClr>
              <a:buFont typeface="Arial"/>
              <a:buNone/>
              <a:defRPr/>
            </a:lvl3pPr>
            <a:lvl4pPr marL="1360353" marR="0" indent="0" algn="l" rtl="0">
              <a:lnSpc>
                <a:spcPct val="100000"/>
              </a:lnSpc>
              <a:spcBef>
                <a:spcPts val="0"/>
              </a:spcBef>
              <a:spcAft>
                <a:spcPts val="0"/>
              </a:spcAft>
              <a:buClr>
                <a:srgbClr val="000000"/>
              </a:buClr>
              <a:buFont typeface="Arial"/>
              <a:buNone/>
              <a:defRPr/>
            </a:lvl4pPr>
            <a:lvl5pPr marL="1813804" marR="0" indent="0" algn="l" rtl="0">
              <a:lnSpc>
                <a:spcPct val="100000"/>
              </a:lnSpc>
              <a:spcBef>
                <a:spcPts val="0"/>
              </a:spcBef>
              <a:spcAft>
                <a:spcPts val="0"/>
              </a:spcAft>
              <a:buClr>
                <a:srgbClr val="000000"/>
              </a:buClr>
              <a:buFont typeface="Arial"/>
              <a:buNone/>
              <a:defRPr/>
            </a:lvl5pPr>
            <a:lvl6pPr marL="2267255" marR="0" indent="0" algn="l" rtl="0">
              <a:lnSpc>
                <a:spcPct val="100000"/>
              </a:lnSpc>
              <a:spcBef>
                <a:spcPts val="0"/>
              </a:spcBef>
              <a:spcAft>
                <a:spcPts val="0"/>
              </a:spcAft>
              <a:buClr>
                <a:srgbClr val="000000"/>
              </a:buClr>
              <a:buFont typeface="Arial"/>
              <a:buNone/>
              <a:defRPr/>
            </a:lvl6pPr>
            <a:lvl7pPr marL="2720706" marR="0" indent="0" algn="l" rtl="0">
              <a:lnSpc>
                <a:spcPct val="100000"/>
              </a:lnSpc>
              <a:spcBef>
                <a:spcPts val="0"/>
              </a:spcBef>
              <a:spcAft>
                <a:spcPts val="0"/>
              </a:spcAft>
              <a:buClr>
                <a:srgbClr val="000000"/>
              </a:buClr>
              <a:buFont typeface="Arial"/>
              <a:buNone/>
              <a:defRPr/>
            </a:lvl7pPr>
            <a:lvl8pPr marL="3174157" marR="0" indent="0" algn="l" rtl="0">
              <a:lnSpc>
                <a:spcPct val="100000"/>
              </a:lnSpc>
              <a:spcBef>
                <a:spcPts val="0"/>
              </a:spcBef>
              <a:spcAft>
                <a:spcPts val="0"/>
              </a:spcAft>
              <a:buClr>
                <a:srgbClr val="000000"/>
              </a:buClr>
              <a:buFont typeface="Arial"/>
              <a:buNone/>
              <a:defRPr/>
            </a:lvl8pPr>
            <a:lvl9pPr marL="3627608"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40" y="4415790"/>
            <a:ext cx="5608320" cy="4183380"/>
          </a:xfrm>
          <a:prstGeom prst="rect">
            <a:avLst/>
          </a:prstGeom>
          <a:noFill/>
          <a:ln>
            <a:noFill/>
          </a:ln>
        </p:spPr>
        <p:txBody>
          <a:bodyPr lIns="90675" tIns="90675" rIns="90675" bIns="9067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1" y="8829966"/>
            <a:ext cx="3037840" cy="464820"/>
          </a:xfrm>
          <a:prstGeom prst="rect">
            <a:avLst/>
          </a:prstGeom>
          <a:noFill/>
          <a:ln>
            <a:noFill/>
          </a:ln>
        </p:spPr>
        <p:txBody>
          <a:bodyPr lIns="90675" tIns="90675" rIns="90675" bIns="90675" anchor="b" anchorCtr="0"/>
          <a:lstStyle>
            <a:lvl1pPr marL="0" marR="0" indent="0" algn="l" rtl="0">
              <a:lnSpc>
                <a:spcPct val="100000"/>
              </a:lnSpc>
              <a:spcBef>
                <a:spcPts val="0"/>
              </a:spcBef>
              <a:spcAft>
                <a:spcPts val="0"/>
              </a:spcAft>
              <a:buClr>
                <a:srgbClr val="000000"/>
              </a:buClr>
              <a:buFont typeface="Arial"/>
              <a:buNone/>
              <a:defRPr/>
            </a:lvl1pPr>
            <a:lvl2pPr marL="453451" marR="0" indent="0" algn="l" rtl="0">
              <a:lnSpc>
                <a:spcPct val="100000"/>
              </a:lnSpc>
              <a:spcBef>
                <a:spcPts val="0"/>
              </a:spcBef>
              <a:spcAft>
                <a:spcPts val="0"/>
              </a:spcAft>
              <a:buClr>
                <a:srgbClr val="000000"/>
              </a:buClr>
              <a:buFont typeface="Arial"/>
              <a:buNone/>
              <a:defRPr/>
            </a:lvl2pPr>
            <a:lvl3pPr marL="906902" marR="0" indent="0" algn="l" rtl="0">
              <a:lnSpc>
                <a:spcPct val="100000"/>
              </a:lnSpc>
              <a:spcBef>
                <a:spcPts val="0"/>
              </a:spcBef>
              <a:spcAft>
                <a:spcPts val="0"/>
              </a:spcAft>
              <a:buClr>
                <a:srgbClr val="000000"/>
              </a:buClr>
              <a:buFont typeface="Arial"/>
              <a:buNone/>
              <a:defRPr/>
            </a:lvl3pPr>
            <a:lvl4pPr marL="1360353" marR="0" indent="0" algn="l" rtl="0">
              <a:lnSpc>
                <a:spcPct val="100000"/>
              </a:lnSpc>
              <a:spcBef>
                <a:spcPts val="0"/>
              </a:spcBef>
              <a:spcAft>
                <a:spcPts val="0"/>
              </a:spcAft>
              <a:buClr>
                <a:srgbClr val="000000"/>
              </a:buClr>
              <a:buFont typeface="Arial"/>
              <a:buNone/>
              <a:defRPr/>
            </a:lvl4pPr>
            <a:lvl5pPr marL="1813804" marR="0" indent="0" algn="l" rtl="0">
              <a:lnSpc>
                <a:spcPct val="100000"/>
              </a:lnSpc>
              <a:spcBef>
                <a:spcPts val="0"/>
              </a:spcBef>
              <a:spcAft>
                <a:spcPts val="0"/>
              </a:spcAft>
              <a:buClr>
                <a:srgbClr val="000000"/>
              </a:buClr>
              <a:buFont typeface="Arial"/>
              <a:buNone/>
              <a:defRPr/>
            </a:lvl5pPr>
            <a:lvl6pPr marL="2267255" marR="0" indent="0" algn="l" rtl="0">
              <a:lnSpc>
                <a:spcPct val="100000"/>
              </a:lnSpc>
              <a:spcBef>
                <a:spcPts val="0"/>
              </a:spcBef>
              <a:spcAft>
                <a:spcPts val="0"/>
              </a:spcAft>
              <a:buClr>
                <a:srgbClr val="000000"/>
              </a:buClr>
              <a:buFont typeface="Arial"/>
              <a:buNone/>
              <a:defRPr/>
            </a:lvl6pPr>
            <a:lvl7pPr marL="2720706" marR="0" indent="0" algn="l" rtl="0">
              <a:lnSpc>
                <a:spcPct val="100000"/>
              </a:lnSpc>
              <a:spcBef>
                <a:spcPts val="0"/>
              </a:spcBef>
              <a:spcAft>
                <a:spcPts val="0"/>
              </a:spcAft>
              <a:buClr>
                <a:srgbClr val="000000"/>
              </a:buClr>
              <a:buFont typeface="Arial"/>
              <a:buNone/>
              <a:defRPr/>
            </a:lvl7pPr>
            <a:lvl8pPr marL="3174157" marR="0" indent="0" algn="l" rtl="0">
              <a:lnSpc>
                <a:spcPct val="100000"/>
              </a:lnSpc>
              <a:spcBef>
                <a:spcPts val="0"/>
              </a:spcBef>
              <a:spcAft>
                <a:spcPts val="0"/>
              </a:spcAft>
              <a:buClr>
                <a:srgbClr val="000000"/>
              </a:buClr>
              <a:buFont typeface="Arial"/>
              <a:buNone/>
              <a:defRPr/>
            </a:lvl8pPr>
            <a:lvl9pPr marL="3627608"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970939" y="8829966"/>
            <a:ext cx="3037840" cy="464820"/>
          </a:xfrm>
          <a:prstGeom prst="rect">
            <a:avLst/>
          </a:prstGeom>
          <a:noFill/>
          <a:ln>
            <a:noFill/>
          </a:ln>
        </p:spPr>
        <p:txBody>
          <a:bodyPr lIns="93155" tIns="46565" rIns="93155" bIns="46565"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Calibri"/>
                <a:ea typeface="Calibri"/>
                <a:cs typeface="Calibri"/>
                <a:sym typeface="Calibri"/>
              </a:defRPr>
            </a:lvl1pPr>
          </a:lstStyle>
          <a:p>
            <a:pPr>
              <a:buClr>
                <a:schemeClr val="dk1"/>
              </a:buClr>
              <a:buSzPct val="25000"/>
            </a:pPr>
            <a:fld id="{00000000-1234-1234-1234-123412341234}" type="slidenum">
              <a:rPr lang="en-US" smtClean="0"/>
              <a:pPr>
                <a:buClr>
                  <a:schemeClr val="dk1"/>
                </a:buClr>
                <a:buSzPct val="25000"/>
              </a:pPr>
              <a:t>‹#›</a:t>
            </a:fld>
            <a:endParaRPr lang="en-US"/>
          </a:p>
        </p:txBody>
      </p:sp>
    </p:spTree>
    <p:extLst>
      <p:ext uri="{BB962C8B-B14F-4D97-AF65-F5344CB8AC3E}">
        <p14:creationId xmlns:p14="http://schemas.microsoft.com/office/powerpoint/2010/main" xmlns="" val="32400449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aw.cornell.edu/wex/grand_jur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leg.state.fl.us/Statutes/index.cfm?App_mode=Display_Index&amp;Title_Request=XLVII"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leg.state.fl.us/Statutes/index.cfm?App_mode=Display_Statute&amp;URL=0900-0999/0913/0913.html" TargetMode="External"/><Relationship Id="rId4" Type="http://schemas.openxmlformats.org/officeDocument/2006/relationships/hyperlink" Target="http://www.leg.state.fl.us/Statutes/index.cfm?App_mode=Display_Statute&amp;URL=0900-0999/0913/0913ContentsIndex.html"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701040" y="4415790"/>
            <a:ext cx="5608320" cy="4183380"/>
          </a:xfrm>
          <a:prstGeom prst="rect">
            <a:avLst/>
          </a:prstGeom>
          <a:noFill/>
          <a:ln>
            <a:noFill/>
          </a:ln>
        </p:spPr>
        <p:txBody>
          <a:bodyPr lIns="93155" tIns="46565" rIns="93155" bIns="46565" anchor="t" anchorCtr="0">
            <a:noAutofit/>
          </a:bodyPr>
          <a:lstStyle/>
          <a:p>
            <a:endParaRPr dirty="0">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970939" y="8829966"/>
            <a:ext cx="3037840" cy="464820"/>
          </a:xfrm>
          <a:prstGeom prst="rect">
            <a:avLst/>
          </a:prstGeom>
          <a:noFill/>
          <a:ln>
            <a:noFill/>
          </a:ln>
        </p:spPr>
        <p:txBody>
          <a:bodyPr lIns="93155" tIns="46565" rIns="93155" bIns="46565" anchor="b" anchorCtr="0">
            <a:noAutofit/>
          </a:bodyPr>
          <a:lstStyle/>
          <a:p>
            <a:pPr>
              <a:buClr>
                <a:schemeClr val="dk1"/>
              </a:buClr>
              <a:buSzPct val="25000"/>
            </a:pPr>
            <a:fld id="{00000000-1234-1234-1234-123412341234}" type="slidenum">
              <a:rPr lang="en-US"/>
              <a:pPr>
                <a:buClr>
                  <a:schemeClr val="dk1"/>
                </a:buClr>
                <a:buSzPct val="25000"/>
              </a:pPr>
              <a:t>1</a:t>
            </a:fld>
            <a:endParaRPr lang="en-US"/>
          </a:p>
        </p:txBody>
      </p:sp>
    </p:spTree>
    <p:extLst>
      <p:ext uri="{BB962C8B-B14F-4D97-AF65-F5344CB8AC3E}">
        <p14:creationId xmlns:p14="http://schemas.microsoft.com/office/powerpoint/2010/main" xmlns="" val="3997080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701040" y="4415790"/>
            <a:ext cx="5608320" cy="4183380"/>
          </a:xfrm>
          <a:prstGeom prst="rect">
            <a:avLst/>
          </a:prstGeom>
          <a:noFill/>
          <a:ln>
            <a:noFill/>
          </a:ln>
        </p:spPr>
        <p:txBody>
          <a:bodyPr lIns="93155" tIns="46565" rIns="93155" bIns="46565" anchor="t" anchorCtr="0">
            <a:noAutofit/>
          </a:bodyPr>
          <a:lstStyle/>
          <a:p>
            <a:pPr marL="283407" indent="-283407">
              <a:buClr>
                <a:srgbClr val="000000"/>
              </a:buClr>
              <a:buSzPct val="75000"/>
            </a:pPr>
            <a:r>
              <a:rPr lang="en-US" sz="1800" dirty="0">
                <a:solidFill>
                  <a:schemeClr val="bg2"/>
                </a:solidFill>
                <a:ea typeface="Arial"/>
                <a:cs typeface="Arial"/>
                <a:sym typeface="Arial"/>
              </a:rPr>
              <a:t>Why did our Founders think juries were so important? Highlight historical documents that included juries and especially the complaints in the Declaration of Independence. </a:t>
            </a:r>
          </a:p>
          <a:p>
            <a:pPr marL="283407" indent="-283407">
              <a:buClr>
                <a:srgbClr val="000000"/>
              </a:buClr>
              <a:buSzPct val="75000"/>
            </a:pPr>
            <a:endParaRPr lang="en-US" sz="1800" dirty="0">
              <a:solidFill>
                <a:schemeClr val="bg2"/>
              </a:solidFill>
              <a:ea typeface="Arial"/>
              <a:cs typeface="Arial"/>
              <a:sym typeface="Arial"/>
            </a:endParaRPr>
          </a:p>
          <a:p>
            <a:pPr marL="283407" indent="-283407">
              <a:buClr>
                <a:srgbClr val="000000"/>
              </a:buClr>
              <a:buSzPct val="75000"/>
            </a:pPr>
            <a:r>
              <a:rPr lang="en-US" sz="1800" dirty="0">
                <a:solidFill>
                  <a:schemeClr val="bg2"/>
                </a:solidFill>
                <a:ea typeface="Arial"/>
                <a:cs typeface="Arial"/>
                <a:sym typeface="Arial"/>
              </a:rPr>
              <a:t>After 1776 the </a:t>
            </a:r>
            <a:r>
              <a:rPr lang="en-US" sz="1800" b="1" dirty="0">
                <a:solidFill>
                  <a:schemeClr val="bg2"/>
                </a:solidFill>
                <a:ea typeface="Arial"/>
                <a:cs typeface="Arial"/>
                <a:sym typeface="Arial"/>
              </a:rPr>
              <a:t>early state constitutions </a:t>
            </a:r>
            <a:r>
              <a:rPr lang="en-US" sz="1800" dirty="0">
                <a:solidFill>
                  <a:schemeClr val="bg2"/>
                </a:solidFill>
                <a:ea typeface="Arial"/>
                <a:cs typeface="Arial"/>
                <a:sym typeface="Arial"/>
              </a:rPr>
              <a:t>safeguarded the right to a jury trial in </a:t>
            </a:r>
            <a:r>
              <a:rPr lang="en-US" sz="1800" b="1" dirty="0">
                <a:solidFill>
                  <a:schemeClr val="bg2"/>
                </a:solidFill>
                <a:ea typeface="Arial"/>
                <a:cs typeface="Arial"/>
                <a:sym typeface="Arial"/>
              </a:rPr>
              <a:t>both criminal and civil cases</a:t>
            </a:r>
            <a:r>
              <a:rPr lang="en-US" sz="1800" dirty="0">
                <a:solidFill>
                  <a:schemeClr val="bg2"/>
                </a:solidFill>
                <a:ea typeface="Arial"/>
                <a:cs typeface="Arial"/>
                <a:sym typeface="Arial"/>
              </a:rPr>
              <a:t>, but the </a:t>
            </a:r>
            <a:r>
              <a:rPr lang="en-US" sz="1800" b="1" dirty="0">
                <a:solidFill>
                  <a:schemeClr val="bg2"/>
                </a:solidFill>
                <a:ea typeface="Arial"/>
                <a:cs typeface="Arial"/>
                <a:sym typeface="Arial"/>
              </a:rPr>
              <a:t>federal Constitution </a:t>
            </a:r>
            <a:r>
              <a:rPr lang="en-US" sz="1800" dirty="0">
                <a:solidFill>
                  <a:schemeClr val="bg2"/>
                </a:solidFill>
                <a:ea typeface="Arial"/>
                <a:cs typeface="Arial"/>
                <a:sym typeface="Arial"/>
              </a:rPr>
              <a:t>of 1789 guaranteed the </a:t>
            </a:r>
            <a:r>
              <a:rPr lang="en-US" sz="1800" b="1" dirty="0">
                <a:solidFill>
                  <a:schemeClr val="bg2"/>
                </a:solidFill>
                <a:ea typeface="Arial"/>
                <a:cs typeface="Arial"/>
                <a:sym typeface="Arial"/>
              </a:rPr>
              <a:t>right to a jury trial in criminal cases only</a:t>
            </a:r>
            <a:r>
              <a:rPr lang="en-US" sz="1800" dirty="0">
                <a:solidFill>
                  <a:schemeClr val="bg2"/>
                </a:solidFill>
                <a:ea typeface="Arial"/>
                <a:cs typeface="Arial"/>
                <a:sym typeface="Arial"/>
              </a:rPr>
              <a:t>.  </a:t>
            </a:r>
          </a:p>
          <a:p>
            <a:pPr marL="680176" lvl="1" indent="-283407">
              <a:spcBef>
                <a:spcPts val="476"/>
              </a:spcBef>
              <a:buClr>
                <a:srgbClr val="000000"/>
              </a:buClr>
              <a:buSzPct val="75000"/>
            </a:pPr>
            <a:r>
              <a:rPr lang="en-US" sz="1800" dirty="0">
                <a:solidFill>
                  <a:schemeClr val="bg2"/>
                </a:solidFill>
                <a:ea typeface="Arial"/>
                <a:cs typeface="Arial"/>
                <a:sym typeface="Arial"/>
              </a:rPr>
              <a:t>This was remedied by the Bill of Rights, which was adopted in 1791.  </a:t>
            </a: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http://www.americanbar.org/groups/public_education/resources/law_related_education_network/how_courts_work/trialjury_role.html</a:t>
            </a:r>
          </a:p>
          <a:p>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Discuss the quotes and ask for their interpretation. </a:t>
            </a:r>
          </a:p>
        </p:txBody>
      </p:sp>
      <p:sp>
        <p:nvSpPr>
          <p:cNvPr id="190" name="Shape 190"/>
          <p:cNvSpPr txBox="1">
            <a:spLocks noGrp="1"/>
          </p:cNvSpPr>
          <p:nvPr>
            <p:ph type="sldNum" idx="12"/>
          </p:nvPr>
        </p:nvSpPr>
        <p:spPr>
          <a:xfrm>
            <a:off x="3970939" y="8829966"/>
            <a:ext cx="3037840" cy="464820"/>
          </a:xfrm>
          <a:prstGeom prst="rect">
            <a:avLst/>
          </a:prstGeom>
          <a:noFill/>
          <a:ln>
            <a:noFill/>
          </a:ln>
        </p:spPr>
        <p:txBody>
          <a:bodyPr lIns="93155" tIns="46565" rIns="93155" bIns="46565" anchor="b" anchorCtr="0">
            <a:noAutofit/>
          </a:bodyPr>
          <a:lstStyle/>
          <a:p>
            <a:pPr>
              <a:buClr>
                <a:schemeClr val="dk1"/>
              </a:buClr>
              <a:buSzPct val="25000"/>
            </a:pPr>
            <a:fld id="{00000000-1234-1234-1234-123412341234}" type="slidenum">
              <a:rPr lang="en-US"/>
              <a:pPr>
                <a:buClr>
                  <a:schemeClr val="dk1"/>
                </a:buClr>
                <a:buSzPct val="25000"/>
              </a:pPr>
              <a:t>10</a:t>
            </a:fld>
            <a:endParaRPr lang="en-US"/>
          </a:p>
        </p:txBody>
      </p:sp>
    </p:spTree>
    <p:extLst>
      <p:ext uri="{BB962C8B-B14F-4D97-AF65-F5344CB8AC3E}">
        <p14:creationId xmlns:p14="http://schemas.microsoft.com/office/powerpoint/2010/main" xmlns="" val="23486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01040" y="4415790"/>
            <a:ext cx="5608320" cy="4183380"/>
          </a:xfrm>
          <a:prstGeom prst="rect">
            <a:avLst/>
          </a:prstGeom>
          <a:noFill/>
          <a:ln>
            <a:noFill/>
          </a:ln>
        </p:spPr>
        <p:txBody>
          <a:bodyPr lIns="90675" tIns="90675" rIns="90675" bIns="90675" anchor="t" anchorCtr="0">
            <a:noAutofit/>
          </a:bodyPr>
          <a:lstStyle/>
          <a:p>
            <a:r>
              <a:rPr lang="en-US" sz="1800" dirty="0"/>
              <a:t>Highlight that jury trials were in both the text of the US Constitution even before the bill of rights was added. So the guarantee of a trial by jury was in the structure and function of government in the judicial branch. Why is this important? Not only is it a right but it is a function of government woven into the document which states how our government is structured and organized and functions.</a:t>
            </a:r>
          </a:p>
          <a:p>
            <a:endParaRPr lang="en-US" sz="1800" dirty="0"/>
          </a:p>
          <a:p>
            <a:r>
              <a:rPr lang="en-US" sz="1800" dirty="0"/>
              <a:t>Highlight also the difference between a grand jury and a petit jury.</a:t>
            </a:r>
          </a:p>
          <a:p>
            <a:endParaRPr lang="en-US" sz="1800" dirty="0"/>
          </a:p>
          <a:p>
            <a:r>
              <a:rPr lang="en-US" u="sng" dirty="0">
                <a:hlinkClick r:id="rId3"/>
              </a:rPr>
              <a:t>Grand juries</a:t>
            </a:r>
            <a:r>
              <a:rPr lang="en-US" dirty="0"/>
              <a:t> are a holdover from hundreds of years ago, originating during Britain's early history. Deeply-rooted in the Anglo-American tradition, the grand jury originally served to protect the accused from overly-zealous prosecutions by the English monarchy.</a:t>
            </a:r>
            <a:endParaRPr sz="1800" dirty="0"/>
          </a:p>
        </p:txBody>
      </p:sp>
      <p:sp>
        <p:nvSpPr>
          <p:cNvPr id="196" name="Shape 1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05825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27125" y="681038"/>
            <a:ext cx="4538663" cy="34051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79339" y="4312471"/>
            <a:ext cx="5434711" cy="4085498"/>
          </a:xfrm>
          <a:prstGeom prst="rect">
            <a:avLst/>
          </a:prstGeom>
          <a:noFill/>
          <a:ln>
            <a:noFill/>
          </a:ln>
        </p:spPr>
        <p:txBody>
          <a:bodyPr lIns="90667" tIns="45321" rIns="90667" bIns="45321" anchor="t" anchorCtr="0">
            <a:noAutofit/>
          </a:bodyPr>
          <a:lstStyle/>
          <a:p>
            <a:pPr>
              <a:buClr>
                <a:schemeClr val="dk1"/>
              </a:buClr>
              <a:buSzPct val="25000"/>
            </a:pPr>
            <a:r>
              <a:rPr lang="en-US" dirty="0">
                <a:solidFill>
                  <a:schemeClr val="dk1"/>
                </a:solidFill>
                <a:latin typeface="Calibri"/>
                <a:ea typeface="Calibri"/>
                <a:cs typeface="Calibri"/>
                <a:sym typeface="Calibri"/>
              </a:rPr>
              <a:t>Briefly highlight some of the important cases regarding juries. You can modify this list to shorten or add different cases</a:t>
            </a:r>
            <a:r>
              <a:rPr lang="en-US" dirty="0" smtClean="0">
                <a:solidFill>
                  <a:schemeClr val="dk1"/>
                </a:solidFill>
                <a:latin typeface="Calibri"/>
                <a:ea typeface="Calibri"/>
                <a:cs typeface="Calibri"/>
                <a:sym typeface="Calibri"/>
              </a:rPr>
              <a:t>. Just briefly mention and highlight the</a:t>
            </a:r>
            <a:r>
              <a:rPr lang="en-US" baseline="0" dirty="0" smtClean="0">
                <a:solidFill>
                  <a:schemeClr val="dk1"/>
                </a:solidFill>
                <a:latin typeface="Calibri"/>
                <a:ea typeface="Calibri"/>
                <a:cs typeface="Calibri"/>
                <a:sym typeface="Calibri"/>
              </a:rPr>
              <a:t> significance of each case. Distribute handouts for audience.</a:t>
            </a:r>
            <a:endParaRPr lang="en-US" dirty="0">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48016" y="8623365"/>
            <a:ext cx="2943802" cy="453944"/>
          </a:xfrm>
          <a:prstGeom prst="rect">
            <a:avLst/>
          </a:prstGeom>
          <a:noFill/>
          <a:ln>
            <a:noFill/>
          </a:ln>
        </p:spPr>
        <p:txBody>
          <a:bodyPr lIns="90667" tIns="45321" rIns="90667" bIns="45321" anchor="b" anchorCtr="0">
            <a:noAutofit/>
          </a:bodyPr>
          <a:lstStyle/>
          <a:p>
            <a:pPr>
              <a:buClr>
                <a:prstClr val="black"/>
              </a:buClr>
              <a:buSzPct val="25000"/>
            </a:pPr>
            <a:fld id="{00000000-1234-1234-1234-123412341234}" type="slidenum">
              <a:rPr lang="en-US">
                <a:solidFill>
                  <a:prstClr val="black"/>
                </a:solidFill>
              </a:rPr>
              <a:pPr>
                <a:buClr>
                  <a:prstClr val="black"/>
                </a:buClr>
                <a:buSzPct val="25000"/>
              </a:pPr>
              <a:t>12</a:t>
            </a:fld>
            <a:endParaRPr lang="en-US" dirty="0">
              <a:solidFill>
                <a:prstClr val="black"/>
              </a:solidFill>
            </a:endParaRPr>
          </a:p>
        </p:txBody>
      </p:sp>
    </p:spTree>
    <p:extLst>
      <p:ext uri="{BB962C8B-B14F-4D97-AF65-F5344CB8AC3E}">
        <p14:creationId xmlns:p14="http://schemas.microsoft.com/office/powerpoint/2010/main" xmlns="" val="35323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13</a:t>
            </a:fld>
            <a:endParaRPr lang="en-US"/>
          </a:p>
        </p:txBody>
      </p:sp>
    </p:spTree>
    <p:extLst>
      <p:ext uri="{BB962C8B-B14F-4D97-AF65-F5344CB8AC3E}">
        <p14:creationId xmlns:p14="http://schemas.microsoft.com/office/powerpoint/2010/main" xmlns="" val="3343756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701040" y="4415790"/>
            <a:ext cx="5608320" cy="4183380"/>
          </a:xfrm>
          <a:prstGeom prst="rect">
            <a:avLst/>
          </a:prstGeom>
          <a:noFill/>
          <a:ln>
            <a:noFill/>
          </a:ln>
        </p:spPr>
        <p:txBody>
          <a:bodyPr lIns="93155" tIns="46565" rIns="93155" bIns="46565" anchor="t" anchorCtr="0">
            <a:noAutofit/>
          </a:bodyPr>
          <a:lstStyle/>
          <a:p>
            <a:pPr>
              <a:buClr>
                <a:schemeClr val="dk1"/>
              </a:buClr>
              <a:buSzPct val="25000"/>
            </a:pPr>
            <a:r>
              <a:rPr lang="en-US">
                <a:solidFill>
                  <a:schemeClr val="dk1"/>
                </a:solidFill>
                <a:latin typeface="Calibri"/>
                <a:ea typeface="Calibri"/>
                <a:cs typeface="Calibri"/>
                <a:sym typeface="Calibri"/>
              </a:rPr>
              <a:t>http://www.americanbar.org/groups/public_education/resources/law_related_education_network/how_courts_work/trialjury_role.html</a:t>
            </a:r>
          </a:p>
          <a:p>
            <a:endParaRPr>
              <a:solidFill>
                <a:schemeClr val="dk1"/>
              </a:solidFill>
              <a:latin typeface="Calibri"/>
              <a:ea typeface="Calibri"/>
              <a:cs typeface="Calibri"/>
              <a:sym typeface="Calibri"/>
            </a:endParaRPr>
          </a:p>
          <a:p>
            <a:pPr>
              <a:buClr>
                <a:schemeClr val="dk1"/>
              </a:buClr>
              <a:buSzPct val="25000"/>
            </a:pPr>
            <a:r>
              <a:rPr lang="en-US">
                <a:solidFill>
                  <a:schemeClr val="dk1"/>
                </a:solidFill>
                <a:latin typeface="Calibri"/>
                <a:ea typeface="Calibri"/>
                <a:cs typeface="Calibri"/>
                <a:sym typeface="Calibri"/>
              </a:rPr>
              <a:t>When a person is accused of a crime, how should they be seen in the eyes of a juror? (Innocent until proven guilty)</a:t>
            </a:r>
          </a:p>
        </p:txBody>
      </p:sp>
      <p:sp>
        <p:nvSpPr>
          <p:cNvPr id="203" name="Shape 203"/>
          <p:cNvSpPr txBox="1">
            <a:spLocks noGrp="1"/>
          </p:cNvSpPr>
          <p:nvPr>
            <p:ph type="sldNum" idx="12"/>
          </p:nvPr>
        </p:nvSpPr>
        <p:spPr>
          <a:xfrm>
            <a:off x="3970939" y="8829966"/>
            <a:ext cx="3037840" cy="464820"/>
          </a:xfrm>
          <a:prstGeom prst="rect">
            <a:avLst/>
          </a:prstGeom>
          <a:noFill/>
          <a:ln>
            <a:noFill/>
          </a:ln>
        </p:spPr>
        <p:txBody>
          <a:bodyPr lIns="93155" tIns="46565" rIns="93155" bIns="46565" anchor="b" anchorCtr="0">
            <a:noAutofit/>
          </a:bodyPr>
          <a:lstStyle/>
          <a:p>
            <a:pPr>
              <a:buClr>
                <a:schemeClr val="dk1"/>
              </a:buClr>
              <a:buSzPct val="25000"/>
            </a:pPr>
            <a:fld id="{00000000-1234-1234-1234-123412341234}" type="slidenum">
              <a:rPr lang="en-US"/>
              <a:pPr>
                <a:buClr>
                  <a:schemeClr val="dk1"/>
                </a:buClr>
                <a:buSzPct val="25000"/>
              </a:pPr>
              <a:t>14</a:t>
            </a:fld>
            <a:endParaRPr lang="en-US"/>
          </a:p>
        </p:txBody>
      </p:sp>
    </p:spTree>
    <p:extLst>
      <p:ext uri="{BB962C8B-B14F-4D97-AF65-F5344CB8AC3E}">
        <p14:creationId xmlns:p14="http://schemas.microsoft.com/office/powerpoint/2010/main" xmlns="" val="233235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15</a:t>
            </a:fld>
            <a:endParaRPr lang="en-US"/>
          </a:p>
        </p:txBody>
      </p:sp>
    </p:spTree>
    <p:extLst>
      <p:ext uri="{BB962C8B-B14F-4D97-AF65-F5344CB8AC3E}">
        <p14:creationId xmlns:p14="http://schemas.microsoft.com/office/powerpoint/2010/main" xmlns="" val="3098292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16</a:t>
            </a:fld>
            <a:endParaRPr lang="en-US"/>
          </a:p>
        </p:txBody>
      </p:sp>
    </p:spTree>
    <p:extLst>
      <p:ext uri="{BB962C8B-B14F-4D97-AF65-F5344CB8AC3E}">
        <p14:creationId xmlns:p14="http://schemas.microsoft.com/office/powerpoint/2010/main" xmlns="" val="1952221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701040" y="4415790"/>
            <a:ext cx="5608320" cy="4183380"/>
          </a:xfrm>
          <a:prstGeom prst="rect">
            <a:avLst/>
          </a:prstGeom>
          <a:noFill/>
          <a:ln>
            <a:noFill/>
          </a:ln>
        </p:spPr>
        <p:txBody>
          <a:bodyPr lIns="90675" tIns="90675" rIns="90675" bIns="90675" anchor="t" anchorCtr="0">
            <a:noAutofit/>
          </a:bodyPr>
          <a:lstStyle/>
          <a:p>
            <a:endParaRPr sz="1800" dirty="0"/>
          </a:p>
        </p:txBody>
      </p:sp>
      <p:sp>
        <p:nvSpPr>
          <p:cNvPr id="272" name="Shape 2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773821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701040" y="4415790"/>
            <a:ext cx="5608320" cy="4183380"/>
          </a:xfrm>
          <a:prstGeom prst="rect">
            <a:avLst/>
          </a:prstGeom>
          <a:noFill/>
          <a:ln>
            <a:noFill/>
          </a:ln>
        </p:spPr>
        <p:txBody>
          <a:bodyPr lIns="93155" tIns="46565" rIns="93155" bIns="46565" anchor="t" anchorCtr="0">
            <a:noAutofit/>
          </a:bodyPr>
          <a:lstStyle/>
          <a:p>
            <a:pPr>
              <a:buClr>
                <a:schemeClr val="dk1"/>
              </a:buClr>
              <a:buSzPct val="25000"/>
            </a:pPr>
            <a:r>
              <a:rPr lang="en-US" dirty="0">
                <a:solidFill>
                  <a:schemeClr val="dk1"/>
                </a:solidFill>
                <a:latin typeface="Calibri"/>
                <a:ea typeface="Calibri"/>
                <a:cs typeface="Calibri"/>
                <a:sym typeface="Calibri"/>
              </a:rPr>
              <a:t>Note: differentiate between a criminal and civil cases in the context of what the defendant is losing. In a criminal case, the defendant is subject to losing their </a:t>
            </a:r>
            <a:r>
              <a:rPr lang="en-US" i="1" dirty="0">
                <a:solidFill>
                  <a:schemeClr val="dk1"/>
                </a:solidFill>
                <a:latin typeface="Calibri"/>
                <a:ea typeface="Calibri"/>
                <a:cs typeface="Calibri"/>
                <a:sym typeface="Calibri"/>
              </a:rPr>
              <a:t>freedom</a:t>
            </a:r>
            <a:r>
              <a:rPr lang="en-US" dirty="0">
                <a:solidFill>
                  <a:schemeClr val="dk1"/>
                </a:solidFill>
                <a:latin typeface="Calibri"/>
                <a:ea typeface="Calibri"/>
                <a:cs typeface="Calibri"/>
                <a:sym typeface="Calibri"/>
              </a:rPr>
              <a:t> as opposed to property lost in a civil case. </a:t>
            </a:r>
          </a:p>
          <a:p>
            <a:pPr>
              <a:buClr>
                <a:schemeClr val="dk1"/>
              </a:buClr>
              <a:buSzPct val="25000"/>
            </a:pPr>
            <a:endParaRPr lang="en-US" dirty="0">
              <a:solidFill>
                <a:schemeClr val="dk1"/>
              </a:solidFill>
              <a:latin typeface="Calibri"/>
              <a:ea typeface="Calibri"/>
              <a:cs typeface="Calibri"/>
              <a:sym typeface="Calibri"/>
            </a:endParaRPr>
          </a:p>
          <a:p>
            <a:pPr marL="340088" indent="-340088">
              <a:lnSpc>
                <a:spcPct val="90000"/>
              </a:lnSpc>
              <a:buClr>
                <a:schemeClr val="dk2"/>
              </a:buClr>
              <a:buSzPct val="96694"/>
              <a:buFont typeface="Arial"/>
              <a:buChar char="•"/>
            </a:pPr>
            <a:r>
              <a:rPr lang="en-US" dirty="0">
                <a:solidFill>
                  <a:schemeClr val="dk1"/>
                </a:solidFill>
                <a:latin typeface="Calibri"/>
                <a:ea typeface="Calibri"/>
                <a:cs typeface="Calibri"/>
                <a:sym typeface="Calibri"/>
              </a:rPr>
              <a:t>Eminent domain defined: </a:t>
            </a:r>
            <a:r>
              <a:rPr lang="en-US" sz="2900" dirty="0">
                <a:solidFill>
                  <a:schemeClr val="dk2"/>
                </a:solidFill>
                <a:ea typeface="Arial"/>
                <a:cs typeface="Arial"/>
                <a:sym typeface="Arial"/>
              </a:rPr>
              <a:t>Amendment V of the U.S. Constitution:</a:t>
            </a:r>
          </a:p>
          <a:p>
            <a:pPr marL="736858" lvl="1" indent="-283407">
              <a:lnSpc>
                <a:spcPct val="90000"/>
              </a:lnSpc>
              <a:spcBef>
                <a:spcPts val="516"/>
              </a:spcBef>
              <a:buClr>
                <a:schemeClr val="dk2"/>
              </a:buClr>
              <a:buSzPct val="100000"/>
              <a:buFont typeface="Arial"/>
              <a:buChar char="–"/>
            </a:pPr>
            <a:r>
              <a:rPr lang="en-US" sz="2600" dirty="0">
                <a:solidFill>
                  <a:schemeClr val="dk2"/>
                </a:solidFill>
                <a:ea typeface="Arial"/>
                <a:cs typeface="Arial"/>
                <a:sym typeface="Arial"/>
              </a:rPr>
              <a:t>…nor shall private property be taken for public use, without just compensation.</a:t>
            </a:r>
          </a:p>
          <a:p>
            <a:pPr marL="340088" indent="-340088">
              <a:lnSpc>
                <a:spcPct val="90000"/>
              </a:lnSpc>
              <a:spcBef>
                <a:spcPts val="585"/>
              </a:spcBef>
              <a:buClr>
                <a:schemeClr val="dk2"/>
              </a:buClr>
              <a:buSzPct val="96694"/>
              <a:buFont typeface="Arial"/>
              <a:buChar char="•"/>
            </a:pPr>
            <a:r>
              <a:rPr lang="en-US" sz="2900" dirty="0">
                <a:solidFill>
                  <a:schemeClr val="dk2"/>
                </a:solidFill>
                <a:ea typeface="Arial"/>
                <a:cs typeface="Arial"/>
                <a:sym typeface="Arial"/>
              </a:rPr>
              <a:t>Eminent domain is when the government takes private property for public use </a:t>
            </a:r>
          </a:p>
          <a:p>
            <a:pPr marL="340088" indent="-340088">
              <a:lnSpc>
                <a:spcPct val="90000"/>
              </a:lnSpc>
              <a:spcBef>
                <a:spcPts val="585"/>
              </a:spcBef>
              <a:buClr>
                <a:schemeClr val="dk2"/>
              </a:buClr>
              <a:buSzPct val="96694"/>
              <a:buFont typeface="Arial"/>
              <a:buChar char="•"/>
            </a:pPr>
            <a:r>
              <a:rPr lang="en-US" sz="2900" dirty="0">
                <a:solidFill>
                  <a:schemeClr val="dk2"/>
                </a:solidFill>
                <a:ea typeface="Arial"/>
                <a:cs typeface="Arial"/>
                <a:sym typeface="Arial"/>
              </a:rPr>
              <a:t>The government must offer a </a:t>
            </a:r>
            <a:r>
              <a:rPr lang="en-US" sz="2900" b="1" dirty="0">
                <a:solidFill>
                  <a:schemeClr val="dk2"/>
                </a:solidFill>
                <a:ea typeface="Arial"/>
                <a:cs typeface="Arial"/>
                <a:sym typeface="Arial"/>
              </a:rPr>
              <a:t>fair price</a:t>
            </a:r>
            <a:r>
              <a:rPr lang="en-US" sz="2900" dirty="0">
                <a:solidFill>
                  <a:schemeClr val="dk2"/>
                </a:solidFill>
                <a:ea typeface="Arial"/>
                <a:cs typeface="Arial"/>
                <a:sym typeface="Arial"/>
              </a:rPr>
              <a:t>, or, </a:t>
            </a:r>
            <a:r>
              <a:rPr lang="en-US" sz="2900" b="1" dirty="0">
                <a:solidFill>
                  <a:schemeClr val="dk2"/>
                </a:solidFill>
                <a:ea typeface="Arial"/>
                <a:cs typeface="Arial"/>
                <a:sym typeface="Arial"/>
              </a:rPr>
              <a:t>just compensation</a:t>
            </a:r>
          </a:p>
          <a:p>
            <a:pPr marL="736858" lvl="1" indent="-283407">
              <a:lnSpc>
                <a:spcPct val="90000"/>
              </a:lnSpc>
              <a:spcBef>
                <a:spcPts val="516"/>
              </a:spcBef>
              <a:buClr>
                <a:schemeClr val="dk2"/>
              </a:buClr>
              <a:buSzPct val="100000"/>
              <a:buFont typeface="Arial"/>
              <a:buChar char="–"/>
            </a:pPr>
            <a:r>
              <a:rPr lang="en-US" sz="2600" dirty="0">
                <a:solidFill>
                  <a:schemeClr val="dk2"/>
                </a:solidFill>
                <a:ea typeface="Arial"/>
                <a:cs typeface="Arial"/>
                <a:sym typeface="Arial"/>
              </a:rPr>
              <a:t>Examples: taking your private property to put sidewalks in a neighborhood, taking private property to build a football stadium </a:t>
            </a: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Capital cases – </a:t>
            </a:r>
          </a:p>
          <a:p>
            <a:pPr>
              <a:buClr>
                <a:schemeClr val="dk1"/>
              </a:buClr>
              <a:buSzPct val="25000"/>
            </a:pPr>
            <a:r>
              <a:rPr lang="en-US" dirty="0">
                <a:solidFill>
                  <a:schemeClr val="dk1"/>
                </a:solidFill>
                <a:latin typeface="Calibri"/>
                <a:ea typeface="Calibri"/>
                <a:cs typeface="Calibri"/>
                <a:sym typeface="Calibri"/>
              </a:rPr>
              <a:t>ADVISORY SENTENCE BY THE JURY.—After hearing all the evidence, the jury shall deliberate and render an advisory sentence to the court, based upon the following matters:(a) Whether sufficient aggravating circumstances exist as enumerated in subsection (5);</a:t>
            </a:r>
          </a:p>
          <a:p>
            <a:pPr>
              <a:buClr>
                <a:schemeClr val="dk1"/>
              </a:buClr>
              <a:buSzPct val="25000"/>
            </a:pPr>
            <a:r>
              <a:rPr lang="en-US" dirty="0">
                <a:solidFill>
                  <a:schemeClr val="dk1"/>
                </a:solidFill>
                <a:latin typeface="Calibri"/>
                <a:ea typeface="Calibri"/>
                <a:cs typeface="Calibri"/>
                <a:sym typeface="Calibri"/>
              </a:rPr>
              <a:t>(b) Whether sufficient mitigating circumstances exist which outweigh the aggravating circumstances found to exist; and</a:t>
            </a:r>
          </a:p>
          <a:p>
            <a:pPr>
              <a:buClr>
                <a:schemeClr val="dk1"/>
              </a:buClr>
              <a:buSzPct val="25000"/>
            </a:pPr>
            <a:r>
              <a:rPr lang="en-US" dirty="0">
                <a:solidFill>
                  <a:schemeClr val="dk1"/>
                </a:solidFill>
                <a:latin typeface="Calibri"/>
                <a:ea typeface="Calibri"/>
                <a:cs typeface="Calibri"/>
                <a:sym typeface="Calibri"/>
              </a:rPr>
              <a:t>(c) Based on these considerations, whether the defendant should be sentenced to life imprisonment or death.</a:t>
            </a:r>
          </a:p>
          <a:p>
            <a:pPr>
              <a:buClr>
                <a:schemeClr val="dk1"/>
              </a:buClr>
              <a:buSzPct val="25000"/>
            </a:pPr>
            <a:r>
              <a:rPr lang="en-US" dirty="0">
                <a:solidFill>
                  <a:schemeClr val="dk1"/>
                </a:solidFill>
                <a:latin typeface="Calibri"/>
                <a:ea typeface="Calibri"/>
                <a:cs typeface="Calibri"/>
                <a:sym typeface="Calibri"/>
              </a:rPr>
              <a:t>(3) FINDINGS IN SUPPORT OF SENTENCE OF DEATH.—Notwithstanding the recommendation of a </a:t>
            </a:r>
            <a:r>
              <a:rPr lang="en-US" b="1" u="sng" dirty="0">
                <a:solidFill>
                  <a:schemeClr val="dk1"/>
                </a:solidFill>
                <a:latin typeface="Calibri"/>
                <a:ea typeface="Calibri"/>
                <a:cs typeface="Calibri"/>
                <a:sym typeface="Calibri"/>
              </a:rPr>
              <a:t>majority of the jury</a:t>
            </a:r>
            <a:r>
              <a:rPr lang="en-US" dirty="0">
                <a:solidFill>
                  <a:schemeClr val="dk1"/>
                </a:solidFill>
                <a:latin typeface="Calibri"/>
                <a:ea typeface="Calibri"/>
                <a:cs typeface="Calibri"/>
                <a:sym typeface="Calibri"/>
              </a:rPr>
              <a:t>, the court, after weighing the aggravating and mitigating circumstances, shall enter a sentence of life imprisonment or death…</a:t>
            </a:r>
          </a:p>
          <a:p>
            <a:endParaRPr dirty="0">
              <a:solidFill>
                <a:schemeClr val="dk1"/>
              </a:solidFill>
              <a:latin typeface="Calibri"/>
              <a:ea typeface="Calibri"/>
              <a:cs typeface="Calibri"/>
              <a:sym typeface="Calibri"/>
            </a:endParaRPr>
          </a:p>
          <a:p>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Criminal Cases - http://www.leg.state.fl.us/Statutes/index.cfm?App_mode=Display_Statute&amp;Search_String=&amp;URL=0900-0999/0913/Sections/0913.10.html</a:t>
            </a:r>
          </a:p>
          <a:p>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Eminent domain - http://www.leg.state.fl.us/Statutes/index.cfm?App_mode=Display_Statute&amp;URL=0000-0099/0073/Sections/0073.071.html</a:t>
            </a:r>
          </a:p>
          <a:p>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Civil actions: http://www.leg.state.fl.us/Statutes/index.cfm?App_mode=Display_Statute&amp;Search_String=&amp;URL=0000-0099/0069/Sections/0069.071.html</a:t>
            </a:r>
          </a:p>
          <a:p>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http://www.keithtaylorlaw.com/Downloads/TheFloridaJury.pdf</a:t>
            </a:r>
          </a:p>
        </p:txBody>
      </p:sp>
      <p:sp>
        <p:nvSpPr>
          <p:cNvPr id="283" name="Shape 283"/>
          <p:cNvSpPr txBox="1">
            <a:spLocks noGrp="1"/>
          </p:cNvSpPr>
          <p:nvPr>
            <p:ph type="sldNum" idx="12"/>
          </p:nvPr>
        </p:nvSpPr>
        <p:spPr>
          <a:xfrm>
            <a:off x="3970939" y="8829966"/>
            <a:ext cx="3037840" cy="464820"/>
          </a:xfrm>
          <a:prstGeom prst="rect">
            <a:avLst/>
          </a:prstGeom>
          <a:noFill/>
          <a:ln>
            <a:noFill/>
          </a:ln>
        </p:spPr>
        <p:txBody>
          <a:bodyPr lIns="93155" tIns="46565" rIns="93155" bIns="46565" anchor="b" anchorCtr="0">
            <a:noAutofit/>
          </a:bodyPr>
          <a:lstStyle/>
          <a:p>
            <a:pPr>
              <a:buClr>
                <a:schemeClr val="dk1"/>
              </a:buClr>
              <a:buSzPct val="25000"/>
            </a:pPr>
            <a:fld id="{00000000-1234-1234-1234-123412341234}" type="slidenum">
              <a:rPr lang="en-US"/>
              <a:pPr>
                <a:buClr>
                  <a:schemeClr val="dk1"/>
                </a:buClr>
                <a:buSzPct val="25000"/>
              </a:pPr>
              <a:t>18</a:t>
            </a:fld>
            <a:endParaRPr lang="en-US"/>
          </a:p>
        </p:txBody>
      </p:sp>
    </p:spTree>
    <p:extLst>
      <p:ext uri="{BB962C8B-B14F-4D97-AF65-F5344CB8AC3E}">
        <p14:creationId xmlns:p14="http://schemas.microsoft.com/office/powerpoint/2010/main" xmlns="" val="1620917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19</a:t>
            </a:fld>
            <a:endParaRPr lang="en-US"/>
          </a:p>
        </p:txBody>
      </p:sp>
    </p:spTree>
    <p:extLst>
      <p:ext uri="{BB962C8B-B14F-4D97-AF65-F5344CB8AC3E}">
        <p14:creationId xmlns:p14="http://schemas.microsoft.com/office/powerpoint/2010/main" xmlns="" val="40488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701040" y="4415790"/>
            <a:ext cx="5608320" cy="4183380"/>
          </a:xfrm>
          <a:prstGeom prst="rect">
            <a:avLst/>
          </a:prstGeom>
          <a:noFill/>
          <a:ln>
            <a:noFill/>
          </a:ln>
        </p:spPr>
        <p:txBody>
          <a:bodyPr lIns="90675" tIns="90675" rIns="90675" bIns="90675" anchor="t" anchorCtr="0">
            <a:noAutofit/>
          </a:bodyPr>
          <a:lstStyle/>
          <a:p>
            <a:r>
              <a:rPr lang="en-US" sz="1800" dirty="0"/>
              <a:t>Six strangers that you don’t know and don’t know each other. </a:t>
            </a:r>
            <a:endParaRPr sz="1800" dirty="0"/>
          </a:p>
        </p:txBody>
      </p:sp>
      <p:sp>
        <p:nvSpPr>
          <p:cNvPr id="150" name="Shape 1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723458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701040" y="4415790"/>
            <a:ext cx="5608320" cy="4183380"/>
          </a:xfrm>
          <a:prstGeom prst="rect">
            <a:avLst/>
          </a:prstGeom>
          <a:noFill/>
          <a:ln>
            <a:noFill/>
          </a:ln>
        </p:spPr>
        <p:txBody>
          <a:bodyPr lIns="93155" tIns="46565" rIns="93155" bIns="46565" anchor="t" anchorCtr="0">
            <a:noAutofit/>
          </a:bodyPr>
          <a:lstStyle/>
          <a:p>
            <a:endParaRPr dirty="0">
              <a:solidFill>
                <a:schemeClr val="dk1"/>
              </a:solidFill>
              <a:latin typeface="Calibri"/>
              <a:ea typeface="Calibri"/>
              <a:cs typeface="Calibri"/>
              <a:sym typeface="Calibri"/>
            </a:endParaRPr>
          </a:p>
        </p:txBody>
      </p:sp>
      <p:sp>
        <p:nvSpPr>
          <p:cNvPr id="308" name="Shape 308"/>
          <p:cNvSpPr txBox="1">
            <a:spLocks noGrp="1"/>
          </p:cNvSpPr>
          <p:nvPr>
            <p:ph type="sldNum" idx="12"/>
          </p:nvPr>
        </p:nvSpPr>
        <p:spPr>
          <a:xfrm>
            <a:off x="3970939" y="8829966"/>
            <a:ext cx="3037840" cy="464820"/>
          </a:xfrm>
          <a:prstGeom prst="rect">
            <a:avLst/>
          </a:prstGeom>
          <a:noFill/>
          <a:ln>
            <a:noFill/>
          </a:ln>
        </p:spPr>
        <p:txBody>
          <a:bodyPr lIns="93155" tIns="46565" rIns="93155" bIns="46565" anchor="b" anchorCtr="0">
            <a:noAutofit/>
          </a:bodyPr>
          <a:lstStyle/>
          <a:p>
            <a:pPr>
              <a:buClr>
                <a:schemeClr val="dk1"/>
              </a:buClr>
              <a:buSzPct val="25000"/>
            </a:pPr>
            <a:fld id="{00000000-1234-1234-1234-123412341234}" type="slidenum">
              <a:rPr lang="en-US"/>
              <a:pPr>
                <a:buClr>
                  <a:schemeClr val="dk1"/>
                </a:buClr>
                <a:buSzPct val="25000"/>
              </a:pPr>
              <a:t>20</a:t>
            </a:fld>
            <a:endParaRPr lang="en-US"/>
          </a:p>
        </p:txBody>
      </p:sp>
    </p:spTree>
    <p:extLst>
      <p:ext uri="{BB962C8B-B14F-4D97-AF65-F5344CB8AC3E}">
        <p14:creationId xmlns:p14="http://schemas.microsoft.com/office/powerpoint/2010/main" xmlns="" val="3801644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701040" y="4415790"/>
            <a:ext cx="5608320" cy="4183380"/>
          </a:xfrm>
          <a:prstGeom prst="rect">
            <a:avLst/>
          </a:prstGeom>
          <a:noFill/>
          <a:ln>
            <a:noFill/>
          </a:ln>
        </p:spPr>
        <p:txBody>
          <a:bodyPr lIns="93155" tIns="46565" rIns="93155" bIns="46565" anchor="t" anchorCtr="0">
            <a:noAutofit/>
          </a:bodyPr>
          <a:lstStyle/>
          <a:p>
            <a:pPr>
              <a:buClr>
                <a:schemeClr val="dk1"/>
              </a:buClr>
              <a:buSzPct val="25000"/>
            </a:pPr>
            <a:r>
              <a:rPr lang="en-US" dirty="0">
                <a:solidFill>
                  <a:schemeClr val="dk1"/>
                </a:solidFill>
                <a:latin typeface="Calibri"/>
                <a:ea typeface="Calibri"/>
                <a:cs typeface="Calibri"/>
                <a:sym typeface="Calibri"/>
              </a:rPr>
              <a:t>http://www.americanbar.org/groups/public_education/resources/law_related_education_network/how_courts_work/trialjury_role.html</a:t>
            </a:r>
          </a:p>
        </p:txBody>
      </p:sp>
      <p:sp>
        <p:nvSpPr>
          <p:cNvPr id="329" name="Shape 329"/>
          <p:cNvSpPr txBox="1">
            <a:spLocks noGrp="1"/>
          </p:cNvSpPr>
          <p:nvPr>
            <p:ph type="sldNum" idx="12"/>
          </p:nvPr>
        </p:nvSpPr>
        <p:spPr>
          <a:xfrm>
            <a:off x="3970939" y="8829966"/>
            <a:ext cx="3037840" cy="464820"/>
          </a:xfrm>
          <a:prstGeom prst="rect">
            <a:avLst/>
          </a:prstGeom>
          <a:noFill/>
          <a:ln>
            <a:noFill/>
          </a:ln>
        </p:spPr>
        <p:txBody>
          <a:bodyPr lIns="93155" tIns="46565" rIns="93155" bIns="46565" anchor="b" anchorCtr="0">
            <a:noAutofit/>
          </a:bodyPr>
          <a:lstStyle/>
          <a:p>
            <a:pPr>
              <a:buClr>
                <a:schemeClr val="dk1"/>
              </a:buClr>
              <a:buSzPct val="25000"/>
            </a:pPr>
            <a:fld id="{00000000-1234-1234-1234-123412341234}" type="slidenum">
              <a:rPr lang="en-US"/>
              <a:pPr>
                <a:buClr>
                  <a:schemeClr val="dk1"/>
                </a:buClr>
                <a:buSzPct val="25000"/>
              </a:pPr>
              <a:t>21</a:t>
            </a:fld>
            <a:endParaRPr lang="en-US"/>
          </a:p>
        </p:txBody>
      </p:sp>
    </p:spTree>
    <p:extLst>
      <p:ext uri="{BB962C8B-B14F-4D97-AF65-F5344CB8AC3E}">
        <p14:creationId xmlns:p14="http://schemas.microsoft.com/office/powerpoint/2010/main" xmlns="" val="3072954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May also want to mention that judges must</a:t>
            </a:r>
            <a:r>
              <a:rPr lang="en-US" baseline="0" dirty="0" smtClean="0"/>
              <a:t> abide by sentencing guidelines and laws written by the legislature in sentencing a defendant who has been found guilty.</a:t>
            </a:r>
          </a:p>
          <a:p>
            <a:endParaRPr lang="en-US" baseline="0" dirty="0" smtClean="0"/>
          </a:p>
          <a:p>
            <a:r>
              <a:rPr lang="en-US" baseline="0" dirty="0" smtClean="0"/>
              <a:t>Judges are not free to impose any sentence they want. There are guidelines and laws pertaining to punishments for specific crimes.</a:t>
            </a:r>
            <a:endParaRPr lang="en-US" dirty="0"/>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22</a:t>
            </a:fld>
            <a:endParaRPr lang="en-US"/>
          </a:p>
        </p:txBody>
      </p:sp>
    </p:spTree>
    <p:extLst>
      <p:ext uri="{BB962C8B-B14F-4D97-AF65-F5344CB8AC3E}">
        <p14:creationId xmlns:p14="http://schemas.microsoft.com/office/powerpoint/2010/main" xmlns="" val="1972205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23</a:t>
            </a:fld>
            <a:endParaRPr lang="en-US"/>
          </a:p>
        </p:txBody>
      </p:sp>
    </p:spTree>
    <p:extLst>
      <p:ext uri="{BB962C8B-B14F-4D97-AF65-F5344CB8AC3E}">
        <p14:creationId xmlns:p14="http://schemas.microsoft.com/office/powerpoint/2010/main" xmlns="" val="416438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701040" y="4415790"/>
            <a:ext cx="5608320" cy="4183380"/>
          </a:xfrm>
          <a:prstGeom prst="rect">
            <a:avLst/>
          </a:prstGeom>
          <a:noFill/>
          <a:ln>
            <a:noFill/>
          </a:ln>
        </p:spPr>
        <p:txBody>
          <a:bodyPr lIns="93155" tIns="46565" rIns="93155" bIns="46565" anchor="t" anchorCtr="0">
            <a:noAutofit/>
          </a:bodyPr>
          <a:lstStyle/>
          <a:p>
            <a:pPr>
              <a:buClr>
                <a:schemeClr val="dk1"/>
              </a:buClr>
              <a:buSzPct val="25000"/>
            </a:pPr>
            <a:r>
              <a:rPr lang="en-US" dirty="0" smtClean="0">
                <a:solidFill>
                  <a:schemeClr val="dk1"/>
                </a:solidFill>
                <a:latin typeface="Calibri"/>
                <a:ea typeface="Calibri"/>
                <a:cs typeface="Calibri"/>
                <a:sym typeface="Calibri"/>
              </a:rPr>
              <a:t>Discussion </a:t>
            </a:r>
            <a:r>
              <a:rPr lang="en-US" dirty="0">
                <a:solidFill>
                  <a:schemeClr val="dk1"/>
                </a:solidFill>
                <a:latin typeface="Calibri"/>
                <a:ea typeface="Calibri"/>
                <a:cs typeface="Calibri"/>
                <a:sym typeface="Calibri"/>
              </a:rPr>
              <a:t>topic – requirements to be a juror</a:t>
            </a: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May want to compare to federal court as time permits. In federal court, jurors are selected at random from a certified list of registered voters. How does this compare to state court.</a:t>
            </a:r>
          </a:p>
          <a:p>
            <a:pPr>
              <a:buClr>
                <a:schemeClr val="dk1"/>
              </a:buClr>
              <a:buSzPct val="25000"/>
            </a:pPr>
            <a:r>
              <a:rPr lang="en-US" dirty="0">
                <a:solidFill>
                  <a:schemeClr val="dk1"/>
                </a:solidFill>
                <a:latin typeface="Calibri"/>
                <a:ea typeface="Calibri"/>
                <a:cs typeface="Calibri"/>
                <a:sym typeface="Calibri"/>
              </a:rPr>
              <a:t>w.flnd.uscourts.gov/jurors/</a:t>
            </a:r>
            <a:r>
              <a:rPr lang="en-US" dirty="0" err="1">
                <a:solidFill>
                  <a:schemeClr val="dk1"/>
                </a:solidFill>
                <a:latin typeface="Calibri"/>
                <a:ea typeface="Calibri"/>
                <a:cs typeface="Calibri"/>
                <a:sym typeface="Calibri"/>
              </a:rPr>
              <a:t>jurySelection.cfm</a:t>
            </a:r>
            <a:endParaRPr lang="en-US" dirty="0">
              <a:solidFill>
                <a:schemeClr val="dk1"/>
              </a:solidFill>
              <a:latin typeface="Calibri"/>
              <a:ea typeface="Calibri"/>
              <a:cs typeface="Calibri"/>
              <a:sym typeface="Calibri"/>
            </a:endParaRPr>
          </a:p>
        </p:txBody>
      </p:sp>
      <p:sp>
        <p:nvSpPr>
          <p:cNvPr id="322" name="Shape 322"/>
          <p:cNvSpPr txBox="1">
            <a:spLocks noGrp="1"/>
          </p:cNvSpPr>
          <p:nvPr>
            <p:ph type="sldNum" idx="12"/>
          </p:nvPr>
        </p:nvSpPr>
        <p:spPr>
          <a:xfrm>
            <a:off x="3970939" y="8829966"/>
            <a:ext cx="3037840" cy="464820"/>
          </a:xfrm>
          <a:prstGeom prst="rect">
            <a:avLst/>
          </a:prstGeom>
          <a:noFill/>
          <a:ln>
            <a:noFill/>
          </a:ln>
        </p:spPr>
        <p:txBody>
          <a:bodyPr lIns="93155" tIns="46565" rIns="93155" bIns="46565" anchor="b" anchorCtr="0">
            <a:noAutofit/>
          </a:bodyPr>
          <a:lstStyle/>
          <a:p>
            <a:pPr>
              <a:buClr>
                <a:schemeClr val="dk1"/>
              </a:buClr>
              <a:buSzPct val="25000"/>
            </a:pPr>
            <a:fld id="{00000000-1234-1234-1234-123412341234}" type="slidenum">
              <a:rPr lang="en-US"/>
              <a:pPr>
                <a:buClr>
                  <a:schemeClr val="dk1"/>
                </a:buClr>
                <a:buSzPct val="25000"/>
              </a:pPr>
              <a:t>24</a:t>
            </a:fld>
            <a:endParaRPr lang="en-US"/>
          </a:p>
        </p:txBody>
      </p:sp>
    </p:spTree>
    <p:extLst>
      <p:ext uri="{BB962C8B-B14F-4D97-AF65-F5344CB8AC3E}">
        <p14:creationId xmlns:p14="http://schemas.microsoft.com/office/powerpoint/2010/main" xmlns="" val="2811066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701040" y="4415790"/>
            <a:ext cx="5608320" cy="4183380"/>
          </a:xfrm>
          <a:prstGeom prst="rect">
            <a:avLst/>
          </a:prstGeom>
          <a:noFill/>
          <a:ln>
            <a:noFill/>
          </a:ln>
        </p:spPr>
        <p:txBody>
          <a:bodyPr lIns="90675" tIns="90675" rIns="90675" bIns="90675" anchor="t" anchorCtr="0">
            <a:noAutofit/>
          </a:bodyPr>
          <a:lstStyle/>
          <a:p>
            <a:r>
              <a:rPr lang="en-US" sz="1800" dirty="0"/>
              <a:t>Title V Chapter 40 provides information on juror qualifications and disqualifications. It also provides information on circumstances for jurors to be excused from jury service. Certain parties are also excused</a:t>
            </a:r>
            <a:r>
              <a:rPr lang="en-US" sz="1800" b="1" dirty="0"/>
              <a:t> </a:t>
            </a:r>
            <a:r>
              <a:rPr lang="en-US" sz="1800" dirty="0"/>
              <a:t>from jury service including the Governor, Lt. Governor, other cabinet members, clerk of court, judges, law enforcement officers, sole care givers to children under 6, and others (see full text of Florida Statute 40.013 below)</a:t>
            </a:r>
          </a:p>
          <a:p>
            <a:endParaRPr lang="en-US" sz="1800" dirty="0"/>
          </a:p>
          <a:p>
            <a:r>
              <a:rPr lang="en-US" b="1" dirty="0"/>
              <a:t>40.013 Persons disqualified or excused from jury service.</a:t>
            </a:r>
            <a:r>
              <a:rPr lang="en-US" dirty="0"/>
              <a:t>—(1) No person who is under prosecution for any crime, or who has been convicted in this state, any federal court, or any other state, territory, or country of bribery, forgery, perjury, larceny, or any other offense that is a felony in this state or which if it had been committed in this state would be a felony, unless restored to civil rights, shall be qualified to serve as a juror.</a:t>
            </a:r>
          </a:p>
          <a:p>
            <a:r>
              <a:rPr lang="en-US" dirty="0"/>
              <a:t>(2)(a) Neither the Governor, nor Lieutenant Governor, nor any Cabinet officer, nor clerk of court, or judge shall be qualified to be a juror.</a:t>
            </a:r>
          </a:p>
          <a:p>
            <a:r>
              <a:rPr lang="en-US" dirty="0"/>
              <a:t>(b) Any full-time federal, state, or local law enforcement officer or such entities’ investigative personnel shall be excused from jury service unless such persons choose to serve.</a:t>
            </a:r>
          </a:p>
          <a:p>
            <a:r>
              <a:rPr lang="en-US" dirty="0"/>
              <a:t>(3) No person interested in any issue to be tried therein shall be a juror in any cause; but no person shall be disqualified from sitting in the trial of any suit in which the state or any county or municipal corporation is a party by reason of the fact that such person is a resident or taxpayer within the state or such county or municipal corporation.</a:t>
            </a:r>
          </a:p>
          <a:p>
            <a:r>
              <a:rPr lang="en-US" dirty="0"/>
              <a:t>(4) Any expectant mother and any parent who is not employed full time and who has custody of a child under 6 years of age, upon request, shall be excused from jury service.</a:t>
            </a:r>
          </a:p>
          <a:p>
            <a:r>
              <a:rPr lang="en-US" dirty="0"/>
              <a:t>(5) A presiding judge may, in his or her discretion, excuse a practicing attorney, a practicing physician, or a person who is physically infirm from jury service, except that no person shall be excused from service on a civil trial jury solely on the basis that the person is deaf or hearing impaired, if that person wishes to serve, unless the presiding judge makes a finding that consideration of the evidence to be presented requires auditory discrimination or that the timely progression of the trial will be considerably affected thereby. However, nothing in this subsection shall affect a litigant’s right to exercise a peremptory challenge.</a:t>
            </a:r>
          </a:p>
          <a:p>
            <a:r>
              <a:rPr lang="en-US" dirty="0"/>
              <a:t>(6) A person may be excused from jury service upon a showing of hardship, extreme inconvenience, or public necessity.</a:t>
            </a:r>
          </a:p>
          <a:p>
            <a:r>
              <a:rPr lang="en-US" dirty="0"/>
              <a:t>(7) A person who was summoned and who reported as a prospective juror in any court in that person’s county of residence within 1 year before the first day for which the person is being considered for jury service is exempt from jury service for 1 year from the last day of service.</a:t>
            </a:r>
          </a:p>
          <a:p>
            <a:r>
              <a:rPr lang="en-US" dirty="0"/>
              <a:t>(8) A person 70 years of age or older shall be excused from jury service upon request. A person 70 years of age or older may also be permanently excused from jury service upon written request. A person who is permanently excused from jury service may subsequently request, in writing, to be included in future jury lists provided such person meets the qualifications required by this chapter.</a:t>
            </a:r>
          </a:p>
          <a:p>
            <a:r>
              <a:rPr lang="en-US" dirty="0"/>
              <a:t>(9) Any person who is responsible for the care of a person who, because of mental illness, intellectual disability, senility, or other physical or mental incapacity, is incapable of caring for himself or herself shall be excused from jury service upon request.</a:t>
            </a:r>
          </a:p>
          <a:p>
            <a:endParaRPr lang="en-US" dirty="0"/>
          </a:p>
          <a:p>
            <a:r>
              <a:rPr lang="en-US" dirty="0"/>
              <a:t>*unless civil rights restored</a:t>
            </a:r>
          </a:p>
          <a:p>
            <a:r>
              <a:rPr lang="en-US" sz="1800" dirty="0"/>
              <a:t>  </a:t>
            </a:r>
            <a:endParaRPr sz="1800" dirty="0"/>
          </a:p>
        </p:txBody>
      </p:sp>
      <p:sp>
        <p:nvSpPr>
          <p:cNvPr id="221" name="Shape 2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749733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Distinguish for the audience the difference between the exercise of peremptory challenges vs. challenges for cause. People are always curious about why they were not chosen.  10 peremptory challenges are allowed for criminal defendants facing the death penalty or life in prison; 6 for all other felonies; 3 for criminal misdemeanor and civil cases.  You may want to consider also briefly discussing the requirement that peremptory challenges be exercised in a race neutral manner as required by the 3-part process in </a:t>
            </a:r>
            <a:r>
              <a:rPr lang="en-US" i="1" dirty="0"/>
              <a:t>Melbourne.</a:t>
            </a:r>
          </a:p>
          <a:p>
            <a:r>
              <a:rPr lang="en-US" i="1" dirty="0"/>
              <a:t>See also Chapter 913 Trial Jury (Title XLVII Criminal Procedure and Corrections.</a:t>
            </a:r>
          </a:p>
          <a:p>
            <a:r>
              <a:rPr lang="en-US" dirty="0" smtClean="0"/>
              <a:t>http://www.leg.state.fl.us/Statutes/index.cfm?App_mode=Display_Statute&amp;URL=0900-0999/0913/0913.html</a:t>
            </a:r>
          </a:p>
          <a:p>
            <a:r>
              <a:rPr lang="en-US" dirty="0"/>
              <a:t>The 2015 Florida Statutes</a:t>
            </a:r>
            <a:br>
              <a:rPr lang="en-US" dirty="0"/>
            </a:br>
            <a:endParaRPr lang="en-US" dirty="0"/>
          </a:p>
          <a:p>
            <a:r>
              <a:rPr lang="en-US" dirty="0">
                <a:hlinkClick r:id="rId3"/>
              </a:rPr>
              <a:t>Title XLVII</a:t>
            </a:r>
            <a:r>
              <a:rPr lang="en-US" dirty="0"/>
              <a:t/>
            </a:r>
            <a:br>
              <a:rPr lang="en-US" dirty="0"/>
            </a:br>
            <a:r>
              <a:rPr lang="en-US" dirty="0"/>
              <a:t>CRIMINAL PROCEDURE AND </a:t>
            </a:r>
            <a:r>
              <a:rPr lang="en-US" dirty="0" err="1"/>
              <a:t>CORRECTIONS</a:t>
            </a:r>
            <a:r>
              <a:rPr lang="en-US" dirty="0" err="1">
                <a:hlinkClick r:id="rId4"/>
              </a:rPr>
              <a:t>Chapter</a:t>
            </a:r>
            <a:r>
              <a:rPr lang="en-US" dirty="0">
                <a:hlinkClick r:id="rId4"/>
              </a:rPr>
              <a:t> 913</a:t>
            </a:r>
            <a:r>
              <a:rPr lang="en-US" b="1" dirty="0"/>
              <a:t> </a:t>
            </a:r>
            <a:r>
              <a:rPr lang="en-US" dirty="0"/>
              <a:t/>
            </a:r>
            <a:br>
              <a:rPr lang="en-US" dirty="0"/>
            </a:br>
            <a:r>
              <a:rPr lang="en-US" dirty="0"/>
              <a:t>TRIAL </a:t>
            </a:r>
            <a:r>
              <a:rPr lang="en-US" dirty="0" err="1"/>
              <a:t>JURY</a:t>
            </a:r>
            <a:r>
              <a:rPr lang="en-US" dirty="0" err="1">
                <a:hlinkClick r:id="rId5"/>
              </a:rPr>
              <a:t>View</a:t>
            </a:r>
            <a:r>
              <a:rPr lang="en-US" dirty="0">
                <a:hlinkClick r:id="rId5"/>
              </a:rPr>
              <a:t> Entire </a:t>
            </a:r>
            <a:r>
              <a:rPr lang="en-US" dirty="0" err="1">
                <a:hlinkClick r:id="rId5"/>
              </a:rPr>
              <a:t>Chapter</a:t>
            </a:r>
            <a:r>
              <a:rPr lang="en-US" b="1" dirty="0" err="1"/>
              <a:t>CHAPTER</a:t>
            </a:r>
            <a:r>
              <a:rPr lang="en-US" b="1" dirty="0"/>
              <a:t> 913</a:t>
            </a:r>
          </a:p>
          <a:p>
            <a:r>
              <a:rPr lang="en-US" b="1" dirty="0"/>
              <a:t>TRIAL JURY</a:t>
            </a:r>
          </a:p>
          <a:p>
            <a:r>
              <a:rPr lang="en-US" dirty="0"/>
              <a:t>913.03 Grounds for challenge to individual jurors for cause.</a:t>
            </a:r>
          </a:p>
          <a:p>
            <a:r>
              <a:rPr lang="en-US" dirty="0"/>
              <a:t>913.08 Number of peremptory challenges.</a:t>
            </a:r>
          </a:p>
          <a:p>
            <a:r>
              <a:rPr lang="en-US" dirty="0"/>
              <a:t>913.10 Number of jurors.</a:t>
            </a:r>
          </a:p>
          <a:p>
            <a:r>
              <a:rPr lang="en-US" dirty="0"/>
              <a:t>913.12 Qualifications of jurors.</a:t>
            </a:r>
          </a:p>
          <a:p>
            <a:r>
              <a:rPr lang="en-US" dirty="0"/>
              <a:t>913.13 Jurors in capital cases.</a:t>
            </a:r>
          </a:p>
          <a:p>
            <a:r>
              <a:rPr lang="en-US" dirty="0"/>
              <a:t>913.15 Special jurors.</a:t>
            </a:r>
          </a:p>
          <a:p>
            <a:r>
              <a:rPr lang="en-US" b="1" dirty="0"/>
              <a:t>913.03 Grounds for challenge to individual jurors for cause.</a:t>
            </a:r>
            <a:r>
              <a:rPr lang="en-US" dirty="0"/>
              <a:t>—A challenge for cause to an individual juror may be made only on the following grounds:(1) The juror does not have the qualifications required by law;</a:t>
            </a:r>
          </a:p>
          <a:p>
            <a:r>
              <a:rPr lang="en-US" dirty="0"/>
              <a:t>(2) The juror is of unsound mind or has a bodily defect that renders him or her incapable of performing the duties of a juror, except that, in a civil action, deafness or hearing impairment shall not be the sole basis of a challenge for cause of an individual juror;</a:t>
            </a:r>
          </a:p>
          <a:p>
            <a:r>
              <a:rPr lang="en-US" dirty="0"/>
              <a:t>(3) The juror has conscientious beliefs that would preclude him or her from finding the defendant guilty;</a:t>
            </a:r>
          </a:p>
          <a:p>
            <a:r>
              <a:rPr lang="en-US" dirty="0"/>
              <a:t>(4) The juror served on the grand jury that found the indictment or on a coroner’s jury that inquired into the death of a person whose death is the subject of the indictment or information;</a:t>
            </a:r>
          </a:p>
          <a:p>
            <a:r>
              <a:rPr lang="en-US" dirty="0"/>
              <a:t>(5) The juror served on a jury formerly sworn to try the defendant for the same offense;</a:t>
            </a:r>
          </a:p>
          <a:p>
            <a:r>
              <a:rPr lang="en-US" dirty="0"/>
              <a:t>(6) The juror served on a jury that tried another person for the offense charged in the indictment, information, or affidavit;</a:t>
            </a:r>
          </a:p>
          <a:p>
            <a:r>
              <a:rPr lang="en-US" dirty="0"/>
              <a:t>(7) The juror served as a juror in a civil action brought against the defendant for the act charged as an offense;</a:t>
            </a:r>
          </a:p>
          <a:p>
            <a:r>
              <a:rPr lang="en-US" dirty="0"/>
              <a:t>(8) The juror is an adverse party to the defendant in a civil action, or has complained against or been accused by the defendant in a criminal prosecution;</a:t>
            </a:r>
          </a:p>
          <a:p>
            <a:r>
              <a:rPr lang="en-US" dirty="0"/>
              <a:t>(9) The juror is related by blood or marriage within the third degree to the defendant, the attorneys of either party, the person alleged to be injured by the offense charged, or the person on whose complaint the prosecution was instituted;</a:t>
            </a:r>
          </a:p>
          <a:p>
            <a:r>
              <a:rPr lang="en-US" dirty="0"/>
              <a:t>(10) The juror has a state of mind regarding the defendant, the case, the person alleged to have been injured by the offense charged, or the person on whose complaint the prosecution was instituted that will prevent the juror from acting with impartiality, but the formation of an opinion or impression regarding the guilt or innocence of the defendant shall not be a sufficient ground for challenge to a juror if he or she declares and the court determines that he or she can render an impartial verdict according to the evidence;</a:t>
            </a:r>
          </a:p>
          <a:p>
            <a:r>
              <a:rPr lang="en-US" dirty="0"/>
              <a:t>(11) The juror was a witness for the state or the defendant at the preliminary hearing or before the grand jury or is to be a witness for either party at the trial;</a:t>
            </a:r>
          </a:p>
          <a:p>
            <a:r>
              <a:rPr lang="en-US" dirty="0"/>
              <a:t>(12) The juror is a surety on defendant’s bail bond in the case.</a:t>
            </a:r>
          </a:p>
          <a:p>
            <a:r>
              <a:rPr lang="en-US" b="1" dirty="0"/>
              <a:t>History.</a:t>
            </a:r>
            <a:r>
              <a:rPr lang="en-US" dirty="0"/>
              <a:t>—s. 184, </a:t>
            </a:r>
            <a:r>
              <a:rPr lang="en-US" dirty="0" err="1"/>
              <a:t>ch.</a:t>
            </a:r>
            <a:r>
              <a:rPr lang="en-US" dirty="0"/>
              <a:t> 19554, 1939; CGL 1940 Supp. 8663(191); s. 85, </a:t>
            </a:r>
            <a:r>
              <a:rPr lang="en-US" dirty="0" err="1"/>
              <a:t>ch.</a:t>
            </a:r>
            <a:r>
              <a:rPr lang="en-US" dirty="0"/>
              <a:t> 70-339; s. 5, </a:t>
            </a:r>
            <a:r>
              <a:rPr lang="en-US" dirty="0" err="1"/>
              <a:t>ch.</a:t>
            </a:r>
            <a:r>
              <a:rPr lang="en-US" dirty="0"/>
              <a:t> 93-125; s. 1520, </a:t>
            </a:r>
            <a:r>
              <a:rPr lang="en-US" dirty="0" err="1"/>
              <a:t>ch.</a:t>
            </a:r>
            <a:r>
              <a:rPr lang="en-US" dirty="0"/>
              <a:t> 97-102.</a:t>
            </a:r>
          </a:p>
          <a:p>
            <a:r>
              <a:rPr lang="en-US" b="1" dirty="0"/>
              <a:t>913.08 Number of peremptory challenges.</a:t>
            </a:r>
            <a:r>
              <a:rPr lang="en-US" dirty="0"/>
              <a:t>—(1) The state and the defendant shall each be allowed the following number of peremptory challenges:(a) Ten, if the offense charged is punishable by death or imprisonment for life;</a:t>
            </a:r>
          </a:p>
          <a:p>
            <a:r>
              <a:rPr lang="en-US" dirty="0"/>
              <a:t>(b) Six, if the offense charged is punishable by imprisonment for more than 12 months but is not punishable by death or imprisonment for life;</a:t>
            </a:r>
          </a:p>
          <a:p>
            <a:r>
              <a:rPr lang="en-US" dirty="0"/>
              <a:t>(c) Three, for all other offenses.</a:t>
            </a:r>
          </a:p>
          <a:p>
            <a:r>
              <a:rPr lang="en-US" dirty="0"/>
              <a:t>(2) If two or more defendants are tried jointly, each defendant shall be allowed the number of peremptory challenges specified in subsection (1), and the state shall be allowed as many challenges as are allowed to all of the defendants.</a:t>
            </a:r>
          </a:p>
          <a:p>
            <a:r>
              <a:rPr lang="en-US" b="1" dirty="0"/>
              <a:t>History.</a:t>
            </a:r>
            <a:r>
              <a:rPr lang="en-US" dirty="0"/>
              <a:t>—s. 189, </a:t>
            </a:r>
            <a:r>
              <a:rPr lang="en-US" dirty="0" err="1"/>
              <a:t>ch.</a:t>
            </a:r>
            <a:r>
              <a:rPr lang="en-US" dirty="0"/>
              <a:t> 19554, 1939; CGL 1940 Supp. 8663(196); s. 86, </a:t>
            </a:r>
            <a:r>
              <a:rPr lang="en-US" dirty="0" err="1"/>
              <a:t>ch.</a:t>
            </a:r>
            <a:r>
              <a:rPr lang="en-US" dirty="0"/>
              <a:t> 70-339.</a:t>
            </a:r>
          </a:p>
          <a:p>
            <a:r>
              <a:rPr lang="en-US" b="1" dirty="0"/>
              <a:t>913.10 Number of jurors.</a:t>
            </a:r>
            <a:r>
              <a:rPr lang="en-US" dirty="0"/>
              <a:t>—Twelve persons shall constitute a jury to try all capital cases, and six persons shall constitute a jury to try all other criminal </a:t>
            </a:r>
            <a:r>
              <a:rPr lang="en-US" dirty="0" err="1"/>
              <a:t>cases.</a:t>
            </a:r>
            <a:r>
              <a:rPr lang="en-US" b="1" dirty="0" err="1"/>
              <a:t>History</a:t>
            </a:r>
            <a:r>
              <a:rPr lang="en-US" b="1" dirty="0"/>
              <a:t>.</a:t>
            </a:r>
            <a:r>
              <a:rPr lang="en-US" dirty="0"/>
              <a:t>—s. 191, </a:t>
            </a:r>
            <a:r>
              <a:rPr lang="en-US" dirty="0" err="1"/>
              <a:t>ch.</a:t>
            </a:r>
            <a:r>
              <a:rPr lang="en-US" dirty="0"/>
              <a:t> 19554, 1939; CGL 1940 Supp. 8663(198); s. 87, </a:t>
            </a:r>
            <a:r>
              <a:rPr lang="en-US" dirty="0" err="1"/>
              <a:t>ch.</a:t>
            </a:r>
            <a:r>
              <a:rPr lang="en-US" dirty="0"/>
              <a:t> 70-339.</a:t>
            </a:r>
          </a:p>
          <a:p>
            <a:r>
              <a:rPr lang="en-US" b="1" dirty="0"/>
              <a:t>913.12 Qualifications of jurors.</a:t>
            </a:r>
            <a:r>
              <a:rPr lang="en-US" dirty="0"/>
              <a:t>—The qualifications of jurors in criminal cases shall be the same as their qualifications in civil </a:t>
            </a:r>
            <a:r>
              <a:rPr lang="en-US" dirty="0" err="1"/>
              <a:t>cases.</a:t>
            </a:r>
            <a:r>
              <a:rPr lang="en-US" b="1" dirty="0" err="1"/>
              <a:t>History</a:t>
            </a:r>
            <a:r>
              <a:rPr lang="en-US" b="1" dirty="0"/>
              <a:t>.</a:t>
            </a:r>
            <a:r>
              <a:rPr lang="en-US" dirty="0"/>
              <a:t>—RS 2849; GS 3905; RGS 6003; CGL 8297; s. 88, </a:t>
            </a:r>
            <a:r>
              <a:rPr lang="en-US" dirty="0" err="1"/>
              <a:t>ch.</a:t>
            </a:r>
            <a:r>
              <a:rPr lang="en-US" dirty="0"/>
              <a:t> 70-339.</a:t>
            </a:r>
          </a:p>
          <a:p>
            <a:r>
              <a:rPr lang="en-US" b="1" dirty="0"/>
              <a:t>Note.</a:t>
            </a:r>
            <a:r>
              <a:rPr lang="en-US" dirty="0"/>
              <a:t>—Former s. 932.19.</a:t>
            </a:r>
          </a:p>
          <a:p>
            <a:r>
              <a:rPr lang="en-US" b="1" dirty="0"/>
              <a:t>913.13 Jurors in capital cases.</a:t>
            </a:r>
            <a:r>
              <a:rPr lang="en-US" dirty="0"/>
              <a:t>—A person who has beliefs which preclude her or him from finding a defendant guilty of an offense punishable by death shall not be qualified as a juror in a capital </a:t>
            </a:r>
            <a:r>
              <a:rPr lang="en-US" dirty="0" err="1"/>
              <a:t>case.</a:t>
            </a:r>
            <a:r>
              <a:rPr lang="en-US" b="1" dirty="0" err="1"/>
              <a:t>History</a:t>
            </a:r>
            <a:r>
              <a:rPr lang="en-US" b="1" dirty="0"/>
              <a:t>.</a:t>
            </a:r>
            <a:r>
              <a:rPr lang="en-US" dirty="0"/>
              <a:t>—s. 12, </a:t>
            </a:r>
            <a:r>
              <a:rPr lang="en-US" dirty="0" err="1"/>
              <a:t>ch.</a:t>
            </a:r>
            <a:r>
              <a:rPr lang="en-US" dirty="0"/>
              <a:t> 1637, 1868; RS 2850; GS 3906; RGS 6004; CGL 8298; s. 89, </a:t>
            </a:r>
            <a:r>
              <a:rPr lang="en-US" dirty="0" err="1"/>
              <a:t>ch.</a:t>
            </a:r>
            <a:r>
              <a:rPr lang="en-US" dirty="0"/>
              <a:t> 70-339; s. 1521, </a:t>
            </a:r>
            <a:r>
              <a:rPr lang="en-US" dirty="0" err="1"/>
              <a:t>ch.</a:t>
            </a:r>
            <a:r>
              <a:rPr lang="en-US" dirty="0"/>
              <a:t> 97-102.</a:t>
            </a:r>
          </a:p>
          <a:p>
            <a:r>
              <a:rPr lang="en-US" b="1" dirty="0"/>
              <a:t>Note.</a:t>
            </a:r>
            <a:r>
              <a:rPr lang="en-US" dirty="0"/>
              <a:t>—Former s. 932.20.</a:t>
            </a:r>
          </a:p>
          <a:p>
            <a:r>
              <a:rPr lang="en-US" b="1" dirty="0"/>
              <a:t>913.15 Special jurors.</a:t>
            </a:r>
            <a:r>
              <a:rPr lang="en-US" dirty="0"/>
              <a:t>—The court may summon jurors in addition to the regular </a:t>
            </a:r>
            <a:r>
              <a:rPr lang="en-US" dirty="0" err="1"/>
              <a:t>panel.</a:t>
            </a:r>
            <a:r>
              <a:rPr lang="en-US" b="1" dirty="0" err="1"/>
              <a:t>History</a:t>
            </a:r>
            <a:r>
              <a:rPr lang="en-US" b="1" dirty="0"/>
              <a:t>.</a:t>
            </a:r>
            <a:r>
              <a:rPr lang="en-US" dirty="0"/>
              <a:t>—RS 2853; GS 3909; RGS 6007; CGL 8301; s. 91, </a:t>
            </a:r>
            <a:r>
              <a:rPr lang="en-US" dirty="0" err="1"/>
              <a:t>ch.</a:t>
            </a:r>
            <a:r>
              <a:rPr lang="en-US" dirty="0"/>
              <a:t> 70-339.</a:t>
            </a:r>
          </a:p>
          <a:p>
            <a:r>
              <a:rPr lang="en-US" b="1" dirty="0"/>
              <a:t>Note.</a:t>
            </a:r>
            <a:r>
              <a:rPr lang="en-US" dirty="0"/>
              <a:t>—Former s. 932.22.</a:t>
            </a:r>
          </a:p>
          <a:p>
            <a:endParaRPr lang="en-US" dirty="0"/>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26</a:t>
            </a:fld>
            <a:endParaRPr lang="en-US"/>
          </a:p>
        </p:txBody>
      </p:sp>
    </p:spTree>
    <p:extLst>
      <p:ext uri="{BB962C8B-B14F-4D97-AF65-F5344CB8AC3E}">
        <p14:creationId xmlns:p14="http://schemas.microsoft.com/office/powerpoint/2010/main" xmlns="" val="44507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701040" y="4415790"/>
            <a:ext cx="5608320" cy="4183380"/>
          </a:xfrm>
          <a:prstGeom prst="rect">
            <a:avLst/>
          </a:prstGeom>
          <a:noFill/>
          <a:ln>
            <a:noFill/>
          </a:ln>
        </p:spPr>
        <p:txBody>
          <a:bodyPr lIns="90675" tIns="90675" rIns="90675" bIns="90675" anchor="t" anchorCtr="0">
            <a:noAutofit/>
          </a:bodyPr>
          <a:lstStyle/>
          <a:p>
            <a:endParaRPr sz="1800"/>
          </a:p>
        </p:txBody>
      </p:sp>
      <p:sp>
        <p:nvSpPr>
          <p:cNvPr id="209" name="Shape 2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705519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6" name="Shape 336"/>
          <p:cNvSpPr txBox="1">
            <a:spLocks noGrp="1"/>
          </p:cNvSpPr>
          <p:nvPr>
            <p:ph type="body" idx="1"/>
          </p:nvPr>
        </p:nvSpPr>
        <p:spPr>
          <a:xfrm>
            <a:off x="701040" y="4415790"/>
            <a:ext cx="5608320" cy="4183380"/>
          </a:xfrm>
          <a:prstGeom prst="rect">
            <a:avLst/>
          </a:prstGeom>
          <a:noFill/>
          <a:ln>
            <a:noFill/>
          </a:ln>
        </p:spPr>
        <p:txBody>
          <a:bodyPr lIns="93155" tIns="46565" rIns="93155" bIns="46565" anchor="t" anchorCtr="0">
            <a:noAutofit/>
          </a:bodyPr>
          <a:lstStyle/>
          <a:p>
            <a:pPr>
              <a:buClr>
                <a:schemeClr val="dk1"/>
              </a:buClr>
              <a:buSzPct val="25000"/>
            </a:pPr>
            <a:r>
              <a:rPr lang="en-US" dirty="0">
                <a:solidFill>
                  <a:schemeClr val="dk1"/>
                </a:solidFill>
                <a:latin typeface="Calibri"/>
                <a:ea typeface="Calibri"/>
                <a:cs typeface="Calibri"/>
                <a:sym typeface="Calibri"/>
              </a:rPr>
              <a:t>In the event the audience does not provide feedback, some factors to consider for the qualifications of jurors:</a:t>
            </a: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Age (should it be raised? Lowered?)</a:t>
            </a:r>
          </a:p>
          <a:p>
            <a:pPr defTabSz="906902">
              <a:buClr>
                <a:schemeClr val="dk1"/>
              </a:buClr>
              <a:buSzPct val="25000"/>
              <a:defRPr/>
            </a:pPr>
            <a:r>
              <a:rPr lang="en-US" dirty="0">
                <a:solidFill>
                  <a:schemeClr val="dk1"/>
                </a:solidFill>
                <a:latin typeface="Calibri"/>
                <a:ea typeface="Calibri"/>
                <a:cs typeface="Calibri"/>
                <a:sym typeface="Calibri"/>
              </a:rPr>
              <a:t>Citizenship requirement at the state level – yes or no</a:t>
            </a:r>
          </a:p>
          <a:p>
            <a:pPr defTabSz="906902">
              <a:buClr>
                <a:schemeClr val="dk1"/>
              </a:buClr>
              <a:buSzPct val="25000"/>
              <a:defRPr/>
            </a:pPr>
            <a:r>
              <a:rPr lang="en-US" dirty="0">
                <a:solidFill>
                  <a:schemeClr val="dk1"/>
                </a:solidFill>
                <a:latin typeface="Calibri"/>
                <a:ea typeface="Calibri"/>
                <a:cs typeface="Calibri"/>
                <a:sym typeface="Calibri"/>
              </a:rPr>
              <a:t>Education </a:t>
            </a:r>
          </a:p>
          <a:p>
            <a:pPr>
              <a:buClr>
                <a:schemeClr val="dk1"/>
              </a:buClr>
              <a:buSzPct val="25000"/>
            </a:pPr>
            <a:r>
              <a:rPr lang="en-US" dirty="0">
                <a:solidFill>
                  <a:schemeClr val="dk1"/>
                </a:solidFill>
                <a:latin typeface="Calibri"/>
                <a:ea typeface="Calibri"/>
                <a:cs typeface="Calibri"/>
                <a:sym typeface="Calibri"/>
              </a:rPr>
              <a:t>Language </a:t>
            </a:r>
          </a:p>
          <a:p>
            <a:pPr>
              <a:buClr>
                <a:schemeClr val="dk1"/>
              </a:buClr>
              <a:buSzPct val="25000"/>
            </a:pPr>
            <a:r>
              <a:rPr lang="en-US" dirty="0">
                <a:solidFill>
                  <a:schemeClr val="dk1"/>
                </a:solidFill>
                <a:latin typeface="Calibri"/>
                <a:ea typeface="Calibri"/>
                <a:cs typeface="Calibri"/>
                <a:sym typeface="Calibri"/>
              </a:rPr>
              <a:t>Literacy</a:t>
            </a: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Debriefing: Should jury duty be mandatory or voluntary? What might the impact be? </a:t>
            </a:r>
          </a:p>
        </p:txBody>
      </p:sp>
      <p:sp>
        <p:nvSpPr>
          <p:cNvPr id="337" name="Shape 337"/>
          <p:cNvSpPr txBox="1">
            <a:spLocks noGrp="1"/>
          </p:cNvSpPr>
          <p:nvPr>
            <p:ph type="sldNum" idx="12"/>
          </p:nvPr>
        </p:nvSpPr>
        <p:spPr>
          <a:xfrm>
            <a:off x="3970939" y="8829966"/>
            <a:ext cx="3037840" cy="464820"/>
          </a:xfrm>
          <a:prstGeom prst="rect">
            <a:avLst/>
          </a:prstGeom>
          <a:noFill/>
          <a:ln>
            <a:noFill/>
          </a:ln>
        </p:spPr>
        <p:txBody>
          <a:bodyPr lIns="93155" tIns="46565" rIns="93155" bIns="46565" anchor="b" anchorCtr="0">
            <a:noAutofit/>
          </a:bodyPr>
          <a:lstStyle/>
          <a:p>
            <a:pPr>
              <a:buClr>
                <a:schemeClr val="dk1"/>
              </a:buClr>
              <a:buSzPct val="25000"/>
            </a:pPr>
            <a:fld id="{00000000-1234-1234-1234-123412341234}" type="slidenum">
              <a:rPr lang="en-US"/>
              <a:pPr>
                <a:buClr>
                  <a:schemeClr val="dk1"/>
                </a:buClr>
                <a:buSzPct val="25000"/>
              </a:pPr>
              <a:t>28</a:t>
            </a:fld>
            <a:endParaRPr lang="en-US"/>
          </a:p>
        </p:txBody>
      </p:sp>
    </p:spTree>
    <p:extLst>
      <p:ext uri="{BB962C8B-B14F-4D97-AF65-F5344CB8AC3E}">
        <p14:creationId xmlns:p14="http://schemas.microsoft.com/office/powerpoint/2010/main" xmlns="" val="137511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701040" y="4415790"/>
            <a:ext cx="5608320" cy="4183380"/>
          </a:xfrm>
          <a:prstGeom prst="rect">
            <a:avLst/>
          </a:prstGeom>
          <a:noFill/>
          <a:ln>
            <a:noFill/>
          </a:ln>
        </p:spPr>
        <p:txBody>
          <a:bodyPr lIns="93155" tIns="46565" rIns="93155" bIns="46565" anchor="t" anchorCtr="0">
            <a:noAutofit/>
          </a:bodyPr>
          <a:lstStyle/>
          <a:p>
            <a:endParaRPr>
              <a:solidFill>
                <a:schemeClr val="dk1"/>
              </a:solidFill>
              <a:latin typeface="Calibri"/>
              <a:ea typeface="Calibri"/>
              <a:cs typeface="Calibri"/>
              <a:sym typeface="Calibri"/>
            </a:endParaRPr>
          </a:p>
        </p:txBody>
      </p:sp>
      <p:sp>
        <p:nvSpPr>
          <p:cNvPr id="344" name="Shape 344"/>
          <p:cNvSpPr txBox="1">
            <a:spLocks noGrp="1"/>
          </p:cNvSpPr>
          <p:nvPr>
            <p:ph type="sldNum" idx="12"/>
          </p:nvPr>
        </p:nvSpPr>
        <p:spPr>
          <a:xfrm>
            <a:off x="3970939" y="8829966"/>
            <a:ext cx="3037840" cy="464820"/>
          </a:xfrm>
          <a:prstGeom prst="rect">
            <a:avLst/>
          </a:prstGeom>
          <a:noFill/>
          <a:ln>
            <a:noFill/>
          </a:ln>
        </p:spPr>
        <p:txBody>
          <a:bodyPr lIns="93155" tIns="46565" rIns="93155" bIns="46565" anchor="b" anchorCtr="0">
            <a:noAutofit/>
          </a:bodyPr>
          <a:lstStyle/>
          <a:p>
            <a:pPr>
              <a:buClr>
                <a:schemeClr val="dk1"/>
              </a:buClr>
              <a:buSzPct val="25000"/>
            </a:pPr>
            <a:fld id="{00000000-1234-1234-1234-123412341234}" type="slidenum">
              <a:rPr lang="en-US"/>
              <a:pPr>
                <a:buClr>
                  <a:schemeClr val="dk1"/>
                </a:buClr>
                <a:buSzPct val="25000"/>
              </a:pPr>
              <a:t>29</a:t>
            </a:fld>
            <a:endParaRPr lang="en-US"/>
          </a:p>
        </p:txBody>
      </p:sp>
    </p:spTree>
    <p:extLst>
      <p:ext uri="{BB962C8B-B14F-4D97-AF65-F5344CB8AC3E}">
        <p14:creationId xmlns:p14="http://schemas.microsoft.com/office/powerpoint/2010/main" xmlns="" val="228989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701040" y="4415790"/>
            <a:ext cx="5608320" cy="4183380"/>
          </a:xfrm>
          <a:prstGeom prst="rect">
            <a:avLst/>
          </a:prstGeom>
          <a:noFill/>
          <a:ln>
            <a:noFill/>
          </a:ln>
        </p:spPr>
        <p:txBody>
          <a:bodyPr lIns="90675" tIns="90675" rIns="90675" bIns="90675" anchor="t" anchorCtr="0">
            <a:noAutofit/>
          </a:bodyPr>
          <a:lstStyle/>
          <a:p>
            <a:r>
              <a:rPr lang="en-US" sz="1800" dirty="0"/>
              <a:t>Highlight the questions on the slide and let the audience know that these are some of the questions they will explore today.</a:t>
            </a:r>
          </a:p>
          <a:p>
            <a:endParaRPr lang="en-US" sz="1800" dirty="0"/>
          </a:p>
          <a:p>
            <a:r>
              <a:rPr lang="en-US" sz="1800" dirty="0"/>
              <a:t>Ask if the Constitution requires a jury of our peers? What does that mean? Create an interest in the topic…..</a:t>
            </a:r>
          </a:p>
          <a:p>
            <a:endParaRPr lang="en-US" sz="1800" dirty="0"/>
          </a:p>
          <a:p>
            <a:r>
              <a:rPr lang="en-US" sz="1800" dirty="0"/>
              <a:t>Do not answer questions yet. (Background reading for presenter follows:</a:t>
            </a:r>
          </a:p>
          <a:p>
            <a:r>
              <a:rPr lang="en-US" sz="1800" dirty="0"/>
              <a:t>http://law2.umkc.edu/faculty/projects/ftrials/conlaw/jurysize.html</a:t>
            </a:r>
          </a:p>
          <a:p>
            <a:r>
              <a:rPr lang="en-US" b="1" dirty="0"/>
              <a:t>Background reading for presenter: The Court had long taken the position that a jury in a criminal case must have 12 members.  In 1898, the Court said, "a jury comprised of 12 persons, neither more or less" was a constitutional requirement.  In 1970, in </a:t>
            </a:r>
            <a:r>
              <a:rPr lang="en-US" b="1" i="1" dirty="0"/>
              <a:t>Williams v Florida</a:t>
            </a:r>
            <a:r>
              <a:rPr lang="en-US" b="1" dirty="0"/>
              <a:t>, they Court reconsidered its earlier statements on jury size in a case that affirmed the conviction of a robber convicted by a six-member Florida jury.  The Court noted that the Sixth Amendment says nothing at all  about jury size, even though 12 person-juries had been traditionally used in America.  The expectation that a jury consists of 12 members dated back to the 1300s, but the Court found that to be a "historical accident."  Concluding that a six-person jury could fulfill the framers' expectations concerning a jury's functions just as well as a 12-person jury, the Court rejected its prior words on the subject and held that six-person juries satisfy the requirements of the Sixth and Fourteenth Amendments.  Justice Harlan harshly criticized the majority's reasoning, asking where and how the Court might draw the line on jury size.  Would a three-person jury be okay, he wondered?</a:t>
            </a:r>
            <a:br>
              <a:rPr lang="en-US" b="1" dirty="0"/>
            </a:br>
            <a:r>
              <a:rPr lang="en-US" b="1" dirty="0"/>
              <a:t/>
            </a:r>
            <a:br>
              <a:rPr lang="en-US" b="1" dirty="0"/>
            </a:br>
            <a:r>
              <a:rPr lang="en-US" b="1" dirty="0"/>
              <a:t>In two cases heard together in 1972,</a:t>
            </a:r>
            <a:r>
              <a:rPr lang="en-US" b="1" i="1" dirty="0"/>
              <a:t> Apodaca v Oregon</a:t>
            </a:r>
            <a:r>
              <a:rPr lang="en-US" b="1" dirty="0"/>
              <a:t> and J</a:t>
            </a:r>
            <a:r>
              <a:rPr lang="en-US" b="1" i="1" dirty="0"/>
              <a:t>ohnson v Louisiana</a:t>
            </a:r>
            <a:r>
              <a:rPr lang="en-US" b="1" dirty="0"/>
              <a:t>, the Court considered the constitutionality of state laws that permitted criminal defendants to be convicted by less-than-unanimous votes.  (Oregon allowed convictions on 10 to 2 votes, while Louisiana went further and allowed convictions on votes of 9 to 3).  The Court, voting 5 to 4, upheld both state laws even though five justices clearly stated their beliefs that unanimity was required by the Sixth Amendment.  The odd result occurred because Justice Powell, concurring in both cases, concludes that the Sixth Amendment imposes greater requirements on the federal government than the Fourteenth Amendment, incorporating the basic Sixth Amendment right to a jury trial, imposes on the states.  Powell's rejection of jot-for-jot incorporation was not supported in this case by any other justice.  </a:t>
            </a:r>
            <a:br>
              <a:rPr lang="en-US" b="1" dirty="0"/>
            </a:br>
            <a:r>
              <a:rPr lang="en-US" b="1" dirty="0"/>
              <a:t/>
            </a:r>
            <a:br>
              <a:rPr lang="en-US" b="1" dirty="0"/>
            </a:br>
            <a:r>
              <a:rPr lang="en-US" b="1" dirty="0"/>
              <a:t>The Court's conclusion in </a:t>
            </a:r>
            <a:r>
              <a:rPr lang="en-US" b="1" i="1" dirty="0"/>
              <a:t>Apodaca</a:t>
            </a:r>
            <a:r>
              <a:rPr lang="en-US" b="1" dirty="0"/>
              <a:t> and</a:t>
            </a:r>
            <a:r>
              <a:rPr lang="en-US" b="1" i="1" dirty="0"/>
              <a:t> Johnson</a:t>
            </a:r>
            <a:r>
              <a:rPr lang="en-US" b="1" dirty="0"/>
              <a:t> adopted reasoning similar to that used in </a:t>
            </a:r>
            <a:r>
              <a:rPr lang="en-US" b="1" i="1" dirty="0"/>
              <a:t>Williams v Florida</a:t>
            </a:r>
            <a:r>
              <a:rPr lang="en-US" b="1" dirty="0"/>
              <a:t>: the right to a unanimous jury verdict might have been the common expectation at the time the Bill of Rights was  adopted, but the First Congress rejected language that would have made the unanimity requirement specific.  A concurring opinion by Justice Blackmun suggests that he would have a constitutional problem with 8 to 4 or 7 to 5 verdicts.  The four dissenting justices argued that the requirement of proof beyond a reasonable doubt was unconstitutionally weakened by the states' laws allowing non-unanimous jury verdicts in criminal cases.</a:t>
            </a:r>
            <a:br>
              <a:rPr lang="en-US" b="1" dirty="0"/>
            </a:br>
            <a:r>
              <a:rPr lang="en-US" b="1" dirty="0"/>
              <a:t/>
            </a:r>
            <a:br>
              <a:rPr lang="en-US" b="1" dirty="0"/>
            </a:br>
            <a:r>
              <a:rPr lang="en-US" b="1" dirty="0"/>
              <a:t>In </a:t>
            </a:r>
            <a:r>
              <a:rPr lang="en-US" b="1" i="1" dirty="0"/>
              <a:t>Ballew v Georgia</a:t>
            </a:r>
            <a:r>
              <a:rPr lang="en-US" b="1" dirty="0"/>
              <a:t> (1978), the Court decided it had gone far enough down the slippery slope.  Justice Blackmun's opinion for the Court, relying on a set of empirical studies showing problems with smaller juries, found that Georgia's law allowing criminal juries of just five person violated the Sixth Amendment rights of defendants.  While concurring in the result, Justice Powell, joined by two other justices, reiterated that he did not think the Fourteenth Amendment imposed exactly the same requirements for juries on states that the Sixth Amendment did on the federal government.</a:t>
            </a:r>
            <a:br>
              <a:rPr lang="en-US" b="1" dirty="0"/>
            </a:br>
            <a:r>
              <a:rPr lang="en-US" b="1" dirty="0"/>
              <a:t/>
            </a:r>
            <a:br>
              <a:rPr lang="en-US" b="1" dirty="0"/>
            </a:br>
            <a:r>
              <a:rPr lang="en-US" b="1" dirty="0"/>
              <a:t>The Supreme Court visited the issue of jury size and unanimity one final time in 1979.  In </a:t>
            </a:r>
            <a:r>
              <a:rPr lang="en-US" b="1" i="1" dirty="0"/>
              <a:t>Burch v Louisiana</a:t>
            </a:r>
            <a:r>
              <a:rPr lang="en-US" b="1" dirty="0"/>
              <a:t>, the Court found Louisiana's law that allowed criminal convictions on 5 to 1 votes by a six-person jury violated the Sixth Amendment right, incorporated through the Fourteenth Amendment, of defendants to a trial by jury.  If a jury is to be as small as six, the Court said, the verdict has to be unanimous. </a:t>
            </a:r>
            <a:endParaRPr lang="en-US" sz="1800" dirty="0"/>
          </a:p>
          <a:p>
            <a:endParaRPr sz="1800" dirty="0"/>
          </a:p>
        </p:txBody>
      </p:sp>
      <p:sp>
        <p:nvSpPr>
          <p:cNvPr id="209" name="Shape 2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1767819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Shape 349"/>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a:solidFill>
              <a:srgbClr val="000000"/>
            </a:solidFill>
            <a:miter lim="800000"/>
            <a:headEnd type="none" w="med" len="med"/>
            <a:tailEnd type="none" w="med" len="med"/>
          </a:ln>
        </p:spPr>
      </p:sp>
      <p:sp>
        <p:nvSpPr>
          <p:cNvPr id="65539" name="Shape 350"/>
          <p:cNvSpPr>
            <a:spLocks noGrp="1"/>
          </p:cNvSpPr>
          <p:nvPr>
            <p:ph type="body" idx="1"/>
          </p:nvPr>
        </p:nvSpPr>
        <p:spPr bwMode="auto">
          <a:noFill/>
        </p:spPr>
        <p:txBody>
          <a:bodyPr wrap="square" lIns="93150" tIns="46562" rIns="93150" bIns="46562" numCol="1" anchor="t" anchorCtr="0" compatLnSpc="1">
            <a:prstTxWarp prst="textNoShape">
              <a:avLst/>
            </a:prstTxWarp>
          </a:bodyPr>
          <a:lstStyle/>
          <a:p>
            <a:pPr eaLnBrk="1" hangingPunct="1"/>
            <a:endParaRPr lang="en-US" smtClean="0">
              <a:solidFill>
                <a:srgbClr val="000000"/>
              </a:solidFill>
              <a:ea typeface="Calibri" pitchFamily="34" charset="0"/>
              <a:cs typeface="Calibri" pitchFamily="34" charset="0"/>
              <a:sym typeface="Calibri" pitchFamily="34" charset="0"/>
            </a:endParaRPr>
          </a:p>
        </p:txBody>
      </p:sp>
      <p:sp>
        <p:nvSpPr>
          <p:cNvPr id="65540" name="Shape 351"/>
          <p:cNvSpPr>
            <a:spLocks noGrp="1"/>
          </p:cNvSpPr>
          <p:nvPr>
            <p:ph type="sldNum" sz="quarter" idx="5"/>
          </p:nvPr>
        </p:nvSpPr>
        <p:spPr bwMode="auto">
          <a:noFill/>
          <a:ln>
            <a:miter lim="800000"/>
            <a:headEnd/>
            <a:tailEnd/>
          </a:ln>
        </p:spPr>
        <p:txBody>
          <a:bodyPr wrap="square" lIns="93150" tIns="46562" rIns="93150" bIns="46562" numCol="1" anchorCtr="0" compatLnSpc="1">
            <a:prstTxWarp prst="textNoShape">
              <a:avLst/>
            </a:prstTxWarp>
          </a:bodyPr>
          <a:lstStyle/>
          <a:p>
            <a:pPr fontAlgn="base">
              <a:spcBef>
                <a:spcPct val="0"/>
              </a:spcBef>
              <a:spcAft>
                <a:spcPct val="0"/>
              </a:spcAft>
              <a:buClr>
                <a:srgbClr val="000000"/>
              </a:buClr>
              <a:buSzPct val="25000"/>
            </a:pPr>
            <a:fld id="{5C934429-9E68-4D57-98AE-DB42DEE730C7}" type="slidenum">
              <a:rPr lang="en-US" smtClean="0">
                <a:latin typeface="Arial" charset="0"/>
                <a:cs typeface="Arial" charset="0"/>
                <a:sym typeface="Arial" charset="0"/>
              </a:rPr>
              <a:pPr fontAlgn="base">
                <a:spcBef>
                  <a:spcPct val="0"/>
                </a:spcBef>
                <a:spcAft>
                  <a:spcPct val="0"/>
                </a:spcAft>
                <a:buClr>
                  <a:srgbClr val="000000"/>
                </a:buClr>
                <a:buSzPct val="25000"/>
              </a:pPr>
              <a:t>30</a:t>
            </a:fld>
            <a:endParaRPr lang="en-US" smtClean="0">
              <a:latin typeface="Arial" charset="0"/>
              <a:cs typeface="Arial" charset="0"/>
              <a:sym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Highlight persons</a:t>
            </a:r>
            <a:r>
              <a:rPr lang="en-US" baseline="0" dirty="0" smtClean="0"/>
              <a:t> in a trial using this animated courtroom. While this presentation will focus on a criminal trial, point out differences in civil and criminal cases as you review..</a:t>
            </a:r>
          </a:p>
          <a:p>
            <a:endParaRPr lang="en-US" baseline="0" dirty="0" smtClean="0"/>
          </a:p>
          <a:p>
            <a:r>
              <a:rPr lang="en-US" baseline="0" dirty="0" smtClean="0"/>
              <a:t>Be sure to highlight the following. In a criminal case, </a:t>
            </a:r>
            <a:r>
              <a:rPr lang="en-US" dirty="0"/>
              <a:t> the prosecuting attorney represents society in a criminal case, and society as a whole  is the "injured party" in a criminal case.  Therefore, if the victim seeks recovery for any harm suffered, he or she must bring a separate civil suit against the defendant.  The victim is not a party to the criminal case.</a:t>
            </a:r>
          </a:p>
        </p:txBody>
      </p:sp>
      <p:sp>
        <p:nvSpPr>
          <p:cNvPr id="4" name="Slide Number Placeholder 3"/>
          <p:cNvSpPr>
            <a:spLocks noGrp="1"/>
          </p:cNvSpPr>
          <p:nvPr>
            <p:ph type="sldNum" sz="quarter" idx="10"/>
          </p:nvPr>
        </p:nvSpPr>
        <p:spPr/>
        <p:txBody>
          <a:bodyPr/>
          <a:lstStyle/>
          <a:p>
            <a:fld id="{09343E80-D243-4157-97DC-60D17ABBD572}" type="slidenum">
              <a:rPr lang="en-US" smtClean="0"/>
              <a:pPr/>
              <a:t>4</a:t>
            </a:fld>
            <a:endParaRPr lang="en-US"/>
          </a:p>
        </p:txBody>
      </p:sp>
    </p:spTree>
    <p:extLst>
      <p:ext uri="{BB962C8B-B14F-4D97-AF65-F5344CB8AC3E}">
        <p14:creationId xmlns:p14="http://schemas.microsoft.com/office/powerpoint/2010/main" xmlns="" val="237493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701040" y="4415790"/>
            <a:ext cx="5608320" cy="4183380"/>
          </a:xfrm>
          <a:prstGeom prst="rect">
            <a:avLst/>
          </a:prstGeom>
          <a:noFill/>
          <a:ln>
            <a:noFill/>
          </a:ln>
        </p:spPr>
        <p:txBody>
          <a:bodyPr lIns="90675" tIns="90675" rIns="90675" bIns="90675" anchor="t" anchorCtr="0">
            <a:noAutofit/>
          </a:bodyPr>
          <a:lstStyle/>
          <a:p>
            <a:pPr marL="340088" indent="-340088">
              <a:buClr>
                <a:schemeClr val="bg2"/>
              </a:buClr>
              <a:buSzPct val="100000"/>
              <a:buFont typeface="Arial"/>
              <a:buChar char="•"/>
            </a:pPr>
            <a:r>
              <a:rPr lang="en-US" sz="1800" dirty="0">
                <a:solidFill>
                  <a:schemeClr val="bg2"/>
                </a:solidFill>
                <a:ea typeface="Arial"/>
                <a:cs typeface="Arial"/>
                <a:sym typeface="Arial"/>
              </a:rPr>
              <a:t>A summons is a document directing the sheriff or other officer to notify a person that he or she is required to appear in court on a certain day. </a:t>
            </a:r>
          </a:p>
          <a:p>
            <a:pPr marL="340088" indent="-340088">
              <a:spcBef>
                <a:spcPts val="476"/>
              </a:spcBef>
              <a:buClr>
                <a:schemeClr val="bg2"/>
              </a:buClr>
              <a:buSzPct val="100000"/>
              <a:buFont typeface="Arial"/>
              <a:buChar char="•"/>
            </a:pPr>
            <a:r>
              <a:rPr lang="en-US" sz="1800" dirty="0">
                <a:solidFill>
                  <a:schemeClr val="bg2"/>
                </a:solidFill>
                <a:ea typeface="Arial"/>
                <a:cs typeface="Arial"/>
                <a:sym typeface="Arial"/>
              </a:rPr>
              <a:t>The summons tells you what date you are to report, the time which you are to appear, and the Court’s policy regarding requests for postponement or excuse.</a:t>
            </a:r>
          </a:p>
          <a:p>
            <a:endParaRPr sz="1800" dirty="0"/>
          </a:p>
        </p:txBody>
      </p:sp>
      <p:sp>
        <p:nvSpPr>
          <p:cNvPr id="171" name="Shape 1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65743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701040" y="4415790"/>
            <a:ext cx="5608320" cy="4183380"/>
          </a:xfrm>
          <a:prstGeom prst="rect">
            <a:avLst/>
          </a:prstGeom>
          <a:noFill/>
          <a:ln>
            <a:noFill/>
          </a:ln>
        </p:spPr>
        <p:txBody>
          <a:bodyPr lIns="93155" tIns="46565" rIns="93155" bIns="46565" anchor="t" anchorCtr="0">
            <a:noAutofit/>
          </a:bodyPr>
          <a:lstStyle/>
          <a:p>
            <a:pPr>
              <a:buClr>
                <a:schemeClr val="dk1"/>
              </a:buClr>
              <a:buSzPct val="25000"/>
            </a:pPr>
            <a:r>
              <a:rPr lang="en-US" dirty="0">
                <a:solidFill>
                  <a:schemeClr val="dk1"/>
                </a:solidFill>
                <a:latin typeface="Calibri"/>
                <a:ea typeface="Calibri"/>
                <a:cs typeface="Calibri"/>
                <a:sym typeface="Calibri"/>
              </a:rPr>
              <a:t>We have two parallel court systems (federal and state). Thus we have juries In the federal courts and in the state courts.</a:t>
            </a:r>
          </a:p>
          <a:p>
            <a:pPr>
              <a:buClr>
                <a:schemeClr val="dk1"/>
              </a:buClr>
              <a:buSzPct val="25000"/>
            </a:pPr>
            <a:r>
              <a:rPr lang="en-US" dirty="0">
                <a:solidFill>
                  <a:schemeClr val="dk1"/>
                </a:solidFill>
                <a:latin typeface="Calibri"/>
                <a:ea typeface="Calibri"/>
                <a:cs typeface="Calibri"/>
                <a:sym typeface="Calibri"/>
              </a:rPr>
              <a:t>We also have juries for civil trials and criminal trials as well. </a:t>
            </a: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This presentation will focus primarily on the state courts but you can read about jury selection and other details regarding federal court juries and processes at the link below. </a:t>
            </a:r>
          </a:p>
          <a:p>
            <a:pPr>
              <a:buClr>
                <a:schemeClr val="dk1"/>
              </a:buClr>
              <a:buSzPct val="25000"/>
            </a:pPr>
            <a:r>
              <a:rPr lang="en-US" dirty="0">
                <a:solidFill>
                  <a:schemeClr val="dk1"/>
                </a:solidFill>
                <a:latin typeface="Calibri"/>
                <a:ea typeface="Calibri"/>
                <a:cs typeface="Calibri"/>
                <a:sym typeface="Calibri"/>
              </a:rPr>
              <a:t>www.flnd.uscourts.gov/jurors/jurySelection.cfm</a:t>
            </a:r>
          </a:p>
          <a:p>
            <a:pPr>
              <a:buClr>
                <a:schemeClr val="dk1"/>
              </a:buClr>
              <a:buSzPct val="25000"/>
            </a:pPr>
            <a:endParaRPr lang="en-US"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The U.S. Constitution created a governmental structure known as federalism that calls for the sharing of powers between the national and state governments. The Constitution gives certain powers to the federal government and reserves the rest for the states.</a:t>
            </a:r>
          </a:p>
          <a:p>
            <a:endParaRPr dirty="0">
              <a:solidFill>
                <a:schemeClr val="dk1"/>
              </a:solidFill>
              <a:latin typeface="Calibri"/>
              <a:ea typeface="Calibri"/>
              <a:cs typeface="Calibri"/>
              <a:sym typeface="Calibri"/>
            </a:endParaRPr>
          </a:p>
          <a:p>
            <a:endParaRPr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http://www.uscourts.gov/educational-resources/get-informed/federal-court-basics/why-two-courts-systems.aspx</a:t>
            </a:r>
          </a:p>
        </p:txBody>
      </p:sp>
      <p:sp>
        <p:nvSpPr>
          <p:cNvPr id="247" name="Shape 247"/>
          <p:cNvSpPr txBox="1">
            <a:spLocks noGrp="1"/>
          </p:cNvSpPr>
          <p:nvPr>
            <p:ph type="sldNum" idx="12"/>
          </p:nvPr>
        </p:nvSpPr>
        <p:spPr>
          <a:xfrm>
            <a:off x="3970939" y="8829966"/>
            <a:ext cx="3037840" cy="464820"/>
          </a:xfrm>
          <a:prstGeom prst="rect">
            <a:avLst/>
          </a:prstGeom>
          <a:noFill/>
          <a:ln>
            <a:noFill/>
          </a:ln>
        </p:spPr>
        <p:txBody>
          <a:bodyPr lIns="93155" tIns="46565" rIns="93155" bIns="46565" anchor="b" anchorCtr="0">
            <a:noAutofit/>
          </a:bodyPr>
          <a:lstStyle/>
          <a:p>
            <a:pPr>
              <a:buClr>
                <a:srgbClr val="000000"/>
              </a:buClr>
              <a:buSzPct val="25000"/>
              <a:buFont typeface="Calibri"/>
              <a:buNone/>
            </a:pPr>
            <a:fld id="{00000000-1234-1234-1234-123412341234}" type="slidenum">
              <a:rPr lang="en-US">
                <a:solidFill>
                  <a:srgbClr val="000000"/>
                </a:solidFill>
              </a:rPr>
              <a:pPr>
                <a:buClr>
                  <a:srgbClr val="000000"/>
                </a:buClr>
                <a:buSzPct val="25000"/>
                <a:buFont typeface="Calibri"/>
                <a:buNone/>
              </a:pPr>
              <a:t>6</a:t>
            </a:fld>
            <a:endParaRPr lang="en-US">
              <a:solidFill>
                <a:srgbClr val="000000"/>
              </a:solidFill>
            </a:endParaRPr>
          </a:p>
        </p:txBody>
      </p:sp>
    </p:spTree>
    <p:extLst>
      <p:ext uri="{BB962C8B-B14F-4D97-AF65-F5344CB8AC3E}">
        <p14:creationId xmlns:p14="http://schemas.microsoft.com/office/powerpoint/2010/main" xmlns="" val="286419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Let’s look back</a:t>
            </a:r>
            <a:r>
              <a:rPr lang="en-US" baseline="0" dirty="0" smtClean="0"/>
              <a:t> at the origin of juries briefly. They are not solely an American phenomenon.</a:t>
            </a:r>
            <a:endParaRPr lang="en-US" dirty="0"/>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7</a:t>
            </a:fld>
            <a:endParaRPr lang="en-US"/>
          </a:p>
        </p:txBody>
      </p:sp>
    </p:spTree>
    <p:extLst>
      <p:ext uri="{BB962C8B-B14F-4D97-AF65-F5344CB8AC3E}">
        <p14:creationId xmlns:p14="http://schemas.microsoft.com/office/powerpoint/2010/main" xmlns="" val="1606045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701040" y="4415790"/>
            <a:ext cx="5608320" cy="4183380"/>
          </a:xfrm>
          <a:prstGeom prst="rect">
            <a:avLst/>
          </a:prstGeom>
          <a:noFill/>
          <a:ln>
            <a:noFill/>
          </a:ln>
        </p:spPr>
        <p:txBody>
          <a:bodyPr lIns="90675" tIns="90675" rIns="90675" bIns="90675" anchor="t" anchorCtr="0">
            <a:noAutofit/>
          </a:bodyPr>
          <a:lstStyle/>
          <a:p>
            <a:pPr defTabSz="906902">
              <a:defRPr/>
            </a:pPr>
            <a:r>
              <a:rPr lang="en-US" sz="1800" dirty="0">
                <a:solidFill>
                  <a:schemeClr val="bg2"/>
                </a:solidFill>
                <a:ea typeface="Arial"/>
                <a:cs typeface="Arial"/>
                <a:sym typeface="Arial"/>
              </a:rPr>
              <a:t>Juries were in documents dating back to the Magna Carta and beyond. Interestingly, the expression “A jury of one’s peers” originates from the Magna Carta, and is not found in the U.S. Constitution.  Trial by jury is  incorporated in the  US Constitution and the Bill of Rights as well as our state constitution.</a:t>
            </a:r>
          </a:p>
          <a:p>
            <a:r>
              <a:rPr lang="en-US" sz="1800" dirty="0"/>
              <a:t>We will learn exactly what it says during this presentation.</a:t>
            </a:r>
            <a:endParaRPr sz="1800" dirty="0"/>
          </a:p>
        </p:txBody>
      </p:sp>
      <p:sp>
        <p:nvSpPr>
          <p:cNvPr id="177" name="Shape 1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830376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solidFill>
                  <a:prstClr val="black"/>
                </a:solidFill>
              </a:rPr>
              <a:t>Before </a:t>
            </a:r>
            <a:r>
              <a:rPr lang="en-US" dirty="0">
                <a:solidFill>
                  <a:prstClr val="black"/>
                </a:solidFill>
              </a:rPr>
              <a:t>the American Revolution, courts </a:t>
            </a:r>
            <a:r>
              <a:rPr lang="en-US" dirty="0" smtClean="0">
                <a:solidFill>
                  <a:prstClr val="black"/>
                </a:solidFill>
              </a:rPr>
              <a:t>were </a:t>
            </a:r>
            <a:r>
              <a:rPr lang="en-US" dirty="0">
                <a:solidFill>
                  <a:prstClr val="black"/>
                </a:solidFill>
              </a:rPr>
              <a:t>seen as instruments of oppression. Juries could be locked up until they reached the "right" decision. Judges were seen as puppets of the king. </a:t>
            </a:r>
            <a:endParaRPr lang="en-US" dirty="0" smtClean="0">
              <a:solidFill>
                <a:prstClr val="black"/>
              </a:solidFill>
            </a:endParaRPr>
          </a:p>
          <a:p>
            <a:endParaRPr lang="en-US" dirty="0" smtClean="0">
              <a:solidFill>
                <a:prstClr val="black"/>
              </a:solidFill>
            </a:endParaRPr>
          </a:p>
          <a:p>
            <a:r>
              <a:rPr lang="en-US" dirty="0" smtClean="0">
                <a:solidFill>
                  <a:prstClr val="black"/>
                </a:solidFill>
              </a:rPr>
              <a:t>Including the right to a jury trial in the Constitution and Bill of Rights was one way to guard against government oppression particularly overzealous or corrupt prosecutors</a:t>
            </a:r>
            <a:r>
              <a:rPr lang="en-US" baseline="0" dirty="0" smtClean="0">
                <a:solidFill>
                  <a:prstClr val="black"/>
                </a:solidFill>
              </a:rPr>
              <a:t>.</a:t>
            </a:r>
            <a:endParaRPr lang="en-US" dirty="0"/>
          </a:p>
        </p:txBody>
      </p:sp>
      <p:sp>
        <p:nvSpPr>
          <p:cNvPr id="4" name="Slide Number Placeholder 3"/>
          <p:cNvSpPr>
            <a:spLocks noGrp="1"/>
          </p:cNvSpPr>
          <p:nvPr>
            <p:ph type="sldNum" sz="quarter" idx="10"/>
          </p:nvPr>
        </p:nvSpPr>
        <p:spPr/>
        <p:txBody>
          <a:bodyPr/>
          <a:lstStyle/>
          <a:p>
            <a:fld id="{F2EAF0B8-FD8E-4786-94F5-F4A382A9FE6E}" type="slidenum">
              <a:rPr lang="en-US" smtClean="0"/>
              <a:pPr/>
              <a:t>9</a:t>
            </a:fld>
            <a:endParaRPr lang="en-US" dirty="0"/>
          </a:p>
        </p:txBody>
      </p:sp>
    </p:spTree>
    <p:extLst>
      <p:ext uri="{BB962C8B-B14F-4D97-AF65-F5344CB8AC3E}">
        <p14:creationId xmlns:p14="http://schemas.microsoft.com/office/powerpoint/2010/main" xmlns="" val="2612287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p:nvPr/>
        </p:nvSpPr>
        <p:spPr>
          <a:xfrm rot="10800000">
            <a:off x="1219200" y="0"/>
            <a:ext cx="7924798" cy="4800600"/>
          </a:xfrm>
          <a:prstGeom prst="rtTriangle">
            <a:avLst/>
          </a:prstGeom>
          <a:solidFill>
            <a:schemeClr val="dk2"/>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2"/>
              </a:solidFill>
              <a:latin typeface="Calibri"/>
              <a:ea typeface="Calibri"/>
              <a:cs typeface="Calibri"/>
              <a:sym typeface="Calibri"/>
            </a:endParaRPr>
          </a:p>
        </p:txBody>
      </p:sp>
      <p:sp>
        <p:nvSpPr>
          <p:cNvPr id="16" name="Shape 16"/>
          <p:cNvSpPr txBox="1">
            <a:spLocks noGrp="1"/>
          </p:cNvSpPr>
          <p:nvPr>
            <p:ph type="ctrTitle"/>
          </p:nvPr>
        </p:nvSpPr>
        <p:spPr>
          <a:xfrm rot="1879814">
            <a:off x="3157284" y="1464505"/>
            <a:ext cx="6045275" cy="14700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lt1"/>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 name="Shape 17"/>
          <p:cNvSpPr txBox="1">
            <a:spLocks noGrp="1"/>
          </p:cNvSpPr>
          <p:nvPr>
            <p:ph type="subTitle" idx="1"/>
          </p:nvPr>
        </p:nvSpPr>
        <p:spPr>
          <a:xfrm>
            <a:off x="838200" y="3810000"/>
            <a:ext cx="6400799" cy="1752600"/>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chemeClr val="dk2"/>
              </a:buClr>
              <a:buFont typeface="Arial"/>
              <a:buNone/>
              <a:defRPr/>
            </a:lvl1pPr>
            <a:lvl2pPr marL="457200" marR="0" indent="0" algn="ctr" rtl="0">
              <a:lnSpc>
                <a:spcPct val="100000"/>
              </a:lnSpc>
              <a:spcBef>
                <a:spcPts val="560"/>
              </a:spcBef>
              <a:spcAft>
                <a:spcPts val="0"/>
              </a:spcAft>
              <a:buClr>
                <a:srgbClr val="888888"/>
              </a:buClr>
              <a:buFont typeface="Arial"/>
              <a:buNone/>
              <a:defRPr/>
            </a:lvl2pPr>
            <a:lvl3pPr marL="914400" marR="0" indent="0" algn="ctr" rtl="0">
              <a:lnSpc>
                <a:spcPct val="100000"/>
              </a:lnSpc>
              <a:spcBef>
                <a:spcPts val="480"/>
              </a:spcBef>
              <a:spcAft>
                <a:spcPts val="0"/>
              </a:spcAft>
              <a:buClr>
                <a:srgbClr val="888888"/>
              </a:buClr>
              <a:buFont typeface="Arial"/>
              <a:buNone/>
              <a:defRPr/>
            </a:lvl3pPr>
            <a:lvl4pPr marL="1371600" marR="0" indent="0" algn="ctr" rtl="0">
              <a:lnSpc>
                <a:spcPct val="100000"/>
              </a:lnSpc>
              <a:spcBef>
                <a:spcPts val="400"/>
              </a:spcBef>
              <a:spcAft>
                <a:spcPts val="0"/>
              </a:spcAft>
              <a:buClr>
                <a:srgbClr val="888888"/>
              </a:buClr>
              <a:buFont typeface="Arial"/>
              <a:buNone/>
              <a:defRPr/>
            </a:lvl4pPr>
            <a:lvl5pPr marL="1828800" marR="0" indent="0" algn="ctr" rtl="0">
              <a:lnSpc>
                <a:spcPct val="100000"/>
              </a:lnSpc>
              <a:spcBef>
                <a:spcPts val="40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18" name="Shape 1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0" name="Shape 2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US"/>
              <a:pPr marL="0" lvl="0" indent="0">
                <a:spcBef>
                  <a:spcPts val="0"/>
                </a:spcBef>
                <a:buClr>
                  <a:srgbClr val="888888"/>
                </a:buClr>
                <a:buSzPct val="25000"/>
                <a:buFont typeface="Calibri"/>
                <a:buNone/>
              </a:pPr>
              <a:t>‹#›</a:t>
            </a:fld>
            <a:endParaRPr lang="en-US"/>
          </a:p>
        </p:txBody>
      </p:sp>
      <p:pic>
        <p:nvPicPr>
          <p:cNvPr id="21" name="Shape 21"/>
          <p:cNvPicPr preferRelativeResize="0"/>
          <p:nvPr/>
        </p:nvPicPr>
        <p:blipFill rotWithShape="1">
          <a:blip r:embed="rId2">
            <a:alphaModFix/>
          </a:blip>
          <a:srcRect/>
          <a:stretch/>
        </p:blipFill>
        <p:spPr>
          <a:xfrm>
            <a:off x="152400" y="838200"/>
            <a:ext cx="2289174" cy="2179637"/>
          </a:xfrm>
          <a:prstGeom prst="rect">
            <a:avLst/>
          </a:prstGeom>
          <a:noFill/>
          <a:ln>
            <a:noFill/>
          </a:ln>
        </p:spPr>
      </p:pic>
      <p:sp>
        <p:nvSpPr>
          <p:cNvPr id="22" name="Shape 22"/>
          <p:cNvSpPr txBox="1"/>
          <p:nvPr/>
        </p:nvSpPr>
        <p:spPr>
          <a:xfrm>
            <a:off x="76197" y="3017838"/>
            <a:ext cx="2441573" cy="430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Verdana"/>
              <a:buNone/>
            </a:pPr>
            <a:r>
              <a:rPr lang="en-US" sz="1100" b="1" i="0" u="none" strike="noStrike" cap="none" baseline="0">
                <a:solidFill>
                  <a:schemeClr val="dk2"/>
                </a:solidFill>
                <a:latin typeface="Verdana"/>
                <a:ea typeface="Verdana"/>
                <a:cs typeface="Verdana"/>
                <a:sym typeface="Verdana"/>
              </a:rPr>
              <a:t>A public education program </a:t>
            </a:r>
          </a:p>
          <a:p>
            <a:pPr marL="0" marR="0" lvl="0" indent="0" algn="ctr" rtl="0">
              <a:lnSpc>
                <a:spcPct val="100000"/>
              </a:lnSpc>
              <a:spcBef>
                <a:spcPts val="0"/>
              </a:spcBef>
              <a:spcAft>
                <a:spcPts val="0"/>
              </a:spcAft>
              <a:buClr>
                <a:schemeClr val="dk2"/>
              </a:buClr>
              <a:buSzPct val="25000"/>
              <a:buFont typeface="Verdana"/>
              <a:buNone/>
            </a:pPr>
            <a:r>
              <a:rPr lang="en-US" sz="1100" b="1" i="0" u="none" strike="noStrike" cap="none" baseline="0">
                <a:solidFill>
                  <a:schemeClr val="dk2"/>
                </a:solidFill>
                <a:latin typeface="Verdana"/>
                <a:ea typeface="Verdana"/>
                <a:cs typeface="Verdana"/>
                <a:sym typeface="Verdana"/>
              </a:rPr>
              <a:t>of The Florida Bar</a:t>
            </a:r>
          </a:p>
        </p:txBody>
      </p:sp>
      <p:sp>
        <p:nvSpPr>
          <p:cNvPr id="23" name="Shape 23"/>
          <p:cNvSpPr txBox="1"/>
          <p:nvPr/>
        </p:nvSpPr>
        <p:spPr>
          <a:xfrm>
            <a:off x="152400" y="5638798"/>
            <a:ext cx="6553200" cy="64633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800" b="0" i="0" u="none" strike="noStrike" cap="none" baseline="0">
                <a:solidFill>
                  <a:schemeClr val="dk2"/>
                </a:solidFill>
                <a:latin typeface="Calibri"/>
                <a:ea typeface="Calibri"/>
                <a:cs typeface="Calibri"/>
                <a:sym typeface="Calibri"/>
              </a:rPr>
              <a:t>Developed by The Florida Law Related Education Association, Inc. </a:t>
            </a:r>
          </a:p>
          <a:p>
            <a:pPr marL="0" marR="0" lvl="0" indent="0" algn="l" rtl="0">
              <a:lnSpc>
                <a:spcPct val="100000"/>
              </a:lnSpc>
              <a:spcBef>
                <a:spcPts val="0"/>
              </a:spcBef>
              <a:spcAft>
                <a:spcPts val="0"/>
              </a:spcAft>
              <a:buClr>
                <a:schemeClr val="dk2"/>
              </a:buClr>
              <a:buSzPct val="25000"/>
              <a:buFont typeface="Calibri"/>
              <a:buNone/>
            </a:pPr>
            <a:r>
              <a:rPr lang="en-US" sz="1800" b="0" i="0" u="none" strike="noStrike" cap="none" baseline="0">
                <a:solidFill>
                  <a:schemeClr val="dk2"/>
                </a:solidFill>
                <a:latin typeface="Calibri"/>
                <a:ea typeface="Calibri"/>
                <a:cs typeface="Calibri"/>
                <a:sym typeface="Calibri"/>
              </a:rPr>
              <a:t>www.flrea.org </a:t>
            </a:r>
          </a:p>
        </p:txBody>
      </p:sp>
      <p:pic>
        <p:nvPicPr>
          <p:cNvPr id="24" name="Shape 24"/>
          <p:cNvPicPr preferRelativeResize="0"/>
          <p:nvPr/>
        </p:nvPicPr>
        <p:blipFill rotWithShape="1">
          <a:blip r:embed="rId3">
            <a:alphaModFix/>
          </a:blip>
          <a:srcRect/>
          <a:stretch/>
        </p:blipFill>
        <p:spPr>
          <a:xfrm>
            <a:off x="6705600" y="5627726"/>
            <a:ext cx="2171700" cy="63512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1143000"/>
          </a:xfrm>
          <a:prstGeom prst="rect">
            <a:avLst/>
          </a:prstGeom>
          <a:solidFill>
            <a:schemeClr val="dk2"/>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5" name="Shape 115"/>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50800" algn="l" rtl="0">
              <a:spcBef>
                <a:spcPts val="640"/>
              </a:spcBef>
              <a:buClr>
                <a:schemeClr val="dk2"/>
              </a:buClr>
              <a:buFont typeface="Arial"/>
              <a:buChar char="•"/>
              <a:defRPr/>
            </a:lvl1pPr>
            <a:lvl2pPr marL="742950" indent="-19050" algn="l" rtl="0">
              <a:spcBef>
                <a:spcPts val="560"/>
              </a:spcBef>
              <a:buClr>
                <a:schemeClr val="dk2"/>
              </a:buClr>
              <a:buFont typeface="Arial"/>
              <a:buChar char="–"/>
              <a:defRPr/>
            </a:lvl2pPr>
            <a:lvl3pPr marL="1143000" indent="12700" algn="l" rtl="0">
              <a:spcBef>
                <a:spcPts val="480"/>
              </a:spcBef>
              <a:buClr>
                <a:schemeClr val="dk2"/>
              </a:buClr>
              <a:buFont typeface="Arial"/>
              <a:buChar char="•"/>
              <a:defRPr/>
            </a:lvl3pPr>
            <a:lvl4pPr marL="1600200" indent="-12700" algn="l" rtl="0">
              <a:spcBef>
                <a:spcPts val="400"/>
              </a:spcBef>
              <a:buClr>
                <a:schemeClr val="dk2"/>
              </a:buClr>
              <a:buFont typeface="Arial"/>
              <a:buChar char="–"/>
              <a:defRPr/>
            </a:lvl4pPr>
            <a:lvl5pPr marL="2057400" indent="-12700" algn="l" rtl="0">
              <a:spcBef>
                <a:spcPts val="400"/>
              </a:spcBef>
              <a:buClr>
                <a:schemeClr val="dk2"/>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116" name="Shape 11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17" name="Shape 11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18" name="Shape 11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US"/>
              <a:pPr marL="0" lvl="0" indent="0">
                <a:spcBef>
                  <a:spcPts val="0"/>
                </a:spcBef>
                <a:buClr>
                  <a:srgbClr val="888888"/>
                </a:buClr>
                <a:buSzPct val="25000"/>
                <a:buFont typeface="Calibri"/>
                <a:buNone/>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4732336" y="2171700"/>
            <a:ext cx="5851525" cy="2057400"/>
          </a:xfrm>
          <a:prstGeom prst="rect">
            <a:avLst/>
          </a:prstGeom>
          <a:solidFill>
            <a:schemeClr val="dk2"/>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1" name="Shape 121"/>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50800" algn="l" rtl="0">
              <a:spcBef>
                <a:spcPts val="640"/>
              </a:spcBef>
              <a:buClr>
                <a:schemeClr val="dk2"/>
              </a:buClr>
              <a:buFont typeface="Arial"/>
              <a:buChar char="•"/>
              <a:defRPr/>
            </a:lvl1pPr>
            <a:lvl2pPr marL="742950" indent="-19050" algn="l" rtl="0">
              <a:spcBef>
                <a:spcPts val="560"/>
              </a:spcBef>
              <a:buClr>
                <a:schemeClr val="dk2"/>
              </a:buClr>
              <a:buFont typeface="Arial"/>
              <a:buChar char="–"/>
              <a:defRPr/>
            </a:lvl2pPr>
            <a:lvl3pPr marL="1143000" indent="12700" algn="l" rtl="0">
              <a:spcBef>
                <a:spcPts val="480"/>
              </a:spcBef>
              <a:buClr>
                <a:schemeClr val="dk2"/>
              </a:buClr>
              <a:buFont typeface="Arial"/>
              <a:buChar char="•"/>
              <a:defRPr/>
            </a:lvl3pPr>
            <a:lvl4pPr marL="1600200" indent="-12700" algn="l" rtl="0">
              <a:spcBef>
                <a:spcPts val="400"/>
              </a:spcBef>
              <a:buClr>
                <a:schemeClr val="dk2"/>
              </a:buClr>
              <a:buFont typeface="Arial"/>
              <a:buChar char="–"/>
              <a:defRPr/>
            </a:lvl4pPr>
            <a:lvl5pPr marL="2057400" indent="-12700" algn="l" rtl="0">
              <a:spcBef>
                <a:spcPts val="400"/>
              </a:spcBef>
              <a:buClr>
                <a:schemeClr val="dk2"/>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122" name="Shape 12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23" name="Shape 1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24" name="Shape 12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US"/>
              <a:pPr marL="0" lvl="0" indent="0">
                <a:spcBef>
                  <a:spcPts val="0"/>
                </a:spcBef>
                <a:buClr>
                  <a:srgbClr val="888888"/>
                </a:buClr>
                <a:buSzPct val="25000"/>
                <a:buFont typeface="Calibri"/>
                <a:buNone/>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een Clippi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76200" y="34832"/>
            <a:ext cx="9067800" cy="6788335"/>
          </a:xfrm>
          <a:prstGeom prst="rect">
            <a:avLst/>
          </a:prstGeom>
        </p:spPr>
      </p:pic>
      <p:sp>
        <p:nvSpPr>
          <p:cNvPr id="8" name="Isosceles Triangle 7"/>
          <p:cNvSpPr/>
          <p:nvPr userDrawn="1"/>
        </p:nvSpPr>
        <p:spPr>
          <a:xfrm rot="16200000">
            <a:off x="4457700" y="139699"/>
            <a:ext cx="4800600" cy="4572000"/>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prstClr val="white"/>
              </a:solidFill>
            </a:endParaRPr>
          </a:p>
        </p:txBody>
      </p:sp>
      <p:sp>
        <p:nvSpPr>
          <p:cNvPr id="9" name="Frame 8"/>
          <p:cNvSpPr/>
          <p:nvPr userDrawn="1"/>
        </p:nvSpPr>
        <p:spPr>
          <a:xfrm>
            <a:off x="0" y="0"/>
            <a:ext cx="9144000" cy="6858000"/>
          </a:xfrm>
          <a:prstGeom prst="frame">
            <a:avLst>
              <a:gd name="adj1" fmla="val 16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prstClr val="black"/>
              </a:solidFill>
            </a:endParaRPr>
          </a:p>
        </p:txBody>
      </p:sp>
      <p:pic>
        <p:nvPicPr>
          <p:cNvPr id="10" name="Picture 9" descr="Screen Clippi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629400" y="25399"/>
            <a:ext cx="2400300" cy="2150455"/>
          </a:xfrm>
          <a:prstGeom prst="rect">
            <a:avLst/>
          </a:prstGeom>
        </p:spPr>
      </p:pic>
      <p:sp>
        <p:nvSpPr>
          <p:cNvPr id="2" name="Title 1"/>
          <p:cNvSpPr>
            <a:spLocks noGrp="1"/>
          </p:cNvSpPr>
          <p:nvPr>
            <p:ph type="ctrTitle"/>
          </p:nvPr>
        </p:nvSpPr>
        <p:spPr>
          <a:xfrm>
            <a:off x="304800" y="1752600"/>
            <a:ext cx="5410200" cy="1470025"/>
          </a:xfrm>
        </p:spPr>
        <p:txBody>
          <a:bodyPr/>
          <a:lstStyle>
            <a:lvl1pPr algn="l">
              <a:defRPr b="0">
                <a:latin typeface="Elephant" panose="020209040905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3385158"/>
            <a:ext cx="64008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E39595-460F-4AB0-9EF8-45A7A280D1C9}" type="datetimeFigureOut">
              <a:rPr lang="en-US" sz="1800" kern="1200" smtClean="0">
                <a:solidFill>
                  <a:prstClr val="black"/>
                </a:solidFill>
                <a:latin typeface="Calibri"/>
                <a:ea typeface="+mn-ea"/>
                <a:cs typeface="+mn-cs"/>
              </a:rPr>
              <a:pPr/>
              <a:t>1/12/2018</a:t>
            </a:fld>
            <a:endParaRPr lang="en-US" sz="1800" kern="1200" dirty="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sz="1800" kern="1200" dirty="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97D0E4-96EA-4C69-B3B4-1A9C22E2CF9D}" type="slidenum">
              <a:rPr lang="en-US" sz="1800" kern="1200" smtClean="0">
                <a:solidFill>
                  <a:prstClr val="black"/>
                </a:solidFill>
                <a:latin typeface="Calibri"/>
                <a:ea typeface="+mn-ea"/>
                <a:cs typeface="+mn-cs"/>
              </a:rPr>
              <a:pPr/>
              <a:t>‹#›</a:t>
            </a:fld>
            <a:endParaRPr lang="en-US" sz="1800" kern="1200" dirty="0">
              <a:solidFill>
                <a:prstClr val="black"/>
              </a:solidFill>
              <a:latin typeface="Calibri"/>
              <a:ea typeface="+mn-ea"/>
              <a:cs typeface="+mn-cs"/>
            </a:endParaRPr>
          </a:p>
        </p:txBody>
      </p:sp>
    </p:spTree>
    <p:extLst>
      <p:ext uri="{BB962C8B-B14F-4D97-AF65-F5344CB8AC3E}">
        <p14:creationId xmlns:p14="http://schemas.microsoft.com/office/powerpoint/2010/main" xmlns="" val="140771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Screen Clippi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76200" y="25399"/>
            <a:ext cx="9067800" cy="6788335"/>
          </a:xfrm>
          <a:prstGeom prst="rect">
            <a:avLst/>
          </a:prstGeom>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E39595-460F-4AB0-9EF8-45A7A280D1C9}" type="datetimeFigureOut">
              <a:rPr lang="en-US" sz="1800" kern="1200" smtClean="0">
                <a:solidFill>
                  <a:prstClr val="black"/>
                </a:solidFill>
                <a:latin typeface="Calibri"/>
                <a:ea typeface="+mn-ea"/>
                <a:cs typeface="+mn-cs"/>
              </a:rPr>
              <a:pPr/>
              <a:t>1/12/2018</a:t>
            </a:fld>
            <a:endParaRPr lang="en-US" sz="1800" kern="1200" dirty="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sz="1800" kern="1200" dirty="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97D0E4-96EA-4C69-B3B4-1A9C22E2CF9D}" type="slidenum">
              <a:rPr lang="en-US" sz="1800" kern="1200" smtClean="0">
                <a:solidFill>
                  <a:prstClr val="black"/>
                </a:solidFill>
                <a:latin typeface="Calibri"/>
                <a:ea typeface="+mn-ea"/>
                <a:cs typeface="+mn-cs"/>
              </a:rPr>
              <a:pPr/>
              <a:t>‹#›</a:t>
            </a:fld>
            <a:endParaRPr lang="en-US" sz="1800" kern="1200" dirty="0">
              <a:solidFill>
                <a:prstClr val="black"/>
              </a:solidFill>
              <a:latin typeface="Calibri"/>
              <a:ea typeface="+mn-ea"/>
              <a:cs typeface="+mn-cs"/>
            </a:endParaRPr>
          </a:p>
        </p:txBody>
      </p:sp>
      <p:sp>
        <p:nvSpPr>
          <p:cNvPr id="7" name="Isosceles Triangle 6"/>
          <p:cNvSpPr/>
          <p:nvPr userDrawn="1"/>
        </p:nvSpPr>
        <p:spPr>
          <a:xfrm>
            <a:off x="5943600" y="3657600"/>
            <a:ext cx="3200400" cy="3200400"/>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prstClr val="white"/>
              </a:solidFill>
            </a:endParaRPr>
          </a:p>
        </p:txBody>
      </p:sp>
      <p:sp>
        <p:nvSpPr>
          <p:cNvPr id="8" name="Frame 7"/>
          <p:cNvSpPr/>
          <p:nvPr userDrawn="1"/>
        </p:nvSpPr>
        <p:spPr>
          <a:xfrm>
            <a:off x="0" y="0"/>
            <a:ext cx="9144000" cy="6858000"/>
          </a:xfrm>
          <a:prstGeom prst="frame">
            <a:avLst>
              <a:gd name="adj1" fmla="val 16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prstClr val="black"/>
              </a:solidFill>
            </a:endParaRPr>
          </a:p>
        </p:txBody>
      </p:sp>
      <p:pic>
        <p:nvPicPr>
          <p:cNvPr id="9" name="Picture 8" descr="Screen Clippi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493000" y="5334000"/>
            <a:ext cx="1546903" cy="1385887"/>
          </a:xfrm>
          <a:prstGeom prst="rect">
            <a:avLst/>
          </a:prstGeom>
        </p:spPr>
      </p:pic>
    </p:spTree>
    <p:extLst>
      <p:ext uri="{BB962C8B-B14F-4D97-AF65-F5344CB8AC3E}">
        <p14:creationId xmlns:p14="http://schemas.microsoft.com/office/powerpoint/2010/main" xmlns="" val="765995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Screen Clippi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76200" y="34832"/>
            <a:ext cx="9067800" cy="6788335"/>
          </a:xfrm>
          <a:prstGeom prst="rect">
            <a:avLst/>
          </a:prstGeom>
        </p:spPr>
      </p:pic>
      <p:sp>
        <p:nvSpPr>
          <p:cNvPr id="2" name="Title 1"/>
          <p:cNvSpPr>
            <a:spLocks noGrp="1"/>
          </p:cNvSpPr>
          <p:nvPr>
            <p:ph type="title"/>
          </p:nvPr>
        </p:nvSpPr>
        <p:spPr>
          <a:xfrm>
            <a:off x="228600" y="4572000"/>
            <a:ext cx="5791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2971800"/>
            <a:ext cx="6858000" cy="1500187"/>
          </a:xfrm>
        </p:spPr>
        <p:txBody>
          <a:bodyPr anchor="b">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E39595-460F-4AB0-9EF8-45A7A280D1C9}" type="datetimeFigureOut">
              <a:rPr lang="en-US" sz="1800" kern="1200" smtClean="0">
                <a:solidFill>
                  <a:prstClr val="black"/>
                </a:solidFill>
                <a:latin typeface="Calibri"/>
                <a:ea typeface="+mn-ea"/>
                <a:cs typeface="+mn-cs"/>
              </a:rPr>
              <a:pPr/>
              <a:t>1/12/2018</a:t>
            </a:fld>
            <a:endParaRPr lang="en-US" sz="1800" kern="1200" dirty="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sz="1800" kern="1200" dirty="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97D0E4-96EA-4C69-B3B4-1A9C22E2CF9D}" type="slidenum">
              <a:rPr lang="en-US" sz="1800" kern="1200" smtClean="0">
                <a:solidFill>
                  <a:prstClr val="black"/>
                </a:solidFill>
                <a:latin typeface="Calibri"/>
                <a:ea typeface="+mn-ea"/>
                <a:cs typeface="+mn-cs"/>
              </a:rPr>
              <a:pPr/>
              <a:t>‹#›</a:t>
            </a:fld>
            <a:endParaRPr lang="en-US" sz="1800" kern="1200" dirty="0">
              <a:solidFill>
                <a:prstClr val="black"/>
              </a:solidFill>
              <a:latin typeface="Calibri"/>
              <a:ea typeface="+mn-ea"/>
              <a:cs typeface="+mn-cs"/>
            </a:endParaRPr>
          </a:p>
        </p:txBody>
      </p:sp>
      <p:sp>
        <p:nvSpPr>
          <p:cNvPr id="7" name="Isosceles Triangle 6"/>
          <p:cNvSpPr/>
          <p:nvPr userDrawn="1"/>
        </p:nvSpPr>
        <p:spPr>
          <a:xfrm rot="16200000">
            <a:off x="4457700" y="139699"/>
            <a:ext cx="4800600" cy="4572000"/>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prstClr val="white"/>
              </a:solidFill>
            </a:endParaRPr>
          </a:p>
        </p:txBody>
      </p:sp>
      <p:sp>
        <p:nvSpPr>
          <p:cNvPr id="8" name="Frame 7"/>
          <p:cNvSpPr/>
          <p:nvPr userDrawn="1"/>
        </p:nvSpPr>
        <p:spPr>
          <a:xfrm>
            <a:off x="0" y="0"/>
            <a:ext cx="9144000" cy="6858000"/>
          </a:xfrm>
          <a:prstGeom prst="frame">
            <a:avLst>
              <a:gd name="adj1" fmla="val 16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prstClr val="black"/>
              </a:solidFill>
            </a:endParaRPr>
          </a:p>
        </p:txBody>
      </p:sp>
      <p:pic>
        <p:nvPicPr>
          <p:cNvPr id="9" name="Picture 8" descr="Screen Clippi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6629400" y="25399"/>
            <a:ext cx="2400300" cy="2150455"/>
          </a:xfrm>
          <a:prstGeom prst="rect">
            <a:avLst/>
          </a:prstGeom>
        </p:spPr>
      </p:pic>
    </p:spTree>
    <p:extLst>
      <p:ext uri="{BB962C8B-B14F-4D97-AF65-F5344CB8AC3E}">
        <p14:creationId xmlns:p14="http://schemas.microsoft.com/office/powerpoint/2010/main" xmlns="" val="3470123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Screen Clippi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76200" y="9433"/>
            <a:ext cx="9067800" cy="6788335"/>
          </a:xfrm>
          <a:prstGeom prst="rect">
            <a:avLst/>
          </a:prstGeom>
        </p:spPr>
      </p:pic>
      <p:pic>
        <p:nvPicPr>
          <p:cNvPr id="11" name="Picture 10" descr="Screen Clippi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6998954" y="4876800"/>
            <a:ext cx="2030746" cy="1819368"/>
          </a:xfrm>
          <a:prstGeom prst="rect">
            <a:avLst/>
          </a:prstGeom>
        </p:spPr>
      </p:pic>
      <p:sp>
        <p:nvSpPr>
          <p:cNvPr id="10" name="Frame 9"/>
          <p:cNvSpPr/>
          <p:nvPr userDrawn="1"/>
        </p:nvSpPr>
        <p:spPr>
          <a:xfrm>
            <a:off x="0" y="-25400"/>
            <a:ext cx="9144000" cy="6883399"/>
          </a:xfrm>
          <a:prstGeom prst="frame">
            <a:avLst>
              <a:gd name="adj1" fmla="val 16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prstClr val="black"/>
              </a:solidFill>
            </a:endParaRPr>
          </a:p>
        </p:txBody>
      </p:sp>
      <p:sp>
        <p:nvSpPr>
          <p:cNvPr id="2" name="Title 1"/>
          <p:cNvSpPr>
            <a:spLocks noGrp="1"/>
          </p:cNvSpPr>
          <p:nvPr>
            <p:ph type="title"/>
          </p:nvPr>
        </p:nvSpPr>
        <p:spPr>
          <a:xfrm>
            <a:off x="762000" y="350838"/>
            <a:ext cx="7620000" cy="1096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E39595-460F-4AB0-9EF8-45A7A280D1C9}" type="datetimeFigureOut">
              <a:rPr lang="en-US" sz="1800" kern="1200" smtClean="0">
                <a:solidFill>
                  <a:prstClr val="black"/>
                </a:solidFill>
                <a:latin typeface="Calibri"/>
                <a:ea typeface="+mn-ea"/>
                <a:cs typeface="+mn-cs"/>
              </a:rPr>
              <a:pPr/>
              <a:t>1/12/2018</a:t>
            </a:fld>
            <a:endParaRPr lang="en-US" sz="1800" kern="1200" dirty="0">
              <a:solidFill>
                <a:prstClr val="black"/>
              </a:solidFill>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sz="1800" kern="1200" dirty="0">
              <a:solidFill>
                <a:prstClr val="black"/>
              </a:solidFill>
              <a:latin typeface="Calibri"/>
              <a:ea typeface="+mn-ea"/>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97D0E4-96EA-4C69-B3B4-1A9C22E2CF9D}" type="slidenum">
              <a:rPr lang="en-US" sz="1800" kern="1200" smtClean="0">
                <a:solidFill>
                  <a:prstClr val="black"/>
                </a:solidFill>
                <a:latin typeface="Calibri"/>
                <a:ea typeface="+mn-ea"/>
                <a:cs typeface="+mn-cs"/>
              </a:rPr>
              <a:pPr/>
              <a:t>‹#›</a:t>
            </a:fld>
            <a:endParaRPr lang="en-US" sz="1800" kern="1200" dirty="0">
              <a:solidFill>
                <a:prstClr val="black"/>
              </a:solidFill>
              <a:latin typeface="Calibri"/>
              <a:ea typeface="+mn-ea"/>
              <a:cs typeface="+mn-cs"/>
            </a:endParaRP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21221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creen Clippi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76200" y="76200"/>
            <a:ext cx="9067800" cy="6788335"/>
          </a:xfrm>
          <a:prstGeom prst="rect">
            <a:avLst/>
          </a:prstGeom>
        </p:spPr>
      </p:pic>
      <p:pic>
        <p:nvPicPr>
          <p:cNvPr id="11" name="Picture 10" descr="Screen Clippi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6998954" y="4876800"/>
            <a:ext cx="2030746" cy="1819368"/>
          </a:xfrm>
          <a:prstGeom prst="rect">
            <a:avLst/>
          </a:prstGeom>
        </p:spPr>
      </p:pic>
      <p:sp>
        <p:nvSpPr>
          <p:cNvPr id="12" name="Frame 11"/>
          <p:cNvSpPr/>
          <p:nvPr userDrawn="1"/>
        </p:nvSpPr>
        <p:spPr>
          <a:xfrm>
            <a:off x="0" y="-25400"/>
            <a:ext cx="9144000" cy="6883399"/>
          </a:xfrm>
          <a:prstGeom prst="frame">
            <a:avLst>
              <a:gd name="adj1" fmla="val 16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prstClr val="black"/>
              </a:solidFill>
            </a:endParaRPr>
          </a:p>
        </p:txBody>
      </p:sp>
      <p:sp>
        <p:nvSpPr>
          <p:cNvPr id="2" name="Title 1"/>
          <p:cNvSpPr>
            <a:spLocks noGrp="1"/>
          </p:cNvSpPr>
          <p:nvPr>
            <p:ph type="title"/>
          </p:nvPr>
        </p:nvSpPr>
        <p:spPr>
          <a:xfrm>
            <a:off x="685800" y="228600"/>
            <a:ext cx="7620000" cy="10969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47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268138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descr="Screen Clippi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76200" y="25399"/>
            <a:ext cx="9067800" cy="6788335"/>
          </a:xfrm>
          <a:prstGeom prst="rect">
            <a:avLst/>
          </a:prstGeom>
        </p:spPr>
      </p:pic>
      <p:sp>
        <p:nvSpPr>
          <p:cNvPr id="10" name="Isosceles Triangle 9"/>
          <p:cNvSpPr/>
          <p:nvPr userDrawn="1"/>
        </p:nvSpPr>
        <p:spPr>
          <a:xfrm>
            <a:off x="5943600" y="3657600"/>
            <a:ext cx="3200400" cy="3200400"/>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prstClr val="white"/>
              </a:solidFill>
            </a:endParaRPr>
          </a:p>
        </p:txBody>
      </p:sp>
      <p:sp>
        <p:nvSpPr>
          <p:cNvPr id="11" name="Frame 10"/>
          <p:cNvSpPr/>
          <p:nvPr userDrawn="1"/>
        </p:nvSpPr>
        <p:spPr>
          <a:xfrm>
            <a:off x="0" y="0"/>
            <a:ext cx="9144000" cy="6858000"/>
          </a:xfrm>
          <a:prstGeom prst="frame">
            <a:avLst>
              <a:gd name="adj1" fmla="val 16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prstClr val="black"/>
              </a:solidFill>
            </a:endParaRPr>
          </a:p>
        </p:txBody>
      </p:sp>
      <p:pic>
        <p:nvPicPr>
          <p:cNvPr id="12" name="Picture 11" descr="Screen Clippi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493000" y="5334000"/>
            <a:ext cx="1546903" cy="1385887"/>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7E39595-460F-4AB0-9EF8-45A7A280D1C9}" type="datetimeFigureOut">
              <a:rPr lang="en-US" sz="1800" kern="1200" smtClean="0">
                <a:solidFill>
                  <a:prstClr val="black"/>
                </a:solidFill>
                <a:latin typeface="Calibri"/>
                <a:ea typeface="+mn-ea"/>
                <a:cs typeface="+mn-cs"/>
              </a:rPr>
              <a:pPr/>
              <a:t>1/12/2018</a:t>
            </a:fld>
            <a:endParaRPr lang="en-US" sz="1800" kern="1200" dirty="0">
              <a:solidFill>
                <a:prstClr val="black"/>
              </a:solidFill>
              <a:latin typeface="Calibri"/>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sz="1800" kern="1200" dirty="0">
              <a:solidFill>
                <a:prstClr val="black"/>
              </a:solidFill>
              <a:latin typeface="Calibri"/>
              <a:ea typeface="+mn-ea"/>
              <a:cs typeface="+mn-cs"/>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597D0E4-96EA-4C69-B3B4-1A9C22E2CF9D}" type="slidenum">
              <a:rPr lang="en-US" sz="1800" kern="1200" smtClean="0">
                <a:solidFill>
                  <a:prstClr val="black"/>
                </a:solidFill>
                <a:latin typeface="Calibri"/>
                <a:ea typeface="+mn-ea"/>
                <a:cs typeface="+mn-cs"/>
              </a:rPr>
              <a:pPr/>
              <a:t>‹#›</a:t>
            </a:fld>
            <a:endParaRPr lang="en-US" sz="1800" kern="1200" dirty="0">
              <a:solidFill>
                <a:prstClr val="black"/>
              </a:solidFill>
              <a:latin typeface="Calibri"/>
              <a:ea typeface="+mn-ea"/>
              <a:cs typeface="+mn-cs"/>
            </a:endParaRPr>
          </a:p>
        </p:txBody>
      </p:sp>
    </p:spTree>
    <p:extLst>
      <p:ext uri="{BB962C8B-B14F-4D97-AF65-F5344CB8AC3E}">
        <p14:creationId xmlns:p14="http://schemas.microsoft.com/office/powerpoint/2010/main" xmlns="" val="1313841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E39595-460F-4AB0-9EF8-45A7A280D1C9}" type="datetimeFigureOut">
              <a:rPr lang="en-US" sz="1800" kern="1200" smtClean="0">
                <a:solidFill>
                  <a:prstClr val="black"/>
                </a:solidFill>
                <a:latin typeface="Calibri"/>
                <a:ea typeface="+mn-ea"/>
                <a:cs typeface="+mn-cs"/>
              </a:rPr>
              <a:pPr/>
              <a:t>1/12/2018</a:t>
            </a:fld>
            <a:endParaRPr lang="en-US" sz="1800" kern="1200" dirty="0">
              <a:solidFill>
                <a:prstClr val="black"/>
              </a:solidFill>
              <a:latin typeface="Calibri"/>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sz="1800" kern="1200" dirty="0">
              <a:solidFill>
                <a:prstClr val="black"/>
              </a:solidFill>
              <a:latin typeface="Calibri"/>
              <a:ea typeface="+mn-ea"/>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597D0E4-96EA-4C69-B3B4-1A9C22E2CF9D}" type="slidenum">
              <a:rPr lang="en-US" sz="1800" kern="1200" smtClean="0">
                <a:solidFill>
                  <a:prstClr val="black"/>
                </a:solidFill>
                <a:latin typeface="Calibri"/>
                <a:ea typeface="+mn-ea"/>
                <a:cs typeface="+mn-cs"/>
              </a:rPr>
              <a:pPr/>
              <a:t>‹#›</a:t>
            </a:fld>
            <a:endParaRPr lang="en-US" sz="1800" kern="1200" dirty="0">
              <a:solidFill>
                <a:prstClr val="black"/>
              </a:solidFill>
              <a:latin typeface="Calibri"/>
              <a:ea typeface="+mn-ea"/>
              <a:cs typeface="+mn-cs"/>
            </a:endParaRPr>
          </a:p>
        </p:txBody>
      </p:sp>
      <p:pic>
        <p:nvPicPr>
          <p:cNvPr id="5" name="Picture 4" descr="Screen Clippi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76200" y="25399"/>
            <a:ext cx="9067800" cy="6788335"/>
          </a:xfrm>
          <a:prstGeom prst="rect">
            <a:avLst/>
          </a:prstGeom>
        </p:spPr>
      </p:pic>
      <p:sp>
        <p:nvSpPr>
          <p:cNvPr id="6" name="Isosceles Triangle 5"/>
          <p:cNvSpPr/>
          <p:nvPr userDrawn="1"/>
        </p:nvSpPr>
        <p:spPr>
          <a:xfrm>
            <a:off x="5943600" y="3657600"/>
            <a:ext cx="3200400" cy="3200400"/>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prstClr val="white"/>
              </a:solidFill>
            </a:endParaRPr>
          </a:p>
        </p:txBody>
      </p:sp>
      <p:sp>
        <p:nvSpPr>
          <p:cNvPr id="7" name="Frame 6"/>
          <p:cNvSpPr/>
          <p:nvPr userDrawn="1"/>
        </p:nvSpPr>
        <p:spPr>
          <a:xfrm>
            <a:off x="0" y="0"/>
            <a:ext cx="9144000" cy="6858000"/>
          </a:xfrm>
          <a:prstGeom prst="frame">
            <a:avLst>
              <a:gd name="adj1" fmla="val 16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dirty="0">
              <a:solidFill>
                <a:prstClr val="black"/>
              </a:solidFill>
            </a:endParaRPr>
          </a:p>
        </p:txBody>
      </p:sp>
      <p:pic>
        <p:nvPicPr>
          <p:cNvPr id="8" name="Picture 7" descr="Screen Clippi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493000" y="5334000"/>
            <a:ext cx="1546903" cy="1385887"/>
          </a:xfrm>
          <a:prstGeom prst="rect">
            <a:avLst/>
          </a:prstGeom>
        </p:spPr>
      </p:pic>
    </p:spTree>
    <p:extLst>
      <p:ext uri="{BB962C8B-B14F-4D97-AF65-F5344CB8AC3E}">
        <p14:creationId xmlns:p14="http://schemas.microsoft.com/office/powerpoint/2010/main" xmlns="" val="2479330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E39595-460F-4AB0-9EF8-45A7A280D1C9}" type="datetimeFigureOut">
              <a:rPr lang="en-US" sz="1800" kern="1200" smtClean="0">
                <a:solidFill>
                  <a:prstClr val="black"/>
                </a:solidFill>
                <a:latin typeface="Calibri"/>
                <a:ea typeface="+mn-ea"/>
                <a:cs typeface="+mn-cs"/>
              </a:rPr>
              <a:pPr/>
              <a:t>1/12/2018</a:t>
            </a:fld>
            <a:endParaRPr lang="en-US" sz="1800" kern="1200" dirty="0">
              <a:solidFill>
                <a:prstClr val="black"/>
              </a:solidFill>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sz="1800" kern="1200" dirty="0">
              <a:solidFill>
                <a:prstClr val="black"/>
              </a:solidFill>
              <a:latin typeface="Calibri"/>
              <a:ea typeface="+mn-ea"/>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97D0E4-96EA-4C69-B3B4-1A9C22E2CF9D}" type="slidenum">
              <a:rPr lang="en-US" sz="1800" kern="1200" smtClean="0">
                <a:solidFill>
                  <a:prstClr val="black"/>
                </a:solidFill>
                <a:latin typeface="Calibri"/>
                <a:ea typeface="+mn-ea"/>
                <a:cs typeface="+mn-cs"/>
              </a:rPr>
              <a:pPr/>
              <a:t>‹#›</a:t>
            </a:fld>
            <a:endParaRPr lang="en-US" sz="1800" kern="1200" dirty="0">
              <a:solidFill>
                <a:prstClr val="black"/>
              </a:solidFill>
              <a:latin typeface="Calibri"/>
              <a:ea typeface="+mn-ea"/>
              <a:cs typeface="+mn-cs"/>
            </a:endParaRPr>
          </a:p>
        </p:txBody>
      </p:sp>
    </p:spTree>
    <p:extLst>
      <p:ext uri="{BB962C8B-B14F-4D97-AF65-F5344CB8AC3E}">
        <p14:creationId xmlns:p14="http://schemas.microsoft.com/office/powerpoint/2010/main" xmlns="" val="108551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p:nvPr/>
        </p:nvSpPr>
        <p:spPr>
          <a:xfrm>
            <a:off x="0" y="0"/>
            <a:ext cx="9131300" cy="1371598"/>
          </a:xfrm>
          <a:prstGeom prst="rect">
            <a:avLst/>
          </a:prstGeom>
          <a:solidFill>
            <a:schemeClr val="dk2"/>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27" name="Shape 27"/>
          <p:cNvSpPr txBox="1">
            <a:spLocks noGrp="1"/>
          </p:cNvSpPr>
          <p:nvPr>
            <p:ph type="title"/>
          </p:nvPr>
        </p:nvSpPr>
        <p:spPr>
          <a:xfrm>
            <a:off x="457200" y="152400"/>
            <a:ext cx="8229600" cy="1143000"/>
          </a:xfrm>
          <a:prstGeom prst="rect">
            <a:avLst/>
          </a:prstGeom>
          <a:solidFill>
            <a:schemeClr val="dk2"/>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457200" y="1722435"/>
            <a:ext cx="8229600" cy="4525963"/>
          </a:xfrm>
          <a:prstGeom prst="rect">
            <a:avLst/>
          </a:prstGeom>
          <a:noFill/>
          <a:ln>
            <a:noFill/>
          </a:ln>
        </p:spPr>
        <p:txBody>
          <a:bodyPr lIns="91425" tIns="91425" rIns="91425" bIns="91425" anchor="t" anchorCtr="0"/>
          <a:lstStyle>
            <a:lvl1pPr marL="342900" indent="-50800" algn="l" rtl="0">
              <a:spcBef>
                <a:spcPts val="640"/>
              </a:spcBef>
              <a:buClr>
                <a:schemeClr val="dk2"/>
              </a:buClr>
              <a:buFont typeface="Arial"/>
              <a:buChar char="•"/>
              <a:defRPr/>
            </a:lvl1pPr>
            <a:lvl2pPr marL="742950" indent="-19050" algn="l" rtl="0">
              <a:spcBef>
                <a:spcPts val="560"/>
              </a:spcBef>
              <a:buClr>
                <a:schemeClr val="dk2"/>
              </a:buClr>
              <a:buFont typeface="Arial"/>
              <a:buChar char="–"/>
              <a:defRPr/>
            </a:lvl2pPr>
            <a:lvl3pPr marL="1143000" indent="12700" algn="l" rtl="0">
              <a:spcBef>
                <a:spcPts val="480"/>
              </a:spcBef>
              <a:buClr>
                <a:schemeClr val="dk2"/>
              </a:buClr>
              <a:buFont typeface="Arial"/>
              <a:buChar char="•"/>
              <a:defRPr/>
            </a:lvl3pPr>
            <a:lvl4pPr marL="1600200" indent="-12700" algn="l" rtl="0">
              <a:spcBef>
                <a:spcPts val="400"/>
              </a:spcBef>
              <a:buClr>
                <a:schemeClr val="dk2"/>
              </a:buClr>
              <a:buFont typeface="Arial"/>
              <a:buChar char="–"/>
              <a:defRPr/>
            </a:lvl4pPr>
            <a:lvl5pPr marL="2057400" indent="-12700" algn="l" rtl="0">
              <a:spcBef>
                <a:spcPts val="400"/>
              </a:spcBef>
              <a:buClr>
                <a:schemeClr val="dk2"/>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29" name="Shape 2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1" name="Shape 3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US"/>
              <a:pPr marL="0" lvl="0" indent="0">
                <a:spcBef>
                  <a:spcPts val="0"/>
                </a:spcBef>
                <a:buClr>
                  <a:srgbClr val="888888"/>
                </a:buClr>
                <a:buSzPct val="25000"/>
                <a:buFont typeface="Calibri"/>
                <a:buNone/>
              </a:pPr>
              <a:t>‹#›</a:t>
            </a:fld>
            <a:endParaRPr lang="en-US"/>
          </a:p>
        </p:txBody>
      </p:sp>
      <p:grpSp>
        <p:nvGrpSpPr>
          <p:cNvPr id="32" name="Shape 32"/>
          <p:cNvGrpSpPr/>
          <p:nvPr/>
        </p:nvGrpSpPr>
        <p:grpSpPr>
          <a:xfrm>
            <a:off x="6842125" y="4262864"/>
            <a:ext cx="2314575" cy="2595135"/>
            <a:chOff x="6842125" y="4114800"/>
            <a:chExt cx="2314575" cy="2595135"/>
          </a:xfrm>
        </p:grpSpPr>
        <p:pic>
          <p:nvPicPr>
            <p:cNvPr id="33" name="Shape 33"/>
            <p:cNvPicPr preferRelativeResize="0"/>
            <p:nvPr/>
          </p:nvPicPr>
          <p:blipFill rotWithShape="1">
            <a:blip r:embed="rId2">
              <a:alphaModFix/>
            </a:blip>
            <a:srcRect/>
            <a:stretch/>
          </p:blipFill>
          <p:spPr>
            <a:xfrm>
              <a:off x="6842125" y="4114800"/>
              <a:ext cx="2289174" cy="2179637"/>
            </a:xfrm>
            <a:prstGeom prst="rect">
              <a:avLst/>
            </a:prstGeom>
            <a:noFill/>
            <a:ln>
              <a:noFill/>
            </a:ln>
          </p:spPr>
        </p:pic>
        <p:sp>
          <p:nvSpPr>
            <p:cNvPr id="34" name="Shape 34"/>
            <p:cNvSpPr txBox="1"/>
            <p:nvPr/>
          </p:nvSpPr>
          <p:spPr>
            <a:xfrm>
              <a:off x="6842125" y="6294437"/>
              <a:ext cx="2314575" cy="415498"/>
            </a:xfrm>
            <a:prstGeom prst="rect">
              <a:avLst/>
            </a:prstGeom>
            <a:solidFill>
              <a:schemeClr val="lt1"/>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B7CCE4"/>
                </a:buClr>
                <a:buSzPct val="25000"/>
                <a:buFont typeface="Verdana"/>
                <a:buNone/>
              </a:pPr>
              <a:r>
                <a:rPr lang="en-US" sz="1050" b="1" i="0" u="none" strike="noStrike" cap="none" baseline="0">
                  <a:solidFill>
                    <a:srgbClr val="B7CCE4"/>
                  </a:solidFill>
                  <a:latin typeface="Verdana"/>
                  <a:ea typeface="Verdana"/>
                  <a:cs typeface="Verdana"/>
                  <a:sym typeface="Verdana"/>
                </a:rPr>
                <a:t>A public education program </a:t>
              </a:r>
            </a:p>
            <a:p>
              <a:pPr marL="0" marR="0" lvl="0" indent="0" algn="ctr" rtl="0">
                <a:lnSpc>
                  <a:spcPct val="100000"/>
                </a:lnSpc>
                <a:spcBef>
                  <a:spcPts val="0"/>
                </a:spcBef>
                <a:spcAft>
                  <a:spcPts val="0"/>
                </a:spcAft>
                <a:buClr>
                  <a:srgbClr val="B7CCE4"/>
                </a:buClr>
                <a:buSzPct val="25000"/>
                <a:buFont typeface="Verdana"/>
                <a:buNone/>
              </a:pPr>
              <a:r>
                <a:rPr lang="en-US" sz="1050" b="1" i="0" u="none" strike="noStrike" cap="none" baseline="0">
                  <a:solidFill>
                    <a:srgbClr val="B7CCE4"/>
                  </a:solidFill>
                  <a:latin typeface="Verdana"/>
                  <a:ea typeface="Verdana"/>
                  <a:cs typeface="Verdana"/>
                  <a:sym typeface="Verdana"/>
                </a:rPr>
                <a:t>of The Florida Bar</a:t>
              </a:r>
            </a:p>
          </p:txBody>
        </p:sp>
      </p:grpSp>
      <p:cxnSp>
        <p:nvCxnSpPr>
          <p:cNvPr id="35" name="Shape 35"/>
          <p:cNvCxnSpPr/>
          <p:nvPr/>
        </p:nvCxnSpPr>
        <p:spPr>
          <a:xfrm>
            <a:off x="0" y="1600200"/>
            <a:ext cx="9144000" cy="0"/>
          </a:xfrm>
          <a:prstGeom prst="straightConnector1">
            <a:avLst/>
          </a:prstGeom>
          <a:noFill/>
          <a:ln w="76200" cap="flat" cmpd="sng">
            <a:solidFill>
              <a:schemeClr val="dk2"/>
            </a:solidFill>
            <a:prstDash val="solid"/>
            <a:round/>
            <a:headEnd type="none" w="med" len="med"/>
            <a:tailEnd type="none" w="med" len="med"/>
          </a:ln>
        </p:spPr>
      </p:cxnSp>
      <p:sp>
        <p:nvSpPr>
          <p:cNvPr id="36" name="Shape 36"/>
          <p:cNvSpPr/>
          <p:nvPr/>
        </p:nvSpPr>
        <p:spPr>
          <a:xfrm>
            <a:off x="4114800" y="1447800"/>
            <a:ext cx="304798" cy="304798"/>
          </a:xfrm>
          <a:prstGeom prst="ellipse">
            <a:avLst/>
          </a:prstGeom>
          <a:solidFill>
            <a:srgbClr val="FFD521"/>
          </a:solidFill>
          <a:ln w="25400" cap="flat" cmpd="sng">
            <a:solidFill>
              <a:srgbClr val="FFD52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E39595-460F-4AB0-9EF8-45A7A280D1C9}" type="datetimeFigureOut">
              <a:rPr lang="en-US" sz="1800" kern="1200" smtClean="0">
                <a:solidFill>
                  <a:prstClr val="black"/>
                </a:solidFill>
                <a:latin typeface="Calibri"/>
                <a:ea typeface="+mn-ea"/>
                <a:cs typeface="+mn-cs"/>
              </a:rPr>
              <a:pPr/>
              <a:t>1/12/2018</a:t>
            </a:fld>
            <a:endParaRPr lang="en-US" sz="1800" kern="1200" dirty="0">
              <a:solidFill>
                <a:prstClr val="black"/>
              </a:solidFill>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sz="1800" kern="1200" dirty="0">
              <a:solidFill>
                <a:prstClr val="black"/>
              </a:solidFill>
              <a:latin typeface="Calibri"/>
              <a:ea typeface="+mn-ea"/>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97D0E4-96EA-4C69-B3B4-1A9C22E2CF9D}" type="slidenum">
              <a:rPr lang="en-US" sz="1800" kern="1200" smtClean="0">
                <a:solidFill>
                  <a:prstClr val="black"/>
                </a:solidFill>
                <a:latin typeface="Calibri"/>
                <a:ea typeface="+mn-ea"/>
                <a:cs typeface="+mn-cs"/>
              </a:rPr>
              <a:pPr/>
              <a:t>‹#›</a:t>
            </a:fld>
            <a:endParaRPr lang="en-US" sz="1800" kern="1200" dirty="0">
              <a:solidFill>
                <a:prstClr val="black"/>
              </a:solidFill>
              <a:latin typeface="Calibri"/>
              <a:ea typeface="+mn-ea"/>
              <a:cs typeface="+mn-cs"/>
            </a:endParaRPr>
          </a:p>
        </p:txBody>
      </p:sp>
    </p:spTree>
    <p:extLst>
      <p:ext uri="{BB962C8B-B14F-4D97-AF65-F5344CB8AC3E}">
        <p14:creationId xmlns:p14="http://schemas.microsoft.com/office/powerpoint/2010/main" xmlns="" val="2800480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E39595-460F-4AB0-9EF8-45A7A280D1C9}" type="datetimeFigureOut">
              <a:rPr lang="en-US" sz="1800" kern="1200" smtClean="0">
                <a:solidFill>
                  <a:prstClr val="black"/>
                </a:solidFill>
                <a:latin typeface="Calibri"/>
                <a:ea typeface="+mn-ea"/>
                <a:cs typeface="+mn-cs"/>
              </a:rPr>
              <a:pPr/>
              <a:t>1/12/2018</a:t>
            </a:fld>
            <a:endParaRPr lang="en-US" sz="1800" kern="1200" dirty="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sz="1800" kern="1200" dirty="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97D0E4-96EA-4C69-B3B4-1A9C22E2CF9D}" type="slidenum">
              <a:rPr lang="en-US" sz="1800" kern="1200" smtClean="0">
                <a:solidFill>
                  <a:prstClr val="black"/>
                </a:solidFill>
                <a:latin typeface="Calibri"/>
                <a:ea typeface="+mn-ea"/>
                <a:cs typeface="+mn-cs"/>
              </a:rPr>
              <a:pPr/>
              <a:t>‹#›</a:t>
            </a:fld>
            <a:endParaRPr lang="en-US" sz="1800" kern="1200" dirty="0">
              <a:solidFill>
                <a:prstClr val="black"/>
              </a:solidFill>
              <a:latin typeface="Calibri"/>
              <a:ea typeface="+mn-ea"/>
              <a:cs typeface="+mn-cs"/>
            </a:endParaRPr>
          </a:p>
        </p:txBody>
      </p:sp>
    </p:spTree>
    <p:extLst>
      <p:ext uri="{BB962C8B-B14F-4D97-AF65-F5344CB8AC3E}">
        <p14:creationId xmlns:p14="http://schemas.microsoft.com/office/powerpoint/2010/main" xmlns="" val="4202864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E39595-460F-4AB0-9EF8-45A7A280D1C9}" type="datetimeFigureOut">
              <a:rPr lang="en-US" sz="1800" kern="1200" smtClean="0">
                <a:solidFill>
                  <a:prstClr val="black"/>
                </a:solidFill>
                <a:latin typeface="Calibri"/>
                <a:ea typeface="+mn-ea"/>
                <a:cs typeface="+mn-cs"/>
              </a:rPr>
              <a:pPr/>
              <a:t>1/12/2018</a:t>
            </a:fld>
            <a:endParaRPr lang="en-US" sz="1800" kern="1200" dirty="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sz="1800" kern="1200" dirty="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97D0E4-96EA-4C69-B3B4-1A9C22E2CF9D}" type="slidenum">
              <a:rPr lang="en-US" sz="1800" kern="1200" smtClean="0">
                <a:solidFill>
                  <a:prstClr val="black"/>
                </a:solidFill>
                <a:latin typeface="Calibri"/>
                <a:ea typeface="+mn-ea"/>
                <a:cs typeface="+mn-cs"/>
              </a:rPr>
              <a:pPr/>
              <a:t>‹#›</a:t>
            </a:fld>
            <a:endParaRPr lang="en-US" sz="1800" kern="1200" dirty="0">
              <a:solidFill>
                <a:prstClr val="black"/>
              </a:solidFill>
              <a:latin typeface="Calibri"/>
              <a:ea typeface="+mn-ea"/>
              <a:cs typeface="+mn-cs"/>
            </a:endParaRPr>
          </a:p>
        </p:txBody>
      </p:sp>
    </p:spTree>
    <p:extLst>
      <p:ext uri="{BB962C8B-B14F-4D97-AF65-F5344CB8AC3E}">
        <p14:creationId xmlns:p14="http://schemas.microsoft.com/office/powerpoint/2010/main" xmlns="" val="275278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solidFill>
            <a:schemeClr val="dk2"/>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457200" y="1687513"/>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0" name="Shape 40"/>
          <p:cNvSpPr txBox="1">
            <a:spLocks noGrp="1"/>
          </p:cNvSpPr>
          <p:nvPr>
            <p:ph type="body" idx="2"/>
          </p:nvPr>
        </p:nvSpPr>
        <p:spPr>
          <a:xfrm>
            <a:off x="457200" y="2327275"/>
            <a:ext cx="4040187" cy="369252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3"/>
          </p:nvPr>
        </p:nvSpPr>
        <p:spPr>
          <a:xfrm>
            <a:off x="4645025" y="1687513"/>
            <a:ext cx="4041773"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4"/>
          </p:nvPr>
        </p:nvSpPr>
        <p:spPr>
          <a:xfrm>
            <a:off x="4645025" y="2327275"/>
            <a:ext cx="4041773" cy="369252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5" name="Shape 45"/>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US"/>
              <a:pPr marL="0" lvl="0" indent="0">
                <a:spcBef>
                  <a:spcPts val="0"/>
                </a:spcBef>
                <a:buClr>
                  <a:srgbClr val="888888"/>
                </a:buClr>
                <a:buSzPct val="25000"/>
                <a:buFont typeface="Calibri"/>
                <a:buNone/>
              </a:pPr>
              <a:t>‹#›</a:t>
            </a:fld>
            <a:endParaRPr lang="en-US"/>
          </a:p>
        </p:txBody>
      </p:sp>
      <p:grpSp>
        <p:nvGrpSpPr>
          <p:cNvPr id="46" name="Shape 46"/>
          <p:cNvGrpSpPr/>
          <p:nvPr/>
        </p:nvGrpSpPr>
        <p:grpSpPr>
          <a:xfrm>
            <a:off x="228600" y="1447800"/>
            <a:ext cx="8686800" cy="304798"/>
            <a:chOff x="228600" y="1295400"/>
            <a:chExt cx="8686800" cy="304798"/>
          </a:xfrm>
        </p:grpSpPr>
        <p:cxnSp>
          <p:nvCxnSpPr>
            <p:cNvPr id="47" name="Shape 47"/>
            <p:cNvCxnSpPr/>
            <p:nvPr/>
          </p:nvCxnSpPr>
          <p:spPr>
            <a:xfrm>
              <a:off x="228600" y="1447800"/>
              <a:ext cx="8686800" cy="0"/>
            </a:xfrm>
            <a:prstGeom prst="straightConnector1">
              <a:avLst/>
            </a:prstGeom>
            <a:noFill/>
            <a:ln w="76200" cap="flat" cmpd="sng">
              <a:solidFill>
                <a:schemeClr val="dk2"/>
              </a:solidFill>
              <a:prstDash val="solid"/>
              <a:round/>
              <a:headEnd type="none" w="med" len="med"/>
              <a:tailEnd type="none" w="med" len="med"/>
            </a:ln>
          </p:spPr>
        </p:cxnSp>
        <p:sp>
          <p:nvSpPr>
            <p:cNvPr id="48" name="Shape 48"/>
            <p:cNvSpPr/>
            <p:nvPr/>
          </p:nvSpPr>
          <p:spPr>
            <a:xfrm>
              <a:off x="4419600" y="1295400"/>
              <a:ext cx="304798" cy="304798"/>
            </a:xfrm>
            <a:prstGeom prst="ellipse">
              <a:avLst/>
            </a:prstGeom>
            <a:solidFill>
              <a:srgbClr val="FFD521"/>
            </a:solidFill>
            <a:ln w="25400" cap="flat" cmpd="sng">
              <a:solidFill>
                <a:srgbClr val="FFD52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800" y="4584700"/>
            <a:ext cx="7772400" cy="1362075"/>
          </a:xfrm>
          <a:prstGeom prst="rect">
            <a:avLst/>
          </a:prstGeom>
          <a:solidFill>
            <a:schemeClr val="dk2"/>
          </a:solid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685800" y="2767013"/>
            <a:ext cx="7772400" cy="1500187"/>
          </a:xfrm>
          <a:prstGeom prst="rect">
            <a:avLst/>
          </a:prstGeom>
          <a:noFill/>
          <a:ln>
            <a:noFill/>
          </a:ln>
        </p:spPr>
        <p:txBody>
          <a:bodyPr lIns="91425" tIns="91425" rIns="91425" bIns="91425" anchor="b" anchorCtr="0"/>
          <a:lstStyle>
            <a:lvl1pPr marL="0" indent="0" rtl="0">
              <a:spcBef>
                <a:spcPts val="0"/>
              </a:spcBef>
              <a:buClr>
                <a:schemeClr val="dk2"/>
              </a:buClr>
              <a:buFont typeface="Arial"/>
              <a:buNone/>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52" name="Shape 5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4" name="Shape 5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US"/>
              <a:pPr marL="0" lvl="0" indent="0">
                <a:spcBef>
                  <a:spcPts val="0"/>
                </a:spcBef>
                <a:buClr>
                  <a:srgbClr val="888888"/>
                </a:buClr>
                <a:buSzPct val="25000"/>
                <a:buFont typeface="Calibri"/>
                <a:buNone/>
              </a:pPr>
              <a:t>‹#›</a:t>
            </a:fld>
            <a:endParaRPr lang="en-US"/>
          </a:p>
        </p:txBody>
      </p:sp>
      <p:cxnSp>
        <p:nvCxnSpPr>
          <p:cNvPr id="55" name="Shape 55"/>
          <p:cNvCxnSpPr/>
          <p:nvPr/>
        </p:nvCxnSpPr>
        <p:spPr>
          <a:xfrm>
            <a:off x="228600" y="4419600"/>
            <a:ext cx="8686800" cy="0"/>
          </a:xfrm>
          <a:prstGeom prst="straightConnector1">
            <a:avLst/>
          </a:prstGeom>
          <a:noFill/>
          <a:ln w="76200" cap="flat" cmpd="sng">
            <a:solidFill>
              <a:schemeClr val="dk2"/>
            </a:solidFill>
            <a:prstDash val="solid"/>
            <a:round/>
            <a:headEnd type="none" w="med" len="med"/>
            <a:tailEnd type="none" w="med" len="med"/>
          </a:ln>
        </p:spPr>
      </p:cxnSp>
      <p:sp>
        <p:nvSpPr>
          <p:cNvPr id="56" name="Shape 56"/>
          <p:cNvSpPr/>
          <p:nvPr/>
        </p:nvSpPr>
        <p:spPr>
          <a:xfrm>
            <a:off x="4114800" y="4267200"/>
            <a:ext cx="304798" cy="304798"/>
          </a:xfrm>
          <a:prstGeom prst="ellipse">
            <a:avLst/>
          </a:prstGeom>
          <a:solidFill>
            <a:srgbClr val="FFD521"/>
          </a:solidFill>
          <a:ln w="25400" cap="flat" cmpd="sng">
            <a:solidFill>
              <a:srgbClr val="FFD52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grpSp>
        <p:nvGrpSpPr>
          <p:cNvPr id="57" name="Shape 57"/>
          <p:cNvGrpSpPr/>
          <p:nvPr/>
        </p:nvGrpSpPr>
        <p:grpSpPr>
          <a:xfrm>
            <a:off x="6842125" y="0"/>
            <a:ext cx="2314575" cy="2595135"/>
            <a:chOff x="6842125" y="4114800"/>
            <a:chExt cx="2314575" cy="2595135"/>
          </a:xfrm>
        </p:grpSpPr>
        <p:pic>
          <p:nvPicPr>
            <p:cNvPr id="58" name="Shape 58"/>
            <p:cNvPicPr preferRelativeResize="0"/>
            <p:nvPr/>
          </p:nvPicPr>
          <p:blipFill rotWithShape="1">
            <a:blip r:embed="rId2">
              <a:alphaModFix/>
            </a:blip>
            <a:srcRect/>
            <a:stretch/>
          </p:blipFill>
          <p:spPr>
            <a:xfrm>
              <a:off x="6842125" y="4114800"/>
              <a:ext cx="2289174" cy="2179637"/>
            </a:xfrm>
            <a:prstGeom prst="rect">
              <a:avLst/>
            </a:prstGeom>
            <a:noFill/>
            <a:ln>
              <a:noFill/>
            </a:ln>
          </p:spPr>
        </p:pic>
        <p:sp>
          <p:nvSpPr>
            <p:cNvPr id="59" name="Shape 59"/>
            <p:cNvSpPr txBox="1"/>
            <p:nvPr/>
          </p:nvSpPr>
          <p:spPr>
            <a:xfrm>
              <a:off x="6842125" y="6294437"/>
              <a:ext cx="2314575" cy="415498"/>
            </a:xfrm>
            <a:prstGeom prst="rect">
              <a:avLst/>
            </a:prstGeom>
            <a:solidFill>
              <a:schemeClr val="lt1"/>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B7CCE4"/>
                </a:buClr>
                <a:buSzPct val="25000"/>
                <a:buFont typeface="Verdana"/>
                <a:buNone/>
              </a:pPr>
              <a:r>
                <a:rPr lang="en-US" sz="1050" b="1" i="0" u="none" strike="noStrike" cap="none" baseline="0">
                  <a:solidFill>
                    <a:srgbClr val="B7CCE4"/>
                  </a:solidFill>
                  <a:latin typeface="Verdana"/>
                  <a:ea typeface="Verdana"/>
                  <a:cs typeface="Verdana"/>
                  <a:sym typeface="Verdana"/>
                </a:rPr>
                <a:t>A public education program </a:t>
              </a:r>
            </a:p>
            <a:p>
              <a:pPr marL="0" marR="0" lvl="0" indent="0" algn="ctr" rtl="0">
                <a:lnSpc>
                  <a:spcPct val="100000"/>
                </a:lnSpc>
                <a:spcBef>
                  <a:spcPts val="0"/>
                </a:spcBef>
                <a:spcAft>
                  <a:spcPts val="0"/>
                </a:spcAft>
                <a:buClr>
                  <a:srgbClr val="B7CCE4"/>
                </a:buClr>
                <a:buSzPct val="25000"/>
                <a:buFont typeface="Verdana"/>
                <a:buNone/>
              </a:pPr>
              <a:r>
                <a:rPr lang="en-US" sz="1050" b="1" i="0" u="none" strike="noStrike" cap="none" baseline="0">
                  <a:solidFill>
                    <a:srgbClr val="B7CCE4"/>
                  </a:solidFill>
                  <a:latin typeface="Verdana"/>
                  <a:ea typeface="Verdana"/>
                  <a:cs typeface="Verdana"/>
                  <a:sym typeface="Verdana"/>
                </a:rPr>
                <a:t>of The Florida Bar</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1143000"/>
          </a:xfrm>
          <a:prstGeom prst="rect">
            <a:avLst/>
          </a:prstGeom>
          <a:solidFill>
            <a:schemeClr val="dk2"/>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457200" y="1828800"/>
            <a:ext cx="4038598" cy="42973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2"/>
          </p:nvPr>
        </p:nvSpPr>
        <p:spPr>
          <a:xfrm>
            <a:off x="4648200" y="1828800"/>
            <a:ext cx="4038598" cy="42973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6" name="Shape 6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US"/>
              <a:pPr marL="0" lvl="0" indent="0">
                <a:spcBef>
                  <a:spcPts val="0"/>
                </a:spcBef>
                <a:buClr>
                  <a:srgbClr val="888888"/>
                </a:buClr>
                <a:buSzPct val="25000"/>
                <a:buFont typeface="Calibri"/>
                <a:buNone/>
              </a:pPr>
              <a:t>‹#›</a:t>
            </a:fld>
            <a:endParaRPr lang="en-US"/>
          </a:p>
        </p:txBody>
      </p:sp>
      <p:grpSp>
        <p:nvGrpSpPr>
          <p:cNvPr id="67" name="Shape 67"/>
          <p:cNvGrpSpPr/>
          <p:nvPr/>
        </p:nvGrpSpPr>
        <p:grpSpPr>
          <a:xfrm>
            <a:off x="241300" y="1524000"/>
            <a:ext cx="8686800" cy="304798"/>
            <a:chOff x="241300" y="1371600"/>
            <a:chExt cx="8686800" cy="304798"/>
          </a:xfrm>
        </p:grpSpPr>
        <p:cxnSp>
          <p:nvCxnSpPr>
            <p:cNvPr id="68" name="Shape 68"/>
            <p:cNvCxnSpPr/>
            <p:nvPr/>
          </p:nvCxnSpPr>
          <p:spPr>
            <a:xfrm>
              <a:off x="241300" y="1524000"/>
              <a:ext cx="8686800" cy="0"/>
            </a:xfrm>
            <a:prstGeom prst="straightConnector1">
              <a:avLst/>
            </a:prstGeom>
            <a:noFill/>
            <a:ln w="76200" cap="flat" cmpd="sng">
              <a:solidFill>
                <a:schemeClr val="dk2"/>
              </a:solidFill>
              <a:prstDash val="solid"/>
              <a:round/>
              <a:headEnd type="none" w="med" len="med"/>
              <a:tailEnd type="none" w="med" len="med"/>
            </a:ln>
          </p:spPr>
        </p:cxnSp>
        <p:sp>
          <p:nvSpPr>
            <p:cNvPr id="69" name="Shape 69"/>
            <p:cNvSpPr/>
            <p:nvPr/>
          </p:nvSpPr>
          <p:spPr>
            <a:xfrm>
              <a:off x="4419600" y="1371600"/>
              <a:ext cx="304798" cy="304798"/>
            </a:xfrm>
            <a:prstGeom prst="ellipse">
              <a:avLst/>
            </a:prstGeom>
            <a:solidFill>
              <a:srgbClr val="FFD521"/>
            </a:solidFill>
            <a:ln w="25400" cap="flat" cmpd="sng">
              <a:solidFill>
                <a:srgbClr val="FFD52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grpSp>
      <p:grpSp>
        <p:nvGrpSpPr>
          <p:cNvPr id="70" name="Shape 70"/>
          <p:cNvGrpSpPr/>
          <p:nvPr/>
        </p:nvGrpSpPr>
        <p:grpSpPr>
          <a:xfrm>
            <a:off x="6842125" y="4262864"/>
            <a:ext cx="2314575" cy="2595135"/>
            <a:chOff x="6842125" y="4114800"/>
            <a:chExt cx="2314575" cy="2595135"/>
          </a:xfrm>
        </p:grpSpPr>
        <p:pic>
          <p:nvPicPr>
            <p:cNvPr id="71" name="Shape 71"/>
            <p:cNvPicPr preferRelativeResize="0"/>
            <p:nvPr/>
          </p:nvPicPr>
          <p:blipFill rotWithShape="1">
            <a:blip r:embed="rId2">
              <a:alphaModFix/>
            </a:blip>
            <a:srcRect/>
            <a:stretch/>
          </p:blipFill>
          <p:spPr>
            <a:xfrm>
              <a:off x="6842125" y="4114800"/>
              <a:ext cx="2289174" cy="2179637"/>
            </a:xfrm>
            <a:prstGeom prst="rect">
              <a:avLst/>
            </a:prstGeom>
            <a:noFill/>
            <a:ln>
              <a:noFill/>
            </a:ln>
          </p:spPr>
        </p:pic>
        <p:sp>
          <p:nvSpPr>
            <p:cNvPr id="72" name="Shape 72"/>
            <p:cNvSpPr txBox="1"/>
            <p:nvPr/>
          </p:nvSpPr>
          <p:spPr>
            <a:xfrm>
              <a:off x="6842125" y="6294437"/>
              <a:ext cx="2314575" cy="415498"/>
            </a:xfrm>
            <a:prstGeom prst="rect">
              <a:avLst/>
            </a:prstGeom>
            <a:solidFill>
              <a:schemeClr val="lt1"/>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B7CCE4"/>
                </a:buClr>
                <a:buSzPct val="25000"/>
                <a:buFont typeface="Verdana"/>
                <a:buNone/>
              </a:pPr>
              <a:r>
                <a:rPr lang="en-US" sz="1050" b="1" i="0" u="none" strike="noStrike" cap="none" baseline="0">
                  <a:solidFill>
                    <a:srgbClr val="B7CCE4"/>
                  </a:solidFill>
                  <a:latin typeface="Verdana"/>
                  <a:ea typeface="Verdana"/>
                  <a:cs typeface="Verdana"/>
                  <a:sym typeface="Verdana"/>
                </a:rPr>
                <a:t>A public education program </a:t>
              </a:r>
            </a:p>
            <a:p>
              <a:pPr marL="0" marR="0" lvl="0" indent="0" algn="ctr" rtl="0">
                <a:lnSpc>
                  <a:spcPct val="100000"/>
                </a:lnSpc>
                <a:spcBef>
                  <a:spcPts val="0"/>
                </a:spcBef>
                <a:spcAft>
                  <a:spcPts val="0"/>
                </a:spcAft>
                <a:buClr>
                  <a:srgbClr val="B7CCE4"/>
                </a:buClr>
                <a:buSzPct val="25000"/>
                <a:buFont typeface="Verdana"/>
                <a:buNone/>
              </a:pPr>
              <a:r>
                <a:rPr lang="en-US" sz="1050" b="1" i="0" u="none" strike="noStrike" cap="none" baseline="0">
                  <a:solidFill>
                    <a:srgbClr val="B7CCE4"/>
                  </a:solidFill>
                  <a:latin typeface="Verdana"/>
                  <a:ea typeface="Verdana"/>
                  <a:cs typeface="Verdana"/>
                  <a:sym typeface="Verdana"/>
                </a:rPr>
                <a:t>of The Florida Bar</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a:solidFill>
            <a:schemeClr val="dk2"/>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7" name="Shape 7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US"/>
              <a:pPr marL="0" lvl="0" indent="0">
                <a:spcBef>
                  <a:spcPts val="0"/>
                </a:spcBef>
                <a:buClr>
                  <a:srgbClr val="888888"/>
                </a:buClr>
                <a:buSzPct val="25000"/>
                <a:buFont typeface="Calibri"/>
                <a:buNone/>
              </a:pPr>
              <a:t>‹#›</a:t>
            </a:fld>
            <a:endParaRPr lang="en-US"/>
          </a:p>
        </p:txBody>
      </p:sp>
      <p:grpSp>
        <p:nvGrpSpPr>
          <p:cNvPr id="78" name="Shape 78"/>
          <p:cNvGrpSpPr/>
          <p:nvPr/>
        </p:nvGrpSpPr>
        <p:grpSpPr>
          <a:xfrm>
            <a:off x="228600" y="1524000"/>
            <a:ext cx="8686800" cy="304798"/>
            <a:chOff x="228600" y="1524000"/>
            <a:chExt cx="8686800" cy="304798"/>
          </a:xfrm>
        </p:grpSpPr>
        <p:cxnSp>
          <p:nvCxnSpPr>
            <p:cNvPr id="79" name="Shape 79"/>
            <p:cNvCxnSpPr/>
            <p:nvPr/>
          </p:nvCxnSpPr>
          <p:spPr>
            <a:xfrm>
              <a:off x="228600" y="1676400"/>
              <a:ext cx="8686800" cy="0"/>
            </a:xfrm>
            <a:prstGeom prst="straightConnector1">
              <a:avLst/>
            </a:prstGeom>
            <a:noFill/>
            <a:ln w="76200" cap="flat" cmpd="sng">
              <a:solidFill>
                <a:schemeClr val="dk2"/>
              </a:solidFill>
              <a:prstDash val="solid"/>
              <a:round/>
              <a:headEnd type="none" w="med" len="med"/>
              <a:tailEnd type="none" w="med" len="med"/>
            </a:ln>
          </p:spPr>
        </p:cxnSp>
        <p:sp>
          <p:nvSpPr>
            <p:cNvPr id="80" name="Shape 80"/>
            <p:cNvSpPr/>
            <p:nvPr/>
          </p:nvSpPr>
          <p:spPr>
            <a:xfrm>
              <a:off x="4419600" y="1524000"/>
              <a:ext cx="304798" cy="304798"/>
            </a:xfrm>
            <a:prstGeom prst="ellipse">
              <a:avLst/>
            </a:prstGeom>
            <a:solidFill>
              <a:srgbClr val="FFD521"/>
            </a:solidFill>
            <a:ln w="25400" cap="flat" cmpd="sng">
              <a:solidFill>
                <a:srgbClr val="FFD52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grpSp>
      <p:grpSp>
        <p:nvGrpSpPr>
          <p:cNvPr id="81" name="Shape 81"/>
          <p:cNvGrpSpPr/>
          <p:nvPr/>
        </p:nvGrpSpPr>
        <p:grpSpPr>
          <a:xfrm>
            <a:off x="6842125" y="4262864"/>
            <a:ext cx="2314575" cy="2595135"/>
            <a:chOff x="6842125" y="4114800"/>
            <a:chExt cx="2314575" cy="2595135"/>
          </a:xfrm>
        </p:grpSpPr>
        <p:pic>
          <p:nvPicPr>
            <p:cNvPr id="82" name="Shape 82"/>
            <p:cNvPicPr preferRelativeResize="0"/>
            <p:nvPr/>
          </p:nvPicPr>
          <p:blipFill rotWithShape="1">
            <a:blip r:embed="rId2">
              <a:alphaModFix/>
            </a:blip>
            <a:srcRect/>
            <a:stretch/>
          </p:blipFill>
          <p:spPr>
            <a:xfrm>
              <a:off x="6842125" y="4114800"/>
              <a:ext cx="2289174" cy="2179637"/>
            </a:xfrm>
            <a:prstGeom prst="rect">
              <a:avLst/>
            </a:prstGeom>
            <a:noFill/>
            <a:ln>
              <a:noFill/>
            </a:ln>
          </p:spPr>
        </p:pic>
        <p:sp>
          <p:nvSpPr>
            <p:cNvPr id="83" name="Shape 83"/>
            <p:cNvSpPr txBox="1"/>
            <p:nvPr/>
          </p:nvSpPr>
          <p:spPr>
            <a:xfrm>
              <a:off x="6842125" y="6294437"/>
              <a:ext cx="2314575" cy="415498"/>
            </a:xfrm>
            <a:prstGeom prst="rect">
              <a:avLst/>
            </a:prstGeom>
            <a:solidFill>
              <a:schemeClr val="lt1"/>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B7CCE4"/>
                </a:buClr>
                <a:buSzPct val="25000"/>
                <a:buFont typeface="Verdana"/>
                <a:buNone/>
              </a:pPr>
              <a:r>
                <a:rPr lang="en-US" sz="1050" b="1" i="0" u="none" strike="noStrike" cap="none" baseline="0">
                  <a:solidFill>
                    <a:srgbClr val="B7CCE4"/>
                  </a:solidFill>
                  <a:latin typeface="Verdana"/>
                  <a:ea typeface="Verdana"/>
                  <a:cs typeface="Verdana"/>
                  <a:sym typeface="Verdana"/>
                </a:rPr>
                <a:t>A public education program </a:t>
              </a:r>
            </a:p>
            <a:p>
              <a:pPr marL="0" marR="0" lvl="0" indent="0" algn="ctr" rtl="0">
                <a:lnSpc>
                  <a:spcPct val="100000"/>
                </a:lnSpc>
                <a:spcBef>
                  <a:spcPts val="0"/>
                </a:spcBef>
                <a:spcAft>
                  <a:spcPts val="0"/>
                </a:spcAft>
                <a:buClr>
                  <a:srgbClr val="B7CCE4"/>
                </a:buClr>
                <a:buSzPct val="25000"/>
                <a:buFont typeface="Verdana"/>
                <a:buNone/>
              </a:pPr>
              <a:r>
                <a:rPr lang="en-US" sz="1050" b="1" i="0" u="none" strike="noStrike" cap="none" baseline="0">
                  <a:solidFill>
                    <a:srgbClr val="B7CCE4"/>
                  </a:solidFill>
                  <a:latin typeface="Verdana"/>
                  <a:ea typeface="Verdana"/>
                  <a:cs typeface="Verdana"/>
                  <a:sym typeface="Verdana"/>
                </a:rPr>
                <a:t>of The Florida Bar</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4"/>
        <p:cNvGrpSpPr/>
        <p:nvPr/>
      </p:nvGrpSpPr>
      <p:grpSpPr>
        <a:xfrm>
          <a:off x="0" y="0"/>
          <a:ext cx="0" cy="0"/>
          <a:chOff x="0" y="0"/>
          <a:chExt cx="0" cy="0"/>
        </a:xfrm>
      </p:grpSpPr>
      <p:sp>
        <p:nvSpPr>
          <p:cNvPr id="85" name="Shape 8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6" name="Shape 8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7" name="Shape 8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US"/>
              <a:pPr marL="0" lvl="0" indent="0">
                <a:spcBef>
                  <a:spcPts val="0"/>
                </a:spcBef>
                <a:buClr>
                  <a:srgbClr val="888888"/>
                </a:buClr>
                <a:buSzPct val="25000"/>
                <a:buFont typeface="Calibri"/>
                <a:buNone/>
              </a:pPr>
              <a:t>‹#›</a:t>
            </a:fld>
            <a:endParaRPr lang="en-US"/>
          </a:p>
        </p:txBody>
      </p:sp>
      <p:grpSp>
        <p:nvGrpSpPr>
          <p:cNvPr id="88" name="Shape 88"/>
          <p:cNvGrpSpPr/>
          <p:nvPr/>
        </p:nvGrpSpPr>
        <p:grpSpPr>
          <a:xfrm>
            <a:off x="6842125" y="4262864"/>
            <a:ext cx="2314575" cy="2595135"/>
            <a:chOff x="6842125" y="4114800"/>
            <a:chExt cx="2314575" cy="2595135"/>
          </a:xfrm>
        </p:grpSpPr>
        <p:pic>
          <p:nvPicPr>
            <p:cNvPr id="89" name="Shape 89"/>
            <p:cNvPicPr preferRelativeResize="0"/>
            <p:nvPr/>
          </p:nvPicPr>
          <p:blipFill rotWithShape="1">
            <a:blip r:embed="rId2">
              <a:alphaModFix/>
            </a:blip>
            <a:srcRect/>
            <a:stretch/>
          </p:blipFill>
          <p:spPr>
            <a:xfrm>
              <a:off x="6842125" y="4114800"/>
              <a:ext cx="2289174" cy="2179637"/>
            </a:xfrm>
            <a:prstGeom prst="rect">
              <a:avLst/>
            </a:prstGeom>
            <a:noFill/>
            <a:ln>
              <a:noFill/>
            </a:ln>
          </p:spPr>
        </p:pic>
        <p:sp>
          <p:nvSpPr>
            <p:cNvPr id="90" name="Shape 90"/>
            <p:cNvSpPr txBox="1"/>
            <p:nvPr/>
          </p:nvSpPr>
          <p:spPr>
            <a:xfrm>
              <a:off x="6842125" y="6294437"/>
              <a:ext cx="2314575" cy="415498"/>
            </a:xfrm>
            <a:prstGeom prst="rect">
              <a:avLst/>
            </a:prstGeom>
            <a:solidFill>
              <a:schemeClr val="lt1"/>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B7CCE4"/>
                </a:buClr>
                <a:buSzPct val="25000"/>
                <a:buFont typeface="Verdana"/>
                <a:buNone/>
              </a:pPr>
              <a:r>
                <a:rPr lang="en-US" sz="1050" b="1" i="0" u="none" strike="noStrike" cap="none" baseline="0">
                  <a:solidFill>
                    <a:srgbClr val="B7CCE4"/>
                  </a:solidFill>
                  <a:latin typeface="Verdana"/>
                  <a:ea typeface="Verdana"/>
                  <a:cs typeface="Verdana"/>
                  <a:sym typeface="Verdana"/>
                </a:rPr>
                <a:t>A public education program </a:t>
              </a:r>
            </a:p>
            <a:p>
              <a:pPr marL="0" marR="0" lvl="0" indent="0" algn="ctr" rtl="0">
                <a:lnSpc>
                  <a:spcPct val="100000"/>
                </a:lnSpc>
                <a:spcBef>
                  <a:spcPts val="0"/>
                </a:spcBef>
                <a:spcAft>
                  <a:spcPts val="0"/>
                </a:spcAft>
                <a:buClr>
                  <a:srgbClr val="B7CCE4"/>
                </a:buClr>
                <a:buSzPct val="25000"/>
                <a:buFont typeface="Verdana"/>
                <a:buNone/>
              </a:pPr>
              <a:r>
                <a:rPr lang="en-US" sz="1050" b="1" i="0" u="none" strike="noStrike" cap="none" baseline="0">
                  <a:solidFill>
                    <a:srgbClr val="B7CCE4"/>
                  </a:solidFill>
                  <a:latin typeface="Verdana"/>
                  <a:ea typeface="Verdana"/>
                  <a:cs typeface="Verdana"/>
                  <a:sym typeface="Verdana"/>
                </a:rPr>
                <a:t>of The Florida Bar</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3050"/>
            <a:ext cx="3008313" cy="1162048"/>
          </a:xfrm>
          <a:prstGeom prst="rect">
            <a:avLst/>
          </a:prstGeom>
          <a:solidFill>
            <a:schemeClr val="dk2"/>
          </a:solid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4" name="Shape 94"/>
          <p:cNvSpPr txBox="1">
            <a:spLocks noGrp="1"/>
          </p:cNvSpPr>
          <p:nvPr>
            <p:ph type="body" idx="2"/>
          </p:nvPr>
        </p:nvSpPr>
        <p:spPr>
          <a:xfrm>
            <a:off x="457200" y="1663700"/>
            <a:ext cx="3008313" cy="4432298"/>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5" name="Shape 9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6" name="Shape 9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7" name="Shape 9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US"/>
              <a:pPr marL="0" lvl="0" indent="0">
                <a:spcBef>
                  <a:spcPts val="0"/>
                </a:spcBef>
                <a:buClr>
                  <a:srgbClr val="888888"/>
                </a:buClr>
                <a:buSzPct val="25000"/>
                <a:buFont typeface="Calibri"/>
                <a:buNone/>
              </a:pPr>
              <a:t>‹#›</a:t>
            </a:fld>
            <a:endParaRPr lang="en-US"/>
          </a:p>
        </p:txBody>
      </p:sp>
      <p:cxnSp>
        <p:nvCxnSpPr>
          <p:cNvPr id="98" name="Shape 98"/>
          <p:cNvCxnSpPr/>
          <p:nvPr/>
        </p:nvCxnSpPr>
        <p:spPr>
          <a:xfrm>
            <a:off x="381000" y="1524000"/>
            <a:ext cx="3124199" cy="0"/>
          </a:xfrm>
          <a:prstGeom prst="straightConnector1">
            <a:avLst/>
          </a:prstGeom>
          <a:noFill/>
          <a:ln w="76200" cap="flat" cmpd="sng">
            <a:solidFill>
              <a:schemeClr val="dk2"/>
            </a:solidFill>
            <a:prstDash val="solid"/>
            <a:round/>
            <a:headEnd type="none" w="med" len="med"/>
            <a:tailEnd type="none" w="med" len="med"/>
          </a:ln>
        </p:spPr>
      </p:cxnSp>
      <p:sp>
        <p:nvSpPr>
          <p:cNvPr id="99" name="Shape 99"/>
          <p:cNvSpPr/>
          <p:nvPr/>
        </p:nvSpPr>
        <p:spPr>
          <a:xfrm>
            <a:off x="1752600" y="1371600"/>
            <a:ext cx="304798" cy="304798"/>
          </a:xfrm>
          <a:prstGeom prst="ellipse">
            <a:avLst/>
          </a:prstGeom>
          <a:solidFill>
            <a:srgbClr val="FFD521"/>
          </a:solidFill>
          <a:ln w="25400" cap="flat" cmpd="sng">
            <a:solidFill>
              <a:srgbClr val="FFD52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grpSp>
        <p:nvGrpSpPr>
          <p:cNvPr id="100" name="Shape 100"/>
          <p:cNvGrpSpPr/>
          <p:nvPr/>
        </p:nvGrpSpPr>
        <p:grpSpPr>
          <a:xfrm>
            <a:off x="6842125" y="4262864"/>
            <a:ext cx="2314575" cy="2595135"/>
            <a:chOff x="6842125" y="4114800"/>
            <a:chExt cx="2314575" cy="2595135"/>
          </a:xfrm>
        </p:grpSpPr>
        <p:pic>
          <p:nvPicPr>
            <p:cNvPr id="101" name="Shape 101"/>
            <p:cNvPicPr preferRelativeResize="0"/>
            <p:nvPr/>
          </p:nvPicPr>
          <p:blipFill rotWithShape="1">
            <a:blip r:embed="rId2">
              <a:alphaModFix/>
            </a:blip>
            <a:srcRect/>
            <a:stretch/>
          </p:blipFill>
          <p:spPr>
            <a:xfrm>
              <a:off x="6842125" y="4114800"/>
              <a:ext cx="2289174" cy="2179637"/>
            </a:xfrm>
            <a:prstGeom prst="rect">
              <a:avLst/>
            </a:prstGeom>
            <a:noFill/>
            <a:ln>
              <a:noFill/>
            </a:ln>
          </p:spPr>
        </p:pic>
        <p:sp>
          <p:nvSpPr>
            <p:cNvPr id="102" name="Shape 102"/>
            <p:cNvSpPr txBox="1"/>
            <p:nvPr/>
          </p:nvSpPr>
          <p:spPr>
            <a:xfrm>
              <a:off x="6842125" y="6294437"/>
              <a:ext cx="2314575" cy="415498"/>
            </a:xfrm>
            <a:prstGeom prst="rect">
              <a:avLst/>
            </a:prstGeom>
            <a:solidFill>
              <a:schemeClr val="lt1"/>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B7CCE4"/>
                </a:buClr>
                <a:buSzPct val="25000"/>
                <a:buFont typeface="Verdana"/>
                <a:buNone/>
              </a:pPr>
              <a:r>
                <a:rPr lang="en-US" sz="1050" b="1" i="0" u="none" strike="noStrike" cap="none" baseline="0">
                  <a:solidFill>
                    <a:srgbClr val="B7CCE4"/>
                  </a:solidFill>
                  <a:latin typeface="Verdana"/>
                  <a:ea typeface="Verdana"/>
                  <a:cs typeface="Verdana"/>
                  <a:sym typeface="Verdana"/>
                </a:rPr>
                <a:t>A public education program </a:t>
              </a:r>
            </a:p>
            <a:p>
              <a:pPr marL="0" marR="0" lvl="0" indent="0" algn="ctr" rtl="0">
                <a:lnSpc>
                  <a:spcPct val="100000"/>
                </a:lnSpc>
                <a:spcBef>
                  <a:spcPts val="0"/>
                </a:spcBef>
                <a:spcAft>
                  <a:spcPts val="0"/>
                </a:spcAft>
                <a:buClr>
                  <a:srgbClr val="B7CCE4"/>
                </a:buClr>
                <a:buSzPct val="25000"/>
                <a:buFont typeface="Verdana"/>
                <a:buNone/>
              </a:pPr>
              <a:r>
                <a:rPr lang="en-US" sz="1050" b="1" i="0" u="none" strike="noStrike" cap="none" baseline="0">
                  <a:solidFill>
                    <a:srgbClr val="B7CCE4"/>
                  </a:solidFill>
                  <a:latin typeface="Verdana"/>
                  <a:ea typeface="Verdana"/>
                  <a:cs typeface="Verdana"/>
                  <a:sym typeface="Verdana"/>
                </a:rPr>
                <a:t>of The Florida Bar</a:t>
              </a: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792288" y="4800600"/>
            <a:ext cx="5486399" cy="566736"/>
          </a:xfrm>
          <a:prstGeom prst="rect">
            <a:avLst/>
          </a:prstGeom>
          <a:solidFill>
            <a:schemeClr val="dk2"/>
          </a:solid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5" name="Shape 105"/>
          <p:cNvSpPr>
            <a:spLocks noGrp="1"/>
          </p:cNvSpPr>
          <p:nvPr>
            <p:ph type="pic" idx="2"/>
          </p:nvPr>
        </p:nvSpPr>
        <p:spPr>
          <a:xfrm>
            <a:off x="1792288" y="612775"/>
            <a:ext cx="5486399" cy="4114800"/>
          </a:xfrm>
          <a:prstGeom prst="rect">
            <a:avLst/>
          </a:prstGeom>
          <a:noFill/>
          <a:ln>
            <a:noFill/>
          </a:ln>
        </p:spPr>
      </p:sp>
      <p:sp>
        <p:nvSpPr>
          <p:cNvPr id="106" name="Shape 10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07" name="Shape 10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8" name="Shape 10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9" name="Shape 10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US"/>
              <a:pPr marL="0" lvl="0" indent="0">
                <a:spcBef>
                  <a:spcPts val="0"/>
                </a:spcBef>
                <a:buClr>
                  <a:srgbClr val="888888"/>
                </a:buClr>
                <a:buSzPct val="25000"/>
                <a:buFont typeface="Calibri"/>
                <a:buNone/>
              </a:pPr>
              <a:t>‹#›</a:t>
            </a:fld>
            <a:endParaRPr lang="en-US"/>
          </a:p>
        </p:txBody>
      </p:sp>
      <p:grpSp>
        <p:nvGrpSpPr>
          <p:cNvPr id="110" name="Shape 110"/>
          <p:cNvGrpSpPr/>
          <p:nvPr/>
        </p:nvGrpSpPr>
        <p:grpSpPr>
          <a:xfrm>
            <a:off x="6842125" y="4262864"/>
            <a:ext cx="2314575" cy="2595135"/>
            <a:chOff x="6842125" y="4114800"/>
            <a:chExt cx="2314575" cy="2595135"/>
          </a:xfrm>
        </p:grpSpPr>
        <p:pic>
          <p:nvPicPr>
            <p:cNvPr id="111" name="Shape 111"/>
            <p:cNvPicPr preferRelativeResize="0"/>
            <p:nvPr/>
          </p:nvPicPr>
          <p:blipFill rotWithShape="1">
            <a:blip r:embed="rId2">
              <a:alphaModFix/>
            </a:blip>
            <a:srcRect/>
            <a:stretch/>
          </p:blipFill>
          <p:spPr>
            <a:xfrm>
              <a:off x="6842125" y="4114800"/>
              <a:ext cx="2289174" cy="2179637"/>
            </a:xfrm>
            <a:prstGeom prst="rect">
              <a:avLst/>
            </a:prstGeom>
            <a:noFill/>
            <a:ln>
              <a:noFill/>
            </a:ln>
          </p:spPr>
        </p:pic>
        <p:sp>
          <p:nvSpPr>
            <p:cNvPr id="112" name="Shape 112"/>
            <p:cNvSpPr txBox="1"/>
            <p:nvPr/>
          </p:nvSpPr>
          <p:spPr>
            <a:xfrm>
              <a:off x="6842125" y="6294437"/>
              <a:ext cx="2314575" cy="415498"/>
            </a:xfrm>
            <a:prstGeom prst="rect">
              <a:avLst/>
            </a:prstGeom>
            <a:solidFill>
              <a:schemeClr val="lt1"/>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B7CCE4"/>
                </a:buClr>
                <a:buSzPct val="25000"/>
                <a:buFont typeface="Verdana"/>
                <a:buNone/>
              </a:pPr>
              <a:r>
                <a:rPr lang="en-US" sz="1050" b="1" i="0" u="none" strike="noStrike" cap="none" baseline="0">
                  <a:solidFill>
                    <a:srgbClr val="B7CCE4"/>
                  </a:solidFill>
                  <a:latin typeface="Verdana"/>
                  <a:ea typeface="Verdana"/>
                  <a:cs typeface="Verdana"/>
                  <a:sym typeface="Verdana"/>
                </a:rPr>
                <a:t>A public education program </a:t>
              </a:r>
            </a:p>
            <a:p>
              <a:pPr marL="0" marR="0" lvl="0" indent="0" algn="ctr" rtl="0">
                <a:lnSpc>
                  <a:spcPct val="100000"/>
                </a:lnSpc>
                <a:spcBef>
                  <a:spcPts val="0"/>
                </a:spcBef>
                <a:spcAft>
                  <a:spcPts val="0"/>
                </a:spcAft>
                <a:buClr>
                  <a:srgbClr val="B7CCE4"/>
                </a:buClr>
                <a:buSzPct val="25000"/>
                <a:buFont typeface="Verdana"/>
                <a:buNone/>
              </a:pPr>
              <a:r>
                <a:rPr lang="en-US" sz="1050" b="1" i="0" u="none" strike="noStrike" cap="none" baseline="0">
                  <a:solidFill>
                    <a:srgbClr val="B7CCE4"/>
                  </a:solidFill>
                  <a:latin typeface="Verdana"/>
                  <a:ea typeface="Verdana"/>
                  <a:cs typeface="Verdana"/>
                  <a:sym typeface="Verdana"/>
                </a:rPr>
                <a:t>of The Florida Bar</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50800" algn="l" rtl="0">
              <a:lnSpc>
                <a:spcPct val="100000"/>
              </a:lnSpc>
              <a:spcBef>
                <a:spcPts val="640"/>
              </a:spcBef>
              <a:spcAft>
                <a:spcPts val="0"/>
              </a:spcAft>
              <a:buClr>
                <a:schemeClr val="dk2"/>
              </a:buClr>
              <a:buFont typeface="Arial"/>
              <a:buChar char="•"/>
              <a:defRPr/>
            </a:lvl1pPr>
            <a:lvl2pPr marL="742950" marR="0" indent="-19050" algn="l" rtl="0">
              <a:lnSpc>
                <a:spcPct val="100000"/>
              </a:lnSpc>
              <a:spcBef>
                <a:spcPts val="560"/>
              </a:spcBef>
              <a:spcAft>
                <a:spcPts val="0"/>
              </a:spcAft>
              <a:buClr>
                <a:schemeClr val="dk2"/>
              </a:buClr>
              <a:buFont typeface="Arial"/>
              <a:buChar char="–"/>
              <a:defRPr/>
            </a:lvl2pPr>
            <a:lvl3pPr marL="1143000" marR="0" indent="12700" algn="l" rtl="0">
              <a:lnSpc>
                <a:spcPct val="100000"/>
              </a:lnSpc>
              <a:spcBef>
                <a:spcPts val="480"/>
              </a:spcBef>
              <a:spcAft>
                <a:spcPts val="0"/>
              </a:spcAft>
              <a:buClr>
                <a:schemeClr val="dk2"/>
              </a:buClr>
              <a:buFont typeface="Arial"/>
              <a:buChar char="•"/>
              <a:defRPr/>
            </a:lvl3pPr>
            <a:lvl4pPr marL="1600200" marR="0" indent="-12700" algn="l" rtl="0">
              <a:lnSpc>
                <a:spcPct val="100000"/>
              </a:lnSpc>
              <a:spcBef>
                <a:spcPts val="400"/>
              </a:spcBef>
              <a:spcAft>
                <a:spcPts val="0"/>
              </a:spcAft>
              <a:buClr>
                <a:schemeClr val="dk2"/>
              </a:buClr>
              <a:buFont typeface="Arial"/>
              <a:buChar char="–"/>
              <a:defRPr/>
            </a:lvl4pPr>
            <a:lvl5pPr marL="2057400" marR="0" indent="-12700" algn="l" rtl="0">
              <a:lnSpc>
                <a:spcPct val="100000"/>
              </a:lnSpc>
              <a:spcBef>
                <a:spcPts val="400"/>
              </a:spcBef>
              <a:spcAft>
                <a:spcPts val="0"/>
              </a:spcAft>
              <a:buClr>
                <a:schemeClr val="dk2"/>
              </a:buClr>
              <a:buFont typeface="Arial"/>
              <a:buChar char="»"/>
              <a:defRPr/>
            </a:lvl5pPr>
            <a:lvl6pPr marL="2514600" marR="0" indent="-12700" algn="l" rtl="0">
              <a:lnSpc>
                <a:spcPct val="100000"/>
              </a:lnSpc>
              <a:spcBef>
                <a:spcPts val="400"/>
              </a:spcBef>
              <a:spcAft>
                <a:spcPts val="0"/>
              </a:spcAft>
              <a:buClr>
                <a:schemeClr val="dk1"/>
              </a:buClr>
              <a:buFont typeface="Arial"/>
              <a:buChar char="•"/>
              <a:defRPr/>
            </a:lvl6pPr>
            <a:lvl7pPr marL="2971800" marR="0" indent="-12700" algn="l" rtl="0">
              <a:lnSpc>
                <a:spcPct val="100000"/>
              </a:lnSpc>
              <a:spcBef>
                <a:spcPts val="400"/>
              </a:spcBef>
              <a:spcAft>
                <a:spcPts val="0"/>
              </a:spcAft>
              <a:buClr>
                <a:schemeClr val="dk1"/>
              </a:buClr>
              <a:buFont typeface="Arial"/>
              <a:buChar char="•"/>
              <a:defRPr/>
            </a:lvl7pPr>
            <a:lvl8pPr marL="3429000" marR="0" indent="-12700" algn="l" rtl="0">
              <a:lnSpc>
                <a:spcPct val="100000"/>
              </a:lnSpc>
              <a:spcBef>
                <a:spcPts val="400"/>
              </a:spcBef>
              <a:spcAft>
                <a:spcPts val="0"/>
              </a:spcAft>
              <a:buClr>
                <a:schemeClr val="dk1"/>
              </a:buClr>
              <a:buFont typeface="Arial"/>
              <a:buChar char="•"/>
              <a:defRPr/>
            </a:lvl8pPr>
            <a:lvl9pPr marL="3886200" marR="0" indent="-12700" algn="l" rtl="0">
              <a:lnSpc>
                <a:spcPct val="100000"/>
              </a:lnSpc>
              <a:spcBef>
                <a:spcPts val="4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 name="Shape 1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Clr>
                <a:srgbClr val="888888"/>
              </a:buClr>
              <a:buSzPct val="25000"/>
              <a:buFont typeface="Calibri"/>
              <a:buNone/>
            </a:pPr>
            <a:fld id="{00000000-1234-1234-1234-123412341234}" type="slidenum">
              <a:rPr lang="en-US"/>
              <a:pPr marL="0" lvl="0" indent="0">
                <a:spcBef>
                  <a:spcPts val="0"/>
                </a:spcBef>
                <a:buClr>
                  <a:srgbClr val="888888"/>
                </a:buClr>
                <a:buSzPct val="25000"/>
                <a:buFont typeface="Calibri"/>
                <a:buNone/>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620000" cy="1096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676400"/>
            <a:ext cx="76200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716687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000" b="0" kern="1200">
          <a:solidFill>
            <a:schemeClr val="tx2"/>
          </a:solidFill>
          <a:latin typeface="Elephant" panose="020209040905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1" kern="1200">
          <a:solidFill>
            <a:schemeClr val="tx2"/>
          </a:solidFill>
          <a:latin typeface="Tahoma" panose="020B0604030504040204" pitchFamily="34" charset="0"/>
          <a:ea typeface="+mn-ea"/>
          <a:cs typeface="Tahom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Ø"/>
        <a:defRPr sz="2400" b="1" kern="1200">
          <a:solidFill>
            <a:schemeClr val="tx2"/>
          </a:solidFill>
          <a:latin typeface="Tahoma" panose="020B0604030504040204" pitchFamily="34" charset="0"/>
          <a:ea typeface="+mn-ea"/>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2"/>
          </a:solidFill>
          <a:latin typeface="Tahoma" panose="020B0604030504040204" pitchFamily="34" charset="0"/>
          <a:ea typeface="+mn-ea"/>
          <a:cs typeface="Tahoma" panose="020B0604030504040204" pitchFamily="34" charset="0"/>
        </a:defRPr>
      </a:lvl3pPr>
      <a:lvl4pPr marL="1600200" indent="-228600" algn="l" defTabSz="914400" rtl="0" eaLnBrk="1" latinLnBrk="0" hangingPunct="1">
        <a:spcBef>
          <a:spcPct val="20000"/>
        </a:spcBef>
        <a:buFont typeface="Wingdings" panose="05000000000000000000" pitchFamily="2" charset="2"/>
        <a:buChar char="Ø"/>
        <a:defRPr sz="1800" b="1" kern="1200">
          <a:solidFill>
            <a:schemeClr val="tx2"/>
          </a:solidFill>
          <a:latin typeface="Tahoma" panose="020B0604030504040204" pitchFamily="34" charset="0"/>
          <a:ea typeface="+mn-ea"/>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800" b="1" kern="1200">
          <a:solidFill>
            <a:schemeClr val="tx2"/>
          </a:solidFill>
          <a:latin typeface="Tahoma" panose="020B0604030504040204" pitchFamily="34" charset="0"/>
          <a:ea typeface="+mn-ea"/>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mailto:staff@flrea.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staff@flrea.org"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ctrTitle"/>
          </p:nvPr>
        </p:nvSpPr>
        <p:spPr>
          <a:xfrm rot="1879814">
            <a:off x="1848397" y="1312797"/>
            <a:ext cx="7940582" cy="14700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dirty="0" smtClean="0">
                <a:solidFill>
                  <a:schemeClr val="lt1"/>
                </a:solidFill>
                <a:latin typeface="Copperplate Gothic Bold" panose="020E0705020206020404" pitchFamily="34" charset="0"/>
              </a:rPr>
              <a:t>Judged by </a:t>
            </a:r>
            <a:r>
              <a:rPr lang="en-US" sz="4400" dirty="0">
                <a:solidFill>
                  <a:schemeClr val="lt1"/>
                </a:solidFill>
                <a:latin typeface="Copperplate Gothic Bold" panose="020E0705020206020404" pitchFamily="34" charset="0"/>
              </a:rPr>
              <a:t>O</a:t>
            </a:r>
            <a:r>
              <a:rPr lang="en-US" sz="4400" dirty="0" smtClean="0">
                <a:solidFill>
                  <a:schemeClr val="lt1"/>
                </a:solidFill>
                <a:latin typeface="Copperplate Gothic Bold" panose="020E0705020206020404" pitchFamily="34" charset="0"/>
              </a:rPr>
              <a:t>rdinary People…</a:t>
            </a:r>
            <a:r>
              <a:rPr lang="en-US" sz="4400" b="0" i="0" u="none" strike="noStrike" cap="none" baseline="0" dirty="0" smtClean="0">
                <a:solidFill>
                  <a:schemeClr val="lt1"/>
                </a:solidFill>
                <a:latin typeface="Copperplate Gothic Bold" panose="020E0705020206020404" pitchFamily="34" charset="0"/>
                <a:sym typeface="Arial"/>
              </a:rPr>
              <a:t> </a:t>
            </a:r>
            <a:endParaRPr lang="en-US" sz="4400" b="0" i="0" u="none" strike="noStrike" cap="none" baseline="0" dirty="0">
              <a:solidFill>
                <a:schemeClr val="lt1"/>
              </a:solidFill>
              <a:latin typeface="Copperplate Gothic Bold" panose="020E0705020206020404" pitchFamily="34" charset="0"/>
              <a:sym typeface="Arial"/>
            </a:endParaRPr>
          </a:p>
        </p:txBody>
      </p:sp>
      <p:sp>
        <p:nvSpPr>
          <p:cNvPr id="127" name="Shape 127"/>
          <p:cNvSpPr txBox="1">
            <a:spLocks noGrp="1"/>
          </p:cNvSpPr>
          <p:nvPr>
            <p:ph type="subTitle" idx="1"/>
          </p:nvPr>
        </p:nvSpPr>
        <p:spPr>
          <a:xfrm>
            <a:off x="735495" y="4040755"/>
            <a:ext cx="6500191" cy="1752600"/>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2"/>
              </a:buClr>
              <a:buSzPct val="25000"/>
              <a:buFont typeface="Arial"/>
              <a:buNone/>
            </a:pPr>
            <a:r>
              <a:rPr lang="en-US" sz="3200" b="0" i="0" u="none" strike="noStrike" cap="none" baseline="0" dirty="0">
                <a:solidFill>
                  <a:schemeClr val="dk2"/>
                </a:solidFill>
                <a:latin typeface="Arial"/>
                <a:ea typeface="Arial"/>
                <a:cs typeface="Arial"/>
                <a:sym typeface="Arial"/>
              </a:rPr>
              <a:t>The important role of a juror in our American criminal justice system</a:t>
            </a:r>
          </a:p>
        </p:txBody>
      </p:sp>
      <p:pic>
        <p:nvPicPr>
          <p:cNvPr id="128" name="Shape 128"/>
          <p:cNvPicPr preferRelativeResize="0"/>
          <p:nvPr/>
        </p:nvPicPr>
        <p:blipFill rotWithShape="1">
          <a:blip r:embed="rId3">
            <a:alphaModFix/>
          </a:blip>
          <a:srcRect/>
          <a:stretch/>
        </p:blipFill>
        <p:spPr>
          <a:xfrm>
            <a:off x="6858000" y="152397"/>
            <a:ext cx="2057400" cy="1815810"/>
          </a:xfrm>
          <a:prstGeom prst="rect">
            <a:avLst/>
          </a:prstGeom>
          <a:noFill/>
          <a:ln>
            <a:noFill/>
          </a:ln>
        </p:spPr>
      </p:pic>
      <p:sp>
        <p:nvSpPr>
          <p:cNvPr id="5" name="TextBox 4"/>
          <p:cNvSpPr txBox="1"/>
          <p:nvPr/>
        </p:nvSpPr>
        <p:spPr>
          <a:xfrm>
            <a:off x="6521570" y="5520906"/>
            <a:ext cx="2622430" cy="954107"/>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7" name="TextBox 6"/>
          <p:cNvSpPr txBox="1"/>
          <p:nvPr/>
        </p:nvSpPr>
        <p:spPr>
          <a:xfrm>
            <a:off x="258416" y="5643556"/>
            <a:ext cx="8647045" cy="738664"/>
          </a:xfrm>
          <a:prstGeom prst="rect">
            <a:avLst/>
          </a:prstGeom>
          <a:solidFill>
            <a:schemeClr val="bg1"/>
          </a:solidFill>
        </p:spPr>
        <p:txBody>
          <a:bodyPr wrap="square" rtlCol="0">
            <a:spAutoFit/>
          </a:bodyPr>
          <a:lstStyle/>
          <a:p>
            <a:pPr algn="just"/>
            <a:r>
              <a:rPr lang="en-US" i="1" dirty="0" smtClean="0"/>
              <a:t>These </a:t>
            </a:r>
            <a:r>
              <a:rPr lang="en-US" i="1" dirty="0" smtClean="0"/>
              <a:t>materials have been adapted, with permission from The Florida Bar Benchmarks Adult Civic Education Program, for use in Louisiana. Principal authors of the Florida Benchmarks Program are Annette Boyd Pitts and Richard </a:t>
            </a:r>
            <a:r>
              <a:rPr lang="en-US" i="1" dirty="0" err="1" smtClean="0"/>
              <a:t>Levenstein</a:t>
            </a:r>
            <a:r>
              <a:rPr lang="en-US" i="1" dirty="0" smtClean="0"/>
              <a:t>. For assistance with adaptation in other states, contact </a:t>
            </a:r>
            <a:r>
              <a:rPr lang="en-US" i="1" u="sng" dirty="0" smtClean="0">
                <a:hlinkClick r:id="rId4"/>
              </a:rPr>
              <a:t>staff@flrea.org</a:t>
            </a:r>
            <a:r>
              <a:rPr lang="en-US" i="1" dirty="0" smtClean="0"/>
              <a:t> </a:t>
            </a:r>
            <a:endParaRPr lang="en-US" dirty="0" smtClean="0"/>
          </a:p>
        </p:txBody>
      </p:sp>
      <p:pic>
        <p:nvPicPr>
          <p:cNvPr id="8" name="Picture 6" descr="2017_ACE_Logo_Color_Small.jpg"/>
          <p:cNvPicPr>
            <a:picLocks noChangeAspect="1" noChangeArrowheads="1"/>
          </p:cNvPicPr>
          <p:nvPr/>
        </p:nvPicPr>
        <p:blipFill>
          <a:blip r:embed="rId5"/>
          <a:srcRect/>
          <a:stretch>
            <a:fillRect/>
          </a:stretch>
        </p:blipFill>
        <p:spPr bwMode="auto">
          <a:xfrm>
            <a:off x="152400" y="914400"/>
            <a:ext cx="2514600" cy="28956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85" name="Shape 185"/>
          <p:cNvSpPr txBox="1">
            <a:spLocks noGrp="1"/>
          </p:cNvSpPr>
          <p:nvPr>
            <p:ph type="title"/>
          </p:nvPr>
        </p:nvSpPr>
        <p:spPr>
          <a:xfrm>
            <a:off x="152400" y="152400"/>
            <a:ext cx="8686800" cy="1143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b="0" i="0" u="none" strike="noStrike" cap="none" baseline="0" dirty="0">
                <a:solidFill>
                  <a:schemeClr val="lt1"/>
                </a:solidFill>
                <a:latin typeface="Copperplate Gothic Bold" panose="020E0705020206020404" pitchFamily="34" charset="0"/>
                <a:sym typeface="Arial"/>
              </a:rPr>
              <a:t>Why Did the Founders Think a Jury Was Important?</a:t>
            </a:r>
          </a:p>
        </p:txBody>
      </p:sp>
      <p:sp>
        <p:nvSpPr>
          <p:cNvPr id="186" name="Shape 186"/>
          <p:cNvSpPr txBox="1">
            <a:spLocks noGrp="1"/>
          </p:cNvSpPr>
          <p:nvPr>
            <p:ph type="body" idx="1"/>
          </p:nvPr>
        </p:nvSpPr>
        <p:spPr>
          <a:xfrm>
            <a:off x="381000" y="2133600"/>
            <a:ext cx="8229600" cy="438911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Arial"/>
              <a:buNone/>
            </a:pPr>
            <a:r>
              <a:rPr lang="en-US" sz="2700" b="0" i="0" u="none" strike="noStrike" cap="none" baseline="0" dirty="0">
                <a:solidFill>
                  <a:schemeClr val="dk2"/>
                </a:solidFill>
                <a:latin typeface="Arial"/>
                <a:ea typeface="Arial"/>
                <a:cs typeface="Arial"/>
                <a:sym typeface="Arial"/>
              </a:rPr>
              <a:t>“For depriving us in many cases, of the benefits of Trial by Jury…” - </a:t>
            </a:r>
            <a:r>
              <a:rPr lang="en-US" sz="2700" b="1" i="0" u="none" strike="noStrike" cap="none" baseline="0" dirty="0">
                <a:solidFill>
                  <a:schemeClr val="dk2"/>
                </a:solidFill>
                <a:latin typeface="Arial"/>
                <a:ea typeface="Arial"/>
                <a:cs typeface="Arial"/>
                <a:sym typeface="Arial"/>
              </a:rPr>
              <a:t>Declaration of Independence </a:t>
            </a:r>
          </a:p>
          <a:p>
            <a:pPr marL="0" marR="0" lvl="0" indent="0" algn="l" rtl="0">
              <a:lnSpc>
                <a:spcPct val="90000"/>
              </a:lnSpc>
              <a:spcBef>
                <a:spcPts val="544"/>
              </a:spcBef>
              <a:spcAft>
                <a:spcPts val="0"/>
              </a:spcAft>
              <a:buClr>
                <a:schemeClr val="dk2"/>
              </a:buClr>
              <a:buFont typeface="Arial"/>
              <a:buNone/>
            </a:pPr>
            <a:endParaRPr sz="2700" b="0" i="0" u="none" strike="noStrike" cap="none" baseline="0" dirty="0">
              <a:solidFill>
                <a:schemeClr val="dk2"/>
              </a:solidFill>
              <a:latin typeface="Arial"/>
              <a:ea typeface="Arial"/>
              <a:cs typeface="Arial"/>
              <a:sym typeface="Arial"/>
            </a:endParaRPr>
          </a:p>
          <a:p>
            <a:pPr marL="0" marR="0" lvl="0" indent="0" algn="l" rtl="0">
              <a:lnSpc>
                <a:spcPct val="90000"/>
              </a:lnSpc>
              <a:spcBef>
                <a:spcPts val="540"/>
              </a:spcBef>
              <a:spcAft>
                <a:spcPts val="0"/>
              </a:spcAft>
              <a:buClr>
                <a:schemeClr val="dk2"/>
              </a:buClr>
              <a:buSzPct val="25000"/>
              <a:buFont typeface="Arial"/>
              <a:buNone/>
            </a:pPr>
            <a:r>
              <a:rPr lang="en-US" sz="2700" b="0" i="0" u="none" strike="noStrike" cap="none" baseline="0" dirty="0">
                <a:solidFill>
                  <a:schemeClr val="dk2"/>
                </a:solidFill>
                <a:latin typeface="Arial"/>
                <a:ea typeface="Arial"/>
                <a:cs typeface="Arial"/>
                <a:sym typeface="Arial"/>
              </a:rPr>
              <a:t>"The civil jury trial is preferable to any other and ought to be held sacred." -- </a:t>
            </a:r>
            <a:r>
              <a:rPr lang="en-US" sz="2700" b="1" i="0" u="none" strike="noStrike" cap="none" baseline="0" dirty="0">
                <a:solidFill>
                  <a:schemeClr val="dk2"/>
                </a:solidFill>
                <a:latin typeface="Arial"/>
                <a:ea typeface="Arial"/>
                <a:cs typeface="Arial"/>
                <a:sym typeface="Arial"/>
              </a:rPr>
              <a:t>Virginia Declaration of Rights, 1776</a:t>
            </a:r>
          </a:p>
          <a:p>
            <a:pPr marL="0" marR="0" lvl="0" indent="0" algn="l" rtl="0">
              <a:lnSpc>
                <a:spcPct val="90000"/>
              </a:lnSpc>
              <a:spcBef>
                <a:spcPts val="544"/>
              </a:spcBef>
              <a:spcAft>
                <a:spcPts val="0"/>
              </a:spcAft>
              <a:buClr>
                <a:schemeClr val="dk2"/>
              </a:buClr>
              <a:buFont typeface="Arial"/>
              <a:buNone/>
            </a:pPr>
            <a:endParaRPr sz="2700" b="1" i="0" u="none" strike="noStrike" cap="none" baseline="0" dirty="0">
              <a:solidFill>
                <a:schemeClr val="dk2"/>
              </a:solidFill>
              <a:latin typeface="Arial"/>
              <a:ea typeface="Arial"/>
              <a:cs typeface="Arial"/>
              <a:sym typeface="Arial"/>
            </a:endParaRPr>
          </a:p>
          <a:p>
            <a:pPr marL="0" marR="0" lvl="0" indent="0" algn="l" rtl="0">
              <a:lnSpc>
                <a:spcPct val="90000"/>
              </a:lnSpc>
              <a:spcBef>
                <a:spcPts val="540"/>
              </a:spcBef>
              <a:spcAft>
                <a:spcPts val="0"/>
              </a:spcAft>
              <a:buClr>
                <a:schemeClr val="dk2"/>
              </a:buClr>
              <a:buSzPct val="25000"/>
              <a:buFont typeface="Arial"/>
              <a:buNone/>
            </a:pPr>
            <a:r>
              <a:rPr lang="en-US" sz="2700" b="0" i="0" u="none" strike="noStrike" cap="none" baseline="0" dirty="0">
                <a:solidFill>
                  <a:schemeClr val="dk2"/>
                </a:solidFill>
                <a:latin typeface="Arial"/>
                <a:ea typeface="Arial"/>
                <a:cs typeface="Arial"/>
                <a:sym typeface="Arial"/>
              </a:rPr>
              <a:t>"In civil suits the parties have a right to trial by jury and this method of procedure shall be held sacred." -- </a:t>
            </a:r>
            <a:r>
              <a:rPr lang="en-US" sz="2700" b="1" i="0" u="none" strike="noStrike" cap="none" baseline="0" dirty="0">
                <a:solidFill>
                  <a:schemeClr val="dk2"/>
                </a:solidFill>
                <a:latin typeface="Arial"/>
                <a:ea typeface="Arial"/>
                <a:cs typeface="Arial"/>
                <a:sym typeface="Arial"/>
              </a:rPr>
              <a:t>Massachusetts Constitution, 1780</a:t>
            </a:r>
          </a:p>
          <a:p>
            <a:pPr marL="0" marR="0" lvl="0" indent="0" algn="l" rtl="0">
              <a:lnSpc>
                <a:spcPct val="90000"/>
              </a:lnSpc>
              <a:spcBef>
                <a:spcPts val="544"/>
              </a:spcBef>
              <a:spcAft>
                <a:spcPts val="0"/>
              </a:spcAft>
              <a:buClr>
                <a:schemeClr val="dk2"/>
              </a:buClr>
              <a:buFont typeface="Arial"/>
              <a:buNone/>
            </a:pPr>
            <a:endParaRPr sz="2700" b="1" i="0" u="none" strike="noStrike" cap="none" baseline="0" dirty="0">
              <a:solidFill>
                <a:schemeClr val="dk2"/>
              </a:solidFill>
              <a:latin typeface="Arial"/>
              <a:ea typeface="Arial"/>
              <a:cs typeface="Arial"/>
              <a:sym typeface="Arial"/>
            </a:endParaRPr>
          </a:p>
          <a:p>
            <a:pPr marL="0" marR="0" lvl="0" indent="0" algn="l" rtl="0">
              <a:lnSpc>
                <a:spcPct val="90000"/>
              </a:lnSpc>
              <a:spcBef>
                <a:spcPts val="544"/>
              </a:spcBef>
              <a:spcAft>
                <a:spcPts val="0"/>
              </a:spcAft>
              <a:buClr>
                <a:schemeClr val="dk2"/>
              </a:buClr>
              <a:buFont typeface="Arial"/>
              <a:buNone/>
            </a:pPr>
            <a:endParaRPr sz="2700" b="1" i="0" u="none" strike="noStrike" cap="none" baseline="0" dirty="0">
              <a:solidFill>
                <a:schemeClr val="dk2"/>
              </a:solidFill>
              <a:latin typeface="Arial"/>
              <a:ea typeface="Arial"/>
              <a:cs typeface="Arial"/>
              <a:sym typeface="Arial"/>
            </a:endParaRPr>
          </a:p>
          <a:p>
            <a:pPr marL="0" marR="0" lvl="0" indent="0" algn="l" rtl="0">
              <a:lnSpc>
                <a:spcPct val="90000"/>
              </a:lnSpc>
              <a:spcBef>
                <a:spcPts val="544"/>
              </a:spcBef>
              <a:spcAft>
                <a:spcPts val="0"/>
              </a:spcAft>
              <a:buClr>
                <a:schemeClr val="dk2"/>
              </a:buClr>
              <a:buFont typeface="Arial"/>
              <a:buNone/>
            </a:pPr>
            <a:endParaRPr sz="2700" b="1" i="0" u="none" strike="noStrike" cap="none" baseline="0" dirty="0">
              <a:solidFill>
                <a:schemeClr val="dk2"/>
              </a:solidFill>
              <a:latin typeface="Arial"/>
              <a:ea typeface="Arial"/>
              <a:cs typeface="Arial"/>
              <a:sym typeface="Arial"/>
            </a:endParaRPr>
          </a:p>
          <a:p>
            <a:pPr marL="0" marR="0" lvl="0" indent="0" algn="l" rtl="0">
              <a:lnSpc>
                <a:spcPct val="90000"/>
              </a:lnSpc>
              <a:spcBef>
                <a:spcPts val="544"/>
              </a:spcBef>
              <a:spcAft>
                <a:spcPts val="0"/>
              </a:spcAft>
              <a:buClr>
                <a:schemeClr val="dk2"/>
              </a:buClr>
              <a:buFont typeface="Arial"/>
              <a:buNone/>
            </a:pPr>
            <a:endParaRPr sz="2700" b="0"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8" name="TextBox 7"/>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92" name="Shape 192"/>
          <p:cNvSpPr txBox="1">
            <a:spLocks noGrp="1"/>
          </p:cNvSpPr>
          <p:nvPr>
            <p:ph type="title"/>
          </p:nvPr>
        </p:nvSpPr>
        <p:spPr>
          <a:xfrm>
            <a:off x="457200" y="152400"/>
            <a:ext cx="8229600" cy="1143000"/>
          </a:xfrm>
          <a:prstGeom prst="rect">
            <a:avLst/>
          </a:prstGeom>
          <a:solidFill>
            <a:schemeClr val="bg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US" sz="4400" b="0" i="0" u="none" strike="noStrike" cap="none" baseline="0" dirty="0" smtClean="0">
                <a:solidFill>
                  <a:schemeClr val="bg1"/>
                </a:solidFill>
                <a:latin typeface="Copperplate Gothic Bold" panose="020E0705020206020404" pitchFamily="34" charset="0"/>
                <a:sym typeface="Arial"/>
              </a:rPr>
              <a:t>Juries and the United States Constitution</a:t>
            </a:r>
            <a:endParaRPr sz="4400" b="0" i="0" u="none" strike="noStrike" cap="none" baseline="0" dirty="0">
              <a:solidFill>
                <a:schemeClr val="bg1"/>
              </a:solidFill>
              <a:latin typeface="Copperplate Gothic Bold" panose="020E0705020206020404" pitchFamily="34" charset="0"/>
              <a:sym typeface="Arial"/>
            </a:endParaRPr>
          </a:p>
        </p:txBody>
      </p:sp>
      <p:sp>
        <p:nvSpPr>
          <p:cNvPr id="193" name="Shape 193"/>
          <p:cNvSpPr txBox="1">
            <a:spLocks noGrp="1"/>
          </p:cNvSpPr>
          <p:nvPr>
            <p:ph type="body" idx="1"/>
          </p:nvPr>
        </p:nvSpPr>
        <p:spPr>
          <a:xfrm>
            <a:off x="2310714" y="1944857"/>
            <a:ext cx="6277231" cy="4525963"/>
          </a:xfrm>
          <a:prstGeom prst="rect">
            <a:avLst/>
          </a:prstGeom>
          <a:noFill/>
          <a:ln>
            <a:noFill/>
          </a:ln>
        </p:spPr>
        <p:txBody>
          <a:bodyPr lIns="91425" tIns="45700" rIns="91425" bIns="45700" anchor="t" anchorCtr="0">
            <a:noAutofit/>
          </a:bodyPr>
          <a:lstStyle/>
          <a:p>
            <a:pPr marL="285750" indent="-285750">
              <a:spcBef>
                <a:spcPts val="480"/>
              </a:spcBef>
              <a:buClr>
                <a:srgbClr val="000000"/>
              </a:buClr>
              <a:buSzPct val="75000"/>
            </a:pPr>
            <a:r>
              <a:rPr lang="en-US" sz="2400" dirty="0" smtClean="0">
                <a:solidFill>
                  <a:schemeClr val="bg2"/>
                </a:solidFill>
              </a:rPr>
              <a:t>Guarantees that trials of all crimes except impeachment will be by jury</a:t>
            </a:r>
          </a:p>
          <a:p>
            <a:pPr marL="285750" indent="-285750">
              <a:spcBef>
                <a:spcPts val="480"/>
              </a:spcBef>
              <a:buClr>
                <a:srgbClr val="000000"/>
              </a:buClr>
              <a:buSzPct val="75000"/>
            </a:pPr>
            <a:endParaRPr lang="en-US" sz="1200" dirty="0" smtClean="0">
              <a:solidFill>
                <a:schemeClr val="bg2"/>
              </a:solidFill>
            </a:endParaRPr>
          </a:p>
          <a:p>
            <a:pPr marL="285750" indent="-285750">
              <a:spcBef>
                <a:spcPts val="480"/>
              </a:spcBef>
              <a:buClr>
                <a:srgbClr val="000000"/>
              </a:buClr>
              <a:buSzPct val="75000"/>
            </a:pPr>
            <a:r>
              <a:rPr lang="en-US" sz="2400" dirty="0" smtClean="0">
                <a:solidFill>
                  <a:schemeClr val="bg2"/>
                </a:solidFill>
              </a:rPr>
              <a:t>Guarantees due process of the law, including indictment by a grand jury for a capital crime. </a:t>
            </a:r>
          </a:p>
          <a:p>
            <a:pPr marL="285750" indent="-285750">
              <a:spcBef>
                <a:spcPts val="480"/>
              </a:spcBef>
              <a:buClr>
                <a:srgbClr val="000000"/>
              </a:buClr>
              <a:buSzPct val="75000"/>
            </a:pPr>
            <a:endParaRPr lang="en-US" sz="1200" b="1" dirty="0" smtClean="0">
              <a:solidFill>
                <a:schemeClr val="bg2"/>
              </a:solidFill>
            </a:endParaRPr>
          </a:p>
          <a:p>
            <a:pPr marL="285750" indent="-285750">
              <a:spcBef>
                <a:spcPts val="480"/>
              </a:spcBef>
              <a:buClr>
                <a:srgbClr val="000000"/>
              </a:buClr>
              <a:buSzPct val="75000"/>
            </a:pPr>
            <a:r>
              <a:rPr lang="en-US" sz="2400" dirty="0" smtClean="0">
                <a:solidFill>
                  <a:schemeClr val="bg2"/>
                </a:solidFill>
              </a:rPr>
              <a:t>Guarantees </a:t>
            </a:r>
            <a:r>
              <a:rPr lang="en-US" sz="2400" dirty="0">
                <a:solidFill>
                  <a:schemeClr val="bg2"/>
                </a:solidFill>
              </a:rPr>
              <a:t>the right of a jury trial in </a:t>
            </a:r>
            <a:r>
              <a:rPr lang="en-US" sz="2400" dirty="0" smtClean="0">
                <a:solidFill>
                  <a:schemeClr val="bg2"/>
                </a:solidFill>
              </a:rPr>
              <a:t>criminal </a:t>
            </a:r>
            <a:r>
              <a:rPr lang="en-US" sz="2400" dirty="0">
                <a:solidFill>
                  <a:schemeClr val="bg2"/>
                </a:solidFill>
              </a:rPr>
              <a:t>proceedings</a:t>
            </a:r>
            <a:r>
              <a:rPr lang="en-US" sz="2400" dirty="0" smtClean="0">
                <a:solidFill>
                  <a:schemeClr val="bg2"/>
                </a:solidFill>
              </a:rPr>
              <a:t>.</a:t>
            </a:r>
          </a:p>
          <a:p>
            <a:pPr marL="285750" indent="-285750">
              <a:spcBef>
                <a:spcPts val="480"/>
              </a:spcBef>
              <a:buClr>
                <a:srgbClr val="000000"/>
              </a:buClr>
              <a:buSzPct val="75000"/>
            </a:pPr>
            <a:endParaRPr lang="en-US" sz="2000" dirty="0">
              <a:solidFill>
                <a:schemeClr val="bg2"/>
              </a:solidFill>
            </a:endParaRPr>
          </a:p>
          <a:p>
            <a:pPr marL="285750" indent="-285750">
              <a:spcBef>
                <a:spcPts val="480"/>
              </a:spcBef>
              <a:buClr>
                <a:srgbClr val="000000"/>
              </a:buClr>
              <a:buSzPct val="75000"/>
            </a:pPr>
            <a:r>
              <a:rPr lang="en-US" sz="2400" b="0" i="0" u="none" strike="noStrike" cap="none" baseline="0" dirty="0" smtClean="0">
                <a:solidFill>
                  <a:schemeClr val="bg2"/>
                </a:solidFill>
                <a:sym typeface="Arial"/>
              </a:rPr>
              <a:t>Guarantees </a:t>
            </a:r>
            <a:r>
              <a:rPr lang="en-US" sz="2400" b="0" i="0" u="none" strike="noStrike" cap="none" baseline="0" dirty="0">
                <a:solidFill>
                  <a:schemeClr val="bg2"/>
                </a:solidFill>
                <a:sym typeface="Arial"/>
              </a:rPr>
              <a:t>the right of a jury trial </a:t>
            </a:r>
            <a:r>
              <a:rPr lang="en-US" sz="2400" b="0" i="0" u="none" strike="noStrike" cap="none" baseline="0" dirty="0" smtClean="0">
                <a:solidFill>
                  <a:schemeClr val="bg2"/>
                </a:solidFill>
                <a:sym typeface="Arial"/>
              </a:rPr>
              <a:t>in</a:t>
            </a:r>
            <a:r>
              <a:rPr lang="en-US" sz="2400" b="0" i="0" u="none" strike="noStrike" cap="none" dirty="0" smtClean="0">
                <a:solidFill>
                  <a:schemeClr val="bg2"/>
                </a:solidFill>
                <a:sym typeface="Arial"/>
              </a:rPr>
              <a:t> </a:t>
            </a:r>
            <a:r>
              <a:rPr lang="en-US" sz="2400" b="0" i="0" u="none" strike="noStrike" cap="none" baseline="0" dirty="0" smtClean="0">
                <a:solidFill>
                  <a:schemeClr val="bg2"/>
                </a:solidFill>
                <a:sym typeface="Arial"/>
              </a:rPr>
              <a:t>civil cases. </a:t>
            </a:r>
          </a:p>
          <a:p>
            <a:pPr marL="0" indent="0">
              <a:spcBef>
                <a:spcPts val="480"/>
              </a:spcBef>
              <a:buClr>
                <a:srgbClr val="000000"/>
              </a:buClr>
              <a:buSzPct val="75000"/>
              <a:buNone/>
            </a:pPr>
            <a:endParaRPr lang="en-US" sz="2400" b="0" i="0" u="none" strike="noStrike" cap="none" baseline="0" dirty="0">
              <a:solidFill>
                <a:schemeClr val="bg2"/>
              </a:solidFill>
              <a:sym typeface="Arial"/>
            </a:endParaRPr>
          </a:p>
        </p:txBody>
      </p:sp>
      <p:sp>
        <p:nvSpPr>
          <p:cNvPr id="2" name="TextBox 1"/>
          <p:cNvSpPr txBox="1"/>
          <p:nvPr/>
        </p:nvSpPr>
        <p:spPr>
          <a:xfrm>
            <a:off x="308919" y="3076833"/>
            <a:ext cx="2026509" cy="954107"/>
          </a:xfrm>
          <a:prstGeom prst="rect">
            <a:avLst/>
          </a:prstGeom>
          <a:noFill/>
        </p:spPr>
        <p:txBody>
          <a:bodyPr wrap="square" rtlCol="0">
            <a:spAutoFit/>
          </a:bodyPr>
          <a:lstStyle/>
          <a:p>
            <a:pPr algn="ctr"/>
            <a:r>
              <a:rPr lang="en-US" sz="3600" b="1" dirty="0" smtClean="0">
                <a:solidFill>
                  <a:schemeClr val="bg2"/>
                </a:solidFill>
                <a:latin typeface="Arial Black" panose="020B0A04020102020204" pitchFamily="34" charset="0"/>
              </a:rPr>
              <a:t>5</a:t>
            </a:r>
            <a:r>
              <a:rPr lang="en-US" sz="3600" b="1" baseline="30000" dirty="0" smtClean="0">
                <a:solidFill>
                  <a:schemeClr val="bg2"/>
                </a:solidFill>
                <a:latin typeface="Arial Black" panose="020B0A04020102020204" pitchFamily="34" charset="0"/>
              </a:rPr>
              <a:t>th</a:t>
            </a:r>
            <a:r>
              <a:rPr lang="en-US" sz="3600" b="1" dirty="0" smtClean="0">
                <a:solidFill>
                  <a:schemeClr val="bg2"/>
                </a:solidFill>
                <a:latin typeface="Arial Black" panose="020B0A04020102020204" pitchFamily="34" charset="0"/>
              </a:rPr>
              <a:t> </a:t>
            </a:r>
            <a:r>
              <a:rPr lang="en-US" sz="2000" b="1" dirty="0" smtClean="0">
                <a:solidFill>
                  <a:schemeClr val="bg2"/>
                </a:solidFill>
                <a:latin typeface="Arial Black" panose="020B0A04020102020204" pitchFamily="34" charset="0"/>
              </a:rPr>
              <a:t>Amendment</a:t>
            </a:r>
            <a:endParaRPr lang="en-US" sz="2000" b="1" dirty="0">
              <a:solidFill>
                <a:schemeClr val="bg2"/>
              </a:solidFill>
              <a:latin typeface="Arial Black" panose="020B0A04020102020204" pitchFamily="34" charset="0"/>
            </a:endParaRPr>
          </a:p>
        </p:txBody>
      </p:sp>
      <p:sp>
        <p:nvSpPr>
          <p:cNvPr id="5" name="TextBox 4"/>
          <p:cNvSpPr txBox="1"/>
          <p:nvPr/>
        </p:nvSpPr>
        <p:spPr>
          <a:xfrm>
            <a:off x="308921" y="4241747"/>
            <a:ext cx="2026509" cy="954107"/>
          </a:xfrm>
          <a:prstGeom prst="rect">
            <a:avLst/>
          </a:prstGeom>
          <a:noFill/>
        </p:spPr>
        <p:txBody>
          <a:bodyPr wrap="square" rtlCol="0">
            <a:spAutoFit/>
          </a:bodyPr>
          <a:lstStyle/>
          <a:p>
            <a:pPr algn="ctr"/>
            <a:r>
              <a:rPr lang="en-US" sz="3600" b="1" dirty="0">
                <a:solidFill>
                  <a:schemeClr val="bg2"/>
                </a:solidFill>
                <a:latin typeface="Arial Black" panose="020B0A04020102020204" pitchFamily="34" charset="0"/>
              </a:rPr>
              <a:t>6</a:t>
            </a:r>
            <a:r>
              <a:rPr lang="en-US" sz="3600" b="1" baseline="30000" dirty="0" smtClean="0">
                <a:solidFill>
                  <a:schemeClr val="bg2"/>
                </a:solidFill>
                <a:latin typeface="Arial Black" panose="020B0A04020102020204" pitchFamily="34" charset="0"/>
              </a:rPr>
              <a:t>th</a:t>
            </a:r>
            <a:r>
              <a:rPr lang="en-US" sz="3600" b="1" dirty="0" smtClean="0">
                <a:solidFill>
                  <a:schemeClr val="bg2"/>
                </a:solidFill>
                <a:latin typeface="Arial Black" panose="020B0A04020102020204" pitchFamily="34" charset="0"/>
              </a:rPr>
              <a:t> </a:t>
            </a:r>
            <a:r>
              <a:rPr lang="en-US" sz="2000" b="1" dirty="0" smtClean="0">
                <a:solidFill>
                  <a:schemeClr val="bg2"/>
                </a:solidFill>
                <a:latin typeface="Arial Black" panose="020B0A04020102020204" pitchFamily="34" charset="0"/>
              </a:rPr>
              <a:t>Amendment</a:t>
            </a:r>
            <a:endParaRPr lang="en-US" sz="2000" b="1" dirty="0">
              <a:solidFill>
                <a:schemeClr val="bg2"/>
              </a:solidFill>
              <a:latin typeface="Arial Black" panose="020B0A04020102020204" pitchFamily="34" charset="0"/>
            </a:endParaRPr>
          </a:p>
        </p:txBody>
      </p:sp>
      <p:sp>
        <p:nvSpPr>
          <p:cNvPr id="6" name="TextBox 5"/>
          <p:cNvSpPr txBox="1"/>
          <p:nvPr/>
        </p:nvSpPr>
        <p:spPr>
          <a:xfrm>
            <a:off x="308920" y="5749269"/>
            <a:ext cx="2026509" cy="954107"/>
          </a:xfrm>
          <a:prstGeom prst="rect">
            <a:avLst/>
          </a:prstGeom>
          <a:noFill/>
        </p:spPr>
        <p:txBody>
          <a:bodyPr wrap="square" rtlCol="0">
            <a:spAutoFit/>
          </a:bodyPr>
          <a:lstStyle/>
          <a:p>
            <a:pPr algn="ctr"/>
            <a:r>
              <a:rPr lang="en-US" sz="3600" b="1" dirty="0">
                <a:solidFill>
                  <a:schemeClr val="bg2"/>
                </a:solidFill>
                <a:latin typeface="Arial Black" panose="020B0A04020102020204" pitchFamily="34" charset="0"/>
              </a:rPr>
              <a:t>7</a:t>
            </a:r>
            <a:r>
              <a:rPr lang="en-US" sz="3600" b="1" baseline="30000" dirty="0" smtClean="0">
                <a:solidFill>
                  <a:schemeClr val="bg2"/>
                </a:solidFill>
                <a:latin typeface="Arial Black" panose="020B0A04020102020204" pitchFamily="34" charset="0"/>
              </a:rPr>
              <a:t>th</a:t>
            </a:r>
            <a:r>
              <a:rPr lang="en-US" sz="3600" b="1" dirty="0" smtClean="0">
                <a:solidFill>
                  <a:schemeClr val="bg2"/>
                </a:solidFill>
                <a:latin typeface="Arial Black" panose="020B0A04020102020204" pitchFamily="34" charset="0"/>
              </a:rPr>
              <a:t> </a:t>
            </a:r>
            <a:r>
              <a:rPr lang="en-US" sz="2000" b="1" dirty="0" smtClean="0">
                <a:solidFill>
                  <a:schemeClr val="bg2"/>
                </a:solidFill>
                <a:latin typeface="Arial Black" panose="020B0A04020102020204" pitchFamily="34" charset="0"/>
              </a:rPr>
              <a:t>Amendment</a:t>
            </a:r>
            <a:endParaRPr lang="en-US" sz="2000" b="1" dirty="0">
              <a:solidFill>
                <a:schemeClr val="bg2"/>
              </a:solidFill>
              <a:latin typeface="Arial Black" panose="020B0A04020102020204" pitchFamily="34" charset="0"/>
            </a:endParaRPr>
          </a:p>
        </p:txBody>
      </p:sp>
      <p:sp>
        <p:nvSpPr>
          <p:cNvPr id="7" name="TextBox 6"/>
          <p:cNvSpPr txBox="1"/>
          <p:nvPr/>
        </p:nvSpPr>
        <p:spPr>
          <a:xfrm>
            <a:off x="308921" y="1981200"/>
            <a:ext cx="2026509" cy="830997"/>
          </a:xfrm>
          <a:prstGeom prst="rect">
            <a:avLst/>
          </a:prstGeom>
          <a:noFill/>
        </p:spPr>
        <p:txBody>
          <a:bodyPr wrap="square" rtlCol="0">
            <a:spAutoFit/>
          </a:bodyPr>
          <a:lstStyle/>
          <a:p>
            <a:pPr algn="ctr"/>
            <a:r>
              <a:rPr lang="en-US" sz="2400" b="1" dirty="0" smtClean="0">
                <a:solidFill>
                  <a:schemeClr val="bg2"/>
                </a:solidFill>
                <a:latin typeface="Arial Black" panose="020B0A04020102020204" pitchFamily="34" charset="0"/>
              </a:rPr>
              <a:t>Article III, Section 2</a:t>
            </a:r>
            <a:endParaRPr lang="en-US" b="1" dirty="0">
              <a:solidFill>
                <a:schemeClr val="bg2"/>
              </a:solidFill>
              <a:latin typeface="Arial Black" panose="020B0A04020102020204" pitchFamily="34"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93">
                                            <p:txEl>
                                              <p:pRg st="0" end="0"/>
                                            </p:txEl>
                                          </p:spTgt>
                                        </p:tgtEl>
                                        <p:attrNameLst>
                                          <p:attrName>style.visibility</p:attrName>
                                        </p:attrNameLst>
                                      </p:cBhvr>
                                      <p:to>
                                        <p:strVal val="visible"/>
                                      </p:to>
                                    </p:set>
                                    <p:animEffect transition="in" filter="fade">
                                      <p:cBhvr>
                                        <p:cTn id="11" dur="1000"/>
                                        <p:tgtEl>
                                          <p:spTgt spid="193">
                                            <p:txEl>
                                              <p:pRg st="0" end="0"/>
                                            </p:txEl>
                                          </p:spTgt>
                                        </p:tgtEl>
                                      </p:cBhvr>
                                    </p:animEffect>
                                    <p:anim calcmode="lin" valueType="num">
                                      <p:cBhvr>
                                        <p:cTn id="12" dur="1000" fill="hold"/>
                                        <p:tgtEl>
                                          <p:spTgt spid="19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3">
                                            <p:txEl>
                                              <p:pRg st="2" end="2"/>
                                            </p:txEl>
                                          </p:spTgt>
                                        </p:tgtEl>
                                        <p:attrNameLst>
                                          <p:attrName>style.visibility</p:attrName>
                                        </p:attrNameLst>
                                      </p:cBhvr>
                                      <p:to>
                                        <p:strVal val="visible"/>
                                      </p:to>
                                    </p:set>
                                    <p:animEffect transition="in" filter="fade">
                                      <p:cBhvr>
                                        <p:cTn id="22" dur="1000"/>
                                        <p:tgtEl>
                                          <p:spTgt spid="193">
                                            <p:txEl>
                                              <p:pRg st="2" end="2"/>
                                            </p:txEl>
                                          </p:spTgt>
                                        </p:tgtEl>
                                      </p:cBhvr>
                                    </p:animEffect>
                                    <p:anim calcmode="lin" valueType="num">
                                      <p:cBhvr>
                                        <p:cTn id="23" dur="1000" fill="hold"/>
                                        <p:tgtEl>
                                          <p:spTgt spid="19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93">
                                            <p:txEl>
                                              <p:pRg st="4" end="4"/>
                                            </p:txEl>
                                          </p:spTgt>
                                        </p:tgtEl>
                                        <p:attrNameLst>
                                          <p:attrName>style.visibility</p:attrName>
                                        </p:attrNameLst>
                                      </p:cBhvr>
                                      <p:to>
                                        <p:strVal val="visible"/>
                                      </p:to>
                                    </p:set>
                                    <p:animEffect transition="in" filter="fade">
                                      <p:cBhvr>
                                        <p:cTn id="33" dur="1000"/>
                                        <p:tgtEl>
                                          <p:spTgt spid="193">
                                            <p:txEl>
                                              <p:pRg st="4" end="4"/>
                                            </p:txEl>
                                          </p:spTgt>
                                        </p:tgtEl>
                                      </p:cBhvr>
                                    </p:animEffect>
                                    <p:anim calcmode="lin" valueType="num">
                                      <p:cBhvr>
                                        <p:cTn id="34" dur="1000" fill="hold"/>
                                        <p:tgtEl>
                                          <p:spTgt spid="19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9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93">
                                            <p:txEl>
                                              <p:pRg st="6" end="6"/>
                                            </p:txEl>
                                          </p:spTgt>
                                        </p:tgtEl>
                                        <p:attrNameLst>
                                          <p:attrName>style.visibility</p:attrName>
                                        </p:attrNameLst>
                                      </p:cBhvr>
                                      <p:to>
                                        <p:strVal val="visible"/>
                                      </p:to>
                                    </p:set>
                                    <p:animEffect transition="in" filter="fade">
                                      <p:cBhvr>
                                        <p:cTn id="44" dur="1000"/>
                                        <p:tgtEl>
                                          <p:spTgt spid="193">
                                            <p:txEl>
                                              <p:pRg st="6" end="6"/>
                                            </p:txEl>
                                          </p:spTgt>
                                        </p:tgtEl>
                                      </p:cBhvr>
                                    </p:animEffect>
                                    <p:anim calcmode="lin" valueType="num">
                                      <p:cBhvr>
                                        <p:cTn id="45" dur="1000" fill="hold"/>
                                        <p:tgtEl>
                                          <p:spTgt spid="19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19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9" name="TextBox 8"/>
          <p:cNvSpPr txBox="1"/>
          <p:nvPr/>
        </p:nvSpPr>
        <p:spPr>
          <a:xfrm>
            <a:off x="0" y="4180344"/>
            <a:ext cx="9144000"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23" name="Shape 223"/>
          <p:cNvSpPr txBox="1">
            <a:spLocks noGrp="1"/>
          </p:cNvSpPr>
          <p:nvPr>
            <p:ph type="title"/>
          </p:nvPr>
        </p:nvSpPr>
        <p:spPr>
          <a:xfrm>
            <a:off x="429856" y="457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b="0" i="0" u="none" strike="noStrike" cap="none" baseline="0" dirty="0">
                <a:sym typeface="Arial"/>
              </a:rPr>
              <a:t>What </a:t>
            </a:r>
            <a:r>
              <a:rPr lang="en-US" b="0" i="0" u="none" strike="noStrike" cap="none" baseline="0" dirty="0" smtClean="0">
                <a:sym typeface="Arial"/>
              </a:rPr>
              <a:t>should juries </a:t>
            </a:r>
            <a:r>
              <a:rPr lang="en-US" b="0" i="0" u="none" strike="noStrike" cap="none" baseline="0" dirty="0">
                <a:sym typeface="Arial"/>
              </a:rPr>
              <a:t>look like? </a:t>
            </a:r>
          </a:p>
        </p:txBody>
      </p:sp>
      <p:sp>
        <p:nvSpPr>
          <p:cNvPr id="224" name="Shape 224"/>
          <p:cNvSpPr txBox="1"/>
          <p:nvPr/>
        </p:nvSpPr>
        <p:spPr>
          <a:xfrm>
            <a:off x="80681" y="1981200"/>
            <a:ext cx="3119719" cy="2246769"/>
          </a:xfrm>
          <a:prstGeom prst="rect">
            <a:avLst/>
          </a:prstGeom>
          <a:solidFill>
            <a:schemeClr val="dk2"/>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a:buClr>
                <a:prstClr val="white"/>
              </a:buClr>
              <a:buSzPct val="25000"/>
              <a:buFont typeface="Calibri"/>
              <a:buNone/>
            </a:pPr>
            <a:r>
              <a:rPr lang="en-US" sz="2000" b="1" i="1" kern="1200" dirty="0" smtClean="0">
                <a:solidFill>
                  <a:prstClr val="white"/>
                </a:solidFill>
                <a:latin typeface="Calibri"/>
                <a:ea typeface="Calibri"/>
                <a:cs typeface="Calibri"/>
                <a:sym typeface="Calibri"/>
              </a:rPr>
              <a:t>Bushel’s </a:t>
            </a:r>
            <a:r>
              <a:rPr lang="en-US" sz="2000" b="1" i="1" kern="1200" dirty="0">
                <a:solidFill>
                  <a:prstClr val="white"/>
                </a:solidFill>
                <a:latin typeface="Calibri"/>
                <a:ea typeface="Calibri"/>
                <a:cs typeface="Calibri"/>
                <a:sym typeface="Calibri"/>
              </a:rPr>
              <a:t>Case</a:t>
            </a:r>
          </a:p>
          <a:p>
            <a:pPr>
              <a:buClr>
                <a:prstClr val="white"/>
              </a:buClr>
              <a:buSzPct val="25000"/>
              <a:buFont typeface="Calibri"/>
              <a:buNone/>
            </a:pPr>
            <a:r>
              <a:rPr lang="en-US" sz="2000" kern="1200" dirty="0">
                <a:solidFill>
                  <a:prstClr val="white"/>
                </a:solidFill>
                <a:latin typeface="Calibri"/>
                <a:ea typeface="Calibri"/>
                <a:cs typeface="Calibri"/>
                <a:sym typeface="Calibri"/>
              </a:rPr>
              <a:t> </a:t>
            </a:r>
            <a:r>
              <a:rPr lang="en-US" sz="2000" kern="1200" dirty="0" smtClean="0">
                <a:solidFill>
                  <a:prstClr val="white"/>
                </a:solidFill>
                <a:latin typeface="Calibri"/>
                <a:ea typeface="Calibri"/>
                <a:cs typeface="Calibri"/>
                <a:sym typeface="Calibri"/>
              </a:rPr>
              <a:t>1670</a:t>
            </a:r>
            <a:endParaRPr lang="en-US" sz="2000" kern="1200" dirty="0">
              <a:solidFill>
                <a:prstClr val="white"/>
              </a:solidFill>
              <a:latin typeface="Calibri"/>
              <a:ea typeface="Calibri"/>
              <a:cs typeface="Calibri"/>
              <a:sym typeface="Calibri"/>
            </a:endParaRPr>
          </a:p>
          <a:p>
            <a:pPr>
              <a:buClr>
                <a:prstClr val="white"/>
              </a:buClr>
              <a:buSzPct val="25000"/>
              <a:buFont typeface="Calibri"/>
              <a:buNone/>
            </a:pPr>
            <a:r>
              <a:rPr lang="en-US" sz="2000" b="1" i="1" kern="1200" dirty="0">
                <a:solidFill>
                  <a:prstClr val="white"/>
                </a:solidFill>
                <a:latin typeface="Calibri"/>
                <a:ea typeface="Calibri"/>
                <a:cs typeface="Calibri"/>
                <a:sym typeface="Calibri"/>
              </a:rPr>
              <a:t>Independent juri</a:t>
            </a:r>
            <a:r>
              <a:rPr lang="en-US" sz="2000" b="1" kern="1200" dirty="0">
                <a:solidFill>
                  <a:prstClr val="white"/>
                </a:solidFill>
                <a:latin typeface="Calibri"/>
                <a:ea typeface="Calibri"/>
                <a:cs typeface="Calibri"/>
                <a:sym typeface="Calibri"/>
              </a:rPr>
              <a:t>es </a:t>
            </a:r>
            <a:r>
              <a:rPr lang="en-US" sz="2000" kern="1200" dirty="0">
                <a:solidFill>
                  <a:prstClr val="white"/>
                </a:solidFill>
                <a:latin typeface="Calibri"/>
                <a:ea typeface="Calibri"/>
                <a:cs typeface="Calibri"/>
                <a:sym typeface="Calibri"/>
              </a:rPr>
              <a:t>free to come to their own verdict.</a:t>
            </a:r>
          </a:p>
          <a:p>
            <a:pPr>
              <a:buClr>
                <a:prstClr val="white"/>
              </a:buClr>
              <a:buSzPct val="25000"/>
              <a:buFont typeface="Calibri"/>
              <a:buNone/>
            </a:pPr>
            <a:r>
              <a:rPr lang="en-US" sz="2000" kern="1200" dirty="0">
                <a:solidFill>
                  <a:prstClr val="white"/>
                </a:solidFill>
                <a:latin typeface="Calibri"/>
                <a:ea typeface="Calibri"/>
                <a:cs typeface="Calibri"/>
                <a:sym typeface="Calibri"/>
              </a:rPr>
              <a:t> </a:t>
            </a:r>
          </a:p>
          <a:p>
            <a:pPr>
              <a:buClr>
                <a:srgbClr val="000000"/>
              </a:buClr>
              <a:buFont typeface="Arial"/>
              <a:buNone/>
            </a:pPr>
            <a:endParaRPr sz="2000" kern="1200" dirty="0">
              <a:solidFill>
                <a:prstClr val="white"/>
              </a:solidFill>
              <a:latin typeface="Calibri"/>
              <a:ea typeface="Calibri"/>
              <a:cs typeface="Calibri"/>
              <a:sym typeface="Calibri"/>
            </a:endParaRPr>
          </a:p>
        </p:txBody>
      </p:sp>
      <p:sp>
        <p:nvSpPr>
          <p:cNvPr id="225" name="Shape 225"/>
          <p:cNvSpPr txBox="1"/>
          <p:nvPr/>
        </p:nvSpPr>
        <p:spPr>
          <a:xfrm>
            <a:off x="3124202" y="1981200"/>
            <a:ext cx="2971799" cy="2246769"/>
          </a:xfrm>
          <a:prstGeom prst="rect">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a:buClr>
                <a:prstClr val="white"/>
              </a:buClr>
              <a:buSzPct val="25000"/>
              <a:buFont typeface="Calibri"/>
              <a:buNone/>
            </a:pPr>
            <a:r>
              <a:rPr lang="en-US" sz="2000" b="1" i="1" kern="1200" dirty="0">
                <a:solidFill>
                  <a:prstClr val="white"/>
                </a:solidFill>
                <a:latin typeface="Calibri"/>
                <a:ea typeface="Calibri"/>
                <a:cs typeface="Calibri"/>
                <a:sym typeface="Calibri"/>
              </a:rPr>
              <a:t>Sheppard v. Maxwell</a:t>
            </a:r>
          </a:p>
          <a:p>
            <a:pPr>
              <a:buClr>
                <a:srgbClr val="000000"/>
              </a:buClr>
              <a:buFont typeface="Arial"/>
              <a:buNone/>
            </a:pPr>
            <a:r>
              <a:rPr lang="en-US" sz="2000" kern="1200" dirty="0" smtClean="0">
                <a:solidFill>
                  <a:prstClr val="white"/>
                </a:solidFill>
                <a:latin typeface="Calibri"/>
                <a:ea typeface="Calibri"/>
                <a:cs typeface="Calibri"/>
                <a:sym typeface="Calibri"/>
              </a:rPr>
              <a:t>1966</a:t>
            </a:r>
            <a:endParaRPr sz="2000" kern="1200" dirty="0">
              <a:solidFill>
                <a:prstClr val="white"/>
              </a:solidFill>
              <a:latin typeface="Calibri"/>
              <a:ea typeface="Calibri"/>
              <a:cs typeface="Calibri"/>
              <a:sym typeface="Calibri"/>
            </a:endParaRPr>
          </a:p>
          <a:p>
            <a:pPr>
              <a:buClr>
                <a:prstClr val="white"/>
              </a:buClr>
              <a:buSzPct val="25000"/>
              <a:buFont typeface="Calibri"/>
              <a:buNone/>
            </a:pPr>
            <a:r>
              <a:rPr lang="en-US" sz="2000" b="1" i="1" kern="1200" dirty="0">
                <a:solidFill>
                  <a:prstClr val="white"/>
                </a:solidFill>
                <a:latin typeface="Calibri"/>
                <a:ea typeface="Calibri"/>
                <a:cs typeface="Calibri"/>
                <a:sym typeface="Calibri"/>
              </a:rPr>
              <a:t>Verdict to be based on evidence presented in court</a:t>
            </a:r>
            <a:r>
              <a:rPr lang="en-US" sz="2000" kern="1200" dirty="0">
                <a:solidFill>
                  <a:prstClr val="white"/>
                </a:solidFill>
                <a:latin typeface="Calibri"/>
                <a:ea typeface="Calibri"/>
                <a:cs typeface="Calibri"/>
                <a:sym typeface="Calibri"/>
              </a:rPr>
              <a:t>, not from outside sources.</a:t>
            </a:r>
          </a:p>
          <a:p>
            <a:pPr>
              <a:buClr>
                <a:srgbClr val="000000"/>
              </a:buClr>
              <a:buFont typeface="Arial"/>
              <a:buNone/>
            </a:pPr>
            <a:endParaRPr sz="2000" kern="1200" dirty="0">
              <a:solidFill>
                <a:prstClr val="white"/>
              </a:solidFill>
              <a:latin typeface="Calibri"/>
              <a:ea typeface="Calibri"/>
              <a:cs typeface="Calibri"/>
              <a:sym typeface="Calibri"/>
            </a:endParaRPr>
          </a:p>
        </p:txBody>
      </p:sp>
      <p:sp>
        <p:nvSpPr>
          <p:cNvPr id="226" name="Shape 226"/>
          <p:cNvSpPr txBox="1"/>
          <p:nvPr/>
        </p:nvSpPr>
        <p:spPr>
          <a:xfrm>
            <a:off x="6091520" y="1981200"/>
            <a:ext cx="2971799" cy="2246769"/>
          </a:xfrm>
          <a:prstGeom prst="rect">
            <a:avLst/>
          </a:prstGeom>
          <a:solidFill>
            <a:schemeClr val="accent2"/>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a:buClr>
                <a:prstClr val="white"/>
              </a:buClr>
              <a:buSzPct val="25000"/>
              <a:buFont typeface="Calibri"/>
              <a:buNone/>
            </a:pPr>
            <a:r>
              <a:rPr lang="en-US" sz="2000" b="1" i="1" kern="1200" dirty="0" smtClean="0">
                <a:solidFill>
                  <a:prstClr val="white"/>
                </a:solidFill>
                <a:latin typeface="Calibri"/>
                <a:ea typeface="Calibri"/>
                <a:cs typeface="Calibri"/>
                <a:sym typeface="Calibri"/>
              </a:rPr>
              <a:t>Duncan v. Louisiana</a:t>
            </a:r>
            <a:endParaRPr lang="en-US" sz="2000" b="1" i="1" kern="1200" dirty="0">
              <a:solidFill>
                <a:prstClr val="white"/>
              </a:solidFill>
              <a:latin typeface="Calibri"/>
              <a:ea typeface="Calibri"/>
              <a:cs typeface="Calibri"/>
              <a:sym typeface="Calibri"/>
            </a:endParaRPr>
          </a:p>
          <a:p>
            <a:pPr>
              <a:buClr>
                <a:srgbClr val="000000"/>
              </a:buClr>
              <a:buFont typeface="Arial"/>
              <a:buNone/>
            </a:pPr>
            <a:r>
              <a:rPr lang="en-US" sz="2000" kern="1200" dirty="0" smtClean="0">
                <a:solidFill>
                  <a:prstClr val="white"/>
                </a:solidFill>
                <a:latin typeface="Calibri"/>
                <a:ea typeface="Calibri"/>
                <a:cs typeface="Calibri"/>
                <a:sym typeface="Calibri"/>
              </a:rPr>
              <a:t>1968</a:t>
            </a:r>
            <a:endParaRPr sz="2000" kern="1200" dirty="0">
              <a:solidFill>
                <a:prstClr val="white"/>
              </a:solidFill>
              <a:latin typeface="Calibri"/>
              <a:ea typeface="Calibri"/>
              <a:cs typeface="Calibri"/>
              <a:sym typeface="Calibri"/>
            </a:endParaRPr>
          </a:p>
          <a:p>
            <a:pPr>
              <a:buClr>
                <a:prstClr val="white"/>
              </a:buClr>
              <a:buSzPct val="25000"/>
            </a:pPr>
            <a:r>
              <a:rPr lang="en-US" sz="2000" kern="1200" dirty="0" smtClean="0">
                <a:solidFill>
                  <a:prstClr val="white"/>
                </a:solidFill>
                <a:latin typeface="Calibri"/>
                <a:ea typeface="Calibri"/>
                <a:cs typeface="Calibri"/>
                <a:sym typeface="Calibri"/>
              </a:rPr>
              <a:t>Guaranteed the right to </a:t>
            </a:r>
            <a:r>
              <a:rPr lang="en-US" sz="2000" b="1" kern="1200" dirty="0">
                <a:solidFill>
                  <a:prstClr val="white"/>
                </a:solidFill>
                <a:latin typeface="Calibri"/>
                <a:ea typeface="Calibri"/>
                <a:cs typeface="Calibri"/>
                <a:sym typeface="Calibri"/>
              </a:rPr>
              <a:t>trial by jury </a:t>
            </a:r>
            <a:r>
              <a:rPr lang="en-US" sz="2000" kern="1200" dirty="0">
                <a:solidFill>
                  <a:prstClr val="white"/>
                </a:solidFill>
                <a:latin typeface="Calibri"/>
                <a:ea typeface="Calibri"/>
                <a:cs typeface="Calibri"/>
                <a:sym typeface="Calibri"/>
              </a:rPr>
              <a:t>in criminal </a:t>
            </a:r>
            <a:r>
              <a:rPr lang="en-US" sz="2000" kern="1200" dirty="0" smtClean="0">
                <a:solidFill>
                  <a:prstClr val="white"/>
                </a:solidFill>
                <a:latin typeface="Calibri"/>
                <a:ea typeface="Calibri"/>
                <a:cs typeface="Calibri"/>
                <a:sym typeface="Calibri"/>
              </a:rPr>
              <a:t>cases. </a:t>
            </a:r>
            <a:endParaRPr lang="en-US" sz="2000" kern="1200" dirty="0">
              <a:solidFill>
                <a:prstClr val="white"/>
              </a:solidFill>
              <a:latin typeface="Calibri"/>
              <a:ea typeface="Calibri"/>
              <a:cs typeface="Calibri"/>
              <a:sym typeface="Calibri"/>
            </a:endParaRPr>
          </a:p>
        </p:txBody>
      </p:sp>
      <p:sp>
        <p:nvSpPr>
          <p:cNvPr id="229" name="Shape 229"/>
          <p:cNvSpPr txBox="1"/>
          <p:nvPr/>
        </p:nvSpPr>
        <p:spPr>
          <a:xfrm>
            <a:off x="79787" y="4217211"/>
            <a:ext cx="3119719" cy="2246769"/>
          </a:xfrm>
          <a:prstGeom prst="rect">
            <a:avLst/>
          </a:prstGeom>
          <a:solidFill>
            <a:schemeClr val="accent5"/>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a:buClr>
                <a:prstClr val="white"/>
              </a:buClr>
              <a:buSzPct val="25000"/>
              <a:buFont typeface="Calibri"/>
              <a:buNone/>
            </a:pPr>
            <a:r>
              <a:rPr lang="en-US" sz="2000" b="1" i="1" kern="1200" dirty="0">
                <a:solidFill>
                  <a:prstClr val="white"/>
                </a:solidFill>
                <a:latin typeface="Calibri"/>
                <a:ea typeface="Calibri"/>
                <a:cs typeface="Calibri"/>
                <a:sym typeface="Calibri"/>
              </a:rPr>
              <a:t>Williams v. </a:t>
            </a:r>
            <a:r>
              <a:rPr lang="en-US" sz="2000" b="1" i="1" kern="1200" dirty="0" smtClean="0">
                <a:solidFill>
                  <a:prstClr val="white"/>
                </a:solidFill>
                <a:latin typeface="Calibri"/>
                <a:ea typeface="Calibri"/>
                <a:cs typeface="Calibri"/>
                <a:sym typeface="Calibri"/>
              </a:rPr>
              <a:t>Florida</a:t>
            </a:r>
          </a:p>
          <a:p>
            <a:pPr>
              <a:buClr>
                <a:prstClr val="white"/>
              </a:buClr>
              <a:buSzPct val="25000"/>
              <a:buFont typeface="Calibri"/>
              <a:buNone/>
            </a:pPr>
            <a:r>
              <a:rPr lang="en-US" sz="2000" b="1" i="1" kern="1200" dirty="0" smtClean="0">
                <a:solidFill>
                  <a:prstClr val="white"/>
                </a:solidFill>
                <a:latin typeface="Calibri"/>
                <a:ea typeface="Calibri"/>
                <a:cs typeface="Calibri"/>
                <a:sym typeface="Calibri"/>
              </a:rPr>
              <a:t>1970</a:t>
            </a:r>
            <a:endParaRPr lang="en-US" sz="2000" b="1" i="1" kern="1200" dirty="0">
              <a:solidFill>
                <a:prstClr val="white"/>
              </a:solidFill>
              <a:latin typeface="Calibri"/>
              <a:ea typeface="Calibri"/>
              <a:cs typeface="Calibri"/>
              <a:sym typeface="Calibri"/>
            </a:endParaRPr>
          </a:p>
          <a:p>
            <a:pPr>
              <a:buClr>
                <a:prstClr val="white"/>
              </a:buClr>
              <a:buSzPct val="25000"/>
              <a:buFont typeface="Calibri"/>
              <a:buNone/>
            </a:pPr>
            <a:r>
              <a:rPr lang="en-US" sz="2000" kern="1200" dirty="0">
                <a:solidFill>
                  <a:prstClr val="white"/>
                </a:solidFill>
                <a:latin typeface="Calibri"/>
                <a:ea typeface="Calibri"/>
                <a:cs typeface="Calibri"/>
                <a:sym typeface="Calibri"/>
              </a:rPr>
              <a:t>Permitted the </a:t>
            </a:r>
            <a:r>
              <a:rPr lang="en-US" sz="2000" b="1" kern="1200" dirty="0">
                <a:solidFill>
                  <a:prstClr val="white"/>
                </a:solidFill>
                <a:latin typeface="Calibri"/>
                <a:ea typeface="Calibri"/>
                <a:cs typeface="Calibri"/>
                <a:sym typeface="Calibri"/>
              </a:rPr>
              <a:t>use of a </a:t>
            </a:r>
            <a:r>
              <a:rPr lang="en-US" sz="2000" b="1" i="1" kern="1200" dirty="0">
                <a:solidFill>
                  <a:prstClr val="white"/>
                </a:solidFill>
                <a:latin typeface="Calibri"/>
                <a:ea typeface="Calibri"/>
                <a:cs typeface="Calibri"/>
                <a:sym typeface="Calibri"/>
              </a:rPr>
              <a:t>6-person jury</a:t>
            </a:r>
            <a:r>
              <a:rPr lang="en-US" sz="2000" kern="1200" dirty="0">
                <a:solidFill>
                  <a:prstClr val="white"/>
                </a:solidFill>
                <a:latin typeface="Calibri"/>
                <a:ea typeface="Calibri"/>
                <a:cs typeface="Calibri"/>
                <a:sym typeface="Calibri"/>
              </a:rPr>
              <a:t> as opposed to the historically implemented 12-person jury. </a:t>
            </a:r>
          </a:p>
          <a:p>
            <a:pPr>
              <a:buClr>
                <a:prstClr val="white"/>
              </a:buClr>
              <a:buSzPct val="25000"/>
              <a:buFont typeface="Calibri"/>
              <a:buNone/>
            </a:pPr>
            <a:r>
              <a:rPr lang="en-US" sz="2000" b="1" i="1" kern="1200" dirty="0">
                <a:solidFill>
                  <a:prstClr val="white"/>
                </a:solidFill>
                <a:latin typeface="Calibri"/>
                <a:ea typeface="Calibri"/>
                <a:cs typeface="Calibri"/>
                <a:sym typeface="Calibri"/>
              </a:rPr>
              <a:t> </a:t>
            </a:r>
          </a:p>
        </p:txBody>
      </p:sp>
      <p:sp>
        <p:nvSpPr>
          <p:cNvPr id="227" name="Shape 227"/>
          <p:cNvSpPr txBox="1"/>
          <p:nvPr/>
        </p:nvSpPr>
        <p:spPr>
          <a:xfrm>
            <a:off x="3130477" y="4210935"/>
            <a:ext cx="2971799" cy="2246769"/>
          </a:xfrm>
          <a:prstGeom prst="rect">
            <a:avLst/>
          </a:prstGeom>
          <a:solidFill>
            <a:schemeClr val="accent3"/>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a:buClr>
                <a:prstClr val="white"/>
              </a:buClr>
              <a:buSzPct val="25000"/>
              <a:buFont typeface="Calibri"/>
              <a:buNone/>
            </a:pPr>
            <a:r>
              <a:rPr lang="en-US" sz="2000" b="1" i="1" kern="1200" dirty="0">
                <a:solidFill>
                  <a:prstClr val="white"/>
                </a:solidFill>
                <a:latin typeface="Calibri"/>
                <a:ea typeface="Calibri"/>
                <a:cs typeface="Calibri"/>
                <a:sym typeface="Calibri"/>
              </a:rPr>
              <a:t>Taylor v. </a:t>
            </a:r>
            <a:r>
              <a:rPr lang="en-US" sz="2000" b="1" i="1" kern="1200" dirty="0" smtClean="0">
                <a:solidFill>
                  <a:prstClr val="white"/>
                </a:solidFill>
                <a:latin typeface="Calibri"/>
                <a:ea typeface="Calibri"/>
                <a:cs typeface="Calibri"/>
                <a:sym typeface="Calibri"/>
              </a:rPr>
              <a:t>Louisiana</a:t>
            </a:r>
          </a:p>
          <a:p>
            <a:pPr>
              <a:buClr>
                <a:prstClr val="white"/>
              </a:buClr>
              <a:buSzPct val="25000"/>
              <a:buFont typeface="Calibri"/>
              <a:buNone/>
            </a:pPr>
            <a:r>
              <a:rPr lang="en-US" sz="2000" b="1" i="1" kern="1200" dirty="0" smtClean="0">
                <a:solidFill>
                  <a:prstClr val="white"/>
                </a:solidFill>
                <a:latin typeface="Calibri"/>
                <a:ea typeface="Calibri"/>
                <a:cs typeface="Calibri"/>
                <a:sym typeface="Calibri"/>
              </a:rPr>
              <a:t>1975</a:t>
            </a:r>
            <a:endParaRPr lang="en-US" sz="2000" b="1" i="1" kern="1200" dirty="0">
              <a:solidFill>
                <a:prstClr val="white"/>
              </a:solidFill>
              <a:latin typeface="Calibri"/>
              <a:ea typeface="Calibri"/>
              <a:cs typeface="Calibri"/>
              <a:sym typeface="Calibri"/>
            </a:endParaRPr>
          </a:p>
          <a:p>
            <a:pPr>
              <a:buClr>
                <a:prstClr val="white"/>
              </a:buClr>
              <a:buSzPct val="25000"/>
              <a:buFont typeface="Calibri"/>
              <a:buNone/>
            </a:pPr>
            <a:r>
              <a:rPr lang="en-US" sz="2000" kern="1200" dirty="0">
                <a:solidFill>
                  <a:prstClr val="white"/>
                </a:solidFill>
                <a:latin typeface="Calibri"/>
                <a:ea typeface="Calibri"/>
                <a:cs typeface="Calibri"/>
                <a:sym typeface="Calibri"/>
              </a:rPr>
              <a:t>Jurors </a:t>
            </a:r>
            <a:r>
              <a:rPr lang="en-US" sz="2000" b="1" i="1" kern="1200" dirty="0">
                <a:solidFill>
                  <a:prstClr val="white"/>
                </a:solidFill>
                <a:latin typeface="Calibri"/>
                <a:ea typeface="Calibri"/>
                <a:cs typeface="Calibri"/>
                <a:sym typeface="Calibri"/>
              </a:rPr>
              <a:t>cannot be excluded on the basis of gender</a:t>
            </a:r>
            <a:r>
              <a:rPr lang="en-US" sz="2000" kern="1200" dirty="0">
                <a:solidFill>
                  <a:prstClr val="white"/>
                </a:solidFill>
                <a:latin typeface="Calibri"/>
                <a:ea typeface="Calibri"/>
                <a:cs typeface="Calibri"/>
                <a:sym typeface="Calibri"/>
              </a:rPr>
              <a:t>; juries should represent a cross section of the community. </a:t>
            </a:r>
            <a:r>
              <a:rPr lang="en-US" sz="2000" b="1" i="1" kern="1200" dirty="0">
                <a:solidFill>
                  <a:prstClr val="white"/>
                </a:solidFill>
                <a:latin typeface="Calibri"/>
                <a:ea typeface="Calibri"/>
                <a:cs typeface="Calibri"/>
                <a:sym typeface="Calibri"/>
              </a:rPr>
              <a:t> </a:t>
            </a:r>
          </a:p>
          <a:p>
            <a:pPr>
              <a:buClr>
                <a:srgbClr val="000000"/>
              </a:buClr>
              <a:buFont typeface="Arial"/>
              <a:buNone/>
            </a:pPr>
            <a:endParaRPr sz="2000" b="1" i="1" kern="1200" dirty="0">
              <a:solidFill>
                <a:prstClr val="white"/>
              </a:solidFill>
              <a:latin typeface="Calibri"/>
              <a:ea typeface="Calibri"/>
              <a:cs typeface="Calibri"/>
              <a:sym typeface="Calibri"/>
            </a:endParaRPr>
          </a:p>
        </p:txBody>
      </p:sp>
      <p:sp>
        <p:nvSpPr>
          <p:cNvPr id="228" name="Shape 228"/>
          <p:cNvSpPr txBox="1"/>
          <p:nvPr/>
        </p:nvSpPr>
        <p:spPr>
          <a:xfrm>
            <a:off x="6096001" y="4210935"/>
            <a:ext cx="2971799" cy="2246769"/>
          </a:xfrm>
          <a:prstGeom prst="rect">
            <a:avLst/>
          </a:prstGeom>
          <a:solidFill>
            <a:schemeClr val="accent4"/>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a:buClr>
                <a:prstClr val="white"/>
              </a:buClr>
              <a:buSzPct val="25000"/>
              <a:buFont typeface="Calibri"/>
              <a:buNone/>
            </a:pPr>
            <a:r>
              <a:rPr lang="en-US" sz="2000" b="1" i="1" kern="1200" dirty="0">
                <a:solidFill>
                  <a:prstClr val="white"/>
                </a:solidFill>
                <a:latin typeface="Calibri"/>
                <a:ea typeface="Calibri"/>
                <a:cs typeface="Calibri"/>
                <a:sym typeface="Calibri"/>
              </a:rPr>
              <a:t>Batson v. </a:t>
            </a:r>
            <a:r>
              <a:rPr lang="en-US" sz="2000" b="1" i="1" kern="1200" dirty="0" smtClean="0">
                <a:solidFill>
                  <a:prstClr val="white"/>
                </a:solidFill>
                <a:latin typeface="Calibri"/>
                <a:ea typeface="Calibri"/>
                <a:cs typeface="Calibri"/>
                <a:sym typeface="Calibri"/>
              </a:rPr>
              <a:t>Kentucky</a:t>
            </a:r>
          </a:p>
          <a:p>
            <a:pPr>
              <a:buClr>
                <a:prstClr val="white"/>
              </a:buClr>
              <a:buSzPct val="25000"/>
              <a:buFont typeface="Calibri"/>
              <a:buNone/>
            </a:pPr>
            <a:r>
              <a:rPr lang="en-US" sz="2000" b="1" i="1" kern="1200" dirty="0" smtClean="0">
                <a:solidFill>
                  <a:prstClr val="white"/>
                </a:solidFill>
                <a:latin typeface="Calibri"/>
                <a:ea typeface="Calibri"/>
                <a:cs typeface="Calibri"/>
                <a:sym typeface="Calibri"/>
              </a:rPr>
              <a:t>1986</a:t>
            </a:r>
            <a:endParaRPr lang="en-US" sz="2000" b="1" i="1" kern="1200" dirty="0">
              <a:solidFill>
                <a:prstClr val="white"/>
              </a:solidFill>
              <a:latin typeface="Calibri"/>
              <a:ea typeface="Calibri"/>
              <a:cs typeface="Calibri"/>
              <a:sym typeface="Calibri"/>
            </a:endParaRPr>
          </a:p>
          <a:p>
            <a:pPr>
              <a:buClr>
                <a:prstClr val="white"/>
              </a:buClr>
              <a:buSzPct val="25000"/>
              <a:buFont typeface="Calibri"/>
              <a:buNone/>
            </a:pPr>
            <a:r>
              <a:rPr lang="en-US" sz="2000" kern="1200" dirty="0">
                <a:solidFill>
                  <a:prstClr val="white"/>
                </a:solidFill>
                <a:latin typeface="Calibri"/>
                <a:ea typeface="Calibri"/>
                <a:cs typeface="Calibri"/>
                <a:sym typeface="Calibri"/>
              </a:rPr>
              <a:t>Jurors </a:t>
            </a:r>
            <a:r>
              <a:rPr lang="en-US" sz="2000" b="1" i="1" kern="1200" dirty="0">
                <a:solidFill>
                  <a:prstClr val="white"/>
                </a:solidFill>
                <a:latin typeface="Calibri"/>
                <a:ea typeface="Calibri"/>
                <a:cs typeface="Calibri"/>
                <a:sym typeface="Calibri"/>
              </a:rPr>
              <a:t>cannot be excluded on the basis of race</a:t>
            </a:r>
            <a:r>
              <a:rPr lang="en-US" sz="2000" kern="1200" dirty="0">
                <a:solidFill>
                  <a:prstClr val="white"/>
                </a:solidFill>
                <a:latin typeface="Calibri"/>
                <a:ea typeface="Calibri"/>
                <a:cs typeface="Calibri"/>
                <a:sym typeface="Calibri"/>
              </a:rPr>
              <a:t>; juries should represent a cross section of the community.</a:t>
            </a:r>
          </a:p>
          <a:p>
            <a:pPr>
              <a:buClr>
                <a:prstClr val="white"/>
              </a:buClr>
              <a:buSzPct val="25000"/>
              <a:buFont typeface="Calibri"/>
              <a:buNone/>
            </a:pPr>
            <a:r>
              <a:rPr lang="en-US" sz="2000" b="1" i="1" kern="1200" dirty="0">
                <a:solidFill>
                  <a:prstClr val="white"/>
                </a:solidFill>
                <a:latin typeface="Calibri"/>
                <a:ea typeface="Calibri"/>
                <a:cs typeface="Calibri"/>
                <a:sym typeface="Calibri"/>
              </a:rPr>
              <a:t> </a:t>
            </a:r>
          </a:p>
        </p:txBody>
      </p:sp>
    </p:spTree>
    <p:extLst>
      <p:ext uri="{BB962C8B-B14F-4D97-AF65-F5344CB8AC3E}">
        <p14:creationId xmlns:p14="http://schemas.microsoft.com/office/powerpoint/2010/main" xmlns="" val="9580240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fade">
                                      <p:cBhvr>
                                        <p:cTn id="12" dur="1000"/>
                                        <p:tgtEl>
                                          <p:spTgt spid="2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fade">
                                      <p:cBhvr>
                                        <p:cTn id="17" dur="1000"/>
                                        <p:tgtEl>
                                          <p:spTgt spid="2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7"/>
                                        </p:tgtEl>
                                        <p:attrNameLst>
                                          <p:attrName>style.visibility</p:attrName>
                                        </p:attrNameLst>
                                      </p:cBhvr>
                                      <p:to>
                                        <p:strVal val="visible"/>
                                      </p:to>
                                    </p:set>
                                    <p:animEffect transition="in" filter="fade">
                                      <p:cBhvr>
                                        <p:cTn id="22" dur="1000"/>
                                        <p:tgtEl>
                                          <p:spTgt spid="2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8"/>
                                        </p:tgtEl>
                                        <p:attrNameLst>
                                          <p:attrName>style.visibility</p:attrName>
                                        </p:attrNameLst>
                                      </p:cBhvr>
                                      <p:to>
                                        <p:strVal val="visible"/>
                                      </p:to>
                                    </p:set>
                                    <p:animEffect transition="in" filter="fade">
                                      <p:cBhvr>
                                        <p:cTn id="27" dur="1000"/>
                                        <p:tgtEl>
                                          <p:spTgt spid="2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9"/>
                                        </p:tgtEl>
                                        <p:attrNameLst>
                                          <p:attrName>style.visibility</p:attrName>
                                        </p:attrNameLst>
                                      </p:cBhvr>
                                      <p:to>
                                        <p:strVal val="visible"/>
                                      </p:to>
                                    </p:set>
                                    <p:animEffect transition="in" filter="fade">
                                      <p:cBhvr>
                                        <p:cTn id="32"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bg1"/>
                </a:solidFill>
                <a:latin typeface="Copperplate Gothic Bold" panose="020E0705020206020404" pitchFamily="34" charset="0"/>
              </a:rPr>
              <a:t>The Fair and Impartial Jury </a:t>
            </a:r>
            <a:endParaRPr lang="en-US" sz="4000" dirty="0">
              <a:solidFill>
                <a:schemeClr val="bg1"/>
              </a:solidFill>
              <a:latin typeface="Copperplate Gothic Bold" panose="020E0705020206020404" pitchFamily="34" charset="0"/>
            </a:endParaRPr>
          </a:p>
        </p:txBody>
      </p:sp>
      <p:pic>
        <p:nvPicPr>
          <p:cNvPr id="5" name="Picture 2" descr="C:\Documents and Settings\flrea\Local Settings\Temporary Internet Files\Content.IE5\MM17WWIT\MC900023498[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1339" y="448961"/>
            <a:ext cx="4425501" cy="24054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659592" y="0"/>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xmlns="" val="2062085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98" name="Shape 198"/>
          <p:cNvSpPr txBox="1">
            <a:spLocks noGrp="1"/>
          </p:cNvSpPr>
          <p:nvPr>
            <p:ph type="title"/>
          </p:nvPr>
        </p:nvSpPr>
        <p:spPr>
          <a:xfrm>
            <a:off x="457200" y="76200"/>
            <a:ext cx="8229600" cy="1143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dirty="0">
                <a:solidFill>
                  <a:schemeClr val="lt1"/>
                </a:solidFill>
                <a:latin typeface="Copperplate Gothic Bold" panose="020E0705020206020404" pitchFamily="34" charset="0"/>
                <a:sym typeface="Arial"/>
              </a:rPr>
              <a:t>The Role of the Jury </a:t>
            </a:r>
          </a:p>
        </p:txBody>
      </p:sp>
      <p:sp>
        <p:nvSpPr>
          <p:cNvPr id="199" name="Shape 199"/>
          <p:cNvSpPr txBox="1">
            <a:spLocks noGrp="1"/>
          </p:cNvSpPr>
          <p:nvPr>
            <p:ph type="body" idx="1"/>
          </p:nvPr>
        </p:nvSpPr>
        <p:spPr>
          <a:xfrm>
            <a:off x="399830" y="2045927"/>
            <a:ext cx="8229600" cy="4354874"/>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2"/>
              </a:buClr>
              <a:buSzPct val="100000"/>
              <a:buFont typeface="Arial"/>
              <a:buChar char="•"/>
            </a:pPr>
            <a:r>
              <a:rPr lang="en-US" sz="2700" b="0" i="0" u="none" strike="noStrike" cap="none" baseline="0" dirty="0">
                <a:solidFill>
                  <a:schemeClr val="dk2"/>
                </a:solidFill>
                <a:latin typeface="Arial"/>
                <a:ea typeface="Arial"/>
                <a:cs typeface="Arial"/>
                <a:sym typeface="Arial"/>
              </a:rPr>
              <a:t>The </a:t>
            </a:r>
            <a:r>
              <a:rPr lang="en-US" sz="2700" b="0" i="0" u="none" strike="noStrike" cap="none" baseline="0" dirty="0" smtClean="0">
                <a:solidFill>
                  <a:schemeClr val="dk2"/>
                </a:solidFill>
                <a:latin typeface="Arial"/>
                <a:ea typeface="Arial"/>
                <a:cs typeface="Arial"/>
                <a:sym typeface="Arial"/>
              </a:rPr>
              <a:t>jury is the trier of </a:t>
            </a:r>
            <a:r>
              <a:rPr lang="en-US" sz="2700" b="1" i="0" u="none" strike="noStrike" cap="none" baseline="0" dirty="0" smtClean="0">
                <a:solidFill>
                  <a:schemeClr val="dk2"/>
                </a:solidFill>
                <a:latin typeface="Arial"/>
                <a:ea typeface="Arial"/>
                <a:cs typeface="Arial"/>
                <a:sym typeface="Arial"/>
              </a:rPr>
              <a:t>fact</a:t>
            </a:r>
            <a:r>
              <a:rPr lang="en-US" sz="2700" b="0" i="0" u="none" strike="noStrike" cap="none" baseline="0" dirty="0" smtClean="0">
                <a:solidFill>
                  <a:schemeClr val="dk2"/>
                </a:solidFill>
                <a:latin typeface="Arial"/>
                <a:ea typeface="Arial"/>
                <a:cs typeface="Arial"/>
                <a:sym typeface="Arial"/>
              </a:rPr>
              <a:t>. </a:t>
            </a:r>
            <a:r>
              <a:rPr lang="en-US" sz="2700" dirty="0" smtClean="0">
                <a:solidFill>
                  <a:schemeClr val="dk2"/>
                </a:solidFill>
              </a:rPr>
              <a:t>The jurors’ role</a:t>
            </a:r>
            <a:r>
              <a:rPr lang="en-US" sz="2700" b="0" i="0" u="none" strike="noStrike" cap="none" baseline="0" dirty="0" smtClean="0">
                <a:solidFill>
                  <a:schemeClr val="dk2"/>
                </a:solidFill>
                <a:latin typeface="Arial"/>
                <a:ea typeface="Arial"/>
                <a:cs typeface="Arial"/>
                <a:sym typeface="Arial"/>
              </a:rPr>
              <a:t> is to fairly evaluate the evidence presented in a trial to determine what is reliable and credible. Decisions should</a:t>
            </a:r>
            <a:r>
              <a:rPr lang="en-US" sz="2700" b="0" i="0" u="none" strike="noStrike" cap="none" dirty="0" smtClean="0">
                <a:solidFill>
                  <a:schemeClr val="dk2"/>
                </a:solidFill>
                <a:latin typeface="Arial"/>
                <a:ea typeface="Arial"/>
                <a:cs typeface="Arial"/>
                <a:sym typeface="Arial"/>
              </a:rPr>
              <a:t> be based upon the nature and quality of the evidence presented </a:t>
            </a:r>
            <a:r>
              <a:rPr lang="en-US" sz="2700" dirty="0" smtClean="0">
                <a:solidFill>
                  <a:schemeClr val="dk2"/>
                </a:solidFill>
              </a:rPr>
              <a:t>through the testimony of witnesses and the exhibits in evidence.</a:t>
            </a:r>
          </a:p>
          <a:p>
            <a:pPr marL="342900" marR="0" lvl="0" indent="-342900" algn="l" rtl="0">
              <a:lnSpc>
                <a:spcPct val="90000"/>
              </a:lnSpc>
              <a:spcBef>
                <a:spcPts val="0"/>
              </a:spcBef>
              <a:spcAft>
                <a:spcPts val="0"/>
              </a:spcAft>
              <a:buClr>
                <a:schemeClr val="dk2"/>
              </a:buClr>
              <a:buSzPct val="100000"/>
              <a:buFont typeface="Arial"/>
              <a:buChar char="•"/>
            </a:pPr>
            <a:endParaRPr lang="en-US" sz="2700" dirty="0">
              <a:solidFill>
                <a:schemeClr val="dk2"/>
              </a:solidFill>
            </a:endParaRPr>
          </a:p>
          <a:p>
            <a:pPr marL="342900" marR="0" lvl="0" indent="-342900" algn="l" rtl="0">
              <a:lnSpc>
                <a:spcPct val="90000"/>
              </a:lnSpc>
              <a:spcBef>
                <a:spcPts val="0"/>
              </a:spcBef>
              <a:spcAft>
                <a:spcPts val="0"/>
              </a:spcAft>
              <a:buClr>
                <a:schemeClr val="dk2"/>
              </a:buClr>
              <a:buSzPct val="100000"/>
              <a:buFont typeface="Arial"/>
              <a:buChar char="•"/>
            </a:pPr>
            <a:r>
              <a:rPr lang="en-US" sz="2700" dirty="0" smtClean="0">
                <a:solidFill>
                  <a:schemeClr val="dk2"/>
                </a:solidFill>
              </a:rPr>
              <a:t>Jurors must follow the </a:t>
            </a:r>
            <a:r>
              <a:rPr lang="en-US" sz="2700" b="1" dirty="0" smtClean="0">
                <a:solidFill>
                  <a:schemeClr val="dk2"/>
                </a:solidFill>
              </a:rPr>
              <a:t>instructions on the law </a:t>
            </a:r>
            <a:r>
              <a:rPr lang="en-US" sz="2700" dirty="0" smtClean="0">
                <a:solidFill>
                  <a:schemeClr val="dk2"/>
                </a:solidFill>
              </a:rPr>
              <a:t>presented by the judge at the conclusion of trial. </a:t>
            </a:r>
          </a:p>
          <a:p>
            <a:pPr marL="342900" marR="0" lvl="0" indent="-342900" algn="l" rtl="0">
              <a:lnSpc>
                <a:spcPct val="90000"/>
              </a:lnSpc>
              <a:spcBef>
                <a:spcPts val="0"/>
              </a:spcBef>
              <a:spcAft>
                <a:spcPts val="0"/>
              </a:spcAft>
              <a:buClr>
                <a:schemeClr val="dk2"/>
              </a:buClr>
              <a:buSzPct val="100000"/>
              <a:buFont typeface="Arial"/>
              <a:buChar char="•"/>
            </a:pPr>
            <a:endParaRPr lang="en-US" sz="2700" b="0" i="0" u="none" strike="noStrike" cap="none" baseline="0" dirty="0">
              <a:solidFill>
                <a:schemeClr val="dk2"/>
              </a:solidFill>
              <a:latin typeface="Arial"/>
              <a:ea typeface="Arial"/>
              <a:cs typeface="Arial"/>
              <a:sym typeface="Arial"/>
            </a:endParaRPr>
          </a:p>
          <a:p>
            <a:pPr marL="342900" marR="0" lvl="0" indent="-342900" algn="l" rtl="0">
              <a:lnSpc>
                <a:spcPct val="90000"/>
              </a:lnSpc>
              <a:spcBef>
                <a:spcPts val="0"/>
              </a:spcBef>
              <a:spcAft>
                <a:spcPts val="0"/>
              </a:spcAft>
              <a:buClr>
                <a:schemeClr val="dk2"/>
              </a:buClr>
              <a:buSzPct val="100000"/>
              <a:buFont typeface="Arial"/>
              <a:buChar char="•"/>
            </a:pPr>
            <a:r>
              <a:rPr lang="en-US" sz="2700" dirty="0" smtClean="0">
                <a:solidFill>
                  <a:schemeClr val="dk2"/>
                </a:solidFill>
              </a:rPr>
              <a:t>Use common sense in evaluating the evidence.</a:t>
            </a:r>
            <a:endParaRPr lang="en-US" sz="2700" b="0" i="0" u="none" strike="noStrike" cap="none" baseline="0" dirty="0" smtClean="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fade">
                                      <p:cBhvr>
                                        <p:cTn id="7" dur="1000"/>
                                        <p:tgtEl>
                                          <p:spTgt spid="1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xEl>
                                              <p:pRg st="2" end="2"/>
                                            </p:txEl>
                                          </p:spTgt>
                                        </p:tgtEl>
                                        <p:attrNameLst>
                                          <p:attrName>style.visibility</p:attrName>
                                        </p:attrNameLst>
                                      </p:cBhvr>
                                      <p:to>
                                        <p:strVal val="visible"/>
                                      </p:to>
                                    </p:set>
                                    <p:animEffect transition="in" filter="fade">
                                      <p:cBhvr>
                                        <p:cTn id="12" dur="1000"/>
                                        <p:tgtEl>
                                          <p:spTgt spid="1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xEl>
                                              <p:pRg st="4" end="4"/>
                                            </p:txEl>
                                          </p:spTgt>
                                        </p:tgtEl>
                                        <p:attrNameLst>
                                          <p:attrName>style.visibility</p:attrName>
                                        </p:attrNameLst>
                                      </p:cBhvr>
                                      <p:to>
                                        <p:strVal val="visible"/>
                                      </p:to>
                                    </p:set>
                                    <p:animEffect transition="in" filter="fade">
                                      <p:cBhvr>
                                        <p:cTn id="17" dur="1000"/>
                                        <p:tgtEl>
                                          <p:spTgt spid="1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sz="3600" dirty="0" smtClean="0">
                <a:solidFill>
                  <a:schemeClr val="bg1"/>
                </a:solidFill>
                <a:latin typeface="Copperplate Gothic Bold" panose="020E0705020206020404" pitchFamily="34" charset="0"/>
              </a:rPr>
              <a:t>Jurors should not</a:t>
            </a:r>
            <a:r>
              <a:rPr lang="en-US" sz="3600" dirty="0" smtClean="0">
                <a:solidFill>
                  <a:schemeClr val="bg1"/>
                </a:solidFill>
              </a:rPr>
              <a:t>…..</a:t>
            </a:r>
            <a:endParaRPr lang="en-US" sz="3600" dirty="0">
              <a:solidFill>
                <a:schemeClr val="bg1"/>
              </a:solidFill>
            </a:endParaRPr>
          </a:p>
        </p:txBody>
      </p:sp>
      <p:sp>
        <p:nvSpPr>
          <p:cNvPr id="3" name="Text Placeholder 2"/>
          <p:cNvSpPr>
            <a:spLocks noGrp="1"/>
          </p:cNvSpPr>
          <p:nvPr>
            <p:ph type="body" idx="1"/>
          </p:nvPr>
        </p:nvSpPr>
        <p:spPr>
          <a:xfrm>
            <a:off x="236483" y="2002221"/>
            <a:ext cx="8450317" cy="4524703"/>
          </a:xfrm>
        </p:spPr>
        <p:txBody>
          <a:bodyPr/>
          <a:lstStyle/>
          <a:p>
            <a:pPr marL="749300" lvl="1" indent="-457200">
              <a:spcBef>
                <a:spcPts val="640"/>
              </a:spcBef>
              <a:buFont typeface="Arial" panose="020B0604020202020204" pitchFamily="34" charset="0"/>
              <a:buChar char="•"/>
            </a:pPr>
            <a:r>
              <a:rPr lang="en-US" sz="3300" b="1" dirty="0">
                <a:solidFill>
                  <a:schemeClr val="bg2"/>
                </a:solidFill>
              </a:rPr>
              <a:t>Do any outside research or google the defendant or witnesses in a </a:t>
            </a:r>
            <a:r>
              <a:rPr lang="en-US" sz="3300" b="1" dirty="0" smtClean="0">
                <a:solidFill>
                  <a:schemeClr val="bg2"/>
                </a:solidFill>
              </a:rPr>
              <a:t>trial;</a:t>
            </a:r>
          </a:p>
          <a:p>
            <a:pPr marL="749300" lvl="1" indent="-457200">
              <a:spcBef>
                <a:spcPts val="640"/>
              </a:spcBef>
              <a:buFont typeface="Arial" panose="020B0604020202020204" pitchFamily="34" charset="0"/>
              <a:buChar char="•"/>
            </a:pPr>
            <a:r>
              <a:rPr lang="en-US" sz="3300" b="1" dirty="0" smtClean="0">
                <a:solidFill>
                  <a:schemeClr val="bg2"/>
                </a:solidFill>
              </a:rPr>
              <a:t>Be influenced by outside pressures or public opinion about the case;</a:t>
            </a:r>
          </a:p>
          <a:p>
            <a:pPr marL="749300" lvl="1" indent="-457200">
              <a:spcBef>
                <a:spcPts val="640"/>
              </a:spcBef>
              <a:buFont typeface="Arial" panose="020B0604020202020204" pitchFamily="34" charset="0"/>
              <a:buChar char="•"/>
            </a:pPr>
            <a:r>
              <a:rPr lang="en-US" sz="3300" b="1" dirty="0" smtClean="0">
                <a:solidFill>
                  <a:schemeClr val="bg2"/>
                </a:solidFill>
              </a:rPr>
              <a:t>Decide cases based on prejudice, bias, or sympathy;</a:t>
            </a:r>
          </a:p>
          <a:p>
            <a:pPr marL="749300" lvl="1" indent="-457200">
              <a:spcBef>
                <a:spcPts val="640"/>
              </a:spcBef>
              <a:buFont typeface="Arial" panose="020B0604020202020204" pitchFamily="34" charset="0"/>
              <a:buChar char="•"/>
            </a:pPr>
            <a:r>
              <a:rPr lang="en-US" sz="3300" b="1" dirty="0" smtClean="0">
                <a:solidFill>
                  <a:schemeClr val="bg2"/>
                </a:solidFill>
              </a:rPr>
              <a:t>Decide cases based on their feelings about the lawyers.</a:t>
            </a:r>
            <a:endParaRPr lang="en-US" sz="3300" b="1" dirty="0">
              <a:solidFill>
                <a:schemeClr val="bg2"/>
              </a:solidFill>
            </a:endParaRPr>
          </a:p>
        </p:txBody>
      </p:sp>
    </p:spTree>
    <p:extLst>
      <p:ext uri="{BB962C8B-B14F-4D97-AF65-F5344CB8AC3E}">
        <p14:creationId xmlns:p14="http://schemas.microsoft.com/office/powerpoint/2010/main" xmlns="" val="569622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bg1"/>
                </a:solidFill>
                <a:latin typeface="Copperplate Gothic Bold" panose="020E0705020206020404" pitchFamily="34" charset="0"/>
              </a:rPr>
              <a:t>Juries and the Louisiana Courts</a:t>
            </a:r>
            <a:endParaRPr lang="en-US" sz="4000" dirty="0">
              <a:solidFill>
                <a:schemeClr val="bg1"/>
              </a:solidFill>
              <a:latin typeface="Copperplate Gothic Bold" panose="020E0705020206020404" pitchFamily="34" charset="0"/>
            </a:endParaRPr>
          </a:p>
        </p:txBody>
      </p:sp>
      <p:pic>
        <p:nvPicPr>
          <p:cNvPr id="5" name="Picture 2" descr="C:\Documents and Settings\flrea\Local Settings\Temporary Internet Files\Content.IE5\MS6KEJV8\MC900287626[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118" y="998145"/>
            <a:ext cx="2693059" cy="21267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659592" y="0"/>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xmlns="" val="1327635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68" name="Shape 268"/>
          <p:cNvSpPr txBox="1">
            <a:spLocks noGrp="1"/>
          </p:cNvSpPr>
          <p:nvPr>
            <p:ph type="title"/>
          </p:nvPr>
        </p:nvSpPr>
        <p:spPr>
          <a:xfrm>
            <a:off x="457200" y="152400"/>
            <a:ext cx="8229600" cy="1143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dirty="0" smtClean="0">
                <a:solidFill>
                  <a:schemeClr val="lt1"/>
                </a:solidFill>
                <a:latin typeface="Copperplate Gothic Bold" panose="020E0705020206020404" pitchFamily="34" charset="0"/>
                <a:sym typeface="Arial"/>
              </a:rPr>
              <a:t>Louisiana Constitution</a:t>
            </a:r>
            <a:endParaRPr lang="en-US" sz="4400" b="0" i="0" u="none" strike="noStrike" cap="none" baseline="0" dirty="0">
              <a:solidFill>
                <a:schemeClr val="lt1"/>
              </a:solidFill>
              <a:latin typeface="Copperplate Gothic Bold" panose="020E0705020206020404" pitchFamily="34" charset="0"/>
              <a:sym typeface="Arial"/>
            </a:endParaRPr>
          </a:p>
        </p:txBody>
      </p:sp>
      <p:sp>
        <p:nvSpPr>
          <p:cNvPr id="269" name="Shape 269"/>
          <p:cNvSpPr txBox="1">
            <a:spLocks noGrp="1"/>
          </p:cNvSpPr>
          <p:nvPr>
            <p:ph type="body" idx="1"/>
          </p:nvPr>
        </p:nvSpPr>
        <p:spPr>
          <a:xfrm>
            <a:off x="425670" y="1865587"/>
            <a:ext cx="8229600" cy="476739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2"/>
              </a:buClr>
              <a:buSzPct val="96694"/>
              <a:buFont typeface="Arial"/>
              <a:buChar char="•"/>
            </a:pPr>
            <a:endParaRPr lang="en-US" sz="2950" b="1" dirty="0" smtClean="0">
              <a:solidFill>
                <a:schemeClr val="dk2"/>
              </a:solidFill>
            </a:endParaRPr>
          </a:p>
          <a:p>
            <a:pPr marL="342900" marR="0" lvl="0" indent="-342900" algn="l" rtl="0">
              <a:lnSpc>
                <a:spcPct val="80000"/>
              </a:lnSpc>
              <a:spcBef>
                <a:spcPts val="0"/>
              </a:spcBef>
              <a:spcAft>
                <a:spcPts val="0"/>
              </a:spcAft>
              <a:buClr>
                <a:schemeClr val="dk2"/>
              </a:buClr>
              <a:buSzPct val="96694"/>
              <a:buFont typeface="Arial"/>
              <a:buChar char="•"/>
            </a:pPr>
            <a:r>
              <a:rPr lang="en-US" sz="3200" b="1" dirty="0" smtClean="0">
                <a:solidFill>
                  <a:schemeClr val="dk2"/>
                </a:solidFill>
              </a:rPr>
              <a:t>The </a:t>
            </a:r>
            <a:r>
              <a:rPr lang="en-US" sz="3200" b="1" u="sng" dirty="0" smtClean="0">
                <a:solidFill>
                  <a:schemeClr val="dk2"/>
                </a:solidFill>
              </a:rPr>
              <a:t>constitutional</a:t>
            </a:r>
            <a:r>
              <a:rPr lang="en-US" sz="3200" b="1" dirty="0" smtClean="0">
                <a:solidFill>
                  <a:schemeClr val="dk2"/>
                </a:solidFill>
              </a:rPr>
              <a:t> right to a jury trial extends to CRIMINAL CASES in Louisiana.  Art. I Section 17(A).</a:t>
            </a:r>
          </a:p>
          <a:p>
            <a:pPr marL="342900" marR="0" lvl="0" indent="-342900" algn="l" rtl="0">
              <a:lnSpc>
                <a:spcPct val="80000"/>
              </a:lnSpc>
              <a:spcBef>
                <a:spcPts val="0"/>
              </a:spcBef>
              <a:spcAft>
                <a:spcPts val="0"/>
              </a:spcAft>
              <a:buClr>
                <a:schemeClr val="dk2"/>
              </a:buClr>
              <a:buSzPct val="96694"/>
              <a:buFont typeface="Arial"/>
              <a:buChar char="•"/>
            </a:pPr>
            <a:endParaRPr lang="en-US" b="1" dirty="0" smtClean="0">
              <a:solidFill>
                <a:schemeClr val="dk2"/>
              </a:solidFill>
            </a:endParaRPr>
          </a:p>
          <a:p>
            <a:pPr marL="0" marR="0" lvl="0" indent="0" algn="l" rtl="0">
              <a:lnSpc>
                <a:spcPct val="80000"/>
              </a:lnSpc>
              <a:spcBef>
                <a:spcPts val="0"/>
              </a:spcBef>
              <a:spcAft>
                <a:spcPts val="0"/>
              </a:spcAft>
              <a:buClr>
                <a:schemeClr val="dk2"/>
              </a:buClr>
              <a:buSzPct val="96694"/>
              <a:buNone/>
            </a:pPr>
            <a:endParaRPr lang="en-US" b="1" dirty="0">
              <a:solidFill>
                <a:schemeClr val="dk2"/>
              </a:solidFill>
            </a:endParaRPr>
          </a:p>
          <a:p>
            <a:pPr marL="342900" marR="0" lvl="0" indent="-342900" algn="l" rtl="0">
              <a:lnSpc>
                <a:spcPct val="80000"/>
              </a:lnSpc>
              <a:spcBef>
                <a:spcPts val="0"/>
              </a:spcBef>
              <a:spcAft>
                <a:spcPts val="0"/>
              </a:spcAft>
              <a:buClr>
                <a:schemeClr val="dk2"/>
              </a:buClr>
              <a:buSzPct val="96694"/>
              <a:buFont typeface="Arial"/>
              <a:buChar char="•"/>
            </a:pPr>
            <a:r>
              <a:rPr lang="en-US" sz="3200" b="1" dirty="0" smtClean="0">
                <a:solidFill>
                  <a:schemeClr val="dk2"/>
                </a:solidFill>
              </a:rPr>
              <a:t>There is no constitutional right to a  jury trial in CIVIL CASES in Louisiana.   </a:t>
            </a:r>
          </a:p>
          <a:p>
            <a:pPr marL="0" marR="0" lvl="0" indent="0" algn="l" rtl="0">
              <a:lnSpc>
                <a:spcPct val="80000"/>
              </a:lnSpc>
              <a:spcBef>
                <a:spcPts val="592"/>
              </a:spcBef>
              <a:spcAft>
                <a:spcPts val="0"/>
              </a:spcAft>
              <a:buClr>
                <a:schemeClr val="dk2"/>
              </a:buClr>
              <a:buFont typeface="Arial"/>
              <a:buNone/>
            </a:pPr>
            <a:endParaRPr sz="1600" b="0" i="0" u="none" strike="noStrike" cap="none" baseline="0" dirty="0">
              <a:solidFill>
                <a:schemeClr val="dk2"/>
              </a:solidFill>
              <a:latin typeface="Arial"/>
              <a:ea typeface="Arial"/>
              <a:cs typeface="Arial"/>
              <a:sym typeface="Arial"/>
            </a:endParaRPr>
          </a:p>
          <a:p>
            <a:pPr marL="342900" marR="0" lvl="0" indent="-342900" algn="l" rtl="0">
              <a:lnSpc>
                <a:spcPct val="80000"/>
              </a:lnSpc>
              <a:spcBef>
                <a:spcPts val="590"/>
              </a:spcBef>
              <a:spcAft>
                <a:spcPts val="0"/>
              </a:spcAft>
              <a:buClr>
                <a:schemeClr val="dk2"/>
              </a:buClr>
              <a:buSzPct val="96694"/>
              <a:buFont typeface="Arial"/>
              <a:buChar char="•"/>
            </a:pPr>
            <a:r>
              <a:rPr lang="en-US" sz="3200" b="1" i="0" u="none" strike="noStrike" cap="none" baseline="0" dirty="0">
                <a:solidFill>
                  <a:schemeClr val="dk2"/>
                </a:solidFill>
                <a:sym typeface="Arial"/>
              </a:rPr>
              <a:t>The requirements for </a:t>
            </a:r>
            <a:r>
              <a:rPr lang="en-US" sz="3200" b="1" i="0" u="none" strike="noStrike" cap="none" baseline="0" dirty="0" smtClean="0">
                <a:solidFill>
                  <a:schemeClr val="dk2"/>
                </a:solidFill>
                <a:sym typeface="Arial"/>
              </a:rPr>
              <a:t>the number of  </a:t>
            </a:r>
            <a:r>
              <a:rPr lang="en-US" sz="3200" b="1" i="0" u="none" strike="noStrike" cap="none" baseline="0" dirty="0">
                <a:solidFill>
                  <a:schemeClr val="dk2"/>
                </a:solidFill>
                <a:sym typeface="Arial"/>
              </a:rPr>
              <a:t>jurors </a:t>
            </a:r>
            <a:r>
              <a:rPr lang="en-US" sz="3200" b="1" i="0" u="none" strike="noStrike" cap="none" baseline="0" dirty="0" smtClean="0">
                <a:solidFill>
                  <a:schemeClr val="dk2"/>
                </a:solidFill>
                <a:sym typeface="Arial"/>
              </a:rPr>
              <a:t>and concurrence requirements are in </a:t>
            </a:r>
            <a:r>
              <a:rPr lang="en-US" sz="3200" b="1" i="0" u="none" strike="noStrike" cap="none" baseline="0" dirty="0">
                <a:solidFill>
                  <a:schemeClr val="dk2"/>
                </a:solidFill>
                <a:sym typeface="Arial"/>
              </a:rPr>
              <a:t>the </a:t>
            </a:r>
            <a:r>
              <a:rPr lang="en-US" sz="3200" b="1" dirty="0" smtClean="0">
                <a:solidFill>
                  <a:schemeClr val="dk2"/>
                </a:solidFill>
              </a:rPr>
              <a:t>Code of Criminal Procedure and the Code of Civil Procedure. </a:t>
            </a:r>
            <a:r>
              <a:rPr lang="en-US" sz="3200" b="0" i="0" u="none" strike="noStrike" cap="none" baseline="0" dirty="0" smtClean="0">
                <a:solidFill>
                  <a:schemeClr val="dk2"/>
                </a:solidFill>
                <a:sym typeface="Arial"/>
              </a:rPr>
              <a:t> </a:t>
            </a:r>
            <a:endParaRPr lang="en-US" sz="3200" b="0" i="0" u="none" strike="noStrike" cap="none" baseline="0" dirty="0">
              <a:solidFill>
                <a:schemeClr val="dk2"/>
              </a:solidFill>
              <a:sym typeface="Arial"/>
            </a:endParaRPr>
          </a:p>
          <a:p>
            <a:pPr marL="342900" marR="0" lvl="0" indent="-165100" algn="l" rtl="0">
              <a:lnSpc>
                <a:spcPct val="80000"/>
              </a:lnSpc>
              <a:spcBef>
                <a:spcPts val="592"/>
              </a:spcBef>
              <a:spcAft>
                <a:spcPts val="0"/>
              </a:spcAft>
              <a:buClr>
                <a:schemeClr val="dk2"/>
              </a:buClr>
              <a:buFont typeface="Arial"/>
              <a:buNone/>
            </a:pPr>
            <a:endParaRPr sz="3200" b="0" i="0" u="none" strike="noStrike" cap="none" baseline="0" dirty="0">
              <a:solidFill>
                <a:schemeClr val="dk2"/>
              </a:solidFill>
              <a:sym typeface="Arial"/>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title"/>
          </p:nvPr>
        </p:nvSpPr>
        <p:spPr>
          <a:xfrm>
            <a:off x="0" y="0"/>
            <a:ext cx="9144000" cy="1371599"/>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0" i="0" u="none" strike="noStrike" cap="none" baseline="0" dirty="0">
                <a:solidFill>
                  <a:schemeClr val="lt1"/>
                </a:solidFill>
                <a:latin typeface="Copperplate Gothic Bold" panose="020E0705020206020404" pitchFamily="34" charset="0"/>
                <a:sym typeface="Arial"/>
              </a:rPr>
              <a:t>Juries </a:t>
            </a:r>
            <a:r>
              <a:rPr lang="en-US" sz="4000" b="0" i="0" u="none" strike="noStrike" cap="none" baseline="0" dirty="0" smtClean="0">
                <a:solidFill>
                  <a:schemeClr val="lt1"/>
                </a:solidFill>
                <a:latin typeface="Copperplate Gothic Bold" panose="020E0705020206020404" pitchFamily="34" charset="0"/>
                <a:sym typeface="Arial"/>
              </a:rPr>
              <a:t>and the Louisiana Courts </a:t>
            </a:r>
            <a:endParaRPr lang="en-US" sz="4000" b="0" i="0" u="none" strike="noStrike" cap="none" baseline="0" dirty="0">
              <a:solidFill>
                <a:schemeClr val="lt1"/>
              </a:solidFill>
              <a:latin typeface="Copperplate Gothic Bold" panose="020E0705020206020404" pitchFamily="34" charset="0"/>
              <a:sym typeface="Arial"/>
            </a:endParaRPr>
          </a:p>
        </p:txBody>
      </p:sp>
      <p:sp>
        <p:nvSpPr>
          <p:cNvPr id="276" name="Shape 276"/>
          <p:cNvSpPr txBox="1">
            <a:spLocks noGrp="1"/>
          </p:cNvSpPr>
          <p:nvPr>
            <p:ph type="body" idx="1"/>
          </p:nvPr>
        </p:nvSpPr>
        <p:spPr>
          <a:xfrm>
            <a:off x="457200" y="1513490"/>
            <a:ext cx="4040187" cy="662151"/>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dirty="0" smtClean="0">
                <a:solidFill>
                  <a:schemeClr val="dk2"/>
                </a:solidFill>
                <a:latin typeface="Arial"/>
                <a:ea typeface="Arial"/>
                <a:cs typeface="Arial"/>
                <a:sym typeface="Arial"/>
              </a:rPr>
              <a:t>CRIMINAL COURT</a:t>
            </a:r>
            <a:endParaRPr lang="en-US" sz="2800" b="1" i="0" u="none" strike="noStrike" cap="none" baseline="0" dirty="0">
              <a:solidFill>
                <a:schemeClr val="dk2"/>
              </a:solidFill>
              <a:latin typeface="Arial"/>
              <a:ea typeface="Arial"/>
              <a:cs typeface="Arial"/>
              <a:sym typeface="Arial"/>
            </a:endParaRPr>
          </a:p>
        </p:txBody>
      </p:sp>
      <p:sp>
        <p:nvSpPr>
          <p:cNvPr id="277" name="Shape 277"/>
          <p:cNvSpPr txBox="1">
            <a:spLocks noGrp="1"/>
          </p:cNvSpPr>
          <p:nvPr>
            <p:ph type="body" idx="2"/>
          </p:nvPr>
        </p:nvSpPr>
        <p:spPr>
          <a:xfrm>
            <a:off x="283780" y="2207171"/>
            <a:ext cx="4288220" cy="439858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2"/>
              </a:buClr>
              <a:buSzPct val="95294"/>
              <a:buFont typeface="Arial"/>
              <a:buChar char="•"/>
            </a:pPr>
            <a:r>
              <a:rPr lang="en-US" sz="2200" b="1" dirty="0" smtClean="0">
                <a:solidFill>
                  <a:schemeClr val="dk2"/>
                </a:solidFill>
              </a:rPr>
              <a:t>Capital cases </a:t>
            </a:r>
            <a:r>
              <a:rPr lang="en-US" sz="2200" dirty="0" smtClean="0">
                <a:solidFill>
                  <a:schemeClr val="dk2"/>
                </a:solidFill>
              </a:rPr>
              <a:t>are tried to </a:t>
            </a:r>
            <a:r>
              <a:rPr lang="en-US" sz="2200" b="1" dirty="0" smtClean="0">
                <a:solidFill>
                  <a:schemeClr val="dk2"/>
                </a:solidFill>
              </a:rPr>
              <a:t>12 person juries</a:t>
            </a:r>
            <a:r>
              <a:rPr lang="en-US" sz="2200" b="1" i="0" u="none" strike="noStrike" cap="none" baseline="0" dirty="0" smtClean="0">
                <a:solidFill>
                  <a:schemeClr val="dk2"/>
                </a:solidFill>
                <a:sym typeface="Arial"/>
              </a:rPr>
              <a:t>.  </a:t>
            </a:r>
            <a:r>
              <a:rPr lang="en-US" sz="2200" dirty="0" smtClean="0">
                <a:solidFill>
                  <a:schemeClr val="dk2"/>
                </a:solidFill>
              </a:rPr>
              <a:t>The</a:t>
            </a:r>
            <a:r>
              <a:rPr lang="en-US" sz="2200" i="0" u="none" strike="noStrike" cap="none" baseline="0" dirty="0" smtClean="0">
                <a:solidFill>
                  <a:schemeClr val="dk2"/>
                </a:solidFill>
                <a:sym typeface="Arial"/>
              </a:rPr>
              <a:t> </a:t>
            </a:r>
            <a:r>
              <a:rPr lang="en-US" sz="2200" i="0" u="none" strike="noStrike" cap="none" dirty="0" smtClean="0">
                <a:solidFill>
                  <a:schemeClr val="dk2"/>
                </a:solidFill>
                <a:sym typeface="Arial"/>
              </a:rPr>
              <a:t>decision</a:t>
            </a:r>
            <a:r>
              <a:rPr lang="en-US" sz="2200" b="1" i="0" u="none" strike="noStrike" cap="none" dirty="0" smtClean="0">
                <a:solidFill>
                  <a:schemeClr val="dk2"/>
                </a:solidFill>
                <a:sym typeface="Arial"/>
              </a:rPr>
              <a:t> </a:t>
            </a:r>
            <a:r>
              <a:rPr lang="en-US" sz="2200" i="0" u="none" strike="noStrike" cap="none" dirty="0" smtClean="0">
                <a:solidFill>
                  <a:schemeClr val="dk2"/>
                </a:solidFill>
                <a:sym typeface="Arial"/>
              </a:rPr>
              <a:t>must be </a:t>
            </a:r>
            <a:r>
              <a:rPr lang="en-US" sz="2200" b="1" i="0" u="none" strike="noStrike" cap="none" dirty="0" smtClean="0">
                <a:solidFill>
                  <a:schemeClr val="dk2"/>
                </a:solidFill>
                <a:sym typeface="Arial"/>
              </a:rPr>
              <a:t>unanimous</a:t>
            </a:r>
            <a:r>
              <a:rPr lang="en-US" sz="2200" i="0" u="none" strike="noStrike" cap="none" dirty="0" smtClean="0">
                <a:solidFill>
                  <a:schemeClr val="dk2"/>
                </a:solidFill>
                <a:sym typeface="Arial"/>
              </a:rPr>
              <a:t> </a:t>
            </a:r>
            <a:r>
              <a:rPr lang="en-US" sz="2200" dirty="0" smtClean="0">
                <a:solidFill>
                  <a:schemeClr val="dk2"/>
                </a:solidFill>
              </a:rPr>
              <a:t>both the guilt and penalty phases</a:t>
            </a:r>
            <a:r>
              <a:rPr lang="en-US" sz="2200" i="0" u="none" strike="noStrike" cap="none" dirty="0" smtClean="0">
                <a:solidFill>
                  <a:schemeClr val="dk2"/>
                </a:solidFill>
                <a:sym typeface="Arial"/>
              </a:rPr>
              <a:t>.</a:t>
            </a:r>
          </a:p>
          <a:p>
            <a:pPr marL="342900" marR="0" lvl="0" indent="-342900" algn="l" rtl="0">
              <a:lnSpc>
                <a:spcPct val="80000"/>
              </a:lnSpc>
              <a:spcBef>
                <a:spcPts val="410"/>
              </a:spcBef>
              <a:spcAft>
                <a:spcPts val="0"/>
              </a:spcAft>
              <a:buClr>
                <a:schemeClr val="dk2"/>
              </a:buClr>
              <a:buSzPct val="95294"/>
              <a:buFont typeface="Arial"/>
              <a:buChar char="•"/>
            </a:pPr>
            <a:r>
              <a:rPr lang="en-US" sz="2200" b="1" dirty="0" smtClean="0">
                <a:solidFill>
                  <a:schemeClr val="dk2"/>
                </a:solidFill>
              </a:rPr>
              <a:t>12 person juries </a:t>
            </a:r>
            <a:r>
              <a:rPr lang="en-US" sz="2200" dirty="0" smtClean="0">
                <a:solidFill>
                  <a:schemeClr val="dk2"/>
                </a:solidFill>
              </a:rPr>
              <a:t>try cases when the punishment </a:t>
            </a:r>
            <a:r>
              <a:rPr lang="en-US" sz="2200" b="1" dirty="0" smtClean="0">
                <a:solidFill>
                  <a:schemeClr val="dk2"/>
                </a:solidFill>
              </a:rPr>
              <a:t>must be </a:t>
            </a:r>
            <a:r>
              <a:rPr lang="en-US" sz="2200" dirty="0" smtClean="0">
                <a:solidFill>
                  <a:schemeClr val="dk2"/>
                </a:solidFill>
              </a:rPr>
              <a:t>confinement at hard labor.   </a:t>
            </a:r>
            <a:r>
              <a:rPr lang="en-US" sz="2200" b="1" dirty="0" smtClean="0">
                <a:solidFill>
                  <a:schemeClr val="dk2"/>
                </a:solidFill>
              </a:rPr>
              <a:t>10 of 12 must agree </a:t>
            </a:r>
            <a:r>
              <a:rPr lang="en-US" sz="2200" dirty="0" smtClean="0">
                <a:solidFill>
                  <a:schemeClr val="dk2"/>
                </a:solidFill>
              </a:rPr>
              <a:t>to render a verdict. </a:t>
            </a:r>
            <a:r>
              <a:rPr lang="en-US" sz="2200" b="1" dirty="0" smtClean="0">
                <a:solidFill>
                  <a:schemeClr val="dk2"/>
                </a:solidFill>
              </a:rPr>
              <a:t>   </a:t>
            </a:r>
            <a:endParaRPr lang="en-US" sz="2200" b="1" i="0" u="none" strike="noStrike" cap="none" baseline="0" dirty="0" smtClean="0">
              <a:solidFill>
                <a:schemeClr val="dk2"/>
              </a:solidFill>
              <a:sym typeface="Arial"/>
            </a:endParaRPr>
          </a:p>
          <a:p>
            <a:pPr marL="342900" marR="0" lvl="0" indent="-342900" algn="l" rtl="0">
              <a:lnSpc>
                <a:spcPct val="80000"/>
              </a:lnSpc>
              <a:spcBef>
                <a:spcPts val="410"/>
              </a:spcBef>
              <a:spcAft>
                <a:spcPts val="0"/>
              </a:spcAft>
              <a:buClr>
                <a:schemeClr val="dk2"/>
              </a:buClr>
              <a:buSzPct val="95294"/>
              <a:buFont typeface="Arial"/>
              <a:buChar char="•"/>
            </a:pPr>
            <a:r>
              <a:rPr lang="en-US" sz="2200" b="1" i="0" u="none" strike="noStrike" cap="none" dirty="0" smtClean="0">
                <a:solidFill>
                  <a:schemeClr val="dk2"/>
                </a:solidFill>
                <a:sym typeface="Arial"/>
              </a:rPr>
              <a:t>6 person juries </a:t>
            </a:r>
            <a:r>
              <a:rPr lang="en-US" sz="2200" dirty="0" smtClean="0">
                <a:solidFill>
                  <a:schemeClr val="dk2"/>
                </a:solidFill>
              </a:rPr>
              <a:t>try criminal cases if the punishment may be confinement with or without hard labor for more than 6 months. </a:t>
            </a:r>
            <a:r>
              <a:rPr lang="en-US" sz="2200" b="1" dirty="0" smtClean="0">
                <a:solidFill>
                  <a:schemeClr val="dk2"/>
                </a:solidFill>
              </a:rPr>
              <a:t>All 6 must agree</a:t>
            </a:r>
            <a:r>
              <a:rPr lang="en-US" sz="2200" dirty="0" smtClean="0">
                <a:solidFill>
                  <a:schemeClr val="dk2"/>
                </a:solidFill>
              </a:rPr>
              <a:t>.</a:t>
            </a:r>
          </a:p>
          <a:p>
            <a:pPr marL="342900" marR="0" lvl="0" indent="-342900" algn="l" rtl="0">
              <a:lnSpc>
                <a:spcPct val="80000"/>
              </a:lnSpc>
              <a:spcBef>
                <a:spcPts val="410"/>
              </a:spcBef>
              <a:spcAft>
                <a:spcPts val="0"/>
              </a:spcAft>
              <a:buClr>
                <a:schemeClr val="dk2"/>
              </a:buClr>
              <a:buSzPct val="95294"/>
              <a:buFont typeface="Arial"/>
              <a:buChar char="•"/>
            </a:pPr>
            <a:r>
              <a:rPr lang="en-US" sz="2200" b="0" i="0" u="none" strike="noStrike" cap="none" baseline="0" dirty="0" smtClean="0">
                <a:solidFill>
                  <a:schemeClr val="dk2"/>
                </a:solidFill>
                <a:sym typeface="Arial"/>
              </a:rPr>
              <a:t>Other cases are judge-tried.</a:t>
            </a:r>
            <a:endParaRPr sz="2200" b="0" i="0" u="none" strike="noStrike" cap="none" baseline="0" dirty="0">
              <a:solidFill>
                <a:schemeClr val="dk2"/>
              </a:solidFill>
              <a:sym typeface="Arial"/>
            </a:endParaRPr>
          </a:p>
        </p:txBody>
      </p:sp>
      <p:sp>
        <p:nvSpPr>
          <p:cNvPr id="278" name="Shape 278"/>
          <p:cNvSpPr txBox="1">
            <a:spLocks noGrp="1"/>
          </p:cNvSpPr>
          <p:nvPr>
            <p:ph type="body" idx="3"/>
          </p:nvPr>
        </p:nvSpPr>
        <p:spPr>
          <a:xfrm>
            <a:off x="4645025" y="1513491"/>
            <a:ext cx="4041773" cy="66215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dirty="0" smtClean="0">
                <a:solidFill>
                  <a:schemeClr val="dk2"/>
                </a:solidFill>
                <a:latin typeface="Arial"/>
                <a:ea typeface="Arial"/>
                <a:cs typeface="Arial"/>
                <a:sym typeface="Arial"/>
              </a:rPr>
              <a:t>CIVIL COURT</a:t>
            </a:r>
            <a:endParaRPr lang="en-US" sz="2800" b="1" i="0" u="none" strike="noStrike" cap="none" baseline="0" dirty="0">
              <a:solidFill>
                <a:schemeClr val="dk2"/>
              </a:solidFill>
              <a:latin typeface="Arial"/>
              <a:ea typeface="Arial"/>
              <a:cs typeface="Arial"/>
              <a:sym typeface="Arial"/>
            </a:endParaRPr>
          </a:p>
        </p:txBody>
      </p:sp>
      <p:sp>
        <p:nvSpPr>
          <p:cNvPr id="279" name="Shape 279"/>
          <p:cNvSpPr txBox="1">
            <a:spLocks noGrp="1"/>
          </p:cNvSpPr>
          <p:nvPr>
            <p:ph type="body" idx="4"/>
          </p:nvPr>
        </p:nvSpPr>
        <p:spPr>
          <a:xfrm>
            <a:off x="4597728" y="2169621"/>
            <a:ext cx="4167899" cy="426271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2"/>
              </a:buClr>
              <a:buSzPct val="100000"/>
              <a:buFont typeface="Arial"/>
              <a:buChar char="•"/>
            </a:pPr>
            <a:r>
              <a:rPr lang="en-US" sz="2200" dirty="0" smtClean="0">
                <a:solidFill>
                  <a:schemeClr val="dk2"/>
                </a:solidFill>
              </a:rPr>
              <a:t>Jury trials are </a:t>
            </a:r>
            <a:r>
              <a:rPr lang="en-US" sz="2200" b="1" dirty="0" smtClean="0">
                <a:solidFill>
                  <a:schemeClr val="dk2"/>
                </a:solidFill>
              </a:rPr>
              <a:t>not</a:t>
            </a:r>
            <a:r>
              <a:rPr lang="en-US" sz="2200" dirty="0" smtClean="0">
                <a:solidFill>
                  <a:schemeClr val="dk2"/>
                </a:solidFill>
              </a:rPr>
              <a:t> available in all civil cases.</a:t>
            </a:r>
          </a:p>
          <a:p>
            <a:pPr marL="342900" marR="0" lvl="0" indent="-342900" algn="l" rtl="0">
              <a:lnSpc>
                <a:spcPct val="90000"/>
              </a:lnSpc>
              <a:spcBef>
                <a:spcPts val="0"/>
              </a:spcBef>
              <a:spcAft>
                <a:spcPts val="0"/>
              </a:spcAft>
              <a:buClr>
                <a:schemeClr val="dk2"/>
              </a:buClr>
              <a:buSzPct val="100000"/>
              <a:buFont typeface="Arial"/>
              <a:buChar char="•"/>
            </a:pPr>
            <a:r>
              <a:rPr lang="en-US" sz="2200" dirty="0" smtClean="0">
                <a:solidFill>
                  <a:schemeClr val="dk2"/>
                </a:solidFill>
              </a:rPr>
              <a:t>The jury threshold is </a:t>
            </a:r>
            <a:r>
              <a:rPr lang="en-US" sz="2200" b="1" dirty="0" smtClean="0">
                <a:solidFill>
                  <a:schemeClr val="dk2"/>
                </a:solidFill>
              </a:rPr>
              <a:t>$50,000, exclusive of interest and costs</a:t>
            </a:r>
            <a:r>
              <a:rPr lang="en-US" sz="2200" dirty="0" smtClean="0">
                <a:solidFill>
                  <a:schemeClr val="dk2"/>
                </a:solidFill>
              </a:rPr>
              <a:t>.  This is the highest in the U.S.</a:t>
            </a:r>
          </a:p>
          <a:p>
            <a:pPr marL="342900" marR="0" lvl="0" indent="-342900" algn="l" rtl="0">
              <a:lnSpc>
                <a:spcPct val="90000"/>
              </a:lnSpc>
              <a:spcBef>
                <a:spcPts val="0"/>
              </a:spcBef>
              <a:spcAft>
                <a:spcPts val="0"/>
              </a:spcAft>
              <a:buClr>
                <a:schemeClr val="dk2"/>
              </a:buClr>
              <a:buSzPct val="100000"/>
              <a:buFont typeface="Arial"/>
              <a:buChar char="•"/>
            </a:pPr>
            <a:r>
              <a:rPr lang="en-US" sz="2200" dirty="0" smtClean="0">
                <a:solidFill>
                  <a:schemeClr val="dk2"/>
                </a:solidFill>
              </a:rPr>
              <a:t>Cases valued less than this amount are tried by a judge.</a:t>
            </a:r>
          </a:p>
          <a:p>
            <a:pPr marL="342900" marR="0" lvl="0" indent="-342900" algn="l" rtl="0">
              <a:lnSpc>
                <a:spcPct val="90000"/>
              </a:lnSpc>
              <a:spcBef>
                <a:spcPts val="0"/>
              </a:spcBef>
              <a:spcAft>
                <a:spcPts val="0"/>
              </a:spcAft>
              <a:buClr>
                <a:schemeClr val="dk2"/>
              </a:buClr>
              <a:buSzPct val="100000"/>
              <a:buFont typeface="Arial"/>
              <a:buChar char="•"/>
            </a:pPr>
            <a:r>
              <a:rPr lang="en-US" sz="2200" dirty="0" smtClean="0">
                <a:solidFill>
                  <a:schemeClr val="dk2"/>
                </a:solidFill>
              </a:rPr>
              <a:t>Civil juries have 12 jurors, or 6 jurors if the parties agree. </a:t>
            </a:r>
          </a:p>
          <a:p>
            <a:pPr lvl="1" indent="-342900">
              <a:lnSpc>
                <a:spcPct val="90000"/>
              </a:lnSpc>
              <a:buSzPct val="100000"/>
              <a:buFont typeface="Arial"/>
              <a:buChar char="•"/>
            </a:pPr>
            <a:r>
              <a:rPr lang="en-US" sz="2200" dirty="0" smtClean="0">
                <a:solidFill>
                  <a:schemeClr val="dk2"/>
                </a:solidFill>
              </a:rPr>
              <a:t>9 of 12 jurors must agree</a:t>
            </a:r>
          </a:p>
          <a:p>
            <a:pPr lvl="1" indent="-342900">
              <a:lnSpc>
                <a:spcPct val="90000"/>
              </a:lnSpc>
              <a:buSzPct val="100000"/>
              <a:buFont typeface="Arial"/>
              <a:buChar char="•"/>
            </a:pPr>
            <a:r>
              <a:rPr lang="en-US" sz="2200" dirty="0" smtClean="0">
                <a:solidFill>
                  <a:schemeClr val="dk2"/>
                </a:solidFill>
              </a:rPr>
              <a:t>5 of 6 jurors must agree.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animEffect transition="in" filter="fade">
                                      <p:cBhvr>
                                        <p:cTn id="7" dur="1000"/>
                                        <p:tgtEl>
                                          <p:spTgt spid="2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7">
                                            <p:txEl>
                                              <p:pRg st="1" end="1"/>
                                            </p:txEl>
                                          </p:spTgt>
                                        </p:tgtEl>
                                        <p:attrNameLst>
                                          <p:attrName>style.visibility</p:attrName>
                                        </p:attrNameLst>
                                      </p:cBhvr>
                                      <p:to>
                                        <p:strVal val="visible"/>
                                      </p:to>
                                    </p:set>
                                    <p:animEffect transition="in" filter="fade">
                                      <p:cBhvr>
                                        <p:cTn id="12" dur="1000"/>
                                        <p:tgtEl>
                                          <p:spTgt spid="2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7">
                                            <p:txEl>
                                              <p:pRg st="2" end="2"/>
                                            </p:txEl>
                                          </p:spTgt>
                                        </p:tgtEl>
                                        <p:attrNameLst>
                                          <p:attrName>style.visibility</p:attrName>
                                        </p:attrNameLst>
                                      </p:cBhvr>
                                      <p:to>
                                        <p:strVal val="visible"/>
                                      </p:to>
                                    </p:set>
                                    <p:animEffect transition="in" filter="fade">
                                      <p:cBhvr>
                                        <p:cTn id="17" dur="1000"/>
                                        <p:tgtEl>
                                          <p:spTgt spid="2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7">
                                            <p:txEl>
                                              <p:pRg st="3" end="3"/>
                                            </p:txEl>
                                          </p:spTgt>
                                        </p:tgtEl>
                                        <p:attrNameLst>
                                          <p:attrName>style.visibility</p:attrName>
                                        </p:attrNameLst>
                                      </p:cBhvr>
                                      <p:to>
                                        <p:strVal val="visible"/>
                                      </p:to>
                                    </p:set>
                                    <p:animEffect transition="in" filter="fade">
                                      <p:cBhvr>
                                        <p:cTn id="22" dur="1000"/>
                                        <p:tgtEl>
                                          <p:spTgt spid="2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9">
                                            <p:txEl>
                                              <p:pRg st="0" end="0"/>
                                            </p:txEl>
                                          </p:spTgt>
                                        </p:tgtEl>
                                        <p:attrNameLst>
                                          <p:attrName>style.visibility</p:attrName>
                                        </p:attrNameLst>
                                      </p:cBhvr>
                                      <p:to>
                                        <p:strVal val="visible"/>
                                      </p:to>
                                    </p:set>
                                    <p:animEffect transition="in" filter="fade">
                                      <p:cBhvr>
                                        <p:cTn id="27" dur="1000"/>
                                        <p:tgtEl>
                                          <p:spTgt spid="27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9">
                                            <p:txEl>
                                              <p:pRg st="1" end="1"/>
                                            </p:txEl>
                                          </p:spTgt>
                                        </p:tgtEl>
                                        <p:attrNameLst>
                                          <p:attrName>style.visibility</p:attrName>
                                        </p:attrNameLst>
                                      </p:cBhvr>
                                      <p:to>
                                        <p:strVal val="visible"/>
                                      </p:to>
                                    </p:set>
                                    <p:animEffect transition="in" filter="fade">
                                      <p:cBhvr>
                                        <p:cTn id="32" dur="1000"/>
                                        <p:tgtEl>
                                          <p:spTgt spid="27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9">
                                            <p:txEl>
                                              <p:pRg st="2" end="2"/>
                                            </p:txEl>
                                          </p:spTgt>
                                        </p:tgtEl>
                                        <p:attrNameLst>
                                          <p:attrName>style.visibility</p:attrName>
                                        </p:attrNameLst>
                                      </p:cBhvr>
                                      <p:to>
                                        <p:strVal val="visible"/>
                                      </p:to>
                                    </p:set>
                                    <p:animEffect transition="in" filter="fade">
                                      <p:cBhvr>
                                        <p:cTn id="37" dur="1000"/>
                                        <p:tgtEl>
                                          <p:spTgt spid="27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9">
                                            <p:txEl>
                                              <p:pRg st="3" end="3"/>
                                            </p:txEl>
                                          </p:spTgt>
                                        </p:tgtEl>
                                        <p:attrNameLst>
                                          <p:attrName>style.visibility</p:attrName>
                                        </p:attrNameLst>
                                      </p:cBhvr>
                                      <p:to>
                                        <p:strVal val="visible"/>
                                      </p:to>
                                    </p:set>
                                    <p:animEffect transition="in" filter="fade">
                                      <p:cBhvr>
                                        <p:cTn id="42" dur="1000"/>
                                        <p:tgtEl>
                                          <p:spTgt spid="27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9">
                                            <p:txEl>
                                              <p:pRg st="4" end="4"/>
                                            </p:txEl>
                                          </p:spTgt>
                                        </p:tgtEl>
                                        <p:attrNameLst>
                                          <p:attrName>style.visibility</p:attrName>
                                        </p:attrNameLst>
                                      </p:cBhvr>
                                      <p:to>
                                        <p:strVal val="visible"/>
                                      </p:to>
                                    </p:set>
                                    <p:animEffect transition="in" filter="fade">
                                      <p:cBhvr>
                                        <p:cTn id="47" dur="1000"/>
                                        <p:tgtEl>
                                          <p:spTgt spid="27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9">
                                            <p:txEl>
                                              <p:pRg st="5" end="5"/>
                                            </p:txEl>
                                          </p:spTgt>
                                        </p:tgtEl>
                                        <p:attrNameLst>
                                          <p:attrName>style.visibility</p:attrName>
                                        </p:attrNameLst>
                                      </p:cBhvr>
                                      <p:to>
                                        <p:strVal val="visible"/>
                                      </p:to>
                                    </p:set>
                                    <p:animEffect transition="in" filter="fade">
                                      <p:cBhvr>
                                        <p:cTn id="52" dur="1000"/>
                                        <p:tgtEl>
                                          <p:spTgt spid="2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sz="3600" dirty="0" smtClean="0">
                <a:solidFill>
                  <a:schemeClr val="bg1"/>
                </a:solidFill>
                <a:latin typeface="Copperplate Gothic Bold" panose="020E0705020206020404" pitchFamily="34" charset="0"/>
              </a:rPr>
              <a:t>Deliberation </a:t>
            </a:r>
            <a:endParaRPr lang="en-US" sz="3600" dirty="0">
              <a:solidFill>
                <a:schemeClr val="bg1"/>
              </a:solidFill>
              <a:latin typeface="Copperplate Gothic Bold" panose="020E0705020206020404" pitchFamily="34" charset="0"/>
            </a:endParaRPr>
          </a:p>
        </p:txBody>
      </p:sp>
      <p:sp>
        <p:nvSpPr>
          <p:cNvPr id="3" name="Text Placeholder 2"/>
          <p:cNvSpPr>
            <a:spLocks noGrp="1"/>
          </p:cNvSpPr>
          <p:nvPr>
            <p:ph type="body" idx="1"/>
          </p:nvPr>
        </p:nvSpPr>
        <p:spPr>
          <a:xfrm>
            <a:off x="210065" y="1722435"/>
            <a:ext cx="8476735" cy="4525963"/>
          </a:xfrm>
        </p:spPr>
        <p:txBody>
          <a:bodyPr/>
          <a:lstStyle/>
          <a:p>
            <a:pPr marL="292100" indent="0" algn="ctr">
              <a:buNone/>
            </a:pPr>
            <a:r>
              <a:rPr lang="en-US" sz="2800" i="1" dirty="0">
                <a:latin typeface="+mj-lt"/>
              </a:rPr>
              <a:t> </a:t>
            </a:r>
            <a:r>
              <a:rPr lang="en-US" sz="2800" i="1" dirty="0" smtClean="0">
                <a:solidFill>
                  <a:schemeClr val="bg2"/>
                </a:solidFill>
                <a:latin typeface="+mj-lt"/>
              </a:rPr>
              <a:t>How a jury makes a decision</a:t>
            </a:r>
          </a:p>
          <a:p>
            <a:pPr marL="806450" indent="-514350">
              <a:buFont typeface="+mj-lt"/>
              <a:buAutoNum type="arabicPeriod"/>
            </a:pPr>
            <a:r>
              <a:rPr lang="en-US" sz="2800" dirty="0" smtClean="0">
                <a:solidFill>
                  <a:schemeClr val="bg2"/>
                </a:solidFill>
                <a:latin typeface="+mj-lt"/>
              </a:rPr>
              <a:t>Jury instructions are received prior to closing argument. Judge instructs the jury on the law and legal principles that must be followed when weighing the facts. </a:t>
            </a:r>
          </a:p>
          <a:p>
            <a:pPr marL="806450" indent="-514350">
              <a:buFont typeface="+mj-lt"/>
              <a:buAutoNum type="arabicPeriod"/>
            </a:pPr>
            <a:r>
              <a:rPr lang="en-US" sz="2800" dirty="0" smtClean="0">
                <a:solidFill>
                  <a:schemeClr val="bg2"/>
                </a:solidFill>
                <a:latin typeface="+mj-lt"/>
              </a:rPr>
              <a:t>Provided a verdict form. </a:t>
            </a:r>
          </a:p>
          <a:p>
            <a:pPr marL="806450" indent="-514350">
              <a:buFont typeface="+mj-lt"/>
              <a:buAutoNum type="arabicPeriod"/>
            </a:pPr>
            <a:r>
              <a:rPr lang="en-US" sz="2800" dirty="0" smtClean="0">
                <a:solidFill>
                  <a:schemeClr val="bg2"/>
                </a:solidFill>
                <a:latin typeface="+mj-lt"/>
              </a:rPr>
              <a:t>Select a foreperson. </a:t>
            </a:r>
          </a:p>
          <a:p>
            <a:pPr marL="806450" indent="-514350">
              <a:buFont typeface="+mj-lt"/>
              <a:buAutoNum type="arabicPeriod"/>
            </a:pPr>
            <a:r>
              <a:rPr lang="en-US" sz="2800" dirty="0" smtClean="0">
                <a:solidFill>
                  <a:schemeClr val="bg2"/>
                </a:solidFill>
                <a:latin typeface="+mj-lt"/>
              </a:rPr>
              <a:t>In a private space, jurors discuss, deliberate, and decide. </a:t>
            </a:r>
          </a:p>
          <a:p>
            <a:pPr marL="292100" indent="0">
              <a:buNone/>
            </a:pPr>
            <a:r>
              <a:rPr lang="en-US" sz="2800" dirty="0" smtClean="0">
                <a:solidFill>
                  <a:schemeClr val="bg2"/>
                </a:solidFill>
                <a:latin typeface="+mj-lt"/>
              </a:rPr>
              <a:t>A specific process is not prescribed to the jurors. </a:t>
            </a:r>
          </a:p>
          <a:p>
            <a:pPr marL="806450" indent="-514350">
              <a:buFont typeface="+mj-lt"/>
              <a:buAutoNum type="arabicPeriod"/>
            </a:pPr>
            <a:endParaRPr lang="en-US" sz="2800" dirty="0" smtClean="0">
              <a:solidFill>
                <a:schemeClr val="bg2"/>
              </a:solidFill>
              <a:latin typeface="+mj-lt"/>
            </a:endParaRPr>
          </a:p>
          <a:p>
            <a:pPr marL="806450" indent="-514350">
              <a:buFont typeface="+mj-lt"/>
              <a:buAutoNum type="arabicPeriod"/>
            </a:pPr>
            <a:endParaRPr lang="en-US" sz="2800" dirty="0">
              <a:latin typeface="+mj-lt"/>
            </a:endParaRPr>
          </a:p>
        </p:txBody>
      </p:sp>
    </p:spTree>
    <p:extLst>
      <p:ext uri="{BB962C8B-B14F-4D97-AF65-F5344CB8AC3E}">
        <p14:creationId xmlns:p14="http://schemas.microsoft.com/office/powerpoint/2010/main" xmlns="" val="1139371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8" name="TextBox 7"/>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46" name="Shape 146"/>
          <p:cNvSpPr txBox="1">
            <a:spLocks noGrp="1"/>
          </p:cNvSpPr>
          <p:nvPr>
            <p:ph type="title"/>
          </p:nvPr>
        </p:nvSpPr>
        <p:spPr>
          <a:xfrm>
            <a:off x="457200" y="152400"/>
            <a:ext cx="8229600" cy="1143000"/>
          </a:xfrm>
          <a:prstGeom prst="rect">
            <a:avLst/>
          </a:prstGeom>
          <a:solidFill>
            <a:schemeClr val="bg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US" sz="4400" dirty="0" smtClean="0">
                <a:solidFill>
                  <a:schemeClr val="bg1"/>
                </a:solidFill>
                <a:latin typeface="Copperplate Gothic Bold" panose="020E0705020206020404" pitchFamily="34" charset="0"/>
              </a:rPr>
              <a:t>Judged by </a:t>
            </a:r>
            <a:r>
              <a:rPr lang="en-US" sz="4400" b="0" i="0" u="none" strike="noStrike" cap="none" baseline="0" dirty="0" smtClean="0">
                <a:solidFill>
                  <a:schemeClr val="bg1"/>
                </a:solidFill>
                <a:latin typeface="Copperplate Gothic Bold" panose="020E0705020206020404" pitchFamily="34" charset="0"/>
                <a:sym typeface="Arial"/>
              </a:rPr>
              <a:t>Ordinary People</a:t>
            </a:r>
            <a:endParaRPr sz="4400" b="0" i="0" u="none" strike="noStrike" cap="none" baseline="0" dirty="0">
              <a:solidFill>
                <a:schemeClr val="bg1"/>
              </a:solidFill>
              <a:latin typeface="Copperplate Gothic Bold" panose="020E0705020206020404" pitchFamily="34" charset="0"/>
              <a:sym typeface="Arial"/>
            </a:endParaRPr>
          </a:p>
        </p:txBody>
      </p:sp>
      <p:sp>
        <p:nvSpPr>
          <p:cNvPr id="147" name="Shape 147"/>
          <p:cNvSpPr txBox="1">
            <a:spLocks noGrp="1"/>
          </p:cNvSpPr>
          <p:nvPr>
            <p:ph type="body" idx="1"/>
          </p:nvPr>
        </p:nvSpPr>
        <p:spPr>
          <a:xfrm>
            <a:off x="457200" y="2112579"/>
            <a:ext cx="8229600" cy="4414345"/>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100000"/>
              <a:buNone/>
            </a:pPr>
            <a:r>
              <a:rPr lang="en-US" sz="3200" dirty="0" smtClean="0">
                <a:solidFill>
                  <a:schemeClr val="bg2"/>
                </a:solidFill>
              </a:rPr>
              <a:t>What if your life was in the hands of 12 ordinary people?  Or 6 people?</a:t>
            </a:r>
          </a:p>
          <a:p>
            <a:pPr marL="0" marR="0" lvl="0" indent="0" algn="l" rtl="0">
              <a:lnSpc>
                <a:spcPct val="100000"/>
              </a:lnSpc>
              <a:spcBef>
                <a:spcPts val="0"/>
              </a:spcBef>
              <a:spcAft>
                <a:spcPts val="0"/>
              </a:spcAft>
              <a:buClr>
                <a:srgbClr val="000000"/>
              </a:buClr>
              <a:buSzPct val="100000"/>
              <a:buNone/>
            </a:pPr>
            <a:endParaRPr lang="en-US" sz="3200" b="0" i="0" u="none" strike="noStrike" cap="none" baseline="0" dirty="0">
              <a:solidFill>
                <a:schemeClr val="bg2"/>
              </a:solidFill>
              <a:sym typeface="Arial"/>
            </a:endParaRPr>
          </a:p>
          <a:p>
            <a:pPr marL="342900" marR="0" lvl="0" indent="-139700" algn="l" rtl="0">
              <a:lnSpc>
                <a:spcPct val="100000"/>
              </a:lnSpc>
              <a:spcBef>
                <a:spcPts val="640"/>
              </a:spcBef>
              <a:spcAft>
                <a:spcPts val="0"/>
              </a:spcAft>
              <a:buClr>
                <a:srgbClr val="000000"/>
              </a:buClr>
              <a:buFont typeface="Arial"/>
              <a:buNone/>
            </a:pPr>
            <a:endParaRPr lang="en-US" sz="3200" b="0" i="0" u="none" strike="noStrike" cap="none" baseline="0" dirty="0" smtClean="0">
              <a:solidFill>
                <a:schemeClr val="bg2"/>
              </a:solidFill>
              <a:latin typeface="Arial"/>
              <a:ea typeface="Arial"/>
              <a:cs typeface="Arial"/>
              <a:sym typeface="Arial"/>
            </a:endParaRPr>
          </a:p>
          <a:p>
            <a:pPr marL="342900" marR="0" lvl="0" indent="-139700" algn="l" rtl="0">
              <a:lnSpc>
                <a:spcPct val="100000"/>
              </a:lnSpc>
              <a:spcBef>
                <a:spcPts val="640"/>
              </a:spcBef>
              <a:spcAft>
                <a:spcPts val="0"/>
              </a:spcAft>
              <a:buClr>
                <a:srgbClr val="000000"/>
              </a:buClr>
              <a:buFont typeface="Arial"/>
              <a:buNone/>
            </a:pPr>
            <a:endParaRPr lang="en-US" sz="3200" dirty="0">
              <a:solidFill>
                <a:schemeClr val="bg2"/>
              </a:solidFill>
            </a:endParaRPr>
          </a:p>
          <a:p>
            <a:pPr marL="0" marR="0" lvl="0" indent="0" algn="just" rtl="0">
              <a:lnSpc>
                <a:spcPct val="100000"/>
              </a:lnSpc>
              <a:spcBef>
                <a:spcPts val="640"/>
              </a:spcBef>
              <a:spcAft>
                <a:spcPts val="0"/>
              </a:spcAft>
              <a:buClr>
                <a:srgbClr val="000000"/>
              </a:buClr>
              <a:buSzPct val="100000"/>
              <a:buNone/>
            </a:pPr>
            <a:r>
              <a:rPr lang="en-US" sz="3200" dirty="0" smtClean="0">
                <a:solidFill>
                  <a:schemeClr val="bg2"/>
                </a:solidFill>
              </a:rPr>
              <a:t>If you walked into the c</a:t>
            </a:r>
            <a:r>
              <a:rPr lang="en-US" sz="3200" b="0" i="0" u="none" strike="noStrike" cap="none" baseline="0" dirty="0" smtClean="0">
                <a:solidFill>
                  <a:schemeClr val="bg2"/>
                </a:solidFill>
                <a:latin typeface="Arial"/>
                <a:ea typeface="Arial"/>
                <a:cs typeface="Arial"/>
                <a:sym typeface="Arial"/>
              </a:rPr>
              <a:t>ourtroom </a:t>
            </a:r>
            <a:r>
              <a:rPr lang="en-US" sz="3200" b="0" i="0" u="none" strike="noStrike" cap="none" baseline="0" dirty="0">
                <a:solidFill>
                  <a:schemeClr val="bg2"/>
                </a:solidFill>
                <a:latin typeface="Arial"/>
                <a:ea typeface="Arial"/>
                <a:cs typeface="Arial"/>
                <a:sym typeface="Arial"/>
              </a:rPr>
              <a:t>accused </a:t>
            </a:r>
            <a:r>
              <a:rPr lang="en-US" sz="3200" b="0" i="0" u="none" strike="noStrike" cap="none" baseline="0" dirty="0" smtClean="0">
                <a:solidFill>
                  <a:schemeClr val="bg2"/>
                </a:solidFill>
                <a:latin typeface="Arial"/>
                <a:ea typeface="Arial"/>
                <a:cs typeface="Arial"/>
                <a:sym typeface="Arial"/>
              </a:rPr>
              <a:t>of </a:t>
            </a:r>
            <a:r>
              <a:rPr lang="en-US" sz="3200" b="0" i="0" u="none" strike="noStrike" cap="none" baseline="0" dirty="0">
                <a:solidFill>
                  <a:schemeClr val="bg2"/>
                </a:solidFill>
                <a:latin typeface="Arial"/>
                <a:ea typeface="Arial"/>
                <a:cs typeface="Arial"/>
                <a:sym typeface="Arial"/>
              </a:rPr>
              <a:t>a crime  what </a:t>
            </a:r>
            <a:r>
              <a:rPr lang="en-US" sz="3200" dirty="0" smtClean="0">
                <a:solidFill>
                  <a:schemeClr val="bg2"/>
                </a:solidFill>
              </a:rPr>
              <a:t>qualities or characteristics do you want in those people?</a:t>
            </a:r>
            <a:endParaRPr lang="en-US" sz="3200" b="0" i="0" u="none" strike="noStrike" cap="none" baseline="0" dirty="0">
              <a:solidFill>
                <a:schemeClr val="bg2"/>
              </a:solidFill>
              <a:sym typeface="Arial"/>
            </a:endParaRPr>
          </a:p>
          <a:p>
            <a:pPr marL="0" marR="0" lvl="0" indent="0" algn="l" rtl="0">
              <a:lnSpc>
                <a:spcPct val="100000"/>
              </a:lnSpc>
              <a:spcBef>
                <a:spcPts val="640"/>
              </a:spcBef>
              <a:spcAft>
                <a:spcPts val="0"/>
              </a:spcAft>
              <a:buClr>
                <a:srgbClr val="000000"/>
              </a:buClr>
              <a:buNone/>
            </a:pPr>
            <a:endParaRPr sz="3200" b="0" i="0" u="none" strike="noStrike" cap="none" baseline="0" dirty="0">
              <a:solidFill>
                <a:schemeClr val="bg2"/>
              </a:solidFill>
              <a:latin typeface="Arial"/>
              <a:ea typeface="Arial"/>
              <a:cs typeface="Arial"/>
              <a:sym typeface="Arial"/>
            </a:endParaRPr>
          </a:p>
        </p:txBody>
      </p:sp>
      <p:grpSp>
        <p:nvGrpSpPr>
          <p:cNvPr id="2" name="Group 1"/>
          <p:cNvGrpSpPr/>
          <p:nvPr/>
        </p:nvGrpSpPr>
        <p:grpSpPr>
          <a:xfrm>
            <a:off x="1825241" y="3295029"/>
            <a:ext cx="4915931" cy="1499287"/>
            <a:chOff x="4178643" y="4938583"/>
            <a:chExt cx="4063314" cy="1177881"/>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9568" t="50000" r="51622"/>
            <a:stretch/>
          </p:blipFill>
          <p:spPr bwMode="auto">
            <a:xfrm>
              <a:off x="7525265" y="5040139"/>
              <a:ext cx="716692" cy="1076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5352" t="50000"/>
            <a:stretch/>
          </p:blipFill>
          <p:spPr bwMode="auto">
            <a:xfrm>
              <a:off x="5572897" y="5027140"/>
              <a:ext cx="2082114" cy="1076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63405" b="45886"/>
            <a:stretch/>
          </p:blipFill>
          <p:spPr bwMode="auto">
            <a:xfrm>
              <a:off x="4178643" y="4938583"/>
              <a:ext cx="1394254" cy="11648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03" name="Shape 303"/>
          <p:cNvSpPr txBox="1">
            <a:spLocks noGrp="1"/>
          </p:cNvSpPr>
          <p:nvPr>
            <p:ph type="title"/>
          </p:nvPr>
        </p:nvSpPr>
        <p:spPr>
          <a:xfrm>
            <a:off x="457200" y="152400"/>
            <a:ext cx="8229600" cy="1143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dirty="0">
                <a:solidFill>
                  <a:schemeClr val="lt1"/>
                </a:solidFill>
                <a:latin typeface="Copperplate Gothic Bold" panose="020E0705020206020404" pitchFamily="34" charset="0"/>
                <a:sym typeface="Arial"/>
              </a:rPr>
              <a:t>Hung Jury </a:t>
            </a:r>
          </a:p>
        </p:txBody>
      </p:sp>
      <p:sp>
        <p:nvSpPr>
          <p:cNvPr id="304" name="Shape 304"/>
          <p:cNvSpPr txBox="1">
            <a:spLocks noGrp="1"/>
          </p:cNvSpPr>
          <p:nvPr>
            <p:ph type="body" idx="1"/>
          </p:nvPr>
        </p:nvSpPr>
        <p:spPr>
          <a:xfrm>
            <a:off x="409903" y="1939159"/>
            <a:ext cx="8229600" cy="47611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bg2"/>
              </a:buClr>
              <a:buSzPct val="100000"/>
              <a:buFont typeface="Arial"/>
              <a:buChar char="•"/>
            </a:pPr>
            <a:r>
              <a:rPr lang="en-US" sz="2800" b="0" i="0" u="none" strike="noStrike" cap="none" baseline="0" dirty="0">
                <a:solidFill>
                  <a:schemeClr val="bg2"/>
                </a:solidFill>
                <a:latin typeface="Arial"/>
                <a:ea typeface="Arial"/>
                <a:cs typeface="Arial"/>
                <a:sym typeface="Arial"/>
              </a:rPr>
              <a:t>A hung jury, or a deadlocked jury, is when the </a:t>
            </a:r>
            <a:r>
              <a:rPr lang="en-US" sz="2800" b="0" i="0" u="none" strike="noStrike" cap="none" baseline="0" dirty="0" smtClean="0">
                <a:solidFill>
                  <a:schemeClr val="bg2"/>
                </a:solidFill>
                <a:latin typeface="Arial"/>
                <a:ea typeface="Arial"/>
                <a:cs typeface="Arial"/>
                <a:sym typeface="Arial"/>
              </a:rPr>
              <a:t>required </a:t>
            </a:r>
            <a:r>
              <a:rPr lang="en-US" sz="2800" dirty="0" smtClean="0">
                <a:solidFill>
                  <a:schemeClr val="bg2"/>
                </a:solidFill>
              </a:rPr>
              <a:t>number of jurors </a:t>
            </a:r>
            <a:r>
              <a:rPr lang="en-US" sz="2800" b="0" i="0" u="none" strike="noStrike" cap="none" baseline="0" dirty="0" smtClean="0">
                <a:solidFill>
                  <a:schemeClr val="bg2"/>
                </a:solidFill>
                <a:latin typeface="Arial"/>
                <a:ea typeface="Arial"/>
                <a:cs typeface="Arial"/>
                <a:sym typeface="Arial"/>
              </a:rPr>
              <a:t>cannot </a:t>
            </a:r>
            <a:r>
              <a:rPr lang="en-US" sz="2800" b="0" i="0" u="none" strike="noStrike" cap="none" baseline="0" dirty="0">
                <a:solidFill>
                  <a:schemeClr val="bg2"/>
                </a:solidFill>
                <a:latin typeface="Arial"/>
                <a:ea typeface="Arial"/>
                <a:cs typeface="Arial"/>
                <a:sym typeface="Arial"/>
              </a:rPr>
              <a:t>agree on a verdict </a:t>
            </a:r>
            <a:r>
              <a:rPr lang="en-US" sz="2800" b="0" i="0" u="none" strike="noStrike" cap="none" baseline="0" dirty="0" smtClean="0">
                <a:solidFill>
                  <a:schemeClr val="bg2"/>
                </a:solidFill>
                <a:latin typeface="Arial"/>
                <a:ea typeface="Arial"/>
                <a:cs typeface="Arial"/>
                <a:sym typeface="Arial"/>
              </a:rPr>
              <a:t>in </a:t>
            </a:r>
            <a:r>
              <a:rPr lang="en-US" sz="2800" b="0" i="0" u="none" strike="noStrike" cap="none" baseline="0" dirty="0">
                <a:solidFill>
                  <a:schemeClr val="bg2"/>
                </a:solidFill>
                <a:latin typeface="Arial"/>
                <a:ea typeface="Arial"/>
                <a:cs typeface="Arial"/>
                <a:sym typeface="Arial"/>
              </a:rPr>
              <a:t>a case </a:t>
            </a:r>
            <a:r>
              <a:rPr lang="en-US" sz="2800" b="0" i="0" u="none" strike="noStrike" cap="none" baseline="0" dirty="0" smtClean="0">
                <a:solidFill>
                  <a:schemeClr val="bg2"/>
                </a:solidFill>
                <a:latin typeface="Arial"/>
                <a:ea typeface="Arial"/>
                <a:cs typeface="Arial"/>
                <a:sym typeface="Arial"/>
              </a:rPr>
              <a:t>. </a:t>
            </a:r>
            <a:endParaRPr lang="en-US" sz="2800" b="0" i="0" u="none" strike="noStrike" cap="none" baseline="0" dirty="0">
              <a:solidFill>
                <a:schemeClr val="bg2"/>
              </a:solidFill>
              <a:latin typeface="Arial"/>
              <a:ea typeface="Arial"/>
              <a:cs typeface="Arial"/>
              <a:sym typeface="Arial"/>
            </a:endParaRPr>
          </a:p>
          <a:p>
            <a:pPr marL="342900" marR="0" lvl="0" indent="-342900" algn="l" rtl="0">
              <a:lnSpc>
                <a:spcPct val="100000"/>
              </a:lnSpc>
              <a:spcBef>
                <a:spcPts val="560"/>
              </a:spcBef>
              <a:spcAft>
                <a:spcPts val="0"/>
              </a:spcAft>
              <a:buClr>
                <a:schemeClr val="bg2"/>
              </a:buClr>
              <a:buSzPct val="100000"/>
              <a:buFont typeface="Arial"/>
              <a:buChar char="•"/>
            </a:pPr>
            <a:r>
              <a:rPr lang="en-US" sz="2800" b="0" i="0" u="none" strike="noStrike" cap="none" dirty="0" smtClean="0">
                <a:solidFill>
                  <a:schemeClr val="bg2"/>
                </a:solidFill>
                <a:latin typeface="Arial"/>
                <a:ea typeface="Arial"/>
                <a:cs typeface="Arial"/>
                <a:sym typeface="Arial"/>
              </a:rPr>
              <a:t>Louisiana is </a:t>
            </a:r>
            <a:r>
              <a:rPr lang="en-US" sz="2800" dirty="0" smtClean="0">
                <a:solidFill>
                  <a:schemeClr val="bg2"/>
                </a:solidFill>
              </a:rPr>
              <a:t>1 of only 2 states that allow non-unanimous juries in some criminal cases.</a:t>
            </a:r>
          </a:p>
          <a:p>
            <a:pPr marL="342900" marR="0" lvl="0" indent="-342900" algn="l" rtl="0">
              <a:lnSpc>
                <a:spcPct val="100000"/>
              </a:lnSpc>
              <a:spcBef>
                <a:spcPts val="560"/>
              </a:spcBef>
              <a:spcAft>
                <a:spcPts val="0"/>
              </a:spcAft>
              <a:buClr>
                <a:schemeClr val="bg2"/>
              </a:buClr>
              <a:buSzPct val="100000"/>
              <a:buFont typeface="Arial"/>
              <a:buChar char="•"/>
            </a:pPr>
            <a:r>
              <a:rPr lang="en-US" sz="2800" b="0" i="0" u="none" strike="noStrike" cap="none" baseline="0" dirty="0" smtClean="0">
                <a:solidFill>
                  <a:schemeClr val="bg2"/>
                </a:solidFill>
                <a:latin typeface="Arial"/>
                <a:ea typeface="Arial"/>
                <a:cs typeface="Arial"/>
                <a:sym typeface="Arial"/>
              </a:rPr>
              <a:t>Why do you think a</a:t>
            </a:r>
            <a:r>
              <a:rPr lang="en-US" sz="2800" b="0" i="0" u="none" strike="noStrike" cap="none" dirty="0" smtClean="0">
                <a:solidFill>
                  <a:schemeClr val="bg2"/>
                </a:solidFill>
                <a:latin typeface="Arial"/>
                <a:ea typeface="Arial"/>
                <a:cs typeface="Arial"/>
                <a:sym typeface="Arial"/>
              </a:rPr>
              <a:t> unanimous jury is required in capital cases and relative felonies (sentence may be imprisonment at hard labor for more than 6 months) – </a:t>
            </a:r>
            <a:r>
              <a:rPr lang="en-US" sz="2800" i="0" u="none" strike="noStrike" cap="none" dirty="0" smtClean="0">
                <a:solidFill>
                  <a:schemeClr val="bg2"/>
                </a:solidFill>
                <a:latin typeface="Arial"/>
                <a:ea typeface="Arial"/>
                <a:cs typeface="Arial"/>
                <a:sym typeface="Arial"/>
              </a:rPr>
              <a:t>but not for all criminal cases</a:t>
            </a:r>
            <a:r>
              <a:rPr lang="en-US" sz="2800" b="0" i="0" u="none" strike="noStrike" cap="none" dirty="0" smtClean="0">
                <a:solidFill>
                  <a:schemeClr val="bg2"/>
                </a:solidFill>
                <a:latin typeface="Arial"/>
                <a:ea typeface="Arial"/>
                <a:cs typeface="Arial"/>
                <a:sym typeface="Arial"/>
              </a:rPr>
              <a:t>?</a:t>
            </a:r>
            <a:endParaRPr lang="en-US" sz="2800" b="0" i="0" u="none" strike="noStrike" cap="none" baseline="0" dirty="0" smtClean="0">
              <a:solidFill>
                <a:schemeClr val="bg2"/>
              </a:solidFill>
              <a:latin typeface="Arial"/>
              <a:ea typeface="Arial"/>
              <a:cs typeface="Arial"/>
              <a:sym typeface="Arial"/>
            </a:endParaRPr>
          </a:p>
          <a:p>
            <a:pPr marL="742950" marR="0" lvl="1" indent="-285750" algn="l" rtl="0">
              <a:lnSpc>
                <a:spcPct val="100000"/>
              </a:lnSpc>
              <a:spcBef>
                <a:spcPts val="560"/>
              </a:spcBef>
              <a:spcAft>
                <a:spcPts val="0"/>
              </a:spcAft>
              <a:buClr>
                <a:schemeClr val="bg2"/>
              </a:buClr>
              <a:buSzPct val="100000"/>
              <a:buFont typeface="Arial"/>
              <a:buChar char="–"/>
            </a:pPr>
            <a:r>
              <a:rPr lang="en-US" sz="2800" b="0" i="0" u="none" strike="noStrike" cap="none" baseline="0" dirty="0" smtClean="0">
                <a:solidFill>
                  <a:schemeClr val="bg2"/>
                </a:solidFill>
                <a:latin typeface="Arial"/>
                <a:ea typeface="Arial"/>
                <a:cs typeface="Arial"/>
                <a:sym typeface="Arial"/>
              </a:rPr>
              <a:t>Do </a:t>
            </a:r>
            <a:r>
              <a:rPr lang="en-US" sz="2800" b="0" i="0" u="none" strike="noStrike" cap="none" baseline="0" dirty="0">
                <a:solidFill>
                  <a:schemeClr val="bg2"/>
                </a:solidFill>
                <a:latin typeface="Arial"/>
                <a:ea typeface="Arial"/>
                <a:cs typeface="Arial"/>
                <a:sym typeface="Arial"/>
              </a:rPr>
              <a:t>you think this is fair? Why or why not? </a:t>
            </a:r>
          </a:p>
          <a:p>
            <a:pPr marL="342900" marR="0" lvl="0" indent="-165100" algn="l" rtl="0">
              <a:lnSpc>
                <a:spcPct val="100000"/>
              </a:lnSpc>
              <a:spcBef>
                <a:spcPts val="560"/>
              </a:spcBef>
              <a:spcAft>
                <a:spcPts val="0"/>
              </a:spcAft>
              <a:buClr>
                <a:schemeClr val="bg2"/>
              </a:buClr>
              <a:buFont typeface="Arial"/>
              <a:buNone/>
            </a:pPr>
            <a:endParaRPr sz="2800" b="0" i="0" u="none" strike="noStrike" cap="none" baseline="0" dirty="0">
              <a:solidFill>
                <a:schemeClr val="bg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24" name="Shape 324"/>
          <p:cNvSpPr txBox="1">
            <a:spLocks noGrp="1"/>
          </p:cNvSpPr>
          <p:nvPr>
            <p:ph type="title"/>
          </p:nvPr>
        </p:nvSpPr>
        <p:spPr>
          <a:xfrm>
            <a:off x="457200" y="152400"/>
            <a:ext cx="8229600" cy="1143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dirty="0">
                <a:solidFill>
                  <a:schemeClr val="lt1"/>
                </a:solidFill>
                <a:latin typeface="Copperplate Gothic Bold" panose="020E0705020206020404" pitchFamily="34" charset="0"/>
                <a:sym typeface="Arial"/>
              </a:rPr>
              <a:t>Role of Judges </a:t>
            </a:r>
          </a:p>
        </p:txBody>
      </p:sp>
      <p:sp>
        <p:nvSpPr>
          <p:cNvPr id="325" name="Shape 325"/>
          <p:cNvSpPr txBox="1">
            <a:spLocks noGrp="1"/>
          </p:cNvSpPr>
          <p:nvPr>
            <p:ph type="body" idx="1"/>
          </p:nvPr>
        </p:nvSpPr>
        <p:spPr>
          <a:xfrm>
            <a:off x="457200" y="2033751"/>
            <a:ext cx="8229600" cy="460353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2"/>
              </a:buClr>
              <a:buSzPct val="96694"/>
              <a:buFont typeface="Arial"/>
              <a:buChar char="•"/>
            </a:pPr>
            <a:r>
              <a:rPr lang="en-US" sz="2800" b="0" i="0" u="none" strike="noStrike" cap="none" baseline="0" dirty="0">
                <a:solidFill>
                  <a:schemeClr val="dk2"/>
                </a:solidFill>
                <a:latin typeface="Arial"/>
                <a:ea typeface="Arial"/>
                <a:cs typeface="Arial"/>
                <a:sym typeface="Arial"/>
              </a:rPr>
              <a:t>When cases are tried before a jury, the judge still has a major role in determining which evidence may be considered by the jury. </a:t>
            </a:r>
            <a:endParaRPr lang="en-US" sz="2800" b="0" i="0" u="none" strike="noStrike" cap="none" baseline="0" dirty="0" smtClean="0">
              <a:solidFill>
                <a:schemeClr val="dk2"/>
              </a:solidFill>
              <a:latin typeface="Arial"/>
              <a:ea typeface="Arial"/>
              <a:cs typeface="Arial"/>
              <a:sym typeface="Arial"/>
            </a:endParaRPr>
          </a:p>
          <a:p>
            <a:pPr marL="342900" marR="0" lvl="0" indent="-342900" algn="l" rtl="0">
              <a:lnSpc>
                <a:spcPct val="100000"/>
              </a:lnSpc>
              <a:spcBef>
                <a:spcPts val="0"/>
              </a:spcBef>
              <a:spcAft>
                <a:spcPts val="0"/>
              </a:spcAft>
              <a:buClr>
                <a:schemeClr val="dk2"/>
              </a:buClr>
              <a:buSzPct val="96694"/>
              <a:buFont typeface="Arial"/>
              <a:buChar char="•"/>
            </a:pPr>
            <a:endParaRPr lang="en-US" b="0" i="0" u="none" strike="noStrike" cap="none" baseline="0" dirty="0">
              <a:solidFill>
                <a:schemeClr val="dk2"/>
              </a:solidFill>
              <a:latin typeface="Arial"/>
              <a:ea typeface="Arial"/>
              <a:cs typeface="Arial"/>
              <a:sym typeface="Arial"/>
            </a:endParaRPr>
          </a:p>
          <a:p>
            <a:pPr marL="342900" marR="0" lvl="0" indent="-342900" algn="l" rtl="0">
              <a:lnSpc>
                <a:spcPct val="100000"/>
              </a:lnSpc>
              <a:spcBef>
                <a:spcPts val="590"/>
              </a:spcBef>
              <a:spcAft>
                <a:spcPts val="0"/>
              </a:spcAft>
              <a:buClr>
                <a:schemeClr val="dk2"/>
              </a:buClr>
              <a:buSzPct val="96694"/>
              <a:buFont typeface="Arial"/>
              <a:buChar char="•"/>
            </a:pPr>
            <a:r>
              <a:rPr lang="en-US" sz="2800" b="0" i="0" u="none" strike="noStrike" cap="none" baseline="0" dirty="0">
                <a:solidFill>
                  <a:schemeClr val="dk2"/>
                </a:solidFill>
                <a:latin typeface="Arial"/>
                <a:ea typeface="Arial"/>
                <a:cs typeface="Arial"/>
                <a:sym typeface="Arial"/>
              </a:rPr>
              <a:t>The jury is the fact-finder, but it is left to "find" facts only from the evidence which is legally admissible</a:t>
            </a:r>
            <a:r>
              <a:rPr lang="en-US" sz="2800" b="0" i="0" u="none" strike="noStrike" cap="none" baseline="0" dirty="0" smtClean="0">
                <a:solidFill>
                  <a:schemeClr val="dk2"/>
                </a:solidFill>
                <a:latin typeface="Arial"/>
                <a:ea typeface="Arial"/>
                <a:cs typeface="Arial"/>
                <a:sym typeface="Arial"/>
              </a:rPr>
              <a:t>.</a:t>
            </a:r>
          </a:p>
          <a:p>
            <a:pPr marL="342900" marR="0" lvl="0" indent="-342900" algn="l" rtl="0">
              <a:lnSpc>
                <a:spcPct val="100000"/>
              </a:lnSpc>
              <a:spcBef>
                <a:spcPts val="590"/>
              </a:spcBef>
              <a:spcAft>
                <a:spcPts val="0"/>
              </a:spcAft>
              <a:buClr>
                <a:schemeClr val="dk2"/>
              </a:buClr>
              <a:buSzPct val="96694"/>
              <a:buFont typeface="Arial"/>
              <a:buChar char="•"/>
            </a:pPr>
            <a:endParaRPr lang="en-US" b="0" i="0" u="none" strike="noStrike" cap="none" baseline="0" dirty="0">
              <a:solidFill>
                <a:schemeClr val="dk2"/>
              </a:solidFill>
              <a:latin typeface="Arial"/>
              <a:ea typeface="Arial"/>
              <a:cs typeface="Arial"/>
              <a:sym typeface="Arial"/>
            </a:endParaRPr>
          </a:p>
          <a:p>
            <a:pPr marL="342900" marR="0" lvl="0" indent="-342900" algn="l" rtl="0">
              <a:lnSpc>
                <a:spcPct val="100000"/>
              </a:lnSpc>
              <a:spcBef>
                <a:spcPts val="590"/>
              </a:spcBef>
              <a:spcAft>
                <a:spcPts val="0"/>
              </a:spcAft>
              <a:buClr>
                <a:schemeClr val="dk2"/>
              </a:buClr>
              <a:buSzPct val="96694"/>
              <a:buFont typeface="Arial"/>
              <a:buChar char="•"/>
            </a:pPr>
            <a:r>
              <a:rPr lang="en-US" sz="2800" b="0" i="0" u="none" strike="noStrike" cap="none" baseline="0" dirty="0" smtClean="0">
                <a:solidFill>
                  <a:schemeClr val="dk2"/>
                </a:solidFill>
                <a:latin typeface="Arial"/>
                <a:ea typeface="Arial"/>
                <a:cs typeface="Arial"/>
                <a:sym typeface="Arial"/>
              </a:rPr>
              <a:t>The </a:t>
            </a:r>
            <a:r>
              <a:rPr lang="en-US" sz="2800" i="0" u="none" strike="noStrike" cap="none" baseline="0" dirty="0">
                <a:solidFill>
                  <a:schemeClr val="dk2"/>
                </a:solidFill>
                <a:latin typeface="Arial"/>
                <a:ea typeface="Arial"/>
                <a:cs typeface="Arial"/>
                <a:sym typeface="Arial"/>
              </a:rPr>
              <a:t>judge instructs the jury on the law and legal principles or rules that must be followed in weighing the facts. </a:t>
            </a:r>
          </a:p>
        </p:txBody>
      </p:sp>
    </p:spTree>
    <p:extLst>
      <p:ext uri="{BB962C8B-B14F-4D97-AF65-F5344CB8AC3E}">
        <p14:creationId xmlns:p14="http://schemas.microsoft.com/office/powerpoint/2010/main" xmlns="" val="3184028031"/>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sz="3600" dirty="0" smtClean="0">
                <a:solidFill>
                  <a:schemeClr val="bg1"/>
                </a:solidFill>
                <a:latin typeface="Copperplate Gothic Bold" panose="020E0705020206020404" pitchFamily="34" charset="0"/>
              </a:rPr>
              <a:t>SENTENCING</a:t>
            </a:r>
            <a:endParaRPr lang="en-US" sz="3600" dirty="0">
              <a:solidFill>
                <a:schemeClr val="bg1"/>
              </a:solidFill>
              <a:latin typeface="Copperplate Gothic Bold" panose="020E0705020206020404" pitchFamily="34" charset="0"/>
            </a:endParaRPr>
          </a:p>
        </p:txBody>
      </p:sp>
      <p:sp>
        <p:nvSpPr>
          <p:cNvPr id="3" name="Text Placeholder 2"/>
          <p:cNvSpPr>
            <a:spLocks noGrp="1"/>
          </p:cNvSpPr>
          <p:nvPr>
            <p:ph type="body" idx="1"/>
          </p:nvPr>
        </p:nvSpPr>
        <p:spPr>
          <a:xfrm>
            <a:off x="157655" y="1643607"/>
            <a:ext cx="8749862" cy="5009441"/>
          </a:xfrm>
        </p:spPr>
        <p:txBody>
          <a:bodyPr/>
          <a:lstStyle/>
          <a:p>
            <a:r>
              <a:rPr lang="en-US" sz="2800" b="1" dirty="0" smtClean="0">
                <a:solidFill>
                  <a:schemeClr val="bg2"/>
                </a:solidFill>
              </a:rPr>
              <a:t>In criminal cases in Louisiana, the judge decides the sentence if there is a determination of guilt by the jury.</a:t>
            </a:r>
          </a:p>
          <a:p>
            <a:endParaRPr lang="en-US" sz="1800" b="1" dirty="0" smtClean="0">
              <a:solidFill>
                <a:schemeClr val="bg2"/>
              </a:solidFill>
            </a:endParaRPr>
          </a:p>
          <a:p>
            <a:r>
              <a:rPr lang="en-US" sz="2800" b="1" dirty="0" smtClean="0">
                <a:solidFill>
                  <a:schemeClr val="bg2"/>
                </a:solidFill>
              </a:rPr>
              <a:t>The jury does not participate in sentencing unless it is a death penalty case. </a:t>
            </a:r>
          </a:p>
          <a:p>
            <a:endParaRPr lang="en-US" b="1" dirty="0" smtClean="0">
              <a:solidFill>
                <a:schemeClr val="bg2"/>
              </a:solidFill>
            </a:endParaRPr>
          </a:p>
          <a:p>
            <a:r>
              <a:rPr lang="en-US" sz="2800" b="1" dirty="0" smtClean="0">
                <a:solidFill>
                  <a:schemeClr val="bg2"/>
                </a:solidFill>
              </a:rPr>
              <a:t>Unanimous verdicts are required to find the defendant guilty of a capital offense and to impose the death penalty. This is the same as the federal death penalty statute.</a:t>
            </a:r>
            <a:endParaRPr lang="en-US" sz="2800" b="1" dirty="0">
              <a:solidFill>
                <a:schemeClr val="bg2"/>
              </a:solidFill>
            </a:endParaRPr>
          </a:p>
        </p:txBody>
      </p:sp>
    </p:spTree>
    <p:extLst>
      <p:ext uri="{BB962C8B-B14F-4D97-AF65-F5344CB8AC3E}">
        <p14:creationId xmlns:p14="http://schemas.microsoft.com/office/powerpoint/2010/main" xmlns="" val="2360900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1"/>
                </a:solidFill>
                <a:latin typeface="Copperplate Gothic Bold" panose="020E0705020206020404" pitchFamily="34" charset="0"/>
              </a:rPr>
              <a:t>Qualifications of Jurors</a:t>
            </a:r>
            <a:endParaRPr lang="en-US" sz="3600" dirty="0">
              <a:solidFill>
                <a:schemeClr val="bg1"/>
              </a:solidFill>
              <a:latin typeface="Copperplate Gothic Bold" panose="020E0705020206020404" pitchFamily="34" charset="0"/>
            </a:endParaRPr>
          </a:p>
        </p:txBody>
      </p:sp>
      <p:sp>
        <p:nvSpPr>
          <p:cNvPr id="3" name="Text Placeholder 2"/>
          <p:cNvSpPr>
            <a:spLocks noGrp="1"/>
          </p:cNvSpPr>
          <p:nvPr>
            <p:ph type="body" idx="1"/>
          </p:nvPr>
        </p:nvSpPr>
        <p:spPr/>
        <p:txBody>
          <a:bodyPr/>
          <a:lstStyle/>
          <a:p>
            <a:r>
              <a:rPr lang="en-US" sz="2000" dirty="0" smtClean="0"/>
              <a:t>What are the requirements for a person to serve on a jury? </a:t>
            </a:r>
            <a:endParaRPr lang="en-US" sz="2000" dirty="0"/>
          </a:p>
        </p:txBody>
      </p:sp>
      <p:sp>
        <p:nvSpPr>
          <p:cNvPr id="4" name="TextBox 3"/>
          <p:cNvSpPr txBox="1"/>
          <p:nvPr/>
        </p:nvSpPr>
        <p:spPr>
          <a:xfrm>
            <a:off x="6659592" y="0"/>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xmlns="" val="355630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5" name="TextBox 4"/>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16" name="Shape 316"/>
          <p:cNvSpPr txBox="1">
            <a:spLocks noGrp="1"/>
          </p:cNvSpPr>
          <p:nvPr>
            <p:ph type="title"/>
          </p:nvPr>
        </p:nvSpPr>
        <p:spPr>
          <a:xfrm>
            <a:off x="533400" y="194632"/>
            <a:ext cx="8229600" cy="1143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b="0" i="0" u="none" strike="noStrike" cap="none" baseline="0" dirty="0">
                <a:solidFill>
                  <a:schemeClr val="lt1"/>
                </a:solidFill>
                <a:latin typeface="Copperplate Gothic Bold" panose="020E0705020206020404" pitchFamily="34" charset="0"/>
                <a:sym typeface="Arial"/>
              </a:rPr>
              <a:t>What are the qualifications of a juror in </a:t>
            </a:r>
            <a:r>
              <a:rPr lang="en-US" sz="3600" b="0" i="0" u="none" strike="noStrike" cap="none" baseline="0" dirty="0" smtClean="0">
                <a:solidFill>
                  <a:schemeClr val="lt1"/>
                </a:solidFill>
                <a:latin typeface="Copperplate Gothic Bold" panose="020E0705020206020404" pitchFamily="34" charset="0"/>
                <a:sym typeface="Arial"/>
              </a:rPr>
              <a:t>Louisiana?</a:t>
            </a:r>
            <a:endParaRPr lang="en-US" sz="3600" b="0" i="0" u="none" strike="noStrike" cap="none" baseline="0" dirty="0">
              <a:solidFill>
                <a:schemeClr val="lt1"/>
              </a:solidFill>
              <a:latin typeface="Copperplate Gothic Bold" panose="020E0705020206020404" pitchFamily="34" charset="0"/>
              <a:sym typeface="Arial"/>
            </a:endParaRPr>
          </a:p>
        </p:txBody>
      </p:sp>
      <p:sp>
        <p:nvSpPr>
          <p:cNvPr id="317" name="Shape 317"/>
          <p:cNvSpPr txBox="1">
            <a:spLocks noGrp="1"/>
          </p:cNvSpPr>
          <p:nvPr>
            <p:ph type="body" idx="1"/>
          </p:nvPr>
        </p:nvSpPr>
        <p:spPr>
          <a:xfrm>
            <a:off x="220717" y="1764686"/>
            <a:ext cx="4414346" cy="4887310"/>
          </a:xfrm>
          <a:prstGeom prst="rect">
            <a:avLst/>
          </a:prstGeom>
          <a:noFill/>
          <a:ln>
            <a:noFill/>
          </a:ln>
        </p:spPr>
        <p:txBody>
          <a:bodyPr lIns="91425" tIns="45700" rIns="91425" bIns="45700" anchor="t" anchorCtr="0">
            <a:noAutofit/>
          </a:bodyPr>
          <a:lstStyle/>
          <a:p>
            <a:pPr marL="0" lvl="0" indent="0">
              <a:spcBef>
                <a:spcPts val="0"/>
              </a:spcBef>
              <a:buSzPct val="25000"/>
              <a:buNone/>
            </a:pPr>
            <a:r>
              <a:rPr lang="en-US" sz="1900" i="1" dirty="0"/>
              <a:t>Prospective jurors' names are pulled from the Voter's Registration list </a:t>
            </a:r>
            <a:r>
              <a:rPr lang="en-US" sz="1900" i="1" dirty="0" smtClean="0"/>
              <a:t>of the trial parish and </a:t>
            </a:r>
            <a:r>
              <a:rPr lang="en-US" sz="1900" i="1" dirty="0"/>
              <a:t>the Department of Motor Vehicles (DMV). Citizens' names are drawn randomly by computer from a master list by </a:t>
            </a:r>
            <a:r>
              <a:rPr lang="en-US" sz="1900" i="1" dirty="0" smtClean="0"/>
              <a:t>the Jury Commission or the clerk of court or his/her designee. The </a:t>
            </a:r>
            <a:r>
              <a:rPr lang="en-US" sz="1900" i="1" dirty="0"/>
              <a:t>list is called the General Venire. </a:t>
            </a:r>
            <a:r>
              <a:rPr lang="en-US" sz="1900" i="1" dirty="0" smtClean="0"/>
              <a:t>A summons is sent to all persons on the venire, who must report on the assigned day for jury duty.  They will then go through a process of jury selection.  Those chosen to participate on a jury may claim an exemption if called again within 2 years. Persons over 70 may also claim an exemption. </a:t>
            </a:r>
            <a:endParaRPr lang="en-US" sz="1900" b="0" i="1" u="none" strike="noStrike" cap="none" baseline="0" dirty="0">
              <a:solidFill>
                <a:schemeClr val="dk2"/>
              </a:solidFill>
              <a:sym typeface="Arial"/>
            </a:endParaRPr>
          </a:p>
        </p:txBody>
      </p:sp>
      <p:sp>
        <p:nvSpPr>
          <p:cNvPr id="318" name="Shape 318"/>
          <p:cNvSpPr/>
          <p:nvPr/>
        </p:nvSpPr>
        <p:spPr>
          <a:xfrm>
            <a:off x="4800599" y="1860331"/>
            <a:ext cx="3980793" cy="4824248"/>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chemeClr val="accent1"/>
              </a:buClr>
              <a:buSzPct val="100000"/>
              <a:buFont typeface="Arial"/>
              <a:buChar char="•"/>
            </a:pPr>
            <a:r>
              <a:rPr lang="en-US" sz="2400" b="1" i="0" u="none" strike="noStrike" cap="none" baseline="0" dirty="0">
                <a:solidFill>
                  <a:schemeClr val="accent1"/>
                </a:solidFill>
                <a:latin typeface="Calibri"/>
                <a:ea typeface="Calibri"/>
                <a:cs typeface="Calibri"/>
                <a:sym typeface="Calibri"/>
              </a:rPr>
              <a:t>Taken </a:t>
            </a:r>
            <a:r>
              <a:rPr lang="en-US" sz="2400" b="1" i="0" u="none" strike="noStrike" cap="none" baseline="0" dirty="0" smtClean="0">
                <a:solidFill>
                  <a:schemeClr val="accent1"/>
                </a:solidFill>
                <a:latin typeface="Calibri"/>
                <a:ea typeface="Calibri"/>
                <a:cs typeface="Calibri"/>
                <a:sym typeface="Calibri"/>
              </a:rPr>
              <a:t>from both genders </a:t>
            </a:r>
            <a:endParaRPr lang="en-US" sz="2400" b="1" i="0" u="none" strike="noStrike" cap="none" baseline="0" dirty="0">
              <a:solidFill>
                <a:schemeClr val="accent1"/>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2"/>
              </a:buClr>
              <a:buSzPct val="100000"/>
              <a:buFont typeface="Arial"/>
              <a:buChar char="•"/>
            </a:pPr>
            <a:r>
              <a:rPr lang="en-US" sz="2400" b="1" i="0" u="none" strike="noStrike" cap="none" baseline="0" dirty="0">
                <a:solidFill>
                  <a:schemeClr val="accent2"/>
                </a:solidFill>
                <a:latin typeface="Calibri"/>
                <a:ea typeface="Calibri"/>
                <a:cs typeface="Calibri"/>
                <a:sym typeface="Calibri"/>
              </a:rPr>
              <a:t>At least 18 years of age </a:t>
            </a:r>
          </a:p>
          <a:p>
            <a:pPr marL="285750" marR="0" lvl="0" indent="-285750" algn="l" rtl="0">
              <a:lnSpc>
                <a:spcPct val="100000"/>
              </a:lnSpc>
              <a:spcBef>
                <a:spcPts val="0"/>
              </a:spcBef>
              <a:spcAft>
                <a:spcPts val="0"/>
              </a:spcAft>
              <a:buClr>
                <a:schemeClr val="accent3"/>
              </a:buClr>
              <a:buSzPct val="100000"/>
              <a:buFont typeface="Arial"/>
              <a:buChar char="•"/>
            </a:pPr>
            <a:r>
              <a:rPr lang="en-US" sz="2400" b="1" i="0" u="none" strike="noStrike" cap="none" baseline="0" dirty="0">
                <a:solidFill>
                  <a:srgbClr val="00B050"/>
                </a:solidFill>
                <a:latin typeface="Calibri"/>
                <a:ea typeface="Calibri"/>
                <a:cs typeface="Calibri"/>
                <a:sym typeface="Calibri"/>
              </a:rPr>
              <a:t>Citizens of the United </a:t>
            </a:r>
            <a:r>
              <a:rPr lang="en-US" sz="2400" b="1" i="0" u="none" strike="noStrike" cap="none" baseline="0" dirty="0" smtClean="0">
                <a:solidFill>
                  <a:srgbClr val="00B050"/>
                </a:solidFill>
                <a:latin typeface="Calibri"/>
                <a:ea typeface="Calibri"/>
                <a:cs typeface="Calibri"/>
                <a:sym typeface="Calibri"/>
              </a:rPr>
              <a:t>States and Louisiana </a:t>
            </a:r>
            <a:endParaRPr lang="en-US" sz="2400" b="1" i="0" u="none" strike="noStrike" cap="none" baseline="0" dirty="0">
              <a:solidFill>
                <a:srgbClr val="00B050"/>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5"/>
              </a:buClr>
              <a:buSzPct val="100000"/>
              <a:buFont typeface="Arial"/>
              <a:buChar char="•"/>
            </a:pPr>
            <a:r>
              <a:rPr lang="en-US" sz="2400" b="1" i="0" u="none" strike="noStrike" cap="none" baseline="0" dirty="0" smtClean="0">
                <a:solidFill>
                  <a:schemeClr val="bg2"/>
                </a:solidFill>
                <a:latin typeface="Calibri"/>
                <a:ea typeface="Calibri"/>
                <a:cs typeface="Calibri"/>
                <a:sym typeface="Calibri"/>
              </a:rPr>
              <a:t>Resident in</a:t>
            </a:r>
            <a:r>
              <a:rPr lang="en-US" sz="2400" b="1" i="0" u="none" strike="noStrike" cap="none" dirty="0" smtClean="0">
                <a:solidFill>
                  <a:schemeClr val="bg2"/>
                </a:solidFill>
                <a:latin typeface="Calibri"/>
                <a:ea typeface="Calibri"/>
                <a:cs typeface="Calibri"/>
                <a:sym typeface="Calibri"/>
              </a:rPr>
              <a:t> the</a:t>
            </a:r>
            <a:r>
              <a:rPr lang="en-US" sz="2400" b="1" i="0" u="none" strike="noStrike" cap="none" baseline="0" dirty="0" smtClean="0">
                <a:solidFill>
                  <a:schemeClr val="bg2"/>
                </a:solidFill>
                <a:latin typeface="Calibri"/>
                <a:ea typeface="Calibri"/>
                <a:cs typeface="Calibri"/>
                <a:sym typeface="Calibri"/>
              </a:rPr>
              <a:t> trial </a:t>
            </a:r>
            <a:r>
              <a:rPr lang="en-US" sz="2400" b="1" dirty="0" smtClean="0">
                <a:solidFill>
                  <a:schemeClr val="bg2"/>
                </a:solidFill>
                <a:latin typeface="Calibri"/>
                <a:ea typeface="Calibri"/>
                <a:cs typeface="Calibri"/>
                <a:sym typeface="Calibri"/>
              </a:rPr>
              <a:t>parish for at least 1 year</a:t>
            </a:r>
            <a:endParaRPr lang="en-US" sz="2400" b="1" i="0" u="none" strike="noStrike" cap="none" baseline="0" dirty="0">
              <a:solidFill>
                <a:schemeClr val="bg2"/>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6"/>
              </a:buClr>
              <a:buSzPct val="100000"/>
              <a:buFont typeface="Arial"/>
              <a:buChar char="•"/>
            </a:pPr>
            <a:r>
              <a:rPr lang="en-US" sz="2400" b="1" dirty="0" smtClean="0">
                <a:solidFill>
                  <a:srgbClr val="FF0000"/>
                </a:solidFill>
                <a:latin typeface="Calibri"/>
                <a:ea typeface="Calibri"/>
                <a:cs typeface="Calibri"/>
                <a:sym typeface="Calibri"/>
              </a:rPr>
              <a:t>Not be interdicted, mentally or physically infirm</a:t>
            </a:r>
          </a:p>
          <a:p>
            <a:pPr marL="285750" marR="0" lvl="0" indent="-285750" algn="l" rtl="0">
              <a:lnSpc>
                <a:spcPct val="100000"/>
              </a:lnSpc>
              <a:spcBef>
                <a:spcPts val="0"/>
              </a:spcBef>
              <a:spcAft>
                <a:spcPts val="0"/>
              </a:spcAft>
              <a:buClr>
                <a:schemeClr val="accent6"/>
              </a:buClr>
              <a:buSzPct val="100000"/>
              <a:buFont typeface="Arial"/>
              <a:buChar char="•"/>
            </a:pPr>
            <a:r>
              <a:rPr lang="en-US" sz="2400" b="1" i="0" u="none" strike="noStrike" cap="none" baseline="0" dirty="0" smtClean="0">
                <a:solidFill>
                  <a:schemeClr val="tx1">
                    <a:lumMod val="65000"/>
                    <a:lumOff val="35000"/>
                  </a:schemeClr>
                </a:solidFill>
                <a:latin typeface="Calibri"/>
                <a:ea typeface="Calibri"/>
                <a:cs typeface="Calibri"/>
                <a:sym typeface="Calibri"/>
              </a:rPr>
              <a:t>Able</a:t>
            </a:r>
            <a:r>
              <a:rPr lang="en-US" sz="2400" b="1" i="0" u="none" strike="noStrike" cap="none" dirty="0" smtClean="0">
                <a:solidFill>
                  <a:schemeClr val="tx1">
                    <a:lumMod val="65000"/>
                    <a:lumOff val="35000"/>
                  </a:schemeClr>
                </a:solidFill>
                <a:latin typeface="Calibri"/>
                <a:ea typeface="Calibri"/>
                <a:cs typeface="Calibri"/>
                <a:sym typeface="Calibri"/>
              </a:rPr>
              <a:t> to read, write &amp; speak English</a:t>
            </a:r>
          </a:p>
          <a:p>
            <a:pPr marL="285750" marR="0" lvl="0" indent="-285750" algn="l" rtl="0">
              <a:lnSpc>
                <a:spcPct val="100000"/>
              </a:lnSpc>
              <a:spcBef>
                <a:spcPts val="0"/>
              </a:spcBef>
              <a:spcAft>
                <a:spcPts val="0"/>
              </a:spcAft>
              <a:buClr>
                <a:schemeClr val="accent6"/>
              </a:buClr>
              <a:buSzPct val="100000"/>
              <a:buFont typeface="Arial"/>
              <a:buChar char="•"/>
            </a:pPr>
            <a:r>
              <a:rPr lang="en-US" sz="2400" b="1" baseline="0" dirty="0" smtClean="0">
                <a:solidFill>
                  <a:srgbClr val="7030A0"/>
                </a:solidFill>
                <a:latin typeface="Calibri"/>
                <a:ea typeface="Calibri"/>
                <a:cs typeface="Calibri"/>
                <a:sym typeface="Calibri"/>
              </a:rPr>
              <a:t>Not</a:t>
            </a:r>
            <a:r>
              <a:rPr lang="en-US" sz="2400" b="1" dirty="0" smtClean="0">
                <a:solidFill>
                  <a:srgbClr val="7030A0"/>
                </a:solidFill>
                <a:latin typeface="Calibri"/>
                <a:ea typeface="Calibri"/>
                <a:cs typeface="Calibri"/>
                <a:sym typeface="Calibri"/>
              </a:rPr>
              <a:t> under indictment</a:t>
            </a:r>
          </a:p>
          <a:p>
            <a:pPr marL="285750" marR="0" lvl="0" indent="-285750" algn="l" rtl="0">
              <a:lnSpc>
                <a:spcPct val="100000"/>
              </a:lnSpc>
              <a:spcBef>
                <a:spcPts val="0"/>
              </a:spcBef>
              <a:spcAft>
                <a:spcPts val="0"/>
              </a:spcAft>
              <a:buClr>
                <a:schemeClr val="accent6"/>
              </a:buClr>
              <a:buSzPct val="100000"/>
              <a:buFont typeface="Arial"/>
              <a:buChar char="•"/>
            </a:pPr>
            <a:r>
              <a:rPr lang="en-US" sz="2400" b="1" dirty="0" smtClean="0">
                <a:solidFill>
                  <a:schemeClr val="bg2">
                    <a:lumMod val="75000"/>
                  </a:schemeClr>
                </a:solidFill>
                <a:latin typeface="Calibri"/>
                <a:ea typeface="Calibri"/>
                <a:cs typeface="Calibri"/>
                <a:sym typeface="Calibri"/>
              </a:rPr>
              <a:t>Not an unpardoned felon</a:t>
            </a:r>
            <a:endParaRPr lang="en-US" sz="2400" b="1" i="0" u="none" strike="noStrike" cap="none" baseline="0" dirty="0">
              <a:solidFill>
                <a:schemeClr val="bg2">
                  <a:lumMod val="75000"/>
                </a:schemeClr>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xEl>
                                              <p:pRg st="0" end="0"/>
                                            </p:txEl>
                                          </p:spTgt>
                                        </p:tgtEl>
                                        <p:attrNameLst>
                                          <p:attrName>style.visibility</p:attrName>
                                        </p:attrNameLst>
                                      </p:cBhvr>
                                      <p:to>
                                        <p:strVal val="visible"/>
                                      </p:to>
                                    </p:set>
                                    <p:animEffect transition="in" filter="fade">
                                      <p:cBhvr>
                                        <p:cTn id="7" dur="500"/>
                                        <p:tgtEl>
                                          <p:spTgt spid="3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
                                            <p:txEl>
                                              <p:pRg st="1" end="1"/>
                                            </p:txEl>
                                          </p:spTgt>
                                        </p:tgtEl>
                                        <p:attrNameLst>
                                          <p:attrName>style.visibility</p:attrName>
                                        </p:attrNameLst>
                                      </p:cBhvr>
                                      <p:to>
                                        <p:strVal val="visible"/>
                                      </p:to>
                                    </p:set>
                                    <p:animEffect transition="in" filter="fade">
                                      <p:cBhvr>
                                        <p:cTn id="12" dur="500"/>
                                        <p:tgtEl>
                                          <p:spTgt spid="3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8">
                                            <p:txEl>
                                              <p:pRg st="2" end="2"/>
                                            </p:txEl>
                                          </p:spTgt>
                                        </p:tgtEl>
                                        <p:attrNameLst>
                                          <p:attrName>style.visibility</p:attrName>
                                        </p:attrNameLst>
                                      </p:cBhvr>
                                      <p:to>
                                        <p:strVal val="visible"/>
                                      </p:to>
                                    </p:set>
                                    <p:animEffect transition="in" filter="fade">
                                      <p:cBhvr>
                                        <p:cTn id="17" dur="500"/>
                                        <p:tgtEl>
                                          <p:spTgt spid="3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8">
                                            <p:txEl>
                                              <p:pRg st="3" end="3"/>
                                            </p:txEl>
                                          </p:spTgt>
                                        </p:tgtEl>
                                        <p:attrNameLst>
                                          <p:attrName>style.visibility</p:attrName>
                                        </p:attrNameLst>
                                      </p:cBhvr>
                                      <p:to>
                                        <p:strVal val="visible"/>
                                      </p:to>
                                    </p:set>
                                    <p:animEffect transition="in" filter="fade">
                                      <p:cBhvr>
                                        <p:cTn id="22" dur="500"/>
                                        <p:tgtEl>
                                          <p:spTgt spid="3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8">
                                            <p:txEl>
                                              <p:pRg st="4" end="4"/>
                                            </p:txEl>
                                          </p:spTgt>
                                        </p:tgtEl>
                                        <p:attrNameLst>
                                          <p:attrName>style.visibility</p:attrName>
                                        </p:attrNameLst>
                                      </p:cBhvr>
                                      <p:to>
                                        <p:strVal val="visible"/>
                                      </p:to>
                                    </p:set>
                                    <p:animEffect transition="in" filter="fade">
                                      <p:cBhvr>
                                        <p:cTn id="27" dur="500"/>
                                        <p:tgtEl>
                                          <p:spTgt spid="3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8">
                                            <p:txEl>
                                              <p:pRg st="5" end="5"/>
                                            </p:txEl>
                                          </p:spTgt>
                                        </p:tgtEl>
                                        <p:attrNameLst>
                                          <p:attrName>style.visibility</p:attrName>
                                        </p:attrNameLst>
                                      </p:cBhvr>
                                      <p:to>
                                        <p:strVal val="visible"/>
                                      </p:to>
                                    </p:set>
                                    <p:animEffect transition="in" filter="fade">
                                      <p:cBhvr>
                                        <p:cTn id="32" dur="500"/>
                                        <p:tgtEl>
                                          <p:spTgt spid="3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8">
                                            <p:txEl>
                                              <p:pRg st="6" end="6"/>
                                            </p:txEl>
                                          </p:spTgt>
                                        </p:tgtEl>
                                        <p:attrNameLst>
                                          <p:attrName>style.visibility</p:attrName>
                                        </p:attrNameLst>
                                      </p:cBhvr>
                                      <p:to>
                                        <p:strVal val="visible"/>
                                      </p:to>
                                    </p:set>
                                    <p:animEffect transition="in" filter="fade">
                                      <p:cBhvr>
                                        <p:cTn id="37" dur="500"/>
                                        <p:tgtEl>
                                          <p:spTgt spid="3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8">
                                            <p:txEl>
                                              <p:pRg st="7" end="7"/>
                                            </p:txEl>
                                          </p:spTgt>
                                        </p:tgtEl>
                                        <p:attrNameLst>
                                          <p:attrName>style.visibility</p:attrName>
                                        </p:attrNameLst>
                                      </p:cBhvr>
                                      <p:to>
                                        <p:strVal val="visible"/>
                                      </p:to>
                                    </p:set>
                                    <p:animEffect transition="in" filter="fade">
                                      <p:cBhvr>
                                        <p:cTn id="42" dur="500"/>
                                        <p:tgtEl>
                                          <p:spTgt spid="3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17" name="Shape 217"/>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US" sz="4400" b="0" i="0" u="none" strike="noStrike" cap="none" baseline="0" dirty="0" smtClean="0">
                <a:solidFill>
                  <a:schemeClr val="bg1"/>
                </a:solidFill>
                <a:latin typeface="Copperplate Gothic Bold" panose="020E0705020206020404" pitchFamily="34" charset="0"/>
                <a:sym typeface="Arial"/>
              </a:rPr>
              <a:t>Juror Disqualification</a:t>
            </a:r>
            <a:endParaRPr sz="4400" b="0" i="0" u="none" strike="noStrike" cap="none" baseline="0" dirty="0">
              <a:solidFill>
                <a:schemeClr val="bg1"/>
              </a:solidFill>
              <a:latin typeface="Copperplate Gothic Bold" panose="020E0705020206020404" pitchFamily="34" charset="0"/>
              <a:sym typeface="Arial"/>
            </a:endParaRPr>
          </a:p>
        </p:txBody>
      </p:sp>
      <p:sp>
        <p:nvSpPr>
          <p:cNvPr id="218" name="Shape 218"/>
          <p:cNvSpPr txBox="1">
            <a:spLocks noGrp="1"/>
          </p:cNvSpPr>
          <p:nvPr>
            <p:ph type="body" idx="1"/>
          </p:nvPr>
        </p:nvSpPr>
        <p:spPr>
          <a:xfrm>
            <a:off x="362607" y="1816603"/>
            <a:ext cx="8481848" cy="48522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bg2"/>
              </a:buClr>
              <a:buSzPct val="100000"/>
              <a:buNone/>
            </a:pPr>
            <a:r>
              <a:rPr lang="en-US" sz="2800" b="1" i="0" u="none" strike="noStrike" cap="none" baseline="0" dirty="0" smtClean="0">
                <a:solidFill>
                  <a:schemeClr val="bg2"/>
                </a:solidFill>
                <a:sym typeface="Arial"/>
              </a:rPr>
              <a:t>You will be disqualified:</a:t>
            </a:r>
          </a:p>
          <a:p>
            <a:pPr lvl="1" indent="-342900">
              <a:spcBef>
                <a:spcPts val="480"/>
              </a:spcBef>
              <a:buClr>
                <a:schemeClr val="bg2"/>
              </a:buClr>
              <a:buSzPct val="100000"/>
              <a:buFont typeface="Arial"/>
              <a:buChar char="•"/>
            </a:pPr>
            <a:r>
              <a:rPr lang="en-US" sz="2800" b="1" i="0" u="none" strike="noStrike" cap="none" baseline="0" dirty="0" smtClean="0">
                <a:solidFill>
                  <a:schemeClr val="bg2"/>
                </a:solidFill>
                <a:sym typeface="Arial"/>
              </a:rPr>
              <a:t>If you’re at not least </a:t>
            </a:r>
            <a:r>
              <a:rPr lang="en-US" sz="2800" b="1" i="0" u="none" strike="noStrike" cap="none" dirty="0" smtClean="0">
                <a:solidFill>
                  <a:schemeClr val="bg2"/>
                </a:solidFill>
                <a:sym typeface="Arial"/>
              </a:rPr>
              <a:t>18</a:t>
            </a:r>
          </a:p>
          <a:p>
            <a:pPr lvl="1" indent="-342900">
              <a:spcBef>
                <a:spcPts val="480"/>
              </a:spcBef>
              <a:buClr>
                <a:schemeClr val="bg2"/>
              </a:buClr>
              <a:buSzPct val="100000"/>
              <a:buFont typeface="Arial"/>
              <a:buChar char="•"/>
            </a:pPr>
            <a:r>
              <a:rPr lang="en-US" sz="2800" b="1" i="0" u="none" strike="noStrike" cap="none" baseline="0" dirty="0" smtClean="0">
                <a:solidFill>
                  <a:schemeClr val="bg2"/>
                </a:solidFill>
                <a:sym typeface="Arial"/>
              </a:rPr>
              <a:t>If you’re under indictment for a felony</a:t>
            </a:r>
          </a:p>
          <a:p>
            <a:pPr lvl="1" indent="-342900">
              <a:spcBef>
                <a:spcPts val="480"/>
              </a:spcBef>
              <a:buClr>
                <a:schemeClr val="bg2"/>
              </a:buClr>
              <a:buSzPct val="100000"/>
              <a:buFont typeface="Arial"/>
              <a:buChar char="•"/>
            </a:pPr>
            <a:r>
              <a:rPr lang="en-US" sz="2800" b="1" dirty="0" smtClean="0">
                <a:solidFill>
                  <a:schemeClr val="bg2"/>
                </a:solidFill>
              </a:rPr>
              <a:t>If you’re a convicted felon whose rights were not restored by a full pardon</a:t>
            </a:r>
            <a:r>
              <a:rPr lang="en-US" sz="2800" b="1" i="0" u="none" strike="noStrike" cap="none" baseline="0" dirty="0" smtClean="0">
                <a:solidFill>
                  <a:schemeClr val="bg2"/>
                </a:solidFill>
                <a:sym typeface="Arial"/>
              </a:rPr>
              <a:t>;</a:t>
            </a:r>
          </a:p>
          <a:p>
            <a:pPr lvl="1" indent="-342900">
              <a:spcBef>
                <a:spcPts val="480"/>
              </a:spcBef>
              <a:buClr>
                <a:schemeClr val="bg2"/>
              </a:buClr>
              <a:buSzPct val="100000"/>
              <a:buFont typeface="Arial"/>
              <a:buChar char="•"/>
            </a:pPr>
            <a:r>
              <a:rPr lang="en-US" sz="2800" b="1" i="0" u="none" strike="noStrike" cap="none" baseline="0" dirty="0" smtClean="0">
                <a:solidFill>
                  <a:schemeClr val="bg2"/>
                </a:solidFill>
                <a:sym typeface="Arial"/>
              </a:rPr>
              <a:t>If you’re not </a:t>
            </a:r>
            <a:r>
              <a:rPr lang="en-US" sz="2800" b="1" dirty="0" smtClean="0">
                <a:solidFill>
                  <a:schemeClr val="bg2"/>
                </a:solidFill>
              </a:rPr>
              <a:t>a U.S. citizen, Louisiana citizen, and 1 year resident of the trial parish</a:t>
            </a:r>
            <a:r>
              <a:rPr lang="en-US" sz="2800" b="1" i="0" u="none" strike="noStrike" cap="none" baseline="0" dirty="0" smtClean="0">
                <a:solidFill>
                  <a:schemeClr val="bg2"/>
                </a:solidFill>
                <a:sym typeface="Arial"/>
              </a:rPr>
              <a:t>;</a:t>
            </a:r>
          </a:p>
          <a:p>
            <a:pPr lvl="1" indent="-342900">
              <a:spcBef>
                <a:spcPts val="480"/>
              </a:spcBef>
              <a:buClr>
                <a:schemeClr val="bg2"/>
              </a:buClr>
              <a:buSzPct val="100000"/>
              <a:buFont typeface="Arial"/>
              <a:buChar char="•"/>
            </a:pPr>
            <a:r>
              <a:rPr lang="en-US" sz="2800" b="1" i="0" u="none" strike="noStrike" cap="none" baseline="0" dirty="0" smtClean="0">
                <a:solidFill>
                  <a:schemeClr val="bg2"/>
                </a:solidFill>
                <a:sym typeface="Arial"/>
              </a:rPr>
              <a:t>If you’re interdicted or mentally or physically</a:t>
            </a:r>
            <a:r>
              <a:rPr lang="en-US" sz="2800" b="1" i="0" u="none" strike="noStrike" cap="none" dirty="0" smtClean="0">
                <a:solidFill>
                  <a:schemeClr val="bg2"/>
                </a:solidFill>
                <a:sym typeface="Arial"/>
              </a:rPr>
              <a:t> infirm</a:t>
            </a:r>
            <a:r>
              <a:rPr lang="en-US" sz="2800" b="1" i="0" u="none" strike="noStrike" cap="none" baseline="0" dirty="0" smtClean="0">
                <a:solidFill>
                  <a:schemeClr val="bg2"/>
                </a:solidFill>
                <a:sym typeface="Arial"/>
              </a:rPr>
              <a:t>;</a:t>
            </a:r>
          </a:p>
          <a:p>
            <a:pPr lvl="1" indent="-342900">
              <a:spcBef>
                <a:spcPts val="480"/>
              </a:spcBef>
              <a:buClr>
                <a:schemeClr val="bg2"/>
              </a:buClr>
              <a:buSzPct val="100000"/>
              <a:buFont typeface="Arial"/>
              <a:buChar char="•"/>
            </a:pPr>
            <a:r>
              <a:rPr lang="en-US" sz="2800" b="1" dirty="0" smtClean="0">
                <a:solidFill>
                  <a:schemeClr val="bg2"/>
                </a:solidFill>
              </a:rPr>
              <a:t>If you can’t read, write and speak English</a:t>
            </a:r>
            <a:r>
              <a:rPr lang="en-US" sz="2800" b="1" i="0" u="none" strike="noStrike" cap="none" baseline="0" dirty="0" smtClean="0">
                <a:solidFill>
                  <a:schemeClr val="bg2"/>
                </a:solidFill>
                <a:sym typeface="Arial"/>
              </a:rPr>
              <a:t> </a:t>
            </a:r>
          </a:p>
          <a:p>
            <a:pPr marL="400050" lvl="1" indent="0">
              <a:spcBef>
                <a:spcPts val="480"/>
              </a:spcBef>
              <a:buClr>
                <a:schemeClr val="bg2"/>
              </a:buClr>
              <a:buSzPct val="100000"/>
              <a:buNone/>
            </a:pPr>
            <a:endParaRPr lang="en-US" sz="2400" dirty="0" smtClean="0">
              <a:solidFill>
                <a:schemeClr val="bg2"/>
              </a:solidFill>
            </a:endParaRPr>
          </a:p>
          <a:p>
            <a:pPr marL="0" indent="0">
              <a:spcBef>
                <a:spcPts val="480"/>
              </a:spcBef>
              <a:buClr>
                <a:schemeClr val="bg2"/>
              </a:buClr>
              <a:buSzPct val="100000"/>
              <a:buNone/>
            </a:pPr>
            <a:endParaRPr lang="en-US" sz="2400" b="0" i="0" u="none" strike="noStrike" cap="none" baseline="0" dirty="0" smtClean="0">
              <a:solidFill>
                <a:schemeClr val="bg2"/>
              </a:solidFill>
              <a:latin typeface="Arial"/>
              <a:ea typeface="Arial"/>
              <a:cs typeface="Arial"/>
              <a:sym typeface="Arial"/>
            </a:endParaRPr>
          </a:p>
          <a:p>
            <a:pPr marL="342900" marR="0" lvl="0" indent="-190500" algn="l" rtl="0">
              <a:lnSpc>
                <a:spcPct val="100000"/>
              </a:lnSpc>
              <a:spcBef>
                <a:spcPts val="480"/>
              </a:spcBef>
              <a:spcAft>
                <a:spcPts val="0"/>
              </a:spcAft>
              <a:buClr>
                <a:schemeClr val="bg2"/>
              </a:buClr>
              <a:buFont typeface="Arial"/>
              <a:buNone/>
            </a:pPr>
            <a:endParaRPr sz="3600" b="0" i="0" u="none" strike="noStrike" cap="none" baseline="0" dirty="0">
              <a:solidFill>
                <a:schemeClr val="bg2"/>
              </a:solidFill>
              <a:latin typeface="Arial"/>
              <a:ea typeface="Arial"/>
              <a:cs typeface="Arial"/>
              <a:sym typeface="Arial"/>
            </a:endParaRPr>
          </a:p>
        </p:txBody>
      </p:sp>
    </p:spTree>
    <p:extLst>
      <p:ext uri="{BB962C8B-B14F-4D97-AF65-F5344CB8AC3E}">
        <p14:creationId xmlns:p14="http://schemas.microsoft.com/office/powerpoint/2010/main" xmlns="" val="2664677074"/>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sz="4000" dirty="0" smtClean="0">
                <a:solidFill>
                  <a:schemeClr val="bg1"/>
                </a:solidFill>
                <a:latin typeface="Copperplate Gothic Bold" panose="020E0705020206020404" pitchFamily="34" charset="0"/>
              </a:rPr>
              <a:t>Why wasn’t I selected?</a:t>
            </a:r>
            <a:endParaRPr lang="en-US" sz="4000" dirty="0">
              <a:solidFill>
                <a:schemeClr val="bg1"/>
              </a:solidFill>
              <a:latin typeface="Copperplate Gothic Bold" panose="020E0705020206020404" pitchFamily="34" charset="0"/>
            </a:endParaRPr>
          </a:p>
        </p:txBody>
      </p:sp>
      <p:sp>
        <p:nvSpPr>
          <p:cNvPr id="3" name="Text Placeholder 2"/>
          <p:cNvSpPr>
            <a:spLocks noGrp="1"/>
          </p:cNvSpPr>
          <p:nvPr>
            <p:ph type="body" idx="1"/>
          </p:nvPr>
        </p:nvSpPr>
        <p:spPr/>
        <p:txBody>
          <a:bodyPr/>
          <a:lstStyle/>
          <a:p>
            <a:r>
              <a:rPr lang="en-US" sz="3200" dirty="0" smtClean="0">
                <a:solidFill>
                  <a:srgbClr val="002060"/>
                </a:solidFill>
              </a:rPr>
              <a:t>Even if you meet the qualifications of a juror, it doesn’t mean you will always be selected for jury duty. </a:t>
            </a:r>
          </a:p>
          <a:p>
            <a:endParaRPr lang="en-US" sz="2000" dirty="0">
              <a:solidFill>
                <a:srgbClr val="002060"/>
              </a:solidFill>
            </a:endParaRPr>
          </a:p>
          <a:p>
            <a:r>
              <a:rPr lang="en-US" sz="3200" dirty="0" smtClean="0">
                <a:solidFill>
                  <a:srgbClr val="002060"/>
                </a:solidFill>
              </a:rPr>
              <a:t>During jury selection (</a:t>
            </a:r>
            <a:r>
              <a:rPr lang="en-US" sz="3200" dirty="0" err="1" smtClean="0">
                <a:solidFill>
                  <a:srgbClr val="002060"/>
                </a:solidFill>
              </a:rPr>
              <a:t>voire</a:t>
            </a:r>
            <a:r>
              <a:rPr lang="en-US" sz="3200" dirty="0" smtClean="0">
                <a:solidFill>
                  <a:srgbClr val="002060"/>
                </a:solidFill>
              </a:rPr>
              <a:t> dire) the attorneys may decide not to select certain persons based on various reasons.</a:t>
            </a:r>
          </a:p>
          <a:p>
            <a:endParaRPr lang="en-US" sz="2000" dirty="0">
              <a:solidFill>
                <a:srgbClr val="002060"/>
              </a:solidFill>
            </a:endParaRPr>
          </a:p>
          <a:p>
            <a:r>
              <a:rPr lang="en-US" sz="3200" dirty="0" smtClean="0">
                <a:solidFill>
                  <a:srgbClr val="002060"/>
                </a:solidFill>
              </a:rPr>
              <a:t>Peremptory vs Challenge for Cause</a:t>
            </a:r>
            <a:endParaRPr lang="en-US" sz="3200" dirty="0">
              <a:solidFill>
                <a:srgbClr val="002060"/>
              </a:solidFill>
            </a:endParaRPr>
          </a:p>
        </p:txBody>
      </p:sp>
    </p:spTree>
    <p:extLst>
      <p:ext uri="{BB962C8B-B14F-4D97-AF65-F5344CB8AC3E}">
        <p14:creationId xmlns:p14="http://schemas.microsoft.com/office/powerpoint/2010/main" xmlns="" val="686511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152400"/>
            <a:ext cx="8229600" cy="1143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950" b="0" i="0" u="none" strike="noStrike" cap="none" baseline="0" dirty="0">
                <a:solidFill>
                  <a:schemeClr val="lt1"/>
                </a:solidFill>
                <a:latin typeface="Copperplate Gothic Bold" panose="020E0705020206020404" pitchFamily="34" charset="0"/>
                <a:sym typeface="Arial"/>
              </a:rPr>
              <a:t>The Fair and Impartial Jury  </a:t>
            </a:r>
          </a:p>
        </p:txBody>
      </p:sp>
      <p:sp>
        <p:nvSpPr>
          <p:cNvPr id="206" name="Shape 206"/>
          <p:cNvSpPr txBox="1">
            <a:spLocks noGrp="1"/>
          </p:cNvSpPr>
          <p:nvPr>
            <p:ph type="body" idx="1"/>
          </p:nvPr>
        </p:nvSpPr>
        <p:spPr>
          <a:xfrm>
            <a:off x="457200" y="189543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2"/>
              </a:buClr>
              <a:buSzPct val="100000"/>
              <a:buFont typeface="Arial"/>
              <a:buChar char="•"/>
            </a:pPr>
            <a:r>
              <a:rPr lang="en-US" sz="4800" b="1" i="0" u="none" strike="noStrike" cap="none" baseline="0" dirty="0" smtClean="0">
                <a:solidFill>
                  <a:schemeClr val="dk2"/>
                </a:solidFill>
                <a:latin typeface="Arial"/>
                <a:ea typeface="Arial"/>
                <a:cs typeface="Arial"/>
                <a:sym typeface="Arial"/>
              </a:rPr>
              <a:t>What </a:t>
            </a:r>
            <a:r>
              <a:rPr lang="en-US" sz="4800" b="1" i="0" u="none" strike="noStrike" cap="none" baseline="0" dirty="0">
                <a:solidFill>
                  <a:schemeClr val="dk2"/>
                </a:solidFill>
                <a:latin typeface="Arial"/>
                <a:ea typeface="Arial"/>
                <a:cs typeface="Arial"/>
                <a:sym typeface="Arial"/>
              </a:rPr>
              <a:t>would make a jury “fair” in your eyes? </a:t>
            </a:r>
          </a:p>
          <a:p>
            <a:pPr marL="342900" marR="0" lvl="0" indent="-139700" algn="l" rtl="0">
              <a:lnSpc>
                <a:spcPct val="100000"/>
              </a:lnSpc>
              <a:spcBef>
                <a:spcPts val="640"/>
              </a:spcBef>
              <a:spcAft>
                <a:spcPts val="0"/>
              </a:spcAft>
              <a:buClr>
                <a:schemeClr val="dk2"/>
              </a:buClr>
              <a:buFont typeface="Arial"/>
              <a:buNone/>
            </a:pPr>
            <a:endParaRPr sz="4800" b="1" i="0" u="none" strike="noStrike" cap="none" baseline="0" dirty="0">
              <a:solidFill>
                <a:schemeClr val="dk2"/>
              </a:solidFill>
              <a:latin typeface="Arial"/>
              <a:ea typeface="Arial"/>
              <a:cs typeface="Arial"/>
              <a:sym typeface="Arial"/>
            </a:endParaRPr>
          </a:p>
          <a:p>
            <a:pPr marL="0" marR="0" lvl="0" indent="0" algn="l" rtl="0">
              <a:lnSpc>
                <a:spcPct val="100000"/>
              </a:lnSpc>
              <a:spcBef>
                <a:spcPts val="640"/>
              </a:spcBef>
              <a:spcAft>
                <a:spcPts val="0"/>
              </a:spcAft>
              <a:buClr>
                <a:schemeClr val="dk2"/>
              </a:buClr>
              <a:buSzPct val="100000"/>
              <a:buNone/>
            </a:pPr>
            <a:endParaRPr lang="en-US" sz="3200" b="0" i="0" u="none" strike="noStrike" cap="none" baseline="0" dirty="0">
              <a:solidFill>
                <a:schemeClr val="dk2"/>
              </a:solidFill>
              <a:latin typeface="Arial"/>
              <a:ea typeface="Arial"/>
              <a:cs typeface="Arial"/>
              <a:sym typeface="Arial"/>
            </a:endParaRPr>
          </a:p>
          <a:p>
            <a:pPr marL="0" marR="0" lvl="0" indent="0" algn="l" rtl="0">
              <a:lnSpc>
                <a:spcPct val="100000"/>
              </a:lnSpc>
              <a:spcBef>
                <a:spcPts val="640"/>
              </a:spcBef>
              <a:spcAft>
                <a:spcPts val="0"/>
              </a:spcAft>
              <a:buClr>
                <a:schemeClr val="dk2"/>
              </a:buClr>
              <a:buFont typeface="Arial"/>
              <a:buNone/>
            </a:pPr>
            <a:endParaRPr sz="3200" b="0" i="0" u="none" strike="noStrike" cap="none" baseline="0" dirty="0">
              <a:solidFill>
                <a:schemeClr val="dk2"/>
              </a:solidFill>
              <a:latin typeface="Arial"/>
              <a:ea typeface="Arial"/>
              <a:cs typeface="Arial"/>
              <a:sym typeface="Arial"/>
            </a:endParaRPr>
          </a:p>
          <a:p>
            <a:pPr marL="342900" marR="0" lvl="0" indent="-139700" algn="l" rtl="0">
              <a:lnSpc>
                <a:spcPct val="100000"/>
              </a:lnSpc>
              <a:spcBef>
                <a:spcPts val="640"/>
              </a:spcBef>
              <a:spcAft>
                <a:spcPts val="0"/>
              </a:spcAft>
              <a:buClr>
                <a:schemeClr val="dk2"/>
              </a:buClr>
              <a:buFont typeface="Arial"/>
              <a:buNone/>
            </a:pPr>
            <a:endParaRPr sz="3200" b="0" i="0" u="none" strike="noStrike" cap="none" baseline="0" dirty="0">
              <a:solidFill>
                <a:schemeClr val="dk2"/>
              </a:solidFill>
              <a:latin typeface="Arial"/>
              <a:ea typeface="Arial"/>
              <a:cs typeface="Arial"/>
              <a:sym typeface="Arial"/>
            </a:endParaRPr>
          </a:p>
        </p:txBody>
      </p:sp>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5" name="TextBox 4"/>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31" name="Shape 331"/>
          <p:cNvSpPr txBox="1">
            <a:spLocks noGrp="1"/>
          </p:cNvSpPr>
          <p:nvPr>
            <p:ph type="title"/>
          </p:nvPr>
        </p:nvSpPr>
        <p:spPr>
          <a:xfrm>
            <a:off x="457200" y="152400"/>
            <a:ext cx="8229600" cy="1143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a:solidFill>
                  <a:schemeClr val="lt1"/>
                </a:solidFill>
                <a:latin typeface="Copperplate Gothic Bold" panose="020E0705020206020404" pitchFamily="34" charset="0"/>
                <a:sym typeface="Arial"/>
              </a:rPr>
              <a:t>You Decide </a:t>
            </a:r>
          </a:p>
        </p:txBody>
      </p:sp>
      <p:sp>
        <p:nvSpPr>
          <p:cNvPr id="332" name="Shape 332"/>
          <p:cNvSpPr txBox="1">
            <a:spLocks noGrp="1"/>
          </p:cNvSpPr>
          <p:nvPr>
            <p:ph type="body" idx="1"/>
          </p:nvPr>
        </p:nvSpPr>
        <p:spPr>
          <a:xfrm>
            <a:off x="426720" y="2667000"/>
            <a:ext cx="8229600" cy="3718034"/>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2"/>
              </a:buClr>
              <a:buSzPct val="100000"/>
              <a:buFont typeface="Arial"/>
              <a:buChar char="•"/>
            </a:pPr>
            <a:r>
              <a:rPr lang="en-US" sz="3200" b="1" i="0" u="none" strike="noStrike" cap="none" baseline="0" dirty="0">
                <a:solidFill>
                  <a:schemeClr val="dk2"/>
                </a:solidFill>
                <a:sym typeface="Arial"/>
              </a:rPr>
              <a:t>Do you think there should be different requirements or qualifications for people to serve as </a:t>
            </a:r>
            <a:r>
              <a:rPr lang="en-US" sz="3200" b="1" i="0" u="none" strike="noStrike" cap="none" baseline="0" dirty="0" smtClean="0">
                <a:solidFill>
                  <a:schemeClr val="dk2"/>
                </a:solidFill>
                <a:sym typeface="Arial"/>
              </a:rPr>
              <a:t>jurors in Louisiana courts?</a:t>
            </a:r>
          </a:p>
          <a:p>
            <a:pPr marL="0" marR="0" lvl="0" indent="0" algn="l" rtl="0">
              <a:lnSpc>
                <a:spcPct val="80000"/>
              </a:lnSpc>
              <a:spcBef>
                <a:spcPts val="0"/>
              </a:spcBef>
              <a:spcAft>
                <a:spcPts val="0"/>
              </a:spcAft>
              <a:buClr>
                <a:schemeClr val="dk2"/>
              </a:buClr>
              <a:buSzPct val="100000"/>
              <a:buNone/>
            </a:pPr>
            <a:endParaRPr lang="en-US" sz="2000" b="1" i="0" u="none" strike="noStrike" cap="none" baseline="0" dirty="0" smtClean="0">
              <a:solidFill>
                <a:schemeClr val="dk2"/>
              </a:solidFill>
              <a:sym typeface="Arial"/>
            </a:endParaRPr>
          </a:p>
          <a:p>
            <a:pPr marL="0" marR="0" lvl="0" indent="0" algn="l" rtl="0">
              <a:lnSpc>
                <a:spcPct val="80000"/>
              </a:lnSpc>
              <a:spcBef>
                <a:spcPts val="0"/>
              </a:spcBef>
              <a:spcAft>
                <a:spcPts val="0"/>
              </a:spcAft>
              <a:buClr>
                <a:schemeClr val="dk2"/>
              </a:buClr>
              <a:buSzPct val="100000"/>
              <a:buNone/>
            </a:pPr>
            <a:r>
              <a:rPr lang="en-US" sz="2700" b="1" dirty="0">
                <a:solidFill>
                  <a:schemeClr val="dk2"/>
                </a:solidFill>
              </a:rPr>
              <a:t>	</a:t>
            </a:r>
            <a:r>
              <a:rPr lang="en-US" sz="2800" b="1" dirty="0" smtClean="0">
                <a:solidFill>
                  <a:schemeClr val="dk2"/>
                </a:solidFill>
              </a:rPr>
              <a:t>What would you add/delete?</a:t>
            </a:r>
          </a:p>
          <a:p>
            <a:pPr marL="342900" marR="0" lvl="0" indent="-342900" algn="l" rtl="0">
              <a:lnSpc>
                <a:spcPct val="80000"/>
              </a:lnSpc>
              <a:spcBef>
                <a:spcPts val="0"/>
              </a:spcBef>
              <a:spcAft>
                <a:spcPts val="0"/>
              </a:spcAft>
              <a:buClr>
                <a:schemeClr val="dk2"/>
              </a:buClr>
              <a:buSzPct val="100000"/>
              <a:buFont typeface="Arial"/>
              <a:buChar char="•"/>
            </a:pPr>
            <a:endParaRPr lang="en-US" sz="2000" b="1" i="0" u="none" strike="noStrike" cap="none" dirty="0">
              <a:solidFill>
                <a:schemeClr val="dk2"/>
              </a:solidFill>
              <a:sym typeface="Arial"/>
            </a:endParaRPr>
          </a:p>
          <a:p>
            <a:pPr marL="0" marR="0" lvl="0" indent="0" algn="l" rtl="0">
              <a:lnSpc>
                <a:spcPct val="80000"/>
              </a:lnSpc>
              <a:spcBef>
                <a:spcPts val="0"/>
              </a:spcBef>
              <a:spcAft>
                <a:spcPts val="0"/>
              </a:spcAft>
              <a:buClr>
                <a:schemeClr val="dk2"/>
              </a:buClr>
              <a:buSzPct val="100000"/>
              <a:buNone/>
            </a:pPr>
            <a:r>
              <a:rPr lang="en-US" sz="2800" b="1" i="0" u="none" strike="noStrike" cap="none" dirty="0" smtClean="0">
                <a:solidFill>
                  <a:schemeClr val="dk2"/>
                </a:solidFill>
                <a:sym typeface="Arial"/>
              </a:rPr>
              <a:t>	What about disqualifications?</a:t>
            </a:r>
          </a:p>
          <a:p>
            <a:pPr marL="342900" marR="0" lvl="0" indent="-342900" algn="l" rtl="0">
              <a:lnSpc>
                <a:spcPct val="80000"/>
              </a:lnSpc>
              <a:spcBef>
                <a:spcPts val="0"/>
              </a:spcBef>
              <a:spcAft>
                <a:spcPts val="0"/>
              </a:spcAft>
              <a:buClr>
                <a:schemeClr val="dk2"/>
              </a:buClr>
              <a:buSzPct val="100000"/>
              <a:buFont typeface="Arial"/>
              <a:buChar char="•"/>
            </a:pPr>
            <a:endParaRPr lang="en-US" sz="2000" b="1" dirty="0">
              <a:solidFill>
                <a:schemeClr val="dk2"/>
              </a:solidFill>
            </a:endParaRPr>
          </a:p>
          <a:p>
            <a:pPr marL="0" marR="0" lvl="0" indent="0" algn="l" rtl="0">
              <a:lnSpc>
                <a:spcPct val="80000"/>
              </a:lnSpc>
              <a:spcBef>
                <a:spcPts val="0"/>
              </a:spcBef>
              <a:spcAft>
                <a:spcPts val="0"/>
              </a:spcAft>
              <a:buClr>
                <a:schemeClr val="dk2"/>
              </a:buClr>
              <a:buSzPct val="100000"/>
              <a:buNone/>
            </a:pPr>
            <a:r>
              <a:rPr lang="en-US" sz="2800" b="1" i="0" u="none" strike="noStrike" cap="none" dirty="0" smtClean="0">
                <a:solidFill>
                  <a:schemeClr val="dk2"/>
                </a:solidFill>
                <a:sym typeface="Arial"/>
              </a:rPr>
              <a:t>	Come up with a list individually </a:t>
            </a:r>
          </a:p>
          <a:p>
            <a:pPr marL="0" marR="0" lvl="0" indent="0" algn="l" rtl="0">
              <a:lnSpc>
                <a:spcPct val="80000"/>
              </a:lnSpc>
              <a:spcBef>
                <a:spcPts val="0"/>
              </a:spcBef>
              <a:spcAft>
                <a:spcPts val="0"/>
              </a:spcAft>
              <a:buClr>
                <a:schemeClr val="dk2"/>
              </a:buClr>
              <a:buSzPct val="100000"/>
              <a:buNone/>
            </a:pPr>
            <a:r>
              <a:rPr lang="en-US" sz="2800" b="1" dirty="0">
                <a:solidFill>
                  <a:schemeClr val="dk2"/>
                </a:solidFill>
              </a:rPr>
              <a:t>	</a:t>
            </a:r>
            <a:r>
              <a:rPr lang="en-US" sz="2800" b="1" i="0" u="none" strike="noStrike" cap="none" dirty="0" smtClean="0">
                <a:solidFill>
                  <a:schemeClr val="dk2"/>
                </a:solidFill>
                <a:sym typeface="Arial"/>
              </a:rPr>
              <a:t>and discuss in groups</a:t>
            </a:r>
            <a:r>
              <a:rPr lang="en-US" sz="2800" b="0" i="0" u="none" strike="noStrike" cap="none" dirty="0" smtClean="0">
                <a:solidFill>
                  <a:schemeClr val="dk2"/>
                </a:solidFill>
                <a:sym typeface="Arial"/>
              </a:rPr>
              <a:t>.</a:t>
            </a:r>
            <a:endParaRPr lang="en-US" sz="2800" b="0" i="0" u="none" strike="noStrike" cap="none" baseline="0" dirty="0">
              <a:solidFill>
                <a:schemeClr val="dk2"/>
              </a:solidFill>
              <a:sym typeface="Arial"/>
            </a:endParaRPr>
          </a:p>
        </p:txBody>
      </p:sp>
      <p:sp>
        <p:nvSpPr>
          <p:cNvPr id="333" name="Shape 333"/>
          <p:cNvSpPr/>
          <p:nvPr/>
        </p:nvSpPr>
        <p:spPr>
          <a:xfrm>
            <a:off x="121918" y="1905000"/>
            <a:ext cx="8839199" cy="64633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b="1" i="0" u="none" strike="noStrike" cap="none" baseline="0" dirty="0">
                <a:solidFill>
                  <a:schemeClr val="bg2"/>
                </a:solidFill>
                <a:latin typeface="Calibri"/>
                <a:ea typeface="Calibri"/>
                <a:cs typeface="Calibri"/>
                <a:sym typeface="Calibri"/>
              </a:rPr>
              <a:t>What do you think?</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39" name="Shape 339"/>
          <p:cNvSpPr txBox="1">
            <a:spLocks noGrp="1"/>
          </p:cNvSpPr>
          <p:nvPr>
            <p:ph type="title"/>
          </p:nvPr>
        </p:nvSpPr>
        <p:spPr>
          <a:xfrm>
            <a:off x="457200" y="152400"/>
            <a:ext cx="8229600" cy="1143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a:solidFill>
                  <a:schemeClr val="lt1"/>
                </a:solidFill>
                <a:latin typeface="Copperplate Gothic Bold" panose="020E0705020206020404" pitchFamily="34" charset="0"/>
                <a:sym typeface="Arial"/>
              </a:rPr>
              <a:t>Coming to a Decision</a:t>
            </a:r>
          </a:p>
        </p:txBody>
      </p:sp>
      <p:sp>
        <p:nvSpPr>
          <p:cNvPr id="340" name="Shape 340"/>
          <p:cNvSpPr txBox="1">
            <a:spLocks noGrp="1"/>
          </p:cNvSpPr>
          <p:nvPr>
            <p:ph type="body" idx="1"/>
          </p:nvPr>
        </p:nvSpPr>
        <p:spPr>
          <a:xfrm>
            <a:off x="457200" y="1722435"/>
            <a:ext cx="8229600" cy="4525963"/>
          </a:xfrm>
          <a:prstGeom prst="rect">
            <a:avLst/>
          </a:prstGeom>
          <a:noFill/>
          <a:ln>
            <a:noFill/>
          </a:ln>
        </p:spPr>
        <p:txBody>
          <a:bodyPr lIns="91425" tIns="45700" rIns="91425" bIns="45700" anchor="t" anchorCtr="0">
            <a:noAutofit/>
          </a:bodyPr>
          <a:lstStyle/>
          <a:p>
            <a:pPr marL="0" lvl="0" indent="0">
              <a:spcBef>
                <a:spcPts val="0"/>
              </a:spcBef>
              <a:buSzPct val="25000"/>
              <a:buNone/>
            </a:pPr>
            <a:endParaRPr lang="en-US" sz="3200" dirty="0">
              <a:solidFill>
                <a:schemeClr val="dk2"/>
              </a:solidFill>
            </a:endParaRPr>
          </a:p>
          <a:p>
            <a:pPr marL="0" lvl="0" indent="0">
              <a:spcBef>
                <a:spcPts val="0"/>
              </a:spcBef>
              <a:buSzPct val="25000"/>
              <a:buNone/>
            </a:pPr>
            <a:r>
              <a:rPr lang="en-US" sz="4000" dirty="0" smtClean="0"/>
              <a:t>“</a:t>
            </a:r>
            <a:r>
              <a:rPr lang="en-US" sz="4000" dirty="0"/>
              <a:t>Trial by jury is more than an instrument of justice and more than a wheel of the constitution; it is the lamp that shows that freedom lives</a:t>
            </a:r>
            <a:r>
              <a:rPr lang="en-US" sz="4000" dirty="0" smtClean="0"/>
              <a:t>.”</a:t>
            </a:r>
            <a:endParaRPr lang="en-US" sz="4000" b="0" i="0" u="none" strike="noStrike" cap="none" baseline="0" dirty="0">
              <a:solidFill>
                <a:schemeClr val="dk2"/>
              </a:solidFill>
              <a:sym typeface="Arial"/>
            </a:endParaRPr>
          </a:p>
          <a:p>
            <a:pPr marL="0" marR="0" lvl="0" indent="0" algn="l" rtl="0">
              <a:lnSpc>
                <a:spcPct val="100000"/>
              </a:lnSpc>
              <a:spcBef>
                <a:spcPts val="640"/>
              </a:spcBef>
              <a:spcAft>
                <a:spcPts val="0"/>
              </a:spcAft>
              <a:buClr>
                <a:schemeClr val="dk2"/>
              </a:buClr>
              <a:buSzPct val="25000"/>
              <a:buFont typeface="Arial"/>
              <a:buNone/>
            </a:pPr>
            <a:r>
              <a:rPr lang="en-US" sz="3200" b="0" i="0" u="none" strike="noStrike" cap="none" baseline="0" dirty="0">
                <a:solidFill>
                  <a:schemeClr val="dk2"/>
                </a:solidFill>
                <a:latin typeface="Arial"/>
                <a:ea typeface="Arial"/>
                <a:cs typeface="Arial"/>
                <a:sym typeface="Arial"/>
              </a:rPr>
              <a:t> </a:t>
            </a:r>
            <a:r>
              <a:rPr lang="en-US" sz="3200" b="0" i="0" u="none" strike="noStrike" cap="none" baseline="0" dirty="0" smtClean="0">
                <a:solidFill>
                  <a:schemeClr val="dk2"/>
                </a:solidFill>
                <a:latin typeface="Arial"/>
                <a:ea typeface="Arial"/>
                <a:cs typeface="Arial"/>
                <a:sym typeface="Arial"/>
              </a:rPr>
              <a:t>(</a:t>
            </a:r>
            <a:r>
              <a:rPr lang="en-US" sz="3200" dirty="0" smtClean="0">
                <a:solidFill>
                  <a:schemeClr val="dk2"/>
                </a:solidFill>
              </a:rPr>
              <a:t>Lord Devlin, 1956</a:t>
            </a:r>
            <a:r>
              <a:rPr lang="en-US" sz="3200" b="0" i="0" u="none" strike="noStrike" cap="none" baseline="0" dirty="0" smtClean="0">
                <a:solidFill>
                  <a:schemeClr val="dk2"/>
                </a:solidFill>
                <a:latin typeface="Arial"/>
                <a:ea typeface="Arial"/>
                <a:cs typeface="Arial"/>
                <a:sym typeface="Arial"/>
              </a:rPr>
              <a:t>) </a:t>
            </a:r>
            <a:endParaRPr lang="en-US" sz="3200" b="0"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05" name="Shape 205"/>
          <p:cNvSpPr txBox="1">
            <a:spLocks noGrp="1"/>
          </p:cNvSpPr>
          <p:nvPr>
            <p:ph type="title"/>
          </p:nvPr>
        </p:nvSpPr>
        <p:spPr>
          <a:xfrm>
            <a:off x="457200" y="152400"/>
            <a:ext cx="8229600" cy="1143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950" dirty="0" smtClean="0">
                <a:solidFill>
                  <a:schemeClr val="lt1"/>
                </a:solidFill>
                <a:latin typeface="Copperplate Gothic Bold" panose="020E0705020206020404" pitchFamily="34" charset="0"/>
              </a:rPr>
              <a:t>What do YOU think?</a:t>
            </a:r>
            <a:endParaRPr lang="en-US" sz="3950" b="0" i="0" u="none" strike="noStrike" cap="none" baseline="0" dirty="0">
              <a:solidFill>
                <a:schemeClr val="lt1"/>
              </a:solidFill>
              <a:latin typeface="Copperplate Gothic Bold" panose="020E0705020206020404" pitchFamily="34" charset="0"/>
              <a:sym typeface="Arial"/>
            </a:endParaRPr>
          </a:p>
        </p:txBody>
      </p:sp>
      <p:sp>
        <p:nvSpPr>
          <p:cNvPr id="206" name="Shape 206"/>
          <p:cNvSpPr txBox="1">
            <a:spLocks noGrp="1"/>
          </p:cNvSpPr>
          <p:nvPr>
            <p:ph type="body" idx="1"/>
          </p:nvPr>
        </p:nvSpPr>
        <p:spPr>
          <a:xfrm>
            <a:off x="457200" y="1895430"/>
            <a:ext cx="8229600" cy="4525963"/>
          </a:xfrm>
          <a:prstGeom prst="rect">
            <a:avLst/>
          </a:prstGeom>
          <a:noFill/>
          <a:ln>
            <a:noFill/>
          </a:ln>
        </p:spPr>
        <p:txBody>
          <a:bodyPr lIns="91425" tIns="45700" rIns="91425" bIns="45700" anchor="t" anchorCtr="0">
            <a:noAutofit/>
          </a:bodyPr>
          <a:lstStyle/>
          <a:p>
            <a:pPr lvl="0" indent="-342900">
              <a:buSzPct val="100000"/>
            </a:pPr>
            <a:r>
              <a:rPr lang="en-US" sz="3200" dirty="0" smtClean="0"/>
              <a:t>What </a:t>
            </a:r>
            <a:r>
              <a:rPr lang="en-US" sz="3200" dirty="0"/>
              <a:t>does </a:t>
            </a:r>
            <a:r>
              <a:rPr lang="en-US" sz="3200" dirty="0" smtClean="0"/>
              <a:t>the Constitution tell us about juries?</a:t>
            </a:r>
          </a:p>
          <a:p>
            <a:pPr lvl="0" indent="-342900">
              <a:buSzPct val="100000"/>
            </a:pPr>
            <a:r>
              <a:rPr lang="en-US" sz="3200" dirty="0" smtClean="0"/>
              <a:t>What </a:t>
            </a:r>
            <a:r>
              <a:rPr lang="en-US" sz="3200" dirty="0"/>
              <a:t>is "a jury"?  </a:t>
            </a:r>
            <a:endParaRPr lang="en-US" sz="3200" dirty="0" smtClean="0"/>
          </a:p>
          <a:p>
            <a:pPr lvl="0" indent="-342900">
              <a:buSzPct val="100000"/>
            </a:pPr>
            <a:r>
              <a:rPr lang="en-US" sz="3200" dirty="0" smtClean="0"/>
              <a:t>Must </a:t>
            </a:r>
            <a:r>
              <a:rPr lang="en-US" sz="3200" dirty="0"/>
              <a:t>a jury have 12 members, or will 6 do?  How about 5?  </a:t>
            </a:r>
            <a:endParaRPr lang="en-US" sz="3200" dirty="0" smtClean="0"/>
          </a:p>
          <a:p>
            <a:pPr lvl="0" indent="-342900">
              <a:buSzPct val="100000"/>
            </a:pPr>
            <a:r>
              <a:rPr lang="en-US" sz="3200" dirty="0" smtClean="0"/>
              <a:t>Must </a:t>
            </a:r>
            <a:r>
              <a:rPr lang="en-US" sz="3200" dirty="0"/>
              <a:t>juries be </a:t>
            </a:r>
            <a:r>
              <a:rPr lang="en-US" sz="3200" dirty="0" smtClean="0"/>
              <a:t>unanimous?  </a:t>
            </a:r>
          </a:p>
          <a:p>
            <a:pPr lvl="0" indent="-342900">
              <a:buSzPct val="100000"/>
            </a:pPr>
            <a:r>
              <a:rPr lang="en-US" sz="3200" dirty="0" smtClean="0"/>
              <a:t>Are the requirements different in state vs. federal cases?</a:t>
            </a:r>
            <a:endParaRPr sz="3200" b="0" i="0" u="none" strike="noStrike" cap="none" baseline="0" dirty="0">
              <a:solidFill>
                <a:schemeClr val="dk2"/>
              </a:solidFill>
              <a:latin typeface="Arial"/>
              <a:ea typeface="Arial"/>
              <a:cs typeface="Arial"/>
              <a:sym typeface="Arial"/>
            </a:endParaRPr>
          </a:p>
          <a:p>
            <a:pPr marL="342900" marR="0" lvl="0" indent="-139700" algn="l" rtl="0">
              <a:lnSpc>
                <a:spcPct val="100000"/>
              </a:lnSpc>
              <a:spcBef>
                <a:spcPts val="640"/>
              </a:spcBef>
              <a:spcAft>
                <a:spcPts val="0"/>
              </a:spcAft>
              <a:buClr>
                <a:schemeClr val="dk2"/>
              </a:buClr>
              <a:buFont typeface="Arial"/>
              <a:buNone/>
            </a:pPr>
            <a:endParaRPr sz="3200" b="0" i="0" u="none" strike="noStrike" cap="none" baseline="0" dirty="0">
              <a:solidFill>
                <a:schemeClr val="dk2"/>
              </a:solidFill>
              <a:latin typeface="Arial"/>
              <a:ea typeface="Arial"/>
              <a:cs typeface="Arial"/>
              <a:sym typeface="Arial"/>
            </a:endParaRPr>
          </a:p>
        </p:txBody>
      </p:sp>
    </p:spTree>
    <p:extLst>
      <p:ext uri="{BB962C8B-B14F-4D97-AF65-F5344CB8AC3E}">
        <p14:creationId xmlns:p14="http://schemas.microsoft.com/office/powerpoint/2010/main" xmlns="" val="1839847476"/>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346"/>
          <p:cNvSpPr>
            <a:spLocks noGrp="1"/>
          </p:cNvSpPr>
          <p:nvPr>
            <p:ph type="subTitle" idx="1"/>
          </p:nvPr>
        </p:nvSpPr>
        <p:spPr>
          <a:xfrm>
            <a:off x="609600" y="3895725"/>
            <a:ext cx="7854950" cy="1304925"/>
          </a:xfrm>
        </p:spPr>
        <p:txBody>
          <a:bodyPr lIns="91425" tIns="45700" rIns="91425" bIns="45700"/>
          <a:lstStyle/>
          <a:p>
            <a:pPr eaLnBrk="1" hangingPunct="1">
              <a:spcBef>
                <a:spcPct val="0"/>
              </a:spcBef>
              <a:buClr>
                <a:srgbClr val="1F497D"/>
              </a:buClr>
              <a:buSzPct val="25000"/>
            </a:pPr>
            <a:r>
              <a:rPr lang="en-US" sz="2000" b="1" dirty="0" smtClean="0">
                <a:solidFill>
                  <a:srgbClr val="1F497D"/>
                </a:solidFill>
                <a:latin typeface="Arial" charset="0"/>
                <a:cs typeface="Arial" charset="0"/>
                <a:sym typeface="Arial" charset="0"/>
              </a:rPr>
              <a:t>Peggy Cotogno</a:t>
            </a:r>
          </a:p>
          <a:p>
            <a:pPr eaLnBrk="1" hangingPunct="1">
              <a:spcBef>
                <a:spcPts val="638"/>
              </a:spcBef>
              <a:buClr>
                <a:srgbClr val="1F497D"/>
              </a:buClr>
              <a:buSzPct val="25000"/>
            </a:pPr>
            <a:r>
              <a:rPr lang="en-US" sz="2000" b="1" dirty="0" smtClean="0">
                <a:solidFill>
                  <a:srgbClr val="1F497D"/>
                </a:solidFill>
                <a:latin typeface="Arial" charset="0"/>
                <a:cs typeface="Arial" charset="0"/>
                <a:sym typeface="Arial" charset="0"/>
              </a:rPr>
              <a:t>Executive Director</a:t>
            </a:r>
          </a:p>
          <a:p>
            <a:pPr eaLnBrk="1" hangingPunct="1">
              <a:spcBef>
                <a:spcPts val="638"/>
              </a:spcBef>
              <a:buClr>
                <a:srgbClr val="1F497D"/>
              </a:buClr>
              <a:buSzPct val="25000"/>
            </a:pPr>
            <a:r>
              <a:rPr lang="en-US" sz="2000" b="1" dirty="0" smtClean="0">
                <a:solidFill>
                  <a:srgbClr val="1F497D"/>
                </a:solidFill>
                <a:latin typeface="Arial" charset="0"/>
                <a:cs typeface="Arial" charset="0"/>
                <a:sym typeface="Arial" charset="0"/>
              </a:rPr>
              <a:t>Peggy.cotogno@lsba.org</a:t>
            </a:r>
          </a:p>
        </p:txBody>
      </p:sp>
      <p:sp>
        <p:nvSpPr>
          <p:cNvPr id="37891" name="TextBox 4"/>
          <p:cNvSpPr txBox="1">
            <a:spLocks noChangeArrowheads="1"/>
          </p:cNvSpPr>
          <p:nvPr/>
        </p:nvSpPr>
        <p:spPr bwMode="auto">
          <a:xfrm>
            <a:off x="6659563" y="5651500"/>
            <a:ext cx="2484437"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37892" name="TextBox 7"/>
          <p:cNvSpPr txBox="1">
            <a:spLocks noChangeArrowheads="1"/>
          </p:cNvSpPr>
          <p:nvPr/>
        </p:nvSpPr>
        <p:spPr bwMode="auto">
          <a:xfrm>
            <a:off x="123824" y="5715000"/>
            <a:ext cx="8858251" cy="738664"/>
          </a:xfrm>
          <a:prstGeom prst="rect">
            <a:avLst/>
          </a:prstGeom>
          <a:solidFill>
            <a:schemeClr val="bg1"/>
          </a:solidFill>
          <a:ln w="9525">
            <a:noFill/>
            <a:miter lim="800000"/>
            <a:headEnd/>
            <a:tailEnd/>
          </a:ln>
        </p:spPr>
        <p:txBody>
          <a:bodyPr wrap="square">
            <a:spAutoFit/>
          </a:bodyPr>
          <a:lstStyle/>
          <a:p>
            <a:pPr algn="just"/>
            <a:r>
              <a:rPr lang="en-US" i="1" dirty="0" smtClean="0"/>
              <a:t>These materials have been adapted, with permission from The Florida Bar Benchmarks Adult Civic Education Program, for use in Louisiana. Principal authors of the Florida Benchmarks Program are Annette Boyd Pitts and Richard </a:t>
            </a:r>
            <a:r>
              <a:rPr lang="en-US" i="1" dirty="0" err="1" smtClean="0"/>
              <a:t>Levenstein</a:t>
            </a:r>
            <a:r>
              <a:rPr lang="en-US" i="1" dirty="0" smtClean="0"/>
              <a:t>. For assistance with adaptation in other states, contact </a:t>
            </a:r>
            <a:r>
              <a:rPr lang="en-US" i="1" u="sng" dirty="0" smtClean="0">
                <a:hlinkClick r:id="rId3"/>
              </a:rPr>
              <a:t>staff@flrea.org</a:t>
            </a:r>
            <a:r>
              <a:rPr lang="en-US" i="1" dirty="0" smtClean="0"/>
              <a:t> </a:t>
            </a:r>
            <a:endParaRPr lang="en-US" dirty="0"/>
          </a:p>
        </p:txBody>
      </p:sp>
      <p:pic>
        <p:nvPicPr>
          <p:cNvPr id="37893" name="Picture 6" descr="2017_ACE_Logo_Color_Small.jpg"/>
          <p:cNvPicPr>
            <a:picLocks noChangeAspect="1" noChangeArrowheads="1"/>
          </p:cNvPicPr>
          <p:nvPr/>
        </p:nvPicPr>
        <p:blipFill>
          <a:blip r:embed="rId4"/>
          <a:srcRect/>
          <a:stretch>
            <a:fillRect/>
          </a:stretch>
        </p:blipFill>
        <p:spPr bwMode="auto">
          <a:xfrm>
            <a:off x="152400" y="914400"/>
            <a:ext cx="2514600" cy="2895600"/>
          </a:xfrm>
          <a:prstGeom prst="rect">
            <a:avLst/>
          </a:prstGeom>
          <a:noFill/>
          <a:ln w="9525">
            <a:noFill/>
            <a:miter lim="800000"/>
            <a:headEnd/>
            <a:tailEnd/>
          </a:ln>
        </p:spPr>
      </p:pic>
      <p:pic>
        <p:nvPicPr>
          <p:cNvPr id="37894" name="Picture 7" descr="\\Filesrv\departments\LCLCE\My Pictures\Logos\LCLCE_Logo_FINAL_COLOR copy copy.png"/>
          <p:cNvPicPr>
            <a:picLocks noChangeAspect="1" noChangeArrowheads="1"/>
          </p:cNvPicPr>
          <p:nvPr/>
        </p:nvPicPr>
        <p:blipFill>
          <a:blip r:embed="rId5"/>
          <a:srcRect/>
          <a:stretch>
            <a:fillRect/>
          </a:stretch>
        </p:blipFill>
        <p:spPr bwMode="auto">
          <a:xfrm>
            <a:off x="7010400" y="609600"/>
            <a:ext cx="1425575" cy="16129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AutoShape 2" descr="Displaying photo 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doc20140812105724.pdf - Adobe Reader"/>
          <p:cNvPicPr>
            <a:picLocks noChangeAspect="1"/>
          </p:cNvPicPr>
          <p:nvPr/>
        </p:nvPicPr>
        <p:blipFill rotWithShape="1">
          <a:blip r:embed="rId3">
            <a:extLst>
              <a:ext uri="{28A0092B-C50C-407E-A947-70E740481C1C}">
                <a14:useLocalDpi xmlns:a14="http://schemas.microsoft.com/office/drawing/2010/main" xmlns="" val="0"/>
              </a:ext>
            </a:extLst>
          </a:blip>
          <a:srcRect l="35221" t="10222" r="22936" b="8667"/>
          <a:stretch/>
        </p:blipFill>
        <p:spPr>
          <a:xfrm>
            <a:off x="209296" y="30479"/>
            <a:ext cx="4312920" cy="6698791"/>
          </a:xfrm>
          <a:prstGeom prst="rect">
            <a:avLst/>
          </a:prstGeom>
        </p:spPr>
      </p:pic>
      <p:pic>
        <p:nvPicPr>
          <p:cNvPr id="6" name="Picture 5" descr="doc20140812105733.pdf - Adobe Reader"/>
          <p:cNvPicPr>
            <a:picLocks noChangeAspect="1"/>
          </p:cNvPicPr>
          <p:nvPr/>
        </p:nvPicPr>
        <p:blipFill rotWithShape="1">
          <a:blip r:embed="rId4">
            <a:extLst>
              <a:ext uri="{28A0092B-C50C-407E-A947-70E740481C1C}">
                <a14:useLocalDpi xmlns:a14="http://schemas.microsoft.com/office/drawing/2010/main" xmlns="" val="0"/>
              </a:ext>
            </a:extLst>
          </a:blip>
          <a:srcRect l="25607" t="10222" r="31838" b="10444"/>
          <a:stretch/>
        </p:blipFill>
        <p:spPr>
          <a:xfrm>
            <a:off x="4506975" y="30478"/>
            <a:ext cx="4484625" cy="6698791"/>
          </a:xfrm>
          <a:prstGeom prst="rect">
            <a:avLst/>
          </a:prstGeom>
        </p:spPr>
      </p:pic>
      <p:grpSp>
        <p:nvGrpSpPr>
          <p:cNvPr id="3" name="Group 2"/>
          <p:cNvGrpSpPr/>
          <p:nvPr/>
        </p:nvGrpSpPr>
        <p:grpSpPr>
          <a:xfrm>
            <a:off x="263841" y="53656"/>
            <a:ext cx="8497571" cy="6675614"/>
            <a:chOff x="263841" y="53656"/>
            <a:chExt cx="8497571" cy="6675614"/>
          </a:xfrm>
        </p:grpSpPr>
        <p:sp>
          <p:nvSpPr>
            <p:cNvPr id="2" name="Rectangle 1"/>
            <p:cNvSpPr/>
            <p:nvPr/>
          </p:nvSpPr>
          <p:spPr>
            <a:xfrm>
              <a:off x="384175" y="1524000"/>
              <a:ext cx="1520825" cy="762000"/>
            </a:xfrm>
            <a:prstGeom prst="rect">
              <a:avLst/>
            </a:prstGeom>
            <a:solidFill>
              <a:srgbClr val="FF942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7975" y="2362200"/>
              <a:ext cx="1520825" cy="762000"/>
            </a:xfrm>
            <a:prstGeom prst="rect">
              <a:avLst/>
            </a:prstGeom>
            <a:solidFill>
              <a:srgbClr val="FF942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42" y="3200400"/>
              <a:ext cx="1520825" cy="762000"/>
            </a:xfrm>
            <a:prstGeom prst="rect">
              <a:avLst/>
            </a:prstGeom>
            <a:solidFill>
              <a:srgbClr val="FF942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3841" y="5715000"/>
              <a:ext cx="1641159" cy="838200"/>
            </a:xfrm>
            <a:prstGeom prst="rect">
              <a:avLst/>
            </a:prstGeom>
            <a:solidFill>
              <a:srgbClr val="FF942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05000" y="5967270"/>
              <a:ext cx="1520825" cy="762000"/>
            </a:xfrm>
            <a:prstGeom prst="rect">
              <a:avLst/>
            </a:prstGeom>
            <a:solidFill>
              <a:srgbClr val="FF942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72200" y="53656"/>
              <a:ext cx="1828800" cy="936943"/>
            </a:xfrm>
            <a:prstGeom prst="rect">
              <a:avLst/>
            </a:prstGeom>
            <a:solidFill>
              <a:srgbClr val="FF942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80175" y="1112520"/>
              <a:ext cx="1673225" cy="868680"/>
            </a:xfrm>
            <a:prstGeom prst="rect">
              <a:avLst/>
            </a:prstGeom>
            <a:solidFill>
              <a:srgbClr val="FF942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8000" y="2209800"/>
              <a:ext cx="1707326" cy="762000"/>
            </a:xfrm>
            <a:prstGeom prst="rect">
              <a:avLst/>
            </a:prstGeom>
            <a:solidFill>
              <a:srgbClr val="FF942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240587" y="3200400"/>
              <a:ext cx="1520825" cy="914400"/>
            </a:xfrm>
            <a:prstGeom prst="rect">
              <a:avLst/>
            </a:prstGeom>
            <a:solidFill>
              <a:srgbClr val="FF942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03427" y="5791200"/>
              <a:ext cx="1520825" cy="762000"/>
            </a:xfrm>
            <a:prstGeom prst="rect">
              <a:avLst/>
            </a:prstGeom>
            <a:solidFill>
              <a:srgbClr val="FF942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descr="doc20140812105724.pdf - Adobe Reader"/>
          <p:cNvPicPr>
            <a:picLocks noChangeAspect="1"/>
          </p:cNvPicPr>
          <p:nvPr/>
        </p:nvPicPr>
        <p:blipFill rotWithShape="1">
          <a:blip r:embed="rId3">
            <a:extLst>
              <a:ext uri="{28A0092B-C50C-407E-A947-70E740481C1C}">
                <a14:useLocalDpi xmlns:a14="http://schemas.microsoft.com/office/drawing/2010/main" xmlns="" val="0"/>
              </a:ext>
            </a:extLst>
          </a:blip>
          <a:srcRect l="37183" t="28306" r="48623" b="62283"/>
          <a:stretch/>
        </p:blipFill>
        <p:spPr>
          <a:xfrm>
            <a:off x="247014" y="1316722"/>
            <a:ext cx="1767150" cy="938798"/>
          </a:xfrm>
          <a:prstGeom prst="rect">
            <a:avLst/>
          </a:prstGeom>
        </p:spPr>
      </p:pic>
      <p:pic>
        <p:nvPicPr>
          <p:cNvPr id="17" name="Picture 16" descr="doc20140812105724.pdf - Adobe Reader"/>
          <p:cNvPicPr>
            <a:picLocks noChangeAspect="1"/>
          </p:cNvPicPr>
          <p:nvPr/>
        </p:nvPicPr>
        <p:blipFill rotWithShape="1">
          <a:blip r:embed="rId3">
            <a:extLst>
              <a:ext uri="{28A0092B-C50C-407E-A947-70E740481C1C}">
                <a14:useLocalDpi xmlns:a14="http://schemas.microsoft.com/office/drawing/2010/main" xmlns="" val="0"/>
              </a:ext>
            </a:extLst>
          </a:blip>
          <a:srcRect l="35221" t="37718" r="48624" b="53055"/>
          <a:stretch/>
        </p:blipFill>
        <p:spPr>
          <a:xfrm>
            <a:off x="209295" y="2255520"/>
            <a:ext cx="1898355" cy="868680"/>
          </a:xfrm>
          <a:prstGeom prst="rect">
            <a:avLst/>
          </a:prstGeom>
        </p:spPr>
      </p:pic>
      <p:pic>
        <p:nvPicPr>
          <p:cNvPr id="18" name="Picture 17" descr="doc20140812105724.pdf - Adobe Reader"/>
          <p:cNvPicPr>
            <a:picLocks noChangeAspect="1"/>
          </p:cNvPicPr>
          <p:nvPr/>
        </p:nvPicPr>
        <p:blipFill rotWithShape="1">
          <a:blip r:embed="rId3">
            <a:extLst>
              <a:ext uri="{28A0092B-C50C-407E-A947-70E740481C1C}">
                <a14:useLocalDpi xmlns:a14="http://schemas.microsoft.com/office/drawing/2010/main" xmlns="" val="0"/>
              </a:ext>
            </a:extLst>
          </a:blip>
          <a:srcRect l="35221" t="47497" r="48624" b="41985"/>
          <a:stretch/>
        </p:blipFill>
        <p:spPr>
          <a:xfrm>
            <a:off x="209296" y="3200400"/>
            <a:ext cx="1898354" cy="990294"/>
          </a:xfrm>
          <a:prstGeom prst="rect">
            <a:avLst/>
          </a:prstGeom>
        </p:spPr>
      </p:pic>
      <p:pic>
        <p:nvPicPr>
          <p:cNvPr id="19" name="Picture 18" descr="doc20140812105724.pdf - Adobe Reader"/>
          <p:cNvPicPr>
            <a:picLocks noChangeAspect="1"/>
          </p:cNvPicPr>
          <p:nvPr/>
        </p:nvPicPr>
        <p:blipFill rotWithShape="1">
          <a:blip r:embed="rId3">
            <a:extLst>
              <a:ext uri="{28A0092B-C50C-407E-A947-70E740481C1C}">
                <a14:useLocalDpi xmlns:a14="http://schemas.microsoft.com/office/drawing/2010/main" xmlns="" val="0"/>
              </a:ext>
            </a:extLst>
          </a:blip>
          <a:srcRect l="36519" t="79421" r="48624" b="10245"/>
          <a:stretch/>
        </p:blipFill>
        <p:spPr>
          <a:xfrm>
            <a:off x="155574" y="5649014"/>
            <a:ext cx="1858590" cy="1035800"/>
          </a:xfrm>
          <a:prstGeom prst="rect">
            <a:avLst/>
          </a:prstGeom>
        </p:spPr>
      </p:pic>
      <p:pic>
        <p:nvPicPr>
          <p:cNvPr id="20" name="Picture 19" descr="doc20140812105724.pdf - Adobe Reader"/>
          <p:cNvPicPr>
            <a:picLocks noChangeAspect="1"/>
          </p:cNvPicPr>
          <p:nvPr/>
        </p:nvPicPr>
        <p:blipFill rotWithShape="1">
          <a:blip r:embed="rId3">
            <a:extLst>
              <a:ext uri="{28A0092B-C50C-407E-A947-70E740481C1C}">
                <a14:useLocalDpi xmlns:a14="http://schemas.microsoft.com/office/drawing/2010/main" xmlns="" val="0"/>
              </a:ext>
            </a:extLst>
          </a:blip>
          <a:srcRect l="51376" t="82743" r="33246" b="8667"/>
          <a:stretch/>
        </p:blipFill>
        <p:spPr>
          <a:xfrm>
            <a:off x="1935480" y="5887830"/>
            <a:ext cx="1997134" cy="893970"/>
          </a:xfrm>
          <a:prstGeom prst="rect">
            <a:avLst/>
          </a:prstGeom>
        </p:spPr>
      </p:pic>
      <p:pic>
        <p:nvPicPr>
          <p:cNvPr id="21" name="Picture 20" descr="doc20140812105733.pdf - Adobe Reader"/>
          <p:cNvPicPr>
            <a:picLocks noChangeAspect="1"/>
          </p:cNvPicPr>
          <p:nvPr/>
        </p:nvPicPr>
        <p:blipFill rotWithShape="1">
          <a:blip r:embed="rId4">
            <a:extLst>
              <a:ext uri="{28A0092B-C50C-407E-A947-70E740481C1C}">
                <a14:useLocalDpi xmlns:a14="http://schemas.microsoft.com/office/drawing/2010/main" xmlns="" val="0"/>
              </a:ext>
            </a:extLst>
          </a:blip>
          <a:srcRect l="41264" t="10222" r="40948" b="78047"/>
          <a:stretch/>
        </p:blipFill>
        <p:spPr>
          <a:xfrm>
            <a:off x="6019800" y="-42004"/>
            <a:ext cx="2011680" cy="1063085"/>
          </a:xfrm>
          <a:prstGeom prst="rect">
            <a:avLst/>
          </a:prstGeom>
        </p:spPr>
      </p:pic>
      <p:pic>
        <p:nvPicPr>
          <p:cNvPr id="22" name="Picture 21" descr="doc20140812105733.pdf - Adobe Reader"/>
          <p:cNvPicPr>
            <a:picLocks noChangeAspect="1"/>
          </p:cNvPicPr>
          <p:nvPr/>
        </p:nvPicPr>
        <p:blipFill rotWithShape="1">
          <a:blip r:embed="rId4">
            <a:extLst>
              <a:ext uri="{28A0092B-C50C-407E-A947-70E740481C1C}">
                <a14:useLocalDpi xmlns:a14="http://schemas.microsoft.com/office/drawing/2010/main" xmlns="" val="0"/>
              </a:ext>
            </a:extLst>
          </a:blip>
          <a:srcRect l="44552" t="22937" r="39646" b="65773"/>
          <a:stretch/>
        </p:blipFill>
        <p:spPr>
          <a:xfrm>
            <a:off x="6354634" y="1045306"/>
            <a:ext cx="2103566" cy="1204248"/>
          </a:xfrm>
          <a:prstGeom prst="rect">
            <a:avLst/>
          </a:prstGeom>
        </p:spPr>
      </p:pic>
      <p:pic>
        <p:nvPicPr>
          <p:cNvPr id="23" name="Picture 22" descr="doc20140812105733.pdf - Adobe Reader"/>
          <p:cNvPicPr>
            <a:picLocks noChangeAspect="1"/>
          </p:cNvPicPr>
          <p:nvPr/>
        </p:nvPicPr>
        <p:blipFill rotWithShape="1">
          <a:blip r:embed="rId4">
            <a:extLst>
              <a:ext uri="{28A0092B-C50C-407E-A947-70E740481C1C}">
                <a14:useLocalDpi xmlns:a14="http://schemas.microsoft.com/office/drawing/2010/main" xmlns="" val="0"/>
              </a:ext>
            </a:extLst>
          </a:blip>
          <a:srcRect l="47482" t="35851" r="37189" b="54583"/>
          <a:stretch/>
        </p:blipFill>
        <p:spPr>
          <a:xfrm>
            <a:off x="6818883" y="2137409"/>
            <a:ext cx="2089911" cy="1044957"/>
          </a:xfrm>
          <a:prstGeom prst="rect">
            <a:avLst/>
          </a:prstGeom>
        </p:spPr>
      </p:pic>
      <p:pic>
        <p:nvPicPr>
          <p:cNvPr id="24" name="Picture 23" descr="doc20140812105733.pdf - Adobe Reader"/>
          <p:cNvPicPr>
            <a:picLocks noChangeAspect="1"/>
          </p:cNvPicPr>
          <p:nvPr/>
        </p:nvPicPr>
        <p:blipFill rotWithShape="1">
          <a:blip r:embed="rId4">
            <a:extLst>
              <a:ext uri="{28A0092B-C50C-407E-A947-70E740481C1C}">
                <a14:useLocalDpi xmlns:a14="http://schemas.microsoft.com/office/drawing/2010/main" xmlns="" val="0"/>
              </a:ext>
            </a:extLst>
          </a:blip>
          <a:srcRect l="51387" t="47041" r="33429" b="42670"/>
          <a:stretch/>
        </p:blipFill>
        <p:spPr>
          <a:xfrm>
            <a:off x="7170420" y="3131667"/>
            <a:ext cx="1965960" cy="1067234"/>
          </a:xfrm>
          <a:prstGeom prst="rect">
            <a:avLst/>
          </a:prstGeom>
        </p:spPr>
      </p:pic>
      <p:pic>
        <p:nvPicPr>
          <p:cNvPr id="25" name="Picture 24" descr="doc20140812105733.pdf - Adobe Reader"/>
          <p:cNvPicPr>
            <a:picLocks noChangeAspect="1"/>
          </p:cNvPicPr>
          <p:nvPr/>
        </p:nvPicPr>
        <p:blipFill rotWithShape="1">
          <a:blip r:embed="rId4">
            <a:extLst>
              <a:ext uri="{28A0092B-C50C-407E-A947-70E740481C1C}">
                <a14:useLocalDpi xmlns:a14="http://schemas.microsoft.com/office/drawing/2010/main" xmlns="" val="0"/>
              </a:ext>
            </a:extLst>
          </a:blip>
          <a:srcRect l="51387" t="79038" r="35164" b="12560"/>
          <a:stretch/>
        </p:blipFill>
        <p:spPr>
          <a:xfrm>
            <a:off x="7103426" y="5566666"/>
            <a:ext cx="1970815" cy="986534"/>
          </a:xfrm>
          <a:prstGeom prst="rect">
            <a:avLst/>
          </a:prstGeom>
        </p:spPr>
      </p:pic>
      <p:cxnSp>
        <p:nvCxnSpPr>
          <p:cNvPr id="27" name="Straight Connector 26"/>
          <p:cNvCxnSpPr/>
          <p:nvPr/>
        </p:nvCxnSpPr>
        <p:spPr>
          <a:xfrm>
            <a:off x="1905000" y="1905000"/>
            <a:ext cx="1391630" cy="4191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35480" y="2914650"/>
            <a:ext cx="1361150" cy="89535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09185" y="4139314"/>
            <a:ext cx="238615" cy="58508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84535" y="5649014"/>
            <a:ext cx="1541290" cy="14218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932614" y="5649014"/>
            <a:ext cx="258386" cy="24103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34000" y="1021081"/>
            <a:ext cx="1020634" cy="217931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629400" y="2137409"/>
            <a:ext cx="116460" cy="98679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844317" y="3154680"/>
            <a:ext cx="1199740" cy="241198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797878" y="4114800"/>
            <a:ext cx="50722" cy="20955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710602" y="5669280"/>
            <a:ext cx="375998" cy="20955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62400" y="6550223"/>
            <a:ext cx="5203766" cy="307777"/>
          </a:xfrm>
          <a:prstGeom prst="rect">
            <a:avLst/>
          </a:prstGeom>
          <a:solidFill>
            <a:schemeClr val="bg1"/>
          </a:solidFill>
        </p:spPr>
        <p:txBody>
          <a:bodyPr wrap="square" rtlCol="0">
            <a:spAutoFit/>
          </a:bodyPr>
          <a:lstStyle/>
          <a:p>
            <a:r>
              <a:rPr lang="en-US" sz="1400" dirty="0" smtClean="0"/>
              <a:t>Images from the National Center for State Courts Graphic Novel </a:t>
            </a:r>
            <a:endParaRPr lang="en-US" sz="1400" dirty="0"/>
          </a:p>
        </p:txBody>
      </p:sp>
    </p:spTree>
    <p:extLst>
      <p:ext uri="{BB962C8B-B14F-4D97-AF65-F5344CB8AC3E}">
        <p14:creationId xmlns:p14="http://schemas.microsoft.com/office/powerpoint/2010/main" xmlns="" val="164071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1"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up)">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par>
                                <p:cTn id="16" presetID="22" presetClass="entr" presetSubtype="1"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up)">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par>
                                <p:cTn id="24" presetID="22" presetClass="entr" presetSubtype="1"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up)">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par>
                                <p:cTn id="32" presetID="22" presetClass="entr" presetSubtype="1" fill="hold"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up)">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par>
                                <p:cTn id="40" presetID="22" presetClass="entr" presetSubtype="1"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up)">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par>
                                <p:cTn id="48" presetID="22" presetClass="entr" presetSubtype="1"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par>
                                <p:cTn id="56" presetID="22" presetClass="entr" presetSubtype="1"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up)">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up)">
                                      <p:cBhvr>
                                        <p:cTn id="63" dur="500"/>
                                        <p:tgtEl>
                                          <p:spTgt spid="16"/>
                                        </p:tgtEl>
                                      </p:cBhvr>
                                    </p:animEffect>
                                  </p:childTnLst>
                                </p:cTn>
                              </p:par>
                              <p:par>
                                <p:cTn id="64" presetID="22" presetClass="entr" presetSubtype="1"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up)">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par>
                                <p:cTn id="72" presetID="22" presetClass="entr" presetSubtype="1"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up)">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up)">
                                      <p:cBhvr>
                                        <p:cTn id="79" dur="500"/>
                                        <p:tgtEl>
                                          <p:spTgt spid="18"/>
                                        </p:tgtEl>
                                      </p:cBhvr>
                                    </p:animEffect>
                                  </p:childTnLst>
                                </p:cTn>
                              </p:par>
                              <p:par>
                                <p:cTn id="80" presetID="22" presetClass="entr" presetSubtype="1"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up)">
                                      <p:cBhvr>
                                        <p:cTn id="8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67" name="Shape 167"/>
          <p:cNvSpPr txBox="1">
            <a:spLocks noGrp="1"/>
          </p:cNvSpPr>
          <p:nvPr>
            <p:ph type="title"/>
          </p:nvPr>
        </p:nvSpPr>
        <p:spPr>
          <a:xfrm>
            <a:off x="457200" y="152400"/>
            <a:ext cx="8229600" cy="1143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950" b="0" i="0" u="none" strike="noStrike" cap="none" baseline="0" dirty="0" smtClean="0">
                <a:solidFill>
                  <a:schemeClr val="lt1"/>
                </a:solidFill>
                <a:latin typeface="Copperplate Gothic Bold" panose="020E0705020206020404" pitchFamily="34" charset="0"/>
                <a:sym typeface="Arial"/>
              </a:rPr>
              <a:t>What is a jury?</a:t>
            </a:r>
            <a:endParaRPr lang="en-US" sz="3950" b="0" i="0" u="none" strike="noStrike" cap="none" baseline="0" dirty="0">
              <a:solidFill>
                <a:schemeClr val="lt1"/>
              </a:solidFill>
              <a:latin typeface="Copperplate Gothic Bold" panose="020E0705020206020404" pitchFamily="34" charset="0"/>
              <a:sym typeface="Arial"/>
            </a:endParaRPr>
          </a:p>
        </p:txBody>
      </p:sp>
      <p:sp>
        <p:nvSpPr>
          <p:cNvPr id="168" name="Shape 168"/>
          <p:cNvSpPr txBox="1">
            <a:spLocks noGrp="1"/>
          </p:cNvSpPr>
          <p:nvPr>
            <p:ph type="body" idx="1"/>
          </p:nvPr>
        </p:nvSpPr>
        <p:spPr>
          <a:xfrm>
            <a:off x="457200" y="1860331"/>
            <a:ext cx="8229600" cy="455623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2"/>
              </a:buClr>
              <a:buSzPct val="100000"/>
              <a:buFont typeface="Arial"/>
              <a:buChar char="•"/>
            </a:pPr>
            <a:r>
              <a:rPr lang="en-US" sz="3200" b="0" i="0" u="none" strike="noStrike" cap="none" baseline="0" dirty="0">
                <a:solidFill>
                  <a:schemeClr val="dk2"/>
                </a:solidFill>
                <a:latin typeface="Arial"/>
                <a:ea typeface="Arial"/>
                <a:cs typeface="Arial"/>
                <a:sym typeface="Arial"/>
              </a:rPr>
              <a:t>A jury is a group of people summoned and sworn to </a:t>
            </a:r>
            <a:r>
              <a:rPr lang="en-US" sz="3200" b="0" i="0" u="none" strike="noStrike" cap="none" baseline="0" dirty="0" smtClean="0">
                <a:solidFill>
                  <a:schemeClr val="dk2"/>
                </a:solidFill>
                <a:latin typeface="Arial"/>
                <a:ea typeface="Arial"/>
                <a:cs typeface="Arial"/>
                <a:sym typeface="Arial"/>
              </a:rPr>
              <a:t>fairly evaluate and decide </a:t>
            </a:r>
            <a:r>
              <a:rPr lang="en-US" sz="3200" b="0" i="0" u="none" strike="noStrike" cap="none" baseline="0" dirty="0">
                <a:solidFill>
                  <a:schemeClr val="dk2"/>
                </a:solidFill>
                <a:latin typeface="Arial"/>
                <a:ea typeface="Arial"/>
                <a:cs typeface="Arial"/>
                <a:sym typeface="Arial"/>
              </a:rPr>
              <a:t>the </a:t>
            </a:r>
            <a:r>
              <a:rPr lang="en-US" sz="3200" b="1" i="0" u="none" strike="noStrike" cap="none" baseline="0" dirty="0">
                <a:solidFill>
                  <a:schemeClr val="dk2"/>
                </a:solidFill>
                <a:latin typeface="Arial"/>
                <a:ea typeface="Arial"/>
                <a:cs typeface="Arial"/>
                <a:sym typeface="Arial"/>
              </a:rPr>
              <a:t>facts</a:t>
            </a:r>
            <a:r>
              <a:rPr lang="en-US" sz="3200" b="0" i="0" u="none" strike="noStrike" cap="none" baseline="0" dirty="0">
                <a:solidFill>
                  <a:schemeClr val="dk2"/>
                </a:solidFill>
                <a:latin typeface="Arial"/>
                <a:ea typeface="Arial"/>
                <a:cs typeface="Arial"/>
                <a:sym typeface="Arial"/>
              </a:rPr>
              <a:t> at issue in a trial</a:t>
            </a:r>
            <a:r>
              <a:rPr lang="en-US" sz="3200" b="0" i="0" u="none" strike="noStrike" cap="none" baseline="0" dirty="0" smtClean="0">
                <a:solidFill>
                  <a:schemeClr val="dk2"/>
                </a:solidFill>
                <a:latin typeface="Arial"/>
                <a:ea typeface="Arial"/>
                <a:cs typeface="Arial"/>
                <a:sym typeface="Arial"/>
              </a:rPr>
              <a:t>.</a:t>
            </a:r>
          </a:p>
          <a:p>
            <a:pPr marL="0" marR="0" lvl="0" indent="0" algn="l" rtl="0">
              <a:lnSpc>
                <a:spcPct val="90000"/>
              </a:lnSpc>
              <a:spcBef>
                <a:spcPts val="0"/>
              </a:spcBef>
              <a:spcAft>
                <a:spcPts val="0"/>
              </a:spcAft>
              <a:buClr>
                <a:schemeClr val="dk2"/>
              </a:buClr>
              <a:buSzPct val="100000"/>
              <a:buNone/>
            </a:pPr>
            <a:endParaRPr lang="en-US" sz="3200" b="0" i="0" u="none" strike="noStrike" cap="none" baseline="0" dirty="0">
              <a:solidFill>
                <a:schemeClr val="dk2"/>
              </a:solidFill>
              <a:latin typeface="Arial"/>
              <a:ea typeface="Arial"/>
              <a:cs typeface="Arial"/>
              <a:sym typeface="Arial"/>
            </a:endParaRPr>
          </a:p>
          <a:p>
            <a:pPr marL="342900" marR="0" lvl="0" indent="-342900" algn="l" rtl="0">
              <a:lnSpc>
                <a:spcPct val="90000"/>
              </a:lnSpc>
              <a:spcBef>
                <a:spcPts val="640"/>
              </a:spcBef>
              <a:spcAft>
                <a:spcPts val="0"/>
              </a:spcAft>
              <a:buClr>
                <a:schemeClr val="dk2"/>
              </a:buClr>
              <a:buSzPct val="100000"/>
              <a:buFont typeface="Arial"/>
              <a:buChar char="•"/>
            </a:pPr>
            <a:r>
              <a:rPr lang="en-US" sz="3200" b="0" i="0" u="none" strike="noStrike" cap="none" baseline="0" dirty="0">
                <a:solidFill>
                  <a:schemeClr val="dk2"/>
                </a:solidFill>
                <a:latin typeface="Arial"/>
                <a:ea typeface="Arial"/>
                <a:cs typeface="Arial"/>
                <a:sym typeface="Arial"/>
              </a:rPr>
              <a:t>The jury is composed of people who have received a summons to report for jury service by the Clerk of Court. Jurors are ultimately selected by the lawyers involved in a particular case in accordance with specific rules.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animEffect transition="in" filter="fade">
                                      <p:cBhvr>
                                        <p:cTn id="7" dur="1000"/>
                                        <p:tgtEl>
                                          <p:spTgt spid="1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xEl>
                                              <p:pRg st="2" end="2"/>
                                            </p:txEl>
                                          </p:spTgt>
                                        </p:tgtEl>
                                        <p:attrNameLst>
                                          <p:attrName>style.visibility</p:attrName>
                                        </p:attrNameLst>
                                      </p:cBhvr>
                                      <p:to>
                                        <p:strVal val="visible"/>
                                      </p:to>
                                    </p:set>
                                    <p:animEffect transition="in" filter="fade">
                                      <p:cBhvr>
                                        <p:cTn id="12" dur="1000"/>
                                        <p:tgtEl>
                                          <p:spTgt spid="1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10" name="TextBox 9"/>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235" name="Shape 235"/>
          <p:cNvPicPr preferRelativeResize="0"/>
          <p:nvPr/>
        </p:nvPicPr>
        <p:blipFill rotWithShape="1">
          <a:blip r:embed="rId3">
            <a:alphaModFix/>
          </a:blip>
          <a:srcRect l="11795" t="54871" r="43332"/>
          <a:stretch/>
        </p:blipFill>
        <p:spPr>
          <a:xfrm>
            <a:off x="3390900" y="1220748"/>
            <a:ext cx="2743199" cy="2069154"/>
          </a:xfrm>
          <a:prstGeom prst="rect">
            <a:avLst/>
          </a:prstGeom>
          <a:noFill/>
          <a:ln>
            <a:noFill/>
          </a:ln>
        </p:spPr>
      </p:pic>
      <p:sp>
        <p:nvSpPr>
          <p:cNvPr id="236" name="Shape 236"/>
          <p:cNvSpPr txBox="1">
            <a:spLocks noGrp="1"/>
          </p:cNvSpPr>
          <p:nvPr>
            <p:ph type="title"/>
          </p:nvPr>
        </p:nvSpPr>
        <p:spPr>
          <a:xfrm>
            <a:off x="533400" y="116877"/>
            <a:ext cx="8229600" cy="1143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dirty="0">
                <a:solidFill>
                  <a:schemeClr val="lt1"/>
                </a:solidFill>
                <a:latin typeface="Copperplate Gothic Bold" panose="020E0705020206020404" pitchFamily="34" charset="0"/>
                <a:sym typeface="Arial"/>
              </a:rPr>
              <a:t>Two Court Systems </a:t>
            </a:r>
          </a:p>
        </p:txBody>
      </p:sp>
      <p:pic>
        <p:nvPicPr>
          <p:cNvPr id="237" name="Shape 237"/>
          <p:cNvPicPr preferRelativeResize="0"/>
          <p:nvPr/>
        </p:nvPicPr>
        <p:blipFill rotWithShape="1">
          <a:blip r:embed="rId4">
            <a:alphaModFix/>
          </a:blip>
          <a:srcRect/>
          <a:stretch/>
        </p:blipFill>
        <p:spPr>
          <a:xfrm>
            <a:off x="533400" y="3736351"/>
            <a:ext cx="2133598" cy="1820478"/>
          </a:xfrm>
          <a:prstGeom prst="rect">
            <a:avLst/>
          </a:prstGeom>
          <a:noFill/>
          <a:ln>
            <a:noFill/>
          </a:ln>
        </p:spPr>
      </p:pic>
      <p:cxnSp>
        <p:nvCxnSpPr>
          <p:cNvPr id="239" name="Shape 239"/>
          <p:cNvCxnSpPr/>
          <p:nvPr/>
        </p:nvCxnSpPr>
        <p:spPr>
          <a:xfrm flipH="1">
            <a:off x="2514599" y="2138582"/>
            <a:ext cx="2971799" cy="1668200"/>
          </a:xfrm>
          <a:prstGeom prst="straightConnector1">
            <a:avLst/>
          </a:prstGeom>
          <a:noFill/>
          <a:ln w="76200" cap="flat" cmpd="sng">
            <a:solidFill>
              <a:srgbClr val="4A7DBB"/>
            </a:solidFill>
            <a:prstDash val="solid"/>
            <a:round/>
            <a:headEnd type="none" w="med" len="med"/>
            <a:tailEnd type="stealth" w="lg" len="lg"/>
          </a:ln>
        </p:spPr>
      </p:cxnSp>
      <p:cxnSp>
        <p:nvCxnSpPr>
          <p:cNvPr id="240" name="Shape 240"/>
          <p:cNvCxnSpPr/>
          <p:nvPr/>
        </p:nvCxnSpPr>
        <p:spPr>
          <a:xfrm>
            <a:off x="5867400" y="2138582"/>
            <a:ext cx="1371598" cy="1668200"/>
          </a:xfrm>
          <a:prstGeom prst="straightConnector1">
            <a:avLst/>
          </a:prstGeom>
          <a:noFill/>
          <a:ln w="76200" cap="flat" cmpd="sng">
            <a:solidFill>
              <a:srgbClr val="4A7DBB"/>
            </a:solidFill>
            <a:prstDash val="solid"/>
            <a:round/>
            <a:headEnd type="none" w="med" len="med"/>
            <a:tailEnd type="stealth" w="lg" len="lg"/>
          </a:ln>
        </p:spPr>
      </p:cxnSp>
      <p:sp>
        <p:nvSpPr>
          <p:cNvPr id="241" name="Shape 241"/>
          <p:cNvSpPr/>
          <p:nvPr/>
        </p:nvSpPr>
        <p:spPr>
          <a:xfrm>
            <a:off x="2819399" y="3550914"/>
            <a:ext cx="3733800" cy="1935485"/>
          </a:xfrm>
          <a:prstGeom prst="rect">
            <a:avLst/>
          </a:prstGeom>
          <a:noFill/>
          <a:ln>
            <a:noFill/>
          </a:ln>
        </p:spPr>
        <p:txBody>
          <a:bodyPr lIns="91425" tIns="45700" rIns="91425" bIns="45700" anchor="t" anchorCtr="0">
            <a:noAutofit/>
          </a:bodyPr>
          <a:lstStyle/>
          <a:p>
            <a:pPr algn="ctr">
              <a:buClr>
                <a:srgbClr val="1F497D"/>
              </a:buClr>
              <a:buSzPct val="25000"/>
              <a:buFont typeface="Calibri"/>
              <a:buNone/>
            </a:pPr>
            <a:r>
              <a:rPr lang="en-US" sz="2800" b="1" dirty="0">
                <a:solidFill>
                  <a:srgbClr val="1F497D"/>
                </a:solidFill>
                <a:latin typeface="Calibri"/>
                <a:ea typeface="Calibri"/>
                <a:cs typeface="Calibri"/>
                <a:sym typeface="Calibri"/>
              </a:rPr>
              <a:t>The judicial branch is divided into </a:t>
            </a:r>
            <a:r>
              <a:rPr lang="en-US" sz="2800" b="1" dirty="0" smtClean="0">
                <a:solidFill>
                  <a:srgbClr val="1F497D"/>
                </a:solidFill>
                <a:latin typeface="Calibri"/>
                <a:ea typeface="Calibri"/>
                <a:cs typeface="Calibri"/>
                <a:sym typeface="Calibri"/>
              </a:rPr>
              <a:t>2 </a:t>
            </a:r>
            <a:r>
              <a:rPr lang="en-US" sz="2800" b="1" dirty="0">
                <a:solidFill>
                  <a:srgbClr val="1F497D"/>
                </a:solidFill>
                <a:latin typeface="Calibri"/>
                <a:ea typeface="Calibri"/>
                <a:cs typeface="Calibri"/>
                <a:sym typeface="Calibri"/>
              </a:rPr>
              <a:t>parallel court systems: federal courts and state courts</a:t>
            </a:r>
            <a:r>
              <a:rPr lang="en-US" sz="2400" dirty="0">
                <a:solidFill>
                  <a:srgbClr val="1F497D"/>
                </a:solidFill>
                <a:latin typeface="Calibri"/>
                <a:ea typeface="Calibri"/>
                <a:cs typeface="Calibri"/>
                <a:sym typeface="Calibri"/>
              </a:rPr>
              <a:t>. </a:t>
            </a:r>
          </a:p>
        </p:txBody>
      </p:sp>
      <p:sp>
        <p:nvSpPr>
          <p:cNvPr id="242" name="Shape 242"/>
          <p:cNvSpPr/>
          <p:nvPr/>
        </p:nvSpPr>
        <p:spPr>
          <a:xfrm>
            <a:off x="173421" y="5486399"/>
            <a:ext cx="4319751" cy="1015661"/>
          </a:xfrm>
          <a:prstGeom prst="rect">
            <a:avLst/>
          </a:prstGeom>
          <a:noFill/>
          <a:ln>
            <a:noFill/>
          </a:ln>
        </p:spPr>
        <p:txBody>
          <a:bodyPr lIns="91425" tIns="45700" rIns="91425" bIns="45700" anchor="t" anchorCtr="0">
            <a:noAutofit/>
          </a:bodyPr>
          <a:lstStyle/>
          <a:p>
            <a:pPr algn="ctr">
              <a:buClr>
                <a:srgbClr val="1F497D"/>
              </a:buClr>
              <a:buSzPct val="25000"/>
              <a:buFont typeface="Calibri"/>
              <a:buNone/>
            </a:pPr>
            <a:r>
              <a:rPr lang="en-US" sz="2400" b="1" dirty="0">
                <a:solidFill>
                  <a:srgbClr val="1F497D"/>
                </a:solidFill>
                <a:latin typeface="Calibri"/>
                <a:ea typeface="Calibri"/>
                <a:cs typeface="Calibri"/>
                <a:sym typeface="Calibri"/>
              </a:rPr>
              <a:t>Federal courts get their powers and jurisdiction from the U.S. Constitution and federal laws</a:t>
            </a:r>
            <a:r>
              <a:rPr lang="en-US" sz="2400" dirty="0">
                <a:solidFill>
                  <a:srgbClr val="1F497D"/>
                </a:solidFill>
                <a:latin typeface="Calibri"/>
                <a:ea typeface="Calibri"/>
                <a:cs typeface="Calibri"/>
                <a:sym typeface="Calibri"/>
              </a:rPr>
              <a:t>.</a:t>
            </a:r>
          </a:p>
        </p:txBody>
      </p:sp>
      <p:sp>
        <p:nvSpPr>
          <p:cNvPr id="243" name="Shape 243"/>
          <p:cNvSpPr/>
          <p:nvPr/>
        </p:nvSpPr>
        <p:spPr>
          <a:xfrm>
            <a:off x="4493173" y="5486400"/>
            <a:ext cx="4422228" cy="1229710"/>
          </a:xfrm>
          <a:prstGeom prst="rect">
            <a:avLst/>
          </a:prstGeom>
          <a:noFill/>
          <a:ln>
            <a:noFill/>
          </a:ln>
        </p:spPr>
        <p:txBody>
          <a:bodyPr lIns="91425" tIns="45700" rIns="91425" bIns="45700" anchor="t" anchorCtr="0">
            <a:noAutofit/>
          </a:bodyPr>
          <a:lstStyle/>
          <a:p>
            <a:pPr algn="ctr">
              <a:buClr>
                <a:srgbClr val="1F497D"/>
              </a:buClr>
              <a:buSzPct val="25000"/>
              <a:buFont typeface="Calibri"/>
              <a:buNone/>
            </a:pPr>
            <a:r>
              <a:rPr lang="en-US" sz="2400" b="1" dirty="0">
                <a:solidFill>
                  <a:srgbClr val="1F497D"/>
                </a:solidFill>
                <a:latin typeface="Calibri"/>
                <a:ea typeface="Calibri"/>
                <a:cs typeface="Calibri"/>
                <a:sym typeface="Calibri"/>
              </a:rPr>
              <a:t>State courts get their powers and jurisdiction from the </a:t>
            </a:r>
            <a:r>
              <a:rPr lang="en-US" sz="2400" b="1" dirty="0" smtClean="0">
                <a:solidFill>
                  <a:srgbClr val="1F497D"/>
                </a:solidFill>
                <a:latin typeface="Calibri"/>
                <a:ea typeface="Calibri"/>
                <a:cs typeface="Calibri"/>
                <a:sym typeface="Calibri"/>
              </a:rPr>
              <a:t>Louisiana Constitution and state </a:t>
            </a:r>
            <a:r>
              <a:rPr lang="en-US" sz="2400" b="1" dirty="0">
                <a:solidFill>
                  <a:srgbClr val="1F497D"/>
                </a:solidFill>
                <a:latin typeface="Calibri"/>
                <a:ea typeface="Calibri"/>
                <a:cs typeface="Calibri"/>
                <a:sym typeface="Calibri"/>
              </a:rPr>
              <a:t>statutes.</a:t>
            </a:r>
          </a:p>
        </p:txBody>
      </p:sp>
      <p:pic>
        <p:nvPicPr>
          <p:cNvPr id="52226" name="Picture 2" descr="Image result for louisiana"/>
          <p:cNvPicPr>
            <a:picLocks noChangeAspect="1" noChangeArrowheads="1"/>
          </p:cNvPicPr>
          <p:nvPr/>
        </p:nvPicPr>
        <p:blipFill>
          <a:blip r:embed="rId5"/>
          <a:srcRect/>
          <a:stretch>
            <a:fillRect/>
          </a:stretch>
        </p:blipFill>
        <p:spPr bwMode="auto">
          <a:xfrm>
            <a:off x="6738731" y="3848315"/>
            <a:ext cx="2007704" cy="1624902"/>
          </a:xfrm>
          <a:prstGeom prst="rect">
            <a:avLst/>
          </a:prstGeom>
          <a:noFill/>
        </p:spPr>
      </p:pic>
    </p:spTree>
    <p:extLst>
      <p:ext uri="{BB962C8B-B14F-4D97-AF65-F5344CB8AC3E}">
        <p14:creationId xmlns:p14="http://schemas.microsoft.com/office/powerpoint/2010/main" xmlns="" val="322022879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500"/>
                                        <p:tgtEl>
                                          <p:spTgt spid="239"/>
                                        </p:tgtEl>
                                      </p:cBhvr>
                                    </p:animEffect>
                                  </p:childTnLst>
                                </p:cTn>
                              </p:par>
                              <p:par>
                                <p:cTn id="8" presetID="10" presetClass="entr" presetSubtype="0" fill="hold" nodeType="withEffect">
                                  <p:stCondLst>
                                    <p:cond delay="0"/>
                                  </p:stCondLst>
                                  <p:childTnLst>
                                    <p:set>
                                      <p:cBhvr>
                                        <p:cTn id="9" dur="1" fill="hold">
                                          <p:stCondLst>
                                            <p:cond delay="0"/>
                                          </p:stCondLst>
                                        </p:cTn>
                                        <p:tgtEl>
                                          <p:spTgt spid="240"/>
                                        </p:tgtEl>
                                        <p:attrNameLst>
                                          <p:attrName>style.visibility</p:attrName>
                                        </p:attrNameLst>
                                      </p:cBhvr>
                                      <p:to>
                                        <p:strVal val="visible"/>
                                      </p:to>
                                    </p:set>
                                    <p:animEffect transition="in" filter="fade">
                                      <p:cBhvr>
                                        <p:cTn id="10" dur="500"/>
                                        <p:tgtEl>
                                          <p:spTgt spid="240"/>
                                        </p:tgtEl>
                                      </p:cBhvr>
                                    </p:animEffect>
                                  </p:childTnLst>
                                </p:cTn>
                              </p:par>
                              <p:par>
                                <p:cTn id="11" presetID="10" presetClass="entr" presetSubtype="0" fill="hold" nodeType="withEffect">
                                  <p:stCondLst>
                                    <p:cond delay="0"/>
                                  </p:stCondLst>
                                  <p:childTnLst>
                                    <p:set>
                                      <p:cBhvr>
                                        <p:cTn id="12" dur="1" fill="hold">
                                          <p:stCondLst>
                                            <p:cond delay="0"/>
                                          </p:stCondLst>
                                        </p:cTn>
                                        <p:tgtEl>
                                          <p:spTgt spid="237"/>
                                        </p:tgtEl>
                                        <p:attrNameLst>
                                          <p:attrName>style.visibility</p:attrName>
                                        </p:attrNameLst>
                                      </p:cBhvr>
                                      <p:to>
                                        <p:strVal val="visible"/>
                                      </p:to>
                                    </p:set>
                                    <p:animEffect transition="in" filter="fade">
                                      <p:cBhvr>
                                        <p:cTn id="13" dur="500"/>
                                        <p:tgtEl>
                                          <p:spTgt spid="2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2"/>
                                        </p:tgtEl>
                                        <p:attrNameLst>
                                          <p:attrName>style.visibility</p:attrName>
                                        </p:attrNameLst>
                                      </p:cBhvr>
                                      <p:to>
                                        <p:strVal val="visible"/>
                                      </p:to>
                                    </p:set>
                                    <p:animEffect transition="in" filter="fade">
                                      <p:cBhvr>
                                        <p:cTn id="18" dur="1000"/>
                                        <p:tgtEl>
                                          <p:spTgt spid="2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3"/>
                                        </p:tgtEl>
                                        <p:attrNameLst>
                                          <p:attrName>style.visibility</p:attrName>
                                        </p:attrNameLst>
                                      </p:cBhvr>
                                      <p:to>
                                        <p:strVal val="visible"/>
                                      </p:to>
                                    </p:set>
                                    <p:animEffect transition="in" filter="fade">
                                      <p:cBhvr>
                                        <p:cTn id="23" dur="1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1"/>
                </a:solidFill>
                <a:latin typeface="Copperplate Gothic Bold" panose="020E0705020206020404" pitchFamily="34" charset="0"/>
              </a:rPr>
              <a:t>History of Juries </a:t>
            </a:r>
            <a:endParaRPr lang="en-US" sz="3600" dirty="0">
              <a:solidFill>
                <a:schemeClr val="bg1"/>
              </a:solidFill>
              <a:latin typeface="Copperplate Gothic Bold" panose="020E0705020206020404" pitchFamily="34" charset="0"/>
            </a:endParaRPr>
          </a:p>
        </p:txBody>
      </p:sp>
      <p:sp>
        <p:nvSpPr>
          <p:cNvPr id="3" name="TextBox 2"/>
          <p:cNvSpPr txBox="1"/>
          <p:nvPr/>
        </p:nvSpPr>
        <p:spPr>
          <a:xfrm>
            <a:off x="6659592" y="0"/>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xmlns="" val="3695361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73" name="Shape 173"/>
          <p:cNvSpPr txBox="1">
            <a:spLocks noGrp="1"/>
          </p:cNvSpPr>
          <p:nvPr>
            <p:ph type="title"/>
          </p:nvPr>
        </p:nvSpPr>
        <p:spPr>
          <a:xfrm>
            <a:off x="457200" y="152400"/>
            <a:ext cx="8229600" cy="1143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dirty="0">
                <a:solidFill>
                  <a:schemeClr val="lt1"/>
                </a:solidFill>
                <a:latin typeface="Copperplate Gothic Bold" panose="020E0705020206020404" pitchFamily="34" charset="0"/>
                <a:sym typeface="Arial"/>
              </a:rPr>
              <a:t>Magna Carta, 1215</a:t>
            </a:r>
          </a:p>
        </p:txBody>
      </p:sp>
      <p:sp>
        <p:nvSpPr>
          <p:cNvPr id="174" name="Shape 174"/>
          <p:cNvSpPr txBox="1">
            <a:spLocks noGrp="1"/>
          </p:cNvSpPr>
          <p:nvPr>
            <p:ph type="body" idx="1"/>
          </p:nvPr>
        </p:nvSpPr>
        <p:spPr>
          <a:xfrm>
            <a:off x="457200" y="1828800"/>
            <a:ext cx="8229600" cy="4525963"/>
          </a:xfrm>
          <a:prstGeom prst="rect">
            <a:avLst/>
          </a:prstGeom>
          <a:noFill/>
          <a:ln>
            <a:noFill/>
          </a:ln>
        </p:spPr>
        <p:txBody>
          <a:bodyPr lIns="91425" tIns="45700" rIns="91425" bIns="45700" anchor="t" anchorCtr="0">
            <a:noAutofit/>
          </a:bodyPr>
          <a:lstStyle/>
          <a:p>
            <a:pPr marL="0" marR="0" lvl="0" indent="0" algn="l" rtl="0">
              <a:lnSpc>
                <a:spcPct val="90000"/>
              </a:lnSpc>
              <a:spcBef>
                <a:spcPts val="592"/>
              </a:spcBef>
              <a:spcAft>
                <a:spcPts val="0"/>
              </a:spcAft>
              <a:buClr>
                <a:schemeClr val="dk2"/>
              </a:buClr>
              <a:buFont typeface="Arial"/>
              <a:buNone/>
            </a:pPr>
            <a:endParaRPr sz="2950" b="0" i="0" u="none" strike="noStrike" cap="none" baseline="0" dirty="0">
              <a:solidFill>
                <a:schemeClr val="dk2"/>
              </a:solidFill>
              <a:latin typeface="Arial"/>
              <a:ea typeface="Arial"/>
              <a:cs typeface="Arial"/>
              <a:sym typeface="Arial"/>
            </a:endParaRPr>
          </a:p>
          <a:p>
            <a:pPr marL="0" marR="0" lvl="0" indent="0" algn="l" rtl="0">
              <a:lnSpc>
                <a:spcPct val="90000"/>
              </a:lnSpc>
              <a:spcBef>
                <a:spcPts val="590"/>
              </a:spcBef>
              <a:spcAft>
                <a:spcPts val="0"/>
              </a:spcAft>
              <a:buClr>
                <a:schemeClr val="dk2"/>
              </a:buClr>
              <a:buSzPct val="25000"/>
              <a:buFont typeface="Arial"/>
              <a:buNone/>
            </a:pPr>
            <a:r>
              <a:rPr lang="en-US" sz="2950" b="0" i="1" u="none" strike="noStrike" cap="none" baseline="0" dirty="0">
                <a:solidFill>
                  <a:schemeClr val="dk2"/>
                </a:solidFill>
                <a:latin typeface="Arial"/>
                <a:ea typeface="Arial"/>
                <a:cs typeface="Arial"/>
                <a:sym typeface="Arial"/>
              </a:rPr>
              <a:t>No free man shall be arrested or imprisoned or </a:t>
            </a:r>
            <a:r>
              <a:rPr lang="en-US" sz="2950" b="0" i="1" u="none" strike="noStrike" cap="none" baseline="0" dirty="0" err="1">
                <a:solidFill>
                  <a:schemeClr val="dk2"/>
                </a:solidFill>
                <a:latin typeface="Arial"/>
                <a:ea typeface="Arial"/>
                <a:cs typeface="Arial"/>
                <a:sym typeface="Arial"/>
              </a:rPr>
              <a:t>disseised</a:t>
            </a:r>
            <a:r>
              <a:rPr lang="en-US" sz="2950" b="0" i="1" u="none" strike="noStrike" cap="none" baseline="0" dirty="0">
                <a:solidFill>
                  <a:schemeClr val="dk2"/>
                </a:solidFill>
                <a:latin typeface="Arial"/>
                <a:ea typeface="Arial"/>
                <a:cs typeface="Arial"/>
                <a:sym typeface="Arial"/>
              </a:rPr>
              <a:t> [property taken] or outlawed or exiled or in any way victimized, neither will we attack him or send anyone to attack him, </a:t>
            </a:r>
            <a:r>
              <a:rPr lang="en-US" sz="2950" b="1" i="1" u="none" strike="noStrike" cap="none" baseline="0" dirty="0">
                <a:solidFill>
                  <a:schemeClr val="dk2"/>
                </a:solidFill>
                <a:latin typeface="Arial"/>
                <a:ea typeface="Arial"/>
                <a:cs typeface="Arial"/>
                <a:sym typeface="Arial"/>
              </a:rPr>
              <a:t>except by the lawful judgment of his peers</a:t>
            </a:r>
            <a:r>
              <a:rPr lang="en-US" sz="2950" b="0" i="1" u="none" strike="noStrike" cap="none" baseline="0" dirty="0">
                <a:solidFill>
                  <a:schemeClr val="dk2"/>
                </a:solidFill>
                <a:latin typeface="Arial"/>
                <a:ea typeface="Arial"/>
                <a:cs typeface="Arial"/>
                <a:sym typeface="Arial"/>
              </a:rPr>
              <a:t> or by the law of the land.</a:t>
            </a:r>
          </a:p>
          <a:p>
            <a:pPr marL="0" marR="0" lvl="0" indent="0" algn="l" rtl="0">
              <a:lnSpc>
                <a:spcPct val="90000"/>
              </a:lnSpc>
              <a:spcBef>
                <a:spcPts val="592"/>
              </a:spcBef>
              <a:spcAft>
                <a:spcPts val="0"/>
              </a:spcAft>
              <a:buClr>
                <a:schemeClr val="dk2"/>
              </a:buClr>
              <a:buFont typeface="Arial"/>
              <a:buNone/>
            </a:pPr>
            <a:endParaRPr sz="2950" b="0"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59592" y="4180344"/>
            <a:ext cx="2484408" cy="26776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Autofit/>
          </a:bodyPr>
          <a:lstStyle/>
          <a:p>
            <a:r>
              <a:rPr lang="en-US" sz="3200" dirty="0" smtClean="0">
                <a:solidFill>
                  <a:schemeClr val="bg1"/>
                </a:solidFill>
                <a:latin typeface="Copperplate Gothic Bold" panose="020E0705020206020404" pitchFamily="34" charset="0"/>
                <a:cs typeface="Arial" panose="020B0604020202020204" pitchFamily="34" charset="0"/>
              </a:rPr>
              <a:t>Prior</a:t>
            </a:r>
            <a:r>
              <a:rPr lang="en-US" sz="3200" dirty="0" smtClean="0">
                <a:solidFill>
                  <a:schemeClr val="bg1"/>
                </a:solidFill>
                <a:latin typeface="Copperplate Gothic Bold" panose="020E0705020206020404" pitchFamily="34" charset="0"/>
              </a:rPr>
              <a:t> to the American Revolution….</a:t>
            </a:r>
            <a:endParaRPr lang="en-US" sz="3200" dirty="0">
              <a:solidFill>
                <a:schemeClr val="bg1"/>
              </a:solidFill>
              <a:latin typeface="Copperplate Gothic Bold" panose="020E0705020206020404" pitchFamily="34" charset="0"/>
            </a:endParaRPr>
          </a:p>
        </p:txBody>
      </p:sp>
      <p:pic>
        <p:nvPicPr>
          <p:cNvPr id="1026" name="Picture 2" descr="C:\Users\abpitts\AppData\Local\Microsoft\Windows\Temporary Internet Files\Content.IE5\GFDQAWGG\canstockphoto527541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5471" y="2051780"/>
            <a:ext cx="8229600" cy="42976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88722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Benchmarks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8066</TotalTime>
  <Words>2838</Words>
  <Application>Microsoft Office PowerPoint</Application>
  <PresentationFormat>On-screen Show (4:3)</PresentationFormat>
  <Paragraphs>614</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Benchmarks2</vt:lpstr>
      <vt:lpstr>Office Theme</vt:lpstr>
      <vt:lpstr>Judged by Ordinary People… </vt:lpstr>
      <vt:lpstr>Judged by Ordinary People</vt:lpstr>
      <vt:lpstr>What do YOU think?</vt:lpstr>
      <vt:lpstr>Slide 4</vt:lpstr>
      <vt:lpstr>What is a jury?</vt:lpstr>
      <vt:lpstr>Two Court Systems </vt:lpstr>
      <vt:lpstr>History of Juries </vt:lpstr>
      <vt:lpstr>Magna Carta, 1215</vt:lpstr>
      <vt:lpstr>Prior to the American Revolution….</vt:lpstr>
      <vt:lpstr>Why Did the Founders Think a Jury Was Important?</vt:lpstr>
      <vt:lpstr>Juries and the United States Constitution</vt:lpstr>
      <vt:lpstr>What should juries look like? </vt:lpstr>
      <vt:lpstr>The Fair and Impartial Jury </vt:lpstr>
      <vt:lpstr>The Role of the Jury </vt:lpstr>
      <vt:lpstr>Jurors should not…..</vt:lpstr>
      <vt:lpstr>Juries and the Louisiana Courts</vt:lpstr>
      <vt:lpstr>Louisiana Constitution</vt:lpstr>
      <vt:lpstr>Juries and the Louisiana Courts </vt:lpstr>
      <vt:lpstr>Deliberation </vt:lpstr>
      <vt:lpstr>Hung Jury </vt:lpstr>
      <vt:lpstr>Role of Judges </vt:lpstr>
      <vt:lpstr>SENTENCING</vt:lpstr>
      <vt:lpstr>Qualifications of Jurors</vt:lpstr>
      <vt:lpstr>What are the qualifications of a juror in Louisiana?</vt:lpstr>
      <vt:lpstr>Juror Disqualification</vt:lpstr>
      <vt:lpstr>Why wasn’t I selected?</vt:lpstr>
      <vt:lpstr>The Fair and Impartial Jury  </vt:lpstr>
      <vt:lpstr>You Decide </vt:lpstr>
      <vt:lpstr>Coming to a Decision</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Jury is Out</dc:title>
  <dc:creator>Annette Pitts</dc:creator>
  <cp:lastModifiedBy>Kandis</cp:lastModifiedBy>
  <cp:revision>82</cp:revision>
  <cp:lastPrinted>2017-06-22T21:12:24Z</cp:lastPrinted>
  <dcterms:modified xsi:type="dcterms:W3CDTF">2018-01-12T18:10:24Z</dcterms:modified>
</cp:coreProperties>
</file>